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8" r:id="rId1"/>
  </p:sldMasterIdLst>
  <p:notesMasterIdLst>
    <p:notesMasterId r:id="rId39"/>
  </p:notesMasterIdLst>
  <p:sldIdLst>
    <p:sldId id="261" r:id="rId2"/>
    <p:sldId id="262" r:id="rId3"/>
    <p:sldId id="280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264" r:id="rId20"/>
    <p:sldId id="307" r:id="rId21"/>
    <p:sldId id="309" r:id="rId22"/>
    <p:sldId id="310" r:id="rId23"/>
    <p:sldId id="311" r:id="rId24"/>
    <p:sldId id="268" r:id="rId25"/>
    <p:sldId id="312" r:id="rId26"/>
    <p:sldId id="313" r:id="rId27"/>
    <p:sldId id="314" r:id="rId28"/>
    <p:sldId id="270" r:id="rId29"/>
    <p:sldId id="271" r:id="rId30"/>
    <p:sldId id="272" r:id="rId31"/>
    <p:sldId id="273" r:id="rId32"/>
    <p:sldId id="315" r:id="rId33"/>
    <p:sldId id="316" r:id="rId34"/>
    <p:sldId id="274" r:id="rId35"/>
    <p:sldId id="275" r:id="rId36"/>
    <p:sldId id="276" r:id="rId37"/>
    <p:sldId id="277" r:id="rId38"/>
  </p:sldIdLst>
  <p:sldSz cx="10080625" cy="7559675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ECED"/>
    <a:srgbClr val="2A02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7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4" cy="40094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297495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99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7127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189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9550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3127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7772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1949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9621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3322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6757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8885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77308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53819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6007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5022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74442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6125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98411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83022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05821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04481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66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90167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74368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03003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7500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38042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98568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91634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50052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3327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1218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715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6312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9765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3253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4" cy="481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801688"/>
            <a:ext cx="5345113" cy="40100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7575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778963" y="1289632"/>
            <a:ext cx="5308021" cy="550474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8037" y="587975"/>
            <a:ext cx="6785144" cy="3443853"/>
          </a:xfrm>
        </p:spPr>
        <p:txBody>
          <a:bodyPr anchor="b">
            <a:normAutofit/>
          </a:bodyPr>
          <a:lstStyle>
            <a:lvl1pPr algn="l">
              <a:defRPr sz="485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8036" y="4237153"/>
            <a:ext cx="5461717" cy="2109242"/>
          </a:xfrm>
        </p:spPr>
        <p:txBody>
          <a:bodyPr anchor="t">
            <a:normAutofit/>
          </a:bodyPr>
          <a:lstStyle>
            <a:lvl1pPr marL="0" indent="0" algn="l">
              <a:buNone/>
              <a:defRPr sz="2205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475208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4955787"/>
            <a:ext cx="7226286" cy="167992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88037" y="587975"/>
            <a:ext cx="8904552" cy="3443852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40054" y="4237152"/>
            <a:ext cx="8027163" cy="503978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764"/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374499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587975"/>
            <a:ext cx="8904552" cy="3191863"/>
          </a:xfrm>
        </p:spPr>
        <p:txBody>
          <a:bodyPr anchor="ctr">
            <a:normAutofit/>
          </a:bodyPr>
          <a:lstStyle>
            <a:lvl1pPr algn="l">
              <a:defRPr sz="3086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36" y="4535805"/>
            <a:ext cx="7037423" cy="2099910"/>
          </a:xfrm>
        </p:spPr>
        <p:txBody>
          <a:bodyPr anchor="ctr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583734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993" y="587975"/>
            <a:ext cx="7562439" cy="3191863"/>
          </a:xfrm>
        </p:spPr>
        <p:txBody>
          <a:bodyPr anchor="ctr">
            <a:normAutofit/>
          </a:bodyPr>
          <a:lstStyle>
            <a:lvl1pPr algn="l">
              <a:defRPr sz="3086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76074" y="3779838"/>
            <a:ext cx="7058275" cy="531977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503972" indent="0">
              <a:buFontTx/>
              <a:buNone/>
              <a:defRPr/>
            </a:lvl2pPr>
            <a:lvl3pPr marL="1007943" indent="0">
              <a:buFontTx/>
              <a:buNone/>
              <a:defRPr/>
            </a:lvl3pPr>
            <a:lvl4pPr marL="1511915" indent="0">
              <a:buFontTx/>
              <a:buNone/>
              <a:defRPr/>
            </a:lvl4pPr>
            <a:lvl5pPr marL="201588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37" y="4741133"/>
            <a:ext cx="7036110" cy="1894582"/>
          </a:xfrm>
        </p:spPr>
        <p:txBody>
          <a:bodyPr anchor="ctr">
            <a:normAutofit/>
          </a:bodyPr>
          <a:lstStyle>
            <a:lvl1pPr marL="0" indent="0" algn="l">
              <a:buNone/>
              <a:defRPr sz="2205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016" y="783331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84527" y="3051870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 algn="r"/>
            <a:r>
              <a:rPr lang="en-US" sz="881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060256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3779838"/>
            <a:ext cx="7036110" cy="1871069"/>
          </a:xfrm>
        </p:spPr>
        <p:txBody>
          <a:bodyPr anchor="b">
            <a:normAutofit/>
          </a:bodyPr>
          <a:lstStyle>
            <a:lvl1pPr algn="l">
              <a:defRPr sz="3086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36" y="5658160"/>
            <a:ext cx="7037423" cy="977554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789087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993" y="587975"/>
            <a:ext cx="7562438" cy="3191863"/>
          </a:xfrm>
        </p:spPr>
        <p:txBody>
          <a:bodyPr anchor="ctr">
            <a:normAutofit/>
          </a:bodyPr>
          <a:lstStyle>
            <a:lvl1pPr algn="l">
              <a:defRPr sz="3086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88037" y="4283816"/>
            <a:ext cx="7036110" cy="1157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205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36" y="5459766"/>
            <a:ext cx="7036109" cy="1175949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016" y="783331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/>
            <a:r>
              <a:rPr lang="en-US" sz="881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84527" y="3051870"/>
            <a:ext cx="504162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/>
          <a:p>
            <a:pPr lvl="0" algn="r"/>
            <a:r>
              <a:rPr lang="en-US" sz="881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521506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587975"/>
            <a:ext cx="8296515" cy="31918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086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88037" y="4330481"/>
            <a:ext cx="7036110" cy="92396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205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36" y="5254443"/>
            <a:ext cx="7036109" cy="1381272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110897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4955787"/>
            <a:ext cx="7226286" cy="1679928"/>
          </a:xfrm>
        </p:spPr>
        <p:txBody>
          <a:bodyPr>
            <a:normAutofit/>
          </a:bodyPr>
          <a:lstStyle>
            <a:lvl1pPr algn="l">
              <a:defRPr sz="3086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8037" y="587976"/>
            <a:ext cx="7226286" cy="4153158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472858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7" y="587975"/>
            <a:ext cx="2253582" cy="4871791"/>
          </a:xfrm>
        </p:spPr>
        <p:txBody>
          <a:bodyPr vert="eaVert">
            <a:normAutofit/>
          </a:bodyPr>
          <a:lstStyle>
            <a:lvl1pPr>
              <a:defRPr sz="3086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8036" y="587975"/>
            <a:ext cx="6449232" cy="604774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892894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4955787"/>
            <a:ext cx="7226286" cy="167992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037" y="587975"/>
            <a:ext cx="7226286" cy="4153158"/>
          </a:xfrm>
        </p:spPr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99642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2183905"/>
            <a:ext cx="7058276" cy="2557224"/>
          </a:xfrm>
        </p:spPr>
        <p:txBody>
          <a:bodyPr anchor="b">
            <a:normAutofit/>
          </a:bodyPr>
          <a:lstStyle>
            <a:lvl1pPr algn="l">
              <a:defRPr sz="3527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37" y="4946454"/>
            <a:ext cx="7058275" cy="1689261"/>
          </a:xfrm>
        </p:spPr>
        <p:txBody>
          <a:bodyPr anchor="t">
            <a:normAutofit/>
          </a:bodyPr>
          <a:lstStyle>
            <a:lvl1pPr marL="0" indent="0" algn="l">
              <a:buNone/>
              <a:defRPr sz="1984">
                <a:solidFill>
                  <a:schemeClr val="bg2">
                    <a:lumMod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845113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4955787"/>
            <a:ext cx="7226286" cy="1679928"/>
          </a:xfrm>
        </p:spPr>
        <p:txBody>
          <a:bodyPr>
            <a:normAutofit/>
          </a:bodyPr>
          <a:lstStyle>
            <a:lvl1pPr>
              <a:defRPr sz="3527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88037" y="587975"/>
            <a:ext cx="4354564" cy="415315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5139930" y="587975"/>
            <a:ext cx="4352658" cy="4143822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562365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4955787"/>
            <a:ext cx="7226286" cy="1679928"/>
          </a:xfrm>
        </p:spPr>
        <p:txBody>
          <a:bodyPr>
            <a:normAutofit/>
          </a:bodyPr>
          <a:lstStyle>
            <a:lvl1pPr>
              <a:defRPr sz="3527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53" y="587975"/>
            <a:ext cx="4097587" cy="671971"/>
          </a:xfrm>
        </p:spPr>
        <p:txBody>
          <a:bodyPr anchor="b">
            <a:noAutofit/>
          </a:bodyPr>
          <a:lstStyle>
            <a:lvl1pPr marL="0" indent="0">
              <a:buNone/>
              <a:defRPr sz="2646" b="0" cap="all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8036" y="1259946"/>
            <a:ext cx="4349603" cy="3481184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52318" y="624724"/>
            <a:ext cx="4149605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 cap="all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39931" y="1259946"/>
            <a:ext cx="4361992" cy="3471851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2489035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37" y="4955787"/>
            <a:ext cx="7226286" cy="1679928"/>
          </a:xfrm>
        </p:spPr>
        <p:txBody>
          <a:bodyPr>
            <a:normAutofit/>
          </a:bodyPr>
          <a:lstStyle>
            <a:lvl1pPr>
              <a:defRPr sz="3527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724323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148211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3704" y="587975"/>
            <a:ext cx="3528219" cy="1679928"/>
          </a:xfrm>
        </p:spPr>
        <p:txBody>
          <a:bodyPr anchor="b">
            <a:normAutofit/>
          </a:bodyPr>
          <a:lstStyle>
            <a:lvl1pPr algn="l">
              <a:defRPr sz="2205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036" y="587975"/>
            <a:ext cx="4893419" cy="604774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3704" y="2435898"/>
            <a:ext cx="3528219" cy="2305235"/>
          </a:xfrm>
        </p:spPr>
        <p:txBody>
          <a:bodyPr anchor="t">
            <a:normAutofit/>
          </a:bodyPr>
          <a:lstStyle>
            <a:lvl1pPr marL="0" indent="0">
              <a:buNone/>
              <a:defRPr sz="176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683605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6308" y="1595931"/>
            <a:ext cx="3928244" cy="1259946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840052" y="1007956"/>
            <a:ext cx="3617046" cy="5291773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6558" y="3023870"/>
            <a:ext cx="3929308" cy="2295901"/>
          </a:xfrm>
        </p:spPr>
        <p:txBody>
          <a:bodyPr anchor="t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8037" y="6803708"/>
            <a:ext cx="6407022" cy="402483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996985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2A02BE"/>
            </a:gs>
            <a:gs pos="1770">
              <a:schemeClr val="tx1"/>
            </a:gs>
            <a:gs pos="100000">
              <a:schemeClr val="accent5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53956" y="4293150"/>
            <a:ext cx="2723506" cy="2930540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037" y="4955787"/>
            <a:ext cx="7226286" cy="16799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8037" y="587976"/>
            <a:ext cx="7226286" cy="41531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1330" y="6803711"/>
            <a:ext cx="1323427" cy="40248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2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8037" y="6803708"/>
            <a:ext cx="6407022" cy="40248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2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0766" y="6149240"/>
            <a:ext cx="944680" cy="7384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086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gl-ES" sz="1400" b="0" i="0" u="none" strike="noStrike" cap="none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gl-ES"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82195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</p:sldLayoutIdLst>
  <p:hf sldNum="0" hdr="0" ftr="0" dt="0"/>
  <p:txStyles>
    <p:titleStyle>
      <a:lvl1pPr algn="l" defTabSz="503972" rtl="0" eaLnBrk="1" latinLnBrk="0" hangingPunct="1">
        <a:spcBef>
          <a:spcPct val="0"/>
        </a:spcBef>
        <a:buNone/>
        <a:defRPr sz="3527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14982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205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818954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8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322925" indent="-314982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6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700904" indent="-188989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204876" indent="-188989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771844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3275815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779787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4283758" indent="-251986" algn="l" defTabSz="503972" rtl="0" eaLnBrk="1" latinLnBrk="0" hangingPunct="1">
        <a:spcBef>
          <a:spcPct val="20000"/>
        </a:spcBef>
        <a:spcAft>
          <a:spcPts val="661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4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50397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duino.cc/en/Main/Software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escornabot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oo.gl/xjlqWg" TargetMode="Externa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831" y="1039950"/>
            <a:ext cx="74295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4655007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Dous </a:t>
            </a:r>
            <a:r>
              <a:rPr lang="gl-ES" sz="2600" dirty="0">
                <a:solidFill>
                  <a:srgbClr val="FFFFFF"/>
                </a:solidFill>
              </a:rPr>
              <a:t>(2) </a:t>
            </a:r>
            <a:r>
              <a:rPr lang="gl-ES" sz="2600" dirty="0" smtClean="0">
                <a:solidFill>
                  <a:srgbClr val="FFFFFF"/>
                </a:solidFill>
              </a:rPr>
              <a:t>motores.</a:t>
            </a:r>
          </a:p>
          <a:p>
            <a:pPr>
              <a:buSzPct val="25000"/>
            </a:pPr>
            <a:r>
              <a:rPr lang="gl-ES" sz="2600" dirty="0" err="1" smtClean="0">
                <a:solidFill>
                  <a:srgbClr val="FFFFFF"/>
                </a:solidFill>
              </a:rPr>
              <a:t>Arduino</a:t>
            </a:r>
            <a:r>
              <a:rPr lang="gl-ES" sz="2600" dirty="0" smtClean="0">
                <a:solidFill>
                  <a:srgbClr val="FFFFFF"/>
                </a:solidFill>
              </a:rPr>
              <a:t> </a:t>
            </a:r>
            <a:r>
              <a:rPr lang="gl-ES" sz="2600" dirty="0" err="1" smtClean="0">
                <a:solidFill>
                  <a:srgbClr val="FFFFFF"/>
                </a:solidFill>
              </a:rPr>
              <a:t>Nano</a:t>
            </a: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946193" y="4578758"/>
            <a:ext cx="4855306" cy="3787478"/>
            <a:chOff x="4799048" y="-32386"/>
            <a:chExt cx="4855306" cy="3787478"/>
          </a:xfrm>
        </p:grpSpPr>
        <p:grpSp>
          <p:nvGrpSpPr>
            <p:cNvPr id="6" name="Grupo 5"/>
            <p:cNvGrpSpPr/>
            <p:nvPr/>
          </p:nvGrpSpPr>
          <p:grpSpPr>
            <a:xfrm>
              <a:off x="7535917" y="490100"/>
              <a:ext cx="2118437" cy="2221569"/>
              <a:chOff x="5515201" y="490100"/>
              <a:chExt cx="4139153" cy="467241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9352" y="490100"/>
                <a:ext cx="1855002" cy="1391252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201" y="490100"/>
                <a:ext cx="2068301" cy="1391252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8037" y="2103218"/>
                <a:ext cx="1876317" cy="1407238"/>
              </a:xfrm>
              <a:prstGeom prst="rect">
                <a:avLst/>
              </a:prstGeom>
            </p:spPr>
          </p:pic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0546" y="2103217"/>
                <a:ext cx="2037610" cy="1407238"/>
              </a:xfrm>
              <a:prstGeom prst="rect">
                <a:avLst/>
              </a:prstGeom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63240" y="3732320"/>
                <a:ext cx="2052955" cy="1430197"/>
              </a:xfrm>
              <a:prstGeom prst="rect">
                <a:avLst/>
              </a:prstGeom>
            </p:spPr>
          </p:pic>
        </p:grpSp>
        <p:sp>
          <p:nvSpPr>
            <p:cNvPr id="10" name="Shape 113"/>
            <p:cNvSpPr txBox="1"/>
            <p:nvPr/>
          </p:nvSpPr>
          <p:spPr>
            <a:xfrm>
              <a:off x="4799048" y="-32386"/>
              <a:ext cx="4655007" cy="378747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dirty="0" smtClean="0">
                  <a:solidFill>
                    <a:srgbClr val="FFFF00"/>
                  </a:solidFill>
                </a:rPr>
                <a:t>Pezas da 3D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Dúas </a:t>
              </a:r>
              <a:r>
                <a:rPr lang="gl-ES" sz="1800" b="0" strike="noStrike" dirty="0">
                  <a:solidFill>
                    <a:srgbClr val="FFFF00"/>
                  </a:solidFill>
                  <a:sym typeface="Arial"/>
                </a:rPr>
                <a:t>(2) rodas</a:t>
              </a: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.</a:t>
              </a: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</a:t>
              </a:r>
              <a:r>
                <a:rPr lang="gl-ES" sz="1800" dirty="0">
                  <a:solidFill>
                    <a:srgbClr val="FFFF00"/>
                  </a:solidFill>
                </a:rPr>
                <a:t>circuíto impreso</a:t>
              </a:r>
              <a:r>
                <a:rPr lang="gl-ES" sz="1800" dirty="0" smtClean="0">
                  <a:solidFill>
                    <a:srgbClr val="FFFF00"/>
                  </a:solidFill>
                </a:rPr>
                <a:t>.</a:t>
              </a: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para os motores.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bola tola.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para a batería.</a:t>
              </a:r>
              <a:endParaRPr lang="gl-ES" sz="1800" dirty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endParaRPr lang="gl-ES" sz="2600" dirty="0" smtClean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r>
                <a:rPr lang="gl-ES" sz="2600" dirty="0" smtClean="0">
                  <a:solidFill>
                    <a:srgbClr val="FFFFFF"/>
                  </a:solidFill>
                </a:rPr>
                <a:t>  </a:t>
              </a:r>
              <a:endParaRPr lang="gl-ES" sz="2600" dirty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endParaRPr lang="gl-ES" sz="2600" dirty="0">
                <a:solidFill>
                  <a:srgbClr val="FFFFFF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55" y="481475"/>
            <a:ext cx="1568891" cy="11178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57" y="2233961"/>
            <a:ext cx="8128000" cy="4356100"/>
          </a:xfrm>
          <a:prstGeom prst="rect">
            <a:avLst/>
          </a:prstGeom>
        </p:spPr>
      </p:pic>
      <p:sp>
        <p:nvSpPr>
          <p:cNvPr id="14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07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5273159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FF"/>
                </a:solidFill>
              </a:rPr>
              <a:t>Dous (2) </a:t>
            </a:r>
            <a:r>
              <a:rPr lang="gl-ES" sz="2600" dirty="0" smtClean="0">
                <a:solidFill>
                  <a:srgbClr val="FFFFFF"/>
                </a:solidFill>
              </a:rPr>
              <a:t>motores.</a:t>
            </a:r>
          </a:p>
          <a:p>
            <a:pPr>
              <a:buSzPct val="25000"/>
            </a:pPr>
            <a:r>
              <a:rPr lang="gl-ES" sz="2600" dirty="0" err="1" smtClean="0">
                <a:solidFill>
                  <a:srgbClr val="FFFFFF"/>
                </a:solidFill>
              </a:rPr>
              <a:t>Arduino</a:t>
            </a:r>
            <a:r>
              <a:rPr lang="gl-ES" sz="2600" dirty="0" smtClean="0">
                <a:solidFill>
                  <a:srgbClr val="FFFFFF"/>
                </a:solidFill>
              </a:rPr>
              <a:t> </a:t>
            </a:r>
            <a:r>
              <a:rPr lang="gl-ES" sz="2600" dirty="0" err="1" smtClean="0">
                <a:solidFill>
                  <a:srgbClr val="FFFFFF"/>
                </a:solidFill>
              </a:rPr>
              <a:t>Nano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>
                <a:solidFill>
                  <a:srgbClr val="FFFFFF"/>
                </a:solidFill>
              </a:rPr>
              <a:t>Circuíto </a:t>
            </a:r>
            <a:r>
              <a:rPr lang="gl-ES" sz="2600" dirty="0" smtClean="0">
                <a:solidFill>
                  <a:srgbClr val="FFFFFF"/>
                </a:solidFill>
              </a:rPr>
              <a:t>impreso. </a:t>
            </a:r>
            <a:r>
              <a:rPr lang="gl-ES" sz="2600" dirty="0" smtClean="0">
                <a:solidFill>
                  <a:srgbClr val="92D050"/>
                </a:solidFill>
              </a:rPr>
              <a:t>Este pódese mercar por compoñentes e hai que soldalos ou mercalo xa </a:t>
            </a:r>
            <a:r>
              <a:rPr lang="gl-ES" sz="2600" dirty="0" err="1" smtClean="0">
                <a:solidFill>
                  <a:srgbClr val="92D050"/>
                </a:solidFill>
              </a:rPr>
              <a:t>premontado</a:t>
            </a:r>
            <a:r>
              <a:rPr lang="gl-ES" sz="2600" dirty="0">
                <a:solidFill>
                  <a:srgbClr val="92D050"/>
                </a:solidFill>
              </a:rPr>
              <a:t>.</a:t>
            </a:r>
            <a:endParaRPr lang="gl-ES" sz="2600" dirty="0" smtClean="0">
              <a:solidFill>
                <a:srgbClr val="92D050"/>
              </a:solidFill>
            </a:endParaRP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946193" y="4578758"/>
            <a:ext cx="4855306" cy="3787478"/>
            <a:chOff x="4799048" y="-32386"/>
            <a:chExt cx="4855306" cy="3787478"/>
          </a:xfrm>
        </p:grpSpPr>
        <p:grpSp>
          <p:nvGrpSpPr>
            <p:cNvPr id="6" name="Grupo 5"/>
            <p:cNvGrpSpPr/>
            <p:nvPr/>
          </p:nvGrpSpPr>
          <p:grpSpPr>
            <a:xfrm>
              <a:off x="7535917" y="490100"/>
              <a:ext cx="2118437" cy="2221569"/>
              <a:chOff x="5515201" y="490100"/>
              <a:chExt cx="4139153" cy="467241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9352" y="490100"/>
                <a:ext cx="1855002" cy="1391252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201" y="490100"/>
                <a:ext cx="2068301" cy="1391252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8037" y="2103218"/>
                <a:ext cx="1876317" cy="1407238"/>
              </a:xfrm>
              <a:prstGeom prst="rect">
                <a:avLst/>
              </a:prstGeom>
            </p:spPr>
          </p:pic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0546" y="2103217"/>
                <a:ext cx="2037610" cy="1407238"/>
              </a:xfrm>
              <a:prstGeom prst="rect">
                <a:avLst/>
              </a:prstGeom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63240" y="3732320"/>
                <a:ext cx="2052955" cy="1430197"/>
              </a:xfrm>
              <a:prstGeom prst="rect">
                <a:avLst/>
              </a:prstGeom>
            </p:spPr>
          </p:pic>
        </p:grpSp>
        <p:sp>
          <p:nvSpPr>
            <p:cNvPr id="10" name="Shape 113"/>
            <p:cNvSpPr txBox="1"/>
            <p:nvPr/>
          </p:nvSpPr>
          <p:spPr>
            <a:xfrm>
              <a:off x="4799048" y="-32386"/>
              <a:ext cx="4655007" cy="378747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dirty="0" smtClean="0">
                  <a:solidFill>
                    <a:srgbClr val="FFFF00"/>
                  </a:solidFill>
                </a:rPr>
                <a:t>Pezas da 3D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Dúas </a:t>
              </a:r>
              <a:r>
                <a:rPr lang="gl-ES" sz="1800" b="0" strike="noStrike" dirty="0">
                  <a:solidFill>
                    <a:srgbClr val="FFFF00"/>
                  </a:solidFill>
                  <a:sym typeface="Arial"/>
                </a:rPr>
                <a:t>(2) rodas</a:t>
              </a: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.</a:t>
              </a: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</a:t>
              </a:r>
              <a:r>
                <a:rPr lang="gl-ES" sz="1800" dirty="0">
                  <a:solidFill>
                    <a:srgbClr val="FFFF00"/>
                  </a:solidFill>
                </a:rPr>
                <a:t>circuíto impreso</a:t>
              </a:r>
              <a:r>
                <a:rPr lang="gl-ES" sz="1800" dirty="0" smtClean="0">
                  <a:solidFill>
                    <a:srgbClr val="FFFF00"/>
                  </a:solidFill>
                </a:rPr>
                <a:t>.</a:t>
              </a: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para os motores.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bola tola.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para a batería.</a:t>
              </a:r>
              <a:endParaRPr lang="gl-ES" sz="1800" dirty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endParaRPr lang="gl-ES" sz="2600" dirty="0" smtClean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r>
                <a:rPr lang="gl-ES" sz="2600" dirty="0" smtClean="0">
                  <a:solidFill>
                    <a:srgbClr val="FFFFFF"/>
                  </a:solidFill>
                </a:rPr>
                <a:t>  </a:t>
              </a:r>
              <a:endParaRPr lang="gl-ES" sz="2600" dirty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endParaRPr lang="gl-ES" sz="2600" dirty="0">
                <a:solidFill>
                  <a:srgbClr val="FFFFFF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55" y="481475"/>
            <a:ext cx="1568891" cy="11178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71" y="486129"/>
            <a:ext cx="2077072" cy="111318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32" y="3541311"/>
            <a:ext cx="5197968" cy="3898476"/>
          </a:xfrm>
          <a:prstGeom prst="rect">
            <a:avLst/>
          </a:prstGeom>
        </p:spPr>
      </p:pic>
      <p:sp>
        <p:nvSpPr>
          <p:cNvPr id="15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899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5273159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Dous </a:t>
            </a:r>
            <a:r>
              <a:rPr lang="gl-ES" sz="2600" dirty="0">
                <a:solidFill>
                  <a:srgbClr val="FFFFFF"/>
                </a:solidFill>
              </a:rPr>
              <a:t>(2) </a:t>
            </a:r>
            <a:r>
              <a:rPr lang="gl-ES" sz="2600" dirty="0" smtClean="0">
                <a:solidFill>
                  <a:srgbClr val="FFFFFF"/>
                </a:solidFill>
              </a:rPr>
              <a:t>motores.</a:t>
            </a:r>
          </a:p>
          <a:p>
            <a:pPr>
              <a:buSzPct val="25000"/>
            </a:pPr>
            <a:r>
              <a:rPr lang="gl-ES" sz="2600" dirty="0" err="1" smtClean="0">
                <a:solidFill>
                  <a:srgbClr val="FFFFFF"/>
                </a:solidFill>
              </a:rPr>
              <a:t>Arduino</a:t>
            </a:r>
            <a:r>
              <a:rPr lang="gl-ES" sz="2600" dirty="0" smtClean="0">
                <a:solidFill>
                  <a:srgbClr val="FFFFFF"/>
                </a:solidFill>
              </a:rPr>
              <a:t> </a:t>
            </a:r>
            <a:r>
              <a:rPr lang="gl-ES" sz="2600" dirty="0" err="1" smtClean="0">
                <a:solidFill>
                  <a:srgbClr val="FFFFFF"/>
                </a:solidFill>
              </a:rPr>
              <a:t>Nano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>
                <a:solidFill>
                  <a:srgbClr val="FFFFFF"/>
                </a:solidFill>
              </a:rPr>
              <a:t>Circuíto </a:t>
            </a:r>
            <a:r>
              <a:rPr lang="gl-ES" sz="2600" dirty="0" smtClean="0">
                <a:solidFill>
                  <a:srgbClr val="FFFFFF"/>
                </a:solidFill>
              </a:rPr>
              <a:t>impreso. 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Dúas xuntas </a:t>
            </a:r>
            <a:r>
              <a:rPr lang="gl-ES" sz="2600" dirty="0" err="1" smtClean="0">
                <a:solidFill>
                  <a:srgbClr val="FFFFFF"/>
                </a:solidFill>
              </a:rPr>
              <a:t>tóricas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946193" y="4578758"/>
            <a:ext cx="4855306" cy="3787478"/>
            <a:chOff x="4799048" y="-32386"/>
            <a:chExt cx="4855306" cy="3787478"/>
          </a:xfrm>
        </p:grpSpPr>
        <p:grpSp>
          <p:nvGrpSpPr>
            <p:cNvPr id="6" name="Grupo 5"/>
            <p:cNvGrpSpPr/>
            <p:nvPr/>
          </p:nvGrpSpPr>
          <p:grpSpPr>
            <a:xfrm>
              <a:off x="7535917" y="490100"/>
              <a:ext cx="2118437" cy="2221569"/>
              <a:chOff x="5515201" y="490100"/>
              <a:chExt cx="4139153" cy="467241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9352" y="490100"/>
                <a:ext cx="1855002" cy="1391252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201" y="490100"/>
                <a:ext cx="2068301" cy="1391252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8037" y="2103218"/>
                <a:ext cx="1876317" cy="1407238"/>
              </a:xfrm>
              <a:prstGeom prst="rect">
                <a:avLst/>
              </a:prstGeom>
            </p:spPr>
          </p:pic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0546" y="2103217"/>
                <a:ext cx="2037610" cy="1407238"/>
              </a:xfrm>
              <a:prstGeom prst="rect">
                <a:avLst/>
              </a:prstGeom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63240" y="3732320"/>
                <a:ext cx="2052955" cy="1430197"/>
              </a:xfrm>
              <a:prstGeom prst="rect">
                <a:avLst/>
              </a:prstGeom>
            </p:spPr>
          </p:pic>
        </p:grpSp>
        <p:sp>
          <p:nvSpPr>
            <p:cNvPr id="10" name="Shape 113"/>
            <p:cNvSpPr txBox="1"/>
            <p:nvPr/>
          </p:nvSpPr>
          <p:spPr>
            <a:xfrm>
              <a:off x="4799048" y="-32386"/>
              <a:ext cx="4655007" cy="378747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dirty="0" smtClean="0">
                  <a:solidFill>
                    <a:srgbClr val="FFFF00"/>
                  </a:solidFill>
                </a:rPr>
                <a:t>Pezas da 3D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Dúas </a:t>
              </a:r>
              <a:r>
                <a:rPr lang="gl-ES" sz="1800" b="0" strike="noStrike" dirty="0">
                  <a:solidFill>
                    <a:srgbClr val="FFFF00"/>
                  </a:solidFill>
                  <a:sym typeface="Arial"/>
                </a:rPr>
                <a:t>(2) rodas</a:t>
              </a: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.</a:t>
              </a: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</a:t>
              </a:r>
              <a:r>
                <a:rPr lang="gl-ES" sz="1800" dirty="0">
                  <a:solidFill>
                    <a:srgbClr val="FFFF00"/>
                  </a:solidFill>
                </a:rPr>
                <a:t>circuíto impreso</a:t>
              </a:r>
              <a:r>
                <a:rPr lang="gl-ES" sz="1800" dirty="0" smtClean="0">
                  <a:solidFill>
                    <a:srgbClr val="FFFF00"/>
                  </a:solidFill>
                </a:rPr>
                <a:t>.</a:t>
              </a: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para os motores.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bola tola.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para a batería.</a:t>
              </a:r>
              <a:endParaRPr lang="gl-ES" sz="1800" dirty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endParaRPr lang="gl-ES" sz="2600" dirty="0" smtClean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r>
                <a:rPr lang="gl-ES" sz="2600" dirty="0" smtClean="0">
                  <a:solidFill>
                    <a:srgbClr val="FFFFFF"/>
                  </a:solidFill>
                </a:rPr>
                <a:t>  </a:t>
              </a:r>
              <a:endParaRPr lang="gl-ES" sz="2600" dirty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endParaRPr lang="gl-ES" sz="2600" dirty="0">
                <a:solidFill>
                  <a:srgbClr val="FFFFFF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55" y="481475"/>
            <a:ext cx="1568891" cy="11178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71" y="486129"/>
            <a:ext cx="2077072" cy="111318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526" y="1779725"/>
            <a:ext cx="1677020" cy="125776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448" y="2521422"/>
            <a:ext cx="5147372" cy="4533465"/>
          </a:xfrm>
          <a:prstGeom prst="rect">
            <a:avLst/>
          </a:prstGeom>
        </p:spPr>
      </p:pic>
      <p:sp>
        <p:nvSpPr>
          <p:cNvPr id="16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809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5273159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Dous </a:t>
            </a:r>
            <a:r>
              <a:rPr lang="gl-ES" sz="2600" dirty="0">
                <a:solidFill>
                  <a:srgbClr val="FFFFFF"/>
                </a:solidFill>
              </a:rPr>
              <a:t>(2) </a:t>
            </a:r>
            <a:r>
              <a:rPr lang="gl-ES" sz="2600" dirty="0" smtClean="0">
                <a:solidFill>
                  <a:srgbClr val="FFFFFF"/>
                </a:solidFill>
              </a:rPr>
              <a:t>motores.</a:t>
            </a:r>
          </a:p>
          <a:p>
            <a:pPr>
              <a:buSzPct val="25000"/>
            </a:pPr>
            <a:r>
              <a:rPr lang="gl-ES" sz="2600" dirty="0" err="1" smtClean="0">
                <a:solidFill>
                  <a:srgbClr val="FFFFFF"/>
                </a:solidFill>
              </a:rPr>
              <a:t>Arduino</a:t>
            </a:r>
            <a:r>
              <a:rPr lang="gl-ES" sz="2600" dirty="0" smtClean="0">
                <a:solidFill>
                  <a:srgbClr val="FFFFFF"/>
                </a:solidFill>
              </a:rPr>
              <a:t> </a:t>
            </a:r>
            <a:r>
              <a:rPr lang="gl-ES" sz="2600" dirty="0" err="1" smtClean="0">
                <a:solidFill>
                  <a:srgbClr val="FFFFFF"/>
                </a:solidFill>
              </a:rPr>
              <a:t>Nano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>
                <a:solidFill>
                  <a:srgbClr val="FFFFFF"/>
                </a:solidFill>
              </a:rPr>
              <a:t>Circuíto </a:t>
            </a:r>
            <a:r>
              <a:rPr lang="gl-ES" sz="2600" dirty="0" smtClean="0">
                <a:solidFill>
                  <a:srgbClr val="FFFFFF"/>
                </a:solidFill>
              </a:rPr>
              <a:t>impreso. 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Dúas xuntas </a:t>
            </a:r>
            <a:r>
              <a:rPr lang="gl-ES" sz="2600" dirty="0" err="1" smtClean="0">
                <a:solidFill>
                  <a:srgbClr val="FFFFFF"/>
                </a:solidFill>
              </a:rPr>
              <a:t>tóricas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Bola de aceiro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946193" y="4578758"/>
            <a:ext cx="4855306" cy="3787478"/>
            <a:chOff x="4799048" y="-32386"/>
            <a:chExt cx="4855306" cy="3787478"/>
          </a:xfrm>
        </p:grpSpPr>
        <p:grpSp>
          <p:nvGrpSpPr>
            <p:cNvPr id="6" name="Grupo 5"/>
            <p:cNvGrpSpPr/>
            <p:nvPr/>
          </p:nvGrpSpPr>
          <p:grpSpPr>
            <a:xfrm>
              <a:off x="7535917" y="490100"/>
              <a:ext cx="2118437" cy="2221569"/>
              <a:chOff x="5515201" y="490100"/>
              <a:chExt cx="4139153" cy="467241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9352" y="490100"/>
                <a:ext cx="1855002" cy="1391252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201" y="490100"/>
                <a:ext cx="2068301" cy="1391252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8037" y="2103218"/>
                <a:ext cx="1876317" cy="1407238"/>
              </a:xfrm>
              <a:prstGeom prst="rect">
                <a:avLst/>
              </a:prstGeom>
            </p:spPr>
          </p:pic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0546" y="2103217"/>
                <a:ext cx="2037610" cy="1407238"/>
              </a:xfrm>
              <a:prstGeom prst="rect">
                <a:avLst/>
              </a:prstGeom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63240" y="3732320"/>
                <a:ext cx="2052955" cy="1430197"/>
              </a:xfrm>
              <a:prstGeom prst="rect">
                <a:avLst/>
              </a:prstGeom>
            </p:spPr>
          </p:pic>
        </p:grpSp>
        <p:sp>
          <p:nvSpPr>
            <p:cNvPr id="10" name="Shape 113"/>
            <p:cNvSpPr txBox="1"/>
            <p:nvPr/>
          </p:nvSpPr>
          <p:spPr>
            <a:xfrm>
              <a:off x="4799048" y="-32386"/>
              <a:ext cx="4655007" cy="378747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dirty="0" smtClean="0">
                  <a:solidFill>
                    <a:srgbClr val="FFFF00"/>
                  </a:solidFill>
                </a:rPr>
                <a:t>Pezas da 3D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Dúas </a:t>
              </a:r>
              <a:r>
                <a:rPr lang="gl-ES" sz="1800" b="0" strike="noStrike" dirty="0">
                  <a:solidFill>
                    <a:srgbClr val="FFFF00"/>
                  </a:solidFill>
                  <a:sym typeface="Arial"/>
                </a:rPr>
                <a:t>(2) rodas</a:t>
              </a: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.</a:t>
              </a: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</a:t>
              </a:r>
              <a:r>
                <a:rPr lang="gl-ES" sz="1800" dirty="0">
                  <a:solidFill>
                    <a:srgbClr val="FFFF00"/>
                  </a:solidFill>
                </a:rPr>
                <a:t>circuíto impreso</a:t>
              </a:r>
              <a:r>
                <a:rPr lang="gl-ES" sz="1800" dirty="0" smtClean="0">
                  <a:solidFill>
                    <a:srgbClr val="FFFF00"/>
                  </a:solidFill>
                </a:rPr>
                <a:t>.</a:t>
              </a: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para os motores.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bola tola.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para a batería.</a:t>
              </a:r>
              <a:endParaRPr lang="gl-ES" sz="1800" dirty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endParaRPr lang="gl-ES" sz="2600" dirty="0" smtClean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r>
                <a:rPr lang="gl-ES" sz="2600" dirty="0" smtClean="0">
                  <a:solidFill>
                    <a:srgbClr val="FFFFFF"/>
                  </a:solidFill>
                </a:rPr>
                <a:t>  </a:t>
              </a:r>
              <a:endParaRPr lang="gl-ES" sz="2600" dirty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endParaRPr lang="gl-ES" sz="2600" dirty="0">
                <a:solidFill>
                  <a:srgbClr val="FFFFFF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55" y="481475"/>
            <a:ext cx="1568891" cy="11178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71" y="486129"/>
            <a:ext cx="2077072" cy="111318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915" y="1746139"/>
            <a:ext cx="1990411" cy="149280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7869" y="1746139"/>
            <a:ext cx="1668203" cy="146924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439" y="3215381"/>
            <a:ext cx="4583449" cy="4143231"/>
          </a:xfrm>
          <a:prstGeom prst="rect">
            <a:avLst/>
          </a:prstGeom>
        </p:spPr>
      </p:pic>
      <p:sp>
        <p:nvSpPr>
          <p:cNvPr id="1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70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5842676" cy="374543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Dous </a:t>
            </a:r>
            <a:r>
              <a:rPr lang="gl-ES" sz="2600" dirty="0">
                <a:solidFill>
                  <a:srgbClr val="FFFFFF"/>
                </a:solidFill>
              </a:rPr>
              <a:t>(2) </a:t>
            </a:r>
            <a:r>
              <a:rPr lang="gl-ES" sz="2600" dirty="0" smtClean="0">
                <a:solidFill>
                  <a:srgbClr val="FFFFFF"/>
                </a:solidFill>
              </a:rPr>
              <a:t>motores.</a:t>
            </a:r>
          </a:p>
          <a:p>
            <a:pPr>
              <a:buSzPct val="25000"/>
            </a:pPr>
            <a:r>
              <a:rPr lang="gl-ES" sz="2600" dirty="0" err="1" smtClean="0">
                <a:solidFill>
                  <a:srgbClr val="FFFFFF"/>
                </a:solidFill>
              </a:rPr>
              <a:t>Arduino</a:t>
            </a:r>
            <a:r>
              <a:rPr lang="gl-ES" sz="2600" dirty="0" smtClean="0">
                <a:solidFill>
                  <a:srgbClr val="FFFFFF"/>
                </a:solidFill>
              </a:rPr>
              <a:t> </a:t>
            </a:r>
            <a:r>
              <a:rPr lang="gl-ES" sz="2600" dirty="0" err="1" smtClean="0">
                <a:solidFill>
                  <a:srgbClr val="FFFFFF"/>
                </a:solidFill>
              </a:rPr>
              <a:t>Nano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>
                <a:solidFill>
                  <a:srgbClr val="FFFFFF"/>
                </a:solidFill>
              </a:rPr>
              <a:t>Circuíto </a:t>
            </a:r>
            <a:r>
              <a:rPr lang="gl-ES" sz="2600" dirty="0" smtClean="0">
                <a:solidFill>
                  <a:srgbClr val="FFFFFF"/>
                </a:solidFill>
              </a:rPr>
              <a:t>impreso. 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Dúas xuntas </a:t>
            </a:r>
            <a:r>
              <a:rPr lang="gl-ES" sz="2600" dirty="0" err="1" smtClean="0">
                <a:solidFill>
                  <a:srgbClr val="FFFFFF"/>
                </a:solidFill>
              </a:rPr>
              <a:t>tóricas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Bola de aceiro.</a:t>
            </a:r>
          </a:p>
          <a:p>
            <a:pPr>
              <a:buSzPct val="25000"/>
            </a:pPr>
            <a:r>
              <a:rPr lang="gl-ES" sz="2600" dirty="0" err="1" smtClean="0">
                <a:solidFill>
                  <a:srgbClr val="FFFFFF"/>
                </a:solidFill>
              </a:rPr>
              <a:t>Portapilas</a:t>
            </a:r>
            <a:r>
              <a:rPr lang="gl-ES" sz="2600" dirty="0" smtClean="0">
                <a:solidFill>
                  <a:srgbClr val="FFFFFF"/>
                </a:solidFill>
              </a:rPr>
              <a:t>. </a:t>
            </a:r>
            <a:r>
              <a:rPr lang="gl-ES" sz="2600" dirty="0" smtClean="0">
                <a:solidFill>
                  <a:srgbClr val="92D050"/>
                </a:solidFill>
              </a:rPr>
              <a:t>Para catro pilas de 1’5 AA.</a:t>
            </a: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946193" y="4578758"/>
            <a:ext cx="4855306" cy="3787478"/>
            <a:chOff x="4799048" y="-32386"/>
            <a:chExt cx="4855306" cy="3787478"/>
          </a:xfrm>
        </p:grpSpPr>
        <p:grpSp>
          <p:nvGrpSpPr>
            <p:cNvPr id="6" name="Grupo 5"/>
            <p:cNvGrpSpPr/>
            <p:nvPr/>
          </p:nvGrpSpPr>
          <p:grpSpPr>
            <a:xfrm>
              <a:off x="7535917" y="490100"/>
              <a:ext cx="2118437" cy="2221569"/>
              <a:chOff x="5515201" y="490100"/>
              <a:chExt cx="4139153" cy="467241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9352" y="490100"/>
                <a:ext cx="1855002" cy="1391252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201" y="490100"/>
                <a:ext cx="2068301" cy="1391252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8037" y="2103218"/>
                <a:ext cx="1876317" cy="1407238"/>
              </a:xfrm>
              <a:prstGeom prst="rect">
                <a:avLst/>
              </a:prstGeom>
            </p:spPr>
          </p:pic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0546" y="2103217"/>
                <a:ext cx="2037610" cy="1407238"/>
              </a:xfrm>
              <a:prstGeom prst="rect">
                <a:avLst/>
              </a:prstGeom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63240" y="3732320"/>
                <a:ext cx="2052955" cy="1430197"/>
              </a:xfrm>
              <a:prstGeom prst="rect">
                <a:avLst/>
              </a:prstGeom>
            </p:spPr>
          </p:pic>
        </p:grpSp>
        <p:sp>
          <p:nvSpPr>
            <p:cNvPr id="10" name="Shape 113"/>
            <p:cNvSpPr txBox="1"/>
            <p:nvPr/>
          </p:nvSpPr>
          <p:spPr>
            <a:xfrm>
              <a:off x="4799048" y="-32386"/>
              <a:ext cx="4655007" cy="378747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dirty="0" smtClean="0">
                  <a:solidFill>
                    <a:srgbClr val="FFFF00"/>
                  </a:solidFill>
                </a:rPr>
                <a:t>Pezas da 3D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Dúas </a:t>
              </a:r>
              <a:r>
                <a:rPr lang="gl-ES" sz="1800" b="0" strike="noStrike" dirty="0">
                  <a:solidFill>
                    <a:srgbClr val="FFFF00"/>
                  </a:solidFill>
                  <a:sym typeface="Arial"/>
                </a:rPr>
                <a:t>(2) rodas</a:t>
              </a: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.</a:t>
              </a: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</a:t>
              </a:r>
              <a:r>
                <a:rPr lang="gl-ES" sz="1800" dirty="0">
                  <a:solidFill>
                    <a:srgbClr val="FFFF00"/>
                  </a:solidFill>
                </a:rPr>
                <a:t>circuíto impreso</a:t>
              </a:r>
              <a:r>
                <a:rPr lang="gl-ES" sz="1800" dirty="0" smtClean="0">
                  <a:solidFill>
                    <a:srgbClr val="FFFF00"/>
                  </a:solidFill>
                </a:rPr>
                <a:t>.</a:t>
              </a: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para os motores.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bola tola.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para a batería.</a:t>
              </a:r>
              <a:endParaRPr lang="gl-ES" sz="1800" dirty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endParaRPr lang="gl-ES" sz="2600" dirty="0" smtClean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r>
                <a:rPr lang="gl-ES" sz="2600" dirty="0" smtClean="0">
                  <a:solidFill>
                    <a:srgbClr val="FFFFFF"/>
                  </a:solidFill>
                </a:rPr>
                <a:t>  </a:t>
              </a:r>
              <a:endParaRPr lang="gl-ES" sz="2600" dirty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endParaRPr lang="gl-ES" sz="2600" dirty="0">
                <a:solidFill>
                  <a:srgbClr val="FFFFFF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55" y="481475"/>
            <a:ext cx="1568891" cy="11178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71" y="486129"/>
            <a:ext cx="2077072" cy="111318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915" y="1746139"/>
            <a:ext cx="1990411" cy="149280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7869" y="1746139"/>
            <a:ext cx="1668203" cy="146924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0632" y="3344436"/>
            <a:ext cx="1430716" cy="129330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53" y="3854532"/>
            <a:ext cx="5478243" cy="3252707"/>
          </a:xfrm>
          <a:prstGeom prst="rect">
            <a:avLst/>
          </a:prstGeom>
        </p:spPr>
      </p:pic>
      <p:sp>
        <p:nvSpPr>
          <p:cNvPr id="18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541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5842676" cy="564780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Dous </a:t>
            </a:r>
            <a:r>
              <a:rPr lang="gl-ES" sz="2600" dirty="0">
                <a:solidFill>
                  <a:srgbClr val="FFFFFF"/>
                </a:solidFill>
              </a:rPr>
              <a:t>(2) </a:t>
            </a:r>
            <a:r>
              <a:rPr lang="gl-ES" sz="2600" dirty="0" smtClean="0">
                <a:solidFill>
                  <a:srgbClr val="FFFFFF"/>
                </a:solidFill>
              </a:rPr>
              <a:t>motores.</a:t>
            </a:r>
          </a:p>
          <a:p>
            <a:pPr>
              <a:buSzPct val="25000"/>
            </a:pPr>
            <a:r>
              <a:rPr lang="gl-ES" sz="2600" dirty="0" err="1" smtClean="0">
                <a:solidFill>
                  <a:srgbClr val="FFFFFF"/>
                </a:solidFill>
              </a:rPr>
              <a:t>Arduino</a:t>
            </a:r>
            <a:r>
              <a:rPr lang="gl-ES" sz="2600" dirty="0" smtClean="0">
                <a:solidFill>
                  <a:srgbClr val="FFFFFF"/>
                </a:solidFill>
              </a:rPr>
              <a:t> </a:t>
            </a:r>
            <a:r>
              <a:rPr lang="gl-ES" sz="2600" dirty="0" err="1" smtClean="0">
                <a:solidFill>
                  <a:srgbClr val="FFFFFF"/>
                </a:solidFill>
              </a:rPr>
              <a:t>Nano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>
                <a:solidFill>
                  <a:srgbClr val="FFFFFF"/>
                </a:solidFill>
              </a:rPr>
              <a:t>Circuíto </a:t>
            </a:r>
            <a:r>
              <a:rPr lang="gl-ES" sz="2600" dirty="0" smtClean="0">
                <a:solidFill>
                  <a:srgbClr val="FFFFFF"/>
                </a:solidFill>
              </a:rPr>
              <a:t>impreso. 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Dúas xuntas </a:t>
            </a:r>
            <a:r>
              <a:rPr lang="gl-ES" sz="2600" dirty="0" err="1" smtClean="0">
                <a:solidFill>
                  <a:srgbClr val="FFFFFF"/>
                </a:solidFill>
              </a:rPr>
              <a:t>tóricas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Bola de aceiro.</a:t>
            </a:r>
          </a:p>
          <a:p>
            <a:pPr>
              <a:buSzPct val="25000"/>
            </a:pPr>
            <a:r>
              <a:rPr lang="gl-ES" sz="2600" dirty="0" err="1" smtClean="0">
                <a:solidFill>
                  <a:srgbClr val="FFFFFF"/>
                </a:solidFill>
              </a:rPr>
              <a:t>Portapilas</a:t>
            </a:r>
            <a:r>
              <a:rPr lang="gl-ES" sz="2600" dirty="0" smtClean="0">
                <a:solidFill>
                  <a:srgbClr val="FFFFFF"/>
                </a:solidFill>
              </a:rPr>
              <a:t>. 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10 parafusos de 3X8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2 parafusos de 3X10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4 parafusos rosca-chapa 3X8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2 </a:t>
            </a:r>
            <a:r>
              <a:rPr lang="gl-ES" sz="2600" dirty="0" err="1" smtClean="0">
                <a:solidFill>
                  <a:srgbClr val="FFFFFF"/>
                </a:solidFill>
              </a:rPr>
              <a:t>tuercas</a:t>
            </a:r>
            <a:r>
              <a:rPr lang="gl-ES" sz="2600" dirty="0" smtClean="0">
                <a:solidFill>
                  <a:srgbClr val="FFFFFF"/>
                </a:solidFill>
              </a:rPr>
              <a:t> de 3</a:t>
            </a: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946193" y="4578758"/>
            <a:ext cx="4855306" cy="3787478"/>
            <a:chOff x="4799048" y="-32386"/>
            <a:chExt cx="4855306" cy="3787478"/>
          </a:xfrm>
        </p:grpSpPr>
        <p:grpSp>
          <p:nvGrpSpPr>
            <p:cNvPr id="6" name="Grupo 5"/>
            <p:cNvGrpSpPr/>
            <p:nvPr/>
          </p:nvGrpSpPr>
          <p:grpSpPr>
            <a:xfrm>
              <a:off x="7535917" y="490100"/>
              <a:ext cx="2118437" cy="2221569"/>
              <a:chOff x="5515201" y="490100"/>
              <a:chExt cx="4139153" cy="467241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9352" y="490100"/>
                <a:ext cx="1855002" cy="1391252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201" y="490100"/>
                <a:ext cx="2068301" cy="1391252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8037" y="2103218"/>
                <a:ext cx="1876317" cy="1407238"/>
              </a:xfrm>
              <a:prstGeom prst="rect">
                <a:avLst/>
              </a:prstGeom>
            </p:spPr>
          </p:pic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0546" y="2103217"/>
                <a:ext cx="2037610" cy="1407238"/>
              </a:xfrm>
              <a:prstGeom prst="rect">
                <a:avLst/>
              </a:prstGeom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63240" y="3732320"/>
                <a:ext cx="2052955" cy="1430197"/>
              </a:xfrm>
              <a:prstGeom prst="rect">
                <a:avLst/>
              </a:prstGeom>
            </p:spPr>
          </p:pic>
        </p:grpSp>
        <p:sp>
          <p:nvSpPr>
            <p:cNvPr id="10" name="Shape 113"/>
            <p:cNvSpPr txBox="1"/>
            <p:nvPr/>
          </p:nvSpPr>
          <p:spPr>
            <a:xfrm>
              <a:off x="4799048" y="-32386"/>
              <a:ext cx="4655007" cy="378747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dirty="0" smtClean="0">
                  <a:solidFill>
                    <a:srgbClr val="FFFF00"/>
                  </a:solidFill>
                </a:rPr>
                <a:t>Pezas da 3D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Dúas </a:t>
              </a:r>
              <a:r>
                <a:rPr lang="gl-ES" sz="1800" b="0" strike="noStrike" dirty="0">
                  <a:solidFill>
                    <a:srgbClr val="FFFF00"/>
                  </a:solidFill>
                  <a:sym typeface="Arial"/>
                </a:rPr>
                <a:t>(2) rodas</a:t>
              </a: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.</a:t>
              </a: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</a:t>
              </a:r>
              <a:r>
                <a:rPr lang="gl-ES" sz="1800" dirty="0">
                  <a:solidFill>
                    <a:srgbClr val="FFFF00"/>
                  </a:solidFill>
                </a:rPr>
                <a:t>circuíto impreso</a:t>
              </a:r>
              <a:r>
                <a:rPr lang="gl-ES" sz="1800" dirty="0" smtClean="0">
                  <a:solidFill>
                    <a:srgbClr val="FFFF00"/>
                  </a:solidFill>
                </a:rPr>
                <a:t>.</a:t>
              </a: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para os motores.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bola tola.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para a batería.</a:t>
              </a:r>
              <a:endParaRPr lang="gl-ES" sz="1800" dirty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endParaRPr lang="gl-ES" sz="2600" dirty="0" smtClean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r>
                <a:rPr lang="gl-ES" sz="2600" dirty="0" smtClean="0">
                  <a:solidFill>
                    <a:srgbClr val="FFFFFF"/>
                  </a:solidFill>
                </a:rPr>
                <a:t>  </a:t>
              </a:r>
              <a:endParaRPr lang="gl-ES" sz="2600" dirty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endParaRPr lang="gl-ES" sz="2600" dirty="0">
                <a:solidFill>
                  <a:srgbClr val="FFFFFF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55" y="481475"/>
            <a:ext cx="1568891" cy="11178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71" y="486129"/>
            <a:ext cx="2077072" cy="111318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915" y="1746139"/>
            <a:ext cx="1990411" cy="149280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7869" y="1746139"/>
            <a:ext cx="1668203" cy="146924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0632" y="3344436"/>
            <a:ext cx="1430716" cy="129330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04" y="3332046"/>
            <a:ext cx="2142108" cy="127187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937" y="673757"/>
            <a:ext cx="5484939" cy="4113704"/>
          </a:xfrm>
          <a:prstGeom prst="rect">
            <a:avLst/>
          </a:prstGeom>
        </p:spPr>
      </p:pic>
      <p:sp>
        <p:nvSpPr>
          <p:cNvPr id="19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52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5842676" cy="564780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Dous </a:t>
            </a:r>
            <a:r>
              <a:rPr lang="gl-ES" sz="2600" dirty="0">
                <a:solidFill>
                  <a:srgbClr val="FFFFFF"/>
                </a:solidFill>
              </a:rPr>
              <a:t>(2) </a:t>
            </a:r>
            <a:r>
              <a:rPr lang="gl-ES" sz="2600" dirty="0" smtClean="0">
                <a:solidFill>
                  <a:srgbClr val="FFFFFF"/>
                </a:solidFill>
              </a:rPr>
              <a:t>motores.</a:t>
            </a:r>
          </a:p>
          <a:p>
            <a:pPr>
              <a:buSzPct val="25000"/>
            </a:pPr>
            <a:r>
              <a:rPr lang="gl-ES" sz="2600" dirty="0" err="1" smtClean="0">
                <a:solidFill>
                  <a:srgbClr val="FFFFFF"/>
                </a:solidFill>
              </a:rPr>
              <a:t>Arduino</a:t>
            </a:r>
            <a:r>
              <a:rPr lang="gl-ES" sz="2600" dirty="0" smtClean="0">
                <a:solidFill>
                  <a:srgbClr val="FFFFFF"/>
                </a:solidFill>
              </a:rPr>
              <a:t> </a:t>
            </a:r>
            <a:r>
              <a:rPr lang="gl-ES" sz="2600" dirty="0" err="1" smtClean="0">
                <a:solidFill>
                  <a:srgbClr val="FFFFFF"/>
                </a:solidFill>
              </a:rPr>
              <a:t>Nano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>
                <a:solidFill>
                  <a:srgbClr val="FFFFFF"/>
                </a:solidFill>
              </a:rPr>
              <a:t>Circuíto </a:t>
            </a:r>
            <a:r>
              <a:rPr lang="gl-ES" sz="2600" dirty="0" smtClean="0">
                <a:solidFill>
                  <a:srgbClr val="FFFFFF"/>
                </a:solidFill>
              </a:rPr>
              <a:t>impreso. 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Dúas xuntas </a:t>
            </a:r>
            <a:r>
              <a:rPr lang="gl-ES" sz="2600" dirty="0" err="1" smtClean="0">
                <a:solidFill>
                  <a:srgbClr val="FFFFFF"/>
                </a:solidFill>
              </a:rPr>
              <a:t>tóricas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Bola de aceiro.</a:t>
            </a:r>
          </a:p>
          <a:p>
            <a:pPr>
              <a:buSzPct val="25000"/>
            </a:pPr>
            <a:r>
              <a:rPr lang="gl-ES" sz="2600" dirty="0" err="1" smtClean="0">
                <a:solidFill>
                  <a:srgbClr val="FFFFFF"/>
                </a:solidFill>
              </a:rPr>
              <a:t>Portapilas</a:t>
            </a:r>
            <a:r>
              <a:rPr lang="gl-ES" sz="2600" dirty="0" smtClean="0">
                <a:solidFill>
                  <a:srgbClr val="FFFFFF"/>
                </a:solidFill>
              </a:rPr>
              <a:t>. 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10 parafusos de 3X8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2 parafusos de 3X10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4 parafusos rosca-chapa 3X8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2 </a:t>
            </a:r>
            <a:r>
              <a:rPr lang="gl-ES" sz="2600" dirty="0" err="1" smtClean="0">
                <a:solidFill>
                  <a:srgbClr val="FFFFFF"/>
                </a:solidFill>
              </a:rPr>
              <a:t>tuercas</a:t>
            </a:r>
            <a:r>
              <a:rPr lang="gl-ES" sz="2600" dirty="0" smtClean="0">
                <a:solidFill>
                  <a:srgbClr val="FFFFFF"/>
                </a:solidFill>
              </a:rPr>
              <a:t> de 3</a:t>
            </a: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946193" y="4578758"/>
            <a:ext cx="4855306" cy="3787478"/>
            <a:chOff x="4799048" y="-32386"/>
            <a:chExt cx="4855306" cy="3787478"/>
          </a:xfrm>
        </p:grpSpPr>
        <p:grpSp>
          <p:nvGrpSpPr>
            <p:cNvPr id="6" name="Grupo 5"/>
            <p:cNvGrpSpPr/>
            <p:nvPr/>
          </p:nvGrpSpPr>
          <p:grpSpPr>
            <a:xfrm>
              <a:off x="7535917" y="490100"/>
              <a:ext cx="2118437" cy="2221569"/>
              <a:chOff x="5515201" y="490100"/>
              <a:chExt cx="4139153" cy="467241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9352" y="490100"/>
                <a:ext cx="1855002" cy="1391252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201" y="490100"/>
                <a:ext cx="2068301" cy="1391252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8037" y="2103218"/>
                <a:ext cx="1876317" cy="1407238"/>
              </a:xfrm>
              <a:prstGeom prst="rect">
                <a:avLst/>
              </a:prstGeom>
            </p:spPr>
          </p:pic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0546" y="2103217"/>
                <a:ext cx="2037610" cy="1407238"/>
              </a:xfrm>
              <a:prstGeom prst="rect">
                <a:avLst/>
              </a:prstGeom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63240" y="3732320"/>
                <a:ext cx="2052955" cy="1430197"/>
              </a:xfrm>
              <a:prstGeom prst="rect">
                <a:avLst/>
              </a:prstGeom>
            </p:spPr>
          </p:pic>
        </p:grpSp>
        <p:sp>
          <p:nvSpPr>
            <p:cNvPr id="10" name="Shape 113"/>
            <p:cNvSpPr txBox="1"/>
            <p:nvPr/>
          </p:nvSpPr>
          <p:spPr>
            <a:xfrm>
              <a:off x="4799048" y="-32386"/>
              <a:ext cx="4655007" cy="378747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dirty="0" smtClean="0">
                  <a:solidFill>
                    <a:srgbClr val="FFFF00"/>
                  </a:solidFill>
                </a:rPr>
                <a:t>Pezas da 3D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Dúas </a:t>
              </a:r>
              <a:r>
                <a:rPr lang="gl-ES" sz="1800" b="0" strike="noStrike" dirty="0">
                  <a:solidFill>
                    <a:srgbClr val="FFFF00"/>
                  </a:solidFill>
                  <a:sym typeface="Arial"/>
                </a:rPr>
                <a:t>(2) rodas</a:t>
              </a: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.</a:t>
              </a: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</a:t>
              </a:r>
              <a:r>
                <a:rPr lang="gl-ES" sz="1800" dirty="0">
                  <a:solidFill>
                    <a:srgbClr val="FFFF00"/>
                  </a:solidFill>
                </a:rPr>
                <a:t>circuíto impreso</a:t>
              </a:r>
              <a:r>
                <a:rPr lang="gl-ES" sz="1800" dirty="0" smtClean="0">
                  <a:solidFill>
                    <a:srgbClr val="FFFF00"/>
                  </a:solidFill>
                </a:rPr>
                <a:t>.</a:t>
              </a: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para os motores.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bola tola.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para a batería.</a:t>
              </a:r>
              <a:endParaRPr lang="gl-ES" sz="1800" dirty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endParaRPr lang="gl-ES" sz="2600" dirty="0" smtClean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r>
                <a:rPr lang="gl-ES" sz="2600" dirty="0" smtClean="0">
                  <a:solidFill>
                    <a:srgbClr val="FFFFFF"/>
                  </a:solidFill>
                </a:rPr>
                <a:t>  </a:t>
              </a:r>
              <a:endParaRPr lang="gl-ES" sz="2600" dirty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endParaRPr lang="gl-ES" sz="2600" dirty="0">
                <a:solidFill>
                  <a:srgbClr val="FFFFFF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55" y="481475"/>
            <a:ext cx="1568891" cy="11178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71" y="486129"/>
            <a:ext cx="2077072" cy="111318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915" y="1746139"/>
            <a:ext cx="1990411" cy="149280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7869" y="1746139"/>
            <a:ext cx="1668203" cy="146924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0632" y="3344436"/>
            <a:ext cx="1430716" cy="129330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04" y="3332046"/>
            <a:ext cx="2142108" cy="127187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4" y="1276455"/>
            <a:ext cx="1778416" cy="1333812"/>
          </a:xfrm>
          <a:prstGeom prst="rect">
            <a:avLst/>
          </a:prstGeom>
        </p:spPr>
      </p:pic>
      <p:sp>
        <p:nvSpPr>
          <p:cNvPr id="19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399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929340" y="631700"/>
            <a:ext cx="5002936" cy="295132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dirty="0" smtClean="0">
                <a:solidFill>
                  <a:srgbClr val="C00000"/>
                </a:solidFill>
              </a:rPr>
              <a:t>Dous </a:t>
            </a:r>
            <a:r>
              <a:rPr lang="gl-ES" sz="1800" dirty="0">
                <a:solidFill>
                  <a:srgbClr val="C00000"/>
                </a:solidFill>
              </a:rPr>
              <a:t>(2) </a:t>
            </a:r>
            <a:r>
              <a:rPr lang="gl-ES" sz="1800" dirty="0" smtClean="0">
                <a:solidFill>
                  <a:srgbClr val="C00000"/>
                </a:solidFill>
              </a:rPr>
              <a:t>motores.</a:t>
            </a:r>
          </a:p>
          <a:p>
            <a:pPr>
              <a:buSzPct val="25000"/>
            </a:pPr>
            <a:r>
              <a:rPr lang="gl-ES" sz="1800" dirty="0" err="1" smtClean="0">
                <a:solidFill>
                  <a:srgbClr val="C00000"/>
                </a:solidFill>
              </a:rPr>
              <a:t>Arduino</a:t>
            </a:r>
            <a:r>
              <a:rPr lang="gl-ES" sz="1800" dirty="0" smtClean="0">
                <a:solidFill>
                  <a:srgbClr val="C00000"/>
                </a:solidFill>
              </a:rPr>
              <a:t> </a:t>
            </a:r>
            <a:r>
              <a:rPr lang="gl-ES" sz="1800" dirty="0" err="1" smtClean="0">
                <a:solidFill>
                  <a:srgbClr val="C00000"/>
                </a:solidFill>
              </a:rPr>
              <a:t>Nano</a:t>
            </a:r>
            <a:r>
              <a:rPr lang="gl-ES" sz="1800" dirty="0" smtClean="0">
                <a:solidFill>
                  <a:srgbClr val="C00000"/>
                </a:solidFill>
              </a:rPr>
              <a:t>.</a:t>
            </a:r>
          </a:p>
          <a:p>
            <a:pPr>
              <a:buSzPct val="25000"/>
            </a:pPr>
            <a:r>
              <a:rPr lang="gl-ES" sz="1800" dirty="0">
                <a:solidFill>
                  <a:srgbClr val="C00000"/>
                </a:solidFill>
              </a:rPr>
              <a:t>Circuíto </a:t>
            </a:r>
            <a:r>
              <a:rPr lang="gl-ES" sz="1800" dirty="0" smtClean="0">
                <a:solidFill>
                  <a:srgbClr val="C00000"/>
                </a:solidFill>
              </a:rPr>
              <a:t>impreso. </a:t>
            </a:r>
          </a:p>
          <a:p>
            <a:pPr>
              <a:buSzPct val="25000"/>
            </a:pPr>
            <a:r>
              <a:rPr lang="gl-ES" sz="1800" dirty="0" smtClean="0">
                <a:solidFill>
                  <a:srgbClr val="C00000"/>
                </a:solidFill>
              </a:rPr>
              <a:t>Dúas xuntas </a:t>
            </a:r>
            <a:r>
              <a:rPr lang="gl-ES" sz="1800" dirty="0" err="1" smtClean="0">
                <a:solidFill>
                  <a:srgbClr val="C00000"/>
                </a:solidFill>
              </a:rPr>
              <a:t>tóricas</a:t>
            </a:r>
            <a:r>
              <a:rPr lang="gl-ES" sz="1800" dirty="0" smtClean="0">
                <a:solidFill>
                  <a:srgbClr val="C00000"/>
                </a:solidFill>
              </a:rPr>
              <a:t>.</a:t>
            </a:r>
          </a:p>
          <a:p>
            <a:pPr>
              <a:buSzPct val="25000"/>
            </a:pPr>
            <a:r>
              <a:rPr lang="gl-ES" sz="1800" dirty="0" smtClean="0">
                <a:solidFill>
                  <a:srgbClr val="C00000"/>
                </a:solidFill>
              </a:rPr>
              <a:t>Bola de aceiro.</a:t>
            </a:r>
          </a:p>
          <a:p>
            <a:pPr>
              <a:buSzPct val="25000"/>
            </a:pPr>
            <a:r>
              <a:rPr lang="gl-ES" sz="1800" dirty="0" err="1" smtClean="0">
                <a:solidFill>
                  <a:srgbClr val="C00000"/>
                </a:solidFill>
              </a:rPr>
              <a:t>Portapilas</a:t>
            </a:r>
            <a:r>
              <a:rPr lang="gl-ES" sz="1800" dirty="0" smtClean="0">
                <a:solidFill>
                  <a:srgbClr val="C00000"/>
                </a:solidFill>
              </a:rPr>
              <a:t>. </a:t>
            </a:r>
          </a:p>
          <a:p>
            <a:pPr>
              <a:buSzPct val="25000"/>
            </a:pPr>
            <a:r>
              <a:rPr lang="gl-ES" sz="1800" dirty="0" smtClean="0">
                <a:solidFill>
                  <a:srgbClr val="C00000"/>
                </a:solidFill>
              </a:rPr>
              <a:t>10 parafusos de 3X8</a:t>
            </a:r>
          </a:p>
          <a:p>
            <a:pPr>
              <a:buSzPct val="25000"/>
            </a:pPr>
            <a:r>
              <a:rPr lang="gl-ES" sz="1800" dirty="0" smtClean="0">
                <a:solidFill>
                  <a:srgbClr val="C00000"/>
                </a:solidFill>
              </a:rPr>
              <a:t>2 parafusos de 3X10</a:t>
            </a:r>
          </a:p>
          <a:p>
            <a:pPr>
              <a:buSzPct val="25000"/>
            </a:pPr>
            <a:r>
              <a:rPr lang="gl-ES" sz="1800" dirty="0" smtClean="0">
                <a:solidFill>
                  <a:srgbClr val="C00000"/>
                </a:solidFill>
              </a:rPr>
              <a:t>4 parafusos rosca-chapa 3X8</a:t>
            </a:r>
          </a:p>
          <a:p>
            <a:pPr>
              <a:buSzPct val="25000"/>
            </a:pPr>
            <a:r>
              <a:rPr lang="gl-ES" sz="1800" dirty="0" smtClean="0">
                <a:solidFill>
                  <a:srgbClr val="C00000"/>
                </a:solidFill>
              </a:rPr>
              <a:t>2 </a:t>
            </a:r>
            <a:r>
              <a:rPr lang="gl-ES" sz="1800" dirty="0" err="1" smtClean="0">
                <a:solidFill>
                  <a:srgbClr val="C00000"/>
                </a:solidFill>
              </a:rPr>
              <a:t>tuercas</a:t>
            </a:r>
            <a:r>
              <a:rPr lang="gl-ES" sz="1800" dirty="0" smtClean="0">
                <a:solidFill>
                  <a:srgbClr val="C00000"/>
                </a:solidFill>
              </a:rPr>
              <a:t> de 3</a:t>
            </a: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946193" y="4578758"/>
            <a:ext cx="4855306" cy="3787478"/>
            <a:chOff x="4799048" y="-32386"/>
            <a:chExt cx="4855306" cy="3787478"/>
          </a:xfrm>
        </p:grpSpPr>
        <p:grpSp>
          <p:nvGrpSpPr>
            <p:cNvPr id="6" name="Grupo 5"/>
            <p:cNvGrpSpPr/>
            <p:nvPr/>
          </p:nvGrpSpPr>
          <p:grpSpPr>
            <a:xfrm>
              <a:off x="7535917" y="490100"/>
              <a:ext cx="2118437" cy="2221569"/>
              <a:chOff x="5515201" y="490100"/>
              <a:chExt cx="4139153" cy="467241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9352" y="490100"/>
                <a:ext cx="1855002" cy="1391252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201" y="490100"/>
                <a:ext cx="2068301" cy="1391252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8037" y="2103218"/>
                <a:ext cx="1876317" cy="1407238"/>
              </a:xfrm>
              <a:prstGeom prst="rect">
                <a:avLst/>
              </a:prstGeom>
            </p:spPr>
          </p:pic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0546" y="2103217"/>
                <a:ext cx="2037610" cy="1407238"/>
              </a:xfrm>
              <a:prstGeom prst="rect">
                <a:avLst/>
              </a:prstGeom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63240" y="3732320"/>
                <a:ext cx="2052955" cy="1430197"/>
              </a:xfrm>
              <a:prstGeom prst="rect">
                <a:avLst/>
              </a:prstGeom>
            </p:spPr>
          </p:pic>
        </p:grpSp>
        <p:sp>
          <p:nvSpPr>
            <p:cNvPr id="10" name="Shape 113"/>
            <p:cNvSpPr txBox="1"/>
            <p:nvPr/>
          </p:nvSpPr>
          <p:spPr>
            <a:xfrm>
              <a:off x="4799048" y="-32386"/>
              <a:ext cx="4655007" cy="378747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dirty="0" smtClean="0">
                  <a:solidFill>
                    <a:srgbClr val="FFFF00"/>
                  </a:solidFill>
                </a:rPr>
                <a:t>Pezas da 3D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Dúas </a:t>
              </a:r>
              <a:r>
                <a:rPr lang="gl-ES" sz="1800" b="0" strike="noStrike" dirty="0">
                  <a:solidFill>
                    <a:srgbClr val="FFFF00"/>
                  </a:solidFill>
                  <a:sym typeface="Arial"/>
                </a:rPr>
                <a:t>(2) rodas</a:t>
              </a: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.</a:t>
              </a: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</a:t>
              </a:r>
              <a:r>
                <a:rPr lang="gl-ES" sz="1800" dirty="0">
                  <a:solidFill>
                    <a:srgbClr val="FFFF00"/>
                  </a:solidFill>
                </a:rPr>
                <a:t>circuíto impreso</a:t>
              </a:r>
              <a:r>
                <a:rPr lang="gl-ES" sz="1800" dirty="0" smtClean="0">
                  <a:solidFill>
                    <a:srgbClr val="FFFF00"/>
                  </a:solidFill>
                </a:rPr>
                <a:t>.</a:t>
              </a: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para os motores.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bola tola.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para a batería.</a:t>
              </a:r>
              <a:endParaRPr lang="gl-ES" sz="1800" dirty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endParaRPr lang="gl-ES" sz="2600" dirty="0" smtClean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r>
                <a:rPr lang="gl-ES" sz="2600" dirty="0" smtClean="0">
                  <a:solidFill>
                    <a:srgbClr val="FFFFFF"/>
                  </a:solidFill>
                </a:rPr>
                <a:t>  </a:t>
              </a:r>
              <a:endParaRPr lang="gl-ES" sz="2600" dirty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endParaRPr lang="gl-ES" sz="2600" dirty="0">
                <a:solidFill>
                  <a:srgbClr val="FFFFFF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6989433" y="556190"/>
            <a:ext cx="2812066" cy="2251890"/>
            <a:chOff x="3894610" y="481475"/>
            <a:chExt cx="5806738" cy="4156263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655" y="481475"/>
              <a:ext cx="1568891" cy="1117835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871" y="486129"/>
              <a:ext cx="2077072" cy="1113181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0915" y="1746139"/>
              <a:ext cx="1990411" cy="1492809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47869" y="1746139"/>
              <a:ext cx="1668203" cy="1469243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70632" y="3344436"/>
              <a:ext cx="1430716" cy="1293302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804" y="3332046"/>
              <a:ext cx="2142108" cy="1271877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610" y="486481"/>
              <a:ext cx="1778416" cy="1333812"/>
            </a:xfrm>
            <a:prstGeom prst="rect">
              <a:avLst/>
            </a:prstGeom>
          </p:spPr>
        </p:pic>
      </p:grpSp>
      <p:sp>
        <p:nvSpPr>
          <p:cNvPr id="20" name="Shape 113"/>
          <p:cNvSpPr txBox="1"/>
          <p:nvPr/>
        </p:nvSpPr>
        <p:spPr>
          <a:xfrm>
            <a:off x="277629" y="687800"/>
            <a:ext cx="4413269" cy="190322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</a:t>
            </a:r>
            <a:r>
              <a:rPr lang="gl-ES" sz="26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ferramentas: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1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 </a:t>
            </a:r>
            <a:r>
              <a:rPr lang="gl-ES" sz="2600" b="1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desparafusador</a:t>
            </a:r>
            <a:r>
              <a:rPr lang="gl-ES" sz="26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dirty="0" smtClean="0">
                <a:solidFill>
                  <a:srgbClr val="FFFFFF"/>
                </a:solidFill>
              </a:rPr>
              <a:t>Unha chave </a:t>
            </a:r>
            <a:r>
              <a:rPr lang="gl-ES" sz="2600" b="1" dirty="0" err="1" smtClean="0">
                <a:solidFill>
                  <a:srgbClr val="FFFFFF"/>
                </a:solidFill>
              </a:rPr>
              <a:t>Allen</a:t>
            </a:r>
            <a:r>
              <a:rPr lang="gl-ES" sz="2600" b="1" dirty="0" smtClean="0">
                <a:solidFill>
                  <a:srgbClr val="FFFFFF"/>
                </a:solidFill>
              </a:rPr>
              <a:t> de 2’5</a:t>
            </a:r>
            <a:endParaRPr lang="gl-ES" sz="2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863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929340" y="631700"/>
            <a:ext cx="5002936" cy="295132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dirty="0" smtClean="0">
                <a:solidFill>
                  <a:srgbClr val="C00000"/>
                </a:solidFill>
              </a:rPr>
              <a:t>Dous </a:t>
            </a:r>
            <a:r>
              <a:rPr lang="gl-ES" sz="1800" b="1" dirty="0">
                <a:solidFill>
                  <a:srgbClr val="C00000"/>
                </a:solidFill>
              </a:rPr>
              <a:t>(2) </a:t>
            </a:r>
            <a:r>
              <a:rPr lang="gl-ES" sz="1800" b="1" dirty="0" smtClean="0">
                <a:solidFill>
                  <a:srgbClr val="C00000"/>
                </a:solidFill>
              </a:rPr>
              <a:t>motores.</a:t>
            </a:r>
          </a:p>
          <a:p>
            <a:pPr>
              <a:buSzPct val="25000"/>
            </a:pPr>
            <a:r>
              <a:rPr lang="gl-ES" sz="1800" b="1" dirty="0" err="1" smtClean="0">
                <a:solidFill>
                  <a:srgbClr val="C00000"/>
                </a:solidFill>
              </a:rPr>
              <a:t>Arduino</a:t>
            </a:r>
            <a:r>
              <a:rPr lang="gl-ES" sz="1800" b="1" dirty="0" smtClean="0">
                <a:solidFill>
                  <a:srgbClr val="C00000"/>
                </a:solidFill>
              </a:rPr>
              <a:t> </a:t>
            </a:r>
            <a:r>
              <a:rPr lang="gl-ES" sz="1800" b="1" dirty="0" err="1" smtClean="0">
                <a:solidFill>
                  <a:srgbClr val="C00000"/>
                </a:solidFill>
              </a:rPr>
              <a:t>Nano</a:t>
            </a:r>
            <a:r>
              <a:rPr lang="gl-ES" sz="1800" b="1" dirty="0" smtClean="0">
                <a:solidFill>
                  <a:srgbClr val="C00000"/>
                </a:solidFill>
              </a:rPr>
              <a:t>.</a:t>
            </a:r>
          </a:p>
          <a:p>
            <a:pPr>
              <a:buSzPct val="25000"/>
            </a:pPr>
            <a:r>
              <a:rPr lang="gl-ES" sz="1800" b="1" dirty="0">
                <a:solidFill>
                  <a:srgbClr val="C00000"/>
                </a:solidFill>
              </a:rPr>
              <a:t>Circuíto </a:t>
            </a:r>
            <a:r>
              <a:rPr lang="gl-ES" sz="1800" b="1" dirty="0" smtClean="0">
                <a:solidFill>
                  <a:srgbClr val="C00000"/>
                </a:solidFill>
              </a:rPr>
              <a:t>impreso. </a:t>
            </a:r>
          </a:p>
          <a:p>
            <a:pPr>
              <a:buSzPct val="25000"/>
            </a:pPr>
            <a:r>
              <a:rPr lang="gl-ES" sz="1800" b="1" dirty="0" smtClean="0">
                <a:solidFill>
                  <a:srgbClr val="C00000"/>
                </a:solidFill>
              </a:rPr>
              <a:t>Dúas xuntas </a:t>
            </a:r>
            <a:r>
              <a:rPr lang="gl-ES" sz="1800" b="1" dirty="0" err="1" smtClean="0">
                <a:solidFill>
                  <a:srgbClr val="C00000"/>
                </a:solidFill>
              </a:rPr>
              <a:t>tóricas</a:t>
            </a:r>
            <a:r>
              <a:rPr lang="gl-ES" sz="1800" b="1" dirty="0" smtClean="0">
                <a:solidFill>
                  <a:srgbClr val="C00000"/>
                </a:solidFill>
              </a:rPr>
              <a:t>.</a:t>
            </a:r>
          </a:p>
          <a:p>
            <a:pPr>
              <a:buSzPct val="25000"/>
            </a:pPr>
            <a:r>
              <a:rPr lang="gl-ES" sz="1800" b="1" dirty="0" smtClean="0">
                <a:solidFill>
                  <a:srgbClr val="C00000"/>
                </a:solidFill>
              </a:rPr>
              <a:t>Bola de aceiro.</a:t>
            </a:r>
          </a:p>
          <a:p>
            <a:pPr>
              <a:buSzPct val="25000"/>
            </a:pPr>
            <a:r>
              <a:rPr lang="gl-ES" sz="1800" b="1" dirty="0" err="1" smtClean="0">
                <a:solidFill>
                  <a:srgbClr val="C00000"/>
                </a:solidFill>
              </a:rPr>
              <a:t>Portapilas</a:t>
            </a:r>
            <a:r>
              <a:rPr lang="gl-ES" sz="1800" b="1" dirty="0" smtClean="0">
                <a:solidFill>
                  <a:srgbClr val="C00000"/>
                </a:solidFill>
              </a:rPr>
              <a:t>. </a:t>
            </a:r>
          </a:p>
          <a:p>
            <a:pPr>
              <a:buSzPct val="25000"/>
            </a:pPr>
            <a:r>
              <a:rPr lang="gl-ES" sz="1800" b="1" dirty="0" smtClean="0">
                <a:solidFill>
                  <a:srgbClr val="C00000"/>
                </a:solidFill>
              </a:rPr>
              <a:t>10 parafusos de 3X8</a:t>
            </a:r>
          </a:p>
          <a:p>
            <a:pPr>
              <a:buSzPct val="25000"/>
            </a:pPr>
            <a:r>
              <a:rPr lang="gl-ES" sz="1800" b="1" dirty="0" smtClean="0">
                <a:solidFill>
                  <a:srgbClr val="C00000"/>
                </a:solidFill>
              </a:rPr>
              <a:t>2 parafusos de 3X10</a:t>
            </a:r>
          </a:p>
          <a:p>
            <a:pPr>
              <a:buSzPct val="25000"/>
            </a:pPr>
            <a:r>
              <a:rPr lang="gl-ES" sz="1800" b="1" dirty="0" smtClean="0">
                <a:solidFill>
                  <a:srgbClr val="C00000"/>
                </a:solidFill>
              </a:rPr>
              <a:t>4 parafusos rosca-chapa 3X8</a:t>
            </a:r>
          </a:p>
          <a:p>
            <a:pPr>
              <a:buSzPct val="25000"/>
            </a:pPr>
            <a:r>
              <a:rPr lang="gl-ES" sz="1800" b="1" dirty="0" smtClean="0">
                <a:solidFill>
                  <a:srgbClr val="C00000"/>
                </a:solidFill>
              </a:rPr>
              <a:t>2 </a:t>
            </a:r>
            <a:r>
              <a:rPr lang="gl-ES" sz="1800" b="1" dirty="0" err="1" smtClean="0">
                <a:solidFill>
                  <a:srgbClr val="C00000"/>
                </a:solidFill>
              </a:rPr>
              <a:t>tuercas</a:t>
            </a:r>
            <a:r>
              <a:rPr lang="gl-ES" sz="1800" b="1" dirty="0" smtClean="0">
                <a:solidFill>
                  <a:srgbClr val="C00000"/>
                </a:solidFill>
              </a:rPr>
              <a:t> de 3</a:t>
            </a: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946193" y="4578758"/>
            <a:ext cx="4855306" cy="3787478"/>
            <a:chOff x="4799048" y="-32386"/>
            <a:chExt cx="4855306" cy="3787478"/>
          </a:xfrm>
        </p:grpSpPr>
        <p:grpSp>
          <p:nvGrpSpPr>
            <p:cNvPr id="6" name="Grupo 5"/>
            <p:cNvGrpSpPr/>
            <p:nvPr/>
          </p:nvGrpSpPr>
          <p:grpSpPr>
            <a:xfrm>
              <a:off x="7535917" y="490100"/>
              <a:ext cx="2118437" cy="2221569"/>
              <a:chOff x="5515201" y="490100"/>
              <a:chExt cx="4139153" cy="467241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9352" y="490100"/>
                <a:ext cx="1855002" cy="1391252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201" y="490100"/>
                <a:ext cx="2068301" cy="1391252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8037" y="2103218"/>
                <a:ext cx="1876317" cy="1407238"/>
              </a:xfrm>
              <a:prstGeom prst="rect">
                <a:avLst/>
              </a:prstGeom>
            </p:spPr>
          </p:pic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0546" y="2103217"/>
                <a:ext cx="2037610" cy="1407238"/>
              </a:xfrm>
              <a:prstGeom prst="rect">
                <a:avLst/>
              </a:prstGeom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63240" y="3732320"/>
                <a:ext cx="2052955" cy="1430197"/>
              </a:xfrm>
              <a:prstGeom prst="rect">
                <a:avLst/>
              </a:prstGeom>
            </p:spPr>
          </p:pic>
        </p:grpSp>
        <p:sp>
          <p:nvSpPr>
            <p:cNvPr id="10" name="Shape 113"/>
            <p:cNvSpPr txBox="1"/>
            <p:nvPr/>
          </p:nvSpPr>
          <p:spPr>
            <a:xfrm>
              <a:off x="4799048" y="-32386"/>
              <a:ext cx="4655007" cy="378747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dirty="0" smtClean="0">
                  <a:solidFill>
                    <a:srgbClr val="FFFF00"/>
                  </a:solidFill>
                </a:rPr>
                <a:t>Pezas da 3D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Dúas </a:t>
              </a:r>
              <a:r>
                <a:rPr lang="gl-ES" sz="1800" b="0" strike="noStrike" dirty="0">
                  <a:solidFill>
                    <a:srgbClr val="FFFF00"/>
                  </a:solidFill>
                  <a:sym typeface="Arial"/>
                </a:rPr>
                <a:t>(2) rodas</a:t>
              </a: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.</a:t>
              </a: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</a:t>
              </a:r>
              <a:r>
                <a:rPr lang="gl-ES" sz="1800" dirty="0">
                  <a:solidFill>
                    <a:srgbClr val="FFFF00"/>
                  </a:solidFill>
                </a:rPr>
                <a:t>circuíto impreso</a:t>
              </a:r>
              <a:r>
                <a:rPr lang="gl-ES" sz="1800" dirty="0" smtClean="0">
                  <a:solidFill>
                    <a:srgbClr val="FFFF00"/>
                  </a:solidFill>
                </a:rPr>
                <a:t>.</a:t>
              </a: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para os motores.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bola tola.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para a batería.</a:t>
              </a:r>
              <a:endParaRPr lang="gl-ES" sz="1800" dirty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endParaRPr lang="gl-ES" sz="2600" dirty="0" smtClean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r>
                <a:rPr lang="gl-ES" sz="2600" dirty="0" smtClean="0">
                  <a:solidFill>
                    <a:srgbClr val="FFFFFF"/>
                  </a:solidFill>
                </a:rPr>
                <a:t>  </a:t>
              </a:r>
              <a:endParaRPr lang="gl-ES" sz="2600" dirty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endParaRPr lang="gl-ES" sz="2600" dirty="0">
                <a:solidFill>
                  <a:srgbClr val="FFFFFF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6989433" y="556190"/>
            <a:ext cx="2812066" cy="2251890"/>
            <a:chOff x="3894610" y="481475"/>
            <a:chExt cx="5806738" cy="4156263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655" y="481475"/>
              <a:ext cx="1568891" cy="1117835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871" y="486129"/>
              <a:ext cx="2077072" cy="1113181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0915" y="1746139"/>
              <a:ext cx="1990411" cy="1492809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47869" y="1746139"/>
              <a:ext cx="1668203" cy="1469243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70632" y="3344436"/>
              <a:ext cx="1430716" cy="1293302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804" y="3332046"/>
              <a:ext cx="2142108" cy="1271877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610" y="486481"/>
              <a:ext cx="1778416" cy="1333812"/>
            </a:xfrm>
            <a:prstGeom prst="rect">
              <a:avLst/>
            </a:prstGeom>
          </p:spPr>
        </p:pic>
      </p:grpSp>
      <p:sp>
        <p:nvSpPr>
          <p:cNvPr id="20" name="Shape 113"/>
          <p:cNvSpPr txBox="1"/>
          <p:nvPr/>
        </p:nvSpPr>
        <p:spPr>
          <a:xfrm>
            <a:off x="277629" y="687800"/>
            <a:ext cx="4413269" cy="190322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</a:t>
            </a:r>
            <a:r>
              <a:rPr lang="gl-ES" sz="26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ferramentas: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1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 </a:t>
            </a:r>
            <a:r>
              <a:rPr lang="gl-ES" sz="2600" b="1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desparafusador</a:t>
            </a:r>
            <a:r>
              <a:rPr lang="gl-ES" sz="26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dirty="0" smtClean="0">
                <a:solidFill>
                  <a:srgbClr val="FFFFFF"/>
                </a:solidFill>
              </a:rPr>
              <a:t>Unha chave </a:t>
            </a:r>
            <a:r>
              <a:rPr lang="gl-ES" sz="2600" b="1" dirty="0" err="1" smtClean="0">
                <a:solidFill>
                  <a:srgbClr val="FFFFFF"/>
                </a:solidFill>
              </a:rPr>
              <a:t>Allen</a:t>
            </a:r>
            <a:r>
              <a:rPr lang="gl-ES" sz="2600" b="1" dirty="0" smtClean="0">
                <a:solidFill>
                  <a:srgbClr val="FFFFFF"/>
                </a:solidFill>
              </a:rPr>
              <a:t> de 2’5</a:t>
            </a:r>
            <a:endParaRPr lang="gl-ES" sz="2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113"/>
          <p:cNvSpPr txBox="1"/>
          <p:nvPr/>
        </p:nvSpPr>
        <p:spPr>
          <a:xfrm>
            <a:off x="422451" y="3964995"/>
            <a:ext cx="4413269" cy="190322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 smtClean="0">
                <a:solidFill>
                  <a:srgbClr val="B9ECED"/>
                </a:solidFill>
                <a:latin typeface="Arial"/>
                <a:ea typeface="Arial"/>
                <a:cs typeface="Arial"/>
                <a:sym typeface="Arial"/>
              </a:rPr>
              <a:t>Non son imprescindibles: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1" i="0" u="none" strike="noStrike" cap="none" dirty="0" smtClean="0">
              <a:solidFill>
                <a:srgbClr val="B9ECE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 smtClean="0">
                <a:solidFill>
                  <a:srgbClr val="B9ECED"/>
                </a:solidFill>
                <a:latin typeface="Arial"/>
                <a:ea typeface="Arial"/>
                <a:cs typeface="Arial"/>
                <a:sym typeface="Arial"/>
              </a:rPr>
              <a:t>Dúas bridas.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dirty="0" smtClean="0">
                <a:solidFill>
                  <a:srgbClr val="B9ECED"/>
                </a:solidFill>
              </a:rPr>
              <a:t>Dous anacos de </a:t>
            </a:r>
            <a:r>
              <a:rPr lang="gl-ES" sz="2600" b="1" dirty="0" err="1" smtClean="0">
                <a:solidFill>
                  <a:srgbClr val="B9ECED"/>
                </a:solidFill>
              </a:rPr>
              <a:t>velcro</a:t>
            </a:r>
            <a:r>
              <a:rPr lang="gl-ES" sz="2600" b="1" dirty="0" smtClean="0">
                <a:solidFill>
                  <a:srgbClr val="B9ECED"/>
                </a:solidFill>
              </a:rPr>
              <a:t>.</a:t>
            </a:r>
            <a:endParaRPr lang="gl-ES" sz="2600" b="1" i="0" u="none" strike="noStrike" cap="none" dirty="0">
              <a:solidFill>
                <a:srgbClr val="B9ECED"/>
              </a:solidFill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095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 txBox="1"/>
          <p:nvPr/>
        </p:nvSpPr>
        <p:spPr>
          <a:xfrm>
            <a:off x="432000" y="395640"/>
            <a:ext cx="9348104" cy="189561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Previo á montaxe, débese colocar e </a:t>
            </a:r>
            <a:r>
              <a:rPr lang="gl-ES" sz="2600" b="1" strike="noStrik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apretar</a:t>
            </a:r>
            <a:r>
              <a:rPr lang="gl-ES" sz="26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os parafusos. Logo quitalos.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Trátase de adaptar os furados das pezas 3D para os parafusos.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4593021" y="1975598"/>
            <a:ext cx="5076496" cy="4940209"/>
            <a:chOff x="5515201" y="490100"/>
            <a:chExt cx="4139153" cy="4672417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9352" y="490100"/>
              <a:ext cx="1855002" cy="1391252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5201" y="490100"/>
              <a:ext cx="2068301" cy="1391252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8037" y="2103218"/>
              <a:ext cx="1876317" cy="1407238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546" y="2103217"/>
              <a:ext cx="2037610" cy="1407238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63240" y="3732320"/>
              <a:ext cx="2052955" cy="1430197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8325" y="2669702"/>
            <a:ext cx="4852691" cy="3639518"/>
          </a:xfrm>
          <a:prstGeom prst="rect">
            <a:avLst/>
          </a:prstGeom>
        </p:spPr>
      </p:pic>
      <p:sp>
        <p:nvSpPr>
          <p:cNvPr id="14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/>
        </p:nvSpPr>
        <p:spPr>
          <a:xfrm>
            <a:off x="1221574" y="839739"/>
            <a:ext cx="7272000" cy="864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Montaxe e posta en marcha do </a:t>
            </a:r>
            <a:r>
              <a:rPr lang="gl-ES" sz="2600" b="1" i="0" u="none" strike="noStrike" cap="none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Escornabot</a:t>
            </a:r>
            <a:r>
              <a:rPr lang="gl-ES" sz="26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gl-ES" sz="2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985" y="1435741"/>
            <a:ext cx="3804411" cy="28533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10116" y="2154433"/>
            <a:ext cx="5749532" cy="43121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0" y="4331966"/>
            <a:ext cx="3804410" cy="2853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 txBox="1"/>
          <p:nvPr/>
        </p:nvSpPr>
        <p:spPr>
          <a:xfrm>
            <a:off x="432000" y="395640"/>
            <a:ext cx="6191999" cy="158030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1. Montar </a:t>
            </a:r>
            <a:r>
              <a:rPr lang="gl-ES" sz="2600" b="1" strike="noStrik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os motores no seu soporte: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Precisamos catro (4) </a:t>
            </a:r>
            <a:r>
              <a:rPr lang="gl-ES" sz="18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parafusos curtos.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dirty="0" smtClean="0">
                <a:solidFill>
                  <a:srgbClr val="FFFF00"/>
                </a:solidFill>
              </a:rPr>
              <a:t>Soporte para motores.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Dous motores. </a:t>
            </a:r>
            <a:endParaRPr lang="gl-ES" sz="1800" b="1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23"/>
          <p:cNvSpPr txBox="1"/>
          <p:nvPr/>
        </p:nvSpPr>
        <p:spPr>
          <a:xfrm>
            <a:off x="431999" y="2199692"/>
            <a:ext cx="7913215" cy="123719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Cómpre orientar ben as pezas.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dirty="0" smtClean="0">
                <a:solidFill>
                  <a:srgbClr val="FFFF00"/>
                </a:solidFill>
              </a:rPr>
              <a:t>O soporte dos motores ten nunha cara un furado máis grande que doutro lado. Serve para ocultar a cabeza do parafuso.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 máis grande deb</a:t>
            </a:r>
            <a:r>
              <a:rPr lang="gl-ES" sz="1800" b="1" dirty="0" smtClean="0">
                <a:solidFill>
                  <a:srgbClr val="FFFF00"/>
                </a:solidFill>
              </a:rPr>
              <a:t>e de coincidir co lado azul do motor.</a:t>
            </a:r>
            <a:endParaRPr lang="gl-ES" sz="1800" b="1" strike="noStrike" dirty="0">
              <a:solidFill>
                <a:srgbClr val="FFFF00"/>
              </a:solidFill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2" y="3660629"/>
            <a:ext cx="4817637" cy="32142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72" y="3660630"/>
            <a:ext cx="4092387" cy="3230832"/>
          </a:xfrm>
          <a:prstGeom prst="rect">
            <a:avLst/>
          </a:prstGeom>
        </p:spPr>
      </p:pic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458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 txBox="1"/>
          <p:nvPr/>
        </p:nvSpPr>
        <p:spPr>
          <a:xfrm>
            <a:off x="432000" y="395640"/>
            <a:ext cx="6191999" cy="60284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1. Montar </a:t>
            </a:r>
            <a:r>
              <a:rPr lang="gl-ES" sz="2600" b="1" strike="noStrik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os motores no seu soporte: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5" y="998483"/>
            <a:ext cx="4606498" cy="34548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22" y="998483"/>
            <a:ext cx="4594716" cy="34548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110" y="4571999"/>
            <a:ext cx="3601546" cy="2701160"/>
          </a:xfrm>
          <a:prstGeom prst="rect">
            <a:avLst/>
          </a:prstGeom>
        </p:spPr>
      </p:pic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09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 txBox="1"/>
          <p:nvPr/>
        </p:nvSpPr>
        <p:spPr>
          <a:xfrm>
            <a:off x="358048" y="567559"/>
            <a:ext cx="9290449" cy="108256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3.   </a:t>
            </a:r>
            <a:r>
              <a:rPr lang="es-ES" sz="26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Montar o porta roda tola.</a:t>
            </a:r>
            <a:endParaRPr sz="1800" b="0" strike="noStrike" dirty="0">
              <a:solidFill>
                <a:srgbClr val="FFFF00"/>
              </a:solidFill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1800" b="1" strike="noStrike" dirty="0" smtClean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Precisamos </a:t>
            </a:r>
            <a:r>
              <a:rPr lang="gl-ES" sz="1800" b="1" dirty="0" smtClean="0">
                <a:solidFill>
                  <a:srgbClr val="FFFF00"/>
                </a:solidFill>
              </a:rPr>
              <a:t>dous (2</a:t>
            </a:r>
            <a:r>
              <a:rPr lang="gl-ES" sz="18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) parafusos.</a:t>
            </a:r>
            <a:endParaRPr lang="gl-ES" sz="1800" b="1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10" y="2038832"/>
            <a:ext cx="6377264" cy="4732812"/>
          </a:xfrm>
          <a:prstGeom prst="rect">
            <a:avLst/>
          </a:prstGeom>
        </p:spPr>
      </p:pic>
      <p:sp>
        <p:nvSpPr>
          <p:cNvPr id="9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5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 txBox="1"/>
          <p:nvPr/>
        </p:nvSpPr>
        <p:spPr>
          <a:xfrm>
            <a:off x="358048" y="567559"/>
            <a:ext cx="9290449" cy="108256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4.   </a:t>
            </a:r>
            <a:r>
              <a:rPr lang="es-ES" sz="26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Colocar a bola tola.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99" y="1282355"/>
            <a:ext cx="7366000" cy="5511800"/>
          </a:xfrm>
          <a:prstGeom prst="rect">
            <a:avLst/>
          </a:prstGeom>
        </p:spPr>
      </p:pic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555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 txBox="1"/>
          <p:nvPr/>
        </p:nvSpPr>
        <p:spPr>
          <a:xfrm>
            <a:off x="610903" y="612000"/>
            <a:ext cx="8433706" cy="23796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Montaxe do soporte do circuíto impreso.: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Precisaremos dous (2) parafusos.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Engadimos o soporte para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 circuíto impreso á </a:t>
            </a:r>
            <a:r>
              <a:rPr lang="gl-ES" sz="1800" b="1" strike="noStrike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estructura</a:t>
            </a:r>
            <a:endParaRPr lang="gl-ES" sz="1800" b="1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59" y="1178039"/>
            <a:ext cx="4605845" cy="6113279"/>
          </a:xfrm>
          <a:prstGeom prst="rect">
            <a:avLst/>
          </a:prstGeom>
        </p:spPr>
      </p:pic>
      <p:sp>
        <p:nvSpPr>
          <p:cNvPr id="6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 txBox="1"/>
          <p:nvPr/>
        </p:nvSpPr>
        <p:spPr>
          <a:xfrm>
            <a:off x="610903" y="612000"/>
            <a:ext cx="8433706" cy="62045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Montaxe do </a:t>
            </a:r>
            <a:r>
              <a:rPr lang="gl-ES" sz="2600" b="1" dirty="0" err="1" smtClean="0">
                <a:solidFill>
                  <a:schemeClr val="tx1"/>
                </a:solidFill>
              </a:rPr>
              <a:t>portapilas</a:t>
            </a:r>
            <a:r>
              <a:rPr lang="gl-ES" sz="2600" b="1" dirty="0" smtClean="0">
                <a:solidFill>
                  <a:schemeClr val="tx1"/>
                </a:solidFill>
              </a:rPr>
              <a:t> c</a:t>
            </a:r>
            <a:r>
              <a:rPr lang="gl-ES" sz="26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 </a:t>
            </a:r>
            <a:r>
              <a:rPr lang="gl-ES" sz="2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circuíto impreso.: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152"/>
          <p:cNvSpPr txBox="1"/>
          <p:nvPr/>
        </p:nvSpPr>
        <p:spPr>
          <a:xfrm>
            <a:off x="610903" y="1457099"/>
            <a:ext cx="8433706" cy="103762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Cómpre colocar os dous cables antes de fixar o circuíto é </a:t>
            </a:r>
            <a:r>
              <a:rPr lang="gl-ES" sz="1800" b="1" strike="noStrike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estructura</a:t>
            </a: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gl-ES" sz="1800" b="1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É moi importante fixarse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na polaridade</a:t>
            </a:r>
            <a:endParaRPr lang="gl-ES" sz="1800" b="1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806" y="1929298"/>
            <a:ext cx="4422368" cy="47001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9160" y="3569391"/>
            <a:ext cx="3349487" cy="2512115"/>
          </a:xfrm>
          <a:prstGeom prst="rect">
            <a:avLst/>
          </a:prstGeom>
        </p:spPr>
      </p:pic>
      <p:sp>
        <p:nvSpPr>
          <p:cNvPr id="8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283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 txBox="1"/>
          <p:nvPr/>
        </p:nvSpPr>
        <p:spPr>
          <a:xfrm>
            <a:off x="610903" y="612000"/>
            <a:ext cx="8433706" cy="23796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Montaxe </a:t>
            </a:r>
            <a:r>
              <a:rPr lang="gl-ES" sz="26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do </a:t>
            </a:r>
            <a:r>
              <a:rPr lang="gl-ES" sz="2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circuíto impreso.: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Precisaremos </a:t>
            </a: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catro (4) parafusos rosca-chapa.</a:t>
            </a:r>
            <a:endParaRPr lang="gl-ES" sz="1800" b="1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gl-ES" sz="1800" b="1" strike="noStrike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botonería</a:t>
            </a: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sobre a bola-tola.</a:t>
            </a:r>
            <a:endParaRPr lang="gl-ES" sz="1800" b="1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380" y="2991678"/>
            <a:ext cx="6464300" cy="4140200"/>
          </a:xfrm>
          <a:prstGeom prst="rect">
            <a:avLst/>
          </a:prstGeom>
        </p:spPr>
      </p:pic>
      <p:sp>
        <p:nvSpPr>
          <p:cNvPr id="5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13"/>
          <p:cNvSpPr txBox="1"/>
          <p:nvPr/>
        </p:nvSpPr>
        <p:spPr>
          <a:xfrm>
            <a:off x="458506" y="72290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426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 txBox="1"/>
          <p:nvPr/>
        </p:nvSpPr>
        <p:spPr>
          <a:xfrm>
            <a:off x="610903" y="612000"/>
            <a:ext cx="8433706" cy="136588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Montaxe </a:t>
            </a:r>
            <a:r>
              <a:rPr lang="gl-ES" sz="26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do </a:t>
            </a:r>
            <a:r>
              <a:rPr lang="gl-ES" sz="2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circuíto impreso.: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800" b="1" dirty="0" smtClean="0">
                <a:solidFill>
                  <a:schemeClr val="tx1"/>
                </a:solidFill>
              </a:rPr>
              <a:t>Insertamos os enchufes dos motores.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800" b="1" strike="noStrike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Recollemos</a:t>
            </a:r>
            <a:r>
              <a:rPr lang="es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os cables </a:t>
            </a:r>
            <a:r>
              <a:rPr lang="es-ES" sz="1800" b="1" strike="noStrike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cunhas</a:t>
            </a:r>
            <a:r>
              <a:rPr lang="es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bridas.</a:t>
            </a:r>
            <a:endParaRPr lang="gl-ES" sz="1800" b="1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99" y="1381538"/>
            <a:ext cx="4491992" cy="5565913"/>
          </a:xfrm>
          <a:prstGeom prst="rect">
            <a:avLst/>
          </a:prstGeom>
        </p:spPr>
      </p:pic>
      <p:sp>
        <p:nvSpPr>
          <p:cNvPr id="7" name="Shape 161"/>
          <p:cNvSpPr txBox="1"/>
          <p:nvPr/>
        </p:nvSpPr>
        <p:spPr>
          <a:xfrm>
            <a:off x="1106191" y="3355948"/>
            <a:ext cx="3385800" cy="175233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Ao conectar </a:t>
            </a:r>
            <a:r>
              <a:rPr lang="gl-ES" sz="18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os cables dos motores nos conectores, </a:t>
            </a: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coidamos </a:t>
            </a:r>
            <a:r>
              <a:rPr lang="gl-ES" sz="18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que os motores esquerdo e dereito queden no seu conector.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2480" y="5108287"/>
            <a:ext cx="4538142" cy="1769590"/>
          </a:xfrm>
          <a:prstGeom prst="rect">
            <a:avLst/>
          </a:prstGeom>
        </p:spPr>
      </p:pic>
      <p:sp>
        <p:nvSpPr>
          <p:cNvPr id="9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833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 txBox="1"/>
          <p:nvPr/>
        </p:nvSpPr>
        <p:spPr>
          <a:xfrm>
            <a:off x="432000" y="395639"/>
            <a:ext cx="7946687" cy="195993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Colocar as porcas nas rodas.: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Precisaremos </a:t>
            </a:r>
            <a:endParaRPr lang="gl-ES" sz="1800" b="1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unha (1) porca </a:t>
            </a:r>
            <a:r>
              <a:rPr lang="gl-ES" sz="18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endParaRPr lang="gl-ES" sz="1800" b="1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 (1) parafuso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 roda.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191" y="1023730"/>
            <a:ext cx="7449730" cy="312449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428" y="4244009"/>
            <a:ext cx="3082497" cy="3027432"/>
          </a:xfrm>
          <a:prstGeom prst="rect">
            <a:avLst/>
          </a:prstGeom>
        </p:spPr>
      </p:pic>
      <p:sp>
        <p:nvSpPr>
          <p:cNvPr id="10" name="Shape 167"/>
          <p:cNvSpPr txBox="1"/>
          <p:nvPr/>
        </p:nvSpPr>
        <p:spPr>
          <a:xfrm>
            <a:off x="2360191" y="5312268"/>
            <a:ext cx="6510130" cy="89091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Abocar o parafuso </a:t>
            </a:r>
            <a:r>
              <a:rPr lang="gl-ES" sz="18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 </a:t>
            </a:r>
            <a:r>
              <a:rPr lang="gl-ES" sz="18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porca.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 txBox="1"/>
          <p:nvPr/>
        </p:nvSpPr>
        <p:spPr>
          <a:xfrm>
            <a:off x="575999" y="6204639"/>
            <a:ext cx="9503999" cy="49888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Colocar as pilas no </a:t>
            </a:r>
            <a:r>
              <a:rPr lang="gl-ES" sz="2600" b="1" strike="noStrik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portapilas</a:t>
            </a:r>
            <a:endParaRPr lang="gl-ES" sz="2600" b="1" strike="noStrike" dirty="0" smtClean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r>
              <a:rPr lang="gl-ES" sz="2600" b="1" strike="noStrik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poñelo no </a:t>
            </a:r>
            <a:r>
              <a:rPr lang="gl-ES" sz="2600" b="1" strike="noStrike" dirty="0" err="1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escornabot</a:t>
            </a:r>
            <a:r>
              <a:rPr lang="gl-ES" sz="2600" b="1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176"/>
          <p:cNvSpPr txBox="1"/>
          <p:nvPr/>
        </p:nvSpPr>
        <p:spPr>
          <a:xfrm>
            <a:off x="576000" y="856152"/>
            <a:ext cx="9503999" cy="49888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Colocar as </a:t>
            </a:r>
            <a:r>
              <a:rPr lang="gl-ES" sz="26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xuntas </a:t>
            </a:r>
            <a:r>
              <a:rPr lang="es-ES" sz="2600" b="1" dirty="0" err="1" smtClean="0">
                <a:solidFill>
                  <a:schemeClr val="tx1"/>
                </a:solidFill>
              </a:rPr>
              <a:t>tóricas</a:t>
            </a:r>
            <a:r>
              <a:rPr lang="es-ES" sz="2600" b="1" dirty="0" smtClean="0">
                <a:solidFill>
                  <a:schemeClr val="tx1"/>
                </a:solidFill>
              </a:rPr>
              <a:t> </a:t>
            </a:r>
            <a:r>
              <a:rPr lang="es-ES" sz="2600" b="1" dirty="0" err="1" smtClean="0">
                <a:solidFill>
                  <a:schemeClr val="tx1"/>
                </a:solidFill>
              </a:rPr>
              <a:t>nas</a:t>
            </a:r>
            <a:r>
              <a:rPr lang="es-ES" sz="2600" b="1" dirty="0" smtClean="0">
                <a:solidFill>
                  <a:schemeClr val="tx1"/>
                </a:solidFill>
              </a:rPr>
              <a:t> rodas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62" y="1519237"/>
            <a:ext cx="4457700" cy="4521200"/>
          </a:xfrm>
          <a:prstGeom prst="rect">
            <a:avLst/>
          </a:prstGeom>
        </p:spPr>
      </p:pic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4655007" cy="142322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0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Dúas </a:t>
            </a:r>
            <a:r>
              <a:rPr lang="gl-ES" sz="2600" b="0" strike="noStrik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(2) rodas</a:t>
            </a:r>
            <a:r>
              <a:rPr lang="gl-ES" sz="2600" b="0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gl-ES" sz="26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544" y="2823396"/>
            <a:ext cx="4475582" cy="3356687"/>
          </a:xfrm>
          <a:prstGeom prst="rect">
            <a:avLst/>
          </a:prstGeom>
        </p:spPr>
      </p:pic>
      <p:sp>
        <p:nvSpPr>
          <p:cNvPr id="4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766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 txBox="1"/>
          <p:nvPr/>
        </p:nvSpPr>
        <p:spPr>
          <a:xfrm>
            <a:off x="432000" y="395640"/>
            <a:ext cx="9503999" cy="170896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Colocar as rodas nos motores.: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Axustar os parafusos (non é preciso facer forza).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12" y="2295939"/>
            <a:ext cx="4999383" cy="5072724"/>
          </a:xfrm>
          <a:prstGeom prst="rect">
            <a:avLst/>
          </a:prstGeom>
        </p:spPr>
      </p:pic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 txBox="1"/>
          <p:nvPr/>
        </p:nvSpPr>
        <p:spPr>
          <a:xfrm>
            <a:off x="356007" y="634179"/>
            <a:ext cx="9367983" cy="81864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Colocamos o </a:t>
            </a:r>
            <a:r>
              <a:rPr lang="gl-ES" sz="2600" b="1" strike="noStrik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arduino</a:t>
            </a:r>
            <a:r>
              <a:rPr lang="gl-ES" sz="2600" b="1" strike="noStrik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na </a:t>
            </a:r>
            <a:r>
              <a:rPr lang="gl-ES" sz="26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placa.</a:t>
            </a: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020" y="1452821"/>
            <a:ext cx="4850008" cy="5165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 txBox="1"/>
          <p:nvPr/>
        </p:nvSpPr>
        <p:spPr>
          <a:xfrm>
            <a:off x="356007" y="634179"/>
            <a:ext cx="9367983" cy="81864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Neste modelo de </a:t>
            </a:r>
            <a:r>
              <a:rPr lang="gl-ES" sz="2600" b="1" strike="noStrike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escornabot</a:t>
            </a:r>
            <a:r>
              <a:rPr lang="gl-ES" sz="26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pode inserirse un módulo </a:t>
            </a:r>
            <a:r>
              <a:rPr lang="gl-ES" sz="2600" b="1" strike="noStrike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bluetooth</a:t>
            </a:r>
            <a:r>
              <a:rPr lang="gl-ES" sz="26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07" y="1719469"/>
            <a:ext cx="4555066" cy="1987827"/>
          </a:xfrm>
          <a:prstGeom prst="rect">
            <a:avLst/>
          </a:prstGeom>
        </p:spPr>
      </p:pic>
      <p:sp>
        <p:nvSpPr>
          <p:cNvPr id="6" name="Shape 184"/>
          <p:cNvSpPr txBox="1"/>
          <p:nvPr/>
        </p:nvSpPr>
        <p:spPr>
          <a:xfrm>
            <a:off x="5419113" y="1858900"/>
            <a:ext cx="3705010" cy="170896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Así mediante unha </a:t>
            </a:r>
            <a:r>
              <a:rPr lang="gl-ES" sz="1800" b="1" strike="noStrike" dirty="0" err="1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app</a:t>
            </a:r>
            <a:r>
              <a:rPr lang="gl-ES" sz="1800" b="1" strike="noStrik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poderemos dirixilo a través do móbil</a:t>
            </a:r>
            <a:endParaRPr lang="gl-ES" sz="1800" b="1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852" y="2842308"/>
            <a:ext cx="3226678" cy="4365945"/>
          </a:xfrm>
          <a:prstGeom prst="rect">
            <a:avLst/>
          </a:prstGeom>
        </p:spPr>
      </p:pic>
      <p:sp>
        <p:nvSpPr>
          <p:cNvPr id="9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008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 txBox="1"/>
          <p:nvPr/>
        </p:nvSpPr>
        <p:spPr>
          <a:xfrm>
            <a:off x="356007" y="634179"/>
            <a:ext cx="9367983" cy="81864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2600" b="1" dirty="0" smtClean="0">
                <a:solidFill>
                  <a:schemeClr val="tx1"/>
                </a:solidFill>
              </a:rPr>
              <a:t>Para non consumir innecesariamente as pilas </a:t>
            </a:r>
            <a:r>
              <a:rPr lang="es-ES" sz="2600" b="1" dirty="0" err="1" smtClean="0">
                <a:solidFill>
                  <a:schemeClr val="tx1"/>
                </a:solidFill>
              </a:rPr>
              <a:t>débese</a:t>
            </a:r>
            <a:r>
              <a:rPr lang="es-ES" sz="2600" b="1" dirty="0" smtClean="0">
                <a:solidFill>
                  <a:schemeClr val="tx1"/>
                </a:solidFill>
              </a:rPr>
              <a:t> apagar o </a:t>
            </a:r>
            <a:r>
              <a:rPr lang="es-ES" sz="2600" b="1" dirty="0" err="1" smtClean="0">
                <a:solidFill>
                  <a:schemeClr val="tx1"/>
                </a:solidFill>
              </a:rPr>
              <a:t>escornabot</a:t>
            </a:r>
            <a:r>
              <a:rPr lang="es-ES" sz="2600" b="1" dirty="0" smtClean="0">
                <a:solidFill>
                  <a:schemeClr val="tx1"/>
                </a:solidFill>
              </a:rPr>
              <a:t>.</a:t>
            </a:r>
            <a:endParaRPr sz="1800" b="0" strike="noStrik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62" y="1580104"/>
            <a:ext cx="4570741" cy="5472675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5536096" y="5039140"/>
            <a:ext cx="616226" cy="79513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 derecha 5"/>
          <p:cNvSpPr/>
          <p:nvPr/>
        </p:nvSpPr>
        <p:spPr>
          <a:xfrm>
            <a:off x="1517864" y="5287618"/>
            <a:ext cx="3847302" cy="546652"/>
          </a:xfrm>
          <a:prstGeom prst="rightArrow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687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 txBox="1"/>
          <p:nvPr/>
        </p:nvSpPr>
        <p:spPr>
          <a:xfrm>
            <a:off x="432000" y="395639"/>
            <a:ext cx="9503999" cy="633599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Programar o Arduino (usando o IDE Arduino):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800" b="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https://www.arduino.cc/en/Main/Software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Shape 1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4000" y="2334959"/>
            <a:ext cx="7448040" cy="45050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4" name="Shape 204"/>
          <p:cNvSpPr txBox="1"/>
          <p:nvPr/>
        </p:nvSpPr>
        <p:spPr>
          <a:xfrm>
            <a:off x="432000" y="395639"/>
            <a:ext cx="9503999" cy="633599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Instalar o IDE e baixar o firmware para o Escornabot.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800" b="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https://github.com/escornabot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000" y="2232000"/>
            <a:ext cx="8712000" cy="52696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rgbClr val="FF0000"/>
                </a:solidFill>
              </a:rPr>
              <a:t>Montaxe</a:t>
            </a:r>
            <a:r>
              <a:rPr lang="es-ES" sz="1200" b="1" dirty="0" smtClean="0">
                <a:solidFill>
                  <a:srgbClr val="FF0000"/>
                </a:solidFill>
              </a:rPr>
              <a:t> e posta en marcha </a:t>
            </a:r>
            <a:r>
              <a:rPr lang="es-ES" sz="1200" b="1" dirty="0" err="1" smtClean="0">
                <a:solidFill>
                  <a:srgbClr val="FF0000"/>
                </a:solidFill>
              </a:rPr>
              <a:t>dun</a:t>
            </a:r>
            <a:r>
              <a:rPr lang="es-ES" sz="1200" b="1" dirty="0" smtClean="0">
                <a:solidFill>
                  <a:srgbClr val="FF0000"/>
                </a:solidFill>
              </a:rPr>
              <a:t> </a:t>
            </a:r>
            <a:r>
              <a:rPr lang="es-ES" sz="1200" b="1" dirty="0" err="1" smtClean="0">
                <a:solidFill>
                  <a:srgbClr val="FF0000"/>
                </a:solidFill>
              </a:rPr>
              <a:t>escornabot</a:t>
            </a:r>
            <a:endParaRPr lang="gl-ES" sz="2600"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 txBox="1"/>
          <p:nvPr/>
        </p:nvSpPr>
        <p:spPr>
          <a:xfrm>
            <a:off x="432000" y="395639"/>
            <a:ext cx="9503999" cy="633599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Cargar o escornabot.ino no IDE arduino.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000" y="1206000"/>
            <a:ext cx="1685519" cy="620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1519" y="1800000"/>
            <a:ext cx="4554719" cy="4751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/>
          <p:nvPr/>
        </p:nvSpPr>
        <p:spPr>
          <a:xfrm>
            <a:off x="6480000" y="1374479"/>
            <a:ext cx="3551760" cy="5722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Axustes que podemos realizar.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Tipo de teclado.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Valores analóxicos dos pulsadores.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recollelos usar o 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Escornabot_test_teclado.ino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https://goo.gl/xjlqWg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Pasos dos motores: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o avance a cuadricula do xogo.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os xiros de 90º ou 60º para as grellas.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Configuración bluetooth , etc...</a:t>
            </a:r>
          </a:p>
        </p:txBody>
      </p:sp>
      <p:sp>
        <p:nvSpPr>
          <p:cNvPr id="7" name="Shape 113"/>
          <p:cNvSpPr txBox="1"/>
          <p:nvPr/>
        </p:nvSpPr>
        <p:spPr>
          <a:xfrm>
            <a:off x="2353567" y="6845505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rgbClr val="FF0000"/>
                </a:solidFill>
              </a:rPr>
              <a:t>Montaxe</a:t>
            </a:r>
            <a:r>
              <a:rPr lang="es-ES" sz="1200" b="1" dirty="0" smtClean="0">
                <a:solidFill>
                  <a:srgbClr val="FF0000"/>
                </a:solidFill>
              </a:rPr>
              <a:t> e posta en marcha </a:t>
            </a:r>
            <a:r>
              <a:rPr lang="es-ES" sz="1200" b="1" dirty="0" err="1" smtClean="0">
                <a:solidFill>
                  <a:srgbClr val="FF0000"/>
                </a:solidFill>
              </a:rPr>
              <a:t>dun</a:t>
            </a:r>
            <a:r>
              <a:rPr lang="es-ES" sz="1200" b="1" dirty="0" smtClean="0">
                <a:solidFill>
                  <a:srgbClr val="FF0000"/>
                </a:solidFill>
              </a:rPr>
              <a:t> </a:t>
            </a:r>
            <a:r>
              <a:rPr lang="es-ES" sz="1200" b="1" dirty="0" err="1" smtClean="0">
                <a:solidFill>
                  <a:srgbClr val="FF0000"/>
                </a:solidFill>
              </a:rPr>
              <a:t>escornabot</a:t>
            </a:r>
            <a:endParaRPr lang="gl-ES" sz="2600"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/>
        </p:nvSpPr>
        <p:spPr>
          <a:xfrm>
            <a:off x="0" y="0"/>
            <a:ext cx="10079999" cy="7559999"/>
          </a:xfrm>
          <a:prstGeom prst="rect">
            <a:avLst/>
          </a:prstGeom>
          <a:noFill/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0" name="Shape 220"/>
          <p:cNvSpPr txBox="1"/>
          <p:nvPr/>
        </p:nvSpPr>
        <p:spPr>
          <a:xfrm>
            <a:off x="432000" y="395639"/>
            <a:ext cx="9503999" cy="633599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Unha vez configurado pasaremos o programa o ArduinoNano.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0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Importante elixir a placa correcta: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Shape 221"/>
          <p:cNvSpPr txBox="1"/>
          <p:nvPr/>
        </p:nvSpPr>
        <p:spPr>
          <a:xfrm>
            <a:off x="7029751" y="2236696"/>
            <a:ext cx="2704679" cy="292171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0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nos </a:t>
            </a:r>
            <a:r>
              <a:rPr lang="gl-ES" sz="20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confundimos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0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non </a:t>
            </a:r>
            <a:r>
              <a:rPr lang="gl-ES" sz="20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queimaremos o </a:t>
            </a:r>
            <a:endParaRPr lang="gl-ES" sz="2000" b="1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000" b="1" strike="noStrik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arduino</a:t>
            </a:r>
            <a:r>
              <a:rPr lang="gl-ES" sz="20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gl-ES" sz="20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pero non o </a:t>
            </a:r>
            <a:endParaRPr lang="gl-ES" sz="2000" b="1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0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podemos </a:t>
            </a:r>
            <a:r>
              <a:rPr lang="gl-ES" sz="20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usar ate </a:t>
            </a:r>
            <a:endParaRPr lang="gl-ES" sz="2000" b="1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000" b="1" strike="noStrik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reprogramar</a:t>
            </a:r>
            <a:r>
              <a:rPr lang="gl-ES" sz="20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gl-ES" sz="20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</a:t>
            </a:r>
            <a:endParaRPr lang="gl-ES" sz="2000" b="1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0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cargador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0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gl-ES" sz="20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bootloader</a:t>
            </a:r>
            <a:r>
              <a:rPr lang="gl-ES" sz="20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  <p:pic>
        <p:nvPicPr>
          <p:cNvPr id="222" name="Shape 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000" y="1989707"/>
            <a:ext cx="6540183" cy="43613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4655007" cy="180090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0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Dúas </a:t>
            </a:r>
            <a:r>
              <a:rPr lang="gl-ES" sz="2600" b="0" strike="noStrik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(2) rodas</a:t>
            </a:r>
            <a:r>
              <a:rPr lang="gl-ES" sz="2600" b="0" strike="noStrike" dirty="0" smtClean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00"/>
                </a:solidFill>
              </a:rPr>
              <a:t>Soporte </a:t>
            </a:r>
            <a:r>
              <a:rPr lang="gl-ES" sz="2600" dirty="0">
                <a:solidFill>
                  <a:srgbClr val="FFFF00"/>
                </a:solidFill>
              </a:rPr>
              <a:t>circuíto impreso.  </a:t>
            </a: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352" y="490100"/>
            <a:ext cx="1855002" cy="13912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691" y="2953680"/>
            <a:ext cx="6249663" cy="4203865"/>
          </a:xfrm>
          <a:prstGeom prst="rect">
            <a:avLst/>
          </a:prstGeom>
        </p:spPr>
      </p:pic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29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4655007" cy="705635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Dúas </a:t>
            </a:r>
            <a:r>
              <a: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(2) rodas</a:t>
            </a:r>
            <a:r>
              <a: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Soporte </a:t>
            </a:r>
            <a:r>
              <a:rPr lang="gl-ES" sz="2600" dirty="0">
                <a:solidFill>
                  <a:srgbClr val="FFFFFF"/>
                </a:solidFill>
              </a:rPr>
              <a:t>circuíto impreso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>
                <a:solidFill>
                  <a:srgbClr val="FFFFFF"/>
                </a:solidFill>
              </a:rPr>
              <a:t>Soporte para os motores. </a:t>
            </a: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352" y="490100"/>
            <a:ext cx="1855002" cy="13912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201" y="490100"/>
            <a:ext cx="2068301" cy="13912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232" y="2823396"/>
            <a:ext cx="5561122" cy="4170842"/>
          </a:xfrm>
          <a:prstGeom prst="rect">
            <a:avLst/>
          </a:prstGeom>
        </p:spPr>
      </p:pic>
      <p:sp>
        <p:nvSpPr>
          <p:cNvPr id="7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58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4655007" cy="705635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Dúas </a:t>
            </a:r>
            <a:r>
              <a: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(2) rodas</a:t>
            </a:r>
            <a:r>
              <a: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Soporte </a:t>
            </a:r>
            <a:r>
              <a:rPr lang="gl-ES" sz="2600" dirty="0">
                <a:solidFill>
                  <a:srgbClr val="FFFFFF"/>
                </a:solidFill>
              </a:rPr>
              <a:t>circuíto impreso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>
                <a:solidFill>
                  <a:srgbClr val="FFFFFF"/>
                </a:solidFill>
              </a:rPr>
              <a:t>Soporte para os motores.  </a:t>
            </a: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FF"/>
                </a:solidFill>
              </a:rPr>
              <a:t>Soporte bola tola.  </a:t>
            </a: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352" y="490100"/>
            <a:ext cx="1855002" cy="13912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201" y="490100"/>
            <a:ext cx="2068301" cy="13912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393" y="2150734"/>
            <a:ext cx="1812961" cy="135972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203" y="3091190"/>
            <a:ext cx="5829300" cy="4025900"/>
          </a:xfrm>
          <a:prstGeom prst="rect">
            <a:avLst/>
          </a:prstGeom>
        </p:spPr>
      </p:pic>
      <p:sp>
        <p:nvSpPr>
          <p:cNvPr id="8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4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4655007" cy="705635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Dúas </a:t>
            </a:r>
            <a:r>
              <a: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(2) rodas</a:t>
            </a:r>
            <a:r>
              <a: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Soporte </a:t>
            </a:r>
            <a:r>
              <a:rPr lang="gl-ES" sz="2600" dirty="0">
                <a:solidFill>
                  <a:srgbClr val="FFFFFF"/>
                </a:solidFill>
              </a:rPr>
              <a:t>circuíto impreso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>
                <a:solidFill>
                  <a:srgbClr val="FFFFFF"/>
                </a:solidFill>
              </a:rPr>
              <a:t>Soporte para os motores.  </a:t>
            </a: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FF"/>
                </a:solidFill>
              </a:rPr>
              <a:t>Soporte bola tola.  </a:t>
            </a: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Soporte para a batería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352" y="490100"/>
            <a:ext cx="1855002" cy="13912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201" y="490100"/>
            <a:ext cx="2068301" cy="13912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037" y="2103218"/>
            <a:ext cx="1876317" cy="14072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546" y="2103217"/>
            <a:ext cx="2037610" cy="140723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64" y="3222898"/>
            <a:ext cx="6070600" cy="4229100"/>
          </a:xfrm>
          <a:prstGeom prst="rect">
            <a:avLst/>
          </a:prstGeom>
        </p:spPr>
      </p:pic>
      <p:sp>
        <p:nvSpPr>
          <p:cNvPr id="10" name="Shape 113"/>
          <p:cNvSpPr txBox="1"/>
          <p:nvPr/>
        </p:nvSpPr>
        <p:spPr>
          <a:xfrm>
            <a:off x="445569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rgbClr val="FF0000"/>
                </a:solidFill>
              </a:rPr>
              <a:t>Montaxe</a:t>
            </a:r>
            <a:r>
              <a:rPr lang="es-ES" sz="1200" b="1" dirty="0" smtClean="0">
                <a:solidFill>
                  <a:srgbClr val="FF0000"/>
                </a:solidFill>
              </a:rPr>
              <a:t> e posta en marcha </a:t>
            </a:r>
            <a:r>
              <a:rPr lang="es-ES" sz="1200" b="1" dirty="0" err="1" smtClean="0">
                <a:solidFill>
                  <a:srgbClr val="FF0000"/>
                </a:solidFill>
              </a:rPr>
              <a:t>dun</a:t>
            </a:r>
            <a:r>
              <a:rPr lang="es-ES" sz="1200" b="1" dirty="0" smtClean="0">
                <a:solidFill>
                  <a:srgbClr val="FF0000"/>
                </a:solidFill>
              </a:rPr>
              <a:t> </a:t>
            </a:r>
            <a:r>
              <a:rPr lang="es-ES" sz="1200" b="1" dirty="0" err="1" smtClean="0">
                <a:solidFill>
                  <a:srgbClr val="FF0000"/>
                </a:solidFill>
              </a:rPr>
              <a:t>escornabot</a:t>
            </a:r>
            <a:endParaRPr lang="gl-ES" sz="2600"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491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39"/>
            <a:ext cx="4655007" cy="705635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Dúas </a:t>
            </a:r>
            <a:r>
              <a: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(2) rodas</a:t>
            </a:r>
            <a:r>
              <a: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Soporte </a:t>
            </a:r>
            <a:r>
              <a:rPr lang="gl-ES" sz="2600" dirty="0">
                <a:solidFill>
                  <a:srgbClr val="FFFFFF"/>
                </a:solidFill>
              </a:rPr>
              <a:t>circuíto impreso</a:t>
            </a:r>
            <a:r>
              <a:rPr lang="gl-ES" sz="2600" dirty="0" smtClean="0">
                <a:solidFill>
                  <a:srgbClr val="FFFFFF"/>
                </a:solidFill>
              </a:rPr>
              <a:t>.</a:t>
            </a:r>
          </a:p>
          <a:p>
            <a:pPr>
              <a:buSzPct val="25000"/>
            </a:pPr>
            <a:r>
              <a:rPr lang="gl-ES" sz="2600" dirty="0">
                <a:solidFill>
                  <a:srgbClr val="FFFFFF"/>
                </a:solidFill>
              </a:rPr>
              <a:t>Soporte para os motores.  </a:t>
            </a: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FF"/>
                </a:solidFill>
              </a:rPr>
              <a:t>Soporte bola tola.  </a:t>
            </a: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Soporte para a batería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 smtClean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Estas pezas fabrícanse na impresora 3D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352" y="490100"/>
            <a:ext cx="1855002" cy="13912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201" y="490100"/>
            <a:ext cx="2068301" cy="13912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037" y="2103218"/>
            <a:ext cx="1876317" cy="14072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546" y="2103217"/>
            <a:ext cx="2037610" cy="140723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5200" y="3779998"/>
            <a:ext cx="2052955" cy="1430197"/>
          </a:xfrm>
          <a:prstGeom prst="rect">
            <a:avLst/>
          </a:prstGeom>
        </p:spPr>
      </p:pic>
      <p:sp>
        <p:nvSpPr>
          <p:cNvPr id="9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171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432000" y="395640"/>
            <a:ext cx="4655007" cy="37874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gl-ES" sz="2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Inventario de compoñentes: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lang="es-ES" sz="1800" b="0" strike="noStrik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gl-ES" sz="2600" dirty="0">
                <a:solidFill>
                  <a:srgbClr val="FFFFFF"/>
                </a:solidFill>
              </a:rPr>
              <a:t>Dous (2) </a:t>
            </a:r>
            <a:r>
              <a:rPr lang="gl-ES" sz="2600" dirty="0" smtClean="0">
                <a:solidFill>
                  <a:srgbClr val="FFFFFF"/>
                </a:solidFill>
              </a:rPr>
              <a:t>motores.</a:t>
            </a:r>
          </a:p>
          <a:p>
            <a:pPr>
              <a:buSzPct val="25000"/>
            </a:pPr>
            <a:r>
              <a:rPr lang="gl-ES" sz="2600" dirty="0" smtClean="0">
                <a:solidFill>
                  <a:srgbClr val="FFFFFF"/>
                </a:solidFill>
              </a:rPr>
              <a:t>  </a:t>
            </a:r>
            <a:endParaRPr lang="gl-ES" sz="2600" dirty="0">
              <a:solidFill>
                <a:srgbClr val="FFFFFF"/>
              </a:solidFill>
            </a:endParaRPr>
          </a:p>
          <a:p>
            <a:pPr>
              <a:buSzPct val="25000"/>
            </a:pP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946193" y="4578758"/>
            <a:ext cx="4855306" cy="3787478"/>
            <a:chOff x="4799048" y="-32386"/>
            <a:chExt cx="4855306" cy="3787478"/>
          </a:xfrm>
        </p:grpSpPr>
        <p:grpSp>
          <p:nvGrpSpPr>
            <p:cNvPr id="6" name="Grupo 5"/>
            <p:cNvGrpSpPr/>
            <p:nvPr/>
          </p:nvGrpSpPr>
          <p:grpSpPr>
            <a:xfrm>
              <a:off x="7535917" y="490100"/>
              <a:ext cx="2118437" cy="2221569"/>
              <a:chOff x="5515201" y="490100"/>
              <a:chExt cx="4139153" cy="4672417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9352" y="490100"/>
                <a:ext cx="1855002" cy="1391252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5201" y="490100"/>
                <a:ext cx="2068301" cy="1391252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8037" y="2103218"/>
                <a:ext cx="1876317" cy="1407238"/>
              </a:xfrm>
              <a:prstGeom prst="rect">
                <a:avLst/>
              </a:prstGeom>
            </p:spPr>
          </p:pic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0546" y="2103217"/>
                <a:ext cx="2037610" cy="1407238"/>
              </a:xfrm>
              <a:prstGeom prst="rect">
                <a:avLst/>
              </a:prstGeom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63240" y="3732320"/>
                <a:ext cx="2052955" cy="1430197"/>
              </a:xfrm>
              <a:prstGeom prst="rect">
                <a:avLst/>
              </a:prstGeom>
            </p:spPr>
          </p:pic>
        </p:grpSp>
        <p:sp>
          <p:nvSpPr>
            <p:cNvPr id="10" name="Shape 113"/>
            <p:cNvSpPr txBox="1"/>
            <p:nvPr/>
          </p:nvSpPr>
          <p:spPr>
            <a:xfrm>
              <a:off x="4799048" y="-32386"/>
              <a:ext cx="4655007" cy="3787478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dirty="0" smtClean="0">
                  <a:solidFill>
                    <a:srgbClr val="FFFF00"/>
                  </a:solidFill>
                </a:rPr>
                <a:t>Pezas da 3D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Dúas </a:t>
              </a:r>
              <a:r>
                <a:rPr lang="gl-ES" sz="1800" b="0" strike="noStrike" dirty="0">
                  <a:solidFill>
                    <a:srgbClr val="FFFF00"/>
                  </a:solidFill>
                  <a:sym typeface="Arial"/>
                </a:rPr>
                <a:t>(2) rodas</a:t>
              </a:r>
              <a:r>
                <a:rPr lang="gl-ES" sz="1800" b="0" strike="noStrike" dirty="0" smtClean="0">
                  <a:solidFill>
                    <a:srgbClr val="FFFF00"/>
                  </a:solidFill>
                  <a:sym typeface="Arial"/>
                </a:rPr>
                <a:t>.</a:t>
              </a: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</a:t>
              </a:r>
              <a:r>
                <a:rPr lang="gl-ES" sz="1800" dirty="0">
                  <a:solidFill>
                    <a:srgbClr val="FFFF00"/>
                  </a:solidFill>
                </a:rPr>
                <a:t>circuíto impreso</a:t>
              </a:r>
              <a:r>
                <a:rPr lang="gl-ES" sz="1800" dirty="0" smtClean="0">
                  <a:solidFill>
                    <a:srgbClr val="FFFF00"/>
                  </a:solidFill>
                </a:rPr>
                <a:t>.</a:t>
              </a: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para os motores.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>
                  <a:solidFill>
                    <a:srgbClr val="FFFF00"/>
                  </a:solidFill>
                </a:rPr>
                <a:t>Soporte bola tola.  </a:t>
              </a:r>
              <a:endParaRPr lang="gl-ES" sz="1800" dirty="0" smtClean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r>
                <a:rPr lang="gl-ES" sz="1800" dirty="0" smtClean="0">
                  <a:solidFill>
                    <a:srgbClr val="FFFF00"/>
                  </a:solidFill>
                </a:rPr>
                <a:t>Soporte para a batería.</a:t>
              </a:r>
              <a:endParaRPr lang="gl-ES" sz="1800" dirty="0">
                <a:solidFill>
                  <a:srgbClr val="FFFF00"/>
                </a:solidFill>
              </a:endParaRPr>
            </a:p>
            <a:p>
              <a:pPr>
                <a:buSzPct val="25000"/>
              </a:pPr>
              <a:endParaRPr lang="gl-ES" sz="2600" dirty="0" smtClean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r>
                <a:rPr lang="gl-ES" sz="2600" dirty="0" smtClean="0">
                  <a:solidFill>
                    <a:srgbClr val="FFFFFF"/>
                  </a:solidFill>
                </a:rPr>
                <a:t>  </a:t>
              </a:r>
              <a:endParaRPr lang="gl-ES" sz="2600" dirty="0">
                <a:solidFill>
                  <a:srgbClr val="FFFFFF"/>
                </a:solidFill>
              </a:endParaRPr>
            </a:p>
            <a:p>
              <a:pPr>
                <a:buSzPct val="25000"/>
              </a:pPr>
              <a:endParaRPr lang="gl-ES" sz="2600" dirty="0">
                <a:solidFill>
                  <a:srgbClr val="FFFFFF"/>
                </a:solidFill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endParaRPr lang="gl-ES" sz="26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38" y="2071569"/>
            <a:ext cx="7037724" cy="5014378"/>
          </a:xfrm>
          <a:prstGeom prst="rect">
            <a:avLst/>
          </a:prstGeom>
        </p:spPr>
      </p:pic>
      <p:sp>
        <p:nvSpPr>
          <p:cNvPr id="13" name="Shape 113"/>
          <p:cNvSpPr txBox="1"/>
          <p:nvPr/>
        </p:nvSpPr>
        <p:spPr>
          <a:xfrm>
            <a:off x="306106" y="7076661"/>
            <a:ext cx="4641438" cy="48301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1200" b="1" dirty="0" err="1" smtClean="0">
                <a:solidFill>
                  <a:schemeClr val="tx1"/>
                </a:solidFill>
              </a:rPr>
              <a:t>Montaxe</a:t>
            </a:r>
            <a:r>
              <a:rPr lang="es-ES" sz="1200" b="1" dirty="0" smtClean="0">
                <a:solidFill>
                  <a:schemeClr val="tx1"/>
                </a:solidFill>
              </a:rPr>
              <a:t> e posta en marcha </a:t>
            </a:r>
            <a:r>
              <a:rPr lang="es-ES" sz="1200" b="1" dirty="0" err="1" smtClean="0">
                <a:solidFill>
                  <a:schemeClr val="tx1"/>
                </a:solidFill>
              </a:rPr>
              <a:t>dun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r>
              <a:rPr lang="es-ES" sz="1200" b="1" dirty="0" err="1" smtClean="0">
                <a:solidFill>
                  <a:schemeClr val="tx1"/>
                </a:solidFill>
              </a:rPr>
              <a:t>escornabot</a:t>
            </a:r>
            <a:endParaRPr lang="gl-ES" sz="2600" dirty="0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gl-ES" sz="2600" b="0" strike="noStrik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596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2876</TotalTime>
  <Words>1434</Words>
  <Application>Microsoft Office PowerPoint</Application>
  <PresentationFormat>Personalizado</PresentationFormat>
  <Paragraphs>505</Paragraphs>
  <Slides>37</Slides>
  <Notes>37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2" baseType="lpstr">
      <vt:lpstr>Arial</vt:lpstr>
      <vt:lpstr>Century Gothic</vt:lpstr>
      <vt:lpstr>Times New Roman</vt:lpstr>
      <vt:lpstr>Wingdings 3</vt:lpstr>
      <vt:lpstr>Sector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aa</dc:creator>
  <cp:lastModifiedBy>aa</cp:lastModifiedBy>
  <cp:revision>2</cp:revision>
  <dcterms:modified xsi:type="dcterms:W3CDTF">2017-02-15T21:54:03Z</dcterms:modified>
</cp:coreProperties>
</file>