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57" r:id="rId4"/>
    <p:sldId id="259"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A378605B-6629-498F-94AD-26EF6C758E25}" type="datetimeFigureOut">
              <a:rPr lang="es-CO" smtClean="0"/>
              <a:t>03/04/2011</a:t>
            </a:fld>
            <a:endParaRPr lang="es-CO"/>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O"/>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5BC0C5FF-2C93-4636-B415-1EA6078BDD56}"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378605B-6629-498F-94AD-26EF6C758E25}" type="datetimeFigureOut">
              <a:rPr lang="es-CO" smtClean="0"/>
              <a:t>03/04/2011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5BC0C5FF-2C93-4636-B415-1EA6078BDD56}" type="slidenum">
              <a:rPr lang="es-CO" smtClean="0"/>
              <a:t>‹Nº›</a:t>
            </a:fld>
            <a:endParaRPr lang="es-CO"/>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378605B-6629-498F-94AD-26EF6C758E25}" type="datetimeFigureOut">
              <a:rPr lang="es-CO" smtClean="0"/>
              <a:t>03/04/2011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5BC0C5FF-2C93-4636-B415-1EA6078BDD56}" type="slidenum">
              <a:rPr lang="es-CO" smtClean="0"/>
              <a:t>‹Nº›</a:t>
            </a:fld>
            <a:endParaRPr lang="es-CO"/>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A378605B-6629-498F-94AD-26EF6C758E25}" type="datetimeFigureOut">
              <a:rPr lang="es-CO" smtClean="0"/>
              <a:t>03/04/2011</a:t>
            </a:fld>
            <a:endParaRPr lang="es-CO"/>
          </a:p>
        </p:txBody>
      </p:sp>
      <p:sp>
        <p:nvSpPr>
          <p:cNvPr id="9" name="8 Marcador de número de diapositiva"/>
          <p:cNvSpPr>
            <a:spLocks noGrp="1"/>
          </p:cNvSpPr>
          <p:nvPr>
            <p:ph type="sldNum" sz="quarter" idx="15"/>
          </p:nvPr>
        </p:nvSpPr>
        <p:spPr/>
        <p:txBody>
          <a:bodyPr rtlCol="0"/>
          <a:lstStyle/>
          <a:p>
            <a:fld id="{5BC0C5FF-2C93-4636-B415-1EA6078BDD56}" type="slidenum">
              <a:rPr lang="es-CO" smtClean="0"/>
              <a:t>‹Nº›</a:t>
            </a:fld>
            <a:endParaRPr lang="es-CO"/>
          </a:p>
        </p:txBody>
      </p:sp>
      <p:sp>
        <p:nvSpPr>
          <p:cNvPr id="10" name="9 Marcador de pie de página"/>
          <p:cNvSpPr>
            <a:spLocks noGrp="1"/>
          </p:cNvSpPr>
          <p:nvPr>
            <p:ph type="ftr" sz="quarter" idx="16"/>
          </p:nvPr>
        </p:nvSpPr>
        <p:spPr/>
        <p:txBody>
          <a:bodyPr rtlCol="0"/>
          <a:lstStyle/>
          <a:p>
            <a:endParaRPr lang="es-CO"/>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A378605B-6629-498F-94AD-26EF6C758E25}" type="datetimeFigureOut">
              <a:rPr lang="es-CO" smtClean="0"/>
              <a:t>03/04/2011</a:t>
            </a:fld>
            <a:endParaRPr lang="es-CO"/>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O"/>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5BC0C5FF-2C93-4636-B415-1EA6078BDD56}"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A378605B-6629-498F-94AD-26EF6C758E25}" type="datetimeFigureOut">
              <a:rPr lang="es-CO" smtClean="0"/>
              <a:t>03/04/2011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5BC0C5FF-2C93-4636-B415-1EA6078BDD56}" type="slidenum">
              <a:rPr lang="es-CO" smtClean="0"/>
              <a:t>‹Nº›</a:t>
            </a:fld>
            <a:endParaRPr lang="es-CO"/>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A378605B-6629-498F-94AD-26EF6C758E25}" type="datetimeFigureOut">
              <a:rPr lang="es-CO" smtClean="0"/>
              <a:t>03/04/2011</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5BC0C5FF-2C93-4636-B415-1EA6078BDD56}" type="slidenum">
              <a:rPr lang="es-CO" smtClean="0"/>
              <a:t>‹Nº›</a:t>
            </a:fld>
            <a:endParaRPr lang="es-CO"/>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A378605B-6629-498F-94AD-26EF6C758E25}" type="datetimeFigureOut">
              <a:rPr lang="es-CO" smtClean="0"/>
              <a:t>03/04/2011</a:t>
            </a:fld>
            <a:endParaRPr lang="es-CO"/>
          </a:p>
        </p:txBody>
      </p:sp>
      <p:sp>
        <p:nvSpPr>
          <p:cNvPr id="7" name="6 Marcador de número de diapositiva"/>
          <p:cNvSpPr>
            <a:spLocks noGrp="1"/>
          </p:cNvSpPr>
          <p:nvPr>
            <p:ph type="sldNum" sz="quarter" idx="11"/>
          </p:nvPr>
        </p:nvSpPr>
        <p:spPr/>
        <p:txBody>
          <a:bodyPr rtlCol="0"/>
          <a:lstStyle/>
          <a:p>
            <a:fld id="{5BC0C5FF-2C93-4636-B415-1EA6078BDD56}" type="slidenum">
              <a:rPr lang="es-CO" smtClean="0"/>
              <a:t>‹Nº›</a:t>
            </a:fld>
            <a:endParaRPr lang="es-CO"/>
          </a:p>
        </p:txBody>
      </p:sp>
      <p:sp>
        <p:nvSpPr>
          <p:cNvPr id="8" name="7 Marcador de pie de página"/>
          <p:cNvSpPr>
            <a:spLocks noGrp="1"/>
          </p:cNvSpPr>
          <p:nvPr>
            <p:ph type="ftr" sz="quarter" idx="12"/>
          </p:nvPr>
        </p:nvSpPr>
        <p:spPr/>
        <p:txBody>
          <a:bodyPr rtlCol="0"/>
          <a:lstStyle/>
          <a:p>
            <a:endParaRPr lang="es-CO"/>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378605B-6629-498F-94AD-26EF6C758E25}" type="datetimeFigureOut">
              <a:rPr lang="es-CO" smtClean="0"/>
              <a:t>03/04/2011</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5BC0C5FF-2C93-4636-B415-1EA6078BDD56}" type="slidenum">
              <a:rPr lang="es-CO" smtClean="0"/>
              <a:t>‹Nº›</a:t>
            </a:fld>
            <a:endParaRPr lang="es-CO"/>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A378605B-6629-498F-94AD-26EF6C758E25}" type="datetimeFigureOut">
              <a:rPr lang="es-CO" smtClean="0"/>
              <a:t>03/04/2011</a:t>
            </a:fld>
            <a:endParaRPr lang="es-CO"/>
          </a:p>
        </p:txBody>
      </p:sp>
      <p:sp>
        <p:nvSpPr>
          <p:cNvPr id="22" name="21 Marcador de número de diapositiva"/>
          <p:cNvSpPr>
            <a:spLocks noGrp="1"/>
          </p:cNvSpPr>
          <p:nvPr>
            <p:ph type="sldNum" sz="quarter" idx="15"/>
          </p:nvPr>
        </p:nvSpPr>
        <p:spPr/>
        <p:txBody>
          <a:bodyPr rtlCol="0"/>
          <a:lstStyle/>
          <a:p>
            <a:fld id="{5BC0C5FF-2C93-4636-B415-1EA6078BDD56}" type="slidenum">
              <a:rPr lang="es-CO" smtClean="0"/>
              <a:t>‹Nº›</a:t>
            </a:fld>
            <a:endParaRPr lang="es-CO"/>
          </a:p>
        </p:txBody>
      </p:sp>
      <p:sp>
        <p:nvSpPr>
          <p:cNvPr id="23" name="22 Marcador de pie de página"/>
          <p:cNvSpPr>
            <a:spLocks noGrp="1"/>
          </p:cNvSpPr>
          <p:nvPr>
            <p:ph type="ftr" sz="quarter" idx="16"/>
          </p:nvPr>
        </p:nvSpPr>
        <p:spPr/>
        <p:txBody>
          <a:bodyPr rtlCol="0"/>
          <a:lstStyle/>
          <a:p>
            <a:endParaRPr lang="es-CO"/>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A378605B-6629-498F-94AD-26EF6C758E25}" type="datetimeFigureOut">
              <a:rPr lang="es-CO" smtClean="0"/>
              <a:t>03/04/2011</a:t>
            </a:fld>
            <a:endParaRPr lang="es-CO"/>
          </a:p>
        </p:txBody>
      </p:sp>
      <p:sp>
        <p:nvSpPr>
          <p:cNvPr id="18" name="17 Marcador de número de diapositiva"/>
          <p:cNvSpPr>
            <a:spLocks noGrp="1"/>
          </p:cNvSpPr>
          <p:nvPr>
            <p:ph type="sldNum" sz="quarter" idx="11"/>
          </p:nvPr>
        </p:nvSpPr>
        <p:spPr/>
        <p:txBody>
          <a:bodyPr rtlCol="0"/>
          <a:lstStyle/>
          <a:p>
            <a:fld id="{5BC0C5FF-2C93-4636-B415-1EA6078BDD56}" type="slidenum">
              <a:rPr lang="es-CO" smtClean="0"/>
              <a:t>‹Nº›</a:t>
            </a:fld>
            <a:endParaRPr lang="es-CO"/>
          </a:p>
        </p:txBody>
      </p:sp>
      <p:sp>
        <p:nvSpPr>
          <p:cNvPr id="21" name="20 Marcador de pie de página"/>
          <p:cNvSpPr>
            <a:spLocks noGrp="1"/>
          </p:cNvSpPr>
          <p:nvPr>
            <p:ph type="ftr" sz="quarter" idx="12"/>
          </p:nvPr>
        </p:nvSpPr>
        <p:spPr/>
        <p:txBody>
          <a:bodyPr rtlCol="0"/>
          <a:lstStyle/>
          <a:p>
            <a:endParaRPr lang="es-CO"/>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378605B-6629-498F-94AD-26EF6C758E25}" type="datetimeFigureOut">
              <a:rPr lang="es-CO" smtClean="0"/>
              <a:t>03/04/2011</a:t>
            </a:fld>
            <a:endParaRPr lang="es-CO"/>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O"/>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BC0C5FF-2C93-4636-B415-1EA6078BDD56}"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d"/>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uteka.org/Editorial18.php" TargetMode="External"/><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icfes.gov.co/" TargetMode="External"/><Relationship Id="rId2" Type="http://schemas.openxmlformats.org/officeDocument/2006/relationships/hyperlink" Target="http://www.eduteka.org/pdfdir/MENEstandaresMatematicas2003.pdf" TargetMode="External"/><Relationship Id="rId1" Type="http://schemas.openxmlformats.org/officeDocument/2006/relationships/slideLayout" Target="../slideLayouts/slideLayout2.xml"/><Relationship Id="rId6" Type="http://schemas.openxmlformats.org/officeDocument/2006/relationships/hyperlink" Target="http://www.eduteka.org/instalables.php3" TargetMode="External"/><Relationship Id="rId5" Type="http://schemas.openxmlformats.org/officeDocument/2006/relationships/hyperlink" Target="http://www.air.org/" TargetMode="External"/><Relationship Id="rId4" Type="http://schemas.openxmlformats.org/officeDocument/2006/relationships/hyperlink" Target="http://www.heinemann.com/shared/products/E00091.asp"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cet.ac.il/math-international/software5.htm" TargetMode="External"/><Relationship Id="rId3" Type="http://schemas.openxmlformats.org/officeDocument/2006/relationships/hyperlink" Target="http://www.eduteka.org/DeclaracionCalculadoras.php" TargetMode="External"/><Relationship Id="rId7" Type="http://schemas.openxmlformats.org/officeDocument/2006/relationships/hyperlink" Target="http://www.micromundos.com/" TargetMode="External"/><Relationship Id="rId2" Type="http://schemas.openxmlformats.org/officeDocument/2006/relationships/hyperlink" Target="http://www.digital-lessons.com/TeachMathWithSpreadsheet.pdf" TargetMode="External"/><Relationship Id="rId1" Type="http://schemas.openxmlformats.org/officeDocument/2006/relationships/slideLayout" Target="../slideLayouts/slideLayout2.xml"/><Relationship Id="rId6" Type="http://schemas.openxmlformats.org/officeDocument/2006/relationships/hyperlink" Target="http://mindstorms.lego.com/" TargetMode="External"/><Relationship Id="rId5" Type="http://schemas.openxmlformats.org/officeDocument/2006/relationships/hyperlink" Target="http://www.ni.com/labview/" TargetMode="External"/><Relationship Id="rId10" Type="http://schemas.openxmlformats.org/officeDocument/2006/relationships/hyperlink" Target="http://agentsheets.com/" TargetMode="External"/><Relationship Id="rId4" Type="http://schemas.openxmlformats.org/officeDocument/2006/relationships/hyperlink" Target="http://www.microworlds.com/solutions/mwexrobotics.html" TargetMode="External"/><Relationship Id="rId9" Type="http://schemas.openxmlformats.org/officeDocument/2006/relationships/hyperlink" Target="http://www.cs.colorado.edu/~ctg/projects/hypergam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286000" y="785794"/>
            <a:ext cx="6172200" cy="4232768"/>
          </a:xfrm>
        </p:spPr>
        <p:txBody>
          <a:bodyPr>
            <a:noAutofit/>
          </a:bodyPr>
          <a:lstStyle/>
          <a:p>
            <a:r>
              <a:rPr lang="es-CO" sz="4800" b="1" dirty="0" smtClean="0">
                <a:solidFill>
                  <a:schemeClr val="accent4">
                    <a:lumMod val="50000"/>
                  </a:schemeClr>
                </a:solidFill>
              </a:rPr>
              <a:t>INTEGRACION DE LAS TIC EN LAS MATEMATICAS</a:t>
            </a:r>
            <a:endParaRPr lang="es-CO" sz="4800" b="1" dirty="0">
              <a:solidFill>
                <a:schemeClr val="accent4">
                  <a:lumMod val="50000"/>
                </a:schemeClr>
              </a:solidFill>
            </a:endParaRPr>
          </a:p>
        </p:txBody>
      </p:sp>
      <p:sp>
        <p:nvSpPr>
          <p:cNvPr id="3" name="2 Subtítulo"/>
          <p:cNvSpPr>
            <a:spLocks noGrp="1"/>
          </p:cNvSpPr>
          <p:nvPr>
            <p:ph type="subTitle" idx="1"/>
          </p:nvPr>
        </p:nvSpPr>
        <p:spPr/>
        <p:txBody>
          <a:bodyPr>
            <a:normAutofit/>
          </a:bodyPr>
          <a:lstStyle/>
          <a:p>
            <a:r>
              <a:rPr lang="es-CO" dirty="0" smtClean="0"/>
              <a:t> </a:t>
            </a:r>
            <a:r>
              <a:rPr lang="es-CO" dirty="0" smtClean="0"/>
              <a:t>		</a:t>
            </a:r>
          </a:p>
          <a:p>
            <a:endParaRPr lang="es-CO" dirty="0" smtClean="0"/>
          </a:p>
          <a:p>
            <a:r>
              <a:rPr lang="es-CO" dirty="0" smtClean="0"/>
              <a:t>	Tomado de </a:t>
            </a:r>
            <a:r>
              <a:rPr lang="es-CO" sz="1200" u="sng" dirty="0" smtClean="0">
                <a:hlinkClick r:id="rId3"/>
              </a:rPr>
              <a:t>http://www.eduteka.org/Editorial18.php</a:t>
            </a:r>
            <a:endParaRPr lang="es-CO" sz="1200" dirty="0"/>
          </a:p>
        </p:txBody>
      </p:sp>
    </p:spTree>
  </p:cSld>
  <p:clrMapOvr>
    <a:masterClrMapping/>
  </p:clrMapOvr>
  <p:transition>
    <p:wipe dir="d"/>
    <p:sndAc>
      <p:stSnd>
        <p:snd r:embed="rId2" name="click.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solidFill>
                  <a:schemeClr val="accent1">
                    <a:lumMod val="75000"/>
                  </a:schemeClr>
                </a:solidFill>
              </a:rPr>
              <a:t>Herramientas para Explorar Complejidad</a:t>
            </a:r>
            <a:endParaRPr lang="es-CO" dirty="0">
              <a:solidFill>
                <a:schemeClr val="accent1">
                  <a:lumMod val="75000"/>
                </a:schemeClr>
              </a:solidFill>
            </a:endParaRPr>
          </a:p>
        </p:txBody>
      </p:sp>
      <p:sp>
        <p:nvSpPr>
          <p:cNvPr id="3" name="2 Marcador de contenido"/>
          <p:cNvSpPr>
            <a:spLocks noGrp="1"/>
          </p:cNvSpPr>
          <p:nvPr>
            <p:ph sz="quarter" idx="1"/>
          </p:nvPr>
        </p:nvSpPr>
        <p:spPr/>
        <p:txBody>
          <a:bodyPr>
            <a:normAutofit fontScale="70000" lnSpcReduction="20000"/>
          </a:bodyPr>
          <a:lstStyle/>
          <a:p>
            <a:r>
              <a:rPr lang="es-CO" dirty="0" smtClean="0"/>
              <a:t>Un desarrollo importante de la tecnología en el campo de las Matemáticas consiste en el creciente número de herramientas para el manejo de fenómenos complejos. Se destaca en esta categoría el software para modelado de sistemas específicos [14] que permite, a quienes no sean programadores, crear "agentes" con comportamientos y misiones, enseñar a estos a reaccionar a cierta información y procesarla en forma personalizada. Además, mediante la combinación de varios agentes, se pueden crear sofisticados modelos y simulaciones interactivas. La teoría del caos y los fractales también son campos en los cuales la tecnología impacta las Matemáticas. Por otro lado, un conjunto de herramientas del proyecto </a:t>
            </a:r>
            <a:r>
              <a:rPr lang="es-CO" dirty="0" err="1" smtClean="0"/>
              <a:t>SimCalc</a:t>
            </a:r>
            <a:r>
              <a:rPr lang="es-CO" dirty="0" smtClean="0"/>
              <a:t> [15] permiten enseñar conceptos de cálculo por medio de </a:t>
            </a:r>
            <a:r>
              <a:rPr lang="es-CO" dirty="0" err="1" smtClean="0"/>
              <a:t>micromundos</a:t>
            </a:r>
            <a:r>
              <a:rPr lang="es-CO" dirty="0" smtClean="0"/>
              <a:t> animados y gráficas dinámicas. Los estudiantes pueden explorar el movimiento de actores en estos </a:t>
            </a:r>
            <a:r>
              <a:rPr lang="es-CO" dirty="0" err="1" smtClean="0"/>
              <a:t>micromundos</a:t>
            </a:r>
            <a:r>
              <a:rPr lang="es-CO" dirty="0" smtClean="0"/>
              <a:t> simulados, y ver las gráficas de actividad, posibilitando la comprensión de importantes ideas del cálculo. Explorar estos conceptos realizando cálculos manuales es prácticamente imposible dado el numero astronómico de operaciones necesarias para poder apreciar algún tipo de patrón. El uso de computadores permite al estudiante concentrarse en el análisis de los patrones y no en las operaciones matemáticas necesarias para que estos aparezcan. </a:t>
            </a:r>
            <a:br>
              <a:rPr lang="es-CO" dirty="0" smtClean="0"/>
            </a:br>
            <a:endParaRPr lang="es-CO"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28604"/>
            <a:ext cx="7467600" cy="571504"/>
          </a:xfrm>
        </p:spPr>
        <p:txBody>
          <a:bodyPr>
            <a:normAutofit fontScale="90000"/>
          </a:bodyPr>
          <a:lstStyle/>
          <a:p>
            <a:pPr algn="ctr"/>
            <a:r>
              <a:rPr lang="es-CO" b="1" dirty="0" smtClean="0">
                <a:solidFill>
                  <a:schemeClr val="accent2">
                    <a:lumMod val="75000"/>
                  </a:schemeClr>
                </a:solidFill>
              </a:rPr>
              <a:t/>
            </a:r>
            <a:br>
              <a:rPr lang="es-CO" b="1" dirty="0" smtClean="0">
                <a:solidFill>
                  <a:schemeClr val="accent2">
                    <a:lumMod val="75000"/>
                  </a:schemeClr>
                </a:solidFill>
              </a:rPr>
            </a:br>
            <a:r>
              <a:rPr lang="es-CO" b="1" dirty="0" smtClean="0">
                <a:solidFill>
                  <a:schemeClr val="accent2">
                    <a:lumMod val="75000"/>
                  </a:schemeClr>
                </a:solidFill>
              </a:rPr>
              <a:t>REFERENCIAS</a:t>
            </a:r>
            <a:r>
              <a:rPr lang="es-CO" b="1" dirty="0" smtClean="0">
                <a:solidFill>
                  <a:schemeClr val="accent2">
                    <a:lumMod val="75000"/>
                  </a:schemeClr>
                </a:solidFill>
              </a:rPr>
              <a:t>:</a:t>
            </a:r>
            <a:r>
              <a:rPr lang="es-CO" dirty="0" smtClean="0">
                <a:solidFill>
                  <a:schemeClr val="accent2">
                    <a:lumMod val="75000"/>
                  </a:schemeClr>
                </a:solidFill>
              </a:rPr>
              <a:t/>
            </a:r>
            <a:br>
              <a:rPr lang="es-CO" dirty="0" smtClean="0">
                <a:solidFill>
                  <a:schemeClr val="accent2">
                    <a:lumMod val="75000"/>
                  </a:schemeClr>
                </a:solidFill>
              </a:rPr>
            </a:br>
            <a:endParaRPr lang="es-CO" dirty="0">
              <a:solidFill>
                <a:schemeClr val="accent2">
                  <a:lumMod val="75000"/>
                </a:schemeClr>
              </a:solidFill>
            </a:endParaRPr>
          </a:p>
        </p:txBody>
      </p:sp>
      <p:sp>
        <p:nvSpPr>
          <p:cNvPr id="3" name="2 Marcador de contenido"/>
          <p:cNvSpPr>
            <a:spLocks noGrp="1"/>
          </p:cNvSpPr>
          <p:nvPr>
            <p:ph sz="quarter" idx="1"/>
          </p:nvPr>
        </p:nvSpPr>
        <p:spPr>
          <a:xfrm>
            <a:off x="428596" y="928670"/>
            <a:ext cx="7467600" cy="5116654"/>
          </a:xfrm>
        </p:spPr>
        <p:txBody>
          <a:bodyPr>
            <a:noAutofit/>
          </a:bodyPr>
          <a:lstStyle/>
          <a:p>
            <a:r>
              <a:rPr lang="es-CO" sz="1000" b="1" dirty="0" smtClean="0"/>
              <a:t>[1] </a:t>
            </a:r>
            <a:r>
              <a:rPr lang="es-CO" sz="1000" dirty="0" smtClean="0"/>
              <a:t>Ministerio de Educación Nacional de Colombia (MEN), Estándares Curriculares para Matemáticas, Bogotá, Mayo de 2003. </a:t>
            </a:r>
            <a:r>
              <a:rPr lang="es-CO" sz="1000" u="sng" dirty="0" smtClean="0">
                <a:hlinkClick r:id="rId2"/>
              </a:rPr>
              <a:t>http://www.eduteka.org/pdfdir/MENEstandaresMatematicas2003.pdf</a:t>
            </a:r>
            <a:r>
              <a:rPr lang="es-CO" sz="1000" dirty="0" smtClean="0"/>
              <a:t/>
            </a:r>
            <a:br>
              <a:rPr lang="es-CO" sz="1000" dirty="0" smtClean="0"/>
            </a:br>
            <a:r>
              <a:rPr lang="es-CO" sz="1000" dirty="0" smtClean="0"/>
              <a:t/>
            </a:r>
            <a:br>
              <a:rPr lang="es-CO" sz="1000" dirty="0" smtClean="0"/>
            </a:br>
            <a:r>
              <a:rPr lang="es-CO" sz="1000" b="1" dirty="0" smtClean="0"/>
              <a:t>[2]</a:t>
            </a:r>
            <a:r>
              <a:rPr lang="es-CO" sz="1000" dirty="0" smtClean="0"/>
              <a:t> El </a:t>
            </a:r>
            <a:r>
              <a:rPr lang="es-CO" sz="1000" dirty="0" err="1" smtClean="0"/>
              <a:t>Icfes</a:t>
            </a:r>
            <a:r>
              <a:rPr lang="es-CO" sz="1000" dirty="0" smtClean="0"/>
              <a:t> (Instituto Colombiano para el Fomento de la Educación Superior) se encarga de implementar procesos de evaluación del Sistema Educativo en todos sus niveles y modalidades, así como la vigilancia del Sistema de Educación Superior, de acuerdo con las políticas trazadas por el Ministerio de Educación Nacional. Las pruebas Saber fueron aplicadas por el </a:t>
            </a:r>
            <a:r>
              <a:rPr lang="es-CO" sz="1000" dirty="0" err="1" smtClean="0"/>
              <a:t>Icfes</a:t>
            </a:r>
            <a:r>
              <a:rPr lang="es-CO" sz="1000" dirty="0" smtClean="0"/>
              <a:t> a 1'037.000 estudiantes de los grados quinto y noveno de educación básica, en 1.033 municipios de Colombia. Con ellas se busca medir el desarrollo de sus competencias básicas en Matemáticas y lenguaje. El propósito es que a partir de esta experiencia, cada colegio elabore su propio plan de mejoramiento; se espera que para el año 2005, cuando el </a:t>
            </a:r>
            <a:r>
              <a:rPr lang="es-CO" sz="1000" dirty="0" err="1" smtClean="0"/>
              <a:t>Icfes</a:t>
            </a:r>
            <a:r>
              <a:rPr lang="es-CO" sz="1000" dirty="0" smtClean="0"/>
              <a:t> repetirá la prueba, la totalidad de los estudiantes superen los niveles mínimos exigidos en lenguaje y se reduzca a 5 por ciento el porcentaje de los que no pasan el nivel mínimo en Matemáticas.</a:t>
            </a:r>
            <a:br>
              <a:rPr lang="es-CO" sz="1000" dirty="0" smtClean="0"/>
            </a:br>
            <a:r>
              <a:rPr lang="es-CO" sz="1000" dirty="0" smtClean="0"/>
              <a:t/>
            </a:r>
            <a:br>
              <a:rPr lang="es-CO" sz="1000" dirty="0" smtClean="0"/>
            </a:br>
            <a:r>
              <a:rPr lang="es-CO" sz="1000" b="1" dirty="0" smtClean="0"/>
              <a:t>[3]</a:t>
            </a:r>
            <a:r>
              <a:rPr lang="es-CO" sz="1000" dirty="0" smtClean="0"/>
              <a:t> Componentes de la Evaluación en Matemáticas de las pruebas Saber, </a:t>
            </a:r>
            <a:r>
              <a:rPr lang="es-CO" sz="1000" dirty="0" err="1" smtClean="0"/>
              <a:t>Icfes</a:t>
            </a:r>
            <a:r>
              <a:rPr lang="es-CO" sz="1000" dirty="0" smtClean="0"/>
              <a:t>, 2003. </a:t>
            </a:r>
            <a:r>
              <a:rPr lang="es-CO" sz="1000" u="sng" dirty="0" smtClean="0">
                <a:hlinkClick r:id="rId3"/>
              </a:rPr>
              <a:t>http://www.icfes.gov.co/esp/sac/eva_ed_b/index.htm</a:t>
            </a:r>
            <a:r>
              <a:rPr lang="es-CO" sz="1000" dirty="0" smtClean="0"/>
              <a:t/>
            </a:r>
            <a:br>
              <a:rPr lang="es-CO" sz="1000" dirty="0" smtClean="0"/>
            </a:br>
            <a:r>
              <a:rPr lang="es-CO" sz="1000" dirty="0" smtClean="0"/>
              <a:t/>
            </a:r>
            <a:br>
              <a:rPr lang="es-CO" sz="1000" dirty="0" smtClean="0"/>
            </a:br>
            <a:r>
              <a:rPr lang="es-CO" sz="1000" b="1" dirty="0" smtClean="0"/>
              <a:t>[4]</a:t>
            </a:r>
            <a:r>
              <a:rPr lang="es-CO" sz="1000" dirty="0" smtClean="0"/>
              <a:t> "Mejores Prácticas, Nuevos Estándares para la Enseñanza y el Aprendizaje" (</a:t>
            </a:r>
            <a:r>
              <a:rPr lang="es-CO" sz="1000" dirty="0" err="1" smtClean="0"/>
              <a:t>Best</a:t>
            </a:r>
            <a:r>
              <a:rPr lang="es-CO" sz="1000" dirty="0" smtClean="0"/>
              <a:t> </a:t>
            </a:r>
            <a:r>
              <a:rPr lang="es-CO" sz="1000" dirty="0" err="1" smtClean="0"/>
              <a:t>Practice</a:t>
            </a:r>
            <a:r>
              <a:rPr lang="es-CO" sz="1000" dirty="0" smtClean="0"/>
              <a:t>: New </a:t>
            </a:r>
            <a:r>
              <a:rPr lang="es-CO" sz="1000" dirty="0" err="1" smtClean="0"/>
              <a:t>Standards</a:t>
            </a:r>
            <a:r>
              <a:rPr lang="es-CO" sz="1000" dirty="0" smtClean="0"/>
              <a:t> </a:t>
            </a:r>
            <a:r>
              <a:rPr lang="es-CO" sz="1000" dirty="0" err="1" smtClean="0"/>
              <a:t>for</a:t>
            </a:r>
            <a:r>
              <a:rPr lang="es-CO" sz="1000" dirty="0" smtClean="0"/>
              <a:t> </a:t>
            </a:r>
            <a:r>
              <a:rPr lang="es-CO" sz="1000" dirty="0" err="1" smtClean="0"/>
              <a:t>Teaching</a:t>
            </a:r>
            <a:r>
              <a:rPr lang="es-CO" sz="1000" dirty="0" smtClean="0"/>
              <a:t> and </a:t>
            </a:r>
            <a:r>
              <a:rPr lang="es-CO" sz="1000" dirty="0" err="1" smtClean="0"/>
              <a:t>Learning</a:t>
            </a:r>
            <a:r>
              <a:rPr lang="es-CO" sz="1000" dirty="0" smtClean="0"/>
              <a:t> in </a:t>
            </a:r>
            <a:r>
              <a:rPr lang="es-CO" sz="1000" dirty="0" err="1" smtClean="0"/>
              <a:t>America's</a:t>
            </a:r>
            <a:r>
              <a:rPr lang="es-CO" sz="1000" dirty="0" smtClean="0"/>
              <a:t> </a:t>
            </a:r>
            <a:r>
              <a:rPr lang="es-CO" sz="1000" dirty="0" err="1" smtClean="0"/>
              <a:t>Schools</a:t>
            </a:r>
            <a:r>
              <a:rPr lang="es-CO" sz="1000" dirty="0" smtClean="0"/>
              <a:t>), escrito por Steven </a:t>
            </a:r>
            <a:r>
              <a:rPr lang="es-CO" sz="1000" dirty="0" err="1" smtClean="0"/>
              <a:t>Zemelman</a:t>
            </a:r>
            <a:r>
              <a:rPr lang="es-CO" sz="1000" dirty="0" smtClean="0"/>
              <a:t>, Harvey </a:t>
            </a:r>
            <a:r>
              <a:rPr lang="es-CO" sz="1000" dirty="0" err="1" smtClean="0"/>
              <a:t>Daniels</a:t>
            </a:r>
            <a:r>
              <a:rPr lang="es-CO" sz="1000" dirty="0" smtClean="0"/>
              <a:t> y Arthur Hyde; segunda edición, 1998, Editorial </a:t>
            </a:r>
            <a:r>
              <a:rPr lang="es-CO" sz="1000" dirty="0" err="1" smtClean="0"/>
              <a:t>Hinemann</a:t>
            </a:r>
            <a:r>
              <a:rPr lang="es-CO" sz="1000" dirty="0" smtClean="0"/>
              <a:t>. Este libro describe comprehensivamente la enseñanza de avanzada en seis áreas: lectura, escritura, Matemáticas, ciencias, estudios sociales y arte. </a:t>
            </a:r>
            <a:r>
              <a:rPr lang="en-US" sz="1000" u="sng" dirty="0" smtClean="0">
                <a:hlinkClick r:id="rId4"/>
              </a:rPr>
              <a:t>http://www.heinemann.com/shared/products/E00091.asp</a:t>
            </a:r>
            <a:r>
              <a:rPr lang="en-US" sz="1000" dirty="0" smtClean="0"/>
              <a:t/>
            </a:r>
            <a:br>
              <a:rPr lang="en-US" sz="1000" dirty="0" smtClean="0"/>
            </a:br>
            <a:r>
              <a:rPr lang="en-US" sz="1000" dirty="0" smtClean="0"/>
              <a:t/>
            </a:r>
            <a:br>
              <a:rPr lang="en-US" sz="1000" dirty="0" smtClean="0"/>
            </a:br>
            <a:r>
              <a:rPr lang="en-US" sz="1000" b="1" dirty="0" smtClean="0"/>
              <a:t>[5]</a:t>
            </a:r>
            <a:r>
              <a:rPr lang="en-US" sz="1000" dirty="0" smtClean="0"/>
              <a:t> </a:t>
            </a:r>
            <a:r>
              <a:rPr lang="en-US" sz="1000" dirty="0" err="1" smtClean="0"/>
              <a:t>Andee</a:t>
            </a:r>
            <a:r>
              <a:rPr lang="en-US" sz="1000" dirty="0" smtClean="0"/>
              <a:t> Rubin, "Technology Meets Math Education: Envisioning A Practical Future", Julio de 2000. </a:t>
            </a:r>
            <a:r>
              <a:rPr lang="es-CO" sz="1000" u="sng" dirty="0" smtClean="0">
                <a:hlinkClick r:id="rId5"/>
              </a:rPr>
              <a:t>http://www.air.org/forum/abRubin.htm</a:t>
            </a:r>
            <a:r>
              <a:rPr lang="es-CO" sz="1000" dirty="0" smtClean="0"/>
              <a:t> </a:t>
            </a:r>
            <a:r>
              <a:rPr lang="es-CO" sz="1000" dirty="0" err="1" smtClean="0"/>
              <a:t>Andee</a:t>
            </a:r>
            <a:r>
              <a:rPr lang="es-CO" sz="1000" dirty="0" smtClean="0"/>
              <a:t> </a:t>
            </a:r>
            <a:r>
              <a:rPr lang="es-CO" sz="1000" dirty="0" err="1" smtClean="0"/>
              <a:t>Rubin</a:t>
            </a:r>
            <a:r>
              <a:rPr lang="es-CO" sz="1000" dirty="0" smtClean="0"/>
              <a:t> ha trabajado por más de 25 años en educación en las áreas de Matemáticas y lenguaje. Ha estado enfocado en el papel de la tecnología en ambas áreas, en la evolución de los conceptos matemáticos en los estudiantes y en el desarrollo profesional en Matemáticas y tecnología para profesores de primaria. Recientemente participó como autor principal de la elaboración del currículo "NSF-</a:t>
            </a:r>
            <a:r>
              <a:rPr lang="es-CO" sz="1000" dirty="0" err="1" smtClean="0"/>
              <a:t>funded</a:t>
            </a:r>
            <a:r>
              <a:rPr lang="es-CO" sz="1000" dirty="0" smtClean="0"/>
              <a:t> K-5 </a:t>
            </a:r>
            <a:r>
              <a:rPr lang="es-CO" sz="1000" dirty="0" err="1" smtClean="0"/>
              <a:t>mathematics</a:t>
            </a:r>
            <a:r>
              <a:rPr lang="es-CO" sz="1000" dirty="0" smtClean="0"/>
              <a:t> </a:t>
            </a:r>
            <a:r>
              <a:rPr lang="es-CO" sz="1000" dirty="0" err="1" smtClean="0"/>
              <a:t>curriculum</a:t>
            </a:r>
            <a:r>
              <a:rPr lang="es-CO" sz="1000" dirty="0" smtClean="0"/>
              <a:t> </a:t>
            </a:r>
            <a:r>
              <a:rPr lang="es-CO" sz="1000" dirty="0" err="1" smtClean="0"/>
              <a:t>Investigations</a:t>
            </a:r>
            <a:r>
              <a:rPr lang="es-CO" sz="1000" dirty="0" smtClean="0"/>
              <a:t> in </a:t>
            </a:r>
            <a:r>
              <a:rPr lang="es-CO" sz="1000" dirty="0" err="1" smtClean="0"/>
              <a:t>Number</a:t>
            </a:r>
            <a:r>
              <a:rPr lang="es-CO" sz="1000" dirty="0" smtClean="0"/>
              <a:t>, Data, and </a:t>
            </a:r>
            <a:r>
              <a:rPr lang="es-CO" sz="1000" dirty="0" err="1" smtClean="0"/>
              <a:t>Space</a:t>
            </a:r>
            <a:r>
              <a:rPr lang="es-CO" sz="1000" dirty="0" smtClean="0"/>
              <a:t>", enfocándose particularmente en los conceptos de análisis de datos. </a:t>
            </a:r>
            <a:br>
              <a:rPr lang="es-CO" sz="1000" dirty="0" smtClean="0"/>
            </a:br>
            <a:r>
              <a:rPr lang="es-CO" sz="1000" dirty="0" smtClean="0"/>
              <a:t/>
            </a:r>
            <a:br>
              <a:rPr lang="es-CO" sz="1000" dirty="0" smtClean="0"/>
            </a:br>
            <a:r>
              <a:rPr lang="es-CO" sz="1000" b="1" dirty="0" smtClean="0"/>
              <a:t>[6]</a:t>
            </a:r>
            <a:r>
              <a:rPr lang="es-CO" sz="1000" dirty="0" smtClean="0"/>
              <a:t> La integración de las Tecnologías de la Información y las Comunicaciones (</a:t>
            </a:r>
            <a:r>
              <a:rPr lang="es-CO" sz="1000" dirty="0" err="1" smtClean="0"/>
              <a:t>TICs</a:t>
            </a:r>
            <a:r>
              <a:rPr lang="es-CO" sz="1000" dirty="0" smtClean="0"/>
              <a:t>) en las materias del currículo regular puede realizarse de varias formas. Y una de ellas es mediante el uso de simulaciones. Estas reciben el nombre genérico de </a:t>
            </a:r>
            <a:r>
              <a:rPr lang="es-CO" sz="1000" dirty="0" err="1" smtClean="0"/>
              <a:t>Applets</a:t>
            </a:r>
            <a:r>
              <a:rPr lang="es-CO" sz="1000" dirty="0" smtClean="0"/>
              <a:t> y generalmente están programadas en Java. Son una excelente herramienta para mejorar la comprensión y el aprendizaje de temas complejos en algunas materias. En el siguiente enlace podrá encontrar varias simulaciones para Matemáticas y Física. </a:t>
            </a:r>
            <a:r>
              <a:rPr lang="es-CO" sz="1000" u="sng" dirty="0" smtClean="0">
                <a:hlinkClick r:id="rId6"/>
              </a:rPr>
              <a:t>http://www.eduteka.org/instalables.php3</a:t>
            </a:r>
            <a:r>
              <a:rPr lang="es-CO" sz="1000" dirty="0" smtClean="0"/>
              <a:t/>
            </a:r>
            <a:br>
              <a:rPr lang="es-CO" sz="1000" dirty="0" smtClean="0"/>
            </a:br>
            <a:r>
              <a:rPr lang="es-CO" sz="700" dirty="0" smtClean="0"/>
              <a:t/>
            </a:r>
            <a:br>
              <a:rPr lang="es-CO" sz="700" dirty="0" smtClean="0"/>
            </a:br>
            <a:endParaRPr lang="es-CO" sz="700"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714356"/>
            <a:ext cx="7467600" cy="5759596"/>
          </a:xfrm>
        </p:spPr>
        <p:txBody>
          <a:bodyPr>
            <a:normAutofit/>
          </a:bodyPr>
          <a:lstStyle/>
          <a:p>
            <a:r>
              <a:rPr lang="es-CO" sz="900" b="1" dirty="0" smtClean="0"/>
              <a:t>[7]</a:t>
            </a:r>
            <a:r>
              <a:rPr lang="es-CO" sz="900" dirty="0" smtClean="0"/>
              <a:t> Pamela Lewis; La Hoja de Cálculo, una Poderosa Herramienta para el Aprendizaje; NECC 2002; </a:t>
            </a:r>
            <a:r>
              <a:rPr lang="es-CO" sz="900" u="sng" dirty="0" smtClean="0">
                <a:hlinkClick r:id="rId2"/>
              </a:rPr>
              <a:t>http://www.digital-lessons.com/TeachMathWithSpreadsheet.pdf</a:t>
            </a:r>
            <a:r>
              <a:rPr lang="es-CO" sz="900" dirty="0" smtClean="0"/>
              <a:t/>
            </a:r>
            <a:br>
              <a:rPr lang="es-CO" sz="900" dirty="0" smtClean="0"/>
            </a:br>
            <a:r>
              <a:rPr lang="es-CO" sz="900" dirty="0" smtClean="0"/>
              <a:t/>
            </a:r>
            <a:br>
              <a:rPr lang="es-CO" sz="900" dirty="0" smtClean="0"/>
            </a:br>
            <a:r>
              <a:rPr lang="es-CO" sz="900" b="1" dirty="0" smtClean="0"/>
              <a:t>[8]</a:t>
            </a:r>
            <a:r>
              <a:rPr lang="es-CO" sz="900" dirty="0" smtClean="0"/>
              <a:t> Declaración del Consejo Nacional de Profesores de Matemáticas de Estados Unidos (NCTM, por sus siglas en Inglés) en la cual recomiendan la integración de las calculadoras en los programas escolares de Matemáticas en todos los grados. </a:t>
            </a:r>
            <a:r>
              <a:rPr lang="es-CO" sz="900" u="sng" dirty="0" smtClean="0">
                <a:hlinkClick r:id="rId3"/>
              </a:rPr>
              <a:t>http://www.eduteka.org/DeclaracionCalculadoras.php</a:t>
            </a:r>
            <a:r>
              <a:rPr lang="es-CO" sz="900" dirty="0" smtClean="0"/>
              <a:t/>
            </a:r>
            <a:br>
              <a:rPr lang="es-CO" sz="900" dirty="0" smtClean="0"/>
            </a:br>
            <a:r>
              <a:rPr lang="es-CO" sz="900" dirty="0" smtClean="0"/>
              <a:t/>
            </a:r>
            <a:br>
              <a:rPr lang="es-CO" sz="900" dirty="0" smtClean="0"/>
            </a:br>
            <a:r>
              <a:rPr lang="es-CO" sz="900" b="1" dirty="0" smtClean="0"/>
              <a:t>[9]</a:t>
            </a:r>
            <a:r>
              <a:rPr lang="es-CO" sz="900" dirty="0" smtClean="0"/>
              <a:t> Son varios los lenguajes de programación permiten controlar ladrillos programables (RCX). </a:t>
            </a:r>
            <a:r>
              <a:rPr lang="es-CO" sz="900" dirty="0" err="1" smtClean="0"/>
              <a:t>MicroMundos</a:t>
            </a:r>
            <a:r>
              <a:rPr lang="es-CO" sz="900" dirty="0" smtClean="0"/>
              <a:t> EX </a:t>
            </a:r>
            <a:r>
              <a:rPr lang="es-CO" sz="900" dirty="0" err="1" smtClean="0"/>
              <a:t>Robotics</a:t>
            </a:r>
            <a:r>
              <a:rPr lang="es-CO" sz="900" dirty="0" smtClean="0"/>
              <a:t> tiene todas las características de </a:t>
            </a:r>
            <a:r>
              <a:rPr lang="es-CO" sz="900" dirty="0" err="1" smtClean="0"/>
              <a:t>MicroMundos</a:t>
            </a:r>
            <a:r>
              <a:rPr lang="es-CO" sz="900" dirty="0" smtClean="0"/>
              <a:t> EX, más la funcionalidad para programar prototipos (cricket robot), computadores de bolsillo y el ladrillo programable de Lego (RCX). </a:t>
            </a:r>
            <a:r>
              <a:rPr lang="es-CO" sz="900" u="sng" dirty="0" smtClean="0">
                <a:hlinkClick r:id="rId4"/>
              </a:rPr>
              <a:t>http://www.microworlds.com/solutions/mwexrobotics.html</a:t>
            </a:r>
            <a:r>
              <a:rPr lang="es-CO" sz="900" dirty="0" smtClean="0"/>
              <a:t/>
            </a:r>
            <a:br>
              <a:rPr lang="es-CO" sz="900" dirty="0" smtClean="0"/>
            </a:br>
            <a:r>
              <a:rPr lang="es-CO" sz="900" dirty="0" err="1" smtClean="0"/>
              <a:t>LabView</a:t>
            </a:r>
            <a:r>
              <a:rPr lang="es-CO" sz="900" dirty="0" smtClean="0"/>
              <a:t>: </a:t>
            </a:r>
            <a:r>
              <a:rPr lang="es-CO" sz="900" dirty="0" err="1" smtClean="0"/>
              <a:t>Laboratory</a:t>
            </a:r>
            <a:r>
              <a:rPr lang="es-CO" sz="900" dirty="0" smtClean="0"/>
              <a:t> Virtual </a:t>
            </a:r>
            <a:r>
              <a:rPr lang="es-CO" sz="900" dirty="0" err="1" smtClean="0"/>
              <a:t>Instrument</a:t>
            </a:r>
            <a:r>
              <a:rPr lang="es-CO" sz="900" dirty="0" smtClean="0"/>
              <a:t> </a:t>
            </a:r>
            <a:r>
              <a:rPr lang="es-CO" sz="900" dirty="0" err="1" smtClean="0"/>
              <a:t>Engineeering</a:t>
            </a:r>
            <a:r>
              <a:rPr lang="es-CO" sz="900" dirty="0" smtClean="0"/>
              <a:t> </a:t>
            </a:r>
            <a:r>
              <a:rPr lang="es-CO" sz="900" dirty="0" err="1" smtClean="0"/>
              <a:t>Workbench</a:t>
            </a:r>
            <a:r>
              <a:rPr lang="es-CO" sz="900" dirty="0" smtClean="0"/>
              <a:t>, es un ambiente gráfico de programación desarrollado por </a:t>
            </a:r>
            <a:r>
              <a:rPr lang="es-CO" sz="900" dirty="0" err="1" smtClean="0"/>
              <a:t>National</a:t>
            </a:r>
            <a:r>
              <a:rPr lang="es-CO" sz="900" dirty="0" smtClean="0"/>
              <a:t> Instruments. En </a:t>
            </a:r>
            <a:r>
              <a:rPr lang="es-CO" sz="900" dirty="0" err="1" smtClean="0"/>
              <a:t>LabView</a:t>
            </a:r>
            <a:r>
              <a:rPr lang="es-CO" sz="900" dirty="0" smtClean="0"/>
              <a:t> cada ícono grafico ejecuta un conjunto específico de instrucciones o cálculos. </a:t>
            </a:r>
            <a:r>
              <a:rPr lang="es-CO" sz="900" u="sng" dirty="0" smtClean="0">
                <a:hlinkClick r:id="rId5"/>
              </a:rPr>
              <a:t>http://www.ni.com/labview/</a:t>
            </a:r>
            <a:r>
              <a:rPr lang="es-CO" sz="900" dirty="0" smtClean="0"/>
              <a:t/>
            </a:r>
            <a:br>
              <a:rPr lang="es-CO" sz="900" dirty="0" smtClean="0"/>
            </a:br>
            <a:r>
              <a:rPr lang="es-CO" sz="900" dirty="0" smtClean="0"/>
              <a:t/>
            </a:r>
            <a:br>
              <a:rPr lang="es-CO" sz="900" dirty="0" smtClean="0"/>
            </a:br>
            <a:r>
              <a:rPr lang="es-CO" sz="900" b="1" dirty="0" smtClean="0"/>
              <a:t>[10]</a:t>
            </a:r>
            <a:r>
              <a:rPr lang="es-CO" sz="900" dirty="0" smtClean="0"/>
              <a:t> RCX: Ladrillo programable de Lego sobre el cual se puede construir. Tiene un reloj interne y puede enviar energía a los motores y luces conectados a los puertos de salida y recibe información de los sensores conectados a los puertos de entrada. </a:t>
            </a:r>
            <a:r>
              <a:rPr lang="es-CO" sz="900" u="sng" dirty="0" smtClean="0">
                <a:hlinkClick r:id="rId6"/>
              </a:rPr>
              <a:t>http://mindstorms.lego.com</a:t>
            </a:r>
            <a:r>
              <a:rPr lang="es-CO" sz="900" dirty="0" smtClean="0"/>
              <a:t/>
            </a:r>
            <a:br>
              <a:rPr lang="es-CO" sz="900" dirty="0" smtClean="0"/>
            </a:br>
            <a:r>
              <a:rPr lang="es-CO" sz="900" dirty="0" smtClean="0"/>
              <a:t/>
            </a:r>
            <a:br>
              <a:rPr lang="es-CO" sz="900" dirty="0" smtClean="0"/>
            </a:br>
            <a:r>
              <a:rPr lang="es-CO" sz="900" b="1" dirty="0" smtClean="0"/>
              <a:t>[11]</a:t>
            </a:r>
            <a:r>
              <a:rPr lang="es-CO" sz="900" dirty="0" smtClean="0"/>
              <a:t> </a:t>
            </a:r>
            <a:r>
              <a:rPr lang="es-CO" sz="900" dirty="0" err="1" smtClean="0"/>
              <a:t>MicroMundos</a:t>
            </a:r>
            <a:r>
              <a:rPr lang="es-CO" sz="900" dirty="0" smtClean="0"/>
              <a:t> Pro es un software fabricado por la compañía canadiense LCSI. Permite a los estudiantes crear proyectos dinámicos e interactivos mediante el lenguaje de programación Logo. </a:t>
            </a:r>
            <a:r>
              <a:rPr lang="es-CO" sz="900" u="sng" dirty="0" smtClean="0">
                <a:hlinkClick r:id="rId7"/>
              </a:rPr>
              <a:t>http://www.micromundos.com/</a:t>
            </a:r>
            <a:r>
              <a:rPr lang="es-CO" sz="900" dirty="0" smtClean="0"/>
              <a:t/>
            </a:r>
            <a:br>
              <a:rPr lang="es-CO" sz="900" dirty="0" smtClean="0"/>
            </a:br>
            <a:r>
              <a:rPr lang="es-CO" sz="900" dirty="0" smtClean="0"/>
              <a:t/>
            </a:r>
            <a:br>
              <a:rPr lang="es-CO" sz="900" dirty="0" smtClean="0"/>
            </a:br>
            <a:r>
              <a:rPr lang="es-CO" sz="900" b="1" dirty="0" smtClean="0"/>
              <a:t>[12]</a:t>
            </a:r>
            <a:r>
              <a:rPr lang="es-CO" sz="900" dirty="0" smtClean="0"/>
              <a:t> Con </a:t>
            </a:r>
            <a:r>
              <a:rPr lang="es-CO" sz="900" dirty="0" err="1" smtClean="0"/>
              <a:t>Geometric</a:t>
            </a:r>
            <a:r>
              <a:rPr lang="es-CO" sz="900" dirty="0" smtClean="0"/>
              <a:t> </a:t>
            </a:r>
            <a:r>
              <a:rPr lang="es-CO" sz="900" dirty="0" err="1" smtClean="0"/>
              <a:t>Supposer</a:t>
            </a:r>
            <a:r>
              <a:rPr lang="es-CO" sz="900" dirty="0" smtClean="0"/>
              <a:t> los estudiantes pueden trabajar simultáneamente en diferentes tipos de figuras, y crear nuevas figuras conectadas con las formas básicas. Pueden mover una figura y ver cómo ese movimiento afecta a las otras, la relación existente entre ellas y sus medidas. </a:t>
            </a:r>
            <a:r>
              <a:rPr lang="es-CO" sz="900" u="sng" dirty="0" smtClean="0">
                <a:hlinkClick r:id="rId8"/>
              </a:rPr>
              <a:t>http://www.cet.ac.il/math-international/software5.htm</a:t>
            </a:r>
            <a:r>
              <a:rPr lang="es-CO" sz="900" dirty="0" smtClean="0"/>
              <a:t> </a:t>
            </a:r>
            <a:br>
              <a:rPr lang="es-CO" sz="900" dirty="0" smtClean="0"/>
            </a:br>
            <a:r>
              <a:rPr lang="es-CO" sz="900" dirty="0" smtClean="0"/>
              <a:t/>
            </a:r>
            <a:br>
              <a:rPr lang="es-CO" sz="900" dirty="0" smtClean="0"/>
            </a:br>
            <a:r>
              <a:rPr lang="es-CO" sz="900" b="1" dirty="0" smtClean="0"/>
              <a:t>[13]</a:t>
            </a:r>
            <a:r>
              <a:rPr lang="es-CO" sz="900" dirty="0" smtClean="0"/>
              <a:t> </a:t>
            </a:r>
            <a:r>
              <a:rPr lang="es-CO" sz="900" dirty="0" err="1" smtClean="0"/>
              <a:t>HyperGami</a:t>
            </a:r>
            <a:r>
              <a:rPr lang="es-CO" sz="900" dirty="0" smtClean="0"/>
              <a:t> y </a:t>
            </a:r>
            <a:r>
              <a:rPr lang="es-CO" sz="900" dirty="0" err="1" smtClean="0"/>
              <a:t>JavaGami</a:t>
            </a:r>
            <a:r>
              <a:rPr lang="es-CO" sz="900" dirty="0" smtClean="0"/>
              <a:t> son ambientes de software para el diseño y construcción de esculturas de papel utilizando poliedros y variantes de ellos. Se pueden descargar gratuitamente. </a:t>
            </a:r>
            <a:r>
              <a:rPr lang="es-CO" sz="900" u="sng" dirty="0" smtClean="0">
                <a:hlinkClick r:id="rId9"/>
              </a:rPr>
              <a:t>http://www.cs.colorado.edu/~ctg/projects/hypergami/</a:t>
            </a:r>
            <a:r>
              <a:rPr lang="es-CO" sz="900" dirty="0" smtClean="0"/>
              <a:t/>
            </a:r>
            <a:br>
              <a:rPr lang="es-CO" sz="900" dirty="0" smtClean="0"/>
            </a:br>
            <a:r>
              <a:rPr lang="es-CO" sz="900" dirty="0" smtClean="0"/>
              <a:t/>
            </a:r>
            <a:br>
              <a:rPr lang="es-CO" sz="900" dirty="0" smtClean="0"/>
            </a:br>
            <a:r>
              <a:rPr lang="es-CO" sz="900" b="1" dirty="0" smtClean="0"/>
              <a:t>[14]</a:t>
            </a:r>
            <a:r>
              <a:rPr lang="es-CO" sz="900" dirty="0" smtClean="0"/>
              <a:t> El software </a:t>
            </a:r>
            <a:r>
              <a:rPr lang="es-CO" sz="900" dirty="0" err="1" smtClean="0"/>
              <a:t>AgentSheets</a:t>
            </a:r>
            <a:r>
              <a:rPr lang="es-CO" sz="900" dirty="0" smtClean="0"/>
              <a:t> puede utilizarse para crear juegos interactivos, mundos virtuales, simulaciones de entrenamiento, recolección de información y agentes personalizados. </a:t>
            </a:r>
            <a:r>
              <a:rPr lang="es-CO" sz="900" u="sng" dirty="0" smtClean="0">
                <a:hlinkClick r:id="rId10"/>
              </a:rPr>
              <a:t>http://agentsheets.com/</a:t>
            </a:r>
            <a:r>
              <a:rPr lang="es-CO" sz="900" dirty="0" smtClean="0"/>
              <a:t> </a:t>
            </a:r>
            <a:br>
              <a:rPr lang="es-CO" sz="900" dirty="0" smtClean="0"/>
            </a:br>
            <a:r>
              <a:rPr lang="es-CO" sz="900" dirty="0" smtClean="0"/>
              <a:t/>
            </a:r>
            <a:br>
              <a:rPr lang="es-CO" sz="900" dirty="0" smtClean="0"/>
            </a:br>
            <a:r>
              <a:rPr lang="es-CO" sz="900" b="1" dirty="0" smtClean="0"/>
              <a:t>[15]</a:t>
            </a:r>
            <a:r>
              <a:rPr lang="es-CO" sz="900" dirty="0" smtClean="0"/>
              <a:t> El proyecto </a:t>
            </a:r>
            <a:r>
              <a:rPr lang="es-CO" sz="900" dirty="0" err="1" smtClean="0"/>
              <a:t>SimCalc</a:t>
            </a:r>
            <a:r>
              <a:rPr lang="es-CO" sz="900" dirty="0" smtClean="0"/>
              <a:t> tiene como misión habilitar a todos los estudiantes a desarrollar comprensión y habilidades prácticas en conceptos fundamentales de las Matemáticas por medio de la combinación de tecnología avanzada y reforma curricular. Mediante herramientas interactivas de visualización, transformación y simulación de objetos matemáticos se posibilita que los estudiantes alcancen comprensión de conceptos en profundidad.</a:t>
            </a:r>
          </a:p>
          <a:p>
            <a:endParaRPr lang="es-CO"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57224" y="1000108"/>
            <a:ext cx="7643866" cy="3970318"/>
          </a:xfrm>
          <a:prstGeom prst="rect">
            <a:avLst/>
          </a:prstGeom>
        </p:spPr>
        <p:txBody>
          <a:bodyPr wrap="square">
            <a:spAutoFit/>
          </a:bodyPr>
          <a:lstStyle/>
          <a:p>
            <a:r>
              <a:rPr lang="es-CO" sz="3600" dirty="0">
                <a:solidFill>
                  <a:schemeClr val="accent5">
                    <a:lumMod val="75000"/>
                  </a:schemeClr>
                </a:solidFill>
                <a:latin typeface="Comic Sans MS" pitchFamily="66" charset="0"/>
              </a:rPr>
              <a:t>Esta asignatura, en compañía de Lenguaje, son fundamentales en el desarrollo intelectual de los estudiantes ya que ofrecen herramientas para 'aprender a pensar' y para 'aprender a aprender' [1]. </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spcBef>
                <a:spcPts val="0"/>
              </a:spcBef>
            </a:pPr>
            <a:r>
              <a:rPr lang="es-CO" sz="2400" dirty="0" smtClean="0">
                <a:latin typeface="Arial Narrow" pitchFamily="34" charset="0"/>
              </a:rPr>
              <a:t>Competencias </a:t>
            </a:r>
            <a:r>
              <a:rPr lang="es-CO" sz="2400" dirty="0" err="1" smtClean="0">
                <a:latin typeface="Arial Narrow" pitchFamily="34" charset="0"/>
              </a:rPr>
              <a:t>matematicas</a:t>
            </a:r>
            <a:r>
              <a:rPr lang="es-CO" sz="2400" dirty="0" smtClean="0">
                <a:latin typeface="Arial Narrow" pitchFamily="34" charset="0"/>
              </a:rPr>
              <a:t> </a:t>
            </a:r>
            <a:r>
              <a:rPr lang="es-CO" sz="2400" dirty="0" smtClean="0">
                <a:latin typeface="Arial Narrow" pitchFamily="34" charset="0"/>
              </a:rPr>
              <a:t> que los estudiantes deben evidenciar, según  </a:t>
            </a:r>
            <a:r>
              <a:rPr lang="es-CO" sz="2400" dirty="0" smtClean="0">
                <a:latin typeface="Arial Narrow" pitchFamily="34" charset="0"/>
              </a:rPr>
              <a:t>la información sobre las pruebas Saber </a:t>
            </a:r>
            <a:r>
              <a:rPr lang="es-CO" sz="2400" dirty="0" err="1" smtClean="0">
                <a:latin typeface="Arial Narrow" pitchFamily="34" charset="0"/>
              </a:rPr>
              <a:t>Icfes</a:t>
            </a:r>
            <a:endParaRPr lang="es-CO" sz="2400" dirty="0">
              <a:latin typeface="Comic Sans MS" pitchFamily="66" charset="0"/>
            </a:endParaRPr>
          </a:p>
        </p:txBody>
      </p:sp>
      <p:pic>
        <p:nvPicPr>
          <p:cNvPr id="4097" name="Picture 1" descr="C:\Users\janus\AppData\Local\Microsoft\Windows\Temporary Internet Files\Content.IE5\NVARJU0M\MC900332680[1].wmf"/>
          <p:cNvPicPr>
            <a:picLocks noGrp="1" noChangeAspect="1" noChangeArrowheads="1"/>
          </p:cNvPicPr>
          <p:nvPr>
            <p:ph sz="quarter" idx="1"/>
          </p:nvPr>
        </p:nvPicPr>
        <p:blipFill>
          <a:blip r:embed="rId2"/>
          <a:srcRect/>
          <a:stretch>
            <a:fillRect/>
          </a:stretch>
        </p:blipFill>
        <p:spPr bwMode="auto">
          <a:xfrm>
            <a:off x="4572000" y="2143116"/>
            <a:ext cx="3464189" cy="3143271"/>
          </a:xfrm>
          <a:prstGeom prst="rect">
            <a:avLst/>
          </a:prstGeom>
          <a:noFill/>
        </p:spPr>
      </p:pic>
      <p:sp>
        <p:nvSpPr>
          <p:cNvPr id="4" name="3 Marcador de contenido"/>
          <p:cNvSpPr>
            <a:spLocks noGrp="1"/>
          </p:cNvSpPr>
          <p:nvPr>
            <p:ph sz="quarter" idx="2"/>
          </p:nvPr>
        </p:nvSpPr>
        <p:spPr>
          <a:xfrm>
            <a:off x="571472" y="1643050"/>
            <a:ext cx="3657600" cy="4572000"/>
          </a:xfrm>
        </p:spPr>
        <p:txBody>
          <a:bodyPr>
            <a:normAutofit fontScale="47500" lnSpcReduction="20000"/>
          </a:bodyPr>
          <a:lstStyle/>
          <a:p>
            <a:pPr lvl="0"/>
            <a:r>
              <a:rPr lang="es-CO" dirty="0" smtClean="0"/>
              <a:t>reconocen, nombran y dan ejemplos referidos a conceptos;</a:t>
            </a:r>
          </a:p>
          <a:p>
            <a:pPr lvl="0"/>
            <a:r>
              <a:rPr lang="es-CO" dirty="0" smtClean="0"/>
              <a:t>usan modelos, diagramas y símbolos para representar conceptos y situaciones </a:t>
            </a:r>
            <a:r>
              <a:rPr lang="es-CO" dirty="0" err="1" smtClean="0"/>
              <a:t>matematizables</a:t>
            </a:r>
            <a:r>
              <a:rPr lang="es-CO" dirty="0" smtClean="0"/>
              <a:t>;</a:t>
            </a:r>
          </a:p>
          <a:p>
            <a:pPr lvl="0"/>
            <a:r>
              <a:rPr lang="es-CO" dirty="0" smtClean="0"/>
              <a:t>identifican y aplican algoritmos, conceptos, propiedades y relaciones;</a:t>
            </a:r>
          </a:p>
          <a:p>
            <a:pPr lvl="0"/>
            <a:r>
              <a:rPr lang="es-CO" dirty="0" smtClean="0"/>
              <a:t>realizan traducciones entre diferentes formas de representación;</a:t>
            </a:r>
          </a:p>
          <a:p>
            <a:pPr lvl="0"/>
            <a:r>
              <a:rPr lang="es-CO" dirty="0" smtClean="0"/>
              <a:t>comparan, contrastan e integran conceptos;</a:t>
            </a:r>
          </a:p>
          <a:p>
            <a:pPr lvl="0"/>
            <a:r>
              <a:rPr lang="es-CO" dirty="0" smtClean="0"/>
              <a:t>reconocen, interpretan y usan diferentes lenguajes (verbal, gráfico, tabular);</a:t>
            </a:r>
          </a:p>
          <a:p>
            <a:pPr lvl="0"/>
            <a:r>
              <a:rPr lang="es-CO" dirty="0" smtClean="0"/>
              <a:t>enuncian e interpretan conjeturas acerca de regularidades y patrones;</a:t>
            </a:r>
          </a:p>
          <a:p>
            <a:pPr lvl="0"/>
            <a:r>
              <a:rPr lang="es-CO" dirty="0" smtClean="0"/>
              <a:t>reconocen, relacionan y aplican procedimientos adecuados;</a:t>
            </a:r>
          </a:p>
          <a:p>
            <a:pPr lvl="0"/>
            <a:r>
              <a:rPr lang="es-CO" dirty="0" smtClean="0"/>
              <a:t>usan, interpretan y relacionan datos;</a:t>
            </a:r>
          </a:p>
          <a:p>
            <a:pPr lvl="0"/>
            <a:r>
              <a:rPr lang="es-CO" dirty="0" smtClean="0"/>
              <a:t>crean y usan diferentes estrategias y modelos para solucionar problemas;</a:t>
            </a:r>
          </a:p>
          <a:p>
            <a:pPr lvl="0"/>
            <a:r>
              <a:rPr lang="es-CO" dirty="0" smtClean="0"/>
              <a:t>generan procedimientos diferentes a los enseñados en el aula;</a:t>
            </a:r>
          </a:p>
          <a:p>
            <a:pPr lvl="0"/>
            <a:r>
              <a:rPr lang="es-CO" dirty="0" smtClean="0"/>
              <a:t>enriquecen condiciones, relaciones o preguntas planteadas en un problema;</a:t>
            </a:r>
          </a:p>
          <a:p>
            <a:pPr lvl="0"/>
            <a:r>
              <a:rPr lang="es-CO" dirty="0" smtClean="0"/>
              <a:t>utilizan el razonamiento espacial y proporcional para resolver problemas, para justificar y dar argumentos sobre procedimientos y soluciones.</a:t>
            </a:r>
          </a:p>
          <a:p>
            <a:endParaRPr lang="es-CO"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85728"/>
            <a:ext cx="7539038" cy="1071586"/>
          </a:xfrm>
        </p:spPr>
        <p:txBody>
          <a:bodyPr>
            <a:normAutofit/>
          </a:bodyPr>
          <a:lstStyle/>
          <a:p>
            <a:r>
              <a:rPr lang="es-CO" sz="2000" dirty="0" smtClean="0"/>
              <a:t>para </a:t>
            </a:r>
            <a:r>
              <a:rPr lang="es-CO" sz="2000" dirty="0" smtClean="0"/>
              <a:t>lograr este propósito es necesario propiciar un cambio en la forma de enseñar las </a:t>
            </a:r>
            <a:r>
              <a:rPr lang="es-CO" sz="2000" dirty="0" smtClean="0"/>
              <a:t>matemáticas, veamos</a:t>
            </a:r>
            <a:endParaRPr lang="es-CO" dirty="0"/>
          </a:p>
        </p:txBody>
      </p:sp>
      <p:sp>
        <p:nvSpPr>
          <p:cNvPr id="4" name="3 Marcador de contenido"/>
          <p:cNvSpPr>
            <a:spLocks noGrp="1"/>
          </p:cNvSpPr>
          <p:nvPr>
            <p:ph sz="quarter" idx="1"/>
          </p:nvPr>
        </p:nvSpPr>
        <p:spPr>
          <a:xfrm>
            <a:off x="4270248" y="1714488"/>
            <a:ext cx="3657600" cy="4457712"/>
          </a:xfrm>
        </p:spPr>
        <p:txBody>
          <a:bodyPr>
            <a:normAutofit fontScale="47500" lnSpcReduction="20000"/>
          </a:bodyPr>
          <a:lstStyle/>
          <a:p>
            <a:pPr lvl="0"/>
            <a:r>
              <a:rPr lang="es-CO" dirty="0" smtClean="0"/>
              <a:t>ayudar a que todos los estudiantes desarrollen capacidad matemática;</a:t>
            </a:r>
          </a:p>
          <a:p>
            <a:pPr lvl="0"/>
            <a:r>
              <a:rPr lang="es-CO" dirty="0" smtClean="0"/>
              <a:t>ofrecer experiencias que estimulen la curiosidad de los estudiantes y construyan confianza en la investigación, la solución de problemas y la comunicación;</a:t>
            </a:r>
          </a:p>
          <a:p>
            <a:pPr lvl="0"/>
            <a:r>
              <a:rPr lang="es-CO" dirty="0" smtClean="0"/>
              <a:t>realizar actividades que promuevan la participación activa de los estudiantes en hacer matemáticas en situaciones reales;</a:t>
            </a:r>
          </a:p>
          <a:p>
            <a:pPr lvl="0"/>
            <a:r>
              <a:rPr lang="es-CO" dirty="0" smtClean="0"/>
              <a:t>entender y utilizar patrones y relaciones, estos constituyen una gran parte de la habilidad o competencia matemática;</a:t>
            </a:r>
          </a:p>
          <a:p>
            <a:pPr lvl="0"/>
            <a:r>
              <a:rPr lang="es-CO" dirty="0" smtClean="0"/>
              <a:t>propiciar oportunidades para usar el lenguaje con el fin de comunicar ideas matemáticas;</a:t>
            </a:r>
          </a:p>
          <a:p>
            <a:pPr lvl="0"/>
            <a:r>
              <a:rPr lang="es-CO" dirty="0" smtClean="0"/>
              <a:t>ofrecer experiencias en las que los estudiantes puedan explicar, justificar y refinar su propio pensamiento, sin limitarse a repetir lo que dice un libro de texto;</a:t>
            </a:r>
          </a:p>
          <a:p>
            <a:pPr lvl="0"/>
            <a:r>
              <a:rPr lang="es-CO" dirty="0" smtClean="0"/>
              <a:t>desarrollar competencia matemática por medio de la formulación de problemas y soluciones que involucren decisiones basadas en recolección de datos, organización, representación (gráficas, tablas) y análisis;</a:t>
            </a:r>
          </a:p>
          <a:p>
            <a:endParaRPr lang="es-CO" dirty="0"/>
          </a:p>
        </p:txBody>
      </p:sp>
      <p:pic>
        <p:nvPicPr>
          <p:cNvPr id="2049" name="Picture 1" descr="C:\Users\janus\AppData\Local\Microsoft\Windows\Temporary Internet Files\Content.IE5\H4RB8G52\MC900436129[1].wmf"/>
          <p:cNvPicPr>
            <a:picLocks noChangeAspect="1" noChangeArrowheads="1"/>
          </p:cNvPicPr>
          <p:nvPr/>
        </p:nvPicPr>
        <p:blipFill>
          <a:blip r:embed="rId2"/>
          <a:srcRect/>
          <a:stretch>
            <a:fillRect/>
          </a:stretch>
        </p:blipFill>
        <p:spPr bwMode="auto">
          <a:xfrm>
            <a:off x="769912" y="2143116"/>
            <a:ext cx="3167308" cy="2857520"/>
          </a:xfrm>
          <a:prstGeom prst="rect">
            <a:avLst/>
          </a:prstGeom>
          <a:noFill/>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71472" y="714356"/>
            <a:ext cx="4643470" cy="5759596"/>
          </a:xfrm>
        </p:spPr>
        <p:txBody>
          <a:bodyPr>
            <a:normAutofit lnSpcReduction="10000"/>
          </a:bodyPr>
          <a:lstStyle/>
          <a:p>
            <a:r>
              <a:rPr lang="es-CO" dirty="0" smtClean="0">
                <a:latin typeface="+mj-lt"/>
              </a:rPr>
              <a:t>Basado </a:t>
            </a:r>
            <a:r>
              <a:rPr lang="es-CO" dirty="0" smtClean="0">
                <a:latin typeface="+mj-lt"/>
              </a:rPr>
              <a:t>en el planteamiento de </a:t>
            </a:r>
            <a:r>
              <a:rPr lang="es-CO" dirty="0" err="1" smtClean="0">
                <a:latin typeface="Comic Sans MS" pitchFamily="66" charset="0"/>
              </a:rPr>
              <a:t>Andee</a:t>
            </a:r>
            <a:r>
              <a:rPr lang="es-CO" dirty="0" smtClean="0">
                <a:latin typeface="Comic Sans MS" pitchFamily="66" charset="0"/>
              </a:rPr>
              <a:t> </a:t>
            </a:r>
            <a:r>
              <a:rPr lang="es-CO" dirty="0" err="1" smtClean="0">
                <a:latin typeface="Comic Sans MS" pitchFamily="66" charset="0"/>
              </a:rPr>
              <a:t>Rubin</a:t>
            </a:r>
            <a:r>
              <a:rPr lang="es-CO" dirty="0" smtClean="0">
                <a:latin typeface="Comic Sans MS" pitchFamily="66" charset="0"/>
              </a:rPr>
              <a:t> [5</a:t>
            </a:r>
            <a:r>
              <a:rPr lang="es-CO" dirty="0" smtClean="0"/>
              <a:t>], existen herramientas </a:t>
            </a:r>
            <a:r>
              <a:rPr lang="es-CO" dirty="0" smtClean="0"/>
              <a:t>tecnológicas, </a:t>
            </a:r>
            <a:r>
              <a:rPr lang="es-CO" dirty="0" smtClean="0"/>
              <a:t>agrupadas </a:t>
            </a:r>
            <a:r>
              <a:rPr lang="es-CO" dirty="0" smtClean="0"/>
              <a:t>en </a:t>
            </a:r>
            <a:r>
              <a:rPr lang="es-CO" dirty="0" smtClean="0"/>
              <a:t>cinco categorías diferentes, </a:t>
            </a:r>
            <a:r>
              <a:rPr lang="es-CO" dirty="0" smtClean="0">
                <a:latin typeface="+mj-lt"/>
              </a:rPr>
              <a:t>que</a:t>
            </a:r>
            <a:r>
              <a:rPr lang="es-CO" dirty="0" smtClean="0">
                <a:latin typeface="Comic Sans MS" pitchFamily="66" charset="0"/>
              </a:rPr>
              <a:t> </a:t>
            </a:r>
            <a:r>
              <a:rPr lang="es-CO" dirty="0" smtClean="0"/>
              <a:t>ofrecen </a:t>
            </a:r>
            <a:r>
              <a:rPr lang="es-CO" dirty="0" smtClean="0"/>
              <a:t>al maestro de </a:t>
            </a:r>
            <a:r>
              <a:rPr lang="es-CO" b="1" u="sng" dirty="0" smtClean="0"/>
              <a:t>Matemáticas</a:t>
            </a:r>
            <a:r>
              <a:rPr lang="es-CO" dirty="0" smtClean="0"/>
              <a:t> la oportunidad de crear ambientes de aprendizaje enriquecidos para que los estudiantes perciban las Matemáticas como una ciencia experimental y un proceso exploratorio significativo dentro de su </a:t>
            </a:r>
            <a:r>
              <a:rPr lang="es-CO" dirty="0" smtClean="0"/>
              <a:t>formación, a saber:</a:t>
            </a:r>
            <a:endParaRPr lang="es-CO" dirty="0"/>
          </a:p>
        </p:txBody>
      </p:sp>
      <p:pic>
        <p:nvPicPr>
          <p:cNvPr id="18434" name="Picture 2" descr="C:\Users\janus\AppData\Local\Microsoft\Windows\Temporary Internet Files\Content.IE5\NVARJU0M\MC900250214[1].wmf"/>
          <p:cNvPicPr>
            <a:picLocks noChangeAspect="1" noChangeArrowheads="1"/>
          </p:cNvPicPr>
          <p:nvPr/>
        </p:nvPicPr>
        <p:blipFill>
          <a:blip r:embed="rId2"/>
          <a:srcRect/>
          <a:stretch>
            <a:fillRect/>
          </a:stretch>
        </p:blipFill>
        <p:spPr bwMode="auto">
          <a:xfrm>
            <a:off x="5429256" y="1571612"/>
            <a:ext cx="3071834" cy="3643338"/>
          </a:xfrm>
          <a:prstGeom prst="rect">
            <a:avLst/>
          </a:prstGeom>
          <a:noFill/>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solidFill>
                  <a:schemeClr val="accent1">
                    <a:lumMod val="75000"/>
                  </a:schemeClr>
                </a:solidFill>
              </a:rPr>
              <a:t>Conexiones Dinámicas Manipulables</a:t>
            </a:r>
            <a:endParaRPr lang="es-CO" dirty="0">
              <a:solidFill>
                <a:schemeClr val="accent1">
                  <a:lumMod val="75000"/>
                </a:schemeClr>
              </a:solidFill>
            </a:endParaRPr>
          </a:p>
        </p:txBody>
      </p:sp>
      <p:sp>
        <p:nvSpPr>
          <p:cNvPr id="3" name="2 Marcador de contenido"/>
          <p:cNvSpPr>
            <a:spLocks noGrp="1"/>
          </p:cNvSpPr>
          <p:nvPr>
            <p:ph sz="quarter" idx="1"/>
          </p:nvPr>
        </p:nvSpPr>
        <p:spPr/>
        <p:txBody>
          <a:bodyPr>
            <a:normAutofit fontScale="77500" lnSpcReduction="20000"/>
          </a:bodyPr>
          <a:lstStyle/>
          <a:p>
            <a:r>
              <a:rPr lang="es-CO" dirty="0" smtClean="0"/>
              <a:t>Las Matemáticas están cargadas de conceptos abstractos (invisibles) y de símbolos. En este sentido, la imagen cobra un valor muy importante en esta asignatura ya que permite que el estudiante se acerque a los conceptos, sacándolos de lo abstracto mediante su visualización y transformándolos realizando cambios en las variables implícitas. En los grados de primaria se usan objetos físicos manipulables como apoyo visual y experimental; en secundaria, se utilizan manipulables virtuales cuando no es posible tener objetos físicos. El Software para Geometría Dinámica posibilita ver qué sucede al cambiar una variable mediante el movimiento de un control deslizador (al tiempo que se mueve el deslizador, se pueden apreciar las distintas fases o etapas de los cambios en la ecuación y en su representación gráfica). Las simulaciones [6] son otra herramienta valiosa para integrar las </a:t>
            </a:r>
            <a:r>
              <a:rPr lang="es-CO" dirty="0" err="1" smtClean="0"/>
              <a:t>TICs</a:t>
            </a:r>
            <a:r>
              <a:rPr lang="es-CO" dirty="0" smtClean="0"/>
              <a:t> en el currículo, especialmente en Matemáticas y física. Estas proveen representaciones interactivas de la realidad que permiten descubrir mediante la manipulación cómo funciona un fenómeno, qué lo afecta y cómo este influye en otros fenómenos.</a:t>
            </a:r>
            <a:endParaRPr lang="es-CO"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solidFill>
                  <a:schemeClr val="accent1">
                    <a:lumMod val="75000"/>
                  </a:schemeClr>
                </a:solidFill>
              </a:rPr>
              <a:t>Herramientas Avanzadas</a:t>
            </a:r>
            <a:endParaRPr lang="es-CO" dirty="0">
              <a:solidFill>
                <a:schemeClr val="accent1">
                  <a:lumMod val="75000"/>
                </a:schemeClr>
              </a:solidFill>
            </a:endParaRPr>
          </a:p>
        </p:txBody>
      </p:sp>
      <p:sp>
        <p:nvSpPr>
          <p:cNvPr id="3" name="2 Marcador de contenido"/>
          <p:cNvSpPr>
            <a:spLocks noGrp="1"/>
          </p:cNvSpPr>
          <p:nvPr>
            <p:ph sz="quarter" idx="1"/>
          </p:nvPr>
        </p:nvSpPr>
        <p:spPr/>
        <p:txBody>
          <a:bodyPr>
            <a:normAutofit fontScale="70000" lnSpcReduction="20000"/>
          </a:bodyPr>
          <a:lstStyle/>
          <a:p>
            <a:r>
              <a:rPr lang="es-CO" dirty="0" smtClean="0"/>
              <a:t>Las hojas de cálculo, presentes en todos los paquetes de programas de computador para oficina, pueden ser utilizadas por los estudiantes en la clase de Matemáticas como herramienta numérica (cálculos, formatos de números); algebraica (formulas, variables); visual (formatos, patrones); gráfica (representación de datos); y de organización (tabular datos, plantear problemas) [7]. Por otro lado, a pesar de la controversia que genera el uso de calculadoras por parte de los estudiantes, hay mucha evidencia que soporta su uso apropiado para mejorar logros en Matemáticas [8]. Las calculadoras gráficas enfatizan la manipulación de símbolos algebraicos, permitiendo graficar funciones, ampliarlas, reducirlas y comparar las graficas de varios tipos de funciones. Adicionalmente, las herramientas para graficar y analizar datos posibilitan que el estudiante descubra patrones en datos complejos, ampliando de esta forma su razonamiento estadístico. El nivel de tecnología utilizada en las empresas es cada día mayor. Muchos puestos de trabajo incluyen herramientas informáticas (hoja de cálculo, calculadora, calculadora gráfica, software para analizar y graficar datos) y se espera del sistema educativo que prepare a los estudiantes para desenvolverse con propiedad con estas tecnologías.</a:t>
            </a:r>
            <a:endParaRPr lang="es-CO"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solidFill>
                  <a:schemeClr val="accent1">
                    <a:lumMod val="75000"/>
                  </a:schemeClr>
                </a:solidFill>
              </a:rPr>
              <a:t>Comunidades Ricas en Recursos Matemáticos</a:t>
            </a:r>
            <a:endParaRPr lang="es-CO" dirty="0">
              <a:solidFill>
                <a:schemeClr val="accent1">
                  <a:lumMod val="75000"/>
                </a:schemeClr>
              </a:solidFill>
            </a:endParaRPr>
          </a:p>
        </p:txBody>
      </p:sp>
      <p:sp>
        <p:nvSpPr>
          <p:cNvPr id="3" name="2 Marcador de contenido"/>
          <p:cNvSpPr>
            <a:spLocks noGrp="1"/>
          </p:cNvSpPr>
          <p:nvPr>
            <p:ph sz="quarter" idx="1"/>
          </p:nvPr>
        </p:nvSpPr>
        <p:spPr/>
        <p:txBody>
          <a:bodyPr>
            <a:normAutofit fontScale="70000" lnSpcReduction="20000"/>
          </a:bodyPr>
          <a:lstStyle/>
          <a:p>
            <a:r>
              <a:rPr lang="es-CO" dirty="0" smtClean="0"/>
              <a:t>Los maestros pueden encontrar en Internet miles de recursos para enriquecer la clase de Matemáticas, como: simulaciones, proyectos de clase, calculadoras; software para resolver ecuaciones, graficar funciones, encontrar derivadas, elaborar exámenes y ejercicios, convertir unidades de medida, ejercitar operaciones básicas, construir y visualizar figuras geométricas, etc. El desarrollo profesional es otro aspecto en el cual Internet hace una contribución importante: cientos de cursos en varios campos de la matemática; foros y listas de discusión que se convierten en espacios de conversación e intercambio de información, en los que participan maestros de todo el mundo; descarga de artículos y trabajos académicos escritos por autoridades en esta área; suscripción a boletines y revistas electrónicas, etc. </a:t>
            </a:r>
            <a:br>
              <a:rPr lang="es-CO" dirty="0" smtClean="0"/>
            </a:br>
            <a:r>
              <a:rPr lang="es-CO" dirty="0" smtClean="0"/>
              <a:t>Internet, el más poderoso sistema de comunicación que haya conocido la humanidad, posibilita la creación de ambientes colaborativos y cooperativos en el ámbito local, nacional o internacional, y en los cuales docentes y estudiantes comparten proyectos y opiniones sobre un tema en particular. Los estudiantes también pueden encontrar en este medio una variedad de bases de datos con información de todo tipo: sismográfica, demográfica, climática, ambiental, </a:t>
            </a:r>
            <a:r>
              <a:rPr lang="es-CO" dirty="0" err="1" smtClean="0"/>
              <a:t>etc</a:t>
            </a:r>
            <a:r>
              <a:rPr lang="es-CO" dirty="0" smtClean="0"/>
              <a:t>; o participar en la creación de grandes bases de datos. Además, cuando la información colectada por ellos se correlaciona con algunas variables geográficas, los estudiantes pueden comparar sus datos con los de otras escuelas de lugares distantes</a:t>
            </a:r>
            <a:endParaRPr lang="es-CO"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solidFill>
                  <a:schemeClr val="accent1">
                    <a:lumMod val="75000"/>
                  </a:schemeClr>
                </a:solidFill>
              </a:rPr>
              <a:t>Herramientas de Diseño y Construcción</a:t>
            </a:r>
            <a:endParaRPr lang="es-CO" dirty="0">
              <a:solidFill>
                <a:schemeClr val="accent1">
                  <a:lumMod val="75000"/>
                </a:schemeClr>
              </a:solidFill>
            </a:endParaRPr>
          </a:p>
        </p:txBody>
      </p:sp>
      <p:sp>
        <p:nvSpPr>
          <p:cNvPr id="3" name="2 Marcador de contenido"/>
          <p:cNvSpPr>
            <a:spLocks noGrp="1"/>
          </p:cNvSpPr>
          <p:nvPr>
            <p:ph sz="quarter" idx="1"/>
          </p:nvPr>
        </p:nvSpPr>
        <p:spPr/>
        <p:txBody>
          <a:bodyPr>
            <a:normAutofit fontScale="62500" lnSpcReduction="20000"/>
          </a:bodyPr>
          <a:lstStyle/>
          <a:p>
            <a:r>
              <a:rPr lang="es-CO" dirty="0" smtClean="0"/>
              <a:t>Otra aplicación de la tecnología, en el área de Matemáticas, consiste en el diseño y construcción de artefactos robóticos. Mediante un lenguaje de programación [9] los estudiantes pueden controlar un "ladrillo" programable (RCX) [10]. La construcción de artefactos robóticos desarrolla en el estudiante su "razonamiento mecánico" (física aplicada), este debe tomar decisiones sobre tipos de ruedas, poleas, piñones; aplicar los conceptos de fuerza, rozamiento, relación, estabilidad, resistencia y funcionalidad. Por otra parte, la programación de dichos artefactos, para que realicen acciones especificas, desarrolla en el estudiante la "Inteligencia Lógica", tan importante para las Matemáticas. </a:t>
            </a:r>
            <a:br>
              <a:rPr lang="es-CO" dirty="0" smtClean="0"/>
            </a:br>
            <a:r>
              <a:rPr lang="es-CO" dirty="0" smtClean="0"/>
              <a:t>La programación en lenguaje Logo incorpora conceptos matemáticos (</a:t>
            </a:r>
            <a:r>
              <a:rPr lang="es-CO" dirty="0" err="1" smtClean="0"/>
              <a:t>ej</a:t>
            </a:r>
            <a:r>
              <a:rPr lang="es-CO" dirty="0" smtClean="0"/>
              <a:t>: dibujar figuras geométricas) al tiempo que introduce a los estudiantes en temas como iteración y recursión. Los </a:t>
            </a:r>
            <a:r>
              <a:rPr lang="es-CO" dirty="0" err="1" smtClean="0"/>
              <a:t>MicroMundos</a:t>
            </a:r>
            <a:r>
              <a:rPr lang="es-CO" dirty="0" smtClean="0"/>
              <a:t> [11] son ambientes de aprendizaje activo, en el que los niños pueden ejercer control sobre el ambiente exploratorio de aprendizaje en el que pueden navegar, crear objetos y manipularlos, observando los efectos que producen entre si. En Matemáticas, se utilizan </a:t>
            </a:r>
            <a:r>
              <a:rPr lang="es-CO" dirty="0" err="1" smtClean="0"/>
              <a:t>MicroMundos</a:t>
            </a:r>
            <a:r>
              <a:rPr lang="es-CO" dirty="0" smtClean="0"/>
              <a:t> para probar conjeturas en álgebra y geometría [12], mediante la construcción y manipulación de objetos, con el fin de explorar las relaciones existentes en el interior de estos objetos y entre ellos. </a:t>
            </a:r>
            <a:br>
              <a:rPr lang="es-CO" dirty="0" smtClean="0"/>
            </a:br>
            <a:r>
              <a:rPr lang="es-CO" dirty="0" smtClean="0"/>
              <a:t>El uso de software para diseñar esculturas de "</a:t>
            </a:r>
            <a:r>
              <a:rPr lang="es-CO" dirty="0" err="1" smtClean="0"/>
              <a:t>Origami</a:t>
            </a:r>
            <a:r>
              <a:rPr lang="es-CO" dirty="0" smtClean="0"/>
              <a:t>" en tres dimensiones (3D) también ayuda a desarrollar las habilidades geométricas [13]. </a:t>
            </a:r>
            <a:br>
              <a:rPr lang="es-CO" dirty="0" smtClean="0"/>
            </a:br>
            <a:r>
              <a:rPr lang="es-CO" dirty="0" smtClean="0"/>
              <a:t/>
            </a:r>
            <a:br>
              <a:rPr lang="es-CO" dirty="0" smtClean="0"/>
            </a:br>
            <a:endParaRPr lang="es-CO"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TotalTime>
  <Words>1366</Words>
  <Application>Microsoft Office PowerPoint</Application>
  <PresentationFormat>Presentación en pantalla (4:3)</PresentationFormat>
  <Paragraphs>41</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Mirador</vt:lpstr>
      <vt:lpstr>INTEGRACION DE LAS TIC EN LAS MATEMATICAS</vt:lpstr>
      <vt:lpstr>Diapositiva 2</vt:lpstr>
      <vt:lpstr>Competencias matematicas  que los estudiantes deben evidenciar, según  la información sobre las pruebas Saber Icfes</vt:lpstr>
      <vt:lpstr>para lograr este propósito es necesario propiciar un cambio en la forma de enseñar las matemáticas, veamos</vt:lpstr>
      <vt:lpstr>Diapositiva 5</vt:lpstr>
      <vt:lpstr>Conexiones Dinámicas Manipulables</vt:lpstr>
      <vt:lpstr>Herramientas Avanzadas</vt:lpstr>
      <vt:lpstr>Comunidades Ricas en Recursos Matemáticos</vt:lpstr>
      <vt:lpstr>Herramientas de Diseño y Construcción</vt:lpstr>
      <vt:lpstr>Herramientas para Explorar Complejidad</vt:lpstr>
      <vt:lpstr> REFERENCIAS: </vt:lpstr>
      <vt:lpstr>Diapositiva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INTEGRACION DE LAS TIC EN LAS MATEMATICAS</dc:title>
  <dc:creator>janus</dc:creator>
  <cp:lastModifiedBy>janus</cp:lastModifiedBy>
  <cp:revision>9</cp:revision>
  <dcterms:created xsi:type="dcterms:W3CDTF">2011-04-03T14:05:53Z</dcterms:created>
  <dcterms:modified xsi:type="dcterms:W3CDTF">2011-04-03T14:57:30Z</dcterms:modified>
</cp:coreProperties>
</file>