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67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63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notesSlides/notesSlide68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notesSlides/notesSlide39.xml" ContentType="application/vnd.openxmlformats-officedocument.presentationml.notesSlide+xml"/>
  <Override PartName="/ppt/notesSlides/notesSlide57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64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71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60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69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65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72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59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66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Default Extension="jpeg" ContentType="image/jpeg"/>
  <Override PartName="/ppt/notesSlides/notesSlide37.xml" ContentType="application/vnd.openxmlformats-officedocument.presentationml.notesSlide+xml"/>
  <Override PartName="/ppt/notesSlides/notesSlide55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73.xml" ContentType="application/vnd.openxmlformats-officedocument.presentationml.notesSlide+xml"/>
  <Override PartName="/ppt/slides/slide20.xml" ContentType="application/vnd.openxmlformats-officedocument.presentationml.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5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75"/>
  </p:notesMasterIdLst>
  <p:handoutMasterIdLst>
    <p:handoutMasterId r:id="rId76"/>
  </p:handoutMasterIdLst>
  <p:sldIdLst>
    <p:sldId id="256" r:id="rId2"/>
    <p:sldId id="312" r:id="rId3"/>
    <p:sldId id="257" r:id="rId4"/>
    <p:sldId id="297" r:id="rId5"/>
    <p:sldId id="289" r:id="rId6"/>
    <p:sldId id="291" r:id="rId7"/>
    <p:sldId id="302" r:id="rId8"/>
    <p:sldId id="298" r:id="rId9"/>
    <p:sldId id="299" r:id="rId10"/>
    <p:sldId id="293" r:id="rId11"/>
    <p:sldId id="301" r:id="rId12"/>
    <p:sldId id="294" r:id="rId13"/>
    <p:sldId id="304" r:id="rId14"/>
    <p:sldId id="305" r:id="rId15"/>
    <p:sldId id="290" r:id="rId16"/>
    <p:sldId id="295" r:id="rId17"/>
    <p:sldId id="313" r:id="rId18"/>
    <p:sldId id="306" r:id="rId19"/>
    <p:sldId id="288" r:id="rId20"/>
    <p:sldId id="292" r:id="rId21"/>
    <p:sldId id="300" r:id="rId22"/>
    <p:sldId id="303" r:id="rId23"/>
    <p:sldId id="286" r:id="rId24"/>
    <p:sldId id="321" r:id="rId25"/>
    <p:sldId id="322" r:id="rId26"/>
    <p:sldId id="323" r:id="rId27"/>
    <p:sldId id="324" r:id="rId28"/>
    <p:sldId id="325" r:id="rId29"/>
    <p:sldId id="280" r:id="rId30"/>
    <p:sldId id="281" r:id="rId31"/>
    <p:sldId id="282" r:id="rId32"/>
    <p:sldId id="283" r:id="rId33"/>
    <p:sldId id="284" r:id="rId34"/>
    <p:sldId id="285" r:id="rId35"/>
    <p:sldId id="326" r:id="rId36"/>
    <p:sldId id="278" r:id="rId37"/>
    <p:sldId id="277" r:id="rId38"/>
    <p:sldId id="276" r:id="rId39"/>
    <p:sldId id="316" r:id="rId40"/>
    <p:sldId id="258" r:id="rId41"/>
    <p:sldId id="259" r:id="rId42"/>
    <p:sldId id="260" r:id="rId43"/>
    <p:sldId id="261" r:id="rId44"/>
    <p:sldId id="279" r:id="rId45"/>
    <p:sldId id="275" r:id="rId46"/>
    <p:sldId id="287" r:id="rId47"/>
    <p:sldId id="263" r:id="rId48"/>
    <p:sldId id="264" r:id="rId49"/>
    <p:sldId id="265" r:id="rId50"/>
    <p:sldId id="266" r:id="rId51"/>
    <p:sldId id="318" r:id="rId52"/>
    <p:sldId id="296" r:id="rId53"/>
    <p:sldId id="267" r:id="rId54"/>
    <p:sldId id="268" r:id="rId55"/>
    <p:sldId id="269" r:id="rId56"/>
    <p:sldId id="314" r:id="rId57"/>
    <p:sldId id="315" r:id="rId58"/>
    <p:sldId id="317" r:id="rId59"/>
    <p:sldId id="270" r:id="rId60"/>
    <p:sldId id="271" r:id="rId61"/>
    <p:sldId id="272" r:id="rId62"/>
    <p:sldId id="273" r:id="rId63"/>
    <p:sldId id="328" r:id="rId64"/>
    <p:sldId id="274" r:id="rId65"/>
    <p:sldId id="329" r:id="rId66"/>
    <p:sldId id="327" r:id="rId67"/>
    <p:sldId id="307" r:id="rId68"/>
    <p:sldId id="308" r:id="rId69"/>
    <p:sldId id="309" r:id="rId70"/>
    <p:sldId id="319" r:id="rId71"/>
    <p:sldId id="310" r:id="rId72"/>
    <p:sldId id="311" r:id="rId73"/>
    <p:sldId id="320" r:id="rId74"/>
  </p:sldIdLst>
  <p:sldSz cx="9144000" cy="6858000" type="screen4x3"/>
  <p:notesSz cx="7099300" cy="102346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647" autoAdjust="0"/>
    <p:restoredTop sz="94660"/>
  </p:normalViewPr>
  <p:slideViewPr>
    <p:cSldViewPr>
      <p:cViewPr varScale="1">
        <p:scale>
          <a:sx n="65" d="100"/>
          <a:sy n="65" d="100"/>
        </p:scale>
        <p:origin x="-52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63" d="100"/>
          <a:sy n="63" d="100"/>
        </p:scale>
        <p:origin x="-2490" y="-102"/>
      </p:cViewPr>
      <p:guideLst>
        <p:guide orient="horz" pos="3224"/>
        <p:guide pos="2236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quarter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1A1A13EC-D250-4DC5-AF20-FC7AE2C0FE48}" type="datetimeFigureOut">
              <a:rPr lang="es-ES" smtClean="0"/>
              <a:pPr/>
              <a:t>24/11/2011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2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3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2AE2E8F9-AD33-4EBC-B67D-78752ED7E6FD}" type="slidenum">
              <a:rPr lang="es-ES" smtClean="0"/>
              <a:pPr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EF67E7D5-3873-4B6C-BBA2-BDFD9C52D3EB}" type="datetimeFigureOut">
              <a:rPr lang="es-ES" smtClean="0"/>
              <a:pPr/>
              <a:t>24/11/2011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es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vert="horz" lIns="99048" tIns="49524" rIns="99048" bIns="49524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8E20591E-1378-404F-BCB8-1ABDF8E5E8E4}" type="slidenum">
              <a:rPr lang="es-ES" smtClean="0"/>
              <a:pPr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20591E-1378-404F-BCB8-1ABDF8E5E8E4}" type="slidenum">
              <a:rPr lang="es-ES" smtClean="0"/>
              <a:pPr/>
              <a:t>1</a:t>
            </a:fld>
            <a:endParaRPr lang="es-E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20591E-1378-404F-BCB8-1ABDF8E5E8E4}" type="slidenum">
              <a:rPr lang="es-ES" smtClean="0"/>
              <a:pPr/>
              <a:t>10</a:t>
            </a:fld>
            <a:endParaRPr lang="es-E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20591E-1378-404F-BCB8-1ABDF8E5E8E4}" type="slidenum">
              <a:rPr lang="es-ES" smtClean="0"/>
              <a:pPr/>
              <a:t>11</a:t>
            </a:fld>
            <a:endParaRPr lang="es-E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20591E-1378-404F-BCB8-1ABDF8E5E8E4}" type="slidenum">
              <a:rPr lang="es-ES" smtClean="0"/>
              <a:pPr/>
              <a:t>12</a:t>
            </a:fld>
            <a:endParaRPr lang="es-E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20591E-1378-404F-BCB8-1ABDF8E5E8E4}" type="slidenum">
              <a:rPr lang="es-ES" smtClean="0"/>
              <a:pPr/>
              <a:t>13</a:t>
            </a:fld>
            <a:endParaRPr lang="es-E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20591E-1378-404F-BCB8-1ABDF8E5E8E4}" type="slidenum">
              <a:rPr lang="es-ES" smtClean="0"/>
              <a:pPr/>
              <a:t>14</a:t>
            </a:fld>
            <a:endParaRPr lang="es-E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20591E-1378-404F-BCB8-1ABDF8E5E8E4}" type="slidenum">
              <a:rPr lang="es-ES" smtClean="0"/>
              <a:pPr/>
              <a:t>15</a:t>
            </a:fld>
            <a:endParaRPr lang="es-E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20591E-1378-404F-BCB8-1ABDF8E5E8E4}" type="slidenum">
              <a:rPr lang="es-ES" smtClean="0"/>
              <a:pPr/>
              <a:t>16</a:t>
            </a:fld>
            <a:endParaRPr lang="es-E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20591E-1378-404F-BCB8-1ABDF8E5E8E4}" type="slidenum">
              <a:rPr lang="es-ES" smtClean="0"/>
              <a:pPr/>
              <a:t>17</a:t>
            </a:fld>
            <a:endParaRPr lang="es-E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20591E-1378-404F-BCB8-1ABDF8E5E8E4}" type="slidenum">
              <a:rPr lang="es-ES" smtClean="0"/>
              <a:pPr/>
              <a:t>18</a:t>
            </a:fld>
            <a:endParaRPr lang="es-E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20591E-1378-404F-BCB8-1ABDF8E5E8E4}" type="slidenum">
              <a:rPr lang="es-ES" smtClean="0"/>
              <a:pPr/>
              <a:t>19</a:t>
            </a:fld>
            <a:endParaRPr lang="es-E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20591E-1378-404F-BCB8-1ABDF8E5E8E4}" type="slidenum">
              <a:rPr lang="es-ES" smtClean="0"/>
              <a:pPr/>
              <a:t>2</a:t>
            </a:fld>
            <a:endParaRPr lang="es-E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20591E-1378-404F-BCB8-1ABDF8E5E8E4}" type="slidenum">
              <a:rPr lang="es-ES" smtClean="0"/>
              <a:pPr/>
              <a:t>20</a:t>
            </a:fld>
            <a:endParaRPr lang="es-E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20591E-1378-404F-BCB8-1ABDF8E5E8E4}" type="slidenum">
              <a:rPr lang="es-ES" smtClean="0"/>
              <a:pPr/>
              <a:t>21</a:t>
            </a:fld>
            <a:endParaRPr lang="es-E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20591E-1378-404F-BCB8-1ABDF8E5E8E4}" type="slidenum">
              <a:rPr lang="es-ES" smtClean="0"/>
              <a:pPr/>
              <a:t>22</a:t>
            </a:fld>
            <a:endParaRPr lang="es-E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20591E-1378-404F-BCB8-1ABDF8E5E8E4}" type="slidenum">
              <a:rPr lang="es-ES" smtClean="0"/>
              <a:pPr/>
              <a:t>23</a:t>
            </a:fld>
            <a:endParaRPr lang="es-E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20591E-1378-404F-BCB8-1ABDF8E5E8E4}" type="slidenum">
              <a:rPr lang="es-ES" smtClean="0"/>
              <a:pPr/>
              <a:t>24</a:t>
            </a:fld>
            <a:endParaRPr lang="es-E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20591E-1378-404F-BCB8-1ABDF8E5E8E4}" type="slidenum">
              <a:rPr lang="es-ES" smtClean="0"/>
              <a:pPr/>
              <a:t>25</a:t>
            </a:fld>
            <a:endParaRPr lang="es-E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20591E-1378-404F-BCB8-1ABDF8E5E8E4}" type="slidenum">
              <a:rPr lang="es-ES" smtClean="0"/>
              <a:pPr/>
              <a:t>26</a:t>
            </a:fld>
            <a:endParaRPr lang="es-E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20591E-1378-404F-BCB8-1ABDF8E5E8E4}" type="slidenum">
              <a:rPr lang="es-ES" smtClean="0"/>
              <a:pPr/>
              <a:t>27</a:t>
            </a:fld>
            <a:endParaRPr lang="es-E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20591E-1378-404F-BCB8-1ABDF8E5E8E4}" type="slidenum">
              <a:rPr lang="es-ES" smtClean="0"/>
              <a:pPr/>
              <a:t>28</a:t>
            </a:fld>
            <a:endParaRPr lang="es-E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20591E-1378-404F-BCB8-1ABDF8E5E8E4}" type="slidenum">
              <a:rPr lang="es-ES" smtClean="0"/>
              <a:pPr/>
              <a:t>29</a:t>
            </a:fld>
            <a:endParaRPr lang="es-E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20591E-1378-404F-BCB8-1ABDF8E5E8E4}" type="slidenum">
              <a:rPr lang="es-ES" smtClean="0"/>
              <a:pPr/>
              <a:t>3</a:t>
            </a:fld>
            <a:endParaRPr lang="es-E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20591E-1378-404F-BCB8-1ABDF8E5E8E4}" type="slidenum">
              <a:rPr lang="es-ES" smtClean="0"/>
              <a:pPr/>
              <a:t>30</a:t>
            </a:fld>
            <a:endParaRPr lang="es-E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20591E-1378-404F-BCB8-1ABDF8E5E8E4}" type="slidenum">
              <a:rPr lang="es-ES" smtClean="0"/>
              <a:pPr/>
              <a:t>31</a:t>
            </a:fld>
            <a:endParaRPr lang="es-E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20591E-1378-404F-BCB8-1ABDF8E5E8E4}" type="slidenum">
              <a:rPr lang="es-ES" smtClean="0"/>
              <a:pPr/>
              <a:t>32</a:t>
            </a:fld>
            <a:endParaRPr lang="es-E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20591E-1378-404F-BCB8-1ABDF8E5E8E4}" type="slidenum">
              <a:rPr lang="es-ES" smtClean="0"/>
              <a:pPr/>
              <a:t>33</a:t>
            </a:fld>
            <a:endParaRPr lang="es-E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20591E-1378-404F-BCB8-1ABDF8E5E8E4}" type="slidenum">
              <a:rPr lang="es-ES" smtClean="0"/>
              <a:pPr/>
              <a:t>34</a:t>
            </a:fld>
            <a:endParaRPr lang="es-E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20591E-1378-404F-BCB8-1ABDF8E5E8E4}" type="slidenum">
              <a:rPr lang="es-ES" smtClean="0"/>
              <a:pPr/>
              <a:t>35</a:t>
            </a:fld>
            <a:endParaRPr lang="es-E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20591E-1378-404F-BCB8-1ABDF8E5E8E4}" type="slidenum">
              <a:rPr lang="es-ES" smtClean="0"/>
              <a:pPr/>
              <a:t>36</a:t>
            </a:fld>
            <a:endParaRPr lang="es-E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20591E-1378-404F-BCB8-1ABDF8E5E8E4}" type="slidenum">
              <a:rPr lang="es-ES" smtClean="0"/>
              <a:pPr/>
              <a:t>37</a:t>
            </a:fld>
            <a:endParaRPr lang="es-E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20591E-1378-404F-BCB8-1ABDF8E5E8E4}" type="slidenum">
              <a:rPr lang="es-ES" smtClean="0"/>
              <a:pPr/>
              <a:t>38</a:t>
            </a:fld>
            <a:endParaRPr lang="es-E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20591E-1378-404F-BCB8-1ABDF8E5E8E4}" type="slidenum">
              <a:rPr lang="es-ES" smtClean="0"/>
              <a:pPr/>
              <a:t>39</a:t>
            </a:fld>
            <a:endParaRPr lang="es-E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20591E-1378-404F-BCB8-1ABDF8E5E8E4}" type="slidenum">
              <a:rPr lang="es-ES" smtClean="0"/>
              <a:pPr/>
              <a:t>4</a:t>
            </a:fld>
            <a:endParaRPr lang="es-E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20591E-1378-404F-BCB8-1ABDF8E5E8E4}" type="slidenum">
              <a:rPr lang="es-ES" smtClean="0"/>
              <a:pPr/>
              <a:t>40</a:t>
            </a:fld>
            <a:endParaRPr lang="es-E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20591E-1378-404F-BCB8-1ABDF8E5E8E4}" type="slidenum">
              <a:rPr lang="es-ES" smtClean="0"/>
              <a:pPr/>
              <a:t>41</a:t>
            </a:fld>
            <a:endParaRPr lang="es-E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20591E-1378-404F-BCB8-1ABDF8E5E8E4}" type="slidenum">
              <a:rPr lang="es-ES" smtClean="0"/>
              <a:pPr/>
              <a:t>42</a:t>
            </a:fld>
            <a:endParaRPr lang="es-E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20591E-1378-404F-BCB8-1ABDF8E5E8E4}" type="slidenum">
              <a:rPr lang="es-ES" smtClean="0"/>
              <a:pPr/>
              <a:t>43</a:t>
            </a:fld>
            <a:endParaRPr lang="es-E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20591E-1378-404F-BCB8-1ABDF8E5E8E4}" type="slidenum">
              <a:rPr lang="es-ES" smtClean="0"/>
              <a:pPr/>
              <a:t>44</a:t>
            </a:fld>
            <a:endParaRPr lang="es-E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20591E-1378-404F-BCB8-1ABDF8E5E8E4}" type="slidenum">
              <a:rPr lang="es-ES" smtClean="0"/>
              <a:pPr/>
              <a:t>45</a:t>
            </a:fld>
            <a:endParaRPr lang="es-E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20591E-1378-404F-BCB8-1ABDF8E5E8E4}" type="slidenum">
              <a:rPr lang="es-ES" smtClean="0"/>
              <a:pPr/>
              <a:t>46</a:t>
            </a:fld>
            <a:endParaRPr lang="es-E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20591E-1378-404F-BCB8-1ABDF8E5E8E4}" type="slidenum">
              <a:rPr lang="es-ES" smtClean="0"/>
              <a:pPr/>
              <a:t>47</a:t>
            </a:fld>
            <a:endParaRPr lang="es-E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20591E-1378-404F-BCB8-1ABDF8E5E8E4}" type="slidenum">
              <a:rPr lang="es-ES" smtClean="0"/>
              <a:pPr/>
              <a:t>48</a:t>
            </a:fld>
            <a:endParaRPr lang="es-E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20591E-1378-404F-BCB8-1ABDF8E5E8E4}" type="slidenum">
              <a:rPr lang="es-ES" smtClean="0"/>
              <a:pPr/>
              <a:t>49</a:t>
            </a:fld>
            <a:endParaRPr lang="es-E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20591E-1378-404F-BCB8-1ABDF8E5E8E4}" type="slidenum">
              <a:rPr lang="es-ES" smtClean="0"/>
              <a:pPr/>
              <a:t>5</a:t>
            </a:fld>
            <a:endParaRPr lang="es-E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20591E-1378-404F-BCB8-1ABDF8E5E8E4}" type="slidenum">
              <a:rPr lang="es-ES" smtClean="0"/>
              <a:pPr/>
              <a:t>50</a:t>
            </a:fld>
            <a:endParaRPr lang="es-E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20591E-1378-404F-BCB8-1ABDF8E5E8E4}" type="slidenum">
              <a:rPr lang="es-ES" smtClean="0"/>
              <a:pPr/>
              <a:t>51</a:t>
            </a:fld>
            <a:endParaRPr lang="es-E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20591E-1378-404F-BCB8-1ABDF8E5E8E4}" type="slidenum">
              <a:rPr lang="es-ES" smtClean="0"/>
              <a:pPr/>
              <a:t>52</a:t>
            </a:fld>
            <a:endParaRPr lang="es-ES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20591E-1378-404F-BCB8-1ABDF8E5E8E4}" type="slidenum">
              <a:rPr lang="es-ES" smtClean="0"/>
              <a:pPr/>
              <a:t>53</a:t>
            </a:fld>
            <a:endParaRPr lang="es-ES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20591E-1378-404F-BCB8-1ABDF8E5E8E4}" type="slidenum">
              <a:rPr lang="es-ES" smtClean="0"/>
              <a:pPr/>
              <a:t>54</a:t>
            </a:fld>
            <a:endParaRPr lang="es-ES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20591E-1378-404F-BCB8-1ABDF8E5E8E4}" type="slidenum">
              <a:rPr lang="es-ES" smtClean="0"/>
              <a:pPr/>
              <a:t>55</a:t>
            </a:fld>
            <a:endParaRPr lang="es-ES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20591E-1378-404F-BCB8-1ABDF8E5E8E4}" type="slidenum">
              <a:rPr lang="es-ES" smtClean="0"/>
              <a:pPr/>
              <a:t>56</a:t>
            </a:fld>
            <a:endParaRPr lang="es-ES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20591E-1378-404F-BCB8-1ABDF8E5E8E4}" type="slidenum">
              <a:rPr lang="es-ES" smtClean="0"/>
              <a:pPr/>
              <a:t>57</a:t>
            </a:fld>
            <a:endParaRPr lang="es-ES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20591E-1378-404F-BCB8-1ABDF8E5E8E4}" type="slidenum">
              <a:rPr lang="es-ES" smtClean="0"/>
              <a:pPr/>
              <a:t>58</a:t>
            </a:fld>
            <a:endParaRPr lang="es-ES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20591E-1378-404F-BCB8-1ABDF8E5E8E4}" type="slidenum">
              <a:rPr lang="es-ES" smtClean="0"/>
              <a:pPr/>
              <a:t>59</a:t>
            </a:fld>
            <a:endParaRPr lang="es-E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20591E-1378-404F-BCB8-1ABDF8E5E8E4}" type="slidenum">
              <a:rPr lang="es-ES" smtClean="0"/>
              <a:pPr/>
              <a:t>6</a:t>
            </a:fld>
            <a:endParaRPr lang="es-ES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20591E-1378-404F-BCB8-1ABDF8E5E8E4}" type="slidenum">
              <a:rPr lang="es-ES" smtClean="0"/>
              <a:pPr/>
              <a:t>60</a:t>
            </a:fld>
            <a:endParaRPr lang="es-ES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20591E-1378-404F-BCB8-1ABDF8E5E8E4}" type="slidenum">
              <a:rPr lang="es-ES" smtClean="0"/>
              <a:pPr/>
              <a:t>61</a:t>
            </a:fld>
            <a:endParaRPr lang="es-ES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20591E-1378-404F-BCB8-1ABDF8E5E8E4}" type="slidenum">
              <a:rPr lang="es-ES" smtClean="0"/>
              <a:pPr/>
              <a:t>62</a:t>
            </a:fld>
            <a:endParaRPr lang="es-ES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20591E-1378-404F-BCB8-1ABDF8E5E8E4}" type="slidenum">
              <a:rPr lang="es-ES" smtClean="0"/>
              <a:pPr/>
              <a:t>63</a:t>
            </a:fld>
            <a:endParaRPr lang="es-ES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20591E-1378-404F-BCB8-1ABDF8E5E8E4}" type="slidenum">
              <a:rPr lang="es-ES" smtClean="0"/>
              <a:pPr/>
              <a:t>64</a:t>
            </a:fld>
            <a:endParaRPr lang="es-ES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20591E-1378-404F-BCB8-1ABDF8E5E8E4}" type="slidenum">
              <a:rPr lang="es-ES" smtClean="0"/>
              <a:pPr/>
              <a:t>65</a:t>
            </a:fld>
            <a:endParaRPr lang="es-ES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20591E-1378-404F-BCB8-1ABDF8E5E8E4}" type="slidenum">
              <a:rPr lang="es-ES" smtClean="0"/>
              <a:pPr/>
              <a:t>66</a:t>
            </a:fld>
            <a:endParaRPr lang="es-ES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20591E-1378-404F-BCB8-1ABDF8E5E8E4}" type="slidenum">
              <a:rPr lang="es-ES" smtClean="0"/>
              <a:pPr/>
              <a:t>67</a:t>
            </a:fld>
            <a:endParaRPr lang="es-ES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20591E-1378-404F-BCB8-1ABDF8E5E8E4}" type="slidenum">
              <a:rPr lang="es-ES" smtClean="0"/>
              <a:pPr/>
              <a:t>68</a:t>
            </a:fld>
            <a:endParaRPr lang="es-ES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20591E-1378-404F-BCB8-1ABDF8E5E8E4}" type="slidenum">
              <a:rPr lang="es-ES" smtClean="0"/>
              <a:pPr/>
              <a:t>69</a:t>
            </a:fld>
            <a:endParaRPr lang="es-E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20591E-1378-404F-BCB8-1ABDF8E5E8E4}" type="slidenum">
              <a:rPr lang="es-ES" smtClean="0"/>
              <a:pPr/>
              <a:t>7</a:t>
            </a:fld>
            <a:endParaRPr lang="es-ES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20591E-1378-404F-BCB8-1ABDF8E5E8E4}" type="slidenum">
              <a:rPr lang="es-ES" smtClean="0"/>
              <a:pPr/>
              <a:t>70</a:t>
            </a:fld>
            <a:endParaRPr lang="es-ES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20591E-1378-404F-BCB8-1ABDF8E5E8E4}" type="slidenum">
              <a:rPr lang="es-ES" smtClean="0"/>
              <a:pPr/>
              <a:t>71</a:t>
            </a:fld>
            <a:endParaRPr lang="es-ES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20591E-1378-404F-BCB8-1ABDF8E5E8E4}" type="slidenum">
              <a:rPr lang="es-ES" smtClean="0"/>
              <a:pPr/>
              <a:t>72</a:t>
            </a:fld>
            <a:endParaRPr lang="es-ES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20591E-1378-404F-BCB8-1ABDF8E5E8E4}" type="slidenum">
              <a:rPr lang="es-ES" smtClean="0"/>
              <a:pPr/>
              <a:t>73</a:t>
            </a:fld>
            <a:endParaRPr lang="es-E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20591E-1378-404F-BCB8-1ABDF8E5E8E4}" type="slidenum">
              <a:rPr lang="es-ES" smtClean="0"/>
              <a:pPr/>
              <a:t>8</a:t>
            </a:fld>
            <a:endParaRPr lang="es-E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gl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20591E-1378-404F-BCB8-1ABDF8E5E8E4}" type="slidenum">
              <a:rPr lang="es-ES" smtClean="0"/>
              <a:pPr/>
              <a:t>9</a:t>
            </a:fld>
            <a:endParaRPr lang="es-E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../slides/slide2.xml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Rectángulo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8 Conector recto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11 Título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25" name="24 Subtítulo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sp>
        <p:nvSpPr>
          <p:cNvPr id="31" name="30 Marcador de fecha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CBE80A8E-22B5-4A11-8AE6-BAE77D065FB7}" type="datetime1">
              <a:rPr lang="en-US" smtClean="0"/>
              <a:pPr/>
              <a:t>11/24/2011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8" name="17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r>
              <a:rPr kumimoji="0" lang="en-US" smtClean="0">
                <a:solidFill>
                  <a:srgbClr val="FFFFFF"/>
                </a:solidFill>
              </a:rPr>
              <a:t>04 - Recursos</a:t>
            </a:r>
            <a:endParaRPr kumimoji="0" lang="en-US" dirty="0">
              <a:solidFill>
                <a:srgbClr val="FFFFFF"/>
              </a:solidFill>
            </a:endParaRPr>
          </a:p>
        </p:txBody>
      </p:sp>
      <p:sp>
        <p:nvSpPr>
          <p:cNvPr id="29" name="2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BC5217A8-0E06-4059-AC45-433E2E67A85D}" type="slidenum">
              <a:rPr kumimoji="0" lang="en-US" smtClean="0"/>
              <a:pPr/>
              <a:t>‹Nº›</a:t>
            </a:fld>
            <a:endParaRPr kumimoji="0" lang="en-US" dirty="0">
              <a:solidFill>
                <a:srgbClr val="FFFFFF"/>
              </a:solidFill>
            </a:endParaRPr>
          </a:p>
        </p:txBody>
      </p:sp>
      <p:pic>
        <p:nvPicPr>
          <p:cNvPr id="10" name="9 Imagen" descr="Sin título-1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357158" y="3857628"/>
            <a:ext cx="1866667" cy="1676191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94CC8B7-8D87-4AF9-B4D4-0A32E7B2C718}" type="datetime1">
              <a:rPr lang="en-US" smtClean="0"/>
              <a:pPr/>
              <a:t>11/24/2011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04 - Recursos</a:t>
            </a:r>
            <a:endParaRPr kumimoji="0"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C5217A8-0E06-4059-AC45-433E2E67A85D}" type="slidenum">
              <a:rPr kumimoji="0" lang="en-US" smtClean="0"/>
              <a:pPr/>
              <a:t>‹Nº›</a:t>
            </a:fld>
            <a:endParaRPr kumimoji="0" lang="en-US"/>
          </a:p>
        </p:txBody>
      </p:sp>
    </p:spTree>
  </p:cSld>
  <p:clrMapOvr>
    <a:masterClrMapping/>
  </p:clrMapOvr>
  <p:transition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>
            <a:extLst/>
          </a:lstStyle>
          <a:p>
            <a:fld id="{28826097-4F6C-43C7-8E72-B4A428F0A5BA}" type="datetime1">
              <a:rPr lang="en-US" smtClean="0"/>
              <a:pPr/>
              <a:t>11/24/2011</a:t>
            </a:fld>
            <a:endParaRPr lang="en-U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>
            <a:extLst/>
          </a:lstStyle>
          <a:p>
            <a:r>
              <a:rPr kumimoji="0" lang="en-US" smtClean="0"/>
              <a:t>04 - Recursos</a:t>
            </a:r>
            <a:endParaRPr kumimoji="0" lang="en-U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BC5217A8-0E06-4059-AC45-433E2E67A85D}" type="slidenum">
              <a:rPr kumimoji="0" lang="en-US" smtClean="0"/>
              <a:pPr/>
              <a:t>‹Nº›</a:t>
            </a:fld>
            <a:endParaRPr kumimoji="0" lang="en-US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28596" y="142852"/>
            <a:ext cx="5286412" cy="1143000"/>
          </a:xfr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 b="1" cap="none" spc="0" baseline="0">
                <a:ln w="17780" cmpd="sng">
                  <a:solidFill>
                    <a:schemeClr val="accent2">
                      <a:lumMod val="20000"/>
                      <a:lumOff val="8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defRPr>
            </a:lvl1pPr>
            <a:extLst/>
          </a:lstStyle>
          <a:p>
            <a:r>
              <a:rPr kumimoji="0" lang="es-ES" dirty="0" smtClean="0"/>
              <a:t>Haga clic para modificar el estilo de título del patrón</a:t>
            </a:r>
            <a:endParaRPr kumimoji="0" lang="en-U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solidFill>
            <a:schemeClr val="accent1">
              <a:lumMod val="40000"/>
              <a:lumOff val="60000"/>
            </a:schemeClr>
          </a:solidFill>
          <a:ln w="22225">
            <a:solidFill>
              <a:schemeClr val="accent1"/>
            </a:solidFill>
            <a:prstDash val="sysDash"/>
          </a:ln>
        </p:spPr>
        <p:txBody>
          <a:bodyPr/>
          <a:lstStyle>
            <a:extLst/>
          </a:lstStyle>
          <a:p>
            <a:pPr lvl="0" eaLnBrk="1" latinLnBrk="0" hangingPunct="1"/>
            <a:r>
              <a:rPr lang="es-ES" dirty="0" smtClean="0"/>
              <a:t>Haga clic para modificar el estilo de texto del patrón</a:t>
            </a:r>
          </a:p>
          <a:p>
            <a:pPr lvl="1" eaLnBrk="1" latinLnBrk="0" hangingPunct="1"/>
            <a:r>
              <a:rPr lang="es-ES" dirty="0" smtClean="0"/>
              <a:t>Segundo nivel</a:t>
            </a:r>
          </a:p>
          <a:p>
            <a:pPr lvl="2" eaLnBrk="1" latinLnBrk="0" hangingPunct="1"/>
            <a:r>
              <a:rPr lang="es-ES" dirty="0" smtClean="0"/>
              <a:t>Tercer nivel</a:t>
            </a:r>
          </a:p>
          <a:p>
            <a:pPr lvl="3" eaLnBrk="1" latinLnBrk="0" hangingPunct="1"/>
            <a:r>
              <a:rPr lang="es-ES" dirty="0" smtClean="0"/>
              <a:t>Cuarto nivel</a:t>
            </a:r>
          </a:p>
          <a:p>
            <a:pPr lvl="4" eaLnBrk="1" latinLnBrk="0" hangingPunct="1"/>
            <a:r>
              <a:rPr lang="es-ES" dirty="0" smtClean="0"/>
              <a:t>Quinto nivel</a:t>
            </a:r>
            <a:endParaRPr kumimoji="0" lang="en-US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D2BA3B6-2503-4D67-A817-AA3603639968}" type="datetime1">
              <a:rPr lang="en-US" smtClean="0"/>
              <a:pPr/>
              <a:t>11/24/2011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0" y="6629400"/>
            <a:ext cx="3657600" cy="228600"/>
          </a:xfrm>
        </p:spPr>
        <p:txBody>
          <a:bodyPr/>
          <a:lstStyle>
            <a:lvl1pPr>
              <a:defRPr/>
            </a:lvl1pPr>
            <a:extLst/>
          </a:lstStyle>
          <a:p>
            <a:pPr algn="l"/>
            <a:r>
              <a:rPr lang="en-US" dirty="0" smtClean="0"/>
              <a:t>Guillermo </a:t>
            </a:r>
            <a:r>
              <a:rPr lang="en-US" dirty="0" err="1" smtClean="0"/>
              <a:t>Rodríguez</a:t>
            </a:r>
            <a:r>
              <a:rPr lang="en-US" dirty="0" smtClean="0"/>
              <a:t> e Diego Rodicio</a:t>
            </a:r>
            <a:endParaRPr lang="en-U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7500958" y="6629400"/>
            <a:ext cx="588336" cy="228600"/>
          </a:xfrm>
        </p:spPr>
        <p:txBody>
          <a:bodyPr/>
          <a:lstStyle>
            <a:extLst/>
          </a:lstStyle>
          <a:p>
            <a:fld id="{BC5217A8-0E06-4059-AC45-433E2E67A85D}" type="slidenum">
              <a:rPr kumimoji="0" lang="en-US" smtClean="0"/>
              <a:pPr/>
              <a:t>‹Nº›</a:t>
            </a:fld>
            <a:endParaRPr kumimoji="0" lang="en-US" dirty="0"/>
          </a:p>
        </p:txBody>
      </p:sp>
      <p:pic>
        <p:nvPicPr>
          <p:cNvPr id="6146" name="Picture 2">
            <a:hlinkClick r:id="rId2" action="ppaction://hlinksldjump"/>
          </p:cNvPr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0260" y="1"/>
            <a:ext cx="2357416" cy="1500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9" name="8 Conector recto"/>
          <p:cNvCxnSpPr/>
          <p:nvPr userDrawn="1"/>
        </p:nvCxnSpPr>
        <p:spPr>
          <a:xfrm>
            <a:off x="428596" y="1428736"/>
            <a:ext cx="7500990" cy="0"/>
          </a:xfrm>
          <a:prstGeom prst="lin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9 Imagen" descr="Sin título-1.pn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8143900" y="5929330"/>
            <a:ext cx="1009411" cy="906410"/>
          </a:xfrm>
          <a:prstGeom prst="rect">
            <a:avLst/>
          </a:prstGeom>
        </p:spPr>
      </p:pic>
      <p:sp>
        <p:nvSpPr>
          <p:cNvPr id="11" name="10 Flecha a la derecha con bandas"/>
          <p:cNvSpPr/>
          <p:nvPr userDrawn="1"/>
        </p:nvSpPr>
        <p:spPr>
          <a:xfrm rot="5400000">
            <a:off x="7536693" y="4321991"/>
            <a:ext cx="2214578" cy="714348"/>
          </a:xfrm>
          <a:prstGeom prst="stripedRightArrow">
            <a:avLst>
              <a:gd name="adj1" fmla="val 71071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gl-ES" dirty="0" smtClean="0"/>
              <a:t>Recursos TIC</a:t>
            </a:r>
            <a:endParaRPr lang="gl-ES" dirty="0"/>
          </a:p>
        </p:txBody>
      </p:sp>
      <p:sp>
        <p:nvSpPr>
          <p:cNvPr id="12" name="11 Rectángulo"/>
          <p:cNvSpPr/>
          <p:nvPr userDrawn="1"/>
        </p:nvSpPr>
        <p:spPr>
          <a:xfrm>
            <a:off x="2714612" y="6572272"/>
            <a:ext cx="3929090" cy="246221"/>
          </a:xfrm>
          <a:prstGeom prst="rect">
            <a:avLst/>
          </a:prstGeom>
          <a:ln w="127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36000" tIns="0" rIns="36000" bIns="0">
            <a:spAutoFit/>
          </a:bodyPr>
          <a:lstStyle/>
          <a:p>
            <a:pPr algn="ctr"/>
            <a:r>
              <a:rPr lang="gl-ES" sz="1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Obradoiro para </a:t>
            </a:r>
            <a:r>
              <a:rPr lang="gl-ES" sz="1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Profesores-Titores</a:t>
            </a:r>
            <a:r>
              <a:rPr lang="gl-ES" sz="1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endParaRPr lang="gl-ES" sz="1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 animBg="1">
        <p:tmplLst>
          <p:tmpl>
            <p:tnLst>
              <p:par>
                <p:cTn presetID="4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ox(in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4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ox(in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4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ox(in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4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ox(in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4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ox(in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4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ox(in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9B24B7A9-D73C-4D7A-9E4D-E7A9F91EA85A}" type="datetime1">
              <a:rPr lang="en-US" smtClean="0"/>
              <a:pPr/>
              <a:t>11/24/2011</a:t>
            </a:fld>
            <a:endParaRPr lang="en-US">
              <a:solidFill>
                <a:schemeClr val="tx2"/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r>
              <a:rPr kumimoji="0" lang="en-US" smtClean="0">
                <a:solidFill>
                  <a:schemeClr val="tx2"/>
                </a:solidFill>
              </a:rPr>
              <a:t>04 - Recursos</a:t>
            </a:r>
            <a:endParaRPr kumimoji="0" lang="en-US" dirty="0">
              <a:solidFill>
                <a:schemeClr val="tx2"/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>
            <a:extLst/>
          </a:lstStyle>
          <a:p>
            <a:fld id="{BC5217A8-0E06-4059-AC45-433E2E67A85D}" type="slidenum">
              <a:rPr kumimoji="0" lang="en-US" smtClean="0"/>
              <a:pPr/>
              <a:t>‹Nº›</a:t>
            </a:fld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6BE2212-08D0-4C58-BB55-A7E3E7020FD1}" type="datetime1">
              <a:rPr lang="en-US" smtClean="0"/>
              <a:pPr/>
              <a:t>11/24/2011</a:t>
            </a:fld>
            <a:endParaRPr lang="en-U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04 - Recursos</a:t>
            </a:r>
            <a:endParaRPr kumimoji="0" lang="en-U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C5217A8-0E06-4059-AC45-433E2E67A85D}" type="slidenum">
              <a:rPr kumimoji="0" lang="en-US" smtClean="0"/>
              <a:pPr/>
              <a:t>‹Nº›</a:t>
            </a:fld>
            <a:endParaRPr kumimoji="0" lang="en-US"/>
          </a:p>
        </p:txBody>
      </p:sp>
    </p:spTree>
  </p:cSld>
  <p:clrMapOvr>
    <a:masterClrMapping/>
  </p:clrMapOvr>
  <p:transition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4 Marcador de contenido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E433559-064D-456A-A9A4-CF40B74AC922}" type="datetime1">
              <a:rPr lang="en-US" smtClean="0"/>
              <a:pPr/>
              <a:t>11/24/2011</a:t>
            </a:fld>
            <a:endParaRPr lang="en-U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04 - Recursos</a:t>
            </a:r>
            <a:endParaRPr kumimoji="0" lang="en-U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C5217A8-0E06-4059-AC45-433E2E67A85D}" type="slidenum">
              <a:rPr kumimoji="0" lang="en-US" smtClean="0"/>
              <a:pPr/>
              <a:t>‹Nº›</a:t>
            </a:fld>
            <a:endParaRPr kumimoji="0" lang="en-US"/>
          </a:p>
        </p:txBody>
      </p:sp>
    </p:spTree>
  </p:cSld>
  <p:clrMapOvr>
    <a:masterClrMapping/>
  </p:clrMapOvr>
  <p:transition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00390C4-F53F-48C6-B61F-41B083A303D1}" type="datetime1">
              <a:rPr lang="en-US" smtClean="0"/>
              <a:pPr/>
              <a:t>11/24/2011</a:t>
            </a:fld>
            <a:endParaRPr lang="en-U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04 - Recursos</a:t>
            </a:r>
            <a:endParaRPr kumimoji="0" lang="en-U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C5217A8-0E06-4059-AC45-433E2E67A85D}" type="slidenum">
              <a:rPr kumimoji="0" lang="en-US" smtClean="0"/>
              <a:pPr/>
              <a:t>‹Nº›</a:t>
            </a:fld>
            <a:endParaRPr kumimoji="0" lang="en-US"/>
          </a:p>
        </p:txBody>
      </p:sp>
    </p:spTree>
  </p:cSld>
  <p:clrMapOvr>
    <a:masterClrMapping/>
  </p:clrMapOvr>
  <p:transition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86A7003D-F0B6-4FC5-88EF-5F16E02EA99F}" type="datetime1">
              <a:rPr lang="en-US" smtClean="0"/>
              <a:pPr/>
              <a:t>11/24/2011</a:t>
            </a:fld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r>
              <a:rPr kumimoji="0" lang="en-US" smtClean="0">
                <a:solidFill>
                  <a:schemeClr val="tx2"/>
                </a:solidFill>
              </a:rPr>
              <a:t>04 - Recursos</a:t>
            </a:r>
            <a:endParaRPr kumimoji="0" lang="en-US" dirty="0">
              <a:solidFill>
                <a:schemeClr val="tx2"/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C5217A8-0E06-4059-AC45-433E2E67A85D}" type="slidenum">
              <a:rPr kumimoji="0" lang="en-US" smtClean="0"/>
              <a:pPr/>
              <a:t>‹Nº›</a:t>
            </a:fld>
            <a:endParaRPr kumimoji="0" lang="en-US"/>
          </a:p>
        </p:txBody>
      </p:sp>
    </p:spTree>
  </p:cSld>
  <p:clrMapOvr>
    <a:masterClrMapping/>
  </p:clrMapOvr>
  <p:transition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5DAB97B-B8E5-42D9-930C-24286AB97CDF}" type="datetime1">
              <a:rPr lang="en-US" smtClean="0"/>
              <a:pPr/>
              <a:t>11/24/2011</a:t>
            </a:fld>
            <a:endParaRPr lang="en-U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04 - Recursos</a:t>
            </a:r>
            <a:endParaRPr kumimoji="0" lang="en-U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C5217A8-0E06-4059-AC45-433E2E67A85D}" type="slidenum">
              <a:rPr kumimoji="0" lang="en-US" smtClean="0"/>
              <a:pPr/>
              <a:t>‹Nº›</a:t>
            </a:fld>
            <a:endParaRPr kumimoji="0" lang="en-US"/>
          </a:p>
        </p:txBody>
      </p:sp>
    </p:spTree>
  </p:cSld>
  <p:clrMapOvr>
    <a:masterClrMapping/>
  </p:clrMapOvr>
  <p:transition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Rectángulo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8 Rectángulo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2B28C71-2EFC-4169-AF94-115BEF84D340}" type="datetime1">
              <a:rPr lang="en-US" smtClean="0"/>
              <a:pPr/>
              <a:t>11/24/2011</a:t>
            </a:fld>
            <a:endParaRPr lang="en-U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04 - Recursos</a:t>
            </a:r>
            <a:endParaRPr kumimoji="0" lang="en-U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C5217A8-0E06-4059-AC45-433E2E67A85D}" type="slidenum">
              <a:rPr kumimoji="0" lang="en-US" smtClean="0"/>
              <a:pPr/>
              <a:t>‹Nº›</a:t>
            </a:fld>
            <a:endParaRPr kumimoji="0" lang="en-US"/>
          </a:p>
        </p:txBody>
      </p:sp>
      <p:sp>
        <p:nvSpPr>
          <p:cNvPr id="10" name="9 Marcador de posición de imagen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s-ES" smtClean="0"/>
              <a:t>Haga clic en el icono para agregar una imagen</a:t>
            </a:r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Rectángulo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2 Marcador de título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1" name="30 Marcador de texto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27" name="26 Marcador de fecha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B56802FD-9021-400C-B1F3-700E24790F4F}" type="datetime1">
              <a:rPr lang="en-US" smtClean="0"/>
              <a:pPr/>
              <a:t>11/24/2011</a:t>
            </a:fld>
            <a:endParaRPr lang="en-US" sz="1000" dirty="0">
              <a:solidFill>
                <a:schemeClr val="tx2"/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pPr algn="r" eaLnBrk="1" latinLnBrk="0" hangingPunct="1"/>
            <a:r>
              <a:rPr kumimoji="0" lang="en-US" sz="1000" smtClean="0">
                <a:solidFill>
                  <a:schemeClr val="tx2"/>
                </a:solidFill>
              </a:rPr>
              <a:t>04 - Recursos</a:t>
            </a:r>
            <a:endParaRPr kumimoji="0" lang="en-US" sz="1000" dirty="0">
              <a:solidFill>
                <a:schemeClr val="tx2"/>
              </a:solidFill>
            </a:endParaRPr>
          </a:p>
        </p:txBody>
      </p:sp>
      <p:sp>
        <p:nvSpPr>
          <p:cNvPr id="16" name="1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pPr algn="r" eaLnBrk="1" latinLnBrk="0" hangingPunct="1"/>
            <a:fld id="{BC5217A8-0E06-4059-AC45-433E2E67A85D}" type="slidenum">
              <a:rPr kumimoji="0" lang="en-US" smtClean="0"/>
              <a:pPr algn="r" eaLnBrk="1" latinLnBrk="0" hangingPunct="1"/>
              <a:t>‹Nº›</a:t>
            </a:fld>
            <a:endParaRPr kumimoji="0" lang="en-US" sz="1100" dirty="0">
              <a:solidFill>
                <a:schemeClr val="tx2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wipe dir="r"/>
  </p:transition>
  <p:timing>
    <p:tnLst>
      <p:par>
        <p:cTn id="1" dur="indefinite" restart="never" nodeType="tmRoot"/>
      </p:par>
    </p:tnLst>
  </p:timing>
  <p:hf hdr="0" dt="0"/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royectoagrega.es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debedigital.com/home/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eachertube.com/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du.xunta.es/contidos/portal/index.htm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escagalicia.com/recursos/pescalandia/pescalandia.htm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duca.jcyl.es/educacyl/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enmagic.net/educa/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boohbah.com/zone.html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ediga.net/blog/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ducarioja.org/educarioja/pizarradigital/repositorio.htm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36.xml"/><Relationship Id="rId13" Type="http://schemas.openxmlformats.org/officeDocument/2006/relationships/slide" Target="slide53.xml"/><Relationship Id="rId18" Type="http://schemas.openxmlformats.org/officeDocument/2006/relationships/slide" Target="slide67.xml"/><Relationship Id="rId3" Type="http://schemas.openxmlformats.org/officeDocument/2006/relationships/slide" Target="slide4.xml"/><Relationship Id="rId21" Type="http://schemas.openxmlformats.org/officeDocument/2006/relationships/slide" Target="slide70.xml"/><Relationship Id="rId7" Type="http://schemas.openxmlformats.org/officeDocument/2006/relationships/slide" Target="slide31.xml"/><Relationship Id="rId12" Type="http://schemas.openxmlformats.org/officeDocument/2006/relationships/slide" Target="slide52.xml"/><Relationship Id="rId17" Type="http://schemas.openxmlformats.org/officeDocument/2006/relationships/slide" Target="slide66.xml"/><Relationship Id="rId2" Type="http://schemas.openxmlformats.org/officeDocument/2006/relationships/notesSlide" Target="../notesSlides/notesSlide2.xml"/><Relationship Id="rId16" Type="http://schemas.openxmlformats.org/officeDocument/2006/relationships/slide" Target="slide64.xml"/><Relationship Id="rId20" Type="http://schemas.openxmlformats.org/officeDocument/2006/relationships/slide" Target="slide69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3.xml"/><Relationship Id="rId11" Type="http://schemas.openxmlformats.org/officeDocument/2006/relationships/slide" Target="slide44.xml"/><Relationship Id="rId24" Type="http://schemas.openxmlformats.org/officeDocument/2006/relationships/slide" Target="slide73.xml"/><Relationship Id="rId5" Type="http://schemas.openxmlformats.org/officeDocument/2006/relationships/slide" Target="slide18.xml"/><Relationship Id="rId15" Type="http://schemas.openxmlformats.org/officeDocument/2006/relationships/slide" Target="slide60.xml"/><Relationship Id="rId23" Type="http://schemas.openxmlformats.org/officeDocument/2006/relationships/slide" Target="slide72.xml"/><Relationship Id="rId10" Type="http://schemas.openxmlformats.org/officeDocument/2006/relationships/slide" Target="slide38.xml"/><Relationship Id="rId19" Type="http://schemas.openxmlformats.org/officeDocument/2006/relationships/slide" Target="slide68.xml"/><Relationship Id="rId4" Type="http://schemas.openxmlformats.org/officeDocument/2006/relationships/slide" Target="slide13.xml"/><Relationship Id="rId9" Type="http://schemas.openxmlformats.org/officeDocument/2006/relationships/slide" Target="slide37.xml"/><Relationship Id="rId14" Type="http://schemas.openxmlformats.org/officeDocument/2006/relationships/slide" Target="slide59.xml"/><Relationship Id="rId22" Type="http://schemas.openxmlformats.org/officeDocument/2006/relationships/slide" Target="slide7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atedu.es/Pizarra_Secundaria/index.php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intranet.sigmat.com/enlacesdim/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eremarques.net/pizarra.htm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ducation.smarttech.com/" TargetMode="External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education.smarttech.com/ste/en-US/Ed+Resource/Lesson+activities/Notebook+activities/" TargetMode="External"/><Relationship Id="rId5" Type="http://schemas.openxmlformats.org/officeDocument/2006/relationships/hyperlink" Target="http://www.education.smarttech.com/EdCompassCMS/Template/LearningActivity/FileActivitySummary.aspx?NRMODE=Published&amp;NRNODEGUID=%7b398974EF-71F3-461A-9069-3E8C620023BB%7d&amp;NRORIGINALURL=/ste/en-US/Ed+Resource/Lesson+activities/International+" TargetMode="External"/><Relationship Id="rId4" Type="http://schemas.openxmlformats.org/officeDocument/2006/relationships/hyperlink" Target="http://int.smarttech.com/sti/es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du.xunta.es/contidos/pizarra/arzua/index.htm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pizarramaxica.craescuela.net/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du.xunta.es/contidos/premios/p2007/tempus_fugit/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ediga.net/blog/descargas/jhk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technology.usd259.org/resources/whiteboards/smart-lessons/elementary_lessons.html#Sci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prenderconsmart.org/course/view.php?id=9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harveyshomepage.com/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bancoimagenes.isftic.mepsyd.es/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es.fotolia.com/" TargetMode="Externa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eridec.com/Espanol/portada/index.asp" TargetMode="Externa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juglar103.blogsome.com/2006/05/29/imagenes-libres/" TargetMode="Externa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images.google.es/imghp?hl=es&amp;tab=wi" TargetMode="Externa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du.xunta.es/diccionarios/BuscaTermo.jsp" TargetMode="Externa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es/language_tools?hl=es" TargetMode="Externa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ae.es/rae.html" TargetMode="Externa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es.encarta.msn.com/" TargetMode="Externa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centros.edu.xunta.es/contidos/redetic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://contenidos.educarex.es/mci/2006/08/html/menu.htm" TargetMode="Externa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inglado.net/?id=las-perifrasis-verbales" TargetMode="Externa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ikilengua.org/" TargetMode="Externa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enmagic.net/lengua3/lab2c.swf" TargetMode="External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escagalicia.com/recursos/recursos.php" TargetMode="External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escagalicia.com/recursos/mar_salgado/gall/marsalgado.htm" TargetMode="External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edtropolis.com/VBody.asp" TargetMode="External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://biomodel.uah.es/" TargetMode="External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visiblebody.com/Start" TargetMode="External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://science.nationalgeographic.com/science/health-and-human-body/human-body/" TargetMode="External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sftic.mepsyd.es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lmundo.es/especiales/2003/02/salud/genetica/descifrar_la_vida.html" TargetMode="External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pescagalicia.com/cast/Recursos/textos/marsalgado/percebe.htm" TargetMode="Externa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koool.es/" TargetMode="External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ulademate.com/" TargetMode="External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enmagic.net/educa/" TargetMode="External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acoquiles.com/" TargetMode="External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://recursos.pnte.cfnavarra.es/~msadaall/geogebra/index.htm" TargetMode="External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duca.jcyl.es/wiris/es/index.html" TargetMode="External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s.swan.ac.uk/calculators/" TargetMode="External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sftic.mepsyd.es/w3/eos/MaterialesEducativos/mem2006/reciclar_tocar/index.htm" TargetMode="External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atedu.es/webcatedu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artoft.nu/software/seterra/spanish.aspx" TargetMode="External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xtec.net/~ealonso/flash/mapasflash.htm" TargetMode="External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hyperlink" Target="http://earth.google.es/download-earth.html" TargetMode="External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hyperlink" Target="http://maps.google.es/" TargetMode="Externa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sftic.mepsyd.es/w3/recursos/secundaria/sociales/geografia/puzleca.swf" TargetMode="External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rtehistoria.jcyl.es/" TargetMode="External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jmora7.com/Arte/arte.htm" TargetMode="External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ducacionplastica.net/MenuDie.htm" TargetMode="External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hyperlink" Target="http://docs.google.com/" TargetMode="External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lideshare.net/" TargetMode="External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" TargetMode="External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duc.ar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nformesemanal.tve.es/" TargetMode="External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hyperlink" Target="http://picasaweb.google.es/" TargetMode="External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logger.com/" TargetMode="External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kype.com/intl/es/" TargetMode="External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ducared.net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rofes.net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" dirty="0" smtClean="0"/>
              <a:t>Recursos TIC</a:t>
            </a:r>
            <a:endParaRPr lang="es-ES" dirty="0"/>
          </a:p>
        </p:txBody>
      </p:sp>
      <p:sp>
        <p:nvSpPr>
          <p:cNvPr id="5" name="4 Rectángulo"/>
          <p:cNvSpPr/>
          <p:nvPr/>
        </p:nvSpPr>
        <p:spPr>
          <a:xfrm>
            <a:off x="2852030" y="357166"/>
            <a:ext cx="5996642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gl-ES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Obradoiro para </a:t>
            </a:r>
            <a:r>
              <a:rPr lang="gl-ES" sz="28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Profesores-Titores</a:t>
            </a:r>
            <a:r>
              <a:rPr lang="gl-ES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endParaRPr lang="gl-ES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6" name="5 Recortar rectángulo de esquina diagonal"/>
          <p:cNvSpPr/>
          <p:nvPr/>
        </p:nvSpPr>
        <p:spPr>
          <a:xfrm>
            <a:off x="6286512" y="5929330"/>
            <a:ext cx="2714644" cy="785818"/>
          </a:xfrm>
          <a:prstGeom prst="snip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gl-ES" dirty="0" smtClean="0"/>
              <a:t>CEFORE Ourense</a:t>
            </a:r>
          </a:p>
          <a:p>
            <a:pPr algn="ctr"/>
            <a:r>
              <a:rPr lang="gl-ES" sz="1100" dirty="0" err="1" smtClean="0"/>
              <a:t>Guillermo</a:t>
            </a:r>
            <a:r>
              <a:rPr lang="gl-ES" sz="1100" dirty="0" smtClean="0"/>
              <a:t> Rodríguez Gómez</a:t>
            </a:r>
          </a:p>
          <a:p>
            <a:pPr algn="ctr"/>
            <a:r>
              <a:rPr lang="gl-ES" sz="1100" dirty="0" smtClean="0"/>
              <a:t>Diego Rodicio Álvarez </a:t>
            </a:r>
            <a:endParaRPr lang="gl-ES" sz="1100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gl-ES" dirty="0" smtClean="0"/>
              <a:t>Banco de Recursos TIC</a:t>
            </a:r>
            <a:endParaRPr lang="gl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9416"/>
            <a:ext cx="7239000" cy="890890"/>
          </a:xfrm>
        </p:spPr>
        <p:txBody>
          <a:bodyPr>
            <a:normAutofit lnSpcReduction="10000"/>
          </a:bodyPr>
          <a:lstStyle/>
          <a:p>
            <a:r>
              <a:rPr lang="es-ES" dirty="0" smtClean="0"/>
              <a:t>Proyecto Agrega:</a:t>
            </a:r>
          </a:p>
          <a:p>
            <a:pPr lvl="1"/>
            <a:r>
              <a:rPr lang="gl-ES" dirty="0" smtClean="0">
                <a:hlinkClick r:id="rId3"/>
              </a:rPr>
              <a:t>http://www.proyectoagrega.es/</a:t>
            </a:r>
            <a:endParaRPr lang="gl-ES" dirty="0" smtClean="0"/>
          </a:p>
          <a:p>
            <a:endParaRPr lang="gl-ES" dirty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smtClean="0"/>
              <a:t>04 - Recursos</a:t>
            </a:r>
            <a:endParaRPr lang="en-US" dirty="0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217A8-0E06-4059-AC45-433E2E67A85D}" type="slidenum">
              <a:rPr kumimoji="0" lang="en-US" smtClean="0"/>
              <a:pPr/>
              <a:t>10</a:t>
            </a:fld>
            <a:endParaRPr kumimoji="0" lang="en-US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2643182"/>
            <a:ext cx="7831967" cy="3857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gl-ES" dirty="0" smtClean="0"/>
              <a:t>Banco de Recursos TIC</a:t>
            </a:r>
            <a:endParaRPr lang="gl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9416"/>
            <a:ext cx="7239000" cy="748014"/>
          </a:xfrm>
        </p:spPr>
        <p:txBody>
          <a:bodyPr>
            <a:normAutofit fontScale="92500" lnSpcReduction="20000"/>
          </a:bodyPr>
          <a:lstStyle/>
          <a:p>
            <a:r>
              <a:rPr lang="es-ES" dirty="0" err="1" smtClean="0"/>
              <a:t>Edebé</a:t>
            </a:r>
            <a:r>
              <a:rPr lang="es-ES" dirty="0" smtClean="0"/>
              <a:t> </a:t>
            </a:r>
            <a:r>
              <a:rPr lang="es-ES" dirty="0" err="1" smtClean="0"/>
              <a:t>Dixital</a:t>
            </a:r>
            <a:endParaRPr lang="es-ES" dirty="0" smtClean="0"/>
          </a:p>
          <a:p>
            <a:pPr lvl="1"/>
            <a:r>
              <a:rPr lang="es-ES" dirty="0" smtClean="0">
                <a:hlinkClick r:id="rId3"/>
              </a:rPr>
              <a:t>http://www.edebedigital.com/home/</a:t>
            </a:r>
            <a:endParaRPr lang="es-ES" dirty="0" smtClean="0"/>
          </a:p>
          <a:p>
            <a:endParaRPr lang="gl-ES" dirty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smtClean="0"/>
              <a:t>04 - Recursos</a:t>
            </a:r>
            <a:endParaRPr lang="en-US" dirty="0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217A8-0E06-4059-AC45-433E2E67A85D}" type="slidenum">
              <a:rPr kumimoji="0" lang="en-US" smtClean="0"/>
              <a:pPr/>
              <a:t>11</a:t>
            </a:fld>
            <a:endParaRPr kumimoji="0" lang="en-US" dirty="0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7224" y="2500306"/>
            <a:ext cx="6513509" cy="402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gl-ES" dirty="0" smtClean="0"/>
              <a:t>Banco de Recursos TIC</a:t>
            </a:r>
            <a:endParaRPr lang="gl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9416"/>
            <a:ext cx="7239000" cy="890890"/>
          </a:xfrm>
        </p:spPr>
        <p:txBody>
          <a:bodyPr>
            <a:normAutofit fontScale="70000" lnSpcReduction="20000"/>
          </a:bodyPr>
          <a:lstStyle/>
          <a:p>
            <a:r>
              <a:rPr lang="gl-ES" dirty="0" err="1" smtClean="0"/>
              <a:t>TeacherTube</a:t>
            </a:r>
            <a:endParaRPr lang="gl-ES" dirty="0" smtClean="0"/>
          </a:p>
          <a:p>
            <a:pPr lvl="1"/>
            <a:r>
              <a:rPr lang="es-ES" dirty="0" smtClean="0">
                <a:hlinkClick r:id="rId3"/>
              </a:rPr>
              <a:t>http://www.teachertube.com/</a:t>
            </a:r>
            <a:endParaRPr lang="es-ES" dirty="0" smtClean="0"/>
          </a:p>
          <a:p>
            <a:pPr lvl="1"/>
            <a:r>
              <a:rPr lang="es-ES" dirty="0" smtClean="0"/>
              <a:t>En inglés</a:t>
            </a:r>
          </a:p>
          <a:p>
            <a:endParaRPr lang="gl-ES" dirty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smtClean="0"/>
              <a:t>04 - Recursos</a:t>
            </a:r>
            <a:endParaRPr lang="en-US" dirty="0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217A8-0E06-4059-AC45-433E2E67A85D}" type="slidenum">
              <a:rPr kumimoji="0" lang="en-US" smtClean="0"/>
              <a:pPr/>
              <a:t>12</a:t>
            </a:fld>
            <a:endParaRPr kumimoji="0" lang="en-US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2643182"/>
            <a:ext cx="7481948" cy="3786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gl-ES" dirty="0" smtClean="0"/>
              <a:t>Recursos Multimedia</a:t>
            </a:r>
            <a:endParaRPr lang="gl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9416"/>
            <a:ext cx="7239000" cy="890890"/>
          </a:xfrm>
        </p:spPr>
        <p:txBody>
          <a:bodyPr>
            <a:normAutofit fontScale="77500" lnSpcReduction="20000"/>
          </a:bodyPr>
          <a:lstStyle/>
          <a:p>
            <a:r>
              <a:rPr lang="es-ES" dirty="0" smtClean="0"/>
              <a:t>Multimedia SIEGA (</a:t>
            </a:r>
            <a:r>
              <a:rPr lang="es-ES" dirty="0" err="1" smtClean="0"/>
              <a:t>Páxina</a:t>
            </a:r>
            <a:r>
              <a:rPr lang="es-ES" dirty="0" smtClean="0"/>
              <a:t> Oficial </a:t>
            </a:r>
            <a:r>
              <a:rPr lang="es-ES" dirty="0" err="1" smtClean="0"/>
              <a:t>Consellería</a:t>
            </a:r>
            <a:r>
              <a:rPr lang="es-ES" dirty="0" smtClean="0"/>
              <a:t> de Educación):</a:t>
            </a:r>
          </a:p>
          <a:p>
            <a:pPr lvl="1"/>
            <a:r>
              <a:rPr lang="es-ES" dirty="0" smtClean="0">
                <a:hlinkClick r:id="rId3"/>
              </a:rPr>
              <a:t>http://www.edu.xunta.es/contidos/portal/index.htm</a:t>
            </a:r>
            <a:endParaRPr lang="es-ES" dirty="0" smtClean="0"/>
          </a:p>
          <a:p>
            <a:endParaRPr lang="gl-ES" dirty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smtClean="0"/>
              <a:t>04 - Recursos</a:t>
            </a:r>
            <a:endParaRPr lang="en-US" dirty="0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217A8-0E06-4059-AC45-433E2E67A85D}" type="slidenum">
              <a:rPr kumimoji="0" lang="en-US" smtClean="0"/>
              <a:pPr/>
              <a:t>13</a:t>
            </a:fld>
            <a:endParaRPr kumimoji="0" lang="en-US" dirty="0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43042" y="2571744"/>
            <a:ext cx="5189523" cy="39165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gl-ES" dirty="0" smtClean="0"/>
              <a:t>Recursos Multimedia</a:t>
            </a:r>
            <a:endParaRPr lang="gl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9416"/>
            <a:ext cx="7239000" cy="748014"/>
          </a:xfrm>
        </p:spPr>
        <p:txBody>
          <a:bodyPr>
            <a:normAutofit fontScale="70000" lnSpcReduction="20000"/>
          </a:bodyPr>
          <a:lstStyle/>
          <a:p>
            <a:r>
              <a:rPr lang="es-ES" dirty="0" smtClean="0"/>
              <a:t>Actividades </a:t>
            </a:r>
            <a:r>
              <a:rPr lang="es-ES" dirty="0" err="1" smtClean="0"/>
              <a:t>PescaGalicia</a:t>
            </a:r>
            <a:endParaRPr lang="es-ES" dirty="0" smtClean="0"/>
          </a:p>
          <a:p>
            <a:pPr lvl="1"/>
            <a:r>
              <a:rPr lang="es-ES" dirty="0" smtClean="0">
                <a:hlinkClick r:id="rId3"/>
              </a:rPr>
              <a:t>http://www.pescagalicia.com/recursos/pescalandia/pescalandia.htm</a:t>
            </a:r>
            <a:r>
              <a:rPr lang="es-ES" dirty="0" smtClean="0"/>
              <a:t>  </a:t>
            </a:r>
          </a:p>
          <a:p>
            <a:endParaRPr lang="gl-ES" dirty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smtClean="0"/>
              <a:t>04 - Recursos</a:t>
            </a:r>
            <a:endParaRPr lang="en-US" dirty="0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217A8-0E06-4059-AC45-433E2E67A85D}" type="slidenum">
              <a:rPr kumimoji="0" lang="en-US" smtClean="0"/>
              <a:pPr/>
              <a:t>14</a:t>
            </a:fld>
            <a:endParaRPr kumimoji="0" lang="en-US" dirty="0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10" y="2928934"/>
            <a:ext cx="6919925" cy="3171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gl-ES" dirty="0" smtClean="0"/>
              <a:t>Recursos Multimedia</a:t>
            </a:r>
            <a:endParaRPr lang="gl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9416"/>
            <a:ext cx="7239000" cy="819452"/>
          </a:xfrm>
        </p:spPr>
        <p:txBody>
          <a:bodyPr>
            <a:normAutofit fontScale="77500" lnSpcReduction="20000"/>
          </a:bodyPr>
          <a:lstStyle/>
          <a:p>
            <a:r>
              <a:rPr lang="es-ES" dirty="0" smtClean="0"/>
              <a:t>Portal educativo Xunta de </a:t>
            </a:r>
            <a:r>
              <a:rPr lang="es-ES" dirty="0" err="1" smtClean="0"/>
              <a:t>Castela</a:t>
            </a:r>
            <a:r>
              <a:rPr lang="es-ES" dirty="0" smtClean="0"/>
              <a:t> e León (</a:t>
            </a:r>
            <a:r>
              <a:rPr lang="es-ES" dirty="0" err="1" smtClean="0"/>
              <a:t>Páxina</a:t>
            </a:r>
            <a:r>
              <a:rPr lang="es-ES" dirty="0" smtClean="0"/>
              <a:t> Oficial):</a:t>
            </a:r>
          </a:p>
          <a:p>
            <a:pPr lvl="1"/>
            <a:r>
              <a:rPr lang="es-ES" dirty="0" smtClean="0">
                <a:hlinkClick r:id="rId3"/>
              </a:rPr>
              <a:t>http://www.educa.jcyl.es/educacyl/</a:t>
            </a:r>
            <a:endParaRPr lang="es-ES" dirty="0" smtClean="0"/>
          </a:p>
          <a:p>
            <a:endParaRPr lang="gl-ES" dirty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smtClean="0"/>
              <a:t>04 - Recursos</a:t>
            </a:r>
            <a:endParaRPr lang="en-US" dirty="0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217A8-0E06-4059-AC45-433E2E67A85D}" type="slidenum">
              <a:rPr kumimoji="0" lang="en-US" smtClean="0"/>
              <a:pPr/>
              <a:t>15</a:t>
            </a:fld>
            <a:endParaRPr kumimoji="0" lang="en-US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43042" y="2500306"/>
            <a:ext cx="5248275" cy="400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gl-ES" dirty="0" smtClean="0"/>
              <a:t>Recursos Multimedia</a:t>
            </a:r>
            <a:endParaRPr lang="gl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9416"/>
            <a:ext cx="7239000" cy="748014"/>
          </a:xfrm>
        </p:spPr>
        <p:txBody>
          <a:bodyPr>
            <a:normAutofit fontScale="92500" lnSpcReduction="20000"/>
          </a:bodyPr>
          <a:lstStyle/>
          <a:p>
            <a:r>
              <a:rPr lang="gl-ES" dirty="0" err="1" smtClean="0"/>
              <a:t>Genmagic</a:t>
            </a:r>
            <a:endParaRPr lang="gl-ES" dirty="0" smtClean="0"/>
          </a:p>
          <a:p>
            <a:pPr lvl="1"/>
            <a:r>
              <a:rPr lang="es-ES" dirty="0" smtClean="0">
                <a:hlinkClick r:id="rId3"/>
              </a:rPr>
              <a:t>http://www.genmagic.net/educa/</a:t>
            </a:r>
            <a:endParaRPr lang="es-ES" dirty="0" smtClean="0"/>
          </a:p>
          <a:p>
            <a:endParaRPr lang="gl-ES" dirty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smtClean="0"/>
              <a:t>04 - Recursos</a:t>
            </a:r>
            <a:endParaRPr lang="en-US" dirty="0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217A8-0E06-4059-AC45-433E2E67A85D}" type="slidenum">
              <a:rPr kumimoji="0" lang="en-US" smtClean="0"/>
              <a:pPr/>
              <a:t>16</a:t>
            </a:fld>
            <a:endParaRPr kumimoji="0" lang="en-US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472" y="2640472"/>
            <a:ext cx="7016801" cy="3431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gl-ES" dirty="0" smtClean="0"/>
              <a:t>Recursos Multimedia</a:t>
            </a:r>
            <a:endParaRPr lang="gl-ES" dirty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smtClean="0"/>
              <a:t>04 - Recursos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8662" y="1714488"/>
            <a:ext cx="6361113" cy="476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217A8-0E06-4059-AC45-433E2E67A85D}" type="slidenum">
              <a:rPr kumimoji="0" lang="en-US" smtClean="0"/>
              <a:pPr/>
              <a:t>17</a:t>
            </a:fld>
            <a:endParaRPr kumimoji="0" lang="en-U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9416"/>
            <a:ext cx="7239000" cy="676576"/>
          </a:xfrm>
        </p:spPr>
        <p:txBody>
          <a:bodyPr>
            <a:normAutofit fontScale="85000" lnSpcReduction="20000"/>
          </a:bodyPr>
          <a:lstStyle/>
          <a:p>
            <a:r>
              <a:rPr lang="pt-BR" dirty="0" smtClean="0"/>
              <a:t>Ed. Infantil: </a:t>
            </a:r>
            <a:r>
              <a:rPr lang="pt-BR" dirty="0" err="1" smtClean="0"/>
              <a:t>Xogar</a:t>
            </a:r>
            <a:r>
              <a:rPr lang="pt-BR" dirty="0" smtClean="0"/>
              <a:t>, bailar e </a:t>
            </a:r>
            <a:r>
              <a:rPr lang="pt-BR" dirty="0" err="1" smtClean="0"/>
              <a:t>divertirnos</a:t>
            </a:r>
            <a:r>
              <a:rPr lang="pt-BR" dirty="0" smtClean="0"/>
              <a:t> </a:t>
            </a:r>
            <a:r>
              <a:rPr lang="pt-BR" dirty="0" err="1" smtClean="0"/>
              <a:t>cos</a:t>
            </a:r>
            <a:r>
              <a:rPr lang="pt-BR" dirty="0" smtClean="0"/>
              <a:t> </a:t>
            </a:r>
            <a:r>
              <a:rPr lang="pt-BR" dirty="0" err="1" smtClean="0"/>
              <a:t>boohbahs</a:t>
            </a:r>
            <a:endParaRPr lang="pt-BR" dirty="0" smtClean="0"/>
          </a:p>
          <a:p>
            <a:pPr lvl="1"/>
            <a:r>
              <a:rPr lang="gl-ES" dirty="0" smtClean="0">
                <a:hlinkClick r:id="rId4"/>
              </a:rPr>
              <a:t>http://www.boohbah.com/zone.html</a:t>
            </a:r>
            <a:r>
              <a:rPr lang="gl-ES" dirty="0" smtClean="0"/>
              <a:t> </a:t>
            </a:r>
            <a:endParaRPr lang="gl-ES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gl-ES" dirty="0" smtClean="0"/>
              <a:t>Banco de Recursos </a:t>
            </a:r>
            <a:r>
              <a:rPr lang="gl-ES" dirty="0" err="1" smtClean="0"/>
              <a:t>Pizarra</a:t>
            </a:r>
            <a:r>
              <a:rPr lang="gl-ES" dirty="0" smtClean="0"/>
              <a:t> Dixital</a:t>
            </a:r>
            <a:endParaRPr lang="gl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9416"/>
            <a:ext cx="7239000" cy="962328"/>
          </a:xfrm>
        </p:spPr>
        <p:txBody>
          <a:bodyPr/>
          <a:lstStyle/>
          <a:p>
            <a:r>
              <a:rPr lang="gl-ES" dirty="0" smtClean="0"/>
              <a:t>EDIGA</a:t>
            </a:r>
          </a:p>
          <a:p>
            <a:pPr lvl="1"/>
            <a:r>
              <a:rPr lang="gl-ES" dirty="0" smtClean="0">
                <a:hlinkClick r:id="rId3"/>
              </a:rPr>
              <a:t>http://ediga.net/blog/</a:t>
            </a:r>
            <a:r>
              <a:rPr lang="gl-ES" dirty="0" smtClean="0"/>
              <a:t> </a:t>
            </a:r>
          </a:p>
          <a:p>
            <a:endParaRPr lang="gl-ES" dirty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smtClean="0"/>
              <a:t>04 - Recursos</a:t>
            </a:r>
            <a:endParaRPr lang="en-US" dirty="0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217A8-0E06-4059-AC45-433E2E67A85D}" type="slidenum">
              <a:rPr kumimoji="0" lang="en-US" smtClean="0"/>
              <a:pPr/>
              <a:t>18</a:t>
            </a:fld>
            <a:endParaRPr kumimoji="0" lang="en-US" dirty="0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57290" y="2714620"/>
            <a:ext cx="5784841" cy="37494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gl-ES" dirty="0" smtClean="0"/>
              <a:t>Banco de Recursos </a:t>
            </a:r>
            <a:r>
              <a:rPr lang="gl-ES" dirty="0" err="1" smtClean="0"/>
              <a:t>Pizarra</a:t>
            </a:r>
            <a:r>
              <a:rPr lang="gl-ES" dirty="0" smtClean="0"/>
              <a:t> Dixital</a:t>
            </a:r>
            <a:endParaRPr lang="gl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9416"/>
            <a:ext cx="7239000" cy="676576"/>
          </a:xfrm>
        </p:spPr>
        <p:txBody>
          <a:bodyPr>
            <a:normAutofit fontScale="70000" lnSpcReduction="20000"/>
          </a:bodyPr>
          <a:lstStyle/>
          <a:p>
            <a:r>
              <a:rPr lang="es-ES" dirty="0" smtClean="0"/>
              <a:t>Banco de Recursos Didácticos La Rioja (</a:t>
            </a:r>
            <a:r>
              <a:rPr lang="es-ES" dirty="0" err="1" smtClean="0"/>
              <a:t>Páxina</a:t>
            </a:r>
            <a:r>
              <a:rPr lang="es-ES" dirty="0" smtClean="0"/>
              <a:t> Oficial):</a:t>
            </a:r>
          </a:p>
          <a:p>
            <a:pPr lvl="1"/>
            <a:r>
              <a:rPr lang="es-ES" dirty="0" smtClean="0">
                <a:hlinkClick r:id="rId3"/>
              </a:rPr>
              <a:t>http://www.educarioja.org/educarioja/pizarradigital/repositorio.htm</a:t>
            </a:r>
            <a:endParaRPr lang="es-ES" dirty="0" smtClean="0"/>
          </a:p>
          <a:p>
            <a:endParaRPr lang="gl-ES" dirty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smtClean="0"/>
              <a:t>04 - Recursos</a:t>
            </a:r>
            <a:endParaRPr lang="en-US" dirty="0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217A8-0E06-4059-AC45-433E2E67A85D}" type="slidenum">
              <a:rPr kumimoji="0" lang="en-US" smtClean="0"/>
              <a:pPr/>
              <a:t>19</a:t>
            </a:fld>
            <a:endParaRPr kumimoji="0" lang="en-US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57357" y="2357677"/>
            <a:ext cx="5143535" cy="41431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gl-ES" dirty="0" smtClean="0"/>
              <a:t>Índice</a:t>
            </a:r>
            <a:endParaRPr lang="gl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9416"/>
            <a:ext cx="3614734" cy="4846320"/>
          </a:xfrm>
          <a:solidFill>
            <a:schemeClr val="accent2"/>
          </a:solidFill>
        </p:spPr>
        <p:txBody>
          <a:bodyPr>
            <a:normAutofit fontScale="85000" lnSpcReduction="10000"/>
          </a:bodyPr>
          <a:lstStyle/>
          <a:p>
            <a:r>
              <a:rPr lang="gl-ES" dirty="0" smtClean="0">
                <a:hlinkClick r:id="rId3" action="ppaction://hlinksldjump"/>
              </a:rPr>
              <a:t>Banco de Recursos TIC</a:t>
            </a:r>
            <a:endParaRPr lang="gl-ES" dirty="0" smtClean="0"/>
          </a:p>
          <a:p>
            <a:r>
              <a:rPr lang="gl-ES" dirty="0" smtClean="0">
                <a:hlinkClick r:id="rId4" action="ppaction://hlinksldjump"/>
              </a:rPr>
              <a:t>Recursos Multimedia</a:t>
            </a:r>
            <a:endParaRPr lang="gl-ES" dirty="0" smtClean="0"/>
          </a:p>
          <a:p>
            <a:r>
              <a:rPr lang="gl-ES" dirty="0" smtClean="0">
                <a:hlinkClick r:id="rId5" action="ppaction://hlinksldjump"/>
              </a:rPr>
              <a:t>Recursos </a:t>
            </a:r>
            <a:r>
              <a:rPr lang="gl-ES" dirty="0" err="1" smtClean="0">
                <a:hlinkClick r:id="rId5" action="ppaction://hlinksldjump"/>
              </a:rPr>
              <a:t>Pizarra</a:t>
            </a:r>
            <a:r>
              <a:rPr lang="gl-ES" dirty="0" smtClean="0">
                <a:hlinkClick r:id="rId5" action="ppaction://hlinksldjump"/>
              </a:rPr>
              <a:t> Dixital</a:t>
            </a:r>
            <a:endParaRPr lang="gl-ES" dirty="0" smtClean="0"/>
          </a:p>
          <a:p>
            <a:r>
              <a:rPr lang="gl-ES" dirty="0" smtClean="0">
                <a:hlinkClick r:id="rId6" action="ppaction://hlinksldjump"/>
              </a:rPr>
              <a:t>Recursos Notebook</a:t>
            </a:r>
            <a:endParaRPr lang="gl-ES" dirty="0" smtClean="0"/>
          </a:p>
          <a:p>
            <a:r>
              <a:rPr lang="gl-ES" dirty="0" smtClean="0">
                <a:hlinkClick r:id="rId7" action="ppaction://hlinksldjump"/>
              </a:rPr>
              <a:t>Bancos de Imaxes</a:t>
            </a:r>
            <a:endParaRPr lang="gl-ES" dirty="0" smtClean="0"/>
          </a:p>
          <a:p>
            <a:r>
              <a:rPr lang="gl-ES" dirty="0" smtClean="0">
                <a:hlinkClick r:id="rId8" action="ppaction://hlinksldjump"/>
              </a:rPr>
              <a:t>Recursos Galego</a:t>
            </a:r>
            <a:endParaRPr lang="gl-ES" dirty="0" smtClean="0"/>
          </a:p>
          <a:p>
            <a:r>
              <a:rPr lang="gl-ES" dirty="0" smtClean="0">
                <a:hlinkClick r:id="rId9" action="ppaction://hlinksldjump"/>
              </a:rPr>
              <a:t>Recursos Idiomas</a:t>
            </a:r>
            <a:endParaRPr lang="gl-ES" dirty="0" smtClean="0"/>
          </a:p>
          <a:p>
            <a:r>
              <a:rPr lang="gl-ES" dirty="0" smtClean="0">
                <a:hlinkClick r:id="rId10" action="ppaction://hlinksldjump"/>
              </a:rPr>
              <a:t>Recursos de Lingua Castelá</a:t>
            </a:r>
            <a:endParaRPr lang="gl-ES" dirty="0" smtClean="0"/>
          </a:p>
          <a:p>
            <a:r>
              <a:rPr lang="gl-ES" dirty="0" smtClean="0">
                <a:hlinkClick r:id="rId11" action="ppaction://hlinksldjump"/>
              </a:rPr>
              <a:t>Recursos de Ciencias</a:t>
            </a:r>
            <a:endParaRPr lang="gl-ES" dirty="0" smtClean="0"/>
          </a:p>
          <a:p>
            <a:r>
              <a:rPr lang="gl-ES" dirty="0" smtClean="0">
                <a:hlinkClick r:id="rId12" action="ppaction://hlinksldjump"/>
              </a:rPr>
              <a:t>Recursos de Mates e Ciencias</a:t>
            </a:r>
            <a:endParaRPr lang="gl-ES" dirty="0" smtClean="0"/>
          </a:p>
          <a:p>
            <a:r>
              <a:rPr lang="gl-ES" dirty="0" smtClean="0">
                <a:hlinkClick r:id="rId13" action="ppaction://hlinksldjump"/>
              </a:rPr>
              <a:t>Recursos de Mates</a:t>
            </a:r>
            <a:endParaRPr lang="gl-ES" dirty="0" smtClean="0"/>
          </a:p>
          <a:p>
            <a:endParaRPr lang="gl-ES" dirty="0" smtClean="0"/>
          </a:p>
          <a:p>
            <a:endParaRPr lang="gl-ES" dirty="0" smtClean="0"/>
          </a:p>
          <a:p>
            <a:endParaRPr lang="gl-ES" dirty="0" smtClean="0"/>
          </a:p>
          <a:p>
            <a:endParaRPr lang="gl-ES" dirty="0" smtClean="0"/>
          </a:p>
          <a:p>
            <a:endParaRPr lang="gl-ES" dirty="0" smtClean="0"/>
          </a:p>
          <a:p>
            <a:endParaRPr lang="gl-ES" dirty="0" smtClean="0"/>
          </a:p>
          <a:p>
            <a:endParaRPr lang="gl-ES" dirty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smtClean="0"/>
              <a:t>04 - Recursos</a:t>
            </a:r>
            <a:endParaRPr lang="en-US" dirty="0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217A8-0E06-4059-AC45-433E2E67A85D}" type="slidenum">
              <a:rPr kumimoji="0" lang="en-US" smtClean="0"/>
              <a:pPr/>
              <a:t>2</a:t>
            </a:fld>
            <a:endParaRPr kumimoji="0" lang="en-US" dirty="0"/>
          </a:p>
        </p:txBody>
      </p:sp>
      <p:sp>
        <p:nvSpPr>
          <p:cNvPr id="6" name="2 Marcador de contenido"/>
          <p:cNvSpPr txBox="1">
            <a:spLocks/>
          </p:cNvSpPr>
          <p:nvPr/>
        </p:nvSpPr>
        <p:spPr>
          <a:xfrm>
            <a:off x="4286248" y="1643050"/>
            <a:ext cx="3614734" cy="4846320"/>
          </a:xfrm>
          <a:prstGeom prst="rect">
            <a:avLst/>
          </a:prstGeom>
          <a:solidFill>
            <a:schemeClr val="accent2"/>
          </a:solidFill>
          <a:ln w="22225">
            <a:solidFill>
              <a:schemeClr val="accent1"/>
            </a:solidFill>
            <a:prstDash val="sysDash"/>
          </a:ln>
        </p:spPr>
        <p:txBody>
          <a:bodyPr vert="horz">
            <a:normAutofit fontScale="85000" lnSpcReduction="20000"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73000"/>
              <a:buFont typeface="Wingdings 2"/>
              <a:buChar char=""/>
              <a:tabLst/>
              <a:defRPr/>
            </a:pPr>
            <a:r>
              <a:rPr kumimoji="0" lang="gl-ES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hlinkClick r:id="rId14" action="ppaction://hlinksldjump"/>
              </a:rPr>
              <a:t>Recursos de Música</a:t>
            </a:r>
            <a:endParaRPr kumimoji="0" lang="gl-ES" sz="2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73000"/>
              <a:buFont typeface="Wingdings 2"/>
              <a:buChar char=""/>
              <a:tabLst/>
              <a:defRPr/>
            </a:pPr>
            <a:r>
              <a:rPr kumimoji="0" lang="gl-ES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hlinkClick r:id="rId15" action="ppaction://hlinksldjump"/>
              </a:rPr>
              <a:t>Recursos de Xeografía</a:t>
            </a:r>
            <a:endParaRPr kumimoji="0" lang="gl-ES" sz="2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73000"/>
              <a:buFont typeface="Wingdings 2"/>
              <a:buChar char=""/>
              <a:tabLst/>
              <a:defRPr/>
            </a:pPr>
            <a:r>
              <a:rPr kumimoji="0" lang="gl-ES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hlinkClick r:id="rId16" action="ppaction://hlinksldjump"/>
              </a:rPr>
              <a:t>Recursos de Historia</a:t>
            </a:r>
            <a:endParaRPr kumimoji="0" lang="gl-ES" sz="2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73000"/>
              <a:buFont typeface="Wingdings 2"/>
              <a:buChar char=""/>
              <a:tabLst/>
              <a:defRPr/>
            </a:pPr>
            <a:r>
              <a:rPr kumimoji="0" lang="gl-ES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Recursos de Arte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73000"/>
              <a:buFont typeface="Wingdings 2"/>
              <a:buChar char=""/>
              <a:tabLst/>
              <a:defRPr/>
            </a:pPr>
            <a:r>
              <a:rPr kumimoji="0" lang="gl-ES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hlinkClick r:id="rId17" action="ppaction://hlinksldjump"/>
              </a:rPr>
              <a:t>Recursos de Plástica e Debuxo</a:t>
            </a:r>
            <a:endParaRPr kumimoji="0" lang="gl-ES" sz="2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73000"/>
              <a:buFont typeface="Wingdings 2"/>
              <a:buChar char=""/>
              <a:tabLst/>
              <a:defRPr/>
            </a:pPr>
            <a:r>
              <a:rPr kumimoji="0" lang="gl-ES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Internet</a:t>
            </a:r>
          </a:p>
          <a:p>
            <a:pPr marL="521208" marR="0" lvl="1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ct val="80000"/>
              <a:buFont typeface="Wingdings 2"/>
              <a:buChar char=""/>
              <a:tabLst/>
              <a:defRPr/>
            </a:pPr>
            <a:r>
              <a:rPr kumimoji="0" lang="gl-ES" sz="23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8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  <a:hlinkClick r:id="rId18" action="ppaction://hlinksldjump"/>
              </a:rPr>
              <a:t>Ofimática</a:t>
            </a:r>
            <a:endParaRPr kumimoji="0" lang="gl-ES" sz="23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8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521208" marR="0" lvl="1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ct val="80000"/>
              <a:buFont typeface="Wingdings 2"/>
              <a:buChar char=""/>
              <a:tabLst/>
              <a:defRPr/>
            </a:pPr>
            <a:r>
              <a:rPr kumimoji="0" lang="gl-ES" sz="23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8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  <a:hlinkClick r:id="rId19" action="ppaction://hlinksldjump"/>
              </a:rPr>
              <a:t>PowerPoint </a:t>
            </a:r>
            <a:endParaRPr kumimoji="0" lang="gl-ES" sz="23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8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521208" marR="0" lvl="1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ct val="80000"/>
              <a:buFont typeface="Wingdings 2"/>
              <a:buChar char=""/>
              <a:tabLst/>
              <a:defRPr/>
            </a:pPr>
            <a:r>
              <a:rPr kumimoji="0" lang="gl-ES" sz="23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tint val="8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  <a:hlinkClick r:id="rId20" action="ppaction://hlinksldjump"/>
              </a:rPr>
              <a:t>YouTube</a:t>
            </a:r>
            <a:endParaRPr kumimoji="0" lang="gl-ES" sz="23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8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521208" marR="0" lvl="1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ct val="80000"/>
              <a:buFont typeface="Wingdings 2"/>
              <a:buChar char=""/>
              <a:tabLst/>
              <a:defRPr/>
            </a:pPr>
            <a:r>
              <a:rPr kumimoji="0" lang="gl-ES" sz="23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8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  <a:hlinkClick r:id="rId21" action="ppaction://hlinksldjump"/>
              </a:rPr>
              <a:t>Novas en Internet</a:t>
            </a:r>
            <a:endParaRPr kumimoji="0" lang="gl-ES" sz="23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8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521208" marR="0" lvl="1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ct val="80000"/>
              <a:buFont typeface="Wingdings 2"/>
              <a:buChar char=""/>
              <a:tabLst/>
              <a:defRPr/>
            </a:pPr>
            <a:r>
              <a:rPr kumimoji="0" lang="gl-ES" sz="23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8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  <a:hlinkClick r:id="rId22" action="ppaction://hlinksldjump"/>
              </a:rPr>
              <a:t>Imaxes</a:t>
            </a:r>
            <a:endParaRPr kumimoji="0" lang="gl-ES" sz="23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8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521208" marR="0" lvl="1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ct val="80000"/>
              <a:buFont typeface="Wingdings 2"/>
              <a:buChar char=""/>
              <a:tabLst/>
              <a:defRPr/>
            </a:pPr>
            <a:r>
              <a:rPr kumimoji="0" lang="gl-ES" sz="23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tint val="8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  <a:hlinkClick r:id="rId23" action="ppaction://hlinksldjump"/>
              </a:rPr>
              <a:t>Blogues</a:t>
            </a:r>
            <a:endParaRPr kumimoji="0" lang="gl-ES" sz="23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8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521208" marR="0" lvl="1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ct val="80000"/>
              <a:buFont typeface="Wingdings 2"/>
              <a:buChar char=""/>
              <a:tabLst/>
              <a:defRPr/>
            </a:pPr>
            <a:r>
              <a:rPr kumimoji="0" lang="gl-ES" sz="23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tint val="8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  <a:hlinkClick r:id="rId24" action="ppaction://hlinksldjump"/>
              </a:rPr>
              <a:t>Tlf</a:t>
            </a:r>
            <a:r>
              <a:rPr kumimoji="0" lang="gl-ES" sz="23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8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  <a:hlinkClick r:id="rId24" action="ppaction://hlinksldjump"/>
              </a:rPr>
              <a:t> por Internet</a:t>
            </a:r>
            <a:endParaRPr kumimoji="0" lang="gl-ES" sz="23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8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73000"/>
              <a:buFont typeface="Wingdings 2"/>
              <a:buChar char=""/>
              <a:tabLst/>
              <a:defRPr/>
            </a:pPr>
            <a:endParaRPr kumimoji="0" lang="gl-ES" sz="2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73000"/>
              <a:buFont typeface="Wingdings 2"/>
              <a:buChar char=""/>
              <a:tabLst/>
              <a:defRPr/>
            </a:pPr>
            <a:endParaRPr kumimoji="0" lang="gl-ES" sz="2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73000"/>
              <a:buFont typeface="Wingdings 2"/>
              <a:buChar char=""/>
              <a:tabLst/>
              <a:defRPr/>
            </a:pPr>
            <a:endParaRPr kumimoji="0" lang="gl-ES" sz="2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73000"/>
              <a:buFont typeface="Wingdings 2"/>
              <a:buChar char=""/>
              <a:tabLst/>
              <a:defRPr/>
            </a:pPr>
            <a:endParaRPr kumimoji="0" lang="gl-ES" sz="2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73000"/>
              <a:buFont typeface="Wingdings 2"/>
              <a:buChar char=""/>
              <a:tabLst/>
              <a:defRPr/>
            </a:pPr>
            <a:endParaRPr kumimoji="0" lang="gl-ES" sz="2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73000"/>
              <a:buFont typeface="Wingdings 2"/>
              <a:buChar char=""/>
              <a:tabLst/>
              <a:defRPr/>
            </a:pPr>
            <a:endParaRPr kumimoji="0" lang="gl-ES" sz="2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73000"/>
              <a:buFont typeface="Wingdings 2"/>
              <a:buChar char=""/>
              <a:tabLst/>
              <a:defRPr/>
            </a:pPr>
            <a:endParaRPr kumimoji="0" lang="gl-ES" sz="2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gl-ES" dirty="0" smtClean="0"/>
              <a:t>Banco de Recursos </a:t>
            </a:r>
            <a:r>
              <a:rPr lang="gl-ES" dirty="0" err="1" smtClean="0"/>
              <a:t>Pizarra</a:t>
            </a:r>
            <a:r>
              <a:rPr lang="gl-ES" dirty="0" smtClean="0"/>
              <a:t> Dixital</a:t>
            </a:r>
            <a:endParaRPr lang="gl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9416"/>
            <a:ext cx="7239000" cy="1033766"/>
          </a:xfrm>
        </p:spPr>
        <p:txBody>
          <a:bodyPr>
            <a:normAutofit fontScale="92500"/>
          </a:bodyPr>
          <a:lstStyle/>
          <a:p>
            <a:r>
              <a:rPr lang="gl-ES" dirty="0" err="1" smtClean="0"/>
              <a:t>Pizarra</a:t>
            </a:r>
            <a:r>
              <a:rPr lang="gl-ES" dirty="0" smtClean="0"/>
              <a:t> </a:t>
            </a:r>
            <a:r>
              <a:rPr lang="gl-ES" dirty="0" err="1" smtClean="0"/>
              <a:t>digital</a:t>
            </a:r>
            <a:r>
              <a:rPr lang="gl-ES" dirty="0" smtClean="0"/>
              <a:t> secundaria:</a:t>
            </a:r>
          </a:p>
          <a:p>
            <a:pPr lvl="1"/>
            <a:r>
              <a:rPr lang="es-ES" dirty="0" smtClean="0">
                <a:hlinkClick r:id="rId3"/>
              </a:rPr>
              <a:t>http://www.catedu.es/Pizarra_Secundaria/index.php</a:t>
            </a:r>
            <a:endParaRPr lang="es-ES" dirty="0" smtClean="0"/>
          </a:p>
          <a:p>
            <a:endParaRPr lang="gl-ES" dirty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smtClean="0"/>
              <a:t>04 - Recursos</a:t>
            </a:r>
            <a:endParaRPr lang="en-US" dirty="0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217A8-0E06-4059-AC45-433E2E67A85D}" type="slidenum">
              <a:rPr kumimoji="0" lang="en-US" smtClean="0"/>
              <a:pPr/>
              <a:t>20</a:t>
            </a:fld>
            <a:endParaRPr kumimoji="0" lang="en-US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85918" y="2707918"/>
            <a:ext cx="4913295" cy="37514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gl-ES" dirty="0" smtClean="0"/>
              <a:t>Banco de Recursos </a:t>
            </a:r>
            <a:r>
              <a:rPr lang="gl-ES" dirty="0" err="1" smtClean="0"/>
              <a:t>Pizarra</a:t>
            </a:r>
            <a:r>
              <a:rPr lang="gl-ES" dirty="0" smtClean="0"/>
              <a:t> Dixital</a:t>
            </a:r>
            <a:endParaRPr lang="gl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9416"/>
            <a:ext cx="7239000" cy="962328"/>
          </a:xfrm>
        </p:spPr>
        <p:txBody>
          <a:bodyPr/>
          <a:lstStyle/>
          <a:p>
            <a:r>
              <a:rPr lang="es-ES" dirty="0" err="1" smtClean="0"/>
              <a:t>Edebé</a:t>
            </a:r>
            <a:r>
              <a:rPr lang="es-ES" dirty="0" smtClean="0"/>
              <a:t> </a:t>
            </a:r>
            <a:r>
              <a:rPr lang="es-ES" dirty="0" err="1" smtClean="0"/>
              <a:t>Dixital</a:t>
            </a:r>
            <a:r>
              <a:rPr lang="es-ES" dirty="0" smtClean="0"/>
              <a:t>: Recursos para a pizarra</a:t>
            </a:r>
          </a:p>
          <a:p>
            <a:pPr lvl="1"/>
            <a:r>
              <a:rPr lang="es-ES" dirty="0" smtClean="0">
                <a:hlinkClick r:id="rId3"/>
              </a:rPr>
              <a:t>http://intranet.sigmat.com/enlacesdim/</a:t>
            </a:r>
            <a:endParaRPr lang="es-ES" dirty="0" smtClean="0"/>
          </a:p>
          <a:p>
            <a:endParaRPr lang="gl-ES" dirty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smtClean="0"/>
              <a:t>04 - Recursos</a:t>
            </a:r>
            <a:endParaRPr lang="en-US" dirty="0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217A8-0E06-4059-AC45-433E2E67A85D}" type="slidenum">
              <a:rPr kumimoji="0" lang="en-US" smtClean="0"/>
              <a:pPr/>
              <a:t>21</a:t>
            </a:fld>
            <a:endParaRPr kumimoji="0" lang="en-US" dirty="0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28794" y="2928934"/>
            <a:ext cx="5133975" cy="230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gl-ES" dirty="0" smtClean="0"/>
              <a:t>Banco de Recursos </a:t>
            </a:r>
            <a:r>
              <a:rPr lang="gl-ES" dirty="0" err="1" smtClean="0"/>
              <a:t>Pizarra</a:t>
            </a:r>
            <a:r>
              <a:rPr lang="gl-ES" dirty="0" smtClean="0"/>
              <a:t> Dixital</a:t>
            </a:r>
            <a:endParaRPr lang="gl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9416"/>
            <a:ext cx="7239000" cy="1033766"/>
          </a:xfrm>
        </p:spPr>
        <p:txBody>
          <a:bodyPr/>
          <a:lstStyle/>
          <a:p>
            <a:r>
              <a:rPr lang="es-ES" dirty="0" smtClean="0"/>
              <a:t>Pere Marques</a:t>
            </a:r>
          </a:p>
          <a:p>
            <a:pPr lvl="1"/>
            <a:r>
              <a:rPr lang="es-ES" dirty="0" smtClean="0">
                <a:hlinkClick r:id="rId3"/>
              </a:rPr>
              <a:t>http://www.peremarques.net/pizarra.htm</a:t>
            </a:r>
            <a:endParaRPr lang="es-ES" dirty="0" smtClean="0"/>
          </a:p>
          <a:p>
            <a:endParaRPr lang="gl-ES" dirty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smtClean="0"/>
              <a:t>04 - Recursos</a:t>
            </a:r>
            <a:endParaRPr lang="en-US" dirty="0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217A8-0E06-4059-AC45-433E2E67A85D}" type="slidenum">
              <a:rPr kumimoji="0" lang="en-US" smtClean="0"/>
              <a:pPr/>
              <a:t>22</a:t>
            </a:fld>
            <a:endParaRPr kumimoji="0" lang="en-US" dirty="0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9297" y="3000372"/>
            <a:ext cx="7094537" cy="352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gl-ES" dirty="0" smtClean="0"/>
              <a:t>Recursos Notebook</a:t>
            </a:r>
            <a:endParaRPr lang="gl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9416"/>
            <a:ext cx="7239000" cy="1390956"/>
          </a:xfrm>
        </p:spPr>
        <p:txBody>
          <a:bodyPr>
            <a:normAutofit fontScale="40000" lnSpcReduction="20000"/>
          </a:bodyPr>
          <a:lstStyle/>
          <a:p>
            <a:r>
              <a:rPr lang="es-ES" dirty="0" smtClean="0"/>
              <a:t>Material Oficial </a:t>
            </a:r>
            <a:r>
              <a:rPr lang="es-ES" dirty="0" err="1" smtClean="0"/>
              <a:t>Smart</a:t>
            </a:r>
            <a:r>
              <a:rPr lang="es-ES" dirty="0" smtClean="0"/>
              <a:t> </a:t>
            </a:r>
            <a:r>
              <a:rPr lang="es-ES" dirty="0" err="1" smtClean="0"/>
              <a:t>Board</a:t>
            </a:r>
            <a:endParaRPr lang="es-ES" dirty="0" smtClean="0"/>
          </a:p>
          <a:p>
            <a:pPr lvl="1"/>
            <a:r>
              <a:rPr lang="es-ES" dirty="0" smtClean="0">
                <a:hlinkClick r:id="rId3"/>
              </a:rPr>
              <a:t>http://www.education.smarttech.com/</a:t>
            </a:r>
            <a:r>
              <a:rPr lang="es-ES" dirty="0" smtClean="0"/>
              <a:t> </a:t>
            </a:r>
          </a:p>
          <a:p>
            <a:pPr lvl="1"/>
            <a:r>
              <a:rPr lang="es-ES" dirty="0" smtClean="0">
                <a:hlinkClick r:id="rId4"/>
              </a:rPr>
              <a:t>http://int.smarttech.com/sti/es</a:t>
            </a:r>
            <a:endParaRPr lang="es-ES" dirty="0" smtClean="0"/>
          </a:p>
          <a:p>
            <a:r>
              <a:rPr lang="es-ES" dirty="0" smtClean="0"/>
              <a:t>Recursos </a:t>
            </a:r>
            <a:r>
              <a:rPr lang="es-ES" dirty="0" err="1" smtClean="0"/>
              <a:t>Oficiais</a:t>
            </a:r>
            <a:r>
              <a:rPr lang="es-ES" dirty="0" smtClean="0"/>
              <a:t> </a:t>
            </a:r>
            <a:r>
              <a:rPr lang="es-ES" dirty="0" err="1" smtClean="0"/>
              <a:t>Smart</a:t>
            </a:r>
            <a:r>
              <a:rPr lang="es-ES" dirty="0" smtClean="0"/>
              <a:t> </a:t>
            </a:r>
            <a:r>
              <a:rPr lang="es-ES" dirty="0" err="1" smtClean="0"/>
              <a:t>Board</a:t>
            </a:r>
            <a:r>
              <a:rPr lang="es-ES" dirty="0" smtClean="0"/>
              <a:t> </a:t>
            </a:r>
            <a:r>
              <a:rPr lang="es-ES" dirty="0" err="1" smtClean="0"/>
              <a:t>Notebook</a:t>
            </a:r>
            <a:endParaRPr lang="es-ES" dirty="0" smtClean="0"/>
          </a:p>
          <a:p>
            <a:pPr lvl="1"/>
            <a:r>
              <a:rPr lang="es-ES" dirty="0" smtClean="0">
                <a:hlinkClick r:id="rId5"/>
              </a:rPr>
              <a:t>http://www.education.smarttech.com/EdCompassCMS/Template/LearningActivity/FileActivitySummary.aspx?NRMODE=Published&amp;NRNODEGUID={398974EF-71F3-461A-9069-3E8C620023BB}&amp;NRORIGINALURL=/ste/en-US/Ed%2bResource/Lesson%2bactivities/International%2b</a:t>
            </a:r>
            <a:endParaRPr lang="es-ES" dirty="0" smtClean="0"/>
          </a:p>
          <a:p>
            <a:pPr lvl="1"/>
            <a:r>
              <a:rPr lang="gl-ES" dirty="0" smtClean="0">
                <a:hlinkClick r:id="rId6"/>
              </a:rPr>
              <a:t>http://www.education.smarttech.com/ste/en-US/Ed+Resource/Lesson+activities/Notebook+activities/</a:t>
            </a:r>
            <a:r>
              <a:rPr lang="gl-ES" dirty="0" smtClean="0"/>
              <a:t> </a:t>
            </a:r>
            <a:r>
              <a:rPr lang="gl-ES" smtClean="0"/>
              <a:t>(Inglés)</a:t>
            </a:r>
            <a:endParaRPr lang="es-ES" dirty="0" smtClean="0"/>
          </a:p>
          <a:p>
            <a:endParaRPr lang="gl-ES" dirty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smtClean="0"/>
              <a:t>04 - Recursos</a:t>
            </a:r>
            <a:endParaRPr lang="en-US" dirty="0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217A8-0E06-4059-AC45-433E2E67A85D}" type="slidenum">
              <a:rPr kumimoji="0" lang="en-US" smtClean="0"/>
              <a:pPr/>
              <a:t>23</a:t>
            </a:fld>
            <a:endParaRPr kumimoji="0" lang="en-US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14480" y="3000348"/>
            <a:ext cx="5270487" cy="35004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gl-ES" dirty="0" smtClean="0"/>
              <a:t>Recursos Notebook</a:t>
            </a:r>
            <a:endParaRPr lang="gl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28596" y="1643050"/>
            <a:ext cx="7239000" cy="785818"/>
          </a:xfrm>
        </p:spPr>
        <p:txBody>
          <a:bodyPr>
            <a:normAutofit fontScale="77500" lnSpcReduction="20000"/>
          </a:bodyPr>
          <a:lstStyle/>
          <a:p>
            <a:r>
              <a:rPr lang="gl-ES" dirty="0" smtClean="0"/>
              <a:t>Material CEIP de Arzúa</a:t>
            </a:r>
          </a:p>
          <a:p>
            <a:pPr lvl="1"/>
            <a:r>
              <a:rPr lang="gl-ES" dirty="0" smtClean="0">
                <a:hlinkClick r:id="rId3"/>
              </a:rPr>
              <a:t>http://www.edu.xunta.es/contidos/pizarra/arzua/index.htm</a:t>
            </a:r>
            <a:r>
              <a:rPr lang="gl-ES" dirty="0" smtClean="0"/>
              <a:t> </a:t>
            </a:r>
            <a:endParaRPr lang="gl-ES" dirty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smtClean="0"/>
              <a:t>04 - Recursos</a:t>
            </a:r>
            <a:endParaRPr lang="en-US" dirty="0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217A8-0E06-4059-AC45-433E2E67A85D}" type="slidenum">
              <a:rPr kumimoji="0" lang="en-US" smtClean="0"/>
              <a:pPr/>
              <a:t>24</a:t>
            </a:fld>
            <a:endParaRPr kumimoji="0"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2976" y="3071810"/>
            <a:ext cx="5791200" cy="300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gl-ES" dirty="0" smtClean="0"/>
              <a:t>Recursos Notebook</a:t>
            </a:r>
            <a:endParaRPr lang="gl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9416"/>
            <a:ext cx="7239000" cy="1033766"/>
          </a:xfrm>
        </p:spPr>
        <p:txBody>
          <a:bodyPr/>
          <a:lstStyle/>
          <a:p>
            <a:r>
              <a:rPr lang="gl-ES" dirty="0" smtClean="0"/>
              <a:t>CRA de Ponteceso</a:t>
            </a:r>
          </a:p>
          <a:p>
            <a:pPr lvl="1"/>
            <a:r>
              <a:rPr lang="gl-ES" dirty="0" smtClean="0">
                <a:hlinkClick r:id="rId3"/>
              </a:rPr>
              <a:t>http://pizarramaxica.craescuela.net/</a:t>
            </a:r>
            <a:r>
              <a:rPr lang="gl-ES" dirty="0" smtClean="0"/>
              <a:t> </a:t>
            </a:r>
            <a:endParaRPr lang="gl-ES" dirty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smtClean="0"/>
              <a:t>04 - Recursos</a:t>
            </a:r>
            <a:endParaRPr lang="en-US" dirty="0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217A8-0E06-4059-AC45-433E2E67A85D}" type="slidenum">
              <a:rPr kumimoji="0" lang="en-US" smtClean="0"/>
              <a:pPr/>
              <a:t>25</a:t>
            </a:fld>
            <a:endParaRPr kumimoji="0" 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2857496"/>
            <a:ext cx="7637463" cy="359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gl-ES" dirty="0" smtClean="0"/>
              <a:t>Recursos Notebook</a:t>
            </a:r>
            <a:endParaRPr lang="gl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9416"/>
            <a:ext cx="7239000" cy="1176642"/>
          </a:xfrm>
        </p:spPr>
        <p:txBody>
          <a:bodyPr>
            <a:normAutofit lnSpcReduction="10000"/>
          </a:bodyPr>
          <a:lstStyle/>
          <a:p>
            <a:r>
              <a:rPr lang="gl-ES" dirty="0" smtClean="0"/>
              <a:t>Premio innovación 2007</a:t>
            </a:r>
          </a:p>
          <a:p>
            <a:pPr lvl="1"/>
            <a:r>
              <a:rPr lang="gl-ES" dirty="0" smtClean="0">
                <a:hlinkClick r:id="rId3"/>
              </a:rPr>
              <a:t>http://www.edu.xunta.es/contidos/premios/p2007/tempus_fugit/</a:t>
            </a:r>
            <a:r>
              <a:rPr lang="gl-ES" dirty="0" smtClean="0"/>
              <a:t> </a:t>
            </a:r>
            <a:endParaRPr lang="gl-ES" dirty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smtClean="0"/>
              <a:t>04 - Recursos</a:t>
            </a:r>
            <a:endParaRPr lang="en-US" dirty="0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217A8-0E06-4059-AC45-433E2E67A85D}" type="slidenum">
              <a:rPr kumimoji="0" lang="en-US" smtClean="0"/>
              <a:pPr/>
              <a:t>26</a:t>
            </a:fld>
            <a:endParaRPr kumimoji="0" lang="en-US" dirty="0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3108" y="2857496"/>
            <a:ext cx="4437068" cy="3651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gl-ES" dirty="0" smtClean="0"/>
              <a:t>Recursos Notebook</a:t>
            </a:r>
            <a:endParaRPr lang="gl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9416"/>
            <a:ext cx="7239000" cy="962328"/>
          </a:xfrm>
        </p:spPr>
        <p:txBody>
          <a:bodyPr/>
          <a:lstStyle/>
          <a:p>
            <a:r>
              <a:rPr lang="gl-ES" dirty="0" err="1" smtClean="0"/>
              <a:t>Ediga</a:t>
            </a:r>
            <a:endParaRPr lang="gl-ES" dirty="0" smtClean="0"/>
          </a:p>
          <a:p>
            <a:pPr lvl="1"/>
            <a:r>
              <a:rPr lang="gl-ES" dirty="0" smtClean="0">
                <a:hlinkClick r:id="rId3"/>
              </a:rPr>
              <a:t>http://ediga.net/blog/descargas/jhk</a:t>
            </a:r>
            <a:r>
              <a:rPr lang="gl-ES" dirty="0" smtClean="0"/>
              <a:t> </a:t>
            </a:r>
            <a:endParaRPr lang="gl-ES" dirty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smtClean="0"/>
              <a:t>04 - Recursos</a:t>
            </a:r>
            <a:endParaRPr lang="en-US" dirty="0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217A8-0E06-4059-AC45-433E2E67A85D}" type="slidenum">
              <a:rPr kumimoji="0" lang="en-US" smtClean="0"/>
              <a:pPr/>
              <a:t>27</a:t>
            </a:fld>
            <a:endParaRPr kumimoji="0" lang="en-US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85919" y="2643182"/>
            <a:ext cx="4572032" cy="3852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gl-ES" dirty="0" smtClean="0"/>
              <a:t>Recursos Notebook</a:t>
            </a:r>
            <a:endParaRPr lang="gl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9416"/>
            <a:ext cx="7239000" cy="4105600"/>
          </a:xfrm>
        </p:spPr>
        <p:txBody>
          <a:bodyPr>
            <a:normAutofit/>
          </a:bodyPr>
          <a:lstStyle/>
          <a:p>
            <a:r>
              <a:rPr lang="gl-ES" dirty="0" smtClean="0"/>
              <a:t>Tarefas que podemos facer:</a:t>
            </a:r>
          </a:p>
          <a:p>
            <a:pPr lvl="1"/>
            <a:r>
              <a:rPr lang="gl-ES" dirty="0" smtClean="0"/>
              <a:t>﻿Estudiar materiais xa elaborados doutros centros e modificalos</a:t>
            </a:r>
          </a:p>
          <a:p>
            <a:pPr lvl="1"/>
            <a:r>
              <a:rPr lang="gl-ES" dirty="0" smtClean="0"/>
              <a:t>Descargar actividades de primaria do portal educativo modificalas: A sílaba e a acentuación.</a:t>
            </a:r>
          </a:p>
          <a:p>
            <a:pPr lvl="1"/>
            <a:r>
              <a:rPr lang="gl-ES" dirty="0" smtClean="0"/>
              <a:t>Descargar actividades de infantil do CRA de Ponteceso. Engadir novas actividades e personalizalas. </a:t>
            </a:r>
          </a:p>
          <a:p>
            <a:pPr lvl="1"/>
            <a:r>
              <a:rPr lang="gl-ES" dirty="0" smtClean="0"/>
              <a:t>Descargar actividades de secundaria da web de </a:t>
            </a:r>
            <a:r>
              <a:rPr lang="gl-ES" dirty="0" err="1" smtClean="0"/>
              <a:t>Smart</a:t>
            </a:r>
            <a:r>
              <a:rPr lang="gl-ES" dirty="0" smtClean="0"/>
              <a:t> en inglés. Traducir o galego. 	 </a:t>
            </a:r>
          </a:p>
          <a:p>
            <a:pPr lvl="1"/>
            <a:endParaRPr lang="gl-ES" dirty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smtClean="0"/>
              <a:t>04 - Recursos</a:t>
            </a:r>
            <a:endParaRPr lang="en-US" dirty="0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217A8-0E06-4059-AC45-433E2E67A85D}" type="slidenum">
              <a:rPr kumimoji="0" lang="en-US" smtClean="0"/>
              <a:pPr/>
              <a:t>28</a:t>
            </a:fld>
            <a:endParaRPr kumimoji="0" lang="en-US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gl-ES" dirty="0" smtClean="0"/>
              <a:t>Recursos Notebook</a:t>
            </a:r>
            <a:endParaRPr lang="gl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9416"/>
            <a:ext cx="7239000" cy="1033766"/>
          </a:xfrm>
        </p:spPr>
        <p:txBody>
          <a:bodyPr>
            <a:normAutofit fontScale="70000" lnSpcReduction="20000"/>
          </a:bodyPr>
          <a:lstStyle/>
          <a:p>
            <a:r>
              <a:rPr lang="gl-ES" dirty="0" err="1" smtClean="0"/>
              <a:t>Instructional</a:t>
            </a:r>
            <a:r>
              <a:rPr lang="gl-ES" dirty="0" smtClean="0"/>
              <a:t> </a:t>
            </a:r>
            <a:r>
              <a:rPr lang="gl-ES" dirty="0" err="1" smtClean="0"/>
              <a:t>Technology</a:t>
            </a:r>
            <a:r>
              <a:rPr lang="gl-ES" dirty="0" smtClean="0"/>
              <a:t> </a:t>
            </a:r>
            <a:r>
              <a:rPr lang="gl-ES" dirty="0" err="1" smtClean="0"/>
              <a:t>Department</a:t>
            </a:r>
            <a:r>
              <a:rPr lang="gl-ES" dirty="0" smtClean="0"/>
              <a:t> (</a:t>
            </a:r>
            <a:r>
              <a:rPr lang="gl-ES" dirty="0" err="1" smtClean="0"/>
              <a:t>Wichita</a:t>
            </a:r>
            <a:r>
              <a:rPr lang="gl-ES" dirty="0" smtClean="0"/>
              <a:t> </a:t>
            </a:r>
            <a:r>
              <a:rPr lang="gl-ES" dirty="0" err="1" smtClean="0"/>
              <a:t>Public</a:t>
            </a:r>
            <a:r>
              <a:rPr lang="gl-ES" dirty="0" smtClean="0"/>
              <a:t> </a:t>
            </a:r>
            <a:r>
              <a:rPr lang="gl-ES" dirty="0" err="1" smtClean="0"/>
              <a:t>Schools</a:t>
            </a:r>
            <a:r>
              <a:rPr lang="gl-ES" dirty="0" smtClean="0"/>
              <a:t>)</a:t>
            </a:r>
          </a:p>
          <a:p>
            <a:pPr lvl="1"/>
            <a:r>
              <a:rPr lang="gl-ES" dirty="0" smtClean="0">
                <a:hlinkClick r:id="rId3"/>
              </a:rPr>
              <a:t>http://technology.usd259.org/resources/whiteboards/smart-lessons/elementary_lessons.html#Sci</a:t>
            </a:r>
            <a:endParaRPr lang="gl-ES" dirty="0" smtClean="0"/>
          </a:p>
          <a:p>
            <a:pPr lvl="1"/>
            <a:r>
              <a:rPr lang="gl-ES" dirty="0" smtClean="0"/>
              <a:t>En Inglés</a:t>
            </a:r>
            <a:endParaRPr lang="gl-ES" dirty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smtClean="0"/>
              <a:t>04 - Recursos</a:t>
            </a:r>
            <a:endParaRPr lang="en-US" dirty="0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217A8-0E06-4059-AC45-433E2E67A85D}" type="slidenum">
              <a:rPr kumimoji="0" lang="en-US" smtClean="0"/>
              <a:pPr/>
              <a:t>29</a:t>
            </a:fld>
            <a:endParaRPr kumimoji="0"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34" y="2714620"/>
            <a:ext cx="7143800" cy="38277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gl-ES" dirty="0" smtClean="0"/>
              <a:t>Varios</a:t>
            </a:r>
            <a:endParaRPr lang="gl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9416"/>
            <a:ext cx="7239000" cy="890890"/>
          </a:xfrm>
        </p:spPr>
        <p:txBody>
          <a:bodyPr>
            <a:normAutofit fontScale="92500"/>
          </a:bodyPr>
          <a:lstStyle/>
          <a:p>
            <a:r>
              <a:rPr lang="gl-ES" dirty="0" smtClean="0"/>
              <a:t>Información en:</a:t>
            </a:r>
          </a:p>
          <a:p>
            <a:pPr marL="512064" lvl="2" indent="-274320">
              <a:spcBef>
                <a:spcPts val="600"/>
              </a:spcBef>
              <a:buClr>
                <a:schemeClr val="tx2"/>
              </a:buClr>
              <a:buSzPct val="73000"/>
              <a:buFont typeface="Wingdings 2"/>
              <a:buChar char=""/>
            </a:pPr>
            <a:r>
              <a:rPr lang="es-ES" dirty="0" smtClean="0">
                <a:hlinkClick r:id="rId3"/>
              </a:rPr>
              <a:t>http://www.aprenderconsmart.org/course/view.php?id=9</a:t>
            </a:r>
            <a:endParaRPr lang="es-ES" dirty="0" smtClean="0"/>
          </a:p>
          <a:p>
            <a:endParaRPr lang="gl-ES" dirty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smtClean="0"/>
              <a:t>04 - Recursos</a:t>
            </a:r>
            <a:endParaRPr lang="en-US" dirty="0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217A8-0E06-4059-AC45-433E2E67A85D}" type="slidenum">
              <a:rPr kumimoji="0" lang="en-US" smtClean="0"/>
              <a:pPr/>
              <a:t>3</a:t>
            </a:fld>
            <a:endParaRPr kumimoji="0" lang="en-US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gl-ES" dirty="0" smtClean="0"/>
              <a:t>Recursos Notebook</a:t>
            </a:r>
            <a:endParaRPr lang="gl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9416"/>
            <a:ext cx="7239000" cy="1033766"/>
          </a:xfrm>
        </p:spPr>
        <p:txBody>
          <a:bodyPr>
            <a:normAutofit fontScale="92500" lnSpcReduction="20000"/>
          </a:bodyPr>
          <a:lstStyle/>
          <a:p>
            <a:r>
              <a:rPr lang="gl-ES" dirty="0" smtClean="0"/>
              <a:t>Harvey´s </a:t>
            </a:r>
            <a:r>
              <a:rPr lang="gl-ES" dirty="0" err="1" smtClean="0"/>
              <a:t>Homepage</a:t>
            </a:r>
            <a:endParaRPr lang="gl-ES" dirty="0" smtClean="0"/>
          </a:p>
          <a:p>
            <a:pPr lvl="1"/>
            <a:r>
              <a:rPr lang="gl-ES" dirty="0" smtClean="0">
                <a:hlinkClick r:id="rId3"/>
              </a:rPr>
              <a:t>http://harveyshomepage.com</a:t>
            </a:r>
            <a:r>
              <a:rPr lang="gl-ES" dirty="0" smtClean="0"/>
              <a:t> </a:t>
            </a:r>
          </a:p>
          <a:p>
            <a:pPr lvl="1"/>
            <a:r>
              <a:rPr lang="gl-ES" dirty="0" smtClean="0"/>
              <a:t>Inglés</a:t>
            </a:r>
            <a:endParaRPr lang="gl-ES" dirty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smtClean="0"/>
              <a:t>04 - Recursos</a:t>
            </a:r>
            <a:endParaRPr lang="en-US" dirty="0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217A8-0E06-4059-AC45-433E2E67A85D}" type="slidenum">
              <a:rPr kumimoji="0" lang="en-US" smtClean="0"/>
              <a:pPr/>
              <a:t>30</a:t>
            </a:fld>
            <a:endParaRPr kumimoji="0"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00100" y="2714620"/>
            <a:ext cx="6032495" cy="3783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gl-ES" dirty="0" smtClean="0"/>
              <a:t>Bancos de Imaxes</a:t>
            </a:r>
            <a:endParaRPr lang="gl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9416"/>
            <a:ext cx="7239000" cy="890890"/>
          </a:xfrm>
        </p:spPr>
        <p:txBody>
          <a:bodyPr>
            <a:normAutofit fontScale="62500" lnSpcReduction="20000"/>
          </a:bodyPr>
          <a:lstStyle/>
          <a:p>
            <a:r>
              <a:rPr lang="gl-ES" dirty="0" smtClean="0"/>
              <a:t>Banco de imaxes ITE (Páxina Oficial Ministerio Educación): </a:t>
            </a:r>
          </a:p>
          <a:p>
            <a:pPr lvl="1"/>
            <a:r>
              <a:rPr lang="es-ES" dirty="0" smtClean="0">
                <a:hlinkClick r:id="rId3"/>
              </a:rPr>
              <a:t>http://bancoimagenes.isftic.mepsyd.es/</a:t>
            </a:r>
            <a:endParaRPr lang="es-ES" dirty="0" smtClean="0"/>
          </a:p>
          <a:p>
            <a:pPr lvl="1"/>
            <a:r>
              <a:rPr lang="gl-ES" dirty="0" smtClean="0"/>
              <a:t>Emprego gratuíto sempre e cando se trate dun uso </a:t>
            </a:r>
            <a:r>
              <a:rPr lang="es-ES" b="1" dirty="0" smtClean="0"/>
              <a:t>uso educativo non comercial</a:t>
            </a:r>
            <a:endParaRPr lang="gl-ES" dirty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smtClean="0"/>
              <a:t>04 - Recursos</a:t>
            </a:r>
            <a:endParaRPr lang="en-US" dirty="0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217A8-0E06-4059-AC45-433E2E67A85D}" type="slidenum">
              <a:rPr kumimoji="0" lang="en-US" smtClean="0"/>
              <a:pPr/>
              <a:t>31</a:t>
            </a:fld>
            <a:endParaRPr kumimoji="0"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3143248"/>
            <a:ext cx="7915134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gl-ES" dirty="0" smtClean="0"/>
              <a:t>Bancos de Imaxes</a:t>
            </a:r>
            <a:endParaRPr lang="gl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9416"/>
            <a:ext cx="7239000" cy="890890"/>
          </a:xfrm>
        </p:spPr>
        <p:txBody>
          <a:bodyPr>
            <a:normAutofit fontScale="70000" lnSpcReduction="20000"/>
          </a:bodyPr>
          <a:lstStyle/>
          <a:p>
            <a:r>
              <a:rPr lang="gl-ES" dirty="0" err="1" smtClean="0"/>
              <a:t>Fotolia</a:t>
            </a:r>
            <a:endParaRPr lang="gl-ES" dirty="0" smtClean="0"/>
          </a:p>
          <a:p>
            <a:pPr lvl="1"/>
            <a:r>
              <a:rPr lang="es-ES" dirty="0" smtClean="0">
                <a:hlinkClick r:id="rId3"/>
              </a:rPr>
              <a:t>http://es.fotolia.com/</a:t>
            </a:r>
            <a:endParaRPr lang="es-ES" dirty="0" smtClean="0"/>
          </a:p>
          <a:p>
            <a:pPr lvl="1"/>
            <a:r>
              <a:rPr lang="es-ES" dirty="0" smtClean="0"/>
              <a:t>Son de pago</a:t>
            </a:r>
            <a:endParaRPr lang="gl-ES" dirty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smtClean="0"/>
              <a:t>04 - Recursos</a:t>
            </a:r>
            <a:endParaRPr lang="en-US" dirty="0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217A8-0E06-4059-AC45-433E2E67A85D}" type="slidenum">
              <a:rPr kumimoji="0" lang="en-US" smtClean="0"/>
              <a:pPr/>
              <a:t>32</a:t>
            </a:fld>
            <a:endParaRPr kumimoji="0"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348" y="2643182"/>
            <a:ext cx="6572296" cy="3857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gl-ES" dirty="0" smtClean="0"/>
              <a:t>Bancos de Imaxes</a:t>
            </a:r>
            <a:endParaRPr lang="gl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9416"/>
            <a:ext cx="7239000" cy="962328"/>
          </a:xfrm>
        </p:spPr>
        <p:txBody>
          <a:bodyPr>
            <a:normAutofit fontScale="77500" lnSpcReduction="20000"/>
          </a:bodyPr>
          <a:lstStyle/>
          <a:p>
            <a:r>
              <a:rPr lang="gl-ES" dirty="0" err="1" smtClean="0"/>
              <a:t>Seridec</a:t>
            </a:r>
            <a:endParaRPr lang="gl-ES" dirty="0" smtClean="0"/>
          </a:p>
          <a:p>
            <a:pPr lvl="1"/>
            <a:r>
              <a:rPr lang="es-ES" dirty="0" smtClean="0">
                <a:hlinkClick r:id="rId3"/>
              </a:rPr>
              <a:t>http://www.seridec.com/Espanol/portada/index.asp</a:t>
            </a:r>
            <a:endParaRPr lang="es-ES" dirty="0" smtClean="0"/>
          </a:p>
          <a:p>
            <a:pPr lvl="1"/>
            <a:r>
              <a:rPr lang="es-ES" dirty="0" smtClean="0"/>
              <a:t>Son de pago</a:t>
            </a:r>
            <a:endParaRPr lang="gl-ES" dirty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smtClean="0"/>
              <a:t>04 - Recursos</a:t>
            </a:r>
            <a:endParaRPr lang="en-US" dirty="0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217A8-0E06-4059-AC45-433E2E67A85D}" type="slidenum">
              <a:rPr kumimoji="0" lang="en-US" smtClean="0"/>
              <a:pPr/>
              <a:t>33</a:t>
            </a:fld>
            <a:endParaRPr kumimoji="0" 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2786058"/>
            <a:ext cx="7675563" cy="355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gl-ES" dirty="0" smtClean="0"/>
              <a:t>Bancos de Imaxes</a:t>
            </a:r>
            <a:endParaRPr lang="gl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9416"/>
            <a:ext cx="7239000" cy="748014"/>
          </a:xfrm>
        </p:spPr>
        <p:txBody>
          <a:bodyPr>
            <a:normAutofit fontScale="77500" lnSpcReduction="20000"/>
          </a:bodyPr>
          <a:lstStyle/>
          <a:p>
            <a:r>
              <a:rPr lang="es-ES" dirty="0" smtClean="0"/>
              <a:t>Bancos de </a:t>
            </a:r>
            <a:r>
              <a:rPr lang="es-ES" dirty="0" err="1" smtClean="0"/>
              <a:t>imaxes</a:t>
            </a:r>
            <a:r>
              <a:rPr lang="es-ES" dirty="0" smtClean="0"/>
              <a:t> </a:t>
            </a:r>
            <a:r>
              <a:rPr lang="es-ES" dirty="0" err="1" smtClean="0"/>
              <a:t>gratuítas</a:t>
            </a:r>
            <a:endParaRPr lang="es-ES" dirty="0" smtClean="0"/>
          </a:p>
          <a:p>
            <a:pPr lvl="1"/>
            <a:r>
              <a:rPr lang="es-ES" dirty="0" smtClean="0">
                <a:hlinkClick r:id="rId3"/>
              </a:rPr>
              <a:t>http://juglar103.blogsome.com/2006/05/29/imagenes-libres/</a:t>
            </a:r>
            <a:endParaRPr lang="es-ES" dirty="0" smtClean="0"/>
          </a:p>
          <a:p>
            <a:endParaRPr lang="gl-ES" dirty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smtClean="0"/>
              <a:t>04 - Recursos</a:t>
            </a:r>
            <a:endParaRPr lang="en-US" dirty="0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217A8-0E06-4059-AC45-433E2E67A85D}" type="slidenum">
              <a:rPr kumimoji="0" lang="en-US" smtClean="0"/>
              <a:pPr/>
              <a:t>34</a:t>
            </a:fld>
            <a:endParaRPr kumimoji="0" lang="en-U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14414" y="2643182"/>
            <a:ext cx="5800725" cy="378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gl-ES" dirty="0" smtClean="0"/>
              <a:t>Bancos de Imaxes</a:t>
            </a:r>
            <a:endParaRPr lang="gl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9416"/>
            <a:ext cx="7239000" cy="890890"/>
          </a:xfrm>
        </p:spPr>
        <p:txBody>
          <a:bodyPr>
            <a:normAutofit lnSpcReduction="10000"/>
          </a:bodyPr>
          <a:lstStyle/>
          <a:p>
            <a:r>
              <a:rPr lang="gl-ES" dirty="0" smtClean="0"/>
              <a:t>Buscador de imaxes do Google</a:t>
            </a:r>
          </a:p>
          <a:p>
            <a:pPr lvl="1"/>
            <a:r>
              <a:rPr lang="gl-ES" dirty="0" smtClean="0">
                <a:hlinkClick r:id="rId3"/>
              </a:rPr>
              <a:t>http://images.google.es/imghp?hl=es&amp;tab=wi</a:t>
            </a:r>
            <a:r>
              <a:rPr lang="gl-ES" dirty="0" smtClean="0"/>
              <a:t> </a:t>
            </a:r>
            <a:endParaRPr lang="gl-ES" dirty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smtClean="0"/>
              <a:t>04 - Recursos</a:t>
            </a:r>
            <a:endParaRPr lang="en-US" dirty="0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217A8-0E06-4059-AC45-433E2E67A85D}" type="slidenum">
              <a:rPr kumimoji="0" lang="en-US" smtClean="0"/>
              <a:pPr/>
              <a:t>35</a:t>
            </a:fld>
            <a:endParaRPr kumimoji="0"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2976" y="3071810"/>
            <a:ext cx="6257925" cy="299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gl-ES" dirty="0" smtClean="0"/>
              <a:t>Recursos de Galego</a:t>
            </a:r>
            <a:endParaRPr lang="gl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9416"/>
            <a:ext cx="7239000" cy="890890"/>
          </a:xfrm>
        </p:spPr>
        <p:txBody>
          <a:bodyPr>
            <a:normAutofit fontScale="85000" lnSpcReduction="10000"/>
          </a:bodyPr>
          <a:lstStyle/>
          <a:p>
            <a:r>
              <a:rPr lang="gl-ES" dirty="0" smtClean="0"/>
              <a:t>Dicionarios galego</a:t>
            </a:r>
          </a:p>
          <a:p>
            <a:pPr lvl="1"/>
            <a:r>
              <a:rPr lang="gl-ES" dirty="0" smtClean="0">
                <a:hlinkClick r:id="rId3"/>
              </a:rPr>
              <a:t>http://www.edu.xunta.es/diccionarios/BuscaTermo.jsp</a:t>
            </a:r>
            <a:r>
              <a:rPr lang="gl-ES" dirty="0" smtClean="0"/>
              <a:t> </a:t>
            </a:r>
            <a:endParaRPr lang="gl-ES" dirty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smtClean="0"/>
              <a:t>04 - Recursos</a:t>
            </a:r>
            <a:endParaRPr lang="en-US" dirty="0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217A8-0E06-4059-AC45-433E2E67A85D}" type="slidenum">
              <a:rPr kumimoji="0" lang="en-US" smtClean="0"/>
              <a:pPr/>
              <a:t>36</a:t>
            </a:fld>
            <a:endParaRPr kumimoji="0"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14414" y="3357562"/>
            <a:ext cx="5972175" cy="222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gl-ES" dirty="0" smtClean="0"/>
              <a:t>Recursos de Idiomas</a:t>
            </a:r>
            <a:endParaRPr lang="gl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9416"/>
            <a:ext cx="7239000" cy="819452"/>
          </a:xfrm>
        </p:spPr>
        <p:txBody>
          <a:bodyPr>
            <a:normAutofit fontScale="92500" lnSpcReduction="10000"/>
          </a:bodyPr>
          <a:lstStyle/>
          <a:p>
            <a:r>
              <a:rPr lang="gl-ES" dirty="0" smtClean="0"/>
              <a:t>Google </a:t>
            </a:r>
            <a:r>
              <a:rPr lang="gl-ES" dirty="0" err="1" smtClean="0"/>
              <a:t>Traductor</a:t>
            </a:r>
            <a:endParaRPr lang="gl-ES" dirty="0" smtClean="0"/>
          </a:p>
          <a:p>
            <a:pPr lvl="1"/>
            <a:r>
              <a:rPr lang="gl-ES" dirty="0" smtClean="0">
                <a:hlinkClick r:id="rId3"/>
              </a:rPr>
              <a:t>http://www.google.es/language_tools?hl=es</a:t>
            </a:r>
            <a:r>
              <a:rPr lang="gl-ES" dirty="0" smtClean="0"/>
              <a:t> </a:t>
            </a:r>
            <a:endParaRPr lang="gl-ES" dirty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smtClean="0"/>
              <a:t>04 - Recursos</a:t>
            </a:r>
            <a:endParaRPr lang="en-US" dirty="0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217A8-0E06-4059-AC45-433E2E67A85D}" type="slidenum">
              <a:rPr kumimoji="0" lang="en-US" smtClean="0"/>
              <a:pPr/>
              <a:t>37</a:t>
            </a:fld>
            <a:endParaRPr kumimoji="0"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85918" y="2714620"/>
            <a:ext cx="5019675" cy="354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gl-ES" dirty="0" smtClean="0"/>
              <a:t>Recursos de Lingua</a:t>
            </a:r>
            <a:endParaRPr lang="gl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9416"/>
            <a:ext cx="7239000" cy="676576"/>
          </a:xfrm>
        </p:spPr>
        <p:txBody>
          <a:bodyPr>
            <a:normAutofit fontScale="85000" lnSpcReduction="20000"/>
          </a:bodyPr>
          <a:lstStyle/>
          <a:p>
            <a:r>
              <a:rPr lang="gl-ES" dirty="0" smtClean="0"/>
              <a:t>Dicionario RAE</a:t>
            </a:r>
          </a:p>
          <a:p>
            <a:pPr lvl="1"/>
            <a:r>
              <a:rPr lang="gl-ES" dirty="0" smtClean="0">
                <a:hlinkClick r:id="rId3"/>
              </a:rPr>
              <a:t>http://www.rae.es/rae.html</a:t>
            </a:r>
            <a:endParaRPr lang="gl-ES" dirty="0" smtClean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smtClean="0"/>
              <a:t>04 - Recursos</a:t>
            </a:r>
            <a:endParaRPr lang="en-US" dirty="0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217A8-0E06-4059-AC45-433E2E67A85D}" type="slidenum">
              <a:rPr kumimoji="0" lang="en-US" smtClean="0"/>
              <a:pPr/>
              <a:t>38</a:t>
            </a:fld>
            <a:endParaRPr kumimoji="0"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472" y="3214686"/>
            <a:ext cx="7104053" cy="25455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gl-ES" dirty="0" smtClean="0"/>
              <a:t>Recursos de Lingua</a:t>
            </a:r>
            <a:endParaRPr lang="gl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9416"/>
            <a:ext cx="7239000" cy="890890"/>
          </a:xfrm>
        </p:spPr>
        <p:txBody>
          <a:bodyPr>
            <a:normAutofit lnSpcReduction="10000"/>
          </a:bodyPr>
          <a:lstStyle/>
          <a:p>
            <a:r>
              <a:rPr lang="gl-ES" dirty="0" smtClean="0"/>
              <a:t>Microsoft Encarta</a:t>
            </a:r>
          </a:p>
          <a:p>
            <a:pPr lvl="1"/>
            <a:r>
              <a:rPr lang="gl-ES" dirty="0" smtClean="0">
                <a:hlinkClick r:id="rId3"/>
              </a:rPr>
              <a:t>http://es.encarta.msn.com/</a:t>
            </a:r>
            <a:r>
              <a:rPr lang="gl-ES" dirty="0" smtClean="0"/>
              <a:t> </a:t>
            </a:r>
            <a:endParaRPr lang="gl-ES" dirty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smtClean="0"/>
              <a:t>04 - Recursos</a:t>
            </a:r>
            <a:endParaRPr lang="en-US" dirty="0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217A8-0E06-4059-AC45-433E2E67A85D}" type="slidenum">
              <a:rPr kumimoji="0" lang="en-US" smtClean="0"/>
              <a:pPr/>
              <a:t>39</a:t>
            </a:fld>
            <a:endParaRPr kumimoji="0"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00100" y="2571744"/>
            <a:ext cx="6399232" cy="39280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gl-ES" dirty="0" smtClean="0"/>
              <a:t>Banco de Recursos TIC</a:t>
            </a:r>
            <a:endParaRPr lang="gl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9416"/>
            <a:ext cx="7239000" cy="1033766"/>
          </a:xfrm>
        </p:spPr>
        <p:txBody>
          <a:bodyPr>
            <a:normAutofit fontScale="92500"/>
          </a:bodyPr>
          <a:lstStyle/>
          <a:p>
            <a:r>
              <a:rPr lang="es-ES" dirty="0" err="1" smtClean="0"/>
              <a:t>Redetic</a:t>
            </a:r>
            <a:r>
              <a:rPr lang="es-ES" dirty="0" smtClean="0"/>
              <a:t> (</a:t>
            </a:r>
            <a:r>
              <a:rPr lang="es-ES" dirty="0" err="1" smtClean="0"/>
              <a:t>Páxina</a:t>
            </a:r>
            <a:r>
              <a:rPr lang="es-ES" dirty="0" smtClean="0"/>
              <a:t> Oficial </a:t>
            </a:r>
            <a:r>
              <a:rPr lang="es-ES" dirty="0" err="1" smtClean="0"/>
              <a:t>Consellería</a:t>
            </a:r>
            <a:r>
              <a:rPr lang="es-ES" dirty="0" smtClean="0"/>
              <a:t> Educación):</a:t>
            </a:r>
          </a:p>
          <a:p>
            <a:pPr lvl="1"/>
            <a:r>
              <a:rPr lang="es-ES" dirty="0" smtClean="0">
                <a:hlinkClick r:id="rId3"/>
              </a:rPr>
              <a:t>http://centros.edu.xunta.es/contidos/redetic/</a:t>
            </a:r>
            <a:endParaRPr lang="es-ES" dirty="0" smtClean="0"/>
          </a:p>
          <a:p>
            <a:endParaRPr lang="gl-ES" dirty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smtClean="0"/>
              <a:t>04 - Recursos</a:t>
            </a:r>
            <a:endParaRPr lang="en-US" dirty="0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217A8-0E06-4059-AC45-433E2E67A85D}" type="slidenum">
              <a:rPr kumimoji="0" lang="en-US" smtClean="0"/>
              <a:pPr/>
              <a:t>4</a:t>
            </a:fld>
            <a:endParaRPr kumimoji="0" lang="en-US" dirty="0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472" y="2786058"/>
            <a:ext cx="7086650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gl-ES" dirty="0" smtClean="0"/>
              <a:t>Recursos de Lingua</a:t>
            </a:r>
            <a:endParaRPr lang="gl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9416"/>
            <a:ext cx="7239000" cy="890890"/>
          </a:xfrm>
          <a:solidFill>
            <a:schemeClr val="bg2">
              <a:lumMod val="75000"/>
            </a:schemeClr>
          </a:solidFill>
        </p:spPr>
        <p:txBody>
          <a:bodyPr>
            <a:normAutofit/>
          </a:bodyPr>
          <a:lstStyle/>
          <a:p>
            <a:r>
              <a:rPr lang="gl-ES" dirty="0" smtClean="0"/>
              <a:t>El punto sobre la i</a:t>
            </a:r>
          </a:p>
          <a:p>
            <a:pPr lvl="1"/>
            <a:r>
              <a:rPr lang="es-ES" sz="1800" dirty="0" smtClean="0">
                <a:hlinkClick r:id="rId3"/>
              </a:rPr>
              <a:t>http://contenidos.educarex.es/mci/2006/08/html/menu.htm</a:t>
            </a:r>
            <a:endParaRPr lang="gl-ES" sz="1800" dirty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smtClean="0"/>
              <a:t>04 - Recursos</a:t>
            </a:r>
            <a:endParaRPr lang="en-US" dirty="0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217A8-0E06-4059-AC45-433E2E67A85D}" type="slidenum">
              <a:rPr kumimoji="0" lang="en-US" smtClean="0"/>
              <a:pPr/>
              <a:t>40</a:t>
            </a:fld>
            <a:endParaRPr kumimoji="0"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14546" y="2585122"/>
            <a:ext cx="4591480" cy="3844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gl-ES" dirty="0" smtClean="0"/>
              <a:t>Recursos de Lingua</a:t>
            </a:r>
            <a:endParaRPr lang="gl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9416"/>
            <a:ext cx="7239000" cy="962328"/>
          </a:xfrm>
          <a:solidFill>
            <a:schemeClr val="bg2">
              <a:lumMod val="75000"/>
            </a:schemeClr>
          </a:solidFill>
        </p:spPr>
        <p:txBody>
          <a:bodyPr>
            <a:normAutofit fontScale="92500"/>
          </a:bodyPr>
          <a:lstStyle/>
          <a:p>
            <a:r>
              <a:rPr lang="gl-ES" dirty="0" smtClean="0"/>
              <a:t>As perífrases verbais cos </a:t>
            </a:r>
            <a:r>
              <a:rPr lang="gl-ES" dirty="0" err="1" smtClean="0"/>
              <a:t>Simpsons</a:t>
            </a:r>
            <a:endParaRPr lang="gl-ES" dirty="0" smtClean="0"/>
          </a:p>
          <a:p>
            <a:pPr lvl="1"/>
            <a:r>
              <a:rPr lang="es-ES" dirty="0" smtClean="0">
                <a:hlinkClick r:id="rId3"/>
              </a:rPr>
              <a:t>http://www.tinglado.net/?id=las-perifrasis-verbales</a:t>
            </a:r>
            <a:endParaRPr lang="gl-ES" dirty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smtClean="0"/>
              <a:t>04 - Recursos</a:t>
            </a:r>
            <a:endParaRPr lang="en-US" dirty="0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217A8-0E06-4059-AC45-433E2E67A85D}" type="slidenum">
              <a:rPr kumimoji="0" lang="en-US" smtClean="0"/>
              <a:pPr/>
              <a:t>41</a:t>
            </a:fld>
            <a:endParaRPr kumimoji="0"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20580" y="2667850"/>
            <a:ext cx="4637436" cy="3904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gl-ES" dirty="0" smtClean="0"/>
              <a:t>Recursos de Lingua</a:t>
            </a:r>
            <a:endParaRPr lang="gl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9416"/>
            <a:ext cx="7239000" cy="890890"/>
          </a:xfrm>
        </p:spPr>
        <p:txBody>
          <a:bodyPr>
            <a:normAutofit lnSpcReduction="10000"/>
          </a:bodyPr>
          <a:lstStyle/>
          <a:p>
            <a:r>
              <a:rPr lang="gl-ES" dirty="0" err="1" smtClean="0"/>
              <a:t>Wikilengua</a:t>
            </a:r>
            <a:endParaRPr lang="gl-ES" dirty="0" smtClean="0"/>
          </a:p>
          <a:p>
            <a:pPr lvl="1"/>
            <a:r>
              <a:rPr lang="gl-ES" dirty="0" smtClean="0">
                <a:hlinkClick r:id="rId3"/>
              </a:rPr>
              <a:t>http://www.wikilengua.org/</a:t>
            </a:r>
            <a:endParaRPr lang="gl-ES" dirty="0" smtClean="0"/>
          </a:p>
          <a:p>
            <a:pPr lvl="1"/>
            <a:endParaRPr lang="gl-ES" dirty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smtClean="0"/>
              <a:t>04 - Recursos</a:t>
            </a:r>
            <a:endParaRPr lang="en-US" dirty="0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217A8-0E06-4059-AC45-433E2E67A85D}" type="slidenum">
              <a:rPr kumimoji="0" lang="en-US" smtClean="0"/>
              <a:pPr/>
              <a:t>42</a:t>
            </a:fld>
            <a:endParaRPr kumimoji="0" lang="en-US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91910" y="2571744"/>
            <a:ext cx="5873504" cy="3929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gl-ES" dirty="0" smtClean="0"/>
              <a:t>Recursos de Lingua</a:t>
            </a:r>
            <a:endParaRPr lang="gl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9416"/>
            <a:ext cx="7239000" cy="962328"/>
          </a:xfrm>
        </p:spPr>
        <p:txBody>
          <a:bodyPr/>
          <a:lstStyle/>
          <a:p>
            <a:r>
              <a:rPr lang="gl-ES" dirty="0" err="1" smtClean="0"/>
              <a:t>Laberinto</a:t>
            </a:r>
            <a:r>
              <a:rPr lang="gl-ES" dirty="0" smtClean="0"/>
              <a:t> de frases</a:t>
            </a:r>
          </a:p>
          <a:p>
            <a:pPr lvl="1"/>
            <a:r>
              <a:rPr lang="es-ES" dirty="0" smtClean="0">
                <a:hlinkClick r:id="rId3"/>
              </a:rPr>
              <a:t>http://www.genmagic.net/lengua3/lab2c.swf</a:t>
            </a:r>
            <a:endParaRPr lang="gl-ES" dirty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smtClean="0"/>
              <a:t>04 - Recursos</a:t>
            </a:r>
            <a:endParaRPr lang="en-US" dirty="0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217A8-0E06-4059-AC45-433E2E67A85D}" type="slidenum">
              <a:rPr kumimoji="0" lang="en-US" smtClean="0"/>
              <a:pPr/>
              <a:t>43</a:t>
            </a:fld>
            <a:endParaRPr kumimoji="0"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79930" y="2643182"/>
            <a:ext cx="4890781" cy="3786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gl-ES" dirty="0" smtClean="0"/>
              <a:t>Recursos de Ciencias</a:t>
            </a:r>
            <a:endParaRPr lang="gl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9416"/>
            <a:ext cx="7239000" cy="819452"/>
          </a:xfrm>
        </p:spPr>
        <p:txBody>
          <a:bodyPr>
            <a:normAutofit fontScale="62500" lnSpcReduction="20000"/>
          </a:bodyPr>
          <a:lstStyle/>
          <a:p>
            <a:r>
              <a:rPr lang="gl-ES" dirty="0" err="1" smtClean="0"/>
              <a:t>PescaGalicia</a:t>
            </a:r>
            <a:endParaRPr lang="gl-ES" dirty="0" smtClean="0"/>
          </a:p>
          <a:p>
            <a:pPr lvl="1"/>
            <a:r>
              <a:rPr lang="gl-ES" dirty="0" smtClean="0">
                <a:hlinkClick r:id="rId3"/>
              </a:rPr>
              <a:t>http://www.pescagalicia.com/recursos/recursos.php</a:t>
            </a:r>
            <a:endParaRPr lang="gl-ES" dirty="0" smtClean="0"/>
          </a:p>
          <a:p>
            <a:pPr lvl="1"/>
            <a:r>
              <a:rPr lang="gl-ES" dirty="0" smtClean="0"/>
              <a:t>En galego</a:t>
            </a:r>
            <a:endParaRPr lang="gl-ES" dirty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smtClean="0"/>
              <a:t>04 - Recursos</a:t>
            </a:r>
            <a:endParaRPr lang="en-US" dirty="0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217A8-0E06-4059-AC45-433E2E67A85D}" type="slidenum">
              <a:rPr kumimoji="0" lang="en-US" smtClean="0"/>
              <a:pPr/>
              <a:t>44</a:t>
            </a:fld>
            <a:endParaRPr kumimoji="0"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348" y="3286124"/>
            <a:ext cx="7143768" cy="2607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gl-ES" dirty="0" smtClean="0"/>
              <a:t>Recursos de Ciencias</a:t>
            </a:r>
            <a:endParaRPr lang="gl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9416"/>
            <a:ext cx="7239000" cy="819452"/>
          </a:xfrm>
        </p:spPr>
        <p:txBody>
          <a:bodyPr>
            <a:normAutofit fontScale="62500" lnSpcReduction="20000"/>
          </a:bodyPr>
          <a:lstStyle/>
          <a:p>
            <a:r>
              <a:rPr lang="gl-ES" dirty="0" smtClean="0"/>
              <a:t>A vida no mar salgado</a:t>
            </a:r>
          </a:p>
          <a:p>
            <a:pPr lvl="1"/>
            <a:r>
              <a:rPr lang="gl-ES" dirty="0" smtClean="0">
                <a:hlinkClick r:id="rId3"/>
              </a:rPr>
              <a:t>http://www.pescagalicia.com/recursos/mar_salgado/gall/marsalgado.htm</a:t>
            </a:r>
            <a:endParaRPr lang="gl-ES" dirty="0" smtClean="0"/>
          </a:p>
          <a:p>
            <a:pPr lvl="1"/>
            <a:r>
              <a:rPr lang="gl-ES" dirty="0" smtClean="0"/>
              <a:t>En galego</a:t>
            </a:r>
          </a:p>
          <a:p>
            <a:pPr lvl="1"/>
            <a:endParaRPr lang="gl-ES" dirty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smtClean="0"/>
              <a:t>04 - Recursos</a:t>
            </a:r>
            <a:endParaRPr lang="en-US" dirty="0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217A8-0E06-4059-AC45-433E2E67A85D}" type="slidenum">
              <a:rPr kumimoji="0" lang="en-US" smtClean="0"/>
              <a:pPr/>
              <a:t>45</a:t>
            </a:fld>
            <a:endParaRPr kumimoji="0"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55276" y="2571744"/>
            <a:ext cx="5897975" cy="4000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gl-ES" dirty="0" smtClean="0"/>
              <a:t>Recursos de Ciencias</a:t>
            </a:r>
            <a:endParaRPr lang="gl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9416"/>
            <a:ext cx="7239000" cy="962328"/>
          </a:xfrm>
        </p:spPr>
        <p:txBody>
          <a:bodyPr/>
          <a:lstStyle/>
          <a:p>
            <a:r>
              <a:rPr lang="gl-ES" dirty="0" smtClean="0"/>
              <a:t>O corpo humano interactivo:</a:t>
            </a:r>
          </a:p>
          <a:p>
            <a:pPr lvl="1"/>
            <a:r>
              <a:rPr lang="es-ES" dirty="0" smtClean="0">
                <a:hlinkClick r:id="rId3"/>
              </a:rPr>
              <a:t>http://www.medtropolis.com/VBody.asp</a:t>
            </a:r>
            <a:endParaRPr lang="es-ES" dirty="0" smtClean="0"/>
          </a:p>
          <a:p>
            <a:endParaRPr lang="gl-ES" dirty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smtClean="0"/>
              <a:t>04 - Recursos</a:t>
            </a:r>
            <a:endParaRPr lang="en-US" dirty="0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217A8-0E06-4059-AC45-433E2E67A85D}" type="slidenum">
              <a:rPr kumimoji="0" lang="en-US" smtClean="0"/>
              <a:pPr/>
              <a:t>46</a:t>
            </a:fld>
            <a:endParaRPr kumimoji="0" lang="en-US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71670" y="2643182"/>
            <a:ext cx="4619625" cy="384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gl-ES" dirty="0" smtClean="0"/>
              <a:t>Recursos de Ciencias</a:t>
            </a:r>
            <a:endParaRPr lang="gl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9416"/>
            <a:ext cx="7239000" cy="819452"/>
          </a:xfrm>
        </p:spPr>
        <p:txBody>
          <a:bodyPr>
            <a:normAutofit fontScale="92500" lnSpcReduction="10000"/>
          </a:bodyPr>
          <a:lstStyle/>
          <a:p>
            <a:r>
              <a:rPr lang="gl-ES" dirty="0" err="1" smtClean="0"/>
              <a:t>Biomodel</a:t>
            </a:r>
            <a:endParaRPr lang="gl-ES" dirty="0" smtClean="0"/>
          </a:p>
          <a:p>
            <a:pPr lvl="1"/>
            <a:r>
              <a:rPr lang="es-ES" dirty="0" smtClean="0">
                <a:hlinkClick r:id="rId3"/>
              </a:rPr>
              <a:t>http://biomodel.uah.es/</a:t>
            </a:r>
            <a:endParaRPr lang="gl-ES" dirty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smtClean="0"/>
              <a:t>04 - Recursos</a:t>
            </a:r>
            <a:endParaRPr lang="en-US" dirty="0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217A8-0E06-4059-AC45-433E2E67A85D}" type="slidenum">
              <a:rPr kumimoji="0" lang="en-US" smtClean="0"/>
              <a:pPr/>
              <a:t>47</a:t>
            </a:fld>
            <a:endParaRPr kumimoji="0"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5786" y="2500306"/>
            <a:ext cx="6500042" cy="4000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gl-ES" dirty="0" smtClean="0"/>
              <a:t>Recursos de Ciencias</a:t>
            </a:r>
            <a:endParaRPr lang="gl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9416"/>
            <a:ext cx="7239000" cy="1248080"/>
          </a:xfrm>
        </p:spPr>
        <p:txBody>
          <a:bodyPr>
            <a:normAutofit lnSpcReduction="10000"/>
          </a:bodyPr>
          <a:lstStyle/>
          <a:p>
            <a:r>
              <a:rPr lang="gl-ES" dirty="0" err="1" smtClean="0"/>
              <a:t>VisibleBody</a:t>
            </a:r>
            <a:endParaRPr lang="gl-ES" dirty="0" smtClean="0"/>
          </a:p>
          <a:p>
            <a:pPr lvl="1"/>
            <a:r>
              <a:rPr lang="gl-ES" dirty="0" smtClean="0">
                <a:hlinkClick r:id="rId3"/>
              </a:rPr>
              <a:t>http://www.visiblebody.com/Start</a:t>
            </a:r>
            <a:endParaRPr lang="gl-ES" dirty="0" smtClean="0"/>
          </a:p>
          <a:p>
            <a:pPr lvl="1"/>
            <a:r>
              <a:rPr lang="gl-ES" dirty="0" err="1" smtClean="0"/>
              <a:t>Hay</a:t>
            </a:r>
            <a:r>
              <a:rPr lang="gl-ES" dirty="0" smtClean="0"/>
              <a:t> que rexistrarse</a:t>
            </a:r>
            <a:endParaRPr lang="gl-ES" dirty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smtClean="0"/>
              <a:t>04 - Recursos</a:t>
            </a:r>
            <a:endParaRPr lang="en-US" dirty="0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217A8-0E06-4059-AC45-433E2E67A85D}" type="slidenum">
              <a:rPr kumimoji="0" lang="en-US" smtClean="0"/>
              <a:pPr/>
              <a:t>48</a:t>
            </a:fld>
            <a:endParaRPr kumimoji="0"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62488" y="2928934"/>
            <a:ext cx="4881213" cy="35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gl-ES" dirty="0" smtClean="0"/>
              <a:t>Recursos de Ciencias</a:t>
            </a:r>
            <a:endParaRPr lang="gl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9416"/>
            <a:ext cx="7239000" cy="1390956"/>
          </a:xfrm>
        </p:spPr>
        <p:txBody>
          <a:bodyPr>
            <a:normAutofit fontScale="92500" lnSpcReduction="20000"/>
          </a:bodyPr>
          <a:lstStyle/>
          <a:p>
            <a:r>
              <a:rPr lang="gl-ES" dirty="0" err="1" smtClean="0"/>
              <a:t>Human</a:t>
            </a:r>
            <a:r>
              <a:rPr lang="gl-ES" dirty="0" smtClean="0"/>
              <a:t> </a:t>
            </a:r>
            <a:r>
              <a:rPr lang="gl-ES" dirty="0" err="1" smtClean="0"/>
              <a:t>Body</a:t>
            </a:r>
            <a:r>
              <a:rPr lang="gl-ES" dirty="0" smtClean="0"/>
              <a:t> </a:t>
            </a:r>
          </a:p>
          <a:p>
            <a:pPr lvl="1"/>
            <a:r>
              <a:rPr lang="es-ES" dirty="0" smtClean="0">
                <a:hlinkClick r:id="rId3"/>
              </a:rPr>
              <a:t>http://science.nationalgeographic.com/science/health-and-human-body/human-body/</a:t>
            </a:r>
            <a:endParaRPr lang="es-ES" dirty="0" smtClean="0"/>
          </a:p>
          <a:p>
            <a:pPr lvl="1"/>
            <a:r>
              <a:rPr lang="es-ES" dirty="0" smtClean="0"/>
              <a:t>Está en inglés</a:t>
            </a:r>
            <a:endParaRPr lang="gl-ES" dirty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smtClean="0"/>
              <a:t>04 - Recursos</a:t>
            </a:r>
            <a:endParaRPr lang="en-US" dirty="0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217A8-0E06-4059-AC45-433E2E67A85D}" type="slidenum">
              <a:rPr kumimoji="0" lang="en-US" smtClean="0"/>
              <a:pPr/>
              <a:t>49</a:t>
            </a:fld>
            <a:endParaRPr kumimoji="0"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41922" y="3066931"/>
            <a:ext cx="5358969" cy="3433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gl-ES" dirty="0" smtClean="0"/>
              <a:t>Banco de Recursos TIC</a:t>
            </a:r>
            <a:endParaRPr lang="gl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9416"/>
            <a:ext cx="7239000" cy="890890"/>
          </a:xfrm>
        </p:spPr>
        <p:txBody>
          <a:bodyPr>
            <a:normAutofit fontScale="77500" lnSpcReduction="20000"/>
          </a:bodyPr>
          <a:lstStyle/>
          <a:p>
            <a:r>
              <a:rPr lang="es-ES" dirty="0" smtClean="0"/>
              <a:t>Instituto de </a:t>
            </a:r>
            <a:r>
              <a:rPr lang="es-ES" dirty="0" err="1" smtClean="0"/>
              <a:t>Tecnoloxías</a:t>
            </a:r>
            <a:r>
              <a:rPr lang="es-ES" dirty="0" smtClean="0"/>
              <a:t> Educativas –ITE-(</a:t>
            </a:r>
            <a:r>
              <a:rPr lang="es-ES" dirty="0" err="1" smtClean="0"/>
              <a:t>Páxina</a:t>
            </a:r>
            <a:r>
              <a:rPr lang="es-ES" dirty="0" smtClean="0"/>
              <a:t> Oficial Ministerio de Educación)</a:t>
            </a:r>
          </a:p>
          <a:p>
            <a:pPr lvl="1"/>
            <a:r>
              <a:rPr lang="es-ES" dirty="0" smtClean="0">
                <a:hlinkClick r:id="rId3"/>
              </a:rPr>
              <a:t>http://www.isftic.mepsyd.es/</a:t>
            </a:r>
            <a:endParaRPr lang="es-ES" dirty="0" smtClean="0"/>
          </a:p>
          <a:p>
            <a:endParaRPr lang="gl-ES" dirty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smtClean="0"/>
              <a:t>04 - Recursos</a:t>
            </a:r>
            <a:endParaRPr lang="en-US" dirty="0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217A8-0E06-4059-AC45-433E2E67A85D}" type="slidenum">
              <a:rPr kumimoji="0" lang="en-US" smtClean="0"/>
              <a:pPr/>
              <a:t>5</a:t>
            </a:fld>
            <a:endParaRPr kumimoji="0" lang="en-US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9547" y="2643182"/>
            <a:ext cx="7125725" cy="36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gl-ES" dirty="0" smtClean="0"/>
              <a:t>Recursos de Ciencias</a:t>
            </a:r>
            <a:endParaRPr lang="gl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9416"/>
            <a:ext cx="7239000" cy="890890"/>
          </a:xfrm>
        </p:spPr>
        <p:txBody>
          <a:bodyPr>
            <a:normAutofit fontScale="77500" lnSpcReduction="20000"/>
          </a:bodyPr>
          <a:lstStyle/>
          <a:p>
            <a:r>
              <a:rPr lang="gl-ES" dirty="0" smtClean="0"/>
              <a:t>Descifrar la vida</a:t>
            </a:r>
          </a:p>
          <a:p>
            <a:pPr lvl="1"/>
            <a:r>
              <a:rPr lang="es-ES" dirty="0" smtClean="0">
                <a:hlinkClick r:id="rId3"/>
              </a:rPr>
              <a:t>http://www.elmundo.es/especiales/2003/02/salud/genetica/descifrar_la_vida.html</a:t>
            </a:r>
            <a:endParaRPr lang="gl-ES" dirty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smtClean="0"/>
              <a:t>04 - Recursos</a:t>
            </a:r>
            <a:endParaRPr lang="en-US" dirty="0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217A8-0E06-4059-AC45-433E2E67A85D}" type="slidenum">
              <a:rPr kumimoji="0" lang="en-US" smtClean="0"/>
              <a:pPr/>
              <a:t>50</a:t>
            </a:fld>
            <a:endParaRPr kumimoji="0" lang="en-US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6951" y="2714621"/>
            <a:ext cx="6414276" cy="378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gl-ES" dirty="0" smtClean="0"/>
              <a:t>Recursos de Ciencias</a:t>
            </a:r>
            <a:endParaRPr lang="gl-ES" dirty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smtClean="0"/>
              <a:t>04 - Recursos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77821" y="2630548"/>
            <a:ext cx="3823005" cy="38702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217A8-0E06-4059-AC45-433E2E67A85D}" type="slidenum">
              <a:rPr kumimoji="0" lang="en-US" smtClean="0"/>
              <a:pPr/>
              <a:t>51</a:t>
            </a:fld>
            <a:endParaRPr kumimoji="0" lang="en-U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9416"/>
            <a:ext cx="7239000" cy="1819584"/>
          </a:xfrm>
        </p:spPr>
        <p:txBody>
          <a:bodyPr>
            <a:normAutofit fontScale="92500"/>
          </a:bodyPr>
          <a:lstStyle/>
          <a:p>
            <a:r>
              <a:rPr lang="gl-ES" dirty="0" smtClean="0"/>
              <a:t>Conto sobre o percebe</a:t>
            </a:r>
          </a:p>
          <a:p>
            <a:pPr lvl="1"/>
            <a:r>
              <a:rPr lang="gl-ES" dirty="0" smtClean="0"/>
              <a:t>No CD: Na carpeta Documentación, 04_Percebe.</a:t>
            </a:r>
            <a:r>
              <a:rPr lang="gl-ES" dirty="0" err="1" smtClean="0"/>
              <a:t>pdf</a:t>
            </a:r>
            <a:endParaRPr lang="gl-ES" dirty="0" smtClean="0"/>
          </a:p>
          <a:p>
            <a:pPr lvl="1"/>
            <a:r>
              <a:rPr lang="gl-ES" dirty="0" smtClean="0">
                <a:hlinkClick r:id="rId4"/>
              </a:rPr>
              <a:t>http://www.pescagalicia.com/cast/Recursos/textos/marsalgado/percebe.htm</a:t>
            </a:r>
            <a:r>
              <a:rPr lang="gl-ES" dirty="0" smtClean="0"/>
              <a:t> </a:t>
            </a:r>
          </a:p>
          <a:p>
            <a:pPr lvl="1"/>
            <a:endParaRPr lang="gl-ES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gl-ES" sz="2800" dirty="0" smtClean="0"/>
              <a:t>Recursos de Mates e Ciencias</a:t>
            </a:r>
            <a:endParaRPr lang="gl-ES" sz="28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9416"/>
            <a:ext cx="7239000" cy="748014"/>
          </a:xfrm>
        </p:spPr>
        <p:txBody>
          <a:bodyPr>
            <a:normAutofit fontScale="92500" lnSpcReduction="20000"/>
          </a:bodyPr>
          <a:lstStyle/>
          <a:p>
            <a:r>
              <a:rPr lang="gl-ES" dirty="0" err="1" smtClean="0"/>
              <a:t>Skoool</a:t>
            </a:r>
            <a:endParaRPr lang="gl-ES" dirty="0" smtClean="0"/>
          </a:p>
          <a:p>
            <a:pPr lvl="1"/>
            <a:r>
              <a:rPr lang="es-ES" dirty="0" smtClean="0">
                <a:hlinkClick r:id="rId3"/>
              </a:rPr>
              <a:t>http://www.skoool.es/</a:t>
            </a:r>
            <a:endParaRPr lang="gl-ES" dirty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smtClean="0"/>
              <a:t>04 - Recursos</a:t>
            </a:r>
            <a:endParaRPr lang="en-US" dirty="0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217A8-0E06-4059-AC45-433E2E67A85D}" type="slidenum">
              <a:rPr kumimoji="0" lang="en-US" smtClean="0"/>
              <a:pPr/>
              <a:t>52</a:t>
            </a:fld>
            <a:endParaRPr kumimoji="0" lang="en-US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285" y="2714620"/>
            <a:ext cx="7408863" cy="325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gl-ES" dirty="0" smtClean="0"/>
              <a:t>Recursos de Mates</a:t>
            </a:r>
            <a:endParaRPr lang="gl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9416"/>
            <a:ext cx="7239000" cy="890890"/>
          </a:xfrm>
        </p:spPr>
        <p:txBody>
          <a:bodyPr>
            <a:normAutofit lnSpcReduction="10000"/>
          </a:bodyPr>
          <a:lstStyle/>
          <a:p>
            <a:r>
              <a:rPr lang="gl-ES" dirty="0" smtClean="0"/>
              <a:t>Aula de Mate</a:t>
            </a:r>
          </a:p>
          <a:p>
            <a:pPr lvl="1"/>
            <a:r>
              <a:rPr lang="es-ES" dirty="0" smtClean="0">
                <a:hlinkClick r:id="rId3"/>
              </a:rPr>
              <a:t>http://www.aulademate.com/</a:t>
            </a:r>
            <a:endParaRPr lang="gl-ES" dirty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smtClean="0"/>
              <a:t>04 - Recursos</a:t>
            </a:r>
            <a:endParaRPr lang="en-US" dirty="0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217A8-0E06-4059-AC45-433E2E67A85D}" type="slidenum">
              <a:rPr kumimoji="0" lang="en-US" smtClean="0"/>
              <a:pPr/>
              <a:t>53</a:t>
            </a:fld>
            <a:endParaRPr kumimoji="0"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10" y="2714620"/>
            <a:ext cx="6742113" cy="361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gl-ES" dirty="0" smtClean="0"/>
              <a:t>Recursos de Mates</a:t>
            </a:r>
            <a:endParaRPr lang="gl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9416"/>
            <a:ext cx="7239000" cy="676576"/>
          </a:xfrm>
        </p:spPr>
        <p:txBody>
          <a:bodyPr>
            <a:normAutofit fontScale="85000" lnSpcReduction="20000"/>
          </a:bodyPr>
          <a:lstStyle/>
          <a:p>
            <a:r>
              <a:rPr lang="gl-ES" dirty="0" err="1" smtClean="0"/>
              <a:t>GenMagic</a:t>
            </a:r>
            <a:r>
              <a:rPr lang="gl-ES" dirty="0" smtClean="0"/>
              <a:t> Matemáticas</a:t>
            </a:r>
          </a:p>
          <a:p>
            <a:pPr lvl="1"/>
            <a:r>
              <a:rPr lang="es-ES" dirty="0" smtClean="0">
                <a:hlinkClick r:id="rId3"/>
              </a:rPr>
              <a:t>http://www.genmagic.net/educa/</a:t>
            </a:r>
            <a:endParaRPr lang="gl-ES" dirty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smtClean="0"/>
              <a:t>04 - Recursos</a:t>
            </a:r>
            <a:endParaRPr lang="en-US" dirty="0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217A8-0E06-4059-AC45-433E2E67A85D}" type="slidenum">
              <a:rPr kumimoji="0" lang="en-US" smtClean="0"/>
              <a:pPr/>
              <a:t>54</a:t>
            </a:fld>
            <a:endParaRPr kumimoji="0" 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18792" y="2430093"/>
            <a:ext cx="4423270" cy="40707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gl-ES" dirty="0" smtClean="0"/>
              <a:t>Recursos de Mates</a:t>
            </a:r>
            <a:endParaRPr lang="gl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9416"/>
            <a:ext cx="4329114" cy="748014"/>
          </a:xfrm>
        </p:spPr>
        <p:txBody>
          <a:bodyPr>
            <a:normAutofit fontScale="92500" lnSpcReduction="20000"/>
          </a:bodyPr>
          <a:lstStyle/>
          <a:p>
            <a:r>
              <a:rPr lang="gl-ES" dirty="0" smtClean="0"/>
              <a:t>Paco </a:t>
            </a:r>
            <a:r>
              <a:rPr lang="gl-ES" dirty="0" err="1" smtClean="0"/>
              <a:t>Quiles</a:t>
            </a:r>
            <a:endParaRPr lang="gl-ES" dirty="0" smtClean="0"/>
          </a:p>
          <a:p>
            <a:pPr lvl="1"/>
            <a:r>
              <a:rPr lang="es-ES" dirty="0" smtClean="0">
                <a:hlinkClick r:id="rId3"/>
              </a:rPr>
              <a:t>http://www.pacoquiles.com/</a:t>
            </a:r>
            <a:endParaRPr lang="gl-ES" dirty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smtClean="0"/>
              <a:t>04 - Recursos</a:t>
            </a:r>
            <a:endParaRPr lang="en-US" dirty="0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217A8-0E06-4059-AC45-433E2E67A85D}" type="slidenum">
              <a:rPr kumimoji="0" lang="en-US" smtClean="0"/>
              <a:pPr/>
              <a:t>55</a:t>
            </a:fld>
            <a:endParaRPr kumimoji="0" lang="en-U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75759" y="1571612"/>
            <a:ext cx="2839490" cy="4995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gl-ES" dirty="0" smtClean="0"/>
              <a:t>Recursos de Mates</a:t>
            </a:r>
            <a:endParaRPr lang="gl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9416"/>
            <a:ext cx="7239000" cy="1533832"/>
          </a:xfrm>
        </p:spPr>
        <p:txBody>
          <a:bodyPr>
            <a:normAutofit fontScale="92500"/>
          </a:bodyPr>
          <a:lstStyle/>
          <a:p>
            <a:r>
              <a:rPr lang="gl-ES" dirty="0" smtClean="0"/>
              <a:t>Exemplos de </a:t>
            </a:r>
            <a:r>
              <a:rPr lang="gl-ES" dirty="0" err="1" smtClean="0"/>
              <a:t>webs</a:t>
            </a:r>
            <a:r>
              <a:rPr lang="gl-ES" dirty="0" smtClean="0"/>
              <a:t> interactivas de Matemáticas </a:t>
            </a:r>
            <a:r>
              <a:rPr lang="gl-ES" dirty="0" err="1" smtClean="0"/>
              <a:t>diseñadas</a:t>
            </a:r>
            <a:r>
              <a:rPr lang="gl-ES" dirty="0" smtClean="0"/>
              <a:t> con </a:t>
            </a:r>
            <a:r>
              <a:rPr lang="gl-ES" dirty="0" err="1" smtClean="0"/>
              <a:t>GeoGebra</a:t>
            </a:r>
            <a:r>
              <a:rPr lang="gl-ES" dirty="0" smtClean="0"/>
              <a:t> por Manuel Sada Allo</a:t>
            </a:r>
          </a:p>
          <a:p>
            <a:pPr lvl="1"/>
            <a:r>
              <a:rPr lang="gl-ES" dirty="0" smtClean="0">
                <a:hlinkClick r:id="rId3"/>
              </a:rPr>
              <a:t>http://recursos.pnte.cfnavarra.es/~msadaall/geogebra/index.htm</a:t>
            </a:r>
            <a:r>
              <a:rPr lang="gl-ES" dirty="0" smtClean="0"/>
              <a:t> </a:t>
            </a:r>
            <a:endParaRPr lang="gl-ES" dirty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smtClean="0"/>
              <a:t>04 - Recursos</a:t>
            </a:r>
            <a:endParaRPr lang="en-US" dirty="0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217A8-0E06-4059-AC45-433E2E67A85D}" type="slidenum">
              <a:rPr kumimoji="0" lang="en-US" smtClean="0"/>
              <a:pPr/>
              <a:t>56</a:t>
            </a:fld>
            <a:endParaRPr kumimoji="0"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72649" y="3181598"/>
            <a:ext cx="5359922" cy="3319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gl-ES" dirty="0" smtClean="0"/>
              <a:t>Recursos de Mates</a:t>
            </a:r>
            <a:endParaRPr lang="gl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9416"/>
            <a:ext cx="7239000" cy="962328"/>
          </a:xfrm>
        </p:spPr>
        <p:txBody>
          <a:bodyPr/>
          <a:lstStyle/>
          <a:p>
            <a:r>
              <a:rPr lang="gl-ES" dirty="0" smtClean="0"/>
              <a:t>WIRIS, a calculadora na rede (Páxina Oficial)</a:t>
            </a:r>
          </a:p>
          <a:p>
            <a:pPr lvl="1"/>
            <a:r>
              <a:rPr lang="gl-ES" dirty="0" smtClean="0">
                <a:hlinkClick r:id="rId3"/>
              </a:rPr>
              <a:t>http://www.educa.jcyl.es/wiris/es/index.html</a:t>
            </a:r>
            <a:endParaRPr lang="gl-ES" dirty="0" smtClean="0"/>
          </a:p>
          <a:p>
            <a:pPr lvl="1"/>
            <a:endParaRPr lang="gl-ES" dirty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smtClean="0"/>
              <a:t>04 - Recursos</a:t>
            </a:r>
            <a:endParaRPr lang="en-US" dirty="0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217A8-0E06-4059-AC45-433E2E67A85D}" type="slidenum">
              <a:rPr kumimoji="0" lang="en-US" smtClean="0"/>
              <a:pPr/>
              <a:t>57</a:t>
            </a:fld>
            <a:endParaRPr kumimoji="0"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14546" y="3143248"/>
            <a:ext cx="3895725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gl-ES" dirty="0" smtClean="0"/>
              <a:t>Recursos de Mates</a:t>
            </a:r>
            <a:endParaRPr lang="gl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9416"/>
            <a:ext cx="7239000" cy="1176642"/>
          </a:xfrm>
        </p:spPr>
        <p:txBody>
          <a:bodyPr>
            <a:normAutofit fontScale="92500" lnSpcReduction="10000"/>
          </a:bodyPr>
          <a:lstStyle/>
          <a:p>
            <a:r>
              <a:rPr lang="gl-ES" dirty="0" smtClean="0"/>
              <a:t>Ed. Primaria: Calculadora Máxica</a:t>
            </a:r>
          </a:p>
          <a:p>
            <a:pPr lvl="1"/>
            <a:r>
              <a:rPr lang="gl-ES" dirty="0" smtClean="0"/>
              <a:t>No CD: Carpeta Software. Calculadora_EDI</a:t>
            </a:r>
          </a:p>
          <a:p>
            <a:pPr lvl="1"/>
            <a:r>
              <a:rPr lang="gl-ES" dirty="0" smtClean="0">
                <a:hlinkClick r:id="rId3"/>
              </a:rPr>
              <a:t>http://www.cs.swan.ac.uk/calculators/</a:t>
            </a:r>
            <a:r>
              <a:rPr lang="gl-ES" dirty="0" smtClean="0"/>
              <a:t> </a:t>
            </a:r>
            <a:endParaRPr lang="gl-ES" dirty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smtClean="0"/>
              <a:t>04 - Recursos</a:t>
            </a:r>
            <a:endParaRPr lang="en-US" dirty="0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217A8-0E06-4059-AC45-433E2E67A85D}" type="slidenum">
              <a:rPr kumimoji="0" lang="en-US" smtClean="0"/>
              <a:pPr/>
              <a:t>58</a:t>
            </a:fld>
            <a:endParaRPr kumimoji="0"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61418" y="2857496"/>
            <a:ext cx="5639474" cy="36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gl-ES" dirty="0" smtClean="0"/>
              <a:t>Recursos de Música</a:t>
            </a:r>
            <a:endParaRPr lang="gl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9416"/>
            <a:ext cx="7239000" cy="890890"/>
          </a:xfrm>
        </p:spPr>
        <p:txBody>
          <a:bodyPr>
            <a:normAutofit fontScale="77500" lnSpcReduction="20000"/>
          </a:bodyPr>
          <a:lstStyle/>
          <a:p>
            <a:r>
              <a:rPr lang="gl-ES" dirty="0" err="1" smtClean="0"/>
              <a:t>Reutilizar</a:t>
            </a:r>
            <a:r>
              <a:rPr lang="gl-ES" dirty="0" smtClean="0"/>
              <a:t> y tocar</a:t>
            </a:r>
          </a:p>
          <a:p>
            <a:pPr lvl="1"/>
            <a:r>
              <a:rPr lang="es-ES" dirty="0" smtClean="0">
                <a:hlinkClick r:id="rId3"/>
              </a:rPr>
              <a:t>http://www.isftic.mepsyd.es/w3/eos/MaterialesEducativos/mem2006/reciclar_tocar/index.htm</a:t>
            </a:r>
            <a:endParaRPr lang="gl-ES" dirty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smtClean="0"/>
              <a:t>04 - Recursos</a:t>
            </a:r>
            <a:endParaRPr lang="en-US" dirty="0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217A8-0E06-4059-AC45-433E2E67A85D}" type="slidenum">
              <a:rPr kumimoji="0" lang="en-US" smtClean="0"/>
              <a:pPr/>
              <a:t>59</a:t>
            </a:fld>
            <a:endParaRPr kumimoji="0" lang="en-US" dirty="0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66768" y="2571745"/>
            <a:ext cx="4705496" cy="3929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gl-ES" dirty="0" smtClean="0"/>
              <a:t>Banco de Recursos TIC</a:t>
            </a:r>
            <a:endParaRPr lang="gl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9416"/>
            <a:ext cx="7239000" cy="1105204"/>
          </a:xfrm>
        </p:spPr>
        <p:txBody>
          <a:bodyPr>
            <a:normAutofit fontScale="92500" lnSpcReduction="10000"/>
          </a:bodyPr>
          <a:lstStyle/>
          <a:p>
            <a:r>
              <a:rPr lang="es-ES" dirty="0" smtClean="0"/>
              <a:t>Centro aragonés de tecnologías para la educación (</a:t>
            </a:r>
            <a:r>
              <a:rPr lang="es-ES" dirty="0" err="1" smtClean="0"/>
              <a:t>Páxina</a:t>
            </a:r>
            <a:r>
              <a:rPr lang="es-ES" dirty="0" smtClean="0"/>
              <a:t> Oficial):</a:t>
            </a:r>
          </a:p>
          <a:p>
            <a:pPr lvl="1"/>
            <a:r>
              <a:rPr lang="es-ES" dirty="0" smtClean="0">
                <a:hlinkClick r:id="rId3"/>
              </a:rPr>
              <a:t>http://www.catedu.es/webcatedu/</a:t>
            </a:r>
            <a:endParaRPr lang="es-ES" dirty="0" smtClean="0"/>
          </a:p>
          <a:p>
            <a:endParaRPr lang="gl-ES" dirty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smtClean="0"/>
              <a:t>04 - Recursos</a:t>
            </a:r>
            <a:endParaRPr lang="en-US" dirty="0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217A8-0E06-4059-AC45-433E2E67A85D}" type="slidenum">
              <a:rPr kumimoji="0" lang="en-US" smtClean="0"/>
              <a:pPr/>
              <a:t>6</a:t>
            </a:fld>
            <a:endParaRPr kumimoji="0" lang="en-US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8936" y="2786058"/>
            <a:ext cx="6964898" cy="371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gl-ES" dirty="0" smtClean="0"/>
              <a:t>Recursos de Xeografía</a:t>
            </a:r>
            <a:endParaRPr lang="gl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9416"/>
            <a:ext cx="7239000" cy="962328"/>
          </a:xfrm>
        </p:spPr>
        <p:txBody>
          <a:bodyPr>
            <a:normAutofit fontScale="77500" lnSpcReduction="20000"/>
          </a:bodyPr>
          <a:lstStyle/>
          <a:p>
            <a:r>
              <a:rPr lang="gl-ES" dirty="0" err="1" smtClean="0"/>
              <a:t>Seterra</a:t>
            </a:r>
            <a:endParaRPr lang="gl-ES" dirty="0" smtClean="0"/>
          </a:p>
          <a:p>
            <a:pPr lvl="1"/>
            <a:r>
              <a:rPr lang="es-ES" dirty="0" smtClean="0">
                <a:hlinkClick r:id="rId3"/>
              </a:rPr>
              <a:t>http://www.wartoft.nu/software/seterra/spanish.aspx</a:t>
            </a:r>
            <a:endParaRPr lang="es-ES" dirty="0" smtClean="0"/>
          </a:p>
          <a:p>
            <a:pPr lvl="1"/>
            <a:r>
              <a:rPr lang="es-ES" dirty="0" err="1" smtClean="0"/>
              <a:t>Hai</a:t>
            </a:r>
            <a:r>
              <a:rPr lang="es-ES" dirty="0" smtClean="0"/>
              <a:t> que </a:t>
            </a:r>
            <a:r>
              <a:rPr lang="es-ES" dirty="0" err="1" smtClean="0"/>
              <a:t>descargalo</a:t>
            </a:r>
            <a:endParaRPr lang="gl-ES" dirty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smtClean="0"/>
              <a:t>04 - Recursos</a:t>
            </a:r>
            <a:endParaRPr lang="en-US" dirty="0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217A8-0E06-4059-AC45-433E2E67A85D}" type="slidenum">
              <a:rPr kumimoji="0" lang="en-US" smtClean="0"/>
              <a:pPr/>
              <a:t>60</a:t>
            </a:fld>
            <a:endParaRPr kumimoji="0" lang="en-US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65608" y="2735619"/>
            <a:ext cx="5867039" cy="3765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gl-ES" dirty="0" smtClean="0"/>
              <a:t>Recursos de Xeografía</a:t>
            </a:r>
            <a:endParaRPr lang="gl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9416"/>
            <a:ext cx="7239000" cy="1105204"/>
          </a:xfrm>
        </p:spPr>
        <p:txBody>
          <a:bodyPr>
            <a:normAutofit fontScale="92500"/>
          </a:bodyPr>
          <a:lstStyle/>
          <a:p>
            <a:r>
              <a:rPr lang="gl-ES" dirty="0" smtClean="0"/>
              <a:t>Mapas interactivos</a:t>
            </a:r>
          </a:p>
          <a:p>
            <a:pPr lvl="1"/>
            <a:r>
              <a:rPr lang="es-ES" dirty="0" smtClean="0">
                <a:hlinkClick r:id="rId3"/>
              </a:rPr>
              <a:t>http://www.xtec.net/~ealonso/flash/mapasflash.htm</a:t>
            </a:r>
            <a:endParaRPr lang="gl-ES" dirty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smtClean="0"/>
              <a:t>04 - Recursos</a:t>
            </a:r>
            <a:endParaRPr lang="en-US" dirty="0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217A8-0E06-4059-AC45-433E2E67A85D}" type="slidenum">
              <a:rPr kumimoji="0" lang="en-US" smtClean="0"/>
              <a:pPr/>
              <a:t>61</a:t>
            </a:fld>
            <a:endParaRPr kumimoji="0" lang="en-US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2786058"/>
            <a:ext cx="7799417" cy="36747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gl-ES" dirty="0" smtClean="0"/>
              <a:t>Recursos de Xeografía</a:t>
            </a:r>
            <a:endParaRPr lang="gl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9416"/>
            <a:ext cx="7239000" cy="1533832"/>
          </a:xfrm>
        </p:spPr>
        <p:txBody>
          <a:bodyPr>
            <a:normAutofit fontScale="77500" lnSpcReduction="20000"/>
          </a:bodyPr>
          <a:lstStyle/>
          <a:p>
            <a:r>
              <a:rPr lang="gl-ES" dirty="0" smtClean="0"/>
              <a:t>Google </a:t>
            </a:r>
            <a:r>
              <a:rPr lang="gl-ES" dirty="0" err="1" smtClean="0"/>
              <a:t>Earth</a:t>
            </a:r>
            <a:endParaRPr lang="gl-ES" dirty="0" smtClean="0"/>
          </a:p>
          <a:p>
            <a:pPr lvl="1"/>
            <a:r>
              <a:rPr lang="es-ES" dirty="0" smtClean="0">
                <a:hlinkClick r:id="rId3"/>
              </a:rPr>
              <a:t>http://earth.google.es/download-earth.html</a:t>
            </a:r>
            <a:endParaRPr lang="es-ES" dirty="0" smtClean="0"/>
          </a:p>
          <a:p>
            <a:pPr lvl="1"/>
            <a:r>
              <a:rPr lang="es-ES" dirty="0" err="1" smtClean="0"/>
              <a:t>Hai</a:t>
            </a:r>
            <a:r>
              <a:rPr lang="es-ES" dirty="0" smtClean="0"/>
              <a:t> que </a:t>
            </a:r>
            <a:r>
              <a:rPr lang="es-ES" dirty="0" err="1" smtClean="0"/>
              <a:t>descargalo</a:t>
            </a:r>
            <a:endParaRPr lang="es-ES" dirty="0" smtClean="0"/>
          </a:p>
          <a:p>
            <a:r>
              <a:rPr lang="es-ES" dirty="0" smtClean="0"/>
              <a:t>Google </a:t>
            </a:r>
            <a:r>
              <a:rPr lang="es-ES" dirty="0" err="1" smtClean="0"/>
              <a:t>Maps</a:t>
            </a:r>
            <a:endParaRPr lang="es-ES" dirty="0" smtClean="0"/>
          </a:p>
          <a:p>
            <a:pPr lvl="1"/>
            <a:r>
              <a:rPr lang="gl-ES" dirty="0" smtClean="0">
                <a:hlinkClick r:id="rId4"/>
              </a:rPr>
              <a:t>http://maps.google.es/</a:t>
            </a:r>
            <a:r>
              <a:rPr lang="gl-ES" dirty="0" smtClean="0"/>
              <a:t> </a:t>
            </a:r>
            <a:endParaRPr lang="gl-ES" dirty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smtClean="0"/>
              <a:t>04 - Recursos</a:t>
            </a:r>
            <a:endParaRPr lang="en-US" dirty="0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217A8-0E06-4059-AC45-433E2E67A85D}" type="slidenum">
              <a:rPr kumimoji="0" lang="en-US" smtClean="0"/>
              <a:pPr/>
              <a:t>62</a:t>
            </a:fld>
            <a:endParaRPr kumimoji="0" lang="en-US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14414" y="3176542"/>
            <a:ext cx="5980123" cy="33242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gl-ES" dirty="0" smtClean="0"/>
              <a:t>Recursos de Xeografía</a:t>
            </a:r>
            <a:endParaRPr lang="gl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9416"/>
            <a:ext cx="7239000" cy="1319518"/>
          </a:xfrm>
        </p:spPr>
        <p:txBody>
          <a:bodyPr/>
          <a:lstStyle/>
          <a:p>
            <a:r>
              <a:rPr lang="gl-ES" dirty="0" err="1" smtClean="0"/>
              <a:t>Puzzle</a:t>
            </a:r>
            <a:r>
              <a:rPr lang="gl-ES" dirty="0" smtClean="0"/>
              <a:t> de España</a:t>
            </a:r>
          </a:p>
          <a:p>
            <a:pPr lvl="1"/>
            <a:r>
              <a:rPr lang="gl-ES" dirty="0" smtClean="0">
                <a:hlinkClick r:id="rId3"/>
              </a:rPr>
              <a:t>http://www.isftic.mepsyd.es/w3/recursos/secundaria/sociales/geografia/puzleca.swf</a:t>
            </a:r>
            <a:r>
              <a:rPr lang="gl-ES" dirty="0" smtClean="0"/>
              <a:t> </a:t>
            </a:r>
            <a:endParaRPr lang="gl-ES" dirty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smtClean="0"/>
              <a:t>04 - Recursos</a:t>
            </a:r>
            <a:endParaRPr lang="en-US" dirty="0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217A8-0E06-4059-AC45-433E2E67A85D}" type="slidenum">
              <a:rPr kumimoji="0" lang="en-US" smtClean="0"/>
              <a:pPr/>
              <a:t>63</a:t>
            </a:fld>
            <a:endParaRPr kumimoji="0"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58019" y="3000372"/>
            <a:ext cx="5522261" cy="350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gl-ES" dirty="0" smtClean="0"/>
              <a:t>Recursos de Historia</a:t>
            </a:r>
            <a:endParaRPr lang="gl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9416"/>
            <a:ext cx="7239000" cy="962328"/>
          </a:xfrm>
        </p:spPr>
        <p:txBody>
          <a:bodyPr/>
          <a:lstStyle/>
          <a:p>
            <a:r>
              <a:rPr lang="gl-ES" dirty="0" smtClean="0"/>
              <a:t>Arte Historia</a:t>
            </a:r>
          </a:p>
          <a:p>
            <a:pPr lvl="1"/>
            <a:r>
              <a:rPr lang="es-ES" dirty="0" smtClean="0">
                <a:hlinkClick r:id="rId3"/>
              </a:rPr>
              <a:t>http://www.artehistoria.jcyl.es/</a:t>
            </a:r>
            <a:endParaRPr lang="gl-ES" dirty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smtClean="0"/>
              <a:t>04 - Recursos</a:t>
            </a:r>
            <a:endParaRPr lang="en-US" dirty="0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217A8-0E06-4059-AC45-433E2E67A85D}" type="slidenum">
              <a:rPr kumimoji="0" lang="en-US" smtClean="0"/>
              <a:pPr/>
              <a:t>64</a:t>
            </a:fld>
            <a:endParaRPr kumimoji="0" lang="en-US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3000372"/>
            <a:ext cx="7427913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gl-ES" dirty="0" smtClean="0"/>
              <a:t>Recursos de Arte</a:t>
            </a:r>
            <a:endParaRPr lang="gl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9416"/>
            <a:ext cx="7239000" cy="962328"/>
          </a:xfrm>
        </p:spPr>
        <p:txBody>
          <a:bodyPr>
            <a:normAutofit fontScale="85000" lnSpcReduction="20000"/>
          </a:bodyPr>
          <a:lstStyle/>
          <a:p>
            <a:r>
              <a:rPr lang="gl-ES" dirty="0" err="1" smtClean="0"/>
              <a:t>José</a:t>
            </a:r>
            <a:r>
              <a:rPr lang="gl-ES" dirty="0" smtClean="0"/>
              <a:t> Antonio Mora Sánchez. I.E.S. </a:t>
            </a:r>
            <a:r>
              <a:rPr lang="gl-ES" dirty="0" err="1" smtClean="0"/>
              <a:t>Sant</a:t>
            </a:r>
            <a:r>
              <a:rPr lang="gl-ES" dirty="0" smtClean="0"/>
              <a:t> </a:t>
            </a:r>
            <a:r>
              <a:rPr lang="gl-ES" dirty="0" err="1" smtClean="0"/>
              <a:t>Blai</a:t>
            </a:r>
            <a:r>
              <a:rPr lang="gl-ES" dirty="0" smtClean="0"/>
              <a:t> de </a:t>
            </a:r>
            <a:r>
              <a:rPr lang="gl-ES" dirty="0" err="1" smtClean="0"/>
              <a:t>Alicante</a:t>
            </a:r>
            <a:r>
              <a:rPr lang="gl-ES" dirty="0" smtClean="0"/>
              <a:t>.</a:t>
            </a:r>
          </a:p>
          <a:p>
            <a:pPr lvl="1"/>
            <a:r>
              <a:rPr lang="gl-ES" dirty="0" smtClean="0">
                <a:hlinkClick r:id="rId3"/>
              </a:rPr>
              <a:t>http://www.jmora7.com/Arte/arte.htm</a:t>
            </a:r>
            <a:r>
              <a:rPr lang="gl-ES" dirty="0" smtClean="0"/>
              <a:t> </a:t>
            </a:r>
            <a:endParaRPr lang="gl-ES" dirty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smtClean="0"/>
              <a:t>04 - Recursos</a:t>
            </a:r>
            <a:endParaRPr lang="en-US" dirty="0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217A8-0E06-4059-AC45-433E2E67A85D}" type="slidenum">
              <a:rPr kumimoji="0" lang="en-US" smtClean="0"/>
              <a:pPr/>
              <a:t>65</a:t>
            </a:fld>
            <a:endParaRPr kumimoji="0"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472" y="2643182"/>
            <a:ext cx="7334574" cy="3886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gl-ES" sz="2800" dirty="0" smtClean="0"/>
              <a:t>Recursos de Plástica e Debuxo</a:t>
            </a:r>
            <a:endParaRPr lang="gl-ES" sz="28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9416"/>
            <a:ext cx="7239000" cy="962328"/>
          </a:xfrm>
        </p:spPr>
        <p:txBody>
          <a:bodyPr/>
          <a:lstStyle/>
          <a:p>
            <a:r>
              <a:rPr lang="gl-ES" dirty="0" smtClean="0"/>
              <a:t>Educación Plástica.</a:t>
            </a:r>
            <a:r>
              <a:rPr lang="gl-ES" dirty="0" err="1" smtClean="0"/>
              <a:t>net</a:t>
            </a:r>
            <a:endParaRPr lang="gl-ES" dirty="0" smtClean="0"/>
          </a:p>
          <a:p>
            <a:pPr lvl="1"/>
            <a:r>
              <a:rPr lang="gl-ES" dirty="0" smtClean="0">
                <a:hlinkClick r:id="rId3"/>
              </a:rPr>
              <a:t>http://www.educacionplastica.net/MenuDie.htm</a:t>
            </a:r>
            <a:r>
              <a:rPr lang="gl-ES" dirty="0" smtClean="0"/>
              <a:t> </a:t>
            </a:r>
            <a:endParaRPr lang="gl-ES" dirty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smtClean="0"/>
              <a:t>04 - Recursos</a:t>
            </a:r>
            <a:endParaRPr lang="en-US" dirty="0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217A8-0E06-4059-AC45-433E2E67A85D}" type="slidenum">
              <a:rPr kumimoji="0" lang="en-US" smtClean="0"/>
              <a:pPr/>
              <a:t>66</a:t>
            </a:fld>
            <a:endParaRPr kumimoji="0"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14414" y="2714620"/>
            <a:ext cx="5857875" cy="378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gl-ES" dirty="0" smtClean="0"/>
              <a:t>Internet.</a:t>
            </a:r>
            <a:br>
              <a:rPr lang="gl-ES" dirty="0" smtClean="0"/>
            </a:br>
            <a:r>
              <a:rPr lang="gl-ES" dirty="0" smtClean="0"/>
              <a:t>Ofimática</a:t>
            </a:r>
            <a:endParaRPr lang="gl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9416"/>
            <a:ext cx="7239000" cy="748014"/>
          </a:xfrm>
        </p:spPr>
        <p:txBody>
          <a:bodyPr>
            <a:normAutofit fontScale="92500" lnSpcReduction="20000"/>
          </a:bodyPr>
          <a:lstStyle/>
          <a:p>
            <a:r>
              <a:rPr lang="gl-ES" dirty="0" smtClean="0"/>
              <a:t>Google </a:t>
            </a:r>
            <a:r>
              <a:rPr lang="gl-ES" dirty="0" err="1" smtClean="0"/>
              <a:t>Docs</a:t>
            </a:r>
            <a:endParaRPr lang="gl-ES" dirty="0" smtClean="0"/>
          </a:p>
          <a:p>
            <a:pPr lvl="1"/>
            <a:r>
              <a:rPr lang="gl-ES" dirty="0" smtClean="0">
                <a:hlinkClick r:id="rId3"/>
              </a:rPr>
              <a:t>http://docs.google.com/</a:t>
            </a:r>
            <a:endParaRPr lang="gl-ES" dirty="0" smtClean="0"/>
          </a:p>
          <a:p>
            <a:pPr lvl="1"/>
            <a:endParaRPr lang="gl-ES" dirty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smtClean="0"/>
              <a:t>04 - Recursos</a:t>
            </a:r>
            <a:endParaRPr lang="en-US" dirty="0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217A8-0E06-4059-AC45-433E2E67A85D}" type="slidenum">
              <a:rPr kumimoji="0" lang="en-US" smtClean="0"/>
              <a:pPr/>
              <a:t>67</a:t>
            </a:fld>
            <a:endParaRPr kumimoji="0" lang="en-US" dirty="0"/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472" y="2500306"/>
            <a:ext cx="6846887" cy="371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gl-ES" dirty="0" smtClean="0"/>
              <a:t>Internet.</a:t>
            </a:r>
            <a:br>
              <a:rPr lang="gl-ES" dirty="0" smtClean="0"/>
            </a:br>
            <a:r>
              <a:rPr lang="gl-ES" dirty="0" smtClean="0"/>
              <a:t>PowerPoint</a:t>
            </a:r>
            <a:endParaRPr lang="gl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9416"/>
            <a:ext cx="7239000" cy="1033766"/>
          </a:xfrm>
        </p:spPr>
        <p:txBody>
          <a:bodyPr>
            <a:normAutofit fontScale="92500" lnSpcReduction="20000"/>
          </a:bodyPr>
          <a:lstStyle/>
          <a:p>
            <a:r>
              <a:rPr lang="gl-ES" dirty="0" err="1" smtClean="0"/>
              <a:t>SlideShare</a:t>
            </a:r>
            <a:endParaRPr lang="gl-ES" dirty="0" smtClean="0"/>
          </a:p>
          <a:p>
            <a:pPr lvl="1"/>
            <a:r>
              <a:rPr lang="gl-ES" dirty="0" smtClean="0"/>
              <a:t>Publica </a:t>
            </a:r>
            <a:r>
              <a:rPr lang="gl-ES" dirty="0" err="1" smtClean="0"/>
              <a:t>PowerPoints</a:t>
            </a:r>
            <a:r>
              <a:rPr lang="gl-ES" dirty="0" smtClean="0"/>
              <a:t> na rede.</a:t>
            </a:r>
          </a:p>
          <a:p>
            <a:pPr lvl="1"/>
            <a:r>
              <a:rPr lang="es-ES" dirty="0" smtClean="0">
                <a:hlinkClick r:id="rId3"/>
              </a:rPr>
              <a:t>http://www.slideshare.net/</a:t>
            </a:r>
            <a:endParaRPr lang="gl-ES" dirty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smtClean="0"/>
              <a:t>04 - Recursos</a:t>
            </a:r>
            <a:endParaRPr lang="en-US" dirty="0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217A8-0E06-4059-AC45-433E2E67A85D}" type="slidenum">
              <a:rPr kumimoji="0" lang="en-US" smtClean="0"/>
              <a:pPr/>
              <a:t>68</a:t>
            </a:fld>
            <a:endParaRPr kumimoji="0" lang="en-US" dirty="0"/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10" y="2857496"/>
            <a:ext cx="7229492" cy="32473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gl-ES" dirty="0" smtClean="0"/>
              <a:t>Internet.</a:t>
            </a:r>
            <a:br>
              <a:rPr lang="gl-ES" dirty="0" smtClean="0"/>
            </a:br>
            <a:r>
              <a:rPr lang="gl-ES" dirty="0" err="1" smtClean="0"/>
              <a:t>Youtube</a:t>
            </a:r>
            <a:endParaRPr lang="gl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9416"/>
            <a:ext cx="7239000" cy="1033766"/>
          </a:xfrm>
        </p:spPr>
        <p:txBody>
          <a:bodyPr>
            <a:normAutofit fontScale="92500" lnSpcReduction="20000"/>
          </a:bodyPr>
          <a:lstStyle/>
          <a:p>
            <a:r>
              <a:rPr lang="gl-ES" dirty="0" err="1" smtClean="0"/>
              <a:t>Youtube</a:t>
            </a:r>
            <a:endParaRPr lang="gl-ES" dirty="0" smtClean="0"/>
          </a:p>
          <a:p>
            <a:pPr lvl="1"/>
            <a:r>
              <a:rPr lang="gl-ES" dirty="0" smtClean="0"/>
              <a:t>Publica vídeos na rede</a:t>
            </a:r>
          </a:p>
          <a:p>
            <a:pPr lvl="1"/>
            <a:r>
              <a:rPr lang="gl-ES" dirty="0" smtClean="0">
                <a:hlinkClick r:id="rId3"/>
              </a:rPr>
              <a:t>http://www.youtube.com/</a:t>
            </a:r>
            <a:r>
              <a:rPr lang="gl-ES" dirty="0" smtClean="0"/>
              <a:t> </a:t>
            </a:r>
            <a:endParaRPr lang="gl-ES" dirty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smtClean="0"/>
              <a:t>04 - Recursos</a:t>
            </a:r>
            <a:endParaRPr lang="en-US" dirty="0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217A8-0E06-4059-AC45-433E2E67A85D}" type="slidenum">
              <a:rPr kumimoji="0" lang="en-US" smtClean="0"/>
              <a:pPr/>
              <a:t>69</a:t>
            </a:fld>
            <a:endParaRPr kumimoji="0" lang="en-US" dirty="0"/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10" y="2928934"/>
            <a:ext cx="7133898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gl-ES" dirty="0" smtClean="0"/>
              <a:t>Banco de Recursos TIC</a:t>
            </a:r>
            <a:endParaRPr lang="gl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9416"/>
            <a:ext cx="7239000" cy="890890"/>
          </a:xfrm>
        </p:spPr>
        <p:txBody>
          <a:bodyPr>
            <a:normAutofit lnSpcReduction="10000"/>
          </a:bodyPr>
          <a:lstStyle/>
          <a:p>
            <a:r>
              <a:rPr lang="es-ES" dirty="0" smtClean="0"/>
              <a:t>Educ.ar (</a:t>
            </a:r>
            <a:r>
              <a:rPr lang="es-ES" dirty="0" err="1" smtClean="0"/>
              <a:t>Páxina</a:t>
            </a:r>
            <a:r>
              <a:rPr lang="es-ES" dirty="0" smtClean="0"/>
              <a:t> Oficial do Estado </a:t>
            </a:r>
            <a:r>
              <a:rPr lang="es-ES" dirty="0" err="1" smtClean="0"/>
              <a:t>Arxentino</a:t>
            </a:r>
            <a:r>
              <a:rPr lang="es-ES" dirty="0" smtClean="0"/>
              <a:t>)</a:t>
            </a:r>
          </a:p>
          <a:p>
            <a:pPr lvl="1"/>
            <a:r>
              <a:rPr lang="es-ES" dirty="0" smtClean="0">
                <a:hlinkClick r:id="rId3"/>
              </a:rPr>
              <a:t>http://www.educ.ar/</a:t>
            </a:r>
            <a:endParaRPr lang="es-ES" dirty="0" smtClean="0"/>
          </a:p>
          <a:p>
            <a:endParaRPr lang="gl-ES" dirty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smtClean="0"/>
              <a:t>04 - Recursos</a:t>
            </a:r>
            <a:endParaRPr lang="en-US" dirty="0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217A8-0E06-4059-AC45-433E2E67A85D}" type="slidenum">
              <a:rPr kumimoji="0" lang="en-US" smtClean="0"/>
              <a:pPr/>
              <a:t>7</a:t>
            </a:fld>
            <a:endParaRPr kumimoji="0" lang="en-US" dirty="0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2976" y="2786058"/>
            <a:ext cx="6251567" cy="3683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gl-ES" dirty="0" smtClean="0"/>
              <a:t>Internet.</a:t>
            </a:r>
            <a:br>
              <a:rPr lang="gl-ES" dirty="0" smtClean="0"/>
            </a:br>
            <a:r>
              <a:rPr lang="gl-ES" dirty="0" smtClean="0"/>
              <a:t>Novas en Internet</a:t>
            </a:r>
            <a:endParaRPr lang="gl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9416"/>
            <a:ext cx="7239000" cy="890890"/>
          </a:xfrm>
        </p:spPr>
        <p:txBody>
          <a:bodyPr>
            <a:normAutofit lnSpcReduction="10000"/>
          </a:bodyPr>
          <a:lstStyle/>
          <a:p>
            <a:r>
              <a:rPr lang="gl-ES" dirty="0" smtClean="0"/>
              <a:t>Informe Semanal</a:t>
            </a:r>
          </a:p>
          <a:p>
            <a:pPr lvl="1"/>
            <a:r>
              <a:rPr lang="gl-ES" dirty="0" smtClean="0">
                <a:hlinkClick r:id="rId3"/>
              </a:rPr>
              <a:t>http://www.informesemanal.tve.es</a:t>
            </a:r>
            <a:r>
              <a:rPr lang="gl-ES" dirty="0" smtClean="0"/>
              <a:t> </a:t>
            </a:r>
            <a:endParaRPr lang="gl-ES" dirty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smtClean="0"/>
              <a:t>04 - Recursos</a:t>
            </a:r>
            <a:endParaRPr lang="en-US" dirty="0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217A8-0E06-4059-AC45-433E2E67A85D}" type="slidenum">
              <a:rPr kumimoji="0" lang="en-US" smtClean="0"/>
              <a:pPr/>
              <a:t>70</a:t>
            </a:fld>
            <a:endParaRPr kumimoji="0"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7884" y="2643182"/>
            <a:ext cx="6963529" cy="3863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gl-ES" dirty="0" smtClean="0"/>
              <a:t>Internet.</a:t>
            </a:r>
            <a:br>
              <a:rPr lang="gl-ES" dirty="0" smtClean="0"/>
            </a:br>
            <a:r>
              <a:rPr lang="gl-ES" dirty="0" smtClean="0"/>
              <a:t>Imaxes</a:t>
            </a:r>
            <a:endParaRPr lang="gl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9416"/>
            <a:ext cx="7239000" cy="1033766"/>
          </a:xfrm>
        </p:spPr>
        <p:txBody>
          <a:bodyPr>
            <a:normAutofit fontScale="92500" lnSpcReduction="20000"/>
          </a:bodyPr>
          <a:lstStyle/>
          <a:p>
            <a:r>
              <a:rPr lang="gl-ES" dirty="0" smtClean="0"/>
              <a:t>Google </a:t>
            </a:r>
            <a:r>
              <a:rPr lang="gl-ES" dirty="0" err="1" smtClean="0"/>
              <a:t>Picasa</a:t>
            </a:r>
            <a:endParaRPr lang="gl-ES" dirty="0" smtClean="0"/>
          </a:p>
          <a:p>
            <a:pPr lvl="1"/>
            <a:r>
              <a:rPr lang="gl-ES" dirty="0" smtClean="0"/>
              <a:t>Publica e comparte fotos na rede</a:t>
            </a:r>
          </a:p>
          <a:p>
            <a:pPr lvl="1"/>
            <a:r>
              <a:rPr lang="gl-ES" dirty="0" smtClean="0">
                <a:hlinkClick r:id="rId3"/>
              </a:rPr>
              <a:t>http://picasaweb.google.es/</a:t>
            </a:r>
            <a:r>
              <a:rPr lang="gl-ES" dirty="0" smtClean="0"/>
              <a:t> </a:t>
            </a:r>
            <a:endParaRPr lang="gl-ES" dirty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smtClean="0"/>
              <a:t>04 - Recursos</a:t>
            </a:r>
            <a:endParaRPr lang="en-US" dirty="0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217A8-0E06-4059-AC45-433E2E67A85D}" type="slidenum">
              <a:rPr kumimoji="0" lang="en-US" smtClean="0"/>
              <a:pPr/>
              <a:t>71</a:t>
            </a:fld>
            <a:endParaRPr kumimoji="0" lang="en-US" dirty="0"/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348" y="2857496"/>
            <a:ext cx="6675437" cy="338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gl-ES" dirty="0" smtClean="0"/>
              <a:t>Internet.</a:t>
            </a:r>
            <a:br>
              <a:rPr lang="gl-ES" dirty="0" smtClean="0"/>
            </a:br>
            <a:r>
              <a:rPr lang="gl-ES" dirty="0" smtClean="0"/>
              <a:t>Blogues</a:t>
            </a:r>
            <a:endParaRPr lang="gl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9416"/>
            <a:ext cx="7239000" cy="962328"/>
          </a:xfrm>
        </p:spPr>
        <p:txBody>
          <a:bodyPr/>
          <a:lstStyle/>
          <a:p>
            <a:r>
              <a:rPr lang="gl-ES" dirty="0" err="1" smtClean="0"/>
              <a:t>Blogger</a:t>
            </a:r>
            <a:endParaRPr lang="gl-ES" dirty="0" smtClean="0"/>
          </a:p>
          <a:p>
            <a:pPr lvl="1"/>
            <a:r>
              <a:rPr lang="gl-ES" dirty="0" smtClean="0">
                <a:hlinkClick r:id="rId3"/>
              </a:rPr>
              <a:t>http://www.blogger.com</a:t>
            </a:r>
            <a:r>
              <a:rPr lang="gl-ES" dirty="0" smtClean="0"/>
              <a:t> </a:t>
            </a:r>
            <a:endParaRPr lang="gl-ES" dirty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smtClean="0"/>
              <a:t>04 - Recursos</a:t>
            </a:r>
            <a:endParaRPr lang="en-US" dirty="0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217A8-0E06-4059-AC45-433E2E67A85D}" type="slidenum">
              <a:rPr kumimoji="0" lang="en-US" smtClean="0"/>
              <a:pPr/>
              <a:t>72</a:t>
            </a:fld>
            <a:endParaRPr kumimoji="0" lang="en-US" dirty="0"/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5786" y="2714620"/>
            <a:ext cx="6627830" cy="3675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gl-ES" dirty="0" smtClean="0"/>
              <a:t>Internet.</a:t>
            </a:r>
            <a:br>
              <a:rPr lang="gl-ES" dirty="0" smtClean="0"/>
            </a:br>
            <a:r>
              <a:rPr lang="gl-ES" dirty="0" smtClean="0"/>
              <a:t>Tlf por Internet</a:t>
            </a:r>
            <a:endParaRPr lang="gl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9416"/>
            <a:ext cx="7239000" cy="890890"/>
          </a:xfrm>
        </p:spPr>
        <p:txBody>
          <a:bodyPr>
            <a:normAutofit lnSpcReduction="10000"/>
          </a:bodyPr>
          <a:lstStyle/>
          <a:p>
            <a:r>
              <a:rPr lang="gl-ES" dirty="0" err="1" smtClean="0"/>
              <a:t>Skype</a:t>
            </a:r>
            <a:endParaRPr lang="gl-ES" dirty="0" smtClean="0"/>
          </a:p>
          <a:p>
            <a:pPr lvl="1"/>
            <a:r>
              <a:rPr lang="gl-ES" dirty="0" smtClean="0">
                <a:hlinkClick r:id="rId3"/>
              </a:rPr>
              <a:t>http://www.skype.com/intl/es/</a:t>
            </a:r>
            <a:r>
              <a:rPr lang="gl-ES" dirty="0" smtClean="0"/>
              <a:t> </a:t>
            </a:r>
            <a:endParaRPr lang="gl-ES" dirty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smtClean="0"/>
              <a:t>04 - Recursos</a:t>
            </a:r>
            <a:endParaRPr lang="en-US" dirty="0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217A8-0E06-4059-AC45-433E2E67A85D}" type="slidenum">
              <a:rPr kumimoji="0" lang="en-US" smtClean="0"/>
              <a:pPr/>
              <a:t>73</a:t>
            </a:fld>
            <a:endParaRPr kumimoji="0"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28662" y="2571744"/>
            <a:ext cx="6478452" cy="3929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gl-ES" dirty="0" smtClean="0"/>
              <a:t>Banco de Recursos TIC</a:t>
            </a:r>
            <a:endParaRPr lang="gl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9416"/>
            <a:ext cx="7239000" cy="676576"/>
          </a:xfrm>
        </p:spPr>
        <p:txBody>
          <a:bodyPr>
            <a:normAutofit fontScale="85000" lnSpcReduction="20000"/>
          </a:bodyPr>
          <a:lstStyle/>
          <a:p>
            <a:r>
              <a:rPr lang="es-ES" dirty="0" err="1" smtClean="0"/>
              <a:t>Educared</a:t>
            </a:r>
            <a:endParaRPr lang="es-ES" dirty="0" smtClean="0"/>
          </a:p>
          <a:p>
            <a:pPr lvl="1"/>
            <a:r>
              <a:rPr lang="gl-ES" dirty="0" smtClean="0">
                <a:hlinkClick r:id="rId3"/>
              </a:rPr>
              <a:t>http://www.educared.net/</a:t>
            </a:r>
            <a:endParaRPr lang="gl-ES" dirty="0" smtClean="0"/>
          </a:p>
          <a:p>
            <a:endParaRPr lang="gl-ES" dirty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smtClean="0"/>
              <a:t>04 - Recursos</a:t>
            </a:r>
            <a:endParaRPr lang="en-US" dirty="0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217A8-0E06-4059-AC45-433E2E67A85D}" type="slidenum">
              <a:rPr kumimoji="0" lang="en-US" smtClean="0"/>
              <a:pPr/>
              <a:t>8</a:t>
            </a:fld>
            <a:endParaRPr kumimoji="0" lang="en-US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1538" y="2357430"/>
            <a:ext cx="5665802" cy="41509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gl-ES" dirty="0" smtClean="0"/>
              <a:t>Banco de Recursos TIC</a:t>
            </a:r>
            <a:endParaRPr lang="gl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9416"/>
            <a:ext cx="7239000" cy="676576"/>
          </a:xfrm>
        </p:spPr>
        <p:txBody>
          <a:bodyPr>
            <a:normAutofit fontScale="85000" lnSpcReduction="20000"/>
          </a:bodyPr>
          <a:lstStyle/>
          <a:p>
            <a:r>
              <a:rPr lang="gl-ES" dirty="0" err="1" smtClean="0"/>
              <a:t>Profes</a:t>
            </a:r>
            <a:r>
              <a:rPr lang="gl-ES" dirty="0" smtClean="0"/>
              <a:t>.</a:t>
            </a:r>
            <a:r>
              <a:rPr lang="gl-ES" dirty="0" err="1" smtClean="0"/>
              <a:t>net</a:t>
            </a:r>
            <a:endParaRPr lang="gl-ES" dirty="0" smtClean="0"/>
          </a:p>
          <a:p>
            <a:pPr lvl="1"/>
            <a:r>
              <a:rPr lang="es-ES" dirty="0" smtClean="0">
                <a:hlinkClick r:id="rId3"/>
              </a:rPr>
              <a:t>http://www.profes.net/</a:t>
            </a:r>
            <a:endParaRPr lang="es-ES" dirty="0" smtClean="0"/>
          </a:p>
          <a:p>
            <a:endParaRPr lang="gl-ES" dirty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smtClean="0"/>
              <a:t>04 - Recursos</a:t>
            </a:r>
            <a:endParaRPr lang="en-US" dirty="0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217A8-0E06-4059-AC45-433E2E67A85D}" type="slidenum">
              <a:rPr kumimoji="0" lang="en-US" smtClean="0"/>
              <a:pPr/>
              <a:t>9</a:t>
            </a:fld>
            <a:endParaRPr kumimoji="0" lang="en-US" dirty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728" y="2326824"/>
            <a:ext cx="5394337" cy="4174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pulent">
  <a:themeElements>
    <a:clrScheme name="Opulent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Opulent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pulent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953</TotalTime>
  <Words>1278</Words>
  <Application>Microsoft Office PowerPoint</Application>
  <PresentationFormat>Presentación en pantalla (4:3)</PresentationFormat>
  <Paragraphs>496</Paragraphs>
  <Slides>73</Slides>
  <Notes>73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73</vt:i4>
      </vt:variant>
    </vt:vector>
  </HeadingPairs>
  <TitlesOfParts>
    <vt:vector size="74" baseType="lpstr">
      <vt:lpstr>Opulent</vt:lpstr>
      <vt:lpstr>Recursos TIC</vt:lpstr>
      <vt:lpstr>Índice</vt:lpstr>
      <vt:lpstr>Varios</vt:lpstr>
      <vt:lpstr>Banco de Recursos TIC</vt:lpstr>
      <vt:lpstr>Banco de Recursos TIC</vt:lpstr>
      <vt:lpstr>Banco de Recursos TIC</vt:lpstr>
      <vt:lpstr>Banco de Recursos TIC</vt:lpstr>
      <vt:lpstr>Banco de Recursos TIC</vt:lpstr>
      <vt:lpstr>Banco de Recursos TIC</vt:lpstr>
      <vt:lpstr>Banco de Recursos TIC</vt:lpstr>
      <vt:lpstr>Banco de Recursos TIC</vt:lpstr>
      <vt:lpstr>Banco de Recursos TIC</vt:lpstr>
      <vt:lpstr>Recursos Multimedia</vt:lpstr>
      <vt:lpstr>Recursos Multimedia</vt:lpstr>
      <vt:lpstr>Recursos Multimedia</vt:lpstr>
      <vt:lpstr>Recursos Multimedia</vt:lpstr>
      <vt:lpstr>Recursos Multimedia</vt:lpstr>
      <vt:lpstr>Banco de Recursos Pizarra Dixital</vt:lpstr>
      <vt:lpstr>Banco de Recursos Pizarra Dixital</vt:lpstr>
      <vt:lpstr>Banco de Recursos Pizarra Dixital</vt:lpstr>
      <vt:lpstr>Banco de Recursos Pizarra Dixital</vt:lpstr>
      <vt:lpstr>Banco de Recursos Pizarra Dixital</vt:lpstr>
      <vt:lpstr>Recursos Notebook</vt:lpstr>
      <vt:lpstr>Recursos Notebook</vt:lpstr>
      <vt:lpstr>Recursos Notebook</vt:lpstr>
      <vt:lpstr>Recursos Notebook</vt:lpstr>
      <vt:lpstr>Recursos Notebook</vt:lpstr>
      <vt:lpstr>Recursos Notebook</vt:lpstr>
      <vt:lpstr>Recursos Notebook</vt:lpstr>
      <vt:lpstr>Recursos Notebook</vt:lpstr>
      <vt:lpstr>Bancos de Imaxes</vt:lpstr>
      <vt:lpstr>Bancos de Imaxes</vt:lpstr>
      <vt:lpstr>Bancos de Imaxes</vt:lpstr>
      <vt:lpstr>Bancos de Imaxes</vt:lpstr>
      <vt:lpstr>Bancos de Imaxes</vt:lpstr>
      <vt:lpstr>Recursos de Galego</vt:lpstr>
      <vt:lpstr>Recursos de Idiomas</vt:lpstr>
      <vt:lpstr>Recursos de Lingua</vt:lpstr>
      <vt:lpstr>Recursos de Lingua</vt:lpstr>
      <vt:lpstr>Recursos de Lingua</vt:lpstr>
      <vt:lpstr>Recursos de Lingua</vt:lpstr>
      <vt:lpstr>Recursos de Lingua</vt:lpstr>
      <vt:lpstr>Recursos de Lingua</vt:lpstr>
      <vt:lpstr>Recursos de Ciencias</vt:lpstr>
      <vt:lpstr>Recursos de Ciencias</vt:lpstr>
      <vt:lpstr>Recursos de Ciencias</vt:lpstr>
      <vt:lpstr>Recursos de Ciencias</vt:lpstr>
      <vt:lpstr>Recursos de Ciencias</vt:lpstr>
      <vt:lpstr>Recursos de Ciencias</vt:lpstr>
      <vt:lpstr>Recursos de Ciencias</vt:lpstr>
      <vt:lpstr>Recursos de Ciencias</vt:lpstr>
      <vt:lpstr>Recursos de Mates e Ciencias</vt:lpstr>
      <vt:lpstr>Recursos de Mates</vt:lpstr>
      <vt:lpstr>Recursos de Mates</vt:lpstr>
      <vt:lpstr>Recursos de Mates</vt:lpstr>
      <vt:lpstr>Recursos de Mates</vt:lpstr>
      <vt:lpstr>Recursos de Mates</vt:lpstr>
      <vt:lpstr>Recursos de Mates</vt:lpstr>
      <vt:lpstr>Recursos de Música</vt:lpstr>
      <vt:lpstr>Recursos de Xeografía</vt:lpstr>
      <vt:lpstr>Recursos de Xeografía</vt:lpstr>
      <vt:lpstr>Recursos de Xeografía</vt:lpstr>
      <vt:lpstr>Recursos de Xeografía</vt:lpstr>
      <vt:lpstr>Recursos de Historia</vt:lpstr>
      <vt:lpstr>Recursos de Arte</vt:lpstr>
      <vt:lpstr>Recursos de Plástica e Debuxo</vt:lpstr>
      <vt:lpstr>Internet. Ofimática</vt:lpstr>
      <vt:lpstr>Internet. PowerPoint</vt:lpstr>
      <vt:lpstr>Internet. Youtube</vt:lpstr>
      <vt:lpstr>Internet. Novas en Internet</vt:lpstr>
      <vt:lpstr>Internet. Imaxes</vt:lpstr>
      <vt:lpstr>Internet. Blogues</vt:lpstr>
      <vt:lpstr>Internet. Tlf por Internet</vt:lpstr>
    </vt:vector>
  </TitlesOfParts>
  <Company>IES San Mamede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Descargar Smartboard Software</dc:title>
  <dc:creator>Diego Rodicio Álvarez</dc:creator>
  <cp:lastModifiedBy>.</cp:lastModifiedBy>
  <cp:revision>187</cp:revision>
  <dcterms:created xsi:type="dcterms:W3CDTF">2009-10-06T15:49:12Z</dcterms:created>
  <dcterms:modified xsi:type="dcterms:W3CDTF">2011-11-24T16:58:26Z</dcterms:modified>
</cp:coreProperties>
</file>