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3" r:id="rId5"/>
    <p:sldId id="280" r:id="rId6"/>
    <p:sldId id="259" r:id="rId7"/>
    <p:sldId id="260" r:id="rId8"/>
    <p:sldId id="261" r:id="rId9"/>
    <p:sldId id="262" r:id="rId10"/>
    <p:sldId id="264" r:id="rId11"/>
    <p:sldId id="282" r:id="rId12"/>
    <p:sldId id="283" r:id="rId13"/>
    <p:sldId id="284" r:id="rId14"/>
    <p:sldId id="285" r:id="rId15"/>
    <p:sldId id="286" r:id="rId16"/>
    <p:sldId id="265" r:id="rId17"/>
    <p:sldId id="266" r:id="rId18"/>
    <p:sldId id="281" r:id="rId19"/>
    <p:sldId id="278" r:id="rId20"/>
    <p:sldId id="279" r:id="rId21"/>
    <p:sldId id="268" r:id="rId22"/>
    <p:sldId id="269" r:id="rId23"/>
    <p:sldId id="270" r:id="rId24"/>
    <p:sldId id="267" r:id="rId25"/>
    <p:sldId id="271" r:id="rId26"/>
    <p:sldId id="277" r:id="rId27"/>
    <p:sldId id="276" r:id="rId28"/>
    <p:sldId id="272" r:id="rId29"/>
    <p:sldId id="274" r:id="rId30"/>
    <p:sldId id="273" r:id="rId31"/>
    <p:sldId id="275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cabecei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E52F-10E9-4058-BBA1-456B4EA9D1B8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Marcador de posición de imax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83EC-C4B6-4EA3-8C33-98683E1D71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41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x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83EC-C4B6-4EA3-8C33-98683E1D71D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2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x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83EC-C4B6-4EA3-8C33-98683E1D71D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E8A6-22BF-9C70-C60A-3F513152F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3053EE-FEE0-DB1E-23AD-129201A1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l-ES"/>
              <a:t>Preme para editar o estilo de subtítulo do padrón</a:t>
            </a:r>
            <a:endParaRPr lang="es-ES"/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E86166B2-C1CD-9F71-785A-3515901B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CFF0A4DC-709D-0608-E1F9-2804EEDC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D94A4FE-B7F7-911D-68D0-64C5DE35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68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840BE-9AE0-FA86-3C82-3310E50C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55B898A9-3BB9-0D49-0FFF-1BD92BAC5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8916DF12-1A61-70D0-5BD9-02AB4B65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F667C0E0-5CEC-16AF-E26F-4C1F34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D3587CA-2E33-8087-6EC5-603345ED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2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183DC9-AD16-CA2D-5513-B16D2935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D6C56068-03BE-010B-0CA2-503F078A3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0F0F7EAF-5672-6536-606A-2985326C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0C0EFCE9-E722-C557-FEEB-9C5EEEE8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783AA58-1F79-6B23-2FCC-3A17964F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0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949E2-09FC-DCAF-3B3B-36C9176A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A2B37EB9-071D-4D9D-FD0F-A65D7DE1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54F3D8FC-C86A-A675-7F4D-34A2B593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77A8C808-D326-AB54-F4CE-5F4D8162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776DE1E-1988-3B66-8590-C880F92B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66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C20B1-2554-70A4-AB97-57BCD405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502D1EB-5AE0-70DA-2106-B9DE4F81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24FF01FF-1662-9E59-BC3B-B17B8160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247F2A30-5BC1-A374-2415-D3866BA1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818F4662-0031-F577-B30A-90A76613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0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56931-64C0-086F-C443-58F92B6F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479B675B-0EE5-C2D5-9D16-F922CD9FB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AA325B41-4A6F-8CCF-36CA-4E27FDCB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B56E3A2C-0003-6AB5-16BB-1CE0A31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7F12D79D-AA75-3701-7E89-04F703A4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8913C4C-ACB6-1E00-FE1A-DEDD4201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77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C5F0-B769-59F7-EF6F-F0F0AE4F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F743539-72F7-7948-7976-4C212047F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63855D9B-3D6B-3E2C-5D82-064A9A99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422C00D3-5C01-0026-6CF7-9458A0C59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Marcador de posición de contido 5">
            <a:extLst>
              <a:ext uri="{FF2B5EF4-FFF2-40B4-BE49-F238E27FC236}">
                <a16:creationId xmlns:a16="http://schemas.microsoft.com/office/drawing/2014/main" id="{7D4B5589-534A-2026-E77D-D5919F65B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7" name="Marcador de posición de data 6">
            <a:extLst>
              <a:ext uri="{FF2B5EF4-FFF2-40B4-BE49-F238E27FC236}">
                <a16:creationId xmlns:a16="http://schemas.microsoft.com/office/drawing/2014/main" id="{61E3009D-6967-816A-D503-27BE0AFE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8" name="Marcador de posición de pé de páxina 7">
            <a:extLst>
              <a:ext uri="{FF2B5EF4-FFF2-40B4-BE49-F238E27FC236}">
                <a16:creationId xmlns:a16="http://schemas.microsoft.com/office/drawing/2014/main" id="{BAD85BC6-D5AA-15DE-F20B-9CFA6235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12874E51-0DDA-0BED-12E4-4A4E15AC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2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5E78D-AA6B-54FE-6E67-6A7D3B4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data 2">
            <a:extLst>
              <a:ext uri="{FF2B5EF4-FFF2-40B4-BE49-F238E27FC236}">
                <a16:creationId xmlns:a16="http://schemas.microsoft.com/office/drawing/2014/main" id="{43C45C1B-267C-7D3F-907D-1D80E790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Marcador de posición de pé de páxina 3">
            <a:extLst>
              <a:ext uri="{FF2B5EF4-FFF2-40B4-BE49-F238E27FC236}">
                <a16:creationId xmlns:a16="http://schemas.microsoft.com/office/drawing/2014/main" id="{4C5AF080-3611-6BFF-59DE-45D7E1C0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5AA1A85-E0E3-0D09-301C-077D5F7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95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data 1">
            <a:extLst>
              <a:ext uri="{FF2B5EF4-FFF2-40B4-BE49-F238E27FC236}">
                <a16:creationId xmlns:a16="http://schemas.microsoft.com/office/drawing/2014/main" id="{D9FFF427-A0BF-D9E2-5F72-614F656D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3" name="Marcador de posición de pé de páxina 2">
            <a:extLst>
              <a:ext uri="{FF2B5EF4-FFF2-40B4-BE49-F238E27FC236}">
                <a16:creationId xmlns:a16="http://schemas.microsoft.com/office/drawing/2014/main" id="{DCE66442-B836-8037-9708-115B06A1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C7E6DB6-8153-17AF-388F-C73E4218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4F02C-540F-C990-2E6C-B79A417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21A4C3E1-8D17-74EC-7B8E-94B1333E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9729A67-2566-52E8-8D4A-7078B5E33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A94A9E85-1F19-1439-266B-B7ED0BF7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169379F4-4E48-4A3E-7F6B-92CE7AAC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96237B9-1000-4550-7EAF-44641C7C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43494-E0CD-6C6C-54B3-D0A13B11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imaxe 2">
            <a:extLst>
              <a:ext uri="{FF2B5EF4-FFF2-40B4-BE49-F238E27FC236}">
                <a16:creationId xmlns:a16="http://schemas.microsoft.com/office/drawing/2014/main" id="{16BCA763-031D-06C1-B4F3-EB45BF74C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EF18186-47CD-602A-B739-7C2266F4A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9CCAA90F-62BF-AB25-49DC-36D8CB0A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9C8E8ACA-5ED9-0754-747E-AE6DA7D8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0A11595A-C593-FC26-83D4-9412A33E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34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C40E209E-8D3B-4004-B6A4-EC07A19A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/>
              <a:t>Preme para editar o estilo de título do padrón</a:t>
            </a:r>
            <a:endParaRPr lang="es-ES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FE982DF-81FB-870D-ECEA-AE53FBFA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s-ES"/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2A0CB6EB-BCED-F9A4-432F-3911BA8FA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BD74D-B4D6-4178-9247-164C4497E627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43B944B8-8F91-71A1-2877-1ECF4555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7815FA0-E27F-A6D5-3468-E2F26B03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39B02-F220-45A1-BA83-BA5571DA93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8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uGv_eCjGPA" TargetMode="External"/><Relationship Id="rId3" Type="http://schemas.openxmlformats.org/officeDocument/2006/relationships/hyperlink" Target="https://www.youtube.com/watch?v=XHlOwgxeCjY" TargetMode="External"/><Relationship Id="rId7" Type="http://schemas.openxmlformats.org/officeDocument/2006/relationships/hyperlink" Target="https://www.youtube.com/watch?v=1r2zKlafILQ&amp;list=PLquugrri09IvB2oaOKi1VAxClGvs5rWRW&amp;index=7" TargetMode="External"/><Relationship Id="rId2" Type="http://schemas.openxmlformats.org/officeDocument/2006/relationships/hyperlink" Target="https://www.youtube.com/watch?v=eAyP7miKyc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QrThXpdBE0" TargetMode="External"/><Relationship Id="rId5" Type="http://schemas.openxmlformats.org/officeDocument/2006/relationships/hyperlink" Target="https://www.youtube.com/watch?v=WiCoVnQx6bg" TargetMode="External"/><Relationship Id="rId4" Type="http://schemas.openxmlformats.org/officeDocument/2006/relationships/hyperlink" Target="https://www.youtube.com/watch?v=KP8Zey3kX6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rY_A53DhDqQ" TargetMode="External"/><Relationship Id="rId2" Type="http://schemas.openxmlformats.org/officeDocument/2006/relationships/hyperlink" Target="https://www.youtube.com/shorts/8M9L3YO5bI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shorts/GtEadak2K-c" TargetMode="External"/><Relationship Id="rId4" Type="http://schemas.openxmlformats.org/officeDocument/2006/relationships/hyperlink" Target="https://www.youtube.com/shorts/S1BBqluZIg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xe 4">
            <a:extLst>
              <a:ext uri="{FF2B5EF4-FFF2-40B4-BE49-F238E27FC236}">
                <a16:creationId xmlns:a16="http://schemas.microsoft.com/office/drawing/2014/main" id="{910BF612-501A-BE99-0580-9ED1B7A9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519515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0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3FFFA1FC-9137-097E-9F04-E3CEA74C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30" y="558800"/>
            <a:ext cx="7413510" cy="57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CFB5392-6EE3-44CA-A75B-4EA59DD5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372725" cy="68580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7C323ED-C0A2-E3D5-0DD9-D363A0CA1502}"/>
              </a:ext>
            </a:extLst>
          </p:cNvPr>
          <p:cNvSpPr/>
          <p:nvPr/>
        </p:nvSpPr>
        <p:spPr>
          <a:xfrm>
            <a:off x="5242560" y="984069"/>
            <a:ext cx="2368731" cy="566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A002A41-BF4A-86AF-1D11-FBF04D571129}"/>
              </a:ext>
            </a:extLst>
          </p:cNvPr>
          <p:cNvSpPr/>
          <p:nvPr/>
        </p:nvSpPr>
        <p:spPr>
          <a:xfrm>
            <a:off x="735874" y="3531326"/>
            <a:ext cx="2368731" cy="566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CFE0D88-AA5D-DC46-5C04-7FB13DF85442}"/>
              </a:ext>
            </a:extLst>
          </p:cNvPr>
          <p:cNvSpPr/>
          <p:nvPr/>
        </p:nvSpPr>
        <p:spPr>
          <a:xfrm>
            <a:off x="9731829" y="3531325"/>
            <a:ext cx="2368731" cy="566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125373C-03BB-A054-D69D-10B82FD97D56}"/>
              </a:ext>
            </a:extLst>
          </p:cNvPr>
          <p:cNvSpPr/>
          <p:nvPr/>
        </p:nvSpPr>
        <p:spPr>
          <a:xfrm>
            <a:off x="5129350" y="5734595"/>
            <a:ext cx="2599508" cy="566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92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659499-BCFE-44C7-98B8-91B98B86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31" y="0"/>
            <a:ext cx="10325337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CACA42D1-3C1B-BD65-BF6C-174F53BAEE88}"/>
              </a:ext>
            </a:extLst>
          </p:cNvPr>
          <p:cNvSpPr/>
          <p:nvPr/>
        </p:nvSpPr>
        <p:spPr>
          <a:xfrm>
            <a:off x="209006" y="836023"/>
            <a:ext cx="7402286" cy="1593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91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CA6E18BE-3834-655F-1560-30A7F847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3952239"/>
            <a:ext cx="10886440" cy="2042161"/>
          </a:xfrm>
        </p:spPr>
        <p:txBody>
          <a:bodyPr/>
          <a:lstStyle/>
          <a:p>
            <a:r>
              <a:rPr lang="es-ES" b="0" i="0" dirty="0">
                <a:solidFill>
                  <a:srgbClr val="292929"/>
                </a:solidFill>
                <a:effectLst/>
                <a:latin typeface="Lato" panose="020F0502020204030203" pitchFamily="34" charset="0"/>
              </a:rPr>
              <a:t>El jugador online español promedio suele ser un adulto varón de entre 25 y 35 años con un gasto medio de menos de </a:t>
            </a:r>
            <a:r>
              <a:rPr lang="es-ES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48 euros mensuales</a:t>
            </a:r>
            <a:r>
              <a:rPr lang="es-ES" b="0" i="0" dirty="0">
                <a:solidFill>
                  <a:srgbClr val="292929"/>
                </a:solidFill>
                <a:effectLst/>
                <a:latin typeface="Lato" panose="020F0502020204030203" pitchFamily="34" charset="0"/>
              </a:rPr>
              <a:t>, que utiliza tarjetas de débito para realizar sus ingresos y que comparten entretenimiento con casi </a:t>
            </a:r>
            <a:r>
              <a:rPr lang="es-ES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1.600.000 españoles</a:t>
            </a:r>
            <a:r>
              <a:rPr lang="es-ES" b="0" i="0" dirty="0">
                <a:solidFill>
                  <a:srgbClr val="292929"/>
                </a:solidFill>
                <a:effectLst/>
                <a:latin typeface="Lato" panose="020F0502020204030203" pitchFamily="34" charset="0"/>
              </a:rPr>
              <a:t>.</a:t>
            </a:r>
            <a:endParaRPr lang="es-ES" dirty="0"/>
          </a:p>
        </p:txBody>
      </p:sp>
      <p:pic>
        <p:nvPicPr>
          <p:cNvPr id="1026" name="Picture 2" descr="EL perfil del jugador online según la Dirección General de Ordenación del Juego">
            <a:extLst>
              <a:ext uri="{FF2B5EF4-FFF2-40B4-BE49-F238E27FC236}">
                <a16:creationId xmlns:a16="http://schemas.microsoft.com/office/drawing/2014/main" id="{477459DE-FF46-2F3F-124A-13D109E8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18499"/>
            <a:ext cx="5946140" cy="30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4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F9AE37-CA5A-A8C5-6D38-DA8C8198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" y="0"/>
            <a:ext cx="11972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68C8DA5-F27D-C958-125E-073016E0E8D0}"/>
              </a:ext>
            </a:extLst>
          </p:cNvPr>
          <p:cNvSpPr/>
          <p:nvPr/>
        </p:nvSpPr>
        <p:spPr>
          <a:xfrm>
            <a:off x="6360160" y="2611120"/>
            <a:ext cx="2062480" cy="1869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37CA4A3-FD8B-E0C3-C6FC-6912DD2C9C5D}"/>
              </a:ext>
            </a:extLst>
          </p:cNvPr>
          <p:cNvSpPr/>
          <p:nvPr/>
        </p:nvSpPr>
        <p:spPr>
          <a:xfrm>
            <a:off x="5638800" y="4998720"/>
            <a:ext cx="3373120" cy="2092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271831E-0A9E-7D12-203C-BABA44CA5860}"/>
              </a:ext>
            </a:extLst>
          </p:cNvPr>
          <p:cNvSpPr/>
          <p:nvPr/>
        </p:nvSpPr>
        <p:spPr>
          <a:xfrm>
            <a:off x="5455920" y="1016000"/>
            <a:ext cx="3484880" cy="1595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85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340F79-1ED9-4D59-1732-9624A3C0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5690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EADC6BA-62C8-5C9E-6218-17919CA1123D}"/>
              </a:ext>
            </a:extLst>
          </p:cNvPr>
          <p:cNvSpPr/>
          <p:nvPr/>
        </p:nvSpPr>
        <p:spPr>
          <a:xfrm>
            <a:off x="965200" y="538480"/>
            <a:ext cx="383032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60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C81BB-EB30-3A1E-1FC9-9DB3FE7F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1800" b="0" i="0" u="none" strike="noStrike" baseline="0" dirty="0">
                <a:solidFill>
                  <a:srgbClr val="000000"/>
                </a:solidFill>
              </a:rPr>
            </a:br>
            <a:r>
              <a:rPr lang="es-ES" sz="3600" b="1" i="0" u="none" strike="noStrike" baseline="0" dirty="0">
                <a:solidFill>
                  <a:srgbClr val="E00A16"/>
                </a:solidFill>
                <a:latin typeface="SQCCW H+ Helvetica Neue LT Std"/>
              </a:rPr>
              <a:t>LA AGENCIA DE PUBLICIDAD </a:t>
            </a:r>
            <a:br>
              <a:rPr lang="es-ES" sz="3600" b="0" i="0" u="none" strike="noStrike" baseline="0" dirty="0">
                <a:solidFill>
                  <a:srgbClr val="000000"/>
                </a:solidFill>
                <a:latin typeface="SQCCW H+ Helvetica Neue LT Std"/>
              </a:rPr>
            </a:br>
            <a:br>
              <a:rPr lang="es-ES" sz="3600" b="1" i="0" u="none" strike="noStrike" baseline="0" dirty="0"/>
            </a:br>
            <a:endParaRPr lang="es-ES" sz="3600" b="1" dirty="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9CB3B501-C20D-FA67-DB9D-039C659C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9651"/>
            <a:ext cx="1145032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dirty="0"/>
              <a:t>¿Juguéis o no a apuestas, recordáis haber visto anuncios o publicidad de apuestas?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>
                <a:solidFill>
                  <a:srgbClr val="FF0000"/>
                </a:solidFill>
              </a:rPr>
              <a:t>¿A través de qué canales o medios?</a:t>
            </a:r>
          </a:p>
          <a:p>
            <a:pPr marL="457200" lvl="1" indent="0">
              <a:buNone/>
            </a:pPr>
            <a:r>
              <a:rPr lang="es-ES" dirty="0"/>
              <a:t>• Anuncios en Internet, en TV, en radio o prensa</a:t>
            </a:r>
          </a:p>
          <a:p>
            <a:pPr marL="457200" lvl="1" indent="0">
              <a:buNone/>
            </a:pPr>
            <a:r>
              <a:rPr lang="es-ES" dirty="0"/>
              <a:t>• En APPS, en Pop-Ups y banners</a:t>
            </a:r>
          </a:p>
          <a:p>
            <a:pPr marL="457200" lvl="1" indent="0">
              <a:buNone/>
            </a:pPr>
            <a:r>
              <a:rPr lang="es-ES" dirty="0"/>
              <a:t>• A través de Spam</a:t>
            </a:r>
          </a:p>
          <a:p>
            <a:pPr marL="457200" lvl="1" indent="0">
              <a:buNone/>
            </a:pPr>
            <a:r>
              <a:rPr lang="es-ES" dirty="0"/>
              <a:t>• Anuncios en redes sociales</a:t>
            </a:r>
          </a:p>
          <a:p>
            <a:pPr marL="457200" lvl="1" indent="0">
              <a:buNone/>
            </a:pPr>
            <a:r>
              <a:rPr lang="es-ES" dirty="0"/>
              <a:t>• Patrocinio de equipos, eventos</a:t>
            </a:r>
          </a:p>
          <a:p>
            <a:pPr marL="457200" lvl="1" indent="0">
              <a:buNone/>
            </a:pPr>
            <a:r>
              <a:rPr lang="es-ES" dirty="0"/>
              <a:t>• Publicidad en la calle (salones y carteles)</a:t>
            </a:r>
          </a:p>
          <a:p>
            <a:pPr marL="457200" lvl="1" indent="0">
              <a:buNone/>
            </a:pPr>
            <a:r>
              <a:rPr lang="es-ES" dirty="0"/>
              <a:t>• Artículos por encargo y Publirreportajes</a:t>
            </a:r>
          </a:p>
        </p:txBody>
      </p:sp>
    </p:spTree>
    <p:extLst>
      <p:ext uri="{BB962C8B-B14F-4D97-AF65-F5344CB8AC3E}">
        <p14:creationId xmlns:p14="http://schemas.microsoft.com/office/powerpoint/2010/main" val="17952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1E98683E-D225-4B1A-098C-9A686BF1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5" y="125853"/>
            <a:ext cx="11415250" cy="2444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En las investigaciones realizadas, se ha visto </a:t>
            </a:r>
            <a:r>
              <a:rPr lang="es-ES" b="1" i="1" dirty="0">
                <a:solidFill>
                  <a:srgbClr val="FF0000"/>
                </a:solidFill>
              </a:rPr>
              <a:t>que aquellos/as chicos/as que decían ver mucha más publicidad de apuestas, jugaban con mayor frecuencia</a:t>
            </a:r>
            <a:r>
              <a:rPr lang="es-ES" b="1" i="1" dirty="0"/>
              <a:t>. </a:t>
            </a:r>
          </a:p>
          <a:p>
            <a:pPr marL="0" indent="0">
              <a:buNone/>
            </a:pPr>
            <a:r>
              <a:rPr lang="es-ES" dirty="0"/>
              <a:t>“Por eso las casas de apuestas invierten tanto en publicidad. Porque está demostrado que cuanto más invierten, mayor es el número de jugadores/as”.</a:t>
            </a:r>
          </a:p>
        </p:txBody>
      </p:sp>
      <p:pic>
        <p:nvPicPr>
          <p:cNvPr id="2" name="Picture 4" descr="Neymar publicó cuánto ganó jugando al póker tras recuperarse de las paperas  | Depor.com">
            <a:extLst>
              <a:ext uri="{FF2B5EF4-FFF2-40B4-BE49-F238E27FC236}">
                <a16:creationId xmlns:a16="http://schemas.microsoft.com/office/drawing/2014/main" id="{0D16913E-276B-512B-E085-440EA238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3" y="3261361"/>
            <a:ext cx="5028770" cy="29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iqué y Arturo Vidal ganan una auténtica pasta en un torneo de póker -  Tribuna.com">
            <a:extLst>
              <a:ext uri="{FF2B5EF4-FFF2-40B4-BE49-F238E27FC236}">
                <a16:creationId xmlns:a16="http://schemas.microsoft.com/office/drawing/2014/main" id="{0E4BE161-1269-3AC6-AF9B-7B04D377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39" y="3088200"/>
            <a:ext cx="5973233" cy="31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0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182B35-B5ED-4C06-8E9D-ABC18AAB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6" t="10258" r="85002" b="35269"/>
          <a:stretch/>
        </p:blipFill>
        <p:spPr>
          <a:xfrm>
            <a:off x="7267575" y="981075"/>
            <a:ext cx="2466975" cy="5410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8EEC34-5B0F-467F-B2AF-7E8C2E8EF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6" t="64827" r="85002" b="4185"/>
          <a:stretch/>
        </p:blipFill>
        <p:spPr>
          <a:xfrm>
            <a:off x="9640932" y="1890183"/>
            <a:ext cx="2466975" cy="3077633"/>
          </a:xfrm>
          <a:prstGeom prst="rect">
            <a:avLst/>
          </a:prstGeom>
        </p:spPr>
      </p:pic>
      <p:pic>
        <p:nvPicPr>
          <p:cNvPr id="3076" name="Picture 4" descr="Cuáles fueron las nuevas casas de apuestas que surgieron en el 2016?">
            <a:extLst>
              <a:ext uri="{FF2B5EF4-FFF2-40B4-BE49-F238E27FC236}">
                <a16:creationId xmlns:a16="http://schemas.microsoft.com/office/drawing/2014/main" id="{1BF013B8-CE92-4785-8F26-354F8461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80999"/>
            <a:ext cx="65246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5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DA la actualidad de CODERE APUESTAS Analizamos su ingeniosa campaña de  TV, hablamos de su nueva agencia de relaciones públicas (PR) y repasamos  sus promociones actuales">
            <a:extLst>
              <a:ext uri="{FF2B5EF4-FFF2-40B4-BE49-F238E27FC236}">
                <a16:creationId xmlns:a16="http://schemas.microsoft.com/office/drawing/2014/main" id="{847A91EF-F657-4906-94CC-B1BDD5F5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1925"/>
            <a:ext cx="3951703" cy="29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dere Apuestas lanza la Tarjeta que permite el cobro en efectivo">
            <a:extLst>
              <a:ext uri="{FF2B5EF4-FFF2-40B4-BE49-F238E27FC236}">
                <a16:creationId xmlns:a16="http://schemas.microsoft.com/office/drawing/2014/main" id="{D57CE2F9-B235-48F8-B6D2-FCEC0AE00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418" r="9537"/>
          <a:stretch/>
        </p:blipFill>
        <p:spPr bwMode="auto">
          <a:xfrm>
            <a:off x="8917577" y="161925"/>
            <a:ext cx="3274423" cy="64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istiano Ronaldo ya no podrá anunciar juego «on-line» en España">
            <a:extLst>
              <a:ext uri="{FF2B5EF4-FFF2-40B4-BE49-F238E27FC236}">
                <a16:creationId xmlns:a16="http://schemas.microsoft.com/office/drawing/2014/main" id="{38A571CA-2522-4AD5-84A1-DC46F3B6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3" y="3271157"/>
            <a:ext cx="3873325" cy="21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 Challenge: ¡Para quedarse sordo! | Marca">
            <a:extLst>
              <a:ext uri="{FF2B5EF4-FFF2-40B4-BE49-F238E27FC236}">
                <a16:creationId xmlns:a16="http://schemas.microsoft.com/office/drawing/2014/main" id="{32806A68-AC0E-4172-B80D-CE9765B7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84" y="161925"/>
            <a:ext cx="4381892" cy="20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umaverdes: Analizando las casas de apuestas: MARCAapuestas.es: Aprende  estrategias en apuestas y trading deportivo">
            <a:extLst>
              <a:ext uri="{FF2B5EF4-FFF2-40B4-BE49-F238E27FC236}">
                <a16:creationId xmlns:a16="http://schemas.microsoft.com/office/drawing/2014/main" id="{AF95FD62-7273-48F5-9A7B-36EC2D54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33" y="2316479"/>
            <a:ext cx="461259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a apuesta más interesante de la jornada - MARCA.com">
            <a:extLst>
              <a:ext uri="{FF2B5EF4-FFF2-40B4-BE49-F238E27FC236}">
                <a16:creationId xmlns:a16="http://schemas.microsoft.com/office/drawing/2014/main" id="{85A8BE09-7A71-4D9C-9A3F-01265FC5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57" y="4735829"/>
            <a:ext cx="3722990" cy="20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6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65ED0CF3-9883-F8C4-F209-DA0618EF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005840"/>
            <a:ext cx="11135360" cy="6035040"/>
          </a:xfrm>
        </p:spPr>
        <p:txBody>
          <a:bodyPr/>
          <a:lstStyle/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¿Apostar puede llegar a tener consecuencias y riesgos?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Las consecuencias aparecen de forma gradual ¿Cuál sería entonces el momento de actuar para parar el juego problemático?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¿Qué piensa el personaje para seguir apostando?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¿Cómo le afecta perder?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¿Qué ha perdido o está perdiendo Hugo/Ana en su vida?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¿Qué siente? </a:t>
            </a:r>
            <a:r>
              <a:rPr lang="es-ES" sz="1200" b="0" i="0" u="none" strike="noStrike" baseline="0" dirty="0">
                <a:solidFill>
                  <a:srgbClr val="211D1E"/>
                </a:solidFill>
                <a:latin typeface="HelveticaNeueLT Std Cn"/>
              </a:rPr>
              <a:t>(pregunta dirigida al alumnado, pero también al alumno voluntario que hará de Hugo/Ana)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¿Cómo le afecta que sus amigos/as le animen a apostar?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5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izontal">
            <a:extLst>
              <a:ext uri="{FF2B5EF4-FFF2-40B4-BE49-F238E27FC236}">
                <a16:creationId xmlns:a16="http://schemas.microsoft.com/office/drawing/2014/main" id="{60FA2D04-C2D9-4AE6-90B5-7688075F3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0" y="133226"/>
            <a:ext cx="6141509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 rapo? - ¡Apostar es humano! | Luckia - YouTube">
            <a:extLst>
              <a:ext uri="{FF2B5EF4-FFF2-40B4-BE49-F238E27FC236}">
                <a16:creationId xmlns:a16="http://schemas.microsoft.com/office/drawing/2014/main" id="{07DD137B-BA8A-4C44-851D-25EB600D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78" y="133226"/>
            <a:ext cx="4999259" cy="26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uckia lanza una promoción especial en Colombia para viajar al Bernabéu">
            <a:extLst>
              <a:ext uri="{FF2B5EF4-FFF2-40B4-BE49-F238E27FC236}">
                <a16:creationId xmlns:a16="http://schemas.microsoft.com/office/drawing/2014/main" id="{D549BB10-2B7A-440C-9E5C-94FD29F4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0" y="3152775"/>
            <a:ext cx="6141509" cy="33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🥇Top 5 Mejores Casas de Apuestas Deportivas ⚽ noviembre 2021">
            <a:extLst>
              <a:ext uri="{FF2B5EF4-FFF2-40B4-BE49-F238E27FC236}">
                <a16:creationId xmlns:a16="http://schemas.microsoft.com/office/drawing/2014/main" id="{2FB98F12-B6CB-4CFF-813A-8C877DF48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/>
          <a:stretch/>
        </p:blipFill>
        <p:spPr bwMode="auto">
          <a:xfrm>
            <a:off x="6959378" y="3152775"/>
            <a:ext cx="5068581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4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3CC93491-0E13-DEBD-7EA6-838F7869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88" y="269404"/>
            <a:ext cx="9976423" cy="6588596"/>
          </a:xfrm>
          <a:prstGeom prst="rect">
            <a:avLst/>
          </a:prstGeom>
        </p:spPr>
      </p:pic>
      <p:sp>
        <p:nvSpPr>
          <p:cNvPr id="9" name="Caixa de texto 8">
            <a:extLst>
              <a:ext uri="{FF2B5EF4-FFF2-40B4-BE49-F238E27FC236}">
                <a16:creationId xmlns:a16="http://schemas.microsoft.com/office/drawing/2014/main" id="{0050C807-A95B-536A-D2BC-E15EC55584DF}"/>
              </a:ext>
            </a:extLst>
          </p:cNvPr>
          <p:cNvSpPr txBox="1"/>
          <p:nvPr/>
        </p:nvSpPr>
        <p:spPr>
          <a:xfrm>
            <a:off x="2054940" y="0"/>
            <a:ext cx="8082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Investigaciones sobre publicidad y frecuencia de juego en adolescentes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7CD37FF-85AC-3F78-1467-E16841D2AA8A}"/>
              </a:ext>
            </a:extLst>
          </p:cNvPr>
          <p:cNvSpPr/>
          <p:nvPr/>
        </p:nvSpPr>
        <p:spPr>
          <a:xfrm>
            <a:off x="873760" y="5283200"/>
            <a:ext cx="10464800" cy="13053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7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13478935-2F4E-E3CD-A25A-E19F5E26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606"/>
            <a:ext cx="11882130" cy="6167284"/>
          </a:xfrm>
          <a:prstGeom prst="rect">
            <a:avLst/>
          </a:prstGeom>
        </p:spPr>
      </p:pic>
      <p:sp>
        <p:nvSpPr>
          <p:cNvPr id="7" name="Caixa de texto 6">
            <a:extLst>
              <a:ext uri="{FF2B5EF4-FFF2-40B4-BE49-F238E27FC236}">
                <a16:creationId xmlns:a16="http://schemas.microsoft.com/office/drawing/2014/main" id="{434BCFDF-A376-404C-4B29-B54A4FA537D0}"/>
              </a:ext>
            </a:extLst>
          </p:cNvPr>
          <p:cNvSpPr txBox="1"/>
          <p:nvPr/>
        </p:nvSpPr>
        <p:spPr>
          <a:xfrm>
            <a:off x="2644878" y="227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</a:rPr>
              <a:t>1.2. Inversión en publicidad en los años 2013-2017</a:t>
            </a:r>
            <a:endParaRPr lang="es-ES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7128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644B7FEC-587B-97BF-69D1-41827EA5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6" y="924231"/>
            <a:ext cx="9772108" cy="5663381"/>
          </a:xfrm>
          <a:prstGeom prst="rect">
            <a:avLst/>
          </a:prstGeom>
        </p:spPr>
      </p:pic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9C421458-3080-832F-B458-2E4FD9BEACE0}"/>
              </a:ext>
            </a:extLst>
          </p:cNvPr>
          <p:cNvSpPr txBox="1"/>
          <p:nvPr/>
        </p:nvSpPr>
        <p:spPr>
          <a:xfrm>
            <a:off x="1740310" y="443751"/>
            <a:ext cx="860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1.3. Incremento de la </a:t>
            </a:r>
            <a:r>
              <a:rPr lang="es-ES" b="1" dirty="0"/>
              <a:t>FACTURACIÓN DEL JUEGO DE APUESTAS </a:t>
            </a:r>
            <a:r>
              <a:rPr lang="es-ES" dirty="0"/>
              <a:t>2013-2017</a:t>
            </a:r>
          </a:p>
        </p:txBody>
      </p:sp>
    </p:spTree>
    <p:extLst>
      <p:ext uri="{BB962C8B-B14F-4D97-AF65-F5344CB8AC3E}">
        <p14:creationId xmlns:p14="http://schemas.microsoft.com/office/powerpoint/2010/main" val="185999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657CA-DFB8-E96D-BC4D-91714B94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Estrategias de influencia y manipulación utilizadas por la publicidad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4ACABED9-131D-E806-0ED1-DCB4E8AF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825625"/>
            <a:ext cx="11523407" cy="4667250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HUMOR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Usar el humor para transmitir un mensaje que seriamente sería menos tolerad.</a:t>
            </a:r>
          </a:p>
          <a:p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 </a:t>
            </a:r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PERSONAJE FAMOSO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Utilizar una persona prestigiosa o admirada, o que se considera experta, para que aconseje jugar.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CONTAR SÓLO LAS VENTAJAS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Se exageran las ventajas, los éxitos, se minimizan o no se cuentan las pérdidas.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SEXO / EROTISMO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Se asocia el juego a tener más atractivo sexual. Es más fácil encontrar pareja y sexo jugando.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EMOCIÓN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Se asocia el juego a emociones positivas, de riesgo, excitación o peligro.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TODO EL MUNDO LO HACE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Estrategia consistente en transmitir que si todo el mundo lo hace es porque es bueno.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ÉXITO SOCIAL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El/la jugador/a es alguien admirado, con éxito, prestigioso, es el centro de </a:t>
            </a:r>
            <a:r>
              <a:rPr lang="es-ES" sz="1800" b="0" i="0" u="none" strike="noStrike" baseline="0" dirty="0" err="1">
                <a:solidFill>
                  <a:srgbClr val="221E1F"/>
                </a:solidFill>
                <a:latin typeface="HelveticaNeueLT Std Cn"/>
              </a:rPr>
              <a:t>atenció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ESCAPAR DE LOS PROBLEMAS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Transmitir en el anuncio que con el juego podrás olvidarte o solucionar tus problemas.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PROVOCACIÓN-RIESGO. SER DIFERENTE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: Utilizar técnicas para asociar el juego a la búsqueda de sensaciones. Elaborar un mensaje que presente el juego como un reto o un desafía que requiere valentía. El éxito está reservado a quien se atreve. </a:t>
            </a:r>
          </a:p>
          <a:p>
            <a:r>
              <a:rPr lang="es-ES" sz="1800" b="1" i="0" u="none" strike="noStrike" baseline="0" dirty="0">
                <a:solidFill>
                  <a:srgbClr val="FF0000"/>
                </a:solidFill>
                <a:latin typeface="HelveticaNeueLT Std Cn"/>
              </a:rPr>
              <a:t>OFRECER ALGO (REGALOS, PROMOCIONES, ETC) </a:t>
            </a:r>
            <a:r>
              <a:rPr lang="es-ES" sz="1800" b="0" i="0" u="none" strike="noStrike" baseline="0" dirty="0">
                <a:solidFill>
                  <a:srgbClr val="221E1F"/>
                </a:solidFill>
                <a:latin typeface="HelveticaNeueLT Std Cn"/>
              </a:rPr>
              <a:t>Utilizar los bonos con argumento para atraer nuevos/as clientes.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5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6">
            <a:extLst>
              <a:ext uri="{FF2B5EF4-FFF2-40B4-BE49-F238E27FC236}">
                <a16:creationId xmlns:a16="http://schemas.microsoft.com/office/drawing/2014/main" id="{4F85CF9B-216A-7A79-6488-5C03117B7AC0}"/>
              </a:ext>
            </a:extLst>
          </p:cNvPr>
          <p:cNvSpPr txBox="1"/>
          <p:nvPr/>
        </p:nvSpPr>
        <p:spPr>
          <a:xfrm>
            <a:off x="369037" y="1827877"/>
            <a:ext cx="1198552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baseline="0" dirty="0">
                <a:solidFill>
                  <a:srgbClr val="221E1F"/>
                </a:solidFill>
                <a:latin typeface="SQCCW H+ Helvetica Neue LT Std"/>
              </a:rPr>
              <a:t>Anuncios donde sólo se cuenta una parte / y ofrece promociones y regalos</a:t>
            </a:r>
          </a:p>
          <a:p>
            <a:r>
              <a:rPr lang="es-ES" sz="1200" dirty="0">
                <a:hlinkClick r:id="rId2"/>
              </a:rPr>
              <a:t>¡Apostar en Codere es muy fácil! - YouTube</a:t>
            </a:r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</a:rPr>
              <a:t> </a:t>
            </a:r>
          </a:p>
          <a:p>
            <a:r>
              <a:rPr lang="es-ES" sz="1200" dirty="0">
                <a:hlinkClick r:id="rId3"/>
              </a:rPr>
              <a:t>Spot Codere Apuestas - Gané 3</a:t>
            </a:r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1" i="0" u="none" strike="noStrike" baseline="0" dirty="0">
                <a:solidFill>
                  <a:srgbClr val="221E1F"/>
                </a:solidFill>
                <a:latin typeface="SQCCW H+ Helvetica Neue LT Std"/>
              </a:rPr>
              <a:t>Anuncios con celebridad </a:t>
            </a:r>
            <a:r>
              <a:rPr lang="es-ES" sz="1200" b="0" i="0" u="none" strike="noStrike" baseline="0" dirty="0" err="1">
                <a:solidFill>
                  <a:srgbClr val="221E1F"/>
                </a:solidFill>
                <a:latin typeface="HelveticaNeueLT Std Cn"/>
              </a:rPr>
              <a:t>Pokerstars</a:t>
            </a:r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</a:rPr>
              <a:t>. Cristiano Ronaldo / Mireia </a:t>
            </a:r>
            <a:r>
              <a:rPr lang="es-ES" sz="1200" b="0" i="0" u="none" strike="noStrike" baseline="0" dirty="0" err="1">
                <a:solidFill>
                  <a:srgbClr val="221E1F"/>
                </a:solidFill>
                <a:latin typeface="HelveticaNeueLT Std Cn"/>
              </a:rPr>
              <a:t>Lalaguna</a:t>
            </a:r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</a:rPr>
              <a:t>.</a:t>
            </a:r>
          </a:p>
          <a:p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  <a:hlinkClick r:id="rId4"/>
              </a:rPr>
              <a:t>https://www.youtube.com/watch?v=KP8Zey3kX6g</a:t>
            </a:r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0" i="0" u="none" strike="noStrike" baseline="0" dirty="0" err="1">
                <a:solidFill>
                  <a:srgbClr val="221E1F"/>
                </a:solidFill>
                <a:latin typeface="HelveticaNeueLT Std Cn"/>
              </a:rPr>
              <a:t>Pokerstars</a:t>
            </a:r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</a:rPr>
              <a:t> Neymar / Sara Sampaio </a:t>
            </a:r>
          </a:p>
          <a:p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  <a:hlinkClick r:id="rId5"/>
              </a:rPr>
              <a:t>https://www.youtube.com/watch?v=WiCoVnQx6bg</a:t>
            </a:r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  <a:hlinkClick r:id="rId6"/>
              </a:rPr>
              <a:t>https://www.youtube.com/watch?v=KQrThXpdBE0</a:t>
            </a:r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  <a:hlinkClick r:id="rId7"/>
              </a:rPr>
              <a:t>https://www.youtube.com/watch?v=1r2zKlafILQ&amp;list=PLquugrri09IvB2oaOKi1VAxClGvs5rWRW&amp;index=7</a:t>
            </a:r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0" i="0" u="none" strike="noStrike" baseline="0" dirty="0">
                <a:solidFill>
                  <a:srgbClr val="221E1F"/>
                </a:solidFill>
                <a:latin typeface="HelveticaNeueLT Std Cn"/>
              </a:rPr>
              <a:t>https://www.youtube.com/watch?v=0rbPw5gG8pQ&amp;list=PLquugrri09IvB2oaOKi1VAxClGvs5rWRW&amp;index=14</a:t>
            </a:r>
          </a:p>
          <a:p>
            <a:endParaRPr lang="es-ES" sz="120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1" i="0" u="none" strike="noStrike" baseline="0" dirty="0">
                <a:solidFill>
                  <a:srgbClr val="221E1F"/>
                </a:solidFill>
                <a:latin typeface="SQCCW H+ Helvetica Neue LT Std"/>
              </a:rPr>
              <a:t>Anuncios con pasión/emoción: </a:t>
            </a:r>
          </a:p>
          <a:p>
            <a:r>
              <a:rPr lang="es-ES" sz="1200" i="0" u="none" strike="noStrike" baseline="0" dirty="0">
                <a:solidFill>
                  <a:srgbClr val="221E1F"/>
                </a:solidFill>
                <a:latin typeface="SQCCW H+ Helvetica Neue LT Std"/>
              </a:rPr>
              <a:t>https://www.youtube.com/watch?v=LW3CnbCwhCw</a:t>
            </a:r>
            <a:endParaRPr lang="es-ES" sz="120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endParaRPr lang="es-ES" sz="1200" b="1" i="0" u="none" strike="noStrike" baseline="0" dirty="0">
              <a:solidFill>
                <a:srgbClr val="221E1F"/>
              </a:solidFill>
              <a:latin typeface="SQCCW H+ Helvetica Neue LT Std"/>
            </a:endParaRPr>
          </a:p>
          <a:p>
            <a:r>
              <a:rPr lang="es-ES" sz="1200" b="1" i="0" u="none" strike="noStrike" baseline="0" dirty="0">
                <a:solidFill>
                  <a:srgbClr val="221E1F"/>
                </a:solidFill>
                <a:latin typeface="SQCCW H+ Helvetica Neue LT Std"/>
              </a:rPr>
              <a:t>Anuncio de validación social (o todos lo hacen) </a:t>
            </a:r>
          </a:p>
          <a:p>
            <a:r>
              <a:rPr lang="es-ES" sz="1200" i="0" u="none" strike="noStrike" baseline="0" dirty="0">
                <a:solidFill>
                  <a:srgbClr val="221E1F"/>
                </a:solidFill>
                <a:latin typeface="SQCCW H+ Helvetica Neue LT Std"/>
                <a:hlinkClick r:id="rId8"/>
              </a:rPr>
              <a:t>https://www.youtube.com/watch?v=2uGv_eCjGPA</a:t>
            </a:r>
            <a:endParaRPr lang="es-ES" sz="1200" i="0" u="none" strike="noStrike" baseline="0" dirty="0">
              <a:solidFill>
                <a:srgbClr val="221E1F"/>
              </a:solidFill>
              <a:latin typeface="SQCCW H+ Helvetica Neue LT Std"/>
            </a:endParaRPr>
          </a:p>
          <a:p>
            <a:endParaRPr lang="es-ES" sz="1200" i="0" u="none" strike="noStrike" baseline="0" dirty="0">
              <a:solidFill>
                <a:srgbClr val="221E1F"/>
              </a:solidFill>
              <a:latin typeface="HelveticaNeueLT Std Cn"/>
            </a:endParaRPr>
          </a:p>
          <a:p>
            <a:r>
              <a:rPr lang="es-ES" sz="1200" b="1" i="0" u="none" strike="noStrike" baseline="0" dirty="0">
                <a:solidFill>
                  <a:srgbClr val="221E1F"/>
                </a:solidFill>
                <a:latin typeface="SQCCW H+ Helvetica Neue LT Std"/>
              </a:rPr>
              <a:t>William Hill. Estes donde estés </a:t>
            </a:r>
            <a:r>
              <a:rPr lang="es-ES" sz="1200" i="0" u="none" strike="noStrike" baseline="0" dirty="0">
                <a:solidFill>
                  <a:srgbClr val="221E1F"/>
                </a:solidFill>
                <a:latin typeface="SQCCW H+ Helvetica Neue LT Std"/>
              </a:rPr>
              <a:t>https://www.youtube.com/watch?v=WtudXKKfOdc&amp;list=PLquugrri09IvB2oaOKi1VAxClGvs5rWRW&amp;index=4</a:t>
            </a:r>
            <a:endParaRPr lang="es-ES" sz="1200" i="0" u="none" strike="noStrike" baseline="0" dirty="0">
              <a:solidFill>
                <a:srgbClr val="000000"/>
              </a:solidFill>
              <a:latin typeface="SQCCW H+ Helvetica Neue LT Std"/>
            </a:endParaRPr>
          </a:p>
        </p:txBody>
      </p:sp>
      <p:sp>
        <p:nvSpPr>
          <p:cNvPr id="3" name="Caixa de texto 2">
            <a:extLst>
              <a:ext uri="{FF2B5EF4-FFF2-40B4-BE49-F238E27FC236}">
                <a16:creationId xmlns:a16="http://schemas.microsoft.com/office/drawing/2014/main" id="{E286EF17-4B56-3C3D-10D6-7BCE2E1A07C9}"/>
              </a:ext>
            </a:extLst>
          </p:cNvPr>
          <p:cNvSpPr txBox="1"/>
          <p:nvPr/>
        </p:nvSpPr>
        <p:spPr>
          <a:xfrm>
            <a:off x="2072640" y="606475"/>
            <a:ext cx="6461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https://www.youtube.com/watch?v=0rbPw5gG8pQ&amp;list=PLquugrri09IvB2oaOKi1VAxClGvs5rWRW&amp;index=5</a:t>
            </a:r>
          </a:p>
        </p:txBody>
      </p:sp>
    </p:spTree>
    <p:extLst>
      <p:ext uri="{BB962C8B-B14F-4D97-AF65-F5344CB8AC3E}">
        <p14:creationId xmlns:p14="http://schemas.microsoft.com/office/powerpoint/2010/main" val="1715818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151C0-AFAD-CE72-A8F6-0D31C3A9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TIPSTER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EC1A26A-A5D6-E8F8-1F22-898C647E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1895"/>
          </a:xfrm>
        </p:spPr>
        <p:txBody>
          <a:bodyPr>
            <a:normAutofit fontScale="55000" lnSpcReduction="20000"/>
          </a:bodyPr>
          <a:lstStyle/>
          <a:p>
            <a:r>
              <a:rPr lang="es-ES" sz="3300" dirty="0">
                <a:hlinkClick r:id="rId2"/>
              </a:rPr>
              <a:t>https://www.youtube.com/shorts/8M9L3YO5bIg</a:t>
            </a:r>
            <a:endParaRPr lang="es-ES" sz="3300" dirty="0"/>
          </a:p>
          <a:p>
            <a:r>
              <a:rPr lang="es-ES" sz="3300" dirty="0">
                <a:hlinkClick r:id="rId3"/>
              </a:rPr>
              <a:t>https://www.youtube.com/shorts/rY_A53DhDqQ</a:t>
            </a:r>
            <a:endParaRPr lang="es-ES" sz="3300" dirty="0"/>
          </a:p>
          <a:p>
            <a:r>
              <a:rPr lang="es-ES" sz="3300" dirty="0">
                <a:hlinkClick r:id="rId4"/>
              </a:rPr>
              <a:t>https://www.youtube.com/shorts/S1BBqluZIgE</a:t>
            </a:r>
            <a:endParaRPr lang="es-ES" sz="3300" dirty="0"/>
          </a:p>
          <a:p>
            <a:r>
              <a:rPr lang="es-ES" sz="3300" dirty="0">
                <a:hlinkClick r:id="rId5"/>
              </a:rPr>
              <a:t>https://www.youtube.com/shorts/GtEadak2K-c</a:t>
            </a:r>
            <a:endParaRPr lang="es-ES" sz="33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2800" dirty="0"/>
              <a:t>Actividad: diseña tu propio anuncio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9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8CC91-A335-7FC1-7D0D-F8C91572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LEY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8C06C13E-81AF-260F-D0CE-84C5105E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825625"/>
            <a:ext cx="1070356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https://www.youtube.com/watch?v=VzpaOW3p6D8&amp;list=PLquugrri09IvB2oaOKi1VAxClGvs5rWRW&amp;index=9</a:t>
            </a:r>
          </a:p>
        </p:txBody>
      </p:sp>
    </p:spTree>
    <p:extLst>
      <p:ext uri="{BB962C8B-B14F-4D97-AF65-F5344CB8AC3E}">
        <p14:creationId xmlns:p14="http://schemas.microsoft.com/office/powerpoint/2010/main" val="318411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9A55-87D0-DEA5-CA43-7D8471A0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2000" b="1" i="0" u="none" strike="noStrike" baseline="0" dirty="0">
                <a:solidFill>
                  <a:srgbClr val="FF0000"/>
                </a:solidFill>
                <a:latin typeface="HelveticaNeueLT Std Cn"/>
              </a:rPr>
            </a:br>
            <a:r>
              <a:rPr lang="es-ES" sz="2000" b="1" i="0" u="none" strike="noStrike" baseline="0" dirty="0">
                <a:solidFill>
                  <a:srgbClr val="FF0000"/>
                </a:solidFill>
                <a:latin typeface="HelveticaNeueLT Std Cn"/>
              </a:rPr>
              <a:t>¿Cómo se convencen y presionan unos/as a otros/as los grupos de amigos/as y conocidos/as? </a:t>
            </a:r>
            <a:br>
              <a:rPr lang="es-ES" sz="1800" b="0" i="0" u="none" strike="noStrike" baseline="0" dirty="0">
                <a:solidFill>
                  <a:srgbClr val="000000"/>
                </a:solidFill>
                <a:latin typeface="HelveticaNeueLT Std Cn"/>
              </a:rPr>
            </a:br>
            <a:endParaRPr lang="es-ES" dirty="0"/>
          </a:p>
        </p:txBody>
      </p:sp>
      <p:pic>
        <p:nvPicPr>
          <p:cNvPr id="5" name="Marcador de posición de contido 4">
            <a:extLst>
              <a:ext uri="{FF2B5EF4-FFF2-40B4-BE49-F238E27FC236}">
                <a16:creationId xmlns:a16="http://schemas.microsoft.com/office/drawing/2014/main" id="{3CFF69CB-5631-8CD5-FC49-C301DAE00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988"/>
          <a:stretch/>
        </p:blipFill>
        <p:spPr>
          <a:xfrm>
            <a:off x="2119042" y="1314558"/>
            <a:ext cx="2924906" cy="1394448"/>
          </a:xfrm>
        </p:spPr>
      </p:pic>
      <p:pic>
        <p:nvPicPr>
          <p:cNvPr id="7" name="Imaxe 6">
            <a:extLst>
              <a:ext uri="{FF2B5EF4-FFF2-40B4-BE49-F238E27FC236}">
                <a16:creationId xmlns:a16="http://schemas.microsoft.com/office/drawing/2014/main" id="{700A8FE0-9F00-60F6-C36F-93D82689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10" y="3159006"/>
            <a:ext cx="3406987" cy="1231756"/>
          </a:xfrm>
          <a:prstGeom prst="rect">
            <a:avLst/>
          </a:prstGeom>
        </p:spPr>
      </p:pic>
      <p:pic>
        <p:nvPicPr>
          <p:cNvPr id="9" name="Imaxe 8">
            <a:extLst>
              <a:ext uri="{FF2B5EF4-FFF2-40B4-BE49-F238E27FC236}">
                <a16:creationId xmlns:a16="http://schemas.microsoft.com/office/drawing/2014/main" id="{666A09C0-944E-AA45-828B-892ECD7A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83" y="5411024"/>
            <a:ext cx="2746514" cy="1052798"/>
          </a:xfrm>
          <a:prstGeom prst="rect">
            <a:avLst/>
          </a:prstGeom>
        </p:spPr>
      </p:pic>
      <p:pic>
        <p:nvPicPr>
          <p:cNvPr id="11" name="Imaxe 10">
            <a:extLst>
              <a:ext uri="{FF2B5EF4-FFF2-40B4-BE49-F238E27FC236}">
                <a16:creationId xmlns:a16="http://schemas.microsoft.com/office/drawing/2014/main" id="{7E2E7316-7F28-1E2E-1348-35675CBDE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495" y="1243949"/>
            <a:ext cx="3739787" cy="1231756"/>
          </a:xfrm>
          <a:prstGeom prst="rect">
            <a:avLst/>
          </a:prstGeom>
        </p:spPr>
      </p:pic>
      <p:pic>
        <p:nvPicPr>
          <p:cNvPr id="15" name="Imaxe 14">
            <a:extLst>
              <a:ext uri="{FF2B5EF4-FFF2-40B4-BE49-F238E27FC236}">
                <a16:creationId xmlns:a16="http://schemas.microsoft.com/office/drawing/2014/main" id="{07186CCF-8FA4-2BBE-623B-104365A5B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070" y="3008691"/>
            <a:ext cx="3449139" cy="1118276"/>
          </a:xfrm>
          <a:prstGeom prst="rect">
            <a:avLst/>
          </a:prstGeom>
        </p:spPr>
      </p:pic>
      <p:pic>
        <p:nvPicPr>
          <p:cNvPr id="17" name="Imaxe 16">
            <a:extLst>
              <a:ext uri="{FF2B5EF4-FFF2-40B4-BE49-F238E27FC236}">
                <a16:creationId xmlns:a16="http://schemas.microsoft.com/office/drawing/2014/main" id="{1A98D2AC-BB15-3828-217B-F6FD883C7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118" y="3774884"/>
            <a:ext cx="3301578" cy="1118276"/>
          </a:xfrm>
          <a:prstGeom prst="rect">
            <a:avLst/>
          </a:prstGeom>
        </p:spPr>
      </p:pic>
      <p:pic>
        <p:nvPicPr>
          <p:cNvPr id="19" name="Imaxe 18">
            <a:extLst>
              <a:ext uri="{FF2B5EF4-FFF2-40B4-BE49-F238E27FC236}">
                <a16:creationId xmlns:a16="http://schemas.microsoft.com/office/drawing/2014/main" id="{B46FDDA4-ADB9-A83A-E752-9EFFDCE3E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6903" y="5411024"/>
            <a:ext cx="3677379" cy="10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>
            <a:extLst>
              <a:ext uri="{FF2B5EF4-FFF2-40B4-BE49-F238E27FC236}">
                <a16:creationId xmlns:a16="http://schemas.microsoft.com/office/drawing/2014/main" id="{63DBCFFD-BC51-E925-E145-F3507623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62" y="422787"/>
            <a:ext cx="10201669" cy="2644878"/>
          </a:xfrm>
          <a:prstGeom prst="rect">
            <a:avLst/>
          </a:prstGeom>
        </p:spPr>
      </p:pic>
      <p:pic>
        <p:nvPicPr>
          <p:cNvPr id="9" name="Imaxe 8">
            <a:extLst>
              <a:ext uri="{FF2B5EF4-FFF2-40B4-BE49-F238E27FC236}">
                <a16:creationId xmlns:a16="http://schemas.microsoft.com/office/drawing/2014/main" id="{90C200C4-4F50-20B5-4F16-F38D4832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28" y="3935505"/>
            <a:ext cx="10418303" cy="17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93F86841-BBD3-26C1-AE03-5BC860A6A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860424"/>
            <a:ext cx="11170920" cy="4595495"/>
          </a:xfrm>
        </p:spPr>
        <p:txBody>
          <a:bodyPr>
            <a:normAutofit fontScale="85000" lnSpcReduction="20000"/>
          </a:bodyPr>
          <a:lstStyle/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Y si apuesta solo ¿Os parece un signo de alerta?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¿Qué otras señales de alarma habéis escuchado en la historia?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¿Antes de comenzar a apostar ¿creéis que había alguna característica personal de Hugo/Ana que provocara que su juego evolucionara de forma adictiva?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¿Creéis que se puede determinar con antelación a la primera apuesta quienes tendrán problemas o este resultado es posible en cualquier persona?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¿Es Hugo/Ana un caso excepcional?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¿Os anima a apostar? En cuanto a las motivaciones para apostar… ¿Por qué sus compañeros/as no continúan en el juego como Hugo/Ana y no se ven trastornados como él? </a:t>
            </a:r>
          </a:p>
          <a:p>
            <a:r>
              <a:rPr lang="es-ES" sz="2800" b="0" i="0" u="none" strike="noStrike" baseline="0" dirty="0">
                <a:solidFill>
                  <a:srgbClr val="211D1E"/>
                </a:solidFill>
                <a:latin typeface="HelveticaNeueLT Std Cn"/>
              </a:rPr>
              <a:t>¿Cuáles son las creencias o motivos distintos en Hugo/Ana para evolucionar de esta manera en el juego? </a:t>
            </a:r>
            <a:endParaRPr lang="es-ES" sz="2800" b="0" i="0" u="none" strike="noStrike" baseline="0" dirty="0">
              <a:solidFill>
                <a:srgbClr val="000000"/>
              </a:solidFill>
              <a:latin typeface="HelveticaNeueLT Std C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2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xe 10">
            <a:extLst>
              <a:ext uri="{FF2B5EF4-FFF2-40B4-BE49-F238E27FC236}">
                <a16:creationId xmlns:a16="http://schemas.microsoft.com/office/drawing/2014/main" id="{D0E1191B-DF1C-C4E2-6D2A-4FDBBD9C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5" y="1494504"/>
            <a:ext cx="10048036" cy="1356851"/>
          </a:xfrm>
          <a:prstGeom prst="rect">
            <a:avLst/>
          </a:prstGeom>
        </p:spPr>
      </p:pic>
      <p:pic>
        <p:nvPicPr>
          <p:cNvPr id="13" name="Imaxe 12">
            <a:extLst>
              <a:ext uri="{FF2B5EF4-FFF2-40B4-BE49-F238E27FC236}">
                <a16:creationId xmlns:a16="http://schemas.microsoft.com/office/drawing/2014/main" id="{3B1FB66D-4090-4267-B182-E0A323E2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" y="0"/>
            <a:ext cx="9687294" cy="1201942"/>
          </a:xfrm>
          <a:prstGeom prst="rect">
            <a:avLst/>
          </a:prstGeom>
        </p:spPr>
      </p:pic>
      <p:pic>
        <p:nvPicPr>
          <p:cNvPr id="15" name="Imaxe 14">
            <a:extLst>
              <a:ext uri="{FF2B5EF4-FFF2-40B4-BE49-F238E27FC236}">
                <a16:creationId xmlns:a16="http://schemas.microsoft.com/office/drawing/2014/main" id="{1689067D-A226-873B-55C4-39ABDAD80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5" y="2718764"/>
            <a:ext cx="10140449" cy="1959022"/>
          </a:xfrm>
          <a:prstGeom prst="rect">
            <a:avLst/>
          </a:prstGeom>
        </p:spPr>
      </p:pic>
      <p:pic>
        <p:nvPicPr>
          <p:cNvPr id="17" name="Imaxe 16">
            <a:extLst>
              <a:ext uri="{FF2B5EF4-FFF2-40B4-BE49-F238E27FC236}">
                <a16:creationId xmlns:a16="http://schemas.microsoft.com/office/drawing/2014/main" id="{7B9F21CF-7EB8-AE38-F879-00FCB0679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48" y="4753461"/>
            <a:ext cx="10327262" cy="15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2E7BFA72-0017-3D74-1041-28B249E8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0"/>
            <a:ext cx="9687294" cy="1201942"/>
          </a:xfrm>
          <a:prstGeom prst="rect">
            <a:avLst/>
          </a:prstGeom>
        </p:spPr>
      </p:pic>
      <p:pic>
        <p:nvPicPr>
          <p:cNvPr id="8" name="Imaxe 7">
            <a:extLst>
              <a:ext uri="{FF2B5EF4-FFF2-40B4-BE49-F238E27FC236}">
                <a16:creationId xmlns:a16="http://schemas.microsoft.com/office/drawing/2014/main" id="{D34D9EC4-06B3-F580-CE15-AB6A45E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7" y="1061688"/>
            <a:ext cx="9792739" cy="1465202"/>
          </a:xfrm>
          <a:prstGeom prst="rect">
            <a:avLst/>
          </a:prstGeom>
        </p:spPr>
      </p:pic>
      <p:pic>
        <p:nvPicPr>
          <p:cNvPr id="10" name="Imaxe 9">
            <a:extLst>
              <a:ext uri="{FF2B5EF4-FFF2-40B4-BE49-F238E27FC236}">
                <a16:creationId xmlns:a16="http://schemas.microsoft.com/office/drawing/2014/main" id="{26D0BD57-ABBB-0BF2-AE73-4C5305D7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06" y="2526890"/>
            <a:ext cx="10236874" cy="14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D2F1D0AD-95C6-C908-EDB4-5682CEB6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0" y="142240"/>
            <a:ext cx="10821924" cy="63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ente Seguí on Twitter: &amp;quot;Tipos de distorsiones o sesgos cognitivos que  pueden tener jugadores patológicos de máquinas tragaperras: Mañoso, V.,  Labrador, F. J., &amp;amp;amp; Fernández-Alba, A. (2004).Tipo de distorsiones  cognitivas durante el">
            <a:extLst>
              <a:ext uri="{FF2B5EF4-FFF2-40B4-BE49-F238E27FC236}">
                <a16:creationId xmlns:a16="http://schemas.microsoft.com/office/drawing/2014/main" id="{D348C3CF-F944-41FF-8841-51FFFFEE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1"/>
          <a:stretch/>
        </p:blipFill>
        <p:spPr bwMode="auto">
          <a:xfrm>
            <a:off x="177800" y="0"/>
            <a:ext cx="5950310" cy="67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cente Seguí on Twitter: &amp;quot;Tipos de distorsiones o sesgos cognitivos que  pueden tener jugadores patológicos de máquinas tragaperras: Mañoso, V.,  Labrador, F. J., &amp;amp;amp; Fernández-Alba, A. (2004).Tipo de distorsiones  cognitivas durante el">
            <a:extLst>
              <a:ext uri="{FF2B5EF4-FFF2-40B4-BE49-F238E27FC236}">
                <a16:creationId xmlns:a16="http://schemas.microsoft.com/office/drawing/2014/main" id="{A2D511A4-CDDD-4E28-8D0E-EE123B00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3"/>
          <a:stretch/>
        </p:blipFill>
        <p:spPr bwMode="auto">
          <a:xfrm>
            <a:off x="6128110" y="0"/>
            <a:ext cx="6200775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ustria del juego: Así captan jugadores las casas de apuestas | Público">
            <a:extLst>
              <a:ext uri="{FF2B5EF4-FFF2-40B4-BE49-F238E27FC236}">
                <a16:creationId xmlns:a16="http://schemas.microsoft.com/office/drawing/2014/main" id="{87A31EB1-A4CE-4A58-BE40-337941DEF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b="20606"/>
          <a:stretch/>
        </p:blipFill>
        <p:spPr bwMode="auto">
          <a:xfrm>
            <a:off x="8153399" y="4881221"/>
            <a:ext cx="3067049" cy="18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C4C8EC1-0E62-5EE4-ECED-F470637B7EA5}"/>
              </a:ext>
            </a:extLst>
          </p:cNvPr>
          <p:cNvSpPr/>
          <p:nvPr/>
        </p:nvSpPr>
        <p:spPr>
          <a:xfrm>
            <a:off x="0" y="928915"/>
            <a:ext cx="1889760" cy="566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03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C80A4E9B-4BA5-9814-77DE-52EF1AE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6258560"/>
          </a:xfrm>
        </p:spPr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SQCCW H+ Helvetica Neue LT Std"/>
            </a:endParaRPr>
          </a:p>
          <a:p>
            <a:pPr marL="0" indent="0" algn="ctr">
              <a:buNone/>
            </a:pPr>
            <a:r>
              <a:rPr lang="es-ES" sz="1800" b="1" i="0" u="none" strike="noStrike" baseline="0" dirty="0">
                <a:solidFill>
                  <a:srgbClr val="FF0000"/>
                </a:solidFill>
                <a:latin typeface="SQCCW H+ Helvetica Neue LT Std"/>
              </a:rPr>
              <a:t>¡YO CONTROLO!.. CUANDO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No apuesto.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Si alguna vez lo hago es en edad legal y muy de tarde en tarde.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Evito apostar con eventos deportivos emocionantes.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Decido lo que me voy a gastar antes de apostar, ¡ni un euro más!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Gane o pierda me retiro a tiempo y no vuelvo a apostar hasta que pasen varios días.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Acepto perder y no pido dinero prestado.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Prefiero dedicar mi tiempo libre a hacer las cosas que me gustan antes que ir a apostar.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No me dejo convencer para que apueste y me ofrezco a ayudar a quien lo pueda necesitar.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Evito los bonos y regalos y soy crítico con la publicidad.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Evito consumir alcohol u otras drogas. </a:t>
            </a:r>
          </a:p>
          <a:p>
            <a:pPr marL="0" indent="0">
              <a:buNone/>
            </a:pPr>
            <a:r>
              <a:rPr lang="es-ES" sz="1800" b="1" i="0" u="none" strike="noStrike" baseline="0" dirty="0">
                <a:latin typeface="SQCCW H+ Helvetica Neue LT Std"/>
              </a:rPr>
              <a:t>• Nunca apuesto solo/a y nunca lo oculto. </a:t>
            </a:r>
            <a:endParaRPr lang="es-ES" sz="1800" b="0" i="0" u="none" strike="noStrike" baseline="0" dirty="0">
              <a:latin typeface="SQCCW H+ Helvetica Neue LT St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25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BDB61-7848-5B22-A679-09A75EA8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639"/>
            <a:ext cx="10515600" cy="889001"/>
          </a:xfrm>
        </p:spPr>
        <p:txBody>
          <a:bodyPr>
            <a:noAutofit/>
          </a:bodyPr>
          <a:lstStyle/>
          <a:p>
            <a:pPr algn="ctr"/>
            <a:r>
              <a:rPr lang="es-ES" sz="3600" b="0" i="0" u="none" strike="noStrike" baseline="0" dirty="0">
                <a:solidFill>
                  <a:srgbClr val="FF0000"/>
                </a:solidFill>
                <a:latin typeface="HelveticaNeueLT Std Cn"/>
              </a:rPr>
              <a:t>¿Para qué apuesta la gente que apuesta? </a:t>
            </a:r>
            <a:br>
              <a:rPr lang="es-ES" sz="3600" b="0" i="0" u="none" strike="noStrike" baseline="0" dirty="0">
                <a:solidFill>
                  <a:srgbClr val="000000"/>
                </a:solidFill>
                <a:latin typeface="HelveticaNeueLT Std Cn"/>
              </a:rPr>
            </a:br>
            <a:endParaRPr lang="es-ES" sz="3600" dirty="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47E5DC60-DA35-0301-70B7-1ABFB12C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520"/>
            <a:ext cx="10515600" cy="5211763"/>
          </a:xfrm>
        </p:spPr>
        <p:txBody>
          <a:bodyPr/>
          <a:lstStyle/>
          <a:p>
            <a:r>
              <a:rPr lang="es-ES" sz="3200" b="1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SQCCW H+ Helvetica Neue LT Std"/>
              </a:rPr>
              <a:t>MOTIVACIONES SOCIALES O RECREATIVAS</a:t>
            </a:r>
            <a:r>
              <a:rPr lang="es-ES" sz="3200" b="0" i="0" u="none" strike="noStrike" baseline="0" dirty="0">
                <a:solidFill>
                  <a:srgbClr val="211D1E"/>
                </a:solidFill>
                <a:latin typeface="HelveticaNeueLT Std Cn"/>
              </a:rPr>
              <a:t>: buscando entretenimiento o diversión, generalmente acompañados. </a:t>
            </a:r>
          </a:p>
          <a:p>
            <a:pPr lvl="1"/>
            <a:r>
              <a:rPr lang="es-ES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es lo que la mayoría de mis amigos/as hacen cuando se reúnen (amarillo-naranja) </a:t>
            </a:r>
          </a:p>
          <a:p>
            <a:pPr lvl="1"/>
            <a:r>
              <a:rPr lang="es-ES" b="0" i="0" u="none" strike="noStrike" baseline="0" dirty="0">
                <a:solidFill>
                  <a:srgbClr val="211D1E"/>
                </a:solidFill>
                <a:latin typeface="HelveticaNeueLT Std Cn"/>
              </a:rPr>
              <a:t>Para socializar (amarillo-naranja) </a:t>
            </a:r>
          </a:p>
          <a:p>
            <a:pPr lvl="1"/>
            <a:r>
              <a:rPr lang="es-ES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es algo que hago en ocasiones especiales (amarillo) </a:t>
            </a:r>
          </a:p>
          <a:p>
            <a:pPr lvl="1"/>
            <a:r>
              <a:rPr lang="es-ES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hace que una reunión social sea más entretenida (amarillo-naranja) </a:t>
            </a:r>
          </a:p>
          <a:p>
            <a:endParaRPr lang="es-ES" sz="1800" b="0" i="0" u="none" strike="noStrike" baseline="0" dirty="0">
              <a:solidFill>
                <a:srgbClr val="000000"/>
              </a:solidFill>
              <a:latin typeface="SQCCW H+ Helvetica Neue LT St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5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AA36F43A-A3D9-0B99-74D9-0948DEFC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842000"/>
          </a:xfrm>
        </p:spPr>
        <p:txBody>
          <a:bodyPr>
            <a:normAutofit/>
          </a:bodyPr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SQCCW H+ Helvetica Neue LT Std"/>
            </a:endParaRPr>
          </a:p>
          <a:p>
            <a:pPr marL="0" indent="0">
              <a:buNone/>
            </a:pPr>
            <a:r>
              <a:rPr lang="es-ES" sz="2400" b="1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SQCCW H+ Helvetica Neue LT Std"/>
              </a:rPr>
              <a:t>MOTIVACIONES DE AUTO-MEJORA</a:t>
            </a:r>
            <a:r>
              <a:rPr lang="es-ES" sz="2400" b="1" i="0" u="none" strike="noStrike" baseline="0" dirty="0">
                <a:solidFill>
                  <a:srgbClr val="211D1E"/>
                </a:solidFill>
                <a:latin typeface="SQCCW H+ Helvetica Neue LT Std"/>
              </a:rPr>
              <a:t>: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me gusta cómo me hace sentir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naranja-rojo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es excitante 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(naranja-rojo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es divertido (amarillo-naranja)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me hace sentir bien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naranja-rojo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b="1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SQCCW H+ Helvetica Neue LT Std"/>
              </a:rPr>
              <a:t>MOTIVACIONES DE AFRONTAMIENTO</a:t>
            </a:r>
            <a:r>
              <a:rPr lang="es-ES" sz="2400" b="1" i="0" u="none" strike="noStrike" baseline="0" dirty="0">
                <a:solidFill>
                  <a:srgbClr val="211D1E"/>
                </a:solidFill>
                <a:latin typeface="SQCCW H+ Helvetica Neue LT Std"/>
              </a:rPr>
              <a:t>: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 Porque me siento con más confianza o más seguro/a de mí mismo/a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naranja-rojo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me ayuda cuando me siento nervioso/a o deprimido/a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Para olvidar mis preocupaciones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Para sentirme mejor cuando estoy de mal humor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rojo)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39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64E0232A-B5C8-AD34-6C64-6463ABB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60" y="1002665"/>
            <a:ext cx="10515600" cy="4351338"/>
          </a:xfrm>
        </p:spPr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SQCCW H+ Helvetica Neue LT Std"/>
            </a:endParaRPr>
          </a:p>
          <a:p>
            <a:pPr marL="0" indent="0">
              <a:buNone/>
            </a:pPr>
            <a:r>
              <a:rPr lang="es-ES" sz="2400" b="1" i="0" u="none" strike="noStrike" baseline="0" dirty="0">
                <a:solidFill>
                  <a:srgbClr val="211D1E"/>
                </a:solidFill>
                <a:highlight>
                  <a:srgbClr val="FFFF00"/>
                </a:highlight>
                <a:latin typeface="SQCCW H+ Helvetica Neue LT Std"/>
              </a:rPr>
              <a:t>MOTIVACIONES ECONÓMICAS</a:t>
            </a:r>
            <a:r>
              <a:rPr lang="es-ES" sz="2400" b="1" i="0" u="none" strike="noStrike" baseline="0" dirty="0">
                <a:solidFill>
                  <a:srgbClr val="211D1E"/>
                </a:solidFill>
                <a:latin typeface="SQCCW H+ Helvetica Neue LT Std"/>
              </a:rPr>
              <a:t>: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Para ganar dinero (naranja)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disfruto pensando qué cosas podría hacer con lo que gane (amarillo-naranja)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Porque si gano podría cambiar mi estilo de vida (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HelveticaNeueLT Std Cn"/>
              </a:rPr>
              <a:t>naranja-rojo</a:t>
            </a:r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) </a:t>
            </a:r>
          </a:p>
          <a:p>
            <a:r>
              <a:rPr lang="es-ES" sz="2400" b="0" i="0" u="none" strike="noStrike" baseline="0" dirty="0">
                <a:solidFill>
                  <a:srgbClr val="211D1E"/>
                </a:solidFill>
                <a:latin typeface="HelveticaNeueLT Std Cn"/>
              </a:rPr>
              <a:t>Para generar dinero (naranja)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067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1365</Words>
  <Application>Microsoft Office PowerPoint</Application>
  <PresentationFormat>Pantalla panorámica</PresentationFormat>
  <Paragraphs>117</Paragraphs>
  <Slides>31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HelveticaNeueLT Std Cn</vt:lpstr>
      <vt:lpstr>Lato</vt:lpstr>
      <vt:lpstr>SQCCW H+ Helvetica Neue LT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¿Para qué apuesta la gente que apuesta?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LA AGENCIA DE PUBLICIDAD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de influencia y manipulación utilizadas por la publicidad</vt:lpstr>
      <vt:lpstr>Presentación de PowerPoint</vt:lpstr>
      <vt:lpstr>TIPSTER</vt:lpstr>
      <vt:lpstr>LEY</vt:lpstr>
      <vt:lpstr> ¿Cómo se convencen y presionan unos/as a otros/as los grupos de amigos/as y conocidos/as?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Isorna Folgar</dc:creator>
  <cp:lastModifiedBy>Manuel Isorna Folgar</cp:lastModifiedBy>
  <cp:revision>11</cp:revision>
  <dcterms:created xsi:type="dcterms:W3CDTF">2025-03-28T08:29:41Z</dcterms:created>
  <dcterms:modified xsi:type="dcterms:W3CDTF">2025-05-12T16:16:28Z</dcterms:modified>
</cp:coreProperties>
</file>