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5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7772400" cy="10058400"/>
  <p:notesSz cx="6858000" cy="9144000"/>
  <p:embeddedFontLst>
    <p:embeddedFont>
      <p:font typeface="Abel" panose="02000506030000020004" pitchFamily="2" charset="0"/>
      <p:regular r:id="rId41"/>
    </p:embeddedFont>
    <p:embeddedFont>
      <p:font typeface="Bangers" pitchFamily="2" charset="77"/>
      <p:regular r:id="rId42"/>
    </p:embeddedFont>
    <p:embeddedFont>
      <p:font typeface="Bitter" pitchFamily="2" charset="77"/>
      <p:regular r:id="rId43"/>
      <p:bold r:id="rId44"/>
      <p:italic r:id="rId45"/>
      <p:boldItalic r:id="rId46"/>
    </p:embeddedFont>
    <p:embeddedFont>
      <p:font typeface="Gugi" pitchFamily="2" charset="-127"/>
      <p:regular r:id="rId47"/>
    </p:embeddedFont>
    <p:embeddedFont>
      <p:font typeface="Righteous" panose="02010506000000020000" pitchFamily="2" charset="0"/>
      <p:regular r:id="rId48"/>
    </p:embeddedFont>
    <p:embeddedFont>
      <p:font typeface="Roboto" panose="02000000000000000000" pitchFamily="2" charset="0"/>
      <p:regular r:id="rId49"/>
      <p:bold r:id="rId50"/>
      <p:italic r:id="rId51"/>
      <p:boldItalic r:id="rId52"/>
    </p:embeddedFont>
    <p:embeddedFont>
      <p:font typeface="Rubik" pitchFamily="2" charset="-79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4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3BB9FA2-8D6D-4B97-A4EA-30628BDD5FDC}">
  <a:tblStyle styleId="{43BB9FA2-8D6D-4B97-A4EA-30628BDD5FD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7"/>
    <p:restoredTop sz="94694"/>
  </p:normalViewPr>
  <p:slideViewPr>
    <p:cSldViewPr snapToGrid="0">
      <p:cViewPr varScale="1">
        <p:scale>
          <a:sx n="79" d="100"/>
          <a:sy n="79" d="100"/>
        </p:scale>
        <p:origin x="3376" y="224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427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0E1133-23AD-B774-D8A4-28BAB43974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E908A6-997A-B0A2-9477-3C4021FEB4A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30B1B-44B7-5546-8407-3CAF405F94AE}" type="datetimeFigureOut">
              <a:rPr lang="es-ES_tradnl" smtClean="0"/>
              <a:t>12/11/24</a:t>
            </a:fld>
            <a:endParaRPr lang="es-ES_trad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8919AD-2485-BA4C-482C-3B16306657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48B0D8-1466-8CAC-A84A-E5416737D3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513D6B-59DE-7140-B802-4D0A6A1C2066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3028872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ed386bfdd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ed386bfdd3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8f0e2e9b9b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8f0e2e9b9b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ed5105a06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ed5105a06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a8046040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a8046040f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a8046040f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a8046040f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a6ede8f2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a6ede8f2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a8046040f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a8046040f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a965b68a5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a965b68a5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8f0e2e9b9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8f0e2e9b9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ed386bfdd3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ed386bfdd3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8f0e2e9b9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8f0e2e9b9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a62729bb1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a62729bb1a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a62729bb1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a62729bb1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63c69c28e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63c69c28e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a8046040fc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a8046040fc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f09ecaa3c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f09ecaa3c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a8046040fc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a8046040fc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a8046040f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a8046040fc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a8046040fc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a8046040fc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8f0e2e9b9b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8f0e2e9b9b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aba7dd6ab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aba7dd6ab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a062deabc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a062deabc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Sustitúyalo por su propia observación si puede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aba7dd6ab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aba7dd6ab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aba7dd6ab6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aba7dd6ab6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8f0e2e9b9b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8f0e2e9b9b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aba7dd6ab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aba7dd6ab6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aba7dd6ab6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aba7dd6ab6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ee633b7a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1ee633b7a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ee633b7ab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1ee633b7abd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f1157f8e4d_0_10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f1157f8e4d_0_10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628b3ba6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628b3ba63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Sustitúyalo por su propia observación si puede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62aee69a8b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62aee69a8b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63238274b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63238274b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8f0e2e9b9b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8f0e2e9b9b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ed386bfd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ed386bfdd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8f0e2e9b9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8f0e2e9b9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64952" y="1456058"/>
            <a:ext cx="7242600" cy="40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64945" y="5542289"/>
            <a:ext cx="7242600" cy="15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5655341" y="9350343"/>
            <a:ext cx="20046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sz="1200" b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buNone/>
              <a:defRPr sz="1200" b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buNone/>
              <a:defRPr sz="1200" b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buNone/>
              <a:defRPr sz="1200" b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buNone/>
              <a:defRPr sz="1200" b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buNone/>
              <a:defRPr sz="1200" b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buNone/>
              <a:defRPr sz="1200" b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buNone/>
              <a:defRPr sz="1200" b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buNone/>
              <a:defRPr sz="1200" b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68" userDrawn="1">
          <p15:clr>
            <a:srgbClr val="FBAE40"/>
          </p15:clr>
        </p15:guide>
        <p15:guide id="2" pos="244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3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77724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/>
          <p:nvPr/>
        </p:nvSpPr>
        <p:spPr>
          <a:xfrm rot="388616" flipH="1">
            <a:off x="3056101" y="1267298"/>
            <a:ext cx="4483919" cy="7442312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001936">
              <a:alpha val="2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3"/>
          <p:cNvSpPr/>
          <p:nvPr/>
        </p:nvSpPr>
        <p:spPr>
          <a:xfrm rot="388616" flipH="1">
            <a:off x="2861791" y="820258"/>
            <a:ext cx="4483919" cy="7442312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485956" y="3245342"/>
            <a:ext cx="3202200" cy="22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485956" y="5255850"/>
            <a:ext cx="3202200" cy="15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7273266" y="9288597"/>
            <a:ext cx="4665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 descr="comic-02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77724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/>
          <p:nvPr/>
        </p:nvSpPr>
        <p:spPr>
          <a:xfrm>
            <a:off x="1693497" y="73871"/>
            <a:ext cx="4774033" cy="10208824"/>
          </a:xfrm>
          <a:custGeom>
            <a:avLst/>
            <a:gdLst/>
            <a:ahLst/>
            <a:cxnLst/>
            <a:rect l="l" t="t" r="r" b="b"/>
            <a:pathLst>
              <a:path w="114788" h="106692" extrusionOk="0">
                <a:moveTo>
                  <a:pt x="40479" y="15324"/>
                </a:moveTo>
                <a:lnTo>
                  <a:pt x="41346" y="3758"/>
                </a:lnTo>
                <a:lnTo>
                  <a:pt x="52623" y="13878"/>
                </a:lnTo>
                <a:lnTo>
                  <a:pt x="56382" y="0"/>
                </a:lnTo>
                <a:lnTo>
                  <a:pt x="63610" y="14746"/>
                </a:lnTo>
                <a:lnTo>
                  <a:pt x="70549" y="2024"/>
                </a:lnTo>
                <a:lnTo>
                  <a:pt x="75754" y="17926"/>
                </a:lnTo>
                <a:lnTo>
                  <a:pt x="85006" y="6939"/>
                </a:lnTo>
                <a:lnTo>
                  <a:pt x="85006" y="23131"/>
                </a:lnTo>
                <a:lnTo>
                  <a:pt x="100620" y="13589"/>
                </a:lnTo>
                <a:lnTo>
                  <a:pt x="96861" y="31516"/>
                </a:lnTo>
                <a:lnTo>
                  <a:pt x="111896" y="26889"/>
                </a:lnTo>
                <a:lnTo>
                  <a:pt x="100909" y="41057"/>
                </a:lnTo>
                <a:lnTo>
                  <a:pt x="114209" y="42214"/>
                </a:lnTo>
                <a:lnTo>
                  <a:pt x="104379" y="53201"/>
                </a:lnTo>
                <a:lnTo>
                  <a:pt x="114788" y="59851"/>
                </a:lnTo>
                <a:lnTo>
                  <a:pt x="101198" y="64188"/>
                </a:lnTo>
                <a:lnTo>
                  <a:pt x="105246" y="74886"/>
                </a:lnTo>
                <a:lnTo>
                  <a:pt x="93102" y="73730"/>
                </a:lnTo>
                <a:lnTo>
                  <a:pt x="97150" y="85006"/>
                </a:lnTo>
                <a:lnTo>
                  <a:pt x="88187" y="81537"/>
                </a:lnTo>
                <a:lnTo>
                  <a:pt x="87319" y="95994"/>
                </a:lnTo>
                <a:lnTo>
                  <a:pt x="76043" y="91078"/>
                </a:lnTo>
                <a:lnTo>
                  <a:pt x="71417" y="101776"/>
                </a:lnTo>
                <a:lnTo>
                  <a:pt x="64478" y="93970"/>
                </a:lnTo>
                <a:lnTo>
                  <a:pt x="58984" y="106692"/>
                </a:lnTo>
                <a:lnTo>
                  <a:pt x="52334" y="88187"/>
                </a:lnTo>
                <a:lnTo>
                  <a:pt x="45105" y="100620"/>
                </a:lnTo>
                <a:lnTo>
                  <a:pt x="41636" y="86741"/>
                </a:lnTo>
                <a:lnTo>
                  <a:pt x="29492" y="102355"/>
                </a:lnTo>
                <a:lnTo>
                  <a:pt x="29781" y="83271"/>
                </a:lnTo>
                <a:lnTo>
                  <a:pt x="20239" y="87319"/>
                </a:lnTo>
                <a:lnTo>
                  <a:pt x="21107" y="76332"/>
                </a:lnTo>
                <a:lnTo>
                  <a:pt x="4915" y="79224"/>
                </a:lnTo>
                <a:lnTo>
                  <a:pt x="16191" y="66212"/>
                </a:lnTo>
                <a:lnTo>
                  <a:pt x="7806" y="62164"/>
                </a:lnTo>
                <a:lnTo>
                  <a:pt x="14167" y="56960"/>
                </a:lnTo>
                <a:lnTo>
                  <a:pt x="0" y="47997"/>
                </a:lnTo>
                <a:lnTo>
                  <a:pt x="18215" y="43081"/>
                </a:lnTo>
                <a:lnTo>
                  <a:pt x="9252" y="31516"/>
                </a:lnTo>
                <a:lnTo>
                  <a:pt x="26022" y="33540"/>
                </a:lnTo>
                <a:lnTo>
                  <a:pt x="16191" y="18504"/>
                </a:lnTo>
                <a:lnTo>
                  <a:pt x="31516" y="23420"/>
                </a:lnTo>
                <a:lnTo>
                  <a:pt x="32094" y="11854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61" name="Google Shape;61;p14"/>
          <p:cNvSpPr/>
          <p:nvPr/>
        </p:nvSpPr>
        <p:spPr>
          <a:xfrm>
            <a:off x="1499188" y="-224156"/>
            <a:ext cx="4774033" cy="10208824"/>
          </a:xfrm>
          <a:custGeom>
            <a:avLst/>
            <a:gdLst/>
            <a:ahLst/>
            <a:cxnLst/>
            <a:rect l="l" t="t" r="r" b="b"/>
            <a:pathLst>
              <a:path w="114788" h="106692" extrusionOk="0">
                <a:moveTo>
                  <a:pt x="40479" y="15324"/>
                </a:moveTo>
                <a:lnTo>
                  <a:pt x="41346" y="3758"/>
                </a:lnTo>
                <a:lnTo>
                  <a:pt x="52623" y="13878"/>
                </a:lnTo>
                <a:lnTo>
                  <a:pt x="56382" y="0"/>
                </a:lnTo>
                <a:lnTo>
                  <a:pt x="63610" y="14746"/>
                </a:lnTo>
                <a:lnTo>
                  <a:pt x="70549" y="2024"/>
                </a:lnTo>
                <a:lnTo>
                  <a:pt x="75754" y="17926"/>
                </a:lnTo>
                <a:lnTo>
                  <a:pt x="85006" y="6939"/>
                </a:lnTo>
                <a:lnTo>
                  <a:pt x="85006" y="23131"/>
                </a:lnTo>
                <a:lnTo>
                  <a:pt x="100620" y="13589"/>
                </a:lnTo>
                <a:lnTo>
                  <a:pt x="96861" y="31516"/>
                </a:lnTo>
                <a:lnTo>
                  <a:pt x="111896" y="26889"/>
                </a:lnTo>
                <a:lnTo>
                  <a:pt x="100909" y="41057"/>
                </a:lnTo>
                <a:lnTo>
                  <a:pt x="114209" y="42214"/>
                </a:lnTo>
                <a:lnTo>
                  <a:pt x="104379" y="53201"/>
                </a:lnTo>
                <a:lnTo>
                  <a:pt x="114788" y="59851"/>
                </a:lnTo>
                <a:lnTo>
                  <a:pt x="101198" y="64188"/>
                </a:lnTo>
                <a:lnTo>
                  <a:pt x="105246" y="74886"/>
                </a:lnTo>
                <a:lnTo>
                  <a:pt x="93102" y="73730"/>
                </a:lnTo>
                <a:lnTo>
                  <a:pt x="97150" y="85006"/>
                </a:lnTo>
                <a:lnTo>
                  <a:pt x="88187" y="81537"/>
                </a:lnTo>
                <a:lnTo>
                  <a:pt x="87319" y="95994"/>
                </a:lnTo>
                <a:lnTo>
                  <a:pt x="76043" y="91078"/>
                </a:lnTo>
                <a:lnTo>
                  <a:pt x="71417" y="101776"/>
                </a:lnTo>
                <a:lnTo>
                  <a:pt x="64478" y="93970"/>
                </a:lnTo>
                <a:lnTo>
                  <a:pt x="58984" y="106692"/>
                </a:lnTo>
                <a:lnTo>
                  <a:pt x="52334" y="88187"/>
                </a:lnTo>
                <a:lnTo>
                  <a:pt x="45105" y="100620"/>
                </a:lnTo>
                <a:lnTo>
                  <a:pt x="41636" y="86741"/>
                </a:lnTo>
                <a:lnTo>
                  <a:pt x="29492" y="102355"/>
                </a:lnTo>
                <a:lnTo>
                  <a:pt x="29781" y="83271"/>
                </a:lnTo>
                <a:lnTo>
                  <a:pt x="20239" y="87319"/>
                </a:lnTo>
                <a:lnTo>
                  <a:pt x="21107" y="76332"/>
                </a:lnTo>
                <a:lnTo>
                  <a:pt x="4915" y="79224"/>
                </a:lnTo>
                <a:lnTo>
                  <a:pt x="16191" y="66212"/>
                </a:lnTo>
                <a:lnTo>
                  <a:pt x="7806" y="62164"/>
                </a:lnTo>
                <a:lnTo>
                  <a:pt x="14167" y="56960"/>
                </a:lnTo>
                <a:lnTo>
                  <a:pt x="0" y="47997"/>
                </a:lnTo>
                <a:lnTo>
                  <a:pt x="18215" y="43081"/>
                </a:lnTo>
                <a:lnTo>
                  <a:pt x="9252" y="31516"/>
                </a:lnTo>
                <a:lnTo>
                  <a:pt x="26022" y="33540"/>
                </a:lnTo>
                <a:lnTo>
                  <a:pt x="16191" y="18504"/>
                </a:lnTo>
                <a:lnTo>
                  <a:pt x="31516" y="23420"/>
                </a:lnTo>
                <a:lnTo>
                  <a:pt x="32094" y="11854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2469930" y="4227520"/>
            <a:ext cx="2832600" cy="160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●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ngers"/>
              <a:buChar char="○"/>
              <a:defRPr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ngers"/>
              <a:buChar char="■"/>
              <a:defRPr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●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○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■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●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○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■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7273266" y="9288597"/>
            <a:ext cx="4665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1pPr>
            <a:lvl2pPr lvl="1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526175" y="5719560"/>
            <a:ext cx="4720200" cy="164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490713" y="7250320"/>
            <a:ext cx="2790900" cy="15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7273266" y="9288597"/>
            <a:ext cx="4665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ONE_COLUMN_TEXT_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1404476" y="5903724"/>
            <a:ext cx="2769300" cy="14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Abel"/>
              <a:buNone/>
              <a:defRPr sz="1800">
                <a:latin typeface="Abel"/>
                <a:ea typeface="Abel"/>
                <a:cs typeface="Abel"/>
                <a:sym typeface="A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ubTitle" idx="1"/>
          </p:nvPr>
        </p:nvSpPr>
        <p:spPr>
          <a:xfrm>
            <a:off x="1404476" y="2711671"/>
            <a:ext cx="3438300" cy="363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ighteous"/>
              <a:buNone/>
              <a:defRPr sz="2100">
                <a:latin typeface="Righteous"/>
                <a:ea typeface="Righteous"/>
                <a:cs typeface="Righteous"/>
                <a:sym typeface="Righteou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ighteous"/>
              <a:buNone/>
              <a:defRPr sz="2100">
                <a:latin typeface="Righteous"/>
                <a:ea typeface="Righteous"/>
                <a:cs typeface="Righteous"/>
                <a:sym typeface="Righteou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ighteous"/>
              <a:buNone/>
              <a:defRPr sz="2100">
                <a:latin typeface="Righteous"/>
                <a:ea typeface="Righteous"/>
                <a:cs typeface="Righteous"/>
                <a:sym typeface="Righteou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ighteous"/>
              <a:buNone/>
              <a:defRPr sz="2100">
                <a:latin typeface="Righteous"/>
                <a:ea typeface="Righteous"/>
                <a:cs typeface="Righteous"/>
                <a:sym typeface="Righteou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ighteous"/>
              <a:buNone/>
              <a:defRPr sz="2100">
                <a:latin typeface="Righteous"/>
                <a:ea typeface="Righteous"/>
                <a:cs typeface="Righteous"/>
                <a:sym typeface="Righteou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ighteous"/>
              <a:buNone/>
              <a:defRPr sz="2100">
                <a:latin typeface="Righteous"/>
                <a:ea typeface="Righteous"/>
                <a:cs typeface="Righteous"/>
                <a:sym typeface="Righteou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ighteous"/>
              <a:buNone/>
              <a:defRPr sz="2100">
                <a:latin typeface="Righteous"/>
                <a:ea typeface="Righteous"/>
                <a:cs typeface="Righteous"/>
                <a:sym typeface="Righteou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ighteous"/>
              <a:buNone/>
              <a:defRPr sz="2100"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7273266" y="9288597"/>
            <a:ext cx="4665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_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77724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7"/>
          <p:cNvSpPr/>
          <p:nvPr/>
        </p:nvSpPr>
        <p:spPr>
          <a:xfrm>
            <a:off x="1117984" y="1801507"/>
            <a:ext cx="5449903" cy="7647569"/>
          </a:xfrm>
          <a:custGeom>
            <a:avLst/>
            <a:gdLst/>
            <a:ahLst/>
            <a:cxnLst/>
            <a:rect l="l" t="t" r="r" b="b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75" name="Google Shape;75;p17"/>
          <p:cNvSpPr/>
          <p:nvPr/>
        </p:nvSpPr>
        <p:spPr>
          <a:xfrm>
            <a:off x="858904" y="1205453"/>
            <a:ext cx="5449903" cy="7647569"/>
          </a:xfrm>
          <a:custGeom>
            <a:avLst/>
            <a:gdLst/>
            <a:ahLst/>
            <a:cxnLst/>
            <a:rect l="l" t="t" r="r" b="b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76" name="Google Shape;76;p17"/>
          <p:cNvSpPr txBox="1">
            <a:spLocks noGrp="1"/>
          </p:cNvSpPr>
          <p:nvPr>
            <p:ph type="ctrTitle"/>
          </p:nvPr>
        </p:nvSpPr>
        <p:spPr>
          <a:xfrm>
            <a:off x="2186306" y="4045311"/>
            <a:ext cx="3630900" cy="2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_3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8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77724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8"/>
          <p:cNvSpPr/>
          <p:nvPr/>
        </p:nvSpPr>
        <p:spPr>
          <a:xfrm>
            <a:off x="1117984" y="1801507"/>
            <a:ext cx="5449903" cy="7647569"/>
          </a:xfrm>
          <a:custGeom>
            <a:avLst/>
            <a:gdLst/>
            <a:ahLst/>
            <a:cxnLst/>
            <a:rect l="l" t="t" r="r" b="b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80" name="Google Shape;80;p18"/>
          <p:cNvSpPr/>
          <p:nvPr/>
        </p:nvSpPr>
        <p:spPr>
          <a:xfrm>
            <a:off x="858904" y="1205453"/>
            <a:ext cx="5449903" cy="7647569"/>
          </a:xfrm>
          <a:custGeom>
            <a:avLst/>
            <a:gdLst/>
            <a:ahLst/>
            <a:cxnLst/>
            <a:rect l="l" t="t" r="r" b="b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81" name="Google Shape;81;p18"/>
          <p:cNvSpPr txBox="1">
            <a:spLocks noGrp="1"/>
          </p:cNvSpPr>
          <p:nvPr>
            <p:ph type="ctrTitle"/>
          </p:nvPr>
        </p:nvSpPr>
        <p:spPr>
          <a:xfrm>
            <a:off x="2186306" y="4045311"/>
            <a:ext cx="3630900" cy="2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264945" y="2253729"/>
            <a:ext cx="7242600" cy="66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3147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64945" y="4206107"/>
            <a:ext cx="72426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264945" y="2253729"/>
            <a:ext cx="3399900" cy="66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107540" y="2253729"/>
            <a:ext cx="3399900" cy="66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125481" y="280231"/>
            <a:ext cx="7242600" cy="11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20" b="1">
                <a:solidFill>
                  <a:srgbClr val="DE4B3A"/>
                </a:solidFill>
                <a:latin typeface="Gugi"/>
                <a:ea typeface="Gugi"/>
                <a:cs typeface="Gugi"/>
                <a:sym typeface="Gug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264945" y="1086507"/>
            <a:ext cx="2386800" cy="14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264945" y="2717440"/>
            <a:ext cx="2386800" cy="62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16713" y="880293"/>
            <a:ext cx="5412600" cy="799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3886200" y="-244"/>
            <a:ext cx="3886200" cy="100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225675" y="2411542"/>
            <a:ext cx="3438300" cy="289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225675" y="5481569"/>
            <a:ext cx="3438300" cy="24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4198575" y="1415969"/>
            <a:ext cx="3261600" cy="72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264945" y="8273124"/>
            <a:ext cx="5099100" cy="11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264945" y="2163089"/>
            <a:ext cx="7242600" cy="38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264945" y="6164351"/>
            <a:ext cx="7242600" cy="254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64945" y="2253729"/>
            <a:ext cx="7242600" cy="6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464" y="9270823"/>
            <a:ext cx="440875" cy="45275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6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heets.google.co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dayofai.org/privacy-and-terms-of-use" TargetMode="External"/><Relationship Id="rId5" Type="http://schemas.openxmlformats.org/officeDocument/2006/relationships/hyperlink" Target="http://creativecommons.org/licenses/by-nc/4.0/" TargetMode="Externa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ctrTitle"/>
          </p:nvPr>
        </p:nvSpPr>
        <p:spPr>
          <a:xfrm>
            <a:off x="2212706" y="2211098"/>
            <a:ext cx="5214900" cy="40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500" b="1">
                <a:solidFill>
                  <a:schemeClr val="lt1"/>
                </a:solidFill>
                <a:latin typeface="Gugi"/>
                <a:ea typeface="Gugi"/>
                <a:cs typeface="Gugi"/>
                <a:sym typeface="Gugi"/>
              </a:rPr>
              <a:t>Comprender el entorno</a:t>
            </a:r>
            <a:endParaRPr b="1">
              <a:solidFill>
                <a:schemeClr val="lt1"/>
              </a:solidFill>
              <a:latin typeface="Gugi"/>
              <a:ea typeface="Gugi"/>
              <a:cs typeface="Gugi"/>
              <a:sym typeface="Gugi"/>
            </a:endParaRPr>
          </a:p>
        </p:txBody>
      </p:sp>
      <p:sp>
        <p:nvSpPr>
          <p:cNvPr id="87" name="Google Shape;87;p19"/>
          <p:cNvSpPr txBox="1">
            <a:spLocks noGrp="1"/>
          </p:cNvSpPr>
          <p:nvPr>
            <p:ph type="subTitle" idx="1"/>
          </p:nvPr>
        </p:nvSpPr>
        <p:spPr>
          <a:xfrm>
            <a:off x="2212701" y="6225071"/>
            <a:ext cx="5214900" cy="15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en" sz="2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 8 a 18 años</a:t>
            </a:r>
            <a:endParaRPr sz="2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" name="Google Shape;88;p19"/>
          <p:cNvSpPr txBox="1"/>
          <p:nvPr/>
        </p:nvSpPr>
        <p:spPr>
          <a:xfrm>
            <a:off x="5991203" y="9441675"/>
            <a:ext cx="143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dayofai.org</a:t>
            </a:r>
            <a:endParaRPr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89" name="Google Shape;89;p1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400" y="399575"/>
            <a:ext cx="1689824" cy="173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0" name="Google Shape;150;p28"/>
          <p:cNvGraphicFramePr/>
          <p:nvPr/>
        </p:nvGraphicFramePr>
        <p:xfrm>
          <a:off x="1012031" y="1354450"/>
          <a:ext cx="5748350" cy="8046060"/>
        </p:xfrm>
        <a:graphic>
          <a:graphicData uri="http://schemas.openxmlformats.org/drawingml/2006/table">
            <a:tbl>
              <a:tblPr>
                <a:noFill/>
                <a:tableStyleId>{43BB9FA2-8D6D-4B97-A4EA-30628BDD5FDC}</a:tableStyleId>
              </a:tblPr>
              <a:tblGrid>
                <a:gridCol w="2874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4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Hora o lugar de registro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Observación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51" name="Google Shape;151;p28"/>
          <p:cNvSpPr txBox="1">
            <a:spLocks noGrp="1"/>
          </p:cNvSpPr>
          <p:nvPr>
            <p:ph type="sldNum" idx="12"/>
          </p:nvPr>
        </p:nvSpPr>
        <p:spPr>
          <a:xfrm>
            <a:off x="5655341" y="9350343"/>
            <a:ext cx="20046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dayofai.org |</a:t>
            </a:r>
            <a:fld id="{00000000-1234-1234-1234-123412341234}" type="slidenum">
              <a:rPr lang="en" sz="1200"/>
              <a:t>10</a:t>
            </a:fld>
            <a:endParaRPr sz="1200"/>
          </a:p>
        </p:txBody>
      </p:sp>
      <p:sp>
        <p:nvSpPr>
          <p:cNvPr id="152" name="Google Shape;152;p28"/>
          <p:cNvSpPr txBox="1"/>
          <p:nvPr/>
        </p:nvSpPr>
        <p:spPr>
          <a:xfrm>
            <a:off x="435325" y="346675"/>
            <a:ext cx="566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20" b="1">
                <a:solidFill>
                  <a:srgbClr val="DE4B3A"/>
                </a:solidFill>
                <a:latin typeface="Gugi"/>
                <a:ea typeface="Gugi"/>
                <a:cs typeface="Gugi"/>
                <a:sym typeface="Gugi"/>
              </a:rPr>
              <a:t>¡Observen!</a:t>
            </a:r>
            <a:endParaRPr sz="3020" b="1">
              <a:solidFill>
                <a:srgbClr val="DE4B3A"/>
              </a:solidFill>
              <a:latin typeface="Gugi"/>
              <a:ea typeface="Gugi"/>
              <a:cs typeface="Gugi"/>
              <a:sym typeface="Gug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9"/>
          <p:cNvSpPr txBox="1">
            <a:spLocks noGrp="1"/>
          </p:cNvSpPr>
          <p:nvPr>
            <p:ph type="ctrTitle"/>
          </p:nvPr>
        </p:nvSpPr>
        <p:spPr>
          <a:xfrm>
            <a:off x="1029435" y="3625307"/>
            <a:ext cx="5713500" cy="2807700"/>
          </a:xfrm>
          <a:prstGeom prst="rect">
            <a:avLst/>
          </a:prstGeom>
          <a:solidFill>
            <a:srgbClr val="DE4B3A"/>
          </a:solidFill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5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Lección</a:t>
            </a:r>
            <a:r>
              <a:rPr lang="en" sz="45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 4 (</a:t>
            </a:r>
            <a:r>
              <a:rPr lang="en" sz="45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Opción</a:t>
            </a:r>
            <a:r>
              <a:rPr lang="en" sz="45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 1): </a:t>
            </a:r>
            <a:r>
              <a:rPr lang="en" sz="45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Visualización</a:t>
            </a:r>
            <a:r>
              <a:rPr lang="en" sz="45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 de </a:t>
            </a:r>
            <a:r>
              <a:rPr lang="en" sz="45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datos</a:t>
            </a:r>
            <a:endParaRPr sz="4500" b="1" dirty="0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Gugi"/>
            </a:endParaRPr>
          </a:p>
        </p:txBody>
      </p:sp>
      <p:sp>
        <p:nvSpPr>
          <p:cNvPr id="158" name="Google Shape;158;p29"/>
          <p:cNvSpPr txBox="1">
            <a:spLocks noGrp="1"/>
          </p:cNvSpPr>
          <p:nvPr>
            <p:ph type="sldNum" idx="12"/>
          </p:nvPr>
        </p:nvSpPr>
        <p:spPr>
          <a:xfrm>
            <a:off x="6121351" y="17833062"/>
            <a:ext cx="396600" cy="15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0"/>
          <p:cNvSpPr txBox="1">
            <a:spLocks noGrp="1"/>
          </p:cNvSpPr>
          <p:nvPr>
            <p:ph type="title"/>
          </p:nvPr>
        </p:nvSpPr>
        <p:spPr>
          <a:xfrm>
            <a:off x="264900" y="280227"/>
            <a:ext cx="72426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Creación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gráficos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líneas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para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datos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temporales</a:t>
            </a:r>
            <a:endParaRPr sz="302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4" name="Google Shape;164;p30"/>
          <p:cNvSpPr txBox="1">
            <a:spLocks noGrp="1"/>
          </p:cNvSpPr>
          <p:nvPr>
            <p:ph type="sldNum" idx="12"/>
          </p:nvPr>
        </p:nvSpPr>
        <p:spPr>
          <a:xfrm>
            <a:off x="5655375" y="9557840"/>
            <a:ext cx="2004600" cy="38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dayofai.org |</a:t>
            </a:r>
            <a:fld id="{00000000-1234-1234-1234-123412341234}" type="slidenum">
              <a:rPr lang="en" sz="1200" b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12</a:t>
            </a:fld>
            <a:endParaRPr sz="1200" b="1">
              <a:solidFill>
                <a:srgbClr val="DE4B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5" name="Google Shape;165;p30"/>
          <p:cNvSpPr txBox="1"/>
          <p:nvPr/>
        </p:nvSpPr>
        <p:spPr>
          <a:xfrm>
            <a:off x="264900" y="1828799"/>
            <a:ext cx="3621300" cy="749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Establecer</a:t>
            </a:r>
            <a:r>
              <a:rPr lang="en" sz="1800" b="1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líneas</a:t>
            </a:r>
            <a:r>
              <a:rPr lang="en" sz="1800" b="1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de </a:t>
            </a:r>
            <a:r>
              <a:rPr lang="en" sz="1800" b="1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gráficos</a:t>
            </a:r>
            <a:endParaRPr sz="1800" b="1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Coge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papel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cuadriculado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,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lápices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de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colores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y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una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regla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.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+mj-lt"/>
              <a:buAutoNum type="arabicPeriod"/>
            </a:pPr>
            <a:endParaRPr lang="en" sz="1800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Dibuja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una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línea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desde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abajo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a la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izquierda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hasta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abajo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a la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derecha</a:t>
            </a:r>
            <a:endParaRPr lang="en-GB" sz="1800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ubik"/>
              <a:buAutoNum type="alphaLcPeriod"/>
            </a:pP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Este es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tu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eje</a:t>
            </a:r>
            <a:r>
              <a:rPr lang="en" sz="1800" b="1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X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,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así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que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pon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una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"x" al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lado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de la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línea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de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abajo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a la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derecha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.</a:t>
            </a:r>
            <a:endParaRPr lang="en-GB" sz="1800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ES" sz="1800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ES" sz="1800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Char char="•"/>
            </a:pPr>
            <a:r>
              <a:rPr lang="en-GB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Traza</a:t>
            </a:r>
            <a:r>
              <a:rPr lang="en-GB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GB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una</a:t>
            </a:r>
            <a:r>
              <a:rPr lang="en-GB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GB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línea</a:t>
            </a:r>
            <a:r>
              <a:rPr lang="en-GB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GB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desde</a:t>
            </a:r>
            <a:r>
              <a:rPr lang="en-GB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la </a:t>
            </a:r>
            <a:r>
              <a:rPr lang="en-GB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parte</a:t>
            </a:r>
            <a:r>
              <a:rPr lang="en-GB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inferior </a:t>
            </a:r>
            <a:r>
              <a:rPr lang="en-GB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izquierda</a:t>
            </a:r>
            <a:r>
              <a:rPr lang="en-GB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del </a:t>
            </a:r>
            <a:r>
              <a:rPr lang="en-GB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papel</a:t>
            </a:r>
            <a:r>
              <a:rPr lang="en-GB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hasta la </a:t>
            </a:r>
            <a:r>
              <a:rPr lang="en-GB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parte</a:t>
            </a:r>
            <a:r>
              <a:rPr lang="en-GB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superior </a:t>
            </a:r>
            <a:r>
              <a:rPr lang="en-GB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izquierda</a:t>
            </a:r>
            <a:r>
              <a:rPr lang="en-GB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ubik"/>
              <a:buAutoNum type="alphaLcPeriod"/>
            </a:pP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Este es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su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eje</a:t>
            </a:r>
            <a:r>
              <a:rPr lang="en" sz="1800" b="1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Y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,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así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que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ponga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una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"y" junto a la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línea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en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la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parte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superior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izquierda</a:t>
            </a:r>
            <a:endParaRPr sz="1800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66" name="Google Shape;166;p30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2230825"/>
            <a:ext cx="3621299" cy="2715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0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5948769"/>
            <a:ext cx="3621299" cy="2715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1"/>
          <p:cNvSpPr txBox="1">
            <a:spLocks noGrp="1"/>
          </p:cNvSpPr>
          <p:nvPr>
            <p:ph type="title"/>
          </p:nvPr>
        </p:nvSpPr>
        <p:spPr>
          <a:xfrm>
            <a:off x="264900" y="280226"/>
            <a:ext cx="7242600" cy="12550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02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Creación</a:t>
            </a:r>
            <a:r>
              <a:rPr lang="en" sz="302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 de </a:t>
            </a:r>
            <a:r>
              <a:rPr lang="en" sz="302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gráficos</a:t>
            </a:r>
            <a:r>
              <a:rPr lang="en" sz="302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 de </a:t>
            </a:r>
            <a:r>
              <a:rPr lang="en" sz="302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líneas</a:t>
            </a:r>
            <a:r>
              <a:rPr lang="en" sz="302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 para </a:t>
            </a:r>
            <a:r>
              <a:rPr lang="en" sz="302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datos</a:t>
            </a:r>
            <a:r>
              <a:rPr lang="en" sz="302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 </a:t>
            </a:r>
            <a:r>
              <a:rPr lang="en" sz="302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temporales</a:t>
            </a:r>
            <a:endParaRPr sz="302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Bitter"/>
            </a:endParaRPr>
          </a:p>
        </p:txBody>
      </p:sp>
      <p:sp>
        <p:nvSpPr>
          <p:cNvPr id="173" name="Google Shape;173;p31"/>
          <p:cNvSpPr txBox="1">
            <a:spLocks noGrp="1"/>
          </p:cNvSpPr>
          <p:nvPr>
            <p:ph type="sldNum" idx="12"/>
          </p:nvPr>
        </p:nvSpPr>
        <p:spPr>
          <a:xfrm>
            <a:off x="5655375" y="9557840"/>
            <a:ext cx="2004600" cy="38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err="1">
                <a:solidFill>
                  <a:srgbClr val="DE4B3A"/>
                </a:solidFill>
                <a:latin typeface="Bitter"/>
                <a:ea typeface="Bitter"/>
                <a:cs typeface="Bitter"/>
                <a:sym typeface="Bitter"/>
              </a:rPr>
              <a:t>dayofai.org</a:t>
            </a:r>
            <a:r>
              <a:rPr lang="en" sz="1200" b="1" dirty="0">
                <a:solidFill>
                  <a:srgbClr val="DE4B3A"/>
                </a:solidFill>
                <a:latin typeface="Bitter"/>
                <a:ea typeface="Bitter"/>
                <a:cs typeface="Bitter"/>
                <a:sym typeface="Bitter"/>
              </a:rPr>
              <a:t> |</a:t>
            </a:r>
            <a:fld id="{00000000-1234-1234-1234-123412341234}" type="slidenum">
              <a:rPr lang="en" sz="1200" b="1">
                <a:solidFill>
                  <a:srgbClr val="DE4B3A"/>
                </a:solidFill>
                <a:latin typeface="Bitter"/>
                <a:ea typeface="Bitter"/>
                <a:cs typeface="Bitter"/>
                <a:sym typeface="Bitter"/>
              </a:rPr>
              <a:t>13</a:t>
            </a:fld>
            <a:endParaRPr sz="1200" b="1" dirty="0">
              <a:solidFill>
                <a:srgbClr val="DE4B3A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74" name="Google Shape;174;p31"/>
          <p:cNvSpPr txBox="1"/>
          <p:nvPr/>
        </p:nvSpPr>
        <p:spPr>
          <a:xfrm>
            <a:off x="264900" y="1535250"/>
            <a:ext cx="3413100" cy="73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Añadir</a:t>
            </a:r>
            <a:r>
              <a:rPr lang="en" sz="1800" b="1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valores</a:t>
            </a:r>
            <a:r>
              <a:rPr lang="en" sz="1800" b="1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a </a:t>
            </a:r>
            <a:r>
              <a:rPr lang="en" sz="1800" b="1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los</a:t>
            </a:r>
            <a:r>
              <a:rPr lang="en" sz="1800" b="1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ejes</a:t>
            </a:r>
            <a:r>
              <a:rPr lang="en" sz="1800" b="1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del </a:t>
            </a:r>
            <a:r>
              <a:rPr lang="en" sz="1800" b="1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gráfico</a:t>
            </a:r>
            <a:endParaRPr sz="1800" b="1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Añade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marcas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en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el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eje</a:t>
            </a:r>
            <a:r>
              <a:rPr lang="en" sz="1800" b="1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X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cada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vez</a:t>
            </a:r>
            <a:r>
              <a:rPr lang="en" sz="1800" b="1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que </a:t>
            </a:r>
            <a:r>
              <a:rPr lang="en" sz="1800" b="1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registres</a:t>
            </a:r>
            <a:r>
              <a:rPr lang="en" sz="1800" b="1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algo.</a:t>
            </a:r>
            <a:endParaRPr sz="1800" b="1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Añade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marcas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en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el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eje</a:t>
            </a:r>
            <a:r>
              <a:rPr lang="en" sz="1800" b="1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Y 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para </a:t>
            </a:r>
            <a:r>
              <a:rPr lang="en" sz="1800" b="1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los</a:t>
            </a:r>
            <a:r>
              <a:rPr lang="en" sz="1800" b="1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valores</a:t>
            </a:r>
            <a:r>
              <a:rPr lang="en" sz="1800" b="1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de lo que has </a:t>
            </a:r>
            <a:r>
              <a:rPr lang="en" sz="1800" b="1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registrado</a:t>
            </a:r>
            <a:endParaRPr sz="1800" b="1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ubik"/>
              <a:buAutoNum type="alphaLcPeriod"/>
            </a:pP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Si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tienes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valores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que van hasta 10,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cada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"tick"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debería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subir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1</a:t>
            </a:r>
            <a:endParaRPr sz="1800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ubik"/>
              <a:buAutoNum type="alphaLcPeriod"/>
            </a:pP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Si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tienes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valores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que van hasta 100,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cada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"tick"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debería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subir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10</a:t>
            </a:r>
            <a:endParaRPr sz="1800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75" name="Google Shape;175;p31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400" y="1506260"/>
            <a:ext cx="3789599" cy="284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1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400" y="5380126"/>
            <a:ext cx="3789599" cy="284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2"/>
          <p:cNvSpPr txBox="1">
            <a:spLocks noGrp="1"/>
          </p:cNvSpPr>
          <p:nvPr>
            <p:ph type="title"/>
          </p:nvPr>
        </p:nvSpPr>
        <p:spPr>
          <a:xfrm>
            <a:off x="264900" y="280227"/>
            <a:ext cx="72426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02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Creación</a:t>
            </a:r>
            <a:r>
              <a:rPr lang="en" sz="302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 de </a:t>
            </a:r>
            <a:r>
              <a:rPr lang="en" sz="302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gráficos</a:t>
            </a:r>
            <a:r>
              <a:rPr lang="en" sz="302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 de </a:t>
            </a:r>
            <a:r>
              <a:rPr lang="en" sz="302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líneas</a:t>
            </a:r>
            <a:r>
              <a:rPr lang="en" sz="302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 para </a:t>
            </a:r>
            <a:r>
              <a:rPr lang="en" sz="302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datos</a:t>
            </a:r>
            <a:r>
              <a:rPr lang="en" sz="302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 </a:t>
            </a:r>
            <a:r>
              <a:rPr lang="en" sz="302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temporales</a:t>
            </a:r>
            <a:endParaRPr sz="302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Bitter"/>
            </a:endParaRPr>
          </a:p>
        </p:txBody>
      </p:sp>
      <p:sp>
        <p:nvSpPr>
          <p:cNvPr id="182" name="Google Shape;182;p32"/>
          <p:cNvSpPr txBox="1">
            <a:spLocks noGrp="1"/>
          </p:cNvSpPr>
          <p:nvPr>
            <p:ph type="sldNum" idx="12"/>
          </p:nvPr>
        </p:nvSpPr>
        <p:spPr>
          <a:xfrm>
            <a:off x="5655375" y="9557840"/>
            <a:ext cx="2004600" cy="38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err="1">
                <a:solidFill>
                  <a:srgbClr val="DE4B3A"/>
                </a:solidFill>
                <a:latin typeface="Bitter"/>
                <a:ea typeface="Bitter"/>
                <a:cs typeface="Bitter"/>
                <a:sym typeface="Bitter"/>
              </a:rPr>
              <a:t>dayofai.org</a:t>
            </a:r>
            <a:r>
              <a:rPr lang="en" sz="1200" b="1" dirty="0">
                <a:solidFill>
                  <a:srgbClr val="DE4B3A"/>
                </a:solidFill>
                <a:latin typeface="Bitter"/>
                <a:ea typeface="Bitter"/>
                <a:cs typeface="Bitter"/>
                <a:sym typeface="Bitter"/>
              </a:rPr>
              <a:t> |</a:t>
            </a:r>
            <a:fld id="{00000000-1234-1234-1234-123412341234}" type="slidenum">
              <a:rPr lang="en" sz="1200" b="1">
                <a:solidFill>
                  <a:srgbClr val="DE4B3A"/>
                </a:solidFill>
                <a:latin typeface="Bitter"/>
                <a:ea typeface="Bitter"/>
                <a:cs typeface="Bitter"/>
                <a:sym typeface="Bitter"/>
              </a:rPr>
              <a:t>14</a:t>
            </a:fld>
            <a:endParaRPr sz="1200" b="1" dirty="0">
              <a:solidFill>
                <a:srgbClr val="DE4B3A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83" name="Google Shape;183;p32"/>
          <p:cNvSpPr txBox="1"/>
          <p:nvPr/>
        </p:nvSpPr>
        <p:spPr>
          <a:xfrm>
            <a:off x="264900" y="1535250"/>
            <a:ext cx="3413100" cy="73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Añadir</a:t>
            </a:r>
            <a:r>
              <a:rPr lang="en" sz="1800" b="1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valores</a:t>
            </a:r>
            <a:r>
              <a:rPr lang="en" sz="1800" b="1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al </a:t>
            </a:r>
            <a:r>
              <a:rPr lang="en" sz="1800" b="1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gráfico</a:t>
            </a:r>
            <a:endParaRPr sz="1800" b="1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Para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cada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columna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de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datos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:</a:t>
            </a:r>
            <a:endParaRPr sz="1800" b="1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ubik"/>
              <a:buAutoNum type="alphaLcPeriod"/>
            </a:pP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Elige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un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lápiz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de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otro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color</a:t>
            </a:r>
            <a:endParaRPr sz="1800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ubik"/>
              <a:buAutoNum type="alphaLcPeriod"/>
            </a:pP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Para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cada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valor de la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columna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,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añada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un punto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donde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el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tiempo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registrado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en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el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eje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X se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encuentre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con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el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valor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registrado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en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el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eje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Y</a:t>
            </a:r>
            <a:endParaRPr sz="1800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ubik"/>
              <a:buAutoNum type="alphaLcPeriod"/>
            </a:pP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Une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los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puntos entre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sí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mediante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una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línea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recta</a:t>
            </a:r>
            <a:endParaRPr sz="1800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Hazlo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para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cada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columna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de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datos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,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utilizando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colores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diferentes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para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cada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una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.</a:t>
            </a:r>
            <a:endParaRPr sz="1800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84" name="Google Shape;184;p32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0375" y="1535250"/>
            <a:ext cx="3413100" cy="25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2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0375" y="4095075"/>
            <a:ext cx="3413100" cy="25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2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0375" y="6654900"/>
            <a:ext cx="3413100" cy="2559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3"/>
          <p:cNvSpPr txBox="1">
            <a:spLocks noGrp="1"/>
          </p:cNvSpPr>
          <p:nvPr>
            <p:ph type="title"/>
          </p:nvPr>
        </p:nvSpPr>
        <p:spPr>
          <a:xfrm>
            <a:off x="264900" y="280227"/>
            <a:ext cx="72426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02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Creación</a:t>
            </a:r>
            <a:r>
              <a:rPr lang="en" sz="302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 de un </a:t>
            </a:r>
            <a:r>
              <a:rPr lang="en" sz="302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mapa</a:t>
            </a:r>
            <a:r>
              <a:rPr lang="en" sz="302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 para </a:t>
            </a:r>
            <a:r>
              <a:rPr lang="en" sz="302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datos</a:t>
            </a:r>
            <a:r>
              <a:rPr lang="en" sz="302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 de </a:t>
            </a:r>
            <a:r>
              <a:rPr lang="en" sz="302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localización</a:t>
            </a:r>
            <a:endParaRPr sz="302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Bitter"/>
            </a:endParaRPr>
          </a:p>
        </p:txBody>
      </p:sp>
      <p:sp>
        <p:nvSpPr>
          <p:cNvPr id="192" name="Google Shape;192;p33"/>
          <p:cNvSpPr txBox="1">
            <a:spLocks noGrp="1"/>
          </p:cNvSpPr>
          <p:nvPr>
            <p:ph type="sldNum" idx="12"/>
          </p:nvPr>
        </p:nvSpPr>
        <p:spPr>
          <a:xfrm>
            <a:off x="5655375" y="9557840"/>
            <a:ext cx="2004600" cy="38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err="1">
                <a:solidFill>
                  <a:srgbClr val="DE4B3A"/>
                </a:solidFill>
                <a:latin typeface="Bitter"/>
                <a:ea typeface="Bitter"/>
                <a:cs typeface="Bitter"/>
                <a:sym typeface="Bitter"/>
              </a:rPr>
              <a:t>dayofai.org</a:t>
            </a:r>
            <a:r>
              <a:rPr lang="en" sz="1200" b="1" dirty="0">
                <a:solidFill>
                  <a:srgbClr val="DE4B3A"/>
                </a:solidFill>
                <a:latin typeface="Bitter"/>
                <a:ea typeface="Bitter"/>
                <a:cs typeface="Bitter"/>
                <a:sym typeface="Bitter"/>
              </a:rPr>
              <a:t> |</a:t>
            </a:r>
            <a:fld id="{00000000-1234-1234-1234-123412341234}" type="slidenum">
              <a:rPr lang="en" sz="1200" b="1">
                <a:solidFill>
                  <a:srgbClr val="DE4B3A"/>
                </a:solidFill>
                <a:latin typeface="Bitter"/>
                <a:ea typeface="Bitter"/>
                <a:cs typeface="Bitter"/>
                <a:sym typeface="Bitter"/>
              </a:rPr>
              <a:t>15</a:t>
            </a:fld>
            <a:endParaRPr sz="1200" b="1" dirty="0">
              <a:solidFill>
                <a:srgbClr val="DE4B3A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93" name="Google Shape;193;p33"/>
          <p:cNvSpPr txBox="1"/>
          <p:nvPr/>
        </p:nvSpPr>
        <p:spPr>
          <a:xfrm>
            <a:off x="264900" y="1382850"/>
            <a:ext cx="7242600" cy="25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Dibujar el mapa base</a:t>
            </a:r>
            <a:endParaRPr sz="1800" b="1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Dibuja un mapa de las zonas en las que realizaste la observación</a:t>
            </a:r>
            <a:endParaRPr sz="180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ubik"/>
              <a:buAutoNum type="alphaLcPeriod"/>
            </a:pPr>
            <a:r>
              <a:rPr lang="en" sz="18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No es necesario que sea muy detallado: basta con la forma general de la escuela y las zonas exteriores.</a:t>
            </a:r>
            <a:endParaRPr sz="1800" b="1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Etiqueta las partes del mapa en las que has hecho observaciones</a:t>
            </a:r>
            <a:endParaRPr sz="180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94" name="Google Shape;194;p33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63" y="4044275"/>
            <a:ext cx="7007273" cy="5255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4"/>
          <p:cNvSpPr txBox="1">
            <a:spLocks noGrp="1"/>
          </p:cNvSpPr>
          <p:nvPr>
            <p:ph type="title"/>
          </p:nvPr>
        </p:nvSpPr>
        <p:spPr>
          <a:xfrm>
            <a:off x="264900" y="280227"/>
            <a:ext cx="72426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02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Creación</a:t>
            </a:r>
            <a:r>
              <a:rPr lang="en" sz="302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 de un </a:t>
            </a:r>
            <a:r>
              <a:rPr lang="en" sz="302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mapa</a:t>
            </a:r>
            <a:r>
              <a:rPr lang="en" sz="302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 para </a:t>
            </a:r>
            <a:r>
              <a:rPr lang="en" sz="302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datos</a:t>
            </a:r>
            <a:r>
              <a:rPr lang="en" sz="302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 de </a:t>
            </a:r>
            <a:r>
              <a:rPr lang="en" sz="302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localización</a:t>
            </a:r>
            <a:endParaRPr sz="302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Bitter"/>
            </a:endParaRPr>
          </a:p>
        </p:txBody>
      </p:sp>
      <p:sp>
        <p:nvSpPr>
          <p:cNvPr id="200" name="Google Shape;200;p34"/>
          <p:cNvSpPr txBox="1">
            <a:spLocks noGrp="1"/>
          </p:cNvSpPr>
          <p:nvPr>
            <p:ph type="sldNum" idx="12"/>
          </p:nvPr>
        </p:nvSpPr>
        <p:spPr>
          <a:xfrm>
            <a:off x="5655375" y="9557840"/>
            <a:ext cx="2004600" cy="38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err="1">
                <a:solidFill>
                  <a:srgbClr val="DE4B3A"/>
                </a:solidFill>
                <a:latin typeface="Bitter"/>
                <a:ea typeface="Bitter"/>
                <a:cs typeface="Bitter"/>
                <a:sym typeface="Bitter"/>
              </a:rPr>
              <a:t>dayofai.org</a:t>
            </a:r>
            <a:r>
              <a:rPr lang="en" sz="1200" b="1" dirty="0">
                <a:solidFill>
                  <a:srgbClr val="DE4B3A"/>
                </a:solidFill>
                <a:latin typeface="Bitter"/>
                <a:ea typeface="Bitter"/>
                <a:cs typeface="Bitter"/>
                <a:sym typeface="Bitter"/>
              </a:rPr>
              <a:t> |</a:t>
            </a:r>
            <a:fld id="{00000000-1234-1234-1234-123412341234}" type="slidenum">
              <a:rPr lang="en" sz="1200" b="1">
                <a:solidFill>
                  <a:srgbClr val="DE4B3A"/>
                </a:solidFill>
                <a:latin typeface="Bitter"/>
                <a:ea typeface="Bitter"/>
                <a:cs typeface="Bitter"/>
                <a:sym typeface="Bitter"/>
              </a:rPr>
              <a:t>16</a:t>
            </a:fld>
            <a:endParaRPr sz="1200" b="1" dirty="0">
              <a:solidFill>
                <a:srgbClr val="DE4B3A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201" name="Google Shape;201;p34"/>
          <p:cNvSpPr txBox="1"/>
          <p:nvPr/>
        </p:nvSpPr>
        <p:spPr>
          <a:xfrm>
            <a:off x="264900" y="1355270"/>
            <a:ext cx="7242600" cy="2487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Elija</a:t>
            </a:r>
            <a:r>
              <a:rPr lang="en" sz="1800" b="1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cómo</a:t>
            </a:r>
            <a:r>
              <a:rPr lang="en" sz="1800" b="1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etiquetar</a:t>
            </a:r>
            <a:r>
              <a:rPr lang="en" sz="1800" b="1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los</a:t>
            </a:r>
            <a:r>
              <a:rPr lang="en" sz="1800" b="1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datos</a:t>
            </a:r>
            <a:endParaRPr sz="1800" b="1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Elige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un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lápiz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de color para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representar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esa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columna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de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datos</a:t>
            </a:r>
            <a:endParaRPr sz="1800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Elija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una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forma de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marcar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la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columna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de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datos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endParaRPr sz="1800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ubik"/>
              <a:buAutoNum type="alphaLcPeriod"/>
            </a:pP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Ejemplo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: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puedes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marcar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la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dirección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del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viento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con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una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flecha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o la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fuerza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del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viento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con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una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flecha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grande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o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pequeña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.</a:t>
            </a:r>
            <a:endParaRPr sz="1800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ubik"/>
              <a:buAutoNum type="alphaLcPeriod"/>
            </a:pP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Ejemplo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: La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frondosidad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de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los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árboles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podría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marcarse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con un mayor o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menor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número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de puntos de color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en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la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ubicación</a:t>
            </a:r>
            <a:endParaRPr sz="1800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02" name="Google Shape;202;p34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13" y="4523014"/>
            <a:ext cx="7010785" cy="4718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5"/>
          <p:cNvSpPr txBox="1">
            <a:spLocks noGrp="1"/>
          </p:cNvSpPr>
          <p:nvPr>
            <p:ph type="title"/>
          </p:nvPr>
        </p:nvSpPr>
        <p:spPr>
          <a:xfrm>
            <a:off x="264900" y="280227"/>
            <a:ext cx="72426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02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Creación</a:t>
            </a:r>
            <a:r>
              <a:rPr lang="en" sz="302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 de un </a:t>
            </a:r>
            <a:r>
              <a:rPr lang="en" sz="302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mapa</a:t>
            </a:r>
            <a:r>
              <a:rPr lang="en" sz="302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 para </a:t>
            </a:r>
            <a:r>
              <a:rPr lang="en" sz="302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datos</a:t>
            </a:r>
            <a:r>
              <a:rPr lang="en" sz="302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 de </a:t>
            </a:r>
            <a:r>
              <a:rPr lang="en" sz="302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  <a:t>localización</a:t>
            </a:r>
            <a:br>
              <a:rPr lang="en" sz="302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</a:br>
            <a:br>
              <a:rPr lang="en" sz="302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Bitter"/>
              </a:rPr>
            </a:br>
            <a:endParaRPr sz="302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Bitter"/>
            </a:endParaRPr>
          </a:p>
        </p:txBody>
      </p:sp>
      <p:sp>
        <p:nvSpPr>
          <p:cNvPr id="208" name="Google Shape;208;p35"/>
          <p:cNvSpPr txBox="1">
            <a:spLocks noGrp="1"/>
          </p:cNvSpPr>
          <p:nvPr>
            <p:ph type="sldNum" idx="12"/>
          </p:nvPr>
        </p:nvSpPr>
        <p:spPr>
          <a:xfrm>
            <a:off x="5655375" y="9557840"/>
            <a:ext cx="2004600" cy="38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err="1">
                <a:solidFill>
                  <a:srgbClr val="DE4B3A"/>
                </a:solidFill>
                <a:latin typeface="Bitter"/>
                <a:ea typeface="Bitter"/>
                <a:cs typeface="Bitter"/>
                <a:sym typeface="Bitter"/>
              </a:rPr>
              <a:t>dayofai.org</a:t>
            </a:r>
            <a:r>
              <a:rPr lang="en" sz="1200" b="1" dirty="0">
                <a:solidFill>
                  <a:srgbClr val="DE4B3A"/>
                </a:solidFill>
                <a:latin typeface="Bitter"/>
                <a:ea typeface="Bitter"/>
                <a:cs typeface="Bitter"/>
                <a:sym typeface="Bitter"/>
              </a:rPr>
              <a:t> |</a:t>
            </a:r>
            <a:fld id="{00000000-1234-1234-1234-123412341234}" type="slidenum">
              <a:rPr lang="en" sz="1200" b="1">
                <a:solidFill>
                  <a:srgbClr val="DE4B3A"/>
                </a:solidFill>
                <a:latin typeface="Bitter"/>
                <a:ea typeface="Bitter"/>
                <a:cs typeface="Bitter"/>
                <a:sym typeface="Bitter"/>
              </a:rPr>
              <a:t>17</a:t>
            </a:fld>
            <a:endParaRPr sz="1200" b="1" dirty="0">
              <a:solidFill>
                <a:srgbClr val="DE4B3A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209" name="Google Shape;209;p35"/>
          <p:cNvSpPr txBox="1"/>
          <p:nvPr/>
        </p:nvSpPr>
        <p:spPr>
          <a:xfrm>
            <a:off x="264900" y="1431647"/>
            <a:ext cx="7242600" cy="2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Añade</a:t>
            </a:r>
            <a:r>
              <a:rPr lang="en" sz="1800" b="1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una</a:t>
            </a:r>
            <a:r>
              <a:rPr lang="en" sz="1800" b="1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leyenda</a:t>
            </a:r>
            <a:r>
              <a:rPr lang="en" sz="1800" b="1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para </a:t>
            </a:r>
            <a:r>
              <a:rPr lang="en" sz="1800" b="1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describir</a:t>
            </a:r>
            <a:r>
              <a:rPr lang="en" sz="1800" b="1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los</a:t>
            </a:r>
            <a:r>
              <a:rPr lang="en" sz="1800" b="1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datos</a:t>
            </a:r>
            <a:endParaRPr sz="1800" b="1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ubik"/>
              <a:buAutoNum type="arabicPeriod" startAt="3"/>
            </a:pP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Elige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un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rincón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con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mucho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espacio</a:t>
            </a:r>
            <a:endParaRPr sz="1800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ubik"/>
              <a:buAutoNum type="arabicPeriod" startAt="3"/>
            </a:pP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Dibuja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ejemplos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de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cómo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se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muestra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cada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tipo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de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dato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en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el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mapa</a:t>
            </a:r>
            <a:endParaRPr sz="1800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ubik"/>
              <a:buAutoNum type="alphaLcPeriod"/>
            </a:pP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Describir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los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símbolos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utilizados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para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cada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tipo</a:t>
            </a:r>
            <a:r>
              <a:rPr lang="en" sz="1800" dirty="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de </a:t>
            </a:r>
            <a:r>
              <a:rPr lang="en" sz="1800" dirty="0" err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datos</a:t>
            </a:r>
            <a:endParaRPr sz="1800" dirty="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10" name="Google Shape;210;p35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" y="3586003"/>
            <a:ext cx="7467602" cy="560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6"/>
          <p:cNvSpPr txBox="1">
            <a:spLocks noGrp="1"/>
          </p:cNvSpPr>
          <p:nvPr>
            <p:ph type="ctrTitle"/>
          </p:nvPr>
        </p:nvSpPr>
        <p:spPr>
          <a:xfrm>
            <a:off x="1029435" y="3625307"/>
            <a:ext cx="5713500" cy="2807700"/>
          </a:xfrm>
          <a:prstGeom prst="rect">
            <a:avLst/>
          </a:prstGeom>
          <a:solidFill>
            <a:srgbClr val="DE4B3A"/>
          </a:solidFill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5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Lección</a:t>
            </a:r>
            <a:r>
              <a:rPr lang="en" sz="45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 4 (</a:t>
            </a:r>
            <a:r>
              <a:rPr lang="en" sz="45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Opción</a:t>
            </a:r>
            <a:r>
              <a:rPr lang="en" sz="45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 2): </a:t>
            </a:r>
            <a:r>
              <a:rPr lang="en" sz="45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Visualización</a:t>
            </a:r>
            <a:r>
              <a:rPr lang="en" sz="45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 de </a:t>
            </a:r>
            <a:r>
              <a:rPr lang="en" sz="45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datos</a:t>
            </a:r>
            <a:endParaRPr sz="4500" b="1" dirty="0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Gugi"/>
            </a:endParaRPr>
          </a:p>
        </p:txBody>
      </p:sp>
      <p:sp>
        <p:nvSpPr>
          <p:cNvPr id="216" name="Google Shape;216;p36"/>
          <p:cNvSpPr txBox="1">
            <a:spLocks noGrp="1"/>
          </p:cNvSpPr>
          <p:nvPr>
            <p:ph type="sldNum" idx="12"/>
          </p:nvPr>
        </p:nvSpPr>
        <p:spPr>
          <a:xfrm>
            <a:off x="6121351" y="17833062"/>
            <a:ext cx="396600" cy="15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7"/>
          <p:cNvSpPr txBox="1">
            <a:spLocks noGrp="1"/>
          </p:cNvSpPr>
          <p:nvPr>
            <p:ph type="title"/>
          </p:nvPr>
        </p:nvSpPr>
        <p:spPr>
          <a:xfrm>
            <a:off x="264900" y="280227"/>
            <a:ext cx="72426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020"/>
              <a:t>Paso 1: Añada sus "Identificadores de fila".</a:t>
            </a:r>
            <a:endParaRPr sz="3020"/>
          </a:p>
        </p:txBody>
      </p:sp>
      <p:sp>
        <p:nvSpPr>
          <p:cNvPr id="222" name="Google Shape;222;p37"/>
          <p:cNvSpPr txBox="1">
            <a:spLocks noGrp="1"/>
          </p:cNvSpPr>
          <p:nvPr>
            <p:ph type="sldNum" idx="12"/>
          </p:nvPr>
        </p:nvSpPr>
        <p:spPr>
          <a:xfrm>
            <a:off x="5655375" y="9557840"/>
            <a:ext cx="2004600" cy="38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dayofai.org |</a:t>
            </a:r>
            <a:fld id="{00000000-1234-1234-1234-123412341234}" type="slidenum">
              <a:rPr lang="en" sz="1200" b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19</a:t>
            </a:fld>
            <a:endParaRPr sz="1200" b="1">
              <a:solidFill>
                <a:srgbClr val="DE4B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3" name="Google Shape;223;p37"/>
          <p:cNvSpPr txBox="1"/>
          <p:nvPr/>
        </p:nvSpPr>
        <p:spPr>
          <a:xfrm>
            <a:off x="264900" y="1535250"/>
            <a:ext cx="3154500" cy="73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Abrir</a:t>
            </a: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b="1" u="sng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Google Sheets</a:t>
            </a:r>
            <a:endParaRPr sz="18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En la Fila 1/</a:t>
            </a: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Columna</a:t>
            </a: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A, </a:t>
            </a: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ponga</a:t>
            </a: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el</a:t>
            </a: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título</a:t>
            </a: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de sus </a:t>
            </a: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identificadores</a:t>
            </a: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de Fila</a:t>
            </a:r>
            <a:endParaRPr sz="18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AutoNum type="alphaLcPeriod"/>
            </a:pP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Será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"Hora" o "Lugar",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dependiendo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cómo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haya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realizado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sus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observaciones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6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En la </a:t>
            </a: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columna</a:t>
            </a: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A, </a:t>
            </a: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añada</a:t>
            </a: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cada</a:t>
            </a: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"</a:t>
            </a: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Identificador</a:t>
            </a: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de fila"</a:t>
            </a:r>
            <a:endParaRPr sz="18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AutoNum type="alphaLcPeriod"/>
            </a:pP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Esto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será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o bien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los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tiempos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de sus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observaciones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o la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lista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lugares</a:t>
            </a: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224" name="Google Shape;224;p37"/>
          <p:cNvGraphicFramePr/>
          <p:nvPr/>
        </p:nvGraphicFramePr>
        <p:xfrm>
          <a:off x="4008000" y="1535250"/>
          <a:ext cx="3005950" cy="3200190"/>
        </p:xfrm>
        <a:graphic>
          <a:graphicData uri="http://schemas.openxmlformats.org/drawingml/2006/table">
            <a:tbl>
              <a:tblPr>
                <a:noFill/>
                <a:tableStyleId>{43BB9FA2-8D6D-4B97-A4EA-30628BDD5FDC}</a:tableStyleId>
              </a:tblPr>
              <a:tblGrid>
                <a:gridCol w="1502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2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Opción 1: Actas</a:t>
                      </a:r>
                      <a:endParaRPr sz="1800" b="1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A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B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tiempo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12:03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12:05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12:07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12:09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25" name="Google Shape;225;p37"/>
          <p:cNvGraphicFramePr/>
          <p:nvPr/>
        </p:nvGraphicFramePr>
        <p:xfrm>
          <a:off x="4008000" y="5374013"/>
          <a:ext cx="3005950" cy="4023150"/>
        </p:xfrm>
        <a:graphic>
          <a:graphicData uri="http://schemas.openxmlformats.org/drawingml/2006/table">
            <a:tbl>
              <a:tblPr>
                <a:noFill/>
                <a:tableStyleId>{43BB9FA2-8D6D-4B97-A4EA-30628BDD5FDC}</a:tableStyleId>
              </a:tblPr>
              <a:tblGrid>
                <a:gridCol w="1502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2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Opción 2: Ubicaciones</a:t>
                      </a:r>
                      <a:endParaRPr sz="1800" b="1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A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B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ubicación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Puerta principal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Puerta lateral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Centro del campo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>
            <a:spLocks noGrp="1"/>
          </p:cNvSpPr>
          <p:nvPr>
            <p:ph type="ctrTitle"/>
          </p:nvPr>
        </p:nvSpPr>
        <p:spPr>
          <a:xfrm>
            <a:off x="1029435" y="3625307"/>
            <a:ext cx="5713500" cy="2807700"/>
          </a:xfrm>
          <a:prstGeom prst="rect">
            <a:avLst/>
          </a:prstGeom>
          <a:solidFill>
            <a:srgbClr val="DE4B3A"/>
          </a:solidFill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5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Lección</a:t>
            </a:r>
            <a:r>
              <a:rPr lang="en" sz="45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 1: </a:t>
            </a:r>
            <a:r>
              <a:rPr lang="en" sz="45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Observar</a:t>
            </a:r>
            <a:r>
              <a:rPr lang="en" sz="45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 la </a:t>
            </a:r>
            <a:r>
              <a:rPr lang="en" sz="45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naturaleza</a:t>
            </a:r>
            <a:endParaRPr sz="4500" b="1" dirty="0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Gugi"/>
            </a:endParaRPr>
          </a:p>
        </p:txBody>
      </p:sp>
      <p:sp>
        <p:nvSpPr>
          <p:cNvPr id="95" name="Google Shape;95;p20"/>
          <p:cNvSpPr txBox="1">
            <a:spLocks noGrp="1"/>
          </p:cNvSpPr>
          <p:nvPr>
            <p:ph type="sldNum" idx="12"/>
          </p:nvPr>
        </p:nvSpPr>
        <p:spPr>
          <a:xfrm>
            <a:off x="6121351" y="17833062"/>
            <a:ext cx="396600" cy="15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8"/>
          <p:cNvSpPr txBox="1">
            <a:spLocks noGrp="1"/>
          </p:cNvSpPr>
          <p:nvPr>
            <p:ph type="title"/>
          </p:nvPr>
        </p:nvSpPr>
        <p:spPr>
          <a:xfrm>
            <a:off x="264900" y="280227"/>
            <a:ext cx="72426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Paso 2: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Asigne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un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nombre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las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columnas</a:t>
            </a:r>
            <a:endParaRPr sz="302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1" name="Google Shape;231;p38"/>
          <p:cNvSpPr txBox="1">
            <a:spLocks noGrp="1"/>
          </p:cNvSpPr>
          <p:nvPr>
            <p:ph type="sldNum" idx="12"/>
          </p:nvPr>
        </p:nvSpPr>
        <p:spPr>
          <a:xfrm>
            <a:off x="5655375" y="9557840"/>
            <a:ext cx="2004600" cy="38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dayofai.org |</a:t>
            </a:r>
            <a:fld id="{00000000-1234-1234-1234-123412341234}" type="slidenum">
              <a:rPr lang="en" sz="1200" b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20</a:t>
            </a:fld>
            <a:endParaRPr sz="1200" b="1">
              <a:solidFill>
                <a:srgbClr val="DE4B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2" name="Google Shape;232;p38"/>
          <p:cNvSpPr txBox="1"/>
          <p:nvPr/>
        </p:nvSpPr>
        <p:spPr>
          <a:xfrm>
            <a:off x="264900" y="1394576"/>
            <a:ext cx="7242600" cy="1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AutoNum type="arabicPeriod"/>
            </a:pP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En las </a:t>
            </a: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columnas</a:t>
            </a: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pon</a:t>
            </a: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el</a:t>
            </a: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título</a:t>
            </a: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tus</a:t>
            </a: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observaciones</a:t>
            </a:r>
            <a:endParaRPr sz="18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AutoNum type="alphaLcPeriod"/>
            </a:pP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Nombra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las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columnas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con algo que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comunique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lo que has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observado</a:t>
            </a:r>
            <a:endParaRPr sz="16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AutoNum type="alphaLcPeriod"/>
            </a:pP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Utilice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minúsculas</a:t>
            </a:r>
            <a:endParaRPr sz="16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AutoNum type="alphaLcPeriod"/>
            </a:pP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No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ponga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espacios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entre las palabras;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en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su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lugar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sustituya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todos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los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espacios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por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un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subrayado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"_".</a:t>
            </a: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233" name="Google Shape;233;p38"/>
          <p:cNvGraphicFramePr/>
          <p:nvPr/>
        </p:nvGraphicFramePr>
        <p:xfrm>
          <a:off x="264875" y="3152163"/>
          <a:ext cx="7242625" cy="2743020"/>
        </p:xfrm>
        <a:graphic>
          <a:graphicData uri="http://schemas.openxmlformats.org/drawingml/2006/table">
            <a:tbl>
              <a:tblPr>
                <a:noFill/>
                <a:tableStyleId>{43BB9FA2-8D6D-4B97-A4EA-30628BDD5FDC}</a:tableStyleId>
              </a:tblPr>
              <a:tblGrid>
                <a:gridCol w="9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5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6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2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Opción 1: Actas</a:t>
                      </a:r>
                      <a:endParaRPr sz="1800" b="1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A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B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C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D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E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tiempo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temperatura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ventosidad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cubierta_nube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sol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12:03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12:05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12:07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34" name="Google Shape;234;p38"/>
          <p:cNvGraphicFramePr/>
          <p:nvPr>
            <p:extLst>
              <p:ext uri="{D42A27DB-BD31-4B8C-83A1-F6EECF244321}">
                <p14:modId xmlns:p14="http://schemas.microsoft.com/office/powerpoint/2010/main" val="3296326647"/>
              </p:ext>
            </p:extLst>
          </p:nvPr>
        </p:nvGraphicFramePr>
        <p:xfrm>
          <a:off x="264900" y="6080681"/>
          <a:ext cx="7242600" cy="3291660"/>
        </p:xfrm>
        <a:graphic>
          <a:graphicData uri="http://schemas.openxmlformats.org/drawingml/2006/table">
            <a:tbl>
              <a:tblPr>
                <a:noFill/>
                <a:tableStyleId>{43BB9FA2-8D6D-4B97-A4EA-30628BDD5FDC}</a:tableStyleId>
              </a:tblPr>
              <a:tblGrid>
                <a:gridCol w="181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8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Opción</a:t>
                      </a:r>
                      <a:r>
                        <a:rPr lang="en" sz="1800" b="1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2: </a:t>
                      </a:r>
                      <a:r>
                        <a:rPr lang="en" sz="1800" b="1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Ubicaciones</a:t>
                      </a:r>
                      <a:endParaRPr sz="1800" b="1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A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B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C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D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ubicación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temperatura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frondosidad_árbol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huele_a_lluvia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Puerta principal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Puerta lateral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Centro del campo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9"/>
          <p:cNvSpPr txBox="1">
            <a:spLocks noGrp="1"/>
          </p:cNvSpPr>
          <p:nvPr>
            <p:ph type="title"/>
          </p:nvPr>
        </p:nvSpPr>
        <p:spPr>
          <a:xfrm>
            <a:off x="264900" y="280227"/>
            <a:ext cx="72426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Paso 3: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Añadir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observaciones</a:t>
            </a:r>
            <a:endParaRPr sz="302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0" name="Google Shape;240;p39"/>
          <p:cNvSpPr txBox="1">
            <a:spLocks noGrp="1"/>
          </p:cNvSpPr>
          <p:nvPr>
            <p:ph type="sldNum" idx="12"/>
          </p:nvPr>
        </p:nvSpPr>
        <p:spPr>
          <a:xfrm>
            <a:off x="5655375" y="9557840"/>
            <a:ext cx="2004600" cy="38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err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dayofai.org</a:t>
            </a:r>
            <a:r>
              <a:rPr lang="en" sz="1200" b="1" dirty="0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 | </a:t>
            </a:r>
            <a:fld id="{00000000-1234-1234-1234-123412341234}" type="slidenum">
              <a:rPr lang="en" sz="1200" b="1" smtClean="0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21</a:t>
            </a:fld>
            <a:endParaRPr sz="1200" b="1" dirty="0">
              <a:solidFill>
                <a:srgbClr val="DE4B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1" name="Google Shape;241;p39"/>
          <p:cNvSpPr txBox="1"/>
          <p:nvPr/>
        </p:nvSpPr>
        <p:spPr>
          <a:xfrm>
            <a:off x="264900" y="1078050"/>
            <a:ext cx="7242600" cy="10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" sz="18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Añadir observaciones de los registros a cada fila</a:t>
            </a:r>
            <a:endParaRPr sz="18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○"/>
            </a:pPr>
            <a:r>
              <a:rPr lang="en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Asegúrese de comprobar que cada valor coincide con el "identificador de fila" que tiene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242" name="Google Shape;242;p39"/>
          <p:cNvGraphicFramePr/>
          <p:nvPr>
            <p:extLst>
              <p:ext uri="{D42A27DB-BD31-4B8C-83A1-F6EECF244321}">
                <p14:modId xmlns:p14="http://schemas.microsoft.com/office/powerpoint/2010/main" val="1419583047"/>
              </p:ext>
            </p:extLst>
          </p:nvPr>
        </p:nvGraphicFramePr>
        <p:xfrm>
          <a:off x="264900" y="2485828"/>
          <a:ext cx="7242625" cy="3017340"/>
        </p:xfrm>
        <a:graphic>
          <a:graphicData uri="http://schemas.openxmlformats.org/drawingml/2006/table">
            <a:tbl>
              <a:tblPr>
                <a:noFill/>
                <a:tableStyleId>{43BB9FA2-8D6D-4B97-A4EA-30628BDD5FDC}</a:tableStyleId>
              </a:tblPr>
              <a:tblGrid>
                <a:gridCol w="9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5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3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2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Opción</a:t>
                      </a:r>
                      <a:r>
                        <a:rPr lang="en" sz="1800" b="1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1: </a:t>
                      </a:r>
                      <a:r>
                        <a:rPr lang="en" sz="1800" b="1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Actas</a:t>
                      </a:r>
                      <a:endParaRPr sz="1800" b="1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A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B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C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D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E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tiempo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temperatura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ventosidad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cubierta_nube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sol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12:03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Muy caliente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Todavía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Ninguno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Muy soleado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12:05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Caliente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Brisa ligera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Ninguno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Muy soleado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12:07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Muy caliente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Todavía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Ninguno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Muy </a:t>
                      </a:r>
                      <a:r>
                        <a:rPr lang="en" sz="180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soleado</a:t>
                      </a:r>
                      <a:endParaRPr sz="18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43" name="Google Shape;243;p39"/>
          <p:cNvGraphicFramePr/>
          <p:nvPr>
            <p:extLst>
              <p:ext uri="{D42A27DB-BD31-4B8C-83A1-F6EECF244321}">
                <p14:modId xmlns:p14="http://schemas.microsoft.com/office/powerpoint/2010/main" val="199575089"/>
              </p:ext>
            </p:extLst>
          </p:nvPr>
        </p:nvGraphicFramePr>
        <p:xfrm>
          <a:off x="264925" y="5688690"/>
          <a:ext cx="7242600" cy="3291660"/>
        </p:xfrm>
        <a:graphic>
          <a:graphicData uri="http://schemas.openxmlformats.org/drawingml/2006/table">
            <a:tbl>
              <a:tblPr>
                <a:noFill/>
                <a:tableStyleId>{43BB9FA2-8D6D-4B97-A4EA-30628BDD5FDC}</a:tableStyleId>
              </a:tblPr>
              <a:tblGrid>
                <a:gridCol w="181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8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Opción 2: Ubicaciones</a:t>
                      </a:r>
                      <a:endParaRPr sz="1800" b="1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A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B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C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D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ubicación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temperatura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frondosidad_árbol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Puerta principal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80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Puerta lateral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85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85%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Centro del campo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78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90%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 txBox="1">
            <a:spLocks noGrp="1"/>
          </p:cNvSpPr>
          <p:nvPr>
            <p:ph type="title"/>
          </p:nvPr>
        </p:nvSpPr>
        <p:spPr>
          <a:xfrm>
            <a:off x="264900" y="280227"/>
            <a:ext cx="72426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Paso 4,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Opción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1: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Gráfico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temporal</a:t>
            </a:r>
            <a:endParaRPr sz="302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9" name="Google Shape;249;p40"/>
          <p:cNvSpPr txBox="1">
            <a:spLocks noGrp="1"/>
          </p:cNvSpPr>
          <p:nvPr>
            <p:ph type="sldNum" idx="12"/>
          </p:nvPr>
        </p:nvSpPr>
        <p:spPr>
          <a:xfrm>
            <a:off x="5655375" y="9557840"/>
            <a:ext cx="2004600" cy="38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err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dayofai.org</a:t>
            </a:r>
            <a:r>
              <a:rPr lang="en" sz="1200" b="1" dirty="0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 | </a:t>
            </a:r>
            <a:fld id="{00000000-1234-1234-1234-123412341234}" type="slidenum">
              <a:rPr lang="en" sz="1200" b="1" smtClean="0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22</a:t>
            </a:fld>
            <a:endParaRPr sz="1200" b="1" dirty="0">
              <a:solidFill>
                <a:srgbClr val="DE4B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0" name="Google Shape;250;p40"/>
          <p:cNvSpPr txBox="1"/>
          <p:nvPr/>
        </p:nvSpPr>
        <p:spPr>
          <a:xfrm>
            <a:off x="264900" y="1078050"/>
            <a:ext cx="7242600" cy="16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Si dispone de </a:t>
            </a: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datos</a:t>
            </a: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temporales</a:t>
            </a: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 sz="18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Seleccione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la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letra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situada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sobre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la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columna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para la que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desea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crear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un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gráfico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. Como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resultado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se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resaltará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toda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la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columna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1" name="Google Shape;251;p40"/>
          <p:cNvSpPr txBox="1"/>
          <p:nvPr/>
        </p:nvSpPr>
        <p:spPr>
          <a:xfrm>
            <a:off x="311250" y="2740175"/>
            <a:ext cx="7149900" cy="20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En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el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menú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seleccione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Insertar</a:t>
            </a: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&gt; </a:t>
            </a: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Gráfico</a:t>
            </a: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seleccione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el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icono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Insertar</a:t>
            </a: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gráfico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. A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continuación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haz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clic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en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el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menú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desplegable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"Tipo de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gráfico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" y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selecciona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uno de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los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iconos</a:t>
            </a: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gráfico</a:t>
            </a: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líneas</a:t>
            </a: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2" name="Google Shape;25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4675" y="3985750"/>
            <a:ext cx="5503050" cy="497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1"/>
          <p:cNvSpPr txBox="1">
            <a:spLocks noGrp="1"/>
          </p:cNvSpPr>
          <p:nvPr>
            <p:ph type="title"/>
          </p:nvPr>
        </p:nvSpPr>
        <p:spPr>
          <a:xfrm>
            <a:off x="264900" y="280227"/>
            <a:ext cx="72426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Paso 4,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Opción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1: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Gráfico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temporal</a:t>
            </a:r>
            <a:endParaRPr sz="302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8" name="Google Shape;258;p41"/>
          <p:cNvSpPr txBox="1">
            <a:spLocks noGrp="1"/>
          </p:cNvSpPr>
          <p:nvPr>
            <p:ph type="sldNum" idx="12"/>
          </p:nvPr>
        </p:nvSpPr>
        <p:spPr>
          <a:xfrm>
            <a:off x="5655375" y="9557840"/>
            <a:ext cx="2004600" cy="38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err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dayofai.org</a:t>
            </a:r>
            <a:r>
              <a:rPr lang="en" sz="1200" b="1" dirty="0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 | </a:t>
            </a:r>
            <a:fld id="{00000000-1234-1234-1234-123412341234}" type="slidenum">
              <a:rPr lang="en" sz="1200" b="1" smtClean="0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23</a:t>
            </a:fld>
            <a:endParaRPr sz="1200" b="1" dirty="0">
              <a:solidFill>
                <a:srgbClr val="DE4B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9" name="Google Shape;259;p41"/>
          <p:cNvSpPr txBox="1"/>
          <p:nvPr/>
        </p:nvSpPr>
        <p:spPr>
          <a:xfrm>
            <a:off x="264900" y="1132113"/>
            <a:ext cx="7242600" cy="13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Conectar</a:t>
            </a: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datos</a:t>
            </a: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al </a:t>
            </a: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gráfico</a:t>
            </a:r>
            <a:endParaRPr sz="18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Si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los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datos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no se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seleccionan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automáticamente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haga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doble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clic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en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el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gráfico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para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abrir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el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Editor de </a:t>
            </a: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gráficos</a:t>
            </a: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0" name="Google Shape;26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900" y="4298475"/>
            <a:ext cx="7242601" cy="3436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2"/>
          <p:cNvSpPr txBox="1">
            <a:spLocks noGrp="1"/>
          </p:cNvSpPr>
          <p:nvPr>
            <p:ph type="title"/>
          </p:nvPr>
        </p:nvSpPr>
        <p:spPr>
          <a:xfrm>
            <a:off x="264900" y="280227"/>
            <a:ext cx="72426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Paso 4,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Opción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1: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Gráfico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temporal</a:t>
            </a:r>
            <a:endParaRPr sz="302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6" name="Google Shape;266;p42"/>
          <p:cNvSpPr txBox="1">
            <a:spLocks noGrp="1"/>
          </p:cNvSpPr>
          <p:nvPr>
            <p:ph type="sldNum" idx="12"/>
          </p:nvPr>
        </p:nvSpPr>
        <p:spPr>
          <a:xfrm>
            <a:off x="5655375" y="9557840"/>
            <a:ext cx="2004600" cy="38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dayofai.org | 4</a:t>
            </a:r>
            <a:fld id="{00000000-1234-1234-1234-123412341234}" type="slidenum">
              <a:rPr lang="en" sz="1200" b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24</a:t>
            </a:fld>
            <a:endParaRPr sz="1200" b="1">
              <a:solidFill>
                <a:srgbClr val="DE4B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7" name="Google Shape;267;p42"/>
          <p:cNvSpPr txBox="1"/>
          <p:nvPr/>
        </p:nvSpPr>
        <p:spPr>
          <a:xfrm>
            <a:off x="264900" y="1131275"/>
            <a:ext cx="7242600" cy="18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Conectar</a:t>
            </a: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datos</a:t>
            </a: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al </a:t>
            </a: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gráfico</a:t>
            </a:r>
            <a:endParaRPr sz="1800"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En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el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editor de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gráficos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vaya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a la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sección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Intervalo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datos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y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haga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clic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en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la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cuadrícula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de la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derecha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AutoNum type="alphaLcPeriod"/>
            </a:pP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Arrastre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el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ratón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por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los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datos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que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desee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en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el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gráfico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mientras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mantiene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pulsado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el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ratón</a:t>
            </a: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8" name="Google Shape;26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954" y="4540525"/>
            <a:ext cx="7534501" cy="3578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3"/>
          <p:cNvSpPr txBox="1">
            <a:spLocks noGrp="1"/>
          </p:cNvSpPr>
          <p:nvPr>
            <p:ph type="title"/>
          </p:nvPr>
        </p:nvSpPr>
        <p:spPr>
          <a:xfrm>
            <a:off x="264900" y="280227"/>
            <a:ext cx="72426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Paso 4,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Opción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1: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Gráfico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temporal</a:t>
            </a:r>
            <a:endParaRPr sz="302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4" name="Google Shape;274;p43"/>
          <p:cNvSpPr txBox="1">
            <a:spLocks noGrp="1"/>
          </p:cNvSpPr>
          <p:nvPr>
            <p:ph type="sldNum" idx="12"/>
          </p:nvPr>
        </p:nvSpPr>
        <p:spPr>
          <a:xfrm>
            <a:off x="5655375" y="9557840"/>
            <a:ext cx="2004600" cy="38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err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dayofai.org</a:t>
            </a:r>
            <a:r>
              <a:rPr lang="en" sz="1200" b="1" dirty="0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 | </a:t>
            </a:r>
            <a:fld id="{00000000-1234-1234-1234-123412341234}" type="slidenum">
              <a:rPr lang="en" sz="1200" b="1" smtClean="0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25</a:t>
            </a:fld>
            <a:endParaRPr sz="1200" b="1" dirty="0">
              <a:solidFill>
                <a:srgbClr val="DE4B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5" name="Google Shape;275;p43"/>
          <p:cNvSpPr txBox="1"/>
          <p:nvPr/>
        </p:nvSpPr>
        <p:spPr>
          <a:xfrm>
            <a:off x="264900" y="1078050"/>
            <a:ext cx="7242600" cy="23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Personalizar el gráfico</a:t>
            </a:r>
            <a:endParaRPr sz="18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Si haces clic en la pestaña que dice </a:t>
            </a:r>
            <a:r>
              <a:rPr lang="en" sz="18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Personalizar</a:t>
            </a: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puedes: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AutoNum type="alphaLcPeriod"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Añade un título al gráfico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ubik"/>
              <a:buAutoNum type="alphaLcPeriod"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Cambia el color de tus líneas (donde pone </a:t>
            </a:r>
            <a:r>
              <a:rPr lang="en" sz="18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Series</a:t>
            </a: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AutoNum type="alphaLcPeriod"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Ajustar el color de fondo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6" name="Google Shape;27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58613"/>
            <a:ext cx="7467598" cy="3484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4"/>
          <p:cNvSpPr txBox="1">
            <a:spLocks noGrp="1"/>
          </p:cNvSpPr>
          <p:nvPr>
            <p:ph type="title"/>
          </p:nvPr>
        </p:nvSpPr>
        <p:spPr>
          <a:xfrm>
            <a:off x="264900" y="280227"/>
            <a:ext cx="72426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Paso 4,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Opción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2: Crear un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mapa</a:t>
            </a:r>
            <a:endParaRPr sz="302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2" name="Google Shape;282;p44"/>
          <p:cNvSpPr txBox="1">
            <a:spLocks noGrp="1"/>
          </p:cNvSpPr>
          <p:nvPr>
            <p:ph type="sldNum" idx="12"/>
          </p:nvPr>
        </p:nvSpPr>
        <p:spPr>
          <a:xfrm>
            <a:off x="5655375" y="9557840"/>
            <a:ext cx="2004600" cy="38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err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dayofai.org</a:t>
            </a:r>
            <a:r>
              <a:rPr lang="en" sz="1200" b="1" dirty="0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 | </a:t>
            </a:r>
            <a:fld id="{00000000-1234-1234-1234-123412341234}" type="slidenum">
              <a:rPr lang="en" sz="1200" b="1" smtClean="0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26</a:t>
            </a:fld>
            <a:endParaRPr sz="1200" b="1" dirty="0">
              <a:solidFill>
                <a:srgbClr val="DE4B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3" name="Google Shape;283;p44"/>
          <p:cNvSpPr txBox="1"/>
          <p:nvPr/>
        </p:nvSpPr>
        <p:spPr>
          <a:xfrm>
            <a:off x="264900" y="1521000"/>
            <a:ext cx="3300900" cy="7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Si tienes datos basados en la localización:</a:t>
            </a:r>
            <a:endParaRPr sz="18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ubik"/>
              <a:buAutoNum type="arabicPeriod"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En la parte inferior izquierda de google sheets, haz clic en el </a:t>
            </a:r>
            <a:r>
              <a:rPr lang="en" sz="18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signo + </a:t>
            </a: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para crear una nueva hoja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AutoNum type="arabicPeriod"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En la nueva hoja, empieza a hacer tu mapa rellenando las celdas con la forma muy general de la escuela donde hiciste tus observaciones. 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AutoNum type="arabicPeriod"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 continuación, etiquete las zonas de la escuela en las que haya realizado observaciones; puede limitarse a escribir texto en las celdas de la zona general adecuada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4" name="Google Shape;28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7800" y="1520988"/>
            <a:ext cx="3992175" cy="2363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4200" y="4781925"/>
            <a:ext cx="4039387" cy="236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5"/>
          <p:cNvSpPr txBox="1">
            <a:spLocks noGrp="1"/>
          </p:cNvSpPr>
          <p:nvPr>
            <p:ph type="title"/>
          </p:nvPr>
        </p:nvSpPr>
        <p:spPr>
          <a:xfrm>
            <a:off x="264900" y="280227"/>
            <a:ext cx="72426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Paso 4,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Opción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2: Crear un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mapa</a:t>
            </a:r>
            <a:endParaRPr sz="302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1" name="Google Shape;291;p45"/>
          <p:cNvSpPr txBox="1">
            <a:spLocks noGrp="1"/>
          </p:cNvSpPr>
          <p:nvPr>
            <p:ph type="sldNum" idx="12"/>
          </p:nvPr>
        </p:nvSpPr>
        <p:spPr>
          <a:xfrm>
            <a:off x="5655375" y="9557840"/>
            <a:ext cx="2004600" cy="38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err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dayofai.org</a:t>
            </a:r>
            <a:r>
              <a:rPr lang="en" sz="1200" b="1" dirty="0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 | </a:t>
            </a:r>
            <a:fld id="{00000000-1234-1234-1234-123412341234}" type="slidenum">
              <a:rPr lang="en" sz="1200" b="1" smtClean="0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27</a:t>
            </a:fld>
            <a:endParaRPr sz="1200" b="1" dirty="0">
              <a:solidFill>
                <a:srgbClr val="DE4B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2" name="Google Shape;292;p45"/>
          <p:cNvSpPr txBox="1"/>
          <p:nvPr/>
        </p:nvSpPr>
        <p:spPr>
          <a:xfrm>
            <a:off x="264900" y="1078050"/>
            <a:ext cx="7242600" cy="32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Codificar el mapa por colores</a:t>
            </a:r>
            <a:endParaRPr sz="18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AutoNum type="arabicPeriod" startAt="4"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Elige un color para representar las diferentes columnas de datos que has puesto en tu mapa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AutoNum type="alphaLcPeriod"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Ejemplo: puedes marcar la dirección del viento utilizando el azul para una dirección y el rojo para otra. 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AutoNum type="alphaLcPeriod"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Ejemplo: La frondosidad de los árboles puede estar marcada por tonos de verde más oscuros o más claros.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AutoNum type="arabicPeriod" startAt="4"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Rellena los colores de las diferentes celdas alrededor del 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3" name="Google Shape;29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369650"/>
            <a:ext cx="7467600" cy="4370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6"/>
          <p:cNvSpPr txBox="1">
            <a:spLocks noGrp="1"/>
          </p:cNvSpPr>
          <p:nvPr>
            <p:ph type="ctrTitle"/>
          </p:nvPr>
        </p:nvSpPr>
        <p:spPr>
          <a:xfrm>
            <a:off x="1029435" y="3625307"/>
            <a:ext cx="5713500" cy="2807700"/>
          </a:xfrm>
          <a:prstGeom prst="rect">
            <a:avLst/>
          </a:prstGeom>
          <a:solidFill>
            <a:srgbClr val="DE4B3A"/>
          </a:solidFill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5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Lección</a:t>
            </a:r>
            <a:r>
              <a:rPr lang="en" sz="45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 5: </a:t>
            </a:r>
            <a:r>
              <a:rPr lang="en" sz="45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Interpretación</a:t>
            </a:r>
            <a:r>
              <a:rPr lang="en" sz="45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 de </a:t>
            </a:r>
            <a:r>
              <a:rPr lang="en" sz="45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datos</a:t>
            </a:r>
            <a:endParaRPr sz="4500" b="1" dirty="0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Gugi"/>
            </a:endParaRPr>
          </a:p>
        </p:txBody>
      </p:sp>
      <p:sp>
        <p:nvSpPr>
          <p:cNvPr id="299" name="Google Shape;299;p46"/>
          <p:cNvSpPr txBox="1">
            <a:spLocks noGrp="1"/>
          </p:cNvSpPr>
          <p:nvPr>
            <p:ph type="sldNum" idx="12"/>
          </p:nvPr>
        </p:nvSpPr>
        <p:spPr>
          <a:xfrm>
            <a:off x="6121351" y="17833062"/>
            <a:ext cx="396600" cy="15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7"/>
          <p:cNvSpPr txBox="1">
            <a:spLocks noGrp="1"/>
          </p:cNvSpPr>
          <p:nvPr>
            <p:ph type="title"/>
          </p:nvPr>
        </p:nvSpPr>
        <p:spPr>
          <a:xfrm>
            <a:off x="125475" y="280227"/>
            <a:ext cx="72426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Correlación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espuria</a:t>
            </a:r>
            <a:endParaRPr sz="302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5" name="Google Shape;305;p47"/>
          <p:cNvSpPr txBox="1"/>
          <p:nvPr/>
        </p:nvSpPr>
        <p:spPr>
          <a:xfrm>
            <a:off x="565795" y="5029199"/>
            <a:ext cx="6640800" cy="12273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¿Qué puedes decir de estas dos líneas de tendencia? Elige una.</a:t>
            </a:r>
            <a:endParaRPr sz="180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 venta de helados cambia </a:t>
            </a:r>
            <a:r>
              <a:rPr lang="en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[sin relación con/en relación con] 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el número de incendios forestales a lo largo del año.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6" name="Google Shape;306;p47"/>
          <p:cNvSpPr txBox="1">
            <a:spLocks noGrp="1"/>
          </p:cNvSpPr>
          <p:nvPr>
            <p:ph type="sldNum" idx="12"/>
          </p:nvPr>
        </p:nvSpPr>
        <p:spPr>
          <a:xfrm>
            <a:off x="5655266" y="9272218"/>
            <a:ext cx="20046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dayofai.org | 9</a:t>
            </a:r>
            <a:fld id="{00000000-1234-1234-1234-123412341234}" type="slidenum">
              <a:rPr lang="en" sz="1200" b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29</a:t>
            </a:fld>
            <a:endParaRPr sz="1200" b="1">
              <a:solidFill>
                <a:srgbClr val="DE4B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7" name="Google Shape;30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225" y="1050025"/>
            <a:ext cx="6867851" cy="3801301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7"/>
          <p:cNvSpPr txBox="1"/>
          <p:nvPr/>
        </p:nvSpPr>
        <p:spPr>
          <a:xfrm>
            <a:off x="565800" y="6536472"/>
            <a:ext cx="6640800" cy="21210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Inventa una razón ficticia sobre por qué los incendios forestales pueden provocar un aumento de las ventas de helados, o al revés.</a:t>
            </a:r>
            <a:endParaRPr sz="180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125481" y="280231"/>
            <a:ext cx="7242600" cy="11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Cómo</a:t>
            </a:r>
            <a:r>
              <a:rPr lang="en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observaremos</a:t>
            </a:r>
            <a:r>
              <a:rPr lang="en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 </a:t>
            </a:r>
            <a:r>
              <a:rPr lang="en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naturaleza</a:t>
            </a:r>
            <a:r>
              <a:rPr lang="en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- EJEMPLO</a:t>
            </a:r>
            <a:endParaRPr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1" name="Google Shape;101;p21"/>
          <p:cNvSpPr txBox="1">
            <a:spLocks noGrp="1"/>
          </p:cNvSpPr>
          <p:nvPr>
            <p:ph type="sldNum" idx="12"/>
          </p:nvPr>
        </p:nvSpPr>
        <p:spPr>
          <a:xfrm>
            <a:off x="5671516" y="8953780"/>
            <a:ext cx="20046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err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dayofai.org</a:t>
            </a:r>
            <a:r>
              <a:rPr lang="en" sz="1200" b="1" dirty="0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 | </a:t>
            </a:r>
            <a:fld id="{00000000-1234-1234-1234-123412341234}" type="slidenum">
              <a:rPr lang="en" sz="1200" b="1" smtClean="0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3</a:t>
            </a:fld>
            <a:endParaRPr sz="1200" b="1" dirty="0">
              <a:solidFill>
                <a:srgbClr val="DE4B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102" name="Google Shape;102;p21"/>
          <p:cNvGraphicFramePr/>
          <p:nvPr>
            <p:extLst>
              <p:ext uri="{D42A27DB-BD31-4B8C-83A1-F6EECF244321}">
                <p14:modId xmlns:p14="http://schemas.microsoft.com/office/powerpoint/2010/main" val="1721825412"/>
              </p:ext>
            </p:extLst>
          </p:nvPr>
        </p:nvGraphicFramePr>
        <p:xfrm>
          <a:off x="1038587" y="1400131"/>
          <a:ext cx="5695225" cy="6705675"/>
        </p:xfrm>
        <a:graphic>
          <a:graphicData uri="http://schemas.openxmlformats.org/drawingml/2006/table">
            <a:tbl>
              <a:tblPr>
                <a:noFill/>
                <a:tableStyleId>{43BB9FA2-8D6D-4B97-A4EA-30628BDD5FDC}</a:tableStyleId>
              </a:tblPr>
              <a:tblGrid>
                <a:gridCol w="243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6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5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Minuto</a:t>
                      </a:r>
                      <a:endParaRPr sz="21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Observación (olfato)</a:t>
                      </a:r>
                      <a:endParaRPr sz="2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5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12:01</a:t>
                      </a:r>
                      <a:endParaRPr sz="2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Normal</a:t>
                      </a:r>
                      <a:endParaRPr sz="2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5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12:02</a:t>
                      </a:r>
                      <a:endParaRPr sz="2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Normal</a:t>
                      </a:r>
                      <a:endParaRPr sz="2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5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12:03</a:t>
                      </a:r>
                      <a:endParaRPr sz="2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Normal</a:t>
                      </a:r>
                      <a:endParaRPr sz="2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5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12:04</a:t>
                      </a:r>
                      <a:endParaRPr sz="2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Manzana</a:t>
                      </a:r>
                      <a:endParaRPr sz="2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5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12:05</a:t>
                      </a:r>
                      <a:endParaRPr sz="2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Goma quemada</a:t>
                      </a:r>
                      <a:endParaRPr sz="2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5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12:06</a:t>
                      </a:r>
                      <a:endParaRPr sz="2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Goma quemada</a:t>
                      </a:r>
                      <a:endParaRPr sz="2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45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12:07</a:t>
                      </a:r>
                      <a:endParaRPr sz="2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Normal</a:t>
                      </a:r>
                      <a:endParaRPr sz="2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45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12:08</a:t>
                      </a:r>
                      <a:endParaRPr sz="2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Goma </a:t>
                      </a:r>
                      <a:r>
                        <a:rPr lang="en" sz="210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quemada</a:t>
                      </a:r>
                      <a:endParaRPr sz="21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8"/>
          <p:cNvSpPr txBox="1">
            <a:spLocks noGrp="1"/>
          </p:cNvSpPr>
          <p:nvPr>
            <p:ph type="title"/>
          </p:nvPr>
        </p:nvSpPr>
        <p:spPr>
          <a:xfrm>
            <a:off x="125475" y="280227"/>
            <a:ext cx="72426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Tendencias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tus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propios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datos</a:t>
            </a:r>
            <a:endParaRPr sz="302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4" name="Google Shape;314;p48"/>
          <p:cNvSpPr txBox="1"/>
          <p:nvPr/>
        </p:nvSpPr>
        <p:spPr>
          <a:xfrm>
            <a:off x="565795" y="1373099"/>
            <a:ext cx="6640800" cy="2608889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¿Tus </a:t>
            </a:r>
            <a:r>
              <a:rPr lang="en" sz="1800" i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datos</a:t>
            </a:r>
            <a:r>
              <a:rPr lang="en" sz="1800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i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guardan</a:t>
            </a:r>
            <a:r>
              <a:rPr lang="en" sz="1800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i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alguna</a:t>
            </a:r>
            <a:r>
              <a:rPr lang="en" sz="1800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i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relación</a:t>
            </a:r>
            <a:r>
              <a:rPr lang="en" sz="1800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 sz="1800" i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i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i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Como las </a:t>
            </a:r>
            <a:r>
              <a:rPr lang="en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observaciones</a:t>
            </a:r>
            <a:r>
              <a:rPr lang="en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 ______ </a:t>
            </a:r>
            <a:r>
              <a:rPr lang="en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</a:t>
            </a:r>
            <a:r>
              <a:rPr lang="en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mis </a:t>
            </a:r>
            <a:r>
              <a:rPr lang="en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datos</a:t>
            </a:r>
            <a:r>
              <a:rPr lang="en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[</a:t>
            </a:r>
            <a:r>
              <a:rPr lang="en" sz="18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suben</a:t>
            </a:r>
            <a:r>
              <a:rPr lang="en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/</a:t>
            </a:r>
            <a:r>
              <a:rPr lang="en" sz="18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bajan</a:t>
            </a:r>
            <a:r>
              <a:rPr lang="en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], </a:t>
            </a:r>
            <a:r>
              <a:rPr lang="en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parece</a:t>
            </a:r>
            <a:r>
              <a:rPr lang="en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que las </a:t>
            </a:r>
            <a:r>
              <a:rPr lang="en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observaciones</a:t>
            </a:r>
            <a:r>
              <a:rPr lang="en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 _______ </a:t>
            </a:r>
            <a:r>
              <a:rPr lang="en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</a:t>
            </a:r>
            <a:r>
              <a:rPr lang="en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mis </a:t>
            </a:r>
            <a:r>
              <a:rPr lang="en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datos</a:t>
            </a:r>
            <a:r>
              <a:rPr lang="en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[</a:t>
            </a:r>
            <a:r>
              <a:rPr lang="en" sz="18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suben</a:t>
            </a:r>
            <a:r>
              <a:rPr lang="en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/</a:t>
            </a:r>
            <a:r>
              <a:rPr lang="en" sz="18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bajan</a:t>
            </a:r>
            <a:r>
              <a:rPr lang="en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]. 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5" name="Google Shape;315;p48"/>
          <p:cNvSpPr txBox="1">
            <a:spLocks noGrp="1"/>
          </p:cNvSpPr>
          <p:nvPr>
            <p:ph type="sldNum" idx="12"/>
          </p:nvPr>
        </p:nvSpPr>
        <p:spPr>
          <a:xfrm>
            <a:off x="5671516" y="9280805"/>
            <a:ext cx="20046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dayofai.org |</a:t>
            </a:r>
            <a:fld id="{00000000-1234-1234-1234-123412341234}" type="slidenum">
              <a:rPr lang="en" sz="1200" b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30</a:t>
            </a:fld>
            <a:endParaRPr sz="1200" b="1">
              <a:solidFill>
                <a:srgbClr val="DE4B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6" name="Google Shape;316;p48"/>
          <p:cNvSpPr txBox="1"/>
          <p:nvPr/>
        </p:nvSpPr>
        <p:spPr>
          <a:xfrm>
            <a:off x="565795" y="4434149"/>
            <a:ext cx="6640800" cy="25680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Inventa una razón para explicar por qué existe esta relación. Asegúrate de decir si tu relación es totalmente inventada o algo que crees que es cierto.</a:t>
            </a:r>
            <a:endParaRPr sz="180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[Cierto/Inventado]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9"/>
          <p:cNvSpPr txBox="1">
            <a:spLocks noGrp="1"/>
          </p:cNvSpPr>
          <p:nvPr>
            <p:ph type="title"/>
          </p:nvPr>
        </p:nvSpPr>
        <p:spPr>
          <a:xfrm>
            <a:off x="125475" y="280227"/>
            <a:ext cx="7242600" cy="10928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Tendencias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los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datos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los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distintos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grupos</a:t>
            </a:r>
            <a:endParaRPr sz="302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22" name="Google Shape;322;p49"/>
          <p:cNvSpPr txBox="1"/>
          <p:nvPr/>
        </p:nvSpPr>
        <p:spPr>
          <a:xfrm>
            <a:off x="565795" y="1373099"/>
            <a:ext cx="6640800" cy="24396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¿Sus datos guardan alguna relación con los de otro grupo?</a:t>
            </a:r>
            <a:endParaRPr sz="180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Como las observaciones de ______ en mis datos [</a:t>
            </a:r>
            <a:r>
              <a:rPr lang="en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suben/bajan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], parece que las observaciones de _______ en los datos de ___ [</a:t>
            </a:r>
            <a:r>
              <a:rPr lang="en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suben/bajan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]. 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3" name="Google Shape;323;p49"/>
          <p:cNvSpPr txBox="1">
            <a:spLocks noGrp="1"/>
          </p:cNvSpPr>
          <p:nvPr>
            <p:ph type="sldNum" idx="12"/>
          </p:nvPr>
        </p:nvSpPr>
        <p:spPr>
          <a:xfrm>
            <a:off x="5671516" y="9288605"/>
            <a:ext cx="20046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dayofai.org |</a:t>
            </a:r>
            <a:fld id="{00000000-1234-1234-1234-123412341234}" type="slidenum">
              <a:rPr lang="en" sz="1200" b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31</a:t>
            </a:fld>
            <a:endParaRPr sz="1200" b="1">
              <a:solidFill>
                <a:srgbClr val="DE4B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4" name="Google Shape;324;p49"/>
          <p:cNvSpPr txBox="1"/>
          <p:nvPr/>
        </p:nvSpPr>
        <p:spPr>
          <a:xfrm>
            <a:off x="565795" y="4434149"/>
            <a:ext cx="6640800" cy="25680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Inventa una razón para explicar por qué existe esta relación. Asegúrate de decir si tu relación es totalmente inventada o algo que crees que es cierto.</a:t>
            </a:r>
            <a:endParaRPr sz="180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[Cierto/Inventado]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0"/>
          <p:cNvSpPr txBox="1">
            <a:spLocks noGrp="1"/>
          </p:cNvSpPr>
          <p:nvPr>
            <p:ph type="ctrTitle"/>
          </p:nvPr>
        </p:nvSpPr>
        <p:spPr>
          <a:xfrm>
            <a:off x="1029435" y="3625307"/>
            <a:ext cx="5713500" cy="2807700"/>
          </a:xfrm>
          <a:prstGeom prst="rect">
            <a:avLst/>
          </a:prstGeom>
          <a:solidFill>
            <a:srgbClr val="DE4B3A"/>
          </a:solidFill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5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Lección</a:t>
            </a:r>
            <a:r>
              <a:rPr lang="en" sz="45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 6: </a:t>
            </a:r>
            <a:r>
              <a:rPr lang="en" sz="45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Conectar</a:t>
            </a:r>
            <a:r>
              <a:rPr lang="en" sz="45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 </a:t>
            </a:r>
            <a:r>
              <a:rPr lang="en" sz="45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los</a:t>
            </a:r>
            <a:r>
              <a:rPr lang="en" sz="45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 </a:t>
            </a:r>
            <a:r>
              <a:rPr lang="en" sz="45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datos</a:t>
            </a:r>
            <a:r>
              <a:rPr lang="en" sz="45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 de la </a:t>
            </a:r>
            <a:r>
              <a:rPr lang="en" sz="45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naturaleza</a:t>
            </a:r>
            <a:r>
              <a:rPr lang="en" sz="45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 y </a:t>
            </a:r>
            <a:r>
              <a:rPr lang="en" sz="45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el</a:t>
            </a:r>
            <a:r>
              <a:rPr lang="en" sz="45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 </a:t>
            </a:r>
            <a:r>
              <a:rPr lang="en" sz="45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clima</a:t>
            </a:r>
            <a:endParaRPr sz="4500" b="1" dirty="0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Gugi"/>
            </a:endParaRPr>
          </a:p>
        </p:txBody>
      </p:sp>
      <p:sp>
        <p:nvSpPr>
          <p:cNvPr id="330" name="Google Shape;330;p50"/>
          <p:cNvSpPr txBox="1">
            <a:spLocks noGrp="1"/>
          </p:cNvSpPr>
          <p:nvPr>
            <p:ph type="sldNum" idx="12"/>
          </p:nvPr>
        </p:nvSpPr>
        <p:spPr>
          <a:xfrm>
            <a:off x="6121351" y="17833062"/>
            <a:ext cx="396600" cy="15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1"/>
          <p:cNvSpPr txBox="1">
            <a:spLocks noGrp="1"/>
          </p:cNvSpPr>
          <p:nvPr>
            <p:ph type="title"/>
          </p:nvPr>
        </p:nvSpPr>
        <p:spPr>
          <a:xfrm>
            <a:off x="125475" y="51627"/>
            <a:ext cx="72426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Datos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climáticos</a:t>
            </a:r>
            <a:endParaRPr sz="302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36" name="Google Shape;336;p51"/>
          <p:cNvSpPr txBox="1"/>
          <p:nvPr/>
        </p:nvSpPr>
        <p:spPr>
          <a:xfrm>
            <a:off x="500222" y="5586825"/>
            <a:ext cx="3320400" cy="13377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¿Qué mide el gráfico?</a:t>
            </a:r>
            <a:endParaRPr sz="170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7" name="Google Shape;337;p51"/>
          <p:cNvSpPr txBox="1">
            <a:spLocks noGrp="1"/>
          </p:cNvSpPr>
          <p:nvPr>
            <p:ph type="sldNum" idx="12"/>
          </p:nvPr>
        </p:nvSpPr>
        <p:spPr>
          <a:xfrm>
            <a:off x="5655266" y="9288605"/>
            <a:ext cx="20046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dayofai.org |</a:t>
            </a:r>
            <a:fld id="{00000000-1234-1234-1234-123412341234}" type="slidenum">
              <a:rPr lang="en" sz="1200" b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33</a:t>
            </a:fld>
            <a:endParaRPr sz="1200" b="1">
              <a:solidFill>
                <a:srgbClr val="DE4B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8" name="Google Shape;338;p51"/>
          <p:cNvSpPr txBox="1"/>
          <p:nvPr/>
        </p:nvSpPr>
        <p:spPr>
          <a:xfrm>
            <a:off x="500225" y="7207675"/>
            <a:ext cx="6803100" cy="19929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Elige la opción que corresponda a lo que crees que ocurre en el gráfico.</a:t>
            </a:r>
            <a:endParaRPr sz="180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 Tierra </a:t>
            </a:r>
            <a:r>
              <a:rPr lang="en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[se calienta/se enfría/cambia aleatoriamente de temperatura] 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 el paso del tiempo.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9" name="Google Shape;33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225" y="854975"/>
            <a:ext cx="6803100" cy="444092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1"/>
          <p:cNvSpPr txBox="1"/>
          <p:nvPr/>
        </p:nvSpPr>
        <p:spPr>
          <a:xfrm>
            <a:off x="3982672" y="5586838"/>
            <a:ext cx="3320400" cy="13377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¿Con qué frecuencia lo mide?</a:t>
            </a:r>
            <a:endParaRPr sz="170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2"/>
          <p:cNvSpPr txBox="1">
            <a:spLocks noGrp="1"/>
          </p:cNvSpPr>
          <p:nvPr>
            <p:ph type="title"/>
          </p:nvPr>
        </p:nvSpPr>
        <p:spPr>
          <a:xfrm>
            <a:off x="125475" y="51627"/>
            <a:ext cx="72426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Datos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climáticos</a:t>
            </a:r>
            <a:endParaRPr sz="302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6" name="Google Shape;346;p52"/>
          <p:cNvSpPr txBox="1"/>
          <p:nvPr/>
        </p:nvSpPr>
        <p:spPr>
          <a:xfrm>
            <a:off x="500222" y="5579025"/>
            <a:ext cx="3320400" cy="13377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¿Qué mide el gráfico?</a:t>
            </a:r>
            <a:endParaRPr sz="170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7" name="Google Shape;347;p52"/>
          <p:cNvSpPr txBox="1">
            <a:spLocks noGrp="1"/>
          </p:cNvSpPr>
          <p:nvPr>
            <p:ph type="sldNum" idx="12"/>
          </p:nvPr>
        </p:nvSpPr>
        <p:spPr>
          <a:xfrm>
            <a:off x="5655266" y="9280805"/>
            <a:ext cx="20046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dayofai.org |</a:t>
            </a:r>
            <a:fld id="{00000000-1234-1234-1234-123412341234}" type="slidenum">
              <a:rPr lang="en" sz="1200" b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34</a:t>
            </a:fld>
            <a:endParaRPr sz="1200" b="1">
              <a:solidFill>
                <a:srgbClr val="DE4B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8" name="Google Shape;348;p52"/>
          <p:cNvSpPr txBox="1"/>
          <p:nvPr/>
        </p:nvSpPr>
        <p:spPr>
          <a:xfrm>
            <a:off x="500225" y="7199875"/>
            <a:ext cx="6803100" cy="19929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Elige la opción que corresponda a lo que crees que ocurre en el gráfico.</a:t>
            </a:r>
            <a:endParaRPr sz="180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Los océanos de la Tierra </a:t>
            </a:r>
            <a:r>
              <a:rPr lang="en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[se calientan/se enfrían/cambian aleatoriamente de temperatura] 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 el paso del tiempo.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9" name="Google Shape;349;p52"/>
          <p:cNvSpPr txBox="1"/>
          <p:nvPr/>
        </p:nvSpPr>
        <p:spPr>
          <a:xfrm>
            <a:off x="3982672" y="5579038"/>
            <a:ext cx="3320400" cy="13377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¿Con qué frecuencia lo mide?</a:t>
            </a:r>
            <a:endParaRPr sz="170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0" name="Google Shape;350;p52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313" y="843077"/>
            <a:ext cx="5267772" cy="4528999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52"/>
          <p:cNvSpPr txBox="1"/>
          <p:nvPr/>
        </p:nvSpPr>
        <p:spPr>
          <a:xfrm>
            <a:off x="315950" y="1656000"/>
            <a:ext cx="1608600" cy="24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"Zetajulios</a:t>
            </a: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" es una forma de decir cuánto calor tiene el océano. Más zetajulios = más calor. 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2" name="Google Shape;352;p52"/>
          <p:cNvSpPr txBox="1"/>
          <p:nvPr/>
        </p:nvSpPr>
        <p:spPr>
          <a:xfrm>
            <a:off x="5824375" y="5117125"/>
            <a:ext cx="1478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Fuente: nasa.gov</a:t>
            </a:r>
            <a:endParaRPr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3"/>
          <p:cNvSpPr txBox="1">
            <a:spLocks noGrp="1"/>
          </p:cNvSpPr>
          <p:nvPr>
            <p:ph type="title"/>
          </p:nvPr>
        </p:nvSpPr>
        <p:spPr>
          <a:xfrm>
            <a:off x="125475" y="51627"/>
            <a:ext cx="72426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Datos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climáticos</a:t>
            </a:r>
            <a:endParaRPr sz="302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8" name="Google Shape;358;p53"/>
          <p:cNvSpPr txBox="1"/>
          <p:nvPr/>
        </p:nvSpPr>
        <p:spPr>
          <a:xfrm>
            <a:off x="500222" y="5502825"/>
            <a:ext cx="3320400" cy="13377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¿Qué mide el gráfico?</a:t>
            </a:r>
            <a:endParaRPr sz="170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9" name="Google Shape;359;p53"/>
          <p:cNvSpPr txBox="1">
            <a:spLocks noGrp="1"/>
          </p:cNvSpPr>
          <p:nvPr>
            <p:ph type="sldNum" idx="12"/>
          </p:nvPr>
        </p:nvSpPr>
        <p:spPr>
          <a:xfrm>
            <a:off x="5655266" y="9280805"/>
            <a:ext cx="20046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dayofai.org |</a:t>
            </a:r>
            <a:fld id="{00000000-1234-1234-1234-123412341234}" type="slidenum">
              <a:rPr lang="en" sz="1200" b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35</a:t>
            </a:fld>
            <a:endParaRPr sz="1200" b="1">
              <a:solidFill>
                <a:srgbClr val="DE4B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0" name="Google Shape;360;p53"/>
          <p:cNvSpPr txBox="1"/>
          <p:nvPr/>
        </p:nvSpPr>
        <p:spPr>
          <a:xfrm>
            <a:off x="500225" y="7123675"/>
            <a:ext cx="6803100" cy="19929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Elige la opción que corresponda a lo que crees que ocurre en el gráfico.</a:t>
            </a:r>
            <a:endParaRPr sz="180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 ha producido </a:t>
            </a:r>
            <a:r>
              <a:rPr lang="en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[un aumento/una disminución] de 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 cantidad de dióxido de carbono en nuestra atmósfera a lo largo del tiempo.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1" name="Google Shape;361;p53"/>
          <p:cNvSpPr txBox="1"/>
          <p:nvPr/>
        </p:nvSpPr>
        <p:spPr>
          <a:xfrm>
            <a:off x="3982672" y="5502838"/>
            <a:ext cx="3320400" cy="13377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¿Con qué frecuencia lo mide?</a:t>
            </a:r>
            <a:endParaRPr sz="170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2" name="Google Shape;362;p53"/>
          <p:cNvSpPr txBox="1"/>
          <p:nvPr/>
        </p:nvSpPr>
        <p:spPr>
          <a:xfrm>
            <a:off x="392550" y="4666213"/>
            <a:ext cx="6987300" cy="7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CO2 = Dióxido de Carbono</a:t>
            </a: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. Es lo que exhalamos y lo que genera la combustión de gas y carbón.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3" name="Google Shape;363;p53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25" y="973827"/>
            <a:ext cx="5659556" cy="3539986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53"/>
          <p:cNvSpPr txBox="1"/>
          <p:nvPr/>
        </p:nvSpPr>
        <p:spPr>
          <a:xfrm>
            <a:off x="5824375" y="4281325"/>
            <a:ext cx="1478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Fuente: nasa.gov</a:t>
            </a:r>
            <a:endParaRPr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4"/>
          <p:cNvSpPr txBox="1">
            <a:spLocks noGrp="1"/>
          </p:cNvSpPr>
          <p:nvPr>
            <p:ph type="title"/>
          </p:nvPr>
        </p:nvSpPr>
        <p:spPr>
          <a:xfrm>
            <a:off x="125475" y="51624"/>
            <a:ext cx="7242600" cy="10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Recopilación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datos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diseño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para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cambio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" sz="302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climático</a:t>
            </a:r>
            <a:r>
              <a:rPr lang="en" sz="302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sz="302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70" name="Google Shape;370;p54"/>
          <p:cNvSpPr txBox="1"/>
          <p:nvPr/>
        </p:nvSpPr>
        <p:spPr>
          <a:xfrm>
            <a:off x="500228" y="1731875"/>
            <a:ext cx="6803100" cy="17847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¿Qué partes del clima le gustaría medir?</a:t>
            </a:r>
            <a:endParaRPr sz="170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1" name="Google Shape;371;p54"/>
          <p:cNvSpPr txBox="1">
            <a:spLocks noGrp="1"/>
          </p:cNvSpPr>
          <p:nvPr>
            <p:ph type="sldNum" idx="12"/>
          </p:nvPr>
        </p:nvSpPr>
        <p:spPr>
          <a:xfrm>
            <a:off x="5655266" y="9280805"/>
            <a:ext cx="20046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dayofai.org |</a:t>
            </a:r>
            <a:fld id="{00000000-1234-1234-1234-123412341234}" type="slidenum">
              <a:rPr lang="en" sz="1200" b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36</a:t>
            </a:fld>
            <a:endParaRPr sz="1200" b="1">
              <a:solidFill>
                <a:srgbClr val="DE4B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2" name="Google Shape;372;p54"/>
          <p:cNvSpPr txBox="1"/>
          <p:nvPr/>
        </p:nvSpPr>
        <p:spPr>
          <a:xfrm>
            <a:off x="500228" y="4237450"/>
            <a:ext cx="6803100" cy="16386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 qué frecuencia desea medir cada parte (por ejemplo, diariamente, mensualmente, anualmente, etc.)</a:t>
            </a:r>
            <a:endParaRPr sz="170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3" name="Google Shape;373;p54"/>
          <p:cNvSpPr txBox="1"/>
          <p:nvPr/>
        </p:nvSpPr>
        <p:spPr>
          <a:xfrm>
            <a:off x="500225" y="6596925"/>
            <a:ext cx="6803100" cy="25326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¿Cómo medirías cada parte? ¿Harías una observación tú mismo, utilizarías una herramienta (como un termómetro), etc.?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4B3A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5"/>
          <p:cNvSpPr txBox="1"/>
          <p:nvPr/>
        </p:nvSpPr>
        <p:spPr>
          <a:xfrm>
            <a:off x="946560" y="1092667"/>
            <a:ext cx="587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Adaptado del plan de estudios elaborado por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2" name="Google Shape;38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9965" y="5099844"/>
            <a:ext cx="712470" cy="250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5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0127" y="2323150"/>
            <a:ext cx="1852128" cy="86453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55"/>
          <p:cNvSpPr txBox="1"/>
          <p:nvPr/>
        </p:nvSpPr>
        <p:spPr>
          <a:xfrm>
            <a:off x="1469820" y="5869918"/>
            <a:ext cx="4832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bajo una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Licencia Creative Commons Atribución-NoComercial 4.0 Internacional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5" name="Google Shape;385;p55"/>
          <p:cNvSpPr txBox="1"/>
          <p:nvPr/>
        </p:nvSpPr>
        <p:spPr>
          <a:xfrm>
            <a:off x="6135959" y="9373616"/>
            <a:ext cx="1380002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dayofai.org</a:t>
            </a:r>
            <a:endParaRPr dirty="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E745D-C955-1964-0DF2-32F63ABF68AA}"/>
              </a:ext>
            </a:extLst>
          </p:cNvPr>
          <p:cNvSpPr txBox="1"/>
          <p:nvPr/>
        </p:nvSpPr>
        <p:spPr>
          <a:xfrm>
            <a:off x="203179" y="7564736"/>
            <a:ext cx="7300037" cy="1068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000"/>
              </a:spcBef>
            </a:pPr>
            <a:r>
              <a:rPr lang="es-E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Nova Mono"/>
                <a:cs typeface="Roboto" panose="02000000000000000000" pitchFamily="2" charset="0"/>
              </a:rPr>
              <a:t>Este material está basado en Day </a:t>
            </a:r>
            <a:r>
              <a:rPr lang="es-ES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Nova Mono"/>
                <a:cs typeface="Roboto" panose="02000000000000000000" pitchFamily="2" charset="0"/>
              </a:rPr>
              <a:t>of</a:t>
            </a:r>
            <a:r>
              <a:rPr lang="es-E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Nova Mono"/>
                <a:cs typeface="Roboto" panose="02000000000000000000" pitchFamily="2" charset="0"/>
              </a:rPr>
              <a:t> AI™ del Instituto Tecnológico de Massachusetts. Este y todos los materiales derivados del mismo están sujetos a la Licencia Creative </a:t>
            </a:r>
            <a:r>
              <a:rPr lang="es-ES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Nova Mono"/>
                <a:cs typeface="Roboto" panose="02000000000000000000" pitchFamily="2" charset="0"/>
              </a:rPr>
              <a:t>Commons</a:t>
            </a:r>
            <a:r>
              <a:rPr lang="es-E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Nova Mono"/>
                <a:cs typeface="Roboto" panose="02000000000000000000" pitchFamily="2" charset="0"/>
              </a:rPr>
              <a:t> Internacional 4.0 (CC BY-NC-SA 4.0) y a los términos y condiciones estipulados por el MIT en </a:t>
            </a:r>
            <a:r>
              <a:rPr lang="es-ES" sz="14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Nova Mono"/>
                <a:cs typeface="Roboto" panose="020000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https://www.dayofai.org/privacy-and-terms-of-use</a:t>
            </a:r>
            <a:r>
              <a:rPr lang="es-E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Nova Mono"/>
                <a:cs typeface="Roboto" panose="02000000000000000000" pitchFamily="2" charset="0"/>
              </a:rPr>
              <a:t>.</a:t>
            </a:r>
            <a:endParaRPr lang="en-ES" sz="105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125481" y="280231"/>
            <a:ext cx="7385662" cy="11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Cómo</a:t>
            </a:r>
            <a:r>
              <a:rPr lang="en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observaremos</a:t>
            </a:r>
            <a:r>
              <a:rPr lang="en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 </a:t>
            </a:r>
            <a:r>
              <a:rPr lang="en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naturaleza</a:t>
            </a:r>
            <a:r>
              <a:rPr lang="en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- OTRO EJEMPLO</a:t>
            </a:r>
            <a:endParaRPr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8" name="Google Shape;108;p22"/>
          <p:cNvSpPr txBox="1">
            <a:spLocks noGrp="1"/>
          </p:cNvSpPr>
          <p:nvPr>
            <p:ph type="sldNum" idx="12"/>
          </p:nvPr>
        </p:nvSpPr>
        <p:spPr>
          <a:xfrm>
            <a:off x="5655341" y="9350343"/>
            <a:ext cx="20046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err="1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dayofai.org</a:t>
            </a:r>
            <a:r>
              <a:rPr lang="en" sz="1200" b="1" dirty="0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 | </a:t>
            </a:r>
            <a:fld id="{00000000-1234-1234-1234-123412341234}" type="slidenum">
              <a:rPr lang="en" sz="1200" b="1" smtClean="0">
                <a:solidFill>
                  <a:srgbClr val="DE4B3A"/>
                </a:solidFill>
                <a:latin typeface="Roboto"/>
                <a:ea typeface="Roboto"/>
                <a:cs typeface="Roboto"/>
                <a:sym typeface="Roboto"/>
              </a:rPr>
              <a:t>4</a:t>
            </a:fld>
            <a:endParaRPr sz="1200" b="1" dirty="0">
              <a:solidFill>
                <a:srgbClr val="DE4B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109" name="Google Shape;109;p22"/>
          <p:cNvGraphicFramePr/>
          <p:nvPr>
            <p:extLst>
              <p:ext uri="{D42A27DB-BD31-4B8C-83A1-F6EECF244321}">
                <p14:modId xmlns:p14="http://schemas.microsoft.com/office/powerpoint/2010/main" val="4127367523"/>
              </p:ext>
            </p:extLst>
          </p:nvPr>
        </p:nvGraphicFramePr>
        <p:xfrm>
          <a:off x="655200" y="899100"/>
          <a:ext cx="6462000" cy="8260200"/>
        </p:xfrm>
        <a:graphic>
          <a:graphicData uri="http://schemas.openxmlformats.org/drawingml/2006/table">
            <a:tbl>
              <a:tblPr>
                <a:noFill/>
                <a:tableStyleId>{43BB9FA2-8D6D-4B97-A4EA-30628BDD5FDC}</a:tableStyleId>
              </a:tblPr>
              <a:tblGrid>
                <a:gridCol w="3287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4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5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Parte de la escuela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Temperatura 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5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Puerta principal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Más frío que dentro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5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Ligeramente a la derecha de la parte delantera 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Más frío que dentro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5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Arial"/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Puerta lateral derecha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Mucho más frío que dentro 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5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Ligeramente a la derecha de la puerta trasera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Más caliente que dentro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5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Puerta trasera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Mucho más frío que dentro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5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Ligeramente a la izquierda de la puerta trasera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Más frío que dentro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45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Parque infantil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Mucho más frío que dentro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45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Entre el patio de recreo y la fachada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Mucho </a:t>
                      </a:r>
                      <a:r>
                        <a:rPr lang="en" sz="200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más</a:t>
                      </a:r>
                      <a:r>
                        <a:rPr lang="en" sz="20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en" sz="200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frío</a:t>
                      </a:r>
                      <a:r>
                        <a:rPr lang="en" sz="20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que </a:t>
                      </a:r>
                      <a:r>
                        <a:rPr lang="en" sz="200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dentro</a:t>
                      </a:r>
                      <a:endParaRPr sz="20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7700" marR="77700" marT="178775" marB="17877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/>
        </p:nvSpPr>
        <p:spPr>
          <a:xfrm>
            <a:off x="435324" y="346675"/>
            <a:ext cx="691811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20" b="1" dirty="0" err="1">
                <a:solidFill>
                  <a:srgbClr val="DE4B3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Planifica</a:t>
            </a:r>
            <a:r>
              <a:rPr lang="en" sz="3020" b="1" dirty="0">
                <a:solidFill>
                  <a:srgbClr val="DE4B3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 </a:t>
            </a:r>
            <a:r>
              <a:rPr lang="en" sz="3020" b="1" dirty="0" err="1">
                <a:solidFill>
                  <a:srgbClr val="DE4B3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tus</a:t>
            </a:r>
            <a:r>
              <a:rPr lang="en" sz="3020" b="1" dirty="0">
                <a:solidFill>
                  <a:srgbClr val="DE4B3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 </a:t>
            </a:r>
            <a:r>
              <a:rPr lang="en" sz="3020" b="1" dirty="0" err="1">
                <a:solidFill>
                  <a:srgbClr val="DE4B3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propias</a:t>
            </a:r>
            <a:r>
              <a:rPr lang="en" sz="3020" b="1" dirty="0">
                <a:solidFill>
                  <a:srgbClr val="DE4B3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 </a:t>
            </a:r>
            <a:r>
              <a:rPr lang="en" sz="3020" b="1" dirty="0" err="1">
                <a:solidFill>
                  <a:srgbClr val="DE4B3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observaciones</a:t>
            </a:r>
            <a:endParaRPr sz="3020" b="1" dirty="0">
              <a:solidFill>
                <a:srgbClr val="DE4B3A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Gugi"/>
            </a:endParaRPr>
          </a:p>
        </p:txBody>
      </p:sp>
      <p:sp>
        <p:nvSpPr>
          <p:cNvPr id="115" name="Google Shape;115;p23"/>
          <p:cNvSpPr txBox="1"/>
          <p:nvPr/>
        </p:nvSpPr>
        <p:spPr>
          <a:xfrm>
            <a:off x="418938" y="4237725"/>
            <a:ext cx="6934500" cy="927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¿</a:t>
            </a: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Qué</a:t>
            </a: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sentido</a:t>
            </a:r>
            <a:r>
              <a:rPr lang="en" sz="1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b="1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utilizarás</a:t>
            </a:r>
            <a:r>
              <a:rPr lang="en" sz="1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? </a:t>
            </a: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116" name="Google Shape;116;p23"/>
          <p:cNvGraphicFramePr/>
          <p:nvPr/>
        </p:nvGraphicFramePr>
        <p:xfrm>
          <a:off x="418913" y="5814475"/>
          <a:ext cx="6934575" cy="2519620"/>
        </p:xfrm>
        <a:graphic>
          <a:graphicData uri="http://schemas.openxmlformats.org/drawingml/2006/table">
            <a:tbl>
              <a:tblPr>
                <a:noFill/>
                <a:tableStyleId>{43BB9FA2-8D6D-4B97-A4EA-30628BDD5FDC}</a:tableStyleId>
              </a:tblPr>
              <a:tblGrid>
                <a:gridCol w="300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0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Elija una forma de registrar las observaciones</a:t>
                      </a: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2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oboto"/>
                          <a:ea typeface="Roboto"/>
                          <a:cs typeface="Roboto"/>
                          <a:sym typeface="Roboto"/>
                        </a:rPr>
                        <a:t>Registraré una nueva observación cada __ minutos</a:t>
                      </a: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O</a:t>
                      </a:r>
                      <a:endParaRPr sz="2800" b="1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oboto"/>
                          <a:ea typeface="Roboto"/>
                          <a:cs typeface="Roboto"/>
                          <a:sym typeface="Roboto"/>
                        </a:rPr>
                        <a:t>Registraré una nueva observación por cada ______ que encuentre (árbol, o parte de la escuela, etc.)</a:t>
                      </a: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7" name="Google Shape;117;p23"/>
          <p:cNvSpPr txBox="1">
            <a:spLocks noGrp="1"/>
          </p:cNvSpPr>
          <p:nvPr>
            <p:ph type="sldNum" idx="12"/>
          </p:nvPr>
        </p:nvSpPr>
        <p:spPr>
          <a:xfrm>
            <a:off x="5655341" y="9350343"/>
            <a:ext cx="20046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dayofai.org</a:t>
            </a:r>
            <a:r>
              <a:rPr lang="en" dirty="0"/>
              <a:t> | </a:t>
            </a:r>
            <a:fld id="{00000000-1234-1234-1234-123412341234}" type="slidenum">
              <a:rPr lang="en" smtClean="0"/>
              <a:t>5</a:t>
            </a:fld>
            <a:endParaRPr dirty="0"/>
          </a:p>
        </p:txBody>
      </p:sp>
      <p:sp>
        <p:nvSpPr>
          <p:cNvPr id="118" name="Google Shape;118;p23"/>
          <p:cNvSpPr txBox="1"/>
          <p:nvPr/>
        </p:nvSpPr>
        <p:spPr>
          <a:xfrm>
            <a:off x="443825" y="1728875"/>
            <a:ext cx="6934500" cy="1859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¿Qué parte del mundo natural quieres observar?</a:t>
            </a:r>
            <a:endParaRPr sz="18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" name="Google Shape;123;p24"/>
          <p:cNvGraphicFramePr/>
          <p:nvPr>
            <p:extLst>
              <p:ext uri="{D42A27DB-BD31-4B8C-83A1-F6EECF244321}">
                <p14:modId xmlns:p14="http://schemas.microsoft.com/office/powerpoint/2010/main" val="2799878400"/>
              </p:ext>
            </p:extLst>
          </p:nvPr>
        </p:nvGraphicFramePr>
        <p:xfrm>
          <a:off x="1012025" y="1111829"/>
          <a:ext cx="5748350" cy="8046060"/>
        </p:xfrm>
        <a:graphic>
          <a:graphicData uri="http://schemas.openxmlformats.org/drawingml/2006/table">
            <a:tbl>
              <a:tblPr>
                <a:noFill/>
                <a:tableStyleId>{43BB9FA2-8D6D-4B97-A4EA-30628BDD5FDC}</a:tableStyleId>
              </a:tblPr>
              <a:tblGrid>
                <a:gridCol w="2874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4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Hora o lugar de registro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Observación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5655341" y="9350343"/>
            <a:ext cx="20046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err="1"/>
              <a:t>dayofai.org</a:t>
            </a:r>
            <a:r>
              <a:rPr lang="en" sz="1200" dirty="0"/>
              <a:t> | </a:t>
            </a:r>
            <a:fld id="{00000000-1234-1234-1234-123412341234}" type="slidenum">
              <a:rPr lang="en" sz="1200" smtClean="0"/>
              <a:t>6</a:t>
            </a:fld>
            <a:endParaRPr sz="1200" dirty="0"/>
          </a:p>
        </p:txBody>
      </p:sp>
      <p:sp>
        <p:nvSpPr>
          <p:cNvPr id="125" name="Google Shape;125;p24"/>
          <p:cNvSpPr txBox="1"/>
          <p:nvPr/>
        </p:nvSpPr>
        <p:spPr>
          <a:xfrm>
            <a:off x="435325" y="346675"/>
            <a:ext cx="566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20" b="1">
                <a:solidFill>
                  <a:srgbClr val="DE4B3A"/>
                </a:solidFill>
                <a:latin typeface="Gugi"/>
                <a:ea typeface="Gugi"/>
                <a:cs typeface="Gugi"/>
                <a:sym typeface="Gugi"/>
              </a:rPr>
              <a:t>¡Observen!</a:t>
            </a:r>
            <a:endParaRPr sz="3020" b="1">
              <a:solidFill>
                <a:srgbClr val="DE4B3A"/>
              </a:solidFill>
              <a:latin typeface="Gugi"/>
              <a:ea typeface="Gugi"/>
              <a:cs typeface="Gugi"/>
              <a:sym typeface="Gug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>
            <a:spLocks noGrp="1"/>
          </p:cNvSpPr>
          <p:nvPr>
            <p:ph type="ctrTitle"/>
          </p:nvPr>
        </p:nvSpPr>
        <p:spPr>
          <a:xfrm>
            <a:off x="1029435" y="3625307"/>
            <a:ext cx="5713500" cy="2807700"/>
          </a:xfrm>
          <a:prstGeom prst="rect">
            <a:avLst/>
          </a:prstGeom>
          <a:solidFill>
            <a:srgbClr val="DE4B3A"/>
          </a:solidFill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5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Lección</a:t>
            </a:r>
            <a:r>
              <a:rPr lang="en" sz="45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 2: </a:t>
            </a:r>
            <a:r>
              <a:rPr lang="en" sz="45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Comparar</a:t>
            </a:r>
            <a:r>
              <a:rPr lang="en" sz="45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 y </a:t>
            </a:r>
            <a:r>
              <a:rPr lang="en" sz="45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revisar</a:t>
            </a:r>
            <a:endParaRPr sz="4500" b="1" dirty="0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Gugi"/>
            </a:endParaRPr>
          </a:p>
        </p:txBody>
      </p:sp>
      <p:sp>
        <p:nvSpPr>
          <p:cNvPr id="131" name="Google Shape;131;p25"/>
          <p:cNvSpPr txBox="1">
            <a:spLocks noGrp="1"/>
          </p:cNvSpPr>
          <p:nvPr>
            <p:ph type="sldNum" idx="12"/>
          </p:nvPr>
        </p:nvSpPr>
        <p:spPr>
          <a:xfrm>
            <a:off x="6121351" y="17833062"/>
            <a:ext cx="396600" cy="15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/>
          <p:nvPr/>
        </p:nvSpPr>
        <p:spPr>
          <a:xfrm>
            <a:off x="435325" y="346675"/>
            <a:ext cx="6934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 err="1">
                <a:solidFill>
                  <a:srgbClr val="DE4B3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Planifique</a:t>
            </a:r>
            <a:r>
              <a:rPr lang="en" sz="2800" b="1" dirty="0">
                <a:solidFill>
                  <a:srgbClr val="DE4B3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 sus </a:t>
            </a:r>
            <a:r>
              <a:rPr lang="en" sz="2800" b="1" dirty="0" err="1">
                <a:solidFill>
                  <a:srgbClr val="DE4B3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observaciones</a:t>
            </a:r>
            <a:r>
              <a:rPr lang="en" sz="2800" b="1" dirty="0">
                <a:solidFill>
                  <a:srgbClr val="DE4B3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 </a:t>
            </a:r>
            <a:r>
              <a:rPr lang="en" sz="2800" b="1" dirty="0" err="1">
                <a:solidFill>
                  <a:srgbClr val="DE4B3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en</a:t>
            </a:r>
            <a:r>
              <a:rPr lang="en" sz="2800" b="1" dirty="0">
                <a:solidFill>
                  <a:srgbClr val="DE4B3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 GRUPO</a:t>
            </a:r>
            <a:endParaRPr sz="2800" b="1" dirty="0">
              <a:solidFill>
                <a:srgbClr val="DE4B3A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Gugi"/>
            </a:endParaRPr>
          </a:p>
        </p:txBody>
      </p:sp>
      <p:graphicFrame>
        <p:nvGraphicFramePr>
          <p:cNvPr id="137" name="Google Shape;137;p26"/>
          <p:cNvGraphicFramePr/>
          <p:nvPr>
            <p:extLst>
              <p:ext uri="{D42A27DB-BD31-4B8C-83A1-F6EECF244321}">
                <p14:modId xmlns:p14="http://schemas.microsoft.com/office/powerpoint/2010/main" val="1707068116"/>
              </p:ext>
            </p:extLst>
          </p:nvPr>
        </p:nvGraphicFramePr>
        <p:xfrm>
          <a:off x="435288" y="1448275"/>
          <a:ext cx="6934575" cy="2519620"/>
        </p:xfrm>
        <a:graphic>
          <a:graphicData uri="http://schemas.openxmlformats.org/drawingml/2006/table">
            <a:tbl>
              <a:tblPr>
                <a:noFill/>
                <a:tableStyleId>{43BB9FA2-8D6D-4B97-A4EA-30628BDD5FDC}</a:tableStyleId>
              </a:tblPr>
              <a:tblGrid>
                <a:gridCol w="300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0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Elija una forma de registrar las observaciones</a:t>
                      </a: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2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oboto"/>
                          <a:ea typeface="Roboto"/>
                          <a:cs typeface="Roboto"/>
                          <a:sym typeface="Roboto"/>
                        </a:rPr>
                        <a:t>Registraremos una nueva observación cada __ minutos</a:t>
                      </a: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O</a:t>
                      </a:r>
                      <a:endParaRPr sz="2800" b="1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Registraremos</a:t>
                      </a:r>
                      <a:r>
                        <a:rPr lang="en" sz="16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en" sz="160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una</a:t>
                      </a:r>
                      <a:r>
                        <a:rPr lang="en" sz="16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en" sz="160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nueva</a:t>
                      </a:r>
                      <a:r>
                        <a:rPr lang="en" sz="16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en" sz="160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observación</a:t>
                      </a:r>
                      <a:r>
                        <a:rPr lang="en" sz="16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en" sz="160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por</a:t>
                      </a:r>
                      <a:r>
                        <a:rPr lang="en" sz="16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en" sz="160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cada</a:t>
                      </a:r>
                      <a:r>
                        <a:rPr lang="en" sz="16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______ que </a:t>
                      </a:r>
                      <a:r>
                        <a:rPr lang="en" sz="160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encontremos</a:t>
                      </a:r>
                      <a:r>
                        <a:rPr lang="en" sz="16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(árbol, o </a:t>
                      </a:r>
                      <a:r>
                        <a:rPr lang="en" sz="160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parte</a:t>
                      </a:r>
                      <a:r>
                        <a:rPr lang="en" sz="16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de la </a:t>
                      </a:r>
                      <a:r>
                        <a:rPr lang="en" sz="160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escuela</a:t>
                      </a:r>
                      <a:r>
                        <a:rPr lang="en" sz="16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, etc.)</a:t>
                      </a:r>
                      <a:endParaRPr sz="16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8" name="Google Shape;138;p26"/>
          <p:cNvSpPr txBox="1">
            <a:spLocks noGrp="1"/>
          </p:cNvSpPr>
          <p:nvPr>
            <p:ph type="sldNum" idx="12"/>
          </p:nvPr>
        </p:nvSpPr>
        <p:spPr>
          <a:xfrm>
            <a:off x="5655341" y="9350343"/>
            <a:ext cx="20046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err="1"/>
              <a:t>dayofai.org</a:t>
            </a:r>
            <a:r>
              <a:rPr lang="en" sz="1200" dirty="0"/>
              <a:t> | 8</a:t>
            </a:r>
            <a:endParaRPr sz="1200" dirty="0"/>
          </a:p>
        </p:txBody>
      </p:sp>
      <p:graphicFrame>
        <p:nvGraphicFramePr>
          <p:cNvPr id="139" name="Google Shape;139;p26"/>
          <p:cNvGraphicFramePr/>
          <p:nvPr/>
        </p:nvGraphicFramePr>
        <p:xfrm>
          <a:off x="435338" y="4632300"/>
          <a:ext cx="6934500" cy="3535370"/>
        </p:xfrm>
        <a:graphic>
          <a:graphicData uri="http://schemas.openxmlformats.org/drawingml/2006/table">
            <a:tbl>
              <a:tblPr>
                <a:noFill/>
                <a:tableStyleId>{43BB9FA2-8D6D-4B97-A4EA-30628BDD5FDC}</a:tableStyleId>
              </a:tblPr>
              <a:tblGrid>
                <a:gridCol w="1733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3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3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3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7900">
                <a:tc grid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¿Qué partes del mundo natural quieren observar?</a:t>
                      </a:r>
                      <a:endParaRPr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6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025">
                <a:tc grid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¿Quién observará cada una de las cosas anteriores?</a:t>
                      </a:r>
                      <a:endParaRPr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4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>
            <a:spLocks noGrp="1"/>
          </p:cNvSpPr>
          <p:nvPr>
            <p:ph type="ctrTitle"/>
          </p:nvPr>
        </p:nvSpPr>
        <p:spPr>
          <a:xfrm>
            <a:off x="1029435" y="3625307"/>
            <a:ext cx="5713500" cy="2807700"/>
          </a:xfrm>
          <a:prstGeom prst="rect">
            <a:avLst/>
          </a:prstGeom>
          <a:solidFill>
            <a:srgbClr val="DE4B3A"/>
          </a:solidFill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5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Lección</a:t>
            </a:r>
            <a:r>
              <a:rPr lang="en" sz="45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 3: </a:t>
            </a:r>
            <a:r>
              <a:rPr lang="en" sz="45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Observación</a:t>
            </a:r>
            <a:r>
              <a:rPr lang="en" sz="45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 </a:t>
            </a:r>
            <a:br>
              <a:rPr lang="en" sz="45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</a:br>
            <a:r>
              <a:rPr lang="en" sz="45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ugi"/>
              </a:rPr>
              <a:t>(Ronda 2)</a:t>
            </a:r>
            <a:endParaRPr sz="4500" b="1" dirty="0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Gugi"/>
            </a:endParaRPr>
          </a:p>
        </p:txBody>
      </p:sp>
      <p:sp>
        <p:nvSpPr>
          <p:cNvPr id="145" name="Google Shape;145;p27"/>
          <p:cNvSpPr txBox="1">
            <a:spLocks noGrp="1"/>
          </p:cNvSpPr>
          <p:nvPr>
            <p:ph type="sldNum" idx="12"/>
          </p:nvPr>
        </p:nvSpPr>
        <p:spPr>
          <a:xfrm>
            <a:off x="6121351" y="17833062"/>
            <a:ext cx="396600" cy="15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2135</Words>
  <Application>Microsoft Macintosh PowerPoint</Application>
  <PresentationFormat>Custom</PresentationFormat>
  <Paragraphs>358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Bangers</vt:lpstr>
      <vt:lpstr>Righteous</vt:lpstr>
      <vt:lpstr>Calibri</vt:lpstr>
      <vt:lpstr>Abel</vt:lpstr>
      <vt:lpstr>Gugi</vt:lpstr>
      <vt:lpstr>Roboto</vt:lpstr>
      <vt:lpstr>Bitter</vt:lpstr>
      <vt:lpstr>Rubik</vt:lpstr>
      <vt:lpstr>Simple Light</vt:lpstr>
      <vt:lpstr>Comprender el entorno</vt:lpstr>
      <vt:lpstr>Lección 1: Observar la naturaleza</vt:lpstr>
      <vt:lpstr>Cómo observaremos la naturaleza - EJEMPLO</vt:lpstr>
      <vt:lpstr>Cómo observaremos la naturaleza - OTRO EJEMPLO</vt:lpstr>
      <vt:lpstr>PowerPoint Presentation</vt:lpstr>
      <vt:lpstr>PowerPoint Presentation</vt:lpstr>
      <vt:lpstr>Lección 2: Comparar y revisar</vt:lpstr>
      <vt:lpstr>PowerPoint Presentation</vt:lpstr>
      <vt:lpstr>Lección 3: Observación  (Ronda 2)</vt:lpstr>
      <vt:lpstr>PowerPoint Presentation</vt:lpstr>
      <vt:lpstr>Lección 4 (Opción 1): Visualización de datos</vt:lpstr>
      <vt:lpstr>Creación de gráficos de líneas para datos temporales</vt:lpstr>
      <vt:lpstr>Creación de gráficos de líneas para datos temporales</vt:lpstr>
      <vt:lpstr>Creación de gráficos de líneas para datos temporales</vt:lpstr>
      <vt:lpstr>Creación de un mapa para datos de localización</vt:lpstr>
      <vt:lpstr>Creación de un mapa para datos de localización</vt:lpstr>
      <vt:lpstr>Creación de un mapa para datos de localización  </vt:lpstr>
      <vt:lpstr>Lección 4 (Opción 2): Visualización de datos</vt:lpstr>
      <vt:lpstr>Paso 1: Añada sus "Identificadores de fila".</vt:lpstr>
      <vt:lpstr>Paso 2: Asigne un nombre a las columnas</vt:lpstr>
      <vt:lpstr>Paso 3: Añadir observaciones</vt:lpstr>
      <vt:lpstr>Paso 4, Opción 1: Gráfico temporal</vt:lpstr>
      <vt:lpstr>Paso 4, Opción 1: Gráfico temporal</vt:lpstr>
      <vt:lpstr>Paso 4, Opción 1: Gráfico temporal</vt:lpstr>
      <vt:lpstr>Paso 4, Opción 1: Gráfico temporal</vt:lpstr>
      <vt:lpstr>Paso 4, Opción 2: Crear un mapa</vt:lpstr>
      <vt:lpstr>Paso 4, Opción 2: Crear un mapa</vt:lpstr>
      <vt:lpstr>Lección 5: Interpretación de datos</vt:lpstr>
      <vt:lpstr>Correlación espuria</vt:lpstr>
      <vt:lpstr>Tendencias en tus propios datos</vt:lpstr>
      <vt:lpstr>Tendencias de los datos en los distintos grupos</vt:lpstr>
      <vt:lpstr>Lección 6: Conectar los datos de la naturaleza y el clima</vt:lpstr>
      <vt:lpstr>Datos climáticos</vt:lpstr>
      <vt:lpstr>Datos climáticos</vt:lpstr>
      <vt:lpstr>Datos climáticos</vt:lpstr>
      <vt:lpstr>Recopilación de datos de diseño para el cambio climático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keywords>, docId:E50FAE29AF541D91F9C10C42D87C1AA3</cp:keywords>
  <cp:lastModifiedBy>Alma María Mallo Casdelo</cp:lastModifiedBy>
  <cp:revision>23</cp:revision>
  <dcterms:modified xsi:type="dcterms:W3CDTF">2024-11-12T16:55:16Z</dcterms:modified>
</cp:coreProperties>
</file>