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9"/>
  </p:notesMasterIdLst>
  <p:sldIdLst>
    <p:sldId id="257" r:id="rId2"/>
    <p:sldId id="276" r:id="rId3"/>
    <p:sldId id="270" r:id="rId4"/>
    <p:sldId id="271" r:id="rId5"/>
    <p:sldId id="258" r:id="rId6"/>
    <p:sldId id="272" r:id="rId7"/>
    <p:sldId id="282" r:id="rId8"/>
    <p:sldId id="283" r:id="rId9"/>
    <p:sldId id="284" r:id="rId10"/>
    <p:sldId id="281" r:id="rId11"/>
    <p:sldId id="279" r:id="rId12"/>
    <p:sldId id="273" r:id="rId13"/>
    <p:sldId id="274" r:id="rId14"/>
    <p:sldId id="275" r:id="rId15"/>
    <p:sldId id="287" r:id="rId16"/>
    <p:sldId id="286" r:id="rId17"/>
    <p:sldId id="261" r:id="rId18"/>
    <p:sldId id="288" r:id="rId19"/>
    <p:sldId id="289" r:id="rId20"/>
    <p:sldId id="331" r:id="rId21"/>
    <p:sldId id="332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33" r:id="rId31"/>
    <p:sldId id="334" r:id="rId32"/>
    <p:sldId id="335" r:id="rId33"/>
    <p:sldId id="337" r:id="rId34"/>
    <p:sldId id="338" r:id="rId35"/>
    <p:sldId id="341" r:id="rId36"/>
    <p:sldId id="342" r:id="rId37"/>
    <p:sldId id="339" r:id="rId38"/>
    <p:sldId id="340" r:id="rId39"/>
    <p:sldId id="343" r:id="rId40"/>
    <p:sldId id="344" r:id="rId41"/>
    <p:sldId id="345" r:id="rId42"/>
    <p:sldId id="347" r:id="rId43"/>
    <p:sldId id="353" r:id="rId44"/>
    <p:sldId id="346" r:id="rId45"/>
    <p:sldId id="351" r:id="rId46"/>
    <p:sldId id="352" r:id="rId47"/>
    <p:sldId id="350" r:id="rId48"/>
    <p:sldId id="349" r:id="rId49"/>
    <p:sldId id="357" r:id="rId50"/>
    <p:sldId id="355" r:id="rId51"/>
    <p:sldId id="354" r:id="rId52"/>
    <p:sldId id="359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260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FF21"/>
    <a:srgbClr val="C2E4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3" autoAdjust="0"/>
    <p:restoredTop sz="94624" autoAdjust="0"/>
  </p:normalViewPr>
  <p:slideViewPr>
    <p:cSldViewPr>
      <p:cViewPr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56EF5-1E4A-4480-9C8B-EF348B4E7140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C15C1-C511-4C5F-B4AE-2BC75F2C5D15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51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1CC8A-7B67-469A-959C-B31A9450C807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7.jpeg"/><Relationship Id="rId3" Type="http://schemas.openxmlformats.org/officeDocument/2006/relationships/image" Target="../media/image25.jpeg"/><Relationship Id="rId7" Type="http://schemas.openxmlformats.org/officeDocument/2006/relationships/image" Target="../media/image31.jpeg"/><Relationship Id="rId12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3.jpeg"/><Relationship Id="rId5" Type="http://schemas.openxmlformats.org/officeDocument/2006/relationships/image" Target="../media/image29.jpeg"/><Relationship Id="rId10" Type="http://schemas.openxmlformats.org/officeDocument/2006/relationships/image" Target="../media/image35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7.jpeg"/><Relationship Id="rId3" Type="http://schemas.openxmlformats.org/officeDocument/2006/relationships/image" Target="../media/image26.jpeg"/><Relationship Id="rId7" Type="http://schemas.openxmlformats.org/officeDocument/2006/relationships/image" Target="../media/image32.jpeg"/><Relationship Id="rId12" Type="http://schemas.openxmlformats.org/officeDocument/2006/relationships/image" Target="../media/image39.jpeg"/><Relationship Id="rId17" Type="http://schemas.openxmlformats.org/officeDocument/2006/relationships/image" Target="../media/image23.jpeg"/><Relationship Id="rId2" Type="http://schemas.openxmlformats.org/officeDocument/2006/relationships/image" Target="../media/image25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8.jpeg"/><Relationship Id="rId5" Type="http://schemas.openxmlformats.org/officeDocument/2006/relationships/image" Target="../media/image42.jpeg"/><Relationship Id="rId15" Type="http://schemas.openxmlformats.org/officeDocument/2006/relationships/image" Target="../media/image45.jpeg"/><Relationship Id="rId10" Type="http://schemas.openxmlformats.org/officeDocument/2006/relationships/image" Target="../media/image37.jpeg"/><Relationship Id="rId4" Type="http://schemas.openxmlformats.org/officeDocument/2006/relationships/image" Target="../media/image28.jpeg"/><Relationship Id="rId9" Type="http://schemas.openxmlformats.org/officeDocument/2006/relationships/image" Target="../media/image43.jpe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cadoarqueoloxia@gmail.com" TargetMode="External"/><Relationship Id="rId7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revista.ortegal@gmail.com" TargetMode="External"/><Relationship Id="rId4" Type="http://schemas.openxmlformats.org/officeDocument/2006/relationships/hyperlink" Target="mailto:vanetrevin.cado@gmail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7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3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18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7.jpeg"/><Relationship Id="rId5" Type="http://schemas.openxmlformats.org/officeDocument/2006/relationships/image" Target="../media/image16.gif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17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7.jpeg"/><Relationship Id="rId5" Type="http://schemas.openxmlformats.org/officeDocument/2006/relationships/image" Target="../media/image42.jpeg"/><Relationship Id="rId10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2857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071678"/>
            <a:ext cx="2357454" cy="1181559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71472" y="500042"/>
            <a:ext cx="8358246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dobe Garamond Pro Bold" pitchFamily="18" charset="0"/>
              </a:rPr>
              <a:t>Patrimonio Histórico-Cultural. A dimensión Humana das </a:t>
            </a:r>
            <a:r>
              <a:rPr lang="es-ES" sz="4000" dirty="0" err="1" smtClean="0">
                <a:latin typeface="Adobe Garamond Pro Bold" pitchFamily="18" charset="0"/>
              </a:rPr>
              <a:t>Paisaxes</a:t>
            </a:r>
            <a:endParaRPr lang="es-ES" sz="4000" dirty="0">
              <a:latin typeface="Adobe Garamond Pro Bold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86446" y="6286520"/>
            <a:ext cx="3571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ramond" pitchFamily="18" charset="0"/>
              </a:rPr>
              <a:t>Vanesa </a:t>
            </a:r>
            <a:r>
              <a:rPr lang="es-ES" sz="2400" b="1" dirty="0" err="1" smtClean="0">
                <a:latin typeface="Garamond" pitchFamily="18" charset="0"/>
              </a:rPr>
              <a:t>Trevín</a:t>
            </a:r>
            <a:r>
              <a:rPr lang="es-ES" sz="2400" b="1" dirty="0" smtClean="0">
                <a:latin typeface="Garamond" pitchFamily="18" charset="0"/>
              </a:rPr>
              <a:t> Pita</a:t>
            </a:r>
            <a:endParaRPr lang="es-ES" sz="2400" b="1" dirty="0">
              <a:latin typeface="Garamond" pitchFamily="18" charset="0"/>
            </a:endParaRPr>
          </a:p>
        </p:txBody>
      </p:sp>
      <p:pic>
        <p:nvPicPr>
          <p:cNvPr id="13314" name="Picture 2" descr="Asociación Española de Ecología Terrestr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143248"/>
            <a:ext cx="2214578" cy="1085143"/>
          </a:xfrm>
          <a:prstGeom prst="rect">
            <a:avLst/>
          </a:prstGeom>
          <a:noFill/>
        </p:spPr>
      </p:pic>
      <p:pic>
        <p:nvPicPr>
          <p:cNvPr id="2" name="Picture 2" descr="C:\Users\Vane\Desktop\logo terra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4000504"/>
            <a:ext cx="2500330" cy="1228802"/>
          </a:xfrm>
          <a:prstGeom prst="rect">
            <a:avLst/>
          </a:prstGeom>
          <a:noFill/>
        </p:spPr>
      </p:pic>
      <p:pic>
        <p:nvPicPr>
          <p:cNvPr id="1027" name="Picture 3" descr="C:\Users\Vane\Downloads\Xeoparque_Vertic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072074"/>
            <a:ext cx="1500198" cy="1522701"/>
          </a:xfrm>
          <a:prstGeom prst="rect">
            <a:avLst/>
          </a:prstGeom>
          <a:noFill/>
        </p:spPr>
      </p:pic>
      <p:pic>
        <p:nvPicPr>
          <p:cNvPr id="91137" name="Picture 1" descr="C:\Users\Vane\Desktop\fotos ppt\IMG_00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143116"/>
            <a:ext cx="5250693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39 Rectángulo"/>
          <p:cNvSpPr/>
          <p:nvPr/>
        </p:nvSpPr>
        <p:spPr>
          <a:xfrm>
            <a:off x="395536" y="5301208"/>
            <a:ext cx="8208912" cy="1040634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1" name="40 Rectángulo"/>
          <p:cNvSpPr/>
          <p:nvPr/>
        </p:nvSpPr>
        <p:spPr>
          <a:xfrm>
            <a:off x="395536" y="4293096"/>
            <a:ext cx="8208912" cy="1008535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2" name="41 Rectángulo"/>
          <p:cNvSpPr/>
          <p:nvPr/>
        </p:nvSpPr>
        <p:spPr>
          <a:xfrm>
            <a:off x="420586" y="3211486"/>
            <a:ext cx="8208912" cy="10816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4" name="43 Rectángulo"/>
          <p:cNvSpPr/>
          <p:nvPr/>
        </p:nvSpPr>
        <p:spPr>
          <a:xfrm>
            <a:off x="395536" y="1916832"/>
            <a:ext cx="8233962" cy="1295721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5" name="Picture 20" descr="http://3.bp.blogspot.com/-OGxJ7X5w-Ik/TY-tArVugqI/AAAAAAAAADA/c1-MG87Exbs/s1600/s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908720"/>
            <a:ext cx="919142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https://encrypted-tbn3.gstatic.com/images?q=tbn:ANd9GcTZq7z12v5xX-Nj4xk3vNU80TKtOjbLPgbWSuqSri7xkvaeZqp7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45224"/>
            <a:ext cx="714290" cy="722961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" name="Picture 14" descr="http://monte3.galeon.com/punt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373216"/>
            <a:ext cx="1126955" cy="718725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" name="Picture 16" descr="http://1.bp.blogspot.com/_VbbcoJoYAzY/SW8w52-4zYI/AAAAAAAACNQ/Spt5qikrF-o/s400/estea+vigoblog150_r2_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437112"/>
            <a:ext cx="1045749" cy="670716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2" name="Picture 18" descr="http://t.licorestito.com/cargador/index/pins/cultura-castrexa.JPG"/>
          <p:cNvPicPr>
            <a:picLocks noChangeAspect="1" noChangeArrowheads="1"/>
          </p:cNvPicPr>
          <p:nvPr/>
        </p:nvPicPr>
        <p:blipFill>
          <a:blip r:embed="rId6" cstate="print"/>
          <a:srcRect l="10747" t="32966" b="38190"/>
          <a:stretch>
            <a:fillRect/>
          </a:stretch>
        </p:blipFill>
        <p:spPr bwMode="auto">
          <a:xfrm rot="16200000">
            <a:off x="5670108" y="3627037"/>
            <a:ext cx="1080120" cy="251996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3" name="Picture 20" descr="http://galeon.hispavista.com/edadbronce/img/vasocampanifor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5445224"/>
            <a:ext cx="800470" cy="684836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4" name="Picture 22" descr="http://www.museo3d.faico.org/Uploads/F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4437112"/>
            <a:ext cx="1052377" cy="672128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5" name="Picture 24" descr="http://media.lavozdegalicia.es/default/2010/02/09/0012_2698882/Foto/l9c16f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9298" y="3428577"/>
            <a:ext cx="812071" cy="573286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7" name="Picture 28" descr="https://encrypted-tbn2.gstatic.com/images?q=tbn:ANd9GcTxqDKFs1uG1NLIf7aQp4_pFgTADrAmJSBydQMoVyUaPc04lBVPD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93394" y="3428577"/>
            <a:ext cx="826987" cy="537984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8" name="Picture 30" descr="http://museoarqua.mcu.es/web/uploads/imagenes/galeria_de_piezas/022.jpg"/>
          <p:cNvPicPr>
            <a:picLocks noChangeAspect="1" noChangeArrowheads="1"/>
          </p:cNvPicPr>
          <p:nvPr/>
        </p:nvPicPr>
        <p:blipFill>
          <a:blip r:embed="rId11" cstate="print"/>
          <a:srcRect t="29453" b="30574"/>
          <a:stretch>
            <a:fillRect/>
          </a:stretch>
        </p:blipFill>
        <p:spPr bwMode="auto">
          <a:xfrm>
            <a:off x="5101106" y="2492473"/>
            <a:ext cx="2144530" cy="532337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" name="Picture 32" descr="https://encrypted-tbn3.gstatic.com/images?q=tbn:ANd9GcRO30J6Ag3fOcAicDlSdk4nOUlENyDbeeHJ2DjU606tNyVCJh1J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33354" y="2420465"/>
            <a:ext cx="1156787" cy="662244"/>
          </a:xfrm>
          <a:prstGeom prst="rect">
            <a:avLst/>
          </a:prstGeom>
          <a:solidFill>
            <a:srgbClr val="C00000">
              <a:alpha val="64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1" name="60 Rectángulo"/>
          <p:cNvSpPr/>
          <p:nvPr/>
        </p:nvSpPr>
        <p:spPr>
          <a:xfrm>
            <a:off x="492594" y="3356569"/>
            <a:ext cx="2376264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Edad del Hierro</a:t>
            </a:r>
          </a:p>
        </p:txBody>
      </p:sp>
      <p:sp>
        <p:nvSpPr>
          <p:cNvPr id="63" name="62 Rectángulo"/>
          <p:cNvSpPr/>
          <p:nvPr/>
        </p:nvSpPr>
        <p:spPr>
          <a:xfrm>
            <a:off x="539552" y="5301208"/>
            <a:ext cx="1439020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Neolítico</a:t>
            </a:r>
          </a:p>
        </p:txBody>
      </p:sp>
      <p:sp>
        <p:nvSpPr>
          <p:cNvPr id="64" name="63 Rectángulo"/>
          <p:cNvSpPr/>
          <p:nvPr/>
        </p:nvSpPr>
        <p:spPr>
          <a:xfrm>
            <a:off x="467544" y="4365104"/>
            <a:ext cx="2520280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Edad </a:t>
            </a: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del Bronce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420586" y="2348457"/>
            <a:ext cx="2592288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Época Romana</a:t>
            </a:r>
          </a:p>
        </p:txBody>
      </p:sp>
      <p:sp>
        <p:nvSpPr>
          <p:cNvPr id="68" name="67 Rectángulo"/>
          <p:cNvSpPr/>
          <p:nvPr/>
        </p:nvSpPr>
        <p:spPr>
          <a:xfrm>
            <a:off x="467544" y="5733256"/>
            <a:ext cx="1439020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Neolític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9" name="68 Rectángulo"/>
          <p:cNvSpPr/>
          <p:nvPr/>
        </p:nvSpPr>
        <p:spPr>
          <a:xfrm>
            <a:off x="539552" y="4725144"/>
            <a:ext cx="2232248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Bronce </a:t>
            </a: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Age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492594" y="3716609"/>
            <a:ext cx="2160240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Iron</a:t>
            </a: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Age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420586" y="2708497"/>
            <a:ext cx="2592288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Roman</a:t>
            </a: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 Time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2" name="71 Rectángulo"/>
          <p:cNvSpPr/>
          <p:nvPr/>
        </p:nvSpPr>
        <p:spPr>
          <a:xfrm>
            <a:off x="2483768" y="2060848"/>
            <a:ext cx="1512168" cy="1015663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II a. C.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 IV d.C. 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2411760" y="3212976"/>
            <a:ext cx="1800200" cy="1015663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IX a. C.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 d.C. 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4" name="73 Rectángulo"/>
          <p:cNvSpPr/>
          <p:nvPr/>
        </p:nvSpPr>
        <p:spPr>
          <a:xfrm>
            <a:off x="2771800" y="4725144"/>
            <a:ext cx="2088232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1.800-700 a. C.</a:t>
            </a:r>
          </a:p>
        </p:txBody>
      </p:sp>
      <p:sp>
        <p:nvSpPr>
          <p:cNvPr id="75" name="74 Rectángulo"/>
          <p:cNvSpPr/>
          <p:nvPr/>
        </p:nvSpPr>
        <p:spPr>
          <a:xfrm>
            <a:off x="2123728" y="5589240"/>
            <a:ext cx="2376264" cy="400110"/>
          </a:xfrm>
          <a:prstGeom prst="rect">
            <a:avLst/>
          </a:prstGeom>
          <a:solidFill>
            <a:srgbClr val="C00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5.500-3.000 a. C.</a:t>
            </a:r>
          </a:p>
        </p:txBody>
      </p:sp>
      <p:sp>
        <p:nvSpPr>
          <p:cNvPr id="76" name="75 Rectángulo"/>
          <p:cNvSpPr/>
          <p:nvPr/>
        </p:nvSpPr>
        <p:spPr>
          <a:xfrm>
            <a:off x="3923928" y="2348880"/>
            <a:ext cx="464468" cy="2246769"/>
          </a:xfrm>
          <a:prstGeom prst="rect">
            <a:avLst/>
          </a:prstGeom>
          <a:solidFill>
            <a:srgbClr val="C00000">
              <a:alpha val="64000"/>
            </a:srgbClr>
          </a:solidFill>
          <a:ln w="31750"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</a:t>
            </a:r>
            <a:endParaRPr lang="es-ES" sz="2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7" name="76 Rectángulo"/>
          <p:cNvSpPr/>
          <p:nvPr/>
        </p:nvSpPr>
        <p:spPr>
          <a:xfrm>
            <a:off x="4499992" y="2204864"/>
            <a:ext cx="464468" cy="2554545"/>
          </a:xfrm>
          <a:prstGeom prst="rect">
            <a:avLst/>
          </a:prstGeom>
          <a:solidFill>
            <a:srgbClr val="C00000">
              <a:alpha val="64000"/>
            </a:srgbClr>
          </a:solidFill>
          <a:ln w="31750">
            <a:solidFill>
              <a:schemeClr val="accent1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FORTS</a:t>
            </a:r>
          </a:p>
        </p:txBody>
      </p:sp>
      <p:pic>
        <p:nvPicPr>
          <p:cNvPr id="31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0" y="5805488"/>
            <a:ext cx="9144000" cy="1052512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0" y="4797425"/>
            <a:ext cx="9144000" cy="1008063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3" name="32 Rectángulo"/>
          <p:cNvSpPr/>
          <p:nvPr/>
        </p:nvSpPr>
        <p:spPr>
          <a:xfrm>
            <a:off x="0" y="3860800"/>
            <a:ext cx="9144000" cy="936625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" name="33 Rectángulo"/>
          <p:cNvSpPr/>
          <p:nvPr/>
        </p:nvSpPr>
        <p:spPr>
          <a:xfrm>
            <a:off x="0" y="1341438"/>
            <a:ext cx="9144000" cy="2519362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5" name="Picture 2" descr="https://encrypted-tbn3.gstatic.com/images?q=tbn:ANd9GcTZq7z12v5xX-Nj4xk3vNU80TKtOjbLPgbWSuqSri7xkvaeZqp7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3888" y="5805488"/>
            <a:ext cx="684212" cy="812800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6" name="Picture 10" descr="http://4.bp.blogspot.com/-ZMui87Cbz74/T38chLu5tBI/AAAAAAAAAgE/d70w9n1F9Ik/s1600/800px-Bifaz_amigdalo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5876925"/>
            <a:ext cx="1316038" cy="766763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7" name="Picture 14" descr="http://monte3.galeon.com/punt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5876925"/>
            <a:ext cx="1079500" cy="808038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8" name="Picture 18" descr="http://t.licorestito.com/cargador/index/pins/cultura-castrexa.JPG"/>
          <p:cNvPicPr>
            <a:picLocks noChangeAspect="1" noChangeArrowheads="1"/>
          </p:cNvPicPr>
          <p:nvPr/>
        </p:nvPicPr>
        <p:blipFill>
          <a:blip r:embed="rId5"/>
          <a:srcRect t="24724" b="38190"/>
          <a:stretch>
            <a:fillRect/>
          </a:stretch>
        </p:blipFill>
        <p:spPr bwMode="auto">
          <a:xfrm>
            <a:off x="4500563" y="4941888"/>
            <a:ext cx="2057400" cy="647700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9" name="Picture 20" descr="http://galeon.hispavista.com/edadbronce/img/vasocampanifor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950" y="5876925"/>
            <a:ext cx="765175" cy="771525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22" descr="http://www.museo3d.faico.org/Uploads/F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4941888"/>
            <a:ext cx="1008062" cy="755650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6" name="Picture 28" descr="https://encrypted-tbn2.gstatic.com/images?q=tbn:ANd9GcTxqDKFs1uG1NLIf7aQp4_pFgTADrAmJSBydQMoVyUaPc04lBVPD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56550" y="5013325"/>
            <a:ext cx="793750" cy="604838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8" name="Picture 30" descr="http://museoarqua.mcu.es/web/uploads/imagenes/galeria_de_piezas/022.jpg"/>
          <p:cNvPicPr>
            <a:picLocks noChangeAspect="1" noChangeArrowheads="1"/>
          </p:cNvPicPr>
          <p:nvPr/>
        </p:nvPicPr>
        <p:blipFill>
          <a:blip r:embed="rId9"/>
          <a:srcRect t="29453" b="30574"/>
          <a:stretch>
            <a:fillRect/>
          </a:stretch>
        </p:blipFill>
        <p:spPr bwMode="auto">
          <a:xfrm>
            <a:off x="4211638" y="4005263"/>
            <a:ext cx="2054225" cy="598487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9" name="Picture 32" descr="https://encrypted-tbn3.gstatic.com/images?q=tbn:ANd9GcRO30J6Ag3fOcAicDlSdk4nOUlENyDbeeHJ2DjU606tNyVCJh1J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8125" y="4005263"/>
            <a:ext cx="1108075" cy="744537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6" name="Picture 34" descr="http://laverdaddelpajarito.files.wordpress.com/2009/08/tc3a9gularomana-villafrancabarros.jpg"/>
          <p:cNvPicPr>
            <a:picLocks noChangeAspect="1" noChangeArrowheads="1"/>
          </p:cNvPicPr>
          <p:nvPr/>
        </p:nvPicPr>
        <p:blipFill>
          <a:blip r:embed="rId11" cstate="print"/>
          <a:srcRect l="16251" r="16251" b="25000"/>
          <a:stretch>
            <a:fillRect/>
          </a:stretch>
        </p:blipFill>
        <p:spPr bwMode="auto">
          <a:xfrm>
            <a:off x="7885113" y="4005263"/>
            <a:ext cx="863600" cy="719137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60" name="Picture 36" descr="http://1.bp.blogspot.com/_xXXPF9h52FE/Sw0Q6BgBEPI/AAAAAAAAOmE/8m_rcecwV1k/s1600/Medieval_Helmets_European_Closed_H_AH3814_249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6463" y="1557338"/>
            <a:ext cx="719137" cy="896937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62" name="Picture 38" descr="http://www.museudemanresa.cat/images/apartats/coleccions/ceramica/ceramica11b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40425" y="2636838"/>
            <a:ext cx="1185863" cy="788987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66" name="Picture 40" descr="http://www.aceros-de-hispania.com/imagen/espada-battle-ready/espada-medieval.jpg"/>
          <p:cNvPicPr>
            <a:picLocks noChangeAspect="1" noChangeArrowheads="1"/>
          </p:cNvPicPr>
          <p:nvPr/>
        </p:nvPicPr>
        <p:blipFill>
          <a:blip r:embed="rId14"/>
          <a:srcRect t="22684" b="16827"/>
          <a:stretch>
            <a:fillRect/>
          </a:stretch>
        </p:blipFill>
        <p:spPr bwMode="auto">
          <a:xfrm>
            <a:off x="5795963" y="1628775"/>
            <a:ext cx="3051175" cy="576263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67" name="66 CuadroTexto"/>
          <p:cNvSpPr txBox="1"/>
          <p:nvPr/>
        </p:nvSpPr>
        <p:spPr>
          <a:xfrm>
            <a:off x="179388" y="5949950"/>
            <a:ext cx="4032250" cy="646113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A Prehistoria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  <a:latin typeface="+mn-lt"/>
                <a:cs typeface="+mn-cs"/>
              </a:rPr>
              <a:t>4.5 m.a.– 3200 a. C. </a:t>
            </a: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179388" y="4941888"/>
            <a:ext cx="4068762" cy="646112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A </a:t>
            </a:r>
            <a:r>
              <a:rPr lang="es-ES" b="1" dirty="0" err="1">
                <a:solidFill>
                  <a:schemeClr val="bg1"/>
                </a:solidFill>
                <a:latin typeface="+mn-lt"/>
                <a:cs typeface="+mn-cs"/>
              </a:rPr>
              <a:t>Idade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 do Ferro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IX a. C. -</a:t>
            </a: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II d. C.</a:t>
            </a: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9" name="78 CuadroTexto"/>
          <p:cNvSpPr txBox="1"/>
          <p:nvPr/>
        </p:nvSpPr>
        <p:spPr>
          <a:xfrm>
            <a:off x="250825" y="4005263"/>
            <a:ext cx="3852863" cy="646112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Época Romana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II a. C. – </a:t>
            </a: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III-IV d.C.</a:t>
            </a: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0" name="79 CuadroTexto"/>
          <p:cNvSpPr txBox="1"/>
          <p:nvPr/>
        </p:nvSpPr>
        <p:spPr>
          <a:xfrm>
            <a:off x="0" y="1412875"/>
            <a:ext cx="4464050" cy="2308225"/>
          </a:xfrm>
          <a:prstGeom prst="rect">
            <a:avLst/>
          </a:prstGeom>
          <a:solidFill>
            <a:srgbClr val="C00000">
              <a:alpha val="68000"/>
            </a:srgb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Época Medieval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V – </a:t>
            </a:r>
            <a:r>
              <a:rPr lang="es-ES" dirty="0" err="1">
                <a:solidFill>
                  <a:schemeClr val="bg1"/>
                </a:solidFill>
                <a:latin typeface="+mn-lt"/>
                <a:cs typeface="+mn-cs"/>
              </a:rPr>
              <a:t>Século</a:t>
            </a:r>
            <a:r>
              <a:rPr lang="es-ES" dirty="0">
                <a:solidFill>
                  <a:schemeClr val="bg1"/>
                </a:solidFill>
                <a:latin typeface="+mn-lt"/>
                <a:cs typeface="+mn-cs"/>
              </a:rPr>
              <a:t> XV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1" name="Picture 2" descr="Resultado de imagen de castillo"/>
          <p:cNvPicPr>
            <a:picLocks noChangeAspect="1" noChangeArrowheads="1"/>
          </p:cNvPicPr>
          <p:nvPr/>
        </p:nvPicPr>
        <p:blipFill>
          <a:blip r:embed="rId15"/>
          <a:srcRect l="24213" r="24767" b="43272"/>
          <a:stretch>
            <a:fillRect/>
          </a:stretch>
        </p:blipFill>
        <p:spPr bwMode="auto">
          <a:xfrm>
            <a:off x="4140200" y="2565400"/>
            <a:ext cx="1655763" cy="1150938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2" name="Picture 4" descr="Resultado de imagen de iglesia galicia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08850" y="2420938"/>
            <a:ext cx="1649413" cy="1238250"/>
          </a:xfrm>
          <a:prstGeom prst="rect">
            <a:avLst/>
          </a:prstGeom>
          <a:solidFill>
            <a:srgbClr val="C00000">
              <a:alpha val="68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3" name="Picture 20" descr="http://3.bp.blogspot.com/-OGxJ7X5w-Ik/TY-tArVugqI/AAAAAAAAADA/c1-MG87Exbs/s1600/so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2910" y="142852"/>
            <a:ext cx="919142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Exemplo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dun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esquema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Matrix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33793" name="Picture 1" descr="C:\Users\Vane\Desktop\captur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5" y="714356"/>
            <a:ext cx="6381439" cy="5481493"/>
          </a:xfrm>
          <a:prstGeom prst="rect">
            <a:avLst/>
          </a:prstGeom>
          <a:noFill/>
        </p:spPr>
      </p:pic>
      <p:pic>
        <p:nvPicPr>
          <p:cNvPr id="6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85720" y="642918"/>
            <a:ext cx="8640960" cy="583264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Verdana"/>
              </a:rPr>
              <a:t> 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A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paisaxe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do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Megalitismo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572000" y="4857760"/>
            <a:ext cx="8543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  <a:cs typeface="Aharoni" pitchFamily="2" charset="-79"/>
              </a:rPr>
              <a:t>2018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32770" name="Picture 2" descr="Dolmen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42984"/>
            <a:ext cx="5919340" cy="4429156"/>
          </a:xfrm>
          <a:prstGeom prst="rect">
            <a:avLst/>
          </a:prstGeom>
          <a:noFill/>
        </p:spPr>
      </p:pic>
      <p:pic>
        <p:nvPicPr>
          <p:cNvPr id="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85720" y="714356"/>
            <a:ext cx="8640960" cy="583264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Verdana"/>
              </a:rPr>
              <a:t> 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A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paisaxe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do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Megalitismo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572000" y="4857760"/>
            <a:ext cx="8543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  <a:cs typeface="Aharoni" pitchFamily="2" charset="-79"/>
              </a:rPr>
              <a:t>2018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53250" name="Picture 2" descr="Cuaderno alumnado final.qx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2984"/>
            <a:ext cx="5648754" cy="4214842"/>
          </a:xfrm>
          <a:prstGeom prst="rect">
            <a:avLst/>
          </a:prstGeom>
          <a:noFill/>
        </p:spPr>
      </p:pic>
      <p:pic>
        <p:nvPicPr>
          <p:cNvPr id="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" name="Picture 4" descr="Resultado de imagen de neolitico cómo vi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142984"/>
            <a:ext cx="6853276" cy="4945870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  <p:sp>
        <p:nvSpPr>
          <p:cNvPr id="17" name="16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As sociedade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s Neolíticas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2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2" descr="Resultado de imagen de neolitico cómo vi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928670"/>
            <a:ext cx="7271180" cy="4826246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  <p:sp>
        <p:nvSpPr>
          <p:cNvPr id="22" name="21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As sociedade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s Neolíticas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2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2857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 descr="C:\Users\Vane\Downloads\Xeoparque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142852"/>
            <a:ext cx="714380" cy="725096"/>
          </a:xfrm>
          <a:prstGeom prst="rect">
            <a:avLst/>
          </a:prstGeom>
          <a:noFill/>
        </p:spPr>
      </p:pic>
      <p:pic>
        <p:nvPicPr>
          <p:cNvPr id="10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571472" y="285728"/>
            <a:ext cx="7572428" cy="1323439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Adobe Garamond Pro Bold" pitchFamily="18" charset="0"/>
              </a:rPr>
              <a:t>As pegadas da </a:t>
            </a:r>
            <a:r>
              <a:rPr lang="es-ES" sz="4000" dirty="0" err="1" smtClean="0">
                <a:latin typeface="Adobe Garamond Pro Bold" pitchFamily="18" charset="0"/>
              </a:rPr>
              <a:t>paisaxe</a:t>
            </a:r>
            <a:r>
              <a:rPr lang="es-ES" sz="4000" dirty="0" smtClean="0">
                <a:latin typeface="Adobe Garamond Pro Bold" pitchFamily="18" charset="0"/>
              </a:rPr>
              <a:t> Prehistórica: O </a:t>
            </a:r>
            <a:r>
              <a:rPr lang="es-ES" sz="4000" dirty="0" err="1" smtClean="0">
                <a:latin typeface="Adobe Garamond Pro Bold" pitchFamily="18" charset="0"/>
              </a:rPr>
              <a:t>Camiño</a:t>
            </a:r>
            <a:r>
              <a:rPr lang="es-ES" sz="4000" dirty="0" smtClean="0">
                <a:latin typeface="Adobe Garamond Pro Bold" pitchFamily="18" charset="0"/>
              </a:rPr>
              <a:t> dos </a:t>
            </a:r>
            <a:r>
              <a:rPr lang="es-ES" sz="4000" dirty="0" err="1" smtClean="0">
                <a:latin typeface="Adobe Garamond Pro Bold" pitchFamily="18" charset="0"/>
              </a:rPr>
              <a:t>Arrieiros</a:t>
            </a:r>
            <a:endParaRPr lang="es-ES" sz="4000" dirty="0">
              <a:latin typeface="Adobe Garamond Pro Bold" pitchFamily="18" charset="0"/>
            </a:endParaRPr>
          </a:p>
        </p:txBody>
      </p:sp>
      <p:pic>
        <p:nvPicPr>
          <p:cNvPr id="8" name="Picture 3" descr="C:\Users\Vane\Desktop\plano de situació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70" y="1714488"/>
            <a:ext cx="4403129" cy="4702018"/>
          </a:xfrm>
          <a:prstGeom prst="rect">
            <a:avLst/>
          </a:prstGeom>
          <a:noFill/>
        </p:spPr>
      </p:pic>
      <p:pic>
        <p:nvPicPr>
          <p:cNvPr id="9" name="Picture 3" descr="C:\Users\Vane\Desktop\Anexo I situacion plano.jpg"/>
          <p:cNvPicPr>
            <a:picLocks noChangeAspect="1" noChangeArrowheads="1"/>
          </p:cNvPicPr>
          <p:nvPr/>
        </p:nvPicPr>
        <p:blipFill>
          <a:blip r:embed="rId5"/>
          <a:srcRect b="10526"/>
          <a:stretch>
            <a:fillRect/>
          </a:stretch>
        </p:blipFill>
        <p:spPr bwMode="auto">
          <a:xfrm>
            <a:off x="4500562" y="1785926"/>
            <a:ext cx="3857652" cy="4888550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214282" y="214290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smtClean="0">
                <a:latin typeface="Garamond" pitchFamily="18" charset="0"/>
              </a:rPr>
              <a:t>Federico  </a:t>
            </a:r>
            <a:r>
              <a:rPr lang="es-ES" sz="3200" b="1" dirty="0" err="1" smtClean="0">
                <a:latin typeface="Garamond" pitchFamily="18" charset="0"/>
              </a:rPr>
              <a:t>Maciñeira</a:t>
            </a:r>
            <a:endParaRPr lang="es-ES" sz="3200" dirty="0"/>
          </a:p>
        </p:txBody>
      </p:sp>
      <p:pic>
        <p:nvPicPr>
          <p:cNvPr id="15" name="Picture 2" descr="C:\Users\Vane\Pictures\maciñeir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1142984"/>
            <a:ext cx="3359235" cy="4752528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571472" y="1428736"/>
            <a:ext cx="4500594" cy="4708981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solidFill>
              <a:srgbClr val="00A249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i="1" dirty="0" smtClean="0">
                <a:latin typeface="Adobe Garamond Pro" pitchFamily="18" charset="0"/>
                <a:cs typeface="Times New Roman" pitchFamily="18" charset="0"/>
              </a:rPr>
              <a:t>Bares, puerto hispánico de la primitiva navegación occidental.</a:t>
            </a:r>
          </a:p>
          <a:p>
            <a:endParaRPr lang="es-ES" sz="2000" dirty="0" smtClean="0">
              <a:latin typeface="Adobe Garamond Pro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La distribución de las</a:t>
            </a:r>
          </a:p>
          <a:p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estaciones prehistóricas </a:t>
            </a:r>
            <a:r>
              <a:rPr lang="es-ES" sz="2000" dirty="0" err="1" smtClean="0">
                <a:latin typeface="Adobe Garamond Pro" pitchFamily="18" charset="0"/>
                <a:cs typeface="Times New Roman" pitchFamily="18" charset="0"/>
              </a:rPr>
              <a:t>ortegalesas</a:t>
            </a:r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 y sus</a:t>
            </a:r>
          </a:p>
          <a:p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características. </a:t>
            </a:r>
            <a:r>
              <a:rPr lang="es-ES" sz="2000" i="1" dirty="0" smtClean="0">
                <a:latin typeface="Adobe Garamond Pro" pitchFamily="18" charset="0"/>
                <a:cs typeface="Times New Roman" pitchFamily="18" charset="0"/>
              </a:rPr>
              <a:t>Boletín de la Real Academia Gallega</a:t>
            </a:r>
          </a:p>
          <a:p>
            <a:endParaRPr lang="es-ES" sz="2000" dirty="0" smtClean="0">
              <a:latin typeface="Adobe Garamond Pro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Túmulos prehistóricos. Inventario descriptivo de los Túmulos prehistóricos. Inventario descriptivo de los doscientos ochenta y seis túmulos prehistóricos hasta ahora descubiertos en la avanzada comarca del Cabo </a:t>
            </a:r>
            <a:r>
              <a:rPr lang="es-ES" sz="2000" dirty="0" err="1" smtClean="0">
                <a:latin typeface="Adobe Garamond Pro" pitchFamily="18" charset="0"/>
                <a:cs typeface="Times New Roman" pitchFamily="18" charset="0"/>
              </a:rPr>
              <a:t>Ortegal</a:t>
            </a:r>
            <a:r>
              <a:rPr lang="es-ES" sz="2000" dirty="0" smtClean="0">
                <a:latin typeface="Adobe Garamond Pro" pitchFamily="18" charset="0"/>
                <a:cs typeface="Times New Roman" pitchFamily="18" charset="0"/>
              </a:rPr>
              <a:t>. </a:t>
            </a:r>
            <a:r>
              <a:rPr lang="es-ES" sz="2000" i="1" dirty="0" smtClean="0">
                <a:latin typeface="Adobe Garamond Pro" pitchFamily="18" charset="0"/>
                <a:cs typeface="Times New Roman" pitchFamily="18" charset="0"/>
              </a:rPr>
              <a:t>Boletín de la Real Academia Gallega.</a:t>
            </a:r>
          </a:p>
        </p:txBody>
      </p:sp>
      <p:pic>
        <p:nvPicPr>
          <p:cNvPr id="22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8163" t="7215" r="6122" b="7655"/>
          <a:stretch>
            <a:fillRect/>
          </a:stretch>
        </p:blipFill>
        <p:spPr bwMode="auto">
          <a:xfrm>
            <a:off x="928662" y="1214422"/>
            <a:ext cx="34580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C:\Users\Vane\Desktop\Anexo I situacion plano.jpg"/>
          <p:cNvPicPr>
            <a:picLocks noChangeAspect="1" noChangeArrowheads="1"/>
          </p:cNvPicPr>
          <p:nvPr/>
        </p:nvPicPr>
        <p:blipFill>
          <a:blip r:embed="rId4"/>
          <a:srcRect b="10526"/>
          <a:stretch>
            <a:fillRect/>
          </a:stretch>
        </p:blipFill>
        <p:spPr bwMode="auto">
          <a:xfrm>
            <a:off x="4929190" y="1333890"/>
            <a:ext cx="3643338" cy="4616964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  <p:sp>
        <p:nvSpPr>
          <p:cNvPr id="32" name="31 Elipse"/>
          <p:cNvSpPr/>
          <p:nvPr/>
        </p:nvSpPr>
        <p:spPr>
          <a:xfrm>
            <a:off x="6500826" y="2643182"/>
            <a:ext cx="500066" cy="357190"/>
          </a:xfrm>
          <a:prstGeom prst="ellipse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214282" y="214290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Escavacións</a:t>
            </a:r>
            <a:endParaRPr lang="es-ES" sz="3200" dirty="0"/>
          </a:p>
        </p:txBody>
      </p:sp>
      <p:pic>
        <p:nvPicPr>
          <p:cNvPr id="2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2857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 descr="C:\Users\Vane\Downloads\Xeoparque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142852"/>
            <a:ext cx="714380" cy="725096"/>
          </a:xfrm>
          <a:prstGeom prst="rect">
            <a:avLst/>
          </a:prstGeom>
          <a:noFill/>
        </p:spPr>
      </p:pic>
      <p:pic>
        <p:nvPicPr>
          <p:cNvPr id="10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14348" y="500042"/>
            <a:ext cx="7572428" cy="707886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Adobe Garamond Pro Bold" pitchFamily="18" charset="0"/>
              </a:rPr>
              <a:t>Definición: </a:t>
            </a:r>
            <a:r>
              <a:rPr lang="es-ES" sz="4000" dirty="0" err="1" smtClean="0">
                <a:latin typeface="Adobe Garamond Pro Bold" pitchFamily="18" charset="0"/>
              </a:rPr>
              <a:t>Arqueoloxía</a:t>
            </a:r>
            <a:r>
              <a:rPr lang="es-ES" sz="4000" dirty="0" smtClean="0">
                <a:latin typeface="Adobe Garamond Pro Bold" pitchFamily="18" charset="0"/>
              </a:rPr>
              <a:t> e </a:t>
            </a:r>
            <a:r>
              <a:rPr lang="es-ES" sz="4000" dirty="0" err="1" smtClean="0">
                <a:latin typeface="Adobe Garamond Pro Bold" pitchFamily="18" charset="0"/>
              </a:rPr>
              <a:t>P</a:t>
            </a:r>
            <a:r>
              <a:rPr lang="es-ES" sz="4000" dirty="0" err="1" smtClean="0">
                <a:latin typeface="Adobe Garamond Pro Bold" pitchFamily="18" charset="0"/>
              </a:rPr>
              <a:t>aisaxe</a:t>
            </a:r>
            <a:r>
              <a:rPr lang="es-ES" sz="4000" dirty="0" smtClean="0">
                <a:latin typeface="Adobe Garamond Pro Bold" pitchFamily="18" charset="0"/>
              </a:rPr>
              <a:t>  </a:t>
            </a:r>
            <a:endParaRPr lang="es-ES" sz="4000" dirty="0">
              <a:latin typeface="Adobe Garamond Pro Bold" pitchFamily="18" charset="0"/>
            </a:endParaRPr>
          </a:p>
        </p:txBody>
      </p:sp>
      <p:pic>
        <p:nvPicPr>
          <p:cNvPr id="2050" name="Picture 2" descr="C:\Users\Vane\Downloads\WhatsApp Image 2024-05-10 at 17.23.2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357298"/>
            <a:ext cx="6667547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214282" y="214290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Escavacións</a:t>
            </a:r>
            <a:endParaRPr lang="es-ES" sz="3200" dirty="0"/>
          </a:p>
        </p:txBody>
      </p:sp>
      <p:pic>
        <p:nvPicPr>
          <p:cNvPr id="6" name="Picture 2" descr="C:\Users\Vane\Downloads\CÁM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428736"/>
            <a:ext cx="5143536" cy="4874629"/>
          </a:xfrm>
          <a:prstGeom prst="rect">
            <a:avLst/>
          </a:prstGeom>
          <a:noFill/>
        </p:spPr>
      </p:pic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6286520"/>
            <a:ext cx="1140220" cy="571480"/>
          </a:xfrm>
          <a:prstGeom prst="rect">
            <a:avLst/>
          </a:prstGeom>
          <a:noFill/>
        </p:spPr>
      </p:pic>
      <p:pic>
        <p:nvPicPr>
          <p:cNvPr id="7" name="Picture 3" descr="C:\Users\Vane\Desktop\Anexo I situacion plano.jpg"/>
          <p:cNvPicPr>
            <a:picLocks noChangeAspect="1" noChangeArrowheads="1"/>
          </p:cNvPicPr>
          <p:nvPr/>
        </p:nvPicPr>
        <p:blipFill>
          <a:blip r:embed="rId4"/>
          <a:srcRect b="10526"/>
          <a:stretch>
            <a:fillRect/>
          </a:stretch>
        </p:blipFill>
        <p:spPr bwMode="auto">
          <a:xfrm>
            <a:off x="1082716" y="1214422"/>
            <a:ext cx="4132225" cy="5236498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  <p:sp>
        <p:nvSpPr>
          <p:cNvPr id="9" name="8 Elipse"/>
          <p:cNvSpPr/>
          <p:nvPr/>
        </p:nvSpPr>
        <p:spPr>
          <a:xfrm>
            <a:off x="3143240" y="3286124"/>
            <a:ext cx="714380" cy="714380"/>
          </a:xfrm>
          <a:prstGeom prst="ellipse">
            <a:avLst/>
          </a:prstGeom>
          <a:noFill/>
          <a:ln>
            <a:solidFill>
              <a:srgbClr val="00A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23" name="Picture 3" descr="C:\Users\Vane\Desktop\Anexo I situacion plano.jpg"/>
          <p:cNvPicPr>
            <a:picLocks noChangeAspect="1" noChangeArrowheads="1"/>
          </p:cNvPicPr>
          <p:nvPr/>
        </p:nvPicPr>
        <p:blipFill>
          <a:blip r:embed="rId3"/>
          <a:srcRect b="10526"/>
          <a:stretch>
            <a:fillRect/>
          </a:stretch>
        </p:blipFill>
        <p:spPr bwMode="auto">
          <a:xfrm>
            <a:off x="1082716" y="1214422"/>
            <a:ext cx="4132225" cy="5236498"/>
          </a:xfrm>
          <a:prstGeom prst="rect">
            <a:avLst/>
          </a:prstGeom>
          <a:noFill/>
          <a:ln>
            <a:solidFill>
              <a:srgbClr val="00A249"/>
            </a:solidFill>
          </a:ln>
        </p:spPr>
      </p:pic>
      <p:pic>
        <p:nvPicPr>
          <p:cNvPr id="17" name="16 Imagen" descr="C:\Users\Vane\Desktop\MAÑON\parcela 2.jpg"/>
          <p:cNvPicPr/>
          <p:nvPr/>
        </p:nvPicPr>
        <p:blipFill>
          <a:blip r:embed="rId4" cstate="print"/>
          <a:srcRect t="12544" r="17813" b="4350"/>
          <a:stretch>
            <a:fillRect/>
          </a:stretch>
        </p:blipFill>
        <p:spPr bwMode="auto">
          <a:xfrm>
            <a:off x="3071802" y="2143116"/>
            <a:ext cx="5429288" cy="3385303"/>
          </a:xfrm>
          <a:prstGeom prst="rect">
            <a:avLst/>
          </a:prstGeom>
          <a:noFill/>
          <a:ln w="9525">
            <a:solidFill>
              <a:srgbClr val="00A249"/>
            </a:solidFill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25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7" name="Imagen 7" descr="IMG_1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5882536" cy="3929090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1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7" name="Imagen 7" descr="IMG_1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5882536" cy="3929090"/>
          </a:xfrm>
          <a:prstGeom prst="rect">
            <a:avLst/>
          </a:prstGeom>
          <a:noFill/>
        </p:spPr>
      </p:pic>
      <p:pic>
        <p:nvPicPr>
          <p:cNvPr id="16" name="15 Imagen" descr="G:\FOTOS Y VÍDEOS\TRABAJOS ARQUEO\Mañón y Cerdido\Prospección Mañón\Mámoa GA150444021\GA 21 REDUCIDAS\IMG_1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5929354" cy="371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2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7" name="Imagen 7" descr="IMG_1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5882536" cy="3929090"/>
          </a:xfrm>
          <a:prstGeom prst="rect">
            <a:avLst/>
          </a:prstGeom>
          <a:noFill/>
        </p:spPr>
      </p:pic>
      <p:pic>
        <p:nvPicPr>
          <p:cNvPr id="16" name="15 Imagen" descr="G:\FOTOS Y VÍDEOS\TRABAJOS ARQUEO\Mañón y Cerdido\Prospección Mañón\Mámoa GA150444021\GA 21 REDUCIDAS\IMG_1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5929354" cy="371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 descr="G:\FOTOS Y VÍDEOS\TRABAJOS ARQUEO\Mañón y Cerdido\Prospección Mañón\Mámoa 03 (carretera)\IMG_1096 - cop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357430"/>
            <a:ext cx="5572164" cy="35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25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7" name="Imagen 7" descr="IMG_1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5882536" cy="3929090"/>
          </a:xfrm>
          <a:prstGeom prst="rect">
            <a:avLst/>
          </a:prstGeom>
          <a:noFill/>
        </p:spPr>
      </p:pic>
      <p:pic>
        <p:nvPicPr>
          <p:cNvPr id="16" name="15 Imagen" descr="G:\FOTOS Y VÍDEOS\TRABAJOS ARQUEO\Mañón y Cerdido\Prospección Mañón\Mámoa GA150444021\GA 21 REDUCIDAS\IMG_1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5929354" cy="371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 descr="G:\FOTOS Y VÍDEOS\TRABAJOS ARQUEO\Mañón y Cerdido\Prospección Mañón\Mámoa 03 (carretera)\IMG_1096 - cop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357430"/>
            <a:ext cx="5572164" cy="35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22 Imagen" descr="G:\FOTOS Y VÍDEOS\TRABAJOS ARQUEO\Mañón y Cerdido\Prospección Mañón\Mámoa 2\Nueva carpeta\IMG_1083 - copi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714620"/>
            <a:ext cx="5572164" cy="3357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24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2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7" name="Imagen 7" descr="IMG_1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5882536" cy="3929090"/>
          </a:xfrm>
          <a:prstGeom prst="rect">
            <a:avLst/>
          </a:prstGeom>
          <a:noFill/>
        </p:spPr>
      </p:pic>
      <p:pic>
        <p:nvPicPr>
          <p:cNvPr id="16" name="15 Imagen" descr="G:\FOTOS Y VÍDEOS\TRABAJOS ARQUEO\Mañón y Cerdido\Prospección Mañón\Mámoa GA150444021\GA 21 REDUCIDAS\IMG_1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5929354" cy="371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16 Imagen" descr="G:\FOTOS Y VÍDEOS\TRABAJOS ARQUEO\Mañón y Cerdido\Prospección Mañón\Mámoa 03 (carretera)\IMG_1096 - cop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357430"/>
            <a:ext cx="5572164" cy="35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22 Imagen" descr="G:\FOTOS Y VÍDEOS\TRABAJOS ARQUEO\Mañón y Cerdido\Prospección Mañón\Mámoa 2\Nueva carpeta\IMG_1083 - copi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714620"/>
            <a:ext cx="5572164" cy="3357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24 Imagen" descr="G:\FOTOS Y VÍDEOS\TRABAJOS ARQUEO\Mañón y Cerdido\Prospección Mañón\GA\Nueva carpeta\IMG_11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3357562"/>
            <a:ext cx="46434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</a:t>
            </a:r>
            <a:r>
              <a:rPr lang="es-ES" sz="3200" b="1" dirty="0" err="1" smtClean="0">
                <a:latin typeface="Garamond" pitchFamily="18" charset="0"/>
              </a:rPr>
              <a:t>Investigacións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Arqueolóxicas</a:t>
            </a:r>
            <a:r>
              <a:rPr lang="es-ES" sz="3200" b="1" dirty="0" smtClean="0">
                <a:latin typeface="Garamond" pitchFamily="18" charset="0"/>
              </a:rPr>
              <a:t>: </a:t>
            </a:r>
          </a:p>
          <a:p>
            <a:pPr algn="ctr"/>
            <a:r>
              <a:rPr lang="es-ES" sz="3200" b="1" dirty="0" err="1" smtClean="0">
                <a:latin typeface="Garamond" pitchFamily="18" charset="0"/>
              </a:rPr>
              <a:t>Prospeccións</a:t>
            </a:r>
            <a:endParaRPr lang="es-ES" sz="3200" dirty="0"/>
          </a:p>
        </p:txBody>
      </p:sp>
      <p:pic>
        <p:nvPicPr>
          <p:cNvPr id="32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9156" name="Picture 4" descr="C:\Users\Vane\Desktop\Nueva carpeta (2)\IMG_1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857232"/>
            <a:ext cx="8032853" cy="5357850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  <p:pic>
        <p:nvPicPr>
          <p:cNvPr id="1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00108"/>
            <a:ext cx="7447314" cy="4967300"/>
          </a:xfrm>
          <a:prstGeom prst="rect">
            <a:avLst/>
          </a:prstGeom>
          <a:noFill/>
        </p:spPr>
      </p:pic>
      <p:pic>
        <p:nvPicPr>
          <p:cNvPr id="25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282" y="714356"/>
            <a:ext cx="8640960" cy="557216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Verdana"/>
              </a:rPr>
              <a:t> 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Guerreira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Vikinga de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Birka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51202" name="Picture 2" descr="El gran guerrero vikingo era una muj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714356"/>
            <a:ext cx="2752476" cy="5357826"/>
          </a:xfrm>
          <a:prstGeom prst="rect">
            <a:avLst/>
          </a:prstGeom>
          <a:noFill/>
        </p:spPr>
      </p:pic>
      <p:pic>
        <p:nvPicPr>
          <p:cNvPr id="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447314" cy="4967300"/>
          </a:xfrm>
          <a:prstGeom prst="rect">
            <a:avLst/>
          </a:prstGeom>
          <a:noFill/>
        </p:spPr>
      </p:pic>
      <p:pic>
        <p:nvPicPr>
          <p:cNvPr id="5" name="Picture 11" descr="C:\Users\Vane\Desktop\Nueva carpeta (2)\IMG_1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357298"/>
            <a:ext cx="7661523" cy="5110176"/>
          </a:xfrm>
          <a:prstGeom prst="rect">
            <a:avLst/>
          </a:prstGeom>
          <a:noFill/>
        </p:spPr>
      </p:pic>
      <p:pic>
        <p:nvPicPr>
          <p:cNvPr id="6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447314" cy="4967300"/>
          </a:xfrm>
          <a:prstGeom prst="rect">
            <a:avLst/>
          </a:prstGeom>
          <a:noFill/>
        </p:spPr>
      </p:pic>
      <p:pic>
        <p:nvPicPr>
          <p:cNvPr id="5" name="Picture 11" descr="C:\Users\Vane\Desktop\Nueva carpeta (2)\IMG_1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2477" y="1285860"/>
            <a:ext cx="7661523" cy="5110176"/>
          </a:xfrm>
          <a:prstGeom prst="rect">
            <a:avLst/>
          </a:prstGeom>
          <a:noFill/>
        </p:spPr>
      </p:pic>
      <p:pic>
        <p:nvPicPr>
          <p:cNvPr id="6" name="Picture 10" descr="C:\Users\Vane\Desktop\Nueva carpeta (2)\IMG_12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1857364"/>
            <a:ext cx="6804685" cy="4538672"/>
          </a:xfrm>
          <a:prstGeom prst="rect">
            <a:avLst/>
          </a:prstGeom>
          <a:noFill/>
        </p:spPr>
      </p:pic>
      <p:pic>
        <p:nvPicPr>
          <p:cNvPr id="7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928670"/>
            <a:ext cx="7447314" cy="4967300"/>
          </a:xfrm>
          <a:prstGeom prst="rect">
            <a:avLst/>
          </a:prstGeom>
          <a:noFill/>
        </p:spPr>
      </p:pic>
      <p:pic>
        <p:nvPicPr>
          <p:cNvPr id="5" name="Picture 11" descr="C:\Users\Vane\Desktop\Nueva carpeta (2)\IMG_1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142984"/>
            <a:ext cx="7661523" cy="5110176"/>
          </a:xfrm>
          <a:prstGeom prst="rect">
            <a:avLst/>
          </a:prstGeom>
          <a:noFill/>
        </p:spPr>
      </p:pic>
      <p:pic>
        <p:nvPicPr>
          <p:cNvPr id="6" name="Picture 10" descr="C:\Users\Vane\Desktop\Nueva carpeta (2)\IMG_12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1428736"/>
            <a:ext cx="6804685" cy="4538672"/>
          </a:xfrm>
          <a:prstGeom prst="rect">
            <a:avLst/>
          </a:prstGeom>
          <a:noFill/>
        </p:spPr>
      </p:pic>
      <p:pic>
        <p:nvPicPr>
          <p:cNvPr id="7" name="Picture 13" descr="C:\Users\Vane\Desktop\Nueva carpeta (2)\IMG_12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857364"/>
            <a:ext cx="7091378" cy="4729894"/>
          </a:xfrm>
          <a:prstGeom prst="rect">
            <a:avLst/>
          </a:prstGeom>
          <a:noFill/>
        </p:spPr>
      </p:pic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928670"/>
            <a:ext cx="7447314" cy="4967300"/>
          </a:xfrm>
          <a:prstGeom prst="rect">
            <a:avLst/>
          </a:prstGeom>
          <a:noFill/>
        </p:spPr>
      </p:pic>
      <p:pic>
        <p:nvPicPr>
          <p:cNvPr id="5" name="Picture 11" descr="C:\Users\Vane\Desktop\Nueva carpeta (2)\IMG_1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214422"/>
            <a:ext cx="7661523" cy="5110176"/>
          </a:xfrm>
          <a:prstGeom prst="rect">
            <a:avLst/>
          </a:prstGeom>
          <a:noFill/>
        </p:spPr>
      </p:pic>
      <p:pic>
        <p:nvPicPr>
          <p:cNvPr id="6" name="Picture 10" descr="C:\Users\Vane\Desktop\Nueva carpeta (2)\IMG_12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18" y="1571612"/>
            <a:ext cx="6804685" cy="4538672"/>
          </a:xfrm>
          <a:prstGeom prst="rect">
            <a:avLst/>
          </a:prstGeom>
          <a:noFill/>
        </p:spPr>
      </p:pic>
      <p:pic>
        <p:nvPicPr>
          <p:cNvPr id="7" name="Picture 13" descr="C:\Users\Vane\Desktop\Nueva carpeta (2)\IMG_12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2622" y="1857364"/>
            <a:ext cx="7091378" cy="4729894"/>
          </a:xfrm>
          <a:prstGeom prst="rect">
            <a:avLst/>
          </a:prstGeom>
          <a:noFill/>
        </p:spPr>
      </p:pic>
      <p:pic>
        <p:nvPicPr>
          <p:cNvPr id="9" name="Picture 20" descr="C:\Users\Vane\Desktop\Nueva carpeta (2)\IMG_13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4094" y="2285992"/>
            <a:ext cx="6519906" cy="4348726"/>
          </a:xfrm>
          <a:prstGeom prst="rect">
            <a:avLst/>
          </a:prstGeom>
          <a:noFill/>
        </p:spPr>
      </p:pic>
      <p:pic>
        <p:nvPicPr>
          <p:cNvPr id="10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0" y="21429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Picture 9" descr="C:\Users\Vane\Desktop\Nueva carpeta (2)\IMG_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7447314" cy="4967300"/>
          </a:xfrm>
          <a:prstGeom prst="rect">
            <a:avLst/>
          </a:prstGeom>
          <a:noFill/>
        </p:spPr>
      </p:pic>
      <p:pic>
        <p:nvPicPr>
          <p:cNvPr id="5" name="Picture 11" descr="C:\Users\Vane\Desktop\Nueva carpeta (2)\IMG_1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857232"/>
            <a:ext cx="7661523" cy="5110176"/>
          </a:xfrm>
          <a:prstGeom prst="rect">
            <a:avLst/>
          </a:prstGeom>
          <a:noFill/>
        </p:spPr>
      </p:pic>
      <p:pic>
        <p:nvPicPr>
          <p:cNvPr id="6" name="Picture 10" descr="C:\Users\Vane\Desktop\Nueva carpeta (2)\IMG_12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142984"/>
            <a:ext cx="6804685" cy="4538672"/>
          </a:xfrm>
          <a:prstGeom prst="rect">
            <a:avLst/>
          </a:prstGeom>
          <a:noFill/>
        </p:spPr>
      </p:pic>
      <p:pic>
        <p:nvPicPr>
          <p:cNvPr id="7" name="Picture 13" descr="C:\Users\Vane\Desktop\Nueva carpeta (2)\IMG_12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1428736"/>
            <a:ext cx="7091378" cy="4729894"/>
          </a:xfrm>
          <a:prstGeom prst="rect">
            <a:avLst/>
          </a:prstGeom>
          <a:noFill/>
        </p:spPr>
      </p:pic>
      <p:pic>
        <p:nvPicPr>
          <p:cNvPr id="9" name="Picture 20" descr="C:\Users\Vane\Desktop\Nueva carpeta (2)\IMG_13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1785926"/>
            <a:ext cx="6519906" cy="4348726"/>
          </a:xfrm>
          <a:prstGeom prst="rect">
            <a:avLst/>
          </a:prstGeom>
          <a:noFill/>
        </p:spPr>
      </p:pic>
      <p:pic>
        <p:nvPicPr>
          <p:cNvPr id="10" name="Picture 15" descr="C:\Users\Vane\Desktop\Nueva carpeta (2)\IMG_125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70" y="2000240"/>
            <a:ext cx="6877064" cy="4586948"/>
          </a:xfrm>
          <a:prstGeom prst="rect">
            <a:avLst/>
          </a:prstGeom>
          <a:noFill/>
        </p:spPr>
      </p:pic>
      <p:pic>
        <p:nvPicPr>
          <p:cNvPr id="11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O </a:t>
            </a:r>
            <a:r>
              <a:rPr lang="es-ES" sz="3200" b="1" dirty="0" err="1" smtClean="0">
                <a:latin typeface="Garamond" pitchFamily="18" charset="0"/>
              </a:rPr>
              <a:t>Camiño</a:t>
            </a:r>
            <a:r>
              <a:rPr lang="es-ES" sz="3200" b="1" dirty="0" smtClean="0">
                <a:latin typeface="Garamond" pitchFamily="18" charset="0"/>
              </a:rPr>
              <a:t> dos </a:t>
            </a:r>
            <a:r>
              <a:rPr lang="es-ES" sz="3200" b="1" dirty="0" err="1" smtClean="0">
                <a:latin typeface="Garamond" pitchFamily="18" charset="0"/>
              </a:rPr>
              <a:t>Arrieiros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actualidade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pic>
        <p:nvPicPr>
          <p:cNvPr id="9" name="Picture 2" descr="Resultado de imagen de habitantes de los castros"/>
          <p:cNvPicPr>
            <a:picLocks noChangeAspect="1" noChangeArrowheads="1"/>
          </p:cNvPicPr>
          <p:nvPr/>
        </p:nvPicPr>
        <p:blipFill>
          <a:blip r:embed="rId4" cstate="print"/>
          <a:srcRect b="30710"/>
          <a:stretch>
            <a:fillRect/>
          </a:stretch>
        </p:blipFill>
        <p:spPr bwMode="auto">
          <a:xfrm>
            <a:off x="1643042" y="1785926"/>
            <a:ext cx="6715172" cy="305807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pic>
        <p:nvPicPr>
          <p:cNvPr id="10" name="Picture 2" descr="Resultado de imagen de habitantes de los castros"/>
          <p:cNvPicPr>
            <a:picLocks noChangeAspect="1" noChangeArrowheads="1"/>
          </p:cNvPicPr>
          <p:nvPr/>
        </p:nvPicPr>
        <p:blipFill>
          <a:blip r:embed="rId4" cstate="print"/>
          <a:srcRect t="24543" b="11451"/>
          <a:stretch>
            <a:fillRect/>
          </a:stretch>
        </p:blipFill>
        <p:spPr bwMode="auto">
          <a:xfrm>
            <a:off x="1000100" y="928670"/>
            <a:ext cx="6984776" cy="26642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2" descr="Resultado de imagen de habitantes de los castros"/>
          <p:cNvPicPr>
            <a:picLocks noChangeAspect="1" noChangeArrowheads="1"/>
          </p:cNvPicPr>
          <p:nvPr/>
        </p:nvPicPr>
        <p:blipFill>
          <a:blip r:embed="rId5" cstate="print"/>
          <a:srcRect t="17353" b="5667"/>
          <a:stretch>
            <a:fillRect/>
          </a:stretch>
        </p:blipFill>
        <p:spPr bwMode="auto">
          <a:xfrm>
            <a:off x="1714480" y="3786190"/>
            <a:ext cx="5616624" cy="262010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0" y="3214686"/>
            <a:ext cx="10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Borneiro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58016" y="6286520"/>
            <a:ext cx="18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San </a:t>
            </a:r>
            <a:r>
              <a:rPr lang="es-ES" dirty="0" err="1" smtClean="0"/>
              <a:t>Cibrán</a:t>
            </a:r>
            <a:r>
              <a:rPr lang="es-ES" dirty="0" smtClean="0"/>
              <a:t> de </a:t>
            </a:r>
            <a:r>
              <a:rPr lang="es-ES" dirty="0" err="1" smtClean="0"/>
              <a:t>Lás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24171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6572264" y="5715016"/>
            <a:ext cx="215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Mapa Pastor Fábrega</a:t>
            </a:r>
            <a:endParaRPr lang="es-ES" dirty="0"/>
          </a:p>
        </p:txBody>
      </p:sp>
      <p:pic>
        <p:nvPicPr>
          <p:cNvPr id="1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pic>
        <p:nvPicPr>
          <p:cNvPr id="14" name="Picture 2" descr="C:\Users\Vane\Desktop\castros repar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357298"/>
            <a:ext cx="4398093" cy="432048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785794"/>
            <a:ext cx="7162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071810"/>
            <a:ext cx="57245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pic>
        <p:nvPicPr>
          <p:cNvPr id="7170" name="Picture 2" descr="Y:\Nueva carpeta\Castro de Punta dos Pra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85860"/>
            <a:ext cx="6307889" cy="420526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285852" y="5500702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Punta dos Prados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85720" y="571480"/>
            <a:ext cx="8640960" cy="557216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Verdana"/>
              </a:rPr>
              <a:t> </a:t>
            </a:r>
            <a:endParaRPr lang="es-ES" dirty="0"/>
          </a:p>
        </p:txBody>
      </p:sp>
      <p:pic>
        <p:nvPicPr>
          <p:cNvPr id="36866" name="Picture 2" descr="La guerrera vikinga víctima del machis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286209" cy="442915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Guerreira</a:t>
            </a:r>
            <a:r>
              <a:rPr lang="es-ES" sz="2000" b="1" spc="150" dirty="0" smtClean="0">
                <a:ln w="11430"/>
                <a:latin typeface="Garamond" pitchFamily="18" charset="0"/>
                <a:cs typeface="Aharoni" pitchFamily="2" charset="-79"/>
              </a:rPr>
              <a:t> Vikinga de </a:t>
            </a:r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Birka</a:t>
            </a:r>
            <a:endParaRPr lang="es-ES" sz="2000" b="1" spc="150" dirty="0">
              <a:ln w="11430"/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500298" y="5500702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err="1" smtClean="0">
                <a:latin typeface="Garamond" pitchFamily="18" charset="0"/>
              </a:rPr>
              <a:t>Socastro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Cerdido</a:t>
            </a:r>
            <a:endParaRPr lang="es-ES" sz="3200" dirty="0"/>
          </a:p>
        </p:txBody>
      </p:sp>
      <p:pic>
        <p:nvPicPr>
          <p:cNvPr id="11266" name="Picture 2" descr="Y:\1. PROXECTOS\PROXECTOS PECHADOS\2017 Excavación Cerdido Cado\EXCAVACIÓN CERDIDO 2017\laminas\Corel (2).jpg"/>
          <p:cNvPicPr>
            <a:picLocks noChangeAspect="1" noChangeArrowheads="1"/>
          </p:cNvPicPr>
          <p:nvPr/>
        </p:nvPicPr>
        <p:blipFill>
          <a:blip r:embed="rId4"/>
          <a:srcRect l="8882" t="23684" r="8224" b="15790"/>
          <a:stretch>
            <a:fillRect/>
          </a:stretch>
        </p:blipFill>
        <p:spPr bwMode="auto">
          <a:xfrm>
            <a:off x="2714612" y="2857496"/>
            <a:ext cx="6143668" cy="2523292"/>
          </a:xfrm>
          <a:prstGeom prst="rect">
            <a:avLst/>
          </a:prstGeom>
          <a:noFill/>
        </p:spPr>
      </p:pic>
      <p:pic>
        <p:nvPicPr>
          <p:cNvPr id="11267" name="Picture 3" descr="Y:\1. PROXECTOS\PROXECTOS PECHADOS\2017 Excavación Cerdido Cado\EXCAVACIÓN CERDIDO 2017\laminas\Corel.jpg"/>
          <p:cNvPicPr>
            <a:picLocks noChangeAspect="1" noChangeArrowheads="1"/>
          </p:cNvPicPr>
          <p:nvPr/>
        </p:nvPicPr>
        <p:blipFill>
          <a:blip r:embed="rId5" cstate="print"/>
          <a:srcRect l="9375" t="16667" r="9375" b="11111"/>
          <a:stretch>
            <a:fillRect/>
          </a:stretch>
        </p:blipFill>
        <p:spPr bwMode="auto">
          <a:xfrm>
            <a:off x="357158" y="785794"/>
            <a:ext cx="3857652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42844" y="0"/>
            <a:ext cx="86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Cultura </a:t>
            </a:r>
            <a:r>
              <a:rPr lang="es-ES" sz="3200" b="1" dirty="0" err="1" smtClean="0">
                <a:latin typeface="Garamond" pitchFamily="18" charset="0"/>
              </a:rPr>
              <a:t>Castrexa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err="1" smtClean="0">
                <a:latin typeface="Garamond" pitchFamily="18" charset="0"/>
              </a:rPr>
              <a:t>Socastro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Cerdido</a:t>
            </a:r>
            <a:endParaRPr lang="es-ES" sz="3200" dirty="0"/>
          </a:p>
        </p:txBody>
      </p:sp>
      <p:pic>
        <p:nvPicPr>
          <p:cNvPr id="10242" name="Picture 2" descr="Y:\1. PROXECTOS\PROXECTOS PECHADOS\2017 Excavación Cerdido Cado\Mapas y planos oficiales\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62700" y="-348244"/>
            <a:ext cx="5137159" cy="7262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357422" y="6000768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Piletas de Salazón </a:t>
            </a:r>
            <a:r>
              <a:rPr lang="es-ES" sz="3200" b="1" dirty="0" err="1" smtClean="0">
                <a:latin typeface="Garamond" pitchFamily="18" charset="0"/>
              </a:rPr>
              <a:t>Espasante</a:t>
            </a:r>
            <a:endParaRPr lang="es-ES" sz="3200" dirty="0"/>
          </a:p>
        </p:txBody>
      </p:sp>
      <p:sp>
        <p:nvSpPr>
          <p:cNvPr id="11" name="10 Rectángulo"/>
          <p:cNvSpPr/>
          <p:nvPr/>
        </p:nvSpPr>
        <p:spPr>
          <a:xfrm>
            <a:off x="0" y="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  <p:pic>
        <p:nvPicPr>
          <p:cNvPr id="16386" name="Picture 2" descr="espasante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571612"/>
            <a:ext cx="40005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357422" y="6000768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Piletas de Salazón </a:t>
            </a:r>
            <a:r>
              <a:rPr lang="es-ES" sz="3200" b="1" dirty="0" err="1" smtClean="0">
                <a:latin typeface="Garamond" pitchFamily="18" charset="0"/>
              </a:rPr>
              <a:t>Espasante</a:t>
            </a:r>
            <a:endParaRPr lang="es-ES" sz="3200" dirty="0"/>
          </a:p>
        </p:txBody>
      </p:sp>
      <p:pic>
        <p:nvPicPr>
          <p:cNvPr id="10" name="9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357298"/>
            <a:ext cx="70723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0" y="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San </a:t>
            </a:r>
            <a:r>
              <a:rPr lang="es-ES" sz="3200" b="1" dirty="0" err="1" smtClean="0">
                <a:latin typeface="Garamond" pitchFamily="18" charset="0"/>
              </a:rPr>
              <a:t>Xiao</a:t>
            </a:r>
            <a:r>
              <a:rPr lang="es-ES" sz="3200" b="1" dirty="0" smtClean="0">
                <a:latin typeface="Garamond" pitchFamily="18" charset="0"/>
              </a:rPr>
              <a:t> do Trebo</a:t>
            </a:r>
            <a:endParaRPr lang="es-ES" sz="3200" dirty="0"/>
          </a:p>
        </p:txBody>
      </p:sp>
      <p:pic>
        <p:nvPicPr>
          <p:cNvPr id="12291" name="Picture 3" descr="Y:\10. TERRAS DO ORTEGAL\Revisións 2024\Revisión artigo Emilio s xiao 24\imagenes finales emilio\mapa de situació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736"/>
            <a:ext cx="7868425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San </a:t>
            </a:r>
            <a:r>
              <a:rPr lang="es-ES" sz="3200" b="1" dirty="0" err="1" smtClean="0">
                <a:latin typeface="Garamond" pitchFamily="18" charset="0"/>
              </a:rPr>
              <a:t>Xiao</a:t>
            </a:r>
            <a:r>
              <a:rPr lang="es-ES" sz="3200" b="1" dirty="0" smtClean="0">
                <a:latin typeface="Garamond" pitchFamily="18" charset="0"/>
              </a:rPr>
              <a:t> do Trebo</a:t>
            </a:r>
            <a:endParaRPr lang="es-ES" sz="3200" dirty="0"/>
          </a:p>
        </p:txBody>
      </p:sp>
      <p:pic>
        <p:nvPicPr>
          <p:cNvPr id="12290" name="Picture 2" descr="Y:\10. TERRAS DO ORTEGAL\Revisións 2024\Revisión artigo Emilio s xiao 24\imagenes finales emilio\20240417_162543 -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142984"/>
            <a:ext cx="7257478" cy="4143404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142844" y="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San </a:t>
            </a:r>
            <a:r>
              <a:rPr lang="es-ES" sz="3200" b="1" dirty="0" err="1" smtClean="0">
                <a:latin typeface="Garamond" pitchFamily="18" charset="0"/>
              </a:rPr>
              <a:t>Xiao</a:t>
            </a:r>
            <a:r>
              <a:rPr lang="es-ES" sz="3200" b="1" dirty="0" smtClean="0">
                <a:latin typeface="Garamond" pitchFamily="18" charset="0"/>
              </a:rPr>
              <a:t> do Trebo</a:t>
            </a:r>
            <a:endParaRPr lang="es-ES" sz="3200" dirty="0"/>
          </a:p>
        </p:txBody>
      </p:sp>
      <p:pic>
        <p:nvPicPr>
          <p:cNvPr id="15362" name="Picture 2" descr="Y:\10. TERRAS DO ORTEGAL\Revisións 2024\Revisión artigo Emilio s xiao 24\imagenes finales emilio\muro tardorromano e cimentac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357298"/>
            <a:ext cx="6072230" cy="4028815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85728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San </a:t>
            </a:r>
            <a:r>
              <a:rPr lang="es-ES" sz="3200" b="1" dirty="0" err="1" smtClean="0">
                <a:latin typeface="Garamond" pitchFamily="18" charset="0"/>
              </a:rPr>
              <a:t>Xiao</a:t>
            </a:r>
            <a:r>
              <a:rPr lang="es-ES" sz="3200" b="1" dirty="0" smtClean="0">
                <a:latin typeface="Garamond" pitchFamily="18" charset="0"/>
              </a:rPr>
              <a:t> do Trebo</a:t>
            </a:r>
            <a:endParaRPr lang="es-ES" sz="3200" dirty="0"/>
          </a:p>
        </p:txBody>
      </p:sp>
      <p:pic>
        <p:nvPicPr>
          <p:cNvPr id="13314" name="Picture 2" descr="Y:\10. TERRAS DO ORTEGAL\Revisións 2024\Revisión artigo Emilio s xiao 24\imagenes finales emilio\besalis e paviment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357298"/>
            <a:ext cx="7125520" cy="400052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1928794" y="592933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San </a:t>
            </a:r>
            <a:r>
              <a:rPr lang="es-ES" sz="3200" b="1" dirty="0" err="1" smtClean="0">
                <a:latin typeface="Garamond" pitchFamily="18" charset="0"/>
              </a:rPr>
              <a:t>Xiao</a:t>
            </a:r>
            <a:r>
              <a:rPr lang="es-ES" sz="3200" b="1" dirty="0" smtClean="0">
                <a:latin typeface="Garamond" pitchFamily="18" charset="0"/>
              </a:rPr>
              <a:t> do Trebo</a:t>
            </a:r>
            <a:endParaRPr lang="es-ES" sz="3200" dirty="0"/>
          </a:p>
        </p:txBody>
      </p:sp>
      <p:pic>
        <p:nvPicPr>
          <p:cNvPr id="14338" name="Picture 2" descr="Y:\10. TERRAS DO ORTEGAL\Revisións 2024\Revisión artigo Emilio s xiao 24\imagenes finales emilio\cerámica e vidro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357297"/>
            <a:ext cx="3343462" cy="4253741"/>
          </a:xfrm>
          <a:prstGeom prst="rect">
            <a:avLst/>
          </a:prstGeom>
          <a:noFill/>
        </p:spPr>
      </p:pic>
      <p:pic>
        <p:nvPicPr>
          <p:cNvPr id="14339" name="Picture 3" descr="Y:\10. TERRAS DO ORTEGAL\Revisións 2024\Revisión artigo Emilio s xiao 24\imagenes finales emilio\tegulas e impront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5143536" cy="3101066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1429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Romana/</a:t>
            </a:r>
            <a:r>
              <a:rPr lang="es-ES" sz="3200" b="1" dirty="0" err="1" smtClean="0">
                <a:latin typeface="Garamond" pitchFamily="18" charset="0"/>
              </a:rPr>
              <a:t>Tardorromana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de tapiz de bayeux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l="3294" r="39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250825" y="260350"/>
            <a:ext cx="8786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+mn-cs"/>
              </a:rPr>
              <a:t>A Época Medieval en </a:t>
            </a:r>
            <a:r>
              <a:rPr lang="es-ES" sz="3600" b="1" dirty="0" err="1">
                <a:ln w="1905"/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  <a:cs typeface="+mn-cs"/>
              </a:rPr>
              <a:t>Ortigueira</a:t>
            </a:r>
            <a:endParaRPr lang="es-ES" sz="3600" b="1" dirty="0">
              <a:ln w="1905"/>
              <a:solidFill>
                <a:schemeClr val="accent2">
                  <a:lumMod val="75000"/>
                </a:schemeClr>
              </a:solidFill>
              <a:latin typeface="Book Antiqua" pitchFamily="18" charset="0"/>
              <a:cs typeface="+mn-cs"/>
            </a:endParaRPr>
          </a:p>
        </p:txBody>
      </p:sp>
      <p:sp>
        <p:nvSpPr>
          <p:cNvPr id="12292" name="AutoShape 2" descr="Mostrando Fig 3 (2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2293" name="AutoShape 4" descr="Mostrando Fig 3 (2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908050"/>
            <a:ext cx="59118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2857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 descr="C:\Users\Vane\Downloads\Xeoparque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76" y="142852"/>
            <a:ext cx="714380" cy="725096"/>
          </a:xfrm>
          <a:prstGeom prst="rect">
            <a:avLst/>
          </a:prstGeom>
          <a:noFill/>
        </p:spPr>
      </p:pic>
      <p:pic>
        <p:nvPicPr>
          <p:cNvPr id="10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14348" y="500042"/>
            <a:ext cx="7572428" cy="707886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>
                <a:latin typeface="Adobe Garamond Pro Bold" pitchFamily="18" charset="0"/>
              </a:rPr>
              <a:t>Definición: </a:t>
            </a:r>
            <a:r>
              <a:rPr lang="es-ES" sz="4000" dirty="0" err="1" smtClean="0">
                <a:latin typeface="Adobe Garamond Pro Bold" pitchFamily="18" charset="0"/>
              </a:rPr>
              <a:t>Arqueoloxía</a:t>
            </a:r>
            <a:r>
              <a:rPr lang="es-ES" sz="4000" dirty="0" smtClean="0">
                <a:latin typeface="Adobe Garamond Pro Bold" pitchFamily="18" charset="0"/>
              </a:rPr>
              <a:t> e </a:t>
            </a:r>
            <a:r>
              <a:rPr lang="es-ES" sz="4000" dirty="0" err="1" smtClean="0">
                <a:latin typeface="Adobe Garamond Pro Bold" pitchFamily="18" charset="0"/>
              </a:rPr>
              <a:t>P</a:t>
            </a:r>
            <a:r>
              <a:rPr lang="es-ES" sz="4000" dirty="0" err="1" smtClean="0">
                <a:latin typeface="Adobe Garamond Pro Bold" pitchFamily="18" charset="0"/>
              </a:rPr>
              <a:t>aisaxe</a:t>
            </a:r>
            <a:r>
              <a:rPr lang="es-ES" sz="4000" dirty="0" smtClean="0">
                <a:latin typeface="Adobe Garamond Pro Bold" pitchFamily="18" charset="0"/>
              </a:rPr>
              <a:t>  </a:t>
            </a:r>
            <a:endParaRPr lang="es-ES" sz="4000" dirty="0">
              <a:latin typeface="Adobe Garamond Pro Bold" pitchFamily="18" charset="0"/>
            </a:endParaRPr>
          </a:p>
        </p:txBody>
      </p:sp>
      <p:pic>
        <p:nvPicPr>
          <p:cNvPr id="1026" name="Picture 2" descr="C:\Users\Vane\Desktop\fotos ppt\20170317_181337_Richtone(HDR).jpg"/>
          <p:cNvPicPr>
            <a:picLocks noChangeAspect="1" noChangeArrowheads="1"/>
          </p:cNvPicPr>
          <p:nvPr/>
        </p:nvPicPr>
        <p:blipFill>
          <a:blip r:embed="rId4" cstate="print"/>
          <a:srcRect t="10448" b="22388"/>
          <a:stretch>
            <a:fillRect/>
          </a:stretch>
        </p:blipFill>
        <p:spPr bwMode="auto">
          <a:xfrm>
            <a:off x="357158" y="1428736"/>
            <a:ext cx="8508833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357422" y="6000768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Villa de </a:t>
            </a:r>
            <a:r>
              <a:rPr lang="es-ES" sz="3200" b="1" dirty="0" err="1" smtClean="0">
                <a:latin typeface="Garamond" pitchFamily="18" charset="0"/>
              </a:rPr>
              <a:t>Ortigueira</a:t>
            </a:r>
            <a:endParaRPr lang="es-ES" sz="3200" dirty="0"/>
          </a:p>
        </p:txBody>
      </p:sp>
      <p:sp>
        <p:nvSpPr>
          <p:cNvPr id="12" name="11 Rectángulo"/>
          <p:cNvSpPr/>
          <p:nvPr/>
        </p:nvSpPr>
        <p:spPr>
          <a:xfrm>
            <a:off x="214282" y="357166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Medieval e Moderna</a:t>
            </a:r>
            <a:endParaRPr lang="es-ES" sz="3200" dirty="0"/>
          </a:p>
        </p:txBody>
      </p:sp>
      <p:pic>
        <p:nvPicPr>
          <p:cNvPr id="106498" name="Picture 2" descr="C:\Users\Vane\Desktop\fotos ppt\IMG_3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357298"/>
            <a:ext cx="6986550" cy="46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https://static.wixstatic.com/media/8c2401_7464bfcbd2ae4014a8d5c4232d2066a7~mv2.png/v1/fill/w_642,h_460,al_c,q_80,usm_0.66_1.00_0.01/8c2401_7464bfcbd2ae4014a8d5c4232d2066a7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1" name="AutoShape 7" descr="C:\Users\Vane\Desktop\8c2401_7464bfcbd2ae4014a8d5c4232d2066a7_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357422" y="6000768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latin typeface="Garamond" pitchFamily="18" charset="0"/>
              </a:rPr>
              <a:t>Villa de </a:t>
            </a:r>
            <a:r>
              <a:rPr lang="es-ES" sz="3200" b="1" dirty="0" err="1" smtClean="0">
                <a:latin typeface="Garamond" pitchFamily="18" charset="0"/>
              </a:rPr>
              <a:t>Cedeira</a:t>
            </a:r>
            <a:endParaRPr lang="es-ES" sz="3200" dirty="0"/>
          </a:p>
        </p:txBody>
      </p:sp>
      <p:sp>
        <p:nvSpPr>
          <p:cNvPr id="11" name="10 Rectángulo"/>
          <p:cNvSpPr/>
          <p:nvPr/>
        </p:nvSpPr>
        <p:spPr>
          <a:xfrm>
            <a:off x="0" y="0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Garamond" pitchFamily="18" charset="0"/>
              </a:rPr>
              <a:t>As pegadas </a:t>
            </a:r>
            <a:r>
              <a:rPr lang="es-ES" sz="3200" b="1" dirty="0" err="1" smtClean="0">
                <a:latin typeface="Garamond" pitchFamily="18" charset="0"/>
              </a:rPr>
              <a:t>na</a:t>
            </a:r>
            <a:r>
              <a:rPr lang="es-ES" sz="3200" b="1" dirty="0" smtClean="0">
                <a:latin typeface="Garamond" pitchFamily="18" charset="0"/>
              </a:rPr>
              <a:t> </a:t>
            </a:r>
            <a:r>
              <a:rPr lang="es-ES" sz="3200" b="1" dirty="0" err="1" smtClean="0">
                <a:latin typeface="Garamond" pitchFamily="18" charset="0"/>
              </a:rPr>
              <a:t>paisaxe</a:t>
            </a:r>
            <a:r>
              <a:rPr lang="es-ES" sz="3200" b="1" dirty="0" smtClean="0">
                <a:latin typeface="Garamond" pitchFamily="18" charset="0"/>
              </a:rPr>
              <a:t> da Época Medieval e Moderna</a:t>
            </a:r>
            <a:endParaRPr lang="es-ES" sz="3200" dirty="0"/>
          </a:p>
        </p:txBody>
      </p:sp>
      <p:pic>
        <p:nvPicPr>
          <p:cNvPr id="105474" name="Picture 2" descr="Cedeira, el perfecto destino costero en A Coruñ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285860"/>
            <a:ext cx="6429375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50825" y="260350"/>
            <a:ext cx="8786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As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Igrexas</a:t>
            </a:r>
            <a:r>
              <a:rPr lang="es-ES" sz="3600" b="1" dirty="0">
                <a:ln w="1905"/>
                <a:latin typeface="Book Antiqua" pitchFamily="18" charset="0"/>
                <a:cs typeface="+mn-cs"/>
              </a:rPr>
              <a:t> e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Mosteiros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4340" name="Picture 2" descr="https://scontent-cdg2-1.xx.fbcdn.net/v/t1.0-9/13091968_879519702156919_4596873763996231473_n.jpg?oh=18da316d9c09c8de1ecbffcc98dc59c6&amp;oe=589551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81075"/>
            <a:ext cx="4267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Ficheiro:Igrexa de Frei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789363"/>
            <a:ext cx="37179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Resultado de imagen de capela de portas ortiguei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005263"/>
            <a:ext cx="36671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Resultado de imagen de igrexa de ortiguei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836613"/>
            <a:ext cx="1930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 Castelo do </a:t>
            </a:r>
            <a:r>
              <a:rPr lang="es-ES" sz="3600" b="1" dirty="0" smtClean="0">
                <a:ln w="1905"/>
                <a:latin typeface="Book Antiqua" pitchFamily="18" charset="0"/>
                <a:cs typeface="+mn-cs"/>
              </a:rPr>
              <a:t>Casón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6388" name="Picture 2" descr="Captura de pantalla 2015-07-12 a la(s) 19.14.27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5168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astelodocason.files.wordpress.com/2015/08/captura-de-pantalla-2015-08-07-a-las-00-18-41-copia.pn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 rot="12480208">
            <a:off x="641350" y="2809875"/>
            <a:ext cx="3843338" cy="26209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3" cstate="print">
            <a:lum contrast="-28000"/>
          </a:blip>
          <a:srcRect l="37480" t="15045" r="32329" b="56497"/>
          <a:stretch>
            <a:fillRect/>
          </a:stretch>
        </p:blipFill>
        <p:spPr bwMode="auto">
          <a:xfrm rot="1083189">
            <a:off x="4422775" y="1522413"/>
            <a:ext cx="3878263" cy="2436812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 Castelo do </a:t>
            </a:r>
            <a:r>
              <a:rPr lang="es-ES" sz="3600" b="1" dirty="0" smtClean="0">
                <a:ln w="1905"/>
                <a:latin typeface="Book Antiqua" pitchFamily="18" charset="0"/>
                <a:cs typeface="+mn-cs"/>
              </a:rPr>
              <a:t>Casón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IMG_8939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7496347" cy="499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 Castelo do </a:t>
            </a:r>
            <a:r>
              <a:rPr lang="es-ES" sz="3600" b="1" dirty="0" smtClean="0">
                <a:ln w="1905"/>
                <a:latin typeface="Book Antiqua" pitchFamily="18" charset="0"/>
                <a:cs typeface="+mn-cs"/>
              </a:rPr>
              <a:t>Casón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Os Vikingos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9460" name="Picture 2" descr="Resultado de imagen de los viking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96975"/>
            <a:ext cx="36496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Resultado de imagen de vikings ba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860800"/>
            <a:ext cx="47783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vamosdeturismo.com/wp-content/uploads/2012/07/vdt_0-san-andres-de-teixi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4129088"/>
            <a:ext cx="3095625" cy="2306637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908050"/>
            <a:ext cx="3743325" cy="2708275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317" name="Picture 5" descr="http://www.fotoviajero.com/image/acantilados-de-vixia-herbeira-mas-altos-de-europa_154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235450"/>
            <a:ext cx="3816350" cy="220345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pic>
        <p:nvPicPr>
          <p:cNvPr id="13319" name="Picture 7" descr="http://www.maravillasdegalicia.com/galicia/imagenes/fichas/Galicia/san_andres_teixido/san_andres_teixido_mapa.jpg"/>
          <p:cNvPicPr>
            <a:picLocks noChangeAspect="1" noChangeArrowheads="1"/>
          </p:cNvPicPr>
          <p:nvPr/>
        </p:nvPicPr>
        <p:blipFill>
          <a:blip r:embed="rId5"/>
          <a:srcRect r="9439"/>
          <a:stretch>
            <a:fillRect/>
          </a:stretch>
        </p:blipFill>
        <p:spPr bwMode="auto">
          <a:xfrm>
            <a:off x="5219700" y="836613"/>
            <a:ext cx="3005138" cy="2770187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10 Rectángulo"/>
          <p:cNvSpPr/>
          <p:nvPr/>
        </p:nvSpPr>
        <p:spPr>
          <a:xfrm>
            <a:off x="0" y="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 Peregrinación a San Andrés de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Teixido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galice.net/fotos/fotos_galicia/san_andres_teixido/san_andres_teixido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52513"/>
            <a:ext cx="3743325" cy="2808287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pic>
        <p:nvPicPr>
          <p:cNvPr id="12292" name="Picture 4" descr="http://todocedeira.com/s/cc_images/cache_2412428857.jpg?t=13297391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052513"/>
            <a:ext cx="3773488" cy="2827337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pic>
        <p:nvPicPr>
          <p:cNvPr id="12296" name="Picture 8" descr="http://2.bp.blogspot.com/-CY9jYeQ4mf0/UzMWZexCopI/AAAAAAAAAZI/tz21-avlnyM/s1600/P1010268.JPG"/>
          <p:cNvPicPr>
            <a:picLocks noChangeAspect="1" noChangeArrowheads="1"/>
          </p:cNvPicPr>
          <p:nvPr/>
        </p:nvPicPr>
        <p:blipFill>
          <a:blip r:embed="rId4"/>
          <a:srcRect t="14993" b="19234"/>
          <a:stretch>
            <a:fillRect/>
          </a:stretch>
        </p:blipFill>
        <p:spPr bwMode="auto">
          <a:xfrm>
            <a:off x="1187450" y="4076700"/>
            <a:ext cx="6942138" cy="2565400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358775" y="188913"/>
            <a:ext cx="87852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 Peregrinación a San Andrés de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Teixido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n de tapiz de bayeux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l="3294" r="39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As Murallas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22532" name="Picture 2" descr="IMG_9891 co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44767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4" cstate="print">
            <a:lum contrast="-28000"/>
          </a:blip>
          <a:srcRect l="37480" t="15045" r="32329" b="56497"/>
          <a:stretch>
            <a:fillRect/>
          </a:stretch>
        </p:blipFill>
        <p:spPr bwMode="auto">
          <a:xfrm rot="1083189">
            <a:off x="4710113" y="3538538"/>
            <a:ext cx="3878262" cy="2436812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214290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err="1" smtClean="0">
                <a:ln w="11430"/>
                <a:latin typeface="Garamond" pitchFamily="18" charset="0"/>
                <a:cs typeface="Aharoni" pitchFamily="2" charset="-79"/>
              </a:rPr>
              <a:t>Metodoloxía</a:t>
            </a:r>
            <a:r>
              <a:rPr lang="es-ES" sz="2000" b="1" spc="150" dirty="0" smtClean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  <a:cs typeface="Aharoni" pitchFamily="2" charset="-79"/>
              </a:rPr>
              <a:t> </a:t>
            </a:r>
            <a:endParaRPr lang="es-ES" sz="2000" b="1" spc="150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  <a:cs typeface="Aharoni" pitchFamily="2" charset="-79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00034" y="5072074"/>
            <a:ext cx="12115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  <a:cs typeface="Aharoni" pitchFamily="2" charset="-79"/>
              </a:rPr>
              <a:t>2016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  <a:cs typeface="Aharoni" pitchFamily="2" charset="-79"/>
            </a:endParaRPr>
          </a:p>
        </p:txBody>
      </p:sp>
      <p:pic>
        <p:nvPicPr>
          <p:cNvPr id="34818" name="Picture 2" descr="Qué es la Matrix de Harris? - Patrimonio Inteligen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714356"/>
            <a:ext cx="3695067" cy="1785950"/>
          </a:xfrm>
          <a:prstGeom prst="rect">
            <a:avLst/>
          </a:prstGeom>
          <a:noFill/>
        </p:spPr>
      </p:pic>
      <p:pic>
        <p:nvPicPr>
          <p:cNvPr id="34821" name="Picture 5" descr="C:\Users\Vane\Desktop\capturad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00" r="4907" b="4000"/>
          <a:stretch>
            <a:fillRect/>
          </a:stretch>
        </p:blipFill>
        <p:spPr bwMode="auto">
          <a:xfrm>
            <a:off x="214282" y="2714620"/>
            <a:ext cx="8132819" cy="3357586"/>
          </a:xfrm>
          <a:prstGeom prst="rect">
            <a:avLst/>
          </a:prstGeom>
          <a:noFill/>
        </p:spPr>
      </p:pic>
      <p:pic>
        <p:nvPicPr>
          <p:cNvPr id="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n de tapiz de bayeux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l="3294" r="39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AutoShape 12" descr="data:image/jpeg;base64,/9j/4AAQSkZJRgABAQAAAQABAAD/2wCEAAkGBhEQEREREBAVDhESEBUQEhARFBERFRcTFBIWFhgSGhIXGyYhGBkjGRIYIDIsIyg1LCwsFx4yNjAqNSYrLCsBCQoKDgwOGg8PGiwlHyQ0MC4qNCkyLykyLC0wNC8sLCksLi4sLS0sNSwsNTQsKSwsKiwwLiwsLCwpNSwtKSksKf/AABEIANkA6QMBIgACEQEDEQH/xAAcAAEAAgIDAQAAAAAAAAAAAAAABgcEBQIDCAH/xABMEAABAwIDBAYFBgoGCwAAAAABAAIDBBEFEiEGBzFBEyJRYXGBFCMyUpFCYnKSobEVJDNTdIKUtMHRNVRjc7LTFyU0RFVlk6Oz4fH/xAAbAQEAAQUBAAAAAAAAAAAAAAAABgECAwUHBP/EADkRAAIBAwAHBgUCAwkAAAAAAAABAgMEEQUSITFBUXEGYZGhscETIoHR4RTwFjJiIzM0UnKCktLx/9oADAMBAAIRAxEAPwC8UREAREQBERAEREAREQBERAEREAREQBERAEREAREQBERAEREAREQBERAEREAREQBERAEREAREQBEVVbcbzpumdTYc8Rtic5k9UWNkPSC144g426uoJLTqLDgUxkz29vUuKip0llstVLrzgcSqzq7EK0k6k+l1Dfsa4AeQXNmM1zdG4jWNHYah7/tfc/artVm9fZq8Sz8vj+D0YioCm21xWJuVmIPcP7aKCY8SfaLQTx5lbXCd6+IwO/GGxV8d9QGimlH0SLsPgQPFNVnlq6Cvqab1M9Gn5b/IupFqNmdqIMQh6anJsDkfG8BskbxxY9tzY637CCCCVt1aaZpp4YREQoEREAREQBERAEREAREQBERAEREAREQBERAEREBHN4eLupMNq5mEteISxjmnKQ+QiNrge0F99NdFRUEIY0NaLAaf+z2k8Va2+uZwo6ZgJDZK+NrwOYZFLKAe7PG0+SqxXxJx2WopQqVebS8Nvv5BERXkxCIiA2myWPnD6yKYPEcMr2Q1QcSGGNzsrZTyDoy69z8nMOBXoBrri41BXmmSMOBaRcEEEdxFiFc26nHHVWHMDzeSme6jebWv0VsruHONzPO6skiA9pbNUqsa8Vslv68/qvQmKIisIoEREAREQBERAEREAREQBERAEREARa3Hdoaahi6WqlETL5W3uXOd7jGDV7u4BVTtJvSq6sOjpWmggNx0hN6lze0EdWG47Lu7wqpZPXa2Va6lq0Y59F1ZdCLzd6XP/W6v9rqv8xPS5/63V/tdV/mKuqzefwxd/wCaPi/+p6Rui87U+0OIRnMzEqrNa3rJBM36kjSOSkeE72q+GwqY469nAlgFNN48Sx3wb/BNVnjraBvaSzq56PPlv8ES3fHh/SYf0uYN9FqIqjXgQSYnDu6sxPl5qo1deFbU0OMwT0zXOY58DmTU8jejlayQFhcAbhwF/abcXsqaxDCpaOeWkmuXwkBsliBJE4XjlHiAQbcHNcOSrHkbfs1c/DnO2nsb2rqt68PQ6URFeTcIuMcodfKb2JafFpsR8QuSFE01lBWZuUeeirhfQVjSB2E00V/uCrNWXuT/ACdf+ls/dolbLcRjtP8A4SP+pekiykRa/GcfpqNnSVU7KdutjI4Autya3i46jQBYznxsEVb1e+2AH8XoqicX1e7oqcHsLQ92Y+YCx/8ATd/yyb/rU/8ANVwz2RsLqSyqUv8Ai/sWgir+h300LrCeKoo/edJGJIwbe/E52l9LkBTDCdoaWrBNNUxVFgCRE9ryL+80G7fNUPPUpTpPE4tPvWDYIiIYwiIgCIiAIiIAiLHxGuZBFLNIcrIo3SvPY1jS4n4BAUXt3iRqcUqnF2dlO4UsI4huVjTLbvMjiD9EDktMumjc4sD33L5C6V5PHPI4vdfvu5dyyrcdY0Zb/p7SEOOMvq9rCIiqbEIiID5lIcx7HOikjOaOWM5XtPaHfw4HmuOObSVFTVwvqg0u9H9H6dnUEha9z25mcGv6zhpob6W4LmsPFsNE8eTNkIcHB1r2I7vNUaNXeWUZyVxTj/aR2rhnufVbO4zEWPgkdRUXhhgfUzscWPy2azThI+Q2awHv17AVOcO3UzPANXV9F2xUrQTbTTppAe/g0LXXelLW02VZ7eS2vwXuYq2mraktrbfJb13Ph5kBwr2ZP0iX/wAhWarEpN0VAwEF9TJdxdd1Q9up1P5PKNTrquifdHDY9DWVMbv7QxTN+BYD9q1ke09i3h6y+n5NZb6fpU4KEoPZyx+CBKxd0VZHT0mIVM72wQissZJCGNGSCFpJJ0sSQB2nTiojjOxtdRhz3xirhaCTLTA5gAeLoCc3f1S63ldaWDFnVFLS040pobzEXPrqmQ53yOBHssc4saNfZJvwW7oXVG6jrUZJru9+RTSVWOlY0re2ecvL/pSWMvx2cywNod8UkhMeGxBjAbemVDT1hrcx05ANuFi8j6KgEgc95lmkfUTHjNM4vdxJsL+yNeDbBckXpSSNtY6HtrPalmXN+3IIiKptwlM98Monp5X004GXpYiASPdcCC147nA8ERDFWo060dSpFNd5Z+xe9VsmSnxEtgnJDI6gDLDMTwHH1ch7DoeR1sLGBXmiWIOaWuGZpFiD2K7t2VdJNhlM6V5ke3pYS9xzOcIZ5Ig4nmcrAsclg53prRUbGSnTfyy8u4lKIitI+EREAREQBQffFXmPDTEONVPHTXHJpJkf8WROHmpwqh3xYq59ZTUo0ZDCap1jxkkLomgi2lmteRrrnPYqreeywofHuadPm1npx8iEIiLKddCIuMkgaCXENA4kkAfEoUbSWWckWN+E4fz0f12fzXfHK1wu0hw7QQR8QhZGrCbxGSfQ5LP2d2dkxGYxsJigjI9IqBxF9ehjP5wjifkg31NgtbJnOVkYDpZXtiiaeBkecrQe65ue4FXXs7gUdFTx08eoYLuefae86ukd3k3P/wAUd09pR2VJQp/zy3dy5/b8Ef05pCVFKhTeG975L8nfheFQ0sTYYIxFG0aNHbzcSdXOPMnUrLRFzGUnJuUnlshQREVoCg22ewLZA+qo2Bk+r5YW6Nn7bDg2XsPyjo7iCJyi9dpd1bSoqtJ4fr3MyUqs6U1ODw0UHFKHAEcD2ix7wQeBB0XJSPeJgYpattQwWirCQ8AaNqWi9+7OwE+LD2qNPkA4kDxIC63Y3cbuhGtDj5Pijouj72N3QVTc9z6/vackQG6L2GwCIiAK5d0x/wBVw/31V++TKmXvDQSTYAXJ7gru3YxPbhVHnaWOMZeWkWNnyPeD5hwPmrJEO7UzWpTj3tkoREVhBwiIgCIiAKlt7MDmYm17gQyakjbG7k50Ukpe2/aBI0+BV0qN7ebIjEqbo2uEc8bulp5DezZA0izgOLHBxafG/EKqeGe2wuv0tzCtjc9vR7H5FHIj43se+KVhimid0csRIJa4a8RoQQQQRxBBRZTrFKrCrBTg8p7giIhkFlhy4Y2+eK0MnvNAs6/JzeDh9vesxEMdSlCosSX46PgbXdjC6oxEGRljSRPkNr5TI+0bHNB1tkc893wVyqst07R6VXE+0IaZrdfkl05dpz6wCs1cu7SVHO/knwSXln3OcaQcncz1nnDx4bAiIo8eEIiIAiIgI1vHww1GG1LWaPjYJ2G9iHQkP0PaWtcPNU7DhMFr9GJC7XNJ6wm/PM66v7E42uhmbJ7Dontfc5RlLCDry0VD4f8Akov7pn+ALoHZOo3SqU3uTT8f/CS9n4QnOcZpPYms7cbzsggaxoawZWjgPO/8VzRFMiZxiorC3BEXx7wASTYAXJOgAHO6DODnBh7qmWClbcGpmbCSLXDDrI7Xsja8+S9H08DY2NYwBrWNDWtGgDWiwAHYAFVu6PZVz3/hOXMxmV0dIzqjMx2j53C19bWbrwubahWsscnlnMdN3qu7puD+WOxe78fLAREVppQiIgCIiAIiICMbX7AU2IjO68FS1uVlVEBnA5Ne3hIy/J3fYtvdU5jeC1FBKIquPJmJEU7dYpdfku+S63yXa+PFeili4lhkNTG6GoibPE+2aOQBzTY3Gh7CLqqeDaaP0pWsZfI8x4p7vw+886IrEx3czYufh04jBNxSVGZ0Q4XDZhd7OZ1DhrbQKJ1+w2JwMfJNBAyOMEvldVxtYAPlXc0EDx11V+siaUO0VnUjmbcXyab9EzTotV6dUvbeOBoB4Oc/j861gbFdUWGVT9ZqksHuxWafrABXZNh+u1sfCpylnjjVXjLHlkne7ar6PEXMNrT0ha0/Phkz5R4tkcf1fFWyvO9HQ+iyxVUZfLNBIyQZnuJeGuBczzbcea9AYdXx1EUc0Ts8cjA9jhzaRcea512ptXC4VfhJea/BDNLUalO5c5xxrbVtz124X7ZkIiKJGqCIiAIiIDQ7eYkKfDqyQi/qHMAJsM0vqxr4vCqCBga1oHANAHPQC3FSjezPBUVEFNkbI+AGWZ/EtDxZkN++5eR2Nb2qEHZym/ND6z/5rpnZq1dG0+I983n6bl9/qSrQVGvCEq0IpqWxZbW7/a+n0NkuMkoaLuIaO1xAHxK1lLs9HE7PHZx4ZZ4452W+i4fcVOtk9osKieBX4TTU7r6VkMIliFjoXRvzPiPeLgdoUkbaNhd6SvLaOtK3yualnx+XJG8NikqniKkidVyG+kdsgtxLpjZjQLjnzVi7MboCHsmxKRkuR2ZtHFd0VwbtMkjrGS3HLlDbgXzDRWPQVMUkbHwPZJER1HROa5hA06pbpbTkshWuTZD73TV1dpxb1Y8l7vf7HwBfURWmlCIiAIiIAiIgCIiAIi6a2sZDHJLI7JHEx0j3HkxjS5zvIAoDX7SbT0+HwmaoflBu1jGjNJI+xIjYwcXG3gOZAVI7RbTVWJPz1LujhDs0VGx142aCxeQB0r7tvc6C5tZdOOY7JiFS+rlGUaspozp0cGYlt23IEjhYu146cAsRZFEnmhtCRhFV7hZk9qT4de/06hERXEtC3uxe134PcYZr+hyPzB+p6B7uJt+aPE+6bngdNEsTEKggBjNZJLtaNNNNXn5oH8BzXkvLSld0nSqrY/J80a3SVrSuKLVThufHPdzzuxxPQjHggEG4IuCNQQed19VJbNbQ1eHNayF4ngaLGmmJAvzdHILmMk30sW6nTmp3Qb1aJ4AqOkon6AiVjnMueyaO7bd5t5Lm17oG7tpPVjrR5x2+K3ogtzYXFt/eR2c1tXj9yZItK3bXDja1fTatzD18Q083aeHFY1bvEw2LQ1kcp92C9Q74RBy1UbSvJ4UJZ6M8SediJGo3tltiyhjystLVSA9DDf8A7r/djH28B3RfGt6E0oLKKE04P+8VAaXAfNgFxf6Z8lAJKh8Uj5J3OnErruqXdZ4PACR3NtrAEaDhYKT6M7N1JyVS6WI8uL68l59DbWui6k2p1k4w4t/beurWEZ7A4lzpHmSWRxklkNgXPdxdYcO4cgAFyQFF0FJRWFuJ/TpxpwUILCW4IiKpkO/CsUqaJxfRTugJOZ0R68DybXzwnS5sBdtnd6unYfbVmJxPPRmCaFwZNCSHWLm5g5rh7THa2JAPVOmio9ZeCY/Jh1QysjBe1oLZ4QbdLDY3HZnaes3vBHNWtEV01oenUputQjiS2vHFcdnP1PRSLppKtkrGSRvEkb2h7HtILXNIuCCOS7ljIAEREAREQBERAEREAVYb7MSJbSUQPVme+eZoI1jhDcrXD3TI9p/U+Fnqmd8H9J0/6Af3gqq3mw0ZTjVu6cJbs/kiCIiynWQhNkRAa92IukuKdufkZXaRjw5v8tO9ZFJRBl3El8h9qR3E9wHyR3BZACIeaFF62vUeXw4JdF7vL+gREQ9JrqhrDUx5gDeJ41F9SQWj4Nf8CtiBbQaDsW82U2RdiEGK5W+tYKb0VxygdNEJZMuY8LiQNPdItBBLmFy0sdq1zHAhzXA2cwg8CCCD4KiZprC8hVuK9LGJKXiti9V5nNHNB0IuOwoiqbkwDhWXWF7oOeUdZl/oHh5WWTTCQX6QtdwsWBzfG4JP3ruRDBC3hB5hs7k9nhu8giIhnCIuivfaKQ9kbz8GlCyctWLlyL43bf0Th/6JF/hUkWr2WpOhoqOIkEx0sMZI0BLYmgm3ktosJxkIiIAiIgCIiAIiIAql3z4cW1NFU6lr45KQ8NHA9M34gP8AqhW0orvJ2cfW0Lmwtz1EL21EAvYlzD1mA/Ojc9uunWCqj12Vf4FxCq+DWenHyKURcIZg8XF+YIIIIINi0g8CCLLmsp1yMlJKUXlMIiIXBERAERZuAbPPxGpbSMJYwt6SolaL5IRpYdj3nqj9Y8kbweW7uoWtGVWe5efcWTuYpSKKWYtAFRVyPjcOLo2MjhBP60L7d3io/vT2RNPK7EIGeol/2trQfVya/jNvdcLB2mhAdzKtiioo4Y2RRNEccbAxjG8A1osAPILsnga9rmPaHsc0tc1wDmuaRYtIPEEGyxZ25OW076rTuf1Mf5st+O9Hm1FLNr92k1DmmowamjBuYRmdNC0ng0C5ljF/pAe9a6h8FSyQZmODh3fcewrInk6VYaSoXsMwe3invX36nYiIqmyCIiALiaJ1Q+KlYbOqpWUwNi7K2Q5XyZRxDWFzvJcnOAFzoBqSVYO5rAc7pcReDZw9HpszbAsFnSTC4vZzrNBHJjuN9KN4RpdN3qtbZpP5pbF7v6euC0KaEMY1gvZrQ0X42AsPuXYiLEcwCIiAIiIAiIgCIiAIiICt9ud1zppJKugc1kz+vNTP0jlcG+21w/JyGwBv1TxNjcmsqpr4ZDDURvpphr0UwDSR7zSCQ8d7SV6VWHieDwVTOjqYI6hl75JWNkF+0Bw0KuUsG60fpq4s1qfzR5P2fA87IrPxTctA43pKqWj7I3AVMQ15NeQ8fX7PPRVW6HEGtBjnppzfVpE0Gnc7r6+Ku1kSuj2ltJr58xfTPp9iGot9Pu7xdhsKOOX50dTFbw64ab+S7aHdnisrsr4YqNtxeSWZsthfUtjivmIHIkDvVdZHqenrBLPxPJ/YjjY5HuZFDGZppXZIom8XOtfjwDQBck6AAlXpsRsizDaYRA9JM/1lRNzklI1P0RwaOQ81hbEbu4sOL5Xyel1L+r07o2x5YxwjY25yjmdddOwKXKxvJCtL6Ud9UWrsgty93+9gREVppQo3tJu9oa855ock3KphPRS8RxePa0FusDxKkiIVTaeUVPiG5edtzS1wk1PUqogNOXrYra8vZ591jHK3YPFYTZ1EZxyfSyxyNPk8scO3Uc1faKuszbUdNXtHdUb67fXb5nnJ+EVoJBw2tuCQbU0jhoeTm3BHeDZfPwXWf8Nrf2Wb+S9G2SyrrM9n8SXv9Ph+So9i91zqi8+JxPjiBHRUZcGl4Av0k2U3AuRZlxwObsVtsYGgAAAAWAGgAHKy5IqN5NJc3NS5qOpVeW/3hBERUPO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23556" name="AutoShape 14" descr="data:image/jpeg;base64,/9j/4AAQSkZJRgABAQAAAQABAAD/2wCEAAkGBhEQEREREBAVDhESEBUQEhARFBERFRcTFBIWFhgSGhIXGyYhGBkjGRIYIDIsIyg1LCwsFx4yNjAqNSYrLCsBCQoKDgwOGg8PGiwlHyQ0MC4qNCkyLykyLC0wNC8sLCksLi4sLS0sNSwsNTQsKSwsKiwwLiwsLCwpNSwtKSksKf/AABEIANkA6QMBIgACEQEDEQH/xAAcAAEAAgIDAQAAAAAAAAAAAAAABgcEBQIDCAH/xABMEAABAwIDBAYFBgoGCwAAAAABAAIDBBEFEiEGBzFBEyJRYXGBFCMyUpFCYnKSobEVJDNTdIKUtMHRNVRjc7LTFyU0RFVlk6Oz4fH/xAAbAQEAAQUBAAAAAAAAAAAAAAAABgECAwUHBP/EADkRAAIBAwAHBgUCAwkAAAAAAAABAgMEEQUSITFBUXEGYZGhscETIoHR4RTwFjJiIzM0UnKCktLx/9oADAMBAAIRAxEAPwC8UREAREQBERAEREAREQBERAEREAREQBERAEREAREQBERAEREAREQBERAEREAREQBERAEREAREQBEVVbcbzpumdTYc8Rtic5k9UWNkPSC144g426uoJLTqLDgUxkz29vUuKip0llstVLrzgcSqzq7EK0k6k+l1Dfsa4AeQXNmM1zdG4jWNHYah7/tfc/artVm9fZq8Sz8vj+D0YioCm21xWJuVmIPcP7aKCY8SfaLQTx5lbXCd6+IwO/GGxV8d9QGimlH0SLsPgQPFNVnlq6Cvqab1M9Gn5b/IupFqNmdqIMQh6anJsDkfG8BskbxxY9tzY637CCCCVt1aaZpp4YREQoEREAREQBERAEREAREQBERAEREAREQBERAEREBHN4eLupMNq5mEteISxjmnKQ+QiNrge0F99NdFRUEIY0NaLAaf+z2k8Va2+uZwo6ZgJDZK+NrwOYZFLKAe7PG0+SqxXxJx2WopQqVebS8Nvv5BERXkxCIiA2myWPnD6yKYPEcMr2Q1QcSGGNzsrZTyDoy69z8nMOBXoBrri41BXmmSMOBaRcEEEdxFiFc26nHHVWHMDzeSme6jebWv0VsruHONzPO6skiA9pbNUqsa8Vslv68/qvQmKIisIoEREAREQBERAEREAREQBERAEREARa3Hdoaahi6WqlETL5W3uXOd7jGDV7u4BVTtJvSq6sOjpWmggNx0hN6lze0EdWG47Lu7wqpZPXa2Va6lq0Y59F1ZdCLzd6XP/W6v9rqv8xPS5/63V/tdV/mKuqzefwxd/wCaPi/+p6Rui87U+0OIRnMzEqrNa3rJBM36kjSOSkeE72q+GwqY469nAlgFNN48Sx3wb/BNVnjraBvaSzq56PPlv8ES3fHh/SYf0uYN9FqIqjXgQSYnDu6sxPl5qo1deFbU0OMwT0zXOY58DmTU8jejlayQFhcAbhwF/abcXsqaxDCpaOeWkmuXwkBsliBJE4XjlHiAQbcHNcOSrHkbfs1c/DnO2nsb2rqt68PQ6URFeTcIuMcodfKb2JafFpsR8QuSFE01lBWZuUeeirhfQVjSB2E00V/uCrNWXuT/ACdf+ls/dolbLcRjtP8A4SP+pekiykRa/GcfpqNnSVU7KdutjI4Autya3i46jQBYznxsEVb1e+2AH8XoqicX1e7oqcHsLQ92Y+YCx/8ATd/yyb/rU/8ANVwz2RsLqSyqUv8Ai/sWgir+h300LrCeKoo/edJGJIwbe/E52l9LkBTDCdoaWrBNNUxVFgCRE9ryL+80G7fNUPPUpTpPE4tPvWDYIiIYwiIgCIiAIiIAiLHxGuZBFLNIcrIo3SvPY1jS4n4BAUXt3iRqcUqnF2dlO4UsI4huVjTLbvMjiD9EDktMumjc4sD33L5C6V5PHPI4vdfvu5dyyrcdY0Zb/p7SEOOMvq9rCIiqbEIiID5lIcx7HOikjOaOWM5XtPaHfw4HmuOObSVFTVwvqg0u9H9H6dnUEha9z25mcGv6zhpob6W4LmsPFsNE8eTNkIcHB1r2I7vNUaNXeWUZyVxTj/aR2rhnufVbO4zEWPgkdRUXhhgfUzscWPy2azThI+Q2awHv17AVOcO3UzPANXV9F2xUrQTbTTppAe/g0LXXelLW02VZ7eS2vwXuYq2mraktrbfJb13Ph5kBwr2ZP0iX/wAhWarEpN0VAwEF9TJdxdd1Q9up1P5PKNTrquifdHDY9DWVMbv7QxTN+BYD9q1ke09i3h6y+n5NZb6fpU4KEoPZyx+CBKxd0VZHT0mIVM72wQissZJCGNGSCFpJJ0sSQB2nTiojjOxtdRhz3xirhaCTLTA5gAeLoCc3f1S63ldaWDFnVFLS040pobzEXPrqmQ53yOBHssc4saNfZJvwW7oXVG6jrUZJru9+RTSVWOlY0re2ecvL/pSWMvx2cywNod8UkhMeGxBjAbemVDT1hrcx05ANuFi8j6KgEgc95lmkfUTHjNM4vdxJsL+yNeDbBckXpSSNtY6HtrPalmXN+3IIiKptwlM98Monp5X004GXpYiASPdcCC147nA8ERDFWo060dSpFNd5Z+xe9VsmSnxEtgnJDI6gDLDMTwHH1ch7DoeR1sLGBXmiWIOaWuGZpFiD2K7t2VdJNhlM6V5ke3pYS9xzOcIZ5Ig4nmcrAsclg53prRUbGSnTfyy8u4lKIitI+EREAREQBQffFXmPDTEONVPHTXHJpJkf8WROHmpwqh3xYq59ZTUo0ZDCap1jxkkLomgi2lmteRrrnPYqreeywofHuadPm1npx8iEIiLKddCIuMkgaCXENA4kkAfEoUbSWWckWN+E4fz0f12fzXfHK1wu0hw7QQR8QhZGrCbxGSfQ5LP2d2dkxGYxsJigjI9IqBxF9ehjP5wjifkg31NgtbJnOVkYDpZXtiiaeBkecrQe65ue4FXXs7gUdFTx08eoYLuefae86ukd3k3P/wAUd09pR2VJQp/zy3dy5/b8Ef05pCVFKhTeG975L8nfheFQ0sTYYIxFG0aNHbzcSdXOPMnUrLRFzGUnJuUnlshQREVoCg22ewLZA+qo2Bk+r5YW6Nn7bDg2XsPyjo7iCJyi9dpd1bSoqtJ4fr3MyUqs6U1ODw0UHFKHAEcD2ix7wQeBB0XJSPeJgYpattQwWirCQ8AaNqWi9+7OwE+LD2qNPkA4kDxIC63Y3cbuhGtDj5Pijouj72N3QVTc9z6/vackQG6L2GwCIiAK5d0x/wBVw/31V++TKmXvDQSTYAXJ7gru3YxPbhVHnaWOMZeWkWNnyPeD5hwPmrJEO7UzWpTj3tkoREVhBwiIgCIiAKlt7MDmYm17gQyakjbG7k50Ukpe2/aBI0+BV0qN7ebIjEqbo2uEc8bulp5DezZA0izgOLHBxafG/EKqeGe2wuv0tzCtjc9vR7H5FHIj43se+KVhimid0csRIJa4a8RoQQQQRxBBRZTrFKrCrBTg8p7giIhkFlhy4Y2+eK0MnvNAs6/JzeDh9vesxEMdSlCosSX46PgbXdjC6oxEGRljSRPkNr5TI+0bHNB1tkc893wVyqst07R6VXE+0IaZrdfkl05dpz6wCs1cu7SVHO/knwSXln3OcaQcncz1nnDx4bAiIo8eEIiIAiIgI1vHww1GG1LWaPjYJ2G9iHQkP0PaWtcPNU7DhMFr9GJC7XNJ6wm/PM66v7E42uhmbJ7Dontfc5RlLCDry0VD4f8Akov7pn+ALoHZOo3SqU3uTT8f/CS9n4QnOcZpPYms7cbzsggaxoawZWjgPO/8VzRFMiZxiorC3BEXx7wASTYAXJOgAHO6DODnBh7qmWClbcGpmbCSLXDDrI7Xsja8+S9H08DY2NYwBrWNDWtGgDWiwAHYAFVu6PZVz3/hOXMxmV0dIzqjMx2j53C19bWbrwubahWsscnlnMdN3qu7puD+WOxe78fLAREVppQiIgCIiAIiICMbX7AU2IjO68FS1uVlVEBnA5Ne3hIy/J3fYtvdU5jeC1FBKIquPJmJEU7dYpdfku+S63yXa+PFeili4lhkNTG6GoibPE+2aOQBzTY3Gh7CLqqeDaaP0pWsZfI8x4p7vw+886IrEx3czYufh04jBNxSVGZ0Q4XDZhd7OZ1DhrbQKJ1+w2JwMfJNBAyOMEvldVxtYAPlXc0EDx11V+siaUO0VnUjmbcXyab9EzTotV6dUvbeOBoB4Oc/j861gbFdUWGVT9ZqksHuxWafrABXZNh+u1sfCpylnjjVXjLHlkne7ar6PEXMNrT0ha0/Phkz5R4tkcf1fFWyvO9HQ+iyxVUZfLNBIyQZnuJeGuBczzbcea9AYdXx1EUc0Ts8cjA9jhzaRcea512ptXC4VfhJea/BDNLUalO5c5xxrbVtz124X7ZkIiKJGqCIiAIiIDQ7eYkKfDqyQi/qHMAJsM0vqxr4vCqCBga1oHANAHPQC3FSjezPBUVEFNkbI+AGWZ/EtDxZkN++5eR2Nb2qEHZym/ND6z/5rpnZq1dG0+I983n6bl9/qSrQVGvCEq0IpqWxZbW7/a+n0NkuMkoaLuIaO1xAHxK1lLs9HE7PHZx4ZZ4452W+i4fcVOtk9osKieBX4TTU7r6VkMIliFjoXRvzPiPeLgdoUkbaNhd6SvLaOtK3yualnx+XJG8NikqniKkidVyG+kdsgtxLpjZjQLjnzVi7MboCHsmxKRkuR2ZtHFd0VwbtMkjrGS3HLlDbgXzDRWPQVMUkbHwPZJER1HROa5hA06pbpbTkshWuTZD73TV1dpxb1Y8l7vf7HwBfURWmlCIiAIiIAiIgCIiAIi6a2sZDHJLI7JHEx0j3HkxjS5zvIAoDX7SbT0+HwmaoflBu1jGjNJI+xIjYwcXG3gOZAVI7RbTVWJPz1LujhDs0VGx142aCxeQB0r7tvc6C5tZdOOY7JiFS+rlGUaspozp0cGYlt23IEjhYu146cAsRZFEnmhtCRhFV7hZk9qT4de/06hERXEtC3uxe134PcYZr+hyPzB+p6B7uJt+aPE+6bngdNEsTEKggBjNZJLtaNNNNXn5oH8BzXkvLSld0nSqrY/J80a3SVrSuKLVThufHPdzzuxxPQjHggEG4IuCNQQed19VJbNbQ1eHNayF4ngaLGmmJAvzdHILmMk30sW6nTmp3Qb1aJ4AqOkon6AiVjnMueyaO7bd5t5Lm17oG7tpPVjrR5x2+K3ogtzYXFt/eR2c1tXj9yZItK3bXDja1fTatzD18Q083aeHFY1bvEw2LQ1kcp92C9Q74RBy1UbSvJ4UJZ6M8SediJGo3tltiyhjystLVSA9DDf8A7r/djH28B3RfGt6E0oLKKE04P+8VAaXAfNgFxf6Z8lAJKh8Uj5J3OnErruqXdZ4PACR3NtrAEaDhYKT6M7N1JyVS6WI8uL68l59DbWui6k2p1k4w4t/beurWEZ7A4lzpHmSWRxklkNgXPdxdYcO4cgAFyQFF0FJRWFuJ/TpxpwUILCW4IiKpkO/CsUqaJxfRTugJOZ0R68DybXzwnS5sBdtnd6unYfbVmJxPPRmCaFwZNCSHWLm5g5rh7THa2JAPVOmio9ZeCY/Jh1QysjBe1oLZ4QbdLDY3HZnaes3vBHNWtEV01oenUputQjiS2vHFcdnP1PRSLppKtkrGSRvEkb2h7HtILXNIuCCOS7ljIAEREAREQBERAEREAVYb7MSJbSUQPVme+eZoI1jhDcrXD3TI9p/U+Fnqmd8H9J0/6Af3gqq3mw0ZTjVu6cJbs/kiCIiynWQhNkRAa92IukuKdufkZXaRjw5v8tO9ZFJRBl3El8h9qR3E9wHyR3BZACIeaFF62vUeXw4JdF7vL+gREQ9JrqhrDUx5gDeJ41F9SQWj4Nf8CtiBbQaDsW82U2RdiEGK5W+tYKb0VxygdNEJZMuY8LiQNPdItBBLmFy0sdq1zHAhzXA2cwg8CCCD4KiZprC8hVuK9LGJKXiti9V5nNHNB0IuOwoiqbkwDhWXWF7oOeUdZl/oHh5WWTTCQX6QtdwsWBzfG4JP3ruRDBC3hB5hs7k9nhu8giIhnCIuivfaKQ9kbz8GlCyctWLlyL43bf0Th/6JF/hUkWr2WpOhoqOIkEx0sMZI0BLYmgm3ktosJxkIiIAiIgCIiAIiIAql3z4cW1NFU6lr45KQ8NHA9M34gP8AqhW0orvJ2cfW0Lmwtz1EL21EAvYlzD1mA/Ojc9uunWCqj12Vf4FxCq+DWenHyKURcIZg8XF+YIIIIINi0g8CCLLmsp1yMlJKUXlMIiIXBERAERZuAbPPxGpbSMJYwt6SolaL5IRpYdj3nqj9Y8kbweW7uoWtGVWe5efcWTuYpSKKWYtAFRVyPjcOLo2MjhBP60L7d3io/vT2RNPK7EIGeol/2trQfVya/jNvdcLB2mhAdzKtiioo4Y2RRNEccbAxjG8A1osAPILsnga9rmPaHsc0tc1wDmuaRYtIPEEGyxZ25OW076rTuf1Mf5st+O9Hm1FLNr92k1DmmowamjBuYRmdNC0ng0C5ljF/pAe9a6h8FSyQZmODh3fcewrInk6VYaSoXsMwe3invX36nYiIqmyCIiALiaJ1Q+KlYbOqpWUwNi7K2Q5XyZRxDWFzvJcnOAFzoBqSVYO5rAc7pcReDZw9HpszbAsFnSTC4vZzrNBHJjuN9KN4RpdN3qtbZpP5pbF7v6euC0KaEMY1gvZrQ0X42AsPuXYiLEcwCIiAIiIAiIgCIiAIiICt9ud1zppJKugc1kz+vNTP0jlcG+21w/JyGwBv1TxNjcmsqpr4ZDDURvpphr0UwDSR7zSCQ8d7SV6VWHieDwVTOjqYI6hl75JWNkF+0Bw0KuUsG60fpq4s1qfzR5P2fA87IrPxTctA43pKqWj7I3AVMQ15NeQ8fX7PPRVW6HEGtBjnppzfVpE0Gnc7r6+Ku1kSuj2ltJr58xfTPp9iGot9Pu7xdhsKOOX50dTFbw64ab+S7aHdnisrsr4YqNtxeSWZsthfUtjivmIHIkDvVdZHqenrBLPxPJ/YjjY5HuZFDGZppXZIom8XOtfjwDQBck6AAlXpsRsizDaYRA9JM/1lRNzklI1P0RwaOQ81hbEbu4sOL5Xyel1L+r07o2x5YxwjY25yjmdddOwKXKxvJCtL6Ud9UWrsgty93+9gREVppQo3tJu9oa855ock3KphPRS8RxePa0FusDxKkiIVTaeUVPiG5edtzS1wk1PUqogNOXrYra8vZ591jHK3YPFYTZ1EZxyfSyxyNPk8scO3Uc1faKuszbUdNXtHdUb67fXb5nnJ+EVoJBw2tuCQbU0jhoeTm3BHeDZfPwXWf8Nrf2Wb+S9G2SyrrM9n8SXv9Ph+So9i91zqi8+JxPjiBHRUZcGl4Av0k2U3AuRZlxwObsVtsYGgAAAAWAGgAHKy5IqN5NJc3NS5qOpVeW/3hBERUPO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 Porta Principal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8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3" cstate="print">
            <a:lum contrast="-28000"/>
          </a:blip>
          <a:srcRect l="37480" t="15045" r="32329" b="56497"/>
          <a:stretch>
            <a:fillRect/>
          </a:stretch>
        </p:blipFill>
        <p:spPr bwMode="auto">
          <a:xfrm rot="1083189">
            <a:off x="4983163" y="3322638"/>
            <a:ext cx="3878262" cy="2436812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3559" name="Picture 4" descr="IMG_01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84313"/>
            <a:ext cx="44767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 Patio de Armas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5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2" cstate="print">
            <a:lum contrast="-28000"/>
          </a:blip>
          <a:srcRect l="37480" t="15045" r="32329" b="56497"/>
          <a:stretch>
            <a:fillRect/>
          </a:stretch>
        </p:blipFill>
        <p:spPr bwMode="auto">
          <a:xfrm>
            <a:off x="1476375" y="1844675"/>
            <a:ext cx="5761038" cy="3621088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O Recinto de Habitación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25604" name="Picture 2" descr="IMG_9685 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52513"/>
            <a:ext cx="511810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3" cstate="print">
            <a:lum contrast="-28000"/>
          </a:blip>
          <a:srcRect l="37480" t="15045" r="32329" b="56497"/>
          <a:stretch>
            <a:fillRect/>
          </a:stretch>
        </p:blipFill>
        <p:spPr bwMode="auto">
          <a:xfrm rot="1083189">
            <a:off x="4983163" y="3609975"/>
            <a:ext cx="3878262" cy="2436813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  <p:pic>
        <p:nvPicPr>
          <p:cNvPr id="25606" name="Picture 4" descr="IMG_9711 cop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125538"/>
            <a:ext cx="25955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A Torre do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Homenaxe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2" name="Picture 3" descr="G:\CONCELLO\COMERCIO E TURISMO\definitivo FITUR 2016\pag. 2\Yacimiento arqueológico del Castelo do Casón - copia.JPG"/>
          <p:cNvPicPr>
            <a:picLocks noChangeAspect="1" noChangeArrowheads="1"/>
          </p:cNvPicPr>
          <p:nvPr/>
        </p:nvPicPr>
        <p:blipFill>
          <a:blip r:embed="rId2">
            <a:lum contrast="-28000"/>
          </a:blip>
          <a:srcRect l="37480" t="15045" r="32329" b="56497"/>
          <a:stretch>
            <a:fillRect/>
          </a:stretch>
        </p:blipFill>
        <p:spPr bwMode="auto">
          <a:xfrm>
            <a:off x="1392238" y="1628775"/>
            <a:ext cx="6073775" cy="3816350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</p:pic>
      <p:sp>
        <p:nvSpPr>
          <p:cNvPr id="14" name="13 Elipse"/>
          <p:cNvSpPr/>
          <p:nvPr/>
        </p:nvSpPr>
        <p:spPr>
          <a:xfrm>
            <a:off x="4859338" y="3500438"/>
            <a:ext cx="1296987" cy="1008062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la 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412875"/>
            <a:ext cx="6213475" cy="403225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905"/>
                <a:latin typeface="Book Antiqua" pitchFamily="18" charset="0"/>
                <a:cs typeface="+mn-cs"/>
              </a:rPr>
              <a:t>¿Cómo </a:t>
            </a:r>
            <a:r>
              <a:rPr lang="es-ES" sz="3600" b="1" dirty="0" err="1">
                <a:ln w="1905"/>
                <a:latin typeface="Book Antiqua" pitchFamily="18" charset="0"/>
                <a:cs typeface="+mn-cs"/>
              </a:rPr>
              <a:t>podería</a:t>
            </a:r>
            <a:r>
              <a:rPr lang="es-ES" sz="3600" b="1" dirty="0">
                <a:ln w="1905"/>
                <a:latin typeface="Book Antiqua" pitchFamily="18" charset="0"/>
                <a:cs typeface="+mn-cs"/>
              </a:rPr>
              <a:t> ter sido o Casón?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ln w="1905"/>
                <a:latin typeface="Book Antiqua" pitchFamily="18" charset="0"/>
                <a:cs typeface="+mn-cs"/>
              </a:rPr>
              <a:t>Castelo de </a:t>
            </a:r>
            <a:r>
              <a:rPr lang="es-ES" sz="3600" b="1" dirty="0" err="1" smtClean="0">
                <a:ln w="1905"/>
                <a:latin typeface="Book Antiqua" pitchFamily="18" charset="0"/>
                <a:cs typeface="+mn-cs"/>
              </a:rPr>
              <a:t>Moeche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07522" name="Picture 2" descr="El Castillo de Moeche: una de las grandes joyas de Gali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8572500" cy="481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260350"/>
            <a:ext cx="8785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ln w="1905"/>
                <a:latin typeface="Book Antiqua" pitchFamily="18" charset="0"/>
                <a:cs typeface="+mn-cs"/>
              </a:rPr>
              <a:t>Castelo de </a:t>
            </a:r>
            <a:r>
              <a:rPr lang="es-ES" sz="3600" b="1" dirty="0" err="1" smtClean="0">
                <a:ln w="1905"/>
                <a:latin typeface="Book Antiqua" pitchFamily="18" charset="0"/>
                <a:cs typeface="+mn-cs"/>
              </a:rPr>
              <a:t>Narahío</a:t>
            </a:r>
            <a:endParaRPr lang="es-ES" sz="3600" b="1" dirty="0">
              <a:ln w="1905"/>
              <a:latin typeface="Book Antiqua" pitchFamily="18" charset="0"/>
              <a:cs typeface="+mn-cs"/>
            </a:endParaRPr>
          </a:p>
        </p:txBody>
      </p:sp>
      <p:pic>
        <p:nvPicPr>
          <p:cNvPr id="123906" name="Picture 2" descr="Castillo de Narahío en San Sadurniño, Coruña (La)/Coruña (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6786610" cy="5089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28572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357298"/>
            <a:ext cx="2993205" cy="150019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71472" y="500042"/>
            <a:ext cx="8358246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dobe Garamond Pro Bold" pitchFamily="18" charset="0"/>
              </a:rPr>
              <a:t>FIN</a:t>
            </a:r>
            <a:endParaRPr lang="es-ES" sz="4000" dirty="0">
              <a:latin typeface="Adobe Garamond Pro Bold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786314" y="3357562"/>
            <a:ext cx="4000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Garamond" pitchFamily="18" charset="0"/>
                <a:hlinkClick r:id="rId3"/>
              </a:rPr>
              <a:t>cadoarqueoloxia@gmail.com</a:t>
            </a:r>
            <a:endParaRPr lang="es-ES" sz="2400" b="1" dirty="0" smtClean="0">
              <a:latin typeface="Garamond" pitchFamily="18" charset="0"/>
            </a:endParaRPr>
          </a:p>
          <a:p>
            <a:pPr algn="ctr"/>
            <a:r>
              <a:rPr lang="es-ES" sz="2400" b="1" dirty="0" smtClean="0">
                <a:latin typeface="Garamond" pitchFamily="18" charset="0"/>
                <a:hlinkClick r:id="rId4"/>
              </a:rPr>
              <a:t>vanetrevin.cado@gmail.com</a:t>
            </a:r>
            <a:endParaRPr lang="es-ES" sz="2400" b="1" dirty="0" smtClean="0">
              <a:latin typeface="Garamond" pitchFamily="18" charset="0"/>
            </a:endParaRPr>
          </a:p>
          <a:p>
            <a:r>
              <a:rPr lang="es-ES" sz="2400" b="1" dirty="0" smtClean="0">
                <a:latin typeface="Garamond" pitchFamily="18" charset="0"/>
                <a:hlinkClick r:id="rId5"/>
              </a:rPr>
              <a:t>revista.ortegal@gmail.com</a:t>
            </a:r>
            <a:endParaRPr lang="es-ES" sz="2400" b="1" dirty="0" smtClean="0">
              <a:latin typeface="Garamond" pitchFamily="18" charset="0"/>
            </a:endParaRPr>
          </a:p>
          <a:p>
            <a:endParaRPr lang="es-ES" sz="2400" b="1" dirty="0" smtClean="0">
              <a:latin typeface="Garamond" pitchFamily="18" charset="0"/>
            </a:endParaRPr>
          </a:p>
        </p:txBody>
      </p:sp>
      <p:pic>
        <p:nvPicPr>
          <p:cNvPr id="13314" name="Picture 2" descr="Asociación Española de Ecología Terrest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1500174"/>
            <a:ext cx="2214578" cy="1085143"/>
          </a:xfrm>
          <a:prstGeom prst="rect">
            <a:avLst/>
          </a:prstGeom>
          <a:noFill/>
        </p:spPr>
      </p:pic>
      <p:pic>
        <p:nvPicPr>
          <p:cNvPr id="2" name="Picture 2" descr="C:\Users\Vane\Desktop\logo terra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786058"/>
            <a:ext cx="3779358" cy="1857388"/>
          </a:xfrm>
          <a:prstGeom prst="rect">
            <a:avLst/>
          </a:prstGeom>
          <a:noFill/>
        </p:spPr>
      </p:pic>
      <p:pic>
        <p:nvPicPr>
          <p:cNvPr id="1027" name="Picture 3" descr="C:\Users\Vane\Downloads\Xeoparque_Vertica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5000636"/>
            <a:ext cx="1500198" cy="1522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C:\Users\Usuario\AppData\Local\Captura 1.5\arqueo ne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25" y="0"/>
            <a:ext cx="9188825" cy="6858000"/>
          </a:xfrm>
          <a:prstGeom prst="rect">
            <a:avLst/>
          </a:prstGeom>
          <a:noFill/>
        </p:spPr>
      </p:pic>
      <p:pic>
        <p:nvPicPr>
          <p:cNvPr id="5124" name="Picture 4" descr="http://www.educacioninicial.com/EI/Dibujos/A%20color/Elementos%20de%20casa/images/O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4664"/>
            <a:ext cx="1077094" cy="1038163"/>
          </a:xfrm>
          <a:prstGeom prst="rect">
            <a:avLst/>
          </a:prstGeom>
          <a:noFill/>
        </p:spPr>
      </p:pic>
      <p:pic>
        <p:nvPicPr>
          <p:cNvPr id="5126" name="Picture 6" descr="http://recursosinfantil.galeon.com/taz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420888"/>
            <a:ext cx="1035749" cy="884071"/>
          </a:xfrm>
          <a:prstGeom prst="rect">
            <a:avLst/>
          </a:prstGeom>
          <a:noFill/>
        </p:spPr>
      </p:pic>
      <p:pic>
        <p:nvPicPr>
          <p:cNvPr id="5128" name="Picture 8" descr="http://1.bp.blogspot.com/_NknVO7Adu0w/Safr76jEL5I/AAAAAAAAGFM/xA3U83Xemr4/s400/yogu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509120"/>
            <a:ext cx="984607" cy="93610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644008" y="3861048"/>
            <a:ext cx="4499992" cy="1008112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644008" y="4869160"/>
            <a:ext cx="4499992" cy="1008112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44008" y="5849888"/>
            <a:ext cx="4499992" cy="1008112"/>
          </a:xfrm>
          <a:prstGeom prst="rect">
            <a:avLst/>
          </a:prstGeom>
          <a:solidFill>
            <a:srgbClr val="C0000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4644008" y="3429000"/>
            <a:ext cx="4499992" cy="43204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644008" y="0"/>
            <a:ext cx="4499992" cy="347362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32" name="AutoShape 12" descr="data:image/jpeg;base64,/9j/4AAQSkZJRgABAQAAAQABAAD/2wCEAAkGBhEQEREREBAVDhESEBUQEhARFBERFRcTFBIWFhgSGhIXGyYhGBkjGRIYIDIsIyg1LCwsFx4yNjAqNSYrLCsBCQoKDgwOGg8PGiwlHyQ0MC4qNCkyLykyLC0wNC8sLCksLi4sLS0sNSwsNTQsKSwsKiwwLiwsLCwpNSwtKSksKf/AABEIANkA6QMBIgACEQEDEQH/xAAcAAEAAgIDAQAAAAAAAAAAAAAABgcEBQIDCAH/xABMEAABAwIDBAYFBgoGCwAAAAABAAIDBBEFEiEGBzFBEyJRYXGBFCMyUpFCYnKSobEVJDNTdIKUtMHRNVRjc7LTFyU0RFVlk6Oz4fH/xAAbAQEAAQUBAAAAAAAAAAAAAAAABgECAwUHBP/EADkRAAIBAwAHBgUCAwkAAAAAAAABAgMEEQUSITFBUXEGYZGhscETIoHR4RTwFjJiIzM0UnKCktLx/9oADAMBAAIRAxEAPwC8UREAREQBERAEREAREQBERAEREAREQBERAEREAREQBERAEREAREQBERAEREAREQBERAEREAREQBEVVbcbzpumdTYc8Rtic5k9UWNkPSC144g426uoJLTqLDgUxkz29vUuKip0llstVLrzgcSqzq7EK0k6k+l1Dfsa4AeQXNmM1zdG4jWNHYah7/tfc/artVm9fZq8Sz8vj+D0YioCm21xWJuVmIPcP7aKCY8SfaLQTx5lbXCd6+IwO/GGxV8d9QGimlH0SLsPgQPFNVnlq6Cvqab1M9Gn5b/IupFqNmdqIMQh6anJsDkfG8BskbxxY9tzY637CCCCVt1aaZpp4YREQoEREAREQBERAEREAREQBERAEREAREQBERAEREBHN4eLupMNq5mEteISxjmnKQ+QiNrge0F99NdFRUEIY0NaLAaf+z2k8Va2+uZwo6ZgJDZK+NrwOYZFLKAe7PG0+SqxXxJx2WopQqVebS8Nvv5BERXkxCIiA2myWPnD6yKYPEcMr2Q1QcSGGNzsrZTyDoy69z8nMOBXoBrri41BXmmSMOBaRcEEEdxFiFc26nHHVWHMDzeSme6jebWv0VsruHONzPO6skiA9pbNUqsa8Vslv68/qvQmKIisIoEREAREQBERAEREAREQBERAEREARa3Hdoaahi6WqlETL5W3uXOd7jGDV7u4BVTtJvSq6sOjpWmggNx0hN6lze0EdWG47Lu7wqpZPXa2Va6lq0Y59F1ZdCLzd6XP/W6v9rqv8xPS5/63V/tdV/mKuqzefwxd/wCaPi/+p6Rui87U+0OIRnMzEqrNa3rJBM36kjSOSkeE72q+GwqY469nAlgFNN48Sx3wb/BNVnjraBvaSzq56PPlv8ES3fHh/SYf0uYN9FqIqjXgQSYnDu6sxPl5qo1deFbU0OMwT0zXOY58DmTU8jejlayQFhcAbhwF/abcXsqaxDCpaOeWkmuXwkBsliBJE4XjlHiAQbcHNcOSrHkbfs1c/DnO2nsb2rqt68PQ6URFeTcIuMcodfKb2JafFpsR8QuSFE01lBWZuUeeirhfQVjSB2E00V/uCrNWXuT/ACdf+ls/dolbLcRjtP8A4SP+pekiykRa/GcfpqNnSVU7KdutjI4Autya3i46jQBYznxsEVb1e+2AH8XoqicX1e7oqcHsLQ92Y+YCx/8ATd/yyb/rU/8ANVwz2RsLqSyqUv8Ai/sWgir+h300LrCeKoo/edJGJIwbe/E52l9LkBTDCdoaWrBNNUxVFgCRE9ryL+80G7fNUPPUpTpPE4tPvWDYIiIYwiIgCIiAIiIAiLHxGuZBFLNIcrIo3SvPY1jS4n4BAUXt3iRqcUqnF2dlO4UsI4huVjTLbvMjiD9EDktMumjc4sD33L5C6V5PHPI4vdfvu5dyyrcdY0Zb/p7SEOOMvq9rCIiqbEIiID5lIcx7HOikjOaOWM5XtPaHfw4HmuOObSVFTVwvqg0u9H9H6dnUEha9z25mcGv6zhpob6W4LmsPFsNE8eTNkIcHB1r2I7vNUaNXeWUZyVxTj/aR2rhnufVbO4zEWPgkdRUXhhgfUzscWPy2azThI+Q2awHv17AVOcO3UzPANXV9F2xUrQTbTTppAe/g0LXXelLW02VZ7eS2vwXuYq2mraktrbfJb13Ph5kBwr2ZP0iX/wAhWarEpN0VAwEF9TJdxdd1Q9up1P5PKNTrquifdHDY9DWVMbv7QxTN+BYD9q1ke09i3h6y+n5NZb6fpU4KEoPZyx+CBKxd0VZHT0mIVM72wQissZJCGNGSCFpJJ0sSQB2nTiojjOxtdRhz3xirhaCTLTA5gAeLoCc3f1S63ldaWDFnVFLS040pobzEXPrqmQ53yOBHssc4saNfZJvwW7oXVG6jrUZJru9+RTSVWOlY0re2ecvL/pSWMvx2cywNod8UkhMeGxBjAbemVDT1hrcx05ANuFi8j6KgEgc95lmkfUTHjNM4vdxJsL+yNeDbBckXpSSNtY6HtrPalmXN+3IIiKptwlM98Monp5X004GXpYiASPdcCC147nA8ERDFWo060dSpFNd5Z+xe9VsmSnxEtgnJDI6gDLDMTwHH1ch7DoeR1sLGBXmiWIOaWuGZpFiD2K7t2VdJNhlM6V5ke3pYS9xzOcIZ5Ig4nmcrAsclg53prRUbGSnTfyy8u4lKIitI+EREAREQBQffFXmPDTEONVPHTXHJpJkf8WROHmpwqh3xYq59ZTUo0ZDCap1jxkkLomgi2lmteRrrnPYqreeywofHuadPm1npx8iEIiLKddCIuMkgaCXENA4kkAfEoUbSWWckWN+E4fz0f12fzXfHK1wu0hw7QQR8QhZGrCbxGSfQ5LP2d2dkxGYxsJigjI9IqBxF9ehjP5wjifkg31NgtbJnOVkYDpZXtiiaeBkecrQe65ue4FXXs7gUdFTx08eoYLuefae86ukd3k3P/wAUd09pR2VJQp/zy3dy5/b8Ef05pCVFKhTeG975L8nfheFQ0sTYYIxFG0aNHbzcSdXOPMnUrLRFzGUnJuUnlshQREVoCg22ewLZA+qo2Bk+r5YW6Nn7bDg2XsPyjo7iCJyi9dpd1bSoqtJ4fr3MyUqs6U1ODw0UHFKHAEcD2ix7wQeBB0XJSPeJgYpattQwWirCQ8AaNqWi9+7OwE+LD2qNPkA4kDxIC63Y3cbuhGtDj5Pijouj72N3QVTc9z6/vackQG6L2GwCIiAK5d0x/wBVw/31V++TKmXvDQSTYAXJ7gru3YxPbhVHnaWOMZeWkWNnyPeD5hwPmrJEO7UzWpTj3tkoREVhBwiIgCIiAKlt7MDmYm17gQyakjbG7k50Ukpe2/aBI0+BV0qN7ebIjEqbo2uEc8bulp5DezZA0izgOLHBxafG/EKqeGe2wuv0tzCtjc9vR7H5FHIj43se+KVhimid0csRIJa4a8RoQQQQRxBBRZTrFKrCrBTg8p7giIhkFlhy4Y2+eK0MnvNAs6/JzeDh9vesxEMdSlCosSX46PgbXdjC6oxEGRljSRPkNr5TI+0bHNB1tkc893wVyqst07R6VXE+0IaZrdfkl05dpz6wCs1cu7SVHO/knwSXln3OcaQcncz1nnDx4bAiIo8eEIiIAiIgI1vHww1GG1LWaPjYJ2G9iHQkP0PaWtcPNU7DhMFr9GJC7XNJ6wm/PM66v7E42uhmbJ7Dontfc5RlLCDry0VD4f8Akov7pn+ALoHZOo3SqU3uTT8f/CS9n4QnOcZpPYms7cbzsggaxoawZWjgPO/8VzRFMiZxiorC3BEXx7wASTYAXJOgAHO6DODnBh7qmWClbcGpmbCSLXDDrI7Xsja8+S9H08DY2NYwBrWNDWtGgDWiwAHYAFVu6PZVz3/hOXMxmV0dIzqjMx2j53C19bWbrwubahWsscnlnMdN3qu7puD+WOxe78fLAREVppQiIgCIiAIiICMbX7AU2IjO68FS1uVlVEBnA5Ne3hIy/J3fYtvdU5jeC1FBKIquPJmJEU7dYpdfku+S63yXa+PFeili4lhkNTG6GoibPE+2aOQBzTY3Gh7CLqqeDaaP0pWsZfI8x4p7vw+886IrEx3czYufh04jBNxSVGZ0Q4XDZhd7OZ1DhrbQKJ1+w2JwMfJNBAyOMEvldVxtYAPlXc0EDx11V+siaUO0VnUjmbcXyab9EzTotV6dUvbeOBoB4Oc/j861gbFdUWGVT9ZqksHuxWafrABXZNh+u1sfCpylnjjVXjLHlkne7ar6PEXMNrT0ha0/Phkz5R4tkcf1fFWyvO9HQ+iyxVUZfLNBIyQZnuJeGuBczzbcea9AYdXx1EUc0Ts8cjA9jhzaRcea512ptXC4VfhJea/BDNLUalO5c5xxrbVtz124X7ZkIiKJGqCIiAIiIDQ7eYkKfDqyQi/qHMAJsM0vqxr4vCqCBga1oHANAHPQC3FSjezPBUVEFNkbI+AGWZ/EtDxZkN++5eR2Nb2qEHZym/ND6z/5rpnZq1dG0+I983n6bl9/qSrQVGvCEq0IpqWxZbW7/a+n0NkuMkoaLuIaO1xAHxK1lLs9HE7PHZx4ZZ4452W+i4fcVOtk9osKieBX4TTU7r6VkMIliFjoXRvzPiPeLgdoUkbaNhd6SvLaOtK3yualnx+XJG8NikqniKkidVyG+kdsgtxLpjZjQLjnzVi7MboCHsmxKRkuR2ZtHFd0VwbtMkjrGS3HLlDbgXzDRWPQVMUkbHwPZJER1HROa5hA06pbpbTkshWuTZD73TV1dpxb1Y8l7vf7HwBfURWmlCIiAIiIAiIgCIiAIi6a2sZDHJLI7JHEx0j3HkxjS5zvIAoDX7SbT0+HwmaoflBu1jGjNJI+xIjYwcXG3gOZAVI7RbTVWJPz1LujhDs0VGx142aCxeQB0r7tvc6C5tZdOOY7JiFS+rlGUaspozp0cGYlt23IEjhYu146cAsRZFEnmhtCRhFV7hZk9qT4de/06hERXEtC3uxe134PcYZr+hyPzB+p6B7uJt+aPE+6bngdNEsTEKggBjNZJLtaNNNNXn5oH8BzXkvLSld0nSqrY/J80a3SVrSuKLVThufHPdzzuxxPQjHggEG4IuCNQQed19VJbNbQ1eHNayF4ngaLGmmJAvzdHILmMk30sW6nTmp3Qb1aJ4AqOkon6AiVjnMueyaO7bd5t5Lm17oG7tpPVjrR5x2+K3ogtzYXFt/eR2c1tXj9yZItK3bXDja1fTatzD18Q083aeHFY1bvEw2LQ1kcp92C9Q74RBy1UbSvJ4UJZ6M8SediJGo3tltiyhjystLVSA9DDf8A7r/djH28B3RfGt6E0oLKKE04P+8VAaXAfNgFxf6Z8lAJKh8Uj5J3OnErruqXdZ4PACR3NtrAEaDhYKT6M7N1JyVS6WI8uL68l59DbWui6k2p1k4w4t/beurWEZ7A4lzpHmSWRxklkNgXPdxdYcO4cgAFyQFF0FJRWFuJ/TpxpwUILCW4IiKpkO/CsUqaJxfRTugJOZ0R68DybXzwnS5sBdtnd6unYfbVmJxPPRmCaFwZNCSHWLm5g5rh7THa2JAPVOmio9ZeCY/Jh1QysjBe1oLZ4QbdLDY3HZnaes3vBHNWtEV01oenUputQjiS2vHFcdnP1PRSLppKtkrGSRvEkb2h7HtILXNIuCCOS7ljIAEREAREQBERAEREAVYb7MSJbSUQPVme+eZoI1jhDcrXD3TI9p/U+Fnqmd8H9J0/6Af3gqq3mw0ZTjVu6cJbs/kiCIiynWQhNkRAa92IukuKdufkZXaRjw5v8tO9ZFJRBl3El8h9qR3E9wHyR3BZACIeaFF62vUeXw4JdF7vL+gREQ9JrqhrDUx5gDeJ41F9SQWj4Nf8CtiBbQaDsW82U2RdiEGK5W+tYKb0VxygdNEJZMuY8LiQNPdItBBLmFy0sdq1zHAhzXA2cwg8CCCD4KiZprC8hVuK9LGJKXiti9V5nNHNB0IuOwoiqbkwDhWXWF7oOeUdZl/oHh5WWTTCQX6QtdwsWBzfG4JP3ruRDBC3hB5hs7k9nhu8giIhnCIuivfaKQ9kbz8GlCyctWLlyL43bf0Th/6JF/hUkWr2WpOhoqOIkEx0sMZI0BLYmgm3ktosJxkIiIAiIgCIiAIiIAql3z4cW1NFU6lr45KQ8NHA9M34gP8AqhW0orvJ2cfW0Lmwtz1EL21EAvYlzD1mA/Ojc9uunWCqj12Vf4FxCq+DWenHyKURcIZg8XF+YIIIIINi0g8CCLLmsp1yMlJKUXlMIiIXBERAERZuAbPPxGpbSMJYwt6SolaL5IRpYdj3nqj9Y8kbweW7uoWtGVWe5efcWTuYpSKKWYtAFRVyPjcOLo2MjhBP60L7d3io/vT2RNPK7EIGeol/2trQfVya/jNvdcLB2mhAdzKtiioo4Y2RRNEccbAxjG8A1osAPILsnga9rmPaHsc0tc1wDmuaRYtIPEEGyxZ25OW076rTuf1Mf5st+O9Hm1FLNr92k1DmmowamjBuYRmdNC0ng0C5ljF/pAe9a6h8FSyQZmODh3fcewrInk6VYaSoXsMwe3invX36nYiIqmyCIiALiaJ1Q+KlYbOqpWUwNi7K2Q5XyZRxDWFzvJcnOAFzoBqSVYO5rAc7pcReDZw9HpszbAsFnSTC4vZzrNBHJjuN9KN4RpdN3qtbZpP5pbF7v6euC0KaEMY1gvZrQ0X42AsPuXYiLEcwCIiAIiIAiIgCIiAIiICt9ud1zppJKugc1kz+vNTP0jlcG+21w/JyGwBv1TxNjcmsqpr4ZDDURvpphr0UwDSR7zSCQ8d7SV6VWHieDwVTOjqYI6hl75JWNkF+0Bw0KuUsG60fpq4s1qfzR5P2fA87IrPxTctA43pKqWj7I3AVMQ15NeQ8fX7PPRVW6HEGtBjnppzfVpE0Gnc7r6+Ku1kSuj2ltJr58xfTPp9iGot9Pu7xdhsKOOX50dTFbw64ab+S7aHdnisrsr4YqNtxeSWZsthfUtjivmIHIkDvVdZHqenrBLPxPJ/YjjY5HuZFDGZppXZIom8XOtfjwDQBck6AAlXpsRsizDaYRA9JM/1lRNzklI1P0RwaOQ81hbEbu4sOL5Xyel1L+r07o2x5YxwjY25yjmdddOwKXKxvJCtL6Ud9UWrsgty93+9gREVppQo3tJu9oa855ock3KphPRS8RxePa0FusDxKkiIVTaeUVPiG5edtzS1wk1PUqogNOXrYra8vZ591jHK3YPFYTZ1EZxyfSyxyNPk8scO3Uc1faKuszbUdNXtHdUb67fXb5nnJ+EVoJBw2tuCQbU0jhoeTm3BHeDZfPwXWf8Nrf2Wb+S9G2SyrrM9n8SXv9Ph+So9i91zqi8+JxPjiBHRUZcGl4Av0k2U3AuRZlxwObsVtsYGgAAAAWAGgAHKy5IqN5NJc3NS5qOpVeW/3hBERUPO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134" name="AutoShape 14" descr="data:image/jpeg;base64,/9j/4AAQSkZJRgABAQAAAQABAAD/2wCEAAkGBhEQEREREBAVDhESEBUQEhARFBERFRcTFBIWFhgSGhIXGyYhGBkjGRIYIDIsIyg1LCwsFx4yNjAqNSYrLCsBCQoKDgwOGg8PGiwlHyQ0MC4qNCkyLykyLC0wNC8sLCksLi4sLS0sNSwsNTQsKSwsKiwwLiwsLCwpNSwtKSksKf/AABEIANkA6QMBIgACEQEDEQH/xAAcAAEAAgIDAQAAAAAAAAAAAAAABgcEBQIDCAH/xABMEAABAwIDBAYFBgoGCwAAAAABAAIDBBEFEiEGBzFBEyJRYXGBFCMyUpFCYnKSobEVJDNTdIKUtMHRNVRjc7LTFyU0RFVlk6Oz4fH/xAAbAQEAAQUBAAAAAAAAAAAAAAAABgECAwUHBP/EADkRAAIBAwAHBgUCAwkAAAAAAAABAgMEEQUSITFBUXEGYZGhscETIoHR4RTwFjJiIzM0UnKCktLx/9oADAMBAAIRAxEAPwC8UREAREQBERAEREAREQBERAEREAREQBERAEREAREQBERAEREAREQBERAEREAREQBERAEREAREQBEVVbcbzpumdTYc8Rtic5k9UWNkPSC144g426uoJLTqLDgUxkz29vUuKip0llstVLrzgcSqzq7EK0k6k+l1Dfsa4AeQXNmM1zdG4jWNHYah7/tfc/artVm9fZq8Sz8vj+D0YioCm21xWJuVmIPcP7aKCY8SfaLQTx5lbXCd6+IwO/GGxV8d9QGimlH0SLsPgQPFNVnlq6Cvqab1M9Gn5b/IupFqNmdqIMQh6anJsDkfG8BskbxxY9tzY637CCCCVt1aaZpp4YREQoEREAREQBERAEREAREQBERAEREAREQBERAEREBHN4eLupMNq5mEteISxjmnKQ+QiNrge0F99NdFRUEIY0NaLAaf+z2k8Va2+uZwo6ZgJDZK+NrwOYZFLKAe7PG0+SqxXxJx2WopQqVebS8Nvv5BERXkxCIiA2myWPnD6yKYPEcMr2Q1QcSGGNzsrZTyDoy69z8nMOBXoBrri41BXmmSMOBaRcEEEdxFiFc26nHHVWHMDzeSme6jebWv0VsruHONzPO6skiA9pbNUqsa8Vslv68/qvQmKIisIoEREAREQBERAEREAREQBERAEREARa3Hdoaahi6WqlETL5W3uXOd7jGDV7u4BVTtJvSq6sOjpWmggNx0hN6lze0EdWG47Lu7wqpZPXa2Va6lq0Y59F1ZdCLzd6XP/W6v9rqv8xPS5/63V/tdV/mKuqzefwxd/wCaPi/+p6Rui87U+0OIRnMzEqrNa3rJBM36kjSOSkeE72q+GwqY469nAlgFNN48Sx3wb/BNVnjraBvaSzq56PPlv8ES3fHh/SYf0uYN9FqIqjXgQSYnDu6sxPl5qo1deFbU0OMwT0zXOY58DmTU8jejlayQFhcAbhwF/abcXsqaxDCpaOeWkmuXwkBsliBJE4XjlHiAQbcHNcOSrHkbfs1c/DnO2nsb2rqt68PQ6URFeTcIuMcodfKb2JafFpsR8QuSFE01lBWZuUeeirhfQVjSB2E00V/uCrNWXuT/ACdf+ls/dolbLcRjtP8A4SP+pekiykRa/GcfpqNnSVU7KdutjI4Autya3i46jQBYznxsEVb1e+2AH8XoqicX1e7oqcHsLQ92Y+YCx/8ATd/yyb/rU/8ANVwz2RsLqSyqUv8Ai/sWgir+h300LrCeKoo/edJGJIwbe/E52l9LkBTDCdoaWrBNNUxVFgCRE9ryL+80G7fNUPPUpTpPE4tPvWDYIiIYwiIgCIiAIiIAiLHxGuZBFLNIcrIo3SvPY1jS4n4BAUXt3iRqcUqnF2dlO4UsI4huVjTLbvMjiD9EDktMumjc4sD33L5C6V5PHPI4vdfvu5dyyrcdY0Zb/p7SEOOMvq9rCIiqbEIiID5lIcx7HOikjOaOWM5XtPaHfw4HmuOObSVFTVwvqg0u9H9H6dnUEha9z25mcGv6zhpob6W4LmsPFsNE8eTNkIcHB1r2I7vNUaNXeWUZyVxTj/aR2rhnufVbO4zEWPgkdRUXhhgfUzscWPy2azThI+Q2awHv17AVOcO3UzPANXV9F2xUrQTbTTppAe/g0LXXelLW02VZ7eS2vwXuYq2mraktrbfJb13Ph5kBwr2ZP0iX/wAhWarEpN0VAwEF9TJdxdd1Q9up1P5PKNTrquifdHDY9DWVMbv7QxTN+BYD9q1ke09i3h6y+n5NZb6fpU4KEoPZyx+CBKxd0VZHT0mIVM72wQissZJCGNGSCFpJJ0sSQB2nTiojjOxtdRhz3xirhaCTLTA5gAeLoCc3f1S63ldaWDFnVFLS040pobzEXPrqmQ53yOBHssc4saNfZJvwW7oXVG6jrUZJru9+RTSVWOlY0re2ecvL/pSWMvx2cywNod8UkhMeGxBjAbemVDT1hrcx05ANuFi8j6KgEgc95lmkfUTHjNM4vdxJsL+yNeDbBckXpSSNtY6HtrPalmXN+3IIiKptwlM98Monp5X004GXpYiASPdcCC147nA8ERDFWo060dSpFNd5Z+xe9VsmSnxEtgnJDI6gDLDMTwHH1ch7DoeR1sLGBXmiWIOaWuGZpFiD2K7t2VdJNhlM6V5ke3pYS9xzOcIZ5Ig4nmcrAsclg53prRUbGSnTfyy8u4lKIitI+EREAREQBQffFXmPDTEONVPHTXHJpJkf8WROHmpwqh3xYq59ZTUo0ZDCap1jxkkLomgi2lmteRrrnPYqreeywofHuadPm1npx8iEIiLKddCIuMkgaCXENA4kkAfEoUbSWWckWN+E4fz0f12fzXfHK1wu0hw7QQR8QhZGrCbxGSfQ5LP2d2dkxGYxsJigjI9IqBxF9ehjP5wjifkg31NgtbJnOVkYDpZXtiiaeBkecrQe65ue4FXXs7gUdFTx08eoYLuefae86ukd3k3P/wAUd09pR2VJQp/zy3dy5/b8Ef05pCVFKhTeG975L8nfheFQ0sTYYIxFG0aNHbzcSdXOPMnUrLRFzGUnJuUnlshQREVoCg22ewLZA+qo2Bk+r5YW6Nn7bDg2XsPyjo7iCJyi9dpd1bSoqtJ4fr3MyUqs6U1ODw0UHFKHAEcD2ix7wQeBB0XJSPeJgYpattQwWirCQ8AaNqWi9+7OwE+LD2qNPkA4kDxIC63Y3cbuhGtDj5Pijouj72N3QVTc9z6/vackQG6L2GwCIiAK5d0x/wBVw/31V++TKmXvDQSTYAXJ7gru3YxPbhVHnaWOMZeWkWNnyPeD5hwPmrJEO7UzWpTj3tkoREVhBwiIgCIiAKlt7MDmYm17gQyakjbG7k50Ukpe2/aBI0+BV0qN7ebIjEqbo2uEc8bulp5DezZA0izgOLHBxafG/EKqeGe2wuv0tzCtjc9vR7H5FHIj43se+KVhimid0csRIJa4a8RoQQQQRxBBRZTrFKrCrBTg8p7giIhkFlhy4Y2+eK0MnvNAs6/JzeDh9vesxEMdSlCosSX46PgbXdjC6oxEGRljSRPkNr5TI+0bHNB1tkc893wVyqst07R6VXE+0IaZrdfkl05dpz6wCs1cu7SVHO/knwSXln3OcaQcncz1nnDx4bAiIo8eEIiIAiIgI1vHww1GG1LWaPjYJ2G9iHQkP0PaWtcPNU7DhMFr9GJC7XNJ6wm/PM66v7E42uhmbJ7Dontfc5RlLCDry0VD4f8Akov7pn+ALoHZOo3SqU3uTT8f/CS9n4QnOcZpPYms7cbzsggaxoawZWjgPO/8VzRFMiZxiorC3BEXx7wASTYAXJOgAHO6DODnBh7qmWClbcGpmbCSLXDDrI7Xsja8+S9H08DY2NYwBrWNDWtGgDWiwAHYAFVu6PZVz3/hOXMxmV0dIzqjMx2j53C19bWbrwubahWsscnlnMdN3qu7puD+WOxe78fLAREVppQiIgCIiAIiICMbX7AU2IjO68FS1uVlVEBnA5Ne3hIy/J3fYtvdU5jeC1FBKIquPJmJEU7dYpdfku+S63yXa+PFeili4lhkNTG6GoibPE+2aOQBzTY3Gh7CLqqeDaaP0pWsZfI8x4p7vw+886IrEx3czYufh04jBNxSVGZ0Q4XDZhd7OZ1DhrbQKJ1+w2JwMfJNBAyOMEvldVxtYAPlXc0EDx11V+siaUO0VnUjmbcXyab9EzTotV6dUvbeOBoB4Oc/j861gbFdUWGVT9ZqksHuxWafrABXZNh+u1sfCpylnjjVXjLHlkne7ar6PEXMNrT0ha0/Phkz5R4tkcf1fFWyvO9HQ+iyxVUZfLNBIyQZnuJeGuBczzbcea9AYdXx1EUc0Ts8cjA9jhzaRcea512ptXC4VfhJea/BDNLUalO5c5xxrbVtz124X7ZkIiKJGqCIiAIiIDQ7eYkKfDqyQi/qHMAJsM0vqxr4vCqCBga1oHANAHPQC3FSjezPBUVEFNkbI+AGWZ/EtDxZkN++5eR2Nb2qEHZym/ND6z/5rpnZq1dG0+I983n6bl9/qSrQVGvCEq0IpqWxZbW7/a+n0NkuMkoaLuIaO1xAHxK1lLs9HE7PHZx4ZZ4452W+i4fcVOtk9osKieBX4TTU7r6VkMIliFjoXRvzPiPeLgdoUkbaNhd6SvLaOtK3yualnx+XJG8NikqniKkidVyG+kdsgtxLpjZjQLjnzVi7MboCHsmxKRkuR2ZtHFd0VwbtMkjrGS3HLlDbgXzDRWPQVMUkbHwPZJER1HROa5hA06pbpbTkshWuTZD73TV1dpxb1Y8l7vf7HwBfURWmlCIiAIiIAiIgCIiAIi6a2sZDHJLI7JHEx0j3HkxjS5zvIAoDX7SbT0+HwmaoflBu1jGjNJI+xIjYwcXG3gOZAVI7RbTVWJPz1LujhDs0VGx142aCxeQB0r7tvc6C5tZdOOY7JiFS+rlGUaspozp0cGYlt23IEjhYu146cAsRZFEnmhtCRhFV7hZk9qT4de/06hERXEtC3uxe134PcYZr+hyPzB+p6B7uJt+aPE+6bngdNEsTEKggBjNZJLtaNNNNXn5oH8BzXkvLSld0nSqrY/J80a3SVrSuKLVThufHPdzzuxxPQjHggEG4IuCNQQed19VJbNbQ1eHNayF4ngaLGmmJAvzdHILmMk30sW6nTmp3Qb1aJ4AqOkon6AiVjnMueyaO7bd5t5Lm17oG7tpPVjrR5x2+K3ogtzYXFt/eR2c1tXj9yZItK3bXDja1fTatzD18Q083aeHFY1bvEw2LQ1kcp92C9Q74RBy1UbSvJ4UJZ6M8SediJGo3tltiyhjystLVSA9DDf8A7r/djH28B3RfGt6E0oLKKE04P+8VAaXAfNgFxf6Z8lAJKh8Uj5J3OnErruqXdZ4PACR3NtrAEaDhYKT6M7N1JyVS6WI8uL68l59DbWui6k2p1k4w4t/beurWEZ7A4lzpHmSWRxklkNgXPdxdYcO4cgAFyQFF0FJRWFuJ/TpxpwUILCW4IiKpkO/CsUqaJxfRTugJOZ0R68DybXzwnS5sBdtnd6unYfbVmJxPPRmCaFwZNCSHWLm5g5rh7THa2JAPVOmio9ZeCY/Jh1QysjBe1oLZ4QbdLDY3HZnaes3vBHNWtEV01oenUputQjiS2vHFcdnP1PRSLppKtkrGSRvEkb2h7HtILXNIuCCOS7ljIAEREAREQBERAEREAVYb7MSJbSUQPVme+eZoI1jhDcrXD3TI9p/U+Fnqmd8H9J0/6Af3gqq3mw0ZTjVu6cJbs/kiCIiynWQhNkRAa92IukuKdufkZXaRjw5v8tO9ZFJRBl3El8h9qR3E9wHyR3BZACIeaFF62vUeXw4JdF7vL+gREQ9JrqhrDUx5gDeJ41F9SQWj4Nf8CtiBbQaDsW82U2RdiEGK5W+tYKb0VxygdNEJZMuY8LiQNPdItBBLmFy0sdq1zHAhzXA2cwg8CCCD4KiZprC8hVuK9LGJKXiti9V5nNHNB0IuOwoiqbkwDhWXWF7oOeUdZl/oHh5WWTTCQX6QtdwsWBzfG4JP3ruRDBC3hB5hs7k9nhu8giIhnCIuivfaKQ9kbz8GlCyctWLlyL43bf0Th/6JF/hUkWr2WpOhoqOIkEx0sMZI0BLYmgm3ktosJxkIiIAiIgCIiAIiIAql3z4cW1NFU6lr45KQ8NHA9M34gP8AqhW0orvJ2cfW0Lmwtz1EL21EAvYlzD1mA/Ojc9uunWCqj12Vf4FxCq+DWenHyKURcIZg8XF+YIIIIINi0g8CCLLmsp1yMlJKUXlMIiIXBERAERZuAbPPxGpbSMJYwt6SolaL5IRpYdj3nqj9Y8kbweW7uoWtGVWe5efcWTuYpSKKWYtAFRVyPjcOLo2MjhBP60L7d3io/vT2RNPK7EIGeol/2trQfVya/jNvdcLB2mhAdzKtiioo4Y2RRNEccbAxjG8A1osAPILsnga9rmPaHsc0tc1wDmuaRYtIPEEGyxZ25OW076rTuf1Mf5st+O9Hm1FLNr92k1DmmowamjBuYRmdNC0ng0C5ljF/pAe9a6h8FSyQZmODh3fcewrInk6VYaSoXsMwe3invX36nYiIqmyCIiALiaJ1Q+KlYbOqpWUwNi7K2Q5XyZRxDWFzvJcnOAFzoBqSVYO5rAc7pcReDZw9HpszbAsFnSTC4vZzrNBHJjuN9KN4RpdN3qtbZpP5pbF7v6euC0KaEMY1gvZrQ0X42AsPuXYiLEcwCIiAIiIAiIgCIiAIiICt9ud1zppJKugc1kz+vNTP0jlcG+21w/JyGwBv1TxNjcmsqpr4ZDDURvpphr0UwDSR7zSCQ8d7SV6VWHieDwVTOjqYI6hl75JWNkF+0Bw0KuUsG60fpq4s1qfzR5P2fA87IrPxTctA43pKqWj7I3AVMQ15NeQ8fX7PPRVW6HEGtBjnppzfVpE0Gnc7r6+Ku1kSuj2ltJr58xfTPp9iGot9Pu7xdhsKOOX50dTFbw64ab+S7aHdnisrsr4YqNtxeSWZsthfUtjivmIHIkDvVdZHqenrBLPxPJ/YjjY5HuZFDGZppXZIom8XOtfjwDQBck6AAlXpsRsizDaYRA9JM/1lRNzklI1P0RwaOQ81hbEbu4sOL5Xyel1L+r07o2x5YxwjY25yjmdddOwKXKxvJCtL6Ud9UWrsgty93+9gREVppQo3tJu9oa855ock3KphPRS8RxePa0FusDxKkiIVTaeUVPiG5edtzS1wk1PUqogNOXrYra8vZ591jHK3YPFYTZ1EZxyfSyxyNPk8scO3Uc1faKuszbUdNXtHdUb67fXb5nnJ+EVoJBw2tuCQbU0jhoeTm3BHeDZfPwXWf8Nrf2Wb+S9G2SyrrM9n8SXv9Ph+So9i91zqi8+JxPjiBHRUZcGl4Av0k2U3AuRZlxwObsVtsYGgAAAAWAGgAHKy5IqN5NJc3NS5qOpVeW/3hBERUPOEREAREQBERAEREAREQBERAEREAREQBERAEREAREQBERAEREAREQBERAEREAREQBERAEREAREQBERAEREAREQBERAEREAREQBERAEREAREQBERAEREARE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36" name="Picture 16" descr="https://encrypted-tbn1.gstatic.com/images?q=tbn:ANd9GcQa8xwLpw4W6PiIFVdnQXZD6PGl9cvdkFV_H5dYFr4CHWKvavFyr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196752"/>
            <a:ext cx="2000250" cy="22860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19" name="Picture 8" descr="http://1.bp.blogspot.com/_NknVO7Adu0w/Safr76jEL5I/AAAAAAAAGFM/xA3U83Xemr4/s400/yogu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064"/>
            <a:ext cx="757390" cy="72008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0" name="Picture 6" descr="http://recursosinfantil.galeon.com/taz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5085184"/>
            <a:ext cx="698300" cy="59603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1" name="Picture 4" descr="http://www.educacioninicial.com/EI/Dibujos/A%20color/Elementos%20de%20casa/images/Ol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6093296"/>
            <a:ext cx="793380" cy="76470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40" name="Picture 20" descr="http://3.bp.blogspot.com/-OGxJ7X5w-Ik/TY-tArVugqI/AAAAAAAAADA/c1-MG87Exbs/s1600/so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4276" y="0"/>
            <a:ext cx="1669724" cy="1547218"/>
          </a:xfrm>
          <a:prstGeom prst="rect">
            <a:avLst/>
          </a:prstGeom>
          <a:noFill/>
        </p:spPr>
      </p:pic>
      <p:pic>
        <p:nvPicPr>
          <p:cNvPr id="5142" name="Picture 22" descr="http://comps.canstockphoto.com/can-stock-photo_csp57299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365104"/>
            <a:ext cx="1343726" cy="1289977"/>
          </a:xfrm>
          <a:prstGeom prst="rect">
            <a:avLst/>
          </a:prstGeom>
          <a:noFill/>
        </p:spPr>
      </p:pic>
      <p:cxnSp>
        <p:nvCxnSpPr>
          <p:cNvPr id="25" name="24 Conector recto"/>
          <p:cNvCxnSpPr/>
          <p:nvPr/>
        </p:nvCxnSpPr>
        <p:spPr>
          <a:xfrm>
            <a:off x="2123728" y="980728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2123728" y="1268760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4" name="Picture 24" descr="http://us.123rf.com/400wm/400/400/clairev/clairev0912/clairev091200039/6092600-dama-de-limpieza-de-dibujos-animados--ilustracion-vectorial.jpg"/>
          <p:cNvPicPr>
            <a:picLocks noChangeAspect="1" noChangeArrowheads="1"/>
          </p:cNvPicPr>
          <p:nvPr/>
        </p:nvPicPr>
        <p:blipFill>
          <a:blip r:embed="rId9" cstate="print"/>
          <a:srcRect l="34652" r="13905" b="58421"/>
          <a:stretch>
            <a:fillRect/>
          </a:stretch>
        </p:blipFill>
        <p:spPr bwMode="auto">
          <a:xfrm>
            <a:off x="251520" y="2060848"/>
            <a:ext cx="1656184" cy="1584176"/>
          </a:xfrm>
          <a:prstGeom prst="rect">
            <a:avLst/>
          </a:prstGeom>
          <a:noFill/>
        </p:spPr>
      </p:pic>
      <p:pic>
        <p:nvPicPr>
          <p:cNvPr id="5146" name="Picture 26" descr="http://dibuteca.estaticos.net/dibujos/pintados/201050/b4b575ab68c24a8e4d0beb1d71cca60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88640"/>
            <a:ext cx="1827464" cy="1700808"/>
          </a:xfrm>
          <a:prstGeom prst="rect">
            <a:avLst/>
          </a:prstGeom>
          <a:noFill/>
        </p:spPr>
      </p:pic>
      <p:cxnSp>
        <p:nvCxnSpPr>
          <p:cNvPr id="38" name="37 Conector recto"/>
          <p:cNvCxnSpPr/>
          <p:nvPr/>
        </p:nvCxnSpPr>
        <p:spPr>
          <a:xfrm>
            <a:off x="2195736" y="2780928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2195736" y="3068960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2267744" y="4941168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267744" y="5229200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628652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0" y="4797152"/>
            <a:ext cx="9144000" cy="1008112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3861048"/>
            <a:ext cx="9144000" cy="936104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2924944"/>
            <a:ext cx="9144000" cy="1008112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6" descr="https://encrypted-tbn1.gstatic.com/images?q=tbn:ANd9GcQa8xwLpw4W6PiIFVdnQXZD6PGl9cvdkFV_H5dYFr4CHWKvavFyr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428604"/>
            <a:ext cx="1208162" cy="138075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8" name="7 Rectángulo"/>
          <p:cNvSpPr/>
          <p:nvPr/>
        </p:nvSpPr>
        <p:spPr>
          <a:xfrm>
            <a:off x="0" y="1988840"/>
            <a:ext cx="9144000" cy="914400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0" descr="http://3.bp.blogspot.com/-OGxJ7X5w-Ik/TY-tArVugqI/AAAAAAAAADA/c1-MG87Exbs/s1600/s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8640"/>
            <a:ext cx="1152128" cy="1067598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0" y="1844824"/>
            <a:ext cx="9144000" cy="144016"/>
          </a:xfrm>
          <a:prstGeom prst="rect">
            <a:avLst/>
          </a:prstGeom>
          <a:solidFill>
            <a:srgbClr val="C00000">
              <a:alpha val="82000"/>
            </a:srgb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8" descr="http://1.bp.blogspot.com/_NknVO7Adu0w/Safr76jEL5I/AAAAAAAAGFM/xA3U83Xemr4/s400/yogu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060848"/>
            <a:ext cx="624567" cy="593800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13" name="Picture 6" descr="http://recursosinfantil.galeon.com/taz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132856"/>
            <a:ext cx="628410" cy="536383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14" name="Picture 4" descr="http://www.educacioninicial.com/EI/Dibujos/A%20color/Elementos%20de%20casa/images/Oll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060848"/>
            <a:ext cx="703553" cy="678122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66" name="Picture 2" descr="https://encrypted-tbn3.gstatic.com/images?q=tbn:ANd9GcTZq7z12v5xX-Nj4xk3vNU80TKtOjbLPgbWSuqSri7xkvaeZqp7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5877272"/>
            <a:ext cx="684287" cy="812315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sp>
        <p:nvSpPr>
          <p:cNvPr id="36870" name="AutoShape 6" descr="data:image/jpeg;base64,/9j/4AAQSkZJRgABAQAAAQABAAD/2wCEAAkGBhMSERUUEhQUFRQWFxkXFhgYGBYXGBgYGhgaGh0bGxwZGyYeGRojHBsdHy8hJicpLCwsFx4xNTAqNSYrLCkBCQoKDgwOGg8PGikcHyQsKSwpLCksKSwpLCksLCkpLCkpKSksLCksKSkpKSkpLCwpKSwsLCwpLCwsLCwsLCksLP/AABEIAKsBJgMBIgACEQEDEQH/xAAcAAABBQEBAQAAAAAAAAAAAAAAAwQFBgcCCAH/xABBEAABAgMFBQUFBgUEAgMAAAABAhEAAyEEEjFBUQVhcYGRBgcTIqEyscHR8CNCUnKC4RRikrLxM6LC0hVDCCQl/8QAGQEAAwEBAQAAAAAAAAAAAAAAAAIDAQQF/8QAIREBAQACAwEAAgMBAAAAAAAAAAECEQMhMUEiYRMyURL/2gAMAwEAAhEDEQA/ANxggggAggggAiJ2v2mk2eiiVKb2U5UepwHv3Q27UdpU2dBSkvNUKfy7z8B8IzK12kzFippv1qcd9YW3/GrfJ700mYypTS8yFOob2IAI3Rd7JbETUBctQUlQcEYGMFWhpig+dOESnZTtcuxzc1SifOj/AJAZK9+HDMctixtkEJ2a0JmIStBCkqAUkjAg1BhSHYIIIIAIIIIAIIIIAIrnajtmixlKQnxFmpS7XU6ksanIc9Hl9rbQEiSuYa3RQak0A5loxXtFbFLUVqLqJdROp92jQuWWjSbbF2e7Qy7ZK8SXRiyknFJ0PKoMSkYf3d7dVZ7ayj5F3UrGRBLJPIqd9L2sbhGzxlEEEEawQQQQAQQQQAQQQQARHbZ25LsyLyzU+ykYn5Df/iPm3NsCzy72KjRI1Py+YjONtWnxB4i1kqNeWDaADIf5hbdNkTM3vOVLWL8pJSckqKVDmXB9ItOwO1NntiSZKvMPaQoMtPEabw4jENruzmpw4RzsbaK7POTNllloNNCMwdUkUMLMjXF6IgiJ7OdpJVslX5dFCi0H2kK0OoORz4uBLRQgggggAggggAggggAhvtC2iVLVMVgkO2pyHM05w4ikdsdr31+En2ZdVN95bYch8dIy3QVraU8zFFa6qNTzxA6tyhn/AAH3qF6bwI6RNOdTnC8sKxrhE2oLa0sImUzSl+NR8oiPEY1wOObRYNp2V1gkuGq2oiItMoXuUGPprelu7u+1qpM3wJinkrLB/uKOBH8pOI3vq+uR5umyym6QSMQSN2GMb52X2mLRZJMy9eJQAo/zgMp994GHlLYlYIIIZgggggAggggCo9vbZSXKyLrPJgB1JPKMu7QIKkAnUvF47aW8LtKh+AJQG1qT6luUU7tIWlA5PhyiGXdPEbYkOEqB8wFwn3GN62BtP+Is0qbmpIvblCihyUDGA7PPlOigRzH7Rq/dVtG/ZlyyfNLW/wClY/7BUVhau8EEEMwQQQQAQQQQAQ3t9tTKlqmKwSH4nIcSac4cRUu3ltZMuWDUkqI3CgfmT03RmV1Gybqt7at5nTApSvayfAaDh8zEbtJYIAO8u4NcIUnquqvMSw4tjjyER9tQGq7P7RozbtKNUxC1TSHmSPMAvAtXHrofSFEygkFRFBXppDyZLvJUFUKQVZYBi43jSIWbtALKrwACRdHrXfhhugg+JPsd2rNktwUf9NdFt+A1J/SfNyIzjfUqcOKgx5kshvMcSFEYaH942Tuy7ReLKNnWfPJHlOst2bimg4FMWxvxOrxBBBDMEEEEAEEEEAIW61CXLUs4JST0y60jLlTCVurEus6kk/XWLb242gyUSQWveZXAYern9MUy8AqpqtICRh1yDAPCZVuik5IvA5M/WEp9pAGOPoPnDa0WjzFLgqHo+AA03w1mAvUwo07tM4qw5RAqm35iiSxeLDJs94YskVfdEDIswJJby4DexbnGfTa6fSgFJYuzlt3+Q8TfYTtWqyTglSvsJh86dDhfGhGbYgbg0aLOcmDa8eMRs6b4a/KaY7mc4fWUbK2zp6PlTQoBSSCCHBFQQcwcxHcZz3f9qgm7ImHyzD9kckq/BuBOG99Y0aKS7JZoQQQRrBCFttIly1rOCUlXQPC8V/tzawiyLGamA5G8fRPrGW6gjN5k9S1LUTUqUeL58IY7WlXpBr7Nfr6yj7Ie/M3qpuH74vCtpk3kqBo4bqKcnjni19V3Z8zykb/r63xcO7baPh25KHpMCkHjdvp9UkfqikbPDKZ6VB4v/iJHYm2BLmonAH7KclRGBISoEj+mKyp2PREEfElxSPsUKIIIIAIIITtNoShJWoslIcwAy27thNmlFZYqwQn8SvlmYzj+LXNmFazeUakn6wybjCnaLayp0zxCKAsEnJGHMvU8TpDNE8CoxpycD6HGObPPdXxx1CizdBJODEj093wiG2qt1IAxIJ1pl6esSk5VG1B+fSIScuoUaEUOrA1A5+8xgpUz0lDEMbpA1JNH3UqYqU+SZamOtTu06tFlt7ENhQYYhtNMogbb53BDLQRXAEZHe/wMNGUhYFkrUkYCoyxNetOkWvsftk2e2Slksi+ELJp5VAg9HCv0xS/GKTeGeIrhEhaZxWRddmvUf8OfL4w/0j06IIrvYLbn8VYpalKeYj7OZ+ZIDE7ykpPMxYoqQQQQQAQnPnBCSpRZKQSToBCkVbtxtJkpkpxXVe5L06kekZboKlt/bfirXNNAohKXyAwHHPiTEGbUyk61wBzFOESE5AoPw1PM++kNVyrxUzsA7Nk5Y1+sI5/ar4SlFV05qLEaDOPgngJvM5L0ccavQBhjvgtNrKDcKS4A4KcYs27DnuhgJxVRQN1iFMfZUaEEsKDc+OFINiQvarSqZeSPKkYjB6YEkR8ky0y5S1qV5Qlxg5OHJ6BoLML41c0xbQfOE+1FnvGXJT7CBeVShUcD9fig239IpdvVNSFE0OQPlhO0C+k0Lp8w+O7/AAY7tssImCWggXUJvcS5foRHck18oB1oafVekPPBfXexdp3U3cClV5J3sOjGN57LbbFqsyJtL3srbC+MW3HEbiI8/rkgFJAo/rpwzi4dg+1v8LaUSllpM4hJJ+7MJZKjpkCdDuhpdEs22aCAQRQgjPe8m2KvhAySlvzLUXPQCNCjLO11vTNtExX3R5QcvL5ceL9YnyeHw9VazkKWoh2vJA5JUOdDDq0k+GqrEJIcajOGShcWkDPHhl8OsPpynSRjQ86RCdK+1VLEllKD5OX3ikc2BT+JoVq9f2MLWeUPEJyUkQjVJVTGvPD5RUlehOxu1jabFImkAEpuqAwvIJQW3EpJ5xNRS+6S0hWzkpeqJkxJ3Oq/7lxdIrE6IIII1gipduNqsBJTiWUvhkOZryEWTaFtEqWpasEjDU5DmaRlO0doGYta5h8ytOgG4M3pE+S9aPhPpObOScnyfEcMIj7PNPiqKj7SAQMhdUf+wHIQtLUSxGBKg27PofhHFpN1QCSHZnycVJfNo58otjT5wBXMgfsecQm0CSpVGSVDDLHoHzh/JtF9IyLsWqxGI4aHeIj7SALyKVxq9XB61gjaRlhySp/IGzahZvhziM29JuFMy691QKuEWCXZU+G9ciBx+PzhjbVAC6cVUDjdWmekNKVW9o2QowcA+ZI0ScuRj7YlLF0JxLg6EaijvX6pD2fahMSkE1Q44AYA60YctYZreWUqTlgDhTKKQlaF3Y9oBZZ/hL/0p5AfJK8EngXun9OhjZY8z2a1Bfs0pXV8H3RvPYjbxtdkQtX+ol5czepOf6gyv1Q+N+Fyn1PwQQQ5BGZdobfftE0s7KujRkUHIl+pjRbfaxKlqWfuh21OQ6xlFrWwJcqUpyeavT9olyX4fAkZrXUmq1Fy3p6e7OEpU+pClAXTVgR96mehhCULhvkGlQKmr9av6PEb/wCRCAoAXpilOXwBegAFWD/TxHaiTs89C1lSgTWhwJ37o+qmS1zDLSLzly2ALZ8GfnEfs6R7S1KIBDqU+DZ1dgK6dYlNmWRCXULxCg5cMWx9YNs07RbpMtZSMUB1FiAwGA3/ADEQ821CbMVMSXBLlsgBTe4HqIR29aUoCkpDqKf7qHTD4wy2RYZgSb6Sl6h2F47g/v13RvZtQiZBmzVKYEOSaZHB8yw90KT7QHuigFBi17Vn+hDg2cO5DNr6nTnDealJKrrkFurVx5Ec4aUtJyyTQjk9aab4UtBSoMrBsWq7thwjqVLvb9+f+YcS7AVmoYb9/ONrJWud3vaYWiSJSyfFlBq4qRglW8gMDvY5xboxHs1aDZLTKmJN4AhK6gOhRY8WoRvEbdFMLuEymqY7ctnhWebMGKUKI4tT1aMZWPFQpJDOGx1o8a92rs5XY5yQz3XrokhR9AYyRIKXbSm45RPlPxmxlhQC8Cl7pNXyruOOuEfJky+ggn2ryS2WWbZGkfVghAQK+Uua5Aert6x92eQUBQoSXcAYu1NBEVYgkJueX7yS2eDx8mLF4vmx5F/lDnaktrQQMGAO9wPkYZz0h66e7D4xWXolaN3MW4eJaZWqZcwaUKkn3pjVIxDuitKk7QAb/UlrSrgGW/VIHMxt8Wx8Sy9EEER+3rcZNnmLFCAwOhJCQeRLw16KqnavbQmzBLQfIg1OqsPSo67ooc4krWHFbwprUYndm2ES3iPQaHPCI4pZRark0Zm1x3xyf9bu66JNQ4kSrobKrncHr74jZ6FzJhSm8kVDmqmo4B4ltzHSJRIN0sKnXQfXvhmJ4DklyP2rvEF7BSwyBLQlIFGwcli1SScX6xxa7ElYvoqxY5PVuoIZ98FtnEyiEllKIqBXeBpSPuyV+G6ACzk65YcflGa0bexKtIKSo0SlKqfDjlFR2/tYLUlnF3TImvyh9tXaqigykEk1CyaEgG8w0G9s+tYnJI3vj0+BEUx7JT2VMMxCgDhdURT2Xx3gU9IURZ1IlgKq+HvB6ERx2fsXmC1A3TeCQzuGOIzF6jftDnaNpdKWqEgOcDhUt93Nhujd9j4ZKBHmSQ2+hFcN4y6RqHcvtj7ebJLgLl3gD+KWQKcQv/bGaTCFy8Ks8TvYPbIs9qkT/ug3Fj+RQuk72cK/SI2VlnT0bBHwGCLIqz25tt2WiWPvqc8E/uR0igWxQqcSKAZcODRYu8m1FE+VRgZZZWLEKOWeIiozZ5CgHe9hzZzTI1jk5L+S2M626VIFMA1Ty40etISNklpWGuuaUHmOLNu+cczRe9okB8qE0GHTOE5k5SZiWDyz5SA94e0HDMSKh9GeFhndns8yev7WkhBPlFEqKXAfM1+hEvPYoxu3jljy0oPfDaZaAJZJOXlBclRGFMefrDKzbXvC8QQwAFM2GTw01GWbILCDNYFSiglSmqColgCrNqluD700yb81N4vgBmc+giRs1l9kswdyDji5+t0dCSAvDzCmALP8Y2th5OscpKTeAVlU4v0EVu0WYg3UavudhXrC23bYsNcJYcCCX0GP+Ii/4lTEkk5MScPhBBZpIWSWAshJDvUaNn6Q6nWzwpbkP90PXePlyiKl2jwUqm3XozHVTjPLWGFqt6lsFF3YsNdG3uIb0o2baFLnJWQXM1L5BgofXOPTwjzBZJRX4aU+0pSUj8yiwbqI9PpFIph9Jn8Q/a+cU2SY2d1PJSgD6PGVBNSdPrmI1Ptkh7HM3FB/3pjL7Q4ZkuHGW8GJ8vpuM2nKulz7JDDiH+Ec2Oz3Ur0xA4Aj6EMO0JXfkBKTd8TzHQXkjmaw72haxIkKIxCSzual8efviK0Q+2JwE/Gl5JPx+fOE7SivIvydvWGe2V/aMaMhAJOZCB8Xju1Wk+GFDIB25Q+PhMp2kOzm3f4W0yp4D+GfMNUF0q53SW3tHoixW1E6WmZKUFoWApKhgQcDHl6TOSp2xb664RpXcx2lurXY1q8qnmSdyhVaRxHnbcs5xfG/Esp9a9EH2zP/ANOZvKB/vTE5Fd7eoJsaiPuqQTwvAfEHlDZeUs9ZuqZcrVz9fEekdWK4aCpq74kuX5cIZWyYaEB394H7ekfZcgsGYEF3GZpHJHT8OtqWsplqwdmy4Odwx5RHSZJLnUeuv+dI52tOUuYlGLliMid3MvxhntbaNz7NJ3qID8ufz0hillbQSFFN8ODvLA0emBNG4Qz2rtFQlpSkqSkgqUWN5lYc64fzDOGkqVdYu3mdqOo1NchjV3NYe7clK8RByUAo644aPA3ZK3oSE+XEkOzBwa15H1iBtC3GAoXNQ9SpqcBEtaknwic3FBkEhObh2wxyOkEqwISogJPmqo1ypRt79Y2XTKRsfiFCSf8A1BupdIGWTknXCPtpQl2c3bqXdnL1fdTnSOFbQCbOR5rylKA/KkCvNTgcDCNnmJMsE+I7lzzwBaoy9IAeAggBKQkM4Ya6nWG1nlBCm+6p2GhzHvEOTPKZd5QJZiaMwatMqe+I+xz71WxJ9Y2eB6P7E7SM+wyFkuq7cUdVIN0k8WfnBEH3QP8AwKnFPGW3C6j4vBHRPELOyXevZzckLAwUtBP5gCP7TGdWdbEEgun1D4fHrG2dq9mePZZiAHUBeT+ZNQOeHOMRXMvKvBKhXE8mbWOXmmstr8fc0e2UUJLZjVvlHyzzSS5JZOgo4/ZoYSpxN0JON46hxmRu+PWUs8xMlBJe6E1o71ZmGvyhcbs1xsNdq2q+pQTRITdSCP6id5f0EfLMHuJF2ueNRQtyrzhCZMvrNGdy0Ptl2RRUFOWS+LnHR841hU2JV5Ivlqk6qI9w/bm8tdnLFSiHDORozF2xr7oeygMSQW3NnpDC1zAxTUn441imuk5e1dtvnqAQMn+tGiP2ci8oJyrXNTH3w521MIBSMAAOcRlkKpYvtTEA0ZWsEh7TnaqnVcOD0rQNiwPL0hlKtKhiAoZajNuOkOZovMTU3SX3UPrDQp19/wBPGxi1dgUpnbQs4CTeEwLIy8jqd9zR6BEYL3R2b/8ATQasJa1jT2An49Y3qKYeJ5+ovtLaEIss2/gU3R+Y0T615RlSph8RsvSL/wB4KiJMutPErvN0t8Yzm0kua7y2IES5fT8bjaQCgHLMyncDMZxH7SUJ11gyfKSaFwDeplVujwptyTelLyN1NXH4npozPCK7OfDQkfdQnkQli74fQzjnq8irbWtIXOWU4AsN7Z8zHywziUqQ+IpxrDaXLf3xyl0rpiI6JJIlfXdgUQouOOkP5FoVKWJkslMxCgpBGRTUeohBKhefJVeD4x1O3Ruy2PUuz7WJsqXMDMtCVhsGUkGnWEttyL9nmpxeWtuN0t6xA911oK9lWZ/uhSOSJikj0Ai0zEuCNQ0W+IsQmIbnX4wpZFAgvjrk2vF8YUMt0tw6/TwiuUC1WjidU6RttmeGsEDHGh4Ft9TnFenlXiMRiR0pVhoK1if2jakpIvPi1A+NNIZ2WwTJyi6SE5qOAxpTE7t0bK0ls+QqYa0SnzKJw4CmJaJC3rvqBBICQbvCgGOeJ5Q7nWdMuTcAOLBqebB9OW6Iy+5qwANDkzEDefrCGnZK+WOSEyscmOtTryjtKiF4BsBqE1FeY9IcSqou5O+GQbPf8YY2pfkWajIbjkwbfBoIibOBnBKxSoZtKgUfOHpnJQboTXAAa/IdIjfHJmX1JIUSopo/P1j7YEFSject5i5ZgGz3u0NoH9vmhCADW8QOTufrOIeV9mogEFvmG5xIbSR9ogkF7z5M9CGDYV9DCeyNjqtM1EpJ802aEg7iqp5CvKCCvQXdvZynZshwxWFTP61qUD0Igiw2WzJloShAZKEhKRoAGHoII6NIUqYw/aViuzZktQu3ZigNwvFuTN1jcIy/vDsiZdqv4X0BXEjynmwBiPPPx2pxXvSkywZatxf63ZdBBbLapSS9KYAUo0fUWUlL/eJvY5sGx3AR8Ljo3OOOV0G9ks12r3XLsakvFqsVgZOIANeJb66xTUWU+KTMU6gytAA+D/lfpE7aO0KZCfOp0s4KKsGzxjpxqNh+pf2lMAN3WGu39uyrLKcMZinu6b1F6sIpG1+3hUQmSlSZYNXLXxvbAfKIsWhVqK1KHssXcm6itKvvMU1SurTtqbNclZLVyFd0c2baykm7jxrlHCJQ+6Cz56R9lWG9UD3xuhtLzba6SpIZuQLN845TaA14U3YEfAwlZpCvDUkg6j9ukJzPKjBnxoKZRjY0budTft15IoiUu9uCikAf1ejxt8ZP3E2Py2mcALpuSwdSLyiBuZSTzEaxFMfE8/Uft3ZabRZ1ylfeFDmFCqSOBjGZynxp+Ldx4P6Ru0Yx2+2aZU+akEgLVfDAVSqrDWrjlEuadbPxXvSv7St3iJIS6k+KlJ4OMa4P/bDucVJlrLOQl9AfKab8oR2RY3FRioGr5YH09I521tBQStKAKIUSc8WpqWjldG1OSg4vh84TMtiTDiXUNnjHVowaOlE2kzKNv9IeS1hbk/WUMQrrEhsLZxtE2VJS96bNSimIBNVDglzyg123fT0F3ZSSnZdmBzQpXJUxSh6ERZzCVksqZSEy0BkISEpGiUhgOghUx0OdjMyWpJUnMEpI0IofWEbQ4b/PXpEl2lsxRbJww85WG0X5h7+oiOmqJSN31+8cN6rqncNFpRiUgqD1zNaZwxl2kmWoh8SBvYOWrUAnqDD6eC1NWP7xBWraQkICHdajxpgAA+YFPzdSNKLtCyQpalVckO9eD6RGbV7RFCiAhJIOeDcB9Vjm231KCUJLm7rgcSTlhWPo2LKQfEnLSpj7KcCRkon3RTHr0lJ2K0zZikqmUfzJSAASkj2mxY5ExJzpilAgOKXgc6GvCvvhhYSFTlLJdagzUYDL0Ax0fg9mTFXyE3jTVhX0yPACNrEaVMHBJUdTQcPnwh7sSWEoXNUWScHb7vzPuMMLXZFSqzCFF2AfLBqcj/iI7aFqUq7eNEuEtQCkb608tVvKpt686Wb64PF47o9mFW0UKxEpExXB03Ovm+mjPpSPZGgjau4/ZgTKtE/G+sS0ncgXunnA/TG4zsuV6afBBBF0RFP7zdmhdmTMzlrHRflI63ekXCIntTs4z7LNQn2mvJ3lJCm5s3OFzm8bDY3VlY7Z0sA+jYDU14whbpTFhXhEglHlGOFHFdfrhDG0hjXrHm3qOv6rm3LQXISSHABLZPlDG22kzJ6JaaJEoFTsakA4au3SH+3JwQpLB1VTRsWpSKpa7wIJUL5BdsRl1x9I6OKbiefT7OINCkMCHOD40HH4RzMtxHsMkYMMxv1pr84QVKJHtEnSvV/SEX1jo0laeybb5vKGGmNaR8TOUCQ5xfcRCcifLSzpUTVzvyGOFB68uvGSqrsdCKHpA0sm03T9ZRL2SRMta5VnkgqmTF3Uu9H/AOIDl8gkxXvFGRP1xj0B3MdgFWeWLZaEgTZiAJSM5cshyo6LXpkKZkQaZvS+dl+zkqw2ZFnk+ygVJxWo1Uo7yelBgIloIIomIzXvNkPaJbM5lj0Wr5xpUZ73my7kyVMyKCnmkv8A8oTk/qbD1SZylDCjkZZOB8YrlnnLuTAuvhqmIUqnm8oJqR+LhR4mbPM8VSa0TewwqkgdIbdoLLckLuiqlEnmQ5jjdUqtJminQQqhNOsMpf3Bm/u+hD1iDSLJmc6XpGo9xewguZNtKg/hNLln+dQdZbUJYPotUZqoU4RvvdHskSdmSlN5pzzlfqonlcCesPh3SZ9Rc4IIIskqnbvYXiS/HQPtJY8zfelvX+lyrhejPmwANDR+VD0+MbWQ8Zf2t7PmzTHSPsV+ycWONw8nbUcDHNzYfYvx5fKr1oJBbrxiqbVSEzAo+Vqg5kl6AYkiv1WLaSFOdIiO0FiHh+IRVPuJ97tEor+kFJsZnzFCl1Kg5NKJcFief0IfrsKpikgAJlpNT5QmnmYY0bmYcWSzUqPbDHgHAYDrHM60AKUgkJCB5vNdAJoBQvg+G7GG9Ki7GkqnEpBN9RCcnqd+QzwHoZG1zkyCQj7ReegLVzc9QIRsdvuS1KliqjdQSnBAYBgS7YnR6wxn3Q/metdHfEkUJ+UOU1tU0qBUtr6mAAowBvPU1d4Y7TS4HH1aHdot6R5UCuZP71w+MNUzwvyq3kVOENC7N1CmJLCnxj1P2F2QLNs+zSqOJSSo6rWL6j/UTHmzY+yjaJ8qzoa9MWlAOjkVPAOTwMerpMsJSEjAAAcBFMSZu4IIIcgggggDI+2Nk/hrSpLMhRvpGTKcluBcRT9pbTugHFyAK/KNz7U9m0WyTcLBYrLW3sn/AKnMfECPP/afZk6zWoItCDLFLqiPKQGLpUKKD6YPVo4uXiu/06ePOaKixpUGVV64O/GM/t00GYop9lzd4Rf9o25KJEw3gCxADjHBm4j6aM7UsQ/DjovJXSQ+sBlx2hQbGCLpkxLhQIEcE7oX2bYZs+amVJQqZMWWSlNST8BqcBnAFq7ruyIt20ES1h5UsGbNGqUkMn9SikHdej1KBFN7sewX/jLMQtQXaJrKmqGAYeVCdUpc1zKjuEXOGhbRBBBGsEQ3azY38TZlpAdaQVS9b4BYc/Z5xMx8IgoYNZbOE4BjXjV/mYYbeveAqrnJzn9NE1tRaZK1ImG6U0KSQFUJyOPxipba7TIUlkpXRx5gw4gjfppHDZXVKgJMyqahyfpukSa10iJlTUX3HEQ6kqJJi2ipbs1sn+KtUmQcJswBX5RVX+0Kj03KlBICUgAAMAKAAYADICMb7meza12g2tSSJUtKkyzktavKSNQlN4E6q3FtniuE1EcruiCCCHKIj9vbJTaZC5SvvDynRQqD19HiQggDCk2YglJoQWIfNNGPu5QlbJwCSlRy+Qi+dueyy7xtEkODWakCoP4xu166xQNoSwQLyQp2x47sWyjizx1dOrG7QNu2gom6lXhgEAqDFRLVZ2GJbDOImXL8RZxu3qlRvEjed7tEptXY/jqTduS2JKixc+y2GLN1hGZZAhSRLUS7kOABSlBkDvJjZZoXZDbdtShNxIDkMSzsBkBkN8V5SVLLOTuicmbBWubeUQcy2VcK6n6zCq7BLQoIQl2LzFHACuJy4e+KTKQl2h5OyTqlzvw6VMKix3C5amWY+WMSi5qEpCio8AWy0GA+Z0iR7IdlZ+0lhMmWUSQr7SeqqEtjdyWr+UbnIFYaW0vUWzuL7O3p821qHllp8OWf51+028IpwmRtkMdi7HlWWQiTJTdQgMBmdSTmompOph9FZNJ27EEEEawQQQQAQhbLBLnIKJqETEHFK0hSTyNIXggDJe3HcYmeozbFMEtbVlTHKD+VQcp4EK4gRllv7p9qSjWxzVDDyFEz+xRLco9Wx8jNDbyhZe67ai/ZsU4fmuo/vUIsGy+4facwfaeBI/PMvK6SwoesekGgg03bG9lf/HOUA9ptcxR0lISgDmu8T0EaF2P7B2XZqCmzpN5XtzFkKmK0BIAZI0AA5xYoI1gggggAggggAggggBrbtlyZwadKlzBotKVj/cKRTNu9zVinuZN+zr1QbyOaFZbgUxfYIA887f7l7fIcykS7SmpeWyF/0G7X8pMTXdb3ZzFzPHt8laES6IlTUt4i/wASkEewkYPidwrtkEZqN3XEqUEgJSAAAwADAAYAAYCO4II1gggggAggggAir7a7vpFoXfBVLJxCGuk6s1Dwxi0QRlkvrZdMs2h3UWhJJkTZUwaTL8s8CUhYI6RT7d2I2rJLmx+I2JlKlqB4C9ebP2RjuePQcEJ/Fif+TJ5otNg2gBdNhtaS+PgTVOeKUsYLF2B2paCEoskyWDUqnfZID5kK83QEx6XaCNmEhblazbsj3LWeQAu2FNqm43SlpKTuQfb4qp/KI0aVJSlISkBKQGAAAAG4DCO4IcoggggAggg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6872" name="AutoShape 8" descr="data:image/jpeg;base64,/9j/4AAQSkZJRgABAQAAAQABAAD/2wCEAAkGBhMSERUUEhQUFRQWFxkXFhgYGBYXGBgYGhgaGh0bGxwZGyYeGRojHBsdHy8hJicpLCwsFx4xNTAqNSYrLCkBCQoKDgwOGg8PGikcHyQsKSwpLCksKSwpLCksLCkpLCkpKSksLCksKSkpKSkpLCwpKSwsLCwpLCwsLCwsLCksLP/AABEIAKsBJgMBIgACEQEDEQH/xAAcAAABBQEBAQAAAAAAAAAAAAAAAwQFBgcCCAH/xABBEAABAgMFBQUFBgUEAgMAAAABAhEAAyEEEjFBUQVhcYGRBgcTIqEyscHR8CNCUnKC4RRikrLxM6LC0hVDCCQl/8QAGQEAAwEBAQAAAAAAAAAAAAAAAAIDAQQF/8QAIREBAQACAwEAAgMBAAAAAAAAAAECEQMhMUEiYRMyURL/2gAMAwEAAhEDEQA/ANxggggAggggAiJ2v2mk2eiiVKb2U5UepwHv3Q27UdpU2dBSkvNUKfy7z8B8IzK12kzFippv1qcd9YW3/GrfJ700mYypTS8yFOob2IAI3Rd7JbETUBctQUlQcEYGMFWhpig+dOESnZTtcuxzc1SifOj/AJAZK9+HDMctixtkEJ2a0JmIStBCkqAUkjAg1BhSHYIIIIAIIIIAIIIIAIrnajtmixlKQnxFmpS7XU6ksanIc9Hl9rbQEiSuYa3RQak0A5loxXtFbFLUVqLqJdROp92jQuWWjSbbF2e7Qy7ZK8SXRiyknFJ0PKoMSkYf3d7dVZ7ayj5F3UrGRBLJPIqd9L2sbhGzxlEEEEawQQQQAQQQQAQQQQARHbZ25LsyLyzU+ykYn5Df/iPm3NsCzy72KjRI1Py+YjONtWnxB4i1kqNeWDaADIf5hbdNkTM3vOVLWL8pJSckqKVDmXB9ItOwO1NntiSZKvMPaQoMtPEabw4jENruzmpw4RzsbaK7POTNllloNNCMwdUkUMLMjXF6IgiJ7OdpJVslX5dFCi0H2kK0OoORz4uBLRQgggggAggggAggggAhvtC2iVLVMVgkO2pyHM05w4ikdsdr31+En2ZdVN95bYch8dIy3QVraU8zFFa6qNTzxA6tyhn/AAH3qF6bwI6RNOdTnC8sKxrhE2oLa0sImUzSl+NR8oiPEY1wOObRYNp2V1gkuGq2oiItMoXuUGPprelu7u+1qpM3wJinkrLB/uKOBH8pOI3vq+uR5umyym6QSMQSN2GMb52X2mLRZJMy9eJQAo/zgMp994GHlLYlYIIIZgggggAggggCo9vbZSXKyLrPJgB1JPKMu7QIKkAnUvF47aW8LtKh+AJQG1qT6luUU7tIWlA5PhyiGXdPEbYkOEqB8wFwn3GN62BtP+Is0qbmpIvblCihyUDGA7PPlOigRzH7Rq/dVtG/ZlyyfNLW/wClY/7BUVhau8EEEMwQQQQAQQQQAQ3t9tTKlqmKwSH4nIcSac4cRUu3ltZMuWDUkqI3CgfmT03RmV1Gybqt7at5nTApSvayfAaDh8zEbtJYIAO8u4NcIUnquqvMSw4tjjyER9tQGq7P7RozbtKNUxC1TSHmSPMAvAtXHrofSFEygkFRFBXppDyZLvJUFUKQVZYBi43jSIWbtALKrwACRdHrXfhhugg+JPsd2rNktwUf9NdFt+A1J/SfNyIzjfUqcOKgx5kshvMcSFEYaH942Tuy7ReLKNnWfPJHlOst2bimg4FMWxvxOrxBBBDMEEEEAEEEEAIW61CXLUs4JST0y60jLlTCVurEus6kk/XWLb242gyUSQWveZXAYern9MUy8AqpqtICRh1yDAPCZVuik5IvA5M/WEp9pAGOPoPnDa0WjzFLgqHo+AA03w1mAvUwo07tM4qw5RAqm35iiSxeLDJs94YskVfdEDIswJJby4DexbnGfTa6fSgFJYuzlt3+Q8TfYTtWqyTglSvsJh86dDhfGhGbYgbg0aLOcmDa8eMRs6b4a/KaY7mc4fWUbK2zp6PlTQoBSSCCHBFQQcwcxHcZz3f9qgm7ImHyzD9kckq/BuBOG99Y0aKS7JZoQQQRrBCFttIly1rOCUlXQPC8V/tzawiyLGamA5G8fRPrGW6gjN5k9S1LUTUqUeL58IY7WlXpBr7Nfr6yj7Ie/M3qpuH74vCtpk3kqBo4bqKcnjni19V3Z8zykb/r63xcO7baPh25KHpMCkHjdvp9UkfqikbPDKZ6VB4v/iJHYm2BLmonAH7KclRGBISoEj+mKyp2PREEfElxSPsUKIIIIAIIITtNoShJWoslIcwAy27thNmlFZYqwQn8SvlmYzj+LXNmFazeUakn6wybjCnaLayp0zxCKAsEnJGHMvU8TpDNE8CoxpycD6HGObPPdXxx1CizdBJODEj093wiG2qt1IAxIJ1pl6esSk5VG1B+fSIScuoUaEUOrA1A5+8xgpUz0lDEMbpA1JNH3UqYqU+SZamOtTu06tFlt7ENhQYYhtNMogbb53BDLQRXAEZHe/wMNGUhYFkrUkYCoyxNetOkWvsftk2e2Slksi+ELJp5VAg9HCv0xS/GKTeGeIrhEhaZxWRddmvUf8OfL4w/0j06IIrvYLbn8VYpalKeYj7OZ+ZIDE7ykpPMxYoqQQQQQAQnPnBCSpRZKQSToBCkVbtxtJkpkpxXVe5L06kekZboKlt/bfirXNNAohKXyAwHHPiTEGbUyk61wBzFOESE5AoPw1PM++kNVyrxUzsA7Nk5Y1+sI5/ar4SlFV05qLEaDOPgngJvM5L0ccavQBhjvgtNrKDcKS4A4KcYs27DnuhgJxVRQN1iFMfZUaEEsKDc+OFINiQvarSqZeSPKkYjB6YEkR8ky0y5S1qV5Qlxg5OHJ6BoLML41c0xbQfOE+1FnvGXJT7CBeVShUcD9fig239IpdvVNSFE0OQPlhO0C+k0Lp8w+O7/AAY7tssImCWggXUJvcS5foRHck18oB1oafVekPPBfXexdp3U3cClV5J3sOjGN57LbbFqsyJtL3srbC+MW3HEbiI8/rkgFJAo/rpwzi4dg+1v8LaUSllpM4hJJ+7MJZKjpkCdDuhpdEs22aCAQRQgjPe8m2KvhAySlvzLUXPQCNCjLO11vTNtExX3R5QcvL5ceL9YnyeHw9VazkKWoh2vJA5JUOdDDq0k+GqrEJIcajOGShcWkDPHhl8OsPpynSRjQ86RCdK+1VLEllKD5OX3ikc2BT+JoVq9f2MLWeUPEJyUkQjVJVTGvPD5RUlehOxu1jabFImkAEpuqAwvIJQW3EpJ5xNRS+6S0hWzkpeqJkxJ3Oq/7lxdIrE6IIII1gipduNqsBJTiWUvhkOZryEWTaFtEqWpasEjDU5DmaRlO0doGYta5h8ytOgG4M3pE+S9aPhPpObOScnyfEcMIj7PNPiqKj7SAQMhdUf+wHIQtLUSxGBKg27PofhHFpN1QCSHZnycVJfNo58otjT5wBXMgfsecQm0CSpVGSVDDLHoHzh/JtF9IyLsWqxGI4aHeIj7SALyKVxq9XB61gjaRlhySp/IGzahZvhziM29JuFMy691QKuEWCXZU+G9ciBx+PzhjbVAC6cVUDjdWmekNKVW9o2QowcA+ZI0ScuRj7YlLF0JxLg6EaijvX6pD2fahMSkE1Q44AYA60YctYZreWUqTlgDhTKKQlaF3Y9oBZZ/hL/0p5AfJK8EngXun9OhjZY8z2a1Bfs0pXV8H3RvPYjbxtdkQtX+ol5czepOf6gyv1Q+N+Fyn1PwQQQ5BGZdobfftE0s7KujRkUHIl+pjRbfaxKlqWfuh21OQ6xlFrWwJcqUpyeavT9olyX4fAkZrXUmq1Fy3p6e7OEpU+pClAXTVgR96mehhCULhvkGlQKmr9av6PEb/wCRCAoAXpilOXwBegAFWD/TxHaiTs89C1lSgTWhwJ37o+qmS1zDLSLzly2ALZ8GfnEfs6R7S1KIBDqU+DZ1dgK6dYlNmWRCXULxCg5cMWx9YNs07RbpMtZSMUB1FiAwGA3/ADEQ821CbMVMSXBLlsgBTe4HqIR29aUoCkpDqKf7qHTD4wy2RYZgSb6Sl6h2F47g/v13RvZtQiZBmzVKYEOSaZHB8yw90KT7QHuigFBi17Vn+hDg2cO5DNr6nTnDealJKrrkFurVx5Ec4aUtJyyTQjk9aab4UtBSoMrBsWq7thwjqVLvb9+f+YcS7AVmoYb9/ONrJWud3vaYWiSJSyfFlBq4qRglW8gMDvY5xboxHs1aDZLTKmJN4AhK6gOhRY8WoRvEbdFMLuEymqY7ctnhWebMGKUKI4tT1aMZWPFQpJDOGx1o8a92rs5XY5yQz3XrokhR9AYyRIKXbSm45RPlPxmxlhQC8Cl7pNXyruOOuEfJky+ggn2ryS2WWbZGkfVghAQK+Uua5Aert6x92eQUBQoSXcAYu1NBEVYgkJueX7yS2eDx8mLF4vmx5F/lDnaktrQQMGAO9wPkYZz0h66e7D4xWXolaN3MW4eJaZWqZcwaUKkn3pjVIxDuitKk7QAb/UlrSrgGW/VIHMxt8Wx8Sy9EEER+3rcZNnmLFCAwOhJCQeRLw16KqnavbQmzBLQfIg1OqsPSo67ooc4krWHFbwprUYndm2ES3iPQaHPCI4pZRark0Zm1x3xyf9bu66JNQ4kSrobKrncHr74jZ6FzJhSm8kVDmqmo4B4ltzHSJRIN0sKnXQfXvhmJ4DklyP2rvEF7BSwyBLQlIFGwcli1SScX6xxa7ElYvoqxY5PVuoIZ98FtnEyiEllKIqBXeBpSPuyV+G6ACzk65YcflGa0bexKtIKSo0SlKqfDjlFR2/tYLUlnF3TImvyh9tXaqigykEk1CyaEgG8w0G9s+tYnJI3vj0+BEUx7JT2VMMxCgDhdURT2Xx3gU9IURZ1IlgKq+HvB6ERx2fsXmC1A3TeCQzuGOIzF6jftDnaNpdKWqEgOcDhUt93Nhujd9j4ZKBHmSQ2+hFcN4y6RqHcvtj7ebJLgLl3gD+KWQKcQv/bGaTCFy8Ks8TvYPbIs9qkT/ug3Fj+RQuk72cK/SI2VlnT0bBHwGCLIqz25tt2WiWPvqc8E/uR0igWxQqcSKAZcODRYu8m1FE+VRgZZZWLEKOWeIiozZ5CgHe9hzZzTI1jk5L+S2M626VIFMA1Ty40etISNklpWGuuaUHmOLNu+cczRe9okB8qE0GHTOE5k5SZiWDyz5SA94e0HDMSKh9GeFhndns8yev7WkhBPlFEqKXAfM1+hEvPYoxu3jljy0oPfDaZaAJZJOXlBclRGFMefrDKzbXvC8QQwAFM2GTw01GWbILCDNYFSiglSmqColgCrNqluD700yb81N4vgBmc+giRs1l9kswdyDji5+t0dCSAvDzCmALP8Y2th5OscpKTeAVlU4v0EVu0WYg3UavudhXrC23bYsNcJYcCCX0GP+Ii/4lTEkk5MScPhBBZpIWSWAshJDvUaNn6Q6nWzwpbkP90PXePlyiKl2jwUqm3XozHVTjPLWGFqt6lsFF3YsNdG3uIb0o2baFLnJWQXM1L5BgofXOPTwjzBZJRX4aU+0pSUj8yiwbqI9PpFIph9Jn8Q/a+cU2SY2d1PJSgD6PGVBNSdPrmI1Ptkh7HM3FB/3pjL7Q4ZkuHGW8GJ8vpuM2nKulz7JDDiH+Ec2Oz3Ur0xA4Aj6EMO0JXfkBKTd8TzHQXkjmaw72haxIkKIxCSzual8efviK0Q+2JwE/Gl5JPx+fOE7SivIvydvWGe2V/aMaMhAJOZCB8Xju1Wk+GFDIB25Q+PhMp2kOzm3f4W0yp4D+GfMNUF0q53SW3tHoixW1E6WmZKUFoWApKhgQcDHl6TOSp2xb664RpXcx2lurXY1q8qnmSdyhVaRxHnbcs5xfG/Esp9a9EH2zP/ANOZvKB/vTE5Fd7eoJsaiPuqQTwvAfEHlDZeUs9ZuqZcrVz9fEekdWK4aCpq74kuX5cIZWyYaEB394H7ekfZcgsGYEF3GZpHJHT8OtqWsplqwdmy4Odwx5RHSZJLnUeuv+dI52tOUuYlGLliMid3MvxhntbaNz7NJ3qID8ufz0hillbQSFFN8ODvLA0emBNG4Qz2rtFQlpSkqSkgqUWN5lYc64fzDOGkqVdYu3mdqOo1NchjV3NYe7clK8RByUAo644aPA3ZK3oSE+XEkOzBwa15H1iBtC3GAoXNQ9SpqcBEtaknwic3FBkEhObh2wxyOkEqwISogJPmqo1ypRt79Y2XTKRsfiFCSf8A1BupdIGWTknXCPtpQl2c3bqXdnL1fdTnSOFbQCbOR5rylKA/KkCvNTgcDCNnmJMsE+I7lzzwBaoy9IAeAggBKQkM4Ya6nWG1nlBCm+6p2GhzHvEOTPKZd5QJZiaMwatMqe+I+xz71WxJ9Y2eB6P7E7SM+wyFkuq7cUdVIN0k8WfnBEH3QP8AwKnFPGW3C6j4vBHRPELOyXevZzckLAwUtBP5gCP7TGdWdbEEgun1D4fHrG2dq9mePZZiAHUBeT+ZNQOeHOMRXMvKvBKhXE8mbWOXmmstr8fc0e2UUJLZjVvlHyzzSS5JZOgo4/ZoYSpxN0JON46hxmRu+PWUs8xMlBJe6E1o71ZmGvyhcbs1xsNdq2q+pQTRITdSCP6id5f0EfLMHuJF2ueNRQtyrzhCZMvrNGdy0Ptl2RRUFOWS+LnHR841hU2JV5Ivlqk6qI9w/bm8tdnLFSiHDORozF2xr7oeygMSQW3NnpDC1zAxTUn441imuk5e1dtvnqAQMn+tGiP2ci8oJyrXNTH3w521MIBSMAAOcRlkKpYvtTEA0ZWsEh7TnaqnVcOD0rQNiwPL0hlKtKhiAoZajNuOkOZovMTU3SX3UPrDQp19/wBPGxi1dgUpnbQs4CTeEwLIy8jqd9zR6BEYL3R2b/8ATQasJa1jT2An49Y3qKYeJ5+ovtLaEIss2/gU3R+Y0T615RlSph8RsvSL/wB4KiJMutPErvN0t8Yzm0kua7y2IES5fT8bjaQCgHLMyncDMZxH7SUJ11gyfKSaFwDeplVujwptyTelLyN1NXH4npozPCK7OfDQkfdQnkQli74fQzjnq8irbWtIXOWU4AsN7Z8zHywziUqQ+IpxrDaXLf3xyl0rpiI6JJIlfXdgUQouOOkP5FoVKWJkslMxCgpBGRTUeohBKhefJVeD4x1O3Ruy2PUuz7WJsqXMDMtCVhsGUkGnWEttyL9nmpxeWtuN0t6xA911oK9lWZ/uhSOSJikj0Ai0zEuCNQ0W+IsQmIbnX4wpZFAgvjrk2vF8YUMt0tw6/TwiuUC1WjidU6RttmeGsEDHGh4Ft9TnFenlXiMRiR0pVhoK1if2jakpIvPi1A+NNIZ2WwTJyi6SE5qOAxpTE7t0bK0ls+QqYa0SnzKJw4CmJaJC3rvqBBICQbvCgGOeJ5Q7nWdMuTcAOLBqebB9OW6Iy+5qwANDkzEDefrCGnZK+WOSEyscmOtTryjtKiF4BsBqE1FeY9IcSqou5O+GQbPf8YY2pfkWajIbjkwbfBoIibOBnBKxSoZtKgUfOHpnJQboTXAAa/IdIjfHJmX1JIUSopo/P1j7YEFSject5i5ZgGz3u0NoH9vmhCADW8QOTufrOIeV9mogEFvmG5xIbSR9ogkF7z5M9CGDYV9DCeyNjqtM1EpJ802aEg7iqp5CvKCCvQXdvZynZshwxWFTP61qUD0Igiw2WzJloShAZKEhKRoAGHoII6NIUqYw/aViuzZktQu3ZigNwvFuTN1jcIy/vDsiZdqv4X0BXEjynmwBiPPPx2pxXvSkywZatxf63ZdBBbLapSS9KYAUo0fUWUlL/eJvY5sGx3AR8Ljo3OOOV0G9ks12r3XLsakvFqsVgZOIANeJb66xTUWU+KTMU6gytAA+D/lfpE7aO0KZCfOp0s4KKsGzxjpxqNh+pf2lMAN3WGu39uyrLKcMZinu6b1F6sIpG1+3hUQmSlSZYNXLXxvbAfKIsWhVqK1KHssXcm6itKvvMU1SurTtqbNclZLVyFd0c2baykm7jxrlHCJQ+6Cz56R9lWG9UD3xuhtLzba6SpIZuQLN845TaA14U3YEfAwlZpCvDUkg6j9ukJzPKjBnxoKZRjY0budTft15IoiUu9uCikAf1ejxt8ZP3E2Py2mcALpuSwdSLyiBuZSTzEaxFMfE8/Uft3ZabRZ1ylfeFDmFCqSOBjGZynxp+Ldx4P6Ru0Yx2+2aZU+akEgLVfDAVSqrDWrjlEuadbPxXvSv7St3iJIS6k+KlJ4OMa4P/bDucVJlrLOQl9AfKab8oR2RY3FRioGr5YH09I521tBQStKAKIUSc8WpqWjldG1OSg4vh84TMtiTDiXUNnjHVowaOlE2kzKNv9IeS1hbk/WUMQrrEhsLZxtE2VJS96bNSimIBNVDglzyg123fT0F3ZSSnZdmBzQpXJUxSh6ERZzCVksqZSEy0BkISEpGiUhgOghUx0OdjMyWpJUnMEpI0IofWEbQ4b/PXpEl2lsxRbJww85WG0X5h7+oiOmqJSN31+8cN6rqncNFpRiUgqD1zNaZwxl2kmWoh8SBvYOWrUAnqDD6eC1NWP7xBWraQkICHdajxpgAA+YFPzdSNKLtCyQpalVckO9eD6RGbV7RFCiAhJIOeDcB9Vjm231KCUJLm7rgcSTlhWPo2LKQfEnLSpj7KcCRkon3RTHr0lJ2K0zZikqmUfzJSAASkj2mxY5ExJzpilAgOKXgc6GvCvvhhYSFTlLJdagzUYDL0Ax0fg9mTFXyE3jTVhX0yPACNrEaVMHBJUdTQcPnwh7sSWEoXNUWScHb7vzPuMMLXZFSqzCFF2AfLBqcj/iI7aFqUq7eNEuEtQCkb608tVvKpt686Wb64PF47o9mFW0UKxEpExXB03Ovm+mjPpSPZGgjau4/ZgTKtE/G+sS0ncgXunnA/TG4zsuV6afBBBF0RFP7zdmhdmTMzlrHRflI63ekXCIntTs4z7LNQn2mvJ3lJCm5s3OFzm8bDY3VlY7Z0sA+jYDU14whbpTFhXhEglHlGOFHFdfrhDG0hjXrHm3qOv6rm3LQXISSHABLZPlDG22kzJ6JaaJEoFTsakA4au3SH+3JwQpLB1VTRsWpSKpa7wIJUL5BdsRl1x9I6OKbiefT7OINCkMCHOD40HH4RzMtxHsMkYMMxv1pr84QVKJHtEnSvV/SEX1jo0laeybb5vKGGmNaR8TOUCQ5xfcRCcifLSzpUTVzvyGOFB68uvGSqrsdCKHpA0sm03T9ZRL2SRMta5VnkgqmTF3Uu9H/AOIDl8gkxXvFGRP1xj0B3MdgFWeWLZaEgTZiAJSM5cshyo6LXpkKZkQaZvS+dl+zkqw2ZFnk+ygVJxWo1Uo7yelBgIloIIomIzXvNkPaJbM5lj0Wr5xpUZ73my7kyVMyKCnmkv8A8oTk/qbD1SZylDCjkZZOB8YrlnnLuTAuvhqmIUqnm8oJqR+LhR4mbPM8VSa0TewwqkgdIbdoLLckLuiqlEnmQ5jjdUqtJminQQqhNOsMpf3Bm/u+hD1iDSLJmc6XpGo9xewguZNtKg/hNLln+dQdZbUJYPotUZqoU4RvvdHskSdmSlN5pzzlfqonlcCesPh3SZ9Rc4IIIskqnbvYXiS/HQPtJY8zfelvX+lyrhejPmwANDR+VD0+MbWQ8Zf2t7PmzTHSPsV+ycWONw8nbUcDHNzYfYvx5fKr1oJBbrxiqbVSEzAo+Vqg5kl6AYkiv1WLaSFOdIiO0FiHh+IRVPuJ97tEor+kFJsZnzFCl1Kg5NKJcFief0IfrsKpikgAJlpNT5QmnmYY0bmYcWSzUqPbDHgHAYDrHM60AKUgkJCB5vNdAJoBQvg+G7GG9Ki7GkqnEpBN9RCcnqd+QzwHoZG1zkyCQj7ReegLVzc9QIRsdvuS1KliqjdQSnBAYBgS7YnR6wxn3Q/metdHfEkUJ+UOU1tU0qBUtr6mAAowBvPU1d4Y7TS4HH1aHdot6R5UCuZP71w+MNUzwvyq3kVOENC7N1CmJLCnxj1P2F2QLNs+zSqOJSSo6rWL6j/UTHmzY+yjaJ8qzoa9MWlAOjkVPAOTwMerpMsJSEjAAAcBFMSZu4IIIcgggggDI+2Nk/hrSpLMhRvpGTKcluBcRT9pbTugHFyAK/KNz7U9m0WyTcLBYrLW3sn/AKnMfECPP/afZk6zWoItCDLFLqiPKQGLpUKKD6YPVo4uXiu/06ePOaKixpUGVV64O/GM/t00GYop9lzd4Rf9o25KJEw3gCxADjHBm4j6aM7UsQ/DjovJXSQ+sBlx2hQbGCLpkxLhQIEcE7oX2bYZs+amVJQqZMWWSlNST8BqcBnAFq7ruyIt20ES1h5UsGbNGqUkMn9SikHdej1KBFN7sewX/jLMQtQXaJrKmqGAYeVCdUpc1zKjuEXOGhbRBBBGsEQ3azY38TZlpAdaQVS9b4BYc/Z5xMx8IgoYNZbOE4BjXjV/mYYbeveAqrnJzn9NE1tRaZK1ImG6U0KSQFUJyOPxipba7TIUlkpXRx5gw4gjfppHDZXVKgJMyqahyfpukSa10iJlTUX3HEQ6kqJJi2ipbs1sn+KtUmQcJswBX5RVX+0Kj03KlBICUgAAMAKAAYADICMb7meza12g2tSSJUtKkyzktavKSNQlN4E6q3FtniuE1EcruiCCCHKIj9vbJTaZC5SvvDynRQqD19HiQggDCk2YglJoQWIfNNGPu5QlbJwCSlRy+Qi+dueyy7xtEkODWakCoP4xu166xQNoSwQLyQp2x47sWyjizx1dOrG7QNu2gom6lXhgEAqDFRLVZ2GJbDOImXL8RZxu3qlRvEjed7tEptXY/jqTduS2JKixc+y2GLN1hGZZAhSRLUS7kOABSlBkDvJjZZoXZDbdtShNxIDkMSzsBkBkN8V5SVLLOTuicmbBWubeUQcy2VcK6n6zCq7BLQoIQl2LzFHACuJy4e+KTKQl2h5OyTqlzvw6VMKix3C5amWY+WMSi5qEpCio8AWy0GA+Z0iR7IdlZ+0lhMmWUSQr7SeqqEtjdyWr+UbnIFYaW0vUWzuL7O3p821qHllp8OWf51+028IpwmRtkMdi7HlWWQiTJTdQgMBmdSTmompOph9FZNJ27EEEEawQQQQAQhbLBLnIKJqETEHFK0hSTyNIXggDJe3HcYmeozbFMEtbVlTHKD+VQcp4EK4gRllv7p9qSjWxzVDDyFEz+xRLco9Wx8jNDbyhZe67ai/ZsU4fmuo/vUIsGy+4facwfaeBI/PMvK6SwoesekGgg03bG9lf/HOUA9ptcxR0lISgDmu8T0EaF2P7B2XZqCmzpN5XtzFkKmK0BIAZI0AA5xYoI1gggggAggggAggggBrbtlyZwadKlzBotKVj/cKRTNu9zVinuZN+zr1QbyOaFZbgUxfYIA887f7l7fIcykS7SmpeWyF/0G7X8pMTXdb3ZzFzPHt8laES6IlTUt4i/wASkEewkYPidwrtkEZqN3XEqUEgJSAAAwADAAYAAYCO4II1gggggAggggAir7a7vpFoXfBVLJxCGuk6s1Dwxi0QRlkvrZdMs2h3UWhJJkTZUwaTL8s8CUhYI6RT7d2I2rJLmx+I2JlKlqB4C9ebP2RjuePQcEJ/Fif+TJ5otNg2gBdNhtaS+PgTVOeKUsYLF2B2paCEoskyWDUqnfZID5kK83QEx6XaCNmEhblazbsj3LWeQAu2FNqm43SlpKTuQfb4qp/KI0aVJSlISkBKQGAAAAG4DCO4IcoggggAggg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6874" name="Picture 10" descr="http://4.bp.blogspot.com/-ZMui87Cbz74/T38chLu5tBI/AAAAAAAAAgE/d70w9n1F9Ik/s1600/800px-Bifaz_amigdaloid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5877272"/>
            <a:ext cx="1315438" cy="766243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76" name="Picture 12" descr="http://pictures2.todocoleccion.net/tc/2011/03/05/251458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5877272"/>
            <a:ext cx="1206302" cy="767647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78" name="Picture 14" descr="http://monte3.galeon.com/punta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5877272"/>
            <a:ext cx="1078681" cy="808181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80" name="Picture 16" descr="http://1.bp.blogspot.com/_VbbcoJoYAzY/SW8w52-4zYI/AAAAAAAACNQ/Spt5qikrF-o/s400/estea+vigoblog150_r2_c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5013176"/>
            <a:ext cx="1001688" cy="753770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82" name="Picture 18" descr="http://t.licorestito.com/cargador/index/pins/cultura-castrexa.JPG"/>
          <p:cNvPicPr>
            <a:picLocks noChangeAspect="1" noChangeArrowheads="1"/>
          </p:cNvPicPr>
          <p:nvPr/>
        </p:nvPicPr>
        <p:blipFill>
          <a:blip r:embed="rId12" cstate="print"/>
          <a:srcRect l="24724" r="38189"/>
          <a:stretch>
            <a:fillRect/>
          </a:stretch>
        </p:blipFill>
        <p:spPr bwMode="auto">
          <a:xfrm rot="5400000">
            <a:off x="2324447" y="4236393"/>
            <a:ext cx="648072" cy="2057622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84" name="Picture 20" descr="http://galeon.hispavista.com/edadbronce/img/vasocampaniform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92280" y="5877272"/>
            <a:ext cx="766614" cy="770466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86" name="Picture 22" descr="http://www.museo3d.faico.org/Uploads/F00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76056" y="4941168"/>
            <a:ext cx="1008112" cy="755848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88" name="Picture 24" descr="http://media.lavozdegalicia.es/default/2010/02/09/0012_2698882/Foto/l9c16f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23928" y="4941168"/>
            <a:ext cx="777652" cy="644762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90" name="Picture 26" descr="http://bp3.blogger.com/_ZHxe4tGdxdA/SHCmaGWJeRI/AAAAAAAAAN0/auFcWBYZFnw/s320/cer+cas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08304" y="5013176"/>
            <a:ext cx="909464" cy="609016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92" name="Picture 28" descr="https://encrypted-tbn2.gstatic.com/images?q=tbn:ANd9GcTxqDKFs1uG1NLIf7aQp4_pFgTADrAmJSBydQMoVyUaPc04lBVPD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00192" y="5013176"/>
            <a:ext cx="793211" cy="604940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94" name="Picture 30" descr="http://museoarqua.mcu.es/web/uploads/imagenes/galeria_de_piezas/022.jpg"/>
          <p:cNvPicPr>
            <a:picLocks noChangeAspect="1" noChangeArrowheads="1"/>
          </p:cNvPicPr>
          <p:nvPr/>
        </p:nvPicPr>
        <p:blipFill>
          <a:blip r:embed="rId18" cstate="print"/>
          <a:srcRect l="29453" r="30574"/>
          <a:stretch>
            <a:fillRect/>
          </a:stretch>
        </p:blipFill>
        <p:spPr bwMode="auto">
          <a:xfrm rot="5400000">
            <a:off x="1339541" y="3277083"/>
            <a:ext cx="598609" cy="2054572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96" name="Picture 32" descr="https://encrypted-tbn3.gstatic.com/images?q=tbn:ANd9GcRO30J6Ag3fOcAicDlSdk4nOUlENyDbeeHJ2DjU606tNyVCJh1J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1840" y="4005064"/>
            <a:ext cx="1108640" cy="744488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898" name="Picture 34" descr="http://laverdaddelpajarito.files.wordpress.com/2009/08/tc3a9gularomana-villafrancabarros.jpg"/>
          <p:cNvPicPr>
            <a:picLocks noChangeAspect="1" noChangeArrowheads="1"/>
          </p:cNvPicPr>
          <p:nvPr/>
        </p:nvPicPr>
        <p:blipFill>
          <a:blip r:embed="rId20" cstate="print"/>
          <a:srcRect l="16250" r="16250" b="25000"/>
          <a:stretch>
            <a:fillRect/>
          </a:stretch>
        </p:blipFill>
        <p:spPr bwMode="auto">
          <a:xfrm>
            <a:off x="4716016" y="4005064"/>
            <a:ext cx="864096" cy="720080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900" name="Picture 36" descr="http://1.bp.blogspot.com/_xXXPF9h52FE/Sw0Q6BgBEPI/AAAAAAAAOmE/8m_rcecwV1k/s1600/Medieval_Helmets_European_Closed_H_AH3814_2494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91680" y="2996952"/>
            <a:ext cx="720080" cy="898165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902" name="Picture 38" descr="http://www.museudemanresa.cat/images/apartats/coleccions/ceramica/ceramica11b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87824" y="2996952"/>
            <a:ext cx="1185875" cy="788607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6904" name="Picture 40" descr="http://www.aceros-de-hispania.com/imagen/espada-battle-ready/espada-medieval.jpg"/>
          <p:cNvPicPr>
            <a:picLocks noChangeAspect="1" noChangeArrowheads="1"/>
          </p:cNvPicPr>
          <p:nvPr/>
        </p:nvPicPr>
        <p:blipFill>
          <a:blip r:embed="rId23" cstate="print"/>
          <a:srcRect l="22684" r="16827"/>
          <a:stretch>
            <a:fillRect/>
          </a:stretch>
        </p:blipFill>
        <p:spPr bwMode="auto">
          <a:xfrm rot="5400000">
            <a:off x="5809828" y="1903140"/>
            <a:ext cx="576064" cy="3051720"/>
          </a:xfrm>
          <a:prstGeom prst="rect">
            <a:avLst/>
          </a:prstGeom>
          <a:solidFill>
            <a:srgbClr val="C00000">
              <a:alpha val="82000"/>
            </a:srgbClr>
          </a:solidFill>
        </p:spPr>
      </p:pic>
      <p:pic>
        <p:nvPicPr>
          <p:cNvPr id="33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0"/>
            <a:ext cx="1140220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"/>
          <p:cNvSpPr/>
          <p:nvPr/>
        </p:nvSpPr>
        <p:spPr>
          <a:xfrm>
            <a:off x="214282" y="4500570"/>
            <a:ext cx="8572560" cy="1857388"/>
          </a:xfrm>
          <a:prstGeom prst="rect">
            <a:avLst/>
          </a:prstGeom>
          <a:solidFill>
            <a:srgbClr val="C00000">
              <a:alpha val="59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" name="37 Rectángulo"/>
          <p:cNvSpPr/>
          <p:nvPr/>
        </p:nvSpPr>
        <p:spPr>
          <a:xfrm>
            <a:off x="214282" y="3440969"/>
            <a:ext cx="8572560" cy="1071570"/>
          </a:xfrm>
          <a:prstGeom prst="rect">
            <a:avLst/>
          </a:prstGeom>
          <a:solidFill>
            <a:srgbClr val="C00000">
              <a:alpha val="69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9" name="38 Rectángulo"/>
          <p:cNvSpPr/>
          <p:nvPr/>
        </p:nvSpPr>
        <p:spPr>
          <a:xfrm>
            <a:off x="214282" y="2512275"/>
            <a:ext cx="8572560" cy="928694"/>
          </a:xfrm>
          <a:prstGeom prst="rect">
            <a:avLst/>
          </a:prstGeom>
          <a:solidFill>
            <a:srgbClr val="C00000">
              <a:alpha val="69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0" name="39 Rectángulo"/>
          <p:cNvSpPr/>
          <p:nvPr/>
        </p:nvSpPr>
        <p:spPr>
          <a:xfrm>
            <a:off x="214282" y="1500174"/>
            <a:ext cx="8572560" cy="1012102"/>
          </a:xfrm>
          <a:prstGeom prst="rect">
            <a:avLst/>
          </a:prstGeom>
          <a:solidFill>
            <a:srgbClr val="C00000">
              <a:alpha val="69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41" name="Picture 2" descr="https://encrypted-tbn3.gstatic.com/images?q=tbn:ANd9GcTZq7z12v5xX-Nj4xk3vNU80TKtOjbLPgbWSuqSri7xkvaeZqp7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941167"/>
            <a:ext cx="714290" cy="72296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pic>
        <p:nvPicPr>
          <p:cNvPr id="42" name="Picture 14" descr="http://monte3.galeon.com/punt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5226919"/>
            <a:ext cx="1126955" cy="7187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16" descr="http://1.bp.blogspot.com/_VbbcoJoYAzY/SW8w52-4zYI/AAAAAAAACNQ/Spt5qikrF-o/s400/estea+vigoblog150_r2_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726721"/>
            <a:ext cx="1045749" cy="670716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4" name="Picture 18" descr="http://t.licorestito.com/cargador/index/pins/cultura-castrexa.JPG"/>
          <p:cNvPicPr>
            <a:picLocks noChangeAspect="1" noChangeArrowheads="1"/>
          </p:cNvPicPr>
          <p:nvPr/>
        </p:nvPicPr>
        <p:blipFill>
          <a:blip r:embed="rId5" cstate="print"/>
          <a:srcRect l="10747" t="32966" b="38190"/>
          <a:stretch>
            <a:fillRect/>
          </a:stretch>
        </p:blipFill>
        <p:spPr bwMode="auto">
          <a:xfrm rot="19578420">
            <a:off x="5479872" y="2933580"/>
            <a:ext cx="1080120" cy="251996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5" name="Picture 20" descr="http://galeon.hispavista.com/edadbronce/img/vasocampanifor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4726853"/>
            <a:ext cx="800470" cy="68483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pic>
        <p:nvPicPr>
          <p:cNvPr id="46" name="Picture 22" descr="http://www.museo3d.faico.org/Uploads/F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8" y="3726721"/>
            <a:ext cx="1052377" cy="672128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7" name="Picture 24" descr="http://media.lavozdegalicia.es/default/2010/02/09/0012_2698882/Foto/l9c16f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726589"/>
            <a:ext cx="812071" cy="573286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8" name="Picture 28" descr="https://encrypted-tbn2.gstatic.com/images?q=tbn:ANd9GcTxqDKFs1uG1NLIf7aQp4_pFgTADrAmJSBydQMoVyUaPc04lBVPD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2726589"/>
            <a:ext cx="826987" cy="537984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49" name="Picture 30" descr="http://museoarqua.mcu.es/web/uploads/imagenes/galeria_de_piezas/022.jpg"/>
          <p:cNvPicPr>
            <a:picLocks noChangeAspect="1" noChangeArrowheads="1"/>
          </p:cNvPicPr>
          <p:nvPr/>
        </p:nvPicPr>
        <p:blipFill>
          <a:blip r:embed="rId10" cstate="print"/>
          <a:srcRect t="29453" b="30574"/>
          <a:stretch>
            <a:fillRect/>
          </a:stretch>
        </p:blipFill>
        <p:spPr bwMode="auto">
          <a:xfrm>
            <a:off x="5072066" y="1797895"/>
            <a:ext cx="2144530" cy="532337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0" name="Picture 32" descr="https://encrypted-tbn3.gstatic.com/images?q=tbn:ANd9GcRO30J6Ag3fOcAicDlSdk4nOUlENyDbeeHJ2DjU606tNyVCJh1J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00958" y="1726457"/>
            <a:ext cx="1156787" cy="662244"/>
          </a:xfrm>
          <a:prstGeom prst="rect">
            <a:avLst/>
          </a:prstGeom>
          <a:solidFill>
            <a:srgbClr val="C00000">
              <a:alpha val="69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>
          <a:xfrm>
            <a:off x="357158" y="2726589"/>
            <a:ext cx="2376264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Edad del Hierro</a:t>
            </a:r>
          </a:p>
        </p:txBody>
      </p:sp>
      <p:sp>
        <p:nvSpPr>
          <p:cNvPr id="52" name="51 Rectángulo"/>
          <p:cNvSpPr/>
          <p:nvPr/>
        </p:nvSpPr>
        <p:spPr>
          <a:xfrm>
            <a:off x="357158" y="5155481"/>
            <a:ext cx="143902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Neolítico</a:t>
            </a:r>
          </a:p>
        </p:txBody>
      </p:sp>
      <p:sp>
        <p:nvSpPr>
          <p:cNvPr id="53" name="52 Rectángulo"/>
          <p:cNvSpPr/>
          <p:nvPr/>
        </p:nvSpPr>
        <p:spPr>
          <a:xfrm>
            <a:off x="357158" y="3726721"/>
            <a:ext cx="2520280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Edad </a:t>
            </a: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del Bronce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214282" y="2012209"/>
            <a:ext cx="2592288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Época Romana</a:t>
            </a:r>
          </a:p>
        </p:txBody>
      </p:sp>
      <p:sp>
        <p:nvSpPr>
          <p:cNvPr id="55" name="54 Rectángulo"/>
          <p:cNvSpPr/>
          <p:nvPr/>
        </p:nvSpPr>
        <p:spPr>
          <a:xfrm>
            <a:off x="2285984" y="2012209"/>
            <a:ext cx="2945488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II a. C. a IV d.C. 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2428860" y="2798027"/>
            <a:ext cx="3374686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IX a. C a </a:t>
            </a:r>
            <a:r>
              <a:rPr lang="es-ES" sz="2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Id.C</a:t>
            </a: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. </a:t>
            </a:r>
            <a:endParaRPr lang="es-E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2714612" y="3726721"/>
            <a:ext cx="2088232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1.800-700 a. C.</a:t>
            </a:r>
          </a:p>
        </p:txBody>
      </p:sp>
      <p:sp>
        <p:nvSpPr>
          <p:cNvPr id="58" name="57 Rectángulo"/>
          <p:cNvSpPr/>
          <p:nvPr/>
        </p:nvSpPr>
        <p:spPr>
          <a:xfrm>
            <a:off x="1980852" y="5172581"/>
            <a:ext cx="2376264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5.500-3.000 a. C.</a:t>
            </a:r>
          </a:p>
        </p:txBody>
      </p:sp>
      <p:sp>
        <p:nvSpPr>
          <p:cNvPr id="59" name="58 Rectángulo"/>
          <p:cNvSpPr/>
          <p:nvPr/>
        </p:nvSpPr>
        <p:spPr>
          <a:xfrm>
            <a:off x="5072066" y="3941035"/>
            <a:ext cx="347666" cy="2462213"/>
          </a:xfrm>
          <a:prstGeom prst="rect">
            <a:avLst/>
          </a:prstGeom>
          <a:solidFill>
            <a:srgbClr val="C00000"/>
          </a:solidFill>
          <a:ln>
            <a:solidFill>
              <a:srgbClr val="E7E200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aramond" pitchFamily="18" charset="0"/>
              </a:rPr>
              <a:t>MEGALITISMO</a:t>
            </a:r>
            <a:endParaRPr lang="es-ES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60" name="Picture 2" descr="C:\Users\Vane\Desktop\para el disco duro\Logos cado - copia.jpe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6286520"/>
            <a:ext cx="1140220" cy="571480"/>
          </a:xfrm>
          <a:prstGeom prst="rect">
            <a:avLst/>
          </a:prstGeom>
          <a:noFill/>
        </p:spPr>
      </p:pic>
      <p:pic>
        <p:nvPicPr>
          <p:cNvPr id="61" name="Picture 20" descr="http://3.bp.blogspot.com/-OGxJ7X5w-Ik/TY-tArVugqI/AAAAAAAAADA/c1-MG87Exbs/s1600/so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188640"/>
            <a:ext cx="1152128" cy="1067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0F243E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8DB3E2"/>
      </a:accent2>
      <a:accent3>
        <a:srgbClr val="C6D9F0"/>
      </a:accent3>
      <a:accent4>
        <a:srgbClr val="4F81BD"/>
      </a:accent4>
      <a:accent5>
        <a:srgbClr val="4BACC6"/>
      </a:accent5>
      <a:accent6>
        <a:srgbClr val="CBCBFF"/>
      </a:accent6>
      <a:hlink>
        <a:srgbClr val="00B0F0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1352</TotalTime>
  <Words>631</Words>
  <Application>Microsoft Office PowerPoint</Application>
  <PresentationFormat>Presentación en pantalla (4:3)</PresentationFormat>
  <Paragraphs>188</Paragraphs>
  <Slides>67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Vane</dc:creator>
  <cp:lastModifiedBy>Usuario</cp:lastModifiedBy>
  <cp:revision>151</cp:revision>
  <dcterms:created xsi:type="dcterms:W3CDTF">2020-07-21T16:38:22Z</dcterms:created>
  <dcterms:modified xsi:type="dcterms:W3CDTF">2024-05-22T22:20:34Z</dcterms:modified>
</cp:coreProperties>
</file>