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60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AFF21"/>
    <a:srgbClr val="C2E49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3" autoAdjust="0"/>
    <p:restoredTop sz="94624" autoAdjust="0"/>
  </p:normalViewPr>
  <p:slideViewPr>
    <p:cSldViewPr>
      <p:cViewPr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cadoarqueoloxia@gmail.com" TargetMode="External"/><Relationship Id="rId7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mailto:revista.ortegal@gmail.com" TargetMode="External"/><Relationship Id="rId4" Type="http://schemas.openxmlformats.org/officeDocument/2006/relationships/hyperlink" Target="mailto:vanetrevin.cado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2500306"/>
            <a:ext cx="2357454" cy="1181559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71472" y="500042"/>
            <a:ext cx="8358246" cy="132343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Adobe Garamond Pro Bold" pitchFamily="18" charset="0"/>
              </a:rPr>
              <a:t>Patrimonio Histórico-Cultural. A dimensión Humana das </a:t>
            </a:r>
            <a:r>
              <a:rPr lang="es-ES" sz="4000" dirty="0" err="1" smtClean="0">
                <a:latin typeface="Adobe Garamond Pro Bold" pitchFamily="18" charset="0"/>
              </a:rPr>
              <a:t>Paisaxes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786446" y="6286520"/>
            <a:ext cx="3571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latin typeface="Garamond" pitchFamily="18" charset="0"/>
              </a:rPr>
              <a:t>Vanesa </a:t>
            </a:r>
            <a:r>
              <a:rPr lang="es-ES" sz="2400" b="1" dirty="0" err="1" smtClean="0">
                <a:latin typeface="Garamond" pitchFamily="18" charset="0"/>
              </a:rPr>
              <a:t>Trevín</a:t>
            </a:r>
            <a:r>
              <a:rPr lang="es-ES" sz="2400" b="1" dirty="0" smtClean="0">
                <a:latin typeface="Garamond" pitchFamily="18" charset="0"/>
              </a:rPr>
              <a:t> Pita</a:t>
            </a:r>
            <a:endParaRPr lang="es-ES" sz="2400" b="1" dirty="0">
              <a:latin typeface="Garamond" pitchFamily="18" charset="0"/>
            </a:endParaRPr>
          </a:p>
        </p:txBody>
      </p:sp>
      <p:pic>
        <p:nvPicPr>
          <p:cNvPr id="13314" name="Picture 2" descr="Asociación Española de Ecología Terrestr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3857628"/>
            <a:ext cx="2214578" cy="1085143"/>
          </a:xfrm>
          <a:prstGeom prst="rect">
            <a:avLst/>
          </a:prstGeom>
          <a:noFill/>
        </p:spPr>
      </p:pic>
      <p:pic>
        <p:nvPicPr>
          <p:cNvPr id="2" name="Picture 2" descr="C:\Users\Vane\Desktop\logo terras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5429264"/>
            <a:ext cx="2500330" cy="1228802"/>
          </a:xfrm>
          <a:prstGeom prst="rect">
            <a:avLst/>
          </a:prstGeom>
          <a:noFill/>
        </p:spPr>
      </p:pic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5072074"/>
            <a:ext cx="1500198" cy="1522701"/>
          </a:xfrm>
          <a:prstGeom prst="rect">
            <a:avLst/>
          </a:prstGeom>
          <a:noFill/>
        </p:spPr>
      </p:pic>
      <p:pic>
        <p:nvPicPr>
          <p:cNvPr id="3" name="Picture 2" descr="C:\Users\Vane\Desktop\fotos ppt\20170317_17584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86050" y="2285992"/>
            <a:ext cx="5715008" cy="3214692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6929454" y="2285992"/>
            <a:ext cx="15716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>
                <a:latin typeface="Garamond" pitchFamily="18" charset="0"/>
              </a:rPr>
              <a:t>Montes de </a:t>
            </a:r>
            <a:r>
              <a:rPr lang="es-ES" sz="1100" b="1" dirty="0" err="1" smtClean="0">
                <a:latin typeface="Garamond" pitchFamily="18" charset="0"/>
              </a:rPr>
              <a:t>Couzadoiro</a:t>
            </a:r>
            <a:endParaRPr lang="es-ES" sz="1100" b="1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42852"/>
            <a:ext cx="714380" cy="725096"/>
          </a:xfrm>
          <a:prstGeom prst="rect">
            <a:avLst/>
          </a:prstGeom>
          <a:noFill/>
        </p:spPr>
      </p:pic>
      <p:pic>
        <p:nvPicPr>
          <p:cNvPr id="10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6286520"/>
            <a:ext cx="1140220" cy="57148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71472" y="500042"/>
            <a:ext cx="3214710" cy="707886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4000" dirty="0" err="1" smtClean="0">
                <a:latin typeface="Adobe Garamond Pro Bold" pitchFamily="18" charset="0"/>
              </a:rPr>
              <a:t>Tipoloxías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1643050"/>
            <a:ext cx="7786742" cy="646331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s-ES" sz="2400" dirty="0" smtClean="0">
                <a:latin typeface="Adobe Garamond Pro Bold" pitchFamily="18" charset="0"/>
              </a:rPr>
              <a:t>7. PATRIMONIO DOCUMENTAL E BIBLIOGRÁFICO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714348" y="2571744"/>
            <a:ext cx="8072494" cy="1569660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DOCUMENTAL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Documentos públicos, de </a:t>
            </a:r>
            <a:r>
              <a:rPr lang="es-ES" sz="2400" dirty="0" err="1" smtClean="0">
                <a:latin typeface="Adobe Garamond Pro Bold" pitchFamily="18" charset="0"/>
              </a:rPr>
              <a:t>institucións</a:t>
            </a:r>
            <a:r>
              <a:rPr lang="es-ES" sz="2400" dirty="0" smtClean="0">
                <a:latin typeface="Adobe Garamond Pro Bold" pitchFamily="18" charset="0"/>
              </a:rPr>
              <a:t> (anteriores a 1965) e privados (anteriores a 1901). 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Protección de BIC automáticamente.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14348" y="4500570"/>
            <a:ext cx="8072494" cy="1569660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BIBLIOGRÁFICO</a:t>
            </a:r>
          </a:p>
          <a:p>
            <a:pPr marL="914400" lvl="1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Coleccións</a:t>
            </a:r>
            <a:r>
              <a:rPr lang="es-ES" sz="2400" dirty="0" smtClean="0">
                <a:latin typeface="Adobe Garamond Pro Bold" pitchFamily="18" charset="0"/>
              </a:rPr>
              <a:t> bibliográficas e </a:t>
            </a:r>
            <a:r>
              <a:rPr lang="es-ES" sz="2400" dirty="0" err="1" smtClean="0">
                <a:latin typeface="Adobe Garamond Pro Bold" pitchFamily="18" charset="0"/>
              </a:rPr>
              <a:t>hemerográficas</a:t>
            </a:r>
            <a:r>
              <a:rPr lang="es-ES" sz="2400" dirty="0" smtClean="0">
                <a:latin typeface="Adobe Garamond Pro Bold" pitchFamily="18" charset="0"/>
              </a:rPr>
              <a:t> con valor, obras literarias, científicas, fotográficas, filmes, </a:t>
            </a:r>
            <a:r>
              <a:rPr lang="es-ES" sz="2400" dirty="0" err="1" smtClean="0">
                <a:latin typeface="Adobe Garamond Pro Bold" pitchFamily="18" charset="0"/>
              </a:rPr>
              <a:t>etc</a:t>
            </a:r>
            <a:r>
              <a:rPr lang="es-ES" sz="2400" dirty="0" smtClean="0">
                <a:latin typeface="Adobe Garamond Pro Bold" pitchFamily="18" charset="0"/>
              </a:rPr>
              <a:t>… 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GALICIANA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1357298"/>
            <a:ext cx="2993205" cy="1500198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71472" y="500042"/>
            <a:ext cx="8358246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Adobe Garamond Pro Bold" pitchFamily="18" charset="0"/>
              </a:rPr>
              <a:t>FIN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786314" y="3357562"/>
            <a:ext cx="4000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latin typeface="Garamond" pitchFamily="18" charset="0"/>
                <a:hlinkClick r:id="rId3"/>
              </a:rPr>
              <a:t>cadoarqueoloxia@gmail.com</a:t>
            </a:r>
            <a:endParaRPr lang="es-ES" sz="2400" b="1" dirty="0" smtClean="0">
              <a:latin typeface="Garamond" pitchFamily="18" charset="0"/>
            </a:endParaRPr>
          </a:p>
          <a:p>
            <a:pPr algn="ctr"/>
            <a:r>
              <a:rPr lang="es-ES" sz="2400" b="1" dirty="0" smtClean="0">
                <a:latin typeface="Garamond" pitchFamily="18" charset="0"/>
                <a:hlinkClick r:id="rId4"/>
              </a:rPr>
              <a:t>vanetrevin.cado@gmail.com</a:t>
            </a:r>
            <a:endParaRPr lang="es-ES" sz="2400" b="1" dirty="0" smtClean="0">
              <a:latin typeface="Garamond" pitchFamily="18" charset="0"/>
            </a:endParaRPr>
          </a:p>
          <a:p>
            <a:r>
              <a:rPr lang="es-ES" sz="2400" b="1" dirty="0" smtClean="0">
                <a:latin typeface="Garamond" pitchFamily="18" charset="0"/>
                <a:hlinkClick r:id="rId5"/>
              </a:rPr>
              <a:t>revista.ortegal@gmail.com</a:t>
            </a:r>
            <a:endParaRPr lang="es-ES" sz="2400" b="1" dirty="0" smtClean="0">
              <a:latin typeface="Garamond" pitchFamily="18" charset="0"/>
            </a:endParaRPr>
          </a:p>
          <a:p>
            <a:endParaRPr lang="es-ES" sz="2400" b="1" dirty="0" smtClean="0">
              <a:latin typeface="Garamond" pitchFamily="18" charset="0"/>
            </a:endParaRPr>
          </a:p>
        </p:txBody>
      </p:sp>
      <p:pic>
        <p:nvPicPr>
          <p:cNvPr id="13314" name="Picture 2" descr="Asociación Española de Ecología Terrestre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1500174"/>
            <a:ext cx="2214578" cy="1085143"/>
          </a:xfrm>
          <a:prstGeom prst="rect">
            <a:avLst/>
          </a:prstGeom>
          <a:noFill/>
        </p:spPr>
      </p:pic>
      <p:pic>
        <p:nvPicPr>
          <p:cNvPr id="2" name="Picture 2" descr="C:\Users\Vane\Desktop\logo terras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2786058"/>
            <a:ext cx="3779358" cy="1857388"/>
          </a:xfrm>
          <a:prstGeom prst="rect">
            <a:avLst/>
          </a:prstGeom>
          <a:noFill/>
        </p:spPr>
      </p:pic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71868" y="5000636"/>
            <a:ext cx="1500198" cy="1522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42852"/>
            <a:ext cx="714380" cy="725096"/>
          </a:xfrm>
          <a:prstGeom prst="rect">
            <a:avLst/>
          </a:prstGeom>
          <a:noFill/>
        </p:spPr>
      </p:pic>
      <p:pic>
        <p:nvPicPr>
          <p:cNvPr id="10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6286520"/>
            <a:ext cx="1140220" cy="57148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71472" y="500042"/>
            <a:ext cx="2643206" cy="707886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4000" dirty="0" smtClean="0">
                <a:latin typeface="Adobe Garamond Pro Bold" pitchFamily="18" charset="0"/>
              </a:rPr>
              <a:t>Definición 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714348" y="1571612"/>
            <a:ext cx="7572428" cy="461665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latin typeface="Adobe Garamond Pro Bold" pitchFamily="18" charset="0"/>
              </a:rPr>
              <a:t>Diccionario</a:t>
            </a:r>
            <a:r>
              <a:rPr lang="es-ES" sz="2400" dirty="0" smtClean="0">
                <a:latin typeface="Adobe Garamond Pro Bold" pitchFamily="18" charset="0"/>
              </a:rPr>
              <a:t>: </a:t>
            </a:r>
            <a:r>
              <a:rPr lang="es-ES" sz="2400" i="1" dirty="0" smtClean="0">
                <a:latin typeface="Adobe Garamond Pro Bold" pitchFamily="18" charset="0"/>
              </a:rPr>
              <a:t>Titular de </a:t>
            </a:r>
            <a:r>
              <a:rPr lang="es-ES" sz="2400" i="1" dirty="0" err="1" smtClean="0">
                <a:latin typeface="Adobe Garamond Pro Bold" pitchFamily="18" charset="0"/>
              </a:rPr>
              <a:t>dereitos</a:t>
            </a:r>
            <a:r>
              <a:rPr lang="es-ES" sz="2400" i="1" dirty="0" smtClean="0">
                <a:latin typeface="Adobe Garamond Pro Bold" pitchFamily="18" charset="0"/>
              </a:rPr>
              <a:t> e </a:t>
            </a:r>
            <a:r>
              <a:rPr lang="es-ES" sz="2400" i="1" dirty="0" err="1" smtClean="0">
                <a:latin typeface="Adobe Garamond Pro Bold" pitchFamily="18" charset="0"/>
              </a:rPr>
              <a:t>obrigas</a:t>
            </a:r>
            <a:endParaRPr lang="es-ES" sz="2400" i="1" dirty="0">
              <a:latin typeface="Adobe Garamond Pro Bold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714348" y="2500306"/>
            <a:ext cx="7572428" cy="461665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dobe Garamond Pro Bold" pitchFamily="18" charset="0"/>
              </a:rPr>
              <a:t>UNESCO: </a:t>
            </a:r>
            <a:r>
              <a:rPr lang="es-ES" sz="2400" i="1" dirty="0" err="1" smtClean="0">
                <a:latin typeface="Adobe Garamond Pro Bold" pitchFamily="18" charset="0"/>
              </a:rPr>
              <a:t>Herdanza</a:t>
            </a:r>
            <a:r>
              <a:rPr lang="es-ES" sz="2400" i="1" dirty="0" smtClean="0">
                <a:latin typeface="Adobe Garamond Pro Bold" pitchFamily="18" charset="0"/>
              </a:rPr>
              <a:t> e transmisión  </a:t>
            </a:r>
            <a:endParaRPr lang="es-ES" sz="2400" i="1" dirty="0">
              <a:latin typeface="Adobe Garamond Pro Bold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14348" y="3786190"/>
            <a:ext cx="2928958" cy="1569660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" sz="2400" i="1" dirty="0" err="1" smtClean="0">
                <a:latin typeface="Adobe Garamond Pro Bold" pitchFamily="18" charset="0"/>
              </a:rPr>
              <a:t>Herdanza</a:t>
            </a:r>
            <a:endParaRPr lang="es-ES" sz="2400" i="1" dirty="0" smtClean="0">
              <a:latin typeface="Adobe Garamond Pro Bold" pitchFamily="18" charset="0"/>
            </a:endParaRPr>
          </a:p>
          <a:p>
            <a:pPr>
              <a:buFontTx/>
              <a:buChar char="-"/>
            </a:pPr>
            <a:r>
              <a:rPr lang="es-ES" sz="2400" i="1" dirty="0" smtClean="0">
                <a:latin typeface="Adobe Garamond Pro Bold" pitchFamily="18" charset="0"/>
              </a:rPr>
              <a:t> Pervivencia</a:t>
            </a:r>
          </a:p>
          <a:p>
            <a:pPr>
              <a:buFontTx/>
              <a:buChar char="-"/>
            </a:pPr>
            <a:r>
              <a:rPr lang="es-ES" sz="2400" i="1" dirty="0" smtClean="0">
                <a:latin typeface="Adobe Garamond Pro Bold" pitchFamily="18" charset="0"/>
              </a:rPr>
              <a:t> </a:t>
            </a:r>
            <a:r>
              <a:rPr lang="es-ES" sz="2400" i="1" dirty="0" err="1" smtClean="0">
                <a:latin typeface="Adobe Garamond Pro Bold" pitchFamily="18" charset="0"/>
              </a:rPr>
              <a:t>Obriga</a:t>
            </a:r>
            <a:endParaRPr lang="es-ES" sz="2400" i="1" dirty="0" smtClean="0">
              <a:latin typeface="Adobe Garamond Pro Bold" pitchFamily="18" charset="0"/>
            </a:endParaRPr>
          </a:p>
          <a:p>
            <a:pPr>
              <a:buFontTx/>
              <a:buChar char="-"/>
            </a:pPr>
            <a:r>
              <a:rPr lang="es-ES" sz="2400" i="1" dirty="0" smtClean="0">
                <a:latin typeface="Adobe Garamond Pro Bold" pitchFamily="18" charset="0"/>
              </a:rPr>
              <a:t> </a:t>
            </a:r>
            <a:r>
              <a:rPr lang="es-ES" sz="2400" i="1" dirty="0" err="1" smtClean="0">
                <a:latin typeface="Adobe Garamond Pro Bold" pitchFamily="18" charset="0"/>
              </a:rPr>
              <a:t>Comunidade</a:t>
            </a:r>
            <a:endParaRPr lang="es-ES" sz="2400" i="1" dirty="0">
              <a:latin typeface="Adobe Garamond Pro Bold" pitchFamily="18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857752" y="3857628"/>
            <a:ext cx="2571768" cy="1569660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" sz="2400" i="1" dirty="0" smtClean="0">
                <a:latin typeface="Adobe Garamond Pro Bold" pitchFamily="18" charset="0"/>
              </a:rPr>
              <a:t>Educación</a:t>
            </a:r>
          </a:p>
          <a:p>
            <a:pPr>
              <a:buFontTx/>
              <a:buChar char="-"/>
            </a:pPr>
            <a:r>
              <a:rPr lang="es-ES" sz="2400" i="1" dirty="0" smtClean="0">
                <a:latin typeface="Adobe Garamond Pro Bold" pitchFamily="18" charset="0"/>
              </a:rPr>
              <a:t> Espíritu Crítico</a:t>
            </a:r>
          </a:p>
          <a:p>
            <a:pPr>
              <a:buFontTx/>
              <a:buChar char="-"/>
            </a:pPr>
            <a:r>
              <a:rPr lang="es-ES" sz="2400" i="1" dirty="0" smtClean="0">
                <a:latin typeface="Adobe Garamond Pro Bold" pitchFamily="18" charset="0"/>
              </a:rPr>
              <a:t> </a:t>
            </a:r>
            <a:r>
              <a:rPr lang="es-ES" sz="2400" i="1" dirty="0" err="1" smtClean="0">
                <a:latin typeface="Adobe Garamond Pro Bold" pitchFamily="18" charset="0"/>
              </a:rPr>
              <a:t>Identidade</a:t>
            </a:r>
            <a:endParaRPr lang="es-ES" sz="2400" i="1" dirty="0" smtClean="0">
              <a:latin typeface="Adobe Garamond Pro Bold" pitchFamily="18" charset="0"/>
            </a:endParaRPr>
          </a:p>
          <a:p>
            <a:r>
              <a:rPr lang="es-ES" sz="2400" i="1" dirty="0" smtClean="0">
                <a:latin typeface="Adobe Garamond Pro Bold" pitchFamily="18" charset="0"/>
              </a:rPr>
              <a:t>- Economía</a:t>
            </a:r>
            <a:endParaRPr lang="es-ES" sz="2400" i="1" dirty="0">
              <a:latin typeface="Adobe Garamond Pro Bold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42852"/>
            <a:ext cx="714380" cy="725096"/>
          </a:xfrm>
          <a:prstGeom prst="rect">
            <a:avLst/>
          </a:prstGeom>
          <a:noFill/>
        </p:spPr>
      </p:pic>
      <p:pic>
        <p:nvPicPr>
          <p:cNvPr id="10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6286520"/>
            <a:ext cx="1140220" cy="57148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71472" y="500042"/>
            <a:ext cx="3214710" cy="707886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4000" dirty="0" err="1" smtClean="0">
                <a:latin typeface="Adobe Garamond Pro Bold" pitchFamily="18" charset="0"/>
              </a:rPr>
              <a:t>Tipoloxías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1643050"/>
            <a:ext cx="7786742" cy="3924151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dobe Garamond Pro Bold" pitchFamily="18" charset="0"/>
              </a:rPr>
              <a:t>ARQUITECTÓNICO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dobe Garamond Pro Bold" pitchFamily="18" charset="0"/>
              </a:rPr>
              <a:t>ARQUEOLÓXICO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dobe Garamond Pro Bold" pitchFamily="18" charset="0"/>
              </a:rPr>
              <a:t>ETNOLÓXICO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dobe Garamond Pro Bold" pitchFamily="18" charset="0"/>
              </a:rPr>
              <a:t>INMATERIAL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dobe Garamond Pro Bold" pitchFamily="18" charset="0"/>
              </a:rPr>
              <a:t>INDUSTRIAL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dobe Garamond Pro Bold" pitchFamily="18" charset="0"/>
              </a:rPr>
              <a:t>CIENTÍFICO E TÉCNICO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dobe Garamond Pro Bold" pitchFamily="18" charset="0"/>
              </a:rPr>
              <a:t>DOCUMENTAL E BIBLIOGRÁFICO</a:t>
            </a:r>
            <a:endParaRPr lang="es-ES" sz="2400" dirty="0">
              <a:latin typeface="Adobe Garamond Pro Bold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42852"/>
            <a:ext cx="714380" cy="725096"/>
          </a:xfrm>
          <a:prstGeom prst="rect">
            <a:avLst/>
          </a:prstGeom>
          <a:noFill/>
        </p:spPr>
      </p:pic>
      <p:pic>
        <p:nvPicPr>
          <p:cNvPr id="10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6286520"/>
            <a:ext cx="1140220" cy="57148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71472" y="500042"/>
            <a:ext cx="3214710" cy="707886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4000" dirty="0" err="1" smtClean="0">
                <a:latin typeface="Adobe Garamond Pro Bold" pitchFamily="18" charset="0"/>
              </a:rPr>
              <a:t>Tipoloxías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1643050"/>
            <a:ext cx="7786742" cy="600164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dobe Garamond Pro Bold" pitchFamily="18" charset="0"/>
              </a:rPr>
              <a:t>PATRIMONIO ARQUITECTÓNICO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42910" y="2500306"/>
            <a:ext cx="7786742" cy="3970318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Patrimonio Histórico, Histórico-Artístico, Monumentos</a:t>
            </a:r>
          </a:p>
          <a:p>
            <a:pPr marL="457200" indent="-457200"/>
            <a:endParaRPr lang="es-ES" sz="2400" dirty="0" smtClean="0">
              <a:latin typeface="Adobe Garamond Pro Bold" pitchFamily="18" charset="0"/>
            </a:endParaRPr>
          </a:p>
          <a:p>
            <a:pPr marL="457200" indent="-4572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Valor Histórico-Artístico</a:t>
            </a:r>
          </a:p>
          <a:p>
            <a:pPr marL="457200" indent="-457200"/>
            <a:endParaRPr lang="es-ES" sz="2400" dirty="0" smtClean="0">
              <a:latin typeface="Adobe Garamond Pro Bold" pitchFamily="18" charset="0"/>
            </a:endParaRPr>
          </a:p>
          <a:p>
            <a:pPr marL="457200" indent="-457200"/>
            <a:r>
              <a:rPr lang="es-ES" sz="2400" dirty="0" smtClean="0">
                <a:latin typeface="Adobe Garamond Pro Bold" pitchFamily="18" charset="0"/>
              </a:rPr>
              <a:t>- Categorías: </a:t>
            </a:r>
          </a:p>
          <a:p>
            <a:pPr marL="914400" lvl="1" indent="-4572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Monumento Histórico</a:t>
            </a:r>
          </a:p>
          <a:p>
            <a:pPr marL="914400" lvl="1" indent="-4572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Xardín</a:t>
            </a:r>
            <a:r>
              <a:rPr lang="es-ES" sz="2400" dirty="0" smtClean="0">
                <a:latin typeface="Adobe Garamond Pro Bold" pitchFamily="18" charset="0"/>
              </a:rPr>
              <a:t> Histórico</a:t>
            </a:r>
          </a:p>
          <a:p>
            <a:pPr marL="914400" lvl="1" indent="-4572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Conxuntos</a:t>
            </a:r>
            <a:r>
              <a:rPr lang="es-ES" sz="2400" dirty="0" smtClean="0">
                <a:latin typeface="Adobe Garamond Pro Bold" pitchFamily="18" charset="0"/>
              </a:rPr>
              <a:t> Arquitectónicos (</a:t>
            </a:r>
            <a:r>
              <a:rPr lang="es-ES" sz="2400" dirty="0" err="1" smtClean="0">
                <a:latin typeface="Adobe Garamond Pro Bold" pitchFamily="18" charset="0"/>
              </a:rPr>
              <a:t>Conxunto</a:t>
            </a:r>
            <a:r>
              <a:rPr lang="es-ES" sz="2400" dirty="0" smtClean="0">
                <a:latin typeface="Adobe Garamond Pro Bold" pitchFamily="18" charset="0"/>
              </a:rPr>
              <a:t> Histórico, </a:t>
            </a:r>
            <a:r>
              <a:rPr lang="es-ES" sz="2400" dirty="0" err="1" smtClean="0">
                <a:latin typeface="Adobe Garamond Pro Bold" pitchFamily="18" charset="0"/>
              </a:rPr>
              <a:t>Cidade</a:t>
            </a:r>
            <a:r>
              <a:rPr lang="es-ES" sz="2400" dirty="0" smtClean="0">
                <a:latin typeface="Adobe Garamond Pro Bold" pitchFamily="18" charset="0"/>
              </a:rPr>
              <a:t> Histórica, Centro Histórico) </a:t>
            </a:r>
          </a:p>
          <a:p>
            <a:pPr marL="457200" indent="-457200">
              <a:lnSpc>
                <a:spcPct val="150000"/>
              </a:lnSpc>
            </a:pPr>
            <a:endParaRPr lang="es-ES" sz="2400" dirty="0" smtClean="0">
              <a:latin typeface="Adobe Garamond Pro Bold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42852"/>
            <a:ext cx="714380" cy="725096"/>
          </a:xfrm>
          <a:prstGeom prst="rect">
            <a:avLst/>
          </a:prstGeom>
          <a:noFill/>
        </p:spPr>
      </p:pic>
      <p:pic>
        <p:nvPicPr>
          <p:cNvPr id="10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6286520"/>
            <a:ext cx="1140220" cy="57148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71472" y="500042"/>
            <a:ext cx="3214710" cy="707886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4000" dirty="0" err="1" smtClean="0">
                <a:latin typeface="Adobe Garamond Pro Bold" pitchFamily="18" charset="0"/>
              </a:rPr>
              <a:t>Tipoloxías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1643050"/>
            <a:ext cx="7786742" cy="600164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s-ES" sz="2400" dirty="0" smtClean="0">
                <a:latin typeface="Adobe Garamond Pro Bold" pitchFamily="18" charset="0"/>
              </a:rPr>
              <a:t>2. PATRIMONIO ARQUEOLÓXICO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42910" y="2571744"/>
            <a:ext cx="7786742" cy="3785652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Bens</a:t>
            </a:r>
            <a:r>
              <a:rPr lang="es-ES" sz="2400" dirty="0" smtClean="0">
                <a:latin typeface="Adobe Garamond Pro Bold" pitchFamily="18" charset="0"/>
              </a:rPr>
              <a:t> que se </a:t>
            </a:r>
            <a:r>
              <a:rPr lang="es-ES" sz="2400" dirty="0" err="1" smtClean="0">
                <a:latin typeface="Adobe Garamond Pro Bold" pitchFamily="18" charset="0"/>
              </a:rPr>
              <a:t>poidan</a:t>
            </a: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estudar</a:t>
            </a:r>
            <a:r>
              <a:rPr lang="es-ES" sz="2400" dirty="0" smtClean="0">
                <a:latin typeface="Adobe Garamond Pro Bold" pitchFamily="18" charset="0"/>
              </a:rPr>
              <a:t> con </a:t>
            </a:r>
            <a:r>
              <a:rPr lang="es-ES" sz="2400" dirty="0" err="1" smtClean="0">
                <a:latin typeface="Adobe Garamond Pro Bold" pitchFamily="18" charset="0"/>
              </a:rPr>
              <a:t>metodoloxía</a:t>
            </a: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arqueolóxica</a:t>
            </a:r>
            <a:r>
              <a:rPr lang="es-ES" sz="2400" dirty="0" smtClean="0">
                <a:latin typeface="Adobe Garamond Pro Bold" pitchFamily="18" charset="0"/>
              </a:rPr>
              <a:t>.</a:t>
            </a:r>
          </a:p>
          <a:p>
            <a:pPr marL="457200" indent="-432000"/>
            <a:endParaRPr lang="es-ES" sz="2400" dirty="0" smtClean="0">
              <a:latin typeface="Adobe Garamond Pro Bold" pitchFamily="18" charset="0"/>
            </a:endParaRPr>
          </a:p>
          <a:p>
            <a:pPr marL="457200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Xestión</a:t>
            </a:r>
            <a:r>
              <a:rPr lang="es-ES" sz="2400" dirty="0" smtClean="0">
                <a:latin typeface="Adobe Garamond Pro Bold" pitchFamily="18" charset="0"/>
              </a:rPr>
              <a:t>  e </a:t>
            </a:r>
            <a:r>
              <a:rPr lang="es-ES" sz="2400" dirty="0" err="1" smtClean="0">
                <a:latin typeface="Adobe Garamond Pro Bold" pitchFamily="18" charset="0"/>
              </a:rPr>
              <a:t>Intervencións</a:t>
            </a:r>
            <a:r>
              <a:rPr lang="es-ES" sz="2400" dirty="0" smtClean="0">
                <a:latin typeface="Adobe Garamond Pro Bold" pitchFamily="18" charset="0"/>
              </a:rPr>
              <a:t> por parte de arqueólogos. </a:t>
            </a:r>
          </a:p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 </a:t>
            </a:r>
          </a:p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 É o </a:t>
            </a:r>
            <a:r>
              <a:rPr lang="es-ES" sz="2400" dirty="0" err="1" smtClean="0">
                <a:latin typeface="Adobe Garamond Pro Bold" pitchFamily="18" charset="0"/>
              </a:rPr>
              <a:t>máis</a:t>
            </a: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suxeito</a:t>
            </a:r>
            <a:r>
              <a:rPr lang="es-ES" sz="2400" dirty="0" smtClean="0">
                <a:latin typeface="Adobe Garamond Pro Bold" pitchFamily="18" charset="0"/>
              </a:rPr>
              <a:t> a normativas:</a:t>
            </a:r>
          </a:p>
          <a:p>
            <a:pPr marL="914400" lvl="1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Lei</a:t>
            </a:r>
            <a:r>
              <a:rPr lang="es-ES" sz="2400" dirty="0" smtClean="0">
                <a:latin typeface="Adobe Garamond Pro Bold" pitchFamily="18" charset="0"/>
              </a:rPr>
              <a:t> Estatal (1985). 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Leis</a:t>
            </a:r>
            <a:r>
              <a:rPr lang="es-ES" sz="2400" dirty="0" smtClean="0">
                <a:latin typeface="Adobe Garamond Pro Bold" pitchFamily="18" charset="0"/>
              </a:rPr>
              <a:t> Autonómicas (Galicia, 1995). 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 Incluido nos PXOM e nos </a:t>
            </a:r>
            <a:r>
              <a:rPr lang="es-ES" sz="2400" dirty="0" err="1" smtClean="0">
                <a:latin typeface="Adobe Garamond Pro Bold" pitchFamily="18" charset="0"/>
              </a:rPr>
              <a:t>Estudos</a:t>
            </a:r>
            <a:r>
              <a:rPr lang="es-ES" sz="2400" dirty="0" smtClean="0">
                <a:latin typeface="Adobe Garamond Pro Bold" pitchFamily="18" charset="0"/>
              </a:rPr>
              <a:t> de Impacto.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 Catálogo de </a:t>
            </a:r>
            <a:r>
              <a:rPr lang="es-ES" sz="2400" dirty="0" err="1" smtClean="0">
                <a:latin typeface="Adobe Garamond Pro Bold" pitchFamily="18" charset="0"/>
              </a:rPr>
              <a:t>Bens</a:t>
            </a: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moi</a:t>
            </a:r>
            <a:r>
              <a:rPr lang="es-ES" sz="2400" dirty="0" smtClean="0">
                <a:latin typeface="Adobe Garamond Pro Bold" pitchFamily="18" charset="0"/>
              </a:rPr>
              <a:t> custodiado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42852"/>
            <a:ext cx="714380" cy="725096"/>
          </a:xfrm>
          <a:prstGeom prst="rect">
            <a:avLst/>
          </a:prstGeom>
          <a:noFill/>
        </p:spPr>
      </p:pic>
      <p:pic>
        <p:nvPicPr>
          <p:cNvPr id="10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6286520"/>
            <a:ext cx="1140220" cy="57148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71472" y="500042"/>
            <a:ext cx="3214710" cy="707886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4000" dirty="0" err="1" smtClean="0">
                <a:latin typeface="Adobe Garamond Pro Bold" pitchFamily="18" charset="0"/>
              </a:rPr>
              <a:t>Tipoloxías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1643050"/>
            <a:ext cx="7786742" cy="646331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s-ES" sz="2400" dirty="0" smtClean="0">
                <a:latin typeface="Adobe Garamond Pro Bold" pitchFamily="18" charset="0"/>
              </a:rPr>
              <a:t>3. PATRIMONIO ETNOLÓXICO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42910" y="2571744"/>
            <a:ext cx="7786742" cy="3046988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Obxectos</a:t>
            </a:r>
            <a:r>
              <a:rPr lang="es-ES" sz="2400" dirty="0" smtClean="0">
                <a:latin typeface="Adobe Garamond Pro Bold" pitchFamily="18" charset="0"/>
              </a:rPr>
              <a:t> e lugares, </a:t>
            </a:r>
            <a:r>
              <a:rPr lang="es-ES" sz="2400" dirty="0" err="1" smtClean="0">
                <a:latin typeface="Adobe Garamond Pro Bold" pitchFamily="18" charset="0"/>
              </a:rPr>
              <a:t>expresións</a:t>
            </a:r>
            <a:r>
              <a:rPr lang="es-ES" sz="2400" dirty="0" smtClean="0">
                <a:latin typeface="Adobe Garamond Pro Bold" pitchFamily="18" charset="0"/>
              </a:rPr>
              <a:t>, </a:t>
            </a:r>
            <a:r>
              <a:rPr lang="es-ES" sz="2400" dirty="0" err="1" smtClean="0">
                <a:latin typeface="Adobe Garamond Pro Bold" pitchFamily="18" charset="0"/>
              </a:rPr>
              <a:t>crenzas</a:t>
            </a:r>
            <a:r>
              <a:rPr lang="es-ES" sz="2400" dirty="0" smtClean="0">
                <a:latin typeface="Adobe Garamond Pro Bold" pitchFamily="18" charset="0"/>
              </a:rPr>
              <a:t>, </a:t>
            </a:r>
            <a:r>
              <a:rPr lang="es-ES" sz="2400" dirty="0" err="1" smtClean="0">
                <a:latin typeface="Adobe Garamond Pro Bold" pitchFamily="18" charset="0"/>
              </a:rPr>
              <a:t>tradicións</a:t>
            </a:r>
            <a:r>
              <a:rPr lang="es-ES" sz="2400" dirty="0" smtClean="0">
                <a:latin typeface="Adobe Garamond Pro Bold" pitchFamily="18" charset="0"/>
              </a:rPr>
              <a:t>… </a:t>
            </a:r>
          </a:p>
          <a:p>
            <a:pPr marL="457200" indent="-432000"/>
            <a:endParaRPr lang="es-ES" sz="2400" dirty="0" smtClean="0">
              <a:latin typeface="Adobe Garamond Pro Bold" pitchFamily="18" charset="0"/>
            </a:endParaRPr>
          </a:p>
          <a:p>
            <a:pPr marL="457200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Tamén</a:t>
            </a: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dispoñen</a:t>
            </a:r>
            <a:r>
              <a:rPr lang="es-ES" sz="2400" dirty="0" smtClean="0">
                <a:latin typeface="Adobe Garamond Pro Bold" pitchFamily="18" charset="0"/>
              </a:rPr>
              <a:t> de inventario </a:t>
            </a:r>
            <a:r>
              <a:rPr lang="es-ES" sz="2400" dirty="0" err="1" smtClean="0">
                <a:latin typeface="Adobe Garamond Pro Bold" pitchFamily="18" charset="0"/>
              </a:rPr>
              <a:t>máis</a:t>
            </a:r>
            <a:r>
              <a:rPr lang="es-ES" sz="2400" dirty="0" smtClean="0">
                <a:latin typeface="Adobe Garamond Pro Bold" pitchFamily="18" charset="0"/>
              </a:rPr>
              <a:t> fácil de consultar.</a:t>
            </a:r>
          </a:p>
          <a:p>
            <a:pPr marL="457200" indent="-432000">
              <a:buFontTx/>
              <a:buChar char="-"/>
            </a:pPr>
            <a:endParaRPr lang="es-ES" sz="2400" dirty="0" smtClean="0">
              <a:latin typeface="Adobe Garamond Pro Bold" pitchFamily="18" charset="0"/>
            </a:endParaRPr>
          </a:p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Moito</a:t>
            </a:r>
            <a:r>
              <a:rPr lang="es-ES" sz="2400" dirty="0" smtClean="0">
                <a:latin typeface="Adobe Garamond Pro Bold" pitchFamily="18" charset="0"/>
              </a:rPr>
              <a:t> menos </a:t>
            </a:r>
            <a:r>
              <a:rPr lang="es-ES" sz="2400" dirty="0" err="1" smtClean="0">
                <a:latin typeface="Adobe Garamond Pro Bold" pitchFamily="18" charset="0"/>
              </a:rPr>
              <a:t>estudados</a:t>
            </a:r>
            <a:endParaRPr lang="es-ES" sz="2400" dirty="0" smtClean="0">
              <a:latin typeface="Adobe Garamond Pro Bold" pitchFamily="18" charset="0"/>
            </a:endParaRPr>
          </a:p>
          <a:p>
            <a:pPr marL="457200" indent="-432000">
              <a:buFontTx/>
              <a:buChar char="-"/>
            </a:pPr>
            <a:endParaRPr lang="es-ES" sz="2400" dirty="0" smtClean="0">
              <a:latin typeface="Adobe Garamond Pro Bold" pitchFamily="18" charset="0"/>
            </a:endParaRPr>
          </a:p>
          <a:p>
            <a:pPr marL="457200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Lexislación</a:t>
            </a:r>
            <a:r>
              <a:rPr lang="es-ES" sz="2400" dirty="0" smtClean="0">
                <a:latin typeface="Adobe Garamond Pro Bold" pitchFamily="18" charset="0"/>
              </a:rPr>
              <a:t> laxa. </a:t>
            </a:r>
            <a:r>
              <a:rPr lang="es-ES" sz="2400" dirty="0" err="1" smtClean="0">
                <a:latin typeface="Adobe Garamond Pro Bold" pitchFamily="18" charset="0"/>
              </a:rPr>
              <a:t>Moitas</a:t>
            </a:r>
            <a:r>
              <a:rPr lang="es-ES" sz="2400" dirty="0" smtClean="0">
                <a:latin typeface="Adobe Garamond Pro Bold" pitchFamily="18" charset="0"/>
              </a:rPr>
              <a:t> veces quedan descontextualizados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42852"/>
            <a:ext cx="714380" cy="725096"/>
          </a:xfrm>
          <a:prstGeom prst="rect">
            <a:avLst/>
          </a:prstGeom>
          <a:noFill/>
        </p:spPr>
      </p:pic>
      <p:pic>
        <p:nvPicPr>
          <p:cNvPr id="10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6286520"/>
            <a:ext cx="1140220" cy="57148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71472" y="500042"/>
            <a:ext cx="3214710" cy="707886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4000" dirty="0" err="1" smtClean="0">
                <a:latin typeface="Adobe Garamond Pro Bold" pitchFamily="18" charset="0"/>
              </a:rPr>
              <a:t>Tipoloxías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1500174"/>
            <a:ext cx="7786742" cy="646331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s-ES" sz="2400" dirty="0" smtClean="0">
                <a:latin typeface="Adobe Garamond Pro Bold" pitchFamily="18" charset="0"/>
              </a:rPr>
              <a:t>4. PATRIMONIO INMATERIAL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42910" y="2333685"/>
            <a:ext cx="8072494" cy="4154984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Inicio da protección </a:t>
            </a:r>
            <a:r>
              <a:rPr lang="es-ES" sz="2400" dirty="0" err="1" smtClean="0">
                <a:latin typeface="Adobe Garamond Pro Bold" pitchFamily="18" charset="0"/>
              </a:rPr>
              <a:t>moi</a:t>
            </a: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recente</a:t>
            </a:r>
            <a:endParaRPr lang="es-ES" sz="2400" dirty="0" smtClean="0">
              <a:latin typeface="Adobe Garamond Pro Bold" pitchFamily="18" charset="0"/>
            </a:endParaRPr>
          </a:p>
          <a:p>
            <a:pPr marL="457200" indent="-432000">
              <a:buFontTx/>
              <a:buChar char="-"/>
            </a:pPr>
            <a:endParaRPr lang="es-ES" sz="2400" dirty="0" smtClean="0">
              <a:latin typeface="Adobe Garamond Pro Bold" pitchFamily="18" charset="0"/>
            </a:endParaRPr>
          </a:p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Definición da UNESCO</a:t>
            </a:r>
          </a:p>
          <a:p>
            <a:pPr marL="914400" lvl="1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Tradicións</a:t>
            </a:r>
            <a:r>
              <a:rPr lang="es-ES" sz="2400" dirty="0" smtClean="0">
                <a:latin typeface="Adobe Garamond Pro Bold" pitchFamily="18" charset="0"/>
              </a:rPr>
              <a:t> e </a:t>
            </a:r>
            <a:r>
              <a:rPr lang="es-ES" sz="2400" dirty="0" err="1" smtClean="0">
                <a:latin typeface="Adobe Garamond Pro Bold" pitchFamily="18" charset="0"/>
              </a:rPr>
              <a:t>expresións</a:t>
            </a:r>
            <a:r>
              <a:rPr lang="es-ES" sz="2400" dirty="0" smtClean="0">
                <a:latin typeface="Adobe Garamond Pro Bold" pitchFamily="18" charset="0"/>
              </a:rPr>
              <a:t> vivas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Música, artes, espectáculos saberes, usos, prácticas, artesanía…</a:t>
            </a:r>
          </a:p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Definición da </a:t>
            </a:r>
            <a:r>
              <a:rPr lang="es-ES" sz="2400" dirty="0" err="1" smtClean="0">
                <a:latin typeface="Adobe Garamond Pro Bold" pitchFamily="18" charset="0"/>
              </a:rPr>
              <a:t>Lei</a:t>
            </a:r>
            <a:r>
              <a:rPr lang="es-ES" sz="2400" dirty="0" smtClean="0">
                <a:latin typeface="Adobe Garamond Pro Bold" pitchFamily="18" charset="0"/>
              </a:rPr>
              <a:t> Galega de PC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Introduce  ademáis:</a:t>
            </a:r>
          </a:p>
          <a:p>
            <a:pPr marL="1371600" lvl="2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O </a:t>
            </a:r>
            <a:r>
              <a:rPr lang="es-ES" sz="2400" dirty="0" err="1" smtClean="0">
                <a:latin typeface="Adobe Garamond Pro Bold" pitchFamily="18" charset="0"/>
              </a:rPr>
              <a:t>Obxecto</a:t>
            </a:r>
            <a:r>
              <a:rPr lang="es-ES" sz="2400" dirty="0" smtClean="0">
                <a:latin typeface="Adobe Garamond Pro Bold" pitchFamily="18" charset="0"/>
              </a:rPr>
              <a:t> inherente</a:t>
            </a:r>
          </a:p>
          <a:p>
            <a:pPr marL="1371600" lvl="2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O legado de figuras históricas singulares (</a:t>
            </a:r>
            <a:r>
              <a:rPr lang="es-ES" sz="2400" dirty="0" err="1" smtClean="0">
                <a:latin typeface="Adobe Garamond Pro Bold" pitchFamily="18" charset="0"/>
              </a:rPr>
              <a:t>Castelao</a:t>
            </a:r>
            <a:r>
              <a:rPr lang="es-ES" sz="2400" dirty="0" smtClean="0">
                <a:latin typeface="Adobe Garamond Pro Bold" pitchFamily="18" charset="0"/>
              </a:rPr>
              <a:t>)</a:t>
            </a:r>
          </a:p>
          <a:p>
            <a:pPr marL="1371600" lvl="2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Autores vivos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42852"/>
            <a:ext cx="714380" cy="725096"/>
          </a:xfrm>
          <a:prstGeom prst="rect">
            <a:avLst/>
          </a:prstGeom>
          <a:noFill/>
        </p:spPr>
      </p:pic>
      <p:pic>
        <p:nvPicPr>
          <p:cNvPr id="10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6286520"/>
            <a:ext cx="1140220" cy="57148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71472" y="500042"/>
            <a:ext cx="3214710" cy="707886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4000" dirty="0" err="1" smtClean="0">
                <a:latin typeface="Adobe Garamond Pro Bold" pitchFamily="18" charset="0"/>
              </a:rPr>
              <a:t>Tipoloxías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1643050"/>
            <a:ext cx="7786742" cy="646331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s-ES" sz="2400" dirty="0" smtClean="0">
                <a:latin typeface="Adobe Garamond Pro Bold" pitchFamily="18" charset="0"/>
              </a:rPr>
              <a:t>5. PATRIMONIO INDUSTRIAL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714348" y="2571744"/>
            <a:ext cx="8072494" cy="3416320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Relativamente </a:t>
            </a:r>
            <a:r>
              <a:rPr lang="es-ES" sz="2400" dirty="0" err="1" smtClean="0">
                <a:latin typeface="Adobe Garamond Pro Bold" pitchFamily="18" charset="0"/>
              </a:rPr>
              <a:t>recente</a:t>
            </a:r>
            <a:r>
              <a:rPr lang="es-ES" sz="2400" dirty="0" smtClean="0">
                <a:latin typeface="Adobe Garamond Pro Bold" pitchFamily="18" charset="0"/>
              </a:rPr>
              <a:t>: Inglaterra, anos 80.</a:t>
            </a:r>
          </a:p>
          <a:p>
            <a:pPr marL="457200" indent="-432000">
              <a:buFontTx/>
              <a:buChar char="-"/>
            </a:pPr>
            <a:endParaRPr lang="es-ES" sz="2400" dirty="0" smtClean="0">
              <a:latin typeface="Adobe Garamond Pro Bold" pitchFamily="18" charset="0"/>
            </a:endParaRPr>
          </a:p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 Definición (Manuel Lara): </a:t>
            </a:r>
          </a:p>
          <a:p>
            <a:pPr marL="914400" lvl="1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Obxectos</a:t>
            </a:r>
            <a:r>
              <a:rPr lang="es-ES" sz="2400" dirty="0" smtClean="0">
                <a:latin typeface="Adobe Garamond Pro Bold" pitchFamily="18" charset="0"/>
              </a:rPr>
              <a:t> e </a:t>
            </a:r>
            <a:r>
              <a:rPr lang="es-ES" sz="2400" dirty="0" err="1" smtClean="0">
                <a:latin typeface="Adobe Garamond Pro Bold" pitchFamily="18" charset="0"/>
              </a:rPr>
              <a:t>instalacións</a:t>
            </a:r>
            <a:endParaRPr lang="es-ES" sz="2400" dirty="0" smtClean="0">
              <a:latin typeface="Adobe Garamond Pro Bold" pitchFamily="18" charset="0"/>
            </a:endParaRPr>
          </a:p>
          <a:p>
            <a:pPr marL="914400" lvl="1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Identidade</a:t>
            </a:r>
            <a:r>
              <a:rPr lang="es-ES" sz="2400" dirty="0" smtClean="0">
                <a:latin typeface="Adobe Garamond Pro Bold" pitchFamily="18" charset="0"/>
              </a:rPr>
              <a:t> </a:t>
            </a:r>
          </a:p>
          <a:p>
            <a:pPr marL="457200" indent="-432000">
              <a:buFontTx/>
              <a:buChar char="-"/>
            </a:pPr>
            <a:endParaRPr lang="es-ES" sz="2400" dirty="0" smtClean="0">
              <a:latin typeface="Adobe Garamond Pro Bold" pitchFamily="18" charset="0"/>
            </a:endParaRPr>
          </a:p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Lei</a:t>
            </a:r>
            <a:r>
              <a:rPr lang="es-ES" sz="2400" dirty="0" smtClean="0">
                <a:latin typeface="Adobe Garamond Pro Bold" pitchFamily="18" charset="0"/>
              </a:rPr>
              <a:t> de PC Galicia: </a:t>
            </a:r>
          </a:p>
          <a:p>
            <a:pPr marL="914400" lvl="1" indent="-432000">
              <a:buFontTx/>
              <a:buChar char="-"/>
            </a:pPr>
            <a:r>
              <a:rPr lang="es-ES" sz="2400" dirty="0" err="1" smtClean="0">
                <a:latin typeface="Adobe Garamond Pro Bold" pitchFamily="18" charset="0"/>
              </a:rPr>
              <a:t>Inclue</a:t>
            </a:r>
            <a:r>
              <a:rPr lang="es-ES" sz="2400" dirty="0" smtClean="0">
                <a:latin typeface="Adobe Garamond Pro Bold" pitchFamily="18" charset="0"/>
              </a:rPr>
              <a:t> os territorios e </a:t>
            </a:r>
            <a:r>
              <a:rPr lang="es-ES" sz="2400" dirty="0" err="1" smtClean="0">
                <a:latin typeface="Adobe Garamond Pro Bold" pitchFamily="18" charset="0"/>
              </a:rPr>
              <a:t>paisaxe</a:t>
            </a:r>
            <a:r>
              <a:rPr lang="es-ES" sz="2400" dirty="0" smtClean="0">
                <a:latin typeface="Adobe Garamond Pro Bold" pitchFamily="18" charset="0"/>
              </a:rPr>
              <a:t> asociada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Contempla a readaptación dos inmobles a </a:t>
            </a:r>
            <a:r>
              <a:rPr lang="es-ES" sz="2400" dirty="0" err="1" smtClean="0">
                <a:latin typeface="Adobe Garamond Pro Bold" pitchFamily="18" charset="0"/>
              </a:rPr>
              <a:t>outros</a:t>
            </a:r>
            <a:r>
              <a:rPr lang="es-ES" sz="2400" dirty="0" smtClean="0">
                <a:latin typeface="Adobe Garamond Pro Bold" pitchFamily="18" charset="0"/>
              </a:rPr>
              <a:t> usos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28572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7" name="Picture 3" descr="C:\Users\Vane\Downloads\Xeoparque_Vertic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142852"/>
            <a:ext cx="714380" cy="725096"/>
          </a:xfrm>
          <a:prstGeom prst="rect">
            <a:avLst/>
          </a:prstGeom>
          <a:noFill/>
        </p:spPr>
      </p:pic>
      <p:pic>
        <p:nvPicPr>
          <p:cNvPr id="10" name="Picture 2" descr="C:\Users\Vane\Desktop\para el disco duro\Logos cado - copia.jp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6286520"/>
            <a:ext cx="1140220" cy="57148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71472" y="500042"/>
            <a:ext cx="3214710" cy="707886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r>
              <a:rPr lang="es-ES" sz="4000" dirty="0" err="1" smtClean="0">
                <a:latin typeface="Adobe Garamond Pro Bold" pitchFamily="18" charset="0"/>
              </a:rPr>
              <a:t>Tipoloxías</a:t>
            </a:r>
            <a:endParaRPr lang="es-ES" sz="4000" dirty="0">
              <a:latin typeface="Adobe Garamond Pro Bold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1643050"/>
            <a:ext cx="7786742" cy="646331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s-ES" sz="2400" dirty="0" smtClean="0">
                <a:latin typeface="Adobe Garamond Pro Bold" pitchFamily="18" charset="0"/>
              </a:rPr>
              <a:t>6. PATRIMONIO CIENTÍFICO E TÉCNICO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714348" y="2571744"/>
            <a:ext cx="8072494" cy="3785652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rtlCol="0">
            <a:spAutoFit/>
          </a:bodyPr>
          <a:lstStyle/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Instrumentos, </a:t>
            </a:r>
            <a:r>
              <a:rPr lang="es-ES" sz="2400" dirty="0" err="1" smtClean="0">
                <a:latin typeface="Adobe Garamond Pro Bold" pitchFamily="18" charset="0"/>
              </a:rPr>
              <a:t>colecións</a:t>
            </a:r>
            <a:r>
              <a:rPr lang="es-ES" sz="2400" dirty="0" smtClean="0">
                <a:latin typeface="Adobe Garamond Pro Bold" pitchFamily="18" charset="0"/>
              </a:rPr>
              <a:t> de organismos vivos, </a:t>
            </a:r>
            <a:r>
              <a:rPr lang="es-ES" sz="2400" dirty="0" err="1" smtClean="0">
                <a:latin typeface="Adobe Garamond Pro Bold" pitchFamily="18" charset="0"/>
              </a:rPr>
              <a:t>minerais</a:t>
            </a:r>
            <a:r>
              <a:rPr lang="es-ES" sz="2400" dirty="0" smtClean="0">
                <a:latin typeface="Adobe Garamond Pro Bold" pitchFamily="18" charset="0"/>
              </a:rPr>
              <a:t>, figuras plásticas…</a:t>
            </a:r>
          </a:p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Arquivos</a:t>
            </a:r>
            <a:r>
              <a:rPr lang="es-ES" sz="2400" dirty="0" smtClean="0">
                <a:latin typeface="Adobe Garamond Pro Bold" pitchFamily="18" charset="0"/>
              </a:rPr>
              <a:t>, bibliotecas e documentación </a:t>
            </a:r>
          </a:p>
          <a:p>
            <a:pPr marL="457200" indent="-432000">
              <a:buFontTx/>
              <a:buChar char="-"/>
            </a:pPr>
            <a:endParaRPr lang="es-ES" sz="2400" dirty="0" smtClean="0">
              <a:latin typeface="Adobe Garamond Pro Bold" pitchFamily="18" charset="0"/>
            </a:endParaRPr>
          </a:p>
          <a:p>
            <a:pPr marL="457200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 </a:t>
            </a:r>
            <a:r>
              <a:rPr lang="es-ES" sz="2400" dirty="0" err="1" smtClean="0">
                <a:latin typeface="Adobe Garamond Pro Bold" pitchFamily="18" charset="0"/>
              </a:rPr>
              <a:t>Lei</a:t>
            </a:r>
            <a:r>
              <a:rPr lang="es-ES" sz="2400" dirty="0" smtClean="0">
                <a:latin typeface="Adobe Garamond Pro Bold" pitchFamily="18" charset="0"/>
              </a:rPr>
              <a:t> de PC </a:t>
            </a:r>
            <a:r>
              <a:rPr lang="es-ES" sz="2400" dirty="0" err="1" smtClean="0">
                <a:latin typeface="Adobe Garamond Pro Bold" pitchFamily="18" charset="0"/>
              </a:rPr>
              <a:t>inclúe</a:t>
            </a:r>
            <a:r>
              <a:rPr lang="es-ES" sz="2400" dirty="0" smtClean="0">
                <a:latin typeface="Adobe Garamond Pro Bold" pitchFamily="18" charset="0"/>
              </a:rPr>
              <a:t>: 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Por un lado instrumentos para valorizar os elementos no caso de ser </a:t>
            </a:r>
            <a:r>
              <a:rPr lang="es-ES" sz="2400" dirty="0" err="1" smtClean="0">
                <a:latin typeface="Adobe Garamond Pro Bold" pitchFamily="18" charset="0"/>
              </a:rPr>
              <a:t>descubertos</a:t>
            </a:r>
            <a:r>
              <a:rPr lang="es-ES" sz="2400" dirty="0" smtClean="0">
                <a:latin typeface="Adobe Garamond Pro Bold" pitchFamily="18" charset="0"/>
              </a:rPr>
              <a:t>.</a:t>
            </a:r>
          </a:p>
          <a:p>
            <a:pPr marL="914400" lvl="1" indent="-432000">
              <a:buFontTx/>
              <a:buChar char="-"/>
            </a:pPr>
            <a:r>
              <a:rPr lang="es-ES" sz="2400" dirty="0" smtClean="0">
                <a:latin typeface="Adobe Garamond Pro Bold" pitchFamily="18" charset="0"/>
              </a:rPr>
              <a:t>Por </a:t>
            </a:r>
            <a:r>
              <a:rPr lang="es-ES" sz="2400" dirty="0" err="1" smtClean="0">
                <a:latin typeface="Adobe Garamond Pro Bold" pitchFamily="18" charset="0"/>
              </a:rPr>
              <a:t>outro</a:t>
            </a:r>
            <a:r>
              <a:rPr lang="es-ES" sz="2400" dirty="0" smtClean="0">
                <a:latin typeface="Adobe Garamond Pro Bold" pitchFamily="18" charset="0"/>
              </a:rPr>
              <a:t> lado mecanismos para </a:t>
            </a:r>
            <a:r>
              <a:rPr lang="es-ES" sz="2400" dirty="0" err="1" smtClean="0">
                <a:latin typeface="Adobe Garamond Pro Bold" pitchFamily="18" charset="0"/>
              </a:rPr>
              <a:t>desvalorizalos</a:t>
            </a:r>
            <a:r>
              <a:rPr lang="es-ES" sz="2400" dirty="0" smtClean="0">
                <a:latin typeface="Adobe Garamond Pro Bold" pitchFamily="18" charset="0"/>
              </a:rPr>
              <a:t> no caso de que logo se descubra falta de </a:t>
            </a:r>
            <a:r>
              <a:rPr lang="es-ES" sz="2400" dirty="0" err="1" smtClean="0">
                <a:latin typeface="Adobe Garamond Pro Bold" pitchFamily="18" charset="0"/>
              </a:rPr>
              <a:t>autenticidade</a:t>
            </a:r>
            <a:r>
              <a:rPr lang="es-ES" sz="2400" dirty="0" smtClean="0">
                <a:latin typeface="Adobe Garamond Pro Bold" pitchFamily="18" charset="0"/>
              </a:rPr>
              <a:t>, importancia, etc..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rgbClr val="0F243E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DB3E2"/>
      </a:accent2>
      <a:accent3>
        <a:srgbClr val="C6D9F0"/>
      </a:accent3>
      <a:accent4>
        <a:srgbClr val="4F81BD"/>
      </a:accent4>
      <a:accent5>
        <a:srgbClr val="4BACC6"/>
      </a:accent5>
      <a:accent6>
        <a:srgbClr val="CBCBFF"/>
      </a:accent6>
      <a:hlink>
        <a:srgbClr val="00B0F0"/>
      </a:hlink>
      <a:folHlink>
        <a:srgbClr val="17365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710</TotalTime>
  <Words>395</Words>
  <Application>Microsoft Office PowerPoint</Application>
  <PresentationFormat>Presentación en pantalla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Vane</dc:creator>
  <cp:lastModifiedBy>Usuario</cp:lastModifiedBy>
  <cp:revision>71</cp:revision>
  <dcterms:created xsi:type="dcterms:W3CDTF">2020-07-21T16:38:22Z</dcterms:created>
  <dcterms:modified xsi:type="dcterms:W3CDTF">2024-05-22T22:20:43Z</dcterms:modified>
</cp:coreProperties>
</file>