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Baumans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A9AD6A-FBB5-4DAA-A3AB-0678526AE0F4}">
  <a:tblStyle styleId="{F6A9AD6A-FBB5-4DAA-A3AB-0678526AE0F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E01D5E3-3CCC-4913-AD59-840C6F860E91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8" name="Google Shape;22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El trabajo ha sido desarrollado por un grupo de expertos del ámbito alimentario de Azti-Tecnalia, apoyándose en el proyecto Food Trend Trotters, y junto a Bilbao Design Academy, centro de conocimiento sobre tendencias, diseño e innovación. Para estar al día de todas las novedades en esta materia, puede consultarse la web de Food Trend Trotters.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Mejorar las propiedades organolépticas de los alimentos. Las personas han comido desde tiempo inmemorial para obtener energía, pero la estrategia evolutiva ha sido el placer y por ahí hay que seguir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La adolescencia es un período crítico de crecimiento, con importantes y rápidos cambios en peso y talla y composición corporal. Durante este periodo la adolescente gana alrededor del 50% de su peso, 20% de su talla y 50% de su masa esquelética adulta y se establecen diferencias en comparación con los varones, como es el aumento relativo de la grasa corporal. Al mismo tiempo tienen lugar los procesos de maduración y diferenciación sexual (pubertad) y la maduración psíquica y social, que van a influir de forma determinante en su conducta y estilos de vida. Por tanto, es una etapa de cambio o “crisis”, donde la vulnerabilidad de este grupo de edad favorece situaciones de riesgo biopsicosocial.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Es un período de alta demanda nutricional, por lo que la alimentación representa un papel fundamental. En esta etapa se observan las ingestas recomendadas más elevadas de energía, proteínas, calcio, hierro y otros nutrientes de todo el ciclo vital (con excepción del embarazo y la lactancia).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p2.cinedor.es/715/foto-la-dama-y-el-vagabundo-3-227.jpg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hyperlink" Target="https://www.google.es/url?url=https://twitter.com/carpanta01&amp;rct=j&amp;frm=1&amp;q=&amp;esrc=s&amp;sa=U&amp;ved=0ahUKEwjR4_Dc-7fQAhWI7IMKHREWAcgQwW4IGjAC&amp;sig2=-gr1ouMqRaQBGBx2_x9ybA&amp;usg=AFQjCNEi1hnMHErdOfU3FNeAyMBKFvoekQ" TargetMode="Externa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hyperlink" Target="http://www.google.es/url?url=http://fullmusculo.com/home/por-que-la-comida-rapida-no-es-saludable/&amp;rct=j&amp;frm=1&amp;q=&amp;esrc=s&amp;sa=U&amp;ved=0ahUKEwjyu9XG_bfQAhVn64MKHTZIAUsQwW4IIDAF&amp;sig2=YukTp71fzdtGyXz_0r58qg&amp;usg=AFQjCNGOWtazUA8dobkE-Yr8IxcBWoz7lQ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1006172" y="730105"/>
            <a:ext cx="10681866" cy="611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999" b="1" i="0" u="none" strike="noStrike" cap="none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Plan de actividad física y hábitos saludables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805" b="1">
              <a:solidFill>
                <a:srgbClr val="78BA0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805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Proyectos de alimentación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805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E. Infantil y Primaria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805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Programa formativo profesorado 2023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805" b="1">
              <a:solidFill>
                <a:srgbClr val="78BA0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 Mª Martínez Lorente</a:t>
            </a:r>
            <a:endParaRPr sz="290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/>
          <p:nvPr/>
        </p:nvSpPr>
        <p:spPr>
          <a:xfrm>
            <a:off x="579067" y="394799"/>
            <a:ext cx="11303604" cy="6519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Opción 5. Valorar consumo alimentario en otras épocas históricas y en distintos entornos para relacionarlo con ciertas patologías: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Consumo cereales en época clásica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Consumo alimentario desde 1960 hasta 2023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Intoxicaciones alimentarias y contaminantes </a:t>
            </a:r>
            <a:endParaRPr/>
          </a:p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Biología, Química, Historia, Ciencias de la salud, Geografía, Lenguas</a:t>
            </a:r>
            <a:endParaRPr/>
          </a:p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                   Patrones alimentarios, patologías actuales en relación con tendencias, consumo y evolución</a:t>
            </a:r>
            <a:endParaRPr/>
          </a:p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Sostenibilidad alimentaria.</a:t>
            </a:r>
            <a:endParaRPr/>
          </a:p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 b="0" i="0" u="none" strike="noStrike" cap="none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77" b="1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86" y="5006949"/>
            <a:ext cx="2341224" cy="165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 descr="Vieja friendo huevos - Wikipedia, la enciclopedia lib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177" y="4269703"/>
            <a:ext cx="3013443" cy="2551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/>
          <p:nvPr/>
        </p:nvSpPr>
        <p:spPr>
          <a:xfrm>
            <a:off x="163153" y="373418"/>
            <a:ext cx="11865696" cy="6294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399"/>
              <a:buFont typeface="Arial"/>
              <a:buNone/>
            </a:pPr>
            <a:r>
              <a:rPr lang="es-ES" sz="2399" b="1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Opción 6. Analizar los hábitos alimentarios de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399"/>
              <a:buFont typeface="Arial"/>
              <a:buNone/>
            </a:pPr>
            <a:r>
              <a:rPr lang="es-ES" sz="2399" b="1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mi familia (cesta de la compra, costumbres…)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lang="es-ES" sz="239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Donde compramos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lang="es-ES" sz="239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Quién cocina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lang="es-ES" sz="239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 quién comemos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lang="es-ES" sz="239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Compartimos o no la mesa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lang="es-ES" sz="239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 premia o se castiga con alimentos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lang="es-ES" sz="239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Dispongo de dinero para comer solo</a:t>
            </a:r>
            <a:endParaRPr/>
          </a:p>
          <a:p>
            <a:pPr marL="57147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s-ES" sz="28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Lengua, Filosofía, Biología, Economía</a:t>
            </a:r>
            <a:endParaRPr/>
          </a:p>
          <a:p>
            <a:pPr marL="57147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Arial"/>
              <a:buNone/>
            </a:pPr>
            <a:r>
              <a:rPr lang="es-ES" sz="2800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Hábitos saludables, dieta y salud, recomendaciones</a:t>
            </a:r>
            <a:endParaRPr/>
          </a:p>
          <a:p>
            <a:pPr marL="457169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</a:pPr>
            <a:endParaRPr sz="2399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89" name="Google Shape;189;p23"/>
          <p:cNvGrpSpPr/>
          <p:nvPr/>
        </p:nvGrpSpPr>
        <p:grpSpPr>
          <a:xfrm>
            <a:off x="8568726" y="373419"/>
            <a:ext cx="3038063" cy="2532033"/>
            <a:chOff x="1524000" y="0"/>
            <a:chExt cx="9144000" cy="6858000"/>
          </a:xfrm>
        </p:grpSpPr>
        <p:pic>
          <p:nvPicPr>
            <p:cNvPr id="190" name="Google Shape;190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2400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23" descr="Una manzana y una fruta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6587517" y="2267154"/>
              <a:ext cx="3162299" cy="1785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23" descr="Zanahoria con un cuchillo&#10;&#10;Descripción generada automá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31656" y="4337534"/>
              <a:ext cx="2542849" cy="2256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23" descr="Una manzana y un cuchillo sobre una tabla de madera&#10;&#10;Descripción generada automáticament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78489" y="4532590"/>
              <a:ext cx="2454473" cy="19915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/>
          <p:nvPr/>
        </p:nvSpPr>
        <p:spPr>
          <a:xfrm>
            <a:off x="163153" y="373419"/>
            <a:ext cx="11865696" cy="5001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399"/>
              <a:buFont typeface="Arial"/>
              <a:buNone/>
            </a:pPr>
            <a:r>
              <a:rPr lang="es-ES" sz="2399" b="1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Opción 7. Analizar la oferta alimentaria de casa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lang="es-ES" sz="239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Comida del mediodía de una semana 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lang="es-ES" sz="239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Comida del mediodía de 2 fines de semana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lang="es-ES" sz="239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Menú familiar de fiesta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lang="es-ES" sz="239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Despensa familiar (envasados, conservas, comidas precocinadas)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lang="es-ES" sz="239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Alimentos compartidos con otros miembros del grupo ( P. ej: en el 100% de las casas hay yogures, en el 30% verduras de hoja verde y solo en el 10% mantequilla…) 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Noto Sans Symbols"/>
              <a:buChar char="▪"/>
            </a:pPr>
            <a:r>
              <a:rPr lang="es-ES" sz="2399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Frecuencia de consumo de alimentos “picoteo” (cima de la pirámide)</a:t>
            </a:r>
            <a:endParaRPr/>
          </a:p>
        </p:txBody>
      </p:sp>
      <p:grpSp>
        <p:nvGrpSpPr>
          <p:cNvPr id="199" name="Google Shape;199;p24"/>
          <p:cNvGrpSpPr/>
          <p:nvPr/>
        </p:nvGrpSpPr>
        <p:grpSpPr>
          <a:xfrm>
            <a:off x="8568726" y="373419"/>
            <a:ext cx="3038063" cy="2532033"/>
            <a:chOff x="1524000" y="0"/>
            <a:chExt cx="9144000" cy="6858000"/>
          </a:xfrm>
        </p:grpSpPr>
        <p:pic>
          <p:nvPicPr>
            <p:cNvPr id="200" name="Google Shape;200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2400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24" descr="Una manzana y una fruta&#10;&#10;Descripción generada automá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6587517" y="2267154"/>
              <a:ext cx="3162299" cy="1785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24" descr="Zanahoria con un cuchillo&#10;&#10;Descripción generada automá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31656" y="4337534"/>
              <a:ext cx="2542849" cy="2256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24" descr="Una manzana y un cuchillo sobre una tabla de madera&#10;&#10;Descripción generada automáticament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78489" y="4532590"/>
              <a:ext cx="2454473" cy="19915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4" name="Google Shape;204;p24"/>
          <p:cNvSpPr txBox="1"/>
          <p:nvPr/>
        </p:nvSpPr>
        <p:spPr>
          <a:xfrm>
            <a:off x="579313" y="5376857"/>
            <a:ext cx="11027475" cy="1125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47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Lengua, Biología, Economía</a:t>
            </a:r>
            <a:endParaRPr/>
          </a:p>
          <a:p>
            <a:pPr marL="57147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Hábitos saludables, dieta y salud, recomendaciones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/>
          <p:nvPr/>
        </p:nvSpPr>
        <p:spPr>
          <a:xfrm>
            <a:off x="237013" y="396106"/>
            <a:ext cx="11717977" cy="768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399"/>
              <a:buFont typeface="Arial"/>
              <a:buNone/>
            </a:pPr>
            <a:r>
              <a:rPr lang="es-ES" sz="2399" b="1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Opción 8. Analizar la oferta alimentaria del centro escolar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</a:pPr>
            <a:r>
              <a:rPr lang="es-ES" sz="239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Cafetería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</a:pPr>
            <a:r>
              <a:rPr lang="es-ES" sz="239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Presencia de bollería industrial, comparativa de precios con bocadillos y bollería, presencia de verduras y hortalizas en los platos combinados, presencia de fritos, rebozados y precocinados, aporte calórico de la colación diaria).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</a:pPr>
            <a:r>
              <a:rPr lang="es-ES" sz="239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Comedor: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</a:pPr>
            <a:r>
              <a:rPr lang="es-ES" sz="239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Programación del menú escolar.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</a:pPr>
            <a:r>
              <a:rPr lang="es-ES" sz="239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Valoración de preferencias y aversiones…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</a:pPr>
            <a:r>
              <a:rPr lang="es-ES" sz="239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Máquinas expendedoras: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</a:pPr>
            <a:r>
              <a:rPr lang="es-ES" sz="239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Lectura de la etiqueta nutricional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99"/>
              <a:buFont typeface="Arial"/>
              <a:buNone/>
            </a:pPr>
            <a:r>
              <a:rPr lang="es-ES" sz="2399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Matemáticas, Tecnologías, Biosanitarias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399"/>
              <a:buFont typeface="Arial"/>
              <a:buNone/>
            </a:pPr>
            <a:r>
              <a:rPr lang="es-ES" sz="2399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Dieta y Salud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9864" y="2868581"/>
            <a:ext cx="5024108" cy="3768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/>
          <p:cNvPicPr preferRelativeResize="0"/>
          <p:nvPr/>
        </p:nvPicPr>
        <p:blipFill rotWithShape="1">
          <a:blip r:embed="rId3">
            <a:alphaModFix/>
          </a:blip>
          <a:srcRect l="57344" t="16243" r="4408"/>
          <a:stretch/>
        </p:blipFill>
        <p:spPr>
          <a:xfrm>
            <a:off x="9297180" y="2836325"/>
            <a:ext cx="2516080" cy="362557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/>
        </p:nvSpPr>
        <p:spPr>
          <a:xfrm>
            <a:off x="171657" y="396106"/>
            <a:ext cx="11641601" cy="491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399"/>
              <a:buFont typeface="Arial"/>
              <a:buNone/>
            </a:pPr>
            <a:r>
              <a:rPr lang="es-ES" sz="2399" b="1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Opción 9. Proponer una revisión bibliográfica (archivos, internet, entrevistas familiares…) del patrón alimentario, gastronómico, tradicional de su localidad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restaurantes estaban de moda cuando mis abuelos tenían mi edad?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era un merendero en la época de los bisabuelos?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¿”Censo” de fiestas gastronómicas en Galicia? 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¿Comparar por sectores de la rueda?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¿Cuándo probamos en mi familia un alimento en concreto?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/>
          <p:nvPr/>
        </p:nvSpPr>
        <p:spPr>
          <a:xfrm>
            <a:off x="362661" y="396108"/>
            <a:ext cx="11273622" cy="581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399"/>
              <a:buFont typeface="Arial"/>
              <a:buNone/>
            </a:pPr>
            <a:r>
              <a:rPr lang="es-ES" sz="2399" b="1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Opción 10. Cine, comic… y alimentación</a:t>
            </a:r>
            <a:endParaRPr/>
          </a:p>
          <a:p>
            <a:pPr marL="457169" marR="0" lvl="0" indent="-45716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gastronomía en el cine.</a:t>
            </a:r>
            <a:endParaRPr/>
          </a:p>
          <a:p>
            <a:pPr marL="457169" marR="0" lvl="0" indent="-45716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Platos “famosos”: (La dama y el vagabundo…)</a:t>
            </a:r>
            <a:endParaRPr/>
          </a:p>
          <a:p>
            <a:pPr marL="457169" marR="0" lvl="0" indent="-45716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Escenas famosas: A Dios pongo por testigo…</a:t>
            </a:r>
            <a:endParaRPr/>
          </a:p>
          <a:p>
            <a:pPr marL="457169" marR="0" lvl="0" indent="-45716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“bota de Charles Chaplin” en relación con el hambre, las necesidades…) </a:t>
            </a:r>
            <a:endParaRPr/>
          </a:p>
          <a:p>
            <a:pPr marL="457169" marR="0" lvl="0" indent="-45716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Asociar la simbología a los platos</a:t>
            </a:r>
            <a:endParaRPr/>
          </a:p>
          <a:p>
            <a:pPr marL="457169" marR="0" lvl="0" indent="-45716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¿Taller de recetas “famosas”?</a:t>
            </a:r>
            <a:endParaRPr/>
          </a:p>
          <a:p>
            <a:pPr marL="457169" marR="0" lvl="0" indent="-45716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Ratatuille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27" descr="Foto La Dama y el Vagabundo 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5965" y="690658"/>
            <a:ext cx="3973374" cy="2236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7" descr="Resultado de imagen de carpanta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47418" y="4762198"/>
            <a:ext cx="1608748" cy="160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7"/>
          <p:cNvPicPr preferRelativeResize="0"/>
          <p:nvPr/>
        </p:nvPicPr>
        <p:blipFill rotWithShape="1">
          <a:blip r:embed="rId7">
            <a:alphaModFix/>
          </a:blip>
          <a:srcRect l="23468" t="23429" r="27298" b="9385"/>
          <a:stretch/>
        </p:blipFill>
        <p:spPr>
          <a:xfrm>
            <a:off x="7930981" y="3930633"/>
            <a:ext cx="3898359" cy="2990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 txBox="1"/>
          <p:nvPr/>
        </p:nvSpPr>
        <p:spPr>
          <a:xfrm>
            <a:off x="224610" y="396106"/>
            <a:ext cx="11795118" cy="615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399"/>
              <a:buFont typeface="Arial"/>
              <a:buNone/>
            </a:pPr>
            <a:r>
              <a:rPr lang="es-ES" sz="2399" b="1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Opción 11. Imagina que abres un restaurante y tienes en cuenta la siguiente información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Arial"/>
              <a:buNone/>
            </a:pPr>
            <a:r>
              <a:rPr lang="es-ES" sz="28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Elevada densidad nutricional. Moderación  del ta</a:t>
            </a: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maño de las raciones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Más platos con legumbres, más vegetales. Presencia de frutas en los postres.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Reducción del contenido de sal y grasa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Salsas menos densas en energía.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Menor presencia de ultraprocesados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s-E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Economía, Lenguas, Biología, Arte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Arial"/>
              <a:buNone/>
            </a:pPr>
            <a:r>
              <a:rPr lang="es-ES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Dieta y salud, recomendaciones alimentarias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2" name="Google Shape;232;p28"/>
          <p:cNvGrpSpPr/>
          <p:nvPr/>
        </p:nvGrpSpPr>
        <p:grpSpPr>
          <a:xfrm>
            <a:off x="7284678" y="3429000"/>
            <a:ext cx="4460739" cy="3032894"/>
            <a:chOff x="6866386" y="2865120"/>
            <a:chExt cx="5153549" cy="3487560"/>
          </a:xfrm>
        </p:grpSpPr>
        <p:pic>
          <p:nvPicPr>
            <p:cNvPr id="233" name="Google Shape;233;p28" descr="Adultos mayores preparando comida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66386" y="2865120"/>
              <a:ext cx="5003850" cy="3337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28" descr="Mujer con delantal en el mostrador de la charcuterí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16376" y="3015120"/>
              <a:ext cx="5003559" cy="33375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9" descr="pyrami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5521" y="1704426"/>
            <a:ext cx="3252773" cy="416345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9"/>
          <p:cNvSpPr txBox="1"/>
          <p:nvPr/>
        </p:nvSpPr>
        <p:spPr>
          <a:xfrm>
            <a:off x="10715800" y="3001953"/>
            <a:ext cx="719113" cy="156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9599"/>
              <a:buFont typeface="Arial"/>
              <a:buNone/>
            </a:pPr>
            <a:r>
              <a:rPr lang="es-ES" sz="9599">
                <a:solidFill>
                  <a:srgbClr val="FF0000"/>
                </a:solidFill>
                <a:latin typeface="Baumans"/>
                <a:ea typeface="Baumans"/>
                <a:cs typeface="Baumans"/>
                <a:sym typeface="Baumans"/>
              </a:rPr>
              <a:t>?</a:t>
            </a:r>
            <a:endParaRPr/>
          </a:p>
        </p:txBody>
      </p:sp>
      <p:sp>
        <p:nvSpPr>
          <p:cNvPr id="241" name="Google Shape;241;p29"/>
          <p:cNvSpPr txBox="1"/>
          <p:nvPr/>
        </p:nvSpPr>
        <p:spPr>
          <a:xfrm>
            <a:off x="426564" y="396107"/>
            <a:ext cx="11429954" cy="46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399"/>
              <a:buFont typeface="Arial"/>
              <a:buNone/>
            </a:pPr>
            <a:r>
              <a:rPr lang="es-ES" sz="2399" b="1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Opción 12. Comparar lo recomendado con la pirámide individual</a:t>
            </a:r>
            <a:endParaRPr/>
          </a:p>
        </p:txBody>
      </p:sp>
      <p:pic>
        <p:nvPicPr>
          <p:cNvPr id="242" name="Google Shape;242;p29"/>
          <p:cNvPicPr preferRelativeResize="0"/>
          <p:nvPr/>
        </p:nvPicPr>
        <p:blipFill rotWithShape="1">
          <a:blip r:embed="rId4">
            <a:alphaModFix/>
          </a:blip>
          <a:srcRect l="10075" t="34940" r="53362" b="10145"/>
          <a:stretch/>
        </p:blipFill>
        <p:spPr>
          <a:xfrm>
            <a:off x="3704067" y="1257418"/>
            <a:ext cx="3521454" cy="406854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9"/>
          <p:cNvSpPr txBox="1"/>
          <p:nvPr/>
        </p:nvSpPr>
        <p:spPr>
          <a:xfrm>
            <a:off x="540280" y="5356306"/>
            <a:ext cx="8115950" cy="1125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99"/>
              <a:buFont typeface="Verdana"/>
              <a:buNone/>
            </a:pPr>
            <a:r>
              <a:rPr lang="es-ES" sz="2399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Lenguas, Biología, Arte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399"/>
              <a:buFont typeface="Verdana"/>
              <a:buNone/>
            </a:pPr>
            <a:r>
              <a:rPr lang="es-ES" sz="2399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Dieta y salud, recomendaciones alimentarias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/>
          <p:nvPr/>
        </p:nvSpPr>
        <p:spPr>
          <a:xfrm>
            <a:off x="167848" y="399110"/>
            <a:ext cx="12191573" cy="2307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</a:pPr>
            <a:r>
              <a:rPr lang="es-ES" sz="239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Opción 13. Distinguir entre varias ofertas alimentarias distintas de comida rápida las que pueden ser más o menos saludables.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</a:pPr>
            <a:endParaRPr sz="2399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99"/>
              <a:buFont typeface="Arial"/>
              <a:buNone/>
            </a:pPr>
            <a:r>
              <a:rPr lang="es-ES" sz="2399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E. Biosanitarias, Estadística, Biología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399"/>
              <a:buFont typeface="Arial"/>
              <a:buNone/>
            </a:pPr>
            <a:r>
              <a:rPr lang="es-ES" sz="2399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Nutrición, alimentación, Ciencias salud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399"/>
              <a:buFont typeface="Arial"/>
              <a:buNone/>
            </a:pPr>
            <a:r>
              <a:rPr lang="es-ES" sz="2399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Recomendaciones alimentarias</a:t>
            </a:r>
            <a:endParaRPr/>
          </a:p>
        </p:txBody>
      </p:sp>
      <p:pic>
        <p:nvPicPr>
          <p:cNvPr id="249" name="Google Shape;24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01" y="4081497"/>
            <a:ext cx="3024081" cy="201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0" descr="Resultado de imagen de comida rápida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8826252" y="3104681"/>
            <a:ext cx="3685316" cy="230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1678" y="4081495"/>
            <a:ext cx="3215689" cy="201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6129003" y="2876198"/>
            <a:ext cx="3685316" cy="2757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3123" y="1514004"/>
            <a:ext cx="4568665" cy="279072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1"/>
          <p:cNvSpPr txBox="1"/>
          <p:nvPr/>
        </p:nvSpPr>
        <p:spPr>
          <a:xfrm>
            <a:off x="464602" y="249707"/>
            <a:ext cx="11262796" cy="444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Opción 14. Revisar distintos patrones alimentarios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Establecer concepto de malnutrición por exceso y por defecto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Primer concepto de metabolismo y nutrición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Primeros conceptos de enfermedades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carenciales, macro y micronutrientes.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Biosanitarias, Biología, Ciencias.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Dieta y salud. Economía.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Hambre y desnutrición.</a:t>
            </a:r>
            <a:endParaRPr/>
          </a:p>
        </p:txBody>
      </p:sp>
      <p:pic>
        <p:nvPicPr>
          <p:cNvPr id="260" name="Google Shape;26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753" y="4699169"/>
            <a:ext cx="3571323" cy="215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6076" y="4424201"/>
            <a:ext cx="4073060" cy="2387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 descr="https://encrypted-tbn3.gstatic.com/images?q=tbn:ANd9GcTnn8DlB1xQi2lAfALQjDo6xmagLo20mKOStZI8zlEhdVB7qF7ICw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4603" y="4470364"/>
            <a:ext cx="3571324" cy="2387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" name="Google Shape;93;p14"/>
          <p:cNvGraphicFramePr/>
          <p:nvPr/>
        </p:nvGraphicFramePr>
        <p:xfrm>
          <a:off x="703575" y="381482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{F6A9AD6A-FBB5-4DAA-A3AB-0678526AE0F4}</a:tableStyleId>
              </a:tblPr>
              <a:tblGrid>
                <a:gridCol w="275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7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1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7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>
                          <a:solidFill>
                            <a:srgbClr val="323F4F"/>
                          </a:solidFill>
                        </a:rPr>
                        <a:t>0-5</a:t>
                      </a:r>
                      <a:endParaRPr/>
                    </a:p>
                  </a:txBody>
                  <a:tcPr marL="91425" marR="914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>
                          <a:solidFill>
                            <a:srgbClr val="323F4F"/>
                          </a:solidFill>
                        </a:rPr>
                        <a:t>5-10</a:t>
                      </a:r>
                      <a:endParaRPr/>
                    </a:p>
                  </a:txBody>
                  <a:tcPr marL="91425" marR="914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>
                          <a:solidFill>
                            <a:srgbClr val="323F4F"/>
                          </a:solidFill>
                        </a:rPr>
                        <a:t>10-15</a:t>
                      </a:r>
                      <a:endParaRPr/>
                    </a:p>
                  </a:txBody>
                  <a:tcPr marL="91425" marR="914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>
                          <a:solidFill>
                            <a:srgbClr val="323F4F"/>
                          </a:solidFill>
                        </a:rPr>
                        <a:t>15-20</a:t>
                      </a:r>
                      <a:endParaRPr/>
                    </a:p>
                  </a:txBody>
                  <a:tcPr marL="91425" marR="91425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4" name="Google Shape;94;p14"/>
          <p:cNvGraphicFramePr/>
          <p:nvPr/>
        </p:nvGraphicFramePr>
        <p:xfrm>
          <a:off x="1922964" y="217110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{F6A9AD6A-FBB5-4DAA-A3AB-0678526AE0F4}</a:tableStyleId>
              </a:tblPr>
              <a:tblGrid>
                <a:gridCol w="116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1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1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5" name="Google Shape;95;p14"/>
          <p:cNvGraphicFramePr/>
          <p:nvPr/>
        </p:nvGraphicFramePr>
        <p:xfrm>
          <a:off x="631131" y="428748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{F6A9AD6A-FBB5-4DAA-A3AB-0678526AE0F4}</a:tableStyleId>
              </a:tblPr>
              <a:tblGrid>
                <a:gridCol w="138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1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81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813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6" name="Google Shape;96;p14"/>
          <p:cNvSpPr/>
          <p:nvPr/>
        </p:nvSpPr>
        <p:spPr>
          <a:xfrm>
            <a:off x="805879" y="4772513"/>
            <a:ext cx="5715902" cy="5064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Adquisición de hábitos</a:t>
            </a:r>
            <a:endParaRPr/>
          </a:p>
        </p:txBody>
      </p:sp>
      <p:sp>
        <p:nvSpPr>
          <p:cNvPr id="97" name="Google Shape;97;p14"/>
          <p:cNvSpPr/>
          <p:nvPr/>
        </p:nvSpPr>
        <p:spPr>
          <a:xfrm>
            <a:off x="6714449" y="4772513"/>
            <a:ext cx="4967621" cy="5064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Consolidación de hábitos</a:t>
            </a:r>
            <a:endParaRPr/>
          </a:p>
        </p:txBody>
      </p:sp>
      <p:sp>
        <p:nvSpPr>
          <p:cNvPr id="98" name="Google Shape;98;p14"/>
          <p:cNvSpPr/>
          <p:nvPr/>
        </p:nvSpPr>
        <p:spPr>
          <a:xfrm>
            <a:off x="1984219" y="2385458"/>
            <a:ext cx="1727099" cy="77067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Preferencias y aversiones</a:t>
            </a:r>
            <a:endParaRPr/>
          </a:p>
        </p:txBody>
      </p:sp>
      <p:sp>
        <p:nvSpPr>
          <p:cNvPr id="99" name="Google Shape;99;p14"/>
          <p:cNvSpPr/>
          <p:nvPr/>
        </p:nvSpPr>
        <p:spPr>
          <a:xfrm>
            <a:off x="692386" y="2245725"/>
            <a:ext cx="1448931" cy="118327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Sabores familiares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Neofobia</a:t>
            </a:r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7820838" y="2967302"/>
            <a:ext cx="3861232" cy="36574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Amigos</a:t>
            </a:r>
            <a:endParaRPr/>
          </a:p>
        </p:txBody>
      </p:sp>
      <p:sp>
        <p:nvSpPr>
          <p:cNvPr id="101" name="Google Shape;101;p14"/>
          <p:cNvSpPr/>
          <p:nvPr/>
        </p:nvSpPr>
        <p:spPr>
          <a:xfrm>
            <a:off x="631132" y="305547"/>
            <a:ext cx="11050940" cy="506420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Publicidad de alimentos. Factores sociales</a:t>
            </a:r>
            <a:endParaRPr/>
          </a:p>
        </p:txBody>
      </p:sp>
      <p:grpSp>
        <p:nvGrpSpPr>
          <p:cNvPr id="102" name="Google Shape;102;p14"/>
          <p:cNvGrpSpPr/>
          <p:nvPr/>
        </p:nvGrpSpPr>
        <p:grpSpPr>
          <a:xfrm>
            <a:off x="631132" y="1288944"/>
            <a:ext cx="11050940" cy="517304"/>
            <a:chOff x="630940" y="1288870"/>
            <a:chExt cx="11051327" cy="517322"/>
          </a:xfrm>
        </p:grpSpPr>
        <p:sp>
          <p:nvSpPr>
            <p:cNvPr id="103" name="Google Shape;103;p14"/>
            <p:cNvSpPr/>
            <p:nvPr/>
          </p:nvSpPr>
          <p:spPr>
            <a:xfrm>
              <a:off x="630940" y="1288870"/>
              <a:ext cx="5181124" cy="50643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177">
                  <a:solidFill>
                    <a:srgbClr val="222A35"/>
                  </a:solidFill>
                  <a:latin typeface="Verdana"/>
                  <a:ea typeface="Verdana"/>
                  <a:cs typeface="Verdana"/>
                  <a:sym typeface="Verdana"/>
                </a:rPr>
                <a:t>Familia</a:t>
              </a: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5812064" y="1552974"/>
              <a:ext cx="5870203" cy="25321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77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14"/>
          <p:cNvSpPr/>
          <p:nvPr/>
        </p:nvSpPr>
        <p:spPr>
          <a:xfrm>
            <a:off x="5627094" y="1603781"/>
            <a:ext cx="359728" cy="1915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7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4"/>
          <p:cNvSpPr/>
          <p:nvPr/>
        </p:nvSpPr>
        <p:spPr>
          <a:xfrm>
            <a:off x="10040794" y="2315228"/>
            <a:ext cx="218356" cy="2426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7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" name="Google Shape;107;p14"/>
          <p:cNvGrpSpPr/>
          <p:nvPr/>
        </p:nvGrpSpPr>
        <p:grpSpPr>
          <a:xfrm>
            <a:off x="4412864" y="2214578"/>
            <a:ext cx="7269208" cy="517304"/>
            <a:chOff x="630940" y="1288870"/>
            <a:chExt cx="11051327" cy="517322"/>
          </a:xfrm>
        </p:grpSpPr>
        <p:sp>
          <p:nvSpPr>
            <p:cNvPr id="108" name="Google Shape;108;p14"/>
            <p:cNvSpPr/>
            <p:nvPr/>
          </p:nvSpPr>
          <p:spPr>
            <a:xfrm>
              <a:off x="630940" y="1288870"/>
              <a:ext cx="5181124" cy="50643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177">
                  <a:solidFill>
                    <a:srgbClr val="222A35"/>
                  </a:solidFill>
                  <a:latin typeface="Verdana"/>
                  <a:ea typeface="Verdana"/>
                  <a:cs typeface="Verdana"/>
                  <a:sym typeface="Verdana"/>
                </a:rPr>
                <a:t>Escuela</a:t>
              </a: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5812064" y="1552974"/>
              <a:ext cx="5870203" cy="25321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10" name="Google Shape;110;p14"/>
          <p:cNvSpPr/>
          <p:nvPr/>
        </p:nvSpPr>
        <p:spPr>
          <a:xfrm>
            <a:off x="7820841" y="2531371"/>
            <a:ext cx="218356" cy="1896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7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6371908" y="3124555"/>
            <a:ext cx="1448931" cy="24807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77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4"/>
          <p:cNvSpPr/>
          <p:nvPr/>
        </p:nvSpPr>
        <p:spPr>
          <a:xfrm>
            <a:off x="7820839" y="3248593"/>
            <a:ext cx="108329" cy="457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7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3" name="Google Shape;113;p14"/>
          <p:cNvCxnSpPr/>
          <p:nvPr/>
        </p:nvCxnSpPr>
        <p:spPr>
          <a:xfrm>
            <a:off x="3151266" y="827918"/>
            <a:ext cx="0" cy="46102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4" name="Google Shape;114;p14"/>
          <p:cNvCxnSpPr/>
          <p:nvPr/>
        </p:nvCxnSpPr>
        <p:spPr>
          <a:xfrm>
            <a:off x="6192823" y="827918"/>
            <a:ext cx="0" cy="138666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5" name="Google Shape;115;p14"/>
          <p:cNvCxnSpPr>
            <a:endCxn id="100" idx="0"/>
          </p:cNvCxnSpPr>
          <p:nvPr/>
        </p:nvCxnSpPr>
        <p:spPr>
          <a:xfrm>
            <a:off x="9751454" y="828002"/>
            <a:ext cx="0" cy="21393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6" name="Google Shape;116;p14"/>
          <p:cNvSpPr/>
          <p:nvPr/>
        </p:nvSpPr>
        <p:spPr>
          <a:xfrm>
            <a:off x="6635113" y="5674610"/>
            <a:ext cx="2655384" cy="84906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Adolescencia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Identidad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Imagen corporal</a:t>
            </a:r>
            <a:endParaRPr/>
          </a:p>
        </p:txBody>
      </p:sp>
      <p:grpSp>
        <p:nvGrpSpPr>
          <p:cNvPr id="117" name="Google Shape;117;p14"/>
          <p:cNvGrpSpPr/>
          <p:nvPr/>
        </p:nvGrpSpPr>
        <p:grpSpPr>
          <a:xfrm>
            <a:off x="7205204" y="5142047"/>
            <a:ext cx="1541869" cy="506420"/>
            <a:chOff x="8039261" y="4523425"/>
            <a:chExt cx="1541923" cy="301793"/>
          </a:xfrm>
        </p:grpSpPr>
        <p:cxnSp>
          <p:nvCxnSpPr>
            <p:cNvPr id="118" name="Google Shape;118;p14"/>
            <p:cNvCxnSpPr/>
            <p:nvPr/>
          </p:nvCxnSpPr>
          <p:spPr>
            <a:xfrm>
              <a:off x="8039261" y="4618517"/>
              <a:ext cx="457625" cy="206701"/>
            </a:xfrm>
            <a:prstGeom prst="straightConnector1">
              <a:avLst/>
            </a:prstGeom>
            <a:noFill/>
            <a:ln w="444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9" name="Google Shape;119;p14"/>
            <p:cNvCxnSpPr/>
            <p:nvPr/>
          </p:nvCxnSpPr>
          <p:spPr>
            <a:xfrm flipH="1">
              <a:off x="8510631" y="4531443"/>
              <a:ext cx="252619" cy="279173"/>
            </a:xfrm>
            <a:prstGeom prst="straightConnector1">
              <a:avLst/>
            </a:prstGeom>
            <a:noFill/>
            <a:ln w="444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0" name="Google Shape;120;p14"/>
            <p:cNvCxnSpPr/>
            <p:nvPr/>
          </p:nvCxnSpPr>
          <p:spPr>
            <a:xfrm>
              <a:off x="8799162" y="4523425"/>
              <a:ext cx="310698" cy="276115"/>
            </a:xfrm>
            <a:prstGeom prst="straightConnector1">
              <a:avLst/>
            </a:prstGeom>
            <a:noFill/>
            <a:ln w="444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1" name="Google Shape;121;p14"/>
            <p:cNvCxnSpPr/>
            <p:nvPr/>
          </p:nvCxnSpPr>
          <p:spPr>
            <a:xfrm rot="10800000" flipH="1">
              <a:off x="9109860" y="4531443"/>
              <a:ext cx="471324" cy="279173"/>
            </a:xfrm>
            <a:prstGeom prst="straightConnector1">
              <a:avLst/>
            </a:prstGeom>
            <a:noFill/>
            <a:ln w="4445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2" name="Google Shape;122;p14"/>
          <p:cNvSpPr/>
          <p:nvPr/>
        </p:nvSpPr>
        <p:spPr>
          <a:xfrm>
            <a:off x="1208141" y="5450393"/>
            <a:ext cx="1429648" cy="5064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Rebote adiposo</a:t>
            </a:r>
            <a:endParaRPr/>
          </a:p>
        </p:txBody>
      </p:sp>
      <p:sp>
        <p:nvSpPr>
          <p:cNvPr id="123" name="Google Shape;123;p14"/>
          <p:cNvSpPr/>
          <p:nvPr/>
        </p:nvSpPr>
        <p:spPr>
          <a:xfrm>
            <a:off x="5092134" y="5448718"/>
            <a:ext cx="1429648" cy="110128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Pubertad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Rebote adiposo</a:t>
            </a:r>
            <a:endParaRPr/>
          </a:p>
        </p:txBody>
      </p:sp>
      <p:sp>
        <p:nvSpPr>
          <p:cNvPr id="124" name="Google Shape;124;p14"/>
          <p:cNvSpPr txBox="1"/>
          <p:nvPr/>
        </p:nvSpPr>
        <p:spPr>
          <a:xfrm>
            <a:off x="9050284" y="5511544"/>
            <a:ext cx="2791546" cy="1200329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Sobrepeso y obesidad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Ingesta deficiente de calcio, hierro, zinc y A. fólico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TCA</a:t>
            </a:r>
            <a:endParaRPr/>
          </a:p>
        </p:txBody>
      </p:sp>
      <p:cxnSp>
        <p:nvCxnSpPr>
          <p:cNvPr id="125" name="Google Shape;125;p14"/>
          <p:cNvCxnSpPr/>
          <p:nvPr/>
        </p:nvCxnSpPr>
        <p:spPr>
          <a:xfrm>
            <a:off x="3102031" y="1784699"/>
            <a:ext cx="0" cy="60075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6" name="Google Shape;126;p14"/>
          <p:cNvCxnSpPr/>
          <p:nvPr/>
        </p:nvCxnSpPr>
        <p:spPr>
          <a:xfrm>
            <a:off x="1505897" y="1806250"/>
            <a:ext cx="0" cy="50897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7" name="Google Shape;127;p14"/>
          <p:cNvSpPr/>
          <p:nvPr/>
        </p:nvSpPr>
        <p:spPr>
          <a:xfrm>
            <a:off x="4711060" y="2974827"/>
            <a:ext cx="1429648" cy="5064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Entorno</a:t>
            </a:r>
            <a:endParaRPr/>
          </a:p>
        </p:txBody>
      </p:sp>
      <p:cxnSp>
        <p:nvCxnSpPr>
          <p:cNvPr id="128" name="Google Shape;128;p14"/>
          <p:cNvCxnSpPr>
            <a:endCxn id="127" idx="0"/>
          </p:cNvCxnSpPr>
          <p:nvPr/>
        </p:nvCxnSpPr>
        <p:spPr>
          <a:xfrm>
            <a:off x="5425884" y="2721027"/>
            <a:ext cx="0" cy="253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9" name="Google Shape;129;p14"/>
          <p:cNvSpPr/>
          <p:nvPr/>
        </p:nvSpPr>
        <p:spPr>
          <a:xfrm>
            <a:off x="9290496" y="3496115"/>
            <a:ext cx="2391572" cy="25648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77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Redes sociales</a:t>
            </a:r>
            <a:endParaRPr/>
          </a:p>
        </p:txBody>
      </p:sp>
      <p:cxnSp>
        <p:nvCxnSpPr>
          <p:cNvPr id="130" name="Google Shape;130;p14"/>
          <p:cNvCxnSpPr/>
          <p:nvPr/>
        </p:nvCxnSpPr>
        <p:spPr>
          <a:xfrm>
            <a:off x="9751453" y="3302086"/>
            <a:ext cx="0" cy="253828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5"/>
          <p:cNvSpPr txBox="1"/>
          <p:nvPr/>
        </p:nvSpPr>
        <p:spPr>
          <a:xfrm>
            <a:off x="2568698" y="164523"/>
            <a:ext cx="705460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s-E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Etapas vitales y riesgos nutricionales</a:t>
            </a:r>
            <a:endParaRPr/>
          </a:p>
        </p:txBody>
      </p:sp>
      <p:graphicFrame>
        <p:nvGraphicFramePr>
          <p:cNvPr id="137" name="Google Shape;137;p15"/>
          <p:cNvGraphicFramePr/>
          <p:nvPr/>
        </p:nvGraphicFramePr>
        <p:xfrm>
          <a:off x="322209" y="95151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{3E01D5E3-3CCC-4913-AD59-840C6F860E91}</a:tableStyleId>
              </a:tblPr>
              <a:tblGrid>
                <a:gridCol w="243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9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b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Adolescencia</a:t>
                      </a:r>
                      <a:endParaRPr/>
                    </a:p>
                  </a:txBody>
                  <a:tcPr marL="91425" marR="91425" marT="45675" marB="456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Verdana"/>
                        <a:buNone/>
                      </a:pPr>
                      <a:r>
                        <a:rPr lang="es-ES" sz="2400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Sobrepeso y obesidad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Verdana"/>
                        <a:buNone/>
                      </a:pPr>
                      <a:r>
                        <a:rPr lang="es-ES" sz="2400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Hábitos ALIMENTARIOS “aparcados” y sin consolidar todavía: independencia, autodefinición, confusión, capacidad de decisión, capacidad de compra, influencia de los pares, permeabilidad frente a la </a:t>
                      </a:r>
                      <a:r>
                        <a:rPr lang="es-ES" sz="2400" b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publicidad alimentaria de cualquier fuente.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Verdana"/>
                        <a:buNone/>
                      </a:pPr>
                      <a:r>
                        <a:rPr lang="es-ES" sz="2400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Ingesta deficiente y </a:t>
                      </a:r>
                      <a:r>
                        <a:rPr lang="es-ES" sz="2400" b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riesgo subclínico </a:t>
                      </a:r>
                      <a:r>
                        <a:rPr lang="es-ES" sz="2400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 calcio, hierro, zinc y ácido fólico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Verdana"/>
                        <a:buNone/>
                      </a:pPr>
                      <a:r>
                        <a:rPr lang="es-ES" sz="2400" b="1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TCA</a:t>
                      </a:r>
                      <a:r>
                        <a:rPr lang="es-ES" sz="2400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(modelo de sociedad, imagen, autoestima)</a:t>
                      </a:r>
                      <a:endParaRPr/>
                    </a:p>
                  </a:txBody>
                  <a:tcPr marL="91425" marR="91425" marT="45675" marB="456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6"/>
          <p:cNvPicPr preferRelativeResize="0"/>
          <p:nvPr/>
        </p:nvPicPr>
        <p:blipFill rotWithShape="1">
          <a:blip r:embed="rId3">
            <a:alphaModFix/>
          </a:blip>
          <a:srcRect l="31943" t="13327" r="34177" b="21828"/>
          <a:stretch/>
        </p:blipFill>
        <p:spPr>
          <a:xfrm>
            <a:off x="675739" y="667612"/>
            <a:ext cx="3050347" cy="424738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6"/>
          <p:cNvSpPr/>
          <p:nvPr/>
        </p:nvSpPr>
        <p:spPr>
          <a:xfrm>
            <a:off x="4260779" y="555450"/>
            <a:ext cx="7677593" cy="2307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“Las personas toman sus propias decisiones sobre lo que quieren comer pero son decisiones influenciadas por factores sociales, culturales y publicitarios. Solo podrán tomar decisiones saludables si tienen los conocimientos, la accesibilidad y el poder adquisitivo necesarios”</a:t>
            </a:r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253627" y="248440"/>
            <a:ext cx="11684745" cy="57932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99" b="1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1F38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Los participantes deberán: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1F386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0" marR="0" lvl="5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            1 Informarse y formarse</a:t>
            </a:r>
            <a:endParaRPr/>
          </a:p>
          <a:p>
            <a:pPr marL="2286000" marR="0" lvl="5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            2 Interpretar </a:t>
            </a:r>
            <a:endParaRPr/>
          </a:p>
          <a:p>
            <a:pPr marL="2286000" marR="0" lvl="5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            3 Calificar, comparar, analizar y valorar </a:t>
            </a:r>
            <a:endParaRPr/>
          </a:p>
          <a:p>
            <a:pPr marL="2286000" marR="0" lvl="5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rPr>
              <a:t>            4 Elegir</a:t>
            </a:r>
            <a:endParaRPr/>
          </a:p>
          <a:p>
            <a:pPr marL="2286000" marR="0" lvl="5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6"/>
          <p:cNvSpPr txBox="1"/>
          <p:nvPr/>
        </p:nvSpPr>
        <p:spPr>
          <a:xfrm>
            <a:off x="-176766" y="554470"/>
            <a:ext cx="1132858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EVALUAR LA OFERTA ALIMENTARIA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/>
          <p:nvPr/>
        </p:nvSpPr>
        <p:spPr>
          <a:xfrm>
            <a:off x="541800" y="455856"/>
            <a:ext cx="10845811" cy="42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177">
              <a:solidFill>
                <a:srgbClr val="4675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7"/>
          <p:cNvSpPr/>
          <p:nvPr/>
        </p:nvSpPr>
        <p:spPr>
          <a:xfrm>
            <a:off x="166941" y="1046848"/>
            <a:ext cx="11858119" cy="5555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77" marR="0" lvl="0" indent="-34287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99"/>
              <a:buFont typeface="Verdana"/>
              <a:buAutoNum type="arabicPeriod"/>
            </a:pPr>
            <a:r>
              <a:rPr lang="es-ES" sz="2399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Docente: </a:t>
            </a:r>
            <a:r>
              <a:rPr lang="es-ES" sz="2399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Proporcionar independencia, facilitar la reflexión, la capacidad de decisión, el análisis y el espíritu crítico del alumnado.</a:t>
            </a:r>
            <a:endParaRPr/>
          </a:p>
          <a:p>
            <a:pPr marL="342877" marR="0" lvl="0" indent="-34287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99"/>
              <a:buFont typeface="Verdana"/>
              <a:buAutoNum type="arabicPeriod"/>
            </a:pPr>
            <a:r>
              <a:rPr lang="es-ES" sz="2399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Alumnado: </a:t>
            </a:r>
            <a:r>
              <a:rPr lang="es-ES" sz="2399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Desarrollar un proyecto a lo largo del curso escolar</a:t>
            </a:r>
            <a:endParaRPr/>
          </a:p>
          <a:p>
            <a:pPr marL="342877" marR="0" lvl="0" indent="-34287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399"/>
              <a:buFont typeface="Arial"/>
              <a:buChar char="•"/>
            </a:pPr>
            <a:r>
              <a:rPr lang="es-ES" sz="2399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Conocer su entorno alimentario (producción alimentaria, sectores económicos...) </a:t>
            </a:r>
            <a:endParaRPr/>
          </a:p>
          <a:p>
            <a:pPr marL="342877" marR="0" lvl="0" indent="-34287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399"/>
              <a:buFont typeface="Arial"/>
              <a:buChar char="•"/>
            </a:pPr>
            <a:r>
              <a:rPr lang="es-ES" sz="2399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Analizar un tipo específico de </a:t>
            </a:r>
            <a:r>
              <a:rPr lang="es-ES" sz="2399" b="1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oferta alimentaria </a:t>
            </a:r>
            <a:endParaRPr/>
          </a:p>
          <a:p>
            <a:pPr marL="342877" marR="0" lvl="0" indent="-34287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399"/>
              <a:buFont typeface="Arial"/>
              <a:buChar char="•"/>
            </a:pPr>
            <a:r>
              <a:rPr lang="es-ES" sz="2399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Interpretar correctamente la información de la etiqueta nutricional</a:t>
            </a:r>
            <a:endParaRPr/>
          </a:p>
          <a:p>
            <a:pPr marL="342877" marR="0" lvl="0" indent="-34287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399"/>
              <a:buFont typeface="Arial"/>
              <a:buChar char="•"/>
            </a:pPr>
            <a:r>
              <a:rPr lang="es-ES" sz="2399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Desarrollar el espíritu crítico, comparar y validar. </a:t>
            </a:r>
            <a:endParaRPr/>
          </a:p>
          <a:p>
            <a:pPr marL="342877" marR="0" lvl="0" indent="-34287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399"/>
              <a:buFont typeface="Arial"/>
              <a:buChar char="•"/>
            </a:pPr>
            <a:r>
              <a:rPr lang="es-ES" sz="2399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Elaborar propuestas de mejora. </a:t>
            </a:r>
            <a:endParaRPr/>
          </a:p>
          <a:p>
            <a:pPr marL="342877" marR="0" lvl="0" indent="-34287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2399"/>
              <a:buFont typeface="Arial"/>
              <a:buChar char="•"/>
            </a:pPr>
            <a:r>
              <a:rPr lang="es-ES" sz="2399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Estudiar la idoneidad de determinados patrones de consumo</a:t>
            </a:r>
            <a:endParaRPr/>
          </a:p>
        </p:txBody>
      </p:sp>
      <p:sp>
        <p:nvSpPr>
          <p:cNvPr id="152" name="Google Shape;152;p17"/>
          <p:cNvSpPr txBox="1"/>
          <p:nvPr/>
        </p:nvSpPr>
        <p:spPr>
          <a:xfrm>
            <a:off x="2437402" y="109621"/>
            <a:ext cx="705460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s-ES" sz="32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Resumen: objetivos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/>
        </p:nvSpPr>
        <p:spPr>
          <a:xfrm>
            <a:off x="307043" y="568564"/>
            <a:ext cx="11303604" cy="541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Opción 1. Valorar los productos alimenticios publicitados en función de su calidad nutricional: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Televisión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Internet y redes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Promociones establecimientos y ubicación</a:t>
            </a:r>
            <a:endParaRPr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      </a:t>
            </a:r>
            <a:r>
              <a:rPr lang="es-ES" sz="2399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Estadística, matemáticas, artes, publicidad, comunicación y lenguaje, economía y ciencias sociales</a:t>
            </a:r>
            <a:endParaRPr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               Concepto de calidad nutricional, interpretación etiqueta                       recomendaciones alimentarias, estrategias comerciales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77" b="1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466" y="3855357"/>
            <a:ext cx="1892957" cy="263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 txBox="1"/>
          <p:nvPr/>
        </p:nvSpPr>
        <p:spPr>
          <a:xfrm>
            <a:off x="319456" y="596365"/>
            <a:ext cx="11303604" cy="375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Opción 2. Valorar platos en relación con su entorno geográfico y productor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Comparar platos con distintas guías alimentarias y pirámides nutricionales</a:t>
            </a:r>
            <a:endParaRPr/>
          </a:p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Geografía económica y recursos, Economía, Demografía, Biología</a:t>
            </a:r>
            <a:endParaRPr/>
          </a:p>
          <a:p>
            <a:pPr marL="457200" marR="0" lvl="1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Entorno alimentario, guías alimentarias y objetivos nutricionales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77" b="1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 rotWithShape="1">
          <a:blip r:embed="rId3">
            <a:alphaModFix/>
          </a:blip>
          <a:srcRect l="11976" t="15036" r="37943" b="8581"/>
          <a:stretch/>
        </p:blipFill>
        <p:spPr>
          <a:xfrm>
            <a:off x="4424575" y="4028711"/>
            <a:ext cx="3008566" cy="2579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/>
          <p:nvPr/>
        </p:nvSpPr>
        <p:spPr>
          <a:xfrm>
            <a:off x="253238" y="474448"/>
            <a:ext cx="11685525" cy="596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Opción 3. Comparar distintas guías alimentarias: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Modelo Pirámide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Modelo Rueda de los alimentos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Modelo MYPLATE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Establecer relaciones con necesidades y recomendaciones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Objetivos nutricionales y guías alimentarias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“Votar” la mejor guía alimentaria en función de determinados criterios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E. Artísticas, Geografía, Biología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rPr>
              <a:t>Entorno alimentario, guías alimentarias y objetivos nutricionales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77" b="1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7248" y="1056294"/>
            <a:ext cx="3463278" cy="1790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"/>
          <p:cNvSpPr txBox="1"/>
          <p:nvPr/>
        </p:nvSpPr>
        <p:spPr>
          <a:xfrm>
            <a:off x="253238" y="576274"/>
            <a:ext cx="11685525" cy="541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1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Opción 4. Comparar distintos patrones alimentarios: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Dieta </a:t>
            </a:r>
            <a:r>
              <a:rPr lang="es-ES" sz="2399" b="1" i="0" u="none" strike="noStrike" cap="none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Atlántica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Dieta </a:t>
            </a:r>
            <a:r>
              <a:rPr lang="es-ES" sz="2399" b="1" i="0" u="none" strike="noStrike" cap="none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Mediterránea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Buscar y comparar cartas de restaurantes del Levante y de Galicia.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Buscar “socios de dieta” en Galicia (otros patrones del arco atlántico)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99" b="0" i="0" u="none" strike="noStrike" cap="none">
                <a:solidFill>
                  <a:srgbClr val="222A35"/>
                </a:solidFill>
                <a:latin typeface="Verdana"/>
                <a:ea typeface="Verdana"/>
                <a:cs typeface="Verdana"/>
                <a:sym typeface="Verdana"/>
              </a:rPr>
              <a:t>A través de las imágenes, ilustraciones y sugerencias, extraer conclusiones (hábitos alimentarios que necesitan cambiarse, recomendaciones en función de variedad, frecuencia…en función del tamaño de los sectores, etc.).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77" b="1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6" name="Google Shape;17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1248" y="5108239"/>
            <a:ext cx="5681765" cy="1749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1436</Words>
  <Application>Microsoft Office PowerPoint</Application>
  <PresentationFormat>Panorámica</PresentationFormat>
  <Paragraphs>167</Paragraphs>
  <Slides>19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Verdana</vt:lpstr>
      <vt:lpstr>Calibri</vt:lpstr>
      <vt:lpstr>Noto Sans Symbols</vt:lpstr>
      <vt:lpstr>Baumans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ef</dc:creator>
  <cp:lastModifiedBy>ef</cp:lastModifiedBy>
  <cp:revision>1</cp:revision>
  <dcterms:modified xsi:type="dcterms:W3CDTF">2023-10-22T09:26:11Z</dcterms:modified>
</cp:coreProperties>
</file>