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1078" r:id="rId2"/>
    <p:sldId id="325" r:id="rId3"/>
    <p:sldId id="420" r:id="rId4"/>
    <p:sldId id="621" r:id="rId5"/>
    <p:sldId id="317" r:id="rId6"/>
    <p:sldId id="421" r:id="rId7"/>
    <p:sldId id="316" r:id="rId8"/>
    <p:sldId id="343" r:id="rId9"/>
    <p:sldId id="341" r:id="rId10"/>
    <p:sldId id="344" r:id="rId11"/>
    <p:sldId id="651" r:id="rId12"/>
    <p:sldId id="350" r:id="rId13"/>
    <p:sldId id="612" r:id="rId14"/>
    <p:sldId id="652" r:id="rId15"/>
    <p:sldId id="347" r:id="rId16"/>
    <p:sldId id="633" r:id="rId17"/>
    <p:sldId id="634" r:id="rId18"/>
    <p:sldId id="636" r:id="rId19"/>
    <p:sldId id="637" r:id="rId20"/>
    <p:sldId id="613" r:id="rId21"/>
    <p:sldId id="614" r:id="rId22"/>
    <p:sldId id="616" r:id="rId23"/>
    <p:sldId id="619" r:id="rId24"/>
    <p:sldId id="618" r:id="rId25"/>
    <p:sldId id="648" r:id="rId26"/>
    <p:sldId id="353" r:id="rId27"/>
    <p:sldId id="626" r:id="rId28"/>
    <p:sldId id="630" r:id="rId29"/>
    <p:sldId id="628" r:id="rId30"/>
    <p:sldId id="631" r:id="rId31"/>
    <p:sldId id="632" r:id="rId32"/>
    <p:sldId id="1079" r:id="rId33"/>
    <p:sldId id="1072" r:id="rId34"/>
    <p:sldId id="649" r:id="rId35"/>
    <p:sldId id="348" r:id="rId36"/>
    <p:sldId id="650" r:id="rId3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99FF"/>
    <a:srgbClr val="CCECFF"/>
    <a:srgbClr val="CCFFCC"/>
    <a:srgbClr val="FFFFCC"/>
    <a:srgbClr val="FFCC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61" autoAdjust="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0C76C-9A9C-4610-B937-3EC6CFEF30DE}" type="datetimeFigureOut">
              <a:rPr lang="es-ES" smtClean="0"/>
              <a:t>22/10/2023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AAE8E0-F299-4310-813B-129B2D072737}" type="slidenum">
              <a:rPr lang="es-ES" smtClean="0"/>
              <a:t>‹Nº›</a:t>
            </a:fld>
            <a:endParaRPr lang="es-ES"/>
          </a:p>
        </p:txBody>
      </p:sp>
    </p:spTree>
    <p:extLst>
      <p:ext uri="{BB962C8B-B14F-4D97-AF65-F5344CB8AC3E}">
        <p14:creationId xmlns:p14="http://schemas.microsoft.com/office/powerpoint/2010/main" val="199572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0AAE8E0-F299-4310-813B-129B2D072737}" type="slidenum">
              <a:rPr lang="es-ES" smtClean="0"/>
              <a:t>2</a:t>
            </a:fld>
            <a:endParaRPr lang="es-ES"/>
          </a:p>
        </p:txBody>
      </p:sp>
    </p:spTree>
    <p:extLst>
      <p:ext uri="{BB962C8B-B14F-4D97-AF65-F5344CB8AC3E}">
        <p14:creationId xmlns:p14="http://schemas.microsoft.com/office/powerpoint/2010/main" val="3525299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56C6D35-30D9-47B1-872F-331296DB349C}" type="slidenum">
              <a:rPr lang="es-ES" smtClean="0"/>
              <a:t>20</a:t>
            </a:fld>
            <a:endParaRPr lang="es-ES"/>
          </a:p>
        </p:txBody>
      </p:sp>
    </p:spTree>
    <p:extLst>
      <p:ext uri="{BB962C8B-B14F-4D97-AF65-F5344CB8AC3E}">
        <p14:creationId xmlns:p14="http://schemas.microsoft.com/office/powerpoint/2010/main" val="106110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Marcador de número de diapositiva 6">
            <a:extLst>
              <a:ext uri="{FF2B5EF4-FFF2-40B4-BE49-F238E27FC236}">
                <a16:creationId xmlns:a16="http://schemas.microsoft.com/office/drawing/2014/main" id="{F1FA0840-779F-4729-8093-0592A07C4D5D}"/>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7A5E91FF-B813-459D-8668-C9F460B127C5}" type="slidenum">
              <a:rPr lang="es-ES" altLang="es-ES" sz="1400">
                <a:solidFill>
                  <a:srgbClr val="000000"/>
                </a:solidFill>
                <a:latin typeface="Liberation Serif"/>
                <a:ea typeface="Segoe UI" panose="020B0502040204020203" pitchFamily="34" charset="0"/>
                <a:cs typeface="Tahoma" panose="020B0604030504040204" pitchFamily="34" charset="0"/>
              </a:rPr>
              <a:pPr algn="r" eaLnBrk="1"/>
              <a:t>25</a:t>
            </a:fld>
            <a:endParaRPr lang="es-ES" altLang="es-ES" sz="1400">
              <a:solidFill>
                <a:srgbClr val="000000"/>
              </a:solidFill>
              <a:latin typeface="Liberation Serif"/>
              <a:ea typeface="Segoe UI" panose="020B0502040204020203" pitchFamily="34" charset="0"/>
              <a:cs typeface="Tahoma" panose="020B0604030504040204" pitchFamily="34" charset="0"/>
            </a:endParaRPr>
          </a:p>
        </p:txBody>
      </p:sp>
      <p:sp>
        <p:nvSpPr>
          <p:cNvPr id="53251" name="Marcador de imagen de diapositiva 1">
            <a:extLst>
              <a:ext uri="{FF2B5EF4-FFF2-40B4-BE49-F238E27FC236}">
                <a16:creationId xmlns:a16="http://schemas.microsoft.com/office/drawing/2014/main" id="{9AF10F71-D44A-4175-9FC9-447441606178}"/>
              </a:ext>
            </a:extLst>
          </p:cNvPr>
          <p:cNvSpPr>
            <a:spLocks noGrp="1" noRot="1" noChangeAspect="1" noTextEdit="1"/>
          </p:cNvSpPr>
          <p:nvPr>
            <p:ph type="sldImg"/>
          </p:nvPr>
        </p:nvSpPr>
        <p:spPr>
          <a:xfrm>
            <a:off x="217488" y="812800"/>
            <a:ext cx="7124700" cy="4008438"/>
          </a:xfrm>
          <a:solidFill>
            <a:srgbClr val="729FCF"/>
          </a:solidFill>
          <a:ln w="25402">
            <a:solidFill>
              <a:srgbClr val="3465A4"/>
            </a:solidFill>
            <a:miter lim="800000"/>
            <a:headEnd/>
            <a:tailEnd/>
          </a:ln>
        </p:spPr>
      </p:sp>
      <p:sp>
        <p:nvSpPr>
          <p:cNvPr id="4" name="Marcador de notas 2">
            <a:extLst>
              <a:ext uri="{FF2B5EF4-FFF2-40B4-BE49-F238E27FC236}">
                <a16:creationId xmlns:a16="http://schemas.microsoft.com/office/drawing/2014/main" id="{87F66720-55B7-434C-9213-AC3FF63B93CF}"/>
              </a:ext>
            </a:extLst>
          </p:cNvPr>
          <p:cNvSpPr txBox="1">
            <a:spLocks noGrp="1"/>
          </p:cNvSpPr>
          <p:nvPr>
            <p:ph type="body" sz="quarter" idx="1"/>
          </p:nvPr>
        </p:nvSpPr>
        <p:spPr/>
        <p:txBody>
          <a:bodyPr/>
          <a:lstStyle/>
          <a:p>
            <a:pPr marL="215999" indent="-215999" eaLnBrk="1" fontAlgn="auto">
              <a:spcBef>
                <a:spcPts val="0"/>
              </a:spcBef>
              <a:spcAft>
                <a:spcPts val="0"/>
              </a:spcAft>
              <a:defRPr/>
            </a:pPr>
            <a:endParaRPr/>
          </a:p>
        </p:txBody>
      </p:sp>
    </p:spTree>
    <p:extLst>
      <p:ext uri="{BB962C8B-B14F-4D97-AF65-F5344CB8AC3E}">
        <p14:creationId xmlns:p14="http://schemas.microsoft.com/office/powerpoint/2010/main" val="2076172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Marcador de número de diapositiva 6">
            <a:extLst>
              <a:ext uri="{FF2B5EF4-FFF2-40B4-BE49-F238E27FC236}">
                <a16:creationId xmlns:a16="http://schemas.microsoft.com/office/drawing/2014/main" id="{F1FA0840-779F-4729-8093-0592A07C4D5D}"/>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7A5E91FF-B813-459D-8668-C9F460B127C5}" type="slidenum">
              <a:rPr lang="es-ES" altLang="es-ES" sz="1400">
                <a:solidFill>
                  <a:srgbClr val="000000"/>
                </a:solidFill>
                <a:latin typeface="Liberation Serif"/>
                <a:ea typeface="Segoe UI" panose="020B0502040204020203" pitchFamily="34" charset="0"/>
                <a:cs typeface="Tahoma" panose="020B0604030504040204" pitchFamily="34" charset="0"/>
              </a:rPr>
              <a:pPr algn="r" eaLnBrk="1"/>
              <a:t>26</a:t>
            </a:fld>
            <a:endParaRPr lang="es-ES" altLang="es-ES" sz="1400">
              <a:solidFill>
                <a:srgbClr val="000000"/>
              </a:solidFill>
              <a:latin typeface="Liberation Serif"/>
              <a:ea typeface="Segoe UI" panose="020B0502040204020203" pitchFamily="34" charset="0"/>
              <a:cs typeface="Tahoma" panose="020B0604030504040204" pitchFamily="34" charset="0"/>
            </a:endParaRPr>
          </a:p>
        </p:txBody>
      </p:sp>
      <p:sp>
        <p:nvSpPr>
          <p:cNvPr id="53251" name="Marcador de imagen de diapositiva 1">
            <a:extLst>
              <a:ext uri="{FF2B5EF4-FFF2-40B4-BE49-F238E27FC236}">
                <a16:creationId xmlns:a16="http://schemas.microsoft.com/office/drawing/2014/main" id="{9AF10F71-D44A-4175-9FC9-447441606178}"/>
              </a:ext>
            </a:extLst>
          </p:cNvPr>
          <p:cNvSpPr>
            <a:spLocks noGrp="1" noRot="1" noChangeAspect="1" noTextEdit="1"/>
          </p:cNvSpPr>
          <p:nvPr>
            <p:ph type="sldImg"/>
          </p:nvPr>
        </p:nvSpPr>
        <p:spPr>
          <a:xfrm>
            <a:off x="217488" y="812800"/>
            <a:ext cx="7124700" cy="4008438"/>
          </a:xfrm>
          <a:solidFill>
            <a:srgbClr val="729FCF"/>
          </a:solidFill>
          <a:ln w="25402">
            <a:solidFill>
              <a:srgbClr val="3465A4"/>
            </a:solidFill>
            <a:miter lim="800000"/>
            <a:headEnd/>
            <a:tailEnd/>
          </a:ln>
        </p:spPr>
      </p:sp>
      <p:sp>
        <p:nvSpPr>
          <p:cNvPr id="4" name="Marcador de notas 2">
            <a:extLst>
              <a:ext uri="{FF2B5EF4-FFF2-40B4-BE49-F238E27FC236}">
                <a16:creationId xmlns:a16="http://schemas.microsoft.com/office/drawing/2014/main" id="{87F66720-55B7-434C-9213-AC3FF63B93CF}"/>
              </a:ext>
            </a:extLst>
          </p:cNvPr>
          <p:cNvSpPr txBox="1">
            <a:spLocks noGrp="1"/>
          </p:cNvSpPr>
          <p:nvPr>
            <p:ph type="body" sz="quarter" idx="1"/>
          </p:nvPr>
        </p:nvSpPr>
        <p:spPr/>
        <p:txBody>
          <a:bodyPr/>
          <a:lstStyle/>
          <a:p>
            <a:pPr marL="215999" indent="-215999" eaLnBrk="1" fontAlgn="auto">
              <a:spcBef>
                <a:spcPts val="0"/>
              </a:spcBef>
              <a:spcAft>
                <a:spcPts val="0"/>
              </a:spcAft>
              <a:defRPr/>
            </a:pPr>
            <a:endParaRPr/>
          </a:p>
        </p:txBody>
      </p:sp>
    </p:spTree>
    <p:extLst>
      <p:ext uri="{BB962C8B-B14F-4D97-AF65-F5344CB8AC3E}">
        <p14:creationId xmlns:p14="http://schemas.microsoft.com/office/powerpoint/2010/main" val="1580663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56C6D35-30D9-47B1-872F-331296DB349C}" type="slidenum">
              <a:rPr lang="es-ES" smtClean="0"/>
              <a:t>31</a:t>
            </a:fld>
            <a:endParaRPr lang="es-ES"/>
          </a:p>
        </p:txBody>
      </p:sp>
    </p:spTree>
    <p:extLst>
      <p:ext uri="{BB962C8B-B14F-4D97-AF65-F5344CB8AC3E}">
        <p14:creationId xmlns:p14="http://schemas.microsoft.com/office/powerpoint/2010/main" val="2625348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3C3CE70-C93A-4C04-A0CD-E699C1A969FB}" type="slidenum">
              <a:rPr lang="es-ES" smtClean="0"/>
              <a:t>32</a:t>
            </a:fld>
            <a:endParaRPr lang="es-ES"/>
          </a:p>
        </p:txBody>
      </p:sp>
    </p:spTree>
    <p:extLst>
      <p:ext uri="{BB962C8B-B14F-4D97-AF65-F5344CB8AC3E}">
        <p14:creationId xmlns:p14="http://schemas.microsoft.com/office/powerpoint/2010/main" val="2069954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número de diapositiva 6">
            <a:extLst>
              <a:ext uri="{FF2B5EF4-FFF2-40B4-BE49-F238E27FC236}">
                <a16:creationId xmlns:a16="http://schemas.microsoft.com/office/drawing/2014/main" id="{E82F6E33-C3BE-43B1-9D75-08A39C0353E9}"/>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C86A1113-0796-4C2B-9164-CADE38492E3A}" type="slidenum">
              <a:rPr lang="es-ES" altLang="es-ES" sz="1400">
                <a:solidFill>
                  <a:srgbClr val="000000"/>
                </a:solidFill>
                <a:latin typeface="Liberation Serif"/>
                <a:ea typeface="Segoe UI" panose="020B0502040204020203" pitchFamily="34" charset="0"/>
                <a:cs typeface="Tahoma" panose="020B0604030504040204" pitchFamily="34" charset="0"/>
              </a:rPr>
              <a:pPr algn="r" eaLnBrk="1"/>
              <a:t>33</a:t>
            </a:fld>
            <a:endParaRPr lang="es-ES" altLang="es-ES" sz="1400">
              <a:solidFill>
                <a:srgbClr val="000000"/>
              </a:solidFill>
              <a:latin typeface="Liberation Serif"/>
              <a:ea typeface="Segoe UI" panose="020B0502040204020203" pitchFamily="34" charset="0"/>
              <a:cs typeface="Tahoma" panose="020B0604030504040204" pitchFamily="34" charset="0"/>
            </a:endParaRPr>
          </a:p>
        </p:txBody>
      </p:sp>
      <p:sp>
        <p:nvSpPr>
          <p:cNvPr id="18435" name="Marcador de imagen de diapositiva 1">
            <a:extLst>
              <a:ext uri="{FF2B5EF4-FFF2-40B4-BE49-F238E27FC236}">
                <a16:creationId xmlns:a16="http://schemas.microsoft.com/office/drawing/2014/main" id="{7EBC8DAB-0FA7-4197-9E36-D6C96091E906}"/>
              </a:ext>
            </a:extLst>
          </p:cNvPr>
          <p:cNvSpPr>
            <a:spLocks noGrp="1" noRot="1" noChangeAspect="1" noTextEdit="1"/>
          </p:cNvSpPr>
          <p:nvPr>
            <p:ph type="sldImg"/>
          </p:nvPr>
        </p:nvSpPr>
        <p:spPr>
          <a:xfrm>
            <a:off x="217488" y="812800"/>
            <a:ext cx="7124700" cy="4008438"/>
          </a:xfrm>
          <a:solidFill>
            <a:srgbClr val="729FCF"/>
          </a:solidFill>
          <a:ln w="25402">
            <a:solidFill>
              <a:srgbClr val="3465A4"/>
            </a:solidFill>
            <a:miter lim="800000"/>
            <a:headEnd/>
            <a:tailEnd/>
          </a:ln>
        </p:spPr>
      </p:sp>
      <p:sp>
        <p:nvSpPr>
          <p:cNvPr id="4" name="Marcador de notas 2">
            <a:extLst>
              <a:ext uri="{FF2B5EF4-FFF2-40B4-BE49-F238E27FC236}">
                <a16:creationId xmlns:a16="http://schemas.microsoft.com/office/drawing/2014/main" id="{EFD70326-5815-4E8B-B535-98988BD7B229}"/>
              </a:ext>
            </a:extLst>
          </p:cNvPr>
          <p:cNvSpPr txBox="1">
            <a:spLocks noGrp="1"/>
          </p:cNvSpPr>
          <p:nvPr>
            <p:ph type="body" sz="quarter" idx="1"/>
          </p:nvPr>
        </p:nvSpPr>
        <p:spPr/>
        <p:txBody>
          <a:bodyPr/>
          <a:lstStyle/>
          <a:p>
            <a:pPr marL="215999" indent="-215999" eaLnBrk="1" fontAlgn="auto">
              <a:spcBef>
                <a:spcPts val="0"/>
              </a:spcBef>
              <a:spcAft>
                <a:spcPts val="0"/>
              </a:spcAft>
              <a:defRPr/>
            </a:pPr>
            <a:endParaRPr/>
          </a:p>
        </p:txBody>
      </p:sp>
    </p:spTree>
    <p:extLst>
      <p:ext uri="{BB962C8B-B14F-4D97-AF65-F5344CB8AC3E}">
        <p14:creationId xmlns:p14="http://schemas.microsoft.com/office/powerpoint/2010/main" val="278325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Marcador de número de diapositiva 6">
            <a:extLst>
              <a:ext uri="{FF2B5EF4-FFF2-40B4-BE49-F238E27FC236}">
                <a16:creationId xmlns:a16="http://schemas.microsoft.com/office/drawing/2014/main" id="{E82F6E33-C3BE-43B1-9D75-08A39C0353E9}"/>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C86A1113-0796-4C2B-9164-CADE38492E3A}" type="slidenum">
              <a:rPr lang="es-ES" altLang="es-ES" sz="1400">
                <a:solidFill>
                  <a:srgbClr val="000000"/>
                </a:solidFill>
                <a:latin typeface="Liberation Serif"/>
                <a:ea typeface="Segoe UI" panose="020B0502040204020203" pitchFamily="34" charset="0"/>
                <a:cs typeface="Tahoma" panose="020B0604030504040204" pitchFamily="34" charset="0"/>
              </a:rPr>
              <a:pPr algn="r" eaLnBrk="1"/>
              <a:t>34</a:t>
            </a:fld>
            <a:endParaRPr lang="es-ES" altLang="es-ES" sz="1400">
              <a:solidFill>
                <a:srgbClr val="000000"/>
              </a:solidFill>
              <a:latin typeface="Liberation Serif"/>
              <a:ea typeface="Segoe UI" panose="020B0502040204020203" pitchFamily="34" charset="0"/>
              <a:cs typeface="Tahoma" panose="020B0604030504040204" pitchFamily="34" charset="0"/>
            </a:endParaRPr>
          </a:p>
        </p:txBody>
      </p:sp>
      <p:sp>
        <p:nvSpPr>
          <p:cNvPr id="18435" name="Marcador de imagen de diapositiva 1">
            <a:extLst>
              <a:ext uri="{FF2B5EF4-FFF2-40B4-BE49-F238E27FC236}">
                <a16:creationId xmlns:a16="http://schemas.microsoft.com/office/drawing/2014/main" id="{7EBC8DAB-0FA7-4197-9E36-D6C96091E906}"/>
              </a:ext>
            </a:extLst>
          </p:cNvPr>
          <p:cNvSpPr>
            <a:spLocks noGrp="1" noRot="1" noChangeAspect="1" noTextEdit="1"/>
          </p:cNvSpPr>
          <p:nvPr>
            <p:ph type="sldImg"/>
          </p:nvPr>
        </p:nvSpPr>
        <p:spPr>
          <a:xfrm>
            <a:off x="217488" y="812800"/>
            <a:ext cx="7124700" cy="4008438"/>
          </a:xfrm>
          <a:solidFill>
            <a:srgbClr val="729FCF"/>
          </a:solidFill>
          <a:ln w="25402">
            <a:solidFill>
              <a:srgbClr val="3465A4"/>
            </a:solidFill>
            <a:miter lim="800000"/>
            <a:headEnd/>
            <a:tailEnd/>
          </a:ln>
        </p:spPr>
      </p:sp>
      <p:sp>
        <p:nvSpPr>
          <p:cNvPr id="4" name="Marcador de notas 2">
            <a:extLst>
              <a:ext uri="{FF2B5EF4-FFF2-40B4-BE49-F238E27FC236}">
                <a16:creationId xmlns:a16="http://schemas.microsoft.com/office/drawing/2014/main" id="{EFD70326-5815-4E8B-B535-98988BD7B229}"/>
              </a:ext>
            </a:extLst>
          </p:cNvPr>
          <p:cNvSpPr txBox="1">
            <a:spLocks noGrp="1"/>
          </p:cNvSpPr>
          <p:nvPr>
            <p:ph type="body" sz="quarter" idx="1"/>
          </p:nvPr>
        </p:nvSpPr>
        <p:spPr/>
        <p:txBody>
          <a:bodyPr/>
          <a:lstStyle/>
          <a:p>
            <a:pPr marL="215999" indent="-215999" eaLnBrk="1" fontAlgn="auto">
              <a:spcBef>
                <a:spcPts val="0"/>
              </a:spcBef>
              <a:spcAft>
                <a:spcPts val="0"/>
              </a:spcAft>
              <a:defRPr/>
            </a:pPr>
            <a:endParaRPr/>
          </a:p>
        </p:txBody>
      </p:sp>
    </p:spTree>
    <p:extLst>
      <p:ext uri="{BB962C8B-B14F-4D97-AF65-F5344CB8AC3E}">
        <p14:creationId xmlns:p14="http://schemas.microsoft.com/office/powerpoint/2010/main" val="3991409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a:extLst>
              <a:ext uri="{FF2B5EF4-FFF2-40B4-BE49-F238E27FC236}">
                <a16:creationId xmlns:a16="http://schemas.microsoft.com/office/drawing/2014/main" id="{A5AE4A64-98B0-47E2-82ED-FEB0416A7B03}"/>
              </a:ext>
            </a:extLst>
          </p:cNvPr>
          <p:cNvSpPr txBox="1"/>
          <p:nvPr/>
        </p:nvSpPr>
        <p:spPr>
          <a:xfrm>
            <a:off x="4278313" y="10156825"/>
            <a:ext cx="3281362" cy="534988"/>
          </a:xfrm>
          <a:prstGeom prst="rect">
            <a:avLst/>
          </a:prstGeom>
          <a:noFill/>
          <a:ln cap="flat">
            <a:noFill/>
          </a:ln>
        </p:spPr>
        <p:txBody>
          <a:bodyPr lIns="0" tIns="0" rIns="0" bIns="0" anchor="b"/>
          <a:lstStyle/>
          <a:p>
            <a:pPr algn="r" eaLnBrk="1" fontAlgn="auto">
              <a:spcBef>
                <a:spcPts val="0"/>
              </a:spcBef>
              <a:spcAft>
                <a:spcPts val="0"/>
              </a:spcAft>
              <a:defRPr sz="1800" b="0" i="0" u="none" strike="noStrike" kern="0" cap="none" spc="0" baseline="0">
                <a:solidFill>
                  <a:srgbClr val="000000"/>
                </a:solidFill>
                <a:uFillTx/>
              </a:defRPr>
            </a:pPr>
            <a:fld id="{45B09296-81DD-4930-AB45-4F33127EDC98}" type="slidenum">
              <a:rPr kern="0">
                <a:solidFill>
                  <a:srgbClr val="000000"/>
                </a:solidFill>
                <a:latin typeface="+mn-lt"/>
              </a:rPr>
              <a:pPr algn="r" eaLnBrk="1" fontAlgn="auto">
                <a:spcBef>
                  <a:spcPts val="0"/>
                </a:spcBef>
                <a:spcAft>
                  <a:spcPts val="0"/>
                </a:spcAft>
                <a:defRPr sz="1800" b="0" i="0" u="none" strike="noStrike" kern="0" cap="none" spc="0" baseline="0">
                  <a:solidFill>
                    <a:srgbClr val="000000"/>
                  </a:solidFill>
                  <a:uFillTx/>
                </a:defRPr>
              </a:pPr>
              <a:t>35</a:t>
            </a:fld>
            <a:endParaRPr lang="es-ES" sz="1400">
              <a:solidFill>
                <a:srgbClr val="000000"/>
              </a:solidFill>
              <a:latin typeface="Liberation Serif" pitchFamily="18"/>
              <a:ea typeface="Segoe UI" pitchFamily="2"/>
              <a:cs typeface="Tahoma" pitchFamily="2"/>
            </a:endParaRPr>
          </a:p>
        </p:txBody>
      </p:sp>
      <p:sp>
        <p:nvSpPr>
          <p:cNvPr id="20483" name="Marcador de imagen de diapositiva 1">
            <a:extLst>
              <a:ext uri="{FF2B5EF4-FFF2-40B4-BE49-F238E27FC236}">
                <a16:creationId xmlns:a16="http://schemas.microsoft.com/office/drawing/2014/main" id="{EE345A93-8C6A-48DF-8CD3-1992173752B2}"/>
              </a:ext>
            </a:extLst>
          </p:cNvPr>
          <p:cNvSpPr>
            <a:spLocks noGrp="1" noRot="1" noChangeAspect="1" noTextEdit="1"/>
          </p:cNvSpPr>
          <p:nvPr>
            <p:ph type="sldImg"/>
          </p:nvPr>
        </p:nvSpPr>
        <p:spPr>
          <a:xfrm>
            <a:off x="217488" y="812800"/>
            <a:ext cx="7124700" cy="4008438"/>
          </a:xfrm>
          <a:solidFill>
            <a:srgbClr val="729FCF"/>
          </a:solidFill>
          <a:ln w="25402">
            <a:solidFill>
              <a:srgbClr val="3465A4"/>
            </a:solidFill>
            <a:miter lim="800000"/>
            <a:headEnd/>
            <a:tailEnd/>
          </a:ln>
        </p:spPr>
      </p:sp>
      <p:sp>
        <p:nvSpPr>
          <p:cNvPr id="4" name="Marcador de notas 2">
            <a:extLst>
              <a:ext uri="{FF2B5EF4-FFF2-40B4-BE49-F238E27FC236}">
                <a16:creationId xmlns:a16="http://schemas.microsoft.com/office/drawing/2014/main" id="{52E8F9F3-5538-42DE-9185-56C85349EF49}"/>
              </a:ext>
            </a:extLst>
          </p:cNvPr>
          <p:cNvSpPr txBox="1">
            <a:spLocks noGrp="1"/>
          </p:cNvSpPr>
          <p:nvPr>
            <p:ph type="body" sz="quarter" idx="1"/>
          </p:nvPr>
        </p:nvSpPr>
        <p:spPr/>
        <p:txBody>
          <a:bodyPr/>
          <a:lstStyle/>
          <a:p>
            <a:pPr marL="215999" indent="-215999" eaLnBrk="1" fontAlgn="auto">
              <a:spcBef>
                <a:spcPts val="0"/>
              </a:spcBef>
              <a:spcAft>
                <a:spcPts val="0"/>
              </a:spcAft>
              <a:defRPr/>
            </a:pPr>
            <a:endParaRPr/>
          </a:p>
        </p:txBody>
      </p:sp>
    </p:spTree>
    <p:extLst>
      <p:ext uri="{BB962C8B-B14F-4D97-AF65-F5344CB8AC3E}">
        <p14:creationId xmlns:p14="http://schemas.microsoft.com/office/powerpoint/2010/main" val="965511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número de diapositiva 6">
            <a:extLst>
              <a:ext uri="{FF2B5EF4-FFF2-40B4-BE49-F238E27FC236}">
                <a16:creationId xmlns:a16="http://schemas.microsoft.com/office/drawing/2014/main" id="{03BE1D18-AECA-4590-B479-53A42894F404}"/>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16FE390A-2572-42F1-A8E9-24B9F12F0F77}" type="slidenum">
              <a:rPr lang="es-ES" altLang="es-ES" sz="1400">
                <a:solidFill>
                  <a:srgbClr val="000000"/>
                </a:solidFill>
                <a:latin typeface="Liberation Serif"/>
                <a:ea typeface="Segoe UI" panose="020B0502040204020203" pitchFamily="34" charset="0"/>
                <a:cs typeface="Tahoma" panose="020B0604030504040204" pitchFamily="34" charset="0"/>
              </a:rPr>
              <a:pPr algn="r" eaLnBrk="1"/>
              <a:t>36</a:t>
            </a:fld>
            <a:endParaRPr lang="es-ES" altLang="es-ES" sz="1400">
              <a:solidFill>
                <a:srgbClr val="000000"/>
              </a:solidFill>
              <a:latin typeface="Liberation Serif"/>
              <a:ea typeface="Segoe UI" panose="020B0502040204020203" pitchFamily="34" charset="0"/>
              <a:cs typeface="Tahoma" panose="020B0604030504040204" pitchFamily="34" charset="0"/>
            </a:endParaRPr>
          </a:p>
        </p:txBody>
      </p:sp>
      <p:sp>
        <p:nvSpPr>
          <p:cNvPr id="16387" name="Marcador de imagen de diapositiva 1">
            <a:extLst>
              <a:ext uri="{FF2B5EF4-FFF2-40B4-BE49-F238E27FC236}">
                <a16:creationId xmlns:a16="http://schemas.microsoft.com/office/drawing/2014/main" id="{4E1EE670-23ED-488D-A938-B425B87D2171}"/>
              </a:ext>
            </a:extLst>
          </p:cNvPr>
          <p:cNvSpPr>
            <a:spLocks noGrp="1" noRot="1" noChangeAspect="1" noTextEdit="1"/>
          </p:cNvSpPr>
          <p:nvPr>
            <p:ph type="sldImg"/>
          </p:nvPr>
        </p:nvSpPr>
        <p:spPr>
          <a:xfrm>
            <a:off x="217488" y="812800"/>
            <a:ext cx="7124700" cy="4008438"/>
          </a:xfrm>
          <a:solidFill>
            <a:srgbClr val="729FCF"/>
          </a:solidFill>
          <a:ln w="25402">
            <a:solidFill>
              <a:srgbClr val="3465A4"/>
            </a:solidFill>
            <a:miter lim="800000"/>
            <a:headEnd/>
            <a:tailEnd/>
          </a:ln>
        </p:spPr>
      </p:sp>
      <p:sp>
        <p:nvSpPr>
          <p:cNvPr id="4" name="Marcador de notas 2">
            <a:extLst>
              <a:ext uri="{FF2B5EF4-FFF2-40B4-BE49-F238E27FC236}">
                <a16:creationId xmlns:a16="http://schemas.microsoft.com/office/drawing/2014/main" id="{1AE3DE83-DBBD-4882-85D9-66F22A9D01A4}"/>
              </a:ext>
            </a:extLst>
          </p:cNvPr>
          <p:cNvSpPr txBox="1">
            <a:spLocks noGrp="1"/>
          </p:cNvSpPr>
          <p:nvPr>
            <p:ph type="body" sz="quarter" idx="1"/>
          </p:nvPr>
        </p:nvSpPr>
        <p:spPr/>
        <p:txBody>
          <a:bodyPr/>
          <a:lstStyle/>
          <a:p>
            <a:pPr marL="215999" indent="-215999" eaLnBrk="1" fontAlgn="auto">
              <a:spcBef>
                <a:spcPts val="0"/>
              </a:spcBef>
              <a:spcAft>
                <a:spcPts val="0"/>
              </a:spcAft>
              <a:defRPr/>
            </a:pPr>
            <a:endParaRPr/>
          </a:p>
        </p:txBody>
      </p:sp>
    </p:spTree>
    <p:extLst>
      <p:ext uri="{BB962C8B-B14F-4D97-AF65-F5344CB8AC3E}">
        <p14:creationId xmlns:p14="http://schemas.microsoft.com/office/powerpoint/2010/main" val="671697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Marcador de imagen de diapositiva 1">
            <a:extLst>
              <a:ext uri="{FF2B5EF4-FFF2-40B4-BE49-F238E27FC236}">
                <a16:creationId xmlns:a16="http://schemas.microsoft.com/office/drawing/2014/main" id="{F1BD45A9-9438-499C-B85A-3836A32E23E4}"/>
              </a:ext>
            </a:extLst>
          </p:cNvPr>
          <p:cNvSpPr>
            <a:spLocks noGrp="1" noRot="1" noChangeAspect="1" noChangeArrowheads="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Marcador de notas 2">
            <a:extLst>
              <a:ext uri="{FF2B5EF4-FFF2-40B4-BE49-F238E27FC236}">
                <a16:creationId xmlns:a16="http://schemas.microsoft.com/office/drawing/2014/main" id="{393B44FF-E4A5-4DE8-9CB4-83F5D3D1D1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b="1"/>
              <a:t>En este modelo propuesto por Puska, desde Salud Pública hemos de procurar ayudar al individuo a soportar su carga particular de enfermedad. La ayuda para trasladar esa piedra se llama Educación para la salud. La ayuda para bajar la pendiente está en el establecimiento de medidas reguladoras y normativas par mejorar el entorno.. </a:t>
            </a:r>
          </a:p>
        </p:txBody>
      </p:sp>
      <p:sp>
        <p:nvSpPr>
          <p:cNvPr id="88068" name="Marcador de número de diapositiva 3">
            <a:extLst>
              <a:ext uri="{FF2B5EF4-FFF2-40B4-BE49-F238E27FC236}">
                <a16:creationId xmlns:a16="http://schemas.microsoft.com/office/drawing/2014/main" id="{367FB98A-8B68-4AD5-9119-6808FF0B52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610C8C0-FA70-4A81-AEEE-3C6E71BCA62E}" type="slidenum">
              <a:rPr lang="es-ES" altLang="es-ES" smtClean="0"/>
              <a:pPr/>
              <a:t>3</a:t>
            </a:fld>
            <a:endParaRPr lang="es-ES" altLang="es-ES"/>
          </a:p>
        </p:txBody>
      </p:sp>
    </p:spTree>
    <p:extLst>
      <p:ext uri="{BB962C8B-B14F-4D97-AF65-F5344CB8AC3E}">
        <p14:creationId xmlns:p14="http://schemas.microsoft.com/office/powerpoint/2010/main" val="129850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número de diapositiva 6">
            <a:extLst>
              <a:ext uri="{FF2B5EF4-FFF2-40B4-BE49-F238E27FC236}">
                <a16:creationId xmlns:a16="http://schemas.microsoft.com/office/drawing/2014/main" id="{03BE1D18-AECA-4590-B479-53A42894F404}"/>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16FE390A-2572-42F1-A8E9-24B9F12F0F77}" type="slidenum">
              <a:rPr lang="es-ES" altLang="es-ES" sz="1400">
                <a:solidFill>
                  <a:srgbClr val="000000"/>
                </a:solidFill>
                <a:latin typeface="Liberation Serif"/>
                <a:ea typeface="Segoe UI" panose="020B0502040204020203" pitchFamily="34" charset="0"/>
                <a:cs typeface="Tahoma" panose="020B0604030504040204" pitchFamily="34" charset="0"/>
              </a:rPr>
              <a:pPr algn="r" eaLnBrk="1"/>
              <a:t>6</a:t>
            </a:fld>
            <a:endParaRPr lang="es-ES" altLang="es-ES" sz="1400">
              <a:solidFill>
                <a:srgbClr val="000000"/>
              </a:solidFill>
              <a:latin typeface="Liberation Serif"/>
              <a:ea typeface="Segoe UI" panose="020B0502040204020203" pitchFamily="34" charset="0"/>
              <a:cs typeface="Tahoma" panose="020B0604030504040204" pitchFamily="34" charset="0"/>
            </a:endParaRPr>
          </a:p>
        </p:txBody>
      </p:sp>
      <p:sp>
        <p:nvSpPr>
          <p:cNvPr id="16387" name="Marcador de imagen de diapositiva 1">
            <a:extLst>
              <a:ext uri="{FF2B5EF4-FFF2-40B4-BE49-F238E27FC236}">
                <a16:creationId xmlns:a16="http://schemas.microsoft.com/office/drawing/2014/main" id="{4E1EE670-23ED-488D-A938-B425B87D2171}"/>
              </a:ext>
            </a:extLst>
          </p:cNvPr>
          <p:cNvSpPr>
            <a:spLocks noGrp="1" noRot="1" noChangeAspect="1" noTextEdit="1"/>
          </p:cNvSpPr>
          <p:nvPr>
            <p:ph type="sldImg"/>
          </p:nvPr>
        </p:nvSpPr>
        <p:spPr>
          <a:xfrm>
            <a:off x="217488" y="812800"/>
            <a:ext cx="7124700" cy="4008438"/>
          </a:xfrm>
          <a:solidFill>
            <a:srgbClr val="729FCF"/>
          </a:solidFill>
          <a:ln w="25402">
            <a:solidFill>
              <a:srgbClr val="3465A4"/>
            </a:solidFill>
            <a:miter lim="800000"/>
            <a:headEnd/>
            <a:tailEnd/>
          </a:ln>
        </p:spPr>
      </p:sp>
      <p:sp>
        <p:nvSpPr>
          <p:cNvPr id="4" name="Marcador de notas 2">
            <a:extLst>
              <a:ext uri="{FF2B5EF4-FFF2-40B4-BE49-F238E27FC236}">
                <a16:creationId xmlns:a16="http://schemas.microsoft.com/office/drawing/2014/main" id="{1AE3DE83-DBBD-4882-85D9-66F22A9D01A4}"/>
              </a:ext>
            </a:extLst>
          </p:cNvPr>
          <p:cNvSpPr txBox="1">
            <a:spLocks noGrp="1"/>
          </p:cNvSpPr>
          <p:nvPr>
            <p:ph type="body" sz="quarter" idx="1"/>
          </p:nvPr>
        </p:nvSpPr>
        <p:spPr/>
        <p:txBody>
          <a:bodyPr/>
          <a:lstStyle/>
          <a:p>
            <a:pPr marL="215999" indent="-215999" eaLnBrk="1" fontAlgn="auto">
              <a:spcBef>
                <a:spcPts val="0"/>
              </a:spcBef>
              <a:spcAft>
                <a:spcPts val="0"/>
              </a:spcAft>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a:extLst>
              <a:ext uri="{FF2B5EF4-FFF2-40B4-BE49-F238E27FC236}">
                <a16:creationId xmlns:a16="http://schemas.microsoft.com/office/drawing/2014/main" id="{C489FA33-4D85-4783-8953-BB83FE4A505F}"/>
              </a:ext>
            </a:extLst>
          </p:cNvPr>
          <p:cNvSpPr>
            <a:spLocks noGrp="1" noRot="1" noChangeAspect="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2 Marcador de notas">
            <a:extLst>
              <a:ext uri="{FF2B5EF4-FFF2-40B4-BE49-F238E27FC236}">
                <a16:creationId xmlns:a16="http://schemas.microsoft.com/office/drawing/2014/main" id="{22CEB1A0-2774-462E-B56C-A67A06503C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s-ES" altLang="es-ES"/>
              <a:t>Comer es una necesidad primaria. Para sobrevivir el ser humano tiene que nutrirse. A pesar de esto, los alimentos no sólo se componen de nutrientes, sino también de significaciones, no cumplen únicamente una función fisiológica, sino social y no se digieren de forma exclusiva mediante procesos orgánicos internos, sino a través de representaciones que le vienen de fuera y que han estado generadas por el entorno cultural. Al introducirse un alimento en la boca, por muy sencilla que parezca la acción, el individuo pone en marcha procesos menos sencillos y de diferente orden. Unos son ecológicos, psicológicos, económicos o culturales. Todos ellos, estrechamente vinculados, constituyen los condicionantes del comportamiento alimentario humano</a:t>
            </a:r>
            <a:r>
              <a:rPr lang="es-ES" altLang="es-ES" i="1"/>
              <a:t>.</a:t>
            </a:r>
            <a:endParaRPr lang="es-ES" altLang="es-ES"/>
          </a:p>
        </p:txBody>
      </p:sp>
      <p:sp>
        <p:nvSpPr>
          <p:cNvPr id="57348" name="3 Marcador de número de diapositiva">
            <a:extLst>
              <a:ext uri="{FF2B5EF4-FFF2-40B4-BE49-F238E27FC236}">
                <a16:creationId xmlns:a16="http://schemas.microsoft.com/office/drawing/2014/main" id="{82489171-2C77-4EC1-BC04-20D990AF4463}"/>
              </a:ext>
            </a:extLst>
          </p:cNvPr>
          <p:cNvSpPr>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DejaVu Sans" pitchFamily="34" charset="0"/>
              </a:defRPr>
            </a:lvl1pPr>
            <a:lvl2pPr marL="742950" indent="-285750">
              <a:spcBef>
                <a:spcPct val="30000"/>
              </a:spcBef>
              <a:defRPr sz="1200">
                <a:solidFill>
                  <a:schemeClr val="tx1"/>
                </a:solidFill>
                <a:latin typeface="Arial" panose="020B0604020202020204" pitchFamily="34" charset="0"/>
                <a:cs typeface="DejaVu Sans" pitchFamily="34" charset="0"/>
              </a:defRPr>
            </a:lvl2pPr>
            <a:lvl3pPr marL="1143000" indent="-228600">
              <a:spcBef>
                <a:spcPct val="30000"/>
              </a:spcBef>
              <a:defRPr sz="1200">
                <a:solidFill>
                  <a:schemeClr val="tx1"/>
                </a:solidFill>
                <a:latin typeface="Arial" panose="020B0604020202020204" pitchFamily="34" charset="0"/>
                <a:cs typeface="DejaVu Sans" pitchFamily="34" charset="0"/>
              </a:defRPr>
            </a:lvl3pPr>
            <a:lvl4pPr marL="1600200" indent="-228600">
              <a:spcBef>
                <a:spcPct val="30000"/>
              </a:spcBef>
              <a:defRPr sz="1200">
                <a:solidFill>
                  <a:schemeClr val="tx1"/>
                </a:solidFill>
                <a:latin typeface="Arial" panose="020B0604020202020204" pitchFamily="34" charset="0"/>
                <a:cs typeface="DejaVu Sans" pitchFamily="34" charset="0"/>
              </a:defRPr>
            </a:lvl4pPr>
            <a:lvl5pPr marL="2057400" indent="-228600">
              <a:spcBef>
                <a:spcPct val="30000"/>
              </a:spcBef>
              <a:defRPr sz="1200">
                <a:solidFill>
                  <a:schemeClr val="tx1"/>
                </a:solidFill>
                <a:latin typeface="Arial" panose="020B0604020202020204" pitchFamily="34" charset="0"/>
                <a:cs typeface="DejaVu Sans"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9pPr>
          </a:lstStyle>
          <a:p>
            <a:pPr algn="l">
              <a:spcBef>
                <a:spcPct val="0"/>
              </a:spcBef>
            </a:pPr>
            <a:fld id="{6D32C60F-972C-4641-910B-69D81173877B}" type="slidenum">
              <a:rPr lang="es-ES" altLang="es-ES" sz="1800" smtClean="0">
                <a:latin typeface="Calibri" panose="020F0502020204030204" pitchFamily="34" charset="0"/>
              </a:rPr>
              <a:pPr algn="l">
                <a:spcBef>
                  <a:spcPct val="0"/>
                </a:spcBef>
              </a:pPr>
              <a:t>7</a:t>
            </a:fld>
            <a:endParaRPr lang="es-ES" altLang="es-ES" sz="1800">
              <a:latin typeface="Calibri" panose="020F0502020204030204" pitchFamily="34" charset="0"/>
            </a:endParaRPr>
          </a:p>
        </p:txBody>
      </p:sp>
    </p:spTree>
    <p:extLst>
      <p:ext uri="{BB962C8B-B14F-4D97-AF65-F5344CB8AC3E}">
        <p14:creationId xmlns:p14="http://schemas.microsoft.com/office/powerpoint/2010/main" val="11014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a:extLst>
              <a:ext uri="{FF2B5EF4-FFF2-40B4-BE49-F238E27FC236}">
                <a16:creationId xmlns:a16="http://schemas.microsoft.com/office/drawing/2014/main" id="{4CBA64C7-EB13-4FDC-89EB-9F5EFB6CE824}"/>
              </a:ext>
            </a:extLst>
          </p:cNvPr>
          <p:cNvSpPr>
            <a:spLocks noGrp="1" noRot="1" noChangeAspect="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2 Marcador de notas">
            <a:extLst>
              <a:ext uri="{FF2B5EF4-FFF2-40B4-BE49-F238E27FC236}">
                <a16:creationId xmlns:a16="http://schemas.microsoft.com/office/drawing/2014/main" id="{3C5A5CF5-542B-4DB8-B21D-C284C68EC0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endParaRPr lang="es-ES" altLang="es-ES"/>
          </a:p>
        </p:txBody>
      </p:sp>
      <p:sp>
        <p:nvSpPr>
          <p:cNvPr id="61444" name="3 Marcador de número de diapositiva">
            <a:extLst>
              <a:ext uri="{FF2B5EF4-FFF2-40B4-BE49-F238E27FC236}">
                <a16:creationId xmlns:a16="http://schemas.microsoft.com/office/drawing/2014/main" id="{5EE71C4F-8F38-4614-B7FB-182C21BE9F8D}"/>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DejaVu Sans" pitchFamily="34" charset="0"/>
              </a:defRPr>
            </a:lvl1pPr>
            <a:lvl2pPr marL="742950" indent="-285750">
              <a:spcBef>
                <a:spcPct val="30000"/>
              </a:spcBef>
              <a:defRPr sz="1200">
                <a:solidFill>
                  <a:schemeClr val="tx1"/>
                </a:solidFill>
                <a:latin typeface="Arial" panose="020B0604020202020204" pitchFamily="34" charset="0"/>
                <a:cs typeface="DejaVu Sans" pitchFamily="34" charset="0"/>
              </a:defRPr>
            </a:lvl2pPr>
            <a:lvl3pPr marL="1143000" indent="-228600">
              <a:spcBef>
                <a:spcPct val="30000"/>
              </a:spcBef>
              <a:defRPr sz="1200">
                <a:solidFill>
                  <a:schemeClr val="tx1"/>
                </a:solidFill>
                <a:latin typeface="Arial" panose="020B0604020202020204" pitchFamily="34" charset="0"/>
                <a:cs typeface="DejaVu Sans" pitchFamily="34" charset="0"/>
              </a:defRPr>
            </a:lvl3pPr>
            <a:lvl4pPr marL="1600200" indent="-228600">
              <a:spcBef>
                <a:spcPct val="30000"/>
              </a:spcBef>
              <a:defRPr sz="1200">
                <a:solidFill>
                  <a:schemeClr val="tx1"/>
                </a:solidFill>
                <a:latin typeface="Arial" panose="020B0604020202020204" pitchFamily="34" charset="0"/>
                <a:cs typeface="DejaVu Sans" pitchFamily="34" charset="0"/>
              </a:defRPr>
            </a:lvl4pPr>
            <a:lvl5pPr marL="2057400" indent="-228600">
              <a:spcBef>
                <a:spcPct val="30000"/>
              </a:spcBef>
              <a:defRPr sz="1200">
                <a:solidFill>
                  <a:schemeClr val="tx1"/>
                </a:solidFill>
                <a:latin typeface="Arial" panose="020B0604020202020204" pitchFamily="34" charset="0"/>
                <a:cs typeface="DejaVu Sans"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9pPr>
          </a:lstStyle>
          <a:p>
            <a:pPr>
              <a:spcBef>
                <a:spcPct val="0"/>
              </a:spcBef>
            </a:pPr>
            <a:fld id="{BE5BBDF4-2B0C-46F6-A2A3-9CDE7E129E1A}" type="slidenum">
              <a:rPr lang="es-ES" altLang="es-ES" sz="1400" smtClean="0">
                <a:solidFill>
                  <a:srgbClr val="000000"/>
                </a:solidFill>
                <a:latin typeface="Times New Roman" panose="02020603050405020304" pitchFamily="18" charset="0"/>
              </a:rPr>
              <a:pPr>
                <a:spcBef>
                  <a:spcPct val="0"/>
                </a:spcBef>
              </a:pPr>
              <a:t>8</a:t>
            </a:fld>
            <a:endParaRPr lang="es-ES" altLang="es-ES" sz="14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03926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a:extLst>
              <a:ext uri="{FF2B5EF4-FFF2-40B4-BE49-F238E27FC236}">
                <a16:creationId xmlns:a16="http://schemas.microsoft.com/office/drawing/2014/main" id="{CBE59AA6-F562-464B-B28E-02AA1AF9B95F}"/>
              </a:ext>
            </a:extLst>
          </p:cNvPr>
          <p:cNvSpPr>
            <a:spLocks noGrp="1" noRot="1" noChangeAspect="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2 Marcador de notas">
            <a:extLst>
              <a:ext uri="{FF2B5EF4-FFF2-40B4-BE49-F238E27FC236}">
                <a16:creationId xmlns:a16="http://schemas.microsoft.com/office/drawing/2014/main" id="{471A41E0-6312-43FF-94A5-FC6A24D3B4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s-ES" altLang="es-ES" dirty="0"/>
              <a:t>Además de ingerir nutrientes, en las primeras décadas de la vida es necesario aprender a comer para adquirir y consolidar hábitos alimentarios saludables que se mantengan hasta la edad adulta. Las sensaciones placenteras que se experimentan al comer son muy importantes a edades tempranas, particularmente entre el nacimiento y los dos años antes que otros aspectos sociales sean determinantes también de la elección alimentaria. No es fácil definir y medir el placer de comer en la primera infancia. Sin embargo, es posible identificar las características de la experiencia gastronómica que contribuyen y dan forma a las preferencias alimentarias. Entre estas, destacan las propiedades sensoriales de los alimentos, las propiedades gratificantes y el contexto social de la comida. Los procesos de aprendizaje implican la exposición repetida (incluyendo a una variedad de sabores), la asociación con las consecuencias </a:t>
            </a:r>
            <a:r>
              <a:rPr lang="es-ES" altLang="es-ES" dirty="0" err="1"/>
              <a:t>post-ingesta</a:t>
            </a:r>
            <a:r>
              <a:rPr lang="es-ES" altLang="es-ES" dirty="0"/>
              <a:t> y con otras señales "sociales" incluyendo a los otros miembros de la familia. </a:t>
            </a:r>
          </a:p>
          <a:p>
            <a:pPr eaLnBrk="1" hangingPunct="1"/>
            <a:endParaRPr lang="es-ES" altLang="es-ES" dirty="0"/>
          </a:p>
          <a:p>
            <a:pPr eaLnBrk="1" hangingPunct="1"/>
            <a:endParaRPr lang="es-ES" altLang="es-ES" dirty="0"/>
          </a:p>
        </p:txBody>
      </p:sp>
      <p:sp>
        <p:nvSpPr>
          <p:cNvPr id="59396" name="3 Marcador de número de diapositiva">
            <a:extLst>
              <a:ext uri="{FF2B5EF4-FFF2-40B4-BE49-F238E27FC236}">
                <a16:creationId xmlns:a16="http://schemas.microsoft.com/office/drawing/2014/main" id="{89E830DA-754E-49C2-BB4E-9FBE67C8B2F7}"/>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DejaVu Sans" pitchFamily="34" charset="0"/>
              </a:defRPr>
            </a:lvl1pPr>
            <a:lvl2pPr marL="742950" indent="-285750">
              <a:spcBef>
                <a:spcPct val="30000"/>
              </a:spcBef>
              <a:defRPr sz="1200">
                <a:solidFill>
                  <a:schemeClr val="tx1"/>
                </a:solidFill>
                <a:latin typeface="Arial" panose="020B0604020202020204" pitchFamily="34" charset="0"/>
                <a:cs typeface="DejaVu Sans" pitchFamily="34" charset="0"/>
              </a:defRPr>
            </a:lvl2pPr>
            <a:lvl3pPr marL="1143000" indent="-228600">
              <a:spcBef>
                <a:spcPct val="30000"/>
              </a:spcBef>
              <a:defRPr sz="1200">
                <a:solidFill>
                  <a:schemeClr val="tx1"/>
                </a:solidFill>
                <a:latin typeface="Arial" panose="020B0604020202020204" pitchFamily="34" charset="0"/>
                <a:cs typeface="DejaVu Sans" pitchFamily="34" charset="0"/>
              </a:defRPr>
            </a:lvl3pPr>
            <a:lvl4pPr marL="1600200" indent="-228600">
              <a:spcBef>
                <a:spcPct val="30000"/>
              </a:spcBef>
              <a:defRPr sz="1200">
                <a:solidFill>
                  <a:schemeClr val="tx1"/>
                </a:solidFill>
                <a:latin typeface="Arial" panose="020B0604020202020204" pitchFamily="34" charset="0"/>
                <a:cs typeface="DejaVu Sans" pitchFamily="34" charset="0"/>
              </a:defRPr>
            </a:lvl4pPr>
            <a:lvl5pPr marL="2057400" indent="-228600">
              <a:spcBef>
                <a:spcPct val="30000"/>
              </a:spcBef>
              <a:defRPr sz="1200">
                <a:solidFill>
                  <a:schemeClr val="tx1"/>
                </a:solidFill>
                <a:latin typeface="Arial" panose="020B0604020202020204" pitchFamily="34" charset="0"/>
                <a:cs typeface="DejaVu Sans"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9pPr>
          </a:lstStyle>
          <a:p>
            <a:pPr>
              <a:spcBef>
                <a:spcPct val="0"/>
              </a:spcBef>
            </a:pPr>
            <a:fld id="{69389DFE-59BD-420D-9BCD-1168DBAA9E9F}" type="slidenum">
              <a:rPr lang="es-ES" altLang="es-ES" sz="1400" smtClean="0">
                <a:solidFill>
                  <a:srgbClr val="000000"/>
                </a:solidFill>
                <a:latin typeface="Times New Roman" panose="02020603050405020304" pitchFamily="18" charset="0"/>
              </a:rPr>
              <a:pPr>
                <a:spcBef>
                  <a:spcPct val="0"/>
                </a:spcBef>
              </a:pPr>
              <a:t>9</a:t>
            </a:fld>
            <a:endParaRPr lang="es-ES" altLang="es-ES" sz="14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0685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Marcador de imagen de diapositiva">
            <a:extLst>
              <a:ext uri="{FF2B5EF4-FFF2-40B4-BE49-F238E27FC236}">
                <a16:creationId xmlns:a16="http://schemas.microsoft.com/office/drawing/2014/main" id="{3C8E35FE-CBCF-4752-B8FD-F75442027416}"/>
              </a:ext>
            </a:extLst>
          </p:cNvPr>
          <p:cNvSpPr>
            <a:spLocks noGrp="1" noRot="1" noChangeAspect="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2 Marcador de notas">
            <a:extLst>
              <a:ext uri="{FF2B5EF4-FFF2-40B4-BE49-F238E27FC236}">
                <a16:creationId xmlns:a16="http://schemas.microsoft.com/office/drawing/2014/main" id="{A57EC2B8-D846-49EB-89C2-C78ECEB8ED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endParaRPr lang="es-ES" altLang="es-ES"/>
          </a:p>
        </p:txBody>
      </p:sp>
      <p:sp>
        <p:nvSpPr>
          <p:cNvPr id="100356" name="3 Marcador de número de diapositiva">
            <a:extLst>
              <a:ext uri="{FF2B5EF4-FFF2-40B4-BE49-F238E27FC236}">
                <a16:creationId xmlns:a16="http://schemas.microsoft.com/office/drawing/2014/main" id="{80A9F5DC-E212-4A59-A0F6-C0F12EE224EE}"/>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DejaVu Sans" pitchFamily="34" charset="0"/>
              </a:defRPr>
            </a:lvl1pPr>
            <a:lvl2pPr marL="742950" indent="-285750">
              <a:spcBef>
                <a:spcPct val="30000"/>
              </a:spcBef>
              <a:defRPr sz="1200">
                <a:solidFill>
                  <a:schemeClr val="tx1"/>
                </a:solidFill>
                <a:latin typeface="Arial" panose="020B0604020202020204" pitchFamily="34" charset="0"/>
                <a:cs typeface="DejaVu Sans" pitchFamily="34" charset="0"/>
              </a:defRPr>
            </a:lvl2pPr>
            <a:lvl3pPr marL="1143000" indent="-228600">
              <a:spcBef>
                <a:spcPct val="30000"/>
              </a:spcBef>
              <a:defRPr sz="1200">
                <a:solidFill>
                  <a:schemeClr val="tx1"/>
                </a:solidFill>
                <a:latin typeface="Arial" panose="020B0604020202020204" pitchFamily="34" charset="0"/>
                <a:cs typeface="DejaVu Sans" pitchFamily="34" charset="0"/>
              </a:defRPr>
            </a:lvl3pPr>
            <a:lvl4pPr marL="1600200" indent="-228600">
              <a:spcBef>
                <a:spcPct val="30000"/>
              </a:spcBef>
              <a:defRPr sz="1200">
                <a:solidFill>
                  <a:schemeClr val="tx1"/>
                </a:solidFill>
                <a:latin typeface="Arial" panose="020B0604020202020204" pitchFamily="34" charset="0"/>
                <a:cs typeface="DejaVu Sans" pitchFamily="34" charset="0"/>
              </a:defRPr>
            </a:lvl4pPr>
            <a:lvl5pPr marL="2057400" indent="-228600">
              <a:spcBef>
                <a:spcPct val="30000"/>
              </a:spcBef>
              <a:defRPr sz="1200">
                <a:solidFill>
                  <a:schemeClr val="tx1"/>
                </a:solidFill>
                <a:latin typeface="Arial" panose="020B0604020202020204" pitchFamily="34" charset="0"/>
                <a:cs typeface="DejaVu Sans"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9pPr>
          </a:lstStyle>
          <a:p>
            <a:pPr>
              <a:spcBef>
                <a:spcPct val="0"/>
              </a:spcBef>
            </a:pPr>
            <a:fld id="{ADA5ECC1-3869-4D6F-85DC-0D79964C1195}" type="slidenum">
              <a:rPr lang="es-ES" altLang="es-ES" sz="1400">
                <a:solidFill>
                  <a:srgbClr val="000000"/>
                </a:solidFill>
                <a:latin typeface="Times New Roman" panose="02020603050405020304" pitchFamily="18" charset="0"/>
              </a:rPr>
              <a:pPr>
                <a:spcBef>
                  <a:spcPct val="0"/>
                </a:spcBef>
              </a:pPr>
              <a:t>12</a:t>
            </a:fld>
            <a:endParaRPr lang="es-ES" altLang="es-ES" sz="1400">
              <a:solidFill>
                <a:srgbClr val="000000"/>
              </a:solidFill>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Marcador de imagen de diapositiva">
            <a:extLst>
              <a:ext uri="{FF2B5EF4-FFF2-40B4-BE49-F238E27FC236}">
                <a16:creationId xmlns:a16="http://schemas.microsoft.com/office/drawing/2014/main" id="{9CC99218-4093-42E5-BBE6-6C519F5DEE87}"/>
              </a:ext>
            </a:extLst>
          </p:cNvPr>
          <p:cNvSpPr>
            <a:spLocks noGrp="1" noRot="1" noChangeAspect="1" noTextEdit="1"/>
          </p:cNvSpPr>
          <p:nvPr>
            <p:ph type="sldImg"/>
          </p:nvPr>
        </p:nvSpPr>
        <p:spPr bwMode="auto">
          <a:xfrm>
            <a:off x="381000" y="685800"/>
            <a:ext cx="6096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2 Marcador de notas">
            <a:extLst>
              <a:ext uri="{FF2B5EF4-FFF2-40B4-BE49-F238E27FC236}">
                <a16:creationId xmlns:a16="http://schemas.microsoft.com/office/drawing/2014/main" id="{F07E5F5D-E414-43F9-84CD-FC5C3F2E90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spcBef>
                <a:spcPct val="0"/>
              </a:spcBef>
            </a:pPr>
            <a:r>
              <a:rPr lang="es-ES" altLang="es-ES"/>
              <a:t>El hecho alimentario es emocional y vivencial. Las actividades propuestas estarán relacionadas con las sensaciones placenteras con los alimentos, el desarrollo de las preferencias y aversiones, la capacidad de evocar (asociados a momentos divertidos), de socializarse (comidas con familiares, con amigos, normas en la mesa y en el comedor escolar..). </a:t>
            </a:r>
          </a:p>
          <a:p>
            <a:pPr eaLnBrk="1" hangingPunct="1"/>
            <a:endParaRPr lang="es-ES" altLang="es-ES"/>
          </a:p>
        </p:txBody>
      </p:sp>
      <p:sp>
        <p:nvSpPr>
          <p:cNvPr id="102404" name="3 Marcador de número de diapositiva">
            <a:extLst>
              <a:ext uri="{FF2B5EF4-FFF2-40B4-BE49-F238E27FC236}">
                <a16:creationId xmlns:a16="http://schemas.microsoft.com/office/drawing/2014/main" id="{BEF41137-5D2C-4841-867C-562CB18FF6FD}"/>
              </a:ext>
            </a:extLst>
          </p:cNvPr>
          <p:cNvSpPr>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DejaVu Sans" pitchFamily="34" charset="0"/>
              </a:defRPr>
            </a:lvl1pPr>
            <a:lvl2pPr marL="742950" indent="-285750">
              <a:spcBef>
                <a:spcPct val="30000"/>
              </a:spcBef>
              <a:defRPr sz="1200">
                <a:solidFill>
                  <a:schemeClr val="tx1"/>
                </a:solidFill>
                <a:latin typeface="Arial" panose="020B0604020202020204" pitchFamily="34" charset="0"/>
                <a:cs typeface="DejaVu Sans" pitchFamily="34" charset="0"/>
              </a:defRPr>
            </a:lvl2pPr>
            <a:lvl3pPr marL="1143000" indent="-228600">
              <a:spcBef>
                <a:spcPct val="30000"/>
              </a:spcBef>
              <a:defRPr sz="1200">
                <a:solidFill>
                  <a:schemeClr val="tx1"/>
                </a:solidFill>
                <a:latin typeface="Arial" panose="020B0604020202020204" pitchFamily="34" charset="0"/>
                <a:cs typeface="DejaVu Sans" pitchFamily="34" charset="0"/>
              </a:defRPr>
            </a:lvl3pPr>
            <a:lvl4pPr marL="1600200" indent="-228600">
              <a:spcBef>
                <a:spcPct val="30000"/>
              </a:spcBef>
              <a:defRPr sz="1200">
                <a:solidFill>
                  <a:schemeClr val="tx1"/>
                </a:solidFill>
                <a:latin typeface="Arial" panose="020B0604020202020204" pitchFamily="34" charset="0"/>
                <a:cs typeface="DejaVu Sans" pitchFamily="34" charset="0"/>
              </a:defRPr>
            </a:lvl4pPr>
            <a:lvl5pPr marL="2057400" indent="-228600">
              <a:spcBef>
                <a:spcPct val="30000"/>
              </a:spcBef>
              <a:defRPr sz="1200">
                <a:solidFill>
                  <a:schemeClr val="tx1"/>
                </a:solidFill>
                <a:latin typeface="Arial" panose="020B0604020202020204" pitchFamily="34" charset="0"/>
                <a:cs typeface="DejaVu Sans"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DejaVu Sans" pitchFamily="34" charset="0"/>
              </a:defRPr>
            </a:lvl9pPr>
          </a:lstStyle>
          <a:p>
            <a:pPr>
              <a:spcBef>
                <a:spcPct val="0"/>
              </a:spcBef>
            </a:pPr>
            <a:fld id="{DA8030AD-E7BE-4B40-B175-465389609883}" type="slidenum">
              <a:rPr lang="es-ES" altLang="es-ES" sz="1400">
                <a:solidFill>
                  <a:srgbClr val="000000"/>
                </a:solidFill>
                <a:latin typeface="Times New Roman" panose="02020603050405020304" pitchFamily="18" charset="0"/>
              </a:rPr>
              <a:pPr>
                <a:spcBef>
                  <a:spcPct val="0"/>
                </a:spcBef>
              </a:pPr>
              <a:t>14</a:t>
            </a:fld>
            <a:endParaRPr lang="es-ES" altLang="es-ES" sz="14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394830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r>
              <a:rPr lang="es-ES" sz="1200" kern="100" dirty="0">
                <a:ea typeface="Andale Sans UI"/>
                <a:cs typeface="Symbol" panose="05050102010706020507" pitchFamily="18" charset="2"/>
              </a:rPr>
              <a:t>R</a:t>
            </a:r>
            <a:r>
              <a:rPr lang="es-ES" sz="1200" kern="100" dirty="0">
                <a:effectLst/>
                <a:ea typeface="Andale Sans UI"/>
                <a:cs typeface="Symbol" panose="05050102010706020507" pitchFamily="18" charset="2"/>
              </a:rPr>
              <a:t>eporteros que entrevistan a otros cursos, familia, amigos etc. Organizarse en grupos y luego exponer los resultados </a:t>
            </a:r>
            <a:r>
              <a:rPr lang="es-ES" sz="1200" kern="100" dirty="0">
                <a:ea typeface="Andale Sans UI"/>
                <a:cs typeface="Symbol" panose="05050102010706020507" pitchFamily="18" charset="2"/>
              </a:rPr>
              <a:t>en</a:t>
            </a:r>
            <a:r>
              <a:rPr lang="es-ES" sz="1200" kern="100" dirty="0">
                <a:effectLst/>
                <a:ea typeface="Andale Sans UI"/>
                <a:cs typeface="Symbol" panose="05050102010706020507" pitchFamily="18" charset="2"/>
              </a:rPr>
              <a:t> clase. </a:t>
            </a:r>
            <a:endParaRPr lang="es-ES" dirty="0"/>
          </a:p>
        </p:txBody>
      </p:sp>
      <p:sp>
        <p:nvSpPr>
          <p:cNvPr id="4" name="Marcador de número de diapositiva 3"/>
          <p:cNvSpPr>
            <a:spLocks noGrp="1"/>
          </p:cNvSpPr>
          <p:nvPr>
            <p:ph type="sldNum" sz="quarter" idx="5"/>
          </p:nvPr>
        </p:nvSpPr>
        <p:spPr/>
        <p:txBody>
          <a:bodyPr/>
          <a:lstStyle/>
          <a:p>
            <a:fld id="{156C6D35-30D9-47B1-872F-331296DB349C}" type="slidenum">
              <a:rPr lang="es-ES" smtClean="0"/>
              <a:t>18</a:t>
            </a:fld>
            <a:endParaRPr lang="es-ES"/>
          </a:p>
        </p:txBody>
      </p:sp>
    </p:spTree>
    <p:extLst>
      <p:ext uri="{BB962C8B-B14F-4D97-AF65-F5344CB8AC3E}">
        <p14:creationId xmlns:p14="http://schemas.microsoft.com/office/powerpoint/2010/main" val="2189745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3A7268-8712-F67F-3781-6A7ED041454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F637F0E-66A8-8986-F771-71E296EDC6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2051394-8891-A722-62F1-2A7F513820E7}"/>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5" name="Marcador de pie de página 4">
            <a:extLst>
              <a:ext uri="{FF2B5EF4-FFF2-40B4-BE49-F238E27FC236}">
                <a16:creationId xmlns:a16="http://schemas.microsoft.com/office/drawing/2014/main" id="{7BAC412D-E523-0916-B834-4E3AB55BC68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6843CCC-6750-F57F-9D2F-351BC87C4B82}"/>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207710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DE1229-FEAC-416E-3480-4D87DEDF62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DA35A39-8646-7E58-C372-ACD92FBB07D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DA39CA-1217-C485-884F-2D1920DD34AE}"/>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5" name="Marcador de pie de página 4">
            <a:extLst>
              <a:ext uri="{FF2B5EF4-FFF2-40B4-BE49-F238E27FC236}">
                <a16:creationId xmlns:a16="http://schemas.microsoft.com/office/drawing/2014/main" id="{D7A9701D-9046-835F-D7B2-4819815403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AE42BD-1BC3-295E-061B-8984F73F27E9}"/>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3284926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32A760C-6A33-E5DC-9051-DBEE0A0C511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50FEF12-D1FD-CDD0-B22A-C6691C01AE2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8E1BD4B-9054-C5D6-8965-E43D259A6B6F}"/>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5" name="Marcador de pie de página 4">
            <a:extLst>
              <a:ext uri="{FF2B5EF4-FFF2-40B4-BE49-F238E27FC236}">
                <a16:creationId xmlns:a16="http://schemas.microsoft.com/office/drawing/2014/main" id="{E72B703E-3935-FACC-1B7C-62647262CE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CEA027-34DC-0815-AE9D-11CE6DF90CCA}"/>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2131899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600" y="273600"/>
            <a:ext cx="10972320" cy="1144800"/>
          </a:xfrm>
          <a:prstGeom prst="rect">
            <a:avLst/>
          </a:prstGeom>
        </p:spPr>
        <p:txBody>
          <a:bodyPr/>
          <a:lstStyle/>
          <a:p>
            <a:endParaRPr lang="es-ES"/>
          </a:p>
        </p:txBody>
      </p:sp>
      <p:sp>
        <p:nvSpPr>
          <p:cNvPr id="8" name="PlaceHolder 2"/>
          <p:cNvSpPr>
            <a:spLocks noGrp="1"/>
          </p:cNvSpPr>
          <p:nvPr>
            <p:ph type="body"/>
          </p:nvPr>
        </p:nvSpPr>
        <p:spPr>
          <a:xfrm>
            <a:off x="609600" y="1604521"/>
            <a:ext cx="10972320" cy="3977280"/>
          </a:xfrm>
          <a:prstGeom prst="rect">
            <a:avLst/>
          </a:prstGeom>
        </p:spPr>
        <p:txBody>
          <a:bodyPr/>
          <a:lstStyle/>
          <a:p>
            <a:endParaRPr lang="es-ES"/>
          </a:p>
        </p:txBody>
      </p:sp>
    </p:spTree>
    <p:extLst>
      <p:ext uri="{BB962C8B-B14F-4D97-AF65-F5344CB8AC3E}">
        <p14:creationId xmlns:p14="http://schemas.microsoft.com/office/powerpoint/2010/main" val="15226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3264-8314-AAD0-31A2-067E57FAFA3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5F15D0D-A218-182D-9BCC-8575E7658A9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08C76B0-E529-8E7B-0240-315CD1042BCD}"/>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5" name="Marcador de pie de página 4">
            <a:extLst>
              <a:ext uri="{FF2B5EF4-FFF2-40B4-BE49-F238E27FC236}">
                <a16:creationId xmlns:a16="http://schemas.microsoft.com/office/drawing/2014/main" id="{5A2CDDF3-637B-84E2-A66A-E1946A684AC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BBC53C-9080-9D50-8B68-9F0C2DCC4AA0}"/>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181682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10E96-04C3-5C71-D13A-D0AB444244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CC73E8-3938-E487-E0CD-1221BF16A9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F5E7033-B011-3ADD-275D-95D01F3D5926}"/>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5" name="Marcador de pie de página 4">
            <a:extLst>
              <a:ext uri="{FF2B5EF4-FFF2-40B4-BE49-F238E27FC236}">
                <a16:creationId xmlns:a16="http://schemas.microsoft.com/office/drawing/2014/main" id="{4FE47EA9-734D-9FBA-33CD-A84D4EB830D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3A3E9B6-15A1-E9E5-BE84-BEE5FC5E58F8}"/>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352548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DC6F6D-51B8-8B0B-BB68-86D63D0F454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93D26E-CF0F-CAA9-37ED-ACA30ADA096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7555162-60EA-6115-B04B-F30D71EFDCC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7526B0A-1764-4897-2474-608E9D075133}"/>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6" name="Marcador de pie de página 5">
            <a:extLst>
              <a:ext uri="{FF2B5EF4-FFF2-40B4-BE49-F238E27FC236}">
                <a16:creationId xmlns:a16="http://schemas.microsoft.com/office/drawing/2014/main" id="{A81B5CF5-E13D-FFB9-2F62-2B2A4EE77C7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ACBE0E-7692-FD92-D2ED-CB2208D60C59}"/>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154529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AFE4E4-E913-96A1-3B6A-BD4FE262413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12AAA76-866F-E043-2816-42BAAEF949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CD34563-0E6A-D788-B0AF-5E1C8C6CE84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E9A78C8-3AA4-1FF3-BD6E-1302B8626B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E82E6E9-7696-4F84-6E17-18CBA65B0B8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5CCAF33-B794-D2AC-789A-3D9B924B7572}"/>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8" name="Marcador de pie de página 7">
            <a:extLst>
              <a:ext uri="{FF2B5EF4-FFF2-40B4-BE49-F238E27FC236}">
                <a16:creationId xmlns:a16="http://schemas.microsoft.com/office/drawing/2014/main" id="{29AF1BAE-1786-1F6C-C4DC-70AB7E40D5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AD1CE2A-B193-7803-C437-15834333E029}"/>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1106445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887A07-A0A6-863F-3BEA-C4325982633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ED40B96-535F-0E51-6174-E5C293118BC9}"/>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4" name="Marcador de pie de página 3">
            <a:extLst>
              <a:ext uri="{FF2B5EF4-FFF2-40B4-BE49-F238E27FC236}">
                <a16:creationId xmlns:a16="http://schemas.microsoft.com/office/drawing/2014/main" id="{1D5403FE-87C4-9646-115D-A4283C9673C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EDE8822-1226-B141-9107-5A87AEF91306}"/>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308381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AA9999-3164-7619-1845-BBF333552E43}"/>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3" name="Marcador de pie de página 2">
            <a:extLst>
              <a:ext uri="{FF2B5EF4-FFF2-40B4-BE49-F238E27FC236}">
                <a16:creationId xmlns:a16="http://schemas.microsoft.com/office/drawing/2014/main" id="{521ABF6E-59CC-5536-6016-83C025AF272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2E7A307-767D-C44C-ECDA-9436EF7171B4}"/>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327036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CDE942-930E-F703-3E9E-8B132665D8C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CAB61C-5D34-A10A-36DD-4ECCAFB71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C045A3E-218A-BCC2-7FD8-CE4D0E357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BBF826-EF00-3AC4-1120-F7E12CD7B76F}"/>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6" name="Marcador de pie de página 5">
            <a:extLst>
              <a:ext uri="{FF2B5EF4-FFF2-40B4-BE49-F238E27FC236}">
                <a16:creationId xmlns:a16="http://schemas.microsoft.com/office/drawing/2014/main" id="{C5EC379F-CA99-6E74-0C2D-D6DBF12CD78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E01F0B3-D77B-F9EA-3225-169E63B0290B}"/>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1818690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385D44-F10D-8EAC-A64E-4057905736E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0457A17-06DA-F360-2C79-0F0E15C5A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201F33-D725-6359-70D5-E8F884F62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4EAD36-4860-C462-9612-E35104B0E28E}"/>
              </a:ext>
            </a:extLst>
          </p:cNvPr>
          <p:cNvSpPr>
            <a:spLocks noGrp="1"/>
          </p:cNvSpPr>
          <p:nvPr>
            <p:ph type="dt" sz="half" idx="10"/>
          </p:nvPr>
        </p:nvSpPr>
        <p:spPr/>
        <p:txBody>
          <a:bodyPr/>
          <a:lstStyle/>
          <a:p>
            <a:fld id="{22CBC0E3-A2CE-4837-80EC-986C3C657F5C}" type="datetimeFigureOut">
              <a:rPr lang="es-ES" smtClean="0"/>
              <a:t>22/10/2023</a:t>
            </a:fld>
            <a:endParaRPr lang="es-ES"/>
          </a:p>
        </p:txBody>
      </p:sp>
      <p:sp>
        <p:nvSpPr>
          <p:cNvPr id="6" name="Marcador de pie de página 5">
            <a:extLst>
              <a:ext uri="{FF2B5EF4-FFF2-40B4-BE49-F238E27FC236}">
                <a16:creationId xmlns:a16="http://schemas.microsoft.com/office/drawing/2014/main" id="{4C4DFCA7-37AF-D016-17B9-E24FE7241EB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657F1C8-BCE3-750E-F876-8F145304D4F2}"/>
              </a:ext>
            </a:extLst>
          </p:cNvPr>
          <p:cNvSpPr>
            <a:spLocks noGrp="1"/>
          </p:cNvSpPr>
          <p:nvPr>
            <p:ph type="sldNum" sz="quarter" idx="12"/>
          </p:nvPr>
        </p:nvSpPr>
        <p:spPr/>
        <p:txBody>
          <a:bodyPr/>
          <a:lstStyle/>
          <a:p>
            <a:fld id="{4C5D033E-472B-4E02-84E7-5E561FF28E50}" type="slidenum">
              <a:rPr lang="es-ES" smtClean="0"/>
              <a:t>‹Nº›</a:t>
            </a:fld>
            <a:endParaRPr lang="es-ES"/>
          </a:p>
        </p:txBody>
      </p:sp>
    </p:spTree>
    <p:extLst>
      <p:ext uri="{BB962C8B-B14F-4D97-AF65-F5344CB8AC3E}">
        <p14:creationId xmlns:p14="http://schemas.microsoft.com/office/powerpoint/2010/main" val="353204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D30484B-E46C-AD23-ACAE-9ACD76E98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7A2B50F-B467-74B1-0709-AC0650D8B9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7E49FB0-D60E-E986-FC63-D3E6B2DF2D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BC0E3-A2CE-4837-80EC-986C3C657F5C}" type="datetimeFigureOut">
              <a:rPr lang="es-ES" smtClean="0"/>
              <a:t>22/10/2023</a:t>
            </a:fld>
            <a:endParaRPr lang="es-ES"/>
          </a:p>
        </p:txBody>
      </p:sp>
      <p:sp>
        <p:nvSpPr>
          <p:cNvPr id="5" name="Marcador de pie de página 4">
            <a:extLst>
              <a:ext uri="{FF2B5EF4-FFF2-40B4-BE49-F238E27FC236}">
                <a16:creationId xmlns:a16="http://schemas.microsoft.com/office/drawing/2014/main" id="{33EE75DA-72A3-A90B-1E99-56C66C8992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A7EBBCE-D970-0473-4EE8-BEC9D182E1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D033E-472B-4E02-84E7-5E561FF28E50}" type="slidenum">
              <a:rPr lang="es-ES" smtClean="0"/>
              <a:t>‹Nº›</a:t>
            </a:fld>
            <a:endParaRPr lang="es-ES"/>
          </a:p>
        </p:txBody>
      </p:sp>
    </p:spTree>
    <p:extLst>
      <p:ext uri="{BB962C8B-B14F-4D97-AF65-F5344CB8AC3E}">
        <p14:creationId xmlns:p14="http://schemas.microsoft.com/office/powerpoint/2010/main" val="1254271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freepngimg.com/png/4488-red-apple-png-image"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4B6B521-7A92-1BC2-A482-E4CBE89F7323}"/>
              </a:ext>
            </a:extLst>
          </p:cNvPr>
          <p:cNvSpPr txBox="1"/>
          <p:nvPr/>
        </p:nvSpPr>
        <p:spPr>
          <a:xfrm>
            <a:off x="1006172" y="730105"/>
            <a:ext cx="10681866" cy="6113533"/>
          </a:xfrm>
          <a:prstGeom prst="rect">
            <a:avLst/>
          </a:prstGeom>
          <a:noFill/>
        </p:spPr>
        <p:txBody>
          <a:bodyPr wrap="square">
            <a:spAutoFit/>
          </a:bodyPr>
          <a:lstStyle/>
          <a:p>
            <a:pPr algn="ctr"/>
            <a:r>
              <a:rPr lang="es-ES" sz="3999" b="1" dirty="0">
                <a:solidFill>
                  <a:schemeClr val="accent6">
                    <a:lumMod val="50000"/>
                  </a:schemeClr>
                </a:solidFill>
                <a:latin typeface="Xunta Sans"/>
              </a:rPr>
              <a:t>Plan de actividad física y hábitos saludables</a:t>
            </a:r>
          </a:p>
          <a:p>
            <a:endParaRPr lang="es-ES" sz="5805" b="1" dirty="0">
              <a:solidFill>
                <a:srgbClr val="78BA02"/>
              </a:solidFill>
              <a:latin typeface="Xunta Sans"/>
            </a:endParaRPr>
          </a:p>
          <a:p>
            <a:pPr algn="ctr"/>
            <a:r>
              <a:rPr lang="es-ES" sz="5805" b="1" dirty="0">
                <a:solidFill>
                  <a:schemeClr val="accent6">
                    <a:lumMod val="50000"/>
                  </a:schemeClr>
                </a:solidFill>
                <a:latin typeface="Xunta Sans"/>
              </a:rPr>
              <a:t>Proyectos de alimentación</a:t>
            </a:r>
          </a:p>
          <a:p>
            <a:pPr algn="ctr"/>
            <a:r>
              <a:rPr lang="es-ES" sz="5805" b="1" dirty="0">
                <a:solidFill>
                  <a:schemeClr val="accent6">
                    <a:lumMod val="50000"/>
                  </a:schemeClr>
                </a:solidFill>
                <a:latin typeface="Xunta Sans"/>
              </a:rPr>
              <a:t>E. Infantil y Primaria</a:t>
            </a:r>
          </a:p>
          <a:p>
            <a:pPr algn="ctr"/>
            <a:endParaRPr lang="es-ES" sz="5805" b="1" dirty="0">
              <a:solidFill>
                <a:schemeClr val="accent6">
                  <a:lumMod val="50000"/>
                </a:schemeClr>
              </a:solidFill>
              <a:latin typeface="Xunta Sans"/>
            </a:endParaRPr>
          </a:p>
          <a:p>
            <a:pPr algn="ctr"/>
            <a:r>
              <a:rPr lang="es-ES" sz="3200" b="1" dirty="0">
                <a:solidFill>
                  <a:schemeClr val="accent6">
                    <a:lumMod val="50000"/>
                  </a:schemeClr>
                </a:solidFill>
                <a:latin typeface="Xunta Sans"/>
              </a:rPr>
              <a:t>Programa formativo profesorado 2023</a:t>
            </a:r>
          </a:p>
          <a:p>
            <a:pPr algn="ctr"/>
            <a:endParaRPr lang="es-ES" sz="5805" b="1" dirty="0">
              <a:solidFill>
                <a:srgbClr val="78BA02"/>
              </a:solidFill>
              <a:latin typeface="Xunta Sans"/>
            </a:endParaRPr>
          </a:p>
          <a:p>
            <a:pPr algn="r"/>
            <a:r>
              <a:rPr lang="es-ES" sz="2903" dirty="0">
                <a:latin typeface="Xunta Sans"/>
              </a:rPr>
              <a:t>Ana </a:t>
            </a:r>
            <a:r>
              <a:rPr lang="es-ES" sz="2903" dirty="0" err="1">
                <a:latin typeface="Xunta Sans"/>
              </a:rPr>
              <a:t>Mª</a:t>
            </a:r>
            <a:r>
              <a:rPr lang="es-ES" sz="2903" dirty="0">
                <a:latin typeface="Xunta Sans"/>
              </a:rPr>
              <a:t> Martínez Lorente</a:t>
            </a:r>
            <a:endParaRPr lang="es-ES" sz="2903" dirty="0"/>
          </a:p>
        </p:txBody>
      </p:sp>
    </p:spTree>
    <p:extLst>
      <p:ext uri="{BB962C8B-B14F-4D97-AF65-F5344CB8AC3E}">
        <p14:creationId xmlns:p14="http://schemas.microsoft.com/office/powerpoint/2010/main" val="3691690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a:extLst>
              <a:ext uri="{FF2B5EF4-FFF2-40B4-BE49-F238E27FC236}">
                <a16:creationId xmlns:a16="http://schemas.microsoft.com/office/drawing/2014/main" id="{91AEA1EB-D1FB-49A7-B947-7D6577B49FE9}"/>
              </a:ext>
            </a:extLst>
          </p:cNvPr>
          <p:cNvSpPr/>
          <p:nvPr/>
        </p:nvSpPr>
        <p:spPr>
          <a:xfrm>
            <a:off x="2669277" y="335495"/>
            <a:ext cx="6817394" cy="5944186"/>
          </a:xfrm>
          <a:custGeom>
            <a:avLst/>
            <a:gdLst>
              <a:gd name="connsiteX0" fmla="*/ 0 w 8642350"/>
              <a:gd name="connsiteY0" fmla="*/ 0 h 5759450"/>
              <a:gd name="connsiteX1" fmla="*/ 8642350 w 8642350"/>
              <a:gd name="connsiteY1" fmla="*/ 0 h 5759450"/>
              <a:gd name="connsiteX2" fmla="*/ 8642350 w 8642350"/>
              <a:gd name="connsiteY2" fmla="*/ 5759450 h 5759450"/>
              <a:gd name="connsiteX3" fmla="*/ 0 w 8642350"/>
              <a:gd name="connsiteY3" fmla="*/ 5759450 h 5759450"/>
              <a:gd name="connsiteX4" fmla="*/ 0 w 8642350"/>
              <a:gd name="connsiteY4" fmla="*/ 0 h 5759450"/>
              <a:gd name="connsiteX0" fmla="*/ 0 w 8642350"/>
              <a:gd name="connsiteY0" fmla="*/ 0 h 5759450"/>
              <a:gd name="connsiteX1" fmla="*/ 8642350 w 8642350"/>
              <a:gd name="connsiteY1" fmla="*/ 0 h 5759450"/>
              <a:gd name="connsiteX2" fmla="*/ 7582807 w 8642350"/>
              <a:gd name="connsiteY2" fmla="*/ 5715907 h 5759450"/>
              <a:gd name="connsiteX3" fmla="*/ 0 w 8642350"/>
              <a:gd name="connsiteY3" fmla="*/ 5759450 h 5759450"/>
              <a:gd name="connsiteX4" fmla="*/ 0 w 8642350"/>
              <a:gd name="connsiteY4" fmla="*/ 0 h 5759450"/>
              <a:gd name="connsiteX0" fmla="*/ 0 w 7582807"/>
              <a:gd name="connsiteY0" fmla="*/ 0 h 5759450"/>
              <a:gd name="connsiteX1" fmla="*/ 6828064 w 7582807"/>
              <a:gd name="connsiteY1" fmla="*/ 0 h 5759450"/>
              <a:gd name="connsiteX2" fmla="*/ 7582807 w 7582807"/>
              <a:gd name="connsiteY2" fmla="*/ 5715907 h 5759450"/>
              <a:gd name="connsiteX3" fmla="*/ 0 w 7582807"/>
              <a:gd name="connsiteY3" fmla="*/ 5759450 h 5759450"/>
              <a:gd name="connsiteX4" fmla="*/ 0 w 7582807"/>
              <a:gd name="connsiteY4" fmla="*/ 0 h 5759450"/>
              <a:gd name="connsiteX0" fmla="*/ 0 w 6915150"/>
              <a:gd name="connsiteY0" fmla="*/ 0 h 5759450"/>
              <a:gd name="connsiteX1" fmla="*/ 6828064 w 6915150"/>
              <a:gd name="connsiteY1" fmla="*/ 0 h 5759450"/>
              <a:gd name="connsiteX2" fmla="*/ 6915150 w 6915150"/>
              <a:gd name="connsiteY2" fmla="*/ 5759450 h 5759450"/>
              <a:gd name="connsiteX3" fmla="*/ 0 w 6915150"/>
              <a:gd name="connsiteY3" fmla="*/ 5759450 h 5759450"/>
              <a:gd name="connsiteX4" fmla="*/ 0 w 6915150"/>
              <a:gd name="connsiteY4" fmla="*/ 0 h 575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5150" h="5759450">
                <a:moveTo>
                  <a:pt x="0" y="0"/>
                </a:moveTo>
                <a:lnTo>
                  <a:pt x="6828064" y="0"/>
                </a:lnTo>
                <a:lnTo>
                  <a:pt x="6915150" y="5759450"/>
                </a:lnTo>
                <a:lnTo>
                  <a:pt x="0" y="5759450"/>
                </a:lnTo>
                <a:lnTo>
                  <a:pt x="0"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sz="2177"/>
          </a:p>
        </p:txBody>
      </p:sp>
      <p:sp>
        <p:nvSpPr>
          <p:cNvPr id="11" name="10 CuadroTexto">
            <a:extLst>
              <a:ext uri="{FF2B5EF4-FFF2-40B4-BE49-F238E27FC236}">
                <a16:creationId xmlns:a16="http://schemas.microsoft.com/office/drawing/2014/main" id="{64717C25-1213-4B30-9E10-919FA10B7CFF}"/>
              </a:ext>
            </a:extLst>
          </p:cNvPr>
          <p:cNvSpPr txBox="1"/>
          <p:nvPr/>
        </p:nvSpPr>
        <p:spPr>
          <a:xfrm>
            <a:off x="4353214" y="210033"/>
            <a:ext cx="3239973" cy="427361"/>
          </a:xfrm>
          <a:prstGeom prst="rect">
            <a:avLst/>
          </a:prstGeom>
          <a:solidFill>
            <a:schemeClr val="bg1"/>
          </a:solidFill>
          <a:ln w="25400">
            <a:solidFill>
              <a:schemeClr val="tx2">
                <a:lumMod val="75000"/>
              </a:schemeClr>
            </a:solidFill>
          </a:ln>
        </p:spPr>
        <p:txBody>
          <a:bodyPr>
            <a:spAutoFit/>
          </a:bodyPr>
          <a:lstStyle/>
          <a:p>
            <a:pPr algn="ctr" eaLnBrk="1" hangingPunct="1">
              <a:defRPr/>
            </a:pPr>
            <a:r>
              <a:rPr lang="es-ES" sz="2177" dirty="0">
                <a:latin typeface="Arial" charset="0"/>
                <a:cs typeface="Arial" charset="0"/>
              </a:rPr>
              <a:t>FAMILIA</a:t>
            </a:r>
          </a:p>
        </p:txBody>
      </p:sp>
      <p:sp>
        <p:nvSpPr>
          <p:cNvPr id="12" name="11 CuadroTexto">
            <a:extLst>
              <a:ext uri="{FF2B5EF4-FFF2-40B4-BE49-F238E27FC236}">
                <a16:creationId xmlns:a16="http://schemas.microsoft.com/office/drawing/2014/main" id="{512176DF-2170-470C-A531-F7CAA97E5131}"/>
              </a:ext>
            </a:extLst>
          </p:cNvPr>
          <p:cNvSpPr txBox="1"/>
          <p:nvPr/>
        </p:nvSpPr>
        <p:spPr>
          <a:xfrm>
            <a:off x="4353214" y="6037923"/>
            <a:ext cx="3239973" cy="762388"/>
          </a:xfrm>
          <a:prstGeom prst="rect">
            <a:avLst/>
          </a:prstGeom>
          <a:solidFill>
            <a:schemeClr val="bg1"/>
          </a:solidFill>
          <a:ln w="25400">
            <a:solidFill>
              <a:schemeClr val="tx2">
                <a:lumMod val="75000"/>
              </a:schemeClr>
            </a:solidFill>
          </a:ln>
        </p:spPr>
        <p:txBody>
          <a:bodyPr>
            <a:spAutoFit/>
          </a:bodyPr>
          <a:lstStyle/>
          <a:p>
            <a:pPr algn="ctr" eaLnBrk="1" hangingPunct="1">
              <a:defRPr/>
            </a:pPr>
            <a:r>
              <a:rPr lang="es-ES" sz="2177" dirty="0">
                <a:latin typeface="Arial" charset="0"/>
                <a:cs typeface="Arial" charset="0"/>
              </a:rPr>
              <a:t>COMUNIDAD EDUCATIVA</a:t>
            </a:r>
          </a:p>
        </p:txBody>
      </p:sp>
      <p:sp>
        <p:nvSpPr>
          <p:cNvPr id="2" name="Rectángulo 1">
            <a:extLst>
              <a:ext uri="{FF2B5EF4-FFF2-40B4-BE49-F238E27FC236}">
                <a16:creationId xmlns:a16="http://schemas.microsoft.com/office/drawing/2014/main" id="{6EC3AB5F-E5A2-489C-979F-33EBE5E9549A}"/>
              </a:ext>
            </a:extLst>
          </p:cNvPr>
          <p:cNvSpPr/>
          <p:nvPr/>
        </p:nvSpPr>
        <p:spPr>
          <a:xfrm>
            <a:off x="2857534" y="1892224"/>
            <a:ext cx="6536679" cy="836896"/>
          </a:xfrm>
          <a:prstGeom prst="rect">
            <a:avLst/>
          </a:prstGeom>
          <a:solidFill>
            <a:srgbClr val="FB6D8B"/>
          </a:solidFill>
        </p:spPr>
        <p:txBody>
          <a:bodyPr wrap="square">
            <a:spAutoFit/>
          </a:bodyPr>
          <a:lstStyle/>
          <a:p>
            <a:pPr lvl="0" algn="ctr"/>
            <a:r>
              <a:rPr lang="es-ES" sz="2419" dirty="0">
                <a:latin typeface="Xunta Sans"/>
              </a:rPr>
              <a:t>2. Desarrollar emociones y sentimientos paralelos al hecho alimentario</a:t>
            </a:r>
          </a:p>
        </p:txBody>
      </p:sp>
      <p:sp>
        <p:nvSpPr>
          <p:cNvPr id="3" name="Rectángulo 2">
            <a:extLst>
              <a:ext uri="{FF2B5EF4-FFF2-40B4-BE49-F238E27FC236}">
                <a16:creationId xmlns:a16="http://schemas.microsoft.com/office/drawing/2014/main" id="{92F3B85C-21FC-4048-839F-0D946C7A2E95}"/>
              </a:ext>
            </a:extLst>
          </p:cNvPr>
          <p:cNvSpPr/>
          <p:nvPr/>
        </p:nvSpPr>
        <p:spPr>
          <a:xfrm>
            <a:off x="4230710" y="929584"/>
            <a:ext cx="3230436" cy="464614"/>
          </a:xfrm>
          <a:prstGeom prst="rect">
            <a:avLst/>
          </a:prstGeom>
          <a:solidFill>
            <a:srgbClr val="00FFCC"/>
          </a:solidFill>
        </p:spPr>
        <p:txBody>
          <a:bodyPr wrap="none">
            <a:spAutoFit/>
          </a:bodyPr>
          <a:lstStyle/>
          <a:p>
            <a:pPr lvl="0"/>
            <a:r>
              <a:rPr lang="es-ES" sz="2419" dirty="0">
                <a:latin typeface="Xunta Sans"/>
              </a:rPr>
              <a:t>1. Estimular los sentidos</a:t>
            </a:r>
          </a:p>
        </p:txBody>
      </p:sp>
      <p:sp>
        <p:nvSpPr>
          <p:cNvPr id="5" name="Rectángulo 4">
            <a:extLst>
              <a:ext uri="{FF2B5EF4-FFF2-40B4-BE49-F238E27FC236}">
                <a16:creationId xmlns:a16="http://schemas.microsoft.com/office/drawing/2014/main" id="{D8B6313E-80D8-4A27-AF29-E2E08FDDE69B}"/>
              </a:ext>
            </a:extLst>
          </p:cNvPr>
          <p:cNvSpPr/>
          <p:nvPr/>
        </p:nvSpPr>
        <p:spPr>
          <a:xfrm>
            <a:off x="2809634" y="3243726"/>
            <a:ext cx="6536679" cy="464614"/>
          </a:xfrm>
          <a:prstGeom prst="rect">
            <a:avLst/>
          </a:prstGeom>
          <a:solidFill>
            <a:srgbClr val="FFFF00"/>
          </a:solidFill>
        </p:spPr>
        <p:txBody>
          <a:bodyPr wrap="square">
            <a:spAutoFit/>
          </a:bodyPr>
          <a:lstStyle/>
          <a:p>
            <a:pPr lvl="0" algn="ctr"/>
            <a:r>
              <a:rPr lang="es-ES" sz="2419" dirty="0">
                <a:latin typeface="Xunta Sans"/>
              </a:rPr>
              <a:t>3. Conocer el entorno alimentario </a:t>
            </a:r>
          </a:p>
        </p:txBody>
      </p:sp>
      <p:sp>
        <p:nvSpPr>
          <p:cNvPr id="13" name="CuadroTexto 12">
            <a:extLst>
              <a:ext uri="{FF2B5EF4-FFF2-40B4-BE49-F238E27FC236}">
                <a16:creationId xmlns:a16="http://schemas.microsoft.com/office/drawing/2014/main" id="{C257D1E3-E520-4BFC-BA3F-2ED5E3CFB5C6}"/>
              </a:ext>
            </a:extLst>
          </p:cNvPr>
          <p:cNvSpPr txBox="1"/>
          <p:nvPr/>
        </p:nvSpPr>
        <p:spPr>
          <a:xfrm>
            <a:off x="2827662" y="4154003"/>
            <a:ext cx="6536679" cy="464614"/>
          </a:xfrm>
          <a:prstGeom prst="rect">
            <a:avLst/>
          </a:prstGeom>
          <a:solidFill>
            <a:srgbClr val="92D050"/>
          </a:solidFill>
        </p:spPr>
        <p:txBody>
          <a:bodyPr wrap="square">
            <a:spAutoFit/>
          </a:bodyPr>
          <a:lstStyle/>
          <a:p>
            <a:pPr algn="ctr"/>
            <a:r>
              <a:rPr lang="es-ES" sz="2419" dirty="0">
                <a:latin typeface="Xunta Sans"/>
              </a:rPr>
              <a:t>4. Conocer los alimentos y sus funciones</a:t>
            </a:r>
          </a:p>
        </p:txBody>
      </p:sp>
      <p:sp>
        <p:nvSpPr>
          <p:cNvPr id="14" name="CuadroTexto 13">
            <a:extLst>
              <a:ext uri="{FF2B5EF4-FFF2-40B4-BE49-F238E27FC236}">
                <a16:creationId xmlns:a16="http://schemas.microsoft.com/office/drawing/2014/main" id="{60234DB2-B794-4732-B8B1-52269A26DEB5}"/>
              </a:ext>
            </a:extLst>
          </p:cNvPr>
          <p:cNvSpPr txBox="1"/>
          <p:nvPr/>
        </p:nvSpPr>
        <p:spPr>
          <a:xfrm>
            <a:off x="2827662" y="5038148"/>
            <a:ext cx="6536679" cy="464614"/>
          </a:xfrm>
          <a:prstGeom prst="rect">
            <a:avLst/>
          </a:prstGeom>
          <a:solidFill>
            <a:schemeClr val="accent1"/>
          </a:solidFill>
        </p:spPr>
        <p:txBody>
          <a:bodyPr wrap="square">
            <a:spAutoFit/>
          </a:bodyPr>
          <a:lstStyle/>
          <a:p>
            <a:pPr algn="ctr"/>
            <a:r>
              <a:rPr lang="es-ES" sz="2419" kern="100" dirty="0">
                <a:latin typeface="Xunta Sans"/>
                <a:ea typeface="Andale Sans UI"/>
                <a:cs typeface="Tahoma" panose="020B0604030504040204" pitchFamily="34" charset="0"/>
              </a:rPr>
              <a:t>5. Evaluar la oferta alimentaria</a:t>
            </a:r>
            <a:endParaRPr lang="es-ES" sz="2419" dirty="0">
              <a:latin typeface="Xunt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70DF5A57-A2BE-4346-A7B1-B34BB4ACC197}"/>
              </a:ext>
            </a:extLst>
          </p:cNvPr>
          <p:cNvSpPr>
            <a:spLocks noGrp="1"/>
          </p:cNvSpPr>
          <p:nvPr>
            <p:ph type="body"/>
          </p:nvPr>
        </p:nvSpPr>
        <p:spPr>
          <a:xfrm>
            <a:off x="437411" y="2975007"/>
            <a:ext cx="11317178" cy="2038261"/>
          </a:xfrm>
          <a:solidFill>
            <a:schemeClr val="bg1"/>
          </a:solidFill>
        </p:spPr>
        <p:txBody>
          <a:bodyPr>
            <a:noAutofit/>
          </a:bodyPr>
          <a:lstStyle/>
          <a:p>
            <a:pPr algn="just">
              <a:lnSpc>
                <a:spcPct val="150000"/>
              </a:lnSpc>
              <a:spcBef>
                <a:spcPts val="285"/>
              </a:spcBef>
              <a:spcAft>
                <a:spcPts val="285"/>
              </a:spcAft>
            </a:pPr>
            <a:r>
              <a:rPr lang="es-ES" sz="2419" b="1" kern="100" dirty="0">
                <a:solidFill>
                  <a:srgbClr val="339966"/>
                </a:solidFill>
                <a:latin typeface="Xunta Sans"/>
                <a:ea typeface="Andale Sans UI"/>
                <a:cs typeface="Tahoma" panose="020B0604030504040204" pitchFamily="34" charset="0"/>
              </a:rPr>
              <a:t>Probar al menos 10-20 alimentos y recetas nuevas a lo largo del curso</a:t>
            </a:r>
          </a:p>
          <a:p>
            <a:pPr algn="just">
              <a:lnSpc>
                <a:spcPct val="150000"/>
              </a:lnSpc>
              <a:spcBef>
                <a:spcPts val="285"/>
              </a:spcBef>
              <a:spcAft>
                <a:spcPts val="285"/>
              </a:spcAft>
            </a:pPr>
            <a:r>
              <a:rPr lang="es-ES" sz="2419" b="1" kern="100" dirty="0">
                <a:solidFill>
                  <a:srgbClr val="339966"/>
                </a:solidFill>
                <a:latin typeface="Xunta Sans"/>
                <a:ea typeface="Andale Sans UI"/>
                <a:cs typeface="Tahoma" panose="020B0604030504040204" pitchFamily="34" charset="0"/>
              </a:rPr>
              <a:t>Desarrollar habilidades para la manipulación y preparación de los alimentos.</a:t>
            </a:r>
          </a:p>
          <a:p>
            <a:pPr algn="l">
              <a:lnSpc>
                <a:spcPct val="150000"/>
              </a:lnSpc>
            </a:pPr>
            <a:r>
              <a:rPr lang="es-ES" sz="2419" b="1" dirty="0">
                <a:solidFill>
                  <a:srgbClr val="339966"/>
                </a:solidFill>
                <a:latin typeface="Xunta Sans"/>
                <a:ea typeface="Verdana" panose="020B0604030504040204" pitchFamily="34" charset="0"/>
              </a:rPr>
              <a:t>Adecuadas para:  E. Infantil***</a:t>
            </a:r>
          </a:p>
          <a:p>
            <a:pPr lvl="5" algn="l">
              <a:lnSpc>
                <a:spcPct val="150000"/>
              </a:lnSpc>
            </a:pPr>
            <a:r>
              <a:rPr lang="es-ES" sz="2419" b="1" dirty="0">
                <a:solidFill>
                  <a:srgbClr val="339966"/>
                </a:solidFill>
                <a:latin typeface="Xunta Sans"/>
                <a:ea typeface="Verdana" panose="020B0604030504040204" pitchFamily="34" charset="0"/>
              </a:rPr>
              <a:t>                                 E. P. (1º y 2º) ***</a:t>
            </a:r>
          </a:p>
          <a:p>
            <a:pPr algn="l">
              <a:lnSpc>
                <a:spcPct val="150000"/>
              </a:lnSpc>
            </a:pPr>
            <a:r>
              <a:rPr lang="es-ES" sz="2419" b="1" dirty="0">
                <a:solidFill>
                  <a:srgbClr val="339966"/>
                </a:solidFill>
                <a:latin typeface="Xunta Sans"/>
                <a:ea typeface="Verdana" panose="020B0604030504040204" pitchFamily="34" charset="0"/>
              </a:rPr>
              <a:t>                                 E. P.(3º y 4º)**</a:t>
            </a:r>
          </a:p>
          <a:p>
            <a:pPr algn="just">
              <a:lnSpc>
                <a:spcPct val="150000"/>
              </a:lnSpc>
              <a:spcBef>
                <a:spcPts val="285"/>
              </a:spcBef>
              <a:spcAft>
                <a:spcPts val="285"/>
              </a:spcAft>
            </a:pPr>
            <a:endParaRPr lang="es-ES" sz="2419" dirty="0">
              <a:solidFill>
                <a:srgbClr val="008080"/>
              </a:solidFill>
              <a:latin typeface="Xunta Sans"/>
            </a:endParaRPr>
          </a:p>
        </p:txBody>
      </p:sp>
      <p:pic>
        <p:nvPicPr>
          <p:cNvPr id="4" name="Imagen 3">
            <a:extLst>
              <a:ext uri="{FF2B5EF4-FFF2-40B4-BE49-F238E27FC236}">
                <a16:creationId xmlns:a16="http://schemas.microsoft.com/office/drawing/2014/main" id="{470DBE20-32D9-4A00-B603-03BD89EA2FD6}"/>
              </a:ext>
            </a:extLst>
          </p:cNvPr>
          <p:cNvPicPr>
            <a:picLocks noChangeAspect="1"/>
          </p:cNvPicPr>
          <p:nvPr/>
        </p:nvPicPr>
        <p:blipFill>
          <a:blip r:embed="rId2"/>
          <a:stretch>
            <a:fillRect/>
          </a:stretch>
        </p:blipFill>
        <p:spPr>
          <a:xfrm>
            <a:off x="9669586" y="0"/>
            <a:ext cx="2463813" cy="2191959"/>
          </a:xfrm>
          <a:prstGeom prst="rect">
            <a:avLst/>
          </a:prstGeom>
        </p:spPr>
      </p:pic>
      <p:sp>
        <p:nvSpPr>
          <p:cNvPr id="8" name="Rectángulo 7">
            <a:extLst>
              <a:ext uri="{FF2B5EF4-FFF2-40B4-BE49-F238E27FC236}">
                <a16:creationId xmlns:a16="http://schemas.microsoft.com/office/drawing/2014/main" id="{3FA74BC2-0C82-AD8A-6B91-81FB46E6905E}"/>
              </a:ext>
            </a:extLst>
          </p:cNvPr>
          <p:cNvSpPr/>
          <p:nvPr/>
        </p:nvSpPr>
        <p:spPr>
          <a:xfrm>
            <a:off x="3517632" y="401689"/>
            <a:ext cx="3302571" cy="464614"/>
          </a:xfrm>
          <a:prstGeom prst="rect">
            <a:avLst/>
          </a:prstGeom>
          <a:solidFill>
            <a:srgbClr val="339966"/>
          </a:solidFill>
        </p:spPr>
        <p:txBody>
          <a:bodyPr wrap="none">
            <a:spAutoFit/>
          </a:bodyPr>
          <a:lstStyle/>
          <a:p>
            <a:pPr lvl="0"/>
            <a:r>
              <a:rPr lang="es-ES" sz="2419" b="1" dirty="0">
                <a:solidFill>
                  <a:schemeClr val="bg1"/>
                </a:solidFill>
                <a:latin typeface="Xunta Sans"/>
              </a:rPr>
              <a:t>1. Estimular los sentidos</a:t>
            </a:r>
            <a:endParaRPr lang="es-ES" sz="2419" dirty="0">
              <a:solidFill>
                <a:schemeClr val="bg1"/>
              </a:solidFill>
              <a:latin typeface="Xunta Sans"/>
            </a:endParaRPr>
          </a:p>
        </p:txBody>
      </p:sp>
    </p:spTree>
    <p:extLst>
      <p:ext uri="{BB962C8B-B14F-4D97-AF65-F5344CB8AC3E}">
        <p14:creationId xmlns:p14="http://schemas.microsoft.com/office/powerpoint/2010/main" val="2278524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82D7940F-801E-4685-81E9-10CE5E787ECC}"/>
              </a:ext>
            </a:extLst>
          </p:cNvPr>
          <p:cNvSpPr/>
          <p:nvPr/>
        </p:nvSpPr>
        <p:spPr>
          <a:xfrm>
            <a:off x="348544" y="1036660"/>
            <a:ext cx="11494913" cy="5200013"/>
          </a:xfrm>
          <a:prstGeom prst="rect">
            <a:avLst/>
          </a:prstGeom>
        </p:spPr>
        <p:txBody>
          <a:bodyPr wrap="square">
            <a:spAutoFit/>
          </a:bodyPr>
          <a:lstStyle/>
          <a:p>
            <a:pPr marL="457169" indent="-457169">
              <a:lnSpc>
                <a:spcPct val="200000"/>
              </a:lnSpc>
              <a:buClr>
                <a:schemeClr val="tx1"/>
              </a:buClr>
              <a:buFont typeface="Courier New" panose="02070309020205020404" pitchFamily="49" charset="0"/>
              <a:buChar char="o"/>
              <a:defRPr/>
            </a:pPr>
            <a:r>
              <a:rPr lang="es-ES" sz="2419" dirty="0">
                <a:latin typeface="Xunta Sans"/>
                <a:ea typeface="Verdana" panose="020B0604030504040204" pitchFamily="34" charset="0"/>
                <a:cs typeface="Calibri" pitchFamily="34" charset="0"/>
              </a:rPr>
              <a:t>Vencemos la </a:t>
            </a:r>
            <a:r>
              <a:rPr lang="es-ES" sz="2419" b="1" dirty="0">
                <a:solidFill>
                  <a:srgbClr val="339966"/>
                </a:solidFill>
                <a:latin typeface="Xunta Sans"/>
                <a:ea typeface="Verdana" panose="020B0604030504040204" pitchFamily="34" charset="0"/>
                <a:cs typeface="Calibri" pitchFamily="34" charset="0"/>
              </a:rPr>
              <a:t>neofobia</a:t>
            </a:r>
            <a:r>
              <a:rPr lang="es-ES" sz="2419" dirty="0">
                <a:solidFill>
                  <a:srgbClr val="339966"/>
                </a:solidFill>
                <a:latin typeface="Xunta Sans"/>
                <a:ea typeface="Verdana" panose="020B0604030504040204" pitchFamily="34" charset="0"/>
                <a:cs typeface="Calibri" pitchFamily="34" charset="0"/>
              </a:rPr>
              <a:t>: </a:t>
            </a:r>
            <a:r>
              <a:rPr lang="es-ES" sz="2419" dirty="0">
                <a:latin typeface="Xunta Sans"/>
                <a:ea typeface="Verdana" panose="020B0604030504040204" pitchFamily="34" charset="0"/>
                <a:cs typeface="Calibri" pitchFamily="34" charset="0"/>
              </a:rPr>
              <a:t>Rechazo a probar nuevos alimentos.</a:t>
            </a:r>
          </a:p>
          <a:p>
            <a:pPr marL="457169" indent="-457169">
              <a:lnSpc>
                <a:spcPct val="200000"/>
              </a:lnSpc>
              <a:buClr>
                <a:schemeClr val="tx1"/>
              </a:buClr>
              <a:buFont typeface="Courier New" panose="02070309020205020404" pitchFamily="49" charset="0"/>
              <a:buChar char="o"/>
              <a:defRPr/>
            </a:pPr>
            <a:r>
              <a:rPr lang="es-ES" sz="2419" dirty="0">
                <a:latin typeface="Xunta Sans"/>
                <a:ea typeface="Verdana" panose="020B0604030504040204" pitchFamily="34" charset="0"/>
                <a:cs typeface="Calibri" pitchFamily="34" charset="0"/>
              </a:rPr>
              <a:t>Estimulamos el </a:t>
            </a:r>
            <a:r>
              <a:rPr lang="es-ES" sz="2419" b="1" dirty="0">
                <a:solidFill>
                  <a:srgbClr val="339966"/>
                </a:solidFill>
                <a:latin typeface="Xunta Sans"/>
                <a:ea typeface="Verdana" panose="020B0604030504040204" pitchFamily="34" charset="0"/>
                <a:cs typeface="Calibri" pitchFamily="34" charset="0"/>
              </a:rPr>
              <a:t>paladar</a:t>
            </a:r>
            <a:r>
              <a:rPr lang="es-ES" sz="2419" dirty="0">
                <a:latin typeface="Xunta Sans"/>
                <a:ea typeface="Verdana" panose="020B0604030504040204" pitchFamily="34" charset="0"/>
                <a:cs typeface="Calibri" pitchFamily="34" charset="0"/>
              </a:rPr>
              <a:t>, aprendemos a saborear a través de las catas de alimentos.</a:t>
            </a:r>
          </a:p>
          <a:p>
            <a:pPr marL="457169" indent="-457169">
              <a:lnSpc>
                <a:spcPct val="200000"/>
              </a:lnSpc>
              <a:buClr>
                <a:schemeClr val="tx1"/>
              </a:buClr>
              <a:buFont typeface="Courier New" panose="02070309020205020404" pitchFamily="49" charset="0"/>
              <a:buChar char="o"/>
              <a:defRPr/>
            </a:pPr>
            <a:r>
              <a:rPr lang="es-ES" sz="2419" dirty="0">
                <a:latin typeface="Xunta Sans"/>
                <a:ea typeface="Verdana" panose="020B0604030504040204" pitchFamily="34" charset="0"/>
                <a:cs typeface="Calibri" pitchFamily="34" charset="0"/>
              </a:rPr>
              <a:t>Estimulamos la </a:t>
            </a:r>
            <a:r>
              <a:rPr lang="es-ES" sz="2419" b="1" dirty="0">
                <a:solidFill>
                  <a:srgbClr val="339966"/>
                </a:solidFill>
                <a:latin typeface="Xunta Sans"/>
                <a:ea typeface="Verdana" panose="020B0604030504040204" pitchFamily="34" charset="0"/>
                <a:cs typeface="Calibri" pitchFamily="34" charset="0"/>
              </a:rPr>
              <a:t>motricidad</a:t>
            </a:r>
            <a:r>
              <a:rPr lang="es-ES" sz="2419" dirty="0">
                <a:latin typeface="Xunta Sans"/>
                <a:ea typeface="Verdana" panose="020B0604030504040204" pitchFamily="34" charset="0"/>
                <a:cs typeface="Calibri" pitchFamily="34" charset="0"/>
              </a:rPr>
              <a:t>, preparando y manipulando alimentos.</a:t>
            </a:r>
          </a:p>
          <a:p>
            <a:pPr marL="457169" indent="-457169">
              <a:lnSpc>
                <a:spcPct val="200000"/>
              </a:lnSpc>
              <a:buFont typeface="Courier New" panose="02070309020205020404" pitchFamily="49" charset="0"/>
              <a:buChar char="o"/>
            </a:pPr>
            <a:r>
              <a:rPr lang="es-ES" sz="2419" dirty="0">
                <a:latin typeface="Xunta Sans"/>
                <a:ea typeface="Verdana" panose="020B0604030504040204" pitchFamily="34" charset="0"/>
              </a:rPr>
              <a:t>Implicamos a las</a:t>
            </a:r>
            <a:r>
              <a:rPr lang="es-ES" sz="2419" dirty="0">
                <a:solidFill>
                  <a:srgbClr val="339966"/>
                </a:solidFill>
                <a:latin typeface="Xunta Sans"/>
                <a:ea typeface="Verdana" panose="020B0604030504040204" pitchFamily="34" charset="0"/>
              </a:rPr>
              <a:t> </a:t>
            </a:r>
            <a:r>
              <a:rPr lang="es-ES" sz="2419" b="1" dirty="0">
                <a:solidFill>
                  <a:srgbClr val="339966"/>
                </a:solidFill>
                <a:latin typeface="Xunta Sans"/>
                <a:ea typeface="Verdana" panose="020B0604030504040204" pitchFamily="34" charset="0"/>
              </a:rPr>
              <a:t>familias</a:t>
            </a:r>
            <a:r>
              <a:rPr lang="es-ES" sz="2419" dirty="0">
                <a:latin typeface="Xunta Sans"/>
                <a:ea typeface="Verdana" panose="020B0604030504040204" pitchFamily="34" charset="0"/>
              </a:rPr>
              <a:t>, para lo que solicitamos ayuda y colaboración para que participen en juegos y concursos.</a:t>
            </a:r>
          </a:p>
          <a:p>
            <a:pPr marL="457169" indent="-457169">
              <a:lnSpc>
                <a:spcPct val="200000"/>
              </a:lnSpc>
              <a:buFont typeface="Courier New" panose="02070309020205020404" pitchFamily="49" charset="0"/>
              <a:buChar char="o"/>
            </a:pPr>
            <a:r>
              <a:rPr lang="es-ES" sz="2419" dirty="0">
                <a:latin typeface="Xunta Sans"/>
                <a:ea typeface="Verdana" panose="020B0604030504040204" pitchFamily="34" charset="0"/>
              </a:rPr>
              <a:t>Favorecemos la adquisición de </a:t>
            </a:r>
            <a:r>
              <a:rPr lang="es-ES" sz="2419" b="1" dirty="0">
                <a:solidFill>
                  <a:srgbClr val="339966"/>
                </a:solidFill>
                <a:latin typeface="Xunta Sans"/>
                <a:ea typeface="Verdana" panose="020B0604030504040204" pitchFamily="34" charset="0"/>
              </a:rPr>
              <a:t>otros conceptos y disciplinas</a:t>
            </a:r>
            <a:r>
              <a:rPr lang="es-ES" sz="2419" dirty="0">
                <a:solidFill>
                  <a:srgbClr val="339966"/>
                </a:solidFill>
                <a:latin typeface="Xunta Sans"/>
                <a:ea typeface="Verdana" panose="020B0604030504040204" pitchFamily="34" charset="0"/>
              </a:rPr>
              <a:t>: </a:t>
            </a:r>
            <a:r>
              <a:rPr lang="es-ES" sz="2419" dirty="0">
                <a:latin typeface="Xunta Sans"/>
                <a:ea typeface="Verdana" panose="020B0604030504040204" pitchFamily="34" charset="0"/>
              </a:rPr>
              <a:t>geometría (cortar queso en cuadrados, manzana en rectángulos), lenguas (recetarios de cocina), etc.</a:t>
            </a:r>
          </a:p>
        </p:txBody>
      </p:sp>
      <p:sp>
        <p:nvSpPr>
          <p:cNvPr id="3" name="Rectángulo 2">
            <a:extLst>
              <a:ext uri="{FF2B5EF4-FFF2-40B4-BE49-F238E27FC236}">
                <a16:creationId xmlns:a16="http://schemas.microsoft.com/office/drawing/2014/main" id="{8551C9C3-6472-C518-1781-24295BA66227}"/>
              </a:ext>
            </a:extLst>
          </p:cNvPr>
          <p:cNvSpPr/>
          <p:nvPr/>
        </p:nvSpPr>
        <p:spPr>
          <a:xfrm>
            <a:off x="2077851" y="360771"/>
            <a:ext cx="7689541" cy="464614"/>
          </a:xfrm>
          <a:prstGeom prst="rect">
            <a:avLst/>
          </a:prstGeom>
          <a:solidFill>
            <a:srgbClr val="339966"/>
          </a:solidFill>
        </p:spPr>
        <p:txBody>
          <a:bodyPr wrap="none">
            <a:spAutoFit/>
          </a:bodyPr>
          <a:lstStyle/>
          <a:p>
            <a:pPr lvl="0"/>
            <a:r>
              <a:rPr lang="es-ES" sz="2419" b="1" dirty="0">
                <a:solidFill>
                  <a:schemeClr val="bg1"/>
                </a:solidFill>
                <a:latin typeface="Xunta Sans"/>
              </a:rPr>
              <a:t>1. Estimular los sentidos: </a:t>
            </a:r>
            <a:r>
              <a:rPr lang="es-ES" sz="2419" b="1" kern="100" dirty="0">
                <a:solidFill>
                  <a:schemeClr val="bg1"/>
                </a:solidFill>
                <a:latin typeface="Xunta Sans"/>
                <a:ea typeface="Andale Sans UI"/>
                <a:cs typeface="Tahoma" panose="020B0604030504040204" pitchFamily="34" charset="0"/>
              </a:rPr>
              <a:t>Aspectos que se quieren trabajar</a:t>
            </a:r>
            <a:endParaRPr lang="es-ES" sz="2419" dirty="0">
              <a:solidFill>
                <a:schemeClr val="bg1"/>
              </a:solidFill>
              <a:latin typeface="Xunta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5C19D-957B-4B2F-8C18-034BA4E5C1B5}"/>
              </a:ext>
            </a:extLst>
          </p:cNvPr>
          <p:cNvSpPr>
            <a:spLocks noGrp="1"/>
          </p:cNvSpPr>
          <p:nvPr>
            <p:ph type="title"/>
          </p:nvPr>
        </p:nvSpPr>
        <p:spPr>
          <a:xfrm>
            <a:off x="610032" y="1682109"/>
            <a:ext cx="10971936" cy="932680"/>
          </a:xfrm>
        </p:spPr>
        <p:txBody>
          <a:bodyPr>
            <a:normAutofit fontScale="90000"/>
          </a:bodyPr>
          <a:lstStyle/>
          <a:p>
            <a:pPr algn="ctr"/>
            <a:br>
              <a:rPr lang="es-ES" b="1" dirty="0">
                <a:solidFill>
                  <a:schemeClr val="accent5">
                    <a:lumMod val="50000"/>
                  </a:schemeClr>
                </a:solidFill>
              </a:rPr>
            </a:br>
            <a:endParaRPr lang="es-ES" dirty="0">
              <a:solidFill>
                <a:schemeClr val="tx2">
                  <a:lumMod val="50000"/>
                </a:schemeClr>
              </a:solidFill>
            </a:endParaRPr>
          </a:p>
        </p:txBody>
      </p:sp>
      <p:sp>
        <p:nvSpPr>
          <p:cNvPr id="5" name="CuadroTexto 4">
            <a:extLst>
              <a:ext uri="{FF2B5EF4-FFF2-40B4-BE49-F238E27FC236}">
                <a16:creationId xmlns:a16="http://schemas.microsoft.com/office/drawing/2014/main" id="{161062FC-979C-40F1-89AC-4442CF8A3796}"/>
              </a:ext>
            </a:extLst>
          </p:cNvPr>
          <p:cNvSpPr txBox="1"/>
          <p:nvPr/>
        </p:nvSpPr>
        <p:spPr>
          <a:xfrm>
            <a:off x="243683" y="932230"/>
            <a:ext cx="11612473" cy="6177268"/>
          </a:xfrm>
          <a:prstGeom prst="rect">
            <a:avLst/>
          </a:prstGeom>
          <a:noFill/>
        </p:spPr>
        <p:txBody>
          <a:bodyPr wrap="square">
            <a:spAutoFit/>
          </a:bodyPr>
          <a:lstStyle/>
          <a:p>
            <a:pPr algn="just" eaLnBrk="1" hangingPunct="1">
              <a:lnSpc>
                <a:spcPct val="150000"/>
              </a:lnSpc>
              <a:defRPr/>
            </a:pPr>
            <a:r>
              <a:rPr lang="es-ES" sz="2419" b="1" dirty="0">
                <a:solidFill>
                  <a:srgbClr val="339966"/>
                </a:solidFill>
                <a:latin typeface="Xunta Sans"/>
                <a:cs typeface="Calibri" pitchFamily="34" charset="0"/>
              </a:rPr>
              <a:t>1. Las catas de alimentos son las más recomendadas para las primeras etapas educativas </a:t>
            </a:r>
            <a:r>
              <a:rPr lang="es-ES" sz="2419" dirty="0">
                <a:latin typeface="Xunta Sans"/>
                <a:cs typeface="Calibri" pitchFamily="34" charset="0"/>
              </a:rPr>
              <a:t>y deberían ser obligadas para adquirir hábitos alimentarios saludables.</a:t>
            </a:r>
          </a:p>
          <a:p>
            <a:pPr marL="414703" indent="-414703" algn="just">
              <a:lnSpc>
                <a:spcPct val="150000"/>
              </a:lnSpc>
              <a:buFont typeface="Arial" panose="020B0604020202020204" pitchFamily="34" charset="0"/>
              <a:buChar char="•"/>
              <a:defRPr/>
            </a:pPr>
            <a:r>
              <a:rPr lang="es-ES" sz="2419" dirty="0">
                <a:latin typeface="Xunta Sans"/>
                <a:cs typeface="Calibri" pitchFamily="34" charset="0"/>
              </a:rPr>
              <a:t>Oler, probar, saborear</a:t>
            </a:r>
          </a:p>
          <a:p>
            <a:pPr marL="414703" indent="-414703" algn="just">
              <a:lnSpc>
                <a:spcPct val="150000"/>
              </a:lnSpc>
              <a:buFont typeface="Arial" panose="020B0604020202020204" pitchFamily="34" charset="0"/>
              <a:buChar char="•"/>
              <a:defRPr/>
            </a:pPr>
            <a:r>
              <a:rPr lang="es-ES" sz="2419" dirty="0">
                <a:latin typeface="Xunta Sans"/>
                <a:cs typeface="Calibri" pitchFamily="34" charset="0"/>
              </a:rPr>
              <a:t>Distinguir sabores, texturas, temperatura</a:t>
            </a:r>
          </a:p>
          <a:p>
            <a:pPr marL="414703" indent="-414703" algn="just">
              <a:lnSpc>
                <a:spcPct val="150000"/>
              </a:lnSpc>
              <a:buFont typeface="Arial" panose="020B0604020202020204" pitchFamily="34" charset="0"/>
              <a:buChar char="•"/>
              <a:defRPr/>
            </a:pPr>
            <a:r>
              <a:rPr lang="es-ES" sz="2419" dirty="0">
                <a:latin typeface="Xunta Sans"/>
                <a:cs typeface="Calibri" pitchFamily="34" charset="0"/>
              </a:rPr>
              <a:t>Manipular alimentos</a:t>
            </a:r>
          </a:p>
          <a:p>
            <a:pPr marL="342877" indent="-342877">
              <a:lnSpc>
                <a:spcPct val="150000"/>
              </a:lnSpc>
              <a:spcBef>
                <a:spcPct val="0"/>
              </a:spcBef>
            </a:pPr>
            <a:r>
              <a:rPr lang="es-ES" altLang="es-ES" sz="2419" b="1" dirty="0">
                <a:solidFill>
                  <a:srgbClr val="339966"/>
                </a:solidFill>
                <a:latin typeface="Xunta Sans"/>
                <a:ea typeface="Verdana" panose="020B0604030504040204" pitchFamily="34" charset="0"/>
                <a:cs typeface="Calibri" panose="020F0502020204030204" pitchFamily="34" charset="0"/>
              </a:rPr>
              <a:t>2. Escuela de cocineros </a:t>
            </a:r>
            <a:r>
              <a:rPr lang="es-ES" altLang="es-ES" sz="2419" dirty="0">
                <a:solidFill>
                  <a:schemeClr val="accent6">
                    <a:lumMod val="50000"/>
                  </a:schemeClr>
                </a:solidFill>
                <a:latin typeface="Xunta Sans"/>
                <a:ea typeface="Verdana" panose="020B0604030504040204" pitchFamily="34" charset="0"/>
                <a:cs typeface="Calibri" panose="020F0502020204030204" pitchFamily="34" charset="0"/>
              </a:rPr>
              <a:t>para cortar y manipular alimentos, probar lo que preparan otros.</a:t>
            </a:r>
          </a:p>
          <a:p>
            <a:pPr marL="342877" indent="-342877">
              <a:lnSpc>
                <a:spcPct val="150000"/>
              </a:lnSpc>
              <a:spcBef>
                <a:spcPct val="0"/>
              </a:spcBef>
            </a:pPr>
            <a:r>
              <a:rPr lang="es-ES" altLang="es-ES" sz="2419" b="1" dirty="0">
                <a:solidFill>
                  <a:srgbClr val="339966"/>
                </a:solidFill>
                <a:latin typeface="Xunta Sans"/>
                <a:ea typeface="Verdana" panose="020B0604030504040204" pitchFamily="34" charset="0"/>
                <a:cs typeface="Calibri" panose="020F0502020204030204" pitchFamily="34" charset="0"/>
              </a:rPr>
              <a:t>3. Jugar a la gallina ciega </a:t>
            </a:r>
            <a:r>
              <a:rPr lang="es-ES" altLang="es-ES" sz="2419" dirty="0">
                <a:solidFill>
                  <a:schemeClr val="accent6">
                    <a:lumMod val="50000"/>
                  </a:schemeClr>
                </a:solidFill>
                <a:latin typeface="Xunta Sans"/>
                <a:ea typeface="Verdana" panose="020B0604030504040204" pitchFamily="34" charset="0"/>
                <a:cs typeface="Calibri" panose="020F0502020204030204" pitchFamily="34" charset="0"/>
              </a:rPr>
              <a:t>y con los ojos tapados distinguir alimentos como frutas, yogures</a:t>
            </a:r>
          </a:p>
          <a:p>
            <a:pPr marL="342877" indent="-342877">
              <a:lnSpc>
                <a:spcPct val="150000"/>
              </a:lnSpc>
              <a:spcBef>
                <a:spcPct val="0"/>
              </a:spcBef>
            </a:pPr>
            <a:r>
              <a:rPr lang="es-ES" altLang="es-ES" sz="2419" dirty="0">
                <a:solidFill>
                  <a:schemeClr val="accent6">
                    <a:lumMod val="50000"/>
                  </a:schemeClr>
                </a:solidFill>
                <a:latin typeface="Xunta Sans"/>
                <a:ea typeface="Verdana" panose="020B0604030504040204" pitchFamily="34" charset="0"/>
                <a:cs typeface="Calibri" panose="020F0502020204030204" pitchFamily="34" charset="0"/>
              </a:rPr>
              <a:t>de sabores, galletas, fragmentar alimentos en cortes geométricos...</a:t>
            </a:r>
            <a:r>
              <a:rPr lang="es-ES" sz="2419" b="1" kern="100" dirty="0">
                <a:solidFill>
                  <a:schemeClr val="accent6">
                    <a:lumMod val="50000"/>
                  </a:schemeClr>
                </a:solidFill>
                <a:latin typeface="Xunta Sans"/>
                <a:ea typeface="Verdana" panose="020B0604030504040204" pitchFamily="34" charset="0"/>
                <a:cs typeface="Calibri" panose="020F0502020204030204" pitchFamily="34" charset="0"/>
              </a:rPr>
              <a:t> </a:t>
            </a:r>
          </a:p>
          <a:p>
            <a:pPr marL="342877" indent="-342877">
              <a:lnSpc>
                <a:spcPct val="150000"/>
              </a:lnSpc>
              <a:spcBef>
                <a:spcPct val="0"/>
              </a:spcBef>
            </a:pPr>
            <a:r>
              <a:rPr lang="es-ES" sz="2419" dirty="0">
                <a:solidFill>
                  <a:schemeClr val="accent6">
                    <a:lumMod val="50000"/>
                  </a:schemeClr>
                </a:solidFill>
                <a:latin typeface="Xunta Sans"/>
                <a:ea typeface="Verdana" panose="020B0604030504040204" pitchFamily="34" charset="0"/>
                <a:cs typeface="Calibri" pitchFamily="34" charset="0"/>
              </a:rPr>
              <a:t>3. Elaborar entre todos un listado con alimentos que no hayan probado nunca. Luego, hacer un </a:t>
            </a:r>
            <a:r>
              <a:rPr lang="es-ES" sz="2419" b="1" dirty="0">
                <a:solidFill>
                  <a:srgbClr val="339966"/>
                </a:solidFill>
                <a:latin typeface="Xunta Sans"/>
                <a:ea typeface="Verdana" panose="020B0604030504040204" pitchFamily="34" charset="0"/>
                <a:cs typeface="Calibri" pitchFamily="34" charset="0"/>
              </a:rPr>
              <a:t>"amigo invisible" </a:t>
            </a:r>
            <a:r>
              <a:rPr lang="es-ES" sz="2419" dirty="0">
                <a:solidFill>
                  <a:schemeClr val="accent6">
                    <a:lumMod val="50000"/>
                  </a:schemeClr>
                </a:solidFill>
                <a:latin typeface="Xunta Sans"/>
                <a:ea typeface="Verdana" panose="020B0604030504040204" pitchFamily="34" charset="0"/>
                <a:cs typeface="Calibri" pitchFamily="34" charset="0"/>
              </a:rPr>
              <a:t>donde cada uno tendrá que probar un alimento distinto.</a:t>
            </a:r>
            <a:r>
              <a:rPr lang="es-ES" altLang="es-ES" sz="2419" b="1" dirty="0">
                <a:solidFill>
                  <a:srgbClr val="00B050"/>
                </a:solidFill>
                <a:latin typeface="Xunta Sans"/>
                <a:ea typeface="Verdana" panose="020B0604030504040204" pitchFamily="34" charset="0"/>
                <a:cs typeface="Calibri" panose="020F0502020204030204" pitchFamily="34" charset="0"/>
              </a:rPr>
              <a:t> </a:t>
            </a:r>
          </a:p>
          <a:p>
            <a:pPr algn="just" eaLnBrk="1" hangingPunct="1">
              <a:lnSpc>
                <a:spcPct val="150000"/>
              </a:lnSpc>
              <a:defRPr/>
            </a:pPr>
            <a:endParaRPr lang="es-ES" sz="2419" dirty="0">
              <a:latin typeface="Xunta Sans"/>
              <a:cs typeface="Arial" charset="0"/>
            </a:endParaRPr>
          </a:p>
        </p:txBody>
      </p:sp>
      <p:pic>
        <p:nvPicPr>
          <p:cNvPr id="4" name="Imagen 3">
            <a:extLst>
              <a:ext uri="{FF2B5EF4-FFF2-40B4-BE49-F238E27FC236}">
                <a16:creationId xmlns:a16="http://schemas.microsoft.com/office/drawing/2014/main" id="{470DBE20-32D9-4A00-B603-03BD89EA2FD6}"/>
              </a:ext>
            </a:extLst>
          </p:cNvPr>
          <p:cNvPicPr>
            <a:picLocks noChangeAspect="1"/>
          </p:cNvPicPr>
          <p:nvPr/>
        </p:nvPicPr>
        <p:blipFill>
          <a:blip r:embed="rId2"/>
          <a:stretch>
            <a:fillRect/>
          </a:stretch>
        </p:blipFill>
        <p:spPr>
          <a:xfrm>
            <a:off x="9638787" y="1587438"/>
            <a:ext cx="2309531" cy="2054701"/>
          </a:xfrm>
          <a:prstGeom prst="rect">
            <a:avLst/>
          </a:prstGeom>
        </p:spPr>
      </p:pic>
      <p:sp>
        <p:nvSpPr>
          <p:cNvPr id="9" name="Rectángulo 8">
            <a:extLst>
              <a:ext uri="{FF2B5EF4-FFF2-40B4-BE49-F238E27FC236}">
                <a16:creationId xmlns:a16="http://schemas.microsoft.com/office/drawing/2014/main" id="{4386FB75-65CB-5305-A399-1D15BA21E976}"/>
              </a:ext>
            </a:extLst>
          </p:cNvPr>
          <p:cNvSpPr/>
          <p:nvPr/>
        </p:nvSpPr>
        <p:spPr>
          <a:xfrm>
            <a:off x="3234118" y="167950"/>
            <a:ext cx="5698035" cy="523220"/>
          </a:xfrm>
          <a:prstGeom prst="rect">
            <a:avLst/>
          </a:prstGeom>
          <a:solidFill>
            <a:srgbClr val="339966"/>
          </a:solidFill>
        </p:spPr>
        <p:txBody>
          <a:bodyPr wrap="none">
            <a:spAutoFit/>
          </a:bodyPr>
          <a:lstStyle/>
          <a:p>
            <a:pPr lvl="0"/>
            <a:r>
              <a:rPr lang="es-ES" sz="2800" b="1" dirty="0">
                <a:solidFill>
                  <a:schemeClr val="bg1"/>
                </a:solidFill>
              </a:rPr>
              <a:t>1. Estimular los sentidos: </a:t>
            </a:r>
            <a:r>
              <a:rPr lang="es-ES" sz="2800" b="1" kern="100" dirty="0">
                <a:solidFill>
                  <a:schemeClr val="bg1"/>
                </a:solidFill>
                <a:ea typeface="Andale Sans UI"/>
                <a:cs typeface="Tahoma" panose="020B0604030504040204" pitchFamily="34" charset="0"/>
              </a:rPr>
              <a:t>Actividades</a:t>
            </a:r>
            <a:endParaRPr lang="es-ES" sz="2800" dirty="0">
              <a:solidFill>
                <a:schemeClr val="bg1"/>
              </a:solidFill>
            </a:endParaRPr>
          </a:p>
        </p:txBody>
      </p:sp>
    </p:spTree>
    <p:extLst>
      <p:ext uri="{BB962C8B-B14F-4D97-AF65-F5344CB8AC3E}">
        <p14:creationId xmlns:p14="http://schemas.microsoft.com/office/powerpoint/2010/main" val="2139156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EFBC72F-C477-1844-31C9-4CC16116769C}"/>
              </a:ext>
            </a:extLst>
          </p:cNvPr>
          <p:cNvPicPr>
            <a:picLocks noChangeAspect="1"/>
          </p:cNvPicPr>
          <p:nvPr/>
        </p:nvPicPr>
        <p:blipFill>
          <a:blip r:embed="rId3"/>
          <a:stretch>
            <a:fillRect/>
          </a:stretch>
        </p:blipFill>
        <p:spPr>
          <a:xfrm>
            <a:off x="9882255" y="162008"/>
            <a:ext cx="1942381" cy="1828503"/>
          </a:xfrm>
          <a:prstGeom prst="rect">
            <a:avLst/>
          </a:prstGeom>
        </p:spPr>
      </p:pic>
      <p:sp>
        <p:nvSpPr>
          <p:cNvPr id="101378" name="2 Rectángulo">
            <a:extLst>
              <a:ext uri="{FF2B5EF4-FFF2-40B4-BE49-F238E27FC236}">
                <a16:creationId xmlns:a16="http://schemas.microsoft.com/office/drawing/2014/main" id="{3BA063B8-F22E-453F-A03C-79FC67CC209D}"/>
              </a:ext>
            </a:extLst>
          </p:cNvPr>
          <p:cNvSpPr>
            <a:spLocks noChangeArrowheads="1"/>
          </p:cNvSpPr>
          <p:nvPr/>
        </p:nvSpPr>
        <p:spPr bwMode="auto">
          <a:xfrm>
            <a:off x="213" y="932121"/>
            <a:ext cx="11824423" cy="617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877" indent="-342877">
              <a:lnSpc>
                <a:spcPct val="150000"/>
              </a:lnSpc>
              <a:spcBef>
                <a:spcPct val="0"/>
              </a:spcBef>
            </a:pPr>
            <a:r>
              <a:rPr lang="es-ES" altLang="es-ES" sz="2419" b="1" dirty="0">
                <a:solidFill>
                  <a:srgbClr val="148660"/>
                </a:solidFill>
                <a:latin typeface="Xunta Sans"/>
                <a:ea typeface="Verdana" panose="020B0604030504040204" pitchFamily="34" charset="0"/>
                <a:cs typeface="Calibri" panose="020F0502020204030204" pitchFamily="34" charset="0"/>
              </a:rPr>
              <a:t>Establecer «concursos de recetas» familiares o elaboradas por los profes </a:t>
            </a:r>
            <a:r>
              <a:rPr lang="es-ES" altLang="es-ES" sz="2419" dirty="0">
                <a:latin typeface="Xunta Sans"/>
                <a:ea typeface="Verdana" panose="020B0604030504040204" pitchFamily="34" charset="0"/>
                <a:cs typeface="Calibri" panose="020F0502020204030204" pitchFamily="34" charset="0"/>
              </a:rPr>
              <a:t>donde los "jueces" serán los más pequeños. Tendrán que probar antes de emitir su voto. </a:t>
            </a:r>
          </a:p>
          <a:p>
            <a:pPr marL="342877" indent="-342877">
              <a:lnSpc>
                <a:spcPct val="150000"/>
              </a:lnSpc>
              <a:spcBef>
                <a:spcPct val="0"/>
              </a:spcBef>
            </a:pPr>
            <a:r>
              <a:rPr lang="es-ES" sz="2419" dirty="0">
                <a:latin typeface="Xunta Sans"/>
                <a:ea typeface="Verdana" panose="020B0604030504040204" pitchFamily="34" charset="0"/>
                <a:cs typeface="Calibri" pitchFamily="34" charset="0"/>
              </a:rPr>
              <a:t>Traer a clase un </a:t>
            </a:r>
            <a:r>
              <a:rPr lang="es-ES" sz="2419" b="1" dirty="0">
                <a:solidFill>
                  <a:srgbClr val="148660"/>
                </a:solidFill>
                <a:latin typeface="Xunta Sans"/>
                <a:ea typeface="Verdana" panose="020B0604030504040204" pitchFamily="34" charset="0"/>
                <a:cs typeface="Calibri" pitchFamily="34" charset="0"/>
              </a:rPr>
              <a:t>alimento nuevo </a:t>
            </a:r>
            <a:r>
              <a:rPr lang="es-ES" sz="2419" dirty="0">
                <a:latin typeface="Xunta Sans"/>
                <a:ea typeface="Verdana" panose="020B0604030504040204" pitchFamily="34" charset="0"/>
                <a:cs typeface="Calibri" pitchFamily="34" charset="0"/>
              </a:rPr>
              <a:t>o una preparación sencilla. Probarán los alimentos y tendrán  que describir una cualidad(seco, caliente…)</a:t>
            </a:r>
            <a:r>
              <a:rPr lang="es-ES" sz="2419" b="1" kern="100" dirty="0">
                <a:solidFill>
                  <a:srgbClr val="148660"/>
                </a:solidFill>
                <a:latin typeface="Xunta Sans"/>
                <a:ea typeface="Verdana" panose="020B0604030504040204" pitchFamily="34" charset="0"/>
                <a:cs typeface="Calibri" panose="020F0502020204030204" pitchFamily="34" charset="0"/>
              </a:rPr>
              <a:t> </a:t>
            </a:r>
          </a:p>
          <a:p>
            <a:pPr marL="342877" indent="-342877">
              <a:lnSpc>
                <a:spcPct val="150000"/>
              </a:lnSpc>
              <a:spcBef>
                <a:spcPct val="0"/>
              </a:spcBef>
            </a:pPr>
            <a:r>
              <a:rPr lang="es-ES" sz="2419" b="1" kern="100" dirty="0">
                <a:solidFill>
                  <a:srgbClr val="148660"/>
                </a:solidFill>
                <a:latin typeface="Xunta Sans"/>
                <a:ea typeface="Verdana" panose="020B0604030504040204" pitchFamily="34" charset="0"/>
                <a:cs typeface="Calibri" panose="020F0502020204030204" pitchFamily="34" charset="0"/>
              </a:rPr>
              <a:t>Probar recetas antiguas: </a:t>
            </a:r>
            <a:r>
              <a:rPr lang="es-ES" sz="2419" kern="100" dirty="0">
                <a:latin typeface="Xunta Sans"/>
                <a:ea typeface="Verdana" panose="020B0604030504040204" pitchFamily="34" charset="0"/>
                <a:cs typeface="Calibri" panose="020F0502020204030204" pitchFamily="34" charset="0"/>
              </a:rPr>
              <a:t>elaboraciones que los abuelos preparaban de niños. Cocinar en familia. Los docentes solicitarán documentación gráfica del momento y a la transcripción de la receta. El producto final: recetario con las contribuciones de todas las familias. </a:t>
            </a:r>
          </a:p>
          <a:p>
            <a:pPr marL="342877" indent="-342877">
              <a:lnSpc>
                <a:spcPct val="150000"/>
              </a:lnSpc>
              <a:spcBef>
                <a:spcPct val="0"/>
              </a:spcBef>
            </a:pPr>
            <a:r>
              <a:rPr lang="es-ES" sz="2419" kern="100" dirty="0">
                <a:latin typeface="Xunta Sans"/>
                <a:ea typeface="Verdana" panose="020B0604030504040204" pitchFamily="34" charset="0"/>
                <a:cs typeface="Calibri" panose="020F0502020204030204" pitchFamily="34" charset="0"/>
              </a:rPr>
              <a:t>Establecer con las familias, un día de «prueba de alimento nuevo» cada 15 días por ejemplo. Los carteles del cole pueden avisarnos!!!!!. </a:t>
            </a:r>
            <a:r>
              <a:rPr lang="es-ES" sz="2419" b="1" kern="100" dirty="0">
                <a:solidFill>
                  <a:srgbClr val="339966"/>
                </a:solidFill>
                <a:latin typeface="Xunta Sans"/>
                <a:ea typeface="Verdana" panose="020B0604030504040204" pitchFamily="34" charset="0"/>
                <a:cs typeface="Calibri" panose="020F0502020204030204" pitchFamily="34" charset="0"/>
              </a:rPr>
              <a:t>Compromiso de probar un alimento correspondiente a un grupo de alimentos distinto cada vez. </a:t>
            </a:r>
          </a:p>
          <a:p>
            <a:pPr marL="342877" indent="-342877">
              <a:lnSpc>
                <a:spcPct val="150000"/>
              </a:lnSpc>
              <a:spcBef>
                <a:spcPct val="0"/>
              </a:spcBef>
            </a:pPr>
            <a:endParaRPr lang="es-ES" altLang="es-ES" sz="2419" dirty="0">
              <a:latin typeface="Xunta Sans"/>
              <a:cs typeface="Calibri" panose="020F0502020204030204" pitchFamily="34" charset="0"/>
            </a:endParaRPr>
          </a:p>
        </p:txBody>
      </p:sp>
      <p:sp>
        <p:nvSpPr>
          <p:cNvPr id="5" name="Rectángulo 4">
            <a:extLst>
              <a:ext uri="{FF2B5EF4-FFF2-40B4-BE49-F238E27FC236}">
                <a16:creationId xmlns:a16="http://schemas.microsoft.com/office/drawing/2014/main" id="{E781B5D5-720E-3ED3-88D2-119528806238}"/>
              </a:ext>
            </a:extLst>
          </p:cNvPr>
          <p:cNvSpPr/>
          <p:nvPr/>
        </p:nvSpPr>
        <p:spPr>
          <a:xfrm>
            <a:off x="3156072" y="302826"/>
            <a:ext cx="5698035" cy="523220"/>
          </a:xfrm>
          <a:prstGeom prst="rect">
            <a:avLst/>
          </a:prstGeom>
          <a:solidFill>
            <a:srgbClr val="339966"/>
          </a:solidFill>
        </p:spPr>
        <p:txBody>
          <a:bodyPr wrap="none">
            <a:spAutoFit/>
          </a:bodyPr>
          <a:lstStyle/>
          <a:p>
            <a:r>
              <a:rPr lang="es-ES" sz="2800" b="1" dirty="0">
                <a:solidFill>
                  <a:schemeClr val="bg1"/>
                </a:solidFill>
              </a:rPr>
              <a:t>1. Estimular los sentidos: Actividades</a:t>
            </a:r>
          </a:p>
        </p:txBody>
      </p:sp>
    </p:spTree>
    <p:extLst>
      <p:ext uri="{BB962C8B-B14F-4D97-AF65-F5344CB8AC3E}">
        <p14:creationId xmlns:p14="http://schemas.microsoft.com/office/powerpoint/2010/main" val="3696611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473A4024-A518-4324-9814-61688D639A4B}"/>
              </a:ext>
            </a:extLst>
          </p:cNvPr>
          <p:cNvSpPr/>
          <p:nvPr/>
        </p:nvSpPr>
        <p:spPr>
          <a:xfrm>
            <a:off x="241471" y="1303362"/>
            <a:ext cx="11552967" cy="5290679"/>
          </a:xfrm>
          <a:prstGeom prst="rect">
            <a:avLst/>
          </a:prstGeom>
        </p:spPr>
        <p:txBody>
          <a:bodyPr wrap="square">
            <a:spAutoFit/>
          </a:bodyPr>
          <a:lstStyle/>
          <a:p>
            <a:pPr marL="342877" indent="-342877" algn="just">
              <a:lnSpc>
                <a:spcPct val="150000"/>
              </a:lnSpc>
              <a:spcBef>
                <a:spcPts val="285"/>
              </a:spcBef>
              <a:spcAft>
                <a:spcPts val="285"/>
              </a:spcAft>
              <a:buFont typeface="Arial" panose="020B0604020202020204" pitchFamily="34" charset="0"/>
              <a:buChar char="•"/>
            </a:pPr>
            <a:r>
              <a:rPr lang="es-ES" sz="2419" b="1" kern="100" dirty="0">
                <a:solidFill>
                  <a:srgbClr val="148660"/>
                </a:solidFill>
                <a:latin typeface="Xunta Sans"/>
                <a:ea typeface="Verdana" panose="020B0604030504040204" pitchFamily="34" charset="0"/>
                <a:cs typeface="Calibri" panose="020F0502020204030204" pitchFamily="34" charset="0"/>
              </a:rPr>
              <a:t>Cocinar en familia. Es necesario fomentar, entre las familias, la práctica de cocinar con los escolares </a:t>
            </a:r>
            <a:r>
              <a:rPr lang="es-ES" sz="2419" b="1" kern="100" dirty="0">
                <a:solidFill>
                  <a:schemeClr val="accent6">
                    <a:lumMod val="50000"/>
                  </a:schemeClr>
                </a:solidFill>
                <a:latin typeface="Xunta Sans"/>
                <a:ea typeface="Verdana" panose="020B0604030504040204" pitchFamily="34" charset="0"/>
                <a:cs typeface="Calibri" panose="020F0502020204030204" pitchFamily="34" charset="0"/>
              </a:rPr>
              <a:t>y </a:t>
            </a:r>
            <a:r>
              <a:rPr lang="es-ES" sz="2419" kern="100" dirty="0">
                <a:latin typeface="Xunta Sans"/>
                <a:ea typeface="Verdana" panose="020B0604030504040204" pitchFamily="34" charset="0"/>
                <a:cs typeface="Calibri" panose="020F0502020204030204" pitchFamily="34" charset="0"/>
              </a:rPr>
              <a:t>animarlos a cocinar y a degustar recetas en familia. Los docentes solicitarán documentación gráfica del momento y a la transcripción de la receta. El producto final será el recetario con las contribuciones de todas las familias, con fotografías e ideas para compartir. </a:t>
            </a:r>
          </a:p>
          <a:p>
            <a:pPr marL="342877" indent="-342877" algn="just">
              <a:lnSpc>
                <a:spcPct val="150000"/>
              </a:lnSpc>
              <a:spcBef>
                <a:spcPts val="285"/>
              </a:spcBef>
              <a:spcAft>
                <a:spcPts val="285"/>
              </a:spcAft>
              <a:buFont typeface="Arial" panose="020B0604020202020204" pitchFamily="34" charset="0"/>
              <a:buChar char="•"/>
            </a:pPr>
            <a:r>
              <a:rPr lang="es-ES" sz="2419" b="1" dirty="0">
                <a:solidFill>
                  <a:srgbClr val="148660"/>
                </a:solidFill>
                <a:latin typeface="Xunta Sans"/>
                <a:ea typeface="Verdana" panose="020B0604030504040204" pitchFamily="34" charset="0"/>
                <a:cs typeface="Calibri" pitchFamily="34" charset="0"/>
              </a:rPr>
              <a:t>Establecer con las familias, un día de «prueba» cada 15 días por ejemplo. Los anuncios y cartelería en el centro pueden ser un reclamo. Compromiso de probar un alimento correspondiente a un grupo de alimentos distinto cada vez</a:t>
            </a:r>
            <a:r>
              <a:rPr lang="es-ES" sz="2419" dirty="0">
                <a:solidFill>
                  <a:srgbClr val="148660"/>
                </a:solidFill>
                <a:latin typeface="Xunta Sans"/>
                <a:ea typeface="Verdana" panose="020B0604030504040204" pitchFamily="34" charset="0"/>
                <a:cs typeface="Calibri" pitchFamily="34" charset="0"/>
              </a:rPr>
              <a:t>. </a:t>
            </a:r>
          </a:p>
          <a:p>
            <a:pPr eaLnBrk="1" hangingPunct="1">
              <a:defRPr/>
            </a:pPr>
            <a:endParaRPr lang="es-ES" sz="2000" dirty="0">
              <a:latin typeface="Verdana" panose="020B0604030504040204" pitchFamily="34" charset="0"/>
              <a:ea typeface="Verdana" panose="020B0604030504040204" pitchFamily="34" charset="0"/>
              <a:cs typeface="Arial" charset="0"/>
            </a:endParaRPr>
          </a:p>
          <a:p>
            <a:pPr marL="342877" indent="-342877">
              <a:buFontTx/>
              <a:buAutoNum type="arabicPeriod"/>
              <a:defRPr/>
            </a:pPr>
            <a:endParaRPr lang="es-ES" sz="2000" dirty="0">
              <a:latin typeface="Verdana" panose="020B0604030504040204" pitchFamily="34" charset="0"/>
              <a:ea typeface="Verdana" panose="020B0604030504040204" pitchFamily="34" charset="0"/>
              <a:cs typeface="Arial" charset="0"/>
            </a:endParaRPr>
          </a:p>
        </p:txBody>
      </p:sp>
      <p:sp>
        <p:nvSpPr>
          <p:cNvPr id="3" name="Rectángulo 2">
            <a:extLst>
              <a:ext uri="{FF2B5EF4-FFF2-40B4-BE49-F238E27FC236}">
                <a16:creationId xmlns:a16="http://schemas.microsoft.com/office/drawing/2014/main" id="{3D64AC14-AD9F-3351-083D-740546CD1C29}"/>
              </a:ext>
            </a:extLst>
          </p:cNvPr>
          <p:cNvSpPr/>
          <p:nvPr/>
        </p:nvSpPr>
        <p:spPr>
          <a:xfrm>
            <a:off x="3334679" y="485115"/>
            <a:ext cx="5698035" cy="523220"/>
          </a:xfrm>
          <a:prstGeom prst="rect">
            <a:avLst/>
          </a:prstGeom>
          <a:solidFill>
            <a:srgbClr val="339966"/>
          </a:solidFill>
        </p:spPr>
        <p:txBody>
          <a:bodyPr wrap="none">
            <a:spAutoFit/>
          </a:bodyPr>
          <a:lstStyle/>
          <a:p>
            <a:r>
              <a:rPr lang="es-ES" sz="2800" b="1" dirty="0">
                <a:solidFill>
                  <a:schemeClr val="bg1"/>
                </a:solidFill>
              </a:rPr>
              <a:t>1. Estimular los sentidos: Actividades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9ED2BF-B6DD-4674-B548-DD62226D6392}"/>
              </a:ext>
            </a:extLst>
          </p:cNvPr>
          <p:cNvSpPr txBox="1"/>
          <p:nvPr/>
        </p:nvSpPr>
        <p:spPr>
          <a:xfrm>
            <a:off x="476747" y="5249478"/>
            <a:ext cx="10471692" cy="1151469"/>
          </a:xfrm>
          <a:prstGeom prst="rect">
            <a:avLst/>
          </a:prstGeom>
          <a:solidFill>
            <a:schemeClr val="accent2">
              <a:lumMod val="20000"/>
              <a:lumOff val="80000"/>
            </a:schemeClr>
          </a:solidFill>
        </p:spPr>
        <p:txBody>
          <a:bodyPr wrap="square">
            <a:spAutoFit/>
          </a:bodyPr>
          <a:lstStyle/>
          <a:p>
            <a:pPr algn="just">
              <a:lnSpc>
                <a:spcPct val="150000"/>
              </a:lnSpc>
              <a:spcBef>
                <a:spcPts val="285"/>
              </a:spcBef>
              <a:spcAft>
                <a:spcPts val="285"/>
              </a:spcAft>
            </a:pPr>
            <a:r>
              <a:rPr lang="es-ES" sz="2419" b="1" kern="100" dirty="0">
                <a:solidFill>
                  <a:srgbClr val="000000"/>
                </a:solidFill>
                <a:latin typeface="Xunta Sans"/>
                <a:ea typeface="Verdana" panose="020B0604030504040204" pitchFamily="34" charset="0"/>
                <a:cs typeface="Tahoma" panose="020B0604030504040204" pitchFamily="34" charset="0"/>
              </a:rPr>
              <a:t>Las actividades deben facilitar el desarrollo de</a:t>
            </a:r>
            <a:r>
              <a:rPr lang="es-ES" sz="2419" b="1" kern="100" dirty="0">
                <a:latin typeface="Xunta Sans"/>
                <a:ea typeface="Verdana" panose="020B0604030504040204" pitchFamily="34" charset="0"/>
                <a:cs typeface="Tahoma" panose="020B0604030504040204" pitchFamily="34" charset="0"/>
              </a:rPr>
              <a:t> emociones y sentimientos paralelas al hecho alimentario</a:t>
            </a:r>
            <a:endParaRPr lang="es-ES" sz="2419" kern="100" dirty="0">
              <a:latin typeface="Xunta Sans"/>
              <a:ea typeface="Verdana" panose="020B0604030504040204" pitchFamily="34" charset="0"/>
              <a:cs typeface="Tahoma" panose="020B0604030504040204" pitchFamily="34" charset="0"/>
            </a:endParaRPr>
          </a:p>
        </p:txBody>
      </p:sp>
      <p:sp>
        <p:nvSpPr>
          <p:cNvPr id="5" name="CuadroTexto 4">
            <a:extLst>
              <a:ext uri="{FF2B5EF4-FFF2-40B4-BE49-F238E27FC236}">
                <a16:creationId xmlns:a16="http://schemas.microsoft.com/office/drawing/2014/main" id="{A5ADB304-90C0-4896-9DDA-AFF6F7244AA1}"/>
              </a:ext>
            </a:extLst>
          </p:cNvPr>
          <p:cNvSpPr txBox="1"/>
          <p:nvPr/>
        </p:nvSpPr>
        <p:spPr>
          <a:xfrm>
            <a:off x="476747" y="1023195"/>
            <a:ext cx="11102497" cy="2826736"/>
          </a:xfrm>
          <a:prstGeom prst="rect">
            <a:avLst/>
          </a:prstGeom>
          <a:noFill/>
        </p:spPr>
        <p:txBody>
          <a:bodyPr wrap="square">
            <a:spAutoFit/>
          </a:bodyPr>
          <a:lstStyle/>
          <a:p>
            <a:pPr eaLnBrk="1" hangingPunct="1">
              <a:lnSpc>
                <a:spcPct val="150000"/>
              </a:lnSpc>
              <a:spcBef>
                <a:spcPct val="0"/>
              </a:spcBef>
            </a:pPr>
            <a:r>
              <a:rPr lang="es-ES" altLang="es-ES" sz="2419" dirty="0">
                <a:latin typeface="Xunta Sans"/>
                <a:ea typeface="Verdana" panose="020B0604030504040204" pitchFamily="34" charset="0"/>
              </a:rPr>
              <a:t>El hecho alimentario es emocional y vivencial. Las actividades propuestas estarán relacionadas con las sensaciones placenteras con los alimentos, el desarrollo de las preferencias y aversiones, la capacidad de evocar (asociados a momentos divertidos), de socializarse (comidas con familiares, con amigos, normas en la mesa y en el comedor escolar..). </a:t>
            </a:r>
          </a:p>
        </p:txBody>
      </p:sp>
      <p:sp>
        <p:nvSpPr>
          <p:cNvPr id="2" name="Rectángulo 1">
            <a:extLst>
              <a:ext uri="{FF2B5EF4-FFF2-40B4-BE49-F238E27FC236}">
                <a16:creationId xmlns:a16="http://schemas.microsoft.com/office/drawing/2014/main" id="{DF715771-1D2C-E485-5D4C-FC3C7B1F5740}"/>
              </a:ext>
            </a:extLst>
          </p:cNvPr>
          <p:cNvSpPr/>
          <p:nvPr/>
        </p:nvSpPr>
        <p:spPr>
          <a:xfrm>
            <a:off x="544752" y="320033"/>
            <a:ext cx="10656056" cy="523220"/>
          </a:xfrm>
          <a:prstGeom prst="rect">
            <a:avLst/>
          </a:prstGeom>
          <a:solidFill>
            <a:srgbClr val="FB6D8B"/>
          </a:solidFill>
        </p:spPr>
        <p:txBody>
          <a:bodyPr wrap="square">
            <a:spAutoFit/>
          </a:bodyPr>
          <a:lstStyle/>
          <a:p>
            <a:pPr lvl="0"/>
            <a:r>
              <a:rPr lang="es-ES" sz="2800" dirty="0"/>
              <a:t>2. Desarrollar emociones y sentimientos paralelos al hecho alimentario </a:t>
            </a:r>
          </a:p>
        </p:txBody>
      </p:sp>
      <p:sp>
        <p:nvSpPr>
          <p:cNvPr id="6" name="CuadroTexto 5">
            <a:extLst>
              <a:ext uri="{FF2B5EF4-FFF2-40B4-BE49-F238E27FC236}">
                <a16:creationId xmlns:a16="http://schemas.microsoft.com/office/drawing/2014/main" id="{CC596532-041C-5FC9-AABB-011BD18B7D8E}"/>
              </a:ext>
            </a:extLst>
          </p:cNvPr>
          <p:cNvSpPr txBox="1"/>
          <p:nvPr/>
        </p:nvSpPr>
        <p:spPr>
          <a:xfrm>
            <a:off x="476747" y="3868871"/>
            <a:ext cx="10966489" cy="1228413"/>
          </a:xfrm>
          <a:prstGeom prst="rect">
            <a:avLst/>
          </a:prstGeom>
          <a:noFill/>
        </p:spPr>
        <p:txBody>
          <a:bodyPr wrap="square">
            <a:spAutoFit/>
          </a:bodyPr>
          <a:lstStyle/>
          <a:p>
            <a:pPr algn="just">
              <a:lnSpc>
                <a:spcPct val="150000"/>
              </a:lnSpc>
              <a:spcBef>
                <a:spcPts val="285"/>
              </a:spcBef>
              <a:spcAft>
                <a:spcPts val="285"/>
              </a:spcAft>
            </a:pPr>
            <a:r>
              <a:rPr lang="es-ES" sz="2419" kern="100" dirty="0">
                <a:latin typeface="Xunta Sans"/>
                <a:ea typeface="Verdana" panose="020B0604030504040204" pitchFamily="34" charset="0"/>
                <a:cs typeface="Tahoma" panose="020B0604030504040204" pitchFamily="34" charset="0"/>
              </a:rPr>
              <a:t>Deben ser adaptadas </a:t>
            </a:r>
            <a:r>
              <a:rPr lang="es-ES" sz="2419" b="1" kern="100" dirty="0">
                <a:latin typeface="Xunta Sans"/>
                <a:ea typeface="Verdana" panose="020B0604030504040204" pitchFamily="34" charset="0"/>
                <a:cs typeface="Tahoma" panose="020B0604030504040204" pitchFamily="34" charset="0"/>
              </a:rPr>
              <a:t>a todos los ciclos educativos</a:t>
            </a:r>
          </a:p>
          <a:p>
            <a:pPr algn="just">
              <a:lnSpc>
                <a:spcPct val="150000"/>
              </a:lnSpc>
              <a:spcBef>
                <a:spcPts val="285"/>
              </a:spcBef>
              <a:spcAft>
                <a:spcPts val="285"/>
              </a:spcAft>
            </a:pPr>
            <a:r>
              <a:rPr lang="es-ES" sz="2419" kern="100" dirty="0">
                <a:latin typeface="Xunta Sans"/>
                <a:ea typeface="Verdana" panose="020B0604030504040204" pitchFamily="34" charset="0"/>
                <a:cs typeface="Tahoma" panose="020B0604030504040204" pitchFamily="34" charset="0"/>
              </a:rPr>
              <a:t>Se aconseja comenzar la prevención de TCA antes de iniciar la secundaria</a:t>
            </a:r>
            <a:endParaRPr lang="es-ES" sz="2419" dirty="0">
              <a:latin typeface="Xunta Sans"/>
            </a:endParaRPr>
          </a:p>
        </p:txBody>
      </p:sp>
    </p:spTree>
    <p:extLst>
      <p:ext uri="{BB962C8B-B14F-4D97-AF65-F5344CB8AC3E}">
        <p14:creationId xmlns:p14="http://schemas.microsoft.com/office/powerpoint/2010/main" val="1719824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BB0A8EE-727E-439A-92AA-57C155F110D4}"/>
              </a:ext>
            </a:extLst>
          </p:cNvPr>
          <p:cNvPicPr>
            <a:picLocks noChangeAspect="1"/>
          </p:cNvPicPr>
          <p:nvPr/>
        </p:nvPicPr>
        <p:blipFill>
          <a:blip r:embed="rId2"/>
          <a:stretch>
            <a:fillRect/>
          </a:stretch>
        </p:blipFill>
        <p:spPr>
          <a:xfrm>
            <a:off x="9712121" y="1080578"/>
            <a:ext cx="2295352" cy="1529275"/>
          </a:xfrm>
          <a:prstGeom prst="rect">
            <a:avLst/>
          </a:prstGeom>
        </p:spPr>
      </p:pic>
      <p:sp>
        <p:nvSpPr>
          <p:cNvPr id="3" name="CuadroTexto 2">
            <a:extLst>
              <a:ext uri="{FF2B5EF4-FFF2-40B4-BE49-F238E27FC236}">
                <a16:creationId xmlns:a16="http://schemas.microsoft.com/office/drawing/2014/main" id="{0237164C-0CCE-4C08-8903-8A4E909B692A}"/>
              </a:ext>
            </a:extLst>
          </p:cNvPr>
          <p:cNvSpPr txBox="1"/>
          <p:nvPr/>
        </p:nvSpPr>
        <p:spPr>
          <a:xfrm>
            <a:off x="342230" y="1383789"/>
            <a:ext cx="11257219" cy="4897366"/>
          </a:xfrm>
          <a:prstGeom prst="rect">
            <a:avLst/>
          </a:prstGeom>
          <a:noFill/>
        </p:spPr>
        <p:txBody>
          <a:bodyPr wrap="square">
            <a:spAutoFit/>
          </a:bodyPr>
          <a:lstStyle/>
          <a:p>
            <a:pPr algn="just">
              <a:lnSpc>
                <a:spcPct val="200000"/>
              </a:lnSpc>
              <a:spcBef>
                <a:spcPts val="285"/>
              </a:spcBef>
              <a:spcAft>
                <a:spcPts val="285"/>
              </a:spcAft>
            </a:pPr>
            <a:r>
              <a:rPr lang="es-ES" sz="2000" kern="100" dirty="0">
                <a:latin typeface="Verdana" panose="020B0604030504040204" pitchFamily="34" charset="0"/>
                <a:ea typeface="Verdana" panose="020B0604030504040204" pitchFamily="34" charset="0"/>
                <a:cs typeface="Tahoma" panose="020B0604030504040204" pitchFamily="34" charset="0"/>
              </a:rPr>
              <a:t>Aspectos que se quieren trabajar</a:t>
            </a:r>
          </a:p>
          <a:p>
            <a:pPr marL="342877" indent="-342877" algn="just">
              <a:lnSpc>
                <a:spcPct val="150000"/>
              </a:lnSpc>
              <a:spcBef>
                <a:spcPts val="285"/>
              </a:spcBef>
              <a:spcAft>
                <a:spcPts val="285"/>
              </a:spcAft>
              <a:buFont typeface="Symbol" panose="05050102010706020507" pitchFamily="18" charset="2"/>
              <a:buChar char=""/>
            </a:pPr>
            <a:r>
              <a:rPr lang="es-ES" sz="2000" kern="100" dirty="0">
                <a:latin typeface="Verdana" panose="020B0604030504040204" pitchFamily="34" charset="0"/>
                <a:ea typeface="Verdana" panose="020B0604030504040204" pitchFamily="34" charset="0"/>
                <a:cs typeface="Symbol" panose="05050102010706020507" pitchFamily="18" charset="2"/>
              </a:rPr>
              <a:t>Aceptar </a:t>
            </a:r>
            <a:r>
              <a:rPr lang="es-ES" sz="2000" b="1" kern="100" dirty="0">
                <a:latin typeface="Verdana" panose="020B0604030504040204" pitchFamily="34" charset="0"/>
                <a:ea typeface="Verdana" panose="020B0604030504040204" pitchFamily="34" charset="0"/>
                <a:cs typeface="Symbol" panose="05050102010706020507" pitchFamily="18" charset="2"/>
              </a:rPr>
              <a:t>alimentos nuevos </a:t>
            </a:r>
            <a:r>
              <a:rPr lang="es-ES" sz="2000" kern="100" dirty="0">
                <a:latin typeface="Verdana" panose="020B0604030504040204" pitchFamily="34" charset="0"/>
                <a:ea typeface="Verdana" panose="020B0604030504040204" pitchFamily="34" charset="0"/>
                <a:cs typeface="Symbol" panose="05050102010706020507" pitchFamily="18" charset="2"/>
              </a:rPr>
              <a:t>en condiciones óptimas</a:t>
            </a:r>
          </a:p>
          <a:p>
            <a:pPr marL="342877" indent="-342877" algn="just">
              <a:lnSpc>
                <a:spcPct val="150000"/>
              </a:lnSpc>
              <a:spcBef>
                <a:spcPts val="285"/>
              </a:spcBef>
              <a:spcAft>
                <a:spcPts val="285"/>
              </a:spcAft>
              <a:buFont typeface="Symbol" panose="05050102010706020507" pitchFamily="18" charset="2"/>
              <a:buChar char=""/>
            </a:pPr>
            <a:r>
              <a:rPr lang="es-ES" sz="2000" kern="100" dirty="0">
                <a:latin typeface="Verdana" panose="020B0604030504040204" pitchFamily="34" charset="0"/>
                <a:ea typeface="Verdana" panose="020B0604030504040204" pitchFamily="34" charset="0"/>
                <a:cs typeface="Symbol" panose="05050102010706020507" pitchFamily="18" charset="2"/>
              </a:rPr>
              <a:t>Prevenir conflictos relacionados con la alimentación y  con las emociones. </a:t>
            </a:r>
          </a:p>
          <a:p>
            <a:pPr marL="342877" indent="-342877" algn="just">
              <a:lnSpc>
                <a:spcPct val="150000"/>
              </a:lnSpc>
              <a:spcBef>
                <a:spcPts val="285"/>
              </a:spcBef>
              <a:spcAft>
                <a:spcPts val="285"/>
              </a:spcAft>
              <a:buFont typeface="Symbol" panose="05050102010706020507" pitchFamily="18" charset="2"/>
              <a:buChar char=""/>
            </a:pPr>
            <a:r>
              <a:rPr lang="es-ES" sz="2000" kern="100" dirty="0">
                <a:latin typeface="Verdana" panose="020B0604030504040204" pitchFamily="34" charset="0"/>
                <a:ea typeface="Verdana" panose="020B0604030504040204" pitchFamily="34" charset="0"/>
                <a:cs typeface="Symbol" panose="05050102010706020507" pitchFamily="18" charset="2"/>
              </a:rPr>
              <a:t>Trabajar la </a:t>
            </a:r>
            <a:r>
              <a:rPr lang="es-ES" sz="2000" b="1" kern="100" dirty="0">
                <a:latin typeface="Verdana" panose="020B0604030504040204" pitchFamily="34" charset="0"/>
                <a:ea typeface="Verdana" panose="020B0604030504040204" pitchFamily="34" charset="0"/>
                <a:cs typeface="Symbol" panose="05050102010706020507" pitchFamily="18" charset="2"/>
              </a:rPr>
              <a:t>aceptación de la imagen </a:t>
            </a:r>
            <a:r>
              <a:rPr lang="es-ES" sz="2419" b="1" kern="100" dirty="0">
                <a:latin typeface="Xunta Sans"/>
                <a:ea typeface="Verdana" panose="020B0604030504040204" pitchFamily="34" charset="0"/>
                <a:cs typeface="Symbol" panose="05050102010706020507" pitchFamily="18" charset="2"/>
              </a:rPr>
              <a:t>corporal</a:t>
            </a:r>
            <a:r>
              <a:rPr lang="es-ES" sz="2000" kern="100" dirty="0">
                <a:latin typeface="Verdana" panose="020B0604030504040204" pitchFamily="34" charset="0"/>
                <a:ea typeface="Verdana" panose="020B0604030504040204" pitchFamily="34" charset="0"/>
                <a:cs typeface="Symbol" panose="05050102010706020507" pitchFamily="18" charset="2"/>
              </a:rPr>
              <a:t>. </a:t>
            </a:r>
          </a:p>
          <a:p>
            <a:pPr marL="342877" indent="-342877" algn="just">
              <a:lnSpc>
                <a:spcPct val="150000"/>
              </a:lnSpc>
              <a:spcBef>
                <a:spcPts val="285"/>
              </a:spcBef>
              <a:spcAft>
                <a:spcPts val="285"/>
              </a:spcAft>
              <a:buFont typeface="Symbol" panose="05050102010706020507" pitchFamily="18" charset="2"/>
              <a:buChar char=""/>
            </a:pPr>
            <a:r>
              <a:rPr lang="es-ES" sz="2000" b="1" kern="100" dirty="0">
                <a:latin typeface="Verdana" panose="020B0604030504040204" pitchFamily="34" charset="0"/>
                <a:ea typeface="Verdana" panose="020B0604030504040204" pitchFamily="34" charset="0"/>
                <a:cs typeface="Symbol" panose="05050102010706020507" pitchFamily="18" charset="2"/>
              </a:rPr>
              <a:t>Abordar la obesidad infantil </a:t>
            </a:r>
            <a:r>
              <a:rPr lang="es-ES" sz="2000" kern="100" dirty="0">
                <a:latin typeface="Verdana" panose="020B0604030504040204" pitchFamily="34" charset="0"/>
                <a:ea typeface="Verdana" panose="020B0604030504040204" pitchFamily="34" charset="0"/>
                <a:cs typeface="Symbol" panose="05050102010706020507" pitchFamily="18" charset="2"/>
              </a:rPr>
              <a:t>desde este enfoque (comer por aburrimiento, comer cuando se está solo, sin apetito, comer sin hambre y beber sin sed).</a:t>
            </a:r>
          </a:p>
          <a:p>
            <a:pPr marL="342877" indent="-342877" algn="just">
              <a:lnSpc>
                <a:spcPct val="150000"/>
              </a:lnSpc>
              <a:spcBef>
                <a:spcPts val="285"/>
              </a:spcBef>
              <a:spcAft>
                <a:spcPts val="285"/>
              </a:spcAft>
              <a:buFont typeface="Symbol" panose="05050102010706020507" pitchFamily="18" charset="2"/>
              <a:buChar char=""/>
            </a:pPr>
            <a:r>
              <a:rPr lang="es-ES" sz="2000" b="1" kern="100" dirty="0">
                <a:latin typeface="Verdana" panose="020B0604030504040204" pitchFamily="34" charset="0"/>
                <a:ea typeface="Verdana" panose="020B0604030504040204" pitchFamily="34" charset="0"/>
                <a:cs typeface="Symbol" panose="05050102010706020507" pitchFamily="18" charset="2"/>
              </a:rPr>
              <a:t>Prevenir desórdenes alimentarios </a:t>
            </a:r>
            <a:r>
              <a:rPr lang="es-ES" sz="2000" kern="100" dirty="0">
                <a:latin typeface="Verdana" panose="020B0604030504040204" pitchFamily="34" charset="0"/>
                <a:ea typeface="Verdana" panose="020B0604030504040204" pitchFamily="34" charset="0"/>
                <a:cs typeface="Symbol" panose="05050102010706020507" pitchFamily="18" charset="2"/>
              </a:rPr>
              <a:t>y reflexionar sobre el miedo a engordar, la aceptación personal en el grupo etc. </a:t>
            </a:r>
          </a:p>
          <a:p>
            <a:pPr marL="342877" indent="-342877" algn="just">
              <a:lnSpc>
                <a:spcPct val="150000"/>
              </a:lnSpc>
              <a:spcBef>
                <a:spcPts val="285"/>
              </a:spcBef>
              <a:spcAft>
                <a:spcPts val="285"/>
              </a:spcAft>
              <a:buFont typeface="Symbol" panose="05050102010706020507" pitchFamily="18" charset="2"/>
              <a:buChar char=""/>
            </a:pPr>
            <a:r>
              <a:rPr lang="es-ES" sz="2000" kern="100" dirty="0">
                <a:latin typeface="Verdana" panose="020B0604030504040204" pitchFamily="34" charset="0"/>
                <a:ea typeface="Verdana" panose="020B0604030504040204" pitchFamily="34" charset="0"/>
                <a:cs typeface="Symbol" panose="05050102010706020507" pitchFamily="18" charset="2"/>
              </a:rPr>
              <a:t>Introducir conceptos como </a:t>
            </a:r>
            <a:r>
              <a:rPr lang="es-ES" sz="2000" kern="100" dirty="0" err="1">
                <a:latin typeface="Verdana" panose="020B0604030504040204" pitchFamily="34" charset="0"/>
                <a:ea typeface="Verdana" panose="020B0604030504040204" pitchFamily="34" charset="0"/>
                <a:cs typeface="Symbol" panose="05050102010706020507" pitchFamily="18" charset="2"/>
              </a:rPr>
              <a:t>solidariedad</a:t>
            </a:r>
            <a:r>
              <a:rPr lang="es-ES" sz="2000" kern="100" dirty="0">
                <a:latin typeface="Verdana" panose="020B0604030504040204" pitchFamily="34" charset="0"/>
                <a:ea typeface="Verdana" panose="020B0604030504040204" pitchFamily="34" charset="0"/>
                <a:cs typeface="Symbol" panose="05050102010706020507" pitchFamily="18" charset="2"/>
              </a:rPr>
              <a:t>, empatía con los desfavorecidos.</a:t>
            </a:r>
          </a:p>
        </p:txBody>
      </p:sp>
      <p:sp>
        <p:nvSpPr>
          <p:cNvPr id="7" name="Rectángulo 6">
            <a:extLst>
              <a:ext uri="{FF2B5EF4-FFF2-40B4-BE49-F238E27FC236}">
                <a16:creationId xmlns:a16="http://schemas.microsoft.com/office/drawing/2014/main" id="{34E2602B-64FA-BF5C-F950-4A728EC2B97A}"/>
              </a:ext>
            </a:extLst>
          </p:cNvPr>
          <p:cNvSpPr/>
          <p:nvPr/>
        </p:nvSpPr>
        <p:spPr>
          <a:xfrm>
            <a:off x="1603390" y="107205"/>
            <a:ext cx="8985220" cy="523220"/>
          </a:xfrm>
          <a:prstGeom prst="rect">
            <a:avLst/>
          </a:prstGeom>
          <a:solidFill>
            <a:srgbClr val="FB6D8B"/>
          </a:solidFill>
        </p:spPr>
        <p:txBody>
          <a:bodyPr wrap="square">
            <a:spAutoFit/>
          </a:bodyPr>
          <a:lstStyle/>
          <a:p>
            <a:pPr lvl="0" algn="ctr"/>
            <a:r>
              <a:rPr lang="es-ES" sz="2800" dirty="0"/>
              <a:t>2. Desarrollar emociones y sentimientos. Actividades</a:t>
            </a:r>
          </a:p>
        </p:txBody>
      </p:sp>
    </p:spTree>
    <p:extLst>
      <p:ext uri="{BB962C8B-B14F-4D97-AF65-F5344CB8AC3E}">
        <p14:creationId xmlns:p14="http://schemas.microsoft.com/office/powerpoint/2010/main" val="3178095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2E7AD1-C924-430B-9C65-CAAC34AB2C4D}"/>
              </a:ext>
            </a:extLst>
          </p:cNvPr>
          <p:cNvSpPr txBox="1"/>
          <p:nvPr/>
        </p:nvSpPr>
        <p:spPr>
          <a:xfrm>
            <a:off x="184765" y="1180864"/>
            <a:ext cx="11557011" cy="5594930"/>
          </a:xfrm>
          <a:prstGeom prst="rect">
            <a:avLst/>
          </a:prstGeom>
          <a:noFill/>
        </p:spPr>
        <p:txBody>
          <a:bodyPr wrap="square">
            <a:spAutoFit/>
          </a:bodyPr>
          <a:lstStyle/>
          <a:p>
            <a:pPr marL="342877" indent="-342877" algn="just">
              <a:lnSpc>
                <a:spcPct val="150000"/>
              </a:lnSpc>
              <a:spcBef>
                <a:spcPts val="285"/>
              </a:spcBef>
              <a:spcAft>
                <a:spcPts val="285"/>
              </a:spcAft>
              <a:buFont typeface="Symbol" panose="05050102010706020507" pitchFamily="18" charset="2"/>
              <a:buChar char=""/>
            </a:pPr>
            <a:r>
              <a:rPr lang="es-ES" sz="2419" kern="100" dirty="0">
                <a:latin typeface="Xunta Sans"/>
                <a:ea typeface="Andale Sans UI"/>
                <a:cs typeface="Symbol" panose="05050102010706020507" pitchFamily="18" charset="2"/>
              </a:rPr>
              <a:t>Preguntar por:</a:t>
            </a:r>
          </a:p>
          <a:p>
            <a:pPr marL="742899" lvl="1" indent="-285730" algn="just">
              <a:lnSpc>
                <a:spcPct val="150000"/>
              </a:lnSpc>
              <a:spcBef>
                <a:spcPts val="285"/>
              </a:spcBef>
              <a:spcAft>
                <a:spcPts val="285"/>
              </a:spcAft>
              <a:buFont typeface="Courier New" panose="02070309020205020404" pitchFamily="49" charset="0"/>
              <a:buChar char="o"/>
            </a:pPr>
            <a:r>
              <a:rPr lang="es-ES" sz="2419" kern="100" dirty="0">
                <a:latin typeface="Xunta Sans"/>
                <a:ea typeface="Andale Sans UI"/>
                <a:cs typeface="Tahoma" panose="020B0604030504040204" pitchFamily="34" charset="0"/>
              </a:rPr>
              <a:t>Anécdotas que ocurrieron en las comidas familiares.</a:t>
            </a:r>
          </a:p>
          <a:p>
            <a:pPr marL="742899" lvl="1" indent="-285730" algn="just">
              <a:lnSpc>
                <a:spcPct val="150000"/>
              </a:lnSpc>
              <a:spcBef>
                <a:spcPts val="285"/>
              </a:spcBef>
              <a:spcAft>
                <a:spcPts val="285"/>
              </a:spcAft>
              <a:buFont typeface="Courier New" panose="02070309020205020404" pitchFamily="49" charset="0"/>
              <a:buChar char="o"/>
            </a:pPr>
            <a:r>
              <a:rPr lang="es-ES" sz="2419" kern="100" dirty="0">
                <a:latin typeface="Xunta Sans"/>
                <a:ea typeface="Andale Sans UI"/>
                <a:cs typeface="Tahoma" panose="020B0604030504040204" pitchFamily="34" charset="0"/>
              </a:rPr>
              <a:t>Gustos y preferencias familiares, quién come más y </a:t>
            </a:r>
          </a:p>
          <a:p>
            <a:pPr lvl="1" algn="just">
              <a:lnSpc>
                <a:spcPct val="150000"/>
              </a:lnSpc>
              <a:spcBef>
                <a:spcPts val="285"/>
              </a:spcBef>
              <a:spcAft>
                <a:spcPts val="285"/>
              </a:spcAft>
            </a:pPr>
            <a:r>
              <a:rPr lang="es-ES" sz="2419" kern="100" dirty="0">
                <a:latin typeface="Xunta Sans"/>
                <a:ea typeface="Andale Sans UI"/>
                <a:cs typeface="Tahoma" panose="020B0604030504040204" pitchFamily="34" charset="0"/>
              </a:rPr>
              <a:t>quién come menos de algunos alimentos.</a:t>
            </a:r>
          </a:p>
          <a:p>
            <a:pPr marL="742899" lvl="1" indent="-285730" algn="just">
              <a:lnSpc>
                <a:spcPct val="150000"/>
              </a:lnSpc>
              <a:spcBef>
                <a:spcPts val="285"/>
              </a:spcBef>
              <a:spcAft>
                <a:spcPts val="285"/>
              </a:spcAft>
              <a:buFont typeface="Courier New" panose="02070309020205020404" pitchFamily="49" charset="0"/>
              <a:buChar char="o"/>
            </a:pPr>
            <a:r>
              <a:rPr lang="es-ES" sz="2419" kern="100" dirty="0">
                <a:latin typeface="Xunta Sans"/>
                <a:ea typeface="Andale Sans UI"/>
                <a:cs typeface="Tahoma" panose="020B0604030504040204" pitchFamily="34" charset="0"/>
              </a:rPr>
              <a:t>Alimentos en la mesa (días especiales y a diario).</a:t>
            </a:r>
          </a:p>
          <a:p>
            <a:pPr marL="742899" lvl="1" indent="-285730" algn="just">
              <a:lnSpc>
                <a:spcPct val="150000"/>
              </a:lnSpc>
              <a:spcBef>
                <a:spcPts val="285"/>
              </a:spcBef>
              <a:spcAft>
                <a:spcPts val="285"/>
              </a:spcAft>
              <a:buFont typeface="Courier New" panose="02070309020205020404" pitchFamily="49" charset="0"/>
              <a:buChar char="o"/>
            </a:pPr>
            <a:r>
              <a:rPr lang="es-ES" sz="2419" kern="100" dirty="0">
                <a:latin typeface="Xunta Sans"/>
                <a:ea typeface="Andale Sans UI"/>
                <a:cs typeface="Tahoma" panose="020B0604030504040204" pitchFamily="34" charset="0"/>
              </a:rPr>
              <a:t>Que pasa cando estoy triste y no tengo apetito, y cuando estoy contento.</a:t>
            </a:r>
          </a:p>
          <a:p>
            <a:pPr marL="742899" lvl="1" indent="-285730" algn="just">
              <a:lnSpc>
                <a:spcPct val="150000"/>
              </a:lnSpc>
              <a:spcBef>
                <a:spcPts val="285"/>
              </a:spcBef>
              <a:spcAft>
                <a:spcPts val="285"/>
              </a:spcAft>
              <a:buFont typeface="Courier New" panose="02070309020205020404" pitchFamily="49" charset="0"/>
              <a:buChar char="o"/>
            </a:pPr>
            <a:r>
              <a:rPr lang="es-ES" sz="2419" kern="100" dirty="0">
                <a:latin typeface="Xunta Sans"/>
                <a:ea typeface="Andale Sans UI"/>
                <a:cs typeface="Tahoma" panose="020B0604030504040204" pitchFamily="34" charset="0"/>
              </a:rPr>
              <a:t>A que huele la casa de los abuelos los domingos, a que huele la pizzería, cuando tengo mucho apetito en qué pienso etc</a:t>
            </a:r>
            <a:r>
              <a:rPr lang="es-ES" sz="2399" kern="100" dirty="0">
                <a:ea typeface="Andale Sans UI"/>
                <a:cs typeface="Tahoma" panose="020B0604030504040204" pitchFamily="34" charset="0"/>
              </a:rPr>
              <a:t>.</a:t>
            </a:r>
          </a:p>
          <a:p>
            <a:pPr marL="742899" lvl="1" indent="-285730" algn="just">
              <a:lnSpc>
                <a:spcPct val="150000"/>
              </a:lnSpc>
              <a:spcBef>
                <a:spcPts val="285"/>
              </a:spcBef>
              <a:spcAft>
                <a:spcPts val="285"/>
              </a:spcAft>
              <a:buFont typeface="Courier New" panose="02070309020205020404" pitchFamily="49" charset="0"/>
              <a:buChar char="o"/>
            </a:pPr>
            <a:r>
              <a:rPr lang="es-ES" sz="2399" kern="100" dirty="0">
                <a:ea typeface="Andale Sans UI"/>
                <a:cs typeface="Tahoma" panose="020B0604030504040204" pitchFamily="34" charset="0"/>
              </a:rPr>
              <a:t>Consumo simbólico</a:t>
            </a:r>
          </a:p>
        </p:txBody>
      </p:sp>
      <p:pic>
        <p:nvPicPr>
          <p:cNvPr id="2" name="Imagen 1">
            <a:extLst>
              <a:ext uri="{FF2B5EF4-FFF2-40B4-BE49-F238E27FC236}">
                <a16:creationId xmlns:a16="http://schemas.microsoft.com/office/drawing/2014/main" id="{C966C6FD-7D80-4AF0-89D5-08D61A8E8FB0}"/>
              </a:ext>
            </a:extLst>
          </p:cNvPr>
          <p:cNvPicPr>
            <a:picLocks noChangeAspect="1"/>
          </p:cNvPicPr>
          <p:nvPr/>
        </p:nvPicPr>
        <p:blipFill>
          <a:blip r:embed="rId3"/>
          <a:stretch>
            <a:fillRect/>
          </a:stretch>
        </p:blipFill>
        <p:spPr>
          <a:xfrm>
            <a:off x="7584972" y="1180863"/>
            <a:ext cx="4289535" cy="3237143"/>
          </a:xfrm>
          <a:prstGeom prst="rect">
            <a:avLst/>
          </a:prstGeom>
        </p:spPr>
      </p:pic>
      <p:sp>
        <p:nvSpPr>
          <p:cNvPr id="4" name="Rectángulo 3">
            <a:extLst>
              <a:ext uri="{FF2B5EF4-FFF2-40B4-BE49-F238E27FC236}">
                <a16:creationId xmlns:a16="http://schemas.microsoft.com/office/drawing/2014/main" id="{CEEB3E30-7684-B5E2-BC11-F81EF8AF949C}"/>
              </a:ext>
            </a:extLst>
          </p:cNvPr>
          <p:cNvSpPr/>
          <p:nvPr/>
        </p:nvSpPr>
        <p:spPr>
          <a:xfrm>
            <a:off x="1603390" y="107205"/>
            <a:ext cx="8985220" cy="954107"/>
          </a:xfrm>
          <a:prstGeom prst="rect">
            <a:avLst/>
          </a:prstGeom>
          <a:solidFill>
            <a:srgbClr val="FB6D8B"/>
          </a:solidFill>
        </p:spPr>
        <p:txBody>
          <a:bodyPr wrap="square">
            <a:spAutoFit/>
          </a:bodyPr>
          <a:lstStyle/>
          <a:p>
            <a:pPr lvl="0" algn="ctr"/>
            <a:r>
              <a:rPr lang="es-ES" sz="2800" dirty="0"/>
              <a:t>2. Desarrollar emociones y sentimientos paralelos al hecho alimentario. Actividades</a:t>
            </a:r>
          </a:p>
        </p:txBody>
      </p:sp>
    </p:spTree>
    <p:extLst>
      <p:ext uri="{BB962C8B-B14F-4D97-AF65-F5344CB8AC3E}">
        <p14:creationId xmlns:p14="http://schemas.microsoft.com/office/powerpoint/2010/main" val="341778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1938493-E72A-452B-98E1-7959D9CB3B85}"/>
              </a:ext>
            </a:extLst>
          </p:cNvPr>
          <p:cNvSpPr txBox="1"/>
          <p:nvPr/>
        </p:nvSpPr>
        <p:spPr>
          <a:xfrm>
            <a:off x="374953" y="1198561"/>
            <a:ext cx="11442092" cy="6170151"/>
          </a:xfrm>
          <a:prstGeom prst="rect">
            <a:avLst/>
          </a:prstGeom>
          <a:noFill/>
        </p:spPr>
        <p:txBody>
          <a:bodyPr wrap="square">
            <a:spAutoFit/>
          </a:bodyPr>
          <a:lstStyle/>
          <a:p>
            <a:pPr marL="342877" indent="-342877" algn="just">
              <a:lnSpc>
                <a:spcPct val="200000"/>
              </a:lnSpc>
              <a:spcBef>
                <a:spcPts val="285"/>
              </a:spcBef>
              <a:spcAft>
                <a:spcPts val="285"/>
              </a:spcAft>
              <a:buFont typeface="Symbol" panose="05050102010706020507" pitchFamily="18" charset="2"/>
              <a:buChar char=""/>
            </a:pPr>
            <a:r>
              <a:rPr lang="es-ES" sz="2419" kern="100" dirty="0">
                <a:latin typeface="Xunta Sans"/>
                <a:ea typeface="Verdana" panose="020B0604030504040204" pitchFamily="34" charset="0"/>
                <a:cs typeface="Symbol" panose="05050102010706020507" pitchFamily="18" charset="2"/>
              </a:rPr>
              <a:t>Practicar actividades relacionadas con otras disciplinas: </a:t>
            </a:r>
            <a:r>
              <a:rPr lang="es-ES" sz="2419" b="1" kern="100" dirty="0">
                <a:latin typeface="Xunta Sans"/>
                <a:ea typeface="Verdana" panose="020B0604030504040204" pitchFamily="34" charset="0"/>
                <a:cs typeface="Symbol" panose="05050102010706020507" pitchFamily="18" charset="2"/>
              </a:rPr>
              <a:t>música</a:t>
            </a:r>
            <a:r>
              <a:rPr lang="es-ES" sz="2419" kern="100" dirty="0">
                <a:latin typeface="Xunta Sans"/>
                <a:ea typeface="Verdana" panose="020B0604030504040204" pitchFamily="34" charset="0"/>
                <a:cs typeface="Symbol" panose="05050102010706020507" pitchFamily="18" charset="2"/>
              </a:rPr>
              <a:t> (alimentos, evocación), </a:t>
            </a:r>
            <a:r>
              <a:rPr lang="es-ES" sz="2419" b="1" kern="100" dirty="0">
                <a:latin typeface="Xunta Sans"/>
                <a:ea typeface="Verdana" panose="020B0604030504040204" pitchFamily="34" charset="0"/>
                <a:cs typeface="Symbol" panose="05050102010706020507" pitchFamily="18" charset="2"/>
              </a:rPr>
              <a:t>lengua</a:t>
            </a:r>
            <a:r>
              <a:rPr lang="es-ES" sz="2419" kern="100" dirty="0">
                <a:latin typeface="Xunta Sans"/>
                <a:ea typeface="Verdana" panose="020B0604030504040204" pitchFamily="34" charset="0"/>
                <a:cs typeface="Symbol" panose="05050102010706020507" pitchFamily="18" charset="2"/>
              </a:rPr>
              <a:t> (describir sentimientos, idear narraciones con alimentos).</a:t>
            </a:r>
          </a:p>
          <a:p>
            <a:pPr marL="342877" indent="-342877" algn="just">
              <a:lnSpc>
                <a:spcPct val="200000"/>
              </a:lnSpc>
              <a:spcBef>
                <a:spcPts val="285"/>
              </a:spcBef>
              <a:spcAft>
                <a:spcPts val="285"/>
              </a:spcAft>
              <a:buFont typeface="Symbol" panose="05050102010706020507" pitchFamily="18" charset="2"/>
              <a:buChar char=""/>
            </a:pPr>
            <a:r>
              <a:rPr lang="es-ES" sz="2419" kern="100" dirty="0">
                <a:latin typeface="Xunta Sans"/>
                <a:ea typeface="Verdana" panose="020B0604030504040204" pitchFamily="34" charset="0"/>
                <a:cs typeface="Symbol" panose="05050102010706020507" pitchFamily="18" charset="2"/>
              </a:rPr>
              <a:t>Elaborar trabajos de investigación con </a:t>
            </a:r>
            <a:r>
              <a:rPr lang="es-ES" sz="2419" b="1" kern="100" dirty="0">
                <a:solidFill>
                  <a:srgbClr val="FF0066"/>
                </a:solidFill>
                <a:latin typeface="Xunta Sans"/>
                <a:ea typeface="Verdana" panose="020B0604030504040204" pitchFamily="34" charset="0"/>
                <a:cs typeface="Symbol" panose="05050102010706020507" pitchFamily="18" charset="2"/>
              </a:rPr>
              <a:t>contenido social</a:t>
            </a:r>
            <a:r>
              <a:rPr lang="es-ES" sz="2419" kern="100" dirty="0">
                <a:latin typeface="Xunta Sans"/>
                <a:ea typeface="Verdana" panose="020B0604030504040204" pitchFamily="34" charset="0"/>
                <a:cs typeface="Symbol" panose="05050102010706020507" pitchFamily="18" charset="2"/>
              </a:rPr>
              <a:t>: el hambre en los países en desarrollo, en las guerras; buscar soluciones, preguntarse que les gustaría comer a otros niños sin recursos, que se les llevaría para comer a los niños del desierto africano. Organizar campañas solidarias.</a:t>
            </a:r>
          </a:p>
          <a:p>
            <a:pPr marL="342877" indent="-342877" algn="just">
              <a:lnSpc>
                <a:spcPct val="200000"/>
              </a:lnSpc>
              <a:spcBef>
                <a:spcPts val="285"/>
              </a:spcBef>
              <a:spcAft>
                <a:spcPts val="285"/>
              </a:spcAft>
              <a:buFont typeface="Symbol" panose="05050102010706020507" pitchFamily="18" charset="2"/>
              <a:buChar char=""/>
            </a:pPr>
            <a:r>
              <a:rPr lang="es-ES" sz="2419" kern="100" dirty="0">
                <a:latin typeface="Xunta Sans"/>
                <a:ea typeface="Verdana" panose="020B0604030504040204" pitchFamily="34" charset="0"/>
                <a:cs typeface="Symbol" panose="05050102010706020507" pitchFamily="18" charset="2"/>
              </a:rPr>
              <a:t>Trabajar la </a:t>
            </a:r>
            <a:r>
              <a:rPr lang="es-ES" sz="2419" b="1" kern="100" dirty="0">
                <a:solidFill>
                  <a:srgbClr val="FF0066"/>
                </a:solidFill>
                <a:latin typeface="Xunta Sans"/>
                <a:ea typeface="Verdana" panose="020B0604030504040204" pitchFamily="34" charset="0"/>
                <a:cs typeface="Symbol" panose="05050102010706020507" pitchFamily="18" charset="2"/>
              </a:rPr>
              <a:t>autoestima y la imagen corporal</a:t>
            </a:r>
            <a:r>
              <a:rPr lang="es-ES" sz="2419" kern="100" dirty="0">
                <a:latin typeface="Xunta Sans"/>
                <a:ea typeface="Verdana" panose="020B0604030504040204" pitchFamily="34" charset="0"/>
                <a:cs typeface="Symbol" panose="05050102010706020507" pitchFamily="18" charset="2"/>
              </a:rPr>
              <a:t>.  </a:t>
            </a:r>
          </a:p>
          <a:p>
            <a:pPr marL="342877" indent="-342877" algn="just">
              <a:lnSpc>
                <a:spcPct val="200000"/>
              </a:lnSpc>
              <a:spcBef>
                <a:spcPts val="285"/>
              </a:spcBef>
              <a:spcAft>
                <a:spcPts val="285"/>
              </a:spcAft>
              <a:buFont typeface="Symbol" panose="05050102010706020507" pitchFamily="18" charset="2"/>
              <a:buChar char=""/>
            </a:pPr>
            <a:endParaRPr lang="es-ES" sz="2399" kern="100" dirty="0">
              <a:ea typeface="Andale Sans UI"/>
              <a:cs typeface="Symbol" panose="05050102010706020507" pitchFamily="18" charset="2"/>
            </a:endParaRPr>
          </a:p>
        </p:txBody>
      </p:sp>
      <p:sp>
        <p:nvSpPr>
          <p:cNvPr id="2" name="Rectángulo 1">
            <a:extLst>
              <a:ext uri="{FF2B5EF4-FFF2-40B4-BE49-F238E27FC236}">
                <a16:creationId xmlns:a16="http://schemas.microsoft.com/office/drawing/2014/main" id="{985CFD34-5100-284B-E735-D73B80A19132}"/>
              </a:ext>
            </a:extLst>
          </p:cNvPr>
          <p:cNvSpPr/>
          <p:nvPr/>
        </p:nvSpPr>
        <p:spPr>
          <a:xfrm>
            <a:off x="801800" y="225187"/>
            <a:ext cx="10588397" cy="954107"/>
          </a:xfrm>
          <a:prstGeom prst="rect">
            <a:avLst/>
          </a:prstGeom>
          <a:solidFill>
            <a:srgbClr val="FB6D8B"/>
          </a:solidFill>
        </p:spPr>
        <p:txBody>
          <a:bodyPr wrap="square">
            <a:spAutoFit/>
          </a:bodyPr>
          <a:lstStyle/>
          <a:p>
            <a:pPr lvl="0" algn="ctr"/>
            <a:r>
              <a:rPr lang="es-ES" sz="2800" dirty="0"/>
              <a:t>2. Desarrollar emociones y sentimientos paralelos al hecho alimentario. Actividades</a:t>
            </a:r>
          </a:p>
        </p:txBody>
      </p:sp>
    </p:spTree>
    <p:extLst>
      <p:ext uri="{BB962C8B-B14F-4D97-AF65-F5344CB8AC3E}">
        <p14:creationId xmlns:p14="http://schemas.microsoft.com/office/powerpoint/2010/main" val="290740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3">
            <a:extLst>
              <a:ext uri="{FF2B5EF4-FFF2-40B4-BE49-F238E27FC236}">
                <a16:creationId xmlns:a16="http://schemas.microsoft.com/office/drawing/2014/main" id="{0B41E5E2-AC53-D1DB-0284-BB4FD0409DD8}"/>
              </a:ext>
            </a:extLst>
          </p:cNvPr>
          <p:cNvGraphicFramePr>
            <a:graphicFrameLocks noGrp="1"/>
          </p:cNvGraphicFramePr>
          <p:nvPr/>
        </p:nvGraphicFramePr>
        <p:xfrm>
          <a:off x="703575" y="3814825"/>
          <a:ext cx="10978495" cy="367906"/>
        </p:xfrm>
        <a:graphic>
          <a:graphicData uri="http://schemas.openxmlformats.org/drawingml/2006/table">
            <a:tbl>
              <a:tblPr firstRow="1" bandRow="1">
                <a:tableStyleId>{5C22544A-7EE6-4342-B048-85BDC9FD1C3A}</a:tableStyleId>
              </a:tblPr>
              <a:tblGrid>
                <a:gridCol w="2753192">
                  <a:extLst>
                    <a:ext uri="{9D8B030D-6E8A-4147-A177-3AD203B41FA5}">
                      <a16:colId xmlns:a16="http://schemas.microsoft.com/office/drawing/2014/main" val="3083358197"/>
                    </a:ext>
                  </a:extLst>
                </a:gridCol>
                <a:gridCol w="2705691">
                  <a:extLst>
                    <a:ext uri="{9D8B030D-6E8A-4147-A177-3AD203B41FA5}">
                      <a16:colId xmlns:a16="http://schemas.microsoft.com/office/drawing/2014/main" val="1267410386"/>
                    </a:ext>
                  </a:extLst>
                </a:gridCol>
                <a:gridCol w="2777846">
                  <a:extLst>
                    <a:ext uri="{9D8B030D-6E8A-4147-A177-3AD203B41FA5}">
                      <a16:colId xmlns:a16="http://schemas.microsoft.com/office/drawing/2014/main" val="1324861220"/>
                    </a:ext>
                  </a:extLst>
                </a:gridCol>
                <a:gridCol w="2741766">
                  <a:extLst>
                    <a:ext uri="{9D8B030D-6E8A-4147-A177-3AD203B41FA5}">
                      <a16:colId xmlns:a16="http://schemas.microsoft.com/office/drawing/2014/main" val="1281638305"/>
                    </a:ext>
                  </a:extLst>
                </a:gridCol>
              </a:tblGrid>
              <a:tr h="367906">
                <a:tc>
                  <a:txBody>
                    <a:bodyPr/>
                    <a:lstStyle/>
                    <a:p>
                      <a:pPr algn="ctr"/>
                      <a:r>
                        <a:rPr lang="es-ES" sz="1800" dirty="0">
                          <a:solidFill>
                            <a:schemeClr val="tx2">
                              <a:lumMod val="75000"/>
                            </a:schemeClr>
                          </a:solidFill>
                        </a:rPr>
                        <a:t>0-5</a:t>
                      </a:r>
                    </a:p>
                  </a:txBody>
                  <a:tcPr marL="91437" marR="91437"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800" dirty="0">
                          <a:solidFill>
                            <a:schemeClr val="tx2">
                              <a:lumMod val="75000"/>
                            </a:schemeClr>
                          </a:solidFill>
                        </a:rPr>
                        <a:t>5-10</a:t>
                      </a:r>
                    </a:p>
                  </a:txBody>
                  <a:tcPr marL="91437" marR="91437"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800" dirty="0">
                          <a:solidFill>
                            <a:schemeClr val="tx2">
                              <a:lumMod val="75000"/>
                            </a:schemeClr>
                          </a:solidFill>
                        </a:rPr>
                        <a:t>10-15</a:t>
                      </a:r>
                    </a:p>
                  </a:txBody>
                  <a:tcPr marL="91437" marR="91437"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ES" sz="1800" dirty="0">
                          <a:solidFill>
                            <a:schemeClr val="tx2">
                              <a:lumMod val="75000"/>
                            </a:schemeClr>
                          </a:solidFill>
                        </a:rPr>
                        <a:t>15-20</a:t>
                      </a:r>
                    </a:p>
                  </a:txBody>
                  <a:tcPr marL="91437" marR="91437" marT="45718" marB="4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9073225"/>
                  </a:ext>
                </a:extLst>
              </a:tr>
            </a:tbl>
          </a:graphicData>
        </a:graphic>
      </p:graphicFrame>
      <p:graphicFrame>
        <p:nvGraphicFramePr>
          <p:cNvPr id="4" name="Tabla 3">
            <a:extLst>
              <a:ext uri="{FF2B5EF4-FFF2-40B4-BE49-F238E27FC236}">
                <a16:creationId xmlns:a16="http://schemas.microsoft.com/office/drawing/2014/main" id="{A69DB951-D05F-47DF-B8F6-C1DE6DFA863B}"/>
              </a:ext>
            </a:extLst>
          </p:cNvPr>
          <p:cNvGraphicFramePr>
            <a:graphicFrameLocks noGrp="1"/>
          </p:cNvGraphicFramePr>
          <p:nvPr/>
        </p:nvGraphicFramePr>
        <p:xfrm>
          <a:off x="1922964" y="2171101"/>
          <a:ext cx="8127721" cy="370827"/>
        </p:xfrm>
        <a:graphic>
          <a:graphicData uri="http://schemas.openxmlformats.org/drawingml/2006/table">
            <a:tbl>
              <a:tblPr firstRow="1" bandRow="1">
                <a:tableStyleId>{5C22544A-7EE6-4342-B048-85BDC9FD1C3A}</a:tableStyleId>
              </a:tblPr>
              <a:tblGrid>
                <a:gridCol w="1161103">
                  <a:extLst>
                    <a:ext uri="{9D8B030D-6E8A-4147-A177-3AD203B41FA5}">
                      <a16:colId xmlns:a16="http://schemas.microsoft.com/office/drawing/2014/main" val="3083358197"/>
                    </a:ext>
                  </a:extLst>
                </a:gridCol>
                <a:gridCol w="1161103">
                  <a:extLst>
                    <a:ext uri="{9D8B030D-6E8A-4147-A177-3AD203B41FA5}">
                      <a16:colId xmlns:a16="http://schemas.microsoft.com/office/drawing/2014/main" val="1267410386"/>
                    </a:ext>
                  </a:extLst>
                </a:gridCol>
                <a:gridCol w="1161103">
                  <a:extLst>
                    <a:ext uri="{9D8B030D-6E8A-4147-A177-3AD203B41FA5}">
                      <a16:colId xmlns:a16="http://schemas.microsoft.com/office/drawing/2014/main" val="1324861220"/>
                    </a:ext>
                  </a:extLst>
                </a:gridCol>
                <a:gridCol w="1161103">
                  <a:extLst>
                    <a:ext uri="{9D8B030D-6E8A-4147-A177-3AD203B41FA5}">
                      <a16:colId xmlns:a16="http://schemas.microsoft.com/office/drawing/2014/main" val="1281638305"/>
                    </a:ext>
                  </a:extLst>
                </a:gridCol>
                <a:gridCol w="1161103">
                  <a:extLst>
                    <a:ext uri="{9D8B030D-6E8A-4147-A177-3AD203B41FA5}">
                      <a16:colId xmlns:a16="http://schemas.microsoft.com/office/drawing/2014/main" val="1096606366"/>
                    </a:ext>
                  </a:extLst>
                </a:gridCol>
                <a:gridCol w="1161103">
                  <a:extLst>
                    <a:ext uri="{9D8B030D-6E8A-4147-A177-3AD203B41FA5}">
                      <a16:colId xmlns:a16="http://schemas.microsoft.com/office/drawing/2014/main" val="1794128966"/>
                    </a:ext>
                  </a:extLst>
                </a:gridCol>
                <a:gridCol w="1161103">
                  <a:extLst>
                    <a:ext uri="{9D8B030D-6E8A-4147-A177-3AD203B41FA5}">
                      <a16:colId xmlns:a16="http://schemas.microsoft.com/office/drawing/2014/main" val="1182593516"/>
                    </a:ext>
                  </a:extLst>
                </a:gridCol>
              </a:tblGrid>
              <a:tr h="370827">
                <a:tc>
                  <a:txBody>
                    <a:bodyPr/>
                    <a:lstStyle/>
                    <a:p>
                      <a:endParaRPr lang="es-ES" sz="1800" dirty="0"/>
                    </a:p>
                  </a:txBody>
                  <a:tcPr marL="91437" marR="91437" marT="45718" marB="45718">
                    <a:solidFill>
                      <a:schemeClr val="bg1"/>
                    </a:solidFill>
                  </a:tcPr>
                </a:tc>
                <a:tc>
                  <a:txBody>
                    <a:bodyPr/>
                    <a:lstStyle/>
                    <a:p>
                      <a:endParaRPr lang="es-ES" sz="1800" dirty="0"/>
                    </a:p>
                  </a:txBody>
                  <a:tcPr marL="91437" marR="91437" marT="45718" marB="45718">
                    <a:solidFill>
                      <a:schemeClr val="bg1"/>
                    </a:solidFill>
                  </a:tcPr>
                </a:tc>
                <a:tc>
                  <a:txBody>
                    <a:bodyPr/>
                    <a:lstStyle/>
                    <a:p>
                      <a:endParaRPr lang="es-ES" sz="1800" dirty="0"/>
                    </a:p>
                  </a:txBody>
                  <a:tcPr marL="91437" marR="91437" marT="45718" marB="45718">
                    <a:solidFill>
                      <a:schemeClr val="bg1"/>
                    </a:solidFill>
                  </a:tcPr>
                </a:tc>
                <a:tc>
                  <a:txBody>
                    <a:bodyPr/>
                    <a:lstStyle/>
                    <a:p>
                      <a:endParaRPr lang="es-ES" sz="1800" dirty="0"/>
                    </a:p>
                  </a:txBody>
                  <a:tcPr marL="91437" marR="91437" marT="45718" marB="45718">
                    <a:solidFill>
                      <a:schemeClr val="bg1"/>
                    </a:solidFill>
                  </a:tcPr>
                </a:tc>
                <a:tc>
                  <a:txBody>
                    <a:bodyPr/>
                    <a:lstStyle/>
                    <a:p>
                      <a:endParaRPr lang="es-ES" sz="1800" dirty="0"/>
                    </a:p>
                  </a:txBody>
                  <a:tcPr marL="91437" marR="91437" marT="45718" marB="45718">
                    <a:solidFill>
                      <a:schemeClr val="bg1"/>
                    </a:solidFill>
                  </a:tcPr>
                </a:tc>
                <a:tc>
                  <a:txBody>
                    <a:bodyPr/>
                    <a:lstStyle/>
                    <a:p>
                      <a:endParaRPr lang="es-ES" sz="1800" dirty="0"/>
                    </a:p>
                  </a:txBody>
                  <a:tcPr marL="91437" marR="91437" marT="45718" marB="45718">
                    <a:solidFill>
                      <a:schemeClr val="bg1"/>
                    </a:solidFill>
                  </a:tcPr>
                </a:tc>
                <a:tc>
                  <a:txBody>
                    <a:bodyPr/>
                    <a:lstStyle/>
                    <a:p>
                      <a:endParaRPr lang="es-ES" sz="1800" dirty="0"/>
                    </a:p>
                  </a:txBody>
                  <a:tcPr marL="91437" marR="91437" marT="45718" marB="45718">
                    <a:solidFill>
                      <a:schemeClr val="bg1"/>
                    </a:solidFill>
                  </a:tcPr>
                </a:tc>
                <a:extLst>
                  <a:ext uri="{0D108BD9-81ED-4DB2-BD59-A6C34878D82A}">
                    <a16:rowId xmlns:a16="http://schemas.microsoft.com/office/drawing/2014/main" val="1129073225"/>
                  </a:ext>
                </a:extLst>
              </a:tr>
            </a:tbl>
          </a:graphicData>
        </a:graphic>
      </p:graphicFrame>
      <p:graphicFrame>
        <p:nvGraphicFramePr>
          <p:cNvPr id="5" name="Tabla 3">
            <a:extLst>
              <a:ext uri="{FF2B5EF4-FFF2-40B4-BE49-F238E27FC236}">
                <a16:creationId xmlns:a16="http://schemas.microsoft.com/office/drawing/2014/main" id="{4E4C7BFB-8386-30BE-0F91-36D520F6CA77}"/>
              </a:ext>
            </a:extLst>
          </p:cNvPr>
          <p:cNvGraphicFramePr>
            <a:graphicFrameLocks noGrp="1"/>
          </p:cNvGraphicFramePr>
          <p:nvPr/>
        </p:nvGraphicFramePr>
        <p:xfrm>
          <a:off x="631131" y="4287482"/>
          <a:ext cx="11050936" cy="370827"/>
        </p:xfrm>
        <a:graphic>
          <a:graphicData uri="http://schemas.openxmlformats.org/drawingml/2006/table">
            <a:tbl>
              <a:tblPr firstRow="1" bandRow="1">
                <a:tableStyleId>{5C22544A-7EE6-4342-B048-85BDC9FD1C3A}</a:tableStyleId>
              </a:tblPr>
              <a:tblGrid>
                <a:gridCol w="1381367">
                  <a:extLst>
                    <a:ext uri="{9D8B030D-6E8A-4147-A177-3AD203B41FA5}">
                      <a16:colId xmlns:a16="http://schemas.microsoft.com/office/drawing/2014/main" val="3083358197"/>
                    </a:ext>
                  </a:extLst>
                </a:gridCol>
                <a:gridCol w="1381367">
                  <a:extLst>
                    <a:ext uri="{9D8B030D-6E8A-4147-A177-3AD203B41FA5}">
                      <a16:colId xmlns:a16="http://schemas.microsoft.com/office/drawing/2014/main" val="1267410386"/>
                    </a:ext>
                  </a:extLst>
                </a:gridCol>
                <a:gridCol w="1381367">
                  <a:extLst>
                    <a:ext uri="{9D8B030D-6E8A-4147-A177-3AD203B41FA5}">
                      <a16:colId xmlns:a16="http://schemas.microsoft.com/office/drawing/2014/main" val="1324861220"/>
                    </a:ext>
                  </a:extLst>
                </a:gridCol>
                <a:gridCol w="1381367">
                  <a:extLst>
                    <a:ext uri="{9D8B030D-6E8A-4147-A177-3AD203B41FA5}">
                      <a16:colId xmlns:a16="http://schemas.microsoft.com/office/drawing/2014/main" val="1281638305"/>
                    </a:ext>
                  </a:extLst>
                </a:gridCol>
                <a:gridCol w="1381367">
                  <a:extLst>
                    <a:ext uri="{9D8B030D-6E8A-4147-A177-3AD203B41FA5}">
                      <a16:colId xmlns:a16="http://schemas.microsoft.com/office/drawing/2014/main" val="1096606366"/>
                    </a:ext>
                  </a:extLst>
                </a:gridCol>
                <a:gridCol w="1381367">
                  <a:extLst>
                    <a:ext uri="{9D8B030D-6E8A-4147-A177-3AD203B41FA5}">
                      <a16:colId xmlns:a16="http://schemas.microsoft.com/office/drawing/2014/main" val="1794128966"/>
                    </a:ext>
                  </a:extLst>
                </a:gridCol>
                <a:gridCol w="1381367">
                  <a:extLst>
                    <a:ext uri="{9D8B030D-6E8A-4147-A177-3AD203B41FA5}">
                      <a16:colId xmlns:a16="http://schemas.microsoft.com/office/drawing/2014/main" val="1182593516"/>
                    </a:ext>
                  </a:extLst>
                </a:gridCol>
                <a:gridCol w="1381367">
                  <a:extLst>
                    <a:ext uri="{9D8B030D-6E8A-4147-A177-3AD203B41FA5}">
                      <a16:colId xmlns:a16="http://schemas.microsoft.com/office/drawing/2014/main" val="3087864541"/>
                    </a:ext>
                  </a:extLst>
                </a:gridCol>
              </a:tblGrid>
              <a:tr h="370827">
                <a:tc>
                  <a:txBody>
                    <a:bodyPr/>
                    <a:lstStyle/>
                    <a:p>
                      <a:endParaRPr lang="es-ES" sz="1800" dirty="0"/>
                    </a:p>
                  </a:txBody>
                  <a:tcPr marL="91437" marR="91437" marT="45718" marB="45718"/>
                </a:tc>
                <a:tc>
                  <a:txBody>
                    <a:bodyPr/>
                    <a:lstStyle/>
                    <a:p>
                      <a:endParaRPr lang="es-ES" sz="1800" dirty="0"/>
                    </a:p>
                  </a:txBody>
                  <a:tcPr marL="91437" marR="91437" marT="45718" marB="45718"/>
                </a:tc>
                <a:tc>
                  <a:txBody>
                    <a:bodyPr/>
                    <a:lstStyle/>
                    <a:p>
                      <a:endParaRPr lang="es-ES" sz="1800" dirty="0"/>
                    </a:p>
                  </a:txBody>
                  <a:tcPr marL="91437" marR="91437" marT="45718" marB="45718"/>
                </a:tc>
                <a:tc>
                  <a:txBody>
                    <a:bodyPr/>
                    <a:lstStyle/>
                    <a:p>
                      <a:endParaRPr lang="es-ES" sz="1800" dirty="0"/>
                    </a:p>
                  </a:txBody>
                  <a:tcPr marL="91437" marR="91437" marT="45718" marB="45718"/>
                </a:tc>
                <a:tc>
                  <a:txBody>
                    <a:bodyPr/>
                    <a:lstStyle/>
                    <a:p>
                      <a:endParaRPr lang="es-ES" sz="1800" dirty="0"/>
                    </a:p>
                  </a:txBody>
                  <a:tcPr marL="91437" marR="91437" marT="45718" marB="45718"/>
                </a:tc>
                <a:tc>
                  <a:txBody>
                    <a:bodyPr/>
                    <a:lstStyle/>
                    <a:p>
                      <a:endParaRPr lang="es-ES" sz="1800" dirty="0"/>
                    </a:p>
                  </a:txBody>
                  <a:tcPr marL="91437" marR="91437" marT="45718" marB="45718"/>
                </a:tc>
                <a:tc>
                  <a:txBody>
                    <a:bodyPr/>
                    <a:lstStyle/>
                    <a:p>
                      <a:endParaRPr lang="es-ES" sz="1800" dirty="0"/>
                    </a:p>
                  </a:txBody>
                  <a:tcPr marL="91437" marR="91437" marT="45718" marB="45718"/>
                </a:tc>
                <a:tc>
                  <a:txBody>
                    <a:bodyPr/>
                    <a:lstStyle/>
                    <a:p>
                      <a:endParaRPr lang="es-ES" sz="1800" dirty="0"/>
                    </a:p>
                  </a:txBody>
                  <a:tcPr marL="91437" marR="91437" marT="45718" marB="45718"/>
                </a:tc>
                <a:extLst>
                  <a:ext uri="{0D108BD9-81ED-4DB2-BD59-A6C34878D82A}">
                    <a16:rowId xmlns:a16="http://schemas.microsoft.com/office/drawing/2014/main" val="1129073225"/>
                  </a:ext>
                </a:extLst>
              </a:tr>
            </a:tbl>
          </a:graphicData>
        </a:graphic>
      </p:graphicFrame>
      <p:sp>
        <p:nvSpPr>
          <p:cNvPr id="6" name="Rectángulo 5">
            <a:extLst>
              <a:ext uri="{FF2B5EF4-FFF2-40B4-BE49-F238E27FC236}">
                <a16:creationId xmlns:a16="http://schemas.microsoft.com/office/drawing/2014/main" id="{1276949B-E1E7-2365-E039-631F37F78A86}"/>
              </a:ext>
            </a:extLst>
          </p:cNvPr>
          <p:cNvSpPr/>
          <p:nvPr/>
        </p:nvSpPr>
        <p:spPr>
          <a:xfrm>
            <a:off x="805879" y="4772513"/>
            <a:ext cx="5715902" cy="506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Adquisición de hábitos</a:t>
            </a:r>
          </a:p>
        </p:txBody>
      </p:sp>
      <p:sp>
        <p:nvSpPr>
          <p:cNvPr id="7" name="Rectángulo 6">
            <a:extLst>
              <a:ext uri="{FF2B5EF4-FFF2-40B4-BE49-F238E27FC236}">
                <a16:creationId xmlns:a16="http://schemas.microsoft.com/office/drawing/2014/main" id="{AD25D216-CAED-443E-B7FE-D2ED1E7A7DF5}"/>
              </a:ext>
            </a:extLst>
          </p:cNvPr>
          <p:cNvSpPr/>
          <p:nvPr/>
        </p:nvSpPr>
        <p:spPr>
          <a:xfrm>
            <a:off x="6714449" y="4772513"/>
            <a:ext cx="4967621" cy="506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Consolidación de hábitos</a:t>
            </a:r>
          </a:p>
        </p:txBody>
      </p:sp>
      <p:sp>
        <p:nvSpPr>
          <p:cNvPr id="8" name="Rectángulo 7">
            <a:extLst>
              <a:ext uri="{FF2B5EF4-FFF2-40B4-BE49-F238E27FC236}">
                <a16:creationId xmlns:a16="http://schemas.microsoft.com/office/drawing/2014/main" id="{59627169-E2F8-7275-921E-29E595E706BB}"/>
              </a:ext>
            </a:extLst>
          </p:cNvPr>
          <p:cNvSpPr/>
          <p:nvPr/>
        </p:nvSpPr>
        <p:spPr>
          <a:xfrm>
            <a:off x="1984219" y="2385458"/>
            <a:ext cx="1727099" cy="770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Preferencias y aversiones</a:t>
            </a:r>
          </a:p>
        </p:txBody>
      </p:sp>
      <p:sp>
        <p:nvSpPr>
          <p:cNvPr id="15" name="Rectángulo 14">
            <a:extLst>
              <a:ext uri="{FF2B5EF4-FFF2-40B4-BE49-F238E27FC236}">
                <a16:creationId xmlns:a16="http://schemas.microsoft.com/office/drawing/2014/main" id="{D548781F-F97A-81ED-DB8B-9A4175B0447A}"/>
              </a:ext>
            </a:extLst>
          </p:cNvPr>
          <p:cNvSpPr/>
          <p:nvPr/>
        </p:nvSpPr>
        <p:spPr>
          <a:xfrm>
            <a:off x="692386" y="2245725"/>
            <a:ext cx="1448931" cy="11832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Sabores familiares</a:t>
            </a:r>
          </a:p>
          <a:p>
            <a:pPr algn="ctr"/>
            <a:r>
              <a:rPr lang="es-ES" sz="1935" dirty="0">
                <a:solidFill>
                  <a:schemeClr val="tx2">
                    <a:lumMod val="50000"/>
                  </a:schemeClr>
                </a:solidFill>
                <a:latin typeface="Xunta Sans"/>
                <a:ea typeface="Verdana" panose="020B0604030504040204" pitchFamily="34" charset="0"/>
              </a:rPr>
              <a:t>Neofobia</a:t>
            </a:r>
          </a:p>
        </p:txBody>
      </p:sp>
      <p:sp>
        <p:nvSpPr>
          <p:cNvPr id="18" name="Rectángulo 17">
            <a:extLst>
              <a:ext uri="{FF2B5EF4-FFF2-40B4-BE49-F238E27FC236}">
                <a16:creationId xmlns:a16="http://schemas.microsoft.com/office/drawing/2014/main" id="{5E8B6AD6-B910-CC56-DFA4-BF48CC6CDD45}"/>
              </a:ext>
            </a:extLst>
          </p:cNvPr>
          <p:cNvSpPr/>
          <p:nvPr/>
        </p:nvSpPr>
        <p:spPr>
          <a:xfrm>
            <a:off x="7820838" y="2967302"/>
            <a:ext cx="3861232" cy="3657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Amigos</a:t>
            </a:r>
          </a:p>
        </p:txBody>
      </p:sp>
      <p:sp>
        <p:nvSpPr>
          <p:cNvPr id="19" name="Rectángulo 18">
            <a:extLst>
              <a:ext uri="{FF2B5EF4-FFF2-40B4-BE49-F238E27FC236}">
                <a16:creationId xmlns:a16="http://schemas.microsoft.com/office/drawing/2014/main" id="{17C15F2E-CE86-A4F0-AAFB-BA4AD0CA831E}"/>
              </a:ext>
            </a:extLst>
          </p:cNvPr>
          <p:cNvSpPr/>
          <p:nvPr/>
        </p:nvSpPr>
        <p:spPr>
          <a:xfrm>
            <a:off x="631132" y="305547"/>
            <a:ext cx="11050940" cy="5064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Publicidad de alimentos. Factores sociales</a:t>
            </a:r>
          </a:p>
        </p:txBody>
      </p:sp>
      <p:grpSp>
        <p:nvGrpSpPr>
          <p:cNvPr id="23" name="Grupo 22">
            <a:extLst>
              <a:ext uri="{FF2B5EF4-FFF2-40B4-BE49-F238E27FC236}">
                <a16:creationId xmlns:a16="http://schemas.microsoft.com/office/drawing/2014/main" id="{5C647412-1799-42C5-8F44-B0F1213D9946}"/>
              </a:ext>
            </a:extLst>
          </p:cNvPr>
          <p:cNvGrpSpPr/>
          <p:nvPr/>
        </p:nvGrpSpPr>
        <p:grpSpPr>
          <a:xfrm>
            <a:off x="631132" y="1288944"/>
            <a:ext cx="11050940" cy="517304"/>
            <a:chOff x="630940" y="1288870"/>
            <a:chExt cx="11051327" cy="517322"/>
          </a:xfrm>
        </p:grpSpPr>
        <p:sp>
          <p:nvSpPr>
            <p:cNvPr id="16" name="Rectángulo 15">
              <a:extLst>
                <a:ext uri="{FF2B5EF4-FFF2-40B4-BE49-F238E27FC236}">
                  <a16:creationId xmlns:a16="http://schemas.microsoft.com/office/drawing/2014/main" id="{3EEBEE7B-2FFB-8BBE-2A59-AD7FD27DD0AE}"/>
                </a:ext>
              </a:extLst>
            </p:cNvPr>
            <p:cNvSpPr/>
            <p:nvPr/>
          </p:nvSpPr>
          <p:spPr>
            <a:xfrm>
              <a:off x="630940" y="1288870"/>
              <a:ext cx="5181124" cy="5064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Familia</a:t>
              </a:r>
            </a:p>
          </p:txBody>
        </p:sp>
        <p:sp>
          <p:nvSpPr>
            <p:cNvPr id="20" name="Rectángulo 19">
              <a:extLst>
                <a:ext uri="{FF2B5EF4-FFF2-40B4-BE49-F238E27FC236}">
                  <a16:creationId xmlns:a16="http://schemas.microsoft.com/office/drawing/2014/main" id="{DD9D4851-B822-032C-3176-FA2179992C9E}"/>
                </a:ext>
              </a:extLst>
            </p:cNvPr>
            <p:cNvSpPr/>
            <p:nvPr/>
          </p:nvSpPr>
          <p:spPr>
            <a:xfrm>
              <a:off x="5812064" y="1552974"/>
              <a:ext cx="5870203" cy="253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935" dirty="0">
                <a:solidFill>
                  <a:schemeClr val="tx2">
                    <a:lumMod val="50000"/>
                  </a:schemeClr>
                </a:solidFill>
                <a:latin typeface="Xunta Sans"/>
              </a:endParaRPr>
            </a:p>
          </p:txBody>
        </p:sp>
      </p:grpSp>
      <p:sp>
        <p:nvSpPr>
          <p:cNvPr id="22" name="Rectángulo 21">
            <a:extLst>
              <a:ext uri="{FF2B5EF4-FFF2-40B4-BE49-F238E27FC236}">
                <a16:creationId xmlns:a16="http://schemas.microsoft.com/office/drawing/2014/main" id="{DFAD2F60-EB6C-122D-EAEA-17FD2B365F74}"/>
              </a:ext>
            </a:extLst>
          </p:cNvPr>
          <p:cNvSpPr/>
          <p:nvPr/>
        </p:nvSpPr>
        <p:spPr>
          <a:xfrm>
            <a:off x="5627094" y="1603781"/>
            <a:ext cx="359728" cy="191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77"/>
          </a:p>
        </p:txBody>
      </p:sp>
      <p:sp>
        <p:nvSpPr>
          <p:cNvPr id="25" name="Rectángulo 24">
            <a:extLst>
              <a:ext uri="{FF2B5EF4-FFF2-40B4-BE49-F238E27FC236}">
                <a16:creationId xmlns:a16="http://schemas.microsoft.com/office/drawing/2014/main" id="{1B08F8D1-B4BB-EF5E-95D6-334A7CB4A24B}"/>
              </a:ext>
            </a:extLst>
          </p:cNvPr>
          <p:cNvSpPr/>
          <p:nvPr/>
        </p:nvSpPr>
        <p:spPr>
          <a:xfrm>
            <a:off x="10040794" y="2315228"/>
            <a:ext cx="218356" cy="242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77"/>
          </a:p>
        </p:txBody>
      </p:sp>
      <p:grpSp>
        <p:nvGrpSpPr>
          <p:cNvPr id="28" name="Grupo 27">
            <a:extLst>
              <a:ext uri="{FF2B5EF4-FFF2-40B4-BE49-F238E27FC236}">
                <a16:creationId xmlns:a16="http://schemas.microsoft.com/office/drawing/2014/main" id="{B521B65F-38DB-D2C8-4F83-E07915C6884F}"/>
              </a:ext>
            </a:extLst>
          </p:cNvPr>
          <p:cNvGrpSpPr/>
          <p:nvPr/>
        </p:nvGrpSpPr>
        <p:grpSpPr>
          <a:xfrm>
            <a:off x="4412864" y="2214578"/>
            <a:ext cx="7269208" cy="517304"/>
            <a:chOff x="630940" y="1288870"/>
            <a:chExt cx="11051327" cy="517322"/>
          </a:xfrm>
        </p:grpSpPr>
        <p:sp>
          <p:nvSpPr>
            <p:cNvPr id="29" name="Rectángulo 28">
              <a:extLst>
                <a:ext uri="{FF2B5EF4-FFF2-40B4-BE49-F238E27FC236}">
                  <a16:creationId xmlns:a16="http://schemas.microsoft.com/office/drawing/2014/main" id="{12C4D438-9C47-D923-754F-9B62E6608E0F}"/>
                </a:ext>
              </a:extLst>
            </p:cNvPr>
            <p:cNvSpPr/>
            <p:nvPr/>
          </p:nvSpPr>
          <p:spPr>
            <a:xfrm>
              <a:off x="630940" y="1288870"/>
              <a:ext cx="5181124" cy="5064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Escuela</a:t>
              </a:r>
            </a:p>
          </p:txBody>
        </p:sp>
        <p:sp>
          <p:nvSpPr>
            <p:cNvPr id="30" name="Rectángulo 29">
              <a:extLst>
                <a:ext uri="{FF2B5EF4-FFF2-40B4-BE49-F238E27FC236}">
                  <a16:creationId xmlns:a16="http://schemas.microsoft.com/office/drawing/2014/main" id="{397F1141-28E2-012C-52C2-164682A2DB0E}"/>
                </a:ext>
              </a:extLst>
            </p:cNvPr>
            <p:cNvSpPr/>
            <p:nvPr/>
          </p:nvSpPr>
          <p:spPr>
            <a:xfrm>
              <a:off x="5812064" y="1552974"/>
              <a:ext cx="5870203" cy="253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935" dirty="0">
                <a:solidFill>
                  <a:schemeClr val="tx2">
                    <a:lumMod val="50000"/>
                  </a:schemeClr>
                </a:solidFill>
                <a:latin typeface="Xunta Sans"/>
                <a:ea typeface="Verdana" panose="020B0604030504040204" pitchFamily="34" charset="0"/>
              </a:endParaRPr>
            </a:p>
          </p:txBody>
        </p:sp>
      </p:grpSp>
      <p:sp>
        <p:nvSpPr>
          <p:cNvPr id="31" name="Rectángulo 30">
            <a:extLst>
              <a:ext uri="{FF2B5EF4-FFF2-40B4-BE49-F238E27FC236}">
                <a16:creationId xmlns:a16="http://schemas.microsoft.com/office/drawing/2014/main" id="{A3B3FCA1-2CF3-9C54-47D0-6279430D31A0}"/>
              </a:ext>
            </a:extLst>
          </p:cNvPr>
          <p:cNvSpPr/>
          <p:nvPr/>
        </p:nvSpPr>
        <p:spPr>
          <a:xfrm>
            <a:off x="7820841" y="2531371"/>
            <a:ext cx="218356" cy="189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77"/>
          </a:p>
        </p:txBody>
      </p:sp>
      <p:sp>
        <p:nvSpPr>
          <p:cNvPr id="32" name="Rectángulo 31">
            <a:extLst>
              <a:ext uri="{FF2B5EF4-FFF2-40B4-BE49-F238E27FC236}">
                <a16:creationId xmlns:a16="http://schemas.microsoft.com/office/drawing/2014/main" id="{16C415A9-E1C3-E33B-B7CF-D5C3C8DE65FA}"/>
              </a:ext>
            </a:extLst>
          </p:cNvPr>
          <p:cNvSpPr/>
          <p:nvPr/>
        </p:nvSpPr>
        <p:spPr>
          <a:xfrm>
            <a:off x="6371908" y="3124555"/>
            <a:ext cx="1448931" cy="2480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77" dirty="0">
              <a:solidFill>
                <a:schemeClr val="tx2">
                  <a:lumMod val="50000"/>
                </a:schemeClr>
              </a:solidFill>
            </a:endParaRPr>
          </a:p>
        </p:txBody>
      </p:sp>
      <p:sp>
        <p:nvSpPr>
          <p:cNvPr id="33" name="Rectángulo 32">
            <a:extLst>
              <a:ext uri="{FF2B5EF4-FFF2-40B4-BE49-F238E27FC236}">
                <a16:creationId xmlns:a16="http://schemas.microsoft.com/office/drawing/2014/main" id="{D3AA4B9C-F7D0-8D76-BCA0-A3DAB8F84CEC}"/>
              </a:ext>
            </a:extLst>
          </p:cNvPr>
          <p:cNvSpPr/>
          <p:nvPr/>
        </p:nvSpPr>
        <p:spPr>
          <a:xfrm>
            <a:off x="7820839" y="3248593"/>
            <a:ext cx="108329" cy="45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77"/>
          </a:p>
        </p:txBody>
      </p:sp>
      <p:cxnSp>
        <p:nvCxnSpPr>
          <p:cNvPr id="35" name="Conector recto de flecha 34">
            <a:extLst>
              <a:ext uri="{FF2B5EF4-FFF2-40B4-BE49-F238E27FC236}">
                <a16:creationId xmlns:a16="http://schemas.microsoft.com/office/drawing/2014/main" id="{6BC93CEF-63C1-1D3D-43A4-8EA7CC2DE517}"/>
              </a:ext>
            </a:extLst>
          </p:cNvPr>
          <p:cNvCxnSpPr>
            <a:cxnSpLocks/>
          </p:cNvCxnSpPr>
          <p:nvPr/>
        </p:nvCxnSpPr>
        <p:spPr>
          <a:xfrm>
            <a:off x="3151266" y="827918"/>
            <a:ext cx="0" cy="46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9B4B3174-66AC-ADE7-DE34-12B2B377705E}"/>
              </a:ext>
            </a:extLst>
          </p:cNvPr>
          <p:cNvCxnSpPr>
            <a:cxnSpLocks/>
          </p:cNvCxnSpPr>
          <p:nvPr/>
        </p:nvCxnSpPr>
        <p:spPr>
          <a:xfrm>
            <a:off x="6192823" y="827918"/>
            <a:ext cx="0" cy="1386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FCE00602-A72C-16B2-7C22-C1EEB52F8CD0}"/>
              </a:ext>
            </a:extLst>
          </p:cNvPr>
          <p:cNvCxnSpPr>
            <a:cxnSpLocks/>
            <a:endCxn id="18" idx="0"/>
          </p:cNvCxnSpPr>
          <p:nvPr/>
        </p:nvCxnSpPr>
        <p:spPr>
          <a:xfrm>
            <a:off x="9751454" y="827919"/>
            <a:ext cx="1" cy="2139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Rectángulo 40">
            <a:extLst>
              <a:ext uri="{FF2B5EF4-FFF2-40B4-BE49-F238E27FC236}">
                <a16:creationId xmlns:a16="http://schemas.microsoft.com/office/drawing/2014/main" id="{5180BB12-F757-D461-5DB1-B742D0003879}"/>
              </a:ext>
            </a:extLst>
          </p:cNvPr>
          <p:cNvSpPr/>
          <p:nvPr/>
        </p:nvSpPr>
        <p:spPr>
          <a:xfrm>
            <a:off x="6714449" y="5674610"/>
            <a:ext cx="2090338" cy="849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Adolescencia</a:t>
            </a:r>
          </a:p>
          <a:p>
            <a:pPr algn="ctr"/>
            <a:r>
              <a:rPr lang="es-ES" sz="1935" dirty="0">
                <a:solidFill>
                  <a:schemeClr val="tx2">
                    <a:lumMod val="50000"/>
                  </a:schemeClr>
                </a:solidFill>
                <a:latin typeface="Xunta Sans"/>
                <a:ea typeface="Verdana" panose="020B0604030504040204" pitchFamily="34" charset="0"/>
              </a:rPr>
              <a:t>Identidad</a:t>
            </a:r>
          </a:p>
          <a:p>
            <a:pPr algn="ctr"/>
            <a:r>
              <a:rPr lang="es-ES" sz="1935" dirty="0">
                <a:solidFill>
                  <a:schemeClr val="tx2">
                    <a:lumMod val="50000"/>
                  </a:schemeClr>
                </a:solidFill>
                <a:latin typeface="Xunta Sans"/>
                <a:ea typeface="Verdana" panose="020B0604030504040204" pitchFamily="34" charset="0"/>
              </a:rPr>
              <a:t>Imagen corporal</a:t>
            </a:r>
          </a:p>
        </p:txBody>
      </p:sp>
      <p:sp>
        <p:nvSpPr>
          <p:cNvPr id="56" name="Rectángulo 55">
            <a:extLst>
              <a:ext uri="{FF2B5EF4-FFF2-40B4-BE49-F238E27FC236}">
                <a16:creationId xmlns:a16="http://schemas.microsoft.com/office/drawing/2014/main" id="{4A0DE3D8-1019-CC0C-8E87-E956465D1C3A}"/>
              </a:ext>
            </a:extLst>
          </p:cNvPr>
          <p:cNvSpPr/>
          <p:nvPr/>
        </p:nvSpPr>
        <p:spPr>
          <a:xfrm>
            <a:off x="5092134" y="5448718"/>
            <a:ext cx="1429648" cy="11012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Pubertad</a:t>
            </a:r>
          </a:p>
          <a:p>
            <a:pPr algn="ctr"/>
            <a:r>
              <a:rPr lang="es-ES" sz="1935" dirty="0">
                <a:solidFill>
                  <a:schemeClr val="tx2">
                    <a:lumMod val="50000"/>
                  </a:schemeClr>
                </a:solidFill>
                <a:latin typeface="Xunta Sans"/>
                <a:ea typeface="Verdana" panose="020B0604030504040204" pitchFamily="34" charset="0"/>
              </a:rPr>
              <a:t>Rebote adiposo</a:t>
            </a:r>
          </a:p>
        </p:txBody>
      </p:sp>
      <p:sp>
        <p:nvSpPr>
          <p:cNvPr id="9" name="CuadroTexto 8">
            <a:extLst>
              <a:ext uri="{FF2B5EF4-FFF2-40B4-BE49-F238E27FC236}">
                <a16:creationId xmlns:a16="http://schemas.microsoft.com/office/drawing/2014/main" id="{296A6307-CE2D-F1B5-77B1-D64F70863720}"/>
              </a:ext>
            </a:extLst>
          </p:cNvPr>
          <p:cNvSpPr txBox="1"/>
          <p:nvPr/>
        </p:nvSpPr>
        <p:spPr>
          <a:xfrm>
            <a:off x="9050284" y="5511544"/>
            <a:ext cx="2791546" cy="1200329"/>
          </a:xfrm>
          <a:prstGeom prst="rect">
            <a:avLst/>
          </a:prstGeom>
          <a:noFill/>
          <a:ln w="12700">
            <a:solidFill>
              <a:srgbClr val="FF0000"/>
            </a:solidFill>
          </a:ln>
        </p:spPr>
        <p:txBody>
          <a:bodyPr wrap="square">
            <a:spAutoFit/>
          </a:bodyPr>
          <a:lstStyle/>
          <a:p>
            <a:pPr algn="ctr" defTabSz="914338">
              <a:defRPr/>
            </a:pPr>
            <a:r>
              <a:rPr lang="es-ES" dirty="0">
                <a:solidFill>
                  <a:srgbClr val="FF0000"/>
                </a:solidFill>
              </a:rPr>
              <a:t>Sobrepeso y obesidad</a:t>
            </a:r>
          </a:p>
          <a:p>
            <a:pPr algn="ctr" defTabSz="914338">
              <a:defRPr/>
            </a:pPr>
            <a:r>
              <a:rPr lang="es-ES" dirty="0">
                <a:solidFill>
                  <a:srgbClr val="FF0000"/>
                </a:solidFill>
              </a:rPr>
              <a:t>Ingesta deficiente de calcio, hierro, zinc y A. fólico</a:t>
            </a:r>
          </a:p>
          <a:p>
            <a:pPr algn="ctr" defTabSz="914338">
              <a:defRPr/>
            </a:pPr>
            <a:r>
              <a:rPr lang="es-ES" dirty="0">
                <a:solidFill>
                  <a:srgbClr val="FF0000"/>
                </a:solidFill>
              </a:rPr>
              <a:t>TCA</a:t>
            </a:r>
          </a:p>
        </p:txBody>
      </p:sp>
      <p:cxnSp>
        <p:nvCxnSpPr>
          <p:cNvPr id="10" name="Conector recto de flecha 9">
            <a:extLst>
              <a:ext uri="{FF2B5EF4-FFF2-40B4-BE49-F238E27FC236}">
                <a16:creationId xmlns:a16="http://schemas.microsoft.com/office/drawing/2014/main" id="{881E98E5-05AB-B04A-25F2-69F41373805A}"/>
              </a:ext>
            </a:extLst>
          </p:cNvPr>
          <p:cNvCxnSpPr>
            <a:cxnSpLocks/>
          </p:cNvCxnSpPr>
          <p:nvPr/>
        </p:nvCxnSpPr>
        <p:spPr>
          <a:xfrm>
            <a:off x="3102031" y="1784699"/>
            <a:ext cx="0" cy="600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FF98BB6C-2613-B8BC-27CA-E27EF0F7B7D9}"/>
              </a:ext>
            </a:extLst>
          </p:cNvPr>
          <p:cNvCxnSpPr>
            <a:cxnSpLocks/>
          </p:cNvCxnSpPr>
          <p:nvPr/>
        </p:nvCxnSpPr>
        <p:spPr>
          <a:xfrm>
            <a:off x="1505897" y="1806250"/>
            <a:ext cx="0" cy="508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ángulo 13">
            <a:extLst>
              <a:ext uri="{FF2B5EF4-FFF2-40B4-BE49-F238E27FC236}">
                <a16:creationId xmlns:a16="http://schemas.microsoft.com/office/drawing/2014/main" id="{29A43DED-1AF6-9148-04E2-81F424E338F5}"/>
              </a:ext>
            </a:extLst>
          </p:cNvPr>
          <p:cNvSpPr/>
          <p:nvPr/>
        </p:nvSpPr>
        <p:spPr>
          <a:xfrm>
            <a:off x="4711060" y="2974827"/>
            <a:ext cx="1429648" cy="5064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Entorno</a:t>
            </a:r>
          </a:p>
        </p:txBody>
      </p:sp>
      <p:cxnSp>
        <p:nvCxnSpPr>
          <p:cNvPr id="17" name="Conector recto de flecha 16">
            <a:extLst>
              <a:ext uri="{FF2B5EF4-FFF2-40B4-BE49-F238E27FC236}">
                <a16:creationId xmlns:a16="http://schemas.microsoft.com/office/drawing/2014/main" id="{105CA4FA-0FD8-10C6-BBB8-E18C89D52227}"/>
              </a:ext>
            </a:extLst>
          </p:cNvPr>
          <p:cNvCxnSpPr>
            <a:cxnSpLocks/>
            <a:endCxn id="14" idx="0"/>
          </p:cNvCxnSpPr>
          <p:nvPr/>
        </p:nvCxnSpPr>
        <p:spPr>
          <a:xfrm>
            <a:off x="5425882" y="2720999"/>
            <a:ext cx="0" cy="253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ángulo 23">
            <a:extLst>
              <a:ext uri="{FF2B5EF4-FFF2-40B4-BE49-F238E27FC236}">
                <a16:creationId xmlns:a16="http://schemas.microsoft.com/office/drawing/2014/main" id="{5A1835E4-BE12-01C0-E3CE-A62AEDE01094}"/>
              </a:ext>
            </a:extLst>
          </p:cNvPr>
          <p:cNvSpPr/>
          <p:nvPr/>
        </p:nvSpPr>
        <p:spPr>
          <a:xfrm>
            <a:off x="9290496" y="3496115"/>
            <a:ext cx="2391572" cy="2564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935" dirty="0">
                <a:solidFill>
                  <a:schemeClr val="tx2">
                    <a:lumMod val="50000"/>
                  </a:schemeClr>
                </a:solidFill>
                <a:latin typeface="Xunta Sans"/>
                <a:ea typeface="Verdana" panose="020B0604030504040204" pitchFamily="34" charset="0"/>
              </a:rPr>
              <a:t>Redes sociales</a:t>
            </a:r>
          </a:p>
        </p:txBody>
      </p:sp>
      <p:cxnSp>
        <p:nvCxnSpPr>
          <p:cNvPr id="34" name="Conector recto de flecha 33">
            <a:extLst>
              <a:ext uri="{FF2B5EF4-FFF2-40B4-BE49-F238E27FC236}">
                <a16:creationId xmlns:a16="http://schemas.microsoft.com/office/drawing/2014/main" id="{C0DD4D91-F60B-2044-0D8B-C2AC6DF992BD}"/>
              </a:ext>
            </a:extLst>
          </p:cNvPr>
          <p:cNvCxnSpPr>
            <a:cxnSpLocks/>
          </p:cNvCxnSpPr>
          <p:nvPr/>
        </p:nvCxnSpPr>
        <p:spPr>
          <a:xfrm>
            <a:off x="9751453" y="3302086"/>
            <a:ext cx="0" cy="253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26D79F5E-FF48-448F-9533-10CBF476BCDA}"/>
              </a:ext>
            </a:extLst>
          </p:cNvPr>
          <p:cNvSpPr txBox="1"/>
          <p:nvPr/>
        </p:nvSpPr>
        <p:spPr>
          <a:xfrm>
            <a:off x="1637019" y="5431365"/>
            <a:ext cx="3169169" cy="1593385"/>
          </a:xfrm>
          <a:prstGeom prst="rect">
            <a:avLst/>
          </a:prstGeom>
          <a:noFill/>
          <a:ln w="12700">
            <a:solidFill>
              <a:srgbClr val="FF0000"/>
            </a:solidFill>
          </a:ln>
        </p:spPr>
        <p:txBody>
          <a:bodyPr wrap="square">
            <a:spAutoFit/>
          </a:bodyPr>
          <a:lstStyle/>
          <a:p>
            <a:pPr algn="ctr" defTabSz="914338">
              <a:defRPr/>
            </a:pPr>
            <a:r>
              <a:rPr lang="es-ES" dirty="0">
                <a:solidFill>
                  <a:srgbClr val="FF0000"/>
                </a:solidFill>
              </a:rPr>
              <a:t>Sobrepeso y obesidad</a:t>
            </a:r>
          </a:p>
          <a:p>
            <a:pPr algn="ctr" defTabSz="914338">
              <a:defRPr/>
            </a:pPr>
            <a:r>
              <a:rPr lang="es-ES" dirty="0">
                <a:solidFill>
                  <a:srgbClr val="FF0000"/>
                </a:solidFill>
              </a:rPr>
              <a:t>Sobrealimentación</a:t>
            </a:r>
          </a:p>
          <a:p>
            <a:pPr algn="ctr" defTabSz="914338">
              <a:defRPr/>
            </a:pPr>
            <a:r>
              <a:rPr lang="es-ES" sz="2177" dirty="0">
                <a:solidFill>
                  <a:srgbClr val="FF0000"/>
                </a:solidFill>
              </a:rPr>
              <a:t>Exceso de azúcar, grasa y sal</a:t>
            </a:r>
          </a:p>
          <a:p>
            <a:pPr algn="ctr" defTabSz="914338">
              <a:defRPr/>
            </a:pPr>
            <a:r>
              <a:rPr lang="es-ES" dirty="0">
                <a:solidFill>
                  <a:srgbClr val="FF0000"/>
                </a:solidFill>
              </a:rPr>
              <a:t>Dieta monótona</a:t>
            </a:r>
          </a:p>
        </p:txBody>
      </p:sp>
      <p:pic>
        <p:nvPicPr>
          <p:cNvPr id="13" name="Imagen 12">
            <a:extLst>
              <a:ext uri="{FF2B5EF4-FFF2-40B4-BE49-F238E27FC236}">
                <a16:creationId xmlns:a16="http://schemas.microsoft.com/office/drawing/2014/main" id="{3CD1CDD6-2682-2F0D-5434-602E6A74C09A}"/>
              </a:ext>
            </a:extLst>
          </p:cNvPr>
          <p:cNvPicPr>
            <a:picLocks noChangeAspect="1"/>
          </p:cNvPicPr>
          <p:nvPr/>
        </p:nvPicPr>
        <p:blipFill rotWithShape="1">
          <a:blip r:embed="rId3"/>
          <a:srcRect l="43532" t="31649" r="26253" b="45279"/>
          <a:stretch/>
        </p:blipFill>
        <p:spPr>
          <a:xfrm>
            <a:off x="178819" y="5147796"/>
            <a:ext cx="1962498" cy="842519"/>
          </a:xfrm>
          <a:prstGeom prst="rect">
            <a:avLst/>
          </a:prstGeom>
        </p:spPr>
      </p:pic>
    </p:spTree>
    <p:extLst>
      <p:ext uri="{BB962C8B-B14F-4D97-AF65-F5344CB8AC3E}">
        <p14:creationId xmlns:p14="http://schemas.microsoft.com/office/powerpoint/2010/main" val="2103504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2">
            <a:extLst>
              <a:ext uri="{FF2B5EF4-FFF2-40B4-BE49-F238E27FC236}">
                <a16:creationId xmlns:a16="http://schemas.microsoft.com/office/drawing/2014/main" id="{A62D11C8-1116-41CE-8BB9-8CCE1FDC48F0}"/>
              </a:ext>
            </a:extLst>
          </p:cNvPr>
          <p:cNvSpPr txBox="1">
            <a:spLocks/>
          </p:cNvSpPr>
          <p:nvPr/>
        </p:nvSpPr>
        <p:spPr>
          <a:xfrm>
            <a:off x="468088" y="1299963"/>
            <a:ext cx="10373127" cy="4862041"/>
          </a:xfrm>
          <a:prstGeom prst="rect">
            <a:avLst/>
          </a:prstGeom>
          <a:solidFill>
            <a:srgbClr val="FFFF99"/>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200000"/>
              </a:lnSpc>
              <a:buNone/>
            </a:pPr>
            <a:r>
              <a:rPr lang="es-ES" sz="2419" kern="100" dirty="0">
                <a:solidFill>
                  <a:schemeClr val="tx2">
                    <a:lumMod val="50000"/>
                  </a:schemeClr>
                </a:solidFill>
                <a:latin typeface="Xunta Sans"/>
                <a:ea typeface="Verdana" panose="020B0604030504040204" pitchFamily="34" charset="0"/>
                <a:cs typeface="Tahoma" panose="020B0604030504040204" pitchFamily="34" charset="0"/>
              </a:rPr>
              <a:t>Distinguir entre la gastronomía y los alimentos propios y característicos de su entorno y los hábitos y tradiciones culinarias de otras culturas.</a:t>
            </a:r>
          </a:p>
          <a:p>
            <a:pPr marL="0" indent="0" algn="just">
              <a:lnSpc>
                <a:spcPct val="200000"/>
              </a:lnSpc>
              <a:buNone/>
            </a:pPr>
            <a:r>
              <a:rPr lang="es-ES" sz="2419" kern="100" dirty="0">
                <a:solidFill>
                  <a:schemeClr val="tx2">
                    <a:lumMod val="50000"/>
                  </a:schemeClr>
                </a:solidFill>
                <a:latin typeface="Xunta Sans"/>
                <a:ea typeface="Verdana" panose="020B0604030504040204" pitchFamily="34" charset="0"/>
                <a:cs typeface="Tahoma" panose="020B0604030504040204" pitchFamily="34" charset="0"/>
              </a:rPr>
              <a:t>Enfoque adecuado para toda la E. Primaria.</a:t>
            </a:r>
          </a:p>
          <a:p>
            <a:pPr marL="0" indent="0" algn="just">
              <a:lnSpc>
                <a:spcPct val="200000"/>
              </a:lnSpc>
              <a:buNone/>
            </a:pPr>
            <a:r>
              <a:rPr lang="es-ES" sz="2419" kern="100" dirty="0">
                <a:solidFill>
                  <a:schemeClr val="tx2">
                    <a:lumMod val="50000"/>
                  </a:schemeClr>
                </a:solidFill>
                <a:latin typeface="Xunta Sans"/>
                <a:ea typeface="Verdana" panose="020B0604030504040204" pitchFamily="34" charset="0"/>
                <a:cs typeface="Tahoma" panose="020B0604030504040204" pitchFamily="34" charset="0"/>
              </a:rPr>
              <a:t>Necesita adaptación según etapas.</a:t>
            </a:r>
          </a:p>
          <a:p>
            <a:endParaRPr lang="es-ES" sz="2399" dirty="0">
              <a:solidFill>
                <a:srgbClr val="FFC000"/>
              </a:solidFill>
            </a:endParaRPr>
          </a:p>
        </p:txBody>
      </p:sp>
      <p:sp>
        <p:nvSpPr>
          <p:cNvPr id="3" name="Rectángulo 2">
            <a:extLst>
              <a:ext uri="{FF2B5EF4-FFF2-40B4-BE49-F238E27FC236}">
                <a16:creationId xmlns:a16="http://schemas.microsoft.com/office/drawing/2014/main" id="{85880DCF-61FD-4EAC-5EE5-11D496B947DA}"/>
              </a:ext>
            </a:extLst>
          </p:cNvPr>
          <p:cNvSpPr/>
          <p:nvPr/>
        </p:nvSpPr>
        <p:spPr>
          <a:xfrm>
            <a:off x="1918639" y="461973"/>
            <a:ext cx="8354719" cy="523220"/>
          </a:xfrm>
          <a:prstGeom prst="rect">
            <a:avLst/>
          </a:prstGeom>
          <a:solidFill>
            <a:srgbClr val="FFFF00"/>
          </a:solidFill>
        </p:spPr>
        <p:txBody>
          <a:bodyPr wrap="square">
            <a:spAutoFit/>
          </a:bodyPr>
          <a:lstStyle/>
          <a:p>
            <a:pPr lvl="0" algn="ctr"/>
            <a:r>
              <a:rPr lang="es-ES" sz="2800" dirty="0"/>
              <a:t>3. Conocer el entorno alimentario. </a:t>
            </a:r>
          </a:p>
        </p:txBody>
      </p:sp>
      <p:pic>
        <p:nvPicPr>
          <p:cNvPr id="8" name="Imagen 7">
            <a:extLst>
              <a:ext uri="{FF2B5EF4-FFF2-40B4-BE49-F238E27FC236}">
                <a16:creationId xmlns:a16="http://schemas.microsoft.com/office/drawing/2014/main" id="{8DE7A504-B384-0A33-1F6E-A1875E243393}"/>
              </a:ext>
            </a:extLst>
          </p:cNvPr>
          <p:cNvPicPr>
            <a:picLocks noChangeAspect="1"/>
          </p:cNvPicPr>
          <p:nvPr/>
        </p:nvPicPr>
        <p:blipFill rotWithShape="1">
          <a:blip r:embed="rId3"/>
          <a:srcRect t="-279" r="35590"/>
          <a:stretch/>
        </p:blipFill>
        <p:spPr>
          <a:xfrm>
            <a:off x="7734243" y="3219457"/>
            <a:ext cx="2226927" cy="2647078"/>
          </a:xfrm>
          <a:prstGeom prst="rect">
            <a:avLst/>
          </a:prstGeom>
        </p:spPr>
      </p:pic>
    </p:spTree>
    <p:extLst>
      <p:ext uri="{BB962C8B-B14F-4D97-AF65-F5344CB8AC3E}">
        <p14:creationId xmlns:p14="http://schemas.microsoft.com/office/powerpoint/2010/main" val="2894058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D4C8299-939E-4FB1-BD14-670FB56BABE5}"/>
              </a:ext>
            </a:extLst>
          </p:cNvPr>
          <p:cNvSpPr txBox="1"/>
          <p:nvPr/>
        </p:nvSpPr>
        <p:spPr>
          <a:xfrm>
            <a:off x="326508" y="1337580"/>
            <a:ext cx="11119895" cy="4097468"/>
          </a:xfrm>
          <a:prstGeom prst="rect">
            <a:avLst/>
          </a:prstGeom>
          <a:noFill/>
        </p:spPr>
        <p:txBody>
          <a:bodyPr wrap="square">
            <a:spAutoFit/>
          </a:bodyPr>
          <a:lstStyle/>
          <a:p>
            <a:pPr marL="342877" indent="-342877" algn="just">
              <a:lnSpc>
                <a:spcPct val="150000"/>
              </a:lnSpc>
              <a:spcBef>
                <a:spcPts val="285"/>
              </a:spcBef>
              <a:spcAft>
                <a:spcPts val="285"/>
              </a:spcAft>
              <a:buFont typeface="Symbol" panose="05050102010706020507" pitchFamily="18" charset="2"/>
              <a:buChar char=""/>
            </a:pPr>
            <a:r>
              <a:rPr lang="es-ES" sz="2419" b="1" kern="100" dirty="0">
                <a:latin typeface="Xunta Sans"/>
                <a:ea typeface="Verdana" panose="020B0604030504040204" pitchFamily="34" charset="0"/>
                <a:cs typeface="Symbol" panose="05050102010706020507" pitchFamily="18" charset="2"/>
              </a:rPr>
              <a:t>Aumentar su campo de conocimiento</a:t>
            </a:r>
          </a:p>
          <a:p>
            <a:pPr marL="342877" indent="-342877" algn="just">
              <a:lnSpc>
                <a:spcPct val="150000"/>
              </a:lnSpc>
              <a:spcBef>
                <a:spcPts val="285"/>
              </a:spcBef>
              <a:spcAft>
                <a:spcPts val="285"/>
              </a:spcAft>
              <a:buFont typeface="Symbol" panose="05050102010706020507" pitchFamily="18" charset="2"/>
              <a:buChar char=""/>
            </a:pPr>
            <a:r>
              <a:rPr lang="es-ES" sz="2419" b="1" kern="100" dirty="0">
                <a:latin typeface="Xunta Sans"/>
                <a:ea typeface="Verdana" panose="020B0604030504040204" pitchFamily="34" charset="0"/>
                <a:cs typeface="Symbol" panose="05050102010706020507" pitchFamily="18" charset="2"/>
              </a:rPr>
              <a:t>Fomentar la imaginación</a:t>
            </a:r>
            <a:r>
              <a:rPr lang="es-ES" sz="2419" kern="100" dirty="0">
                <a:latin typeface="Xunta Sans"/>
                <a:ea typeface="Verdana" panose="020B0604030504040204" pitchFamily="34" charset="0"/>
                <a:cs typeface="Symbol" panose="05050102010706020507" pitchFamily="18" charset="2"/>
              </a:rPr>
              <a:t>: como viven otras personas, a qué sabrán sus alimentos: (sabemos dónde vive Nemo, por qué las jirafas tienen el cuello largo, por qué los camellos de los Reyes Magos tienen joroba).</a:t>
            </a:r>
          </a:p>
          <a:p>
            <a:pPr marL="342877" indent="-342877" algn="just">
              <a:lnSpc>
                <a:spcPct val="150000"/>
              </a:lnSpc>
              <a:spcBef>
                <a:spcPts val="285"/>
              </a:spcBef>
              <a:spcAft>
                <a:spcPts val="285"/>
              </a:spcAft>
              <a:buFont typeface="Symbol" panose="05050102010706020507" pitchFamily="18" charset="2"/>
              <a:buChar char=""/>
            </a:pPr>
            <a:r>
              <a:rPr lang="es-ES" sz="2419" b="1" kern="100" dirty="0">
                <a:latin typeface="Xunta Sans"/>
                <a:ea typeface="Verdana" panose="020B0604030504040204" pitchFamily="34" charset="0"/>
                <a:cs typeface="Symbol" panose="05050102010706020507" pitchFamily="18" charset="2"/>
              </a:rPr>
              <a:t>Relacionar conceptos</a:t>
            </a:r>
            <a:r>
              <a:rPr lang="es-ES" sz="2419" kern="100" dirty="0">
                <a:latin typeface="Xunta Sans"/>
                <a:ea typeface="Verdana" panose="020B0604030504040204" pitchFamily="34" charset="0"/>
                <a:cs typeface="Symbol" panose="05050102010706020507" pitchFamily="18" charset="2"/>
              </a:rPr>
              <a:t>: los esquimales no comerán muchos vegetales porque es difícil que las plantas crezcan con tanto frío, en el desierto africano tendrán escasez de alimentos porque no hay agua por lo tanto …(hablarles de adaptación al medio).</a:t>
            </a:r>
          </a:p>
        </p:txBody>
      </p:sp>
      <p:sp>
        <p:nvSpPr>
          <p:cNvPr id="2" name="Rectángulo 1">
            <a:extLst>
              <a:ext uri="{FF2B5EF4-FFF2-40B4-BE49-F238E27FC236}">
                <a16:creationId xmlns:a16="http://schemas.microsoft.com/office/drawing/2014/main" id="{D5441E27-81E4-4185-46BE-43C6CECDC0A8}"/>
              </a:ext>
            </a:extLst>
          </p:cNvPr>
          <p:cNvSpPr/>
          <p:nvPr/>
        </p:nvSpPr>
        <p:spPr>
          <a:xfrm>
            <a:off x="2160726" y="350355"/>
            <a:ext cx="8354719" cy="523220"/>
          </a:xfrm>
          <a:prstGeom prst="rect">
            <a:avLst/>
          </a:prstGeom>
          <a:solidFill>
            <a:srgbClr val="FFFF00"/>
          </a:solidFill>
        </p:spPr>
        <p:txBody>
          <a:bodyPr wrap="square">
            <a:spAutoFit/>
          </a:bodyPr>
          <a:lstStyle/>
          <a:p>
            <a:pPr lvl="0" algn="ctr"/>
            <a:r>
              <a:rPr lang="es-ES" sz="2800" dirty="0"/>
              <a:t>3. Conocer el entorno alimentario: Objetivos </a:t>
            </a:r>
          </a:p>
        </p:txBody>
      </p:sp>
    </p:spTree>
    <p:extLst>
      <p:ext uri="{BB962C8B-B14F-4D97-AF65-F5344CB8AC3E}">
        <p14:creationId xmlns:p14="http://schemas.microsoft.com/office/powerpoint/2010/main" val="3459562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65A22F7-21FE-4E0C-9639-4A564A6CBBAA}"/>
              </a:ext>
            </a:extLst>
          </p:cNvPr>
          <p:cNvSpPr txBox="1"/>
          <p:nvPr/>
        </p:nvSpPr>
        <p:spPr>
          <a:xfrm>
            <a:off x="499183" y="892876"/>
            <a:ext cx="11193634" cy="6916252"/>
          </a:xfrm>
          <a:prstGeom prst="rect">
            <a:avLst/>
          </a:prstGeom>
          <a:noFill/>
        </p:spPr>
        <p:txBody>
          <a:bodyPr wrap="square">
            <a:spAutoFit/>
          </a:bodyPr>
          <a:lstStyle/>
          <a:p>
            <a:pPr marL="342877" indent="-342877">
              <a:lnSpc>
                <a:spcPct val="150000"/>
              </a:lnSpc>
              <a:spcBef>
                <a:spcPts val="285"/>
              </a:spcBef>
              <a:spcAft>
                <a:spcPts val="285"/>
              </a:spcAft>
              <a:buFont typeface="Arial" panose="020B0604020202020204" pitchFamily="34" charset="0"/>
              <a:buChar char="•"/>
            </a:pPr>
            <a:r>
              <a:rPr lang="es-ES" sz="2419" kern="100" dirty="0">
                <a:latin typeface="Xunta Sans"/>
                <a:ea typeface="Verdana" panose="020B0604030504040204" pitchFamily="34" charset="0"/>
                <a:cs typeface="Symbol" panose="05050102010706020507" pitchFamily="18" charset="2"/>
              </a:rPr>
              <a:t>Aprovechar las salidas y excursiones con visitas a los mercados (productos del mar, vegetales)</a:t>
            </a:r>
          </a:p>
          <a:p>
            <a:pPr marL="342877" indent="-342877">
              <a:lnSpc>
                <a:spcPct val="150000"/>
              </a:lnSpc>
              <a:spcBef>
                <a:spcPts val="285"/>
              </a:spcBef>
              <a:spcAft>
                <a:spcPts val="285"/>
              </a:spcAft>
              <a:buFont typeface="Arial" panose="020B0604020202020204" pitchFamily="34" charset="0"/>
              <a:buChar char="•"/>
            </a:pPr>
            <a:r>
              <a:rPr lang="es-ES" sz="2419" kern="100" dirty="0">
                <a:latin typeface="Xunta Sans"/>
                <a:ea typeface="Verdana" panose="020B0604030504040204" pitchFamily="34" charset="0"/>
                <a:cs typeface="Symbol" panose="05050102010706020507" pitchFamily="18" charset="2"/>
              </a:rPr>
              <a:t>Visualizar </a:t>
            </a:r>
            <a:r>
              <a:rPr lang="es-ES" sz="2419" b="1" kern="100" dirty="0">
                <a:latin typeface="Xunta Sans"/>
                <a:ea typeface="Verdana" panose="020B0604030504040204" pitchFamily="34" charset="0"/>
                <a:cs typeface="Symbol" panose="05050102010706020507" pitchFamily="18" charset="2"/>
              </a:rPr>
              <a:t>fotos y vídeos de diferentes continentes</a:t>
            </a:r>
            <a:r>
              <a:rPr lang="es-ES" sz="2419" kern="100" dirty="0">
                <a:latin typeface="Xunta Sans"/>
                <a:ea typeface="Verdana" panose="020B0604030504040204" pitchFamily="34" charset="0"/>
                <a:cs typeface="Symbol" panose="05050102010706020507" pitchFamily="18" charset="2"/>
              </a:rPr>
              <a:t>, países o regiones geográficas donde se vean los terrenos cultivados, los alimentos propios del consumo local, etc.</a:t>
            </a:r>
            <a:r>
              <a:rPr lang="es-ES" sz="2419" kern="100" dirty="0">
                <a:latin typeface="Xunta Sans"/>
                <a:ea typeface="Verdana" panose="020B0604030504040204" pitchFamily="34" charset="0"/>
              </a:rPr>
              <a:t> </a:t>
            </a:r>
          </a:p>
          <a:p>
            <a:pPr marL="342877" indent="-342877">
              <a:lnSpc>
                <a:spcPct val="150000"/>
              </a:lnSpc>
              <a:spcBef>
                <a:spcPts val="285"/>
              </a:spcBef>
              <a:spcAft>
                <a:spcPts val="285"/>
              </a:spcAft>
              <a:buFont typeface="Arial" panose="020B0604020202020204" pitchFamily="34" charset="0"/>
              <a:buChar char="•"/>
            </a:pPr>
            <a:r>
              <a:rPr lang="es-ES" sz="2419" kern="100" dirty="0">
                <a:latin typeface="Xunta Sans"/>
                <a:ea typeface="Verdana" panose="020B0604030504040204" pitchFamily="34" charset="0"/>
              </a:rPr>
              <a:t>Completar vocabulario con diccionario “panhispánico”(palta, durazno, alfajores, carnitas)</a:t>
            </a:r>
          </a:p>
          <a:p>
            <a:pPr marL="342877" indent="-342877">
              <a:lnSpc>
                <a:spcPct val="150000"/>
              </a:lnSpc>
              <a:spcBef>
                <a:spcPts val="285"/>
              </a:spcBef>
              <a:spcAft>
                <a:spcPts val="285"/>
              </a:spcAft>
              <a:buFont typeface="Arial" panose="020B0604020202020204" pitchFamily="34" charset="0"/>
              <a:buChar char="•"/>
            </a:pPr>
            <a:r>
              <a:rPr lang="es-ES" sz="2419" kern="100" dirty="0">
                <a:latin typeface="Xunta Sans"/>
                <a:ea typeface="Verdana" panose="020B0604030504040204" pitchFamily="34" charset="0"/>
              </a:rPr>
              <a:t>Si el centro cuenta con </a:t>
            </a:r>
            <a:r>
              <a:rPr lang="es-ES" sz="2419" b="1" kern="100" dirty="0">
                <a:latin typeface="Xunta Sans"/>
                <a:ea typeface="Verdana" panose="020B0604030504040204" pitchFamily="34" charset="0"/>
              </a:rPr>
              <a:t>comedor escolar, dedicarle una semana a la cocina de otros países. La decoración del espacio del comedor, la música tradicional, la situación g</a:t>
            </a:r>
            <a:r>
              <a:rPr lang="es-ES" sz="2419" b="1" kern="100" dirty="0">
                <a:latin typeface="Xunta Sans"/>
                <a:ea typeface="Verdana" panose="020B0604030504040204" pitchFamily="34" charset="0"/>
                <a:cs typeface="Symbol" panose="05050102010706020507" pitchFamily="18" charset="2"/>
              </a:rPr>
              <a:t>eográfica, la lengua propia y la historia del país deben acompañar y fortalecer esta actividad educativa.</a:t>
            </a:r>
          </a:p>
          <a:p>
            <a:pPr marL="342877" indent="-342877">
              <a:lnSpc>
                <a:spcPct val="150000"/>
              </a:lnSpc>
              <a:spcBef>
                <a:spcPts val="285"/>
              </a:spcBef>
              <a:spcAft>
                <a:spcPts val="285"/>
              </a:spcAft>
              <a:buFont typeface="Arial" panose="020B0604020202020204" pitchFamily="34" charset="0"/>
              <a:buChar char="•"/>
            </a:pPr>
            <a:endParaRPr lang="es-ES" sz="2419" b="1" kern="100" dirty="0">
              <a:latin typeface="Xunta Sans"/>
              <a:ea typeface="Verdana" panose="020B0604030504040204" pitchFamily="34" charset="0"/>
              <a:cs typeface="Symbol" panose="05050102010706020507" pitchFamily="18" charset="2"/>
            </a:endParaRPr>
          </a:p>
          <a:p>
            <a:endParaRPr lang="es-ES" sz="2177" dirty="0"/>
          </a:p>
        </p:txBody>
      </p:sp>
      <p:sp>
        <p:nvSpPr>
          <p:cNvPr id="2" name="Rectángulo 1">
            <a:extLst>
              <a:ext uri="{FF2B5EF4-FFF2-40B4-BE49-F238E27FC236}">
                <a16:creationId xmlns:a16="http://schemas.microsoft.com/office/drawing/2014/main" id="{BF8880A0-1CF0-6580-9870-22851259D952}"/>
              </a:ext>
            </a:extLst>
          </p:cNvPr>
          <p:cNvSpPr/>
          <p:nvPr/>
        </p:nvSpPr>
        <p:spPr>
          <a:xfrm>
            <a:off x="2160726" y="350355"/>
            <a:ext cx="8354719" cy="523220"/>
          </a:xfrm>
          <a:prstGeom prst="rect">
            <a:avLst/>
          </a:prstGeom>
          <a:solidFill>
            <a:srgbClr val="FFFF00"/>
          </a:solidFill>
        </p:spPr>
        <p:txBody>
          <a:bodyPr wrap="square">
            <a:spAutoFit/>
          </a:bodyPr>
          <a:lstStyle/>
          <a:p>
            <a:pPr lvl="0" algn="ctr"/>
            <a:r>
              <a:rPr lang="es-ES" sz="2800" dirty="0"/>
              <a:t>3. Conocer el entorno alimentario. Actividades </a:t>
            </a:r>
          </a:p>
        </p:txBody>
      </p:sp>
    </p:spTree>
    <p:extLst>
      <p:ext uri="{BB962C8B-B14F-4D97-AF65-F5344CB8AC3E}">
        <p14:creationId xmlns:p14="http://schemas.microsoft.com/office/powerpoint/2010/main" val="4248980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6CCC2DD-1F6B-435B-BA8A-5EB8B136AF38}"/>
              </a:ext>
            </a:extLst>
          </p:cNvPr>
          <p:cNvSpPr txBox="1"/>
          <p:nvPr/>
        </p:nvSpPr>
        <p:spPr>
          <a:xfrm>
            <a:off x="285953" y="1472757"/>
            <a:ext cx="11620094" cy="5529142"/>
          </a:xfrm>
          <a:prstGeom prst="rect">
            <a:avLst/>
          </a:prstGeom>
          <a:noFill/>
        </p:spPr>
        <p:txBody>
          <a:bodyPr wrap="square">
            <a:spAutoFit/>
          </a:bodyPr>
          <a:lstStyle/>
          <a:p>
            <a:pPr algn="just">
              <a:lnSpc>
                <a:spcPct val="150000"/>
              </a:lnSpc>
              <a:spcBef>
                <a:spcPts val="285"/>
              </a:spcBef>
              <a:spcAft>
                <a:spcPts val="285"/>
              </a:spcAft>
            </a:pPr>
            <a:r>
              <a:rPr lang="es-ES" sz="2419" kern="100" dirty="0">
                <a:latin typeface="Xunta Sans"/>
                <a:ea typeface="Andale Sans UI"/>
                <a:cs typeface="Tahoma" panose="020B0604030504040204" pitchFamily="34" charset="0"/>
              </a:rPr>
              <a:t>Objetivos encaminados a alcanzar y favorecer el autocuidado de la salud.</a:t>
            </a:r>
          </a:p>
          <a:p>
            <a:pPr marL="342877" indent="-342877" algn="just">
              <a:lnSpc>
                <a:spcPct val="150000"/>
              </a:lnSpc>
              <a:buFont typeface="Courier New" panose="02070309020205020404" pitchFamily="49" charset="0"/>
              <a:buChar char="o"/>
            </a:pPr>
            <a:r>
              <a:rPr lang="es-ES" sz="2419" kern="100" dirty="0">
                <a:latin typeface="Xunta Sans"/>
                <a:ea typeface="Andale Sans UI"/>
                <a:cs typeface="OpenSymbol"/>
              </a:rPr>
              <a:t>Qué es un patrón alimentario saludable.</a:t>
            </a:r>
          </a:p>
          <a:p>
            <a:pPr marL="342877" indent="-342877" algn="just">
              <a:lnSpc>
                <a:spcPct val="150000"/>
              </a:lnSpc>
              <a:buFont typeface="Courier New" panose="02070309020205020404" pitchFamily="49" charset="0"/>
              <a:buChar char="o"/>
            </a:pPr>
            <a:r>
              <a:rPr lang="es-ES" sz="2419" kern="100" dirty="0">
                <a:latin typeface="Xunta Sans"/>
                <a:ea typeface="Andale Sans UI"/>
                <a:cs typeface="OpenSymbol"/>
              </a:rPr>
              <a:t>Qué es un alimento y que contiene: agua, nutrientes, aditivos, alergenos.</a:t>
            </a:r>
          </a:p>
          <a:p>
            <a:pPr marL="342877" indent="-342877" algn="just">
              <a:lnSpc>
                <a:spcPct val="150000"/>
              </a:lnSpc>
              <a:buFont typeface="Courier New" panose="02070309020205020404" pitchFamily="49" charset="0"/>
              <a:buChar char="o"/>
            </a:pPr>
            <a:r>
              <a:rPr lang="es-ES" sz="2419" kern="100" dirty="0">
                <a:latin typeface="Xunta Sans"/>
                <a:ea typeface="Andale Sans UI"/>
                <a:cs typeface="OpenSymbol"/>
              </a:rPr>
              <a:t>La función de la nutrición.</a:t>
            </a:r>
          </a:p>
          <a:p>
            <a:pPr marL="342877" indent="-342877" algn="just">
              <a:lnSpc>
                <a:spcPct val="150000"/>
              </a:lnSpc>
              <a:buFont typeface="Courier New" panose="02070309020205020404" pitchFamily="49" charset="0"/>
              <a:buChar char="o"/>
            </a:pPr>
            <a:r>
              <a:rPr lang="es-ES" sz="2419" kern="100" dirty="0">
                <a:latin typeface="Xunta Sans"/>
                <a:ea typeface="Andale Sans UI"/>
                <a:cs typeface="OpenSymbol"/>
              </a:rPr>
              <a:t>Reconocer los distintos tipos de alimentos, algunas propiedades nutritivas de cada uno de los grupos</a:t>
            </a:r>
          </a:p>
          <a:p>
            <a:pPr marL="342877" indent="-342877" algn="just">
              <a:lnSpc>
                <a:spcPct val="150000"/>
              </a:lnSpc>
              <a:buFont typeface="Courier New" panose="02070309020205020404" pitchFamily="49" charset="0"/>
              <a:buChar char="o"/>
            </a:pPr>
            <a:r>
              <a:rPr lang="es-ES" sz="2419" kern="100" dirty="0">
                <a:latin typeface="Xunta Sans"/>
                <a:ea typeface="Andale Sans UI"/>
                <a:cs typeface="OpenSymbol"/>
              </a:rPr>
              <a:t>Conocer el sector primario y el origen de los alimentos (y los trabajos implicados en el mundo marinero….) etc.</a:t>
            </a:r>
          </a:p>
          <a:p>
            <a:pPr eaLnBrk="1" hangingPunct="1">
              <a:lnSpc>
                <a:spcPct val="150000"/>
              </a:lnSpc>
              <a:defRPr/>
            </a:pPr>
            <a:endParaRPr lang="es-ES" sz="2419" i="1" dirty="0">
              <a:latin typeface="Xunta Sans"/>
              <a:cs typeface="Calibri" pitchFamily="34" charset="0"/>
            </a:endParaRPr>
          </a:p>
          <a:p>
            <a:pPr eaLnBrk="1" hangingPunct="1">
              <a:lnSpc>
                <a:spcPct val="150000"/>
              </a:lnSpc>
              <a:defRPr/>
            </a:pPr>
            <a:endParaRPr lang="es-ES" dirty="0">
              <a:cs typeface="Calibri" pitchFamily="34" charset="0"/>
            </a:endParaRPr>
          </a:p>
        </p:txBody>
      </p:sp>
      <p:sp>
        <p:nvSpPr>
          <p:cNvPr id="2" name="CuadroTexto 1">
            <a:extLst>
              <a:ext uri="{FF2B5EF4-FFF2-40B4-BE49-F238E27FC236}">
                <a16:creationId xmlns:a16="http://schemas.microsoft.com/office/drawing/2014/main" id="{07C5275C-182F-14BC-4F35-B6BAF2E7EE41}"/>
              </a:ext>
            </a:extLst>
          </p:cNvPr>
          <p:cNvSpPr txBox="1"/>
          <p:nvPr/>
        </p:nvSpPr>
        <p:spPr>
          <a:xfrm>
            <a:off x="2610587" y="221339"/>
            <a:ext cx="6458795" cy="523220"/>
          </a:xfrm>
          <a:prstGeom prst="rect">
            <a:avLst/>
          </a:prstGeom>
          <a:solidFill>
            <a:srgbClr val="92D050"/>
          </a:solidFill>
        </p:spPr>
        <p:txBody>
          <a:bodyPr wrap="square">
            <a:spAutoFit/>
          </a:bodyPr>
          <a:lstStyle/>
          <a:p>
            <a:pPr algn="ctr"/>
            <a:r>
              <a:rPr lang="es-ES" sz="2800" dirty="0"/>
              <a:t>4. Conocer los alimentos y sus funciones. </a:t>
            </a:r>
          </a:p>
        </p:txBody>
      </p:sp>
    </p:spTree>
    <p:extLst>
      <p:ext uri="{BB962C8B-B14F-4D97-AF65-F5344CB8AC3E}">
        <p14:creationId xmlns:p14="http://schemas.microsoft.com/office/powerpoint/2010/main" val="4022326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F07B2FA-5E43-4F2D-849A-FE5537A24C32}"/>
              </a:ext>
            </a:extLst>
          </p:cNvPr>
          <p:cNvSpPr txBox="1"/>
          <p:nvPr/>
        </p:nvSpPr>
        <p:spPr>
          <a:xfrm>
            <a:off x="203682" y="2749997"/>
            <a:ext cx="11495966" cy="3943580"/>
          </a:xfrm>
          <a:prstGeom prst="rect">
            <a:avLst/>
          </a:prstGeom>
          <a:noFill/>
        </p:spPr>
        <p:txBody>
          <a:bodyPr wrap="square">
            <a:spAutoFit/>
          </a:bodyPr>
          <a:lstStyle/>
          <a:p>
            <a:pPr marL="414703" indent="-414703" algn="just">
              <a:lnSpc>
                <a:spcPct val="150000"/>
              </a:lnSpc>
              <a:buBlip>
                <a:blip r:embed="rId2">
                  <a:extLst>
                    <a:ext uri="{837473B0-CC2E-450A-ABE3-18F120FF3D39}">
                      <a1611:picAttrSrcUrl xmlns:a1611="http://schemas.microsoft.com/office/drawing/2016/11/main" r:id="rId3"/>
                    </a:ext>
                  </a:extLst>
                </a:blip>
              </a:buBlip>
            </a:pPr>
            <a:r>
              <a:rPr lang="es-ES" sz="2419" kern="100" dirty="0">
                <a:solidFill>
                  <a:srgbClr val="000000"/>
                </a:solidFill>
                <a:latin typeface="Xunta Sans"/>
                <a:ea typeface="Verdana" panose="020B0604030504040204" pitchFamily="34" charset="0"/>
                <a:cs typeface="Tahoma" panose="020B0604030504040204" pitchFamily="34" charset="0"/>
              </a:rPr>
              <a:t>Planificar </a:t>
            </a:r>
            <a:r>
              <a:rPr lang="es-ES" sz="2419" kern="100" dirty="0">
                <a:latin typeface="Xunta Sans"/>
                <a:ea typeface="Verdana" panose="020B0604030504040204" pitchFamily="34" charset="0"/>
                <a:cs typeface="Tahoma" panose="020B0604030504040204" pitchFamily="34" charset="0"/>
              </a:rPr>
              <a:t>un menú sencillo en cuanto a las recomendaciones alimentarias</a:t>
            </a:r>
          </a:p>
          <a:p>
            <a:pPr marL="414703" indent="-414703" algn="just">
              <a:lnSpc>
                <a:spcPct val="150000"/>
              </a:lnSpc>
              <a:buBlip>
                <a:blip r:embed="rId2">
                  <a:extLst>
                    <a:ext uri="{837473B0-CC2E-450A-ABE3-18F120FF3D39}">
                      <a1611:picAttrSrcUrl xmlns:a1611="http://schemas.microsoft.com/office/drawing/2016/11/main" r:id="rId3"/>
                    </a:ext>
                  </a:extLst>
                </a:blip>
              </a:buBlip>
            </a:pPr>
            <a:r>
              <a:rPr lang="es-ES" sz="2419" kern="100" dirty="0">
                <a:latin typeface="Xunta Sans"/>
                <a:ea typeface="Verdana" panose="020B0604030504040204" pitchFamily="34" charset="0"/>
                <a:cs typeface="Tahoma" panose="020B0604030504040204" pitchFamily="34" charset="0"/>
              </a:rPr>
              <a:t>Identificar hábitos recomendables y no recomendables.</a:t>
            </a:r>
          </a:p>
          <a:p>
            <a:pPr marL="414703" indent="-414703" algn="just">
              <a:lnSpc>
                <a:spcPct val="150000"/>
              </a:lnSpc>
              <a:buBlip>
                <a:blip r:embed="rId2">
                  <a:extLst>
                    <a:ext uri="{837473B0-CC2E-450A-ABE3-18F120FF3D39}">
                      <a1611:picAttrSrcUrl xmlns:a1611="http://schemas.microsoft.com/office/drawing/2016/11/main" r:id="rId3"/>
                    </a:ext>
                  </a:extLst>
                </a:blip>
              </a:buBlip>
            </a:pPr>
            <a:r>
              <a:rPr lang="es-ES" sz="2419" kern="100" dirty="0">
                <a:latin typeface="Xunta Sans"/>
                <a:ea typeface="Verdana" panose="020B0604030504040204" pitchFamily="34" charset="0"/>
                <a:cs typeface="Tahoma" panose="020B0604030504040204" pitchFamily="34" charset="0"/>
              </a:rPr>
              <a:t>Clasificar fotos de alimentos de los folletos comerciales y situarlos en la pirámide.</a:t>
            </a:r>
          </a:p>
          <a:p>
            <a:pPr marL="414703" indent="-414703" algn="just">
              <a:lnSpc>
                <a:spcPct val="150000"/>
              </a:lnSpc>
              <a:buBlip>
                <a:blip r:embed="rId2">
                  <a:extLst>
                    <a:ext uri="{837473B0-CC2E-450A-ABE3-18F120FF3D39}">
                      <a1611:picAttrSrcUrl xmlns:a1611="http://schemas.microsoft.com/office/drawing/2016/11/main" r:id="rId3"/>
                    </a:ext>
                  </a:extLst>
                </a:blip>
              </a:buBlip>
            </a:pPr>
            <a:r>
              <a:rPr lang="es-ES" sz="2419" kern="100" dirty="0">
                <a:latin typeface="Xunta Sans"/>
                <a:ea typeface="Verdana" panose="020B0604030504040204" pitchFamily="34" charset="0"/>
                <a:cs typeface="Tahoma" panose="020B0604030504040204" pitchFamily="34" charset="0"/>
              </a:rPr>
              <a:t>Huerto escolar</a:t>
            </a:r>
          </a:p>
          <a:p>
            <a:pPr marL="414703" indent="-414703" algn="just">
              <a:lnSpc>
                <a:spcPct val="150000"/>
              </a:lnSpc>
              <a:buBlip>
                <a:blip r:embed="rId2">
                  <a:extLst>
                    <a:ext uri="{837473B0-CC2E-450A-ABE3-18F120FF3D39}">
                      <a1611:picAttrSrcUrl xmlns:a1611="http://schemas.microsoft.com/office/drawing/2016/11/main" r:id="rId3"/>
                    </a:ext>
                  </a:extLst>
                </a:blip>
              </a:buBlip>
            </a:pPr>
            <a:r>
              <a:rPr lang="es-ES" sz="2419" kern="100" dirty="0">
                <a:latin typeface="Xunta Sans"/>
                <a:ea typeface="Verdana" panose="020B0604030504040204" pitchFamily="34" charset="0"/>
                <a:cs typeface="Tahoma" panose="020B0604030504040204" pitchFamily="34" charset="0"/>
              </a:rPr>
              <a:t>Nociones de seguridad alimentaria, caducidad.</a:t>
            </a:r>
          </a:p>
          <a:p>
            <a:pPr marL="414703" indent="-414703" algn="just">
              <a:lnSpc>
                <a:spcPct val="150000"/>
              </a:lnSpc>
              <a:buBlip>
                <a:blip r:embed="rId2">
                  <a:extLst>
                    <a:ext uri="{837473B0-CC2E-450A-ABE3-18F120FF3D39}">
                      <a1611:picAttrSrcUrl xmlns:a1611="http://schemas.microsoft.com/office/drawing/2016/11/main" r:id="rId3"/>
                    </a:ext>
                  </a:extLst>
                </a:blip>
              </a:buBlip>
            </a:pPr>
            <a:r>
              <a:rPr lang="es-ES" sz="2419" kern="100" dirty="0">
                <a:latin typeface="Xunta Sans"/>
                <a:ea typeface="Verdana" panose="020B0604030504040204" pitchFamily="34" charset="0"/>
                <a:cs typeface="Tahoma" panose="020B0604030504040204" pitchFamily="34" charset="0"/>
              </a:rPr>
              <a:t>Hablar de intoxicaciones alimentarias y de higiene</a:t>
            </a:r>
          </a:p>
          <a:p>
            <a:pPr marL="414703" indent="-414703" algn="just">
              <a:lnSpc>
                <a:spcPct val="150000"/>
              </a:lnSpc>
              <a:buBlip>
                <a:blip r:embed="rId2">
                  <a:extLst>
                    <a:ext uri="{837473B0-CC2E-450A-ABE3-18F120FF3D39}">
                      <a1611:picAttrSrcUrl xmlns:a1611="http://schemas.microsoft.com/office/drawing/2016/11/main" r:id="rId3"/>
                    </a:ext>
                  </a:extLst>
                </a:blip>
              </a:buBlip>
            </a:pPr>
            <a:r>
              <a:rPr lang="es-ES" sz="2419" kern="100" dirty="0">
                <a:latin typeface="Xunta Sans"/>
                <a:ea typeface="Verdana" panose="020B0604030504040204" pitchFamily="34" charset="0"/>
                <a:cs typeface="Tahoma" panose="020B0604030504040204" pitchFamily="34" charset="0"/>
              </a:rPr>
              <a:t>Elaborar un recetario con ingredientes clasificados según el origen, etc.</a:t>
            </a:r>
          </a:p>
        </p:txBody>
      </p:sp>
      <p:sp>
        <p:nvSpPr>
          <p:cNvPr id="7" name="CuadroTexto 6">
            <a:extLst>
              <a:ext uri="{FF2B5EF4-FFF2-40B4-BE49-F238E27FC236}">
                <a16:creationId xmlns:a16="http://schemas.microsoft.com/office/drawing/2014/main" id="{823286F9-F754-42D6-AC0E-73940B6197D7}"/>
              </a:ext>
            </a:extLst>
          </p:cNvPr>
          <p:cNvSpPr txBox="1"/>
          <p:nvPr/>
        </p:nvSpPr>
        <p:spPr>
          <a:xfrm>
            <a:off x="203682" y="1403668"/>
            <a:ext cx="11495966" cy="1688283"/>
          </a:xfrm>
          <a:prstGeom prst="rect">
            <a:avLst/>
          </a:prstGeom>
          <a:noFill/>
        </p:spPr>
        <p:txBody>
          <a:bodyPr wrap="square">
            <a:spAutoFit/>
          </a:bodyPr>
          <a:lstStyle/>
          <a:p>
            <a:pPr>
              <a:lnSpc>
                <a:spcPct val="150000"/>
              </a:lnSpc>
            </a:pPr>
            <a:r>
              <a:rPr lang="es-ES" sz="2419" dirty="0">
                <a:latin typeface="Verdana" panose="020B0604030504040204" pitchFamily="34" charset="0"/>
                <a:ea typeface="Verdana" panose="020B0604030504040204" pitchFamily="34" charset="0"/>
              </a:rPr>
              <a:t>Adecuado para todos los niveles, pero bien adaptado. </a:t>
            </a:r>
          </a:p>
          <a:p>
            <a:pPr>
              <a:lnSpc>
                <a:spcPct val="150000"/>
              </a:lnSpc>
            </a:pPr>
            <a:r>
              <a:rPr lang="es-ES" sz="2419" dirty="0">
                <a:latin typeface="Verdana" panose="020B0604030504040204" pitchFamily="34" charset="0"/>
                <a:ea typeface="Verdana" panose="020B0604030504040204" pitchFamily="34" charset="0"/>
              </a:rPr>
              <a:t>No indicado para iniciar el proyecto con ellas (y menos en E. Primaria)</a:t>
            </a:r>
          </a:p>
          <a:p>
            <a:pPr>
              <a:lnSpc>
                <a:spcPct val="150000"/>
              </a:lnSpc>
            </a:pPr>
            <a:r>
              <a:rPr lang="pt-BR" sz="2399" dirty="0">
                <a:latin typeface="Verdana" panose="020B0604030504040204" pitchFamily="34" charset="0"/>
                <a:ea typeface="Verdana" panose="020B0604030504040204" pitchFamily="34" charset="0"/>
              </a:rPr>
              <a:t> </a:t>
            </a:r>
          </a:p>
        </p:txBody>
      </p:sp>
      <p:sp>
        <p:nvSpPr>
          <p:cNvPr id="2" name="CuadroTexto 1">
            <a:extLst>
              <a:ext uri="{FF2B5EF4-FFF2-40B4-BE49-F238E27FC236}">
                <a16:creationId xmlns:a16="http://schemas.microsoft.com/office/drawing/2014/main" id="{5D757B44-E9DF-CE4E-3513-45EE7B22DE39}"/>
              </a:ext>
            </a:extLst>
          </p:cNvPr>
          <p:cNvSpPr txBox="1"/>
          <p:nvPr/>
        </p:nvSpPr>
        <p:spPr>
          <a:xfrm>
            <a:off x="2610586" y="373733"/>
            <a:ext cx="7123837" cy="830740"/>
          </a:xfrm>
          <a:prstGeom prst="rect">
            <a:avLst/>
          </a:prstGeom>
          <a:solidFill>
            <a:srgbClr val="92D050"/>
          </a:solidFill>
        </p:spPr>
        <p:txBody>
          <a:bodyPr wrap="square">
            <a:spAutoFit/>
          </a:bodyPr>
          <a:lstStyle/>
          <a:p>
            <a:pPr algn="ctr"/>
            <a:r>
              <a:rPr lang="es-ES" sz="2399" dirty="0">
                <a:latin typeface="Verdana" panose="020B0604030504040204" pitchFamily="34" charset="0"/>
                <a:ea typeface="Verdana" panose="020B0604030504040204" pitchFamily="34" charset="0"/>
              </a:rPr>
              <a:t>4. Conocer los alimentos y sus funciones. Actividades</a:t>
            </a:r>
          </a:p>
        </p:txBody>
      </p:sp>
    </p:spTree>
    <p:extLst>
      <p:ext uri="{BB962C8B-B14F-4D97-AF65-F5344CB8AC3E}">
        <p14:creationId xmlns:p14="http://schemas.microsoft.com/office/powerpoint/2010/main" val="3875712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DE406F2-65A0-4C34-BFCD-E742F5F688F7}"/>
              </a:ext>
            </a:extLst>
          </p:cNvPr>
          <p:cNvPicPr>
            <a:picLocks noChangeAspect="1"/>
          </p:cNvPicPr>
          <p:nvPr/>
        </p:nvPicPr>
        <p:blipFill>
          <a:blip r:embed="rId3"/>
          <a:stretch>
            <a:fillRect/>
          </a:stretch>
        </p:blipFill>
        <p:spPr>
          <a:xfrm>
            <a:off x="429" y="120"/>
            <a:ext cx="12191145" cy="6857761"/>
          </a:xfrm>
          <a:prstGeom prst="rect">
            <a:avLst/>
          </a:prstGeom>
        </p:spPr>
      </p:pic>
      <p:sp>
        <p:nvSpPr>
          <p:cNvPr id="2" name="CuadroTexto 1">
            <a:extLst>
              <a:ext uri="{FF2B5EF4-FFF2-40B4-BE49-F238E27FC236}">
                <a16:creationId xmlns:a16="http://schemas.microsoft.com/office/drawing/2014/main" id="{CD9B91A1-3A48-4B33-907A-FCA6B07729A3}"/>
              </a:ext>
            </a:extLst>
          </p:cNvPr>
          <p:cNvSpPr txBox="1"/>
          <p:nvPr/>
        </p:nvSpPr>
        <p:spPr>
          <a:xfrm>
            <a:off x="690250" y="596433"/>
            <a:ext cx="10811501" cy="5959262"/>
          </a:xfrm>
          <a:prstGeom prst="rect">
            <a:avLst/>
          </a:prstGeom>
          <a:noFill/>
          <a:ln cap="flat">
            <a:noFill/>
          </a:ln>
        </p:spPr>
        <p:txBody>
          <a:bodyPr wrap="none" lIns="108848" tIns="54418" rIns="108848" bIns="54418" compatLnSpc="0"/>
          <a:lstStyle/>
          <a:p>
            <a:pPr algn="ctr">
              <a:lnSpc>
                <a:spcPct val="150000"/>
              </a:lnSpc>
              <a:defRPr sz="1800" b="0" i="0" u="none" strike="noStrike" kern="0" cap="none" spc="0" baseline="0">
                <a:solidFill>
                  <a:srgbClr val="000000"/>
                </a:solidFill>
                <a:uFillTx/>
              </a:defRPr>
            </a:pPr>
            <a:endParaRPr lang="es-ES" sz="2177" dirty="0">
              <a:solidFill>
                <a:srgbClr val="000000"/>
              </a:solidFill>
              <a:highlight>
                <a:srgbClr val="FFFF99"/>
              </a:highlight>
              <a:ea typeface="HelveticaNeue-Medium" pitchFamily="34"/>
              <a:cs typeface="HelveticaNeue-Medium" pitchFamily="34"/>
            </a:endParaRPr>
          </a:p>
          <a:p>
            <a:pPr algn="ctr">
              <a:lnSpc>
                <a:spcPct val="150000"/>
              </a:lnSpc>
              <a:defRPr sz="1800" b="0" i="0" u="none" strike="noStrike" kern="0" cap="none" spc="0" baseline="0">
                <a:solidFill>
                  <a:srgbClr val="000000"/>
                </a:solidFill>
                <a:uFillTx/>
              </a:defRPr>
            </a:pPr>
            <a:r>
              <a:rPr lang="es-ES" sz="3386" dirty="0">
                <a:solidFill>
                  <a:srgbClr val="990000"/>
                </a:solidFill>
                <a:highlight>
                  <a:srgbClr val="FFFF99"/>
                </a:highlight>
                <a:ea typeface="HelveticaNeue-Medium" pitchFamily="34"/>
                <a:cs typeface="HelveticaNeue-Medium" pitchFamily="34"/>
              </a:rPr>
              <a:t>“Siempre que podáis, pasead por el mercado. </a:t>
            </a:r>
          </a:p>
          <a:p>
            <a:pPr algn="ctr">
              <a:lnSpc>
                <a:spcPct val="150000"/>
              </a:lnSpc>
              <a:defRPr sz="1800" b="0" i="0" u="none" strike="noStrike" kern="0" cap="none" spc="0" baseline="0">
                <a:solidFill>
                  <a:srgbClr val="000000"/>
                </a:solidFill>
                <a:uFillTx/>
              </a:defRPr>
            </a:pPr>
            <a:r>
              <a:rPr lang="es-ES" sz="3386" dirty="0">
                <a:solidFill>
                  <a:srgbClr val="990000"/>
                </a:solidFill>
                <a:highlight>
                  <a:srgbClr val="FFFF99"/>
                </a:highlight>
                <a:ea typeface="HelveticaNeue-Medium" pitchFamily="34"/>
                <a:cs typeface="HelveticaNeue-Medium" pitchFamily="34"/>
              </a:rPr>
              <a:t>Es una original clase práctica en la que podrán fijarse </a:t>
            </a:r>
          </a:p>
          <a:p>
            <a:pPr algn="ctr">
              <a:lnSpc>
                <a:spcPct val="150000"/>
              </a:lnSpc>
              <a:defRPr sz="1800" b="0" i="0" u="none" strike="noStrike" kern="0" cap="none" spc="0" baseline="0">
                <a:solidFill>
                  <a:srgbClr val="000000"/>
                </a:solidFill>
                <a:uFillTx/>
              </a:defRPr>
            </a:pPr>
            <a:r>
              <a:rPr lang="es-ES" sz="3386" dirty="0">
                <a:solidFill>
                  <a:srgbClr val="990000"/>
                </a:solidFill>
                <a:highlight>
                  <a:srgbClr val="FFFF99"/>
                </a:highlight>
                <a:ea typeface="HelveticaNeue-Medium" pitchFamily="34"/>
                <a:cs typeface="HelveticaNeue-Medium" pitchFamily="34"/>
              </a:rPr>
              <a:t>en los alimentos expuestos y aprender mejor sus propiedades.</a:t>
            </a:r>
          </a:p>
          <a:p>
            <a:pPr algn="ctr">
              <a:lnSpc>
                <a:spcPct val="150000"/>
              </a:lnSpc>
              <a:defRPr sz="1800" b="0" i="0" u="none" strike="noStrike" kern="0" cap="none" spc="0" baseline="0">
                <a:solidFill>
                  <a:srgbClr val="000000"/>
                </a:solidFill>
                <a:uFillTx/>
              </a:defRPr>
            </a:pPr>
            <a:r>
              <a:rPr lang="es-ES" sz="3386" dirty="0">
                <a:solidFill>
                  <a:srgbClr val="990000"/>
                </a:solidFill>
                <a:highlight>
                  <a:srgbClr val="FFFF99"/>
                </a:highlight>
                <a:ea typeface="HelveticaNeue-Medium" pitchFamily="34"/>
                <a:cs typeface="HelveticaNeue-Medium" pitchFamily="34"/>
              </a:rPr>
              <a:t>Conocer, ver, oler y familiarizarse con los alimentos constituye </a:t>
            </a:r>
          </a:p>
          <a:p>
            <a:pPr algn="ctr">
              <a:lnSpc>
                <a:spcPct val="150000"/>
              </a:lnSpc>
              <a:defRPr sz="1800" b="0" i="0" u="none" strike="noStrike" kern="0" cap="none" spc="0" baseline="0">
                <a:solidFill>
                  <a:srgbClr val="000000"/>
                </a:solidFill>
                <a:uFillTx/>
              </a:defRPr>
            </a:pPr>
            <a:r>
              <a:rPr lang="es-ES" sz="3386" dirty="0">
                <a:solidFill>
                  <a:srgbClr val="990000"/>
                </a:solidFill>
                <a:highlight>
                  <a:srgbClr val="FFFF99"/>
                </a:highlight>
                <a:ea typeface="HelveticaNeue-Medium" pitchFamily="34"/>
                <a:cs typeface="HelveticaNeue-Medium" pitchFamily="34"/>
              </a:rPr>
              <a:t>el primer paso para mejorar su aceptación”</a:t>
            </a:r>
          </a:p>
          <a:p>
            <a:pPr algn="ctr">
              <a:lnSpc>
                <a:spcPct val="150000"/>
              </a:lnSpc>
              <a:defRPr sz="1800" b="0" i="0" u="none" strike="noStrike" kern="0" cap="none" spc="0" baseline="0">
                <a:solidFill>
                  <a:srgbClr val="000000"/>
                </a:solidFill>
                <a:uFillTx/>
              </a:defRPr>
            </a:pPr>
            <a:r>
              <a:rPr lang="es-ES" sz="3386" dirty="0">
                <a:solidFill>
                  <a:srgbClr val="990000"/>
                </a:solidFill>
                <a:highlight>
                  <a:srgbClr val="FFFF99"/>
                </a:highlight>
                <a:ea typeface="HelveticaNeue-Medium" pitchFamily="34"/>
                <a:cs typeface="HelveticaNeue-Medium" pitchFamily="34"/>
              </a:rPr>
              <a:t>¡Pasear y moverse es bueno siempre!</a:t>
            </a:r>
          </a:p>
        </p:txBody>
      </p:sp>
    </p:spTree>
    <p:extLst>
      <p:ext uri="{BB962C8B-B14F-4D97-AF65-F5344CB8AC3E}">
        <p14:creationId xmlns:p14="http://schemas.microsoft.com/office/powerpoint/2010/main" val="355272078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DE406F2-65A0-4C34-BFCD-E742F5F688F7}"/>
              </a:ext>
            </a:extLst>
          </p:cNvPr>
          <p:cNvPicPr>
            <a:picLocks noChangeAspect="1"/>
          </p:cNvPicPr>
          <p:nvPr/>
        </p:nvPicPr>
        <p:blipFill>
          <a:blip r:embed="rId3"/>
          <a:stretch>
            <a:fillRect/>
          </a:stretch>
        </p:blipFill>
        <p:spPr>
          <a:xfrm>
            <a:off x="429" y="120"/>
            <a:ext cx="12191145" cy="6857761"/>
          </a:xfrm>
          <a:prstGeom prst="rect">
            <a:avLst/>
          </a:prstGeom>
        </p:spPr>
      </p:pic>
      <p:sp>
        <p:nvSpPr>
          <p:cNvPr id="2" name="CuadroTexto 1">
            <a:extLst>
              <a:ext uri="{FF2B5EF4-FFF2-40B4-BE49-F238E27FC236}">
                <a16:creationId xmlns:a16="http://schemas.microsoft.com/office/drawing/2014/main" id="{CD9B91A1-3A48-4B33-907A-FCA6B07729A3}"/>
              </a:ext>
            </a:extLst>
          </p:cNvPr>
          <p:cNvSpPr txBox="1"/>
          <p:nvPr/>
        </p:nvSpPr>
        <p:spPr>
          <a:xfrm>
            <a:off x="261530" y="347618"/>
            <a:ext cx="11502299" cy="5959262"/>
          </a:xfrm>
          <a:prstGeom prst="rect">
            <a:avLst/>
          </a:prstGeom>
          <a:noFill/>
          <a:ln cap="flat">
            <a:noFill/>
          </a:ln>
        </p:spPr>
        <p:txBody>
          <a:bodyPr wrap="none" lIns="108848" tIns="54418" rIns="108848" bIns="54418" compatLnSpc="0"/>
          <a:lstStyle/>
          <a:p>
            <a:pPr algn="ctr">
              <a:lnSpc>
                <a:spcPct val="150000"/>
              </a:lnSpc>
              <a:defRPr sz="1800" b="0" i="0" u="none" strike="noStrike" kern="0" cap="none" spc="0" baseline="0">
                <a:solidFill>
                  <a:srgbClr val="000000"/>
                </a:solidFill>
                <a:uFillTx/>
              </a:defRPr>
            </a:pPr>
            <a:r>
              <a:rPr lang="es-ES" sz="2903" dirty="0">
                <a:solidFill>
                  <a:srgbClr val="000000"/>
                </a:solidFill>
                <a:highlight>
                  <a:srgbClr val="FFFF00"/>
                </a:highlight>
                <a:ea typeface="HelveticaNeue-Medium" pitchFamily="34"/>
                <a:cs typeface="HelveticaNeue-Medium" pitchFamily="34"/>
              </a:rPr>
              <a:t>Los alimentos frescos, mínimamente procesados, </a:t>
            </a:r>
          </a:p>
          <a:p>
            <a:pPr algn="ctr">
              <a:lnSpc>
                <a:spcPct val="150000"/>
              </a:lnSpc>
              <a:defRPr sz="1800" b="0" i="0" u="none" strike="noStrike" kern="0" cap="none" spc="0" baseline="0">
                <a:solidFill>
                  <a:srgbClr val="000000"/>
                </a:solidFill>
                <a:uFillTx/>
              </a:defRPr>
            </a:pPr>
            <a:r>
              <a:rPr lang="es-ES" sz="2903" dirty="0">
                <a:solidFill>
                  <a:srgbClr val="000000"/>
                </a:solidFill>
                <a:highlight>
                  <a:srgbClr val="FFFF00"/>
                </a:highlight>
                <a:ea typeface="HelveticaNeue-Medium" pitchFamily="34"/>
                <a:cs typeface="HelveticaNeue-Medium" pitchFamily="34"/>
              </a:rPr>
              <a:t>deben constituir la base de la alimentación infantil.</a:t>
            </a:r>
          </a:p>
          <a:p>
            <a:pPr algn="ctr">
              <a:lnSpc>
                <a:spcPct val="150000"/>
              </a:lnSpc>
              <a:defRPr sz="1800" b="0" i="0" u="none" strike="noStrike" kern="0" cap="none" spc="0" baseline="0">
                <a:solidFill>
                  <a:srgbClr val="000000"/>
                </a:solidFill>
                <a:uFillTx/>
              </a:defRPr>
            </a:pPr>
            <a:endParaRPr lang="es-ES" sz="2903" dirty="0">
              <a:solidFill>
                <a:srgbClr val="000000"/>
              </a:solidFill>
              <a:highlight>
                <a:srgbClr val="FFFF00"/>
              </a:highlight>
              <a:ea typeface="HelveticaNeue-Medium" pitchFamily="34"/>
              <a:cs typeface="HelveticaNeue-Medium" pitchFamily="34"/>
            </a:endParaRPr>
          </a:p>
          <a:p>
            <a:pPr algn="ctr">
              <a:lnSpc>
                <a:spcPct val="150000"/>
              </a:lnSpc>
              <a:defRPr sz="1800" b="0" i="0" u="none" strike="noStrike" kern="0" cap="none" spc="0" baseline="0">
                <a:solidFill>
                  <a:srgbClr val="000000"/>
                </a:solidFill>
                <a:uFillTx/>
              </a:defRPr>
            </a:pPr>
            <a:r>
              <a:rPr lang="es-ES" sz="2903" dirty="0">
                <a:solidFill>
                  <a:srgbClr val="323E4F"/>
                </a:solidFill>
                <a:highlight>
                  <a:srgbClr val="FFFF00"/>
                </a:highlight>
                <a:ea typeface="Microsoft YaHei" pitchFamily="2"/>
                <a:cs typeface="Times New Roman" pitchFamily="18"/>
              </a:rPr>
              <a:t>Fomentar el consumo de platos de “cuchara” con legumbres, hortalizas y</a:t>
            </a:r>
          </a:p>
          <a:p>
            <a:pPr algn="ctr">
              <a:lnSpc>
                <a:spcPct val="150000"/>
              </a:lnSpc>
              <a:defRPr sz="1800" b="0" i="0" u="none" strike="noStrike" kern="0" cap="none" spc="0" baseline="0">
                <a:solidFill>
                  <a:srgbClr val="000000"/>
                </a:solidFill>
                <a:uFillTx/>
              </a:defRPr>
            </a:pPr>
            <a:r>
              <a:rPr lang="es-ES" sz="2903" dirty="0">
                <a:solidFill>
                  <a:srgbClr val="323E4F"/>
                </a:solidFill>
                <a:highlight>
                  <a:srgbClr val="FFFF00"/>
                </a:highlight>
                <a:ea typeface="Microsoft YaHei" pitchFamily="2"/>
                <a:cs typeface="Times New Roman" pitchFamily="18"/>
              </a:rPr>
              <a:t>cereales y las preparaciones al  vapor o al horno.</a:t>
            </a:r>
          </a:p>
          <a:p>
            <a:pPr algn="ctr">
              <a:lnSpc>
                <a:spcPct val="150000"/>
              </a:lnSpc>
              <a:defRPr sz="1800" b="0" i="0" u="none" strike="noStrike" kern="0" cap="none" spc="0" baseline="0">
                <a:solidFill>
                  <a:srgbClr val="000000"/>
                </a:solidFill>
                <a:uFillTx/>
              </a:defRPr>
            </a:pPr>
            <a:endParaRPr lang="es-ES" sz="2903" dirty="0">
              <a:solidFill>
                <a:srgbClr val="323E4F"/>
              </a:solidFill>
              <a:highlight>
                <a:srgbClr val="FFFF00"/>
              </a:highlight>
              <a:ea typeface="Microsoft YaHei" pitchFamily="2"/>
              <a:cs typeface="Times New Roman" pitchFamily="18"/>
            </a:endParaRPr>
          </a:p>
          <a:p>
            <a:pPr algn="ctr">
              <a:lnSpc>
                <a:spcPct val="150000"/>
              </a:lnSpc>
              <a:defRPr sz="1800" b="0" i="0" u="none" strike="noStrike" kern="0" cap="none" spc="0" baseline="0">
                <a:solidFill>
                  <a:srgbClr val="000000"/>
                </a:solidFill>
                <a:uFillTx/>
              </a:defRPr>
            </a:pPr>
            <a:r>
              <a:rPr lang="es-ES" sz="2903" dirty="0">
                <a:solidFill>
                  <a:srgbClr val="000000"/>
                </a:solidFill>
                <a:highlight>
                  <a:srgbClr val="FFFF00"/>
                </a:highlight>
                <a:ea typeface="HelveticaNeue-Bold" pitchFamily="2"/>
                <a:cs typeface="HelveticaNeue-Bold" pitchFamily="2"/>
              </a:rPr>
              <a:t>La Organización Mundial de la Salud </a:t>
            </a:r>
            <a:r>
              <a:rPr lang="es-ES" sz="2903" dirty="0">
                <a:solidFill>
                  <a:srgbClr val="000000"/>
                </a:solidFill>
                <a:highlight>
                  <a:srgbClr val="FFFF00"/>
                </a:highlight>
                <a:ea typeface="HelveticaNeue-Thin" pitchFamily="34"/>
                <a:cs typeface="HelveticaNeue-Thin" pitchFamily="34"/>
              </a:rPr>
              <a:t>recomienda consumir un mínimo de 400 g</a:t>
            </a:r>
          </a:p>
          <a:p>
            <a:pPr algn="ctr">
              <a:lnSpc>
                <a:spcPct val="150000"/>
              </a:lnSpc>
              <a:defRPr sz="1800" b="0" i="0" u="none" strike="noStrike" kern="0" cap="none" spc="0" baseline="0">
                <a:solidFill>
                  <a:srgbClr val="000000"/>
                </a:solidFill>
                <a:uFillTx/>
              </a:defRPr>
            </a:pPr>
            <a:r>
              <a:rPr lang="es-ES" sz="2903" dirty="0">
                <a:solidFill>
                  <a:srgbClr val="000000"/>
                </a:solidFill>
                <a:highlight>
                  <a:srgbClr val="FFFF00"/>
                </a:highlight>
                <a:ea typeface="HelveticaNeue-Thin" pitchFamily="34"/>
                <a:cs typeface="HelveticaNeue-Thin" pitchFamily="34"/>
              </a:rPr>
              <a:t> de frutas y verduras </a:t>
            </a:r>
            <a:r>
              <a:rPr lang="es-ES" sz="2903" dirty="0">
                <a:solidFill>
                  <a:srgbClr val="000000"/>
                </a:solidFill>
                <a:highlight>
                  <a:srgbClr val="FFFF00"/>
                </a:highlight>
                <a:ea typeface="HelveticaNeue-Medium" pitchFamily="34"/>
                <a:cs typeface="HelveticaNeue-Medium" pitchFamily="34"/>
              </a:rPr>
              <a:t>al día para prevenir enfermedades crónicas </a:t>
            </a:r>
          </a:p>
          <a:p>
            <a:pPr algn="ctr">
              <a:lnSpc>
                <a:spcPct val="150000"/>
              </a:lnSpc>
              <a:defRPr sz="1800" b="0" i="0" u="none" strike="noStrike" kern="0" cap="none" spc="0" baseline="0">
                <a:solidFill>
                  <a:srgbClr val="000000"/>
                </a:solidFill>
                <a:uFillTx/>
              </a:defRPr>
            </a:pPr>
            <a:r>
              <a:rPr lang="es-ES" sz="2903" dirty="0">
                <a:solidFill>
                  <a:srgbClr val="000000"/>
                </a:solidFill>
                <a:highlight>
                  <a:srgbClr val="FFFF00"/>
                </a:highlight>
                <a:ea typeface="HelveticaNeue-Medium" pitchFamily="34"/>
                <a:cs typeface="HelveticaNeue-Medium" pitchFamily="34"/>
              </a:rPr>
              <a:t>como el cáncer, la diabetes y la obesidad.</a:t>
            </a:r>
          </a:p>
        </p:txBody>
      </p:sp>
    </p:spTree>
    <p:extLst>
      <p:ext uri="{BB962C8B-B14F-4D97-AF65-F5344CB8AC3E}">
        <p14:creationId xmlns:p14="http://schemas.microsoft.com/office/powerpoint/2010/main" val="23531676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22C2E1-99B4-411E-AE75-3ABA3E0ACC55}"/>
              </a:ext>
            </a:extLst>
          </p:cNvPr>
          <p:cNvSpPr txBox="1"/>
          <p:nvPr/>
        </p:nvSpPr>
        <p:spPr>
          <a:xfrm>
            <a:off x="586930" y="2204611"/>
            <a:ext cx="11018135" cy="1709892"/>
          </a:xfrm>
          <a:prstGeom prst="rect">
            <a:avLst/>
          </a:prstGeom>
          <a:noFill/>
        </p:spPr>
        <p:txBody>
          <a:bodyPr wrap="square">
            <a:spAutoFit/>
          </a:bodyPr>
          <a:lstStyle/>
          <a:p>
            <a:pPr algn="just">
              <a:lnSpc>
                <a:spcPct val="150000"/>
              </a:lnSpc>
              <a:spcBef>
                <a:spcPts val="285"/>
              </a:spcBef>
              <a:spcAft>
                <a:spcPts val="285"/>
              </a:spcAft>
            </a:pPr>
            <a:r>
              <a:rPr lang="es-ES" sz="2419" kern="100" dirty="0">
                <a:latin typeface="Xunta Sans"/>
                <a:ea typeface="Andale Sans UI"/>
                <a:cs typeface="Tahoma" panose="020B0604030504040204" pitchFamily="34" charset="0"/>
              </a:rPr>
              <a:t>Analizar y desarrollar sentido crítico y educar como consumidores responsables son actividades más propias de etapas educativas superiores. Sin embargo, podemos comenzar a ensayar desde edades más tempranas.</a:t>
            </a:r>
          </a:p>
        </p:txBody>
      </p:sp>
      <p:sp>
        <p:nvSpPr>
          <p:cNvPr id="6" name="CuadroTexto 5">
            <a:extLst>
              <a:ext uri="{FF2B5EF4-FFF2-40B4-BE49-F238E27FC236}">
                <a16:creationId xmlns:a16="http://schemas.microsoft.com/office/drawing/2014/main" id="{63C97F94-95CF-4069-AD4B-4F87E06FBC47}"/>
              </a:ext>
            </a:extLst>
          </p:cNvPr>
          <p:cNvSpPr txBox="1"/>
          <p:nvPr/>
        </p:nvSpPr>
        <p:spPr>
          <a:xfrm>
            <a:off x="586932" y="881753"/>
            <a:ext cx="11322774" cy="1151469"/>
          </a:xfrm>
          <a:prstGeom prst="rect">
            <a:avLst/>
          </a:prstGeom>
          <a:solidFill>
            <a:schemeClr val="bg1"/>
          </a:solidFill>
        </p:spPr>
        <p:txBody>
          <a:bodyPr wrap="square">
            <a:spAutoFit/>
          </a:bodyPr>
          <a:lstStyle/>
          <a:p>
            <a:pPr algn="just">
              <a:lnSpc>
                <a:spcPct val="150000"/>
              </a:lnSpc>
              <a:spcBef>
                <a:spcPts val="285"/>
              </a:spcBef>
              <a:spcAft>
                <a:spcPts val="285"/>
              </a:spcAft>
            </a:pPr>
            <a:r>
              <a:rPr lang="es-ES" sz="2419" b="1" kern="100" dirty="0">
                <a:solidFill>
                  <a:schemeClr val="accent1">
                    <a:lumMod val="50000"/>
                  </a:schemeClr>
                </a:solidFill>
                <a:latin typeface="Xunta Sans"/>
                <a:ea typeface="Andale Sans UI"/>
                <a:cs typeface="Tahoma" panose="020B0604030504040204" pitchFamily="34" charset="0"/>
              </a:rPr>
              <a:t>Aplicar criterios adecuados para evaluar su propio patrón alimentario y el de su entorno.</a:t>
            </a:r>
            <a:r>
              <a:rPr lang="es-ES" sz="2419" kern="100" dirty="0">
                <a:latin typeface="Xunta Sans"/>
                <a:cs typeface="Tahoma" panose="020B0604030504040204" pitchFamily="34" charset="0"/>
              </a:rPr>
              <a:t> Este tipo de actividades son muy recomendables para el ciclo superior. </a:t>
            </a:r>
            <a:endParaRPr lang="es-ES" sz="2419" kern="100" dirty="0">
              <a:solidFill>
                <a:schemeClr val="accent1">
                  <a:lumMod val="50000"/>
                </a:schemeClr>
              </a:solidFill>
              <a:latin typeface="Xunta Sans"/>
              <a:ea typeface="Andale Sans UI"/>
              <a:cs typeface="Tahoma" panose="020B0604030504040204" pitchFamily="34" charset="0"/>
            </a:endParaRPr>
          </a:p>
        </p:txBody>
      </p:sp>
      <p:sp>
        <p:nvSpPr>
          <p:cNvPr id="2" name="CuadroTexto 1">
            <a:extLst>
              <a:ext uri="{FF2B5EF4-FFF2-40B4-BE49-F238E27FC236}">
                <a16:creationId xmlns:a16="http://schemas.microsoft.com/office/drawing/2014/main" id="{343BFD23-D806-6BF1-274A-EF7F455DDA1F}"/>
              </a:ext>
            </a:extLst>
          </p:cNvPr>
          <p:cNvSpPr txBox="1"/>
          <p:nvPr/>
        </p:nvSpPr>
        <p:spPr>
          <a:xfrm>
            <a:off x="2827662" y="263920"/>
            <a:ext cx="6536679" cy="523220"/>
          </a:xfrm>
          <a:prstGeom prst="rect">
            <a:avLst/>
          </a:prstGeom>
          <a:solidFill>
            <a:schemeClr val="accent1"/>
          </a:solidFill>
        </p:spPr>
        <p:txBody>
          <a:bodyPr wrap="square">
            <a:spAutoFit/>
          </a:bodyPr>
          <a:lstStyle/>
          <a:p>
            <a:pPr algn="ctr"/>
            <a:r>
              <a:rPr lang="es-ES" sz="2800" b="1" kern="100" dirty="0">
                <a:solidFill>
                  <a:schemeClr val="bg1"/>
                </a:solidFill>
                <a:ea typeface="Andale Sans UI"/>
                <a:cs typeface="Tahoma" panose="020B0604030504040204" pitchFamily="34" charset="0"/>
              </a:rPr>
              <a:t>5. Evaluar la oferta alimentaria. Objetivo</a:t>
            </a:r>
            <a:endParaRPr lang="es-ES" sz="2800" b="1" dirty="0">
              <a:solidFill>
                <a:schemeClr val="bg1"/>
              </a:solidFill>
            </a:endParaRPr>
          </a:p>
        </p:txBody>
      </p:sp>
      <p:sp>
        <p:nvSpPr>
          <p:cNvPr id="5" name="CuadroTexto 4">
            <a:extLst>
              <a:ext uri="{FF2B5EF4-FFF2-40B4-BE49-F238E27FC236}">
                <a16:creationId xmlns:a16="http://schemas.microsoft.com/office/drawing/2014/main" id="{B94F4F00-5413-E398-BFD1-AC11C14A8DA6}"/>
              </a:ext>
            </a:extLst>
          </p:cNvPr>
          <p:cNvSpPr txBox="1"/>
          <p:nvPr/>
        </p:nvSpPr>
        <p:spPr>
          <a:xfrm>
            <a:off x="586931" y="4085809"/>
            <a:ext cx="11018135" cy="2345257"/>
          </a:xfrm>
          <a:prstGeom prst="rect">
            <a:avLst/>
          </a:prstGeom>
          <a:noFill/>
        </p:spPr>
        <p:txBody>
          <a:bodyPr wrap="square">
            <a:spAutoFit/>
          </a:bodyPr>
          <a:lstStyle/>
          <a:p>
            <a:pPr algn="just">
              <a:lnSpc>
                <a:spcPct val="150000"/>
              </a:lnSpc>
              <a:spcBef>
                <a:spcPts val="285"/>
              </a:spcBef>
              <a:spcAft>
                <a:spcPts val="285"/>
              </a:spcAft>
            </a:pPr>
            <a:r>
              <a:rPr lang="es-ES" sz="2419" kern="100" dirty="0">
                <a:latin typeface="Xunta Sans"/>
                <a:cs typeface="Tahoma" panose="020B0604030504040204" pitchFamily="34" charset="0"/>
              </a:rPr>
              <a:t>Son muy recomendables para el ciclo superior.  Deben ser adaptadas para los ciclos inicial y medio.</a:t>
            </a:r>
          </a:p>
          <a:p>
            <a:pPr algn="just">
              <a:lnSpc>
                <a:spcPct val="150000"/>
              </a:lnSpc>
              <a:spcBef>
                <a:spcPts val="285"/>
              </a:spcBef>
              <a:spcAft>
                <a:spcPts val="285"/>
              </a:spcAft>
            </a:pPr>
            <a:r>
              <a:rPr lang="es-ES" sz="2419" kern="100" dirty="0">
                <a:latin typeface="Xunta Sans"/>
                <a:cs typeface="Tahoma" panose="020B0604030504040204" pitchFamily="34" charset="0"/>
              </a:rPr>
              <a:t>La comparación de distintas ofertas alimentarias puede suponer la realización del trabajo de campo fuera del centro escolar.</a:t>
            </a:r>
          </a:p>
        </p:txBody>
      </p:sp>
    </p:spTree>
    <p:extLst>
      <p:ext uri="{BB962C8B-B14F-4D97-AF65-F5344CB8AC3E}">
        <p14:creationId xmlns:p14="http://schemas.microsoft.com/office/powerpoint/2010/main" val="4007434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3F6327-5842-4FC3-A834-1EC62324534E}"/>
              </a:ext>
            </a:extLst>
          </p:cNvPr>
          <p:cNvSpPr txBox="1"/>
          <p:nvPr/>
        </p:nvSpPr>
        <p:spPr>
          <a:xfrm>
            <a:off x="236425" y="919868"/>
            <a:ext cx="11719150" cy="5430846"/>
          </a:xfrm>
          <a:prstGeom prst="rect">
            <a:avLst/>
          </a:prstGeom>
          <a:noFill/>
        </p:spPr>
        <p:txBody>
          <a:bodyPr wrap="square">
            <a:spAutoFit/>
          </a:bodyPr>
          <a:lstStyle/>
          <a:p>
            <a:pPr marL="342877" indent="-342877" algn="just">
              <a:lnSpc>
                <a:spcPct val="200000"/>
              </a:lnSpc>
              <a:spcBef>
                <a:spcPts val="285"/>
              </a:spcBef>
              <a:spcAft>
                <a:spcPts val="285"/>
              </a:spcAft>
              <a:buFont typeface="Symbol" panose="05050102010706020507" pitchFamily="18" charset="2"/>
              <a:buChar char=""/>
            </a:pPr>
            <a:r>
              <a:rPr lang="es-ES" sz="2419" kern="100" dirty="0">
                <a:latin typeface="Xunta Sans"/>
                <a:ea typeface="Verdana" panose="020B0604030504040204" pitchFamily="34" charset="0"/>
                <a:cs typeface="Symbol" panose="05050102010706020507" pitchFamily="18" charset="2"/>
              </a:rPr>
              <a:t>Establecer relaciones alimento/calidad/precio/disponibilidad:</a:t>
            </a:r>
          </a:p>
          <a:p>
            <a:pPr marL="742899" lvl="1" indent="-285730" algn="just">
              <a:lnSpc>
                <a:spcPct val="200000"/>
              </a:lnSpc>
              <a:spcBef>
                <a:spcPts val="285"/>
              </a:spcBef>
              <a:spcAft>
                <a:spcPts val="285"/>
              </a:spcAft>
              <a:buFont typeface="Courier New" panose="02070309020205020404" pitchFamily="49" charset="0"/>
              <a:buChar char="o"/>
            </a:pPr>
            <a:r>
              <a:rPr lang="es-ES" sz="2419" kern="100" dirty="0">
                <a:latin typeface="Xunta Sans"/>
                <a:ea typeface="Verdana" panose="020B0604030504040204" pitchFamily="34" charset="0"/>
                <a:cs typeface="Tahoma" panose="020B0604030504040204" pitchFamily="34" charset="0"/>
              </a:rPr>
              <a:t>¿</a:t>
            </a:r>
            <a:r>
              <a:rPr lang="es-ES" sz="2419" kern="100" dirty="0">
                <a:solidFill>
                  <a:srgbClr val="FF0000"/>
                </a:solidFill>
                <a:latin typeface="Xunta Sans"/>
                <a:ea typeface="Verdana" panose="020B0604030504040204" pitchFamily="34" charset="0"/>
                <a:cs typeface="Tahoma" panose="020B0604030504040204" pitchFamily="34" charset="0"/>
              </a:rPr>
              <a:t>Cuánto vale el kilo de manzanas </a:t>
            </a:r>
            <a:r>
              <a:rPr lang="es-ES" sz="2419" kern="100" dirty="0">
                <a:latin typeface="Xunta Sans"/>
                <a:ea typeface="Verdana" panose="020B0604030504040204" pitchFamily="34" charset="0"/>
                <a:cs typeface="Tahoma" panose="020B0604030504040204" pitchFamily="34" charset="0"/>
              </a:rPr>
              <a:t>en dos puestos de la plaza? ¿Y en dos supermercados distintos?</a:t>
            </a:r>
          </a:p>
          <a:p>
            <a:pPr marL="742899" lvl="1" indent="-285730" algn="just">
              <a:lnSpc>
                <a:spcPct val="200000"/>
              </a:lnSpc>
              <a:spcBef>
                <a:spcPts val="285"/>
              </a:spcBef>
              <a:spcAft>
                <a:spcPts val="285"/>
              </a:spcAft>
              <a:buFont typeface="Courier New" panose="02070309020205020404" pitchFamily="49" charset="0"/>
              <a:buChar char="o"/>
            </a:pPr>
            <a:r>
              <a:rPr lang="es-ES" sz="2419" kern="100" dirty="0">
                <a:latin typeface="Xunta Sans"/>
                <a:ea typeface="Verdana" panose="020B0604030504040204" pitchFamily="34" charset="0"/>
                <a:cs typeface="Tahoma" panose="020B0604030504040204" pitchFamily="34" charset="0"/>
              </a:rPr>
              <a:t>¿Qué alimentos son los </a:t>
            </a:r>
            <a:r>
              <a:rPr lang="es-ES" sz="2419" kern="100" dirty="0">
                <a:solidFill>
                  <a:srgbClr val="FF0000"/>
                </a:solidFill>
                <a:latin typeface="Xunta Sans"/>
                <a:ea typeface="Verdana" panose="020B0604030504040204" pitchFamily="34" charset="0"/>
                <a:cs typeface="Tahoma" panose="020B0604030504040204" pitchFamily="34" charset="0"/>
              </a:rPr>
              <a:t>más caros</a:t>
            </a:r>
            <a:r>
              <a:rPr lang="es-ES" sz="2419" kern="100" dirty="0">
                <a:latin typeface="Xunta Sans"/>
                <a:ea typeface="Verdana" panose="020B0604030504040204" pitchFamily="34" charset="0"/>
                <a:cs typeface="Tahoma" panose="020B0604030504040204" pitchFamily="34" charset="0"/>
              </a:rPr>
              <a:t>? ¿Cuáles son los más baratos? ¿Cómo están situados en la pirámide? </a:t>
            </a:r>
          </a:p>
          <a:p>
            <a:pPr marL="742899" lvl="1" indent="-285730" algn="just">
              <a:lnSpc>
                <a:spcPct val="200000"/>
              </a:lnSpc>
              <a:spcBef>
                <a:spcPts val="285"/>
              </a:spcBef>
              <a:spcAft>
                <a:spcPts val="285"/>
              </a:spcAft>
              <a:buFont typeface="Courier New" panose="02070309020205020404" pitchFamily="49" charset="0"/>
              <a:buChar char="o"/>
            </a:pPr>
            <a:r>
              <a:rPr lang="es-ES" sz="2419" kern="100" dirty="0">
                <a:solidFill>
                  <a:srgbClr val="FF0000"/>
                </a:solidFill>
                <a:latin typeface="Xunta Sans"/>
                <a:ea typeface="Verdana" panose="020B0604030504040204" pitchFamily="34" charset="0"/>
                <a:cs typeface="Tahoma" panose="020B0604030504040204" pitchFamily="34" charset="0"/>
              </a:rPr>
              <a:t>Mercado de alimentos en el aula</a:t>
            </a:r>
            <a:r>
              <a:rPr lang="es-ES" sz="2419" kern="100" dirty="0">
                <a:latin typeface="Xunta Sans"/>
                <a:ea typeface="Verdana" panose="020B0604030504040204" pitchFamily="34" charset="0"/>
                <a:cs typeface="Tahoma" panose="020B0604030504040204" pitchFamily="34" charset="0"/>
              </a:rPr>
              <a:t>. Cada uno trae uno de casa y lo vende o lo cambia con sus compañeros. Aplicamos las operaciones matemáticas para cobrar y calcular. </a:t>
            </a:r>
          </a:p>
        </p:txBody>
      </p:sp>
      <p:sp>
        <p:nvSpPr>
          <p:cNvPr id="2" name="CuadroTexto 1">
            <a:extLst>
              <a:ext uri="{FF2B5EF4-FFF2-40B4-BE49-F238E27FC236}">
                <a16:creationId xmlns:a16="http://schemas.microsoft.com/office/drawing/2014/main" id="{8E51F018-F55C-BF33-1B74-F91616129336}"/>
              </a:ext>
            </a:extLst>
          </p:cNvPr>
          <p:cNvSpPr txBox="1"/>
          <p:nvPr/>
        </p:nvSpPr>
        <p:spPr>
          <a:xfrm>
            <a:off x="2827662" y="263920"/>
            <a:ext cx="6536679" cy="523220"/>
          </a:xfrm>
          <a:prstGeom prst="rect">
            <a:avLst/>
          </a:prstGeom>
          <a:solidFill>
            <a:schemeClr val="accent1"/>
          </a:solidFill>
        </p:spPr>
        <p:txBody>
          <a:bodyPr wrap="square">
            <a:spAutoFit/>
          </a:bodyPr>
          <a:lstStyle/>
          <a:p>
            <a:pPr algn="ctr"/>
            <a:r>
              <a:rPr lang="es-ES" sz="2800" kern="100" dirty="0">
                <a:solidFill>
                  <a:schemeClr val="bg1"/>
                </a:solidFill>
                <a:ea typeface="Andale Sans UI"/>
                <a:cs typeface="Tahoma" panose="020B0604030504040204" pitchFamily="34" charset="0"/>
              </a:rPr>
              <a:t>5. Evaluar la oferta alimentaria. Actividades</a:t>
            </a:r>
            <a:endParaRPr lang="es-ES" sz="2800" dirty="0">
              <a:solidFill>
                <a:schemeClr val="bg1"/>
              </a:solidFill>
            </a:endParaRPr>
          </a:p>
        </p:txBody>
      </p:sp>
    </p:spTree>
    <p:extLst>
      <p:ext uri="{BB962C8B-B14F-4D97-AF65-F5344CB8AC3E}">
        <p14:creationId xmlns:p14="http://schemas.microsoft.com/office/powerpoint/2010/main" val="1318426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49A36F6-768C-43E6-A167-2CAA6B01F3EB}"/>
              </a:ext>
            </a:extLst>
          </p:cNvPr>
          <p:cNvSpPr txBox="1"/>
          <p:nvPr/>
        </p:nvSpPr>
        <p:spPr>
          <a:xfrm>
            <a:off x="214713" y="1115064"/>
            <a:ext cx="11762575" cy="5291257"/>
          </a:xfrm>
          <a:prstGeom prst="rect">
            <a:avLst/>
          </a:prstGeom>
          <a:noFill/>
        </p:spPr>
        <p:txBody>
          <a:bodyPr wrap="square">
            <a:spAutoFit/>
          </a:bodyPr>
          <a:lstStyle/>
          <a:p>
            <a:pPr marL="342877" indent="-342877" algn="just">
              <a:lnSpc>
                <a:spcPct val="150000"/>
              </a:lnSpc>
              <a:spcBef>
                <a:spcPts val="285"/>
              </a:spcBef>
              <a:spcAft>
                <a:spcPts val="285"/>
              </a:spcAft>
              <a:buFont typeface="Symbol" panose="05050102010706020507" pitchFamily="18" charset="2"/>
              <a:buChar char=""/>
            </a:pPr>
            <a:r>
              <a:rPr lang="es-ES" sz="2419" kern="100" dirty="0">
                <a:latin typeface="Xunta Sans"/>
                <a:ea typeface="Verdana" panose="020B0604030504040204" pitchFamily="34" charset="0"/>
                <a:cs typeface="Symbol" panose="05050102010706020507" pitchFamily="18" charset="2"/>
              </a:rPr>
              <a:t>Observar </a:t>
            </a:r>
            <a:r>
              <a:rPr lang="es-ES" sz="2419" kern="100" dirty="0">
                <a:solidFill>
                  <a:srgbClr val="FF0000"/>
                </a:solidFill>
                <a:latin typeface="Xunta Sans"/>
                <a:ea typeface="Verdana" panose="020B0604030504040204" pitchFamily="34" charset="0"/>
                <a:cs typeface="Symbol" panose="05050102010706020507" pitchFamily="18" charset="2"/>
              </a:rPr>
              <a:t>distintos patrones alimentarios </a:t>
            </a:r>
            <a:r>
              <a:rPr lang="es-ES" sz="2419" kern="100" dirty="0">
                <a:latin typeface="Xunta Sans"/>
                <a:ea typeface="Verdana" panose="020B0604030504040204" pitchFamily="34" charset="0"/>
                <a:cs typeface="Symbol" panose="05050102010706020507" pitchFamily="18" charset="2"/>
              </a:rPr>
              <a:t>(guías alimentarias de distintos países, galerías fotográficas de Peter </a:t>
            </a:r>
            <a:r>
              <a:rPr lang="es-ES" sz="2419" kern="100" dirty="0" err="1">
                <a:latin typeface="Xunta Sans"/>
                <a:ea typeface="Verdana" panose="020B0604030504040204" pitchFamily="34" charset="0"/>
                <a:cs typeface="Symbol" panose="05050102010706020507" pitchFamily="18" charset="2"/>
              </a:rPr>
              <a:t>Menzel</a:t>
            </a:r>
            <a:r>
              <a:rPr lang="es-ES" sz="2419" kern="100" dirty="0">
                <a:latin typeface="Xunta Sans"/>
                <a:ea typeface="Verdana" panose="020B0604030504040204" pitchFamily="34" charset="0"/>
                <a:cs typeface="Symbol" panose="05050102010706020507" pitchFamily="18" charset="2"/>
              </a:rPr>
              <a:t> etc.). Valorar el patrón alimentario individual y del entorno próximo y ajeno. </a:t>
            </a:r>
            <a:r>
              <a:rPr lang="es-ES" sz="2419" kern="100" dirty="0">
                <a:latin typeface="Xunta Sans"/>
                <a:ea typeface="Verdana" panose="020B0604030504040204" pitchFamily="34" charset="0"/>
                <a:cs typeface="Tahoma" panose="020B0604030504040204" pitchFamily="34" charset="0"/>
              </a:rPr>
              <a:t>Comparar.</a:t>
            </a:r>
          </a:p>
          <a:p>
            <a:pPr marL="342877" indent="-342877" algn="just">
              <a:lnSpc>
                <a:spcPct val="150000"/>
              </a:lnSpc>
              <a:spcBef>
                <a:spcPts val="285"/>
              </a:spcBef>
              <a:spcAft>
                <a:spcPts val="285"/>
              </a:spcAft>
              <a:buFont typeface="Symbol" panose="05050102010706020507" pitchFamily="18" charset="2"/>
              <a:buChar char=""/>
            </a:pPr>
            <a:r>
              <a:rPr lang="es-ES" sz="2419" kern="100" dirty="0">
                <a:latin typeface="Xunta Sans"/>
                <a:ea typeface="Verdana" panose="020B0604030504040204" pitchFamily="34" charset="0"/>
                <a:cs typeface="Tahoma" panose="020B0604030504040204" pitchFamily="34" charset="0"/>
              </a:rPr>
              <a:t>¿Qué </a:t>
            </a:r>
            <a:r>
              <a:rPr lang="es-ES" sz="2419" kern="100" dirty="0">
                <a:solidFill>
                  <a:srgbClr val="FF0000"/>
                </a:solidFill>
                <a:latin typeface="Xunta Sans"/>
                <a:ea typeface="Verdana" panose="020B0604030504040204" pitchFamily="34" charset="0"/>
                <a:cs typeface="Tahoma" panose="020B0604030504040204" pitchFamily="34" charset="0"/>
              </a:rPr>
              <a:t>tipos de fruta tenemos cada uno en casa</a:t>
            </a:r>
            <a:r>
              <a:rPr lang="es-ES" sz="2419" kern="100" dirty="0">
                <a:latin typeface="Xunta Sans"/>
                <a:ea typeface="Verdana" panose="020B0604030504040204" pitchFamily="34" charset="0"/>
                <a:cs typeface="Tahoma" panose="020B0604030504040204" pitchFamily="34" charset="0"/>
              </a:rPr>
              <a:t>? ¿Cuáles son las que más se repiten? ¿Cuáles son las más diferentes?.</a:t>
            </a:r>
          </a:p>
          <a:p>
            <a:pPr marL="342877" indent="-342877" algn="just">
              <a:lnSpc>
                <a:spcPct val="150000"/>
              </a:lnSpc>
              <a:spcBef>
                <a:spcPts val="285"/>
              </a:spcBef>
              <a:spcAft>
                <a:spcPts val="285"/>
              </a:spcAft>
              <a:buFont typeface="Symbol" panose="05050102010706020507" pitchFamily="18" charset="2"/>
              <a:buChar char=""/>
            </a:pPr>
            <a:r>
              <a:rPr lang="es-ES" sz="2419" kern="100" dirty="0">
                <a:latin typeface="Xunta Sans"/>
                <a:ea typeface="Verdana" panose="020B0604030504040204" pitchFamily="34" charset="0"/>
                <a:cs typeface="Tahoma" panose="020B0604030504040204" pitchFamily="34" charset="0"/>
              </a:rPr>
              <a:t>¿ Qué tipo de desayunos se ven en las películas y qué tomamos en casa? ¿Qué alimentos diferentes hay en el comedor escolar y en casa?</a:t>
            </a:r>
          </a:p>
          <a:p>
            <a:pPr marL="342877" indent="-342877" algn="just">
              <a:lnSpc>
                <a:spcPct val="150000"/>
              </a:lnSpc>
              <a:spcBef>
                <a:spcPts val="285"/>
              </a:spcBef>
              <a:spcAft>
                <a:spcPts val="285"/>
              </a:spcAft>
              <a:buFont typeface="Symbol" panose="05050102010706020507" pitchFamily="18" charset="2"/>
              <a:buChar char=""/>
            </a:pPr>
            <a:r>
              <a:rPr lang="es-ES" sz="2419" kern="100" dirty="0">
                <a:latin typeface="Xunta Sans"/>
                <a:ea typeface="Verdana" panose="020B0604030504040204" pitchFamily="34" charset="0"/>
                <a:cs typeface="Tahoma" panose="020B0604030504040204" pitchFamily="34" charset="0"/>
              </a:rPr>
              <a:t>¿Qué te dicen que </a:t>
            </a:r>
            <a:r>
              <a:rPr lang="es-ES" sz="2419" kern="100" dirty="0">
                <a:solidFill>
                  <a:srgbClr val="FF0000"/>
                </a:solidFill>
                <a:latin typeface="Xunta Sans"/>
                <a:ea typeface="Verdana" panose="020B0604030504040204" pitchFamily="34" charset="0"/>
                <a:cs typeface="Tahoma" panose="020B0604030504040204" pitchFamily="34" charset="0"/>
              </a:rPr>
              <a:t>tienes que comer </a:t>
            </a:r>
            <a:r>
              <a:rPr lang="es-ES" sz="2419" kern="100" dirty="0">
                <a:latin typeface="Xunta Sans"/>
                <a:ea typeface="Verdana" panose="020B0604030504040204" pitchFamily="34" charset="0"/>
                <a:cs typeface="Tahoma" panose="020B0604030504040204" pitchFamily="34" charset="0"/>
              </a:rPr>
              <a:t>los anuncios da tele y qué te aconsejan en casa? ¿Observas diferencias y por qué?</a:t>
            </a:r>
          </a:p>
        </p:txBody>
      </p:sp>
      <p:sp>
        <p:nvSpPr>
          <p:cNvPr id="3" name="CuadroTexto 2">
            <a:extLst>
              <a:ext uri="{FF2B5EF4-FFF2-40B4-BE49-F238E27FC236}">
                <a16:creationId xmlns:a16="http://schemas.microsoft.com/office/drawing/2014/main" id="{3049C9BC-BECD-5EEF-B08A-6721F525DAE1}"/>
              </a:ext>
            </a:extLst>
          </p:cNvPr>
          <p:cNvSpPr txBox="1"/>
          <p:nvPr/>
        </p:nvSpPr>
        <p:spPr>
          <a:xfrm>
            <a:off x="2827662" y="263920"/>
            <a:ext cx="6536679" cy="523220"/>
          </a:xfrm>
          <a:prstGeom prst="rect">
            <a:avLst/>
          </a:prstGeom>
          <a:solidFill>
            <a:schemeClr val="accent1"/>
          </a:solidFill>
        </p:spPr>
        <p:txBody>
          <a:bodyPr wrap="square">
            <a:spAutoFit/>
          </a:bodyPr>
          <a:lstStyle/>
          <a:p>
            <a:pPr algn="ctr"/>
            <a:r>
              <a:rPr lang="es-ES" sz="2800" kern="100" dirty="0">
                <a:solidFill>
                  <a:schemeClr val="bg1"/>
                </a:solidFill>
                <a:ea typeface="Andale Sans UI"/>
                <a:cs typeface="Tahoma" panose="020B0604030504040204" pitchFamily="34" charset="0"/>
              </a:rPr>
              <a:t>5. Evaluar la oferta alimentaria. Actividades</a:t>
            </a:r>
            <a:endParaRPr lang="es-ES" sz="2800" dirty="0">
              <a:solidFill>
                <a:schemeClr val="bg1"/>
              </a:solidFill>
            </a:endParaRPr>
          </a:p>
        </p:txBody>
      </p:sp>
    </p:spTree>
    <p:extLst>
      <p:ext uri="{BB962C8B-B14F-4D97-AF65-F5344CB8AC3E}">
        <p14:creationId xmlns:p14="http://schemas.microsoft.com/office/powerpoint/2010/main" val="14351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E8229316-DC53-48A2-9540-EAAA3BF1CB93}"/>
              </a:ext>
            </a:extLst>
          </p:cNvPr>
          <p:cNvGrpSpPr>
            <a:grpSpLocks/>
          </p:cNvGrpSpPr>
          <p:nvPr/>
        </p:nvGrpSpPr>
        <p:grpSpPr bwMode="auto">
          <a:xfrm>
            <a:off x="2539331" y="1994872"/>
            <a:ext cx="3987660" cy="3995186"/>
            <a:chOff x="1304014" y="1667336"/>
            <a:chExt cx="3988065" cy="3995141"/>
          </a:xfrm>
        </p:grpSpPr>
        <p:grpSp>
          <p:nvGrpSpPr>
            <p:cNvPr id="87053" name="Grupo 7">
              <a:extLst>
                <a:ext uri="{FF2B5EF4-FFF2-40B4-BE49-F238E27FC236}">
                  <a16:creationId xmlns:a16="http://schemas.microsoft.com/office/drawing/2014/main" id="{C64B09A2-49EA-4E85-B11D-9D13FF19E59C}"/>
                </a:ext>
              </a:extLst>
            </p:cNvPr>
            <p:cNvGrpSpPr>
              <a:grpSpLocks/>
            </p:cNvGrpSpPr>
            <p:nvPr/>
          </p:nvGrpSpPr>
          <p:grpSpPr bwMode="auto">
            <a:xfrm rot="-1518655">
              <a:off x="1304014" y="2281816"/>
              <a:ext cx="2129656" cy="3380661"/>
              <a:chOff x="2123728" y="622815"/>
              <a:chExt cx="3622938" cy="5127931"/>
            </a:xfrm>
          </p:grpSpPr>
          <p:pic>
            <p:nvPicPr>
              <p:cNvPr id="87055" name="Imagen 1">
                <a:extLst>
                  <a:ext uri="{FF2B5EF4-FFF2-40B4-BE49-F238E27FC236}">
                    <a16:creationId xmlns:a16="http://schemas.microsoft.com/office/drawing/2014/main" id="{FF26CF04-1FEB-40F6-9038-7945CCB90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23" t="33261" r="64722" b="11577"/>
              <a:stretch>
                <a:fillRect/>
              </a:stretch>
            </p:blipFill>
            <p:spPr bwMode="auto">
              <a:xfrm rot="2006083">
                <a:off x="2630528" y="622815"/>
                <a:ext cx="3116138" cy="512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39403983-7222-4130-B419-B0113AE7A664}"/>
                  </a:ext>
                </a:extLst>
              </p:cNvPr>
              <p:cNvSpPr/>
              <p:nvPr/>
            </p:nvSpPr>
            <p:spPr>
              <a:xfrm>
                <a:off x="2124127" y="5083387"/>
                <a:ext cx="3022208" cy="286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177"/>
              </a:p>
            </p:txBody>
          </p:sp>
        </p:grpSp>
        <p:sp>
          <p:nvSpPr>
            <p:cNvPr id="87054" name="Oval 23" descr="Granite">
              <a:extLst>
                <a:ext uri="{FF2B5EF4-FFF2-40B4-BE49-F238E27FC236}">
                  <a16:creationId xmlns:a16="http://schemas.microsoft.com/office/drawing/2014/main" id="{4B54EEBC-649D-4518-9FB1-AECE72BB5736}"/>
                </a:ext>
              </a:extLst>
            </p:cNvPr>
            <p:cNvSpPr>
              <a:spLocks noChangeArrowheads="1"/>
            </p:cNvSpPr>
            <p:nvPr/>
          </p:nvSpPr>
          <p:spPr bwMode="auto">
            <a:xfrm>
              <a:off x="3434380" y="1667336"/>
              <a:ext cx="1857699" cy="1968710"/>
            </a:xfrm>
            <a:prstGeom prst="ellipse">
              <a:avLst/>
            </a:prstGeom>
            <a:blipFill dpi="0" rotWithShape="0">
              <a:blip r:embed="rId4"/>
              <a:srcRect/>
              <a:tile tx="0" ty="0" sx="100000" sy="100000" flip="none" algn="tl"/>
            </a:blip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2399" dirty="0">
                  <a:solidFill>
                    <a:srgbClr val="002060"/>
                  </a:solidFill>
                </a:rPr>
                <a:t>Carga de </a:t>
              </a:r>
            </a:p>
            <a:p>
              <a:pPr algn="ctr" eaLnBrk="1" hangingPunct="1">
                <a:spcBef>
                  <a:spcPct val="0"/>
                </a:spcBef>
                <a:buFontTx/>
                <a:buNone/>
              </a:pPr>
              <a:r>
                <a:rPr lang="es-ES_tradnl" altLang="es-ES" sz="2399" dirty="0">
                  <a:solidFill>
                    <a:srgbClr val="002060"/>
                  </a:solidFill>
                </a:rPr>
                <a:t>enfermedad</a:t>
              </a:r>
              <a:endParaRPr lang="es-CL" altLang="es-ES" sz="2399" dirty="0">
                <a:solidFill>
                  <a:srgbClr val="002060"/>
                </a:solidFill>
              </a:endParaRPr>
            </a:p>
          </p:txBody>
        </p:sp>
      </p:grpSp>
      <p:sp>
        <p:nvSpPr>
          <p:cNvPr id="87043" name="Line 6">
            <a:extLst>
              <a:ext uri="{FF2B5EF4-FFF2-40B4-BE49-F238E27FC236}">
                <a16:creationId xmlns:a16="http://schemas.microsoft.com/office/drawing/2014/main" id="{01B1560B-F90D-42D4-B185-4B33247CD81F}"/>
              </a:ext>
            </a:extLst>
          </p:cNvPr>
          <p:cNvSpPr>
            <a:spLocks noChangeShapeType="1"/>
          </p:cNvSpPr>
          <p:nvPr/>
        </p:nvSpPr>
        <p:spPr bwMode="auto">
          <a:xfrm flipV="1">
            <a:off x="2193977" y="1982164"/>
            <a:ext cx="7390416" cy="462646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s-ES" sz="2177"/>
          </a:p>
        </p:txBody>
      </p:sp>
      <p:sp>
        <p:nvSpPr>
          <p:cNvPr id="12" name="Text Box 9">
            <a:extLst>
              <a:ext uri="{FF2B5EF4-FFF2-40B4-BE49-F238E27FC236}">
                <a16:creationId xmlns:a16="http://schemas.microsoft.com/office/drawing/2014/main" id="{05773C54-D688-48AB-AB25-6E46214D68E1}"/>
              </a:ext>
            </a:extLst>
          </p:cNvPr>
          <p:cNvSpPr txBox="1">
            <a:spLocks noChangeArrowheads="1"/>
          </p:cNvSpPr>
          <p:nvPr/>
        </p:nvSpPr>
        <p:spPr bwMode="auto">
          <a:xfrm>
            <a:off x="4880020" y="108932"/>
            <a:ext cx="3609849" cy="1589742"/>
          </a:xfrm>
          <a:prstGeom prst="rect">
            <a:avLst/>
          </a:prstGeom>
          <a:solidFill>
            <a:schemeClr val="accent5">
              <a:lumMod val="50000"/>
            </a:schemeClr>
          </a:solidFill>
          <a:ln w="12700">
            <a:solidFill>
              <a:schemeClr val="bg2"/>
            </a:solidFill>
            <a:miter lim="800000"/>
            <a:headEnd/>
            <a:tailEnd/>
          </a:ln>
          <a:effectLst>
            <a:outerShdw dist="107763" dir="18900000" algn="ctr" rotWithShape="0">
              <a:schemeClr val="bg2">
                <a:alpha val="50000"/>
              </a:schemeClr>
            </a:outerShdw>
          </a:effectLst>
        </p:spPr>
        <p:txBody>
          <a:bodyPr lIns="53998" tIns="359987" rIns="53998" bIns="359987" anchor="ctr" anchorCtr="1">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75000"/>
              </a:lnSpc>
              <a:spcBef>
                <a:spcPct val="50000"/>
              </a:spcBef>
              <a:buFontTx/>
              <a:buNone/>
              <a:defRPr/>
            </a:pPr>
            <a:r>
              <a:rPr lang="en-GB" altLang="es-ES" sz="2800" b="1" spc="100" dirty="0" err="1">
                <a:solidFill>
                  <a:schemeClr val="bg1"/>
                </a:solidFill>
                <a:latin typeface="Arial" panose="020B0604020202020204" pitchFamily="34" charset="0"/>
              </a:rPr>
              <a:t>Salud</a:t>
            </a:r>
            <a:r>
              <a:rPr lang="en-GB" altLang="es-ES" sz="2800" b="1" spc="100" dirty="0">
                <a:solidFill>
                  <a:schemeClr val="bg1"/>
                </a:solidFill>
                <a:latin typeface="Arial" panose="020B0604020202020204" pitchFamily="34" charset="0"/>
              </a:rPr>
              <a:t> </a:t>
            </a:r>
            <a:r>
              <a:rPr lang="en-GB" altLang="es-ES" sz="2800" b="1" spc="100" dirty="0" err="1">
                <a:solidFill>
                  <a:schemeClr val="bg1"/>
                </a:solidFill>
                <a:latin typeface="Arial" panose="020B0604020202020204" pitchFamily="34" charset="0"/>
              </a:rPr>
              <a:t>Pública</a:t>
            </a:r>
            <a:endParaRPr lang="en-GB" altLang="es-ES" sz="2800" b="1" spc="100" dirty="0">
              <a:solidFill>
                <a:schemeClr val="bg1"/>
              </a:solidFill>
              <a:latin typeface="Arial" panose="020B0604020202020204" pitchFamily="34" charset="0"/>
            </a:endParaRPr>
          </a:p>
          <a:p>
            <a:pPr eaLnBrk="1" hangingPunct="1">
              <a:lnSpc>
                <a:spcPct val="75000"/>
              </a:lnSpc>
              <a:spcBef>
                <a:spcPct val="50000"/>
              </a:spcBef>
              <a:buFontTx/>
              <a:buNone/>
              <a:defRPr/>
            </a:pPr>
            <a:r>
              <a:rPr lang="en-GB" altLang="es-ES" sz="2800" b="1" spc="100" dirty="0">
                <a:solidFill>
                  <a:schemeClr val="bg1"/>
                </a:solidFill>
                <a:latin typeface="Arial" panose="020B0604020202020204" pitchFamily="34" charset="0"/>
              </a:rPr>
              <a:t>Centro escolar</a:t>
            </a:r>
            <a:endParaRPr lang="en-US" altLang="es-ES" sz="2800" b="1" spc="100" dirty="0">
              <a:solidFill>
                <a:schemeClr val="bg1"/>
              </a:solidFill>
              <a:latin typeface="Arial" panose="020B0604020202020204" pitchFamily="34" charset="0"/>
            </a:endParaRPr>
          </a:p>
        </p:txBody>
      </p:sp>
      <p:sp>
        <p:nvSpPr>
          <p:cNvPr id="23" name="Text Box 8">
            <a:extLst>
              <a:ext uri="{FF2B5EF4-FFF2-40B4-BE49-F238E27FC236}">
                <a16:creationId xmlns:a16="http://schemas.microsoft.com/office/drawing/2014/main" id="{933CEEC0-F98E-43AE-8FDB-BAA5459764BD}"/>
              </a:ext>
            </a:extLst>
          </p:cNvPr>
          <p:cNvSpPr txBox="1">
            <a:spLocks noChangeArrowheads="1"/>
          </p:cNvSpPr>
          <p:nvPr/>
        </p:nvSpPr>
        <p:spPr bwMode="auto">
          <a:xfrm>
            <a:off x="6423028" y="3976310"/>
            <a:ext cx="6334293" cy="2529026"/>
          </a:xfrm>
          <a:prstGeom prst="rect">
            <a:avLst/>
          </a:prstGeom>
          <a:solidFill>
            <a:schemeClr val="bg1"/>
          </a:solidFill>
          <a:ln>
            <a:noFill/>
          </a:ln>
        </p:spPr>
        <p:txBody>
          <a:bodyPr wrap="square" lIns="53998" rIns="53998">
            <a:spAutoFit/>
          </a:bodyPr>
          <a:lstStyle>
            <a:lvl1pPr marL="174625" indent="-174625">
              <a:spcBef>
                <a:spcPct val="20000"/>
              </a:spcBef>
              <a:buFont typeface="Arial" panose="020B0604020202020204" pitchFamily="34" charset="0"/>
              <a:buChar char="•"/>
              <a:tabLst>
                <a:tab pos="268288"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68288"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68288"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68288"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68288"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68288"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68288"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68288"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68288" algn="l"/>
              </a:tabLst>
              <a:defRPr sz="2000">
                <a:solidFill>
                  <a:schemeClr val="tx1"/>
                </a:solidFill>
                <a:latin typeface="Calibri" panose="020F0502020204030204" pitchFamily="34" charset="0"/>
              </a:defRPr>
            </a:lvl9pPr>
          </a:lstStyle>
          <a:p>
            <a:pPr>
              <a:spcBef>
                <a:spcPct val="40000"/>
              </a:spcBef>
              <a:buClr>
                <a:schemeClr val="tx1"/>
              </a:buClr>
              <a:buSzPct val="130000"/>
            </a:pPr>
            <a:r>
              <a:rPr lang="en-GB" altLang="es-ES" sz="2399" dirty="0">
                <a:latin typeface="Verdana" panose="020B0604030504040204" pitchFamily="34" charset="0"/>
                <a:ea typeface="Verdana" panose="020B0604030504040204" pitchFamily="34" charset="0"/>
              </a:rPr>
              <a:t>Política alimentaria del </a:t>
            </a:r>
            <a:r>
              <a:rPr lang="en-GB" altLang="es-ES" sz="2399" dirty="0" err="1">
                <a:latin typeface="Verdana" panose="020B0604030504040204" pitchFamily="34" charset="0"/>
                <a:ea typeface="Verdana" panose="020B0604030504040204" pitchFamily="34" charset="0"/>
              </a:rPr>
              <a:t>centro</a:t>
            </a:r>
            <a:endParaRPr lang="en-GB" altLang="es-ES" sz="2399" dirty="0">
              <a:latin typeface="Verdana" panose="020B0604030504040204" pitchFamily="34" charset="0"/>
              <a:ea typeface="Verdana" panose="020B0604030504040204" pitchFamily="34" charset="0"/>
            </a:endParaRPr>
          </a:p>
          <a:p>
            <a:pPr>
              <a:spcBef>
                <a:spcPct val="40000"/>
              </a:spcBef>
              <a:buClr>
                <a:schemeClr val="tx1"/>
              </a:buClr>
              <a:buSzPct val="130000"/>
            </a:pPr>
            <a:r>
              <a:rPr lang="en-GB" altLang="es-ES" sz="2399" dirty="0" err="1">
                <a:latin typeface="Verdana" panose="020B0604030504040204" pitchFamily="34" charset="0"/>
                <a:ea typeface="Verdana" panose="020B0604030504040204" pitchFamily="34" charset="0"/>
              </a:rPr>
              <a:t>Menú</a:t>
            </a:r>
            <a:r>
              <a:rPr lang="en-GB" altLang="es-ES" sz="2399" dirty="0">
                <a:latin typeface="Verdana" panose="020B0604030504040204" pitchFamily="34" charset="0"/>
                <a:ea typeface="Verdana" panose="020B0604030504040204" pitchFamily="34" charset="0"/>
              </a:rPr>
              <a:t> escolar</a:t>
            </a:r>
          </a:p>
          <a:p>
            <a:pPr>
              <a:spcBef>
                <a:spcPct val="40000"/>
              </a:spcBef>
              <a:buClr>
                <a:schemeClr val="tx1"/>
              </a:buClr>
              <a:buSzPct val="130000"/>
            </a:pPr>
            <a:r>
              <a:rPr lang="en-GB" altLang="es-ES" sz="2399" dirty="0">
                <a:latin typeface="Verdana" panose="020B0604030504040204" pitchFamily="34" charset="0"/>
                <a:ea typeface="Verdana" panose="020B0604030504040204" pitchFamily="34" charset="0"/>
              </a:rPr>
              <a:t>Cantina escolar</a:t>
            </a:r>
          </a:p>
          <a:p>
            <a:pPr>
              <a:spcBef>
                <a:spcPct val="40000"/>
              </a:spcBef>
              <a:buClr>
                <a:schemeClr val="tx1"/>
              </a:buClr>
              <a:buSzPct val="130000"/>
            </a:pPr>
            <a:r>
              <a:rPr lang="en-GB" altLang="es-ES" sz="2399" dirty="0" err="1">
                <a:latin typeface="Verdana" panose="020B0604030504040204" pitchFamily="34" charset="0"/>
                <a:ea typeface="Verdana" panose="020B0604030504040204" pitchFamily="34" charset="0"/>
              </a:rPr>
              <a:t>Oferta</a:t>
            </a:r>
            <a:r>
              <a:rPr lang="en-GB" altLang="es-ES" sz="2399" dirty="0">
                <a:latin typeface="Verdana" panose="020B0604030504040204" pitchFamily="34" charset="0"/>
                <a:ea typeface="Verdana" panose="020B0604030504040204" pitchFamily="34" charset="0"/>
              </a:rPr>
              <a:t> e </a:t>
            </a:r>
            <a:r>
              <a:rPr lang="en-GB" altLang="es-ES" sz="2399" dirty="0" err="1">
                <a:latin typeface="Verdana" panose="020B0604030504040204" pitchFamily="34" charset="0"/>
                <a:ea typeface="Verdana" panose="020B0604030504040204" pitchFamily="34" charset="0"/>
              </a:rPr>
              <a:t>introducción</a:t>
            </a:r>
            <a:r>
              <a:rPr lang="en-GB" altLang="es-ES" sz="2399" dirty="0">
                <a:latin typeface="Verdana" panose="020B0604030504040204" pitchFamily="34" charset="0"/>
                <a:ea typeface="Verdana" panose="020B0604030504040204" pitchFamily="34" charset="0"/>
              </a:rPr>
              <a:t> de </a:t>
            </a:r>
            <a:r>
              <a:rPr lang="en-GB" altLang="es-ES" sz="2399" dirty="0" err="1">
                <a:latin typeface="Verdana" panose="020B0604030504040204" pitchFamily="34" charset="0"/>
                <a:ea typeface="Verdana" panose="020B0604030504040204" pitchFamily="34" charset="0"/>
              </a:rPr>
              <a:t>alimentos</a:t>
            </a:r>
            <a:endParaRPr lang="en-GB" altLang="es-ES" sz="2399" dirty="0">
              <a:latin typeface="Verdana" panose="020B0604030504040204" pitchFamily="34" charset="0"/>
              <a:ea typeface="Verdana" panose="020B0604030504040204" pitchFamily="34" charset="0"/>
            </a:endParaRPr>
          </a:p>
          <a:p>
            <a:pPr>
              <a:spcBef>
                <a:spcPct val="40000"/>
              </a:spcBef>
              <a:buClr>
                <a:schemeClr val="bg1"/>
              </a:buClr>
              <a:buSzPct val="130000"/>
            </a:pPr>
            <a:r>
              <a:rPr lang="en-GB" altLang="es-ES" sz="2399" dirty="0" err="1">
                <a:latin typeface="Verdana" panose="020B0604030504040204" pitchFamily="34" charset="0"/>
                <a:ea typeface="Verdana" panose="020B0604030504040204" pitchFamily="34" charset="0"/>
              </a:rPr>
              <a:t>Promociones</a:t>
            </a:r>
            <a:r>
              <a:rPr lang="en-GB" altLang="es-ES" sz="2399" dirty="0">
                <a:latin typeface="Verdana" panose="020B0604030504040204" pitchFamily="34" charset="0"/>
                <a:ea typeface="Verdana" panose="020B0604030504040204" pitchFamily="34" charset="0"/>
              </a:rPr>
              <a:t> y </a:t>
            </a:r>
            <a:r>
              <a:rPr lang="en-GB" altLang="es-ES" sz="2399" dirty="0" err="1">
                <a:latin typeface="Verdana" panose="020B0604030504040204" pitchFamily="34" charset="0"/>
                <a:ea typeface="Verdana" panose="020B0604030504040204" pitchFamily="34" charset="0"/>
              </a:rPr>
              <a:t>campañas</a:t>
            </a:r>
            <a:endParaRPr lang="en-GB" altLang="es-ES" sz="2399" dirty="0">
              <a:latin typeface="Verdana" panose="020B0604030504040204" pitchFamily="34" charset="0"/>
              <a:ea typeface="Verdana" panose="020B0604030504040204" pitchFamily="34" charset="0"/>
            </a:endParaRPr>
          </a:p>
        </p:txBody>
      </p:sp>
      <p:pic>
        <p:nvPicPr>
          <p:cNvPr id="87046" name="Imagen 23">
            <a:extLst>
              <a:ext uri="{FF2B5EF4-FFF2-40B4-BE49-F238E27FC236}">
                <a16:creationId xmlns:a16="http://schemas.microsoft.com/office/drawing/2014/main" id="{C83C6C79-6B79-43AA-B880-B1DDFD5BDD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661" y="6186394"/>
            <a:ext cx="3059006" cy="43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o 3">
            <a:extLst>
              <a:ext uri="{FF2B5EF4-FFF2-40B4-BE49-F238E27FC236}">
                <a16:creationId xmlns:a16="http://schemas.microsoft.com/office/drawing/2014/main" id="{4A1260F2-2F58-4D4F-BAF8-9A4378B83993}"/>
              </a:ext>
            </a:extLst>
          </p:cNvPr>
          <p:cNvGrpSpPr>
            <a:grpSpLocks/>
          </p:cNvGrpSpPr>
          <p:nvPr/>
        </p:nvGrpSpPr>
        <p:grpSpPr bwMode="auto">
          <a:xfrm>
            <a:off x="7595310" y="539524"/>
            <a:ext cx="5305174" cy="1385704"/>
            <a:chOff x="5089499" y="534313"/>
            <a:chExt cx="5302885" cy="1385947"/>
          </a:xfrm>
        </p:grpSpPr>
        <p:sp>
          <p:nvSpPr>
            <p:cNvPr id="87051" name="CuadroTexto 21">
              <a:extLst>
                <a:ext uri="{FF2B5EF4-FFF2-40B4-BE49-F238E27FC236}">
                  <a16:creationId xmlns:a16="http://schemas.microsoft.com/office/drawing/2014/main" id="{F80912CA-9102-484D-BC28-BB628B646FD9}"/>
                </a:ext>
              </a:extLst>
            </p:cNvPr>
            <p:cNvSpPr txBox="1">
              <a:spLocks noChangeArrowheads="1"/>
            </p:cNvSpPr>
            <p:nvPr/>
          </p:nvSpPr>
          <p:spPr bwMode="auto">
            <a:xfrm>
              <a:off x="5089499" y="1396948"/>
              <a:ext cx="5302885" cy="52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2800" b="1" dirty="0">
                  <a:solidFill>
                    <a:srgbClr val="FF0000"/>
                  </a:solidFill>
                </a:rPr>
                <a:t>2.Mejora del entorno</a:t>
              </a:r>
            </a:p>
          </p:txBody>
        </p:sp>
        <p:sp>
          <p:nvSpPr>
            <p:cNvPr id="2" name="Flecha: doblada 1">
              <a:extLst>
                <a:ext uri="{FF2B5EF4-FFF2-40B4-BE49-F238E27FC236}">
                  <a16:creationId xmlns:a16="http://schemas.microsoft.com/office/drawing/2014/main" id="{79D6FDA0-C1D2-43ED-9F96-44C9AF50B627}"/>
                </a:ext>
              </a:extLst>
            </p:cNvPr>
            <p:cNvSpPr/>
            <p:nvPr/>
          </p:nvSpPr>
          <p:spPr>
            <a:xfrm rot="5400000">
              <a:off x="6530819" y="-12834"/>
              <a:ext cx="662975" cy="1757270"/>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177">
                <a:solidFill>
                  <a:schemeClr val="tx1"/>
                </a:solidFill>
              </a:endParaRPr>
            </a:p>
          </p:txBody>
        </p:sp>
      </p:grpSp>
      <p:grpSp>
        <p:nvGrpSpPr>
          <p:cNvPr id="3" name="Grupo 2">
            <a:extLst>
              <a:ext uri="{FF2B5EF4-FFF2-40B4-BE49-F238E27FC236}">
                <a16:creationId xmlns:a16="http://schemas.microsoft.com/office/drawing/2014/main" id="{7186D2CA-CD8B-49D7-B261-86CEB8F3F3D7}"/>
              </a:ext>
            </a:extLst>
          </p:cNvPr>
          <p:cNvGrpSpPr>
            <a:grpSpLocks/>
          </p:cNvGrpSpPr>
          <p:nvPr/>
        </p:nvGrpSpPr>
        <p:grpSpPr bwMode="auto">
          <a:xfrm>
            <a:off x="471780" y="516265"/>
            <a:ext cx="4408240" cy="1477859"/>
            <a:chOff x="439978" y="469543"/>
            <a:chExt cx="4408395" cy="1477600"/>
          </a:xfrm>
        </p:grpSpPr>
        <p:sp>
          <p:nvSpPr>
            <p:cNvPr id="87049" name="CuadroTexto 20">
              <a:extLst>
                <a:ext uri="{FF2B5EF4-FFF2-40B4-BE49-F238E27FC236}">
                  <a16:creationId xmlns:a16="http://schemas.microsoft.com/office/drawing/2014/main" id="{4B7AC7DB-823E-4B96-9FA6-7447AF42EB71}"/>
                </a:ext>
              </a:extLst>
            </p:cNvPr>
            <p:cNvSpPr txBox="1">
              <a:spLocks noChangeArrowheads="1"/>
            </p:cNvSpPr>
            <p:nvPr/>
          </p:nvSpPr>
          <p:spPr bwMode="auto">
            <a:xfrm>
              <a:off x="439978" y="1424015"/>
              <a:ext cx="4049714" cy="52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2800" b="1" dirty="0">
                  <a:solidFill>
                    <a:srgbClr val="FF0000"/>
                  </a:solidFill>
                </a:rPr>
                <a:t>1. Educación para la salud</a:t>
              </a:r>
            </a:p>
          </p:txBody>
        </p:sp>
        <p:sp>
          <p:nvSpPr>
            <p:cNvPr id="15" name="Flecha: doblada 14">
              <a:extLst>
                <a:ext uri="{FF2B5EF4-FFF2-40B4-BE49-F238E27FC236}">
                  <a16:creationId xmlns:a16="http://schemas.microsoft.com/office/drawing/2014/main" id="{797C4DC5-C812-43E6-A558-99E988565DF7}"/>
                </a:ext>
              </a:extLst>
            </p:cNvPr>
            <p:cNvSpPr/>
            <p:nvPr/>
          </p:nvSpPr>
          <p:spPr>
            <a:xfrm rot="5400000" flipV="1">
              <a:off x="2268794" y="-1287882"/>
              <a:ext cx="822154" cy="4337004"/>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177" dirty="0">
                <a:solidFill>
                  <a:schemeClr val="tx1"/>
                </a:solidFill>
              </a:endParaRPr>
            </a:p>
          </p:txBody>
        </p:sp>
      </p:grpSp>
      <p:sp>
        <p:nvSpPr>
          <p:cNvPr id="5" name="CuadroTexto 4">
            <a:extLst>
              <a:ext uri="{FF2B5EF4-FFF2-40B4-BE49-F238E27FC236}">
                <a16:creationId xmlns:a16="http://schemas.microsoft.com/office/drawing/2014/main" id="{19FC308B-37B4-8C58-26BB-53AAEF8944C3}"/>
              </a:ext>
            </a:extLst>
          </p:cNvPr>
          <p:cNvSpPr txBox="1"/>
          <p:nvPr/>
        </p:nvSpPr>
        <p:spPr>
          <a:xfrm>
            <a:off x="513301" y="2159537"/>
            <a:ext cx="4049569" cy="3894271"/>
          </a:xfrm>
          <a:prstGeom prst="rect">
            <a:avLst/>
          </a:prstGeom>
          <a:noFill/>
        </p:spPr>
        <p:txBody>
          <a:bodyPr wrap="square" rtlCol="0">
            <a:spAutoFit/>
          </a:bodyPr>
          <a:lstStyle/>
          <a:p>
            <a:pPr marL="342877" indent="-342877">
              <a:lnSpc>
                <a:spcPct val="150000"/>
              </a:lnSpc>
              <a:buFont typeface="Arial" panose="020B0604020202020204" pitchFamily="34" charset="0"/>
              <a:buChar char="•"/>
            </a:pPr>
            <a:r>
              <a:rPr lang="es-ES" sz="2399" dirty="0">
                <a:latin typeface="Verdana" panose="020B0604030504040204" pitchFamily="34" charset="0"/>
                <a:ea typeface="Verdana" panose="020B0604030504040204" pitchFamily="34" charset="0"/>
              </a:rPr>
              <a:t>Habilidades para la vida</a:t>
            </a:r>
          </a:p>
          <a:p>
            <a:pPr marL="342877" indent="-342877">
              <a:lnSpc>
                <a:spcPct val="150000"/>
              </a:lnSpc>
              <a:buFont typeface="Arial" panose="020B0604020202020204" pitchFamily="34" charset="0"/>
              <a:buChar char="•"/>
            </a:pPr>
            <a:r>
              <a:rPr lang="es-ES" sz="2399" dirty="0">
                <a:latin typeface="Verdana" panose="020B0604030504040204" pitchFamily="34" charset="0"/>
                <a:ea typeface="Verdana" panose="020B0604030504040204" pitchFamily="34" charset="0"/>
              </a:rPr>
              <a:t>Consumidor </a:t>
            </a:r>
          </a:p>
          <a:p>
            <a:pPr marL="342877" indent="-342877">
              <a:lnSpc>
                <a:spcPct val="150000"/>
              </a:lnSpc>
              <a:buFont typeface="Arial" panose="020B0604020202020204" pitchFamily="34" charset="0"/>
              <a:buChar char="•"/>
            </a:pPr>
            <a:r>
              <a:rPr lang="es-ES" sz="2399" dirty="0">
                <a:latin typeface="Verdana" panose="020B0604030504040204" pitchFamily="34" charset="0"/>
                <a:ea typeface="Verdana" panose="020B0604030504040204" pitchFamily="34" charset="0"/>
              </a:rPr>
              <a:t>responsable</a:t>
            </a:r>
          </a:p>
          <a:p>
            <a:pPr marL="342877" indent="-342877">
              <a:lnSpc>
                <a:spcPct val="150000"/>
              </a:lnSpc>
              <a:buFont typeface="Arial" panose="020B0604020202020204" pitchFamily="34" charset="0"/>
              <a:buChar char="•"/>
            </a:pPr>
            <a:r>
              <a:rPr lang="es-ES" sz="2399" dirty="0">
                <a:latin typeface="Verdana" panose="020B0604030504040204" pitchFamily="34" charset="0"/>
                <a:ea typeface="Verdana" panose="020B0604030504040204" pitchFamily="34" charset="0"/>
              </a:rPr>
              <a:t>Elecciones</a:t>
            </a:r>
          </a:p>
          <a:p>
            <a:pPr marL="342877" indent="-342877">
              <a:lnSpc>
                <a:spcPct val="150000"/>
              </a:lnSpc>
              <a:buFont typeface="Arial" panose="020B0604020202020204" pitchFamily="34" charset="0"/>
              <a:buChar char="•"/>
            </a:pPr>
            <a:r>
              <a:rPr lang="es-ES" sz="2399" dirty="0">
                <a:latin typeface="Verdana" panose="020B0604030504040204" pitchFamily="34" charset="0"/>
                <a:ea typeface="Verdana" panose="020B0604030504040204" pitchFamily="34" charset="0"/>
              </a:rPr>
              <a:t>saludables de alimentos</a:t>
            </a:r>
          </a:p>
        </p:txBody>
      </p:sp>
    </p:spTree>
    <p:extLst>
      <p:ext uri="{BB962C8B-B14F-4D97-AF65-F5344CB8AC3E}">
        <p14:creationId xmlns:p14="http://schemas.microsoft.com/office/powerpoint/2010/main" val="281500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83F6327-5842-4FC3-A834-1EC62324534E}"/>
              </a:ext>
            </a:extLst>
          </p:cNvPr>
          <p:cNvSpPr txBox="1"/>
          <p:nvPr/>
        </p:nvSpPr>
        <p:spPr>
          <a:xfrm>
            <a:off x="236425" y="1078770"/>
            <a:ext cx="11719150" cy="5618846"/>
          </a:xfrm>
          <a:prstGeom prst="rect">
            <a:avLst/>
          </a:prstGeom>
          <a:noFill/>
        </p:spPr>
        <p:txBody>
          <a:bodyPr wrap="square">
            <a:spAutoFit/>
          </a:bodyPr>
          <a:lstStyle/>
          <a:p>
            <a:pPr marL="342877" indent="-342877" algn="just">
              <a:lnSpc>
                <a:spcPct val="150000"/>
              </a:lnSpc>
              <a:buFont typeface="Symbol" panose="05050102010706020507" pitchFamily="18" charset="2"/>
              <a:buChar char=""/>
            </a:pPr>
            <a:r>
              <a:rPr lang="es-ES" sz="2419" kern="100" dirty="0">
                <a:latin typeface="Xunta Sans"/>
                <a:ea typeface="Verdana" panose="020B0604030504040204" pitchFamily="34" charset="0"/>
                <a:cs typeface="Symbol" panose="05050102010706020507" pitchFamily="18" charset="2"/>
              </a:rPr>
              <a:t>Fomentar a escolares como agentes de salud: </a:t>
            </a:r>
          </a:p>
          <a:p>
            <a:pPr marL="742899" lvl="1" indent="-285730" algn="just">
              <a:lnSpc>
                <a:spcPct val="150000"/>
              </a:lnSpc>
              <a:buFont typeface="Courier New" panose="02070309020205020404" pitchFamily="49" charset="0"/>
              <a:buChar char="o"/>
            </a:pPr>
            <a:r>
              <a:rPr lang="es-ES" sz="2419" kern="100" dirty="0">
                <a:solidFill>
                  <a:srgbClr val="FF0000"/>
                </a:solidFill>
                <a:latin typeface="Xunta Sans"/>
                <a:ea typeface="Verdana" panose="020B0604030504040204" pitchFamily="34" charset="0"/>
                <a:cs typeface="Tahoma" panose="020B0604030504040204" pitchFamily="34" charset="0"/>
              </a:rPr>
              <a:t>Traen etiquetas nutricionales de alimentos para observarlas y valorarlas.</a:t>
            </a:r>
          </a:p>
          <a:p>
            <a:pPr marL="742899" lvl="1" indent="-285730" algn="just">
              <a:lnSpc>
                <a:spcPct val="150000"/>
              </a:lnSpc>
              <a:buFont typeface="Courier New" panose="02070309020205020404" pitchFamily="49" charset="0"/>
              <a:buChar char="o"/>
            </a:pPr>
            <a:r>
              <a:rPr lang="es-ES" sz="2419" kern="100" dirty="0">
                <a:latin typeface="Xunta Sans"/>
                <a:ea typeface="Verdana" panose="020B0604030504040204" pitchFamily="34" charset="0"/>
                <a:cs typeface="Tahoma" panose="020B0604030504040204" pitchFamily="34" charset="0"/>
              </a:rPr>
              <a:t>Establecen </a:t>
            </a:r>
            <a:r>
              <a:rPr lang="es-ES" sz="2419" kern="100" dirty="0">
                <a:solidFill>
                  <a:srgbClr val="FF0000"/>
                </a:solidFill>
                <a:latin typeface="Xunta Sans"/>
                <a:ea typeface="Verdana" panose="020B0604030504040204" pitchFamily="34" charset="0"/>
                <a:cs typeface="Tahoma" panose="020B0604030504040204" pitchFamily="34" charset="0"/>
              </a:rPr>
              <a:t>puestos de información </a:t>
            </a:r>
            <a:r>
              <a:rPr lang="es-ES" sz="2419" kern="100" dirty="0">
                <a:latin typeface="Xunta Sans"/>
                <a:ea typeface="Verdana" panose="020B0604030504040204" pitchFamily="34" charset="0"/>
                <a:cs typeface="Tahoma" panose="020B0604030504040204" pitchFamily="34" charset="0"/>
              </a:rPr>
              <a:t>en el centro educativo como asesores das familias.</a:t>
            </a:r>
          </a:p>
          <a:p>
            <a:pPr marL="742899" lvl="1" indent="-285730" algn="just">
              <a:lnSpc>
                <a:spcPct val="150000"/>
              </a:lnSpc>
              <a:buFont typeface="Courier New" panose="02070309020205020404" pitchFamily="49" charset="0"/>
              <a:buChar char="o"/>
            </a:pPr>
            <a:r>
              <a:rPr lang="es-ES" sz="2419" kern="100" dirty="0">
                <a:latin typeface="Xunta Sans"/>
                <a:ea typeface="Verdana" panose="020B0604030504040204" pitchFamily="34" charset="0"/>
                <a:cs typeface="Tahoma" panose="020B0604030504040204" pitchFamily="34" charset="0"/>
              </a:rPr>
              <a:t>Los escolares </a:t>
            </a:r>
            <a:r>
              <a:rPr lang="es-ES" sz="2419" kern="100" dirty="0">
                <a:solidFill>
                  <a:srgbClr val="FF0000"/>
                </a:solidFill>
                <a:latin typeface="Xunta Sans"/>
                <a:ea typeface="Verdana" panose="020B0604030504040204" pitchFamily="34" charset="0"/>
                <a:cs typeface="Tahoma" panose="020B0604030504040204" pitchFamily="34" charset="0"/>
              </a:rPr>
              <a:t>poden hacer entrevistas, prepararlas </a:t>
            </a:r>
            <a:r>
              <a:rPr lang="es-ES" sz="2419" kern="100" dirty="0">
                <a:latin typeface="Xunta Sans"/>
                <a:ea typeface="Verdana" panose="020B0604030504040204" pitchFamily="34" charset="0"/>
                <a:cs typeface="Tahoma" panose="020B0604030504040204" pitchFamily="34" charset="0"/>
              </a:rPr>
              <a:t>(una entrevista al pescadero de su barrio y este da una lección sobre el pescado...).</a:t>
            </a:r>
          </a:p>
          <a:p>
            <a:pPr marL="742899" lvl="1" indent="-285730" algn="just">
              <a:lnSpc>
                <a:spcPct val="150000"/>
              </a:lnSpc>
              <a:buFont typeface="Courier New" panose="02070309020205020404" pitchFamily="49" charset="0"/>
              <a:buChar char="o"/>
            </a:pPr>
            <a:r>
              <a:rPr lang="es-ES" sz="2419" kern="100" dirty="0">
                <a:latin typeface="Xunta Sans"/>
                <a:ea typeface="Verdana" panose="020B0604030504040204" pitchFamily="34" charset="0"/>
                <a:cs typeface="Tahoma" panose="020B0604030504040204" pitchFamily="34" charset="0"/>
              </a:rPr>
              <a:t>Comenzar a valorar la </a:t>
            </a:r>
            <a:r>
              <a:rPr lang="es-ES" sz="2419" kern="100" dirty="0">
                <a:solidFill>
                  <a:srgbClr val="FF0000"/>
                </a:solidFill>
                <a:latin typeface="Xunta Sans"/>
                <a:ea typeface="Verdana" panose="020B0604030504040204" pitchFamily="34" charset="0"/>
                <a:cs typeface="Tahoma" panose="020B0604030504040204" pitchFamily="34" charset="0"/>
              </a:rPr>
              <a:t>publicidad </a:t>
            </a:r>
            <a:r>
              <a:rPr lang="es-ES" sz="2419" kern="100" dirty="0">
                <a:latin typeface="Xunta Sans"/>
                <a:ea typeface="Verdana" panose="020B0604030504040204" pitchFamily="34" charset="0"/>
                <a:cs typeface="Tahoma" panose="020B0604030504040204" pitchFamily="34" charset="0"/>
              </a:rPr>
              <a:t>de los alimentos y sus mensajes: que productos anuncia la televisión, para que dice que son buenos etc. </a:t>
            </a:r>
          </a:p>
          <a:p>
            <a:pPr marL="742899" lvl="1" indent="-285730" algn="just">
              <a:lnSpc>
                <a:spcPct val="150000"/>
              </a:lnSpc>
              <a:buFont typeface="Courier New" panose="02070309020205020404" pitchFamily="49" charset="0"/>
              <a:buChar char="o"/>
            </a:pPr>
            <a:r>
              <a:rPr lang="es-ES" sz="2419" kern="100" dirty="0">
                <a:latin typeface="Xunta Sans"/>
                <a:ea typeface="Verdana" panose="020B0604030504040204" pitchFamily="34" charset="0"/>
                <a:cs typeface="Tahoma" panose="020B0604030504040204" pitchFamily="34" charset="0"/>
              </a:rPr>
              <a:t>Elaborar una encuesta alimentaria (recuerdo de 24 h) de la clase entera. Intentaremos incluir alimentos no repetidos y hacer grupos por cada una de las distintas comidas</a:t>
            </a:r>
          </a:p>
          <a:p>
            <a:pPr marL="742899" lvl="1" indent="-285730" algn="just">
              <a:lnSpc>
                <a:spcPct val="150000"/>
              </a:lnSpc>
              <a:buFont typeface="Courier New" panose="02070309020205020404" pitchFamily="49" charset="0"/>
              <a:buChar char="o"/>
            </a:pPr>
            <a:endParaRPr lang="es-ES" sz="2419" kern="100" dirty="0">
              <a:latin typeface="Xunta Sans"/>
              <a:ea typeface="Verdana" panose="020B0604030504040204" pitchFamily="34" charset="0"/>
              <a:cs typeface="Tahoma" panose="020B0604030504040204" pitchFamily="34" charset="0"/>
            </a:endParaRPr>
          </a:p>
        </p:txBody>
      </p:sp>
      <p:sp>
        <p:nvSpPr>
          <p:cNvPr id="2" name="CuadroTexto 1">
            <a:extLst>
              <a:ext uri="{FF2B5EF4-FFF2-40B4-BE49-F238E27FC236}">
                <a16:creationId xmlns:a16="http://schemas.microsoft.com/office/drawing/2014/main" id="{E370024E-26BA-DCC3-EE85-9841AFC62811}"/>
              </a:ext>
            </a:extLst>
          </p:cNvPr>
          <p:cNvSpPr txBox="1"/>
          <p:nvPr/>
        </p:nvSpPr>
        <p:spPr>
          <a:xfrm>
            <a:off x="2827662" y="263920"/>
            <a:ext cx="6536679" cy="523220"/>
          </a:xfrm>
          <a:prstGeom prst="rect">
            <a:avLst/>
          </a:prstGeom>
          <a:solidFill>
            <a:schemeClr val="accent1"/>
          </a:solidFill>
        </p:spPr>
        <p:txBody>
          <a:bodyPr wrap="square">
            <a:spAutoFit/>
          </a:bodyPr>
          <a:lstStyle/>
          <a:p>
            <a:pPr algn="ctr"/>
            <a:r>
              <a:rPr lang="es-ES" sz="2800" kern="100" dirty="0">
                <a:solidFill>
                  <a:schemeClr val="bg1"/>
                </a:solidFill>
                <a:ea typeface="Andale Sans UI"/>
                <a:cs typeface="Tahoma" panose="020B0604030504040204" pitchFamily="34" charset="0"/>
              </a:rPr>
              <a:t>5. Evaluar la oferta alimentaria. Actividades</a:t>
            </a:r>
            <a:endParaRPr lang="es-ES" sz="2800" dirty="0">
              <a:solidFill>
                <a:schemeClr val="bg1"/>
              </a:solidFill>
            </a:endParaRPr>
          </a:p>
        </p:txBody>
      </p:sp>
    </p:spTree>
    <p:extLst>
      <p:ext uri="{BB962C8B-B14F-4D97-AF65-F5344CB8AC3E}">
        <p14:creationId xmlns:p14="http://schemas.microsoft.com/office/powerpoint/2010/main" val="3488081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E9F289-5ABE-4B83-986C-F99A0816872E}"/>
              </a:ext>
            </a:extLst>
          </p:cNvPr>
          <p:cNvSpPr txBox="1"/>
          <p:nvPr/>
        </p:nvSpPr>
        <p:spPr>
          <a:xfrm>
            <a:off x="-126301" y="999467"/>
            <a:ext cx="12318089" cy="5331139"/>
          </a:xfrm>
          <a:prstGeom prst="rect">
            <a:avLst/>
          </a:prstGeom>
          <a:noFill/>
        </p:spPr>
        <p:txBody>
          <a:bodyPr wrap="square">
            <a:spAutoFit/>
          </a:bodyPr>
          <a:lstStyle/>
          <a:p>
            <a:pPr marL="742899" lvl="1" indent="-285730" algn="just">
              <a:lnSpc>
                <a:spcPct val="200000"/>
              </a:lnSpc>
              <a:spcBef>
                <a:spcPts val="285"/>
              </a:spcBef>
              <a:spcAft>
                <a:spcPts val="285"/>
              </a:spcAft>
              <a:buFont typeface="Courier New" panose="02070309020205020404" pitchFamily="49" charset="0"/>
              <a:buChar char="o"/>
            </a:pPr>
            <a:r>
              <a:rPr lang="es-ES" sz="2419" kern="100" dirty="0">
                <a:latin typeface="Xunta Sans"/>
                <a:ea typeface="Verdana" panose="020B0604030504040204" pitchFamily="34" charset="0"/>
                <a:cs typeface="Tahoma" panose="020B0604030504040204" pitchFamily="34" charset="0"/>
              </a:rPr>
              <a:t>Fomentar las </a:t>
            </a:r>
            <a:r>
              <a:rPr lang="es-ES" sz="2419" kern="100" dirty="0">
                <a:solidFill>
                  <a:srgbClr val="FF0000"/>
                </a:solidFill>
                <a:latin typeface="Xunta Sans"/>
                <a:ea typeface="Verdana" panose="020B0604030504040204" pitchFamily="34" charset="0"/>
                <a:cs typeface="Tahoma" panose="020B0604030504040204" pitchFamily="34" charset="0"/>
              </a:rPr>
              <a:t>actividades de memoria y de recuento </a:t>
            </a:r>
            <a:r>
              <a:rPr lang="es-ES" sz="2419" kern="100" dirty="0">
                <a:latin typeface="Xunta Sans"/>
                <a:ea typeface="Verdana" panose="020B0604030504040204" pitchFamily="34" charset="0"/>
                <a:cs typeface="Tahoma" panose="020B0604030504040204" pitchFamily="34" charset="0"/>
              </a:rPr>
              <a:t>para valorar distintas ofertas alimentarias: </a:t>
            </a:r>
            <a:r>
              <a:rPr lang="es-ES" sz="2419" kern="100" dirty="0">
                <a:solidFill>
                  <a:srgbClr val="FF0000"/>
                </a:solidFill>
                <a:latin typeface="Xunta Sans"/>
                <a:ea typeface="Verdana" panose="020B0604030504040204" pitchFamily="34" charset="0"/>
                <a:cs typeface="Tahoma" panose="020B0604030504040204" pitchFamily="34" charset="0"/>
              </a:rPr>
              <a:t>que se come los domingos en cada uno de los hogares</a:t>
            </a:r>
            <a:r>
              <a:rPr lang="es-ES" sz="2419" kern="100" dirty="0">
                <a:latin typeface="Xunta Sans"/>
                <a:ea typeface="Verdana" panose="020B0604030504040204" pitchFamily="34" charset="0"/>
                <a:cs typeface="Tahoma" panose="020B0604030504040204" pitchFamily="34" charset="0"/>
              </a:rPr>
              <a:t>, alimentos </a:t>
            </a:r>
            <a:r>
              <a:rPr lang="es-ES" sz="2419" kern="100" dirty="0">
                <a:solidFill>
                  <a:srgbClr val="FF0000"/>
                </a:solidFill>
                <a:latin typeface="Xunta Sans"/>
                <a:ea typeface="Verdana" panose="020B0604030504040204" pitchFamily="34" charset="0"/>
                <a:cs typeface="Tahoma" panose="020B0604030504040204" pitchFamily="34" charset="0"/>
              </a:rPr>
              <a:t>simbólicos</a:t>
            </a:r>
            <a:r>
              <a:rPr lang="es-ES" sz="2419" kern="100" dirty="0">
                <a:latin typeface="Xunta Sans"/>
                <a:ea typeface="Verdana" panose="020B0604030504040204" pitchFamily="34" charset="0"/>
                <a:cs typeface="Tahoma" panose="020B0604030504040204" pitchFamily="34" charset="0"/>
              </a:rPr>
              <a:t>, que plato o receta no falta en los aniversarios... </a:t>
            </a:r>
          </a:p>
          <a:p>
            <a:pPr marL="742899" lvl="1" indent="-285730" algn="just">
              <a:lnSpc>
                <a:spcPct val="200000"/>
              </a:lnSpc>
              <a:spcBef>
                <a:spcPts val="285"/>
              </a:spcBef>
              <a:spcAft>
                <a:spcPts val="285"/>
              </a:spcAft>
              <a:buFont typeface="Courier New" panose="02070309020205020404" pitchFamily="49" charset="0"/>
              <a:buChar char="o"/>
            </a:pPr>
            <a:r>
              <a:rPr lang="es-ES" sz="2419" kern="100" dirty="0">
                <a:latin typeface="Xunta Sans"/>
                <a:ea typeface="Verdana" panose="020B0604030504040204" pitchFamily="34" charset="0"/>
                <a:cs typeface="Tahoma" panose="020B0604030504040204" pitchFamily="34" charset="0"/>
              </a:rPr>
              <a:t>Comenzar a hacer pequeñas tablas de frecuencia y estadísticas (alimento favorito de las abuelas, las preferencias y las aversiones de los miembros de la familia y cuales se repiten en otras familias...).</a:t>
            </a:r>
          </a:p>
          <a:p>
            <a:pPr lvl="1" algn="just">
              <a:lnSpc>
                <a:spcPct val="200000"/>
              </a:lnSpc>
              <a:spcBef>
                <a:spcPts val="285"/>
              </a:spcBef>
              <a:spcAft>
                <a:spcPts val="285"/>
              </a:spcAft>
            </a:pPr>
            <a:endParaRPr lang="es-ES" sz="2399" kern="100" dirty="0">
              <a:latin typeface="Verdana" panose="020B0604030504040204" pitchFamily="34" charset="0"/>
              <a:ea typeface="Verdana" panose="020B0604030504040204" pitchFamily="34" charset="0"/>
              <a:cs typeface="Tahoma" panose="020B0604030504040204" pitchFamily="34" charset="0"/>
            </a:endParaRPr>
          </a:p>
        </p:txBody>
      </p:sp>
      <p:sp>
        <p:nvSpPr>
          <p:cNvPr id="2" name="CuadroTexto 1">
            <a:extLst>
              <a:ext uri="{FF2B5EF4-FFF2-40B4-BE49-F238E27FC236}">
                <a16:creationId xmlns:a16="http://schemas.microsoft.com/office/drawing/2014/main" id="{CAC31650-74FB-5ABA-2E1C-3DCD502F73E7}"/>
              </a:ext>
            </a:extLst>
          </p:cNvPr>
          <p:cNvSpPr txBox="1"/>
          <p:nvPr/>
        </p:nvSpPr>
        <p:spPr>
          <a:xfrm>
            <a:off x="2827662" y="263920"/>
            <a:ext cx="6536679" cy="523220"/>
          </a:xfrm>
          <a:prstGeom prst="rect">
            <a:avLst/>
          </a:prstGeom>
          <a:solidFill>
            <a:schemeClr val="accent1"/>
          </a:solidFill>
        </p:spPr>
        <p:txBody>
          <a:bodyPr wrap="square">
            <a:spAutoFit/>
          </a:bodyPr>
          <a:lstStyle/>
          <a:p>
            <a:pPr algn="ctr"/>
            <a:r>
              <a:rPr lang="es-ES" sz="2800" kern="100" dirty="0">
                <a:solidFill>
                  <a:schemeClr val="bg1"/>
                </a:solidFill>
                <a:ea typeface="Andale Sans UI"/>
                <a:cs typeface="Tahoma" panose="020B0604030504040204" pitchFamily="34" charset="0"/>
              </a:rPr>
              <a:t>5. Evaluar la oferta alimentaria. Actividades</a:t>
            </a:r>
            <a:endParaRPr lang="es-ES" sz="2800" dirty="0">
              <a:solidFill>
                <a:schemeClr val="bg1"/>
              </a:solidFill>
            </a:endParaRPr>
          </a:p>
        </p:txBody>
      </p:sp>
      <p:pic>
        <p:nvPicPr>
          <p:cNvPr id="4" name="Imagen 3">
            <a:extLst>
              <a:ext uri="{FF2B5EF4-FFF2-40B4-BE49-F238E27FC236}">
                <a16:creationId xmlns:a16="http://schemas.microsoft.com/office/drawing/2014/main" id="{B65E5781-6588-DFFB-04D4-92CD79002612}"/>
              </a:ext>
            </a:extLst>
          </p:cNvPr>
          <p:cNvPicPr>
            <a:picLocks noChangeAspect="1"/>
          </p:cNvPicPr>
          <p:nvPr/>
        </p:nvPicPr>
        <p:blipFill>
          <a:blip r:embed="rId3"/>
          <a:stretch>
            <a:fillRect/>
          </a:stretch>
        </p:blipFill>
        <p:spPr>
          <a:xfrm>
            <a:off x="4230588" y="4902411"/>
            <a:ext cx="3604307" cy="1691671"/>
          </a:xfrm>
          <a:prstGeom prst="rect">
            <a:avLst/>
          </a:prstGeom>
        </p:spPr>
      </p:pic>
    </p:spTree>
    <p:extLst>
      <p:ext uri="{BB962C8B-B14F-4D97-AF65-F5344CB8AC3E}">
        <p14:creationId xmlns:p14="http://schemas.microsoft.com/office/powerpoint/2010/main" val="3528271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5058594-6185-2C9F-44A1-C41DAF4B89F9}"/>
              </a:ext>
            </a:extLst>
          </p:cNvPr>
          <p:cNvSpPr txBox="1"/>
          <p:nvPr/>
        </p:nvSpPr>
        <p:spPr>
          <a:xfrm>
            <a:off x="214" y="147199"/>
            <a:ext cx="11325136" cy="584775"/>
          </a:xfrm>
          <a:prstGeom prst="rect">
            <a:avLst/>
          </a:prstGeom>
          <a:noFill/>
        </p:spPr>
        <p:txBody>
          <a:bodyPr wrap="square">
            <a:spAutoFit/>
          </a:bodyPr>
          <a:lstStyle/>
          <a:p>
            <a:pPr algn="ctr"/>
            <a:r>
              <a:rPr lang="es-ES" sz="3200" b="1" dirty="0">
                <a:solidFill>
                  <a:srgbClr val="191970"/>
                </a:solidFill>
                <a:latin typeface="Xunta Sans"/>
              </a:rPr>
              <a:t>Fomentar un patrón alimentario ADECUADO en la familia</a:t>
            </a:r>
            <a:endParaRPr lang="es-ES" sz="3200" dirty="0">
              <a:latin typeface="Xunta Sans"/>
            </a:endParaRPr>
          </a:p>
        </p:txBody>
      </p:sp>
      <p:sp>
        <p:nvSpPr>
          <p:cNvPr id="3" name="CuadroTexto 2">
            <a:extLst>
              <a:ext uri="{FF2B5EF4-FFF2-40B4-BE49-F238E27FC236}">
                <a16:creationId xmlns:a16="http://schemas.microsoft.com/office/drawing/2014/main" id="{8CB95376-00BF-03CB-3725-DEB8FF3D4AFE}"/>
              </a:ext>
            </a:extLst>
          </p:cNvPr>
          <p:cNvSpPr txBox="1"/>
          <p:nvPr/>
        </p:nvSpPr>
        <p:spPr>
          <a:xfrm>
            <a:off x="312417" y="2148258"/>
            <a:ext cx="10748871" cy="461665"/>
          </a:xfrm>
          <a:prstGeom prst="rect">
            <a:avLst/>
          </a:prstGeom>
          <a:solidFill>
            <a:srgbClr val="FFCCCC"/>
          </a:solidFill>
        </p:spPr>
        <p:txBody>
          <a:bodyPr wrap="square">
            <a:spAutoFit/>
          </a:bodyPr>
          <a:lstStyle/>
          <a:p>
            <a:pPr lvl="0" algn="ctr">
              <a:lnSpc>
                <a:spcPct val="100000"/>
              </a:lnSpc>
            </a:pPr>
            <a:r>
              <a:rPr lang="es-ES" sz="2400" b="0" i="0" baseline="0" dirty="0">
                <a:latin typeface="Xunta Sans"/>
              </a:rPr>
              <a:t>Establecer horarios regulares. Evitar los tentempiés entre horas.</a:t>
            </a:r>
            <a:endParaRPr lang="en-US" sz="2400" dirty="0">
              <a:latin typeface="Xunta Sans"/>
            </a:endParaRPr>
          </a:p>
        </p:txBody>
      </p:sp>
      <p:sp>
        <p:nvSpPr>
          <p:cNvPr id="5" name="CuadroTexto 4">
            <a:extLst>
              <a:ext uri="{FF2B5EF4-FFF2-40B4-BE49-F238E27FC236}">
                <a16:creationId xmlns:a16="http://schemas.microsoft.com/office/drawing/2014/main" id="{17C1CF4A-A9CB-A39C-3C75-EC6059A7FC6D}"/>
              </a:ext>
            </a:extLst>
          </p:cNvPr>
          <p:cNvSpPr txBox="1"/>
          <p:nvPr/>
        </p:nvSpPr>
        <p:spPr>
          <a:xfrm>
            <a:off x="312420" y="4399420"/>
            <a:ext cx="10748868" cy="461665"/>
          </a:xfrm>
          <a:prstGeom prst="rect">
            <a:avLst/>
          </a:prstGeom>
          <a:solidFill>
            <a:srgbClr val="CCECFF"/>
          </a:solidFill>
        </p:spPr>
        <p:txBody>
          <a:bodyPr wrap="square">
            <a:spAutoFit/>
          </a:bodyPr>
          <a:lstStyle/>
          <a:p>
            <a:pPr lvl="0" algn="ctr"/>
            <a:r>
              <a:rPr lang="es-ES" sz="2400" b="0" i="0" baseline="0" dirty="0">
                <a:latin typeface="Xunta Sans"/>
              </a:rPr>
              <a:t>Cuidar el entorno y la oferta alimentaria del hogar</a:t>
            </a:r>
            <a:endParaRPr lang="es-ES" sz="2400" dirty="0">
              <a:latin typeface="Xunta Sans"/>
            </a:endParaRPr>
          </a:p>
        </p:txBody>
      </p:sp>
      <p:sp>
        <p:nvSpPr>
          <p:cNvPr id="8" name="CuadroTexto 7">
            <a:extLst>
              <a:ext uri="{FF2B5EF4-FFF2-40B4-BE49-F238E27FC236}">
                <a16:creationId xmlns:a16="http://schemas.microsoft.com/office/drawing/2014/main" id="{7290EAE1-7E69-AD48-A888-03177D11EB0B}"/>
              </a:ext>
            </a:extLst>
          </p:cNvPr>
          <p:cNvSpPr txBox="1"/>
          <p:nvPr/>
        </p:nvSpPr>
        <p:spPr>
          <a:xfrm>
            <a:off x="312418" y="940204"/>
            <a:ext cx="10748868" cy="830997"/>
          </a:xfrm>
          <a:prstGeom prst="rect">
            <a:avLst/>
          </a:prstGeom>
          <a:solidFill>
            <a:srgbClr val="CCFFFF"/>
          </a:solidFill>
        </p:spPr>
        <p:txBody>
          <a:bodyPr wrap="square">
            <a:spAutoFit/>
          </a:bodyPr>
          <a:lstStyle/>
          <a:p>
            <a:pPr lvl="0" algn="ctr"/>
            <a:r>
              <a:rPr lang="es-ES" sz="2400" b="0" i="0" baseline="0" dirty="0">
                <a:latin typeface="Xunta Sans"/>
              </a:rPr>
              <a:t>Fomentar la incorporación del menor a la mesa familiar y la participación activa en su alimentación</a:t>
            </a:r>
            <a:endParaRPr lang="es-ES" sz="2400" dirty="0">
              <a:latin typeface="Xunta Sans"/>
            </a:endParaRPr>
          </a:p>
        </p:txBody>
      </p:sp>
      <p:sp>
        <p:nvSpPr>
          <p:cNvPr id="10" name="CuadroTexto 9">
            <a:extLst>
              <a:ext uri="{FF2B5EF4-FFF2-40B4-BE49-F238E27FC236}">
                <a16:creationId xmlns:a16="http://schemas.microsoft.com/office/drawing/2014/main" id="{F869F48B-5033-6F8E-456B-D74145673FA6}"/>
              </a:ext>
            </a:extLst>
          </p:cNvPr>
          <p:cNvSpPr txBox="1"/>
          <p:nvPr/>
        </p:nvSpPr>
        <p:spPr>
          <a:xfrm>
            <a:off x="312418" y="5126126"/>
            <a:ext cx="10748868" cy="461665"/>
          </a:xfrm>
          <a:prstGeom prst="rect">
            <a:avLst/>
          </a:prstGeom>
          <a:solidFill>
            <a:srgbClr val="CCFF99"/>
          </a:solidFill>
        </p:spPr>
        <p:txBody>
          <a:bodyPr wrap="square">
            <a:spAutoFit/>
          </a:bodyPr>
          <a:lstStyle/>
          <a:p>
            <a:pPr lvl="0" algn="ctr"/>
            <a:r>
              <a:rPr lang="es-ES" sz="2400" b="0" i="0" baseline="0" dirty="0">
                <a:latin typeface="Xunta Sans"/>
              </a:rPr>
              <a:t>Estimular el aprendizaje familiar de habilidades culinarias</a:t>
            </a:r>
            <a:endParaRPr lang="es-ES" sz="2400" dirty="0">
              <a:latin typeface="Xunta Sans"/>
            </a:endParaRPr>
          </a:p>
        </p:txBody>
      </p:sp>
      <p:sp>
        <p:nvSpPr>
          <p:cNvPr id="12" name="CuadroTexto 11">
            <a:extLst>
              <a:ext uri="{FF2B5EF4-FFF2-40B4-BE49-F238E27FC236}">
                <a16:creationId xmlns:a16="http://schemas.microsoft.com/office/drawing/2014/main" id="{62B2B7A0-156A-A3F8-6475-30473DBE4AB3}"/>
              </a:ext>
            </a:extLst>
          </p:cNvPr>
          <p:cNvSpPr txBox="1"/>
          <p:nvPr/>
        </p:nvSpPr>
        <p:spPr>
          <a:xfrm>
            <a:off x="312419" y="5827484"/>
            <a:ext cx="10748867" cy="461665"/>
          </a:xfrm>
          <a:prstGeom prst="rect">
            <a:avLst/>
          </a:prstGeom>
          <a:solidFill>
            <a:schemeClr val="accent4">
              <a:lumMod val="20000"/>
              <a:lumOff val="80000"/>
            </a:schemeClr>
          </a:solidFill>
        </p:spPr>
        <p:txBody>
          <a:bodyPr wrap="square">
            <a:spAutoFit/>
          </a:bodyPr>
          <a:lstStyle/>
          <a:p>
            <a:pPr lvl="0" algn="ctr">
              <a:lnSpc>
                <a:spcPct val="100000"/>
              </a:lnSpc>
            </a:pPr>
            <a:r>
              <a:rPr lang="es-ES" sz="2400" b="0" i="0" baseline="0" dirty="0">
                <a:latin typeface="Xunta Sans"/>
              </a:rPr>
              <a:t>Evitar premios y castigos con los alimentos.</a:t>
            </a:r>
            <a:endParaRPr lang="en-US" sz="2400" dirty="0">
              <a:latin typeface="Xunta Sans"/>
            </a:endParaRPr>
          </a:p>
        </p:txBody>
      </p:sp>
      <p:sp>
        <p:nvSpPr>
          <p:cNvPr id="14" name="CuadroTexto 13">
            <a:extLst>
              <a:ext uri="{FF2B5EF4-FFF2-40B4-BE49-F238E27FC236}">
                <a16:creationId xmlns:a16="http://schemas.microsoft.com/office/drawing/2014/main" id="{21544421-DEA1-A543-5780-6B88AD35B5BC}"/>
              </a:ext>
            </a:extLst>
          </p:cNvPr>
          <p:cNvSpPr txBox="1"/>
          <p:nvPr/>
        </p:nvSpPr>
        <p:spPr>
          <a:xfrm>
            <a:off x="312418" y="3707378"/>
            <a:ext cx="10748870" cy="461665"/>
          </a:xfrm>
          <a:prstGeom prst="rect">
            <a:avLst/>
          </a:prstGeom>
          <a:solidFill>
            <a:schemeClr val="accent4">
              <a:lumMod val="20000"/>
              <a:lumOff val="80000"/>
            </a:schemeClr>
          </a:solidFill>
        </p:spPr>
        <p:txBody>
          <a:bodyPr wrap="square">
            <a:spAutoFit/>
          </a:bodyPr>
          <a:lstStyle/>
          <a:p>
            <a:pPr lvl="0" algn="ctr">
              <a:lnSpc>
                <a:spcPct val="100000"/>
              </a:lnSpc>
            </a:pPr>
            <a:r>
              <a:rPr lang="es-ES" sz="2400" b="0" i="0" baseline="0" dirty="0">
                <a:latin typeface="Xunta Sans"/>
              </a:rPr>
              <a:t>Mantener una actitud firme, ni demasiado estricta ni demasiado permisiva.</a:t>
            </a:r>
            <a:endParaRPr lang="en-US" sz="2400" dirty="0">
              <a:latin typeface="Xunta Sans"/>
            </a:endParaRPr>
          </a:p>
        </p:txBody>
      </p:sp>
      <p:sp>
        <p:nvSpPr>
          <p:cNvPr id="16" name="CuadroTexto 15">
            <a:extLst>
              <a:ext uri="{FF2B5EF4-FFF2-40B4-BE49-F238E27FC236}">
                <a16:creationId xmlns:a16="http://schemas.microsoft.com/office/drawing/2014/main" id="{B6B321CA-09B0-11E7-03A2-4F9593B192C1}"/>
              </a:ext>
            </a:extLst>
          </p:cNvPr>
          <p:cNvSpPr txBox="1"/>
          <p:nvPr/>
        </p:nvSpPr>
        <p:spPr>
          <a:xfrm>
            <a:off x="312418" y="2950145"/>
            <a:ext cx="10748872" cy="461665"/>
          </a:xfrm>
          <a:prstGeom prst="rect">
            <a:avLst/>
          </a:prstGeom>
          <a:solidFill>
            <a:srgbClr val="FF99FF"/>
          </a:solidFill>
        </p:spPr>
        <p:txBody>
          <a:bodyPr wrap="square">
            <a:spAutoFit/>
          </a:bodyPr>
          <a:lstStyle/>
          <a:p>
            <a:pPr lvl="0" algn="ctr">
              <a:lnSpc>
                <a:spcPct val="100000"/>
              </a:lnSpc>
            </a:pPr>
            <a:r>
              <a:rPr lang="es-ES" sz="2400" b="0" i="0" baseline="0" dirty="0">
                <a:latin typeface="Xunta Sans"/>
              </a:rPr>
              <a:t>Favorecer la conversación de las comidas en familia, evitando el uso de pantallas</a:t>
            </a:r>
            <a:endParaRPr lang="en-US" sz="2400" dirty="0">
              <a:latin typeface="Xunta Sans"/>
            </a:endParaRPr>
          </a:p>
        </p:txBody>
      </p:sp>
    </p:spTree>
    <p:extLst>
      <p:ext uri="{BB962C8B-B14F-4D97-AF65-F5344CB8AC3E}">
        <p14:creationId xmlns:p14="http://schemas.microsoft.com/office/powerpoint/2010/main" val="1985826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4B41A55C-5569-4EDB-912E-D27623160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4665" y="1536013"/>
            <a:ext cx="2996911" cy="378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28DFDE37-1BAD-443E-A4DD-D7D7A1854C87}"/>
              </a:ext>
            </a:extLst>
          </p:cNvPr>
          <p:cNvSpPr txBox="1"/>
          <p:nvPr/>
        </p:nvSpPr>
        <p:spPr>
          <a:xfrm>
            <a:off x="175134" y="523093"/>
            <a:ext cx="11841732" cy="6362435"/>
          </a:xfrm>
          <a:prstGeom prst="rect">
            <a:avLst/>
          </a:prstGeom>
          <a:noFill/>
          <a:ln cap="flat">
            <a:noFill/>
          </a:ln>
        </p:spPr>
        <p:txBody>
          <a:bodyPr wrap="none" lIns="0" tIns="0" rIns="0" bIns="0" compatLnSpc="0"/>
          <a:lstStyle/>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ea typeface="HelveticaNeue-Thin" pitchFamily="34"/>
                <a:cs typeface="HelveticaNeue-Thin" pitchFamily="34"/>
              </a:rPr>
              <a:t>Un modelo alimentario familiar que permita la supervisión,  la socialización </a:t>
            </a:r>
          </a:p>
          <a:p>
            <a:pPr>
              <a:lnSpc>
                <a:spcPct val="150000"/>
              </a:lnSpc>
              <a:buClr>
                <a:srgbClr val="CC3300"/>
              </a:buClr>
              <a:buSzPct val="110000"/>
              <a:defRPr sz="1800" b="0" i="0" u="none" strike="noStrike" kern="0" cap="none" spc="0" baseline="0">
                <a:solidFill>
                  <a:srgbClr val="000000"/>
                </a:solidFill>
                <a:uFillTx/>
              </a:defRPr>
            </a:pPr>
            <a:r>
              <a:rPr lang="es-ES" sz="2903" dirty="0">
                <a:solidFill>
                  <a:schemeClr val="accent1">
                    <a:lumMod val="50000"/>
                  </a:schemeClr>
                </a:solidFill>
                <a:ea typeface="HelveticaNeue-Thin" pitchFamily="34"/>
                <a:cs typeface="HelveticaNeue-Thin" pitchFamily="34"/>
              </a:rPr>
              <a:t>y la adquisición de hábitos. </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ea typeface="HelveticaNeue-Thin" pitchFamily="34"/>
                <a:cs typeface="HelveticaNeue-Thin" pitchFamily="34"/>
              </a:rPr>
              <a:t>La incorporación del niño a la mesa familiar, la participación</a:t>
            </a:r>
          </a:p>
          <a:p>
            <a:pPr>
              <a:lnSpc>
                <a:spcPct val="150000"/>
              </a:lnSpc>
              <a:buClr>
                <a:srgbClr val="CC3300"/>
              </a:buClr>
              <a:buSzPct val="110000"/>
              <a:defRPr sz="1800" b="0" i="0" u="none" strike="noStrike" kern="0" cap="none" spc="0" baseline="0">
                <a:solidFill>
                  <a:srgbClr val="000000"/>
                </a:solidFill>
                <a:uFillTx/>
              </a:defRPr>
            </a:pPr>
            <a:r>
              <a:rPr lang="es-ES" sz="2903" dirty="0">
                <a:solidFill>
                  <a:schemeClr val="accent1">
                    <a:lumMod val="50000"/>
                  </a:schemeClr>
                </a:solidFill>
                <a:ea typeface="HelveticaNeue-Thin" pitchFamily="34"/>
                <a:cs typeface="HelveticaNeue-Thin" pitchFamily="34"/>
              </a:rPr>
              <a:t>activa en su alimentación y en las comidas familiares.</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ea typeface="Microsoft YaHei" pitchFamily="2"/>
                <a:cs typeface="Times New Roman" pitchFamily="18"/>
              </a:rPr>
              <a:t>La supervisión de los adultos en cuanto a las influencias</a:t>
            </a:r>
          </a:p>
          <a:p>
            <a:pPr>
              <a:lnSpc>
                <a:spcPct val="150000"/>
              </a:lnSpc>
              <a:buClr>
                <a:srgbClr val="CC3300"/>
              </a:buClr>
              <a:buSzPct val="110000"/>
              <a:defRPr sz="1800" b="0" i="0" u="none" strike="noStrike" kern="0" cap="none" spc="0" baseline="0">
                <a:solidFill>
                  <a:srgbClr val="000000"/>
                </a:solidFill>
                <a:uFillTx/>
              </a:defRPr>
            </a:pPr>
            <a:r>
              <a:rPr lang="es-ES" sz="2903" dirty="0">
                <a:solidFill>
                  <a:schemeClr val="accent1">
                    <a:lumMod val="50000"/>
                  </a:schemeClr>
                </a:solidFill>
                <a:ea typeface="Microsoft YaHei" pitchFamily="2"/>
                <a:cs typeface="Times New Roman" pitchFamily="18"/>
              </a:rPr>
              <a:t>externas (escuela, publicidad...) </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ea typeface="SimSun" pitchFamily="2"/>
                <a:cs typeface="Times New Roman" pitchFamily="18"/>
              </a:rPr>
              <a:t>Evitar los premios y castigos con los alimentos.</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ea typeface="HelveticaNeue-Thin" pitchFamily="34"/>
                <a:cs typeface="HelveticaNeue-Thin" pitchFamily="34"/>
              </a:rPr>
              <a:t>Interpretar y “ESCUCHAR” correctamente las señales de apetito</a:t>
            </a:r>
          </a:p>
          <a:p>
            <a:pPr>
              <a:lnSpc>
                <a:spcPct val="150000"/>
              </a:lnSpc>
              <a:buClr>
                <a:srgbClr val="CC3300"/>
              </a:buClr>
              <a:buSzPct val="110000"/>
              <a:defRPr sz="1800" b="0" i="0" u="none" strike="noStrike" kern="0" cap="none" spc="0" baseline="0">
                <a:solidFill>
                  <a:srgbClr val="000000"/>
                </a:solidFill>
                <a:uFillTx/>
              </a:defRPr>
            </a:pPr>
            <a:r>
              <a:rPr lang="es-ES" sz="2903" dirty="0">
                <a:solidFill>
                  <a:schemeClr val="accent1">
                    <a:lumMod val="50000"/>
                  </a:schemeClr>
                </a:solidFill>
                <a:ea typeface="HelveticaNeue-Thin" pitchFamily="34"/>
                <a:cs typeface="HelveticaNeue-Thin" pitchFamily="34"/>
              </a:rPr>
              <a:t>y de saciedad y respetarlas.</a:t>
            </a:r>
          </a:p>
          <a:p>
            <a:pPr>
              <a:defRPr sz="1800" b="0" i="0" u="none" strike="noStrike" kern="0" cap="none" spc="0" baseline="0">
                <a:solidFill>
                  <a:srgbClr val="000000"/>
                </a:solidFill>
                <a:uFillTx/>
              </a:defRPr>
            </a:pPr>
            <a:endParaRPr lang="es-ES" sz="2177" dirty="0">
              <a:solidFill>
                <a:srgbClr val="660066"/>
              </a:solidFill>
              <a:latin typeface="Calibri" pitchFamily="34"/>
              <a:ea typeface="HelveticaNeue-Thin" pitchFamily="34"/>
              <a:cs typeface="HelveticaNeue-Thin" pitchFamily="34"/>
            </a:endParaRPr>
          </a:p>
        </p:txBody>
      </p:sp>
      <p:sp>
        <p:nvSpPr>
          <p:cNvPr id="2" name="CuadroTexto 1">
            <a:extLst>
              <a:ext uri="{FF2B5EF4-FFF2-40B4-BE49-F238E27FC236}">
                <a16:creationId xmlns:a16="http://schemas.microsoft.com/office/drawing/2014/main" id="{31979090-6FE2-43E3-B5D0-B0F1DF1990CD}"/>
              </a:ext>
            </a:extLst>
          </p:cNvPr>
          <p:cNvSpPr txBox="1"/>
          <p:nvPr/>
        </p:nvSpPr>
        <p:spPr>
          <a:xfrm>
            <a:off x="2986202" y="136192"/>
            <a:ext cx="5667443" cy="427361"/>
          </a:xfrm>
          <a:prstGeom prst="rect">
            <a:avLst/>
          </a:prstGeom>
          <a:noFill/>
        </p:spPr>
        <p:txBody>
          <a:bodyPr wrap="square" rtlCol="0">
            <a:spAutoFit/>
          </a:bodyPr>
          <a:lstStyle/>
          <a:p>
            <a:pPr algn="ctr"/>
            <a:r>
              <a:rPr lang="es-ES" sz="2177" b="1" spc="302" dirty="0">
                <a:solidFill>
                  <a:srgbClr val="FF0000"/>
                </a:solidFill>
              </a:rPr>
              <a:t>RECOMENDACIONES</a:t>
            </a:r>
          </a:p>
        </p:txBody>
      </p:sp>
    </p:spTree>
    <p:extLst>
      <p:ext uri="{BB962C8B-B14F-4D97-AF65-F5344CB8AC3E}">
        <p14:creationId xmlns:p14="http://schemas.microsoft.com/office/powerpoint/2010/main" val="116662315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4B41A55C-5569-4EDB-912E-D27623160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4665" y="1536013"/>
            <a:ext cx="2996911" cy="378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28DFDE37-1BAD-443E-A4DD-D7D7A1854C87}"/>
              </a:ext>
            </a:extLst>
          </p:cNvPr>
          <p:cNvSpPr txBox="1"/>
          <p:nvPr/>
        </p:nvSpPr>
        <p:spPr>
          <a:xfrm>
            <a:off x="175134" y="594512"/>
            <a:ext cx="11841732" cy="6362435"/>
          </a:xfrm>
          <a:prstGeom prst="rect">
            <a:avLst/>
          </a:prstGeom>
          <a:noFill/>
          <a:ln cap="flat">
            <a:noFill/>
          </a:ln>
        </p:spPr>
        <p:txBody>
          <a:bodyPr wrap="none" lIns="0" tIns="0" rIns="0" bIns="0" compatLnSpc="0"/>
          <a:lstStyle/>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75000"/>
                  </a:schemeClr>
                </a:solidFill>
                <a:ea typeface="HelveticaNeue-Thin" pitchFamily="34"/>
                <a:cs typeface="HelveticaNeue-Thin" pitchFamily="34"/>
              </a:rPr>
              <a:t>Mantener horarios regulares. Evitar la oferta alimentaria en cualquier</a:t>
            </a:r>
          </a:p>
          <a:p>
            <a:pPr>
              <a:lnSpc>
                <a:spcPct val="150000"/>
              </a:lnSpc>
              <a:buClr>
                <a:srgbClr val="CC3300"/>
              </a:buClr>
              <a:buSzPct val="110000"/>
              <a:defRPr sz="1800" b="0" i="0" u="none" strike="noStrike" kern="0" cap="none" spc="0" baseline="0">
                <a:solidFill>
                  <a:srgbClr val="000000"/>
                </a:solidFill>
                <a:uFillTx/>
              </a:defRPr>
            </a:pPr>
            <a:r>
              <a:rPr lang="es-ES" sz="2903" dirty="0">
                <a:solidFill>
                  <a:schemeClr val="accent1">
                    <a:lumMod val="75000"/>
                  </a:schemeClr>
                </a:solidFill>
                <a:ea typeface="HelveticaNeue-Thin" pitchFamily="34"/>
                <a:cs typeface="HelveticaNeue-Thin" pitchFamily="34"/>
              </a:rPr>
              <a:t>momento y lugar.</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75000"/>
                  </a:schemeClr>
                </a:solidFill>
                <a:ea typeface="HelveticaNeue-Thin" pitchFamily="34"/>
                <a:cs typeface="HelveticaNeue-Thin" pitchFamily="34"/>
              </a:rPr>
              <a:t>Buena conversación y momentos agradables!. </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75000"/>
                  </a:schemeClr>
                </a:solidFill>
                <a:ea typeface="HelveticaNeue-Thin" pitchFamily="34"/>
                <a:cs typeface="HelveticaNeue-Thin" pitchFamily="34"/>
              </a:rPr>
              <a:t>Evitar conflictos o discusiones, tengan o no que ver con el</a:t>
            </a:r>
          </a:p>
          <a:p>
            <a:pPr>
              <a:lnSpc>
                <a:spcPct val="150000"/>
              </a:lnSpc>
              <a:buClr>
                <a:srgbClr val="CC3300"/>
              </a:buClr>
              <a:buSzPct val="110000"/>
              <a:defRPr sz="1800" b="0" i="0" u="none" strike="noStrike" kern="0" cap="none" spc="0" baseline="0">
                <a:solidFill>
                  <a:srgbClr val="000000"/>
                </a:solidFill>
                <a:uFillTx/>
              </a:defRPr>
            </a:pPr>
            <a:r>
              <a:rPr lang="es-ES" sz="2903" dirty="0">
                <a:solidFill>
                  <a:schemeClr val="accent1">
                    <a:lumMod val="75000"/>
                  </a:schemeClr>
                </a:solidFill>
                <a:ea typeface="HelveticaNeue-Thin" pitchFamily="34"/>
                <a:cs typeface="HelveticaNeue-Thin" pitchFamily="34"/>
              </a:rPr>
              <a:t>hecho alimentario.</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75000"/>
                  </a:schemeClr>
                </a:solidFill>
                <a:ea typeface="HelveticaNeue-Thin" pitchFamily="34"/>
                <a:cs typeface="HelveticaNeue-Thin" pitchFamily="34"/>
              </a:rPr>
              <a:t>Mantener una actitud familiar firme, ni demasiado estricta</a:t>
            </a:r>
          </a:p>
          <a:p>
            <a:pPr>
              <a:lnSpc>
                <a:spcPct val="150000"/>
              </a:lnSpc>
              <a:buClr>
                <a:srgbClr val="CC3300"/>
              </a:buClr>
              <a:buSzPct val="110000"/>
              <a:defRPr sz="1800" b="0" i="0" u="none" strike="noStrike" kern="0" cap="none" spc="0" baseline="0">
                <a:solidFill>
                  <a:srgbClr val="000000"/>
                </a:solidFill>
                <a:uFillTx/>
              </a:defRPr>
            </a:pPr>
            <a:r>
              <a:rPr lang="es-ES" sz="2903" dirty="0">
                <a:solidFill>
                  <a:schemeClr val="accent1">
                    <a:lumMod val="75000"/>
                  </a:schemeClr>
                </a:solidFill>
                <a:ea typeface="HelveticaNeue-Thin" pitchFamily="34"/>
                <a:cs typeface="HelveticaNeue-Thin" pitchFamily="34"/>
              </a:rPr>
              <a:t>ni demasiado permisiva. No manifestar una preocupación</a:t>
            </a:r>
          </a:p>
          <a:p>
            <a:pPr>
              <a:lnSpc>
                <a:spcPct val="150000"/>
              </a:lnSpc>
              <a:buClr>
                <a:srgbClr val="CC3300"/>
              </a:buClr>
              <a:buSzPct val="110000"/>
              <a:defRPr sz="1800" b="0" i="0" u="none" strike="noStrike" kern="0" cap="none" spc="0" baseline="0">
                <a:solidFill>
                  <a:srgbClr val="000000"/>
                </a:solidFill>
                <a:uFillTx/>
              </a:defRPr>
            </a:pPr>
            <a:r>
              <a:rPr lang="es-ES" sz="2903" dirty="0">
                <a:solidFill>
                  <a:schemeClr val="accent1">
                    <a:lumMod val="75000"/>
                  </a:schemeClr>
                </a:solidFill>
                <a:ea typeface="HelveticaNeue-Thin" pitchFamily="34"/>
                <a:cs typeface="HelveticaNeue-Thin" pitchFamily="34"/>
              </a:rPr>
              <a:t>excesiva por la comida. </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75000"/>
                  </a:schemeClr>
                </a:solidFill>
                <a:ea typeface="SimSun" pitchFamily="2"/>
                <a:cs typeface="Times New Roman" pitchFamily="18"/>
              </a:rPr>
              <a:t>Estimular el desarrollo familiar de habilidades culinarias</a:t>
            </a:r>
          </a:p>
          <a:p>
            <a:pPr>
              <a:lnSpc>
                <a:spcPct val="150000"/>
              </a:lnSpc>
              <a:buClr>
                <a:srgbClr val="CC3300"/>
              </a:buClr>
              <a:buSzPct val="110000"/>
              <a:defRPr sz="1800" b="0" i="0" u="none" strike="noStrike" kern="0" cap="none" spc="0" baseline="0">
                <a:solidFill>
                  <a:srgbClr val="000000"/>
                </a:solidFill>
                <a:uFillTx/>
              </a:defRPr>
            </a:pPr>
            <a:endParaRPr lang="es-ES" sz="2903" dirty="0">
              <a:solidFill>
                <a:srgbClr val="006666"/>
              </a:solidFill>
              <a:latin typeface="Calibri" pitchFamily="34"/>
              <a:ea typeface="HelveticaNeue-Thin" pitchFamily="34"/>
              <a:cs typeface="HelveticaNeue-Thin" pitchFamily="34"/>
            </a:endParaRPr>
          </a:p>
          <a:p>
            <a:pPr>
              <a:lnSpc>
                <a:spcPct val="150000"/>
              </a:lnSpc>
              <a:buClr>
                <a:srgbClr val="CC3300"/>
              </a:buClr>
              <a:buSzPct val="110000"/>
              <a:defRPr sz="1800" b="0" i="0" u="none" strike="noStrike" kern="0" cap="none" spc="0" baseline="0">
                <a:solidFill>
                  <a:srgbClr val="000000"/>
                </a:solidFill>
                <a:uFillTx/>
              </a:defRPr>
            </a:pPr>
            <a:endParaRPr lang="es-ES" sz="2903" dirty="0">
              <a:solidFill>
                <a:srgbClr val="006666"/>
              </a:solidFill>
              <a:latin typeface="Calibri" pitchFamily="34"/>
              <a:ea typeface="HelveticaNeue-Thin" pitchFamily="34"/>
              <a:cs typeface="HelveticaNeue-Thin" pitchFamily="34"/>
            </a:endParaRPr>
          </a:p>
          <a:p>
            <a:pPr>
              <a:buClr>
                <a:srgbClr val="CC3300"/>
              </a:buClr>
              <a:buSzPct val="110000"/>
              <a:buFont typeface="OpenSymbol"/>
              <a:buChar char=""/>
              <a:defRPr sz="1800" b="0" i="0" u="none" strike="noStrike" kern="0" cap="none" spc="0" baseline="0">
                <a:solidFill>
                  <a:srgbClr val="000000"/>
                </a:solidFill>
                <a:uFillTx/>
              </a:defRPr>
            </a:pPr>
            <a:endParaRPr lang="es-ES" sz="2419" dirty="0">
              <a:solidFill>
                <a:srgbClr val="006666"/>
              </a:solidFill>
              <a:latin typeface="Calibri" pitchFamily="34"/>
              <a:ea typeface="HelveticaNeue-Thin" pitchFamily="34"/>
              <a:cs typeface="HelveticaNeue-Thin" pitchFamily="34"/>
            </a:endParaRPr>
          </a:p>
          <a:p>
            <a:pPr>
              <a:defRPr sz="1800" b="0" i="0" u="none" strike="noStrike" kern="0" cap="none" spc="0" baseline="0">
                <a:solidFill>
                  <a:srgbClr val="000000"/>
                </a:solidFill>
                <a:uFillTx/>
              </a:defRPr>
            </a:pPr>
            <a:endParaRPr lang="es-ES" sz="2177" dirty="0">
              <a:solidFill>
                <a:srgbClr val="660066"/>
              </a:solidFill>
              <a:latin typeface="Calibri" pitchFamily="34"/>
              <a:ea typeface="HelveticaNeue-Thin" pitchFamily="34"/>
              <a:cs typeface="HelveticaNeue-Thin" pitchFamily="34"/>
            </a:endParaRPr>
          </a:p>
        </p:txBody>
      </p:sp>
      <p:sp>
        <p:nvSpPr>
          <p:cNvPr id="4" name="CuadroTexto 3">
            <a:extLst>
              <a:ext uri="{FF2B5EF4-FFF2-40B4-BE49-F238E27FC236}">
                <a16:creationId xmlns:a16="http://schemas.microsoft.com/office/drawing/2014/main" id="{C00844F0-C1C4-4CFA-AED9-5DC666A470D6}"/>
              </a:ext>
            </a:extLst>
          </p:cNvPr>
          <p:cNvSpPr txBox="1"/>
          <p:nvPr/>
        </p:nvSpPr>
        <p:spPr>
          <a:xfrm>
            <a:off x="2986202" y="136192"/>
            <a:ext cx="5667443" cy="427361"/>
          </a:xfrm>
          <a:prstGeom prst="rect">
            <a:avLst/>
          </a:prstGeom>
          <a:noFill/>
        </p:spPr>
        <p:txBody>
          <a:bodyPr wrap="square" rtlCol="0">
            <a:spAutoFit/>
          </a:bodyPr>
          <a:lstStyle/>
          <a:p>
            <a:pPr algn="ctr"/>
            <a:r>
              <a:rPr lang="es-ES" sz="2177" b="1" spc="302" dirty="0">
                <a:solidFill>
                  <a:srgbClr val="FF0000"/>
                </a:solidFill>
              </a:rPr>
              <a:t>RECOMENDACIONES</a:t>
            </a:r>
          </a:p>
        </p:txBody>
      </p:sp>
    </p:spTree>
    <p:extLst>
      <p:ext uri="{BB962C8B-B14F-4D97-AF65-F5344CB8AC3E}">
        <p14:creationId xmlns:p14="http://schemas.microsoft.com/office/powerpoint/2010/main" val="311263306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n 1">
            <a:extLst>
              <a:ext uri="{FF2B5EF4-FFF2-40B4-BE49-F238E27FC236}">
                <a16:creationId xmlns:a16="http://schemas.microsoft.com/office/drawing/2014/main" id="{09CE3285-F46B-468E-8EE2-34663A09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5810" y="1196493"/>
            <a:ext cx="2699331" cy="34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1E5AD32C-BDF6-4221-821A-ACC1F17C6B9E}"/>
              </a:ext>
            </a:extLst>
          </p:cNvPr>
          <p:cNvSpPr txBox="1"/>
          <p:nvPr/>
        </p:nvSpPr>
        <p:spPr>
          <a:xfrm>
            <a:off x="305687" y="191518"/>
            <a:ext cx="11699456" cy="6362435"/>
          </a:xfrm>
          <a:prstGeom prst="rect">
            <a:avLst/>
          </a:prstGeom>
          <a:noFill/>
          <a:ln cap="flat">
            <a:noFill/>
          </a:ln>
        </p:spPr>
        <p:txBody>
          <a:bodyPr wrap="none" lIns="0" tIns="0" rIns="0" bIns="0" compatLnSpc="0"/>
          <a:lstStyle/>
          <a:p>
            <a:pPr>
              <a:defRPr sz="1800" b="0" i="0" u="none" strike="noStrike" kern="0" cap="none" spc="0" baseline="0">
                <a:solidFill>
                  <a:srgbClr val="000000"/>
                </a:solidFill>
                <a:uFillTx/>
              </a:defRPr>
            </a:pPr>
            <a:endParaRPr lang="es-ES" sz="2177" dirty="0">
              <a:solidFill>
                <a:srgbClr val="000000"/>
              </a:solidFill>
              <a:latin typeface="Calibri" pitchFamily="34"/>
              <a:ea typeface="HelveticaNeue-Thin" pitchFamily="34"/>
              <a:cs typeface="HelveticaNeue-Thin" pitchFamily="34"/>
            </a:endParaRP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latin typeface="Calibri" pitchFamily="34"/>
                <a:ea typeface="HelveticaNeue-Thin" pitchFamily="34"/>
                <a:cs typeface="HelveticaNeue-Thin" pitchFamily="34"/>
              </a:rPr>
              <a:t>Analizar la publicidad de alimentos y bebidas de una manera crítica. </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latin typeface="Calibri" pitchFamily="34"/>
                <a:ea typeface="HelveticaNeue-Thin" pitchFamily="34"/>
                <a:cs typeface="HelveticaNeue-Thin" pitchFamily="34"/>
              </a:rPr>
              <a:t>Demandar información para elegir opciones saludables.</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latin typeface="Calibri" pitchFamily="34"/>
                <a:ea typeface="HelveticaNeue-Thin" pitchFamily="34"/>
                <a:cs typeface="HelveticaNeue-Thin" pitchFamily="34"/>
              </a:rPr>
              <a:t>Evitar la “sobreabundancia”</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latin typeface="Calibri" pitchFamily="34"/>
                <a:ea typeface="HelveticaNeue-Thin" pitchFamily="34"/>
                <a:cs typeface="HelveticaNeue-Thin" pitchFamily="34"/>
              </a:rPr>
              <a:t>No invitar a comer al televisor o a cualquier otro tipo</a:t>
            </a:r>
          </a:p>
          <a:p>
            <a:pPr>
              <a:lnSpc>
                <a:spcPct val="150000"/>
              </a:lnSpc>
              <a:buClr>
                <a:srgbClr val="CC3300"/>
              </a:buClr>
              <a:buSzPct val="110000"/>
              <a:defRPr sz="1800" b="0" i="0" u="none" strike="noStrike" kern="0" cap="none" spc="0" baseline="0">
                <a:solidFill>
                  <a:srgbClr val="000000"/>
                </a:solidFill>
                <a:uFillTx/>
              </a:defRPr>
            </a:pPr>
            <a:r>
              <a:rPr lang="es-ES" sz="2903" dirty="0">
                <a:solidFill>
                  <a:schemeClr val="accent1">
                    <a:lumMod val="50000"/>
                  </a:schemeClr>
                </a:solidFill>
                <a:latin typeface="Calibri" pitchFamily="34"/>
                <a:ea typeface="HelveticaNeue-Thin" pitchFamily="34"/>
                <a:cs typeface="HelveticaNeue-Thin" pitchFamily="34"/>
              </a:rPr>
              <a:t>de pantallas: No a “entretener a los niños” con la TV.</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latin typeface="Calibri" pitchFamily="34"/>
                <a:ea typeface="HelveticaNeue-Thin" pitchFamily="34"/>
                <a:cs typeface="HelveticaNeue-Thin" pitchFamily="34"/>
              </a:rPr>
              <a:t>No expresar prisa o urgencia para acabar pronto</a:t>
            </a:r>
          </a:p>
          <a:p>
            <a:pPr>
              <a:lnSpc>
                <a:spcPct val="150000"/>
              </a:lnSpc>
              <a:buClr>
                <a:srgbClr val="CC3300"/>
              </a:buClr>
              <a:buSzPct val="110000"/>
              <a:defRPr sz="1800" b="0" i="0" u="none" strike="noStrike" kern="0" cap="none" spc="0" baseline="0">
                <a:solidFill>
                  <a:srgbClr val="000000"/>
                </a:solidFill>
                <a:uFillTx/>
              </a:defRPr>
            </a:pPr>
            <a:r>
              <a:rPr lang="es-ES" sz="2903" dirty="0">
                <a:solidFill>
                  <a:schemeClr val="accent1">
                    <a:lumMod val="50000"/>
                  </a:schemeClr>
                </a:solidFill>
                <a:latin typeface="Calibri" pitchFamily="34"/>
                <a:ea typeface="HelveticaNeue-Thin" pitchFamily="34"/>
                <a:cs typeface="HelveticaNeue-Thin" pitchFamily="34"/>
              </a:rPr>
              <a:t>la comida o recoger la mesa</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latin typeface="Calibri" pitchFamily="34"/>
                <a:ea typeface="HelveticaNeue-Thin" pitchFamily="34"/>
                <a:cs typeface="HelveticaNeue-Thin" pitchFamily="34"/>
              </a:rPr>
              <a:t>Comenzar a prevenir desórdenes alimentarios</a:t>
            </a:r>
          </a:p>
          <a:p>
            <a:pPr marL="414674" indent="-414674">
              <a:lnSpc>
                <a:spcPct val="150000"/>
              </a:lnSpc>
              <a:buClr>
                <a:srgbClr val="CC3300"/>
              </a:buClr>
              <a:buSzPct val="110000"/>
              <a:buFont typeface="Wingdings" panose="05000000000000000000" pitchFamily="2" charset="2"/>
              <a:buChar char="v"/>
              <a:defRPr sz="1800" b="0" i="0" u="none" strike="noStrike" kern="0" cap="none" spc="0" baseline="0">
                <a:solidFill>
                  <a:srgbClr val="000000"/>
                </a:solidFill>
                <a:uFillTx/>
              </a:defRPr>
            </a:pPr>
            <a:r>
              <a:rPr lang="es-ES" sz="2903" dirty="0">
                <a:solidFill>
                  <a:schemeClr val="accent1">
                    <a:lumMod val="50000"/>
                  </a:schemeClr>
                </a:solidFill>
                <a:latin typeface="Calibri" pitchFamily="34"/>
                <a:ea typeface="HelveticaNeue-Thin" pitchFamily="34"/>
                <a:cs typeface="HelveticaNeue-Thin" pitchFamily="34"/>
              </a:rPr>
              <a:t>Incluir aspectos básicos de higiene.</a:t>
            </a:r>
          </a:p>
          <a:p>
            <a:pPr>
              <a:defRPr sz="1800" b="0" i="0" u="none" strike="noStrike" kern="0" cap="none" spc="0" baseline="0">
                <a:solidFill>
                  <a:srgbClr val="000000"/>
                </a:solidFill>
                <a:uFillTx/>
              </a:defRPr>
            </a:pPr>
            <a:endParaRPr lang="es-ES" sz="2177" dirty="0">
              <a:solidFill>
                <a:srgbClr val="660066"/>
              </a:solidFill>
              <a:latin typeface="Calibri" pitchFamily="34"/>
              <a:ea typeface="HelveticaNeue-Thin" pitchFamily="34"/>
              <a:cs typeface="HelveticaNeue-Thin" pitchFamily="34"/>
            </a:endParaRPr>
          </a:p>
        </p:txBody>
      </p:sp>
      <p:sp>
        <p:nvSpPr>
          <p:cNvPr id="4" name="CuadroTexto 3">
            <a:extLst>
              <a:ext uri="{FF2B5EF4-FFF2-40B4-BE49-F238E27FC236}">
                <a16:creationId xmlns:a16="http://schemas.microsoft.com/office/drawing/2014/main" id="{1F8C2BCD-BFDF-4EE9-BD9C-4C0259085D3B}"/>
              </a:ext>
            </a:extLst>
          </p:cNvPr>
          <p:cNvSpPr txBox="1"/>
          <p:nvPr/>
        </p:nvSpPr>
        <p:spPr>
          <a:xfrm>
            <a:off x="2986202" y="191484"/>
            <a:ext cx="5667443" cy="427361"/>
          </a:xfrm>
          <a:prstGeom prst="rect">
            <a:avLst/>
          </a:prstGeom>
          <a:noFill/>
        </p:spPr>
        <p:txBody>
          <a:bodyPr wrap="square" rtlCol="0">
            <a:spAutoFit/>
          </a:bodyPr>
          <a:lstStyle/>
          <a:p>
            <a:pPr algn="ctr"/>
            <a:r>
              <a:rPr lang="es-ES" sz="2177" b="1" spc="302" dirty="0">
                <a:solidFill>
                  <a:srgbClr val="FF0000"/>
                </a:solidFill>
              </a:rPr>
              <a:t>RECOMENDACIONES</a:t>
            </a:r>
          </a:p>
        </p:txBody>
      </p:sp>
    </p:spTree>
    <p:extLst>
      <p:ext uri="{BB962C8B-B14F-4D97-AF65-F5344CB8AC3E}">
        <p14:creationId xmlns:p14="http://schemas.microsoft.com/office/powerpoint/2010/main" val="2740007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FE3B8E34-95B0-4C58-80C2-4AA3B6665E49}"/>
              </a:ext>
            </a:extLst>
          </p:cNvPr>
          <p:cNvGraphicFramePr>
            <a:graphicFrameLocks noGrp="1"/>
          </p:cNvGraphicFramePr>
          <p:nvPr/>
        </p:nvGraphicFramePr>
        <p:xfrm>
          <a:off x="567172" y="596354"/>
          <a:ext cx="11044602" cy="6013763"/>
        </p:xfrm>
        <a:graphic>
          <a:graphicData uri="http://schemas.openxmlformats.org/drawingml/2006/table">
            <a:tbl>
              <a:tblPr firstRow="1" bandRow="1">
                <a:effectLst/>
              </a:tblPr>
              <a:tblGrid>
                <a:gridCol w="11044602">
                  <a:extLst>
                    <a:ext uri="{9D8B030D-6E8A-4147-A177-3AD203B41FA5}">
                      <a16:colId xmlns:a16="http://schemas.microsoft.com/office/drawing/2014/main" val="20000"/>
                    </a:ext>
                  </a:extLst>
                </a:gridCol>
              </a:tblGrid>
              <a:tr h="6013763">
                <a:tc>
                  <a:txBody>
                    <a:bodyPr/>
                    <a:lstStyle/>
                    <a:p>
                      <a:pPr marL="0" marR="0" lvl="0" indent="0" algn="just" hangingPunct="0">
                        <a:lnSpc>
                          <a:spcPct val="150000"/>
                        </a:lnSpc>
                        <a:spcBef>
                          <a:spcPts val="0"/>
                        </a:spcBef>
                        <a:spcAft>
                          <a:spcPts val="0"/>
                        </a:spcAft>
                        <a:buNone/>
                        <a:tabLst/>
                      </a:pPr>
                      <a:r>
                        <a:rPr lang="es-ES" sz="2900" b="0" i="0" u="none" strike="noStrike" kern="1200" cap="none" spc="-6" dirty="0">
                          <a:solidFill>
                            <a:srgbClr val="323E4F"/>
                          </a:solidFill>
                          <a:latin typeface="+mn-lt"/>
                          <a:ea typeface="SimSun" pitchFamily="2"/>
                          <a:cs typeface="Times New Roman" pitchFamily="18"/>
                        </a:rPr>
                        <a:t>Ofrecer menús con ingredientes y sabores naturales. </a:t>
                      </a:r>
                    </a:p>
                    <a:p>
                      <a:pPr marL="0" marR="0" lvl="0" indent="0" algn="just" hangingPunct="0">
                        <a:lnSpc>
                          <a:spcPct val="150000"/>
                        </a:lnSpc>
                        <a:spcBef>
                          <a:spcPts val="0"/>
                        </a:spcBef>
                        <a:spcAft>
                          <a:spcPts val="0"/>
                        </a:spcAft>
                        <a:buNone/>
                        <a:tabLst/>
                      </a:pPr>
                      <a:r>
                        <a:rPr lang="es-ES" sz="2900" b="0" i="0" u="none" strike="noStrike" kern="1200" cap="none" spc="-6" dirty="0">
                          <a:solidFill>
                            <a:srgbClr val="323E4F"/>
                          </a:solidFill>
                          <a:latin typeface="+mn-lt"/>
                          <a:ea typeface="SimSun" pitchFamily="2"/>
                          <a:cs typeface="Times New Roman" pitchFamily="18"/>
                        </a:rPr>
                        <a:t>Evitar el uso de saborizantes y salsas comerciales. </a:t>
                      </a:r>
                    </a:p>
                    <a:p>
                      <a:pPr marL="0" marR="0" lvl="0" indent="0" algn="just" hangingPunct="0">
                        <a:lnSpc>
                          <a:spcPct val="150000"/>
                        </a:lnSpc>
                        <a:spcBef>
                          <a:spcPts val="0"/>
                        </a:spcBef>
                        <a:spcAft>
                          <a:spcPts val="0"/>
                        </a:spcAft>
                        <a:buNone/>
                        <a:tabLst/>
                      </a:pPr>
                      <a:r>
                        <a:rPr lang="es-ES" sz="2900" b="0" i="0" u="none" strike="noStrike" kern="1200" cap="none" spc="-6" dirty="0">
                          <a:solidFill>
                            <a:srgbClr val="323E4F"/>
                          </a:solidFill>
                          <a:latin typeface="+mn-lt"/>
                          <a:ea typeface="SimSun" pitchFamily="2"/>
                          <a:cs typeface="Times New Roman" pitchFamily="18"/>
                        </a:rPr>
                        <a:t>Ofrecer salsas a base de vegetales frescos.</a:t>
                      </a:r>
                    </a:p>
                    <a:p>
                      <a:pPr marL="0" marR="0" lvl="0" indent="0" algn="just" hangingPunct="0">
                        <a:lnSpc>
                          <a:spcPct val="150000"/>
                        </a:lnSpc>
                        <a:spcBef>
                          <a:spcPts val="0"/>
                        </a:spcBef>
                        <a:spcAft>
                          <a:spcPts val="0"/>
                        </a:spcAft>
                        <a:buNone/>
                        <a:tabLst/>
                      </a:pPr>
                      <a:r>
                        <a:rPr lang="es-ES" sz="2900" b="0" i="0" u="none" strike="noStrike" kern="1200" cap="none" dirty="0">
                          <a:solidFill>
                            <a:srgbClr val="323E4F"/>
                          </a:solidFill>
                          <a:latin typeface="+mn-lt"/>
                          <a:ea typeface="SimSun" pitchFamily="2"/>
                          <a:cs typeface="Times New Roman" pitchFamily="18"/>
                        </a:rPr>
                        <a:t>Aconsejar las preparaciones sencillas: cocción en </a:t>
                      </a:r>
                    </a:p>
                    <a:p>
                      <a:pPr marL="0" marR="0" lvl="0" indent="0" algn="just" hangingPunct="0">
                        <a:lnSpc>
                          <a:spcPct val="150000"/>
                        </a:lnSpc>
                        <a:spcBef>
                          <a:spcPts val="0"/>
                        </a:spcBef>
                        <a:spcAft>
                          <a:spcPts val="0"/>
                        </a:spcAft>
                        <a:buNone/>
                        <a:tabLst/>
                      </a:pPr>
                      <a:r>
                        <a:rPr lang="es-ES" sz="2900" b="0" i="0" u="none" strike="noStrike" kern="1200" cap="none" dirty="0">
                          <a:solidFill>
                            <a:srgbClr val="323E4F"/>
                          </a:solidFill>
                          <a:latin typeface="+mn-lt"/>
                          <a:ea typeface="SimSun" pitchFamily="2"/>
                          <a:cs typeface="Times New Roman" pitchFamily="18"/>
                        </a:rPr>
                        <a:t>agua o en vapor, horno…</a:t>
                      </a:r>
                    </a:p>
                    <a:p>
                      <a:pPr marL="0" marR="0" lvl="0" indent="0" algn="just" hangingPunct="0">
                        <a:lnSpc>
                          <a:spcPct val="150000"/>
                        </a:lnSpc>
                        <a:spcBef>
                          <a:spcPts val="0"/>
                        </a:spcBef>
                        <a:spcAft>
                          <a:spcPts val="0"/>
                        </a:spcAft>
                        <a:buNone/>
                        <a:tabLst/>
                      </a:pPr>
                      <a:r>
                        <a:rPr lang="es-ES" sz="2900" b="0" i="0" u="none" strike="noStrike" kern="1200" cap="none" dirty="0">
                          <a:solidFill>
                            <a:srgbClr val="323E4F"/>
                          </a:solidFill>
                          <a:latin typeface="+mn-lt"/>
                          <a:ea typeface="SimSun" pitchFamily="2"/>
                          <a:cs typeface="Times New Roman" pitchFamily="18"/>
                        </a:rPr>
                        <a:t>Evitar alimentos densos en energía y limitados en nutrientes: gratinados, rebozados y/o precocinados comerciales.</a:t>
                      </a:r>
                    </a:p>
                    <a:p>
                      <a:pPr marL="0" marR="0" lvl="0" indent="0" algn="just" hangingPunct="0">
                        <a:lnSpc>
                          <a:spcPct val="150000"/>
                        </a:lnSpc>
                        <a:spcBef>
                          <a:spcPts val="0"/>
                        </a:spcBef>
                        <a:spcAft>
                          <a:spcPts val="0"/>
                        </a:spcAft>
                        <a:buNone/>
                        <a:tabLst/>
                      </a:pPr>
                      <a:r>
                        <a:rPr lang="es-ES" sz="2900" b="0" i="0" u="none" strike="noStrike" kern="1200" cap="none" dirty="0">
                          <a:solidFill>
                            <a:srgbClr val="323E4F"/>
                          </a:solidFill>
                          <a:latin typeface="+mn-lt"/>
                          <a:ea typeface="SimSun" pitchFamily="2"/>
                          <a:cs typeface="Times New Roman" pitchFamily="18"/>
                        </a:rPr>
                        <a:t>Limitar el uso de zumos naturales en favor de la fruta entera.</a:t>
                      </a:r>
                    </a:p>
                    <a:p>
                      <a:pPr marL="0" marR="0" lvl="0" indent="0" algn="just" hangingPunct="0">
                        <a:lnSpc>
                          <a:spcPct val="150000"/>
                        </a:lnSpc>
                        <a:spcBef>
                          <a:spcPts val="0"/>
                        </a:spcBef>
                        <a:spcAft>
                          <a:spcPts val="0"/>
                        </a:spcAft>
                        <a:buNone/>
                        <a:tabLst/>
                      </a:pPr>
                      <a:r>
                        <a:rPr lang="es-ES" sz="2900" b="0" i="0" u="none" strike="noStrike" kern="1200" cap="none" dirty="0">
                          <a:solidFill>
                            <a:srgbClr val="323E4F"/>
                          </a:solidFill>
                          <a:latin typeface="+mn-lt"/>
                          <a:ea typeface="SimSun" pitchFamily="2"/>
                          <a:cs typeface="Times New Roman" pitchFamily="18"/>
                        </a:rPr>
                        <a:t>Evitar el uso habitual de zumos y bebidas refrescantes comerciales.</a:t>
                      </a:r>
                    </a:p>
                  </a:txBody>
                  <a:tcPr marL="110593" marR="110593" marT="55292" marB="55292"/>
                </a:tc>
                <a:extLst>
                  <a:ext uri="{0D108BD9-81ED-4DB2-BD59-A6C34878D82A}">
                    <a16:rowId xmlns:a16="http://schemas.microsoft.com/office/drawing/2014/main" val="10004"/>
                  </a:ext>
                </a:extLst>
              </a:tr>
            </a:tbl>
          </a:graphicData>
        </a:graphic>
      </p:graphicFrame>
      <p:pic>
        <p:nvPicPr>
          <p:cNvPr id="3" name="Imagen 1">
            <a:extLst>
              <a:ext uri="{FF2B5EF4-FFF2-40B4-BE49-F238E27FC236}">
                <a16:creationId xmlns:a16="http://schemas.microsoft.com/office/drawing/2014/main" id="{64C96D92-CDB3-46A6-B550-48D72A460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2445" y="596353"/>
            <a:ext cx="2699331" cy="34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629D2C49-337B-4421-B97B-6A121C1733A2}"/>
              </a:ext>
            </a:extLst>
          </p:cNvPr>
          <p:cNvSpPr txBox="1"/>
          <p:nvPr/>
        </p:nvSpPr>
        <p:spPr>
          <a:xfrm>
            <a:off x="2986202" y="149696"/>
            <a:ext cx="5667443" cy="427361"/>
          </a:xfrm>
          <a:prstGeom prst="rect">
            <a:avLst/>
          </a:prstGeom>
          <a:noFill/>
        </p:spPr>
        <p:txBody>
          <a:bodyPr wrap="square" rtlCol="0">
            <a:spAutoFit/>
          </a:bodyPr>
          <a:lstStyle/>
          <a:p>
            <a:pPr algn="ctr"/>
            <a:r>
              <a:rPr lang="es-ES" sz="2177" b="1" spc="302" dirty="0">
                <a:solidFill>
                  <a:srgbClr val="FF0000"/>
                </a:solidFill>
              </a:rPr>
              <a:t>RECOMENDACIONES</a:t>
            </a:r>
          </a:p>
        </p:txBody>
      </p:sp>
    </p:spTree>
    <p:extLst>
      <p:ext uri="{BB962C8B-B14F-4D97-AF65-F5344CB8AC3E}">
        <p14:creationId xmlns:p14="http://schemas.microsoft.com/office/powerpoint/2010/main" val="341365897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E800DC88-7559-424F-BCDD-ADA5329253D9}"/>
              </a:ext>
            </a:extLst>
          </p:cNvPr>
          <p:cNvGraphicFramePr>
            <a:graphicFrameLocks noGrp="1"/>
          </p:cNvGraphicFramePr>
          <p:nvPr>
            <p:extLst>
              <p:ext uri="{D42A27DB-BD31-4B8C-83A1-F6EECF244321}">
                <p14:modId xmlns:p14="http://schemas.microsoft.com/office/powerpoint/2010/main" val="4165039814"/>
              </p:ext>
            </p:extLst>
          </p:nvPr>
        </p:nvGraphicFramePr>
        <p:xfrm>
          <a:off x="399343" y="348170"/>
          <a:ext cx="11393316" cy="6049003"/>
        </p:xfrm>
        <a:graphic>
          <a:graphicData uri="http://schemas.openxmlformats.org/drawingml/2006/table">
            <a:tbl>
              <a:tblPr firstRow="1" bandRow="1">
                <a:tableStyleId>{21E4AEA4-8DFA-4A89-87EB-49C32662AFE0}</a:tableStyleId>
              </a:tblPr>
              <a:tblGrid>
                <a:gridCol w="5898213">
                  <a:extLst>
                    <a:ext uri="{9D8B030D-6E8A-4147-A177-3AD203B41FA5}">
                      <a16:colId xmlns:a16="http://schemas.microsoft.com/office/drawing/2014/main" val="3675506574"/>
                    </a:ext>
                  </a:extLst>
                </a:gridCol>
                <a:gridCol w="5495103">
                  <a:extLst>
                    <a:ext uri="{9D8B030D-6E8A-4147-A177-3AD203B41FA5}">
                      <a16:colId xmlns:a16="http://schemas.microsoft.com/office/drawing/2014/main" val="3771989894"/>
                    </a:ext>
                  </a:extLst>
                </a:gridCol>
              </a:tblGrid>
              <a:tr h="460063">
                <a:tc>
                  <a:txBody>
                    <a:bodyPr/>
                    <a:lstStyle/>
                    <a:p>
                      <a:pPr algn="ctr"/>
                      <a:r>
                        <a:rPr lang="es-ES" sz="2400" b="1" dirty="0">
                          <a:solidFill>
                            <a:schemeClr val="tx2">
                              <a:lumMod val="50000"/>
                            </a:schemeClr>
                          </a:solidFill>
                          <a:latin typeface="Verdana" panose="020B0604030504040204" pitchFamily="34" charset="0"/>
                          <a:ea typeface="Verdana" panose="020B0604030504040204" pitchFamily="34" charset="0"/>
                        </a:rPr>
                        <a:t>Sí a</a:t>
                      </a:r>
                    </a:p>
                  </a:txBody>
                  <a:tcPr marL="91437" marR="91437" marT="45718" marB="45718">
                    <a:solidFill>
                      <a:srgbClr val="C9E7A7"/>
                    </a:solidFill>
                  </a:tcPr>
                </a:tc>
                <a:tc>
                  <a:txBody>
                    <a:bodyPr/>
                    <a:lstStyle/>
                    <a:p>
                      <a:pPr algn="ctr"/>
                      <a:r>
                        <a:rPr lang="es-ES" sz="2400" b="1" dirty="0">
                          <a:solidFill>
                            <a:schemeClr val="tx2">
                              <a:lumMod val="50000"/>
                            </a:schemeClr>
                          </a:solidFill>
                          <a:latin typeface="Verdana" panose="020B0604030504040204" pitchFamily="34" charset="0"/>
                          <a:ea typeface="Verdana" panose="020B0604030504040204" pitchFamily="34" charset="0"/>
                        </a:rPr>
                        <a:t>No a </a:t>
                      </a:r>
                    </a:p>
                  </a:txBody>
                  <a:tcPr marL="91437" marR="91437" marT="45718" marB="45718">
                    <a:solidFill>
                      <a:srgbClr val="FF9966"/>
                    </a:solidFill>
                  </a:tcPr>
                </a:tc>
                <a:extLst>
                  <a:ext uri="{0D108BD9-81ED-4DB2-BD59-A6C34878D82A}">
                    <a16:rowId xmlns:a16="http://schemas.microsoft.com/office/drawing/2014/main" val="2084830412"/>
                  </a:ext>
                </a:extLst>
              </a:tr>
              <a:tr h="460063">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A lo largo del curso</a:t>
                      </a:r>
                    </a:p>
                  </a:txBody>
                  <a:tcPr marL="91437" marR="91437" marT="45718" marB="45718">
                    <a:solidFill>
                      <a:srgbClr val="C9E7A7"/>
                    </a:solidFill>
                  </a:tcPr>
                </a:tc>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Día D</a:t>
                      </a:r>
                    </a:p>
                  </a:txBody>
                  <a:tcPr marL="91437" marR="91437" marT="45718" marB="45718">
                    <a:solidFill>
                      <a:srgbClr val="FF9966"/>
                    </a:solidFill>
                  </a:tcPr>
                </a:tc>
                <a:extLst>
                  <a:ext uri="{0D108BD9-81ED-4DB2-BD59-A6C34878D82A}">
                    <a16:rowId xmlns:a16="http://schemas.microsoft.com/office/drawing/2014/main" val="1686272646"/>
                  </a:ext>
                </a:extLst>
              </a:tr>
              <a:tr h="460063">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Proyecto Educativo de Centro</a:t>
                      </a:r>
                    </a:p>
                  </a:txBody>
                  <a:tcPr marL="91437" marR="91437" marT="45718" marB="45718">
                    <a:solidFill>
                      <a:srgbClr val="C9E7A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0" dirty="0">
                          <a:solidFill>
                            <a:schemeClr val="tx2">
                              <a:lumMod val="50000"/>
                            </a:schemeClr>
                          </a:solidFill>
                          <a:latin typeface="Verdana" panose="020B0604030504040204" pitchFamily="34" charset="0"/>
                          <a:ea typeface="Verdana" panose="020B0604030504040204" pitchFamily="34" charset="0"/>
                        </a:rPr>
                        <a:t>Iniciativa de un grupo o docente</a:t>
                      </a:r>
                    </a:p>
                  </a:txBody>
                  <a:tcPr marL="91437" marR="91437" marT="45718" marB="45718">
                    <a:solidFill>
                      <a:srgbClr val="FF9966"/>
                    </a:solidFill>
                  </a:tcPr>
                </a:tc>
                <a:extLst>
                  <a:ext uri="{0D108BD9-81ED-4DB2-BD59-A6C34878D82A}">
                    <a16:rowId xmlns:a16="http://schemas.microsoft.com/office/drawing/2014/main" val="3620992799"/>
                  </a:ext>
                </a:extLst>
              </a:tr>
              <a:tr h="460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0" dirty="0">
                          <a:solidFill>
                            <a:schemeClr val="tx2">
                              <a:lumMod val="50000"/>
                            </a:schemeClr>
                          </a:solidFill>
                          <a:latin typeface="Verdana" panose="020B0604030504040204" pitchFamily="34" charset="0"/>
                          <a:ea typeface="Verdana" panose="020B0604030504040204" pitchFamily="34" charset="0"/>
                        </a:rPr>
                        <a:t>Escolares, docentes y familias</a:t>
                      </a:r>
                    </a:p>
                  </a:txBody>
                  <a:tcPr marL="91437" marR="91437" marT="45718" marB="45718">
                    <a:solidFill>
                      <a:srgbClr val="C9E7A7"/>
                    </a:solidFill>
                  </a:tcPr>
                </a:tc>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Solo los escolares </a:t>
                      </a:r>
                    </a:p>
                  </a:txBody>
                  <a:tcPr marL="91437" marR="91437" marT="45718" marB="45718">
                    <a:solidFill>
                      <a:srgbClr val="FF9966"/>
                    </a:solidFill>
                  </a:tcPr>
                </a:tc>
                <a:extLst>
                  <a:ext uri="{0D108BD9-81ED-4DB2-BD59-A6C34878D82A}">
                    <a16:rowId xmlns:a16="http://schemas.microsoft.com/office/drawing/2014/main" val="4016056493"/>
                  </a:ext>
                </a:extLst>
              </a:tr>
              <a:tr h="8939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0" dirty="0">
                          <a:solidFill>
                            <a:schemeClr val="tx2">
                              <a:lumMod val="50000"/>
                            </a:schemeClr>
                          </a:solidFill>
                          <a:latin typeface="Verdana" panose="020B0604030504040204" pitchFamily="34" charset="0"/>
                          <a:ea typeface="Verdana" panose="020B0604030504040204" pitchFamily="34" charset="0"/>
                        </a:rPr>
                        <a:t>Actitud “activa”: actividades variadas usando distintas estrategias</a:t>
                      </a:r>
                    </a:p>
                  </a:txBody>
                  <a:tcPr marL="91437" marR="91437" marT="45718" marB="45718">
                    <a:solidFill>
                      <a:srgbClr val="C9E7A7"/>
                    </a:solidFill>
                  </a:tcPr>
                </a:tc>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Solo mensajes, memorización de textos, actitud pasiva</a:t>
                      </a:r>
                    </a:p>
                  </a:txBody>
                  <a:tcPr marL="91437" marR="91437" marT="45718" marB="45718">
                    <a:solidFill>
                      <a:srgbClr val="FF9966"/>
                    </a:solidFill>
                  </a:tcPr>
                </a:tc>
                <a:extLst>
                  <a:ext uri="{0D108BD9-81ED-4DB2-BD59-A6C34878D82A}">
                    <a16:rowId xmlns:a16="http://schemas.microsoft.com/office/drawing/2014/main" val="2836501572"/>
                  </a:ext>
                </a:extLst>
              </a:tr>
              <a:tr h="828690">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Trabajo en equipo, respetando individualidades</a:t>
                      </a:r>
                    </a:p>
                  </a:txBody>
                  <a:tcPr marL="91437" marR="91437" marT="45718" marB="45718">
                    <a:solidFill>
                      <a:srgbClr val="C9E7A7"/>
                    </a:solidFill>
                  </a:tcPr>
                </a:tc>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Algunos profes, algunos equipos</a:t>
                      </a:r>
                    </a:p>
                  </a:txBody>
                  <a:tcPr marL="91437" marR="91437" marT="45718" marB="45718">
                    <a:solidFill>
                      <a:srgbClr val="FF9966"/>
                    </a:solidFill>
                  </a:tcPr>
                </a:tc>
                <a:extLst>
                  <a:ext uri="{0D108BD9-81ED-4DB2-BD59-A6C34878D82A}">
                    <a16:rowId xmlns:a16="http://schemas.microsoft.com/office/drawing/2014/main" val="94174406"/>
                  </a:ext>
                </a:extLst>
              </a:tr>
              <a:tr h="828690">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Evaluando desde el inicio</a:t>
                      </a:r>
                    </a:p>
                  </a:txBody>
                  <a:tcPr marL="91437" marR="91437" marT="45718" marB="45718">
                    <a:solidFill>
                      <a:srgbClr val="C9E7A7"/>
                    </a:solidFill>
                  </a:tcPr>
                </a:tc>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Sin evaluación. Solo impresiones generales</a:t>
                      </a:r>
                    </a:p>
                  </a:txBody>
                  <a:tcPr marL="91437" marR="91437" marT="45718" marB="45718">
                    <a:solidFill>
                      <a:srgbClr val="FF9966"/>
                    </a:solidFill>
                  </a:tcPr>
                </a:tc>
                <a:extLst>
                  <a:ext uri="{0D108BD9-81ED-4DB2-BD59-A6C34878D82A}">
                    <a16:rowId xmlns:a16="http://schemas.microsoft.com/office/drawing/2014/main" val="3237248190"/>
                  </a:ext>
                </a:extLst>
              </a:tr>
              <a:tr h="460063">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Con compromisos asumidos</a:t>
                      </a:r>
                    </a:p>
                  </a:txBody>
                  <a:tcPr marL="91437" marR="91437" marT="45718" marB="45718">
                    <a:solidFill>
                      <a:srgbClr val="C9E7A7"/>
                    </a:solidFill>
                  </a:tcPr>
                </a:tc>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“Dejándolo ir”</a:t>
                      </a:r>
                    </a:p>
                  </a:txBody>
                  <a:tcPr marL="91437" marR="91437" marT="45718" marB="45718">
                    <a:solidFill>
                      <a:srgbClr val="FF9966"/>
                    </a:solidFill>
                  </a:tcPr>
                </a:tc>
                <a:extLst>
                  <a:ext uri="{0D108BD9-81ED-4DB2-BD59-A6C34878D82A}">
                    <a16:rowId xmlns:a16="http://schemas.microsoft.com/office/drawing/2014/main" val="3402421948"/>
                  </a:ext>
                </a:extLst>
              </a:tr>
              <a:tr h="1197317">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Buscando consenso con sociedades científicas y participación comunitaria y sanitaria</a:t>
                      </a:r>
                    </a:p>
                  </a:txBody>
                  <a:tcPr marL="91437" marR="91437" marT="45718" marB="45718">
                    <a:solidFill>
                      <a:srgbClr val="C9E7A7"/>
                    </a:solidFill>
                  </a:tcPr>
                </a:tc>
                <a:tc>
                  <a:txBody>
                    <a:bodyPr/>
                    <a:lstStyle/>
                    <a:p>
                      <a:pPr algn="ctr"/>
                      <a:r>
                        <a:rPr lang="es-ES" sz="2400" b="0" dirty="0">
                          <a:solidFill>
                            <a:schemeClr val="tx2">
                              <a:lumMod val="50000"/>
                            </a:schemeClr>
                          </a:solidFill>
                          <a:latin typeface="Verdana" panose="020B0604030504040204" pitchFamily="34" charset="0"/>
                          <a:ea typeface="Verdana" panose="020B0604030504040204" pitchFamily="34" charset="0"/>
                        </a:rPr>
                        <a:t>A mi aire, con la pirámide que tiene mejor color, con mi “religión” particular</a:t>
                      </a:r>
                    </a:p>
                  </a:txBody>
                  <a:tcPr marL="91437" marR="91437" marT="45718" marB="45718">
                    <a:solidFill>
                      <a:srgbClr val="FF9966"/>
                    </a:solidFill>
                  </a:tcPr>
                </a:tc>
                <a:extLst>
                  <a:ext uri="{0D108BD9-81ED-4DB2-BD59-A6C34878D82A}">
                    <a16:rowId xmlns:a16="http://schemas.microsoft.com/office/drawing/2014/main" val="2948986141"/>
                  </a:ext>
                </a:extLst>
              </a:tr>
            </a:tbl>
          </a:graphicData>
        </a:graphic>
      </p:graphicFrame>
    </p:spTree>
    <p:extLst>
      <p:ext uri="{BB962C8B-B14F-4D97-AF65-F5344CB8AC3E}">
        <p14:creationId xmlns:p14="http://schemas.microsoft.com/office/powerpoint/2010/main" val="234148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E443D73-D4A2-40D8-A0D4-B395D62D9AFF}"/>
              </a:ext>
            </a:extLst>
          </p:cNvPr>
          <p:cNvPicPr>
            <a:picLocks noChangeAspect="1"/>
          </p:cNvPicPr>
          <p:nvPr/>
        </p:nvPicPr>
        <p:blipFill>
          <a:blip r:embed="rId2"/>
          <a:stretch>
            <a:fillRect/>
          </a:stretch>
        </p:blipFill>
        <p:spPr>
          <a:xfrm>
            <a:off x="66428" y="1698548"/>
            <a:ext cx="5243020" cy="3448687"/>
          </a:xfrm>
          <a:prstGeom prst="rect">
            <a:avLst/>
          </a:prstGeom>
        </p:spPr>
      </p:pic>
      <p:sp>
        <p:nvSpPr>
          <p:cNvPr id="63490" name="4 Rectángulo">
            <a:extLst>
              <a:ext uri="{FF2B5EF4-FFF2-40B4-BE49-F238E27FC236}">
                <a16:creationId xmlns:a16="http://schemas.microsoft.com/office/drawing/2014/main" id="{6F1ED64A-1900-4F64-899A-77CFF94D6CE3}"/>
              </a:ext>
            </a:extLst>
          </p:cNvPr>
          <p:cNvSpPr>
            <a:spLocks noChangeArrowheads="1"/>
          </p:cNvSpPr>
          <p:nvPr/>
        </p:nvSpPr>
        <p:spPr bwMode="auto">
          <a:xfrm>
            <a:off x="690152" y="727577"/>
            <a:ext cx="11258449" cy="697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sz="2399" b="1" dirty="0">
                <a:solidFill>
                  <a:schemeClr val="tx2">
                    <a:lumMod val="50000"/>
                  </a:schemeClr>
                </a:solidFill>
              </a:rPr>
              <a:t>PROYECTOS DE ALIMENTACIÓN PARA E. INFANTIL Y E. PRIMARIA</a:t>
            </a:r>
          </a:p>
          <a:p>
            <a:pPr algn="ctr" eaLnBrk="1" hangingPunct="1">
              <a:spcBef>
                <a:spcPct val="0"/>
              </a:spcBef>
              <a:buFontTx/>
              <a:buNone/>
            </a:pPr>
            <a:endParaRPr lang="es-ES" altLang="es-ES" sz="1800" b="1" dirty="0"/>
          </a:p>
          <a:p>
            <a:pPr algn="r">
              <a:lnSpc>
                <a:spcPct val="150000"/>
              </a:lnSpc>
              <a:spcBef>
                <a:spcPct val="0"/>
              </a:spcBef>
              <a:buNone/>
            </a:pPr>
            <a:r>
              <a:rPr lang="es-ES" altLang="es-ES" b="1" dirty="0">
                <a:solidFill>
                  <a:srgbClr val="002060"/>
                </a:solidFill>
              </a:rPr>
              <a:t>Las intervenciones están enfocadas a adquirir y consolidar hábitos alimentarios </a:t>
            </a:r>
          </a:p>
          <a:p>
            <a:pPr algn="r">
              <a:lnSpc>
                <a:spcPct val="150000"/>
              </a:lnSpc>
              <a:spcBef>
                <a:spcPct val="0"/>
              </a:spcBef>
              <a:buNone/>
            </a:pPr>
            <a:r>
              <a:rPr lang="es-ES" altLang="es-ES" b="1" dirty="0">
                <a:solidFill>
                  <a:srgbClr val="002060"/>
                </a:solidFill>
              </a:rPr>
              <a:t>saludables, determinantes de un</a:t>
            </a:r>
          </a:p>
          <a:p>
            <a:pPr algn="r">
              <a:lnSpc>
                <a:spcPct val="150000"/>
              </a:lnSpc>
              <a:spcBef>
                <a:spcPct val="0"/>
              </a:spcBef>
              <a:buNone/>
            </a:pPr>
            <a:r>
              <a:rPr lang="es-ES" altLang="es-ES" b="1" dirty="0">
                <a:solidFill>
                  <a:srgbClr val="002060"/>
                </a:solidFill>
              </a:rPr>
              <a:t>buen estado nutricional </a:t>
            </a:r>
          </a:p>
          <a:p>
            <a:pPr algn="r">
              <a:lnSpc>
                <a:spcPct val="150000"/>
              </a:lnSpc>
              <a:spcBef>
                <a:spcPct val="0"/>
              </a:spcBef>
              <a:buNone/>
            </a:pPr>
            <a:r>
              <a:rPr lang="es-ES" altLang="es-ES" b="1" dirty="0">
                <a:solidFill>
                  <a:srgbClr val="002060"/>
                </a:solidFill>
              </a:rPr>
              <a:t>y de un óptimo estado de salud</a:t>
            </a:r>
          </a:p>
          <a:p>
            <a:pPr algn="ctr" eaLnBrk="1" hangingPunct="1">
              <a:lnSpc>
                <a:spcPct val="150000"/>
              </a:lnSpc>
              <a:spcBef>
                <a:spcPct val="0"/>
              </a:spcBef>
              <a:buFontTx/>
              <a:buNone/>
            </a:pPr>
            <a:r>
              <a:rPr lang="es-ES" altLang="es-ES" sz="4400" b="1" dirty="0"/>
              <a:t>Binomio educación + entorno alimentario</a:t>
            </a:r>
          </a:p>
          <a:p>
            <a:pPr eaLnBrk="1" hangingPunct="1">
              <a:lnSpc>
                <a:spcPct val="150000"/>
              </a:lnSpc>
              <a:spcBef>
                <a:spcPct val="0"/>
              </a:spcBef>
              <a:buFontTx/>
              <a:buNone/>
            </a:pPr>
            <a:endParaRPr lang="es-ES" altLang="es-ES" sz="5400" b="1" dirty="0"/>
          </a:p>
          <a:p>
            <a:pPr algn="ctr" eaLnBrk="1" hangingPunct="1">
              <a:spcBef>
                <a:spcPct val="0"/>
              </a:spcBef>
              <a:buFontTx/>
              <a:buNone/>
            </a:pPr>
            <a:endParaRPr lang="es-ES" altLang="es-ES" sz="1800" b="1" dirty="0">
              <a:solidFill>
                <a:srgbClr val="FB115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FE3B8E34-95B0-4C58-80C2-4AA3B6665E49}"/>
              </a:ext>
            </a:extLst>
          </p:cNvPr>
          <p:cNvGraphicFramePr>
            <a:graphicFrameLocks noGrp="1"/>
          </p:cNvGraphicFramePr>
          <p:nvPr/>
        </p:nvGraphicFramePr>
        <p:xfrm>
          <a:off x="271129" y="257500"/>
          <a:ext cx="11920445" cy="6438153"/>
        </p:xfrm>
        <a:graphic>
          <a:graphicData uri="http://schemas.openxmlformats.org/drawingml/2006/table">
            <a:tbl>
              <a:tblPr firstRow="1" bandRow="1">
                <a:effectLst/>
              </a:tblPr>
              <a:tblGrid>
                <a:gridCol w="11920445">
                  <a:extLst>
                    <a:ext uri="{9D8B030D-6E8A-4147-A177-3AD203B41FA5}">
                      <a16:colId xmlns:a16="http://schemas.microsoft.com/office/drawing/2014/main" val="20000"/>
                    </a:ext>
                  </a:extLst>
                </a:gridCol>
              </a:tblGrid>
              <a:tr h="576996">
                <a:tc>
                  <a:txBody>
                    <a:bodyPr/>
                    <a:lstStyle/>
                    <a:p>
                      <a:pPr marL="0" marR="0" lvl="0" indent="0" algn="just" hangingPunct="0">
                        <a:lnSpc>
                          <a:spcPct val="100000"/>
                        </a:lnSpc>
                        <a:spcBef>
                          <a:spcPts val="160"/>
                        </a:spcBef>
                        <a:spcAft>
                          <a:spcPts val="160"/>
                        </a:spcAft>
                        <a:buNone/>
                        <a:tabLst/>
                      </a:pPr>
                      <a:r>
                        <a:rPr lang="es-ES" sz="2400" b="1" i="0" u="none" strike="noStrike" kern="1200" cap="none" dirty="0">
                          <a:solidFill>
                            <a:srgbClr val="323E4F"/>
                          </a:solidFill>
                          <a:latin typeface="+mn-lt"/>
                          <a:ea typeface="SimSun" pitchFamily="2"/>
                          <a:cs typeface="Times New Roman" pitchFamily="18"/>
                        </a:rPr>
                        <a:t>Objetivos y posibles riesgos nutricionales en la etapa preescolar y escolar</a:t>
                      </a:r>
                    </a:p>
                  </a:txBody>
                  <a:tcPr marL="110593" marR="110593" marT="55292" marB="55292"/>
                </a:tc>
                <a:extLst>
                  <a:ext uri="{0D108BD9-81ED-4DB2-BD59-A6C34878D82A}">
                    <a16:rowId xmlns:a16="http://schemas.microsoft.com/office/drawing/2014/main" val="10000"/>
                  </a:ext>
                </a:extLst>
              </a:tr>
              <a:tr h="2322346">
                <a:tc>
                  <a:txBody>
                    <a:bodyPr/>
                    <a:lstStyle/>
                    <a:p>
                      <a:pPr marL="0" marR="0" lvl="0" indent="0" algn="just" hangingPunct="0">
                        <a:lnSpc>
                          <a:spcPct val="100000"/>
                        </a:lnSpc>
                        <a:spcBef>
                          <a:spcPts val="0"/>
                        </a:spcBef>
                        <a:spcAft>
                          <a:spcPts val="0"/>
                        </a:spcAft>
                        <a:buNone/>
                        <a:tabLst/>
                      </a:pPr>
                      <a:r>
                        <a:rPr lang="es-ES" sz="2400" b="1" i="0" u="none" strike="noStrike" kern="1200" cap="none">
                          <a:solidFill>
                            <a:srgbClr val="323E4F"/>
                          </a:solidFill>
                          <a:latin typeface="+mn-lt"/>
                          <a:ea typeface="SimSun" pitchFamily="2"/>
                          <a:cs typeface="Times New Roman" pitchFamily="18"/>
                        </a:rPr>
                        <a:t>Características</a:t>
                      </a:r>
                    </a:p>
                    <a:p>
                      <a:pPr marL="0" marR="0" lvl="0" indent="0" algn="just" hangingPunct="0">
                        <a:lnSpc>
                          <a:spcPct val="100000"/>
                        </a:lnSpc>
                        <a:spcBef>
                          <a:spcPts val="0"/>
                        </a:spcBef>
                        <a:spcAft>
                          <a:spcPts val="0"/>
                        </a:spcAft>
                        <a:buNone/>
                        <a:tabLst/>
                      </a:pPr>
                      <a:r>
                        <a:rPr lang="es-ES" sz="2400" b="0" i="0" u="none" strike="noStrike" kern="1200" cap="none">
                          <a:solidFill>
                            <a:srgbClr val="323E4F"/>
                          </a:solidFill>
                          <a:latin typeface="+mn-lt"/>
                          <a:ea typeface="Microsoft YaHei" pitchFamily="2"/>
                          <a:cs typeface="Times New Roman" pitchFamily="18"/>
                        </a:rPr>
                        <a:t>Crecimiento lento y estable (se enlentece la velocidad de crecimiento y la ganancia de peso).</a:t>
                      </a:r>
                    </a:p>
                    <a:p>
                      <a:pPr marL="0" marR="0" lvl="0" indent="0" algn="just" hangingPunct="0">
                        <a:lnSpc>
                          <a:spcPct val="100000"/>
                        </a:lnSpc>
                        <a:spcBef>
                          <a:spcPts val="0"/>
                        </a:spcBef>
                        <a:spcAft>
                          <a:spcPts val="0"/>
                        </a:spcAft>
                        <a:buNone/>
                        <a:tabLst/>
                      </a:pPr>
                      <a:r>
                        <a:rPr lang="es-ES" sz="2400" b="0" i="0" u="none" strike="noStrike" kern="1200" cap="none">
                          <a:solidFill>
                            <a:srgbClr val="323E4F"/>
                          </a:solidFill>
                          <a:latin typeface="+mn-lt"/>
                          <a:ea typeface="Microsoft YaHei" pitchFamily="2"/>
                          <a:cs typeface="Times New Roman" pitchFamily="18"/>
                        </a:rPr>
                        <a:t>Pérdida porcentual de masa grasa y agua corporal a favor masa muscular y mineral</a:t>
                      </a:r>
                    </a:p>
                    <a:p>
                      <a:pPr marL="0" marR="0" lvl="0" indent="0" algn="just" hangingPunct="0">
                        <a:lnSpc>
                          <a:spcPct val="100000"/>
                        </a:lnSpc>
                        <a:spcBef>
                          <a:spcPts val="0"/>
                        </a:spcBef>
                        <a:spcAft>
                          <a:spcPts val="0"/>
                        </a:spcAft>
                        <a:buNone/>
                        <a:tabLst/>
                      </a:pPr>
                      <a:r>
                        <a:rPr lang="es-ES" sz="2400" b="0" i="0" u="none" strike="noStrike" kern="1200" cap="none">
                          <a:solidFill>
                            <a:srgbClr val="323E4F"/>
                          </a:solidFill>
                          <a:latin typeface="+mn-lt"/>
                          <a:ea typeface="Microsoft YaHei" pitchFamily="2"/>
                          <a:cs typeface="Times New Roman" pitchFamily="18"/>
                        </a:rPr>
                        <a:t>Crecimiento importante de las extremidades inferiores.</a:t>
                      </a:r>
                    </a:p>
                    <a:p>
                      <a:pPr marL="0" marR="0" lvl="0" indent="0" algn="just" hangingPunct="0">
                        <a:lnSpc>
                          <a:spcPct val="100000"/>
                        </a:lnSpc>
                        <a:spcBef>
                          <a:spcPts val="0"/>
                        </a:spcBef>
                        <a:spcAft>
                          <a:spcPts val="0"/>
                        </a:spcAft>
                        <a:buNone/>
                        <a:tabLst/>
                      </a:pPr>
                      <a:r>
                        <a:rPr lang="es-ES" sz="2400" b="0" i="0" u="none" strike="noStrike" kern="1200" cap="none">
                          <a:solidFill>
                            <a:srgbClr val="323E4F"/>
                          </a:solidFill>
                          <a:latin typeface="+mn-lt"/>
                          <a:ea typeface="SimSun" pitchFamily="2"/>
                          <a:cs typeface="Times New Roman" pitchFamily="18"/>
                        </a:rPr>
                        <a:t>Adquisición progresiva de la madurez biológica, psicológica y social.</a:t>
                      </a:r>
                    </a:p>
                    <a:p>
                      <a:pPr marL="0" marR="0" lvl="0" indent="0" algn="just" hangingPunct="0">
                        <a:lnSpc>
                          <a:spcPct val="100000"/>
                        </a:lnSpc>
                        <a:spcBef>
                          <a:spcPts val="0"/>
                        </a:spcBef>
                        <a:spcAft>
                          <a:spcPts val="0"/>
                        </a:spcAft>
                        <a:buNone/>
                        <a:tabLst/>
                      </a:pPr>
                      <a:r>
                        <a:rPr lang="es-ES" sz="2400" b="0" i="0" u="none" strike="noStrike" kern="1200" cap="none">
                          <a:solidFill>
                            <a:srgbClr val="323E4F"/>
                          </a:solidFill>
                          <a:latin typeface="+mn-lt"/>
                          <a:ea typeface="Microsoft YaHei" pitchFamily="2"/>
                          <a:cs typeface="Times New Roman" pitchFamily="18"/>
                        </a:rPr>
                        <a:t>Aumento de la movilidad, la autonomía, la independencia y la curiosidad por el medio.</a:t>
                      </a:r>
                    </a:p>
                  </a:txBody>
                  <a:tcPr marL="110593" marR="110593" marT="55292" marB="55292"/>
                </a:tc>
                <a:extLst>
                  <a:ext uri="{0D108BD9-81ED-4DB2-BD59-A6C34878D82A}">
                    <a16:rowId xmlns:a16="http://schemas.microsoft.com/office/drawing/2014/main" val="10001"/>
                  </a:ext>
                </a:extLst>
              </a:tr>
              <a:tr h="1216465">
                <a:tc>
                  <a:txBody>
                    <a:bodyPr/>
                    <a:lstStyle/>
                    <a:p>
                      <a:pPr marL="0" marR="0" lvl="0" indent="0" algn="just" hangingPunct="0">
                        <a:lnSpc>
                          <a:spcPct val="100000"/>
                        </a:lnSpc>
                        <a:spcBef>
                          <a:spcPts val="0"/>
                        </a:spcBef>
                        <a:spcAft>
                          <a:spcPts val="0"/>
                        </a:spcAft>
                        <a:buNone/>
                        <a:tabLst/>
                      </a:pPr>
                      <a:r>
                        <a:rPr lang="es-ES" sz="2400" b="1" i="0" u="none" strike="noStrike" kern="1200" cap="none">
                          <a:solidFill>
                            <a:srgbClr val="323E4F"/>
                          </a:solidFill>
                          <a:latin typeface="+mn-lt"/>
                          <a:ea typeface="SimSun" pitchFamily="2"/>
                          <a:cs typeface="Times New Roman" pitchFamily="18"/>
                        </a:rPr>
                        <a:t>Objetivos</a:t>
                      </a:r>
                    </a:p>
                    <a:p>
                      <a:pPr marL="0" marR="0" lvl="0" indent="0" algn="just" hangingPunct="0">
                        <a:lnSpc>
                          <a:spcPct val="100000"/>
                        </a:lnSpc>
                        <a:spcBef>
                          <a:spcPts val="0"/>
                        </a:spcBef>
                        <a:spcAft>
                          <a:spcPts val="0"/>
                        </a:spcAft>
                        <a:buNone/>
                        <a:tabLst/>
                      </a:pPr>
                      <a:r>
                        <a:rPr lang="es-ES" sz="2400" b="0" i="0" u="none" strike="noStrike" kern="1200" cap="none">
                          <a:solidFill>
                            <a:srgbClr val="323E4F"/>
                          </a:solidFill>
                          <a:latin typeface="+mn-lt"/>
                          <a:ea typeface="SimSun" pitchFamily="2"/>
                          <a:cs typeface="Times New Roman" pitchFamily="18"/>
                        </a:rPr>
                        <a:t>Mantener un control periódico de los cambios en la composición corporal.</a:t>
                      </a:r>
                    </a:p>
                    <a:p>
                      <a:pPr marL="0" marR="0" lvl="0" indent="0" algn="just" hangingPunct="0">
                        <a:lnSpc>
                          <a:spcPct val="100000"/>
                        </a:lnSpc>
                        <a:spcBef>
                          <a:spcPts val="0"/>
                        </a:spcBef>
                        <a:spcAft>
                          <a:spcPts val="0"/>
                        </a:spcAft>
                        <a:buNone/>
                        <a:tabLst/>
                      </a:pPr>
                      <a:r>
                        <a:rPr lang="es-ES" sz="2400" b="0" i="0" u="none" strike="noStrike" kern="1200" cap="none">
                          <a:solidFill>
                            <a:srgbClr val="323E4F"/>
                          </a:solidFill>
                          <a:latin typeface="+mn-lt"/>
                          <a:ea typeface="SimSun" pitchFamily="2"/>
                          <a:cs typeface="Times New Roman" pitchFamily="18"/>
                        </a:rPr>
                        <a:t>Adquirir hábitos saludables para reducir riesgo </a:t>
                      </a:r>
                      <a:r>
                        <a:rPr lang="es-ES" sz="2400" b="0" i="0" u="none" strike="noStrike" kern="1200" cap="none">
                          <a:solidFill>
                            <a:srgbClr val="323E4F"/>
                          </a:solidFill>
                          <a:latin typeface="+mn-lt"/>
                          <a:ea typeface="Microsoft YaHei" pitchFamily="2"/>
                          <a:cs typeface="Times New Roman" pitchFamily="18"/>
                        </a:rPr>
                        <a:t>de enfermedades a corto, medio y largo plazo</a:t>
                      </a:r>
                    </a:p>
                  </a:txBody>
                  <a:tcPr marL="110593" marR="110593" marT="55292" marB="55292"/>
                </a:tc>
                <a:extLst>
                  <a:ext uri="{0D108BD9-81ED-4DB2-BD59-A6C34878D82A}">
                    <a16:rowId xmlns:a16="http://schemas.microsoft.com/office/drawing/2014/main" val="10002"/>
                  </a:ext>
                </a:extLst>
              </a:tr>
              <a:tr h="2322346">
                <a:tc>
                  <a:txBody>
                    <a:bodyPr/>
                    <a:lstStyle/>
                    <a:p>
                      <a:pPr marL="0" marR="0" lvl="0" indent="0" algn="just" hangingPunct="0">
                        <a:lnSpc>
                          <a:spcPct val="100000"/>
                        </a:lnSpc>
                        <a:spcBef>
                          <a:spcPts val="0"/>
                        </a:spcBef>
                        <a:spcAft>
                          <a:spcPts val="0"/>
                        </a:spcAft>
                        <a:buNone/>
                        <a:tabLst/>
                      </a:pPr>
                      <a:r>
                        <a:rPr lang="es-ES" sz="2400" b="1" i="0" u="none" strike="noStrike" kern="1200" cap="none" dirty="0">
                          <a:solidFill>
                            <a:srgbClr val="323E4F"/>
                          </a:solidFill>
                          <a:latin typeface="+mn-lt"/>
                          <a:ea typeface="SimSun" pitchFamily="2"/>
                          <a:cs typeface="Times New Roman" pitchFamily="18"/>
                        </a:rPr>
                        <a:t>Riesgos nutricionales</a:t>
                      </a:r>
                    </a:p>
                    <a:p>
                      <a:pPr marL="0" marR="0" lvl="0" indent="0" algn="just" hangingPunct="0">
                        <a:lnSpc>
                          <a:spcPct val="100000"/>
                        </a:lnSpc>
                        <a:spcBef>
                          <a:spcPts val="0"/>
                        </a:spcBef>
                        <a:spcAft>
                          <a:spcPts val="0"/>
                        </a:spcAft>
                        <a:buNone/>
                        <a:tabLst/>
                      </a:pPr>
                      <a:r>
                        <a:rPr lang="es-ES" sz="2400" b="0" i="0" u="none" strike="noStrike" kern="1200" cap="none" dirty="0">
                          <a:solidFill>
                            <a:srgbClr val="323E4F"/>
                          </a:solidFill>
                          <a:highlight>
                            <a:srgbClr val="FFFF00"/>
                          </a:highlight>
                          <a:latin typeface="+mn-lt"/>
                          <a:ea typeface="SimSun" pitchFamily="2"/>
                          <a:cs typeface="Times New Roman" pitchFamily="18"/>
                        </a:rPr>
                        <a:t>Dieta monótona. Adquisición de hábitos alimentarios inadecuados.</a:t>
                      </a:r>
                    </a:p>
                    <a:p>
                      <a:pPr marL="0" marR="0" lvl="0" indent="0" algn="just" hangingPunct="0">
                        <a:lnSpc>
                          <a:spcPct val="100000"/>
                        </a:lnSpc>
                        <a:spcBef>
                          <a:spcPts val="0"/>
                        </a:spcBef>
                        <a:spcAft>
                          <a:spcPts val="0"/>
                        </a:spcAft>
                        <a:buNone/>
                        <a:tabLst/>
                      </a:pPr>
                      <a:r>
                        <a:rPr lang="es-ES" sz="2400" b="0" i="0" u="none" strike="noStrike" kern="1200" cap="none" dirty="0">
                          <a:solidFill>
                            <a:srgbClr val="323E4F"/>
                          </a:solidFill>
                          <a:highlight>
                            <a:srgbClr val="FFFF00"/>
                          </a:highlight>
                          <a:latin typeface="+mn-lt"/>
                          <a:ea typeface="SimSun" pitchFamily="2"/>
                          <a:cs typeface="Times New Roman" pitchFamily="18"/>
                        </a:rPr>
                        <a:t>Sobrealimentación.</a:t>
                      </a:r>
                    </a:p>
                    <a:p>
                      <a:pPr marL="0" marR="0" lvl="0" indent="0" algn="just" hangingPunct="0">
                        <a:lnSpc>
                          <a:spcPct val="100000"/>
                        </a:lnSpc>
                        <a:spcBef>
                          <a:spcPts val="0"/>
                        </a:spcBef>
                        <a:spcAft>
                          <a:spcPts val="0"/>
                        </a:spcAft>
                        <a:buNone/>
                        <a:tabLst/>
                      </a:pPr>
                      <a:r>
                        <a:rPr lang="es-ES" sz="2400" b="0" i="0" u="none" strike="noStrike" kern="1200" cap="none" dirty="0">
                          <a:solidFill>
                            <a:srgbClr val="323E4F"/>
                          </a:solidFill>
                          <a:highlight>
                            <a:srgbClr val="FFFF00"/>
                          </a:highlight>
                          <a:latin typeface="+mn-lt"/>
                          <a:ea typeface="SimSun" pitchFamily="2"/>
                          <a:cs typeface="Times New Roman" pitchFamily="18"/>
                        </a:rPr>
                        <a:t>Exceso de alimentos </a:t>
                      </a:r>
                      <a:r>
                        <a:rPr lang="es-ES" sz="2400" b="0" i="0" u="none" strike="noStrike" kern="1200" cap="none" dirty="0" err="1">
                          <a:solidFill>
                            <a:srgbClr val="323E4F"/>
                          </a:solidFill>
                          <a:highlight>
                            <a:srgbClr val="FFFF00"/>
                          </a:highlight>
                          <a:latin typeface="+mn-lt"/>
                          <a:ea typeface="SimSun" pitchFamily="2"/>
                          <a:cs typeface="Times New Roman" pitchFamily="18"/>
                        </a:rPr>
                        <a:t>ultraprocesados</a:t>
                      </a:r>
                      <a:r>
                        <a:rPr lang="es-ES" sz="2400" b="0" i="0" u="none" strike="noStrike" kern="1200" cap="none" dirty="0">
                          <a:solidFill>
                            <a:srgbClr val="323E4F"/>
                          </a:solidFill>
                          <a:highlight>
                            <a:srgbClr val="FFFF00"/>
                          </a:highlight>
                          <a:latin typeface="+mn-lt"/>
                          <a:ea typeface="SimSun" pitchFamily="2"/>
                          <a:cs typeface="Times New Roman" pitchFamily="18"/>
                        </a:rPr>
                        <a:t>, azúcares, grasas y sal.</a:t>
                      </a:r>
                    </a:p>
                    <a:p>
                      <a:pPr marL="0" marR="0" lvl="0" indent="0" algn="just" hangingPunct="0">
                        <a:lnSpc>
                          <a:spcPct val="100000"/>
                        </a:lnSpc>
                        <a:spcBef>
                          <a:spcPts val="0"/>
                        </a:spcBef>
                        <a:spcAft>
                          <a:spcPts val="0"/>
                        </a:spcAft>
                        <a:buNone/>
                        <a:tabLst/>
                      </a:pPr>
                      <a:r>
                        <a:rPr lang="es-ES" sz="2400" b="0" i="0" u="none" strike="noStrike" kern="1200" cap="none" dirty="0">
                          <a:solidFill>
                            <a:srgbClr val="323E4F"/>
                          </a:solidFill>
                          <a:highlight>
                            <a:srgbClr val="FFFF00"/>
                          </a:highlight>
                          <a:latin typeface="+mn-lt"/>
                          <a:ea typeface="SimSun" pitchFamily="2"/>
                          <a:cs typeface="Times New Roman" pitchFamily="18"/>
                        </a:rPr>
                        <a:t>Creencias erróneas de la familia, influencia de publicaciones </a:t>
                      </a:r>
                      <a:r>
                        <a:rPr lang="es-ES" sz="2400" b="0" i="0" u="none" strike="noStrike" kern="1200" cap="none" dirty="0" err="1">
                          <a:solidFill>
                            <a:srgbClr val="323E4F"/>
                          </a:solidFill>
                          <a:highlight>
                            <a:srgbClr val="FFFF00"/>
                          </a:highlight>
                          <a:latin typeface="+mn-lt"/>
                          <a:ea typeface="SimSun" pitchFamily="2"/>
                          <a:cs typeface="Times New Roman" pitchFamily="18"/>
                        </a:rPr>
                        <a:t>pseudocienfícas</a:t>
                      </a:r>
                      <a:r>
                        <a:rPr lang="es-ES" sz="2400" b="0" i="0" u="none" strike="noStrike" kern="1200" cap="none" dirty="0">
                          <a:solidFill>
                            <a:srgbClr val="323E4F"/>
                          </a:solidFill>
                          <a:highlight>
                            <a:srgbClr val="FFFF00"/>
                          </a:highlight>
                          <a:latin typeface="+mn-lt"/>
                          <a:ea typeface="SimSun" pitchFamily="2"/>
                          <a:cs typeface="Times New Roman" pitchFamily="18"/>
                        </a:rPr>
                        <a:t>, etc.</a:t>
                      </a:r>
                    </a:p>
                    <a:p>
                      <a:pPr marL="0" marR="0" lvl="0" indent="0" algn="just" hangingPunct="0">
                        <a:lnSpc>
                          <a:spcPct val="100000"/>
                        </a:lnSpc>
                        <a:spcBef>
                          <a:spcPts val="0"/>
                        </a:spcBef>
                        <a:spcAft>
                          <a:spcPts val="0"/>
                        </a:spcAft>
                        <a:buNone/>
                        <a:tabLst/>
                      </a:pPr>
                      <a:r>
                        <a:rPr lang="es-ES" sz="2400" b="0" i="0" u="none" strike="noStrike" kern="1200" cap="none" dirty="0">
                          <a:solidFill>
                            <a:srgbClr val="323E4F"/>
                          </a:solidFill>
                          <a:highlight>
                            <a:srgbClr val="FFFF00"/>
                          </a:highlight>
                          <a:latin typeface="+mn-lt"/>
                          <a:ea typeface="SimSun" pitchFamily="2"/>
                          <a:cs typeface="Times New Roman" pitchFamily="18"/>
                        </a:rPr>
                        <a:t>Obesidad infantil.</a:t>
                      </a:r>
                    </a:p>
                  </a:txBody>
                  <a:tcPr marL="110593" marR="110593" marT="55292" marB="55292"/>
                </a:tc>
                <a:extLst>
                  <a:ext uri="{0D108BD9-81ED-4DB2-BD59-A6C34878D82A}">
                    <a16:rowId xmlns:a16="http://schemas.microsoft.com/office/drawing/2014/main" val="10003"/>
                  </a:ext>
                </a:extLst>
              </a:tr>
            </a:tbl>
          </a:graphicData>
        </a:graphic>
      </p:graphicFrame>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grupo de personas sentadas alrededor de una mesa&#10;&#10;Descripción generada automáticamente">
            <a:extLst>
              <a:ext uri="{FF2B5EF4-FFF2-40B4-BE49-F238E27FC236}">
                <a16:creationId xmlns:a16="http://schemas.microsoft.com/office/drawing/2014/main" id="{772B1C7B-3F81-0E85-8674-E01EB76A463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95497" y="120"/>
            <a:ext cx="11220057" cy="6857761"/>
          </a:xfrm>
          <a:prstGeom prst="rect">
            <a:avLst/>
          </a:prstGeom>
        </p:spPr>
      </p:pic>
      <p:sp>
        <p:nvSpPr>
          <p:cNvPr id="6" name="5 Llamada ovalada">
            <a:extLst>
              <a:ext uri="{FF2B5EF4-FFF2-40B4-BE49-F238E27FC236}">
                <a16:creationId xmlns:a16="http://schemas.microsoft.com/office/drawing/2014/main" id="{9FF67B0D-0584-44A9-ABD4-93D1E815B938}"/>
              </a:ext>
            </a:extLst>
          </p:cNvPr>
          <p:cNvSpPr/>
          <p:nvPr/>
        </p:nvSpPr>
        <p:spPr>
          <a:xfrm>
            <a:off x="8112057" y="446194"/>
            <a:ext cx="2231946" cy="1469973"/>
          </a:xfrm>
          <a:prstGeom prst="wedgeEllipseCallout">
            <a:avLst>
              <a:gd name="adj1" fmla="val -43724"/>
              <a:gd name="adj2" fmla="val 53359"/>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chemeClr val="tx2"/>
                </a:solidFill>
                <a:latin typeface="Comic Sans MS" pitchFamily="66" charset="0"/>
              </a:rPr>
              <a:t>Placentera</a:t>
            </a:r>
          </a:p>
        </p:txBody>
      </p:sp>
      <p:sp>
        <p:nvSpPr>
          <p:cNvPr id="9" name="8 Llamada ovalada">
            <a:extLst>
              <a:ext uri="{FF2B5EF4-FFF2-40B4-BE49-F238E27FC236}">
                <a16:creationId xmlns:a16="http://schemas.microsoft.com/office/drawing/2014/main" id="{925643F3-9CED-4849-A6A4-2DB6D6092B92}"/>
              </a:ext>
            </a:extLst>
          </p:cNvPr>
          <p:cNvSpPr/>
          <p:nvPr/>
        </p:nvSpPr>
        <p:spPr>
          <a:xfrm>
            <a:off x="8159679" y="2117772"/>
            <a:ext cx="2138289" cy="1469973"/>
          </a:xfrm>
          <a:prstGeom prst="wedgeEllipseCallout">
            <a:avLst>
              <a:gd name="adj1" fmla="val -61493"/>
              <a:gd name="adj2" fmla="val 27763"/>
            </a:avLst>
          </a:prstGeom>
          <a:solidFill>
            <a:schemeClr val="accent5">
              <a:lumMod val="60000"/>
              <a:lumOff val="40000"/>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chemeClr val="tx2"/>
                </a:solidFill>
                <a:latin typeface="Comic Sans MS" pitchFamily="66" charset="0"/>
              </a:rPr>
              <a:t>Evocadora</a:t>
            </a:r>
          </a:p>
        </p:txBody>
      </p:sp>
      <p:sp>
        <p:nvSpPr>
          <p:cNvPr id="10" name="9 Llamada ovalada">
            <a:extLst>
              <a:ext uri="{FF2B5EF4-FFF2-40B4-BE49-F238E27FC236}">
                <a16:creationId xmlns:a16="http://schemas.microsoft.com/office/drawing/2014/main" id="{85D2C992-9F85-4BE5-874D-7CC4D6B5562D}"/>
              </a:ext>
            </a:extLst>
          </p:cNvPr>
          <p:cNvSpPr/>
          <p:nvPr/>
        </p:nvSpPr>
        <p:spPr>
          <a:xfrm>
            <a:off x="6527786" y="5445057"/>
            <a:ext cx="1584269" cy="1469973"/>
          </a:xfrm>
          <a:prstGeom prst="wedgeEllipseCallout">
            <a:avLst>
              <a:gd name="adj1" fmla="val -38618"/>
              <a:gd name="adj2" fmla="val -71880"/>
            </a:avLst>
          </a:prstGeom>
          <a:solidFill>
            <a:srgbClr val="FFFF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chemeClr val="tx2"/>
                </a:solidFill>
                <a:latin typeface="Comic Sans MS" pitchFamily="66" charset="0"/>
              </a:rPr>
              <a:t>Social</a:t>
            </a:r>
          </a:p>
        </p:txBody>
      </p:sp>
      <p:sp>
        <p:nvSpPr>
          <p:cNvPr id="11" name="10 Llamada ovalada">
            <a:extLst>
              <a:ext uri="{FF2B5EF4-FFF2-40B4-BE49-F238E27FC236}">
                <a16:creationId xmlns:a16="http://schemas.microsoft.com/office/drawing/2014/main" id="{4F8CDB54-1C29-4D78-8F3A-311D9D1578DA}"/>
              </a:ext>
            </a:extLst>
          </p:cNvPr>
          <p:cNvSpPr/>
          <p:nvPr/>
        </p:nvSpPr>
        <p:spPr>
          <a:xfrm>
            <a:off x="8332710" y="5013272"/>
            <a:ext cx="1714440" cy="1471561"/>
          </a:xfrm>
          <a:prstGeom prst="wedgeEllipseCallout">
            <a:avLst>
              <a:gd name="adj1" fmla="val -65531"/>
              <a:gd name="adj2" fmla="val -32572"/>
            </a:avLst>
          </a:prstGeom>
          <a:solidFill>
            <a:schemeClr val="accent6">
              <a:lumMod val="40000"/>
              <a:lumOff val="60000"/>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rgbClr val="0070C0"/>
                </a:solidFill>
                <a:latin typeface="Comic Sans MS" pitchFamily="66" charset="0"/>
              </a:rPr>
              <a:t>Cultural</a:t>
            </a:r>
          </a:p>
        </p:txBody>
      </p:sp>
      <p:sp>
        <p:nvSpPr>
          <p:cNvPr id="12" name="11 Llamada ovalada">
            <a:extLst>
              <a:ext uri="{FF2B5EF4-FFF2-40B4-BE49-F238E27FC236}">
                <a16:creationId xmlns:a16="http://schemas.microsoft.com/office/drawing/2014/main" id="{8A4B1AE4-8DCB-4B22-9BB1-07DD37FD96B2}"/>
              </a:ext>
            </a:extLst>
          </p:cNvPr>
          <p:cNvSpPr/>
          <p:nvPr/>
        </p:nvSpPr>
        <p:spPr>
          <a:xfrm>
            <a:off x="1703544" y="2597182"/>
            <a:ext cx="2592296" cy="1471561"/>
          </a:xfrm>
          <a:prstGeom prst="wedgeEllipseCallout">
            <a:avLst>
              <a:gd name="adj1" fmla="val 53664"/>
              <a:gd name="adj2" fmla="val 41475"/>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rgbClr val="0070C0"/>
                </a:solidFill>
                <a:latin typeface="Comic Sans MS" pitchFamily="66" charset="0"/>
              </a:rPr>
              <a:t>Tradicional</a:t>
            </a:r>
          </a:p>
        </p:txBody>
      </p:sp>
      <p:sp>
        <p:nvSpPr>
          <p:cNvPr id="13" name="12 Llamada ovalada">
            <a:extLst>
              <a:ext uri="{FF2B5EF4-FFF2-40B4-BE49-F238E27FC236}">
                <a16:creationId xmlns:a16="http://schemas.microsoft.com/office/drawing/2014/main" id="{C1DE299B-AC1A-475D-AD08-2896E32C165C}"/>
              </a:ext>
            </a:extLst>
          </p:cNvPr>
          <p:cNvSpPr/>
          <p:nvPr/>
        </p:nvSpPr>
        <p:spPr>
          <a:xfrm>
            <a:off x="3756109" y="5516491"/>
            <a:ext cx="2519275" cy="1471561"/>
          </a:xfrm>
          <a:prstGeom prst="wedgeEllipseCallout">
            <a:avLst>
              <a:gd name="adj1" fmla="val 39411"/>
              <a:gd name="adj2" fmla="val -68223"/>
            </a:avLst>
          </a:prstGeom>
          <a:gradFill>
            <a:gsLst>
              <a:gs pos="0">
                <a:schemeClr val="bg2"/>
              </a:gs>
              <a:gs pos="48000">
                <a:srgbClr val="00B050">
                  <a:alpha val="58000"/>
                </a:srgbClr>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chemeClr val="tx2"/>
                </a:solidFill>
                <a:latin typeface="Comic Sans MS" pitchFamily="66" charset="0"/>
              </a:rPr>
              <a:t>Económica</a:t>
            </a:r>
          </a:p>
        </p:txBody>
      </p:sp>
      <p:sp>
        <p:nvSpPr>
          <p:cNvPr id="2" name="1 Corazón">
            <a:extLst>
              <a:ext uri="{FF2B5EF4-FFF2-40B4-BE49-F238E27FC236}">
                <a16:creationId xmlns:a16="http://schemas.microsoft.com/office/drawing/2014/main" id="{65510850-C505-424F-9B6E-098EFEBC1223}"/>
              </a:ext>
            </a:extLst>
          </p:cNvPr>
          <p:cNvSpPr/>
          <p:nvPr/>
        </p:nvSpPr>
        <p:spPr>
          <a:xfrm>
            <a:off x="5014951" y="2597179"/>
            <a:ext cx="2736754" cy="2414504"/>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999" dirty="0">
                <a:latin typeface="Comic Sans MS" pitchFamily="66" charset="0"/>
              </a:rPr>
              <a:t>Salud</a:t>
            </a:r>
          </a:p>
        </p:txBody>
      </p:sp>
      <p:sp>
        <p:nvSpPr>
          <p:cNvPr id="15" name="14 Llamada ovalada">
            <a:extLst>
              <a:ext uri="{FF2B5EF4-FFF2-40B4-BE49-F238E27FC236}">
                <a16:creationId xmlns:a16="http://schemas.microsoft.com/office/drawing/2014/main" id="{A8DFF392-17CD-4568-9A64-E0846E149834}"/>
              </a:ext>
            </a:extLst>
          </p:cNvPr>
          <p:cNvSpPr/>
          <p:nvPr/>
        </p:nvSpPr>
        <p:spPr>
          <a:xfrm>
            <a:off x="1911497" y="4292573"/>
            <a:ext cx="2520862" cy="1471561"/>
          </a:xfrm>
          <a:prstGeom prst="wedgeEllipseCallout">
            <a:avLst>
              <a:gd name="adj1" fmla="val 69824"/>
              <a:gd name="adj2" fmla="val -5085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chemeClr val="tx2"/>
                </a:solidFill>
                <a:latin typeface="Comic Sans MS" pitchFamily="66" charset="0"/>
              </a:rPr>
              <a:t>Simbólica</a:t>
            </a:r>
          </a:p>
        </p:txBody>
      </p:sp>
      <p:sp>
        <p:nvSpPr>
          <p:cNvPr id="16" name="15 Llamada ovalada">
            <a:extLst>
              <a:ext uri="{FF2B5EF4-FFF2-40B4-BE49-F238E27FC236}">
                <a16:creationId xmlns:a16="http://schemas.microsoft.com/office/drawing/2014/main" id="{AE7ECBCD-5AD5-4023-9239-A21D4F244CC3}"/>
              </a:ext>
            </a:extLst>
          </p:cNvPr>
          <p:cNvSpPr/>
          <p:nvPr/>
        </p:nvSpPr>
        <p:spPr>
          <a:xfrm>
            <a:off x="8145392" y="3695692"/>
            <a:ext cx="2138288" cy="1193758"/>
          </a:xfrm>
          <a:prstGeom prst="wedgeEllipseCallout">
            <a:avLst>
              <a:gd name="adj1" fmla="val -65266"/>
              <a:gd name="adj2" fmla="val -29644"/>
            </a:avLst>
          </a:prstGeom>
          <a:solidFill>
            <a:srgbClr val="D5B8EA">
              <a:alpha val="77647"/>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chemeClr val="tx2"/>
                </a:solidFill>
                <a:latin typeface="Comic Sans MS" pitchFamily="66" charset="0"/>
              </a:rPr>
              <a:t>Religiosa</a:t>
            </a:r>
          </a:p>
        </p:txBody>
      </p:sp>
      <p:sp>
        <p:nvSpPr>
          <p:cNvPr id="14" name="13 Llamada ovalada">
            <a:extLst>
              <a:ext uri="{FF2B5EF4-FFF2-40B4-BE49-F238E27FC236}">
                <a16:creationId xmlns:a16="http://schemas.microsoft.com/office/drawing/2014/main" id="{D9AB2EB3-B16F-4385-91FE-0ADE88893C76}"/>
              </a:ext>
            </a:extLst>
          </p:cNvPr>
          <p:cNvSpPr/>
          <p:nvPr/>
        </p:nvSpPr>
        <p:spPr>
          <a:xfrm>
            <a:off x="1848000" y="598589"/>
            <a:ext cx="2519275" cy="1469973"/>
          </a:xfrm>
          <a:prstGeom prst="wedgeEllipseCallout">
            <a:avLst>
              <a:gd name="adj1" fmla="val 52880"/>
              <a:gd name="adj2" fmla="val 54273"/>
            </a:avLst>
          </a:prstGeom>
          <a:gradFill>
            <a:gsLst>
              <a:gs pos="0">
                <a:schemeClr val="accent1">
                  <a:tint val="66000"/>
                  <a:satMod val="160000"/>
                </a:schemeClr>
              </a:gs>
              <a:gs pos="44000">
                <a:schemeClr val="accent1">
                  <a:tint val="44500"/>
                  <a:satMod val="160000"/>
                  <a:lumMod val="86000"/>
                  <a:lumOff val="14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rgbClr val="0070C0"/>
                </a:solidFill>
                <a:latin typeface="Comic Sans MS" pitchFamily="66" charset="0"/>
              </a:rPr>
              <a:t>Familiar</a:t>
            </a:r>
          </a:p>
        </p:txBody>
      </p:sp>
      <p:sp>
        <p:nvSpPr>
          <p:cNvPr id="3" name="CuadroTexto 2">
            <a:extLst>
              <a:ext uri="{FF2B5EF4-FFF2-40B4-BE49-F238E27FC236}">
                <a16:creationId xmlns:a16="http://schemas.microsoft.com/office/drawing/2014/main" id="{E1D06E99-F953-4077-B66F-C0C4369B1B90}"/>
              </a:ext>
            </a:extLst>
          </p:cNvPr>
          <p:cNvSpPr txBox="1"/>
          <p:nvPr/>
        </p:nvSpPr>
        <p:spPr>
          <a:xfrm>
            <a:off x="4619678" y="-144337"/>
            <a:ext cx="3492378" cy="1569660"/>
          </a:xfrm>
          <a:prstGeom prst="rect">
            <a:avLst/>
          </a:prstGeom>
          <a:solidFill>
            <a:schemeClr val="accent1">
              <a:lumMod val="75000"/>
            </a:schemeClr>
          </a:solidFill>
          <a:ln>
            <a:noFill/>
          </a:ln>
        </p:spPr>
        <p:txBody>
          <a:bodyPr>
            <a:spAutoFit/>
          </a:bodyPr>
          <a:lstStyle>
            <a:defPPr>
              <a:defRPr lang="es-ES"/>
            </a:defPPr>
            <a:lvl1pPr algn="ctr">
              <a:spcBef>
                <a:spcPct val="0"/>
              </a:spcBef>
              <a:buFontTx/>
              <a:buNone/>
              <a:defRPr sz="3200" b="1">
                <a:solidFill>
                  <a:srgbClr val="FFFD73"/>
                </a:solidFill>
                <a:latin typeface="Calibri" panose="020F0502020204030204" pitchFamily="34" charset="0"/>
                <a:cs typeface="Calibri" panose="020F050202020403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gl-ES" dirty="0"/>
              <a:t>1. </a:t>
            </a:r>
            <a:r>
              <a:rPr lang="es-ES" altLang="es-ES" dirty="0"/>
              <a:t>La comida no tiene solo una dimensión </a:t>
            </a:r>
            <a:r>
              <a:rPr lang="es-ES" altLang="es-ES"/>
              <a:t>de salud</a:t>
            </a:r>
            <a:endParaRPr lang="gl-ES" dirty="0"/>
          </a:p>
        </p:txBody>
      </p:sp>
    </p:spTree>
    <p:extLst>
      <p:ext uri="{BB962C8B-B14F-4D97-AF65-F5344CB8AC3E}">
        <p14:creationId xmlns:p14="http://schemas.microsoft.com/office/powerpoint/2010/main" val="3943489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2" grpId="0" animBg="1"/>
      <p:bldP spid="15" grpId="0" animBg="1"/>
      <p:bldP spid="16"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C:\Users\Paco\AppData\Local\Microsoft\Windows\Temporary Internet Files\Content.IE5\DFXCWW4U\ni%C3%B1a%20comiendo%20uvas[1].jpg">
            <a:extLst>
              <a:ext uri="{FF2B5EF4-FFF2-40B4-BE49-F238E27FC236}">
                <a16:creationId xmlns:a16="http://schemas.microsoft.com/office/drawing/2014/main" id="{9A4C5166-0EBD-4225-9726-1626DC547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34" t="19606"/>
          <a:stretch>
            <a:fillRect/>
          </a:stretch>
        </p:blipFill>
        <p:spPr bwMode="auto">
          <a:xfrm>
            <a:off x="7464377" y="487468"/>
            <a:ext cx="2857399" cy="164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5 CuadroTexto">
            <a:extLst>
              <a:ext uri="{FF2B5EF4-FFF2-40B4-BE49-F238E27FC236}">
                <a16:creationId xmlns:a16="http://schemas.microsoft.com/office/drawing/2014/main" id="{B41B95EC-60BF-4A44-AECF-05B237205D7A}"/>
              </a:ext>
            </a:extLst>
          </p:cNvPr>
          <p:cNvSpPr txBox="1">
            <a:spLocks noChangeArrowheads="1"/>
          </p:cNvSpPr>
          <p:nvPr/>
        </p:nvSpPr>
        <p:spPr bwMode="auto">
          <a:xfrm>
            <a:off x="7440568" y="2170158"/>
            <a:ext cx="2935185" cy="230755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sz="2399" dirty="0">
                <a:latin typeface="Calibri" panose="020F0502020204030204" pitchFamily="34" charset="0"/>
                <a:cs typeface="Arial" panose="020B0604020202020204" pitchFamily="34" charset="0"/>
              </a:rPr>
              <a:t>Familiaridad  con el alimento </a:t>
            </a:r>
          </a:p>
          <a:p>
            <a:pPr algn="ctr" eaLnBrk="1" hangingPunct="1">
              <a:spcBef>
                <a:spcPct val="0"/>
              </a:spcBef>
              <a:buFontTx/>
              <a:buNone/>
            </a:pPr>
            <a:r>
              <a:rPr lang="es-ES" altLang="es-ES" sz="2399" dirty="0">
                <a:latin typeface="Calibri" panose="020F0502020204030204" pitchFamily="34" charset="0"/>
                <a:cs typeface="Arial" panose="020B0604020202020204" pitchFamily="34" charset="0"/>
              </a:rPr>
              <a:t>Exposiciones repetidas a variedad</a:t>
            </a:r>
          </a:p>
          <a:p>
            <a:pPr algn="ctr" eaLnBrk="1" hangingPunct="1">
              <a:spcBef>
                <a:spcPct val="0"/>
              </a:spcBef>
              <a:buFontTx/>
              <a:buNone/>
            </a:pPr>
            <a:r>
              <a:rPr lang="es-ES" altLang="es-ES" sz="2399" dirty="0">
                <a:latin typeface="Calibri" panose="020F0502020204030204" pitchFamily="34" charset="0"/>
                <a:cs typeface="Arial" panose="020B0604020202020204" pitchFamily="34" charset="0"/>
              </a:rPr>
              <a:t>de preparaciones y sabores </a:t>
            </a:r>
          </a:p>
        </p:txBody>
      </p:sp>
      <p:pic>
        <p:nvPicPr>
          <p:cNvPr id="60420" name="Picture 2" descr="C:\Users\Paco\AppData\Local\Microsoft\Windows\Temporary Internet Files\Content.IE5\ZV882OW9\nino_que_no_come[1].jpg">
            <a:extLst>
              <a:ext uri="{FF2B5EF4-FFF2-40B4-BE49-F238E27FC236}">
                <a16:creationId xmlns:a16="http://schemas.microsoft.com/office/drawing/2014/main" id="{B028B7A2-78A5-438B-9703-DF0814C36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189"/>
          <a:stretch>
            <a:fillRect/>
          </a:stretch>
        </p:blipFill>
        <p:spPr bwMode="auto">
          <a:xfrm>
            <a:off x="4727624" y="646212"/>
            <a:ext cx="2376405" cy="166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4" descr="C:\Users\Paco\AppData\Local\Microsoft\Windows\Temporary Internet Files\Content.IE5\VAYT8GZ0\ninos-comiendo-fruta[1].jpg">
            <a:extLst>
              <a:ext uri="{FF2B5EF4-FFF2-40B4-BE49-F238E27FC236}">
                <a16:creationId xmlns:a16="http://schemas.microsoft.com/office/drawing/2014/main" id="{5F2FFAB5-769F-4F4B-BE44-BC1C2D5C05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5885" y="4910088"/>
            <a:ext cx="1660467" cy="162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9 CuadroTexto">
            <a:extLst>
              <a:ext uri="{FF2B5EF4-FFF2-40B4-BE49-F238E27FC236}">
                <a16:creationId xmlns:a16="http://schemas.microsoft.com/office/drawing/2014/main" id="{050763EE-F1F1-4D20-A016-143F9B3188C0}"/>
              </a:ext>
            </a:extLst>
          </p:cNvPr>
          <p:cNvSpPr txBox="1">
            <a:spLocks noChangeArrowheads="1"/>
          </p:cNvSpPr>
          <p:nvPr/>
        </p:nvSpPr>
        <p:spPr bwMode="auto">
          <a:xfrm>
            <a:off x="1678145" y="2184444"/>
            <a:ext cx="2568486" cy="230755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sz="2399">
                <a:latin typeface="Calibri" panose="020F0502020204030204" pitchFamily="34" charset="0"/>
                <a:cs typeface="Arial" panose="020B0604020202020204" pitchFamily="34" charset="0"/>
              </a:rPr>
              <a:t>Distinguir y asociar distintos sabores presentes en los alimentos que componían la dieta de la madre.</a:t>
            </a:r>
          </a:p>
        </p:txBody>
      </p:sp>
      <p:sp>
        <p:nvSpPr>
          <p:cNvPr id="60423" name="10 CuadroTexto">
            <a:extLst>
              <a:ext uri="{FF2B5EF4-FFF2-40B4-BE49-F238E27FC236}">
                <a16:creationId xmlns:a16="http://schemas.microsoft.com/office/drawing/2014/main" id="{54650D85-279D-4479-BC27-78E6D43152F3}"/>
              </a:ext>
            </a:extLst>
          </p:cNvPr>
          <p:cNvSpPr txBox="1">
            <a:spLocks noChangeArrowheads="1"/>
          </p:cNvSpPr>
          <p:nvPr/>
        </p:nvSpPr>
        <p:spPr bwMode="auto">
          <a:xfrm>
            <a:off x="8137455" y="4937074"/>
            <a:ext cx="2317669" cy="156914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sz="2399">
                <a:latin typeface="Calibri" panose="020F0502020204030204" pitchFamily="34" charset="0"/>
                <a:cs typeface="Arial" panose="020B0604020202020204" pitchFamily="34" charset="0"/>
              </a:rPr>
              <a:t>Vivencias y contexto “social” de los alimentos: escuela, pares..</a:t>
            </a:r>
          </a:p>
        </p:txBody>
      </p:sp>
      <p:pic>
        <p:nvPicPr>
          <p:cNvPr id="60424" name="Picture 8" descr="C:\Users\Paco\AppData\Local\Microsoft\Windows\Temporary Internet Files\Content.IE5\DFXCWW4U\Bebe[1].jpg">
            <a:extLst>
              <a:ext uri="{FF2B5EF4-FFF2-40B4-BE49-F238E27FC236}">
                <a16:creationId xmlns:a16="http://schemas.microsoft.com/office/drawing/2014/main" id="{A57A83DC-917C-40AD-83BD-B0B9E2E927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038" t="-430" r="20641"/>
          <a:stretch>
            <a:fillRect/>
          </a:stretch>
        </p:blipFill>
        <p:spPr bwMode="auto">
          <a:xfrm>
            <a:off x="1706718" y="616050"/>
            <a:ext cx="2511337" cy="167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1 Rectángulo">
            <a:extLst>
              <a:ext uri="{FF2B5EF4-FFF2-40B4-BE49-F238E27FC236}">
                <a16:creationId xmlns:a16="http://schemas.microsoft.com/office/drawing/2014/main" id="{9564FE46-AA65-4C2E-A272-A18488A23980}"/>
              </a:ext>
            </a:extLst>
          </p:cNvPr>
          <p:cNvSpPr>
            <a:spLocks noChangeArrowheads="1"/>
          </p:cNvSpPr>
          <p:nvPr/>
        </p:nvSpPr>
        <p:spPr bwMode="auto">
          <a:xfrm>
            <a:off x="4511731" y="2184445"/>
            <a:ext cx="2736754" cy="230755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sz="2399">
                <a:latin typeface="Calibri" panose="020F0502020204030204" pitchFamily="34" charset="0"/>
                <a:cs typeface="Arial" panose="020B0604020202020204" pitchFamily="34" charset="0"/>
              </a:rPr>
              <a:t>Introducción alimentos</a:t>
            </a:r>
          </a:p>
          <a:p>
            <a:pPr algn="ctr" eaLnBrk="1" hangingPunct="1">
              <a:spcBef>
                <a:spcPct val="0"/>
              </a:spcBef>
              <a:buFontTx/>
              <a:buNone/>
            </a:pPr>
            <a:r>
              <a:rPr lang="es-ES" altLang="es-ES" sz="2399">
                <a:latin typeface="Calibri" panose="020F0502020204030204" pitchFamily="34" charset="0"/>
                <a:cs typeface="Arial" panose="020B0604020202020204" pitchFamily="34" charset="0"/>
              </a:rPr>
              <a:t>Sensaciones gratificantes</a:t>
            </a:r>
          </a:p>
          <a:p>
            <a:pPr algn="ctr" eaLnBrk="1" hangingPunct="1">
              <a:spcBef>
                <a:spcPct val="0"/>
              </a:spcBef>
              <a:buFontTx/>
              <a:buNone/>
            </a:pPr>
            <a:r>
              <a:rPr lang="es-ES" altLang="es-ES" sz="2399">
                <a:latin typeface="Calibri" panose="020F0502020204030204" pitchFamily="34" charset="0"/>
                <a:cs typeface="Arial" panose="020B0604020202020204" pitchFamily="34" charset="0"/>
              </a:rPr>
              <a:t>y experiencias </a:t>
            </a:r>
          </a:p>
          <a:p>
            <a:pPr algn="ctr" eaLnBrk="1" hangingPunct="1">
              <a:spcBef>
                <a:spcPct val="0"/>
              </a:spcBef>
              <a:buFontTx/>
              <a:buNone/>
            </a:pPr>
            <a:r>
              <a:rPr lang="es-ES" altLang="es-ES" sz="2399">
                <a:latin typeface="Calibri" panose="020F0502020204030204" pitchFamily="34" charset="0"/>
                <a:cs typeface="Arial" panose="020B0604020202020204" pitchFamily="34" charset="0"/>
              </a:rPr>
              <a:t>positivas </a:t>
            </a:r>
          </a:p>
        </p:txBody>
      </p:sp>
      <p:sp>
        <p:nvSpPr>
          <p:cNvPr id="60426" name="2 Rectángulo">
            <a:extLst>
              <a:ext uri="{FF2B5EF4-FFF2-40B4-BE49-F238E27FC236}">
                <a16:creationId xmlns:a16="http://schemas.microsoft.com/office/drawing/2014/main" id="{3BEB2E0A-DE02-43B8-B484-01F21BD4E17C}"/>
              </a:ext>
            </a:extLst>
          </p:cNvPr>
          <p:cNvSpPr>
            <a:spLocks noChangeArrowheads="1"/>
          </p:cNvSpPr>
          <p:nvPr/>
        </p:nvSpPr>
        <p:spPr bwMode="auto">
          <a:xfrm>
            <a:off x="3500530" y="4852939"/>
            <a:ext cx="2582771" cy="156914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sz="2399">
                <a:latin typeface="Calibri" panose="020F0502020204030204" pitchFamily="34" charset="0"/>
                <a:cs typeface="Arial" panose="020B0604020202020204" pitchFamily="34" charset="0"/>
              </a:rPr>
              <a:t>Presencia en la mesa familiar</a:t>
            </a:r>
          </a:p>
          <a:p>
            <a:pPr algn="ctr" eaLnBrk="1" hangingPunct="1">
              <a:spcBef>
                <a:spcPct val="0"/>
              </a:spcBef>
              <a:buFontTx/>
              <a:buNone/>
            </a:pPr>
            <a:r>
              <a:rPr lang="es-ES" altLang="es-ES" sz="2399">
                <a:latin typeface="Calibri" panose="020F0502020204030204" pitchFamily="34" charset="0"/>
                <a:cs typeface="Arial" panose="020B0604020202020204" pitchFamily="34" charset="0"/>
              </a:rPr>
              <a:t>Contexto social  familiar </a:t>
            </a:r>
          </a:p>
        </p:txBody>
      </p:sp>
      <p:pic>
        <p:nvPicPr>
          <p:cNvPr id="60427" name="Picture 17" descr="C:\Users\Paco\AppData\Local\Microsoft\Windows\Temporary Internet Files\Content.IE5\VAYT8GZ0\16784233542_b013b80f7a[1].jpg">
            <a:extLst>
              <a:ext uri="{FF2B5EF4-FFF2-40B4-BE49-F238E27FC236}">
                <a16:creationId xmlns:a16="http://schemas.microsoft.com/office/drawing/2014/main" id="{430DB26E-ED32-413C-B45B-3D049BC844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6251" y="4583075"/>
            <a:ext cx="2041454" cy="193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8 CuadroTexto">
            <a:extLst>
              <a:ext uri="{FF2B5EF4-FFF2-40B4-BE49-F238E27FC236}">
                <a16:creationId xmlns:a16="http://schemas.microsoft.com/office/drawing/2014/main" id="{A74A2877-98E5-45F4-A95D-B0E6E4D54445}"/>
              </a:ext>
            </a:extLst>
          </p:cNvPr>
          <p:cNvSpPr txBox="1">
            <a:spLocks noChangeArrowheads="1"/>
          </p:cNvSpPr>
          <p:nvPr/>
        </p:nvSpPr>
        <p:spPr bwMode="auto">
          <a:xfrm>
            <a:off x="1879750" y="474768"/>
            <a:ext cx="404799" cy="7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3999" b="1">
                <a:solidFill>
                  <a:srgbClr val="C00000"/>
                </a:solidFill>
                <a:latin typeface="Calibri" panose="020F0502020204030204" pitchFamily="34" charset="0"/>
                <a:cs typeface="Arial" panose="020B0604020202020204" pitchFamily="34" charset="0"/>
              </a:rPr>
              <a:t>1</a:t>
            </a:r>
          </a:p>
        </p:txBody>
      </p:sp>
      <p:sp>
        <p:nvSpPr>
          <p:cNvPr id="60429" name="27 CuadroTexto">
            <a:extLst>
              <a:ext uri="{FF2B5EF4-FFF2-40B4-BE49-F238E27FC236}">
                <a16:creationId xmlns:a16="http://schemas.microsoft.com/office/drawing/2014/main" id="{5FB03CF8-6926-41D3-946B-CF4DD7006B90}"/>
              </a:ext>
            </a:extLst>
          </p:cNvPr>
          <p:cNvSpPr txBox="1">
            <a:spLocks noChangeArrowheads="1"/>
          </p:cNvSpPr>
          <p:nvPr/>
        </p:nvSpPr>
        <p:spPr bwMode="auto">
          <a:xfrm>
            <a:off x="4381562" y="498579"/>
            <a:ext cx="404799" cy="7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3999" b="1">
                <a:solidFill>
                  <a:srgbClr val="C00000"/>
                </a:solidFill>
                <a:latin typeface="Calibri" panose="020F0502020204030204" pitchFamily="34" charset="0"/>
                <a:cs typeface="Arial" panose="020B0604020202020204" pitchFamily="34" charset="0"/>
              </a:rPr>
              <a:t>2</a:t>
            </a:r>
          </a:p>
        </p:txBody>
      </p:sp>
      <p:sp>
        <p:nvSpPr>
          <p:cNvPr id="60430" name="28 CuadroTexto">
            <a:extLst>
              <a:ext uri="{FF2B5EF4-FFF2-40B4-BE49-F238E27FC236}">
                <a16:creationId xmlns:a16="http://schemas.microsoft.com/office/drawing/2014/main" id="{D811D97D-7FB8-409F-A098-30E743C3214A}"/>
              </a:ext>
            </a:extLst>
          </p:cNvPr>
          <p:cNvSpPr txBox="1">
            <a:spLocks noChangeArrowheads="1"/>
          </p:cNvSpPr>
          <p:nvPr/>
        </p:nvSpPr>
        <p:spPr bwMode="auto">
          <a:xfrm>
            <a:off x="7464379" y="495404"/>
            <a:ext cx="404799" cy="7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3999" b="1">
                <a:solidFill>
                  <a:srgbClr val="C00000"/>
                </a:solidFill>
                <a:latin typeface="Calibri" panose="020F0502020204030204" pitchFamily="34" charset="0"/>
                <a:cs typeface="Arial" panose="020B0604020202020204" pitchFamily="34" charset="0"/>
              </a:rPr>
              <a:t>3</a:t>
            </a:r>
          </a:p>
        </p:txBody>
      </p:sp>
      <p:sp>
        <p:nvSpPr>
          <p:cNvPr id="60431" name="29 CuadroTexto">
            <a:extLst>
              <a:ext uri="{FF2B5EF4-FFF2-40B4-BE49-F238E27FC236}">
                <a16:creationId xmlns:a16="http://schemas.microsoft.com/office/drawing/2014/main" id="{C4B4EFA4-8569-445B-BFCE-953B21B3280D}"/>
              </a:ext>
            </a:extLst>
          </p:cNvPr>
          <p:cNvSpPr txBox="1">
            <a:spLocks noChangeArrowheads="1"/>
          </p:cNvSpPr>
          <p:nvPr/>
        </p:nvSpPr>
        <p:spPr bwMode="auto">
          <a:xfrm>
            <a:off x="1816252" y="4498939"/>
            <a:ext cx="404799" cy="7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3999" b="1">
                <a:solidFill>
                  <a:srgbClr val="C00000"/>
                </a:solidFill>
                <a:latin typeface="Calibri" panose="020F0502020204030204" pitchFamily="34" charset="0"/>
                <a:cs typeface="Arial" panose="020B0604020202020204" pitchFamily="34" charset="0"/>
              </a:rPr>
              <a:t>4</a:t>
            </a:r>
          </a:p>
        </p:txBody>
      </p:sp>
      <p:sp>
        <p:nvSpPr>
          <p:cNvPr id="60432" name="30 CuadroTexto">
            <a:extLst>
              <a:ext uri="{FF2B5EF4-FFF2-40B4-BE49-F238E27FC236}">
                <a16:creationId xmlns:a16="http://schemas.microsoft.com/office/drawing/2014/main" id="{EDA9CF8D-A06F-46E5-80C5-714087B60C2E}"/>
              </a:ext>
            </a:extLst>
          </p:cNvPr>
          <p:cNvSpPr txBox="1">
            <a:spLocks noChangeArrowheads="1"/>
          </p:cNvSpPr>
          <p:nvPr/>
        </p:nvSpPr>
        <p:spPr bwMode="auto">
          <a:xfrm>
            <a:off x="6594459" y="4762455"/>
            <a:ext cx="403211" cy="7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3999" b="1">
                <a:solidFill>
                  <a:srgbClr val="C00000"/>
                </a:solidFill>
                <a:latin typeface="Calibri" panose="020F0502020204030204" pitchFamily="34" charset="0"/>
                <a:cs typeface="Arial" panose="020B0604020202020204" pitchFamily="34" charset="0"/>
              </a:rPr>
              <a:t>5</a:t>
            </a:r>
          </a:p>
        </p:txBody>
      </p:sp>
      <p:sp>
        <p:nvSpPr>
          <p:cNvPr id="60433" name="CuadroTexto 1">
            <a:extLst>
              <a:ext uri="{FF2B5EF4-FFF2-40B4-BE49-F238E27FC236}">
                <a16:creationId xmlns:a16="http://schemas.microsoft.com/office/drawing/2014/main" id="{D2592A07-4146-4DF5-94A8-0737F901B94F}"/>
              </a:ext>
            </a:extLst>
          </p:cNvPr>
          <p:cNvSpPr txBox="1">
            <a:spLocks noChangeArrowheads="1"/>
          </p:cNvSpPr>
          <p:nvPr/>
        </p:nvSpPr>
        <p:spPr bwMode="auto">
          <a:xfrm>
            <a:off x="875714" y="77905"/>
            <a:ext cx="10415175" cy="584775"/>
          </a:xfrm>
          <a:prstGeom prst="rect">
            <a:avLst/>
          </a:prstGeom>
          <a:solidFill>
            <a:schemeClr val="accent1">
              <a:lumMod val="75000"/>
            </a:schemeClr>
          </a:solidFill>
          <a:ln>
            <a:noFill/>
          </a:ln>
        </p:spPr>
        <p:txBody>
          <a:bodyPr>
            <a:spAutoFit/>
          </a:bodyPr>
          <a:lstStyle>
            <a:defPPr>
              <a:defRPr lang="es-ES"/>
            </a:defPPr>
            <a:lvl1pPr algn="ctr">
              <a:spcBef>
                <a:spcPct val="0"/>
              </a:spcBef>
              <a:buFontTx/>
              <a:buNone/>
              <a:defRPr sz="3200" b="1">
                <a:solidFill>
                  <a:srgbClr val="FFFD73"/>
                </a:solidFill>
                <a:latin typeface="Calibri" panose="020F0502020204030204" pitchFamily="34" charset="0"/>
                <a:cs typeface="Calibri" panose="020F0502020204030204" pitchFamily="34" charset="0"/>
              </a:defRPr>
            </a:lvl1pPr>
            <a:lvl2pPr marL="742950" indent="-285750">
              <a:spcBef>
                <a:spcPct val="20000"/>
              </a:spcBef>
              <a:buChar char="–"/>
              <a:defRPr sz="2800">
                <a:latin typeface="Arial" panose="020B0604020202020204" pitchFamily="34" charset="0"/>
              </a:defRPr>
            </a:lvl2pPr>
            <a:lvl3pPr marL="1143000" indent="-228600">
              <a:spcBef>
                <a:spcPct val="20000"/>
              </a:spcBef>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gl-ES" altLang="es-ES" dirty="0"/>
              <a:t>2</a:t>
            </a:r>
            <a:r>
              <a:rPr lang="gl-ES" altLang="es-ES"/>
              <a:t>. </a:t>
            </a:r>
            <a:r>
              <a:rPr lang="gl-ES" altLang="es-ES" dirty="0"/>
              <a:t>La adquisición </a:t>
            </a:r>
            <a:r>
              <a:rPr lang="gl-ES" altLang="es-ES"/>
              <a:t>de hábitos </a:t>
            </a:r>
            <a:r>
              <a:rPr lang="gl-ES" altLang="es-ES" dirty="0"/>
              <a:t>pasa por diferentes etapas</a:t>
            </a:r>
          </a:p>
        </p:txBody>
      </p:sp>
    </p:spTree>
    <p:extLst>
      <p:ext uri="{BB962C8B-B14F-4D97-AF65-F5344CB8AC3E}">
        <p14:creationId xmlns:p14="http://schemas.microsoft.com/office/powerpoint/2010/main" val="364986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agen 2">
            <a:extLst>
              <a:ext uri="{FF2B5EF4-FFF2-40B4-BE49-F238E27FC236}">
                <a16:creationId xmlns:a16="http://schemas.microsoft.com/office/drawing/2014/main" id="{9F989923-73DB-4241-9EF6-DFFF4D844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019" y="120"/>
            <a:ext cx="8973823" cy="685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3 Rectángulo">
            <a:extLst>
              <a:ext uri="{FF2B5EF4-FFF2-40B4-BE49-F238E27FC236}">
                <a16:creationId xmlns:a16="http://schemas.microsoft.com/office/drawing/2014/main" id="{218D4A61-FFB9-4A35-A478-C77E20824D26}"/>
              </a:ext>
            </a:extLst>
          </p:cNvPr>
          <p:cNvSpPr>
            <a:spLocks noChangeArrowheads="1"/>
          </p:cNvSpPr>
          <p:nvPr/>
        </p:nvSpPr>
        <p:spPr bwMode="auto">
          <a:xfrm>
            <a:off x="2567112" y="4868813"/>
            <a:ext cx="7632433" cy="1569660"/>
          </a:xfrm>
          <a:prstGeom prst="rect">
            <a:avLst/>
          </a:prstGeom>
          <a:solidFill>
            <a:schemeClr val="accent1">
              <a:lumMod val="75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s-ES" altLang="es-ES" b="1" dirty="0">
                <a:solidFill>
                  <a:srgbClr val="FFFD73"/>
                </a:solidFill>
                <a:latin typeface="Calibri" panose="020F0502020204030204" pitchFamily="34" charset="0"/>
                <a:cs typeface="Calibri" panose="020F0502020204030204" pitchFamily="34" charset="0"/>
              </a:rPr>
              <a:t>3. Las preferencias alimentarias se aprenden a través de la experiencia con la comida y los alimentos</a:t>
            </a:r>
          </a:p>
        </p:txBody>
      </p:sp>
    </p:spTree>
    <p:extLst>
      <p:ext uri="{BB962C8B-B14F-4D97-AF65-F5344CB8AC3E}">
        <p14:creationId xmlns:p14="http://schemas.microsoft.com/office/powerpoint/2010/main" val="1139936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3427</Words>
  <Application>Microsoft Office PowerPoint</Application>
  <PresentationFormat>Panorámica</PresentationFormat>
  <Paragraphs>329</Paragraphs>
  <Slides>36</Slides>
  <Notes>18</Notes>
  <HiddenSlides>0</HiddenSlides>
  <MMClips>0</MMClips>
  <ScaleCrop>false</ScaleCrop>
  <HeadingPairs>
    <vt:vector size="6" baseType="variant">
      <vt:variant>
        <vt:lpstr>Fuentes usadas</vt:lpstr>
      </vt:variant>
      <vt:variant>
        <vt:i4>21</vt:i4>
      </vt:variant>
      <vt:variant>
        <vt:lpstr>Tema</vt:lpstr>
      </vt:variant>
      <vt:variant>
        <vt:i4>1</vt:i4>
      </vt:variant>
      <vt:variant>
        <vt:lpstr>Títulos de diapositiva</vt:lpstr>
      </vt:variant>
      <vt:variant>
        <vt:i4>36</vt:i4>
      </vt:variant>
    </vt:vector>
  </HeadingPairs>
  <TitlesOfParts>
    <vt:vector size="58" baseType="lpstr">
      <vt:lpstr>Microsoft YaHei</vt:lpstr>
      <vt:lpstr>SimSun</vt:lpstr>
      <vt:lpstr>Andale Sans UI</vt:lpstr>
      <vt:lpstr>Arial</vt:lpstr>
      <vt:lpstr>Calibri</vt:lpstr>
      <vt:lpstr>Calibri Light</vt:lpstr>
      <vt:lpstr>Comic Sans MS</vt:lpstr>
      <vt:lpstr>Courier New</vt:lpstr>
      <vt:lpstr>DejaVu Sans</vt:lpstr>
      <vt:lpstr>HelveticaNeue-Bold</vt:lpstr>
      <vt:lpstr>HelveticaNeue-Medium</vt:lpstr>
      <vt:lpstr>HelveticaNeue-Thin</vt:lpstr>
      <vt:lpstr>Liberation Serif</vt:lpstr>
      <vt:lpstr>OpenSymbol</vt:lpstr>
      <vt:lpstr>Segoe UI</vt:lpstr>
      <vt:lpstr>Symbol</vt:lpstr>
      <vt:lpstr>Tahoma</vt:lpstr>
      <vt:lpstr>Times New Roman</vt:lpstr>
      <vt:lpstr>Verdana</vt:lpstr>
      <vt:lpstr>Wingdings</vt:lpstr>
      <vt:lpstr>Xunta Sans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Maria Martinez Lorente</dc:creator>
  <cp:lastModifiedBy>ef</cp:lastModifiedBy>
  <cp:revision>2</cp:revision>
  <dcterms:created xsi:type="dcterms:W3CDTF">2023-10-18T18:19:16Z</dcterms:created>
  <dcterms:modified xsi:type="dcterms:W3CDTF">2023-10-22T09:28:08Z</dcterms:modified>
</cp:coreProperties>
</file>