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3" r:id="rId3"/>
    <p:sldId id="276" r:id="rId4"/>
    <p:sldId id="264" r:id="rId5"/>
    <p:sldId id="277" r:id="rId6"/>
    <p:sldId id="278" r:id="rId7"/>
    <p:sldId id="256" r:id="rId8"/>
    <p:sldId id="265" r:id="rId9"/>
    <p:sldId id="258" r:id="rId10"/>
    <p:sldId id="259" r:id="rId11"/>
    <p:sldId id="261" r:id="rId12"/>
    <p:sldId id="267" r:id="rId13"/>
    <p:sldId id="262" r:id="rId14"/>
    <p:sldId id="263" r:id="rId15"/>
    <p:sldId id="266" r:id="rId16"/>
    <p:sldId id="281" r:id="rId17"/>
    <p:sldId id="279" r:id="rId18"/>
    <p:sldId id="280" r:id="rId19"/>
    <p:sldId id="282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pixabay.com/es/photos/frutas-mix-de-frutas-naturaleza-980014/" TargetMode="External"/><Relationship Id="rId1" Type="http://schemas.openxmlformats.org/officeDocument/2006/relationships/image" Target="../media/image3.jpg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lameigaysucaldero.blogspot.com/2018/08/como-saber-si-el-pescado-esta-fresco.html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pixabay.com/es/photos/frutas-mix-de-frutas-naturaleza-980014/" TargetMode="External"/><Relationship Id="rId1" Type="http://schemas.openxmlformats.org/officeDocument/2006/relationships/image" Target="../media/image3.jpg"/><Relationship Id="rId6" Type="http://schemas.openxmlformats.org/officeDocument/2006/relationships/image" Target="../media/image5.jpg"/><Relationship Id="rId5" Type="http://schemas.openxmlformats.org/officeDocument/2006/relationships/image" Target="../media/image6.png"/><Relationship Id="rId4" Type="http://schemas.openxmlformats.org/officeDocument/2006/relationships/hyperlink" Target="https://lameigaysucaldero.blogspot.com/2018/08/como-saber-si-el-pescado-esta-fresco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F7D79-3FFE-4C56-A77E-88668EDEC833}" type="doc">
      <dgm:prSet loTypeId="urn:microsoft.com/office/officeart/2005/8/layout/venn2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B4D0CA5-A8A5-4C5A-A60B-D5165FFE95E9}">
      <dgm:prSet phldrT="[Texto]" custT="1"/>
      <dgm:spPr/>
      <dgm:t>
        <a:bodyPr/>
        <a:lstStyle/>
        <a:p>
          <a:r>
            <a:rPr lang="es-ES" sz="1400" dirty="0">
              <a:solidFill>
                <a:schemeClr val="bg2">
                  <a:lumMod val="10000"/>
                </a:schemeClr>
              </a:solidFill>
            </a:rPr>
            <a:t>Obesidad infantil</a:t>
          </a:r>
        </a:p>
      </dgm:t>
    </dgm:pt>
    <dgm:pt modelId="{1233C3DF-8F9E-4696-AFE3-5ACF7BCF4025}" type="parTrans" cxnId="{6CF0DC13-8C39-4EEC-AF5B-51ED0500F7E0}">
      <dgm:prSet/>
      <dgm:spPr/>
      <dgm:t>
        <a:bodyPr/>
        <a:lstStyle/>
        <a:p>
          <a:endParaRPr lang="es-ES"/>
        </a:p>
      </dgm:t>
    </dgm:pt>
    <dgm:pt modelId="{DFB26788-A02D-4696-AC0A-D76F315B0F05}" type="sibTrans" cxnId="{6CF0DC13-8C39-4EEC-AF5B-51ED0500F7E0}">
      <dgm:prSet/>
      <dgm:spPr/>
      <dgm:t>
        <a:bodyPr/>
        <a:lstStyle/>
        <a:p>
          <a:endParaRPr lang="es-ES"/>
        </a:p>
      </dgm:t>
    </dgm:pt>
    <dgm:pt modelId="{B1299457-EC36-4128-8B34-06C58C3AC6C5}">
      <dgm:prSet phldrT="[Texto]" custT="1"/>
      <dgm:spPr/>
      <dgm:t>
        <a:bodyPr/>
        <a:lstStyle/>
        <a:p>
          <a:r>
            <a:rPr lang="es-ES" sz="1400" dirty="0">
              <a:solidFill>
                <a:schemeClr val="bg2">
                  <a:lumMod val="10000"/>
                </a:schemeClr>
              </a:solidFill>
            </a:rPr>
            <a:t>Hábitos saludables</a:t>
          </a:r>
        </a:p>
      </dgm:t>
    </dgm:pt>
    <dgm:pt modelId="{D1A20407-BDD8-49B2-9215-7BDC1AB1A702}" type="parTrans" cxnId="{727F051B-26DC-46BB-A4ED-569AE95A0D0F}">
      <dgm:prSet/>
      <dgm:spPr/>
      <dgm:t>
        <a:bodyPr/>
        <a:lstStyle/>
        <a:p>
          <a:endParaRPr lang="es-ES"/>
        </a:p>
      </dgm:t>
    </dgm:pt>
    <dgm:pt modelId="{C380C8FA-751F-44DB-A038-8F2DF0E8360C}" type="sibTrans" cxnId="{727F051B-26DC-46BB-A4ED-569AE95A0D0F}">
      <dgm:prSet/>
      <dgm:spPr/>
      <dgm:t>
        <a:bodyPr/>
        <a:lstStyle/>
        <a:p>
          <a:endParaRPr lang="es-ES"/>
        </a:p>
      </dgm:t>
    </dgm:pt>
    <dgm:pt modelId="{63339936-D3B6-4FFF-B2A4-85F42E471A11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Hábitos alimentación</a:t>
          </a:r>
        </a:p>
      </dgm:t>
    </dgm:pt>
    <dgm:pt modelId="{2B1BFF61-A84B-4DE3-97FD-133D45CFADA5}" type="parTrans" cxnId="{1D4637EA-C4E3-4279-B089-32909DFCD1FF}">
      <dgm:prSet/>
      <dgm:spPr/>
      <dgm:t>
        <a:bodyPr/>
        <a:lstStyle/>
        <a:p>
          <a:endParaRPr lang="es-ES"/>
        </a:p>
      </dgm:t>
    </dgm:pt>
    <dgm:pt modelId="{81508AAE-BA24-4D74-B88F-D2425D809309}" type="sibTrans" cxnId="{1D4637EA-C4E3-4279-B089-32909DFCD1FF}">
      <dgm:prSet/>
      <dgm:spPr/>
      <dgm:t>
        <a:bodyPr/>
        <a:lstStyle/>
        <a:p>
          <a:endParaRPr lang="es-ES"/>
        </a:p>
      </dgm:t>
    </dgm:pt>
    <dgm:pt modelId="{A6599D47-A179-48B7-9A5A-4B99B65C0C29}">
      <dgm:prSet phldrT="[Texto]" custT="1"/>
      <dgm:spPr/>
      <dgm:t>
        <a:bodyPr/>
        <a:lstStyle/>
        <a:p>
          <a:r>
            <a:rPr lang="es-ES" sz="1400" dirty="0">
              <a:solidFill>
                <a:schemeClr val="tx1"/>
              </a:solidFill>
            </a:rPr>
            <a:t>Publicidad de alimentos y bebidas</a:t>
          </a:r>
        </a:p>
      </dgm:t>
    </dgm:pt>
    <dgm:pt modelId="{740B6691-B299-4976-A637-3C885CCF002E}" type="parTrans" cxnId="{30BA82A5-649E-4793-B11A-FF3D584BC7E7}">
      <dgm:prSet/>
      <dgm:spPr/>
      <dgm:t>
        <a:bodyPr/>
        <a:lstStyle/>
        <a:p>
          <a:endParaRPr lang="es-ES"/>
        </a:p>
      </dgm:t>
    </dgm:pt>
    <dgm:pt modelId="{F3E44FB9-72CE-4544-8D90-B491D19C3A14}" type="sibTrans" cxnId="{30BA82A5-649E-4793-B11A-FF3D584BC7E7}">
      <dgm:prSet/>
      <dgm:spPr/>
      <dgm:t>
        <a:bodyPr/>
        <a:lstStyle/>
        <a:p>
          <a:endParaRPr lang="es-ES"/>
        </a:p>
      </dgm:t>
    </dgm:pt>
    <dgm:pt modelId="{056338E3-59CD-49BC-A0B4-8017D8944509}" type="pres">
      <dgm:prSet presAssocID="{B32F7D79-3FFE-4C56-A77E-88668EDEC833}" presName="Name0" presStyleCnt="0">
        <dgm:presLayoutVars>
          <dgm:chMax val="7"/>
          <dgm:resizeHandles val="exact"/>
        </dgm:presLayoutVars>
      </dgm:prSet>
      <dgm:spPr/>
    </dgm:pt>
    <dgm:pt modelId="{EB675345-A9AA-4A2F-816F-F11FCA76CB46}" type="pres">
      <dgm:prSet presAssocID="{B32F7D79-3FFE-4C56-A77E-88668EDEC833}" presName="comp1" presStyleCnt="0"/>
      <dgm:spPr/>
    </dgm:pt>
    <dgm:pt modelId="{09F3DF48-9F18-4EDE-9D16-E39C04FACC98}" type="pres">
      <dgm:prSet presAssocID="{B32F7D79-3FFE-4C56-A77E-88668EDEC833}" presName="circle1" presStyleLbl="node1" presStyleIdx="0" presStyleCnt="4" custLinFactNeighborX="7398" custLinFactNeighborY="4337"/>
      <dgm:spPr/>
    </dgm:pt>
    <dgm:pt modelId="{5CC8E478-8B78-4D56-B867-429088C88AEE}" type="pres">
      <dgm:prSet presAssocID="{B32F7D79-3FFE-4C56-A77E-88668EDEC833}" presName="c1text" presStyleLbl="node1" presStyleIdx="0" presStyleCnt="4">
        <dgm:presLayoutVars>
          <dgm:bulletEnabled val="1"/>
        </dgm:presLayoutVars>
      </dgm:prSet>
      <dgm:spPr/>
    </dgm:pt>
    <dgm:pt modelId="{AB235451-01DB-41B4-B95A-AB1DF8A83D09}" type="pres">
      <dgm:prSet presAssocID="{B32F7D79-3FFE-4C56-A77E-88668EDEC833}" presName="comp2" presStyleCnt="0"/>
      <dgm:spPr/>
    </dgm:pt>
    <dgm:pt modelId="{C29835A6-ACA2-44CB-94CE-4E5ACD6780A1}" type="pres">
      <dgm:prSet presAssocID="{B32F7D79-3FFE-4C56-A77E-88668EDEC833}" presName="circle2" presStyleLbl="node1" presStyleIdx="1" presStyleCnt="4"/>
      <dgm:spPr/>
    </dgm:pt>
    <dgm:pt modelId="{727C94ED-BF75-4523-867B-9CDFB2F83BE7}" type="pres">
      <dgm:prSet presAssocID="{B32F7D79-3FFE-4C56-A77E-88668EDEC833}" presName="c2text" presStyleLbl="node1" presStyleIdx="1" presStyleCnt="4">
        <dgm:presLayoutVars>
          <dgm:bulletEnabled val="1"/>
        </dgm:presLayoutVars>
      </dgm:prSet>
      <dgm:spPr/>
    </dgm:pt>
    <dgm:pt modelId="{9ECECC65-EB98-4725-AE6B-513E6ED7FE7E}" type="pres">
      <dgm:prSet presAssocID="{B32F7D79-3FFE-4C56-A77E-88668EDEC833}" presName="comp3" presStyleCnt="0"/>
      <dgm:spPr/>
    </dgm:pt>
    <dgm:pt modelId="{5587CB61-E409-4598-A9AE-D4D827800C78}" type="pres">
      <dgm:prSet presAssocID="{B32F7D79-3FFE-4C56-A77E-88668EDEC833}" presName="circle3" presStyleLbl="node1" presStyleIdx="2" presStyleCnt="4"/>
      <dgm:spPr/>
    </dgm:pt>
    <dgm:pt modelId="{C7088421-3DAD-464B-AB96-27DD358C702F}" type="pres">
      <dgm:prSet presAssocID="{B32F7D79-3FFE-4C56-A77E-88668EDEC833}" presName="c3text" presStyleLbl="node1" presStyleIdx="2" presStyleCnt="4">
        <dgm:presLayoutVars>
          <dgm:bulletEnabled val="1"/>
        </dgm:presLayoutVars>
      </dgm:prSet>
      <dgm:spPr/>
    </dgm:pt>
    <dgm:pt modelId="{06CE4B7C-4C7E-4C8D-804D-33CC3EC560C2}" type="pres">
      <dgm:prSet presAssocID="{B32F7D79-3FFE-4C56-A77E-88668EDEC833}" presName="comp4" presStyleCnt="0"/>
      <dgm:spPr/>
    </dgm:pt>
    <dgm:pt modelId="{70B79352-E3C2-4EB4-8B5B-C9BEC9F55663}" type="pres">
      <dgm:prSet presAssocID="{B32F7D79-3FFE-4C56-A77E-88668EDEC833}" presName="circle4" presStyleLbl="node1" presStyleIdx="3" presStyleCnt="4"/>
      <dgm:spPr/>
    </dgm:pt>
    <dgm:pt modelId="{63BB9287-50E6-4AB3-A4AD-8D21B5DF600D}" type="pres">
      <dgm:prSet presAssocID="{B32F7D79-3FFE-4C56-A77E-88668EDEC83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CF0DC13-8C39-4EEC-AF5B-51ED0500F7E0}" srcId="{B32F7D79-3FFE-4C56-A77E-88668EDEC833}" destId="{7B4D0CA5-A8A5-4C5A-A60B-D5165FFE95E9}" srcOrd="0" destOrd="0" parTransId="{1233C3DF-8F9E-4696-AFE3-5ACF7BCF4025}" sibTransId="{DFB26788-A02D-4696-AC0A-D76F315B0F05}"/>
    <dgm:cxn modelId="{727F051B-26DC-46BB-A4ED-569AE95A0D0F}" srcId="{B32F7D79-3FFE-4C56-A77E-88668EDEC833}" destId="{B1299457-EC36-4128-8B34-06C58C3AC6C5}" srcOrd="1" destOrd="0" parTransId="{D1A20407-BDD8-49B2-9215-7BDC1AB1A702}" sibTransId="{C380C8FA-751F-44DB-A038-8F2DF0E8360C}"/>
    <dgm:cxn modelId="{F6625A3A-42EA-4A76-ABBD-8E7538B858C9}" type="presOf" srcId="{B32F7D79-3FFE-4C56-A77E-88668EDEC833}" destId="{056338E3-59CD-49BC-A0B4-8017D8944509}" srcOrd="0" destOrd="0" presId="urn:microsoft.com/office/officeart/2005/8/layout/venn2"/>
    <dgm:cxn modelId="{0077DC3D-E4D3-4929-9915-62D373DD8518}" type="presOf" srcId="{B1299457-EC36-4128-8B34-06C58C3AC6C5}" destId="{727C94ED-BF75-4523-867B-9CDFB2F83BE7}" srcOrd="1" destOrd="0" presId="urn:microsoft.com/office/officeart/2005/8/layout/venn2"/>
    <dgm:cxn modelId="{D62DF043-C94A-42CF-922E-DB71F0E62EBE}" type="presOf" srcId="{A6599D47-A179-48B7-9A5A-4B99B65C0C29}" destId="{70B79352-E3C2-4EB4-8B5B-C9BEC9F55663}" srcOrd="0" destOrd="0" presId="urn:microsoft.com/office/officeart/2005/8/layout/venn2"/>
    <dgm:cxn modelId="{3E03D357-5E47-4582-8117-2E5073CFBB04}" type="presOf" srcId="{63339936-D3B6-4FFF-B2A4-85F42E471A11}" destId="{5587CB61-E409-4598-A9AE-D4D827800C78}" srcOrd="0" destOrd="0" presId="urn:microsoft.com/office/officeart/2005/8/layout/venn2"/>
    <dgm:cxn modelId="{382CE27B-B83E-4B51-95E9-F819A1C4A8E3}" type="presOf" srcId="{7B4D0CA5-A8A5-4C5A-A60B-D5165FFE95E9}" destId="{09F3DF48-9F18-4EDE-9D16-E39C04FACC98}" srcOrd="0" destOrd="0" presId="urn:microsoft.com/office/officeart/2005/8/layout/venn2"/>
    <dgm:cxn modelId="{0F0B757E-AB73-4AB2-8B1E-741CCAD7B095}" type="presOf" srcId="{B1299457-EC36-4128-8B34-06C58C3AC6C5}" destId="{C29835A6-ACA2-44CB-94CE-4E5ACD6780A1}" srcOrd="0" destOrd="0" presId="urn:microsoft.com/office/officeart/2005/8/layout/venn2"/>
    <dgm:cxn modelId="{CFC6BF8F-2D27-4AA4-874D-D49487D1EEF4}" type="presOf" srcId="{A6599D47-A179-48B7-9A5A-4B99B65C0C29}" destId="{63BB9287-50E6-4AB3-A4AD-8D21B5DF600D}" srcOrd="1" destOrd="0" presId="urn:microsoft.com/office/officeart/2005/8/layout/venn2"/>
    <dgm:cxn modelId="{30BA82A5-649E-4793-B11A-FF3D584BC7E7}" srcId="{B32F7D79-3FFE-4C56-A77E-88668EDEC833}" destId="{A6599D47-A179-48B7-9A5A-4B99B65C0C29}" srcOrd="3" destOrd="0" parTransId="{740B6691-B299-4976-A637-3C885CCF002E}" sibTransId="{F3E44FB9-72CE-4544-8D90-B491D19C3A14}"/>
    <dgm:cxn modelId="{6A2A00BD-CCE9-4C19-AC69-76714AE20C0A}" type="presOf" srcId="{63339936-D3B6-4FFF-B2A4-85F42E471A11}" destId="{C7088421-3DAD-464B-AB96-27DD358C702F}" srcOrd="1" destOrd="0" presId="urn:microsoft.com/office/officeart/2005/8/layout/venn2"/>
    <dgm:cxn modelId="{1244FBCB-15F7-4BD5-81DC-FC0DB83E71A0}" type="presOf" srcId="{7B4D0CA5-A8A5-4C5A-A60B-D5165FFE95E9}" destId="{5CC8E478-8B78-4D56-B867-429088C88AEE}" srcOrd="1" destOrd="0" presId="urn:microsoft.com/office/officeart/2005/8/layout/venn2"/>
    <dgm:cxn modelId="{1D4637EA-C4E3-4279-B089-32909DFCD1FF}" srcId="{B32F7D79-3FFE-4C56-A77E-88668EDEC833}" destId="{63339936-D3B6-4FFF-B2A4-85F42E471A11}" srcOrd="2" destOrd="0" parTransId="{2B1BFF61-A84B-4DE3-97FD-133D45CFADA5}" sibTransId="{81508AAE-BA24-4D74-B88F-D2425D809309}"/>
    <dgm:cxn modelId="{44602BD7-AD25-4EB6-AB58-58FF2D2F59F0}" type="presParOf" srcId="{056338E3-59CD-49BC-A0B4-8017D8944509}" destId="{EB675345-A9AA-4A2F-816F-F11FCA76CB46}" srcOrd="0" destOrd="0" presId="urn:microsoft.com/office/officeart/2005/8/layout/venn2"/>
    <dgm:cxn modelId="{D337B0A1-390B-45C5-9D9C-D7200456F48D}" type="presParOf" srcId="{EB675345-A9AA-4A2F-816F-F11FCA76CB46}" destId="{09F3DF48-9F18-4EDE-9D16-E39C04FACC98}" srcOrd="0" destOrd="0" presId="urn:microsoft.com/office/officeart/2005/8/layout/venn2"/>
    <dgm:cxn modelId="{77BCDC1C-1BA2-4DC9-BF55-624C7B704D6E}" type="presParOf" srcId="{EB675345-A9AA-4A2F-816F-F11FCA76CB46}" destId="{5CC8E478-8B78-4D56-B867-429088C88AEE}" srcOrd="1" destOrd="0" presId="urn:microsoft.com/office/officeart/2005/8/layout/venn2"/>
    <dgm:cxn modelId="{8461A76A-3B66-412A-9122-FADCACC6CBD3}" type="presParOf" srcId="{056338E3-59CD-49BC-A0B4-8017D8944509}" destId="{AB235451-01DB-41B4-B95A-AB1DF8A83D09}" srcOrd="1" destOrd="0" presId="urn:microsoft.com/office/officeart/2005/8/layout/venn2"/>
    <dgm:cxn modelId="{F2DD009A-71AC-4AF3-866D-6E5286E965C9}" type="presParOf" srcId="{AB235451-01DB-41B4-B95A-AB1DF8A83D09}" destId="{C29835A6-ACA2-44CB-94CE-4E5ACD6780A1}" srcOrd="0" destOrd="0" presId="urn:microsoft.com/office/officeart/2005/8/layout/venn2"/>
    <dgm:cxn modelId="{35067A07-C9CD-4866-8FD9-9005FBB6B240}" type="presParOf" srcId="{AB235451-01DB-41B4-B95A-AB1DF8A83D09}" destId="{727C94ED-BF75-4523-867B-9CDFB2F83BE7}" srcOrd="1" destOrd="0" presId="urn:microsoft.com/office/officeart/2005/8/layout/venn2"/>
    <dgm:cxn modelId="{00647A7C-B629-4AEB-B630-1D26BF8CE611}" type="presParOf" srcId="{056338E3-59CD-49BC-A0B4-8017D8944509}" destId="{9ECECC65-EB98-4725-AE6B-513E6ED7FE7E}" srcOrd="2" destOrd="0" presId="urn:microsoft.com/office/officeart/2005/8/layout/venn2"/>
    <dgm:cxn modelId="{F1249BF0-D4A5-47A0-B844-E229A1446744}" type="presParOf" srcId="{9ECECC65-EB98-4725-AE6B-513E6ED7FE7E}" destId="{5587CB61-E409-4598-A9AE-D4D827800C78}" srcOrd="0" destOrd="0" presId="urn:microsoft.com/office/officeart/2005/8/layout/venn2"/>
    <dgm:cxn modelId="{A9BB79A2-79E1-481F-878C-50739A15D194}" type="presParOf" srcId="{9ECECC65-EB98-4725-AE6B-513E6ED7FE7E}" destId="{C7088421-3DAD-464B-AB96-27DD358C702F}" srcOrd="1" destOrd="0" presId="urn:microsoft.com/office/officeart/2005/8/layout/venn2"/>
    <dgm:cxn modelId="{E0F85D99-2500-48C4-BAFB-268DE21FB871}" type="presParOf" srcId="{056338E3-59CD-49BC-A0B4-8017D8944509}" destId="{06CE4B7C-4C7E-4C8D-804D-33CC3EC560C2}" srcOrd="3" destOrd="0" presId="urn:microsoft.com/office/officeart/2005/8/layout/venn2"/>
    <dgm:cxn modelId="{86CB4F20-4A6A-411D-BCF8-8E1CD8727840}" type="presParOf" srcId="{06CE4B7C-4C7E-4C8D-804D-33CC3EC560C2}" destId="{70B79352-E3C2-4EB4-8B5B-C9BEC9F55663}" srcOrd="0" destOrd="0" presId="urn:microsoft.com/office/officeart/2005/8/layout/venn2"/>
    <dgm:cxn modelId="{E444282C-76B0-4CBA-887E-AF1C0E71A2BD}" type="presParOf" srcId="{06CE4B7C-4C7E-4C8D-804D-33CC3EC560C2}" destId="{63BB9287-50E6-4AB3-A4AD-8D21B5DF60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F7D79-3FFE-4C56-A77E-88668EDEC833}" type="doc">
      <dgm:prSet loTypeId="urn:microsoft.com/office/officeart/2005/8/layout/venn2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B4D0CA5-A8A5-4C5A-A60B-D5165FFE95E9}">
      <dgm:prSet phldrT="[Texto]" custT="1"/>
      <dgm:spPr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s-ES" sz="1400" b="1" dirty="0">
              <a:solidFill>
                <a:srgbClr val="CDFD77"/>
              </a:solidFill>
            </a:rPr>
            <a:t>Frutas y verduras</a:t>
          </a:r>
        </a:p>
      </dgm:t>
    </dgm:pt>
    <dgm:pt modelId="{1233C3DF-8F9E-4696-AFE3-5ACF7BCF4025}" type="parTrans" cxnId="{6CF0DC13-8C39-4EEC-AF5B-51ED0500F7E0}">
      <dgm:prSet/>
      <dgm:spPr/>
      <dgm:t>
        <a:bodyPr/>
        <a:lstStyle/>
        <a:p>
          <a:endParaRPr lang="es-ES"/>
        </a:p>
      </dgm:t>
    </dgm:pt>
    <dgm:pt modelId="{DFB26788-A02D-4696-AC0A-D76F315B0F05}" type="sibTrans" cxnId="{6CF0DC13-8C39-4EEC-AF5B-51ED0500F7E0}">
      <dgm:prSet/>
      <dgm:spPr/>
      <dgm:t>
        <a:bodyPr/>
        <a:lstStyle/>
        <a:p>
          <a:endParaRPr lang="es-ES"/>
        </a:p>
      </dgm:t>
    </dgm:pt>
    <dgm:pt modelId="{B1299457-EC36-4128-8B34-06C58C3AC6C5}">
      <dgm:prSet phldrT="[Texto]" custT="1"/>
      <dgm:spPr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s-ES" sz="1400" dirty="0">
              <a:solidFill>
                <a:schemeClr val="bg2">
                  <a:lumMod val="10000"/>
                </a:schemeClr>
              </a:solidFill>
            </a:rPr>
            <a:t>Pescados</a:t>
          </a:r>
        </a:p>
      </dgm:t>
    </dgm:pt>
    <dgm:pt modelId="{D1A20407-BDD8-49B2-9215-7BDC1AB1A702}" type="parTrans" cxnId="{727F051B-26DC-46BB-A4ED-569AE95A0D0F}">
      <dgm:prSet/>
      <dgm:spPr/>
      <dgm:t>
        <a:bodyPr/>
        <a:lstStyle/>
        <a:p>
          <a:endParaRPr lang="es-ES"/>
        </a:p>
      </dgm:t>
    </dgm:pt>
    <dgm:pt modelId="{C380C8FA-751F-44DB-A038-8F2DF0E8360C}" type="sibTrans" cxnId="{727F051B-26DC-46BB-A4ED-569AE95A0D0F}">
      <dgm:prSet/>
      <dgm:spPr/>
      <dgm:t>
        <a:bodyPr/>
        <a:lstStyle/>
        <a:p>
          <a:endParaRPr lang="es-ES"/>
        </a:p>
      </dgm:t>
    </dgm:pt>
    <dgm:pt modelId="{A6599D47-A179-48B7-9A5A-4B99B65C0C29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Publicidad de alimentos y bebidas</a:t>
          </a:r>
        </a:p>
      </dgm:t>
    </dgm:pt>
    <dgm:pt modelId="{740B6691-B299-4976-A637-3C885CCF002E}" type="parTrans" cxnId="{30BA82A5-649E-4793-B11A-FF3D584BC7E7}">
      <dgm:prSet/>
      <dgm:spPr/>
      <dgm:t>
        <a:bodyPr/>
        <a:lstStyle/>
        <a:p>
          <a:endParaRPr lang="es-ES"/>
        </a:p>
      </dgm:t>
    </dgm:pt>
    <dgm:pt modelId="{F3E44FB9-72CE-4544-8D90-B491D19C3A14}" type="sibTrans" cxnId="{30BA82A5-649E-4793-B11A-FF3D584BC7E7}">
      <dgm:prSet/>
      <dgm:spPr/>
      <dgm:t>
        <a:bodyPr/>
        <a:lstStyle/>
        <a:p>
          <a:endParaRPr lang="es-ES"/>
        </a:p>
      </dgm:t>
    </dgm:pt>
    <dgm:pt modelId="{FFB443E9-2046-47A8-83DA-7CB9214B7298}">
      <dgm:prSet phldrT="[Texto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s-ES" sz="1600" b="1" dirty="0">
              <a:solidFill>
                <a:srgbClr val="385701"/>
              </a:solidFill>
            </a:rPr>
            <a:t>Etiquetado nutricional</a:t>
          </a:r>
        </a:p>
      </dgm:t>
    </dgm:pt>
    <dgm:pt modelId="{7A847ECD-F2E8-421E-B6E7-C8CE0619EC55}" type="parTrans" cxnId="{58CA6928-0253-44D2-8D9D-B055CC94879D}">
      <dgm:prSet/>
      <dgm:spPr/>
      <dgm:t>
        <a:bodyPr/>
        <a:lstStyle/>
        <a:p>
          <a:endParaRPr lang="es-ES"/>
        </a:p>
      </dgm:t>
    </dgm:pt>
    <dgm:pt modelId="{C9C8418E-0514-43B9-B513-791A5F028789}" type="sibTrans" cxnId="{58CA6928-0253-44D2-8D9D-B055CC94879D}">
      <dgm:prSet/>
      <dgm:spPr/>
      <dgm:t>
        <a:bodyPr/>
        <a:lstStyle/>
        <a:p>
          <a:endParaRPr lang="es-ES"/>
        </a:p>
      </dgm:t>
    </dgm:pt>
    <dgm:pt modelId="{056338E3-59CD-49BC-A0B4-8017D8944509}" type="pres">
      <dgm:prSet presAssocID="{B32F7D79-3FFE-4C56-A77E-88668EDEC833}" presName="Name0" presStyleCnt="0">
        <dgm:presLayoutVars>
          <dgm:chMax val="7"/>
          <dgm:resizeHandles val="exact"/>
        </dgm:presLayoutVars>
      </dgm:prSet>
      <dgm:spPr/>
    </dgm:pt>
    <dgm:pt modelId="{EB675345-A9AA-4A2F-816F-F11FCA76CB46}" type="pres">
      <dgm:prSet presAssocID="{B32F7D79-3FFE-4C56-A77E-88668EDEC833}" presName="comp1" presStyleCnt="0"/>
      <dgm:spPr/>
    </dgm:pt>
    <dgm:pt modelId="{09F3DF48-9F18-4EDE-9D16-E39C04FACC98}" type="pres">
      <dgm:prSet presAssocID="{B32F7D79-3FFE-4C56-A77E-88668EDEC833}" presName="circle1" presStyleLbl="node1" presStyleIdx="0" presStyleCnt="4" custLinFactNeighborX="14931" custLinFactNeighborY="-1689"/>
      <dgm:spPr/>
    </dgm:pt>
    <dgm:pt modelId="{5CC8E478-8B78-4D56-B867-429088C88AEE}" type="pres">
      <dgm:prSet presAssocID="{B32F7D79-3FFE-4C56-A77E-88668EDEC833}" presName="c1text" presStyleLbl="node1" presStyleIdx="0" presStyleCnt="4">
        <dgm:presLayoutVars>
          <dgm:bulletEnabled val="1"/>
        </dgm:presLayoutVars>
      </dgm:prSet>
      <dgm:spPr/>
    </dgm:pt>
    <dgm:pt modelId="{AB235451-01DB-41B4-B95A-AB1DF8A83D09}" type="pres">
      <dgm:prSet presAssocID="{B32F7D79-3FFE-4C56-A77E-88668EDEC833}" presName="comp2" presStyleCnt="0"/>
      <dgm:spPr/>
    </dgm:pt>
    <dgm:pt modelId="{C29835A6-ACA2-44CB-94CE-4E5ACD6780A1}" type="pres">
      <dgm:prSet presAssocID="{B32F7D79-3FFE-4C56-A77E-88668EDEC833}" presName="circle2" presStyleLbl="node1" presStyleIdx="1" presStyleCnt="4"/>
      <dgm:spPr/>
    </dgm:pt>
    <dgm:pt modelId="{727C94ED-BF75-4523-867B-9CDFB2F83BE7}" type="pres">
      <dgm:prSet presAssocID="{B32F7D79-3FFE-4C56-A77E-88668EDEC833}" presName="c2text" presStyleLbl="node1" presStyleIdx="1" presStyleCnt="4">
        <dgm:presLayoutVars>
          <dgm:bulletEnabled val="1"/>
        </dgm:presLayoutVars>
      </dgm:prSet>
      <dgm:spPr/>
    </dgm:pt>
    <dgm:pt modelId="{9ECECC65-EB98-4725-AE6B-513E6ED7FE7E}" type="pres">
      <dgm:prSet presAssocID="{B32F7D79-3FFE-4C56-A77E-88668EDEC833}" presName="comp3" presStyleCnt="0"/>
      <dgm:spPr/>
    </dgm:pt>
    <dgm:pt modelId="{5587CB61-E409-4598-A9AE-D4D827800C78}" type="pres">
      <dgm:prSet presAssocID="{B32F7D79-3FFE-4C56-A77E-88668EDEC833}" presName="circle3" presStyleLbl="node1" presStyleIdx="2" presStyleCnt="4"/>
      <dgm:spPr/>
    </dgm:pt>
    <dgm:pt modelId="{C7088421-3DAD-464B-AB96-27DD358C702F}" type="pres">
      <dgm:prSet presAssocID="{B32F7D79-3FFE-4C56-A77E-88668EDEC833}" presName="c3text" presStyleLbl="node1" presStyleIdx="2" presStyleCnt="4">
        <dgm:presLayoutVars>
          <dgm:bulletEnabled val="1"/>
        </dgm:presLayoutVars>
      </dgm:prSet>
      <dgm:spPr/>
    </dgm:pt>
    <dgm:pt modelId="{7B50445B-E0BC-410E-9CFA-29A25F55E903}" type="pres">
      <dgm:prSet presAssocID="{B32F7D79-3FFE-4C56-A77E-88668EDEC833}" presName="comp4" presStyleCnt="0"/>
      <dgm:spPr/>
    </dgm:pt>
    <dgm:pt modelId="{E84860DD-74D0-4196-B9E1-92796012891D}" type="pres">
      <dgm:prSet presAssocID="{B32F7D79-3FFE-4C56-A77E-88668EDEC833}" presName="circle4" presStyleLbl="node1" presStyleIdx="3" presStyleCnt="4"/>
      <dgm:spPr/>
    </dgm:pt>
    <dgm:pt modelId="{20441924-3A6B-4FD9-8FED-6DCAB439D5B9}" type="pres">
      <dgm:prSet presAssocID="{B32F7D79-3FFE-4C56-A77E-88668EDEC83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6CF0DC13-8C39-4EEC-AF5B-51ED0500F7E0}" srcId="{B32F7D79-3FFE-4C56-A77E-88668EDEC833}" destId="{7B4D0CA5-A8A5-4C5A-A60B-D5165FFE95E9}" srcOrd="0" destOrd="0" parTransId="{1233C3DF-8F9E-4696-AFE3-5ACF7BCF4025}" sibTransId="{DFB26788-A02D-4696-AC0A-D76F315B0F05}"/>
    <dgm:cxn modelId="{727F051B-26DC-46BB-A4ED-569AE95A0D0F}" srcId="{B32F7D79-3FFE-4C56-A77E-88668EDEC833}" destId="{B1299457-EC36-4128-8B34-06C58C3AC6C5}" srcOrd="1" destOrd="0" parTransId="{D1A20407-BDD8-49B2-9215-7BDC1AB1A702}" sibTransId="{C380C8FA-751F-44DB-A038-8F2DF0E8360C}"/>
    <dgm:cxn modelId="{3DAAA620-D4C6-4C80-8CCF-443F03C92606}" type="presOf" srcId="{A6599D47-A179-48B7-9A5A-4B99B65C0C29}" destId="{E84860DD-74D0-4196-B9E1-92796012891D}" srcOrd="0" destOrd="0" presId="urn:microsoft.com/office/officeart/2005/8/layout/venn2"/>
    <dgm:cxn modelId="{58CA6928-0253-44D2-8D9D-B055CC94879D}" srcId="{B32F7D79-3FFE-4C56-A77E-88668EDEC833}" destId="{FFB443E9-2046-47A8-83DA-7CB9214B7298}" srcOrd="2" destOrd="0" parTransId="{7A847ECD-F2E8-421E-B6E7-C8CE0619EC55}" sibTransId="{C9C8418E-0514-43B9-B513-791A5F028789}"/>
    <dgm:cxn modelId="{F6625A3A-42EA-4A76-ABBD-8E7538B858C9}" type="presOf" srcId="{B32F7D79-3FFE-4C56-A77E-88668EDEC833}" destId="{056338E3-59CD-49BC-A0B4-8017D8944509}" srcOrd="0" destOrd="0" presId="urn:microsoft.com/office/officeart/2005/8/layout/venn2"/>
    <dgm:cxn modelId="{0077DC3D-E4D3-4929-9915-62D373DD8518}" type="presOf" srcId="{B1299457-EC36-4128-8B34-06C58C3AC6C5}" destId="{727C94ED-BF75-4523-867B-9CDFB2F83BE7}" srcOrd="1" destOrd="0" presId="urn:microsoft.com/office/officeart/2005/8/layout/venn2"/>
    <dgm:cxn modelId="{7270AB6D-B1FD-4973-8CF4-0234AB5FA708}" type="presOf" srcId="{A6599D47-A179-48B7-9A5A-4B99B65C0C29}" destId="{20441924-3A6B-4FD9-8FED-6DCAB439D5B9}" srcOrd="1" destOrd="0" presId="urn:microsoft.com/office/officeart/2005/8/layout/venn2"/>
    <dgm:cxn modelId="{382CE27B-B83E-4B51-95E9-F819A1C4A8E3}" type="presOf" srcId="{7B4D0CA5-A8A5-4C5A-A60B-D5165FFE95E9}" destId="{09F3DF48-9F18-4EDE-9D16-E39C04FACC98}" srcOrd="0" destOrd="0" presId="urn:microsoft.com/office/officeart/2005/8/layout/venn2"/>
    <dgm:cxn modelId="{0F0B757E-AB73-4AB2-8B1E-741CCAD7B095}" type="presOf" srcId="{B1299457-EC36-4128-8B34-06C58C3AC6C5}" destId="{C29835A6-ACA2-44CB-94CE-4E5ACD6780A1}" srcOrd="0" destOrd="0" presId="urn:microsoft.com/office/officeart/2005/8/layout/venn2"/>
    <dgm:cxn modelId="{30BA82A5-649E-4793-B11A-FF3D584BC7E7}" srcId="{B32F7D79-3FFE-4C56-A77E-88668EDEC833}" destId="{A6599D47-A179-48B7-9A5A-4B99B65C0C29}" srcOrd="3" destOrd="0" parTransId="{740B6691-B299-4976-A637-3C885CCF002E}" sibTransId="{F3E44FB9-72CE-4544-8D90-B491D19C3A14}"/>
    <dgm:cxn modelId="{DEE9ECB6-B2D9-4F27-AEEA-9CB419CEA406}" type="presOf" srcId="{FFB443E9-2046-47A8-83DA-7CB9214B7298}" destId="{C7088421-3DAD-464B-AB96-27DD358C702F}" srcOrd="1" destOrd="0" presId="urn:microsoft.com/office/officeart/2005/8/layout/venn2"/>
    <dgm:cxn modelId="{1244FBCB-15F7-4BD5-81DC-FC0DB83E71A0}" type="presOf" srcId="{7B4D0CA5-A8A5-4C5A-A60B-D5165FFE95E9}" destId="{5CC8E478-8B78-4D56-B867-429088C88AEE}" srcOrd="1" destOrd="0" presId="urn:microsoft.com/office/officeart/2005/8/layout/venn2"/>
    <dgm:cxn modelId="{8F211BFC-D74F-4DAE-B750-50D750C7B92F}" type="presOf" srcId="{FFB443E9-2046-47A8-83DA-7CB9214B7298}" destId="{5587CB61-E409-4598-A9AE-D4D827800C78}" srcOrd="0" destOrd="0" presId="urn:microsoft.com/office/officeart/2005/8/layout/venn2"/>
    <dgm:cxn modelId="{44602BD7-AD25-4EB6-AB58-58FF2D2F59F0}" type="presParOf" srcId="{056338E3-59CD-49BC-A0B4-8017D8944509}" destId="{EB675345-A9AA-4A2F-816F-F11FCA76CB46}" srcOrd="0" destOrd="0" presId="urn:microsoft.com/office/officeart/2005/8/layout/venn2"/>
    <dgm:cxn modelId="{D337B0A1-390B-45C5-9D9C-D7200456F48D}" type="presParOf" srcId="{EB675345-A9AA-4A2F-816F-F11FCA76CB46}" destId="{09F3DF48-9F18-4EDE-9D16-E39C04FACC98}" srcOrd="0" destOrd="0" presId="urn:microsoft.com/office/officeart/2005/8/layout/venn2"/>
    <dgm:cxn modelId="{77BCDC1C-1BA2-4DC9-BF55-624C7B704D6E}" type="presParOf" srcId="{EB675345-A9AA-4A2F-816F-F11FCA76CB46}" destId="{5CC8E478-8B78-4D56-B867-429088C88AEE}" srcOrd="1" destOrd="0" presId="urn:microsoft.com/office/officeart/2005/8/layout/venn2"/>
    <dgm:cxn modelId="{8461A76A-3B66-412A-9122-FADCACC6CBD3}" type="presParOf" srcId="{056338E3-59CD-49BC-A0B4-8017D8944509}" destId="{AB235451-01DB-41B4-B95A-AB1DF8A83D09}" srcOrd="1" destOrd="0" presId="urn:microsoft.com/office/officeart/2005/8/layout/venn2"/>
    <dgm:cxn modelId="{F2DD009A-71AC-4AF3-866D-6E5286E965C9}" type="presParOf" srcId="{AB235451-01DB-41B4-B95A-AB1DF8A83D09}" destId="{C29835A6-ACA2-44CB-94CE-4E5ACD6780A1}" srcOrd="0" destOrd="0" presId="urn:microsoft.com/office/officeart/2005/8/layout/venn2"/>
    <dgm:cxn modelId="{35067A07-C9CD-4866-8FD9-9005FBB6B240}" type="presParOf" srcId="{AB235451-01DB-41B4-B95A-AB1DF8A83D09}" destId="{727C94ED-BF75-4523-867B-9CDFB2F83BE7}" srcOrd="1" destOrd="0" presId="urn:microsoft.com/office/officeart/2005/8/layout/venn2"/>
    <dgm:cxn modelId="{00647A7C-B629-4AEB-B630-1D26BF8CE611}" type="presParOf" srcId="{056338E3-59CD-49BC-A0B4-8017D8944509}" destId="{9ECECC65-EB98-4725-AE6B-513E6ED7FE7E}" srcOrd="2" destOrd="0" presId="urn:microsoft.com/office/officeart/2005/8/layout/venn2"/>
    <dgm:cxn modelId="{F1249BF0-D4A5-47A0-B844-E229A1446744}" type="presParOf" srcId="{9ECECC65-EB98-4725-AE6B-513E6ED7FE7E}" destId="{5587CB61-E409-4598-A9AE-D4D827800C78}" srcOrd="0" destOrd="0" presId="urn:microsoft.com/office/officeart/2005/8/layout/venn2"/>
    <dgm:cxn modelId="{A9BB79A2-79E1-481F-878C-50739A15D194}" type="presParOf" srcId="{9ECECC65-EB98-4725-AE6B-513E6ED7FE7E}" destId="{C7088421-3DAD-464B-AB96-27DD358C702F}" srcOrd="1" destOrd="0" presId="urn:microsoft.com/office/officeart/2005/8/layout/venn2"/>
    <dgm:cxn modelId="{01204E43-657E-49B3-B90D-381AB46EA056}" type="presParOf" srcId="{056338E3-59CD-49BC-A0B4-8017D8944509}" destId="{7B50445B-E0BC-410E-9CFA-29A25F55E903}" srcOrd="3" destOrd="0" presId="urn:microsoft.com/office/officeart/2005/8/layout/venn2"/>
    <dgm:cxn modelId="{DAFE88C4-D4A8-45FE-B35C-9C3C8D564423}" type="presParOf" srcId="{7B50445B-E0BC-410E-9CFA-29A25F55E903}" destId="{E84860DD-74D0-4196-B9E1-92796012891D}" srcOrd="0" destOrd="0" presId="urn:microsoft.com/office/officeart/2005/8/layout/venn2"/>
    <dgm:cxn modelId="{3BA28ED1-B4C8-4A3B-B105-275F2CA34A81}" type="presParOf" srcId="{7B50445B-E0BC-410E-9CFA-29A25F55E903}" destId="{20441924-3A6B-4FD9-8FED-6DCAB439D5B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3DF48-9F18-4EDE-9D16-E39C04FACC98}">
      <dsp:nvSpPr>
        <dsp:cNvPr id="0" name=""/>
        <dsp:cNvSpPr/>
      </dsp:nvSpPr>
      <dsp:spPr>
        <a:xfrm>
          <a:off x="1451520" y="0"/>
          <a:ext cx="4480278" cy="44802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2">
                  <a:lumMod val="10000"/>
                </a:schemeClr>
              </a:solidFill>
            </a:rPr>
            <a:t>Obesidad infantil</a:t>
          </a:r>
        </a:p>
      </dsp:txBody>
      <dsp:txXfrm>
        <a:off x="3065316" y="224013"/>
        <a:ext cx="1252685" cy="672041"/>
      </dsp:txXfrm>
    </dsp:sp>
    <dsp:sp modelId="{C29835A6-ACA2-44CB-94CE-4E5ACD6780A1}">
      <dsp:nvSpPr>
        <dsp:cNvPr id="0" name=""/>
        <dsp:cNvSpPr/>
      </dsp:nvSpPr>
      <dsp:spPr>
        <a:xfrm>
          <a:off x="1568097" y="896055"/>
          <a:ext cx="3584222" cy="3584222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2">
                  <a:lumMod val="10000"/>
                </a:schemeClr>
              </a:solidFill>
            </a:rPr>
            <a:t>Hábitos saludables</a:t>
          </a:r>
        </a:p>
      </dsp:txBody>
      <dsp:txXfrm>
        <a:off x="2733865" y="1111108"/>
        <a:ext cx="1252685" cy="645160"/>
      </dsp:txXfrm>
    </dsp:sp>
    <dsp:sp modelId="{5587CB61-E409-4598-A9AE-D4D827800C78}">
      <dsp:nvSpPr>
        <dsp:cNvPr id="0" name=""/>
        <dsp:cNvSpPr/>
      </dsp:nvSpPr>
      <dsp:spPr>
        <a:xfrm>
          <a:off x="2016125" y="1792111"/>
          <a:ext cx="2688166" cy="268816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Hábitos alimentación</a:t>
          </a:r>
        </a:p>
      </dsp:txBody>
      <dsp:txXfrm>
        <a:off x="2733865" y="1993723"/>
        <a:ext cx="1252685" cy="604837"/>
      </dsp:txXfrm>
    </dsp:sp>
    <dsp:sp modelId="{70B79352-E3C2-4EB4-8B5B-C9BEC9F55663}">
      <dsp:nvSpPr>
        <dsp:cNvPr id="0" name=""/>
        <dsp:cNvSpPr/>
      </dsp:nvSpPr>
      <dsp:spPr>
        <a:xfrm>
          <a:off x="2464152" y="2688166"/>
          <a:ext cx="1792111" cy="1792111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Publicidad de alimentos y bebidas</a:t>
          </a:r>
        </a:p>
      </dsp:txBody>
      <dsp:txXfrm>
        <a:off x="2726601" y="3136194"/>
        <a:ext cx="1267213" cy="896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3DF48-9F18-4EDE-9D16-E39C04FACC98}">
      <dsp:nvSpPr>
        <dsp:cNvPr id="0" name=""/>
        <dsp:cNvSpPr/>
      </dsp:nvSpPr>
      <dsp:spPr>
        <a:xfrm>
          <a:off x="1426665" y="0"/>
          <a:ext cx="4164010" cy="416401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CDFD77"/>
              </a:solidFill>
            </a:rPr>
            <a:t>Frutas y verduras</a:t>
          </a:r>
        </a:p>
      </dsp:txBody>
      <dsp:txXfrm>
        <a:off x="2926541" y="208200"/>
        <a:ext cx="1164257" cy="624601"/>
      </dsp:txXfrm>
    </dsp:sp>
    <dsp:sp modelId="{C29835A6-ACA2-44CB-94CE-4E5ACD6780A1}">
      <dsp:nvSpPr>
        <dsp:cNvPr id="0" name=""/>
        <dsp:cNvSpPr/>
      </dsp:nvSpPr>
      <dsp:spPr>
        <a:xfrm>
          <a:off x="1221338" y="832802"/>
          <a:ext cx="3331208" cy="3331208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2">
                  <a:lumMod val="10000"/>
                </a:schemeClr>
              </a:solidFill>
            </a:rPr>
            <a:t>Pescados</a:t>
          </a:r>
        </a:p>
      </dsp:txBody>
      <dsp:txXfrm>
        <a:off x="2304813" y="1032674"/>
        <a:ext cx="1164257" cy="599617"/>
      </dsp:txXfrm>
    </dsp:sp>
    <dsp:sp modelId="{5587CB61-E409-4598-A9AE-D4D827800C78}">
      <dsp:nvSpPr>
        <dsp:cNvPr id="0" name=""/>
        <dsp:cNvSpPr/>
      </dsp:nvSpPr>
      <dsp:spPr>
        <a:xfrm>
          <a:off x="1637739" y="1665603"/>
          <a:ext cx="2498406" cy="249840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385701"/>
              </a:solidFill>
            </a:rPr>
            <a:t>Etiquetado nutricional</a:t>
          </a:r>
        </a:p>
      </dsp:txBody>
      <dsp:txXfrm>
        <a:off x="2304813" y="1852984"/>
        <a:ext cx="1164257" cy="562141"/>
      </dsp:txXfrm>
    </dsp:sp>
    <dsp:sp modelId="{E84860DD-74D0-4196-B9E1-92796012891D}">
      <dsp:nvSpPr>
        <dsp:cNvPr id="0" name=""/>
        <dsp:cNvSpPr/>
      </dsp:nvSpPr>
      <dsp:spPr>
        <a:xfrm>
          <a:off x="2054140" y="2498406"/>
          <a:ext cx="1665604" cy="166560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Publicidad de alimentos y bebidas</a:t>
          </a:r>
        </a:p>
      </dsp:txBody>
      <dsp:txXfrm>
        <a:off x="2298062" y="2914806"/>
        <a:ext cx="1177759" cy="832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39E-FC1E-46C3-8DA8-995A821A72B5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EA2F5-B7AD-4B88-8CCF-9255797E7F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20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Decreto 155/2022 establece la ordenación y el currículo de la Educación Infantil, Primaria, Secundaria y Bachillerato en la Comunidad Autónoma de Galicia. La Orden del 23 de mayo de 2023, desarrolla y concreta la regulación de aspectos referidos a la organización de estas etapas, el desarrollo del </a:t>
            </a:r>
            <a:r>
              <a:rPr lang="es-ES" dirty="0" err="1"/>
              <a:t>curriculo</a:t>
            </a:r>
            <a:r>
              <a:rPr lang="es-ES" dirty="0"/>
              <a:t>, la evaluación y la información de las familias, así como los procedimientos de revisión, reclamación y correspondientes modelos de actas, informes, etc.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DA82D-7010-479E-ACE6-467D9B289F78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01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número de diapositiva 6">
            <a:extLst>
              <a:ext uri="{FF2B5EF4-FFF2-40B4-BE49-F238E27FC236}">
                <a16:creationId xmlns:a16="http://schemas.microsoft.com/office/drawing/2014/main" id="{62A77C8F-BB19-F945-3157-952D31AB4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415E70-0FAE-4FFB-BCE7-2D5DAE6DB91F}" type="slidenum">
              <a:rPr altLang="es-ES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es-ES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387" name="Marcador de imagen de diapositiva 1">
            <a:extLst>
              <a:ext uri="{FF2B5EF4-FFF2-40B4-BE49-F238E27FC236}">
                <a16:creationId xmlns:a16="http://schemas.microsoft.com/office/drawing/2014/main" id="{A2279C2D-01CC-FBEA-9362-2A8D1BE6B4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65E39D-DF3C-345A-D31F-82837948F0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número de diapositiva 6">
            <a:extLst>
              <a:ext uri="{FF2B5EF4-FFF2-40B4-BE49-F238E27FC236}">
                <a16:creationId xmlns:a16="http://schemas.microsoft.com/office/drawing/2014/main" id="{62A77C8F-BB19-F945-3157-952D31AB4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415E70-0FAE-4FFB-BCE7-2D5DAE6DB91F}" type="slidenum">
              <a:rPr altLang="es-ES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es-ES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6387" name="Marcador de imagen de diapositiva 1">
            <a:extLst>
              <a:ext uri="{FF2B5EF4-FFF2-40B4-BE49-F238E27FC236}">
                <a16:creationId xmlns:a16="http://schemas.microsoft.com/office/drawing/2014/main" id="{A2279C2D-01CC-FBEA-9362-2A8D1BE6B4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65E39D-DF3C-345A-D31F-82837948F0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3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número de diapositiva 6">
            <a:extLst>
              <a:ext uri="{FF2B5EF4-FFF2-40B4-BE49-F238E27FC236}">
                <a16:creationId xmlns:a16="http://schemas.microsoft.com/office/drawing/2014/main" id="{01D3A208-123F-79E8-99C1-C8FACA524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C4BE21-90FB-4AB6-95D1-AC10C022F9F3}" type="slidenum">
              <a:rPr altLang="es-ES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es-ES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4579" name="Marcador de imagen de diapositiva 1">
            <a:extLst>
              <a:ext uri="{FF2B5EF4-FFF2-40B4-BE49-F238E27FC236}">
                <a16:creationId xmlns:a16="http://schemas.microsoft.com/office/drawing/2014/main" id="{B5AD2E59-31FB-E883-E98C-082349D586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ABB548-599A-F6BA-B7D6-843AD419A0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número de diapositiva 6">
            <a:extLst>
              <a:ext uri="{FF2B5EF4-FFF2-40B4-BE49-F238E27FC236}">
                <a16:creationId xmlns:a16="http://schemas.microsoft.com/office/drawing/2014/main" id="{402C2FA7-5AA2-0381-256E-7AAE146D8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48F0EA-8AE9-4193-9E12-46989AEA6D5E}" type="slidenum">
              <a:rPr altLang="es-ES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es-ES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6627" name="Marcador de imagen de diapositiva 1">
            <a:extLst>
              <a:ext uri="{FF2B5EF4-FFF2-40B4-BE49-F238E27FC236}">
                <a16:creationId xmlns:a16="http://schemas.microsoft.com/office/drawing/2014/main" id="{1C33DF24-F727-C791-13EF-A7C6D9C767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1EADB3-50B5-573B-F240-8E70F81697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3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número de diapositiva 6">
            <a:extLst>
              <a:ext uri="{FF2B5EF4-FFF2-40B4-BE49-F238E27FC236}">
                <a16:creationId xmlns:a16="http://schemas.microsoft.com/office/drawing/2014/main" id="{1D991959-39E3-2FBB-4B24-0E285F386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7A91B2-D635-4865-8A88-D72F71C80330}" type="slidenum">
              <a:rPr altLang="es-ES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es-ES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435" name="Marcador de imagen de diapositiva 1">
            <a:extLst>
              <a:ext uri="{FF2B5EF4-FFF2-40B4-BE49-F238E27FC236}">
                <a16:creationId xmlns:a16="http://schemas.microsoft.com/office/drawing/2014/main" id="{C3B6B335-5410-2C1F-BA24-5FDD609792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436C7D-678E-6EA1-9EE6-E19C7586E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número de diapositiva 6">
            <a:extLst>
              <a:ext uri="{FF2B5EF4-FFF2-40B4-BE49-F238E27FC236}">
                <a16:creationId xmlns:a16="http://schemas.microsoft.com/office/drawing/2014/main" id="{1D991959-39E3-2FBB-4B24-0E285F386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7A91B2-D635-4865-8A88-D72F71C80330}" type="slidenum">
              <a:rPr altLang="es-ES">
                <a:latin typeface="Liberation Serif"/>
                <a:ea typeface="Segoe UI" panose="020B0502040204020203" pitchFamily="34" charset="0"/>
                <a:cs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es-ES">
              <a:latin typeface="Liberation Serif"/>
              <a:ea typeface="Segoe U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18435" name="Marcador de imagen de diapositiva 1">
            <a:extLst>
              <a:ext uri="{FF2B5EF4-FFF2-40B4-BE49-F238E27FC236}">
                <a16:creationId xmlns:a16="http://schemas.microsoft.com/office/drawing/2014/main" id="{C3B6B335-5410-2C1F-BA24-5FDD609792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436C7D-678E-6EA1-9EE6-E19C7586ED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1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AED38-DCD8-0230-DABB-A7DF150AF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1EA621-4564-DAA0-D50D-27608BB19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854AD-027E-8CCC-2E8F-575B3A52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9E3DA-96A4-736D-4199-67389B3A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C3B74-5BF3-E277-5A7F-075A65F1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2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A0FAF-BF34-11B0-E44B-BCEE31CA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148D91-0F9E-D2C6-4C08-FDE821FF7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40D9A3-164B-0691-409C-AF10FCC2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C8AF07-748F-EC30-E473-1CA599F8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659570-1AFA-2AEE-0035-7DF46A9C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80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962BFF-7397-0573-D76A-B15DFC6DD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BE15AF-2533-2FE1-8262-4F6A618E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6FDAD-8DAA-E61E-E139-88168879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57AE5B-2A9E-BCA6-36C4-F22CD1E8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042A2-7208-9433-9886-372D103D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018D7-01F8-93B6-34F9-8E4B5FE3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E5B6EC-BA9B-7788-D54B-3E38EDBF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E0B2E-D371-D366-CE21-260DEFDF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B4C2E1-5E85-7C45-C0DD-B9875B24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34590-7F8D-6EC3-AAD9-A4034070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2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84274-6094-3F35-0244-5D238C6D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52325-DE82-5B03-55B8-BD4527801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2ACA99-3275-9311-9F67-03F20C06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A9FA75-0548-A392-21CC-B248989A1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1CB43-740D-CB18-0786-870B9412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0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AC42D-8E5C-9FB2-BF36-7CC7F990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298FC-2CC7-3DB2-8FF4-CD5232291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0CFB53-4140-CC7B-857B-92D46FA7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7FF980-4B89-8840-B230-74A5A3E6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142336-90F4-A8CB-40AF-4B4B601B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15271D-11EE-D080-55EC-7FB4936D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01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3B268-6627-7AA0-B00D-0A37B9A8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426650-B140-1A0A-7EFA-818C4F81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FF8BA1-01D9-698A-8BCD-7687A4C1C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227C97-594C-7BC1-63A9-1312B9A2D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29F7FA-9D94-5938-1296-8613D0E96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8997CA-B9FF-17D5-C065-15440FDB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94CEA6-693F-919F-81AB-7B44D50A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20D9F8-37B8-D37F-9A97-7CA6DA53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6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81CFC-1F20-5AA9-0B7B-08A486E9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72F28-86CB-11D5-D786-C620E350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DF8AEA-25AB-1E72-332B-FA04D1E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237447-B309-66A2-8125-7C3E4F35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22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A75B1A-7EEA-7464-6859-7014B67A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9085BB-63AE-4FAF-0BA6-B9149738A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4E8A4D-C379-B4BA-411F-EB76FC60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7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643B6-5701-EBCC-EF3F-E5A593CA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2BD028-5FAB-8B1E-138C-0A9E26BB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157901-F66A-95C6-11F6-0D8E39FB6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EBB8F-FA6C-69F7-BCF5-9FFA6E2B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16E16B-F757-4ACC-ABEA-11D201DC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D8823B-EBC1-7152-298B-1CA1744D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1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0DC42-E9B7-303B-C0A7-23730D5D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EBEB05-C490-94DB-1A2D-22C07DAD9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A5B074-7D02-72B1-52AD-1708A5608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0C7924-3904-5904-211B-6A2209A1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F6D043-45D4-5529-B82B-800064FA2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882BE-A999-4ABE-29F9-2FB2D2B6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74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F1B1C5-7C74-572B-579C-92DFD9A6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337E0F-9885-1AB2-DA10-E4EE2D2B3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64A09-3316-5416-5111-309170538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B86A-6645-483B-A206-0E1EB279575E}" type="datetimeFigureOut">
              <a:rPr lang="es-ES" smtClean="0"/>
              <a:t>22/10/2023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F921B-F76F-55C6-2395-6075568C8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119AE5-90DF-34DC-F19F-AA4395826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7993-534E-4200-896B-AAC95BFA93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73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B6B521-7A92-1BC2-A482-E4CBE89F7323}"/>
              </a:ext>
            </a:extLst>
          </p:cNvPr>
          <p:cNvSpPr txBox="1"/>
          <p:nvPr/>
        </p:nvSpPr>
        <p:spPr>
          <a:xfrm>
            <a:off x="1005994" y="730011"/>
            <a:ext cx="10682240" cy="5220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50000"/>
                  </a:schemeClr>
                </a:solidFill>
                <a:latin typeface="Xunta Sans"/>
              </a:rPr>
              <a:t>Plan de actividad física y hábitos saludables</a:t>
            </a:r>
          </a:p>
          <a:p>
            <a:endParaRPr lang="es-ES" sz="5805" b="1" dirty="0">
              <a:solidFill>
                <a:srgbClr val="78BA02"/>
              </a:solidFill>
              <a:latin typeface="Xunta Sans"/>
            </a:endParaRPr>
          </a:p>
          <a:p>
            <a:pPr algn="ctr"/>
            <a:r>
              <a:rPr lang="es-ES" sz="5805" b="1" dirty="0">
                <a:solidFill>
                  <a:schemeClr val="accent6">
                    <a:lumMod val="50000"/>
                  </a:schemeClr>
                </a:solidFill>
                <a:latin typeface="Xunta Sans"/>
              </a:rPr>
              <a:t>Proyectos de alimentación</a:t>
            </a:r>
          </a:p>
          <a:p>
            <a:pPr algn="ctr"/>
            <a:endParaRPr lang="es-ES" sz="5805" b="1" dirty="0">
              <a:solidFill>
                <a:schemeClr val="accent6">
                  <a:lumMod val="50000"/>
                </a:schemeClr>
              </a:solidFill>
              <a:latin typeface="Xunta Sans"/>
            </a:endParaRPr>
          </a:p>
          <a:p>
            <a:pPr algn="ctr"/>
            <a:r>
              <a:rPr lang="es-ES" sz="3200" b="1" dirty="0">
                <a:solidFill>
                  <a:schemeClr val="accent6">
                    <a:lumMod val="50000"/>
                  </a:schemeClr>
                </a:solidFill>
                <a:latin typeface="Xunta Sans"/>
              </a:rPr>
              <a:t>Programa formativo profesorado 2023</a:t>
            </a:r>
          </a:p>
          <a:p>
            <a:pPr algn="ctr"/>
            <a:endParaRPr lang="es-ES" sz="5805" b="1" dirty="0">
              <a:solidFill>
                <a:srgbClr val="78BA02"/>
              </a:solidFill>
              <a:latin typeface="Xunta Sans"/>
            </a:endParaRPr>
          </a:p>
          <a:p>
            <a:pPr algn="r"/>
            <a:r>
              <a:rPr lang="es-ES" sz="2903" dirty="0">
                <a:latin typeface="Xunta Sans"/>
              </a:rPr>
              <a:t>Ana </a:t>
            </a:r>
            <a:r>
              <a:rPr lang="es-ES" sz="2903" dirty="0" err="1">
                <a:latin typeface="Xunta Sans"/>
              </a:rPr>
              <a:t>Mª</a:t>
            </a:r>
            <a:r>
              <a:rPr lang="es-ES" sz="2903" dirty="0">
                <a:latin typeface="Xunta Sans"/>
              </a:rPr>
              <a:t> Martínez Lorente</a:t>
            </a:r>
            <a:endParaRPr lang="es-ES" sz="2903" dirty="0"/>
          </a:p>
        </p:txBody>
      </p:sp>
    </p:spTree>
    <p:extLst>
      <p:ext uri="{BB962C8B-B14F-4D97-AF65-F5344CB8AC3E}">
        <p14:creationId xmlns:p14="http://schemas.microsoft.com/office/powerpoint/2010/main" val="302972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7C444695-CC64-ABF1-76DE-4CB01E953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7" y="606699"/>
            <a:ext cx="4525282" cy="564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12F649F3-6EFE-0FEA-AD22-AF4F2BC4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53" y="760294"/>
            <a:ext cx="4091376" cy="530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1110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5440A7D-1ADE-E214-CA6C-AC280F25825D}"/>
              </a:ext>
            </a:extLst>
          </p:cNvPr>
          <p:cNvSpPr txBox="1"/>
          <p:nvPr/>
        </p:nvSpPr>
        <p:spPr>
          <a:xfrm>
            <a:off x="263245" y="1153881"/>
            <a:ext cx="11665512" cy="2591909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 compatLnSpc="0"/>
          <a:lstStyle/>
          <a:p>
            <a:pPr>
              <a:lnSpc>
                <a:spcPct val="115000"/>
              </a:lnSpc>
              <a:defRPr/>
            </a:pPr>
            <a:r>
              <a:rPr lang="es-ES" sz="3386" b="1" dirty="0">
                <a:solidFill>
                  <a:srgbClr val="800080"/>
                </a:solidFill>
                <a:latin typeface="Xunta Sans" pitchFamily="34"/>
                <a:ea typeface="Microsoft YaHei" pitchFamily="2"/>
                <a:cs typeface="Arial" pitchFamily="2"/>
              </a:rPr>
              <a:t>3. Objetivos</a:t>
            </a:r>
            <a:r>
              <a:rPr lang="es-ES" sz="3386" b="1" dirty="0">
                <a:latin typeface="Xunta Sans" pitchFamily="34"/>
                <a:ea typeface="Microsoft YaHei" pitchFamily="2"/>
                <a:cs typeface="Arial" pitchFamily="2"/>
              </a:rPr>
              <a:t>.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latin typeface="Xunta Sans" pitchFamily="34"/>
                <a:ea typeface="Microsoft YaHei" pitchFamily="2"/>
                <a:cs typeface="Arial" pitchFamily="2"/>
              </a:rPr>
              <a:t>Identificarlos correctamente. Reales, con posibilidad de alcanzarlos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F10D0C"/>
                </a:solidFill>
                <a:latin typeface="Xunta Sans" pitchFamily="34"/>
                <a:ea typeface="Microsoft YaHei" pitchFamily="2"/>
                <a:cs typeface="Arial" pitchFamily="2"/>
              </a:rPr>
              <a:t>NO: Bajar la prevalencia de obesidad infantil, mejorar hábitos, interpretar etiquetas, analizar publicidad, mejorar oferta alimentaria en el hogar….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127622"/>
                </a:solidFill>
                <a:latin typeface="Xunta Sans" pitchFamily="34"/>
                <a:ea typeface="Microsoft YaHei" pitchFamily="2"/>
                <a:cs typeface="Arial" pitchFamily="2"/>
              </a:rPr>
              <a:t>SI: </a:t>
            </a: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r>
              <a:rPr lang="es-ES" sz="2419" dirty="0">
                <a:solidFill>
                  <a:srgbClr val="127622"/>
                </a:solidFill>
                <a:latin typeface="Xunta Sans" pitchFamily="34"/>
                <a:ea typeface="Microsoft YaHei" pitchFamily="2"/>
                <a:cs typeface="Arial" pitchFamily="2"/>
              </a:rPr>
              <a:t>Identificar los criterios nutricionales básicos para evaluar la oferta alimentaria.</a:t>
            </a: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r>
              <a:rPr lang="es-ES" sz="2419" dirty="0">
                <a:solidFill>
                  <a:srgbClr val="127622"/>
                </a:solidFill>
                <a:latin typeface="Xunta Sans" pitchFamily="34"/>
                <a:ea typeface="Microsoft YaHei" pitchFamily="2"/>
                <a:cs typeface="Arial" pitchFamily="2"/>
              </a:rPr>
              <a:t>Identificar prácticas y estrategias comerciales que inducen confusión, o que son engañosas</a:t>
            </a: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r>
              <a:rPr lang="es-ES" sz="2419" dirty="0">
                <a:solidFill>
                  <a:srgbClr val="127622"/>
                </a:solidFill>
                <a:latin typeface="Xunta Sans" pitchFamily="34"/>
                <a:ea typeface="Microsoft YaHei" pitchFamily="2"/>
                <a:cs typeface="Arial" pitchFamily="2"/>
              </a:rPr>
              <a:t>Interpretar correctamente el etiquetado nutricional de los alimentos.</a:t>
            </a: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endParaRPr lang="es-ES" sz="2419" dirty="0">
              <a:solidFill>
                <a:srgbClr val="127622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endParaRPr lang="es-ES" sz="2419" dirty="0">
              <a:solidFill>
                <a:srgbClr val="127622"/>
              </a:solidFill>
              <a:latin typeface="Xunta Sans" pitchFamily="34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3CDB16-1B51-C2D8-E6B7-B37A44153DFE}"/>
              </a:ext>
            </a:extLst>
          </p:cNvPr>
          <p:cNvSpPr txBox="1"/>
          <p:nvPr/>
        </p:nvSpPr>
        <p:spPr>
          <a:xfrm>
            <a:off x="346834" y="358128"/>
            <a:ext cx="10874501" cy="634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386" b="1" dirty="0">
                <a:solidFill>
                  <a:srgbClr val="7030A0"/>
                </a:solidFill>
                <a:latin typeface="Xunta Sans"/>
              </a:rPr>
              <a:t>4. Metodología: </a:t>
            </a:r>
            <a:r>
              <a:rPr lang="es-ES" sz="3386" b="1" dirty="0">
                <a:solidFill>
                  <a:srgbClr val="7030A0"/>
                </a:solidFill>
                <a:latin typeface="Xunta Sans" pitchFamily="34"/>
                <a:ea typeface="Microsoft YaHei" pitchFamily="2"/>
                <a:cs typeface="Arial" pitchFamily="2"/>
              </a:rPr>
              <a:t>Procedimiento de seguimiento, evaluación modificación y, difusión. </a:t>
            </a:r>
            <a:r>
              <a:rPr lang="es-ES" sz="3386" b="1" dirty="0">
                <a:solidFill>
                  <a:srgbClr val="7030A0"/>
                </a:solidFill>
                <a:latin typeface="Xunta Sans"/>
              </a:rPr>
              <a:t>¿Cómo?</a:t>
            </a:r>
          </a:p>
          <a:p>
            <a:r>
              <a:rPr lang="es-ES" sz="2419" dirty="0">
                <a:latin typeface="Xunta Sans"/>
              </a:rPr>
              <a:t>Describir modelo educativo.  </a:t>
            </a:r>
          </a:p>
          <a:p>
            <a:r>
              <a:rPr lang="es-ES" sz="2419" dirty="0">
                <a:latin typeface="Xunta Sans"/>
              </a:rPr>
              <a:t>Establecer orden, prioridades, organización, reparto de tareas, grupos de trabajo para diferentes aspectos. </a:t>
            </a:r>
          </a:p>
          <a:p>
            <a:r>
              <a:rPr lang="es-ES" sz="2419" dirty="0">
                <a:solidFill>
                  <a:srgbClr val="FF0000"/>
                </a:solidFill>
                <a:latin typeface="Xunta Sans"/>
              </a:rPr>
              <a:t>No: Limitarse a “Será activa y participativa”</a:t>
            </a:r>
          </a:p>
          <a:p>
            <a:r>
              <a:rPr lang="es-ES" sz="2419" dirty="0">
                <a:solidFill>
                  <a:srgbClr val="00B050"/>
                </a:solidFill>
                <a:latin typeface="Xunta Sans"/>
              </a:rPr>
              <a:t>Si:</a:t>
            </a:r>
          </a:p>
          <a:p>
            <a:pPr marL="414703" indent="-414703">
              <a:buFont typeface="Arial" panose="020B0604020202020204" pitchFamily="34" charset="0"/>
              <a:buChar char="•"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Organizaremos por grupos de 8. Cada grupo trabajará uno de los 3 objetivos.</a:t>
            </a:r>
          </a:p>
          <a:p>
            <a:pPr marL="414703" indent="-414703">
              <a:buFont typeface="Arial" panose="020B0604020202020204" pitchFamily="34" charset="0"/>
              <a:buChar char="•"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El alumnado establecerá pautas, propondrá actividades, asignará tareas…</a:t>
            </a:r>
          </a:p>
          <a:p>
            <a:pPr marL="414703" indent="-414703">
              <a:buFont typeface="Arial" panose="020B0604020202020204" pitchFamily="34" charset="0"/>
              <a:buChar char="•"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De cada grupo se nombrará un coordinador, interlocutor…</a:t>
            </a:r>
          </a:p>
          <a:p>
            <a:pPr marL="414703" indent="-414703">
              <a:buFont typeface="Arial" panose="020B0604020202020204" pitchFamily="34" charset="0"/>
              <a:buChar char="•"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Se convocarán reuniones periódicas con los docentes coordinadores….</a:t>
            </a:r>
          </a:p>
          <a:p>
            <a:pPr marL="414703" indent="-414703">
              <a:buFont typeface="Arial" panose="020B0604020202020204" pitchFamily="34" charset="0"/>
              <a:buChar char="•"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Cada 15 días se hará seguimiento de la marcha del proyecto: avances, modificaciones…</a:t>
            </a:r>
          </a:p>
          <a:p>
            <a:pPr marL="414703" indent="-414703">
              <a:buFont typeface="Arial" panose="020B0604020202020204" pitchFamily="34" charset="0"/>
              <a:buChar char="•"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De las 9 actividades principales, 2 se han anulado, 2 se han modificado y se han introducido 2 nuevas….</a:t>
            </a:r>
          </a:p>
          <a:p>
            <a:pPr marL="414703" indent="-414703">
              <a:buFont typeface="Arial" panose="020B0604020202020204" pitchFamily="34" charset="0"/>
              <a:buChar char="•"/>
            </a:pPr>
            <a:endParaRPr lang="es-ES" sz="2419" dirty="0">
              <a:solidFill>
                <a:srgbClr val="00B050"/>
              </a:solidFill>
              <a:latin typeface="Xunta Sans"/>
            </a:endParaRPr>
          </a:p>
        </p:txBody>
      </p:sp>
    </p:spTree>
    <p:extLst>
      <p:ext uri="{BB962C8B-B14F-4D97-AF65-F5344CB8AC3E}">
        <p14:creationId xmlns:p14="http://schemas.microsoft.com/office/powerpoint/2010/main" val="3066226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D5FE545-F133-B3E3-F085-BCF6F7519096}"/>
              </a:ext>
            </a:extLst>
          </p:cNvPr>
          <p:cNvSpPr txBox="1"/>
          <p:nvPr/>
        </p:nvSpPr>
        <p:spPr>
          <a:xfrm>
            <a:off x="1270783" y="2013965"/>
            <a:ext cx="10244420" cy="1581459"/>
          </a:xfrm>
          <a:prstGeom prst="rect">
            <a:avLst/>
          </a:prstGeom>
          <a:noFill/>
          <a:ln w="19050" cmpd="dbl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19" dirty="0">
                <a:solidFill>
                  <a:schemeClr val="tx2">
                    <a:lumMod val="50000"/>
                  </a:schemeClr>
                </a:solidFill>
                <a:latin typeface="Xunta Sans"/>
              </a:rPr>
              <a:t>                                                    </a:t>
            </a:r>
            <a:r>
              <a:rPr lang="es-ES" sz="2419" dirty="0">
                <a:solidFill>
                  <a:srgbClr val="00B050"/>
                </a:solidFill>
                <a:latin typeface="Xunta Sans"/>
              </a:rPr>
              <a:t>      Información</a:t>
            </a:r>
          </a:p>
          <a:p>
            <a:pPr algn="ctr"/>
            <a:r>
              <a:rPr lang="es-ES" sz="2419" dirty="0">
                <a:solidFill>
                  <a:srgbClr val="00B050"/>
                </a:solidFill>
                <a:latin typeface="Xunta Sans"/>
              </a:rPr>
              <a:t>                                                          Organización</a:t>
            </a:r>
          </a:p>
          <a:p>
            <a:pPr algn="ctr"/>
            <a:r>
              <a:rPr lang="es-ES" sz="2419" dirty="0">
                <a:solidFill>
                  <a:srgbClr val="00B050"/>
                </a:solidFill>
                <a:latin typeface="Xunta Sans"/>
              </a:rPr>
              <a:t>                                                           Formación</a:t>
            </a:r>
          </a:p>
          <a:p>
            <a:pPr algn="ctr"/>
            <a:r>
              <a:rPr lang="es-ES" sz="2419" dirty="0">
                <a:solidFill>
                  <a:srgbClr val="00B050"/>
                </a:solidFill>
                <a:latin typeface="Xunta Sans"/>
              </a:rPr>
              <a:t>                                                           Enfoque con alumnado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41DCEA-C9A2-C496-D450-4C88AF53EAF3}"/>
              </a:ext>
            </a:extLst>
          </p:cNvPr>
          <p:cNvSpPr txBox="1"/>
          <p:nvPr/>
        </p:nvSpPr>
        <p:spPr>
          <a:xfrm>
            <a:off x="1270783" y="3866552"/>
            <a:ext cx="10244420" cy="1953740"/>
          </a:xfrm>
          <a:prstGeom prst="rect">
            <a:avLst/>
          </a:prstGeom>
          <a:noFill/>
          <a:ln w="22225" cmpd="dbl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7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Organizarse en grupos</a:t>
            </a:r>
          </a:p>
          <a:p>
            <a:pPr lvl="7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Trabajo de campo</a:t>
            </a:r>
          </a:p>
          <a:p>
            <a:pPr lvl="7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Registro de datos</a:t>
            </a:r>
          </a:p>
          <a:p>
            <a:pPr lvl="7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Operar y manejar conceptos estadísticos</a:t>
            </a:r>
          </a:p>
          <a:p>
            <a:pPr lvl="7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Diseño y organización de posibles resultados</a:t>
            </a:r>
            <a:endParaRPr lang="es-ES" sz="2177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D77548-CD5F-3A33-3605-F4A84708196D}"/>
              </a:ext>
            </a:extLst>
          </p:cNvPr>
          <p:cNvSpPr txBox="1"/>
          <p:nvPr/>
        </p:nvSpPr>
        <p:spPr>
          <a:xfrm>
            <a:off x="297952" y="104283"/>
            <a:ext cx="11030455" cy="173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386" b="1" dirty="0">
                <a:solidFill>
                  <a:srgbClr val="F10D0C"/>
                </a:solidFill>
                <a:latin typeface="Xunta Sans"/>
                <a:ea typeface="Microsoft YaHei" pitchFamily="2"/>
                <a:cs typeface="Arial" pitchFamily="2"/>
              </a:rPr>
              <a:t>5. Temporalización:</a:t>
            </a:r>
          </a:p>
          <a:p>
            <a:r>
              <a:rPr lang="es-ES" sz="2419" dirty="0">
                <a:latin typeface="Xunta Sans"/>
                <a:ea typeface="Microsoft YaHei" pitchFamily="2"/>
                <a:cs typeface="Arial" pitchFamily="2"/>
              </a:rPr>
              <a:t>Cuanto más ajustado, mejor.</a:t>
            </a:r>
          </a:p>
          <a:p>
            <a:r>
              <a:rPr lang="es-ES" sz="2419" dirty="0">
                <a:solidFill>
                  <a:srgbClr val="FF0000"/>
                </a:solidFill>
                <a:latin typeface="Xunta Sans"/>
                <a:ea typeface="Microsoft YaHei" pitchFamily="2"/>
                <a:cs typeface="Arial" pitchFamily="2"/>
              </a:rPr>
              <a:t>No: Las actividades se planificarán por trimestre</a:t>
            </a:r>
          </a:p>
          <a:p>
            <a:r>
              <a:rPr lang="es-ES" sz="2419" dirty="0">
                <a:solidFill>
                  <a:srgbClr val="00B050"/>
                </a:solidFill>
                <a:latin typeface="Xunta Sans"/>
                <a:ea typeface="Microsoft YaHei" pitchFamily="2"/>
                <a:cs typeface="Arial" pitchFamily="2"/>
              </a:rPr>
              <a:t>Si:</a:t>
            </a:r>
            <a:endParaRPr lang="es-ES" sz="2419" dirty="0">
              <a:solidFill>
                <a:srgbClr val="00B050"/>
              </a:solidFill>
              <a:latin typeface="Xunta San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842DBA5-C9CC-8C82-6B4C-39F0B40D6F44}"/>
              </a:ext>
            </a:extLst>
          </p:cNvPr>
          <p:cNvSpPr txBox="1"/>
          <p:nvPr/>
        </p:nvSpPr>
        <p:spPr>
          <a:xfrm>
            <a:off x="1644446" y="2273263"/>
            <a:ext cx="2475176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19" b="1" dirty="0">
                <a:solidFill>
                  <a:srgbClr val="00B050"/>
                </a:solidFill>
                <a:latin typeface="Xunta Sans"/>
              </a:rPr>
              <a:t>Docentes</a:t>
            </a:r>
            <a:r>
              <a:rPr lang="es-ES" sz="3386" b="1" dirty="0">
                <a:solidFill>
                  <a:srgbClr val="00B050"/>
                </a:solidFill>
                <a:latin typeface="Xunta Sans"/>
              </a:rPr>
              <a:t> </a:t>
            </a:r>
            <a:r>
              <a:rPr lang="es-ES" sz="3386" b="1" dirty="0">
                <a:solidFill>
                  <a:srgbClr val="FF0000"/>
                </a:solidFill>
                <a:latin typeface="Xunta Sans"/>
              </a:rPr>
              <a:t>  </a:t>
            </a:r>
            <a:endParaRPr lang="es-ES" sz="3386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70EA68-158E-6434-0769-BEAAD2765F2D}"/>
              </a:ext>
            </a:extLst>
          </p:cNvPr>
          <p:cNvSpPr txBox="1"/>
          <p:nvPr/>
        </p:nvSpPr>
        <p:spPr>
          <a:xfrm>
            <a:off x="1672093" y="4405705"/>
            <a:ext cx="2447529" cy="4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5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19" b="1" dirty="0">
                <a:solidFill>
                  <a:srgbClr val="00B050"/>
                </a:solidFill>
                <a:latin typeface="Xunta Sans"/>
              </a:rPr>
              <a:t>Alumnado</a:t>
            </a:r>
            <a:endParaRPr lang="es-ES" sz="2419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D35BDB-653A-7305-27D0-D7B491C1557C}"/>
              </a:ext>
            </a:extLst>
          </p:cNvPr>
          <p:cNvSpPr txBox="1"/>
          <p:nvPr/>
        </p:nvSpPr>
        <p:spPr>
          <a:xfrm>
            <a:off x="863595" y="1391061"/>
            <a:ext cx="6096524" cy="4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19" dirty="0">
                <a:solidFill>
                  <a:srgbClr val="00B050"/>
                </a:solidFill>
              </a:rPr>
              <a:t>ESO. Para el 1º-2º trimestre: </a:t>
            </a:r>
          </a:p>
        </p:txBody>
      </p:sp>
    </p:spTree>
    <p:extLst>
      <p:ext uri="{BB962C8B-B14F-4D97-AF65-F5344CB8AC3E}">
        <p14:creationId xmlns:p14="http://schemas.microsoft.com/office/powerpoint/2010/main" val="6145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7C71E77-CB67-DD8E-3CB5-0518D51FEED3}"/>
              </a:ext>
            </a:extLst>
          </p:cNvPr>
          <p:cNvSpPr txBox="1"/>
          <p:nvPr/>
        </p:nvSpPr>
        <p:spPr>
          <a:xfrm>
            <a:off x="4338672" y="1901908"/>
            <a:ext cx="6251772" cy="3040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177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Trabajo de campo</a:t>
            </a:r>
          </a:p>
          <a:p>
            <a:pPr>
              <a:lnSpc>
                <a:spcPct val="150000"/>
              </a:lnSpc>
            </a:pPr>
            <a:r>
              <a:rPr lang="es-ES" sz="2177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Registro de datos</a:t>
            </a:r>
          </a:p>
          <a:p>
            <a:pPr>
              <a:lnSpc>
                <a:spcPct val="150000"/>
              </a:lnSpc>
            </a:pPr>
            <a:r>
              <a:rPr lang="es-ES" sz="2177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Operar y manejar conceptos estadísticos</a:t>
            </a:r>
          </a:p>
          <a:p>
            <a:pPr>
              <a:lnSpc>
                <a:spcPct val="150000"/>
              </a:lnSpc>
            </a:pPr>
            <a:r>
              <a:rPr lang="es-ES" sz="2177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Obtención de resultados</a:t>
            </a:r>
          </a:p>
          <a:p>
            <a:pPr>
              <a:lnSpc>
                <a:spcPct val="150000"/>
              </a:lnSpc>
            </a:pPr>
            <a:r>
              <a:rPr lang="es-ES" sz="2177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Comunicación de resultados y propuestas de mejora. Oratoria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7771CE-ECB9-8232-0E52-8DE5D310C19F}"/>
              </a:ext>
            </a:extLst>
          </p:cNvPr>
          <p:cNvSpPr txBox="1"/>
          <p:nvPr/>
        </p:nvSpPr>
        <p:spPr>
          <a:xfrm>
            <a:off x="1601558" y="2959553"/>
            <a:ext cx="2447529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5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86" b="1" dirty="0">
                <a:solidFill>
                  <a:srgbClr val="00B050"/>
                </a:solidFill>
                <a:latin typeface="Xunta Sans"/>
              </a:rPr>
              <a:t>Alumnado</a:t>
            </a:r>
            <a:endParaRPr lang="es-ES" sz="3386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FCF809-57D1-0EE2-AA46-B6B4CD390A29}"/>
              </a:ext>
            </a:extLst>
          </p:cNvPr>
          <p:cNvSpPr txBox="1"/>
          <p:nvPr/>
        </p:nvSpPr>
        <p:spPr>
          <a:xfrm>
            <a:off x="241239" y="192853"/>
            <a:ext cx="11030455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386" b="1" dirty="0">
                <a:solidFill>
                  <a:srgbClr val="F10D0C"/>
                </a:solidFill>
                <a:latin typeface="Xunta Sans"/>
                <a:ea typeface="Microsoft YaHei" pitchFamily="2"/>
                <a:cs typeface="Arial" pitchFamily="2"/>
              </a:rPr>
              <a:t>5. Temporalización:</a:t>
            </a:r>
            <a:endParaRPr lang="es-ES" sz="2419" dirty="0">
              <a:solidFill>
                <a:srgbClr val="00B050"/>
              </a:solidFill>
              <a:latin typeface="Xunta San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C5DE099-E69F-0E8E-4765-1B2BB1AC0F31}"/>
              </a:ext>
            </a:extLst>
          </p:cNvPr>
          <p:cNvSpPr/>
          <p:nvPr/>
        </p:nvSpPr>
        <p:spPr>
          <a:xfrm>
            <a:off x="1432190" y="1758069"/>
            <a:ext cx="10123067" cy="357284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77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2653F5-616C-805E-72F7-DE73BFF8456E}"/>
              </a:ext>
            </a:extLst>
          </p:cNvPr>
          <p:cNvSpPr txBox="1"/>
          <p:nvPr/>
        </p:nvSpPr>
        <p:spPr>
          <a:xfrm>
            <a:off x="712125" y="1159980"/>
            <a:ext cx="6096171" cy="42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77" b="1" dirty="0">
                <a:solidFill>
                  <a:srgbClr val="00B050"/>
                </a:solidFill>
                <a:latin typeface="Xunta Sans"/>
                <a:ea typeface="Microsoft YaHei" pitchFamily="2"/>
                <a:cs typeface="Arial" pitchFamily="2"/>
              </a:rPr>
              <a:t>ESO: </a:t>
            </a:r>
            <a:r>
              <a:rPr lang="es-ES" sz="2177" dirty="0">
                <a:solidFill>
                  <a:srgbClr val="00B050"/>
                </a:solidFill>
                <a:latin typeface="Xunta Sans"/>
              </a:rPr>
              <a:t>2º-3º trimestre </a:t>
            </a:r>
            <a:endParaRPr lang="es-ES" sz="2177" dirty="0"/>
          </a:p>
        </p:txBody>
      </p:sp>
    </p:spTree>
    <p:extLst>
      <p:ext uri="{BB962C8B-B14F-4D97-AF65-F5344CB8AC3E}">
        <p14:creationId xmlns:p14="http://schemas.microsoft.com/office/powerpoint/2010/main" val="354812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5440A7D-1ADE-E214-CA6C-AC280F25825D}"/>
              </a:ext>
            </a:extLst>
          </p:cNvPr>
          <p:cNvSpPr txBox="1"/>
          <p:nvPr/>
        </p:nvSpPr>
        <p:spPr>
          <a:xfrm>
            <a:off x="263244" y="-751431"/>
            <a:ext cx="11665512" cy="2591909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 compatLnSpc="0"/>
          <a:lstStyle/>
          <a:p>
            <a:pPr marL="552938" indent="-552938">
              <a:lnSpc>
                <a:spcPct val="115000"/>
              </a:lnSpc>
              <a:buAutoNum type="arabicPeriod"/>
              <a:defRPr/>
            </a:pPr>
            <a:endParaRPr lang="es-ES" sz="2419" dirty="0">
              <a:solidFill>
                <a:srgbClr val="127622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endParaRPr lang="es-ES" sz="2419" dirty="0">
              <a:solidFill>
                <a:srgbClr val="127622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>
              <a:lnSpc>
                <a:spcPct val="115000"/>
              </a:lnSpc>
              <a:defRPr/>
            </a:pPr>
            <a:r>
              <a:rPr lang="es-ES" sz="3386" b="1" dirty="0">
                <a:solidFill>
                  <a:srgbClr val="7030A0"/>
                </a:solidFill>
                <a:latin typeface="Xunta Sans" pitchFamily="34"/>
                <a:ea typeface="Microsoft YaHei" pitchFamily="2"/>
                <a:cs typeface="Arial" pitchFamily="2"/>
              </a:rPr>
              <a:t>6. Evaluación e indicadores: 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latin typeface="Xunta Sans" pitchFamily="34"/>
                <a:ea typeface="Microsoft YaHei" pitchFamily="2"/>
                <a:cs typeface="Arial" pitchFamily="2"/>
              </a:rPr>
              <a:t>¡Imprescindible!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FF0000"/>
                </a:solidFill>
                <a:latin typeface="Xunta Sans"/>
              </a:rPr>
              <a:t>No: El proyecto funcionó muy bien. Aprendieron mucho y participaron activamente.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Si:</a:t>
            </a:r>
          </a:p>
          <a:p>
            <a:pPr marL="414703" indent="-41470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Evaluación </a:t>
            </a:r>
            <a:r>
              <a:rPr lang="es-ES" sz="2419" b="1" dirty="0">
                <a:solidFill>
                  <a:srgbClr val="00B050"/>
                </a:solidFill>
                <a:latin typeface="Xunta Sans"/>
              </a:rPr>
              <a:t>inicial: Encuesta inicial</a:t>
            </a:r>
          </a:p>
          <a:p>
            <a:pPr marL="414703" indent="-41470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s-ES" sz="2419" b="1" dirty="0">
                <a:solidFill>
                  <a:srgbClr val="00B050"/>
                </a:solidFill>
                <a:latin typeface="Xunta Sans"/>
              </a:rPr>
              <a:t>Evaluación media: Proceso</a:t>
            </a:r>
          </a:p>
          <a:p>
            <a:pPr marL="414703" indent="-41470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s-ES" sz="2419" b="1" dirty="0">
                <a:solidFill>
                  <a:srgbClr val="00B050"/>
                </a:solidFill>
                <a:latin typeface="Xunta Sans"/>
              </a:rPr>
              <a:t>Evaluación final: Encuesta final</a:t>
            </a:r>
            <a:r>
              <a:rPr lang="es-ES" sz="2419" dirty="0">
                <a:solidFill>
                  <a:srgbClr val="00B050"/>
                </a:solidFill>
                <a:latin typeface="Xunta Sans"/>
              </a:rPr>
              <a:t>. 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Principales productos, hitos y resultados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00B050"/>
                </a:solidFill>
                <a:latin typeface="Xunta Sans"/>
              </a:rPr>
              <a:t>¿Cuantitativa y cualitativa? </a:t>
            </a:r>
          </a:p>
          <a:p>
            <a:pPr>
              <a:lnSpc>
                <a:spcPct val="115000"/>
              </a:lnSpc>
              <a:defRPr/>
            </a:pPr>
            <a:r>
              <a:rPr lang="es-ES" sz="2419" b="1" dirty="0">
                <a:solidFill>
                  <a:srgbClr val="00B050"/>
                </a:solidFill>
                <a:latin typeface="Xunta Sans"/>
              </a:rPr>
              <a:t>Identificación de indicadores: </a:t>
            </a:r>
            <a:endParaRPr lang="es-ES" sz="3386" b="1" dirty="0">
              <a:solidFill>
                <a:srgbClr val="7030A0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 marL="414703" indent="-41470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s-ES" sz="2419" dirty="0">
                <a:solidFill>
                  <a:srgbClr val="127622"/>
                </a:solidFill>
                <a:latin typeface="Xunta Sans" pitchFamily="34"/>
                <a:ea typeface="Microsoft YaHei" pitchFamily="2"/>
                <a:cs typeface="Arial" pitchFamily="2"/>
              </a:rPr>
              <a:t>% de alumnado que sabe interpretar correctamente una etiqueta. </a:t>
            </a:r>
          </a:p>
          <a:p>
            <a:pPr marL="414703" indent="-41470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s-ES" sz="2419" dirty="0">
                <a:solidFill>
                  <a:srgbClr val="127622"/>
                </a:solidFill>
                <a:latin typeface="Xunta Sans" pitchFamily="34"/>
                <a:ea typeface="Microsoft YaHei" pitchFamily="2"/>
                <a:cs typeface="Arial" pitchFamily="2"/>
              </a:rPr>
              <a:t>% alumnado que puede analizar una determinada oferta en función de su composición nutricional.</a:t>
            </a:r>
          </a:p>
          <a:p>
            <a:pPr marL="414703" indent="-414703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es-ES" sz="2419" dirty="0">
                <a:solidFill>
                  <a:srgbClr val="127622"/>
                </a:solidFill>
                <a:latin typeface="Xunta Sans" pitchFamily="34"/>
                <a:ea typeface="Microsoft YaHei" pitchFamily="2"/>
                <a:cs typeface="Arial" pitchFamily="2"/>
              </a:rPr>
              <a:t>% alumnado que es capaz de identificar prácticas y estrategias comerciales que inducen confusión, o que son engañosas.</a:t>
            </a:r>
          </a:p>
        </p:txBody>
      </p:sp>
    </p:spTree>
    <p:extLst>
      <p:ext uri="{BB962C8B-B14F-4D97-AF65-F5344CB8AC3E}">
        <p14:creationId xmlns:p14="http://schemas.microsoft.com/office/powerpoint/2010/main" val="333837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0EDCE5-539F-83FE-4F37-64289A9A201C}"/>
              </a:ext>
            </a:extLst>
          </p:cNvPr>
          <p:cNvSpPr txBox="1"/>
          <p:nvPr/>
        </p:nvSpPr>
        <p:spPr>
          <a:xfrm>
            <a:off x="1566140" y="368627"/>
            <a:ext cx="9059721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19" b="1" dirty="0">
                <a:latin typeface="Xunta Sans"/>
              </a:rPr>
              <a:t>Proyecto para Secundaria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34D796-AE8C-7F24-52CF-7054DE196E1E}"/>
              </a:ext>
            </a:extLst>
          </p:cNvPr>
          <p:cNvSpPr txBox="1"/>
          <p:nvPr/>
        </p:nvSpPr>
        <p:spPr>
          <a:xfrm>
            <a:off x="326308" y="1012780"/>
            <a:ext cx="10987921" cy="76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77" b="1" dirty="0">
                <a:solidFill>
                  <a:schemeClr val="bg2">
                    <a:lumMod val="25000"/>
                  </a:schemeClr>
                </a:solidFill>
                <a:latin typeface="Xunta Sans"/>
              </a:rPr>
              <a:t>Proyecto:</a:t>
            </a:r>
          </a:p>
          <a:p>
            <a:r>
              <a:rPr lang="es-ES" sz="2177" dirty="0">
                <a:solidFill>
                  <a:schemeClr val="tx2">
                    <a:lumMod val="50000"/>
                  </a:schemeClr>
                </a:solidFill>
                <a:latin typeface="Xunta Sans"/>
              </a:rPr>
              <a:t>Evaluar publicidad de alimentos en una semana de 7 a 8 de la tarde en la cadena X de TV</a:t>
            </a:r>
            <a:endParaRPr lang="es-ES" sz="2177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633B04-36D2-CBE7-F9D8-5CF11699FFA2}"/>
              </a:ext>
            </a:extLst>
          </p:cNvPr>
          <p:cNvSpPr txBox="1"/>
          <p:nvPr/>
        </p:nvSpPr>
        <p:spPr>
          <a:xfrm>
            <a:off x="326308" y="2082315"/>
            <a:ext cx="11271482" cy="161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s-ES" sz="2177" b="1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Objetivos</a:t>
            </a:r>
          </a:p>
          <a:p>
            <a:pPr marL="552938" indent="-552938">
              <a:lnSpc>
                <a:spcPct val="115000"/>
              </a:lnSpc>
              <a:buFontTx/>
              <a:buAutoNum type="arabicPeriod"/>
              <a:defRPr/>
            </a:pPr>
            <a:r>
              <a:rPr lang="es-ES" sz="2177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Identificar los criterios nutricionales básicos para evaluar la oferta alimentaria.</a:t>
            </a: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r>
              <a:rPr lang="es-ES" sz="2177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Identificar prácticas y estrategias comerciales que inducen confusión, o que son engañosas</a:t>
            </a: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r>
              <a:rPr lang="es-ES" sz="2177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Interpretar correctamente el etiquetado nutricional de los alimentos.</a:t>
            </a:r>
            <a:endParaRPr lang="es-ES" sz="2177" dirty="0">
              <a:solidFill>
                <a:srgbClr val="385701"/>
              </a:solidFill>
              <a:latin typeface="Xunta Sans" pitchFamily="34"/>
              <a:ea typeface="Microsoft YaHei" pitchFamily="2"/>
              <a:cs typeface="Arial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03016B-35E0-BDAE-D926-9CCDDA21ECA1}"/>
              </a:ext>
            </a:extLst>
          </p:cNvPr>
          <p:cNvSpPr txBox="1"/>
          <p:nvPr/>
        </p:nvSpPr>
        <p:spPr>
          <a:xfrm>
            <a:off x="326308" y="3745016"/>
            <a:ext cx="11271482" cy="2766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s-ES" sz="2177" b="1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Planificación</a:t>
            </a: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r>
              <a:rPr lang="es-ES" sz="2177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Informarse y formarse: Recomendaciones alimentarias y nutricionales. Composición nutricional de UPF. Etiquetado nutricional de los alimentos. Procesado de alimentos.</a:t>
            </a:r>
          </a:p>
          <a:p>
            <a:pPr marL="552938" indent="-552938">
              <a:lnSpc>
                <a:spcPct val="115000"/>
              </a:lnSpc>
              <a:buAutoNum type="arabicPeriod"/>
              <a:defRPr/>
            </a:pPr>
            <a:r>
              <a:rPr lang="es-ES" sz="2177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Elección de nutrientes clave y tipo de procesado para su análisis. Registro datos. Explotación de datos. Resultados. </a:t>
            </a:r>
          </a:p>
          <a:p>
            <a:pPr marL="552938" indent="-552938">
              <a:lnSpc>
                <a:spcPct val="115000"/>
              </a:lnSpc>
              <a:buFontTx/>
              <a:buAutoNum type="arabicPeriod"/>
              <a:defRPr/>
            </a:pPr>
            <a:r>
              <a:rPr lang="es-ES" sz="2177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Identificar prácticas y estrategias comerciales que inducen confusión, o que son engañosas.</a:t>
            </a:r>
          </a:p>
          <a:p>
            <a:pPr marL="552938" indent="-552938">
              <a:lnSpc>
                <a:spcPct val="115000"/>
              </a:lnSpc>
              <a:buFontTx/>
              <a:buAutoNum type="arabicPeriod"/>
              <a:defRPr/>
            </a:pPr>
            <a:r>
              <a:rPr lang="es-ES" sz="2177" dirty="0">
                <a:solidFill>
                  <a:schemeClr val="tx2">
                    <a:lumMod val="50000"/>
                  </a:schemeClr>
                </a:solidFill>
                <a:latin typeface="Xunta Sans" pitchFamily="34"/>
                <a:ea typeface="Microsoft YaHei" pitchFamily="2"/>
                <a:cs typeface="Arial" pitchFamily="2"/>
              </a:rPr>
              <a:t>Propuesta de mejora.</a:t>
            </a:r>
          </a:p>
        </p:txBody>
      </p:sp>
    </p:spTree>
    <p:extLst>
      <p:ext uri="{BB962C8B-B14F-4D97-AF65-F5344CB8AC3E}">
        <p14:creationId xmlns:p14="http://schemas.microsoft.com/office/powerpoint/2010/main" val="322101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11D1892-F0F1-AE65-1331-7DC441B69CDE}"/>
              </a:ext>
            </a:extLst>
          </p:cNvPr>
          <p:cNvSpPr txBox="1"/>
          <p:nvPr/>
        </p:nvSpPr>
        <p:spPr>
          <a:xfrm>
            <a:off x="3190257" y="1060971"/>
            <a:ext cx="3402712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rgbClr val="7030A0"/>
                </a:solidFill>
                <a:latin typeface="Xunta Sans"/>
              </a:rPr>
              <a:t>Comunicación lingüística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0475C7-2880-5A8E-FC99-A71AEB7A03CF}"/>
              </a:ext>
            </a:extLst>
          </p:cNvPr>
          <p:cNvSpPr txBox="1"/>
          <p:nvPr/>
        </p:nvSpPr>
        <p:spPr>
          <a:xfrm>
            <a:off x="921782" y="2282254"/>
            <a:ext cx="3969831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rgbClr val="FF0000"/>
                </a:solidFill>
                <a:latin typeface="Xunta Sans"/>
              </a:rPr>
              <a:t>Competencia plurilingüe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BC82A0-FFB7-AE85-78C2-E74902A74584}"/>
              </a:ext>
            </a:extLst>
          </p:cNvPr>
          <p:cNvSpPr txBox="1"/>
          <p:nvPr/>
        </p:nvSpPr>
        <p:spPr>
          <a:xfrm>
            <a:off x="6663859" y="1656579"/>
            <a:ext cx="4820508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chemeClr val="accent6">
                    <a:lumMod val="75000"/>
                  </a:schemeClr>
                </a:solidFill>
                <a:latin typeface="Xunta Sans"/>
              </a:rPr>
              <a:t>Competencia matemática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DDE329-2BCD-CABC-84E2-796E8901A9A7}"/>
              </a:ext>
            </a:extLst>
          </p:cNvPr>
          <p:cNvSpPr txBox="1"/>
          <p:nvPr/>
        </p:nvSpPr>
        <p:spPr>
          <a:xfrm>
            <a:off x="6564613" y="3771338"/>
            <a:ext cx="4707084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rgbClr val="0070C0"/>
                </a:solidFill>
                <a:latin typeface="Xunta Sans"/>
              </a:rPr>
              <a:t>Competencia emprendedora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01C029-C87F-B584-93AF-F132F69D73C9}"/>
              </a:ext>
            </a:extLst>
          </p:cNvPr>
          <p:cNvSpPr txBox="1"/>
          <p:nvPr/>
        </p:nvSpPr>
        <p:spPr>
          <a:xfrm>
            <a:off x="921782" y="4218011"/>
            <a:ext cx="421085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rgbClr val="002060"/>
                </a:solidFill>
                <a:latin typeface="Xunta Sans"/>
              </a:rPr>
              <a:t>Competencia personal y social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C7DDA0-29DC-D1F7-CBC3-495677882D82}"/>
              </a:ext>
            </a:extLst>
          </p:cNvPr>
          <p:cNvSpPr txBox="1"/>
          <p:nvPr/>
        </p:nvSpPr>
        <p:spPr>
          <a:xfrm>
            <a:off x="7654839" y="5196157"/>
            <a:ext cx="4536948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chemeClr val="accent2">
                    <a:lumMod val="50000"/>
                  </a:schemeClr>
                </a:solidFill>
                <a:latin typeface="Xunta Sans"/>
              </a:rPr>
              <a:t>Competencia personal y social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83B55F-B3BC-265F-F71D-9012F7D78F64}"/>
              </a:ext>
            </a:extLst>
          </p:cNvPr>
          <p:cNvSpPr txBox="1"/>
          <p:nvPr/>
        </p:nvSpPr>
        <p:spPr>
          <a:xfrm>
            <a:off x="806880" y="5373449"/>
            <a:ext cx="5757732" cy="83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rgbClr val="00B050"/>
                </a:solidFill>
                <a:latin typeface="Xunta Sans"/>
              </a:rPr>
              <a:t>Competencia en conciencia y expresión cultural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D11230-65A2-B199-074B-BCE8F3A0A5AB}"/>
              </a:ext>
            </a:extLst>
          </p:cNvPr>
          <p:cNvSpPr txBox="1"/>
          <p:nvPr/>
        </p:nvSpPr>
        <p:spPr>
          <a:xfrm>
            <a:off x="3700663" y="3026796"/>
            <a:ext cx="5586118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rgbClr val="E2AC00"/>
                </a:solidFill>
                <a:latin typeface="Xunta Sans"/>
              </a:rPr>
              <a:t>Competencia ciudadana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42AB69-865E-2C71-1E76-F2F55DE0953D}"/>
              </a:ext>
            </a:extLst>
          </p:cNvPr>
          <p:cNvSpPr txBox="1"/>
          <p:nvPr/>
        </p:nvSpPr>
        <p:spPr>
          <a:xfrm>
            <a:off x="7371279" y="2512346"/>
            <a:ext cx="4820508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19" dirty="0">
                <a:solidFill>
                  <a:srgbClr val="FA5CC5"/>
                </a:solidFill>
                <a:latin typeface="Xunta Sans"/>
              </a:rPr>
              <a:t>Competencia digital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10EA97-E231-EDB0-FDD5-03178D216087}"/>
              </a:ext>
            </a:extLst>
          </p:cNvPr>
          <p:cNvSpPr txBox="1"/>
          <p:nvPr/>
        </p:nvSpPr>
        <p:spPr>
          <a:xfrm>
            <a:off x="992673" y="-26408"/>
            <a:ext cx="10491694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386" b="1" dirty="0">
                <a:solidFill>
                  <a:srgbClr val="0070C0"/>
                </a:solidFill>
                <a:latin typeface="Xunta Sans"/>
              </a:rPr>
              <a:t>Ejemplo: Desarrollo competencias clave en E. Secundaria</a:t>
            </a:r>
          </a:p>
        </p:txBody>
      </p:sp>
    </p:spTree>
    <p:extLst>
      <p:ext uri="{BB962C8B-B14F-4D97-AF65-F5344CB8AC3E}">
        <p14:creationId xmlns:p14="http://schemas.microsoft.com/office/powerpoint/2010/main" val="122261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11D1892-F0F1-AE65-1331-7DC441B69CDE}"/>
              </a:ext>
            </a:extLst>
          </p:cNvPr>
          <p:cNvSpPr txBox="1"/>
          <p:nvPr/>
        </p:nvSpPr>
        <p:spPr>
          <a:xfrm>
            <a:off x="162441" y="5047450"/>
            <a:ext cx="11738412" cy="7623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177" b="1" dirty="0">
                <a:solidFill>
                  <a:srgbClr val="7030A0"/>
                </a:solidFill>
                <a:latin typeface="Xunta Sans"/>
              </a:rPr>
              <a:t>Comunicación lingüística</a:t>
            </a:r>
            <a:r>
              <a:rPr lang="es-ES" sz="2177" dirty="0">
                <a:solidFill>
                  <a:srgbClr val="7030A0"/>
                </a:solidFill>
                <a:latin typeface="Xunta Sans"/>
              </a:rPr>
              <a:t>: Oratoria, difusión del proyecto, comunicación de resultados, elaboración contenidos para nuestro blog, análisis estrategias comerciales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0475C7-2880-5A8E-FC99-A71AEB7A03CF}"/>
              </a:ext>
            </a:extLst>
          </p:cNvPr>
          <p:cNvSpPr txBox="1"/>
          <p:nvPr/>
        </p:nvSpPr>
        <p:spPr>
          <a:xfrm>
            <a:off x="164456" y="1524862"/>
            <a:ext cx="11736401" cy="76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177" b="1" dirty="0">
                <a:solidFill>
                  <a:srgbClr val="FF0000"/>
                </a:solidFill>
                <a:latin typeface="Xunta Sans"/>
              </a:rPr>
              <a:t>Competencia plurilingüe: </a:t>
            </a:r>
            <a:r>
              <a:rPr lang="es-ES" sz="2177" dirty="0">
                <a:solidFill>
                  <a:srgbClr val="FF0000"/>
                </a:solidFill>
                <a:latin typeface="Xunta Sans"/>
              </a:rPr>
              <a:t>Revisión y análisis de productos alimentarios más anunciados y/o consumidos en 2 estados europeos entre adolescentes.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BC82A0-FFB7-AE85-78C2-E74902A74584}"/>
              </a:ext>
            </a:extLst>
          </p:cNvPr>
          <p:cNvSpPr txBox="1"/>
          <p:nvPr/>
        </p:nvSpPr>
        <p:spPr>
          <a:xfrm>
            <a:off x="164456" y="234349"/>
            <a:ext cx="11736401" cy="1097416"/>
          </a:xfrm>
          <a:prstGeom prst="rect">
            <a:avLst/>
          </a:prstGeom>
          <a:noFill/>
          <a:ln>
            <a:solidFill>
              <a:srgbClr val="385701"/>
            </a:solidFill>
          </a:ln>
        </p:spPr>
        <p:txBody>
          <a:bodyPr wrap="square" rtlCol="0">
            <a:spAutoFit/>
          </a:bodyPr>
          <a:lstStyle/>
          <a:p>
            <a:r>
              <a:rPr lang="es-ES" sz="2177" b="1" dirty="0">
                <a:solidFill>
                  <a:schemeClr val="accent6">
                    <a:lumMod val="75000"/>
                  </a:schemeClr>
                </a:solidFill>
                <a:latin typeface="Xunta Sans"/>
              </a:rPr>
              <a:t>Competencia matemática, ciencia…</a:t>
            </a:r>
          </a:p>
          <a:p>
            <a:r>
              <a:rPr lang="es-ES" sz="2177" dirty="0">
                <a:solidFill>
                  <a:schemeClr val="accent6">
                    <a:lumMod val="75000"/>
                  </a:schemeClr>
                </a:solidFill>
                <a:latin typeface="Xunta Sans"/>
              </a:rPr>
              <a:t>1. Composición nutricional de productos anunciados y análisis del procesamiento industrial.</a:t>
            </a:r>
          </a:p>
          <a:p>
            <a:r>
              <a:rPr lang="es-ES" sz="2177" dirty="0">
                <a:solidFill>
                  <a:schemeClr val="accent6">
                    <a:lumMod val="75000"/>
                  </a:schemeClr>
                </a:solidFill>
                <a:latin typeface="Xunta Sans"/>
              </a:rPr>
              <a:t>2. Elaboración base de datos, aplicación de estadísticos, explotación de datos, frecuencias.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DDE329-2BCD-CABC-84E2-796E8901A9A7}"/>
              </a:ext>
            </a:extLst>
          </p:cNvPr>
          <p:cNvSpPr txBox="1"/>
          <p:nvPr/>
        </p:nvSpPr>
        <p:spPr>
          <a:xfrm>
            <a:off x="162442" y="5954270"/>
            <a:ext cx="11738411" cy="7623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sz="2177" b="1" dirty="0">
                <a:solidFill>
                  <a:srgbClr val="0070C0"/>
                </a:solidFill>
                <a:latin typeface="Xunta Sans"/>
              </a:rPr>
              <a:t>Competencia emprendedora: </a:t>
            </a:r>
            <a:r>
              <a:rPr lang="es-ES" sz="2177" dirty="0">
                <a:solidFill>
                  <a:srgbClr val="0070C0"/>
                </a:solidFill>
                <a:latin typeface="Xunta Sans"/>
              </a:rPr>
              <a:t>Propuesta mejora: diseño de actividad empresarial de venta de alimentos mínimamente procesados y su situación en el mercado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83B55F-B3BC-265F-F71D-9012F7D78F64}"/>
              </a:ext>
            </a:extLst>
          </p:cNvPr>
          <p:cNvSpPr txBox="1"/>
          <p:nvPr/>
        </p:nvSpPr>
        <p:spPr>
          <a:xfrm>
            <a:off x="162442" y="3654304"/>
            <a:ext cx="11738414" cy="7623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2177" b="1" dirty="0">
                <a:solidFill>
                  <a:srgbClr val="00B050"/>
                </a:solidFill>
                <a:latin typeface="Xunta Sans"/>
              </a:rPr>
              <a:t>Competencia en conciencia y expresión cultural</a:t>
            </a:r>
            <a:r>
              <a:rPr lang="es-ES" sz="2177" dirty="0">
                <a:solidFill>
                  <a:srgbClr val="00B050"/>
                </a:solidFill>
                <a:latin typeface="Xunta Sans"/>
              </a:rPr>
              <a:t>. Conocimiento patrón alimentario en nuestra comunidad y entrada de productos </a:t>
            </a:r>
            <a:r>
              <a:rPr lang="es-ES" sz="2177" dirty="0" err="1">
                <a:solidFill>
                  <a:srgbClr val="00B050"/>
                </a:solidFill>
                <a:latin typeface="Xunta Sans"/>
              </a:rPr>
              <a:t>ultraprocesados</a:t>
            </a:r>
            <a:r>
              <a:rPr lang="es-ES" sz="2177" dirty="0">
                <a:solidFill>
                  <a:srgbClr val="00B050"/>
                </a:solidFill>
                <a:latin typeface="Xunta Sans"/>
              </a:rPr>
              <a:t> en el mercado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D11230-65A2-B199-074B-BCE8F3A0A5AB}"/>
              </a:ext>
            </a:extLst>
          </p:cNvPr>
          <p:cNvSpPr txBox="1"/>
          <p:nvPr/>
        </p:nvSpPr>
        <p:spPr>
          <a:xfrm>
            <a:off x="164456" y="2451726"/>
            <a:ext cx="11736401" cy="1097416"/>
          </a:xfrm>
          <a:prstGeom prst="rect">
            <a:avLst/>
          </a:prstGeom>
          <a:noFill/>
          <a:ln>
            <a:solidFill>
              <a:srgbClr val="E2AC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177" b="1" dirty="0">
                <a:solidFill>
                  <a:srgbClr val="E2AC00"/>
                </a:solidFill>
                <a:latin typeface="Xunta Sans"/>
              </a:rPr>
              <a:t>Competencia ciudadana, personal y social</a:t>
            </a:r>
            <a:r>
              <a:rPr lang="es-ES" sz="2177" dirty="0">
                <a:solidFill>
                  <a:srgbClr val="E2AC00"/>
                </a:solidFill>
                <a:latin typeface="Xunta Sans"/>
              </a:rPr>
              <a:t>. Conocimiento tipos de etiquetado, normativa.</a:t>
            </a:r>
          </a:p>
          <a:p>
            <a:r>
              <a:rPr lang="es-ES" sz="2177" dirty="0">
                <a:solidFill>
                  <a:srgbClr val="E2AC00"/>
                </a:solidFill>
                <a:latin typeface="Xunta Sans"/>
              </a:rPr>
              <a:t>Propuestas uso etiquetado frontal interpretativo. DAFO en mi vecindario (limitaciones en personas edad, indicaciones). Cooperativas, bancos de alimentos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42AB69-865E-2C71-1E76-F2F55DE0953D}"/>
              </a:ext>
            </a:extLst>
          </p:cNvPr>
          <p:cNvSpPr txBox="1"/>
          <p:nvPr/>
        </p:nvSpPr>
        <p:spPr>
          <a:xfrm>
            <a:off x="162440" y="4552089"/>
            <a:ext cx="11738414" cy="427361"/>
          </a:xfrm>
          <a:prstGeom prst="rect">
            <a:avLst/>
          </a:prstGeom>
          <a:noFill/>
          <a:ln>
            <a:solidFill>
              <a:srgbClr val="FA5CC5"/>
            </a:solidFill>
          </a:ln>
        </p:spPr>
        <p:txBody>
          <a:bodyPr wrap="square" rtlCol="0">
            <a:spAutoFit/>
          </a:bodyPr>
          <a:lstStyle/>
          <a:p>
            <a:r>
              <a:rPr lang="es-ES" sz="2177" b="1" dirty="0">
                <a:solidFill>
                  <a:srgbClr val="FA5CC5"/>
                </a:solidFill>
                <a:latin typeface="Xunta Sans"/>
              </a:rPr>
              <a:t>Competencia digital: </a:t>
            </a:r>
            <a:r>
              <a:rPr lang="es-ES" sz="2177" dirty="0">
                <a:solidFill>
                  <a:srgbClr val="FA5CC5"/>
                </a:solidFill>
                <a:latin typeface="Xunta Sans"/>
              </a:rPr>
              <a:t>Elaboración contenidos “saludables” e información para blog y RRSS</a:t>
            </a:r>
          </a:p>
        </p:txBody>
      </p:sp>
    </p:spTree>
    <p:extLst>
      <p:ext uri="{BB962C8B-B14F-4D97-AF65-F5344CB8AC3E}">
        <p14:creationId xmlns:p14="http://schemas.microsoft.com/office/powerpoint/2010/main" val="129150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AF59CD-4710-68D7-5408-F0BD51003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3" y="475943"/>
            <a:ext cx="10191135" cy="61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8CD095-D0B6-C00F-D47A-62F4C8475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0" r="73241" b="-16138"/>
          <a:stretch/>
        </p:blipFill>
        <p:spPr>
          <a:xfrm>
            <a:off x="215" y="6856206"/>
            <a:ext cx="3262350" cy="11061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550A4A-3095-F8FC-C3B5-83DFC575F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63" y="1794043"/>
            <a:ext cx="2915202" cy="31936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CF99EA-D950-42FE-CFB2-4133D667C453}"/>
              </a:ext>
            </a:extLst>
          </p:cNvPr>
          <p:cNvSpPr txBox="1"/>
          <p:nvPr/>
        </p:nvSpPr>
        <p:spPr>
          <a:xfrm>
            <a:off x="3874099" y="1898225"/>
            <a:ext cx="7752046" cy="3070584"/>
          </a:xfrm>
          <a:prstGeom prst="rect">
            <a:avLst/>
          </a:prstGeom>
          <a:solidFill>
            <a:srgbClr val="D8FE94"/>
          </a:solidFill>
        </p:spPr>
        <p:txBody>
          <a:bodyPr wrap="square">
            <a:spAutoFit/>
          </a:bodyPr>
          <a:lstStyle/>
          <a:p>
            <a:r>
              <a:rPr lang="es-ES" sz="2419" b="1" dirty="0">
                <a:latin typeface="Xunta Sans"/>
              </a:rPr>
              <a:t>Artículo 11. Planes educativos</a:t>
            </a:r>
          </a:p>
          <a:p>
            <a:r>
              <a:rPr lang="es-ES" sz="2419" dirty="0">
                <a:latin typeface="Xunta Sans"/>
              </a:rPr>
              <a:t>Los centros docentes deberán incluir dentro de su proyecto educativo y funcional un plan de lectura, un plan de biblioteca, un plan digital  y un plan de actividades físicas y hábitos saludables. (art. 33, 34 y 35).</a:t>
            </a:r>
          </a:p>
          <a:p>
            <a:r>
              <a:rPr lang="es-ES" sz="2419" dirty="0">
                <a:latin typeface="Xunta Sans"/>
              </a:rPr>
              <a:t>Están orientados a reforzar y complementar el aprendizaje curricular del alumnado y el desarrollo de las competencias clave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9947D6-8FBE-A009-84CC-319762327C00}"/>
              </a:ext>
            </a:extLst>
          </p:cNvPr>
          <p:cNvSpPr txBox="1"/>
          <p:nvPr/>
        </p:nvSpPr>
        <p:spPr>
          <a:xfrm>
            <a:off x="2179073" y="702366"/>
            <a:ext cx="7333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4E7901"/>
                </a:solidFill>
                <a:latin typeface="Xunta Sans"/>
              </a:rPr>
              <a:t>Plan de actividad física y hábitos saludables</a:t>
            </a:r>
          </a:p>
        </p:txBody>
      </p:sp>
    </p:spTree>
    <p:extLst>
      <p:ext uri="{BB962C8B-B14F-4D97-AF65-F5344CB8AC3E}">
        <p14:creationId xmlns:p14="http://schemas.microsoft.com/office/powerpoint/2010/main" val="115142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8CD095-D0B6-C00F-D47A-62F4C847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0" r="73241" b="-16138"/>
          <a:stretch/>
        </p:blipFill>
        <p:spPr>
          <a:xfrm>
            <a:off x="215" y="6856206"/>
            <a:ext cx="3262350" cy="11061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550A4A-3095-F8FC-C3B5-83DFC575F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61" y="1718074"/>
            <a:ext cx="2999704" cy="342185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CF99EA-D950-42FE-CFB2-4133D667C453}"/>
              </a:ext>
            </a:extLst>
          </p:cNvPr>
          <p:cNvSpPr txBox="1"/>
          <p:nvPr/>
        </p:nvSpPr>
        <p:spPr>
          <a:xfrm>
            <a:off x="3502172" y="1093366"/>
            <a:ext cx="8271011" cy="5155001"/>
          </a:xfrm>
          <a:prstGeom prst="rect">
            <a:avLst/>
          </a:prstGeom>
          <a:solidFill>
            <a:srgbClr val="D8FE94"/>
          </a:solidFill>
        </p:spPr>
        <p:txBody>
          <a:bodyPr wrap="square">
            <a:spAutoFit/>
          </a:bodyPr>
          <a:lstStyle/>
          <a:p>
            <a:r>
              <a:rPr lang="es-ES" sz="2419" b="1" dirty="0">
                <a:latin typeface="Xunta Sans"/>
              </a:rPr>
              <a:t>Artículo 15. El plan de actividades físicas y hábitos saludables</a:t>
            </a:r>
            <a:r>
              <a:rPr lang="es-ES" sz="2177" b="1" dirty="0"/>
              <a:t>.</a:t>
            </a:r>
          </a:p>
          <a:p>
            <a:endParaRPr lang="es-ES" sz="2177" b="1" dirty="0"/>
          </a:p>
          <a:p>
            <a:r>
              <a:rPr lang="es-ES" sz="2177" dirty="0"/>
              <a:t>Tendrá por finalidad la práctica diaria de deporte, de ejercicio físico y actividad física durante la jornada escolar y la promoción de una vida activa, saludable y autónoma, e incluirá, como mínimo, los siguientes elementos: </a:t>
            </a:r>
          </a:p>
          <a:p>
            <a:pPr marL="414703" indent="-414703">
              <a:buAutoNum type="alphaLcParenR"/>
            </a:pPr>
            <a:r>
              <a:rPr lang="es-ES" sz="2177" b="1" dirty="0"/>
              <a:t>Introducción</a:t>
            </a:r>
            <a:r>
              <a:rPr lang="es-ES" sz="2177" dirty="0"/>
              <a:t> (Contextualización y justificación)</a:t>
            </a:r>
          </a:p>
          <a:p>
            <a:pPr marL="414703" indent="-414703">
              <a:buAutoNum type="alphaLcParenR"/>
            </a:pPr>
            <a:r>
              <a:rPr lang="es-ES" sz="2177" b="1" dirty="0"/>
              <a:t>Análisis del contexto </a:t>
            </a:r>
            <a:r>
              <a:rPr lang="es-ES" sz="2177" dirty="0"/>
              <a:t>(situación de partida) </a:t>
            </a:r>
          </a:p>
          <a:p>
            <a:pPr marL="414703" indent="-414703">
              <a:buAutoNum type="alphaLcParenR"/>
            </a:pPr>
            <a:r>
              <a:rPr lang="es-ES" sz="2177" b="1" dirty="0"/>
              <a:t>Objetivos</a:t>
            </a:r>
            <a:r>
              <a:rPr lang="es-ES" sz="2177" dirty="0"/>
              <a:t> (indicadores)</a:t>
            </a:r>
          </a:p>
          <a:p>
            <a:pPr marL="414703" indent="-414703">
              <a:buAutoNum type="alphaLcParenR"/>
            </a:pPr>
            <a:r>
              <a:rPr lang="es-ES" sz="2177" dirty="0"/>
              <a:t>Procedimiento de </a:t>
            </a:r>
            <a:r>
              <a:rPr lang="es-ES" sz="2177" b="1" dirty="0"/>
              <a:t>seguimiento, evaluación y modificación </a:t>
            </a:r>
            <a:r>
              <a:rPr lang="es-ES" sz="2177" dirty="0"/>
              <a:t>del plan y, en su caso, de difusión.</a:t>
            </a:r>
          </a:p>
          <a:p>
            <a:r>
              <a:rPr lang="es-ES" sz="2177" b="1" dirty="0"/>
              <a:t>Únicos</a:t>
            </a:r>
            <a:r>
              <a:rPr lang="es-ES" sz="2177" dirty="0"/>
              <a:t> para cada centro docente.</a:t>
            </a:r>
          </a:p>
          <a:p>
            <a:r>
              <a:rPr lang="es-ES" sz="2177" dirty="0"/>
              <a:t>A partir de un diagnóstico de situación.</a:t>
            </a:r>
            <a:r>
              <a:rPr lang="es-ES" sz="2177" dirty="0">
                <a:latin typeface="Xunta Sans"/>
              </a:rPr>
              <a:t> </a:t>
            </a:r>
          </a:p>
          <a:p>
            <a:r>
              <a:rPr lang="es-ES" sz="2177" dirty="0">
                <a:latin typeface="Xunta Sans"/>
              </a:rPr>
              <a:t>Están orientados a </a:t>
            </a:r>
            <a:r>
              <a:rPr lang="es-ES" sz="2177" b="1" dirty="0">
                <a:latin typeface="Xunta Sans"/>
              </a:rPr>
              <a:t>reforzar y complementar </a:t>
            </a:r>
            <a:r>
              <a:rPr lang="es-ES" sz="2177" dirty="0">
                <a:latin typeface="Xunta Sans"/>
              </a:rPr>
              <a:t>el aprendizaje curricular del alumnado y el </a:t>
            </a:r>
            <a:r>
              <a:rPr lang="es-ES" sz="2177" b="1" dirty="0">
                <a:latin typeface="Xunta Sans"/>
              </a:rPr>
              <a:t>desarrollo de las competencias clave</a:t>
            </a:r>
            <a:r>
              <a:rPr lang="es-ES" sz="2177" dirty="0">
                <a:latin typeface="Xunta Sans"/>
              </a:rPr>
              <a:t>.</a:t>
            </a:r>
            <a:endParaRPr lang="es-ES" sz="217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F2ABBD-E366-A513-9953-3E2AFFC103EA}"/>
              </a:ext>
            </a:extLst>
          </p:cNvPr>
          <p:cNvSpPr txBox="1"/>
          <p:nvPr/>
        </p:nvSpPr>
        <p:spPr>
          <a:xfrm>
            <a:off x="2429182" y="336714"/>
            <a:ext cx="7333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4E7901"/>
                </a:solidFill>
                <a:latin typeface="Xunta Sans"/>
              </a:rPr>
              <a:t>Plan de actividad física y hábitos saludables</a:t>
            </a:r>
          </a:p>
        </p:txBody>
      </p:sp>
    </p:spTree>
    <p:extLst>
      <p:ext uri="{BB962C8B-B14F-4D97-AF65-F5344CB8AC3E}">
        <p14:creationId xmlns:p14="http://schemas.microsoft.com/office/powerpoint/2010/main" val="319077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D187D98-C2CB-2617-8E62-08A1B4A51EEF}"/>
              </a:ext>
            </a:extLst>
          </p:cNvPr>
          <p:cNvGraphicFramePr>
            <a:graphicFrameLocks noGrp="1"/>
          </p:cNvGraphicFramePr>
          <p:nvPr/>
        </p:nvGraphicFramePr>
        <p:xfrm>
          <a:off x="166096" y="96741"/>
          <a:ext cx="11819106" cy="648246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6634">
                  <a:extLst>
                    <a:ext uri="{9D8B030D-6E8A-4147-A177-3AD203B41FA5}">
                      <a16:colId xmlns:a16="http://schemas.microsoft.com/office/drawing/2014/main" val="3655548501"/>
                    </a:ext>
                  </a:extLst>
                </a:gridCol>
                <a:gridCol w="9872472">
                  <a:extLst>
                    <a:ext uri="{9D8B030D-6E8A-4147-A177-3AD203B41FA5}">
                      <a16:colId xmlns:a16="http://schemas.microsoft.com/office/drawing/2014/main" val="4262010466"/>
                    </a:ext>
                  </a:extLst>
                </a:gridCol>
              </a:tblGrid>
              <a:tr h="84784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Proyecto educativo de alimentación saludable: Evaluar publicidad de alimentos en una semana de 7 a 8 de la tarde en la cadena X de TV</a:t>
                      </a:r>
                    </a:p>
                  </a:txBody>
                  <a:tcPr marL="110588" marR="110588" marT="55294" marB="55294"/>
                </a:tc>
                <a:tc hMerge="1">
                  <a:txBody>
                    <a:bodyPr/>
                    <a:lstStyle/>
                    <a:p>
                      <a:endParaRPr lang="es-ES" sz="2000" b="1" dirty="0">
                        <a:latin typeface="Xunta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675031"/>
                  </a:ext>
                </a:extLst>
              </a:tr>
              <a:tr h="510708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Introducción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Centrar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 el tema de mi proyecto educativo.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1805376337"/>
                  </a:ext>
                </a:extLst>
              </a:tr>
              <a:tr h="1585097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Análisis del contexto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Contar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 dónde estamos, cual es la realidad y comunidad de nuestros alumnos, cómo podemos identificar oportunidades, nexos, con quién podemos contactar, que se podría hacer con el centro de salud, en el ámbito municipal…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840667769"/>
                  </a:ext>
                </a:extLst>
              </a:tr>
              <a:tr h="847842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Objetivos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Identificarlos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 y definirlos correctamente, con posibilidades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reales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 de alcanzarlos. Limitados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1414336809"/>
                  </a:ext>
                </a:extLst>
              </a:tr>
              <a:tr h="2690978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Metodología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Describir modelo educativo</a:t>
                      </a:r>
                    </a:p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Comunicativa, inclusiva, activa y participativa</a:t>
                      </a:r>
                    </a:p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Mediante la resolución de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problemas en contextos de la vida real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.</a:t>
                      </a:r>
                    </a:p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Con actividades de aprendizaje que permitan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avanzar en más de una competencia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 al mismo tiempo.</a:t>
                      </a:r>
                    </a:p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Establecer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orden, prioridades, organización, reparto de tareas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, grupos de trabajo para diferentes aspectos. 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1260667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2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D187D98-C2CB-2617-8E62-08A1B4A51EEF}"/>
              </a:ext>
            </a:extLst>
          </p:cNvPr>
          <p:cNvGraphicFramePr>
            <a:graphicFrameLocks noGrp="1"/>
          </p:cNvGraphicFramePr>
          <p:nvPr/>
        </p:nvGraphicFramePr>
        <p:xfrm>
          <a:off x="166096" y="96740"/>
          <a:ext cx="11819106" cy="634038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57796">
                  <a:extLst>
                    <a:ext uri="{9D8B030D-6E8A-4147-A177-3AD203B41FA5}">
                      <a16:colId xmlns:a16="http://schemas.microsoft.com/office/drawing/2014/main" val="3655548501"/>
                    </a:ext>
                  </a:extLst>
                </a:gridCol>
                <a:gridCol w="9461310">
                  <a:extLst>
                    <a:ext uri="{9D8B030D-6E8A-4147-A177-3AD203B41FA5}">
                      <a16:colId xmlns:a16="http://schemas.microsoft.com/office/drawing/2014/main" val="4262010466"/>
                    </a:ext>
                  </a:extLst>
                </a:gridCol>
              </a:tblGrid>
              <a:tr h="84784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Proyecto educativo de alimentación saludable: Evaluar publicidad de alimentos en una semana de 7 a 8 de la tarde en la cadena X de TV</a:t>
                      </a:r>
                    </a:p>
                  </a:txBody>
                  <a:tcPr marL="110588" marR="110588" marT="55294" marB="55294"/>
                </a:tc>
                <a:tc hMerge="1">
                  <a:txBody>
                    <a:bodyPr/>
                    <a:lstStyle/>
                    <a:p>
                      <a:endParaRPr lang="es-ES" sz="2000" b="1" dirty="0">
                        <a:latin typeface="Xunta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675031"/>
                  </a:ext>
                </a:extLst>
              </a:tr>
              <a:tr h="847842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Temporalización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Al menos por trimestre. Con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descripción de las tareas en cada hito temporal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. Alumnado y docentes.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1979132234"/>
                  </a:ext>
                </a:extLst>
              </a:tr>
              <a:tr h="1585097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Seguimiento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Grado de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cumplimiento respecto a lo planificado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,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justificación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 de las actividades redireccionadas, propuestas de mejora.</a:t>
                      </a:r>
                    </a:p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¿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Cómo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 voy a hacerlo?. Reuniones periódicas, con el alumnado, facilitándole soporte y apoyo…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1022384410"/>
                  </a:ext>
                </a:extLst>
              </a:tr>
              <a:tr h="3059605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Evaluación</a:t>
                      </a:r>
                    </a:p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Indicadores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Global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: Grado de adquisición de competencias clave y logro de los objetivos</a:t>
                      </a:r>
                    </a:p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Continua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: Proceso y dificultades del aprendizaje del alumnado</a:t>
                      </a:r>
                    </a:p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Formativa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: Aplicar la información anterior para reorientar, ajustar y mejorar.</a:t>
                      </a:r>
                    </a:p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¿Cómo se va a hacer esa evaluación? Evaluación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inicial, media y final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. ¿Cuantitativa y cualitativa? ¿Identificación de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indicadores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?. Principales hitos (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proceso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) y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productos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. ¿Espero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resultados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?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400966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41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D187D98-C2CB-2617-8E62-08A1B4A51EEF}"/>
              </a:ext>
            </a:extLst>
          </p:cNvPr>
          <p:cNvGraphicFramePr>
            <a:graphicFrameLocks noGrp="1"/>
          </p:cNvGraphicFramePr>
          <p:nvPr/>
        </p:nvGraphicFramePr>
        <p:xfrm>
          <a:off x="166096" y="96740"/>
          <a:ext cx="11819106" cy="486587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58550">
                  <a:extLst>
                    <a:ext uri="{9D8B030D-6E8A-4147-A177-3AD203B41FA5}">
                      <a16:colId xmlns:a16="http://schemas.microsoft.com/office/drawing/2014/main" val="3655548501"/>
                    </a:ext>
                  </a:extLst>
                </a:gridCol>
                <a:gridCol w="9560557">
                  <a:extLst>
                    <a:ext uri="{9D8B030D-6E8A-4147-A177-3AD203B41FA5}">
                      <a16:colId xmlns:a16="http://schemas.microsoft.com/office/drawing/2014/main" val="4262010466"/>
                    </a:ext>
                  </a:extLst>
                </a:gridCol>
              </a:tblGrid>
              <a:tr h="84784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Proyecto educativo de alimentación saludable: Evaluar publicidad de alimentos en una semana de 7 a 8 de la tarde en la cadena X de TV</a:t>
                      </a:r>
                    </a:p>
                  </a:txBody>
                  <a:tcPr marL="110588" marR="110588" marT="55294" marB="55294"/>
                </a:tc>
                <a:tc hMerge="1">
                  <a:txBody>
                    <a:bodyPr/>
                    <a:lstStyle/>
                    <a:p>
                      <a:endParaRPr lang="es-ES" sz="2000" b="1" dirty="0">
                        <a:latin typeface="Xunta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675031"/>
                  </a:ext>
                </a:extLst>
              </a:tr>
              <a:tr h="1216469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Modificación /reorientación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Con objetivo de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ajustar el proceso de aprendizaje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, adaptándolo a las características personales de cada alumno. Registro de actividades y acciones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nuevas, anuladas y modificadas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.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3723581517"/>
                  </a:ext>
                </a:extLst>
              </a:tr>
              <a:tr h="1585097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Difusión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Desde el centro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a toda la comunidad educativa, a las familias y al alumnado.</a:t>
                      </a:r>
                    </a:p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También a la red comunitaria y municipal, prestando atención a otros canales como la radio local, publicaciones…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904920747"/>
                  </a:ext>
                </a:extLst>
              </a:tr>
              <a:tr h="1216469">
                <a:tc>
                  <a:txBody>
                    <a:bodyPr/>
                    <a:lstStyle/>
                    <a:p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Responsables</a:t>
                      </a:r>
                    </a:p>
                  </a:txBody>
                  <a:tcPr marL="110588" marR="110588" marT="55294" marB="55294"/>
                </a:tc>
                <a:tc>
                  <a:txBody>
                    <a:bodyPr/>
                    <a:lstStyle/>
                    <a:p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Nominar a las personas </a:t>
                      </a:r>
                      <a:r>
                        <a:rPr lang="es-ES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coordinadoras, tutoras, profesorado </a:t>
                      </a:r>
                      <a:r>
                        <a:rPr lang="es-E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Xunta Sans"/>
                        </a:rPr>
                        <a:t>de apoyo. Conviene registrar tareas de cada una y los cambios a medida que se avanza en el proyecto.</a:t>
                      </a:r>
                    </a:p>
                  </a:txBody>
                  <a:tcPr marL="110588" marR="110588" marT="55294" marB="55294"/>
                </a:tc>
                <a:extLst>
                  <a:ext uri="{0D108BD9-81ED-4DB2-BD59-A6C34878D82A}">
                    <a16:rowId xmlns:a16="http://schemas.microsoft.com/office/drawing/2014/main" val="489609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78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7CB29A-014F-2794-665A-1B4C7DBB24BA}"/>
              </a:ext>
            </a:extLst>
          </p:cNvPr>
          <p:cNvSpPr txBox="1"/>
          <p:nvPr/>
        </p:nvSpPr>
        <p:spPr>
          <a:xfrm>
            <a:off x="553154" y="263585"/>
            <a:ext cx="6048173" cy="7225575"/>
          </a:xfrm>
          <a:prstGeom prst="rect">
            <a:avLst/>
          </a:prstGeom>
          <a:noFill/>
          <a:ln>
            <a:noFill/>
          </a:ln>
        </p:spPr>
        <p:txBody>
          <a:bodyPr wrap="square" lIns="108847" tIns="54423" rIns="108847" bIns="54423" compatLnSpc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s-ES" sz="3386" b="1" dirty="0">
                <a:solidFill>
                  <a:srgbClr val="800080"/>
                </a:solidFill>
                <a:latin typeface="Xunta Sans" pitchFamily="34"/>
                <a:ea typeface="Microsoft YaHei" pitchFamily="2"/>
                <a:cs typeface="Arial" pitchFamily="2"/>
              </a:rPr>
              <a:t>1. Introducción: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chemeClr val="bg2">
                    <a:lumMod val="25000"/>
                  </a:schemeClr>
                </a:solidFill>
                <a:latin typeface="Xunta Sans"/>
              </a:rPr>
              <a:t>Centrar el tema de mi proyecto educativo. </a:t>
            </a:r>
            <a:r>
              <a:rPr lang="es-ES" sz="2419" dirty="0">
                <a:latin typeface="Xunta Sans" pitchFamily="34"/>
                <a:ea typeface="Microsoft YaHei" pitchFamily="2"/>
                <a:cs typeface="Arial" pitchFamily="2"/>
              </a:rPr>
              <a:t>Breve resumen del plan en el centro y una justificación del mismo.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FF0000"/>
                </a:solidFill>
                <a:latin typeface="Xunta Sans" pitchFamily="34"/>
                <a:ea typeface="Microsoft YaHei" pitchFamily="2"/>
                <a:cs typeface="Arial" pitchFamily="2"/>
              </a:rPr>
              <a:t>NO: Acabar con la paz en el mundo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00B050"/>
                </a:solidFill>
                <a:latin typeface="Xunta Sans" pitchFamily="34"/>
                <a:ea typeface="Microsoft YaHei" pitchFamily="2"/>
                <a:cs typeface="Arial" pitchFamily="2"/>
              </a:rPr>
              <a:t>SÍ: </a:t>
            </a:r>
            <a:r>
              <a:rPr lang="es-ES" sz="2419" dirty="0">
                <a:solidFill>
                  <a:srgbClr val="00B050"/>
                </a:solidFill>
                <a:latin typeface="Xunta Sans"/>
              </a:rPr>
              <a:t>La OMS ha identificado la publicidad de alimentos y bebidas como uno de los factores determinantes de la obesidad infantil. Nuestra propuesta es e</a:t>
            </a:r>
            <a:r>
              <a:rPr lang="es-ES" sz="2419" dirty="0">
                <a:solidFill>
                  <a:srgbClr val="00B050"/>
                </a:solidFill>
                <a:latin typeface="Xunta Sans" pitchFamily="34"/>
                <a:ea typeface="Microsoft YaHei" pitchFamily="2"/>
                <a:cs typeface="Arial" pitchFamily="2"/>
              </a:rPr>
              <a:t>valuar las estrategias de publicidad de ciertos productos alimenticios en cuanto a contenido nutricional y compararlas con las recomendaciones actuales de alimentación y salud.</a:t>
            </a:r>
          </a:p>
          <a:p>
            <a:pPr>
              <a:lnSpc>
                <a:spcPct val="115000"/>
              </a:lnSpc>
              <a:defRPr/>
            </a:pPr>
            <a:endParaRPr lang="es-ES" sz="2419" dirty="0">
              <a:solidFill>
                <a:srgbClr val="00B050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>
              <a:lnSpc>
                <a:spcPct val="115000"/>
              </a:lnSpc>
              <a:defRPr/>
            </a:pPr>
            <a:endParaRPr lang="es-ES" sz="2419" dirty="0">
              <a:solidFill>
                <a:srgbClr val="00B050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00B050"/>
                </a:solidFill>
                <a:highlight>
                  <a:srgbClr val="FFFF00"/>
                </a:highlight>
                <a:latin typeface="Xunta Sans" pitchFamily="34"/>
                <a:ea typeface="Microsoft YaHei" pitchFamily="2"/>
                <a:cs typeface="Arial" pitchFamily="2"/>
              </a:rPr>
              <a:t>DIANA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D1D8892-2DB8-FDE1-BF1E-E37FA610BDE5}"/>
              </a:ext>
            </a:extLst>
          </p:cNvPr>
          <p:cNvGraphicFramePr/>
          <p:nvPr/>
        </p:nvGraphicFramePr>
        <p:xfrm>
          <a:off x="4810670" y="622997"/>
          <a:ext cx="8127716" cy="541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AA25282-CA56-A0ED-0EAD-67D17FB246B2}"/>
              </a:ext>
            </a:extLst>
          </p:cNvPr>
          <p:cNvCxnSpPr/>
          <p:nvPr/>
        </p:nvCxnSpPr>
        <p:spPr>
          <a:xfrm flipV="1">
            <a:off x="5985797" y="4589407"/>
            <a:ext cx="2502056" cy="178323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7CB29A-014F-2794-665A-1B4C7DBB24BA}"/>
              </a:ext>
            </a:extLst>
          </p:cNvPr>
          <p:cNvSpPr txBox="1"/>
          <p:nvPr/>
        </p:nvSpPr>
        <p:spPr>
          <a:xfrm>
            <a:off x="179921" y="1"/>
            <a:ext cx="7105287" cy="6354695"/>
          </a:xfrm>
          <a:prstGeom prst="rect">
            <a:avLst/>
          </a:prstGeom>
          <a:noFill/>
          <a:ln>
            <a:noFill/>
          </a:ln>
        </p:spPr>
        <p:txBody>
          <a:bodyPr wrap="square" lIns="108847" tIns="54423" rIns="108847" bIns="54423" compatLnSpc="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s-ES" sz="3386" b="1" dirty="0">
                <a:solidFill>
                  <a:srgbClr val="800080"/>
                </a:solidFill>
                <a:latin typeface="Xunta Sans" pitchFamily="34"/>
                <a:ea typeface="Microsoft YaHei" pitchFamily="2"/>
                <a:cs typeface="Arial" pitchFamily="2"/>
              </a:rPr>
              <a:t>2. Análisis del contexto: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latin typeface="Xunta Sans" pitchFamily="34"/>
                <a:ea typeface="Microsoft YaHei" pitchFamily="2"/>
                <a:cs typeface="Arial" pitchFamily="2"/>
              </a:rPr>
              <a:t>Recogerá, como mínimo, la situación de partida en el centro en relación con el patrón alimentario. Es deseable que se aporte información sobre la práctica diaria de deporte y de ejercicio físico y actividad física, los hábitos de vida saludable, la higiene personal y el descanso.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FF0000"/>
                </a:solidFill>
                <a:latin typeface="Xunta Sans" pitchFamily="34"/>
                <a:ea typeface="Microsoft YaHei" pitchFamily="2"/>
                <a:cs typeface="Arial" pitchFamily="2"/>
              </a:rPr>
              <a:t>NO: El alumnado cada vez come peor. Vamos a intentar que tomen más fruta.</a:t>
            </a:r>
          </a:p>
          <a:p>
            <a:pPr>
              <a:lnSpc>
                <a:spcPct val="115000"/>
              </a:lnSpc>
              <a:defRPr/>
            </a:pPr>
            <a:r>
              <a:rPr lang="es-ES" sz="2419" dirty="0">
                <a:solidFill>
                  <a:srgbClr val="127622"/>
                </a:solidFill>
                <a:latin typeface="Xunta Sans" pitchFamily="34"/>
                <a:ea typeface="Microsoft YaHei" pitchFamily="2"/>
                <a:cs typeface="Arial" pitchFamily="2"/>
              </a:rPr>
              <a:t>SI: Nuestra hipótesis es que el alumnado es más vulnerable a ciertas estrategias publicitarias. Nos proponemos que desarrollen un espíritu crítico frente a los reclamos publicitarios y puedan analizar si esa oferta alimentaria es de calidad.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66699F5-ADFF-2B1A-8DDC-C4757A6F5464}"/>
              </a:ext>
            </a:extLst>
          </p:cNvPr>
          <p:cNvGraphicFramePr/>
          <p:nvPr/>
        </p:nvGraphicFramePr>
        <p:xfrm>
          <a:off x="5430375" y="1190950"/>
          <a:ext cx="6982973" cy="503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2A9AA41-FCD3-7C4E-763C-DFEB798873DD}"/>
              </a:ext>
            </a:extLst>
          </p:cNvPr>
          <p:cNvCxnSpPr/>
          <p:nvPr/>
        </p:nvCxnSpPr>
        <p:spPr>
          <a:xfrm flipV="1">
            <a:off x="7105757" y="5397742"/>
            <a:ext cx="1271763" cy="1202646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1358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339E0E9-56C2-6C85-C37F-3A2237E5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2" y="1413071"/>
            <a:ext cx="3098772" cy="36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B02E1C48-CB15-7F8A-431F-22EFDF47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3" y="5857716"/>
            <a:ext cx="3588355" cy="67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D66C95-7331-7113-416E-710E517E9DE0}"/>
              </a:ext>
            </a:extLst>
          </p:cNvPr>
          <p:cNvSpPr txBox="1"/>
          <p:nvPr/>
        </p:nvSpPr>
        <p:spPr>
          <a:xfrm>
            <a:off x="3189224" y="998366"/>
            <a:ext cx="4304489" cy="4880061"/>
          </a:xfrm>
          <a:prstGeom prst="rect">
            <a:avLst/>
          </a:prstGeom>
          <a:noFill/>
          <a:ln w="0">
            <a:solidFill>
              <a:srgbClr val="333333"/>
            </a:solidFill>
            <a:custDash>
              <a:ds d="100000" sp="100000"/>
            </a:custDash>
          </a:ln>
        </p:spPr>
        <p:txBody>
          <a:bodyPr lIns="108847" tIns="54423" rIns="108847" bIns="54423" compatLnSpc="0">
            <a:spAutoFit/>
          </a:bodyPr>
          <a:lstStyle/>
          <a:p>
            <a:pPr>
              <a:defRPr/>
            </a:pPr>
            <a:r>
              <a:rPr lang="es-ES" sz="1693" dirty="0">
                <a:solidFill>
                  <a:srgbClr val="666666"/>
                </a:solidFill>
                <a:latin typeface="Xunta Sans" pitchFamily="34"/>
                <a:ea typeface="Microsoft YaHei" pitchFamily="2"/>
                <a:cs typeface="Arial" pitchFamily="2"/>
              </a:rPr>
              <a:t>Escolares de 1º y 2º ESO</a:t>
            </a:r>
          </a:p>
          <a:p>
            <a:pPr>
              <a:defRPr/>
            </a:pPr>
            <a:r>
              <a:rPr lang="es-ES" sz="1693" dirty="0">
                <a:solidFill>
                  <a:srgbClr val="666666"/>
                </a:solidFill>
                <a:latin typeface="Xunta Sans" pitchFamily="34"/>
                <a:ea typeface="Microsoft YaHei" pitchFamily="2"/>
                <a:cs typeface="Arial" pitchFamily="2"/>
              </a:rPr>
              <a:t>4 centros en 4 municipios diferentes.</a:t>
            </a:r>
          </a:p>
          <a:p>
            <a:pPr>
              <a:defRPr/>
            </a:pPr>
            <a:endParaRPr lang="es-ES" sz="1693" dirty="0">
              <a:solidFill>
                <a:srgbClr val="666666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>
              <a:defRPr/>
            </a:pPr>
            <a:r>
              <a:rPr lang="es-ES" sz="1693" dirty="0">
                <a:solidFill>
                  <a:srgbClr val="F10D0C"/>
                </a:solidFill>
                <a:latin typeface="Xunta Sans" pitchFamily="34"/>
                <a:ea typeface="Microsoft YaHei" pitchFamily="2"/>
                <a:cs typeface="Arial" pitchFamily="2"/>
              </a:rPr>
              <a:t>Objetivos</a:t>
            </a:r>
          </a:p>
          <a:p>
            <a:pPr>
              <a:buClr>
                <a:srgbClr val="C9211E"/>
              </a:buClr>
              <a:buSzPct val="45000"/>
              <a:buFont typeface="Segoe UI"/>
              <a:buChar char="►"/>
              <a:defRPr/>
            </a:pPr>
            <a:r>
              <a:rPr lang="es-ES" sz="1693" dirty="0">
                <a:solidFill>
                  <a:srgbClr val="666666"/>
                </a:solidFill>
                <a:latin typeface="Xunta Sans" pitchFamily="34"/>
                <a:ea typeface="Microsoft YaHei" pitchFamily="2"/>
                <a:cs typeface="Arial" pitchFamily="2"/>
              </a:rPr>
              <a:t>Conocer las percepciones en alimentación saludable.</a:t>
            </a:r>
          </a:p>
          <a:p>
            <a:pPr>
              <a:buClr>
                <a:srgbClr val="C9211E"/>
              </a:buClr>
              <a:buSzPct val="45000"/>
              <a:buFont typeface="Segoe UI"/>
              <a:buChar char="►"/>
              <a:defRPr/>
            </a:pPr>
            <a:endParaRPr lang="es-ES" sz="1693" dirty="0">
              <a:solidFill>
                <a:srgbClr val="666666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>
              <a:buClr>
                <a:srgbClr val="C9211E"/>
              </a:buClr>
              <a:buSzPct val="45000"/>
              <a:buFont typeface="Segoe UI"/>
              <a:buChar char="►"/>
              <a:defRPr/>
            </a:pPr>
            <a:r>
              <a:rPr lang="es-ES" sz="1693" dirty="0">
                <a:solidFill>
                  <a:srgbClr val="666666"/>
                </a:solidFill>
                <a:latin typeface="Xunta Sans" pitchFamily="34"/>
                <a:ea typeface="Microsoft YaHei" pitchFamily="2"/>
                <a:cs typeface="Arial" pitchFamily="2"/>
              </a:rPr>
              <a:t>Identificar y analizar los factores determinantes, barreras y elementos facilitadores que determinan las prácticas alimentarias y hábitos de vida saludable de los escolares de 12 a 14 años.</a:t>
            </a:r>
          </a:p>
          <a:p>
            <a:pPr>
              <a:buClr>
                <a:srgbClr val="C9211E"/>
              </a:buClr>
              <a:buSzPct val="45000"/>
              <a:buFont typeface="Segoe UI"/>
              <a:buChar char="►"/>
              <a:defRPr/>
            </a:pPr>
            <a:endParaRPr lang="es-ES" sz="1693" dirty="0">
              <a:solidFill>
                <a:srgbClr val="666666"/>
              </a:solidFill>
              <a:latin typeface="Xunta Sans" pitchFamily="34"/>
              <a:ea typeface="Microsoft YaHei" pitchFamily="2"/>
              <a:cs typeface="Arial" pitchFamily="2"/>
            </a:endParaRPr>
          </a:p>
          <a:p>
            <a:pPr>
              <a:buClr>
                <a:srgbClr val="C9211E"/>
              </a:buClr>
              <a:buSzPct val="45000"/>
              <a:buFont typeface="Segoe UI"/>
              <a:buChar char="►"/>
              <a:defRPr/>
            </a:pPr>
            <a:r>
              <a:rPr lang="es-ES" sz="1693" dirty="0">
                <a:solidFill>
                  <a:srgbClr val="666666"/>
                </a:solidFill>
                <a:latin typeface="Xunta Sans" pitchFamily="34"/>
                <a:ea typeface="Microsoft YaHei" pitchFamily="2"/>
                <a:cs typeface="Arial" pitchFamily="2"/>
              </a:rPr>
              <a:t>Comprender la perspectiva y emociones de la población objeto de estudio, para garantizar su participación en el diseño de políticas públicas encaminadas a combatir el problema de la obesidad en este grupo.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EF0F9A89-297B-4F60-A204-23347888F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r="6664" b="-851"/>
          <a:stretch>
            <a:fillRect/>
          </a:stretch>
        </p:blipFill>
        <p:spPr bwMode="auto">
          <a:xfrm>
            <a:off x="7493713" y="785253"/>
            <a:ext cx="4404326" cy="5742518"/>
          </a:xfrm>
          <a:prstGeom prst="rect">
            <a:avLst/>
          </a:prstGeom>
          <a:noFill/>
          <a:ln w="36000">
            <a:solidFill>
              <a:srgbClr val="F10D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CuadroTexto 8">
            <a:extLst>
              <a:ext uri="{FF2B5EF4-FFF2-40B4-BE49-F238E27FC236}">
                <a16:creationId xmlns:a16="http://schemas.microsoft.com/office/drawing/2014/main" id="{729F19E6-DBC9-633B-0542-4172C218B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63" y="107516"/>
            <a:ext cx="10396437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ES" altLang="es-ES" sz="2177" b="1">
                <a:solidFill>
                  <a:srgbClr val="800080"/>
                </a:solidFill>
                <a:latin typeface="Xunta Sans"/>
                <a:ea typeface="Microsoft YaHei" panose="020B0503020204020204" pitchFamily="34" charset="-122"/>
                <a:cs typeface="Arial" panose="020B0604020202020204" pitchFamily="34" charset="0"/>
              </a:rPr>
              <a:t>2. Análisis del contexto</a:t>
            </a:r>
            <a:r>
              <a:rPr lang="es-ES" altLang="es-ES" sz="2177">
                <a:latin typeface="Xunta Sans"/>
                <a:ea typeface="Microsoft YaHei" panose="020B0503020204020204" pitchFamily="34" charset="-122"/>
                <a:cs typeface="Arial" panose="020B0604020202020204" pitchFamily="34" charset="0"/>
              </a:rPr>
              <a:t>, recogerá, como mínimo, la </a:t>
            </a:r>
            <a:r>
              <a:rPr lang="es-ES" altLang="es-ES" sz="2177" b="1">
                <a:latin typeface="Xunta Sans"/>
                <a:ea typeface="Microsoft YaHei" panose="020B0503020204020204" pitchFamily="34" charset="-122"/>
                <a:cs typeface="Arial" panose="020B0604020202020204" pitchFamily="34" charset="0"/>
              </a:rPr>
              <a:t>situación de partida en el centro… </a:t>
            </a:r>
            <a:endParaRPr lang="es-ES" altLang="es-ES" sz="2177"/>
          </a:p>
        </p:txBody>
      </p:sp>
    </p:spTree>
    <p:extLst>
      <p:ext uri="{BB962C8B-B14F-4D97-AF65-F5344CB8AC3E}">
        <p14:creationId xmlns:p14="http://schemas.microsoft.com/office/powerpoint/2010/main" val="3680660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1798</Words>
  <Application>Microsoft Office PowerPoint</Application>
  <PresentationFormat>Panorámica</PresentationFormat>
  <Paragraphs>181</Paragraphs>
  <Slides>19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Liberation Serif</vt:lpstr>
      <vt:lpstr>Segoe UI</vt:lpstr>
      <vt:lpstr>Tahoma</vt:lpstr>
      <vt:lpstr>Verdana</vt:lpstr>
      <vt:lpstr>Xunta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Martinez Lorente</dc:creator>
  <cp:lastModifiedBy>ef</cp:lastModifiedBy>
  <cp:revision>2</cp:revision>
  <dcterms:created xsi:type="dcterms:W3CDTF">2023-10-18T18:09:13Z</dcterms:created>
  <dcterms:modified xsi:type="dcterms:W3CDTF">2023-10-22T09:29:24Z</dcterms:modified>
</cp:coreProperties>
</file>