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5" r:id="rId2"/>
    <p:sldId id="268" r:id="rId3"/>
    <p:sldId id="269" r:id="rId4"/>
    <p:sldId id="270" r:id="rId5"/>
    <p:sldId id="271" r:id="rId6"/>
    <p:sldId id="611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EF13A9-436D-49DD-ADAE-BA64AF2C6E38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0A742-A0AE-4727-BA2E-846FE38BEC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3907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3CE70-C93A-4C04-A0CD-E699C1A969FB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4119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3CE70-C93A-4C04-A0CD-E699C1A969FB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4894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3CE70-C93A-4C04-A0CD-E699C1A969FB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8804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C3CE70-C93A-4C04-A0CD-E699C1A969FB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1885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131510-C90E-F6F5-96D6-18128DFED1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B680D9-E52D-D33F-9074-7FBB96E1FF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E80463-7E55-5E36-582B-EDCE0314D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7805AD-42F9-8B08-8C53-7F17BC60C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22ED7F-3B57-D2C5-AE5A-619BA9E47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7352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5BFDFA-CFB3-0B06-85F0-E3D382754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382B20D-F310-E12C-44DD-42BBEE7A8C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925DE1-E3A4-91C3-CBDC-997B92FE7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39C9DA-9A57-5E59-C2DD-EED8B2F8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04FB4D-C0CE-AE75-9E4C-C45E52825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814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A97CBF2-9C0A-9312-B5A6-5C1685F7E6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D6354B8-0C9E-EC02-753B-90D15D6532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5E283E-0BCA-B802-0E4E-8FA14FD4D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8D5EC2-1CE0-340B-1CFD-81C182F59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DF7168-518F-A0B0-6C27-750091F62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0523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600" y="1604521"/>
            <a:ext cx="10972320" cy="3977280"/>
          </a:xfrm>
          <a:prstGeom prst="rect">
            <a:avLst/>
          </a:prstGeom>
        </p:spPr>
        <p:txBody>
          <a:bodyPr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543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3D4E79-D411-7ED1-47B5-A78C21DBF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9CAD66-AC5D-0126-F699-6BA7E3A6A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E3D30D-983C-9DCA-01B6-B19862E2C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8F7DC4-E28E-6791-6F5F-56906E773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7F0229-A832-D0F6-1BA5-0B63F4BBE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6436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F55136-49B1-0635-882B-FB304D13D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E79C74-2C99-D532-B088-7AE2E2561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F09063-E710-8401-0EA2-55E269E03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4E51C0-A88C-F51F-A657-822BA000C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838D5B-6D82-5C2D-3E0F-52735C085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299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E34D0-F6ED-2A4F-8F7F-D34D4702F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6882A4-077E-8D19-C580-E92E8BDA72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6E011EA-0477-1AF2-665F-BAD0DD0645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A5E24D1-4C55-9353-CF90-7983590AE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F8FB26-4939-FFA3-C3C8-C09A80CD5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8EE00EF-3F6B-CE3E-8979-B83BF9CC6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6631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403DDE-9906-EE30-2732-91B86D374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93CFB2-8537-0688-2F2F-105EEBE19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1D19424-97D6-C99E-04C7-7E7144B75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1EB3370-AF05-4F68-6EC7-0713FBE3CA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6E2C5C3-D257-AA8C-53B1-77BD7B711D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14B5BB2-B835-2AC3-7FE2-5D8920C43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D0F522F-2CB6-0285-CD64-D55205C79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5542E4B-B6CD-2ECC-14CF-AAD2E6178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6347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36CF7-4F7A-76B1-D0C2-12A48B7D0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0C9EFF-0299-306E-7101-992F77CB9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7E3CB2B-2543-6B47-43AA-602B2BA44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FF19F33-8D10-45A3-D435-7644B50B9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5059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CDCB63D-E4BE-C21D-E2F8-0DE2C600C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B9E2976-469A-46DE-471E-701144D0D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EB9DB64-900B-383C-F342-E5CD43B99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341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1BE079-B99F-E937-77B7-966155493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7EFBE2-B918-76D8-4F71-907CFAD7D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0F4414-747A-2520-E263-1C70BC7DCC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31DC403-DAC0-CE73-81A7-A7C6F2FB0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6FF8E15-8BAE-98AE-97AE-DF1D945E7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AC3ED9-FAD5-FA10-1205-4AC0B8432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2854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C4300A-0E85-2680-87BC-166D14157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157743C-983B-60C3-D8C8-9FD78A25E0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50D08E6-C2E5-A86E-F75B-72D24C1AD0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F1DE401-1418-22FE-89A3-2D04E9824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3536A-1839-49E2-B9A6-034165B4722E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C3B9CDC-F32A-A3F2-6DF5-D03DF23D0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57B3B07-BE27-E22B-E096-297A2B998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805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ED9BA8B-2E4E-CBBD-91BF-5DA0771A7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E8A851-2EF8-B790-D1F0-6DF5FDF0A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48B1FF-4CEA-80A5-2E41-6E391BE841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3536A-1839-49E2-B9A6-034165B4722E}" type="datetimeFigureOut">
              <a:rPr lang="es-ES" smtClean="0"/>
              <a:t>22/10/2023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DCF61C-7C4F-4676-E105-6EDE9170C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41D4B3-21ED-81FF-1C32-B8D176941C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7C43C-B31D-4CA2-82CB-289CD7639EA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0434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84B6B521-7A92-1BC2-A482-E4CBE89F7323}"/>
              </a:ext>
            </a:extLst>
          </p:cNvPr>
          <p:cNvSpPr txBox="1"/>
          <p:nvPr/>
        </p:nvSpPr>
        <p:spPr>
          <a:xfrm>
            <a:off x="1005994" y="730011"/>
            <a:ext cx="10682240" cy="52203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4000" b="1" dirty="0">
                <a:solidFill>
                  <a:schemeClr val="accent6">
                    <a:lumMod val="50000"/>
                  </a:schemeClr>
                </a:solidFill>
                <a:latin typeface="Xunta Sans"/>
              </a:rPr>
              <a:t>Plan de actividad física y hábitos saludables</a:t>
            </a:r>
          </a:p>
          <a:p>
            <a:endParaRPr lang="es-ES" sz="5805" b="1" dirty="0">
              <a:solidFill>
                <a:srgbClr val="78BA02"/>
              </a:solidFill>
              <a:latin typeface="Xunta Sans"/>
            </a:endParaRPr>
          </a:p>
          <a:p>
            <a:pPr algn="ctr"/>
            <a:r>
              <a:rPr lang="es-ES" sz="5805" b="1" dirty="0">
                <a:solidFill>
                  <a:schemeClr val="accent6">
                    <a:lumMod val="50000"/>
                  </a:schemeClr>
                </a:solidFill>
                <a:latin typeface="Xunta Sans"/>
              </a:rPr>
              <a:t>Proyectos de alimentación</a:t>
            </a:r>
          </a:p>
          <a:p>
            <a:pPr algn="ctr"/>
            <a:endParaRPr lang="es-ES" sz="5805" b="1" dirty="0">
              <a:solidFill>
                <a:schemeClr val="accent6">
                  <a:lumMod val="50000"/>
                </a:schemeClr>
              </a:solidFill>
              <a:latin typeface="Xunta Sans"/>
            </a:endParaRPr>
          </a:p>
          <a:p>
            <a:pPr algn="ctr"/>
            <a:r>
              <a:rPr lang="es-ES" sz="3200" b="1" dirty="0">
                <a:solidFill>
                  <a:schemeClr val="accent6">
                    <a:lumMod val="50000"/>
                  </a:schemeClr>
                </a:solidFill>
                <a:latin typeface="Xunta Sans"/>
              </a:rPr>
              <a:t>Programa formativo profesorado 2023</a:t>
            </a:r>
          </a:p>
          <a:p>
            <a:pPr algn="ctr"/>
            <a:endParaRPr lang="es-ES" sz="5805" b="1" dirty="0">
              <a:solidFill>
                <a:srgbClr val="78BA02"/>
              </a:solidFill>
              <a:latin typeface="Xunta Sans"/>
            </a:endParaRPr>
          </a:p>
          <a:p>
            <a:pPr algn="r"/>
            <a:r>
              <a:rPr lang="es-ES" sz="2903" dirty="0">
                <a:latin typeface="Xunta Sans"/>
              </a:rPr>
              <a:t>Ana </a:t>
            </a:r>
            <a:r>
              <a:rPr lang="es-ES" sz="2903" dirty="0" err="1">
                <a:latin typeface="Xunta Sans"/>
              </a:rPr>
              <a:t>Mª</a:t>
            </a:r>
            <a:r>
              <a:rPr lang="es-ES" sz="2903" dirty="0">
                <a:latin typeface="Xunta Sans"/>
              </a:rPr>
              <a:t> Martínez Lorente</a:t>
            </a:r>
            <a:endParaRPr lang="es-ES" sz="2903" dirty="0"/>
          </a:p>
        </p:txBody>
      </p:sp>
    </p:spTree>
    <p:extLst>
      <p:ext uri="{BB962C8B-B14F-4D97-AF65-F5344CB8AC3E}">
        <p14:creationId xmlns:p14="http://schemas.microsoft.com/office/powerpoint/2010/main" val="3029720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AEE29D-8100-8F09-EFE8-B3C3A7C34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588" y="121"/>
            <a:ext cx="11328825" cy="1325517"/>
          </a:xfrm>
        </p:spPr>
        <p:txBody>
          <a:bodyPr>
            <a:normAutofit/>
          </a:bodyPr>
          <a:lstStyle/>
          <a:p>
            <a:pPr algn="ctr"/>
            <a:r>
              <a:rPr lang="es-ES" sz="2399" b="1" spc="150" dirty="0">
                <a:solidFill>
                  <a:srgbClr val="191970"/>
                </a:solidFill>
                <a:latin typeface="XuntaSans-Bold"/>
              </a:rPr>
              <a:t>Adquisición de hábitos alimentarios saludables en la escuela.  Análisis DAFO</a:t>
            </a:r>
            <a:endParaRPr lang="es-ES" sz="2399" spc="15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F0B205-CF70-AA68-45C0-003635FF64BD}"/>
              </a:ext>
            </a:extLst>
          </p:cNvPr>
          <p:cNvSpPr txBox="1"/>
          <p:nvPr/>
        </p:nvSpPr>
        <p:spPr>
          <a:xfrm>
            <a:off x="4041869" y="987661"/>
            <a:ext cx="7565658" cy="5573192"/>
          </a:xfrm>
          <a:custGeom>
            <a:avLst/>
            <a:gdLst>
              <a:gd name="connsiteX0" fmla="*/ 0 w 7565658"/>
              <a:gd name="connsiteY0" fmla="*/ 0 h 5573192"/>
              <a:gd name="connsiteX1" fmla="*/ 506317 w 7565658"/>
              <a:gd name="connsiteY1" fmla="*/ 0 h 5573192"/>
              <a:gd name="connsiteX2" fmla="*/ 861321 w 7565658"/>
              <a:gd name="connsiteY2" fmla="*/ 0 h 5573192"/>
              <a:gd name="connsiteX3" fmla="*/ 1594608 w 7565658"/>
              <a:gd name="connsiteY3" fmla="*/ 0 h 5573192"/>
              <a:gd name="connsiteX4" fmla="*/ 2100925 w 7565658"/>
              <a:gd name="connsiteY4" fmla="*/ 0 h 5573192"/>
              <a:gd name="connsiteX5" fmla="*/ 2607242 w 7565658"/>
              <a:gd name="connsiteY5" fmla="*/ 0 h 5573192"/>
              <a:gd name="connsiteX6" fmla="*/ 3340529 w 7565658"/>
              <a:gd name="connsiteY6" fmla="*/ 0 h 5573192"/>
              <a:gd name="connsiteX7" fmla="*/ 3771190 w 7565658"/>
              <a:gd name="connsiteY7" fmla="*/ 0 h 5573192"/>
              <a:gd name="connsiteX8" fmla="*/ 4504476 w 7565658"/>
              <a:gd name="connsiteY8" fmla="*/ 0 h 5573192"/>
              <a:gd name="connsiteX9" fmla="*/ 5237763 w 7565658"/>
              <a:gd name="connsiteY9" fmla="*/ 0 h 5573192"/>
              <a:gd name="connsiteX10" fmla="*/ 5819737 w 7565658"/>
              <a:gd name="connsiteY10" fmla="*/ 0 h 5573192"/>
              <a:gd name="connsiteX11" fmla="*/ 6553024 w 7565658"/>
              <a:gd name="connsiteY11" fmla="*/ 0 h 5573192"/>
              <a:gd name="connsiteX12" fmla="*/ 7059341 w 7565658"/>
              <a:gd name="connsiteY12" fmla="*/ 0 h 5573192"/>
              <a:gd name="connsiteX13" fmla="*/ 7565658 w 7565658"/>
              <a:gd name="connsiteY13" fmla="*/ 0 h 5573192"/>
              <a:gd name="connsiteX14" fmla="*/ 7565658 w 7565658"/>
              <a:gd name="connsiteY14" fmla="*/ 613051 h 5573192"/>
              <a:gd name="connsiteX15" fmla="*/ 7565658 w 7565658"/>
              <a:gd name="connsiteY15" fmla="*/ 1170370 h 5573192"/>
              <a:gd name="connsiteX16" fmla="*/ 7565658 w 7565658"/>
              <a:gd name="connsiteY16" fmla="*/ 1727690 h 5573192"/>
              <a:gd name="connsiteX17" fmla="*/ 7565658 w 7565658"/>
              <a:gd name="connsiteY17" fmla="*/ 2340741 h 5573192"/>
              <a:gd name="connsiteX18" fmla="*/ 7565658 w 7565658"/>
              <a:gd name="connsiteY18" fmla="*/ 2953792 h 5573192"/>
              <a:gd name="connsiteX19" fmla="*/ 7565658 w 7565658"/>
              <a:gd name="connsiteY19" fmla="*/ 3566843 h 5573192"/>
              <a:gd name="connsiteX20" fmla="*/ 7565658 w 7565658"/>
              <a:gd name="connsiteY20" fmla="*/ 3956966 h 5573192"/>
              <a:gd name="connsiteX21" fmla="*/ 7565658 w 7565658"/>
              <a:gd name="connsiteY21" fmla="*/ 4402822 h 5573192"/>
              <a:gd name="connsiteX22" fmla="*/ 7565658 w 7565658"/>
              <a:gd name="connsiteY22" fmla="*/ 5015873 h 5573192"/>
              <a:gd name="connsiteX23" fmla="*/ 7565658 w 7565658"/>
              <a:gd name="connsiteY23" fmla="*/ 5573192 h 5573192"/>
              <a:gd name="connsiteX24" fmla="*/ 7134997 w 7565658"/>
              <a:gd name="connsiteY24" fmla="*/ 5573192 h 5573192"/>
              <a:gd name="connsiteX25" fmla="*/ 6779994 w 7565658"/>
              <a:gd name="connsiteY25" fmla="*/ 5573192 h 5573192"/>
              <a:gd name="connsiteX26" fmla="*/ 6424990 w 7565658"/>
              <a:gd name="connsiteY26" fmla="*/ 5573192 h 5573192"/>
              <a:gd name="connsiteX27" fmla="*/ 5843016 w 7565658"/>
              <a:gd name="connsiteY27" fmla="*/ 5573192 h 5573192"/>
              <a:gd name="connsiteX28" fmla="*/ 5412355 w 7565658"/>
              <a:gd name="connsiteY28" fmla="*/ 5573192 h 5573192"/>
              <a:gd name="connsiteX29" fmla="*/ 4754725 w 7565658"/>
              <a:gd name="connsiteY29" fmla="*/ 5573192 h 5573192"/>
              <a:gd name="connsiteX30" fmla="*/ 4324065 w 7565658"/>
              <a:gd name="connsiteY30" fmla="*/ 5573192 h 5573192"/>
              <a:gd name="connsiteX31" fmla="*/ 3666434 w 7565658"/>
              <a:gd name="connsiteY31" fmla="*/ 5573192 h 5573192"/>
              <a:gd name="connsiteX32" fmla="*/ 3311430 w 7565658"/>
              <a:gd name="connsiteY32" fmla="*/ 5573192 h 5573192"/>
              <a:gd name="connsiteX33" fmla="*/ 2653800 w 7565658"/>
              <a:gd name="connsiteY33" fmla="*/ 5573192 h 5573192"/>
              <a:gd name="connsiteX34" fmla="*/ 2223140 w 7565658"/>
              <a:gd name="connsiteY34" fmla="*/ 5573192 h 5573192"/>
              <a:gd name="connsiteX35" fmla="*/ 1868136 w 7565658"/>
              <a:gd name="connsiteY35" fmla="*/ 5573192 h 5573192"/>
              <a:gd name="connsiteX36" fmla="*/ 1437475 w 7565658"/>
              <a:gd name="connsiteY36" fmla="*/ 5573192 h 5573192"/>
              <a:gd name="connsiteX37" fmla="*/ 779845 w 7565658"/>
              <a:gd name="connsiteY37" fmla="*/ 5573192 h 5573192"/>
              <a:gd name="connsiteX38" fmla="*/ 0 w 7565658"/>
              <a:gd name="connsiteY38" fmla="*/ 5573192 h 5573192"/>
              <a:gd name="connsiteX39" fmla="*/ 0 w 7565658"/>
              <a:gd name="connsiteY39" fmla="*/ 5183069 h 5573192"/>
              <a:gd name="connsiteX40" fmla="*/ 0 w 7565658"/>
              <a:gd name="connsiteY40" fmla="*/ 4792945 h 5573192"/>
              <a:gd name="connsiteX41" fmla="*/ 0 w 7565658"/>
              <a:gd name="connsiteY41" fmla="*/ 4179894 h 5573192"/>
              <a:gd name="connsiteX42" fmla="*/ 0 w 7565658"/>
              <a:gd name="connsiteY42" fmla="*/ 3789771 h 5573192"/>
              <a:gd name="connsiteX43" fmla="*/ 0 w 7565658"/>
              <a:gd name="connsiteY43" fmla="*/ 3232451 h 5573192"/>
              <a:gd name="connsiteX44" fmla="*/ 0 w 7565658"/>
              <a:gd name="connsiteY44" fmla="*/ 2786596 h 5573192"/>
              <a:gd name="connsiteX45" fmla="*/ 0 w 7565658"/>
              <a:gd name="connsiteY45" fmla="*/ 2229277 h 5573192"/>
              <a:gd name="connsiteX46" fmla="*/ 0 w 7565658"/>
              <a:gd name="connsiteY46" fmla="*/ 1671958 h 5573192"/>
              <a:gd name="connsiteX47" fmla="*/ 0 w 7565658"/>
              <a:gd name="connsiteY47" fmla="*/ 1114638 h 5573192"/>
              <a:gd name="connsiteX48" fmla="*/ 0 w 7565658"/>
              <a:gd name="connsiteY48" fmla="*/ 557319 h 5573192"/>
              <a:gd name="connsiteX49" fmla="*/ 0 w 7565658"/>
              <a:gd name="connsiteY49" fmla="*/ 0 h 5573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7565658" h="5573192" extrusionOk="0">
                <a:moveTo>
                  <a:pt x="0" y="0"/>
                </a:moveTo>
                <a:cubicBezTo>
                  <a:pt x="175343" y="-42265"/>
                  <a:pt x="298121" y="20857"/>
                  <a:pt x="506317" y="0"/>
                </a:cubicBezTo>
                <a:cubicBezTo>
                  <a:pt x="714513" y="-20857"/>
                  <a:pt x="730243" y="30705"/>
                  <a:pt x="861321" y="0"/>
                </a:cubicBezTo>
                <a:cubicBezTo>
                  <a:pt x="992399" y="-30705"/>
                  <a:pt x="1273123" y="46931"/>
                  <a:pt x="1594608" y="0"/>
                </a:cubicBezTo>
                <a:cubicBezTo>
                  <a:pt x="1916093" y="-46931"/>
                  <a:pt x="1960726" y="57156"/>
                  <a:pt x="2100925" y="0"/>
                </a:cubicBezTo>
                <a:cubicBezTo>
                  <a:pt x="2241124" y="-57156"/>
                  <a:pt x="2382227" y="12046"/>
                  <a:pt x="2607242" y="0"/>
                </a:cubicBezTo>
                <a:cubicBezTo>
                  <a:pt x="2832257" y="-12046"/>
                  <a:pt x="3008118" y="68167"/>
                  <a:pt x="3340529" y="0"/>
                </a:cubicBezTo>
                <a:cubicBezTo>
                  <a:pt x="3672940" y="-68167"/>
                  <a:pt x="3646831" y="19919"/>
                  <a:pt x="3771190" y="0"/>
                </a:cubicBezTo>
                <a:cubicBezTo>
                  <a:pt x="3895549" y="-19919"/>
                  <a:pt x="4203471" y="56634"/>
                  <a:pt x="4504476" y="0"/>
                </a:cubicBezTo>
                <a:cubicBezTo>
                  <a:pt x="4805481" y="-56634"/>
                  <a:pt x="4893806" y="42232"/>
                  <a:pt x="5237763" y="0"/>
                </a:cubicBezTo>
                <a:cubicBezTo>
                  <a:pt x="5581720" y="-42232"/>
                  <a:pt x="5562478" y="64888"/>
                  <a:pt x="5819737" y="0"/>
                </a:cubicBezTo>
                <a:cubicBezTo>
                  <a:pt x="6076996" y="-64888"/>
                  <a:pt x="6204791" y="75554"/>
                  <a:pt x="6553024" y="0"/>
                </a:cubicBezTo>
                <a:cubicBezTo>
                  <a:pt x="6901257" y="-75554"/>
                  <a:pt x="6943929" y="28617"/>
                  <a:pt x="7059341" y="0"/>
                </a:cubicBezTo>
                <a:cubicBezTo>
                  <a:pt x="7174753" y="-28617"/>
                  <a:pt x="7460805" y="42502"/>
                  <a:pt x="7565658" y="0"/>
                </a:cubicBezTo>
                <a:cubicBezTo>
                  <a:pt x="7612658" y="124577"/>
                  <a:pt x="7541071" y="308802"/>
                  <a:pt x="7565658" y="613051"/>
                </a:cubicBezTo>
                <a:cubicBezTo>
                  <a:pt x="7590245" y="917300"/>
                  <a:pt x="7516287" y="1004873"/>
                  <a:pt x="7565658" y="1170370"/>
                </a:cubicBezTo>
                <a:cubicBezTo>
                  <a:pt x="7615029" y="1335867"/>
                  <a:pt x="7547926" y="1504574"/>
                  <a:pt x="7565658" y="1727690"/>
                </a:cubicBezTo>
                <a:cubicBezTo>
                  <a:pt x="7583390" y="1950806"/>
                  <a:pt x="7550212" y="2109617"/>
                  <a:pt x="7565658" y="2340741"/>
                </a:cubicBezTo>
                <a:cubicBezTo>
                  <a:pt x="7581104" y="2571865"/>
                  <a:pt x="7536355" y="2795822"/>
                  <a:pt x="7565658" y="2953792"/>
                </a:cubicBezTo>
                <a:cubicBezTo>
                  <a:pt x="7594961" y="3111762"/>
                  <a:pt x="7496684" y="3432647"/>
                  <a:pt x="7565658" y="3566843"/>
                </a:cubicBezTo>
                <a:cubicBezTo>
                  <a:pt x="7634632" y="3701039"/>
                  <a:pt x="7555842" y="3831581"/>
                  <a:pt x="7565658" y="3956966"/>
                </a:cubicBezTo>
                <a:cubicBezTo>
                  <a:pt x="7575474" y="4082351"/>
                  <a:pt x="7540358" y="4247287"/>
                  <a:pt x="7565658" y="4402822"/>
                </a:cubicBezTo>
                <a:cubicBezTo>
                  <a:pt x="7590958" y="4558357"/>
                  <a:pt x="7505073" y="4736686"/>
                  <a:pt x="7565658" y="5015873"/>
                </a:cubicBezTo>
                <a:cubicBezTo>
                  <a:pt x="7626243" y="5295060"/>
                  <a:pt x="7539603" y="5392180"/>
                  <a:pt x="7565658" y="5573192"/>
                </a:cubicBezTo>
                <a:cubicBezTo>
                  <a:pt x="7369805" y="5607425"/>
                  <a:pt x="7228006" y="5558050"/>
                  <a:pt x="7134997" y="5573192"/>
                </a:cubicBezTo>
                <a:cubicBezTo>
                  <a:pt x="7041988" y="5588334"/>
                  <a:pt x="6930383" y="5546645"/>
                  <a:pt x="6779994" y="5573192"/>
                </a:cubicBezTo>
                <a:cubicBezTo>
                  <a:pt x="6629605" y="5599739"/>
                  <a:pt x="6555802" y="5546221"/>
                  <a:pt x="6424990" y="5573192"/>
                </a:cubicBezTo>
                <a:cubicBezTo>
                  <a:pt x="6294178" y="5600163"/>
                  <a:pt x="6088689" y="5512982"/>
                  <a:pt x="5843016" y="5573192"/>
                </a:cubicBezTo>
                <a:cubicBezTo>
                  <a:pt x="5597343" y="5633402"/>
                  <a:pt x="5627100" y="5559101"/>
                  <a:pt x="5412355" y="5573192"/>
                </a:cubicBezTo>
                <a:cubicBezTo>
                  <a:pt x="5197610" y="5587283"/>
                  <a:pt x="5081896" y="5526975"/>
                  <a:pt x="4754725" y="5573192"/>
                </a:cubicBezTo>
                <a:cubicBezTo>
                  <a:pt x="4427554" y="5619409"/>
                  <a:pt x="4448773" y="5524505"/>
                  <a:pt x="4324065" y="5573192"/>
                </a:cubicBezTo>
                <a:cubicBezTo>
                  <a:pt x="4199357" y="5621879"/>
                  <a:pt x="3939454" y="5543137"/>
                  <a:pt x="3666434" y="5573192"/>
                </a:cubicBezTo>
                <a:cubicBezTo>
                  <a:pt x="3393414" y="5603247"/>
                  <a:pt x="3471235" y="5562287"/>
                  <a:pt x="3311430" y="5573192"/>
                </a:cubicBezTo>
                <a:cubicBezTo>
                  <a:pt x="3151625" y="5584097"/>
                  <a:pt x="2860349" y="5558072"/>
                  <a:pt x="2653800" y="5573192"/>
                </a:cubicBezTo>
                <a:cubicBezTo>
                  <a:pt x="2447251" y="5588312"/>
                  <a:pt x="2330538" y="5556418"/>
                  <a:pt x="2223140" y="5573192"/>
                </a:cubicBezTo>
                <a:cubicBezTo>
                  <a:pt x="2115742" y="5589966"/>
                  <a:pt x="2023369" y="5554652"/>
                  <a:pt x="1868136" y="5573192"/>
                </a:cubicBezTo>
                <a:cubicBezTo>
                  <a:pt x="1712903" y="5591732"/>
                  <a:pt x="1623061" y="5561460"/>
                  <a:pt x="1437475" y="5573192"/>
                </a:cubicBezTo>
                <a:cubicBezTo>
                  <a:pt x="1251889" y="5584924"/>
                  <a:pt x="928119" y="5528806"/>
                  <a:pt x="779845" y="5573192"/>
                </a:cubicBezTo>
                <a:cubicBezTo>
                  <a:pt x="631571" y="5617578"/>
                  <a:pt x="270373" y="5496461"/>
                  <a:pt x="0" y="5573192"/>
                </a:cubicBezTo>
                <a:cubicBezTo>
                  <a:pt x="-31893" y="5457022"/>
                  <a:pt x="24538" y="5322996"/>
                  <a:pt x="0" y="5183069"/>
                </a:cubicBezTo>
                <a:cubicBezTo>
                  <a:pt x="-24538" y="5043142"/>
                  <a:pt x="61" y="4873125"/>
                  <a:pt x="0" y="4792945"/>
                </a:cubicBezTo>
                <a:cubicBezTo>
                  <a:pt x="-61" y="4712765"/>
                  <a:pt x="10323" y="4464667"/>
                  <a:pt x="0" y="4179894"/>
                </a:cubicBezTo>
                <a:cubicBezTo>
                  <a:pt x="-10323" y="3895121"/>
                  <a:pt x="10966" y="3898682"/>
                  <a:pt x="0" y="3789771"/>
                </a:cubicBezTo>
                <a:cubicBezTo>
                  <a:pt x="-10966" y="3680860"/>
                  <a:pt x="18215" y="3375080"/>
                  <a:pt x="0" y="3232451"/>
                </a:cubicBezTo>
                <a:cubicBezTo>
                  <a:pt x="-18215" y="3089822"/>
                  <a:pt x="11789" y="2900967"/>
                  <a:pt x="0" y="2786596"/>
                </a:cubicBezTo>
                <a:cubicBezTo>
                  <a:pt x="-11789" y="2672225"/>
                  <a:pt x="54415" y="2373089"/>
                  <a:pt x="0" y="2229277"/>
                </a:cubicBezTo>
                <a:cubicBezTo>
                  <a:pt x="-54415" y="2085465"/>
                  <a:pt x="5170" y="1827968"/>
                  <a:pt x="0" y="1671958"/>
                </a:cubicBezTo>
                <a:cubicBezTo>
                  <a:pt x="-5170" y="1515948"/>
                  <a:pt x="39899" y="1313768"/>
                  <a:pt x="0" y="1114638"/>
                </a:cubicBezTo>
                <a:cubicBezTo>
                  <a:pt x="-39899" y="915508"/>
                  <a:pt x="64001" y="769295"/>
                  <a:pt x="0" y="557319"/>
                </a:cubicBezTo>
                <a:cubicBezTo>
                  <a:pt x="-64001" y="345343"/>
                  <a:pt x="36202" y="260753"/>
                  <a:pt x="0" y="0"/>
                </a:cubicBezTo>
                <a:close/>
              </a:path>
            </a:pathLst>
          </a:custGeom>
          <a:noFill/>
          <a:ln w="31750" cap="rnd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Programas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sin proyección temporal 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(único curso)</a:t>
            </a:r>
          </a:p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Falta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implicación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por parte del equipo educativo.</a:t>
            </a:r>
          </a:p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Falta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motivación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por parte del equipo educativo.</a:t>
            </a:r>
          </a:p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Falta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capacitación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comunidad educativa.</a:t>
            </a:r>
          </a:p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Falta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identificación objetivos 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a medio y largo plazo.</a:t>
            </a:r>
          </a:p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Falta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planificación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actividades (trimestral y anual).</a:t>
            </a:r>
          </a:p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Proyectos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limitados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a un aula.</a:t>
            </a:r>
          </a:p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No inclusión en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PEC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.</a:t>
            </a:r>
          </a:p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Exceso de actividades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aisladas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.</a:t>
            </a:r>
          </a:p>
          <a:p>
            <a:pPr marL="342877" indent="-342877">
              <a:lnSpc>
                <a:spcPct val="150000"/>
              </a:lnSpc>
              <a:buClr>
                <a:srgbClr val="FF000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Falta de actividades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multicomponente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.</a:t>
            </a:r>
            <a:endParaRPr lang="es-ES" sz="2399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6554163-D4DB-62D9-A278-E76504CC2BF9}"/>
              </a:ext>
            </a:extLst>
          </p:cNvPr>
          <p:cNvSpPr txBox="1"/>
          <p:nvPr/>
        </p:nvSpPr>
        <p:spPr>
          <a:xfrm flipH="1">
            <a:off x="431588" y="3251886"/>
            <a:ext cx="3551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800" b="1" spc="300" dirty="0">
                <a:solidFill>
                  <a:srgbClr val="FF0000"/>
                </a:solidFill>
              </a:rPr>
              <a:t>DEBILIDADES</a:t>
            </a:r>
          </a:p>
        </p:txBody>
      </p:sp>
    </p:spTree>
    <p:extLst>
      <p:ext uri="{BB962C8B-B14F-4D97-AF65-F5344CB8AC3E}">
        <p14:creationId xmlns:p14="http://schemas.microsoft.com/office/powerpoint/2010/main" val="228616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AEE29D-8100-8F09-EFE8-B3C3A7C34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588" y="121"/>
            <a:ext cx="11328825" cy="1325517"/>
          </a:xfrm>
        </p:spPr>
        <p:txBody>
          <a:bodyPr>
            <a:normAutofit/>
          </a:bodyPr>
          <a:lstStyle/>
          <a:p>
            <a:pPr algn="ctr"/>
            <a:r>
              <a:rPr lang="es-ES" sz="2399" b="1" spc="150" dirty="0">
                <a:solidFill>
                  <a:srgbClr val="191970"/>
                </a:solidFill>
                <a:latin typeface="XuntaSans-Bold"/>
              </a:rPr>
              <a:t>Adquisición de hábitos alimentarios saludables en la escuela.  Análisis DAFO</a:t>
            </a:r>
            <a:endParaRPr lang="es-ES" sz="2399" spc="15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F0B205-CF70-AA68-45C0-003635FF64BD}"/>
              </a:ext>
            </a:extLst>
          </p:cNvPr>
          <p:cNvSpPr txBox="1"/>
          <p:nvPr/>
        </p:nvSpPr>
        <p:spPr>
          <a:xfrm>
            <a:off x="4041869" y="987661"/>
            <a:ext cx="7565658" cy="5573192"/>
          </a:xfrm>
          <a:custGeom>
            <a:avLst/>
            <a:gdLst>
              <a:gd name="connsiteX0" fmla="*/ 0 w 7565658"/>
              <a:gd name="connsiteY0" fmla="*/ 0 h 5573192"/>
              <a:gd name="connsiteX1" fmla="*/ 506317 w 7565658"/>
              <a:gd name="connsiteY1" fmla="*/ 0 h 5573192"/>
              <a:gd name="connsiteX2" fmla="*/ 861321 w 7565658"/>
              <a:gd name="connsiteY2" fmla="*/ 0 h 5573192"/>
              <a:gd name="connsiteX3" fmla="*/ 1594608 w 7565658"/>
              <a:gd name="connsiteY3" fmla="*/ 0 h 5573192"/>
              <a:gd name="connsiteX4" fmla="*/ 2100925 w 7565658"/>
              <a:gd name="connsiteY4" fmla="*/ 0 h 5573192"/>
              <a:gd name="connsiteX5" fmla="*/ 2607242 w 7565658"/>
              <a:gd name="connsiteY5" fmla="*/ 0 h 5573192"/>
              <a:gd name="connsiteX6" fmla="*/ 3340529 w 7565658"/>
              <a:gd name="connsiteY6" fmla="*/ 0 h 5573192"/>
              <a:gd name="connsiteX7" fmla="*/ 3771190 w 7565658"/>
              <a:gd name="connsiteY7" fmla="*/ 0 h 5573192"/>
              <a:gd name="connsiteX8" fmla="*/ 4504476 w 7565658"/>
              <a:gd name="connsiteY8" fmla="*/ 0 h 5573192"/>
              <a:gd name="connsiteX9" fmla="*/ 5237763 w 7565658"/>
              <a:gd name="connsiteY9" fmla="*/ 0 h 5573192"/>
              <a:gd name="connsiteX10" fmla="*/ 5819737 w 7565658"/>
              <a:gd name="connsiteY10" fmla="*/ 0 h 5573192"/>
              <a:gd name="connsiteX11" fmla="*/ 6553024 w 7565658"/>
              <a:gd name="connsiteY11" fmla="*/ 0 h 5573192"/>
              <a:gd name="connsiteX12" fmla="*/ 7059341 w 7565658"/>
              <a:gd name="connsiteY12" fmla="*/ 0 h 5573192"/>
              <a:gd name="connsiteX13" fmla="*/ 7565658 w 7565658"/>
              <a:gd name="connsiteY13" fmla="*/ 0 h 5573192"/>
              <a:gd name="connsiteX14" fmla="*/ 7565658 w 7565658"/>
              <a:gd name="connsiteY14" fmla="*/ 613051 h 5573192"/>
              <a:gd name="connsiteX15" fmla="*/ 7565658 w 7565658"/>
              <a:gd name="connsiteY15" fmla="*/ 1170370 h 5573192"/>
              <a:gd name="connsiteX16" fmla="*/ 7565658 w 7565658"/>
              <a:gd name="connsiteY16" fmla="*/ 1727690 h 5573192"/>
              <a:gd name="connsiteX17" fmla="*/ 7565658 w 7565658"/>
              <a:gd name="connsiteY17" fmla="*/ 2340741 h 5573192"/>
              <a:gd name="connsiteX18" fmla="*/ 7565658 w 7565658"/>
              <a:gd name="connsiteY18" fmla="*/ 2953792 h 5573192"/>
              <a:gd name="connsiteX19" fmla="*/ 7565658 w 7565658"/>
              <a:gd name="connsiteY19" fmla="*/ 3566843 h 5573192"/>
              <a:gd name="connsiteX20" fmla="*/ 7565658 w 7565658"/>
              <a:gd name="connsiteY20" fmla="*/ 3956966 h 5573192"/>
              <a:gd name="connsiteX21" fmla="*/ 7565658 w 7565658"/>
              <a:gd name="connsiteY21" fmla="*/ 4402822 h 5573192"/>
              <a:gd name="connsiteX22" fmla="*/ 7565658 w 7565658"/>
              <a:gd name="connsiteY22" fmla="*/ 5015873 h 5573192"/>
              <a:gd name="connsiteX23" fmla="*/ 7565658 w 7565658"/>
              <a:gd name="connsiteY23" fmla="*/ 5573192 h 5573192"/>
              <a:gd name="connsiteX24" fmla="*/ 7134997 w 7565658"/>
              <a:gd name="connsiteY24" fmla="*/ 5573192 h 5573192"/>
              <a:gd name="connsiteX25" fmla="*/ 6779994 w 7565658"/>
              <a:gd name="connsiteY25" fmla="*/ 5573192 h 5573192"/>
              <a:gd name="connsiteX26" fmla="*/ 6424990 w 7565658"/>
              <a:gd name="connsiteY26" fmla="*/ 5573192 h 5573192"/>
              <a:gd name="connsiteX27" fmla="*/ 5843016 w 7565658"/>
              <a:gd name="connsiteY27" fmla="*/ 5573192 h 5573192"/>
              <a:gd name="connsiteX28" fmla="*/ 5412355 w 7565658"/>
              <a:gd name="connsiteY28" fmla="*/ 5573192 h 5573192"/>
              <a:gd name="connsiteX29" fmla="*/ 4754725 w 7565658"/>
              <a:gd name="connsiteY29" fmla="*/ 5573192 h 5573192"/>
              <a:gd name="connsiteX30" fmla="*/ 4324065 w 7565658"/>
              <a:gd name="connsiteY30" fmla="*/ 5573192 h 5573192"/>
              <a:gd name="connsiteX31" fmla="*/ 3666434 w 7565658"/>
              <a:gd name="connsiteY31" fmla="*/ 5573192 h 5573192"/>
              <a:gd name="connsiteX32" fmla="*/ 3311430 w 7565658"/>
              <a:gd name="connsiteY32" fmla="*/ 5573192 h 5573192"/>
              <a:gd name="connsiteX33" fmla="*/ 2653800 w 7565658"/>
              <a:gd name="connsiteY33" fmla="*/ 5573192 h 5573192"/>
              <a:gd name="connsiteX34" fmla="*/ 2223140 w 7565658"/>
              <a:gd name="connsiteY34" fmla="*/ 5573192 h 5573192"/>
              <a:gd name="connsiteX35" fmla="*/ 1868136 w 7565658"/>
              <a:gd name="connsiteY35" fmla="*/ 5573192 h 5573192"/>
              <a:gd name="connsiteX36" fmla="*/ 1437475 w 7565658"/>
              <a:gd name="connsiteY36" fmla="*/ 5573192 h 5573192"/>
              <a:gd name="connsiteX37" fmla="*/ 779845 w 7565658"/>
              <a:gd name="connsiteY37" fmla="*/ 5573192 h 5573192"/>
              <a:gd name="connsiteX38" fmla="*/ 0 w 7565658"/>
              <a:gd name="connsiteY38" fmla="*/ 5573192 h 5573192"/>
              <a:gd name="connsiteX39" fmla="*/ 0 w 7565658"/>
              <a:gd name="connsiteY39" fmla="*/ 5183069 h 5573192"/>
              <a:gd name="connsiteX40" fmla="*/ 0 w 7565658"/>
              <a:gd name="connsiteY40" fmla="*/ 4792945 h 5573192"/>
              <a:gd name="connsiteX41" fmla="*/ 0 w 7565658"/>
              <a:gd name="connsiteY41" fmla="*/ 4179894 h 5573192"/>
              <a:gd name="connsiteX42" fmla="*/ 0 w 7565658"/>
              <a:gd name="connsiteY42" fmla="*/ 3789771 h 5573192"/>
              <a:gd name="connsiteX43" fmla="*/ 0 w 7565658"/>
              <a:gd name="connsiteY43" fmla="*/ 3232451 h 5573192"/>
              <a:gd name="connsiteX44" fmla="*/ 0 w 7565658"/>
              <a:gd name="connsiteY44" fmla="*/ 2786596 h 5573192"/>
              <a:gd name="connsiteX45" fmla="*/ 0 w 7565658"/>
              <a:gd name="connsiteY45" fmla="*/ 2229277 h 5573192"/>
              <a:gd name="connsiteX46" fmla="*/ 0 w 7565658"/>
              <a:gd name="connsiteY46" fmla="*/ 1671958 h 5573192"/>
              <a:gd name="connsiteX47" fmla="*/ 0 w 7565658"/>
              <a:gd name="connsiteY47" fmla="*/ 1114638 h 5573192"/>
              <a:gd name="connsiteX48" fmla="*/ 0 w 7565658"/>
              <a:gd name="connsiteY48" fmla="*/ 557319 h 5573192"/>
              <a:gd name="connsiteX49" fmla="*/ 0 w 7565658"/>
              <a:gd name="connsiteY49" fmla="*/ 0 h 5573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7565658" h="5573192" extrusionOk="0">
                <a:moveTo>
                  <a:pt x="0" y="0"/>
                </a:moveTo>
                <a:cubicBezTo>
                  <a:pt x="175343" y="-42265"/>
                  <a:pt x="298121" y="20857"/>
                  <a:pt x="506317" y="0"/>
                </a:cubicBezTo>
                <a:cubicBezTo>
                  <a:pt x="714513" y="-20857"/>
                  <a:pt x="730243" y="30705"/>
                  <a:pt x="861321" y="0"/>
                </a:cubicBezTo>
                <a:cubicBezTo>
                  <a:pt x="992399" y="-30705"/>
                  <a:pt x="1273123" y="46931"/>
                  <a:pt x="1594608" y="0"/>
                </a:cubicBezTo>
                <a:cubicBezTo>
                  <a:pt x="1916093" y="-46931"/>
                  <a:pt x="1960726" y="57156"/>
                  <a:pt x="2100925" y="0"/>
                </a:cubicBezTo>
                <a:cubicBezTo>
                  <a:pt x="2241124" y="-57156"/>
                  <a:pt x="2382227" y="12046"/>
                  <a:pt x="2607242" y="0"/>
                </a:cubicBezTo>
                <a:cubicBezTo>
                  <a:pt x="2832257" y="-12046"/>
                  <a:pt x="3008118" y="68167"/>
                  <a:pt x="3340529" y="0"/>
                </a:cubicBezTo>
                <a:cubicBezTo>
                  <a:pt x="3672940" y="-68167"/>
                  <a:pt x="3646831" y="19919"/>
                  <a:pt x="3771190" y="0"/>
                </a:cubicBezTo>
                <a:cubicBezTo>
                  <a:pt x="3895549" y="-19919"/>
                  <a:pt x="4203471" y="56634"/>
                  <a:pt x="4504476" y="0"/>
                </a:cubicBezTo>
                <a:cubicBezTo>
                  <a:pt x="4805481" y="-56634"/>
                  <a:pt x="4893806" y="42232"/>
                  <a:pt x="5237763" y="0"/>
                </a:cubicBezTo>
                <a:cubicBezTo>
                  <a:pt x="5581720" y="-42232"/>
                  <a:pt x="5562478" y="64888"/>
                  <a:pt x="5819737" y="0"/>
                </a:cubicBezTo>
                <a:cubicBezTo>
                  <a:pt x="6076996" y="-64888"/>
                  <a:pt x="6204791" y="75554"/>
                  <a:pt x="6553024" y="0"/>
                </a:cubicBezTo>
                <a:cubicBezTo>
                  <a:pt x="6901257" y="-75554"/>
                  <a:pt x="6943929" y="28617"/>
                  <a:pt x="7059341" y="0"/>
                </a:cubicBezTo>
                <a:cubicBezTo>
                  <a:pt x="7174753" y="-28617"/>
                  <a:pt x="7460805" y="42502"/>
                  <a:pt x="7565658" y="0"/>
                </a:cubicBezTo>
                <a:cubicBezTo>
                  <a:pt x="7612658" y="124577"/>
                  <a:pt x="7541071" y="308802"/>
                  <a:pt x="7565658" y="613051"/>
                </a:cubicBezTo>
                <a:cubicBezTo>
                  <a:pt x="7590245" y="917300"/>
                  <a:pt x="7516287" y="1004873"/>
                  <a:pt x="7565658" y="1170370"/>
                </a:cubicBezTo>
                <a:cubicBezTo>
                  <a:pt x="7615029" y="1335867"/>
                  <a:pt x="7547926" y="1504574"/>
                  <a:pt x="7565658" y="1727690"/>
                </a:cubicBezTo>
                <a:cubicBezTo>
                  <a:pt x="7583390" y="1950806"/>
                  <a:pt x="7550212" y="2109617"/>
                  <a:pt x="7565658" y="2340741"/>
                </a:cubicBezTo>
                <a:cubicBezTo>
                  <a:pt x="7581104" y="2571865"/>
                  <a:pt x="7536355" y="2795822"/>
                  <a:pt x="7565658" y="2953792"/>
                </a:cubicBezTo>
                <a:cubicBezTo>
                  <a:pt x="7594961" y="3111762"/>
                  <a:pt x="7496684" y="3432647"/>
                  <a:pt x="7565658" y="3566843"/>
                </a:cubicBezTo>
                <a:cubicBezTo>
                  <a:pt x="7634632" y="3701039"/>
                  <a:pt x="7555842" y="3831581"/>
                  <a:pt x="7565658" y="3956966"/>
                </a:cubicBezTo>
                <a:cubicBezTo>
                  <a:pt x="7575474" y="4082351"/>
                  <a:pt x="7540358" y="4247287"/>
                  <a:pt x="7565658" y="4402822"/>
                </a:cubicBezTo>
                <a:cubicBezTo>
                  <a:pt x="7590958" y="4558357"/>
                  <a:pt x="7505073" y="4736686"/>
                  <a:pt x="7565658" y="5015873"/>
                </a:cubicBezTo>
                <a:cubicBezTo>
                  <a:pt x="7626243" y="5295060"/>
                  <a:pt x="7539603" y="5392180"/>
                  <a:pt x="7565658" y="5573192"/>
                </a:cubicBezTo>
                <a:cubicBezTo>
                  <a:pt x="7369805" y="5607425"/>
                  <a:pt x="7228006" y="5558050"/>
                  <a:pt x="7134997" y="5573192"/>
                </a:cubicBezTo>
                <a:cubicBezTo>
                  <a:pt x="7041988" y="5588334"/>
                  <a:pt x="6930383" y="5546645"/>
                  <a:pt x="6779994" y="5573192"/>
                </a:cubicBezTo>
                <a:cubicBezTo>
                  <a:pt x="6629605" y="5599739"/>
                  <a:pt x="6555802" y="5546221"/>
                  <a:pt x="6424990" y="5573192"/>
                </a:cubicBezTo>
                <a:cubicBezTo>
                  <a:pt x="6294178" y="5600163"/>
                  <a:pt x="6088689" y="5512982"/>
                  <a:pt x="5843016" y="5573192"/>
                </a:cubicBezTo>
                <a:cubicBezTo>
                  <a:pt x="5597343" y="5633402"/>
                  <a:pt x="5627100" y="5559101"/>
                  <a:pt x="5412355" y="5573192"/>
                </a:cubicBezTo>
                <a:cubicBezTo>
                  <a:pt x="5197610" y="5587283"/>
                  <a:pt x="5081896" y="5526975"/>
                  <a:pt x="4754725" y="5573192"/>
                </a:cubicBezTo>
                <a:cubicBezTo>
                  <a:pt x="4427554" y="5619409"/>
                  <a:pt x="4448773" y="5524505"/>
                  <a:pt x="4324065" y="5573192"/>
                </a:cubicBezTo>
                <a:cubicBezTo>
                  <a:pt x="4199357" y="5621879"/>
                  <a:pt x="3939454" y="5543137"/>
                  <a:pt x="3666434" y="5573192"/>
                </a:cubicBezTo>
                <a:cubicBezTo>
                  <a:pt x="3393414" y="5603247"/>
                  <a:pt x="3471235" y="5562287"/>
                  <a:pt x="3311430" y="5573192"/>
                </a:cubicBezTo>
                <a:cubicBezTo>
                  <a:pt x="3151625" y="5584097"/>
                  <a:pt x="2860349" y="5558072"/>
                  <a:pt x="2653800" y="5573192"/>
                </a:cubicBezTo>
                <a:cubicBezTo>
                  <a:pt x="2447251" y="5588312"/>
                  <a:pt x="2330538" y="5556418"/>
                  <a:pt x="2223140" y="5573192"/>
                </a:cubicBezTo>
                <a:cubicBezTo>
                  <a:pt x="2115742" y="5589966"/>
                  <a:pt x="2023369" y="5554652"/>
                  <a:pt x="1868136" y="5573192"/>
                </a:cubicBezTo>
                <a:cubicBezTo>
                  <a:pt x="1712903" y="5591732"/>
                  <a:pt x="1623061" y="5561460"/>
                  <a:pt x="1437475" y="5573192"/>
                </a:cubicBezTo>
                <a:cubicBezTo>
                  <a:pt x="1251889" y="5584924"/>
                  <a:pt x="928119" y="5528806"/>
                  <a:pt x="779845" y="5573192"/>
                </a:cubicBezTo>
                <a:cubicBezTo>
                  <a:pt x="631571" y="5617578"/>
                  <a:pt x="270373" y="5496461"/>
                  <a:pt x="0" y="5573192"/>
                </a:cubicBezTo>
                <a:cubicBezTo>
                  <a:pt x="-31893" y="5457022"/>
                  <a:pt x="24538" y="5322996"/>
                  <a:pt x="0" y="5183069"/>
                </a:cubicBezTo>
                <a:cubicBezTo>
                  <a:pt x="-24538" y="5043142"/>
                  <a:pt x="61" y="4873125"/>
                  <a:pt x="0" y="4792945"/>
                </a:cubicBezTo>
                <a:cubicBezTo>
                  <a:pt x="-61" y="4712765"/>
                  <a:pt x="10323" y="4464667"/>
                  <a:pt x="0" y="4179894"/>
                </a:cubicBezTo>
                <a:cubicBezTo>
                  <a:pt x="-10323" y="3895121"/>
                  <a:pt x="10966" y="3898682"/>
                  <a:pt x="0" y="3789771"/>
                </a:cubicBezTo>
                <a:cubicBezTo>
                  <a:pt x="-10966" y="3680860"/>
                  <a:pt x="18215" y="3375080"/>
                  <a:pt x="0" y="3232451"/>
                </a:cubicBezTo>
                <a:cubicBezTo>
                  <a:pt x="-18215" y="3089822"/>
                  <a:pt x="11789" y="2900967"/>
                  <a:pt x="0" y="2786596"/>
                </a:cubicBezTo>
                <a:cubicBezTo>
                  <a:pt x="-11789" y="2672225"/>
                  <a:pt x="54415" y="2373089"/>
                  <a:pt x="0" y="2229277"/>
                </a:cubicBezTo>
                <a:cubicBezTo>
                  <a:pt x="-54415" y="2085465"/>
                  <a:pt x="5170" y="1827968"/>
                  <a:pt x="0" y="1671958"/>
                </a:cubicBezTo>
                <a:cubicBezTo>
                  <a:pt x="-5170" y="1515948"/>
                  <a:pt x="39899" y="1313768"/>
                  <a:pt x="0" y="1114638"/>
                </a:cubicBezTo>
                <a:cubicBezTo>
                  <a:pt x="-39899" y="915508"/>
                  <a:pt x="64001" y="769295"/>
                  <a:pt x="0" y="557319"/>
                </a:cubicBezTo>
                <a:cubicBezTo>
                  <a:pt x="-64001" y="345343"/>
                  <a:pt x="36202" y="260753"/>
                  <a:pt x="0" y="0"/>
                </a:cubicBezTo>
                <a:close/>
              </a:path>
            </a:pathLst>
          </a:custGeom>
          <a:noFill/>
          <a:ln w="31750" cap="rnd">
            <a:solidFill>
              <a:srgbClr val="CC009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dirty="0">
                <a:solidFill>
                  <a:srgbClr val="CC0099"/>
                </a:solidFill>
                <a:latin typeface="XuntaSans-Regular"/>
              </a:rPr>
              <a:t>Publicidad y </a:t>
            </a: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exposición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 continuada en RRSS y Media.</a:t>
            </a:r>
          </a:p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Promoción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 de alimentos en entorno escolar.</a:t>
            </a:r>
          </a:p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Modelos sociales 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(estética, ideales belleza).</a:t>
            </a:r>
          </a:p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Bajo nivel socioeconómico 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familiar.</a:t>
            </a:r>
          </a:p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dirty="0">
                <a:solidFill>
                  <a:srgbClr val="CC0099"/>
                </a:solidFill>
                <a:latin typeface="XuntaSans-Regular"/>
              </a:rPr>
              <a:t>Poca o nula implicación </a:t>
            </a: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familiar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.</a:t>
            </a:r>
          </a:p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dirty="0">
                <a:solidFill>
                  <a:srgbClr val="CC0099"/>
                </a:solidFill>
                <a:latin typeface="XuntaSans-Regular"/>
              </a:rPr>
              <a:t>Oferta con </a:t>
            </a: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baja calidad nutricional 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en el entorno escolar</a:t>
            </a:r>
          </a:p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dirty="0">
                <a:solidFill>
                  <a:srgbClr val="CC0099"/>
                </a:solidFill>
                <a:latin typeface="XuntaSans-Regular"/>
              </a:rPr>
              <a:t>Consumo de alimentos </a:t>
            </a: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sin supervisión 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familiar.</a:t>
            </a:r>
          </a:p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Falta conciliación 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familiar.</a:t>
            </a:r>
          </a:p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dirty="0">
                <a:solidFill>
                  <a:srgbClr val="CC0099"/>
                </a:solidFill>
                <a:latin typeface="XuntaSans-Regular"/>
              </a:rPr>
              <a:t>Desconocimiento familiar sobre </a:t>
            </a: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pautas alimentarias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.</a:t>
            </a:r>
          </a:p>
          <a:p>
            <a:pPr marL="342877" indent="-342877">
              <a:lnSpc>
                <a:spcPct val="150000"/>
              </a:lnSpc>
              <a:buClr>
                <a:srgbClr val="CC0099"/>
              </a:buClr>
              <a:buFontTx/>
              <a:buChar char="⃝"/>
            </a:pPr>
            <a:r>
              <a:rPr lang="es-ES" sz="2399" dirty="0">
                <a:solidFill>
                  <a:srgbClr val="CC0099"/>
                </a:solidFill>
                <a:latin typeface="XuntaSans-Regular"/>
              </a:rPr>
              <a:t>Modelos educativos demasiado </a:t>
            </a: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estrictos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 o </a:t>
            </a:r>
            <a:r>
              <a:rPr lang="es-ES" sz="2399" b="1" dirty="0">
                <a:solidFill>
                  <a:srgbClr val="CC0099"/>
                </a:solidFill>
                <a:latin typeface="XuntaSans-Regular"/>
              </a:rPr>
              <a:t>permisivos</a:t>
            </a:r>
            <a:r>
              <a:rPr lang="es-ES" sz="2399" dirty="0">
                <a:solidFill>
                  <a:srgbClr val="CC0099"/>
                </a:solidFill>
                <a:latin typeface="XuntaSans-Regular"/>
              </a:rPr>
              <a:t>.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6554163-D4DB-62D9-A278-E76504CC2BF9}"/>
              </a:ext>
            </a:extLst>
          </p:cNvPr>
          <p:cNvSpPr txBox="1"/>
          <p:nvPr/>
        </p:nvSpPr>
        <p:spPr>
          <a:xfrm flipH="1">
            <a:off x="431588" y="3251886"/>
            <a:ext cx="3551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800" b="1" spc="300" dirty="0">
                <a:solidFill>
                  <a:srgbClr val="CC0099"/>
                </a:solidFill>
              </a:rPr>
              <a:t>AMENAZAS</a:t>
            </a:r>
          </a:p>
        </p:txBody>
      </p:sp>
    </p:spTree>
    <p:extLst>
      <p:ext uri="{BB962C8B-B14F-4D97-AF65-F5344CB8AC3E}">
        <p14:creationId xmlns:p14="http://schemas.microsoft.com/office/powerpoint/2010/main" val="2231961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AEE29D-8100-8F09-EFE8-B3C3A7C34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588" y="121"/>
            <a:ext cx="11328825" cy="1325517"/>
          </a:xfrm>
        </p:spPr>
        <p:txBody>
          <a:bodyPr>
            <a:normAutofit/>
          </a:bodyPr>
          <a:lstStyle/>
          <a:p>
            <a:pPr algn="ctr"/>
            <a:r>
              <a:rPr lang="es-ES" sz="2399" b="1" spc="150" dirty="0">
                <a:solidFill>
                  <a:srgbClr val="191970"/>
                </a:solidFill>
                <a:latin typeface="XuntaSans-Bold"/>
              </a:rPr>
              <a:t>Adquisición de hábitos alimentarios saludables en la escuela.  Análisis DAFO</a:t>
            </a:r>
            <a:endParaRPr lang="es-ES" sz="2399" spc="15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F0B205-CF70-AA68-45C0-003635FF64BD}"/>
              </a:ext>
            </a:extLst>
          </p:cNvPr>
          <p:cNvSpPr txBox="1"/>
          <p:nvPr/>
        </p:nvSpPr>
        <p:spPr>
          <a:xfrm>
            <a:off x="4041869" y="987660"/>
            <a:ext cx="7565658" cy="5019387"/>
          </a:xfrm>
          <a:custGeom>
            <a:avLst/>
            <a:gdLst>
              <a:gd name="connsiteX0" fmla="*/ 0 w 7565658"/>
              <a:gd name="connsiteY0" fmla="*/ 0 h 5019387"/>
              <a:gd name="connsiteX1" fmla="*/ 506317 w 7565658"/>
              <a:gd name="connsiteY1" fmla="*/ 0 h 5019387"/>
              <a:gd name="connsiteX2" fmla="*/ 861321 w 7565658"/>
              <a:gd name="connsiteY2" fmla="*/ 0 h 5019387"/>
              <a:gd name="connsiteX3" fmla="*/ 1594608 w 7565658"/>
              <a:gd name="connsiteY3" fmla="*/ 0 h 5019387"/>
              <a:gd name="connsiteX4" fmla="*/ 2100925 w 7565658"/>
              <a:gd name="connsiteY4" fmla="*/ 0 h 5019387"/>
              <a:gd name="connsiteX5" fmla="*/ 2607242 w 7565658"/>
              <a:gd name="connsiteY5" fmla="*/ 0 h 5019387"/>
              <a:gd name="connsiteX6" fmla="*/ 3340529 w 7565658"/>
              <a:gd name="connsiteY6" fmla="*/ 0 h 5019387"/>
              <a:gd name="connsiteX7" fmla="*/ 3771190 w 7565658"/>
              <a:gd name="connsiteY7" fmla="*/ 0 h 5019387"/>
              <a:gd name="connsiteX8" fmla="*/ 4504476 w 7565658"/>
              <a:gd name="connsiteY8" fmla="*/ 0 h 5019387"/>
              <a:gd name="connsiteX9" fmla="*/ 5237763 w 7565658"/>
              <a:gd name="connsiteY9" fmla="*/ 0 h 5019387"/>
              <a:gd name="connsiteX10" fmla="*/ 5819737 w 7565658"/>
              <a:gd name="connsiteY10" fmla="*/ 0 h 5019387"/>
              <a:gd name="connsiteX11" fmla="*/ 6553024 w 7565658"/>
              <a:gd name="connsiteY11" fmla="*/ 0 h 5019387"/>
              <a:gd name="connsiteX12" fmla="*/ 7059341 w 7565658"/>
              <a:gd name="connsiteY12" fmla="*/ 0 h 5019387"/>
              <a:gd name="connsiteX13" fmla="*/ 7565658 w 7565658"/>
              <a:gd name="connsiteY13" fmla="*/ 0 h 5019387"/>
              <a:gd name="connsiteX14" fmla="*/ 7565658 w 7565658"/>
              <a:gd name="connsiteY14" fmla="*/ 607904 h 5019387"/>
              <a:gd name="connsiteX15" fmla="*/ 7565658 w 7565658"/>
              <a:gd name="connsiteY15" fmla="*/ 1165613 h 5019387"/>
              <a:gd name="connsiteX16" fmla="*/ 7565658 w 7565658"/>
              <a:gd name="connsiteY16" fmla="*/ 1723323 h 5019387"/>
              <a:gd name="connsiteX17" fmla="*/ 7565658 w 7565658"/>
              <a:gd name="connsiteY17" fmla="*/ 2331226 h 5019387"/>
              <a:gd name="connsiteX18" fmla="*/ 7565658 w 7565658"/>
              <a:gd name="connsiteY18" fmla="*/ 2939130 h 5019387"/>
              <a:gd name="connsiteX19" fmla="*/ 7565658 w 7565658"/>
              <a:gd name="connsiteY19" fmla="*/ 3547033 h 5019387"/>
              <a:gd name="connsiteX20" fmla="*/ 7565658 w 7565658"/>
              <a:gd name="connsiteY20" fmla="*/ 3954162 h 5019387"/>
              <a:gd name="connsiteX21" fmla="*/ 7565658 w 7565658"/>
              <a:gd name="connsiteY21" fmla="*/ 4411483 h 5019387"/>
              <a:gd name="connsiteX22" fmla="*/ 7565658 w 7565658"/>
              <a:gd name="connsiteY22" fmla="*/ 5019387 h 5019387"/>
              <a:gd name="connsiteX23" fmla="*/ 7059341 w 7565658"/>
              <a:gd name="connsiteY23" fmla="*/ 5019387 h 5019387"/>
              <a:gd name="connsiteX24" fmla="*/ 6477367 w 7565658"/>
              <a:gd name="connsiteY24" fmla="*/ 5019387 h 5019387"/>
              <a:gd name="connsiteX25" fmla="*/ 6122363 w 7565658"/>
              <a:gd name="connsiteY25" fmla="*/ 5019387 h 5019387"/>
              <a:gd name="connsiteX26" fmla="*/ 5767359 w 7565658"/>
              <a:gd name="connsiteY26" fmla="*/ 5019387 h 5019387"/>
              <a:gd name="connsiteX27" fmla="*/ 5185386 w 7565658"/>
              <a:gd name="connsiteY27" fmla="*/ 5019387 h 5019387"/>
              <a:gd name="connsiteX28" fmla="*/ 4754725 w 7565658"/>
              <a:gd name="connsiteY28" fmla="*/ 5019387 h 5019387"/>
              <a:gd name="connsiteX29" fmla="*/ 4097095 w 7565658"/>
              <a:gd name="connsiteY29" fmla="*/ 5019387 h 5019387"/>
              <a:gd name="connsiteX30" fmla="*/ 3666434 w 7565658"/>
              <a:gd name="connsiteY30" fmla="*/ 5019387 h 5019387"/>
              <a:gd name="connsiteX31" fmla="*/ 3008804 w 7565658"/>
              <a:gd name="connsiteY31" fmla="*/ 5019387 h 5019387"/>
              <a:gd name="connsiteX32" fmla="*/ 2653800 w 7565658"/>
              <a:gd name="connsiteY32" fmla="*/ 5019387 h 5019387"/>
              <a:gd name="connsiteX33" fmla="*/ 1996170 w 7565658"/>
              <a:gd name="connsiteY33" fmla="*/ 5019387 h 5019387"/>
              <a:gd name="connsiteX34" fmla="*/ 1565509 w 7565658"/>
              <a:gd name="connsiteY34" fmla="*/ 5019387 h 5019387"/>
              <a:gd name="connsiteX35" fmla="*/ 1210505 w 7565658"/>
              <a:gd name="connsiteY35" fmla="*/ 5019387 h 5019387"/>
              <a:gd name="connsiteX36" fmla="*/ 779845 w 7565658"/>
              <a:gd name="connsiteY36" fmla="*/ 5019387 h 5019387"/>
              <a:gd name="connsiteX37" fmla="*/ 0 w 7565658"/>
              <a:gd name="connsiteY37" fmla="*/ 5019387 h 5019387"/>
              <a:gd name="connsiteX38" fmla="*/ 0 w 7565658"/>
              <a:gd name="connsiteY38" fmla="*/ 4562065 h 5019387"/>
              <a:gd name="connsiteX39" fmla="*/ 0 w 7565658"/>
              <a:gd name="connsiteY39" fmla="*/ 4154937 h 5019387"/>
              <a:gd name="connsiteX40" fmla="*/ 0 w 7565658"/>
              <a:gd name="connsiteY40" fmla="*/ 3747809 h 5019387"/>
              <a:gd name="connsiteX41" fmla="*/ 0 w 7565658"/>
              <a:gd name="connsiteY41" fmla="*/ 3139905 h 5019387"/>
              <a:gd name="connsiteX42" fmla="*/ 0 w 7565658"/>
              <a:gd name="connsiteY42" fmla="*/ 2732777 h 5019387"/>
              <a:gd name="connsiteX43" fmla="*/ 0 w 7565658"/>
              <a:gd name="connsiteY43" fmla="*/ 2175068 h 5019387"/>
              <a:gd name="connsiteX44" fmla="*/ 0 w 7565658"/>
              <a:gd name="connsiteY44" fmla="*/ 1717746 h 5019387"/>
              <a:gd name="connsiteX45" fmla="*/ 0 w 7565658"/>
              <a:gd name="connsiteY45" fmla="*/ 1160036 h 5019387"/>
              <a:gd name="connsiteX46" fmla="*/ 0 w 7565658"/>
              <a:gd name="connsiteY46" fmla="*/ 602326 h 5019387"/>
              <a:gd name="connsiteX47" fmla="*/ 0 w 7565658"/>
              <a:gd name="connsiteY47" fmla="*/ 0 h 5019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7565658" h="5019387" extrusionOk="0">
                <a:moveTo>
                  <a:pt x="0" y="0"/>
                </a:moveTo>
                <a:cubicBezTo>
                  <a:pt x="175343" y="-42265"/>
                  <a:pt x="298121" y="20857"/>
                  <a:pt x="506317" y="0"/>
                </a:cubicBezTo>
                <a:cubicBezTo>
                  <a:pt x="714513" y="-20857"/>
                  <a:pt x="730243" y="30705"/>
                  <a:pt x="861321" y="0"/>
                </a:cubicBezTo>
                <a:cubicBezTo>
                  <a:pt x="992399" y="-30705"/>
                  <a:pt x="1273123" y="46931"/>
                  <a:pt x="1594608" y="0"/>
                </a:cubicBezTo>
                <a:cubicBezTo>
                  <a:pt x="1916093" y="-46931"/>
                  <a:pt x="1960726" y="57156"/>
                  <a:pt x="2100925" y="0"/>
                </a:cubicBezTo>
                <a:cubicBezTo>
                  <a:pt x="2241124" y="-57156"/>
                  <a:pt x="2382227" y="12046"/>
                  <a:pt x="2607242" y="0"/>
                </a:cubicBezTo>
                <a:cubicBezTo>
                  <a:pt x="2832257" y="-12046"/>
                  <a:pt x="3008118" y="68167"/>
                  <a:pt x="3340529" y="0"/>
                </a:cubicBezTo>
                <a:cubicBezTo>
                  <a:pt x="3672940" y="-68167"/>
                  <a:pt x="3646831" y="19919"/>
                  <a:pt x="3771190" y="0"/>
                </a:cubicBezTo>
                <a:cubicBezTo>
                  <a:pt x="3895549" y="-19919"/>
                  <a:pt x="4203471" y="56634"/>
                  <a:pt x="4504476" y="0"/>
                </a:cubicBezTo>
                <a:cubicBezTo>
                  <a:pt x="4805481" y="-56634"/>
                  <a:pt x="4893806" y="42232"/>
                  <a:pt x="5237763" y="0"/>
                </a:cubicBezTo>
                <a:cubicBezTo>
                  <a:pt x="5581720" y="-42232"/>
                  <a:pt x="5562478" y="64888"/>
                  <a:pt x="5819737" y="0"/>
                </a:cubicBezTo>
                <a:cubicBezTo>
                  <a:pt x="6076996" y="-64888"/>
                  <a:pt x="6204791" y="75554"/>
                  <a:pt x="6553024" y="0"/>
                </a:cubicBezTo>
                <a:cubicBezTo>
                  <a:pt x="6901257" y="-75554"/>
                  <a:pt x="6943929" y="28617"/>
                  <a:pt x="7059341" y="0"/>
                </a:cubicBezTo>
                <a:cubicBezTo>
                  <a:pt x="7174753" y="-28617"/>
                  <a:pt x="7460805" y="42502"/>
                  <a:pt x="7565658" y="0"/>
                </a:cubicBezTo>
                <a:cubicBezTo>
                  <a:pt x="7572896" y="214204"/>
                  <a:pt x="7560839" y="323048"/>
                  <a:pt x="7565658" y="607904"/>
                </a:cubicBezTo>
                <a:cubicBezTo>
                  <a:pt x="7570477" y="892760"/>
                  <a:pt x="7526418" y="928909"/>
                  <a:pt x="7565658" y="1165613"/>
                </a:cubicBezTo>
                <a:cubicBezTo>
                  <a:pt x="7604898" y="1402317"/>
                  <a:pt x="7543820" y="1554893"/>
                  <a:pt x="7565658" y="1723323"/>
                </a:cubicBezTo>
                <a:cubicBezTo>
                  <a:pt x="7587496" y="1891753"/>
                  <a:pt x="7497276" y="2165409"/>
                  <a:pt x="7565658" y="2331226"/>
                </a:cubicBezTo>
                <a:cubicBezTo>
                  <a:pt x="7634040" y="2497043"/>
                  <a:pt x="7519449" y="2743786"/>
                  <a:pt x="7565658" y="2939130"/>
                </a:cubicBezTo>
                <a:cubicBezTo>
                  <a:pt x="7611867" y="3134474"/>
                  <a:pt x="7513240" y="3280458"/>
                  <a:pt x="7565658" y="3547033"/>
                </a:cubicBezTo>
                <a:cubicBezTo>
                  <a:pt x="7618076" y="3813608"/>
                  <a:pt x="7539905" y="3855702"/>
                  <a:pt x="7565658" y="3954162"/>
                </a:cubicBezTo>
                <a:cubicBezTo>
                  <a:pt x="7591411" y="4052622"/>
                  <a:pt x="7548712" y="4220369"/>
                  <a:pt x="7565658" y="4411483"/>
                </a:cubicBezTo>
                <a:cubicBezTo>
                  <a:pt x="7582604" y="4602597"/>
                  <a:pt x="7535324" y="4885701"/>
                  <a:pt x="7565658" y="5019387"/>
                </a:cubicBezTo>
                <a:cubicBezTo>
                  <a:pt x="7410584" y="5019878"/>
                  <a:pt x="7290768" y="4991345"/>
                  <a:pt x="7059341" y="5019387"/>
                </a:cubicBezTo>
                <a:cubicBezTo>
                  <a:pt x="6827914" y="5047429"/>
                  <a:pt x="6651006" y="4989683"/>
                  <a:pt x="6477367" y="5019387"/>
                </a:cubicBezTo>
                <a:cubicBezTo>
                  <a:pt x="6303728" y="5049091"/>
                  <a:pt x="6280148" y="5002719"/>
                  <a:pt x="6122363" y="5019387"/>
                </a:cubicBezTo>
                <a:cubicBezTo>
                  <a:pt x="5964578" y="5036055"/>
                  <a:pt x="5898171" y="4992416"/>
                  <a:pt x="5767359" y="5019387"/>
                </a:cubicBezTo>
                <a:cubicBezTo>
                  <a:pt x="5636547" y="5046358"/>
                  <a:pt x="5429257" y="4956324"/>
                  <a:pt x="5185386" y="5019387"/>
                </a:cubicBezTo>
                <a:cubicBezTo>
                  <a:pt x="4941515" y="5082450"/>
                  <a:pt x="4969470" y="5005296"/>
                  <a:pt x="4754725" y="5019387"/>
                </a:cubicBezTo>
                <a:cubicBezTo>
                  <a:pt x="4539980" y="5033478"/>
                  <a:pt x="4424266" y="4973170"/>
                  <a:pt x="4097095" y="5019387"/>
                </a:cubicBezTo>
                <a:cubicBezTo>
                  <a:pt x="3769924" y="5065604"/>
                  <a:pt x="3796187" y="4976616"/>
                  <a:pt x="3666434" y="5019387"/>
                </a:cubicBezTo>
                <a:cubicBezTo>
                  <a:pt x="3536681" y="5062158"/>
                  <a:pt x="3281316" y="4985615"/>
                  <a:pt x="3008804" y="5019387"/>
                </a:cubicBezTo>
                <a:cubicBezTo>
                  <a:pt x="2736292" y="5053159"/>
                  <a:pt x="2813605" y="5008482"/>
                  <a:pt x="2653800" y="5019387"/>
                </a:cubicBezTo>
                <a:cubicBezTo>
                  <a:pt x="2493995" y="5030292"/>
                  <a:pt x="2202719" y="5004267"/>
                  <a:pt x="1996170" y="5019387"/>
                </a:cubicBezTo>
                <a:cubicBezTo>
                  <a:pt x="1789621" y="5034507"/>
                  <a:pt x="1680872" y="5011687"/>
                  <a:pt x="1565509" y="5019387"/>
                </a:cubicBezTo>
                <a:cubicBezTo>
                  <a:pt x="1450146" y="5027087"/>
                  <a:pt x="1365738" y="5000847"/>
                  <a:pt x="1210505" y="5019387"/>
                </a:cubicBezTo>
                <a:cubicBezTo>
                  <a:pt x="1055272" y="5037927"/>
                  <a:pt x="956167" y="5001480"/>
                  <a:pt x="779845" y="5019387"/>
                </a:cubicBezTo>
                <a:cubicBezTo>
                  <a:pt x="603523" y="5037294"/>
                  <a:pt x="179687" y="5001728"/>
                  <a:pt x="0" y="5019387"/>
                </a:cubicBezTo>
                <a:cubicBezTo>
                  <a:pt x="-18780" y="4899399"/>
                  <a:pt x="26733" y="4695215"/>
                  <a:pt x="0" y="4562065"/>
                </a:cubicBezTo>
                <a:cubicBezTo>
                  <a:pt x="-26733" y="4428915"/>
                  <a:pt x="30473" y="4297434"/>
                  <a:pt x="0" y="4154937"/>
                </a:cubicBezTo>
                <a:cubicBezTo>
                  <a:pt x="-30473" y="4012440"/>
                  <a:pt x="18801" y="3898475"/>
                  <a:pt x="0" y="3747809"/>
                </a:cubicBezTo>
                <a:cubicBezTo>
                  <a:pt x="-18801" y="3597143"/>
                  <a:pt x="10970" y="3389844"/>
                  <a:pt x="0" y="3139905"/>
                </a:cubicBezTo>
                <a:cubicBezTo>
                  <a:pt x="-10970" y="2889966"/>
                  <a:pt x="7316" y="2873682"/>
                  <a:pt x="0" y="2732777"/>
                </a:cubicBezTo>
                <a:cubicBezTo>
                  <a:pt x="-7316" y="2591872"/>
                  <a:pt x="22779" y="2409361"/>
                  <a:pt x="0" y="2175068"/>
                </a:cubicBezTo>
                <a:cubicBezTo>
                  <a:pt x="-22779" y="1940775"/>
                  <a:pt x="51614" y="1870974"/>
                  <a:pt x="0" y="1717746"/>
                </a:cubicBezTo>
                <a:cubicBezTo>
                  <a:pt x="-51614" y="1564518"/>
                  <a:pt x="51124" y="1409202"/>
                  <a:pt x="0" y="1160036"/>
                </a:cubicBezTo>
                <a:cubicBezTo>
                  <a:pt x="-51124" y="910870"/>
                  <a:pt x="30146" y="742489"/>
                  <a:pt x="0" y="602326"/>
                </a:cubicBezTo>
                <a:cubicBezTo>
                  <a:pt x="-30146" y="462163"/>
                  <a:pt x="41434" y="213759"/>
                  <a:pt x="0" y="0"/>
                </a:cubicBezTo>
                <a:close/>
              </a:path>
            </a:pathLst>
          </a:custGeom>
          <a:noFill/>
          <a:ln w="31750" cap="rnd">
            <a:solidFill>
              <a:srgbClr val="7030A0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marL="342877" indent="-342877">
              <a:lnSpc>
                <a:spcPct val="150000"/>
              </a:lnSpc>
              <a:buClr>
                <a:srgbClr val="7030A0"/>
              </a:buClr>
              <a:buFontTx/>
              <a:buChar char="⃝"/>
            </a:pP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Proyecto Educativo de Centro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, con objetivos de salud.</a:t>
            </a:r>
          </a:p>
          <a:p>
            <a:pPr marL="342877" indent="-342877">
              <a:lnSpc>
                <a:spcPct val="150000"/>
              </a:lnSpc>
              <a:buClr>
                <a:srgbClr val="7030A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Existencia de:</a:t>
            </a:r>
          </a:p>
          <a:p>
            <a:pPr marL="800046" lvl="1" indent="-342877">
              <a:lnSpc>
                <a:spcPct val="150000"/>
              </a:lnSpc>
              <a:buClr>
                <a:srgbClr val="7030A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Programas educativos de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salud escolar</a:t>
            </a:r>
          </a:p>
          <a:p>
            <a:pPr marL="800046" lvl="1" indent="-342877">
              <a:lnSpc>
                <a:spcPct val="150000"/>
              </a:lnSpc>
              <a:buClr>
                <a:srgbClr val="7030A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Proyectos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interdisciplinares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.</a:t>
            </a:r>
          </a:p>
          <a:p>
            <a:pPr marL="800046" lvl="1" indent="-342877">
              <a:lnSpc>
                <a:spcPct val="150000"/>
              </a:lnSpc>
              <a:buClr>
                <a:srgbClr val="7030A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Proyectos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transversales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.</a:t>
            </a:r>
          </a:p>
          <a:p>
            <a:pPr marL="800046" lvl="1" indent="-342877">
              <a:lnSpc>
                <a:spcPct val="150000"/>
              </a:lnSpc>
              <a:buClr>
                <a:srgbClr val="7030A0"/>
              </a:buClr>
              <a:buFontTx/>
              <a:buChar char="⃝"/>
            </a:pPr>
            <a:r>
              <a:rPr lang="es-ES" sz="2399" spc="-100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Programas </a:t>
            </a:r>
            <a:r>
              <a:rPr lang="es-ES" sz="2399" b="1" spc="-100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formativos</a:t>
            </a:r>
            <a:r>
              <a:rPr lang="es-ES" sz="2399" spc="-100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para capacitación de profesorado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.</a:t>
            </a:r>
          </a:p>
          <a:p>
            <a:pPr marL="800046" lvl="1" indent="-342877">
              <a:lnSpc>
                <a:spcPct val="150000"/>
              </a:lnSpc>
              <a:buClr>
                <a:srgbClr val="7030A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Planificación curricular en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autocuidados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de la salud.</a:t>
            </a:r>
          </a:p>
          <a:p>
            <a:pPr marL="800046" lvl="1" indent="-342877">
              <a:lnSpc>
                <a:spcPct val="150000"/>
              </a:lnSpc>
              <a:buClr>
                <a:srgbClr val="7030A0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Actividades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complementarias o extraescolares 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promotoras de salud.</a:t>
            </a:r>
            <a:endParaRPr lang="es-ES" sz="2399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6554163-D4DB-62D9-A278-E76504CC2BF9}"/>
              </a:ext>
            </a:extLst>
          </p:cNvPr>
          <p:cNvSpPr txBox="1"/>
          <p:nvPr/>
        </p:nvSpPr>
        <p:spPr>
          <a:xfrm flipH="1">
            <a:off x="431588" y="3251886"/>
            <a:ext cx="35512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800" b="1" spc="300" dirty="0">
                <a:solidFill>
                  <a:srgbClr val="7030A0"/>
                </a:solidFill>
              </a:rPr>
              <a:t>FORTALEZAS</a:t>
            </a:r>
          </a:p>
        </p:txBody>
      </p:sp>
    </p:spTree>
    <p:extLst>
      <p:ext uri="{BB962C8B-B14F-4D97-AF65-F5344CB8AC3E}">
        <p14:creationId xmlns:p14="http://schemas.microsoft.com/office/powerpoint/2010/main" val="1635199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AEE29D-8100-8F09-EFE8-B3C3A7C34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588" y="121"/>
            <a:ext cx="11328825" cy="1325517"/>
          </a:xfrm>
        </p:spPr>
        <p:txBody>
          <a:bodyPr>
            <a:normAutofit/>
          </a:bodyPr>
          <a:lstStyle/>
          <a:p>
            <a:pPr algn="ctr"/>
            <a:r>
              <a:rPr lang="es-ES" sz="2399" b="1" spc="150" dirty="0">
                <a:solidFill>
                  <a:srgbClr val="191970"/>
                </a:solidFill>
                <a:latin typeface="XuntaSans-Bold"/>
              </a:rPr>
              <a:t>Adquisición de hábitos alimentarios saludables en la escuela.  Análisis DAFO</a:t>
            </a:r>
            <a:endParaRPr lang="es-ES" sz="2399" spc="15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F0B205-CF70-AA68-45C0-003635FF64BD}"/>
              </a:ext>
            </a:extLst>
          </p:cNvPr>
          <p:cNvSpPr txBox="1"/>
          <p:nvPr/>
        </p:nvSpPr>
        <p:spPr>
          <a:xfrm>
            <a:off x="4041869" y="987660"/>
            <a:ext cx="7565658" cy="5019387"/>
          </a:xfrm>
          <a:custGeom>
            <a:avLst/>
            <a:gdLst>
              <a:gd name="connsiteX0" fmla="*/ 0 w 7565658"/>
              <a:gd name="connsiteY0" fmla="*/ 0 h 5019387"/>
              <a:gd name="connsiteX1" fmla="*/ 506317 w 7565658"/>
              <a:gd name="connsiteY1" fmla="*/ 0 h 5019387"/>
              <a:gd name="connsiteX2" fmla="*/ 861321 w 7565658"/>
              <a:gd name="connsiteY2" fmla="*/ 0 h 5019387"/>
              <a:gd name="connsiteX3" fmla="*/ 1594608 w 7565658"/>
              <a:gd name="connsiteY3" fmla="*/ 0 h 5019387"/>
              <a:gd name="connsiteX4" fmla="*/ 2100925 w 7565658"/>
              <a:gd name="connsiteY4" fmla="*/ 0 h 5019387"/>
              <a:gd name="connsiteX5" fmla="*/ 2607242 w 7565658"/>
              <a:gd name="connsiteY5" fmla="*/ 0 h 5019387"/>
              <a:gd name="connsiteX6" fmla="*/ 3340529 w 7565658"/>
              <a:gd name="connsiteY6" fmla="*/ 0 h 5019387"/>
              <a:gd name="connsiteX7" fmla="*/ 3771190 w 7565658"/>
              <a:gd name="connsiteY7" fmla="*/ 0 h 5019387"/>
              <a:gd name="connsiteX8" fmla="*/ 4504476 w 7565658"/>
              <a:gd name="connsiteY8" fmla="*/ 0 h 5019387"/>
              <a:gd name="connsiteX9" fmla="*/ 5237763 w 7565658"/>
              <a:gd name="connsiteY9" fmla="*/ 0 h 5019387"/>
              <a:gd name="connsiteX10" fmla="*/ 5819737 w 7565658"/>
              <a:gd name="connsiteY10" fmla="*/ 0 h 5019387"/>
              <a:gd name="connsiteX11" fmla="*/ 6553024 w 7565658"/>
              <a:gd name="connsiteY11" fmla="*/ 0 h 5019387"/>
              <a:gd name="connsiteX12" fmla="*/ 7059341 w 7565658"/>
              <a:gd name="connsiteY12" fmla="*/ 0 h 5019387"/>
              <a:gd name="connsiteX13" fmla="*/ 7565658 w 7565658"/>
              <a:gd name="connsiteY13" fmla="*/ 0 h 5019387"/>
              <a:gd name="connsiteX14" fmla="*/ 7565658 w 7565658"/>
              <a:gd name="connsiteY14" fmla="*/ 607904 h 5019387"/>
              <a:gd name="connsiteX15" fmla="*/ 7565658 w 7565658"/>
              <a:gd name="connsiteY15" fmla="*/ 1165613 h 5019387"/>
              <a:gd name="connsiteX16" fmla="*/ 7565658 w 7565658"/>
              <a:gd name="connsiteY16" fmla="*/ 1723323 h 5019387"/>
              <a:gd name="connsiteX17" fmla="*/ 7565658 w 7565658"/>
              <a:gd name="connsiteY17" fmla="*/ 2331226 h 5019387"/>
              <a:gd name="connsiteX18" fmla="*/ 7565658 w 7565658"/>
              <a:gd name="connsiteY18" fmla="*/ 2939130 h 5019387"/>
              <a:gd name="connsiteX19" fmla="*/ 7565658 w 7565658"/>
              <a:gd name="connsiteY19" fmla="*/ 3547033 h 5019387"/>
              <a:gd name="connsiteX20" fmla="*/ 7565658 w 7565658"/>
              <a:gd name="connsiteY20" fmla="*/ 3954162 h 5019387"/>
              <a:gd name="connsiteX21" fmla="*/ 7565658 w 7565658"/>
              <a:gd name="connsiteY21" fmla="*/ 4411483 h 5019387"/>
              <a:gd name="connsiteX22" fmla="*/ 7565658 w 7565658"/>
              <a:gd name="connsiteY22" fmla="*/ 5019387 h 5019387"/>
              <a:gd name="connsiteX23" fmla="*/ 7059341 w 7565658"/>
              <a:gd name="connsiteY23" fmla="*/ 5019387 h 5019387"/>
              <a:gd name="connsiteX24" fmla="*/ 6477367 w 7565658"/>
              <a:gd name="connsiteY24" fmla="*/ 5019387 h 5019387"/>
              <a:gd name="connsiteX25" fmla="*/ 6122363 w 7565658"/>
              <a:gd name="connsiteY25" fmla="*/ 5019387 h 5019387"/>
              <a:gd name="connsiteX26" fmla="*/ 5767359 w 7565658"/>
              <a:gd name="connsiteY26" fmla="*/ 5019387 h 5019387"/>
              <a:gd name="connsiteX27" fmla="*/ 5185386 w 7565658"/>
              <a:gd name="connsiteY27" fmla="*/ 5019387 h 5019387"/>
              <a:gd name="connsiteX28" fmla="*/ 4754725 w 7565658"/>
              <a:gd name="connsiteY28" fmla="*/ 5019387 h 5019387"/>
              <a:gd name="connsiteX29" fmla="*/ 4097095 w 7565658"/>
              <a:gd name="connsiteY29" fmla="*/ 5019387 h 5019387"/>
              <a:gd name="connsiteX30" fmla="*/ 3666434 w 7565658"/>
              <a:gd name="connsiteY30" fmla="*/ 5019387 h 5019387"/>
              <a:gd name="connsiteX31" fmla="*/ 3008804 w 7565658"/>
              <a:gd name="connsiteY31" fmla="*/ 5019387 h 5019387"/>
              <a:gd name="connsiteX32" fmla="*/ 2653800 w 7565658"/>
              <a:gd name="connsiteY32" fmla="*/ 5019387 h 5019387"/>
              <a:gd name="connsiteX33" fmla="*/ 1996170 w 7565658"/>
              <a:gd name="connsiteY33" fmla="*/ 5019387 h 5019387"/>
              <a:gd name="connsiteX34" fmla="*/ 1565509 w 7565658"/>
              <a:gd name="connsiteY34" fmla="*/ 5019387 h 5019387"/>
              <a:gd name="connsiteX35" fmla="*/ 1210505 w 7565658"/>
              <a:gd name="connsiteY35" fmla="*/ 5019387 h 5019387"/>
              <a:gd name="connsiteX36" fmla="*/ 779845 w 7565658"/>
              <a:gd name="connsiteY36" fmla="*/ 5019387 h 5019387"/>
              <a:gd name="connsiteX37" fmla="*/ 0 w 7565658"/>
              <a:gd name="connsiteY37" fmla="*/ 5019387 h 5019387"/>
              <a:gd name="connsiteX38" fmla="*/ 0 w 7565658"/>
              <a:gd name="connsiteY38" fmla="*/ 4562065 h 5019387"/>
              <a:gd name="connsiteX39" fmla="*/ 0 w 7565658"/>
              <a:gd name="connsiteY39" fmla="*/ 4154937 h 5019387"/>
              <a:gd name="connsiteX40" fmla="*/ 0 w 7565658"/>
              <a:gd name="connsiteY40" fmla="*/ 3747809 h 5019387"/>
              <a:gd name="connsiteX41" fmla="*/ 0 w 7565658"/>
              <a:gd name="connsiteY41" fmla="*/ 3139905 h 5019387"/>
              <a:gd name="connsiteX42" fmla="*/ 0 w 7565658"/>
              <a:gd name="connsiteY42" fmla="*/ 2732777 h 5019387"/>
              <a:gd name="connsiteX43" fmla="*/ 0 w 7565658"/>
              <a:gd name="connsiteY43" fmla="*/ 2175068 h 5019387"/>
              <a:gd name="connsiteX44" fmla="*/ 0 w 7565658"/>
              <a:gd name="connsiteY44" fmla="*/ 1717746 h 5019387"/>
              <a:gd name="connsiteX45" fmla="*/ 0 w 7565658"/>
              <a:gd name="connsiteY45" fmla="*/ 1160036 h 5019387"/>
              <a:gd name="connsiteX46" fmla="*/ 0 w 7565658"/>
              <a:gd name="connsiteY46" fmla="*/ 602326 h 5019387"/>
              <a:gd name="connsiteX47" fmla="*/ 0 w 7565658"/>
              <a:gd name="connsiteY47" fmla="*/ 0 h 5019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7565658" h="5019387" extrusionOk="0">
                <a:moveTo>
                  <a:pt x="0" y="0"/>
                </a:moveTo>
                <a:cubicBezTo>
                  <a:pt x="175343" y="-42265"/>
                  <a:pt x="298121" y="20857"/>
                  <a:pt x="506317" y="0"/>
                </a:cubicBezTo>
                <a:cubicBezTo>
                  <a:pt x="714513" y="-20857"/>
                  <a:pt x="730243" y="30705"/>
                  <a:pt x="861321" y="0"/>
                </a:cubicBezTo>
                <a:cubicBezTo>
                  <a:pt x="992399" y="-30705"/>
                  <a:pt x="1273123" y="46931"/>
                  <a:pt x="1594608" y="0"/>
                </a:cubicBezTo>
                <a:cubicBezTo>
                  <a:pt x="1916093" y="-46931"/>
                  <a:pt x="1960726" y="57156"/>
                  <a:pt x="2100925" y="0"/>
                </a:cubicBezTo>
                <a:cubicBezTo>
                  <a:pt x="2241124" y="-57156"/>
                  <a:pt x="2382227" y="12046"/>
                  <a:pt x="2607242" y="0"/>
                </a:cubicBezTo>
                <a:cubicBezTo>
                  <a:pt x="2832257" y="-12046"/>
                  <a:pt x="3008118" y="68167"/>
                  <a:pt x="3340529" y="0"/>
                </a:cubicBezTo>
                <a:cubicBezTo>
                  <a:pt x="3672940" y="-68167"/>
                  <a:pt x="3646831" y="19919"/>
                  <a:pt x="3771190" y="0"/>
                </a:cubicBezTo>
                <a:cubicBezTo>
                  <a:pt x="3895549" y="-19919"/>
                  <a:pt x="4203471" y="56634"/>
                  <a:pt x="4504476" y="0"/>
                </a:cubicBezTo>
                <a:cubicBezTo>
                  <a:pt x="4805481" y="-56634"/>
                  <a:pt x="4893806" y="42232"/>
                  <a:pt x="5237763" y="0"/>
                </a:cubicBezTo>
                <a:cubicBezTo>
                  <a:pt x="5581720" y="-42232"/>
                  <a:pt x="5562478" y="64888"/>
                  <a:pt x="5819737" y="0"/>
                </a:cubicBezTo>
                <a:cubicBezTo>
                  <a:pt x="6076996" y="-64888"/>
                  <a:pt x="6204791" y="75554"/>
                  <a:pt x="6553024" y="0"/>
                </a:cubicBezTo>
                <a:cubicBezTo>
                  <a:pt x="6901257" y="-75554"/>
                  <a:pt x="6943929" y="28617"/>
                  <a:pt x="7059341" y="0"/>
                </a:cubicBezTo>
                <a:cubicBezTo>
                  <a:pt x="7174753" y="-28617"/>
                  <a:pt x="7460805" y="42502"/>
                  <a:pt x="7565658" y="0"/>
                </a:cubicBezTo>
                <a:cubicBezTo>
                  <a:pt x="7572896" y="214204"/>
                  <a:pt x="7560839" y="323048"/>
                  <a:pt x="7565658" y="607904"/>
                </a:cubicBezTo>
                <a:cubicBezTo>
                  <a:pt x="7570477" y="892760"/>
                  <a:pt x="7526418" y="928909"/>
                  <a:pt x="7565658" y="1165613"/>
                </a:cubicBezTo>
                <a:cubicBezTo>
                  <a:pt x="7604898" y="1402317"/>
                  <a:pt x="7543820" y="1554893"/>
                  <a:pt x="7565658" y="1723323"/>
                </a:cubicBezTo>
                <a:cubicBezTo>
                  <a:pt x="7587496" y="1891753"/>
                  <a:pt x="7497276" y="2165409"/>
                  <a:pt x="7565658" y="2331226"/>
                </a:cubicBezTo>
                <a:cubicBezTo>
                  <a:pt x="7634040" y="2497043"/>
                  <a:pt x="7519449" y="2743786"/>
                  <a:pt x="7565658" y="2939130"/>
                </a:cubicBezTo>
                <a:cubicBezTo>
                  <a:pt x="7611867" y="3134474"/>
                  <a:pt x="7513240" y="3280458"/>
                  <a:pt x="7565658" y="3547033"/>
                </a:cubicBezTo>
                <a:cubicBezTo>
                  <a:pt x="7618076" y="3813608"/>
                  <a:pt x="7539905" y="3855702"/>
                  <a:pt x="7565658" y="3954162"/>
                </a:cubicBezTo>
                <a:cubicBezTo>
                  <a:pt x="7591411" y="4052622"/>
                  <a:pt x="7548712" y="4220369"/>
                  <a:pt x="7565658" y="4411483"/>
                </a:cubicBezTo>
                <a:cubicBezTo>
                  <a:pt x="7582604" y="4602597"/>
                  <a:pt x="7535324" y="4885701"/>
                  <a:pt x="7565658" y="5019387"/>
                </a:cubicBezTo>
                <a:cubicBezTo>
                  <a:pt x="7410584" y="5019878"/>
                  <a:pt x="7290768" y="4991345"/>
                  <a:pt x="7059341" y="5019387"/>
                </a:cubicBezTo>
                <a:cubicBezTo>
                  <a:pt x="6827914" y="5047429"/>
                  <a:pt x="6651006" y="4989683"/>
                  <a:pt x="6477367" y="5019387"/>
                </a:cubicBezTo>
                <a:cubicBezTo>
                  <a:pt x="6303728" y="5049091"/>
                  <a:pt x="6280148" y="5002719"/>
                  <a:pt x="6122363" y="5019387"/>
                </a:cubicBezTo>
                <a:cubicBezTo>
                  <a:pt x="5964578" y="5036055"/>
                  <a:pt x="5898171" y="4992416"/>
                  <a:pt x="5767359" y="5019387"/>
                </a:cubicBezTo>
                <a:cubicBezTo>
                  <a:pt x="5636547" y="5046358"/>
                  <a:pt x="5429257" y="4956324"/>
                  <a:pt x="5185386" y="5019387"/>
                </a:cubicBezTo>
                <a:cubicBezTo>
                  <a:pt x="4941515" y="5082450"/>
                  <a:pt x="4969470" y="5005296"/>
                  <a:pt x="4754725" y="5019387"/>
                </a:cubicBezTo>
                <a:cubicBezTo>
                  <a:pt x="4539980" y="5033478"/>
                  <a:pt x="4424266" y="4973170"/>
                  <a:pt x="4097095" y="5019387"/>
                </a:cubicBezTo>
                <a:cubicBezTo>
                  <a:pt x="3769924" y="5065604"/>
                  <a:pt x="3796187" y="4976616"/>
                  <a:pt x="3666434" y="5019387"/>
                </a:cubicBezTo>
                <a:cubicBezTo>
                  <a:pt x="3536681" y="5062158"/>
                  <a:pt x="3281316" y="4985615"/>
                  <a:pt x="3008804" y="5019387"/>
                </a:cubicBezTo>
                <a:cubicBezTo>
                  <a:pt x="2736292" y="5053159"/>
                  <a:pt x="2813605" y="5008482"/>
                  <a:pt x="2653800" y="5019387"/>
                </a:cubicBezTo>
                <a:cubicBezTo>
                  <a:pt x="2493995" y="5030292"/>
                  <a:pt x="2202719" y="5004267"/>
                  <a:pt x="1996170" y="5019387"/>
                </a:cubicBezTo>
                <a:cubicBezTo>
                  <a:pt x="1789621" y="5034507"/>
                  <a:pt x="1680872" y="5011687"/>
                  <a:pt x="1565509" y="5019387"/>
                </a:cubicBezTo>
                <a:cubicBezTo>
                  <a:pt x="1450146" y="5027087"/>
                  <a:pt x="1365738" y="5000847"/>
                  <a:pt x="1210505" y="5019387"/>
                </a:cubicBezTo>
                <a:cubicBezTo>
                  <a:pt x="1055272" y="5037927"/>
                  <a:pt x="956167" y="5001480"/>
                  <a:pt x="779845" y="5019387"/>
                </a:cubicBezTo>
                <a:cubicBezTo>
                  <a:pt x="603523" y="5037294"/>
                  <a:pt x="179687" y="5001728"/>
                  <a:pt x="0" y="5019387"/>
                </a:cubicBezTo>
                <a:cubicBezTo>
                  <a:pt x="-18780" y="4899399"/>
                  <a:pt x="26733" y="4695215"/>
                  <a:pt x="0" y="4562065"/>
                </a:cubicBezTo>
                <a:cubicBezTo>
                  <a:pt x="-26733" y="4428915"/>
                  <a:pt x="30473" y="4297434"/>
                  <a:pt x="0" y="4154937"/>
                </a:cubicBezTo>
                <a:cubicBezTo>
                  <a:pt x="-30473" y="4012440"/>
                  <a:pt x="18801" y="3898475"/>
                  <a:pt x="0" y="3747809"/>
                </a:cubicBezTo>
                <a:cubicBezTo>
                  <a:pt x="-18801" y="3597143"/>
                  <a:pt x="10970" y="3389844"/>
                  <a:pt x="0" y="3139905"/>
                </a:cubicBezTo>
                <a:cubicBezTo>
                  <a:pt x="-10970" y="2889966"/>
                  <a:pt x="7316" y="2873682"/>
                  <a:pt x="0" y="2732777"/>
                </a:cubicBezTo>
                <a:cubicBezTo>
                  <a:pt x="-7316" y="2591872"/>
                  <a:pt x="22779" y="2409361"/>
                  <a:pt x="0" y="2175068"/>
                </a:cubicBezTo>
                <a:cubicBezTo>
                  <a:pt x="-22779" y="1940775"/>
                  <a:pt x="51614" y="1870974"/>
                  <a:pt x="0" y="1717746"/>
                </a:cubicBezTo>
                <a:cubicBezTo>
                  <a:pt x="-51614" y="1564518"/>
                  <a:pt x="51124" y="1409202"/>
                  <a:pt x="0" y="1160036"/>
                </a:cubicBezTo>
                <a:cubicBezTo>
                  <a:pt x="-51124" y="910870"/>
                  <a:pt x="30146" y="742489"/>
                  <a:pt x="0" y="602326"/>
                </a:cubicBezTo>
                <a:cubicBezTo>
                  <a:pt x="-30146" y="462163"/>
                  <a:pt x="41434" y="213759"/>
                  <a:pt x="0" y="0"/>
                </a:cubicBezTo>
                <a:close/>
              </a:path>
            </a:pathLst>
          </a:custGeom>
          <a:noFill/>
          <a:ln w="31750" cap="rnd">
            <a:solidFill>
              <a:srgbClr val="448C89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pPr marL="342877" indent="-342877">
              <a:lnSpc>
                <a:spcPct val="150000"/>
              </a:lnSpc>
              <a:buClr>
                <a:srgbClr val="448C89"/>
              </a:buClr>
              <a:buFontTx/>
              <a:buChar char="⃝"/>
            </a:pP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Participación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en otros proyectos similares (admón..)</a:t>
            </a:r>
          </a:p>
          <a:p>
            <a:pPr marL="342877" indent="-342877">
              <a:lnSpc>
                <a:spcPct val="150000"/>
              </a:lnSpc>
              <a:buClr>
                <a:srgbClr val="448C89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Implementación de una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política alimentaria en el centro</a:t>
            </a:r>
          </a:p>
          <a:p>
            <a:pPr marL="342877" indent="-342877">
              <a:lnSpc>
                <a:spcPct val="150000"/>
              </a:lnSpc>
              <a:buClr>
                <a:srgbClr val="448C89"/>
              </a:buClr>
              <a:buFontTx/>
              <a:buChar char="⃝"/>
            </a:pP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Legislación escolar 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en materia salud.</a:t>
            </a:r>
          </a:p>
          <a:p>
            <a:pPr marL="342877" indent="-342877">
              <a:lnSpc>
                <a:spcPct val="150000"/>
              </a:lnSpc>
              <a:buClr>
                <a:srgbClr val="448C89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Regulación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promoción campañas 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promoción alimentos.</a:t>
            </a:r>
          </a:p>
          <a:p>
            <a:pPr marL="342877" indent="-342877">
              <a:lnSpc>
                <a:spcPct val="150000"/>
              </a:lnSpc>
              <a:buClr>
                <a:srgbClr val="448C89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Regulación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publicidad 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alimentos.</a:t>
            </a:r>
          </a:p>
          <a:p>
            <a:pPr marL="342877" indent="-342877">
              <a:lnSpc>
                <a:spcPct val="150000"/>
              </a:lnSpc>
              <a:buClr>
                <a:srgbClr val="448C89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Divulgación 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reglada</a:t>
            </a: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de contenidos de salud. </a:t>
            </a:r>
          </a:p>
          <a:p>
            <a:pPr marL="342877" indent="-342877">
              <a:lnSpc>
                <a:spcPct val="150000"/>
              </a:lnSpc>
              <a:buClr>
                <a:srgbClr val="448C89"/>
              </a:buClr>
              <a:buFontTx/>
              <a:buChar char="⃝"/>
            </a:pPr>
            <a:r>
              <a:rPr lang="es-ES" sz="2399" spc="-12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Inclusión en el </a:t>
            </a:r>
            <a:r>
              <a:rPr lang="es-ES" sz="2399" b="1" spc="-12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Plan Estratégico Nacional de Alimentación</a:t>
            </a:r>
            <a:r>
              <a:rPr lang="es-ES" sz="2399" spc="-12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.</a:t>
            </a:r>
          </a:p>
          <a:p>
            <a:pPr marL="342877" indent="-342877">
              <a:lnSpc>
                <a:spcPct val="150000"/>
              </a:lnSpc>
              <a:buClr>
                <a:srgbClr val="448C89"/>
              </a:buClr>
              <a:buFontTx/>
              <a:buChar char="⃝"/>
            </a:pPr>
            <a:r>
              <a:rPr lang="es-ES" sz="2399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Confluencia con iniciativas globales: </a:t>
            </a:r>
            <a:r>
              <a:rPr lang="es-ES" sz="2399" b="1" dirty="0" err="1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One</a:t>
            </a:r>
            <a:r>
              <a:rPr lang="es-ES" sz="2399" b="1" dirty="0">
                <a:solidFill>
                  <a:schemeClr val="tx2">
                    <a:lumMod val="50000"/>
                  </a:schemeClr>
                </a:solidFill>
                <a:latin typeface="XuntaSans-Regular"/>
              </a:rPr>
              <a:t> Health, Sostenibilidad y ODS..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6554163-D4DB-62D9-A278-E76504CC2BF9}"/>
              </a:ext>
            </a:extLst>
          </p:cNvPr>
          <p:cNvSpPr txBox="1"/>
          <p:nvPr/>
        </p:nvSpPr>
        <p:spPr>
          <a:xfrm flipH="1">
            <a:off x="431588" y="3251887"/>
            <a:ext cx="355128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s-ES" sz="2800" b="1" spc="300" dirty="0">
                <a:solidFill>
                  <a:srgbClr val="448C89"/>
                </a:solidFill>
              </a:rPr>
              <a:t>OPORTUNIDADES</a:t>
            </a:r>
          </a:p>
        </p:txBody>
      </p:sp>
    </p:spTree>
    <p:extLst>
      <p:ext uri="{BB962C8B-B14F-4D97-AF65-F5344CB8AC3E}">
        <p14:creationId xmlns:p14="http://schemas.microsoft.com/office/powerpoint/2010/main" val="1073553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CuadroTexto 3">
            <a:extLst>
              <a:ext uri="{FF2B5EF4-FFF2-40B4-BE49-F238E27FC236}">
                <a16:creationId xmlns:a16="http://schemas.microsoft.com/office/drawing/2014/main" id="{86F5298E-AE64-4CBA-881F-37606162C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7551" y="706534"/>
            <a:ext cx="7848325" cy="600164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gl-ES" altLang="es-ES">
                <a:latin typeface="Calibri" panose="020F0502020204030204" pitchFamily="34" charset="0"/>
                <a:cs typeface="Calibri" panose="020F0502020204030204" pitchFamily="34" charset="0"/>
              </a:rPr>
              <a:t>Falta educación alimentaria</a:t>
            </a:r>
          </a:p>
          <a:p>
            <a:pPr>
              <a:spcBef>
                <a:spcPct val="0"/>
              </a:spcBef>
            </a:pPr>
            <a:r>
              <a:rPr lang="gl-ES" altLang="es-ES">
                <a:latin typeface="Calibri" panose="020F0502020204030204" pitchFamily="34" charset="0"/>
                <a:cs typeface="Calibri" panose="020F0502020204030204" pitchFamily="34" charset="0"/>
              </a:rPr>
              <a:t>Pocas habilidades culinarias</a:t>
            </a:r>
          </a:p>
          <a:p>
            <a:pPr>
              <a:spcBef>
                <a:spcPct val="0"/>
              </a:spcBef>
            </a:pPr>
            <a:r>
              <a:rPr lang="gl-ES" altLang="es-ES">
                <a:latin typeface="Calibri" panose="020F0502020204030204" pitchFamily="34" charset="0"/>
                <a:cs typeface="Calibri" panose="020F0502020204030204" pitchFamily="34" charset="0"/>
              </a:rPr>
              <a:t>Falta de tiempo</a:t>
            </a:r>
          </a:p>
          <a:p>
            <a:pPr>
              <a:spcBef>
                <a:spcPct val="0"/>
              </a:spcBef>
            </a:pPr>
            <a:r>
              <a:rPr lang="gl-ES" altLang="es-ES">
                <a:latin typeface="Calibri" panose="020F0502020204030204" pitchFamily="34" charset="0"/>
                <a:cs typeface="Calibri" panose="020F0502020204030204" pitchFamily="34" charset="0"/>
              </a:rPr>
              <a:t>Horarios imposibles</a:t>
            </a:r>
          </a:p>
          <a:p>
            <a:pPr>
              <a:spcBef>
                <a:spcPct val="0"/>
              </a:spcBef>
            </a:pPr>
            <a:r>
              <a:rPr lang="gl-ES" altLang="es-ES">
                <a:latin typeface="Calibri" panose="020F0502020204030204" pitchFamily="34" charset="0"/>
                <a:cs typeface="Calibri" panose="020F0502020204030204" pitchFamily="34" charset="0"/>
              </a:rPr>
              <a:t>Oferta ilimitada de alimentos</a:t>
            </a:r>
          </a:p>
          <a:p>
            <a:pPr>
              <a:spcBef>
                <a:spcPct val="0"/>
              </a:spcBef>
            </a:pPr>
            <a:r>
              <a:rPr lang="gl-ES" altLang="es-ES">
                <a:latin typeface="Calibri" panose="020F0502020204030204" pitchFamily="34" charset="0"/>
                <a:cs typeface="Calibri" panose="020F0502020204030204" pitchFamily="34" charset="0"/>
              </a:rPr>
              <a:t>Oferta ilimitada de preparaciones industriales (y de sus estrategias de elaboración y venta)</a:t>
            </a:r>
          </a:p>
          <a:p>
            <a:pPr>
              <a:spcBef>
                <a:spcPct val="0"/>
              </a:spcBef>
            </a:pPr>
            <a:r>
              <a:rPr lang="gl-ES" altLang="es-ES">
                <a:latin typeface="Calibri" panose="020F0502020204030204" pitchFamily="34" charset="0"/>
                <a:cs typeface="Calibri" panose="020F0502020204030204" pitchFamily="34" charset="0"/>
              </a:rPr>
              <a:t>Comer en cualquier momento y lugar</a:t>
            </a:r>
          </a:p>
          <a:p>
            <a:pPr>
              <a:spcBef>
                <a:spcPct val="0"/>
              </a:spcBef>
            </a:pPr>
            <a:r>
              <a:rPr lang="gl-ES" altLang="es-ES">
                <a:latin typeface="Calibri" panose="020F0502020204030204" pitchFamily="34" charset="0"/>
                <a:cs typeface="Calibri" panose="020F0502020204030204" pitchFamily="34" charset="0"/>
              </a:rPr>
              <a:t>Hábitos erráticos</a:t>
            </a:r>
          </a:p>
          <a:p>
            <a:pPr>
              <a:spcBef>
                <a:spcPct val="0"/>
              </a:spcBef>
            </a:pPr>
            <a:r>
              <a:rPr lang="gl-ES" altLang="es-ES">
                <a:latin typeface="Calibri" panose="020F0502020204030204" pitchFamily="34" charset="0"/>
                <a:cs typeface="Calibri" panose="020F0502020204030204" pitchFamily="34" charset="0"/>
              </a:rPr>
              <a:t>Mala calidad nutricional (exceso calorías, proteínas, alimentos ultraprocesados)</a:t>
            </a:r>
            <a:endParaRPr lang="gl-ES" altLang="es-ES">
              <a:cs typeface="Calibri" panose="020F0502020204030204" pitchFamily="34" charset="0"/>
            </a:endParaRPr>
          </a:p>
        </p:txBody>
      </p:sp>
      <p:sp>
        <p:nvSpPr>
          <p:cNvPr id="55299" name="CuadroTexto 4">
            <a:extLst>
              <a:ext uri="{FF2B5EF4-FFF2-40B4-BE49-F238E27FC236}">
                <a16:creationId xmlns:a16="http://schemas.microsoft.com/office/drawing/2014/main" id="{D00E13CE-4A17-4642-8FF4-A639D25FF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891" y="150928"/>
            <a:ext cx="79562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gl-ES" altLang="es-ES" b="1">
                <a:latin typeface="Calibri" panose="020F0502020204030204" pitchFamily="34" charset="0"/>
                <a:cs typeface="Calibri" panose="020F0502020204030204" pitchFamily="34" charset="0"/>
              </a:rPr>
              <a:t>En qué fallamos en la alimentación infantil?</a:t>
            </a:r>
          </a:p>
        </p:txBody>
      </p:sp>
      <p:pic>
        <p:nvPicPr>
          <p:cNvPr id="55300" name="Gráfico 6" descr="Cara llorando sin relleno">
            <a:extLst>
              <a:ext uri="{FF2B5EF4-FFF2-40B4-BE49-F238E27FC236}">
                <a16:creationId xmlns:a16="http://schemas.microsoft.com/office/drawing/2014/main" id="{DA2A3A99-3D68-4914-9BB7-73A9CA0B04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871" y="1165304"/>
            <a:ext cx="1981131" cy="1981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370</Words>
  <Application>Microsoft Office PowerPoint</Application>
  <PresentationFormat>Panorámica</PresentationFormat>
  <Paragraphs>65</Paragraphs>
  <Slides>6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Xunta Sans</vt:lpstr>
      <vt:lpstr>XuntaSans-Bold</vt:lpstr>
      <vt:lpstr>XuntaSans-Regular</vt:lpstr>
      <vt:lpstr>Tema de Office</vt:lpstr>
      <vt:lpstr>Presentación de PowerPoint</vt:lpstr>
      <vt:lpstr>Adquisición de hábitos alimentarios saludables en la escuela.  Análisis DAFO</vt:lpstr>
      <vt:lpstr>Adquisición de hábitos alimentarios saludables en la escuela.  Análisis DAFO</vt:lpstr>
      <vt:lpstr>Adquisición de hábitos alimentarios saludables en la escuela.  Análisis DAFO</vt:lpstr>
      <vt:lpstr>Adquisición de hábitos alimentarios saludables en la escuela.  Análisis DAFO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Adquisición de hábitos alimentarios saludables en la escuela.  Análisis DAFO</dc:title>
  <dc:creator>Ana Maria Martinez Lorente</dc:creator>
  <cp:lastModifiedBy>ef</cp:lastModifiedBy>
  <cp:revision>3</cp:revision>
  <dcterms:created xsi:type="dcterms:W3CDTF">2023-10-17T19:15:49Z</dcterms:created>
  <dcterms:modified xsi:type="dcterms:W3CDTF">2023-10-22T09:30:15Z</dcterms:modified>
</cp:coreProperties>
</file>