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6"/>
  </p:notesMasterIdLst>
  <p:sldIdLst>
    <p:sldId id="311" r:id="rId2"/>
    <p:sldId id="256" r:id="rId3"/>
    <p:sldId id="295" r:id="rId4"/>
    <p:sldId id="306" r:id="rId5"/>
    <p:sldId id="257" r:id="rId6"/>
    <p:sldId id="261" r:id="rId7"/>
    <p:sldId id="258" r:id="rId8"/>
    <p:sldId id="296" r:id="rId9"/>
    <p:sldId id="297" r:id="rId10"/>
    <p:sldId id="304" r:id="rId11"/>
    <p:sldId id="305" r:id="rId12"/>
    <p:sldId id="298" r:id="rId13"/>
    <p:sldId id="299" r:id="rId14"/>
    <p:sldId id="300" r:id="rId15"/>
    <p:sldId id="313" r:id="rId16"/>
    <p:sldId id="277" r:id="rId17"/>
    <p:sldId id="309" r:id="rId18"/>
    <p:sldId id="310" r:id="rId19"/>
    <p:sldId id="318" r:id="rId20"/>
    <p:sldId id="317" r:id="rId21"/>
    <p:sldId id="314" r:id="rId22"/>
    <p:sldId id="315" r:id="rId23"/>
    <p:sldId id="312" r:id="rId24"/>
    <p:sldId id="262" r:id="rId25"/>
    <p:sldId id="263" r:id="rId26"/>
    <p:sldId id="270" r:id="rId27"/>
    <p:sldId id="271" r:id="rId28"/>
    <p:sldId id="272" r:id="rId29"/>
    <p:sldId id="273" r:id="rId30"/>
    <p:sldId id="274" r:id="rId31"/>
    <p:sldId id="275" r:id="rId32"/>
    <p:sldId id="307" r:id="rId33"/>
    <p:sldId id="302" r:id="rId34"/>
    <p:sldId id="301" r:id="rId35"/>
    <p:sldId id="303" r:id="rId36"/>
    <p:sldId id="276" r:id="rId37"/>
    <p:sldId id="267" r:id="rId38"/>
    <p:sldId id="268" r:id="rId39"/>
    <p:sldId id="269" r:id="rId40"/>
    <p:sldId id="308" r:id="rId41"/>
    <p:sldId id="316" r:id="rId42"/>
    <p:sldId id="278" r:id="rId43"/>
    <p:sldId id="266" r:id="rId44"/>
    <p:sldId id="283" r:id="rId45"/>
    <p:sldId id="284" r:id="rId46"/>
    <p:sldId id="285" r:id="rId47"/>
    <p:sldId id="279" r:id="rId48"/>
    <p:sldId id="280" r:id="rId49"/>
    <p:sldId id="281" r:id="rId50"/>
    <p:sldId id="282" r:id="rId51"/>
    <p:sldId id="286" r:id="rId52"/>
    <p:sldId id="287" r:id="rId53"/>
    <p:sldId id="288" r:id="rId54"/>
    <p:sldId id="289" r:id="rId55"/>
    <p:sldId id="290" r:id="rId56"/>
    <p:sldId id="291" r:id="rId57"/>
    <p:sldId id="292" r:id="rId58"/>
    <p:sldId id="293" r:id="rId59"/>
    <p:sldId id="294" r:id="rId60"/>
    <p:sldId id="319" r:id="rId61"/>
    <p:sldId id="320" r:id="rId62"/>
    <p:sldId id="337" r:id="rId63"/>
    <p:sldId id="321" r:id="rId64"/>
    <p:sldId id="323" r:id="rId65"/>
    <p:sldId id="260" r:id="rId66"/>
    <p:sldId id="329" r:id="rId67"/>
    <p:sldId id="327" r:id="rId68"/>
    <p:sldId id="328" r:id="rId69"/>
    <p:sldId id="330" r:id="rId70"/>
    <p:sldId id="332" r:id="rId71"/>
    <p:sldId id="331" r:id="rId72"/>
    <p:sldId id="334" r:id="rId73"/>
    <p:sldId id="335" r:id="rId74"/>
    <p:sldId id="336" r:id="rId7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94660"/>
  </p:normalViewPr>
  <p:slideViewPr>
    <p:cSldViewPr snapToGrid="0">
      <p:cViewPr varScale="1">
        <p:scale>
          <a:sx n="74" d="100"/>
          <a:sy n="74" d="100"/>
        </p:scale>
        <p:origin x="40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83B7C5-4079-45AE-B288-455A86BCD70B}" type="datetimeFigureOut">
              <a:rPr lang="es-ES" smtClean="0"/>
              <a:t>22/03/2023</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1DDF5F-C13B-4136-9B59-FD4F593938C8}" type="slidenum">
              <a:rPr lang="es-ES" smtClean="0"/>
              <a:t>‹Nº›</a:t>
            </a:fld>
            <a:endParaRPr lang="es-ES"/>
          </a:p>
        </p:txBody>
      </p:sp>
    </p:spTree>
    <p:extLst>
      <p:ext uri="{BB962C8B-B14F-4D97-AF65-F5344CB8AC3E}">
        <p14:creationId xmlns:p14="http://schemas.microsoft.com/office/powerpoint/2010/main" val="1740058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B9E4C91-9E89-45AF-8A08-E369BC1FD27E}" type="slidenum">
              <a:rPr lang="es-ES" smtClean="0"/>
              <a:t>68</a:t>
            </a:fld>
            <a:endParaRPr lang="es-ES"/>
          </a:p>
        </p:txBody>
      </p:sp>
    </p:spTree>
    <p:extLst>
      <p:ext uri="{BB962C8B-B14F-4D97-AF65-F5344CB8AC3E}">
        <p14:creationId xmlns:p14="http://schemas.microsoft.com/office/powerpoint/2010/main" val="2128475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E22B6793-372E-4ED0-9487-AA215D1EF3F2}" type="datetimeFigureOut">
              <a:rPr lang="es-ES" smtClean="0"/>
              <a:t>22/03/2023</a:t>
            </a:fld>
            <a:endParaRPr lang="es-E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s-E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8371B716-5FFA-48C9-B44C-F4D0AA406194}" type="slidenum">
              <a:rPr lang="es-ES" smtClean="0"/>
              <a:t>‹Nº›</a:t>
            </a:fld>
            <a:endParaRPr lang="es-E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67281264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22B6793-372E-4ED0-9487-AA215D1EF3F2}" type="datetimeFigureOut">
              <a:rPr lang="es-ES" smtClean="0"/>
              <a:t>22/03/2023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371B716-5FFA-48C9-B44C-F4D0AA406194}" type="slidenum">
              <a:rPr lang="es-ES" smtClean="0"/>
              <a:t>‹Nº›</a:t>
            </a:fld>
            <a:endParaRPr lang="es-ES"/>
          </a:p>
        </p:txBody>
      </p:sp>
    </p:spTree>
    <p:extLst>
      <p:ext uri="{BB962C8B-B14F-4D97-AF65-F5344CB8AC3E}">
        <p14:creationId xmlns:p14="http://schemas.microsoft.com/office/powerpoint/2010/main" val="3422961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22B6793-372E-4ED0-9487-AA215D1EF3F2}" type="datetimeFigureOut">
              <a:rPr lang="es-ES" smtClean="0"/>
              <a:t>22/03/2023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371B716-5FFA-48C9-B44C-F4D0AA406194}" type="slidenum">
              <a:rPr lang="es-ES" smtClean="0"/>
              <a:t>‹Nº›</a:t>
            </a:fld>
            <a:endParaRPr lang="es-ES"/>
          </a:p>
        </p:txBody>
      </p:sp>
    </p:spTree>
    <p:extLst>
      <p:ext uri="{BB962C8B-B14F-4D97-AF65-F5344CB8AC3E}">
        <p14:creationId xmlns:p14="http://schemas.microsoft.com/office/powerpoint/2010/main" val="866848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22B6793-372E-4ED0-9487-AA215D1EF3F2}" type="datetimeFigureOut">
              <a:rPr lang="es-ES" smtClean="0"/>
              <a:t>22/03/2023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371B716-5FFA-48C9-B44C-F4D0AA406194}" type="slidenum">
              <a:rPr lang="es-ES" smtClean="0"/>
              <a:t>‹Nº›</a:t>
            </a:fld>
            <a:endParaRPr lang="es-ES"/>
          </a:p>
        </p:txBody>
      </p:sp>
    </p:spTree>
    <p:extLst>
      <p:ext uri="{BB962C8B-B14F-4D97-AF65-F5344CB8AC3E}">
        <p14:creationId xmlns:p14="http://schemas.microsoft.com/office/powerpoint/2010/main" val="3631510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E22B6793-372E-4ED0-9487-AA215D1EF3F2}" type="datetimeFigureOut">
              <a:rPr lang="es-ES" smtClean="0"/>
              <a:t>22/03/2023</a:t>
            </a:fld>
            <a:endParaRPr lang="es-E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s-E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8371B716-5FFA-48C9-B44C-F4D0AA406194}" type="slidenum">
              <a:rPr lang="es-ES" smtClean="0"/>
              <a:t>‹Nº›</a:t>
            </a:fld>
            <a:endParaRPr lang="es-E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43219278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s-ES"/>
              <a:t>Haga clic para modificar el estilo de título del patrón</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22B6793-372E-4ED0-9487-AA215D1EF3F2}" type="datetimeFigureOut">
              <a:rPr lang="es-ES" smtClean="0"/>
              <a:t>22/03/2023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8371B716-5FFA-48C9-B44C-F4D0AA406194}" type="slidenum">
              <a:rPr lang="es-ES" smtClean="0"/>
              <a:t>‹Nº›</a:t>
            </a:fld>
            <a:endParaRPr lang="es-ES"/>
          </a:p>
        </p:txBody>
      </p:sp>
    </p:spTree>
    <p:extLst>
      <p:ext uri="{BB962C8B-B14F-4D97-AF65-F5344CB8AC3E}">
        <p14:creationId xmlns:p14="http://schemas.microsoft.com/office/powerpoint/2010/main" val="1849584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E22B6793-372E-4ED0-9487-AA215D1EF3F2}" type="datetimeFigureOut">
              <a:rPr lang="es-ES" smtClean="0"/>
              <a:t>22/03/2023</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8371B716-5FFA-48C9-B44C-F4D0AA406194}" type="slidenum">
              <a:rPr lang="es-ES" smtClean="0"/>
              <a:t>‹Nº›</a:t>
            </a:fld>
            <a:endParaRPr lang="es-ES"/>
          </a:p>
        </p:txBody>
      </p:sp>
    </p:spTree>
    <p:extLst>
      <p:ext uri="{BB962C8B-B14F-4D97-AF65-F5344CB8AC3E}">
        <p14:creationId xmlns:p14="http://schemas.microsoft.com/office/powerpoint/2010/main" val="1898293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E22B6793-372E-4ED0-9487-AA215D1EF3F2}" type="datetimeFigureOut">
              <a:rPr lang="es-ES" smtClean="0"/>
              <a:t>22/03/2023</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8371B716-5FFA-48C9-B44C-F4D0AA406194}" type="slidenum">
              <a:rPr lang="es-ES" smtClean="0"/>
              <a:t>‹Nº›</a:t>
            </a:fld>
            <a:endParaRPr lang="es-ES"/>
          </a:p>
        </p:txBody>
      </p:sp>
    </p:spTree>
    <p:extLst>
      <p:ext uri="{BB962C8B-B14F-4D97-AF65-F5344CB8AC3E}">
        <p14:creationId xmlns:p14="http://schemas.microsoft.com/office/powerpoint/2010/main" val="3276499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2B6793-372E-4ED0-9487-AA215D1EF3F2}" type="datetimeFigureOut">
              <a:rPr lang="es-ES" smtClean="0"/>
              <a:t>22/03/2023</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8371B716-5FFA-48C9-B44C-F4D0AA406194}" type="slidenum">
              <a:rPr lang="es-ES" smtClean="0"/>
              <a:t>‹Nº›</a:t>
            </a:fld>
            <a:endParaRPr lang="es-ES"/>
          </a:p>
        </p:txBody>
      </p:sp>
    </p:spTree>
    <p:extLst>
      <p:ext uri="{BB962C8B-B14F-4D97-AF65-F5344CB8AC3E}">
        <p14:creationId xmlns:p14="http://schemas.microsoft.com/office/powerpoint/2010/main" val="3828719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E22B6793-372E-4ED0-9487-AA215D1EF3F2}" type="datetimeFigureOut">
              <a:rPr lang="es-ES" smtClean="0"/>
              <a:t>22/03/2023</a:t>
            </a:fld>
            <a:endParaRPr lang="es-E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s-E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8371B716-5FFA-48C9-B44C-F4D0AA406194}" type="slidenum">
              <a:rPr lang="es-ES" smtClean="0"/>
              <a:t>‹Nº›</a:t>
            </a:fld>
            <a:endParaRPr lang="es-E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01274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E22B6793-372E-4ED0-9487-AA215D1EF3F2}" type="datetimeFigureOut">
              <a:rPr lang="es-ES" smtClean="0"/>
              <a:t>22/03/2023</a:t>
            </a:fld>
            <a:endParaRPr lang="es-E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s-E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8371B716-5FFA-48C9-B44C-F4D0AA406194}" type="slidenum">
              <a:rPr lang="es-ES" smtClean="0"/>
              <a:t>‹Nº›</a:t>
            </a:fld>
            <a:endParaRPr lang="es-E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32521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E22B6793-372E-4ED0-9487-AA215D1EF3F2}" type="datetimeFigureOut">
              <a:rPr lang="es-ES" smtClean="0"/>
              <a:t>22/03/2023</a:t>
            </a:fld>
            <a:endParaRPr lang="es-E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s-E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8371B716-5FFA-48C9-B44C-F4D0AA406194}" type="slidenum">
              <a:rPr lang="es-ES" smtClean="0"/>
              <a:t>‹Nº›</a:t>
            </a:fld>
            <a:endParaRPr lang="es-E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659506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hyperlink" Target="http://www.edu.xunta.gal/portal/sites/web/files/urxencias_sanitarias_e_enfermidade_cronica_a.pdf"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er las imágenes de origen">
            <a:extLst>
              <a:ext uri="{FF2B5EF4-FFF2-40B4-BE49-F238E27FC236}">
                <a16:creationId xmlns:a16="http://schemas.microsoft.com/office/drawing/2014/main" id="{24DDECFA-4655-B48C-D514-EE1F307027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791" y="234950"/>
            <a:ext cx="11404209" cy="6386513"/>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D001488B-53F6-890B-98FB-14B5A6BD2847}"/>
              </a:ext>
            </a:extLst>
          </p:cNvPr>
          <p:cNvSpPr/>
          <p:nvPr/>
        </p:nvSpPr>
        <p:spPr>
          <a:xfrm>
            <a:off x="4862733" y="5698133"/>
            <a:ext cx="7137018" cy="923330"/>
          </a:xfrm>
          <a:prstGeom prst="rect">
            <a:avLst/>
          </a:prstGeom>
          <a:noFill/>
        </p:spPr>
        <p:txBody>
          <a:bodyPr wrap="none" lIns="91440" tIns="45720" rIns="91440" bIns="45720">
            <a:spAutoFit/>
          </a:bodyPr>
          <a:lstStyle/>
          <a:p>
            <a:pPr algn="ctr"/>
            <a:r>
              <a:rPr lang="es-E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Atención a la diversidad</a:t>
            </a:r>
          </a:p>
        </p:txBody>
      </p:sp>
      <p:sp>
        <p:nvSpPr>
          <p:cNvPr id="4" name="Rectángulo 3">
            <a:extLst>
              <a:ext uri="{FF2B5EF4-FFF2-40B4-BE49-F238E27FC236}">
                <a16:creationId xmlns:a16="http://schemas.microsoft.com/office/drawing/2014/main" id="{D172E1AD-A9C8-67C6-3D69-AFED6E71EECD}"/>
              </a:ext>
            </a:extLst>
          </p:cNvPr>
          <p:cNvSpPr/>
          <p:nvPr/>
        </p:nvSpPr>
        <p:spPr>
          <a:xfrm rot="19994153">
            <a:off x="585141" y="1099457"/>
            <a:ext cx="5102680" cy="923330"/>
          </a:xfrm>
          <a:prstGeom prst="rect">
            <a:avLst/>
          </a:prstGeom>
          <a:noFill/>
        </p:spPr>
        <p:txBody>
          <a:bodyPr wrap="none" lIns="91440" tIns="45720" rIns="91440" bIns="45720">
            <a:spAutoFit/>
          </a:bodyPr>
          <a:lstStyle/>
          <a:p>
            <a:pPr algn="ctr"/>
            <a:r>
              <a:rPr lang="es-ES"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Educación física </a:t>
            </a:r>
          </a:p>
        </p:txBody>
      </p:sp>
    </p:spTree>
    <p:extLst>
      <p:ext uri="{BB962C8B-B14F-4D97-AF65-F5344CB8AC3E}">
        <p14:creationId xmlns:p14="http://schemas.microsoft.com/office/powerpoint/2010/main" val="2810186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FAF51873-E2EA-4665-83A8-E60ACAF3E998}"/>
              </a:ext>
            </a:extLst>
          </p:cNvPr>
          <p:cNvSpPr/>
          <p:nvPr/>
        </p:nvSpPr>
        <p:spPr>
          <a:xfrm>
            <a:off x="900332" y="618977"/>
            <a:ext cx="2841674" cy="9706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RETRASO MADURATIVO</a:t>
            </a:r>
          </a:p>
        </p:txBody>
      </p:sp>
      <p:sp>
        <p:nvSpPr>
          <p:cNvPr id="4" name="Rectángulo: esquinas redondeadas 3">
            <a:extLst>
              <a:ext uri="{FF2B5EF4-FFF2-40B4-BE49-F238E27FC236}">
                <a16:creationId xmlns:a16="http://schemas.microsoft.com/office/drawing/2014/main" id="{D107BC73-FA80-4EF1-93D3-53BFD1F41F04}"/>
              </a:ext>
            </a:extLst>
          </p:cNvPr>
          <p:cNvSpPr/>
          <p:nvPr/>
        </p:nvSpPr>
        <p:spPr>
          <a:xfrm>
            <a:off x="780756" y="2152355"/>
            <a:ext cx="3080825" cy="9706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TRASTORNOS DEL DESARROLLO DEL LENGUAJE Y COMUNICACIÓN</a:t>
            </a:r>
          </a:p>
        </p:txBody>
      </p:sp>
      <p:sp>
        <p:nvSpPr>
          <p:cNvPr id="5" name="Rectángulo: esquinas redondeadas 4">
            <a:extLst>
              <a:ext uri="{FF2B5EF4-FFF2-40B4-BE49-F238E27FC236}">
                <a16:creationId xmlns:a16="http://schemas.microsoft.com/office/drawing/2014/main" id="{BC64DC3E-C010-4FBE-BFFA-AAB76734239A}"/>
              </a:ext>
            </a:extLst>
          </p:cNvPr>
          <p:cNvSpPr/>
          <p:nvPr/>
        </p:nvSpPr>
        <p:spPr>
          <a:xfrm>
            <a:off x="900332" y="3685733"/>
            <a:ext cx="2841674" cy="9706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TRASTORNOS DE ATENCIÓN O APRENDIZAJE</a:t>
            </a:r>
          </a:p>
        </p:txBody>
      </p:sp>
      <p:sp>
        <p:nvSpPr>
          <p:cNvPr id="7" name="Rectángulo: esquinas redondeadas 6">
            <a:extLst>
              <a:ext uri="{FF2B5EF4-FFF2-40B4-BE49-F238E27FC236}">
                <a16:creationId xmlns:a16="http://schemas.microsoft.com/office/drawing/2014/main" id="{CF7F9774-AD29-4D9F-9026-DEB8C4E0C1CB}"/>
              </a:ext>
            </a:extLst>
          </p:cNvPr>
          <p:cNvSpPr/>
          <p:nvPr/>
        </p:nvSpPr>
        <p:spPr>
          <a:xfrm>
            <a:off x="900332" y="5079780"/>
            <a:ext cx="2841674" cy="9706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INCORPORACIÓN TARDÍA AL SISTEMA EDUCATIVO</a:t>
            </a:r>
          </a:p>
        </p:txBody>
      </p:sp>
      <p:sp>
        <p:nvSpPr>
          <p:cNvPr id="9" name="CuadroTexto 8">
            <a:extLst>
              <a:ext uri="{FF2B5EF4-FFF2-40B4-BE49-F238E27FC236}">
                <a16:creationId xmlns:a16="http://schemas.microsoft.com/office/drawing/2014/main" id="{AA2648B1-6757-4C44-922A-CC8B87D8F8B0}"/>
              </a:ext>
            </a:extLst>
          </p:cNvPr>
          <p:cNvSpPr txBox="1"/>
          <p:nvPr/>
        </p:nvSpPr>
        <p:spPr>
          <a:xfrm>
            <a:off x="3861581" y="5028421"/>
            <a:ext cx="8011105" cy="1754326"/>
          </a:xfrm>
          <a:prstGeom prst="rect">
            <a:avLst/>
          </a:prstGeom>
          <a:noFill/>
          <a:ln>
            <a:solidFill>
              <a:schemeClr val="accent1"/>
            </a:solidFill>
          </a:ln>
        </p:spPr>
        <p:txBody>
          <a:bodyPr wrap="square">
            <a:spAutoFit/>
          </a:bodyPr>
          <a:lstStyle/>
          <a:p>
            <a:pPr algn="l"/>
            <a:r>
              <a:rPr lang="pt-BR" dirty="0" err="1">
                <a:latin typeface="ArialMT"/>
              </a:rPr>
              <a:t>Procedencia</a:t>
            </a:r>
            <a:r>
              <a:rPr lang="pt-BR" dirty="0">
                <a:latin typeface="ArialMT"/>
              </a:rPr>
              <a:t> de </a:t>
            </a:r>
            <a:r>
              <a:rPr lang="pt-BR" sz="1800" b="0" i="0" u="none" strike="noStrike" baseline="0" dirty="0">
                <a:latin typeface="ArialMT"/>
              </a:rPr>
              <a:t> </a:t>
            </a:r>
            <a:r>
              <a:rPr lang="pt-BR" dirty="0" err="1">
                <a:latin typeface="ArialMT"/>
              </a:rPr>
              <a:t>o</a:t>
            </a:r>
            <a:r>
              <a:rPr lang="pt-BR" sz="1800" b="0" i="0" u="none" strike="noStrike" baseline="0" dirty="0" err="1">
                <a:latin typeface="ArialMT"/>
              </a:rPr>
              <a:t>tros</a:t>
            </a:r>
            <a:r>
              <a:rPr lang="pt-BR" sz="1800" b="0" i="0" u="none" strike="noStrike" baseline="0" dirty="0">
                <a:latin typeface="ArialMT"/>
              </a:rPr>
              <a:t> países o  que por </a:t>
            </a:r>
            <a:r>
              <a:rPr lang="pt-BR" sz="1800" b="0" i="0" u="none" strike="noStrike" baseline="0" dirty="0" err="1">
                <a:latin typeface="ArialMT"/>
              </a:rPr>
              <a:t>cualquier</a:t>
            </a:r>
            <a:r>
              <a:rPr lang="pt-BR" sz="1800" b="0" i="0" u="none" strike="noStrike" baseline="0" dirty="0">
                <a:latin typeface="ArialMT"/>
              </a:rPr>
              <a:t> </a:t>
            </a:r>
            <a:r>
              <a:rPr lang="pt-BR" sz="1800" b="0" i="0" u="none" strike="noStrike" baseline="0" dirty="0" err="1">
                <a:latin typeface="ArialMT"/>
              </a:rPr>
              <a:t>otro</a:t>
            </a:r>
            <a:r>
              <a:rPr lang="pt-BR" sz="1800" b="0" i="0" u="none" strike="noStrike" baseline="0" dirty="0">
                <a:latin typeface="ArialMT"/>
              </a:rPr>
              <a:t> motivo justificado, se </a:t>
            </a:r>
            <a:r>
              <a:rPr lang="pt-BR" sz="1800" b="0" i="0" u="none" strike="noStrike" baseline="0" dirty="0" err="1">
                <a:latin typeface="ArialMT"/>
              </a:rPr>
              <a:t>escolarizan</a:t>
            </a:r>
            <a:r>
              <a:rPr lang="pt-BR" sz="1800" b="0" i="0" u="none" strike="noStrike" baseline="0" dirty="0">
                <a:latin typeface="ArialMT"/>
              </a:rPr>
              <a:t> tardiamente </a:t>
            </a:r>
            <a:r>
              <a:rPr lang="pt-BR" dirty="0" err="1">
                <a:latin typeface="ArialMT"/>
              </a:rPr>
              <a:t>en</a:t>
            </a:r>
            <a:r>
              <a:rPr lang="pt-BR" dirty="0">
                <a:latin typeface="ArialMT"/>
              </a:rPr>
              <a:t> </a:t>
            </a:r>
            <a:r>
              <a:rPr lang="pt-BR" dirty="0" err="1">
                <a:latin typeface="ArialMT"/>
              </a:rPr>
              <a:t>nuestro</a:t>
            </a:r>
            <a:r>
              <a:rPr lang="pt-BR" sz="1800" b="0" i="0" u="none" strike="noStrike" baseline="0" dirty="0">
                <a:latin typeface="ArialMT"/>
              </a:rPr>
              <a:t> sistema educativo  y </a:t>
            </a:r>
            <a:r>
              <a:rPr lang="es-ES" sz="1800" b="0" i="0" u="none" strike="noStrike" baseline="0" dirty="0">
                <a:latin typeface="ArialMT"/>
              </a:rPr>
              <a:t>presentan dificultades para </a:t>
            </a:r>
            <a:r>
              <a:rPr lang="es-ES" dirty="0">
                <a:latin typeface="ArialMT"/>
              </a:rPr>
              <a:t>adquirir los </a:t>
            </a:r>
            <a:r>
              <a:rPr lang="es-ES" sz="1800" b="0" i="0" u="none" strike="noStrike" baseline="0" dirty="0">
                <a:latin typeface="ArialMT"/>
              </a:rPr>
              <a:t>objetivos </a:t>
            </a:r>
            <a:r>
              <a:rPr lang="es-ES" dirty="0">
                <a:latin typeface="ArialMT"/>
              </a:rPr>
              <a:t>y</a:t>
            </a:r>
            <a:r>
              <a:rPr lang="es-ES" sz="1800" b="0" i="0" u="none" strike="noStrike" baseline="0" dirty="0">
                <a:latin typeface="ArialMT"/>
              </a:rPr>
              <a:t> las competencias que les corresponderían por  edad. Esas dificultades se  manifiestan, especialmente, en el desconocimiento</a:t>
            </a:r>
            <a:r>
              <a:rPr lang="es-ES" dirty="0">
                <a:latin typeface="ArialMT"/>
              </a:rPr>
              <a:t> </a:t>
            </a:r>
            <a:r>
              <a:rPr lang="pt-BR" sz="1800" b="0" i="0" u="none" strike="noStrike" baseline="0" dirty="0">
                <a:latin typeface="ArialMT"/>
              </a:rPr>
              <a:t>de </a:t>
            </a:r>
            <a:r>
              <a:rPr lang="pt-BR" sz="1800" b="0" i="0" u="none" strike="noStrike" baseline="0" dirty="0" err="1">
                <a:latin typeface="ArialMT"/>
              </a:rPr>
              <a:t>alguna</a:t>
            </a:r>
            <a:r>
              <a:rPr lang="pt-BR" sz="1800" b="0" i="0" u="none" strike="noStrike" baseline="0" dirty="0">
                <a:latin typeface="ArialMT"/>
              </a:rPr>
              <a:t> de </a:t>
            </a:r>
            <a:r>
              <a:rPr lang="pt-BR" sz="1800" b="0" i="0" u="none" strike="noStrike" baseline="0" dirty="0" err="1">
                <a:latin typeface="ArialMT"/>
              </a:rPr>
              <a:t>las</a:t>
            </a:r>
            <a:r>
              <a:rPr lang="pt-BR" sz="1800" b="0" i="0" u="none" strike="noStrike" baseline="0" dirty="0">
                <a:latin typeface="ArialMT"/>
              </a:rPr>
              <a:t> </a:t>
            </a:r>
            <a:r>
              <a:rPr lang="pt-BR" sz="1800" b="0" i="0" u="none" strike="noStrike" baseline="0" dirty="0" err="1">
                <a:latin typeface="ArialMT"/>
              </a:rPr>
              <a:t>lenguas</a:t>
            </a:r>
            <a:r>
              <a:rPr lang="pt-BR" sz="1800" b="0" i="0" u="none" strike="noStrike" baseline="0" dirty="0">
                <a:latin typeface="ArialMT"/>
              </a:rPr>
              <a:t> </a:t>
            </a:r>
            <a:r>
              <a:rPr lang="pt-BR" sz="1800" b="0" i="0" u="none" strike="noStrike" baseline="0" dirty="0" err="1">
                <a:latin typeface="ArialMT"/>
              </a:rPr>
              <a:t>oficiales</a:t>
            </a:r>
            <a:r>
              <a:rPr lang="pt-BR" sz="1800" b="0" i="0" u="none" strike="noStrike" baseline="0" dirty="0">
                <a:latin typeface="ArialMT"/>
              </a:rPr>
              <a:t> de Galicia </a:t>
            </a:r>
            <a:r>
              <a:rPr lang="pt-BR" dirty="0">
                <a:latin typeface="ArialMT"/>
              </a:rPr>
              <a:t>y/ o</a:t>
            </a:r>
            <a:r>
              <a:rPr lang="pt-BR" sz="1800" b="0" i="0" u="none" strike="noStrike" baseline="0" dirty="0">
                <a:latin typeface="ArialMT"/>
              </a:rPr>
              <a:t> </a:t>
            </a:r>
            <a:r>
              <a:rPr lang="pt-BR" sz="1800" b="0" i="0" u="none" strike="noStrike" baseline="0" dirty="0" err="1">
                <a:latin typeface="ArialMT"/>
              </a:rPr>
              <a:t>en</a:t>
            </a:r>
            <a:r>
              <a:rPr lang="pt-BR" sz="1800" b="0" i="0" u="none" strike="noStrike" baseline="0" dirty="0">
                <a:latin typeface="ArialMT"/>
              </a:rPr>
              <a:t> </a:t>
            </a:r>
            <a:r>
              <a:rPr lang="pt-BR" sz="1800" b="0" i="0" u="none" strike="noStrike" baseline="0" dirty="0" err="1">
                <a:latin typeface="ArialMT"/>
              </a:rPr>
              <a:t>el</a:t>
            </a:r>
            <a:r>
              <a:rPr lang="pt-BR" sz="1800" b="0" i="0" u="none" strike="noStrike" baseline="0" dirty="0">
                <a:latin typeface="ArialMT"/>
              </a:rPr>
              <a:t> desfase curricular.</a:t>
            </a:r>
            <a:endParaRPr lang="es-ES" dirty="0"/>
          </a:p>
        </p:txBody>
      </p:sp>
      <p:sp>
        <p:nvSpPr>
          <p:cNvPr id="10" name="CuadroTexto 9">
            <a:extLst>
              <a:ext uri="{FF2B5EF4-FFF2-40B4-BE49-F238E27FC236}">
                <a16:creationId xmlns:a16="http://schemas.microsoft.com/office/drawing/2014/main" id="{04AE3BC6-9437-4A04-ABE1-B77D7ADE9C82}"/>
              </a:ext>
            </a:extLst>
          </p:cNvPr>
          <p:cNvSpPr txBox="1"/>
          <p:nvPr/>
        </p:nvSpPr>
        <p:spPr>
          <a:xfrm>
            <a:off x="4064000" y="3788229"/>
            <a:ext cx="7329714" cy="646331"/>
          </a:xfrm>
          <a:prstGeom prst="rect">
            <a:avLst/>
          </a:prstGeom>
          <a:noFill/>
          <a:ln>
            <a:solidFill>
              <a:schemeClr val="accent1"/>
            </a:solidFill>
          </a:ln>
        </p:spPr>
        <p:txBody>
          <a:bodyPr wrap="square" rtlCol="0">
            <a:spAutoFit/>
          </a:bodyPr>
          <a:lstStyle/>
          <a:p>
            <a:r>
              <a:rPr lang="es-ES" dirty="0">
                <a:latin typeface="Arial" panose="020B0604020202020204" pitchFamily="34" charset="0"/>
                <a:cs typeface="Arial" panose="020B0604020202020204" pitchFamily="34" charset="0"/>
              </a:rPr>
              <a:t>Alumnos que presentan trastornos que dificultan el aprendizaje por presentar dificultades en la atención, hiperactividad… </a:t>
            </a:r>
            <a:r>
              <a:rPr lang="es-ES" b="1" dirty="0">
                <a:latin typeface="Arial" panose="020B0604020202020204" pitchFamily="34" charset="0"/>
                <a:cs typeface="Arial" panose="020B0604020202020204" pitchFamily="34" charset="0"/>
              </a:rPr>
              <a:t>TDAH</a:t>
            </a:r>
          </a:p>
        </p:txBody>
      </p:sp>
      <p:sp>
        <p:nvSpPr>
          <p:cNvPr id="11" name="CuadroTexto 10">
            <a:extLst>
              <a:ext uri="{FF2B5EF4-FFF2-40B4-BE49-F238E27FC236}">
                <a16:creationId xmlns:a16="http://schemas.microsoft.com/office/drawing/2014/main" id="{377D627D-2F10-400B-BD87-7A23E012B887}"/>
              </a:ext>
            </a:extLst>
          </p:cNvPr>
          <p:cNvSpPr txBox="1"/>
          <p:nvPr/>
        </p:nvSpPr>
        <p:spPr>
          <a:xfrm>
            <a:off x="4129314" y="683619"/>
            <a:ext cx="6908354" cy="923330"/>
          </a:xfrm>
          <a:prstGeom prst="rect">
            <a:avLst/>
          </a:prstGeom>
          <a:noFill/>
          <a:ln>
            <a:solidFill>
              <a:schemeClr val="accent1"/>
            </a:solidFill>
          </a:ln>
        </p:spPr>
        <p:txBody>
          <a:bodyPr wrap="square" rtlCol="0">
            <a:spAutoFit/>
          </a:bodyPr>
          <a:lstStyle/>
          <a:p>
            <a:r>
              <a:rPr lang="es-ES" dirty="0"/>
              <a:t>El alumno no tiene las principales características de los compañeros de su edad. Puede afectar al uso del habla, a la motricidad, a la socialización y al desarrollo cognitivo.</a:t>
            </a:r>
          </a:p>
        </p:txBody>
      </p:sp>
      <p:sp>
        <p:nvSpPr>
          <p:cNvPr id="12" name="CuadroTexto 11">
            <a:extLst>
              <a:ext uri="{FF2B5EF4-FFF2-40B4-BE49-F238E27FC236}">
                <a16:creationId xmlns:a16="http://schemas.microsoft.com/office/drawing/2014/main" id="{5881F217-349F-442E-B4C6-084B7D5C22EE}"/>
              </a:ext>
            </a:extLst>
          </p:cNvPr>
          <p:cNvSpPr txBox="1"/>
          <p:nvPr/>
        </p:nvSpPr>
        <p:spPr>
          <a:xfrm>
            <a:off x="4209143" y="2245805"/>
            <a:ext cx="6748697" cy="646331"/>
          </a:xfrm>
          <a:prstGeom prst="rect">
            <a:avLst/>
          </a:prstGeom>
          <a:noFill/>
          <a:ln>
            <a:solidFill>
              <a:schemeClr val="accent1"/>
            </a:solidFill>
          </a:ln>
        </p:spPr>
        <p:txBody>
          <a:bodyPr wrap="square" rtlCol="0">
            <a:spAutoFit/>
          </a:bodyPr>
          <a:lstStyle/>
          <a:p>
            <a:r>
              <a:rPr lang="es-ES" dirty="0"/>
              <a:t>Alumnos que  muestran  dificultades en la  adquisición del lenguaje y persiste hasta la edad adulta. </a:t>
            </a:r>
            <a:endParaRPr lang="es-ES" b="1" dirty="0"/>
          </a:p>
        </p:txBody>
      </p:sp>
    </p:spTree>
    <p:extLst>
      <p:ext uri="{BB962C8B-B14F-4D97-AF65-F5344CB8AC3E}">
        <p14:creationId xmlns:p14="http://schemas.microsoft.com/office/powerpoint/2010/main" val="3739199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E32C61C2-F1D1-4A0E-B60B-800BB5E6CC28}"/>
              </a:ext>
            </a:extLst>
          </p:cNvPr>
          <p:cNvSpPr/>
          <p:nvPr/>
        </p:nvSpPr>
        <p:spPr>
          <a:xfrm>
            <a:off x="736209" y="633045"/>
            <a:ext cx="2841674" cy="9706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DESCONOCIMIENTO GRAVE DE LA LENGUA DE APRENDIZAJE</a:t>
            </a:r>
          </a:p>
        </p:txBody>
      </p:sp>
      <p:sp>
        <p:nvSpPr>
          <p:cNvPr id="3" name="Rectángulo: esquinas redondeadas 2">
            <a:extLst>
              <a:ext uri="{FF2B5EF4-FFF2-40B4-BE49-F238E27FC236}">
                <a16:creationId xmlns:a16="http://schemas.microsoft.com/office/drawing/2014/main" id="{ACBB6979-9750-4635-85D9-854C541A609A}"/>
              </a:ext>
            </a:extLst>
          </p:cNvPr>
          <p:cNvSpPr/>
          <p:nvPr/>
        </p:nvSpPr>
        <p:spPr>
          <a:xfrm>
            <a:off x="736209" y="1991251"/>
            <a:ext cx="2841674" cy="9706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SITUACIONES DE VULNERABILIDAD SOCIOEDUCATIVA</a:t>
            </a:r>
          </a:p>
        </p:txBody>
      </p:sp>
      <p:sp>
        <p:nvSpPr>
          <p:cNvPr id="4" name="Rectángulo: esquinas redondeadas 3">
            <a:extLst>
              <a:ext uri="{FF2B5EF4-FFF2-40B4-BE49-F238E27FC236}">
                <a16:creationId xmlns:a16="http://schemas.microsoft.com/office/drawing/2014/main" id="{0662E75C-D253-4777-84C5-56F60A88008F}"/>
              </a:ext>
            </a:extLst>
          </p:cNvPr>
          <p:cNvSpPr/>
          <p:nvPr/>
        </p:nvSpPr>
        <p:spPr>
          <a:xfrm>
            <a:off x="736209" y="3349457"/>
            <a:ext cx="2841674" cy="9706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CONDICIONES PERSONALES O DE HISTORIA ESCOLAR</a:t>
            </a:r>
          </a:p>
        </p:txBody>
      </p:sp>
      <p:sp>
        <p:nvSpPr>
          <p:cNvPr id="5" name="Rectángulo: esquinas redondeadas 4">
            <a:extLst>
              <a:ext uri="{FF2B5EF4-FFF2-40B4-BE49-F238E27FC236}">
                <a16:creationId xmlns:a16="http://schemas.microsoft.com/office/drawing/2014/main" id="{389D8453-CCB1-48F7-BDAF-E8F91E38269F}"/>
              </a:ext>
            </a:extLst>
          </p:cNvPr>
          <p:cNvSpPr/>
          <p:nvPr/>
        </p:nvSpPr>
        <p:spPr>
          <a:xfrm>
            <a:off x="736209" y="4707663"/>
            <a:ext cx="2841674" cy="9706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ALTAS CAPACIDADES INTELECTUALES</a:t>
            </a:r>
          </a:p>
        </p:txBody>
      </p:sp>
      <p:sp>
        <p:nvSpPr>
          <p:cNvPr id="7" name="CuadroTexto 6">
            <a:extLst>
              <a:ext uri="{FF2B5EF4-FFF2-40B4-BE49-F238E27FC236}">
                <a16:creationId xmlns:a16="http://schemas.microsoft.com/office/drawing/2014/main" id="{F81ED1A6-B636-4A34-91F6-E42DFC14BF4F}"/>
              </a:ext>
            </a:extLst>
          </p:cNvPr>
          <p:cNvSpPr txBox="1"/>
          <p:nvPr/>
        </p:nvSpPr>
        <p:spPr>
          <a:xfrm>
            <a:off x="4090181" y="1991251"/>
            <a:ext cx="7365610" cy="923330"/>
          </a:xfrm>
          <a:prstGeom prst="rect">
            <a:avLst/>
          </a:prstGeom>
          <a:noFill/>
          <a:ln>
            <a:solidFill>
              <a:schemeClr val="accent1"/>
            </a:solidFill>
          </a:ln>
        </p:spPr>
        <p:txBody>
          <a:bodyPr wrap="square">
            <a:spAutoFit/>
          </a:bodyPr>
          <a:lstStyle/>
          <a:p>
            <a:pPr algn="l"/>
            <a:r>
              <a:rPr lang="es-ES" dirty="0">
                <a:latin typeface="ArialMT"/>
              </a:rPr>
              <a:t>A</a:t>
            </a:r>
            <a:r>
              <a:rPr lang="es-ES" sz="1800" b="0" i="0" u="none" strike="noStrike" baseline="0" dirty="0">
                <a:latin typeface="ArialMT"/>
              </a:rPr>
              <a:t>quel que presenta </a:t>
            </a:r>
            <a:r>
              <a:rPr lang="es-ES" sz="1800" b="1" i="0" u="none" strike="noStrike" baseline="0" dirty="0">
                <a:latin typeface="ArialMT"/>
              </a:rPr>
              <a:t>desigualdades</a:t>
            </a:r>
            <a:r>
              <a:rPr lang="es-ES" sz="1800" b="0" i="0" u="none" strike="noStrike" baseline="0" dirty="0">
                <a:latin typeface="ArialMT"/>
              </a:rPr>
              <a:t> derivadas de factores sociales, familiares, derivados de </a:t>
            </a:r>
            <a:r>
              <a:rPr lang="pt-BR" sz="1800" b="0" i="0" u="none" strike="noStrike" baseline="0" dirty="0" err="1">
                <a:latin typeface="ArialMT"/>
              </a:rPr>
              <a:t>violencia</a:t>
            </a:r>
            <a:r>
              <a:rPr lang="pt-BR" sz="1800" b="0" i="0" u="none" strike="noStrike" baseline="0" dirty="0">
                <a:latin typeface="ArialMT"/>
              </a:rPr>
              <a:t> de género, económicos, </a:t>
            </a:r>
            <a:r>
              <a:rPr lang="pt-BR" sz="1800" b="0" i="0" u="none" strike="noStrike" baseline="0" dirty="0" err="1">
                <a:latin typeface="ArialMT"/>
              </a:rPr>
              <a:t>culturales</a:t>
            </a:r>
            <a:r>
              <a:rPr lang="pt-BR" sz="1800" b="0" i="0" u="none" strike="noStrike" baseline="0" dirty="0">
                <a:latin typeface="ArialMT"/>
              </a:rPr>
              <a:t>, geográficos, étnicos o de </a:t>
            </a:r>
            <a:r>
              <a:rPr lang="pt-BR" sz="1800" b="0" i="0" u="none" strike="noStrike" baseline="0" dirty="0" err="1">
                <a:latin typeface="ArialMT"/>
              </a:rPr>
              <a:t>otra</a:t>
            </a:r>
            <a:r>
              <a:rPr lang="pt-BR" sz="1800" b="0" i="0" u="none" strike="noStrike" baseline="0" dirty="0">
                <a:latin typeface="ArialMT"/>
              </a:rPr>
              <a:t> índole.</a:t>
            </a:r>
            <a:endParaRPr lang="es-ES" dirty="0"/>
          </a:p>
        </p:txBody>
      </p:sp>
      <p:sp>
        <p:nvSpPr>
          <p:cNvPr id="9" name="CuadroTexto 8">
            <a:extLst>
              <a:ext uri="{FF2B5EF4-FFF2-40B4-BE49-F238E27FC236}">
                <a16:creationId xmlns:a16="http://schemas.microsoft.com/office/drawing/2014/main" id="{4E6904A6-42D3-4BB5-A0F8-CACFDB8E2EAB}"/>
              </a:ext>
            </a:extLst>
          </p:cNvPr>
          <p:cNvSpPr txBox="1"/>
          <p:nvPr/>
        </p:nvSpPr>
        <p:spPr>
          <a:xfrm>
            <a:off x="3822895" y="4560000"/>
            <a:ext cx="7759506" cy="1200329"/>
          </a:xfrm>
          <a:prstGeom prst="rect">
            <a:avLst/>
          </a:prstGeom>
          <a:noFill/>
          <a:ln>
            <a:solidFill>
              <a:schemeClr val="accent1"/>
            </a:solidFill>
          </a:ln>
        </p:spPr>
        <p:txBody>
          <a:bodyPr wrap="square">
            <a:spAutoFit/>
          </a:bodyPr>
          <a:lstStyle/>
          <a:p>
            <a:pPr algn="l"/>
            <a:r>
              <a:rPr lang="es-ES" sz="1800" b="0" i="0" u="none" strike="noStrike" baseline="0" dirty="0">
                <a:latin typeface="ArialMT"/>
              </a:rPr>
              <a:t>Aquel que presenta un potencial elevado </a:t>
            </a:r>
            <a:r>
              <a:rPr lang="pt-BR" dirty="0" err="1">
                <a:latin typeface="ArialMT"/>
              </a:rPr>
              <a:t>en</a:t>
            </a:r>
            <a:r>
              <a:rPr lang="pt-BR" dirty="0">
                <a:latin typeface="ArialMT"/>
              </a:rPr>
              <a:t> </a:t>
            </a:r>
            <a:r>
              <a:rPr lang="pt-BR" sz="1800" b="0" i="0" u="none" strike="noStrike" baseline="0" dirty="0" err="1">
                <a:latin typeface="ArialMT"/>
              </a:rPr>
              <a:t>alguna</a:t>
            </a:r>
            <a:r>
              <a:rPr lang="pt-BR" sz="1800" b="0" i="0" u="none" strike="noStrike" baseline="0" dirty="0">
                <a:latin typeface="ArialMT"/>
              </a:rPr>
              <a:t> o </a:t>
            </a:r>
            <a:r>
              <a:rPr lang="pt-BR" sz="1800" b="0" i="0" u="none" strike="noStrike" baseline="0" dirty="0" err="1">
                <a:latin typeface="ArialMT"/>
              </a:rPr>
              <a:t>algunas</a:t>
            </a:r>
            <a:r>
              <a:rPr lang="pt-BR" sz="1800" b="0" i="0" u="none" strike="noStrike" baseline="0" dirty="0">
                <a:latin typeface="ArialMT"/>
              </a:rPr>
              <a:t> áreas </a:t>
            </a:r>
            <a:r>
              <a:rPr lang="pt-BR" sz="1800" b="0" i="0" u="none" strike="noStrike" baseline="0" dirty="0" err="1">
                <a:latin typeface="ArialMT"/>
              </a:rPr>
              <a:t>del</a:t>
            </a:r>
            <a:r>
              <a:rPr lang="pt-BR" sz="1800" b="0" i="0" u="none" strike="noStrike" baseline="0" dirty="0">
                <a:latin typeface="ArialMT"/>
              </a:rPr>
              <a:t> </a:t>
            </a:r>
            <a:r>
              <a:rPr lang="pt-BR" sz="1800" b="0" i="0" u="none" strike="noStrike" baseline="0" dirty="0" err="1">
                <a:latin typeface="ArialMT"/>
              </a:rPr>
              <a:t>desempeño</a:t>
            </a:r>
            <a:r>
              <a:rPr lang="pt-BR" sz="1800" b="0" i="0" u="none" strike="noStrike" baseline="0" dirty="0">
                <a:latin typeface="ArialMT"/>
              </a:rPr>
              <a:t> humano, </a:t>
            </a:r>
            <a:r>
              <a:rPr lang="pt-BR" sz="1800" b="0" i="0" u="none" strike="noStrike" baseline="0" dirty="0" err="1">
                <a:latin typeface="ArialMT"/>
              </a:rPr>
              <a:t>en</a:t>
            </a:r>
            <a:r>
              <a:rPr lang="pt-BR" sz="1800" b="0" i="0" u="none" strike="noStrike" baseline="0" dirty="0">
                <a:latin typeface="ArialMT"/>
              </a:rPr>
              <a:t> </a:t>
            </a:r>
            <a:r>
              <a:rPr lang="pt-BR" sz="1800" b="0" i="0" u="none" strike="noStrike" baseline="0" dirty="0" err="1">
                <a:latin typeface="ArialMT"/>
              </a:rPr>
              <a:t>comparación</a:t>
            </a:r>
            <a:r>
              <a:rPr lang="pt-BR" sz="1800" b="0" i="0" u="none" strike="noStrike" baseline="0" dirty="0">
                <a:latin typeface="ArialMT"/>
              </a:rPr>
              <a:t> </a:t>
            </a:r>
            <a:r>
              <a:rPr lang="pt-BR" sz="1800" b="0" i="0" u="none" strike="noStrike" baseline="0" dirty="0" err="1">
                <a:latin typeface="ArialMT"/>
              </a:rPr>
              <a:t>con</a:t>
            </a:r>
            <a:r>
              <a:rPr lang="pt-BR" sz="1800" b="0" i="0" u="none" strike="noStrike" baseline="0" dirty="0">
                <a:latin typeface="ArialMT"/>
              </a:rPr>
              <a:t> </a:t>
            </a:r>
            <a:r>
              <a:rPr lang="pt-BR" sz="1800" b="0" i="0" u="none" strike="noStrike" baseline="0" dirty="0" err="1">
                <a:latin typeface="ArialMT"/>
              </a:rPr>
              <a:t>un</a:t>
            </a:r>
            <a:r>
              <a:rPr lang="pt-BR" sz="1800" b="0" i="0" u="none" strike="noStrike" baseline="0" dirty="0">
                <a:latin typeface="ArialMT"/>
              </a:rPr>
              <a:t> grupo de referencia.</a:t>
            </a:r>
            <a:r>
              <a:rPr lang="es-ES" sz="1800" b="0" i="0" u="none" strike="noStrike" baseline="0" dirty="0">
                <a:latin typeface="ArialMT"/>
              </a:rPr>
              <a:t> Considerando sus posibles manifestaciones, </a:t>
            </a:r>
            <a:r>
              <a:rPr lang="es-ES" dirty="0">
                <a:latin typeface="ArialMT"/>
              </a:rPr>
              <a:t>se diferencia</a:t>
            </a:r>
            <a:r>
              <a:rPr lang="es-ES" sz="1800" b="0" i="0" u="none" strike="noStrike" baseline="0" dirty="0">
                <a:latin typeface="ArialMT"/>
              </a:rPr>
              <a:t> la </a:t>
            </a:r>
            <a:r>
              <a:rPr lang="es-ES" sz="1800" b="1" i="0" u="none" strike="noStrike" baseline="0" dirty="0">
                <a:latin typeface="ArialMT"/>
              </a:rPr>
              <a:t>precocidad, </a:t>
            </a:r>
            <a:r>
              <a:rPr lang="es-ES" b="1" dirty="0">
                <a:latin typeface="ArialMT"/>
              </a:rPr>
              <a:t>el</a:t>
            </a:r>
            <a:r>
              <a:rPr lang="es-ES" sz="1800" b="1" i="0" u="none" strike="noStrike" baseline="0" dirty="0">
                <a:latin typeface="ArialMT"/>
              </a:rPr>
              <a:t> talento e a superdotación</a:t>
            </a:r>
            <a:r>
              <a:rPr lang="es-ES" sz="1800" b="0" i="0" u="none" strike="noStrike" baseline="0" dirty="0">
                <a:latin typeface="ArialMT"/>
              </a:rPr>
              <a:t>. </a:t>
            </a:r>
            <a:endParaRPr lang="es-ES" dirty="0"/>
          </a:p>
        </p:txBody>
      </p:sp>
      <p:sp>
        <p:nvSpPr>
          <p:cNvPr id="12" name="CuadroTexto 11">
            <a:extLst>
              <a:ext uri="{FF2B5EF4-FFF2-40B4-BE49-F238E27FC236}">
                <a16:creationId xmlns:a16="http://schemas.microsoft.com/office/drawing/2014/main" id="{D9080D21-50EF-4D8B-B3F2-8F6DDC661DED}"/>
              </a:ext>
            </a:extLst>
          </p:cNvPr>
          <p:cNvSpPr txBox="1"/>
          <p:nvPr/>
        </p:nvSpPr>
        <p:spPr>
          <a:xfrm>
            <a:off x="4019843" y="3275626"/>
            <a:ext cx="7365610" cy="923330"/>
          </a:xfrm>
          <a:prstGeom prst="rect">
            <a:avLst/>
          </a:prstGeom>
          <a:noFill/>
          <a:ln>
            <a:solidFill>
              <a:schemeClr val="accent1"/>
            </a:solidFill>
          </a:ln>
        </p:spPr>
        <p:txBody>
          <a:bodyPr wrap="square" rtlCol="0">
            <a:spAutoFit/>
          </a:bodyPr>
          <a:lstStyle/>
          <a:p>
            <a:r>
              <a:rPr lang="es-ES" dirty="0">
                <a:latin typeface="Arial" panose="020B0604020202020204" pitchFamily="34" charset="0"/>
                <a:cs typeface="Arial" panose="020B0604020202020204" pitchFamily="34" charset="0"/>
              </a:rPr>
              <a:t>Alumnos que tienen circunstancias personales que influyen en  su proceso de enseñanza aprendizaje, lesiones, circunstancias familiares concretas, enfermedades temporales…</a:t>
            </a:r>
          </a:p>
        </p:txBody>
      </p:sp>
      <p:sp>
        <p:nvSpPr>
          <p:cNvPr id="13" name="CuadroTexto 12">
            <a:extLst>
              <a:ext uri="{FF2B5EF4-FFF2-40B4-BE49-F238E27FC236}">
                <a16:creationId xmlns:a16="http://schemas.microsoft.com/office/drawing/2014/main" id="{CE1CC064-789B-453C-BC3D-563BF0E5BEDF}"/>
              </a:ext>
            </a:extLst>
          </p:cNvPr>
          <p:cNvSpPr txBox="1"/>
          <p:nvPr/>
        </p:nvSpPr>
        <p:spPr>
          <a:xfrm>
            <a:off x="4090181" y="799210"/>
            <a:ext cx="6386285" cy="646331"/>
          </a:xfrm>
          <a:prstGeom prst="rect">
            <a:avLst/>
          </a:prstGeom>
          <a:noFill/>
          <a:ln>
            <a:solidFill>
              <a:schemeClr val="accent1"/>
            </a:solidFill>
          </a:ln>
        </p:spPr>
        <p:txBody>
          <a:bodyPr wrap="square" rtlCol="0">
            <a:spAutoFit/>
          </a:bodyPr>
          <a:lstStyle/>
          <a:p>
            <a:r>
              <a:rPr lang="es-ES" dirty="0"/>
              <a:t>Alumnos que proceden de otros países o bien de otra comunidad.</a:t>
            </a:r>
          </a:p>
        </p:txBody>
      </p:sp>
      <p:sp>
        <p:nvSpPr>
          <p:cNvPr id="6" name="CuadroTexto 5">
            <a:extLst>
              <a:ext uri="{FF2B5EF4-FFF2-40B4-BE49-F238E27FC236}">
                <a16:creationId xmlns:a16="http://schemas.microsoft.com/office/drawing/2014/main" id="{CE58FD1C-FFF2-3E40-7ECA-87AF72054C65}"/>
              </a:ext>
            </a:extLst>
          </p:cNvPr>
          <p:cNvSpPr txBox="1"/>
          <p:nvPr/>
        </p:nvSpPr>
        <p:spPr>
          <a:xfrm>
            <a:off x="5135293" y="5700470"/>
            <a:ext cx="2982351" cy="923330"/>
          </a:xfrm>
          <a:prstGeom prst="rect">
            <a:avLst/>
          </a:prstGeom>
          <a:noFill/>
        </p:spPr>
        <p:txBody>
          <a:bodyPr wrap="square" rtlCol="0">
            <a:spAutoFit/>
          </a:bodyPr>
          <a:lstStyle/>
          <a:p>
            <a:r>
              <a:rPr lang="es-ES" b="1" dirty="0"/>
              <a:t>Talentosos</a:t>
            </a:r>
            <a:r>
              <a:rPr lang="es-ES" dirty="0"/>
              <a:t>: niños expertos “  en un área concreta del espectro intelectual</a:t>
            </a:r>
          </a:p>
        </p:txBody>
      </p:sp>
      <p:sp>
        <p:nvSpPr>
          <p:cNvPr id="8" name="CuadroTexto 7">
            <a:extLst>
              <a:ext uri="{FF2B5EF4-FFF2-40B4-BE49-F238E27FC236}">
                <a16:creationId xmlns:a16="http://schemas.microsoft.com/office/drawing/2014/main" id="{3E8DAAB8-04F9-FF42-2E27-73BABFC08826}"/>
              </a:ext>
            </a:extLst>
          </p:cNvPr>
          <p:cNvSpPr txBox="1"/>
          <p:nvPr/>
        </p:nvSpPr>
        <p:spPr>
          <a:xfrm>
            <a:off x="7933888" y="5678334"/>
            <a:ext cx="3587261" cy="923330"/>
          </a:xfrm>
          <a:prstGeom prst="rect">
            <a:avLst/>
          </a:prstGeom>
          <a:noFill/>
        </p:spPr>
        <p:txBody>
          <a:bodyPr wrap="square" rtlCol="0">
            <a:spAutoFit/>
          </a:bodyPr>
          <a:lstStyle/>
          <a:p>
            <a:r>
              <a:rPr lang="es-ES" b="1" dirty="0"/>
              <a:t>Superdotados</a:t>
            </a:r>
            <a:r>
              <a:rPr lang="es-ES" dirty="0"/>
              <a:t>: la mayoría de los niños superdotados fueron niños precoces. CI igual o superior a 130</a:t>
            </a:r>
          </a:p>
        </p:txBody>
      </p:sp>
      <p:sp>
        <p:nvSpPr>
          <p:cNvPr id="10" name="CuadroTexto 9">
            <a:extLst>
              <a:ext uri="{FF2B5EF4-FFF2-40B4-BE49-F238E27FC236}">
                <a16:creationId xmlns:a16="http://schemas.microsoft.com/office/drawing/2014/main" id="{CEB6DD9F-F020-5DE7-7307-C5E7B1A7AB38}"/>
              </a:ext>
            </a:extLst>
          </p:cNvPr>
          <p:cNvSpPr txBox="1"/>
          <p:nvPr/>
        </p:nvSpPr>
        <p:spPr>
          <a:xfrm>
            <a:off x="1994095" y="5700470"/>
            <a:ext cx="2658794" cy="923330"/>
          </a:xfrm>
          <a:prstGeom prst="rect">
            <a:avLst/>
          </a:prstGeom>
          <a:noFill/>
        </p:spPr>
        <p:txBody>
          <a:bodyPr wrap="square" rtlCol="0">
            <a:spAutoFit/>
          </a:bodyPr>
          <a:lstStyle/>
          <a:p>
            <a:r>
              <a:rPr lang="es-ES" b="1" dirty="0"/>
              <a:t>Precoces: </a:t>
            </a:r>
            <a:r>
              <a:rPr lang="es-ES" dirty="0"/>
              <a:t>desarrollan su aprendizaje a un ritmo más rápido de lo normal</a:t>
            </a:r>
          </a:p>
        </p:txBody>
      </p:sp>
    </p:spTree>
    <p:extLst>
      <p:ext uri="{BB962C8B-B14F-4D97-AF65-F5344CB8AC3E}">
        <p14:creationId xmlns:p14="http://schemas.microsoft.com/office/powerpoint/2010/main" val="2127437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1C9577E-F7BB-4535-92B8-3DAE144F835F}"/>
              </a:ext>
            </a:extLst>
          </p:cNvPr>
          <p:cNvSpPr txBox="1"/>
          <p:nvPr/>
        </p:nvSpPr>
        <p:spPr>
          <a:xfrm>
            <a:off x="1828801" y="379827"/>
            <a:ext cx="8820442" cy="584775"/>
          </a:xfrm>
          <a:prstGeom prst="rect">
            <a:avLst/>
          </a:prstGeom>
          <a:noFill/>
        </p:spPr>
        <p:txBody>
          <a:bodyPr wrap="square" rtlCol="0">
            <a:spAutoFit/>
          </a:bodyPr>
          <a:lstStyle/>
          <a:p>
            <a:r>
              <a:rPr lang="es-ES" sz="3200" b="1" dirty="0">
                <a:latin typeface="Bradley Hand ITC" panose="03070402050302030203" pitchFamily="66" charset="0"/>
              </a:rPr>
              <a:t>MEDIDAS DE ATENCIÓN A LA DIVERSIDAD</a:t>
            </a:r>
          </a:p>
        </p:txBody>
      </p:sp>
      <p:sp>
        <p:nvSpPr>
          <p:cNvPr id="3" name="CuadroTexto 2">
            <a:extLst>
              <a:ext uri="{FF2B5EF4-FFF2-40B4-BE49-F238E27FC236}">
                <a16:creationId xmlns:a16="http://schemas.microsoft.com/office/drawing/2014/main" id="{95D3E724-F735-4DA6-B545-50B34CFEDFD0}"/>
              </a:ext>
            </a:extLst>
          </p:cNvPr>
          <p:cNvSpPr txBox="1"/>
          <p:nvPr/>
        </p:nvSpPr>
        <p:spPr>
          <a:xfrm>
            <a:off x="1659988" y="1069144"/>
            <a:ext cx="10264348" cy="1200329"/>
          </a:xfrm>
          <a:prstGeom prst="rect">
            <a:avLst/>
          </a:prstGeom>
          <a:noFill/>
        </p:spPr>
        <p:txBody>
          <a:bodyPr wrap="none" rtlCol="0">
            <a:spAutoFit/>
          </a:bodyPr>
          <a:lstStyle/>
          <a:p>
            <a:pPr algn="l"/>
            <a:r>
              <a:rPr lang="pt-BR" sz="1800" i="0" u="none" strike="noStrike" baseline="0" dirty="0" err="1">
                <a:latin typeface="ArialMT"/>
              </a:rPr>
              <a:t>Son</a:t>
            </a:r>
            <a:r>
              <a:rPr lang="pt-BR" sz="1800" b="1" i="0" u="none" strike="noStrike" baseline="0" dirty="0">
                <a:latin typeface="ArialMT"/>
              </a:rPr>
              <a:t> </a:t>
            </a:r>
            <a:r>
              <a:rPr lang="pt-BR" sz="1800" b="1" i="0" u="none" strike="noStrike" baseline="0" dirty="0" err="1">
                <a:latin typeface="ArialMT"/>
              </a:rPr>
              <a:t>actuaciones</a:t>
            </a:r>
            <a:r>
              <a:rPr lang="pt-BR" sz="1800" b="1" i="0" u="none" strike="noStrike" baseline="0" dirty="0">
                <a:latin typeface="ArialMT"/>
              </a:rPr>
              <a:t>, estratégias y/o programas destinados a proporcionar</a:t>
            </a:r>
          </a:p>
          <a:p>
            <a:pPr algn="l"/>
            <a:r>
              <a:rPr lang="pt-BR" sz="1800" b="1" i="0" u="none" strike="noStrike" baseline="0" dirty="0">
                <a:latin typeface="ArialMT"/>
              </a:rPr>
              <a:t>una </a:t>
            </a:r>
            <a:r>
              <a:rPr lang="pt-BR" sz="1800" b="1" i="0" u="none" strike="noStrike" baseline="0" dirty="0" err="1">
                <a:latin typeface="ArialMT"/>
              </a:rPr>
              <a:t>respuesta</a:t>
            </a:r>
            <a:r>
              <a:rPr lang="pt-BR" sz="1800" b="1" i="0" u="none" strike="noStrike" baseline="0" dirty="0">
                <a:latin typeface="ArialMT"/>
              </a:rPr>
              <a:t> ajustada a </a:t>
            </a:r>
            <a:r>
              <a:rPr lang="pt-BR" sz="1800" b="1" i="0" u="none" strike="noStrike" baseline="0" dirty="0" err="1">
                <a:latin typeface="ArialMT"/>
              </a:rPr>
              <a:t>las</a:t>
            </a:r>
            <a:r>
              <a:rPr lang="pt-BR" sz="1800" b="1" i="0" u="none" strike="noStrike" baseline="0" dirty="0">
                <a:latin typeface="ArialMT"/>
              </a:rPr>
              <a:t> </a:t>
            </a:r>
            <a:r>
              <a:rPr lang="pt-BR" sz="1800" b="1" i="0" u="none" strike="noStrike" baseline="0" dirty="0" err="1">
                <a:latin typeface="ArialMT"/>
              </a:rPr>
              <a:t>necesidades</a:t>
            </a:r>
            <a:r>
              <a:rPr lang="pt-BR" sz="1800" b="1" i="0" u="none" strike="noStrike" baseline="0" dirty="0">
                <a:latin typeface="ArialMT"/>
              </a:rPr>
              <a:t> educativas </a:t>
            </a:r>
            <a:r>
              <a:rPr lang="pt-BR" sz="1800" b="0" i="0" u="none" strike="noStrike" baseline="0" dirty="0" err="1">
                <a:latin typeface="ArialMT"/>
              </a:rPr>
              <a:t>del</a:t>
            </a:r>
            <a:r>
              <a:rPr lang="pt-BR" sz="1800" b="0" i="0" u="none" strike="noStrike" baseline="0" dirty="0">
                <a:latin typeface="ArialMT"/>
              </a:rPr>
              <a:t> </a:t>
            </a:r>
            <a:r>
              <a:rPr lang="pt-BR" sz="1800" b="0" i="0" u="none" strike="noStrike" baseline="0" dirty="0" err="1">
                <a:latin typeface="ArialMT"/>
              </a:rPr>
              <a:t>alumnado</a:t>
            </a:r>
            <a:r>
              <a:rPr lang="pt-BR" sz="1800" b="0" i="0" u="none" strike="noStrike" baseline="0" dirty="0">
                <a:latin typeface="ArialMT"/>
              </a:rPr>
              <a:t>. Estas medidas se</a:t>
            </a:r>
          </a:p>
          <a:p>
            <a:pPr algn="l"/>
            <a:r>
              <a:rPr lang="es-ES" sz="1800" b="0" i="0" u="none" strike="noStrike" baseline="0" dirty="0">
                <a:latin typeface="ArialMT"/>
              </a:rPr>
              <a:t>clasifican en ordinarias y extraordinarias, estarán recogidas en el Plan </a:t>
            </a:r>
            <a:r>
              <a:rPr lang="es-ES" dirty="0">
                <a:latin typeface="ArialMT"/>
              </a:rPr>
              <a:t>Gen</a:t>
            </a:r>
            <a:r>
              <a:rPr lang="es-ES" sz="1800" b="0" i="0" u="none" strike="noStrike" baseline="0" dirty="0">
                <a:latin typeface="ArialMT"/>
              </a:rPr>
              <a:t>eral de atención a la</a:t>
            </a:r>
          </a:p>
          <a:p>
            <a:pPr algn="l"/>
            <a:r>
              <a:rPr lang="pt-BR" sz="1800" b="0" i="0" u="none" strike="noStrike" baseline="0" dirty="0" err="1">
                <a:latin typeface="ArialMT"/>
              </a:rPr>
              <a:t>diversidad</a:t>
            </a:r>
            <a:r>
              <a:rPr lang="pt-BR" sz="1800" b="0" i="0" u="none" strike="noStrike" baseline="0" dirty="0">
                <a:latin typeface="ArialMT"/>
              </a:rPr>
              <a:t> y </a:t>
            </a:r>
            <a:r>
              <a:rPr lang="pt-BR" sz="1800" b="0" i="0" u="none" strike="noStrike" baseline="0" dirty="0" err="1">
                <a:latin typeface="ArialMT"/>
              </a:rPr>
              <a:t>en</a:t>
            </a:r>
            <a:r>
              <a:rPr lang="pt-BR" sz="1800" b="0" i="0" u="none" strike="noStrike" baseline="0" dirty="0">
                <a:latin typeface="ArialMT"/>
              </a:rPr>
              <a:t> </a:t>
            </a:r>
            <a:r>
              <a:rPr lang="pt-BR" sz="1800" b="0" i="0" u="none" strike="noStrike" baseline="0" dirty="0" err="1">
                <a:latin typeface="ArialMT"/>
              </a:rPr>
              <a:t>las</a:t>
            </a:r>
            <a:r>
              <a:rPr lang="pt-BR" sz="1800" b="0" i="0" u="none" strike="noStrike" baseline="0" dirty="0">
                <a:latin typeface="ArialMT"/>
              </a:rPr>
              <a:t> </a:t>
            </a:r>
            <a:r>
              <a:rPr lang="pt-BR" sz="1800" b="0" i="0" u="none" strike="noStrike" baseline="0" dirty="0" err="1">
                <a:latin typeface="ArialMT"/>
              </a:rPr>
              <a:t>concreciones</a:t>
            </a:r>
            <a:r>
              <a:rPr lang="pt-BR" sz="1800" b="0" i="0" u="none" strike="noStrike" baseline="0" dirty="0">
                <a:latin typeface="ArialMT"/>
              </a:rPr>
              <a:t> </a:t>
            </a:r>
            <a:r>
              <a:rPr lang="pt-BR" sz="1800" b="0" i="0" u="none" strike="noStrike" baseline="0" dirty="0" err="1">
                <a:latin typeface="ArialMT"/>
              </a:rPr>
              <a:t>anuales</a:t>
            </a:r>
            <a:r>
              <a:rPr lang="pt-BR" sz="1800" b="0" i="0" u="none" strike="noStrike" baseline="0" dirty="0">
                <a:latin typeface="ArialMT"/>
              </a:rPr>
              <a:t> de </a:t>
            </a:r>
            <a:r>
              <a:rPr lang="pt-BR" sz="1800" b="0" i="0" u="none" strike="noStrike" baseline="0" dirty="0" err="1">
                <a:latin typeface="ArialMT"/>
              </a:rPr>
              <a:t>dicho</a:t>
            </a:r>
            <a:r>
              <a:rPr lang="pt-BR" sz="1800" b="0" i="0" u="none" strike="noStrike" baseline="0" dirty="0">
                <a:latin typeface="ArialMT"/>
              </a:rPr>
              <a:t> </a:t>
            </a:r>
            <a:r>
              <a:rPr lang="pt-BR" sz="1800" b="0" i="0" u="none" strike="noStrike" baseline="0" dirty="0" err="1">
                <a:latin typeface="ArialMT"/>
              </a:rPr>
              <a:t>plan</a:t>
            </a:r>
            <a:r>
              <a:rPr lang="pt-BR" sz="1800" b="0" i="0" u="none" strike="noStrike" baseline="0" dirty="0">
                <a:latin typeface="ArialMT"/>
              </a:rPr>
              <a:t>.</a:t>
            </a:r>
            <a:endParaRPr lang="es-ES" dirty="0"/>
          </a:p>
        </p:txBody>
      </p:sp>
      <p:sp>
        <p:nvSpPr>
          <p:cNvPr id="4" name="Rectángulo: esquinas redondeadas 3">
            <a:extLst>
              <a:ext uri="{FF2B5EF4-FFF2-40B4-BE49-F238E27FC236}">
                <a16:creationId xmlns:a16="http://schemas.microsoft.com/office/drawing/2014/main" id="{BDEB1067-0730-4076-B2B5-0824D1BF6242}"/>
              </a:ext>
            </a:extLst>
          </p:cNvPr>
          <p:cNvSpPr/>
          <p:nvPr/>
        </p:nvSpPr>
        <p:spPr>
          <a:xfrm>
            <a:off x="1026942" y="2574388"/>
            <a:ext cx="3305907" cy="11535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FF0000"/>
                </a:solidFill>
              </a:rPr>
              <a:t>MEDIDAS ORDINARIAS</a:t>
            </a:r>
          </a:p>
        </p:txBody>
      </p:sp>
      <p:sp>
        <p:nvSpPr>
          <p:cNvPr id="5" name="Rectángulo: esquinas redondeadas 4">
            <a:extLst>
              <a:ext uri="{FF2B5EF4-FFF2-40B4-BE49-F238E27FC236}">
                <a16:creationId xmlns:a16="http://schemas.microsoft.com/office/drawing/2014/main" id="{BEC5EC53-106F-40A3-B796-4D6F8B83290D}"/>
              </a:ext>
            </a:extLst>
          </p:cNvPr>
          <p:cNvSpPr/>
          <p:nvPr/>
        </p:nvSpPr>
        <p:spPr>
          <a:xfrm>
            <a:off x="1026942" y="4363443"/>
            <a:ext cx="3305907" cy="11535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FF0000"/>
                </a:solidFill>
              </a:rPr>
              <a:t>MEDIDAS EXTRAORDINARIAS</a:t>
            </a:r>
          </a:p>
        </p:txBody>
      </p:sp>
      <p:sp>
        <p:nvSpPr>
          <p:cNvPr id="6" name="Rectángulo: esquinas redondeadas 5">
            <a:extLst>
              <a:ext uri="{FF2B5EF4-FFF2-40B4-BE49-F238E27FC236}">
                <a16:creationId xmlns:a16="http://schemas.microsoft.com/office/drawing/2014/main" id="{196102AB-4811-4B18-AC1A-B57678357282}"/>
              </a:ext>
            </a:extLst>
          </p:cNvPr>
          <p:cNvSpPr/>
          <p:nvPr/>
        </p:nvSpPr>
        <p:spPr>
          <a:xfrm>
            <a:off x="5134708" y="2574388"/>
            <a:ext cx="6135603" cy="11535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Facilitan la adecuación del currículo prescriptivo sin una alteración significativa de objetivos , contenidos y criterios de evaluación , al contexto sociocultural y a las características del alumnado.</a:t>
            </a:r>
          </a:p>
        </p:txBody>
      </p:sp>
      <p:sp>
        <p:nvSpPr>
          <p:cNvPr id="7" name="Rectángulo: esquinas redondeadas 6">
            <a:extLst>
              <a:ext uri="{FF2B5EF4-FFF2-40B4-BE49-F238E27FC236}">
                <a16:creationId xmlns:a16="http://schemas.microsoft.com/office/drawing/2014/main" id="{73EDF103-207C-4A37-83F2-7BEA697C95A4}"/>
              </a:ext>
            </a:extLst>
          </p:cNvPr>
          <p:cNvSpPr/>
          <p:nvPr/>
        </p:nvSpPr>
        <p:spPr>
          <a:xfrm>
            <a:off x="5134708" y="4309630"/>
            <a:ext cx="6246056" cy="16128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Requieren modificaciones significativas del currículo ordinario y /o supone cambios en esenciales en el ámbito organizativo, así como ,de ser el caso, en los elementos de acceso al currículo o en la modalidad de escolarización.</a:t>
            </a:r>
          </a:p>
          <a:p>
            <a:pPr algn="ctr"/>
            <a:r>
              <a:rPr lang="es-ES" dirty="0"/>
              <a:t>Se aplican una vez agotadas las ordinarias</a:t>
            </a:r>
          </a:p>
          <a:p>
            <a:pPr algn="ctr"/>
            <a:endParaRPr lang="es-ES" dirty="0"/>
          </a:p>
        </p:txBody>
      </p:sp>
    </p:spTree>
    <p:extLst>
      <p:ext uri="{BB962C8B-B14F-4D97-AF65-F5344CB8AC3E}">
        <p14:creationId xmlns:p14="http://schemas.microsoft.com/office/powerpoint/2010/main" val="4034015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F4547E5C-DCD1-413B-B8FF-47CC97C3A524}"/>
              </a:ext>
            </a:extLst>
          </p:cNvPr>
          <p:cNvSpPr/>
          <p:nvPr/>
        </p:nvSpPr>
        <p:spPr>
          <a:xfrm>
            <a:off x="1139483" y="590844"/>
            <a:ext cx="3305907" cy="11535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FF0000"/>
                </a:solidFill>
              </a:rPr>
              <a:t>MEDIDAS ORDINARIAS</a:t>
            </a:r>
          </a:p>
        </p:txBody>
      </p:sp>
      <p:sp>
        <p:nvSpPr>
          <p:cNvPr id="3" name="CuadroTexto 2">
            <a:extLst>
              <a:ext uri="{FF2B5EF4-FFF2-40B4-BE49-F238E27FC236}">
                <a16:creationId xmlns:a16="http://schemas.microsoft.com/office/drawing/2014/main" id="{97BF4D7B-649E-4556-A763-9ACEF22173F8}"/>
              </a:ext>
            </a:extLst>
          </p:cNvPr>
          <p:cNvSpPr txBox="1"/>
          <p:nvPr/>
        </p:nvSpPr>
        <p:spPr>
          <a:xfrm>
            <a:off x="4642339" y="1012873"/>
            <a:ext cx="7033846" cy="6186309"/>
          </a:xfrm>
          <a:prstGeom prst="rect">
            <a:avLst/>
          </a:prstGeom>
          <a:noFill/>
        </p:spPr>
        <p:txBody>
          <a:bodyPr wrap="square" rtlCol="0">
            <a:spAutoFit/>
          </a:bodyPr>
          <a:lstStyle/>
          <a:p>
            <a:pPr marL="285750" indent="-285750">
              <a:buFont typeface="Arial" panose="020B0604020202020204" pitchFamily="34" charset="0"/>
              <a:buChar char="•"/>
            </a:pPr>
            <a:r>
              <a:rPr lang="es-ES" dirty="0"/>
              <a:t>Adecuación de la </a:t>
            </a:r>
            <a:r>
              <a:rPr lang="es-ES" b="1" dirty="0"/>
              <a:t>estructura organizativa </a:t>
            </a:r>
            <a:r>
              <a:rPr lang="es-ES" dirty="0"/>
              <a:t>del centro, de la organización y gestión del aula de acuerdo a las características del alumnado. ( colocación de alumnado en el aula)</a:t>
            </a:r>
          </a:p>
          <a:p>
            <a:pPr marL="285750" indent="-285750">
              <a:buFont typeface="Arial" panose="020B0604020202020204" pitchFamily="34" charset="0"/>
              <a:buChar char="•"/>
            </a:pPr>
            <a:r>
              <a:rPr lang="es-ES" dirty="0"/>
              <a:t>Adecuación de las </a:t>
            </a:r>
            <a:r>
              <a:rPr lang="es-ES" b="1" dirty="0"/>
              <a:t>programaciones didácticas </a:t>
            </a:r>
            <a:r>
              <a:rPr lang="es-ES" dirty="0"/>
              <a:t>al alumnado y a las circunstancias de su entorno.</a:t>
            </a:r>
          </a:p>
          <a:p>
            <a:pPr marL="285750" indent="-285750">
              <a:buFont typeface="Arial" panose="020B0604020202020204" pitchFamily="34" charset="0"/>
              <a:buChar char="•"/>
            </a:pPr>
            <a:r>
              <a:rPr lang="es-ES" b="1" dirty="0"/>
              <a:t>Metodologías</a:t>
            </a:r>
            <a:r>
              <a:rPr lang="es-ES" dirty="0"/>
              <a:t> basadas en el trabajo </a:t>
            </a:r>
            <a:r>
              <a:rPr lang="es-ES" b="1" dirty="0"/>
              <a:t>colaborativo </a:t>
            </a:r>
            <a:r>
              <a:rPr lang="es-ES" dirty="0"/>
              <a:t>en grupos heterogéneos, tutoría entre iguales, aprendizaje por proyectos y otras que promuevas la inclusión.</a:t>
            </a:r>
          </a:p>
          <a:p>
            <a:pPr marL="285750" indent="-285750">
              <a:buFont typeface="Arial" panose="020B0604020202020204" pitchFamily="34" charset="0"/>
              <a:buChar char="•"/>
            </a:pPr>
            <a:r>
              <a:rPr lang="es-ES" dirty="0"/>
              <a:t>Adaptación de </a:t>
            </a:r>
            <a:r>
              <a:rPr lang="es-ES" b="1" dirty="0"/>
              <a:t>tiempos , instrumentos y procedimientos </a:t>
            </a:r>
            <a:r>
              <a:rPr lang="es-ES" dirty="0"/>
              <a:t>de evaluación.</a:t>
            </a:r>
          </a:p>
          <a:p>
            <a:pPr marL="285750" indent="-285750">
              <a:buFont typeface="Arial" panose="020B0604020202020204" pitchFamily="34" charset="0"/>
              <a:buChar char="•"/>
            </a:pPr>
            <a:r>
              <a:rPr lang="es-ES" dirty="0"/>
              <a:t>Aulas de </a:t>
            </a:r>
            <a:r>
              <a:rPr lang="es-ES" b="1" dirty="0"/>
              <a:t>atención educativa y convivencia</a:t>
            </a:r>
            <a:r>
              <a:rPr lang="es-ES" dirty="0"/>
              <a:t>.</a:t>
            </a:r>
          </a:p>
          <a:p>
            <a:pPr marL="285750" indent="-285750">
              <a:buFont typeface="Arial" panose="020B0604020202020204" pitchFamily="34" charset="0"/>
              <a:buChar char="•"/>
            </a:pPr>
            <a:r>
              <a:rPr lang="es-ES" b="1" dirty="0"/>
              <a:t>Refuerzo educativo y apoyo </a:t>
            </a:r>
            <a:r>
              <a:rPr lang="es-ES" dirty="0"/>
              <a:t>de profesores con disponibilidad horaria. . </a:t>
            </a:r>
            <a:r>
              <a:rPr lang="es-ES" dirty="0">
                <a:solidFill>
                  <a:srgbClr val="FF0000"/>
                </a:solidFill>
              </a:rPr>
              <a:t>( En Galicia todos los alumnos ACNEAE, se les implementa refuerzo)</a:t>
            </a:r>
            <a:endParaRPr lang="es-ES" dirty="0"/>
          </a:p>
          <a:p>
            <a:pPr marL="285750" indent="-285750">
              <a:buFont typeface="Arial" panose="020B0604020202020204" pitchFamily="34" charset="0"/>
              <a:buChar char="•"/>
            </a:pPr>
            <a:r>
              <a:rPr lang="es-ES" dirty="0"/>
              <a:t>Programas de </a:t>
            </a:r>
            <a:r>
              <a:rPr lang="es-ES" b="1" dirty="0"/>
              <a:t>enriquecimiento curricular </a:t>
            </a:r>
            <a:r>
              <a:rPr lang="es-ES" dirty="0"/>
              <a:t>(altas capacidades)</a:t>
            </a:r>
          </a:p>
          <a:p>
            <a:pPr marL="285750" indent="-285750">
              <a:buFont typeface="Arial" panose="020B0604020202020204" pitchFamily="34" charset="0"/>
              <a:buChar char="•"/>
            </a:pPr>
            <a:r>
              <a:rPr lang="es-ES" b="1" dirty="0"/>
              <a:t>Plan de refuerzo</a:t>
            </a:r>
            <a:r>
              <a:rPr lang="es-ES" dirty="0"/>
              <a:t> para el alumnado de ESO que pase de curso con </a:t>
            </a:r>
            <a:r>
              <a:rPr lang="es-ES" b="1" dirty="0"/>
              <a:t>materias sin superar</a:t>
            </a:r>
            <a:r>
              <a:rPr lang="es-ES" dirty="0"/>
              <a:t>.</a:t>
            </a:r>
          </a:p>
          <a:p>
            <a:pPr marL="285750" indent="-285750">
              <a:buFont typeface="Arial" panose="020B0604020202020204" pitchFamily="34" charset="0"/>
              <a:buChar char="•"/>
            </a:pPr>
            <a:r>
              <a:rPr lang="es-ES" b="1" dirty="0"/>
              <a:t>Plan especifico personalizado </a:t>
            </a:r>
            <a:r>
              <a:rPr lang="es-ES" dirty="0"/>
              <a:t>para el alumnado de ESO que permanezca una año más en el </a:t>
            </a:r>
            <a:r>
              <a:rPr lang="es-ES" b="1" dirty="0"/>
              <a:t>mismo curso</a:t>
            </a:r>
            <a:r>
              <a:rPr lang="es-ES" dirty="0"/>
              <a:t>.</a:t>
            </a:r>
          </a:p>
          <a:p>
            <a:pPr marL="285750" indent="-285750">
              <a:buFont typeface="Arial" panose="020B0604020202020204" pitchFamily="34" charset="0"/>
              <a:buChar char="•"/>
            </a:pPr>
            <a:r>
              <a:rPr lang="es-ES" dirty="0"/>
              <a:t>Programas de </a:t>
            </a:r>
            <a:r>
              <a:rPr lang="es-ES" b="1" dirty="0"/>
              <a:t>habilidades y competencias sociales</a:t>
            </a:r>
            <a:r>
              <a:rPr lang="es-ES" dirty="0"/>
              <a:t>.</a:t>
            </a:r>
          </a:p>
          <a:p>
            <a:endParaRPr lang="es-ES" dirty="0"/>
          </a:p>
          <a:p>
            <a:pPr marL="285750" indent="-285750">
              <a:buFont typeface="Arial" panose="020B0604020202020204" pitchFamily="34" charset="0"/>
              <a:buChar char="•"/>
            </a:pPr>
            <a:endParaRPr lang="es-ES" dirty="0"/>
          </a:p>
        </p:txBody>
      </p:sp>
    </p:spTree>
    <p:extLst>
      <p:ext uri="{BB962C8B-B14F-4D97-AF65-F5344CB8AC3E}">
        <p14:creationId xmlns:p14="http://schemas.microsoft.com/office/powerpoint/2010/main" val="819951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A6F223DB-0FBE-4214-91BE-DD80153D25CB}"/>
              </a:ext>
            </a:extLst>
          </p:cNvPr>
          <p:cNvSpPr/>
          <p:nvPr/>
        </p:nvSpPr>
        <p:spPr>
          <a:xfrm>
            <a:off x="1055077" y="438557"/>
            <a:ext cx="3305907" cy="11535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rgbClr val="FF0000"/>
                </a:solidFill>
              </a:rPr>
              <a:t>MEDIDAS EXTRAORDINARIAS</a:t>
            </a:r>
          </a:p>
        </p:txBody>
      </p:sp>
      <p:sp>
        <p:nvSpPr>
          <p:cNvPr id="3" name="CuadroTexto 2">
            <a:extLst>
              <a:ext uri="{FF2B5EF4-FFF2-40B4-BE49-F238E27FC236}">
                <a16:creationId xmlns:a16="http://schemas.microsoft.com/office/drawing/2014/main" id="{18188B01-1136-4CB0-B25E-4482DC54431A}"/>
              </a:ext>
            </a:extLst>
          </p:cNvPr>
          <p:cNvSpPr txBox="1"/>
          <p:nvPr/>
        </p:nvSpPr>
        <p:spPr>
          <a:xfrm>
            <a:off x="4740812" y="751344"/>
            <a:ext cx="6541477" cy="5355312"/>
          </a:xfrm>
          <a:prstGeom prst="rect">
            <a:avLst/>
          </a:prstGeom>
          <a:noFill/>
        </p:spPr>
        <p:txBody>
          <a:bodyPr wrap="square" rtlCol="0">
            <a:spAutoFit/>
          </a:bodyPr>
          <a:lstStyle/>
          <a:p>
            <a:pPr marL="285750" indent="-285750">
              <a:buFont typeface="Arial" panose="020B0604020202020204" pitchFamily="34" charset="0"/>
              <a:buChar char="•"/>
            </a:pPr>
            <a:r>
              <a:rPr lang="es-ES" b="1" dirty="0"/>
              <a:t>Adaptaciones curriculares</a:t>
            </a:r>
            <a:r>
              <a:rPr lang="es-ES" dirty="0"/>
              <a:t>.</a:t>
            </a:r>
          </a:p>
          <a:p>
            <a:pPr marL="285750" indent="-285750">
              <a:buFont typeface="Arial" panose="020B0604020202020204" pitchFamily="34" charset="0"/>
              <a:buChar char="•"/>
            </a:pPr>
            <a:r>
              <a:rPr lang="es-ES" b="1" dirty="0"/>
              <a:t>Agrupamientos flexibles</a:t>
            </a:r>
            <a:r>
              <a:rPr lang="es-ES" dirty="0"/>
              <a:t>.</a:t>
            </a:r>
          </a:p>
          <a:p>
            <a:pPr marL="285750" indent="-285750">
              <a:buFont typeface="Arial" panose="020B0604020202020204" pitchFamily="34" charset="0"/>
              <a:buChar char="•"/>
            </a:pPr>
            <a:r>
              <a:rPr lang="es-ES" b="1" dirty="0"/>
              <a:t>Apoyo</a:t>
            </a:r>
            <a:r>
              <a:rPr lang="es-ES" dirty="0"/>
              <a:t> de PT o AL.</a:t>
            </a:r>
          </a:p>
          <a:p>
            <a:pPr marL="285750" indent="-285750">
              <a:buFont typeface="Arial" panose="020B0604020202020204" pitchFamily="34" charset="0"/>
              <a:buChar char="•"/>
            </a:pPr>
            <a:r>
              <a:rPr lang="es-ES" b="1" dirty="0"/>
              <a:t>Flexibilización</a:t>
            </a:r>
            <a:r>
              <a:rPr lang="es-ES" dirty="0"/>
              <a:t> del periodo de escolarización en la ESO y BAC</a:t>
            </a:r>
          </a:p>
          <a:p>
            <a:pPr marL="285750" indent="-285750">
              <a:buFont typeface="Arial" panose="020B0604020202020204" pitchFamily="34" charset="0"/>
              <a:buChar char="•"/>
            </a:pPr>
            <a:r>
              <a:rPr lang="es-ES" b="1" dirty="0"/>
              <a:t>Programas de diversificación curricular</a:t>
            </a:r>
            <a:r>
              <a:rPr lang="es-ES" dirty="0"/>
              <a:t>. </a:t>
            </a:r>
            <a:r>
              <a:rPr lang="es-ES" dirty="0">
                <a:solidFill>
                  <a:srgbClr val="0070C0"/>
                </a:solidFill>
              </a:rPr>
              <a:t>/ </a:t>
            </a:r>
            <a:r>
              <a:rPr lang="es-ES" dirty="0" err="1">
                <a:solidFill>
                  <a:srgbClr val="0070C0"/>
                </a:solidFill>
              </a:rPr>
              <a:t>pmar</a:t>
            </a:r>
            <a:endParaRPr lang="es-ES" dirty="0">
              <a:solidFill>
                <a:srgbClr val="0070C0"/>
              </a:solidFill>
            </a:endParaRPr>
          </a:p>
          <a:p>
            <a:pPr marL="285750" indent="-285750">
              <a:buFont typeface="Arial" panose="020B0604020202020204" pitchFamily="34" charset="0"/>
              <a:buChar char="•"/>
            </a:pPr>
            <a:r>
              <a:rPr lang="es-ES" dirty="0"/>
              <a:t>Atención educativa para el alumnado que presenta problemas para la </a:t>
            </a:r>
            <a:r>
              <a:rPr lang="es-ES" b="1" dirty="0"/>
              <a:t>asistencia continuada </a:t>
            </a:r>
            <a:r>
              <a:rPr lang="es-ES" dirty="0"/>
              <a:t>al centro.</a:t>
            </a:r>
          </a:p>
          <a:p>
            <a:pPr marL="285750" indent="-285750">
              <a:buFont typeface="Arial" panose="020B0604020202020204" pitchFamily="34" charset="0"/>
              <a:buChar char="•"/>
            </a:pPr>
            <a:r>
              <a:rPr lang="es-ES" dirty="0"/>
              <a:t>Atención educativa al alumnado menor sometido </a:t>
            </a:r>
            <a:r>
              <a:rPr lang="es-ES" b="1" dirty="0"/>
              <a:t>a medidas de responsabilidad penal.</a:t>
            </a:r>
          </a:p>
          <a:p>
            <a:pPr marL="285750" indent="-285750">
              <a:buFont typeface="Arial" panose="020B0604020202020204" pitchFamily="34" charset="0"/>
              <a:buChar char="•"/>
            </a:pPr>
            <a:r>
              <a:rPr lang="es-ES" dirty="0"/>
              <a:t>Atención educativa al alumnado sometido a medidas de protección y </a:t>
            </a:r>
            <a:r>
              <a:rPr lang="es-ES" b="1" dirty="0"/>
              <a:t>tutela.</a:t>
            </a:r>
          </a:p>
          <a:p>
            <a:pPr marL="285750" indent="-285750">
              <a:buFont typeface="Arial" panose="020B0604020202020204" pitchFamily="34" charset="0"/>
              <a:buChar char="•"/>
            </a:pPr>
            <a:r>
              <a:rPr lang="es-ES" dirty="0"/>
              <a:t>Atención educativa al alumnado afectado por medidas de </a:t>
            </a:r>
            <a:r>
              <a:rPr lang="es-ES" b="1" dirty="0"/>
              <a:t>violencia de género o acoso escolar</a:t>
            </a:r>
          </a:p>
          <a:p>
            <a:pPr marL="285750" indent="-285750">
              <a:buFont typeface="Arial" panose="020B0604020202020204" pitchFamily="34" charset="0"/>
              <a:buChar char="•"/>
            </a:pPr>
            <a:r>
              <a:rPr lang="es-ES" dirty="0"/>
              <a:t>Atención educativa al alumnado de </a:t>
            </a:r>
            <a:r>
              <a:rPr lang="es-ES" b="1" dirty="0"/>
              <a:t>familias itinerantes</a:t>
            </a:r>
            <a:r>
              <a:rPr lang="es-ES" dirty="0"/>
              <a:t>.</a:t>
            </a:r>
          </a:p>
          <a:p>
            <a:pPr marL="285750" indent="-285750">
              <a:buFont typeface="Arial" panose="020B0604020202020204" pitchFamily="34" charset="0"/>
              <a:buChar char="•"/>
            </a:pPr>
            <a:r>
              <a:rPr lang="es-ES" dirty="0"/>
              <a:t>Atención educativa al alumno </a:t>
            </a:r>
            <a:r>
              <a:rPr lang="es-ES" b="1" dirty="0"/>
              <a:t>procedente del extranjero</a:t>
            </a:r>
            <a:r>
              <a:rPr lang="es-ES" dirty="0"/>
              <a:t>.</a:t>
            </a:r>
          </a:p>
          <a:p>
            <a:pPr marL="285750" indent="-285750">
              <a:buFont typeface="Arial" panose="020B0604020202020204" pitchFamily="34" charset="0"/>
              <a:buChar char="•"/>
            </a:pPr>
            <a:r>
              <a:rPr lang="es-ES" b="1" dirty="0"/>
              <a:t>Grupos de adquisición de lenguas</a:t>
            </a:r>
          </a:p>
          <a:p>
            <a:pPr marL="285750" indent="-285750">
              <a:buFont typeface="Arial" panose="020B0604020202020204" pitchFamily="34" charset="0"/>
              <a:buChar char="•"/>
            </a:pPr>
            <a:r>
              <a:rPr lang="es-ES" b="1" dirty="0"/>
              <a:t>Grupos de adaptación de competencia curricular.</a:t>
            </a:r>
          </a:p>
          <a:p>
            <a:pPr marL="285750" indent="-285750">
              <a:buFont typeface="Arial" panose="020B0604020202020204" pitchFamily="34" charset="0"/>
              <a:buChar char="•"/>
            </a:pPr>
            <a:r>
              <a:rPr lang="es-ES" dirty="0"/>
              <a:t>Atención educativa a alumnas </a:t>
            </a:r>
            <a:r>
              <a:rPr lang="es-ES" b="1" dirty="0"/>
              <a:t>embarazadas.</a:t>
            </a:r>
          </a:p>
          <a:p>
            <a:endParaRPr lang="es-ES" dirty="0"/>
          </a:p>
        </p:txBody>
      </p:sp>
    </p:spTree>
    <p:extLst>
      <p:ext uri="{BB962C8B-B14F-4D97-AF65-F5344CB8AC3E}">
        <p14:creationId xmlns:p14="http://schemas.microsoft.com/office/powerpoint/2010/main" val="773180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90000C5-ED3E-188F-A262-868BA9D5C930}"/>
              </a:ext>
            </a:extLst>
          </p:cNvPr>
          <p:cNvSpPr txBox="1"/>
          <p:nvPr/>
        </p:nvSpPr>
        <p:spPr>
          <a:xfrm>
            <a:off x="1125414" y="128352"/>
            <a:ext cx="10185009" cy="6555641"/>
          </a:xfrm>
          <a:prstGeom prst="rect">
            <a:avLst/>
          </a:prstGeom>
          <a:noFill/>
        </p:spPr>
        <p:txBody>
          <a:bodyPr wrap="square">
            <a:spAutoFit/>
          </a:bodyPr>
          <a:lstStyle/>
          <a:p>
            <a:r>
              <a:rPr lang="es-ES" sz="2000" b="1" u="none" strike="noStrike" baseline="0" dirty="0">
                <a:solidFill>
                  <a:srgbClr val="000000"/>
                </a:solidFill>
                <a:latin typeface="Arial" panose="020B0604020202020204" pitchFamily="34" charset="0"/>
                <a:cs typeface="Arial" panose="020B0604020202020204" pitchFamily="34" charset="0"/>
              </a:rPr>
              <a:t>ATENCIÓN A LAS DIFERENCIAS INDIVIDUALES</a:t>
            </a:r>
          </a:p>
          <a:p>
            <a:r>
              <a:rPr lang="es-ES" sz="2000" b="1" u="none" strike="noStrike" baseline="0" dirty="0">
                <a:solidFill>
                  <a:srgbClr val="000000"/>
                </a:solidFill>
                <a:latin typeface="Arial" panose="020B0604020202020204" pitchFamily="34" charset="0"/>
                <a:cs typeface="Arial" panose="020B0604020202020204" pitchFamily="34" charset="0"/>
              </a:rPr>
              <a:t> EN LA ESO . (RD 217) (D156)</a:t>
            </a:r>
          </a:p>
          <a:p>
            <a:endParaRPr lang="es-ES" sz="2000" b="1" u="none" strike="noStrike" baseline="0" dirty="0">
              <a:solidFill>
                <a:srgbClr val="000000"/>
              </a:solidFill>
              <a:latin typeface="Arial" panose="020B0604020202020204" pitchFamily="34" charset="0"/>
              <a:cs typeface="Arial" panose="020B0604020202020204" pitchFamily="34" charset="0"/>
            </a:endParaRPr>
          </a:p>
          <a:p>
            <a:pPr algn="l"/>
            <a:endParaRPr lang="es-ES" sz="1800" b="0" i="0" u="none" strike="noStrike" baseline="0" dirty="0">
              <a:solidFill>
                <a:srgbClr val="000000"/>
              </a:solidFill>
              <a:latin typeface="Arimo"/>
            </a:endParaRPr>
          </a:p>
          <a:p>
            <a:r>
              <a:rPr lang="es-ES" sz="1800" b="0" i="1" u="none" strike="noStrike" baseline="0" dirty="0">
                <a:solidFill>
                  <a:srgbClr val="000000"/>
                </a:solidFill>
                <a:latin typeface="Arimo"/>
              </a:rPr>
              <a:t> (RD)</a:t>
            </a:r>
            <a:r>
              <a:rPr lang="es-ES" sz="1800" b="0" i="1" u="sng" strike="noStrike" baseline="0" dirty="0">
                <a:solidFill>
                  <a:srgbClr val="000000"/>
                </a:solidFill>
                <a:latin typeface="Arimo"/>
              </a:rPr>
              <a:t>Disposiciones generales </a:t>
            </a:r>
            <a:r>
              <a:rPr lang="es-ES" sz="1800" b="0" i="1" u="none" strike="noStrike" baseline="0" dirty="0">
                <a:solidFill>
                  <a:srgbClr val="000000"/>
                </a:solidFill>
                <a:latin typeface="Arimo"/>
              </a:rPr>
              <a:t>:  “el título preliminar del nuevo texto de la Ley Orgánica 2/2006, de 3 de mayo, de Educación, incorpora entre los principios y fines de la educación el cumplimiento efectivo de los derechos de la infancia según lo establecido en la Convención sobre los Derechos del Niño de Naciones Unidas, la inclusión educativa y la aplicación de los principios del </a:t>
            </a:r>
            <a:r>
              <a:rPr lang="es-ES" sz="1800" b="1" i="1" u="none" strike="noStrike" baseline="0" dirty="0">
                <a:solidFill>
                  <a:srgbClr val="FF0000"/>
                </a:solidFill>
                <a:latin typeface="Arimo"/>
              </a:rPr>
              <a:t>Diseño Universal para el Aprendizaje</a:t>
            </a:r>
            <a:r>
              <a:rPr lang="es-ES" sz="1800" b="0" i="1" u="none" strike="noStrike" baseline="0" dirty="0">
                <a:solidFill>
                  <a:srgbClr val="000000"/>
                </a:solidFill>
                <a:latin typeface="Arimo"/>
              </a:rPr>
              <a:t>.”</a:t>
            </a:r>
          </a:p>
          <a:p>
            <a:r>
              <a:rPr lang="es-ES" i="1" dirty="0">
                <a:solidFill>
                  <a:srgbClr val="000000"/>
                </a:solidFill>
                <a:latin typeface="Calibri" panose="020F0502020204030204" pitchFamily="34" charset="0"/>
                <a:cs typeface="Calibri" panose="020F0502020204030204" pitchFamily="34" charset="0"/>
              </a:rPr>
              <a:t>(RD</a:t>
            </a:r>
            <a:r>
              <a:rPr lang="es-ES" i="1" u="sng" dirty="0">
                <a:solidFill>
                  <a:srgbClr val="000000"/>
                </a:solidFill>
                <a:latin typeface="Calibri" panose="020F0502020204030204" pitchFamily="34" charset="0"/>
                <a:cs typeface="Calibri" panose="020F0502020204030204" pitchFamily="34" charset="0"/>
              </a:rPr>
              <a:t>)</a:t>
            </a:r>
            <a:r>
              <a:rPr lang="es-ES" b="0" i="1" u="sng" strike="noStrike" baseline="0" dirty="0">
                <a:solidFill>
                  <a:srgbClr val="000000"/>
                </a:solidFill>
                <a:latin typeface="Calibri" panose="020F0502020204030204" pitchFamily="34" charset="0"/>
                <a:cs typeface="Calibri" panose="020F0502020204030204" pitchFamily="34" charset="0"/>
              </a:rPr>
              <a:t> Liñas de actuación</a:t>
            </a:r>
            <a:r>
              <a:rPr lang="es-ES" b="0" i="1" u="none" strike="noStrike" baseline="0" dirty="0">
                <a:solidFill>
                  <a:srgbClr val="000000"/>
                </a:solidFill>
                <a:latin typeface="Calibri" panose="020F0502020204030204" pitchFamily="34" charset="0"/>
                <a:cs typeface="Calibri" panose="020F0502020204030204" pitchFamily="34" charset="0"/>
              </a:rPr>
              <a:t>: “O deseño de actividades de </a:t>
            </a:r>
            <a:r>
              <a:rPr lang="es-ES" b="0" i="1" u="none" strike="noStrike" baseline="0" dirty="0" err="1">
                <a:solidFill>
                  <a:srgbClr val="000000"/>
                </a:solidFill>
                <a:latin typeface="Calibri" panose="020F0502020204030204" pitchFamily="34" charset="0"/>
                <a:cs typeface="Calibri" panose="020F0502020204030204" pitchFamily="34" charset="0"/>
              </a:rPr>
              <a:t>aprendizaxe</a:t>
            </a:r>
            <a:r>
              <a:rPr lang="es-ES" b="0" i="1" u="none" strike="noStrike" baseline="0" dirty="0">
                <a:solidFill>
                  <a:srgbClr val="000000"/>
                </a:solidFill>
                <a:latin typeface="Calibri" panose="020F0502020204030204" pitchFamily="34" charset="0"/>
                <a:cs typeface="Calibri" panose="020F0502020204030204" pitchFamily="34" charset="0"/>
              </a:rPr>
              <a:t> de acceso universal </a:t>
            </a:r>
            <a:r>
              <a:rPr lang="es-ES" b="1" i="1" u="none" strike="noStrike" baseline="0" dirty="0">
                <a:solidFill>
                  <a:srgbClr val="FF0000"/>
                </a:solidFill>
                <a:latin typeface="Calibri" panose="020F0502020204030204" pitchFamily="34" charset="0"/>
                <a:cs typeface="Calibri" panose="020F0502020204030204" pitchFamily="34" charset="0"/>
              </a:rPr>
              <a:t>(DUA) </a:t>
            </a:r>
            <a:r>
              <a:rPr lang="es-ES" b="0" i="1" u="none" strike="noStrike" baseline="0" dirty="0">
                <a:solidFill>
                  <a:srgbClr val="000000"/>
                </a:solidFill>
                <a:latin typeface="Calibri" panose="020F0502020204030204" pitchFamily="34" charset="0"/>
                <a:cs typeface="Calibri" panose="020F0502020204030204" pitchFamily="34" charset="0"/>
              </a:rPr>
              <a:t>para atender </a:t>
            </a:r>
            <a:r>
              <a:rPr lang="es-ES" b="0" i="1" u="none" strike="noStrike" baseline="0" dirty="0" err="1">
                <a:solidFill>
                  <a:srgbClr val="000000"/>
                </a:solidFill>
                <a:latin typeface="Calibri" panose="020F0502020204030204" pitchFamily="34" charset="0"/>
                <a:cs typeface="Calibri" panose="020F0502020204030204" pitchFamily="34" charset="0"/>
              </a:rPr>
              <a:t>mellor</a:t>
            </a:r>
            <a:r>
              <a:rPr lang="es-ES" b="0" i="1" u="none" strike="noStrike" baseline="0" dirty="0">
                <a:solidFill>
                  <a:srgbClr val="000000"/>
                </a:solidFill>
                <a:latin typeface="Calibri" panose="020F0502020204030204" pitchFamily="34" charset="0"/>
                <a:cs typeface="Calibri" panose="020F0502020204030204" pitchFamily="34" charset="0"/>
              </a:rPr>
              <a:t> á </a:t>
            </a:r>
            <a:r>
              <a:rPr lang="es-ES" b="0" i="1" u="none" strike="noStrike" baseline="0" dirty="0" err="1">
                <a:solidFill>
                  <a:srgbClr val="000000"/>
                </a:solidFill>
                <a:latin typeface="Calibri" panose="020F0502020204030204" pitchFamily="34" charset="0"/>
                <a:cs typeface="Calibri" panose="020F0502020204030204" pitchFamily="34" charset="0"/>
              </a:rPr>
              <a:t>diversidade</a:t>
            </a:r>
            <a:r>
              <a:rPr lang="es-ES" b="0" i="1" u="none" strike="noStrike" baseline="0" dirty="0">
                <a:solidFill>
                  <a:srgbClr val="000000"/>
                </a:solidFill>
                <a:latin typeface="Calibri" panose="020F0502020204030204" pitchFamily="34" charset="0"/>
                <a:cs typeface="Calibri" panose="020F0502020204030204" pitchFamily="34" charset="0"/>
              </a:rPr>
              <a:t> do alumnado, o que </a:t>
            </a:r>
            <a:r>
              <a:rPr lang="es-ES" b="0" i="1" u="none" strike="noStrike" baseline="0" dirty="0" err="1">
                <a:solidFill>
                  <a:srgbClr val="000000"/>
                </a:solidFill>
                <a:latin typeface="Calibri" panose="020F0502020204030204" pitchFamily="34" charset="0"/>
                <a:cs typeface="Calibri" panose="020F0502020204030204" pitchFamily="34" charset="0"/>
              </a:rPr>
              <a:t>axudará</a:t>
            </a:r>
            <a:r>
              <a:rPr lang="es-ES" b="0" i="1" u="none" strike="noStrike" baseline="0" dirty="0">
                <a:solidFill>
                  <a:srgbClr val="000000"/>
                </a:solidFill>
                <a:latin typeface="Calibri" panose="020F0502020204030204" pitchFamily="34" charset="0"/>
                <a:cs typeface="Calibri" panose="020F0502020204030204" pitchFamily="34" charset="0"/>
              </a:rPr>
              <a:t> a </a:t>
            </a:r>
            <a:r>
              <a:rPr lang="es-ES" b="0" i="1" u="none" strike="noStrike" baseline="0" dirty="0" err="1">
                <a:solidFill>
                  <a:srgbClr val="000000"/>
                </a:solidFill>
                <a:latin typeface="Calibri" panose="020F0502020204030204" pitchFamily="34" charset="0"/>
                <a:cs typeface="Calibri" panose="020F0502020204030204" pitchFamily="34" charset="0"/>
              </a:rPr>
              <a:t>darlle</a:t>
            </a:r>
            <a:r>
              <a:rPr lang="es-ES" b="0" i="1" u="none" strike="noStrike" baseline="0" dirty="0">
                <a:solidFill>
                  <a:srgbClr val="000000"/>
                </a:solidFill>
                <a:latin typeface="Calibri" panose="020F0502020204030204" pitchFamily="34" charset="0"/>
                <a:cs typeface="Calibri" panose="020F0502020204030204" pitchFamily="34" charset="0"/>
              </a:rPr>
              <a:t> </a:t>
            </a:r>
            <a:r>
              <a:rPr lang="es-ES" b="0" i="1" u="none" strike="noStrike" baseline="0" dirty="0" err="1">
                <a:solidFill>
                  <a:srgbClr val="000000"/>
                </a:solidFill>
                <a:latin typeface="Calibri" panose="020F0502020204030204" pitchFamily="34" charset="0"/>
                <a:cs typeface="Calibri" panose="020F0502020204030204" pitchFamily="34" charset="0"/>
              </a:rPr>
              <a:t>unha</a:t>
            </a:r>
            <a:r>
              <a:rPr lang="es-ES" b="0" i="1" u="none" strike="noStrike" baseline="0" dirty="0">
                <a:solidFill>
                  <a:srgbClr val="000000"/>
                </a:solidFill>
                <a:latin typeface="Calibri" panose="020F0502020204030204" pitchFamily="34" charset="0"/>
                <a:cs typeface="Calibri" panose="020F0502020204030204" pitchFamily="34" charset="0"/>
              </a:rPr>
              <a:t> atención individualizada. “</a:t>
            </a:r>
            <a:endParaRPr lang="es-ES" b="1" i="1" u="none" strike="noStrike" baseline="0" dirty="0">
              <a:solidFill>
                <a:srgbClr val="000000"/>
              </a:solidFill>
              <a:latin typeface="Calibri" panose="020F0502020204030204" pitchFamily="34" charset="0"/>
              <a:cs typeface="Calibri" panose="020F0502020204030204" pitchFamily="34" charset="0"/>
            </a:endParaRPr>
          </a:p>
          <a:p>
            <a:pPr marL="342900" indent="-342900">
              <a:buAutoNum type="arabicPeriod"/>
            </a:pPr>
            <a:r>
              <a:rPr lang="es-ES" sz="1800" b="0" i="0" u="none" strike="noStrike" baseline="0" dirty="0">
                <a:solidFill>
                  <a:srgbClr val="000000"/>
                </a:solidFill>
                <a:latin typeface="Arial" panose="020B0604020202020204" pitchFamily="34" charset="0"/>
                <a:cs typeface="Arial" panose="020B0604020202020204" pitchFamily="34" charset="0"/>
              </a:rPr>
              <a:t>Adoptar las </a:t>
            </a:r>
            <a:r>
              <a:rPr lang="es-ES" sz="1800" b="1" i="0" u="none" strike="noStrike" baseline="0" dirty="0">
                <a:solidFill>
                  <a:srgbClr val="000000"/>
                </a:solidFill>
                <a:latin typeface="Arial" panose="020B0604020202020204" pitchFamily="34" charset="0"/>
                <a:cs typeface="Arial" panose="020B0604020202020204" pitchFamily="34" charset="0"/>
              </a:rPr>
              <a:t>medidas necesarias </a:t>
            </a:r>
            <a:r>
              <a:rPr lang="es-ES" sz="1800" b="0" i="0" u="none" strike="noStrike" baseline="0" dirty="0">
                <a:solidFill>
                  <a:srgbClr val="000000"/>
                </a:solidFill>
                <a:latin typeface="Arial" panose="020B0604020202020204" pitchFamily="34" charset="0"/>
                <a:cs typeface="Arial" panose="020B0604020202020204" pitchFamily="34" charset="0"/>
              </a:rPr>
              <a:t>para atender las necesidades de los ACNEAE, teniendo en cuenta sus circunstancias y sus diferentes ritmos de aprendizaje.</a:t>
            </a:r>
          </a:p>
          <a:p>
            <a:endParaRPr lang="es-ES" sz="1800" b="0" i="0" u="none" strike="noStrike" baseline="0" dirty="0">
              <a:solidFill>
                <a:srgbClr val="000000"/>
              </a:solidFill>
              <a:latin typeface="Arial" panose="020B0604020202020204" pitchFamily="34" charset="0"/>
              <a:cs typeface="Arial" panose="020B0604020202020204" pitchFamily="34" charset="0"/>
            </a:endParaRPr>
          </a:p>
          <a:p>
            <a:r>
              <a:rPr lang="es-ES" sz="1800" b="0" i="0" u="none" strike="noStrike" baseline="0" dirty="0">
                <a:solidFill>
                  <a:srgbClr val="000000"/>
                </a:solidFill>
                <a:latin typeface="Arial" panose="020B0604020202020204" pitchFamily="34" charset="0"/>
                <a:cs typeface="Arial" panose="020B0604020202020204" pitchFamily="34" charset="0"/>
              </a:rPr>
              <a:t>2. Dichas medidas, </a:t>
            </a:r>
            <a:r>
              <a:rPr lang="es-ES" sz="1800" b="1" i="0" u="none" strike="noStrike" baseline="0" dirty="0">
                <a:solidFill>
                  <a:srgbClr val="000000"/>
                </a:solidFill>
                <a:latin typeface="Arial" panose="020B0604020202020204" pitchFamily="34" charset="0"/>
                <a:cs typeface="Arial" panose="020B0604020202020204" pitchFamily="34" charset="0"/>
              </a:rPr>
              <a:t>formarán parte del </a:t>
            </a:r>
            <a:r>
              <a:rPr lang="es-ES" b="1" dirty="0">
                <a:solidFill>
                  <a:srgbClr val="000000"/>
                </a:solidFill>
                <a:latin typeface="Arial" panose="020B0604020202020204" pitchFamily="34" charset="0"/>
                <a:cs typeface="Arial" panose="020B0604020202020204" pitchFamily="34" charset="0"/>
              </a:rPr>
              <a:t>PEC</a:t>
            </a:r>
            <a:r>
              <a:rPr lang="es-ES" sz="1800" b="0" i="0" u="none" strike="noStrike" baseline="0" dirty="0">
                <a:solidFill>
                  <a:srgbClr val="000000"/>
                </a:solidFill>
                <a:latin typeface="Arial" panose="020B0604020202020204" pitchFamily="34" charset="0"/>
                <a:cs typeface="Arial" panose="020B0604020202020204" pitchFamily="34" charset="0"/>
              </a:rPr>
              <a:t>, estarán orientadas a permitir a todo el alumnado el </a:t>
            </a:r>
            <a:r>
              <a:rPr lang="es-ES" sz="1800" b="1" i="0" u="none" strike="noStrike" baseline="0" dirty="0">
                <a:solidFill>
                  <a:srgbClr val="000000"/>
                </a:solidFill>
                <a:latin typeface="Arial" panose="020B0604020202020204" pitchFamily="34" charset="0"/>
                <a:cs typeface="Arial" panose="020B0604020202020204" pitchFamily="34" charset="0"/>
              </a:rPr>
              <a:t>desarrollo de las competencias </a:t>
            </a:r>
            <a:r>
              <a:rPr lang="es-ES" sz="1800" b="0" i="0" u="none" strike="noStrike" baseline="0" dirty="0">
                <a:solidFill>
                  <a:srgbClr val="000000"/>
                </a:solidFill>
                <a:latin typeface="Arial" panose="020B0604020202020204" pitchFamily="34" charset="0"/>
                <a:cs typeface="Arial" panose="020B0604020202020204" pitchFamily="34" charset="0"/>
              </a:rPr>
              <a:t>previsto en </a:t>
            </a:r>
            <a:r>
              <a:rPr lang="es-ES" sz="1800" b="1" i="0" u="none" strike="noStrike" baseline="0" dirty="0">
                <a:solidFill>
                  <a:srgbClr val="000000"/>
                </a:solidFill>
                <a:latin typeface="Arial" panose="020B0604020202020204" pitchFamily="34" charset="0"/>
                <a:cs typeface="Arial" panose="020B0604020202020204" pitchFamily="34" charset="0"/>
              </a:rPr>
              <a:t>el Perfil de salida y la consecución de los objetivos </a:t>
            </a:r>
            <a:r>
              <a:rPr lang="es-ES" sz="1800" b="0" i="0" u="none" strike="noStrike" baseline="0" dirty="0">
                <a:solidFill>
                  <a:srgbClr val="000000"/>
                </a:solidFill>
                <a:latin typeface="Arial" panose="020B0604020202020204" pitchFamily="34" charset="0"/>
                <a:cs typeface="Arial" panose="020B0604020202020204" pitchFamily="34" charset="0"/>
              </a:rPr>
              <a:t>de la Educación Secundaria Obligatoria, por lo que en ningún caso podrán suponer una discriminación que impida a quienes se beneficien de ellas obtener la titulación correspondiente.</a:t>
            </a:r>
          </a:p>
          <a:p>
            <a:endParaRPr lang="es-ES" sz="1800" b="0" i="0" u="none" strike="noStrike" baseline="0" dirty="0">
              <a:solidFill>
                <a:srgbClr val="000000"/>
              </a:solidFill>
              <a:latin typeface="Arial" panose="020B0604020202020204" pitchFamily="34" charset="0"/>
              <a:cs typeface="Arial" panose="020B0604020202020204" pitchFamily="34" charset="0"/>
            </a:endParaRPr>
          </a:p>
          <a:p>
            <a:r>
              <a:rPr lang="es-ES" sz="1800" b="0" i="0" u="none" strike="noStrike" baseline="0" dirty="0">
                <a:solidFill>
                  <a:srgbClr val="000000"/>
                </a:solidFill>
                <a:latin typeface="Arial" panose="020B0604020202020204" pitchFamily="34" charset="0"/>
                <a:cs typeface="Arial" panose="020B0604020202020204" pitchFamily="34" charset="0"/>
              </a:rPr>
              <a:t>3. Para lograr este objetivo, se podrán realizar </a:t>
            </a:r>
            <a:r>
              <a:rPr lang="es-ES" sz="1800" b="1" i="0" u="none" strike="noStrike" baseline="0" dirty="0">
                <a:solidFill>
                  <a:srgbClr val="000000"/>
                </a:solidFill>
                <a:latin typeface="Arial" panose="020B0604020202020204" pitchFamily="34" charset="0"/>
                <a:cs typeface="Arial" panose="020B0604020202020204" pitchFamily="34" charset="0"/>
              </a:rPr>
              <a:t>adaptaciones curriculares y organizativas </a:t>
            </a:r>
            <a:r>
              <a:rPr lang="es-ES" sz="1800" b="0" i="0" u="none" strike="noStrike" baseline="0" dirty="0">
                <a:solidFill>
                  <a:srgbClr val="000000"/>
                </a:solidFill>
                <a:latin typeface="Arial" panose="020B0604020202020204" pitchFamily="34" charset="0"/>
                <a:cs typeface="Arial" panose="020B0604020202020204" pitchFamily="34" charset="0"/>
              </a:rPr>
              <a:t>con el fin de que el alumnado con necesidad específica de apoyo educativo al que se refiere el artículo 71 de la Ley Orgánica 2/2006, de 3 de mayo, pueda alcanzar el máximo desarrollo de sus capacidades personales. Estas adaptaciones en ningún caso se tendrán en cuenta para minorar las calificaciones obtenidas.</a:t>
            </a:r>
            <a:endParaRPr lang="es-ES" dirty="0">
              <a:latin typeface="Arial" panose="020B06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id="{E8B66C33-C3F2-7512-72CC-8CD7B2F8F373}"/>
              </a:ext>
            </a:extLst>
          </p:cNvPr>
          <p:cNvPicPr>
            <a:picLocks noChangeAspect="1"/>
          </p:cNvPicPr>
          <p:nvPr/>
        </p:nvPicPr>
        <p:blipFill>
          <a:blip r:embed="rId2"/>
          <a:stretch>
            <a:fillRect/>
          </a:stretch>
        </p:blipFill>
        <p:spPr>
          <a:xfrm>
            <a:off x="9524998" y="128352"/>
            <a:ext cx="2376270" cy="1247542"/>
          </a:xfrm>
          <a:prstGeom prst="rect">
            <a:avLst/>
          </a:prstGeom>
        </p:spPr>
      </p:pic>
    </p:spTree>
    <p:extLst>
      <p:ext uri="{BB962C8B-B14F-4D97-AF65-F5344CB8AC3E}">
        <p14:creationId xmlns:p14="http://schemas.microsoft.com/office/powerpoint/2010/main" val="1423502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0169E78E-3042-A85F-024B-D5D9BCBC512E}"/>
              </a:ext>
            </a:extLst>
          </p:cNvPr>
          <p:cNvPicPr>
            <a:picLocks noChangeAspect="1"/>
          </p:cNvPicPr>
          <p:nvPr/>
        </p:nvPicPr>
        <p:blipFill>
          <a:blip r:embed="rId2"/>
          <a:stretch>
            <a:fillRect/>
          </a:stretch>
        </p:blipFill>
        <p:spPr>
          <a:xfrm>
            <a:off x="10297554" y="18310"/>
            <a:ext cx="1852246" cy="1369952"/>
          </a:xfrm>
          <a:prstGeom prst="rect">
            <a:avLst/>
          </a:prstGeom>
        </p:spPr>
      </p:pic>
      <p:sp>
        <p:nvSpPr>
          <p:cNvPr id="2" name="CuadroTexto 1">
            <a:extLst>
              <a:ext uri="{FF2B5EF4-FFF2-40B4-BE49-F238E27FC236}">
                <a16:creationId xmlns:a16="http://schemas.microsoft.com/office/drawing/2014/main" id="{E8996533-6BEE-4747-8DA7-059CDE463DB4}"/>
              </a:ext>
            </a:extLst>
          </p:cNvPr>
          <p:cNvSpPr txBox="1"/>
          <p:nvPr/>
        </p:nvSpPr>
        <p:spPr>
          <a:xfrm>
            <a:off x="1481797" y="546554"/>
            <a:ext cx="9228406" cy="4247317"/>
          </a:xfrm>
          <a:prstGeom prst="rect">
            <a:avLst/>
          </a:prstGeom>
          <a:noFill/>
        </p:spPr>
        <p:txBody>
          <a:bodyPr wrap="square" rtlCol="0">
            <a:spAutoFit/>
          </a:bodyPr>
          <a:lstStyle/>
          <a:p>
            <a:r>
              <a:rPr lang="es-ES" sz="3600" b="1" dirty="0">
                <a:solidFill>
                  <a:srgbClr val="0070C0"/>
                </a:solidFill>
                <a:latin typeface="Arial" panose="020B0604020202020204" pitchFamily="34" charset="0"/>
                <a:cs typeface="Arial" panose="020B0604020202020204" pitchFamily="34" charset="0"/>
              </a:rPr>
              <a:t>AC </a:t>
            </a:r>
            <a:r>
              <a:rPr lang="es-ES" sz="1600" b="1" dirty="0">
                <a:solidFill>
                  <a:srgbClr val="0070C0"/>
                </a:solidFill>
                <a:latin typeface="Arial" panose="020B0604020202020204" pitchFamily="34" charset="0"/>
                <a:cs typeface="Arial" panose="020B0604020202020204" pitchFamily="34" charset="0"/>
              </a:rPr>
              <a:t>( ACS/ACI)</a:t>
            </a:r>
          </a:p>
          <a:p>
            <a:r>
              <a:rPr lang="es-ES" u="sng" dirty="0">
                <a:latin typeface="Arial" panose="020B0604020202020204" pitchFamily="34" charset="0"/>
                <a:cs typeface="Arial" panose="020B0604020202020204" pitchFamily="34" charset="0"/>
              </a:rPr>
              <a:t>Adaptación curricular</a:t>
            </a:r>
          </a:p>
          <a:p>
            <a:r>
              <a:rPr lang="es-ES" dirty="0">
                <a:latin typeface="Arial" panose="020B0604020202020204" pitchFamily="34" charset="0"/>
                <a:cs typeface="Arial" panose="020B0604020202020204" pitchFamily="34" charset="0"/>
              </a:rPr>
              <a:t>Son todos aquellos ajustes o modificaciones que se efectúan en los diferentes elementos de la propuesta educativa desarrollada para un alumno, con el fin de responder a sus necesidades educativas especiales y que</a:t>
            </a:r>
            <a:r>
              <a:rPr lang="es-ES" b="1" dirty="0">
                <a:latin typeface="Arial" panose="020B0604020202020204" pitchFamily="34" charset="0"/>
                <a:cs typeface="Arial" panose="020B0604020202020204" pitchFamily="34" charset="0"/>
              </a:rPr>
              <a:t> No </a:t>
            </a:r>
            <a:r>
              <a:rPr lang="es-ES" dirty="0">
                <a:latin typeface="Arial" panose="020B0604020202020204" pitchFamily="34" charset="0"/>
                <a:cs typeface="Arial" panose="020B0604020202020204" pitchFamily="34" charset="0"/>
              </a:rPr>
              <a:t>pueden ser compartidas con el resto de sus compañeros.</a:t>
            </a:r>
          </a:p>
          <a:p>
            <a:r>
              <a:rPr lang="es-ES" dirty="0">
                <a:solidFill>
                  <a:srgbClr val="0070C0"/>
                </a:solidFill>
                <a:latin typeface="Arial" panose="020B0604020202020204" pitchFamily="34" charset="0"/>
                <a:cs typeface="Arial" panose="020B0604020202020204" pitchFamily="34" charset="0"/>
              </a:rPr>
              <a:t>El documento </a:t>
            </a:r>
            <a:r>
              <a:rPr lang="es-ES" b="1" dirty="0">
                <a:solidFill>
                  <a:srgbClr val="0070C0"/>
                </a:solidFill>
                <a:latin typeface="Arial" panose="020B0604020202020204" pitchFamily="34" charset="0"/>
                <a:cs typeface="Arial" panose="020B0604020202020204" pitchFamily="34" charset="0"/>
              </a:rPr>
              <a:t>DACI/DIAC/DAC</a:t>
            </a:r>
            <a:r>
              <a:rPr lang="es-ES" dirty="0">
                <a:solidFill>
                  <a:srgbClr val="0070C0"/>
                </a:solidFill>
                <a:latin typeface="Arial" panose="020B0604020202020204" pitchFamily="34" charset="0"/>
                <a:cs typeface="Arial" panose="020B0604020202020204" pitchFamily="34" charset="0"/>
              </a:rPr>
              <a:t> ( documento de adaptación curricular) contendrá entre otros:</a:t>
            </a:r>
          </a:p>
          <a:p>
            <a:r>
              <a:rPr lang="es-ES" dirty="0">
                <a:solidFill>
                  <a:srgbClr val="0070C0"/>
                </a:solidFill>
                <a:latin typeface="Arial" panose="020B0604020202020204" pitchFamily="34" charset="0"/>
                <a:cs typeface="Arial" panose="020B0604020202020204" pitchFamily="34" charset="0"/>
              </a:rPr>
              <a:t>Datos personales del alumno.</a:t>
            </a:r>
          </a:p>
          <a:p>
            <a:r>
              <a:rPr lang="es-ES" dirty="0">
                <a:solidFill>
                  <a:srgbClr val="0070C0"/>
                </a:solidFill>
                <a:latin typeface="Arial" panose="020B0604020202020204" pitchFamily="34" charset="0"/>
                <a:cs typeface="Arial" panose="020B0604020202020204" pitchFamily="34" charset="0"/>
              </a:rPr>
              <a:t>Datos físicos y de salud.</a:t>
            </a:r>
          </a:p>
          <a:p>
            <a:r>
              <a:rPr lang="es-ES" dirty="0">
                <a:solidFill>
                  <a:srgbClr val="0070C0"/>
                </a:solidFill>
                <a:latin typeface="Arial" panose="020B0604020202020204" pitchFamily="34" charset="0"/>
                <a:cs typeface="Arial" panose="020B0604020202020204" pitchFamily="34" charset="0"/>
              </a:rPr>
              <a:t>Datos del entorno escolar.</a:t>
            </a:r>
          </a:p>
          <a:p>
            <a:r>
              <a:rPr lang="es-ES" dirty="0">
                <a:solidFill>
                  <a:srgbClr val="0070C0"/>
                </a:solidFill>
                <a:latin typeface="Arial" panose="020B0604020202020204" pitchFamily="34" charset="0"/>
                <a:cs typeface="Arial" panose="020B0604020202020204" pitchFamily="34" charset="0"/>
              </a:rPr>
              <a:t>Pruebas psicopedagógicas</a:t>
            </a:r>
          </a:p>
          <a:p>
            <a:r>
              <a:rPr lang="es-ES" dirty="0">
                <a:solidFill>
                  <a:srgbClr val="0070C0"/>
                </a:solidFill>
                <a:latin typeface="Arial" panose="020B0604020202020204" pitchFamily="34" charset="0"/>
                <a:cs typeface="Arial" panose="020B0604020202020204" pitchFamily="34" charset="0"/>
              </a:rPr>
              <a:t>Medidas adoptadas, </a:t>
            </a:r>
            <a:r>
              <a:rPr lang="es-ES" b="1" dirty="0">
                <a:solidFill>
                  <a:srgbClr val="0070C0"/>
                </a:solidFill>
                <a:latin typeface="Arial" panose="020B0604020202020204" pitchFamily="34" charset="0"/>
                <a:cs typeface="Arial" panose="020B0604020202020204" pitchFamily="34" charset="0"/>
              </a:rPr>
              <a:t>todas en progresión </a:t>
            </a:r>
            <a:r>
              <a:rPr lang="es-ES" dirty="0">
                <a:solidFill>
                  <a:srgbClr val="0070C0"/>
                </a:solidFill>
                <a:latin typeface="Arial" panose="020B0604020202020204" pitchFamily="34" charset="0"/>
                <a:cs typeface="Arial" panose="020B0604020202020204" pitchFamily="34" charset="0"/>
              </a:rPr>
              <a:t>….</a:t>
            </a:r>
          </a:p>
          <a:p>
            <a:r>
              <a:rPr lang="es-ES" dirty="0">
                <a:solidFill>
                  <a:srgbClr val="FF0000"/>
                </a:solidFill>
                <a:latin typeface="Arial" panose="020B0604020202020204" pitchFamily="34" charset="0"/>
                <a:cs typeface="Arial" panose="020B0604020202020204" pitchFamily="34" charset="0"/>
              </a:rPr>
              <a:t>Programas individualizados de las diferentes materias en las que requiere adaptación </a:t>
            </a:r>
          </a:p>
        </p:txBody>
      </p:sp>
      <p:sp>
        <p:nvSpPr>
          <p:cNvPr id="3" name="CuadroTexto 2">
            <a:extLst>
              <a:ext uri="{FF2B5EF4-FFF2-40B4-BE49-F238E27FC236}">
                <a16:creationId xmlns:a16="http://schemas.microsoft.com/office/drawing/2014/main" id="{533AE05F-AFDE-4CF4-AFEC-15B3B5A44AC8}"/>
              </a:ext>
            </a:extLst>
          </p:cNvPr>
          <p:cNvSpPr txBox="1"/>
          <p:nvPr/>
        </p:nvSpPr>
        <p:spPr>
          <a:xfrm>
            <a:off x="6096000" y="3105834"/>
            <a:ext cx="1983544" cy="646331"/>
          </a:xfrm>
          <a:prstGeom prst="rect">
            <a:avLst/>
          </a:prstGeom>
          <a:noFill/>
          <a:ln>
            <a:solidFill>
              <a:schemeClr val="accent1"/>
            </a:solidFill>
          </a:ln>
        </p:spPr>
        <p:txBody>
          <a:bodyPr wrap="square" rtlCol="0">
            <a:spAutoFit/>
          </a:bodyPr>
          <a:lstStyle/>
          <a:p>
            <a:r>
              <a:rPr lang="es-ES" dirty="0">
                <a:solidFill>
                  <a:srgbClr val="0070C0"/>
                </a:solidFill>
              </a:rPr>
              <a:t>RESPONSABLE : DEP ORIENTACION </a:t>
            </a:r>
          </a:p>
        </p:txBody>
      </p:sp>
      <p:cxnSp>
        <p:nvCxnSpPr>
          <p:cNvPr id="5" name="Conector recto de flecha 4">
            <a:extLst>
              <a:ext uri="{FF2B5EF4-FFF2-40B4-BE49-F238E27FC236}">
                <a16:creationId xmlns:a16="http://schemas.microsoft.com/office/drawing/2014/main" id="{B9ECBD04-4488-4908-BE7B-4A5EC49F05E8}"/>
              </a:ext>
            </a:extLst>
          </p:cNvPr>
          <p:cNvCxnSpPr/>
          <p:nvPr/>
        </p:nvCxnSpPr>
        <p:spPr>
          <a:xfrm>
            <a:off x="5106572" y="3035102"/>
            <a:ext cx="829994" cy="4325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E01CAEA3-A035-4EF5-A2DE-47FDD10D40DA}"/>
              </a:ext>
            </a:extLst>
          </p:cNvPr>
          <p:cNvSpPr txBox="1"/>
          <p:nvPr/>
        </p:nvSpPr>
        <p:spPr>
          <a:xfrm rot="10800000" flipH="1" flipV="1">
            <a:off x="8482824" y="4764034"/>
            <a:ext cx="2633739" cy="646331"/>
          </a:xfrm>
          <a:prstGeom prst="rect">
            <a:avLst/>
          </a:prstGeom>
          <a:noFill/>
          <a:ln>
            <a:solidFill>
              <a:schemeClr val="accent1"/>
            </a:solidFill>
          </a:ln>
        </p:spPr>
        <p:txBody>
          <a:bodyPr wrap="square" rtlCol="0">
            <a:spAutoFit/>
          </a:bodyPr>
          <a:lstStyle/>
          <a:p>
            <a:r>
              <a:rPr lang="es-ES" dirty="0">
                <a:solidFill>
                  <a:srgbClr val="FF0000"/>
                </a:solidFill>
              </a:rPr>
              <a:t>RESPONSABLE: PROFESOR DE AULA</a:t>
            </a:r>
          </a:p>
        </p:txBody>
      </p:sp>
      <p:cxnSp>
        <p:nvCxnSpPr>
          <p:cNvPr id="8" name="Conector recto de flecha 7">
            <a:extLst>
              <a:ext uri="{FF2B5EF4-FFF2-40B4-BE49-F238E27FC236}">
                <a16:creationId xmlns:a16="http://schemas.microsoft.com/office/drawing/2014/main" id="{5D696527-B170-4B09-8B1E-064B7FD807EB}"/>
              </a:ext>
            </a:extLst>
          </p:cNvPr>
          <p:cNvCxnSpPr/>
          <p:nvPr/>
        </p:nvCxnSpPr>
        <p:spPr>
          <a:xfrm>
            <a:off x="8201465" y="4724202"/>
            <a:ext cx="260252" cy="4927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A99F204E-9E65-4834-8A1D-4DA253F64E17}"/>
              </a:ext>
            </a:extLst>
          </p:cNvPr>
          <p:cNvSpPr txBox="1"/>
          <p:nvPr/>
        </p:nvSpPr>
        <p:spPr>
          <a:xfrm>
            <a:off x="1294228" y="5289452"/>
            <a:ext cx="2222695" cy="1200329"/>
          </a:xfrm>
          <a:prstGeom prst="rect">
            <a:avLst/>
          </a:prstGeom>
          <a:noFill/>
          <a:ln>
            <a:solidFill>
              <a:schemeClr val="accent1"/>
            </a:solidFill>
          </a:ln>
        </p:spPr>
        <p:txBody>
          <a:bodyPr wrap="square" rtlCol="0">
            <a:spAutoFit/>
          </a:bodyPr>
          <a:lstStyle/>
          <a:p>
            <a:r>
              <a:rPr lang="es-ES" b="1" dirty="0">
                <a:solidFill>
                  <a:srgbClr val="FF0000"/>
                </a:solidFill>
              </a:rPr>
              <a:t>ADAPTACIONES EN </a:t>
            </a:r>
          </a:p>
          <a:p>
            <a:r>
              <a:rPr lang="es-ES" b="1" dirty="0">
                <a:solidFill>
                  <a:srgbClr val="FF0000"/>
                </a:solidFill>
              </a:rPr>
              <a:t>ELEMENTOS BÁSICOS DEL CURRICULO</a:t>
            </a:r>
          </a:p>
        </p:txBody>
      </p:sp>
      <p:sp>
        <p:nvSpPr>
          <p:cNvPr id="7" name="CuadroTexto 6">
            <a:extLst>
              <a:ext uri="{FF2B5EF4-FFF2-40B4-BE49-F238E27FC236}">
                <a16:creationId xmlns:a16="http://schemas.microsoft.com/office/drawing/2014/main" id="{C070BA4C-798F-4C8B-B446-664849F0C0F5}"/>
              </a:ext>
            </a:extLst>
          </p:cNvPr>
          <p:cNvSpPr txBox="1"/>
          <p:nvPr/>
        </p:nvSpPr>
        <p:spPr>
          <a:xfrm>
            <a:off x="4130919" y="5445295"/>
            <a:ext cx="1266092" cy="369332"/>
          </a:xfrm>
          <a:prstGeom prst="rect">
            <a:avLst/>
          </a:prstGeom>
          <a:noFill/>
          <a:ln>
            <a:solidFill>
              <a:schemeClr val="accent1"/>
            </a:solidFill>
          </a:ln>
        </p:spPr>
        <p:txBody>
          <a:bodyPr wrap="square" rtlCol="0">
            <a:spAutoFit/>
          </a:bodyPr>
          <a:lstStyle/>
          <a:p>
            <a:r>
              <a:rPr lang="es-ES" dirty="0"/>
              <a:t>OBJETIVOS</a:t>
            </a:r>
          </a:p>
        </p:txBody>
      </p:sp>
      <p:sp>
        <p:nvSpPr>
          <p:cNvPr id="9" name="CuadroTexto 8">
            <a:extLst>
              <a:ext uri="{FF2B5EF4-FFF2-40B4-BE49-F238E27FC236}">
                <a16:creationId xmlns:a16="http://schemas.microsoft.com/office/drawing/2014/main" id="{ECF95D45-9A38-4E34-B478-CED2192B2299}"/>
              </a:ext>
            </a:extLst>
          </p:cNvPr>
          <p:cNvSpPr txBox="1"/>
          <p:nvPr/>
        </p:nvSpPr>
        <p:spPr>
          <a:xfrm>
            <a:off x="4033325" y="5942114"/>
            <a:ext cx="1828800" cy="369332"/>
          </a:xfrm>
          <a:prstGeom prst="rect">
            <a:avLst/>
          </a:prstGeom>
          <a:noFill/>
          <a:ln>
            <a:solidFill>
              <a:schemeClr val="accent1"/>
            </a:solidFill>
          </a:ln>
        </p:spPr>
        <p:txBody>
          <a:bodyPr wrap="square" rtlCol="0">
            <a:spAutoFit/>
          </a:bodyPr>
          <a:lstStyle/>
          <a:p>
            <a:r>
              <a:rPr lang="es-ES" dirty="0"/>
              <a:t>COMPETENCIAS</a:t>
            </a:r>
          </a:p>
        </p:txBody>
      </p:sp>
      <p:sp>
        <p:nvSpPr>
          <p:cNvPr id="10" name="CuadroTexto 9">
            <a:extLst>
              <a:ext uri="{FF2B5EF4-FFF2-40B4-BE49-F238E27FC236}">
                <a16:creationId xmlns:a16="http://schemas.microsoft.com/office/drawing/2014/main" id="{DB3FD2C6-4E17-4D41-9D0C-CDE17FF10FD0}"/>
              </a:ext>
            </a:extLst>
          </p:cNvPr>
          <p:cNvSpPr txBox="1"/>
          <p:nvPr/>
        </p:nvSpPr>
        <p:spPr>
          <a:xfrm>
            <a:off x="6492829" y="5572782"/>
            <a:ext cx="1983544" cy="369332"/>
          </a:xfrm>
          <a:prstGeom prst="rect">
            <a:avLst/>
          </a:prstGeom>
          <a:noFill/>
          <a:ln>
            <a:solidFill>
              <a:schemeClr val="accent1"/>
            </a:solidFill>
          </a:ln>
        </p:spPr>
        <p:txBody>
          <a:bodyPr wrap="square" rtlCol="0">
            <a:spAutoFit/>
          </a:bodyPr>
          <a:lstStyle/>
          <a:p>
            <a:r>
              <a:rPr lang="es-ES" dirty="0"/>
              <a:t>SABERES</a:t>
            </a:r>
          </a:p>
        </p:txBody>
      </p:sp>
      <p:sp>
        <p:nvSpPr>
          <p:cNvPr id="11" name="CuadroTexto 10">
            <a:extLst>
              <a:ext uri="{FF2B5EF4-FFF2-40B4-BE49-F238E27FC236}">
                <a16:creationId xmlns:a16="http://schemas.microsoft.com/office/drawing/2014/main" id="{70045CCD-E21C-4653-A253-363FDE79AEB3}"/>
              </a:ext>
            </a:extLst>
          </p:cNvPr>
          <p:cNvSpPr txBox="1"/>
          <p:nvPr/>
        </p:nvSpPr>
        <p:spPr>
          <a:xfrm>
            <a:off x="6464691" y="6120449"/>
            <a:ext cx="1983544" cy="369332"/>
          </a:xfrm>
          <a:prstGeom prst="rect">
            <a:avLst/>
          </a:prstGeom>
          <a:noFill/>
          <a:ln>
            <a:solidFill>
              <a:schemeClr val="accent1"/>
            </a:solidFill>
          </a:ln>
        </p:spPr>
        <p:txBody>
          <a:bodyPr wrap="square" rtlCol="0">
            <a:spAutoFit/>
          </a:bodyPr>
          <a:lstStyle/>
          <a:p>
            <a:r>
              <a:rPr lang="es-ES" dirty="0"/>
              <a:t>CRITERIOS</a:t>
            </a:r>
          </a:p>
        </p:txBody>
      </p:sp>
      <p:sp>
        <p:nvSpPr>
          <p:cNvPr id="13" name="CuadroTexto 12">
            <a:extLst>
              <a:ext uri="{FF2B5EF4-FFF2-40B4-BE49-F238E27FC236}">
                <a16:creationId xmlns:a16="http://schemas.microsoft.com/office/drawing/2014/main" id="{A2887658-0C49-4AD2-A986-5D05CD701AC5}"/>
              </a:ext>
            </a:extLst>
          </p:cNvPr>
          <p:cNvSpPr txBox="1"/>
          <p:nvPr/>
        </p:nvSpPr>
        <p:spPr>
          <a:xfrm>
            <a:off x="9240133" y="5427951"/>
            <a:ext cx="1983544" cy="923330"/>
          </a:xfrm>
          <a:prstGeom prst="rect">
            <a:avLst/>
          </a:prstGeom>
          <a:noFill/>
          <a:ln>
            <a:solidFill>
              <a:schemeClr val="accent1"/>
            </a:solidFill>
          </a:ln>
        </p:spPr>
        <p:txBody>
          <a:bodyPr wrap="square" rtlCol="0">
            <a:spAutoFit/>
          </a:bodyPr>
          <a:lstStyle/>
          <a:p>
            <a:r>
              <a:rPr lang="es-ES" b="1" dirty="0">
                <a:solidFill>
                  <a:srgbClr val="0070C0"/>
                </a:solidFill>
              </a:rPr>
              <a:t>MANTENER</a:t>
            </a:r>
          </a:p>
          <a:p>
            <a:r>
              <a:rPr lang="es-ES" b="1" dirty="0">
                <a:solidFill>
                  <a:srgbClr val="0070C0"/>
                </a:solidFill>
              </a:rPr>
              <a:t>ELIMINAR</a:t>
            </a:r>
          </a:p>
          <a:p>
            <a:r>
              <a:rPr lang="es-ES" b="1" dirty="0">
                <a:solidFill>
                  <a:srgbClr val="0070C0"/>
                </a:solidFill>
              </a:rPr>
              <a:t>MODIFICAR</a:t>
            </a:r>
          </a:p>
        </p:txBody>
      </p:sp>
      <p:sp>
        <p:nvSpPr>
          <p:cNvPr id="14" name="Flecha: a la derecha 13">
            <a:extLst>
              <a:ext uri="{FF2B5EF4-FFF2-40B4-BE49-F238E27FC236}">
                <a16:creationId xmlns:a16="http://schemas.microsoft.com/office/drawing/2014/main" id="{C6758911-531B-41FF-9583-D66A73ED5CE3}"/>
              </a:ext>
            </a:extLst>
          </p:cNvPr>
          <p:cNvSpPr/>
          <p:nvPr/>
        </p:nvSpPr>
        <p:spPr>
          <a:xfrm>
            <a:off x="8570742" y="5629961"/>
            <a:ext cx="531055" cy="8598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Flecha: a la derecha 18">
            <a:extLst>
              <a:ext uri="{FF2B5EF4-FFF2-40B4-BE49-F238E27FC236}">
                <a16:creationId xmlns:a16="http://schemas.microsoft.com/office/drawing/2014/main" id="{D41E451F-907E-472A-ADE2-066D0EEAE853}"/>
              </a:ext>
            </a:extLst>
          </p:cNvPr>
          <p:cNvSpPr/>
          <p:nvPr/>
        </p:nvSpPr>
        <p:spPr>
          <a:xfrm>
            <a:off x="5936566" y="5445295"/>
            <a:ext cx="288974" cy="9059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873534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15133D3-6709-DB36-9D2B-FB7A0319D415}"/>
              </a:ext>
            </a:extLst>
          </p:cNvPr>
          <p:cNvSpPr txBox="1"/>
          <p:nvPr/>
        </p:nvSpPr>
        <p:spPr>
          <a:xfrm>
            <a:off x="998805" y="0"/>
            <a:ext cx="10452295" cy="6186309"/>
          </a:xfrm>
          <a:prstGeom prst="rect">
            <a:avLst/>
          </a:prstGeom>
          <a:noFill/>
        </p:spPr>
        <p:txBody>
          <a:bodyPr wrap="square">
            <a:spAutoFit/>
          </a:bodyPr>
          <a:lstStyle/>
          <a:p>
            <a:pPr algn="l"/>
            <a:r>
              <a:rPr lang="es-ES" sz="3600" dirty="0">
                <a:solidFill>
                  <a:srgbClr val="FF0000"/>
                </a:solidFill>
                <a:latin typeface="Cooper Black" panose="0208090404030B020404" pitchFamily="18" charset="0"/>
              </a:rPr>
              <a:t>ADAPTACION CURRICULAR</a:t>
            </a:r>
          </a:p>
          <a:p>
            <a:pPr algn="l"/>
            <a:r>
              <a:rPr lang="es-ES" dirty="0">
                <a:latin typeface="ArialMT"/>
              </a:rPr>
              <a:t>S</a:t>
            </a:r>
            <a:r>
              <a:rPr lang="es-ES" sz="1800" b="0" i="0" u="none" strike="noStrike" baseline="0" dirty="0">
                <a:latin typeface="ArialMT"/>
              </a:rPr>
              <a:t>on </a:t>
            </a:r>
            <a:r>
              <a:rPr lang="es-ES" sz="1800" b="1" i="0" u="none" strike="noStrike" baseline="0" dirty="0">
                <a:solidFill>
                  <a:srgbClr val="7030A0"/>
                </a:solidFill>
                <a:latin typeface="ArialMT"/>
              </a:rPr>
              <a:t>medidas extraordinarias </a:t>
            </a:r>
            <a:r>
              <a:rPr lang="es-ES" sz="1800" b="0" i="0" u="none" strike="noStrike" baseline="0" dirty="0">
                <a:latin typeface="ArialMT"/>
              </a:rPr>
              <a:t>de atención a la diversidad que afectan os elementos prescriptivos</a:t>
            </a:r>
          </a:p>
          <a:p>
            <a:pPr algn="l"/>
            <a:r>
              <a:rPr lang="pt-BR" sz="1800" b="0" i="0" u="none" strike="noStrike" baseline="0" dirty="0" err="1">
                <a:latin typeface="ArialMT"/>
              </a:rPr>
              <a:t>del</a:t>
            </a:r>
            <a:r>
              <a:rPr lang="pt-BR" sz="1800" b="0" i="0" u="none" strike="noStrike" baseline="0" dirty="0">
                <a:latin typeface="ArialMT"/>
              </a:rPr>
              <a:t> currículo; van dirigidas al </a:t>
            </a:r>
            <a:r>
              <a:rPr lang="pt-BR" sz="1800" b="1" i="0" u="none" strike="noStrike" baseline="0" dirty="0" err="1">
                <a:latin typeface="ArialMT"/>
              </a:rPr>
              <a:t>alumnado</a:t>
            </a:r>
            <a:r>
              <a:rPr lang="pt-BR" sz="1800" b="1" i="0" u="none" strike="noStrike" baseline="0" dirty="0">
                <a:latin typeface="ArialMT"/>
              </a:rPr>
              <a:t> </a:t>
            </a:r>
            <a:r>
              <a:rPr lang="pt-BR" sz="1800" b="1" i="0" u="none" strike="noStrike" baseline="0" dirty="0" err="1">
                <a:latin typeface="ArialMT"/>
              </a:rPr>
              <a:t>con</a:t>
            </a:r>
            <a:r>
              <a:rPr lang="pt-BR" sz="1800" b="1" i="0" u="none" strike="noStrike" baseline="0" dirty="0">
                <a:latin typeface="ArialMT"/>
              </a:rPr>
              <a:t> </a:t>
            </a:r>
            <a:r>
              <a:rPr lang="pt-BR" sz="1800" b="1" i="0" u="none" strike="noStrike" baseline="0" dirty="0" err="1">
                <a:latin typeface="ArialMT"/>
              </a:rPr>
              <a:t>necesidades</a:t>
            </a:r>
            <a:r>
              <a:rPr lang="pt-BR" sz="1800" b="1" i="0" u="none" strike="noStrike" baseline="0" dirty="0">
                <a:latin typeface="ArialMT"/>
              </a:rPr>
              <a:t> educativas </a:t>
            </a:r>
            <a:r>
              <a:rPr lang="pt-BR" sz="1800" b="1" i="0" u="none" strike="noStrike" baseline="0" dirty="0" err="1">
                <a:latin typeface="ArialMT"/>
              </a:rPr>
              <a:t>especiales</a:t>
            </a:r>
            <a:r>
              <a:rPr lang="pt-BR" sz="1800" b="1" i="0" u="none" strike="noStrike" baseline="0" dirty="0">
                <a:latin typeface="ArialMT"/>
              </a:rPr>
              <a:t> y</a:t>
            </a:r>
            <a:r>
              <a:rPr lang="pt-BR" sz="1800" b="0" i="0" u="none" strike="noStrike" baseline="0" dirty="0">
                <a:latin typeface="ArialMT"/>
              </a:rPr>
              <a:t>,</a:t>
            </a:r>
          </a:p>
          <a:p>
            <a:pPr algn="l"/>
            <a:r>
              <a:rPr lang="pt-BR" sz="1800" b="0" i="0" u="none" strike="noStrike" baseline="0" dirty="0">
                <a:latin typeface="ArialMT"/>
              </a:rPr>
              <a:t>excepcionalmente, al resto </a:t>
            </a:r>
            <a:r>
              <a:rPr lang="pt-BR" sz="1800" b="0" i="0" u="none" strike="noStrike" baseline="0" dirty="0" err="1">
                <a:latin typeface="ArialMT"/>
              </a:rPr>
              <a:t>del</a:t>
            </a:r>
            <a:r>
              <a:rPr lang="pt-BR" sz="1800" b="0" i="0" u="none" strike="noStrike" baseline="0" dirty="0">
                <a:latin typeface="ArialMT"/>
              </a:rPr>
              <a:t> </a:t>
            </a:r>
            <a:r>
              <a:rPr lang="pt-BR" sz="1800" b="0" i="0" u="none" strike="noStrike" baseline="0" dirty="0" err="1">
                <a:latin typeface="ArialMT"/>
              </a:rPr>
              <a:t>alumnado</a:t>
            </a:r>
            <a:r>
              <a:rPr lang="pt-BR" sz="1800" b="0" i="0" u="none" strike="noStrike" baseline="0" dirty="0">
                <a:latin typeface="ArialMT"/>
              </a:rPr>
              <a:t> </a:t>
            </a:r>
            <a:r>
              <a:rPr lang="pt-BR" sz="1800" b="0" i="0" u="none" strike="noStrike" baseline="0" dirty="0" err="1">
                <a:latin typeface="ArialMT"/>
              </a:rPr>
              <a:t>con</a:t>
            </a:r>
            <a:r>
              <a:rPr lang="pt-BR" sz="1800" b="0" i="0" u="none" strike="noStrike" baseline="0" dirty="0">
                <a:latin typeface="ArialMT"/>
              </a:rPr>
              <a:t> </a:t>
            </a:r>
            <a:r>
              <a:rPr lang="pt-BR" sz="1800" b="0" i="0" u="none" strike="noStrike" baseline="0" dirty="0" err="1">
                <a:latin typeface="ArialMT"/>
              </a:rPr>
              <a:t>necesidad</a:t>
            </a:r>
            <a:r>
              <a:rPr lang="pt-BR" sz="1800" b="0" i="0" u="none" strike="noStrike" baseline="0" dirty="0">
                <a:latin typeface="ArialMT"/>
              </a:rPr>
              <a:t> específica de </a:t>
            </a:r>
            <a:r>
              <a:rPr lang="pt-BR" sz="1800" b="0" i="0" u="none" strike="noStrike" baseline="0" dirty="0" err="1">
                <a:latin typeface="ArialMT"/>
              </a:rPr>
              <a:t>apoyo</a:t>
            </a:r>
            <a:r>
              <a:rPr lang="pt-BR" sz="1800" b="0" i="0" u="none" strike="noStrike" baseline="0" dirty="0">
                <a:latin typeface="ArialMT"/>
              </a:rPr>
              <a:t> educativo.</a:t>
            </a:r>
          </a:p>
          <a:p>
            <a:pPr algn="l"/>
            <a:endParaRPr lang="pt-BR" sz="1800" b="0" i="0" u="none" strike="noStrike" baseline="0" dirty="0">
              <a:latin typeface="ArialMT"/>
            </a:endParaRPr>
          </a:p>
          <a:p>
            <a:pPr algn="l"/>
            <a:r>
              <a:rPr lang="pt-BR" sz="1800" b="0" i="0" u="none" strike="noStrike" baseline="0" dirty="0">
                <a:latin typeface="ArialMT"/>
              </a:rPr>
              <a:t>Para </a:t>
            </a:r>
            <a:r>
              <a:rPr lang="pt-BR" sz="1800" b="0" i="0" u="none" strike="noStrike" baseline="0" dirty="0" err="1">
                <a:latin typeface="ArialMT"/>
              </a:rPr>
              <a:t>la</a:t>
            </a:r>
            <a:r>
              <a:rPr lang="pt-BR" sz="1800" b="0" i="0" u="none" strike="noStrike" baseline="0" dirty="0">
                <a:latin typeface="ArialMT"/>
              </a:rPr>
              <a:t> </a:t>
            </a:r>
            <a:r>
              <a:rPr lang="pt-BR" sz="1800" b="0" i="0" u="none" strike="noStrike" baseline="0" dirty="0" err="1">
                <a:latin typeface="ArialMT"/>
              </a:rPr>
              <a:t>adopción</a:t>
            </a:r>
            <a:r>
              <a:rPr lang="pt-BR" sz="1800" b="0" i="0" u="none" strike="noStrike" baseline="0" dirty="0">
                <a:latin typeface="ArialMT"/>
              </a:rPr>
              <a:t> de esta medida será necessário que em </a:t>
            </a:r>
            <a:r>
              <a:rPr lang="pt-BR" sz="1800" b="0" i="0" u="none" strike="noStrike" baseline="0" dirty="0" err="1">
                <a:latin typeface="ArialMT"/>
              </a:rPr>
              <a:t>el</a:t>
            </a:r>
            <a:r>
              <a:rPr lang="pt-BR" sz="1800" b="0" i="0" u="none" strike="noStrike" baseline="0" dirty="0">
                <a:latin typeface="ArialMT"/>
              </a:rPr>
              <a:t> informe </a:t>
            </a:r>
            <a:r>
              <a:rPr lang="pt-BR" sz="1800" b="0" i="0" u="none" strike="noStrike" baseline="0" dirty="0" err="1">
                <a:latin typeface="ArialMT"/>
              </a:rPr>
              <a:t>psicopedagóxico</a:t>
            </a:r>
            <a:r>
              <a:rPr lang="pt-BR" sz="1800" b="0" i="0" u="none" strike="noStrike" baseline="0" dirty="0">
                <a:latin typeface="ArialMT"/>
              </a:rPr>
              <a:t> resultante de </a:t>
            </a:r>
            <a:r>
              <a:rPr lang="pt-BR" sz="1800" b="0" i="0" u="none" strike="noStrike" baseline="0" dirty="0" err="1">
                <a:latin typeface="ArialMT"/>
              </a:rPr>
              <a:t>la</a:t>
            </a:r>
            <a:r>
              <a:rPr lang="pt-BR" dirty="0">
                <a:latin typeface="ArialMT"/>
              </a:rPr>
              <a:t> </a:t>
            </a:r>
            <a:r>
              <a:rPr lang="es-ES" dirty="0">
                <a:latin typeface="ArialMT"/>
              </a:rPr>
              <a:t>evaluación</a:t>
            </a:r>
            <a:r>
              <a:rPr lang="es-ES" sz="1800" b="0" i="0" u="none" strike="noStrike" baseline="0" dirty="0">
                <a:latin typeface="ArialMT"/>
              </a:rPr>
              <a:t> psicopedagógica </a:t>
            </a:r>
            <a:r>
              <a:rPr lang="es-ES" sz="1800" b="1" i="0" u="none" strike="noStrike" baseline="0" dirty="0">
                <a:latin typeface="ArialMT"/>
              </a:rPr>
              <a:t>se entienda como la más idónea </a:t>
            </a:r>
            <a:r>
              <a:rPr lang="es-ES" sz="1800" b="0" i="0" u="none" strike="noStrike" baseline="0" dirty="0">
                <a:latin typeface="ArialMT"/>
              </a:rPr>
              <a:t>para atender las necesidades</a:t>
            </a:r>
          </a:p>
          <a:p>
            <a:pPr algn="l"/>
            <a:r>
              <a:rPr lang="pt-BR" sz="1800" b="0" i="0" u="none" strike="noStrike" baseline="0" dirty="0">
                <a:latin typeface="ArialMT"/>
              </a:rPr>
              <a:t>educativas </a:t>
            </a:r>
            <a:r>
              <a:rPr lang="pt-BR" sz="1800" b="0" i="0" u="none" strike="noStrike" baseline="0" dirty="0" err="1">
                <a:latin typeface="ArialMT"/>
              </a:rPr>
              <a:t>del</a:t>
            </a:r>
            <a:r>
              <a:rPr lang="pt-BR" sz="1800" b="0" i="0" u="none" strike="noStrike" baseline="0" dirty="0">
                <a:latin typeface="ArialMT"/>
              </a:rPr>
              <a:t> </a:t>
            </a:r>
            <a:r>
              <a:rPr lang="pt-BR" sz="1800" b="0" i="0" u="none" strike="noStrike" baseline="0" dirty="0" err="1">
                <a:latin typeface="ArialMT"/>
              </a:rPr>
              <a:t>alumno</a:t>
            </a:r>
            <a:r>
              <a:rPr lang="pt-BR" sz="1800" b="0" i="0" u="none" strike="noStrike" baseline="0" dirty="0">
                <a:latin typeface="ArialMT"/>
              </a:rPr>
              <a:t> </a:t>
            </a:r>
            <a:r>
              <a:rPr lang="pt-BR" sz="1800" b="1" i="0" u="none" strike="noStrike" baseline="0" dirty="0">
                <a:latin typeface="ArialMT"/>
              </a:rPr>
              <a:t>y </a:t>
            </a:r>
            <a:r>
              <a:rPr lang="pt-BR" sz="1800" b="1" i="0" u="none" strike="noStrike" baseline="0" dirty="0" err="1">
                <a:latin typeface="ArialMT"/>
              </a:rPr>
              <a:t>despues</a:t>
            </a:r>
            <a:r>
              <a:rPr lang="pt-BR" sz="1800" b="1" i="0" u="none" strike="noStrike" baseline="0" dirty="0">
                <a:latin typeface="ArialMT"/>
              </a:rPr>
              <a:t> de </a:t>
            </a:r>
            <a:r>
              <a:rPr lang="pt-BR" sz="1800" b="1" i="0" u="none" strike="noStrike" baseline="0" dirty="0" err="1">
                <a:latin typeface="ArialMT"/>
              </a:rPr>
              <a:t>la</a:t>
            </a:r>
            <a:r>
              <a:rPr lang="pt-BR" sz="1800" b="1" i="0" u="none" strike="noStrike" baseline="0" dirty="0">
                <a:latin typeface="ArialMT"/>
              </a:rPr>
              <a:t> </a:t>
            </a:r>
            <a:r>
              <a:rPr lang="pt-BR" sz="1800" b="1" i="0" u="none" strike="noStrike" baseline="0" dirty="0" err="1">
                <a:latin typeface="ArialMT"/>
              </a:rPr>
              <a:t>aplicación</a:t>
            </a:r>
            <a:r>
              <a:rPr lang="pt-BR" sz="1800" b="1" i="0" u="none" strike="noStrike" baseline="0" dirty="0">
                <a:latin typeface="ArialMT"/>
              </a:rPr>
              <a:t> de </a:t>
            </a:r>
            <a:r>
              <a:rPr lang="pt-BR" sz="1800" b="1" i="0" u="none" strike="noStrike" baseline="0" dirty="0" err="1">
                <a:latin typeface="ArialMT"/>
              </a:rPr>
              <a:t>otras</a:t>
            </a:r>
            <a:r>
              <a:rPr lang="pt-BR" sz="1800" b="1" i="0" u="none" strike="noStrike" baseline="0" dirty="0">
                <a:latin typeface="ArialMT"/>
              </a:rPr>
              <a:t> </a:t>
            </a:r>
            <a:r>
              <a:rPr lang="pt-BR" sz="1800" b="0" i="0" u="none" strike="noStrike" baseline="0" dirty="0">
                <a:latin typeface="ArialMT"/>
              </a:rPr>
              <a:t>medidas de</a:t>
            </a:r>
          </a:p>
          <a:p>
            <a:pPr algn="l"/>
            <a:r>
              <a:rPr lang="es-ES" sz="1800" b="0" i="0" u="none" strike="noStrike" baseline="0" dirty="0">
                <a:latin typeface="ArialMT"/>
              </a:rPr>
              <a:t>atención a la diversidad.</a:t>
            </a:r>
          </a:p>
          <a:p>
            <a:pPr algn="l"/>
            <a:r>
              <a:rPr lang="es-ES" sz="1800" b="0" i="0" u="none" strike="noStrike" baseline="0" dirty="0">
                <a:latin typeface="ArialMT"/>
              </a:rPr>
              <a:t>Las </a:t>
            </a:r>
            <a:r>
              <a:rPr lang="es-ES" sz="1800" b="0" i="0" u="none" strike="noStrike" baseline="0" dirty="0" err="1">
                <a:latin typeface="ArialMT"/>
              </a:rPr>
              <a:t>adaptaciónes</a:t>
            </a:r>
            <a:r>
              <a:rPr lang="es-ES" sz="1800" b="0" i="0" u="none" strike="noStrike" baseline="0" dirty="0">
                <a:latin typeface="ArialMT"/>
              </a:rPr>
              <a:t> curriculares supondrán  la </a:t>
            </a:r>
            <a:r>
              <a:rPr lang="es-ES" sz="1800" b="1" i="0" u="none" strike="noStrike" baseline="0" dirty="0">
                <a:solidFill>
                  <a:srgbClr val="7030A0"/>
                </a:solidFill>
                <a:latin typeface="ArialMT"/>
              </a:rPr>
              <a:t>modificación, la ampliación, la </a:t>
            </a:r>
            <a:r>
              <a:rPr lang="es-ES" sz="1800" b="1" i="0" u="none" strike="noStrike" baseline="0" dirty="0" err="1">
                <a:solidFill>
                  <a:srgbClr val="7030A0"/>
                </a:solidFill>
                <a:latin typeface="ArialMT"/>
              </a:rPr>
              <a:t>redución</a:t>
            </a:r>
            <a:r>
              <a:rPr lang="es-ES" sz="1800" b="1" i="0" u="none" strike="noStrike" baseline="0" dirty="0">
                <a:solidFill>
                  <a:srgbClr val="7030A0"/>
                </a:solidFill>
                <a:latin typeface="ArialMT"/>
              </a:rPr>
              <a:t> </a:t>
            </a:r>
            <a:r>
              <a:rPr lang="es-ES" sz="1800" b="0" i="0" u="none" strike="noStrike" baseline="0" dirty="0">
                <a:latin typeface="ArialMT"/>
              </a:rPr>
              <a:t>o la</a:t>
            </a:r>
          </a:p>
          <a:p>
            <a:pPr algn="l"/>
            <a:r>
              <a:rPr lang="pt-BR" sz="1800" b="0" i="0" u="none" strike="noStrike" baseline="0" dirty="0" err="1">
                <a:latin typeface="ArialMT"/>
              </a:rPr>
              <a:t>supresión</a:t>
            </a:r>
            <a:r>
              <a:rPr lang="pt-BR" sz="1800" b="0" i="0" u="none" strike="noStrike" baseline="0" dirty="0">
                <a:latin typeface="ArialMT"/>
              </a:rPr>
              <a:t> de parte o de todos </a:t>
            </a:r>
            <a:r>
              <a:rPr lang="pt-BR" sz="1800" b="0" i="0" u="none" strike="noStrike" baseline="0" dirty="0" err="1">
                <a:latin typeface="ArialMT"/>
              </a:rPr>
              <a:t>los</a:t>
            </a:r>
            <a:r>
              <a:rPr lang="pt-BR" sz="1800" b="0" i="0" u="none" strike="noStrike" baseline="0" dirty="0">
                <a:latin typeface="ArialMT"/>
              </a:rPr>
              <a:t> </a:t>
            </a:r>
            <a:r>
              <a:rPr lang="pt-BR" sz="1800" b="1" i="0" u="none" strike="noStrike" baseline="0" dirty="0">
                <a:solidFill>
                  <a:srgbClr val="7030A0"/>
                </a:solidFill>
                <a:latin typeface="ArialMT"/>
              </a:rPr>
              <a:t>elementos prescritivos </a:t>
            </a:r>
            <a:r>
              <a:rPr lang="pt-BR" sz="1800" b="0" i="0" u="none" strike="noStrike" baseline="0" dirty="0" err="1">
                <a:latin typeface="ArialMT"/>
              </a:rPr>
              <a:t>del</a:t>
            </a:r>
            <a:r>
              <a:rPr lang="pt-BR" sz="1800" b="0" i="0" u="none" strike="noStrike" baseline="0" dirty="0">
                <a:latin typeface="ArialMT"/>
              </a:rPr>
              <a:t> currículo.</a:t>
            </a:r>
          </a:p>
          <a:p>
            <a:pPr algn="l"/>
            <a:endParaRPr lang="pt-BR" sz="1800" b="0" i="0" u="none" strike="noStrike" baseline="0" dirty="0">
              <a:latin typeface="ArialMT"/>
            </a:endParaRPr>
          </a:p>
          <a:p>
            <a:pPr algn="l"/>
            <a:r>
              <a:rPr lang="es-ES" dirty="0">
                <a:latin typeface="ArialMT"/>
              </a:rPr>
              <a:t>La</a:t>
            </a:r>
            <a:r>
              <a:rPr lang="es-ES" sz="1800" b="0" i="0" u="none" strike="noStrike" baseline="0" dirty="0">
                <a:latin typeface="ArialMT"/>
              </a:rPr>
              <a:t>s </a:t>
            </a:r>
            <a:r>
              <a:rPr lang="es-ES" sz="1800" b="0" i="0" u="none" strike="noStrike" baseline="0" dirty="0" err="1">
                <a:latin typeface="ArialMT"/>
              </a:rPr>
              <a:t>adaptaciónes</a:t>
            </a:r>
            <a:r>
              <a:rPr lang="es-ES" sz="1800" b="0" i="0" u="none" strike="noStrike" baseline="0" dirty="0">
                <a:latin typeface="ArialMT"/>
              </a:rPr>
              <a:t> curriculares </a:t>
            </a:r>
            <a:r>
              <a:rPr lang="es-ES" sz="1800" b="1" i="0" u="none" strike="noStrike" baseline="0" dirty="0">
                <a:latin typeface="ArialMT"/>
              </a:rPr>
              <a:t>se ajustarán al nivel de competencia curricular de la alumna</a:t>
            </a:r>
          </a:p>
          <a:p>
            <a:pPr algn="l"/>
            <a:r>
              <a:rPr lang="pt-BR" sz="1800" b="0" i="0" u="none" strike="noStrike" baseline="0" dirty="0">
                <a:latin typeface="ArialMT"/>
              </a:rPr>
              <a:t>o  </a:t>
            </a:r>
            <a:r>
              <a:rPr lang="pt-BR" sz="1800" b="0" i="0" u="none" strike="noStrike" baseline="0" dirty="0" err="1">
                <a:latin typeface="ArialMT"/>
              </a:rPr>
              <a:t>alumno</a:t>
            </a:r>
            <a:r>
              <a:rPr lang="pt-BR" sz="1800" b="0" i="0" u="none" strike="noStrike" baseline="0" dirty="0">
                <a:latin typeface="ArialMT"/>
              </a:rPr>
              <a:t>, a </a:t>
            </a:r>
            <a:r>
              <a:rPr lang="pt-BR" sz="1800" b="0" i="0" u="none" strike="noStrike" baseline="0" dirty="0" err="1">
                <a:latin typeface="ArialMT"/>
              </a:rPr>
              <a:t>su</a:t>
            </a:r>
            <a:r>
              <a:rPr lang="pt-BR" sz="1800" b="0" i="0" u="none" strike="noStrike" baseline="0" dirty="0">
                <a:latin typeface="ArialMT"/>
              </a:rPr>
              <a:t> </a:t>
            </a:r>
            <a:r>
              <a:rPr lang="pt-BR" sz="1800" b="0" i="0" u="none" strike="noStrike" baseline="0" dirty="0" err="1">
                <a:latin typeface="ArialMT"/>
              </a:rPr>
              <a:t>desarrollo</a:t>
            </a:r>
            <a:r>
              <a:rPr lang="pt-BR" sz="1800" b="0" i="0" u="none" strike="noStrike" baseline="0" dirty="0">
                <a:latin typeface="ArialMT"/>
              </a:rPr>
              <a:t> </a:t>
            </a:r>
            <a:r>
              <a:rPr lang="pt-BR" dirty="0">
                <a:latin typeface="ArialMT"/>
              </a:rPr>
              <a:t>y a </a:t>
            </a:r>
            <a:r>
              <a:rPr lang="pt-BR" dirty="0" err="1">
                <a:latin typeface="ArialMT"/>
              </a:rPr>
              <a:t>su</a:t>
            </a:r>
            <a:r>
              <a:rPr lang="pt-BR" dirty="0">
                <a:latin typeface="ArialMT"/>
              </a:rPr>
              <a:t> </a:t>
            </a:r>
            <a:r>
              <a:rPr lang="pt-BR" sz="1800" b="0" i="0" u="none" strike="noStrike" baseline="0" dirty="0">
                <a:latin typeface="ArialMT"/>
              </a:rPr>
              <a:t>potencial de </a:t>
            </a:r>
            <a:r>
              <a:rPr lang="pt-BR" sz="1800" b="0" i="0" u="none" strike="noStrike" baseline="0" dirty="0" err="1">
                <a:latin typeface="ArialMT"/>
              </a:rPr>
              <a:t>aprendizaje</a:t>
            </a:r>
            <a:r>
              <a:rPr lang="pt-BR" sz="1800" b="0" i="0" u="none" strike="noStrike" baseline="0" dirty="0">
                <a:latin typeface="ArialMT"/>
              </a:rPr>
              <a:t>, </a:t>
            </a:r>
            <a:r>
              <a:rPr lang="pt-BR" sz="1800" b="0" i="0" u="none" strike="noStrike" baseline="0" dirty="0" err="1">
                <a:latin typeface="ArialMT"/>
              </a:rPr>
              <a:t>así</a:t>
            </a:r>
            <a:r>
              <a:rPr lang="pt-BR" sz="1800" b="0" i="0" u="none" strike="noStrike" baseline="0" dirty="0">
                <a:latin typeface="ArialMT"/>
              </a:rPr>
              <a:t> como</a:t>
            </a:r>
          </a:p>
          <a:p>
            <a:pPr algn="l"/>
            <a:r>
              <a:rPr lang="pt-BR" dirty="0">
                <a:latin typeface="ArialMT"/>
              </a:rPr>
              <a:t>a</a:t>
            </a:r>
            <a:r>
              <a:rPr lang="pt-BR" sz="1800" b="0" i="0" u="none" strike="noStrike" baseline="0" dirty="0">
                <a:latin typeface="ArialMT"/>
              </a:rPr>
              <a:t> sus características </a:t>
            </a:r>
            <a:r>
              <a:rPr lang="pt-BR" sz="1800" b="0" i="0" u="none" strike="noStrike" baseline="0" dirty="0" err="1">
                <a:latin typeface="ArialMT"/>
              </a:rPr>
              <a:t>personales</a:t>
            </a:r>
            <a:r>
              <a:rPr lang="pt-BR" sz="1800" b="0" i="0" u="none" strike="noStrike" baseline="0" dirty="0">
                <a:latin typeface="ArialMT"/>
              </a:rPr>
              <a:t> </a:t>
            </a:r>
            <a:r>
              <a:rPr lang="pt-BR" dirty="0">
                <a:latin typeface="ArialMT"/>
              </a:rPr>
              <a:t>y</a:t>
            </a:r>
            <a:r>
              <a:rPr lang="pt-BR" sz="1800" b="0" i="0" u="none" strike="noStrike" baseline="0" dirty="0">
                <a:latin typeface="ArialMT"/>
              </a:rPr>
              <a:t> </a:t>
            </a:r>
            <a:r>
              <a:rPr lang="pt-BR" sz="1800" b="0" i="0" u="none" strike="noStrike" baseline="0" dirty="0" err="1">
                <a:latin typeface="ArialMT"/>
              </a:rPr>
              <a:t>sociales</a:t>
            </a:r>
            <a:r>
              <a:rPr lang="pt-BR" sz="1800" b="0" i="0" u="none" strike="noStrike" baseline="0" dirty="0">
                <a:latin typeface="ArialMT"/>
              </a:rPr>
              <a:t>. Para </a:t>
            </a:r>
            <a:r>
              <a:rPr lang="pt-BR" sz="1800" b="0" i="0" u="none" strike="noStrike" baseline="0" dirty="0" err="1">
                <a:latin typeface="ArialMT"/>
              </a:rPr>
              <a:t>su</a:t>
            </a:r>
            <a:r>
              <a:rPr lang="pt-BR" sz="1800" b="0" i="0" u="none" strike="noStrike" baseline="0" dirty="0">
                <a:latin typeface="ArialMT"/>
              </a:rPr>
              <a:t> </a:t>
            </a:r>
            <a:r>
              <a:rPr lang="pt-BR" sz="1800" b="0" i="0" u="none" strike="noStrike" baseline="0" dirty="0" err="1">
                <a:latin typeface="ArialMT"/>
              </a:rPr>
              <a:t>elaboración</a:t>
            </a:r>
            <a:r>
              <a:rPr lang="pt-BR" sz="1800" b="0" i="0" u="none" strike="noStrike" baseline="0" dirty="0">
                <a:latin typeface="ArialMT"/>
              </a:rPr>
              <a:t> se  partira </a:t>
            </a:r>
            <a:r>
              <a:rPr lang="pt-BR" sz="1800" b="0" i="0" u="none" strike="noStrike" baseline="0" dirty="0" err="1">
                <a:latin typeface="ArialMT"/>
              </a:rPr>
              <a:t>del</a:t>
            </a:r>
            <a:r>
              <a:rPr lang="pt-BR" sz="1800" b="0" i="0" u="none" strike="noStrike" baseline="0" dirty="0">
                <a:latin typeface="ArialMT"/>
              </a:rPr>
              <a:t> currículo de</a:t>
            </a:r>
          </a:p>
          <a:p>
            <a:pPr algn="l"/>
            <a:r>
              <a:rPr lang="es-ES" sz="1800" b="0" i="0" u="none" strike="noStrike" baseline="0" dirty="0">
                <a:latin typeface="ArialMT"/>
              </a:rPr>
              <a:t>referencia, entendido este como el del ciclo o nivel en que la alumna  o alumno </a:t>
            </a:r>
            <a:r>
              <a:rPr lang="es-ES" sz="1800" b="0" i="0" u="none" strike="noStrike" baseline="0" dirty="0" err="1">
                <a:latin typeface="ArialMT"/>
              </a:rPr>
              <a:t>esten</a:t>
            </a:r>
            <a:endParaRPr lang="es-ES" sz="1800" b="0" i="0" u="none" strike="noStrike" baseline="0" dirty="0">
              <a:latin typeface="ArialMT"/>
            </a:endParaRPr>
          </a:p>
          <a:p>
            <a:pPr algn="l"/>
            <a:r>
              <a:rPr lang="pt-BR" sz="1800" b="0" i="0" u="none" strike="noStrike" baseline="0" dirty="0">
                <a:latin typeface="ArialMT"/>
              </a:rPr>
              <a:t>matriculados, para </a:t>
            </a:r>
            <a:r>
              <a:rPr lang="pt-BR" dirty="0" err="1">
                <a:latin typeface="ArialMT"/>
              </a:rPr>
              <a:t>ll</a:t>
            </a:r>
            <a:r>
              <a:rPr lang="pt-BR" sz="1800" b="0" i="0" u="none" strike="noStrike" baseline="0" dirty="0" err="1">
                <a:latin typeface="ArialMT"/>
              </a:rPr>
              <a:t>egar</a:t>
            </a:r>
            <a:r>
              <a:rPr lang="pt-BR" sz="1800" b="0" i="0" u="none" strike="noStrike" baseline="0" dirty="0">
                <a:latin typeface="ArialMT"/>
              </a:rPr>
              <a:t> al currículo adaptado, entendido como </a:t>
            </a:r>
            <a:r>
              <a:rPr lang="pt-BR" sz="1800" b="0" i="0" u="none" strike="noStrike" baseline="0" dirty="0" err="1">
                <a:latin typeface="ArialMT"/>
              </a:rPr>
              <a:t>el</a:t>
            </a:r>
            <a:r>
              <a:rPr lang="pt-BR" sz="1800" b="0" i="0" u="none" strike="noStrike" baseline="0" dirty="0">
                <a:latin typeface="ArialMT"/>
              </a:rPr>
              <a:t> que conforma </a:t>
            </a:r>
            <a:r>
              <a:rPr lang="pt-BR" sz="1800" b="0" i="0" u="none" strike="noStrike" baseline="0" dirty="0" err="1">
                <a:latin typeface="ArialMT"/>
              </a:rPr>
              <a:t>la</a:t>
            </a:r>
            <a:r>
              <a:rPr lang="pt-BR" sz="1800" b="0" i="0" u="none" strike="noStrike" baseline="0" dirty="0">
                <a:latin typeface="ArialMT"/>
              </a:rPr>
              <a:t> </a:t>
            </a:r>
            <a:r>
              <a:rPr lang="pt-BR" sz="1800" b="0" i="0" u="none" strike="noStrike" baseline="0" dirty="0" err="1">
                <a:latin typeface="ArialMT"/>
              </a:rPr>
              <a:t>adaptación</a:t>
            </a:r>
            <a:endParaRPr lang="pt-BR" sz="1800" b="0" i="0" u="none" strike="noStrike" baseline="0" dirty="0">
              <a:latin typeface="ArialMT"/>
            </a:endParaRPr>
          </a:p>
          <a:p>
            <a:pPr algn="l"/>
            <a:r>
              <a:rPr lang="pt-BR" sz="1800" b="0" i="0" u="none" strike="noStrike" baseline="0" dirty="0">
                <a:latin typeface="ArialMT"/>
              </a:rPr>
              <a:t>curricular que se </a:t>
            </a:r>
            <a:r>
              <a:rPr lang="pt-BR" sz="1800" b="0" i="0" u="none" strike="noStrike" baseline="0" dirty="0" err="1">
                <a:latin typeface="ArialMT"/>
              </a:rPr>
              <a:t>va</a:t>
            </a:r>
            <a:r>
              <a:rPr lang="pt-BR" sz="1800" b="0" i="0" u="none" strike="noStrike" baseline="0" dirty="0">
                <a:latin typeface="ArialMT"/>
              </a:rPr>
              <a:t> a </a:t>
            </a:r>
            <a:r>
              <a:rPr lang="pt-BR" sz="1800" b="0" i="0" u="none" strike="noStrike" baseline="0" dirty="0" err="1">
                <a:latin typeface="ArialMT"/>
              </a:rPr>
              <a:t>desarrollar</a:t>
            </a:r>
            <a:r>
              <a:rPr lang="pt-BR" sz="1800" b="0" i="0" u="none" strike="noStrike" baseline="0" dirty="0">
                <a:latin typeface="ArialMT"/>
              </a:rPr>
              <a:t> a </a:t>
            </a:r>
            <a:r>
              <a:rPr lang="pt-BR" sz="1800" b="0" i="0" u="none" strike="noStrike" baseline="0" dirty="0" err="1">
                <a:latin typeface="ArialMT"/>
              </a:rPr>
              <a:t>lo</a:t>
            </a:r>
            <a:r>
              <a:rPr lang="pt-BR" sz="1800" b="0" i="0" u="none" strike="noStrike" baseline="0" dirty="0">
                <a:latin typeface="ArialMT"/>
              </a:rPr>
              <a:t> largo </a:t>
            </a:r>
            <a:r>
              <a:rPr lang="pt-BR" sz="1800" b="0" i="0" u="none" strike="noStrike" baseline="0" dirty="0" err="1">
                <a:latin typeface="ArialMT"/>
              </a:rPr>
              <a:t>del</a:t>
            </a:r>
            <a:r>
              <a:rPr lang="pt-BR" sz="1800" b="0" i="0" u="none" strike="noStrike" baseline="0" dirty="0">
                <a:latin typeface="ArialMT"/>
              </a:rPr>
              <a:t>  ciclo o curso.</a:t>
            </a:r>
          </a:p>
          <a:p>
            <a:pPr algn="l"/>
            <a:endParaRPr lang="pt-BR" sz="1800" b="0" i="0" u="none" strike="noStrike" baseline="0" dirty="0">
              <a:latin typeface="ArialMT"/>
            </a:endParaRPr>
          </a:p>
          <a:p>
            <a:pPr algn="l"/>
            <a:r>
              <a:rPr lang="es-ES" sz="1800" b="0" i="0" u="none" strike="noStrike" baseline="0" dirty="0">
                <a:latin typeface="ArialMT"/>
              </a:rPr>
              <a:t>Cuando una alumna o un alumno necesiten adaptación del currículo, a </a:t>
            </a:r>
            <a:r>
              <a:rPr lang="es-ES" sz="1800" b="1" i="0" u="none" strike="noStrike" baseline="0" dirty="0">
                <a:solidFill>
                  <a:srgbClr val="7030A0"/>
                </a:solidFill>
                <a:latin typeface="ArialMT"/>
              </a:rPr>
              <a:t>familia será</a:t>
            </a:r>
          </a:p>
          <a:p>
            <a:pPr algn="l"/>
            <a:r>
              <a:rPr lang="pt-BR" sz="1800" b="1" i="0" u="none" strike="noStrike" baseline="0" dirty="0">
                <a:solidFill>
                  <a:srgbClr val="7030A0"/>
                </a:solidFill>
                <a:latin typeface="ArialMT"/>
              </a:rPr>
              <a:t>informada </a:t>
            </a:r>
            <a:r>
              <a:rPr lang="pt-BR" sz="1800" b="0" i="0" u="none" strike="noStrike" baseline="0" dirty="0">
                <a:latin typeface="ArialMT"/>
              </a:rPr>
              <a:t>de esta medida de </a:t>
            </a:r>
            <a:r>
              <a:rPr lang="pt-BR" sz="1800" b="0" i="0" u="none" strike="noStrike" baseline="0" dirty="0" err="1">
                <a:latin typeface="ArialMT"/>
              </a:rPr>
              <a:t>atención</a:t>
            </a:r>
            <a:r>
              <a:rPr lang="pt-BR" sz="1800" b="0" i="0" u="none" strike="noStrike" baseline="0" dirty="0">
                <a:latin typeface="ArialMT"/>
              </a:rPr>
              <a:t> a </a:t>
            </a:r>
            <a:r>
              <a:rPr lang="pt-BR" sz="1800" b="0" i="0" u="none" strike="noStrike" baseline="0" dirty="0" err="1">
                <a:latin typeface="ArialMT"/>
              </a:rPr>
              <a:t>la</a:t>
            </a:r>
            <a:r>
              <a:rPr lang="pt-BR" sz="1800" b="0" i="0" u="none" strike="noStrike" baseline="0" dirty="0">
                <a:latin typeface="ArialMT"/>
              </a:rPr>
              <a:t> </a:t>
            </a:r>
            <a:r>
              <a:rPr lang="pt-BR" sz="1800" b="0" i="0" u="none" strike="noStrike" baseline="0" dirty="0" err="1">
                <a:latin typeface="ArialMT"/>
              </a:rPr>
              <a:t>diversidad</a:t>
            </a:r>
            <a:r>
              <a:rPr lang="pt-BR" sz="1800" b="0" i="0" u="none" strike="noStrike" baseline="0" dirty="0">
                <a:latin typeface="ArialMT"/>
              </a:rPr>
              <a:t>, doe </a:t>
            </a:r>
            <a:r>
              <a:rPr lang="pt-BR" sz="1800" b="0" i="0" u="none" strike="noStrike" baseline="0" dirty="0" err="1">
                <a:latin typeface="ArialMT"/>
              </a:rPr>
              <a:t>lo</a:t>
            </a:r>
            <a:r>
              <a:rPr lang="pt-BR" sz="1800" b="0" i="0" u="none" strike="noStrike" baseline="0" dirty="0">
                <a:latin typeface="ArialMT"/>
              </a:rPr>
              <a:t> que quedará </a:t>
            </a:r>
            <a:r>
              <a:rPr lang="pt-BR" sz="1800" b="0" i="0" u="none" strike="noStrike" baseline="0" dirty="0" err="1">
                <a:latin typeface="ArialMT"/>
              </a:rPr>
              <a:t>constancia</a:t>
            </a:r>
            <a:r>
              <a:rPr lang="pt-BR" sz="1800" b="0" i="0" u="none" strike="noStrike" baseline="0" dirty="0">
                <a:latin typeface="ArialMT"/>
              </a:rPr>
              <a:t> por escrito.</a:t>
            </a:r>
            <a:endParaRPr lang="es-ES" dirty="0"/>
          </a:p>
        </p:txBody>
      </p:sp>
    </p:spTree>
    <p:extLst>
      <p:ext uri="{BB962C8B-B14F-4D97-AF65-F5344CB8AC3E}">
        <p14:creationId xmlns:p14="http://schemas.microsoft.com/office/powerpoint/2010/main" val="3859414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49837F6-D1A9-81D7-1E2D-B48ABB40151D}"/>
              </a:ext>
            </a:extLst>
          </p:cNvPr>
          <p:cNvSpPr txBox="1"/>
          <p:nvPr/>
        </p:nvSpPr>
        <p:spPr>
          <a:xfrm>
            <a:off x="1223889" y="143245"/>
            <a:ext cx="10536702" cy="6186309"/>
          </a:xfrm>
          <a:prstGeom prst="rect">
            <a:avLst/>
          </a:prstGeom>
          <a:noFill/>
        </p:spPr>
        <p:txBody>
          <a:bodyPr wrap="square">
            <a:spAutoFit/>
          </a:bodyPr>
          <a:lstStyle/>
          <a:p>
            <a:pPr algn="l"/>
            <a:r>
              <a:rPr lang="es-ES" sz="1800" b="1" i="0" u="none" strike="noStrike" baseline="0" dirty="0">
                <a:latin typeface="ArialMT"/>
              </a:rPr>
              <a:t>PROCEDIMIENTO: </a:t>
            </a:r>
          </a:p>
          <a:p>
            <a:pPr marL="285750" indent="-285750" algn="l">
              <a:buFont typeface="Arial" panose="020B0604020202020204" pitchFamily="34" charset="0"/>
              <a:buChar char="•"/>
            </a:pPr>
            <a:r>
              <a:rPr lang="es-ES" sz="1800" b="0" i="0" u="none" strike="noStrike" baseline="0" dirty="0">
                <a:latin typeface="ArialMT"/>
              </a:rPr>
              <a:t>Realización da </a:t>
            </a:r>
            <a:r>
              <a:rPr lang="es-ES" sz="1800" b="1" i="0" u="none" strike="noStrike" baseline="0" dirty="0" err="1">
                <a:latin typeface="ArialMT"/>
              </a:rPr>
              <a:t>avaliación</a:t>
            </a:r>
            <a:r>
              <a:rPr lang="es-ES" sz="1800" b="1" i="0" u="none" strike="noStrike" baseline="0" dirty="0">
                <a:latin typeface="ArialMT"/>
              </a:rPr>
              <a:t> </a:t>
            </a:r>
            <a:r>
              <a:rPr lang="es-ES" sz="1800" b="1" i="0" u="none" strike="noStrike" baseline="0" dirty="0" err="1">
                <a:latin typeface="ArialMT"/>
              </a:rPr>
              <a:t>psicopedagóxica</a:t>
            </a:r>
            <a:r>
              <a:rPr lang="es-ES" sz="1800" b="1" i="0" u="none" strike="noStrike" baseline="0" dirty="0">
                <a:latin typeface="ArialMT"/>
              </a:rPr>
              <a:t> </a:t>
            </a:r>
            <a:r>
              <a:rPr lang="es-ES" sz="1800" b="0" i="0" u="none" strike="noStrike" baseline="0" dirty="0">
                <a:latin typeface="ArialMT"/>
              </a:rPr>
              <a:t>e posterior elaboración do </a:t>
            </a:r>
            <a:r>
              <a:rPr lang="es-ES" sz="1800" b="1" i="0" u="none" strike="noStrike" baseline="0" dirty="0">
                <a:latin typeface="ArialMT"/>
              </a:rPr>
              <a:t>informe </a:t>
            </a:r>
            <a:r>
              <a:rPr lang="es-ES" sz="1800" b="1" i="0" u="none" strike="noStrike" baseline="0" dirty="0" err="1">
                <a:latin typeface="ArialMT"/>
              </a:rPr>
              <a:t>psicopedagóxico</a:t>
            </a:r>
            <a:r>
              <a:rPr lang="es-ES" b="1" dirty="0">
                <a:latin typeface="ArialMT"/>
              </a:rPr>
              <a:t> </a:t>
            </a:r>
            <a:r>
              <a:rPr lang="pt-BR" sz="1800" b="0" i="0" u="none" strike="noStrike" baseline="0" dirty="0">
                <a:latin typeface="ArialMT"/>
              </a:rPr>
              <a:t>por parte da </a:t>
            </a:r>
            <a:r>
              <a:rPr lang="pt-BR" sz="1800" b="0" i="0" u="none" strike="noStrike" baseline="0" dirty="0" err="1">
                <a:latin typeface="ArialMT"/>
              </a:rPr>
              <a:t>xefatura</a:t>
            </a:r>
            <a:r>
              <a:rPr lang="pt-BR" sz="1800" b="0" i="0" u="none" strike="noStrike" baseline="0" dirty="0">
                <a:latin typeface="ArialMT"/>
              </a:rPr>
              <a:t> do departamento de </a:t>
            </a:r>
            <a:r>
              <a:rPr lang="pt-BR" sz="1800" b="0" i="0" u="none" strike="noStrike" baseline="0" dirty="0" err="1">
                <a:latin typeface="ArialMT"/>
              </a:rPr>
              <a:t>orientación</a:t>
            </a:r>
            <a:endParaRPr lang="pt-BR" sz="1800" b="0" i="0" u="none" strike="noStrike" baseline="0" dirty="0">
              <a:latin typeface="ArialMT"/>
            </a:endParaRPr>
          </a:p>
          <a:p>
            <a:pPr marL="285750" indent="-285750" algn="l">
              <a:buFont typeface="Arial" panose="020B0604020202020204" pitchFamily="34" charset="0"/>
              <a:buChar char="•"/>
            </a:pPr>
            <a:r>
              <a:rPr lang="pt-BR" sz="1800" b="0" i="0" u="none" strike="noStrike" baseline="0" dirty="0" err="1">
                <a:latin typeface="ArialMT"/>
              </a:rPr>
              <a:t>Convocatoria</a:t>
            </a:r>
            <a:r>
              <a:rPr lang="pt-BR" sz="1800" b="0" i="0" u="none" strike="noStrike" baseline="0" dirty="0">
                <a:latin typeface="ArialMT"/>
              </a:rPr>
              <a:t> e </a:t>
            </a:r>
            <a:r>
              <a:rPr lang="pt-BR" sz="1800" b="0" i="0" u="none" strike="noStrike" baseline="0" dirty="0" err="1">
                <a:latin typeface="ArialMT"/>
              </a:rPr>
              <a:t>coordinación</a:t>
            </a:r>
            <a:r>
              <a:rPr lang="pt-BR" sz="1800" b="0" i="0" u="none" strike="noStrike" baseline="0" dirty="0">
                <a:latin typeface="ArialMT"/>
              </a:rPr>
              <a:t>, por parte da </a:t>
            </a:r>
            <a:r>
              <a:rPr lang="pt-BR" sz="1800" b="0" i="0" u="none" strike="noStrike" baseline="0" dirty="0" err="1">
                <a:latin typeface="ArialMT"/>
              </a:rPr>
              <a:t>xefatura</a:t>
            </a:r>
            <a:r>
              <a:rPr lang="pt-BR" sz="1800" b="0" i="0" u="none" strike="noStrike" baseline="0" dirty="0">
                <a:latin typeface="ArialMT"/>
              </a:rPr>
              <a:t> de estudos, </a:t>
            </a:r>
            <a:r>
              <a:rPr lang="pt-BR" sz="1800" b="0" i="0" u="none" strike="noStrike" baseline="0" dirty="0" err="1">
                <a:latin typeface="ArialMT"/>
              </a:rPr>
              <a:t>dunha</a:t>
            </a:r>
            <a:r>
              <a:rPr lang="pt-BR" sz="1800" b="0" i="0" u="none" strike="noStrike" baseline="0" dirty="0">
                <a:latin typeface="ArialMT"/>
              </a:rPr>
              <a:t> </a:t>
            </a:r>
            <a:r>
              <a:rPr lang="pt-BR" sz="1800" b="1" i="0" u="none" strike="noStrike" baseline="0" dirty="0" err="1">
                <a:latin typeface="ArialMT"/>
              </a:rPr>
              <a:t>reunión</a:t>
            </a:r>
            <a:r>
              <a:rPr lang="pt-BR" sz="1800" b="0" i="0" u="none" strike="noStrike" baseline="0" dirty="0">
                <a:latin typeface="ArialMT"/>
              </a:rPr>
              <a:t> á cal</a:t>
            </a:r>
          </a:p>
          <a:p>
            <a:pPr algn="l"/>
            <a:r>
              <a:rPr lang="pt-BR" sz="1800" b="0" i="0" u="none" strike="noStrike" baseline="0" dirty="0" err="1">
                <a:latin typeface="ArialMT"/>
              </a:rPr>
              <a:t>deben</a:t>
            </a:r>
            <a:r>
              <a:rPr lang="pt-BR" sz="1800" b="0" i="0" u="none" strike="noStrike" baseline="0" dirty="0">
                <a:latin typeface="ArialMT"/>
              </a:rPr>
              <a:t> </a:t>
            </a:r>
            <a:r>
              <a:rPr lang="pt-BR" sz="1800" b="0" i="0" u="none" strike="noStrike" baseline="0" dirty="0" err="1">
                <a:latin typeface="ArialMT"/>
              </a:rPr>
              <a:t>asistir</a:t>
            </a:r>
            <a:r>
              <a:rPr lang="pt-BR" sz="1800" b="0" i="0" u="none" strike="noStrike" baseline="0" dirty="0">
                <a:latin typeface="ArialMT"/>
              </a:rPr>
              <a:t> o </a:t>
            </a:r>
            <a:r>
              <a:rPr lang="pt-BR" sz="1800" b="1" i="0" u="none" strike="noStrike" baseline="0" dirty="0">
                <a:latin typeface="ArialMT"/>
              </a:rPr>
              <a:t>equipo docente </a:t>
            </a:r>
            <a:r>
              <a:rPr lang="pt-BR" sz="1800" b="0" i="0" u="none" strike="noStrike" baseline="0" dirty="0">
                <a:latin typeface="ArialMT"/>
              </a:rPr>
              <a:t>da </a:t>
            </a:r>
            <a:r>
              <a:rPr lang="pt-BR" sz="1800" b="0" i="0" u="none" strike="noStrike" baseline="0" dirty="0" err="1">
                <a:latin typeface="ArialMT"/>
              </a:rPr>
              <a:t>alumna</a:t>
            </a:r>
            <a:r>
              <a:rPr lang="pt-BR" sz="1800" b="0" i="0" u="none" strike="noStrike" baseline="0" dirty="0">
                <a:latin typeface="ArialMT"/>
              </a:rPr>
              <a:t> ou do </a:t>
            </a:r>
            <a:r>
              <a:rPr lang="pt-BR" sz="1800" b="0" i="0" u="none" strike="noStrike" baseline="0" dirty="0" err="1">
                <a:latin typeface="ArialMT"/>
              </a:rPr>
              <a:t>alumno</a:t>
            </a:r>
            <a:r>
              <a:rPr lang="pt-BR" sz="1800" b="0" i="0" u="none" strike="noStrike" baseline="0" dirty="0">
                <a:latin typeface="ArialMT"/>
              </a:rPr>
              <a:t> e a </a:t>
            </a:r>
            <a:r>
              <a:rPr lang="pt-BR" sz="1800" b="0" i="0" u="none" strike="noStrike" baseline="0" dirty="0" err="1">
                <a:latin typeface="ArialMT"/>
              </a:rPr>
              <a:t>xefatura</a:t>
            </a:r>
            <a:r>
              <a:rPr lang="pt-BR" sz="1800" b="0" i="0" u="none" strike="noStrike" baseline="0" dirty="0">
                <a:latin typeface="ArialMT"/>
              </a:rPr>
              <a:t> do departamento</a:t>
            </a:r>
          </a:p>
          <a:p>
            <a:pPr algn="l"/>
            <a:r>
              <a:rPr lang="es-ES" sz="1800" b="0" i="0" u="none" strike="noStrike" baseline="0" dirty="0">
                <a:latin typeface="ArialMT"/>
              </a:rPr>
              <a:t>de orientación. Informativa de la situación del alumno </a:t>
            </a:r>
          </a:p>
          <a:p>
            <a:pPr marL="285750" indent="-285750" algn="l">
              <a:buFont typeface="Arial" panose="020B0604020202020204" pitchFamily="34" charset="0"/>
              <a:buChar char="•"/>
            </a:pPr>
            <a:r>
              <a:rPr lang="es-ES" sz="1800" b="0" i="0" u="none" strike="noStrike" baseline="0" dirty="0">
                <a:latin typeface="ArialMT"/>
              </a:rPr>
              <a:t>Elaboración da </a:t>
            </a:r>
            <a:r>
              <a:rPr lang="es-ES" sz="1800" b="1" i="0" u="none" strike="noStrike" baseline="0" dirty="0" err="1">
                <a:latin typeface="ArialMT"/>
              </a:rPr>
              <a:t>proposta</a:t>
            </a:r>
            <a:r>
              <a:rPr lang="es-ES" sz="1800" b="1" i="0" u="none" strike="noStrike" baseline="0" dirty="0">
                <a:latin typeface="ArialMT"/>
              </a:rPr>
              <a:t> de adaptación de cada área </a:t>
            </a:r>
            <a:r>
              <a:rPr lang="es-ES" sz="1800" b="0" i="0" u="none" strike="noStrike" baseline="0" dirty="0" err="1">
                <a:latin typeface="ArialMT"/>
              </a:rPr>
              <a:t>ou</a:t>
            </a:r>
            <a:r>
              <a:rPr lang="es-ES" sz="1800" b="0" i="0" u="none" strike="noStrike" baseline="0" dirty="0">
                <a:latin typeface="ArialMT"/>
              </a:rPr>
              <a:t> materia por parte do profesorado</a:t>
            </a:r>
          </a:p>
          <a:p>
            <a:pPr algn="l"/>
            <a:r>
              <a:rPr lang="pt-BR" sz="1800" b="0" i="0" u="none" strike="noStrike" baseline="0" dirty="0">
                <a:latin typeface="ArialMT"/>
              </a:rPr>
              <a:t>que a </a:t>
            </a:r>
            <a:r>
              <a:rPr lang="pt-BR" sz="1800" b="0" i="0" u="none" strike="noStrike" baseline="0" dirty="0" err="1">
                <a:latin typeface="ArialMT"/>
              </a:rPr>
              <a:t>imparte</a:t>
            </a:r>
            <a:r>
              <a:rPr lang="pt-BR" sz="1800" b="0" i="0" u="none" strike="noStrike" baseline="0" dirty="0">
                <a:latin typeface="ArialMT"/>
              </a:rPr>
              <a:t> e no modelo que o centro docente </a:t>
            </a:r>
            <a:r>
              <a:rPr lang="pt-BR" sz="1800" b="0" i="0" u="none" strike="noStrike" baseline="0" dirty="0" err="1">
                <a:latin typeface="ArialMT"/>
              </a:rPr>
              <a:t>teña</a:t>
            </a:r>
            <a:r>
              <a:rPr lang="pt-BR" sz="1800" b="0" i="0" u="none" strike="noStrike" baseline="0" dirty="0">
                <a:latin typeface="ArialMT"/>
              </a:rPr>
              <a:t> </a:t>
            </a:r>
            <a:r>
              <a:rPr lang="pt-BR" sz="1800" b="0" i="0" u="none" strike="noStrike" baseline="0" dirty="0" err="1">
                <a:latin typeface="ArialMT"/>
              </a:rPr>
              <a:t>establecido</a:t>
            </a:r>
            <a:r>
              <a:rPr lang="pt-BR" sz="1800" b="0" i="0" u="none" strike="noStrike" baseline="0" dirty="0">
                <a:latin typeface="ArialMT"/>
              </a:rPr>
              <a:t> no seu </a:t>
            </a:r>
            <a:r>
              <a:rPr lang="pt-BR" sz="1800" b="0" i="0" u="none" strike="noStrike" baseline="0" dirty="0" err="1">
                <a:latin typeface="ArialMT"/>
              </a:rPr>
              <a:t>Plan</a:t>
            </a:r>
            <a:r>
              <a:rPr lang="pt-BR" sz="1800" b="0" i="0" u="none" strike="noStrike" baseline="0" dirty="0">
                <a:latin typeface="ArialMT"/>
              </a:rPr>
              <a:t> </a:t>
            </a:r>
            <a:r>
              <a:rPr lang="pt-BR" sz="1800" b="0" i="0" u="none" strike="noStrike" baseline="0" dirty="0" err="1">
                <a:latin typeface="ArialMT"/>
              </a:rPr>
              <a:t>xeral</a:t>
            </a:r>
            <a:endParaRPr lang="pt-BR" sz="1800" b="0" i="0" u="none" strike="noStrike" baseline="0" dirty="0">
              <a:latin typeface="ArialMT"/>
            </a:endParaRPr>
          </a:p>
          <a:p>
            <a:pPr algn="l"/>
            <a:r>
              <a:rPr lang="es-ES" sz="1800" b="0" i="0" u="none" strike="noStrike" baseline="0" dirty="0">
                <a:latin typeface="ArialMT"/>
              </a:rPr>
              <a:t>de atención á </a:t>
            </a:r>
            <a:r>
              <a:rPr lang="es-ES" sz="1800" b="0" i="0" u="none" strike="noStrike" baseline="0" dirty="0" err="1">
                <a:latin typeface="ArialMT"/>
              </a:rPr>
              <a:t>diversidade</a:t>
            </a:r>
            <a:endParaRPr lang="es-ES" sz="1800" b="0" i="0" u="none" strike="noStrike" baseline="0" dirty="0">
              <a:latin typeface="ArialMT"/>
            </a:endParaRPr>
          </a:p>
          <a:p>
            <a:pPr marL="285750" indent="-285750" algn="l">
              <a:buFont typeface="Arial" panose="020B0604020202020204" pitchFamily="34" charset="0"/>
              <a:buChar char="•"/>
            </a:pPr>
            <a:r>
              <a:rPr lang="es-ES" sz="1800" b="0" i="0" u="none" strike="noStrike" baseline="0" dirty="0">
                <a:latin typeface="ArialMT"/>
              </a:rPr>
              <a:t>A </a:t>
            </a:r>
            <a:r>
              <a:rPr lang="es-ES" sz="1800" b="0" i="0" u="none" strike="noStrike" baseline="0" dirty="0" err="1">
                <a:latin typeface="ArialMT"/>
              </a:rPr>
              <a:t>xefatura</a:t>
            </a:r>
            <a:r>
              <a:rPr lang="es-ES" sz="1800" b="0" i="0" u="none" strike="noStrike" baseline="0" dirty="0">
                <a:latin typeface="ArialMT"/>
              </a:rPr>
              <a:t> do departamento de orientación conformará o </a:t>
            </a:r>
            <a:r>
              <a:rPr lang="es-ES" sz="1800" b="1" i="0" u="none" strike="noStrike" baseline="0" dirty="0">
                <a:latin typeface="ArialMT"/>
              </a:rPr>
              <a:t>expediente da adaptación</a:t>
            </a:r>
          </a:p>
          <a:p>
            <a:pPr algn="l"/>
            <a:r>
              <a:rPr lang="es-ES" sz="1800" b="0" i="0" u="none" strike="noStrike" baseline="0" dirty="0">
                <a:latin typeface="ArialMT"/>
              </a:rPr>
              <a:t>dirección do centro docente enviará o expediente da adaptación curricular </a:t>
            </a:r>
            <a:r>
              <a:rPr lang="es-ES" sz="1800" b="0" i="0" u="none" strike="noStrike" baseline="0" dirty="0" err="1">
                <a:latin typeface="ArialMT"/>
              </a:rPr>
              <a:t>ao</a:t>
            </a:r>
            <a:r>
              <a:rPr lang="es-ES" sz="1800" b="0" i="0" u="none" strike="noStrike" baseline="0" dirty="0">
                <a:latin typeface="ArialMT"/>
              </a:rPr>
              <a:t> </a:t>
            </a:r>
            <a:r>
              <a:rPr lang="es-ES" sz="1800" b="0" i="0" u="none" strike="noStrike" baseline="0" dirty="0" err="1">
                <a:latin typeface="ArialMT"/>
              </a:rPr>
              <a:t>servizo</a:t>
            </a:r>
            <a:endParaRPr lang="es-ES" sz="1800" b="0" i="0" u="none" strike="noStrike" baseline="0" dirty="0">
              <a:latin typeface="ArialMT"/>
            </a:endParaRPr>
          </a:p>
          <a:p>
            <a:pPr algn="l"/>
            <a:r>
              <a:rPr lang="es-ES" sz="1800" b="0" i="0" u="none" strike="noStrike" baseline="0" dirty="0">
                <a:latin typeface="ArialMT"/>
              </a:rPr>
              <a:t>territorial de Inspección Educativa, a </a:t>
            </a:r>
            <a:r>
              <a:rPr lang="es-ES" sz="1800" b="0" i="0" u="none" strike="noStrike" baseline="0" dirty="0" err="1">
                <a:latin typeface="ArialMT"/>
              </a:rPr>
              <a:t>quen</a:t>
            </a:r>
            <a:r>
              <a:rPr lang="es-ES" sz="1800" b="0" i="0" u="none" strike="noStrike" baseline="0" dirty="0">
                <a:latin typeface="ArialMT"/>
              </a:rPr>
              <a:t> </a:t>
            </a:r>
            <a:r>
              <a:rPr lang="es-ES" sz="1800" b="0" i="0" u="none" strike="noStrike" baseline="0" dirty="0" err="1">
                <a:latin typeface="ArialMT"/>
              </a:rPr>
              <a:t>lle</a:t>
            </a:r>
            <a:r>
              <a:rPr lang="es-ES" sz="1800" b="0" i="0" u="none" strike="noStrike" baseline="0" dirty="0">
                <a:latin typeface="ArialMT"/>
              </a:rPr>
              <a:t> compete a autorización</a:t>
            </a:r>
          </a:p>
          <a:p>
            <a:pPr marL="285750" indent="-285750" algn="l">
              <a:buFont typeface="Arial" panose="020B0604020202020204" pitchFamily="34" charset="0"/>
              <a:buChar char="•"/>
            </a:pPr>
            <a:r>
              <a:rPr lang="pt-BR" sz="1800" b="1" i="0" u="none" strike="noStrike" baseline="0" dirty="0" err="1">
                <a:latin typeface="ArialMT"/>
              </a:rPr>
              <a:t>Formarán</a:t>
            </a:r>
            <a:r>
              <a:rPr lang="pt-BR" sz="1800" b="1" i="0" u="none" strike="noStrike" baseline="0" dirty="0">
                <a:latin typeface="ArialMT"/>
              </a:rPr>
              <a:t> parte do expediente </a:t>
            </a:r>
            <a:r>
              <a:rPr lang="pt-BR" sz="1800" b="0" i="0" u="none" strike="noStrike" baseline="0" dirty="0">
                <a:latin typeface="ArialMT"/>
              </a:rPr>
              <a:t>da </a:t>
            </a:r>
            <a:r>
              <a:rPr lang="pt-BR" sz="1800" b="0" i="0" u="none" strike="noStrike" baseline="0" dirty="0" err="1">
                <a:latin typeface="ArialMT"/>
              </a:rPr>
              <a:t>alumna</a:t>
            </a:r>
            <a:r>
              <a:rPr lang="pt-BR" sz="1800" b="0" i="0" u="none" strike="noStrike" baseline="0" dirty="0">
                <a:latin typeface="ArialMT"/>
              </a:rPr>
              <a:t> ou do </a:t>
            </a:r>
            <a:r>
              <a:rPr lang="pt-BR" sz="1800" b="0" i="0" u="none" strike="noStrike" baseline="0" dirty="0" err="1">
                <a:latin typeface="ArialMT"/>
              </a:rPr>
              <a:t>alumno</a:t>
            </a:r>
            <a:r>
              <a:rPr lang="pt-BR" sz="1800" b="0" i="0" u="none" strike="noStrike" baseline="0" dirty="0">
                <a:latin typeface="ArialMT"/>
              </a:rPr>
              <a:t> unha copia da </a:t>
            </a:r>
            <a:r>
              <a:rPr lang="pt-BR" sz="1800" b="0" i="0" u="none" strike="noStrike" baseline="0" dirty="0" err="1">
                <a:latin typeface="ArialMT"/>
              </a:rPr>
              <a:t>adaptación</a:t>
            </a:r>
            <a:endParaRPr lang="pt-BR" sz="1800" b="0" i="0" u="none" strike="noStrike" baseline="0" dirty="0">
              <a:latin typeface="ArialMT"/>
            </a:endParaRPr>
          </a:p>
          <a:p>
            <a:pPr algn="l"/>
            <a:r>
              <a:rPr lang="es-ES" sz="1800" b="0" i="0" u="none" strike="noStrike" baseline="0" dirty="0">
                <a:latin typeface="ArialMT"/>
              </a:rPr>
              <a:t>curricular e a </a:t>
            </a:r>
            <a:r>
              <a:rPr lang="es-ES" sz="1800" b="0" i="0" u="none" strike="noStrike" baseline="0" dirty="0" err="1">
                <a:latin typeface="ArialMT"/>
              </a:rPr>
              <a:t>súa</a:t>
            </a:r>
            <a:r>
              <a:rPr lang="es-ES" sz="1800" b="0" i="0" u="none" strike="noStrike" baseline="0" dirty="0">
                <a:latin typeface="ArialMT"/>
              </a:rPr>
              <a:t> autorización polo </a:t>
            </a:r>
            <a:r>
              <a:rPr lang="es-ES" sz="1800" b="0" i="0" u="none" strike="noStrike" baseline="0" dirty="0" err="1">
                <a:latin typeface="ArialMT"/>
              </a:rPr>
              <a:t>servizo</a:t>
            </a:r>
            <a:r>
              <a:rPr lang="es-ES" sz="1800" b="0" i="0" u="none" strike="noStrike" baseline="0" dirty="0">
                <a:latin typeface="ArialMT"/>
              </a:rPr>
              <a:t> territorial de Inspección Educativa.</a:t>
            </a:r>
          </a:p>
          <a:p>
            <a:pPr marL="285750" indent="-285750" algn="l">
              <a:buFont typeface="Arial" panose="020B0604020202020204" pitchFamily="34" charset="0"/>
              <a:buChar char="•"/>
            </a:pPr>
            <a:r>
              <a:rPr lang="pt-BR" sz="1800" b="0" i="0" u="none" strike="noStrike" baseline="0" dirty="0">
                <a:latin typeface="ArialMT"/>
              </a:rPr>
              <a:t>O </a:t>
            </a:r>
            <a:r>
              <a:rPr lang="pt-BR" sz="1800" b="0" i="0" u="none" strike="noStrike" baseline="0" dirty="0" err="1">
                <a:latin typeface="ArialMT"/>
              </a:rPr>
              <a:t>desenvolvemento</a:t>
            </a:r>
            <a:r>
              <a:rPr lang="pt-BR" sz="1800" b="0" i="0" u="none" strike="noStrike" baseline="0" dirty="0">
                <a:latin typeface="ArialMT"/>
              </a:rPr>
              <a:t> das </a:t>
            </a:r>
            <a:r>
              <a:rPr lang="pt-BR" sz="1800" b="0" i="0" u="none" strike="noStrike" baseline="0" dirty="0" err="1">
                <a:latin typeface="ArialMT"/>
              </a:rPr>
              <a:t>adaptacións</a:t>
            </a:r>
            <a:r>
              <a:rPr lang="pt-BR" sz="1800" b="0" i="0" u="none" strike="noStrike" baseline="0" dirty="0">
                <a:latin typeface="ArialMT"/>
              </a:rPr>
              <a:t> curriculares </a:t>
            </a:r>
            <a:r>
              <a:rPr lang="pt-BR" sz="1800" b="0" i="0" u="none" strike="noStrike" baseline="0" dirty="0" err="1">
                <a:latin typeface="ArialMT"/>
              </a:rPr>
              <a:t>realizarase</a:t>
            </a:r>
            <a:r>
              <a:rPr lang="pt-BR" sz="1800" b="0" i="0" u="none" strike="noStrike" baseline="0" dirty="0">
                <a:latin typeface="ArialMT"/>
              </a:rPr>
              <a:t>, na medida do </a:t>
            </a:r>
            <a:r>
              <a:rPr lang="pt-BR" sz="1800" b="0" i="0" u="none" strike="noStrike" baseline="0" dirty="0" err="1">
                <a:latin typeface="ArialMT"/>
              </a:rPr>
              <a:t>posible</a:t>
            </a:r>
            <a:r>
              <a:rPr lang="pt-BR" sz="1800" b="0" i="0" u="none" strike="noStrike" baseline="0" dirty="0">
                <a:latin typeface="ArialMT"/>
              </a:rPr>
              <a:t>,</a:t>
            </a:r>
          </a:p>
          <a:p>
            <a:pPr algn="l"/>
            <a:r>
              <a:rPr lang="pt-BR" sz="1800" b="0" i="0" u="none" strike="noStrike" baseline="0" dirty="0">
                <a:latin typeface="ArialMT"/>
              </a:rPr>
              <a:t>no contexto da </a:t>
            </a:r>
            <a:r>
              <a:rPr lang="pt-BR" sz="1800" b="1" i="0" u="none" strike="noStrike" baseline="0" dirty="0">
                <a:latin typeface="ArialMT"/>
              </a:rPr>
              <a:t>aula </a:t>
            </a:r>
            <a:r>
              <a:rPr lang="pt-BR" sz="1800" b="1" i="0" u="none" strike="noStrike" baseline="0" dirty="0" err="1">
                <a:latin typeface="ArialMT"/>
              </a:rPr>
              <a:t>ordinaria</a:t>
            </a:r>
            <a:r>
              <a:rPr lang="pt-BR" sz="1800" b="0" i="0" u="none" strike="noStrike" baseline="0" dirty="0">
                <a:latin typeface="ArialMT"/>
              </a:rPr>
              <a:t> da </a:t>
            </a:r>
            <a:r>
              <a:rPr lang="pt-BR" sz="1800" b="0" i="0" u="none" strike="noStrike" baseline="0" dirty="0" err="1">
                <a:latin typeface="ArialMT"/>
              </a:rPr>
              <a:t>alumna</a:t>
            </a:r>
            <a:r>
              <a:rPr lang="pt-BR" sz="1800" b="0" i="0" u="none" strike="noStrike" baseline="0" dirty="0">
                <a:latin typeface="ArialMT"/>
              </a:rPr>
              <a:t> ou do </a:t>
            </a:r>
            <a:r>
              <a:rPr lang="pt-BR" sz="1800" b="0" i="0" u="none" strike="noStrike" baseline="0" dirty="0" err="1">
                <a:latin typeface="ArialMT"/>
              </a:rPr>
              <a:t>alumno</a:t>
            </a:r>
            <a:r>
              <a:rPr lang="pt-BR" sz="1800" b="0" i="0" u="none" strike="noStrike" baseline="0" dirty="0">
                <a:latin typeface="ArialMT"/>
              </a:rPr>
              <a:t>, </a:t>
            </a:r>
            <a:r>
              <a:rPr lang="pt-BR" sz="1800" b="0" i="0" u="none" strike="noStrike" baseline="0" dirty="0" err="1">
                <a:latin typeface="ArialMT"/>
              </a:rPr>
              <a:t>coordinado</a:t>
            </a:r>
            <a:r>
              <a:rPr lang="pt-BR" sz="1800" b="0" i="0" u="none" strike="noStrike" baseline="0" dirty="0">
                <a:latin typeface="ArialMT"/>
              </a:rPr>
              <a:t> polo </a:t>
            </a:r>
            <a:r>
              <a:rPr lang="pt-BR" sz="1800" b="0" i="0" u="none" strike="noStrike" baseline="0" dirty="0" err="1">
                <a:latin typeface="ArialMT"/>
              </a:rPr>
              <a:t>profesorado</a:t>
            </a:r>
            <a:r>
              <a:rPr lang="pt-BR" sz="1800" b="0" i="0" u="none" strike="noStrike" baseline="0" dirty="0">
                <a:latin typeface="ArialMT"/>
              </a:rPr>
              <a:t> </a:t>
            </a:r>
            <a:r>
              <a:rPr lang="pt-BR" sz="1800" b="0" i="0" u="none" strike="noStrike" baseline="0" dirty="0" err="1">
                <a:latin typeface="ArialMT"/>
              </a:rPr>
              <a:t>titor</a:t>
            </a:r>
            <a:r>
              <a:rPr lang="pt-BR" dirty="0">
                <a:latin typeface="ArialMT"/>
              </a:rPr>
              <a:t>.</a:t>
            </a:r>
          </a:p>
          <a:p>
            <a:pPr marL="285750" indent="-285750" algn="l">
              <a:buFont typeface="Arial" panose="020B0604020202020204" pitchFamily="34" charset="0"/>
              <a:buChar char="•"/>
            </a:pPr>
            <a:r>
              <a:rPr lang="pt-BR" sz="1800" b="0" i="0" u="none" strike="noStrike" baseline="0" dirty="0">
                <a:latin typeface="ArialMT"/>
              </a:rPr>
              <a:t>A</a:t>
            </a:r>
            <a:r>
              <a:rPr lang="pt-BR" sz="1800" b="1" i="0" u="none" strike="noStrike" baseline="0" dirty="0">
                <a:latin typeface="ArialMT"/>
              </a:rPr>
              <a:t> </a:t>
            </a:r>
            <a:r>
              <a:rPr lang="pt-BR" sz="1800" b="1" i="0" u="none" strike="noStrike" baseline="0" dirty="0" err="1">
                <a:latin typeface="ArialMT"/>
              </a:rPr>
              <a:t>avaliación</a:t>
            </a:r>
            <a:r>
              <a:rPr lang="pt-BR" sz="1800" b="1" i="0" u="none" strike="noStrike" baseline="0" dirty="0">
                <a:latin typeface="ArialMT"/>
              </a:rPr>
              <a:t> </a:t>
            </a:r>
            <a:r>
              <a:rPr lang="pt-BR" sz="1800" b="0" i="0" u="none" strike="noStrike" baseline="0" dirty="0">
                <a:latin typeface="ArialMT"/>
              </a:rPr>
              <a:t>do </a:t>
            </a:r>
            <a:r>
              <a:rPr lang="pt-BR" sz="1800" b="0" i="0" u="none" strike="noStrike" baseline="0" dirty="0" err="1">
                <a:latin typeface="ArialMT"/>
              </a:rPr>
              <a:t>alumnado</a:t>
            </a:r>
            <a:r>
              <a:rPr lang="pt-BR" sz="1800" b="0" i="0" u="none" strike="noStrike" baseline="0" dirty="0">
                <a:latin typeface="ArialMT"/>
              </a:rPr>
              <a:t> nas áreas ou </a:t>
            </a:r>
            <a:r>
              <a:rPr lang="pt-BR" sz="1800" b="0" i="0" u="none" strike="noStrike" baseline="0" dirty="0" err="1">
                <a:latin typeface="ArialMT"/>
              </a:rPr>
              <a:t>materias</a:t>
            </a:r>
            <a:r>
              <a:rPr lang="pt-BR" sz="1800" b="0" i="0" u="none" strike="noStrike" baseline="0" dirty="0">
                <a:latin typeface="ArialMT"/>
              </a:rPr>
              <a:t> adaptadas </a:t>
            </a:r>
            <a:r>
              <a:rPr lang="pt-BR" sz="1800" b="0" i="0" u="none" strike="noStrike" baseline="0" dirty="0" err="1">
                <a:latin typeface="ArialMT"/>
              </a:rPr>
              <a:t>realizaraa</a:t>
            </a:r>
            <a:r>
              <a:rPr lang="pt-BR" sz="1800" b="0" i="0" u="none" strike="noStrike" baseline="0" dirty="0">
                <a:latin typeface="ArialMT"/>
              </a:rPr>
              <a:t> o </a:t>
            </a:r>
            <a:r>
              <a:rPr lang="pt-BR" sz="1800" b="1" i="0" u="none" strike="noStrike" baseline="0" dirty="0" err="1">
                <a:latin typeface="ArialMT"/>
              </a:rPr>
              <a:t>profesorado</a:t>
            </a:r>
            <a:endParaRPr lang="pt-BR" sz="1800" b="1" i="0" u="none" strike="noStrike" baseline="0" dirty="0">
              <a:latin typeface="ArialMT"/>
            </a:endParaRPr>
          </a:p>
          <a:p>
            <a:pPr algn="l"/>
            <a:r>
              <a:rPr lang="pt-BR" sz="1800" b="1" i="0" u="none" strike="noStrike" baseline="0" dirty="0">
                <a:latin typeface="ArialMT"/>
              </a:rPr>
              <a:t>que as </a:t>
            </a:r>
            <a:r>
              <a:rPr lang="pt-BR" sz="1800" b="1" i="0" u="none" strike="noStrike" baseline="0" dirty="0" err="1">
                <a:latin typeface="ArialMT"/>
              </a:rPr>
              <a:t>imparte</a:t>
            </a:r>
            <a:r>
              <a:rPr lang="pt-BR" sz="1800" b="0" i="0" u="none" strike="noStrike" baseline="0" dirty="0">
                <a:latin typeface="ArialMT"/>
              </a:rPr>
              <a:t>, coas achegas do </a:t>
            </a:r>
            <a:r>
              <a:rPr lang="pt-BR" sz="1800" b="0" i="0" u="none" strike="noStrike" baseline="0" dirty="0" err="1">
                <a:latin typeface="ArialMT"/>
              </a:rPr>
              <a:t>profesorado</a:t>
            </a:r>
            <a:r>
              <a:rPr lang="pt-BR" sz="1800" b="0" i="0" u="none" strike="noStrike" baseline="0" dirty="0">
                <a:latin typeface="ArialMT"/>
              </a:rPr>
              <a:t> de apoio, de ser o caso.</a:t>
            </a:r>
          </a:p>
          <a:p>
            <a:pPr marL="285750" indent="-285750" algn="l">
              <a:buFont typeface="Arial" panose="020B0604020202020204" pitchFamily="34" charset="0"/>
              <a:buChar char="•"/>
            </a:pPr>
            <a:r>
              <a:rPr lang="es-ES" sz="1800" b="0" i="0" u="none" strike="noStrike" baseline="0" dirty="0">
                <a:latin typeface="ArialMT"/>
              </a:rPr>
              <a:t>Os </a:t>
            </a:r>
            <a:r>
              <a:rPr lang="es-ES" sz="1800" b="1" i="0" u="none" strike="noStrike" baseline="0" dirty="0">
                <a:latin typeface="ArialMT"/>
              </a:rPr>
              <a:t>referentes</a:t>
            </a:r>
            <a:r>
              <a:rPr lang="es-ES" sz="1800" b="0" i="0" u="none" strike="noStrike" baseline="0" dirty="0">
                <a:latin typeface="ArialMT"/>
              </a:rPr>
              <a:t> da </a:t>
            </a:r>
            <a:r>
              <a:rPr lang="es-ES" sz="1800" b="0" i="0" u="none" strike="noStrike" baseline="0" dirty="0" err="1">
                <a:latin typeface="ArialMT"/>
              </a:rPr>
              <a:t>avaliación</a:t>
            </a:r>
            <a:r>
              <a:rPr lang="es-ES" sz="1800" b="0" i="0" u="none" strike="noStrike" baseline="0" dirty="0">
                <a:latin typeface="ArialMT"/>
              </a:rPr>
              <a:t> do alumnado con adaptación curricular serán </a:t>
            </a:r>
            <a:r>
              <a:rPr lang="es-ES" sz="1800" b="1" i="0" u="none" strike="noStrike" baseline="0" dirty="0">
                <a:latin typeface="ArialMT"/>
              </a:rPr>
              <a:t>os </a:t>
            </a:r>
            <a:r>
              <a:rPr lang="es-ES" sz="1800" b="1" i="0" u="none" strike="noStrike" baseline="0" dirty="0" err="1">
                <a:latin typeface="ArialMT"/>
              </a:rPr>
              <a:t>incluídos</a:t>
            </a:r>
            <a:endParaRPr lang="es-ES" sz="1800" b="1" i="0" u="none" strike="noStrike" baseline="0" dirty="0">
              <a:latin typeface="ArialMT"/>
            </a:endParaRPr>
          </a:p>
          <a:p>
            <a:pPr algn="l"/>
            <a:r>
              <a:rPr lang="es-ES" sz="1800" b="1" i="0" u="none" strike="noStrike" baseline="0" dirty="0" err="1">
                <a:latin typeface="ArialMT"/>
              </a:rPr>
              <a:t>na</a:t>
            </a:r>
            <a:r>
              <a:rPr lang="es-ES" sz="1800" b="1" i="0" u="none" strike="noStrike" baseline="0" dirty="0">
                <a:latin typeface="ArialMT"/>
              </a:rPr>
              <a:t> dita adaptación</a:t>
            </a:r>
            <a:r>
              <a:rPr lang="es-ES" sz="1800" b="0" i="0" u="none" strike="noStrike" baseline="0" dirty="0">
                <a:latin typeface="ArialMT"/>
              </a:rPr>
              <a:t>, </a:t>
            </a:r>
            <a:r>
              <a:rPr lang="es-ES" sz="1800" b="1" i="0" u="none" strike="noStrike" baseline="0" dirty="0">
                <a:latin typeface="ArialMT"/>
              </a:rPr>
              <a:t>sen que </a:t>
            </a:r>
            <a:r>
              <a:rPr lang="es-ES" sz="1800" b="1" i="0" u="none" strike="noStrike" baseline="0" dirty="0" err="1">
                <a:latin typeface="ArialMT"/>
              </a:rPr>
              <a:t>isto</a:t>
            </a:r>
            <a:r>
              <a:rPr lang="es-ES" sz="1800" b="1" i="0" u="none" strike="noStrike" baseline="0" dirty="0">
                <a:latin typeface="ArialMT"/>
              </a:rPr>
              <a:t> </a:t>
            </a:r>
            <a:r>
              <a:rPr lang="es-ES" sz="1800" b="1" i="0" u="none" strike="noStrike" baseline="0" dirty="0" err="1">
                <a:latin typeface="ArialMT"/>
              </a:rPr>
              <a:t>poida</a:t>
            </a:r>
            <a:r>
              <a:rPr lang="es-ES" sz="1800" b="1" i="0" u="none" strike="noStrike" baseline="0" dirty="0">
                <a:latin typeface="ArialMT"/>
              </a:rPr>
              <a:t> </a:t>
            </a:r>
            <a:r>
              <a:rPr lang="es-ES" sz="1800" b="1" i="0" u="none" strike="noStrike" baseline="0" dirty="0" err="1">
                <a:latin typeface="ArialMT"/>
              </a:rPr>
              <a:t>impedirlle</a:t>
            </a:r>
            <a:r>
              <a:rPr lang="es-ES" sz="1800" b="1" i="0" u="none" strike="noStrike" baseline="0" dirty="0">
                <a:latin typeface="ArialMT"/>
              </a:rPr>
              <a:t> a promoción </a:t>
            </a:r>
            <a:r>
              <a:rPr lang="es-ES" sz="1800" b="1" i="0" u="none" strike="noStrike" baseline="0" dirty="0" err="1">
                <a:latin typeface="ArialMT"/>
              </a:rPr>
              <a:t>ou</a:t>
            </a:r>
            <a:r>
              <a:rPr lang="es-ES" sz="1800" b="1" i="0" u="none" strike="noStrike" baseline="0" dirty="0">
                <a:latin typeface="ArialMT"/>
              </a:rPr>
              <a:t> titulación.</a:t>
            </a:r>
          </a:p>
          <a:p>
            <a:pPr marL="285750" indent="-285750" algn="l">
              <a:buFont typeface="Arial" panose="020B0604020202020204" pitchFamily="34" charset="0"/>
              <a:buChar char="•"/>
            </a:pPr>
            <a:r>
              <a:rPr lang="es-ES" b="1" dirty="0">
                <a:latin typeface="ArialMT"/>
              </a:rPr>
              <a:t>D</a:t>
            </a:r>
            <a:r>
              <a:rPr lang="es-ES" sz="1800" b="1" i="0" u="none" strike="noStrike" baseline="0" dirty="0">
                <a:latin typeface="ArialMT"/>
              </a:rPr>
              <a:t>uración </a:t>
            </a:r>
            <a:r>
              <a:rPr lang="es-ES" sz="1800" b="0" i="0" u="none" strike="noStrike" baseline="0" dirty="0">
                <a:latin typeface="ArialMT"/>
              </a:rPr>
              <a:t>das </a:t>
            </a:r>
            <a:r>
              <a:rPr lang="es-ES" sz="1800" b="0" i="0" u="none" strike="noStrike" baseline="0" dirty="0" err="1">
                <a:latin typeface="ArialMT"/>
              </a:rPr>
              <a:t>adaptacións</a:t>
            </a:r>
            <a:r>
              <a:rPr lang="es-ES" sz="1800" b="0" i="0" u="none" strike="noStrike" baseline="0" dirty="0">
                <a:latin typeface="ArialMT"/>
              </a:rPr>
              <a:t> do currículo </a:t>
            </a:r>
            <a:r>
              <a:rPr lang="es-ES" sz="1800" b="0" i="0" u="none" strike="noStrike" baseline="0" dirty="0" err="1">
                <a:latin typeface="ArialMT"/>
              </a:rPr>
              <a:t>poderá</a:t>
            </a:r>
            <a:r>
              <a:rPr lang="es-ES" sz="1800" b="0" i="0" u="none" strike="noStrike" baseline="0" dirty="0">
                <a:latin typeface="ArialMT"/>
              </a:rPr>
              <a:t> ser </a:t>
            </a:r>
            <a:r>
              <a:rPr lang="es-ES" sz="1800" b="0" i="0" u="none" strike="noStrike" baseline="0" dirty="0" err="1">
                <a:latin typeface="ArialMT"/>
              </a:rPr>
              <a:t>dun</a:t>
            </a:r>
            <a:r>
              <a:rPr lang="es-ES" sz="1800" b="0" i="0" u="none" strike="noStrike" baseline="0" dirty="0">
                <a:latin typeface="ArialMT"/>
              </a:rPr>
              <a:t> ciclo </a:t>
            </a:r>
            <a:r>
              <a:rPr lang="es-ES" sz="1800" b="0" i="0" u="none" strike="noStrike" baseline="0" dirty="0" err="1">
                <a:latin typeface="ArialMT"/>
              </a:rPr>
              <a:t>ou</a:t>
            </a:r>
            <a:r>
              <a:rPr lang="es-ES" sz="1800" b="0" i="0" u="none" strike="noStrike" baseline="0" dirty="0">
                <a:latin typeface="ArialMT"/>
              </a:rPr>
              <a:t> </a:t>
            </a:r>
            <a:r>
              <a:rPr lang="es-ES" sz="1800" b="1" i="0" u="none" strike="noStrike" baseline="0" dirty="0" err="1">
                <a:latin typeface="ArialMT"/>
              </a:rPr>
              <a:t>dun</a:t>
            </a:r>
            <a:r>
              <a:rPr lang="es-ES" sz="1800" b="1" i="0" u="none" strike="noStrike" baseline="0" dirty="0">
                <a:latin typeface="ArialMT"/>
              </a:rPr>
              <a:t> curso</a:t>
            </a:r>
            <a:r>
              <a:rPr lang="es-ES" sz="1800" b="0" i="0" u="none" strike="noStrike" baseline="0" dirty="0">
                <a:latin typeface="ArialMT"/>
              </a:rPr>
              <a:t>, en función</a:t>
            </a:r>
          </a:p>
          <a:p>
            <a:pPr algn="l"/>
            <a:r>
              <a:rPr lang="es-ES" sz="1800" b="0" i="0" u="none" strike="noStrike" baseline="0" dirty="0">
                <a:latin typeface="ArialMT"/>
              </a:rPr>
              <a:t>da etapa educativa en que </a:t>
            </a:r>
            <a:r>
              <a:rPr lang="es-ES" sz="1800" b="0" i="0" u="none" strike="noStrike" baseline="0" dirty="0" err="1">
                <a:latin typeface="ArialMT"/>
              </a:rPr>
              <a:t>estea</a:t>
            </a:r>
            <a:r>
              <a:rPr lang="es-ES" sz="1800" b="0" i="0" u="none" strike="noStrike" baseline="0" dirty="0">
                <a:latin typeface="ArialMT"/>
              </a:rPr>
              <a:t> escolarizado o alumno </a:t>
            </a:r>
            <a:r>
              <a:rPr lang="es-ES" sz="1800" b="0" i="0" u="none" strike="noStrike" baseline="0" dirty="0" err="1">
                <a:latin typeface="ArialMT"/>
              </a:rPr>
              <a:t>ou</a:t>
            </a:r>
            <a:r>
              <a:rPr lang="es-ES" sz="1800" b="0" i="0" u="none" strike="noStrike" baseline="0" dirty="0">
                <a:latin typeface="ArialMT"/>
              </a:rPr>
              <a:t> a alumna.</a:t>
            </a:r>
            <a:endParaRPr lang="es-ES" dirty="0"/>
          </a:p>
        </p:txBody>
      </p:sp>
    </p:spTree>
    <p:extLst>
      <p:ext uri="{BB962C8B-B14F-4D97-AF65-F5344CB8AC3E}">
        <p14:creationId xmlns:p14="http://schemas.microsoft.com/office/powerpoint/2010/main" val="2171810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3D0CCDD6-A1C7-4C9F-AE39-9CB856B10178}"/>
              </a:ext>
            </a:extLst>
          </p:cNvPr>
          <p:cNvGrpSpPr/>
          <p:nvPr/>
        </p:nvGrpSpPr>
        <p:grpSpPr>
          <a:xfrm>
            <a:off x="1814732" y="408715"/>
            <a:ext cx="7301132" cy="6040569"/>
            <a:chOff x="3657600" y="573925"/>
            <a:chExt cx="7301132" cy="6040569"/>
          </a:xfrm>
        </p:grpSpPr>
        <p:sp>
          <p:nvSpPr>
            <p:cNvPr id="2" name="CuadroTexto 1">
              <a:extLst>
                <a:ext uri="{FF2B5EF4-FFF2-40B4-BE49-F238E27FC236}">
                  <a16:creationId xmlns:a16="http://schemas.microsoft.com/office/drawing/2014/main" id="{3C41CD7F-93B6-0671-C54B-6AD7AF6B7A15}"/>
                </a:ext>
              </a:extLst>
            </p:cNvPr>
            <p:cNvSpPr txBox="1"/>
            <p:nvPr/>
          </p:nvSpPr>
          <p:spPr>
            <a:xfrm>
              <a:off x="4288301" y="573925"/>
              <a:ext cx="3615397" cy="369332"/>
            </a:xfrm>
            <a:prstGeom prst="rect">
              <a:avLst/>
            </a:prstGeom>
            <a:noFill/>
            <a:ln>
              <a:solidFill>
                <a:schemeClr val="accent1"/>
              </a:solidFill>
            </a:ln>
          </p:spPr>
          <p:txBody>
            <a:bodyPr wrap="square" rtlCol="0">
              <a:spAutoFit/>
            </a:bodyPr>
            <a:lstStyle/>
            <a:p>
              <a:r>
                <a:rPr lang="es-ES" dirty="0"/>
                <a:t>EVALUACIÓN PSICOPEDAGÓGICA</a:t>
              </a:r>
            </a:p>
          </p:txBody>
        </p:sp>
        <p:sp>
          <p:nvSpPr>
            <p:cNvPr id="3" name="CuadroTexto 2">
              <a:extLst>
                <a:ext uri="{FF2B5EF4-FFF2-40B4-BE49-F238E27FC236}">
                  <a16:creationId xmlns:a16="http://schemas.microsoft.com/office/drawing/2014/main" id="{83BC18C9-87BC-53DB-6EF3-9CA9EFB90EDB}"/>
                </a:ext>
              </a:extLst>
            </p:cNvPr>
            <p:cNvSpPr txBox="1"/>
            <p:nvPr/>
          </p:nvSpPr>
          <p:spPr>
            <a:xfrm>
              <a:off x="3852202" y="1403918"/>
              <a:ext cx="4768948" cy="369332"/>
            </a:xfrm>
            <a:prstGeom prst="rect">
              <a:avLst/>
            </a:prstGeom>
            <a:noFill/>
            <a:ln>
              <a:solidFill>
                <a:schemeClr val="accent1"/>
              </a:solidFill>
            </a:ln>
          </p:spPr>
          <p:txBody>
            <a:bodyPr wrap="square" rtlCol="0">
              <a:spAutoFit/>
            </a:bodyPr>
            <a:lstStyle/>
            <a:p>
              <a:r>
                <a:rPr lang="es-ES" dirty="0"/>
                <a:t>REUNIÓN ORIENTACION -EQUIPO DOCENTE</a:t>
              </a:r>
            </a:p>
          </p:txBody>
        </p:sp>
        <p:sp>
          <p:nvSpPr>
            <p:cNvPr id="4" name="CuadroTexto 3">
              <a:extLst>
                <a:ext uri="{FF2B5EF4-FFF2-40B4-BE49-F238E27FC236}">
                  <a16:creationId xmlns:a16="http://schemas.microsoft.com/office/drawing/2014/main" id="{BF6E68CC-4C9B-D1C2-FC2B-462040355D58}"/>
                </a:ext>
              </a:extLst>
            </p:cNvPr>
            <p:cNvSpPr txBox="1"/>
            <p:nvPr/>
          </p:nvSpPr>
          <p:spPr>
            <a:xfrm>
              <a:off x="3657600" y="2191709"/>
              <a:ext cx="4600135" cy="369332"/>
            </a:xfrm>
            <a:prstGeom prst="rect">
              <a:avLst/>
            </a:prstGeom>
            <a:noFill/>
            <a:ln>
              <a:solidFill>
                <a:schemeClr val="accent1"/>
              </a:solidFill>
            </a:ln>
          </p:spPr>
          <p:txBody>
            <a:bodyPr wrap="square" rtlCol="0">
              <a:spAutoFit/>
            </a:bodyPr>
            <a:lstStyle/>
            <a:p>
              <a:r>
                <a:rPr lang="es-ES" dirty="0"/>
                <a:t>PROPUESTA DE ADAPTACIÓN EN CADA ÁREA</a:t>
              </a:r>
            </a:p>
          </p:txBody>
        </p:sp>
        <p:sp>
          <p:nvSpPr>
            <p:cNvPr id="5" name="CuadroTexto 4">
              <a:extLst>
                <a:ext uri="{FF2B5EF4-FFF2-40B4-BE49-F238E27FC236}">
                  <a16:creationId xmlns:a16="http://schemas.microsoft.com/office/drawing/2014/main" id="{A56459A5-1D53-CE74-6D93-B2DBEDD5BB0F}"/>
                </a:ext>
              </a:extLst>
            </p:cNvPr>
            <p:cNvSpPr txBox="1"/>
            <p:nvPr/>
          </p:nvSpPr>
          <p:spPr>
            <a:xfrm>
              <a:off x="4569655" y="2921443"/>
              <a:ext cx="3334043" cy="369332"/>
            </a:xfrm>
            <a:prstGeom prst="rect">
              <a:avLst/>
            </a:prstGeom>
            <a:noFill/>
            <a:ln>
              <a:solidFill>
                <a:schemeClr val="accent1"/>
              </a:solidFill>
            </a:ln>
          </p:spPr>
          <p:txBody>
            <a:bodyPr wrap="square" rtlCol="0">
              <a:spAutoFit/>
            </a:bodyPr>
            <a:lstStyle/>
            <a:p>
              <a:r>
                <a:rPr lang="es-ES" dirty="0"/>
                <a:t>EXPEDIENTE DE ADAPTACION</a:t>
              </a:r>
            </a:p>
          </p:txBody>
        </p:sp>
        <p:sp>
          <p:nvSpPr>
            <p:cNvPr id="6" name="CuadroTexto 5">
              <a:extLst>
                <a:ext uri="{FF2B5EF4-FFF2-40B4-BE49-F238E27FC236}">
                  <a16:creationId xmlns:a16="http://schemas.microsoft.com/office/drawing/2014/main" id="{47C81D0D-9748-125F-8E01-C7CFBCFA9837}"/>
                </a:ext>
              </a:extLst>
            </p:cNvPr>
            <p:cNvSpPr txBox="1"/>
            <p:nvPr/>
          </p:nvSpPr>
          <p:spPr>
            <a:xfrm>
              <a:off x="9115865" y="2881026"/>
              <a:ext cx="1842867" cy="646331"/>
            </a:xfrm>
            <a:prstGeom prst="rect">
              <a:avLst/>
            </a:prstGeom>
            <a:noFill/>
            <a:ln>
              <a:solidFill>
                <a:schemeClr val="accent1"/>
              </a:solidFill>
            </a:ln>
          </p:spPr>
          <p:txBody>
            <a:bodyPr wrap="square" rtlCol="0">
              <a:spAutoFit/>
            </a:bodyPr>
            <a:lstStyle/>
            <a:p>
              <a:r>
                <a:rPr lang="es-ES" dirty="0"/>
                <a:t>EXPEDIENTE DEL ALUMNO</a:t>
              </a:r>
            </a:p>
          </p:txBody>
        </p:sp>
        <p:sp>
          <p:nvSpPr>
            <p:cNvPr id="7" name="CuadroTexto 6">
              <a:extLst>
                <a:ext uri="{FF2B5EF4-FFF2-40B4-BE49-F238E27FC236}">
                  <a16:creationId xmlns:a16="http://schemas.microsoft.com/office/drawing/2014/main" id="{CB5AC510-6356-CF1F-3A36-B70EFC865DEF}"/>
                </a:ext>
              </a:extLst>
            </p:cNvPr>
            <p:cNvSpPr txBox="1"/>
            <p:nvPr/>
          </p:nvSpPr>
          <p:spPr>
            <a:xfrm>
              <a:off x="3924886" y="3795426"/>
              <a:ext cx="3978812" cy="923330"/>
            </a:xfrm>
            <a:prstGeom prst="rect">
              <a:avLst/>
            </a:prstGeom>
            <a:noFill/>
            <a:ln>
              <a:solidFill>
                <a:schemeClr val="accent1"/>
              </a:solidFill>
            </a:ln>
          </p:spPr>
          <p:txBody>
            <a:bodyPr wrap="square" rtlCol="0">
              <a:spAutoFit/>
            </a:bodyPr>
            <a:lstStyle/>
            <a:p>
              <a:r>
                <a:rPr lang="es-ES" dirty="0"/>
                <a:t>DESARROLLO DE LA ADAPTACIÓN EN EL AULA ORDINARIA Y EVALUADA POR EL PROFESOR DE AULA</a:t>
              </a:r>
            </a:p>
          </p:txBody>
        </p:sp>
        <p:sp>
          <p:nvSpPr>
            <p:cNvPr id="9" name="CuadroTexto 8">
              <a:extLst>
                <a:ext uri="{FF2B5EF4-FFF2-40B4-BE49-F238E27FC236}">
                  <a16:creationId xmlns:a16="http://schemas.microsoft.com/office/drawing/2014/main" id="{C4B64E63-4452-0356-4CD2-B98CA6827311}"/>
                </a:ext>
              </a:extLst>
            </p:cNvPr>
            <p:cNvSpPr txBox="1"/>
            <p:nvPr/>
          </p:nvSpPr>
          <p:spPr>
            <a:xfrm>
              <a:off x="4881489" y="5148775"/>
              <a:ext cx="2461846" cy="369332"/>
            </a:xfrm>
            <a:prstGeom prst="rect">
              <a:avLst/>
            </a:prstGeom>
            <a:noFill/>
            <a:ln>
              <a:solidFill>
                <a:schemeClr val="accent1"/>
              </a:solidFill>
            </a:ln>
          </p:spPr>
          <p:txBody>
            <a:bodyPr wrap="square" rtlCol="0">
              <a:spAutoFit/>
            </a:bodyPr>
            <a:lstStyle/>
            <a:p>
              <a:r>
                <a:rPr lang="es-ES" dirty="0"/>
                <a:t>DURACIÓN UN CURSO</a:t>
              </a:r>
            </a:p>
          </p:txBody>
        </p:sp>
        <p:sp>
          <p:nvSpPr>
            <p:cNvPr id="10" name="CuadroTexto 9">
              <a:extLst>
                <a:ext uri="{FF2B5EF4-FFF2-40B4-BE49-F238E27FC236}">
                  <a16:creationId xmlns:a16="http://schemas.microsoft.com/office/drawing/2014/main" id="{06706447-06C7-4EFB-E64A-E5E1AD79D209}"/>
                </a:ext>
              </a:extLst>
            </p:cNvPr>
            <p:cNvSpPr txBox="1"/>
            <p:nvPr/>
          </p:nvSpPr>
          <p:spPr>
            <a:xfrm>
              <a:off x="4569655" y="5968163"/>
              <a:ext cx="3334043" cy="646331"/>
            </a:xfrm>
            <a:prstGeom prst="rect">
              <a:avLst/>
            </a:prstGeom>
            <a:noFill/>
            <a:ln>
              <a:solidFill>
                <a:schemeClr val="accent1"/>
              </a:solidFill>
            </a:ln>
          </p:spPr>
          <p:txBody>
            <a:bodyPr wrap="square" rtlCol="0">
              <a:spAutoFit/>
            </a:bodyPr>
            <a:lstStyle/>
            <a:p>
              <a:r>
                <a:rPr lang="es-ES" dirty="0"/>
                <a:t>NO IMPIDEN PROMOCIONAR NI TITULAR</a:t>
              </a:r>
            </a:p>
          </p:txBody>
        </p:sp>
        <p:sp>
          <p:nvSpPr>
            <p:cNvPr id="11" name="Flecha: hacia abajo 10">
              <a:extLst>
                <a:ext uri="{FF2B5EF4-FFF2-40B4-BE49-F238E27FC236}">
                  <a16:creationId xmlns:a16="http://schemas.microsoft.com/office/drawing/2014/main" id="{21868539-43EB-D34A-35AE-715365DE23C6}"/>
                </a:ext>
              </a:extLst>
            </p:cNvPr>
            <p:cNvSpPr/>
            <p:nvPr/>
          </p:nvSpPr>
          <p:spPr>
            <a:xfrm>
              <a:off x="5933048" y="978537"/>
              <a:ext cx="358727" cy="3340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Flecha: hacia abajo 11">
              <a:extLst>
                <a:ext uri="{FF2B5EF4-FFF2-40B4-BE49-F238E27FC236}">
                  <a16:creationId xmlns:a16="http://schemas.microsoft.com/office/drawing/2014/main" id="{23C0AD6A-7775-1A83-3F43-720A4B235567}"/>
                </a:ext>
              </a:extLst>
            </p:cNvPr>
            <p:cNvSpPr/>
            <p:nvPr/>
          </p:nvSpPr>
          <p:spPr>
            <a:xfrm>
              <a:off x="5877949" y="1831252"/>
              <a:ext cx="358727" cy="3340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Flecha: hacia abajo 12">
              <a:extLst>
                <a:ext uri="{FF2B5EF4-FFF2-40B4-BE49-F238E27FC236}">
                  <a16:creationId xmlns:a16="http://schemas.microsoft.com/office/drawing/2014/main" id="{E10A34CC-94F2-1D77-62B7-AEE64C507C88}"/>
                </a:ext>
              </a:extLst>
            </p:cNvPr>
            <p:cNvSpPr/>
            <p:nvPr/>
          </p:nvSpPr>
          <p:spPr>
            <a:xfrm>
              <a:off x="5862710" y="2587391"/>
              <a:ext cx="358727" cy="3340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Flecha: hacia abajo 13">
              <a:extLst>
                <a:ext uri="{FF2B5EF4-FFF2-40B4-BE49-F238E27FC236}">
                  <a16:creationId xmlns:a16="http://schemas.microsoft.com/office/drawing/2014/main" id="{B856056A-8DF7-7F8F-B7AB-8EBFD6011573}"/>
                </a:ext>
              </a:extLst>
            </p:cNvPr>
            <p:cNvSpPr/>
            <p:nvPr/>
          </p:nvSpPr>
          <p:spPr>
            <a:xfrm>
              <a:off x="5877948" y="3385006"/>
              <a:ext cx="358727" cy="3340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Flecha: hacia abajo 14">
              <a:extLst>
                <a:ext uri="{FF2B5EF4-FFF2-40B4-BE49-F238E27FC236}">
                  <a16:creationId xmlns:a16="http://schemas.microsoft.com/office/drawing/2014/main" id="{B0438E93-DAAD-805F-5D40-5A19F42BAFB7}"/>
                </a:ext>
              </a:extLst>
            </p:cNvPr>
            <p:cNvSpPr/>
            <p:nvPr/>
          </p:nvSpPr>
          <p:spPr>
            <a:xfrm>
              <a:off x="5881465" y="4854859"/>
              <a:ext cx="358727" cy="3340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Flecha: hacia abajo 15">
              <a:extLst>
                <a:ext uri="{FF2B5EF4-FFF2-40B4-BE49-F238E27FC236}">
                  <a16:creationId xmlns:a16="http://schemas.microsoft.com/office/drawing/2014/main" id="{295A0BB2-41D5-6DE3-4081-7E3C7EF9827B}"/>
                </a:ext>
              </a:extLst>
            </p:cNvPr>
            <p:cNvSpPr/>
            <p:nvPr/>
          </p:nvSpPr>
          <p:spPr>
            <a:xfrm>
              <a:off x="5889673" y="5634111"/>
              <a:ext cx="358727" cy="3340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Flecha: a la derecha 16">
              <a:extLst>
                <a:ext uri="{FF2B5EF4-FFF2-40B4-BE49-F238E27FC236}">
                  <a16:creationId xmlns:a16="http://schemas.microsoft.com/office/drawing/2014/main" id="{DE825C91-419E-05B5-1F64-ACC1A5081478}"/>
                </a:ext>
              </a:extLst>
            </p:cNvPr>
            <p:cNvSpPr/>
            <p:nvPr/>
          </p:nvSpPr>
          <p:spPr>
            <a:xfrm>
              <a:off x="8128781" y="2979500"/>
              <a:ext cx="815927" cy="3516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3074" name="Picture 2" descr="Ver las imágenes de origen">
            <a:extLst>
              <a:ext uri="{FF2B5EF4-FFF2-40B4-BE49-F238E27FC236}">
                <a16:creationId xmlns:a16="http://schemas.microsoft.com/office/drawing/2014/main" id="{C4C32171-73B2-884E-8DAC-FA31ACE5DB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0267" y="217007"/>
            <a:ext cx="4323544" cy="2266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9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00D5390-2A69-4C4E-A3D9-17D2BA36D8AE}"/>
              </a:ext>
            </a:extLst>
          </p:cNvPr>
          <p:cNvPicPr>
            <a:picLocks noChangeAspect="1"/>
          </p:cNvPicPr>
          <p:nvPr/>
        </p:nvPicPr>
        <p:blipFill>
          <a:blip r:embed="rId2"/>
          <a:stretch>
            <a:fillRect/>
          </a:stretch>
        </p:blipFill>
        <p:spPr>
          <a:xfrm>
            <a:off x="9301675" y="4729676"/>
            <a:ext cx="2388577" cy="2128324"/>
          </a:xfrm>
          <a:prstGeom prst="rect">
            <a:avLst/>
          </a:prstGeom>
        </p:spPr>
      </p:pic>
      <p:sp>
        <p:nvSpPr>
          <p:cNvPr id="2" name="Título 1">
            <a:extLst>
              <a:ext uri="{FF2B5EF4-FFF2-40B4-BE49-F238E27FC236}">
                <a16:creationId xmlns:a16="http://schemas.microsoft.com/office/drawing/2014/main" id="{A5D50E14-850F-4F6B-8D48-68BD10CEE257}"/>
              </a:ext>
            </a:extLst>
          </p:cNvPr>
          <p:cNvSpPr>
            <a:spLocks noGrp="1"/>
          </p:cNvSpPr>
          <p:nvPr>
            <p:ph type="title"/>
          </p:nvPr>
        </p:nvSpPr>
        <p:spPr>
          <a:xfrm>
            <a:off x="1470074" y="317330"/>
            <a:ext cx="9601200" cy="1485900"/>
          </a:xfrm>
        </p:spPr>
        <p:txBody>
          <a:bodyPr>
            <a:normAutofit fontScale="90000"/>
          </a:bodyPr>
          <a:lstStyle/>
          <a:p>
            <a:r>
              <a:rPr lang="es-ES" b="1" dirty="0">
                <a:solidFill>
                  <a:srgbClr val="FF0000"/>
                </a:solidFill>
                <a:latin typeface="Bradley Hand ITC" panose="03070402050302030203" pitchFamily="66" charset="0"/>
              </a:rPr>
              <a:t>Orden 8 de septiembre 2021</a:t>
            </a:r>
            <a:r>
              <a:rPr lang="es-ES" b="1" dirty="0">
                <a:latin typeface="Bradley Hand ITC" panose="03070402050302030203" pitchFamily="66" charset="0"/>
              </a:rPr>
              <a:t>, que regula la atención a la diversidad en la comunidad </a:t>
            </a:r>
          </a:p>
        </p:txBody>
      </p:sp>
      <p:sp>
        <p:nvSpPr>
          <p:cNvPr id="3" name="CuadroTexto 2">
            <a:extLst>
              <a:ext uri="{FF2B5EF4-FFF2-40B4-BE49-F238E27FC236}">
                <a16:creationId xmlns:a16="http://schemas.microsoft.com/office/drawing/2014/main" id="{FE0EA831-1079-4470-8308-AA510815A57D}"/>
              </a:ext>
            </a:extLst>
          </p:cNvPr>
          <p:cNvSpPr txBox="1"/>
          <p:nvPr/>
        </p:nvSpPr>
        <p:spPr>
          <a:xfrm>
            <a:off x="839373" y="1443841"/>
            <a:ext cx="11352627" cy="3970318"/>
          </a:xfrm>
          <a:prstGeom prst="rect">
            <a:avLst/>
          </a:prstGeom>
          <a:noFill/>
        </p:spPr>
        <p:txBody>
          <a:bodyPr wrap="square" rtlCol="0">
            <a:spAutoFit/>
          </a:bodyPr>
          <a:lstStyle/>
          <a:p>
            <a:pPr marL="285750" indent="-285750">
              <a:buFont typeface="Arial" panose="020B0604020202020204" pitchFamily="34" charset="0"/>
              <a:buChar char="•"/>
            </a:pPr>
            <a:r>
              <a:rPr lang="es-ES" dirty="0">
                <a:latin typeface="Arial" panose="020B0604020202020204" pitchFamily="34" charset="0"/>
                <a:cs typeface="Arial" panose="020B0604020202020204" pitchFamily="34" charset="0"/>
              </a:rPr>
              <a:t>Desenvuelve el decreto 229/2011 para nuestra comunidad.</a:t>
            </a:r>
          </a:p>
          <a:p>
            <a:pPr algn="l"/>
            <a:r>
              <a:rPr lang="es-ES" b="1" dirty="0">
                <a:latin typeface="Arial" panose="020B0604020202020204" pitchFamily="34" charset="0"/>
                <a:cs typeface="Arial" panose="020B0604020202020204" pitchFamily="34" charset="0"/>
              </a:rPr>
              <a:t>ATENCIÓN A LA DIVERSIDAD </a:t>
            </a:r>
            <a:r>
              <a:rPr lang="es-ES" dirty="0">
                <a:latin typeface="Arial" panose="020B0604020202020204" pitchFamily="34" charset="0"/>
                <a:cs typeface="Arial" panose="020B0604020202020204" pitchFamily="34" charset="0"/>
              </a:rPr>
              <a:t>: </a:t>
            </a:r>
            <a:r>
              <a:rPr lang="es-ES" sz="1800" b="0" i="0" u="none" strike="noStrike" baseline="0" dirty="0">
                <a:latin typeface="ArialMT"/>
              </a:rPr>
              <a:t>conjunto de medidas y acciones diseñadas con la finalidad de </a:t>
            </a:r>
            <a:r>
              <a:rPr lang="es-ES" sz="1800" b="1" i="0" u="none" strike="noStrike" baseline="0" dirty="0">
                <a:latin typeface="ArialMT"/>
              </a:rPr>
              <a:t>adecuar la</a:t>
            </a:r>
          </a:p>
          <a:p>
            <a:pPr algn="l"/>
            <a:r>
              <a:rPr lang="pt-BR" sz="1800" b="1" i="0" u="none" strike="noStrike" baseline="0" dirty="0" err="1">
                <a:latin typeface="ArialMT"/>
              </a:rPr>
              <a:t>respuesta</a:t>
            </a:r>
            <a:r>
              <a:rPr lang="pt-BR" sz="1800" b="1" i="0" u="none" strike="noStrike" baseline="0" dirty="0">
                <a:latin typeface="ArialMT"/>
              </a:rPr>
              <a:t> educativa</a:t>
            </a:r>
            <a:r>
              <a:rPr lang="pt-BR" sz="1800" b="0" i="0" u="none" strike="noStrike" baseline="0" dirty="0">
                <a:latin typeface="ArialMT"/>
              </a:rPr>
              <a:t> a </a:t>
            </a:r>
            <a:r>
              <a:rPr lang="pt-BR" sz="1800" b="0" i="0" u="none" strike="noStrike" baseline="0" dirty="0" err="1">
                <a:latin typeface="ArialMT"/>
              </a:rPr>
              <a:t>las</a:t>
            </a:r>
            <a:r>
              <a:rPr lang="pt-BR" sz="1800" b="0" i="0" u="none" strike="noStrike" baseline="0" dirty="0">
                <a:latin typeface="ArialMT"/>
              </a:rPr>
              <a:t> diferentes características, potencialidades, ritmos y preferencias de</a:t>
            </a:r>
          </a:p>
          <a:p>
            <a:pPr algn="l"/>
            <a:r>
              <a:rPr lang="pt-BR" sz="1800" b="0" i="0" u="none" strike="noStrike" baseline="0" dirty="0" err="1">
                <a:latin typeface="ArialMT"/>
              </a:rPr>
              <a:t>aprendizaje</a:t>
            </a:r>
            <a:r>
              <a:rPr lang="pt-BR" sz="1800" b="0" i="0" u="none" strike="noStrike" baseline="0" dirty="0">
                <a:latin typeface="ArialMT"/>
              </a:rPr>
              <a:t>, </a:t>
            </a:r>
            <a:r>
              <a:rPr lang="pt-BR" sz="1800" b="0" i="0" u="none" strike="noStrike" baseline="0" dirty="0" err="1">
                <a:latin typeface="ArialMT"/>
              </a:rPr>
              <a:t>motivaciones</a:t>
            </a:r>
            <a:r>
              <a:rPr lang="pt-BR" sz="1800" b="0" i="0" u="none" strike="noStrike" baseline="0" dirty="0">
                <a:latin typeface="ArialMT"/>
              </a:rPr>
              <a:t> e </a:t>
            </a:r>
            <a:r>
              <a:rPr lang="pt-BR" sz="1800" b="0" i="0" u="none" strike="noStrike" baseline="0" dirty="0" err="1">
                <a:latin typeface="ArialMT"/>
              </a:rPr>
              <a:t>intereses</a:t>
            </a:r>
            <a:r>
              <a:rPr lang="pt-BR" sz="1800" b="0" i="0" u="none" strike="noStrike" baseline="0" dirty="0">
                <a:latin typeface="ArialMT"/>
              </a:rPr>
              <a:t>, y </a:t>
            </a:r>
            <a:r>
              <a:rPr lang="pt-BR" sz="1800" b="0" i="0" u="none" strike="noStrike" baseline="0" dirty="0" err="1">
                <a:latin typeface="ArialMT"/>
              </a:rPr>
              <a:t>situaciónes</a:t>
            </a:r>
            <a:r>
              <a:rPr lang="pt-BR" sz="1800" b="0" i="0" u="none" strike="noStrike" baseline="0" dirty="0">
                <a:latin typeface="ArialMT"/>
              </a:rPr>
              <a:t> </a:t>
            </a:r>
            <a:r>
              <a:rPr lang="pt-BR" sz="1800" b="0" i="0" u="none" strike="noStrike" baseline="0" dirty="0" err="1">
                <a:latin typeface="ArialMT"/>
              </a:rPr>
              <a:t>sociales</a:t>
            </a:r>
            <a:r>
              <a:rPr lang="pt-BR" sz="1800" b="0" i="0" u="none" strike="noStrike" baseline="0" dirty="0">
                <a:latin typeface="ArialMT"/>
              </a:rPr>
              <a:t> y </a:t>
            </a:r>
            <a:r>
              <a:rPr lang="pt-BR" sz="1800" b="0" i="0" u="none" strike="noStrike" baseline="0" dirty="0" err="1">
                <a:latin typeface="ArialMT"/>
              </a:rPr>
              <a:t>culturales</a:t>
            </a:r>
            <a:r>
              <a:rPr lang="pt-BR" sz="1800" b="0" i="0" u="none" strike="noStrike" baseline="0" dirty="0">
                <a:latin typeface="ArialMT"/>
              </a:rPr>
              <a:t> de </a:t>
            </a:r>
            <a:r>
              <a:rPr lang="pt-BR" sz="1800" b="1" i="0" u="none" strike="noStrike" baseline="0" dirty="0">
                <a:latin typeface="ArialMT"/>
              </a:rPr>
              <a:t>todo </a:t>
            </a:r>
            <a:r>
              <a:rPr lang="pt-BR" sz="1800" b="1" i="0" u="none" strike="noStrike" baseline="0" dirty="0" err="1">
                <a:latin typeface="ArialMT"/>
              </a:rPr>
              <a:t>el</a:t>
            </a:r>
            <a:r>
              <a:rPr lang="pt-BR" sz="1800" b="1" i="0" u="none" strike="noStrike" baseline="0" dirty="0">
                <a:latin typeface="ArialMT"/>
              </a:rPr>
              <a:t> </a:t>
            </a:r>
            <a:r>
              <a:rPr lang="pt-BR" sz="1800" b="1" i="0" u="none" strike="noStrike" baseline="0" dirty="0" err="1">
                <a:latin typeface="ArialMT"/>
              </a:rPr>
              <a:t>alumnado</a:t>
            </a:r>
            <a:r>
              <a:rPr lang="pt-BR" sz="1800" b="1" i="0" u="none" strike="noStrike" baseline="0" dirty="0">
                <a:latin typeface="ArialMT"/>
              </a:rPr>
              <a:t>.</a:t>
            </a:r>
          </a:p>
          <a:p>
            <a:pPr algn="l"/>
            <a:endParaRPr lang="pt-BR" sz="1800" b="1" i="0" u="none" strike="noStrike" baseline="0" dirty="0">
              <a:latin typeface="ArialMT"/>
            </a:endParaRPr>
          </a:p>
          <a:p>
            <a:pPr marL="285750" indent="-285750" algn="l">
              <a:buFont typeface="Arial" panose="020B0604020202020204" pitchFamily="34" charset="0"/>
              <a:buChar char="•"/>
            </a:pPr>
            <a:r>
              <a:rPr lang="pt-BR" dirty="0" err="1">
                <a:latin typeface="ArialMT"/>
                <a:cs typeface="Arial" panose="020B0604020202020204" pitchFamily="34" charset="0"/>
              </a:rPr>
              <a:t>Proyecto</a:t>
            </a:r>
            <a:r>
              <a:rPr lang="pt-BR" dirty="0">
                <a:latin typeface="ArialMT"/>
                <a:cs typeface="Arial" panose="020B0604020202020204" pitchFamily="34" charset="0"/>
              </a:rPr>
              <a:t> educativo de centro </a:t>
            </a:r>
            <a:r>
              <a:rPr lang="pt-BR" dirty="0" err="1">
                <a:latin typeface="ArialMT"/>
                <a:cs typeface="Arial" panose="020B0604020202020204" pitchFamily="34" charset="0"/>
              </a:rPr>
              <a:t>debe</a:t>
            </a:r>
            <a:r>
              <a:rPr lang="pt-BR" dirty="0">
                <a:latin typeface="ArialMT"/>
                <a:cs typeface="Arial" panose="020B0604020202020204" pitchFamily="34" charset="0"/>
              </a:rPr>
              <a:t> estar guiado por </a:t>
            </a:r>
            <a:r>
              <a:rPr lang="pt-BR" dirty="0" err="1">
                <a:latin typeface="ArialMT"/>
                <a:cs typeface="Arial" panose="020B0604020202020204" pitchFamily="34" charset="0"/>
              </a:rPr>
              <a:t>los</a:t>
            </a:r>
            <a:r>
              <a:rPr lang="pt-BR" dirty="0">
                <a:latin typeface="ArialMT"/>
                <a:cs typeface="Arial" panose="020B0604020202020204" pitchFamily="34" charset="0"/>
              </a:rPr>
              <a:t> valores de </a:t>
            </a:r>
            <a:r>
              <a:rPr lang="pt-BR" dirty="0" err="1">
                <a:latin typeface="ArialMT"/>
                <a:cs typeface="Arial" panose="020B0604020202020204" pitchFamily="34" charset="0"/>
              </a:rPr>
              <a:t>la</a:t>
            </a:r>
            <a:r>
              <a:rPr lang="pt-BR" dirty="0">
                <a:latin typeface="ArialMT"/>
                <a:cs typeface="Arial" panose="020B0604020202020204" pitchFamily="34" charset="0"/>
              </a:rPr>
              <a:t> </a:t>
            </a:r>
            <a:r>
              <a:rPr lang="pt-BR" b="1" dirty="0">
                <a:latin typeface="ArialMT"/>
                <a:cs typeface="Arial" panose="020B0604020202020204" pitchFamily="34" charset="0"/>
              </a:rPr>
              <a:t>INCLUSIÓN</a:t>
            </a:r>
            <a:r>
              <a:rPr lang="pt-BR" dirty="0">
                <a:latin typeface="ArialMT"/>
                <a:cs typeface="Arial" panose="020B0604020202020204" pitchFamily="34" charset="0"/>
              </a:rPr>
              <a:t>.</a:t>
            </a:r>
          </a:p>
          <a:p>
            <a:pPr marL="285750" indent="-285750" algn="l">
              <a:buFont typeface="Arial" panose="020B0604020202020204" pitchFamily="34" charset="0"/>
              <a:buChar char="•"/>
            </a:pPr>
            <a:endParaRPr lang="pt-BR" dirty="0">
              <a:latin typeface="ArialMT"/>
              <a:cs typeface="Arial" panose="020B0604020202020204" pitchFamily="34" charset="0"/>
            </a:endParaRPr>
          </a:p>
          <a:p>
            <a:pPr algn="l"/>
            <a:r>
              <a:rPr lang="es-ES" sz="1800" b="0" i="0" u="none" strike="noStrike" baseline="0" dirty="0">
                <a:latin typeface="ArialMT"/>
              </a:rPr>
              <a:t>“</a:t>
            </a:r>
            <a:r>
              <a:rPr lang="es-ES" sz="1800" b="0" i="1" u="none" strike="noStrike" baseline="0" dirty="0">
                <a:latin typeface="ArialMT"/>
              </a:rPr>
              <a:t>Un </a:t>
            </a:r>
            <a:r>
              <a:rPr lang="es-ES" sz="1800" b="1" i="1" u="none" strike="noStrike" baseline="0" dirty="0">
                <a:latin typeface="ArialMT"/>
              </a:rPr>
              <a:t>sistema</a:t>
            </a:r>
            <a:r>
              <a:rPr lang="es-ES" sz="1800" b="0" i="1" u="none" strike="noStrike" baseline="0" dirty="0">
                <a:latin typeface="ArialMT"/>
              </a:rPr>
              <a:t> educativo plenamente </a:t>
            </a:r>
            <a:r>
              <a:rPr lang="es-ES" sz="1800" b="1" i="1" u="none" strike="noStrike" baseline="0" dirty="0">
                <a:latin typeface="ArialMT"/>
              </a:rPr>
              <a:t>inclusivo e de </a:t>
            </a:r>
            <a:r>
              <a:rPr lang="es-ES" sz="1800" b="1" i="1" u="none" strike="noStrike" baseline="0" dirty="0" err="1">
                <a:latin typeface="ArialMT"/>
              </a:rPr>
              <a:t>calidade</a:t>
            </a:r>
            <a:r>
              <a:rPr lang="es-ES" sz="1800" b="1" i="1" u="none" strike="noStrike" baseline="0" dirty="0">
                <a:latin typeface="ArialMT"/>
              </a:rPr>
              <a:t> </a:t>
            </a:r>
            <a:r>
              <a:rPr lang="es-ES" sz="1800" b="0" i="1" u="none" strike="noStrike" baseline="0" dirty="0">
                <a:latin typeface="ArialMT"/>
              </a:rPr>
              <a:t>será aquel que garanta a </a:t>
            </a:r>
            <a:r>
              <a:rPr lang="es-ES" sz="1800" b="1" i="1" u="none" strike="noStrike" baseline="0" dirty="0">
                <a:latin typeface="ArialMT"/>
              </a:rPr>
              <a:t>atención</a:t>
            </a:r>
          </a:p>
          <a:p>
            <a:pPr algn="l"/>
            <a:r>
              <a:rPr lang="pt-BR" sz="1800" b="1" i="1" u="none" strike="noStrike" baseline="0" dirty="0">
                <a:latin typeface="ArialMT"/>
              </a:rPr>
              <a:t>de cada </a:t>
            </a:r>
            <a:r>
              <a:rPr lang="pt-BR" sz="1800" b="1" i="1" u="none" strike="noStrike" baseline="0" dirty="0" err="1">
                <a:latin typeface="ArialMT"/>
              </a:rPr>
              <a:t>alumna</a:t>
            </a:r>
            <a:r>
              <a:rPr lang="pt-BR" sz="1800" b="0" i="1" u="none" strike="noStrike" baseline="0" dirty="0">
                <a:latin typeface="ArialMT"/>
              </a:rPr>
              <a:t> e de cada </a:t>
            </a:r>
            <a:r>
              <a:rPr lang="pt-BR" sz="1800" b="0" i="1" u="none" strike="noStrike" baseline="0" dirty="0" err="1">
                <a:latin typeface="ArialMT"/>
              </a:rPr>
              <a:t>alumno</a:t>
            </a:r>
            <a:r>
              <a:rPr lang="pt-BR" sz="1800" b="0" i="1" u="none" strike="noStrike" baseline="0" dirty="0">
                <a:latin typeface="ArialMT"/>
              </a:rPr>
              <a:t> </a:t>
            </a:r>
            <a:r>
              <a:rPr lang="pt-BR" sz="1800" b="1" i="1" u="none" strike="noStrike" baseline="0" dirty="0">
                <a:latin typeface="ArialMT"/>
              </a:rPr>
              <a:t>segundo a </a:t>
            </a:r>
            <a:r>
              <a:rPr lang="pt-BR" sz="1800" b="1" i="1" u="none" strike="noStrike" baseline="0" dirty="0" err="1">
                <a:latin typeface="ArialMT"/>
              </a:rPr>
              <a:t>súa</a:t>
            </a:r>
            <a:r>
              <a:rPr lang="pt-BR" sz="1800" b="1" i="1" u="none" strike="noStrike" baseline="0" dirty="0">
                <a:latin typeface="ArialMT"/>
              </a:rPr>
              <a:t> realidade </a:t>
            </a:r>
            <a:r>
              <a:rPr lang="pt-BR" sz="1800" b="1" i="1" u="none" strike="noStrike" baseline="0" dirty="0" err="1">
                <a:latin typeface="ArialMT"/>
              </a:rPr>
              <a:t>persoal</a:t>
            </a:r>
            <a:r>
              <a:rPr lang="pt-BR" sz="1800" b="1" i="1" u="none" strike="noStrike" baseline="0" dirty="0">
                <a:latin typeface="ArialMT"/>
              </a:rPr>
              <a:t> e social</a:t>
            </a:r>
            <a:r>
              <a:rPr lang="pt-BR" sz="1800" b="0" i="1" u="none" strike="noStrike" baseline="0" dirty="0">
                <a:latin typeface="ArialMT"/>
              </a:rPr>
              <a:t>, o que</a:t>
            </a:r>
          </a:p>
          <a:p>
            <a:pPr algn="l"/>
            <a:r>
              <a:rPr lang="pt-BR" sz="1800" b="0" i="1" u="none" strike="noStrike" baseline="0" dirty="0">
                <a:latin typeface="ArialMT"/>
              </a:rPr>
              <a:t>significa, entre outros aspectos, que as medidas organizativas, as curriculares e a </a:t>
            </a:r>
            <a:r>
              <a:rPr lang="pt-BR" sz="1800" b="0" i="1" u="none" strike="noStrike" baseline="0" dirty="0" err="1">
                <a:latin typeface="ArialMT"/>
              </a:rPr>
              <a:t>dotación</a:t>
            </a:r>
            <a:endParaRPr lang="pt-BR" sz="1800" b="0" i="1" u="none" strike="noStrike" baseline="0" dirty="0">
              <a:latin typeface="ArialMT"/>
            </a:endParaRPr>
          </a:p>
          <a:p>
            <a:pPr algn="l"/>
            <a:r>
              <a:rPr lang="es-ES" sz="1800" b="0" i="1" u="none" strike="noStrike" baseline="0" dirty="0">
                <a:latin typeface="ArialMT"/>
              </a:rPr>
              <a:t>de recursos se adapten </a:t>
            </a:r>
            <a:r>
              <a:rPr lang="es-ES" sz="1800" b="0" i="1" u="none" strike="noStrike" baseline="0" dirty="0" err="1">
                <a:latin typeface="ArialMT"/>
              </a:rPr>
              <a:t>ao</a:t>
            </a:r>
            <a:r>
              <a:rPr lang="es-ES" sz="1800" b="0" i="1" u="none" strike="noStrike" baseline="0" dirty="0">
                <a:latin typeface="ArialMT"/>
              </a:rPr>
              <a:t> que cada alumna e cada alumno necesiten”</a:t>
            </a:r>
          </a:p>
          <a:p>
            <a:pPr algn="l"/>
            <a:endParaRPr lang="es-ES" i="1" dirty="0">
              <a:latin typeface="ArialMT"/>
              <a:cs typeface="Arial" panose="020B0604020202020204" pitchFamily="34" charset="0"/>
            </a:endParaRPr>
          </a:p>
          <a:p>
            <a:pPr algn="l"/>
            <a:r>
              <a:rPr lang="pt-BR" sz="1800" b="0" i="1" u="none" strike="noStrike" baseline="0" dirty="0">
                <a:latin typeface="ArialMT"/>
              </a:rPr>
              <a:t>“Un sistema educativo e unha sociedade que </a:t>
            </a:r>
            <a:r>
              <a:rPr lang="pt-BR" sz="1800" b="0" i="1" u="none" strike="noStrike" baseline="0" dirty="0" err="1">
                <a:latin typeface="ArialMT"/>
              </a:rPr>
              <a:t>promovan</a:t>
            </a:r>
            <a:r>
              <a:rPr lang="pt-BR" sz="1800" b="0" i="1" u="none" strike="noStrike" baseline="0" dirty="0">
                <a:latin typeface="ArialMT"/>
              </a:rPr>
              <a:t> o </a:t>
            </a:r>
            <a:r>
              <a:rPr lang="pt-BR" sz="1800" b="1" i="1" u="none" strike="noStrike" baseline="0" dirty="0" err="1">
                <a:latin typeface="ArialMT"/>
              </a:rPr>
              <a:t>desenvolvemento</a:t>
            </a:r>
            <a:r>
              <a:rPr lang="pt-BR" b="1" i="1" dirty="0">
                <a:latin typeface="ArialMT"/>
              </a:rPr>
              <a:t> </a:t>
            </a:r>
            <a:r>
              <a:rPr lang="es-ES" sz="1800" b="0" i="1" u="none" strike="noStrike" baseline="0" dirty="0">
                <a:latin typeface="ArialMT"/>
              </a:rPr>
              <a:t>de todos os </a:t>
            </a:r>
            <a:r>
              <a:rPr lang="es-ES" sz="1800" b="1" i="1" u="none" strike="noStrike" baseline="0" dirty="0">
                <a:latin typeface="ArialMT"/>
              </a:rPr>
              <a:t>talentos </a:t>
            </a:r>
            <a:r>
              <a:rPr lang="es-ES" sz="1800" b="0" i="1" u="none" strike="noStrike" baseline="0" dirty="0">
                <a:latin typeface="ArialMT"/>
              </a:rPr>
              <a:t>de cada alumna e de cada alumno”</a:t>
            </a:r>
            <a:endParaRPr lang="es-ES"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7030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D213AE60-4263-5404-4C68-D0C0E482AC99}"/>
              </a:ext>
            </a:extLst>
          </p:cNvPr>
          <p:cNvGraphicFramePr>
            <a:graphicFrameLocks noGrp="1"/>
          </p:cNvGraphicFramePr>
          <p:nvPr>
            <p:extLst>
              <p:ext uri="{D42A27DB-BD31-4B8C-83A1-F6EECF244321}">
                <p14:modId xmlns:p14="http://schemas.microsoft.com/office/powerpoint/2010/main" val="2544019238"/>
              </p:ext>
            </p:extLst>
          </p:nvPr>
        </p:nvGraphicFramePr>
        <p:xfrm>
          <a:off x="1399809" y="464234"/>
          <a:ext cx="9938752" cy="5334782"/>
        </p:xfrm>
        <a:graphic>
          <a:graphicData uri="http://schemas.openxmlformats.org/drawingml/2006/table">
            <a:tbl>
              <a:tblPr firstRow="1" firstCol="1" bandRow="1"/>
              <a:tblGrid>
                <a:gridCol w="1020873">
                  <a:extLst>
                    <a:ext uri="{9D8B030D-6E8A-4147-A177-3AD203B41FA5}">
                      <a16:colId xmlns:a16="http://schemas.microsoft.com/office/drawing/2014/main" val="620144337"/>
                    </a:ext>
                  </a:extLst>
                </a:gridCol>
                <a:gridCol w="3540013">
                  <a:extLst>
                    <a:ext uri="{9D8B030D-6E8A-4147-A177-3AD203B41FA5}">
                      <a16:colId xmlns:a16="http://schemas.microsoft.com/office/drawing/2014/main" val="388257655"/>
                    </a:ext>
                  </a:extLst>
                </a:gridCol>
                <a:gridCol w="3487985">
                  <a:extLst>
                    <a:ext uri="{9D8B030D-6E8A-4147-A177-3AD203B41FA5}">
                      <a16:colId xmlns:a16="http://schemas.microsoft.com/office/drawing/2014/main" val="2491862407"/>
                    </a:ext>
                  </a:extLst>
                </a:gridCol>
                <a:gridCol w="1191722">
                  <a:extLst>
                    <a:ext uri="{9D8B030D-6E8A-4147-A177-3AD203B41FA5}">
                      <a16:colId xmlns:a16="http://schemas.microsoft.com/office/drawing/2014/main" val="3685789071"/>
                    </a:ext>
                  </a:extLst>
                </a:gridCol>
                <a:gridCol w="698159">
                  <a:extLst>
                    <a:ext uri="{9D8B030D-6E8A-4147-A177-3AD203B41FA5}">
                      <a16:colId xmlns:a16="http://schemas.microsoft.com/office/drawing/2014/main" val="191716925"/>
                    </a:ext>
                  </a:extLst>
                </a:gridCol>
              </a:tblGrid>
              <a:tr h="215951">
                <a:tc gridSpan="4">
                  <a:txBody>
                    <a:bodyPr/>
                    <a:lstStyle/>
                    <a:p>
                      <a:pPr algn="ctr" hangingPunct="0">
                        <a:spcBef>
                          <a:spcPts val="200"/>
                        </a:spcBef>
                        <a:spcAft>
                          <a:spcPts val="200"/>
                        </a:spcAft>
                      </a:pPr>
                      <a:r>
                        <a:rPr lang="es-ES" sz="900" b="1">
                          <a:solidFill>
                            <a:srgbClr val="000000"/>
                          </a:solidFill>
                          <a:effectLst/>
                          <a:latin typeface="Times New Roman" panose="02020603050405020304" pitchFamily="18" charset="0"/>
                          <a:ea typeface="Times New Roman" panose="02020603050405020304" pitchFamily="18" charset="0"/>
                          <a:cs typeface="Arial Narrow" panose="020B0606020202030204" pitchFamily="34" charset="0"/>
                        </a:rPr>
                        <a:t>EDUCACIÓN FÍSICA  3º ESO</a:t>
                      </a:r>
                      <a:endParaRPr lang="es-ES" sz="1100">
                        <a:solidFill>
                          <a:srgbClr val="00000A"/>
                        </a:solidFill>
                        <a:effectLst/>
                        <a:latin typeface="Arial Narrow" panose="020B0606020202030204" pitchFamily="34" charset="0"/>
                        <a:ea typeface="Times New Roman" panose="02020603050405020304" pitchFamily="18" charset="0"/>
                        <a:cs typeface="Arial Narrow" panose="020B0606020202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ctr" hangingPunct="0">
                        <a:spcBef>
                          <a:spcPts val="200"/>
                        </a:spcBef>
                        <a:spcAft>
                          <a:spcPts val="200"/>
                        </a:spcAft>
                      </a:pPr>
                      <a:r>
                        <a:rPr lang="es-ES" sz="900" b="1">
                          <a:solidFill>
                            <a:srgbClr val="00000A"/>
                          </a:solidFill>
                          <a:effectLst/>
                          <a:latin typeface="Times New Roman" panose="02020603050405020304" pitchFamily="18" charset="0"/>
                          <a:ea typeface="Times New Roman" panose="02020603050405020304" pitchFamily="18" charset="0"/>
                          <a:cs typeface="Arial Narrow" panose="020B0606020202030204" pitchFamily="34" charset="0"/>
                        </a:rPr>
                        <a:t>AC</a:t>
                      </a:r>
                      <a:endParaRPr lang="es-ES" sz="1100">
                        <a:solidFill>
                          <a:srgbClr val="00000A"/>
                        </a:solidFill>
                        <a:effectLst/>
                        <a:latin typeface="Arial Narrow" panose="020B0606020202030204" pitchFamily="34" charset="0"/>
                        <a:ea typeface="Times New Roman" panose="02020603050405020304" pitchFamily="18" charset="0"/>
                        <a:cs typeface="Arial Narrow" panose="020B0606020202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2052668433"/>
                  </a:ext>
                </a:extLst>
              </a:tr>
              <a:tr h="431901">
                <a:tc>
                  <a:txBody>
                    <a:bodyPr/>
                    <a:lstStyle/>
                    <a:p>
                      <a:pPr algn="ctr" hangingPunct="0">
                        <a:spcBef>
                          <a:spcPts val="200"/>
                        </a:spcBef>
                        <a:spcAft>
                          <a:spcPts val="200"/>
                        </a:spcAft>
                      </a:pPr>
                      <a:r>
                        <a:rPr lang="es-ES" sz="900" b="1">
                          <a:solidFill>
                            <a:srgbClr val="000000"/>
                          </a:solidFill>
                          <a:effectLst/>
                          <a:latin typeface="Times New Roman" panose="02020603050405020304" pitchFamily="18" charset="0"/>
                          <a:ea typeface="Times New Roman" panose="02020603050405020304" pitchFamily="18" charset="0"/>
                          <a:cs typeface="Arial Narrow" panose="020B0606020202030204" pitchFamily="34" charset="0"/>
                        </a:rPr>
                        <a:t>OBXECTIVOS</a:t>
                      </a:r>
                      <a:endParaRPr lang="es-ES" sz="1100">
                        <a:solidFill>
                          <a:srgbClr val="00000A"/>
                        </a:solidFill>
                        <a:effectLst/>
                        <a:latin typeface="Arial Narrow" panose="020B0606020202030204" pitchFamily="34" charset="0"/>
                        <a:ea typeface="Times New Roman" panose="02020603050405020304" pitchFamily="18" charset="0"/>
                        <a:cs typeface="Arial Narrow" panose="020B0606020202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hangingPunct="0">
                        <a:spcBef>
                          <a:spcPts val="200"/>
                        </a:spcBef>
                        <a:spcAft>
                          <a:spcPts val="200"/>
                        </a:spcAft>
                      </a:pPr>
                      <a:r>
                        <a:rPr lang="es-ES" sz="900" b="1">
                          <a:solidFill>
                            <a:srgbClr val="000000"/>
                          </a:solidFill>
                          <a:effectLst/>
                          <a:latin typeface="Times New Roman" panose="02020603050405020304" pitchFamily="18" charset="0"/>
                          <a:ea typeface="Times New Roman" panose="02020603050405020304" pitchFamily="18" charset="0"/>
                          <a:cs typeface="Arial Narrow" panose="020B0606020202030204" pitchFamily="34" charset="0"/>
                        </a:rPr>
                        <a:t>CRITERIOS DE AVALIACIÓN</a:t>
                      </a:r>
                      <a:endParaRPr lang="es-ES" sz="1100">
                        <a:solidFill>
                          <a:srgbClr val="00000A"/>
                        </a:solidFill>
                        <a:effectLst/>
                        <a:latin typeface="Arial Narrow" panose="020B0606020202030204" pitchFamily="34" charset="0"/>
                        <a:ea typeface="Times New Roman" panose="02020603050405020304" pitchFamily="18" charset="0"/>
                        <a:cs typeface="Arial Narrow" panose="020B0606020202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hangingPunct="0">
                        <a:spcBef>
                          <a:spcPts val="200"/>
                        </a:spcBef>
                        <a:spcAft>
                          <a:spcPts val="200"/>
                        </a:spcAft>
                      </a:pPr>
                      <a:r>
                        <a:rPr lang="es-ES" sz="900" b="1">
                          <a:solidFill>
                            <a:srgbClr val="000000"/>
                          </a:solidFill>
                          <a:effectLst/>
                          <a:latin typeface="Times New Roman" panose="02020603050405020304" pitchFamily="18" charset="0"/>
                          <a:ea typeface="Times New Roman" panose="02020603050405020304" pitchFamily="18" charset="0"/>
                          <a:cs typeface="Arial Narrow" panose="020B0606020202030204" pitchFamily="34" charset="0"/>
                        </a:rPr>
                        <a:t>CONTIDOS</a:t>
                      </a:r>
                      <a:endParaRPr lang="es-ES" sz="1100">
                        <a:solidFill>
                          <a:srgbClr val="00000A"/>
                        </a:solidFill>
                        <a:effectLst/>
                        <a:latin typeface="Arial Narrow" panose="020B0606020202030204" pitchFamily="34" charset="0"/>
                        <a:ea typeface="Times New Roman" panose="02020603050405020304" pitchFamily="18" charset="0"/>
                        <a:cs typeface="Arial Narrow" panose="020B0606020202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hangingPunct="0">
                        <a:spcBef>
                          <a:spcPts val="200"/>
                        </a:spcBef>
                        <a:spcAft>
                          <a:spcPts val="200"/>
                        </a:spcAft>
                      </a:pPr>
                      <a:r>
                        <a:rPr lang="es-ES" sz="900" b="1">
                          <a:solidFill>
                            <a:srgbClr val="000000"/>
                          </a:solidFill>
                          <a:effectLst/>
                          <a:latin typeface="Times New Roman" panose="02020603050405020304" pitchFamily="18" charset="0"/>
                          <a:ea typeface="Times New Roman" panose="02020603050405020304" pitchFamily="18" charset="0"/>
                          <a:cs typeface="Arial Narrow" panose="020B0606020202030204" pitchFamily="34" charset="0"/>
                        </a:rPr>
                        <a:t>COMPETENCIAS CLAVE</a:t>
                      </a:r>
                      <a:endParaRPr lang="es-ES" sz="1100">
                        <a:solidFill>
                          <a:srgbClr val="00000A"/>
                        </a:solidFill>
                        <a:effectLst/>
                        <a:latin typeface="Arial Narrow" panose="020B0606020202030204" pitchFamily="34" charset="0"/>
                        <a:ea typeface="Times New Roman" panose="02020603050405020304" pitchFamily="18" charset="0"/>
                        <a:cs typeface="Arial Narrow" panose="020B0606020202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l" hangingPunct="0">
                        <a:spcBef>
                          <a:spcPts val="200"/>
                        </a:spcBef>
                        <a:spcAft>
                          <a:spcPts val="200"/>
                        </a:spcAft>
                      </a:pPr>
                      <a:r>
                        <a:rPr lang="es-ES" sz="900" b="1">
                          <a:solidFill>
                            <a:srgbClr val="000000"/>
                          </a:solidFill>
                          <a:effectLst/>
                          <a:latin typeface="Times New Roman" panose="02020603050405020304" pitchFamily="18" charset="0"/>
                          <a:ea typeface="Times New Roman" panose="02020603050405020304" pitchFamily="18" charset="0"/>
                          <a:cs typeface="Arial Narrow" panose="020B0606020202030204" pitchFamily="34" charset="0"/>
                        </a:rPr>
                        <a:t>MODIF.</a:t>
                      </a:r>
                      <a:endParaRPr lang="es-ES" sz="1100">
                        <a:solidFill>
                          <a:srgbClr val="00000A"/>
                        </a:solidFill>
                        <a:effectLst/>
                        <a:latin typeface="Arial Narrow" panose="020B0606020202030204" pitchFamily="34" charset="0"/>
                        <a:ea typeface="Times New Roman" panose="02020603050405020304" pitchFamily="18" charset="0"/>
                        <a:cs typeface="Arial Narrow" panose="020B0606020202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1945609040"/>
                  </a:ext>
                </a:extLst>
              </a:tr>
              <a:tr h="215951">
                <a:tc gridSpan="5">
                  <a:txBody>
                    <a:bodyPr/>
                    <a:lstStyle/>
                    <a:p>
                      <a:pPr algn="ctr" hangingPunct="0">
                        <a:spcBef>
                          <a:spcPts val="200"/>
                        </a:spcBef>
                        <a:spcAft>
                          <a:spcPts val="200"/>
                        </a:spcAft>
                      </a:pPr>
                      <a:r>
                        <a:rPr lang="es-ES" sz="900" b="1">
                          <a:solidFill>
                            <a:srgbClr val="000000"/>
                          </a:solidFill>
                          <a:effectLst/>
                          <a:latin typeface="Times New Roman" panose="02020603050405020304" pitchFamily="18" charset="0"/>
                          <a:ea typeface="Times New Roman" panose="02020603050405020304" pitchFamily="18" charset="0"/>
                          <a:cs typeface="Arial Narrow" panose="020B0606020202030204" pitchFamily="34" charset="0"/>
                        </a:rPr>
                        <a:t>Bloque 3. Resolución de problemas en situacións motrices</a:t>
                      </a:r>
                      <a:endParaRPr lang="es-ES" sz="1100">
                        <a:solidFill>
                          <a:srgbClr val="00000A"/>
                        </a:solidFill>
                        <a:effectLst/>
                        <a:latin typeface="Arial Narrow" panose="020B0606020202030204" pitchFamily="34" charset="0"/>
                        <a:ea typeface="Times New Roman" panose="02020603050405020304" pitchFamily="18" charset="0"/>
                        <a:cs typeface="Arial Narrow" panose="020B0606020202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2160656516"/>
                  </a:ext>
                </a:extLst>
              </a:tr>
              <a:tr h="1375686">
                <a:tc>
                  <a:txBody>
                    <a:bodyPr/>
                    <a:lstStyle/>
                    <a:p>
                      <a:pPr algn="ctr" hangingPunct="0">
                        <a:spcBef>
                          <a:spcPts val="200"/>
                        </a:spcBef>
                        <a:spcAft>
                          <a:spcPts val="200"/>
                        </a:spcAft>
                      </a:pPr>
                      <a:r>
                        <a:rPr lang="es-ES" sz="900" b="1">
                          <a:solidFill>
                            <a:srgbClr val="00000A"/>
                          </a:solidFill>
                          <a:effectLst/>
                          <a:latin typeface="Times New Roman" panose="02020603050405020304" pitchFamily="18" charset="0"/>
                          <a:ea typeface="Times New Roman" panose="02020603050405020304" pitchFamily="18" charset="0"/>
                          <a:cs typeface="Arial Narrow" panose="020B0606020202030204" pitchFamily="34" charset="0"/>
                        </a:rPr>
                        <a:t> </a:t>
                      </a:r>
                      <a:endParaRPr lang="es-ES" sz="1100">
                        <a:solidFill>
                          <a:srgbClr val="00000A"/>
                        </a:solidFill>
                        <a:effectLst/>
                        <a:latin typeface="Arial Narrow" panose="020B0606020202030204" pitchFamily="34" charset="0"/>
                        <a:ea typeface="Times New Roman" panose="02020603050405020304" pitchFamily="18" charset="0"/>
                        <a:cs typeface="Arial Narrow" panose="020B0606020202030204" pitchFamily="34" charset="0"/>
                      </a:endParaRPr>
                    </a:p>
                    <a:p>
                      <a:pPr algn="ctr" hangingPunct="0">
                        <a:spcBef>
                          <a:spcPts val="200"/>
                        </a:spcBef>
                        <a:spcAft>
                          <a:spcPts val="200"/>
                        </a:spcAft>
                      </a:pPr>
                      <a:r>
                        <a:rPr lang="es-ES" sz="900" b="1">
                          <a:solidFill>
                            <a:srgbClr val="00000A"/>
                          </a:solidFill>
                          <a:effectLst/>
                          <a:latin typeface="Times New Roman" panose="02020603050405020304" pitchFamily="18" charset="0"/>
                          <a:ea typeface="Times New Roman" panose="02020603050405020304" pitchFamily="18" charset="0"/>
                          <a:cs typeface="Arial Narrow" panose="020B0606020202030204" pitchFamily="34" charset="0"/>
                        </a:rPr>
                        <a:t> OBX2</a:t>
                      </a:r>
                      <a:endParaRPr lang="es-ES" sz="1100">
                        <a:solidFill>
                          <a:srgbClr val="00000A"/>
                        </a:solidFill>
                        <a:effectLst/>
                        <a:latin typeface="Arial Narrow" panose="020B0606020202030204" pitchFamily="34" charset="0"/>
                        <a:ea typeface="Times New Roman" panose="02020603050405020304" pitchFamily="18" charset="0"/>
                        <a:cs typeface="Arial Narrow" panose="020B0606020202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hangingPunct="0">
                        <a:spcBef>
                          <a:spcPts val="200"/>
                        </a:spcBef>
                        <a:spcAft>
                          <a:spcPts val="200"/>
                        </a:spcAft>
                      </a:pPr>
                      <a:r>
                        <a:rPr lang="es-ES" sz="900">
                          <a:solidFill>
                            <a:srgbClr val="00000A"/>
                          </a:solidFill>
                          <a:effectLst/>
                          <a:latin typeface="Times New Roman" panose="02020603050405020304" pitchFamily="18" charset="0"/>
                          <a:ea typeface="Times New Roman" panose="02020603050405020304" pitchFamily="18" charset="0"/>
                          <a:cs typeface="Arial Narrow" panose="020B0606020202030204" pitchFamily="34" charset="0"/>
                        </a:rPr>
                        <a:t> </a:t>
                      </a:r>
                      <a:endParaRPr lang="es-ES" sz="1100">
                        <a:solidFill>
                          <a:srgbClr val="00000A"/>
                        </a:solidFill>
                        <a:effectLst/>
                        <a:latin typeface="Arial Narrow" panose="020B0606020202030204" pitchFamily="34" charset="0"/>
                        <a:ea typeface="Times New Roman" panose="02020603050405020304" pitchFamily="18" charset="0"/>
                        <a:cs typeface="Arial Narrow" panose="020B0606020202030204" pitchFamily="34" charset="0"/>
                      </a:endParaRPr>
                    </a:p>
                    <a:p>
                      <a:pPr algn="l" hangingPunct="0">
                        <a:spcBef>
                          <a:spcPts val="200"/>
                        </a:spcBef>
                        <a:spcAft>
                          <a:spcPts val="200"/>
                        </a:spcAft>
                      </a:pPr>
                      <a:r>
                        <a:rPr lang="es-ES" sz="900" strike="sngStrike">
                          <a:solidFill>
                            <a:srgbClr val="00000A"/>
                          </a:solidFill>
                          <a:effectLst/>
                          <a:latin typeface="Times New Roman" panose="02020603050405020304" pitchFamily="18" charset="0"/>
                          <a:ea typeface="Times New Roman" panose="02020603050405020304" pitchFamily="18" charset="0"/>
                          <a:cs typeface="Arial Narrow" panose="020B0606020202030204" pitchFamily="34" charset="0"/>
                        </a:rPr>
                        <a:t>3.3. Mostrar habilidades para a adaptación e a actuación ante situacións cunha elevada incerteza, aproveitando eficientemente as propias capacidades e aplicando de maneira automática procesos de percepción, decisión e execución en contextos reais ou simulados de actuación.</a:t>
                      </a:r>
                      <a:endParaRPr lang="es-ES" sz="1100">
                        <a:solidFill>
                          <a:srgbClr val="00000A"/>
                        </a:solidFill>
                        <a:effectLst/>
                        <a:latin typeface="Arial Narrow" panose="020B0606020202030204" pitchFamily="34" charset="0"/>
                        <a:ea typeface="Times New Roman" panose="02020603050405020304" pitchFamily="18" charset="0"/>
                        <a:cs typeface="Arial Narrow" panose="020B0606020202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l" hangingPunct="0">
                        <a:spcBef>
                          <a:spcPts val="200"/>
                        </a:spcBef>
                        <a:spcAft>
                          <a:spcPts val="200"/>
                        </a:spcAft>
                      </a:pPr>
                      <a:r>
                        <a:rPr lang="es-ES" sz="900">
                          <a:solidFill>
                            <a:srgbClr val="00000A"/>
                          </a:solidFill>
                          <a:effectLst/>
                          <a:latin typeface="Times New Roman" panose="02020603050405020304" pitchFamily="18" charset="0"/>
                          <a:ea typeface="Times New Roman" panose="02020603050405020304" pitchFamily="18" charset="0"/>
                          <a:cs typeface="Arial Narrow" panose="020B0606020202030204" pitchFamily="34" charset="0"/>
                        </a:rPr>
                        <a:t> </a:t>
                      </a:r>
                      <a:endParaRPr lang="es-ES" sz="1100">
                        <a:solidFill>
                          <a:srgbClr val="00000A"/>
                        </a:solidFill>
                        <a:effectLst/>
                        <a:latin typeface="Arial Narrow" panose="020B0606020202030204" pitchFamily="34" charset="0"/>
                        <a:ea typeface="Times New Roman" panose="02020603050405020304" pitchFamily="18" charset="0"/>
                        <a:cs typeface="Arial Narrow" panose="020B0606020202030204" pitchFamily="34" charset="0"/>
                      </a:endParaRPr>
                    </a:p>
                    <a:p>
                      <a:pPr algn="l" hangingPunct="0">
                        <a:spcBef>
                          <a:spcPts val="200"/>
                        </a:spcBef>
                        <a:spcAft>
                          <a:spcPts val="200"/>
                        </a:spcAft>
                      </a:pPr>
                      <a:r>
                        <a:rPr lang="es-ES" sz="900">
                          <a:solidFill>
                            <a:srgbClr val="00000A"/>
                          </a:solidFill>
                          <a:effectLst/>
                          <a:latin typeface="Times New Roman" panose="02020603050405020304" pitchFamily="18" charset="0"/>
                          <a:ea typeface="Times New Roman" panose="02020603050405020304" pitchFamily="18" charset="0"/>
                          <a:cs typeface="Arial Narrow" panose="020B0606020202030204" pitchFamily="34" charset="0"/>
                        </a:rPr>
                        <a:t>▪ Capacidades perceptivo-motrices en contexto de práctica: integración do esquema corporal, toma de decisións na </a:t>
                      </a:r>
                      <a:endParaRPr lang="es-ES" sz="1100">
                        <a:solidFill>
                          <a:srgbClr val="00000A"/>
                        </a:solidFill>
                        <a:effectLst/>
                        <a:latin typeface="Arial Narrow" panose="020B0606020202030204" pitchFamily="34" charset="0"/>
                        <a:ea typeface="Times New Roman" panose="02020603050405020304" pitchFamily="18" charset="0"/>
                        <a:cs typeface="Arial Narrow" panose="020B0606020202030204" pitchFamily="34" charset="0"/>
                      </a:endParaRPr>
                    </a:p>
                    <a:p>
                      <a:pPr algn="l" hangingPunct="0">
                        <a:spcBef>
                          <a:spcPts val="200"/>
                        </a:spcBef>
                        <a:spcAft>
                          <a:spcPts val="200"/>
                        </a:spcAft>
                      </a:pPr>
                      <a:r>
                        <a:rPr lang="es-ES" sz="900">
                          <a:solidFill>
                            <a:srgbClr val="00000A"/>
                          </a:solidFill>
                          <a:effectLst/>
                          <a:latin typeface="Times New Roman" panose="02020603050405020304" pitchFamily="18" charset="0"/>
                          <a:ea typeface="Times New Roman" panose="02020603050405020304" pitchFamily="18" charset="0"/>
                          <a:cs typeface="Arial Narrow" panose="020B0606020202030204" pitchFamily="34" charset="0"/>
                        </a:rPr>
                        <a:t>realización dunha actividade motriz acerca dos mecanismos coordinativos, espaciais e temporais para resolvela adecuadamente.</a:t>
                      </a:r>
                      <a:endParaRPr lang="es-ES" sz="1100">
                        <a:solidFill>
                          <a:srgbClr val="00000A"/>
                        </a:solidFill>
                        <a:effectLst/>
                        <a:latin typeface="Arial Narrow" panose="020B0606020202030204" pitchFamily="34" charset="0"/>
                        <a:ea typeface="Times New Roman" panose="02020603050405020304" pitchFamily="18" charset="0"/>
                        <a:cs typeface="Arial Narrow" panose="020B0606020202030204" pitchFamily="34" charset="0"/>
                      </a:endParaRPr>
                    </a:p>
                    <a:p>
                      <a:pPr algn="l" hangingPunct="0">
                        <a:spcBef>
                          <a:spcPts val="200"/>
                        </a:spcBef>
                        <a:spcAft>
                          <a:spcPts val="200"/>
                        </a:spcAft>
                      </a:pPr>
                      <a:r>
                        <a:rPr lang="es-ES" sz="900">
                          <a:solidFill>
                            <a:srgbClr val="00000A"/>
                          </a:solidFill>
                          <a:effectLst/>
                          <a:latin typeface="Times New Roman" panose="02020603050405020304" pitchFamily="18" charset="0"/>
                          <a:ea typeface="Times New Roman" panose="02020603050405020304" pitchFamily="18" charset="0"/>
                          <a:cs typeface="Arial Narrow" panose="020B0606020202030204" pitchFamily="34" charset="0"/>
                        </a:rPr>
                        <a:t> </a:t>
                      </a:r>
                      <a:endParaRPr lang="es-ES" sz="1100">
                        <a:solidFill>
                          <a:srgbClr val="00000A"/>
                        </a:solidFill>
                        <a:effectLst/>
                        <a:latin typeface="Arial Narrow" panose="020B0606020202030204" pitchFamily="34" charset="0"/>
                        <a:ea typeface="Times New Roman" panose="02020603050405020304" pitchFamily="18" charset="0"/>
                        <a:cs typeface="Arial Narrow" panose="020B0606020202030204" pitchFamily="34" charset="0"/>
                      </a:endParaRPr>
                    </a:p>
                    <a:p>
                      <a:pPr algn="l" hangingPunct="0">
                        <a:spcBef>
                          <a:spcPts val="200"/>
                        </a:spcBef>
                        <a:spcAft>
                          <a:spcPts val="200"/>
                        </a:spcAft>
                      </a:pPr>
                      <a:r>
                        <a:rPr lang="es-ES" sz="900">
                          <a:solidFill>
                            <a:srgbClr val="00000A"/>
                          </a:solidFill>
                          <a:effectLst/>
                          <a:latin typeface="Times New Roman" panose="02020603050405020304" pitchFamily="18" charset="0"/>
                          <a:ea typeface="Times New Roman" panose="02020603050405020304" pitchFamily="18" charset="0"/>
                          <a:cs typeface="Arial Narrow" panose="020B0606020202030204" pitchFamily="34" charset="0"/>
                        </a:rPr>
                        <a:t>▪ Capacidades condicionais: desenvolvemento das capacidades físicas básicas (forza e resistencia).</a:t>
                      </a:r>
                      <a:endParaRPr lang="es-ES" sz="1100">
                        <a:solidFill>
                          <a:srgbClr val="00000A"/>
                        </a:solidFill>
                        <a:effectLst/>
                        <a:latin typeface="Arial Narrow" panose="020B0606020202030204" pitchFamily="34" charset="0"/>
                        <a:ea typeface="Times New Roman" panose="02020603050405020304" pitchFamily="18" charset="0"/>
                        <a:cs typeface="Arial Narrow" panose="020B0606020202030204" pitchFamily="34" charset="0"/>
                      </a:endParaRPr>
                    </a:p>
                    <a:p>
                      <a:pPr algn="l" hangingPunct="0">
                        <a:spcBef>
                          <a:spcPts val="200"/>
                        </a:spcBef>
                        <a:spcAft>
                          <a:spcPts val="200"/>
                        </a:spcAft>
                      </a:pPr>
                      <a:r>
                        <a:rPr lang="es-ES" sz="900">
                          <a:solidFill>
                            <a:srgbClr val="00000A"/>
                          </a:solidFill>
                          <a:effectLst/>
                          <a:latin typeface="Times New Roman" panose="02020603050405020304" pitchFamily="18" charset="0"/>
                          <a:ea typeface="Times New Roman" panose="02020603050405020304" pitchFamily="18" charset="0"/>
                          <a:cs typeface="Arial Narrow" panose="020B0606020202030204" pitchFamily="34" charset="0"/>
                        </a:rPr>
                        <a:t>– Sistemas de adestramento.</a:t>
                      </a:r>
                      <a:endParaRPr lang="es-ES" sz="1100">
                        <a:solidFill>
                          <a:srgbClr val="00000A"/>
                        </a:solidFill>
                        <a:effectLst/>
                        <a:latin typeface="Arial Narrow" panose="020B0606020202030204" pitchFamily="34" charset="0"/>
                        <a:ea typeface="Times New Roman" panose="02020603050405020304" pitchFamily="18" charset="0"/>
                        <a:cs typeface="Arial Narrow" panose="020B0606020202030204" pitchFamily="34" charset="0"/>
                      </a:endParaRPr>
                    </a:p>
                    <a:p>
                      <a:pPr algn="l" hangingPunct="0">
                        <a:spcBef>
                          <a:spcPts val="200"/>
                        </a:spcBef>
                        <a:spcAft>
                          <a:spcPts val="200"/>
                        </a:spcAft>
                      </a:pPr>
                      <a:r>
                        <a:rPr lang="es-ES" sz="900">
                          <a:solidFill>
                            <a:srgbClr val="00000A"/>
                          </a:solidFill>
                          <a:effectLst/>
                          <a:latin typeface="Times New Roman" panose="02020603050405020304" pitchFamily="18" charset="0"/>
                          <a:ea typeface="Times New Roman" panose="02020603050405020304" pitchFamily="18" charset="0"/>
                          <a:cs typeface="Arial Narrow" panose="020B0606020202030204" pitchFamily="34" charset="0"/>
                        </a:rPr>
                        <a:t> </a:t>
                      </a:r>
                      <a:endParaRPr lang="es-ES" sz="1100">
                        <a:solidFill>
                          <a:srgbClr val="00000A"/>
                        </a:solidFill>
                        <a:effectLst/>
                        <a:latin typeface="Arial Narrow" panose="020B0606020202030204" pitchFamily="34" charset="0"/>
                        <a:ea typeface="Times New Roman" panose="02020603050405020304" pitchFamily="18" charset="0"/>
                        <a:cs typeface="Arial Narrow" panose="020B0606020202030204" pitchFamily="34" charset="0"/>
                      </a:endParaRPr>
                    </a:p>
                    <a:p>
                      <a:pPr algn="l" hangingPunct="0">
                        <a:spcBef>
                          <a:spcPts val="200"/>
                        </a:spcBef>
                        <a:spcAft>
                          <a:spcPts val="200"/>
                        </a:spcAft>
                      </a:pPr>
                      <a:r>
                        <a:rPr lang="es-ES" sz="900">
                          <a:solidFill>
                            <a:srgbClr val="00000A"/>
                          </a:solidFill>
                          <a:effectLst/>
                          <a:latin typeface="Times New Roman" panose="02020603050405020304" pitchFamily="18" charset="0"/>
                          <a:ea typeface="Times New Roman" panose="02020603050405020304" pitchFamily="18" charset="0"/>
                          <a:cs typeface="Arial Narrow" panose="020B0606020202030204" pitchFamily="34" charset="0"/>
                        </a:rPr>
                        <a:t>▪ Habilidades motrices específicas en actividades físico-deportivas: execución, identificación e corrección de erros máis </a:t>
                      </a:r>
                      <a:endParaRPr lang="es-ES" sz="1100">
                        <a:solidFill>
                          <a:srgbClr val="00000A"/>
                        </a:solidFill>
                        <a:effectLst/>
                        <a:latin typeface="Arial Narrow" panose="020B0606020202030204" pitchFamily="34" charset="0"/>
                        <a:ea typeface="Times New Roman" panose="02020603050405020304" pitchFamily="18" charset="0"/>
                        <a:cs typeface="Arial Narrow" panose="020B0606020202030204" pitchFamily="34" charset="0"/>
                      </a:endParaRPr>
                    </a:p>
                    <a:p>
                      <a:pPr algn="l" hangingPunct="0">
                        <a:spcBef>
                          <a:spcPts val="200"/>
                        </a:spcBef>
                        <a:spcAft>
                          <a:spcPts val="200"/>
                        </a:spcAft>
                      </a:pPr>
                      <a:r>
                        <a:rPr lang="es-ES" sz="900">
                          <a:solidFill>
                            <a:srgbClr val="00000A"/>
                          </a:solidFill>
                          <a:effectLst/>
                          <a:latin typeface="Times New Roman" panose="02020603050405020304" pitchFamily="18" charset="0"/>
                          <a:ea typeface="Times New Roman" panose="02020603050405020304" pitchFamily="18" charset="0"/>
                          <a:cs typeface="Arial Narrow" panose="020B0606020202030204" pitchFamily="34" charset="0"/>
                        </a:rPr>
                        <a:t>comúns.</a:t>
                      </a:r>
                      <a:endParaRPr lang="es-ES" sz="1100">
                        <a:solidFill>
                          <a:srgbClr val="00000A"/>
                        </a:solidFill>
                        <a:effectLst/>
                        <a:latin typeface="Arial Narrow" panose="020B0606020202030204" pitchFamily="34" charset="0"/>
                        <a:ea typeface="Times New Roman" panose="02020603050405020304" pitchFamily="18" charset="0"/>
                        <a:cs typeface="Arial Narrow" panose="020B0606020202030204" pitchFamily="34" charset="0"/>
                      </a:endParaRPr>
                    </a:p>
                    <a:p>
                      <a:pPr algn="l" hangingPunct="0">
                        <a:spcBef>
                          <a:spcPts val="200"/>
                        </a:spcBef>
                        <a:spcAft>
                          <a:spcPts val="200"/>
                        </a:spcAft>
                      </a:pPr>
                      <a:r>
                        <a:rPr lang="es-ES" sz="900">
                          <a:solidFill>
                            <a:srgbClr val="00000A"/>
                          </a:solidFill>
                          <a:effectLst/>
                          <a:latin typeface="Times New Roman" panose="02020603050405020304" pitchFamily="18" charset="0"/>
                          <a:ea typeface="Times New Roman" panose="02020603050405020304" pitchFamily="18" charset="0"/>
                          <a:cs typeface="Arial Narrow" panose="020B0606020202030204" pitchFamily="34" charset="0"/>
                        </a:rPr>
                        <a:t> </a:t>
                      </a:r>
                      <a:endParaRPr lang="es-ES" sz="1100">
                        <a:solidFill>
                          <a:srgbClr val="00000A"/>
                        </a:solidFill>
                        <a:effectLst/>
                        <a:latin typeface="Arial Narrow" panose="020B0606020202030204" pitchFamily="34" charset="0"/>
                        <a:ea typeface="Times New Roman" panose="02020603050405020304" pitchFamily="18" charset="0"/>
                        <a:cs typeface="Arial Narrow" panose="020B0606020202030204" pitchFamily="34" charset="0"/>
                      </a:endParaRPr>
                    </a:p>
                    <a:p>
                      <a:pPr algn="l" hangingPunct="0">
                        <a:spcBef>
                          <a:spcPts val="200"/>
                        </a:spcBef>
                        <a:spcAft>
                          <a:spcPts val="200"/>
                        </a:spcAft>
                      </a:pPr>
                      <a:r>
                        <a:rPr lang="es-ES" sz="900">
                          <a:solidFill>
                            <a:srgbClr val="00000A"/>
                          </a:solidFill>
                          <a:effectLst/>
                          <a:latin typeface="Times New Roman" panose="02020603050405020304" pitchFamily="18" charset="0"/>
                          <a:ea typeface="Times New Roman" panose="02020603050405020304" pitchFamily="18" charset="0"/>
                          <a:cs typeface="Arial Narrow" panose="020B0606020202030204" pitchFamily="34" charset="0"/>
                        </a:rPr>
                        <a:t>▪ Creatividade motriz: creación de retos e situacións-problemas con resolución posible de acordo cos recursos dispoñibles.</a:t>
                      </a:r>
                      <a:endParaRPr lang="es-ES" sz="1100">
                        <a:solidFill>
                          <a:srgbClr val="00000A"/>
                        </a:solidFill>
                        <a:effectLst/>
                        <a:latin typeface="Arial Narrow" panose="020B0606020202030204" pitchFamily="34" charset="0"/>
                        <a:ea typeface="Times New Roman" panose="02020603050405020304" pitchFamily="18" charset="0"/>
                        <a:cs typeface="Arial Narrow" panose="020B0606020202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hangingPunct="0">
                        <a:spcBef>
                          <a:spcPts val="200"/>
                        </a:spcBef>
                        <a:spcAft>
                          <a:spcPts val="200"/>
                        </a:spcAft>
                      </a:pPr>
                      <a:r>
                        <a:rPr lang="es-ES" sz="900" b="1">
                          <a:solidFill>
                            <a:srgbClr val="00000A"/>
                          </a:solidFill>
                          <a:effectLst/>
                          <a:latin typeface="Times New Roman" panose="02020603050405020304" pitchFamily="18" charset="0"/>
                          <a:ea typeface="Times New Roman" panose="02020603050405020304" pitchFamily="18" charset="0"/>
                          <a:cs typeface="Arial Narrow" panose="020B0606020202030204" pitchFamily="34" charset="0"/>
                        </a:rPr>
                        <a:t> </a:t>
                      </a:r>
                      <a:endParaRPr lang="es-ES" sz="1100">
                        <a:solidFill>
                          <a:srgbClr val="00000A"/>
                        </a:solidFill>
                        <a:effectLst/>
                        <a:latin typeface="Arial Narrow" panose="020B0606020202030204" pitchFamily="34" charset="0"/>
                        <a:ea typeface="Times New Roman" panose="02020603050405020304" pitchFamily="18" charset="0"/>
                        <a:cs typeface="Arial Narrow" panose="020B0606020202030204" pitchFamily="34" charset="0"/>
                      </a:endParaRPr>
                    </a:p>
                    <a:p>
                      <a:pPr algn="l" hangingPunct="0">
                        <a:spcBef>
                          <a:spcPts val="200"/>
                        </a:spcBef>
                        <a:spcAft>
                          <a:spcPts val="200"/>
                        </a:spcAft>
                      </a:pPr>
                      <a:r>
                        <a:rPr lang="es-ES" sz="900" b="1">
                          <a:solidFill>
                            <a:srgbClr val="00000A"/>
                          </a:solidFill>
                          <a:effectLst/>
                          <a:latin typeface="Times New Roman" panose="02020603050405020304" pitchFamily="18" charset="0"/>
                          <a:ea typeface="Times New Roman" panose="02020603050405020304" pitchFamily="18" charset="0"/>
                          <a:cs typeface="Arial Narrow" panose="020B0606020202030204" pitchFamily="34" charset="0"/>
                        </a:rPr>
                        <a:t>CPSAA </a:t>
                      </a:r>
                      <a:endParaRPr lang="es-ES" sz="1100">
                        <a:solidFill>
                          <a:srgbClr val="00000A"/>
                        </a:solidFill>
                        <a:effectLst/>
                        <a:latin typeface="Arial Narrow" panose="020B0606020202030204" pitchFamily="34" charset="0"/>
                        <a:ea typeface="Times New Roman" panose="02020603050405020304" pitchFamily="18" charset="0"/>
                        <a:cs typeface="Arial Narrow" panose="020B0606020202030204" pitchFamily="34" charset="0"/>
                      </a:endParaRPr>
                    </a:p>
                    <a:p>
                      <a:pPr algn="l" hangingPunct="0">
                        <a:spcBef>
                          <a:spcPts val="200"/>
                        </a:spcBef>
                        <a:spcAft>
                          <a:spcPts val="200"/>
                        </a:spcAft>
                      </a:pPr>
                      <a:r>
                        <a:rPr lang="es-ES" sz="900" b="1">
                          <a:solidFill>
                            <a:srgbClr val="00000A"/>
                          </a:solidFill>
                          <a:effectLst/>
                          <a:latin typeface="Times New Roman" panose="02020603050405020304" pitchFamily="18" charset="0"/>
                          <a:ea typeface="Times New Roman" panose="02020603050405020304" pitchFamily="18" charset="0"/>
                          <a:cs typeface="Arial Narrow" panose="020B0606020202030204" pitchFamily="34" charset="0"/>
                        </a:rPr>
                        <a:t>CE </a:t>
                      </a:r>
                      <a:endParaRPr lang="es-ES" sz="1100">
                        <a:solidFill>
                          <a:srgbClr val="00000A"/>
                        </a:solidFill>
                        <a:effectLst/>
                        <a:latin typeface="Arial Narrow" panose="020B0606020202030204" pitchFamily="34" charset="0"/>
                        <a:ea typeface="Times New Roman" panose="02020603050405020304" pitchFamily="18" charset="0"/>
                        <a:cs typeface="Arial Narrow" panose="020B0606020202030204" pitchFamily="34" charset="0"/>
                      </a:endParaRPr>
                    </a:p>
                    <a:p>
                      <a:pPr algn="l" hangingPunct="0">
                        <a:spcBef>
                          <a:spcPts val="200"/>
                        </a:spcBef>
                        <a:spcAft>
                          <a:spcPts val="200"/>
                        </a:spcAft>
                      </a:pPr>
                      <a:r>
                        <a:rPr lang="es-ES" sz="900">
                          <a:solidFill>
                            <a:srgbClr val="00000A"/>
                          </a:solidFill>
                          <a:effectLst/>
                          <a:latin typeface="Times New Roman" panose="02020603050405020304" pitchFamily="18" charset="0"/>
                          <a:ea typeface="Times New Roman" panose="02020603050405020304" pitchFamily="18" charset="0"/>
                          <a:cs typeface="Arial Narrow" panose="020B0606020202030204" pitchFamily="34" charset="0"/>
                        </a:rPr>
                        <a:t> </a:t>
                      </a:r>
                      <a:endParaRPr lang="es-ES" sz="1100">
                        <a:solidFill>
                          <a:srgbClr val="00000A"/>
                        </a:solidFill>
                        <a:effectLst/>
                        <a:latin typeface="Arial Narrow" panose="020B0606020202030204" pitchFamily="34" charset="0"/>
                        <a:ea typeface="Times New Roman" panose="02020603050405020304" pitchFamily="18" charset="0"/>
                        <a:cs typeface="Arial Narrow" panose="020B0606020202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hangingPunct="0">
                        <a:spcBef>
                          <a:spcPts val="200"/>
                        </a:spcBef>
                        <a:spcAft>
                          <a:spcPts val="200"/>
                        </a:spcAft>
                      </a:pPr>
                      <a:r>
                        <a:rPr lang="es-ES" sz="900" b="1">
                          <a:solidFill>
                            <a:srgbClr val="00000A"/>
                          </a:solidFill>
                          <a:effectLst/>
                          <a:latin typeface="Times New Roman" panose="02020603050405020304" pitchFamily="18" charset="0"/>
                          <a:ea typeface="Times New Roman" panose="02020603050405020304" pitchFamily="18" charset="0"/>
                          <a:cs typeface="Arial Narrow" panose="020B0606020202030204" pitchFamily="34" charset="0"/>
                        </a:rPr>
                        <a:t>S</a:t>
                      </a:r>
                      <a:endParaRPr lang="es-ES" sz="1100">
                        <a:solidFill>
                          <a:srgbClr val="00000A"/>
                        </a:solidFill>
                        <a:effectLst/>
                        <a:latin typeface="Arial Narrow" panose="020B0606020202030204" pitchFamily="34" charset="0"/>
                        <a:ea typeface="Times New Roman" panose="02020603050405020304" pitchFamily="18" charset="0"/>
                        <a:cs typeface="Arial Narrow" panose="020B0606020202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0502151"/>
                  </a:ext>
                </a:extLst>
              </a:tr>
              <a:tr h="1375686">
                <a:tc>
                  <a:txBody>
                    <a:bodyPr/>
                    <a:lstStyle/>
                    <a:p>
                      <a:pPr algn="ctr" hangingPunct="0">
                        <a:spcBef>
                          <a:spcPts val="200"/>
                        </a:spcBef>
                        <a:spcAft>
                          <a:spcPts val="200"/>
                        </a:spcAft>
                      </a:pPr>
                      <a:r>
                        <a:rPr lang="es-ES" sz="900" b="1">
                          <a:solidFill>
                            <a:srgbClr val="00000A"/>
                          </a:solidFill>
                          <a:effectLst/>
                          <a:latin typeface="Times New Roman" panose="02020603050405020304" pitchFamily="18" charset="0"/>
                          <a:ea typeface="Times New Roman" panose="02020603050405020304" pitchFamily="18" charset="0"/>
                          <a:cs typeface="Arial Narrow" panose="020B0606020202030204" pitchFamily="34" charset="0"/>
                        </a:rPr>
                        <a:t> OBX2</a:t>
                      </a:r>
                      <a:endParaRPr lang="es-ES" sz="1100">
                        <a:solidFill>
                          <a:srgbClr val="00000A"/>
                        </a:solidFill>
                        <a:effectLst/>
                        <a:latin typeface="Arial Narrow" panose="020B0606020202030204" pitchFamily="34" charset="0"/>
                        <a:ea typeface="Times New Roman" panose="02020603050405020304" pitchFamily="18" charset="0"/>
                        <a:cs typeface="Arial Narrow" panose="020B0606020202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hangingPunct="0">
                        <a:spcBef>
                          <a:spcPts val="200"/>
                        </a:spcBef>
                        <a:spcAft>
                          <a:spcPts val="200"/>
                        </a:spcAft>
                      </a:pPr>
                      <a:r>
                        <a:rPr lang="es-ES" sz="900">
                          <a:solidFill>
                            <a:srgbClr val="00000A"/>
                          </a:solidFill>
                          <a:effectLst/>
                          <a:latin typeface="Times New Roman" panose="02020603050405020304" pitchFamily="18" charset="0"/>
                          <a:ea typeface="Times New Roman" panose="02020603050405020304" pitchFamily="18" charset="0"/>
                          <a:cs typeface="Arial Narrow" panose="020B0606020202030204" pitchFamily="34" charset="0"/>
                        </a:rPr>
                        <a:t> </a:t>
                      </a:r>
                      <a:endParaRPr lang="es-ES" sz="1100">
                        <a:solidFill>
                          <a:srgbClr val="00000A"/>
                        </a:solidFill>
                        <a:effectLst/>
                        <a:latin typeface="Arial Narrow" panose="020B0606020202030204" pitchFamily="34" charset="0"/>
                        <a:ea typeface="Times New Roman" panose="02020603050405020304" pitchFamily="18" charset="0"/>
                        <a:cs typeface="Arial Narrow" panose="020B0606020202030204" pitchFamily="34" charset="0"/>
                      </a:endParaRPr>
                    </a:p>
                    <a:p>
                      <a:pPr algn="l" hangingPunct="0">
                        <a:spcBef>
                          <a:spcPts val="200"/>
                        </a:spcBef>
                        <a:spcAft>
                          <a:spcPts val="200"/>
                        </a:spcAft>
                      </a:pPr>
                      <a:r>
                        <a:rPr lang="es-ES" sz="900">
                          <a:solidFill>
                            <a:srgbClr val="00000A"/>
                          </a:solidFill>
                          <a:effectLst/>
                          <a:latin typeface="Times New Roman" panose="02020603050405020304" pitchFamily="18" charset="0"/>
                          <a:ea typeface="Times New Roman" panose="02020603050405020304" pitchFamily="18" charset="0"/>
                          <a:cs typeface="Arial Narrow" panose="020B0606020202030204" pitchFamily="34" charset="0"/>
                        </a:rPr>
                        <a:t>3.4. </a:t>
                      </a:r>
                      <a:r>
                        <a:rPr lang="es-ES" sz="900" strike="sngStrike">
                          <a:solidFill>
                            <a:srgbClr val="00000A"/>
                          </a:solidFill>
                          <a:effectLst/>
                          <a:latin typeface="Times New Roman" panose="02020603050405020304" pitchFamily="18" charset="0"/>
                          <a:ea typeface="Times New Roman" panose="02020603050405020304" pitchFamily="18" charset="0"/>
                          <a:cs typeface="Arial Narrow" panose="020B0606020202030204" pitchFamily="34" charset="0"/>
                        </a:rPr>
                        <a:t>Evidenciar control e dominio corporal ao empregar os compoñentes cualitativos e cuantitativos da motricidade de maneira eficiente e creativa, resolvendo</a:t>
                      </a:r>
                      <a:r>
                        <a:rPr lang="es-ES" sz="900">
                          <a:solidFill>
                            <a:srgbClr val="00000A"/>
                          </a:solidFill>
                          <a:effectLst/>
                          <a:latin typeface="Times New Roman" panose="02020603050405020304" pitchFamily="18" charset="0"/>
                          <a:ea typeface="Times New Roman" panose="02020603050405020304" pitchFamily="18" charset="0"/>
                          <a:cs typeface="Arial Narrow" panose="020B0606020202030204" pitchFamily="34" charset="0"/>
                        </a:rPr>
                        <a:t> resolver problemas motrices sinxelos </a:t>
                      </a:r>
                      <a:r>
                        <a:rPr lang="es-ES" sz="900" strike="sngStrike">
                          <a:solidFill>
                            <a:srgbClr val="00000A"/>
                          </a:solidFill>
                          <a:effectLst/>
                          <a:latin typeface="Times New Roman" panose="02020603050405020304" pitchFamily="18" charset="0"/>
                          <a:ea typeface="Times New Roman" panose="02020603050405020304" pitchFamily="18" charset="0"/>
                          <a:cs typeface="Arial Narrow" panose="020B0606020202030204" pitchFamily="34" charset="0"/>
                        </a:rPr>
                        <a:t>en todo tipo de situacións motrices transferibles ao seu espazo vivencial con autonomía.</a:t>
                      </a:r>
                      <a:endParaRPr lang="es-ES" sz="1100">
                        <a:solidFill>
                          <a:srgbClr val="00000A"/>
                        </a:solidFill>
                        <a:effectLst/>
                        <a:latin typeface="Arial Narrow" panose="020B0606020202030204" pitchFamily="34" charset="0"/>
                        <a:ea typeface="Times New Roman" panose="02020603050405020304" pitchFamily="18" charset="0"/>
                        <a:cs typeface="Arial Narrow" panose="020B0606020202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
                    </a:p>
                  </a:txBody>
                  <a:tcPr/>
                </a:tc>
                <a:tc>
                  <a:txBody>
                    <a:bodyPr/>
                    <a:lstStyle/>
                    <a:p>
                      <a:pPr algn="l" hangingPunct="0">
                        <a:spcBef>
                          <a:spcPts val="200"/>
                        </a:spcBef>
                        <a:spcAft>
                          <a:spcPts val="200"/>
                        </a:spcAft>
                      </a:pPr>
                      <a:r>
                        <a:rPr lang="es-ES" sz="900" b="1">
                          <a:solidFill>
                            <a:srgbClr val="00000A"/>
                          </a:solidFill>
                          <a:effectLst/>
                          <a:latin typeface="Times New Roman" panose="02020603050405020304" pitchFamily="18" charset="0"/>
                          <a:ea typeface="Times New Roman" panose="02020603050405020304" pitchFamily="18" charset="0"/>
                          <a:cs typeface="Arial Narrow" panose="020B0606020202030204" pitchFamily="34" charset="0"/>
                        </a:rPr>
                        <a:t> </a:t>
                      </a:r>
                      <a:endParaRPr lang="es-ES" sz="1100">
                        <a:solidFill>
                          <a:srgbClr val="00000A"/>
                        </a:solidFill>
                        <a:effectLst/>
                        <a:latin typeface="Arial Narrow" panose="020B0606020202030204" pitchFamily="34" charset="0"/>
                        <a:ea typeface="Times New Roman" panose="02020603050405020304" pitchFamily="18" charset="0"/>
                        <a:cs typeface="Arial Narrow" panose="020B0606020202030204" pitchFamily="34" charset="0"/>
                      </a:endParaRPr>
                    </a:p>
                    <a:p>
                      <a:pPr algn="l" hangingPunct="0">
                        <a:spcBef>
                          <a:spcPts val="200"/>
                        </a:spcBef>
                        <a:spcAft>
                          <a:spcPts val="200"/>
                        </a:spcAft>
                      </a:pPr>
                      <a:r>
                        <a:rPr lang="es-ES" sz="900" b="1">
                          <a:solidFill>
                            <a:srgbClr val="00000A"/>
                          </a:solidFill>
                          <a:effectLst/>
                          <a:latin typeface="Times New Roman" panose="02020603050405020304" pitchFamily="18" charset="0"/>
                          <a:ea typeface="Times New Roman" panose="02020603050405020304" pitchFamily="18" charset="0"/>
                          <a:cs typeface="Arial Narrow" panose="020B0606020202030204" pitchFamily="34" charset="0"/>
                        </a:rPr>
                        <a:t>CPSAA </a:t>
                      </a:r>
                      <a:endParaRPr lang="es-ES" sz="1100">
                        <a:solidFill>
                          <a:srgbClr val="00000A"/>
                        </a:solidFill>
                        <a:effectLst/>
                        <a:latin typeface="Arial Narrow" panose="020B0606020202030204" pitchFamily="34" charset="0"/>
                        <a:ea typeface="Times New Roman" panose="02020603050405020304" pitchFamily="18" charset="0"/>
                        <a:cs typeface="Arial Narrow" panose="020B0606020202030204" pitchFamily="34" charset="0"/>
                      </a:endParaRPr>
                    </a:p>
                    <a:p>
                      <a:pPr algn="l" hangingPunct="0">
                        <a:spcBef>
                          <a:spcPts val="200"/>
                        </a:spcBef>
                        <a:spcAft>
                          <a:spcPts val="200"/>
                        </a:spcAft>
                      </a:pPr>
                      <a:r>
                        <a:rPr lang="es-ES" sz="900" b="1">
                          <a:solidFill>
                            <a:srgbClr val="00000A"/>
                          </a:solidFill>
                          <a:effectLst/>
                          <a:latin typeface="Times New Roman" panose="02020603050405020304" pitchFamily="18" charset="0"/>
                          <a:ea typeface="Times New Roman" panose="02020603050405020304" pitchFamily="18" charset="0"/>
                          <a:cs typeface="Arial Narrow" panose="020B0606020202030204" pitchFamily="34" charset="0"/>
                        </a:rPr>
                        <a:t>CE </a:t>
                      </a:r>
                      <a:endParaRPr lang="es-ES" sz="1100">
                        <a:solidFill>
                          <a:srgbClr val="00000A"/>
                        </a:solidFill>
                        <a:effectLst/>
                        <a:latin typeface="Arial Narrow" panose="020B0606020202030204" pitchFamily="34" charset="0"/>
                        <a:ea typeface="Times New Roman" panose="02020603050405020304" pitchFamily="18" charset="0"/>
                        <a:cs typeface="Arial Narrow" panose="020B0606020202030204" pitchFamily="34" charset="0"/>
                      </a:endParaRPr>
                    </a:p>
                    <a:p>
                      <a:pPr algn="l" hangingPunct="0">
                        <a:spcBef>
                          <a:spcPts val="200"/>
                        </a:spcBef>
                        <a:spcAft>
                          <a:spcPts val="200"/>
                        </a:spcAft>
                      </a:pPr>
                      <a:r>
                        <a:rPr lang="es-ES" sz="900">
                          <a:solidFill>
                            <a:srgbClr val="00000A"/>
                          </a:solidFill>
                          <a:effectLst/>
                          <a:latin typeface="Times New Roman" panose="02020603050405020304" pitchFamily="18" charset="0"/>
                          <a:ea typeface="Times New Roman" panose="02020603050405020304" pitchFamily="18" charset="0"/>
                          <a:cs typeface="Arial Narrow" panose="020B0606020202030204" pitchFamily="34" charset="0"/>
                        </a:rPr>
                        <a:t> </a:t>
                      </a:r>
                      <a:endParaRPr lang="es-ES" sz="1100">
                        <a:solidFill>
                          <a:srgbClr val="00000A"/>
                        </a:solidFill>
                        <a:effectLst/>
                        <a:latin typeface="Arial Narrow" panose="020B0606020202030204" pitchFamily="34" charset="0"/>
                        <a:ea typeface="Times New Roman" panose="02020603050405020304" pitchFamily="18" charset="0"/>
                        <a:cs typeface="Arial Narrow" panose="020B0606020202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hangingPunct="0">
                        <a:spcBef>
                          <a:spcPts val="200"/>
                        </a:spcBef>
                        <a:spcAft>
                          <a:spcPts val="200"/>
                        </a:spcAft>
                      </a:pPr>
                      <a:r>
                        <a:rPr lang="es-ES" sz="900" b="1">
                          <a:solidFill>
                            <a:srgbClr val="00000A"/>
                          </a:solidFill>
                          <a:effectLst/>
                          <a:latin typeface="Times New Roman" panose="02020603050405020304" pitchFamily="18" charset="0"/>
                          <a:ea typeface="Times New Roman" panose="02020603050405020304" pitchFamily="18" charset="0"/>
                          <a:cs typeface="Arial Narrow" panose="020B0606020202030204" pitchFamily="34" charset="0"/>
                        </a:rPr>
                        <a:t>M</a:t>
                      </a:r>
                      <a:endParaRPr lang="es-ES" sz="1100">
                        <a:solidFill>
                          <a:srgbClr val="00000A"/>
                        </a:solidFill>
                        <a:effectLst/>
                        <a:latin typeface="Arial Narrow" panose="020B0606020202030204" pitchFamily="34" charset="0"/>
                        <a:ea typeface="Times New Roman" panose="02020603050405020304" pitchFamily="18" charset="0"/>
                        <a:cs typeface="Arial Narrow" panose="020B0606020202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2381238"/>
                  </a:ext>
                </a:extLst>
              </a:tr>
              <a:tr h="1719607">
                <a:tc>
                  <a:txBody>
                    <a:bodyPr/>
                    <a:lstStyle/>
                    <a:p>
                      <a:pPr algn="ctr" hangingPunct="0">
                        <a:spcBef>
                          <a:spcPts val="200"/>
                        </a:spcBef>
                        <a:spcAft>
                          <a:spcPts val="200"/>
                        </a:spcAft>
                      </a:pPr>
                      <a:r>
                        <a:rPr lang="es-ES" sz="900" b="1">
                          <a:solidFill>
                            <a:srgbClr val="00000A"/>
                          </a:solidFill>
                          <a:effectLst/>
                          <a:latin typeface="Times New Roman" panose="02020603050405020304" pitchFamily="18" charset="0"/>
                          <a:ea typeface="Times New Roman" panose="02020603050405020304" pitchFamily="18" charset="0"/>
                          <a:cs typeface="Arial Narrow" panose="020B0606020202030204" pitchFamily="34" charset="0"/>
                        </a:rPr>
                        <a:t>OBX3</a:t>
                      </a:r>
                      <a:endParaRPr lang="es-ES" sz="1100">
                        <a:solidFill>
                          <a:srgbClr val="00000A"/>
                        </a:solidFill>
                        <a:effectLst/>
                        <a:latin typeface="Arial Narrow" panose="020B0606020202030204" pitchFamily="34" charset="0"/>
                        <a:ea typeface="Times New Roman" panose="02020603050405020304" pitchFamily="18" charset="0"/>
                        <a:cs typeface="Arial Narrow" panose="020B0606020202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hangingPunct="0">
                        <a:spcBef>
                          <a:spcPts val="200"/>
                        </a:spcBef>
                        <a:spcAft>
                          <a:spcPts val="200"/>
                        </a:spcAft>
                      </a:pPr>
                      <a:r>
                        <a:rPr lang="es-ES" sz="900">
                          <a:solidFill>
                            <a:srgbClr val="00000A"/>
                          </a:solidFill>
                          <a:effectLst/>
                          <a:latin typeface="Times New Roman" panose="02020603050405020304" pitchFamily="18" charset="0"/>
                          <a:ea typeface="Times New Roman" panose="02020603050405020304" pitchFamily="18" charset="0"/>
                          <a:cs typeface="Arial Narrow" panose="020B0606020202030204" pitchFamily="34" charset="0"/>
                        </a:rPr>
                        <a:t> </a:t>
                      </a:r>
                      <a:endParaRPr lang="es-ES" sz="1100">
                        <a:solidFill>
                          <a:srgbClr val="00000A"/>
                        </a:solidFill>
                        <a:effectLst/>
                        <a:latin typeface="Arial Narrow" panose="020B0606020202030204" pitchFamily="34" charset="0"/>
                        <a:ea typeface="Times New Roman" panose="02020603050405020304" pitchFamily="18" charset="0"/>
                        <a:cs typeface="Arial Narrow" panose="020B0606020202030204" pitchFamily="34" charset="0"/>
                      </a:endParaRPr>
                    </a:p>
                    <a:p>
                      <a:pPr algn="l" hangingPunct="0">
                        <a:spcBef>
                          <a:spcPts val="200"/>
                        </a:spcBef>
                        <a:spcAft>
                          <a:spcPts val="200"/>
                        </a:spcAft>
                      </a:pPr>
                      <a:r>
                        <a:rPr lang="es-ES" sz="900">
                          <a:solidFill>
                            <a:srgbClr val="00000A"/>
                          </a:solidFill>
                          <a:effectLst/>
                          <a:latin typeface="Times New Roman" panose="02020603050405020304" pitchFamily="18" charset="0"/>
                          <a:ea typeface="Times New Roman" panose="02020603050405020304" pitchFamily="18" charset="0"/>
                          <a:cs typeface="Arial Narrow" panose="020B0606020202030204" pitchFamily="34" charset="0"/>
                        </a:rPr>
                        <a:t>3.5. Colaborar na práctica de diferentes producións motrices e proxectos para alcanzar o logro individual e grupal, </a:t>
                      </a:r>
                      <a:r>
                        <a:rPr lang="es-ES" sz="900" strike="sngStrike">
                          <a:solidFill>
                            <a:srgbClr val="00000A"/>
                          </a:solidFill>
                          <a:effectLst/>
                          <a:latin typeface="Times New Roman" panose="02020603050405020304" pitchFamily="18" charset="0"/>
                          <a:ea typeface="Times New Roman" panose="02020603050405020304" pitchFamily="18" charset="0"/>
                          <a:cs typeface="Arial Narrow" panose="020B0606020202030204" pitchFamily="34" charset="0"/>
                        </a:rPr>
                        <a:t>participando con autonomía na toma de decisións vinculadas á asignación de roles, á xestión do tempo de práctica e á optimización do resultado final.</a:t>
                      </a:r>
                      <a:endParaRPr lang="es-ES" sz="1100">
                        <a:solidFill>
                          <a:srgbClr val="00000A"/>
                        </a:solidFill>
                        <a:effectLst/>
                        <a:latin typeface="Arial Narrow" panose="020B0606020202030204" pitchFamily="34" charset="0"/>
                        <a:ea typeface="Times New Roman" panose="02020603050405020304" pitchFamily="18" charset="0"/>
                        <a:cs typeface="Arial Narrow" panose="020B0606020202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ES"/>
                    </a:p>
                  </a:txBody>
                  <a:tcPr/>
                </a:tc>
                <a:tc>
                  <a:txBody>
                    <a:bodyPr/>
                    <a:lstStyle/>
                    <a:p>
                      <a:pPr algn="l" hangingPunct="0">
                        <a:spcBef>
                          <a:spcPts val="200"/>
                        </a:spcBef>
                        <a:spcAft>
                          <a:spcPts val="200"/>
                        </a:spcAft>
                      </a:pPr>
                      <a:r>
                        <a:rPr lang="es-ES" sz="900" b="1">
                          <a:solidFill>
                            <a:srgbClr val="00000A"/>
                          </a:solidFill>
                          <a:effectLst/>
                          <a:latin typeface="Times New Roman" panose="02020603050405020304" pitchFamily="18" charset="0"/>
                          <a:ea typeface="Times New Roman" panose="02020603050405020304" pitchFamily="18" charset="0"/>
                          <a:cs typeface="Arial Narrow" panose="020B0606020202030204" pitchFamily="34" charset="0"/>
                        </a:rPr>
                        <a:t> </a:t>
                      </a:r>
                      <a:endParaRPr lang="es-ES" sz="1100">
                        <a:solidFill>
                          <a:srgbClr val="00000A"/>
                        </a:solidFill>
                        <a:effectLst/>
                        <a:latin typeface="Arial Narrow" panose="020B0606020202030204" pitchFamily="34" charset="0"/>
                        <a:ea typeface="Times New Roman" panose="02020603050405020304" pitchFamily="18" charset="0"/>
                        <a:cs typeface="Arial Narrow" panose="020B0606020202030204" pitchFamily="34" charset="0"/>
                      </a:endParaRPr>
                    </a:p>
                    <a:p>
                      <a:pPr algn="l" hangingPunct="0">
                        <a:spcBef>
                          <a:spcPts val="200"/>
                        </a:spcBef>
                        <a:spcAft>
                          <a:spcPts val="200"/>
                        </a:spcAft>
                      </a:pPr>
                      <a:r>
                        <a:rPr lang="es-ES" sz="900" b="1">
                          <a:solidFill>
                            <a:srgbClr val="00000A"/>
                          </a:solidFill>
                          <a:effectLst/>
                          <a:latin typeface="Times New Roman" panose="02020603050405020304" pitchFamily="18" charset="0"/>
                          <a:ea typeface="Times New Roman" panose="02020603050405020304" pitchFamily="18" charset="0"/>
                          <a:cs typeface="Arial Narrow" panose="020B0606020202030204" pitchFamily="34" charset="0"/>
                        </a:rPr>
                        <a:t>CCL/ CP </a:t>
                      </a:r>
                      <a:endParaRPr lang="es-ES" sz="1100">
                        <a:solidFill>
                          <a:srgbClr val="00000A"/>
                        </a:solidFill>
                        <a:effectLst/>
                        <a:latin typeface="Arial Narrow" panose="020B0606020202030204" pitchFamily="34" charset="0"/>
                        <a:ea typeface="Times New Roman" panose="02020603050405020304" pitchFamily="18" charset="0"/>
                        <a:cs typeface="Arial Narrow" panose="020B0606020202030204" pitchFamily="34" charset="0"/>
                      </a:endParaRPr>
                    </a:p>
                    <a:p>
                      <a:pPr algn="l" hangingPunct="0">
                        <a:spcBef>
                          <a:spcPts val="200"/>
                        </a:spcBef>
                        <a:spcAft>
                          <a:spcPts val="200"/>
                        </a:spcAft>
                      </a:pPr>
                      <a:r>
                        <a:rPr lang="es-ES" sz="900" b="1">
                          <a:solidFill>
                            <a:srgbClr val="00000A"/>
                          </a:solidFill>
                          <a:effectLst/>
                          <a:latin typeface="Times New Roman" panose="02020603050405020304" pitchFamily="18" charset="0"/>
                          <a:ea typeface="Times New Roman" panose="02020603050405020304" pitchFamily="18" charset="0"/>
                          <a:cs typeface="Arial Narrow" panose="020B0606020202030204" pitchFamily="34" charset="0"/>
                        </a:rPr>
                        <a:t>CPSAA/ CC</a:t>
                      </a:r>
                      <a:endParaRPr lang="es-ES" sz="1100">
                        <a:solidFill>
                          <a:srgbClr val="00000A"/>
                        </a:solidFill>
                        <a:effectLst/>
                        <a:latin typeface="Arial Narrow" panose="020B0606020202030204" pitchFamily="34" charset="0"/>
                        <a:ea typeface="Times New Roman" panose="02020603050405020304" pitchFamily="18" charset="0"/>
                        <a:cs typeface="Arial Narrow" panose="020B0606020202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hangingPunct="0">
                        <a:spcBef>
                          <a:spcPts val="200"/>
                        </a:spcBef>
                        <a:spcAft>
                          <a:spcPts val="200"/>
                        </a:spcAft>
                      </a:pPr>
                      <a:r>
                        <a:rPr lang="es-ES" sz="900" b="1" dirty="0">
                          <a:solidFill>
                            <a:srgbClr val="00000A"/>
                          </a:solidFill>
                          <a:effectLst/>
                          <a:latin typeface="Times New Roman" panose="02020603050405020304" pitchFamily="18" charset="0"/>
                          <a:ea typeface="Times New Roman" panose="02020603050405020304" pitchFamily="18" charset="0"/>
                          <a:cs typeface="Arial Narrow" panose="020B0606020202030204" pitchFamily="34" charset="0"/>
                        </a:rPr>
                        <a:t>M</a:t>
                      </a:r>
                      <a:endParaRPr lang="es-ES" sz="1100" dirty="0">
                        <a:solidFill>
                          <a:srgbClr val="00000A"/>
                        </a:solidFill>
                        <a:effectLst/>
                        <a:latin typeface="Arial Narrow" panose="020B0606020202030204" pitchFamily="34" charset="0"/>
                        <a:ea typeface="Times New Roman" panose="02020603050405020304" pitchFamily="18" charset="0"/>
                        <a:cs typeface="Arial Narrow" panose="020B0606020202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0772735"/>
                  </a:ext>
                </a:extLst>
              </a:tr>
            </a:tbl>
          </a:graphicData>
        </a:graphic>
      </p:graphicFrame>
    </p:spTree>
    <p:extLst>
      <p:ext uri="{BB962C8B-B14F-4D97-AF65-F5344CB8AC3E}">
        <p14:creationId xmlns:p14="http://schemas.microsoft.com/office/powerpoint/2010/main" val="4202797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C4C4082-144C-9596-0100-37131B7811CE}"/>
              </a:ext>
            </a:extLst>
          </p:cNvPr>
          <p:cNvSpPr txBox="1"/>
          <p:nvPr/>
        </p:nvSpPr>
        <p:spPr>
          <a:xfrm>
            <a:off x="926123" y="117693"/>
            <a:ext cx="10339753" cy="6463308"/>
          </a:xfrm>
          <a:prstGeom prst="rect">
            <a:avLst/>
          </a:prstGeom>
          <a:noFill/>
        </p:spPr>
        <p:txBody>
          <a:bodyPr wrap="square">
            <a:spAutoFit/>
          </a:bodyPr>
          <a:lstStyle/>
          <a:p>
            <a:r>
              <a:rPr lang="es-ES" sz="1800" b="1" u="none" strike="noStrike" baseline="0" dirty="0">
                <a:solidFill>
                  <a:srgbClr val="FF0000"/>
                </a:solidFill>
                <a:latin typeface="Arial" panose="020B0604020202020204" pitchFamily="34" charset="0"/>
                <a:cs typeface="Arial" panose="020B0604020202020204" pitchFamily="34" charset="0"/>
              </a:rPr>
              <a:t>ALUMNADO NEE.</a:t>
            </a:r>
          </a:p>
          <a:p>
            <a:r>
              <a:rPr lang="es-ES" sz="1800" b="0" i="0" u="none" strike="noStrike" baseline="0" dirty="0">
                <a:solidFill>
                  <a:srgbClr val="000000"/>
                </a:solidFill>
                <a:latin typeface="Arial" panose="020B0604020202020204" pitchFamily="34" charset="0"/>
                <a:cs typeface="Arial" panose="020B0604020202020204" pitchFamily="34" charset="0"/>
              </a:rPr>
              <a:t>1. La escolarización se regirá por los principios de normalización e inclusión y asegurará su no discriminación y la igualdad efectiva en el acceso y la permanencia en el sistema educativo.</a:t>
            </a:r>
          </a:p>
          <a:p>
            <a:r>
              <a:rPr lang="es-ES" sz="1800" b="0" i="0" u="none" strike="noStrike" baseline="0" dirty="0">
                <a:solidFill>
                  <a:srgbClr val="000000"/>
                </a:solidFill>
                <a:latin typeface="Arial" panose="020B0604020202020204" pitchFamily="34" charset="0"/>
                <a:cs typeface="Arial" panose="020B0604020202020204" pitchFamily="34" charset="0"/>
              </a:rPr>
              <a:t>2. </a:t>
            </a:r>
            <a:r>
              <a:rPr lang="es-ES" dirty="0">
                <a:solidFill>
                  <a:srgbClr val="000000"/>
                </a:solidFill>
                <a:latin typeface="Arial" panose="020B0604020202020204" pitchFamily="34" charset="0"/>
                <a:cs typeface="Arial" panose="020B0604020202020204" pitchFamily="34" charset="0"/>
              </a:rPr>
              <a:t>Se establecerán </a:t>
            </a:r>
            <a:r>
              <a:rPr lang="es-ES" sz="1800" b="0" i="0" u="none" strike="noStrike" baseline="0" dirty="0">
                <a:solidFill>
                  <a:srgbClr val="000000"/>
                </a:solidFill>
                <a:latin typeface="Arial" panose="020B0604020202020204" pitchFamily="34" charset="0"/>
                <a:cs typeface="Arial" panose="020B0604020202020204" pitchFamily="34" charset="0"/>
              </a:rPr>
              <a:t>las </a:t>
            </a:r>
            <a:r>
              <a:rPr lang="es-ES" sz="1800" b="1" i="0" u="none" strike="noStrike" baseline="0" dirty="0">
                <a:solidFill>
                  <a:srgbClr val="000000"/>
                </a:solidFill>
                <a:latin typeface="Arial" panose="020B0604020202020204" pitchFamily="34" charset="0"/>
                <a:cs typeface="Arial" panose="020B0604020202020204" pitchFamily="34" charset="0"/>
              </a:rPr>
              <a:t>condiciones de accesibilidad y diseño universal y los recursos de apoyo</a:t>
            </a:r>
            <a:r>
              <a:rPr lang="es-ES" sz="1800" b="0" i="0" u="none" strike="noStrike" baseline="0" dirty="0">
                <a:solidFill>
                  <a:srgbClr val="000000"/>
                </a:solidFill>
                <a:latin typeface="Arial" panose="020B0604020202020204" pitchFamily="34" charset="0"/>
                <a:cs typeface="Arial" panose="020B0604020202020204" pitchFamily="34" charset="0"/>
              </a:rPr>
              <a:t>, humanos y materiales, que favorezcan el acceso al currículo del alumnado NEE, y adaptarán los instrumentos, y en su caso, los tiempos y apoyos que aseguren una correcta evaluación de este alumnado.</a:t>
            </a:r>
          </a:p>
          <a:p>
            <a:r>
              <a:rPr lang="es-ES" sz="1800" b="0" i="0" u="none" strike="noStrike" baseline="0" dirty="0">
                <a:solidFill>
                  <a:srgbClr val="000000"/>
                </a:solidFill>
                <a:latin typeface="Arial" panose="020B0604020202020204" pitchFamily="34" charset="0"/>
                <a:cs typeface="Arial" panose="020B0604020202020204" pitchFamily="34" charset="0"/>
              </a:rPr>
              <a:t>3. Se establecerán los procedimientos oportunos para realizar </a:t>
            </a:r>
            <a:r>
              <a:rPr lang="es-ES" sz="1800" b="1" i="0" u="none" strike="noStrike" baseline="0" dirty="0">
                <a:solidFill>
                  <a:srgbClr val="000000"/>
                </a:solidFill>
                <a:latin typeface="Arial" panose="020B0604020202020204" pitchFamily="34" charset="0"/>
                <a:cs typeface="Arial" panose="020B0604020202020204" pitchFamily="34" charset="0"/>
              </a:rPr>
              <a:t>adaptaciones de los elementos del currículo </a:t>
            </a:r>
            <a:r>
              <a:rPr lang="es-ES" sz="1800" b="0" i="0" u="none" strike="noStrike" baseline="0" dirty="0">
                <a:solidFill>
                  <a:srgbClr val="000000"/>
                </a:solidFill>
                <a:latin typeface="Arial" panose="020B0604020202020204" pitchFamily="34" charset="0"/>
                <a:cs typeface="Arial" panose="020B0604020202020204" pitchFamily="34" charset="0"/>
              </a:rPr>
              <a:t>que se aparten significativamente de los que determina </a:t>
            </a:r>
            <a:r>
              <a:rPr lang="es-ES" dirty="0">
                <a:solidFill>
                  <a:srgbClr val="000000"/>
                </a:solidFill>
                <a:latin typeface="Arial" panose="020B0604020202020204" pitchFamily="34" charset="0"/>
                <a:cs typeface="Arial" panose="020B0604020202020204" pitchFamily="34" charset="0"/>
              </a:rPr>
              <a:t>el</a:t>
            </a:r>
            <a:r>
              <a:rPr lang="es-ES" sz="1800" b="0" i="0" u="none" strike="noStrike" baseline="0" dirty="0">
                <a:solidFill>
                  <a:srgbClr val="000000"/>
                </a:solidFill>
                <a:latin typeface="Arial" panose="020B0604020202020204" pitchFamily="34" charset="0"/>
                <a:cs typeface="Arial" panose="020B0604020202020204" pitchFamily="34" charset="0"/>
              </a:rPr>
              <a:t> real decreto cuando se precise de ellas para facilitar a este alumnado la accesibilidad al currículo. Dichas adaptaciones se realizarán buscando el máximo desarrollo posible de las competencias y contendrán los referentes que serán de aplicación en la evaluación de este alumnado, </a:t>
            </a:r>
            <a:r>
              <a:rPr lang="es-ES" sz="1800" b="0" i="0" u="sng" strike="noStrike" baseline="0" dirty="0">
                <a:solidFill>
                  <a:srgbClr val="000000"/>
                </a:solidFill>
                <a:latin typeface="Arial" panose="020B0604020202020204" pitchFamily="34" charset="0"/>
                <a:cs typeface="Arial" panose="020B0604020202020204" pitchFamily="34" charset="0"/>
              </a:rPr>
              <a:t>sin que este hecho pueda impedirles la promoción o la titulación.</a:t>
            </a:r>
          </a:p>
          <a:p>
            <a:r>
              <a:rPr lang="es-ES" sz="1800" b="0" i="0" u="none" strike="noStrike" baseline="0" dirty="0">
                <a:solidFill>
                  <a:srgbClr val="000000"/>
                </a:solidFill>
                <a:latin typeface="Arial" panose="020B0604020202020204" pitchFamily="34" charset="0"/>
                <a:cs typeface="Arial" panose="020B0604020202020204" pitchFamily="34" charset="0"/>
              </a:rPr>
              <a:t>4. La</a:t>
            </a:r>
            <a:r>
              <a:rPr lang="es-ES" sz="1800" b="1" i="0" u="none" strike="noStrike" baseline="0" dirty="0">
                <a:solidFill>
                  <a:srgbClr val="000000"/>
                </a:solidFill>
                <a:latin typeface="Arial" panose="020B0604020202020204" pitchFamily="34" charset="0"/>
                <a:cs typeface="Arial" panose="020B0604020202020204" pitchFamily="34" charset="0"/>
              </a:rPr>
              <a:t> escolarización </a:t>
            </a:r>
            <a:r>
              <a:rPr lang="es-ES" sz="1800" b="0" i="0" u="none" strike="noStrike" baseline="0" dirty="0">
                <a:solidFill>
                  <a:srgbClr val="000000"/>
                </a:solidFill>
                <a:latin typeface="Arial" panose="020B0604020202020204" pitchFamily="34" charset="0"/>
                <a:cs typeface="Arial" panose="020B0604020202020204" pitchFamily="34" charset="0"/>
              </a:rPr>
              <a:t>de este alumnado en la ESO en centros ordinarios podrá prolongarse </a:t>
            </a:r>
            <a:r>
              <a:rPr lang="es-ES" sz="1800" b="1" i="0" u="none" strike="noStrike" baseline="0" dirty="0">
                <a:solidFill>
                  <a:srgbClr val="000000"/>
                </a:solidFill>
                <a:latin typeface="Arial" panose="020B0604020202020204" pitchFamily="34" charset="0"/>
                <a:cs typeface="Arial" panose="020B0604020202020204" pitchFamily="34" charset="0"/>
              </a:rPr>
              <a:t>un año más</a:t>
            </a:r>
            <a:r>
              <a:rPr lang="es-ES" sz="1800" b="0" i="0" u="none" strike="noStrike" baseline="0" dirty="0">
                <a:solidFill>
                  <a:srgbClr val="000000"/>
                </a:solidFill>
                <a:latin typeface="Arial" panose="020B0604020202020204" pitchFamily="34" charset="0"/>
                <a:cs typeface="Arial" panose="020B0604020202020204" pitchFamily="34" charset="0"/>
              </a:rPr>
              <a:t>, siempre que ello favorezca la adquisición de las competencias establecidas y la consecución de los objetivos de la etapa.</a:t>
            </a:r>
          </a:p>
          <a:p>
            <a:r>
              <a:rPr lang="es-ES" sz="1800" b="0" i="0" u="none" strike="noStrike" baseline="0" dirty="0">
                <a:solidFill>
                  <a:srgbClr val="000000"/>
                </a:solidFill>
                <a:latin typeface="Arial" panose="020B0604020202020204" pitchFamily="34" charset="0"/>
                <a:cs typeface="Arial" panose="020B0604020202020204" pitchFamily="34" charset="0"/>
              </a:rPr>
              <a:t>5. La </a:t>
            </a:r>
            <a:r>
              <a:rPr lang="es-ES" sz="1800" b="1" i="0" u="none" strike="noStrike" baseline="0" dirty="0">
                <a:solidFill>
                  <a:srgbClr val="000000"/>
                </a:solidFill>
                <a:latin typeface="Arial" panose="020B0604020202020204" pitchFamily="34" charset="0"/>
                <a:cs typeface="Arial" panose="020B0604020202020204" pitchFamily="34" charset="0"/>
              </a:rPr>
              <a:t>identificación y la valoración de las necesidades </a:t>
            </a:r>
            <a:r>
              <a:rPr lang="es-ES" sz="1800" b="0" i="0" u="none" strike="noStrike" baseline="0" dirty="0">
                <a:solidFill>
                  <a:srgbClr val="000000"/>
                </a:solidFill>
                <a:latin typeface="Arial" panose="020B0604020202020204" pitchFamily="34" charset="0"/>
                <a:cs typeface="Arial" panose="020B0604020202020204" pitchFamily="34" charset="0"/>
              </a:rPr>
              <a:t>educativas de este alumnado se realizarán, lo más </a:t>
            </a:r>
            <a:r>
              <a:rPr lang="es-ES" sz="1800" b="1" i="0" u="none" strike="noStrike" baseline="0" dirty="0">
                <a:solidFill>
                  <a:srgbClr val="000000"/>
                </a:solidFill>
                <a:latin typeface="Arial" panose="020B0604020202020204" pitchFamily="34" charset="0"/>
                <a:cs typeface="Arial" panose="020B0604020202020204" pitchFamily="34" charset="0"/>
              </a:rPr>
              <a:t>temprana</a:t>
            </a:r>
            <a:r>
              <a:rPr lang="es-ES" sz="1800" b="0" i="0" u="none" strike="noStrike" baseline="0" dirty="0">
                <a:solidFill>
                  <a:srgbClr val="000000"/>
                </a:solidFill>
                <a:latin typeface="Arial" panose="020B0604020202020204" pitchFamily="34" charset="0"/>
                <a:cs typeface="Arial" panose="020B0604020202020204" pitchFamily="34" charset="0"/>
              </a:rPr>
              <a:t>mente posible, por profesionales especialistas y en los términos que determinen las administraciones educativas. En este proceso serán preceptivamente oídos e informados los padres, madres, tutores o tutoras legales del alumnado. Las administraciones educativas regularán los procedimientos que permitan resolver las discrepancias que puedan surgir, siempre teniendo en cuenta el interés superior del menor y la voluntad de las familias que muestren su preferencia por el régimen más inclusivo. </a:t>
            </a:r>
            <a:endParaRPr lang="es-E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3768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1A283F8-7741-8417-5411-DB4277FAE0C4}"/>
              </a:ext>
            </a:extLst>
          </p:cNvPr>
          <p:cNvSpPr txBox="1"/>
          <p:nvPr/>
        </p:nvSpPr>
        <p:spPr>
          <a:xfrm>
            <a:off x="1153549" y="612844"/>
            <a:ext cx="10381957" cy="5909310"/>
          </a:xfrm>
          <a:prstGeom prst="rect">
            <a:avLst/>
          </a:prstGeom>
          <a:noFill/>
        </p:spPr>
        <p:txBody>
          <a:bodyPr wrap="square">
            <a:spAutoFit/>
          </a:bodyPr>
          <a:lstStyle/>
          <a:p>
            <a:r>
              <a:rPr lang="es-ES" sz="1800" b="1" u="none" strike="noStrike" baseline="0" dirty="0">
                <a:solidFill>
                  <a:srgbClr val="000000"/>
                </a:solidFill>
                <a:latin typeface="Arial" panose="020B0604020202020204" pitchFamily="34" charset="0"/>
                <a:cs typeface="Arial" panose="020B0604020202020204" pitchFamily="34" charset="0"/>
              </a:rPr>
              <a:t>Programas de diversificación curricular. (PDC)</a:t>
            </a:r>
          </a:p>
          <a:p>
            <a:r>
              <a:rPr lang="es-ES" sz="1800" b="0" i="0" u="none" strike="noStrike" baseline="0" dirty="0">
                <a:solidFill>
                  <a:srgbClr val="000000"/>
                </a:solidFill>
                <a:latin typeface="Arial" panose="020B0604020202020204" pitchFamily="34" charset="0"/>
                <a:cs typeface="Arial" panose="020B0604020202020204" pitchFamily="34" charset="0"/>
              </a:rPr>
              <a:t>1. Orientados a la consecución del </a:t>
            </a:r>
            <a:r>
              <a:rPr lang="es-ES" sz="1800" b="1" i="0" u="none" strike="noStrike" baseline="0" dirty="0">
                <a:solidFill>
                  <a:srgbClr val="000000"/>
                </a:solidFill>
                <a:latin typeface="Arial" panose="020B0604020202020204" pitchFamily="34" charset="0"/>
                <a:cs typeface="Arial" panose="020B0604020202020204" pitchFamily="34" charset="0"/>
              </a:rPr>
              <a:t>título de Graduado en ESO</a:t>
            </a:r>
            <a:r>
              <a:rPr lang="es-ES" sz="1800" b="0" i="0" u="none" strike="noStrike" baseline="0" dirty="0">
                <a:solidFill>
                  <a:srgbClr val="000000"/>
                </a:solidFill>
                <a:latin typeface="Arial" panose="020B0604020202020204" pitchFamily="34" charset="0"/>
                <a:cs typeface="Arial" panose="020B0604020202020204" pitchFamily="34" charset="0"/>
              </a:rPr>
              <a:t>, por parte de quienes presenten dificultades relevantes de aprendizaje tras haber recibido, en su caso, </a:t>
            </a:r>
            <a:r>
              <a:rPr lang="es-ES" sz="1800" b="1" i="0" u="none" strike="noStrike" baseline="0" dirty="0">
                <a:solidFill>
                  <a:srgbClr val="000000"/>
                </a:solidFill>
                <a:latin typeface="Arial" panose="020B0604020202020204" pitchFamily="34" charset="0"/>
                <a:cs typeface="Arial" panose="020B0604020202020204" pitchFamily="34" charset="0"/>
              </a:rPr>
              <a:t>medidas de apoyo </a:t>
            </a:r>
            <a:r>
              <a:rPr lang="es-ES" sz="1800" b="0" i="0" u="none" strike="noStrike" baseline="0" dirty="0">
                <a:solidFill>
                  <a:srgbClr val="000000"/>
                </a:solidFill>
                <a:latin typeface="Arial" panose="020B0604020202020204" pitchFamily="34" charset="0"/>
                <a:cs typeface="Arial" panose="020B0604020202020204" pitchFamily="34" charset="0"/>
              </a:rPr>
              <a:t>en el </a:t>
            </a:r>
            <a:r>
              <a:rPr lang="es-ES" b="1" dirty="0">
                <a:solidFill>
                  <a:srgbClr val="000000"/>
                </a:solidFill>
                <a:latin typeface="Arial" panose="020B0604020202020204" pitchFamily="34" charset="0"/>
                <a:cs typeface="Arial" panose="020B0604020202020204" pitchFamily="34" charset="0"/>
              </a:rPr>
              <a:t>1º o 2º</a:t>
            </a:r>
            <a:r>
              <a:rPr lang="es-ES" sz="1800" b="1" i="0" u="none" strike="noStrike" baseline="0" dirty="0">
                <a:solidFill>
                  <a:srgbClr val="000000"/>
                </a:solidFill>
                <a:latin typeface="Arial" panose="020B0604020202020204" pitchFamily="34" charset="0"/>
                <a:cs typeface="Arial" panose="020B0604020202020204" pitchFamily="34" charset="0"/>
              </a:rPr>
              <a:t> curso de esta etapa</a:t>
            </a:r>
            <a:r>
              <a:rPr lang="es-ES" sz="1800" b="0" i="0" u="none" strike="noStrike" baseline="0" dirty="0">
                <a:solidFill>
                  <a:srgbClr val="000000"/>
                </a:solidFill>
                <a:latin typeface="Arial" panose="020B0604020202020204" pitchFamily="34" charset="0"/>
                <a:cs typeface="Arial" panose="020B0604020202020204" pitchFamily="34" charset="0"/>
              </a:rPr>
              <a:t>, </a:t>
            </a:r>
            <a:r>
              <a:rPr lang="es-ES" sz="1800" b="0" i="0" u="sng" strike="noStrike" baseline="0" dirty="0">
                <a:solidFill>
                  <a:srgbClr val="000000"/>
                </a:solidFill>
                <a:latin typeface="Arial" panose="020B0604020202020204" pitchFamily="34" charset="0"/>
                <a:cs typeface="Arial" panose="020B0604020202020204" pitchFamily="34" charset="0"/>
              </a:rPr>
              <a:t>o a quienes esta medida de atención a la diversidad les sea favorable </a:t>
            </a:r>
            <a:r>
              <a:rPr lang="es-ES" sz="1800" b="0" i="0" u="none" strike="noStrike" baseline="0" dirty="0">
                <a:solidFill>
                  <a:srgbClr val="000000"/>
                </a:solidFill>
                <a:latin typeface="Arial" panose="020B0604020202020204" pitchFamily="34" charset="0"/>
                <a:cs typeface="Arial" panose="020B0604020202020204" pitchFamily="34" charset="0"/>
              </a:rPr>
              <a:t>para la obtención del título.</a:t>
            </a:r>
          </a:p>
          <a:p>
            <a:r>
              <a:rPr lang="es-ES" sz="1800" b="0" i="0" u="none" strike="noStrike" baseline="0" dirty="0">
                <a:solidFill>
                  <a:srgbClr val="000000"/>
                </a:solidFill>
                <a:latin typeface="Arial" panose="020B0604020202020204" pitchFamily="34" charset="0"/>
                <a:cs typeface="Arial" panose="020B0604020202020204" pitchFamily="34" charset="0"/>
              </a:rPr>
              <a:t>2. La implantación de estos programas comportará la aplicación de una metodología específica a través de una </a:t>
            </a:r>
            <a:r>
              <a:rPr lang="es-ES" sz="1800" b="1" i="0" u="none" strike="noStrike" baseline="0" dirty="0">
                <a:solidFill>
                  <a:srgbClr val="000000"/>
                </a:solidFill>
                <a:latin typeface="Arial" panose="020B0604020202020204" pitchFamily="34" charset="0"/>
                <a:cs typeface="Arial" panose="020B0604020202020204" pitchFamily="34" charset="0"/>
              </a:rPr>
              <a:t>organización del currículo en ámbitos de conocimiento</a:t>
            </a:r>
            <a:r>
              <a:rPr lang="es-ES" sz="1800" b="0" i="0" u="none" strike="noStrike" baseline="0" dirty="0">
                <a:solidFill>
                  <a:srgbClr val="000000"/>
                </a:solidFill>
                <a:latin typeface="Arial" panose="020B0604020202020204" pitchFamily="34" charset="0"/>
                <a:cs typeface="Arial" panose="020B0604020202020204" pitchFamily="34" charset="0"/>
              </a:rPr>
              <a:t>, actividades prácticas y, en su caso, materias, diferente a la establecida con carácter general, para alcanzar los objetivos de la etapa y las competencias establecidas en el Perfil de salida.</a:t>
            </a:r>
          </a:p>
          <a:p>
            <a:r>
              <a:rPr lang="es-ES" sz="1800" b="0" i="0" u="none" strike="noStrike" baseline="0" dirty="0">
                <a:solidFill>
                  <a:srgbClr val="000000"/>
                </a:solidFill>
                <a:latin typeface="Arial" panose="020B0604020202020204" pitchFamily="34" charset="0"/>
                <a:cs typeface="Arial" panose="020B0604020202020204" pitchFamily="34" charset="0"/>
              </a:rPr>
              <a:t>3. Con carácter general, los programas de diversificación curricular se llevarán a cabo en </a:t>
            </a:r>
            <a:r>
              <a:rPr lang="es-ES" sz="1800" b="1" i="0" u="none" strike="noStrike" baseline="0" dirty="0">
                <a:solidFill>
                  <a:srgbClr val="000000"/>
                </a:solidFill>
                <a:latin typeface="Arial" panose="020B0604020202020204" pitchFamily="34" charset="0"/>
                <a:cs typeface="Arial" panose="020B0604020202020204" pitchFamily="34" charset="0"/>
              </a:rPr>
              <a:t>dos años, </a:t>
            </a:r>
            <a:r>
              <a:rPr lang="es-ES" sz="1800" b="0" i="0" u="none" strike="noStrike" baseline="0" dirty="0">
                <a:solidFill>
                  <a:srgbClr val="000000"/>
                </a:solidFill>
                <a:latin typeface="Arial" panose="020B0604020202020204" pitchFamily="34" charset="0"/>
                <a:cs typeface="Arial" panose="020B0604020202020204" pitchFamily="34" charset="0"/>
              </a:rPr>
              <a:t>desde tercer curso hasta el final de la etapa.</a:t>
            </a:r>
          </a:p>
          <a:p>
            <a:r>
              <a:rPr lang="es-ES" sz="1800" b="0" i="0" u="none" strike="noStrike" baseline="0" dirty="0">
                <a:solidFill>
                  <a:srgbClr val="000000"/>
                </a:solidFill>
                <a:latin typeface="Arial" panose="020B0604020202020204" pitchFamily="34" charset="0"/>
                <a:cs typeface="Arial" panose="020B0604020202020204" pitchFamily="34" charset="0"/>
              </a:rPr>
              <a:t>4. Podrá incorporarse a un programa de diversificación curricular:</a:t>
            </a:r>
          </a:p>
          <a:p>
            <a:pPr marL="285750" indent="-285750">
              <a:buFont typeface="Arial" panose="020B0604020202020204" pitchFamily="34" charset="0"/>
              <a:buChar char="•"/>
            </a:pPr>
            <a:r>
              <a:rPr lang="es-ES" sz="1800" b="0" i="0" u="sng" strike="noStrike" baseline="0" dirty="0">
                <a:solidFill>
                  <a:srgbClr val="000000"/>
                </a:solidFill>
                <a:latin typeface="Arial" panose="020B0604020202020204" pitchFamily="34" charset="0"/>
                <a:cs typeface="Arial" panose="020B0604020202020204" pitchFamily="34" charset="0"/>
              </a:rPr>
              <a:t>alumnado que </a:t>
            </a:r>
            <a:r>
              <a:rPr lang="es-ES" sz="1800" b="1" i="0" u="sng" strike="noStrike" baseline="0" dirty="0">
                <a:solidFill>
                  <a:srgbClr val="000000"/>
                </a:solidFill>
                <a:latin typeface="Arial" panose="020B0604020202020204" pitchFamily="34" charset="0"/>
                <a:cs typeface="Arial" panose="020B0604020202020204" pitchFamily="34" charset="0"/>
              </a:rPr>
              <a:t> al finalizar </a:t>
            </a:r>
            <a:r>
              <a:rPr lang="es-ES" b="1" u="sng" dirty="0">
                <a:solidFill>
                  <a:srgbClr val="000000"/>
                </a:solidFill>
                <a:latin typeface="Arial" panose="020B0604020202020204" pitchFamily="34" charset="0"/>
                <a:cs typeface="Arial" panose="020B0604020202020204" pitchFamily="34" charset="0"/>
              </a:rPr>
              <a:t>2º de ESO</a:t>
            </a:r>
            <a:r>
              <a:rPr lang="es-ES" sz="1800" b="1" i="0" u="none" strike="noStrike" baseline="0" dirty="0">
                <a:solidFill>
                  <a:srgbClr val="000000"/>
                </a:solidFill>
                <a:latin typeface="Arial" panose="020B0604020202020204" pitchFamily="34" charset="0"/>
                <a:cs typeface="Arial" panose="020B0604020202020204" pitchFamily="34" charset="0"/>
              </a:rPr>
              <a:t>, no esté en condiciones de promocionar </a:t>
            </a:r>
            <a:r>
              <a:rPr lang="es-ES" sz="1800" b="0" i="0" u="none" strike="noStrike" baseline="0" dirty="0">
                <a:solidFill>
                  <a:srgbClr val="000000"/>
                </a:solidFill>
                <a:latin typeface="Arial" panose="020B0604020202020204" pitchFamily="34" charset="0"/>
                <a:cs typeface="Arial" panose="020B0604020202020204" pitchFamily="34" charset="0"/>
              </a:rPr>
              <a:t>y el equipo docente considere que la permanencia un año más en ese mismo curso no va a suponer un beneficio en su evolución académica.</a:t>
            </a:r>
          </a:p>
          <a:p>
            <a:pPr marL="285750" indent="-285750">
              <a:buFont typeface="Arial" panose="020B0604020202020204" pitchFamily="34" charset="0"/>
              <a:buChar char="•"/>
            </a:pPr>
            <a:r>
              <a:rPr lang="es-ES" sz="1800" b="0" i="0" u="sng" strike="noStrike" baseline="0" dirty="0">
                <a:solidFill>
                  <a:srgbClr val="000000"/>
                </a:solidFill>
                <a:latin typeface="Arial" panose="020B0604020202020204" pitchFamily="34" charset="0"/>
                <a:cs typeface="Arial" panose="020B0604020202020204" pitchFamily="34" charset="0"/>
              </a:rPr>
              <a:t>alumnado que </a:t>
            </a:r>
            <a:r>
              <a:rPr lang="es-ES" sz="1800" b="1" i="0" u="sng" strike="noStrike" baseline="0" dirty="0">
                <a:solidFill>
                  <a:srgbClr val="000000"/>
                </a:solidFill>
                <a:latin typeface="Arial" panose="020B0604020202020204" pitchFamily="34" charset="0"/>
                <a:cs typeface="Arial" panose="020B0604020202020204" pitchFamily="34" charset="0"/>
              </a:rPr>
              <a:t>finalice </a:t>
            </a:r>
            <a:r>
              <a:rPr lang="es-ES" b="1" u="sng" dirty="0">
                <a:solidFill>
                  <a:srgbClr val="000000"/>
                </a:solidFill>
                <a:latin typeface="Arial" panose="020B0604020202020204" pitchFamily="34" charset="0"/>
                <a:cs typeface="Arial" panose="020B0604020202020204" pitchFamily="34" charset="0"/>
              </a:rPr>
              <a:t>3º ESO</a:t>
            </a:r>
            <a:r>
              <a:rPr lang="es-ES" sz="1800" b="1" i="0" u="sng" strike="noStrike" baseline="0" dirty="0">
                <a:solidFill>
                  <a:srgbClr val="000000"/>
                </a:solidFill>
                <a:latin typeface="Arial" panose="020B0604020202020204" pitchFamily="34" charset="0"/>
                <a:cs typeface="Arial" panose="020B0604020202020204" pitchFamily="34" charset="0"/>
              </a:rPr>
              <a:t> </a:t>
            </a:r>
            <a:r>
              <a:rPr lang="es-ES" sz="1800" b="0" i="0" u="none" strike="noStrike" baseline="0" dirty="0">
                <a:solidFill>
                  <a:srgbClr val="000000"/>
                </a:solidFill>
                <a:latin typeface="Arial" panose="020B0604020202020204" pitchFamily="34" charset="0"/>
                <a:cs typeface="Arial" panose="020B0604020202020204" pitchFamily="34" charset="0"/>
              </a:rPr>
              <a:t>y se encuentre en la situación citada en el párrafo anterior podrá ser propuesto para su incorporación al primer año del programa.</a:t>
            </a:r>
          </a:p>
          <a:p>
            <a:pPr marL="285750" indent="-285750">
              <a:buFont typeface="Arial" panose="020B0604020202020204" pitchFamily="34" charset="0"/>
              <a:buChar char="•"/>
            </a:pPr>
            <a:r>
              <a:rPr lang="es-ES" sz="1800" b="0" i="0" u="sng" strike="noStrike" baseline="0" dirty="0">
                <a:solidFill>
                  <a:srgbClr val="000000"/>
                </a:solidFill>
                <a:latin typeface="Arial" panose="020B0604020202020204" pitchFamily="34" charset="0"/>
                <a:cs typeface="Arial" panose="020B0604020202020204" pitchFamily="34" charset="0"/>
              </a:rPr>
              <a:t>Excepcionalment</a:t>
            </a:r>
            <a:r>
              <a:rPr lang="es-ES" sz="1800" b="0" i="0" u="none" strike="noStrike" baseline="0" dirty="0">
                <a:solidFill>
                  <a:srgbClr val="000000"/>
                </a:solidFill>
                <a:latin typeface="Arial" panose="020B0604020202020204" pitchFamily="34" charset="0"/>
                <a:cs typeface="Arial" panose="020B0604020202020204" pitchFamily="34" charset="0"/>
              </a:rPr>
              <a:t>e, podrá ser propuesto para su incorporación el alumnado que, </a:t>
            </a:r>
            <a:r>
              <a:rPr lang="es-ES" sz="1800" b="1" i="0" u="none" strike="noStrike" baseline="0" dirty="0">
                <a:solidFill>
                  <a:srgbClr val="000000"/>
                </a:solidFill>
                <a:latin typeface="Arial" panose="020B0604020202020204" pitchFamily="34" charset="0"/>
                <a:cs typeface="Arial" panose="020B0604020202020204" pitchFamily="34" charset="0"/>
              </a:rPr>
              <a:t>al finalizar </a:t>
            </a:r>
            <a:r>
              <a:rPr lang="es-ES" b="1" dirty="0">
                <a:solidFill>
                  <a:srgbClr val="000000"/>
                </a:solidFill>
                <a:latin typeface="Arial" panose="020B0604020202020204" pitchFamily="34" charset="0"/>
                <a:cs typeface="Arial" panose="020B0604020202020204" pitchFamily="34" charset="0"/>
              </a:rPr>
              <a:t>4ºESO</a:t>
            </a:r>
            <a:r>
              <a:rPr lang="es-ES" sz="1800" b="0" i="0" u="none" strike="noStrike" baseline="0" dirty="0">
                <a:solidFill>
                  <a:srgbClr val="000000"/>
                </a:solidFill>
                <a:latin typeface="Arial" panose="020B0604020202020204" pitchFamily="34" charset="0"/>
                <a:cs typeface="Arial" panose="020B0604020202020204" pitchFamily="34" charset="0"/>
              </a:rPr>
              <a:t>, no esté en condiciones de obtener el título de Graduado en Educación Secundaria Obligatoria, si el equipo docente considera que esta medida le permitirá obtener dicho título sin exceder los límites de permanencia previstos. </a:t>
            </a:r>
            <a:endParaRPr lang="es-E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30049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493A06C-A66C-60E4-B2C2-69419D7B34C7}"/>
              </a:ext>
            </a:extLst>
          </p:cNvPr>
          <p:cNvSpPr txBox="1"/>
          <p:nvPr/>
        </p:nvSpPr>
        <p:spPr>
          <a:xfrm>
            <a:off x="1097281" y="232626"/>
            <a:ext cx="10891519" cy="6217087"/>
          </a:xfrm>
          <a:prstGeom prst="rect">
            <a:avLst/>
          </a:prstGeom>
          <a:noFill/>
        </p:spPr>
        <p:txBody>
          <a:bodyPr wrap="square">
            <a:spAutoFit/>
          </a:bodyPr>
          <a:lstStyle/>
          <a:p>
            <a:r>
              <a:rPr lang="es-ES" sz="2000" b="1" u="none" strike="noStrike" baseline="0" dirty="0">
                <a:solidFill>
                  <a:srgbClr val="000000"/>
                </a:solidFill>
                <a:latin typeface="Arial" panose="020B0604020202020204" pitchFamily="34" charset="0"/>
                <a:cs typeface="Arial" panose="020B0604020202020204" pitchFamily="34" charset="0"/>
              </a:rPr>
              <a:t>ATENCIÓN A LAS DIFERENCIAS INDIVIDUALES EN EL BACHILLERATO (RD243) (D157 )</a:t>
            </a:r>
          </a:p>
          <a:p>
            <a:r>
              <a:rPr lang="es-ES" i="1" dirty="0">
                <a:solidFill>
                  <a:srgbClr val="000000"/>
                </a:solidFill>
                <a:latin typeface="Calibri" panose="020F0502020204030204" pitchFamily="34" charset="0"/>
                <a:cs typeface="Calibri" panose="020F0502020204030204" pitchFamily="34" charset="0"/>
              </a:rPr>
              <a:t>RD 243; </a:t>
            </a:r>
            <a:r>
              <a:rPr lang="es-ES" i="1" u="sng" dirty="0">
                <a:solidFill>
                  <a:srgbClr val="000000"/>
                </a:solidFill>
                <a:latin typeface="Calibri" panose="020F0502020204030204" pitchFamily="34" charset="0"/>
                <a:cs typeface="Calibri" panose="020F0502020204030204" pitchFamily="34" charset="0"/>
              </a:rPr>
              <a:t>Situaciones de aprendizaje: </a:t>
            </a:r>
            <a:r>
              <a:rPr lang="es-ES" sz="1800" b="0" i="1" u="none" strike="noStrike" baseline="0" dirty="0">
                <a:solidFill>
                  <a:srgbClr val="000000"/>
                </a:solidFill>
                <a:latin typeface="Arimo"/>
              </a:rPr>
              <a:t>las situaciones constituyen un componente que, alineado con los principios del </a:t>
            </a:r>
            <a:r>
              <a:rPr lang="es-ES" sz="1800" b="0" i="1" u="none" strike="noStrike" baseline="0" dirty="0">
                <a:solidFill>
                  <a:srgbClr val="FF0000"/>
                </a:solidFill>
                <a:latin typeface="Arimo"/>
              </a:rPr>
              <a:t>Diseño universal para el aprendizaje</a:t>
            </a:r>
            <a:r>
              <a:rPr lang="es-ES" sz="1800" b="0" i="1" u="none" strike="noStrike" baseline="0" dirty="0">
                <a:solidFill>
                  <a:srgbClr val="000000"/>
                </a:solidFill>
                <a:latin typeface="Arimo"/>
              </a:rPr>
              <a:t>, permite aprender a aprender y sentar las bases para el aprendizaje a lo largo de la vida, fomentando procesos pedagógicos flexibles y accesibles que se ajusten a las necesidades, las características y los diferentes ritmos de aprendizaje del alumnado y que favorezcan su autonomía.</a:t>
            </a:r>
            <a:endParaRPr lang="es-ES" i="1" dirty="0">
              <a:solidFill>
                <a:srgbClr val="000000"/>
              </a:solidFill>
              <a:latin typeface="Calibri" panose="020F0502020204030204" pitchFamily="34" charset="0"/>
              <a:cs typeface="Calibri" panose="020F0502020204030204" pitchFamily="34" charset="0"/>
            </a:endParaRPr>
          </a:p>
          <a:p>
            <a:r>
              <a:rPr lang="es-ES" i="1" dirty="0">
                <a:solidFill>
                  <a:srgbClr val="000000"/>
                </a:solidFill>
                <a:latin typeface="Calibri" panose="020F0502020204030204" pitchFamily="34" charset="0"/>
                <a:cs typeface="Calibri" panose="020F0502020204030204" pitchFamily="34" charset="0"/>
              </a:rPr>
              <a:t>D157: </a:t>
            </a:r>
            <a:r>
              <a:rPr lang="es-ES" i="1" u="sng" dirty="0">
                <a:solidFill>
                  <a:srgbClr val="000000"/>
                </a:solidFill>
                <a:latin typeface="Calibri" panose="020F0502020204030204" pitchFamily="34" charset="0"/>
                <a:cs typeface="Calibri" panose="020F0502020204030204" pitchFamily="34" charset="0"/>
              </a:rPr>
              <a:t>Atención a </a:t>
            </a:r>
            <a:r>
              <a:rPr lang="es-ES" i="1" u="sng" dirty="0" err="1">
                <a:solidFill>
                  <a:srgbClr val="000000"/>
                </a:solidFill>
                <a:latin typeface="Calibri" panose="020F0502020204030204" pitchFamily="34" charset="0"/>
                <a:cs typeface="Calibri" panose="020F0502020204030204" pitchFamily="34" charset="0"/>
              </a:rPr>
              <a:t>diversidade</a:t>
            </a:r>
            <a:r>
              <a:rPr lang="es-ES" i="1" u="sng" dirty="0">
                <a:solidFill>
                  <a:srgbClr val="000000"/>
                </a:solidFill>
                <a:latin typeface="Calibri" panose="020F0502020204030204" pitchFamily="34" charset="0"/>
                <a:cs typeface="Calibri" panose="020F0502020204030204" pitchFamily="34" charset="0"/>
              </a:rPr>
              <a:t>: </a:t>
            </a:r>
            <a:r>
              <a:rPr lang="es-ES" i="1" dirty="0">
                <a:solidFill>
                  <a:srgbClr val="000000"/>
                </a:solidFill>
                <a:latin typeface="Calibri" panose="020F0502020204030204" pitchFamily="34" charset="0"/>
                <a:cs typeface="Calibri" panose="020F0502020204030204" pitchFamily="34" charset="0"/>
              </a:rPr>
              <a:t>“</a:t>
            </a:r>
            <a:r>
              <a:rPr lang="es-ES" i="1" dirty="0" err="1">
                <a:solidFill>
                  <a:srgbClr val="000000"/>
                </a:solidFill>
                <a:latin typeface="Calibri" panose="020F0502020204030204" pitchFamily="34" charset="0"/>
                <a:cs typeface="Calibri" panose="020F0502020204030204" pitchFamily="34" charset="0"/>
              </a:rPr>
              <a:t>E</a:t>
            </a:r>
            <a:r>
              <a:rPr lang="es-ES" b="0" i="1" u="none" strike="noStrike" baseline="0" dirty="0" err="1">
                <a:solidFill>
                  <a:srgbClr val="000000"/>
                </a:solidFill>
                <a:latin typeface="Calibri" panose="020F0502020204030204" pitchFamily="34" charset="0"/>
                <a:cs typeface="Calibri" panose="020F0502020204030204" pitchFamily="34" charset="0"/>
              </a:rPr>
              <a:t>stableceranse</a:t>
            </a:r>
            <a:r>
              <a:rPr lang="es-ES" b="0" i="1" u="none" strike="noStrike" baseline="0" dirty="0">
                <a:solidFill>
                  <a:srgbClr val="000000"/>
                </a:solidFill>
                <a:latin typeface="Calibri" panose="020F0502020204030204" pitchFamily="34" charset="0"/>
                <a:cs typeface="Calibri" panose="020F0502020204030204" pitchFamily="34" charset="0"/>
              </a:rPr>
              <a:t> as medidas de flexibilización e alternativas </a:t>
            </a:r>
            <a:r>
              <a:rPr lang="es-ES" b="0" i="1" u="none" strike="noStrike" baseline="0" dirty="0" err="1">
                <a:solidFill>
                  <a:srgbClr val="000000"/>
                </a:solidFill>
                <a:latin typeface="Calibri" panose="020F0502020204030204" pitchFamily="34" charset="0"/>
                <a:cs typeface="Calibri" panose="020F0502020204030204" pitchFamily="34" charset="0"/>
              </a:rPr>
              <a:t>metodolóxicas</a:t>
            </a:r>
            <a:r>
              <a:rPr lang="es-ES" b="0" i="1" u="none" strike="noStrike" baseline="0" dirty="0">
                <a:solidFill>
                  <a:srgbClr val="000000"/>
                </a:solidFill>
                <a:latin typeface="Calibri" panose="020F0502020204030204" pitchFamily="34" charset="0"/>
                <a:cs typeface="Calibri" panose="020F0502020204030204" pitchFamily="34" charset="0"/>
              </a:rPr>
              <a:t> de </a:t>
            </a:r>
            <a:r>
              <a:rPr lang="es-ES" b="0" i="1" u="none" strike="noStrike" baseline="0" dirty="0" err="1">
                <a:solidFill>
                  <a:srgbClr val="000000"/>
                </a:solidFill>
                <a:latin typeface="Calibri" panose="020F0502020204030204" pitchFamily="34" charset="0"/>
                <a:cs typeface="Calibri" panose="020F0502020204030204" pitchFamily="34" charset="0"/>
              </a:rPr>
              <a:t>accesibilidade</a:t>
            </a:r>
            <a:r>
              <a:rPr lang="es-ES" b="0" i="1" u="none" strike="noStrike" baseline="0" dirty="0">
                <a:solidFill>
                  <a:srgbClr val="000000"/>
                </a:solidFill>
                <a:latin typeface="Calibri" panose="020F0502020204030204" pitchFamily="34" charset="0"/>
                <a:cs typeface="Calibri" panose="020F0502020204030204" pitchFamily="34" charset="0"/>
              </a:rPr>
              <a:t> e </a:t>
            </a:r>
            <a:r>
              <a:rPr lang="es-ES" b="0" i="1" u="none" strike="noStrike" baseline="0" dirty="0">
                <a:solidFill>
                  <a:srgbClr val="FF0000"/>
                </a:solidFill>
                <a:latin typeface="Calibri" panose="020F0502020204030204" pitchFamily="34" charset="0"/>
                <a:cs typeface="Calibri" panose="020F0502020204030204" pitchFamily="34" charset="0"/>
              </a:rPr>
              <a:t>deseño universal </a:t>
            </a:r>
            <a:r>
              <a:rPr lang="es-ES" b="0" i="1" u="none" strike="noStrike" baseline="0" dirty="0">
                <a:latin typeface="Calibri" panose="020F0502020204030204" pitchFamily="34" charset="0"/>
                <a:cs typeface="Calibri" panose="020F0502020204030204" pitchFamily="34" charset="0"/>
              </a:rPr>
              <a:t>que</a:t>
            </a:r>
            <a:r>
              <a:rPr lang="es-ES" b="0" i="1" u="none" strike="noStrike" baseline="0" dirty="0">
                <a:solidFill>
                  <a:srgbClr val="FF0000"/>
                </a:solidFill>
                <a:latin typeface="Calibri" panose="020F0502020204030204" pitchFamily="34" charset="0"/>
                <a:cs typeface="Calibri" panose="020F0502020204030204" pitchFamily="34" charset="0"/>
              </a:rPr>
              <a:t> </a:t>
            </a:r>
            <a:r>
              <a:rPr lang="es-ES" b="0" i="1" u="none" strike="noStrike" baseline="0" dirty="0">
                <a:solidFill>
                  <a:srgbClr val="000000"/>
                </a:solidFill>
                <a:latin typeface="Calibri" panose="020F0502020204030204" pitchFamily="34" charset="0"/>
                <a:cs typeface="Calibri" panose="020F0502020204030204" pitchFamily="34" charset="0"/>
              </a:rPr>
              <a:t>sexan necesarias para conseguir que este alumnado </a:t>
            </a:r>
            <a:r>
              <a:rPr lang="es-ES" b="0" i="1" u="none" strike="noStrike" baseline="0" dirty="0" err="1">
                <a:solidFill>
                  <a:srgbClr val="000000"/>
                </a:solidFill>
                <a:latin typeface="Calibri" panose="020F0502020204030204" pitchFamily="34" charset="0"/>
                <a:cs typeface="Calibri" panose="020F0502020204030204" pitchFamily="34" charset="0"/>
              </a:rPr>
              <a:t>poida</a:t>
            </a:r>
            <a:r>
              <a:rPr lang="es-ES" b="0" i="1" u="none" strike="noStrike" baseline="0" dirty="0">
                <a:solidFill>
                  <a:srgbClr val="000000"/>
                </a:solidFill>
                <a:latin typeface="Calibri" panose="020F0502020204030204" pitchFamily="34" charset="0"/>
                <a:cs typeface="Calibri" panose="020F0502020204030204" pitchFamily="34" charset="0"/>
              </a:rPr>
              <a:t> acceder a </a:t>
            </a:r>
            <a:r>
              <a:rPr lang="es-ES" b="0" i="1" u="none" strike="noStrike" baseline="0" dirty="0" err="1">
                <a:solidFill>
                  <a:srgbClr val="000000"/>
                </a:solidFill>
                <a:latin typeface="Calibri" panose="020F0502020204030204" pitchFamily="34" charset="0"/>
                <a:cs typeface="Calibri" panose="020F0502020204030204" pitchFamily="34" charset="0"/>
              </a:rPr>
              <a:t>unha</a:t>
            </a:r>
            <a:r>
              <a:rPr lang="es-ES" b="0" i="1" u="none" strike="noStrike" baseline="0" dirty="0">
                <a:solidFill>
                  <a:srgbClr val="000000"/>
                </a:solidFill>
                <a:latin typeface="Calibri" panose="020F0502020204030204" pitchFamily="34" charset="0"/>
                <a:cs typeface="Calibri" panose="020F0502020204030204" pitchFamily="34" charset="0"/>
              </a:rPr>
              <a:t> educación de </a:t>
            </a:r>
            <a:r>
              <a:rPr lang="es-ES" b="0" i="1" u="none" strike="noStrike" baseline="0" dirty="0" err="1">
                <a:solidFill>
                  <a:srgbClr val="000000"/>
                </a:solidFill>
                <a:latin typeface="Calibri" panose="020F0502020204030204" pitchFamily="34" charset="0"/>
                <a:cs typeface="Calibri" panose="020F0502020204030204" pitchFamily="34" charset="0"/>
              </a:rPr>
              <a:t>calidade</a:t>
            </a:r>
            <a:r>
              <a:rPr lang="es-ES" b="0" i="1" u="none" strike="noStrike" baseline="0" dirty="0">
                <a:solidFill>
                  <a:srgbClr val="000000"/>
                </a:solidFill>
                <a:latin typeface="Calibri" panose="020F0502020204030204" pitchFamily="34" charset="0"/>
                <a:cs typeface="Calibri" panose="020F0502020204030204" pitchFamily="34" charset="0"/>
              </a:rPr>
              <a:t> en </a:t>
            </a:r>
            <a:r>
              <a:rPr lang="es-ES" b="0" i="1" u="none" strike="noStrike" baseline="0" dirty="0" err="1">
                <a:solidFill>
                  <a:srgbClr val="000000"/>
                </a:solidFill>
                <a:latin typeface="Calibri" panose="020F0502020204030204" pitchFamily="34" charset="0"/>
                <a:cs typeface="Calibri" panose="020F0502020204030204" pitchFamily="34" charset="0"/>
              </a:rPr>
              <a:t>igualdade</a:t>
            </a:r>
            <a:r>
              <a:rPr lang="es-ES" b="0" i="1" u="none" strike="noStrike" baseline="0" dirty="0">
                <a:solidFill>
                  <a:srgbClr val="000000"/>
                </a:solidFill>
                <a:latin typeface="Calibri" panose="020F0502020204030204" pitchFamily="34" charset="0"/>
                <a:cs typeface="Calibri" panose="020F0502020204030204" pitchFamily="34" charset="0"/>
              </a:rPr>
              <a:t> de oportunidades”</a:t>
            </a:r>
            <a:endParaRPr lang="es-ES" b="1" i="1" u="none" strike="noStrike" baseline="0" dirty="0">
              <a:solidFill>
                <a:srgbClr val="000000"/>
              </a:solidFill>
              <a:latin typeface="Calibri" panose="020F0502020204030204" pitchFamily="34" charset="0"/>
              <a:cs typeface="Calibri" panose="020F0502020204030204" pitchFamily="34" charset="0"/>
            </a:endParaRPr>
          </a:p>
          <a:p>
            <a:r>
              <a:rPr lang="es-ES" sz="1800" b="0" i="0" u="none" strike="noStrike" baseline="0" dirty="0">
                <a:solidFill>
                  <a:srgbClr val="000000"/>
                </a:solidFill>
                <a:latin typeface="Arial" panose="020B0604020202020204" pitchFamily="34" charset="0"/>
                <a:cs typeface="Arial" panose="020B0604020202020204" pitchFamily="34" charset="0"/>
              </a:rPr>
              <a:t>1. Las </a:t>
            </a:r>
            <a:r>
              <a:rPr lang="es-ES" sz="1800" b="1" i="0" u="none" strike="noStrike" baseline="0" dirty="0">
                <a:solidFill>
                  <a:srgbClr val="000000"/>
                </a:solidFill>
                <a:latin typeface="Arial" panose="020B0604020202020204" pitchFamily="34" charset="0"/>
                <a:cs typeface="Arial" panose="020B0604020202020204" pitchFamily="34" charset="0"/>
              </a:rPr>
              <a:t>administraciones deben disponer los medios necesarios </a:t>
            </a:r>
            <a:r>
              <a:rPr lang="es-ES" sz="1800" b="0" i="0" u="none" strike="noStrike" baseline="0" dirty="0">
                <a:solidFill>
                  <a:srgbClr val="000000"/>
                </a:solidFill>
                <a:latin typeface="Arial" panose="020B0604020202020204" pitchFamily="34" charset="0"/>
                <a:cs typeface="Arial" panose="020B0604020202020204" pitchFamily="34" charset="0"/>
              </a:rPr>
              <a:t>para que los alumnos y alumnas que requieran una </a:t>
            </a:r>
            <a:r>
              <a:rPr lang="es-ES" sz="1800" b="1" i="0" u="none" strike="noStrike" baseline="0" dirty="0">
                <a:solidFill>
                  <a:srgbClr val="000000"/>
                </a:solidFill>
                <a:latin typeface="Arial" panose="020B0604020202020204" pitchFamily="34" charset="0"/>
                <a:cs typeface="Arial" panose="020B0604020202020204" pitchFamily="34" charset="0"/>
              </a:rPr>
              <a:t>atención diferente </a:t>
            </a:r>
            <a:r>
              <a:rPr lang="es-ES" sz="1800" b="0" i="0" u="none" strike="noStrike" baseline="0" dirty="0">
                <a:solidFill>
                  <a:srgbClr val="000000"/>
                </a:solidFill>
                <a:latin typeface="Arial" panose="020B0604020202020204" pitchFamily="34" charset="0"/>
                <a:cs typeface="Arial" panose="020B0604020202020204" pitchFamily="34" charset="0"/>
              </a:rPr>
              <a:t>a la ordinaria puedan alcanzar los objetivos establecidos para la etapa y adquirir las competencias correspondientes. La atención a este alumnado se regirá por los principios de normalización e inclusión.</a:t>
            </a:r>
          </a:p>
          <a:p>
            <a:r>
              <a:rPr lang="es-ES" sz="1800" b="0" i="0" u="none" strike="noStrike" baseline="0" dirty="0">
                <a:solidFill>
                  <a:srgbClr val="000000"/>
                </a:solidFill>
                <a:latin typeface="Arial" panose="020B0604020202020204" pitchFamily="34" charset="0"/>
                <a:cs typeface="Arial" panose="020B0604020202020204" pitchFamily="34" charset="0"/>
              </a:rPr>
              <a:t>2. </a:t>
            </a:r>
            <a:r>
              <a:rPr lang="es-ES" dirty="0">
                <a:solidFill>
                  <a:srgbClr val="000000"/>
                </a:solidFill>
                <a:latin typeface="Arial" panose="020B0604020202020204" pitchFamily="34" charset="0"/>
                <a:cs typeface="Arial" panose="020B0604020202020204" pitchFamily="34" charset="0"/>
              </a:rPr>
              <a:t>S</a:t>
            </a:r>
            <a:r>
              <a:rPr lang="es-ES" sz="1800" b="0" i="0" u="none" strike="noStrike" baseline="0" dirty="0">
                <a:solidFill>
                  <a:srgbClr val="000000"/>
                </a:solidFill>
                <a:latin typeface="Arial" panose="020B0604020202020204" pitchFamily="34" charset="0"/>
                <a:cs typeface="Arial" panose="020B0604020202020204" pitchFamily="34" charset="0"/>
              </a:rPr>
              <a:t>e establecerán las </a:t>
            </a:r>
            <a:r>
              <a:rPr lang="es-ES" sz="1800" b="1" i="0" u="none" strike="noStrike" baseline="0" dirty="0">
                <a:solidFill>
                  <a:srgbClr val="000000"/>
                </a:solidFill>
                <a:latin typeface="Arial" panose="020B0604020202020204" pitchFamily="34" charset="0"/>
                <a:cs typeface="Arial" panose="020B0604020202020204" pitchFamily="34" charset="0"/>
              </a:rPr>
              <a:t>medidas </a:t>
            </a:r>
            <a:r>
              <a:rPr lang="es-ES" sz="1800" b="0" i="0" u="none" strike="noStrike" baseline="0" dirty="0">
                <a:solidFill>
                  <a:srgbClr val="000000"/>
                </a:solidFill>
                <a:latin typeface="Arial" panose="020B0604020202020204" pitchFamily="34" charset="0"/>
                <a:cs typeface="Arial" panose="020B0604020202020204" pitchFamily="34" charset="0"/>
              </a:rPr>
              <a:t>más adecuadas para que las condiciones de realización de las evaluaciones </a:t>
            </a:r>
            <a:r>
              <a:rPr lang="es-ES" sz="1800" b="1" i="0" u="none" strike="noStrike" baseline="0" dirty="0">
                <a:solidFill>
                  <a:srgbClr val="000000"/>
                </a:solidFill>
                <a:latin typeface="Arial" panose="020B0604020202020204" pitchFamily="34" charset="0"/>
                <a:cs typeface="Arial" panose="020B0604020202020204" pitchFamily="34" charset="0"/>
              </a:rPr>
              <a:t>se adapten a las necesidades del alumnado ACNEAE</a:t>
            </a:r>
            <a:r>
              <a:rPr lang="es-ES" sz="1800" b="0" i="0" u="none" strike="noStrike" baseline="0" dirty="0">
                <a:solidFill>
                  <a:srgbClr val="000000"/>
                </a:solidFill>
                <a:latin typeface="Arial" panose="020B0604020202020204" pitchFamily="34" charset="0"/>
                <a:cs typeface="Arial" panose="020B0604020202020204" pitchFamily="34" charset="0"/>
              </a:rPr>
              <a:t>.</a:t>
            </a:r>
          </a:p>
          <a:p>
            <a:r>
              <a:rPr lang="es-ES" sz="1800" b="0" i="0" u="none" strike="noStrike" baseline="0" dirty="0">
                <a:solidFill>
                  <a:srgbClr val="000000"/>
                </a:solidFill>
                <a:latin typeface="Arial" panose="020B0604020202020204" pitchFamily="34" charset="0"/>
                <a:cs typeface="Arial" panose="020B0604020202020204" pitchFamily="34" charset="0"/>
              </a:rPr>
              <a:t>3. </a:t>
            </a:r>
            <a:r>
              <a:rPr lang="es-ES" dirty="0">
                <a:solidFill>
                  <a:srgbClr val="000000"/>
                </a:solidFill>
                <a:latin typeface="Arial" panose="020B0604020202020204" pitchFamily="34" charset="0"/>
                <a:cs typeface="Arial" panose="020B0604020202020204" pitchFamily="34" charset="0"/>
              </a:rPr>
              <a:t>F</a:t>
            </a:r>
            <a:r>
              <a:rPr lang="es-ES" sz="1800" b="0" i="0" u="none" strike="noStrike" baseline="0" dirty="0">
                <a:solidFill>
                  <a:srgbClr val="000000"/>
                </a:solidFill>
                <a:latin typeface="Arial" panose="020B0604020202020204" pitchFamily="34" charset="0"/>
                <a:cs typeface="Arial" panose="020B0604020202020204" pitchFamily="34" charset="0"/>
              </a:rPr>
              <a:t>omentarán la </a:t>
            </a:r>
            <a:r>
              <a:rPr lang="es-ES" sz="1800" b="1" i="0" u="none" strike="noStrike" baseline="0" dirty="0">
                <a:solidFill>
                  <a:srgbClr val="000000"/>
                </a:solidFill>
                <a:latin typeface="Arial" panose="020B0604020202020204" pitchFamily="34" charset="0"/>
                <a:cs typeface="Arial" panose="020B0604020202020204" pitchFamily="34" charset="0"/>
              </a:rPr>
              <a:t>equidad e inclusión educativa</a:t>
            </a:r>
            <a:r>
              <a:rPr lang="es-ES" sz="1800" b="0" i="0" u="none" strike="noStrike" baseline="0" dirty="0">
                <a:solidFill>
                  <a:srgbClr val="000000"/>
                </a:solidFill>
                <a:latin typeface="Arial" panose="020B0604020202020204" pitchFamily="34" charset="0"/>
                <a:cs typeface="Arial" panose="020B0604020202020204" pitchFamily="34" charset="0"/>
              </a:rPr>
              <a:t>, la igualdad de oportunidades y la no discriminación del alumnado con discapacidad. Para ello se establecerán las </a:t>
            </a:r>
            <a:r>
              <a:rPr lang="es-ES" sz="1800" b="1" i="0" u="none" strike="noStrike" baseline="0" dirty="0">
                <a:solidFill>
                  <a:srgbClr val="000000"/>
                </a:solidFill>
                <a:latin typeface="Arial" panose="020B0604020202020204" pitchFamily="34" charset="0"/>
                <a:cs typeface="Arial" panose="020B0604020202020204" pitchFamily="34" charset="0"/>
              </a:rPr>
              <a:t>medidas de flexibilización y alternativas metodológicas de accesibilidad </a:t>
            </a:r>
            <a:r>
              <a:rPr lang="es-ES" sz="1800" b="0" i="0" u="none" strike="noStrike" baseline="0" dirty="0">
                <a:solidFill>
                  <a:srgbClr val="000000"/>
                </a:solidFill>
                <a:latin typeface="Arial" panose="020B0604020202020204" pitchFamily="34" charset="0"/>
                <a:cs typeface="Arial" panose="020B0604020202020204" pitchFamily="34" charset="0"/>
              </a:rPr>
              <a:t>y </a:t>
            </a:r>
            <a:r>
              <a:rPr lang="es-ES" sz="1800" b="1" i="0" u="none" strike="noStrike" baseline="0" dirty="0">
                <a:solidFill>
                  <a:srgbClr val="000000"/>
                </a:solidFill>
                <a:latin typeface="Arial" panose="020B0604020202020204" pitchFamily="34" charset="0"/>
                <a:cs typeface="Arial" panose="020B0604020202020204" pitchFamily="34" charset="0"/>
              </a:rPr>
              <a:t>diseño universal </a:t>
            </a:r>
            <a:r>
              <a:rPr lang="es-ES" sz="1800" b="0" i="0" u="none" strike="noStrike" baseline="0" dirty="0">
                <a:solidFill>
                  <a:srgbClr val="000000"/>
                </a:solidFill>
                <a:latin typeface="Arial" panose="020B0604020202020204" pitchFamily="34" charset="0"/>
                <a:cs typeface="Arial" panose="020B0604020202020204" pitchFamily="34" charset="0"/>
              </a:rPr>
              <a:t>que sean necesarias para conseguir que este alumnado pueda acceder a una educación de calidad en igualdad de oportunidades.</a:t>
            </a:r>
          </a:p>
          <a:p>
            <a:r>
              <a:rPr lang="es-ES" sz="1800" b="0" i="0" u="none" strike="noStrike" baseline="0" dirty="0">
                <a:solidFill>
                  <a:srgbClr val="000000"/>
                </a:solidFill>
                <a:latin typeface="Arial" panose="020B0604020202020204" pitchFamily="34" charset="0"/>
                <a:cs typeface="Arial" panose="020B0604020202020204" pitchFamily="34" charset="0"/>
              </a:rPr>
              <a:t>4. </a:t>
            </a:r>
            <a:r>
              <a:rPr lang="es-ES" dirty="0">
                <a:solidFill>
                  <a:srgbClr val="000000"/>
                </a:solidFill>
                <a:latin typeface="Arial" panose="020B0604020202020204" pitchFamily="34" charset="0"/>
                <a:cs typeface="Arial" panose="020B0604020202020204" pitchFamily="34" charset="0"/>
              </a:rPr>
              <a:t>Se </a:t>
            </a:r>
            <a:r>
              <a:rPr lang="es-ES" sz="1800" b="0" i="0" u="none" strike="noStrike" baseline="0" dirty="0">
                <a:solidFill>
                  <a:srgbClr val="000000"/>
                </a:solidFill>
                <a:latin typeface="Arial" panose="020B0604020202020204" pitchFamily="34" charset="0"/>
                <a:cs typeface="Arial" panose="020B0604020202020204" pitchFamily="34" charset="0"/>
              </a:rPr>
              <a:t>establecerán </a:t>
            </a:r>
            <a:r>
              <a:rPr lang="es-ES" sz="1800" b="1" i="0" u="none" strike="noStrike" baseline="0" dirty="0">
                <a:solidFill>
                  <a:srgbClr val="000000"/>
                </a:solidFill>
                <a:latin typeface="Arial" panose="020B0604020202020204" pitchFamily="34" charset="0"/>
                <a:cs typeface="Arial" panose="020B0604020202020204" pitchFamily="34" charset="0"/>
              </a:rPr>
              <a:t>medidas de apoyo educativo para el alumnado con dificultades específicas de aprendizaje. </a:t>
            </a:r>
            <a:r>
              <a:rPr lang="es-ES" sz="1800" b="0" i="0" u="none" strike="noStrike" baseline="0" dirty="0">
                <a:solidFill>
                  <a:srgbClr val="000000"/>
                </a:solidFill>
                <a:latin typeface="Arial" panose="020B0604020202020204" pitchFamily="34" charset="0"/>
                <a:cs typeface="Arial" panose="020B0604020202020204" pitchFamily="34" charset="0"/>
              </a:rPr>
              <a:t>En particular, se establecerán para este alumnado medidas de flexibilización y alternativas metodológicas en la enseñanza y evaluación de la lengua extranjera. Estas adaptaciones en ningún caso se tendrán en cuenta para minorar las calificaciones obtenidas.</a:t>
            </a:r>
          </a:p>
        </p:txBody>
      </p:sp>
    </p:spTree>
    <p:extLst>
      <p:ext uri="{BB962C8B-B14F-4D97-AF65-F5344CB8AC3E}">
        <p14:creationId xmlns:p14="http://schemas.microsoft.com/office/powerpoint/2010/main" val="4510488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B968193-1C0E-4201-A085-7983B46B5599}"/>
              </a:ext>
            </a:extLst>
          </p:cNvPr>
          <p:cNvSpPr txBox="1"/>
          <p:nvPr/>
        </p:nvSpPr>
        <p:spPr>
          <a:xfrm>
            <a:off x="703384" y="-40153"/>
            <a:ext cx="11352628" cy="1261884"/>
          </a:xfrm>
          <a:prstGeom prst="rect">
            <a:avLst/>
          </a:prstGeom>
          <a:noFill/>
        </p:spPr>
        <p:txBody>
          <a:bodyPr wrap="square" rtlCol="0">
            <a:spAutoFit/>
          </a:bodyPr>
          <a:lstStyle/>
          <a:p>
            <a:pPr algn="ctr"/>
            <a:r>
              <a:rPr lang="es-ES" sz="3600" b="1" dirty="0">
                <a:latin typeface="Broadway" panose="04040905080B02020502" pitchFamily="82" charset="0"/>
              </a:rPr>
              <a:t>ATENCIÓN A LA DIVERSIDAD BASADA EN EL :                                      </a:t>
            </a:r>
            <a:r>
              <a:rPr lang="es-ES" sz="4000" b="1" dirty="0">
                <a:latin typeface="Broadway" panose="04040905080B02020502" pitchFamily="82" charset="0"/>
              </a:rPr>
              <a:t>DUA</a:t>
            </a:r>
          </a:p>
        </p:txBody>
      </p:sp>
      <p:pic>
        <p:nvPicPr>
          <p:cNvPr id="7" name="Imagen 6">
            <a:extLst>
              <a:ext uri="{FF2B5EF4-FFF2-40B4-BE49-F238E27FC236}">
                <a16:creationId xmlns:a16="http://schemas.microsoft.com/office/drawing/2014/main" id="{AF835340-0DAC-46CA-AFC1-AEE719347C86}"/>
              </a:ext>
            </a:extLst>
          </p:cNvPr>
          <p:cNvPicPr>
            <a:picLocks noChangeAspect="1"/>
          </p:cNvPicPr>
          <p:nvPr/>
        </p:nvPicPr>
        <p:blipFill>
          <a:blip r:embed="rId2"/>
          <a:stretch>
            <a:fillRect/>
          </a:stretch>
        </p:blipFill>
        <p:spPr>
          <a:xfrm>
            <a:off x="2586333" y="1221731"/>
            <a:ext cx="7906043" cy="5379465"/>
          </a:xfrm>
          <a:prstGeom prst="rect">
            <a:avLst/>
          </a:prstGeom>
        </p:spPr>
      </p:pic>
    </p:spTree>
    <p:extLst>
      <p:ext uri="{BB962C8B-B14F-4D97-AF65-F5344CB8AC3E}">
        <p14:creationId xmlns:p14="http://schemas.microsoft.com/office/powerpoint/2010/main" val="2964746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28AA141-5B17-4581-B1FA-036028ABB3A3}"/>
              </a:ext>
            </a:extLst>
          </p:cNvPr>
          <p:cNvSpPr txBox="1"/>
          <p:nvPr/>
        </p:nvSpPr>
        <p:spPr>
          <a:xfrm>
            <a:off x="1430406" y="843677"/>
            <a:ext cx="9331188" cy="5078313"/>
          </a:xfrm>
          <a:prstGeom prst="rect">
            <a:avLst/>
          </a:prstGeom>
          <a:noFill/>
        </p:spPr>
        <p:txBody>
          <a:bodyPr wrap="square" rtlCol="0">
            <a:spAutoFit/>
          </a:bodyPr>
          <a:lstStyle/>
          <a:p>
            <a:endParaRPr lang="es-ES" dirty="0"/>
          </a:p>
          <a:p>
            <a:pPr algn="ctr"/>
            <a:r>
              <a:rPr lang="es-ES" dirty="0">
                <a:latin typeface="Arial" panose="020B0604020202020204" pitchFamily="34" charset="0"/>
                <a:cs typeface="Arial" panose="020B0604020202020204" pitchFamily="34" charset="0"/>
              </a:rPr>
              <a:t>El </a:t>
            </a:r>
            <a:r>
              <a:rPr lang="es-ES" b="1" dirty="0">
                <a:latin typeface="Arial" panose="020B0604020202020204" pitchFamily="34" charset="0"/>
                <a:cs typeface="Arial" panose="020B0604020202020204" pitchFamily="34" charset="0"/>
              </a:rPr>
              <a:t>DUA</a:t>
            </a:r>
            <a:r>
              <a:rPr lang="es-ES" dirty="0">
                <a:latin typeface="Arial" panose="020B0604020202020204" pitchFamily="34" charset="0"/>
                <a:cs typeface="Arial" panose="020B0604020202020204" pitchFamily="34" charset="0"/>
              </a:rPr>
              <a:t> </a:t>
            </a:r>
            <a:r>
              <a:rPr lang="es-ES" dirty="0">
                <a:solidFill>
                  <a:srgbClr val="FF0000"/>
                </a:solidFill>
                <a:latin typeface="Arial" panose="020B0604020202020204" pitchFamily="34" charset="0"/>
                <a:cs typeface="Arial" panose="020B0604020202020204" pitchFamily="34" charset="0"/>
              </a:rPr>
              <a:t>es el camino hacia una educación inclusiva.</a:t>
            </a:r>
          </a:p>
          <a:p>
            <a:endParaRPr lang="es-ES" dirty="0">
              <a:solidFill>
                <a:srgbClr val="FF0000"/>
              </a:solidFill>
              <a:latin typeface="Arial" panose="020B0604020202020204" pitchFamily="34" charset="0"/>
              <a:cs typeface="Arial" panose="020B0604020202020204" pitchFamily="34" charset="0"/>
            </a:endParaRPr>
          </a:p>
          <a:p>
            <a:r>
              <a:rPr lang="es-ES" dirty="0">
                <a:solidFill>
                  <a:srgbClr val="FF0000"/>
                </a:solidFill>
                <a:latin typeface="Arial" panose="020B0604020202020204" pitchFamily="34" charset="0"/>
                <a:cs typeface="Arial" panose="020B0604020202020204" pitchFamily="34" charset="0"/>
              </a:rPr>
              <a:t>IDEA : </a:t>
            </a:r>
            <a:r>
              <a:rPr lang="es-ES" b="1" dirty="0">
                <a:solidFill>
                  <a:srgbClr val="FF0000"/>
                </a:solidFill>
                <a:latin typeface="Arial" panose="020B0604020202020204" pitchFamily="34" charset="0"/>
                <a:cs typeface="Arial" panose="020B0604020202020204" pitchFamily="34" charset="0"/>
              </a:rPr>
              <a:t>En cualquier grupo humano la diversidad es la norma y no la excepción.</a:t>
            </a:r>
          </a:p>
          <a:p>
            <a:r>
              <a:rPr lang="es-ES" dirty="0">
                <a:latin typeface="Arial" panose="020B0604020202020204" pitchFamily="34" charset="0"/>
                <a:cs typeface="Arial" panose="020B0604020202020204" pitchFamily="34" charset="0"/>
              </a:rPr>
              <a:t>Nuestros alumnos son diversos en infinidad de aspectos físicamente, origen , nivel económico, etnia… y esto se refleja en el </a:t>
            </a:r>
            <a:r>
              <a:rPr lang="es-ES" b="1" dirty="0">
                <a:latin typeface="Arial" panose="020B0604020202020204" pitchFamily="34" charset="0"/>
                <a:cs typeface="Arial" panose="020B0604020202020204" pitchFamily="34" charset="0"/>
              </a:rPr>
              <a:t>APRENDIZAJE.</a:t>
            </a:r>
          </a:p>
          <a:p>
            <a:endParaRPr lang="es-ES" dirty="0">
              <a:latin typeface="Arial" panose="020B0604020202020204" pitchFamily="34" charset="0"/>
              <a:cs typeface="Arial" panose="020B0604020202020204" pitchFamily="34" charset="0"/>
            </a:endParaRPr>
          </a:p>
          <a:p>
            <a:r>
              <a:rPr lang="es-ES" b="1" dirty="0">
                <a:latin typeface="Arial" panose="020B0604020202020204" pitchFamily="34" charset="0"/>
                <a:cs typeface="Arial" panose="020B0604020202020204" pitchFamily="34" charset="0"/>
              </a:rPr>
              <a:t>			</a:t>
            </a:r>
          </a:p>
          <a:p>
            <a:r>
              <a:rPr lang="es-ES" b="1" dirty="0">
                <a:latin typeface="Arial" panose="020B0604020202020204" pitchFamily="34" charset="0"/>
                <a:cs typeface="Arial" panose="020B0604020202020204" pitchFamily="34" charset="0"/>
              </a:rPr>
              <a:t>						DIVERSIDAD EN EL APRENDIZAJE </a:t>
            </a:r>
          </a:p>
          <a:p>
            <a:r>
              <a:rPr lang="es-ES" b="1" dirty="0">
                <a:latin typeface="Arial" panose="020B0604020202020204" pitchFamily="34" charset="0"/>
                <a:cs typeface="Arial" panose="020B0604020202020204" pitchFamily="34" charset="0"/>
              </a:rPr>
              <a:t> Avances neurocientíficos nos dicen que no existen dos cerebros iguales (estructura y funcionalidad), lo que hace que  los alumnos accedan al aprendizaje de diferentes maneras. La evolución tecnológica ha favorecido el aprendizaje  ofreciendo alternativas muy exitosas.</a:t>
            </a:r>
          </a:p>
          <a:p>
            <a:r>
              <a:rPr lang="es-ES" dirty="0">
                <a:latin typeface="Arial" panose="020B0604020202020204" pitchFamily="34" charset="0"/>
                <a:cs typeface="Arial" panose="020B0604020202020204" pitchFamily="34" charset="0"/>
              </a:rPr>
              <a:t>Hay que dar respuesta a esta diversidad para garantizar la equidad educativa, </a:t>
            </a:r>
          </a:p>
          <a:p>
            <a:endParaRPr lang="es-ES" b="1" dirty="0">
              <a:latin typeface="Arial" panose="020B0604020202020204" pitchFamily="34" charset="0"/>
              <a:cs typeface="Arial" panose="020B0604020202020204" pitchFamily="34" charset="0"/>
            </a:endParaRPr>
          </a:p>
          <a:p>
            <a:endParaRPr lang="es-ES" b="1" dirty="0">
              <a:latin typeface="Arial" panose="020B0604020202020204" pitchFamily="34" charset="0"/>
              <a:cs typeface="Arial" panose="020B0604020202020204" pitchFamily="34" charset="0"/>
            </a:endParaRPr>
          </a:p>
          <a:p>
            <a:r>
              <a:rPr lang="es-ES" b="1" dirty="0">
                <a:latin typeface="Arial" panose="020B0604020202020204" pitchFamily="34" charset="0"/>
                <a:cs typeface="Arial" panose="020B0604020202020204" pitchFamily="34" charset="0"/>
              </a:rPr>
              <a:t>ASEGURAR QUE A CADA ALUMNO SE LE PROPORCIONA AQUELLO QUE NECESITA PARA APRENDER.</a:t>
            </a:r>
          </a:p>
        </p:txBody>
      </p:sp>
      <p:sp>
        <p:nvSpPr>
          <p:cNvPr id="3" name="Flecha: hacia abajo 2">
            <a:extLst>
              <a:ext uri="{FF2B5EF4-FFF2-40B4-BE49-F238E27FC236}">
                <a16:creationId xmlns:a16="http://schemas.microsoft.com/office/drawing/2014/main" id="{68DD4E9D-D4A6-4EA4-9DBE-A91BB75FBF98}"/>
              </a:ext>
            </a:extLst>
          </p:cNvPr>
          <p:cNvSpPr/>
          <p:nvPr/>
        </p:nvSpPr>
        <p:spPr>
          <a:xfrm>
            <a:off x="5401994" y="2644726"/>
            <a:ext cx="694006" cy="3094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Flecha: hacia abajo 3">
            <a:extLst>
              <a:ext uri="{FF2B5EF4-FFF2-40B4-BE49-F238E27FC236}">
                <a16:creationId xmlns:a16="http://schemas.microsoft.com/office/drawing/2014/main" id="{33B68E76-4510-4BDB-87F0-3759A14607F8}"/>
              </a:ext>
            </a:extLst>
          </p:cNvPr>
          <p:cNvSpPr/>
          <p:nvPr/>
        </p:nvSpPr>
        <p:spPr>
          <a:xfrm>
            <a:off x="5401994" y="4867805"/>
            <a:ext cx="694006" cy="3094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73907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3574729-4A7E-4AE8-A268-4DCD84347576}"/>
              </a:ext>
            </a:extLst>
          </p:cNvPr>
          <p:cNvSpPr txBox="1"/>
          <p:nvPr/>
        </p:nvSpPr>
        <p:spPr>
          <a:xfrm>
            <a:off x="1800218" y="834184"/>
            <a:ext cx="9326880" cy="4524315"/>
          </a:xfrm>
          <a:prstGeom prst="rect">
            <a:avLst/>
          </a:prstGeom>
          <a:noFill/>
        </p:spPr>
        <p:txBody>
          <a:bodyPr wrap="square">
            <a:spAutoFit/>
          </a:bodyPr>
          <a:lstStyle/>
          <a:p>
            <a:r>
              <a:rPr lang="es-ES" dirty="0">
                <a:latin typeface="Arial" panose="020B0604020202020204" pitchFamily="34" charset="0"/>
                <a:cs typeface="Arial" panose="020B0604020202020204" pitchFamily="34" charset="0"/>
              </a:rPr>
              <a:t>El enfoque </a:t>
            </a:r>
            <a:r>
              <a:rPr lang="es-ES" b="1" dirty="0">
                <a:latin typeface="Arial" panose="020B0604020202020204" pitchFamily="34" charset="0"/>
                <a:cs typeface="Arial" panose="020B0604020202020204" pitchFamily="34" charset="0"/>
              </a:rPr>
              <a:t>DUA, </a:t>
            </a:r>
            <a:r>
              <a:rPr lang="es-ES" dirty="0">
                <a:latin typeface="Arial" panose="020B0604020202020204" pitchFamily="34" charset="0"/>
                <a:cs typeface="Arial" panose="020B0604020202020204" pitchFamily="34" charset="0"/>
              </a:rPr>
              <a:t>pone el </a:t>
            </a:r>
            <a:r>
              <a:rPr lang="es-ES" b="1" dirty="0">
                <a:latin typeface="Arial" panose="020B0604020202020204" pitchFamily="34" charset="0"/>
                <a:cs typeface="Arial" panose="020B0604020202020204" pitchFamily="34" charset="0"/>
              </a:rPr>
              <a:t>foco de atención en el currículo</a:t>
            </a:r>
            <a:r>
              <a:rPr lang="es-ES" dirty="0">
                <a:latin typeface="Arial" panose="020B0604020202020204" pitchFamily="34" charset="0"/>
                <a:cs typeface="Arial" panose="020B0604020202020204" pitchFamily="34" charset="0"/>
              </a:rPr>
              <a:t> escolar, para explicar por qué hay alumnos que no llegan a alcanzar los aprendizajes previstos.</a:t>
            </a:r>
          </a:p>
          <a:p>
            <a:r>
              <a:rPr lang="es-ES" dirty="0">
                <a:latin typeface="Arial" panose="020B0604020202020204" pitchFamily="34" charset="0"/>
                <a:cs typeface="Arial" panose="020B0604020202020204" pitchFamily="34" charset="0"/>
              </a:rPr>
              <a:t>Los </a:t>
            </a:r>
            <a:r>
              <a:rPr lang="es-ES" dirty="0" err="1">
                <a:latin typeface="Arial" panose="020B0604020202020204" pitchFamily="34" charset="0"/>
                <a:cs typeface="Arial" panose="020B0604020202020204" pitchFamily="34" charset="0"/>
              </a:rPr>
              <a:t>curriculos</a:t>
            </a:r>
            <a:r>
              <a:rPr lang="es-ES" dirty="0">
                <a:latin typeface="Arial" panose="020B0604020202020204" pitchFamily="34" charset="0"/>
                <a:cs typeface="Arial" panose="020B0604020202020204" pitchFamily="34" charset="0"/>
              </a:rPr>
              <a:t> están elaborados para </a:t>
            </a:r>
            <a:r>
              <a:rPr lang="es-ES" b="1" dirty="0">
                <a:latin typeface="Arial" panose="020B0604020202020204" pitchFamily="34" charset="0"/>
                <a:cs typeface="Arial" panose="020B0604020202020204" pitchFamily="34" charset="0"/>
              </a:rPr>
              <a:t>atender a la “mayoría</a:t>
            </a:r>
            <a:r>
              <a:rPr lang="es-ES" dirty="0">
                <a:latin typeface="Arial" panose="020B0604020202020204" pitchFamily="34" charset="0"/>
                <a:cs typeface="Arial" panose="020B0604020202020204" pitchFamily="34" charset="0"/>
              </a:rPr>
              <a:t>” pero no a todos , existirá una minoría con objetivos inalcanzables.</a:t>
            </a:r>
          </a:p>
          <a:p>
            <a:r>
              <a:rPr lang="es-ES" dirty="0">
                <a:latin typeface="Arial" panose="020B0604020202020204" pitchFamily="34" charset="0"/>
                <a:cs typeface="Arial" panose="020B0604020202020204" pitchFamily="34" charset="0"/>
              </a:rPr>
              <a:t>Así el </a:t>
            </a:r>
            <a:r>
              <a:rPr lang="es-ES" u="sng" dirty="0">
                <a:latin typeface="Arial" panose="020B0604020202020204" pitchFamily="34" charset="0"/>
                <a:cs typeface="Arial" panose="020B0604020202020204" pitchFamily="34" charset="0"/>
              </a:rPr>
              <a:t>DUA</a:t>
            </a:r>
            <a:r>
              <a:rPr lang="es-ES" dirty="0">
                <a:latin typeface="Arial" panose="020B0604020202020204" pitchFamily="34" charset="0"/>
                <a:cs typeface="Arial" panose="020B0604020202020204" pitchFamily="34" charset="0"/>
              </a:rPr>
              <a:t> :  </a:t>
            </a:r>
          </a:p>
          <a:p>
            <a:endParaRPr lang="es-ES" dirty="0">
              <a:latin typeface="Arial" panose="020B0604020202020204" pitchFamily="34" charset="0"/>
              <a:cs typeface="Arial" panose="020B0604020202020204" pitchFamily="34" charset="0"/>
            </a:endParaRPr>
          </a:p>
          <a:p>
            <a:pPr marL="342900" indent="-342900">
              <a:buFont typeface="+mj-lt"/>
              <a:buAutoNum type="arabicPeriod"/>
            </a:pPr>
            <a:r>
              <a:rPr lang="es-ES" b="0" i="0" dirty="0">
                <a:effectLst/>
                <a:latin typeface="Arial" panose="020B0604020202020204" pitchFamily="34" charset="0"/>
                <a:cs typeface="Arial" panose="020B0604020202020204" pitchFamily="34" charset="0"/>
              </a:rPr>
              <a:t>Promueve una </a:t>
            </a:r>
            <a:r>
              <a:rPr lang="es-ES" b="1" i="0" dirty="0">
                <a:effectLst/>
                <a:latin typeface="Arial" panose="020B0604020202020204" pitchFamily="34" charset="0"/>
                <a:cs typeface="Arial" panose="020B0604020202020204" pitchFamily="34" charset="0"/>
              </a:rPr>
              <a:t>flexibilización del currículo</a:t>
            </a:r>
            <a:r>
              <a:rPr lang="es-ES" b="0" i="0" dirty="0">
                <a:effectLst/>
                <a:latin typeface="Arial" panose="020B0604020202020204" pitchFamily="34" charset="0"/>
                <a:cs typeface="Arial" panose="020B0604020202020204" pitchFamily="34" charset="0"/>
              </a:rPr>
              <a:t>, para que éste sea abierto e inclusivo desde el comienzo, intentando minimizar las necesarias e inevitables adaptaciones posteriores.</a:t>
            </a:r>
          </a:p>
          <a:p>
            <a:pPr marL="342900" indent="-342900">
              <a:buFont typeface="+mj-lt"/>
              <a:buAutoNum type="arabicPeriod"/>
            </a:pPr>
            <a:r>
              <a:rPr lang="es-ES" b="0" i="0" dirty="0">
                <a:effectLst/>
                <a:latin typeface="Arial" panose="020B0604020202020204" pitchFamily="34" charset="0"/>
                <a:cs typeface="Arial" panose="020B0604020202020204" pitchFamily="34" charset="0"/>
              </a:rPr>
              <a:t> Favorece la </a:t>
            </a:r>
            <a:r>
              <a:rPr lang="es-ES" b="1" i="0" dirty="0">
                <a:effectLst/>
                <a:latin typeface="Arial" panose="020B0604020202020204" pitchFamily="34" charset="0"/>
                <a:cs typeface="Arial" panose="020B0604020202020204" pitchFamily="34" charset="0"/>
              </a:rPr>
              <a:t>igualdad de oportunidades en el acceso a la educación</a:t>
            </a:r>
            <a:r>
              <a:rPr lang="es-ES" b="0" i="0" dirty="0">
                <a:solidFill>
                  <a:srgbClr val="555555"/>
                </a:solidFill>
                <a:effectLst/>
                <a:latin typeface="Arial" panose="020B0604020202020204" pitchFamily="34" charset="0"/>
                <a:cs typeface="Arial" panose="020B0604020202020204" pitchFamily="34" charset="0"/>
              </a:rPr>
              <a:t>.</a:t>
            </a:r>
          </a:p>
          <a:p>
            <a:endParaRPr lang="es-ES" dirty="0">
              <a:solidFill>
                <a:srgbClr val="555555"/>
              </a:solidFill>
              <a:latin typeface="Arial" panose="020B0604020202020204" pitchFamily="34" charset="0"/>
              <a:cs typeface="Arial" panose="020B0604020202020204" pitchFamily="34" charset="0"/>
            </a:endParaRPr>
          </a:p>
          <a:p>
            <a:endParaRPr lang="es-ES" b="0" i="0" dirty="0">
              <a:solidFill>
                <a:srgbClr val="555555"/>
              </a:solidFill>
              <a:effectLst/>
              <a:latin typeface="Arial" panose="020B0604020202020204" pitchFamily="34" charset="0"/>
              <a:cs typeface="Arial" panose="020B0604020202020204" pitchFamily="34" charset="0"/>
            </a:endParaRPr>
          </a:p>
          <a:p>
            <a:r>
              <a:rPr lang="es-ES" b="0" i="0" dirty="0">
                <a:effectLst/>
                <a:latin typeface="Arial" panose="020B0604020202020204" pitchFamily="34" charset="0"/>
                <a:cs typeface="Arial" panose="020B0604020202020204" pitchFamily="34" charset="0"/>
              </a:rPr>
              <a:t>El enfoque DUA ha sido desarrollado por el</a:t>
            </a:r>
            <a:r>
              <a:rPr lang="es-ES" b="1" i="0" dirty="0">
                <a:solidFill>
                  <a:srgbClr val="FF0000"/>
                </a:solidFill>
                <a:effectLst/>
                <a:latin typeface="Arial" panose="020B0604020202020204" pitchFamily="34" charset="0"/>
                <a:cs typeface="Arial" panose="020B0604020202020204" pitchFamily="34" charset="0"/>
              </a:rPr>
              <a:t> CAST </a:t>
            </a:r>
            <a:r>
              <a:rPr lang="es-ES" b="0" i="0" dirty="0">
                <a:effectLst/>
                <a:latin typeface="Arial" panose="020B0604020202020204" pitchFamily="34" charset="0"/>
                <a:cs typeface="Arial" panose="020B0604020202020204" pitchFamily="34" charset="0"/>
              </a:rPr>
              <a:t>(Centro de Tecnología Especial aplicada)</a:t>
            </a:r>
          </a:p>
          <a:p>
            <a:pPr marL="342900" indent="-342900">
              <a:buFont typeface="+mj-lt"/>
              <a:buAutoNum type="arabicPeriod"/>
            </a:pPr>
            <a:endParaRPr lang="es-ES" dirty="0">
              <a:solidFill>
                <a:srgbClr val="555555"/>
              </a:solidFill>
              <a:latin typeface="Arial" panose="020B0604020202020204" pitchFamily="34" charset="0"/>
              <a:cs typeface="Arial" panose="020B0604020202020204" pitchFamily="34" charset="0"/>
            </a:endParaRPr>
          </a:p>
          <a:p>
            <a:endParaRPr lang="es-ES"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40907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49F4417-78D8-4906-97B7-C62B630D8173}"/>
              </a:ext>
            </a:extLst>
          </p:cNvPr>
          <p:cNvPicPr>
            <a:picLocks noChangeAspect="1"/>
          </p:cNvPicPr>
          <p:nvPr/>
        </p:nvPicPr>
        <p:blipFill>
          <a:blip r:embed="rId2"/>
          <a:stretch>
            <a:fillRect/>
          </a:stretch>
        </p:blipFill>
        <p:spPr>
          <a:xfrm>
            <a:off x="8752951" y="3742007"/>
            <a:ext cx="2854738" cy="2465655"/>
          </a:xfrm>
          <a:prstGeom prst="rect">
            <a:avLst/>
          </a:prstGeom>
        </p:spPr>
      </p:pic>
      <p:sp>
        <p:nvSpPr>
          <p:cNvPr id="2" name="CuadroTexto 1">
            <a:extLst>
              <a:ext uri="{FF2B5EF4-FFF2-40B4-BE49-F238E27FC236}">
                <a16:creationId xmlns:a16="http://schemas.microsoft.com/office/drawing/2014/main" id="{3F7950E5-8BBA-406E-A4A5-08ECD95421CB}"/>
              </a:ext>
            </a:extLst>
          </p:cNvPr>
          <p:cNvSpPr txBox="1"/>
          <p:nvPr/>
        </p:nvSpPr>
        <p:spPr>
          <a:xfrm>
            <a:off x="1460695" y="1280161"/>
            <a:ext cx="9270610" cy="3970318"/>
          </a:xfrm>
          <a:prstGeom prst="rect">
            <a:avLst/>
          </a:prstGeom>
          <a:noFill/>
        </p:spPr>
        <p:txBody>
          <a:bodyPr wrap="square" rtlCol="0">
            <a:spAutoFit/>
          </a:bodyPr>
          <a:lstStyle/>
          <a:p>
            <a:r>
              <a:rPr lang="es-ES" b="1" dirty="0">
                <a:solidFill>
                  <a:srgbClr val="FF0000"/>
                </a:solidFill>
                <a:latin typeface="Arial" panose="020B0604020202020204" pitchFamily="34" charset="0"/>
                <a:cs typeface="Arial" panose="020B0604020202020204" pitchFamily="34" charset="0"/>
              </a:rPr>
              <a:t>ORIGEN DEL DUA</a:t>
            </a:r>
          </a:p>
          <a:p>
            <a:r>
              <a:rPr lang="es-ES" dirty="0">
                <a:latin typeface="Arial" panose="020B0604020202020204" pitchFamily="34" charset="0"/>
                <a:cs typeface="Arial" panose="020B0604020202020204" pitchFamily="34" charset="0"/>
              </a:rPr>
              <a:t>Concepto </a:t>
            </a:r>
            <a:r>
              <a:rPr lang="es-ES" b="1" dirty="0">
                <a:latin typeface="Arial" panose="020B0604020202020204" pitchFamily="34" charset="0"/>
                <a:cs typeface="Arial" panose="020B0604020202020204" pitchFamily="34" charset="0"/>
              </a:rPr>
              <a:t>DU</a:t>
            </a:r>
            <a:r>
              <a:rPr lang="es-ES" dirty="0">
                <a:latin typeface="Arial" panose="020B0604020202020204" pitchFamily="34" charset="0"/>
                <a:cs typeface="Arial" panose="020B0604020202020204" pitchFamily="34" charset="0"/>
              </a:rPr>
              <a:t> nacido en el ámbito de la </a:t>
            </a:r>
            <a:r>
              <a:rPr lang="es-ES" b="1" dirty="0">
                <a:solidFill>
                  <a:srgbClr val="00B050"/>
                </a:solidFill>
                <a:latin typeface="Arial" panose="020B0604020202020204" pitchFamily="34" charset="0"/>
                <a:cs typeface="Arial" panose="020B0604020202020204" pitchFamily="34" charset="0"/>
              </a:rPr>
              <a:t>arquitectura</a:t>
            </a:r>
            <a:r>
              <a:rPr lang="es-ES" dirty="0">
                <a:latin typeface="Arial" panose="020B0604020202020204" pitchFamily="34" charset="0"/>
                <a:cs typeface="Arial" panose="020B0604020202020204" pitchFamily="34" charset="0"/>
              </a:rPr>
              <a:t> .</a:t>
            </a:r>
          </a:p>
          <a:p>
            <a:r>
              <a:rPr lang="es-ES" i="1" dirty="0">
                <a:latin typeface="Arial" panose="020B0604020202020204" pitchFamily="34" charset="0"/>
                <a:cs typeface="Arial" panose="020B0604020202020204" pitchFamily="34" charset="0"/>
              </a:rPr>
              <a:t>“Diseño de productos y entornos que cualquier persona pueda utilizar, en la mayor medida posible, sin necesidad de una adaptación posterior destinada a un publico específico” </a:t>
            </a:r>
            <a:r>
              <a:rPr lang="es-ES" dirty="0">
                <a:latin typeface="Arial" panose="020B0604020202020204" pitchFamily="34" charset="0"/>
                <a:cs typeface="Arial" panose="020B0604020202020204" pitchFamily="34" charset="0"/>
              </a:rPr>
              <a:t>(Ron Mace1997)</a:t>
            </a:r>
          </a:p>
          <a:p>
            <a:r>
              <a:rPr lang="es-ES" dirty="0">
                <a:latin typeface="Arial" panose="020B0604020202020204" pitchFamily="34" charset="0"/>
                <a:cs typeface="Arial" panose="020B0604020202020204" pitchFamily="34" charset="0"/>
              </a:rPr>
              <a:t>El DU era necesario para construir edificios :</a:t>
            </a:r>
          </a:p>
          <a:p>
            <a:r>
              <a:rPr lang="es-ES" u="sng" dirty="0">
                <a:latin typeface="Arial" panose="020B0604020202020204" pitchFamily="34" charset="0"/>
                <a:cs typeface="Arial" panose="020B0604020202020204" pitchFamily="34" charset="0"/>
              </a:rPr>
              <a:t>Edificios inaccesibles</a:t>
            </a:r>
            <a:r>
              <a:rPr lang="es-ES" dirty="0">
                <a:latin typeface="Arial" panose="020B0604020202020204" pitchFamily="34" charset="0"/>
                <a:cs typeface="Arial" panose="020B0604020202020204" pitchFamily="34" charset="0"/>
              </a:rPr>
              <a:t>                                                realizaban </a:t>
            </a:r>
            <a:r>
              <a:rPr lang="es-ES" dirty="0">
                <a:solidFill>
                  <a:srgbClr val="FF0000"/>
                </a:solidFill>
                <a:latin typeface="Arial" panose="020B0604020202020204" pitchFamily="34" charset="0"/>
                <a:cs typeface="Arial" panose="020B0604020202020204" pitchFamily="34" charset="0"/>
              </a:rPr>
              <a:t>adaptaciones posteriores</a:t>
            </a:r>
          </a:p>
          <a:p>
            <a:r>
              <a:rPr lang="es-ES" dirty="0">
                <a:latin typeface="Arial" panose="020B0604020202020204" pitchFamily="34" charset="0"/>
                <a:cs typeface="Arial" panose="020B0604020202020204" pitchFamily="34" charset="0"/>
              </a:rPr>
              <a:t>														</a:t>
            </a:r>
            <a:r>
              <a:rPr lang="es-ES" b="1" dirty="0">
                <a:latin typeface="Arial" panose="020B0604020202020204" pitchFamily="34" charset="0"/>
                <a:cs typeface="Arial" panose="020B0604020202020204" pitchFamily="34" charset="0"/>
              </a:rPr>
              <a:t>Costosas</a:t>
            </a:r>
          </a:p>
          <a:p>
            <a:r>
              <a:rPr lang="es-ES" b="1" dirty="0">
                <a:latin typeface="Arial" panose="020B0604020202020204" pitchFamily="34" charset="0"/>
                <a:cs typeface="Arial" panose="020B0604020202020204" pitchFamily="34" charset="0"/>
              </a:rPr>
              <a:t>														No funcionales </a:t>
            </a:r>
          </a:p>
          <a:p>
            <a:r>
              <a:rPr lang="es-ES" b="1" dirty="0">
                <a:latin typeface="Arial" panose="020B0604020202020204" pitchFamily="34" charset="0"/>
                <a:cs typeface="Arial" panose="020B0604020202020204" pitchFamily="34" charset="0"/>
              </a:rPr>
              <a:t>													Deslucidas estéticamente</a:t>
            </a:r>
          </a:p>
          <a:p>
            <a:endParaRPr lang="es-ES" b="1" dirty="0">
              <a:latin typeface="Arial" panose="020B0604020202020204" pitchFamily="34" charset="0"/>
              <a:cs typeface="Arial" panose="020B0604020202020204" pitchFamily="34" charset="0"/>
            </a:endParaRPr>
          </a:p>
          <a:p>
            <a:r>
              <a:rPr lang="es-ES" b="1" dirty="0">
                <a:latin typeface="Arial" panose="020B0604020202020204" pitchFamily="34" charset="0"/>
                <a:cs typeface="Arial" panose="020B0604020202020204" pitchFamily="34" charset="0"/>
              </a:rPr>
              <a:t>DU             ANTICIPARSE A UNA POTENCIAL NECESIDAD          DISEÑO A PRIORI</a:t>
            </a:r>
          </a:p>
          <a:p>
            <a:r>
              <a:rPr lang="es-ES" dirty="0">
                <a:latin typeface="Arial" panose="020B0604020202020204" pitchFamily="34" charset="0"/>
                <a:cs typeface="Arial" panose="020B0604020202020204" pitchFamily="34" charset="0"/>
              </a:rPr>
              <a:t>                        </a:t>
            </a:r>
          </a:p>
          <a:p>
            <a:r>
              <a:rPr lang="es-ES" dirty="0">
                <a:latin typeface="Arial" panose="020B0604020202020204" pitchFamily="34" charset="0"/>
                <a:cs typeface="Arial" panose="020B0604020202020204" pitchFamily="34" charset="0"/>
              </a:rPr>
              <a:t>	         El diseño no solo beneficiaria a personas con discapacidades </a:t>
            </a:r>
          </a:p>
        </p:txBody>
      </p:sp>
      <p:cxnSp>
        <p:nvCxnSpPr>
          <p:cNvPr id="4" name="Conector recto de flecha 3">
            <a:extLst>
              <a:ext uri="{FF2B5EF4-FFF2-40B4-BE49-F238E27FC236}">
                <a16:creationId xmlns:a16="http://schemas.microsoft.com/office/drawing/2014/main" id="{E9A8E0DE-F66D-4457-83AE-D2BEEFF51CC8}"/>
              </a:ext>
            </a:extLst>
          </p:cNvPr>
          <p:cNvCxnSpPr/>
          <p:nvPr/>
        </p:nvCxnSpPr>
        <p:spPr>
          <a:xfrm>
            <a:off x="3770141" y="3123028"/>
            <a:ext cx="28838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Flecha: a la derecha 4">
            <a:extLst>
              <a:ext uri="{FF2B5EF4-FFF2-40B4-BE49-F238E27FC236}">
                <a16:creationId xmlns:a16="http://schemas.microsoft.com/office/drawing/2014/main" id="{8D98D84F-6968-495E-9F81-9DFC8A59B117}"/>
              </a:ext>
            </a:extLst>
          </p:cNvPr>
          <p:cNvSpPr/>
          <p:nvPr/>
        </p:nvSpPr>
        <p:spPr>
          <a:xfrm>
            <a:off x="2011680" y="4297678"/>
            <a:ext cx="562708" cy="4079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Flecha: a la derecha 5">
            <a:extLst>
              <a:ext uri="{FF2B5EF4-FFF2-40B4-BE49-F238E27FC236}">
                <a16:creationId xmlns:a16="http://schemas.microsoft.com/office/drawing/2014/main" id="{B52DDCB5-7B6F-429F-B880-727EED76372B}"/>
              </a:ext>
            </a:extLst>
          </p:cNvPr>
          <p:cNvSpPr/>
          <p:nvPr/>
        </p:nvSpPr>
        <p:spPr>
          <a:xfrm>
            <a:off x="7819293" y="4290645"/>
            <a:ext cx="562708" cy="4079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944020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7CBCA08-CB78-4533-AEB2-17DE19248309}"/>
              </a:ext>
            </a:extLst>
          </p:cNvPr>
          <p:cNvSpPr txBox="1"/>
          <p:nvPr/>
        </p:nvSpPr>
        <p:spPr>
          <a:xfrm>
            <a:off x="1162929" y="1659988"/>
            <a:ext cx="9692640" cy="2862322"/>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IMPLICACIONES DEL DU  RESPECTO A LA ATENCIÓN A LA DIVERSIDAD.</a:t>
            </a:r>
          </a:p>
          <a:p>
            <a:endParaRPr lang="es-ES"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dirty="0">
                <a:latin typeface="Arial" panose="020B0604020202020204" pitchFamily="34" charset="0"/>
                <a:cs typeface="Arial" panose="020B0604020202020204" pitchFamily="34" charset="0"/>
              </a:rPr>
              <a:t>No hay dos categorías estancas de personas : CON DISCAPACIDAD Y SIN ELLA. La diversidad es inherente a cualquier grupo humano, </a:t>
            </a:r>
            <a:r>
              <a:rPr lang="es-ES" b="1" dirty="0">
                <a:latin typeface="Arial" panose="020B0604020202020204" pitchFamily="34" charset="0"/>
                <a:cs typeface="Arial" panose="020B0604020202020204" pitchFamily="34" charset="0"/>
              </a:rPr>
              <a:t>las alternativas </a:t>
            </a:r>
            <a:r>
              <a:rPr lang="es-ES" dirty="0">
                <a:latin typeface="Arial" panose="020B0604020202020204" pitchFamily="34" charset="0"/>
                <a:cs typeface="Arial" panose="020B0604020202020204" pitchFamily="34" charset="0"/>
              </a:rPr>
              <a:t>que ofrece </a:t>
            </a:r>
            <a:r>
              <a:rPr lang="es-ES" b="1" u="sng" dirty="0">
                <a:latin typeface="Arial" panose="020B0604020202020204" pitchFamily="34" charset="0"/>
                <a:cs typeface="Arial" panose="020B0604020202020204" pitchFamily="34" charset="0"/>
              </a:rPr>
              <a:t>benefician a todos.</a:t>
            </a:r>
          </a:p>
          <a:p>
            <a:pPr marL="285750" indent="-285750">
              <a:buFont typeface="Arial" panose="020B0604020202020204" pitchFamily="34" charset="0"/>
              <a:buChar char="•"/>
            </a:pPr>
            <a:r>
              <a:rPr lang="es-ES" b="1" dirty="0">
                <a:latin typeface="Arial" panose="020B0604020202020204" pitchFamily="34" charset="0"/>
                <a:cs typeface="Arial" panose="020B0604020202020204" pitchFamily="34" charset="0"/>
              </a:rPr>
              <a:t>La diversidad </a:t>
            </a:r>
            <a:r>
              <a:rPr lang="es-ES" dirty="0">
                <a:latin typeface="Arial" panose="020B0604020202020204" pitchFamily="34" charset="0"/>
                <a:cs typeface="Arial" panose="020B0604020202020204" pitchFamily="34" charset="0"/>
              </a:rPr>
              <a:t>en general y </a:t>
            </a:r>
            <a:r>
              <a:rPr lang="es-ES" b="1" dirty="0">
                <a:latin typeface="Arial" panose="020B0604020202020204" pitchFamily="34" charset="0"/>
                <a:cs typeface="Arial" panose="020B0604020202020204" pitchFamily="34" charset="0"/>
              </a:rPr>
              <a:t>las necesidades </a:t>
            </a:r>
            <a:r>
              <a:rPr lang="es-ES" dirty="0">
                <a:latin typeface="Arial" panose="020B0604020202020204" pitchFamily="34" charset="0"/>
                <a:cs typeface="Arial" panose="020B0604020202020204" pitchFamily="34" charset="0"/>
              </a:rPr>
              <a:t>en particular, </a:t>
            </a:r>
            <a:r>
              <a:rPr lang="es-ES" b="1" dirty="0">
                <a:latin typeface="Arial" panose="020B0604020202020204" pitchFamily="34" charset="0"/>
                <a:cs typeface="Arial" panose="020B0604020202020204" pitchFamily="34" charset="0"/>
              </a:rPr>
              <a:t>no</a:t>
            </a:r>
            <a:r>
              <a:rPr lang="es-ES" dirty="0">
                <a:latin typeface="Arial" panose="020B0604020202020204" pitchFamily="34" charset="0"/>
                <a:cs typeface="Arial" panose="020B0604020202020204" pitchFamily="34" charset="0"/>
              </a:rPr>
              <a:t> tienen porque ser </a:t>
            </a:r>
            <a:r>
              <a:rPr lang="es-ES" b="1" dirty="0">
                <a:latin typeface="Arial" panose="020B0604020202020204" pitchFamily="34" charset="0"/>
                <a:cs typeface="Arial" panose="020B0604020202020204" pitchFamily="34" charset="0"/>
              </a:rPr>
              <a:t>permanentes.</a:t>
            </a:r>
          </a:p>
          <a:p>
            <a:pPr marL="285750" indent="-285750">
              <a:buFont typeface="Arial" panose="020B0604020202020204" pitchFamily="34" charset="0"/>
              <a:buChar char="•"/>
            </a:pPr>
            <a:r>
              <a:rPr lang="es-ES" dirty="0">
                <a:latin typeface="Arial" panose="020B0604020202020204" pitchFamily="34" charset="0"/>
                <a:cs typeface="Arial" panose="020B0604020202020204" pitchFamily="34" charset="0"/>
              </a:rPr>
              <a:t>Se desplaza la aplicación del término discapacidad de la persona al entorno. Podemos hablar de </a:t>
            </a:r>
            <a:r>
              <a:rPr lang="es-ES" b="1" dirty="0">
                <a:latin typeface="Arial" panose="020B0604020202020204" pitchFamily="34" charset="0"/>
                <a:cs typeface="Arial" panose="020B0604020202020204" pitchFamily="34" charset="0"/>
              </a:rPr>
              <a:t>entornos </a:t>
            </a:r>
            <a:r>
              <a:rPr lang="es-ES" b="1" dirty="0" err="1">
                <a:latin typeface="Arial" panose="020B0604020202020204" pitchFamily="34" charset="0"/>
                <a:cs typeface="Arial" panose="020B0604020202020204" pitchFamily="34" charset="0"/>
              </a:rPr>
              <a:t>discapacitantes</a:t>
            </a:r>
            <a:r>
              <a:rPr lang="es-ES" dirty="0">
                <a:latin typeface="Arial" panose="020B0604020202020204" pitchFamily="34" charset="0"/>
                <a:cs typeface="Arial" panose="020B0604020202020204" pitchFamily="34" charset="0"/>
              </a:rPr>
              <a:t>, cuando no están diseñados universalmente para dar cabida a todas las personas</a:t>
            </a:r>
          </a:p>
        </p:txBody>
      </p:sp>
    </p:spTree>
    <p:extLst>
      <p:ext uri="{BB962C8B-B14F-4D97-AF65-F5344CB8AC3E}">
        <p14:creationId xmlns:p14="http://schemas.microsoft.com/office/powerpoint/2010/main" val="36932984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B119D63-535C-484F-B435-50F6B51E84E9}"/>
              </a:ext>
            </a:extLst>
          </p:cNvPr>
          <p:cNvSpPr txBox="1"/>
          <p:nvPr/>
        </p:nvSpPr>
        <p:spPr>
          <a:xfrm>
            <a:off x="1477108" y="1139482"/>
            <a:ext cx="8848579" cy="4247317"/>
          </a:xfrm>
          <a:prstGeom prst="rect">
            <a:avLst/>
          </a:prstGeom>
          <a:noFill/>
        </p:spPr>
        <p:txBody>
          <a:bodyPr wrap="square" rtlCol="0">
            <a:spAutoFit/>
          </a:bodyPr>
          <a:lstStyle/>
          <a:p>
            <a:r>
              <a:rPr lang="es-ES" b="1" dirty="0">
                <a:solidFill>
                  <a:srgbClr val="FF0000"/>
                </a:solidFill>
                <a:latin typeface="Arial" panose="020B0604020202020204" pitchFamily="34" charset="0"/>
                <a:cs typeface="Arial" panose="020B0604020202020204" pitchFamily="34" charset="0"/>
              </a:rPr>
              <a:t>EL DISEÑO UNIVERSAL EN EL ÁMBITO EDUCATIVO.</a:t>
            </a:r>
          </a:p>
          <a:p>
            <a:r>
              <a:rPr lang="es-ES" dirty="0">
                <a:latin typeface="Arial" panose="020B0604020202020204" pitchFamily="34" charset="0"/>
                <a:cs typeface="Arial" panose="020B0604020202020204" pitchFamily="34" charset="0"/>
              </a:rPr>
              <a:t>El </a:t>
            </a:r>
            <a:r>
              <a:rPr lang="es-ES" b="1" dirty="0">
                <a:latin typeface="Arial" panose="020B0604020202020204" pitchFamily="34" charset="0"/>
                <a:cs typeface="Arial" panose="020B0604020202020204" pitchFamily="34" charset="0"/>
              </a:rPr>
              <a:t>DUA </a:t>
            </a:r>
            <a:r>
              <a:rPr lang="es-ES" dirty="0">
                <a:latin typeface="Arial" panose="020B0604020202020204" pitchFamily="34" charset="0"/>
                <a:cs typeface="Arial" panose="020B0604020202020204" pitchFamily="34" charset="0"/>
              </a:rPr>
              <a:t>pretende aplicar los principios del </a:t>
            </a:r>
            <a:r>
              <a:rPr lang="es-ES" b="1" dirty="0">
                <a:latin typeface="Arial" panose="020B0604020202020204" pitchFamily="34" charset="0"/>
                <a:cs typeface="Arial" panose="020B0604020202020204" pitchFamily="34" charset="0"/>
              </a:rPr>
              <a:t>DU </a:t>
            </a:r>
            <a:r>
              <a:rPr lang="es-ES" dirty="0">
                <a:latin typeface="Arial" panose="020B0604020202020204" pitchFamily="34" charset="0"/>
                <a:cs typeface="Arial" panose="020B0604020202020204" pitchFamily="34" charset="0"/>
              </a:rPr>
              <a:t>al diseño del currículo de los diferentes niveles educativos.</a:t>
            </a:r>
          </a:p>
          <a:p>
            <a:endParaRPr lang="es-ES"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a:t>
            </a:r>
            <a:r>
              <a:rPr lang="es-ES" i="1" dirty="0">
                <a:latin typeface="Arial" panose="020B0604020202020204" pitchFamily="34" charset="0"/>
                <a:cs typeface="Arial" panose="020B0604020202020204" pitchFamily="34" charset="0"/>
              </a:rPr>
              <a:t>Enfoque basado en la investigación para el diseño del currículo que permite a todas las personas desarrollar conocimientos, habilidades , motivación e implicación en el aprendizaje.”</a:t>
            </a:r>
          </a:p>
          <a:p>
            <a:endParaRPr lang="es-ES" i="1" dirty="0">
              <a:latin typeface="Arial" panose="020B0604020202020204" pitchFamily="34" charset="0"/>
              <a:cs typeface="Arial" panose="020B0604020202020204" pitchFamily="34" charset="0"/>
            </a:endParaRPr>
          </a:p>
          <a:p>
            <a:endParaRPr lang="es-ES" i="1" dirty="0">
              <a:latin typeface="Arial" panose="020B0604020202020204" pitchFamily="34" charset="0"/>
              <a:cs typeface="Arial" panose="020B0604020202020204" pitchFamily="34" charset="0"/>
            </a:endParaRPr>
          </a:p>
          <a:p>
            <a:r>
              <a:rPr lang="es-ES" sz="1800" b="1" dirty="0">
                <a:effectLst/>
                <a:latin typeface="Arial" panose="020B0604020202020204" pitchFamily="34" charset="0"/>
                <a:ea typeface="Arial" panose="020B0604020202020204" pitchFamily="34" charset="0"/>
              </a:rPr>
              <a:t>El</a:t>
            </a:r>
            <a:r>
              <a:rPr lang="es-ES" sz="1800" b="1" spc="290" dirty="0">
                <a:effectLst/>
                <a:latin typeface="Arial" panose="020B0604020202020204" pitchFamily="34" charset="0"/>
                <a:ea typeface="Arial" panose="020B0604020202020204" pitchFamily="34" charset="0"/>
              </a:rPr>
              <a:t> </a:t>
            </a:r>
            <a:r>
              <a:rPr lang="es-ES" sz="1800" b="1" dirty="0">
                <a:effectLst/>
                <a:latin typeface="Arial" panose="020B0604020202020204" pitchFamily="34" charset="0"/>
                <a:ea typeface="Arial" panose="020B0604020202020204" pitchFamily="34" charset="0"/>
              </a:rPr>
              <a:t>currículo</a:t>
            </a:r>
            <a:r>
              <a:rPr lang="es-ES" sz="1800" b="1" spc="30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que</a:t>
            </a:r>
            <a:r>
              <a:rPr lang="es-ES" sz="1800" spc="29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se</a:t>
            </a:r>
            <a:r>
              <a:rPr lang="es-ES" sz="1800" spc="30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crea</a:t>
            </a:r>
            <a:r>
              <a:rPr lang="es-ES" sz="1800" spc="30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siguiendo</a:t>
            </a:r>
            <a:r>
              <a:rPr lang="es-ES" sz="1800" spc="29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el</a:t>
            </a:r>
            <a:r>
              <a:rPr lang="es-ES" sz="1800" spc="295" dirty="0">
                <a:effectLst/>
                <a:latin typeface="Arial" panose="020B0604020202020204" pitchFamily="34" charset="0"/>
                <a:ea typeface="Arial" panose="020B0604020202020204" pitchFamily="34" charset="0"/>
              </a:rPr>
              <a:t> </a:t>
            </a:r>
            <a:r>
              <a:rPr lang="es-ES" sz="1800" b="1" dirty="0">
                <a:effectLst/>
                <a:latin typeface="Arial" panose="020B0604020202020204" pitchFamily="34" charset="0"/>
                <a:ea typeface="Arial" panose="020B0604020202020204" pitchFamily="34" charset="0"/>
              </a:rPr>
              <a:t>marco</a:t>
            </a:r>
            <a:r>
              <a:rPr lang="es-ES" sz="1800" b="1" spc="290" dirty="0">
                <a:effectLst/>
                <a:latin typeface="Arial" panose="020B0604020202020204" pitchFamily="34" charset="0"/>
                <a:ea typeface="Arial" panose="020B0604020202020204" pitchFamily="34" charset="0"/>
              </a:rPr>
              <a:t> </a:t>
            </a:r>
            <a:r>
              <a:rPr lang="es-ES" sz="1800" b="1" dirty="0">
                <a:effectLst/>
                <a:latin typeface="Arial" panose="020B0604020202020204" pitchFamily="34" charset="0"/>
                <a:ea typeface="Arial" panose="020B0604020202020204" pitchFamily="34" charset="0"/>
              </a:rPr>
              <a:t>del</a:t>
            </a:r>
            <a:r>
              <a:rPr lang="es-ES" sz="1800" b="1" spc="295" dirty="0">
                <a:effectLst/>
                <a:latin typeface="Arial" panose="020B0604020202020204" pitchFamily="34" charset="0"/>
                <a:ea typeface="Arial" panose="020B0604020202020204" pitchFamily="34" charset="0"/>
              </a:rPr>
              <a:t> </a:t>
            </a:r>
            <a:r>
              <a:rPr lang="es-ES" sz="1800" b="1" dirty="0">
                <a:effectLst/>
                <a:latin typeface="Arial" panose="020B0604020202020204" pitchFamily="34" charset="0"/>
                <a:ea typeface="Arial" panose="020B0604020202020204" pitchFamily="34" charset="0"/>
              </a:rPr>
              <a:t>DUA</a:t>
            </a:r>
            <a:r>
              <a:rPr lang="es-ES" sz="1800" b="1" spc="30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es</a:t>
            </a:r>
            <a:r>
              <a:rPr lang="es-ES" sz="1800" spc="29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diseñado,</a:t>
            </a:r>
            <a:r>
              <a:rPr lang="es-ES" sz="1800" spc="-320" dirty="0">
                <a:effectLst/>
                <a:latin typeface="Arial" panose="020B0604020202020204" pitchFamily="34" charset="0"/>
                <a:ea typeface="Arial" panose="020B0604020202020204" pitchFamily="34" charset="0"/>
              </a:rPr>
              <a:t> </a:t>
            </a:r>
            <a:r>
              <a:rPr lang="es-ES" sz="1800" b="1" u="sng" dirty="0">
                <a:solidFill>
                  <a:srgbClr val="FF0000"/>
                </a:solidFill>
                <a:effectLst/>
                <a:latin typeface="Arial" panose="020B0604020202020204" pitchFamily="34" charset="0"/>
                <a:ea typeface="Arial" panose="020B0604020202020204" pitchFamily="34" charset="0"/>
              </a:rPr>
              <a:t>desde</a:t>
            </a:r>
            <a:r>
              <a:rPr lang="es-ES" sz="1800" b="1" u="sng" spc="5" dirty="0">
                <a:solidFill>
                  <a:srgbClr val="FF0000"/>
                </a:solidFill>
                <a:effectLst/>
                <a:latin typeface="Arial" panose="020B0604020202020204" pitchFamily="34" charset="0"/>
                <a:ea typeface="Arial" panose="020B0604020202020204" pitchFamily="34" charset="0"/>
              </a:rPr>
              <a:t> </a:t>
            </a:r>
            <a:r>
              <a:rPr lang="es-ES" sz="1800" b="1" u="sng" dirty="0">
                <a:solidFill>
                  <a:srgbClr val="FF0000"/>
                </a:solidFill>
                <a:effectLst/>
                <a:latin typeface="Arial" panose="020B0604020202020204" pitchFamily="34" charset="0"/>
                <a:ea typeface="Arial" panose="020B0604020202020204" pitchFamily="34" charset="0"/>
              </a:rPr>
              <a:t>el</a:t>
            </a:r>
            <a:r>
              <a:rPr lang="es-ES" sz="1800" b="1" u="sng" spc="5" dirty="0">
                <a:solidFill>
                  <a:srgbClr val="FF0000"/>
                </a:solidFill>
                <a:effectLst/>
                <a:latin typeface="Arial" panose="020B0604020202020204" pitchFamily="34" charset="0"/>
                <a:ea typeface="Arial" panose="020B0604020202020204" pitchFamily="34" charset="0"/>
              </a:rPr>
              <a:t> </a:t>
            </a:r>
            <a:r>
              <a:rPr lang="es-ES" sz="1800" b="1" u="sng" dirty="0">
                <a:solidFill>
                  <a:srgbClr val="FF0000"/>
                </a:solidFill>
                <a:effectLst/>
                <a:latin typeface="Arial" panose="020B0604020202020204" pitchFamily="34" charset="0"/>
                <a:ea typeface="Arial" panose="020B0604020202020204" pitchFamily="34" charset="0"/>
              </a:rPr>
              <a:t>principio</a:t>
            </a:r>
            <a:r>
              <a:rPr lang="es-ES" sz="1800" u="sng" dirty="0">
                <a:solidFill>
                  <a:srgbClr val="FF0000"/>
                </a:solidFill>
                <a:effectLst/>
                <a:latin typeface="Arial" panose="020B0604020202020204" pitchFamily="34" charset="0"/>
                <a:ea typeface="Arial" panose="020B0604020202020204" pitchFamily="34" charset="0"/>
              </a:rPr>
              <a:t>,</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para</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atender</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las</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necesidades</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de</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todos</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los</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estudiantes, haciendo que los cambios posteriores, sean innecesarios. El marco del DUA</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estimula</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la</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creación</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de</a:t>
            </a:r>
            <a:r>
              <a:rPr lang="es-ES" sz="1800" spc="5" dirty="0">
                <a:effectLst/>
                <a:latin typeface="Arial" panose="020B0604020202020204" pitchFamily="34" charset="0"/>
                <a:ea typeface="Arial" panose="020B0604020202020204" pitchFamily="34" charset="0"/>
              </a:rPr>
              <a:t> </a:t>
            </a:r>
            <a:r>
              <a:rPr lang="es-ES" sz="1800" b="1" dirty="0">
                <a:effectLst/>
                <a:latin typeface="Arial" panose="020B0604020202020204" pitchFamily="34" charset="0"/>
                <a:ea typeface="Arial" panose="020B0604020202020204" pitchFamily="34" charset="0"/>
              </a:rPr>
              <a:t>diseños</a:t>
            </a:r>
            <a:r>
              <a:rPr lang="es-ES" sz="1800" b="1" spc="5" dirty="0">
                <a:effectLst/>
                <a:latin typeface="Arial" panose="020B0604020202020204" pitchFamily="34" charset="0"/>
                <a:ea typeface="Arial" panose="020B0604020202020204" pitchFamily="34" charset="0"/>
              </a:rPr>
              <a:t> </a:t>
            </a:r>
            <a:r>
              <a:rPr lang="es-ES" sz="1800" b="1" dirty="0">
                <a:effectLst/>
                <a:latin typeface="Arial" panose="020B0604020202020204" pitchFamily="34" charset="0"/>
                <a:ea typeface="Arial" panose="020B0604020202020204" pitchFamily="34" charset="0"/>
              </a:rPr>
              <a:t>flexibles</a:t>
            </a:r>
            <a:r>
              <a:rPr lang="es-ES" sz="1800" b="1" spc="5" dirty="0">
                <a:effectLst/>
                <a:latin typeface="Arial" panose="020B0604020202020204" pitchFamily="34" charset="0"/>
                <a:ea typeface="Arial" panose="020B0604020202020204" pitchFamily="34" charset="0"/>
              </a:rPr>
              <a:t> </a:t>
            </a:r>
            <a:r>
              <a:rPr lang="es-ES" sz="1800" b="1" dirty="0">
                <a:effectLst/>
                <a:latin typeface="Arial" panose="020B0604020202020204" pitchFamily="34" charset="0"/>
                <a:ea typeface="Arial" panose="020B0604020202020204" pitchFamily="34" charset="0"/>
              </a:rPr>
              <a:t>desde</a:t>
            </a:r>
            <a:r>
              <a:rPr lang="es-ES" sz="1800" b="1" spc="5" dirty="0">
                <a:effectLst/>
                <a:latin typeface="Arial" panose="020B0604020202020204" pitchFamily="34" charset="0"/>
                <a:ea typeface="Arial" panose="020B0604020202020204" pitchFamily="34" charset="0"/>
              </a:rPr>
              <a:t> </a:t>
            </a:r>
            <a:r>
              <a:rPr lang="es-ES" sz="1800" b="1" dirty="0">
                <a:effectLst/>
                <a:latin typeface="Arial" panose="020B0604020202020204" pitchFamily="34" charset="0"/>
                <a:ea typeface="Arial" panose="020B0604020202020204" pitchFamily="34" charset="0"/>
              </a:rPr>
              <a:t>el</a:t>
            </a:r>
            <a:r>
              <a:rPr lang="es-ES" sz="1800" b="1" spc="5" dirty="0">
                <a:effectLst/>
                <a:latin typeface="Arial" panose="020B0604020202020204" pitchFamily="34" charset="0"/>
                <a:ea typeface="Arial" panose="020B0604020202020204" pitchFamily="34" charset="0"/>
              </a:rPr>
              <a:t> </a:t>
            </a:r>
            <a:r>
              <a:rPr lang="es-ES" sz="1800" b="1" dirty="0">
                <a:effectLst/>
                <a:latin typeface="Arial" panose="020B0604020202020204" pitchFamily="34" charset="0"/>
                <a:ea typeface="Arial" panose="020B0604020202020204" pitchFamily="34" charset="0"/>
              </a:rPr>
              <a:t>principio</a:t>
            </a:r>
            <a:r>
              <a:rPr lang="es-ES" sz="1800" dirty="0">
                <a:effectLst/>
                <a:latin typeface="Arial" panose="020B0604020202020204" pitchFamily="34" charset="0"/>
                <a:ea typeface="Arial" panose="020B0604020202020204" pitchFamily="34" charset="0"/>
              </a:rPr>
              <a:t>,</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que</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presenten</a:t>
            </a:r>
            <a:r>
              <a:rPr lang="es-ES" sz="1800" spc="5" dirty="0">
                <a:effectLst/>
                <a:latin typeface="Arial" panose="020B0604020202020204" pitchFamily="34" charset="0"/>
                <a:ea typeface="Arial" panose="020B0604020202020204" pitchFamily="34" charset="0"/>
              </a:rPr>
              <a:t> </a:t>
            </a:r>
            <a:r>
              <a:rPr lang="es-ES" sz="1800" b="1" dirty="0">
                <a:effectLst/>
                <a:latin typeface="Arial" panose="020B0604020202020204" pitchFamily="34" charset="0"/>
                <a:ea typeface="Arial" panose="020B0604020202020204" pitchFamily="34" charset="0"/>
              </a:rPr>
              <a:t>opciones</a:t>
            </a:r>
            <a:r>
              <a:rPr lang="es-ES" sz="1800" b="1" spc="5" dirty="0">
                <a:effectLst/>
                <a:latin typeface="Arial" panose="020B0604020202020204" pitchFamily="34" charset="0"/>
                <a:ea typeface="Arial" panose="020B0604020202020204" pitchFamily="34" charset="0"/>
              </a:rPr>
              <a:t> </a:t>
            </a:r>
            <a:r>
              <a:rPr lang="es-ES" sz="1800" b="1" dirty="0">
                <a:effectLst/>
                <a:latin typeface="Arial" panose="020B0604020202020204" pitchFamily="34" charset="0"/>
                <a:ea typeface="Arial" panose="020B0604020202020204" pitchFamily="34" charset="0"/>
              </a:rPr>
              <a:t>personalizables</a:t>
            </a:r>
            <a:r>
              <a:rPr lang="es-ES" sz="1800" b="1"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que</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permitan</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a</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todos</a:t>
            </a:r>
            <a:r>
              <a:rPr lang="es-ES" sz="1800" spc="33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los</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estudiantes</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progresar</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desde</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donde</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ellos</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están</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y</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no</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desde</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donde</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nosotros</a:t>
            </a:r>
            <a:r>
              <a:rPr lang="es-ES" sz="1800" spc="-2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imaginamos</a:t>
            </a:r>
            <a:r>
              <a:rPr lang="es-ES" sz="1800" spc="-2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que están.</a:t>
            </a:r>
            <a:r>
              <a:rPr lang="es-ES" sz="1800" spc="5" dirty="0">
                <a:effectLst/>
                <a:latin typeface="Arial" panose="020B0604020202020204" pitchFamily="34" charset="0"/>
                <a:ea typeface="Arial" panose="020B0604020202020204" pitchFamily="34" charset="0"/>
              </a:rPr>
              <a:t> </a:t>
            </a:r>
            <a:endParaRPr lang="es-E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2394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BDC6653-4987-4025-B660-7441068C463B}"/>
              </a:ext>
            </a:extLst>
          </p:cNvPr>
          <p:cNvSpPr txBox="1"/>
          <p:nvPr/>
        </p:nvSpPr>
        <p:spPr>
          <a:xfrm>
            <a:off x="1080868" y="1192490"/>
            <a:ext cx="10536702" cy="4473019"/>
          </a:xfrm>
          <a:prstGeom prst="rect">
            <a:avLst/>
          </a:prstGeom>
          <a:noFill/>
        </p:spPr>
        <p:txBody>
          <a:bodyPr wrap="square">
            <a:spAutoFit/>
          </a:bodyPr>
          <a:lstStyle/>
          <a:p>
            <a:pPr algn="l"/>
            <a:r>
              <a:rPr lang="pt-BR" sz="1800" b="0" i="0" u="none" strike="noStrike" baseline="0" dirty="0">
                <a:latin typeface="ArialMT"/>
              </a:rPr>
              <a:t>“Neste marco educativo, o </a:t>
            </a:r>
            <a:r>
              <a:rPr lang="pt-BR" sz="1800" b="1" i="0" u="none" strike="noStrike" baseline="0" dirty="0" err="1">
                <a:latin typeface="ArialMT"/>
              </a:rPr>
              <a:t>deseño</a:t>
            </a:r>
            <a:r>
              <a:rPr lang="pt-BR" sz="1800" b="1" i="0" u="none" strike="noStrike" baseline="0" dirty="0">
                <a:latin typeface="ArialMT"/>
              </a:rPr>
              <a:t> universal para a </a:t>
            </a:r>
            <a:r>
              <a:rPr lang="pt-BR" sz="1800" b="1" i="0" u="none" strike="noStrike" baseline="0" dirty="0" err="1">
                <a:latin typeface="ArialMT"/>
              </a:rPr>
              <a:t>aprendizaxe</a:t>
            </a:r>
            <a:r>
              <a:rPr lang="pt-BR" sz="1800" b="1" i="0" u="none" strike="noStrike" baseline="0" dirty="0">
                <a:latin typeface="ArialMT"/>
              </a:rPr>
              <a:t> (DUA)</a:t>
            </a:r>
            <a:r>
              <a:rPr lang="pt-BR" sz="1800" b="0" i="0" u="none" strike="noStrike" baseline="0" dirty="0">
                <a:latin typeface="ArialMT"/>
              </a:rPr>
              <a:t> </a:t>
            </a:r>
            <a:r>
              <a:rPr lang="pt-BR" sz="1800" b="0" i="0" u="none" strike="noStrike" baseline="0" dirty="0" err="1">
                <a:latin typeface="ArialMT"/>
              </a:rPr>
              <a:t>ten</a:t>
            </a:r>
            <a:r>
              <a:rPr lang="pt-BR" sz="1800" b="0" i="0" u="none" strike="noStrike" baseline="0" dirty="0">
                <a:latin typeface="ArialMT"/>
              </a:rPr>
              <a:t> como finalidade</a:t>
            </a:r>
          </a:p>
          <a:p>
            <a:pPr algn="l"/>
            <a:r>
              <a:rPr lang="es-ES" sz="1800" b="0" i="0" u="none" strike="noStrike" baseline="0" dirty="0">
                <a:latin typeface="ArialMT"/>
              </a:rPr>
              <a:t>lograr a </a:t>
            </a:r>
            <a:r>
              <a:rPr lang="es-ES" sz="1800" b="1" i="0" u="none" strike="noStrike" baseline="0" dirty="0">
                <a:latin typeface="ArialMT"/>
              </a:rPr>
              <a:t>inclusión efectiva </a:t>
            </a:r>
            <a:r>
              <a:rPr lang="es-ES" sz="1800" b="0" i="0" u="none" strike="noStrike" baseline="0" dirty="0">
                <a:latin typeface="ArialMT"/>
              </a:rPr>
              <a:t>de todo o alumnado, con independencia da </a:t>
            </a:r>
            <a:r>
              <a:rPr lang="es-ES" sz="1800" b="0" i="0" u="none" strike="noStrike" baseline="0" dirty="0" err="1">
                <a:latin typeface="ArialMT"/>
              </a:rPr>
              <a:t>súa</a:t>
            </a:r>
            <a:r>
              <a:rPr lang="es-ES" sz="1800" b="0" i="0" u="none" strike="noStrike" baseline="0" dirty="0">
                <a:latin typeface="ArialMT"/>
              </a:rPr>
              <a:t> </a:t>
            </a:r>
            <a:r>
              <a:rPr lang="es-ES" sz="1800" b="0" i="0" u="none" strike="noStrike" baseline="0" dirty="0" err="1">
                <a:latin typeface="ArialMT"/>
              </a:rPr>
              <a:t>diversidade</a:t>
            </a:r>
            <a:r>
              <a:rPr lang="es-ES" sz="1800" b="0" i="0" u="none" strike="noStrike" baseline="0" dirty="0">
                <a:latin typeface="ArialMT"/>
              </a:rPr>
              <a:t>;</a:t>
            </a:r>
          </a:p>
          <a:p>
            <a:pPr algn="l"/>
            <a:r>
              <a:rPr lang="es-ES" sz="1800" b="0" i="0" u="none" strike="noStrike" baseline="0" dirty="0">
                <a:latin typeface="ArialMT"/>
              </a:rPr>
              <a:t>asegura que o currículo sexa planificado e posto en práctica de tal forma que non </a:t>
            </a:r>
            <a:r>
              <a:rPr lang="es-ES" sz="1800" b="0" i="0" u="none" strike="noStrike" baseline="0" dirty="0" err="1">
                <a:latin typeface="ArialMT"/>
              </a:rPr>
              <a:t>supoña</a:t>
            </a:r>
            <a:endParaRPr lang="es-ES" sz="1800" b="0" i="0" u="none" strike="noStrike" baseline="0" dirty="0">
              <a:latin typeface="ArialMT"/>
            </a:endParaRPr>
          </a:p>
          <a:p>
            <a:pPr algn="l"/>
            <a:r>
              <a:rPr lang="pt-BR" sz="1800" b="0" i="0" u="none" strike="noStrike" baseline="0" dirty="0">
                <a:latin typeface="ArialMT"/>
              </a:rPr>
              <a:t>impedimento </a:t>
            </a:r>
            <a:r>
              <a:rPr lang="pt-BR" sz="1800" b="0" i="0" u="none" strike="noStrike" baseline="0" dirty="0" err="1">
                <a:latin typeface="ArialMT"/>
              </a:rPr>
              <a:t>nin</a:t>
            </a:r>
            <a:r>
              <a:rPr lang="pt-BR" sz="1800" b="0" i="0" u="none" strike="noStrike" baseline="0" dirty="0">
                <a:latin typeface="ArialMT"/>
              </a:rPr>
              <a:t> barreira para as </a:t>
            </a:r>
            <a:r>
              <a:rPr lang="pt-BR" sz="1800" b="0" i="0" u="none" strike="noStrike" baseline="0" dirty="0" err="1">
                <a:latin typeface="ArialMT"/>
              </a:rPr>
              <a:t>persoas</a:t>
            </a:r>
            <a:r>
              <a:rPr lang="pt-BR" sz="1800" b="0" i="0" u="none" strike="noStrike" baseline="0" dirty="0">
                <a:latin typeface="ArialMT"/>
              </a:rPr>
              <a:t> no </a:t>
            </a:r>
            <a:r>
              <a:rPr lang="pt-BR" sz="1800" b="0" i="0" u="none" strike="noStrike" baseline="0" dirty="0" err="1">
                <a:latin typeface="ArialMT"/>
              </a:rPr>
              <a:t>desenvolvemento</a:t>
            </a:r>
            <a:r>
              <a:rPr lang="pt-BR" sz="1800" b="0" i="0" u="none" strike="noStrike" baseline="0" dirty="0">
                <a:latin typeface="ArialMT"/>
              </a:rPr>
              <a:t> das </a:t>
            </a:r>
            <a:r>
              <a:rPr lang="pt-BR" sz="1800" b="0" i="0" u="none" strike="noStrike" baseline="0" dirty="0" err="1">
                <a:latin typeface="ArialMT"/>
              </a:rPr>
              <a:t>súas</a:t>
            </a:r>
            <a:r>
              <a:rPr lang="pt-BR" sz="1800" b="0" i="0" u="none" strike="noStrike" baseline="0" dirty="0">
                <a:latin typeface="ArialMT"/>
              </a:rPr>
              <a:t> </a:t>
            </a:r>
            <a:r>
              <a:rPr lang="pt-BR" sz="1800" b="0" i="0" u="none" strike="noStrike" baseline="0" dirty="0" err="1">
                <a:latin typeface="ArialMT"/>
              </a:rPr>
              <a:t>competencias</a:t>
            </a:r>
            <a:r>
              <a:rPr lang="pt-BR" sz="1800" b="0" i="0" u="none" strike="noStrike" baseline="0" dirty="0">
                <a:latin typeface="ArialMT"/>
              </a:rPr>
              <a:t>.”</a:t>
            </a:r>
          </a:p>
          <a:p>
            <a:pPr algn="l"/>
            <a:endParaRPr lang="pt-BR" dirty="0">
              <a:latin typeface="ArialMT"/>
            </a:endParaRPr>
          </a:p>
          <a:p>
            <a:pPr algn="l"/>
            <a:r>
              <a:rPr lang="pt-BR" b="1" dirty="0">
                <a:latin typeface="ArialMT"/>
              </a:rPr>
              <a:t>PRINCIPIOS DE ACTUACIÓN de </a:t>
            </a:r>
            <a:r>
              <a:rPr lang="pt-BR" b="1" dirty="0" err="1">
                <a:latin typeface="ArialMT"/>
              </a:rPr>
              <a:t>la</a:t>
            </a:r>
            <a:r>
              <a:rPr lang="pt-BR" b="1" dirty="0">
                <a:latin typeface="ArialMT"/>
              </a:rPr>
              <a:t> </a:t>
            </a:r>
            <a:r>
              <a:rPr lang="pt-BR" b="1" dirty="0" err="1">
                <a:latin typeface="ArialMT"/>
              </a:rPr>
              <a:t>orden</a:t>
            </a:r>
            <a:r>
              <a:rPr lang="pt-BR" b="1" dirty="0">
                <a:latin typeface="ArialMT"/>
              </a:rPr>
              <a:t>:</a:t>
            </a:r>
          </a:p>
          <a:p>
            <a:pPr algn="l"/>
            <a:r>
              <a:rPr lang="pt-BR" u="sng" dirty="0">
                <a:latin typeface="ArialMT"/>
              </a:rPr>
              <a:t>Por parte </a:t>
            </a:r>
            <a:r>
              <a:rPr lang="pt-BR" u="sng" dirty="0" err="1">
                <a:latin typeface="ArialMT"/>
              </a:rPr>
              <a:t>del</a:t>
            </a:r>
            <a:r>
              <a:rPr lang="pt-BR" u="sng" dirty="0">
                <a:latin typeface="ArialMT"/>
              </a:rPr>
              <a:t> </a:t>
            </a:r>
            <a:r>
              <a:rPr lang="pt-BR" u="sng" dirty="0" err="1">
                <a:latin typeface="ArialMT"/>
              </a:rPr>
              <a:t>profesorado</a:t>
            </a:r>
            <a:r>
              <a:rPr lang="pt-BR" u="sng" dirty="0">
                <a:latin typeface="ArialMT"/>
              </a:rPr>
              <a:t>:</a:t>
            </a:r>
          </a:p>
          <a:p>
            <a:pPr marL="285750" indent="-285750" algn="l">
              <a:lnSpc>
                <a:spcPct val="150000"/>
              </a:lnSpc>
              <a:buFont typeface="Arial" panose="020B0604020202020204" pitchFamily="34" charset="0"/>
              <a:buChar char="•"/>
            </a:pPr>
            <a:r>
              <a:rPr lang="pt-BR" b="1" dirty="0">
                <a:latin typeface="Arial" panose="020B0604020202020204" pitchFamily="34" charset="0"/>
                <a:cs typeface="Arial" panose="020B0604020202020204" pitchFamily="34" charset="0"/>
              </a:rPr>
              <a:t>Colaborar</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con</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el</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profesor</a:t>
            </a:r>
            <a:r>
              <a:rPr lang="pt-BR" dirty="0">
                <a:latin typeface="Arial" panose="020B0604020202020204" pitchFamily="34" charset="0"/>
                <a:cs typeface="Arial" panose="020B0604020202020204" pitchFamily="34" charset="0"/>
              </a:rPr>
              <a:t> tutor y </a:t>
            </a:r>
            <a:r>
              <a:rPr lang="pt-BR" dirty="0" err="1">
                <a:latin typeface="Arial" panose="020B0604020202020204" pitchFamily="34" charset="0"/>
                <a:cs typeface="Arial" panose="020B0604020202020204" pitchFamily="34" charset="0"/>
              </a:rPr>
              <a:t>jefatura</a:t>
            </a:r>
            <a:r>
              <a:rPr lang="pt-BR" dirty="0">
                <a:latin typeface="Arial" panose="020B0604020202020204" pitchFamily="34" charset="0"/>
                <a:cs typeface="Arial" panose="020B0604020202020204" pitchFamily="34" charset="0"/>
              </a:rPr>
              <a:t> de </a:t>
            </a:r>
            <a:r>
              <a:rPr lang="pt-BR" dirty="0" err="1">
                <a:latin typeface="Arial" panose="020B0604020202020204" pitchFamily="34" charset="0"/>
                <a:cs typeface="Arial" panose="020B0604020202020204" pitchFamily="34" charset="0"/>
              </a:rPr>
              <a:t>orientación</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en</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la</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planificación</a:t>
            </a:r>
            <a:r>
              <a:rPr lang="pt-BR" dirty="0">
                <a:latin typeface="Arial" panose="020B0604020202020204" pitchFamily="34" charset="0"/>
                <a:cs typeface="Arial" panose="020B0604020202020204" pitchFamily="34" charset="0"/>
              </a:rPr>
              <a:t> y </a:t>
            </a:r>
            <a:r>
              <a:rPr lang="pt-BR" dirty="0" err="1">
                <a:latin typeface="Arial" panose="020B0604020202020204" pitchFamily="34" charset="0"/>
                <a:cs typeface="Arial" panose="020B0604020202020204" pitchFamily="34" charset="0"/>
              </a:rPr>
              <a:t>desarrollo</a:t>
            </a:r>
            <a:r>
              <a:rPr lang="pt-BR" dirty="0">
                <a:latin typeface="Arial" panose="020B0604020202020204" pitchFamily="34" charset="0"/>
                <a:cs typeface="Arial" panose="020B0604020202020204" pitchFamily="34" charset="0"/>
              </a:rPr>
              <a:t> de </a:t>
            </a:r>
            <a:r>
              <a:rPr lang="pt-BR" b="1" dirty="0" err="1">
                <a:latin typeface="Arial" panose="020B0604020202020204" pitchFamily="34" charset="0"/>
                <a:cs typeface="Arial" panose="020B0604020202020204" pitchFamily="34" charset="0"/>
              </a:rPr>
              <a:t>actuaciones</a:t>
            </a:r>
            <a:r>
              <a:rPr lang="pt-BR" dirty="0">
                <a:latin typeface="Arial" panose="020B0604020202020204" pitchFamily="34" charset="0"/>
                <a:cs typeface="Arial" panose="020B0604020202020204" pitchFamily="34" charset="0"/>
              </a:rPr>
              <a:t> destinadas al </a:t>
            </a:r>
            <a:r>
              <a:rPr lang="pt-BR" b="1" dirty="0">
                <a:latin typeface="Arial" panose="020B0604020202020204" pitchFamily="34" charset="0"/>
                <a:cs typeface="Arial" panose="020B0604020202020204" pitchFamily="34" charset="0"/>
              </a:rPr>
              <a:t>ajuste de </a:t>
            </a:r>
            <a:r>
              <a:rPr lang="pt-BR" b="1" dirty="0" err="1">
                <a:latin typeface="Arial" panose="020B0604020202020204" pitchFamily="34" charset="0"/>
                <a:cs typeface="Arial" panose="020B0604020202020204" pitchFamily="34" charset="0"/>
              </a:rPr>
              <a:t>los</a:t>
            </a:r>
            <a:r>
              <a:rPr lang="pt-BR" b="1" dirty="0">
                <a:latin typeface="Arial" panose="020B0604020202020204" pitchFamily="34" charset="0"/>
                <a:cs typeface="Arial" panose="020B0604020202020204" pitchFamily="34" charset="0"/>
              </a:rPr>
              <a:t> </a:t>
            </a:r>
            <a:r>
              <a:rPr lang="pt-BR" b="1" dirty="0" err="1">
                <a:latin typeface="Arial" panose="020B0604020202020204" pitchFamily="34" charset="0"/>
                <a:cs typeface="Arial" panose="020B0604020202020204" pitchFamily="34" charset="0"/>
              </a:rPr>
              <a:t>procesos</a:t>
            </a:r>
            <a:r>
              <a:rPr lang="pt-BR" b="1" dirty="0">
                <a:latin typeface="Arial" panose="020B0604020202020204" pitchFamily="34" charset="0"/>
                <a:cs typeface="Arial" panose="020B0604020202020204" pitchFamily="34" charset="0"/>
              </a:rPr>
              <a:t> de </a:t>
            </a:r>
            <a:r>
              <a:rPr lang="pt-BR" b="1" dirty="0" err="1">
                <a:latin typeface="Arial" panose="020B0604020202020204" pitchFamily="34" charset="0"/>
                <a:cs typeface="Arial" panose="020B0604020202020204" pitchFamily="34" charset="0"/>
              </a:rPr>
              <a:t>enseñanza</a:t>
            </a:r>
            <a:r>
              <a:rPr lang="pt-BR" b="1" dirty="0">
                <a:latin typeface="Arial" panose="020B0604020202020204" pitchFamily="34" charset="0"/>
                <a:cs typeface="Arial" panose="020B0604020202020204" pitchFamily="34" charset="0"/>
              </a:rPr>
              <a:t> </a:t>
            </a:r>
            <a:r>
              <a:rPr lang="pt-BR" b="1" dirty="0" err="1">
                <a:latin typeface="Arial" panose="020B0604020202020204" pitchFamily="34" charset="0"/>
                <a:cs typeface="Arial" panose="020B0604020202020204" pitchFamily="34" charset="0"/>
              </a:rPr>
              <a:t>aprendizaje</a:t>
            </a:r>
            <a:r>
              <a:rPr lang="pt-BR" dirty="0">
                <a:latin typeface="Arial" panose="020B0604020202020204" pitchFamily="34" charset="0"/>
                <a:cs typeface="Arial" panose="020B0604020202020204" pitchFamily="34" charset="0"/>
              </a:rPr>
              <a:t>.</a:t>
            </a:r>
          </a:p>
          <a:p>
            <a:pPr marL="285750" indent="-285750" algn="l">
              <a:lnSpc>
                <a:spcPct val="150000"/>
              </a:lnSpc>
              <a:buFont typeface="Arial" panose="020B0604020202020204" pitchFamily="34" charset="0"/>
              <a:buChar char="•"/>
            </a:pPr>
            <a:r>
              <a:rPr lang="es-ES" dirty="0">
                <a:latin typeface="Arial" panose="020B0604020202020204" pitchFamily="34" charset="0"/>
                <a:cs typeface="Arial" panose="020B0604020202020204" pitchFamily="34" charset="0"/>
              </a:rPr>
              <a:t>Utilizar estrategias </a:t>
            </a:r>
            <a:r>
              <a:rPr lang="es-ES" b="1" dirty="0">
                <a:latin typeface="Arial" panose="020B0604020202020204" pitchFamily="34" charset="0"/>
                <a:cs typeface="Arial" panose="020B0604020202020204" pitchFamily="34" charset="0"/>
              </a:rPr>
              <a:t>metodológicas promotoras de la inclusión</a:t>
            </a:r>
            <a:r>
              <a:rPr lang="es-ES" dirty="0">
                <a:latin typeface="Arial" panose="020B0604020202020204" pitchFamily="34" charset="0"/>
                <a:cs typeface="Arial" panose="020B0604020202020204" pitchFamily="34" charset="0"/>
              </a:rPr>
              <a:t>, solidaridad, trabajo en equipo, y respeto a la diferencia y convivencia.</a:t>
            </a:r>
          </a:p>
          <a:p>
            <a:pPr marL="285750" indent="-285750" algn="l">
              <a:lnSpc>
                <a:spcPct val="150000"/>
              </a:lnSpc>
              <a:buFont typeface="Arial" panose="020B0604020202020204" pitchFamily="34" charset="0"/>
              <a:buChar char="•"/>
            </a:pPr>
            <a:r>
              <a:rPr lang="es-ES" dirty="0">
                <a:latin typeface="Arial" panose="020B0604020202020204" pitchFamily="34" charset="0"/>
                <a:cs typeface="Arial" panose="020B0604020202020204" pitchFamily="34" charset="0"/>
              </a:rPr>
              <a:t>Consideración de los </a:t>
            </a:r>
            <a:r>
              <a:rPr lang="es-ES" b="1" dirty="0">
                <a:latin typeface="Arial" panose="020B0604020202020204" pitchFamily="34" charset="0"/>
                <a:cs typeface="Arial" panose="020B0604020202020204" pitchFamily="34" charset="0"/>
              </a:rPr>
              <a:t>principios del diseño universal de aprendizaje </a:t>
            </a:r>
            <a:r>
              <a:rPr lang="es-ES" dirty="0">
                <a:latin typeface="Arial" panose="020B0604020202020204" pitchFamily="34" charset="0"/>
                <a:cs typeface="Arial" panose="020B0604020202020204" pitchFamily="34" charset="0"/>
              </a:rPr>
              <a:t>en la atención educativa</a:t>
            </a:r>
          </a:p>
          <a:p>
            <a:pPr marL="285750" indent="-285750">
              <a:lnSpc>
                <a:spcPct val="150000"/>
              </a:lnSpc>
              <a:buFont typeface="Arial" panose="020B0604020202020204" pitchFamily="34" charset="0"/>
              <a:buChar char="•"/>
            </a:pPr>
            <a:r>
              <a:rPr lang="es-ES" b="1" dirty="0">
                <a:latin typeface="Arial" panose="020B0604020202020204" pitchFamily="34" charset="0"/>
                <a:cs typeface="Arial" panose="020B0604020202020204" pitchFamily="34" charset="0"/>
              </a:rPr>
              <a:t>Participar </a:t>
            </a:r>
            <a:r>
              <a:rPr lang="es-ES" dirty="0">
                <a:latin typeface="Arial" panose="020B0604020202020204" pitchFamily="34" charset="0"/>
                <a:cs typeface="Arial" panose="020B0604020202020204" pitchFamily="34" charset="0"/>
              </a:rPr>
              <a:t>en la estrategias de del equipo docente , bajo la dirección del profesor tutor. </a:t>
            </a:r>
          </a:p>
        </p:txBody>
      </p:sp>
    </p:spTree>
    <p:extLst>
      <p:ext uri="{BB962C8B-B14F-4D97-AF65-F5344CB8AC3E}">
        <p14:creationId xmlns:p14="http://schemas.microsoft.com/office/powerpoint/2010/main" val="3218047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9498609-D267-4798-B5F6-F778494D5A32}"/>
              </a:ext>
            </a:extLst>
          </p:cNvPr>
          <p:cNvSpPr txBox="1"/>
          <p:nvPr/>
        </p:nvSpPr>
        <p:spPr>
          <a:xfrm>
            <a:off x="1350498" y="815926"/>
            <a:ext cx="9594167" cy="4801314"/>
          </a:xfrm>
          <a:prstGeom prst="rect">
            <a:avLst/>
          </a:prstGeom>
          <a:noFill/>
        </p:spPr>
        <p:txBody>
          <a:bodyPr wrap="square" rtlCol="0">
            <a:spAutoFit/>
          </a:bodyPr>
          <a:lstStyle/>
          <a:p>
            <a:r>
              <a:rPr lang="es-ES" u="sng" dirty="0">
                <a:solidFill>
                  <a:srgbClr val="FF0000"/>
                </a:solidFill>
                <a:latin typeface="Arial" panose="020B0604020202020204" pitchFamily="34" charset="0"/>
                <a:cs typeface="Arial" panose="020B0604020202020204" pitchFamily="34" charset="0"/>
              </a:rPr>
              <a:t>Que ocurre cuando se diseña el currículo sin tener en cuenta a todo el alumnado ?</a:t>
            </a:r>
          </a:p>
          <a:p>
            <a:endParaRPr lang="es-ES"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Las </a:t>
            </a:r>
            <a:r>
              <a:rPr lang="es-ES" b="1" dirty="0">
                <a:latin typeface="Arial" panose="020B0604020202020204" pitchFamily="34" charset="0"/>
                <a:cs typeface="Arial" panose="020B0604020202020204" pitchFamily="34" charset="0"/>
              </a:rPr>
              <a:t>adaptaciones </a:t>
            </a:r>
            <a:r>
              <a:rPr lang="es-ES" dirty="0">
                <a:latin typeface="Arial" panose="020B0604020202020204" pitchFamily="34" charset="0"/>
                <a:cs typeface="Arial" panose="020B0604020202020204" pitchFamily="34" charset="0"/>
              </a:rPr>
              <a:t>realizadas </a:t>
            </a:r>
            <a:r>
              <a:rPr lang="es-ES" b="1" dirty="0">
                <a:latin typeface="Arial" panose="020B0604020202020204" pitchFamily="34" charset="0"/>
                <a:cs typeface="Arial" panose="020B0604020202020204" pitchFamily="34" charset="0"/>
              </a:rPr>
              <a:t>a posteriori </a:t>
            </a:r>
            <a:r>
              <a:rPr lang="es-ES" dirty="0">
                <a:latin typeface="Arial" panose="020B0604020202020204" pitchFamily="34" charset="0"/>
                <a:cs typeface="Arial" panose="020B0604020202020204" pitchFamily="34" charset="0"/>
              </a:rPr>
              <a:t>son poco funcionales y atractivas para los alumnos y costosas para los docentes.</a:t>
            </a:r>
          </a:p>
          <a:p>
            <a:endParaRPr lang="es-E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sz="1800" b="1" dirty="0">
                <a:effectLst/>
                <a:latin typeface="Arial" panose="020B0604020202020204" pitchFamily="34" charset="0"/>
                <a:ea typeface="Wingdings" panose="05000000000000000000" pitchFamily="2" charset="2"/>
                <a:cs typeface="Wingdings" panose="05000000000000000000" pitchFamily="2" charset="2"/>
              </a:rPr>
              <a:t>POCO FUNCIONALES, </a:t>
            </a:r>
            <a:r>
              <a:rPr lang="es-ES" sz="1800" dirty="0">
                <a:effectLst/>
                <a:latin typeface="Arial" panose="020B0604020202020204" pitchFamily="34" charset="0"/>
                <a:ea typeface="Wingdings" panose="05000000000000000000" pitchFamily="2" charset="2"/>
                <a:cs typeface="Wingdings" panose="05000000000000000000" pitchFamily="2" charset="2"/>
              </a:rPr>
              <a:t>en el sentido de que en ocasiones no sirven para</a:t>
            </a:r>
            <a:r>
              <a:rPr lang="es-ES" sz="1800" spc="5" dirty="0">
                <a:effectLst/>
                <a:latin typeface="Arial" panose="020B0604020202020204" pitchFamily="34" charset="0"/>
                <a:ea typeface="Wingdings" panose="05000000000000000000" pitchFamily="2" charset="2"/>
                <a:cs typeface="Wingdings" panose="05000000000000000000" pitchFamily="2" charset="2"/>
              </a:rPr>
              <a:t> </a:t>
            </a:r>
            <a:r>
              <a:rPr lang="es-ES" sz="1800" dirty="0">
                <a:effectLst/>
                <a:latin typeface="Arial" panose="020B0604020202020204" pitchFamily="34" charset="0"/>
                <a:ea typeface="Wingdings" panose="05000000000000000000" pitchFamily="2" charset="2"/>
                <a:cs typeface="Wingdings" panose="05000000000000000000" pitchFamily="2" charset="2"/>
              </a:rPr>
              <a:t>alcanzar</a:t>
            </a:r>
            <a:r>
              <a:rPr lang="es-ES" sz="1800" spc="300" dirty="0">
                <a:effectLst/>
                <a:latin typeface="Arial" panose="020B0604020202020204" pitchFamily="34" charset="0"/>
                <a:ea typeface="Wingdings" panose="05000000000000000000" pitchFamily="2" charset="2"/>
                <a:cs typeface="Wingdings" panose="05000000000000000000" pitchFamily="2" charset="2"/>
              </a:rPr>
              <a:t> </a:t>
            </a:r>
            <a:r>
              <a:rPr lang="es-ES" sz="1800" dirty="0">
                <a:effectLst/>
                <a:latin typeface="Arial" panose="020B0604020202020204" pitchFamily="34" charset="0"/>
                <a:ea typeface="Wingdings" panose="05000000000000000000" pitchFamily="2" charset="2"/>
                <a:cs typeface="Wingdings" panose="05000000000000000000" pitchFamily="2" charset="2"/>
              </a:rPr>
              <a:t>el</a:t>
            </a:r>
            <a:r>
              <a:rPr lang="es-ES" sz="1800" spc="305" dirty="0">
                <a:effectLst/>
                <a:latin typeface="Arial" panose="020B0604020202020204" pitchFamily="34" charset="0"/>
                <a:ea typeface="Wingdings" panose="05000000000000000000" pitchFamily="2" charset="2"/>
                <a:cs typeface="Wingdings" panose="05000000000000000000" pitchFamily="2" charset="2"/>
              </a:rPr>
              <a:t> </a:t>
            </a:r>
            <a:r>
              <a:rPr lang="es-ES" sz="1800" dirty="0">
                <a:effectLst/>
                <a:latin typeface="Arial" panose="020B0604020202020204" pitchFamily="34" charset="0"/>
                <a:ea typeface="Wingdings" panose="05000000000000000000" pitchFamily="2" charset="2"/>
                <a:cs typeface="Wingdings" panose="05000000000000000000" pitchFamily="2" charset="2"/>
              </a:rPr>
              <a:t>objetivo</a:t>
            </a:r>
            <a:r>
              <a:rPr lang="es-ES" sz="1800" spc="310" dirty="0">
                <a:effectLst/>
                <a:latin typeface="Arial" panose="020B0604020202020204" pitchFamily="34" charset="0"/>
                <a:ea typeface="Wingdings" panose="05000000000000000000" pitchFamily="2" charset="2"/>
                <a:cs typeface="Wingdings" panose="05000000000000000000" pitchFamily="2" charset="2"/>
              </a:rPr>
              <a:t> </a:t>
            </a:r>
            <a:r>
              <a:rPr lang="es-ES" sz="1800" dirty="0">
                <a:effectLst/>
                <a:latin typeface="Arial" panose="020B0604020202020204" pitchFamily="34" charset="0"/>
                <a:ea typeface="Wingdings" panose="05000000000000000000" pitchFamily="2" charset="2"/>
                <a:cs typeface="Wingdings" panose="05000000000000000000" pitchFamily="2" charset="2"/>
              </a:rPr>
              <a:t>que</a:t>
            </a:r>
            <a:r>
              <a:rPr lang="es-ES" sz="1800" spc="305" dirty="0">
                <a:effectLst/>
                <a:latin typeface="Arial" panose="020B0604020202020204" pitchFamily="34" charset="0"/>
                <a:ea typeface="Wingdings" panose="05000000000000000000" pitchFamily="2" charset="2"/>
                <a:cs typeface="Wingdings" panose="05000000000000000000" pitchFamily="2" charset="2"/>
              </a:rPr>
              <a:t> </a:t>
            </a:r>
            <a:r>
              <a:rPr lang="es-ES" sz="1800" dirty="0">
                <a:effectLst/>
                <a:latin typeface="Arial" panose="020B0604020202020204" pitchFamily="34" charset="0"/>
                <a:ea typeface="Wingdings" panose="05000000000000000000" pitchFamily="2" charset="2"/>
                <a:cs typeface="Wingdings" panose="05000000000000000000" pitchFamily="2" charset="2"/>
              </a:rPr>
              <a:t>se</a:t>
            </a:r>
            <a:r>
              <a:rPr lang="es-ES" sz="1800" spc="310" dirty="0">
                <a:effectLst/>
                <a:latin typeface="Arial" panose="020B0604020202020204" pitchFamily="34" charset="0"/>
                <a:ea typeface="Wingdings" panose="05000000000000000000" pitchFamily="2" charset="2"/>
                <a:cs typeface="Wingdings" panose="05000000000000000000" pitchFamily="2" charset="2"/>
              </a:rPr>
              <a:t> </a:t>
            </a:r>
            <a:r>
              <a:rPr lang="es-ES" sz="1800" dirty="0">
                <a:effectLst/>
                <a:latin typeface="Arial" panose="020B0604020202020204" pitchFamily="34" charset="0"/>
                <a:ea typeface="Wingdings" panose="05000000000000000000" pitchFamily="2" charset="2"/>
                <a:cs typeface="Wingdings" panose="05000000000000000000" pitchFamily="2" charset="2"/>
              </a:rPr>
              <a:t>pretendía</a:t>
            </a:r>
            <a:r>
              <a:rPr lang="es-ES" sz="1800" spc="310" dirty="0">
                <a:effectLst/>
                <a:latin typeface="Arial" panose="020B0604020202020204" pitchFamily="34" charset="0"/>
                <a:ea typeface="Wingdings" panose="05000000000000000000" pitchFamily="2" charset="2"/>
                <a:cs typeface="Wingdings" panose="05000000000000000000" pitchFamily="2" charset="2"/>
              </a:rPr>
              <a:t> </a:t>
            </a:r>
            <a:r>
              <a:rPr lang="es-ES" sz="1800" dirty="0">
                <a:effectLst/>
                <a:latin typeface="Arial" panose="020B0604020202020204" pitchFamily="34" charset="0"/>
                <a:ea typeface="Wingdings" panose="05000000000000000000" pitchFamily="2" charset="2"/>
                <a:cs typeface="Wingdings" panose="05000000000000000000" pitchFamily="2" charset="2"/>
              </a:rPr>
              <a:t>en</a:t>
            </a:r>
            <a:r>
              <a:rPr lang="es-ES" sz="1800" spc="295" dirty="0">
                <a:effectLst/>
                <a:latin typeface="Arial" panose="020B0604020202020204" pitchFamily="34" charset="0"/>
                <a:ea typeface="Wingdings" panose="05000000000000000000" pitchFamily="2" charset="2"/>
                <a:cs typeface="Wingdings" panose="05000000000000000000" pitchFamily="2" charset="2"/>
              </a:rPr>
              <a:t> </a:t>
            </a:r>
            <a:r>
              <a:rPr lang="es-ES" sz="1800" dirty="0">
                <a:effectLst/>
                <a:latin typeface="Arial" panose="020B0604020202020204" pitchFamily="34" charset="0"/>
                <a:ea typeface="Wingdings" panose="05000000000000000000" pitchFamily="2" charset="2"/>
                <a:cs typeface="Wingdings" panose="05000000000000000000" pitchFamily="2" charset="2"/>
              </a:rPr>
              <a:t>un</a:t>
            </a:r>
            <a:r>
              <a:rPr lang="es-ES" sz="1800" spc="310" dirty="0">
                <a:effectLst/>
                <a:latin typeface="Arial" panose="020B0604020202020204" pitchFamily="34" charset="0"/>
                <a:ea typeface="Wingdings" panose="05000000000000000000" pitchFamily="2" charset="2"/>
                <a:cs typeface="Wingdings" panose="05000000000000000000" pitchFamily="2" charset="2"/>
              </a:rPr>
              <a:t> </a:t>
            </a:r>
            <a:r>
              <a:rPr lang="es-ES" sz="1800" dirty="0">
                <a:effectLst/>
                <a:latin typeface="Arial" panose="020B0604020202020204" pitchFamily="34" charset="0"/>
                <a:ea typeface="Wingdings" panose="05000000000000000000" pitchFamily="2" charset="2"/>
                <a:cs typeface="Wingdings" panose="05000000000000000000" pitchFamily="2" charset="2"/>
              </a:rPr>
              <a:t>principio.</a:t>
            </a:r>
            <a:r>
              <a:rPr lang="es-ES" sz="1800" spc="310" dirty="0">
                <a:effectLst/>
                <a:latin typeface="Arial" panose="020B0604020202020204" pitchFamily="34" charset="0"/>
                <a:ea typeface="Wingdings" panose="05000000000000000000" pitchFamily="2" charset="2"/>
                <a:cs typeface="Wingdings" panose="05000000000000000000" pitchFamily="2" charset="2"/>
              </a:rPr>
              <a:t> </a:t>
            </a:r>
            <a:r>
              <a:rPr lang="es-ES" sz="1800" dirty="0">
                <a:effectLst/>
                <a:latin typeface="Arial" panose="020B0604020202020204" pitchFamily="34" charset="0"/>
                <a:ea typeface="Wingdings" panose="05000000000000000000" pitchFamily="2" charset="2"/>
                <a:cs typeface="Wingdings" panose="05000000000000000000" pitchFamily="2" charset="2"/>
              </a:rPr>
              <a:t>A</a:t>
            </a:r>
            <a:r>
              <a:rPr lang="es-ES" sz="1800" spc="310" dirty="0">
                <a:effectLst/>
                <a:latin typeface="Arial" panose="020B0604020202020204" pitchFamily="34" charset="0"/>
                <a:ea typeface="Wingdings" panose="05000000000000000000" pitchFamily="2" charset="2"/>
                <a:cs typeface="Wingdings" panose="05000000000000000000" pitchFamily="2" charset="2"/>
              </a:rPr>
              <a:t> </a:t>
            </a:r>
            <a:r>
              <a:rPr lang="es-ES" sz="1800" dirty="0">
                <a:effectLst/>
                <a:latin typeface="Arial" panose="020B0604020202020204" pitchFamily="34" charset="0"/>
                <a:ea typeface="Wingdings" panose="05000000000000000000" pitchFamily="2" charset="2"/>
                <a:cs typeface="Wingdings" panose="05000000000000000000" pitchFamily="2" charset="2"/>
              </a:rPr>
              <a:t>menudo,</a:t>
            </a:r>
            <a:r>
              <a:rPr lang="es-ES" sz="1800" spc="-325" dirty="0">
                <a:effectLst/>
                <a:latin typeface="Arial" panose="020B0604020202020204" pitchFamily="34" charset="0"/>
                <a:ea typeface="Wingdings" panose="05000000000000000000" pitchFamily="2" charset="2"/>
                <a:cs typeface="Wingdings" panose="05000000000000000000" pitchFamily="2" charset="2"/>
              </a:rPr>
              <a:t> </a:t>
            </a:r>
            <a:r>
              <a:rPr lang="es-ES" sz="1800" dirty="0">
                <a:effectLst/>
                <a:latin typeface="Arial" panose="020B0604020202020204" pitchFamily="34" charset="0"/>
                <a:ea typeface="Wingdings" panose="05000000000000000000" pitchFamily="2" charset="2"/>
                <a:cs typeface="Wingdings" panose="05000000000000000000" pitchFamily="2" charset="2"/>
              </a:rPr>
              <a:t>estas adaptaciones se limitan a poner meros parches o a simplificar</a:t>
            </a:r>
            <a:r>
              <a:rPr lang="es-ES" sz="1800" spc="5" dirty="0">
                <a:effectLst/>
                <a:latin typeface="Arial" panose="020B0604020202020204" pitchFamily="34" charset="0"/>
                <a:ea typeface="Wingdings" panose="05000000000000000000" pitchFamily="2" charset="2"/>
                <a:cs typeface="Wingdings" panose="05000000000000000000" pitchFamily="2" charset="2"/>
              </a:rPr>
              <a:t> </a:t>
            </a:r>
            <a:r>
              <a:rPr lang="es-ES" sz="1800" dirty="0">
                <a:effectLst/>
                <a:latin typeface="Arial" panose="020B0604020202020204" pitchFamily="34" charset="0"/>
                <a:ea typeface="Wingdings" panose="05000000000000000000" pitchFamily="2" charset="2"/>
                <a:cs typeface="Wingdings" panose="05000000000000000000" pitchFamily="2" charset="2"/>
              </a:rPr>
              <a:t>las</a:t>
            </a:r>
            <a:r>
              <a:rPr lang="es-ES" sz="1800" spc="5" dirty="0">
                <a:effectLst/>
                <a:latin typeface="Arial" panose="020B0604020202020204" pitchFamily="34" charset="0"/>
                <a:ea typeface="Wingdings" panose="05000000000000000000" pitchFamily="2" charset="2"/>
                <a:cs typeface="Wingdings" panose="05000000000000000000" pitchFamily="2" charset="2"/>
              </a:rPr>
              <a:t> </a:t>
            </a:r>
            <a:r>
              <a:rPr lang="es-ES" sz="1800" dirty="0">
                <a:effectLst/>
                <a:latin typeface="Arial" panose="020B0604020202020204" pitchFamily="34" charset="0"/>
                <a:ea typeface="Wingdings" panose="05000000000000000000" pitchFamily="2" charset="2"/>
                <a:cs typeface="Wingdings" panose="05000000000000000000" pitchFamily="2" charset="2"/>
              </a:rPr>
              <a:t>tareas</a:t>
            </a:r>
            <a:r>
              <a:rPr lang="es-ES" sz="1800" spc="5" dirty="0">
                <a:effectLst/>
                <a:latin typeface="Arial" panose="020B0604020202020204" pitchFamily="34" charset="0"/>
                <a:ea typeface="Wingdings" panose="05000000000000000000" pitchFamily="2" charset="2"/>
                <a:cs typeface="Wingdings" panose="05000000000000000000" pitchFamily="2" charset="2"/>
              </a:rPr>
              <a:t> </a:t>
            </a:r>
            <a:r>
              <a:rPr lang="es-ES" sz="1800" dirty="0">
                <a:effectLst/>
                <a:latin typeface="Arial" panose="020B0604020202020204" pitchFamily="34" charset="0"/>
                <a:ea typeface="Wingdings" panose="05000000000000000000" pitchFamily="2" charset="2"/>
                <a:cs typeface="Wingdings" panose="05000000000000000000" pitchFamily="2" charset="2"/>
              </a:rPr>
              <a:t>y</a:t>
            </a:r>
            <a:r>
              <a:rPr lang="es-ES" sz="1800" spc="5" dirty="0">
                <a:effectLst/>
                <a:latin typeface="Arial" panose="020B0604020202020204" pitchFamily="34" charset="0"/>
                <a:ea typeface="Wingdings" panose="05000000000000000000" pitchFamily="2" charset="2"/>
                <a:cs typeface="Wingdings" panose="05000000000000000000" pitchFamily="2" charset="2"/>
              </a:rPr>
              <a:t> </a:t>
            </a:r>
            <a:r>
              <a:rPr lang="es-ES" sz="1800" dirty="0">
                <a:effectLst/>
                <a:latin typeface="Arial" panose="020B0604020202020204" pitchFamily="34" charset="0"/>
                <a:ea typeface="Wingdings" panose="05000000000000000000" pitchFamily="2" charset="2"/>
                <a:cs typeface="Wingdings" panose="05000000000000000000" pitchFamily="2" charset="2"/>
              </a:rPr>
              <a:t>los</a:t>
            </a:r>
            <a:r>
              <a:rPr lang="es-ES" sz="1800" spc="5" dirty="0">
                <a:effectLst/>
                <a:latin typeface="Arial" panose="020B0604020202020204" pitchFamily="34" charset="0"/>
                <a:ea typeface="Wingdings" panose="05000000000000000000" pitchFamily="2" charset="2"/>
                <a:cs typeface="Wingdings" panose="05000000000000000000" pitchFamily="2" charset="2"/>
              </a:rPr>
              <a:t> </a:t>
            </a:r>
            <a:r>
              <a:rPr lang="es-ES" sz="1800" dirty="0">
                <a:effectLst/>
                <a:latin typeface="Arial" panose="020B0604020202020204" pitchFamily="34" charset="0"/>
                <a:ea typeface="Wingdings" panose="05000000000000000000" pitchFamily="2" charset="2"/>
                <a:cs typeface="Wingdings" panose="05000000000000000000" pitchFamily="2" charset="2"/>
              </a:rPr>
              <a:t>objetivos,</a:t>
            </a:r>
            <a:r>
              <a:rPr lang="es-ES" sz="1800" spc="5" dirty="0">
                <a:effectLst/>
                <a:latin typeface="Arial" panose="020B0604020202020204" pitchFamily="34" charset="0"/>
                <a:ea typeface="Wingdings" panose="05000000000000000000" pitchFamily="2" charset="2"/>
                <a:cs typeface="Wingdings" panose="05000000000000000000" pitchFamily="2" charset="2"/>
              </a:rPr>
              <a:t> </a:t>
            </a:r>
            <a:r>
              <a:rPr lang="es-ES" sz="1800" dirty="0">
                <a:effectLst/>
                <a:latin typeface="Arial" panose="020B0604020202020204" pitchFamily="34" charset="0"/>
                <a:ea typeface="Wingdings" panose="05000000000000000000" pitchFamily="2" charset="2"/>
                <a:cs typeface="Wingdings" panose="05000000000000000000" pitchFamily="2" charset="2"/>
              </a:rPr>
              <a:t>en</a:t>
            </a:r>
            <a:r>
              <a:rPr lang="es-ES" sz="1800" spc="5" dirty="0">
                <a:effectLst/>
                <a:latin typeface="Arial" panose="020B0604020202020204" pitchFamily="34" charset="0"/>
                <a:ea typeface="Wingdings" panose="05000000000000000000" pitchFamily="2" charset="2"/>
                <a:cs typeface="Wingdings" panose="05000000000000000000" pitchFamily="2" charset="2"/>
              </a:rPr>
              <a:t> </a:t>
            </a:r>
            <a:r>
              <a:rPr lang="es-ES" sz="1800" dirty="0">
                <a:effectLst/>
                <a:latin typeface="Arial" panose="020B0604020202020204" pitchFamily="34" charset="0"/>
                <a:ea typeface="Wingdings" panose="05000000000000000000" pitchFamily="2" charset="2"/>
                <a:cs typeface="Wingdings" panose="05000000000000000000" pitchFamily="2" charset="2"/>
              </a:rPr>
              <a:t>lugar</a:t>
            </a:r>
            <a:r>
              <a:rPr lang="es-ES" sz="1800" spc="5" dirty="0">
                <a:effectLst/>
                <a:latin typeface="Arial" panose="020B0604020202020204" pitchFamily="34" charset="0"/>
                <a:ea typeface="Wingdings" panose="05000000000000000000" pitchFamily="2" charset="2"/>
                <a:cs typeface="Wingdings" panose="05000000000000000000" pitchFamily="2" charset="2"/>
              </a:rPr>
              <a:t> </a:t>
            </a:r>
            <a:r>
              <a:rPr lang="es-ES" sz="1800" dirty="0">
                <a:effectLst/>
                <a:latin typeface="Arial" panose="020B0604020202020204" pitchFamily="34" charset="0"/>
                <a:ea typeface="Wingdings" panose="05000000000000000000" pitchFamily="2" charset="2"/>
                <a:cs typeface="Wingdings" panose="05000000000000000000" pitchFamily="2" charset="2"/>
              </a:rPr>
              <a:t>de</a:t>
            </a:r>
            <a:r>
              <a:rPr lang="es-ES" sz="1800" spc="5" dirty="0">
                <a:effectLst/>
                <a:latin typeface="Arial" panose="020B0604020202020204" pitchFamily="34" charset="0"/>
                <a:ea typeface="Wingdings" panose="05000000000000000000" pitchFamily="2" charset="2"/>
                <a:cs typeface="Wingdings" panose="05000000000000000000" pitchFamily="2" charset="2"/>
              </a:rPr>
              <a:t> </a:t>
            </a:r>
            <a:r>
              <a:rPr lang="es-ES" sz="1800" dirty="0">
                <a:effectLst/>
                <a:latin typeface="Arial" panose="020B0604020202020204" pitchFamily="34" charset="0"/>
                <a:ea typeface="Wingdings" panose="05000000000000000000" pitchFamily="2" charset="2"/>
                <a:cs typeface="Wingdings" panose="05000000000000000000" pitchFamily="2" charset="2"/>
              </a:rPr>
              <a:t>proporcionar</a:t>
            </a:r>
            <a:r>
              <a:rPr lang="es-ES" sz="1800" spc="5" dirty="0">
                <a:effectLst/>
                <a:latin typeface="Arial" panose="020B0604020202020204" pitchFamily="34" charset="0"/>
                <a:ea typeface="Wingdings" panose="05000000000000000000" pitchFamily="2" charset="2"/>
                <a:cs typeface="Wingdings" panose="05000000000000000000" pitchFamily="2" charset="2"/>
              </a:rPr>
              <a:t> </a:t>
            </a:r>
            <a:r>
              <a:rPr lang="es-ES" sz="1800" dirty="0">
                <a:effectLst/>
                <a:latin typeface="Arial" panose="020B0604020202020204" pitchFamily="34" charset="0"/>
                <a:ea typeface="Wingdings" panose="05000000000000000000" pitchFamily="2" charset="2"/>
                <a:cs typeface="Wingdings" panose="05000000000000000000" pitchFamily="2" charset="2"/>
              </a:rPr>
              <a:t>los</a:t>
            </a:r>
            <a:r>
              <a:rPr lang="es-ES" sz="1800" spc="5" dirty="0">
                <a:effectLst/>
                <a:latin typeface="Arial" panose="020B0604020202020204" pitchFamily="34" charset="0"/>
                <a:ea typeface="Wingdings" panose="05000000000000000000" pitchFamily="2" charset="2"/>
                <a:cs typeface="Wingdings" panose="05000000000000000000" pitchFamily="2" charset="2"/>
              </a:rPr>
              <a:t> </a:t>
            </a:r>
            <a:r>
              <a:rPr lang="es-ES" sz="1800" dirty="0">
                <a:effectLst/>
                <a:latin typeface="Arial" panose="020B0604020202020204" pitchFamily="34" charset="0"/>
                <a:ea typeface="Wingdings" panose="05000000000000000000" pitchFamily="2" charset="2"/>
                <a:cs typeface="Wingdings" panose="05000000000000000000" pitchFamily="2" charset="2"/>
              </a:rPr>
              <a:t>apoyos</a:t>
            </a:r>
            <a:r>
              <a:rPr lang="es-ES" sz="1800" spc="5" dirty="0">
                <a:effectLst/>
                <a:latin typeface="Arial" panose="020B0604020202020204" pitchFamily="34" charset="0"/>
                <a:ea typeface="Wingdings" panose="05000000000000000000" pitchFamily="2" charset="2"/>
                <a:cs typeface="Wingdings" panose="05000000000000000000" pitchFamily="2" charset="2"/>
              </a:rPr>
              <a:t> </a:t>
            </a:r>
            <a:r>
              <a:rPr lang="es-ES" sz="1800" dirty="0">
                <a:effectLst/>
                <a:latin typeface="Arial" panose="020B0604020202020204" pitchFamily="34" charset="0"/>
                <a:ea typeface="Wingdings" panose="05000000000000000000" pitchFamily="2" charset="2"/>
                <a:cs typeface="Wingdings" panose="05000000000000000000" pitchFamily="2" charset="2"/>
              </a:rPr>
              <a:t>que</a:t>
            </a:r>
            <a:r>
              <a:rPr lang="es-ES" sz="1800" spc="5" dirty="0">
                <a:effectLst/>
                <a:latin typeface="Arial" panose="020B0604020202020204" pitchFamily="34" charset="0"/>
                <a:ea typeface="Wingdings" panose="05000000000000000000" pitchFamily="2" charset="2"/>
                <a:cs typeface="Wingdings" panose="05000000000000000000" pitchFamily="2" charset="2"/>
              </a:rPr>
              <a:t> </a:t>
            </a:r>
            <a:r>
              <a:rPr lang="es-ES" sz="1800" dirty="0">
                <a:effectLst/>
                <a:latin typeface="Arial" panose="020B0604020202020204" pitchFamily="34" charset="0"/>
                <a:ea typeface="Wingdings" panose="05000000000000000000" pitchFamily="2" charset="2"/>
                <a:cs typeface="Wingdings" panose="05000000000000000000" pitchFamily="2" charset="2"/>
              </a:rPr>
              <a:t>el</a:t>
            </a:r>
            <a:r>
              <a:rPr lang="es-ES" sz="1800" spc="5" dirty="0">
                <a:effectLst/>
                <a:latin typeface="Arial" panose="020B0604020202020204" pitchFamily="34" charset="0"/>
                <a:ea typeface="Wingdings" panose="05000000000000000000" pitchFamily="2" charset="2"/>
                <a:cs typeface="Wingdings" panose="05000000000000000000" pitchFamily="2" charset="2"/>
              </a:rPr>
              <a:t> </a:t>
            </a:r>
            <a:r>
              <a:rPr lang="es-ES" sz="1800" dirty="0">
                <a:effectLst/>
                <a:latin typeface="Arial" panose="020B0604020202020204" pitchFamily="34" charset="0"/>
                <a:ea typeface="Wingdings" panose="05000000000000000000" pitchFamily="2" charset="2"/>
                <a:cs typeface="Wingdings" panose="05000000000000000000" pitchFamily="2" charset="2"/>
              </a:rPr>
              <a:t>alumno</a:t>
            </a:r>
            <a:r>
              <a:rPr lang="es-ES" sz="1800" spc="5" dirty="0">
                <a:effectLst/>
                <a:latin typeface="Arial" panose="020B0604020202020204" pitchFamily="34" charset="0"/>
                <a:ea typeface="Wingdings" panose="05000000000000000000" pitchFamily="2" charset="2"/>
                <a:cs typeface="Wingdings" panose="05000000000000000000" pitchFamily="2" charset="2"/>
              </a:rPr>
              <a:t> </a:t>
            </a:r>
            <a:r>
              <a:rPr lang="es-ES" sz="1800" dirty="0">
                <a:effectLst/>
                <a:latin typeface="Arial" panose="020B0604020202020204" pitchFamily="34" charset="0"/>
                <a:ea typeface="Wingdings" panose="05000000000000000000" pitchFamily="2" charset="2"/>
                <a:cs typeface="Wingdings" panose="05000000000000000000" pitchFamily="2" charset="2"/>
              </a:rPr>
              <a:t>necesita</a:t>
            </a:r>
            <a:r>
              <a:rPr lang="es-ES" sz="1800" spc="5" dirty="0">
                <a:effectLst/>
                <a:latin typeface="Arial" panose="020B0604020202020204" pitchFamily="34" charset="0"/>
                <a:ea typeface="Wingdings" panose="05000000000000000000" pitchFamily="2" charset="2"/>
                <a:cs typeface="Wingdings" panose="05000000000000000000" pitchFamily="2" charset="2"/>
              </a:rPr>
              <a:t> </a:t>
            </a:r>
            <a:r>
              <a:rPr lang="es-ES" sz="1800" dirty="0">
                <a:effectLst/>
                <a:latin typeface="Arial" panose="020B0604020202020204" pitchFamily="34" charset="0"/>
                <a:ea typeface="Wingdings" panose="05000000000000000000" pitchFamily="2" charset="2"/>
                <a:cs typeface="Wingdings" panose="05000000000000000000" pitchFamily="2" charset="2"/>
              </a:rPr>
              <a:t>para</a:t>
            </a:r>
            <a:r>
              <a:rPr lang="es-ES" sz="1800" spc="5" dirty="0">
                <a:effectLst/>
                <a:latin typeface="Arial" panose="020B0604020202020204" pitchFamily="34" charset="0"/>
                <a:ea typeface="Wingdings" panose="05000000000000000000" pitchFamily="2" charset="2"/>
                <a:cs typeface="Wingdings" panose="05000000000000000000" pitchFamily="2" charset="2"/>
              </a:rPr>
              <a:t> </a:t>
            </a:r>
            <a:r>
              <a:rPr lang="es-ES" sz="1800" dirty="0">
                <a:effectLst/>
                <a:latin typeface="Arial" panose="020B0604020202020204" pitchFamily="34" charset="0"/>
                <a:ea typeface="Wingdings" panose="05000000000000000000" pitchFamily="2" charset="2"/>
                <a:cs typeface="Wingdings" panose="05000000000000000000" pitchFamily="2" charset="2"/>
              </a:rPr>
              <a:t>acceder</a:t>
            </a:r>
            <a:r>
              <a:rPr lang="es-ES" sz="1800" spc="5" dirty="0">
                <a:effectLst/>
                <a:latin typeface="Arial" panose="020B0604020202020204" pitchFamily="34" charset="0"/>
                <a:ea typeface="Wingdings" panose="05000000000000000000" pitchFamily="2" charset="2"/>
                <a:cs typeface="Wingdings" panose="05000000000000000000" pitchFamily="2" charset="2"/>
              </a:rPr>
              <a:t> </a:t>
            </a:r>
            <a:r>
              <a:rPr lang="es-ES" sz="1800" dirty="0">
                <a:effectLst/>
                <a:latin typeface="Arial" panose="020B0604020202020204" pitchFamily="34" charset="0"/>
                <a:ea typeface="Wingdings" panose="05000000000000000000" pitchFamily="2" charset="2"/>
                <a:cs typeface="Wingdings" panose="05000000000000000000" pitchFamily="2" charset="2"/>
              </a:rPr>
              <a:t>al</a:t>
            </a:r>
            <a:r>
              <a:rPr lang="es-ES" sz="1800" spc="5" dirty="0">
                <a:effectLst/>
                <a:latin typeface="Arial" panose="020B0604020202020204" pitchFamily="34" charset="0"/>
                <a:ea typeface="Wingdings" panose="05000000000000000000" pitchFamily="2" charset="2"/>
                <a:cs typeface="Wingdings" panose="05000000000000000000" pitchFamily="2" charset="2"/>
              </a:rPr>
              <a:t> </a:t>
            </a:r>
            <a:r>
              <a:rPr lang="es-ES" sz="1800" dirty="0">
                <a:effectLst/>
                <a:latin typeface="Arial" panose="020B0604020202020204" pitchFamily="34" charset="0"/>
                <a:ea typeface="Wingdings" panose="05000000000000000000" pitchFamily="2" charset="2"/>
                <a:cs typeface="Wingdings" panose="05000000000000000000" pitchFamily="2" charset="2"/>
              </a:rPr>
              <a:t>mismo</a:t>
            </a:r>
            <a:r>
              <a:rPr lang="es-ES" sz="1800" spc="5" dirty="0">
                <a:effectLst/>
                <a:latin typeface="Arial" panose="020B0604020202020204" pitchFamily="34" charset="0"/>
                <a:ea typeface="Wingdings" panose="05000000000000000000" pitchFamily="2" charset="2"/>
                <a:cs typeface="Wingdings" panose="05000000000000000000" pitchFamily="2" charset="2"/>
              </a:rPr>
              <a:t> </a:t>
            </a:r>
            <a:r>
              <a:rPr lang="es-ES" sz="1800" dirty="0">
                <a:effectLst/>
                <a:latin typeface="Arial" panose="020B0604020202020204" pitchFamily="34" charset="0"/>
                <a:ea typeface="Wingdings" panose="05000000000000000000" pitchFamily="2" charset="2"/>
                <a:cs typeface="Wingdings" panose="05000000000000000000" pitchFamily="2" charset="2"/>
              </a:rPr>
              <a:t>aprendizaje</a:t>
            </a:r>
            <a:r>
              <a:rPr lang="es-ES" sz="1800" spc="-5" dirty="0">
                <a:effectLst/>
                <a:latin typeface="Arial" panose="020B0604020202020204" pitchFamily="34" charset="0"/>
                <a:ea typeface="Wingdings" panose="05000000000000000000" pitchFamily="2" charset="2"/>
                <a:cs typeface="Wingdings" panose="05000000000000000000" pitchFamily="2" charset="2"/>
              </a:rPr>
              <a:t> </a:t>
            </a:r>
            <a:r>
              <a:rPr lang="es-ES" sz="1800" dirty="0">
                <a:effectLst/>
                <a:latin typeface="Arial" panose="020B0604020202020204" pitchFamily="34" charset="0"/>
                <a:ea typeface="Wingdings" panose="05000000000000000000" pitchFamily="2" charset="2"/>
                <a:cs typeface="Wingdings" panose="05000000000000000000" pitchFamily="2" charset="2"/>
              </a:rPr>
              <a:t>que sus compañeros.</a:t>
            </a:r>
          </a:p>
          <a:p>
            <a:endParaRPr lang="es-ES" sz="1800" dirty="0">
              <a:effectLst/>
              <a:latin typeface="Arial" panose="020B0604020202020204" pitchFamily="34" charset="0"/>
              <a:ea typeface="Wingdings" panose="05000000000000000000" pitchFamily="2" charset="2"/>
              <a:cs typeface="Wingdings" panose="05000000000000000000" pitchFamily="2" charset="2"/>
            </a:endParaRPr>
          </a:p>
          <a:p>
            <a:pPr marL="285750" indent="-285750">
              <a:buFont typeface="Arial" panose="020B0604020202020204" pitchFamily="34" charset="0"/>
              <a:buChar char="•"/>
            </a:pPr>
            <a:r>
              <a:rPr lang="es-ES" sz="1800" b="1" dirty="0">
                <a:effectLst/>
                <a:latin typeface="Arial" panose="020B0604020202020204" pitchFamily="34" charset="0"/>
                <a:ea typeface="Arial" panose="020B0604020202020204" pitchFamily="34" charset="0"/>
              </a:rPr>
              <a:t>POCO ATRACTIVAS, </a:t>
            </a:r>
            <a:r>
              <a:rPr lang="es-ES" sz="1800" dirty="0">
                <a:effectLst/>
                <a:latin typeface="Arial" panose="020B0604020202020204" pitchFamily="34" charset="0"/>
                <a:ea typeface="Arial" panose="020B0604020202020204" pitchFamily="34" charset="0"/>
              </a:rPr>
              <a:t>ya que a veces el alumno no trabaja en las mismas</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actividades que sus compañeros, lo que puede hacer que se sienta</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desplazado</a:t>
            </a:r>
            <a:r>
              <a:rPr lang="es-ES" sz="1800" spc="-1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y</a:t>
            </a:r>
            <a:r>
              <a:rPr lang="es-ES" sz="1800" spc="-1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desmotivado</a:t>
            </a:r>
          </a:p>
          <a:p>
            <a:endParaRPr lang="es-ES" sz="1800" dirty="0">
              <a:effectLst/>
              <a:latin typeface="Arial" panose="020B0604020202020204" pitchFamily="34" charset="0"/>
              <a:ea typeface="Arial" panose="020B0604020202020204" pitchFamily="34" charset="0"/>
            </a:endParaRPr>
          </a:p>
          <a:p>
            <a:pPr marL="285750" indent="-285750">
              <a:buFont typeface="Arial" panose="020B0604020202020204" pitchFamily="34" charset="0"/>
              <a:buChar char="•"/>
            </a:pPr>
            <a:r>
              <a:rPr lang="es-ES" sz="1800" b="1" dirty="0">
                <a:effectLst/>
                <a:latin typeface="Arial" panose="020B0604020202020204" pitchFamily="34" charset="0"/>
                <a:ea typeface="Arial" panose="020B0604020202020204" pitchFamily="34" charset="0"/>
              </a:rPr>
              <a:t>COSTOSAS </a:t>
            </a:r>
            <a:r>
              <a:rPr lang="es-ES" sz="1800" dirty="0">
                <a:effectLst/>
                <a:latin typeface="Arial" panose="020B0604020202020204" pitchFamily="34" charset="0"/>
                <a:ea typeface="Arial" panose="020B0604020202020204" pitchFamily="34" charset="0"/>
              </a:rPr>
              <a:t>en relación con el esfuerzo y el tiempo que el profesorado</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debe dedicar a diseñar las adaptaciones: una vez que la planificación</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ya está diseñada, hay que empezar a hacer variantes individuales</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para determinados alumnos</a:t>
            </a:r>
            <a:endParaRPr lang="es-ES" sz="1800" dirty="0">
              <a:effectLst/>
              <a:latin typeface="Arial" panose="020B0604020202020204" pitchFamily="34" charset="0"/>
              <a:ea typeface="Wingdings" panose="05000000000000000000" pitchFamily="2" charset="2"/>
              <a:cs typeface="Wingdings" panose="05000000000000000000" pitchFamily="2" charset="2"/>
            </a:endParaRPr>
          </a:p>
        </p:txBody>
      </p:sp>
    </p:spTree>
    <p:extLst>
      <p:ext uri="{BB962C8B-B14F-4D97-AF65-F5344CB8AC3E}">
        <p14:creationId xmlns:p14="http://schemas.microsoft.com/office/powerpoint/2010/main" val="42457978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DFB819A-5A12-4AC4-8ED8-58CA215C02C4}"/>
              </a:ext>
            </a:extLst>
          </p:cNvPr>
          <p:cNvSpPr txBox="1"/>
          <p:nvPr/>
        </p:nvSpPr>
        <p:spPr>
          <a:xfrm>
            <a:off x="1209822" y="562708"/>
            <a:ext cx="10128738" cy="3970318"/>
          </a:xfrm>
          <a:prstGeom prst="rect">
            <a:avLst/>
          </a:prstGeom>
          <a:noFill/>
        </p:spPr>
        <p:txBody>
          <a:bodyPr wrap="square" rtlCol="0">
            <a:spAutoFit/>
          </a:bodyPr>
          <a:lstStyle/>
          <a:p>
            <a:r>
              <a:rPr lang="es-ES" dirty="0">
                <a:solidFill>
                  <a:srgbClr val="F79546"/>
                </a:solidFill>
                <a:latin typeface="Arial" panose="020B0604020202020204" pitchFamily="34" charset="0"/>
                <a:ea typeface="Arial" panose="020B0604020202020204" pitchFamily="34" charset="0"/>
              </a:rPr>
              <a:t>Aportación d</a:t>
            </a:r>
            <a:r>
              <a:rPr lang="es-ES" sz="1800" dirty="0">
                <a:solidFill>
                  <a:srgbClr val="F79546"/>
                </a:solidFill>
                <a:effectLst/>
                <a:latin typeface="Arial" panose="020B0604020202020204" pitchFamily="34" charset="0"/>
                <a:ea typeface="Arial" panose="020B0604020202020204" pitchFamily="34" charset="0"/>
              </a:rPr>
              <a:t>el</a:t>
            </a:r>
            <a:r>
              <a:rPr lang="es-ES" sz="1800" spc="195" dirty="0">
                <a:solidFill>
                  <a:srgbClr val="F79546"/>
                </a:solidFill>
                <a:effectLst/>
                <a:latin typeface="Arial" panose="020B0604020202020204" pitchFamily="34" charset="0"/>
                <a:ea typeface="Arial" panose="020B0604020202020204" pitchFamily="34" charset="0"/>
              </a:rPr>
              <a:t> </a:t>
            </a:r>
            <a:r>
              <a:rPr lang="es-ES" sz="1800" dirty="0">
                <a:solidFill>
                  <a:srgbClr val="F79546"/>
                </a:solidFill>
                <a:effectLst/>
                <a:latin typeface="Arial" panose="020B0604020202020204" pitchFamily="34" charset="0"/>
                <a:ea typeface="Arial" panose="020B0604020202020204" pitchFamily="34" charset="0"/>
              </a:rPr>
              <a:t>DUA</a:t>
            </a:r>
            <a:r>
              <a:rPr lang="es-ES" sz="1800" spc="170" dirty="0">
                <a:solidFill>
                  <a:srgbClr val="F79546"/>
                </a:solidFill>
                <a:effectLst/>
                <a:latin typeface="Arial" panose="020B0604020202020204" pitchFamily="34" charset="0"/>
                <a:ea typeface="Arial" panose="020B0604020202020204" pitchFamily="34" charset="0"/>
              </a:rPr>
              <a:t> </a:t>
            </a:r>
            <a:r>
              <a:rPr lang="es-ES" sz="1800" dirty="0">
                <a:solidFill>
                  <a:srgbClr val="F79546"/>
                </a:solidFill>
                <a:effectLst/>
                <a:latin typeface="Arial" panose="020B0604020202020204" pitchFamily="34" charset="0"/>
                <a:ea typeface="Arial" panose="020B0604020202020204" pitchFamily="34" charset="0"/>
              </a:rPr>
              <a:t>a</a:t>
            </a:r>
            <a:r>
              <a:rPr lang="es-ES" sz="1800" spc="200" dirty="0">
                <a:solidFill>
                  <a:srgbClr val="F79546"/>
                </a:solidFill>
                <a:effectLst/>
                <a:latin typeface="Arial" panose="020B0604020202020204" pitchFamily="34" charset="0"/>
                <a:ea typeface="Arial" panose="020B0604020202020204" pitchFamily="34" charset="0"/>
              </a:rPr>
              <a:t> </a:t>
            </a:r>
            <a:r>
              <a:rPr lang="es-ES" sz="1800" dirty="0">
                <a:solidFill>
                  <a:srgbClr val="F79546"/>
                </a:solidFill>
                <a:effectLst/>
                <a:latin typeface="Arial" panose="020B0604020202020204" pitchFamily="34" charset="0"/>
                <a:ea typeface="Arial" panose="020B0604020202020204" pitchFamily="34" charset="0"/>
              </a:rPr>
              <a:t>la</a:t>
            </a:r>
            <a:r>
              <a:rPr lang="es-ES" sz="1800" spc="200" dirty="0">
                <a:solidFill>
                  <a:srgbClr val="F79546"/>
                </a:solidFill>
                <a:effectLst/>
                <a:latin typeface="Arial" panose="020B0604020202020204" pitchFamily="34" charset="0"/>
                <a:ea typeface="Arial" panose="020B0604020202020204" pitchFamily="34" charset="0"/>
              </a:rPr>
              <a:t> </a:t>
            </a:r>
            <a:r>
              <a:rPr lang="es-ES" sz="1800" dirty="0">
                <a:solidFill>
                  <a:srgbClr val="F79546"/>
                </a:solidFill>
                <a:effectLst/>
                <a:latin typeface="Arial" panose="020B0604020202020204" pitchFamily="34" charset="0"/>
                <a:ea typeface="Arial" panose="020B0604020202020204" pitchFamily="34" charset="0"/>
              </a:rPr>
              <a:t>educación</a:t>
            </a:r>
            <a:r>
              <a:rPr lang="es-ES" sz="1800" spc="195" dirty="0">
                <a:solidFill>
                  <a:srgbClr val="F79546"/>
                </a:solidFill>
                <a:effectLst/>
                <a:latin typeface="Arial" panose="020B0604020202020204" pitchFamily="34" charset="0"/>
                <a:ea typeface="Arial" panose="020B0604020202020204" pitchFamily="34" charset="0"/>
              </a:rPr>
              <a:t> </a:t>
            </a:r>
            <a:r>
              <a:rPr lang="es-ES" sz="1800" dirty="0">
                <a:solidFill>
                  <a:srgbClr val="F79546"/>
                </a:solidFill>
                <a:effectLst/>
                <a:latin typeface="Arial" panose="020B0604020202020204" pitchFamily="34" charset="0"/>
                <a:ea typeface="Arial" panose="020B0604020202020204" pitchFamily="34" charset="0"/>
              </a:rPr>
              <a:t>inclusiva</a:t>
            </a:r>
            <a:r>
              <a:rPr lang="es-ES" sz="1800" spc="210" dirty="0">
                <a:solidFill>
                  <a:srgbClr val="F79546"/>
                </a:solidFill>
                <a:effectLst/>
                <a:latin typeface="Arial" panose="020B0604020202020204" pitchFamily="34" charset="0"/>
                <a:ea typeface="Arial" panose="020B0604020202020204" pitchFamily="34" charset="0"/>
              </a:rPr>
              <a:t> </a:t>
            </a:r>
            <a:r>
              <a:rPr lang="es-ES" sz="1800" dirty="0">
                <a:solidFill>
                  <a:srgbClr val="F79546"/>
                </a:solidFill>
                <a:effectLst/>
                <a:latin typeface="Arial" panose="020B0604020202020204" pitchFamily="34" charset="0"/>
                <a:ea typeface="Arial" panose="020B0604020202020204" pitchFamily="34" charset="0"/>
              </a:rPr>
              <a:t>y</a:t>
            </a:r>
            <a:r>
              <a:rPr lang="es-ES" sz="1800" spc="175" dirty="0">
                <a:solidFill>
                  <a:srgbClr val="F79546"/>
                </a:solidFill>
                <a:effectLst/>
                <a:latin typeface="Arial" panose="020B0604020202020204" pitchFamily="34" charset="0"/>
                <a:ea typeface="Arial" panose="020B0604020202020204" pitchFamily="34" charset="0"/>
              </a:rPr>
              <a:t> </a:t>
            </a:r>
            <a:r>
              <a:rPr lang="es-ES" sz="1800" dirty="0">
                <a:solidFill>
                  <a:srgbClr val="F79546"/>
                </a:solidFill>
                <a:effectLst/>
                <a:latin typeface="Arial" panose="020B0604020202020204" pitchFamily="34" charset="0"/>
                <a:ea typeface="Arial" panose="020B0604020202020204" pitchFamily="34" charset="0"/>
              </a:rPr>
              <a:t>a</a:t>
            </a:r>
            <a:r>
              <a:rPr lang="es-ES" sz="1800" spc="200" dirty="0">
                <a:solidFill>
                  <a:srgbClr val="F79546"/>
                </a:solidFill>
                <a:effectLst/>
                <a:latin typeface="Arial" panose="020B0604020202020204" pitchFamily="34" charset="0"/>
                <a:ea typeface="Arial" panose="020B0604020202020204" pitchFamily="34" charset="0"/>
              </a:rPr>
              <a:t> </a:t>
            </a:r>
            <a:r>
              <a:rPr lang="es-ES" sz="1800" dirty="0">
                <a:solidFill>
                  <a:srgbClr val="F79546"/>
                </a:solidFill>
                <a:effectLst/>
                <a:latin typeface="Arial" panose="020B0604020202020204" pitchFamily="34" charset="0"/>
                <a:ea typeface="Arial" panose="020B0604020202020204" pitchFamily="34" charset="0"/>
              </a:rPr>
              <a:t>la</a:t>
            </a:r>
            <a:r>
              <a:rPr lang="es-ES" sz="1800" spc="205" dirty="0">
                <a:solidFill>
                  <a:srgbClr val="F79546"/>
                </a:solidFill>
                <a:effectLst/>
                <a:latin typeface="Arial" panose="020B0604020202020204" pitchFamily="34" charset="0"/>
                <a:ea typeface="Arial" panose="020B0604020202020204" pitchFamily="34" charset="0"/>
              </a:rPr>
              <a:t> </a:t>
            </a:r>
            <a:r>
              <a:rPr lang="es-ES" sz="1800" dirty="0">
                <a:solidFill>
                  <a:srgbClr val="F79546"/>
                </a:solidFill>
                <a:effectLst/>
                <a:latin typeface="Arial" panose="020B0604020202020204" pitchFamily="34" charset="0"/>
                <a:ea typeface="Arial" panose="020B0604020202020204" pitchFamily="34" charset="0"/>
              </a:rPr>
              <a:t>atención</a:t>
            </a:r>
            <a:r>
              <a:rPr lang="es-ES" sz="1800" spc="195" dirty="0">
                <a:solidFill>
                  <a:srgbClr val="F79546"/>
                </a:solidFill>
                <a:effectLst/>
                <a:latin typeface="Arial" panose="020B0604020202020204" pitchFamily="34" charset="0"/>
                <a:ea typeface="Arial" panose="020B0604020202020204" pitchFamily="34" charset="0"/>
              </a:rPr>
              <a:t> </a:t>
            </a:r>
            <a:r>
              <a:rPr lang="es-ES" sz="1800" dirty="0">
                <a:solidFill>
                  <a:srgbClr val="F79546"/>
                </a:solidFill>
                <a:effectLst/>
                <a:latin typeface="Arial" panose="020B0604020202020204" pitchFamily="34" charset="0"/>
                <a:ea typeface="Arial" panose="020B0604020202020204" pitchFamily="34" charset="0"/>
              </a:rPr>
              <a:t>a</a:t>
            </a:r>
            <a:r>
              <a:rPr lang="es-ES" sz="1800" spc="200" dirty="0">
                <a:solidFill>
                  <a:srgbClr val="F79546"/>
                </a:solidFill>
                <a:effectLst/>
                <a:latin typeface="Arial" panose="020B0604020202020204" pitchFamily="34" charset="0"/>
                <a:ea typeface="Arial" panose="020B0604020202020204" pitchFamily="34" charset="0"/>
              </a:rPr>
              <a:t> </a:t>
            </a:r>
            <a:r>
              <a:rPr lang="es-ES" sz="1800" dirty="0">
                <a:solidFill>
                  <a:srgbClr val="F79546"/>
                </a:solidFill>
                <a:effectLst/>
                <a:latin typeface="Arial" panose="020B0604020202020204" pitchFamily="34" charset="0"/>
                <a:ea typeface="Arial" panose="020B0604020202020204" pitchFamily="34" charset="0"/>
              </a:rPr>
              <a:t>la</a:t>
            </a:r>
            <a:r>
              <a:rPr lang="es-ES" sz="1800" spc="-320" dirty="0">
                <a:solidFill>
                  <a:srgbClr val="F79546"/>
                </a:solidFill>
                <a:effectLst/>
                <a:latin typeface="Arial" panose="020B0604020202020204" pitchFamily="34" charset="0"/>
                <a:ea typeface="Arial" panose="020B0604020202020204" pitchFamily="34" charset="0"/>
              </a:rPr>
              <a:t> </a:t>
            </a:r>
            <a:r>
              <a:rPr lang="es-ES" sz="1800" dirty="0">
                <a:solidFill>
                  <a:srgbClr val="F79546"/>
                </a:solidFill>
                <a:effectLst/>
                <a:latin typeface="Arial" panose="020B0604020202020204" pitchFamily="34" charset="0"/>
                <a:ea typeface="Arial" panose="020B0604020202020204" pitchFamily="34" charset="0"/>
              </a:rPr>
              <a:t>diversidad</a:t>
            </a:r>
            <a:r>
              <a:rPr lang="es-ES" sz="1800" spc="-5" dirty="0">
                <a:solidFill>
                  <a:srgbClr val="F79546"/>
                </a:solidFill>
                <a:effectLst/>
                <a:latin typeface="Arial" panose="020B0604020202020204" pitchFamily="34" charset="0"/>
                <a:ea typeface="Arial" panose="020B0604020202020204" pitchFamily="34" charset="0"/>
              </a:rPr>
              <a:t> </a:t>
            </a:r>
            <a:r>
              <a:rPr lang="es-ES" sz="1800" dirty="0">
                <a:solidFill>
                  <a:srgbClr val="F79546"/>
                </a:solidFill>
                <a:effectLst/>
                <a:latin typeface="Arial" panose="020B0604020202020204" pitchFamily="34" charset="0"/>
                <a:ea typeface="Arial" panose="020B0604020202020204" pitchFamily="34" charset="0"/>
              </a:rPr>
              <a:t>en el</a:t>
            </a:r>
            <a:r>
              <a:rPr lang="es-ES" sz="1800" spc="-10" dirty="0">
                <a:solidFill>
                  <a:srgbClr val="F79546"/>
                </a:solidFill>
                <a:effectLst/>
                <a:latin typeface="Arial" panose="020B0604020202020204" pitchFamily="34" charset="0"/>
                <a:ea typeface="Arial" panose="020B0604020202020204" pitchFamily="34" charset="0"/>
              </a:rPr>
              <a:t> </a:t>
            </a:r>
            <a:r>
              <a:rPr lang="es-ES" sz="1800" dirty="0">
                <a:solidFill>
                  <a:srgbClr val="F79546"/>
                </a:solidFill>
                <a:effectLst/>
                <a:latin typeface="Arial" panose="020B0604020202020204" pitchFamily="34" charset="0"/>
                <a:ea typeface="Arial" panose="020B0604020202020204" pitchFamily="34" charset="0"/>
              </a:rPr>
              <a:t>aula.</a:t>
            </a:r>
          </a:p>
          <a:p>
            <a:endParaRPr lang="es-ES" sz="1800" dirty="0">
              <a:solidFill>
                <a:srgbClr val="F79546"/>
              </a:solidFill>
              <a:effectLst/>
              <a:latin typeface="Arial" panose="020B0604020202020204" pitchFamily="34" charset="0"/>
              <a:ea typeface="Arial" panose="020B0604020202020204" pitchFamily="34" charset="0"/>
            </a:endParaRPr>
          </a:p>
          <a:p>
            <a:pPr marL="285750" indent="-285750">
              <a:buFont typeface="Arial" panose="020B0604020202020204" pitchFamily="34" charset="0"/>
              <a:buChar char="•"/>
            </a:pPr>
            <a:r>
              <a:rPr lang="es-ES" sz="1800" b="1" dirty="0">
                <a:effectLst/>
                <a:latin typeface="Arial" panose="020B0604020202020204" pitchFamily="34" charset="0"/>
                <a:ea typeface="Arial" panose="020B0604020202020204" pitchFamily="34" charset="0"/>
              </a:rPr>
              <a:t>Se rompe la dicotomía entre alumnado con discapacidad y sin</a:t>
            </a:r>
            <a:r>
              <a:rPr lang="es-ES" sz="1800" b="1" spc="5" dirty="0">
                <a:effectLst/>
                <a:latin typeface="Arial" panose="020B0604020202020204" pitchFamily="34" charset="0"/>
                <a:ea typeface="Arial" panose="020B0604020202020204" pitchFamily="34" charset="0"/>
              </a:rPr>
              <a:t> </a:t>
            </a:r>
            <a:r>
              <a:rPr lang="es-ES" sz="1800" b="1" dirty="0">
                <a:effectLst/>
                <a:latin typeface="Arial" panose="020B0604020202020204" pitchFamily="34" charset="0"/>
                <a:ea typeface="Arial" panose="020B0604020202020204" pitchFamily="34" charset="0"/>
              </a:rPr>
              <a:t>discapacidad. </a:t>
            </a:r>
            <a:r>
              <a:rPr lang="es-ES" sz="1800" dirty="0">
                <a:effectLst/>
                <a:latin typeface="Arial" panose="020B0604020202020204" pitchFamily="34" charset="0"/>
                <a:ea typeface="Arial" panose="020B0604020202020204" pitchFamily="34" charset="0"/>
              </a:rPr>
              <a:t>La </a:t>
            </a:r>
            <a:r>
              <a:rPr lang="es-ES" sz="1800" i="1" dirty="0">
                <a:effectLst/>
                <a:latin typeface="Arial" panose="020B0604020202020204" pitchFamily="34" charset="0"/>
                <a:ea typeface="Arial" panose="020B0604020202020204" pitchFamily="34" charset="0"/>
              </a:rPr>
              <a:t>diversidad </a:t>
            </a:r>
            <a:r>
              <a:rPr lang="es-ES" sz="1800" dirty="0">
                <a:effectLst/>
                <a:latin typeface="Arial" panose="020B0604020202020204" pitchFamily="34" charset="0"/>
                <a:ea typeface="Arial" panose="020B0604020202020204" pitchFamily="34" charset="0"/>
              </a:rPr>
              <a:t>es un concepto</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que se</a:t>
            </a:r>
            <a:r>
              <a:rPr lang="es-ES" sz="1800" spc="33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aplica a </a:t>
            </a:r>
            <a:r>
              <a:rPr lang="es-ES" sz="1800" i="1" dirty="0">
                <a:effectLst/>
                <a:latin typeface="Arial" panose="020B0604020202020204" pitchFamily="34" charset="0"/>
                <a:ea typeface="Arial" panose="020B0604020202020204" pitchFamily="34" charset="0"/>
              </a:rPr>
              <a:t>todos</a:t>
            </a:r>
            <a:r>
              <a:rPr lang="es-ES" sz="1800" i="1" spc="5" dirty="0">
                <a:effectLst/>
                <a:latin typeface="Arial" panose="020B0604020202020204" pitchFamily="34" charset="0"/>
                <a:ea typeface="Arial" panose="020B0604020202020204" pitchFamily="34" charset="0"/>
              </a:rPr>
              <a:t> </a:t>
            </a:r>
            <a:r>
              <a:rPr lang="es-ES" sz="1800" i="1" dirty="0">
                <a:effectLst/>
                <a:latin typeface="Arial" panose="020B0604020202020204" pitchFamily="34" charset="0"/>
                <a:ea typeface="Arial" panose="020B0604020202020204" pitchFamily="34" charset="0"/>
              </a:rPr>
              <a:t>los estudiantes</a:t>
            </a:r>
            <a:r>
              <a:rPr lang="es-ES" sz="1800" dirty="0">
                <a:effectLst/>
                <a:latin typeface="Arial" panose="020B0604020202020204" pitchFamily="34" charset="0"/>
                <a:ea typeface="Arial" panose="020B0604020202020204" pitchFamily="34" charset="0"/>
              </a:rPr>
              <a:t>, que tienen diferentes capacidades que se desarrollan</a:t>
            </a:r>
            <a:r>
              <a:rPr lang="es-ES" sz="1800" spc="-32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en mayor o menor grado, por lo que cada cual aprende mejor de una</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forma</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única</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y</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diferente</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al</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resto.</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Por</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tanto,</a:t>
            </a:r>
            <a:r>
              <a:rPr lang="es-ES" sz="1800" spc="5" dirty="0">
                <a:effectLst/>
                <a:latin typeface="Arial" panose="020B0604020202020204" pitchFamily="34" charset="0"/>
                <a:ea typeface="Arial" panose="020B0604020202020204" pitchFamily="34" charset="0"/>
              </a:rPr>
              <a:t> </a:t>
            </a:r>
            <a:r>
              <a:rPr lang="es-ES" sz="1800" u="sng" dirty="0">
                <a:effectLst/>
                <a:latin typeface="Arial" panose="020B0604020202020204" pitchFamily="34" charset="0"/>
                <a:ea typeface="Arial" panose="020B0604020202020204" pitchFamily="34" charset="0"/>
              </a:rPr>
              <a:t>ofrecer</a:t>
            </a:r>
            <a:r>
              <a:rPr lang="es-ES" sz="1800" u="sng" spc="335" dirty="0">
                <a:effectLst/>
                <a:latin typeface="Arial" panose="020B0604020202020204" pitchFamily="34" charset="0"/>
                <a:ea typeface="Arial" panose="020B0604020202020204" pitchFamily="34" charset="0"/>
              </a:rPr>
              <a:t> </a:t>
            </a:r>
            <a:r>
              <a:rPr lang="es-ES" sz="1800" u="sng" dirty="0">
                <a:effectLst/>
                <a:latin typeface="Arial" panose="020B0604020202020204" pitchFamily="34" charset="0"/>
                <a:ea typeface="Arial" panose="020B0604020202020204" pitchFamily="34" charset="0"/>
              </a:rPr>
              <a:t>distintas</a:t>
            </a:r>
            <a:r>
              <a:rPr lang="es-ES" sz="1800" u="sng" spc="-320" dirty="0">
                <a:effectLst/>
                <a:latin typeface="Arial" panose="020B0604020202020204" pitchFamily="34" charset="0"/>
                <a:ea typeface="Arial" panose="020B0604020202020204" pitchFamily="34" charset="0"/>
              </a:rPr>
              <a:t> </a:t>
            </a:r>
            <a:r>
              <a:rPr lang="es-ES" sz="1800" u="sng" dirty="0">
                <a:effectLst/>
                <a:latin typeface="Arial" panose="020B0604020202020204" pitchFamily="34" charset="0"/>
                <a:ea typeface="Arial" panose="020B0604020202020204" pitchFamily="34" charset="0"/>
              </a:rPr>
              <a:t>alternativas</a:t>
            </a:r>
            <a:r>
              <a:rPr lang="es-ES" sz="1800" u="sng"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para</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acceder</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al</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aprendizaje</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no</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solo</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beneficia</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al</a:t>
            </a:r>
            <a:r>
              <a:rPr lang="es-ES" sz="1800" spc="-32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estudiante</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con</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discapacidad,</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sino</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que</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también</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permite</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que</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cada</a:t>
            </a:r>
            <a:r>
              <a:rPr lang="es-ES" sz="1800" spc="-32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alumno</a:t>
            </a:r>
            <a:r>
              <a:rPr lang="es-ES" sz="1800" spc="-1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escoja</a:t>
            </a:r>
            <a:r>
              <a:rPr lang="es-ES" sz="1800" spc="-1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aquella</a:t>
            </a:r>
            <a:r>
              <a:rPr lang="es-ES" sz="1800" spc="-1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opción</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con</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la que</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va</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a</a:t>
            </a:r>
            <a:r>
              <a:rPr lang="es-ES" sz="1800" spc="-1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aprender</a:t>
            </a:r>
            <a:r>
              <a:rPr lang="es-ES" sz="1800" spc="-2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mejor.</a:t>
            </a:r>
          </a:p>
          <a:p>
            <a:pPr marL="285750" indent="-285750">
              <a:buFont typeface="Arial" panose="020B0604020202020204" pitchFamily="34" charset="0"/>
              <a:buChar char="•"/>
            </a:pPr>
            <a:endParaRPr lang="es-ES" sz="1800" dirty="0">
              <a:effectLst/>
              <a:latin typeface="Arial" panose="020B0604020202020204" pitchFamily="34" charset="0"/>
              <a:ea typeface="Arial" panose="020B0604020202020204" pitchFamily="34" charset="0"/>
            </a:endParaRPr>
          </a:p>
          <a:p>
            <a:pPr marL="285750" indent="-285750">
              <a:buFont typeface="Arial" panose="020B0604020202020204" pitchFamily="34" charset="0"/>
              <a:buChar char="•"/>
            </a:pPr>
            <a:r>
              <a:rPr lang="es-ES" sz="1800" dirty="0">
                <a:effectLst/>
                <a:latin typeface="Arial" panose="020B0604020202020204" pitchFamily="34" charset="0"/>
                <a:ea typeface="Arial" panose="020B0604020202020204" pitchFamily="34" charset="0"/>
              </a:rPr>
              <a:t>Encontramos</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nuevamente</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que</a:t>
            </a:r>
            <a:r>
              <a:rPr lang="es-ES" sz="1800" spc="5" dirty="0">
                <a:effectLst/>
                <a:latin typeface="Arial" panose="020B0604020202020204" pitchFamily="34" charset="0"/>
                <a:ea typeface="Arial" panose="020B0604020202020204" pitchFamily="34" charset="0"/>
              </a:rPr>
              <a:t> </a:t>
            </a:r>
            <a:r>
              <a:rPr lang="es-ES" sz="1800" b="1" dirty="0">
                <a:effectLst/>
                <a:latin typeface="Arial" panose="020B0604020202020204" pitchFamily="34" charset="0"/>
                <a:ea typeface="Arial" panose="020B0604020202020204" pitchFamily="34" charset="0"/>
              </a:rPr>
              <a:t>el</a:t>
            </a:r>
            <a:r>
              <a:rPr lang="es-ES" sz="1800" b="1" spc="5" dirty="0">
                <a:effectLst/>
                <a:latin typeface="Arial" panose="020B0604020202020204" pitchFamily="34" charset="0"/>
                <a:ea typeface="Arial" panose="020B0604020202020204" pitchFamily="34" charset="0"/>
              </a:rPr>
              <a:t> </a:t>
            </a:r>
            <a:r>
              <a:rPr lang="es-ES" sz="1800" b="1" dirty="0">
                <a:effectLst/>
                <a:latin typeface="Arial" panose="020B0604020202020204" pitchFamily="34" charset="0"/>
                <a:ea typeface="Arial" panose="020B0604020202020204" pitchFamily="34" charset="0"/>
              </a:rPr>
              <a:t>foco</a:t>
            </a:r>
            <a:r>
              <a:rPr lang="es-ES" sz="1800" b="1" spc="5" dirty="0">
                <a:effectLst/>
                <a:latin typeface="Arial" panose="020B0604020202020204" pitchFamily="34" charset="0"/>
                <a:ea typeface="Arial" panose="020B0604020202020204" pitchFamily="34" charset="0"/>
              </a:rPr>
              <a:t> </a:t>
            </a:r>
            <a:r>
              <a:rPr lang="es-ES" sz="1800" b="1" dirty="0">
                <a:effectLst/>
                <a:latin typeface="Arial" panose="020B0604020202020204" pitchFamily="34" charset="0"/>
                <a:ea typeface="Arial" panose="020B0604020202020204" pitchFamily="34" charset="0"/>
              </a:rPr>
              <a:t>de</a:t>
            </a:r>
            <a:r>
              <a:rPr lang="es-ES" sz="1800" b="1" spc="5" dirty="0">
                <a:effectLst/>
                <a:latin typeface="Arial" panose="020B0604020202020204" pitchFamily="34" charset="0"/>
                <a:ea typeface="Arial" panose="020B0604020202020204" pitchFamily="34" charset="0"/>
              </a:rPr>
              <a:t> </a:t>
            </a:r>
            <a:r>
              <a:rPr lang="es-ES" sz="1800" b="1" dirty="0">
                <a:effectLst/>
                <a:latin typeface="Arial" panose="020B0604020202020204" pitchFamily="34" charset="0"/>
                <a:ea typeface="Arial" panose="020B0604020202020204" pitchFamily="34" charset="0"/>
              </a:rPr>
              <a:t>la</a:t>
            </a:r>
            <a:r>
              <a:rPr lang="es-ES" sz="1800" b="1" spc="5" dirty="0">
                <a:effectLst/>
                <a:latin typeface="Arial" panose="020B0604020202020204" pitchFamily="34" charset="0"/>
                <a:ea typeface="Arial" panose="020B0604020202020204" pitchFamily="34" charset="0"/>
              </a:rPr>
              <a:t> </a:t>
            </a:r>
            <a:r>
              <a:rPr lang="es-ES" sz="1800" b="1" dirty="0">
                <a:effectLst/>
                <a:latin typeface="Arial" panose="020B0604020202020204" pitchFamily="34" charset="0"/>
                <a:ea typeface="Arial" panose="020B0604020202020204" pitchFamily="34" charset="0"/>
              </a:rPr>
              <a:t>discapacidad</a:t>
            </a:r>
            <a:r>
              <a:rPr lang="es-ES" sz="1800" b="1" spc="5" dirty="0">
                <a:effectLst/>
                <a:latin typeface="Arial" panose="020B0604020202020204" pitchFamily="34" charset="0"/>
                <a:ea typeface="Arial" panose="020B0604020202020204" pitchFamily="34" charset="0"/>
              </a:rPr>
              <a:t> </a:t>
            </a:r>
            <a:r>
              <a:rPr lang="es-ES" sz="1800" b="1" dirty="0">
                <a:effectLst/>
                <a:latin typeface="Arial" panose="020B0604020202020204" pitchFamily="34" charset="0"/>
                <a:ea typeface="Arial" panose="020B0604020202020204" pitchFamily="34" charset="0"/>
              </a:rPr>
              <a:t>se</a:t>
            </a:r>
            <a:r>
              <a:rPr lang="es-ES" sz="1800" b="1" spc="5" dirty="0">
                <a:effectLst/>
                <a:latin typeface="Arial" panose="020B0604020202020204" pitchFamily="34" charset="0"/>
                <a:ea typeface="Arial" panose="020B0604020202020204" pitchFamily="34" charset="0"/>
              </a:rPr>
              <a:t> </a:t>
            </a:r>
            <a:r>
              <a:rPr lang="es-ES" sz="1800" b="1" dirty="0">
                <a:effectLst/>
                <a:latin typeface="Arial" panose="020B0604020202020204" pitchFamily="34" charset="0"/>
                <a:ea typeface="Arial" panose="020B0604020202020204" pitchFamily="34" charset="0"/>
              </a:rPr>
              <a:t>desplaza del alumno a los materiales y a los medios </a:t>
            </a:r>
            <a:r>
              <a:rPr lang="es-ES" sz="1800" dirty="0">
                <a:effectLst/>
                <a:latin typeface="Arial" panose="020B0604020202020204" pitchFamily="34" charset="0"/>
                <a:ea typeface="Arial" panose="020B0604020202020204" pitchFamily="34" charset="0"/>
              </a:rPr>
              <a:t>en particular,</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y al diseño curricular en general .El currículo será</a:t>
            </a:r>
            <a:r>
              <a:rPr lang="es-ES" sz="1800" i="1" spc="5" dirty="0">
                <a:effectLst/>
                <a:latin typeface="Arial" panose="020B0604020202020204" pitchFamily="34" charset="0"/>
                <a:ea typeface="Arial" panose="020B0604020202020204" pitchFamily="34" charset="0"/>
              </a:rPr>
              <a:t> </a:t>
            </a:r>
            <a:r>
              <a:rPr lang="es-ES" sz="1800" i="1" dirty="0" err="1">
                <a:effectLst/>
                <a:latin typeface="Arial" panose="020B0604020202020204" pitchFamily="34" charset="0"/>
                <a:ea typeface="Arial" panose="020B0604020202020204" pitchFamily="34" charset="0"/>
              </a:rPr>
              <a:t>discapacitante</a:t>
            </a:r>
            <a:r>
              <a:rPr lang="es-ES" sz="1800" i="1"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en la medida en que no permita que todo el alumnado</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pueda</a:t>
            </a:r>
            <a:r>
              <a:rPr lang="es-ES" sz="1800" spc="-5"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acceder a</a:t>
            </a:r>
            <a:r>
              <a:rPr lang="es-ES" sz="1800" spc="-10" dirty="0">
                <a:effectLst/>
                <a:latin typeface="Arial" panose="020B0604020202020204" pitchFamily="34" charset="0"/>
                <a:ea typeface="Arial" panose="020B0604020202020204" pitchFamily="34" charset="0"/>
              </a:rPr>
              <a:t> </a:t>
            </a:r>
            <a:r>
              <a:rPr lang="es-ES" sz="1800" dirty="0">
                <a:effectLst/>
                <a:latin typeface="Arial" panose="020B0604020202020204" pitchFamily="34" charset="0"/>
                <a:ea typeface="Arial" panose="020B0604020202020204" pitchFamily="34" charset="0"/>
              </a:rPr>
              <a:t>él.</a:t>
            </a:r>
          </a:p>
          <a:p>
            <a:pPr marL="285750" indent="-285750">
              <a:buFont typeface="Arial" panose="020B0604020202020204" pitchFamily="34" charset="0"/>
              <a:buChar char="•"/>
            </a:pPr>
            <a:endParaRPr lang="es-ES" sz="1800" dirty="0">
              <a:effectLst/>
              <a:latin typeface="Arial" panose="020B0604020202020204" pitchFamily="34" charset="0"/>
              <a:ea typeface="Arial" panose="020B0604020202020204" pitchFamily="34" charset="0"/>
            </a:endParaRPr>
          </a:p>
          <a:p>
            <a:endParaRPr lang="es-ES" dirty="0"/>
          </a:p>
        </p:txBody>
      </p:sp>
    </p:spTree>
    <p:extLst>
      <p:ext uri="{BB962C8B-B14F-4D97-AF65-F5344CB8AC3E}">
        <p14:creationId xmlns:p14="http://schemas.microsoft.com/office/powerpoint/2010/main" val="36244003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F3108CB-F268-4851-AD19-1E3D4B867792}"/>
              </a:ext>
            </a:extLst>
          </p:cNvPr>
          <p:cNvPicPr>
            <a:picLocks noChangeAspect="1"/>
          </p:cNvPicPr>
          <p:nvPr/>
        </p:nvPicPr>
        <p:blipFill>
          <a:blip r:embed="rId2"/>
          <a:stretch>
            <a:fillRect/>
          </a:stretch>
        </p:blipFill>
        <p:spPr>
          <a:xfrm>
            <a:off x="333572" y="0"/>
            <a:ext cx="11524855" cy="6858000"/>
          </a:xfrm>
          <a:prstGeom prst="rect">
            <a:avLst/>
          </a:prstGeom>
        </p:spPr>
      </p:pic>
      <p:sp>
        <p:nvSpPr>
          <p:cNvPr id="3" name="CuadroTexto 2">
            <a:extLst>
              <a:ext uri="{FF2B5EF4-FFF2-40B4-BE49-F238E27FC236}">
                <a16:creationId xmlns:a16="http://schemas.microsoft.com/office/drawing/2014/main" id="{C18F8A3E-01C3-42C1-AA39-B1AF3B75BB7A}"/>
              </a:ext>
            </a:extLst>
          </p:cNvPr>
          <p:cNvSpPr txBox="1"/>
          <p:nvPr/>
        </p:nvSpPr>
        <p:spPr>
          <a:xfrm>
            <a:off x="98474" y="140678"/>
            <a:ext cx="2841674" cy="461665"/>
          </a:xfrm>
          <a:prstGeom prst="rect">
            <a:avLst/>
          </a:prstGeom>
          <a:solidFill>
            <a:schemeClr val="accent6">
              <a:lumMod val="75000"/>
            </a:schemeClr>
          </a:solidFill>
        </p:spPr>
        <p:txBody>
          <a:bodyPr wrap="square" rtlCol="0">
            <a:spAutoFit/>
          </a:bodyPr>
          <a:lstStyle/>
          <a:p>
            <a:pPr algn="ctr"/>
            <a:r>
              <a:rPr lang="es-ES" sz="2400" b="1" dirty="0">
                <a:solidFill>
                  <a:schemeClr val="bg1"/>
                </a:solidFill>
                <a:latin typeface="Bradley Hand ITC" panose="03070402050302030203" pitchFamily="66" charset="0"/>
              </a:rPr>
              <a:t>DUA</a:t>
            </a:r>
          </a:p>
        </p:txBody>
      </p:sp>
    </p:spTree>
    <p:extLst>
      <p:ext uri="{BB962C8B-B14F-4D97-AF65-F5344CB8AC3E}">
        <p14:creationId xmlns:p14="http://schemas.microsoft.com/office/powerpoint/2010/main" val="23490862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F3E459E-225D-42B3-A157-C42D1DE5F53C}"/>
              </a:ext>
            </a:extLst>
          </p:cNvPr>
          <p:cNvPicPr>
            <a:picLocks noChangeAspect="1"/>
          </p:cNvPicPr>
          <p:nvPr/>
        </p:nvPicPr>
        <p:blipFill>
          <a:blip r:embed="rId2"/>
          <a:stretch>
            <a:fillRect/>
          </a:stretch>
        </p:blipFill>
        <p:spPr>
          <a:xfrm>
            <a:off x="182880" y="534572"/>
            <a:ext cx="12009120" cy="5588709"/>
          </a:xfrm>
          <a:prstGeom prst="rect">
            <a:avLst/>
          </a:prstGeom>
        </p:spPr>
      </p:pic>
      <p:sp>
        <p:nvSpPr>
          <p:cNvPr id="3" name="CuadroTexto 2">
            <a:extLst>
              <a:ext uri="{FF2B5EF4-FFF2-40B4-BE49-F238E27FC236}">
                <a16:creationId xmlns:a16="http://schemas.microsoft.com/office/drawing/2014/main" id="{F9AEEA57-15B5-4D48-BC88-2A1E0E28B634}"/>
              </a:ext>
            </a:extLst>
          </p:cNvPr>
          <p:cNvSpPr txBox="1"/>
          <p:nvPr/>
        </p:nvSpPr>
        <p:spPr>
          <a:xfrm>
            <a:off x="182880" y="534572"/>
            <a:ext cx="2841674" cy="461665"/>
          </a:xfrm>
          <a:prstGeom prst="rect">
            <a:avLst/>
          </a:prstGeom>
          <a:solidFill>
            <a:schemeClr val="bg2">
              <a:lumMod val="25000"/>
            </a:schemeClr>
          </a:solidFill>
        </p:spPr>
        <p:txBody>
          <a:bodyPr wrap="square" rtlCol="0">
            <a:spAutoFit/>
          </a:bodyPr>
          <a:lstStyle/>
          <a:p>
            <a:pPr algn="ctr"/>
            <a:r>
              <a:rPr lang="es-ES" sz="2400" b="1" dirty="0">
                <a:solidFill>
                  <a:schemeClr val="bg1"/>
                </a:solidFill>
                <a:latin typeface="Bradley Hand ITC" panose="03070402050302030203" pitchFamily="66" charset="0"/>
              </a:rPr>
              <a:t>DUA</a:t>
            </a:r>
          </a:p>
        </p:txBody>
      </p:sp>
    </p:spTree>
    <p:extLst>
      <p:ext uri="{BB962C8B-B14F-4D97-AF65-F5344CB8AC3E}">
        <p14:creationId xmlns:p14="http://schemas.microsoft.com/office/powerpoint/2010/main" val="3483986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3C7F16E9-7A24-4F45-8A4E-E87819EB917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3" name="Imagen 2">
            <a:extLst>
              <a:ext uri="{FF2B5EF4-FFF2-40B4-BE49-F238E27FC236}">
                <a16:creationId xmlns:a16="http://schemas.microsoft.com/office/drawing/2014/main" id="{CDAFC121-4A2B-41E3-B6D6-3B123502CE51}"/>
              </a:ext>
            </a:extLst>
          </p:cNvPr>
          <p:cNvPicPr>
            <a:picLocks noChangeAspect="1"/>
          </p:cNvPicPr>
          <p:nvPr/>
        </p:nvPicPr>
        <p:blipFill>
          <a:blip r:embed="rId2"/>
          <a:stretch>
            <a:fillRect/>
          </a:stretch>
        </p:blipFill>
        <p:spPr>
          <a:xfrm>
            <a:off x="0" y="92456"/>
            <a:ext cx="12192000" cy="6673088"/>
          </a:xfrm>
          <a:prstGeom prst="rect">
            <a:avLst/>
          </a:prstGeom>
        </p:spPr>
      </p:pic>
    </p:spTree>
    <p:extLst>
      <p:ext uri="{BB962C8B-B14F-4D97-AF65-F5344CB8AC3E}">
        <p14:creationId xmlns:p14="http://schemas.microsoft.com/office/powerpoint/2010/main" val="34387240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2FE8D02-FCC7-45C8-9725-80F2080C043F}"/>
              </a:ext>
            </a:extLst>
          </p:cNvPr>
          <p:cNvPicPr>
            <a:picLocks noChangeAspect="1"/>
          </p:cNvPicPr>
          <p:nvPr/>
        </p:nvPicPr>
        <p:blipFill>
          <a:blip r:embed="rId2"/>
          <a:stretch>
            <a:fillRect/>
          </a:stretch>
        </p:blipFill>
        <p:spPr>
          <a:xfrm>
            <a:off x="0" y="622717"/>
            <a:ext cx="12192000" cy="5612565"/>
          </a:xfrm>
          <a:prstGeom prst="rect">
            <a:avLst/>
          </a:prstGeom>
        </p:spPr>
      </p:pic>
      <p:sp>
        <p:nvSpPr>
          <p:cNvPr id="2" name="CuadroTexto 1">
            <a:extLst>
              <a:ext uri="{FF2B5EF4-FFF2-40B4-BE49-F238E27FC236}">
                <a16:creationId xmlns:a16="http://schemas.microsoft.com/office/drawing/2014/main" id="{D965832B-59BD-417B-9540-37B792906C51}"/>
              </a:ext>
            </a:extLst>
          </p:cNvPr>
          <p:cNvSpPr txBox="1"/>
          <p:nvPr/>
        </p:nvSpPr>
        <p:spPr>
          <a:xfrm>
            <a:off x="1420837" y="6235282"/>
            <a:ext cx="1631853" cy="369332"/>
          </a:xfrm>
          <a:prstGeom prst="rect">
            <a:avLst/>
          </a:prstGeom>
          <a:noFill/>
        </p:spPr>
        <p:txBody>
          <a:bodyPr wrap="square" rtlCol="0">
            <a:spAutoFit/>
          </a:bodyPr>
          <a:lstStyle/>
          <a:p>
            <a:r>
              <a:rPr lang="es-ES" b="1" dirty="0"/>
              <a:t>MOTIVACIÓN</a:t>
            </a:r>
          </a:p>
        </p:txBody>
      </p:sp>
      <p:sp>
        <p:nvSpPr>
          <p:cNvPr id="5" name="CuadroTexto 4">
            <a:extLst>
              <a:ext uri="{FF2B5EF4-FFF2-40B4-BE49-F238E27FC236}">
                <a16:creationId xmlns:a16="http://schemas.microsoft.com/office/drawing/2014/main" id="{2A8834AA-59E2-43B6-AEA1-4026E40BE660}"/>
              </a:ext>
            </a:extLst>
          </p:cNvPr>
          <p:cNvSpPr txBox="1"/>
          <p:nvPr/>
        </p:nvSpPr>
        <p:spPr>
          <a:xfrm>
            <a:off x="4473527" y="6235282"/>
            <a:ext cx="3179298" cy="369332"/>
          </a:xfrm>
          <a:prstGeom prst="rect">
            <a:avLst/>
          </a:prstGeom>
          <a:noFill/>
        </p:spPr>
        <p:txBody>
          <a:bodyPr wrap="square" rtlCol="0">
            <a:spAutoFit/>
          </a:bodyPr>
          <a:lstStyle/>
          <a:p>
            <a:r>
              <a:rPr lang="es-ES" b="1" dirty="0"/>
              <a:t>PERCEPCIÓN-  INTEGRACIÓN</a:t>
            </a:r>
          </a:p>
        </p:txBody>
      </p:sp>
      <p:sp>
        <p:nvSpPr>
          <p:cNvPr id="6" name="CuadroTexto 5">
            <a:extLst>
              <a:ext uri="{FF2B5EF4-FFF2-40B4-BE49-F238E27FC236}">
                <a16:creationId xmlns:a16="http://schemas.microsoft.com/office/drawing/2014/main" id="{237C3F2E-23AC-4C72-880F-6AC953D06E5E}"/>
              </a:ext>
            </a:extLst>
          </p:cNvPr>
          <p:cNvSpPr txBox="1"/>
          <p:nvPr/>
        </p:nvSpPr>
        <p:spPr>
          <a:xfrm>
            <a:off x="9648093" y="6224509"/>
            <a:ext cx="1437249" cy="369332"/>
          </a:xfrm>
          <a:prstGeom prst="rect">
            <a:avLst/>
          </a:prstGeom>
          <a:noFill/>
        </p:spPr>
        <p:txBody>
          <a:bodyPr wrap="square" rtlCol="0">
            <a:spAutoFit/>
          </a:bodyPr>
          <a:lstStyle/>
          <a:p>
            <a:r>
              <a:rPr lang="es-ES" b="1" dirty="0"/>
              <a:t>EJECUCIÓN</a:t>
            </a:r>
          </a:p>
        </p:txBody>
      </p:sp>
      <p:sp>
        <p:nvSpPr>
          <p:cNvPr id="7" name="CuadroTexto 6">
            <a:extLst>
              <a:ext uri="{FF2B5EF4-FFF2-40B4-BE49-F238E27FC236}">
                <a16:creationId xmlns:a16="http://schemas.microsoft.com/office/drawing/2014/main" id="{F659DBC4-AB48-47AD-9350-203F25D45334}"/>
              </a:ext>
            </a:extLst>
          </p:cNvPr>
          <p:cNvSpPr txBox="1"/>
          <p:nvPr/>
        </p:nvSpPr>
        <p:spPr>
          <a:xfrm>
            <a:off x="4793566" y="264158"/>
            <a:ext cx="2859259" cy="369332"/>
          </a:xfrm>
          <a:prstGeom prst="rect">
            <a:avLst/>
          </a:prstGeom>
          <a:noFill/>
        </p:spPr>
        <p:txBody>
          <a:bodyPr wrap="square">
            <a:spAutoFit/>
          </a:bodyPr>
          <a:lstStyle/>
          <a:p>
            <a:r>
              <a:rPr lang="es-ES" sz="1800" b="1" dirty="0">
                <a:latin typeface="Arial" panose="020B0604020202020204" pitchFamily="34" charset="0"/>
                <a:cs typeface="Arial" panose="020B0604020202020204" pitchFamily="34" charset="0"/>
              </a:rPr>
              <a:t>PRINCIPIOS DEL DUA.</a:t>
            </a:r>
          </a:p>
        </p:txBody>
      </p:sp>
    </p:spTree>
    <p:extLst>
      <p:ext uri="{BB962C8B-B14F-4D97-AF65-F5344CB8AC3E}">
        <p14:creationId xmlns:p14="http://schemas.microsoft.com/office/powerpoint/2010/main" val="23435062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F222B56-C85F-4CEC-8DBD-11D7AE705247}"/>
              </a:ext>
            </a:extLst>
          </p:cNvPr>
          <p:cNvSpPr txBox="1"/>
          <p:nvPr/>
        </p:nvSpPr>
        <p:spPr>
          <a:xfrm>
            <a:off x="1659988" y="2307102"/>
            <a:ext cx="9383151" cy="1631216"/>
          </a:xfrm>
          <a:prstGeom prst="rect">
            <a:avLst/>
          </a:prstGeom>
          <a:noFill/>
        </p:spPr>
        <p:txBody>
          <a:bodyPr wrap="square" rtlCol="0">
            <a:spAutoFit/>
          </a:bodyPr>
          <a:lstStyle/>
          <a:p>
            <a:r>
              <a:rPr lang="es-ES" sz="2800" b="1" dirty="0">
                <a:latin typeface="Arial" panose="020B0604020202020204" pitchFamily="34" charset="0"/>
                <a:cs typeface="Arial" panose="020B0604020202020204" pitchFamily="34" charset="0"/>
              </a:rPr>
              <a:t>PAUTAS DEL DUA.</a:t>
            </a:r>
          </a:p>
          <a:p>
            <a:r>
              <a:rPr lang="es-ES" sz="1800" dirty="0">
                <a:effectLst/>
                <a:latin typeface="Arial" panose="020B0604020202020204" pitchFamily="34" charset="0"/>
                <a:ea typeface="Arial" panose="020B0604020202020204" pitchFamily="34" charset="0"/>
                <a:cs typeface="Arial" panose="020B0604020202020204" pitchFamily="34" charset="0"/>
              </a:rPr>
              <a:t>Las </a:t>
            </a:r>
            <a:r>
              <a:rPr lang="es-ES" sz="1800" b="1" dirty="0">
                <a:effectLst/>
                <a:latin typeface="Arial" panose="020B0604020202020204" pitchFamily="34" charset="0"/>
                <a:ea typeface="Arial" panose="020B0604020202020204" pitchFamily="34" charset="0"/>
                <a:cs typeface="Arial" panose="020B0604020202020204" pitchFamily="34" charset="0"/>
              </a:rPr>
              <a:t>pautas del DUA </a:t>
            </a:r>
            <a:r>
              <a:rPr lang="es-ES" sz="1800" dirty="0">
                <a:effectLst/>
                <a:latin typeface="Arial" panose="020B0604020202020204" pitchFamily="34" charset="0"/>
                <a:ea typeface="Arial" panose="020B0604020202020204" pitchFamily="34" charset="0"/>
                <a:cs typeface="Arial" panose="020B0604020202020204" pitchFamily="34" charset="0"/>
              </a:rPr>
              <a:t>son un conjunto de </a:t>
            </a:r>
            <a:r>
              <a:rPr lang="es-ES" sz="1800" b="1" dirty="0">
                <a:effectLst/>
                <a:latin typeface="Arial" panose="020B0604020202020204" pitchFamily="34" charset="0"/>
                <a:ea typeface="Arial" panose="020B0604020202020204" pitchFamily="34" charset="0"/>
                <a:cs typeface="Arial" panose="020B0604020202020204" pitchFamily="34" charset="0"/>
              </a:rPr>
              <a:t>estrategias </a:t>
            </a:r>
            <a:r>
              <a:rPr lang="es-ES" sz="1800" dirty="0">
                <a:effectLst/>
                <a:latin typeface="Arial" panose="020B0604020202020204" pitchFamily="34" charset="0"/>
                <a:ea typeface="Arial" panose="020B0604020202020204" pitchFamily="34" charset="0"/>
                <a:cs typeface="Arial" panose="020B0604020202020204" pitchFamily="34" charset="0"/>
              </a:rPr>
              <a:t>que se pueden utilizar</a:t>
            </a:r>
            <a:r>
              <a:rPr lang="es-ES" sz="1800" spc="5" dirty="0">
                <a:effectLst/>
                <a:latin typeface="Arial" panose="020B0604020202020204" pitchFamily="34" charset="0"/>
                <a:ea typeface="Arial" panose="020B0604020202020204" pitchFamily="34" charset="0"/>
                <a:cs typeface="Arial" panose="020B0604020202020204" pitchFamily="34" charset="0"/>
              </a:rPr>
              <a:t> </a:t>
            </a:r>
            <a:r>
              <a:rPr lang="es-ES" sz="1800" b="1" dirty="0">
                <a:effectLst/>
                <a:latin typeface="Arial" panose="020B0604020202020204" pitchFamily="34" charset="0"/>
                <a:ea typeface="Arial" panose="020B0604020202020204" pitchFamily="34" charset="0"/>
                <a:cs typeface="Arial" panose="020B0604020202020204" pitchFamily="34" charset="0"/>
              </a:rPr>
              <a:t>en la práctica </a:t>
            </a:r>
            <a:r>
              <a:rPr lang="es-ES" sz="1800" dirty="0">
                <a:effectLst/>
                <a:latin typeface="Arial" panose="020B0604020202020204" pitchFamily="34" charset="0"/>
                <a:ea typeface="Arial" panose="020B0604020202020204" pitchFamily="34" charset="0"/>
                <a:cs typeface="Arial" panose="020B0604020202020204" pitchFamily="34" charset="0"/>
              </a:rPr>
              <a:t>docente para</a:t>
            </a:r>
            <a:r>
              <a:rPr lang="es-ES" sz="1800" spc="330" dirty="0">
                <a:effectLst/>
                <a:latin typeface="Arial" panose="020B0604020202020204" pitchFamily="34" charset="0"/>
                <a:ea typeface="Arial" panose="020B0604020202020204" pitchFamily="34" charset="0"/>
                <a:cs typeface="Arial" panose="020B0604020202020204" pitchFamily="34" charset="0"/>
              </a:rPr>
              <a:t> </a:t>
            </a:r>
            <a:r>
              <a:rPr lang="es-ES" sz="1800" dirty="0">
                <a:effectLst/>
                <a:latin typeface="Arial" panose="020B0604020202020204" pitchFamily="34" charset="0"/>
                <a:ea typeface="Arial" panose="020B0604020202020204" pitchFamily="34" charset="0"/>
                <a:cs typeface="Arial" panose="020B0604020202020204" pitchFamily="34" charset="0"/>
              </a:rPr>
              <a:t>lograr que los currículos sean accesibles a</a:t>
            </a:r>
            <a:r>
              <a:rPr lang="es-ES" sz="1800" spc="5" dirty="0">
                <a:effectLst/>
                <a:latin typeface="Arial" panose="020B0604020202020204" pitchFamily="34" charset="0"/>
                <a:ea typeface="Arial" panose="020B0604020202020204" pitchFamily="34" charset="0"/>
                <a:cs typeface="Arial" panose="020B0604020202020204" pitchFamily="34" charset="0"/>
              </a:rPr>
              <a:t> </a:t>
            </a:r>
            <a:r>
              <a:rPr lang="es-ES" sz="1800" dirty="0">
                <a:effectLst/>
                <a:latin typeface="Arial" panose="020B0604020202020204" pitchFamily="34" charset="0"/>
                <a:ea typeface="Arial" panose="020B0604020202020204" pitchFamily="34" charset="0"/>
                <a:cs typeface="Arial" panose="020B0604020202020204" pitchFamily="34" charset="0"/>
              </a:rPr>
              <a:t>todos</a:t>
            </a:r>
            <a:r>
              <a:rPr lang="es-ES" sz="1800" spc="105" dirty="0">
                <a:effectLst/>
                <a:latin typeface="Arial" panose="020B0604020202020204" pitchFamily="34" charset="0"/>
                <a:ea typeface="Arial" panose="020B0604020202020204" pitchFamily="34" charset="0"/>
                <a:cs typeface="Arial" panose="020B0604020202020204" pitchFamily="34" charset="0"/>
              </a:rPr>
              <a:t> </a:t>
            </a:r>
            <a:r>
              <a:rPr lang="es-ES" sz="1800" dirty="0">
                <a:effectLst/>
                <a:latin typeface="Arial" panose="020B0604020202020204" pitchFamily="34" charset="0"/>
                <a:ea typeface="Arial" panose="020B0604020202020204" pitchFamily="34" charset="0"/>
                <a:cs typeface="Arial" panose="020B0604020202020204" pitchFamily="34" charset="0"/>
              </a:rPr>
              <a:t>los</a:t>
            </a:r>
            <a:r>
              <a:rPr lang="es-ES" sz="1800" spc="110" dirty="0">
                <a:effectLst/>
                <a:latin typeface="Arial" panose="020B0604020202020204" pitchFamily="34" charset="0"/>
                <a:ea typeface="Arial" panose="020B0604020202020204" pitchFamily="34" charset="0"/>
                <a:cs typeface="Arial" panose="020B0604020202020204" pitchFamily="34" charset="0"/>
              </a:rPr>
              <a:t> </a:t>
            </a:r>
            <a:r>
              <a:rPr lang="es-ES" sz="1800" dirty="0">
                <a:effectLst/>
                <a:latin typeface="Arial" panose="020B0604020202020204" pitchFamily="34" charset="0"/>
                <a:ea typeface="Arial" panose="020B0604020202020204" pitchFamily="34" charset="0"/>
                <a:cs typeface="Arial" panose="020B0604020202020204" pitchFamily="34" charset="0"/>
              </a:rPr>
              <a:t>estudiantes</a:t>
            </a:r>
            <a:r>
              <a:rPr lang="es-ES" sz="1800" spc="110" dirty="0">
                <a:effectLst/>
                <a:latin typeface="Arial" panose="020B0604020202020204" pitchFamily="34" charset="0"/>
                <a:ea typeface="Arial" panose="020B0604020202020204" pitchFamily="34" charset="0"/>
                <a:cs typeface="Arial" panose="020B0604020202020204" pitchFamily="34" charset="0"/>
              </a:rPr>
              <a:t> </a:t>
            </a:r>
            <a:r>
              <a:rPr lang="es-ES" sz="1800" dirty="0">
                <a:effectLst/>
                <a:latin typeface="Arial" panose="020B0604020202020204" pitchFamily="34" charset="0"/>
                <a:ea typeface="Arial" panose="020B0604020202020204" pitchFamily="34" charset="0"/>
                <a:cs typeface="Arial" panose="020B0604020202020204" pitchFamily="34" charset="0"/>
              </a:rPr>
              <a:t>y</a:t>
            </a:r>
            <a:r>
              <a:rPr lang="es-ES" sz="1800" spc="115" dirty="0">
                <a:effectLst/>
                <a:latin typeface="Arial" panose="020B0604020202020204" pitchFamily="34" charset="0"/>
                <a:ea typeface="Arial" panose="020B0604020202020204" pitchFamily="34" charset="0"/>
                <a:cs typeface="Arial" panose="020B0604020202020204" pitchFamily="34" charset="0"/>
              </a:rPr>
              <a:t> </a:t>
            </a:r>
            <a:r>
              <a:rPr lang="es-ES" sz="1800" dirty="0">
                <a:effectLst/>
                <a:latin typeface="Arial" panose="020B0604020202020204" pitchFamily="34" charset="0"/>
                <a:ea typeface="Arial" panose="020B0604020202020204" pitchFamily="34" charset="0"/>
                <a:cs typeface="Arial" panose="020B0604020202020204" pitchFamily="34" charset="0"/>
              </a:rPr>
              <a:t>para</a:t>
            </a:r>
            <a:r>
              <a:rPr lang="es-ES" sz="1800" spc="115" dirty="0">
                <a:effectLst/>
                <a:latin typeface="Arial" panose="020B0604020202020204" pitchFamily="34" charset="0"/>
                <a:ea typeface="Arial" panose="020B0604020202020204" pitchFamily="34" charset="0"/>
                <a:cs typeface="Arial" panose="020B0604020202020204" pitchFamily="34" charset="0"/>
              </a:rPr>
              <a:t> </a:t>
            </a:r>
            <a:r>
              <a:rPr lang="es-ES" sz="1800" dirty="0">
                <a:effectLst/>
                <a:latin typeface="Arial" panose="020B0604020202020204" pitchFamily="34" charset="0"/>
                <a:ea typeface="Arial" panose="020B0604020202020204" pitchFamily="34" charset="0"/>
                <a:cs typeface="Arial" panose="020B0604020202020204" pitchFamily="34" charset="0"/>
              </a:rPr>
              <a:t>eliminar</a:t>
            </a:r>
            <a:r>
              <a:rPr lang="es-ES" sz="1800" spc="105" dirty="0">
                <a:effectLst/>
                <a:latin typeface="Arial" panose="020B0604020202020204" pitchFamily="34" charset="0"/>
                <a:ea typeface="Arial" panose="020B0604020202020204" pitchFamily="34" charset="0"/>
                <a:cs typeface="Arial" panose="020B0604020202020204" pitchFamily="34" charset="0"/>
              </a:rPr>
              <a:t> </a:t>
            </a:r>
            <a:r>
              <a:rPr lang="es-ES" sz="1800" dirty="0">
                <a:effectLst/>
                <a:latin typeface="Arial" panose="020B0604020202020204" pitchFamily="34" charset="0"/>
                <a:ea typeface="Arial" panose="020B0604020202020204" pitchFamily="34" charset="0"/>
                <a:cs typeface="Arial" panose="020B0604020202020204" pitchFamily="34" charset="0"/>
              </a:rPr>
              <a:t>las</a:t>
            </a:r>
            <a:r>
              <a:rPr lang="es-ES" sz="1800" spc="115" dirty="0">
                <a:effectLst/>
                <a:latin typeface="Arial" panose="020B0604020202020204" pitchFamily="34" charset="0"/>
                <a:ea typeface="Arial" panose="020B0604020202020204" pitchFamily="34" charset="0"/>
                <a:cs typeface="Arial" panose="020B0604020202020204" pitchFamily="34" charset="0"/>
              </a:rPr>
              <a:t> </a:t>
            </a:r>
            <a:r>
              <a:rPr lang="es-ES" sz="1800" dirty="0">
                <a:effectLst/>
                <a:latin typeface="Arial" panose="020B0604020202020204" pitchFamily="34" charset="0"/>
                <a:ea typeface="Arial" panose="020B0604020202020204" pitchFamily="34" charset="0"/>
                <a:cs typeface="Arial" panose="020B0604020202020204" pitchFamily="34" charset="0"/>
              </a:rPr>
              <a:t>barreras</a:t>
            </a:r>
            <a:r>
              <a:rPr lang="es-ES" sz="1800" spc="115" dirty="0">
                <a:effectLst/>
                <a:latin typeface="Arial" panose="020B0604020202020204" pitchFamily="34" charset="0"/>
                <a:ea typeface="Arial" panose="020B0604020202020204" pitchFamily="34" charset="0"/>
                <a:cs typeface="Arial" panose="020B0604020202020204" pitchFamily="34" charset="0"/>
              </a:rPr>
              <a:t> </a:t>
            </a:r>
            <a:r>
              <a:rPr lang="es-ES" sz="1800" dirty="0">
                <a:effectLst/>
                <a:latin typeface="Arial" panose="020B0604020202020204" pitchFamily="34" charset="0"/>
                <a:ea typeface="Arial" panose="020B0604020202020204" pitchFamily="34" charset="0"/>
                <a:cs typeface="Arial" panose="020B0604020202020204" pitchFamily="34" charset="0"/>
              </a:rPr>
              <a:t>que</a:t>
            </a:r>
            <a:r>
              <a:rPr lang="es-ES" sz="1800" spc="110" dirty="0">
                <a:effectLst/>
                <a:latin typeface="Arial" panose="020B0604020202020204" pitchFamily="34" charset="0"/>
                <a:ea typeface="Arial" panose="020B0604020202020204" pitchFamily="34" charset="0"/>
                <a:cs typeface="Arial" panose="020B0604020202020204" pitchFamily="34" charset="0"/>
              </a:rPr>
              <a:t> </a:t>
            </a:r>
            <a:r>
              <a:rPr lang="es-ES" sz="1800" dirty="0">
                <a:effectLst/>
                <a:latin typeface="Arial" panose="020B0604020202020204" pitchFamily="34" charset="0"/>
                <a:ea typeface="Arial" panose="020B0604020202020204" pitchFamily="34" charset="0"/>
                <a:cs typeface="Arial" panose="020B0604020202020204" pitchFamily="34" charset="0"/>
              </a:rPr>
              <a:t>generan</a:t>
            </a:r>
            <a:r>
              <a:rPr lang="es-ES" sz="1800" spc="120" dirty="0">
                <a:effectLst/>
                <a:latin typeface="Arial" panose="020B0604020202020204" pitchFamily="34" charset="0"/>
                <a:ea typeface="Arial" panose="020B0604020202020204" pitchFamily="34" charset="0"/>
                <a:cs typeface="Arial" panose="020B0604020202020204" pitchFamily="34" charset="0"/>
              </a:rPr>
              <a:t> </a:t>
            </a:r>
            <a:r>
              <a:rPr lang="es-ES" sz="1800" dirty="0">
                <a:effectLst/>
                <a:latin typeface="Arial" panose="020B0604020202020204" pitchFamily="34" charset="0"/>
                <a:ea typeface="Arial" panose="020B0604020202020204" pitchFamily="34" charset="0"/>
                <a:cs typeface="Arial" panose="020B0604020202020204" pitchFamily="34" charset="0"/>
              </a:rPr>
              <a:t>la</a:t>
            </a:r>
            <a:r>
              <a:rPr lang="es-ES" sz="1800" spc="105" dirty="0">
                <a:effectLst/>
                <a:latin typeface="Arial" panose="020B0604020202020204" pitchFamily="34" charset="0"/>
                <a:ea typeface="Arial" panose="020B0604020202020204" pitchFamily="34" charset="0"/>
                <a:cs typeface="Arial" panose="020B0604020202020204" pitchFamily="34" charset="0"/>
              </a:rPr>
              <a:t> </a:t>
            </a:r>
            <a:r>
              <a:rPr lang="es-ES" sz="1800" dirty="0">
                <a:effectLst/>
                <a:latin typeface="Arial" panose="020B0604020202020204" pitchFamily="34" charset="0"/>
                <a:ea typeface="Arial" panose="020B0604020202020204" pitchFamily="34" charset="0"/>
                <a:cs typeface="Arial" panose="020B0604020202020204" pitchFamily="34" charset="0"/>
              </a:rPr>
              <a:t>mayoría</a:t>
            </a:r>
            <a:r>
              <a:rPr lang="es-ES" sz="1800" spc="-320" dirty="0">
                <a:effectLst/>
                <a:latin typeface="Arial" panose="020B0604020202020204" pitchFamily="34" charset="0"/>
                <a:ea typeface="Arial" panose="020B0604020202020204" pitchFamily="34" charset="0"/>
                <a:cs typeface="Arial" panose="020B0604020202020204" pitchFamily="34" charset="0"/>
              </a:rPr>
              <a:t> </a:t>
            </a:r>
            <a:r>
              <a:rPr lang="es-ES" sz="1800" dirty="0">
                <a:effectLst/>
                <a:latin typeface="Arial" panose="020B0604020202020204" pitchFamily="34" charset="0"/>
                <a:ea typeface="Arial" panose="020B0604020202020204" pitchFamily="34" charset="0"/>
                <a:cs typeface="Arial" panose="020B0604020202020204" pitchFamily="34" charset="0"/>
              </a:rPr>
              <a:t>de</a:t>
            </a:r>
            <a:r>
              <a:rPr lang="es-ES" sz="1800" spc="5" dirty="0">
                <a:effectLst/>
                <a:latin typeface="Arial" panose="020B0604020202020204" pitchFamily="34" charset="0"/>
                <a:ea typeface="Arial" panose="020B0604020202020204" pitchFamily="34" charset="0"/>
                <a:cs typeface="Arial" panose="020B0604020202020204" pitchFamily="34" charset="0"/>
              </a:rPr>
              <a:t> </a:t>
            </a:r>
            <a:r>
              <a:rPr lang="es-ES" sz="1800" dirty="0">
                <a:effectLst/>
                <a:latin typeface="Arial" panose="020B0604020202020204" pitchFamily="34" charset="0"/>
                <a:ea typeface="Arial" panose="020B0604020202020204" pitchFamily="34" charset="0"/>
                <a:cs typeface="Arial" panose="020B0604020202020204" pitchFamily="34" charset="0"/>
              </a:rPr>
              <a:t>ellos.</a:t>
            </a:r>
            <a:r>
              <a:rPr lang="es-ES" sz="1800" spc="5" dirty="0">
                <a:effectLst/>
                <a:latin typeface="Arial" panose="020B0604020202020204" pitchFamily="34" charset="0"/>
                <a:ea typeface="Arial" panose="020B0604020202020204" pitchFamily="34" charset="0"/>
                <a:cs typeface="Arial" panose="020B0604020202020204" pitchFamily="34" charset="0"/>
              </a:rPr>
              <a:t> </a:t>
            </a:r>
          </a:p>
          <a:p>
            <a:r>
              <a:rPr lang="es-ES" sz="1800" dirty="0">
                <a:effectLst/>
                <a:latin typeface="Arial" panose="020B0604020202020204" pitchFamily="34" charset="0"/>
                <a:ea typeface="Arial" panose="020B0604020202020204" pitchFamily="34" charset="0"/>
              </a:rPr>
              <a:t>Cada una de las pautas, está vinculada con uno de los principios del DUA</a:t>
            </a:r>
            <a:endParaRPr lang="es-E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51578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7E302A1-530A-4E22-B990-B269B8407835}"/>
              </a:ext>
            </a:extLst>
          </p:cNvPr>
          <p:cNvPicPr>
            <a:picLocks noChangeAspect="1"/>
          </p:cNvPicPr>
          <p:nvPr/>
        </p:nvPicPr>
        <p:blipFill>
          <a:blip r:embed="rId2"/>
          <a:stretch>
            <a:fillRect/>
          </a:stretch>
        </p:blipFill>
        <p:spPr>
          <a:xfrm>
            <a:off x="110196" y="356594"/>
            <a:ext cx="10621107" cy="6501406"/>
          </a:xfrm>
          <a:prstGeom prst="rect">
            <a:avLst/>
          </a:prstGeom>
        </p:spPr>
      </p:pic>
      <p:sp>
        <p:nvSpPr>
          <p:cNvPr id="3" name="CuadroTexto 2">
            <a:extLst>
              <a:ext uri="{FF2B5EF4-FFF2-40B4-BE49-F238E27FC236}">
                <a16:creationId xmlns:a16="http://schemas.microsoft.com/office/drawing/2014/main" id="{1DF43B3C-D133-4452-A42D-75016D4D777B}"/>
              </a:ext>
            </a:extLst>
          </p:cNvPr>
          <p:cNvSpPr txBox="1"/>
          <p:nvPr/>
        </p:nvSpPr>
        <p:spPr>
          <a:xfrm rot="16200000">
            <a:off x="-2042553" y="3027077"/>
            <a:ext cx="6302328" cy="646331"/>
          </a:xfrm>
          <a:prstGeom prst="rect">
            <a:avLst/>
          </a:prstGeom>
          <a:noFill/>
        </p:spPr>
        <p:txBody>
          <a:bodyPr wrap="square" rtlCol="0">
            <a:spAutoFit/>
          </a:bodyPr>
          <a:lstStyle/>
          <a:p>
            <a:r>
              <a:rPr lang="es-ES" sz="3600" b="1" dirty="0"/>
              <a:t>PERCEPCIÓN-  INTEGRACIÓN</a:t>
            </a:r>
          </a:p>
        </p:txBody>
      </p:sp>
      <p:pic>
        <p:nvPicPr>
          <p:cNvPr id="2" name="Imagen 1">
            <a:extLst>
              <a:ext uri="{FF2B5EF4-FFF2-40B4-BE49-F238E27FC236}">
                <a16:creationId xmlns:a16="http://schemas.microsoft.com/office/drawing/2014/main" id="{8622EA12-6848-4299-BB37-2E084FB46535}"/>
              </a:ext>
            </a:extLst>
          </p:cNvPr>
          <p:cNvPicPr>
            <a:picLocks noChangeAspect="1"/>
          </p:cNvPicPr>
          <p:nvPr/>
        </p:nvPicPr>
        <p:blipFill>
          <a:blip r:embed="rId3"/>
          <a:stretch>
            <a:fillRect/>
          </a:stretch>
        </p:blipFill>
        <p:spPr>
          <a:xfrm>
            <a:off x="9428166" y="2512732"/>
            <a:ext cx="2606273" cy="1832536"/>
          </a:xfrm>
          <a:prstGeom prst="rect">
            <a:avLst/>
          </a:prstGeom>
        </p:spPr>
      </p:pic>
    </p:spTree>
    <p:extLst>
      <p:ext uri="{BB962C8B-B14F-4D97-AF65-F5344CB8AC3E}">
        <p14:creationId xmlns:p14="http://schemas.microsoft.com/office/powerpoint/2010/main" val="37795034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2EB9359-EB08-4D00-B3BA-56CCA64DF14E}"/>
              </a:ext>
            </a:extLst>
          </p:cNvPr>
          <p:cNvPicPr>
            <a:picLocks noChangeAspect="1"/>
          </p:cNvPicPr>
          <p:nvPr/>
        </p:nvPicPr>
        <p:blipFill>
          <a:blip r:embed="rId2"/>
          <a:stretch>
            <a:fillRect/>
          </a:stretch>
        </p:blipFill>
        <p:spPr>
          <a:xfrm>
            <a:off x="1316754" y="759655"/>
            <a:ext cx="9740452" cy="5440320"/>
          </a:xfrm>
          <a:prstGeom prst="rect">
            <a:avLst/>
          </a:prstGeom>
        </p:spPr>
      </p:pic>
      <p:sp>
        <p:nvSpPr>
          <p:cNvPr id="4" name="CuadroTexto 3">
            <a:extLst>
              <a:ext uri="{FF2B5EF4-FFF2-40B4-BE49-F238E27FC236}">
                <a16:creationId xmlns:a16="http://schemas.microsoft.com/office/drawing/2014/main" id="{E3D543CD-70E3-4B94-AB03-1DCA7606EB20}"/>
              </a:ext>
            </a:extLst>
          </p:cNvPr>
          <p:cNvSpPr txBox="1"/>
          <p:nvPr/>
        </p:nvSpPr>
        <p:spPr>
          <a:xfrm rot="16200000">
            <a:off x="-1155558" y="2576339"/>
            <a:ext cx="4944624" cy="1107996"/>
          </a:xfrm>
          <a:prstGeom prst="rect">
            <a:avLst/>
          </a:prstGeom>
          <a:noFill/>
        </p:spPr>
        <p:txBody>
          <a:bodyPr wrap="square" rtlCol="0">
            <a:spAutoFit/>
          </a:bodyPr>
          <a:lstStyle/>
          <a:p>
            <a:r>
              <a:rPr lang="es-ES" sz="6600" b="1" dirty="0"/>
              <a:t>EJECUCIÓN</a:t>
            </a:r>
          </a:p>
        </p:txBody>
      </p:sp>
      <p:pic>
        <p:nvPicPr>
          <p:cNvPr id="2" name="Imagen 1">
            <a:extLst>
              <a:ext uri="{FF2B5EF4-FFF2-40B4-BE49-F238E27FC236}">
                <a16:creationId xmlns:a16="http://schemas.microsoft.com/office/drawing/2014/main" id="{0FF72ED7-F181-4CDF-B2B2-C5C83AE770FD}"/>
              </a:ext>
            </a:extLst>
          </p:cNvPr>
          <p:cNvPicPr>
            <a:picLocks noChangeAspect="1"/>
          </p:cNvPicPr>
          <p:nvPr/>
        </p:nvPicPr>
        <p:blipFill>
          <a:blip r:embed="rId3"/>
          <a:stretch>
            <a:fillRect/>
          </a:stretch>
        </p:blipFill>
        <p:spPr>
          <a:xfrm>
            <a:off x="9443116" y="4622080"/>
            <a:ext cx="1614090" cy="1462197"/>
          </a:xfrm>
          <a:prstGeom prst="rect">
            <a:avLst/>
          </a:prstGeom>
        </p:spPr>
      </p:pic>
    </p:spTree>
    <p:extLst>
      <p:ext uri="{BB962C8B-B14F-4D97-AF65-F5344CB8AC3E}">
        <p14:creationId xmlns:p14="http://schemas.microsoft.com/office/powerpoint/2010/main" val="305773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0996D17-96B2-464D-89E7-DDDFDA9A8082}"/>
              </a:ext>
            </a:extLst>
          </p:cNvPr>
          <p:cNvPicPr>
            <a:picLocks noChangeAspect="1"/>
          </p:cNvPicPr>
          <p:nvPr/>
        </p:nvPicPr>
        <p:blipFill>
          <a:blip r:embed="rId2"/>
          <a:stretch>
            <a:fillRect/>
          </a:stretch>
        </p:blipFill>
        <p:spPr>
          <a:xfrm>
            <a:off x="1617785" y="426050"/>
            <a:ext cx="10139419" cy="5974750"/>
          </a:xfrm>
          <a:prstGeom prst="rect">
            <a:avLst/>
          </a:prstGeom>
        </p:spPr>
      </p:pic>
      <p:sp>
        <p:nvSpPr>
          <p:cNvPr id="3" name="CuadroTexto 2">
            <a:extLst>
              <a:ext uri="{FF2B5EF4-FFF2-40B4-BE49-F238E27FC236}">
                <a16:creationId xmlns:a16="http://schemas.microsoft.com/office/drawing/2014/main" id="{0AB6756D-D1F3-4BA7-9059-AD662FACC602}"/>
              </a:ext>
            </a:extLst>
          </p:cNvPr>
          <p:cNvSpPr txBox="1"/>
          <p:nvPr/>
        </p:nvSpPr>
        <p:spPr>
          <a:xfrm rot="16200000">
            <a:off x="-644575" y="2631806"/>
            <a:ext cx="4524720" cy="1015663"/>
          </a:xfrm>
          <a:prstGeom prst="rect">
            <a:avLst/>
          </a:prstGeom>
          <a:noFill/>
        </p:spPr>
        <p:txBody>
          <a:bodyPr wrap="square" rtlCol="0">
            <a:spAutoFit/>
          </a:bodyPr>
          <a:lstStyle/>
          <a:p>
            <a:r>
              <a:rPr lang="es-ES" sz="6000" b="1" dirty="0"/>
              <a:t>MOTIVACIÓN</a:t>
            </a:r>
          </a:p>
        </p:txBody>
      </p:sp>
      <p:pic>
        <p:nvPicPr>
          <p:cNvPr id="4" name="Imagen 3">
            <a:extLst>
              <a:ext uri="{FF2B5EF4-FFF2-40B4-BE49-F238E27FC236}">
                <a16:creationId xmlns:a16="http://schemas.microsoft.com/office/drawing/2014/main" id="{78E4DE83-5671-43B8-A851-305D14A8BDDC}"/>
              </a:ext>
            </a:extLst>
          </p:cNvPr>
          <p:cNvPicPr>
            <a:picLocks noChangeAspect="1"/>
          </p:cNvPicPr>
          <p:nvPr/>
        </p:nvPicPr>
        <p:blipFill>
          <a:blip r:embed="rId3"/>
          <a:stretch>
            <a:fillRect/>
          </a:stretch>
        </p:blipFill>
        <p:spPr>
          <a:xfrm>
            <a:off x="9055718" y="170718"/>
            <a:ext cx="2701486" cy="1911301"/>
          </a:xfrm>
          <a:prstGeom prst="rect">
            <a:avLst/>
          </a:prstGeom>
        </p:spPr>
      </p:pic>
    </p:spTree>
    <p:extLst>
      <p:ext uri="{BB962C8B-B14F-4D97-AF65-F5344CB8AC3E}">
        <p14:creationId xmlns:p14="http://schemas.microsoft.com/office/powerpoint/2010/main" val="3383629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5336392-CAE9-4608-B362-3CE7EECE2FB1}"/>
              </a:ext>
            </a:extLst>
          </p:cNvPr>
          <p:cNvSpPr txBox="1"/>
          <p:nvPr/>
        </p:nvSpPr>
        <p:spPr>
          <a:xfrm>
            <a:off x="1861624" y="412941"/>
            <a:ext cx="8468751" cy="769441"/>
          </a:xfrm>
          <a:prstGeom prst="rect">
            <a:avLst/>
          </a:prstGeom>
          <a:noFill/>
        </p:spPr>
        <p:txBody>
          <a:bodyPr wrap="square" rtlCol="0">
            <a:spAutoFit/>
          </a:bodyPr>
          <a:lstStyle/>
          <a:p>
            <a:r>
              <a:rPr lang="es-ES" sz="4400" b="1" dirty="0">
                <a:solidFill>
                  <a:srgbClr val="00B050"/>
                </a:solidFill>
                <a:latin typeface="Bradley Hand ITC" panose="03070402050302030203" pitchFamily="66" charset="0"/>
              </a:rPr>
              <a:t>ACLARACIÓN TERMINOLÓGICA</a:t>
            </a:r>
          </a:p>
        </p:txBody>
      </p:sp>
      <p:sp>
        <p:nvSpPr>
          <p:cNvPr id="3" name="Rectángulo 2">
            <a:extLst>
              <a:ext uri="{FF2B5EF4-FFF2-40B4-BE49-F238E27FC236}">
                <a16:creationId xmlns:a16="http://schemas.microsoft.com/office/drawing/2014/main" id="{BFFC9D03-CFA2-41A5-B7EB-4C17A54C3F2D}"/>
              </a:ext>
            </a:extLst>
          </p:cNvPr>
          <p:cNvSpPr/>
          <p:nvPr/>
        </p:nvSpPr>
        <p:spPr>
          <a:xfrm rot="19516879">
            <a:off x="1152506" y="2110793"/>
            <a:ext cx="2758293" cy="584775"/>
          </a:xfrm>
          <a:prstGeom prst="rect">
            <a:avLst/>
          </a:prstGeom>
          <a:solidFill>
            <a:schemeClr val="bg1"/>
          </a:solidFill>
          <a:ln>
            <a:solidFill>
              <a:schemeClr val="bg1"/>
            </a:solidFill>
          </a:ln>
        </p:spPr>
        <p:txBody>
          <a:bodyPr wrap="square" lIns="91440" tIns="45720" rIns="91440" bIns="45720">
            <a:spAutoFit/>
          </a:bodyPr>
          <a:lstStyle/>
          <a:p>
            <a:pPr algn="r"/>
            <a:r>
              <a:rPr lang="es-ES" sz="3200" b="1" cap="none" spc="0" dirty="0">
                <a:ln w="9525">
                  <a:solidFill>
                    <a:schemeClr val="bg1"/>
                  </a:solidFill>
                  <a:prstDash val="solid"/>
                </a:ln>
                <a:solidFill>
                  <a:schemeClr val="accent6">
                    <a:lumMod val="75000"/>
                  </a:schemeClr>
                </a:solidFill>
                <a:effectLst>
                  <a:outerShdw blurRad="12700" dist="38100" dir="2700000" algn="tl" rotWithShape="0">
                    <a:schemeClr val="accent5">
                      <a:lumMod val="60000"/>
                      <a:lumOff val="40000"/>
                    </a:schemeClr>
                  </a:outerShdw>
                </a:effectLst>
              </a:rPr>
              <a:t>SEGREGACIÓN</a:t>
            </a:r>
          </a:p>
        </p:txBody>
      </p:sp>
      <p:sp>
        <p:nvSpPr>
          <p:cNvPr id="4" name="CuadroTexto 3">
            <a:extLst>
              <a:ext uri="{FF2B5EF4-FFF2-40B4-BE49-F238E27FC236}">
                <a16:creationId xmlns:a16="http://schemas.microsoft.com/office/drawing/2014/main" id="{8EB477E3-0F42-4C3A-BFB4-473D119516D7}"/>
              </a:ext>
            </a:extLst>
          </p:cNvPr>
          <p:cNvSpPr txBox="1"/>
          <p:nvPr/>
        </p:nvSpPr>
        <p:spPr>
          <a:xfrm>
            <a:off x="4141273" y="5399492"/>
            <a:ext cx="3446585" cy="646331"/>
          </a:xfrm>
          <a:prstGeom prst="rect">
            <a:avLst/>
          </a:prstGeom>
          <a:noFill/>
        </p:spPr>
        <p:txBody>
          <a:bodyPr wrap="square" rtlCol="0">
            <a:spAutoFit/>
          </a:bodyPr>
          <a:lstStyle/>
          <a:p>
            <a:r>
              <a:rPr lang="es-ES" b="1" dirty="0">
                <a:solidFill>
                  <a:srgbClr val="FF0000"/>
                </a:solidFill>
              </a:rPr>
              <a:t>Propongo una cena temática en mi casa !!!</a:t>
            </a:r>
          </a:p>
        </p:txBody>
      </p:sp>
      <p:sp>
        <p:nvSpPr>
          <p:cNvPr id="5" name="CuadroTexto 4">
            <a:extLst>
              <a:ext uri="{FF2B5EF4-FFF2-40B4-BE49-F238E27FC236}">
                <a16:creationId xmlns:a16="http://schemas.microsoft.com/office/drawing/2014/main" id="{D8AE0AF6-148D-4F99-B360-2AE7FD0E9F10}"/>
              </a:ext>
            </a:extLst>
          </p:cNvPr>
          <p:cNvSpPr txBox="1"/>
          <p:nvPr/>
        </p:nvSpPr>
        <p:spPr>
          <a:xfrm>
            <a:off x="8117497" y="4024751"/>
            <a:ext cx="3238500" cy="2585323"/>
          </a:xfrm>
          <a:prstGeom prst="rect">
            <a:avLst/>
          </a:prstGeom>
          <a:noFill/>
        </p:spPr>
        <p:txBody>
          <a:bodyPr wrap="square" rtlCol="0">
            <a:spAutoFit/>
          </a:bodyPr>
          <a:lstStyle/>
          <a:p>
            <a:r>
              <a:rPr lang="es-ES" u="sng" dirty="0"/>
              <a:t>Ejemplo:</a:t>
            </a:r>
          </a:p>
          <a:p>
            <a:r>
              <a:rPr lang="es-ES" b="1" dirty="0">
                <a:solidFill>
                  <a:srgbClr val="FF0000"/>
                </a:solidFill>
              </a:rPr>
              <a:t>CENA TEMATICA ITALIANA.</a:t>
            </a:r>
          </a:p>
          <a:p>
            <a:pPr marL="342900" indent="-342900">
              <a:buFont typeface="+mj-lt"/>
              <a:buAutoNum type="arabicPeriod"/>
            </a:pPr>
            <a:r>
              <a:rPr lang="es-ES" dirty="0"/>
              <a:t>NO VENGAS</a:t>
            </a:r>
          </a:p>
          <a:p>
            <a:pPr marL="342900" indent="-342900">
              <a:buFont typeface="+mj-lt"/>
              <a:buAutoNum type="arabicPeriod"/>
            </a:pPr>
            <a:r>
              <a:rPr lang="es-ES" dirty="0"/>
              <a:t>LOS ALERGICOS OS INVITO EL PROXIMO JUEVES</a:t>
            </a:r>
          </a:p>
          <a:p>
            <a:pPr marL="342900" indent="-342900">
              <a:buFont typeface="+mj-lt"/>
              <a:buAutoNum type="arabicPeriod"/>
            </a:pPr>
            <a:r>
              <a:rPr lang="es-ES" dirty="0"/>
              <a:t>NO TE PREOCUPES TE HAGO UNA ENSALADA</a:t>
            </a:r>
          </a:p>
          <a:p>
            <a:pPr marL="342900" indent="-342900">
              <a:buFont typeface="+mj-lt"/>
              <a:buAutoNum type="arabicPeriod"/>
            </a:pPr>
            <a:r>
              <a:rPr lang="es-ES" dirty="0"/>
              <a:t>HAGO PASTA SIN GLUTEN , VARIEDAD DE ALIMENTOS </a:t>
            </a:r>
          </a:p>
        </p:txBody>
      </p:sp>
      <p:sp>
        <p:nvSpPr>
          <p:cNvPr id="6" name="Rectángulo 5">
            <a:extLst>
              <a:ext uri="{FF2B5EF4-FFF2-40B4-BE49-F238E27FC236}">
                <a16:creationId xmlns:a16="http://schemas.microsoft.com/office/drawing/2014/main" id="{1F178A0C-EC9B-4B16-A6C9-527158E0FD72}"/>
              </a:ext>
            </a:extLst>
          </p:cNvPr>
          <p:cNvSpPr/>
          <p:nvPr/>
        </p:nvSpPr>
        <p:spPr>
          <a:xfrm rot="358966">
            <a:off x="3333153" y="3136612"/>
            <a:ext cx="2255006" cy="584775"/>
          </a:xfrm>
          <a:prstGeom prst="rect">
            <a:avLst/>
          </a:prstGeom>
          <a:solidFill>
            <a:schemeClr val="bg1"/>
          </a:solidFill>
          <a:ln>
            <a:solidFill>
              <a:schemeClr val="bg1"/>
            </a:solidFill>
          </a:ln>
        </p:spPr>
        <p:txBody>
          <a:bodyPr wrap="square" lIns="91440" tIns="45720" rIns="91440" bIns="45720">
            <a:spAutoFit/>
          </a:bodyPr>
          <a:lstStyle/>
          <a:p>
            <a:pPr algn="r"/>
            <a:r>
              <a:rPr lang="es-ES" sz="3200" b="1" cap="none" spc="0" dirty="0">
                <a:ln w="9525">
                  <a:solidFill>
                    <a:schemeClr val="bg1"/>
                  </a:solidFill>
                  <a:prstDash val="solid"/>
                </a:ln>
                <a:solidFill>
                  <a:schemeClr val="bg2">
                    <a:lumMod val="25000"/>
                  </a:schemeClr>
                </a:solidFill>
                <a:effectLst>
                  <a:outerShdw blurRad="12700" dist="38100" dir="2700000" algn="tl" rotWithShape="0">
                    <a:schemeClr val="accent5">
                      <a:lumMod val="60000"/>
                      <a:lumOff val="40000"/>
                    </a:schemeClr>
                  </a:outerShdw>
                </a:effectLst>
              </a:rPr>
              <a:t>INCLUSIÓN</a:t>
            </a:r>
          </a:p>
        </p:txBody>
      </p:sp>
      <p:sp>
        <p:nvSpPr>
          <p:cNvPr id="7" name="Rectángulo 6">
            <a:extLst>
              <a:ext uri="{FF2B5EF4-FFF2-40B4-BE49-F238E27FC236}">
                <a16:creationId xmlns:a16="http://schemas.microsoft.com/office/drawing/2014/main" id="{79BFCDBA-6A4D-4B53-B842-C061052F60A5}"/>
              </a:ext>
            </a:extLst>
          </p:cNvPr>
          <p:cNvSpPr/>
          <p:nvPr/>
        </p:nvSpPr>
        <p:spPr>
          <a:xfrm rot="430039">
            <a:off x="8572000" y="2110791"/>
            <a:ext cx="2758293" cy="584775"/>
          </a:xfrm>
          <a:prstGeom prst="rect">
            <a:avLst/>
          </a:prstGeom>
          <a:solidFill>
            <a:schemeClr val="bg1"/>
          </a:solidFill>
          <a:ln>
            <a:solidFill>
              <a:schemeClr val="bg1"/>
            </a:solidFill>
          </a:ln>
        </p:spPr>
        <p:txBody>
          <a:bodyPr wrap="square" lIns="91440" tIns="45720" rIns="91440" bIns="45720">
            <a:spAutoFit/>
          </a:bodyPr>
          <a:lstStyle/>
          <a:p>
            <a:pPr algn="r"/>
            <a:r>
              <a:rPr lang="es-ES" sz="3200" b="1" dirty="0">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rPr>
              <a:t>INTEGRACIÓN</a:t>
            </a:r>
            <a:endParaRPr lang="es-ES" sz="3200" b="1" cap="none" spc="0" dirty="0">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endParaRPr>
          </a:p>
        </p:txBody>
      </p:sp>
      <p:sp>
        <p:nvSpPr>
          <p:cNvPr id="8" name="Rectángulo 7">
            <a:extLst>
              <a:ext uri="{FF2B5EF4-FFF2-40B4-BE49-F238E27FC236}">
                <a16:creationId xmlns:a16="http://schemas.microsoft.com/office/drawing/2014/main" id="{87679729-B6B2-4FFD-BFBB-05A62B300907}"/>
              </a:ext>
            </a:extLst>
          </p:cNvPr>
          <p:cNvSpPr/>
          <p:nvPr/>
        </p:nvSpPr>
        <p:spPr>
          <a:xfrm rot="978780">
            <a:off x="4918591" y="1766361"/>
            <a:ext cx="2354821" cy="584775"/>
          </a:xfrm>
          <a:prstGeom prst="rect">
            <a:avLst/>
          </a:prstGeom>
          <a:solidFill>
            <a:schemeClr val="bg1"/>
          </a:solidFill>
          <a:ln>
            <a:solidFill>
              <a:schemeClr val="bg1"/>
            </a:solidFill>
          </a:ln>
        </p:spPr>
        <p:txBody>
          <a:bodyPr wrap="square" lIns="91440" tIns="45720" rIns="91440" bIns="45720">
            <a:spAutoFit/>
          </a:bodyPr>
          <a:lstStyle/>
          <a:p>
            <a:pPr algn="r"/>
            <a:r>
              <a:rPr lang="es-ES" sz="3200" b="1" cap="none" spc="0" dirty="0">
                <a:ln w="9525">
                  <a:solidFill>
                    <a:schemeClr val="bg1"/>
                  </a:solidFill>
                  <a:prstDash val="solid"/>
                </a:ln>
                <a:solidFill>
                  <a:srgbClr val="00B0F0"/>
                </a:solidFill>
                <a:effectLst>
                  <a:outerShdw blurRad="12700" dist="38100" dir="2700000" algn="tl" rotWithShape="0">
                    <a:schemeClr val="accent5">
                      <a:lumMod val="60000"/>
                      <a:lumOff val="40000"/>
                    </a:schemeClr>
                  </a:outerShdw>
                </a:effectLst>
              </a:rPr>
              <a:t>EXCLUSIÓN</a:t>
            </a:r>
          </a:p>
        </p:txBody>
      </p:sp>
      <p:sp>
        <p:nvSpPr>
          <p:cNvPr id="9" name="Bocadillo nube: nube 8">
            <a:extLst>
              <a:ext uri="{FF2B5EF4-FFF2-40B4-BE49-F238E27FC236}">
                <a16:creationId xmlns:a16="http://schemas.microsoft.com/office/drawing/2014/main" id="{1A9D2CAE-FAEF-F290-F77A-12276E749A40}"/>
              </a:ext>
            </a:extLst>
          </p:cNvPr>
          <p:cNvSpPr/>
          <p:nvPr/>
        </p:nvSpPr>
        <p:spPr>
          <a:xfrm>
            <a:off x="6142133" y="3240891"/>
            <a:ext cx="1711569" cy="156217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Soy alérgico al gluten</a:t>
            </a:r>
          </a:p>
        </p:txBody>
      </p:sp>
    </p:spTree>
    <p:extLst>
      <p:ext uri="{BB962C8B-B14F-4D97-AF65-F5344CB8AC3E}">
        <p14:creationId xmlns:p14="http://schemas.microsoft.com/office/powerpoint/2010/main" val="1097885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P spid="7" grpId="0" animBg="1"/>
      <p:bldP spid="8"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06A3A7C-7DD1-48EF-93FD-F0400D453833}"/>
              </a:ext>
            </a:extLst>
          </p:cNvPr>
          <p:cNvSpPr txBox="1"/>
          <p:nvPr/>
        </p:nvSpPr>
        <p:spPr>
          <a:xfrm>
            <a:off x="1744393" y="1012874"/>
            <a:ext cx="9369083" cy="3970318"/>
          </a:xfrm>
          <a:prstGeom prst="rect">
            <a:avLst/>
          </a:prstGeom>
          <a:noFill/>
        </p:spPr>
        <p:txBody>
          <a:bodyPr wrap="square" rtlCol="0">
            <a:spAutoFit/>
          </a:bodyPr>
          <a:lstStyle/>
          <a:p>
            <a:r>
              <a:rPr lang="es-ES" sz="2800" dirty="0"/>
              <a:t>Basta con implementar pautas genéricas para llevar a cabo el DUA ??</a:t>
            </a:r>
          </a:p>
          <a:p>
            <a:pPr algn="ctr"/>
            <a:r>
              <a:rPr lang="es-ES" sz="2800" b="1" dirty="0"/>
              <a:t>NO</a:t>
            </a:r>
          </a:p>
          <a:p>
            <a:r>
              <a:rPr lang="es-ES" sz="2800" dirty="0"/>
              <a:t> LAS PAUTAS NO SIRVEN POR SI MISMAS, deben llevarse a cabo de acuerdo a las características del contexto, singularidades de los alumnos, características de la tarea….</a:t>
            </a:r>
          </a:p>
          <a:p>
            <a:endParaRPr lang="es-ES" sz="2800" dirty="0"/>
          </a:p>
          <a:p>
            <a:r>
              <a:rPr lang="es-ES" sz="2800" dirty="0"/>
              <a:t>Deben servirnos  superar las barreras de aprendizaje presentes en cada entorno de aprendizaje concreto</a:t>
            </a:r>
          </a:p>
        </p:txBody>
      </p:sp>
    </p:spTree>
    <p:extLst>
      <p:ext uri="{BB962C8B-B14F-4D97-AF65-F5344CB8AC3E}">
        <p14:creationId xmlns:p14="http://schemas.microsoft.com/office/powerpoint/2010/main" val="38841414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5360F3C-A994-A0CF-BAB7-6772C130E7F2}"/>
              </a:ext>
            </a:extLst>
          </p:cNvPr>
          <p:cNvSpPr txBox="1"/>
          <p:nvPr/>
        </p:nvSpPr>
        <p:spPr>
          <a:xfrm>
            <a:off x="2227384" y="1758461"/>
            <a:ext cx="7737231" cy="2554545"/>
          </a:xfrm>
          <a:prstGeom prst="rect">
            <a:avLst/>
          </a:prstGeom>
          <a:noFill/>
        </p:spPr>
        <p:txBody>
          <a:bodyPr wrap="square" rtlCol="0">
            <a:spAutoFit/>
          </a:bodyPr>
          <a:lstStyle/>
          <a:p>
            <a:r>
              <a:rPr lang="es-ES" sz="8000" dirty="0">
                <a:latin typeface="Broadway" panose="04040905080B02020502" pitchFamily="82" charset="0"/>
              </a:rPr>
              <a:t>PROTOCOLOS GALICIA</a:t>
            </a:r>
          </a:p>
        </p:txBody>
      </p:sp>
      <p:pic>
        <p:nvPicPr>
          <p:cNvPr id="1026" name="Picture 2" descr="Resultado de imagen de educonvives protocolos">
            <a:extLst>
              <a:ext uri="{FF2B5EF4-FFF2-40B4-BE49-F238E27FC236}">
                <a16:creationId xmlns:a16="http://schemas.microsoft.com/office/drawing/2014/main" id="{ABF232E5-9543-9468-CEC1-AA978999A4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1022" y="4072389"/>
            <a:ext cx="5190978" cy="2554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8135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82F2176-34D7-49A0-83A8-BD8C927E609D}"/>
              </a:ext>
            </a:extLst>
          </p:cNvPr>
          <p:cNvSpPr txBox="1"/>
          <p:nvPr/>
        </p:nvSpPr>
        <p:spPr>
          <a:xfrm>
            <a:off x="1237957" y="534572"/>
            <a:ext cx="10185009" cy="4401205"/>
          </a:xfrm>
          <a:prstGeom prst="rect">
            <a:avLst/>
          </a:prstGeom>
          <a:noFill/>
        </p:spPr>
        <p:txBody>
          <a:bodyPr wrap="square" rtlCol="0">
            <a:spAutoFit/>
          </a:bodyPr>
          <a:lstStyle/>
          <a:p>
            <a:r>
              <a:rPr lang="es-ES" sz="2800" b="1" dirty="0">
                <a:solidFill>
                  <a:srgbClr val="FF0000"/>
                </a:solidFill>
                <a:latin typeface="Arial" panose="020B0604020202020204" pitchFamily="34" charset="0"/>
                <a:cs typeface="Arial" panose="020B0604020202020204" pitchFamily="34" charset="0"/>
              </a:rPr>
              <a:t>PROTOCOLOS ALUMNOS ACNEAE. </a:t>
            </a:r>
            <a:r>
              <a:rPr lang="es-ES" b="1" dirty="0">
                <a:solidFill>
                  <a:srgbClr val="FF0000"/>
                </a:solidFill>
                <a:latin typeface="Arial" panose="020B0604020202020204" pitchFamily="34" charset="0"/>
                <a:cs typeface="Arial" panose="020B0604020202020204" pitchFamily="34" charset="0"/>
              </a:rPr>
              <a:t>Estrategia </a:t>
            </a:r>
            <a:r>
              <a:rPr lang="es-ES" b="1" dirty="0" err="1">
                <a:solidFill>
                  <a:srgbClr val="FF0000"/>
                </a:solidFill>
                <a:latin typeface="Arial" panose="020B0604020202020204" pitchFamily="34" charset="0"/>
                <a:cs typeface="Arial" panose="020B0604020202020204" pitchFamily="34" charset="0"/>
              </a:rPr>
              <a:t>educonvives</a:t>
            </a:r>
            <a:r>
              <a:rPr lang="es-ES" b="1" dirty="0">
                <a:solidFill>
                  <a:srgbClr val="FF0000"/>
                </a:solidFill>
                <a:latin typeface="Arial" panose="020B0604020202020204" pitchFamily="34" charset="0"/>
                <a:cs typeface="Arial" panose="020B0604020202020204" pitchFamily="34" charset="0"/>
              </a:rPr>
              <a:t> 2016-2020</a:t>
            </a:r>
          </a:p>
          <a:p>
            <a:pPr marL="285750" indent="-285750">
              <a:buFont typeface="Arial" panose="020B0604020202020204" pitchFamily="34" charset="0"/>
              <a:buChar char="•"/>
            </a:pPr>
            <a:r>
              <a:rPr lang="es-ES" sz="18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PROTOCOLO PARA A PREVENCIÓN E CONTROL DO ABSENTISMO ESCOLAR</a:t>
            </a:r>
            <a:endParaRPr lang="es-ES" sz="1800"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s-ES" sz="18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PROTOCOLO DE PROTECCIÓN DE DATOS</a:t>
            </a:r>
          </a:p>
          <a:p>
            <a:pPr marL="285750" indent="-285750">
              <a:buFont typeface="Arial" panose="020B0604020202020204" pitchFamily="34" charset="0"/>
              <a:buChar char="•"/>
            </a:pPr>
            <a:r>
              <a:rPr lang="es-ES" sz="18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PROTOCOLO PREVENCIÓN, DETECCIÓN E TRATAMENTO DO ACOSO ESCOLAR E CIBERACOSO </a:t>
            </a:r>
            <a:endParaRPr lang="es-ES" sz="1800"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s-ES" sz="1800" dirty="0">
                <a:effectLst/>
                <a:latin typeface="Arial" panose="020B060402020202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PROTOCOLO DE URXENCIAS SANITARIAS E ENFERMIDADE CRÓNICA</a:t>
            </a:r>
            <a:endParaRPr lang="es-ES" sz="1800" dirty="0">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s-ES" sz="18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PROTOCOLO PARA A ATENCIÓN EDUCATIVA DO ALUMNADO COA SÍNDROME DE DOWN (SD) E/OU DISCAPACIDADE INTELECTUAL</a:t>
            </a:r>
          </a:p>
          <a:p>
            <a:pPr marL="285750" indent="-285750">
              <a:buFont typeface="Arial" panose="020B0604020202020204" pitchFamily="34" charset="0"/>
              <a:buChar char="•"/>
            </a:pPr>
            <a:r>
              <a:rPr lang="es-ES" sz="18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PROTOCOLO PARA TDAH</a:t>
            </a:r>
          </a:p>
          <a:p>
            <a:pPr marL="285750" indent="-285750">
              <a:buFont typeface="Arial" panose="020B0604020202020204" pitchFamily="34" charset="0"/>
              <a:buChar char="•"/>
            </a:pPr>
            <a:r>
              <a:rPr lang="es-ES" sz="18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PROTOCOLO PARA A ATENCIÓN DE DÉFICIT AUDITIVO</a:t>
            </a:r>
            <a:endParaRPr lang="es-ES" sz="1800"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s-ES" b="1" dirty="0">
                <a:solidFill>
                  <a:srgbClr val="00B050"/>
                </a:solidFill>
                <a:latin typeface="Arial" panose="020B0604020202020204" pitchFamily="34" charset="0"/>
                <a:cs typeface="Arial" panose="020B0604020202020204" pitchFamily="34" charset="0"/>
              </a:rPr>
              <a:t>PROTOCOLO PARA TEA</a:t>
            </a:r>
          </a:p>
          <a:p>
            <a:pPr marL="285750" indent="-285750">
              <a:buFont typeface="Arial" panose="020B0604020202020204" pitchFamily="34" charset="0"/>
              <a:buChar char="•"/>
            </a:pPr>
            <a:r>
              <a:rPr lang="es-ES" b="1" dirty="0">
                <a:solidFill>
                  <a:srgbClr val="00B050"/>
                </a:solidFill>
                <a:latin typeface="Arial" panose="020B0604020202020204" pitchFamily="34" charset="0"/>
                <a:ea typeface="Calibri" panose="020F0502020204030204" pitchFamily="34" charset="0"/>
                <a:cs typeface="Arial" panose="020B0604020202020204" pitchFamily="34" charset="0"/>
              </a:rPr>
              <a:t>PROTOCOLO EDUCATIVO PARA GARANTIZAR LA IGUALDAD, LA NO DISCRIMINACIÓN Y LA LIBERTAD DE IDENTIDAD DE GÉNERO</a:t>
            </a:r>
          </a:p>
          <a:p>
            <a:pPr marL="285750" indent="-285750">
              <a:buFont typeface="Arial" panose="020B0604020202020204" pitchFamily="34" charset="0"/>
              <a:buChar char="•"/>
            </a:pPr>
            <a:r>
              <a:rPr lang="es-ES" sz="18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PROTOCOLO DE PREVENCIÓN , DETECCIÓN E INTERVENCIÓN DE RIESGO SUICIDA</a:t>
            </a:r>
          </a:p>
          <a:p>
            <a:endParaRPr lang="es-ES" dirty="0"/>
          </a:p>
        </p:txBody>
      </p:sp>
    </p:spTree>
    <p:extLst>
      <p:ext uri="{BB962C8B-B14F-4D97-AF65-F5344CB8AC3E}">
        <p14:creationId xmlns:p14="http://schemas.microsoft.com/office/powerpoint/2010/main" val="3240234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2672612-2C0A-4711-AE45-A2C62EB6C254}"/>
              </a:ext>
            </a:extLst>
          </p:cNvPr>
          <p:cNvSpPr txBox="1"/>
          <p:nvPr/>
        </p:nvSpPr>
        <p:spPr>
          <a:xfrm>
            <a:off x="1463040" y="365760"/>
            <a:ext cx="9031458" cy="6801862"/>
          </a:xfrm>
          <a:prstGeom prst="rect">
            <a:avLst/>
          </a:prstGeom>
          <a:noFill/>
        </p:spPr>
        <p:txBody>
          <a:bodyPr wrap="square" rtlCol="0">
            <a:spAutoFit/>
          </a:bodyPr>
          <a:lstStyle/>
          <a:p>
            <a:r>
              <a:rPr lang="es-ES" sz="4000" b="1" dirty="0">
                <a:solidFill>
                  <a:srgbClr val="00B050"/>
                </a:solidFill>
                <a:latin typeface="Arial" panose="020B0604020202020204" pitchFamily="34" charset="0"/>
                <a:cs typeface="Arial" panose="020B0604020202020204" pitchFamily="34" charset="0"/>
              </a:rPr>
              <a:t>PROTOCOLO TDAH</a:t>
            </a:r>
          </a:p>
          <a:p>
            <a:pPr algn="l"/>
            <a:r>
              <a:rPr lang="es-ES" sz="1800" b="0" i="0" u="none" strike="noStrike" baseline="0" dirty="0">
                <a:latin typeface="Arial" panose="020B0604020202020204" pitchFamily="34" charset="0"/>
                <a:cs typeface="Arial" panose="020B0604020202020204" pitchFamily="34" charset="0"/>
              </a:rPr>
              <a:t>El trastorno por déficit de atención e hiperactividad (TDAH) responde a un patrón</a:t>
            </a:r>
          </a:p>
          <a:p>
            <a:pPr algn="l"/>
            <a:r>
              <a:rPr lang="es-ES" sz="1800" b="0" i="0" u="none" strike="noStrike" baseline="0" dirty="0">
                <a:latin typeface="Arial" panose="020B0604020202020204" pitchFamily="34" charset="0"/>
                <a:cs typeface="Arial" panose="020B0604020202020204" pitchFamily="34" charset="0"/>
              </a:rPr>
              <a:t>persistente de conduta de desatención, hiperactividad e impulsividad que comienza</a:t>
            </a:r>
          </a:p>
          <a:p>
            <a:pPr algn="l"/>
            <a:r>
              <a:rPr lang="pt-BR" dirty="0" err="1">
                <a:latin typeface="Arial" panose="020B0604020202020204" pitchFamily="34" charset="0"/>
                <a:cs typeface="Arial" panose="020B0604020202020204" pitchFamily="34" charset="0"/>
              </a:rPr>
              <a:t>en</a:t>
            </a:r>
            <a:r>
              <a:rPr lang="pt-BR" dirty="0">
                <a:latin typeface="Arial" panose="020B0604020202020204" pitchFamily="34" charset="0"/>
                <a:cs typeface="Arial" panose="020B0604020202020204" pitchFamily="34" charset="0"/>
              </a:rPr>
              <a:t> </a:t>
            </a:r>
            <a:r>
              <a:rPr lang="pt-BR" dirty="0" err="1">
                <a:latin typeface="Arial" panose="020B0604020202020204" pitchFamily="34" charset="0"/>
                <a:cs typeface="Arial" panose="020B0604020202020204" pitchFamily="34" charset="0"/>
              </a:rPr>
              <a:t>la</a:t>
            </a:r>
            <a:r>
              <a:rPr lang="pt-BR" dirty="0">
                <a:latin typeface="Arial" panose="020B0604020202020204" pitchFamily="34" charset="0"/>
                <a:cs typeface="Arial" panose="020B0604020202020204" pitchFamily="34" charset="0"/>
              </a:rPr>
              <a:t> </a:t>
            </a:r>
            <a:r>
              <a:rPr lang="pt-BR" sz="1800" b="0" i="0" u="none" strike="noStrike" baseline="0" dirty="0">
                <a:latin typeface="Arial" panose="020B0604020202020204" pitchFamily="34" charset="0"/>
                <a:cs typeface="Arial" panose="020B0604020202020204" pitchFamily="34" charset="0"/>
              </a:rPr>
              <a:t> </a:t>
            </a:r>
            <a:r>
              <a:rPr lang="pt-BR" sz="1800" b="0" i="0" u="none" strike="noStrike" baseline="0" dirty="0" err="1">
                <a:latin typeface="Arial" panose="020B0604020202020204" pitchFamily="34" charset="0"/>
                <a:cs typeface="Arial" panose="020B0604020202020204" pitchFamily="34" charset="0"/>
              </a:rPr>
              <a:t>edad</a:t>
            </a:r>
            <a:r>
              <a:rPr lang="pt-BR" sz="1800" b="0" i="0" u="none" strike="noStrike" baseline="0" dirty="0">
                <a:latin typeface="Arial" panose="020B0604020202020204" pitchFamily="34" charset="0"/>
                <a:cs typeface="Arial" panose="020B0604020202020204" pitchFamily="34" charset="0"/>
              </a:rPr>
              <a:t>  infantil. </a:t>
            </a:r>
            <a:r>
              <a:rPr lang="pt-BR" sz="1800" b="0" i="0" u="none" strike="noStrike" baseline="0" dirty="0" err="1">
                <a:latin typeface="Arial" panose="020B0604020202020204" pitchFamily="34" charset="0"/>
                <a:cs typeface="Arial" panose="020B0604020202020204" pitchFamily="34" charset="0"/>
              </a:rPr>
              <a:t>Estos</a:t>
            </a:r>
            <a:r>
              <a:rPr lang="pt-BR" sz="1800" b="0" i="0" u="none" strike="noStrike" baseline="0" dirty="0">
                <a:latin typeface="Arial" panose="020B0604020202020204" pitchFamily="34" charset="0"/>
                <a:cs typeface="Arial" panose="020B0604020202020204" pitchFamily="34" charset="0"/>
              </a:rPr>
              <a:t> </a:t>
            </a:r>
            <a:r>
              <a:rPr lang="pt-BR" sz="1800" b="0" i="0" u="none" strike="noStrike" baseline="0" dirty="0" err="1">
                <a:latin typeface="Arial" panose="020B0604020202020204" pitchFamily="34" charset="0"/>
                <a:cs typeface="Arial" panose="020B0604020202020204" pitchFamily="34" charset="0"/>
              </a:rPr>
              <a:t>patrones</a:t>
            </a:r>
            <a:r>
              <a:rPr lang="pt-BR" sz="1800" b="0" i="0" u="none" strike="noStrike" baseline="0" dirty="0">
                <a:latin typeface="Arial" panose="020B0604020202020204" pitchFamily="34" charset="0"/>
                <a:cs typeface="Arial" panose="020B0604020202020204" pitchFamily="34" charset="0"/>
              </a:rPr>
              <a:t> </a:t>
            </a:r>
            <a:r>
              <a:rPr lang="pt-BR" sz="1800" b="0" i="0" u="none" strike="noStrike" baseline="0" dirty="0" err="1">
                <a:latin typeface="Arial" panose="020B0604020202020204" pitchFamily="34" charset="0"/>
                <a:cs typeface="Arial" panose="020B0604020202020204" pitchFamily="34" charset="0"/>
              </a:rPr>
              <a:t>constituyen</a:t>
            </a:r>
            <a:r>
              <a:rPr lang="pt-BR" sz="1800" b="0" i="0" u="none" strike="noStrike" baseline="0" dirty="0">
                <a:latin typeface="Arial" panose="020B0604020202020204" pitchFamily="34" charset="0"/>
                <a:cs typeface="Arial" panose="020B0604020202020204" pitchFamily="34" charset="0"/>
              </a:rPr>
              <a:t> </a:t>
            </a:r>
            <a:r>
              <a:rPr lang="pt-BR" sz="1800" b="0" i="0" u="none" strike="noStrike" baseline="0" dirty="0" err="1">
                <a:latin typeface="Arial" panose="020B0604020202020204" pitchFamily="34" charset="0"/>
                <a:cs typeface="Arial" panose="020B0604020202020204" pitchFamily="34" charset="0"/>
              </a:rPr>
              <a:t>la</a:t>
            </a:r>
            <a:r>
              <a:rPr lang="pt-BR" sz="1800" b="0" i="0" u="none" strike="noStrike" baseline="0" dirty="0">
                <a:latin typeface="Arial" panose="020B0604020202020204" pitchFamily="34" charset="0"/>
                <a:cs typeface="Arial" panose="020B0604020202020204" pitchFamily="34" charset="0"/>
              </a:rPr>
              <a:t> sintomatologia  </a:t>
            </a:r>
            <a:r>
              <a:rPr lang="pt-BR" sz="1800" b="0" i="0" u="none" strike="noStrike" baseline="0" dirty="0" err="1">
                <a:latin typeface="Arial" panose="020B0604020202020204" pitchFamily="34" charset="0"/>
                <a:cs typeface="Arial" panose="020B0604020202020204" pitchFamily="34" charset="0"/>
              </a:rPr>
              <a:t>del</a:t>
            </a:r>
            <a:r>
              <a:rPr lang="pt-BR" sz="1800" b="0" i="0" u="none" strike="noStrike" baseline="0" dirty="0">
                <a:latin typeface="Arial" panose="020B0604020202020204" pitchFamily="34" charset="0"/>
                <a:cs typeface="Arial" panose="020B0604020202020204" pitchFamily="34" charset="0"/>
              </a:rPr>
              <a:t> </a:t>
            </a:r>
            <a:r>
              <a:rPr lang="pt-BR" sz="1800" b="0" i="0" u="none" strike="noStrike" baseline="0" dirty="0" err="1">
                <a:latin typeface="Arial" panose="020B0604020202020204" pitchFamily="34" charset="0"/>
                <a:cs typeface="Arial" panose="020B0604020202020204" pitchFamily="34" charset="0"/>
              </a:rPr>
              <a:t>trastorno</a:t>
            </a:r>
            <a:r>
              <a:rPr lang="pt-BR" sz="1800" b="0" i="0" u="none" strike="noStrike" baseline="0" dirty="0">
                <a:latin typeface="Arial" panose="020B0604020202020204" pitchFamily="34" charset="0"/>
                <a:cs typeface="Arial" panose="020B0604020202020204" pitchFamily="34" charset="0"/>
              </a:rPr>
              <a:t> y</a:t>
            </a:r>
          </a:p>
          <a:p>
            <a:pPr algn="l"/>
            <a:r>
              <a:rPr lang="es-ES" sz="1800" b="0" i="0" u="none" strike="noStrike" baseline="0" dirty="0">
                <a:latin typeface="Arial" panose="020B0604020202020204" pitchFamily="34" charset="0"/>
                <a:cs typeface="Arial" panose="020B0604020202020204" pitchFamily="34" charset="0"/>
              </a:rPr>
              <a:t>dan lugar a distintos subtipos de TDAH: </a:t>
            </a:r>
            <a:r>
              <a:rPr lang="es-ES" sz="1800" b="1" i="0" u="none" strike="noStrike" baseline="0" dirty="0">
                <a:latin typeface="Arial" panose="020B0604020202020204" pitchFamily="34" charset="0"/>
                <a:cs typeface="Arial" panose="020B0604020202020204" pitchFamily="34" charset="0"/>
              </a:rPr>
              <a:t>hiperactivo-impulsivo</a:t>
            </a:r>
            <a:r>
              <a:rPr lang="es-ES" sz="1800" b="0" i="0" u="none" strike="noStrike" baseline="0" dirty="0">
                <a:latin typeface="Arial" panose="020B0604020202020204" pitchFamily="34" charset="0"/>
                <a:cs typeface="Arial" panose="020B0604020202020204" pitchFamily="34" charset="0"/>
              </a:rPr>
              <a:t>, </a:t>
            </a:r>
            <a:r>
              <a:rPr lang="es-ES" sz="1800" b="1" i="0" u="none" strike="noStrike" baseline="0" dirty="0">
                <a:latin typeface="Arial" panose="020B0604020202020204" pitchFamily="34" charset="0"/>
                <a:cs typeface="Arial" panose="020B0604020202020204" pitchFamily="34" charset="0"/>
              </a:rPr>
              <a:t>inatento</a:t>
            </a:r>
            <a:r>
              <a:rPr lang="es-ES" sz="1800" b="0" i="0" u="none" strike="noStrike" baseline="0" dirty="0">
                <a:latin typeface="Arial" panose="020B0604020202020204" pitchFamily="34" charset="0"/>
                <a:cs typeface="Arial" panose="020B0604020202020204" pitchFamily="34" charset="0"/>
              </a:rPr>
              <a:t> y </a:t>
            </a:r>
            <a:r>
              <a:rPr lang="es-ES" sz="1800" b="1" i="0" u="none" strike="noStrike" baseline="0" dirty="0">
                <a:latin typeface="Arial" panose="020B0604020202020204" pitchFamily="34" charset="0"/>
                <a:cs typeface="Arial" panose="020B0604020202020204" pitchFamily="34" charset="0"/>
              </a:rPr>
              <a:t>combinado</a:t>
            </a:r>
            <a:r>
              <a:rPr lang="es-ES" sz="1800" b="0" i="0" u="none" strike="noStrike" baseline="0" dirty="0">
                <a:latin typeface="Arial" panose="020B0604020202020204" pitchFamily="34" charset="0"/>
                <a:cs typeface="Arial" panose="020B0604020202020204" pitchFamily="34" charset="0"/>
              </a:rPr>
              <a:t>.</a:t>
            </a:r>
          </a:p>
          <a:p>
            <a:pPr algn="l"/>
            <a:r>
              <a:rPr lang="es-ES" dirty="0">
                <a:latin typeface="Arial" panose="020B0604020202020204" pitchFamily="34" charset="0"/>
                <a:cs typeface="Arial" panose="020B0604020202020204" pitchFamily="34" charset="0"/>
              </a:rPr>
              <a:t>La</a:t>
            </a:r>
            <a:r>
              <a:rPr lang="es-ES" sz="1800" b="1" i="0" u="none" strike="noStrike" baseline="0" dirty="0">
                <a:latin typeface="Arial" panose="020B0604020202020204" pitchFamily="34" charset="0"/>
                <a:cs typeface="Arial" panose="020B0604020202020204" pitchFamily="34" charset="0"/>
              </a:rPr>
              <a:t> desatención </a:t>
            </a:r>
            <a:r>
              <a:rPr lang="es-ES" sz="1800" b="0" i="0" u="none" strike="noStrike" baseline="0" dirty="0">
                <a:latin typeface="Arial" panose="020B0604020202020204" pitchFamily="34" charset="0"/>
                <a:cs typeface="Arial" panose="020B0604020202020204" pitchFamily="34" charset="0"/>
              </a:rPr>
              <a:t>se observa en la existencia de comportamientos como la dificultad para mantener la concentración en las </a:t>
            </a:r>
            <a:r>
              <a:rPr lang="es-ES" sz="1800" b="0" i="0" u="none" strike="noStrike" baseline="0" dirty="0" err="1">
                <a:latin typeface="Arial" panose="020B0604020202020204" pitchFamily="34" charset="0"/>
                <a:cs typeface="Arial" panose="020B0604020202020204" pitchFamily="34" charset="0"/>
              </a:rPr>
              <a:t>tareas,o</a:t>
            </a:r>
            <a:r>
              <a:rPr lang="es-ES" sz="1800" b="0" i="0" u="none" strike="noStrike" baseline="0" dirty="0">
                <a:latin typeface="Arial" panose="020B0604020202020204" pitchFamily="34" charset="0"/>
                <a:cs typeface="Arial" panose="020B0604020202020204" pitchFamily="34" charset="0"/>
              </a:rPr>
              <a:t> la falta de perseverancia durante su realización o la </a:t>
            </a:r>
            <a:r>
              <a:rPr lang="pt-BR" sz="1800" b="0" i="0" u="none" strike="noStrike" baseline="0" dirty="0" err="1">
                <a:latin typeface="Arial" panose="020B0604020202020204" pitchFamily="34" charset="0"/>
                <a:cs typeface="Arial" panose="020B0604020202020204" pitchFamily="34" charset="0"/>
              </a:rPr>
              <a:t>desorganización</a:t>
            </a:r>
            <a:r>
              <a:rPr lang="pt-BR" sz="1800" b="0" i="0" u="none" strike="noStrike" baseline="0" dirty="0">
                <a:latin typeface="Arial" panose="020B0604020202020204" pitchFamily="34" charset="0"/>
                <a:cs typeface="Arial" panose="020B0604020202020204" pitchFamily="34" charset="0"/>
              </a:rPr>
              <a:t>. </a:t>
            </a:r>
          </a:p>
          <a:p>
            <a:pPr algn="l"/>
            <a:r>
              <a:rPr lang="pt-BR" dirty="0">
                <a:latin typeface="Arial" panose="020B0604020202020204" pitchFamily="34" charset="0"/>
                <a:cs typeface="Arial" panose="020B0604020202020204" pitchFamily="34" charset="0"/>
              </a:rPr>
              <a:t>La</a:t>
            </a:r>
            <a:r>
              <a:rPr lang="pt-BR" sz="1800" b="0" i="0" u="none" strike="noStrike" baseline="0" dirty="0">
                <a:latin typeface="Arial" panose="020B0604020202020204" pitchFamily="34" charset="0"/>
                <a:cs typeface="Arial" panose="020B0604020202020204" pitchFamily="34" charset="0"/>
              </a:rPr>
              <a:t> </a:t>
            </a:r>
            <a:r>
              <a:rPr lang="pt-BR" sz="1800" b="1" i="0" u="none" strike="noStrike" baseline="0" dirty="0" err="1">
                <a:latin typeface="Arial" panose="020B0604020202020204" pitchFamily="34" charset="0"/>
                <a:cs typeface="Arial" panose="020B0604020202020204" pitchFamily="34" charset="0"/>
              </a:rPr>
              <a:t>hiperatividad</a:t>
            </a:r>
            <a:r>
              <a:rPr lang="pt-BR" sz="1800" b="0" i="0" u="none" strike="noStrike" baseline="0" dirty="0">
                <a:latin typeface="Arial" panose="020B0604020202020204" pitchFamily="34" charset="0"/>
                <a:cs typeface="Arial" panose="020B0604020202020204" pitchFamily="34" charset="0"/>
              </a:rPr>
              <a:t> se </a:t>
            </a:r>
            <a:r>
              <a:rPr lang="pt-BR" sz="1800" b="0" i="0" u="none" strike="noStrike" baseline="0" dirty="0" err="1">
                <a:latin typeface="Arial" panose="020B0604020202020204" pitchFamily="34" charset="0"/>
                <a:cs typeface="Arial" panose="020B0604020202020204" pitchFamily="34" charset="0"/>
              </a:rPr>
              <a:t>refiere</a:t>
            </a:r>
            <a:r>
              <a:rPr lang="pt-BR" sz="1800" b="0" i="0" u="none" strike="noStrike" baseline="0" dirty="0">
                <a:latin typeface="Arial" panose="020B0604020202020204" pitchFamily="34" charset="0"/>
                <a:cs typeface="Arial" panose="020B0604020202020204" pitchFamily="34" charset="0"/>
              </a:rPr>
              <a:t> al </a:t>
            </a:r>
            <a:r>
              <a:rPr lang="pt-BR" sz="1800" b="0" i="0" u="none" strike="noStrike" baseline="0" dirty="0" err="1">
                <a:latin typeface="Arial" panose="020B0604020202020204" pitchFamily="34" charset="0"/>
                <a:cs typeface="Arial" panose="020B0604020202020204" pitchFamily="34" charset="0"/>
              </a:rPr>
              <a:t>exceso</a:t>
            </a:r>
            <a:r>
              <a:rPr lang="pt-BR" sz="1800" b="0" i="0" u="none" strike="noStrike" baseline="0" dirty="0">
                <a:latin typeface="Arial" panose="020B0604020202020204" pitchFamily="34" charset="0"/>
                <a:cs typeface="Arial" panose="020B0604020202020204" pitchFamily="34" charset="0"/>
              </a:rPr>
              <a:t> de </a:t>
            </a:r>
            <a:r>
              <a:rPr lang="pt-BR" sz="1800" b="0" i="0" u="none" strike="noStrike" baseline="0" dirty="0" err="1">
                <a:latin typeface="Arial" panose="020B0604020202020204" pitchFamily="34" charset="0"/>
                <a:cs typeface="Arial" panose="020B0604020202020204" pitchFamily="34" charset="0"/>
              </a:rPr>
              <a:t>movilidad</a:t>
            </a:r>
            <a:r>
              <a:rPr lang="pt-BR" sz="1800" b="0" i="0" u="none" strike="noStrike" baseline="0" dirty="0">
                <a:latin typeface="Arial" panose="020B0604020202020204" pitchFamily="34" charset="0"/>
                <a:cs typeface="Arial" panose="020B0604020202020204" pitchFamily="34" charset="0"/>
              </a:rPr>
              <a:t> </a:t>
            </a:r>
            <a:r>
              <a:rPr lang="pt-BR" dirty="0">
                <a:latin typeface="Arial" panose="020B0604020202020204" pitchFamily="34" charset="0"/>
                <a:cs typeface="Arial" panose="020B0604020202020204" pitchFamily="34" charset="0"/>
              </a:rPr>
              <a:t>,</a:t>
            </a:r>
            <a:r>
              <a:rPr lang="pt-BR" sz="1800" b="0" i="0" u="none" strike="noStrike" baseline="0" dirty="0">
                <a:latin typeface="Arial" panose="020B0604020202020204" pitchFamily="34" charset="0"/>
                <a:cs typeface="Arial" panose="020B0604020202020204" pitchFamily="34" charset="0"/>
              </a:rPr>
              <a:t>a </a:t>
            </a:r>
            <a:r>
              <a:rPr lang="pt-BR" sz="1800" b="0" i="0" u="none" strike="noStrike" baseline="0" dirty="0" err="1">
                <a:latin typeface="Arial" panose="020B0604020202020204" pitchFamily="34" charset="0"/>
                <a:cs typeface="Arial" panose="020B0604020202020204" pitchFamily="34" charset="0"/>
              </a:rPr>
              <a:t>la</a:t>
            </a:r>
            <a:r>
              <a:rPr lang="pt-BR" sz="1800" b="0" i="0" u="none" strike="noStrike" baseline="0" dirty="0">
                <a:latin typeface="Arial" panose="020B0604020202020204" pitchFamily="34" charset="0"/>
                <a:cs typeface="Arial" panose="020B0604020202020204" pitchFamily="34" charset="0"/>
              </a:rPr>
              <a:t> </a:t>
            </a:r>
            <a:r>
              <a:rPr lang="pt-BR" sz="1800" b="0" i="0" u="none" strike="noStrike" baseline="0" dirty="0" err="1">
                <a:latin typeface="Arial" panose="020B0604020202020204" pitchFamily="34" charset="0"/>
                <a:cs typeface="Arial" panose="020B0604020202020204" pitchFamily="34" charset="0"/>
              </a:rPr>
              <a:t>inquietud</a:t>
            </a:r>
            <a:r>
              <a:rPr lang="pt-BR" sz="1800" b="0" i="0" u="none" strike="noStrike" baseline="0" dirty="0">
                <a:latin typeface="Arial" panose="020B0604020202020204" pitchFamily="34" charset="0"/>
                <a:cs typeface="Arial" panose="020B0604020202020204" pitchFamily="34" charset="0"/>
              </a:rPr>
              <a:t> constante y a </a:t>
            </a:r>
            <a:r>
              <a:rPr lang="pt-BR" sz="1800" b="0" i="0" u="none" strike="noStrike" baseline="0" dirty="0" err="1">
                <a:latin typeface="Arial" panose="020B0604020202020204" pitchFamily="34" charset="0"/>
                <a:cs typeface="Arial" panose="020B0604020202020204" pitchFamily="34" charset="0"/>
              </a:rPr>
              <a:t>la</a:t>
            </a:r>
            <a:r>
              <a:rPr lang="pt-BR" sz="1800" b="0" i="0" u="none" strike="noStrike" baseline="0" dirty="0">
                <a:latin typeface="Arial" panose="020B0604020202020204" pitchFamily="34" charset="0"/>
                <a:cs typeface="Arial" panose="020B0604020202020204" pitchFamily="34" charset="0"/>
              </a:rPr>
              <a:t> </a:t>
            </a:r>
            <a:r>
              <a:rPr lang="pt-BR" sz="1800" b="1" i="0" u="none" strike="noStrike" baseline="0" dirty="0" err="1">
                <a:latin typeface="Arial" panose="020B0604020202020204" pitchFamily="34" charset="0"/>
                <a:cs typeface="Arial" panose="020B0604020202020204" pitchFamily="34" charset="0"/>
              </a:rPr>
              <a:t>impulsividad</a:t>
            </a:r>
            <a:r>
              <a:rPr lang="pt-BR" sz="1800" b="0" i="0" u="none" strike="noStrike" baseline="0" dirty="0">
                <a:latin typeface="Arial" panose="020B0604020202020204" pitchFamily="34" charset="0"/>
                <a:cs typeface="Arial" panose="020B0604020202020204" pitchFamily="34" charset="0"/>
              </a:rPr>
              <a:t>.</a:t>
            </a:r>
          </a:p>
          <a:p>
            <a:pPr algn="l"/>
            <a:r>
              <a:rPr lang="pt-BR" u="sng" dirty="0" err="1">
                <a:latin typeface="Arial" panose="020B0604020202020204" pitchFamily="34" charset="0"/>
                <a:cs typeface="Arial" panose="020B0604020202020204" pitchFamily="34" charset="0"/>
              </a:rPr>
              <a:t>Consideraciones</a:t>
            </a:r>
            <a:r>
              <a:rPr lang="pt-BR" u="sng" dirty="0">
                <a:latin typeface="Arial" panose="020B0604020202020204" pitchFamily="34" charset="0"/>
                <a:cs typeface="Arial" panose="020B0604020202020204" pitchFamily="34" charset="0"/>
              </a:rPr>
              <a:t> a </a:t>
            </a:r>
            <a:r>
              <a:rPr lang="pt-BR" u="sng" dirty="0" err="1">
                <a:latin typeface="Arial" panose="020B0604020202020204" pitchFamily="34" charset="0"/>
                <a:cs typeface="Arial" panose="020B0604020202020204" pitchFamily="34" charset="0"/>
              </a:rPr>
              <a:t>tener</a:t>
            </a:r>
            <a:r>
              <a:rPr lang="pt-BR" u="sng" dirty="0">
                <a:latin typeface="Arial" panose="020B0604020202020204" pitchFamily="34" charset="0"/>
                <a:cs typeface="Arial" panose="020B0604020202020204" pitchFamily="34" charset="0"/>
              </a:rPr>
              <a:t> </a:t>
            </a:r>
            <a:r>
              <a:rPr lang="pt-BR" u="sng" dirty="0" err="1">
                <a:latin typeface="Arial" panose="020B0604020202020204" pitchFamily="34" charset="0"/>
                <a:cs typeface="Arial" panose="020B0604020202020204" pitchFamily="34" charset="0"/>
              </a:rPr>
              <a:t>en</a:t>
            </a:r>
            <a:r>
              <a:rPr lang="pt-BR" u="sng" dirty="0">
                <a:latin typeface="Arial" panose="020B0604020202020204" pitchFamily="34" charset="0"/>
                <a:cs typeface="Arial" panose="020B0604020202020204" pitchFamily="34" charset="0"/>
              </a:rPr>
              <a:t> </a:t>
            </a:r>
            <a:r>
              <a:rPr lang="pt-BR" u="sng" dirty="0" err="1">
                <a:latin typeface="Arial" panose="020B0604020202020204" pitchFamily="34" charset="0"/>
                <a:cs typeface="Arial" panose="020B0604020202020204" pitchFamily="34" charset="0"/>
              </a:rPr>
              <a:t>cuenta</a:t>
            </a:r>
            <a:r>
              <a:rPr lang="pt-BR" u="sng" dirty="0">
                <a:latin typeface="Arial" panose="020B0604020202020204" pitchFamily="34" charset="0"/>
                <a:cs typeface="Arial" panose="020B0604020202020204" pitchFamily="34" charset="0"/>
              </a:rPr>
              <a:t> </a:t>
            </a:r>
            <a:r>
              <a:rPr lang="pt-BR" u="sng" dirty="0" err="1">
                <a:latin typeface="Arial" panose="020B0604020202020204" pitchFamily="34" charset="0"/>
                <a:cs typeface="Arial" panose="020B0604020202020204" pitchFamily="34" charset="0"/>
              </a:rPr>
              <a:t>según</a:t>
            </a:r>
            <a:r>
              <a:rPr lang="pt-BR" u="sng" dirty="0">
                <a:latin typeface="Arial" panose="020B0604020202020204" pitchFamily="34" charset="0"/>
                <a:cs typeface="Arial" panose="020B0604020202020204" pitchFamily="34" charset="0"/>
              </a:rPr>
              <a:t> </a:t>
            </a:r>
            <a:r>
              <a:rPr lang="pt-BR" u="sng" dirty="0" err="1">
                <a:latin typeface="Arial" panose="020B0604020202020204" pitchFamily="34" charset="0"/>
                <a:cs typeface="Arial" panose="020B0604020202020204" pitchFamily="34" charset="0"/>
              </a:rPr>
              <a:t>el</a:t>
            </a:r>
            <a:r>
              <a:rPr lang="pt-BR" u="sng" dirty="0">
                <a:latin typeface="Arial" panose="020B0604020202020204" pitchFamily="34" charset="0"/>
                <a:cs typeface="Arial" panose="020B0604020202020204" pitchFamily="34" charset="0"/>
              </a:rPr>
              <a:t> protocolo de </a:t>
            </a:r>
            <a:r>
              <a:rPr lang="pt-BR" u="sng" dirty="0" err="1">
                <a:latin typeface="Arial" panose="020B0604020202020204" pitchFamily="34" charset="0"/>
                <a:cs typeface="Arial" panose="020B0604020202020204" pitchFamily="34" charset="0"/>
              </a:rPr>
              <a:t>la</a:t>
            </a:r>
            <a:r>
              <a:rPr lang="pt-BR" u="sng" dirty="0">
                <a:latin typeface="Arial" panose="020B0604020202020204" pitchFamily="34" charset="0"/>
                <a:cs typeface="Arial" panose="020B0604020202020204" pitchFamily="34" charset="0"/>
              </a:rPr>
              <a:t> </a:t>
            </a:r>
            <a:r>
              <a:rPr lang="pt-BR" u="sng" dirty="0" err="1">
                <a:latin typeface="Arial" panose="020B0604020202020204" pitchFamily="34" charset="0"/>
                <a:cs typeface="Arial" panose="020B0604020202020204" pitchFamily="34" charset="0"/>
              </a:rPr>
              <a:t>xunta</a:t>
            </a:r>
            <a:r>
              <a:rPr lang="pt-BR" u="sng" dirty="0">
                <a:latin typeface="Arial" panose="020B0604020202020204" pitchFamily="34" charset="0"/>
                <a:cs typeface="Arial" panose="020B0604020202020204" pitchFamily="34" charset="0"/>
              </a:rPr>
              <a:t> de consenso sobre TDAH: </a:t>
            </a:r>
            <a:r>
              <a:rPr lang="pt-BR" u="sng" dirty="0">
                <a:solidFill>
                  <a:srgbClr val="FF0000"/>
                </a:solidFill>
                <a:latin typeface="Arial" panose="020B0604020202020204" pitchFamily="34" charset="0"/>
                <a:cs typeface="Arial" panose="020B0604020202020204" pitchFamily="34" charset="0"/>
              </a:rPr>
              <a:t>( separar </a:t>
            </a:r>
            <a:r>
              <a:rPr lang="pt-BR" u="sng" dirty="0" err="1">
                <a:solidFill>
                  <a:srgbClr val="FF0000"/>
                </a:solidFill>
                <a:latin typeface="Arial" panose="020B0604020202020204" pitchFamily="34" charset="0"/>
                <a:cs typeface="Arial" panose="020B0604020202020204" pitchFamily="34" charset="0"/>
              </a:rPr>
              <a:t>el</a:t>
            </a:r>
            <a:r>
              <a:rPr lang="pt-BR" u="sng" dirty="0">
                <a:solidFill>
                  <a:srgbClr val="FF0000"/>
                </a:solidFill>
                <a:latin typeface="Arial" panose="020B0604020202020204" pitchFamily="34" charset="0"/>
                <a:cs typeface="Arial" panose="020B0604020202020204" pitchFamily="34" charset="0"/>
              </a:rPr>
              <a:t> foco de </a:t>
            </a:r>
            <a:r>
              <a:rPr lang="pt-BR" u="sng" dirty="0" err="1">
                <a:solidFill>
                  <a:srgbClr val="FF0000"/>
                </a:solidFill>
                <a:latin typeface="Arial" panose="020B0604020202020204" pitchFamily="34" charset="0"/>
                <a:cs typeface="Arial" panose="020B0604020202020204" pitchFamily="34" charset="0"/>
              </a:rPr>
              <a:t>la</a:t>
            </a:r>
            <a:r>
              <a:rPr lang="pt-BR" u="sng" dirty="0">
                <a:solidFill>
                  <a:srgbClr val="FF0000"/>
                </a:solidFill>
                <a:latin typeface="Arial" panose="020B0604020202020204" pitchFamily="34" charset="0"/>
                <a:cs typeface="Arial" panose="020B0604020202020204" pitchFamily="34" charset="0"/>
              </a:rPr>
              <a:t> </a:t>
            </a:r>
            <a:r>
              <a:rPr lang="pt-BR" u="sng" dirty="0" err="1">
                <a:solidFill>
                  <a:srgbClr val="FF0000"/>
                </a:solidFill>
                <a:latin typeface="Arial" panose="020B0604020202020204" pitchFamily="34" charset="0"/>
                <a:cs typeface="Arial" panose="020B0604020202020204" pitchFamily="34" charset="0"/>
              </a:rPr>
              <a:t>discapacidad</a:t>
            </a:r>
            <a:r>
              <a:rPr lang="pt-BR" u="sng" dirty="0">
                <a:solidFill>
                  <a:srgbClr val="FF0000"/>
                </a:solidFill>
                <a:latin typeface="Arial" panose="020B0604020202020204" pitchFamily="34" charset="0"/>
                <a:cs typeface="Arial" panose="020B0604020202020204" pitchFamily="34" charset="0"/>
              </a:rPr>
              <a:t> </a:t>
            </a:r>
            <a:r>
              <a:rPr lang="pt-BR" u="sng" dirty="0" err="1">
                <a:solidFill>
                  <a:srgbClr val="FF0000"/>
                </a:solidFill>
                <a:latin typeface="Arial" panose="020B0604020202020204" pitchFamily="34" charset="0"/>
                <a:cs typeface="Arial" panose="020B0604020202020204" pitchFamily="34" charset="0"/>
              </a:rPr>
              <a:t>del</a:t>
            </a:r>
            <a:r>
              <a:rPr lang="pt-BR" u="sng" dirty="0">
                <a:solidFill>
                  <a:srgbClr val="FF0000"/>
                </a:solidFill>
                <a:latin typeface="Arial" panose="020B0604020202020204" pitchFamily="34" charset="0"/>
                <a:cs typeface="Arial" panose="020B0604020202020204" pitchFamily="34" charset="0"/>
              </a:rPr>
              <a:t> </a:t>
            </a:r>
            <a:r>
              <a:rPr lang="pt-BR" u="sng" dirty="0" err="1">
                <a:solidFill>
                  <a:srgbClr val="FF0000"/>
                </a:solidFill>
                <a:latin typeface="Arial" panose="020B0604020202020204" pitchFamily="34" charset="0"/>
                <a:cs typeface="Arial" panose="020B0604020202020204" pitchFamily="34" charset="0"/>
              </a:rPr>
              <a:t>alumno</a:t>
            </a:r>
            <a:r>
              <a:rPr lang="pt-BR" u="sng" dirty="0">
                <a:solidFill>
                  <a:srgbClr val="FF0000"/>
                </a:solidFill>
                <a:latin typeface="Arial" panose="020B0604020202020204" pitchFamily="34" charset="0"/>
                <a:cs typeface="Arial" panose="020B0604020202020204" pitchFamily="34" charset="0"/>
              </a:rPr>
              <a:t> </a:t>
            </a:r>
            <a:r>
              <a:rPr lang="pt-BR" u="sng" dirty="0" err="1">
                <a:solidFill>
                  <a:srgbClr val="FF0000"/>
                </a:solidFill>
                <a:latin typeface="Arial" panose="020B0604020202020204" pitchFamily="34" charset="0"/>
                <a:cs typeface="Arial" panose="020B0604020202020204" pitchFamily="34" charset="0"/>
              </a:rPr>
              <a:t>siguiendo</a:t>
            </a:r>
            <a:r>
              <a:rPr lang="pt-BR" u="sng" dirty="0">
                <a:solidFill>
                  <a:srgbClr val="FF0000"/>
                </a:solidFill>
                <a:latin typeface="Arial" panose="020B0604020202020204" pitchFamily="34" charset="0"/>
                <a:cs typeface="Arial" panose="020B0604020202020204" pitchFamily="34" charset="0"/>
              </a:rPr>
              <a:t> </a:t>
            </a:r>
            <a:r>
              <a:rPr lang="pt-BR" u="sng" dirty="0" err="1">
                <a:solidFill>
                  <a:srgbClr val="FF0000"/>
                </a:solidFill>
                <a:latin typeface="Arial" panose="020B0604020202020204" pitchFamily="34" charset="0"/>
                <a:cs typeface="Arial" panose="020B0604020202020204" pitchFamily="34" charset="0"/>
              </a:rPr>
              <a:t>el</a:t>
            </a:r>
            <a:r>
              <a:rPr lang="pt-BR" u="sng" dirty="0">
                <a:solidFill>
                  <a:srgbClr val="FF0000"/>
                </a:solidFill>
                <a:latin typeface="Arial" panose="020B0604020202020204" pitchFamily="34" charset="0"/>
                <a:cs typeface="Arial" panose="020B0604020202020204" pitchFamily="34" charset="0"/>
              </a:rPr>
              <a:t> DUA)</a:t>
            </a:r>
          </a:p>
          <a:p>
            <a:pPr marL="285750" indent="-285750" algn="l">
              <a:buFont typeface="Arial" panose="020B0604020202020204" pitchFamily="34" charset="0"/>
              <a:buChar char="•"/>
            </a:pPr>
            <a:r>
              <a:rPr lang="pt-BR" sz="1800" b="1" i="0" u="none" strike="noStrike" baseline="0" dirty="0">
                <a:latin typeface="Arial" panose="020B0604020202020204" pitchFamily="34" charset="0"/>
                <a:cs typeface="Arial" panose="020B0604020202020204" pitchFamily="34" charset="0"/>
              </a:rPr>
              <a:t>Normas claras </a:t>
            </a:r>
            <a:r>
              <a:rPr lang="pt-BR" sz="1800" b="1" i="0" u="none" strike="noStrike" baseline="0" dirty="0" err="1">
                <a:latin typeface="Arial" panose="020B0604020202020204" pitchFamily="34" charset="0"/>
                <a:cs typeface="Arial" panose="020B0604020202020204" pitchFamily="34" charset="0"/>
              </a:rPr>
              <a:t>coherentes</a:t>
            </a:r>
            <a:r>
              <a:rPr lang="pt-BR" sz="1800" b="1" i="0" u="none" strike="noStrike" baseline="0" dirty="0">
                <a:latin typeface="Arial" panose="020B0604020202020204" pitchFamily="34" charset="0"/>
                <a:cs typeface="Arial" panose="020B0604020202020204" pitchFamily="34" charset="0"/>
              </a:rPr>
              <a:t>, </a:t>
            </a:r>
            <a:r>
              <a:rPr lang="pt-BR" sz="1800" b="1" i="0" u="none" strike="noStrike" baseline="0" dirty="0" err="1">
                <a:latin typeface="Arial" panose="020B0604020202020204" pitchFamily="34" charset="0"/>
                <a:cs typeface="Arial" panose="020B0604020202020204" pitchFamily="34" charset="0"/>
              </a:rPr>
              <a:t>empatía</a:t>
            </a:r>
            <a:r>
              <a:rPr lang="pt-BR" sz="1800" b="1" i="0" u="none" strike="noStrike" baseline="0" dirty="0">
                <a:latin typeface="Arial" panose="020B0604020202020204" pitchFamily="34" charset="0"/>
                <a:cs typeface="Arial" panose="020B0604020202020204" pitchFamily="34" charset="0"/>
              </a:rPr>
              <a:t> y </a:t>
            </a:r>
            <a:r>
              <a:rPr lang="pt-BR" sz="1800" b="1" i="0" u="none" strike="noStrike" baseline="0" dirty="0" err="1">
                <a:latin typeface="Arial" panose="020B0604020202020204" pitchFamily="34" charset="0"/>
                <a:cs typeface="Arial" panose="020B0604020202020204" pitchFamily="34" charset="0"/>
              </a:rPr>
              <a:t>refuerzo</a:t>
            </a:r>
            <a:r>
              <a:rPr lang="pt-BR" sz="1800" b="1" i="0" u="none" strike="noStrike" baseline="0" dirty="0">
                <a:latin typeface="Arial" panose="020B0604020202020204" pitchFamily="34" charset="0"/>
                <a:cs typeface="Arial" panose="020B0604020202020204" pitchFamily="34" charset="0"/>
              </a:rPr>
              <a:t> positivo.</a:t>
            </a:r>
          </a:p>
          <a:p>
            <a:pPr marL="285750" indent="-285750" algn="l">
              <a:buFont typeface="Arial" panose="020B0604020202020204" pitchFamily="34" charset="0"/>
              <a:buChar char="•"/>
            </a:pPr>
            <a:r>
              <a:rPr lang="pt-BR" b="1" dirty="0" err="1">
                <a:latin typeface="Arial" panose="020B0604020202020204" pitchFamily="34" charset="0"/>
                <a:cs typeface="Arial" panose="020B0604020202020204" pitchFamily="34" charset="0"/>
              </a:rPr>
              <a:t>Cercano</a:t>
            </a:r>
            <a:r>
              <a:rPr lang="pt-BR" b="1" dirty="0">
                <a:latin typeface="Arial" panose="020B0604020202020204" pitchFamily="34" charset="0"/>
                <a:cs typeface="Arial" panose="020B0604020202020204" pitchFamily="34" charset="0"/>
              </a:rPr>
              <a:t> al </a:t>
            </a:r>
            <a:r>
              <a:rPr lang="pt-BR" b="1" dirty="0" err="1">
                <a:latin typeface="Arial" panose="020B0604020202020204" pitchFamily="34" charset="0"/>
                <a:cs typeface="Arial" panose="020B0604020202020204" pitchFamily="34" charset="0"/>
              </a:rPr>
              <a:t>profesor</a:t>
            </a:r>
            <a:r>
              <a:rPr lang="pt-BR" b="1" dirty="0">
                <a:latin typeface="Arial" panose="020B0604020202020204" pitchFamily="34" charset="0"/>
                <a:cs typeface="Arial" panose="020B0604020202020204" pitchFamily="34" charset="0"/>
              </a:rPr>
              <a:t> o a </a:t>
            </a:r>
            <a:r>
              <a:rPr lang="pt-BR" b="1" dirty="0" err="1">
                <a:latin typeface="Arial" panose="020B0604020202020204" pitchFamily="34" charset="0"/>
                <a:cs typeface="Arial" panose="020B0604020202020204" pitchFamily="34" charset="0"/>
              </a:rPr>
              <a:t>alumnos</a:t>
            </a:r>
            <a:r>
              <a:rPr lang="pt-BR" b="1" dirty="0">
                <a:latin typeface="Arial" panose="020B0604020202020204" pitchFamily="34" charset="0"/>
                <a:cs typeface="Arial" panose="020B0604020202020204" pitchFamily="34" charset="0"/>
              </a:rPr>
              <a:t> que </a:t>
            </a:r>
            <a:r>
              <a:rPr lang="pt-BR" b="1" dirty="0" err="1">
                <a:latin typeface="Arial" panose="020B0604020202020204" pitchFamily="34" charset="0"/>
                <a:cs typeface="Arial" panose="020B0604020202020204" pitchFamily="34" charset="0"/>
              </a:rPr>
              <a:t>le</a:t>
            </a:r>
            <a:r>
              <a:rPr lang="pt-BR" b="1" dirty="0">
                <a:latin typeface="Arial" panose="020B0604020202020204" pitchFamily="34" charset="0"/>
                <a:cs typeface="Arial" panose="020B0604020202020204" pitchFamily="34" charset="0"/>
              </a:rPr>
              <a:t> </a:t>
            </a:r>
            <a:r>
              <a:rPr lang="pt-BR" b="1" dirty="0" err="1">
                <a:latin typeface="Arial" panose="020B0604020202020204" pitchFamily="34" charset="0"/>
                <a:cs typeface="Arial" panose="020B0604020202020204" pitchFamily="34" charset="0"/>
              </a:rPr>
              <a:t>sirvan</a:t>
            </a:r>
            <a:r>
              <a:rPr lang="pt-BR" b="1" dirty="0">
                <a:latin typeface="Arial" panose="020B0604020202020204" pitchFamily="34" charset="0"/>
                <a:cs typeface="Arial" panose="020B0604020202020204" pitchFamily="34" charset="0"/>
              </a:rPr>
              <a:t> como modelo.</a:t>
            </a:r>
          </a:p>
          <a:p>
            <a:pPr marL="285750" indent="-285750" algn="l">
              <a:buFont typeface="Arial" panose="020B0604020202020204" pitchFamily="34" charset="0"/>
              <a:buChar char="•"/>
            </a:pPr>
            <a:r>
              <a:rPr lang="pt-BR" b="1" dirty="0">
                <a:latin typeface="Arial" panose="020B0604020202020204" pitchFamily="34" charset="0"/>
                <a:cs typeface="Arial" panose="020B0604020202020204" pitchFamily="34" charset="0"/>
              </a:rPr>
              <a:t>N</a:t>
            </a:r>
            <a:r>
              <a:rPr lang="pt-BR" sz="1800" b="1" i="0" u="none" strike="noStrike" baseline="0" dirty="0">
                <a:latin typeface="Arial" panose="020B0604020202020204" pitchFamily="34" charset="0"/>
                <a:cs typeface="Arial" panose="020B0604020202020204" pitchFamily="34" charset="0"/>
              </a:rPr>
              <a:t>ormas de </a:t>
            </a:r>
            <a:r>
              <a:rPr lang="pt-BR" sz="1800" b="1" i="0" u="none" strike="noStrike" baseline="0" dirty="0" err="1">
                <a:latin typeface="Arial" panose="020B0604020202020204" pitchFamily="34" charset="0"/>
                <a:cs typeface="Arial" panose="020B0604020202020204" pitchFamily="34" charset="0"/>
              </a:rPr>
              <a:t>convivencia</a:t>
            </a:r>
            <a:r>
              <a:rPr lang="pt-BR" sz="1800" b="1" i="0" u="none" strike="noStrike" baseline="0" dirty="0">
                <a:latin typeface="Arial" panose="020B0604020202020204" pitchFamily="34" charset="0"/>
                <a:cs typeface="Arial" panose="020B0604020202020204" pitchFamily="34" charset="0"/>
              </a:rPr>
              <a:t> consensuadas </a:t>
            </a:r>
            <a:r>
              <a:rPr lang="pt-BR" sz="1800" b="1" i="0" u="none" strike="noStrike" baseline="0" dirty="0" err="1">
                <a:latin typeface="Arial" panose="020B0604020202020204" pitchFamily="34" charset="0"/>
                <a:cs typeface="Arial" panose="020B0604020202020204" pitchFamily="34" charset="0"/>
              </a:rPr>
              <a:t>en</a:t>
            </a:r>
            <a:r>
              <a:rPr lang="pt-BR" sz="1800" b="1" i="0" u="none" strike="noStrike" baseline="0" dirty="0">
                <a:latin typeface="Arial" panose="020B0604020202020204" pitchFamily="34" charset="0"/>
                <a:cs typeface="Arial" panose="020B0604020202020204" pitchFamily="34" charset="0"/>
              </a:rPr>
              <a:t> </a:t>
            </a:r>
            <a:r>
              <a:rPr lang="pt-BR" sz="1800" b="1" i="0" u="none" strike="noStrike" baseline="0" dirty="0" err="1">
                <a:latin typeface="Arial" panose="020B0604020202020204" pitchFamily="34" charset="0"/>
                <a:cs typeface="Arial" panose="020B0604020202020204" pitchFamily="34" charset="0"/>
              </a:rPr>
              <a:t>el</a:t>
            </a:r>
            <a:r>
              <a:rPr lang="pt-BR" sz="1800" b="1" i="0" u="none" strike="noStrike" baseline="0" dirty="0">
                <a:latin typeface="Arial" panose="020B0604020202020204" pitchFamily="34" charset="0"/>
                <a:cs typeface="Arial" panose="020B0604020202020204" pitchFamily="34" charset="0"/>
              </a:rPr>
              <a:t> aula.</a:t>
            </a:r>
          </a:p>
          <a:p>
            <a:pPr marL="285750" indent="-285750" algn="l">
              <a:buFont typeface="Arial" panose="020B0604020202020204" pitchFamily="34" charset="0"/>
              <a:buChar char="•"/>
            </a:pPr>
            <a:r>
              <a:rPr lang="pt-BR" b="1" dirty="0">
                <a:latin typeface="Arial" panose="020B0604020202020204" pitchFamily="34" charset="0"/>
                <a:cs typeface="Arial" panose="020B0604020202020204" pitchFamily="34" charset="0"/>
              </a:rPr>
              <a:t>Uso de pictogramas para </a:t>
            </a:r>
            <a:r>
              <a:rPr lang="pt-BR" b="1" dirty="0" err="1">
                <a:latin typeface="Arial" panose="020B0604020202020204" pitchFamily="34" charset="0"/>
                <a:cs typeface="Arial" panose="020B0604020202020204" pitchFamily="34" charset="0"/>
              </a:rPr>
              <a:t>la</a:t>
            </a:r>
            <a:r>
              <a:rPr lang="pt-BR" b="1" dirty="0">
                <a:latin typeface="Arial" panose="020B0604020202020204" pitchFamily="34" charset="0"/>
                <a:cs typeface="Arial" panose="020B0604020202020204" pitchFamily="34" charset="0"/>
              </a:rPr>
              <a:t> </a:t>
            </a:r>
            <a:r>
              <a:rPr lang="pt-BR" b="1" dirty="0" err="1">
                <a:latin typeface="Arial" panose="020B0604020202020204" pitchFamily="34" charset="0"/>
                <a:cs typeface="Arial" panose="020B0604020202020204" pitchFamily="34" charset="0"/>
              </a:rPr>
              <a:t>trasmisión</a:t>
            </a:r>
            <a:r>
              <a:rPr lang="pt-BR" b="1" dirty="0">
                <a:latin typeface="Arial" panose="020B0604020202020204" pitchFamily="34" charset="0"/>
                <a:cs typeface="Arial" panose="020B0604020202020204" pitchFamily="34" charset="0"/>
              </a:rPr>
              <a:t> de </a:t>
            </a:r>
            <a:r>
              <a:rPr lang="pt-BR" b="1" dirty="0" err="1">
                <a:latin typeface="Arial" panose="020B0604020202020204" pitchFamily="34" charset="0"/>
                <a:cs typeface="Arial" panose="020B0604020202020204" pitchFamily="34" charset="0"/>
              </a:rPr>
              <a:t>contenidos</a:t>
            </a:r>
            <a:r>
              <a:rPr lang="pt-BR" b="1" dirty="0">
                <a:latin typeface="Arial" panose="020B0604020202020204" pitchFamily="34" charset="0"/>
                <a:cs typeface="Arial" panose="020B0604020202020204" pitchFamily="34" charset="0"/>
              </a:rPr>
              <a:t>.</a:t>
            </a:r>
            <a:endParaRPr lang="pt-BR" sz="1800" b="1" i="0" u="none" strike="noStrike" baseline="0"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pt-BR" b="1" dirty="0" err="1">
                <a:latin typeface="Arial" panose="020B0604020202020204" pitchFamily="34" charset="0"/>
                <a:cs typeface="Arial" panose="020B0604020202020204" pitchFamily="34" charset="0"/>
              </a:rPr>
              <a:t>Reducir</a:t>
            </a:r>
            <a:r>
              <a:rPr lang="pt-BR" b="1" dirty="0">
                <a:latin typeface="Arial" panose="020B0604020202020204" pitchFamily="34" charset="0"/>
                <a:cs typeface="Arial" panose="020B0604020202020204" pitchFamily="34" charset="0"/>
              </a:rPr>
              <a:t> o fragmentar </a:t>
            </a:r>
            <a:r>
              <a:rPr lang="pt-BR" b="1" dirty="0" err="1">
                <a:latin typeface="Arial" panose="020B0604020202020204" pitchFamily="34" charset="0"/>
                <a:cs typeface="Arial" panose="020B0604020202020204" pitchFamily="34" charset="0"/>
              </a:rPr>
              <a:t>las</a:t>
            </a:r>
            <a:r>
              <a:rPr lang="pt-BR" b="1" dirty="0">
                <a:latin typeface="Arial" panose="020B0604020202020204" pitchFamily="34" charset="0"/>
                <a:cs typeface="Arial" panose="020B0604020202020204" pitchFamily="34" charset="0"/>
              </a:rPr>
              <a:t> </a:t>
            </a:r>
            <a:r>
              <a:rPr lang="pt-BR" b="1" dirty="0" err="1">
                <a:latin typeface="Arial" panose="020B0604020202020204" pitchFamily="34" charset="0"/>
                <a:cs typeface="Arial" panose="020B0604020202020204" pitchFamily="34" charset="0"/>
              </a:rPr>
              <a:t>actividades</a:t>
            </a:r>
            <a:r>
              <a:rPr lang="pt-BR" b="1" dirty="0">
                <a:latin typeface="Arial" panose="020B0604020202020204" pitchFamily="34" charset="0"/>
                <a:cs typeface="Arial" panose="020B0604020202020204" pitchFamily="34" charset="0"/>
              </a:rPr>
              <a:t>.</a:t>
            </a:r>
          </a:p>
          <a:p>
            <a:pPr marL="285750" indent="-285750" algn="l">
              <a:buFont typeface="Arial" panose="020B0604020202020204" pitchFamily="34" charset="0"/>
              <a:buChar char="•"/>
            </a:pPr>
            <a:r>
              <a:rPr lang="pt-BR" sz="1800" b="1" i="0" u="none" strike="noStrike" baseline="0" dirty="0" err="1">
                <a:latin typeface="Arial" panose="020B0604020202020204" pitchFamily="34" charset="0"/>
                <a:cs typeface="Arial" panose="020B0604020202020204" pitchFamily="34" charset="0"/>
              </a:rPr>
              <a:t>Claridad</a:t>
            </a:r>
            <a:r>
              <a:rPr lang="pt-BR" sz="1800" b="1" i="0" u="none" strike="noStrike" baseline="0" dirty="0">
                <a:latin typeface="Arial" panose="020B0604020202020204" pitchFamily="34" charset="0"/>
                <a:cs typeface="Arial" panose="020B0604020202020204" pitchFamily="34" charset="0"/>
              </a:rPr>
              <a:t> expositiva por parte </a:t>
            </a:r>
            <a:r>
              <a:rPr lang="pt-BR" sz="1800" b="1" i="0" u="none" strike="noStrike" baseline="0" dirty="0" err="1">
                <a:latin typeface="Arial" panose="020B0604020202020204" pitchFamily="34" charset="0"/>
                <a:cs typeface="Arial" panose="020B0604020202020204" pitchFamily="34" charset="0"/>
              </a:rPr>
              <a:t>del</a:t>
            </a:r>
            <a:r>
              <a:rPr lang="pt-BR" sz="1800" b="1" i="0" u="none" strike="noStrike" baseline="0" dirty="0">
                <a:latin typeface="Arial" panose="020B0604020202020204" pitchFamily="34" charset="0"/>
                <a:cs typeface="Arial" panose="020B0604020202020204" pitchFamily="34" charset="0"/>
              </a:rPr>
              <a:t> </a:t>
            </a:r>
            <a:r>
              <a:rPr lang="pt-BR" sz="1800" b="1" i="0" u="none" strike="noStrike" baseline="0" dirty="0" err="1">
                <a:latin typeface="Arial" panose="020B0604020202020204" pitchFamily="34" charset="0"/>
                <a:cs typeface="Arial" panose="020B0604020202020204" pitchFamily="34" charset="0"/>
              </a:rPr>
              <a:t>profesor</a:t>
            </a:r>
            <a:r>
              <a:rPr lang="pt-BR" sz="1800" b="1" i="0" u="none" strike="noStrike" baseline="0" dirty="0">
                <a:latin typeface="Arial" panose="020B0604020202020204" pitchFamily="34" charset="0"/>
                <a:cs typeface="Arial" panose="020B0604020202020204" pitchFamily="34" charset="0"/>
              </a:rPr>
              <a:t>.</a:t>
            </a:r>
          </a:p>
          <a:p>
            <a:pPr marL="285750" indent="-285750" algn="l">
              <a:buFont typeface="Arial" panose="020B0604020202020204" pitchFamily="34" charset="0"/>
              <a:buChar char="•"/>
            </a:pPr>
            <a:r>
              <a:rPr lang="pt-BR" b="1" dirty="0" err="1">
                <a:latin typeface="Arial" panose="020B0604020202020204" pitchFamily="34" charset="0"/>
                <a:cs typeface="Arial" panose="020B0604020202020204" pitchFamily="34" charset="0"/>
              </a:rPr>
              <a:t>Pruebas</a:t>
            </a:r>
            <a:r>
              <a:rPr lang="pt-BR" b="1" dirty="0">
                <a:latin typeface="Arial" panose="020B0604020202020204" pitchFamily="34" charset="0"/>
                <a:cs typeface="Arial" panose="020B0604020202020204" pitchFamily="34" charset="0"/>
              </a:rPr>
              <a:t> cortas cerradas y claras.</a:t>
            </a:r>
          </a:p>
          <a:p>
            <a:pPr marL="285750" indent="-285750" algn="l">
              <a:buFont typeface="Arial" panose="020B0604020202020204" pitchFamily="34" charset="0"/>
              <a:buChar char="•"/>
            </a:pPr>
            <a:r>
              <a:rPr lang="pt-BR" b="1" dirty="0">
                <a:latin typeface="Arial" panose="020B0604020202020204" pitchFamily="34" charset="0"/>
                <a:cs typeface="Arial" panose="020B0604020202020204" pitchFamily="34" charset="0"/>
              </a:rPr>
              <a:t>F</a:t>
            </a:r>
            <a:r>
              <a:rPr lang="pt-BR" sz="1800" b="1" i="0" u="none" strike="noStrike" baseline="0" dirty="0">
                <a:latin typeface="Arial" panose="020B0604020202020204" pitchFamily="34" charset="0"/>
                <a:cs typeface="Arial" panose="020B0604020202020204" pitchFamily="34" charset="0"/>
              </a:rPr>
              <a:t>omentar </a:t>
            </a:r>
            <a:r>
              <a:rPr lang="pt-BR" sz="1800" b="1" i="0" u="none" strike="noStrike" baseline="0" dirty="0" err="1">
                <a:latin typeface="Arial" panose="020B0604020202020204" pitchFamily="34" charset="0"/>
                <a:cs typeface="Arial" panose="020B0604020202020204" pitchFamily="34" charset="0"/>
              </a:rPr>
              <a:t>la</a:t>
            </a:r>
            <a:r>
              <a:rPr lang="pt-BR" sz="1800" b="1" i="0" u="none" strike="noStrike" baseline="0" dirty="0">
                <a:latin typeface="Arial" panose="020B0604020202020204" pitchFamily="34" charset="0"/>
                <a:cs typeface="Arial" panose="020B0604020202020204" pitchFamily="34" charset="0"/>
              </a:rPr>
              <a:t> </a:t>
            </a:r>
            <a:r>
              <a:rPr lang="pt-BR" sz="1800" b="1" i="0" u="none" strike="noStrike" baseline="0" dirty="0" err="1">
                <a:latin typeface="Arial" panose="020B0604020202020204" pitchFamily="34" charset="0"/>
                <a:cs typeface="Arial" panose="020B0604020202020204" pitchFamily="34" charset="0"/>
              </a:rPr>
              <a:t>relación</a:t>
            </a:r>
            <a:r>
              <a:rPr lang="pt-BR" sz="1800" b="1" i="0" u="none" strike="noStrike" baseline="0" dirty="0">
                <a:latin typeface="Arial" panose="020B0604020202020204" pitchFamily="34" charset="0"/>
                <a:cs typeface="Arial" panose="020B0604020202020204" pitchFamily="34" charset="0"/>
              </a:rPr>
              <a:t> positiva </a:t>
            </a:r>
            <a:r>
              <a:rPr lang="pt-BR" sz="1800" b="1" i="0" u="none" strike="noStrike" baseline="0" dirty="0" err="1">
                <a:latin typeface="Arial" panose="020B0604020202020204" pitchFamily="34" charset="0"/>
                <a:cs typeface="Arial" panose="020B0604020202020204" pitchFamily="34" charset="0"/>
              </a:rPr>
              <a:t>con</a:t>
            </a:r>
            <a:r>
              <a:rPr lang="pt-BR" sz="1800" b="1" i="0" u="none" strike="noStrike" baseline="0" dirty="0">
                <a:latin typeface="Arial" panose="020B0604020202020204" pitchFamily="34" charset="0"/>
                <a:cs typeface="Arial" panose="020B0604020202020204" pitchFamily="34" charset="0"/>
              </a:rPr>
              <a:t> </a:t>
            </a:r>
            <a:r>
              <a:rPr lang="pt-BR" sz="1800" b="1" i="0" u="none" strike="noStrike" baseline="0" dirty="0" err="1">
                <a:latin typeface="Arial" panose="020B0604020202020204" pitchFamily="34" charset="0"/>
                <a:cs typeface="Arial" panose="020B0604020202020204" pitchFamily="34" charset="0"/>
              </a:rPr>
              <a:t>el</a:t>
            </a:r>
            <a:r>
              <a:rPr lang="pt-BR" sz="1800" b="1" i="0" u="none" strike="noStrike" baseline="0" dirty="0">
                <a:latin typeface="Arial" panose="020B0604020202020204" pitchFamily="34" charset="0"/>
                <a:cs typeface="Arial" panose="020B0604020202020204" pitchFamily="34" charset="0"/>
              </a:rPr>
              <a:t> </a:t>
            </a:r>
            <a:r>
              <a:rPr lang="pt-BR" sz="1800" b="1" i="0" u="none" strike="noStrike" baseline="0" dirty="0" err="1">
                <a:latin typeface="Arial" panose="020B0604020202020204" pitchFamily="34" charset="0"/>
                <a:cs typeface="Arial" panose="020B0604020202020204" pitchFamily="34" charset="0"/>
              </a:rPr>
              <a:t>alumnado</a:t>
            </a:r>
            <a:r>
              <a:rPr lang="pt-BR" sz="1800" b="1" i="0" u="none" strike="noStrike" baseline="0" dirty="0">
                <a:latin typeface="Arial" panose="020B0604020202020204" pitchFamily="34" charset="0"/>
                <a:cs typeface="Arial" panose="020B0604020202020204" pitchFamily="34" charset="0"/>
              </a:rPr>
              <a:t>.</a:t>
            </a:r>
          </a:p>
          <a:p>
            <a:pPr marL="285750" indent="-285750" algn="l">
              <a:buFont typeface="Arial" panose="020B0604020202020204" pitchFamily="34" charset="0"/>
              <a:buChar char="•"/>
            </a:pPr>
            <a:r>
              <a:rPr lang="pt-BR" b="1" dirty="0" err="1">
                <a:latin typeface="Arial" panose="020B0604020202020204" pitchFamily="34" charset="0"/>
                <a:cs typeface="Arial" panose="020B0604020202020204" pitchFamily="34" charset="0"/>
              </a:rPr>
              <a:t>Corregir</a:t>
            </a:r>
            <a:r>
              <a:rPr lang="pt-BR" b="1" dirty="0">
                <a:latin typeface="Arial" panose="020B0604020202020204" pitchFamily="34" charset="0"/>
                <a:cs typeface="Arial" panose="020B0604020202020204" pitchFamily="34" charset="0"/>
              </a:rPr>
              <a:t> </a:t>
            </a:r>
            <a:r>
              <a:rPr lang="pt-BR" b="1" dirty="0" err="1">
                <a:latin typeface="Arial" panose="020B0604020202020204" pitchFamily="34" charset="0"/>
                <a:cs typeface="Arial" panose="020B0604020202020204" pitchFamily="34" charset="0"/>
              </a:rPr>
              <a:t>en</a:t>
            </a:r>
            <a:r>
              <a:rPr lang="pt-BR" b="1" dirty="0">
                <a:latin typeface="Arial" panose="020B0604020202020204" pitchFamily="34" charset="0"/>
                <a:cs typeface="Arial" panose="020B0604020202020204" pitchFamily="34" charset="0"/>
              </a:rPr>
              <a:t> privado , felicitar </a:t>
            </a:r>
            <a:r>
              <a:rPr lang="pt-BR" b="1" dirty="0" err="1">
                <a:latin typeface="Arial" panose="020B0604020202020204" pitchFamily="34" charset="0"/>
                <a:cs typeface="Arial" panose="020B0604020202020204" pitchFamily="34" charset="0"/>
              </a:rPr>
              <a:t>en</a:t>
            </a:r>
            <a:r>
              <a:rPr lang="pt-BR" b="1" dirty="0">
                <a:latin typeface="Arial" panose="020B0604020202020204" pitchFamily="34" charset="0"/>
                <a:cs typeface="Arial" panose="020B0604020202020204" pitchFamily="34" charset="0"/>
              </a:rPr>
              <a:t> público.</a:t>
            </a:r>
            <a:endParaRPr lang="pt-BR" sz="1800" b="1" i="0" u="none" strike="noStrike" baseline="0"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endParaRPr lang="pt-BR" sz="1800" b="0" i="0" u="none" strike="noStrike"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65173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27C832F-C9D3-4F82-9709-B92C8055E091}"/>
              </a:ext>
            </a:extLst>
          </p:cNvPr>
          <p:cNvSpPr txBox="1"/>
          <p:nvPr/>
        </p:nvSpPr>
        <p:spPr>
          <a:xfrm>
            <a:off x="1923757" y="366623"/>
            <a:ext cx="8823960" cy="5570756"/>
          </a:xfrm>
          <a:prstGeom prst="rect">
            <a:avLst/>
          </a:prstGeom>
          <a:noFill/>
        </p:spPr>
        <p:txBody>
          <a:bodyPr wrap="square">
            <a:spAutoFit/>
          </a:bodyPr>
          <a:lstStyle/>
          <a:p>
            <a:r>
              <a:rPr lang="es-ES" sz="32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PROTOCOLO </a:t>
            </a:r>
            <a:r>
              <a:rPr lang="es-ES" sz="3200" b="1" dirty="0">
                <a:solidFill>
                  <a:srgbClr val="00B050"/>
                </a:solidFill>
                <a:latin typeface="Arial" panose="020B0604020202020204" pitchFamily="34" charset="0"/>
                <a:ea typeface="Calibri" panose="020F0502020204030204" pitchFamily="34" charset="0"/>
                <a:cs typeface="Arial" panose="020B0604020202020204" pitchFamily="34" charset="0"/>
              </a:rPr>
              <a:t>TEA.</a:t>
            </a:r>
          </a:p>
          <a:p>
            <a:r>
              <a:rPr lang="es-ES" dirty="0">
                <a:latin typeface="Arial" panose="020B0604020202020204" pitchFamily="34" charset="0"/>
                <a:ea typeface="Calibri" panose="020F0502020204030204" pitchFamily="34" charset="0"/>
                <a:cs typeface="Arial" panose="020B0604020202020204" pitchFamily="34" charset="0"/>
              </a:rPr>
              <a:t>Trastorno del neurodesarrollo, tiene como características principales:</a:t>
            </a:r>
          </a:p>
          <a:p>
            <a:pPr marL="285750" indent="-285750">
              <a:buFont typeface="Arial" panose="020B0604020202020204" pitchFamily="34" charset="0"/>
              <a:buChar char="•"/>
            </a:pPr>
            <a:r>
              <a:rPr lang="es-ES" sz="1800" dirty="0">
                <a:effectLst/>
                <a:latin typeface="Arial" panose="020B0604020202020204" pitchFamily="34" charset="0"/>
                <a:ea typeface="Calibri" panose="020F0502020204030204" pitchFamily="34" charset="0"/>
                <a:cs typeface="Arial" panose="020B0604020202020204" pitchFamily="34" charset="0"/>
              </a:rPr>
              <a:t>Deterioro persistente de la comunicación  e interacción social.</a:t>
            </a:r>
          </a:p>
          <a:p>
            <a:pPr marL="285750" indent="-285750">
              <a:buFont typeface="Arial" panose="020B0604020202020204" pitchFamily="34" charset="0"/>
              <a:buChar char="•"/>
            </a:pPr>
            <a:r>
              <a:rPr lang="es-ES" dirty="0">
                <a:latin typeface="Arial" panose="020B0604020202020204" pitchFamily="34" charset="0"/>
                <a:ea typeface="Calibri" panose="020F0502020204030204" pitchFamily="34" charset="0"/>
                <a:cs typeface="Arial" panose="020B0604020202020204" pitchFamily="34" charset="0"/>
              </a:rPr>
              <a:t>Patrones de conducta , intereses o actividades, repetitivas o restrictivas.</a:t>
            </a:r>
          </a:p>
          <a:p>
            <a:r>
              <a:rPr lang="es-ES" sz="1800" dirty="0">
                <a:effectLst/>
                <a:latin typeface="Arial" panose="020B0604020202020204" pitchFamily="34" charset="0"/>
                <a:ea typeface="Calibri" panose="020F0502020204030204" pitchFamily="34" charset="0"/>
                <a:cs typeface="Arial" panose="020B0604020202020204" pitchFamily="34" charset="0"/>
              </a:rPr>
              <a:t> Pautas a desarrollar propuestas en el protocolo: </a:t>
            </a:r>
            <a:r>
              <a:rPr lang="pt-BR" u="sng" dirty="0">
                <a:solidFill>
                  <a:srgbClr val="FF0000"/>
                </a:solidFill>
                <a:latin typeface="Arial" panose="020B0604020202020204" pitchFamily="34" charset="0"/>
                <a:cs typeface="Arial" panose="020B0604020202020204" pitchFamily="34" charset="0"/>
              </a:rPr>
              <a:t>( separar </a:t>
            </a:r>
            <a:r>
              <a:rPr lang="pt-BR" u="sng" dirty="0" err="1">
                <a:solidFill>
                  <a:srgbClr val="FF0000"/>
                </a:solidFill>
                <a:latin typeface="Arial" panose="020B0604020202020204" pitchFamily="34" charset="0"/>
                <a:cs typeface="Arial" panose="020B0604020202020204" pitchFamily="34" charset="0"/>
              </a:rPr>
              <a:t>el</a:t>
            </a:r>
            <a:r>
              <a:rPr lang="pt-BR" u="sng" dirty="0">
                <a:solidFill>
                  <a:srgbClr val="FF0000"/>
                </a:solidFill>
                <a:latin typeface="Arial" panose="020B0604020202020204" pitchFamily="34" charset="0"/>
                <a:cs typeface="Arial" panose="020B0604020202020204" pitchFamily="34" charset="0"/>
              </a:rPr>
              <a:t> foco de </a:t>
            </a:r>
            <a:r>
              <a:rPr lang="pt-BR" u="sng" dirty="0" err="1">
                <a:solidFill>
                  <a:srgbClr val="FF0000"/>
                </a:solidFill>
                <a:latin typeface="Arial" panose="020B0604020202020204" pitchFamily="34" charset="0"/>
                <a:cs typeface="Arial" panose="020B0604020202020204" pitchFamily="34" charset="0"/>
              </a:rPr>
              <a:t>la</a:t>
            </a:r>
            <a:r>
              <a:rPr lang="pt-BR" u="sng" dirty="0">
                <a:solidFill>
                  <a:srgbClr val="FF0000"/>
                </a:solidFill>
                <a:latin typeface="Arial" panose="020B0604020202020204" pitchFamily="34" charset="0"/>
                <a:cs typeface="Arial" panose="020B0604020202020204" pitchFamily="34" charset="0"/>
              </a:rPr>
              <a:t> </a:t>
            </a:r>
            <a:r>
              <a:rPr lang="pt-BR" u="sng" dirty="0" err="1">
                <a:solidFill>
                  <a:srgbClr val="FF0000"/>
                </a:solidFill>
                <a:latin typeface="Arial" panose="020B0604020202020204" pitchFamily="34" charset="0"/>
                <a:cs typeface="Arial" panose="020B0604020202020204" pitchFamily="34" charset="0"/>
              </a:rPr>
              <a:t>discapacidad</a:t>
            </a:r>
            <a:r>
              <a:rPr lang="pt-BR" u="sng" dirty="0">
                <a:solidFill>
                  <a:srgbClr val="FF0000"/>
                </a:solidFill>
                <a:latin typeface="Arial" panose="020B0604020202020204" pitchFamily="34" charset="0"/>
                <a:cs typeface="Arial" panose="020B0604020202020204" pitchFamily="34" charset="0"/>
              </a:rPr>
              <a:t> </a:t>
            </a:r>
            <a:r>
              <a:rPr lang="pt-BR" u="sng" dirty="0" err="1">
                <a:solidFill>
                  <a:srgbClr val="FF0000"/>
                </a:solidFill>
                <a:latin typeface="Arial" panose="020B0604020202020204" pitchFamily="34" charset="0"/>
                <a:cs typeface="Arial" panose="020B0604020202020204" pitchFamily="34" charset="0"/>
              </a:rPr>
              <a:t>del</a:t>
            </a:r>
            <a:r>
              <a:rPr lang="pt-BR" u="sng" dirty="0">
                <a:solidFill>
                  <a:srgbClr val="FF0000"/>
                </a:solidFill>
                <a:latin typeface="Arial" panose="020B0604020202020204" pitchFamily="34" charset="0"/>
                <a:cs typeface="Arial" panose="020B0604020202020204" pitchFamily="34" charset="0"/>
              </a:rPr>
              <a:t> </a:t>
            </a:r>
            <a:r>
              <a:rPr lang="pt-BR" u="sng" dirty="0" err="1">
                <a:solidFill>
                  <a:srgbClr val="FF0000"/>
                </a:solidFill>
                <a:latin typeface="Arial" panose="020B0604020202020204" pitchFamily="34" charset="0"/>
                <a:cs typeface="Arial" panose="020B0604020202020204" pitchFamily="34" charset="0"/>
              </a:rPr>
              <a:t>alumno</a:t>
            </a:r>
            <a:r>
              <a:rPr lang="pt-BR" u="sng" dirty="0">
                <a:solidFill>
                  <a:srgbClr val="FF0000"/>
                </a:solidFill>
                <a:latin typeface="Arial" panose="020B0604020202020204" pitchFamily="34" charset="0"/>
                <a:cs typeface="Arial" panose="020B0604020202020204" pitchFamily="34" charset="0"/>
              </a:rPr>
              <a:t> </a:t>
            </a:r>
            <a:r>
              <a:rPr lang="pt-BR" u="sng" dirty="0" err="1">
                <a:solidFill>
                  <a:srgbClr val="FF0000"/>
                </a:solidFill>
                <a:latin typeface="Arial" panose="020B0604020202020204" pitchFamily="34" charset="0"/>
                <a:cs typeface="Arial" panose="020B0604020202020204" pitchFamily="34" charset="0"/>
              </a:rPr>
              <a:t>siguinedo</a:t>
            </a:r>
            <a:r>
              <a:rPr lang="pt-BR" u="sng" dirty="0">
                <a:solidFill>
                  <a:srgbClr val="FF0000"/>
                </a:solidFill>
                <a:latin typeface="Arial" panose="020B0604020202020204" pitchFamily="34" charset="0"/>
                <a:cs typeface="Arial" panose="020B0604020202020204" pitchFamily="34" charset="0"/>
              </a:rPr>
              <a:t> </a:t>
            </a:r>
            <a:r>
              <a:rPr lang="pt-BR" u="sng" dirty="0" err="1">
                <a:solidFill>
                  <a:srgbClr val="FF0000"/>
                </a:solidFill>
                <a:latin typeface="Arial" panose="020B0604020202020204" pitchFamily="34" charset="0"/>
                <a:cs typeface="Arial" panose="020B0604020202020204" pitchFamily="34" charset="0"/>
              </a:rPr>
              <a:t>el</a:t>
            </a:r>
            <a:r>
              <a:rPr lang="pt-BR" u="sng" dirty="0">
                <a:solidFill>
                  <a:srgbClr val="FF0000"/>
                </a:solidFill>
                <a:latin typeface="Arial" panose="020B0604020202020204" pitchFamily="34" charset="0"/>
                <a:cs typeface="Arial" panose="020B0604020202020204" pitchFamily="34" charset="0"/>
              </a:rPr>
              <a:t> DUA)</a:t>
            </a:r>
          </a:p>
          <a:p>
            <a:endParaRPr lang="es-ES" sz="1800" dirty="0">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Courier New" panose="02070309020205020404" pitchFamily="49" charset="0"/>
              <a:buChar char="o"/>
            </a:pPr>
            <a:r>
              <a:rPr lang="es-ES" b="1" dirty="0">
                <a:solidFill>
                  <a:srgbClr val="000000"/>
                </a:solidFill>
                <a:latin typeface="Arial" panose="020B0604020202020204" pitchFamily="34" charset="0"/>
                <a:ea typeface="Calibri" panose="020F0502020204030204" pitchFamily="34" charset="0"/>
              </a:rPr>
              <a:t>Colocación en el aula cerca de las fuentes de información,</a:t>
            </a:r>
            <a:r>
              <a:rPr lang="es-ES" sz="1800" b="1" dirty="0">
                <a:solidFill>
                  <a:srgbClr val="000000"/>
                </a:solidFill>
                <a:effectLst/>
                <a:latin typeface="Arial" panose="020B0604020202020204" pitchFamily="34" charset="0"/>
                <a:ea typeface="Calibri" panose="020F0502020204030204" pitchFamily="34" charset="0"/>
              </a:rPr>
              <a:t> tratando de evitar posibles elementos de distracción  </a:t>
            </a:r>
            <a:endParaRPr lang="es-ES" sz="1800" dirty="0">
              <a:solidFill>
                <a:srgbClr val="000000"/>
              </a:solidFill>
              <a:effectLst/>
              <a:latin typeface="Arial" panose="020B0604020202020204" pitchFamily="34" charset="0"/>
              <a:ea typeface="Calibri" panose="020F0502020204030204" pitchFamily="34" charset="0"/>
            </a:endParaRPr>
          </a:p>
          <a:p>
            <a:pPr marL="285750" indent="-285750">
              <a:buFont typeface="Courier New" panose="02070309020205020404" pitchFamily="49" charset="0"/>
              <a:buChar char="o"/>
            </a:pPr>
            <a:r>
              <a:rPr lang="es-ES" b="1" dirty="0">
                <a:solidFill>
                  <a:srgbClr val="000000"/>
                </a:solidFill>
                <a:latin typeface="Arial" panose="020B0604020202020204" pitchFamily="34" charset="0"/>
                <a:ea typeface="Calibri" panose="020F0502020204030204" pitchFamily="34" charset="0"/>
              </a:rPr>
              <a:t>E</a:t>
            </a:r>
            <a:r>
              <a:rPr lang="es-ES" sz="1800" b="1" dirty="0">
                <a:solidFill>
                  <a:srgbClr val="000000"/>
                </a:solidFill>
                <a:effectLst/>
                <a:latin typeface="Arial" panose="020B0604020202020204" pitchFamily="34" charset="0"/>
                <a:ea typeface="Calibri" panose="020F0502020204030204" pitchFamily="34" charset="0"/>
              </a:rPr>
              <a:t>liminación da hiperestimulación visual  </a:t>
            </a:r>
            <a:endParaRPr lang="es-ES" sz="1800" dirty="0">
              <a:solidFill>
                <a:srgbClr val="000000"/>
              </a:solidFill>
              <a:effectLst/>
              <a:latin typeface="Arial" panose="020B0604020202020204" pitchFamily="34" charset="0"/>
              <a:ea typeface="Calibri" panose="020F0502020204030204" pitchFamily="34" charset="0"/>
            </a:endParaRPr>
          </a:p>
          <a:p>
            <a:pPr marL="285750" indent="-285750">
              <a:buFont typeface="Courier New" panose="02070309020205020404" pitchFamily="49" charset="0"/>
              <a:buChar char="o"/>
            </a:pPr>
            <a:r>
              <a:rPr lang="es-ES" sz="1800" b="1" dirty="0">
                <a:solidFill>
                  <a:srgbClr val="000000"/>
                </a:solidFill>
                <a:effectLst/>
                <a:latin typeface="Arial" panose="020B0604020202020204" pitchFamily="34" charset="0"/>
                <a:ea typeface="Calibri" panose="020F0502020204030204" pitchFamily="34" charset="0"/>
              </a:rPr>
              <a:t>Dar significado a las acciones para hacerlas funcionales. </a:t>
            </a:r>
            <a:endParaRPr lang="es-ES" sz="1800" dirty="0">
              <a:solidFill>
                <a:srgbClr val="000000"/>
              </a:solidFill>
              <a:effectLst/>
              <a:latin typeface="Arial" panose="020B0604020202020204" pitchFamily="34" charset="0"/>
              <a:ea typeface="Calibri" panose="020F0502020204030204" pitchFamily="34" charset="0"/>
            </a:endParaRPr>
          </a:p>
          <a:p>
            <a:pPr marL="285750" indent="-285750">
              <a:buFont typeface="Courier New" panose="02070309020205020404" pitchFamily="49" charset="0"/>
              <a:buChar char="o"/>
            </a:pPr>
            <a:r>
              <a:rPr lang="es-ES" b="1" dirty="0">
                <a:solidFill>
                  <a:srgbClr val="000000"/>
                </a:solidFill>
                <a:latin typeface="Arial" panose="020B0604020202020204" pitchFamily="34" charset="0"/>
                <a:ea typeface="Calibri" panose="020F0502020204030204" pitchFamily="34" charset="0"/>
              </a:rPr>
              <a:t>Registros en la agenda</a:t>
            </a:r>
            <a:r>
              <a:rPr lang="es-ES" sz="1800" b="1" dirty="0">
                <a:solidFill>
                  <a:srgbClr val="000000"/>
                </a:solidFill>
                <a:effectLst/>
                <a:latin typeface="Arial" panose="020B0604020202020204" pitchFamily="34" charset="0"/>
                <a:ea typeface="Calibri" panose="020F0502020204030204" pitchFamily="34" charset="0"/>
              </a:rPr>
              <a:t>. </a:t>
            </a:r>
            <a:endParaRPr lang="es-ES" sz="1800" dirty="0">
              <a:solidFill>
                <a:srgbClr val="000000"/>
              </a:solidFill>
              <a:effectLst/>
              <a:latin typeface="Arial" panose="020B0604020202020204" pitchFamily="34" charset="0"/>
              <a:ea typeface="Calibri" panose="020F0502020204030204" pitchFamily="34" charset="0"/>
            </a:endParaRPr>
          </a:p>
          <a:p>
            <a:pPr marL="285750" indent="-285750">
              <a:buFont typeface="Courier New" panose="02070309020205020404" pitchFamily="49" charset="0"/>
              <a:buChar char="o"/>
            </a:pPr>
            <a:r>
              <a:rPr lang="es-ES" sz="1800" b="1" dirty="0">
                <a:solidFill>
                  <a:srgbClr val="000000"/>
                </a:solidFill>
                <a:effectLst/>
                <a:latin typeface="Arial" panose="020B0604020202020204" pitchFamily="34" charset="0"/>
                <a:ea typeface="Calibri" panose="020F0502020204030204" pitchFamily="34" charset="0"/>
              </a:rPr>
              <a:t>Apoyo visual permanente para clarificar explicaciones. </a:t>
            </a:r>
            <a:endParaRPr lang="es-ES" sz="1800" dirty="0">
              <a:solidFill>
                <a:srgbClr val="000000"/>
              </a:solidFill>
              <a:effectLst/>
              <a:latin typeface="Arial" panose="020B0604020202020204" pitchFamily="34" charset="0"/>
              <a:ea typeface="Calibri" panose="020F0502020204030204" pitchFamily="34" charset="0"/>
            </a:endParaRPr>
          </a:p>
          <a:p>
            <a:pPr marL="285750" indent="-285750">
              <a:buFont typeface="Courier New" panose="02070309020205020404" pitchFamily="49" charset="0"/>
              <a:buChar char="o"/>
            </a:pPr>
            <a:r>
              <a:rPr lang="es-ES" sz="1800" b="1" dirty="0">
                <a:solidFill>
                  <a:srgbClr val="000000"/>
                </a:solidFill>
                <a:effectLst/>
                <a:latin typeface="Arial" panose="020B0604020202020204" pitchFamily="34" charset="0"/>
                <a:ea typeface="Calibri" panose="020F0502020204030204" pitchFamily="34" charset="0"/>
              </a:rPr>
              <a:t>Pautas comunes entre </a:t>
            </a:r>
            <a:r>
              <a:rPr lang="es-ES" b="1" dirty="0">
                <a:solidFill>
                  <a:srgbClr val="000000"/>
                </a:solidFill>
                <a:latin typeface="Arial" panose="020B0604020202020204" pitchFamily="34" charset="0"/>
                <a:ea typeface="Calibri" panose="020F0502020204030204" pitchFamily="34" charset="0"/>
              </a:rPr>
              <a:t>profesorado</a:t>
            </a:r>
            <a:r>
              <a:rPr lang="es-ES" sz="1800" b="1" dirty="0">
                <a:solidFill>
                  <a:srgbClr val="000000"/>
                </a:solidFill>
                <a:effectLst/>
                <a:latin typeface="Arial" panose="020B0604020202020204" pitchFamily="34" charset="0"/>
                <a:ea typeface="Calibri" panose="020F0502020204030204" pitchFamily="34" charset="0"/>
              </a:rPr>
              <a:t>.</a:t>
            </a:r>
          </a:p>
          <a:p>
            <a:pPr marL="285750" indent="-285750">
              <a:buFont typeface="Courier New" panose="02070309020205020404" pitchFamily="49" charset="0"/>
              <a:buChar char="o"/>
            </a:pPr>
            <a:r>
              <a:rPr lang="es-ES" sz="1800" b="1" dirty="0">
                <a:solidFill>
                  <a:srgbClr val="000000"/>
                </a:solidFill>
                <a:effectLst/>
                <a:latin typeface="Arial" panose="020B0604020202020204" pitchFamily="34" charset="0"/>
                <a:ea typeface="Calibri" panose="020F0502020204030204" pitchFamily="34" charset="0"/>
              </a:rPr>
              <a:t>Uso de recursos tecnológicos.</a:t>
            </a:r>
          </a:p>
          <a:p>
            <a:pPr marL="285750" indent="-285750">
              <a:buFont typeface="Courier New" panose="02070309020205020404" pitchFamily="49" charset="0"/>
              <a:buChar char="o"/>
            </a:pPr>
            <a:r>
              <a:rPr lang="es-ES" b="1" dirty="0">
                <a:solidFill>
                  <a:srgbClr val="000000"/>
                </a:solidFill>
                <a:latin typeface="Arial" panose="020B0604020202020204" pitchFamily="34" charset="0"/>
                <a:ea typeface="Calibri" panose="020F0502020204030204" pitchFamily="34" charset="0"/>
              </a:rPr>
              <a:t>Adaptar el nivel de las explicaciones</a:t>
            </a:r>
            <a:r>
              <a:rPr lang="es-ES" sz="1800" b="1" dirty="0">
                <a:solidFill>
                  <a:srgbClr val="000000"/>
                </a:solidFill>
                <a:effectLst/>
                <a:latin typeface="Arial" panose="020B0604020202020204" pitchFamily="34" charset="0"/>
                <a:ea typeface="Calibri" panose="020F0502020204030204" pitchFamily="34" charset="0"/>
              </a:rPr>
              <a:t>. </a:t>
            </a:r>
            <a:endParaRPr lang="es-ES" sz="1800" dirty="0">
              <a:solidFill>
                <a:srgbClr val="000000"/>
              </a:solidFill>
              <a:effectLst/>
              <a:latin typeface="Arial" panose="020B0604020202020204" pitchFamily="34" charset="0"/>
              <a:ea typeface="Calibri" panose="020F0502020204030204" pitchFamily="34" charset="0"/>
            </a:endParaRPr>
          </a:p>
          <a:p>
            <a:pPr marL="285750" indent="-285750">
              <a:buFont typeface="Courier New" panose="02070309020205020404" pitchFamily="49" charset="0"/>
              <a:buChar char="o"/>
            </a:pPr>
            <a:r>
              <a:rPr lang="es-ES" b="1" dirty="0">
                <a:solidFill>
                  <a:srgbClr val="000000"/>
                </a:solidFill>
                <a:latin typeface="Arial" panose="020B0604020202020204" pitchFamily="34" charset="0"/>
                <a:ea typeface="Calibri" panose="020F0502020204030204" pitchFamily="34" charset="0"/>
              </a:rPr>
              <a:t>Desarrollar habilidades motoras finas y gruesas propias de su edad.</a:t>
            </a:r>
            <a:r>
              <a:rPr lang="es-ES" sz="1800" b="1" dirty="0">
                <a:solidFill>
                  <a:srgbClr val="000000"/>
                </a:solidFill>
                <a:effectLst/>
                <a:latin typeface="Arial" panose="020B0604020202020204" pitchFamily="34" charset="0"/>
                <a:ea typeface="Calibri" panose="020F0502020204030204" pitchFamily="34" charset="0"/>
              </a:rPr>
              <a:t> Desarrollar habilidades de organización del trabajo.</a:t>
            </a:r>
            <a:endParaRPr lang="es-ES" sz="1800" dirty="0">
              <a:solidFill>
                <a:srgbClr val="000000"/>
              </a:solidFill>
              <a:effectLst/>
              <a:latin typeface="Arial" panose="020B0604020202020204" pitchFamily="34" charset="0"/>
              <a:ea typeface="Calibri" panose="020F0502020204030204" pitchFamily="34" charset="0"/>
            </a:endParaRPr>
          </a:p>
          <a:p>
            <a:endParaRPr lang="es-ES" sz="1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336387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3F01761-CD90-4845-8E37-C221B1849F58}"/>
              </a:ext>
            </a:extLst>
          </p:cNvPr>
          <p:cNvSpPr txBox="1"/>
          <p:nvPr/>
        </p:nvSpPr>
        <p:spPr>
          <a:xfrm>
            <a:off x="1656470" y="448380"/>
            <a:ext cx="10160392" cy="5332742"/>
          </a:xfrm>
          <a:prstGeom prst="rect">
            <a:avLst/>
          </a:prstGeom>
          <a:noFill/>
        </p:spPr>
        <p:txBody>
          <a:bodyPr wrap="square">
            <a:spAutoFit/>
          </a:bodyPr>
          <a:lstStyle/>
          <a:p>
            <a:r>
              <a:rPr lang="es-ES" sz="32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PROTOCOLO PARA A ATENCIÓN DE DÉFICIT AUDITIVO</a:t>
            </a:r>
          </a:p>
          <a:p>
            <a:r>
              <a:rPr lang="es-ES" dirty="0">
                <a:latin typeface="Arial" panose="020B0604020202020204" pitchFamily="34" charset="0"/>
                <a:cs typeface="Arial" panose="020B0604020202020204" pitchFamily="34" charset="0"/>
              </a:rPr>
              <a:t>La discapacidad auditiva se define cómo la dificultad que presentan algunas personas para participar en actividades propias de la vida cotidiana, que surge como consecuencia de la interacción entre una dificultad específica para percibir los sonidos a través de la audición y las barreras presentes en el contexto en el que se desarrolla la persona.</a:t>
            </a:r>
          </a:p>
          <a:p>
            <a:r>
              <a:rPr lang="es-ES" sz="1800" u="sng" dirty="0">
                <a:solidFill>
                  <a:srgbClr val="00B050"/>
                </a:solidFill>
                <a:effectLst/>
                <a:latin typeface="Arial" panose="020B0604020202020204" pitchFamily="34" charset="0"/>
                <a:ea typeface="Calibri" panose="020F0502020204030204" pitchFamily="34" charset="0"/>
                <a:cs typeface="Arial" panose="020B0604020202020204" pitchFamily="34" charset="0"/>
              </a:rPr>
              <a:t>Pautas propuestas en el protocolo</a:t>
            </a:r>
            <a:r>
              <a:rPr lang="es-ES" sz="1800" dirty="0">
                <a:solidFill>
                  <a:srgbClr val="00B050"/>
                </a:solidFill>
                <a:effectLst/>
                <a:latin typeface="Arial" panose="020B0604020202020204" pitchFamily="34" charset="0"/>
                <a:ea typeface="Calibri" panose="020F0502020204030204" pitchFamily="34" charset="0"/>
                <a:cs typeface="Arial" panose="020B0604020202020204" pitchFamily="34" charset="0"/>
              </a:rPr>
              <a:t>: </a:t>
            </a:r>
            <a:r>
              <a:rPr lang="pt-BR" u="sng" dirty="0">
                <a:solidFill>
                  <a:srgbClr val="FF0000"/>
                </a:solidFill>
                <a:latin typeface="Arial" panose="020B0604020202020204" pitchFamily="34" charset="0"/>
                <a:cs typeface="Arial" panose="020B0604020202020204" pitchFamily="34" charset="0"/>
              </a:rPr>
              <a:t>( separar </a:t>
            </a:r>
            <a:r>
              <a:rPr lang="pt-BR" u="sng" dirty="0" err="1">
                <a:solidFill>
                  <a:srgbClr val="FF0000"/>
                </a:solidFill>
                <a:latin typeface="Arial" panose="020B0604020202020204" pitchFamily="34" charset="0"/>
                <a:cs typeface="Arial" panose="020B0604020202020204" pitchFamily="34" charset="0"/>
              </a:rPr>
              <a:t>el</a:t>
            </a:r>
            <a:r>
              <a:rPr lang="pt-BR" u="sng" dirty="0">
                <a:solidFill>
                  <a:srgbClr val="FF0000"/>
                </a:solidFill>
                <a:latin typeface="Arial" panose="020B0604020202020204" pitchFamily="34" charset="0"/>
                <a:cs typeface="Arial" panose="020B0604020202020204" pitchFamily="34" charset="0"/>
              </a:rPr>
              <a:t> foco de </a:t>
            </a:r>
            <a:r>
              <a:rPr lang="pt-BR" u="sng" dirty="0" err="1">
                <a:solidFill>
                  <a:srgbClr val="FF0000"/>
                </a:solidFill>
                <a:latin typeface="Arial" panose="020B0604020202020204" pitchFamily="34" charset="0"/>
                <a:cs typeface="Arial" panose="020B0604020202020204" pitchFamily="34" charset="0"/>
              </a:rPr>
              <a:t>la</a:t>
            </a:r>
            <a:r>
              <a:rPr lang="pt-BR" u="sng" dirty="0">
                <a:solidFill>
                  <a:srgbClr val="FF0000"/>
                </a:solidFill>
                <a:latin typeface="Arial" panose="020B0604020202020204" pitchFamily="34" charset="0"/>
                <a:cs typeface="Arial" panose="020B0604020202020204" pitchFamily="34" charset="0"/>
              </a:rPr>
              <a:t> </a:t>
            </a:r>
            <a:r>
              <a:rPr lang="pt-BR" u="sng" dirty="0" err="1">
                <a:solidFill>
                  <a:srgbClr val="FF0000"/>
                </a:solidFill>
                <a:latin typeface="Arial" panose="020B0604020202020204" pitchFamily="34" charset="0"/>
                <a:cs typeface="Arial" panose="020B0604020202020204" pitchFamily="34" charset="0"/>
              </a:rPr>
              <a:t>discapacidad</a:t>
            </a:r>
            <a:r>
              <a:rPr lang="pt-BR" u="sng" dirty="0">
                <a:solidFill>
                  <a:srgbClr val="FF0000"/>
                </a:solidFill>
                <a:latin typeface="Arial" panose="020B0604020202020204" pitchFamily="34" charset="0"/>
                <a:cs typeface="Arial" panose="020B0604020202020204" pitchFamily="34" charset="0"/>
              </a:rPr>
              <a:t> </a:t>
            </a:r>
            <a:r>
              <a:rPr lang="pt-BR" u="sng" dirty="0" err="1">
                <a:solidFill>
                  <a:srgbClr val="FF0000"/>
                </a:solidFill>
                <a:latin typeface="Arial" panose="020B0604020202020204" pitchFamily="34" charset="0"/>
                <a:cs typeface="Arial" panose="020B0604020202020204" pitchFamily="34" charset="0"/>
              </a:rPr>
              <a:t>del</a:t>
            </a:r>
            <a:r>
              <a:rPr lang="pt-BR" u="sng" dirty="0">
                <a:solidFill>
                  <a:srgbClr val="FF0000"/>
                </a:solidFill>
                <a:latin typeface="Arial" panose="020B0604020202020204" pitchFamily="34" charset="0"/>
                <a:cs typeface="Arial" panose="020B0604020202020204" pitchFamily="34" charset="0"/>
              </a:rPr>
              <a:t> </a:t>
            </a:r>
            <a:r>
              <a:rPr lang="pt-BR" u="sng" dirty="0" err="1">
                <a:solidFill>
                  <a:srgbClr val="FF0000"/>
                </a:solidFill>
                <a:latin typeface="Arial" panose="020B0604020202020204" pitchFamily="34" charset="0"/>
                <a:cs typeface="Arial" panose="020B0604020202020204" pitchFamily="34" charset="0"/>
              </a:rPr>
              <a:t>alumno</a:t>
            </a:r>
            <a:r>
              <a:rPr lang="pt-BR" u="sng" dirty="0">
                <a:solidFill>
                  <a:srgbClr val="FF0000"/>
                </a:solidFill>
                <a:latin typeface="Arial" panose="020B0604020202020204" pitchFamily="34" charset="0"/>
                <a:cs typeface="Arial" panose="020B0604020202020204" pitchFamily="34" charset="0"/>
              </a:rPr>
              <a:t> </a:t>
            </a:r>
            <a:r>
              <a:rPr lang="pt-BR" u="sng" dirty="0" err="1">
                <a:solidFill>
                  <a:srgbClr val="FF0000"/>
                </a:solidFill>
                <a:latin typeface="Arial" panose="020B0604020202020204" pitchFamily="34" charset="0"/>
                <a:cs typeface="Arial" panose="020B0604020202020204" pitchFamily="34" charset="0"/>
              </a:rPr>
              <a:t>siguinedo</a:t>
            </a:r>
            <a:r>
              <a:rPr lang="pt-BR" u="sng" dirty="0">
                <a:solidFill>
                  <a:srgbClr val="FF0000"/>
                </a:solidFill>
                <a:latin typeface="Arial" panose="020B0604020202020204" pitchFamily="34" charset="0"/>
                <a:cs typeface="Arial" panose="020B0604020202020204" pitchFamily="34" charset="0"/>
              </a:rPr>
              <a:t> </a:t>
            </a:r>
            <a:r>
              <a:rPr lang="pt-BR" u="sng" dirty="0" err="1">
                <a:solidFill>
                  <a:srgbClr val="FF0000"/>
                </a:solidFill>
                <a:latin typeface="Arial" panose="020B0604020202020204" pitchFamily="34" charset="0"/>
                <a:cs typeface="Arial" panose="020B0604020202020204" pitchFamily="34" charset="0"/>
              </a:rPr>
              <a:t>el</a:t>
            </a:r>
            <a:r>
              <a:rPr lang="pt-BR" u="sng" dirty="0">
                <a:solidFill>
                  <a:srgbClr val="FF0000"/>
                </a:solidFill>
                <a:latin typeface="Arial" panose="020B0604020202020204" pitchFamily="34" charset="0"/>
                <a:cs typeface="Arial" panose="020B0604020202020204" pitchFamily="34" charset="0"/>
              </a:rPr>
              <a:t> DUA)</a:t>
            </a:r>
          </a:p>
          <a:p>
            <a:endParaRPr lang="es-ES" sz="1800"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p>
            <a:pPr marL="285750" lvl="0" indent="-285750" algn="just">
              <a:lnSpc>
                <a:spcPct val="115000"/>
              </a:lnSpc>
              <a:buFont typeface="Arial" panose="020B0604020202020204" pitchFamily="34" charset="0"/>
              <a:buChar char="•"/>
            </a:pPr>
            <a:r>
              <a:rPr lang="es-ES" sz="1800" b="1" dirty="0">
                <a:effectLst/>
                <a:latin typeface="Arial" panose="020B0604020202020204" pitchFamily="34" charset="0"/>
                <a:ea typeface="Calibri" panose="020F0502020204030204" pitchFamily="34" charset="0"/>
                <a:cs typeface="Arial" panose="020B0604020202020204" pitchFamily="34" charset="0"/>
              </a:rPr>
              <a:t>Facilitarles la adquisición de un sistema de comunicación.</a:t>
            </a:r>
            <a:endParaRPr lang="es-ES" sz="1800" dirty="0">
              <a:effectLst/>
              <a:latin typeface="Arial" panose="020B0604020202020204" pitchFamily="34" charset="0"/>
              <a:ea typeface="Calibri" panose="020F0502020204030204" pitchFamily="34" charset="0"/>
              <a:cs typeface="Arial" panose="020B0604020202020204" pitchFamily="34" charset="0"/>
            </a:endParaRPr>
          </a:p>
          <a:p>
            <a:pPr marL="285750" lvl="0" indent="-285750" algn="just">
              <a:lnSpc>
                <a:spcPct val="115000"/>
              </a:lnSpc>
              <a:buFont typeface="Arial" panose="020B0604020202020204" pitchFamily="34" charset="0"/>
              <a:buChar char="•"/>
            </a:pPr>
            <a:r>
              <a:rPr lang="es-ES" sz="1800" b="1" dirty="0">
                <a:effectLst/>
                <a:latin typeface="Arial" panose="020B0604020202020204" pitchFamily="34" charset="0"/>
                <a:ea typeface="Calibri" panose="020F0502020204030204" pitchFamily="34" charset="0"/>
                <a:cs typeface="Arial" panose="020B0604020202020204" pitchFamily="34" charset="0"/>
              </a:rPr>
              <a:t>Estimular y potenciar la percepción auditiva del alumnado</a:t>
            </a:r>
            <a:endParaRPr lang="es-ES" sz="1800" dirty="0">
              <a:effectLst/>
              <a:latin typeface="Arial" panose="020B0604020202020204" pitchFamily="34" charset="0"/>
              <a:ea typeface="Calibri" panose="020F0502020204030204" pitchFamily="34" charset="0"/>
              <a:cs typeface="Arial" panose="020B0604020202020204" pitchFamily="34" charset="0"/>
            </a:endParaRPr>
          </a:p>
          <a:p>
            <a:pPr marL="285750" lvl="0" indent="-285750" algn="just">
              <a:lnSpc>
                <a:spcPct val="115000"/>
              </a:lnSpc>
              <a:buFont typeface="Arial" panose="020B0604020202020204" pitchFamily="34" charset="0"/>
              <a:buChar char="•"/>
            </a:pPr>
            <a:r>
              <a:rPr lang="es-ES" sz="1800" b="1" dirty="0">
                <a:effectLst/>
                <a:latin typeface="Arial" panose="020B0604020202020204" pitchFamily="34" charset="0"/>
                <a:ea typeface="Calibri" panose="020F0502020204030204" pitchFamily="34" charset="0"/>
                <a:cs typeface="Arial" panose="020B0604020202020204" pitchFamily="34" charset="0"/>
              </a:rPr>
              <a:t>Favorecer la lectura labial</a:t>
            </a:r>
            <a:endParaRPr lang="es-ES" sz="1800" dirty="0">
              <a:effectLst/>
              <a:latin typeface="Arial" panose="020B0604020202020204" pitchFamily="34" charset="0"/>
              <a:ea typeface="Calibri" panose="020F0502020204030204" pitchFamily="34" charset="0"/>
              <a:cs typeface="Arial" panose="020B0604020202020204" pitchFamily="34" charset="0"/>
            </a:endParaRPr>
          </a:p>
          <a:p>
            <a:pPr marL="285750" lvl="0" indent="-285750" algn="just">
              <a:lnSpc>
                <a:spcPct val="115000"/>
              </a:lnSpc>
              <a:buFont typeface="Arial" panose="020B0604020202020204" pitchFamily="34" charset="0"/>
              <a:buChar char="•"/>
            </a:pPr>
            <a:r>
              <a:rPr lang="es-ES" sz="1800" b="1" dirty="0">
                <a:effectLst/>
                <a:latin typeface="Arial" panose="020B0604020202020204" pitchFamily="34" charset="0"/>
                <a:ea typeface="Calibri" panose="020F0502020204030204" pitchFamily="34" charset="0"/>
                <a:cs typeface="Arial" panose="020B0604020202020204" pitchFamily="34" charset="0"/>
              </a:rPr>
              <a:t>Desarrollar  habilidades cognitivas</a:t>
            </a:r>
            <a:endParaRPr lang="es-ES" sz="1800" dirty="0">
              <a:effectLst/>
              <a:latin typeface="Arial" panose="020B0604020202020204" pitchFamily="34" charset="0"/>
              <a:ea typeface="Calibri" panose="020F0502020204030204" pitchFamily="34" charset="0"/>
              <a:cs typeface="Arial" panose="020B0604020202020204" pitchFamily="34" charset="0"/>
            </a:endParaRPr>
          </a:p>
          <a:p>
            <a:pPr marL="285750" lvl="0" indent="-285750" algn="just">
              <a:lnSpc>
                <a:spcPct val="115000"/>
              </a:lnSpc>
              <a:spcAft>
                <a:spcPts val="1000"/>
              </a:spcAft>
              <a:buFont typeface="Arial" panose="020B0604020202020204" pitchFamily="34" charset="0"/>
              <a:buChar char="•"/>
            </a:pPr>
            <a:r>
              <a:rPr lang="es-ES" sz="1800" b="1" dirty="0">
                <a:effectLst/>
                <a:latin typeface="Arial" panose="020B0604020202020204" pitchFamily="34" charset="0"/>
                <a:ea typeface="Calibri" panose="020F0502020204030204" pitchFamily="34" charset="0"/>
                <a:cs typeface="Arial" panose="020B0604020202020204" pitchFamily="34" charset="0"/>
              </a:rPr>
              <a:t>Participación activa en la comunicación, información,  aprendizaje y en las relaciones del aula</a:t>
            </a:r>
            <a:endParaRPr lang="es-ES" sz="1800" dirty="0">
              <a:effectLst/>
              <a:latin typeface="Arial" panose="020B0604020202020204" pitchFamily="34" charset="0"/>
              <a:ea typeface="Calibri" panose="020F0502020204030204" pitchFamily="34" charset="0"/>
              <a:cs typeface="Arial" panose="020B0604020202020204" pitchFamily="34" charset="0"/>
            </a:endParaRPr>
          </a:p>
          <a:p>
            <a:endParaRPr lang="es-ES" sz="1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09561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6B88AAA-96D0-4B64-9A4B-ED60D08B6910}"/>
              </a:ext>
            </a:extLst>
          </p:cNvPr>
          <p:cNvSpPr txBox="1"/>
          <p:nvPr/>
        </p:nvSpPr>
        <p:spPr>
          <a:xfrm>
            <a:off x="2036296" y="157314"/>
            <a:ext cx="9006841" cy="7109639"/>
          </a:xfrm>
          <a:prstGeom prst="rect">
            <a:avLst/>
          </a:prstGeom>
          <a:noFill/>
        </p:spPr>
        <p:txBody>
          <a:bodyPr wrap="square">
            <a:spAutoFit/>
          </a:bodyPr>
          <a:lstStyle/>
          <a:p>
            <a:r>
              <a:rPr lang="es-ES" sz="32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PROTOCOLO PARA A ATENCIÓN EDUCATIVA DEL  ALUMNADO CON SÍNDROME DE DOWN  Y/O DISCAPACIDAD INTELECTUAL</a:t>
            </a:r>
          </a:p>
          <a:p>
            <a:r>
              <a:rPr lang="pt-BR" dirty="0"/>
              <a:t>El síndrome de Down es una </a:t>
            </a:r>
            <a:r>
              <a:rPr lang="pt-BR" dirty="0" err="1"/>
              <a:t>alteración</a:t>
            </a:r>
            <a:r>
              <a:rPr lang="pt-BR" dirty="0"/>
              <a:t> genética que se </a:t>
            </a:r>
            <a:r>
              <a:rPr lang="pt-BR" dirty="0" err="1"/>
              <a:t>produce</a:t>
            </a:r>
            <a:r>
              <a:rPr lang="pt-BR" dirty="0"/>
              <a:t> por </a:t>
            </a:r>
            <a:r>
              <a:rPr lang="pt-BR" dirty="0" err="1"/>
              <a:t>la</a:t>
            </a:r>
            <a:r>
              <a:rPr lang="pt-BR" dirty="0"/>
              <a:t> presencia de </a:t>
            </a:r>
            <a:r>
              <a:rPr lang="pt-BR" dirty="0" err="1"/>
              <a:t>un</a:t>
            </a:r>
            <a:r>
              <a:rPr lang="pt-BR" dirty="0"/>
              <a:t> </a:t>
            </a:r>
            <a:r>
              <a:rPr lang="pt-BR" dirty="0" err="1"/>
              <a:t>cromosoma</a:t>
            </a:r>
            <a:r>
              <a:rPr lang="pt-BR" dirty="0"/>
              <a:t> extra, o una parte </a:t>
            </a:r>
            <a:r>
              <a:rPr lang="pt-BR" dirty="0" err="1"/>
              <a:t>del</a:t>
            </a:r>
            <a:r>
              <a:rPr lang="pt-BR" dirty="0"/>
              <a:t>, </a:t>
            </a:r>
            <a:r>
              <a:rPr lang="pt-BR" dirty="0" err="1"/>
              <a:t>en</a:t>
            </a:r>
            <a:r>
              <a:rPr lang="pt-BR" dirty="0"/>
              <a:t> </a:t>
            </a:r>
            <a:r>
              <a:rPr lang="pt-BR" dirty="0" err="1"/>
              <a:t>el</a:t>
            </a:r>
            <a:r>
              <a:rPr lang="pt-BR" dirty="0"/>
              <a:t>  par 21 por </a:t>
            </a:r>
            <a:r>
              <a:rPr lang="pt-BR" dirty="0" err="1"/>
              <a:t>eso</a:t>
            </a:r>
            <a:r>
              <a:rPr lang="pt-BR" dirty="0"/>
              <a:t>, esta síndrome </a:t>
            </a:r>
            <a:r>
              <a:rPr lang="pt-BR" dirty="0" err="1"/>
              <a:t>tambien</a:t>
            </a:r>
            <a:r>
              <a:rPr lang="pt-BR" dirty="0"/>
              <a:t> se </a:t>
            </a:r>
            <a:r>
              <a:rPr lang="pt-BR" dirty="0" err="1"/>
              <a:t>conoce</a:t>
            </a:r>
            <a:r>
              <a:rPr lang="pt-BR" dirty="0"/>
              <a:t> como </a:t>
            </a:r>
            <a:r>
              <a:rPr lang="pt-BR" b="1" dirty="0" err="1"/>
              <a:t>trisomía</a:t>
            </a:r>
            <a:r>
              <a:rPr lang="pt-BR" b="1" dirty="0"/>
              <a:t> 21</a:t>
            </a:r>
            <a:r>
              <a:rPr lang="pt-BR" dirty="0"/>
              <a:t>. </a:t>
            </a:r>
          </a:p>
          <a:p>
            <a:r>
              <a:rPr lang="pt-BR" dirty="0"/>
              <a:t>Pautas que </a:t>
            </a:r>
            <a:r>
              <a:rPr lang="pt-BR" dirty="0" err="1"/>
              <a:t>propone</a:t>
            </a:r>
            <a:r>
              <a:rPr lang="pt-BR" dirty="0"/>
              <a:t> </a:t>
            </a:r>
            <a:r>
              <a:rPr lang="pt-BR" dirty="0" err="1"/>
              <a:t>el</a:t>
            </a:r>
            <a:r>
              <a:rPr lang="pt-BR" dirty="0"/>
              <a:t> protocolo: </a:t>
            </a:r>
            <a:r>
              <a:rPr lang="pt-BR" u="sng" dirty="0">
                <a:solidFill>
                  <a:srgbClr val="FF0000"/>
                </a:solidFill>
                <a:latin typeface="Arial" panose="020B0604020202020204" pitchFamily="34" charset="0"/>
                <a:cs typeface="Arial" panose="020B0604020202020204" pitchFamily="34" charset="0"/>
              </a:rPr>
              <a:t>( separar </a:t>
            </a:r>
            <a:r>
              <a:rPr lang="pt-BR" u="sng" dirty="0" err="1">
                <a:solidFill>
                  <a:srgbClr val="FF0000"/>
                </a:solidFill>
                <a:latin typeface="Arial" panose="020B0604020202020204" pitchFamily="34" charset="0"/>
                <a:cs typeface="Arial" panose="020B0604020202020204" pitchFamily="34" charset="0"/>
              </a:rPr>
              <a:t>el</a:t>
            </a:r>
            <a:r>
              <a:rPr lang="pt-BR" u="sng" dirty="0">
                <a:solidFill>
                  <a:srgbClr val="FF0000"/>
                </a:solidFill>
                <a:latin typeface="Arial" panose="020B0604020202020204" pitchFamily="34" charset="0"/>
                <a:cs typeface="Arial" panose="020B0604020202020204" pitchFamily="34" charset="0"/>
              </a:rPr>
              <a:t> foco de </a:t>
            </a:r>
            <a:r>
              <a:rPr lang="pt-BR" u="sng" dirty="0" err="1">
                <a:solidFill>
                  <a:srgbClr val="FF0000"/>
                </a:solidFill>
                <a:latin typeface="Arial" panose="020B0604020202020204" pitchFamily="34" charset="0"/>
                <a:cs typeface="Arial" panose="020B0604020202020204" pitchFamily="34" charset="0"/>
              </a:rPr>
              <a:t>la</a:t>
            </a:r>
            <a:r>
              <a:rPr lang="pt-BR" u="sng" dirty="0">
                <a:solidFill>
                  <a:srgbClr val="FF0000"/>
                </a:solidFill>
                <a:latin typeface="Arial" panose="020B0604020202020204" pitchFamily="34" charset="0"/>
                <a:cs typeface="Arial" panose="020B0604020202020204" pitchFamily="34" charset="0"/>
              </a:rPr>
              <a:t> </a:t>
            </a:r>
            <a:r>
              <a:rPr lang="pt-BR" u="sng" dirty="0" err="1">
                <a:solidFill>
                  <a:srgbClr val="FF0000"/>
                </a:solidFill>
                <a:latin typeface="Arial" panose="020B0604020202020204" pitchFamily="34" charset="0"/>
                <a:cs typeface="Arial" panose="020B0604020202020204" pitchFamily="34" charset="0"/>
              </a:rPr>
              <a:t>discapacidad</a:t>
            </a:r>
            <a:r>
              <a:rPr lang="pt-BR" u="sng" dirty="0">
                <a:solidFill>
                  <a:srgbClr val="FF0000"/>
                </a:solidFill>
                <a:latin typeface="Arial" panose="020B0604020202020204" pitchFamily="34" charset="0"/>
                <a:cs typeface="Arial" panose="020B0604020202020204" pitchFamily="34" charset="0"/>
              </a:rPr>
              <a:t> </a:t>
            </a:r>
            <a:r>
              <a:rPr lang="pt-BR" u="sng" dirty="0" err="1">
                <a:solidFill>
                  <a:srgbClr val="FF0000"/>
                </a:solidFill>
                <a:latin typeface="Arial" panose="020B0604020202020204" pitchFamily="34" charset="0"/>
                <a:cs typeface="Arial" panose="020B0604020202020204" pitchFamily="34" charset="0"/>
              </a:rPr>
              <a:t>del</a:t>
            </a:r>
            <a:r>
              <a:rPr lang="pt-BR" u="sng" dirty="0">
                <a:solidFill>
                  <a:srgbClr val="FF0000"/>
                </a:solidFill>
                <a:latin typeface="Arial" panose="020B0604020202020204" pitchFamily="34" charset="0"/>
                <a:cs typeface="Arial" panose="020B0604020202020204" pitchFamily="34" charset="0"/>
              </a:rPr>
              <a:t> </a:t>
            </a:r>
            <a:r>
              <a:rPr lang="pt-BR" u="sng" dirty="0" err="1">
                <a:solidFill>
                  <a:srgbClr val="FF0000"/>
                </a:solidFill>
                <a:latin typeface="Arial" panose="020B0604020202020204" pitchFamily="34" charset="0"/>
                <a:cs typeface="Arial" panose="020B0604020202020204" pitchFamily="34" charset="0"/>
              </a:rPr>
              <a:t>alumno</a:t>
            </a:r>
            <a:r>
              <a:rPr lang="pt-BR" u="sng" dirty="0">
                <a:solidFill>
                  <a:srgbClr val="FF0000"/>
                </a:solidFill>
                <a:latin typeface="Arial" panose="020B0604020202020204" pitchFamily="34" charset="0"/>
                <a:cs typeface="Arial" panose="020B0604020202020204" pitchFamily="34" charset="0"/>
              </a:rPr>
              <a:t> </a:t>
            </a:r>
            <a:r>
              <a:rPr lang="pt-BR" u="sng" dirty="0" err="1">
                <a:solidFill>
                  <a:srgbClr val="FF0000"/>
                </a:solidFill>
                <a:latin typeface="Arial" panose="020B0604020202020204" pitchFamily="34" charset="0"/>
                <a:cs typeface="Arial" panose="020B0604020202020204" pitchFamily="34" charset="0"/>
              </a:rPr>
              <a:t>siguinedo</a:t>
            </a:r>
            <a:r>
              <a:rPr lang="pt-BR" u="sng" dirty="0">
                <a:solidFill>
                  <a:srgbClr val="FF0000"/>
                </a:solidFill>
                <a:latin typeface="Arial" panose="020B0604020202020204" pitchFamily="34" charset="0"/>
                <a:cs typeface="Arial" panose="020B0604020202020204" pitchFamily="34" charset="0"/>
              </a:rPr>
              <a:t> </a:t>
            </a:r>
            <a:r>
              <a:rPr lang="pt-BR" u="sng" dirty="0" err="1">
                <a:solidFill>
                  <a:srgbClr val="FF0000"/>
                </a:solidFill>
                <a:latin typeface="Arial" panose="020B0604020202020204" pitchFamily="34" charset="0"/>
                <a:cs typeface="Arial" panose="020B0604020202020204" pitchFamily="34" charset="0"/>
              </a:rPr>
              <a:t>el</a:t>
            </a:r>
            <a:r>
              <a:rPr lang="pt-BR" u="sng" dirty="0">
                <a:solidFill>
                  <a:srgbClr val="FF0000"/>
                </a:solidFill>
                <a:latin typeface="Arial" panose="020B0604020202020204" pitchFamily="34" charset="0"/>
                <a:cs typeface="Arial" panose="020B0604020202020204" pitchFamily="34" charset="0"/>
              </a:rPr>
              <a:t> DUA)</a:t>
            </a:r>
          </a:p>
          <a:p>
            <a:endParaRPr lang="pt-BR" dirty="0"/>
          </a:p>
          <a:p>
            <a:pPr marL="285750" indent="-285750">
              <a:buFont typeface="Arial" panose="020B0604020202020204" pitchFamily="34" charset="0"/>
              <a:buChar char="•"/>
            </a:pPr>
            <a:r>
              <a:rPr lang="pt-BR" b="1" dirty="0">
                <a:latin typeface="Calibri" panose="020F0502020204030204" pitchFamily="34" charset="0"/>
                <a:ea typeface="Calibri" panose="020F0502020204030204" pitchFamily="34" charset="0"/>
                <a:cs typeface="Times New Roman" panose="02020603050405020304" pitchFamily="18" charset="0"/>
              </a:rPr>
              <a:t>B</a:t>
            </a:r>
            <a:r>
              <a:rPr lang="pt-BR" sz="1800" b="1" dirty="0">
                <a:effectLst/>
                <a:latin typeface="Calibri" panose="020F0502020204030204" pitchFamily="34" charset="0"/>
                <a:ea typeface="Calibri" panose="020F0502020204030204" pitchFamily="34" charset="0"/>
                <a:cs typeface="Times New Roman" panose="02020603050405020304" pitchFamily="18" charset="0"/>
              </a:rPr>
              <a:t>uscar </a:t>
            </a:r>
            <a:r>
              <a:rPr lang="pt-BR" sz="1800" b="1" dirty="0" err="1">
                <a:effectLst/>
                <a:latin typeface="Calibri" panose="020F0502020204030204" pitchFamily="34" charset="0"/>
                <a:ea typeface="Calibri" panose="020F0502020204030204" pitchFamily="34" charset="0"/>
                <a:cs typeface="Times New Roman" panose="02020603050405020304" pitchFamily="18" charset="0"/>
              </a:rPr>
              <a:t>estabilidad</a:t>
            </a:r>
            <a:r>
              <a:rPr lang="pt-BR" sz="1800" b="1" dirty="0">
                <a:effectLst/>
                <a:latin typeface="Calibri" panose="020F0502020204030204" pitchFamily="34" charset="0"/>
                <a:ea typeface="Calibri" panose="020F0502020204030204" pitchFamily="34" charset="0"/>
                <a:cs typeface="Times New Roman" panose="02020603050405020304" pitchFamily="18" charset="0"/>
              </a:rPr>
              <a:t> </a:t>
            </a:r>
            <a:r>
              <a:rPr lang="pt-BR" sz="1800" b="1" dirty="0" err="1">
                <a:effectLst/>
                <a:latin typeface="Calibri" panose="020F0502020204030204" pitchFamily="34" charset="0"/>
                <a:ea typeface="Calibri" panose="020F0502020204030204" pitchFamily="34" charset="0"/>
                <a:cs typeface="Times New Roman" panose="02020603050405020304" pitchFamily="18" charset="0"/>
              </a:rPr>
              <a:t>en</a:t>
            </a:r>
            <a:r>
              <a:rPr lang="pt-BR" sz="1800" b="1" dirty="0">
                <a:effectLst/>
                <a:latin typeface="Calibri" panose="020F0502020204030204" pitchFamily="34" charset="0"/>
                <a:ea typeface="Calibri" panose="020F0502020204030204" pitchFamily="34" charset="0"/>
                <a:cs typeface="Times New Roman" panose="02020603050405020304" pitchFamily="18" charset="0"/>
              </a:rPr>
              <a:t> </a:t>
            </a:r>
            <a:r>
              <a:rPr lang="pt-BR" sz="1800" b="1" dirty="0" err="1">
                <a:effectLst/>
                <a:latin typeface="Calibri" panose="020F0502020204030204" pitchFamily="34" charset="0"/>
                <a:ea typeface="Calibri" panose="020F0502020204030204" pitchFamily="34" charset="0"/>
                <a:cs typeface="Times New Roman" panose="02020603050405020304" pitchFamily="18" charset="0"/>
              </a:rPr>
              <a:t>el</a:t>
            </a:r>
            <a:r>
              <a:rPr lang="pt-BR" sz="1800" b="1" dirty="0">
                <a:effectLst/>
                <a:latin typeface="Calibri" panose="020F0502020204030204" pitchFamily="34" charset="0"/>
                <a:ea typeface="Calibri" panose="020F0502020204030204" pitchFamily="34" charset="0"/>
                <a:cs typeface="Times New Roman" panose="02020603050405020304" pitchFamily="18" charset="0"/>
              </a:rPr>
              <a:t> </a:t>
            </a:r>
            <a:r>
              <a:rPr lang="pt-BR" sz="1800" b="1" dirty="0" err="1">
                <a:effectLst/>
                <a:latin typeface="Calibri" panose="020F0502020204030204" pitchFamily="34" charset="0"/>
                <a:ea typeface="Calibri" panose="020F0502020204030204" pitchFamily="34" charset="0"/>
                <a:cs typeface="Times New Roman" panose="02020603050405020304" pitchFamily="18" charset="0"/>
              </a:rPr>
              <a:t>profesorado</a:t>
            </a:r>
            <a:r>
              <a:rPr lang="pt-BR" sz="1800" b="1" dirty="0">
                <a:effectLst/>
                <a:latin typeface="Calibri" panose="020F0502020204030204" pitchFamily="34" charset="0"/>
                <a:ea typeface="Calibri" panose="020F0502020204030204" pitchFamily="34" charset="0"/>
                <a:cs typeface="Times New Roman" panose="02020603050405020304" pitchFamily="18" charset="0"/>
              </a:rPr>
              <a:t> que </a:t>
            </a:r>
            <a:r>
              <a:rPr lang="pt-BR" sz="1800" b="1" dirty="0" err="1">
                <a:effectLst/>
                <a:latin typeface="Calibri" panose="020F0502020204030204" pitchFamily="34" charset="0"/>
                <a:ea typeface="Calibri" panose="020F0502020204030204" pitchFamily="34" charset="0"/>
                <a:cs typeface="Times New Roman" panose="02020603050405020304" pitchFamily="18" charset="0"/>
              </a:rPr>
              <a:t>interviene</a:t>
            </a:r>
            <a:r>
              <a:rPr lang="pt-BR" sz="1800" b="1" dirty="0">
                <a:effectLst/>
                <a:latin typeface="Calibri" panose="020F0502020204030204" pitchFamily="34" charset="0"/>
                <a:ea typeface="Calibri" panose="020F0502020204030204" pitchFamily="34" charset="0"/>
                <a:cs typeface="Times New Roman" panose="02020603050405020304" pitchFamily="18" charset="0"/>
              </a:rPr>
              <a:t> </a:t>
            </a:r>
            <a:r>
              <a:rPr lang="pt-BR" sz="1800" b="1" dirty="0" err="1">
                <a:effectLst/>
                <a:latin typeface="Calibri" panose="020F0502020204030204" pitchFamily="34" charset="0"/>
                <a:ea typeface="Calibri" panose="020F0502020204030204" pitchFamily="34" charset="0"/>
                <a:cs typeface="Times New Roman" panose="02020603050405020304" pitchFamily="18" charset="0"/>
              </a:rPr>
              <a:t>con</a:t>
            </a:r>
            <a:r>
              <a:rPr lang="pt-BR" sz="1800" b="1" dirty="0">
                <a:effectLst/>
                <a:latin typeface="Calibri" panose="020F0502020204030204" pitchFamily="34" charset="0"/>
                <a:ea typeface="Calibri" panose="020F0502020204030204" pitchFamily="34" charset="0"/>
                <a:cs typeface="Times New Roman" panose="02020603050405020304" pitchFamily="18" charset="0"/>
              </a:rPr>
              <a:t> </a:t>
            </a:r>
            <a:r>
              <a:rPr lang="pt-BR" sz="1800" b="1" dirty="0" err="1">
                <a:effectLst/>
                <a:latin typeface="Calibri" panose="020F0502020204030204" pitchFamily="34" charset="0"/>
                <a:ea typeface="Calibri" panose="020F0502020204030204" pitchFamily="34" charset="0"/>
                <a:cs typeface="Times New Roman" panose="02020603050405020304" pitchFamily="18" charset="0"/>
              </a:rPr>
              <a:t>el</a:t>
            </a:r>
            <a:r>
              <a:rPr lang="pt-BR" sz="1800" b="1" dirty="0">
                <a:effectLst/>
                <a:latin typeface="Calibri" panose="020F0502020204030204" pitchFamily="34" charset="0"/>
                <a:ea typeface="Calibri" panose="020F0502020204030204" pitchFamily="34" charset="0"/>
                <a:cs typeface="Times New Roman" panose="02020603050405020304" pitchFamily="18" charset="0"/>
              </a:rPr>
              <a:t> </a:t>
            </a:r>
            <a:r>
              <a:rPr lang="pt-BR" sz="1800" b="1" dirty="0" err="1">
                <a:effectLst/>
                <a:latin typeface="Calibri" panose="020F0502020204030204" pitchFamily="34" charset="0"/>
                <a:ea typeface="Calibri" panose="020F0502020204030204" pitchFamily="34" charset="0"/>
                <a:cs typeface="Times New Roman" panose="02020603050405020304" pitchFamily="18" charset="0"/>
              </a:rPr>
              <a:t>alumno</a:t>
            </a:r>
            <a:endParaRPr lang="pt-BR" sz="1800" b="1"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pt-BR" b="1" dirty="0">
                <a:latin typeface="Calibri" panose="020F0502020204030204" pitchFamily="34" charset="0"/>
                <a:ea typeface="Calibri" panose="020F0502020204030204" pitchFamily="34" charset="0"/>
                <a:cs typeface="Times New Roman" panose="02020603050405020304" pitchFamily="18" charset="0"/>
              </a:rPr>
              <a:t>Potenciar </a:t>
            </a:r>
            <a:r>
              <a:rPr lang="pt-BR" b="1" dirty="0" err="1">
                <a:latin typeface="Calibri" panose="020F0502020204030204" pitchFamily="34" charset="0"/>
                <a:ea typeface="Calibri" panose="020F0502020204030204" pitchFamily="34" charset="0"/>
                <a:cs typeface="Times New Roman" panose="02020603050405020304" pitchFamily="18" charset="0"/>
              </a:rPr>
              <a:t>la</a:t>
            </a:r>
            <a:r>
              <a:rPr lang="pt-BR" b="1" dirty="0">
                <a:latin typeface="Calibri" panose="020F0502020204030204" pitchFamily="34" charset="0"/>
                <a:ea typeface="Calibri" panose="020F0502020204030204" pitchFamily="34" charset="0"/>
                <a:cs typeface="Times New Roman" panose="02020603050405020304" pitchFamily="18" charset="0"/>
              </a:rPr>
              <a:t> figura </a:t>
            </a:r>
            <a:r>
              <a:rPr lang="pt-BR" b="1" dirty="0" err="1">
                <a:latin typeface="Calibri" panose="020F0502020204030204" pitchFamily="34" charset="0"/>
                <a:ea typeface="Calibri" panose="020F0502020204030204" pitchFamily="34" charset="0"/>
                <a:cs typeface="Times New Roman" panose="02020603050405020304" pitchFamily="18" charset="0"/>
              </a:rPr>
              <a:t>del</a:t>
            </a:r>
            <a:r>
              <a:rPr lang="pt-BR" b="1" dirty="0">
                <a:latin typeface="Calibri" panose="020F0502020204030204" pitchFamily="34" charset="0"/>
                <a:ea typeface="Calibri" panose="020F0502020204030204" pitchFamily="34" charset="0"/>
                <a:cs typeface="Times New Roman" panose="02020603050405020304" pitchFamily="18" charset="0"/>
              </a:rPr>
              <a:t> tutor como referente</a:t>
            </a:r>
          </a:p>
          <a:p>
            <a:pPr marL="285750" indent="-285750">
              <a:buFont typeface="Arial" panose="020B0604020202020204" pitchFamily="34" charset="0"/>
              <a:buChar char="•"/>
            </a:pPr>
            <a:r>
              <a:rPr lang="pt-BR" b="1" dirty="0">
                <a:latin typeface="Calibri" panose="020F0502020204030204" pitchFamily="34" charset="0"/>
                <a:ea typeface="Calibri" panose="020F0502020204030204" pitchFamily="34" charset="0"/>
                <a:cs typeface="Times New Roman" panose="02020603050405020304" pitchFamily="18" charset="0"/>
              </a:rPr>
              <a:t>B</a:t>
            </a:r>
            <a:r>
              <a:rPr lang="pt-BR" sz="1800" b="1" dirty="0">
                <a:effectLst/>
                <a:latin typeface="Calibri" panose="020F0502020204030204" pitchFamily="34" charset="0"/>
                <a:ea typeface="Calibri" panose="020F0502020204030204" pitchFamily="34" charset="0"/>
                <a:cs typeface="Times New Roman" panose="02020603050405020304" pitchFamily="18" charset="0"/>
              </a:rPr>
              <a:t>uscar </a:t>
            </a:r>
            <a:r>
              <a:rPr lang="pt-BR" sz="1800" b="1" dirty="0" err="1">
                <a:effectLst/>
                <a:latin typeface="Calibri" panose="020F0502020204030204" pitchFamily="34" charset="0"/>
                <a:ea typeface="Calibri" panose="020F0502020204030204" pitchFamily="34" charset="0"/>
                <a:cs typeface="Times New Roman" panose="02020603050405020304" pitchFamily="18" charset="0"/>
              </a:rPr>
              <a:t>el</a:t>
            </a:r>
            <a:r>
              <a:rPr lang="pt-BR" sz="1800" b="1" dirty="0">
                <a:effectLst/>
                <a:latin typeface="Calibri" panose="020F0502020204030204" pitchFamily="34" charset="0"/>
                <a:ea typeface="Calibri" panose="020F0502020204030204" pitchFamily="34" charset="0"/>
                <a:cs typeface="Times New Roman" panose="02020603050405020304" pitchFamily="18" charset="0"/>
              </a:rPr>
              <a:t> fomento de </a:t>
            </a:r>
            <a:r>
              <a:rPr lang="pt-BR" sz="1800" b="1" dirty="0" err="1">
                <a:effectLst/>
                <a:latin typeface="Calibri" panose="020F0502020204030204" pitchFamily="34" charset="0"/>
                <a:ea typeface="Calibri" panose="020F0502020204030204" pitchFamily="34" charset="0"/>
                <a:cs typeface="Times New Roman" panose="02020603050405020304" pitchFamily="18" charset="0"/>
              </a:rPr>
              <a:t>la</a:t>
            </a:r>
            <a:r>
              <a:rPr lang="pt-BR" sz="1800" b="1" dirty="0">
                <a:effectLst/>
                <a:latin typeface="Calibri" panose="020F0502020204030204" pitchFamily="34" charset="0"/>
                <a:ea typeface="Calibri" panose="020F0502020204030204" pitchFamily="34" charset="0"/>
                <a:cs typeface="Times New Roman" panose="02020603050405020304" pitchFamily="18" charset="0"/>
              </a:rPr>
              <a:t> autoestima</a:t>
            </a:r>
          </a:p>
          <a:p>
            <a:pPr marL="285750" indent="-285750">
              <a:buFont typeface="Arial" panose="020B0604020202020204" pitchFamily="34" charset="0"/>
              <a:buChar char="•"/>
            </a:pPr>
            <a:r>
              <a:rPr lang="pt-BR" b="1" dirty="0" err="1">
                <a:latin typeface="Calibri" panose="020F0502020204030204" pitchFamily="34" charset="0"/>
                <a:ea typeface="Calibri" panose="020F0502020204030204" pitchFamily="34" charset="0"/>
                <a:cs typeface="Times New Roman" panose="02020603050405020304" pitchFamily="18" charset="0"/>
              </a:rPr>
              <a:t>Transmisión</a:t>
            </a:r>
            <a:r>
              <a:rPr lang="pt-BR" b="1" dirty="0">
                <a:latin typeface="Calibri" panose="020F0502020204030204" pitchFamily="34" charset="0"/>
                <a:ea typeface="Calibri" panose="020F0502020204030204" pitchFamily="34" charset="0"/>
                <a:cs typeface="Times New Roman" panose="02020603050405020304" pitchFamily="18" charset="0"/>
              </a:rPr>
              <a:t> de </a:t>
            </a:r>
            <a:r>
              <a:rPr lang="pt-BR" b="1" dirty="0" err="1">
                <a:latin typeface="Calibri" panose="020F0502020204030204" pitchFamily="34" charset="0"/>
                <a:ea typeface="Calibri" panose="020F0502020204030204" pitchFamily="34" charset="0"/>
                <a:cs typeface="Times New Roman" panose="02020603050405020304" pitchFamily="18" charset="0"/>
              </a:rPr>
              <a:t>la</a:t>
            </a:r>
            <a:r>
              <a:rPr lang="pt-BR" b="1" dirty="0">
                <a:latin typeface="Calibri" panose="020F0502020204030204" pitchFamily="34" charset="0"/>
                <a:ea typeface="Calibri" panose="020F0502020204030204" pitchFamily="34" charset="0"/>
                <a:cs typeface="Times New Roman" panose="02020603050405020304" pitchFamily="18" charset="0"/>
              </a:rPr>
              <a:t> </a:t>
            </a:r>
            <a:r>
              <a:rPr lang="pt-BR" b="1" dirty="0" err="1">
                <a:latin typeface="Calibri" panose="020F0502020204030204" pitchFamily="34" charset="0"/>
                <a:ea typeface="Calibri" panose="020F0502020204030204" pitchFamily="34" charset="0"/>
                <a:cs typeface="Times New Roman" panose="02020603050405020304" pitchFamily="18" charset="0"/>
              </a:rPr>
              <a:t>información</a:t>
            </a:r>
            <a:r>
              <a:rPr lang="pt-BR" b="1" dirty="0">
                <a:latin typeface="Calibri" panose="020F0502020204030204" pitchFamily="34" charset="0"/>
                <a:ea typeface="Calibri" panose="020F0502020204030204" pitchFamily="34" charset="0"/>
                <a:cs typeface="Times New Roman" panose="02020603050405020304" pitchFamily="18" charset="0"/>
              </a:rPr>
              <a:t> com frases cortas y claras</a:t>
            </a:r>
          </a:p>
          <a:p>
            <a:pPr marL="285750" indent="-285750">
              <a:buFont typeface="Arial" panose="020B0604020202020204" pitchFamily="34" charset="0"/>
              <a:buChar char="•"/>
            </a:pPr>
            <a:r>
              <a:rPr lang="pt-BR" sz="1800" b="1" dirty="0" err="1">
                <a:effectLst/>
                <a:latin typeface="Calibri" panose="020F0502020204030204" pitchFamily="34" charset="0"/>
                <a:ea typeface="Calibri" panose="020F0502020204030204" pitchFamily="34" charset="0"/>
                <a:cs typeface="Times New Roman" panose="02020603050405020304" pitchFamily="18" charset="0"/>
              </a:rPr>
              <a:t>Tareas</a:t>
            </a:r>
            <a:r>
              <a:rPr lang="pt-BR" sz="1800" b="1" dirty="0">
                <a:effectLst/>
                <a:latin typeface="Calibri" panose="020F0502020204030204" pitchFamily="34" charset="0"/>
                <a:ea typeface="Calibri" panose="020F0502020204030204" pitchFamily="34" charset="0"/>
                <a:cs typeface="Times New Roman" panose="02020603050405020304" pitchFamily="18" charset="0"/>
              </a:rPr>
              <a:t> </a:t>
            </a:r>
            <a:r>
              <a:rPr lang="pt-BR" sz="1800" b="1" dirty="0" err="1">
                <a:effectLst/>
                <a:latin typeface="Calibri" panose="020F0502020204030204" pitchFamily="34" charset="0"/>
                <a:ea typeface="Calibri" panose="020F0502020204030204" pitchFamily="34" charset="0"/>
                <a:cs typeface="Times New Roman" panose="02020603050405020304" pitchFamily="18" charset="0"/>
              </a:rPr>
              <a:t>secuenciadas</a:t>
            </a:r>
            <a:endParaRPr lang="pt-BR" sz="1800" b="1"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pt-BR" b="1" dirty="0" err="1">
                <a:latin typeface="Calibri" panose="020F0502020204030204" pitchFamily="34" charset="0"/>
                <a:ea typeface="Calibri" panose="020F0502020204030204" pitchFamily="34" charset="0"/>
                <a:cs typeface="Times New Roman" panose="02020603050405020304" pitchFamily="18" charset="0"/>
              </a:rPr>
              <a:t>Dejar</a:t>
            </a:r>
            <a:r>
              <a:rPr lang="pt-BR" b="1" dirty="0">
                <a:latin typeface="Calibri" panose="020F0502020204030204" pitchFamily="34" charset="0"/>
                <a:ea typeface="Calibri" panose="020F0502020204030204" pitchFamily="34" charset="0"/>
                <a:cs typeface="Times New Roman" panose="02020603050405020304" pitchFamily="18" charset="0"/>
              </a:rPr>
              <a:t> mas tempo de </a:t>
            </a:r>
            <a:r>
              <a:rPr lang="pt-BR" b="1" dirty="0" err="1">
                <a:latin typeface="Calibri" panose="020F0502020204030204" pitchFamily="34" charset="0"/>
                <a:ea typeface="Calibri" panose="020F0502020204030204" pitchFamily="34" charset="0"/>
                <a:cs typeface="Times New Roman" panose="02020603050405020304" pitchFamily="18" charset="0"/>
              </a:rPr>
              <a:t>trabajo</a:t>
            </a:r>
            <a:r>
              <a:rPr lang="pt-BR" b="1" dirty="0">
                <a:latin typeface="Calibri" panose="020F0502020204030204" pitchFamily="34" charset="0"/>
                <a:ea typeface="Calibri" panose="020F0502020204030204" pitchFamily="34" charset="0"/>
                <a:cs typeface="Times New Roman" panose="02020603050405020304" pitchFamily="18" charset="0"/>
              </a:rPr>
              <a:t>.</a:t>
            </a:r>
          </a:p>
          <a:p>
            <a:pPr marL="285750" indent="-285750">
              <a:buFont typeface="Arial" panose="020B0604020202020204" pitchFamily="34" charset="0"/>
              <a:buChar char="•"/>
            </a:pPr>
            <a:r>
              <a:rPr lang="pt-BR" sz="1800" b="1" dirty="0">
                <a:effectLst/>
                <a:latin typeface="Calibri" panose="020F0502020204030204" pitchFamily="34" charset="0"/>
                <a:ea typeface="Calibri" panose="020F0502020204030204" pitchFamily="34" charset="0"/>
                <a:cs typeface="Times New Roman" panose="02020603050405020304" pitchFamily="18" charset="0"/>
              </a:rPr>
              <a:t>Proporcionar pautas de </a:t>
            </a:r>
            <a:r>
              <a:rPr lang="pt-BR" sz="1800" b="1" dirty="0" err="1">
                <a:effectLst/>
                <a:latin typeface="Calibri" panose="020F0502020204030204" pitchFamily="34" charset="0"/>
                <a:ea typeface="Calibri" panose="020F0502020204030204" pitchFamily="34" charset="0"/>
                <a:cs typeface="Times New Roman" panose="02020603050405020304" pitchFamily="18" charset="0"/>
              </a:rPr>
              <a:t>actuación</a:t>
            </a:r>
            <a:r>
              <a:rPr lang="pt-BR" sz="1800" b="1" dirty="0">
                <a:effectLst/>
                <a:latin typeface="Calibri" panose="020F0502020204030204" pitchFamily="34" charset="0"/>
                <a:ea typeface="Calibri" panose="020F0502020204030204" pitchFamily="34" charset="0"/>
                <a:cs typeface="Times New Roman" panose="02020603050405020304" pitchFamily="18" charset="0"/>
              </a:rPr>
              <a:t> facilitadoras</a:t>
            </a:r>
          </a:p>
          <a:p>
            <a:pPr marL="285750" indent="-285750">
              <a:buFont typeface="Arial" panose="020B0604020202020204" pitchFamily="34" charset="0"/>
              <a:buChar char="•"/>
            </a:pPr>
            <a:r>
              <a:rPr lang="pt-BR" b="1" dirty="0">
                <a:latin typeface="Calibri" panose="020F0502020204030204" pitchFamily="34" charset="0"/>
                <a:ea typeface="Calibri" panose="020F0502020204030204" pitchFamily="34" charset="0"/>
                <a:cs typeface="Times New Roman" panose="02020603050405020304" pitchFamily="18" charset="0"/>
              </a:rPr>
              <a:t>Utilizar </a:t>
            </a:r>
            <a:r>
              <a:rPr lang="pt-BR" b="1" dirty="0" err="1">
                <a:latin typeface="Calibri" panose="020F0502020204030204" pitchFamily="34" charset="0"/>
                <a:ea typeface="Calibri" panose="020F0502020204030204" pitchFamily="34" charset="0"/>
                <a:cs typeface="Times New Roman" panose="02020603050405020304" pitchFamily="18" charset="0"/>
              </a:rPr>
              <a:t>demostraciones</a:t>
            </a:r>
            <a:endParaRPr lang="pt-BR" b="1"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pt-BR" b="1" dirty="0" err="1">
                <a:latin typeface="Calibri" panose="020F0502020204030204" pitchFamily="34" charset="0"/>
                <a:ea typeface="Calibri" panose="020F0502020204030204" pitchFamily="34" charset="0"/>
                <a:cs typeface="Times New Roman" panose="02020603050405020304" pitchFamily="18" charset="0"/>
              </a:rPr>
              <a:t>Duración</a:t>
            </a:r>
            <a:r>
              <a:rPr lang="pt-BR" b="1" dirty="0">
                <a:latin typeface="Calibri" panose="020F0502020204030204" pitchFamily="34" charset="0"/>
                <a:ea typeface="Calibri" panose="020F0502020204030204" pitchFamily="34" charset="0"/>
                <a:cs typeface="Times New Roman" panose="02020603050405020304" pitchFamily="18" charset="0"/>
              </a:rPr>
              <a:t> corta de </a:t>
            </a:r>
            <a:r>
              <a:rPr lang="pt-BR" b="1" dirty="0" err="1">
                <a:latin typeface="Calibri" panose="020F0502020204030204" pitchFamily="34" charset="0"/>
                <a:ea typeface="Calibri" panose="020F0502020204030204" pitchFamily="34" charset="0"/>
                <a:cs typeface="Times New Roman" panose="02020603050405020304" pitchFamily="18" charset="0"/>
              </a:rPr>
              <a:t>las</a:t>
            </a:r>
            <a:r>
              <a:rPr lang="pt-BR" b="1" dirty="0">
                <a:latin typeface="Calibri" panose="020F0502020204030204" pitchFamily="34" charset="0"/>
                <a:ea typeface="Calibri" panose="020F0502020204030204" pitchFamily="34" charset="0"/>
                <a:cs typeface="Times New Roman" panose="02020603050405020304" pitchFamily="18" charset="0"/>
              </a:rPr>
              <a:t> </a:t>
            </a:r>
            <a:r>
              <a:rPr lang="pt-BR" b="1" dirty="0" err="1">
                <a:latin typeface="Calibri" panose="020F0502020204030204" pitchFamily="34" charset="0"/>
                <a:ea typeface="Calibri" panose="020F0502020204030204" pitchFamily="34" charset="0"/>
                <a:cs typeface="Times New Roman" panose="02020603050405020304" pitchFamily="18" charset="0"/>
              </a:rPr>
              <a:t>actividades</a:t>
            </a:r>
            <a:endParaRPr lang="pt-BR" b="1"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pt-BR" sz="1800" b="1" dirty="0">
                <a:effectLst/>
                <a:latin typeface="Calibri" panose="020F0502020204030204" pitchFamily="34" charset="0"/>
                <a:ea typeface="Calibri" panose="020F0502020204030204" pitchFamily="34" charset="0"/>
                <a:cs typeface="Times New Roman" panose="02020603050405020304" pitchFamily="18" charset="0"/>
              </a:rPr>
              <a:t>Evitar </a:t>
            </a:r>
            <a:r>
              <a:rPr lang="pt-BR" sz="1800" b="1" dirty="0" err="1">
                <a:effectLst/>
                <a:latin typeface="Calibri" panose="020F0502020204030204" pitchFamily="34" charset="0"/>
                <a:ea typeface="Calibri" panose="020F0502020204030204" pitchFamily="34" charset="0"/>
                <a:cs typeface="Times New Roman" panose="02020603050405020304" pitchFamily="18" charset="0"/>
              </a:rPr>
              <a:t>tareas</a:t>
            </a:r>
            <a:r>
              <a:rPr lang="pt-BR" sz="1800" b="1" dirty="0">
                <a:effectLst/>
                <a:latin typeface="Calibri" panose="020F0502020204030204" pitchFamily="34" charset="0"/>
                <a:ea typeface="Calibri" panose="020F0502020204030204" pitchFamily="34" charset="0"/>
                <a:cs typeface="Times New Roman" panose="02020603050405020304" pitchFamily="18" charset="0"/>
              </a:rPr>
              <a:t> repetitivas.</a:t>
            </a:r>
          </a:p>
          <a:p>
            <a:pPr marL="285750" indent="-285750">
              <a:buFont typeface="Arial" panose="020B0604020202020204" pitchFamily="34" charset="0"/>
              <a:buChar char="•"/>
            </a:pPr>
            <a:r>
              <a:rPr lang="pt-BR" b="1" dirty="0" err="1">
                <a:latin typeface="Calibri" panose="020F0502020204030204" pitchFamily="34" charset="0"/>
                <a:ea typeface="Calibri" panose="020F0502020204030204" pitchFamily="34" charset="0"/>
                <a:cs typeface="Times New Roman" panose="02020603050405020304" pitchFamily="18" charset="0"/>
              </a:rPr>
              <a:t>Variación</a:t>
            </a:r>
            <a:r>
              <a:rPr lang="pt-BR" b="1" dirty="0">
                <a:latin typeface="Calibri" panose="020F0502020204030204" pitchFamily="34" charset="0"/>
                <a:ea typeface="Calibri" panose="020F0502020204030204" pitchFamily="34" charset="0"/>
                <a:cs typeface="Times New Roman" panose="02020603050405020304" pitchFamily="18" charset="0"/>
              </a:rPr>
              <a:t> </a:t>
            </a:r>
            <a:r>
              <a:rPr lang="pt-BR" b="1" dirty="0" err="1">
                <a:latin typeface="Calibri" panose="020F0502020204030204" pitchFamily="34" charset="0"/>
                <a:ea typeface="Calibri" panose="020F0502020204030204" pitchFamily="34" charset="0"/>
                <a:cs typeface="Times New Roman" panose="02020603050405020304" pitchFamily="18" charset="0"/>
              </a:rPr>
              <a:t>en</a:t>
            </a:r>
            <a:r>
              <a:rPr lang="pt-BR" b="1" dirty="0">
                <a:latin typeface="Calibri" panose="020F0502020204030204" pitchFamily="34" charset="0"/>
                <a:ea typeface="Calibri" panose="020F0502020204030204" pitchFamily="34" charset="0"/>
                <a:cs typeface="Times New Roman" panose="02020603050405020304" pitchFamily="18" charset="0"/>
              </a:rPr>
              <a:t> </a:t>
            </a:r>
            <a:r>
              <a:rPr lang="pt-BR" b="1" dirty="0" err="1">
                <a:latin typeface="Calibri" panose="020F0502020204030204" pitchFamily="34" charset="0"/>
                <a:ea typeface="Calibri" panose="020F0502020204030204" pitchFamily="34" charset="0"/>
                <a:cs typeface="Times New Roman" panose="02020603050405020304" pitchFamily="18" charset="0"/>
              </a:rPr>
              <a:t>la</a:t>
            </a:r>
            <a:r>
              <a:rPr lang="pt-BR" b="1" dirty="0">
                <a:latin typeface="Calibri" panose="020F0502020204030204" pitchFamily="34" charset="0"/>
                <a:ea typeface="Calibri" panose="020F0502020204030204" pitchFamily="34" charset="0"/>
                <a:cs typeface="Times New Roman" panose="02020603050405020304" pitchFamily="18" charset="0"/>
              </a:rPr>
              <a:t> </a:t>
            </a:r>
            <a:r>
              <a:rPr lang="pt-BR" b="1" dirty="0" err="1">
                <a:latin typeface="Calibri" panose="020F0502020204030204" pitchFamily="34" charset="0"/>
                <a:ea typeface="Calibri" panose="020F0502020204030204" pitchFamily="34" charset="0"/>
                <a:cs typeface="Times New Roman" panose="02020603050405020304" pitchFamily="18" charset="0"/>
              </a:rPr>
              <a:t>presentación</a:t>
            </a:r>
            <a:r>
              <a:rPr lang="pt-BR" b="1" dirty="0">
                <a:latin typeface="Calibri" panose="020F0502020204030204" pitchFamily="34" charset="0"/>
                <a:ea typeface="Calibri" panose="020F0502020204030204" pitchFamily="34" charset="0"/>
                <a:cs typeface="Times New Roman" panose="02020603050405020304" pitchFamily="18" charset="0"/>
              </a:rPr>
              <a:t> de </a:t>
            </a:r>
            <a:r>
              <a:rPr lang="pt-BR" b="1" dirty="0" err="1">
                <a:latin typeface="Calibri" panose="020F0502020204030204" pitchFamily="34" charset="0"/>
                <a:ea typeface="Calibri" panose="020F0502020204030204" pitchFamily="34" charset="0"/>
                <a:cs typeface="Times New Roman" panose="02020603050405020304" pitchFamily="18" charset="0"/>
              </a:rPr>
              <a:t>los</a:t>
            </a:r>
            <a:r>
              <a:rPr lang="pt-BR" b="1" dirty="0">
                <a:latin typeface="Calibri" panose="020F0502020204030204" pitchFamily="34" charset="0"/>
                <a:ea typeface="Calibri" panose="020F0502020204030204" pitchFamily="34" charset="0"/>
                <a:cs typeface="Times New Roman" panose="02020603050405020304" pitchFamily="18" charset="0"/>
              </a:rPr>
              <a:t> </a:t>
            </a:r>
            <a:r>
              <a:rPr lang="pt-BR" b="1" dirty="0" err="1">
                <a:latin typeface="Calibri" panose="020F0502020204030204" pitchFamily="34" charset="0"/>
                <a:ea typeface="Calibri" panose="020F0502020204030204" pitchFamily="34" charset="0"/>
                <a:cs typeface="Times New Roman" panose="02020603050405020304" pitchFamily="18" charset="0"/>
              </a:rPr>
              <a:t>contenidos</a:t>
            </a:r>
            <a:endParaRPr lang="pt-BR" b="1"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pt-BR" sz="1800" b="1" dirty="0">
                <a:effectLst/>
                <a:latin typeface="Calibri" panose="020F0502020204030204" pitchFamily="34" charset="0"/>
                <a:ea typeface="Calibri" panose="020F0502020204030204" pitchFamily="34" charset="0"/>
                <a:cs typeface="Times New Roman" panose="02020603050405020304" pitchFamily="18" charset="0"/>
              </a:rPr>
              <a:t>Valorar </a:t>
            </a:r>
            <a:r>
              <a:rPr lang="pt-BR" sz="1800" b="1" dirty="0" err="1">
                <a:effectLst/>
                <a:latin typeface="Calibri" panose="020F0502020204030204" pitchFamily="34" charset="0"/>
                <a:ea typeface="Calibri" panose="020F0502020204030204" pitchFamily="34" charset="0"/>
                <a:cs typeface="Times New Roman" panose="02020603050405020304" pitchFamily="18" charset="0"/>
              </a:rPr>
              <a:t>el</a:t>
            </a:r>
            <a:r>
              <a:rPr lang="pt-BR" sz="1800" b="1" dirty="0">
                <a:effectLst/>
                <a:latin typeface="Calibri" panose="020F0502020204030204" pitchFamily="34" charset="0"/>
                <a:ea typeface="Calibri" panose="020F0502020204030204" pitchFamily="34" charset="0"/>
                <a:cs typeface="Times New Roman" panose="02020603050405020304" pitchFamily="18" charset="0"/>
              </a:rPr>
              <a:t> </a:t>
            </a:r>
            <a:r>
              <a:rPr lang="pt-BR" sz="1800" b="1" dirty="0" err="1">
                <a:effectLst/>
                <a:latin typeface="Calibri" panose="020F0502020204030204" pitchFamily="34" charset="0"/>
                <a:ea typeface="Calibri" panose="020F0502020204030204" pitchFamily="34" charset="0"/>
                <a:cs typeface="Times New Roman" panose="02020603050405020304" pitchFamily="18" charset="0"/>
              </a:rPr>
              <a:t>esfuerzo</a:t>
            </a:r>
            <a:r>
              <a:rPr lang="pt-BR" sz="1800" b="1" dirty="0">
                <a:effectLst/>
                <a:latin typeface="Calibri" panose="020F0502020204030204" pitchFamily="34" charset="0"/>
                <a:ea typeface="Calibri" panose="020F0502020204030204" pitchFamily="34" charset="0"/>
                <a:cs typeface="Times New Roman" panose="02020603050405020304" pitchFamily="18" charset="0"/>
              </a:rPr>
              <a:t> frente al resultado</a:t>
            </a:r>
          </a:p>
          <a:p>
            <a:pPr marL="285750" indent="-285750">
              <a:buFont typeface="Arial" panose="020B0604020202020204" pitchFamily="34" charset="0"/>
              <a:buChar char="•"/>
            </a:pPr>
            <a:endParaRPr lang="pt-BR" sz="1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s-ES" sz="1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873238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E9F9D4B-552C-4B24-A13D-FE465477BF55}"/>
              </a:ext>
            </a:extLst>
          </p:cNvPr>
          <p:cNvSpPr txBox="1"/>
          <p:nvPr/>
        </p:nvSpPr>
        <p:spPr>
          <a:xfrm>
            <a:off x="1437835" y="914792"/>
            <a:ext cx="9316330" cy="5232202"/>
          </a:xfrm>
          <a:prstGeom prst="rect">
            <a:avLst/>
          </a:prstGeom>
          <a:noFill/>
        </p:spPr>
        <p:txBody>
          <a:bodyPr wrap="square">
            <a:spAutoFit/>
          </a:bodyPr>
          <a:lstStyle/>
          <a:p>
            <a:r>
              <a:rPr lang="es-ES" sz="32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PROTOCOLO PARA A PREVENCIÓN E CONTROL DO ABSENTISMO ESCOLAR</a:t>
            </a:r>
            <a:endParaRPr lang="es-ES" sz="3200" b="1" dirty="0">
              <a:solidFill>
                <a:srgbClr val="00B050"/>
              </a:solidFill>
              <a:latin typeface="Arial" panose="020B0604020202020204" pitchFamily="34" charset="0"/>
              <a:ea typeface="Calibri" panose="020F0502020204030204" pitchFamily="34" charset="0"/>
              <a:cs typeface="Arial" panose="020B0604020202020204" pitchFamily="34" charset="0"/>
            </a:endParaRPr>
          </a:p>
          <a:p>
            <a:r>
              <a:rPr lang="es-ES" dirty="0">
                <a:latin typeface="Arial" panose="020B0604020202020204" pitchFamily="34" charset="0"/>
                <a:ea typeface="Calibri" panose="020F0502020204030204" pitchFamily="34" charset="0"/>
                <a:cs typeface="Arial" panose="020B0604020202020204" pitchFamily="34" charset="0"/>
              </a:rPr>
              <a:t>El control de la asistencia a clase es función del profesorado, y cada centro debe articular la manera de promover la asistencia a clase y el procedimiento para controlarla</a:t>
            </a:r>
            <a:r>
              <a:rPr lang="es-ES" u="sng" dirty="0">
                <a:latin typeface="Arial" panose="020B0604020202020204" pitchFamily="34" charset="0"/>
                <a:ea typeface="Calibri" panose="020F0502020204030204" pitchFamily="34" charset="0"/>
                <a:cs typeface="Arial" panose="020B0604020202020204" pitchFamily="34" charset="0"/>
              </a:rPr>
              <a:t>. Es obligatorio informar a los padres.</a:t>
            </a:r>
          </a:p>
          <a:p>
            <a:r>
              <a:rPr lang="es-ES" sz="18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El absentismo </a:t>
            </a:r>
            <a:r>
              <a:rPr lang="es-ES" sz="1800" dirty="0">
                <a:effectLst/>
                <a:latin typeface="Arial" panose="020B0604020202020204" pitchFamily="34" charset="0"/>
                <a:ea typeface="Calibri" panose="020F0502020204030204" pitchFamily="34" charset="0"/>
                <a:cs typeface="Arial" panose="020B0604020202020204" pitchFamily="34" charset="0"/>
              </a:rPr>
              <a:t>se define en el </a:t>
            </a:r>
            <a:r>
              <a:rPr lang="es-ES" sz="1800" b="1" dirty="0">
                <a:effectLst/>
                <a:latin typeface="Arial" panose="020B0604020202020204" pitchFamily="34" charset="0"/>
                <a:ea typeface="Calibri" panose="020F0502020204030204" pitchFamily="34" charset="0"/>
                <a:cs typeface="Arial" panose="020B0604020202020204" pitchFamily="34" charset="0"/>
              </a:rPr>
              <a:t>decreto 229/ 2011</a:t>
            </a:r>
            <a:r>
              <a:rPr lang="es-ES" sz="1800" dirty="0">
                <a:effectLst/>
                <a:latin typeface="Arial" panose="020B0604020202020204" pitchFamily="34" charset="0"/>
                <a:ea typeface="Calibri" panose="020F0502020204030204" pitchFamily="34" charset="0"/>
                <a:cs typeface="Arial" panose="020B0604020202020204" pitchFamily="34" charset="0"/>
              </a:rPr>
              <a:t>. “ Ausencia al centro escolar sin causa debidamente justificada del alumnado en edad de escolarización obligatoria. Para ser considerado absentismo, esta ausencia debe suponer un </a:t>
            </a:r>
            <a:r>
              <a:rPr lang="es-ES" sz="1800" b="1" dirty="0">
                <a:effectLst/>
                <a:latin typeface="Arial" panose="020B0604020202020204" pitchFamily="34" charset="0"/>
                <a:ea typeface="Calibri" panose="020F0502020204030204" pitchFamily="34" charset="0"/>
                <a:cs typeface="Arial" panose="020B0604020202020204" pitchFamily="34" charset="0"/>
              </a:rPr>
              <a:t>mínimo del 10% </a:t>
            </a:r>
            <a:r>
              <a:rPr lang="es-ES" sz="1800" dirty="0">
                <a:effectLst/>
                <a:latin typeface="Arial" panose="020B0604020202020204" pitchFamily="34" charset="0"/>
                <a:ea typeface="Calibri" panose="020F0502020204030204" pitchFamily="34" charset="0"/>
                <a:cs typeface="Arial" panose="020B0604020202020204" pitchFamily="34" charset="0"/>
              </a:rPr>
              <a:t>del horario lectivo mensual”. Articulo 20.</a:t>
            </a:r>
          </a:p>
          <a:p>
            <a:r>
              <a:rPr lang="es-ES" dirty="0">
                <a:solidFill>
                  <a:srgbClr val="FF0000"/>
                </a:solidFill>
                <a:latin typeface="Arial" panose="020B0604020202020204" pitchFamily="34" charset="0"/>
                <a:ea typeface="Calibri" panose="020F0502020204030204" pitchFamily="34" charset="0"/>
                <a:cs typeface="Arial" panose="020B0604020202020204" pitchFamily="34" charset="0"/>
              </a:rPr>
              <a:t>Protocolo de absentismo </a:t>
            </a:r>
            <a:r>
              <a:rPr lang="es-ES" dirty="0">
                <a:latin typeface="Arial" panose="020B0604020202020204" pitchFamily="34" charset="0"/>
                <a:ea typeface="Calibri" panose="020F0502020204030204" pitchFamily="34" charset="0"/>
                <a:cs typeface="Arial" panose="020B0604020202020204" pitchFamily="34" charset="0"/>
              </a:rPr>
              <a:t>: es el conjunto de acciones coordinadas que se activa cuando se produce un caso de absentismo escolar, con la finalidad de garantizar su asistencia.</a:t>
            </a:r>
          </a:p>
          <a:p>
            <a:r>
              <a:rPr lang="es-ES" sz="1800" dirty="0">
                <a:effectLst/>
                <a:latin typeface="Arial" panose="020B0604020202020204" pitchFamily="34" charset="0"/>
                <a:ea typeface="Calibri" panose="020F0502020204030204" pitchFamily="34" charset="0"/>
                <a:cs typeface="Arial" panose="020B0604020202020204" pitchFamily="34" charset="0"/>
              </a:rPr>
              <a:t>El tutor debe dar parte de la situación al jefe de estudios, y si es procedente se abriría un expediente. </a:t>
            </a:r>
          </a:p>
          <a:p>
            <a:r>
              <a:rPr lang="es-ES" sz="1800" b="1" dirty="0">
                <a:effectLst/>
                <a:latin typeface="Arial" panose="020B0604020202020204" pitchFamily="34" charset="0"/>
                <a:ea typeface="Calibri" panose="020F0502020204030204" pitchFamily="34" charset="0"/>
                <a:cs typeface="Arial" panose="020B0604020202020204" pitchFamily="34" charset="0"/>
              </a:rPr>
              <a:t>Apertura del expediente: jefatura de estudios </a:t>
            </a:r>
          </a:p>
          <a:p>
            <a:r>
              <a:rPr lang="es-ES" b="1" dirty="0">
                <a:latin typeface="Arial" panose="020B0604020202020204" pitchFamily="34" charset="0"/>
                <a:ea typeface="Calibri" panose="020F0502020204030204" pitchFamily="34" charset="0"/>
                <a:cs typeface="Arial" panose="020B0604020202020204" pitchFamily="34" charset="0"/>
              </a:rPr>
              <a:t>SOLO SE ABRE A LOS ALUMNOS QUE ESTÁN EN REGIMEN DE ESCOLARIZACIÓN OBLIGATORIA.</a:t>
            </a:r>
            <a:endParaRPr lang="es-ES" sz="1800" b="1" dirty="0">
              <a:effectLst/>
              <a:latin typeface="Arial" panose="020B0604020202020204" pitchFamily="34" charset="0"/>
              <a:ea typeface="Calibri" panose="020F0502020204030204" pitchFamily="34" charset="0"/>
              <a:cs typeface="Arial" panose="020B0604020202020204" pitchFamily="34" charset="0"/>
            </a:endParaRPr>
          </a:p>
          <a:p>
            <a:endParaRPr lang="es-ES" sz="1800" b="1"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57687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D668759-38A5-4EC2-9B8D-0AE4295ECA9C}"/>
              </a:ext>
            </a:extLst>
          </p:cNvPr>
          <p:cNvPicPr>
            <a:picLocks noChangeAspect="1"/>
          </p:cNvPicPr>
          <p:nvPr/>
        </p:nvPicPr>
        <p:blipFill>
          <a:blip r:embed="rId2"/>
          <a:stretch>
            <a:fillRect/>
          </a:stretch>
        </p:blipFill>
        <p:spPr>
          <a:xfrm>
            <a:off x="1730326" y="893870"/>
            <a:ext cx="9566031" cy="5554957"/>
          </a:xfrm>
          <a:prstGeom prst="rect">
            <a:avLst/>
          </a:prstGeom>
        </p:spPr>
      </p:pic>
    </p:spTree>
    <p:extLst>
      <p:ext uri="{BB962C8B-B14F-4D97-AF65-F5344CB8AC3E}">
        <p14:creationId xmlns:p14="http://schemas.microsoft.com/office/powerpoint/2010/main" val="41942599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97A4F71-0E95-4C28-B393-E1D906A7CCBD}"/>
              </a:ext>
            </a:extLst>
          </p:cNvPr>
          <p:cNvPicPr>
            <a:picLocks noChangeAspect="1"/>
          </p:cNvPicPr>
          <p:nvPr/>
        </p:nvPicPr>
        <p:blipFill>
          <a:blip r:embed="rId2"/>
          <a:stretch>
            <a:fillRect/>
          </a:stretch>
        </p:blipFill>
        <p:spPr>
          <a:xfrm>
            <a:off x="2433712" y="782006"/>
            <a:ext cx="8188984" cy="4905664"/>
          </a:xfrm>
          <a:prstGeom prst="rect">
            <a:avLst/>
          </a:prstGeom>
        </p:spPr>
      </p:pic>
    </p:spTree>
    <p:extLst>
      <p:ext uri="{BB962C8B-B14F-4D97-AF65-F5344CB8AC3E}">
        <p14:creationId xmlns:p14="http://schemas.microsoft.com/office/powerpoint/2010/main" val="1433821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42D9D34-0C8E-42F3-B80B-4997086DCA18}"/>
              </a:ext>
            </a:extLst>
          </p:cNvPr>
          <p:cNvPicPr>
            <a:picLocks noChangeAspect="1"/>
          </p:cNvPicPr>
          <p:nvPr/>
        </p:nvPicPr>
        <p:blipFill>
          <a:blip r:embed="rId2"/>
          <a:stretch>
            <a:fillRect/>
          </a:stretch>
        </p:blipFill>
        <p:spPr>
          <a:xfrm>
            <a:off x="2625891" y="831752"/>
            <a:ext cx="6940218" cy="5194495"/>
          </a:xfrm>
          <a:prstGeom prst="rect">
            <a:avLst/>
          </a:prstGeom>
        </p:spPr>
      </p:pic>
      <p:sp>
        <p:nvSpPr>
          <p:cNvPr id="4" name="CuadroTexto 3">
            <a:extLst>
              <a:ext uri="{FF2B5EF4-FFF2-40B4-BE49-F238E27FC236}">
                <a16:creationId xmlns:a16="http://schemas.microsoft.com/office/drawing/2014/main" id="{82809DB3-2EEF-44D9-9068-5F31D65AC621}"/>
              </a:ext>
            </a:extLst>
          </p:cNvPr>
          <p:cNvSpPr txBox="1"/>
          <p:nvPr/>
        </p:nvSpPr>
        <p:spPr>
          <a:xfrm>
            <a:off x="783024" y="826352"/>
            <a:ext cx="1997612" cy="3693319"/>
          </a:xfrm>
          <a:prstGeom prst="rect">
            <a:avLst/>
          </a:prstGeom>
          <a:noFill/>
        </p:spPr>
        <p:txBody>
          <a:bodyPr wrap="square" rtlCol="0">
            <a:spAutoFit/>
          </a:bodyPr>
          <a:lstStyle/>
          <a:p>
            <a:r>
              <a:rPr lang="es-ES" b="1" dirty="0"/>
              <a:t>Constitución :</a:t>
            </a:r>
          </a:p>
          <a:p>
            <a:r>
              <a:rPr lang="es-ES" b="1" dirty="0" err="1"/>
              <a:t>Articulos</a:t>
            </a:r>
            <a:r>
              <a:rPr lang="es-ES" dirty="0"/>
              <a:t>: 14,27.1,2,49</a:t>
            </a:r>
          </a:p>
          <a:p>
            <a:r>
              <a:rPr lang="es-ES" dirty="0"/>
              <a:t> Derecho a una educación que suponga un desarrollo personal sin discriminación y con ayuda para rehabilitar e integrar a los disminuidos </a:t>
            </a:r>
          </a:p>
        </p:txBody>
      </p:sp>
      <p:sp>
        <p:nvSpPr>
          <p:cNvPr id="5" name="CuadroTexto 4">
            <a:extLst>
              <a:ext uri="{FF2B5EF4-FFF2-40B4-BE49-F238E27FC236}">
                <a16:creationId xmlns:a16="http://schemas.microsoft.com/office/drawing/2014/main" id="{6A0D0860-DC56-4ACB-88D4-86931D3134F3}"/>
              </a:ext>
            </a:extLst>
          </p:cNvPr>
          <p:cNvSpPr txBox="1"/>
          <p:nvPr/>
        </p:nvSpPr>
        <p:spPr>
          <a:xfrm>
            <a:off x="9566109" y="5647120"/>
            <a:ext cx="2344613" cy="1077218"/>
          </a:xfrm>
          <a:prstGeom prst="rect">
            <a:avLst/>
          </a:prstGeom>
          <a:noFill/>
        </p:spPr>
        <p:txBody>
          <a:bodyPr wrap="square" rtlCol="0">
            <a:spAutoFit/>
          </a:bodyPr>
          <a:lstStyle/>
          <a:p>
            <a:r>
              <a:rPr lang="es-ES" sz="3200" b="1" dirty="0"/>
              <a:t>LOMCE</a:t>
            </a:r>
          </a:p>
          <a:p>
            <a:r>
              <a:rPr lang="es-ES" sz="3200" b="1" dirty="0"/>
              <a:t>LOMLOE 20</a:t>
            </a:r>
          </a:p>
        </p:txBody>
      </p:sp>
      <p:sp>
        <p:nvSpPr>
          <p:cNvPr id="7" name="CuadroTexto 6">
            <a:extLst>
              <a:ext uri="{FF2B5EF4-FFF2-40B4-BE49-F238E27FC236}">
                <a16:creationId xmlns:a16="http://schemas.microsoft.com/office/drawing/2014/main" id="{8BE23187-B246-42C7-8845-1F2677C23873}"/>
              </a:ext>
            </a:extLst>
          </p:cNvPr>
          <p:cNvSpPr txBox="1"/>
          <p:nvPr/>
        </p:nvSpPr>
        <p:spPr>
          <a:xfrm>
            <a:off x="937769" y="5539204"/>
            <a:ext cx="2030514" cy="1077218"/>
          </a:xfrm>
          <a:prstGeom prst="rect">
            <a:avLst/>
          </a:prstGeom>
          <a:noFill/>
        </p:spPr>
        <p:txBody>
          <a:bodyPr wrap="square" rtlCol="0">
            <a:spAutoFit/>
          </a:bodyPr>
          <a:lstStyle/>
          <a:p>
            <a:r>
              <a:rPr lang="es-ES" sz="3200" b="1" dirty="0"/>
              <a:t>LOE 06-LOMCE 13</a:t>
            </a:r>
          </a:p>
        </p:txBody>
      </p:sp>
      <p:sp>
        <p:nvSpPr>
          <p:cNvPr id="9" name="CuadroTexto 8">
            <a:extLst>
              <a:ext uri="{FF2B5EF4-FFF2-40B4-BE49-F238E27FC236}">
                <a16:creationId xmlns:a16="http://schemas.microsoft.com/office/drawing/2014/main" id="{3AEBCD2D-3672-4F90-9FE4-F27A3EA446EA}"/>
              </a:ext>
            </a:extLst>
          </p:cNvPr>
          <p:cNvSpPr txBox="1"/>
          <p:nvPr/>
        </p:nvSpPr>
        <p:spPr>
          <a:xfrm>
            <a:off x="937769" y="241577"/>
            <a:ext cx="1688122" cy="584775"/>
          </a:xfrm>
          <a:prstGeom prst="rect">
            <a:avLst/>
          </a:prstGeom>
          <a:noFill/>
        </p:spPr>
        <p:txBody>
          <a:bodyPr wrap="square" rtlCol="0">
            <a:spAutoFit/>
          </a:bodyPr>
          <a:lstStyle/>
          <a:p>
            <a:r>
              <a:rPr lang="es-ES" sz="3200" b="1" dirty="0"/>
              <a:t>LG 70</a:t>
            </a:r>
          </a:p>
        </p:txBody>
      </p:sp>
      <p:sp>
        <p:nvSpPr>
          <p:cNvPr id="11" name="CuadroTexto 10">
            <a:extLst>
              <a:ext uri="{FF2B5EF4-FFF2-40B4-BE49-F238E27FC236}">
                <a16:creationId xmlns:a16="http://schemas.microsoft.com/office/drawing/2014/main" id="{36810D26-EEE8-4FAE-A8AC-E1C7A640EFDB}"/>
              </a:ext>
            </a:extLst>
          </p:cNvPr>
          <p:cNvSpPr txBox="1"/>
          <p:nvPr/>
        </p:nvSpPr>
        <p:spPr>
          <a:xfrm>
            <a:off x="9214340" y="371723"/>
            <a:ext cx="2321167" cy="584775"/>
          </a:xfrm>
          <a:prstGeom prst="rect">
            <a:avLst/>
          </a:prstGeom>
          <a:noFill/>
        </p:spPr>
        <p:txBody>
          <a:bodyPr wrap="square" rtlCol="0">
            <a:spAutoFit/>
          </a:bodyPr>
          <a:lstStyle/>
          <a:p>
            <a:r>
              <a:rPr lang="es-ES" sz="3200" b="1" dirty="0"/>
              <a:t>LOGSE 90</a:t>
            </a:r>
          </a:p>
        </p:txBody>
      </p:sp>
    </p:spTree>
    <p:extLst>
      <p:ext uri="{BB962C8B-B14F-4D97-AF65-F5344CB8AC3E}">
        <p14:creationId xmlns:p14="http://schemas.microsoft.com/office/powerpoint/2010/main" val="3568981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2A91FDC-7037-401D-A69D-0534F826CFF7}"/>
              </a:ext>
            </a:extLst>
          </p:cNvPr>
          <p:cNvPicPr>
            <a:picLocks noChangeAspect="1"/>
          </p:cNvPicPr>
          <p:nvPr/>
        </p:nvPicPr>
        <p:blipFill>
          <a:blip r:embed="rId2"/>
          <a:stretch>
            <a:fillRect/>
          </a:stretch>
        </p:blipFill>
        <p:spPr>
          <a:xfrm>
            <a:off x="2089617" y="1153551"/>
            <a:ext cx="9697977" cy="5022166"/>
          </a:xfrm>
          <a:prstGeom prst="rect">
            <a:avLst/>
          </a:prstGeom>
        </p:spPr>
      </p:pic>
      <p:sp>
        <p:nvSpPr>
          <p:cNvPr id="3" name="CuadroTexto 2">
            <a:extLst>
              <a:ext uri="{FF2B5EF4-FFF2-40B4-BE49-F238E27FC236}">
                <a16:creationId xmlns:a16="http://schemas.microsoft.com/office/drawing/2014/main" id="{E4724E39-B19B-445B-8492-D17B67749FD5}"/>
              </a:ext>
            </a:extLst>
          </p:cNvPr>
          <p:cNvSpPr txBox="1"/>
          <p:nvPr/>
        </p:nvSpPr>
        <p:spPr>
          <a:xfrm>
            <a:off x="3657600" y="328340"/>
            <a:ext cx="5345723" cy="707886"/>
          </a:xfrm>
          <a:prstGeom prst="rect">
            <a:avLst/>
          </a:prstGeom>
          <a:noFill/>
        </p:spPr>
        <p:txBody>
          <a:bodyPr wrap="square" rtlCol="0">
            <a:spAutoFit/>
          </a:bodyPr>
          <a:lstStyle/>
          <a:p>
            <a:r>
              <a:rPr lang="es-ES" dirty="0"/>
              <a:t>		</a:t>
            </a:r>
            <a:r>
              <a:rPr lang="es-ES" sz="4000" b="1" dirty="0">
                <a:solidFill>
                  <a:srgbClr val="FFC000"/>
                </a:solidFill>
              </a:rPr>
              <a:t>EXPEDIENTE </a:t>
            </a:r>
          </a:p>
        </p:txBody>
      </p:sp>
    </p:spTree>
    <p:extLst>
      <p:ext uri="{BB962C8B-B14F-4D97-AF65-F5344CB8AC3E}">
        <p14:creationId xmlns:p14="http://schemas.microsoft.com/office/powerpoint/2010/main" val="28854267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CD2B805-7B62-4EB7-AAC1-8F9CC5AD89B9}"/>
              </a:ext>
            </a:extLst>
          </p:cNvPr>
          <p:cNvSpPr txBox="1"/>
          <p:nvPr/>
        </p:nvSpPr>
        <p:spPr>
          <a:xfrm>
            <a:off x="1308295" y="408355"/>
            <a:ext cx="10255348" cy="5539978"/>
          </a:xfrm>
          <a:prstGeom prst="rect">
            <a:avLst/>
          </a:prstGeom>
          <a:noFill/>
        </p:spPr>
        <p:txBody>
          <a:bodyPr wrap="square">
            <a:spAutoFit/>
          </a:bodyPr>
          <a:lstStyle/>
          <a:p>
            <a:r>
              <a:rPr lang="es-ES" sz="24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PROTOCOLO DE PREVENCIÓN , DETECCIÓN E INTERVENCIÓN DE RIESGO SUICIDA. </a:t>
            </a:r>
            <a:r>
              <a:rPr lang="es-ES" sz="2400" b="1" dirty="0">
                <a:solidFill>
                  <a:srgbClr val="00B050"/>
                </a:solidFill>
                <a:latin typeface="Arial" panose="020B0604020202020204" pitchFamily="34" charset="0"/>
                <a:ea typeface="Calibri" panose="020F0502020204030204" pitchFamily="34" charset="0"/>
                <a:cs typeface="Arial" panose="020B0604020202020204" pitchFamily="34" charset="0"/>
              </a:rPr>
              <a:t> EDUCONVIVES </a:t>
            </a:r>
          </a:p>
          <a:p>
            <a:endParaRPr lang="es-ES" sz="1800" dirty="0">
              <a:effectLst/>
              <a:latin typeface="Arial" panose="020B0604020202020204" pitchFamily="34" charset="0"/>
              <a:ea typeface="Calibri" panose="020F0502020204030204" pitchFamily="34" charset="0"/>
              <a:cs typeface="Arial" panose="020B0604020202020204" pitchFamily="34" charset="0"/>
            </a:endParaRPr>
          </a:p>
          <a:p>
            <a:r>
              <a:rPr lang="es-ES" sz="1800" b="1" i="1" dirty="0">
                <a:effectLst/>
                <a:latin typeface="Arial" panose="020B0604020202020204" pitchFamily="34" charset="0"/>
                <a:ea typeface="Calibri" panose="020F0502020204030204" pitchFamily="34" charset="0"/>
                <a:cs typeface="Arial" panose="020B0604020202020204" pitchFamily="34" charset="0"/>
              </a:rPr>
              <a:t>ESTRATEGIAS DE PREVENCIÓN: </a:t>
            </a:r>
            <a:r>
              <a:rPr lang="es-ES" sz="1800" dirty="0">
                <a:effectLst/>
                <a:latin typeface="Arial" panose="020B0604020202020204" pitchFamily="34" charset="0"/>
                <a:ea typeface="Calibri" panose="020F0502020204030204" pitchFamily="34" charset="0"/>
                <a:cs typeface="Arial" panose="020B0604020202020204" pitchFamily="34" charset="0"/>
              </a:rPr>
              <a:t>( nos servirían como pautas generales )</a:t>
            </a:r>
          </a:p>
          <a:p>
            <a:endParaRPr lang="es-ES" sz="1800" dirty="0">
              <a:effectLst/>
              <a:latin typeface="Arial" panose="020B0604020202020204" pitchFamily="34" charset="0"/>
              <a:ea typeface="Calibri" panose="020F0502020204030204" pitchFamily="34" charset="0"/>
              <a:cs typeface="Arial" panose="020B0604020202020204" pitchFamily="34" charset="0"/>
            </a:endParaRPr>
          </a:p>
          <a:p>
            <a:endParaRPr lang="es-ES" sz="1800" dirty="0">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s-ES" sz="1800" dirty="0">
                <a:effectLst/>
                <a:latin typeface="Arial" panose="020B0604020202020204" pitchFamily="34" charset="0"/>
                <a:ea typeface="Calibri" panose="020F0502020204030204" pitchFamily="34" charset="0"/>
                <a:cs typeface="Arial" panose="020B0604020202020204" pitchFamily="34" charset="0"/>
              </a:rPr>
              <a:t>Creación de un </a:t>
            </a:r>
            <a:r>
              <a:rPr lang="es-ES" sz="1800" dirty="0">
                <a:solidFill>
                  <a:srgbClr val="0070C0"/>
                </a:solidFill>
                <a:effectLst/>
                <a:latin typeface="Arial" panose="020B0604020202020204" pitchFamily="34" charset="0"/>
                <a:ea typeface="Calibri" panose="020F0502020204030204" pitchFamily="34" charset="0"/>
                <a:cs typeface="Arial" panose="020B0604020202020204" pitchFamily="34" charset="0"/>
              </a:rPr>
              <a:t>clima de convivencia positivo </a:t>
            </a:r>
            <a:r>
              <a:rPr lang="es-ES" sz="1800" dirty="0">
                <a:effectLst/>
                <a:latin typeface="Arial" panose="020B0604020202020204" pitchFamily="34" charset="0"/>
                <a:ea typeface="Calibri" panose="020F0502020204030204" pitchFamily="34" charset="0"/>
                <a:cs typeface="Arial" panose="020B0604020202020204" pitchFamily="34" charset="0"/>
              </a:rPr>
              <a:t>en el aula que favorezca el bienestar y el desarrollo integral de</a:t>
            </a:r>
            <a:r>
              <a:rPr lang="es-ES" dirty="0">
                <a:latin typeface="Arial" panose="020B0604020202020204" pitchFamily="34" charset="0"/>
                <a:ea typeface="Calibri" panose="020F0502020204030204" pitchFamily="34" charset="0"/>
                <a:cs typeface="Arial" panose="020B0604020202020204" pitchFamily="34" charset="0"/>
              </a:rPr>
              <a:t>l alumno.</a:t>
            </a:r>
          </a:p>
          <a:p>
            <a:pPr marL="285750" indent="-285750">
              <a:buFont typeface="Arial" panose="020B0604020202020204" pitchFamily="34" charset="0"/>
              <a:buChar char="•"/>
            </a:pPr>
            <a:r>
              <a:rPr lang="es-ES" sz="1800" dirty="0">
                <a:effectLst/>
                <a:latin typeface="Arial" panose="020B0604020202020204" pitchFamily="34" charset="0"/>
                <a:ea typeface="Calibri" panose="020F0502020204030204" pitchFamily="34" charset="0"/>
                <a:cs typeface="Arial" panose="020B0604020202020204" pitchFamily="34" charset="0"/>
              </a:rPr>
              <a:t>Transmisión de valores como la </a:t>
            </a:r>
            <a:r>
              <a:rPr lang="es-ES" sz="1800" dirty="0">
                <a:solidFill>
                  <a:srgbClr val="0070C0"/>
                </a:solidFill>
                <a:effectLst/>
                <a:latin typeface="Arial" panose="020B0604020202020204" pitchFamily="34" charset="0"/>
                <a:ea typeface="Calibri" panose="020F0502020204030204" pitchFamily="34" charset="0"/>
                <a:cs typeface="Arial" panose="020B0604020202020204" pitchFamily="34" charset="0"/>
              </a:rPr>
              <a:t>autoestima, empatía</a:t>
            </a:r>
            <a:r>
              <a:rPr lang="es-ES"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s-ES" sz="1800" dirty="0">
                <a:solidFill>
                  <a:srgbClr val="0070C0"/>
                </a:solidFill>
                <a:effectLst/>
                <a:latin typeface="Arial" panose="020B0604020202020204" pitchFamily="34" charset="0"/>
                <a:ea typeface="Calibri" panose="020F0502020204030204" pitchFamily="34" charset="0"/>
                <a:cs typeface="Arial" panose="020B0604020202020204" pitchFamily="34" charset="0"/>
              </a:rPr>
              <a:t>solidaridad</a:t>
            </a:r>
            <a:r>
              <a:rPr lang="es-ES"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s-ES" dirty="0">
                <a:latin typeface="Arial" panose="020B0604020202020204" pitchFamily="34" charset="0"/>
                <a:ea typeface="Calibri" panose="020F0502020204030204" pitchFamily="34" charset="0"/>
                <a:cs typeface="Arial" panose="020B0604020202020204" pitchFamily="34" charset="0"/>
              </a:rPr>
              <a:t>y expectativas positivas de cara al alumnado.</a:t>
            </a:r>
          </a:p>
          <a:p>
            <a:pPr marL="285750" indent="-285750">
              <a:buFont typeface="Arial" panose="020B0604020202020204" pitchFamily="34" charset="0"/>
              <a:buChar char="•"/>
            </a:pPr>
            <a:r>
              <a:rPr lang="es-ES" dirty="0">
                <a:solidFill>
                  <a:srgbClr val="0070C0"/>
                </a:solidFill>
                <a:latin typeface="Arial" panose="020B0604020202020204" pitchFamily="34" charset="0"/>
                <a:ea typeface="Calibri" panose="020F0502020204030204" pitchFamily="34" charset="0"/>
                <a:cs typeface="Arial" panose="020B0604020202020204" pitchFamily="34" charset="0"/>
              </a:rPr>
              <a:t>Flexibilizar el currículo</a:t>
            </a:r>
            <a:r>
              <a:rPr lang="es-ES" dirty="0">
                <a:latin typeface="Arial" panose="020B0604020202020204" pitchFamily="34" charset="0"/>
                <a:ea typeface="Calibri" panose="020F0502020204030204" pitchFamily="34" charset="0"/>
                <a:cs typeface="Arial" panose="020B0604020202020204" pitchFamily="34" charset="0"/>
              </a:rPr>
              <a:t> a la diversidad del alumnado.</a:t>
            </a:r>
          </a:p>
          <a:p>
            <a:pPr marL="285750" indent="-285750">
              <a:buFont typeface="Arial" panose="020B0604020202020204" pitchFamily="34" charset="0"/>
              <a:buChar char="•"/>
            </a:pPr>
            <a:r>
              <a:rPr lang="es-ES" dirty="0">
                <a:latin typeface="Arial" panose="020B0604020202020204" pitchFamily="34" charset="0"/>
                <a:ea typeface="Calibri" panose="020F0502020204030204" pitchFamily="34" charset="0"/>
                <a:cs typeface="Arial" panose="020B0604020202020204" pitchFamily="34" charset="0"/>
              </a:rPr>
              <a:t>O</a:t>
            </a:r>
            <a:r>
              <a:rPr lang="es-ES" sz="1800" dirty="0">
                <a:effectLst/>
                <a:latin typeface="Arial" panose="020B0604020202020204" pitchFamily="34" charset="0"/>
                <a:ea typeface="Calibri" panose="020F0502020204030204" pitchFamily="34" charset="0"/>
                <a:cs typeface="Arial" panose="020B0604020202020204" pitchFamily="34" charset="0"/>
              </a:rPr>
              <a:t>rganizar asambleas, tutorías y otras actuaciones dirigidas a consensuar normas de convivencia, fomentar </a:t>
            </a:r>
            <a:r>
              <a:rPr lang="es-ES" sz="1800" dirty="0">
                <a:solidFill>
                  <a:srgbClr val="0070C0"/>
                </a:solidFill>
                <a:effectLst/>
                <a:latin typeface="Arial" panose="020B0604020202020204" pitchFamily="34" charset="0"/>
                <a:ea typeface="Calibri" panose="020F0502020204030204" pitchFamily="34" charset="0"/>
                <a:cs typeface="Arial" panose="020B0604020202020204" pitchFamily="34" charset="0"/>
              </a:rPr>
              <a:t>competencias emocionales</a:t>
            </a:r>
            <a:r>
              <a:rPr lang="es-ES" sz="1800" dirty="0">
                <a:effectLst/>
                <a:latin typeface="Arial" panose="020B0604020202020204" pitchFamily="34" charset="0"/>
                <a:ea typeface="Calibri" panose="020F0502020204030204" pitchFamily="34" charset="0"/>
                <a:cs typeface="Arial" panose="020B0604020202020204" pitchFamily="34" charset="0"/>
              </a:rPr>
              <a:t>, como </a:t>
            </a:r>
            <a:r>
              <a:rPr lang="es-ES" sz="1800" dirty="0">
                <a:solidFill>
                  <a:srgbClr val="0070C0"/>
                </a:solidFill>
                <a:effectLst/>
                <a:latin typeface="Arial" panose="020B0604020202020204" pitchFamily="34" charset="0"/>
                <a:ea typeface="Calibri" panose="020F0502020204030204" pitchFamily="34" charset="0"/>
                <a:cs typeface="Arial" panose="020B0604020202020204" pitchFamily="34" charset="0"/>
              </a:rPr>
              <a:t>la escucha activa</a:t>
            </a:r>
            <a:r>
              <a:rPr lang="es-ES" sz="1800" dirty="0">
                <a:effectLst/>
                <a:latin typeface="Arial" panose="020B0604020202020204" pitchFamily="34" charset="0"/>
                <a:ea typeface="Calibri" panose="020F0502020204030204" pitchFamily="34" charset="0"/>
                <a:cs typeface="Arial" panose="020B0604020202020204" pitchFamily="34" charset="0"/>
              </a:rPr>
              <a:t>, favorecer la </a:t>
            </a:r>
            <a:r>
              <a:rPr lang="es-ES" sz="1800" dirty="0">
                <a:solidFill>
                  <a:srgbClr val="0070C0"/>
                </a:solidFill>
                <a:effectLst/>
                <a:latin typeface="Arial" panose="020B0604020202020204" pitchFamily="34" charset="0"/>
                <a:ea typeface="Calibri" panose="020F0502020204030204" pitchFamily="34" charset="0"/>
                <a:cs typeface="Arial" panose="020B0604020202020204" pitchFamily="34" charset="0"/>
              </a:rPr>
              <a:t>expresión de sentimientos</a:t>
            </a:r>
            <a:r>
              <a:rPr lang="es-ES" sz="1800" dirty="0">
                <a:effectLst/>
                <a:latin typeface="Arial" panose="020B0604020202020204" pitchFamily="34" charset="0"/>
                <a:ea typeface="Calibri" panose="020F0502020204030204" pitchFamily="34" charset="0"/>
                <a:cs typeface="Arial" panose="020B0604020202020204" pitchFamily="34" charset="0"/>
              </a:rPr>
              <a:t>, aprender a tomar decisiones y solucionar problemas, aprender a trabajar en equipo, aumentar la tolerancia a la frustración o reducir el estigma social asociado a la conducta suicida.</a:t>
            </a:r>
          </a:p>
          <a:p>
            <a:pPr marL="285750" indent="-285750">
              <a:buFont typeface="Arial" panose="020B0604020202020204" pitchFamily="34" charset="0"/>
              <a:buChar char="•"/>
            </a:pPr>
            <a:r>
              <a:rPr lang="es-ES" dirty="0">
                <a:latin typeface="Arial" panose="020B0604020202020204" pitchFamily="34" charset="0"/>
                <a:ea typeface="Calibri" panose="020F0502020204030204" pitchFamily="34" charset="0"/>
                <a:cs typeface="Arial" panose="020B0604020202020204" pitchFamily="34" charset="0"/>
              </a:rPr>
              <a:t>Fomentar la </a:t>
            </a:r>
            <a:r>
              <a:rPr lang="es-ES" dirty="0">
                <a:solidFill>
                  <a:srgbClr val="0070C0"/>
                </a:solidFill>
                <a:latin typeface="Arial" panose="020B0604020202020204" pitchFamily="34" charset="0"/>
                <a:ea typeface="Calibri" panose="020F0502020204030204" pitchFamily="34" charset="0"/>
                <a:cs typeface="Arial" panose="020B0604020202020204" pitchFamily="34" charset="0"/>
              </a:rPr>
              <a:t>formación específica del alumnado </a:t>
            </a:r>
            <a:r>
              <a:rPr lang="es-ES" dirty="0">
                <a:latin typeface="Arial" panose="020B0604020202020204" pitchFamily="34" charset="0"/>
                <a:ea typeface="Calibri" panose="020F0502020204030204" pitchFamily="34" charset="0"/>
                <a:cs typeface="Arial" panose="020B0604020202020204" pitchFamily="34" charset="0"/>
              </a:rPr>
              <a:t>para crear redes de </a:t>
            </a:r>
            <a:r>
              <a:rPr lang="es-ES" dirty="0">
                <a:solidFill>
                  <a:srgbClr val="00B0F0"/>
                </a:solidFill>
                <a:latin typeface="Arial" panose="020B0604020202020204" pitchFamily="34" charset="0"/>
                <a:ea typeface="Calibri" panose="020F0502020204030204" pitchFamily="34" charset="0"/>
                <a:cs typeface="Arial" panose="020B0604020202020204" pitchFamily="34" charset="0"/>
              </a:rPr>
              <a:t>apoyo entre iguales</a:t>
            </a:r>
            <a:r>
              <a:rPr lang="es-ES" dirty="0">
                <a:latin typeface="Arial" panose="020B0604020202020204" pitchFamily="34" charset="0"/>
                <a:ea typeface="Calibri" panose="020F0502020204030204" pitchFamily="34" charset="0"/>
                <a:cs typeface="Arial" panose="020B0604020202020204" pitchFamily="34" charset="0"/>
              </a:rPr>
              <a:t>.</a:t>
            </a:r>
          </a:p>
          <a:p>
            <a:pPr marL="285750" indent="-285750">
              <a:buFont typeface="Arial" panose="020B0604020202020204" pitchFamily="34" charset="0"/>
              <a:buChar char="•"/>
            </a:pPr>
            <a:r>
              <a:rPr lang="es-ES" dirty="0">
                <a:latin typeface="Arial" panose="020B0604020202020204" pitchFamily="34" charset="0"/>
                <a:ea typeface="Calibri" panose="020F0502020204030204" pitchFamily="34" charset="0"/>
                <a:cs typeface="Arial" panose="020B0604020202020204" pitchFamily="34" charset="0"/>
              </a:rPr>
              <a:t>A</a:t>
            </a:r>
            <a:r>
              <a:rPr lang="es-ES" sz="1800" dirty="0">
                <a:effectLst/>
                <a:latin typeface="Arial" panose="020B0604020202020204" pitchFamily="34" charset="0"/>
                <a:ea typeface="Calibri" panose="020F0502020204030204" pitchFamily="34" charset="0"/>
                <a:cs typeface="Arial" panose="020B0604020202020204" pitchFamily="34" charset="0"/>
              </a:rPr>
              <a:t>bordar la educación para la salud y la educación emocional como </a:t>
            </a:r>
            <a:r>
              <a:rPr lang="es-ES" dirty="0">
                <a:latin typeface="Arial" panose="020B0604020202020204" pitchFamily="34" charset="0"/>
                <a:ea typeface="Calibri" panose="020F0502020204030204" pitchFamily="34" charset="0"/>
                <a:cs typeface="Arial" panose="020B0604020202020204" pitchFamily="34" charset="0"/>
              </a:rPr>
              <a:t>contenido</a:t>
            </a:r>
            <a:r>
              <a:rPr lang="es-ES" sz="1800" dirty="0">
                <a:effectLst/>
                <a:latin typeface="Arial" panose="020B0604020202020204" pitchFamily="34" charset="0"/>
                <a:ea typeface="Calibri" panose="020F0502020204030204" pitchFamily="34" charset="0"/>
                <a:cs typeface="Arial" panose="020B0604020202020204" pitchFamily="34" charset="0"/>
              </a:rPr>
              <a:t> transversal.</a:t>
            </a:r>
          </a:p>
          <a:p>
            <a:pPr marL="285750" indent="-285750">
              <a:buFont typeface="Arial" panose="020B0604020202020204" pitchFamily="34" charset="0"/>
              <a:buChar char="•"/>
            </a:pPr>
            <a:r>
              <a:rPr lang="es-ES" dirty="0">
                <a:latin typeface="Arial" panose="020B0604020202020204" pitchFamily="34" charset="0"/>
                <a:ea typeface="Calibri" panose="020F0502020204030204" pitchFamily="34" charset="0"/>
                <a:cs typeface="Arial" panose="020B0604020202020204" pitchFamily="34" charset="0"/>
              </a:rPr>
              <a:t>Prestar especial atención a estudiantes más vulnerables para incrementar su resiliencia </a:t>
            </a:r>
            <a:endParaRPr lang="es-ES" sz="1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304958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529690B-7DB1-4E45-89C1-3811385ED1E1}"/>
              </a:ext>
            </a:extLst>
          </p:cNvPr>
          <p:cNvSpPr txBox="1"/>
          <p:nvPr/>
        </p:nvSpPr>
        <p:spPr>
          <a:xfrm>
            <a:off x="1181686" y="140677"/>
            <a:ext cx="9383151" cy="7017306"/>
          </a:xfrm>
          <a:prstGeom prst="rect">
            <a:avLst/>
          </a:prstGeom>
          <a:noFill/>
        </p:spPr>
        <p:txBody>
          <a:bodyPr wrap="square" rtlCol="0">
            <a:spAutoFit/>
          </a:bodyPr>
          <a:lstStyle/>
          <a:p>
            <a:r>
              <a:rPr lang="es-ES" b="1" u="sng" dirty="0">
                <a:latin typeface="Arial" panose="020B0604020202020204" pitchFamily="34" charset="0"/>
                <a:cs typeface="Arial" panose="020B0604020202020204" pitchFamily="34" charset="0"/>
              </a:rPr>
              <a:t>INTERVENCIÓN EN CASO DE INTENTO DE SUICIDIO EN EL CENTRO:</a:t>
            </a:r>
          </a:p>
          <a:p>
            <a:r>
              <a:rPr lang="es-ES" dirty="0">
                <a:latin typeface="Arial" panose="020B0604020202020204" pitchFamily="34" charset="0"/>
                <a:cs typeface="Arial" panose="020B0604020202020204" pitchFamily="34" charset="0"/>
              </a:rPr>
              <a:t>Tutores, orientador y equipo directivo son las personas de referencia para la actuación.</a:t>
            </a:r>
          </a:p>
          <a:p>
            <a:r>
              <a:rPr lang="es-ES" dirty="0">
                <a:latin typeface="Arial" panose="020B0604020202020204" pitchFamily="34" charset="0"/>
                <a:cs typeface="Arial" panose="020B0604020202020204" pitchFamily="34" charset="0"/>
              </a:rPr>
              <a:t>El </a:t>
            </a:r>
            <a:r>
              <a:rPr lang="es-ES" b="1" dirty="0">
                <a:latin typeface="Arial" panose="020B0604020202020204" pitchFamily="34" charset="0"/>
                <a:cs typeface="Arial" panose="020B0604020202020204" pitchFamily="34" charset="0"/>
              </a:rPr>
              <a:t>equipo directivo </a:t>
            </a:r>
            <a:r>
              <a:rPr lang="es-ES" dirty="0">
                <a:latin typeface="Arial" panose="020B0604020202020204" pitchFamily="34" charset="0"/>
                <a:cs typeface="Arial" panose="020B0604020202020204" pitchFamily="34" charset="0"/>
              </a:rPr>
              <a:t>comunica el intento de suicidio, siguiendo el protocolo de urgencias sanitarias. Se seguirán los cauces oportunos</a:t>
            </a:r>
          </a:p>
          <a:p>
            <a:r>
              <a:rPr lang="es-ES" dirty="0">
                <a:latin typeface="Arial" panose="020B0604020202020204" pitchFamily="34" charset="0"/>
                <a:cs typeface="Arial" panose="020B0604020202020204" pitchFamily="34" charset="0"/>
              </a:rPr>
              <a:t>Se establecerá un protocolo de actuación una vez que el alumno </a:t>
            </a:r>
            <a:r>
              <a:rPr lang="es-ES" b="1" dirty="0">
                <a:latin typeface="Arial" panose="020B0604020202020204" pitchFamily="34" charset="0"/>
                <a:cs typeface="Arial" panose="020B0604020202020204" pitchFamily="34" charset="0"/>
              </a:rPr>
              <a:t>regrese</a:t>
            </a:r>
            <a:r>
              <a:rPr lang="es-ES" dirty="0">
                <a:latin typeface="Arial" panose="020B0604020202020204" pitchFamily="34" charset="0"/>
                <a:cs typeface="Arial" panose="020B0604020202020204" pitchFamily="34" charset="0"/>
              </a:rPr>
              <a:t> al centro coordinado por el departamento de orientación. Este protocolo sugiere las siguientes actuaciones:</a:t>
            </a:r>
          </a:p>
          <a:p>
            <a:pPr marL="285750" indent="-285750">
              <a:buFont typeface="Arial" panose="020B0604020202020204" pitchFamily="34" charset="0"/>
              <a:buChar char="•"/>
            </a:pPr>
            <a:r>
              <a:rPr lang="es-ES" dirty="0">
                <a:latin typeface="Arial" panose="020B0604020202020204" pitchFamily="34" charset="0"/>
                <a:cs typeface="Arial" panose="020B0604020202020204" pitchFamily="34" charset="0"/>
              </a:rPr>
              <a:t>Mantener </a:t>
            </a:r>
            <a:r>
              <a:rPr lang="es-ES" b="1" dirty="0">
                <a:latin typeface="Arial" panose="020B0604020202020204" pitchFamily="34" charset="0"/>
                <a:cs typeface="Arial" panose="020B0604020202020204" pitchFamily="34" charset="0"/>
              </a:rPr>
              <a:t>vigilancia y supervisión continua</a:t>
            </a:r>
            <a:r>
              <a:rPr lang="es-ES" dirty="0">
                <a:latin typeface="Arial" panose="020B0604020202020204" pitchFamily="34" charset="0"/>
                <a:cs typeface="Arial" panose="020B0604020202020204" pitchFamily="34" charset="0"/>
              </a:rPr>
              <a:t> por parte del profesorado, no dejándolo sólo, involucrar compañeros. </a:t>
            </a:r>
          </a:p>
          <a:p>
            <a:pPr marL="285750" indent="-285750">
              <a:buFont typeface="Arial" panose="020B0604020202020204" pitchFamily="34" charset="0"/>
              <a:buChar char="•"/>
            </a:pPr>
            <a:r>
              <a:rPr lang="es-ES" dirty="0">
                <a:latin typeface="Arial" panose="020B0604020202020204" pitchFamily="34" charset="0"/>
                <a:cs typeface="Arial" panose="020B0604020202020204" pitchFamily="34" charset="0"/>
              </a:rPr>
              <a:t>Cualquier </a:t>
            </a:r>
            <a:r>
              <a:rPr lang="es-ES" b="1" dirty="0">
                <a:latin typeface="Arial" panose="020B0604020202020204" pitchFamily="34" charset="0"/>
                <a:cs typeface="Arial" panose="020B0604020202020204" pitchFamily="34" charset="0"/>
              </a:rPr>
              <a:t>incidente</a:t>
            </a:r>
            <a:r>
              <a:rPr lang="es-ES" dirty="0">
                <a:latin typeface="Arial" panose="020B0604020202020204" pitchFamily="34" charset="0"/>
                <a:cs typeface="Arial" panose="020B0604020202020204" pitchFamily="34" charset="0"/>
              </a:rPr>
              <a:t> debe ser </a:t>
            </a:r>
            <a:r>
              <a:rPr lang="es-ES" b="1" dirty="0">
                <a:latin typeface="Arial" panose="020B0604020202020204" pitchFamily="34" charset="0"/>
                <a:cs typeface="Arial" panose="020B0604020202020204" pitchFamily="34" charset="0"/>
              </a:rPr>
              <a:t>comunicado</a:t>
            </a:r>
            <a:r>
              <a:rPr lang="es-ES" dirty="0">
                <a:latin typeface="Arial" panose="020B0604020202020204" pitchFamily="34" charset="0"/>
                <a:cs typeface="Arial" panose="020B0604020202020204" pitchFamily="34" charset="0"/>
              </a:rPr>
              <a:t> al profesor tutor.</a:t>
            </a:r>
          </a:p>
          <a:p>
            <a:pPr marL="285750" indent="-285750">
              <a:buFont typeface="Arial" panose="020B0604020202020204" pitchFamily="34" charset="0"/>
              <a:buChar char="•"/>
            </a:pPr>
            <a:r>
              <a:rPr lang="es-ES" dirty="0">
                <a:latin typeface="Arial" panose="020B0604020202020204" pitchFamily="34" charset="0"/>
                <a:cs typeface="Arial" panose="020B0604020202020204" pitchFamily="34" charset="0"/>
              </a:rPr>
              <a:t>Limitar el acceso a posibles </a:t>
            </a:r>
            <a:r>
              <a:rPr lang="es-ES" b="1" dirty="0">
                <a:latin typeface="Arial" panose="020B0604020202020204" pitchFamily="34" charset="0"/>
                <a:cs typeface="Arial" panose="020B0604020202020204" pitchFamily="34" charset="0"/>
              </a:rPr>
              <a:t>medios lesivos.</a:t>
            </a:r>
          </a:p>
          <a:p>
            <a:pPr marL="285750" indent="-285750">
              <a:buFont typeface="Arial" panose="020B0604020202020204" pitchFamily="34" charset="0"/>
              <a:buChar char="•"/>
            </a:pPr>
            <a:r>
              <a:rPr lang="es-ES" b="1" dirty="0">
                <a:latin typeface="Arial" panose="020B0604020202020204" pitchFamily="34" charset="0"/>
                <a:cs typeface="Arial" panose="020B0604020202020204" pitchFamily="34" charset="0"/>
              </a:rPr>
              <a:t>Adaptar metodología y criterios de evaluación </a:t>
            </a:r>
            <a:r>
              <a:rPr lang="es-ES" dirty="0">
                <a:latin typeface="Arial" panose="020B0604020202020204" pitchFamily="34" charset="0"/>
                <a:cs typeface="Arial" panose="020B0604020202020204" pitchFamily="34" charset="0"/>
              </a:rPr>
              <a:t>para favorecer el éxito escolar del alumno. Posibilidad de adaptar instrumentos , tiempos….</a:t>
            </a:r>
          </a:p>
          <a:p>
            <a:pPr marL="285750" indent="-285750">
              <a:buFont typeface="Arial" panose="020B0604020202020204" pitchFamily="34" charset="0"/>
              <a:buChar char="•"/>
            </a:pPr>
            <a:r>
              <a:rPr lang="es-ES" dirty="0">
                <a:latin typeface="Arial" panose="020B0604020202020204" pitchFamily="34" charset="0"/>
                <a:cs typeface="Arial" panose="020B0604020202020204" pitchFamily="34" charset="0"/>
              </a:rPr>
              <a:t>Mostrar </a:t>
            </a:r>
            <a:r>
              <a:rPr lang="es-ES" b="1" dirty="0">
                <a:latin typeface="Arial" panose="020B0604020202020204" pitchFamily="34" charset="0"/>
                <a:cs typeface="Arial" panose="020B0604020202020204" pitchFamily="34" charset="0"/>
              </a:rPr>
              <a:t>empatía</a:t>
            </a:r>
            <a:r>
              <a:rPr lang="es-ES" dirty="0">
                <a:latin typeface="Arial" panose="020B0604020202020204" pitchFamily="34" charset="0"/>
                <a:cs typeface="Arial" panose="020B0604020202020204" pitchFamily="34" charset="0"/>
              </a:rPr>
              <a:t> y comprensión.</a:t>
            </a:r>
          </a:p>
          <a:p>
            <a:pPr marL="285750" indent="-285750">
              <a:buFont typeface="Arial" panose="020B0604020202020204" pitchFamily="34" charset="0"/>
              <a:buChar char="•"/>
            </a:pPr>
            <a:r>
              <a:rPr lang="es-ES" dirty="0">
                <a:latin typeface="Arial" panose="020B0604020202020204" pitchFamily="34" charset="0"/>
                <a:cs typeface="Arial" panose="020B0604020202020204" pitchFamily="34" charset="0"/>
              </a:rPr>
              <a:t>Asignar un </a:t>
            </a:r>
            <a:r>
              <a:rPr lang="es-ES" b="1" dirty="0">
                <a:latin typeface="Arial" panose="020B0604020202020204" pitchFamily="34" charset="0"/>
                <a:cs typeface="Arial" panose="020B0604020202020204" pitchFamily="34" charset="0"/>
              </a:rPr>
              <a:t>profesor referente </a:t>
            </a:r>
            <a:r>
              <a:rPr lang="es-ES" dirty="0">
                <a:latin typeface="Arial" panose="020B0604020202020204" pitchFamily="34" charset="0"/>
                <a:cs typeface="Arial" panose="020B0604020202020204" pitchFamily="34" charset="0"/>
              </a:rPr>
              <a:t>del alumno, con el que tenga empatía.</a:t>
            </a:r>
          </a:p>
          <a:p>
            <a:pPr marL="285750" indent="-285750">
              <a:buFont typeface="Arial" panose="020B0604020202020204" pitchFamily="34" charset="0"/>
              <a:buChar char="•"/>
            </a:pPr>
            <a:r>
              <a:rPr lang="es-ES" dirty="0">
                <a:latin typeface="Arial" panose="020B0604020202020204" pitchFamily="34" charset="0"/>
                <a:cs typeface="Arial" panose="020B0604020202020204" pitchFamily="34" charset="0"/>
              </a:rPr>
              <a:t>Trabajo con los compañeros de </a:t>
            </a:r>
            <a:r>
              <a:rPr lang="es-ES" b="1" dirty="0">
                <a:latin typeface="Arial" panose="020B0604020202020204" pitchFamily="34" charset="0"/>
                <a:cs typeface="Arial" panose="020B0604020202020204" pitchFamily="34" charset="0"/>
              </a:rPr>
              <a:t>inteligencia emocional</a:t>
            </a:r>
            <a:r>
              <a:rPr lang="es-ES" dirty="0">
                <a:latin typeface="Arial" panose="020B0604020202020204" pitchFamily="34" charset="0"/>
                <a:cs typeface="Arial" panose="020B0604020202020204" pitchFamily="34" charset="0"/>
              </a:rPr>
              <a:t>: reconocer emociones, saber ayudar…</a:t>
            </a:r>
          </a:p>
          <a:p>
            <a:pPr marL="285750" indent="-285750">
              <a:buFont typeface="Arial" panose="020B0604020202020204" pitchFamily="34" charset="0"/>
              <a:buChar char="•"/>
            </a:pPr>
            <a:r>
              <a:rPr lang="es-ES" dirty="0">
                <a:latin typeface="Arial" panose="020B0604020202020204" pitchFamily="34" charset="0"/>
                <a:cs typeface="Arial" panose="020B0604020202020204" pitchFamily="34" charset="0"/>
              </a:rPr>
              <a:t>Organizar un </a:t>
            </a:r>
            <a:r>
              <a:rPr lang="es-ES" b="1" dirty="0">
                <a:latin typeface="Arial" panose="020B0604020202020204" pitchFamily="34" charset="0"/>
                <a:cs typeface="Arial" panose="020B0604020202020204" pitchFamily="34" charset="0"/>
              </a:rPr>
              <a:t>grupo de apoyo entre iguales</a:t>
            </a:r>
            <a:r>
              <a:rPr lang="es-ES"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s-ES" b="1" dirty="0">
                <a:latin typeface="Arial" panose="020B0604020202020204" pitchFamily="34" charset="0"/>
                <a:cs typeface="Arial" panose="020B0604020202020204" pitchFamily="34" charset="0"/>
              </a:rPr>
              <a:t>Consensuar</a:t>
            </a:r>
            <a:r>
              <a:rPr lang="es-ES" dirty="0">
                <a:latin typeface="Arial" panose="020B0604020202020204" pitchFamily="34" charset="0"/>
                <a:cs typeface="Arial" panose="020B0604020202020204" pitchFamily="34" charset="0"/>
              </a:rPr>
              <a:t> con el grupo </a:t>
            </a:r>
            <a:r>
              <a:rPr lang="es-ES" b="1" dirty="0">
                <a:latin typeface="Arial" panose="020B0604020202020204" pitchFamily="34" charset="0"/>
                <a:cs typeface="Arial" panose="020B0604020202020204" pitchFamily="34" charset="0"/>
              </a:rPr>
              <a:t>normas </a:t>
            </a:r>
            <a:r>
              <a:rPr lang="es-ES" dirty="0">
                <a:latin typeface="Arial" panose="020B0604020202020204" pitchFamily="34" charset="0"/>
                <a:cs typeface="Arial" panose="020B0604020202020204" pitchFamily="34" charset="0"/>
              </a:rPr>
              <a:t>de convivencia y </a:t>
            </a:r>
            <a:r>
              <a:rPr lang="es-ES" dirty="0" err="1">
                <a:latin typeface="Arial" panose="020B0604020202020204" pitchFamily="34" charset="0"/>
                <a:cs typeface="Arial" panose="020B0604020202020204" pitchFamily="34" charset="0"/>
              </a:rPr>
              <a:t>antiacoso</a:t>
            </a:r>
            <a:r>
              <a:rPr lang="es-ES"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s-ES" b="1" dirty="0">
                <a:latin typeface="Arial" panose="020B0604020202020204" pitchFamily="34" charset="0"/>
                <a:cs typeface="Arial" panose="020B0604020202020204" pitchFamily="34" charset="0"/>
              </a:rPr>
              <a:t>Fomentar su participación </a:t>
            </a:r>
            <a:r>
              <a:rPr lang="es-ES" dirty="0">
                <a:latin typeface="Arial" panose="020B0604020202020204" pitchFamily="34" charset="0"/>
                <a:cs typeface="Arial" panose="020B0604020202020204" pitchFamily="34" charset="0"/>
              </a:rPr>
              <a:t>en el aula .</a:t>
            </a:r>
          </a:p>
          <a:p>
            <a:pPr marL="285750" indent="-285750">
              <a:buFont typeface="Arial" panose="020B0604020202020204" pitchFamily="34" charset="0"/>
              <a:buChar char="•"/>
            </a:pPr>
            <a:r>
              <a:rPr lang="es-ES" dirty="0">
                <a:latin typeface="Arial" panose="020B0604020202020204" pitchFamily="34" charset="0"/>
                <a:cs typeface="Arial" panose="020B0604020202020204" pitchFamily="34" charset="0"/>
              </a:rPr>
              <a:t>Hacer </a:t>
            </a:r>
            <a:r>
              <a:rPr lang="es-ES" b="1" dirty="0">
                <a:latin typeface="Arial" panose="020B0604020202020204" pitchFamily="34" charset="0"/>
                <a:cs typeface="Arial" panose="020B0604020202020204" pitchFamily="34" charset="0"/>
              </a:rPr>
              <a:t>contención de las conductas disruptivas</a:t>
            </a:r>
            <a:r>
              <a:rPr lang="es-ES" dirty="0">
                <a:latin typeface="Arial" panose="020B0604020202020204" pitchFamily="34" charset="0"/>
                <a:cs typeface="Arial" panose="020B0604020202020204" pitchFamily="34" charset="0"/>
              </a:rPr>
              <a:t>: evitar confrontaciones y recriminaciones en público, refuerzo , positivo, felicitar en público…</a:t>
            </a:r>
          </a:p>
          <a:p>
            <a:pPr marL="285750" indent="-285750">
              <a:buFont typeface="Arial" panose="020B0604020202020204" pitchFamily="34" charset="0"/>
              <a:buChar char="•"/>
            </a:pPr>
            <a:r>
              <a:rPr lang="es-ES" dirty="0">
                <a:latin typeface="Arial" panose="020B0604020202020204" pitchFamily="34" charset="0"/>
                <a:cs typeface="Arial" panose="020B0604020202020204" pitchFamily="34" charset="0"/>
              </a:rPr>
              <a:t>Favorecer la participación del alumno en </a:t>
            </a:r>
            <a:r>
              <a:rPr lang="es-ES" b="1" dirty="0">
                <a:latin typeface="Arial" panose="020B0604020202020204" pitchFamily="34" charset="0"/>
                <a:cs typeface="Arial" panose="020B0604020202020204" pitchFamily="34" charset="0"/>
              </a:rPr>
              <a:t>actividades complementarias</a:t>
            </a:r>
          </a:p>
          <a:p>
            <a:pPr marL="285750" indent="-285750">
              <a:buFont typeface="Arial" panose="020B0604020202020204" pitchFamily="34" charset="0"/>
              <a:buChar char="•"/>
            </a:pPr>
            <a:endParaRPr lang="es-ES" dirty="0">
              <a:latin typeface="Arial" panose="020B0604020202020204" pitchFamily="34" charset="0"/>
              <a:cs typeface="Arial" panose="020B0604020202020204" pitchFamily="34" charset="0"/>
            </a:endParaRPr>
          </a:p>
          <a:p>
            <a:endParaRPr lang="es-ES" dirty="0"/>
          </a:p>
        </p:txBody>
      </p:sp>
    </p:spTree>
    <p:extLst>
      <p:ext uri="{BB962C8B-B14F-4D97-AF65-F5344CB8AC3E}">
        <p14:creationId xmlns:p14="http://schemas.microsoft.com/office/powerpoint/2010/main" val="29303552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2E94C11-363A-44A9-9A1F-73B1409A903C}"/>
              </a:ext>
            </a:extLst>
          </p:cNvPr>
          <p:cNvSpPr txBox="1"/>
          <p:nvPr/>
        </p:nvSpPr>
        <p:spPr>
          <a:xfrm>
            <a:off x="1252025" y="520503"/>
            <a:ext cx="10339753" cy="4708981"/>
          </a:xfrm>
          <a:prstGeom prst="rect">
            <a:avLst/>
          </a:prstGeom>
          <a:noFill/>
        </p:spPr>
        <p:txBody>
          <a:bodyPr wrap="square" rtlCol="0">
            <a:spAutoFit/>
          </a:bodyPr>
          <a:lstStyle/>
          <a:p>
            <a:r>
              <a:rPr lang="es-ES" sz="2800" b="1" dirty="0">
                <a:solidFill>
                  <a:srgbClr val="00B050"/>
                </a:solidFill>
                <a:latin typeface="Arial" panose="020B0604020202020204" pitchFamily="34" charset="0"/>
                <a:ea typeface="Calibri" panose="020F0502020204030204" pitchFamily="34" charset="0"/>
                <a:cs typeface="Arial" panose="020B0604020202020204" pitchFamily="34" charset="0"/>
              </a:rPr>
              <a:t>PROTOCOLO EDUCATIVO PARA GARANTIZAR LA IGUALDAD, LA NO DISCRIMINACIÓN Y LA LIBERTAD DE IDENTIDAD DE GÉNERO.</a:t>
            </a:r>
          </a:p>
          <a:p>
            <a:endParaRPr lang="es-ES" dirty="0">
              <a:latin typeface="Arial" panose="020B0604020202020204" pitchFamily="34" charset="0"/>
              <a:ea typeface="Calibri" panose="020F0502020204030204" pitchFamily="34" charset="0"/>
              <a:cs typeface="Arial" panose="020B0604020202020204" pitchFamily="34" charset="0"/>
            </a:endParaRPr>
          </a:p>
          <a:p>
            <a:r>
              <a:rPr lang="es-ES" dirty="0">
                <a:latin typeface="Arial" panose="020B0604020202020204" pitchFamily="34" charset="0"/>
                <a:ea typeface="Calibri" panose="020F0502020204030204" pitchFamily="34" charset="0"/>
                <a:cs typeface="Arial" panose="020B0604020202020204" pitchFamily="34" charset="0"/>
              </a:rPr>
              <a:t> Se establecen unas recomendaciones educativas y organizativas en </a:t>
            </a:r>
            <a:r>
              <a:rPr lang="es-ES" dirty="0" err="1">
                <a:latin typeface="Arial" panose="020B0604020202020204" pitchFamily="34" charset="0"/>
                <a:ea typeface="Calibri" panose="020F0502020204030204" pitchFamily="34" charset="0"/>
                <a:cs typeface="Arial" panose="020B0604020202020204" pitchFamily="34" charset="0"/>
              </a:rPr>
              <a:t>relacion</a:t>
            </a:r>
            <a:r>
              <a:rPr lang="es-ES" dirty="0">
                <a:latin typeface="Arial" panose="020B0604020202020204" pitchFamily="34" charset="0"/>
                <a:ea typeface="Calibri" panose="020F0502020204030204" pitchFamily="34" charset="0"/>
                <a:cs typeface="Arial" panose="020B0604020202020204" pitchFamily="34" charset="0"/>
              </a:rPr>
              <a:t> con el género dentro de los centros educativos:</a:t>
            </a:r>
          </a:p>
          <a:p>
            <a:endParaRPr lang="es-ES" dirty="0">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s-ES" dirty="0">
                <a:latin typeface="Arial" panose="020B0604020202020204" pitchFamily="34" charset="0"/>
                <a:ea typeface="Calibri" panose="020F0502020204030204" pitchFamily="34" charset="0"/>
                <a:cs typeface="Arial" panose="020B0604020202020204" pitchFamily="34" charset="0"/>
              </a:rPr>
              <a:t>No realizar en el centro actuaciones diferenciadas por sexo.</a:t>
            </a:r>
          </a:p>
          <a:p>
            <a:pPr marL="285750" indent="-285750">
              <a:buFont typeface="Arial" panose="020B0604020202020204" pitchFamily="34" charset="0"/>
              <a:buChar char="•"/>
            </a:pPr>
            <a:r>
              <a:rPr lang="es-ES" dirty="0">
                <a:latin typeface="Arial" panose="020B0604020202020204" pitchFamily="34" charset="0"/>
                <a:ea typeface="Calibri" panose="020F0502020204030204" pitchFamily="34" charset="0"/>
                <a:cs typeface="Arial" panose="020B0604020202020204" pitchFamily="34" charset="0"/>
              </a:rPr>
              <a:t>La comunidad educativa se dirigirá al alumno por el nombre que se acuerde en la coordinación establecida entre dirección, tutoría, orientación , alumno/a , padres. Se usará también en documentos no oficiales, comunicaciones, formales y no formales.</a:t>
            </a:r>
          </a:p>
          <a:p>
            <a:pPr marL="285750" indent="-285750">
              <a:buFont typeface="Arial" panose="020B0604020202020204" pitchFamily="34" charset="0"/>
              <a:buChar char="•"/>
            </a:pPr>
            <a:r>
              <a:rPr lang="es-ES" dirty="0">
                <a:latin typeface="Arial" panose="020B0604020202020204" pitchFamily="34" charset="0"/>
                <a:ea typeface="Calibri" panose="020F0502020204030204" pitchFamily="34" charset="0"/>
                <a:cs typeface="Arial" panose="020B0604020202020204" pitchFamily="34" charset="0"/>
              </a:rPr>
              <a:t>Se le facilitará el acceso a vestuarios y aseos correspondientes al género con que se siente identificado.</a:t>
            </a:r>
          </a:p>
          <a:p>
            <a:pPr marL="285750" indent="-285750">
              <a:buFont typeface="Arial" panose="020B0604020202020204" pitchFamily="34" charset="0"/>
              <a:buChar char="•"/>
            </a:pPr>
            <a:r>
              <a:rPr lang="es-ES" dirty="0">
                <a:latin typeface="Arial" panose="020B0604020202020204" pitchFamily="34" charset="0"/>
                <a:ea typeface="Calibri" panose="020F0502020204030204" pitchFamily="34" charset="0"/>
                <a:cs typeface="Arial" panose="020B0604020202020204" pitchFamily="34" charset="0"/>
              </a:rPr>
              <a:t>Garantizar el derecho a elegir su propia imagen.</a:t>
            </a:r>
          </a:p>
          <a:p>
            <a:pPr marL="285750" indent="-285750">
              <a:buFont typeface="Arial" panose="020B0604020202020204" pitchFamily="34" charset="0"/>
              <a:buChar char="•"/>
            </a:pPr>
            <a:r>
              <a:rPr lang="es-ES" dirty="0">
                <a:latin typeface="Arial" panose="020B0604020202020204" pitchFamily="34" charset="0"/>
                <a:ea typeface="Calibri" panose="020F0502020204030204" pitchFamily="34" charset="0"/>
                <a:cs typeface="Arial" panose="020B0604020202020204" pitchFamily="34" charset="0"/>
              </a:rPr>
              <a:t>Garantizar la difusión de información sobre la identidad de género entre la comunidad educativa.</a:t>
            </a:r>
          </a:p>
        </p:txBody>
      </p:sp>
    </p:spTree>
    <p:extLst>
      <p:ext uri="{BB962C8B-B14F-4D97-AF65-F5344CB8AC3E}">
        <p14:creationId xmlns:p14="http://schemas.microsoft.com/office/powerpoint/2010/main" val="2738804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4EA91AA-9564-4CDD-B7D3-2987492E6A19}"/>
              </a:ext>
            </a:extLst>
          </p:cNvPr>
          <p:cNvSpPr txBox="1"/>
          <p:nvPr/>
        </p:nvSpPr>
        <p:spPr>
          <a:xfrm>
            <a:off x="1403250" y="902902"/>
            <a:ext cx="9668023" cy="5078313"/>
          </a:xfrm>
          <a:prstGeom prst="rect">
            <a:avLst/>
          </a:prstGeom>
          <a:noFill/>
        </p:spPr>
        <p:txBody>
          <a:bodyPr wrap="square">
            <a:spAutoFit/>
          </a:bodyPr>
          <a:lstStyle/>
          <a:p>
            <a:r>
              <a:rPr lang="es-ES" sz="24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PROTOCOLO PREVENCIÓN, DETECCIÓN E TRATAMENTO DO ACOSO ESCOLAR E CIBERACOSO </a:t>
            </a:r>
          </a:p>
          <a:p>
            <a:endParaRPr lang="es-ES" sz="2400" b="1"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p>
            <a:pPr algn="l"/>
            <a:r>
              <a:rPr lang="es-ES" i="1" dirty="0" err="1">
                <a:latin typeface="Helvetica-Oblique"/>
              </a:rPr>
              <a:t>B</a:t>
            </a:r>
            <a:r>
              <a:rPr lang="es-ES" sz="1800" b="0" i="1" u="none" strike="noStrike" baseline="0" dirty="0" err="1">
                <a:latin typeface="Helvetica-Oblique"/>
              </a:rPr>
              <a:t>ullying</a:t>
            </a:r>
            <a:r>
              <a:rPr lang="es-ES" sz="1800" b="0" i="1" u="none" strike="noStrike" baseline="0" dirty="0">
                <a:latin typeface="Helvetica-Oblique"/>
              </a:rPr>
              <a:t> </a:t>
            </a:r>
            <a:r>
              <a:rPr lang="es-ES" sz="1800" b="0" i="0" u="none" strike="noStrike" baseline="0" dirty="0">
                <a:latin typeface="Helvetica" panose="020B0604020202020204" pitchFamily="34" charset="0"/>
              </a:rPr>
              <a:t>o acoso escolar viene definido como “una conducta de persecución física y/o psicológica que realiza un alumno o alumna contra otro, al que elige como víctima de varios ataques”</a:t>
            </a:r>
          </a:p>
          <a:p>
            <a:pPr algn="l"/>
            <a:r>
              <a:rPr lang="es-ES" sz="1800" b="0" i="0" u="none" strike="noStrike" baseline="0" dirty="0">
                <a:latin typeface="Helvetica" panose="020B0604020202020204" pitchFamily="34" charset="0"/>
              </a:rPr>
              <a:t>Se trata, por lo tanto, de una situación </a:t>
            </a:r>
            <a:r>
              <a:rPr lang="es-ES" sz="1800" b="1" i="0" u="none" strike="noStrike" baseline="0" dirty="0">
                <a:latin typeface="Helvetica" panose="020B0604020202020204" pitchFamily="34" charset="0"/>
              </a:rPr>
              <a:t>continuada en el tiempo </a:t>
            </a:r>
            <a:r>
              <a:rPr lang="es-ES" sz="1800" b="0" i="0" u="none" strike="noStrike" baseline="0" dirty="0">
                <a:latin typeface="Helvetica" panose="020B0604020202020204" pitchFamily="34" charset="0"/>
              </a:rPr>
              <a:t>y de gran intensidad, en la que una de las partes se siente poderosa y asume el papel de agresor o acosador, en tanto que la otra, más vulnerable, asume el papel de víctima o acosada.</a:t>
            </a:r>
          </a:p>
          <a:p>
            <a:pPr algn="l"/>
            <a:r>
              <a:rPr lang="es-ES" sz="1800" b="1" i="0" u="none" strike="noStrike" baseline="0" dirty="0">
                <a:latin typeface="Helvetica-Bold"/>
              </a:rPr>
              <a:t>Ley 4/2011, de 30 de junio</a:t>
            </a:r>
            <a:r>
              <a:rPr lang="es-ES" sz="1800" b="0" i="0" u="none" strike="noStrike" baseline="0" dirty="0">
                <a:latin typeface="Helvetica" panose="020B0604020202020204" pitchFamily="34" charset="0"/>
              </a:rPr>
              <a:t>, </a:t>
            </a:r>
            <a:r>
              <a:rPr lang="es-ES" sz="1800" b="1" i="0" u="none" strike="noStrike" baseline="0" dirty="0">
                <a:solidFill>
                  <a:srgbClr val="FF0000"/>
                </a:solidFill>
                <a:latin typeface="Helvetica" panose="020B0604020202020204" pitchFamily="34" charset="0"/>
              </a:rPr>
              <a:t>de convivencia y participación </a:t>
            </a:r>
            <a:r>
              <a:rPr lang="es-ES" sz="1800" b="0" i="0" u="none" strike="noStrike" baseline="0" dirty="0">
                <a:latin typeface="Helvetica" panose="020B0604020202020204" pitchFamily="34" charset="0"/>
              </a:rPr>
              <a:t>de la comunidad educativa, se aborda por primera vez en el plano legislativo el tratamiento de situaciones</a:t>
            </a:r>
          </a:p>
          <a:p>
            <a:pPr algn="l"/>
            <a:r>
              <a:rPr lang="es-ES" sz="1800" b="0" i="0" u="none" strike="noStrike" baseline="0" dirty="0">
                <a:latin typeface="Helvetica" panose="020B0604020202020204" pitchFamily="34" charset="0"/>
              </a:rPr>
              <a:t>de acoso.</a:t>
            </a:r>
          </a:p>
          <a:p>
            <a:pPr algn="l"/>
            <a:r>
              <a:rPr lang="es-ES" u="sng" dirty="0">
                <a:effectLst/>
                <a:latin typeface="Helvetica" panose="020B0604020202020204" pitchFamily="34" charset="0"/>
                <a:ea typeface="Calibri" panose="020F0502020204030204" pitchFamily="34" charset="0"/>
                <a:cs typeface="Arial" panose="020B0604020202020204" pitchFamily="34" charset="0"/>
              </a:rPr>
              <a:t>Criterios de identificación del acoso:</a:t>
            </a:r>
          </a:p>
          <a:p>
            <a:pPr marL="285750" indent="-285750" algn="l">
              <a:buFont typeface="Arial" panose="020B0604020202020204" pitchFamily="34" charset="0"/>
              <a:buChar char="•"/>
            </a:pPr>
            <a:r>
              <a:rPr lang="es-ES" sz="1800" dirty="0">
                <a:latin typeface="Helvetica" panose="020B0604020202020204" pitchFamily="34" charset="0"/>
                <a:ea typeface="Calibri" panose="020F0502020204030204" pitchFamily="34" charset="0"/>
                <a:cs typeface="Arial" panose="020B0604020202020204" pitchFamily="34" charset="0"/>
              </a:rPr>
              <a:t>Existencia de intención de hacer daño.</a:t>
            </a:r>
          </a:p>
          <a:p>
            <a:pPr marL="285750" indent="-285750" algn="l">
              <a:buFont typeface="Arial" panose="020B0604020202020204" pitchFamily="34" charset="0"/>
              <a:buChar char="•"/>
            </a:pPr>
            <a:r>
              <a:rPr lang="es-ES" dirty="0">
                <a:effectLst/>
                <a:latin typeface="Helvetica" panose="020B0604020202020204" pitchFamily="34" charset="0"/>
                <a:ea typeface="Calibri" panose="020F0502020204030204" pitchFamily="34" charset="0"/>
                <a:cs typeface="Arial" panose="020B0604020202020204" pitchFamily="34" charset="0"/>
              </a:rPr>
              <a:t>Repetición de las conductas agresivas</a:t>
            </a:r>
          </a:p>
          <a:p>
            <a:pPr marL="285750" indent="-285750" algn="l">
              <a:buFont typeface="Arial" panose="020B0604020202020204" pitchFamily="34" charset="0"/>
              <a:buChar char="•"/>
            </a:pPr>
            <a:r>
              <a:rPr lang="es-ES" sz="1800" dirty="0">
                <a:latin typeface="Helvetica" panose="020B0604020202020204" pitchFamily="34" charset="0"/>
                <a:ea typeface="Calibri" panose="020F0502020204030204" pitchFamily="34" charset="0"/>
                <a:cs typeface="Arial" panose="020B0604020202020204" pitchFamily="34" charset="0"/>
              </a:rPr>
              <a:t>La duración en el tiempo.</a:t>
            </a:r>
          </a:p>
          <a:p>
            <a:pPr algn="l"/>
            <a:endParaRPr lang="es-ES" sz="1800"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600232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3D4ED8B-5E61-448D-91D1-3FF6E150A6ED}"/>
              </a:ext>
            </a:extLst>
          </p:cNvPr>
          <p:cNvSpPr txBox="1"/>
          <p:nvPr/>
        </p:nvSpPr>
        <p:spPr>
          <a:xfrm>
            <a:off x="1772530" y="886265"/>
            <a:ext cx="9158067" cy="5909310"/>
          </a:xfrm>
          <a:prstGeom prst="rect">
            <a:avLst/>
          </a:prstGeom>
          <a:noFill/>
        </p:spPr>
        <p:txBody>
          <a:bodyPr wrap="square" rtlCol="0">
            <a:spAutoFit/>
          </a:bodyPr>
          <a:lstStyle/>
          <a:p>
            <a:r>
              <a:rPr lang="es-ES" b="1" dirty="0"/>
              <a:t>MEDIDIAS URGENTES ANTE SITUACIÓN DE ACOSO</a:t>
            </a:r>
            <a:r>
              <a:rPr lang="es-ES" dirty="0"/>
              <a:t>.</a:t>
            </a:r>
          </a:p>
          <a:p>
            <a:endParaRPr lang="es-ES" dirty="0"/>
          </a:p>
          <a:p>
            <a:r>
              <a:rPr lang="es-ES" b="1" dirty="0">
                <a:solidFill>
                  <a:srgbClr val="FF0000"/>
                </a:solidFill>
              </a:rPr>
              <a:t>El protocolo de acoso escolar debe activarse en el momento en el que cualquier miembro de la comunidad da la voz de alarma.</a:t>
            </a:r>
          </a:p>
          <a:p>
            <a:pPr algn="l"/>
            <a:endParaRPr lang="es-ES" sz="1800" b="0" i="0" u="none" strike="noStrike" baseline="0" dirty="0">
              <a:solidFill>
                <a:srgbClr val="000000"/>
              </a:solidFill>
              <a:latin typeface="Helvetica" panose="020B0604020202020204" pitchFamily="34" charset="0"/>
            </a:endParaRPr>
          </a:p>
          <a:p>
            <a:pPr algn="l"/>
            <a:r>
              <a:rPr lang="es-ES" sz="1800" b="0" i="0" u="none" strike="noStrike" baseline="0" dirty="0">
                <a:solidFill>
                  <a:srgbClr val="000000"/>
                </a:solidFill>
                <a:latin typeface="Helvetica" panose="020B0604020202020204" pitchFamily="34" charset="0"/>
              </a:rPr>
              <a:t>Entre estas medidas urgentes podrán adoptarse las siguientes:</a:t>
            </a:r>
          </a:p>
          <a:p>
            <a:pPr algn="l"/>
            <a:r>
              <a:rPr lang="es-ES" sz="1800" b="0" i="0" u="none" strike="noStrike" baseline="0" dirty="0">
                <a:solidFill>
                  <a:srgbClr val="DDAE87"/>
                </a:solidFill>
                <a:latin typeface="Helvetica" panose="020B0604020202020204" pitchFamily="34" charset="0"/>
              </a:rPr>
              <a:t>‣ </a:t>
            </a:r>
            <a:r>
              <a:rPr lang="es-ES" sz="1800" b="1" i="0" u="none" strike="noStrike" baseline="0" dirty="0">
                <a:solidFill>
                  <a:srgbClr val="000000"/>
                </a:solidFill>
                <a:latin typeface="Helvetica" panose="020B0604020202020204" pitchFamily="34" charset="0"/>
              </a:rPr>
              <a:t>Vigilancia específica</a:t>
            </a:r>
            <a:r>
              <a:rPr lang="es-ES" sz="1800" b="0" i="0" u="none" strike="noStrike" baseline="0" dirty="0">
                <a:solidFill>
                  <a:srgbClr val="000000"/>
                </a:solidFill>
                <a:latin typeface="Helvetica" panose="020B0604020202020204" pitchFamily="34" charset="0"/>
              </a:rPr>
              <a:t> de las personas indicadas.</a:t>
            </a:r>
          </a:p>
          <a:p>
            <a:pPr algn="l"/>
            <a:r>
              <a:rPr lang="es-ES" sz="1800" b="0" i="0" u="none" strike="noStrike" baseline="0" dirty="0">
                <a:solidFill>
                  <a:srgbClr val="DDAE87"/>
                </a:solidFill>
                <a:latin typeface="Helvetica" panose="020B0604020202020204" pitchFamily="34" charset="0"/>
              </a:rPr>
              <a:t>‣ </a:t>
            </a:r>
            <a:r>
              <a:rPr lang="es-ES" sz="1800" b="1" i="0" u="none" strike="noStrike" baseline="0" dirty="0">
                <a:solidFill>
                  <a:srgbClr val="000000"/>
                </a:solidFill>
                <a:latin typeface="Helvetica" panose="020B0604020202020204" pitchFamily="34" charset="0"/>
              </a:rPr>
              <a:t>Supervisión </a:t>
            </a:r>
            <a:r>
              <a:rPr lang="es-ES" sz="1800" b="0" i="0" u="none" strike="noStrike" baseline="0" dirty="0">
                <a:solidFill>
                  <a:srgbClr val="000000"/>
                </a:solidFill>
                <a:latin typeface="Helvetica" panose="020B0604020202020204" pitchFamily="34" charset="0"/>
              </a:rPr>
              <a:t>y vigilancia en aquellos </a:t>
            </a:r>
            <a:r>
              <a:rPr lang="es-ES" sz="1800" b="1" i="0" u="none" strike="noStrike" baseline="0" dirty="0">
                <a:solidFill>
                  <a:srgbClr val="000000"/>
                </a:solidFill>
                <a:latin typeface="Helvetica" panose="020B0604020202020204" pitchFamily="34" charset="0"/>
              </a:rPr>
              <a:t>lugares </a:t>
            </a:r>
            <a:r>
              <a:rPr lang="es-ES" sz="1800" b="0" i="0" u="none" strike="noStrike" baseline="0" dirty="0">
                <a:solidFill>
                  <a:srgbClr val="000000"/>
                </a:solidFill>
                <a:latin typeface="Helvetica" panose="020B0604020202020204" pitchFamily="34" charset="0"/>
              </a:rPr>
              <a:t>donde pueda producirse el supuesto</a:t>
            </a:r>
          </a:p>
          <a:p>
            <a:pPr algn="l"/>
            <a:r>
              <a:rPr lang="es-ES" sz="1800" b="0" i="0" u="none" strike="noStrike" baseline="0" dirty="0">
                <a:solidFill>
                  <a:srgbClr val="000000"/>
                </a:solidFill>
                <a:latin typeface="Helvetica" panose="020B0604020202020204" pitchFamily="34" charset="0"/>
              </a:rPr>
              <a:t>acoso.</a:t>
            </a:r>
          </a:p>
          <a:p>
            <a:pPr algn="l"/>
            <a:r>
              <a:rPr lang="es-ES" sz="1800" b="0" i="0" u="none" strike="noStrike" baseline="0" dirty="0">
                <a:solidFill>
                  <a:srgbClr val="DDAE87"/>
                </a:solidFill>
                <a:latin typeface="Helvetica" panose="020B0604020202020204" pitchFamily="34" charset="0"/>
              </a:rPr>
              <a:t>‣ </a:t>
            </a:r>
            <a:r>
              <a:rPr lang="es-ES" sz="1800" b="1" i="0" u="none" strike="noStrike" baseline="0" dirty="0">
                <a:solidFill>
                  <a:srgbClr val="000000"/>
                </a:solidFill>
                <a:latin typeface="Helvetica" panose="020B0604020202020204" pitchFamily="34" charset="0"/>
              </a:rPr>
              <a:t>Medidas cautelares </a:t>
            </a:r>
            <a:r>
              <a:rPr lang="es-ES" sz="1800" b="0" i="0" u="none" strike="noStrike" baseline="0" dirty="0">
                <a:solidFill>
                  <a:srgbClr val="000000"/>
                </a:solidFill>
                <a:latin typeface="Helvetica" panose="020B0604020202020204" pitchFamily="34" charset="0"/>
              </a:rPr>
              <a:t>que impidan el contacto entre la supuesta víctima y la</a:t>
            </a:r>
          </a:p>
          <a:p>
            <a:pPr algn="l"/>
            <a:r>
              <a:rPr lang="es-ES" sz="1800" b="0" i="0" u="none" strike="noStrike" baseline="0" dirty="0">
                <a:solidFill>
                  <a:srgbClr val="000000"/>
                </a:solidFill>
                <a:latin typeface="Helvetica" panose="020B0604020202020204" pitchFamily="34" charset="0"/>
              </a:rPr>
              <a:t>persona o personas causante/s de la posible situación de acoso.</a:t>
            </a:r>
          </a:p>
          <a:p>
            <a:pPr algn="l"/>
            <a:r>
              <a:rPr lang="es-ES" sz="1800" b="0" i="0" u="none" strike="noStrike" baseline="0" dirty="0">
                <a:solidFill>
                  <a:srgbClr val="DDAE87"/>
                </a:solidFill>
                <a:latin typeface="Helvetica" panose="020B0604020202020204" pitchFamily="34" charset="0"/>
              </a:rPr>
              <a:t>‣ </a:t>
            </a:r>
            <a:r>
              <a:rPr lang="es-ES" sz="1800" b="0" i="0" u="none" strike="noStrike" baseline="0" dirty="0">
                <a:solidFill>
                  <a:srgbClr val="000000"/>
                </a:solidFill>
                <a:latin typeface="Helvetica" panose="020B0604020202020204" pitchFamily="34" charset="0"/>
              </a:rPr>
              <a:t>Comunicación y solicitud de</a:t>
            </a:r>
            <a:r>
              <a:rPr lang="es-ES" sz="1800" b="1" i="0" u="none" strike="noStrike" baseline="0" dirty="0">
                <a:solidFill>
                  <a:srgbClr val="000000"/>
                </a:solidFill>
                <a:latin typeface="Helvetica" panose="020B0604020202020204" pitchFamily="34" charset="0"/>
              </a:rPr>
              <a:t> colaboración </a:t>
            </a:r>
            <a:r>
              <a:rPr lang="es-ES" sz="1800" b="0" i="0" u="none" strike="noStrike" baseline="0" dirty="0">
                <a:solidFill>
                  <a:srgbClr val="000000"/>
                </a:solidFill>
                <a:latin typeface="Helvetica" panose="020B0604020202020204" pitchFamily="34" charset="0"/>
              </a:rPr>
              <a:t>a las </a:t>
            </a:r>
            <a:r>
              <a:rPr lang="es-ES" sz="1800" b="1" i="0" u="none" strike="noStrike" baseline="0" dirty="0">
                <a:solidFill>
                  <a:srgbClr val="000000"/>
                </a:solidFill>
                <a:latin typeface="Helvetica" panose="020B0604020202020204" pitchFamily="34" charset="0"/>
              </a:rPr>
              <a:t>familias</a:t>
            </a:r>
            <a:r>
              <a:rPr lang="es-ES" sz="1800" b="0" i="0" u="none" strike="noStrike" baseline="0" dirty="0">
                <a:solidFill>
                  <a:srgbClr val="000000"/>
                </a:solidFill>
                <a:latin typeface="Helvetica" panose="020B0604020202020204" pitchFamily="34" charset="0"/>
              </a:rPr>
              <a:t> del alumnado implicado.</a:t>
            </a:r>
          </a:p>
          <a:p>
            <a:pPr algn="l"/>
            <a:r>
              <a:rPr lang="es-ES" sz="1800" b="0" i="0" u="none" strike="noStrike" baseline="0" dirty="0">
                <a:solidFill>
                  <a:srgbClr val="DDAE87"/>
                </a:solidFill>
                <a:latin typeface="Helvetica" panose="020B0604020202020204" pitchFamily="34" charset="0"/>
              </a:rPr>
              <a:t>‣ </a:t>
            </a:r>
            <a:r>
              <a:rPr lang="es-ES" sz="1800" b="0" i="0" u="none" strike="noStrike" baseline="0" dirty="0">
                <a:solidFill>
                  <a:srgbClr val="000000"/>
                </a:solidFill>
                <a:latin typeface="Helvetica" panose="020B0604020202020204" pitchFamily="34" charset="0"/>
              </a:rPr>
              <a:t>Asignación de una </a:t>
            </a:r>
            <a:r>
              <a:rPr lang="es-ES" sz="1800" b="1" i="0" u="none" strike="noStrike" baseline="0" dirty="0">
                <a:solidFill>
                  <a:srgbClr val="000000"/>
                </a:solidFill>
                <a:latin typeface="Helvetica" panose="020B0604020202020204" pitchFamily="34" charset="0"/>
              </a:rPr>
              <a:t>persona responsable </a:t>
            </a:r>
            <a:r>
              <a:rPr lang="es-ES" sz="1800" b="0" i="0" u="none" strike="noStrike" baseline="0" dirty="0">
                <a:solidFill>
                  <a:srgbClr val="000000"/>
                </a:solidFill>
                <a:latin typeface="Helvetica" panose="020B0604020202020204" pitchFamily="34" charset="0"/>
              </a:rPr>
              <a:t>de atención y apoyo a la presunta</a:t>
            </a:r>
          </a:p>
          <a:p>
            <a:pPr algn="l"/>
            <a:r>
              <a:rPr lang="es-ES" sz="1800" b="0" i="0" u="none" strike="noStrike" baseline="0" dirty="0">
                <a:solidFill>
                  <a:srgbClr val="000000"/>
                </a:solidFill>
                <a:latin typeface="Helvetica" panose="020B0604020202020204" pitchFamily="34" charset="0"/>
              </a:rPr>
              <a:t>víctima.</a:t>
            </a:r>
          </a:p>
          <a:p>
            <a:pPr algn="l"/>
            <a:r>
              <a:rPr lang="es-ES" dirty="0">
                <a:solidFill>
                  <a:srgbClr val="000000"/>
                </a:solidFill>
                <a:latin typeface="Helvetica" panose="020B0604020202020204" pitchFamily="34" charset="0"/>
              </a:rPr>
              <a:t>Deber de sigilo.</a:t>
            </a:r>
            <a:endParaRPr lang="es-ES" sz="1800" b="0" i="0" u="none" strike="noStrike" baseline="0" dirty="0">
              <a:solidFill>
                <a:srgbClr val="000000"/>
              </a:solidFill>
              <a:latin typeface="Helvetica" panose="020B0604020202020204" pitchFamily="34" charset="0"/>
            </a:endParaRPr>
          </a:p>
          <a:p>
            <a:pPr algn="l"/>
            <a:endParaRPr lang="es-ES" sz="1800" b="0" i="0" u="none" strike="noStrike" baseline="0" dirty="0">
              <a:solidFill>
                <a:srgbClr val="000000"/>
              </a:solidFill>
              <a:latin typeface="Helvetica" panose="020B0604020202020204" pitchFamily="34" charset="0"/>
            </a:endParaRPr>
          </a:p>
          <a:p>
            <a:pPr algn="l"/>
            <a:endParaRPr lang="es-ES" b="1" dirty="0">
              <a:solidFill>
                <a:srgbClr val="000000"/>
              </a:solidFill>
              <a:latin typeface="Helvetica-Bold"/>
            </a:endParaRPr>
          </a:p>
          <a:p>
            <a:pPr algn="l"/>
            <a:r>
              <a:rPr lang="es-ES" b="1" dirty="0">
                <a:solidFill>
                  <a:srgbClr val="000000"/>
                </a:solidFill>
                <a:latin typeface="Helvetica-Bold"/>
              </a:rPr>
              <a:t>ESTRATEGIAS DE PREVENCIÓN:</a:t>
            </a:r>
          </a:p>
          <a:p>
            <a:pPr algn="l"/>
            <a:r>
              <a:rPr lang="es-ES" sz="1800" b="0" i="0" u="none" strike="noStrike" baseline="0" dirty="0">
                <a:latin typeface="Helvetica" panose="020B0604020202020204" pitchFamily="34" charset="0"/>
              </a:rPr>
              <a:t>Estas estrategias de prevención se incluirán en el Plan de convivencia del centro, así</a:t>
            </a:r>
          </a:p>
          <a:p>
            <a:pPr algn="l"/>
            <a:r>
              <a:rPr lang="es-ES" sz="1800" b="0" i="0" u="none" strike="noStrike" baseline="0" dirty="0">
                <a:latin typeface="Helvetica" panose="020B0604020202020204" pitchFamily="34" charset="0"/>
              </a:rPr>
              <a:t>como en sus normas de organización y funcionamiento (NOF), dentro del marco del</a:t>
            </a:r>
          </a:p>
          <a:p>
            <a:pPr algn="l"/>
            <a:r>
              <a:rPr lang="es-ES" sz="1800" b="0" i="0" u="none" strike="noStrike" baseline="0" dirty="0">
                <a:latin typeface="Helvetica" panose="020B0604020202020204" pitchFamily="34" charset="0"/>
              </a:rPr>
              <a:t>Proyecto Educativo, para favorecer la convivencia en el centro.</a:t>
            </a:r>
            <a:endParaRPr lang="es-ES" dirty="0"/>
          </a:p>
        </p:txBody>
      </p:sp>
    </p:spTree>
    <p:extLst>
      <p:ext uri="{BB962C8B-B14F-4D97-AF65-F5344CB8AC3E}">
        <p14:creationId xmlns:p14="http://schemas.microsoft.com/office/powerpoint/2010/main" val="14237045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214A270-F480-487D-8ACF-6088E10C236A}"/>
              </a:ext>
            </a:extLst>
          </p:cNvPr>
          <p:cNvSpPr txBox="1"/>
          <p:nvPr/>
        </p:nvSpPr>
        <p:spPr>
          <a:xfrm>
            <a:off x="1688122" y="117693"/>
            <a:ext cx="9495693" cy="6740307"/>
          </a:xfrm>
          <a:prstGeom prst="rect">
            <a:avLst/>
          </a:prstGeom>
          <a:noFill/>
        </p:spPr>
        <p:txBody>
          <a:bodyPr wrap="square" rtlCol="0">
            <a:spAutoFit/>
          </a:bodyPr>
          <a:lstStyle/>
          <a:p>
            <a:pPr algn="l"/>
            <a:r>
              <a:rPr lang="es-ES" sz="1800" b="1" i="0" u="none" strike="noStrike" baseline="0" dirty="0">
                <a:solidFill>
                  <a:srgbClr val="000000"/>
                </a:solidFill>
                <a:latin typeface="Helvetica-Bold"/>
              </a:rPr>
              <a:t>Estrategias de prevención en el aula: </a:t>
            </a:r>
          </a:p>
          <a:p>
            <a:pPr algn="l"/>
            <a:r>
              <a:rPr lang="es-ES" sz="1800" b="0" i="0" u="none" strike="noStrike" baseline="0" dirty="0">
                <a:solidFill>
                  <a:srgbClr val="DDAE87"/>
                </a:solidFill>
                <a:latin typeface="Helvetica" panose="020B0604020202020204" pitchFamily="34" charset="0"/>
              </a:rPr>
              <a:t>‣ </a:t>
            </a:r>
            <a:r>
              <a:rPr lang="es-ES" sz="1800" b="1" i="0" u="none" strike="noStrike" baseline="0" dirty="0">
                <a:solidFill>
                  <a:srgbClr val="000000"/>
                </a:solidFill>
                <a:latin typeface="Helvetica-Bold"/>
              </a:rPr>
              <a:t>Incluir en el Plan de Acción Tutorial </a:t>
            </a:r>
            <a:r>
              <a:rPr lang="es-ES" sz="1800" b="0" i="0" u="none" strike="noStrike" baseline="0" dirty="0">
                <a:solidFill>
                  <a:srgbClr val="000000"/>
                </a:solidFill>
                <a:latin typeface="Helvetica" panose="020B0604020202020204" pitchFamily="34" charset="0"/>
              </a:rPr>
              <a:t>la elaboración de </a:t>
            </a:r>
            <a:r>
              <a:rPr lang="es-ES" sz="1800" b="0" i="0" u="none" strike="noStrike" baseline="0" dirty="0">
                <a:solidFill>
                  <a:srgbClr val="0070C0"/>
                </a:solidFill>
                <a:latin typeface="Helvetica" panose="020B0604020202020204" pitchFamily="34" charset="0"/>
              </a:rPr>
              <a:t>normas de convivencia</a:t>
            </a:r>
          </a:p>
          <a:p>
            <a:pPr algn="l"/>
            <a:r>
              <a:rPr lang="es-ES" sz="1800" b="0" i="0" u="none" strike="noStrike" baseline="0" dirty="0">
                <a:solidFill>
                  <a:srgbClr val="0070C0"/>
                </a:solidFill>
                <a:latin typeface="Helvetica" panose="020B0604020202020204" pitchFamily="34" charset="0"/>
              </a:rPr>
              <a:t>en cada clase</a:t>
            </a:r>
            <a:r>
              <a:rPr lang="es-ES" sz="1800" b="0" i="0" u="none" strike="noStrike" baseline="0" dirty="0">
                <a:solidFill>
                  <a:srgbClr val="000000"/>
                </a:solidFill>
                <a:latin typeface="Helvetica" panose="020B0604020202020204" pitchFamily="34" charset="0"/>
              </a:rPr>
              <a:t>, incluyendo de manera explícita normas contra el acoso entre los</a:t>
            </a:r>
          </a:p>
          <a:p>
            <a:pPr algn="l"/>
            <a:r>
              <a:rPr lang="es-ES" sz="1800" b="0" i="0" u="none" strike="noStrike" baseline="0" dirty="0">
                <a:solidFill>
                  <a:srgbClr val="000000"/>
                </a:solidFill>
                <a:latin typeface="Helvetica" panose="020B0604020202020204" pitchFamily="34" charset="0"/>
              </a:rPr>
              <a:t>compañeros o las compañeras, en las que se sensibilice sobre el daño que</a:t>
            </a:r>
          </a:p>
          <a:p>
            <a:pPr algn="l"/>
            <a:r>
              <a:rPr lang="es-ES" sz="1800" b="0" i="0" u="none" strike="noStrike" baseline="0" dirty="0">
                <a:solidFill>
                  <a:srgbClr val="000000"/>
                </a:solidFill>
                <a:latin typeface="Helvetica" panose="020B0604020202020204" pitchFamily="34" charset="0"/>
              </a:rPr>
              <a:t>produce el maltrato y se haga explícito el rechazo de todos los tipos de violencia,</a:t>
            </a:r>
          </a:p>
          <a:p>
            <a:pPr algn="l"/>
            <a:r>
              <a:rPr lang="es-ES" sz="1800" b="0" i="0" u="none" strike="noStrike" baseline="0" dirty="0">
                <a:solidFill>
                  <a:srgbClr val="000000"/>
                </a:solidFill>
                <a:latin typeface="Helvetica" panose="020B0604020202020204" pitchFamily="34" charset="0"/>
              </a:rPr>
              <a:t>así como propuestas de recuperación en caso de incumplimiento de las normas. </a:t>
            </a:r>
          </a:p>
          <a:p>
            <a:pPr algn="l"/>
            <a:r>
              <a:rPr lang="es-ES" sz="1800" b="0" i="0" u="none" strike="noStrike" baseline="0" dirty="0">
                <a:solidFill>
                  <a:srgbClr val="DDAE87"/>
                </a:solidFill>
                <a:latin typeface="Helvetica" panose="020B0604020202020204" pitchFamily="34" charset="0"/>
              </a:rPr>
              <a:t>‣ </a:t>
            </a:r>
            <a:r>
              <a:rPr lang="es-ES" sz="1800" b="1" i="0" u="none" strike="noStrike" baseline="0" dirty="0">
                <a:solidFill>
                  <a:srgbClr val="000000"/>
                </a:solidFill>
                <a:latin typeface="Helvetica-Bold"/>
              </a:rPr>
              <a:t>Realizar actividades de tutoría </a:t>
            </a:r>
            <a:r>
              <a:rPr lang="es-ES" sz="1800" b="0" i="0" u="none" strike="noStrike" baseline="0" dirty="0">
                <a:solidFill>
                  <a:srgbClr val="000000"/>
                </a:solidFill>
                <a:latin typeface="Helvetica" panose="020B0604020202020204" pitchFamily="34" charset="0"/>
              </a:rPr>
              <a:t>programadas en el grupo referidas a:</a:t>
            </a:r>
          </a:p>
          <a:p>
            <a:pPr algn="l"/>
            <a:r>
              <a:rPr lang="es-ES" sz="1800" b="0" i="0" u="none" strike="noStrike" baseline="0" dirty="0">
                <a:solidFill>
                  <a:srgbClr val="DDAE87"/>
                </a:solidFill>
                <a:latin typeface="Helvetica" panose="020B0604020202020204" pitchFamily="34" charset="0"/>
              </a:rPr>
              <a:t>• </a:t>
            </a:r>
            <a:r>
              <a:rPr lang="es-ES" sz="1800" b="0" i="0" u="none" strike="noStrike" baseline="0" dirty="0">
                <a:solidFill>
                  <a:srgbClr val="0070C0"/>
                </a:solidFill>
                <a:latin typeface="Helvetica" panose="020B0604020202020204" pitchFamily="34" charset="0"/>
              </a:rPr>
              <a:t>Relaciones en el grupo.</a:t>
            </a:r>
          </a:p>
          <a:p>
            <a:pPr algn="l"/>
            <a:r>
              <a:rPr lang="es-ES" sz="1800" b="0" i="0" u="none" strike="noStrike" baseline="0" dirty="0">
                <a:solidFill>
                  <a:srgbClr val="0070C0"/>
                </a:solidFill>
                <a:latin typeface="Helvetica" panose="020B0604020202020204" pitchFamily="34" charset="0"/>
              </a:rPr>
              <a:t>• Fomento de la amistad.</a:t>
            </a:r>
          </a:p>
          <a:p>
            <a:pPr algn="l"/>
            <a:r>
              <a:rPr lang="es-ES" sz="1800" b="0" i="0" u="none" strike="noStrike" baseline="0" dirty="0">
                <a:solidFill>
                  <a:srgbClr val="0070C0"/>
                </a:solidFill>
                <a:latin typeface="Helvetica" panose="020B0604020202020204" pitchFamily="34" charset="0"/>
              </a:rPr>
              <a:t>• Tareas colaborativas.</a:t>
            </a:r>
          </a:p>
          <a:p>
            <a:pPr algn="l"/>
            <a:r>
              <a:rPr lang="es-ES" sz="1800" b="0" i="0" u="none" strike="noStrike" baseline="0" dirty="0">
                <a:solidFill>
                  <a:srgbClr val="0070C0"/>
                </a:solidFill>
                <a:latin typeface="Helvetica" panose="020B0604020202020204" pitchFamily="34" charset="0"/>
              </a:rPr>
              <a:t>• Sensibilización frente al maltrato</a:t>
            </a:r>
            <a:r>
              <a:rPr lang="es-ES" sz="1800" b="0" i="0" u="none" strike="noStrike" baseline="0" dirty="0">
                <a:solidFill>
                  <a:srgbClr val="000000"/>
                </a:solidFill>
                <a:latin typeface="Helvetica" panose="020B0604020202020204" pitchFamily="34" charset="0"/>
              </a:rPr>
              <a:t> (respeto por la diferencia, promover la</a:t>
            </a:r>
          </a:p>
          <a:p>
            <a:pPr algn="l"/>
            <a:r>
              <a:rPr lang="es-ES" sz="1800" b="0" i="0" u="none" strike="noStrike" baseline="0" dirty="0">
                <a:solidFill>
                  <a:srgbClr val="000000"/>
                </a:solidFill>
                <a:latin typeface="Helvetica" panose="020B0604020202020204" pitchFamily="34" charset="0"/>
              </a:rPr>
              <a:t>empatía emocional, romper con mitos como el del chivato, aprender a ofrecer y</a:t>
            </a:r>
          </a:p>
          <a:p>
            <a:pPr algn="l"/>
            <a:r>
              <a:rPr lang="es-ES" sz="1800" b="0" i="0" u="none" strike="noStrike" baseline="0" dirty="0">
                <a:solidFill>
                  <a:srgbClr val="000000"/>
                </a:solidFill>
                <a:latin typeface="Helvetica" panose="020B0604020202020204" pitchFamily="34" charset="0"/>
              </a:rPr>
              <a:t>pedir ayuda, diferenciar entre amigos/as y compañeros/as...).</a:t>
            </a:r>
          </a:p>
          <a:p>
            <a:pPr algn="l"/>
            <a:r>
              <a:rPr lang="es-ES" sz="1800" b="0" i="0" u="none" strike="noStrike" baseline="0" dirty="0">
                <a:solidFill>
                  <a:srgbClr val="DDAE87"/>
                </a:solidFill>
                <a:latin typeface="Helvetica" panose="020B0604020202020204" pitchFamily="34" charset="0"/>
              </a:rPr>
              <a:t>• </a:t>
            </a:r>
            <a:r>
              <a:rPr lang="es-ES" sz="1800" b="0" i="0" u="none" strike="noStrike" baseline="0" dirty="0">
                <a:solidFill>
                  <a:srgbClr val="000000"/>
                </a:solidFill>
                <a:latin typeface="Helvetica" panose="020B0604020202020204" pitchFamily="34" charset="0"/>
              </a:rPr>
              <a:t>Conciencia de la importancia del cuidado de las relaciones afectivas y</a:t>
            </a:r>
          </a:p>
          <a:p>
            <a:pPr algn="l"/>
            <a:r>
              <a:rPr lang="es-ES" sz="1800" b="0" i="0" u="none" strike="noStrike" baseline="0" dirty="0">
                <a:solidFill>
                  <a:srgbClr val="000000"/>
                </a:solidFill>
                <a:latin typeface="Helvetica" panose="020B0604020202020204" pitchFamily="34" charset="0"/>
              </a:rPr>
              <a:t>emocionales de los adolescentes.</a:t>
            </a:r>
          </a:p>
          <a:p>
            <a:pPr algn="l"/>
            <a:r>
              <a:rPr lang="es-ES" sz="1800" b="0" i="0" u="none" strike="noStrike" baseline="0" dirty="0">
                <a:solidFill>
                  <a:srgbClr val="DDAE87"/>
                </a:solidFill>
                <a:latin typeface="Helvetica" panose="020B0604020202020204" pitchFamily="34" charset="0"/>
              </a:rPr>
              <a:t>• </a:t>
            </a:r>
            <a:r>
              <a:rPr lang="es-ES" sz="1800" b="0" i="0" u="none" strike="noStrike" baseline="0" dirty="0">
                <a:solidFill>
                  <a:srgbClr val="000000"/>
                </a:solidFill>
                <a:latin typeface="Helvetica" panose="020B0604020202020204" pitchFamily="34" charset="0"/>
              </a:rPr>
              <a:t>Análisis de las relaciones interpersonales, de los sentimientos y de los</a:t>
            </a:r>
          </a:p>
          <a:p>
            <a:pPr algn="l"/>
            <a:r>
              <a:rPr lang="es-ES" sz="1800" b="0" i="0" u="none" strike="noStrike" baseline="0" dirty="0">
                <a:solidFill>
                  <a:srgbClr val="000000"/>
                </a:solidFill>
                <a:latin typeface="Helvetica" panose="020B0604020202020204" pitchFamily="34" charset="0"/>
              </a:rPr>
              <a:t>conflictos.</a:t>
            </a:r>
          </a:p>
          <a:p>
            <a:pPr algn="l"/>
            <a:r>
              <a:rPr lang="es-ES" sz="1800" b="0" i="0" u="none" strike="noStrike" baseline="0" dirty="0">
                <a:solidFill>
                  <a:srgbClr val="DDAE87"/>
                </a:solidFill>
                <a:latin typeface="Helvetica" panose="020B0604020202020204" pitchFamily="34" charset="0"/>
              </a:rPr>
              <a:t>‣ </a:t>
            </a:r>
            <a:r>
              <a:rPr lang="es-ES" sz="1800" b="1" i="0" u="none" strike="noStrike" baseline="0" dirty="0">
                <a:solidFill>
                  <a:srgbClr val="000000"/>
                </a:solidFill>
                <a:latin typeface="Helvetica-Bold"/>
              </a:rPr>
              <a:t>Trabajar en el grupo habilidades sociales asertivas y de autoconocimiento</a:t>
            </a:r>
          </a:p>
          <a:p>
            <a:pPr algn="l"/>
            <a:r>
              <a:rPr lang="es-ES" sz="1800" b="0" i="0" u="none" strike="noStrike" baseline="0" dirty="0">
                <a:solidFill>
                  <a:srgbClr val="000000"/>
                </a:solidFill>
                <a:latin typeface="Helvetica" panose="020B0604020202020204" pitchFamily="34" charset="0"/>
              </a:rPr>
              <a:t>que capaciten al alumnado para dar respuestas idóneas en diferentes contextos:</a:t>
            </a:r>
          </a:p>
          <a:p>
            <a:pPr algn="l"/>
            <a:r>
              <a:rPr lang="es-ES" sz="1800" b="0" i="0" u="none" strike="noStrike" baseline="0" dirty="0">
                <a:solidFill>
                  <a:srgbClr val="DDAE87"/>
                </a:solidFill>
                <a:latin typeface="Helvetica" panose="020B0604020202020204" pitchFamily="34" charset="0"/>
              </a:rPr>
              <a:t>• </a:t>
            </a:r>
            <a:r>
              <a:rPr lang="es-ES" sz="1800" b="0" i="0" u="none" strike="noStrike" baseline="0" dirty="0">
                <a:solidFill>
                  <a:srgbClr val="0070C0"/>
                </a:solidFill>
                <a:latin typeface="Helvetica" panose="020B0604020202020204" pitchFamily="34" charset="0"/>
              </a:rPr>
              <a:t>Educar para las relaciones interpersonales igualitarias</a:t>
            </a:r>
            <a:r>
              <a:rPr lang="es-ES" sz="1800" b="0" i="0" u="none" strike="noStrike" baseline="0" dirty="0">
                <a:solidFill>
                  <a:srgbClr val="000000"/>
                </a:solidFill>
                <a:latin typeface="Helvetica" panose="020B0604020202020204" pitchFamily="34" charset="0"/>
              </a:rPr>
              <a:t> basadas en la valoración</a:t>
            </a:r>
          </a:p>
          <a:p>
            <a:pPr algn="l"/>
            <a:r>
              <a:rPr lang="es-ES" sz="1800" b="0" i="0" u="none" strike="noStrike" baseline="0" dirty="0">
                <a:solidFill>
                  <a:srgbClr val="000000"/>
                </a:solidFill>
                <a:latin typeface="Helvetica" panose="020B0604020202020204" pitchFamily="34" charset="0"/>
              </a:rPr>
              <a:t>mutua y en el respeto.</a:t>
            </a:r>
          </a:p>
          <a:p>
            <a:pPr algn="l"/>
            <a:r>
              <a:rPr lang="es-ES" sz="1800" b="0" i="0" u="none" strike="noStrike" baseline="0" dirty="0">
                <a:solidFill>
                  <a:srgbClr val="DDAE87"/>
                </a:solidFill>
                <a:latin typeface="Helvetica" panose="020B0604020202020204" pitchFamily="34" charset="0"/>
              </a:rPr>
              <a:t>• </a:t>
            </a:r>
            <a:r>
              <a:rPr lang="es-ES" sz="1800" b="0" i="0" u="none" strike="noStrike" baseline="0" dirty="0">
                <a:solidFill>
                  <a:srgbClr val="0070C0"/>
                </a:solidFill>
                <a:latin typeface="Helvetica" panose="020B0604020202020204" pitchFamily="34" charset="0"/>
              </a:rPr>
              <a:t>Ejercitar técnicas de autocontrol, empatía y resistencia a la frustración.</a:t>
            </a:r>
          </a:p>
          <a:p>
            <a:pPr algn="l"/>
            <a:r>
              <a:rPr lang="es-ES" sz="1800" b="0" i="0" u="none" strike="noStrike" baseline="0" dirty="0">
                <a:solidFill>
                  <a:srgbClr val="DDAE87"/>
                </a:solidFill>
                <a:latin typeface="Helvetica" panose="020B0604020202020204" pitchFamily="34" charset="0"/>
              </a:rPr>
              <a:t>• </a:t>
            </a:r>
            <a:r>
              <a:rPr lang="es-ES" sz="1800" b="0" i="0" u="none" strike="noStrike" baseline="0" dirty="0">
                <a:solidFill>
                  <a:srgbClr val="000000"/>
                </a:solidFill>
                <a:latin typeface="Helvetica" panose="020B0604020202020204" pitchFamily="34" charset="0"/>
              </a:rPr>
              <a:t>Desarrollar a través de </a:t>
            </a:r>
            <a:r>
              <a:rPr lang="es-ES" sz="1800" b="0" i="0" u="none" strike="noStrike" baseline="0" dirty="0">
                <a:solidFill>
                  <a:srgbClr val="0070C0"/>
                </a:solidFill>
                <a:latin typeface="Helvetica" panose="020B0604020202020204" pitchFamily="34" charset="0"/>
              </a:rPr>
              <a:t>métodos cooperativos habilidades prosociales y</a:t>
            </a:r>
          </a:p>
          <a:p>
            <a:pPr algn="l"/>
            <a:r>
              <a:rPr lang="es-ES" sz="1800" b="0" i="0" u="none" strike="noStrike" baseline="0" dirty="0">
                <a:solidFill>
                  <a:srgbClr val="0070C0"/>
                </a:solidFill>
                <a:latin typeface="Helvetica" panose="020B0604020202020204" pitchFamily="34" charset="0"/>
              </a:rPr>
              <a:t>destrezas para la gestión de las emociones.</a:t>
            </a:r>
            <a:endParaRPr lang="es-ES" dirty="0">
              <a:solidFill>
                <a:srgbClr val="0070C0"/>
              </a:solidFill>
            </a:endParaRPr>
          </a:p>
        </p:txBody>
      </p:sp>
    </p:spTree>
    <p:extLst>
      <p:ext uri="{BB962C8B-B14F-4D97-AF65-F5344CB8AC3E}">
        <p14:creationId xmlns:p14="http://schemas.microsoft.com/office/powerpoint/2010/main" val="14090841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EBC6C6D-B6B7-4212-BA82-8C4B1AFEAB58}"/>
              </a:ext>
            </a:extLst>
          </p:cNvPr>
          <p:cNvSpPr txBox="1"/>
          <p:nvPr/>
        </p:nvSpPr>
        <p:spPr>
          <a:xfrm>
            <a:off x="1406770" y="146434"/>
            <a:ext cx="9073662" cy="7201972"/>
          </a:xfrm>
          <a:prstGeom prst="rect">
            <a:avLst/>
          </a:prstGeom>
          <a:noFill/>
        </p:spPr>
        <p:txBody>
          <a:bodyPr wrap="square" rtlCol="0">
            <a:spAutoFit/>
          </a:bodyPr>
          <a:lstStyle/>
          <a:p>
            <a:r>
              <a:rPr lang="es-ES" sz="2400" b="1" dirty="0">
                <a:solidFill>
                  <a:srgbClr val="00B050"/>
                </a:solidFill>
                <a:latin typeface="Arial" panose="020B0604020202020204" pitchFamily="34" charset="0"/>
                <a:cs typeface="Arial" panose="020B0604020202020204" pitchFamily="34" charset="0"/>
              </a:rPr>
              <a:t>PROTOCOLO DE PROTECCIÓN DE DATOS.</a:t>
            </a:r>
          </a:p>
          <a:p>
            <a:endParaRPr lang="es-ES" sz="2400" b="0" i="0" dirty="0">
              <a:solidFill>
                <a:srgbClr val="000000"/>
              </a:solidFill>
              <a:effectLst/>
              <a:latin typeface="verdana" panose="020B0604030504040204" pitchFamily="34" charset="0"/>
            </a:endParaRPr>
          </a:p>
          <a:p>
            <a:r>
              <a:rPr lang="es-ES" sz="2400" b="0" i="0" dirty="0">
                <a:solidFill>
                  <a:srgbClr val="000000"/>
                </a:solidFill>
                <a:effectLst/>
                <a:latin typeface="verdana" panose="020B0604030504040204" pitchFamily="34" charset="0"/>
              </a:rPr>
              <a:t>Ley Orgánica 3/2018, de 5 de diciembre, de Protección de Datos Personales y garantía de los derechos digitales.</a:t>
            </a:r>
          </a:p>
          <a:p>
            <a:endParaRPr lang="es-ES" sz="2400" b="1" dirty="0">
              <a:solidFill>
                <a:srgbClr val="00B050"/>
              </a:solidFill>
              <a:latin typeface="Arial" panose="020B0604020202020204" pitchFamily="34" charset="0"/>
              <a:cs typeface="Arial" panose="020B0604020202020204" pitchFamily="34" charset="0"/>
            </a:endParaRPr>
          </a:p>
          <a:p>
            <a:r>
              <a:rPr lang="es-ES" u="sng" dirty="0">
                <a:latin typeface="Arial" panose="020B0604020202020204" pitchFamily="34" charset="0"/>
                <a:cs typeface="Arial" panose="020B0604020202020204" pitchFamily="34" charset="0"/>
              </a:rPr>
              <a:t>Tratamiento de los datos personales de alumnado:</a:t>
            </a:r>
          </a:p>
          <a:p>
            <a:pPr marL="285750" indent="-285750">
              <a:buFont typeface="Arial" panose="020B0604020202020204" pitchFamily="34" charset="0"/>
              <a:buChar char="•"/>
            </a:pPr>
            <a:r>
              <a:rPr lang="es-ES" dirty="0">
                <a:latin typeface="Arial" panose="020B0604020202020204" pitchFamily="34" charset="0"/>
                <a:cs typeface="Arial" panose="020B0604020202020204" pitchFamily="34" charset="0"/>
              </a:rPr>
              <a:t>Los datos personales ,íntimos  del alumnado serán custodiados por la dirección del centro y/o departamento de orientación. Tienen carácter de confidencialidad.</a:t>
            </a:r>
          </a:p>
          <a:p>
            <a:pPr marL="285750" indent="-285750">
              <a:buFont typeface="Arial" panose="020B0604020202020204" pitchFamily="34" charset="0"/>
              <a:buChar char="•"/>
            </a:pPr>
            <a:r>
              <a:rPr lang="es-ES" dirty="0">
                <a:latin typeface="Arial" panose="020B0604020202020204" pitchFamily="34" charset="0"/>
                <a:cs typeface="Arial" panose="020B0604020202020204" pitchFamily="34" charset="0"/>
              </a:rPr>
              <a:t>El profesor de aula no puede solicitar ni recabar datos personales al alumno , serán facilitados por la dirección del centro, a principio de curso , aquellos que sean necesarios para el desempeño de la labor docente.</a:t>
            </a:r>
          </a:p>
          <a:p>
            <a:r>
              <a:rPr lang="es-ES" u="sng" dirty="0">
                <a:latin typeface="Arial" panose="020B0604020202020204" pitchFamily="34" charset="0"/>
                <a:cs typeface="Arial" panose="020B0604020202020204" pitchFamily="34" charset="0"/>
              </a:rPr>
              <a:t>Tratamiento de las imágenes del alumnado:</a:t>
            </a:r>
          </a:p>
          <a:p>
            <a:pPr marL="285750" indent="-285750">
              <a:buFont typeface="Arial" panose="020B0604020202020204" pitchFamily="34" charset="0"/>
              <a:buChar char="•"/>
            </a:pPr>
            <a:r>
              <a:rPr lang="es-ES" dirty="0">
                <a:latin typeface="Arial" panose="020B0604020202020204" pitchFamily="34" charset="0"/>
                <a:cs typeface="Arial" panose="020B0604020202020204" pitchFamily="34" charset="0"/>
              </a:rPr>
              <a:t>Alumno menor de 14 años, debe firmar el permiso el padre/madre/ tutor.</a:t>
            </a:r>
          </a:p>
          <a:p>
            <a:pPr marL="285750" indent="-285750">
              <a:buFont typeface="Arial" panose="020B0604020202020204" pitchFamily="34" charset="0"/>
              <a:buChar char="•"/>
            </a:pPr>
            <a:r>
              <a:rPr lang="es-ES" dirty="0">
                <a:latin typeface="Arial" panose="020B0604020202020204" pitchFamily="34" charset="0"/>
                <a:cs typeface="Arial" panose="020B0604020202020204" pitchFamily="34" charset="0"/>
              </a:rPr>
              <a:t>Alumno mayor de 14 años, puede firmar el permiso él mismo.</a:t>
            </a:r>
          </a:p>
          <a:p>
            <a:pPr marL="285750" indent="-285750">
              <a:buFont typeface="Arial" panose="020B0604020202020204" pitchFamily="34" charset="0"/>
              <a:buChar char="•"/>
            </a:pPr>
            <a:r>
              <a:rPr lang="es-ES" dirty="0">
                <a:latin typeface="Arial" panose="020B0604020202020204" pitchFamily="34" charset="0"/>
                <a:cs typeface="Arial" panose="020B0604020202020204" pitchFamily="34" charset="0"/>
              </a:rPr>
              <a:t>Podemos grabar o fotografiar al alumnado , para uso “docente”. (Será custodiado por el profesor, si tiene carácter evaluador)</a:t>
            </a:r>
          </a:p>
          <a:p>
            <a:r>
              <a:rPr lang="es-ES" u="sng" dirty="0">
                <a:latin typeface="Arial" panose="020B0604020202020204" pitchFamily="34" charset="0"/>
                <a:cs typeface="Arial" panose="020B0604020202020204" pitchFamily="34" charset="0"/>
              </a:rPr>
              <a:t>Información sobre el alumnado a terceros:</a:t>
            </a:r>
          </a:p>
          <a:p>
            <a:pPr marL="285750" indent="-285750">
              <a:buFont typeface="Arial" panose="020B0604020202020204" pitchFamily="34" charset="0"/>
              <a:buChar char="•"/>
            </a:pPr>
            <a:r>
              <a:rPr lang="es-ES" dirty="0">
                <a:latin typeface="Arial" panose="020B0604020202020204" pitchFamily="34" charset="0"/>
                <a:cs typeface="Arial" panose="020B0604020202020204" pitchFamily="34" charset="0"/>
              </a:rPr>
              <a:t>Podemos dar información sobre nuestro alumnado, siendo tutores, a otros docentes, si ésta es relevante en su proceso de enseñanza aprendizaje.</a:t>
            </a:r>
          </a:p>
          <a:p>
            <a:pPr marL="285750" indent="-285750">
              <a:buFont typeface="Arial" panose="020B0604020202020204" pitchFamily="34" charset="0"/>
              <a:buChar char="•"/>
            </a:pPr>
            <a:r>
              <a:rPr lang="es-ES" dirty="0">
                <a:latin typeface="Arial" panose="020B0604020202020204" pitchFamily="34" charset="0"/>
                <a:cs typeface="Arial" panose="020B0604020202020204" pitchFamily="34" charset="0"/>
              </a:rPr>
              <a:t>Podemos dar información a los padres , en régimen de separación / divorcio. </a:t>
            </a:r>
            <a:r>
              <a:rPr lang="es-ES" b="1" dirty="0">
                <a:latin typeface="Arial" panose="020B0604020202020204" pitchFamily="34" charset="0"/>
                <a:cs typeface="Arial" panose="020B0604020202020204" pitchFamily="34" charset="0"/>
              </a:rPr>
              <a:t>No</a:t>
            </a:r>
            <a:r>
              <a:rPr lang="es-ES" dirty="0">
                <a:latin typeface="Arial" panose="020B0604020202020204" pitchFamily="34" charset="0"/>
                <a:cs typeface="Arial" panose="020B0604020202020204" pitchFamily="34" charset="0"/>
              </a:rPr>
              <a:t>, a aquel que no tenga la patria potestad. Las decisiones educativas ( </a:t>
            </a:r>
            <a:r>
              <a:rPr lang="es-ES" dirty="0" err="1">
                <a:latin typeface="Arial" panose="020B0604020202020204" pitchFamily="34" charset="0"/>
                <a:cs typeface="Arial" panose="020B0604020202020204" pitchFamily="34" charset="0"/>
              </a:rPr>
              <a:t>matricula,autorizaciones</a:t>
            </a:r>
            <a:r>
              <a:rPr lang="es-ES" dirty="0">
                <a:latin typeface="Arial" panose="020B0604020202020204" pitchFamily="34" charset="0"/>
                <a:cs typeface="Arial" panose="020B0604020202020204" pitchFamily="34" charset="0"/>
              </a:rPr>
              <a:t>, excursiones…)debe ser autorizada por ambos</a:t>
            </a:r>
          </a:p>
          <a:p>
            <a:endParaRPr lang="es-ES" dirty="0">
              <a:latin typeface="Arial" panose="020B0604020202020204" pitchFamily="34" charset="0"/>
              <a:cs typeface="Arial" panose="020B0604020202020204" pitchFamily="34" charset="0"/>
            </a:endParaRPr>
          </a:p>
          <a:p>
            <a:endParaRPr lang="es-E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95375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67B4C7C-FC7D-4231-AC09-079B46677A10}"/>
              </a:ext>
            </a:extLst>
          </p:cNvPr>
          <p:cNvSpPr txBox="1"/>
          <p:nvPr/>
        </p:nvSpPr>
        <p:spPr>
          <a:xfrm>
            <a:off x="1083212" y="492369"/>
            <a:ext cx="9059594" cy="6063198"/>
          </a:xfrm>
          <a:prstGeom prst="rect">
            <a:avLst/>
          </a:prstGeom>
          <a:noFill/>
        </p:spPr>
        <p:txBody>
          <a:bodyPr wrap="square" rtlCol="0">
            <a:spAutoFit/>
          </a:bodyPr>
          <a:lstStyle/>
          <a:p>
            <a:r>
              <a:rPr lang="es-ES" sz="2800" b="1" dirty="0">
                <a:solidFill>
                  <a:srgbClr val="00B050"/>
                </a:solidFill>
              </a:rPr>
              <a:t>PROTOCOLO URGENCIAS SANITARIAS</a:t>
            </a:r>
          </a:p>
          <a:p>
            <a:r>
              <a:rPr lang="es-ES" b="1" u="sng" dirty="0">
                <a:latin typeface="Arial" panose="020B0604020202020204" pitchFamily="34" charset="0"/>
                <a:cs typeface="Arial" panose="020B0604020202020204" pitchFamily="34" charset="0"/>
              </a:rPr>
              <a:t>Atención educativa:</a:t>
            </a:r>
          </a:p>
          <a:p>
            <a:pPr marL="285750" indent="-285750">
              <a:buFont typeface="Arial" panose="020B0604020202020204" pitchFamily="34" charset="0"/>
              <a:buChar char="•"/>
            </a:pPr>
            <a:r>
              <a:rPr lang="es-ES" u="sng" dirty="0">
                <a:latin typeface="Arial" panose="020B0604020202020204" pitchFamily="34" charset="0"/>
                <a:cs typeface="Arial" panose="020B0604020202020204" pitchFamily="34" charset="0"/>
              </a:rPr>
              <a:t>Atención educativa hospitalaria: </a:t>
            </a:r>
            <a:r>
              <a:rPr lang="es-ES" dirty="0">
                <a:latin typeface="Arial" panose="020B0604020202020204" pitchFamily="34" charset="0"/>
                <a:cs typeface="Arial" panose="020B0604020202020204" pitchFamily="34" charset="0"/>
              </a:rPr>
              <a:t>profesorado en aulas hospitalarias en coordinación con el equipo docente del centro</a:t>
            </a:r>
          </a:p>
          <a:p>
            <a:pPr marL="285750" indent="-285750">
              <a:buFont typeface="Arial" panose="020B0604020202020204" pitchFamily="34" charset="0"/>
              <a:buChar char="•"/>
            </a:pPr>
            <a:r>
              <a:rPr lang="es-ES" u="sng" dirty="0">
                <a:latin typeface="Arial" panose="020B0604020202020204" pitchFamily="34" charset="0"/>
                <a:cs typeface="Arial" panose="020B0604020202020204" pitchFamily="34" charset="0"/>
              </a:rPr>
              <a:t>Atención educativa domiciliaria: </a:t>
            </a:r>
            <a:r>
              <a:rPr lang="es-ES" dirty="0">
                <a:latin typeface="Arial" panose="020B0604020202020204" pitchFamily="34" charset="0"/>
                <a:cs typeface="Arial" panose="020B0604020202020204" pitchFamily="34" charset="0"/>
              </a:rPr>
              <a:t>alumnos con enfermedades crónicas , faltando 6 días o mas continuados al mes, en un período de mínimo 6 meses. Profesor domiciliario en coordinación con el equipo docente del centro.</a:t>
            </a:r>
          </a:p>
          <a:p>
            <a:r>
              <a:rPr lang="es-ES" b="1" u="sng" dirty="0">
                <a:latin typeface="Arial" panose="020B0604020202020204" pitchFamily="34" charset="0"/>
                <a:cs typeface="Arial" panose="020B0604020202020204" pitchFamily="34" charset="0"/>
              </a:rPr>
              <a:t>Urgencias y autoprotección.</a:t>
            </a:r>
          </a:p>
          <a:p>
            <a:r>
              <a:rPr lang="es-ES" dirty="0">
                <a:latin typeface="Arial" panose="020B0604020202020204" pitchFamily="34" charset="0"/>
                <a:cs typeface="Arial" panose="020B0604020202020204" pitchFamily="34" charset="0"/>
              </a:rPr>
              <a:t>R.D 393/2007, dicta normas básicas de autoprotección del centro. Modificado en 2008. </a:t>
            </a:r>
          </a:p>
          <a:p>
            <a:r>
              <a:rPr lang="es-ES" dirty="0">
                <a:latin typeface="Arial" panose="020B0604020202020204" pitchFamily="34" charset="0"/>
                <a:cs typeface="Arial" panose="020B0604020202020204" pitchFamily="34" charset="0"/>
              </a:rPr>
              <a:t>Obligan a la organización de actuaciones coordinadas para la autoprotección del centro. </a:t>
            </a:r>
            <a:r>
              <a:rPr lang="es-ES" b="1" dirty="0">
                <a:solidFill>
                  <a:srgbClr val="0070C0"/>
                </a:solidFill>
                <a:latin typeface="Arial" panose="020B0604020202020204" pitchFamily="34" charset="0"/>
                <a:cs typeface="Arial" panose="020B0604020202020204" pitchFamily="34" charset="0"/>
              </a:rPr>
              <a:t>Plan de evacuación, autoprotección y urgencias</a:t>
            </a:r>
            <a:r>
              <a:rPr lang="es-ES" dirty="0">
                <a:latin typeface="Arial" panose="020B0604020202020204" pitchFamily="34" charset="0"/>
                <a:cs typeface="Arial" panose="020B0604020202020204" pitchFamily="34" charset="0"/>
              </a:rPr>
              <a:t>.</a:t>
            </a:r>
          </a:p>
          <a:p>
            <a:r>
              <a:rPr lang="es-ES" b="1" u="sng" dirty="0">
                <a:solidFill>
                  <a:srgbClr val="FF0000"/>
                </a:solidFill>
                <a:latin typeface="Arial" panose="020B0604020202020204" pitchFamily="34" charset="0"/>
                <a:cs typeface="Arial" panose="020B0604020202020204" pitchFamily="34" charset="0"/>
              </a:rPr>
              <a:t>Alerta escolar: </a:t>
            </a:r>
          </a:p>
          <a:p>
            <a:pPr algn="l"/>
            <a:r>
              <a:rPr lang="pt-BR" dirty="0">
                <a:latin typeface="Arial" panose="020B0604020202020204" pitchFamily="34" charset="0"/>
                <a:cs typeface="Arial" panose="020B0604020202020204" pitchFamily="34" charset="0"/>
              </a:rPr>
              <a:t>C</a:t>
            </a:r>
            <a:r>
              <a:rPr lang="pt-BR" sz="1800" b="0" i="0" u="none" strike="noStrike" baseline="0" dirty="0">
                <a:latin typeface="Arial" panose="020B0604020202020204" pitchFamily="34" charset="0"/>
                <a:cs typeface="Arial" panose="020B0604020202020204" pitchFamily="34" charset="0"/>
              </a:rPr>
              <a:t>onjunto organizado de </a:t>
            </a:r>
            <a:r>
              <a:rPr lang="pt-BR" sz="1800" b="0" i="0" u="none" strike="noStrike" baseline="0" dirty="0" err="1">
                <a:latin typeface="Arial" panose="020B0604020202020204" pitchFamily="34" charset="0"/>
                <a:cs typeface="Arial" panose="020B0604020202020204" pitchFamily="34" charset="0"/>
              </a:rPr>
              <a:t>acciónes</a:t>
            </a:r>
            <a:r>
              <a:rPr lang="pt-BR" sz="1800" b="0" i="0" u="none" strike="noStrike" baseline="0" dirty="0">
                <a:latin typeface="Arial" panose="020B0604020202020204" pitchFamily="34" charset="0"/>
                <a:cs typeface="Arial" panose="020B0604020202020204" pitchFamily="34" charset="0"/>
              </a:rPr>
              <a:t> administrativas, informativas y</a:t>
            </a:r>
            <a:r>
              <a:rPr lang="pt-BR" dirty="0">
                <a:latin typeface="Arial" panose="020B0604020202020204" pitchFamily="34" charset="0"/>
                <a:cs typeface="Arial" panose="020B0604020202020204" pitchFamily="34" charset="0"/>
              </a:rPr>
              <a:t> </a:t>
            </a:r>
            <a:r>
              <a:rPr lang="pt-BR" sz="1800" b="0" i="0" u="none" strike="noStrike" baseline="0" dirty="0">
                <a:latin typeface="Arial" panose="020B0604020202020204" pitchFamily="34" charset="0"/>
                <a:cs typeface="Arial" panose="020B0604020202020204" pitchFamily="34" charset="0"/>
              </a:rPr>
              <a:t>operativas que pretende acercar una </a:t>
            </a:r>
            <a:r>
              <a:rPr lang="pt-BR" sz="1800" b="0" i="0" u="none" strike="noStrike" baseline="0" dirty="0" err="1">
                <a:latin typeface="Arial" panose="020B0604020202020204" pitchFamily="34" charset="0"/>
                <a:cs typeface="Arial" panose="020B0604020202020204" pitchFamily="34" charset="0"/>
              </a:rPr>
              <a:t>atención</a:t>
            </a:r>
            <a:r>
              <a:rPr lang="pt-BR" sz="1800" b="0" i="0" u="none" strike="noStrike" baseline="0" dirty="0">
                <a:latin typeface="Arial" panose="020B0604020202020204" pitchFamily="34" charset="0"/>
                <a:cs typeface="Arial" panose="020B0604020202020204" pitchFamily="34" charset="0"/>
              </a:rPr>
              <a:t> </a:t>
            </a:r>
            <a:r>
              <a:rPr lang="pt-BR" sz="1800" b="0" i="0" u="none" strike="noStrike" baseline="0" dirty="0" err="1">
                <a:latin typeface="Arial" panose="020B0604020202020204" pitchFamily="34" charset="0"/>
                <a:cs typeface="Arial" panose="020B0604020202020204" pitchFamily="34" charset="0"/>
              </a:rPr>
              <a:t>sanitaria</a:t>
            </a:r>
            <a:r>
              <a:rPr lang="pt-BR" sz="1800" b="0" i="0" u="none" strike="noStrike" baseline="0" dirty="0">
                <a:latin typeface="Arial" panose="020B0604020202020204" pitchFamily="34" charset="0"/>
                <a:cs typeface="Arial" panose="020B0604020202020204" pitchFamily="34" charset="0"/>
              </a:rPr>
              <a:t> </a:t>
            </a:r>
            <a:r>
              <a:rPr lang="pt-BR" sz="1800" b="0" i="0" u="none" strike="noStrike" baseline="0" dirty="0" err="1">
                <a:latin typeface="Arial" panose="020B0604020202020204" pitchFamily="34" charset="0"/>
                <a:cs typeface="Arial" panose="020B0604020202020204" pitchFamily="34" charset="0"/>
              </a:rPr>
              <a:t>inmediata</a:t>
            </a:r>
            <a:r>
              <a:rPr lang="pt-BR" sz="1800" b="0" i="0" u="none" strike="noStrike" baseline="0" dirty="0">
                <a:latin typeface="Arial" panose="020B0604020202020204" pitchFamily="34" charset="0"/>
                <a:cs typeface="Arial" panose="020B0604020202020204" pitchFamily="34" charset="0"/>
              </a:rPr>
              <a:t> y eficaz a todos </a:t>
            </a:r>
            <a:r>
              <a:rPr lang="pt-BR" sz="1800" b="0" i="0" u="none" strike="noStrike" baseline="0" dirty="0" err="1">
                <a:latin typeface="Arial" panose="020B0604020202020204" pitchFamily="34" charset="0"/>
                <a:cs typeface="Arial" panose="020B0604020202020204" pitchFamily="34" charset="0"/>
              </a:rPr>
              <a:t>los</a:t>
            </a:r>
            <a:r>
              <a:rPr lang="pt-BR" sz="1800" b="0" i="0" u="none" strike="noStrike" baseline="0" dirty="0">
                <a:latin typeface="Arial" panose="020B0604020202020204" pitchFamily="34" charset="0"/>
                <a:cs typeface="Arial" panose="020B0604020202020204" pitchFamily="34" charset="0"/>
              </a:rPr>
              <a:t> </a:t>
            </a:r>
            <a:r>
              <a:rPr lang="pt-BR" sz="1800" b="0" i="0" u="none" strike="noStrike" baseline="0" dirty="0" err="1">
                <a:latin typeface="Arial" panose="020B0604020202020204" pitchFamily="34" charset="0"/>
                <a:cs typeface="Arial" panose="020B0604020202020204" pitchFamily="34" charset="0"/>
              </a:rPr>
              <a:t>niños</a:t>
            </a:r>
            <a:r>
              <a:rPr lang="pt-BR" sz="1800" b="0" i="0" u="none" strike="noStrike" baseline="0" dirty="0">
                <a:latin typeface="Arial" panose="020B0604020202020204" pitchFamily="34" charset="0"/>
                <a:cs typeface="Arial" panose="020B0604020202020204" pitchFamily="34" charset="0"/>
              </a:rPr>
              <a:t> y </a:t>
            </a:r>
            <a:r>
              <a:rPr lang="pt-BR" sz="1800" b="0" i="0" u="none" strike="noStrike" baseline="0" dirty="0" err="1">
                <a:latin typeface="Arial" panose="020B0604020202020204" pitchFamily="34" charset="0"/>
                <a:cs typeface="Arial" panose="020B0604020202020204" pitchFamily="34" charset="0"/>
              </a:rPr>
              <a:t>niñas</a:t>
            </a:r>
            <a:r>
              <a:rPr lang="pt-BR" sz="1800" b="0" i="0" u="none" strike="noStrike" baseline="0" dirty="0">
                <a:latin typeface="Arial" panose="020B0604020202020204" pitchFamily="34" charset="0"/>
                <a:cs typeface="Arial" panose="020B0604020202020204" pitchFamily="34" charset="0"/>
              </a:rPr>
              <a:t> escolarizados entre </a:t>
            </a:r>
            <a:r>
              <a:rPr lang="pt-BR" sz="1800" b="0" i="0" u="none" strike="noStrike" baseline="0" dirty="0" err="1">
                <a:latin typeface="Arial" panose="020B0604020202020204" pitchFamily="34" charset="0"/>
                <a:cs typeface="Arial" panose="020B0604020202020204" pitchFamily="34" charset="0"/>
              </a:rPr>
              <a:t>los</a:t>
            </a:r>
            <a:r>
              <a:rPr lang="pt-BR" sz="1800" b="0" i="0" u="none" strike="noStrike" baseline="0" dirty="0">
                <a:latin typeface="Arial" panose="020B0604020202020204" pitchFamily="34" charset="0"/>
                <a:cs typeface="Arial" panose="020B0604020202020204" pitchFamily="34" charset="0"/>
              </a:rPr>
              <a:t> 0 y </a:t>
            </a:r>
            <a:r>
              <a:rPr lang="pt-BR" sz="1800" b="0" i="0" u="none" strike="noStrike" baseline="0" dirty="0" err="1">
                <a:latin typeface="Arial" panose="020B0604020202020204" pitchFamily="34" charset="0"/>
                <a:cs typeface="Arial" panose="020B0604020202020204" pitchFamily="34" charset="0"/>
              </a:rPr>
              <a:t>los</a:t>
            </a:r>
            <a:r>
              <a:rPr lang="pt-BR" sz="1800" b="0" i="0" u="none" strike="noStrike" baseline="0" dirty="0">
                <a:latin typeface="Arial" panose="020B0604020202020204" pitchFamily="34" charset="0"/>
                <a:cs typeface="Arial" panose="020B0604020202020204" pitchFamily="34" charset="0"/>
              </a:rPr>
              <a:t> 16 </a:t>
            </a:r>
            <a:r>
              <a:rPr lang="pt-BR" sz="1800" b="0" i="0" u="none" strike="noStrike" baseline="0" dirty="0" err="1">
                <a:latin typeface="Arial" panose="020B0604020202020204" pitchFamily="34" charset="0"/>
                <a:cs typeface="Arial" panose="020B0604020202020204" pitchFamily="34" charset="0"/>
              </a:rPr>
              <a:t>años</a:t>
            </a:r>
            <a:r>
              <a:rPr lang="pt-BR" sz="1800" b="0" i="0" u="none" strike="noStrike" baseline="0" dirty="0">
                <a:latin typeface="Arial" panose="020B0604020202020204" pitchFamily="34" charset="0"/>
                <a:cs typeface="Arial" panose="020B0604020202020204" pitchFamily="34" charset="0"/>
              </a:rPr>
              <a:t>, que </a:t>
            </a:r>
            <a:r>
              <a:rPr lang="pt-BR" sz="1800" b="0" i="0" u="none" strike="noStrike" baseline="0" dirty="0" err="1">
                <a:latin typeface="Arial" panose="020B0604020202020204" pitchFamily="34" charset="0"/>
                <a:cs typeface="Arial" panose="020B0604020202020204" pitchFamily="34" charset="0"/>
              </a:rPr>
              <a:t>padecen</a:t>
            </a:r>
            <a:r>
              <a:rPr lang="pt-BR" sz="1800" b="0" i="0" u="none" strike="noStrike" baseline="0" dirty="0">
                <a:latin typeface="Arial" panose="020B0604020202020204" pitchFamily="34" charset="0"/>
                <a:cs typeface="Arial" panose="020B0604020202020204" pitchFamily="34" charset="0"/>
              </a:rPr>
              <a:t> patologias crónicas</a:t>
            </a:r>
          </a:p>
          <a:p>
            <a:pPr algn="l"/>
            <a:r>
              <a:rPr lang="es-ES" sz="1800" b="0" i="0" u="none" strike="noStrike" baseline="0" dirty="0">
                <a:latin typeface="Arial" panose="020B0604020202020204" pitchFamily="34" charset="0"/>
                <a:cs typeface="Arial" panose="020B0604020202020204" pitchFamily="34" charset="0"/>
              </a:rPr>
              <a:t>susceptibles de descompensación con compromiso vital:</a:t>
            </a:r>
          </a:p>
          <a:p>
            <a:pPr marL="285750" indent="-285750" algn="l">
              <a:buFont typeface="Arial" panose="020B0604020202020204" pitchFamily="34" charset="0"/>
              <a:buChar char="•"/>
            </a:pPr>
            <a:r>
              <a:rPr lang="es-ES" sz="1800" b="0" i="0" u="none" strike="noStrike" baseline="0" dirty="0">
                <a:latin typeface="Arial" panose="020B0604020202020204" pitchFamily="34" charset="0"/>
                <a:cs typeface="Arial" panose="020B0604020202020204" pitchFamily="34" charset="0"/>
              </a:rPr>
              <a:t>Crises alérgicas (anafilaxia) por exposición a alérgenos, normalmente alimentarios.</a:t>
            </a:r>
          </a:p>
          <a:p>
            <a:pPr marL="285750" indent="-285750" algn="l">
              <a:buFont typeface="Arial" panose="020B0604020202020204" pitchFamily="34" charset="0"/>
              <a:buChar char="•"/>
            </a:pPr>
            <a:r>
              <a:rPr lang="pt-BR" sz="1800" b="0" i="0" u="none" strike="noStrike" baseline="0" dirty="0">
                <a:latin typeface="Arial" panose="020B0604020202020204" pitchFamily="34" charset="0"/>
                <a:cs typeface="Arial" panose="020B0604020202020204" pitchFamily="34" charset="0"/>
              </a:rPr>
              <a:t>Crises </a:t>
            </a:r>
            <a:r>
              <a:rPr lang="pt-BR" sz="1800" b="0" i="0" u="none" strike="noStrike" baseline="0" dirty="0" err="1">
                <a:latin typeface="Arial" panose="020B0604020202020204" pitchFamily="34" charset="0"/>
                <a:cs typeface="Arial" panose="020B0604020202020204" pitchFamily="34" charset="0"/>
              </a:rPr>
              <a:t>comiciales</a:t>
            </a:r>
            <a:r>
              <a:rPr lang="pt-BR" sz="1800" b="0" i="0" u="none" strike="noStrike" baseline="0" dirty="0">
                <a:latin typeface="Arial" panose="020B0604020202020204" pitchFamily="34" charset="0"/>
                <a:cs typeface="Arial" panose="020B0604020202020204" pitchFamily="34" charset="0"/>
              </a:rPr>
              <a:t> (epilepsia </a:t>
            </a:r>
            <a:r>
              <a:rPr lang="pt-BR" sz="1800" b="0" i="0" u="none" strike="noStrike" baseline="0" dirty="0" err="1">
                <a:latin typeface="Arial" panose="020B0604020202020204" pitchFamily="34" charset="0"/>
                <a:cs typeface="Arial" panose="020B0604020202020204" pitchFamily="34" charset="0"/>
              </a:rPr>
              <a:t>en</a:t>
            </a:r>
            <a:r>
              <a:rPr lang="pt-BR" sz="1800" b="0" i="0" u="none" strike="noStrike" baseline="0" dirty="0">
                <a:latin typeface="Arial" panose="020B0604020202020204" pitchFamily="34" charset="0"/>
                <a:cs typeface="Arial" panose="020B0604020202020204" pitchFamily="34" charset="0"/>
              </a:rPr>
              <a:t> todas sus formas).</a:t>
            </a:r>
          </a:p>
          <a:p>
            <a:pPr marL="285750" indent="-285750" algn="l">
              <a:buFont typeface="Arial" panose="020B0604020202020204" pitchFamily="34" charset="0"/>
              <a:buChar char="•"/>
            </a:pPr>
            <a:r>
              <a:rPr lang="es-ES" sz="1800" b="0" i="0" u="none" strike="noStrike" baseline="0" dirty="0">
                <a:latin typeface="Arial" panose="020B0604020202020204" pitchFamily="34" charset="0"/>
                <a:cs typeface="Arial" panose="020B0604020202020204" pitchFamily="34" charset="0"/>
              </a:rPr>
              <a:t>Crises diabéticas (en general, por hipoglicemia).</a:t>
            </a:r>
          </a:p>
          <a:p>
            <a:pPr algn="l"/>
            <a:r>
              <a:rPr lang="es-ES" dirty="0">
                <a:latin typeface="Arial" panose="020B0604020202020204" pitchFamily="34" charset="0"/>
                <a:cs typeface="Arial" panose="020B0604020202020204" pitchFamily="34" charset="0"/>
              </a:rPr>
              <a:t>Posibilita que el profesorado tenga cobertura de profesionales médicos, gracias a los alumnos inscritos en esta base de datos.</a:t>
            </a:r>
          </a:p>
        </p:txBody>
      </p:sp>
    </p:spTree>
    <p:extLst>
      <p:ext uri="{BB962C8B-B14F-4D97-AF65-F5344CB8AC3E}">
        <p14:creationId xmlns:p14="http://schemas.microsoft.com/office/powerpoint/2010/main" val="17300194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8FB9A99-24AD-46D3-9FBC-C3DB5EA57005}"/>
              </a:ext>
            </a:extLst>
          </p:cNvPr>
          <p:cNvSpPr txBox="1"/>
          <p:nvPr/>
        </p:nvSpPr>
        <p:spPr>
          <a:xfrm>
            <a:off x="1350498" y="422030"/>
            <a:ext cx="9833317" cy="2308324"/>
          </a:xfrm>
          <a:prstGeom prst="rect">
            <a:avLst/>
          </a:prstGeom>
          <a:noFill/>
        </p:spPr>
        <p:txBody>
          <a:bodyPr wrap="square" rtlCol="0">
            <a:spAutoFit/>
          </a:bodyPr>
          <a:lstStyle/>
          <a:p>
            <a:r>
              <a:rPr lang="es-ES" b="1" dirty="0"/>
              <a:t>PRIMEROS AUXILIOS EN ENFERMEDAD REPENTINA Y ACCIDENTES:</a:t>
            </a:r>
          </a:p>
          <a:p>
            <a:pPr marL="285750" indent="-285750">
              <a:buFont typeface="Arial" panose="020B0604020202020204" pitchFamily="34" charset="0"/>
              <a:buChar char="•"/>
            </a:pPr>
            <a:r>
              <a:rPr lang="es-ES" dirty="0"/>
              <a:t>Actuaciones que deben estar incluidas en los planes de autoprotección.</a:t>
            </a:r>
          </a:p>
          <a:p>
            <a:pPr marL="285750" indent="-285750">
              <a:buFont typeface="Arial" panose="020B0604020202020204" pitchFamily="34" charset="0"/>
              <a:buChar char="•"/>
            </a:pPr>
            <a:r>
              <a:rPr lang="es-ES" dirty="0"/>
              <a:t>Se realizarán simulacros en los centros con colaboraciones con 061 y 112 Galicia.</a:t>
            </a:r>
          </a:p>
          <a:p>
            <a:pPr marL="285750" indent="-285750">
              <a:buFont typeface="Arial" panose="020B0604020202020204" pitchFamily="34" charset="0"/>
              <a:buChar char="•"/>
            </a:pPr>
            <a:r>
              <a:rPr lang="es-ES" dirty="0"/>
              <a:t>Realizar acciones formativas en los centros de PA, SVB, y DESA.</a:t>
            </a:r>
          </a:p>
          <a:p>
            <a:endParaRPr lang="es-ES" dirty="0"/>
          </a:p>
          <a:p>
            <a:endParaRPr lang="es-ES" dirty="0"/>
          </a:p>
          <a:p>
            <a:endParaRPr lang="es-ES" dirty="0"/>
          </a:p>
          <a:p>
            <a:endParaRPr lang="es-ES" dirty="0"/>
          </a:p>
        </p:txBody>
      </p:sp>
    </p:spTree>
    <p:extLst>
      <p:ext uri="{BB962C8B-B14F-4D97-AF65-F5344CB8AC3E}">
        <p14:creationId xmlns:p14="http://schemas.microsoft.com/office/powerpoint/2010/main" val="1160363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CED1D81-51F7-452A-BC20-1EB3DCCF8058}"/>
              </a:ext>
            </a:extLst>
          </p:cNvPr>
          <p:cNvSpPr txBox="1"/>
          <p:nvPr/>
        </p:nvSpPr>
        <p:spPr>
          <a:xfrm>
            <a:off x="1505243" y="881142"/>
            <a:ext cx="9453489" cy="2585323"/>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INTEGRACIÓN: </a:t>
            </a:r>
            <a:r>
              <a:rPr lang="es-ES" dirty="0">
                <a:latin typeface="Arial" panose="020B0604020202020204" pitchFamily="34" charset="0"/>
                <a:cs typeface="Arial" panose="020B0604020202020204" pitchFamily="34" charset="0"/>
              </a:rPr>
              <a:t>Nuestros alumnos </a:t>
            </a:r>
            <a:r>
              <a:rPr lang="es-ES" dirty="0">
                <a:solidFill>
                  <a:srgbClr val="FF0000"/>
                </a:solidFill>
                <a:latin typeface="Arial" panose="020B0604020202020204" pitchFamily="34" charset="0"/>
                <a:cs typeface="Arial" panose="020B0604020202020204" pitchFamily="34" charset="0"/>
              </a:rPr>
              <a:t>comparten el mismo espacio</a:t>
            </a:r>
            <a:r>
              <a:rPr lang="es-ES" dirty="0">
                <a:latin typeface="Arial" panose="020B0604020202020204" pitchFamily="34" charset="0"/>
                <a:cs typeface="Arial" panose="020B0604020202020204" pitchFamily="34" charset="0"/>
              </a:rPr>
              <a:t>, </a:t>
            </a:r>
            <a:r>
              <a:rPr lang="es-ES" dirty="0">
                <a:solidFill>
                  <a:srgbClr val="FF0000"/>
                </a:solidFill>
                <a:latin typeface="Arial" panose="020B0604020202020204" pitchFamily="34" charset="0"/>
                <a:cs typeface="Arial" panose="020B0604020202020204" pitchFamily="34" charset="0"/>
              </a:rPr>
              <a:t>pero no hacen las mismas actividades</a:t>
            </a:r>
            <a:r>
              <a:rPr lang="es-ES" dirty="0">
                <a:latin typeface="Arial" panose="020B0604020202020204" pitchFamily="34" charset="0"/>
                <a:cs typeface="Arial" panose="020B0604020202020204" pitchFamily="34" charset="0"/>
              </a:rPr>
              <a:t>, no utilizan el mismo material…. No son parte del grupo. Ejemplo EF : proponer un ejercicio para toda la clase y al alumno con necesidades, proponerle otro ejercicio a parte, incluso a veces separado del grupo.</a:t>
            </a:r>
          </a:p>
          <a:p>
            <a:endParaRPr lang="es-ES" dirty="0">
              <a:latin typeface="Arial" panose="020B0604020202020204" pitchFamily="34" charset="0"/>
              <a:cs typeface="Arial" panose="020B0604020202020204" pitchFamily="34" charset="0"/>
            </a:endParaRPr>
          </a:p>
          <a:p>
            <a:r>
              <a:rPr lang="es-ES" b="1" dirty="0">
                <a:latin typeface="Arial" panose="020B0604020202020204" pitchFamily="34" charset="0"/>
                <a:cs typeface="Arial" panose="020B0604020202020204" pitchFamily="34" charset="0"/>
              </a:rPr>
              <a:t>INCLUSIÓN: </a:t>
            </a:r>
            <a:r>
              <a:rPr lang="es-ES" dirty="0">
                <a:solidFill>
                  <a:srgbClr val="FF0000"/>
                </a:solidFill>
                <a:latin typeface="Arial" panose="020B0604020202020204" pitchFamily="34" charset="0"/>
                <a:cs typeface="Arial" panose="020B0604020202020204" pitchFamily="34" charset="0"/>
              </a:rPr>
              <a:t>No se dan diferencias entre alumnos sobre todo al nivel de relaciones</a:t>
            </a:r>
            <a:r>
              <a:rPr lang="es-ES" dirty="0">
                <a:latin typeface="Arial" panose="020B0604020202020204" pitchFamily="34" charset="0"/>
                <a:cs typeface="Arial" panose="020B0604020202020204" pitchFamily="34" charset="0"/>
              </a:rPr>
              <a:t>. Proponer el mismo ejercicio para todos y darle al alumno con necesidades los apoyos necesarios para que pueda realizarlo ( explicación verbal, guía física, adaptación a su capacidad…)</a:t>
            </a:r>
          </a:p>
        </p:txBody>
      </p:sp>
      <p:pic>
        <p:nvPicPr>
          <p:cNvPr id="5" name="Imagen 4">
            <a:extLst>
              <a:ext uri="{FF2B5EF4-FFF2-40B4-BE49-F238E27FC236}">
                <a16:creationId xmlns:a16="http://schemas.microsoft.com/office/drawing/2014/main" id="{C0CAF21B-EC34-4B0A-A791-1ECB74ED7055}"/>
              </a:ext>
            </a:extLst>
          </p:cNvPr>
          <p:cNvPicPr>
            <a:picLocks noChangeAspect="1"/>
          </p:cNvPicPr>
          <p:nvPr/>
        </p:nvPicPr>
        <p:blipFill>
          <a:blip r:embed="rId2"/>
          <a:stretch>
            <a:fillRect/>
          </a:stretch>
        </p:blipFill>
        <p:spPr>
          <a:xfrm>
            <a:off x="1712598" y="3707527"/>
            <a:ext cx="4041089" cy="2694059"/>
          </a:xfrm>
          <a:prstGeom prst="rect">
            <a:avLst/>
          </a:prstGeom>
        </p:spPr>
      </p:pic>
      <p:pic>
        <p:nvPicPr>
          <p:cNvPr id="7" name="Imagen 6">
            <a:extLst>
              <a:ext uri="{FF2B5EF4-FFF2-40B4-BE49-F238E27FC236}">
                <a16:creationId xmlns:a16="http://schemas.microsoft.com/office/drawing/2014/main" id="{3FD0A05C-E985-FCD1-C010-0EC583FBEDB4}"/>
              </a:ext>
            </a:extLst>
          </p:cNvPr>
          <p:cNvPicPr>
            <a:picLocks noChangeAspect="1"/>
          </p:cNvPicPr>
          <p:nvPr/>
        </p:nvPicPr>
        <p:blipFill>
          <a:blip r:embed="rId3"/>
          <a:stretch>
            <a:fillRect/>
          </a:stretch>
        </p:blipFill>
        <p:spPr>
          <a:xfrm>
            <a:off x="6839501" y="3173901"/>
            <a:ext cx="3847256" cy="3408428"/>
          </a:xfrm>
          <a:prstGeom prst="rect">
            <a:avLst/>
          </a:prstGeom>
        </p:spPr>
      </p:pic>
      <p:sp>
        <p:nvSpPr>
          <p:cNvPr id="8" name="Bocadillo: ovalado 7">
            <a:extLst>
              <a:ext uri="{FF2B5EF4-FFF2-40B4-BE49-F238E27FC236}">
                <a16:creationId xmlns:a16="http://schemas.microsoft.com/office/drawing/2014/main" id="{CDC7E2C3-D329-A52F-9E48-08634FE44CE9}"/>
              </a:ext>
            </a:extLst>
          </p:cNvPr>
          <p:cNvSpPr/>
          <p:nvPr/>
        </p:nvSpPr>
        <p:spPr>
          <a:xfrm>
            <a:off x="10686757" y="1547446"/>
            <a:ext cx="1505243" cy="147710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a:ln w="12700">
                  <a:solidFill>
                    <a:schemeClr val="accent3">
                      <a:lumMod val="50000"/>
                    </a:schemeClr>
                  </a:solidFill>
                  <a:prstDash val="solid"/>
                </a:ln>
                <a:solidFill>
                  <a:srgbClr val="FF0000"/>
                </a:solidFill>
                <a:effectLst>
                  <a:innerShdw blurRad="177800">
                    <a:schemeClr val="accent3">
                      <a:lumMod val="50000"/>
                    </a:schemeClr>
                  </a:innerShdw>
                </a:effectLst>
              </a:rPr>
              <a:t>SOY ALEX !!!!!</a:t>
            </a:r>
          </a:p>
        </p:txBody>
      </p:sp>
    </p:spTree>
    <p:extLst>
      <p:ext uri="{BB962C8B-B14F-4D97-AF65-F5344CB8AC3E}">
        <p14:creationId xmlns:p14="http://schemas.microsoft.com/office/powerpoint/2010/main" val="3791229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4B6923B-6E12-F5BA-C7A3-1952BD2B6D7A}"/>
              </a:ext>
            </a:extLst>
          </p:cNvPr>
          <p:cNvSpPr txBox="1"/>
          <p:nvPr/>
        </p:nvSpPr>
        <p:spPr>
          <a:xfrm>
            <a:off x="839958" y="103840"/>
            <a:ext cx="4172244" cy="1077218"/>
          </a:xfrm>
          <a:prstGeom prst="rect">
            <a:avLst/>
          </a:prstGeom>
          <a:noFill/>
        </p:spPr>
        <p:txBody>
          <a:bodyPr wrap="square" rtlCol="0">
            <a:spAutoFit/>
          </a:bodyPr>
          <a:lstStyle/>
          <a:p>
            <a:r>
              <a:rPr lang="es-ES" sz="3200" dirty="0">
                <a:latin typeface="Broadway" panose="04040905080B02020502" pitchFamily="82" charset="0"/>
              </a:rPr>
              <a:t>PLANIFICACIÓN DE DUA:  </a:t>
            </a:r>
          </a:p>
        </p:txBody>
      </p:sp>
      <p:sp>
        <p:nvSpPr>
          <p:cNvPr id="3" name="Rectángulo 2">
            <a:extLst>
              <a:ext uri="{FF2B5EF4-FFF2-40B4-BE49-F238E27FC236}">
                <a16:creationId xmlns:a16="http://schemas.microsoft.com/office/drawing/2014/main" id="{26A653B6-6017-5D2D-AC1C-8EB5D5B37B3A}"/>
              </a:ext>
            </a:extLst>
          </p:cNvPr>
          <p:cNvSpPr/>
          <p:nvPr/>
        </p:nvSpPr>
        <p:spPr>
          <a:xfrm>
            <a:off x="1730326" y="1659988"/>
            <a:ext cx="2475914" cy="3938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PROGRAMACIÓN</a:t>
            </a:r>
          </a:p>
        </p:txBody>
      </p:sp>
      <p:sp>
        <p:nvSpPr>
          <p:cNvPr id="4" name="Rectángulo 3">
            <a:extLst>
              <a:ext uri="{FF2B5EF4-FFF2-40B4-BE49-F238E27FC236}">
                <a16:creationId xmlns:a16="http://schemas.microsoft.com/office/drawing/2014/main" id="{46B142CD-8BCB-9C46-ADA1-B7C6038AADB9}"/>
              </a:ext>
            </a:extLst>
          </p:cNvPr>
          <p:cNvSpPr/>
          <p:nvPr/>
        </p:nvSpPr>
        <p:spPr>
          <a:xfrm>
            <a:off x="1730326" y="3035105"/>
            <a:ext cx="2475914" cy="3938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UD/SA</a:t>
            </a:r>
          </a:p>
        </p:txBody>
      </p:sp>
      <p:sp>
        <p:nvSpPr>
          <p:cNvPr id="5" name="Rectángulo 4">
            <a:extLst>
              <a:ext uri="{FF2B5EF4-FFF2-40B4-BE49-F238E27FC236}">
                <a16:creationId xmlns:a16="http://schemas.microsoft.com/office/drawing/2014/main" id="{677E4C4C-1B80-B737-839E-8C755DB7F42A}"/>
              </a:ext>
            </a:extLst>
          </p:cNvPr>
          <p:cNvSpPr/>
          <p:nvPr/>
        </p:nvSpPr>
        <p:spPr>
          <a:xfrm>
            <a:off x="1730326" y="4635305"/>
            <a:ext cx="2475914" cy="3938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SESION </a:t>
            </a:r>
          </a:p>
        </p:txBody>
      </p:sp>
      <p:sp>
        <p:nvSpPr>
          <p:cNvPr id="6" name="Flecha: hacia abajo 5">
            <a:extLst>
              <a:ext uri="{FF2B5EF4-FFF2-40B4-BE49-F238E27FC236}">
                <a16:creationId xmlns:a16="http://schemas.microsoft.com/office/drawing/2014/main" id="{F59C69F5-824D-A26A-62C6-29745A3ACD45}"/>
              </a:ext>
            </a:extLst>
          </p:cNvPr>
          <p:cNvSpPr/>
          <p:nvPr/>
        </p:nvSpPr>
        <p:spPr>
          <a:xfrm>
            <a:off x="2560320" y="2194560"/>
            <a:ext cx="731520" cy="6013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Flecha: hacia abajo 6">
            <a:extLst>
              <a:ext uri="{FF2B5EF4-FFF2-40B4-BE49-F238E27FC236}">
                <a16:creationId xmlns:a16="http://schemas.microsoft.com/office/drawing/2014/main" id="{526B3378-B2BF-60C1-D99D-691D452F2B63}"/>
              </a:ext>
            </a:extLst>
          </p:cNvPr>
          <p:cNvSpPr/>
          <p:nvPr/>
        </p:nvSpPr>
        <p:spPr>
          <a:xfrm>
            <a:off x="2560320" y="3731483"/>
            <a:ext cx="731520" cy="6013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Flecha: a la derecha 7">
            <a:extLst>
              <a:ext uri="{FF2B5EF4-FFF2-40B4-BE49-F238E27FC236}">
                <a16:creationId xmlns:a16="http://schemas.microsoft.com/office/drawing/2014/main" id="{B10281C2-7C0F-F0B9-4F46-8ACE6F570D06}"/>
              </a:ext>
            </a:extLst>
          </p:cNvPr>
          <p:cNvSpPr/>
          <p:nvPr/>
        </p:nvSpPr>
        <p:spPr>
          <a:xfrm>
            <a:off x="4369192" y="2492662"/>
            <a:ext cx="1294227" cy="7956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a:extLst>
              <a:ext uri="{FF2B5EF4-FFF2-40B4-BE49-F238E27FC236}">
                <a16:creationId xmlns:a16="http://schemas.microsoft.com/office/drawing/2014/main" id="{399F89D7-F71F-7BD6-0A76-36B44424BD0D}"/>
              </a:ext>
            </a:extLst>
          </p:cNvPr>
          <p:cNvSpPr/>
          <p:nvPr/>
        </p:nvSpPr>
        <p:spPr>
          <a:xfrm>
            <a:off x="5855092" y="2246059"/>
            <a:ext cx="2063262" cy="79566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t>P1. REPRESENTACION</a:t>
            </a:r>
          </a:p>
        </p:txBody>
      </p:sp>
      <p:sp>
        <p:nvSpPr>
          <p:cNvPr id="10" name="Rectángulo 9">
            <a:extLst>
              <a:ext uri="{FF2B5EF4-FFF2-40B4-BE49-F238E27FC236}">
                <a16:creationId xmlns:a16="http://schemas.microsoft.com/office/drawing/2014/main" id="{FFFD53FB-EB07-6C26-6237-857CD901E882}"/>
              </a:ext>
            </a:extLst>
          </p:cNvPr>
          <p:cNvSpPr/>
          <p:nvPr/>
        </p:nvSpPr>
        <p:spPr>
          <a:xfrm>
            <a:off x="8226671" y="2215243"/>
            <a:ext cx="1477108" cy="795661"/>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ES" dirty="0"/>
              <a:t>P.2</a:t>
            </a:r>
          </a:p>
          <a:p>
            <a:pPr algn="ctr"/>
            <a:r>
              <a:rPr lang="es-ES" dirty="0"/>
              <a:t>EXPRESIÓN</a:t>
            </a:r>
          </a:p>
        </p:txBody>
      </p:sp>
      <p:sp>
        <p:nvSpPr>
          <p:cNvPr id="11" name="Rectángulo 10">
            <a:extLst>
              <a:ext uri="{FF2B5EF4-FFF2-40B4-BE49-F238E27FC236}">
                <a16:creationId xmlns:a16="http://schemas.microsoft.com/office/drawing/2014/main" id="{1293E481-3291-C137-AFE3-9FA0DE2059E6}"/>
              </a:ext>
            </a:extLst>
          </p:cNvPr>
          <p:cNvSpPr/>
          <p:nvPr/>
        </p:nvSpPr>
        <p:spPr>
          <a:xfrm>
            <a:off x="10016196" y="2228447"/>
            <a:ext cx="1477108" cy="81327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dirty="0"/>
              <a:t>P.2</a:t>
            </a:r>
          </a:p>
          <a:p>
            <a:pPr algn="ctr"/>
            <a:r>
              <a:rPr lang="es-ES" dirty="0"/>
              <a:t>MOTIVACIÓN</a:t>
            </a:r>
          </a:p>
        </p:txBody>
      </p:sp>
      <p:sp>
        <p:nvSpPr>
          <p:cNvPr id="12" name="Rectángulo 11">
            <a:extLst>
              <a:ext uri="{FF2B5EF4-FFF2-40B4-BE49-F238E27FC236}">
                <a16:creationId xmlns:a16="http://schemas.microsoft.com/office/drawing/2014/main" id="{56671EA2-B70E-B976-98AA-862755DFA7C5}"/>
              </a:ext>
            </a:extLst>
          </p:cNvPr>
          <p:cNvSpPr/>
          <p:nvPr/>
        </p:nvSpPr>
        <p:spPr>
          <a:xfrm>
            <a:off x="5663419" y="1429657"/>
            <a:ext cx="6147581" cy="4606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Pautas que den opciones a la heterogeneidad del alumnado</a:t>
            </a:r>
          </a:p>
        </p:txBody>
      </p:sp>
      <p:sp>
        <p:nvSpPr>
          <p:cNvPr id="13" name="Bocadillo: ovalado 12">
            <a:extLst>
              <a:ext uri="{FF2B5EF4-FFF2-40B4-BE49-F238E27FC236}">
                <a16:creationId xmlns:a16="http://schemas.microsoft.com/office/drawing/2014/main" id="{774E1AAC-F75A-0076-D8FB-768BAEF9EEAC}"/>
              </a:ext>
            </a:extLst>
          </p:cNvPr>
          <p:cNvSpPr/>
          <p:nvPr/>
        </p:nvSpPr>
        <p:spPr>
          <a:xfrm>
            <a:off x="10188526" y="49011"/>
            <a:ext cx="1825285" cy="1075568"/>
          </a:xfrm>
          <a:prstGeom prst="wedgeEllipseCallout">
            <a:avLst>
              <a:gd name="adj1" fmla="val -96203"/>
              <a:gd name="adj2" fmla="val 714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“A ciegas” </a:t>
            </a:r>
          </a:p>
          <a:p>
            <a:pPr algn="ctr"/>
            <a:r>
              <a:rPr lang="es-ES" dirty="0"/>
              <a:t>CONTEXTO</a:t>
            </a:r>
          </a:p>
        </p:txBody>
      </p:sp>
      <p:sp>
        <p:nvSpPr>
          <p:cNvPr id="14" name="Onda 13">
            <a:extLst>
              <a:ext uri="{FF2B5EF4-FFF2-40B4-BE49-F238E27FC236}">
                <a16:creationId xmlns:a16="http://schemas.microsoft.com/office/drawing/2014/main" id="{12EC16DF-105C-5FCB-6645-BF7372AB150E}"/>
              </a:ext>
            </a:extLst>
          </p:cNvPr>
          <p:cNvSpPr/>
          <p:nvPr/>
        </p:nvSpPr>
        <p:spPr>
          <a:xfrm>
            <a:off x="5823438" y="3551257"/>
            <a:ext cx="5448884" cy="795661"/>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Pautas concretadas y reajustadas con la </a:t>
            </a:r>
            <a:r>
              <a:rPr lang="es-ES" b="1" dirty="0">
                <a:solidFill>
                  <a:srgbClr val="FF0000"/>
                </a:solidFill>
              </a:rPr>
              <a:t>evaluación inicial</a:t>
            </a:r>
          </a:p>
        </p:txBody>
      </p:sp>
      <p:sp>
        <p:nvSpPr>
          <p:cNvPr id="15" name="Rectángulo 14">
            <a:extLst>
              <a:ext uri="{FF2B5EF4-FFF2-40B4-BE49-F238E27FC236}">
                <a16:creationId xmlns:a16="http://schemas.microsoft.com/office/drawing/2014/main" id="{1CD285ED-8448-902C-5FEC-7E10A35147AB}"/>
              </a:ext>
            </a:extLst>
          </p:cNvPr>
          <p:cNvSpPr/>
          <p:nvPr/>
        </p:nvSpPr>
        <p:spPr>
          <a:xfrm>
            <a:off x="5416649" y="5509232"/>
            <a:ext cx="2063262" cy="79566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dirty="0"/>
              <a:t>P1. REPRESENTACION</a:t>
            </a:r>
          </a:p>
        </p:txBody>
      </p:sp>
      <p:sp>
        <p:nvSpPr>
          <p:cNvPr id="16" name="Rectángulo 15">
            <a:extLst>
              <a:ext uri="{FF2B5EF4-FFF2-40B4-BE49-F238E27FC236}">
                <a16:creationId xmlns:a16="http://schemas.microsoft.com/office/drawing/2014/main" id="{57F2E3FB-A164-0CB3-CE89-F774FA8F01B7}"/>
              </a:ext>
            </a:extLst>
          </p:cNvPr>
          <p:cNvSpPr/>
          <p:nvPr/>
        </p:nvSpPr>
        <p:spPr>
          <a:xfrm>
            <a:off x="7998655" y="5506593"/>
            <a:ext cx="1477108" cy="795661"/>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ES" dirty="0"/>
              <a:t>P.2</a:t>
            </a:r>
          </a:p>
          <a:p>
            <a:pPr algn="ctr"/>
            <a:r>
              <a:rPr lang="es-ES" dirty="0"/>
              <a:t>EXPRESIÓN</a:t>
            </a:r>
          </a:p>
        </p:txBody>
      </p:sp>
      <p:sp>
        <p:nvSpPr>
          <p:cNvPr id="17" name="Rectángulo 16">
            <a:extLst>
              <a:ext uri="{FF2B5EF4-FFF2-40B4-BE49-F238E27FC236}">
                <a16:creationId xmlns:a16="http://schemas.microsoft.com/office/drawing/2014/main" id="{9B8FB2B6-D286-8931-190B-C192197054F1}"/>
              </a:ext>
            </a:extLst>
          </p:cNvPr>
          <p:cNvSpPr/>
          <p:nvPr/>
        </p:nvSpPr>
        <p:spPr>
          <a:xfrm>
            <a:off x="9826868" y="5506593"/>
            <a:ext cx="1477108" cy="81327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dirty="0"/>
              <a:t>P.2</a:t>
            </a:r>
          </a:p>
          <a:p>
            <a:pPr algn="ctr"/>
            <a:r>
              <a:rPr lang="es-ES" dirty="0"/>
              <a:t>MOTIVACIÓN</a:t>
            </a:r>
          </a:p>
        </p:txBody>
      </p:sp>
      <p:sp>
        <p:nvSpPr>
          <p:cNvPr id="18" name="Flecha: doblada hacia arriba 17">
            <a:extLst>
              <a:ext uri="{FF2B5EF4-FFF2-40B4-BE49-F238E27FC236}">
                <a16:creationId xmlns:a16="http://schemas.microsoft.com/office/drawing/2014/main" id="{13608875-CB86-81F8-5C71-2BAF44E670BF}"/>
              </a:ext>
            </a:extLst>
          </p:cNvPr>
          <p:cNvSpPr/>
          <p:nvPr/>
        </p:nvSpPr>
        <p:spPr>
          <a:xfrm rot="5400000">
            <a:off x="3790407" y="5268691"/>
            <a:ext cx="795660" cy="795662"/>
          </a:xfrm>
          <a:prstGeom prst="bentUpArrow">
            <a:avLst>
              <a:gd name="adj1" fmla="val 28536"/>
              <a:gd name="adj2" fmla="val 25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Bocadillo: ovalado 18">
            <a:extLst>
              <a:ext uri="{FF2B5EF4-FFF2-40B4-BE49-F238E27FC236}">
                <a16:creationId xmlns:a16="http://schemas.microsoft.com/office/drawing/2014/main" id="{1C2DBFC8-28D1-DB43-2195-982D447DE7F7}"/>
              </a:ext>
            </a:extLst>
          </p:cNvPr>
          <p:cNvSpPr/>
          <p:nvPr/>
        </p:nvSpPr>
        <p:spPr>
          <a:xfrm>
            <a:off x="9842107" y="4390758"/>
            <a:ext cx="1825285" cy="1075568"/>
          </a:xfrm>
          <a:prstGeom prst="wedgeEllipseCallout">
            <a:avLst>
              <a:gd name="adj1" fmla="val -142446"/>
              <a:gd name="adj2" fmla="val -619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Diversidad </a:t>
            </a:r>
          </a:p>
          <a:p>
            <a:pPr algn="ctr"/>
            <a:r>
              <a:rPr lang="es-ES" dirty="0"/>
              <a:t>particular</a:t>
            </a:r>
          </a:p>
        </p:txBody>
      </p:sp>
      <p:sp>
        <p:nvSpPr>
          <p:cNvPr id="20" name="Bocadillo nube: nube 19">
            <a:extLst>
              <a:ext uri="{FF2B5EF4-FFF2-40B4-BE49-F238E27FC236}">
                <a16:creationId xmlns:a16="http://schemas.microsoft.com/office/drawing/2014/main" id="{D2FA46CE-A542-8546-7A1B-701BCA03927C}"/>
              </a:ext>
            </a:extLst>
          </p:cNvPr>
          <p:cNvSpPr/>
          <p:nvPr/>
        </p:nvSpPr>
        <p:spPr>
          <a:xfrm>
            <a:off x="4313800" y="63006"/>
            <a:ext cx="3404381" cy="1020739"/>
          </a:xfrm>
          <a:prstGeom prst="cloudCallout">
            <a:avLst>
              <a:gd name="adj1" fmla="val -56370"/>
              <a:gd name="adj2" fmla="val 335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chemeClr val="tx1"/>
                </a:solidFill>
                <a:latin typeface="Broadway" panose="04040905080B02020502" pitchFamily="82" charset="0"/>
              </a:rPr>
              <a:t>Opciones de elección al alumnado</a:t>
            </a:r>
          </a:p>
        </p:txBody>
      </p:sp>
    </p:spTree>
    <p:extLst>
      <p:ext uri="{BB962C8B-B14F-4D97-AF65-F5344CB8AC3E}">
        <p14:creationId xmlns:p14="http://schemas.microsoft.com/office/powerpoint/2010/main" val="2244479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28E20F7-40C4-5072-B96A-4C2F6E551D0B}"/>
              </a:ext>
            </a:extLst>
          </p:cNvPr>
          <p:cNvSpPr txBox="1"/>
          <p:nvPr/>
        </p:nvSpPr>
        <p:spPr>
          <a:xfrm>
            <a:off x="839958" y="103840"/>
            <a:ext cx="4172244" cy="1077218"/>
          </a:xfrm>
          <a:prstGeom prst="rect">
            <a:avLst/>
          </a:prstGeom>
          <a:noFill/>
        </p:spPr>
        <p:txBody>
          <a:bodyPr wrap="square" rtlCol="0">
            <a:spAutoFit/>
          </a:bodyPr>
          <a:lstStyle/>
          <a:p>
            <a:r>
              <a:rPr lang="es-ES" sz="3200" dirty="0">
                <a:latin typeface="Broadway" panose="04040905080B02020502" pitchFamily="82" charset="0"/>
              </a:rPr>
              <a:t>EVALUACIÓN  DE DUA:  </a:t>
            </a:r>
          </a:p>
        </p:txBody>
      </p:sp>
      <p:sp>
        <p:nvSpPr>
          <p:cNvPr id="3" name="CuadroTexto 2">
            <a:extLst>
              <a:ext uri="{FF2B5EF4-FFF2-40B4-BE49-F238E27FC236}">
                <a16:creationId xmlns:a16="http://schemas.microsoft.com/office/drawing/2014/main" id="{048DEAD7-20CD-D838-76DF-DA96C7E2440C}"/>
              </a:ext>
            </a:extLst>
          </p:cNvPr>
          <p:cNvSpPr txBox="1"/>
          <p:nvPr/>
        </p:nvSpPr>
        <p:spPr>
          <a:xfrm>
            <a:off x="1073833" y="971467"/>
            <a:ext cx="10860259" cy="5632311"/>
          </a:xfrm>
          <a:prstGeom prst="rect">
            <a:avLst/>
          </a:prstGeom>
          <a:noFill/>
        </p:spPr>
        <p:txBody>
          <a:bodyPr wrap="square">
            <a:spAutoFit/>
          </a:bodyPr>
          <a:lstStyle/>
          <a:p>
            <a:pPr marL="201168" lvl="1" indent="0">
              <a:buNone/>
            </a:pPr>
            <a:endParaRPr lang="es-ES" b="1" dirty="0">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r>
              <a:rPr lang="es-ES" sz="1800" dirty="0">
                <a:latin typeface="Arial" panose="020B0604020202020204" pitchFamily="34" charset="0"/>
                <a:ea typeface="Times New Roman" panose="02020603050405020304" pitchFamily="18" charset="0"/>
                <a:cs typeface="Arial" panose="020B0604020202020204" pitchFamily="34" charset="0"/>
              </a:rPr>
              <a:t>Conocemos el </a:t>
            </a:r>
            <a:r>
              <a:rPr lang="es-ES" sz="1800" b="1" dirty="0">
                <a:latin typeface="Arial" panose="020B0604020202020204" pitchFamily="34" charset="0"/>
                <a:ea typeface="Times New Roman" panose="02020603050405020304" pitchFamily="18" charset="0"/>
                <a:cs typeface="Arial" panose="020B0604020202020204" pitchFamily="34" charset="0"/>
              </a:rPr>
              <a:t>cambio sustancial </a:t>
            </a:r>
            <a:r>
              <a:rPr lang="es-ES" sz="1800" b="1" dirty="0">
                <a:effectLst/>
                <a:latin typeface="Arial" panose="020B0604020202020204" pitchFamily="34" charset="0"/>
                <a:ea typeface="Times New Roman" panose="02020603050405020304" pitchFamily="18" charset="0"/>
                <a:cs typeface="Arial" panose="020B0604020202020204" pitchFamily="34" charset="0"/>
              </a:rPr>
              <a:t>en la estructura del currículo educativo</a:t>
            </a:r>
            <a:r>
              <a:rPr lang="es-ES" sz="1800" dirty="0">
                <a:effectLst/>
                <a:latin typeface="Arial" panose="020B0604020202020204" pitchFamily="34" charset="0"/>
                <a:ea typeface="Times New Roman" panose="02020603050405020304" pitchFamily="18" charset="0"/>
                <a:cs typeface="Arial" panose="020B0604020202020204" pitchFamily="34" charset="0"/>
              </a:rPr>
              <a:t>, respecto al modelo curricular establecido en la LOGSE,  pasando de un </a:t>
            </a:r>
            <a:r>
              <a:rPr lang="es-ES" sz="1800" b="1" dirty="0">
                <a:effectLst/>
                <a:latin typeface="Arial" panose="020B0604020202020204" pitchFamily="34" charset="0"/>
                <a:ea typeface="Times New Roman" panose="02020603050405020304" pitchFamily="18" charset="0"/>
                <a:cs typeface="Arial" panose="020B0604020202020204" pitchFamily="34" charset="0"/>
              </a:rPr>
              <a:t>eje vertebrador centrado en los objetivos y contenidos </a:t>
            </a:r>
            <a:r>
              <a:rPr lang="es-ES" sz="1800" dirty="0">
                <a:effectLst/>
                <a:latin typeface="Arial" panose="020B0604020202020204" pitchFamily="34" charset="0"/>
                <a:ea typeface="Times New Roman" panose="02020603050405020304" pitchFamily="18" charset="0"/>
                <a:cs typeface="Arial" panose="020B0604020202020204" pitchFamily="34" charset="0"/>
              </a:rPr>
              <a:t>de enseñanza, al </a:t>
            </a:r>
            <a:r>
              <a:rPr lang="es-ES" sz="1800" b="1" dirty="0">
                <a:effectLst/>
                <a:latin typeface="Arial" panose="020B0604020202020204" pitchFamily="34" charset="0"/>
                <a:ea typeface="Times New Roman" panose="02020603050405020304" pitchFamily="18" charset="0"/>
                <a:cs typeface="Arial" panose="020B0604020202020204" pitchFamily="34" charset="0"/>
              </a:rPr>
              <a:t>diseño curricular  LOE-LOMLOE basado en </a:t>
            </a:r>
            <a:r>
              <a:rPr lang="es-ES" sz="1800" b="1" i="1" dirty="0">
                <a:effectLst/>
                <a:latin typeface="Arial" panose="020B0604020202020204" pitchFamily="34" charset="0"/>
                <a:ea typeface="Times New Roman" panose="02020603050405020304" pitchFamily="18" charset="0"/>
                <a:cs typeface="Arial" panose="020B0604020202020204" pitchFamily="34" charset="0"/>
              </a:rPr>
              <a:t>competencias clave</a:t>
            </a:r>
            <a:r>
              <a:rPr lang="es-ES" sz="1800" dirty="0">
                <a:effectLst/>
                <a:latin typeface="Arial" panose="020B0604020202020204" pitchFamily="34" charset="0"/>
                <a:ea typeface="Times New Roman" panose="02020603050405020304" pitchFamily="18" charset="0"/>
                <a:cs typeface="Arial" panose="020B0604020202020204" pitchFamily="34" charset="0"/>
              </a:rPr>
              <a:t> y orientado a</a:t>
            </a:r>
            <a:r>
              <a:rPr lang="es-ES" sz="1800" b="1" dirty="0">
                <a:effectLst/>
                <a:latin typeface="Arial" panose="020B0604020202020204" pitchFamily="34" charset="0"/>
                <a:ea typeface="Times New Roman" panose="02020603050405020304" pitchFamily="18" charset="0"/>
                <a:cs typeface="Arial" panose="020B0604020202020204" pitchFamily="34" charset="0"/>
              </a:rPr>
              <a:t> la consecución de aprendizaje,  a través de </a:t>
            </a:r>
            <a:r>
              <a:rPr lang="es-ES" sz="1800" b="1" i="1" dirty="0">
                <a:effectLst/>
                <a:latin typeface="Arial" panose="020B0604020202020204" pitchFamily="34" charset="0"/>
                <a:ea typeface="Times New Roman" panose="02020603050405020304" pitchFamily="18" charset="0"/>
                <a:cs typeface="Arial" panose="020B0604020202020204" pitchFamily="34" charset="0"/>
              </a:rPr>
              <a:t>criterios de evaluación.  </a:t>
            </a:r>
            <a:endParaRPr lang="es-ES" sz="1800" dirty="0">
              <a:effectLst/>
              <a:latin typeface="Arial" panose="020B0604020202020204" pitchFamily="34" charset="0"/>
              <a:ea typeface="Times New Roman" panose="02020603050405020304" pitchFamily="18" charset="0"/>
              <a:cs typeface="Arial" panose="020B0604020202020204" pitchFamily="34" charset="0"/>
            </a:endParaRPr>
          </a:p>
          <a:p>
            <a:endParaRPr lang="es-ES" b="1" dirty="0">
              <a:latin typeface="Arial" panose="020B0604020202020204" pitchFamily="34" charset="0"/>
              <a:cs typeface="Arial" panose="020B0604020202020204" pitchFamily="34" charset="0"/>
            </a:endParaRPr>
          </a:p>
          <a:p>
            <a:endParaRPr lang="es-ES" b="1" dirty="0">
              <a:latin typeface="Arial" panose="020B0604020202020204" pitchFamily="34" charset="0"/>
              <a:cs typeface="Arial" panose="020B0604020202020204" pitchFamily="34" charset="0"/>
            </a:endParaRPr>
          </a:p>
          <a:p>
            <a:r>
              <a:rPr lang="es-ES" b="1" dirty="0">
                <a:latin typeface="Arial" panose="020B0604020202020204" pitchFamily="34" charset="0"/>
                <a:cs typeface="Arial" panose="020B0604020202020204" pitchFamily="34" charset="0"/>
              </a:rPr>
              <a:t>CONTENIDOS Y OBJETIVOS </a:t>
            </a:r>
            <a:r>
              <a:rPr lang="es-ES" dirty="0">
                <a:latin typeface="Arial" panose="020B0604020202020204" pitchFamily="34" charset="0"/>
                <a:cs typeface="Arial" panose="020B0604020202020204" pitchFamily="34" charset="0"/>
              </a:rPr>
              <a:t>	                                    			</a:t>
            </a:r>
            <a:r>
              <a:rPr lang="es-ES" b="1" dirty="0">
                <a:latin typeface="Arial" panose="020B0604020202020204" pitchFamily="34" charset="0"/>
                <a:cs typeface="Arial" panose="020B0604020202020204" pitchFamily="34" charset="0"/>
              </a:rPr>
              <a:t>CRITERIOS DE EVALUACION </a:t>
            </a:r>
          </a:p>
          <a:p>
            <a:endParaRPr lang="es-ES"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b="1" dirty="0">
                <a:solidFill>
                  <a:srgbClr val="FF0000"/>
                </a:solidFill>
                <a:latin typeface="Arial" panose="020B0604020202020204" pitchFamily="34" charset="0"/>
                <a:cs typeface="Arial" panose="020B0604020202020204" pitchFamily="34" charset="0"/>
              </a:rPr>
              <a:t>Evaluación utilizada como un arma </a:t>
            </a:r>
            <a:r>
              <a:rPr lang="es-ES" b="1" dirty="0">
                <a:latin typeface="Arial" panose="020B0604020202020204" pitchFamily="34" charset="0"/>
                <a:cs typeface="Arial" panose="020B0604020202020204" pitchFamily="34" charset="0"/>
              </a:rPr>
              <a:t>( connotación negativa, sancionadora, proceso oculto) vs </a:t>
            </a:r>
            <a:r>
              <a:rPr lang="es-ES" b="1" dirty="0">
                <a:solidFill>
                  <a:srgbClr val="FF0000"/>
                </a:solidFill>
                <a:latin typeface="Arial" panose="020B0604020202020204" pitchFamily="34" charset="0"/>
                <a:cs typeface="Arial" panose="020B0604020202020204" pitchFamily="34" charset="0"/>
              </a:rPr>
              <a:t>Evaluación como ayuda.</a:t>
            </a:r>
          </a:p>
          <a:p>
            <a:r>
              <a:rPr lang="es-ES" b="1" dirty="0" err="1">
                <a:latin typeface="Arial" panose="020B0604020202020204" pitchFamily="34" charset="0"/>
                <a:cs typeface="Arial" panose="020B0604020202020204" pitchFamily="34" charset="0"/>
              </a:rPr>
              <a:t>Aqui</a:t>
            </a:r>
            <a:r>
              <a:rPr lang="es-ES" b="1" dirty="0">
                <a:latin typeface="Arial" panose="020B0604020202020204" pitchFamily="34" charset="0"/>
                <a:cs typeface="Arial" panose="020B0604020202020204" pitchFamily="34" charset="0"/>
              </a:rPr>
              <a:t> estaría la </a:t>
            </a:r>
            <a:r>
              <a:rPr lang="es-ES" b="1" u="sng" dirty="0">
                <a:latin typeface="Arial" panose="020B0604020202020204" pitchFamily="34" charset="0"/>
                <a:cs typeface="Arial" panose="020B0604020202020204" pitchFamily="34" charset="0"/>
              </a:rPr>
              <a:t>evaluación formativa actual</a:t>
            </a:r>
            <a:r>
              <a:rPr lang="es-ES" b="1" dirty="0">
                <a:latin typeface="Arial" panose="020B0604020202020204" pitchFamily="34" charset="0"/>
                <a:cs typeface="Arial" panose="020B0604020202020204" pitchFamily="34" charset="0"/>
              </a:rPr>
              <a:t>, No se entiende el aprendizaje del alumnado sin la evaluación , ambos procesos están conectados desde un principio. Todo el alumnado  aprende porque reflexiona sobre lo que ha hecho , ve sus errores y aciertos( </a:t>
            </a:r>
            <a:r>
              <a:rPr lang="es-ES" b="1" dirty="0" err="1">
                <a:latin typeface="Arial" panose="020B0604020202020204" pitchFamily="34" charset="0"/>
                <a:cs typeface="Arial" panose="020B0604020202020204" pitchFamily="34" charset="0"/>
              </a:rPr>
              <a:t>evalua</a:t>
            </a:r>
            <a:r>
              <a:rPr lang="es-ES" b="1" dirty="0">
                <a:latin typeface="Arial" panose="020B0604020202020204" pitchFamily="34" charset="0"/>
                <a:cs typeface="Arial" panose="020B0604020202020204" pitchFamily="34" charset="0"/>
              </a:rPr>
              <a:t>: </a:t>
            </a:r>
            <a:r>
              <a:rPr lang="es-ES" b="1" dirty="0" err="1">
                <a:latin typeface="Arial" panose="020B0604020202020204" pitchFamily="34" charset="0"/>
                <a:cs typeface="Arial" panose="020B0604020202020204" pitchFamily="34" charset="0"/>
              </a:rPr>
              <a:t>autoevalua</a:t>
            </a:r>
            <a:r>
              <a:rPr lang="es-ES" b="1" dirty="0">
                <a:latin typeface="Arial" panose="020B0604020202020204" pitchFamily="34" charset="0"/>
                <a:cs typeface="Arial" panose="020B0604020202020204" pitchFamily="34" charset="0"/>
              </a:rPr>
              <a:t>, </a:t>
            </a:r>
            <a:r>
              <a:rPr lang="es-ES" b="1" dirty="0" err="1">
                <a:latin typeface="Arial" panose="020B0604020202020204" pitchFamily="34" charset="0"/>
                <a:cs typeface="Arial" panose="020B0604020202020204" pitchFamily="34" charset="0"/>
              </a:rPr>
              <a:t>coevalua</a:t>
            </a:r>
            <a:r>
              <a:rPr lang="es-ES" b="1" dirty="0">
                <a:latin typeface="Arial" panose="020B0604020202020204" pitchFamily="34" charset="0"/>
                <a:cs typeface="Arial" panose="020B0604020202020204" pitchFamily="34" charset="0"/>
              </a:rPr>
              <a:t>…), entra en juego sin lugar a duda la metacognición ( el alumno reflexiona sobre sus procesos de aprendizaje)</a:t>
            </a:r>
          </a:p>
          <a:p>
            <a:endParaRPr lang="es-ES"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ES" b="1" dirty="0">
                <a:latin typeface="Arial" panose="020B0604020202020204" pitchFamily="34" charset="0"/>
                <a:cs typeface="Arial" panose="020B0604020202020204" pitchFamily="34" charset="0"/>
              </a:rPr>
              <a:t>Evaluación = calificación ???? “ </a:t>
            </a:r>
            <a:r>
              <a:rPr lang="es-ES" b="1" u="sng" dirty="0">
                <a:latin typeface="Arial" panose="020B0604020202020204" pitchFamily="34" charset="0"/>
                <a:cs typeface="Arial" panose="020B0604020202020204" pitchFamily="34" charset="0"/>
              </a:rPr>
              <a:t>Los profesores calificamos mucho evaluamos poco”</a:t>
            </a:r>
          </a:p>
          <a:p>
            <a:pPr marL="285750" indent="-285750">
              <a:buFont typeface="Arial" panose="020B0604020202020204" pitchFamily="34" charset="0"/>
              <a:buChar char="•"/>
            </a:pPr>
            <a:endParaRPr lang="es-ES" b="1" u="sng" dirty="0">
              <a:latin typeface="Arial" panose="020B0604020202020204" pitchFamily="34" charset="0"/>
              <a:cs typeface="Arial" panose="020B0604020202020204" pitchFamily="34" charset="0"/>
            </a:endParaRPr>
          </a:p>
          <a:p>
            <a:endParaRPr lang="es-ES" b="1" dirty="0">
              <a:latin typeface="Arial" panose="020B0604020202020204" pitchFamily="34" charset="0"/>
              <a:cs typeface="Arial" panose="020B0604020202020204" pitchFamily="34" charset="0"/>
            </a:endParaRPr>
          </a:p>
        </p:txBody>
      </p:sp>
      <p:sp>
        <p:nvSpPr>
          <p:cNvPr id="4" name="Flecha: a la derecha 3">
            <a:extLst>
              <a:ext uri="{FF2B5EF4-FFF2-40B4-BE49-F238E27FC236}">
                <a16:creationId xmlns:a16="http://schemas.microsoft.com/office/drawing/2014/main" id="{1F018742-D252-E356-2C58-F6CCA1530D48}"/>
              </a:ext>
            </a:extLst>
          </p:cNvPr>
          <p:cNvSpPr/>
          <p:nvPr/>
        </p:nvSpPr>
        <p:spPr>
          <a:xfrm>
            <a:off x="4712676" y="2857290"/>
            <a:ext cx="2982351" cy="3763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63FA233F-E5CE-50F6-4A20-5F7945AA5706}"/>
              </a:ext>
            </a:extLst>
          </p:cNvPr>
          <p:cNvSpPr/>
          <p:nvPr/>
        </p:nvSpPr>
        <p:spPr>
          <a:xfrm>
            <a:off x="5239922" y="90231"/>
            <a:ext cx="1712155" cy="12098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PLANIFICAMOS EDUCACIÓN FÍSICA</a:t>
            </a:r>
          </a:p>
          <a:p>
            <a:pPr algn="ctr"/>
            <a:r>
              <a:rPr lang="es-ES" dirty="0"/>
              <a:t> PARA TODOS</a:t>
            </a:r>
          </a:p>
        </p:txBody>
      </p:sp>
      <p:sp>
        <p:nvSpPr>
          <p:cNvPr id="6" name="Flecha: a la derecha 5">
            <a:extLst>
              <a:ext uri="{FF2B5EF4-FFF2-40B4-BE49-F238E27FC236}">
                <a16:creationId xmlns:a16="http://schemas.microsoft.com/office/drawing/2014/main" id="{66E4E449-E2E3-9FB1-8EBE-B59B110C128C}"/>
              </a:ext>
            </a:extLst>
          </p:cNvPr>
          <p:cNvSpPr/>
          <p:nvPr/>
        </p:nvSpPr>
        <p:spPr>
          <a:xfrm>
            <a:off x="7343334" y="365759"/>
            <a:ext cx="1252025" cy="6886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a:extLst>
              <a:ext uri="{FF2B5EF4-FFF2-40B4-BE49-F238E27FC236}">
                <a16:creationId xmlns:a16="http://schemas.microsoft.com/office/drawing/2014/main" id="{08E1FFDF-8A02-633A-4774-70510B0CF785}"/>
              </a:ext>
            </a:extLst>
          </p:cNvPr>
          <p:cNvSpPr/>
          <p:nvPr/>
        </p:nvSpPr>
        <p:spPr>
          <a:xfrm>
            <a:off x="8829234" y="103840"/>
            <a:ext cx="1712155" cy="1092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EVALUACIÓN QUE TENGA EN CUENTA A TODOS  </a:t>
            </a:r>
          </a:p>
        </p:txBody>
      </p:sp>
    </p:spTree>
    <p:extLst>
      <p:ext uri="{BB962C8B-B14F-4D97-AF65-F5344CB8AC3E}">
        <p14:creationId xmlns:p14="http://schemas.microsoft.com/office/powerpoint/2010/main" val="7033335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6D15E16-43D3-E384-9DB1-B86180E635F7}"/>
              </a:ext>
            </a:extLst>
          </p:cNvPr>
          <p:cNvPicPr>
            <a:picLocks noChangeAspect="1"/>
          </p:cNvPicPr>
          <p:nvPr/>
        </p:nvPicPr>
        <p:blipFill>
          <a:blip r:embed="rId2"/>
          <a:stretch>
            <a:fillRect/>
          </a:stretch>
        </p:blipFill>
        <p:spPr>
          <a:xfrm>
            <a:off x="1918089" y="161084"/>
            <a:ext cx="8552436" cy="6535831"/>
          </a:xfrm>
          <a:prstGeom prst="rect">
            <a:avLst/>
          </a:prstGeom>
        </p:spPr>
      </p:pic>
    </p:spTree>
    <p:extLst>
      <p:ext uri="{BB962C8B-B14F-4D97-AF65-F5344CB8AC3E}">
        <p14:creationId xmlns:p14="http://schemas.microsoft.com/office/powerpoint/2010/main" val="35566441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B2493F9-0DD5-3F6F-D28F-EA6FABC7E8B0}"/>
              </a:ext>
            </a:extLst>
          </p:cNvPr>
          <p:cNvSpPr txBox="1"/>
          <p:nvPr/>
        </p:nvSpPr>
        <p:spPr>
          <a:xfrm>
            <a:off x="1531033" y="1209821"/>
            <a:ext cx="9608233" cy="4801314"/>
          </a:xfrm>
          <a:prstGeom prst="rect">
            <a:avLst/>
          </a:prstGeom>
          <a:noFill/>
        </p:spPr>
        <p:txBody>
          <a:bodyPr wrap="square" rtlCol="0">
            <a:spAutoFit/>
          </a:bodyPr>
          <a:lstStyle/>
          <a:p>
            <a:pPr indent="449580" algn="just"/>
            <a:r>
              <a:rPr lang="es-ES" sz="1800" b="1" dirty="0">
                <a:effectLst/>
                <a:latin typeface="Garamond" panose="02020404030301010803" pitchFamily="18" charset="0"/>
                <a:ea typeface="Times New Roman" panose="02020603050405020304" pitchFamily="18" charset="0"/>
              </a:rPr>
              <a:t>El RD </a:t>
            </a:r>
            <a:r>
              <a:rPr lang="es-ES" b="1" dirty="0">
                <a:latin typeface="Garamond" panose="02020404030301010803" pitchFamily="18" charset="0"/>
                <a:ea typeface="Times New Roman" panose="02020603050405020304" pitchFamily="18" charset="0"/>
              </a:rPr>
              <a:t>217 para la ESO y 243 para el BAC</a:t>
            </a:r>
            <a:r>
              <a:rPr lang="es-ES" sz="1800" b="1" dirty="0">
                <a:effectLst/>
                <a:latin typeface="Garamond" panose="02020404030301010803" pitchFamily="18" charset="0"/>
                <a:ea typeface="Times New Roman" panose="02020603050405020304" pitchFamily="18" charset="0"/>
              </a:rPr>
              <a:t> por el que se establece el currículo de enseñanzas </a:t>
            </a:r>
            <a:r>
              <a:rPr lang="es-ES" sz="1800" b="1" dirty="0" err="1">
                <a:effectLst/>
                <a:latin typeface="Garamond" panose="02020404030301010803" pitchFamily="18" charset="0"/>
                <a:ea typeface="Times New Roman" panose="02020603050405020304" pitchFamily="18" charset="0"/>
              </a:rPr>
              <a:t>minimas</a:t>
            </a:r>
            <a:r>
              <a:rPr lang="es-ES" sz="1800" b="1" dirty="0">
                <a:effectLst/>
                <a:latin typeface="Garamond" panose="02020404030301010803" pitchFamily="18" charset="0"/>
                <a:ea typeface="Times New Roman" panose="02020603050405020304" pitchFamily="18" charset="0"/>
              </a:rPr>
              <a:t> , y sus concreciones legislativas autonómicas D 156 y 157 , señalan que la </a:t>
            </a:r>
            <a:r>
              <a:rPr lang="es-ES" sz="1800" b="1" u="sng" dirty="0">
                <a:effectLst/>
                <a:latin typeface="Garamond" panose="02020404030301010803" pitchFamily="18" charset="0"/>
                <a:ea typeface="Times New Roman" panose="02020603050405020304" pitchFamily="18" charset="0"/>
              </a:rPr>
              <a:t>evaluación del proceso de aprendizaje</a:t>
            </a:r>
            <a:r>
              <a:rPr lang="es-ES" sz="1800" b="1" dirty="0">
                <a:effectLst/>
                <a:latin typeface="Garamond" panose="02020404030301010803" pitchFamily="18" charset="0"/>
                <a:ea typeface="Times New Roman" panose="02020603050405020304" pitchFamily="18" charset="0"/>
              </a:rPr>
              <a:t> de los alumnos deberá ser: </a:t>
            </a:r>
            <a:endParaRPr lang="es-ES" b="1" dirty="0">
              <a:latin typeface="Garamond" panose="02020404030301010803" pitchFamily="18" charset="0"/>
              <a:ea typeface="Times New Roman" panose="02020603050405020304" pitchFamily="18" charset="0"/>
            </a:endParaRPr>
          </a:p>
          <a:p>
            <a:pPr indent="449580" algn="just"/>
            <a:endParaRPr lang="es-ES" sz="1800" b="1" dirty="0">
              <a:effectLst/>
              <a:latin typeface="Times New Roman" panose="02020603050405020304" pitchFamily="18" charset="0"/>
              <a:ea typeface="Times New Roman" panose="02020603050405020304" pitchFamily="18" charset="0"/>
            </a:endParaRPr>
          </a:p>
          <a:p>
            <a:pPr marL="342900" lvl="0" indent="-342900" algn="just">
              <a:buFont typeface="+mj-lt"/>
              <a:buAutoNum type="arabicPeriod"/>
            </a:pPr>
            <a:r>
              <a:rPr lang="es-ES" sz="1800" b="1" dirty="0">
                <a:solidFill>
                  <a:srgbClr val="FF0000"/>
                </a:solidFill>
                <a:effectLst/>
                <a:latin typeface="Garamond" panose="02020404030301010803" pitchFamily="18" charset="0"/>
                <a:ea typeface="Times New Roman" panose="02020603050405020304" pitchFamily="18" charset="0"/>
              </a:rPr>
              <a:t>Continua: </a:t>
            </a:r>
            <a:r>
              <a:rPr lang="es-ES" sz="1800" b="1" dirty="0">
                <a:effectLst/>
                <a:latin typeface="Garamond" panose="02020404030301010803" pitchFamily="18" charset="0"/>
                <a:ea typeface="Times New Roman" panose="02020603050405020304" pitchFamily="18" charset="0"/>
              </a:rPr>
              <a:t>debe incluir medidas de refuerzo educativo tan pronto como se detecten dificultades, dirigidas a garantizar las competencias imprescindibles para continuar el proceso educativo.</a:t>
            </a:r>
            <a:endParaRPr lang="es-ES" sz="1800" dirty="0">
              <a:effectLst/>
              <a:latin typeface="Times New Roman" panose="02020603050405020304" pitchFamily="18" charset="0"/>
              <a:ea typeface="Times New Roman" panose="02020603050405020304" pitchFamily="18" charset="0"/>
            </a:endParaRPr>
          </a:p>
          <a:p>
            <a:pPr marL="342900" lvl="0" indent="-342900" algn="just">
              <a:buFont typeface="+mj-lt"/>
              <a:buAutoNum type="arabicPeriod"/>
            </a:pPr>
            <a:r>
              <a:rPr lang="es-ES" sz="1800" b="1" dirty="0">
                <a:solidFill>
                  <a:srgbClr val="FF0000"/>
                </a:solidFill>
                <a:effectLst/>
                <a:latin typeface="Garamond" panose="02020404030301010803" pitchFamily="18" charset="0"/>
                <a:ea typeface="Times New Roman" panose="02020603050405020304" pitchFamily="18" charset="0"/>
              </a:rPr>
              <a:t>Formativa: </a:t>
            </a:r>
            <a:r>
              <a:rPr lang="es-ES" sz="1800" b="1" dirty="0">
                <a:effectLst/>
                <a:latin typeface="Garamond" panose="02020404030301010803" pitchFamily="18" charset="0"/>
                <a:ea typeface="Times New Roman" panose="02020603050405020304" pitchFamily="18" charset="0"/>
              </a:rPr>
              <a:t>debe mejorar los procesos de enseñanza y de aprendizaje. Implica unir aprendizaje y evaluación. El profesor deja de estar solo en el proceso, aparece el alumno</a:t>
            </a:r>
            <a:endParaRPr lang="es-ES" sz="1800" dirty="0">
              <a:effectLst/>
              <a:latin typeface="Times New Roman" panose="02020603050405020304" pitchFamily="18" charset="0"/>
              <a:ea typeface="Times New Roman" panose="02020603050405020304" pitchFamily="18" charset="0"/>
            </a:endParaRPr>
          </a:p>
          <a:p>
            <a:pPr marL="342900" lvl="0" indent="-342900" algn="just">
              <a:buFont typeface="+mj-lt"/>
              <a:buAutoNum type="arabicPeriod"/>
            </a:pPr>
            <a:r>
              <a:rPr lang="es-ES" sz="1800" b="1" dirty="0">
                <a:solidFill>
                  <a:srgbClr val="FF0000"/>
                </a:solidFill>
                <a:effectLst/>
                <a:latin typeface="Garamond" panose="02020404030301010803" pitchFamily="18" charset="0"/>
                <a:ea typeface="Times New Roman" panose="02020603050405020304" pitchFamily="18" charset="0"/>
              </a:rPr>
              <a:t>Integradora</a:t>
            </a:r>
            <a:r>
              <a:rPr lang="es-ES" sz="1800" b="1" dirty="0">
                <a:effectLst/>
                <a:latin typeface="Garamond" panose="02020404030301010803" pitchFamily="18" charset="0"/>
                <a:ea typeface="Times New Roman" panose="02020603050405020304" pitchFamily="18" charset="0"/>
              </a:rPr>
              <a:t>: tendrá en cuenta la consecución de los objetivos generales de</a:t>
            </a:r>
            <a:r>
              <a:rPr lang="es-ES" sz="1800" dirty="0">
                <a:effectLst/>
                <a:latin typeface="Garamond" panose="02020404030301010803" pitchFamily="18" charset="0"/>
                <a:ea typeface="Times New Roman" panose="02020603050405020304" pitchFamily="18" charset="0"/>
              </a:rPr>
              <a:t> </a:t>
            </a:r>
            <a:r>
              <a:rPr lang="es-ES" sz="1800" b="1" dirty="0">
                <a:effectLst/>
                <a:latin typeface="Garamond" panose="02020404030301010803" pitchFamily="18" charset="0"/>
                <a:ea typeface="Times New Roman" panose="02020603050405020304" pitchFamily="18" charset="0"/>
              </a:rPr>
              <a:t>etapa y el desarrollo competencial atendiendo a la contribución de cada una de las materias. Cobra especial relevancia a la hora de configurar el </a:t>
            </a:r>
            <a:r>
              <a:rPr lang="es-ES" sz="1800" b="1" u="sng" dirty="0">
                <a:effectLst/>
                <a:latin typeface="Garamond" panose="02020404030301010803" pitchFamily="18" charset="0"/>
                <a:ea typeface="Times New Roman" panose="02020603050405020304" pitchFamily="18" charset="0"/>
              </a:rPr>
              <a:t>perfil competencial de salida. </a:t>
            </a:r>
            <a:r>
              <a:rPr lang="es-ES" sz="1800" b="1" dirty="0">
                <a:effectLst/>
                <a:latin typeface="Garamond" panose="02020404030301010803" pitchFamily="18" charset="0"/>
                <a:ea typeface="Times New Roman" panose="02020603050405020304" pitchFamily="18" charset="0"/>
              </a:rPr>
              <a:t>ESO</a:t>
            </a:r>
          </a:p>
          <a:p>
            <a:pPr marL="342900" lvl="0" indent="-342900" algn="just">
              <a:buFont typeface="+mj-lt"/>
              <a:buAutoNum type="arabicPeriod"/>
            </a:pPr>
            <a:r>
              <a:rPr lang="es-ES" b="1" dirty="0">
                <a:solidFill>
                  <a:srgbClr val="FF0000"/>
                </a:solidFill>
                <a:latin typeface="Garamond" panose="02020404030301010803" pitchFamily="18" charset="0"/>
                <a:ea typeface="Times New Roman" panose="02020603050405020304" pitchFamily="18" charset="0"/>
              </a:rPr>
              <a:t>Diferenciada : </a:t>
            </a:r>
            <a:r>
              <a:rPr lang="es-ES" sz="1800" b="1" dirty="0">
                <a:effectLst/>
                <a:latin typeface="Garamond" panose="02020404030301010803" pitchFamily="18" charset="0"/>
                <a:ea typeface="Times New Roman" panose="02020603050405020304" pitchFamily="18" charset="0"/>
              </a:rPr>
              <a:t>tendrá en cuenta la consecución de los objetivos generales de</a:t>
            </a:r>
            <a:r>
              <a:rPr lang="es-ES" sz="1800" dirty="0">
                <a:effectLst/>
                <a:latin typeface="Garamond" panose="02020404030301010803" pitchFamily="18" charset="0"/>
                <a:ea typeface="Times New Roman" panose="02020603050405020304" pitchFamily="18" charset="0"/>
              </a:rPr>
              <a:t> </a:t>
            </a:r>
            <a:r>
              <a:rPr lang="es-ES" sz="1800" b="1" dirty="0">
                <a:effectLst/>
                <a:latin typeface="Garamond" panose="02020404030301010803" pitchFamily="18" charset="0"/>
                <a:ea typeface="Times New Roman" panose="02020603050405020304" pitchFamily="18" charset="0"/>
              </a:rPr>
              <a:t>etapa y el desarrollo competencial dentro de cada materia de forma independiente. BAC</a:t>
            </a:r>
            <a:endParaRPr lang="es-ES" sz="1800" b="1" dirty="0">
              <a:effectLst/>
              <a:latin typeface="Times New Roman" panose="02020603050405020304" pitchFamily="18" charset="0"/>
              <a:ea typeface="Times New Roman" panose="02020603050405020304" pitchFamily="18" charset="0"/>
            </a:endParaRPr>
          </a:p>
          <a:p>
            <a:pPr marL="449580" algn="just"/>
            <a:r>
              <a:rPr lang="es-ES" sz="1800" dirty="0">
                <a:effectLst/>
                <a:latin typeface="Garamond" panose="02020404030301010803" pitchFamily="18" charset="0"/>
                <a:ea typeface="Times New Roman" panose="02020603050405020304" pitchFamily="18" charset="0"/>
              </a:rPr>
              <a:t> </a:t>
            </a:r>
            <a:endParaRPr lang="es-ES" sz="1800" dirty="0">
              <a:effectLst/>
              <a:latin typeface="Times New Roman" panose="02020603050405020304" pitchFamily="18" charset="0"/>
              <a:ea typeface="Times New Roman" panose="02020603050405020304" pitchFamily="18" charset="0"/>
            </a:endParaRPr>
          </a:p>
          <a:p>
            <a:pPr indent="449580" algn="just"/>
            <a:r>
              <a:rPr lang="es-ES" sz="1800" dirty="0">
                <a:effectLst/>
                <a:latin typeface="Garamond" panose="02020404030301010803" pitchFamily="18" charset="0"/>
                <a:ea typeface="Times New Roman" panose="02020603050405020304" pitchFamily="18" charset="0"/>
              </a:rPr>
              <a:t>De igual forma, ambos documentos recogen que el </a:t>
            </a:r>
            <a:r>
              <a:rPr lang="es-ES" sz="1800" b="1" dirty="0">
                <a:effectLst/>
                <a:latin typeface="Garamond" panose="02020404030301010803" pitchFamily="18" charset="0"/>
                <a:ea typeface="Times New Roman" panose="02020603050405020304" pitchFamily="18" charset="0"/>
              </a:rPr>
              <a:t>profesorado evaluará</a:t>
            </a:r>
            <a:r>
              <a:rPr lang="es-ES" sz="1800" dirty="0">
                <a:effectLst/>
                <a:latin typeface="Garamond" panose="02020404030301010803" pitchFamily="18" charset="0"/>
                <a:ea typeface="Times New Roman" panose="02020603050405020304" pitchFamily="18" charset="0"/>
              </a:rPr>
              <a:t> tanto los </a:t>
            </a:r>
            <a:r>
              <a:rPr lang="es-ES" sz="1800" b="1" dirty="0">
                <a:effectLst/>
                <a:latin typeface="Garamond" panose="02020404030301010803" pitchFamily="18" charset="0"/>
                <a:ea typeface="Times New Roman" panose="02020603050405020304" pitchFamily="18" charset="0"/>
              </a:rPr>
              <a:t>aprendizajes del alumnado</a:t>
            </a:r>
            <a:r>
              <a:rPr lang="es-ES" sz="1800" dirty="0">
                <a:effectLst/>
                <a:latin typeface="Garamond" panose="02020404030301010803" pitchFamily="18" charset="0"/>
                <a:ea typeface="Times New Roman" panose="02020603050405020304" pitchFamily="18" charset="0"/>
              </a:rPr>
              <a:t>, como los </a:t>
            </a:r>
            <a:r>
              <a:rPr lang="es-ES" sz="1800" b="1" dirty="0">
                <a:effectLst/>
                <a:latin typeface="Garamond" panose="02020404030301010803" pitchFamily="18" charset="0"/>
                <a:ea typeface="Times New Roman" panose="02020603050405020304" pitchFamily="18" charset="0"/>
              </a:rPr>
              <a:t>procesos de enseñanza ( DUA)</a:t>
            </a:r>
            <a:r>
              <a:rPr lang="es-ES" sz="1800" dirty="0">
                <a:effectLst/>
                <a:latin typeface="Garamond" panose="02020404030301010803" pitchFamily="18" charset="0"/>
                <a:ea typeface="Times New Roman" panose="02020603050405020304" pitchFamily="18" charset="0"/>
              </a:rPr>
              <a:t> y la propia </a:t>
            </a:r>
            <a:r>
              <a:rPr lang="es-ES" sz="1800" b="1" dirty="0">
                <a:effectLst/>
                <a:latin typeface="Garamond" panose="02020404030301010803" pitchFamily="18" charset="0"/>
                <a:ea typeface="Times New Roman" panose="02020603050405020304" pitchFamily="18" charset="0"/>
              </a:rPr>
              <a:t>práctica docente.</a:t>
            </a:r>
            <a:endParaRPr lang="es-E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182342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37C480AD-167A-8279-C5E7-9C79B9BCA64E}"/>
              </a:ext>
            </a:extLst>
          </p:cNvPr>
          <p:cNvGrpSpPr/>
          <p:nvPr/>
        </p:nvGrpSpPr>
        <p:grpSpPr>
          <a:xfrm>
            <a:off x="1086741" y="1328803"/>
            <a:ext cx="10018518" cy="411534"/>
            <a:chOff x="1123094" y="5458266"/>
            <a:chExt cx="10018518" cy="411534"/>
          </a:xfrm>
        </p:grpSpPr>
        <p:sp>
          <p:nvSpPr>
            <p:cNvPr id="3" name="CuadroTexto 2">
              <a:extLst>
                <a:ext uri="{FF2B5EF4-FFF2-40B4-BE49-F238E27FC236}">
                  <a16:creationId xmlns:a16="http://schemas.microsoft.com/office/drawing/2014/main" id="{659FFEBE-FF6D-8865-7BB2-B9B846EEB33C}"/>
                </a:ext>
              </a:extLst>
            </p:cNvPr>
            <p:cNvSpPr txBox="1"/>
            <p:nvPr/>
          </p:nvSpPr>
          <p:spPr>
            <a:xfrm>
              <a:off x="1123094" y="5472333"/>
              <a:ext cx="1097280" cy="369332"/>
            </a:xfrm>
            <a:prstGeom prst="rect">
              <a:avLst/>
            </a:prstGeom>
            <a:noFill/>
            <a:ln>
              <a:solidFill>
                <a:schemeClr val="accent1"/>
              </a:solidFill>
            </a:ln>
          </p:spPr>
          <p:txBody>
            <a:bodyPr wrap="square" rtlCol="0">
              <a:spAutoFit/>
            </a:bodyPr>
            <a:lstStyle/>
            <a:p>
              <a:r>
                <a:rPr lang="es-ES" dirty="0"/>
                <a:t>INICIAL</a:t>
              </a:r>
            </a:p>
          </p:txBody>
        </p:sp>
        <p:sp>
          <p:nvSpPr>
            <p:cNvPr id="4" name="CuadroTexto 3">
              <a:extLst>
                <a:ext uri="{FF2B5EF4-FFF2-40B4-BE49-F238E27FC236}">
                  <a16:creationId xmlns:a16="http://schemas.microsoft.com/office/drawing/2014/main" id="{671643D7-C5F6-0B9A-0557-167D0D0C3DD1}"/>
                </a:ext>
              </a:extLst>
            </p:cNvPr>
            <p:cNvSpPr txBox="1"/>
            <p:nvPr/>
          </p:nvSpPr>
          <p:spPr>
            <a:xfrm>
              <a:off x="5175750" y="5458266"/>
              <a:ext cx="1505243" cy="369332"/>
            </a:xfrm>
            <a:prstGeom prst="rect">
              <a:avLst/>
            </a:prstGeom>
            <a:noFill/>
            <a:ln>
              <a:solidFill>
                <a:schemeClr val="accent1"/>
              </a:solidFill>
            </a:ln>
          </p:spPr>
          <p:txBody>
            <a:bodyPr wrap="square" rtlCol="0">
              <a:spAutoFit/>
            </a:bodyPr>
            <a:lstStyle/>
            <a:p>
              <a:r>
                <a:rPr lang="es-ES" dirty="0"/>
                <a:t>FORMATIVA</a:t>
              </a:r>
            </a:p>
          </p:txBody>
        </p:sp>
        <p:sp>
          <p:nvSpPr>
            <p:cNvPr id="5" name="CuadroTexto 4">
              <a:extLst>
                <a:ext uri="{FF2B5EF4-FFF2-40B4-BE49-F238E27FC236}">
                  <a16:creationId xmlns:a16="http://schemas.microsoft.com/office/drawing/2014/main" id="{7D8E8F31-B718-E643-89C0-F9A2703F8E4F}"/>
                </a:ext>
              </a:extLst>
            </p:cNvPr>
            <p:cNvSpPr txBox="1"/>
            <p:nvPr/>
          </p:nvSpPr>
          <p:spPr>
            <a:xfrm>
              <a:off x="9636369" y="5500468"/>
              <a:ext cx="1505243" cy="369332"/>
            </a:xfrm>
            <a:prstGeom prst="rect">
              <a:avLst/>
            </a:prstGeom>
            <a:noFill/>
            <a:ln>
              <a:solidFill>
                <a:schemeClr val="accent1"/>
              </a:solidFill>
            </a:ln>
          </p:spPr>
          <p:txBody>
            <a:bodyPr wrap="square" rtlCol="0">
              <a:spAutoFit/>
            </a:bodyPr>
            <a:lstStyle/>
            <a:p>
              <a:r>
                <a:rPr lang="es-ES" dirty="0"/>
                <a:t>SUMATIVA</a:t>
              </a:r>
            </a:p>
          </p:txBody>
        </p:sp>
        <p:cxnSp>
          <p:nvCxnSpPr>
            <p:cNvPr id="6" name="Conector recto de flecha 5">
              <a:extLst>
                <a:ext uri="{FF2B5EF4-FFF2-40B4-BE49-F238E27FC236}">
                  <a16:creationId xmlns:a16="http://schemas.microsoft.com/office/drawing/2014/main" id="{355BFD9F-BFE0-B5C7-FC02-ADAD55EB46FF}"/>
                </a:ext>
              </a:extLst>
            </p:cNvPr>
            <p:cNvCxnSpPr/>
            <p:nvPr/>
          </p:nvCxnSpPr>
          <p:spPr>
            <a:xfrm>
              <a:off x="2363372" y="5656999"/>
              <a:ext cx="257438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Conector recto de flecha 6">
              <a:extLst>
                <a:ext uri="{FF2B5EF4-FFF2-40B4-BE49-F238E27FC236}">
                  <a16:creationId xmlns:a16="http://schemas.microsoft.com/office/drawing/2014/main" id="{B7C70962-32FB-7C66-07F7-5081A2835599}"/>
                </a:ext>
              </a:extLst>
            </p:cNvPr>
            <p:cNvCxnSpPr/>
            <p:nvPr/>
          </p:nvCxnSpPr>
          <p:spPr>
            <a:xfrm>
              <a:off x="6935372" y="5656999"/>
              <a:ext cx="2482948" cy="281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8" name="CuadroTexto 7">
            <a:extLst>
              <a:ext uri="{FF2B5EF4-FFF2-40B4-BE49-F238E27FC236}">
                <a16:creationId xmlns:a16="http://schemas.microsoft.com/office/drawing/2014/main" id="{DD3158D8-7B6D-05A9-F002-9B1081F898E7}"/>
              </a:ext>
            </a:extLst>
          </p:cNvPr>
          <p:cNvSpPr txBox="1"/>
          <p:nvPr/>
        </p:nvSpPr>
        <p:spPr>
          <a:xfrm>
            <a:off x="1086741" y="647114"/>
            <a:ext cx="4768947" cy="369332"/>
          </a:xfrm>
          <a:prstGeom prst="rect">
            <a:avLst/>
          </a:prstGeom>
          <a:noFill/>
        </p:spPr>
        <p:txBody>
          <a:bodyPr wrap="square" rtlCol="0">
            <a:spAutoFit/>
          </a:bodyPr>
          <a:lstStyle/>
          <a:p>
            <a:r>
              <a:rPr lang="es-ES" b="1" dirty="0">
                <a:solidFill>
                  <a:srgbClr val="FF0000"/>
                </a:solidFill>
              </a:rPr>
              <a:t>Cuando debemos evaluar a nuestros alumnos??</a:t>
            </a:r>
          </a:p>
        </p:txBody>
      </p:sp>
      <p:pic>
        <p:nvPicPr>
          <p:cNvPr id="1026" name="Picture 2" descr="Início do botão vetorial imagem vetorial de © so47pics #15024933">
            <a:extLst>
              <a:ext uri="{FF2B5EF4-FFF2-40B4-BE49-F238E27FC236}">
                <a16:creationId xmlns:a16="http://schemas.microsoft.com/office/drawing/2014/main" id="{48849DE6-6565-0FB3-4088-C8E8AAD4E4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318" y="2143219"/>
            <a:ext cx="2377405" cy="23774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ué es Metacognicion? » Su Definición y Significado [2020]">
            <a:extLst>
              <a:ext uri="{FF2B5EF4-FFF2-40B4-BE49-F238E27FC236}">
                <a16:creationId xmlns:a16="http://schemas.microsoft.com/office/drawing/2014/main" id="{03AB9B87-82C6-ECE2-3B0B-3EC4C5969E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4589" y="2143219"/>
            <a:ext cx="4120441" cy="2349270"/>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10">
            <a:extLst>
              <a:ext uri="{FF2B5EF4-FFF2-40B4-BE49-F238E27FC236}">
                <a16:creationId xmlns:a16="http://schemas.microsoft.com/office/drawing/2014/main" id="{40B7CA6E-D700-BF1A-C7C4-A591F07F36E7}"/>
              </a:ext>
            </a:extLst>
          </p:cNvPr>
          <p:cNvSpPr/>
          <p:nvPr/>
        </p:nvSpPr>
        <p:spPr>
          <a:xfrm>
            <a:off x="3541654" y="4767534"/>
            <a:ext cx="4628067" cy="769441"/>
          </a:xfrm>
          <a:prstGeom prst="rect">
            <a:avLst/>
          </a:prstGeom>
          <a:noFill/>
        </p:spPr>
        <p:txBody>
          <a:bodyPr wrap="square" lIns="91440" tIns="45720" rIns="91440" bIns="45720">
            <a:spAutoFit/>
          </a:bodyPr>
          <a:lstStyle/>
          <a:p>
            <a:pPr algn="ctr"/>
            <a:r>
              <a:rPr lang="es-ES" sz="4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METACOGNICIÓN</a:t>
            </a:r>
          </a:p>
        </p:txBody>
      </p:sp>
      <p:pic>
        <p:nvPicPr>
          <p:cNvPr id="1030" name="Picture 6" descr="Como mejorar los resultados de tu empresa – AMACORD">
            <a:extLst>
              <a:ext uri="{FF2B5EF4-FFF2-40B4-BE49-F238E27FC236}">
                <a16:creationId xmlns:a16="http://schemas.microsoft.com/office/drawing/2014/main" id="{74FE7896-4C55-7759-4F96-6871BEBC2A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7412" y="2221111"/>
            <a:ext cx="3424322" cy="2246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2215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20C819D-4E06-4138-ACF6-BAC17C566FC2}"/>
              </a:ext>
            </a:extLst>
          </p:cNvPr>
          <p:cNvSpPr txBox="1"/>
          <p:nvPr/>
        </p:nvSpPr>
        <p:spPr>
          <a:xfrm>
            <a:off x="801858" y="872197"/>
            <a:ext cx="10086535" cy="3631763"/>
          </a:xfrm>
          <a:prstGeom prst="rect">
            <a:avLst/>
          </a:prstGeom>
          <a:noFill/>
        </p:spPr>
        <p:txBody>
          <a:bodyPr wrap="square" rtlCol="0">
            <a:spAutoFit/>
          </a:bodyPr>
          <a:lstStyle/>
          <a:p>
            <a:r>
              <a:rPr lang="es-ES" sz="3200" b="1" dirty="0">
                <a:solidFill>
                  <a:srgbClr val="FF0000"/>
                </a:solidFill>
                <a:latin typeface="Arial" panose="020B0604020202020204" pitchFamily="34" charset="0"/>
                <a:cs typeface="Arial" panose="020B0604020202020204" pitchFamily="34" charset="0"/>
              </a:rPr>
              <a:t>EVALUACIÓN INICIAL . </a:t>
            </a:r>
            <a:r>
              <a:rPr lang="es-ES" b="1" dirty="0">
                <a:solidFill>
                  <a:srgbClr val="FF0000"/>
                </a:solidFill>
                <a:latin typeface="Arial" panose="020B0604020202020204" pitchFamily="34" charset="0"/>
                <a:cs typeface="Arial" panose="020B0604020202020204" pitchFamily="34" charset="0"/>
              </a:rPr>
              <a:t>Es prescriptiva!!</a:t>
            </a:r>
          </a:p>
          <a:p>
            <a:r>
              <a:rPr lang="es-ES" b="1" dirty="0">
                <a:latin typeface="Arial" panose="020B0604020202020204" pitchFamily="34" charset="0"/>
                <a:cs typeface="Arial" panose="020B0604020202020204" pitchFamily="34" charset="0"/>
              </a:rPr>
              <a:t> Conjunto de pruebas que se llevan a cabo a principio del curso y que nos valen de punto de partida del alumno</a:t>
            </a:r>
            <a:r>
              <a:rPr lang="es-ES"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s-ES" u="sng" dirty="0">
                <a:latin typeface="Arial" panose="020B0604020202020204" pitchFamily="34" charset="0"/>
                <a:cs typeface="Arial" panose="020B0604020202020204" pitchFamily="34" charset="0"/>
              </a:rPr>
              <a:t>No es necesario calificarla.</a:t>
            </a:r>
          </a:p>
          <a:p>
            <a:pPr marL="285750" indent="-285750">
              <a:buFont typeface="Arial" panose="020B0604020202020204" pitchFamily="34" charset="0"/>
              <a:buChar char="•"/>
            </a:pPr>
            <a:r>
              <a:rPr lang="es-ES" dirty="0">
                <a:latin typeface="Arial" panose="020B0604020202020204" pitchFamily="34" charset="0"/>
                <a:cs typeface="Arial" panose="020B0604020202020204" pitchFamily="34" charset="0"/>
              </a:rPr>
              <a:t>Debe estar </a:t>
            </a:r>
            <a:r>
              <a:rPr lang="es-ES" u="sng" dirty="0">
                <a:latin typeface="Arial" panose="020B0604020202020204" pitchFamily="34" charset="0"/>
                <a:cs typeface="Arial" panose="020B0604020202020204" pitchFamily="34" charset="0"/>
              </a:rPr>
              <a:t>al servicio de la mejora del proceso de enseñanza aprendizaje.</a:t>
            </a:r>
          </a:p>
          <a:p>
            <a:pPr marL="285750" indent="-285750">
              <a:buFont typeface="Arial" panose="020B0604020202020204" pitchFamily="34" charset="0"/>
              <a:buChar char="•"/>
            </a:pPr>
            <a:r>
              <a:rPr lang="es-ES" b="1" dirty="0">
                <a:latin typeface="Arial" panose="020B0604020202020204" pitchFamily="34" charset="0"/>
                <a:cs typeface="Arial" panose="020B0604020202020204" pitchFamily="34" charset="0"/>
              </a:rPr>
              <a:t>Utilidad</a:t>
            </a:r>
            <a:r>
              <a:rPr lang="es-ES" dirty="0">
                <a:latin typeface="Arial" panose="020B0604020202020204" pitchFamily="34" charset="0"/>
                <a:cs typeface="Arial" panose="020B0604020202020204" pitchFamily="34" charset="0"/>
              </a:rPr>
              <a:t>: </a:t>
            </a:r>
            <a:r>
              <a:rPr lang="es-ES" b="1" dirty="0">
                <a:latin typeface="Arial" panose="020B0604020202020204" pitchFamily="34" charset="0"/>
                <a:cs typeface="Arial" panose="020B0604020202020204" pitchFamily="34" charset="0"/>
              </a:rPr>
              <a:t>conocer el nivel de partida  </a:t>
            </a:r>
            <a:r>
              <a:rPr lang="es-ES" dirty="0">
                <a:latin typeface="Arial" panose="020B0604020202020204" pitchFamily="34" charset="0"/>
                <a:cs typeface="Arial" panose="020B0604020202020204" pitchFamily="34" charset="0"/>
              </a:rPr>
              <a:t>no exacto. </a:t>
            </a:r>
          </a:p>
          <a:p>
            <a:pPr marL="285750" indent="-285750">
              <a:buFont typeface="Arial" panose="020B0604020202020204" pitchFamily="34" charset="0"/>
              <a:buChar char="•"/>
            </a:pPr>
            <a:r>
              <a:rPr lang="es-ES" dirty="0">
                <a:latin typeface="Arial" panose="020B0604020202020204" pitchFamily="34" charset="0"/>
                <a:cs typeface="Arial" panose="020B0604020202020204" pitchFamily="34" charset="0"/>
              </a:rPr>
              <a:t>Nos da información sobre aspectos relevantes. </a:t>
            </a:r>
          </a:p>
          <a:p>
            <a:pPr marL="285750" indent="-285750">
              <a:buFont typeface="Arial" panose="020B0604020202020204" pitchFamily="34" charset="0"/>
              <a:buChar char="•"/>
            </a:pPr>
            <a:r>
              <a:rPr lang="es-ES" dirty="0">
                <a:latin typeface="Arial" panose="020B0604020202020204" pitchFamily="34" charset="0"/>
                <a:cs typeface="Arial" panose="020B0604020202020204" pitchFamily="34" charset="0"/>
              </a:rPr>
              <a:t>Nos ayuda a planificar….. Nos ayuda a </a:t>
            </a:r>
            <a:r>
              <a:rPr lang="es-ES" b="1" dirty="0">
                <a:latin typeface="Arial" panose="020B0604020202020204" pitchFamily="34" charset="0"/>
                <a:cs typeface="Arial" panose="020B0604020202020204" pitchFamily="34" charset="0"/>
              </a:rPr>
              <a:t>ATENDER A LA DIVERSIDAD</a:t>
            </a:r>
          </a:p>
          <a:p>
            <a:pPr marL="285750" indent="-285750">
              <a:buFont typeface="Arial" panose="020B0604020202020204" pitchFamily="34" charset="0"/>
              <a:buChar char="•"/>
            </a:pPr>
            <a:endParaRPr lang="es-E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s-ES" dirty="0">
              <a:latin typeface="Arial" panose="020B0604020202020204" pitchFamily="34" charset="0"/>
              <a:cs typeface="Arial" panose="020B0604020202020204" pitchFamily="34" charset="0"/>
            </a:endParaRPr>
          </a:p>
          <a:p>
            <a:endParaRPr lang="es-ES"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 </a:t>
            </a:r>
          </a:p>
        </p:txBody>
      </p:sp>
      <p:sp>
        <p:nvSpPr>
          <p:cNvPr id="3" name="Rectángulo 2">
            <a:extLst>
              <a:ext uri="{FF2B5EF4-FFF2-40B4-BE49-F238E27FC236}">
                <a16:creationId xmlns:a16="http://schemas.microsoft.com/office/drawing/2014/main" id="{1EAC18FF-EE8B-2FB3-1ADE-CB13FCF6100E}"/>
              </a:ext>
            </a:extLst>
          </p:cNvPr>
          <p:cNvSpPr/>
          <p:nvPr/>
        </p:nvSpPr>
        <p:spPr>
          <a:xfrm>
            <a:off x="1090245" y="4571998"/>
            <a:ext cx="3924887" cy="117465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s-ES" dirty="0"/>
              <a:t>ACTUACIONES PREVENTIVAS Y DETECCIÓN TEMPRANA</a:t>
            </a:r>
          </a:p>
          <a:p>
            <a:pPr algn="ctr"/>
            <a:r>
              <a:rPr lang="es-ES" b="1" dirty="0">
                <a:solidFill>
                  <a:schemeClr val="bg1"/>
                </a:solidFill>
              </a:rPr>
              <a:t>LOMLOE</a:t>
            </a:r>
          </a:p>
        </p:txBody>
      </p:sp>
      <p:sp>
        <p:nvSpPr>
          <p:cNvPr id="4" name="Flecha: a la derecha 3">
            <a:extLst>
              <a:ext uri="{FF2B5EF4-FFF2-40B4-BE49-F238E27FC236}">
                <a16:creationId xmlns:a16="http://schemas.microsoft.com/office/drawing/2014/main" id="{B5BE6A4B-0363-3971-8B22-567950F1F670}"/>
              </a:ext>
            </a:extLst>
          </p:cNvPr>
          <p:cNvSpPr/>
          <p:nvPr/>
        </p:nvSpPr>
        <p:spPr>
          <a:xfrm>
            <a:off x="5106572" y="4571998"/>
            <a:ext cx="1176999" cy="5767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n w="0"/>
              <a:solidFill>
                <a:schemeClr val="accent1"/>
              </a:solidFill>
              <a:effectLst>
                <a:outerShdw blurRad="38100" dist="25400" dir="5400000" algn="ctr" rotWithShape="0">
                  <a:srgbClr val="6E747A">
                    <a:alpha val="43000"/>
                  </a:srgbClr>
                </a:outerShdw>
              </a:effectLst>
            </a:endParaRPr>
          </a:p>
        </p:txBody>
      </p:sp>
      <p:sp>
        <p:nvSpPr>
          <p:cNvPr id="5" name="Elipse 4">
            <a:extLst>
              <a:ext uri="{FF2B5EF4-FFF2-40B4-BE49-F238E27FC236}">
                <a16:creationId xmlns:a16="http://schemas.microsoft.com/office/drawing/2014/main" id="{E723C6F1-B870-3C1E-C381-DCFC5B641ADA}"/>
              </a:ext>
            </a:extLst>
          </p:cNvPr>
          <p:cNvSpPr/>
          <p:nvPr/>
        </p:nvSpPr>
        <p:spPr>
          <a:xfrm>
            <a:off x="6649331" y="4033907"/>
            <a:ext cx="3432517" cy="171274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dirty="0"/>
              <a:t>FACTOR PREVENTIVO DE </a:t>
            </a:r>
            <a:r>
              <a:rPr lang="es-ES" dirty="0">
                <a:solidFill>
                  <a:srgbClr val="FF0000"/>
                </a:solidFill>
              </a:rPr>
              <a:t>ATENCIÓN A LA DIVERSIDAD  </a:t>
            </a:r>
            <a:r>
              <a:rPr lang="es-ES" dirty="0"/>
              <a:t>POR EXCELENCIA </a:t>
            </a:r>
          </a:p>
          <a:p>
            <a:pPr algn="ctr"/>
            <a:r>
              <a:rPr lang="es-ES" b="1" dirty="0">
                <a:solidFill>
                  <a:schemeClr val="tx1"/>
                </a:solidFill>
              </a:rPr>
              <a:t>EVALUACIÓN INICIAL</a:t>
            </a:r>
          </a:p>
        </p:txBody>
      </p:sp>
      <p:sp>
        <p:nvSpPr>
          <p:cNvPr id="6" name="Rectángulo 5">
            <a:extLst>
              <a:ext uri="{FF2B5EF4-FFF2-40B4-BE49-F238E27FC236}">
                <a16:creationId xmlns:a16="http://schemas.microsoft.com/office/drawing/2014/main" id="{0D1EB86A-C80C-EC84-AB97-F0B3AFD08790}"/>
              </a:ext>
            </a:extLst>
          </p:cNvPr>
          <p:cNvSpPr/>
          <p:nvPr/>
        </p:nvSpPr>
        <p:spPr>
          <a:xfrm rot="20557488">
            <a:off x="580114" y="3657576"/>
            <a:ext cx="2731837"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3200" b="1" cap="none" spc="0" dirty="0">
                <a:ln/>
                <a:solidFill>
                  <a:schemeClr val="accent3"/>
                </a:solidFill>
                <a:effectLst/>
                <a:latin typeface="Baskerville Old Face" panose="02020602080505020303" pitchFamily="18" charset="0"/>
              </a:rPr>
              <a:t>RECUERDA !!</a:t>
            </a:r>
          </a:p>
        </p:txBody>
      </p:sp>
      <p:sp>
        <p:nvSpPr>
          <p:cNvPr id="7" name="Rectángulo 6">
            <a:extLst>
              <a:ext uri="{FF2B5EF4-FFF2-40B4-BE49-F238E27FC236}">
                <a16:creationId xmlns:a16="http://schemas.microsoft.com/office/drawing/2014/main" id="{3C72193B-C13A-CF0C-8C33-087E4E32BFBE}"/>
              </a:ext>
            </a:extLst>
          </p:cNvPr>
          <p:cNvSpPr/>
          <p:nvPr/>
        </p:nvSpPr>
        <p:spPr>
          <a:xfrm>
            <a:off x="1216854" y="6013938"/>
            <a:ext cx="10360857" cy="5767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tx1"/>
                </a:solidFill>
              </a:rPr>
              <a:t>Planifica de una forma correcta organizada y orientada tu evaluación inicial que permita un reajuste de las pautas DUA , planificadas en el inicio del proceso de programación </a:t>
            </a:r>
          </a:p>
        </p:txBody>
      </p:sp>
    </p:spTree>
    <p:extLst>
      <p:ext uri="{BB962C8B-B14F-4D97-AF65-F5344CB8AC3E}">
        <p14:creationId xmlns:p14="http://schemas.microsoft.com/office/powerpoint/2010/main" val="5589157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C0BC936-B127-BB6D-5571-E560E0274C30}"/>
              </a:ext>
            </a:extLst>
          </p:cNvPr>
          <p:cNvSpPr txBox="1"/>
          <p:nvPr/>
        </p:nvSpPr>
        <p:spPr>
          <a:xfrm>
            <a:off x="900332" y="1447358"/>
            <a:ext cx="9720776" cy="3139321"/>
          </a:xfrm>
          <a:prstGeom prst="rect">
            <a:avLst/>
          </a:prstGeom>
          <a:noFill/>
        </p:spPr>
        <p:txBody>
          <a:bodyPr wrap="square">
            <a:spAutoFit/>
          </a:bodyPr>
          <a:lstStyle/>
          <a:p>
            <a:r>
              <a:rPr lang="es-ES" u="sng" dirty="0">
                <a:solidFill>
                  <a:schemeClr val="bg1"/>
                </a:solidFill>
                <a:latin typeface="Arial" panose="020B0604020202020204" pitchFamily="34" charset="0"/>
                <a:cs typeface="Arial" panose="020B0604020202020204" pitchFamily="34" charset="0"/>
              </a:rPr>
              <a:t>¿</a:t>
            </a:r>
            <a:r>
              <a:rPr lang="es-ES" u="sng" dirty="0">
                <a:latin typeface="Arial" panose="020B0604020202020204" pitchFamily="34" charset="0"/>
                <a:cs typeface="Arial" panose="020B0604020202020204" pitchFamily="34" charset="0"/>
              </a:rPr>
              <a:t>Qué vamos a evaluar en ella?</a:t>
            </a:r>
          </a:p>
          <a:p>
            <a:r>
              <a:rPr lang="es-ES" dirty="0">
                <a:latin typeface="Arial" panose="020B0604020202020204" pitchFamily="34" charset="0"/>
                <a:cs typeface="Arial" panose="020B0604020202020204" pitchFamily="34" charset="0"/>
              </a:rPr>
              <a:t> Existe una gran </a:t>
            </a:r>
            <a:r>
              <a:rPr lang="es-ES" b="1" dirty="0">
                <a:latin typeface="Arial" panose="020B0604020202020204" pitchFamily="34" charset="0"/>
                <a:cs typeface="Arial" panose="020B0604020202020204" pitchFamily="34" charset="0"/>
              </a:rPr>
              <a:t>variabilidad sobre lo que evaluar</a:t>
            </a:r>
            <a:r>
              <a:rPr lang="es-ES" dirty="0">
                <a:latin typeface="Arial" panose="020B0604020202020204" pitchFamily="34" charset="0"/>
                <a:cs typeface="Arial" panose="020B0604020202020204" pitchFamily="34" charset="0"/>
              </a:rPr>
              <a:t>: capacidades, nivel </a:t>
            </a:r>
            <a:r>
              <a:rPr lang="es-ES" dirty="0" err="1">
                <a:latin typeface="Arial" panose="020B0604020202020204" pitchFamily="34" charset="0"/>
                <a:cs typeface="Arial" panose="020B0604020202020204" pitchFamily="34" charset="0"/>
              </a:rPr>
              <a:t>cf</a:t>
            </a:r>
            <a:r>
              <a:rPr lang="es-ES" dirty="0">
                <a:latin typeface="Arial" panose="020B0604020202020204" pitchFamily="34" charset="0"/>
                <a:cs typeface="Arial" panose="020B0604020202020204" pitchFamily="34" charset="0"/>
              </a:rPr>
              <a:t>, relaciones interpersonales…. Lo que implica decidir dónde vamos a poner el foco, que es lo que más nos interesa, o lo que nos es más útil conocer. </a:t>
            </a:r>
          </a:p>
          <a:p>
            <a:endParaRPr lang="es-ES" dirty="0">
              <a:latin typeface="Arial" panose="020B0604020202020204" pitchFamily="34" charset="0"/>
              <a:cs typeface="Arial" panose="020B0604020202020204" pitchFamily="34" charset="0"/>
            </a:endParaRPr>
          </a:p>
          <a:p>
            <a:r>
              <a:rPr lang="es-ES" dirty="0">
                <a:latin typeface="Arial" panose="020B0604020202020204" pitchFamily="34" charset="0"/>
                <a:cs typeface="Arial" panose="020B0604020202020204" pitchFamily="34" charset="0"/>
              </a:rPr>
              <a:t>Podríamos elaborar una evaluación inicial basada en la competencia , no tendría más que determinar una serie de indicadores que provengan de los descriptores relacionados con nuestras competencias específicas, elaborar un procedimiento de recogida de información y un instrumento que permita extraer unas conclusiones de evaluación. </a:t>
            </a:r>
          </a:p>
          <a:p>
            <a:pPr algn="ctr"/>
            <a:r>
              <a:rPr lang="es-ES" dirty="0">
                <a:latin typeface="Arial" panose="020B0604020202020204" pitchFamily="34" charset="0"/>
                <a:cs typeface="Arial" panose="020B0604020202020204" pitchFamily="34" charset="0"/>
              </a:rPr>
              <a:t>  </a:t>
            </a:r>
          </a:p>
          <a:p>
            <a:pPr algn="ctr"/>
            <a:r>
              <a:rPr lang="es-ES" dirty="0">
                <a:latin typeface="Arial" panose="020B0604020202020204" pitchFamily="34" charset="0"/>
                <a:cs typeface="Arial" panose="020B0604020202020204" pitchFamily="34" charset="0"/>
              </a:rPr>
              <a:t>Veamos un ejemplo!!!</a:t>
            </a:r>
          </a:p>
        </p:txBody>
      </p:sp>
    </p:spTree>
    <p:extLst>
      <p:ext uri="{BB962C8B-B14F-4D97-AF65-F5344CB8AC3E}">
        <p14:creationId xmlns:p14="http://schemas.microsoft.com/office/powerpoint/2010/main" val="4985789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F145E37-9F3C-1C02-CA9D-AEA4139CFB93}"/>
              </a:ext>
            </a:extLst>
          </p:cNvPr>
          <p:cNvSpPr txBox="1"/>
          <p:nvPr/>
        </p:nvSpPr>
        <p:spPr>
          <a:xfrm>
            <a:off x="869852" y="520505"/>
            <a:ext cx="10452295" cy="5355312"/>
          </a:xfrm>
          <a:prstGeom prst="rect">
            <a:avLst/>
          </a:prstGeom>
          <a:noFill/>
        </p:spPr>
        <p:txBody>
          <a:bodyPr wrap="square" rtlCol="0">
            <a:spAutoFit/>
          </a:bodyPr>
          <a:lstStyle/>
          <a:p>
            <a:r>
              <a:rPr lang="es-ES" dirty="0">
                <a:latin typeface="Arimo"/>
              </a:rPr>
              <a:t>Planteamos la evaluación del alumnado como la evaluación del </a:t>
            </a:r>
            <a:r>
              <a:rPr lang="es-ES" b="1" dirty="0">
                <a:latin typeface="Arimo"/>
              </a:rPr>
              <a:t>punto de partida</a:t>
            </a:r>
            <a:r>
              <a:rPr lang="es-ES" dirty="0">
                <a:latin typeface="Arimo"/>
              </a:rPr>
              <a:t> a </a:t>
            </a:r>
            <a:r>
              <a:rPr lang="es-ES" b="1" dirty="0">
                <a:latin typeface="Arimo"/>
              </a:rPr>
              <a:t>nivel competencial</a:t>
            </a:r>
            <a:r>
              <a:rPr lang="es-ES" dirty="0">
                <a:latin typeface="Arimo"/>
              </a:rPr>
              <a:t>, buscamos ver en que nivel de competencia están nuestros alumnos, para ello observo , que descriptores están relacionados con nuestras competencias especificas y determinamos una serie de indicadores de logro que vamos a evaluar a través de observación pruebas….</a:t>
            </a:r>
            <a:endParaRPr lang="es-ES" sz="1800" i="0" u="none" strike="noStrike" baseline="0" dirty="0">
              <a:latin typeface="Arimo"/>
            </a:endParaRPr>
          </a:p>
          <a:p>
            <a:endParaRPr lang="es-ES" dirty="0">
              <a:latin typeface="Arimo"/>
            </a:endParaRPr>
          </a:p>
          <a:p>
            <a:r>
              <a:rPr lang="es-ES" sz="1800" b="1" i="0" u="sng" strike="noStrike" baseline="0" dirty="0">
                <a:latin typeface="Arimo"/>
              </a:rPr>
              <a:t>Vamos a evaluar el nivel  en la competencia lingüística: </a:t>
            </a:r>
          </a:p>
          <a:p>
            <a:r>
              <a:rPr lang="es-ES" dirty="0">
                <a:latin typeface="Arimo"/>
              </a:rPr>
              <a:t>Esta competencia solamente desde nuestra materia se establecen relaciones con dos de sus descriptores :</a:t>
            </a:r>
            <a:endParaRPr lang="es-ES" sz="1800" i="0" u="none" strike="noStrike" baseline="0" dirty="0">
              <a:latin typeface="Arimo"/>
            </a:endParaRPr>
          </a:p>
          <a:p>
            <a:r>
              <a:rPr lang="es-ES" sz="1800" b="1" i="0" u="none" strike="noStrike" baseline="0" dirty="0">
                <a:latin typeface="Arimo"/>
              </a:rPr>
              <a:t>CCL3</a:t>
            </a:r>
            <a:r>
              <a:rPr lang="es-ES" sz="1800" b="0" i="0" u="none" strike="noStrike" baseline="0" dirty="0">
                <a:latin typeface="Arimo"/>
              </a:rPr>
              <a:t>. </a:t>
            </a:r>
            <a:r>
              <a:rPr lang="es-ES" sz="1800" b="1" i="0" u="none" strike="noStrike" baseline="0" dirty="0">
                <a:latin typeface="Arimo"/>
              </a:rPr>
              <a:t>Localiza, selecciona y contrasta </a:t>
            </a:r>
            <a:r>
              <a:rPr lang="es-ES" sz="1800" b="0" i="0" u="none" strike="noStrike" baseline="0" dirty="0">
                <a:latin typeface="Arimo"/>
              </a:rPr>
              <a:t>de manera progresivamente autónoma </a:t>
            </a:r>
            <a:r>
              <a:rPr lang="es-ES" sz="1800" b="1" i="0" u="none" strike="noStrike" baseline="0" dirty="0">
                <a:latin typeface="Arimo"/>
              </a:rPr>
              <a:t>información</a:t>
            </a:r>
            <a:r>
              <a:rPr lang="es-ES" sz="1800" b="0" i="0" u="none" strike="noStrike" baseline="0" dirty="0">
                <a:latin typeface="Arimo"/>
              </a:rPr>
              <a:t> procedente de diferentes fuentes, evaluando su fiabilidad y pertinencia en función de los objetivos de lectura y </a:t>
            </a:r>
            <a:r>
              <a:rPr lang="es-ES" sz="1800" b="1" i="0" u="none" strike="noStrike" baseline="0" dirty="0">
                <a:latin typeface="Arimo"/>
              </a:rPr>
              <a:t>evitando</a:t>
            </a:r>
            <a:r>
              <a:rPr lang="es-ES" sz="1800" b="0" i="0" u="none" strike="noStrike" baseline="0" dirty="0">
                <a:latin typeface="Arimo"/>
              </a:rPr>
              <a:t> los riesgos de </a:t>
            </a:r>
            <a:r>
              <a:rPr lang="es-ES" sz="1800" b="1" i="0" u="none" strike="noStrike" baseline="0" dirty="0">
                <a:latin typeface="Arimo"/>
              </a:rPr>
              <a:t>manipulación y desinformación</a:t>
            </a:r>
            <a:r>
              <a:rPr lang="es-ES" sz="1800" b="0" i="0" u="none" strike="noStrike" baseline="0" dirty="0">
                <a:latin typeface="Arimo"/>
              </a:rPr>
              <a:t>, y la integra y transforma en conocimiento para comunicarla adoptando un punto de vista creativo, crítico y personal a la par que </a:t>
            </a:r>
            <a:r>
              <a:rPr lang="es-ES" sz="1800" b="1" i="0" u="none" strike="noStrike" baseline="0" dirty="0">
                <a:latin typeface="Arimo"/>
              </a:rPr>
              <a:t>respetuoso con la propiedad intelectual.</a:t>
            </a:r>
          </a:p>
          <a:p>
            <a:r>
              <a:rPr lang="es-ES" b="1" dirty="0">
                <a:latin typeface="Arimo"/>
              </a:rPr>
              <a:t>Planteo unos indicadores :</a:t>
            </a:r>
          </a:p>
          <a:p>
            <a:pPr marL="342900" indent="-342900">
              <a:buAutoNum type="arabicPeriod"/>
            </a:pPr>
            <a:r>
              <a:rPr lang="es-ES" sz="1800" b="1" i="0" u="none" strike="noStrike" baseline="0" dirty="0">
                <a:latin typeface="Arimo"/>
              </a:rPr>
              <a:t>Realiza búsquedas de información sencilla y contrastada, sobre juegos en grupo. </a:t>
            </a:r>
          </a:p>
          <a:p>
            <a:pPr marL="342900" indent="-342900">
              <a:buAutoNum type="arabicPeriod"/>
            </a:pPr>
            <a:r>
              <a:rPr lang="es-ES" b="1" dirty="0">
                <a:latin typeface="Arimo"/>
              </a:rPr>
              <a:t>Utiliza distintas fuentes para informarse, familiares, internet, biblioteca….</a:t>
            </a:r>
          </a:p>
          <a:p>
            <a:pPr marL="342900" indent="-342900">
              <a:buAutoNum type="arabicPeriod"/>
            </a:pPr>
            <a:r>
              <a:rPr lang="es-ES" sz="1800" b="1" i="0" u="none" strike="noStrike" baseline="0" dirty="0">
                <a:latin typeface="Arimo"/>
              </a:rPr>
              <a:t>Referencia el origen de sus información.</a:t>
            </a:r>
          </a:p>
          <a:p>
            <a:endParaRPr lang="es-ES" b="1" dirty="0">
              <a:latin typeface="Arimo"/>
            </a:endParaRPr>
          </a:p>
          <a:p>
            <a:r>
              <a:rPr lang="es-ES" b="1" dirty="0">
                <a:latin typeface="Arimo"/>
              </a:rPr>
              <a:t>Planifico un procedimiento que recoja la información, retos , juegos, actividades….. Y construyo un instrumento que permita medir esos indicadores propuestos :</a:t>
            </a:r>
          </a:p>
          <a:p>
            <a:r>
              <a:rPr lang="es-ES" b="1" dirty="0">
                <a:latin typeface="Arimo"/>
              </a:rPr>
              <a:t> </a:t>
            </a:r>
            <a:endParaRPr lang="es-ES" sz="1800" b="1" i="0" u="none" strike="noStrike" baseline="0" dirty="0">
              <a:latin typeface="Arimo"/>
            </a:endParaRPr>
          </a:p>
        </p:txBody>
      </p:sp>
    </p:spTree>
    <p:extLst>
      <p:ext uri="{BB962C8B-B14F-4D97-AF65-F5344CB8AC3E}">
        <p14:creationId xmlns:p14="http://schemas.microsoft.com/office/powerpoint/2010/main" val="23938806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8A2C662-9FAB-B0D5-2A63-5E77FB079E81}"/>
              </a:ext>
            </a:extLst>
          </p:cNvPr>
          <p:cNvSpPr txBox="1"/>
          <p:nvPr/>
        </p:nvSpPr>
        <p:spPr>
          <a:xfrm>
            <a:off x="1111347" y="3165084"/>
            <a:ext cx="9748911" cy="2031325"/>
          </a:xfrm>
          <a:prstGeom prst="rect">
            <a:avLst/>
          </a:prstGeom>
          <a:noFill/>
        </p:spPr>
        <p:txBody>
          <a:bodyPr wrap="square">
            <a:spAutoFit/>
          </a:bodyPr>
          <a:lstStyle/>
          <a:p>
            <a:r>
              <a:rPr lang="es-ES" sz="1800" b="1" i="0" u="none" strike="noStrike" baseline="0" dirty="0">
                <a:solidFill>
                  <a:srgbClr val="0070C0"/>
                </a:solidFill>
                <a:latin typeface="Arimo"/>
              </a:rPr>
              <a:t>CCL5</a:t>
            </a:r>
            <a:r>
              <a:rPr lang="es-ES" sz="1800" i="0" u="none" strike="noStrike" baseline="0" dirty="0">
                <a:solidFill>
                  <a:srgbClr val="000000"/>
                </a:solidFill>
                <a:latin typeface="Arimo"/>
              </a:rPr>
              <a:t>. </a:t>
            </a:r>
            <a:r>
              <a:rPr lang="es-ES" sz="1800" b="1" i="0" u="none" strike="noStrike" baseline="0" dirty="0">
                <a:solidFill>
                  <a:srgbClr val="000000"/>
                </a:solidFill>
                <a:latin typeface="Arimo"/>
              </a:rPr>
              <a:t>Pone sus prácticas comunicativas al servicio de la convivencia</a:t>
            </a:r>
            <a:r>
              <a:rPr lang="es-ES" sz="1800" b="0" i="0" u="none" strike="noStrike" baseline="0" dirty="0">
                <a:solidFill>
                  <a:srgbClr val="000000"/>
                </a:solidFill>
                <a:latin typeface="Arimo"/>
              </a:rPr>
              <a:t> democrática, la resolución dialogada de los conflictos y la igualdad de derechos de todas las personas, evitando los usos discriminatorios, así como los abusos de poder, para favorecer la utilización no solo eficaz sino también ética de los diferentes sistemas de comunicación.	</a:t>
            </a:r>
          </a:p>
          <a:p>
            <a:r>
              <a:rPr lang="es-ES" b="1" dirty="0">
                <a:solidFill>
                  <a:srgbClr val="000000"/>
                </a:solidFill>
                <a:latin typeface="Arimo"/>
              </a:rPr>
              <a:t>Planteo unos indicadores :</a:t>
            </a:r>
          </a:p>
          <a:p>
            <a:pPr marL="342900" indent="-342900">
              <a:buAutoNum type="arabicPeriod"/>
            </a:pPr>
            <a:r>
              <a:rPr lang="es-ES" b="1" dirty="0">
                <a:solidFill>
                  <a:srgbClr val="000000"/>
                </a:solidFill>
                <a:latin typeface="Arimo"/>
              </a:rPr>
              <a:t>Propone soluciones dialogadas  en los conflictos que surgen en los juegos.</a:t>
            </a:r>
          </a:p>
          <a:p>
            <a:r>
              <a:rPr lang="es-ES" b="1" dirty="0">
                <a:solidFill>
                  <a:srgbClr val="000000"/>
                </a:solidFill>
                <a:latin typeface="Arimo"/>
              </a:rPr>
              <a:t>…………</a:t>
            </a:r>
          </a:p>
        </p:txBody>
      </p:sp>
      <p:graphicFrame>
        <p:nvGraphicFramePr>
          <p:cNvPr id="4" name="Tabla 5">
            <a:extLst>
              <a:ext uri="{FF2B5EF4-FFF2-40B4-BE49-F238E27FC236}">
                <a16:creationId xmlns:a16="http://schemas.microsoft.com/office/drawing/2014/main" id="{EAB264A9-2172-57A5-B749-976E0AD58A3E}"/>
              </a:ext>
            </a:extLst>
          </p:cNvPr>
          <p:cNvGraphicFramePr>
            <a:graphicFrameLocks noGrp="1"/>
          </p:cNvGraphicFramePr>
          <p:nvPr>
            <p:extLst>
              <p:ext uri="{D42A27DB-BD31-4B8C-83A1-F6EECF244321}">
                <p14:modId xmlns:p14="http://schemas.microsoft.com/office/powerpoint/2010/main" val="552376225"/>
              </p:ext>
            </p:extLst>
          </p:nvPr>
        </p:nvGraphicFramePr>
        <p:xfrm>
          <a:off x="469708" y="281354"/>
          <a:ext cx="11472983" cy="2651760"/>
        </p:xfrm>
        <a:graphic>
          <a:graphicData uri="http://schemas.openxmlformats.org/drawingml/2006/table">
            <a:tbl>
              <a:tblPr firstRow="1" bandRow="1">
                <a:tableStyleId>{5C22544A-7EE6-4342-B048-85BDC9FD1C3A}</a:tableStyleId>
              </a:tblPr>
              <a:tblGrid>
                <a:gridCol w="2580640">
                  <a:extLst>
                    <a:ext uri="{9D8B030D-6E8A-4147-A177-3AD203B41FA5}">
                      <a16:colId xmlns:a16="http://schemas.microsoft.com/office/drawing/2014/main" val="3355189722"/>
                    </a:ext>
                  </a:extLst>
                </a:gridCol>
                <a:gridCol w="2940147">
                  <a:extLst>
                    <a:ext uri="{9D8B030D-6E8A-4147-A177-3AD203B41FA5}">
                      <a16:colId xmlns:a16="http://schemas.microsoft.com/office/drawing/2014/main" val="3711770152"/>
                    </a:ext>
                  </a:extLst>
                </a:gridCol>
                <a:gridCol w="3545059">
                  <a:extLst>
                    <a:ext uri="{9D8B030D-6E8A-4147-A177-3AD203B41FA5}">
                      <a16:colId xmlns:a16="http://schemas.microsoft.com/office/drawing/2014/main" val="1953337227"/>
                    </a:ext>
                  </a:extLst>
                </a:gridCol>
                <a:gridCol w="2407137">
                  <a:extLst>
                    <a:ext uri="{9D8B030D-6E8A-4147-A177-3AD203B41FA5}">
                      <a16:colId xmlns:a16="http://schemas.microsoft.com/office/drawing/2014/main" val="2236346379"/>
                    </a:ext>
                  </a:extLst>
                </a:gridCol>
              </a:tblGrid>
              <a:tr h="370840">
                <a:tc>
                  <a:txBody>
                    <a:bodyPr/>
                    <a:lstStyle/>
                    <a:p>
                      <a:pPr algn="ctr"/>
                      <a:r>
                        <a:rPr lang="es-ES" sz="3200" dirty="0">
                          <a:solidFill>
                            <a:srgbClr val="00B0F0"/>
                          </a:solidFill>
                        </a:rPr>
                        <a:t>CCL</a:t>
                      </a:r>
                    </a:p>
                  </a:txBody>
                  <a:tcPr/>
                </a:tc>
                <a:tc>
                  <a:txBody>
                    <a:bodyPr/>
                    <a:lstStyle/>
                    <a:p>
                      <a:r>
                        <a:rPr lang="es-ES" dirty="0"/>
                        <a:t>INSPECTOR </a:t>
                      </a:r>
                    </a:p>
                    <a:p>
                      <a:r>
                        <a:rPr lang="es-ES" dirty="0"/>
                        <a:t>CLOSEAU</a:t>
                      </a:r>
                    </a:p>
                  </a:txBody>
                  <a:tcPr>
                    <a:solidFill>
                      <a:schemeClr val="accent1">
                        <a:lumMod val="75000"/>
                      </a:schemeClr>
                    </a:solidFill>
                  </a:tcPr>
                </a:tc>
                <a:tc>
                  <a:txBody>
                    <a:bodyPr/>
                    <a:lstStyle/>
                    <a:p>
                      <a:r>
                        <a:rPr lang="es-ES" dirty="0"/>
                        <a:t>COTILLA </a:t>
                      </a:r>
                    </a:p>
                    <a:p>
                      <a:r>
                        <a:rPr lang="es-ES" dirty="0"/>
                        <a:t>DEL BARRIO</a:t>
                      </a:r>
                    </a:p>
                  </a:txBody>
                  <a:tcPr>
                    <a:solidFill>
                      <a:schemeClr val="accent4">
                        <a:lumMod val="75000"/>
                      </a:schemeClr>
                    </a:solidFill>
                  </a:tcPr>
                </a:tc>
                <a:tc>
                  <a:txBody>
                    <a:bodyPr/>
                    <a:lstStyle/>
                    <a:p>
                      <a:r>
                        <a:rPr lang="es-ES" dirty="0"/>
                        <a:t>VECINO PUESTO POR EL AYUNTAMIENTO</a:t>
                      </a:r>
                    </a:p>
                  </a:txBody>
                  <a:tcPr>
                    <a:solidFill>
                      <a:srgbClr val="FF0000"/>
                    </a:solidFill>
                  </a:tcPr>
                </a:tc>
                <a:extLst>
                  <a:ext uri="{0D108BD9-81ED-4DB2-BD59-A6C34878D82A}">
                    <a16:rowId xmlns:a16="http://schemas.microsoft.com/office/drawing/2014/main" val="1663483868"/>
                  </a:ext>
                </a:extLst>
              </a:tr>
              <a:tr h="370840">
                <a:tc>
                  <a:txBody>
                    <a:bodyPr/>
                    <a:lstStyle/>
                    <a:p>
                      <a:r>
                        <a:rPr lang="es-ES" b="1" dirty="0">
                          <a:solidFill>
                            <a:srgbClr val="000000"/>
                          </a:solidFill>
                          <a:latin typeface="Arimo"/>
                        </a:rPr>
                        <a:t>Utiliza distintas fuentes para informarse, familiares, internet, biblioteca….</a:t>
                      </a:r>
                      <a:endParaRPr lang="es-ES" dirty="0"/>
                    </a:p>
                  </a:txBody>
                  <a:tcPr/>
                </a:tc>
                <a:tc>
                  <a:txBody>
                    <a:bodyPr/>
                    <a:lstStyle/>
                    <a:p>
                      <a:r>
                        <a:rPr lang="es-ES" dirty="0"/>
                        <a:t>He recabado juegos preguntando a mis familiares, búsquedas en internet y en la biblioteca del insti: Propongo mínimo 3 juegos diferentes en mi grupo</a:t>
                      </a:r>
                    </a:p>
                  </a:txBody>
                  <a:tcPr>
                    <a:solidFill>
                      <a:schemeClr val="accent1">
                        <a:lumMod val="75000"/>
                      </a:schemeClr>
                    </a:solidFill>
                  </a:tcPr>
                </a:tc>
                <a:tc>
                  <a:txBody>
                    <a:bodyPr/>
                    <a:lstStyle/>
                    <a:p>
                      <a:r>
                        <a:rPr lang="es-ES" dirty="0"/>
                        <a:t>Solo he conseguido juegos que me explicaron mis padres. Traigo al menos un juego para mi grupo</a:t>
                      </a:r>
                    </a:p>
                  </a:txBody>
                  <a:tcPr>
                    <a:solidFill>
                      <a:schemeClr val="accent4">
                        <a:lumMod val="75000"/>
                      </a:schemeClr>
                    </a:solidFill>
                  </a:tcPr>
                </a:tc>
                <a:tc>
                  <a:txBody>
                    <a:bodyPr/>
                    <a:lstStyle/>
                    <a:p>
                      <a:r>
                        <a:rPr lang="es-ES" dirty="0"/>
                        <a:t>No me molesto en buscar nada  y no he aportado ningún juego</a:t>
                      </a:r>
                    </a:p>
                  </a:txBody>
                  <a:tcPr>
                    <a:solidFill>
                      <a:srgbClr val="FF0000"/>
                    </a:solidFill>
                  </a:tcPr>
                </a:tc>
                <a:extLst>
                  <a:ext uri="{0D108BD9-81ED-4DB2-BD59-A6C34878D82A}">
                    <a16:rowId xmlns:a16="http://schemas.microsoft.com/office/drawing/2014/main" val="3423190548"/>
                  </a:ext>
                </a:extLst>
              </a:tr>
            </a:tbl>
          </a:graphicData>
        </a:graphic>
      </p:graphicFrame>
      <p:pic>
        <p:nvPicPr>
          <p:cNvPr id="6" name="Imagen 5">
            <a:extLst>
              <a:ext uri="{FF2B5EF4-FFF2-40B4-BE49-F238E27FC236}">
                <a16:creationId xmlns:a16="http://schemas.microsoft.com/office/drawing/2014/main" id="{D832CCC8-E51E-F82A-4154-EC7D65615EB6}"/>
              </a:ext>
            </a:extLst>
          </p:cNvPr>
          <p:cNvPicPr>
            <a:picLocks noChangeAspect="1"/>
          </p:cNvPicPr>
          <p:nvPr/>
        </p:nvPicPr>
        <p:blipFill>
          <a:blip r:embed="rId3"/>
          <a:stretch>
            <a:fillRect/>
          </a:stretch>
        </p:blipFill>
        <p:spPr>
          <a:xfrm>
            <a:off x="5196354" y="281354"/>
            <a:ext cx="789448" cy="806991"/>
          </a:xfrm>
          <a:prstGeom prst="rect">
            <a:avLst/>
          </a:prstGeom>
        </p:spPr>
      </p:pic>
      <p:pic>
        <p:nvPicPr>
          <p:cNvPr id="8" name="Imagen 7">
            <a:extLst>
              <a:ext uri="{FF2B5EF4-FFF2-40B4-BE49-F238E27FC236}">
                <a16:creationId xmlns:a16="http://schemas.microsoft.com/office/drawing/2014/main" id="{DCB7959C-B020-B51A-988D-BACE09F49B40}"/>
              </a:ext>
            </a:extLst>
          </p:cNvPr>
          <p:cNvPicPr>
            <a:picLocks noChangeAspect="1"/>
          </p:cNvPicPr>
          <p:nvPr/>
        </p:nvPicPr>
        <p:blipFill>
          <a:blip r:embed="rId4"/>
          <a:stretch>
            <a:fillRect/>
          </a:stretch>
        </p:blipFill>
        <p:spPr>
          <a:xfrm>
            <a:off x="7229259" y="2056373"/>
            <a:ext cx="1408897" cy="793938"/>
          </a:xfrm>
          <a:prstGeom prst="rect">
            <a:avLst/>
          </a:prstGeom>
        </p:spPr>
      </p:pic>
      <p:pic>
        <p:nvPicPr>
          <p:cNvPr id="10" name="Imagen 9">
            <a:extLst>
              <a:ext uri="{FF2B5EF4-FFF2-40B4-BE49-F238E27FC236}">
                <a16:creationId xmlns:a16="http://schemas.microsoft.com/office/drawing/2014/main" id="{F3DB92FC-EAF6-FABB-08C1-9FFCC7C52CED}"/>
              </a:ext>
            </a:extLst>
          </p:cNvPr>
          <p:cNvPicPr>
            <a:picLocks noChangeAspect="1"/>
          </p:cNvPicPr>
          <p:nvPr/>
        </p:nvPicPr>
        <p:blipFill>
          <a:blip r:embed="rId5"/>
          <a:stretch>
            <a:fillRect/>
          </a:stretch>
        </p:blipFill>
        <p:spPr>
          <a:xfrm>
            <a:off x="10330966" y="2056373"/>
            <a:ext cx="1058584" cy="793938"/>
          </a:xfrm>
          <a:prstGeom prst="rect">
            <a:avLst/>
          </a:prstGeom>
        </p:spPr>
      </p:pic>
    </p:spTree>
    <p:extLst>
      <p:ext uri="{BB962C8B-B14F-4D97-AF65-F5344CB8AC3E}">
        <p14:creationId xmlns:p14="http://schemas.microsoft.com/office/powerpoint/2010/main" val="36381069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09B81DE-A19D-4F29-8FB9-FA509332DC77}"/>
              </a:ext>
            </a:extLst>
          </p:cNvPr>
          <p:cNvSpPr txBox="1"/>
          <p:nvPr/>
        </p:nvSpPr>
        <p:spPr>
          <a:xfrm>
            <a:off x="698695" y="228123"/>
            <a:ext cx="10466364" cy="6678751"/>
          </a:xfrm>
          <a:prstGeom prst="rect">
            <a:avLst/>
          </a:prstGeom>
          <a:noFill/>
        </p:spPr>
        <p:txBody>
          <a:bodyPr wrap="square" rtlCol="0">
            <a:spAutoFit/>
          </a:bodyPr>
          <a:lstStyle/>
          <a:p>
            <a:pPr algn="l"/>
            <a:r>
              <a:rPr lang="es-ES" sz="3200" b="1" i="0" u="sng" strike="noStrike" baseline="0" dirty="0">
                <a:solidFill>
                  <a:srgbClr val="FF0000"/>
                </a:solidFill>
                <a:latin typeface="Arial" panose="020B0604020202020204" pitchFamily="34" charset="0"/>
                <a:cs typeface="Arial" panose="020B0604020202020204" pitchFamily="34" charset="0"/>
              </a:rPr>
              <a:t>EVALUACIÓN FORMATIVA</a:t>
            </a:r>
          </a:p>
          <a:p>
            <a:pPr algn="l"/>
            <a:endParaRPr lang="es-ES" dirty="0">
              <a:latin typeface="Arial" panose="020B0604020202020204" pitchFamily="34" charset="0"/>
              <a:cs typeface="Arial" panose="020B0604020202020204" pitchFamily="34" charset="0"/>
            </a:endParaRPr>
          </a:p>
          <a:p>
            <a:pPr algn="l"/>
            <a:r>
              <a:rPr lang="es-ES" sz="1800" b="0" i="0" u="none" strike="noStrike" baseline="0" dirty="0">
                <a:latin typeface="Arial" panose="020B0604020202020204" pitchFamily="34" charset="0"/>
                <a:cs typeface="Arial" panose="020B0604020202020204" pitchFamily="34" charset="0"/>
              </a:rPr>
              <a:t>Todo proceso de evaluación cuya </a:t>
            </a:r>
            <a:r>
              <a:rPr lang="es-ES" sz="1800" b="1" i="0" u="none" strike="noStrike" baseline="0" dirty="0">
                <a:latin typeface="Arial" panose="020B0604020202020204" pitchFamily="34" charset="0"/>
                <a:cs typeface="Arial" panose="020B0604020202020204" pitchFamily="34" charset="0"/>
              </a:rPr>
              <a:t>finalidad</a:t>
            </a:r>
            <a:r>
              <a:rPr lang="es-ES" sz="1800" b="0" i="0" u="none" strike="noStrike" baseline="0" dirty="0">
                <a:latin typeface="Arial" panose="020B0604020202020204" pitchFamily="34" charset="0"/>
                <a:cs typeface="Arial" panose="020B0604020202020204" pitchFamily="34" charset="0"/>
              </a:rPr>
              <a:t> principal </a:t>
            </a:r>
            <a:r>
              <a:rPr lang="es-ES" sz="1800" b="1" i="0" u="none" strike="noStrike" baseline="0" dirty="0">
                <a:latin typeface="Arial" panose="020B0604020202020204" pitchFamily="34" charset="0"/>
                <a:cs typeface="Arial" panose="020B0604020202020204" pitchFamily="34" charset="0"/>
              </a:rPr>
              <a:t>es mejorar los procesos de enseñanza-aprendizaje </a:t>
            </a:r>
            <a:r>
              <a:rPr lang="es-ES" sz="1800" i="0" u="none" strike="noStrike" baseline="0" dirty="0">
                <a:latin typeface="Arial" panose="020B0604020202020204" pitchFamily="34" charset="0"/>
                <a:cs typeface="Arial" panose="020B0604020202020204" pitchFamily="34" charset="0"/>
              </a:rPr>
              <a:t>que tienen lugar. Sirve para que el alumnado aprenda más (y/o corrija sus errores) y para que el profesorado aprenda a trabajar mejor (a perfeccionar su práctica docente). Por decirlo de otro modo, la finalidad principal </a:t>
            </a:r>
            <a:r>
              <a:rPr lang="es-ES" sz="1800" b="1" i="0" u="sng" strike="noStrike" baseline="0" dirty="0">
                <a:latin typeface="Arial" panose="020B0604020202020204" pitchFamily="34" charset="0"/>
                <a:cs typeface="Arial" panose="020B0604020202020204" pitchFamily="34" charset="0"/>
              </a:rPr>
              <a:t>no es calificar al alumno, sino disponer de información que permita saber cómo ayudar al alumnado a mejorar y aprender más,... </a:t>
            </a:r>
            <a:r>
              <a:rPr lang="es-ES" sz="1800" i="0" u="none" strike="noStrike" baseline="0" dirty="0">
                <a:latin typeface="Arial" panose="020B0604020202020204" pitchFamily="34" charset="0"/>
                <a:cs typeface="Arial" panose="020B0604020202020204" pitchFamily="34" charset="0"/>
              </a:rPr>
              <a:t>y que sirva a su vez para que los profesores aprendamos a hacer nuestro trabajo cada vez mejor</a:t>
            </a:r>
          </a:p>
          <a:p>
            <a:pPr algn="l"/>
            <a:r>
              <a:rPr lang="es-ES" dirty="0">
                <a:latin typeface="Arial" panose="020B0604020202020204" pitchFamily="34" charset="0"/>
                <a:cs typeface="Arial" panose="020B0604020202020204" pitchFamily="34" charset="0"/>
              </a:rPr>
              <a:t> Por ello la evaluación formativa debe servir para mejorar en tres sentidos:</a:t>
            </a:r>
          </a:p>
          <a:p>
            <a:pPr marL="342900" indent="-342900" algn="l">
              <a:buFont typeface="+mj-lt"/>
              <a:buAutoNum type="arabicPeriod"/>
            </a:pPr>
            <a:r>
              <a:rPr lang="es-ES" sz="1800" b="1" i="0" u="none" strike="noStrike" baseline="0" dirty="0">
                <a:solidFill>
                  <a:srgbClr val="0070C0"/>
                </a:solidFill>
                <a:latin typeface="Arial" panose="020B0604020202020204" pitchFamily="34" charset="0"/>
                <a:cs typeface="Arial" panose="020B0604020202020204" pitchFamily="34" charset="0"/>
              </a:rPr>
              <a:t>mejorar el </a:t>
            </a:r>
            <a:r>
              <a:rPr lang="es-ES" sz="1800" b="1" i="0" u="sng" strike="noStrike" baseline="0" dirty="0">
                <a:solidFill>
                  <a:srgbClr val="0070C0"/>
                </a:solidFill>
                <a:latin typeface="Arial" panose="020B0604020202020204" pitchFamily="34" charset="0"/>
                <a:cs typeface="Arial" panose="020B0604020202020204" pitchFamily="34" charset="0"/>
              </a:rPr>
              <a:t>proceso de aprendizaje </a:t>
            </a:r>
            <a:r>
              <a:rPr lang="es-ES" sz="1800" b="0" i="0" u="none" strike="noStrike" baseline="0" dirty="0">
                <a:latin typeface="Arial" panose="020B0604020202020204" pitchFamily="34" charset="0"/>
                <a:cs typeface="Arial" panose="020B0604020202020204" pitchFamily="34" charset="0"/>
              </a:rPr>
              <a:t>de nuestro alumnado. Esta implicado directamente en el proceso.</a:t>
            </a:r>
          </a:p>
          <a:p>
            <a:pPr marL="342900" indent="-342900" algn="l">
              <a:buFont typeface="+mj-lt"/>
              <a:buAutoNum type="arabicPeriod"/>
            </a:pPr>
            <a:r>
              <a:rPr lang="es-ES" sz="1800" b="1" i="0" u="none" strike="noStrike" baseline="0" dirty="0">
                <a:solidFill>
                  <a:srgbClr val="00B050"/>
                </a:solidFill>
                <a:latin typeface="Arial" panose="020B0604020202020204" pitchFamily="34" charset="0"/>
                <a:cs typeface="Arial" panose="020B0604020202020204" pitchFamily="34" charset="0"/>
              </a:rPr>
              <a:t>mejorar </a:t>
            </a:r>
            <a:r>
              <a:rPr lang="es-ES" sz="1800" b="1" i="0" u="sng" strike="noStrike" baseline="0" dirty="0">
                <a:solidFill>
                  <a:srgbClr val="00B050"/>
                </a:solidFill>
                <a:latin typeface="Arial" panose="020B0604020202020204" pitchFamily="34" charset="0"/>
                <a:cs typeface="Arial" panose="020B0604020202020204" pitchFamily="34" charset="0"/>
              </a:rPr>
              <a:t>nuestra competencia </a:t>
            </a:r>
            <a:r>
              <a:rPr lang="es-ES" sz="1800" b="0" i="0" u="none" strike="noStrike" baseline="0" dirty="0">
                <a:latin typeface="Arial" panose="020B0604020202020204" pitchFamily="34" charset="0"/>
                <a:cs typeface="Arial" panose="020B0604020202020204" pitchFamily="34" charset="0"/>
              </a:rPr>
              <a:t>docente día a día</a:t>
            </a:r>
          </a:p>
          <a:p>
            <a:pPr marL="342900" indent="-342900" algn="l">
              <a:buFont typeface="+mj-lt"/>
              <a:buAutoNum type="arabicPeriod"/>
            </a:pPr>
            <a:r>
              <a:rPr lang="es-ES" sz="1800" b="1" i="0" u="none" strike="noStrike" baseline="0" dirty="0">
                <a:solidFill>
                  <a:srgbClr val="FFC000"/>
                </a:solidFill>
                <a:latin typeface="Arial" panose="020B0604020202020204" pitchFamily="34" charset="0"/>
                <a:cs typeface="Arial" panose="020B0604020202020204" pitchFamily="34" charset="0"/>
              </a:rPr>
              <a:t>mejorar los </a:t>
            </a:r>
            <a:r>
              <a:rPr lang="es-ES" sz="1800" b="1" i="0" u="sng" strike="noStrike" baseline="0" dirty="0">
                <a:solidFill>
                  <a:srgbClr val="FFC000"/>
                </a:solidFill>
                <a:latin typeface="Arial" panose="020B0604020202020204" pitchFamily="34" charset="0"/>
                <a:cs typeface="Arial" panose="020B0604020202020204" pitchFamily="34" charset="0"/>
              </a:rPr>
              <a:t>procesos de enseñanza</a:t>
            </a:r>
            <a:r>
              <a:rPr lang="es-ES" sz="1800" b="1" i="0" u="none" strike="noStrike" baseline="0" dirty="0">
                <a:solidFill>
                  <a:srgbClr val="FFC000"/>
                </a:solidFill>
                <a:latin typeface="Arial" panose="020B0604020202020204" pitchFamily="34" charset="0"/>
                <a:cs typeface="Arial" panose="020B0604020202020204" pitchFamily="34" charset="0"/>
              </a:rPr>
              <a:t>-aprendizaje </a:t>
            </a:r>
            <a:r>
              <a:rPr lang="es-ES" sz="1800" b="0" i="0" u="none" strike="noStrike" baseline="0" dirty="0">
                <a:latin typeface="Arial" panose="020B0604020202020204" pitchFamily="34" charset="0"/>
                <a:cs typeface="Arial" panose="020B0604020202020204" pitchFamily="34" charset="0"/>
              </a:rPr>
              <a:t>que desarrollamos en nuestras aulas con nuestro alumnado </a:t>
            </a:r>
          </a:p>
          <a:p>
            <a:pPr algn="l"/>
            <a:endParaRPr lang="es-ES" dirty="0">
              <a:latin typeface="Arial" panose="020B0604020202020204" pitchFamily="34" charset="0"/>
              <a:cs typeface="Arial" panose="020B0604020202020204" pitchFamily="34" charset="0"/>
            </a:endParaRPr>
          </a:p>
          <a:p>
            <a:pPr algn="l"/>
            <a:endParaRPr lang="es-ES" dirty="0">
              <a:latin typeface="Arial" panose="020B0604020202020204" pitchFamily="34" charset="0"/>
              <a:cs typeface="Arial" panose="020B0604020202020204" pitchFamily="34" charset="0"/>
            </a:endParaRPr>
          </a:p>
          <a:p>
            <a:r>
              <a:rPr lang="es-ES" b="1" dirty="0">
                <a:latin typeface="Arial" panose="020B0604020202020204" pitchFamily="34" charset="0"/>
                <a:cs typeface="Arial" panose="020B0604020202020204" pitchFamily="34" charset="0"/>
              </a:rPr>
              <a:t>EVALUACIÓN COMPARTIDA</a:t>
            </a:r>
            <a:r>
              <a:rPr lang="es-ES" dirty="0">
                <a:latin typeface="Arial" panose="020B0604020202020204" pitchFamily="34" charset="0"/>
                <a:cs typeface="Arial" panose="020B0604020202020204" pitchFamily="34" charset="0"/>
              </a:rPr>
              <a:t>. IMPLICACIÓN DEL ALUMNADO EN LA EVALUACIÓN.</a:t>
            </a:r>
          </a:p>
          <a:p>
            <a:endParaRPr lang="es-ES" b="1" dirty="0">
              <a:latin typeface="Arial" panose="020B0604020202020204" pitchFamily="34" charset="0"/>
              <a:cs typeface="Arial" panose="020B0604020202020204" pitchFamily="34" charset="0"/>
            </a:endParaRPr>
          </a:p>
          <a:p>
            <a:r>
              <a:rPr lang="es-ES" b="1" dirty="0">
                <a:solidFill>
                  <a:srgbClr val="FF0000"/>
                </a:solidFill>
                <a:latin typeface="Arial" panose="020B0604020202020204" pitchFamily="34" charset="0"/>
                <a:cs typeface="Arial" panose="020B0604020202020204" pitchFamily="34" charset="0"/>
              </a:rPr>
              <a:t>Como lo hacemos ? </a:t>
            </a:r>
            <a:r>
              <a:rPr lang="es-ES" b="1" u="sng" dirty="0">
                <a:latin typeface="Arial" panose="020B0604020202020204" pitchFamily="34" charset="0"/>
                <a:cs typeface="Arial" panose="020B0604020202020204" pitchFamily="34" charset="0"/>
              </a:rPr>
              <a:t>Implementando herramientas de evaluación a lo largo del proceso huyendo de pruebas finalistas dependientes</a:t>
            </a:r>
            <a:r>
              <a:rPr lang="es-ES" b="1" dirty="0">
                <a:latin typeface="Arial" panose="020B0604020202020204" pitchFamily="34" charset="0"/>
                <a:cs typeface="Arial" panose="020B0604020202020204" pitchFamily="34" charset="0"/>
              </a:rPr>
              <a:t>.</a:t>
            </a:r>
            <a:r>
              <a:rPr lang="es-ES" dirty="0">
                <a:latin typeface="Arial" panose="020B0604020202020204" pitchFamily="34" charset="0"/>
                <a:cs typeface="Arial" panose="020B0604020202020204" pitchFamily="34" charset="0"/>
              </a:rPr>
              <a:t> Si el proceso queremos que sea enriquecedor y permita la mejora en el trascurso, hay que  implementar las herramientas para obtener la información que servirá de </a:t>
            </a:r>
            <a:r>
              <a:rPr lang="es-ES" dirty="0" err="1">
                <a:latin typeface="Arial" panose="020B0604020202020204" pitchFamily="34" charset="0"/>
                <a:cs typeface="Arial" panose="020B0604020202020204" pitchFamily="34" charset="0"/>
              </a:rPr>
              <a:t>feedback</a:t>
            </a:r>
            <a:r>
              <a:rPr lang="es-ES" dirty="0">
                <a:latin typeface="Arial" panose="020B0604020202020204" pitchFamily="34" charset="0"/>
                <a:cs typeface="Arial" panose="020B0604020202020204" pitchFamily="34" charset="0"/>
              </a:rPr>
              <a:t> para mejorar</a:t>
            </a:r>
          </a:p>
          <a:p>
            <a:endParaRPr lang="es-ES" dirty="0"/>
          </a:p>
        </p:txBody>
      </p:sp>
      <p:sp>
        <p:nvSpPr>
          <p:cNvPr id="3" name="Flecha: hacia abajo 2">
            <a:extLst>
              <a:ext uri="{FF2B5EF4-FFF2-40B4-BE49-F238E27FC236}">
                <a16:creationId xmlns:a16="http://schemas.microsoft.com/office/drawing/2014/main" id="{D5220A24-BCFF-4575-9DA8-9DD98ABA1C71}"/>
              </a:ext>
            </a:extLst>
          </p:cNvPr>
          <p:cNvSpPr/>
          <p:nvPr/>
        </p:nvSpPr>
        <p:spPr>
          <a:xfrm>
            <a:off x="4525107" y="4206239"/>
            <a:ext cx="1688123" cy="6189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698684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45349542-A5A7-4B07-BE8D-DEE4D79C5E06}"/>
              </a:ext>
            </a:extLst>
          </p:cNvPr>
          <p:cNvSpPr txBox="1"/>
          <p:nvPr/>
        </p:nvSpPr>
        <p:spPr>
          <a:xfrm>
            <a:off x="4724399" y="4867421"/>
            <a:ext cx="3024553" cy="769441"/>
          </a:xfrm>
          <a:prstGeom prst="rect">
            <a:avLst/>
          </a:prstGeom>
          <a:noFill/>
        </p:spPr>
        <p:txBody>
          <a:bodyPr wrap="square" rtlCol="0">
            <a:spAutoFit/>
          </a:bodyPr>
          <a:lstStyle/>
          <a:p>
            <a:r>
              <a:rPr lang="es-ES" sz="4400" b="1" dirty="0">
                <a:solidFill>
                  <a:srgbClr val="7030A0"/>
                </a:solidFill>
              </a:rPr>
              <a:t>INCLUSIÓN</a:t>
            </a:r>
            <a:r>
              <a:rPr lang="es-ES" dirty="0"/>
              <a:t> </a:t>
            </a:r>
          </a:p>
        </p:txBody>
      </p:sp>
      <p:sp>
        <p:nvSpPr>
          <p:cNvPr id="6" name="CuadroTexto 5">
            <a:extLst>
              <a:ext uri="{FF2B5EF4-FFF2-40B4-BE49-F238E27FC236}">
                <a16:creationId xmlns:a16="http://schemas.microsoft.com/office/drawing/2014/main" id="{E7011551-BBDC-4E38-9E75-8965388CE02B}"/>
              </a:ext>
            </a:extLst>
          </p:cNvPr>
          <p:cNvSpPr txBox="1"/>
          <p:nvPr/>
        </p:nvSpPr>
        <p:spPr>
          <a:xfrm>
            <a:off x="4956515" y="5984405"/>
            <a:ext cx="2761958" cy="369332"/>
          </a:xfrm>
          <a:prstGeom prst="rect">
            <a:avLst/>
          </a:prstGeom>
          <a:noFill/>
        </p:spPr>
        <p:txBody>
          <a:bodyPr wrap="square" rtlCol="0">
            <a:spAutoFit/>
          </a:bodyPr>
          <a:lstStyle/>
          <a:p>
            <a:r>
              <a:rPr lang="es-ES" b="1" dirty="0"/>
              <a:t>DIVERSIDAD FUNCIONAL</a:t>
            </a:r>
          </a:p>
        </p:txBody>
      </p:sp>
      <p:sp>
        <p:nvSpPr>
          <p:cNvPr id="2" name="CuadroTexto 1">
            <a:extLst>
              <a:ext uri="{FF2B5EF4-FFF2-40B4-BE49-F238E27FC236}">
                <a16:creationId xmlns:a16="http://schemas.microsoft.com/office/drawing/2014/main" id="{A9B14B4B-B114-4172-9AB3-54B52AA100F2}"/>
              </a:ext>
            </a:extLst>
          </p:cNvPr>
          <p:cNvSpPr txBox="1"/>
          <p:nvPr/>
        </p:nvSpPr>
        <p:spPr>
          <a:xfrm>
            <a:off x="825304" y="667789"/>
            <a:ext cx="2447779" cy="584775"/>
          </a:xfrm>
          <a:prstGeom prst="rect">
            <a:avLst/>
          </a:prstGeom>
          <a:noFill/>
        </p:spPr>
        <p:txBody>
          <a:bodyPr wrap="square" rtlCol="0">
            <a:spAutoFit/>
          </a:bodyPr>
          <a:lstStyle/>
          <a:p>
            <a:r>
              <a:rPr lang="es-ES" sz="3200" b="1" dirty="0">
                <a:solidFill>
                  <a:srgbClr val="00B050"/>
                </a:solidFill>
              </a:rPr>
              <a:t>DEFICIENCIA</a:t>
            </a:r>
          </a:p>
        </p:txBody>
      </p:sp>
      <p:sp>
        <p:nvSpPr>
          <p:cNvPr id="3" name="CuadroTexto 2">
            <a:extLst>
              <a:ext uri="{FF2B5EF4-FFF2-40B4-BE49-F238E27FC236}">
                <a16:creationId xmlns:a16="http://schemas.microsoft.com/office/drawing/2014/main" id="{2F780288-9EDB-4558-B752-FDFAD8A2F85A}"/>
              </a:ext>
            </a:extLst>
          </p:cNvPr>
          <p:cNvSpPr txBox="1"/>
          <p:nvPr/>
        </p:nvSpPr>
        <p:spPr>
          <a:xfrm>
            <a:off x="8918917" y="750484"/>
            <a:ext cx="2447779" cy="523220"/>
          </a:xfrm>
          <a:prstGeom prst="rect">
            <a:avLst/>
          </a:prstGeom>
          <a:noFill/>
        </p:spPr>
        <p:txBody>
          <a:bodyPr wrap="square" rtlCol="0">
            <a:spAutoFit/>
          </a:bodyPr>
          <a:lstStyle/>
          <a:p>
            <a:r>
              <a:rPr lang="es-ES" sz="2800" b="1" dirty="0"/>
              <a:t>MINUSVALIA</a:t>
            </a:r>
          </a:p>
        </p:txBody>
      </p:sp>
      <p:sp>
        <p:nvSpPr>
          <p:cNvPr id="4" name="CuadroTexto 3">
            <a:extLst>
              <a:ext uri="{FF2B5EF4-FFF2-40B4-BE49-F238E27FC236}">
                <a16:creationId xmlns:a16="http://schemas.microsoft.com/office/drawing/2014/main" id="{51E9C4B6-FB06-4F05-8F25-198321300817}"/>
              </a:ext>
            </a:extLst>
          </p:cNvPr>
          <p:cNvSpPr txBox="1"/>
          <p:nvPr/>
        </p:nvSpPr>
        <p:spPr>
          <a:xfrm>
            <a:off x="4511040" y="688929"/>
            <a:ext cx="3024553" cy="584775"/>
          </a:xfrm>
          <a:prstGeom prst="rect">
            <a:avLst/>
          </a:prstGeom>
          <a:noFill/>
        </p:spPr>
        <p:txBody>
          <a:bodyPr wrap="square" rtlCol="0">
            <a:spAutoFit/>
          </a:bodyPr>
          <a:lstStyle/>
          <a:p>
            <a:r>
              <a:rPr lang="es-ES" sz="3200" b="1" dirty="0">
                <a:solidFill>
                  <a:srgbClr val="FF0000"/>
                </a:solidFill>
              </a:rPr>
              <a:t>DISCAPACIDAD</a:t>
            </a:r>
          </a:p>
        </p:txBody>
      </p:sp>
      <p:sp>
        <p:nvSpPr>
          <p:cNvPr id="8" name="CuadroTexto 7">
            <a:extLst>
              <a:ext uri="{FF2B5EF4-FFF2-40B4-BE49-F238E27FC236}">
                <a16:creationId xmlns:a16="http://schemas.microsoft.com/office/drawing/2014/main" id="{C5330082-C582-4893-8983-DEC733F9FC37}"/>
              </a:ext>
            </a:extLst>
          </p:cNvPr>
          <p:cNvSpPr txBox="1"/>
          <p:nvPr/>
        </p:nvSpPr>
        <p:spPr>
          <a:xfrm>
            <a:off x="1181686" y="1561514"/>
            <a:ext cx="2321169" cy="2308324"/>
          </a:xfrm>
          <a:prstGeom prst="rect">
            <a:avLst/>
          </a:prstGeom>
          <a:noFill/>
          <a:ln>
            <a:solidFill>
              <a:schemeClr val="accent1"/>
            </a:solidFill>
          </a:ln>
        </p:spPr>
        <p:txBody>
          <a:bodyPr wrap="square" rtlCol="0">
            <a:spAutoFit/>
          </a:bodyPr>
          <a:lstStyle/>
          <a:p>
            <a:r>
              <a:rPr lang="es-ES" b="1" dirty="0"/>
              <a:t>Anomalía </a:t>
            </a:r>
            <a:r>
              <a:rPr lang="es-ES" dirty="0"/>
              <a:t>de la estructura corporal , apariencia, función de un órgano…..</a:t>
            </a:r>
          </a:p>
          <a:p>
            <a:r>
              <a:rPr lang="es-ES" dirty="0"/>
              <a:t>Representa un trastorno orgánico temporal/permanente, innata/ adquirida..</a:t>
            </a:r>
          </a:p>
        </p:txBody>
      </p:sp>
      <p:sp>
        <p:nvSpPr>
          <p:cNvPr id="9" name="CuadroTexto 8">
            <a:extLst>
              <a:ext uri="{FF2B5EF4-FFF2-40B4-BE49-F238E27FC236}">
                <a16:creationId xmlns:a16="http://schemas.microsoft.com/office/drawing/2014/main" id="{141AA3C6-DF3E-42CF-94B7-DC3F4B62325D}"/>
              </a:ext>
            </a:extLst>
          </p:cNvPr>
          <p:cNvSpPr txBox="1"/>
          <p:nvPr/>
        </p:nvSpPr>
        <p:spPr>
          <a:xfrm>
            <a:off x="4511040" y="1603717"/>
            <a:ext cx="3024553" cy="2308324"/>
          </a:xfrm>
          <a:prstGeom prst="rect">
            <a:avLst/>
          </a:prstGeom>
          <a:noFill/>
          <a:ln>
            <a:solidFill>
              <a:schemeClr val="accent1"/>
            </a:solidFill>
          </a:ln>
        </p:spPr>
        <p:txBody>
          <a:bodyPr wrap="square" rtlCol="0">
            <a:spAutoFit/>
          </a:bodyPr>
          <a:lstStyle/>
          <a:p>
            <a:r>
              <a:rPr lang="es-ES" b="1" dirty="0"/>
              <a:t>Consecuencias </a:t>
            </a:r>
            <a:r>
              <a:rPr lang="es-ES" dirty="0"/>
              <a:t>que se derivan de la deficiencia en el rendimiento funcional, en tareas, conductas, aptitudes…temporal/permanente, reversible,/irreversible…</a:t>
            </a:r>
          </a:p>
          <a:p>
            <a:r>
              <a:rPr lang="es-ES" dirty="0"/>
              <a:t>Progresiva/regresiva…</a:t>
            </a:r>
          </a:p>
        </p:txBody>
      </p:sp>
      <p:sp>
        <p:nvSpPr>
          <p:cNvPr id="11" name="CuadroTexto 10">
            <a:extLst>
              <a:ext uri="{FF2B5EF4-FFF2-40B4-BE49-F238E27FC236}">
                <a16:creationId xmlns:a16="http://schemas.microsoft.com/office/drawing/2014/main" id="{D8ED98C9-EC61-44E4-81FF-914EF8E9DC8E}"/>
              </a:ext>
            </a:extLst>
          </p:cNvPr>
          <p:cNvSpPr txBox="1"/>
          <p:nvPr/>
        </p:nvSpPr>
        <p:spPr>
          <a:xfrm>
            <a:off x="8543778" y="1603717"/>
            <a:ext cx="3174610" cy="1200329"/>
          </a:xfrm>
          <a:prstGeom prst="rect">
            <a:avLst/>
          </a:prstGeom>
          <a:noFill/>
          <a:ln>
            <a:solidFill>
              <a:schemeClr val="accent1"/>
            </a:solidFill>
          </a:ln>
        </p:spPr>
        <p:txBody>
          <a:bodyPr wrap="square" rtlCol="0">
            <a:spAutoFit/>
          </a:bodyPr>
          <a:lstStyle/>
          <a:p>
            <a:r>
              <a:rPr lang="es-ES" dirty="0"/>
              <a:t>Todas las</a:t>
            </a:r>
            <a:r>
              <a:rPr lang="es-ES" b="1" dirty="0"/>
              <a:t> desventajas </a:t>
            </a:r>
            <a:r>
              <a:rPr lang="es-ES" dirty="0"/>
              <a:t>que tiene un individuo debido a las deficiencias y discapacidades que presenta</a:t>
            </a:r>
          </a:p>
        </p:txBody>
      </p:sp>
    </p:spTree>
    <p:extLst>
      <p:ext uri="{BB962C8B-B14F-4D97-AF65-F5344CB8AC3E}">
        <p14:creationId xmlns:p14="http://schemas.microsoft.com/office/powerpoint/2010/main" val="1669882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2" grpId="0"/>
      <p:bldP spid="3" grpId="0"/>
      <p:bldP spid="4" grpId="0"/>
      <p:bldP spid="8" grpId="0" animBg="1"/>
      <p:bldP spid="9" grpId="0" animBg="1"/>
      <p:bldP spid="1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66ADE60-A9BA-A5E3-5C5A-9402872A0A66}"/>
              </a:ext>
            </a:extLst>
          </p:cNvPr>
          <p:cNvSpPr txBox="1"/>
          <p:nvPr/>
        </p:nvSpPr>
        <p:spPr>
          <a:xfrm>
            <a:off x="1392701" y="1766223"/>
            <a:ext cx="10283484" cy="2031325"/>
          </a:xfrm>
          <a:prstGeom prst="rect">
            <a:avLst/>
          </a:prstGeom>
          <a:noFill/>
        </p:spPr>
        <p:txBody>
          <a:bodyPr wrap="square" rtlCol="0">
            <a:spAutoFit/>
          </a:bodyPr>
          <a:lstStyle/>
          <a:p>
            <a:r>
              <a:rPr lang="es-ES" dirty="0"/>
              <a:t>En todos los momentos de evaluación debemos tener en cuenta</a:t>
            </a:r>
            <a:r>
              <a:rPr lang="es-ES" b="1" dirty="0"/>
              <a:t> A TODOS</a:t>
            </a:r>
            <a:r>
              <a:rPr lang="es-ES" dirty="0"/>
              <a:t>, la legislación </a:t>
            </a:r>
            <a:r>
              <a:rPr lang="es-ES" b="1" dirty="0"/>
              <a:t>nos permite y obliga que </a:t>
            </a:r>
            <a:r>
              <a:rPr lang="es-ES" dirty="0"/>
              <a:t>atendiendo a la diversidad podamos :  </a:t>
            </a:r>
          </a:p>
          <a:p>
            <a:endParaRPr lang="es-ES" dirty="0"/>
          </a:p>
          <a:p>
            <a:pPr marL="285750" indent="-285750">
              <a:buFont typeface="Arial" panose="020B0604020202020204" pitchFamily="34" charset="0"/>
              <a:buChar char="•"/>
            </a:pPr>
            <a:r>
              <a:rPr lang="es-ES" dirty="0"/>
              <a:t>Adaptación de </a:t>
            </a:r>
            <a:r>
              <a:rPr lang="es-ES" b="1" dirty="0"/>
              <a:t>tiempos , instrumentos y procedimientos </a:t>
            </a:r>
            <a:r>
              <a:rPr lang="es-ES" dirty="0"/>
              <a:t>de evaluación. </a:t>
            </a:r>
            <a:r>
              <a:rPr lang="es-ES" dirty="0">
                <a:solidFill>
                  <a:srgbClr val="FF0000"/>
                </a:solidFill>
              </a:rPr>
              <a:t>MEDIDA DE ATENCIÓN ORDINARIA </a:t>
            </a:r>
          </a:p>
          <a:p>
            <a:endParaRPr lang="es-ES" dirty="0"/>
          </a:p>
          <a:p>
            <a:endParaRPr lang="es-ES" dirty="0"/>
          </a:p>
        </p:txBody>
      </p:sp>
    </p:spTree>
    <p:extLst>
      <p:ext uri="{BB962C8B-B14F-4D97-AF65-F5344CB8AC3E}">
        <p14:creationId xmlns:p14="http://schemas.microsoft.com/office/powerpoint/2010/main" val="16008208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8A30B77-4459-4980-8521-0E51C6D275A0}"/>
              </a:ext>
            </a:extLst>
          </p:cNvPr>
          <p:cNvSpPr txBox="1"/>
          <p:nvPr/>
        </p:nvSpPr>
        <p:spPr>
          <a:xfrm>
            <a:off x="858129" y="211016"/>
            <a:ext cx="9537896" cy="584775"/>
          </a:xfrm>
          <a:prstGeom prst="rect">
            <a:avLst/>
          </a:prstGeom>
          <a:noFill/>
        </p:spPr>
        <p:txBody>
          <a:bodyPr wrap="square" rtlCol="0">
            <a:spAutoFit/>
          </a:bodyPr>
          <a:lstStyle/>
          <a:p>
            <a:r>
              <a:rPr lang="es-ES" sz="3200" b="1" dirty="0">
                <a:solidFill>
                  <a:srgbClr val="FF0000"/>
                </a:solidFill>
                <a:latin typeface="Arial" panose="020B0604020202020204" pitchFamily="34" charset="0"/>
                <a:cs typeface="Arial" panose="020B0604020202020204" pitchFamily="34" charset="0"/>
              </a:rPr>
              <a:t>EVALUACIÓN SUMATIVA</a:t>
            </a:r>
            <a:r>
              <a:rPr lang="es-ES" dirty="0"/>
              <a:t>.</a:t>
            </a:r>
          </a:p>
        </p:txBody>
      </p:sp>
      <p:sp>
        <p:nvSpPr>
          <p:cNvPr id="3" name="CuadroTexto 2">
            <a:extLst>
              <a:ext uri="{FF2B5EF4-FFF2-40B4-BE49-F238E27FC236}">
                <a16:creationId xmlns:a16="http://schemas.microsoft.com/office/drawing/2014/main" id="{F86CBDA4-1BF4-436E-AF97-DA9F598994CC}"/>
              </a:ext>
            </a:extLst>
          </p:cNvPr>
          <p:cNvSpPr txBox="1"/>
          <p:nvPr/>
        </p:nvSpPr>
        <p:spPr>
          <a:xfrm>
            <a:off x="1575581" y="936468"/>
            <a:ext cx="10466363" cy="4247317"/>
          </a:xfrm>
          <a:prstGeom prst="rect">
            <a:avLst/>
          </a:prstGeom>
          <a:noFill/>
        </p:spPr>
        <p:txBody>
          <a:bodyPr wrap="square" rtlCol="0">
            <a:spAutoFit/>
          </a:bodyPr>
          <a:lstStyle/>
          <a:p>
            <a:r>
              <a:rPr lang="es-ES" i="1" dirty="0">
                <a:latin typeface="Arial" panose="020B0604020202020204" pitchFamily="34" charset="0"/>
                <a:cs typeface="Arial" panose="020B0604020202020204" pitchFamily="34" charset="0"/>
              </a:rPr>
              <a:t>La frase: </a:t>
            </a:r>
          </a:p>
          <a:p>
            <a:pPr algn="ctr"/>
            <a:r>
              <a:rPr lang="es-ES" b="1" i="1" dirty="0">
                <a:latin typeface="Arial" panose="020B0604020202020204" pitchFamily="34" charset="0"/>
                <a:cs typeface="Arial" panose="020B0604020202020204" pitchFamily="34" charset="0"/>
              </a:rPr>
              <a:t>“ la </a:t>
            </a:r>
            <a:r>
              <a:rPr lang="es-ES" b="1" i="1" dirty="0" err="1">
                <a:latin typeface="Arial" panose="020B0604020202020204" pitchFamily="34" charset="0"/>
                <a:cs typeface="Arial" panose="020B0604020202020204" pitchFamily="34" charset="0"/>
              </a:rPr>
              <a:t>evalución</a:t>
            </a:r>
            <a:r>
              <a:rPr lang="es-ES" b="1" i="1" dirty="0">
                <a:latin typeface="Arial" panose="020B0604020202020204" pitchFamily="34" charset="0"/>
                <a:cs typeface="Arial" panose="020B0604020202020204" pitchFamily="34" charset="0"/>
              </a:rPr>
              <a:t> sumativa tiene por objetivo establecer un promedio de los resultados obtenidos al final de un PEA” </a:t>
            </a:r>
          </a:p>
          <a:p>
            <a:r>
              <a:rPr lang="es-ES" b="1" i="1" dirty="0">
                <a:latin typeface="Arial" panose="020B0604020202020204" pitchFamily="34" charset="0"/>
                <a:cs typeface="Arial" panose="020B0604020202020204" pitchFamily="34" charset="0"/>
              </a:rPr>
              <a:t>Suele ser muy común en muchos textos de evaluación, para comprender la noción de evaluación sumativa. Esta noción es ambigua cuando se aplica a la evaluación final . </a:t>
            </a:r>
            <a:r>
              <a:rPr lang="es-ES" b="1" i="1" dirty="0" err="1">
                <a:latin typeface="Arial" panose="020B0604020202020204" pitchFamily="34" charset="0"/>
                <a:cs typeface="Arial" panose="020B0604020202020204" pitchFamily="34" charset="0"/>
              </a:rPr>
              <a:t>Scallon</a:t>
            </a:r>
            <a:r>
              <a:rPr lang="es-ES" b="1" i="1" dirty="0">
                <a:latin typeface="Arial" panose="020B0604020202020204" pitchFamily="34" charset="0"/>
                <a:cs typeface="Arial" panose="020B0604020202020204" pitchFamily="34" charset="0"/>
              </a:rPr>
              <a:t> (1988) muestra que no tiene aplicabilidad cuando se trata de aprendizajes. </a:t>
            </a:r>
            <a:r>
              <a:rPr lang="es-ES" b="1" i="1" u="sng" dirty="0">
                <a:latin typeface="Arial" panose="020B0604020202020204" pitchFamily="34" charset="0"/>
                <a:cs typeface="Arial" panose="020B0604020202020204" pitchFamily="34" charset="0"/>
              </a:rPr>
              <a:t>No se puede pretender que en el proceso de formación del alumno, los aprendizajes sean fruto de una simple suma</a:t>
            </a:r>
            <a:r>
              <a:rPr lang="es-ES" b="1" i="1" dirty="0">
                <a:latin typeface="Arial" panose="020B0604020202020204" pitchFamily="34" charset="0"/>
                <a:cs typeface="Arial" panose="020B0604020202020204" pitchFamily="34" charset="0"/>
              </a:rPr>
              <a:t> </a:t>
            </a:r>
            <a:r>
              <a:rPr lang="es-ES" b="1" dirty="0">
                <a:latin typeface="Arial" panose="020B0604020202020204" pitchFamily="34" charset="0"/>
                <a:cs typeface="Arial" panose="020B0604020202020204" pitchFamily="34" charset="0"/>
              </a:rPr>
              <a:t>“ D. Blázquez (2017)</a:t>
            </a:r>
          </a:p>
          <a:p>
            <a:r>
              <a:rPr lang="es-ES" b="1" i="1" dirty="0">
                <a:latin typeface="Arial" panose="020B0604020202020204" pitchFamily="34" charset="0"/>
                <a:cs typeface="Arial" panose="020B0604020202020204" pitchFamily="34" charset="0"/>
              </a:rPr>
              <a:t>Hay que admitir que esta práctica de evaluación continua por medias parece haber respondido a las demandas sociales de evaluación, pero, el sistema de puntos o notas acumuladas en función de un promedio, no cumple con la verdadera función de la evaluación sumativa, cuya verdadera misión es tener en cuenta las adquisiciones realizadas por un alumno tal y como aparece al término de una progresión .</a:t>
            </a:r>
          </a:p>
          <a:p>
            <a:endParaRPr lang="es-ES" b="1" i="1" dirty="0">
              <a:latin typeface="Arial" panose="020B0604020202020204" pitchFamily="34" charset="0"/>
              <a:cs typeface="Arial" panose="020B0604020202020204" pitchFamily="34" charset="0"/>
            </a:endParaRPr>
          </a:p>
          <a:p>
            <a:endParaRPr lang="es-ES" dirty="0">
              <a:latin typeface="Arial" panose="020B0604020202020204" pitchFamily="34" charset="0"/>
              <a:cs typeface="Arial" panose="020B0604020202020204" pitchFamily="34" charset="0"/>
            </a:endParaRPr>
          </a:p>
        </p:txBody>
      </p:sp>
      <p:pic>
        <p:nvPicPr>
          <p:cNvPr id="30" name="Imagen 29">
            <a:extLst>
              <a:ext uri="{FF2B5EF4-FFF2-40B4-BE49-F238E27FC236}">
                <a16:creationId xmlns:a16="http://schemas.microsoft.com/office/drawing/2014/main" id="{75916849-CF06-4260-B8CF-838920C74A52}"/>
              </a:ext>
            </a:extLst>
          </p:cNvPr>
          <p:cNvPicPr>
            <a:picLocks noChangeAspect="1"/>
          </p:cNvPicPr>
          <p:nvPr/>
        </p:nvPicPr>
        <p:blipFill>
          <a:blip r:embed="rId2"/>
          <a:stretch>
            <a:fillRect/>
          </a:stretch>
        </p:blipFill>
        <p:spPr>
          <a:xfrm>
            <a:off x="8572521" y="4469850"/>
            <a:ext cx="939382" cy="1146516"/>
          </a:xfrm>
          <a:prstGeom prst="rect">
            <a:avLst/>
          </a:prstGeom>
        </p:spPr>
      </p:pic>
    </p:spTree>
    <p:extLst>
      <p:ext uri="{BB962C8B-B14F-4D97-AF65-F5344CB8AC3E}">
        <p14:creationId xmlns:p14="http://schemas.microsoft.com/office/powerpoint/2010/main" val="11210105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96BC10D-F392-48A5-AF7E-75EE52A96EE0}"/>
              </a:ext>
            </a:extLst>
          </p:cNvPr>
          <p:cNvSpPr txBox="1"/>
          <p:nvPr/>
        </p:nvSpPr>
        <p:spPr>
          <a:xfrm>
            <a:off x="670560" y="983757"/>
            <a:ext cx="10564837" cy="2031325"/>
          </a:xfrm>
          <a:prstGeom prst="rect">
            <a:avLst/>
          </a:prstGeom>
          <a:noFill/>
        </p:spPr>
        <p:txBody>
          <a:bodyPr wrap="square" rtlCol="0">
            <a:spAutoFit/>
          </a:bodyPr>
          <a:lstStyle/>
          <a:p>
            <a:r>
              <a:rPr lang="es-ES" b="1" dirty="0">
                <a:solidFill>
                  <a:srgbClr val="FF0000"/>
                </a:solidFill>
                <a:latin typeface="Arial" panose="020B0604020202020204" pitchFamily="34" charset="0"/>
                <a:cs typeface="Arial" panose="020B0604020202020204" pitchFamily="34" charset="0"/>
              </a:rPr>
              <a:t>       TRADICIONALISMOS OBSOLETOS:</a:t>
            </a:r>
          </a:p>
          <a:p>
            <a:endParaRPr lang="es-ES" b="1" dirty="0">
              <a:solidFill>
                <a:srgbClr val="FF0000"/>
              </a:solidFill>
              <a:latin typeface="Arial" panose="020B0604020202020204" pitchFamily="34" charset="0"/>
              <a:cs typeface="Arial" panose="020B0604020202020204" pitchFamily="34" charset="0"/>
            </a:endParaRPr>
          </a:p>
          <a:p>
            <a:endParaRPr lang="es-ES" dirty="0"/>
          </a:p>
          <a:p>
            <a:endParaRPr lang="es-ES" dirty="0"/>
          </a:p>
          <a:p>
            <a:r>
              <a:rPr lang="es-ES" dirty="0"/>
              <a:t>            NOTA MEDIA </a:t>
            </a:r>
          </a:p>
          <a:p>
            <a:endParaRPr lang="es-ES" b="1" dirty="0">
              <a:solidFill>
                <a:srgbClr val="FF0000"/>
              </a:solidFill>
              <a:latin typeface="Arial" panose="020B0604020202020204" pitchFamily="34" charset="0"/>
              <a:cs typeface="Arial" panose="020B0604020202020204" pitchFamily="34" charset="0"/>
            </a:endParaRPr>
          </a:p>
          <a:p>
            <a:endParaRPr lang="es-ES" dirty="0"/>
          </a:p>
        </p:txBody>
      </p:sp>
      <p:sp>
        <p:nvSpPr>
          <p:cNvPr id="4" name="CuadroTexto 3">
            <a:extLst>
              <a:ext uri="{FF2B5EF4-FFF2-40B4-BE49-F238E27FC236}">
                <a16:creationId xmlns:a16="http://schemas.microsoft.com/office/drawing/2014/main" id="{A0513DAD-A2A4-4F88-87A1-CE4F3090F627}"/>
              </a:ext>
            </a:extLst>
          </p:cNvPr>
          <p:cNvSpPr txBox="1"/>
          <p:nvPr/>
        </p:nvSpPr>
        <p:spPr>
          <a:xfrm>
            <a:off x="956602" y="1489314"/>
            <a:ext cx="618979" cy="369332"/>
          </a:xfrm>
          <a:prstGeom prst="rect">
            <a:avLst/>
          </a:prstGeom>
          <a:noFill/>
        </p:spPr>
        <p:txBody>
          <a:bodyPr wrap="square" rtlCol="0">
            <a:spAutoFit/>
          </a:bodyPr>
          <a:lstStyle/>
          <a:p>
            <a:r>
              <a:rPr lang="es-ES" dirty="0"/>
              <a:t>UD</a:t>
            </a:r>
          </a:p>
        </p:txBody>
      </p:sp>
      <p:sp>
        <p:nvSpPr>
          <p:cNvPr id="5" name="CuadroTexto 4">
            <a:extLst>
              <a:ext uri="{FF2B5EF4-FFF2-40B4-BE49-F238E27FC236}">
                <a16:creationId xmlns:a16="http://schemas.microsoft.com/office/drawing/2014/main" id="{0BC2B932-7E9F-4951-9020-C4A8FE41F581}"/>
              </a:ext>
            </a:extLst>
          </p:cNvPr>
          <p:cNvSpPr txBox="1"/>
          <p:nvPr/>
        </p:nvSpPr>
        <p:spPr>
          <a:xfrm>
            <a:off x="2558119" y="1502794"/>
            <a:ext cx="618979" cy="369332"/>
          </a:xfrm>
          <a:prstGeom prst="rect">
            <a:avLst/>
          </a:prstGeom>
          <a:noFill/>
        </p:spPr>
        <p:txBody>
          <a:bodyPr wrap="square" rtlCol="0">
            <a:spAutoFit/>
          </a:bodyPr>
          <a:lstStyle/>
          <a:p>
            <a:r>
              <a:rPr lang="es-ES" dirty="0"/>
              <a:t>UD</a:t>
            </a:r>
          </a:p>
        </p:txBody>
      </p:sp>
      <p:sp>
        <p:nvSpPr>
          <p:cNvPr id="6" name="CuadroTexto 5">
            <a:extLst>
              <a:ext uri="{FF2B5EF4-FFF2-40B4-BE49-F238E27FC236}">
                <a16:creationId xmlns:a16="http://schemas.microsoft.com/office/drawing/2014/main" id="{50382FBF-1362-427A-AE39-189AB53F831A}"/>
              </a:ext>
            </a:extLst>
          </p:cNvPr>
          <p:cNvSpPr txBox="1"/>
          <p:nvPr/>
        </p:nvSpPr>
        <p:spPr>
          <a:xfrm>
            <a:off x="1763154" y="1520433"/>
            <a:ext cx="618979" cy="369332"/>
          </a:xfrm>
          <a:prstGeom prst="rect">
            <a:avLst/>
          </a:prstGeom>
          <a:noFill/>
        </p:spPr>
        <p:txBody>
          <a:bodyPr wrap="square" rtlCol="0">
            <a:spAutoFit/>
          </a:bodyPr>
          <a:lstStyle/>
          <a:p>
            <a:r>
              <a:rPr lang="es-ES" dirty="0"/>
              <a:t>UD</a:t>
            </a:r>
          </a:p>
        </p:txBody>
      </p:sp>
      <p:cxnSp>
        <p:nvCxnSpPr>
          <p:cNvPr id="8" name="Conector recto 7">
            <a:extLst>
              <a:ext uri="{FF2B5EF4-FFF2-40B4-BE49-F238E27FC236}">
                <a16:creationId xmlns:a16="http://schemas.microsoft.com/office/drawing/2014/main" id="{AE2F6709-3F5B-4EBF-A5E9-5B6F9AD5829C}"/>
              </a:ext>
            </a:extLst>
          </p:cNvPr>
          <p:cNvCxnSpPr/>
          <p:nvPr/>
        </p:nvCxnSpPr>
        <p:spPr>
          <a:xfrm>
            <a:off x="1130106" y="2054438"/>
            <a:ext cx="2072642"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ángulo: esquinas redondeadas 8">
            <a:extLst>
              <a:ext uri="{FF2B5EF4-FFF2-40B4-BE49-F238E27FC236}">
                <a16:creationId xmlns:a16="http://schemas.microsoft.com/office/drawing/2014/main" id="{7C22B505-3E68-4EA7-A843-4D48D0C7E9A7}"/>
              </a:ext>
            </a:extLst>
          </p:cNvPr>
          <p:cNvSpPr/>
          <p:nvPr/>
        </p:nvSpPr>
        <p:spPr>
          <a:xfrm>
            <a:off x="3699804" y="2388032"/>
            <a:ext cx="7535593" cy="4891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CALIFICACIONES:</a:t>
            </a:r>
          </a:p>
          <a:p>
            <a:pPr algn="ctr"/>
            <a:r>
              <a:rPr lang="es-ES" dirty="0"/>
              <a:t>1º TRIMESTE + 2º TRIMESTRE + 3º TRIMESTRE= CALIFICACIÓN FINAL</a:t>
            </a:r>
          </a:p>
        </p:txBody>
      </p:sp>
      <p:sp>
        <p:nvSpPr>
          <p:cNvPr id="34" name="Rectángulo: esquinas redondeadas 33">
            <a:extLst>
              <a:ext uri="{FF2B5EF4-FFF2-40B4-BE49-F238E27FC236}">
                <a16:creationId xmlns:a16="http://schemas.microsoft.com/office/drawing/2014/main" id="{FEE68BF5-0C11-4B02-866F-D5AAE92E9807}"/>
              </a:ext>
            </a:extLst>
          </p:cNvPr>
          <p:cNvSpPr/>
          <p:nvPr/>
        </p:nvSpPr>
        <p:spPr>
          <a:xfrm>
            <a:off x="5585168" y="1707454"/>
            <a:ext cx="3764864" cy="32934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err="1"/>
              <a:t>Ud</a:t>
            </a:r>
            <a:r>
              <a:rPr lang="es-ES" dirty="0"/>
              <a:t>= %practico+ %</a:t>
            </a:r>
            <a:r>
              <a:rPr lang="es-ES" dirty="0" err="1"/>
              <a:t>teorico</a:t>
            </a:r>
            <a:r>
              <a:rPr lang="es-ES" dirty="0"/>
              <a:t>+ % actitud</a:t>
            </a:r>
          </a:p>
        </p:txBody>
      </p:sp>
      <p:sp>
        <p:nvSpPr>
          <p:cNvPr id="3" name="CuadroTexto 2">
            <a:extLst>
              <a:ext uri="{FF2B5EF4-FFF2-40B4-BE49-F238E27FC236}">
                <a16:creationId xmlns:a16="http://schemas.microsoft.com/office/drawing/2014/main" id="{B7C33A1A-5742-41FE-AE6E-CB170D9FEC97}"/>
              </a:ext>
            </a:extLst>
          </p:cNvPr>
          <p:cNvSpPr txBox="1"/>
          <p:nvPr/>
        </p:nvSpPr>
        <p:spPr>
          <a:xfrm>
            <a:off x="1069144" y="3228513"/>
            <a:ext cx="10564837" cy="3139321"/>
          </a:xfrm>
          <a:prstGeom prst="rect">
            <a:avLst/>
          </a:prstGeom>
          <a:noFill/>
        </p:spPr>
        <p:txBody>
          <a:bodyPr wrap="square" rtlCol="0">
            <a:spAutoFit/>
          </a:bodyPr>
          <a:lstStyle/>
          <a:p>
            <a:r>
              <a:rPr lang="es-ES" b="1" dirty="0">
                <a:solidFill>
                  <a:schemeClr val="tx2"/>
                </a:solidFill>
              </a:rPr>
              <a:t>DESVENTAJAS DEL SISTEMA DE CALIFICACIÓN PROMEDIO:</a:t>
            </a:r>
          </a:p>
          <a:p>
            <a:pPr marL="285750" indent="-285750">
              <a:buFont typeface="Arial" panose="020B0604020202020204" pitchFamily="34" charset="0"/>
              <a:buChar char="•"/>
            </a:pPr>
            <a:r>
              <a:rPr lang="es-ES" dirty="0">
                <a:solidFill>
                  <a:schemeClr val="tx2"/>
                </a:solidFill>
              </a:rPr>
              <a:t>Un alumno que ha realizado un trabajo / ejecución excelente y una muy malo, obtendrá la misma calificación promedio que otro que ha hecho dos ejecuciones mediocres. Las  calificaciones de uno y otro por ser idénticas, aunque se refieren a dos situaciones sustancialmente distintas, no son útiles porque no pueden servir de base ni para una tarea de diagnóstico ni de pronóstico.</a:t>
            </a:r>
          </a:p>
          <a:p>
            <a:pPr marL="285750" indent="-285750">
              <a:buFont typeface="Arial" panose="020B0604020202020204" pitchFamily="34" charset="0"/>
              <a:buChar char="•"/>
            </a:pPr>
            <a:r>
              <a:rPr lang="es-ES" dirty="0">
                <a:solidFill>
                  <a:schemeClr val="tx2"/>
                </a:solidFill>
              </a:rPr>
              <a:t>La calificación promedio se convierte en el objetivo perseguido y la aspiración del alumno.</a:t>
            </a:r>
          </a:p>
          <a:p>
            <a:pPr marL="285750" indent="-285750">
              <a:buFont typeface="Arial" panose="020B0604020202020204" pitchFamily="34" charset="0"/>
              <a:buChar char="•"/>
            </a:pPr>
            <a:r>
              <a:rPr lang="es-ES" dirty="0">
                <a:solidFill>
                  <a:schemeClr val="tx2"/>
                </a:solidFill>
              </a:rPr>
              <a:t>Crea una tendencia en el docente a querer cuantificar todos los comportamientos de los alumnos en clase.</a:t>
            </a:r>
          </a:p>
          <a:p>
            <a:pPr marL="285750" indent="-285750">
              <a:buFont typeface="Arial" panose="020B0604020202020204" pitchFamily="34" charset="0"/>
              <a:buChar char="•"/>
            </a:pPr>
            <a:r>
              <a:rPr lang="es-ES" dirty="0">
                <a:solidFill>
                  <a:schemeClr val="tx2"/>
                </a:solidFill>
              </a:rPr>
              <a:t>El promedio facilita que el mal desempeño en una tarea sea compensada con el desempeño realizado en otra tarea totalmente diferente.</a:t>
            </a:r>
          </a:p>
          <a:p>
            <a:pPr marL="285750" indent="-285750">
              <a:buFont typeface="Arial" panose="020B0604020202020204" pitchFamily="34" charset="0"/>
              <a:buChar char="•"/>
            </a:pPr>
            <a:endParaRPr lang="es-ES" dirty="0"/>
          </a:p>
        </p:txBody>
      </p:sp>
      <p:sp>
        <p:nvSpPr>
          <p:cNvPr id="7" name="CuadroTexto 6">
            <a:extLst>
              <a:ext uri="{FF2B5EF4-FFF2-40B4-BE49-F238E27FC236}">
                <a16:creationId xmlns:a16="http://schemas.microsoft.com/office/drawing/2014/main" id="{531A47B4-52CD-25BC-F400-6EF0B634E54B}"/>
              </a:ext>
            </a:extLst>
          </p:cNvPr>
          <p:cNvSpPr txBox="1"/>
          <p:nvPr/>
        </p:nvSpPr>
        <p:spPr>
          <a:xfrm>
            <a:off x="2867608" y="211015"/>
            <a:ext cx="6585881" cy="830997"/>
          </a:xfrm>
          <a:prstGeom prst="rect">
            <a:avLst/>
          </a:prstGeom>
          <a:noFill/>
        </p:spPr>
        <p:txBody>
          <a:bodyPr wrap="square" rtlCol="0">
            <a:spAutoFit/>
          </a:bodyPr>
          <a:lstStyle/>
          <a:p>
            <a:r>
              <a:rPr lang="es-ES" sz="4800" dirty="0">
                <a:latin typeface="Broadway" panose="04040905080B02020502" pitchFamily="82" charset="0"/>
              </a:rPr>
              <a:t>CALIFICACIÓN</a:t>
            </a:r>
          </a:p>
        </p:txBody>
      </p:sp>
    </p:spTree>
    <p:extLst>
      <p:ext uri="{BB962C8B-B14F-4D97-AF65-F5344CB8AC3E}">
        <p14:creationId xmlns:p14="http://schemas.microsoft.com/office/powerpoint/2010/main" val="2653249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4B3DF116-E555-49D3-B9D0-470C19B9DE7E}"/>
              </a:ext>
            </a:extLst>
          </p:cNvPr>
          <p:cNvGrpSpPr/>
          <p:nvPr/>
        </p:nvGrpSpPr>
        <p:grpSpPr>
          <a:xfrm>
            <a:off x="1783074" y="1941435"/>
            <a:ext cx="9189139" cy="2783503"/>
            <a:chOff x="2941903" y="3467290"/>
            <a:chExt cx="9189139" cy="2783503"/>
          </a:xfrm>
        </p:grpSpPr>
        <p:sp>
          <p:nvSpPr>
            <p:cNvPr id="3" name="Rectángulo 2">
              <a:extLst>
                <a:ext uri="{FF2B5EF4-FFF2-40B4-BE49-F238E27FC236}">
                  <a16:creationId xmlns:a16="http://schemas.microsoft.com/office/drawing/2014/main" id="{BDB103FE-BDB1-48E0-B123-70ED4495B91B}"/>
                </a:ext>
              </a:extLst>
            </p:cNvPr>
            <p:cNvSpPr/>
            <p:nvPr/>
          </p:nvSpPr>
          <p:spPr>
            <a:xfrm>
              <a:off x="2941903" y="4757494"/>
              <a:ext cx="2391508" cy="101064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latin typeface="Arial" panose="020B0604020202020204" pitchFamily="34" charset="0"/>
                  <a:cs typeface="Arial" panose="020B0604020202020204" pitchFamily="34" charset="0"/>
                </a:rPr>
                <a:t>CRITERIOS DE EVALUACIÓN</a:t>
              </a:r>
            </a:p>
          </p:txBody>
        </p:sp>
        <p:sp>
          <p:nvSpPr>
            <p:cNvPr id="5" name="Rectángulo 4">
              <a:extLst>
                <a:ext uri="{FF2B5EF4-FFF2-40B4-BE49-F238E27FC236}">
                  <a16:creationId xmlns:a16="http://schemas.microsoft.com/office/drawing/2014/main" id="{485224B3-D670-4BFF-846C-A6F4FA37DEAF}"/>
                </a:ext>
              </a:extLst>
            </p:cNvPr>
            <p:cNvSpPr/>
            <p:nvPr/>
          </p:nvSpPr>
          <p:spPr>
            <a:xfrm>
              <a:off x="6668086" y="3943932"/>
              <a:ext cx="1800666" cy="35746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GRADACIÓN</a:t>
              </a:r>
            </a:p>
          </p:txBody>
        </p:sp>
        <p:sp>
          <p:nvSpPr>
            <p:cNvPr id="6" name="Rectángulo 5">
              <a:extLst>
                <a:ext uri="{FF2B5EF4-FFF2-40B4-BE49-F238E27FC236}">
                  <a16:creationId xmlns:a16="http://schemas.microsoft.com/office/drawing/2014/main" id="{76E8C826-6081-4D12-BF03-5C2097DD219F}"/>
                </a:ext>
              </a:extLst>
            </p:cNvPr>
            <p:cNvSpPr/>
            <p:nvPr/>
          </p:nvSpPr>
          <p:spPr>
            <a:xfrm>
              <a:off x="6668086" y="5893325"/>
              <a:ext cx="1800666" cy="35746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PONDERACIÓN</a:t>
              </a:r>
            </a:p>
          </p:txBody>
        </p:sp>
        <p:sp>
          <p:nvSpPr>
            <p:cNvPr id="7" name="Rectángulo 6">
              <a:extLst>
                <a:ext uri="{FF2B5EF4-FFF2-40B4-BE49-F238E27FC236}">
                  <a16:creationId xmlns:a16="http://schemas.microsoft.com/office/drawing/2014/main" id="{C92FC4A9-AA27-4D74-AAC0-09ED48FAD872}"/>
                </a:ext>
              </a:extLst>
            </p:cNvPr>
            <p:cNvSpPr/>
            <p:nvPr/>
          </p:nvSpPr>
          <p:spPr>
            <a:xfrm>
              <a:off x="6668086" y="4927028"/>
              <a:ext cx="1800666" cy="76335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GRADO MÍNIMO DE CONSECUCIÓN</a:t>
              </a:r>
            </a:p>
          </p:txBody>
        </p:sp>
        <p:sp>
          <p:nvSpPr>
            <p:cNvPr id="8" name="Rectángulo 7">
              <a:extLst>
                <a:ext uri="{FF2B5EF4-FFF2-40B4-BE49-F238E27FC236}">
                  <a16:creationId xmlns:a16="http://schemas.microsoft.com/office/drawing/2014/main" id="{99B9332B-1837-41BA-8650-25488E6E3874}"/>
                </a:ext>
              </a:extLst>
            </p:cNvPr>
            <p:cNvSpPr/>
            <p:nvPr/>
          </p:nvSpPr>
          <p:spPr>
            <a:xfrm>
              <a:off x="8780586" y="5887103"/>
              <a:ext cx="1097279" cy="357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PESO</a:t>
              </a:r>
            </a:p>
          </p:txBody>
        </p:sp>
        <p:sp>
          <p:nvSpPr>
            <p:cNvPr id="9" name="Rectángulo 8">
              <a:extLst>
                <a:ext uri="{FF2B5EF4-FFF2-40B4-BE49-F238E27FC236}">
                  <a16:creationId xmlns:a16="http://schemas.microsoft.com/office/drawing/2014/main" id="{EA527643-E709-48E0-885F-F56B146F962A}"/>
                </a:ext>
              </a:extLst>
            </p:cNvPr>
            <p:cNvSpPr/>
            <p:nvPr/>
          </p:nvSpPr>
          <p:spPr>
            <a:xfrm>
              <a:off x="8679767" y="3467290"/>
              <a:ext cx="2396196" cy="3574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BÁSICOS/NO BÁSICOS</a:t>
              </a:r>
            </a:p>
          </p:txBody>
        </p:sp>
        <p:sp>
          <p:nvSpPr>
            <p:cNvPr id="10" name="Rectángulo 9">
              <a:extLst>
                <a:ext uri="{FF2B5EF4-FFF2-40B4-BE49-F238E27FC236}">
                  <a16:creationId xmlns:a16="http://schemas.microsoft.com/office/drawing/2014/main" id="{DDCB1C43-A39F-4B69-A297-1C588BB3A84E}"/>
                </a:ext>
              </a:extLst>
            </p:cNvPr>
            <p:cNvSpPr/>
            <p:nvPr/>
          </p:nvSpPr>
          <p:spPr>
            <a:xfrm>
              <a:off x="8679767" y="3943932"/>
              <a:ext cx="3376246" cy="3574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t>BÁSICOS/INTERMEDIOS/AVANZADOS</a:t>
              </a:r>
            </a:p>
          </p:txBody>
        </p:sp>
        <p:sp>
          <p:nvSpPr>
            <p:cNvPr id="11" name="Flecha: hacia arriba 10">
              <a:extLst>
                <a:ext uri="{FF2B5EF4-FFF2-40B4-BE49-F238E27FC236}">
                  <a16:creationId xmlns:a16="http://schemas.microsoft.com/office/drawing/2014/main" id="{6206675C-FEB5-4976-96A6-AFA019F8A638}"/>
                </a:ext>
              </a:extLst>
            </p:cNvPr>
            <p:cNvSpPr/>
            <p:nvPr/>
          </p:nvSpPr>
          <p:spPr>
            <a:xfrm>
              <a:off x="7484012" y="4447615"/>
              <a:ext cx="323557" cy="363536"/>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2" name="Conector recto de flecha 11">
              <a:extLst>
                <a:ext uri="{FF2B5EF4-FFF2-40B4-BE49-F238E27FC236}">
                  <a16:creationId xmlns:a16="http://schemas.microsoft.com/office/drawing/2014/main" id="{58B4D056-9AF7-443A-9089-B4E66C18CEAE}"/>
                </a:ext>
              </a:extLst>
            </p:cNvPr>
            <p:cNvCxnSpPr>
              <a:cxnSpLocks/>
            </p:cNvCxnSpPr>
            <p:nvPr/>
          </p:nvCxnSpPr>
          <p:spPr>
            <a:xfrm flipV="1">
              <a:off x="6201507" y="4067786"/>
              <a:ext cx="431409" cy="80297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3" name="Conector recto de flecha 12">
              <a:extLst>
                <a:ext uri="{FF2B5EF4-FFF2-40B4-BE49-F238E27FC236}">
                  <a16:creationId xmlns:a16="http://schemas.microsoft.com/office/drawing/2014/main" id="{B8A3FC25-2422-43B9-B5C3-746621E8B8E8}"/>
                </a:ext>
              </a:extLst>
            </p:cNvPr>
            <p:cNvCxnSpPr/>
            <p:nvPr/>
          </p:nvCxnSpPr>
          <p:spPr>
            <a:xfrm>
              <a:off x="6201507" y="5308705"/>
              <a:ext cx="431409" cy="0"/>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14" name="Conector recto de flecha 13">
              <a:extLst>
                <a:ext uri="{FF2B5EF4-FFF2-40B4-BE49-F238E27FC236}">
                  <a16:creationId xmlns:a16="http://schemas.microsoft.com/office/drawing/2014/main" id="{786535AC-B6D6-4FC8-BB2D-17819837EB98}"/>
                </a:ext>
              </a:extLst>
            </p:cNvPr>
            <p:cNvCxnSpPr/>
            <p:nvPr/>
          </p:nvCxnSpPr>
          <p:spPr>
            <a:xfrm>
              <a:off x="6096000" y="5570806"/>
              <a:ext cx="431409" cy="501253"/>
            </a:xfrm>
            <a:prstGeom prst="straightConnector1">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15" name="Rectángulo 14">
              <a:extLst>
                <a:ext uri="{FF2B5EF4-FFF2-40B4-BE49-F238E27FC236}">
                  <a16:creationId xmlns:a16="http://schemas.microsoft.com/office/drawing/2014/main" id="{C3C95230-04AF-4B07-BD36-1009D3BD3262}"/>
                </a:ext>
              </a:extLst>
            </p:cNvPr>
            <p:cNvSpPr/>
            <p:nvPr/>
          </p:nvSpPr>
          <p:spPr>
            <a:xfrm>
              <a:off x="8969326" y="4870756"/>
              <a:ext cx="3161716" cy="616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 MINIMO/ ENUNCIADO  PARA CONSIDERARSE ADQUIRIDO </a:t>
              </a:r>
            </a:p>
          </p:txBody>
        </p:sp>
        <p:sp>
          <p:nvSpPr>
            <p:cNvPr id="16" name="Rectángulo 15">
              <a:extLst>
                <a:ext uri="{FF2B5EF4-FFF2-40B4-BE49-F238E27FC236}">
                  <a16:creationId xmlns:a16="http://schemas.microsoft.com/office/drawing/2014/main" id="{7126C75E-653C-491C-8B3C-56DF479D7E90}"/>
                </a:ext>
              </a:extLst>
            </p:cNvPr>
            <p:cNvSpPr/>
            <p:nvPr/>
          </p:nvSpPr>
          <p:spPr>
            <a:xfrm>
              <a:off x="10367890" y="5609682"/>
              <a:ext cx="1763152" cy="357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 EN LA UD/SA</a:t>
              </a:r>
            </a:p>
          </p:txBody>
        </p:sp>
        <p:sp>
          <p:nvSpPr>
            <p:cNvPr id="17" name="Flecha: a la derecha 16">
              <a:extLst>
                <a:ext uri="{FF2B5EF4-FFF2-40B4-BE49-F238E27FC236}">
                  <a16:creationId xmlns:a16="http://schemas.microsoft.com/office/drawing/2014/main" id="{59A7A5B7-FF75-4A18-9879-4591EF90E2A1}"/>
                </a:ext>
              </a:extLst>
            </p:cNvPr>
            <p:cNvSpPr/>
            <p:nvPr/>
          </p:nvSpPr>
          <p:spPr>
            <a:xfrm>
              <a:off x="8522092" y="5028273"/>
              <a:ext cx="393894" cy="27247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Flecha: a la derecha 17">
              <a:extLst>
                <a:ext uri="{FF2B5EF4-FFF2-40B4-BE49-F238E27FC236}">
                  <a16:creationId xmlns:a16="http://schemas.microsoft.com/office/drawing/2014/main" id="{0AA2977E-A053-4CAF-916C-C322A7B5C4A4}"/>
                </a:ext>
              </a:extLst>
            </p:cNvPr>
            <p:cNvSpPr/>
            <p:nvPr/>
          </p:nvSpPr>
          <p:spPr>
            <a:xfrm>
              <a:off x="9931792" y="6014661"/>
              <a:ext cx="307144" cy="1023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Flecha: a la derecha 18">
              <a:extLst>
                <a:ext uri="{FF2B5EF4-FFF2-40B4-BE49-F238E27FC236}">
                  <a16:creationId xmlns:a16="http://schemas.microsoft.com/office/drawing/2014/main" id="{39A9BCC4-A456-4615-AC2C-0B8F999A44D0}"/>
                </a:ext>
              </a:extLst>
            </p:cNvPr>
            <p:cNvSpPr/>
            <p:nvPr/>
          </p:nvSpPr>
          <p:spPr>
            <a:xfrm>
              <a:off x="8522679" y="5954591"/>
              <a:ext cx="257907" cy="22249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0570ABD-AB9C-4E97-AEF0-FECBE61B19F2}"/>
                </a:ext>
              </a:extLst>
            </p:cNvPr>
            <p:cNvSpPr/>
            <p:nvPr/>
          </p:nvSpPr>
          <p:spPr>
            <a:xfrm>
              <a:off x="8707316" y="4420574"/>
              <a:ext cx="3376246" cy="3574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t>BÁSICOS/NO BÁSICOS/TRANSVERSALES</a:t>
              </a:r>
            </a:p>
          </p:txBody>
        </p:sp>
        <p:cxnSp>
          <p:nvCxnSpPr>
            <p:cNvPr id="21" name="Conector recto de flecha 20">
              <a:extLst>
                <a:ext uri="{FF2B5EF4-FFF2-40B4-BE49-F238E27FC236}">
                  <a16:creationId xmlns:a16="http://schemas.microsoft.com/office/drawing/2014/main" id="{1EFFEFB5-E5FE-4A13-898F-B91D29D1695A}"/>
                </a:ext>
              </a:extLst>
            </p:cNvPr>
            <p:cNvCxnSpPr/>
            <p:nvPr/>
          </p:nvCxnSpPr>
          <p:spPr>
            <a:xfrm flipV="1">
              <a:off x="8522092" y="3646024"/>
              <a:ext cx="70924" cy="2923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a:extLst>
                <a:ext uri="{FF2B5EF4-FFF2-40B4-BE49-F238E27FC236}">
                  <a16:creationId xmlns:a16="http://schemas.microsoft.com/office/drawing/2014/main" id="{6FC3C3CB-3B0A-48A6-B3A6-AE85A563EDEA}"/>
                </a:ext>
              </a:extLst>
            </p:cNvPr>
            <p:cNvCxnSpPr/>
            <p:nvPr/>
          </p:nvCxnSpPr>
          <p:spPr>
            <a:xfrm>
              <a:off x="8503922" y="4374426"/>
              <a:ext cx="147710" cy="1132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a:extLst>
                <a:ext uri="{FF2B5EF4-FFF2-40B4-BE49-F238E27FC236}">
                  <a16:creationId xmlns:a16="http://schemas.microsoft.com/office/drawing/2014/main" id="{F1DA4281-BEDE-49CE-8952-D425D9554FFB}"/>
                </a:ext>
              </a:extLst>
            </p:cNvPr>
            <p:cNvCxnSpPr/>
            <p:nvPr/>
          </p:nvCxnSpPr>
          <p:spPr>
            <a:xfrm>
              <a:off x="8522092" y="4066040"/>
              <a:ext cx="70924" cy="566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Flecha: a la derecha 23">
              <a:extLst>
                <a:ext uri="{FF2B5EF4-FFF2-40B4-BE49-F238E27FC236}">
                  <a16:creationId xmlns:a16="http://schemas.microsoft.com/office/drawing/2014/main" id="{271DC44F-1009-4CDC-9E3B-FBFE5BAD2241}"/>
                </a:ext>
              </a:extLst>
            </p:cNvPr>
            <p:cNvSpPr/>
            <p:nvPr/>
          </p:nvSpPr>
          <p:spPr>
            <a:xfrm>
              <a:off x="5375323" y="4912215"/>
              <a:ext cx="755846" cy="6219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5" name="Rectángulo 24">
            <a:extLst>
              <a:ext uri="{FF2B5EF4-FFF2-40B4-BE49-F238E27FC236}">
                <a16:creationId xmlns:a16="http://schemas.microsoft.com/office/drawing/2014/main" id="{6F5A5C1A-1CF3-4675-89AF-88DC0524BE9D}"/>
              </a:ext>
            </a:extLst>
          </p:cNvPr>
          <p:cNvSpPr/>
          <p:nvPr/>
        </p:nvSpPr>
        <p:spPr>
          <a:xfrm>
            <a:off x="7548487" y="1462556"/>
            <a:ext cx="3376246" cy="35746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dirty="0"/>
              <a:t>BÁSICOS/NO BÁSICO/EN PROCESO</a:t>
            </a:r>
          </a:p>
        </p:txBody>
      </p:sp>
      <p:sp>
        <p:nvSpPr>
          <p:cNvPr id="27" name="CuadroTexto 26">
            <a:extLst>
              <a:ext uri="{FF2B5EF4-FFF2-40B4-BE49-F238E27FC236}">
                <a16:creationId xmlns:a16="http://schemas.microsoft.com/office/drawing/2014/main" id="{72D8D7ED-EBB8-4B2C-8D58-EAD36C90F2BB}"/>
              </a:ext>
            </a:extLst>
          </p:cNvPr>
          <p:cNvSpPr txBox="1"/>
          <p:nvPr/>
        </p:nvSpPr>
        <p:spPr>
          <a:xfrm>
            <a:off x="854612" y="989986"/>
            <a:ext cx="6098344" cy="369332"/>
          </a:xfrm>
          <a:prstGeom prst="rect">
            <a:avLst/>
          </a:prstGeom>
          <a:noFill/>
        </p:spPr>
        <p:txBody>
          <a:bodyPr wrap="square">
            <a:spAutoFit/>
          </a:bodyPr>
          <a:lstStyle/>
          <a:p>
            <a:r>
              <a:rPr lang="es-ES" b="1" dirty="0">
                <a:solidFill>
                  <a:srgbClr val="FF0000"/>
                </a:solidFill>
                <a:latin typeface="Arial" panose="020B0604020202020204" pitchFamily="34" charset="0"/>
                <a:cs typeface="Arial" panose="020B0604020202020204" pitchFamily="34" charset="0"/>
              </a:rPr>
              <a:t>POSIBILIDADES MENOS TRADICIONALISTAS: </a:t>
            </a:r>
          </a:p>
        </p:txBody>
      </p:sp>
      <p:sp>
        <p:nvSpPr>
          <p:cNvPr id="28" name="CuadroTexto 27">
            <a:extLst>
              <a:ext uri="{FF2B5EF4-FFF2-40B4-BE49-F238E27FC236}">
                <a16:creationId xmlns:a16="http://schemas.microsoft.com/office/drawing/2014/main" id="{A0A68A58-8755-46D9-8861-1BBE01953C33}"/>
              </a:ext>
            </a:extLst>
          </p:cNvPr>
          <p:cNvSpPr txBox="1"/>
          <p:nvPr/>
        </p:nvSpPr>
        <p:spPr>
          <a:xfrm>
            <a:off x="1263159" y="5868014"/>
            <a:ext cx="10124048" cy="646331"/>
          </a:xfrm>
          <a:prstGeom prst="rect">
            <a:avLst/>
          </a:prstGeom>
          <a:noFill/>
        </p:spPr>
        <p:txBody>
          <a:bodyPr wrap="square" rtlCol="0">
            <a:spAutoFit/>
          </a:bodyPr>
          <a:lstStyle/>
          <a:p>
            <a:r>
              <a:rPr lang="es-ES" b="1" dirty="0"/>
              <a:t>Viendo este esquema harías una media de calificaciones de UD, después harías una media de calificaciones trimestrales para obtener la calificación ordinaria final? </a:t>
            </a:r>
          </a:p>
        </p:txBody>
      </p:sp>
      <p:sp>
        <p:nvSpPr>
          <p:cNvPr id="29" name="Rectángulo 28">
            <a:extLst>
              <a:ext uri="{FF2B5EF4-FFF2-40B4-BE49-F238E27FC236}">
                <a16:creationId xmlns:a16="http://schemas.microsoft.com/office/drawing/2014/main" id="{2F08C0F2-4090-48AB-9935-ACA63F92742D}"/>
              </a:ext>
            </a:extLst>
          </p:cNvPr>
          <p:cNvSpPr/>
          <p:nvPr/>
        </p:nvSpPr>
        <p:spPr>
          <a:xfrm>
            <a:off x="9209061" y="4563238"/>
            <a:ext cx="1974754" cy="52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 COMP. ESP</a:t>
            </a:r>
          </a:p>
        </p:txBody>
      </p:sp>
      <p:sp>
        <p:nvSpPr>
          <p:cNvPr id="26" name="Rectángulo 25">
            <a:extLst>
              <a:ext uri="{FF2B5EF4-FFF2-40B4-BE49-F238E27FC236}">
                <a16:creationId xmlns:a16="http://schemas.microsoft.com/office/drawing/2014/main" id="{A4E9397F-1403-E569-9329-0FD59CCFAA28}"/>
              </a:ext>
            </a:extLst>
          </p:cNvPr>
          <p:cNvSpPr/>
          <p:nvPr/>
        </p:nvSpPr>
        <p:spPr>
          <a:xfrm>
            <a:off x="1519311" y="1641290"/>
            <a:ext cx="3080828" cy="1077732"/>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COMPETENCIAS ESPECIFICAS/OBXECTIVOS</a:t>
            </a:r>
          </a:p>
        </p:txBody>
      </p:sp>
      <p:sp>
        <p:nvSpPr>
          <p:cNvPr id="30" name="Flecha: hacia abajo 29">
            <a:extLst>
              <a:ext uri="{FF2B5EF4-FFF2-40B4-BE49-F238E27FC236}">
                <a16:creationId xmlns:a16="http://schemas.microsoft.com/office/drawing/2014/main" id="{2E694F73-A255-77BF-D50F-61F131F6E453}"/>
              </a:ext>
            </a:extLst>
          </p:cNvPr>
          <p:cNvSpPr/>
          <p:nvPr/>
        </p:nvSpPr>
        <p:spPr>
          <a:xfrm>
            <a:off x="2680188" y="2794952"/>
            <a:ext cx="267286" cy="3369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6041551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376931E4-FB5C-9945-0E45-C307CA5D65A7}"/>
              </a:ext>
            </a:extLst>
          </p:cNvPr>
          <p:cNvGraphicFramePr>
            <a:graphicFrameLocks noGrp="1"/>
          </p:cNvGraphicFramePr>
          <p:nvPr>
            <p:extLst>
              <p:ext uri="{D42A27DB-BD31-4B8C-83A1-F6EECF244321}">
                <p14:modId xmlns:p14="http://schemas.microsoft.com/office/powerpoint/2010/main" val="4220617649"/>
              </p:ext>
            </p:extLst>
          </p:nvPr>
        </p:nvGraphicFramePr>
        <p:xfrm>
          <a:off x="917150" y="1257333"/>
          <a:ext cx="6041801" cy="3589766"/>
        </p:xfrm>
        <a:graphic>
          <a:graphicData uri="http://schemas.openxmlformats.org/drawingml/2006/table">
            <a:tbl>
              <a:tblPr firstRow="1" bandRow="1">
                <a:tableStyleId>{284E427A-3D55-4303-BF80-6455036E1DE7}</a:tableStyleId>
              </a:tblPr>
              <a:tblGrid>
                <a:gridCol w="574823">
                  <a:extLst>
                    <a:ext uri="{9D8B030D-6E8A-4147-A177-3AD203B41FA5}">
                      <a16:colId xmlns:a16="http://schemas.microsoft.com/office/drawing/2014/main" val="1095160357"/>
                    </a:ext>
                  </a:extLst>
                </a:gridCol>
                <a:gridCol w="1125322">
                  <a:extLst>
                    <a:ext uri="{9D8B030D-6E8A-4147-A177-3AD203B41FA5}">
                      <a16:colId xmlns:a16="http://schemas.microsoft.com/office/drawing/2014/main" val="2560218342"/>
                    </a:ext>
                  </a:extLst>
                </a:gridCol>
                <a:gridCol w="703662">
                  <a:extLst>
                    <a:ext uri="{9D8B030D-6E8A-4147-A177-3AD203B41FA5}">
                      <a16:colId xmlns:a16="http://schemas.microsoft.com/office/drawing/2014/main" val="3276380030"/>
                    </a:ext>
                  </a:extLst>
                </a:gridCol>
                <a:gridCol w="696683">
                  <a:extLst>
                    <a:ext uri="{9D8B030D-6E8A-4147-A177-3AD203B41FA5}">
                      <a16:colId xmlns:a16="http://schemas.microsoft.com/office/drawing/2014/main" val="2521588191"/>
                    </a:ext>
                  </a:extLst>
                </a:gridCol>
                <a:gridCol w="783178">
                  <a:extLst>
                    <a:ext uri="{9D8B030D-6E8A-4147-A177-3AD203B41FA5}">
                      <a16:colId xmlns:a16="http://schemas.microsoft.com/office/drawing/2014/main" val="1389630108"/>
                    </a:ext>
                  </a:extLst>
                </a:gridCol>
                <a:gridCol w="817008">
                  <a:extLst>
                    <a:ext uri="{9D8B030D-6E8A-4147-A177-3AD203B41FA5}">
                      <a16:colId xmlns:a16="http://schemas.microsoft.com/office/drawing/2014/main" val="2118600885"/>
                    </a:ext>
                  </a:extLst>
                </a:gridCol>
                <a:gridCol w="1341125">
                  <a:extLst>
                    <a:ext uri="{9D8B030D-6E8A-4147-A177-3AD203B41FA5}">
                      <a16:colId xmlns:a16="http://schemas.microsoft.com/office/drawing/2014/main" val="3848923683"/>
                    </a:ext>
                  </a:extLst>
                </a:gridCol>
              </a:tblGrid>
              <a:tr h="199227">
                <a:tc gridSpan="7">
                  <a:txBody>
                    <a:bodyPr/>
                    <a:lstStyle/>
                    <a:p>
                      <a:pPr algn="ctr"/>
                      <a:r>
                        <a:rPr lang="es-ES" sz="1400" dirty="0"/>
                        <a:t>OBXECTIVO 1</a:t>
                      </a:r>
                    </a:p>
                  </a:txBody>
                  <a:tcPr/>
                </a:tc>
                <a:tc hMerge="1">
                  <a:txBody>
                    <a:bodyPr/>
                    <a:lstStyle/>
                    <a:p>
                      <a:endParaRPr lang="es-ES" dirty="0"/>
                    </a:p>
                  </a:txBody>
                  <a:tcPr/>
                </a:tc>
                <a:tc hMerge="1">
                  <a:txBody>
                    <a:bodyPr/>
                    <a:lstStyle/>
                    <a:p>
                      <a:endParaRPr lang="es-ES" dirty="0"/>
                    </a:p>
                  </a:txBody>
                  <a:tcPr/>
                </a:tc>
                <a:tc hMerge="1">
                  <a:txBody>
                    <a:bodyPr/>
                    <a:lstStyle/>
                    <a:p>
                      <a:pPr algn="ctr"/>
                      <a:endParaRPr lang="es-ES" dirty="0"/>
                    </a:p>
                  </a:txBody>
                  <a:tcPr/>
                </a:tc>
                <a:tc hMerge="1">
                  <a:txBody>
                    <a:bodyPr/>
                    <a:lstStyle/>
                    <a:p>
                      <a:pPr algn="ctr"/>
                      <a:endParaRPr lang="es-ES" dirty="0"/>
                    </a:p>
                  </a:txBody>
                  <a:tcPr/>
                </a:tc>
                <a:tc hMerge="1">
                  <a:txBody>
                    <a:bodyPr/>
                    <a:lstStyle/>
                    <a:p>
                      <a:pPr algn="ctr"/>
                      <a:endParaRPr lang="es-ES" dirty="0"/>
                    </a:p>
                  </a:txBody>
                  <a:tcPr/>
                </a:tc>
                <a:tc hMerge="1">
                  <a:txBody>
                    <a:bodyPr/>
                    <a:lstStyle/>
                    <a:p>
                      <a:pPr algn="ctr"/>
                      <a:endParaRPr lang="es-ES" dirty="0"/>
                    </a:p>
                  </a:txBody>
                  <a:tcPr/>
                </a:tc>
                <a:extLst>
                  <a:ext uri="{0D108BD9-81ED-4DB2-BD59-A6C34878D82A}">
                    <a16:rowId xmlns:a16="http://schemas.microsoft.com/office/drawing/2014/main" val="957876914"/>
                  </a:ext>
                </a:extLst>
              </a:tr>
              <a:tr h="498068">
                <a:tc>
                  <a:txBody>
                    <a:bodyPr/>
                    <a:lstStyle/>
                    <a:p>
                      <a:r>
                        <a:rPr lang="es-ES" sz="1400" b="1" dirty="0">
                          <a:solidFill>
                            <a:srgbClr val="00B0F0"/>
                          </a:solidFill>
                        </a:rPr>
                        <a:t>1.1</a:t>
                      </a:r>
                    </a:p>
                  </a:txBody>
                  <a:tcPr/>
                </a:tc>
                <a:tc>
                  <a:txBody>
                    <a:bodyPr/>
                    <a:lstStyle/>
                    <a:p>
                      <a:r>
                        <a:rPr lang="es-ES" sz="1400" b="1" dirty="0">
                          <a:solidFill>
                            <a:srgbClr val="00B0F0"/>
                          </a:solidFill>
                        </a:rPr>
                        <a:t>BASICO</a:t>
                      </a:r>
                    </a:p>
                  </a:txBody>
                  <a:tcPr/>
                </a:tc>
                <a:tc rowSpan="8">
                  <a:txBody>
                    <a:bodyPr/>
                    <a:lstStyle/>
                    <a:p>
                      <a:r>
                        <a:rPr lang="es-ES" sz="1400" dirty="0"/>
                        <a:t>60%</a:t>
                      </a:r>
                    </a:p>
                  </a:txBody>
                  <a:tcPr/>
                </a:tc>
                <a:tc rowSpan="2">
                  <a:txBody>
                    <a:bodyPr/>
                    <a:lstStyle/>
                    <a:p>
                      <a:r>
                        <a:rPr lang="es-ES" sz="1400" dirty="0"/>
                        <a:t>9</a:t>
                      </a:r>
                    </a:p>
                  </a:txBody>
                  <a:tcPr/>
                </a:tc>
                <a:tc rowSpan="8">
                  <a:txBody>
                    <a:bodyPr/>
                    <a:lstStyle/>
                    <a:p>
                      <a:r>
                        <a:rPr lang="es-ES" sz="1400" dirty="0"/>
                        <a:t>7,25</a:t>
                      </a:r>
                    </a:p>
                  </a:txBody>
                  <a:tcPr/>
                </a:tc>
                <a:tc rowSpan="5">
                  <a:txBody>
                    <a:bodyPr/>
                    <a:lstStyle/>
                    <a:p>
                      <a:r>
                        <a:rPr lang="es-ES" sz="1400" dirty="0"/>
                        <a:t>4,35</a:t>
                      </a:r>
                    </a:p>
                  </a:txBody>
                  <a:tcPr/>
                </a:tc>
                <a:tc rowSpan="10">
                  <a:txBody>
                    <a:bodyPr/>
                    <a:lstStyle/>
                    <a:p>
                      <a:pPr algn="ctr"/>
                      <a:endParaRPr lang="es-ES" sz="1400" dirty="0">
                        <a:solidFill>
                          <a:schemeClr val="accent4"/>
                        </a:solidFill>
                      </a:endParaRPr>
                    </a:p>
                    <a:p>
                      <a:pPr algn="ctr"/>
                      <a:endParaRPr lang="es-ES" sz="1400" dirty="0">
                        <a:solidFill>
                          <a:schemeClr val="accent4"/>
                        </a:solidFill>
                      </a:endParaRPr>
                    </a:p>
                    <a:p>
                      <a:pPr algn="ctr"/>
                      <a:endParaRPr lang="es-ES" sz="1400" dirty="0">
                        <a:solidFill>
                          <a:schemeClr val="accent4"/>
                        </a:solidFill>
                      </a:endParaRPr>
                    </a:p>
                    <a:p>
                      <a:pPr algn="ctr"/>
                      <a:endParaRPr lang="es-ES" sz="1400" dirty="0">
                        <a:solidFill>
                          <a:schemeClr val="accent4"/>
                        </a:solidFill>
                      </a:endParaRPr>
                    </a:p>
                    <a:p>
                      <a:pPr algn="ctr"/>
                      <a:endParaRPr lang="es-ES" sz="1400" dirty="0">
                        <a:solidFill>
                          <a:schemeClr val="accent4"/>
                        </a:solidFill>
                      </a:endParaRPr>
                    </a:p>
                    <a:p>
                      <a:pPr algn="ctr"/>
                      <a:r>
                        <a:rPr lang="es-ES" sz="1400" b="1" dirty="0">
                          <a:solidFill>
                            <a:schemeClr val="accent4"/>
                          </a:solidFill>
                        </a:rPr>
                        <a:t>6,35</a:t>
                      </a:r>
                    </a:p>
                  </a:txBody>
                  <a:tcPr/>
                </a:tc>
                <a:extLst>
                  <a:ext uri="{0D108BD9-81ED-4DB2-BD59-A6C34878D82A}">
                    <a16:rowId xmlns:a16="http://schemas.microsoft.com/office/drawing/2014/main" val="830032104"/>
                  </a:ext>
                </a:extLst>
              </a:tr>
              <a:tr h="0">
                <a:tc rowSpan="2">
                  <a:txBody>
                    <a:bodyPr/>
                    <a:lstStyle/>
                    <a:p>
                      <a:r>
                        <a:rPr lang="es-ES" sz="1400" b="1" dirty="0">
                          <a:solidFill>
                            <a:srgbClr val="00B0F0"/>
                          </a:solidFill>
                        </a:rPr>
                        <a:t>1.2</a:t>
                      </a: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1" dirty="0">
                          <a:solidFill>
                            <a:srgbClr val="00B0F0"/>
                          </a:solidFill>
                        </a:rPr>
                        <a:t>BASICO</a:t>
                      </a:r>
                    </a:p>
                  </a:txBody>
                  <a:tcPr/>
                </a:tc>
                <a:tc vMerge="1">
                  <a:txBody>
                    <a:bodyPr/>
                    <a:lstStyle/>
                    <a:p>
                      <a:endParaRPr lang="es-ES" dirty="0"/>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3791649181"/>
                  </a:ext>
                </a:extLst>
              </a:tr>
              <a:tr h="459329">
                <a:tc vMerge="1">
                  <a:txBody>
                    <a:bodyPr/>
                    <a:lstStyle/>
                    <a:p>
                      <a:endParaRPr lang="es-ES"/>
                    </a:p>
                  </a:txBody>
                  <a:tcPr/>
                </a:tc>
                <a:tc vMerge="1">
                  <a:txBody>
                    <a:bodyPr/>
                    <a:lstStyle/>
                    <a:p>
                      <a:endParaRPr lang="es-ES"/>
                    </a:p>
                  </a:txBody>
                  <a:tcPr/>
                </a:tc>
                <a:tc vMerge="1">
                  <a:txBody>
                    <a:bodyPr/>
                    <a:lstStyle/>
                    <a:p>
                      <a:endParaRPr lang="es-ES"/>
                    </a:p>
                  </a:txBody>
                  <a:tcPr/>
                </a:tc>
                <a:tc rowSpan="2">
                  <a:txBody>
                    <a:bodyPr/>
                    <a:lstStyle/>
                    <a:p>
                      <a:r>
                        <a:rPr lang="es-ES" sz="1400" dirty="0"/>
                        <a:t>8</a:t>
                      </a:r>
                    </a:p>
                  </a:txBody>
                  <a:tcPr/>
                </a:tc>
                <a:tc vMerge="1">
                  <a:txBody>
                    <a:bodyPr/>
                    <a:lstStyle/>
                    <a:p>
                      <a:endParaRPr lang="es-ES" dirty="0"/>
                    </a:p>
                  </a:txBody>
                  <a:tcPr/>
                </a:tc>
                <a:tc vMerge="1">
                  <a:txBody>
                    <a:bodyPr/>
                    <a:lstStyle/>
                    <a:p>
                      <a:endParaRPr lang="es-ES" dirty="0"/>
                    </a:p>
                  </a:txBody>
                  <a:tcPr/>
                </a:tc>
                <a:tc vMerge="1">
                  <a:txBody>
                    <a:bodyPr/>
                    <a:lstStyle/>
                    <a:p>
                      <a:endParaRPr lang="es-ES"/>
                    </a:p>
                  </a:txBody>
                  <a:tcPr/>
                </a:tc>
                <a:extLst>
                  <a:ext uri="{0D108BD9-81ED-4DB2-BD59-A6C34878D82A}">
                    <a16:rowId xmlns:a16="http://schemas.microsoft.com/office/drawing/2014/main" val="4278756351"/>
                  </a:ext>
                </a:extLst>
              </a:tr>
              <a:tr h="0">
                <a:tc rowSpan="3">
                  <a:txBody>
                    <a:bodyPr/>
                    <a:lstStyle/>
                    <a:p>
                      <a:r>
                        <a:rPr lang="es-ES" sz="1400" b="1" dirty="0">
                          <a:solidFill>
                            <a:srgbClr val="00B0F0"/>
                          </a:solidFill>
                        </a:rPr>
                        <a:t>1.3</a:t>
                      </a:r>
                    </a:p>
                    <a:p>
                      <a:r>
                        <a:rPr lang="es-ES" sz="1400" b="1" dirty="0">
                          <a:solidFill>
                            <a:srgbClr val="00B0F0"/>
                          </a:solidFill>
                        </a:rPr>
                        <a:t>2.1</a:t>
                      </a:r>
                    </a:p>
                    <a:p>
                      <a:r>
                        <a:rPr lang="es-ES" sz="1400" b="1" dirty="0">
                          <a:solidFill>
                            <a:srgbClr val="00B0F0"/>
                          </a:solidFill>
                        </a:rPr>
                        <a:t>6.1</a:t>
                      </a:r>
                    </a:p>
                  </a:txBody>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1" dirty="0">
                          <a:solidFill>
                            <a:srgbClr val="00B0F0"/>
                          </a:solidFill>
                        </a:rPr>
                        <a:t>BASICO</a:t>
                      </a:r>
                    </a:p>
                  </a:txBody>
                  <a:tcPr/>
                </a:tc>
                <a:tc vMerge="1">
                  <a:txBody>
                    <a:bodyPr/>
                    <a:lstStyle/>
                    <a:p>
                      <a:endParaRPr lang="es-ES" dirty="0"/>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778841914"/>
                  </a:ext>
                </a:extLst>
              </a:tr>
              <a:tr h="432265">
                <a:tc vMerge="1">
                  <a:txBody>
                    <a:bodyPr/>
                    <a:lstStyle/>
                    <a:p>
                      <a:endParaRPr lang="es-ES"/>
                    </a:p>
                  </a:txBody>
                  <a:tcPr/>
                </a:tc>
                <a:tc vMerge="1">
                  <a:txBody>
                    <a:bodyPr/>
                    <a:lstStyle/>
                    <a:p>
                      <a:endParaRPr lang="es-ES"/>
                    </a:p>
                  </a:txBody>
                  <a:tcPr/>
                </a:tc>
                <a:tc vMerge="1">
                  <a:txBody>
                    <a:bodyPr/>
                    <a:lstStyle/>
                    <a:p>
                      <a:endParaRPr lang="es-ES"/>
                    </a:p>
                  </a:txBody>
                  <a:tcPr/>
                </a:tc>
                <a:tc rowSpan="3">
                  <a:txBody>
                    <a:bodyPr/>
                    <a:lstStyle/>
                    <a:p>
                      <a:r>
                        <a:rPr lang="es-ES" sz="1400" dirty="0"/>
                        <a:t>7</a:t>
                      </a:r>
                    </a:p>
                  </a:txBody>
                  <a:tcPr/>
                </a:tc>
                <a:tc vMerge="1">
                  <a:txBody>
                    <a:bodyPr/>
                    <a:lstStyle/>
                    <a:p>
                      <a:endParaRPr lang="es-ES" dirty="0"/>
                    </a:p>
                  </a:txBody>
                  <a:tcPr/>
                </a:tc>
                <a:tc vMerge="1">
                  <a:txBody>
                    <a:bodyPr/>
                    <a:lstStyle/>
                    <a:p>
                      <a:endParaRPr lang="es-ES" dirty="0"/>
                    </a:p>
                  </a:txBody>
                  <a:tcPr/>
                </a:tc>
                <a:tc vMerge="1">
                  <a:txBody>
                    <a:bodyPr/>
                    <a:lstStyle/>
                    <a:p>
                      <a:endParaRPr lang="es-ES"/>
                    </a:p>
                  </a:txBody>
                  <a:tcPr/>
                </a:tc>
                <a:extLst>
                  <a:ext uri="{0D108BD9-81ED-4DB2-BD59-A6C34878D82A}">
                    <a16:rowId xmlns:a16="http://schemas.microsoft.com/office/drawing/2014/main" val="2623504797"/>
                  </a:ext>
                </a:extLst>
              </a:tr>
              <a:tr h="0">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rowSpan="5">
                  <a:txBody>
                    <a:bodyPr/>
                    <a:lstStyle/>
                    <a:p>
                      <a:r>
                        <a:rPr lang="es-ES" sz="1400" dirty="0"/>
                        <a:t>2</a:t>
                      </a:r>
                    </a:p>
                  </a:txBody>
                  <a:tcPr>
                    <a:solidFill>
                      <a:schemeClr val="accent2">
                        <a:lumMod val="60000"/>
                        <a:lumOff val="40000"/>
                      </a:schemeClr>
                    </a:solidFill>
                  </a:tcPr>
                </a:tc>
                <a:tc vMerge="1">
                  <a:txBody>
                    <a:bodyPr/>
                    <a:lstStyle/>
                    <a:p>
                      <a:endParaRPr lang="es-ES" dirty="0"/>
                    </a:p>
                  </a:txBody>
                  <a:tcPr/>
                </a:tc>
                <a:extLst>
                  <a:ext uri="{0D108BD9-81ED-4DB2-BD59-A6C34878D82A}">
                    <a16:rowId xmlns:a16="http://schemas.microsoft.com/office/drawing/2014/main" val="1574943297"/>
                  </a:ext>
                </a:extLst>
              </a:tr>
              <a:tr h="0">
                <a:tc rowSpan="2">
                  <a:txBody>
                    <a:bodyPr/>
                    <a:lstStyle/>
                    <a:p>
                      <a:r>
                        <a:rPr lang="es-ES" sz="1400" b="1">
                          <a:solidFill>
                            <a:srgbClr val="00B0F0"/>
                          </a:solidFill>
                        </a:rPr>
                        <a:t>1.4</a:t>
                      </a:r>
                      <a:endParaRPr lang="es-ES" sz="1400"/>
                    </a:p>
                  </a:txBody>
                  <a:tcPr/>
                </a:tc>
                <a:tc rowSpan="2">
                  <a:txBody>
                    <a:bodyPr/>
                    <a:lstStyle/>
                    <a:p>
                      <a:r>
                        <a:rPr lang="es-ES" sz="1400" b="1" dirty="0">
                          <a:solidFill>
                            <a:srgbClr val="00B0F0"/>
                          </a:solidFill>
                        </a:rPr>
                        <a:t>BASICO</a:t>
                      </a:r>
                      <a:endParaRPr lang="es-ES" sz="1400" dirty="0"/>
                    </a:p>
                  </a:txBody>
                  <a:tcPr/>
                </a:tc>
                <a:tc vMerge="1">
                  <a:txBody>
                    <a:bodyPr/>
                    <a:lstStyle/>
                    <a:p>
                      <a:endParaRPr lang="es-ES"/>
                    </a:p>
                  </a:txBody>
                  <a:tcPr/>
                </a:tc>
                <a:tc vMerge="1">
                  <a:txBody>
                    <a:bodyPr/>
                    <a:lstStyle/>
                    <a:p>
                      <a:endParaRPr lang="es-ES" dirty="0"/>
                    </a:p>
                  </a:txBody>
                  <a:tcPr/>
                </a:tc>
                <a:tc vMerge="1">
                  <a:txBody>
                    <a:bodyPr/>
                    <a:lstStyle/>
                    <a:p>
                      <a:endParaRPr lang="es-ES"/>
                    </a:p>
                  </a:txBody>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480391156"/>
                  </a:ext>
                </a:extLst>
              </a:tr>
              <a:tr h="437581">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r>
                        <a:rPr lang="es-ES" sz="1400" dirty="0"/>
                        <a:t>5</a:t>
                      </a:r>
                    </a:p>
                  </a:txBody>
                  <a:tcPr>
                    <a:solidFill>
                      <a:schemeClr val="accent2">
                        <a:lumMod val="60000"/>
                        <a:lumOff val="40000"/>
                      </a:schemeClr>
                    </a:solidFill>
                  </a:tcPr>
                </a:tc>
                <a:tc vMerge="1">
                  <a:txBody>
                    <a:bodyPr/>
                    <a:lstStyle/>
                    <a:p>
                      <a:endParaRPr lang="es-ES" dirty="0"/>
                    </a:p>
                  </a:txBody>
                  <a:tcPr/>
                </a:tc>
                <a:tc vMerge="1">
                  <a:txBody>
                    <a:bodyPr/>
                    <a:lstStyle/>
                    <a:p>
                      <a:endParaRPr lang="es-ES" dirty="0"/>
                    </a:p>
                  </a:txBody>
                  <a:tcPr/>
                </a:tc>
                <a:tc vMerge="1">
                  <a:txBody>
                    <a:bodyPr/>
                    <a:lstStyle/>
                    <a:p>
                      <a:endParaRPr lang="es-ES"/>
                    </a:p>
                  </a:txBody>
                  <a:tcPr/>
                </a:tc>
                <a:extLst>
                  <a:ext uri="{0D108BD9-81ED-4DB2-BD59-A6C34878D82A}">
                    <a16:rowId xmlns:a16="http://schemas.microsoft.com/office/drawing/2014/main" val="3292418383"/>
                  </a:ext>
                </a:extLst>
              </a:tr>
              <a:tr h="498068">
                <a:tc>
                  <a:txBody>
                    <a:bodyPr/>
                    <a:lstStyle/>
                    <a:p>
                      <a:r>
                        <a:rPr lang="es-ES" sz="1400" b="1" dirty="0"/>
                        <a:t>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1" dirty="0"/>
                        <a:t>NO BASICO</a:t>
                      </a:r>
                    </a:p>
                  </a:txBody>
                  <a:tcPr/>
                </a:tc>
                <a:tc rowSpan="2">
                  <a:txBody>
                    <a:bodyPr/>
                    <a:lstStyle/>
                    <a:p>
                      <a:r>
                        <a:rPr lang="es-ES" sz="1400" dirty="0"/>
                        <a:t>40%</a:t>
                      </a:r>
                    </a:p>
                  </a:txBody>
                  <a:tcPr/>
                </a:tc>
                <a:tc>
                  <a:txBody>
                    <a:bodyPr/>
                    <a:lstStyle/>
                    <a:p>
                      <a:r>
                        <a:rPr lang="es-ES" sz="1400" dirty="0"/>
                        <a:t>4</a:t>
                      </a:r>
                    </a:p>
                  </a:txBody>
                  <a:tcPr/>
                </a:tc>
                <a:tc rowSpan="2">
                  <a:txBody>
                    <a:bodyPr/>
                    <a:lstStyle/>
                    <a:p>
                      <a:r>
                        <a:rPr lang="es-ES" sz="1400" dirty="0"/>
                        <a:t>5</a:t>
                      </a:r>
                    </a:p>
                  </a:txBody>
                  <a:tcPr/>
                </a:tc>
                <a:tc vMerge="1">
                  <a:txBody>
                    <a:bodyPr/>
                    <a:lstStyle/>
                    <a:p>
                      <a:endParaRPr lang="es-ES" dirty="0"/>
                    </a:p>
                  </a:txBody>
                  <a:tcPr/>
                </a:tc>
                <a:tc vMerge="1">
                  <a:txBody>
                    <a:bodyPr/>
                    <a:lstStyle/>
                    <a:p>
                      <a:endParaRPr lang="es-ES"/>
                    </a:p>
                  </a:txBody>
                  <a:tcPr/>
                </a:tc>
                <a:extLst>
                  <a:ext uri="{0D108BD9-81ED-4DB2-BD59-A6C34878D82A}">
                    <a16:rowId xmlns:a16="http://schemas.microsoft.com/office/drawing/2014/main" val="2301106683"/>
                  </a:ext>
                </a:extLst>
              </a:tr>
              <a:tr h="498068">
                <a:tc>
                  <a:txBody>
                    <a:bodyPr/>
                    <a:lstStyle/>
                    <a:p>
                      <a:r>
                        <a:rPr lang="es-ES" sz="1400" b="1" dirty="0"/>
                        <a:t>1..5</a:t>
                      </a:r>
                    </a:p>
                    <a:p>
                      <a:r>
                        <a:rPr lang="es-ES" sz="1400" b="1" dirty="0"/>
                        <a:t>3.1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1" dirty="0"/>
                        <a:t>NO BASICO</a:t>
                      </a:r>
                    </a:p>
                  </a:txBody>
                  <a:tcPr/>
                </a:tc>
                <a:tc vMerge="1">
                  <a:txBody>
                    <a:bodyPr/>
                    <a:lstStyle/>
                    <a:p>
                      <a:endParaRPr lang="es-ES" dirty="0"/>
                    </a:p>
                  </a:txBody>
                  <a:tcPr/>
                </a:tc>
                <a:tc>
                  <a:txBody>
                    <a:bodyPr/>
                    <a:lstStyle/>
                    <a:p>
                      <a:r>
                        <a:rPr lang="es-ES" sz="1400" dirty="0"/>
                        <a:t>6</a:t>
                      </a:r>
                    </a:p>
                  </a:txBody>
                  <a:tcPr>
                    <a:solidFill>
                      <a:schemeClr val="accent2">
                        <a:lumMod val="60000"/>
                        <a:lumOff val="40000"/>
                      </a:schemeClr>
                    </a:solidFill>
                  </a:tcPr>
                </a:tc>
                <a:tc vMerge="1">
                  <a:txBody>
                    <a:bodyPr/>
                    <a:lstStyle/>
                    <a:p>
                      <a:endParaRPr lang="es-ES" dirty="0"/>
                    </a:p>
                  </a:txBody>
                  <a:tcPr/>
                </a:tc>
                <a:tc vMerge="1">
                  <a:txBody>
                    <a:bodyPr/>
                    <a:lstStyle/>
                    <a:p>
                      <a:endParaRPr lang="es-ES" dirty="0"/>
                    </a:p>
                  </a:txBody>
                  <a:tcPr/>
                </a:tc>
                <a:tc vMerge="1">
                  <a:txBody>
                    <a:bodyPr/>
                    <a:lstStyle/>
                    <a:p>
                      <a:endParaRPr lang="es-ES"/>
                    </a:p>
                  </a:txBody>
                  <a:tcPr/>
                </a:tc>
                <a:extLst>
                  <a:ext uri="{0D108BD9-81ED-4DB2-BD59-A6C34878D82A}">
                    <a16:rowId xmlns:a16="http://schemas.microsoft.com/office/drawing/2014/main" val="1872313580"/>
                  </a:ext>
                </a:extLst>
              </a:tr>
            </a:tbl>
          </a:graphicData>
        </a:graphic>
      </p:graphicFrame>
      <p:sp>
        <p:nvSpPr>
          <p:cNvPr id="3" name="Rectángulo 2">
            <a:extLst>
              <a:ext uri="{FF2B5EF4-FFF2-40B4-BE49-F238E27FC236}">
                <a16:creationId xmlns:a16="http://schemas.microsoft.com/office/drawing/2014/main" id="{BEE2FDE0-54CB-0230-0D2F-6D5AE2300D08}"/>
              </a:ext>
            </a:extLst>
          </p:cNvPr>
          <p:cNvSpPr/>
          <p:nvPr/>
        </p:nvSpPr>
        <p:spPr>
          <a:xfrm>
            <a:off x="7920111" y="621191"/>
            <a:ext cx="1167618" cy="4620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OBX 1</a:t>
            </a:r>
          </a:p>
        </p:txBody>
      </p:sp>
      <p:sp>
        <p:nvSpPr>
          <p:cNvPr id="4" name="Rectángulo 3">
            <a:extLst>
              <a:ext uri="{FF2B5EF4-FFF2-40B4-BE49-F238E27FC236}">
                <a16:creationId xmlns:a16="http://schemas.microsoft.com/office/drawing/2014/main" id="{CFB57BC3-BF6B-3AA5-E3A1-AADD99C3E714}"/>
              </a:ext>
            </a:extLst>
          </p:cNvPr>
          <p:cNvSpPr/>
          <p:nvPr/>
        </p:nvSpPr>
        <p:spPr>
          <a:xfrm>
            <a:off x="9931790" y="621191"/>
            <a:ext cx="956604" cy="4620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6,35</a:t>
            </a:r>
          </a:p>
        </p:txBody>
      </p:sp>
      <p:sp>
        <p:nvSpPr>
          <p:cNvPr id="5" name="Rectángulo 4">
            <a:extLst>
              <a:ext uri="{FF2B5EF4-FFF2-40B4-BE49-F238E27FC236}">
                <a16:creationId xmlns:a16="http://schemas.microsoft.com/office/drawing/2014/main" id="{1BE5499C-70E8-E782-1852-322FFDE133AC}"/>
              </a:ext>
            </a:extLst>
          </p:cNvPr>
          <p:cNvSpPr/>
          <p:nvPr/>
        </p:nvSpPr>
        <p:spPr>
          <a:xfrm>
            <a:off x="7920111" y="1462908"/>
            <a:ext cx="1167618" cy="4620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OBX 2</a:t>
            </a:r>
          </a:p>
        </p:txBody>
      </p:sp>
      <p:sp>
        <p:nvSpPr>
          <p:cNvPr id="6" name="Rectángulo 5">
            <a:extLst>
              <a:ext uri="{FF2B5EF4-FFF2-40B4-BE49-F238E27FC236}">
                <a16:creationId xmlns:a16="http://schemas.microsoft.com/office/drawing/2014/main" id="{9B9A05D9-814D-2DE6-AA17-3D5D6DDF17A5}"/>
              </a:ext>
            </a:extLst>
          </p:cNvPr>
          <p:cNvSpPr/>
          <p:nvPr/>
        </p:nvSpPr>
        <p:spPr>
          <a:xfrm>
            <a:off x="7920111" y="2269001"/>
            <a:ext cx="1167618" cy="4620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OBX 3</a:t>
            </a:r>
          </a:p>
        </p:txBody>
      </p:sp>
      <p:sp>
        <p:nvSpPr>
          <p:cNvPr id="7" name="Rectángulo 6">
            <a:extLst>
              <a:ext uri="{FF2B5EF4-FFF2-40B4-BE49-F238E27FC236}">
                <a16:creationId xmlns:a16="http://schemas.microsoft.com/office/drawing/2014/main" id="{D4580613-6427-B449-51CB-F6ABFB1BF1BE}"/>
              </a:ext>
            </a:extLst>
          </p:cNvPr>
          <p:cNvSpPr/>
          <p:nvPr/>
        </p:nvSpPr>
        <p:spPr>
          <a:xfrm>
            <a:off x="7920111" y="3075094"/>
            <a:ext cx="1167618" cy="4620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OBX 4</a:t>
            </a:r>
          </a:p>
        </p:txBody>
      </p:sp>
      <p:sp>
        <p:nvSpPr>
          <p:cNvPr id="8" name="Rectángulo 7">
            <a:extLst>
              <a:ext uri="{FF2B5EF4-FFF2-40B4-BE49-F238E27FC236}">
                <a16:creationId xmlns:a16="http://schemas.microsoft.com/office/drawing/2014/main" id="{0EBA1282-7724-AD96-6FF8-59E61E3E00FE}"/>
              </a:ext>
            </a:extLst>
          </p:cNvPr>
          <p:cNvSpPr/>
          <p:nvPr/>
        </p:nvSpPr>
        <p:spPr>
          <a:xfrm>
            <a:off x="7920111" y="3916813"/>
            <a:ext cx="1167618" cy="4620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OBX 5</a:t>
            </a:r>
          </a:p>
        </p:txBody>
      </p:sp>
      <p:sp>
        <p:nvSpPr>
          <p:cNvPr id="9" name="Rectángulo 8">
            <a:extLst>
              <a:ext uri="{FF2B5EF4-FFF2-40B4-BE49-F238E27FC236}">
                <a16:creationId xmlns:a16="http://schemas.microsoft.com/office/drawing/2014/main" id="{6BDA3116-BD34-056E-9D4F-0E60A39637C2}"/>
              </a:ext>
            </a:extLst>
          </p:cNvPr>
          <p:cNvSpPr/>
          <p:nvPr/>
        </p:nvSpPr>
        <p:spPr>
          <a:xfrm>
            <a:off x="9931790" y="1462908"/>
            <a:ext cx="956604" cy="4620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Rectángulo 9">
            <a:extLst>
              <a:ext uri="{FF2B5EF4-FFF2-40B4-BE49-F238E27FC236}">
                <a16:creationId xmlns:a16="http://schemas.microsoft.com/office/drawing/2014/main" id="{97FE5077-318F-81DA-CBC8-BC6BEC45107D}"/>
              </a:ext>
            </a:extLst>
          </p:cNvPr>
          <p:cNvSpPr/>
          <p:nvPr/>
        </p:nvSpPr>
        <p:spPr>
          <a:xfrm>
            <a:off x="9917723" y="2304625"/>
            <a:ext cx="956604" cy="4620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Rectángulo 10">
            <a:extLst>
              <a:ext uri="{FF2B5EF4-FFF2-40B4-BE49-F238E27FC236}">
                <a16:creationId xmlns:a16="http://schemas.microsoft.com/office/drawing/2014/main" id="{08612B32-011D-9EDF-A133-6F11B7A7D97C}"/>
              </a:ext>
            </a:extLst>
          </p:cNvPr>
          <p:cNvSpPr/>
          <p:nvPr/>
        </p:nvSpPr>
        <p:spPr>
          <a:xfrm>
            <a:off x="9917723" y="3075092"/>
            <a:ext cx="956604" cy="4620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 name="Rectángulo 11">
            <a:extLst>
              <a:ext uri="{FF2B5EF4-FFF2-40B4-BE49-F238E27FC236}">
                <a16:creationId xmlns:a16="http://schemas.microsoft.com/office/drawing/2014/main" id="{78195C9C-E70E-CAB9-6872-1C9CF9489362}"/>
              </a:ext>
            </a:extLst>
          </p:cNvPr>
          <p:cNvSpPr/>
          <p:nvPr/>
        </p:nvSpPr>
        <p:spPr>
          <a:xfrm>
            <a:off x="9917723" y="3860344"/>
            <a:ext cx="956604" cy="4620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14" name="Conector recto 13">
            <a:extLst>
              <a:ext uri="{FF2B5EF4-FFF2-40B4-BE49-F238E27FC236}">
                <a16:creationId xmlns:a16="http://schemas.microsoft.com/office/drawing/2014/main" id="{1DE99535-1B35-8DA3-B6AE-0EE7ADE980B1}"/>
              </a:ext>
            </a:extLst>
          </p:cNvPr>
          <p:cNvCxnSpPr/>
          <p:nvPr/>
        </p:nvCxnSpPr>
        <p:spPr>
          <a:xfrm>
            <a:off x="9537895" y="4698609"/>
            <a:ext cx="1772530" cy="0"/>
          </a:xfrm>
          <a:prstGeom prst="line">
            <a:avLst/>
          </a:prstGeom>
        </p:spPr>
        <p:style>
          <a:lnRef idx="3">
            <a:schemeClr val="dk1"/>
          </a:lnRef>
          <a:fillRef idx="0">
            <a:schemeClr val="dk1"/>
          </a:fillRef>
          <a:effectRef idx="2">
            <a:schemeClr val="dk1"/>
          </a:effectRef>
          <a:fontRef idx="minor">
            <a:schemeClr val="tx1"/>
          </a:fontRef>
        </p:style>
      </p:cxnSp>
      <p:sp>
        <p:nvSpPr>
          <p:cNvPr id="16" name="Signo de multiplicación 15">
            <a:extLst>
              <a:ext uri="{FF2B5EF4-FFF2-40B4-BE49-F238E27FC236}">
                <a16:creationId xmlns:a16="http://schemas.microsoft.com/office/drawing/2014/main" id="{50284222-6C61-A29E-A25F-827D4946C7E4}"/>
              </a:ext>
            </a:extLst>
          </p:cNvPr>
          <p:cNvSpPr/>
          <p:nvPr/>
        </p:nvSpPr>
        <p:spPr>
          <a:xfrm>
            <a:off x="11269786" y="2269001"/>
            <a:ext cx="279789" cy="806089"/>
          </a:xfrm>
          <a:prstGeom prst="mathMultiply">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a:p>
        </p:txBody>
      </p:sp>
      <p:cxnSp>
        <p:nvCxnSpPr>
          <p:cNvPr id="18" name="Conector recto 17">
            <a:extLst>
              <a:ext uri="{FF2B5EF4-FFF2-40B4-BE49-F238E27FC236}">
                <a16:creationId xmlns:a16="http://schemas.microsoft.com/office/drawing/2014/main" id="{E8B7DDEB-7745-AAD7-62F7-D15AD05DE9DB}"/>
              </a:ext>
            </a:extLst>
          </p:cNvPr>
          <p:cNvCxnSpPr/>
          <p:nvPr/>
        </p:nvCxnSpPr>
        <p:spPr>
          <a:xfrm>
            <a:off x="11310425" y="2364998"/>
            <a:ext cx="279789" cy="0"/>
          </a:xfrm>
          <a:prstGeom prst="line">
            <a:avLst/>
          </a:prstGeom>
        </p:spPr>
        <p:style>
          <a:lnRef idx="3">
            <a:schemeClr val="accent3"/>
          </a:lnRef>
          <a:fillRef idx="0">
            <a:schemeClr val="accent3"/>
          </a:fillRef>
          <a:effectRef idx="2">
            <a:schemeClr val="accent3"/>
          </a:effectRef>
          <a:fontRef idx="minor">
            <a:schemeClr val="tx1"/>
          </a:fontRef>
        </p:style>
      </p:cxnSp>
      <p:sp>
        <p:nvSpPr>
          <p:cNvPr id="19" name="Rectángulo 18">
            <a:extLst>
              <a:ext uri="{FF2B5EF4-FFF2-40B4-BE49-F238E27FC236}">
                <a16:creationId xmlns:a16="http://schemas.microsoft.com/office/drawing/2014/main" id="{7BF050F7-F8D7-F33B-10DD-371034CB2488}"/>
              </a:ext>
            </a:extLst>
          </p:cNvPr>
          <p:cNvSpPr/>
          <p:nvPr/>
        </p:nvSpPr>
        <p:spPr>
          <a:xfrm>
            <a:off x="9988062" y="4971366"/>
            <a:ext cx="956604" cy="462021"/>
          </a:xfrm>
          <a:prstGeom prst="rect">
            <a:avLst/>
          </a:prstGeom>
          <a:solidFill>
            <a:schemeClr val="accent6">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0" name="Rectángulo 19">
            <a:extLst>
              <a:ext uri="{FF2B5EF4-FFF2-40B4-BE49-F238E27FC236}">
                <a16:creationId xmlns:a16="http://schemas.microsoft.com/office/drawing/2014/main" id="{519B1096-25CD-6FDF-E158-400DE047B903}"/>
              </a:ext>
            </a:extLst>
          </p:cNvPr>
          <p:cNvSpPr/>
          <p:nvPr/>
        </p:nvSpPr>
        <p:spPr>
          <a:xfrm>
            <a:off x="7526215" y="4871136"/>
            <a:ext cx="2166424" cy="13750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solidFill>
                  <a:schemeClr val="bg1"/>
                </a:solidFill>
              </a:rPr>
              <a:t>CALIFICACIÓN FINAL DE EDUCACIÓN FÍSICA </a:t>
            </a:r>
          </a:p>
        </p:txBody>
      </p:sp>
      <p:sp>
        <p:nvSpPr>
          <p:cNvPr id="21" name="CuadroTexto 20">
            <a:extLst>
              <a:ext uri="{FF2B5EF4-FFF2-40B4-BE49-F238E27FC236}">
                <a16:creationId xmlns:a16="http://schemas.microsoft.com/office/drawing/2014/main" id="{9E1CC90D-2EAA-CDA1-2E07-6741385D3711}"/>
              </a:ext>
            </a:extLst>
          </p:cNvPr>
          <p:cNvSpPr txBox="1"/>
          <p:nvPr/>
        </p:nvSpPr>
        <p:spPr>
          <a:xfrm>
            <a:off x="629918" y="5994"/>
            <a:ext cx="7496651" cy="1323439"/>
          </a:xfrm>
          <a:prstGeom prst="rect">
            <a:avLst/>
          </a:prstGeom>
          <a:noFill/>
        </p:spPr>
        <p:txBody>
          <a:bodyPr wrap="square" rtlCol="0">
            <a:spAutoFit/>
          </a:bodyPr>
          <a:lstStyle/>
          <a:p>
            <a:r>
              <a:rPr lang="es-ES" sz="3200" b="1" i="1" dirty="0">
                <a:solidFill>
                  <a:srgbClr val="FF0000"/>
                </a:solidFill>
                <a:latin typeface="Bradley Hand ITC" panose="03070402050302030203" pitchFamily="66" charset="0"/>
              </a:rPr>
              <a:t>Como obtenemos la calificación final de educación física ?</a:t>
            </a:r>
          </a:p>
          <a:p>
            <a:r>
              <a:rPr lang="es-ES" sz="1600" i="1" dirty="0">
                <a:latin typeface="Bookman Old Style" panose="02050604050505020204" pitchFamily="18" charset="0"/>
              </a:rPr>
              <a:t>Un alumno superara la materia si adquiere sus competencias/</a:t>
            </a:r>
            <a:r>
              <a:rPr lang="es-ES" sz="1600" i="1" dirty="0" err="1">
                <a:latin typeface="Bookman Old Style" panose="02050604050505020204" pitchFamily="18" charset="0"/>
              </a:rPr>
              <a:t>obxectivos</a:t>
            </a:r>
            <a:r>
              <a:rPr lang="es-ES" sz="1600" i="1" dirty="0">
                <a:latin typeface="Bookman Old Style" panose="02050604050505020204" pitchFamily="18" charset="0"/>
              </a:rPr>
              <a:t> </a:t>
            </a:r>
          </a:p>
        </p:txBody>
      </p:sp>
      <p:sp>
        <p:nvSpPr>
          <p:cNvPr id="22" name="CuadroTexto 21">
            <a:extLst>
              <a:ext uri="{FF2B5EF4-FFF2-40B4-BE49-F238E27FC236}">
                <a16:creationId xmlns:a16="http://schemas.microsoft.com/office/drawing/2014/main" id="{73694B02-8A12-2AE9-F2A1-3EAB879E6746}"/>
              </a:ext>
            </a:extLst>
          </p:cNvPr>
          <p:cNvSpPr txBox="1"/>
          <p:nvPr/>
        </p:nvSpPr>
        <p:spPr>
          <a:xfrm>
            <a:off x="745588" y="5202376"/>
            <a:ext cx="6977576" cy="1754326"/>
          </a:xfrm>
          <a:prstGeom prst="rect">
            <a:avLst/>
          </a:prstGeom>
          <a:noFill/>
        </p:spPr>
        <p:txBody>
          <a:bodyPr wrap="square" rtlCol="0">
            <a:spAutoFit/>
          </a:bodyPr>
          <a:lstStyle/>
          <a:p>
            <a:r>
              <a:rPr lang="es-ES" dirty="0"/>
              <a:t>La calificación se desprende de la valoración de los referentes legislativos, los criterios de evaluación, deberíamos potenciar, que un </a:t>
            </a:r>
            <a:r>
              <a:rPr lang="es-ES" b="1" dirty="0"/>
              <a:t>mismo criterio se repita a lo largo de todo el proceso </a:t>
            </a:r>
            <a:r>
              <a:rPr lang="es-ES" dirty="0"/>
              <a:t>, potenciando la transferencia del aprendizaje a diferentes contextos determinado por el contenido/ saber, además permite atender a las diferencias del alumnado </a:t>
            </a:r>
          </a:p>
        </p:txBody>
      </p:sp>
    </p:spTree>
    <p:extLst>
      <p:ext uri="{BB962C8B-B14F-4D97-AF65-F5344CB8AC3E}">
        <p14:creationId xmlns:p14="http://schemas.microsoft.com/office/powerpoint/2010/main" val="239955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4ED8FF6-EEA9-40AA-AA45-92A57427A2CC}"/>
              </a:ext>
            </a:extLst>
          </p:cNvPr>
          <p:cNvSpPr txBox="1"/>
          <p:nvPr/>
        </p:nvSpPr>
        <p:spPr>
          <a:xfrm>
            <a:off x="1223888" y="337625"/>
            <a:ext cx="9439423" cy="1384995"/>
          </a:xfrm>
          <a:prstGeom prst="rect">
            <a:avLst/>
          </a:prstGeom>
          <a:noFill/>
        </p:spPr>
        <p:txBody>
          <a:bodyPr wrap="square" rtlCol="0">
            <a:spAutoFit/>
          </a:bodyPr>
          <a:lstStyle/>
          <a:p>
            <a:r>
              <a:rPr lang="es-ES" sz="3200" b="1" dirty="0">
                <a:solidFill>
                  <a:srgbClr val="FF0000"/>
                </a:solidFill>
                <a:latin typeface="Bradley Hand ITC" panose="03070402050302030203" pitchFamily="66" charset="0"/>
              </a:rPr>
              <a:t>ACNEAE </a:t>
            </a:r>
            <a:r>
              <a:rPr lang="es-ES" sz="3200" b="1" dirty="0">
                <a:latin typeface="Bradley Hand ITC" panose="03070402050302030203" pitchFamily="66" charset="0"/>
              </a:rPr>
              <a:t>: Alumnado con necesidad especifica de apoyo educativo</a:t>
            </a:r>
          </a:p>
          <a:p>
            <a:r>
              <a:rPr lang="es-ES" sz="2000" dirty="0"/>
              <a:t>Alumno que requiere una atención educativa diferente a la ordinaria por presentar : </a:t>
            </a:r>
          </a:p>
        </p:txBody>
      </p:sp>
      <p:sp>
        <p:nvSpPr>
          <p:cNvPr id="3" name="Rectángulo: esquinas redondeadas 2">
            <a:extLst>
              <a:ext uri="{FF2B5EF4-FFF2-40B4-BE49-F238E27FC236}">
                <a16:creationId xmlns:a16="http://schemas.microsoft.com/office/drawing/2014/main" id="{86573227-250C-4018-98F4-81B103856834}"/>
              </a:ext>
            </a:extLst>
          </p:cNvPr>
          <p:cNvSpPr/>
          <p:nvPr/>
        </p:nvSpPr>
        <p:spPr>
          <a:xfrm>
            <a:off x="1097280" y="2152357"/>
            <a:ext cx="2841674" cy="9706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NECESIDADES EDUCATIVAS ESPECIALES</a:t>
            </a:r>
          </a:p>
        </p:txBody>
      </p:sp>
      <p:sp>
        <p:nvSpPr>
          <p:cNvPr id="5" name="Rectángulo: esquinas redondeadas 4">
            <a:extLst>
              <a:ext uri="{FF2B5EF4-FFF2-40B4-BE49-F238E27FC236}">
                <a16:creationId xmlns:a16="http://schemas.microsoft.com/office/drawing/2014/main" id="{C5E17012-5654-439C-997A-5A244DD7402A}"/>
              </a:ext>
            </a:extLst>
          </p:cNvPr>
          <p:cNvSpPr/>
          <p:nvPr/>
        </p:nvSpPr>
        <p:spPr>
          <a:xfrm>
            <a:off x="4459458" y="2152355"/>
            <a:ext cx="2841674" cy="9706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RETRASO MADURATIVO</a:t>
            </a:r>
          </a:p>
        </p:txBody>
      </p:sp>
      <p:sp>
        <p:nvSpPr>
          <p:cNvPr id="6" name="Rectángulo: esquinas redondeadas 5">
            <a:extLst>
              <a:ext uri="{FF2B5EF4-FFF2-40B4-BE49-F238E27FC236}">
                <a16:creationId xmlns:a16="http://schemas.microsoft.com/office/drawing/2014/main" id="{0E973ECE-0C99-4808-BEAD-C2F09CE36177}"/>
              </a:ext>
            </a:extLst>
          </p:cNvPr>
          <p:cNvSpPr/>
          <p:nvPr/>
        </p:nvSpPr>
        <p:spPr>
          <a:xfrm>
            <a:off x="7821636" y="2152355"/>
            <a:ext cx="3080825" cy="9706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TRASTORNOS DEL DESARROLLO DEL LENGUAJE Y COMUNICACIÓN</a:t>
            </a:r>
          </a:p>
        </p:txBody>
      </p:sp>
      <p:sp>
        <p:nvSpPr>
          <p:cNvPr id="7" name="Rectángulo: esquinas redondeadas 6">
            <a:extLst>
              <a:ext uri="{FF2B5EF4-FFF2-40B4-BE49-F238E27FC236}">
                <a16:creationId xmlns:a16="http://schemas.microsoft.com/office/drawing/2014/main" id="{2423F49B-68B5-4FBA-B06F-D42DD2FB60F6}"/>
              </a:ext>
            </a:extLst>
          </p:cNvPr>
          <p:cNvSpPr/>
          <p:nvPr/>
        </p:nvSpPr>
        <p:spPr>
          <a:xfrm>
            <a:off x="1097280" y="3552765"/>
            <a:ext cx="2841674" cy="9706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TRASTORNOS DE ATENCIÓN O APRENDIZAJE</a:t>
            </a:r>
          </a:p>
        </p:txBody>
      </p:sp>
      <p:sp>
        <p:nvSpPr>
          <p:cNvPr id="8" name="Rectángulo: esquinas redondeadas 7">
            <a:extLst>
              <a:ext uri="{FF2B5EF4-FFF2-40B4-BE49-F238E27FC236}">
                <a16:creationId xmlns:a16="http://schemas.microsoft.com/office/drawing/2014/main" id="{78B2640F-3C43-420C-B092-739711DC693C}"/>
              </a:ext>
            </a:extLst>
          </p:cNvPr>
          <p:cNvSpPr/>
          <p:nvPr/>
        </p:nvSpPr>
        <p:spPr>
          <a:xfrm>
            <a:off x="4522762" y="3552765"/>
            <a:ext cx="2841674" cy="9706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DESCONOCIMIENTO GRAVE DE LA LENGUA DE APRENDIZAJE</a:t>
            </a:r>
          </a:p>
        </p:txBody>
      </p:sp>
      <p:sp>
        <p:nvSpPr>
          <p:cNvPr id="9" name="Rectángulo: esquinas redondeadas 8">
            <a:extLst>
              <a:ext uri="{FF2B5EF4-FFF2-40B4-BE49-F238E27FC236}">
                <a16:creationId xmlns:a16="http://schemas.microsoft.com/office/drawing/2014/main" id="{B97E3B9E-D58A-4D91-B1F3-F8DA47C3876C}"/>
              </a:ext>
            </a:extLst>
          </p:cNvPr>
          <p:cNvSpPr/>
          <p:nvPr/>
        </p:nvSpPr>
        <p:spPr>
          <a:xfrm>
            <a:off x="7941211" y="3552765"/>
            <a:ext cx="2841674" cy="9706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SITUACIONES DE VULNERABILIDAD SOCIOEDUCATIVA</a:t>
            </a:r>
          </a:p>
        </p:txBody>
      </p:sp>
      <p:sp>
        <p:nvSpPr>
          <p:cNvPr id="10" name="Rectángulo: esquinas redondeadas 9">
            <a:extLst>
              <a:ext uri="{FF2B5EF4-FFF2-40B4-BE49-F238E27FC236}">
                <a16:creationId xmlns:a16="http://schemas.microsoft.com/office/drawing/2014/main" id="{E8911E88-95D9-42AD-A592-4D7626B739DB}"/>
              </a:ext>
            </a:extLst>
          </p:cNvPr>
          <p:cNvSpPr/>
          <p:nvPr/>
        </p:nvSpPr>
        <p:spPr>
          <a:xfrm>
            <a:off x="1097280" y="4882833"/>
            <a:ext cx="2841674" cy="9706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ALTAS CAPACIDADES INTELECTUALES</a:t>
            </a:r>
          </a:p>
        </p:txBody>
      </p:sp>
      <p:sp>
        <p:nvSpPr>
          <p:cNvPr id="11" name="Rectángulo: esquinas redondeadas 10">
            <a:extLst>
              <a:ext uri="{FF2B5EF4-FFF2-40B4-BE49-F238E27FC236}">
                <a16:creationId xmlns:a16="http://schemas.microsoft.com/office/drawing/2014/main" id="{E6EE804F-7FA3-4E3B-A3C4-583F7A8393B4}"/>
              </a:ext>
            </a:extLst>
          </p:cNvPr>
          <p:cNvSpPr/>
          <p:nvPr/>
        </p:nvSpPr>
        <p:spPr>
          <a:xfrm>
            <a:off x="4522762" y="4953171"/>
            <a:ext cx="2841674" cy="9706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INCORPORACIÓN TARDÍA AL SISTEMA EDUCATIVO</a:t>
            </a:r>
          </a:p>
        </p:txBody>
      </p:sp>
      <p:sp>
        <p:nvSpPr>
          <p:cNvPr id="12" name="Rectángulo: esquinas redondeadas 11">
            <a:extLst>
              <a:ext uri="{FF2B5EF4-FFF2-40B4-BE49-F238E27FC236}">
                <a16:creationId xmlns:a16="http://schemas.microsoft.com/office/drawing/2014/main" id="{45F2E880-55DB-4FC9-9725-C89FDC81510F}"/>
              </a:ext>
            </a:extLst>
          </p:cNvPr>
          <p:cNvSpPr/>
          <p:nvPr/>
        </p:nvSpPr>
        <p:spPr>
          <a:xfrm>
            <a:off x="7948244" y="4882832"/>
            <a:ext cx="2841674" cy="9706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CONDICIONES PERSONALES O DE HISTORIA ESCOLAR</a:t>
            </a:r>
          </a:p>
        </p:txBody>
      </p:sp>
      <p:sp>
        <p:nvSpPr>
          <p:cNvPr id="4" name="CuadroTexto 3">
            <a:extLst>
              <a:ext uri="{FF2B5EF4-FFF2-40B4-BE49-F238E27FC236}">
                <a16:creationId xmlns:a16="http://schemas.microsoft.com/office/drawing/2014/main" id="{24363555-E8CF-47A9-AE85-AD6DA32C381C}"/>
              </a:ext>
            </a:extLst>
          </p:cNvPr>
          <p:cNvSpPr txBox="1"/>
          <p:nvPr/>
        </p:nvSpPr>
        <p:spPr>
          <a:xfrm>
            <a:off x="9369081" y="6028233"/>
            <a:ext cx="1856935" cy="369332"/>
          </a:xfrm>
          <a:prstGeom prst="rect">
            <a:avLst/>
          </a:prstGeom>
          <a:noFill/>
        </p:spPr>
        <p:txBody>
          <a:bodyPr wrap="square" rtlCol="0">
            <a:spAutoFit/>
          </a:bodyPr>
          <a:lstStyle/>
          <a:p>
            <a:r>
              <a:rPr lang="es-ES" dirty="0"/>
              <a:t>(LOMLOE Art. 71)</a:t>
            </a:r>
          </a:p>
        </p:txBody>
      </p:sp>
    </p:spTree>
    <p:extLst>
      <p:ext uri="{BB962C8B-B14F-4D97-AF65-F5344CB8AC3E}">
        <p14:creationId xmlns:p14="http://schemas.microsoft.com/office/powerpoint/2010/main" val="1077287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5A1B8E2F-FE37-405B-B241-0C75825BA833}"/>
              </a:ext>
            </a:extLst>
          </p:cNvPr>
          <p:cNvSpPr/>
          <p:nvPr/>
        </p:nvSpPr>
        <p:spPr>
          <a:xfrm>
            <a:off x="1350498" y="787791"/>
            <a:ext cx="2841674" cy="9706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NECESIDADES EDUCATIVAS ESPECIALES</a:t>
            </a:r>
          </a:p>
        </p:txBody>
      </p:sp>
      <p:sp>
        <p:nvSpPr>
          <p:cNvPr id="3" name="CuadroTexto 2">
            <a:extLst>
              <a:ext uri="{FF2B5EF4-FFF2-40B4-BE49-F238E27FC236}">
                <a16:creationId xmlns:a16="http://schemas.microsoft.com/office/drawing/2014/main" id="{B5F884FD-452A-46D6-977E-675139EA9D8A}"/>
              </a:ext>
            </a:extLst>
          </p:cNvPr>
          <p:cNvSpPr txBox="1"/>
          <p:nvPr/>
        </p:nvSpPr>
        <p:spPr>
          <a:xfrm>
            <a:off x="4600135" y="949960"/>
            <a:ext cx="6499274" cy="1754326"/>
          </a:xfrm>
          <a:prstGeom prst="rect">
            <a:avLst/>
          </a:prstGeom>
          <a:noFill/>
          <a:ln>
            <a:solidFill>
              <a:schemeClr val="accent1"/>
            </a:solidFill>
          </a:ln>
        </p:spPr>
        <p:txBody>
          <a:bodyPr wrap="square" rtlCol="0">
            <a:spAutoFit/>
          </a:bodyPr>
          <a:lstStyle/>
          <a:p>
            <a:r>
              <a:rPr lang="es-ES" dirty="0"/>
              <a:t>Alumno que afronta barreras que limiten su acceso, participación o aprendizaje, derivadas de su discapacidad, trastornos graves de conducta de comunicación y de lenguaje; por un periodo de su escolarización o en toda ella. Requiere determinados apoyos y atenciones educativas específicas para la consecución de los objetivos de aprendizaje adecuados a su desarrollo</a:t>
            </a:r>
          </a:p>
        </p:txBody>
      </p:sp>
      <p:sp>
        <p:nvSpPr>
          <p:cNvPr id="4" name="Flecha: doblada hacia arriba 3">
            <a:extLst>
              <a:ext uri="{FF2B5EF4-FFF2-40B4-BE49-F238E27FC236}">
                <a16:creationId xmlns:a16="http://schemas.microsoft.com/office/drawing/2014/main" id="{9CA0E4FC-1EFC-4481-AE78-F679A71E0251}"/>
              </a:ext>
            </a:extLst>
          </p:cNvPr>
          <p:cNvSpPr/>
          <p:nvPr/>
        </p:nvSpPr>
        <p:spPr>
          <a:xfrm rot="5400000">
            <a:off x="3727938" y="2025748"/>
            <a:ext cx="675250" cy="548640"/>
          </a:xfrm>
          <a:prstGeom prst="bentUpArrow">
            <a:avLst>
              <a:gd name="adj1" fmla="val 25000"/>
              <a:gd name="adj2" fmla="val 25000"/>
              <a:gd name="adj3"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C6B64DCD-9781-4ACB-87E1-F29098BC1AF5}"/>
              </a:ext>
            </a:extLst>
          </p:cNvPr>
          <p:cNvSpPr/>
          <p:nvPr/>
        </p:nvSpPr>
        <p:spPr>
          <a:xfrm>
            <a:off x="1350498" y="5320713"/>
            <a:ext cx="3924887" cy="117465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s-ES" dirty="0"/>
              <a:t>ACTUACIONES PREVENTIVAS Y DETECCIÓN TEMPRANA</a:t>
            </a:r>
          </a:p>
        </p:txBody>
      </p:sp>
      <p:sp>
        <p:nvSpPr>
          <p:cNvPr id="6" name="Elipse 5">
            <a:extLst>
              <a:ext uri="{FF2B5EF4-FFF2-40B4-BE49-F238E27FC236}">
                <a16:creationId xmlns:a16="http://schemas.microsoft.com/office/drawing/2014/main" id="{2485C6E3-ABB3-4B1F-8CF3-928EBD4DE790}"/>
              </a:ext>
            </a:extLst>
          </p:cNvPr>
          <p:cNvSpPr/>
          <p:nvPr/>
        </p:nvSpPr>
        <p:spPr>
          <a:xfrm>
            <a:off x="6916617" y="5262192"/>
            <a:ext cx="3432517" cy="117465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dirty="0"/>
              <a:t>FACTOR PREVENTIVO POR EXCELENCIA </a:t>
            </a:r>
          </a:p>
          <a:p>
            <a:pPr algn="ctr"/>
            <a:r>
              <a:rPr lang="es-ES" b="1" dirty="0">
                <a:solidFill>
                  <a:schemeClr val="tx1"/>
                </a:solidFill>
              </a:rPr>
              <a:t>EVALUACIÓN INICIAL</a:t>
            </a:r>
          </a:p>
        </p:txBody>
      </p:sp>
      <p:sp>
        <p:nvSpPr>
          <p:cNvPr id="7" name="Flecha: a la derecha 6">
            <a:extLst>
              <a:ext uri="{FF2B5EF4-FFF2-40B4-BE49-F238E27FC236}">
                <a16:creationId xmlns:a16="http://schemas.microsoft.com/office/drawing/2014/main" id="{90F2363C-FECF-4E02-BC2B-FD9B35572E0B}"/>
              </a:ext>
            </a:extLst>
          </p:cNvPr>
          <p:cNvSpPr/>
          <p:nvPr/>
        </p:nvSpPr>
        <p:spPr>
          <a:xfrm>
            <a:off x="5622387" y="5601386"/>
            <a:ext cx="1176999" cy="5767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3433DBFF-210A-47B3-A514-B3F852B2569D}"/>
              </a:ext>
            </a:extLst>
          </p:cNvPr>
          <p:cNvSpPr txBox="1"/>
          <p:nvPr/>
        </p:nvSpPr>
        <p:spPr>
          <a:xfrm>
            <a:off x="1603716" y="1930736"/>
            <a:ext cx="2588456" cy="369332"/>
          </a:xfrm>
          <a:prstGeom prst="rect">
            <a:avLst/>
          </a:prstGeom>
          <a:noFill/>
        </p:spPr>
        <p:txBody>
          <a:bodyPr wrap="square" rtlCol="0">
            <a:spAutoFit/>
          </a:bodyPr>
          <a:lstStyle/>
          <a:p>
            <a:r>
              <a:rPr lang="es-ES" dirty="0"/>
              <a:t>(LOMLOE Art. 73)</a:t>
            </a:r>
          </a:p>
        </p:txBody>
      </p:sp>
      <p:pic>
        <p:nvPicPr>
          <p:cNvPr id="9" name="Imagen 8">
            <a:extLst>
              <a:ext uri="{FF2B5EF4-FFF2-40B4-BE49-F238E27FC236}">
                <a16:creationId xmlns:a16="http://schemas.microsoft.com/office/drawing/2014/main" id="{0A772D8B-5CDC-422F-B055-445FE35E5DE9}"/>
              </a:ext>
            </a:extLst>
          </p:cNvPr>
          <p:cNvPicPr>
            <a:picLocks noChangeAspect="1"/>
          </p:cNvPicPr>
          <p:nvPr/>
        </p:nvPicPr>
        <p:blipFill>
          <a:blip r:embed="rId2"/>
          <a:stretch>
            <a:fillRect/>
          </a:stretch>
        </p:blipFill>
        <p:spPr>
          <a:xfrm>
            <a:off x="10380037" y="4860289"/>
            <a:ext cx="1847850" cy="2095500"/>
          </a:xfrm>
          <a:prstGeom prst="rect">
            <a:avLst/>
          </a:prstGeom>
        </p:spPr>
      </p:pic>
      <p:sp>
        <p:nvSpPr>
          <p:cNvPr id="11" name="CuadroTexto 10">
            <a:extLst>
              <a:ext uri="{FF2B5EF4-FFF2-40B4-BE49-F238E27FC236}">
                <a16:creationId xmlns:a16="http://schemas.microsoft.com/office/drawing/2014/main" id="{9500795D-B9A6-48F6-9CAF-87D83E70DF77}"/>
              </a:ext>
            </a:extLst>
          </p:cNvPr>
          <p:cNvSpPr txBox="1"/>
          <p:nvPr/>
        </p:nvSpPr>
        <p:spPr>
          <a:xfrm>
            <a:off x="2169941" y="418377"/>
            <a:ext cx="1143000" cy="369332"/>
          </a:xfrm>
          <a:prstGeom prst="rect">
            <a:avLst/>
          </a:prstGeom>
          <a:noFill/>
        </p:spPr>
        <p:txBody>
          <a:bodyPr wrap="square">
            <a:spAutoFit/>
          </a:bodyPr>
          <a:lstStyle/>
          <a:p>
            <a:r>
              <a:rPr lang="es-ES" sz="1800" b="1" dirty="0">
                <a:solidFill>
                  <a:srgbClr val="FF0000"/>
                </a:solidFill>
                <a:latin typeface="Bradley Hand ITC" panose="03070402050302030203" pitchFamily="66" charset="0"/>
              </a:rPr>
              <a:t>ACNEE</a:t>
            </a:r>
            <a:endParaRPr lang="es-ES" dirty="0"/>
          </a:p>
        </p:txBody>
      </p:sp>
      <p:sp>
        <p:nvSpPr>
          <p:cNvPr id="10" name="CuadroTexto 9">
            <a:extLst>
              <a:ext uri="{FF2B5EF4-FFF2-40B4-BE49-F238E27FC236}">
                <a16:creationId xmlns:a16="http://schemas.microsoft.com/office/drawing/2014/main" id="{0A54616A-8797-1D32-E17A-79FE5D691E0C}"/>
              </a:ext>
            </a:extLst>
          </p:cNvPr>
          <p:cNvSpPr txBox="1"/>
          <p:nvPr/>
        </p:nvSpPr>
        <p:spPr>
          <a:xfrm>
            <a:off x="1350498" y="2967215"/>
            <a:ext cx="9833317" cy="2585323"/>
          </a:xfrm>
          <a:prstGeom prst="rect">
            <a:avLst/>
          </a:prstGeom>
          <a:noFill/>
        </p:spPr>
        <p:txBody>
          <a:bodyPr wrap="square" rtlCol="0">
            <a:spAutoFit/>
          </a:bodyPr>
          <a:lstStyle/>
          <a:p>
            <a:r>
              <a:rPr lang="es-ES" b="1" dirty="0"/>
              <a:t>Discapacidad intelectual </a:t>
            </a:r>
            <a:r>
              <a:rPr lang="es-ES" dirty="0"/>
              <a:t>( leve , moderada, grave, profunda)</a:t>
            </a:r>
          </a:p>
          <a:p>
            <a:r>
              <a:rPr lang="es-ES" b="1" dirty="0"/>
              <a:t>Discapacidad visual </a:t>
            </a:r>
            <a:r>
              <a:rPr lang="es-ES" dirty="0"/>
              <a:t>( ceguera, deficiencia visual)</a:t>
            </a:r>
          </a:p>
          <a:p>
            <a:r>
              <a:rPr lang="es-ES" b="1" dirty="0"/>
              <a:t>Discapacidad auditiva </a:t>
            </a:r>
            <a:r>
              <a:rPr lang="es-ES" dirty="0"/>
              <a:t>(hipoacusia leve, moderada, o severa, sordera)</a:t>
            </a:r>
          </a:p>
          <a:p>
            <a:r>
              <a:rPr lang="es-ES" b="1" dirty="0"/>
              <a:t>Discapacidad motórica </a:t>
            </a:r>
            <a:r>
              <a:rPr lang="es-ES" dirty="0"/>
              <a:t>( leve, moderada, severa)</a:t>
            </a:r>
          </a:p>
          <a:p>
            <a:r>
              <a:rPr lang="es-ES" b="1" dirty="0"/>
              <a:t>TGC</a:t>
            </a:r>
            <a:r>
              <a:rPr lang="es-ES" dirty="0"/>
              <a:t> (trastornos graves de conducta): trastorno negativista desafiante, trastorno explosivo intermitente, trastorno de conducta, trastorno antisocial de la personalidad.</a:t>
            </a:r>
          </a:p>
          <a:p>
            <a:r>
              <a:rPr lang="es-ES" b="1" dirty="0"/>
              <a:t>TEA</a:t>
            </a:r>
            <a:r>
              <a:rPr lang="es-ES" dirty="0"/>
              <a:t> ( trastorno del espectro autista)</a:t>
            </a:r>
          </a:p>
          <a:p>
            <a:r>
              <a:rPr lang="es-ES" b="1" dirty="0"/>
              <a:t>TEL</a:t>
            </a:r>
            <a:r>
              <a:rPr lang="es-ES" dirty="0"/>
              <a:t> (trastorno específico del lenguaje)</a:t>
            </a:r>
          </a:p>
          <a:p>
            <a:endParaRPr lang="es-ES" dirty="0"/>
          </a:p>
        </p:txBody>
      </p:sp>
      <p:sp>
        <p:nvSpPr>
          <p:cNvPr id="12" name="Flecha: curvada hacia la izquierda 11">
            <a:extLst>
              <a:ext uri="{FF2B5EF4-FFF2-40B4-BE49-F238E27FC236}">
                <a16:creationId xmlns:a16="http://schemas.microsoft.com/office/drawing/2014/main" id="{CD1F2939-A33A-E404-6AF8-BBE2EE97D52D}"/>
              </a:ext>
            </a:extLst>
          </p:cNvPr>
          <p:cNvSpPr/>
          <p:nvPr/>
        </p:nvSpPr>
        <p:spPr>
          <a:xfrm>
            <a:off x="11211950" y="2090052"/>
            <a:ext cx="759656" cy="175432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3221672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theme/theme1.xml><?xml version="1.0" encoding="utf-8"?>
<a:theme xmlns:a="http://schemas.openxmlformats.org/drawingml/2006/main" name="Recorte">
  <a:themeElements>
    <a:clrScheme name="Recorte">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Recorte">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cort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TM10001105[[fn=Recorte]]</Template>
  <TotalTime>4427</TotalTime>
  <Words>9040</Words>
  <Application>Microsoft Office PowerPoint</Application>
  <PresentationFormat>Panorámica</PresentationFormat>
  <Paragraphs>762</Paragraphs>
  <Slides>74</Slides>
  <Notes>1</Notes>
  <HiddenSlides>0</HiddenSlides>
  <MMClips>0</MMClips>
  <ScaleCrop>false</ScaleCrop>
  <HeadingPairs>
    <vt:vector size="6" baseType="variant">
      <vt:variant>
        <vt:lpstr>Fuentes usadas</vt:lpstr>
      </vt:variant>
      <vt:variant>
        <vt:i4>18</vt:i4>
      </vt:variant>
      <vt:variant>
        <vt:lpstr>Tema</vt:lpstr>
      </vt:variant>
      <vt:variant>
        <vt:i4>1</vt:i4>
      </vt:variant>
      <vt:variant>
        <vt:lpstr>Títulos de diapositiva</vt:lpstr>
      </vt:variant>
      <vt:variant>
        <vt:i4>74</vt:i4>
      </vt:variant>
    </vt:vector>
  </HeadingPairs>
  <TitlesOfParts>
    <vt:vector size="93" baseType="lpstr">
      <vt:lpstr>Arial</vt:lpstr>
      <vt:lpstr>Arial Narrow</vt:lpstr>
      <vt:lpstr>ArialMT</vt:lpstr>
      <vt:lpstr>Arimo</vt:lpstr>
      <vt:lpstr>Baskerville Old Face</vt:lpstr>
      <vt:lpstr>Bookman Old Style</vt:lpstr>
      <vt:lpstr>Bradley Hand ITC</vt:lpstr>
      <vt:lpstr>Broadway</vt:lpstr>
      <vt:lpstr>Calibri</vt:lpstr>
      <vt:lpstr>Cooper Black</vt:lpstr>
      <vt:lpstr>Courier New</vt:lpstr>
      <vt:lpstr>Franklin Gothic Book</vt:lpstr>
      <vt:lpstr>Garamond</vt:lpstr>
      <vt:lpstr>Helvetica</vt:lpstr>
      <vt:lpstr>Helvetica-Bold</vt:lpstr>
      <vt:lpstr>Helvetica-Oblique</vt:lpstr>
      <vt:lpstr>Times New Roman</vt:lpstr>
      <vt:lpstr>verdana</vt:lpstr>
      <vt:lpstr>Recorte</vt:lpstr>
      <vt:lpstr>Presentación de PowerPoint</vt:lpstr>
      <vt:lpstr>Orden 8 de septiembre 2021, que regula la atención a la diversidad en la comunidad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Paula</dc:creator>
  <cp:lastModifiedBy>PAULA MEDIN</cp:lastModifiedBy>
  <cp:revision>122</cp:revision>
  <dcterms:created xsi:type="dcterms:W3CDTF">2020-10-17T06:10:48Z</dcterms:created>
  <dcterms:modified xsi:type="dcterms:W3CDTF">2023-03-22T12:10:27Z</dcterms:modified>
</cp:coreProperties>
</file>