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64" r:id="rId3"/>
  </p:sldMasterIdLst>
  <p:notesMasterIdLst>
    <p:notesMasterId r:id="rId7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1" r:id="rId26"/>
    <p:sldId id="279" r:id="rId27"/>
    <p:sldId id="280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8" r:id="rId72"/>
  </p:sldIdLst>
  <p:sldSz cx="12192000" cy="6858000"/>
  <p:notesSz cx="6858000" cy="9144000"/>
  <p:embeddedFontLst>
    <p:embeddedFont>
      <p:font typeface="Calibri" pitchFamily="34" charset="0"/>
      <p:regular r:id="rId74"/>
      <p:bold r:id="rId75"/>
      <p:italic r:id="rId76"/>
      <p:boldItalic r:id="rId77"/>
    </p:embeddedFont>
    <p:embeddedFont>
      <p:font typeface="Impact" pitchFamily="34" charset="0"/>
      <p:regular r:id="rId78"/>
    </p:embeddedFont>
    <p:embeddedFont>
      <p:font typeface="Gill Sans MT" pitchFamily="34" charset="0"/>
      <p:regular r:id="rId79"/>
      <p:bold r:id="rId80"/>
      <p:italic r:id="rId81"/>
      <p:boldItalic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85" roundtripDataSignature="AMtx7miuJiPwUObjTuRx1oLmyD80dK7i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575919-ED4D-4A7E-9125-204F4685C9DC}" v="9" dt="2020-02-17T20:57:11.518"/>
  </p1510:revLst>
</p1510:revInfo>
</file>

<file path=ppt/tableStyles.xml><?xml version="1.0" encoding="utf-8"?>
<a:tblStyleLst xmlns:a="http://schemas.openxmlformats.org/drawingml/2006/main" def="{EBC97C1E-50CC-4AAE-A9C7-53C09B33E82E}">
  <a:tblStyle styleId="{EBC97C1E-50CC-4AAE-A9C7-53C09B33E82E}" styleName="Table_0">
    <a:wholeTbl>
      <a:tcTxStyle b="off" i="off">
        <a:font>
          <a:latin typeface="Gill Sans MT"/>
          <a:ea typeface="Gill Sans MT"/>
          <a:cs typeface="Gill Sans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AF2F5"/>
          </a:solidFill>
        </a:fill>
      </a:tcStyle>
    </a:wholeTbl>
    <a:band1H>
      <a:tcTxStyle/>
      <a:tcStyle>
        <a:tcBdr/>
        <a:fill>
          <a:solidFill>
            <a:srgbClr val="D1E5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1E5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4F0E59A-F83F-4BFE-89BD-FAD96EFB1406}" styleName="Table_1">
    <a:wholeTbl>
      <a:tcTxStyle b="off" i="off">
        <a:font>
          <a:latin typeface="Gill Sans MT"/>
          <a:ea typeface="Gill Sans MT"/>
          <a:cs typeface="Gill Sans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AF2F5"/>
          </a:solidFill>
        </a:fill>
      </a:tcStyle>
    </a:wholeTbl>
    <a:band1H>
      <a:tcTxStyle b="off" i="off"/>
      <a:tcStyle>
        <a:tcBdr/>
        <a:fill>
          <a:solidFill>
            <a:srgbClr val="D1E5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1E5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Gill Sans MT"/>
          <a:ea typeface="Gill Sans MT"/>
          <a:cs typeface="Gill Sans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1847A87A-47EF-441C-BACA-E1D48A6DF3B0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48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9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2.xml"/><Relationship Id="rId90" Type="http://schemas.microsoft.com/office/2016/11/relationships/changesInfo" Target="changesInfos/changesInfo1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7.fntdata"/><Relationship Id="rId85" Type="http://customschemas.google.com/relationships/presentationmetadata" Target="meta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2.fntdata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3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font" Target="fonts/font9.fntdata"/><Relationship Id="rId19" Type="http://schemas.openxmlformats.org/officeDocument/2006/relationships/slide" Target="slides/slide1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ina Represas" userId="a4ce28593a2a41b2" providerId="LiveId" clId="{09575919-ED4D-4A7E-9125-204F4685C9DC}"/>
    <pc:docChg chg="custSel delSld modSld sldOrd">
      <pc:chgData name="Betina Represas" userId="a4ce28593a2a41b2" providerId="LiveId" clId="{09575919-ED4D-4A7E-9125-204F4685C9DC}" dt="2020-02-17T20:59:43.892" v="59" actId="20577"/>
      <pc:docMkLst>
        <pc:docMk/>
      </pc:docMkLst>
      <pc:sldChg chg="modSp">
        <pc:chgData name="Betina Represas" userId="a4ce28593a2a41b2" providerId="LiveId" clId="{09575919-ED4D-4A7E-9125-204F4685C9DC}" dt="2020-02-17T20:47:30.328" v="3" actId="790"/>
        <pc:sldMkLst>
          <pc:docMk/>
          <pc:sldMk cId="0" sldId="257"/>
        </pc:sldMkLst>
        <pc:spChg chg="mod">
          <ac:chgData name="Betina Represas" userId="a4ce28593a2a41b2" providerId="LiveId" clId="{09575919-ED4D-4A7E-9125-204F4685C9DC}" dt="2020-02-17T20:47:30.328" v="3" actId="790"/>
          <ac:spMkLst>
            <pc:docMk/>
            <pc:sldMk cId="0" sldId="257"/>
            <ac:spMk id="241" creationId="{00000000-0000-0000-0000-000000000000}"/>
          </ac:spMkLst>
        </pc:spChg>
      </pc:sldChg>
      <pc:sldChg chg="modSp">
        <pc:chgData name="Betina Represas" userId="a4ce28593a2a41b2" providerId="LiveId" clId="{09575919-ED4D-4A7E-9125-204F4685C9DC}" dt="2020-02-17T20:48:14.378" v="4" actId="790"/>
        <pc:sldMkLst>
          <pc:docMk/>
          <pc:sldMk cId="0" sldId="260"/>
        </pc:sldMkLst>
        <pc:spChg chg="mod">
          <ac:chgData name="Betina Represas" userId="a4ce28593a2a41b2" providerId="LiveId" clId="{09575919-ED4D-4A7E-9125-204F4685C9DC}" dt="2020-02-17T20:48:14.378" v="4" actId="790"/>
          <ac:spMkLst>
            <pc:docMk/>
            <pc:sldMk cId="0" sldId="260"/>
            <ac:spMk id="269" creationId="{00000000-0000-0000-0000-000000000000}"/>
          </ac:spMkLst>
        </pc:spChg>
      </pc:sldChg>
      <pc:sldChg chg="modSp">
        <pc:chgData name="Betina Represas" userId="a4ce28593a2a41b2" providerId="LiveId" clId="{09575919-ED4D-4A7E-9125-204F4685C9DC}" dt="2020-02-17T20:48:50.392" v="6" actId="14100"/>
        <pc:sldMkLst>
          <pc:docMk/>
          <pc:sldMk cId="0" sldId="262"/>
        </pc:sldMkLst>
        <pc:spChg chg="mod">
          <ac:chgData name="Betina Represas" userId="a4ce28593a2a41b2" providerId="LiveId" clId="{09575919-ED4D-4A7E-9125-204F4685C9DC}" dt="2020-02-17T20:48:50.392" v="6" actId="14100"/>
          <ac:spMkLst>
            <pc:docMk/>
            <pc:sldMk cId="0" sldId="262"/>
            <ac:spMk id="295" creationId="{00000000-0000-0000-0000-000000000000}"/>
          </ac:spMkLst>
        </pc:spChg>
      </pc:sldChg>
      <pc:sldChg chg="modSp">
        <pc:chgData name="Betina Represas" userId="a4ce28593a2a41b2" providerId="LiveId" clId="{09575919-ED4D-4A7E-9125-204F4685C9DC}" dt="2020-02-17T20:49:42.508" v="10" actId="20577"/>
        <pc:sldMkLst>
          <pc:docMk/>
          <pc:sldMk cId="0" sldId="263"/>
        </pc:sldMkLst>
        <pc:spChg chg="mod">
          <ac:chgData name="Betina Represas" userId="a4ce28593a2a41b2" providerId="LiveId" clId="{09575919-ED4D-4A7E-9125-204F4685C9DC}" dt="2020-02-17T20:49:42.508" v="10" actId="20577"/>
          <ac:spMkLst>
            <pc:docMk/>
            <pc:sldMk cId="0" sldId="263"/>
            <ac:spMk id="318" creationId="{00000000-0000-0000-0000-000000000000}"/>
          </ac:spMkLst>
        </pc:spChg>
      </pc:sldChg>
      <pc:sldChg chg="modSp">
        <pc:chgData name="Betina Represas" userId="a4ce28593a2a41b2" providerId="LiveId" clId="{09575919-ED4D-4A7E-9125-204F4685C9DC}" dt="2020-02-17T20:54:10.936" v="40" actId="2710"/>
        <pc:sldMkLst>
          <pc:docMk/>
          <pc:sldMk cId="0" sldId="265"/>
        </pc:sldMkLst>
        <pc:spChg chg="mod">
          <ac:chgData name="Betina Represas" userId="a4ce28593a2a41b2" providerId="LiveId" clId="{09575919-ED4D-4A7E-9125-204F4685C9DC}" dt="2020-02-17T20:50:28.307" v="14" actId="20577"/>
          <ac:spMkLst>
            <pc:docMk/>
            <pc:sldMk cId="0" sldId="265"/>
            <ac:spMk id="332" creationId="{00000000-0000-0000-0000-000000000000}"/>
          </ac:spMkLst>
        </pc:spChg>
        <pc:spChg chg="mod">
          <ac:chgData name="Betina Represas" userId="a4ce28593a2a41b2" providerId="LiveId" clId="{09575919-ED4D-4A7E-9125-204F4685C9DC}" dt="2020-02-17T20:53:40.247" v="38" actId="207"/>
          <ac:spMkLst>
            <pc:docMk/>
            <pc:sldMk cId="0" sldId="265"/>
            <ac:spMk id="336" creationId="{00000000-0000-0000-0000-000000000000}"/>
          </ac:spMkLst>
        </pc:spChg>
        <pc:spChg chg="mod">
          <ac:chgData name="Betina Represas" userId="a4ce28593a2a41b2" providerId="LiveId" clId="{09575919-ED4D-4A7E-9125-204F4685C9DC}" dt="2020-02-17T20:54:10.936" v="40" actId="2710"/>
          <ac:spMkLst>
            <pc:docMk/>
            <pc:sldMk cId="0" sldId="265"/>
            <ac:spMk id="338" creationId="{00000000-0000-0000-0000-000000000000}"/>
          </ac:spMkLst>
        </pc:spChg>
        <pc:spChg chg="mod">
          <ac:chgData name="Betina Represas" userId="a4ce28593a2a41b2" providerId="LiveId" clId="{09575919-ED4D-4A7E-9125-204F4685C9DC}" dt="2020-02-17T20:53:59.590" v="39" actId="2710"/>
          <ac:spMkLst>
            <pc:docMk/>
            <pc:sldMk cId="0" sldId="265"/>
            <ac:spMk id="340" creationId="{00000000-0000-0000-0000-000000000000}"/>
          </ac:spMkLst>
        </pc:spChg>
        <pc:spChg chg="mod">
          <ac:chgData name="Betina Represas" userId="a4ce28593a2a41b2" providerId="LiveId" clId="{09575919-ED4D-4A7E-9125-204F4685C9DC}" dt="2020-02-17T20:52:17.839" v="25" actId="113"/>
          <ac:spMkLst>
            <pc:docMk/>
            <pc:sldMk cId="0" sldId="265"/>
            <ac:spMk id="342" creationId="{00000000-0000-0000-0000-000000000000}"/>
          </ac:spMkLst>
        </pc:spChg>
      </pc:sldChg>
      <pc:sldChg chg="modSp">
        <pc:chgData name="Betina Represas" userId="a4ce28593a2a41b2" providerId="LiveId" clId="{09575919-ED4D-4A7E-9125-204F4685C9DC}" dt="2020-02-17T20:54:43.955" v="41" actId="207"/>
        <pc:sldMkLst>
          <pc:docMk/>
          <pc:sldMk cId="0" sldId="266"/>
        </pc:sldMkLst>
        <pc:spChg chg="mod">
          <ac:chgData name="Betina Represas" userId="a4ce28593a2a41b2" providerId="LiveId" clId="{09575919-ED4D-4A7E-9125-204F4685C9DC}" dt="2020-02-17T20:54:43.955" v="41" actId="207"/>
          <ac:spMkLst>
            <pc:docMk/>
            <pc:sldMk cId="0" sldId="266"/>
            <ac:spMk id="347" creationId="{00000000-0000-0000-0000-000000000000}"/>
          </ac:spMkLst>
        </pc:spChg>
      </pc:sldChg>
      <pc:sldChg chg="modSp">
        <pc:chgData name="Betina Represas" userId="a4ce28593a2a41b2" providerId="LiveId" clId="{09575919-ED4D-4A7E-9125-204F4685C9DC}" dt="2020-02-17T20:57:36.122" v="52" actId="790"/>
        <pc:sldMkLst>
          <pc:docMk/>
          <pc:sldMk cId="0" sldId="268"/>
        </pc:sldMkLst>
        <pc:spChg chg="mod">
          <ac:chgData name="Betina Represas" userId="a4ce28593a2a41b2" providerId="LiveId" clId="{09575919-ED4D-4A7E-9125-204F4685C9DC}" dt="2020-02-17T20:56:04.828" v="48" actId="207"/>
          <ac:spMkLst>
            <pc:docMk/>
            <pc:sldMk cId="0" sldId="268"/>
            <ac:spMk id="381" creationId="{00000000-0000-0000-0000-000000000000}"/>
          </ac:spMkLst>
        </pc:spChg>
        <pc:spChg chg="mod">
          <ac:chgData name="Betina Represas" userId="a4ce28593a2a41b2" providerId="LiveId" clId="{09575919-ED4D-4A7E-9125-204F4685C9DC}" dt="2020-02-17T20:55:57.905" v="47" actId="790"/>
          <ac:spMkLst>
            <pc:docMk/>
            <pc:sldMk cId="0" sldId="268"/>
            <ac:spMk id="383" creationId="{00000000-0000-0000-0000-000000000000}"/>
          </ac:spMkLst>
        </pc:spChg>
        <pc:spChg chg="mod">
          <ac:chgData name="Betina Represas" userId="a4ce28593a2a41b2" providerId="LiveId" clId="{09575919-ED4D-4A7E-9125-204F4685C9DC}" dt="2020-02-17T20:57:36.122" v="52" actId="790"/>
          <ac:spMkLst>
            <pc:docMk/>
            <pc:sldMk cId="0" sldId="268"/>
            <ac:spMk id="385" creationId="{00000000-0000-0000-0000-000000000000}"/>
          </ac:spMkLst>
        </pc:spChg>
      </pc:sldChg>
      <pc:sldChg chg="del">
        <pc:chgData name="Betina Represas" userId="a4ce28593a2a41b2" providerId="LiveId" clId="{09575919-ED4D-4A7E-9125-204F4685C9DC}" dt="2020-02-17T20:57:49.546" v="53" actId="47"/>
        <pc:sldMkLst>
          <pc:docMk/>
          <pc:sldMk cId="0" sldId="269"/>
        </pc:sldMkLst>
      </pc:sldChg>
      <pc:sldChg chg="ord">
        <pc:chgData name="Betina Represas" userId="a4ce28593a2a41b2" providerId="LiveId" clId="{09575919-ED4D-4A7E-9125-204F4685C9DC}" dt="2020-02-17T20:58:16.151" v="55"/>
        <pc:sldMkLst>
          <pc:docMk/>
          <pc:sldMk cId="0" sldId="281"/>
        </pc:sldMkLst>
      </pc:sldChg>
      <pc:sldChg chg="modSp">
        <pc:chgData name="Betina Represas" userId="a4ce28593a2a41b2" providerId="LiveId" clId="{09575919-ED4D-4A7E-9125-204F4685C9DC}" dt="2020-02-17T20:52:15.663" v="23" actId="27636"/>
        <pc:sldMkLst>
          <pc:docMk/>
          <pc:sldMk cId="0" sldId="296"/>
        </pc:sldMkLst>
        <pc:spChg chg="mod">
          <ac:chgData name="Betina Represas" userId="a4ce28593a2a41b2" providerId="LiveId" clId="{09575919-ED4D-4A7E-9125-204F4685C9DC}" dt="2020-02-17T20:52:15.663" v="23" actId="27636"/>
          <ac:spMkLst>
            <pc:docMk/>
            <pc:sldMk cId="0" sldId="296"/>
            <ac:spMk id="597" creationId="{00000000-0000-0000-0000-000000000000}"/>
          </ac:spMkLst>
        </pc:spChg>
      </pc:sldChg>
      <pc:sldChg chg="modSp">
        <pc:chgData name="Betina Represas" userId="a4ce28593a2a41b2" providerId="LiveId" clId="{09575919-ED4D-4A7E-9125-204F4685C9DC}" dt="2020-02-17T20:59:43.892" v="59" actId="20577"/>
        <pc:sldMkLst>
          <pc:docMk/>
          <pc:sldMk cId="0" sldId="298"/>
        </pc:sldMkLst>
        <pc:spChg chg="mod">
          <ac:chgData name="Betina Represas" userId="a4ce28593a2a41b2" providerId="LiveId" clId="{09575919-ED4D-4A7E-9125-204F4685C9DC}" dt="2020-02-17T20:59:43.892" v="59" actId="20577"/>
          <ac:spMkLst>
            <pc:docMk/>
            <pc:sldMk cId="0" sldId="298"/>
            <ac:spMk id="61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9381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sp>
        <p:nvSpPr>
          <p:cNvPr id="351" name="Google Shape;35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3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1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7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sp>
        <p:nvSpPr>
          <p:cNvPr id="372" name="Google Shape;3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3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1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7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9:notes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s-E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t>19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2" name="Google Shape;44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3112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4472C4"/>
          </a:solidFill>
          <a:ln w="25400" cap="flat" cmpd="sng">
            <a:solidFill>
              <a:srgbClr val="2F528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19:notes"/>
          <p:cNvSpPr txBox="1">
            <a:spLocks noGrp="1"/>
          </p:cNvSpPr>
          <p:nvPr>
            <p:ph type="body" idx="1"/>
          </p:nvPr>
        </p:nvSpPr>
        <p:spPr>
          <a:xfrm>
            <a:off x="755998" y="5078522"/>
            <a:ext cx="6047640" cy="472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da778e990_0_12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g7da778e990_0_1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7da778e99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2" name="Google Shape;552;g7da778e9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7da778e990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7" name="Google Shape;577;g7da778e990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7da778e990_0_2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3" name="Google Shape;583;g7da778e990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7da778e990_0_3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9" name="Google Shape;589;g7da778e990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6" name="Google Shape;646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7da778e990_0_4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5" name="Google Shape;695;g7da778e990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7da778e990_0_5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1" name="Google Shape;701;g7da778e990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Google Shape;721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7da778e990_0_7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8" name="Google Shape;728;g7da778e990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7da778e990_0_6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g7da778e990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7da778e990_0_8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8" name="Google Shape;738;g7da778e990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7da778e990_0_9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1" name="Google Shape;751;g7da778e990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7da778e990_0_10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9" name="Google Shape;759;g7da778e990_0_10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7da778e990_0_1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7" name="Google Shape;837;g7da778e990_0_1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bg>
      <p:bgPr>
        <a:solidFill>
          <a:schemeClr val="accen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2"/>
          <p:cNvSpPr/>
          <p:nvPr/>
        </p:nvSpPr>
        <p:spPr>
          <a:xfrm>
            <a:off x="3557016" y="63093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9" name="Google Shape;19;p72"/>
          <p:cNvSpPr txBox="1"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Impact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2"/>
          <p:cNvSpPr txBox="1"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 i="0" cap="none">
                <a:solidFill>
                  <a:schemeClr val="dk2"/>
                </a:solidFill>
              </a:defRPr>
            </a:lvl1pPr>
            <a:lvl2pPr lvl="1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72"/>
          <p:cNvSpPr txBox="1">
            <a:spLocks noGrp="1"/>
          </p:cNvSpPr>
          <p:nvPr>
            <p:ph type="dt" idx="10"/>
          </p:nvPr>
        </p:nvSpPr>
        <p:spPr>
          <a:xfrm>
            <a:off x="1078523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7606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2"/>
          <p:cNvSpPr txBox="1">
            <a:spLocks noGrp="1"/>
          </p:cNvSpPr>
          <p:nvPr>
            <p:ph type="ftr" idx="11"/>
          </p:nvPr>
        </p:nvSpPr>
        <p:spPr>
          <a:xfrm>
            <a:off x="4180332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7606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2"/>
          <p:cNvSpPr txBox="1">
            <a:spLocks noGrp="1"/>
          </p:cNvSpPr>
          <p:nvPr>
            <p:ph type="sldNum" idx="12"/>
          </p:nvPr>
        </p:nvSpPr>
        <p:spPr>
          <a:xfrm>
            <a:off x="9067218" y="6375679"/>
            <a:ext cx="2329723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24" name="Google Shape;24;p7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 type="picTx">
  <p:cSld name="PICTURE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4"/>
          <p:cNvSpPr>
            <a:spLocks noGrp="1"/>
          </p:cNvSpPr>
          <p:nvPr>
            <p:ph type="pic" idx="2"/>
          </p:nvPr>
        </p:nvSpPr>
        <p:spPr>
          <a:xfrm>
            <a:off x="283464" y="0"/>
            <a:ext cx="7355585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6" name="Google Shape;86;p84"/>
          <p:cNvSpPr/>
          <p:nvPr/>
        </p:nvSpPr>
        <p:spPr>
          <a:xfrm>
            <a:off x="7389812" y="0"/>
            <a:ext cx="4802188" cy="6858000"/>
          </a:xfrm>
          <a:custGeom>
            <a:avLst/>
            <a:gdLst/>
            <a:ahLst/>
            <a:cxnLst/>
            <a:rect l="l" t="t" r="r" b="b"/>
            <a:pathLst>
              <a:path w="3025" h="4320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87" name="Google Shape;87;p84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84"/>
          <p:cNvSpPr txBox="1"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Gill Sans"/>
              <a:buNone/>
              <a:defRPr sz="1900" b="1" i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84"/>
          <p:cNvSpPr txBox="1">
            <a:spLocks noGrp="1"/>
          </p:cNvSpPr>
          <p:nvPr>
            <p:ph type="body" idx="1"/>
          </p:nvPr>
        </p:nvSpPr>
        <p:spPr>
          <a:xfrm>
            <a:off x="8337883" y="1741336"/>
            <a:ext cx="3092117" cy="416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84"/>
          <p:cNvSpPr txBox="1">
            <a:spLocks noGrp="1"/>
          </p:cNvSpPr>
          <p:nvPr>
            <p:ph type="dt" idx="10"/>
          </p:nvPr>
        </p:nvSpPr>
        <p:spPr>
          <a:xfrm>
            <a:off x="765950" y="6375679"/>
            <a:ext cx="1232456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84"/>
          <p:cNvSpPr txBox="1">
            <a:spLocks noGrp="1"/>
          </p:cNvSpPr>
          <p:nvPr>
            <p:ph type="ftr" idx="11"/>
          </p:nvPr>
        </p:nvSpPr>
        <p:spPr>
          <a:xfrm>
            <a:off x="2103621" y="6375679"/>
            <a:ext cx="3482178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4"/>
          <p:cNvSpPr txBox="1">
            <a:spLocks noGrp="1"/>
          </p:cNvSpPr>
          <p:nvPr>
            <p:ph type="sldNum" idx="12"/>
          </p:nvPr>
        </p:nvSpPr>
        <p:spPr>
          <a:xfrm>
            <a:off x="5687568" y="6375679"/>
            <a:ext cx="123444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5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85"/>
          <p:cNvSpPr txBox="1">
            <a:spLocks noGrp="1"/>
          </p:cNvSpPr>
          <p:nvPr>
            <p:ph type="body" idx="1"/>
          </p:nvPr>
        </p:nvSpPr>
        <p:spPr>
          <a:xfrm rot="5400000">
            <a:off x="4544043" y="-1006365"/>
            <a:ext cx="3593591" cy="10178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85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85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85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6"/>
          <p:cNvSpPr txBox="1">
            <a:spLocks noGrp="1"/>
          </p:cNvSpPr>
          <p:nvPr>
            <p:ph type="title"/>
          </p:nvPr>
        </p:nvSpPr>
        <p:spPr>
          <a:xfrm rot="5400000">
            <a:off x="8012185" y="2436522"/>
            <a:ext cx="5600404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86"/>
          <p:cNvSpPr txBox="1">
            <a:spLocks noGrp="1"/>
          </p:cNvSpPr>
          <p:nvPr>
            <p:ph type="body" idx="1"/>
          </p:nvPr>
        </p:nvSpPr>
        <p:spPr>
          <a:xfrm rot="5400000">
            <a:off x="2653390" y="-1013705"/>
            <a:ext cx="5600405" cy="8392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86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86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86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7"/>
          <p:cNvSpPr txBox="1"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0"/>
              <a:buFont typeface="Impact"/>
              <a:buNone/>
              <a:defRPr sz="8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7"/>
          <p:cNvSpPr txBox="1"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77"/>
          <p:cNvSpPr txBox="1">
            <a:spLocks noGrp="1"/>
          </p:cNvSpPr>
          <p:nvPr>
            <p:ph type="dt" idx="10"/>
          </p:nvPr>
        </p:nvSpPr>
        <p:spPr>
          <a:xfrm>
            <a:off x="3236546" y="6375679"/>
            <a:ext cx="1493947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77"/>
          <p:cNvSpPr txBox="1">
            <a:spLocks noGrp="1"/>
          </p:cNvSpPr>
          <p:nvPr>
            <p:ph type="ftr" idx="11"/>
          </p:nvPr>
        </p:nvSpPr>
        <p:spPr>
          <a:xfrm>
            <a:off x="5279064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7"/>
          <p:cNvSpPr txBox="1">
            <a:spLocks noGrp="1"/>
          </p:cNvSpPr>
          <p:nvPr>
            <p:ph type="sldNum" idx="12"/>
          </p:nvPr>
        </p:nvSpPr>
        <p:spPr>
          <a:xfrm>
            <a:off x="9942434" y="6375679"/>
            <a:ext cx="1487566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grpSp>
        <p:nvGrpSpPr>
          <p:cNvPr id="119" name="Google Shape;119;p77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20" name="Google Shape;120;p77"/>
            <p:cNvSpPr/>
            <p:nvPr/>
          </p:nvSpPr>
          <p:spPr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l" t="t" r="r" b="b"/>
              <a:pathLst>
                <a:path w="1773" h="4320" extrusionOk="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1" name="Google Shape;121;p77"/>
            <p:cNvSpPr/>
            <p:nvPr/>
          </p:nvSpPr>
          <p:spPr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l" t="t" r="r" b="b"/>
              <a:pathLst>
                <a:path w="1037" h="4320" extrusionOk="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bg>
      <p:bgPr>
        <a:solidFill>
          <a:schemeClr val="accen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3"/>
          <p:cNvSpPr/>
          <p:nvPr/>
        </p:nvSpPr>
        <p:spPr>
          <a:xfrm>
            <a:off x="3557016" y="63093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24" name="Google Shape;124;p83"/>
          <p:cNvSpPr txBox="1"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0"/>
              <a:buFont typeface="Impact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83"/>
          <p:cNvSpPr txBox="1"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 i="0" cap="none">
                <a:solidFill>
                  <a:schemeClr val="lt2"/>
                </a:solidFill>
              </a:defRPr>
            </a:lvl1pPr>
            <a:lvl2pPr lvl="1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83"/>
          <p:cNvSpPr txBox="1">
            <a:spLocks noGrp="1"/>
          </p:cNvSpPr>
          <p:nvPr>
            <p:ph type="dt" idx="10"/>
          </p:nvPr>
        </p:nvSpPr>
        <p:spPr>
          <a:xfrm>
            <a:off x="1078523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7606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3"/>
          <p:cNvSpPr txBox="1">
            <a:spLocks noGrp="1"/>
          </p:cNvSpPr>
          <p:nvPr>
            <p:ph type="ftr" idx="11"/>
          </p:nvPr>
        </p:nvSpPr>
        <p:spPr>
          <a:xfrm>
            <a:off x="4180332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7606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83"/>
          <p:cNvSpPr txBox="1">
            <a:spLocks noGrp="1"/>
          </p:cNvSpPr>
          <p:nvPr>
            <p:ph type="sldNum" idx="12"/>
          </p:nvPr>
        </p:nvSpPr>
        <p:spPr>
          <a:xfrm>
            <a:off x="9067218" y="6375679"/>
            <a:ext cx="2329723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129" name="Google Shape;129;p83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bg>
      <p:bgPr>
        <a:solidFill>
          <a:schemeClr val="accen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7da778e990_2_39"/>
          <p:cNvSpPr/>
          <p:nvPr/>
        </p:nvSpPr>
        <p:spPr>
          <a:xfrm>
            <a:off x="3557016" y="63093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40" name="Google Shape;140;g7da778e990_2_39"/>
          <p:cNvSpPr txBox="1">
            <a:spLocks noGrp="1"/>
          </p:cNvSpPr>
          <p:nvPr>
            <p:ph type="ctrTitle"/>
          </p:nvPr>
        </p:nvSpPr>
        <p:spPr>
          <a:xfrm>
            <a:off x="1078523" y="1098388"/>
            <a:ext cx="10318500" cy="43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Impact"/>
              <a:buNone/>
              <a:defRPr sz="10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7da778e990_2_39"/>
          <p:cNvSpPr txBox="1">
            <a:spLocks noGrp="1"/>
          </p:cNvSpPr>
          <p:nvPr>
            <p:ph type="subTitle" idx="1"/>
          </p:nvPr>
        </p:nvSpPr>
        <p:spPr>
          <a:xfrm>
            <a:off x="2215045" y="5979196"/>
            <a:ext cx="804540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 i="0" cap="none">
                <a:solidFill>
                  <a:schemeClr val="dk2"/>
                </a:solidFill>
              </a:defRPr>
            </a:lvl1pPr>
            <a:lvl2pPr lvl="1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2" name="Google Shape;142;g7da778e990_2_39"/>
          <p:cNvSpPr txBox="1">
            <a:spLocks noGrp="1"/>
          </p:cNvSpPr>
          <p:nvPr>
            <p:ph type="dt" idx="10"/>
          </p:nvPr>
        </p:nvSpPr>
        <p:spPr>
          <a:xfrm>
            <a:off x="1078523" y="6375679"/>
            <a:ext cx="23298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7606C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7da778e990_2_39"/>
          <p:cNvSpPr txBox="1">
            <a:spLocks noGrp="1"/>
          </p:cNvSpPr>
          <p:nvPr>
            <p:ph type="ftr" idx="11"/>
          </p:nvPr>
        </p:nvSpPr>
        <p:spPr>
          <a:xfrm>
            <a:off x="4180332" y="6375679"/>
            <a:ext cx="41148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27606C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7da778e990_2_39"/>
          <p:cNvSpPr txBox="1">
            <a:spLocks noGrp="1"/>
          </p:cNvSpPr>
          <p:nvPr>
            <p:ph type="sldNum" idx="12"/>
          </p:nvPr>
        </p:nvSpPr>
        <p:spPr>
          <a:xfrm>
            <a:off x="9067218" y="6375679"/>
            <a:ext cx="23298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27606C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145" name="Google Shape;145;g7da778e990_2_39"/>
          <p:cNvSpPr/>
          <p:nvPr/>
        </p:nvSpPr>
        <p:spPr>
          <a:xfrm>
            <a:off x="0" y="0"/>
            <a:ext cx="2835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da778e990_2_47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8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7da778e990_2_47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7da778e990_2_47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da778e990_2_51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7da778e990_2_51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g7da778e990_2_51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8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7da778e990_2_51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7da778e990_2_51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da778e990_2_57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7da778e990_2_57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8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7da778e990_2_57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7da778e990_2_57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descripción">
  <p:cSld name="Título y descripció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7da778e990_2_62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928628"/>
            <a:ext cx="10437813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7da778e990_2_62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5929622"/>
            <a:ext cx="1602998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7da778e990_2_62"/>
          <p:cNvSpPr/>
          <p:nvPr/>
        </p:nvSpPr>
        <p:spPr>
          <a:xfrm>
            <a:off x="0" y="4567988"/>
            <a:ext cx="10437900" cy="1368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7da778e990_2_62"/>
          <p:cNvSpPr/>
          <p:nvPr/>
        </p:nvSpPr>
        <p:spPr>
          <a:xfrm>
            <a:off x="10585827" y="4567988"/>
            <a:ext cx="1602900" cy="136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7da778e990_2_62"/>
          <p:cNvSpPr txBox="1">
            <a:spLocks noGrp="1"/>
          </p:cNvSpPr>
          <p:nvPr>
            <p:ph type="title"/>
          </p:nvPr>
        </p:nvSpPr>
        <p:spPr>
          <a:xfrm>
            <a:off x="680322" y="609597"/>
            <a:ext cx="9613800" cy="35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Impact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7da778e990_2_62"/>
          <p:cNvSpPr txBox="1">
            <a:spLocks noGrp="1"/>
          </p:cNvSpPr>
          <p:nvPr>
            <p:ph type="body" idx="1"/>
          </p:nvPr>
        </p:nvSpPr>
        <p:spPr>
          <a:xfrm>
            <a:off x="680322" y="4711615"/>
            <a:ext cx="9613800" cy="1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8" name="Google Shape;168;g7da778e990_2_62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8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7da778e990_2_62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7da778e990_2_62"/>
          <p:cNvSpPr txBox="1">
            <a:spLocks noGrp="1"/>
          </p:cNvSpPr>
          <p:nvPr>
            <p:ph type="sldNum" idx="12"/>
          </p:nvPr>
        </p:nvSpPr>
        <p:spPr>
          <a:xfrm>
            <a:off x="10729455" y="4711615"/>
            <a:ext cx="1154100" cy="1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3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3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3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7da778e990_2_72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7da778e990_2_72"/>
          <p:cNvSpPr txBox="1">
            <a:spLocks noGrp="1"/>
          </p:cNvSpPr>
          <p:nvPr>
            <p:ph type="body" idx="1"/>
          </p:nvPr>
        </p:nvSpPr>
        <p:spPr>
          <a:xfrm>
            <a:off x="1257300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g7da778e990_2_72"/>
          <p:cNvSpPr txBox="1">
            <a:spLocks noGrp="1"/>
          </p:cNvSpPr>
          <p:nvPr>
            <p:ph type="body" idx="2"/>
          </p:nvPr>
        </p:nvSpPr>
        <p:spPr>
          <a:xfrm>
            <a:off x="6647796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g7da778e990_2_72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8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7da778e990_2_72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7da778e990_2_72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con título" type="objTx">
  <p:cSld name="OBJECT_WITH_CAPTION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da778e990_2_79"/>
          <p:cNvSpPr/>
          <p:nvPr/>
        </p:nvSpPr>
        <p:spPr>
          <a:xfrm>
            <a:off x="7389812" y="0"/>
            <a:ext cx="4802188" cy="6858000"/>
          </a:xfrm>
          <a:custGeom>
            <a:avLst/>
            <a:gdLst/>
            <a:ahLst/>
            <a:cxnLst/>
            <a:rect l="l" t="t" r="r" b="b"/>
            <a:pathLst>
              <a:path w="3025" h="4320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80" name="Google Shape;180;g7da778e990_2_79"/>
          <p:cNvSpPr txBox="1">
            <a:spLocks noGrp="1"/>
          </p:cNvSpPr>
          <p:nvPr>
            <p:ph type="title"/>
          </p:nvPr>
        </p:nvSpPr>
        <p:spPr>
          <a:xfrm>
            <a:off x="8337884" y="457199"/>
            <a:ext cx="30921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Gill Sans"/>
              <a:buNone/>
              <a:defRPr sz="1900" b="1" i="0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7da778e990_2_79"/>
          <p:cNvSpPr txBox="1">
            <a:spLocks noGrp="1"/>
          </p:cNvSpPr>
          <p:nvPr>
            <p:ph type="body" idx="1"/>
          </p:nvPr>
        </p:nvSpPr>
        <p:spPr>
          <a:xfrm>
            <a:off x="765051" y="920377"/>
            <a:ext cx="6158400" cy="49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–"/>
              <a:defRPr sz="2800"/>
            </a:lvl2pPr>
            <a:lvl3pPr marL="1371600" lvl="2" indent="-3810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6pPr>
            <a:lvl7pPr marL="3200400" lvl="6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8pPr>
            <a:lvl9pPr marL="4114800" lvl="8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2" name="Google Shape;182;g7da778e990_2_79"/>
          <p:cNvSpPr txBox="1">
            <a:spLocks noGrp="1"/>
          </p:cNvSpPr>
          <p:nvPr>
            <p:ph type="body" idx="2"/>
          </p:nvPr>
        </p:nvSpPr>
        <p:spPr>
          <a:xfrm>
            <a:off x="8337885" y="1741336"/>
            <a:ext cx="3092100" cy="41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3" name="Google Shape;183;g7da778e990_2_79"/>
          <p:cNvSpPr txBox="1">
            <a:spLocks noGrp="1"/>
          </p:cNvSpPr>
          <p:nvPr>
            <p:ph type="dt" idx="10"/>
          </p:nvPr>
        </p:nvSpPr>
        <p:spPr>
          <a:xfrm>
            <a:off x="765051" y="6375679"/>
            <a:ext cx="12333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g7da778e990_2_79"/>
          <p:cNvSpPr txBox="1">
            <a:spLocks noGrp="1"/>
          </p:cNvSpPr>
          <p:nvPr>
            <p:ph type="ftr" idx="11"/>
          </p:nvPr>
        </p:nvSpPr>
        <p:spPr>
          <a:xfrm>
            <a:off x="2103620" y="6375679"/>
            <a:ext cx="34821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g7da778e990_2_79"/>
          <p:cNvSpPr txBox="1">
            <a:spLocks noGrp="1"/>
          </p:cNvSpPr>
          <p:nvPr>
            <p:ph type="sldNum" idx="12"/>
          </p:nvPr>
        </p:nvSpPr>
        <p:spPr>
          <a:xfrm>
            <a:off x="5691014" y="6375679"/>
            <a:ext cx="1232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186" name="Google Shape;186;g7da778e990_2_79"/>
          <p:cNvSpPr/>
          <p:nvPr/>
        </p:nvSpPr>
        <p:spPr>
          <a:xfrm>
            <a:off x="0" y="0"/>
            <a:ext cx="28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da778e990_2_88"/>
          <p:cNvSpPr txBox="1">
            <a:spLocks noGrp="1"/>
          </p:cNvSpPr>
          <p:nvPr>
            <p:ph type="title"/>
          </p:nvPr>
        </p:nvSpPr>
        <p:spPr>
          <a:xfrm>
            <a:off x="1252728" y="381000"/>
            <a:ext cx="101727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g7da778e990_2_88"/>
          <p:cNvSpPr txBox="1">
            <a:spLocks noGrp="1"/>
          </p:cNvSpPr>
          <p:nvPr>
            <p:ph type="body" idx="1"/>
          </p:nvPr>
        </p:nvSpPr>
        <p:spPr>
          <a:xfrm>
            <a:off x="1251678" y="2199633"/>
            <a:ext cx="48006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0" name="Google Shape;190;g7da778e990_2_88"/>
          <p:cNvSpPr txBox="1">
            <a:spLocks noGrp="1"/>
          </p:cNvSpPr>
          <p:nvPr>
            <p:ph type="body" idx="2"/>
          </p:nvPr>
        </p:nvSpPr>
        <p:spPr>
          <a:xfrm>
            <a:off x="1257300" y="2909102"/>
            <a:ext cx="4800600" cy="29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g7da778e990_2_88"/>
          <p:cNvSpPr txBox="1">
            <a:spLocks noGrp="1"/>
          </p:cNvSpPr>
          <p:nvPr>
            <p:ph type="body" idx="3"/>
          </p:nvPr>
        </p:nvSpPr>
        <p:spPr>
          <a:xfrm>
            <a:off x="6633864" y="2199633"/>
            <a:ext cx="48006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2" name="Google Shape;192;g7da778e990_2_88"/>
          <p:cNvSpPr txBox="1">
            <a:spLocks noGrp="1"/>
          </p:cNvSpPr>
          <p:nvPr>
            <p:ph type="body" idx="4"/>
          </p:nvPr>
        </p:nvSpPr>
        <p:spPr>
          <a:xfrm>
            <a:off x="6633864" y="2909102"/>
            <a:ext cx="4800600" cy="29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g7da778e990_2_88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8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g7da778e990_2_88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g7da778e990_2_88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da778e990_2_97"/>
          <p:cNvSpPr txBox="1">
            <a:spLocks noGrp="1"/>
          </p:cNvSpPr>
          <p:nvPr>
            <p:ph type="title"/>
          </p:nvPr>
        </p:nvSpPr>
        <p:spPr>
          <a:xfrm>
            <a:off x="3242929" y="1073888"/>
            <a:ext cx="8187000" cy="40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0"/>
              <a:buFont typeface="Impact"/>
              <a:buNone/>
              <a:defRPr sz="8400">
                <a:solidFill>
                  <a:schemeClr val="lt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g7da778e990_2_97"/>
          <p:cNvSpPr txBox="1">
            <a:spLocks noGrp="1"/>
          </p:cNvSpPr>
          <p:nvPr>
            <p:ph type="body" idx="1"/>
          </p:nvPr>
        </p:nvSpPr>
        <p:spPr>
          <a:xfrm>
            <a:off x="3242930" y="5159781"/>
            <a:ext cx="7017600" cy="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 i="0" cap="none">
                <a:solidFill>
                  <a:schemeClr val="accent1"/>
                </a:solidFill>
              </a:defRPr>
            </a:lvl1pPr>
            <a:lvl2pPr marL="9144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g7da778e990_2_97"/>
          <p:cNvSpPr txBox="1">
            <a:spLocks noGrp="1"/>
          </p:cNvSpPr>
          <p:nvPr>
            <p:ph type="dt" idx="10"/>
          </p:nvPr>
        </p:nvSpPr>
        <p:spPr>
          <a:xfrm>
            <a:off x="3236546" y="6375679"/>
            <a:ext cx="14940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g7da778e990_2_97"/>
          <p:cNvSpPr txBox="1">
            <a:spLocks noGrp="1"/>
          </p:cNvSpPr>
          <p:nvPr>
            <p:ph type="ftr" idx="11"/>
          </p:nvPr>
        </p:nvSpPr>
        <p:spPr>
          <a:xfrm>
            <a:off x="5279064" y="6375679"/>
            <a:ext cx="41148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g7da778e990_2_97"/>
          <p:cNvSpPr txBox="1">
            <a:spLocks noGrp="1"/>
          </p:cNvSpPr>
          <p:nvPr>
            <p:ph type="sldNum" idx="12"/>
          </p:nvPr>
        </p:nvSpPr>
        <p:spPr>
          <a:xfrm>
            <a:off x="9942434" y="6375679"/>
            <a:ext cx="14877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grpSp>
        <p:nvGrpSpPr>
          <p:cNvPr id="202" name="Google Shape;202;g7da778e990_2_97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203" name="Google Shape;203;g7da778e990_2_97"/>
            <p:cNvSpPr/>
            <p:nvPr/>
          </p:nvSpPr>
          <p:spPr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l" t="t" r="r" b="b"/>
              <a:pathLst>
                <a:path w="1773" h="4320" extrusionOk="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04" name="Google Shape;204;g7da778e990_2_97"/>
            <p:cNvSpPr/>
            <p:nvPr/>
          </p:nvSpPr>
          <p:spPr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l" t="t" r="r" b="b"/>
              <a:pathLst>
                <a:path w="1037" h="4320" extrusionOk="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 type="picTx">
  <p:cSld name="PICTURE_WITH_CAPTION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da778e990_2_106"/>
          <p:cNvSpPr>
            <a:spLocks noGrp="1"/>
          </p:cNvSpPr>
          <p:nvPr>
            <p:ph type="pic" idx="2"/>
          </p:nvPr>
        </p:nvSpPr>
        <p:spPr>
          <a:xfrm>
            <a:off x="283464" y="0"/>
            <a:ext cx="73557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Gill Sans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07" name="Google Shape;207;g7da778e990_2_106"/>
          <p:cNvSpPr/>
          <p:nvPr/>
        </p:nvSpPr>
        <p:spPr>
          <a:xfrm>
            <a:off x="7389812" y="0"/>
            <a:ext cx="4802188" cy="6858000"/>
          </a:xfrm>
          <a:custGeom>
            <a:avLst/>
            <a:gdLst/>
            <a:ahLst/>
            <a:cxnLst/>
            <a:rect l="l" t="t" r="r" b="b"/>
            <a:pathLst>
              <a:path w="3025" h="4320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208" name="Google Shape;208;g7da778e990_2_106"/>
          <p:cNvSpPr/>
          <p:nvPr/>
        </p:nvSpPr>
        <p:spPr>
          <a:xfrm>
            <a:off x="0" y="0"/>
            <a:ext cx="28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7da778e990_2_106"/>
          <p:cNvSpPr txBox="1">
            <a:spLocks noGrp="1"/>
          </p:cNvSpPr>
          <p:nvPr>
            <p:ph type="title"/>
          </p:nvPr>
        </p:nvSpPr>
        <p:spPr>
          <a:xfrm>
            <a:off x="8337883" y="457200"/>
            <a:ext cx="30921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Gill Sans"/>
              <a:buNone/>
              <a:defRPr sz="1900" b="1" i="0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g7da778e990_2_106"/>
          <p:cNvSpPr txBox="1">
            <a:spLocks noGrp="1"/>
          </p:cNvSpPr>
          <p:nvPr>
            <p:ph type="body" idx="1"/>
          </p:nvPr>
        </p:nvSpPr>
        <p:spPr>
          <a:xfrm>
            <a:off x="8337883" y="1741336"/>
            <a:ext cx="3092100" cy="41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1" name="Google Shape;211;g7da778e990_2_106"/>
          <p:cNvSpPr txBox="1">
            <a:spLocks noGrp="1"/>
          </p:cNvSpPr>
          <p:nvPr>
            <p:ph type="dt" idx="10"/>
          </p:nvPr>
        </p:nvSpPr>
        <p:spPr>
          <a:xfrm>
            <a:off x="765950" y="6375679"/>
            <a:ext cx="12324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g7da778e990_2_106"/>
          <p:cNvSpPr txBox="1">
            <a:spLocks noGrp="1"/>
          </p:cNvSpPr>
          <p:nvPr>
            <p:ph type="ftr" idx="11"/>
          </p:nvPr>
        </p:nvSpPr>
        <p:spPr>
          <a:xfrm>
            <a:off x="2103621" y="6375679"/>
            <a:ext cx="34821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g7da778e990_2_106"/>
          <p:cNvSpPr txBox="1">
            <a:spLocks noGrp="1"/>
          </p:cNvSpPr>
          <p:nvPr>
            <p:ph type="sldNum" idx="12"/>
          </p:nvPr>
        </p:nvSpPr>
        <p:spPr>
          <a:xfrm>
            <a:off x="5687568" y="6375679"/>
            <a:ext cx="12345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da778e990_2_115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g7da778e990_2_115"/>
          <p:cNvSpPr txBox="1">
            <a:spLocks noGrp="1"/>
          </p:cNvSpPr>
          <p:nvPr>
            <p:ph type="body" idx="1"/>
          </p:nvPr>
        </p:nvSpPr>
        <p:spPr>
          <a:xfrm rot="5400000">
            <a:off x="4543949" y="-1006349"/>
            <a:ext cx="3593700" cy="101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g7da778e990_2_115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8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g7da778e990_2_115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g7da778e990_2_115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da778e990_2_121"/>
          <p:cNvSpPr txBox="1">
            <a:spLocks noGrp="1"/>
          </p:cNvSpPr>
          <p:nvPr>
            <p:ph type="title"/>
          </p:nvPr>
        </p:nvSpPr>
        <p:spPr>
          <a:xfrm rot="5400000">
            <a:off x="8012153" y="2436486"/>
            <a:ext cx="56004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g7da778e990_2_121"/>
          <p:cNvSpPr txBox="1">
            <a:spLocks noGrp="1"/>
          </p:cNvSpPr>
          <p:nvPr>
            <p:ph type="body" idx="1"/>
          </p:nvPr>
        </p:nvSpPr>
        <p:spPr>
          <a:xfrm rot="5400000">
            <a:off x="2653435" y="-1013665"/>
            <a:ext cx="5600400" cy="83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g7da778e990_2_121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8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g7da778e990_2_121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g7da778e990_2_121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4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4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4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4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4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8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8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9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9"/>
          <p:cNvSpPr txBox="1">
            <a:spLocks noGrp="1"/>
          </p:cNvSpPr>
          <p:nvPr>
            <p:ph type="body" idx="1"/>
          </p:nvPr>
        </p:nvSpPr>
        <p:spPr>
          <a:xfrm>
            <a:off x="1257300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9"/>
          <p:cNvSpPr txBox="1">
            <a:spLocks noGrp="1"/>
          </p:cNvSpPr>
          <p:nvPr>
            <p:ph type="body" idx="2"/>
          </p:nvPr>
        </p:nvSpPr>
        <p:spPr>
          <a:xfrm>
            <a:off x="6647796" y="2286000"/>
            <a:ext cx="48006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9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9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9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descripción">
  <p:cSld name="Título y descripció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0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0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8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Impact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0"/>
          <p:cNvSpPr txBox="1">
            <a:spLocks noGrp="1"/>
          </p:cNvSpPr>
          <p:nvPr>
            <p:ph type="body" idx="1"/>
          </p:nvPr>
        </p:nvSpPr>
        <p:spPr>
          <a:xfrm>
            <a:off x="680322" y="4711615"/>
            <a:ext cx="9613859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80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0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0"/>
          <p:cNvSpPr txBox="1">
            <a:spLocks noGrp="1"/>
          </p:cNvSpPr>
          <p:nvPr>
            <p:ph type="sldNum" idx="12"/>
          </p:nvPr>
        </p:nvSpPr>
        <p:spPr>
          <a:xfrm>
            <a:off x="10729455" y="471161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con título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1"/>
          <p:cNvSpPr/>
          <p:nvPr/>
        </p:nvSpPr>
        <p:spPr>
          <a:xfrm>
            <a:off x="7389812" y="0"/>
            <a:ext cx="4802188" cy="6858000"/>
          </a:xfrm>
          <a:custGeom>
            <a:avLst/>
            <a:gdLst/>
            <a:ahLst/>
            <a:cxnLst/>
            <a:rect l="l" t="t" r="r" b="b"/>
            <a:pathLst>
              <a:path w="3025" h="4320" extrusionOk="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59" name="Google Shape;59;p81"/>
          <p:cNvSpPr txBox="1"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Gill Sans"/>
              <a:buNone/>
              <a:defRPr sz="1900" b="1" i="0" cap="none">
                <a:solidFill>
                  <a:schemeClr val="accen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body" idx="1"/>
          </p:nvPr>
        </p:nvSpPr>
        <p:spPr>
          <a:xfrm>
            <a:off x="765051" y="920377"/>
            <a:ext cx="6158418" cy="4985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–"/>
              <a:defRPr sz="2800"/>
            </a:lvl2pPr>
            <a:lvl3pPr marL="1371600" lvl="2" indent="-3810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6pPr>
            <a:lvl7pPr marL="3200400" lvl="6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–"/>
              <a:defRPr sz="2000"/>
            </a:lvl8pPr>
            <a:lvl9pPr marL="4114800" lvl="8" indent="-355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81"/>
          <p:cNvSpPr txBox="1">
            <a:spLocks noGrp="1"/>
          </p:cNvSpPr>
          <p:nvPr>
            <p:ph type="body" idx="2"/>
          </p:nvPr>
        </p:nvSpPr>
        <p:spPr>
          <a:xfrm>
            <a:off x="8337885" y="1741336"/>
            <a:ext cx="3092115" cy="416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81"/>
          <p:cNvSpPr txBox="1">
            <a:spLocks noGrp="1"/>
          </p:cNvSpPr>
          <p:nvPr>
            <p:ph type="dt" idx="10"/>
          </p:nvPr>
        </p:nvSpPr>
        <p:spPr>
          <a:xfrm>
            <a:off x="765051" y="6375679"/>
            <a:ext cx="1233355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1"/>
          <p:cNvSpPr txBox="1">
            <a:spLocks noGrp="1"/>
          </p:cNvSpPr>
          <p:nvPr>
            <p:ph type="ftr" idx="11"/>
          </p:nvPr>
        </p:nvSpPr>
        <p:spPr>
          <a:xfrm>
            <a:off x="2103620" y="6375679"/>
            <a:ext cx="348217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1"/>
          <p:cNvSpPr txBox="1">
            <a:spLocks noGrp="1"/>
          </p:cNvSpPr>
          <p:nvPr>
            <p:ph type="sldNum" idx="12"/>
          </p:nvPr>
        </p:nvSpPr>
        <p:spPr>
          <a:xfrm>
            <a:off x="5691014" y="6375679"/>
            <a:ext cx="1232456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65" name="Google Shape;65;p8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2"/>
          <p:cNvSpPr txBox="1"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2"/>
          <p:cNvSpPr txBox="1"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82"/>
          <p:cNvSpPr txBox="1">
            <a:spLocks noGrp="1"/>
          </p:cNvSpPr>
          <p:nvPr>
            <p:ph type="body" idx="2"/>
          </p:nvPr>
        </p:nvSpPr>
        <p:spPr>
          <a:xfrm>
            <a:off x="1257300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82"/>
          <p:cNvSpPr txBox="1">
            <a:spLocks noGrp="1"/>
          </p:cNvSpPr>
          <p:nvPr>
            <p:ph type="body" idx="3"/>
          </p:nvPr>
        </p:nvSpPr>
        <p:spPr>
          <a:xfrm>
            <a:off x="6633864" y="2199633"/>
            <a:ext cx="4800600" cy="632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1" name="Google Shape;71;p82"/>
          <p:cNvSpPr txBox="1">
            <a:spLocks noGrp="1"/>
          </p:cNvSpPr>
          <p:nvPr>
            <p:ph type="body" idx="4"/>
          </p:nvPr>
        </p:nvSpPr>
        <p:spPr>
          <a:xfrm>
            <a:off x="6633864" y="2909102"/>
            <a:ext cx="4800600" cy="299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82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2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2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bg>
      <p:bgPr>
        <a:solidFill>
          <a:schemeClr val="dk2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6"/>
          <p:cNvSpPr txBox="1"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0"/>
              <a:buFont typeface="Impact"/>
              <a:buNone/>
              <a:defRPr sz="8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6"/>
          <p:cNvSpPr txBox="1"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 b="1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76"/>
          <p:cNvSpPr txBox="1">
            <a:spLocks noGrp="1"/>
          </p:cNvSpPr>
          <p:nvPr>
            <p:ph type="dt" idx="10"/>
          </p:nvPr>
        </p:nvSpPr>
        <p:spPr>
          <a:xfrm>
            <a:off x="3236546" y="6375679"/>
            <a:ext cx="1493947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6"/>
          <p:cNvSpPr txBox="1">
            <a:spLocks noGrp="1"/>
          </p:cNvSpPr>
          <p:nvPr>
            <p:ph type="ftr" idx="11"/>
          </p:nvPr>
        </p:nvSpPr>
        <p:spPr>
          <a:xfrm>
            <a:off x="5279064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sldNum" idx="12"/>
          </p:nvPr>
        </p:nvSpPr>
        <p:spPr>
          <a:xfrm>
            <a:off x="9942434" y="6375679"/>
            <a:ext cx="1487566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grpSp>
        <p:nvGrpSpPr>
          <p:cNvPr id="81" name="Google Shape;81;p76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82" name="Google Shape;82;p76"/>
            <p:cNvSpPr/>
            <p:nvPr/>
          </p:nvSpPr>
          <p:spPr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l" t="t" r="r" b="b"/>
              <a:pathLst>
                <a:path w="1773" h="4320" extrusionOk="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83" name="Google Shape;83;p76"/>
            <p:cNvSpPr/>
            <p:nvPr/>
          </p:nvSpPr>
          <p:spPr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l" t="t" r="r" b="b"/>
              <a:pathLst>
                <a:path w="1037" h="4320" extrusionOk="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1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1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71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71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" name="Google Shape;14;p71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15" name="Google Shape;15;p71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6" name="Google Shape;16;p7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5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100"/>
              <a:buFont typeface="Impact"/>
              <a:buNone/>
              <a:defRPr sz="5100" b="0" i="0" u="none" strike="noStrike" cap="none">
                <a:solidFill>
                  <a:schemeClr val="lt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7" name="Google Shape;107;p75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8" name="Google Shape;108;p75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9" name="Google Shape;109;p75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10" name="Google Shape;110;p75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111" name="Google Shape;111;p75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12" name="Google Shape;112;p75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da778e990_2_31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g7da778e990_2_31"/>
          <p:cNvSpPr txBox="1">
            <a:spLocks noGrp="1"/>
          </p:cNvSpPr>
          <p:nvPr>
            <p:ph type="body" idx="1"/>
          </p:nvPr>
        </p:nvSpPr>
        <p:spPr>
          <a:xfrm>
            <a:off x="1251678" y="2286001"/>
            <a:ext cx="10178400" cy="3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–"/>
              <a:defRPr sz="18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Gill Sans"/>
              <a:buChar char="–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3" name="Google Shape;133;g7da778e990_2_31"/>
          <p:cNvSpPr txBox="1">
            <a:spLocks noGrp="1"/>
          </p:cNvSpPr>
          <p:nvPr>
            <p:ph type="dt" idx="10"/>
          </p:nvPr>
        </p:nvSpPr>
        <p:spPr>
          <a:xfrm>
            <a:off x="1251678" y="6375679"/>
            <a:ext cx="23298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4" name="Google Shape;134;g7da778e990_2_31"/>
          <p:cNvSpPr txBox="1">
            <a:spLocks noGrp="1"/>
          </p:cNvSpPr>
          <p:nvPr>
            <p:ph type="ftr" idx="11"/>
          </p:nvPr>
        </p:nvSpPr>
        <p:spPr>
          <a:xfrm>
            <a:off x="4038600" y="6375679"/>
            <a:ext cx="41148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5" name="Google Shape;135;g7da778e990_2_31"/>
          <p:cNvSpPr txBox="1">
            <a:spLocks noGrp="1"/>
          </p:cNvSpPr>
          <p:nvPr>
            <p:ph type="sldNum" idx="12"/>
          </p:nvPr>
        </p:nvSpPr>
        <p:spPr>
          <a:xfrm>
            <a:off x="8610601" y="6375679"/>
            <a:ext cx="2819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136" name="Google Shape;136;g7da778e990_2_31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37" name="Google Shape;137;g7da778e990_2_31"/>
          <p:cNvSpPr/>
          <p:nvPr/>
        </p:nvSpPr>
        <p:spPr>
          <a:xfrm>
            <a:off x="11908536" y="0"/>
            <a:ext cx="28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1" name="Google Shape;231;p1"/>
          <p:cNvSpPr/>
          <p:nvPr/>
        </p:nvSpPr>
        <p:spPr>
          <a:xfrm flipH="1">
            <a:off x="141730" y="0"/>
            <a:ext cx="7789615" cy="6858000"/>
          </a:xfrm>
          <a:custGeom>
            <a:avLst/>
            <a:gdLst/>
            <a:ahLst/>
            <a:cxnLst/>
            <a:rect l="l" t="t" r="r" b="b"/>
            <a:pathLst>
              <a:path w="9807836" h="6858000" extrusionOk="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32" name="Google Shape;232;p1"/>
          <p:cNvSpPr txBox="1">
            <a:spLocks noGrp="1"/>
          </p:cNvSpPr>
          <p:nvPr>
            <p:ph type="ctrTitle"/>
          </p:nvPr>
        </p:nvSpPr>
        <p:spPr>
          <a:xfrm>
            <a:off x="926925" y="475026"/>
            <a:ext cx="5490000" cy="50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Impact"/>
              <a:buNone/>
            </a:pPr>
            <a:r>
              <a:rPr lang="es-ES"/>
              <a:t>S E M</a:t>
            </a:r>
            <a:br>
              <a:rPr lang="es-ES"/>
            </a:br>
            <a:endParaRPr/>
          </a:p>
        </p:txBody>
      </p:sp>
      <p:sp>
        <p:nvSpPr>
          <p:cNvPr id="233" name="Google Shape;233;p1"/>
          <p:cNvSpPr txBox="1">
            <a:spLocks noGrp="1"/>
          </p:cNvSpPr>
          <p:nvPr>
            <p:ph type="subTitle" idx="1"/>
          </p:nvPr>
        </p:nvSpPr>
        <p:spPr>
          <a:xfrm>
            <a:off x="956930" y="4450164"/>
            <a:ext cx="4019107" cy="17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s-ES" sz="2600" dirty="0" smtClean="0">
                <a:solidFill>
                  <a:schemeClr val="lt2"/>
                </a:solidFill>
              </a:rPr>
              <a:t>LAURA ADELA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s-ES" sz="2600" dirty="0" smtClean="0">
                <a:solidFill>
                  <a:schemeClr val="lt2"/>
                </a:solidFill>
              </a:rPr>
              <a:t>FERNÁNDEZ BLANCO</a:t>
            </a:r>
            <a:endParaRPr sz="2600" dirty="0">
              <a:solidFill>
                <a:schemeClr val="lt2"/>
              </a:solidFill>
            </a:endParaRPr>
          </a:p>
        </p:txBody>
      </p:sp>
      <p:sp>
        <p:nvSpPr>
          <p:cNvPr id="234" name="Google Shape;234;p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1" descr="H:\PITEAS 2018-2019\Formación VALENCIA\Presentaciones\Imágenes\SEMwordle.jpg"/>
          <p:cNvPicPr preferRelativeResize="0"/>
          <p:nvPr/>
        </p:nvPicPr>
        <p:blipFill rotWithShape="1">
          <a:blip r:embed="rId3">
            <a:alphaModFix/>
          </a:blip>
          <a:srcRect l="2940" t="2985" r="2941" b="1477"/>
          <a:stretch/>
        </p:blipFill>
        <p:spPr>
          <a:xfrm>
            <a:off x="7552944" y="1403985"/>
            <a:ext cx="3995592" cy="3994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9"/>
          <p:cNvSpPr txBox="1">
            <a:spLocks noGrp="1"/>
          </p:cNvSpPr>
          <p:nvPr>
            <p:ph type="title"/>
          </p:nvPr>
        </p:nvSpPr>
        <p:spPr>
          <a:xfrm>
            <a:off x="1251679" y="645107"/>
            <a:ext cx="3384329" cy="5421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Impact"/>
              <a:buNone/>
            </a:pPr>
            <a:r>
              <a:rPr lang="es-ES" sz="5400" dirty="0"/>
              <a:t>4 TEORÍAS</a:t>
            </a:r>
            <a:br>
              <a:rPr lang="es-ES" sz="5400" dirty="0"/>
            </a:br>
            <a:r>
              <a:rPr lang="es-ES" sz="5400" dirty="0"/>
              <a:t>1 MODELO</a:t>
            </a:r>
            <a:endParaRPr dirty="0"/>
          </a:p>
        </p:txBody>
      </p:sp>
      <p:grpSp>
        <p:nvGrpSpPr>
          <p:cNvPr id="333" name="Google Shape;333;p9"/>
          <p:cNvGrpSpPr/>
          <p:nvPr/>
        </p:nvGrpSpPr>
        <p:grpSpPr>
          <a:xfrm>
            <a:off x="5572514" y="644525"/>
            <a:ext cx="5409421" cy="5409421"/>
            <a:chOff x="292489" y="0"/>
            <a:chExt cx="5409421" cy="5409421"/>
          </a:xfrm>
        </p:grpSpPr>
        <p:sp>
          <p:nvSpPr>
            <p:cNvPr id="334" name="Google Shape;334;p9"/>
            <p:cNvSpPr/>
            <p:nvPr/>
          </p:nvSpPr>
          <p:spPr>
            <a:xfrm>
              <a:off x="292489" y="0"/>
              <a:ext cx="5409421" cy="5409421"/>
            </a:xfrm>
            <a:prstGeom prst="diamond">
              <a:avLst/>
            </a:prstGeom>
            <a:solidFill>
              <a:srgbClr val="C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806384" y="513894"/>
              <a:ext cx="2109674" cy="2109674"/>
            </a:xfrm>
            <a:prstGeom prst="roundRect">
              <a:avLst>
                <a:gd name="adj" fmla="val 16667"/>
              </a:avLst>
            </a:prstGeom>
            <a:solidFill>
              <a:srgbClr val="19376E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 txBox="1"/>
            <p:nvPr/>
          </p:nvSpPr>
          <p:spPr>
            <a:xfrm>
              <a:off x="909370" y="616880"/>
              <a:ext cx="1903702" cy="1903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Gill Sans"/>
                <a:buNone/>
              </a:pPr>
              <a:r>
                <a:rPr lang="gl-ES" sz="2000" b="1" dirty="0">
                  <a:solidFill>
                    <a:schemeClr val="bg1"/>
                  </a:solidFill>
                  <a:latin typeface="Gill Sans"/>
                  <a:ea typeface="Gill Sans"/>
                  <a:cs typeface="Gill Sans"/>
                  <a:sym typeface="Gill Sans"/>
                </a:rPr>
                <a:t>Os tres aneis</a:t>
              </a: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3078341" y="513894"/>
              <a:ext cx="2109674" cy="2109674"/>
            </a:xfrm>
            <a:prstGeom prst="roundRect">
              <a:avLst>
                <a:gd name="adj" fmla="val 16667"/>
              </a:avLst>
            </a:prstGeom>
            <a:solidFill>
              <a:srgbClr val="9EBE54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 txBox="1"/>
            <p:nvPr/>
          </p:nvSpPr>
          <p:spPr>
            <a:xfrm>
              <a:off x="3078341" y="616880"/>
              <a:ext cx="2109674" cy="1903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Gill Sans"/>
                <a:buNone/>
              </a:pPr>
              <a:r>
                <a:rPr lang="gl-ES" sz="1800" b="1" dirty="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rPr>
                <a:t>Enriquecemento </a:t>
              </a:r>
              <a:r>
                <a:rPr lang="gl-ES" sz="1800" b="1" dirty="0" err="1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rPr>
                <a:t>triádico</a:t>
              </a:r>
              <a:endParaRPr lang="gl-ES" sz="1800" b="1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806384" y="2785851"/>
              <a:ext cx="2109674" cy="2109674"/>
            </a:xfrm>
            <a:prstGeom prst="roundRect">
              <a:avLst>
                <a:gd name="adj" fmla="val 16667"/>
              </a:avLst>
            </a:prstGeom>
            <a:solidFill>
              <a:srgbClr val="C55D5E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 txBox="1"/>
            <p:nvPr/>
          </p:nvSpPr>
          <p:spPr>
            <a:xfrm>
              <a:off x="759394" y="2888825"/>
              <a:ext cx="2156663" cy="190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Gill Sans"/>
                <a:buNone/>
              </a:pPr>
              <a:r>
                <a:rPr lang="gl-ES" sz="1800" b="1" dirty="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rPr>
                <a:t>Desenvolvemento emocional para cambiar o mundo</a:t>
              </a: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3078341" y="2785851"/>
              <a:ext cx="2109674" cy="2109674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 txBox="1"/>
            <p:nvPr/>
          </p:nvSpPr>
          <p:spPr>
            <a:xfrm>
              <a:off x="3181327" y="2888837"/>
              <a:ext cx="1903702" cy="1903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Gill Sans"/>
                <a:buNone/>
              </a:pPr>
              <a:r>
                <a:rPr lang="gl-ES" sz="2000" b="1" dirty="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rPr>
                <a:t>Funcións executivas para o liderado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0"/>
          <p:cNvSpPr txBox="1"/>
          <p:nvPr/>
        </p:nvSpPr>
        <p:spPr>
          <a:xfrm>
            <a:off x="1991544" y="260648"/>
            <a:ext cx="8229600" cy="522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730" b="1" dirty="0">
                <a:solidFill>
                  <a:schemeClr val="tx1"/>
                </a:solidFill>
                <a:latin typeface="Impact"/>
                <a:ea typeface="Impact"/>
                <a:cs typeface="Impact"/>
                <a:sym typeface="Impact"/>
              </a:rPr>
              <a:t>Os tres </a:t>
            </a:r>
            <a:r>
              <a:rPr lang="es-ES" sz="2730" b="1" dirty="0" err="1">
                <a:solidFill>
                  <a:schemeClr val="tx1"/>
                </a:solidFill>
                <a:latin typeface="Impact"/>
                <a:ea typeface="Impact"/>
                <a:cs typeface="Impact"/>
                <a:sym typeface="Impact"/>
              </a:rPr>
              <a:t>aneis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48" name="Google Shape;348;p10" descr="Resultado de imagen de tres anillos de Renzulli"/>
          <p:cNvPicPr preferRelativeResize="0"/>
          <p:nvPr/>
        </p:nvPicPr>
        <p:blipFill rotWithShape="1">
          <a:blip r:embed="rId3">
            <a:alphaModFix/>
          </a:blip>
          <a:srcRect l="630" t="27835" r="38260" b="4884"/>
          <a:stretch/>
        </p:blipFill>
        <p:spPr>
          <a:xfrm>
            <a:off x="1991544" y="1264829"/>
            <a:ext cx="8338233" cy="5289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55" name="Google Shape;355;p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57" name="Google Shape;357;p11"/>
          <p:cNvSpPr txBox="1">
            <a:spLocks noGrp="1"/>
          </p:cNvSpPr>
          <p:nvPr>
            <p:ph type="ctrTitle"/>
          </p:nvPr>
        </p:nvSpPr>
        <p:spPr>
          <a:xfrm>
            <a:off x="7736811" y="482322"/>
            <a:ext cx="4073734" cy="557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Impact"/>
              <a:buNone/>
            </a:pPr>
            <a:r>
              <a:rPr lang="es-ES" sz="4700" dirty="0"/>
              <a:t/>
            </a:r>
            <a:br>
              <a:rPr lang="es-ES" sz="4700" dirty="0"/>
            </a:br>
            <a:r>
              <a:rPr lang="es-ES" sz="5400" dirty="0"/>
              <a:t>CREATIVIDADE</a:t>
            </a:r>
            <a:r>
              <a:rPr lang="es-ES" sz="4700" dirty="0"/>
              <a:t/>
            </a:r>
            <a:br>
              <a:rPr lang="es-ES" sz="4700" dirty="0"/>
            </a:br>
            <a:endParaRPr sz="4700" dirty="0"/>
          </a:p>
        </p:txBody>
      </p:sp>
      <p:sp>
        <p:nvSpPr>
          <p:cNvPr id="358" name="Google Shape;358;p11"/>
          <p:cNvSpPr/>
          <p:nvPr/>
        </p:nvSpPr>
        <p:spPr>
          <a:xfrm>
            <a:off x="0" y="0"/>
            <a:ext cx="7569200" cy="6858000"/>
          </a:xfrm>
          <a:custGeom>
            <a:avLst/>
            <a:gdLst/>
            <a:ahLst/>
            <a:cxnLst/>
            <a:rect l="l" t="t" r="r" b="b"/>
            <a:pathLst>
              <a:path w="7569200" h="6858000" extrusionOk="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BDBD8"/>
          </a:solidFill>
          <a:ln>
            <a:noFill/>
          </a:ln>
        </p:spPr>
      </p:sp>
      <p:sp>
        <p:nvSpPr>
          <p:cNvPr id="359" name="Google Shape;359;p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11"/>
          <p:cNvGrpSpPr/>
          <p:nvPr/>
        </p:nvGrpSpPr>
        <p:grpSpPr>
          <a:xfrm>
            <a:off x="945698" y="479930"/>
            <a:ext cx="5944503" cy="5881081"/>
            <a:chOff x="180523" y="-1083"/>
            <a:chExt cx="5944503" cy="5881081"/>
          </a:xfrm>
        </p:grpSpPr>
        <p:sp>
          <p:nvSpPr>
            <p:cNvPr id="361" name="Google Shape;361;p11"/>
            <p:cNvSpPr/>
            <p:nvPr/>
          </p:nvSpPr>
          <p:spPr>
            <a:xfrm>
              <a:off x="3908232" y="434913"/>
              <a:ext cx="2216794" cy="2216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1"/>
            <p:cNvSpPr txBox="1"/>
            <p:nvPr/>
          </p:nvSpPr>
          <p:spPr>
            <a:xfrm>
              <a:off x="3908232" y="434913"/>
              <a:ext cx="2216794" cy="2216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Gill Sans"/>
                <a:buNone/>
              </a:pPr>
              <a:r>
                <a:rPr lang="gl-ES" sz="2500" b="1" dirty="0" smtClean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Proceso</a:t>
              </a:r>
              <a:r>
                <a:rPr lang="gl-ES" sz="2500" dirty="0" smtClean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 de producir algo que é orixinal e vale a pena</a:t>
              </a:r>
              <a:endParaRPr lang="gl-ES" dirty="0" smtClean="0"/>
            </a:p>
            <a:p>
              <a:pPr marL="0" marR="0" lvl="0" indent="0" algn="ctr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Gill Sans"/>
                <a:buNone/>
              </a:pPr>
              <a:r>
                <a:rPr lang="en-US" sz="2500" i="1" dirty="0" smtClean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Robert Sternberg</a:t>
              </a:r>
              <a:endParaRPr lang="en-US" dirty="0"/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532283" y="-1083"/>
              <a:ext cx="5241000" cy="524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395" y="60801"/>
                  </a:moveTo>
                  <a:lnTo>
                    <a:pt x="113395" y="60801"/>
                  </a:lnTo>
                  <a:cubicBezTo>
                    <a:pt x="113161" y="76402"/>
                    <a:pt x="106116" y="91119"/>
                    <a:pt x="94113" y="101086"/>
                  </a:cubicBezTo>
                  <a:lnTo>
                    <a:pt x="97478" y="106687"/>
                  </a:lnTo>
                  <a:lnTo>
                    <a:pt x="84953" y="101533"/>
                  </a:lnTo>
                  <a:lnTo>
                    <a:pt x="85584" y="86890"/>
                  </a:lnTo>
                  <a:lnTo>
                    <a:pt x="88942" y="92480"/>
                  </a:lnTo>
                  <a:cubicBezTo>
                    <a:pt x="98036" y="84376"/>
                    <a:pt x="103316" y="72832"/>
                    <a:pt x="103499" y="60653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2044377" y="3663204"/>
              <a:ext cx="2216794" cy="2216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1"/>
            <p:cNvSpPr txBox="1"/>
            <p:nvPr/>
          </p:nvSpPr>
          <p:spPr>
            <a:xfrm>
              <a:off x="2044377" y="3663204"/>
              <a:ext cx="2216794" cy="2216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Gill Sans"/>
                <a:buNone/>
              </a:pPr>
              <a:r>
                <a:rPr lang="es-ES" sz="25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Debe cumprir uns mínimos de aceptación social e utilidade contextualizada</a:t>
              </a:r>
              <a:endParaRPr/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532283" y="-1083"/>
              <a:ext cx="5240983" cy="52409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2498" y="105775"/>
                  </a:moveTo>
                  <a:lnTo>
                    <a:pt x="32498" y="105775"/>
                  </a:lnTo>
                  <a:cubicBezTo>
                    <a:pt x="19124" y="97740"/>
                    <a:pt x="9933" y="84258"/>
                    <a:pt x="7341" y="68873"/>
                  </a:cubicBezTo>
                  <a:lnTo>
                    <a:pt x="807" y="68971"/>
                  </a:lnTo>
                  <a:lnTo>
                    <a:pt x="11553" y="60727"/>
                  </a:lnTo>
                  <a:lnTo>
                    <a:pt x="23899" y="68624"/>
                  </a:lnTo>
                  <a:lnTo>
                    <a:pt x="17380" y="68722"/>
                  </a:lnTo>
                  <a:cubicBezTo>
                    <a:pt x="19822" y="80655"/>
                    <a:pt x="27155" y="91018"/>
                    <a:pt x="37595" y="97291"/>
                  </a:cubicBezTo>
                  <a:close/>
                </a:path>
              </a:pathLst>
            </a:custGeom>
            <a:solidFill>
              <a:srgbClr val="58B4B7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1"/>
            <p:cNvSpPr/>
            <p:nvPr/>
          </p:nvSpPr>
          <p:spPr>
            <a:xfrm>
              <a:off x="180523" y="434913"/>
              <a:ext cx="2216794" cy="2216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1"/>
            <p:cNvSpPr txBox="1"/>
            <p:nvPr/>
          </p:nvSpPr>
          <p:spPr>
            <a:xfrm>
              <a:off x="180523" y="434913"/>
              <a:ext cx="2216794" cy="2216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" tIns="31750" rIns="31750" bIns="317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Gill Sans"/>
                <a:buNone/>
              </a:pPr>
              <a:r>
                <a:rPr lang="es-ES" sz="2500" b="1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Factores</a:t>
              </a:r>
              <a:r>
                <a:rPr lang="es-ES" sz="2500" b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 según </a:t>
              </a:r>
              <a:r>
                <a:rPr lang="es-ES" sz="2500" b="0" i="1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Guilford</a:t>
              </a:r>
              <a:r>
                <a:rPr lang="es-ES" sz="2500" b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: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Gill Sans"/>
                <a:buChar char="•"/>
              </a:pPr>
              <a:r>
                <a:rPr lang="es-ES" sz="20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FLUIDEZ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Gill Sans"/>
                <a:buChar char="•"/>
              </a:pPr>
              <a:r>
                <a:rPr lang="es-ES" sz="20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FLEXIBILIDADE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Gill Sans"/>
                <a:buChar char="•"/>
              </a:pPr>
              <a:r>
                <a:rPr lang="es-ES" sz="20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ORI</a:t>
              </a:r>
              <a:r>
                <a:rPr lang="es-ES" sz="20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X</a:t>
              </a:r>
              <a:r>
                <a:rPr lang="es-ES" sz="20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INALIDADE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Gill Sans"/>
                <a:buChar char="•"/>
              </a:pPr>
              <a:r>
                <a:rPr lang="es-ES" sz="20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ELABORACIÓN</a:t>
              </a:r>
              <a:endParaRPr/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532283" y="-1083"/>
              <a:ext cx="5240983" cy="524098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1255" y="9997"/>
                  </a:moveTo>
                  <a:lnTo>
                    <a:pt x="41255" y="9997"/>
                  </a:lnTo>
                  <a:cubicBezTo>
                    <a:pt x="50742" y="6440"/>
                    <a:pt x="61046" y="5656"/>
                    <a:pt x="70962" y="7736"/>
                  </a:cubicBezTo>
                  <a:lnTo>
                    <a:pt x="73256" y="1617"/>
                  </a:lnTo>
                  <a:lnTo>
                    <a:pt x="77008" y="14631"/>
                  </a:lnTo>
                  <a:lnTo>
                    <a:pt x="65149" y="23242"/>
                  </a:lnTo>
                  <a:lnTo>
                    <a:pt x="67438" y="17137"/>
                  </a:lnTo>
                  <a:lnTo>
                    <a:pt x="67438" y="17137"/>
                  </a:lnTo>
                  <a:cubicBezTo>
                    <a:pt x="59814" y="15814"/>
                    <a:pt x="51975" y="16548"/>
                    <a:pt x="44729" y="19265"/>
                  </a:cubicBezTo>
                  <a:close/>
                </a:path>
              </a:pathLst>
            </a:custGeom>
            <a:solidFill>
              <a:srgbClr val="956388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76" name="Google Shape;376;p12"/>
          <p:cNvSpPr txBox="1">
            <a:spLocks noGrp="1"/>
          </p:cNvSpPr>
          <p:nvPr>
            <p:ph type="title"/>
          </p:nvPr>
        </p:nvSpPr>
        <p:spPr>
          <a:xfrm>
            <a:off x="7632776" y="482322"/>
            <a:ext cx="4320129" cy="557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Impact"/>
              <a:buNone/>
            </a:pPr>
            <a:r>
              <a:rPr lang="es-ES" sz="4700" dirty="0"/>
              <a:t/>
            </a:r>
            <a:br>
              <a:rPr lang="es-ES" sz="4700" dirty="0"/>
            </a:br>
            <a:r>
              <a:rPr lang="es-ES" sz="6000" dirty="0"/>
              <a:t>MOTIVACIÓN</a:t>
            </a:r>
            <a:r>
              <a:rPr lang="es-ES" sz="4700" dirty="0"/>
              <a:t/>
            </a:r>
            <a:br>
              <a:rPr lang="es-ES" sz="4700" dirty="0"/>
            </a:br>
            <a:endParaRPr sz="4700" dirty="0"/>
          </a:p>
        </p:txBody>
      </p:sp>
      <p:sp>
        <p:nvSpPr>
          <p:cNvPr id="377" name="Google Shape;377;p12"/>
          <p:cNvSpPr/>
          <p:nvPr/>
        </p:nvSpPr>
        <p:spPr>
          <a:xfrm>
            <a:off x="0" y="0"/>
            <a:ext cx="7569200" cy="6858000"/>
          </a:xfrm>
          <a:custGeom>
            <a:avLst/>
            <a:gdLst/>
            <a:ahLst/>
            <a:cxnLst/>
            <a:rect l="l" t="t" r="r" b="b"/>
            <a:pathLst>
              <a:path w="7569200" h="6858000" extrusionOk="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BDBD8"/>
          </a:solidFill>
          <a:ln>
            <a:noFill/>
          </a:ln>
        </p:spPr>
      </p:sp>
      <p:sp>
        <p:nvSpPr>
          <p:cNvPr id="378" name="Google Shape;378;p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9" name="Google Shape;379;p12"/>
          <p:cNvGrpSpPr/>
          <p:nvPr/>
        </p:nvGrpSpPr>
        <p:grpSpPr>
          <a:xfrm>
            <a:off x="765944" y="738584"/>
            <a:ext cx="6304010" cy="5366544"/>
            <a:chOff x="769" y="257571"/>
            <a:chExt cx="6304010" cy="5366544"/>
          </a:xfrm>
        </p:grpSpPr>
        <p:sp>
          <p:nvSpPr>
            <p:cNvPr id="380" name="Google Shape;380;p12"/>
            <p:cNvSpPr/>
            <p:nvPr/>
          </p:nvSpPr>
          <p:spPr>
            <a:xfrm>
              <a:off x="769" y="257571"/>
              <a:ext cx="3001909" cy="1801145"/>
            </a:xfrm>
            <a:prstGeom prst="rect">
              <a:avLst/>
            </a:prstGeom>
            <a:solidFill>
              <a:schemeClr val="accent5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2"/>
            <p:cNvSpPr txBox="1"/>
            <p:nvPr/>
          </p:nvSpPr>
          <p:spPr>
            <a:xfrm>
              <a:off x="769" y="257571"/>
              <a:ext cx="3001909" cy="18011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Gill Sans"/>
                <a:buNone/>
              </a:pPr>
              <a:r>
                <a:rPr lang="es-ES" sz="2600" dirty="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rPr>
                <a:t>Interese e implicación pola tarefa</a:t>
              </a:r>
              <a:endParaRPr sz="26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382" name="Google Shape;382;p12"/>
            <p:cNvSpPr/>
            <p:nvPr/>
          </p:nvSpPr>
          <p:spPr>
            <a:xfrm>
              <a:off x="3302870" y="257571"/>
              <a:ext cx="3001909" cy="1801145"/>
            </a:xfrm>
            <a:prstGeom prst="rect">
              <a:avLst/>
            </a:prstGeom>
            <a:solidFill>
              <a:srgbClr val="58B4B7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2"/>
            <p:cNvSpPr txBox="1"/>
            <p:nvPr/>
          </p:nvSpPr>
          <p:spPr>
            <a:xfrm>
              <a:off x="3302870" y="257571"/>
              <a:ext cx="3001909" cy="18011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050" tIns="99050" rIns="99050" bIns="990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Gill Sans"/>
                <a:buNone/>
              </a:pPr>
              <a:r>
                <a:rPr lang="gl-ES" sz="2600" dirty="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rPr>
                <a:t>Intereses particulares que xeran persistencia selectiva</a:t>
              </a:r>
            </a:p>
          </p:txBody>
        </p:sp>
        <p:sp>
          <p:nvSpPr>
            <p:cNvPr id="384" name="Google Shape;384;p12"/>
            <p:cNvSpPr/>
            <p:nvPr/>
          </p:nvSpPr>
          <p:spPr>
            <a:xfrm>
              <a:off x="374267" y="2358908"/>
              <a:ext cx="5524174" cy="3265207"/>
            </a:xfrm>
            <a:prstGeom prst="rect">
              <a:avLst/>
            </a:prstGeom>
            <a:solidFill>
              <a:srgbClr val="956388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2"/>
            <p:cNvSpPr txBox="1"/>
            <p:nvPr/>
          </p:nvSpPr>
          <p:spPr>
            <a:xfrm>
              <a:off x="374267" y="2358908"/>
              <a:ext cx="5524174" cy="32652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Gill Sans"/>
                <a:buNone/>
              </a:pPr>
              <a:r>
                <a:rPr lang="gl-ES" sz="2400" b="0" dirty="0">
                  <a:solidFill>
                    <a:schemeClr val="tx1"/>
                  </a:solidFill>
                  <a:latin typeface="+mj-lt"/>
                  <a:ea typeface="Gill Sans"/>
                  <a:cs typeface="Gill Sans"/>
                  <a:sym typeface="Gill Sans"/>
                </a:rPr>
                <a:t>Catro compo</a:t>
              </a:r>
              <a:r>
                <a:rPr lang="gl-ES" sz="2400" dirty="0">
                  <a:solidFill>
                    <a:schemeClr val="tx1"/>
                  </a:solidFill>
                  <a:latin typeface="+mj-lt"/>
                  <a:ea typeface="Gill Sans"/>
                  <a:cs typeface="Gill Sans"/>
                  <a:sym typeface="Gill Sans"/>
                </a:rPr>
                <a:t>ñ</a:t>
              </a:r>
              <a:r>
                <a:rPr lang="gl-ES" sz="2400" b="0" dirty="0">
                  <a:solidFill>
                    <a:schemeClr val="tx1"/>
                  </a:solidFill>
                  <a:latin typeface="+mj-lt"/>
                  <a:ea typeface="Gill Sans"/>
                  <a:cs typeface="Gill Sans"/>
                  <a:sym typeface="Gill Sans"/>
                </a:rPr>
                <a:t>entes </a:t>
              </a:r>
              <a:r>
                <a:rPr lang="gl-ES" sz="2400" b="0" dirty="0" err="1">
                  <a:solidFill>
                    <a:schemeClr val="tx1"/>
                  </a:solidFill>
                  <a:latin typeface="+mj-lt"/>
                  <a:ea typeface="Gill Sans"/>
                  <a:cs typeface="Gill Sans"/>
                  <a:sym typeface="Gill Sans"/>
                </a:rPr>
                <a:t>según</a:t>
              </a:r>
              <a:r>
                <a:rPr lang="gl-ES" sz="2400" b="0" dirty="0">
                  <a:solidFill>
                    <a:schemeClr val="tx1"/>
                  </a:solidFill>
                  <a:latin typeface="+mj-lt"/>
                  <a:ea typeface="Gill Sans"/>
                  <a:cs typeface="Gill Sans"/>
                  <a:sym typeface="Gill Sans"/>
                </a:rPr>
                <a:t> </a:t>
              </a:r>
              <a:r>
                <a:rPr lang="gl-ES" sz="2400" b="0" i="1" dirty="0">
                  <a:solidFill>
                    <a:schemeClr val="tx1"/>
                  </a:solidFill>
                  <a:latin typeface="+mj-lt"/>
                  <a:ea typeface="Gill Sans"/>
                  <a:cs typeface="Gill Sans"/>
                  <a:sym typeface="Gill Sans"/>
                </a:rPr>
                <a:t>Del </a:t>
              </a:r>
              <a:r>
                <a:rPr lang="gl-ES" sz="2400" b="0" i="1" dirty="0" err="1">
                  <a:solidFill>
                    <a:schemeClr val="tx1"/>
                  </a:solidFill>
                  <a:latin typeface="+mj-lt"/>
                  <a:ea typeface="Gill Sans"/>
                  <a:cs typeface="Gill Sans"/>
                  <a:sym typeface="Gill Sans"/>
                </a:rPr>
                <a:t>Siegle</a:t>
              </a:r>
              <a:r>
                <a:rPr lang="gl-ES" sz="2400" b="0" dirty="0">
                  <a:solidFill>
                    <a:schemeClr val="tx1"/>
                  </a:solidFill>
                  <a:latin typeface="+mj-lt"/>
                  <a:ea typeface="Gill Sans"/>
                  <a:cs typeface="Gill Sans"/>
                  <a:sym typeface="Gill Sans"/>
                </a:rPr>
                <a:t>: </a:t>
              </a:r>
              <a:endParaRPr lang="gl-ES" sz="2400" dirty="0">
                <a:solidFill>
                  <a:schemeClr val="tx1"/>
                </a:solidFill>
                <a:latin typeface="+mj-lt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Gill Sans"/>
                <a:buNone/>
              </a:pPr>
              <a:endParaRPr sz="2500" b="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Gill Sans"/>
                <a:buChar char="•"/>
              </a:pPr>
              <a:r>
                <a:rPr lang="es-ES" sz="3200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Autoeficacia</a:t>
              </a:r>
              <a:endParaRPr sz="32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875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Gill Sans"/>
                <a:buChar char="•"/>
              </a:pPr>
              <a:r>
                <a:rPr lang="es-ES" sz="3200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Relevancia</a:t>
              </a:r>
              <a:r>
                <a:rPr lang="es-ES" sz="3200" b="0" i="0" u="none" strike="noStrike" cap="none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 </a:t>
              </a:r>
              <a:r>
                <a:rPr lang="es-ES" sz="3200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d</a:t>
              </a:r>
              <a:r>
                <a:rPr lang="es-ES" sz="3200" b="0" i="0" u="none" strike="noStrike" cap="none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a tarefa</a:t>
              </a:r>
              <a:endParaRPr sz="3200" b="0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Gill Sans"/>
                <a:buChar char="•"/>
              </a:pPr>
              <a:r>
                <a:rPr lang="es-ES" sz="3200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E</a:t>
              </a:r>
              <a:r>
                <a:rPr lang="es-ES" sz="3200" b="0" i="0" u="none" strike="noStrike" cap="none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ntorno </a:t>
              </a:r>
              <a:endParaRPr sz="3200" b="0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48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Gill Sans"/>
                <a:buChar char="•"/>
              </a:pPr>
              <a:r>
                <a:rPr lang="es-ES" sz="3200" b="0" i="0" u="none" strike="noStrike" cap="none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Autorregulación</a:t>
              </a:r>
              <a:endParaRPr sz="3200" b="0" i="0" u="none" strike="noStrike" cap="none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14"/>
          <p:cNvPicPr preferRelativeResize="0"/>
          <p:nvPr/>
        </p:nvPicPr>
        <p:blipFill rotWithShape="1">
          <a:blip r:embed="rId3">
            <a:alphaModFix/>
          </a:blip>
          <a:srcRect l="31130" r="17207" b="-1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4"/>
          <p:cNvSpPr/>
          <p:nvPr/>
        </p:nvSpPr>
        <p:spPr>
          <a:xfrm>
            <a:off x="0" y="0"/>
            <a:ext cx="7569200" cy="6858000"/>
          </a:xfrm>
          <a:custGeom>
            <a:avLst/>
            <a:gdLst/>
            <a:ahLst/>
            <a:cxnLst/>
            <a:rect l="l" t="t" r="r" b="b"/>
            <a:pathLst>
              <a:path w="7569200" h="6858000" extrusionOk="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08" name="Google Shape;408;p14"/>
          <p:cNvSpPr txBox="1"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4DDA"/>
              </a:buClr>
              <a:buSzPts val="4300"/>
              <a:buFont typeface="Impact"/>
              <a:buNone/>
            </a:pPr>
            <a:r>
              <a:rPr lang="es-ES" sz="4300">
                <a:solidFill>
                  <a:srgbClr val="D74DDA"/>
                </a:solidFill>
              </a:rPr>
              <a:t>CONCEPCIONS SOBRE  A INTELIXENCIA</a:t>
            </a:r>
            <a:endParaRPr/>
          </a:p>
        </p:txBody>
      </p:sp>
      <p:sp>
        <p:nvSpPr>
          <p:cNvPr id="409" name="Google Shape;409;p14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"/>
          <p:cNvSpPr txBox="1">
            <a:spLocks noGrp="1"/>
          </p:cNvSpPr>
          <p:nvPr>
            <p:ph type="body" idx="1"/>
          </p:nvPr>
        </p:nvSpPr>
        <p:spPr>
          <a:xfrm>
            <a:off x="765051" y="2286001"/>
            <a:ext cx="6453167" cy="4076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s-ES" sz="3200"/>
              <a:t>Enfoque psicométrico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es-ES" sz="3200"/>
              <a:t>Enfoque factorial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es-ES" sz="3200"/>
              <a:t>Robert Sternberg: TEORÍA TRIÁRQUICA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es-ES" sz="3200"/>
              <a:t>Howard Gardner: TEORIA DAS INTELIXENCIAS MÚLTIPLES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5"/>
          <p:cNvSpPr txBox="1">
            <a:spLocks noGrp="1"/>
          </p:cNvSpPr>
          <p:nvPr>
            <p:ph type="title"/>
          </p:nvPr>
        </p:nvSpPr>
        <p:spPr>
          <a:xfrm>
            <a:off x="1257300" y="381000"/>
            <a:ext cx="6450079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90"/>
              <a:buFont typeface="Impact"/>
              <a:buNone/>
            </a:pPr>
            <a:r>
              <a:rPr lang="es-ES" sz="4590"/>
              <a:t>ENFOQUE PSICOMÉTRICO</a:t>
            </a:r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body" idx="2"/>
          </p:nvPr>
        </p:nvSpPr>
        <p:spPr>
          <a:xfrm>
            <a:off x="1257300" y="1461938"/>
            <a:ext cx="5448300" cy="2469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s-ES" b="1">
                <a:solidFill>
                  <a:schemeClr val="dk1"/>
                </a:solidFill>
              </a:rPr>
              <a:t>Binet</a:t>
            </a:r>
            <a:r>
              <a:rPr lang="es-ES">
                <a:solidFill>
                  <a:schemeClr val="dk1"/>
                </a:solidFill>
              </a:rPr>
              <a:t>: primera proba para medir a intelixencia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es-ES" b="1">
                <a:solidFill>
                  <a:schemeClr val="dk1"/>
                </a:solidFill>
              </a:rPr>
              <a:t>CI</a:t>
            </a:r>
            <a:r>
              <a:rPr lang="es-ES">
                <a:solidFill>
                  <a:schemeClr val="dk1"/>
                </a:solidFill>
              </a:rPr>
              <a:t>: Cociente Intelectual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es-ES">
                <a:solidFill>
                  <a:schemeClr val="dk1"/>
                </a:solidFill>
              </a:rPr>
              <a:t>Permite predecir o éxito ou o fracaso escolar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es-ES">
                <a:solidFill>
                  <a:schemeClr val="dk1"/>
                </a:solidFill>
              </a:rPr>
              <a:t>Escalas de </a:t>
            </a:r>
            <a:r>
              <a:rPr lang="es-ES" b="1">
                <a:solidFill>
                  <a:schemeClr val="dk1"/>
                </a:solidFill>
              </a:rPr>
              <a:t>Weschler</a:t>
            </a:r>
            <a:r>
              <a:rPr lang="es-ES">
                <a:solidFill>
                  <a:schemeClr val="dk1"/>
                </a:solidFill>
              </a:rPr>
              <a:t>: WISC</a:t>
            </a:r>
            <a:endParaRPr/>
          </a:p>
        </p:txBody>
      </p:sp>
      <p:pic>
        <p:nvPicPr>
          <p:cNvPr id="417" name="Google Shape;417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90151" y="3978605"/>
            <a:ext cx="5039849" cy="2834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6"/>
          <p:cNvSpPr txBox="1">
            <a:spLocks noGrp="1"/>
          </p:cNvSpPr>
          <p:nvPr>
            <p:ph type="title"/>
          </p:nvPr>
        </p:nvSpPr>
        <p:spPr>
          <a:xfrm>
            <a:off x="1257300" y="381000"/>
            <a:ext cx="5584677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90"/>
              <a:buFont typeface="Impact"/>
              <a:buNone/>
            </a:pPr>
            <a:r>
              <a:rPr lang="es-ES" sz="4590"/>
              <a:t>ENFOQUE FACTORIAL</a:t>
            </a:r>
            <a:endParaRPr/>
          </a:p>
        </p:txBody>
      </p:sp>
      <p:sp>
        <p:nvSpPr>
          <p:cNvPr id="424" name="Google Shape;424;p16"/>
          <p:cNvSpPr txBox="1">
            <a:spLocks noGrp="1"/>
          </p:cNvSpPr>
          <p:nvPr>
            <p:ph type="body" idx="2"/>
          </p:nvPr>
        </p:nvSpPr>
        <p:spPr>
          <a:xfrm>
            <a:off x="1257300" y="2104809"/>
            <a:ext cx="5791199" cy="425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s-ES"/>
              <a:t>Intelixencia como suma de factores independentes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es-ES"/>
              <a:t>Precursor: </a:t>
            </a:r>
            <a:r>
              <a:rPr lang="es-ES" b="1"/>
              <a:t>Spearman</a:t>
            </a:r>
            <a:r>
              <a:rPr lang="es-ES"/>
              <a:t> (1927)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es-ES"/>
              <a:t>Modelo da estrutura do intelecto: cubo de </a:t>
            </a:r>
            <a:r>
              <a:rPr lang="es-ES" b="1"/>
              <a:t>Guilford</a:t>
            </a:r>
            <a:r>
              <a:rPr lang="es-ES"/>
              <a:t> (1967)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es-ES"/>
              <a:t>Ata 120 factores que se definen por un tipo de operación mental, o contido sobre o que se aplica dita operación e o produto resultante.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es-ES"/>
              <a:t>Tests: Matrices progresivas de Raven, Dominós, Factor G de Cattel</a:t>
            </a:r>
            <a:endParaRPr/>
          </a:p>
        </p:txBody>
      </p:sp>
      <p:pic>
        <p:nvPicPr>
          <p:cNvPr id="425" name="Google Shape;425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251581" y="381000"/>
            <a:ext cx="4178419" cy="3311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7"/>
          <p:cNvSpPr txBox="1">
            <a:spLocks noGrp="1"/>
          </p:cNvSpPr>
          <p:nvPr>
            <p:ph type="title"/>
          </p:nvPr>
        </p:nvSpPr>
        <p:spPr>
          <a:xfrm>
            <a:off x="3454908" y="381000"/>
            <a:ext cx="7974648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Impact"/>
              <a:buNone/>
            </a:pPr>
            <a:r>
              <a:rPr lang="es-ES" sz="4000"/>
              <a:t>TEORÍA TRIÁRQUICA DE </a:t>
            </a:r>
            <a:r>
              <a:rPr lang="es-ES" sz="4000">
                <a:solidFill>
                  <a:srgbClr val="C00000"/>
                </a:solidFill>
              </a:rPr>
              <a:t>STERNBERG</a:t>
            </a:r>
            <a:endParaRPr/>
          </a:p>
        </p:txBody>
      </p:sp>
      <p:sp>
        <p:nvSpPr>
          <p:cNvPr id="431" name="Google Shape;431;p17"/>
          <p:cNvSpPr txBox="1">
            <a:spLocks noGrp="1"/>
          </p:cNvSpPr>
          <p:nvPr>
            <p:ph type="body" idx="1"/>
          </p:nvPr>
        </p:nvSpPr>
        <p:spPr>
          <a:xfrm>
            <a:off x="1257300" y="2195655"/>
            <a:ext cx="6972299" cy="416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s-ES" b="1"/>
              <a:t>INTELIXENCIA </a:t>
            </a:r>
            <a:r>
              <a:rPr lang="es-ES" b="1">
                <a:solidFill>
                  <a:srgbClr val="C00000"/>
                </a:solidFill>
              </a:rPr>
              <a:t>ANALÍTICA OU ACADÉMICA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es-ES"/>
              <a:t>Capacidade de adquirir novos coñecementos e eficacia na resolución de problemas. Alumnado exitoso na escuela.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800"/>
              <a:buNone/>
            </a:pPr>
            <a:endParaRPr sz="800"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es-ES" b="1"/>
              <a:t>INTELIXENCIA </a:t>
            </a:r>
            <a:r>
              <a:rPr lang="es-ES" b="1">
                <a:solidFill>
                  <a:srgbClr val="C00000"/>
                </a:solidFill>
              </a:rPr>
              <a:t>CREATIVA OU EXPERIENCIAL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es-ES"/>
              <a:t>Capacidad para afrontar tarefas e situacións descoñecidas aprendendo de experiencias pasadas. Alumnado creativo.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800"/>
              <a:buNone/>
            </a:pPr>
            <a:endParaRPr sz="800" b="1"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Char char="•"/>
            </a:pPr>
            <a:r>
              <a:rPr lang="es-ES" b="1"/>
              <a:t>INTELIXENCIA </a:t>
            </a:r>
            <a:r>
              <a:rPr lang="es-ES" b="1">
                <a:solidFill>
                  <a:srgbClr val="C00000"/>
                </a:solidFill>
              </a:rPr>
              <a:t>PRÁCTICA OU CONTEXTUAL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es-ES"/>
              <a:t>Capacidad para adaptarse ás demandas do medio operando exitosamente en situacións de realidade. Alumnado “listo”.</a:t>
            </a:r>
            <a:endParaRPr/>
          </a:p>
        </p:txBody>
      </p:sp>
      <p:pic>
        <p:nvPicPr>
          <p:cNvPr id="432" name="Google Shape;432;p17" descr="Imagen que contiene persona, hombre, edificio, traje  Descripción generada automáticament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12764" r="7235"/>
          <a:stretch/>
        </p:blipFill>
        <p:spPr>
          <a:xfrm>
            <a:off x="8737093" y="1575785"/>
            <a:ext cx="2692907" cy="359878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8"/>
          <p:cNvSpPr txBox="1">
            <a:spLocks noGrp="1"/>
          </p:cNvSpPr>
          <p:nvPr>
            <p:ph type="title"/>
          </p:nvPr>
        </p:nvSpPr>
        <p:spPr>
          <a:xfrm>
            <a:off x="1257300" y="381870"/>
            <a:ext cx="10172699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Impact"/>
              <a:buNone/>
            </a:pPr>
            <a:r>
              <a:rPr lang="es-ES" sz="4000"/>
              <a:t>TEORÍA DAS IIMM DE </a:t>
            </a:r>
            <a:r>
              <a:rPr lang="es-ES" sz="4000">
                <a:solidFill>
                  <a:srgbClr val="C00000"/>
                </a:solidFill>
              </a:rPr>
              <a:t>HOWARD</a:t>
            </a:r>
            <a:r>
              <a:rPr lang="es-ES" sz="4000"/>
              <a:t> </a:t>
            </a:r>
            <a:r>
              <a:rPr lang="es-ES" sz="4000">
                <a:solidFill>
                  <a:srgbClr val="C00000"/>
                </a:solidFill>
              </a:rPr>
              <a:t>GARDNER</a:t>
            </a:r>
            <a:endParaRPr/>
          </a:p>
        </p:txBody>
      </p:sp>
      <p:sp>
        <p:nvSpPr>
          <p:cNvPr id="438" name="Google Shape;438;p18"/>
          <p:cNvSpPr txBox="1">
            <a:spLocks noGrp="1"/>
          </p:cNvSpPr>
          <p:nvPr>
            <p:ph type="body" idx="2"/>
          </p:nvPr>
        </p:nvSpPr>
        <p:spPr>
          <a:xfrm>
            <a:off x="1257300" y="1783852"/>
            <a:ext cx="6572592" cy="4578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A intelixencia é un conxunto de habilidades, talentos ou capacidades mentais que se poden desenvolver dacordo coa  longa carga xenética de cada un e da súa interación co medio ambiente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É a capacidade para resolver problemas da vida cotidiana ou elaborar produtos/servizos que sexan valiosos nunha ou máis culturas</a:t>
            </a:r>
            <a:endParaRPr/>
          </a:p>
        </p:txBody>
      </p:sp>
      <p:pic>
        <p:nvPicPr>
          <p:cNvPr id="439" name="Google Shape;439;p18" descr="Imagen que contiene persona, hombre, interior, corbata  Descripción generada automá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2" b="10797"/>
          <a:stretch/>
        </p:blipFill>
        <p:spPr>
          <a:xfrm>
            <a:off x="8737092" y="2306711"/>
            <a:ext cx="2692907" cy="3598789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9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446" name="Google Shape;446;p19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7" name="Google Shape;447;p19"/>
          <p:cNvPicPr preferRelativeResize="0"/>
          <p:nvPr/>
        </p:nvPicPr>
        <p:blipFill rotWithShape="1">
          <a:blip r:embed="rId3">
            <a:alphaModFix/>
          </a:blip>
          <a:srcRect l="38955" r="7967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19"/>
          <p:cNvSpPr/>
          <p:nvPr/>
        </p:nvSpPr>
        <p:spPr>
          <a:xfrm>
            <a:off x="0" y="0"/>
            <a:ext cx="7569200" cy="6858000"/>
          </a:xfrm>
          <a:custGeom>
            <a:avLst/>
            <a:gdLst/>
            <a:ahLst/>
            <a:cxnLst/>
            <a:rect l="l" t="t" r="r" b="b"/>
            <a:pathLst>
              <a:path w="7569200" h="6858000" extrusionOk="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49" name="Google Shape;449;p19"/>
          <p:cNvSpPr txBox="1">
            <a:spLocks noGrp="1"/>
          </p:cNvSpPr>
          <p:nvPr>
            <p:ph type="title" idx="4294967295"/>
          </p:nvPr>
        </p:nvSpPr>
        <p:spPr>
          <a:xfrm>
            <a:off x="776651" y="191193"/>
            <a:ext cx="6015897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Impact"/>
              <a:buNone/>
            </a:pPr>
            <a:r>
              <a:rPr lang="es-ES" sz="4700"/>
              <a:t>PUNTOS CLAVES DA TEORÍA DAS IIMM</a:t>
            </a:r>
            <a:endParaRPr/>
          </a:p>
        </p:txBody>
      </p:sp>
      <p:sp>
        <p:nvSpPr>
          <p:cNvPr id="450" name="Google Shape;450;p19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9"/>
          <p:cNvSpPr txBox="1">
            <a:spLocks noGrp="1"/>
          </p:cNvSpPr>
          <p:nvPr>
            <p:ph type="body" idx="4294967295"/>
          </p:nvPr>
        </p:nvSpPr>
        <p:spPr>
          <a:xfrm>
            <a:off x="350428" y="1874517"/>
            <a:ext cx="6988217" cy="480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260"/>
              <a:buNone/>
            </a:pPr>
            <a:r>
              <a:rPr lang="es-ES" sz="2800">
                <a:solidFill>
                  <a:srgbClr val="C00000"/>
                </a:solidFill>
              </a:rPr>
              <a:t>Todos poseemos as 8 intelixencias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60"/>
              <a:buNone/>
            </a:pPr>
            <a:r>
              <a:rPr lang="es-ES" sz="2800">
                <a:solidFill>
                  <a:schemeClr val="accent1"/>
                </a:solidFill>
              </a:rPr>
              <a:t>Combínanse de forma persoal e única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60"/>
              <a:buNone/>
            </a:pPr>
            <a:r>
              <a:rPr lang="es-ES" sz="2800">
                <a:solidFill>
                  <a:srgbClr val="C00000"/>
                </a:solidFill>
              </a:rPr>
              <a:t>Casi todos podemos desenvolver cada intelixencia ata un nivel axeitado de competencia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60"/>
              <a:buNone/>
            </a:pPr>
            <a:r>
              <a:rPr lang="es-ES" sz="2800">
                <a:solidFill>
                  <a:schemeClr val="accent1"/>
                </a:solidFill>
              </a:rPr>
              <a:t>As intelixencias traballan xuntas de maneira complexa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260"/>
              <a:buNone/>
            </a:pPr>
            <a:r>
              <a:rPr lang="es-ES" sz="2800">
                <a:solidFill>
                  <a:srgbClr val="C00000"/>
                </a:solidFill>
              </a:rPr>
              <a:t>Hai diferentes formas de ser intelixentes dentro de cada unha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g7da778e990_0_1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3577" y="188250"/>
            <a:ext cx="7548125" cy="657127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7da778e990_0_1216"/>
          <p:cNvSpPr txBox="1"/>
          <p:nvPr/>
        </p:nvSpPr>
        <p:spPr>
          <a:xfrm>
            <a:off x="9186550" y="691099"/>
            <a:ext cx="2448779" cy="574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2400" b="1" i="1" dirty="0">
                <a:latin typeface="Gill Sans"/>
                <a:ea typeface="Gill Sans"/>
                <a:cs typeface="Gill Sans"/>
                <a:sym typeface="Gill Sans"/>
              </a:rPr>
              <a:t>Que vexo?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gl-ES" sz="2400" b="1" i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gl-ES" sz="2400" b="1" i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gl-ES" sz="2400" b="1" i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gl-ES" sz="2400" b="1" i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gl-ES" sz="2400" b="1" i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gl-ES" sz="2400" b="1" i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2400" b="1" i="1" dirty="0">
                <a:latin typeface="Gill Sans"/>
                <a:ea typeface="Gill Sans"/>
                <a:cs typeface="Gill Sans"/>
                <a:sym typeface="Gill Sans"/>
              </a:rPr>
              <a:t>Que penso?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gl-ES" sz="2400" b="1" i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gl-ES" sz="2400" b="1" i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gl-ES" sz="2400" b="1" i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gl-ES" sz="2400" b="1" i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gl-ES" sz="2400" b="1" i="1" dirty="0"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2400" b="1" i="1" dirty="0">
                <a:latin typeface="Gill Sans"/>
                <a:ea typeface="Gill Sans"/>
                <a:cs typeface="Gill Sans"/>
                <a:sym typeface="Gill Sans"/>
              </a:rPr>
              <a:t>Que me pregunto?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0"/>
          <p:cNvSpPr txBox="1">
            <a:spLocks noGrp="1"/>
          </p:cNvSpPr>
          <p:nvPr>
            <p:ph type="title"/>
          </p:nvPr>
        </p:nvSpPr>
        <p:spPr>
          <a:xfrm>
            <a:off x="432600" y="911725"/>
            <a:ext cx="4532400" cy="26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Impact"/>
              <a:buNone/>
            </a:pPr>
            <a:r>
              <a:rPr lang="es-ES" sz="4000"/>
              <a:t>AS 8 INTELIXENCIAS</a:t>
            </a:r>
            <a:endParaRPr/>
          </a:p>
        </p:txBody>
      </p:sp>
      <p:sp>
        <p:nvSpPr>
          <p:cNvPr id="457" name="Google Shape;457;p20"/>
          <p:cNvSpPr txBox="1">
            <a:spLocks noGrp="1"/>
          </p:cNvSpPr>
          <p:nvPr>
            <p:ph type="body" idx="1"/>
          </p:nvPr>
        </p:nvSpPr>
        <p:spPr>
          <a:xfrm>
            <a:off x="5324220" y="266008"/>
            <a:ext cx="6257400" cy="41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s-ES" sz="2800" b="1">
                <a:solidFill>
                  <a:schemeClr val="accent4"/>
                </a:solidFill>
              </a:rPr>
              <a:t>Verbal lingüística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s-ES" sz="2800" b="1">
                <a:solidFill>
                  <a:schemeClr val="accent4"/>
                </a:solidFill>
              </a:rPr>
              <a:t>Lóxica matemática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s-ES" sz="2800" b="1">
                <a:solidFill>
                  <a:schemeClr val="accent4"/>
                </a:solidFill>
              </a:rPr>
              <a:t>Visual espacial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s-ES" sz="2800" b="1">
                <a:solidFill>
                  <a:schemeClr val="accent4"/>
                </a:solidFill>
              </a:rPr>
              <a:t>Corporal cinestésica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s-ES" sz="2800" b="1">
                <a:solidFill>
                  <a:schemeClr val="accent4"/>
                </a:solidFill>
              </a:rPr>
              <a:t>Musical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s-ES" sz="2800" b="1">
                <a:solidFill>
                  <a:schemeClr val="accent4"/>
                </a:solidFill>
              </a:rPr>
              <a:t>Naturalista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s-ES" sz="2800" b="1">
                <a:solidFill>
                  <a:schemeClr val="accent4"/>
                </a:solidFill>
              </a:rPr>
              <a:t>Intrapersoal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s-ES" sz="2800" b="1">
                <a:solidFill>
                  <a:schemeClr val="accent4"/>
                </a:solidFill>
              </a:rPr>
              <a:t>Interpersoal</a:t>
            </a:r>
            <a:endParaRPr/>
          </a:p>
          <a:p>
            <a:pPr marL="0" lvl="0" indent="1270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Font typeface="Arial"/>
              <a:buNone/>
            </a:pPr>
            <a:endParaRPr sz="2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1"/>
          <p:cNvSpPr txBox="1">
            <a:spLocks noGrp="1"/>
          </p:cNvSpPr>
          <p:nvPr>
            <p:ph type="body" idx="1"/>
          </p:nvPr>
        </p:nvSpPr>
        <p:spPr>
          <a:xfrm>
            <a:off x="1065432" y="431417"/>
            <a:ext cx="3955610" cy="359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 sz="2800"/>
              <a:t>O IMPORTANTE É COMO SE COMBINAN AS TRES VARIABLES E OS ESPAZOS NAS INTERSECCIÓNS</a:t>
            </a:r>
            <a:endParaRPr/>
          </a:p>
          <a:p>
            <a:pPr marL="228600" lvl="0" indent="-1397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  <p:pic>
        <p:nvPicPr>
          <p:cNvPr id="464" name="Google Shape;46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6090" y="858514"/>
            <a:ext cx="6269479" cy="5140972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2"/>
          <p:cNvSpPr txBox="1"/>
          <p:nvPr/>
        </p:nvSpPr>
        <p:spPr>
          <a:xfrm>
            <a:off x="1991544" y="260648"/>
            <a:ext cx="8229600" cy="522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730" b="1">
                <a:solidFill>
                  <a:srgbClr val="F8F8F8"/>
                </a:solidFill>
                <a:latin typeface="Impact"/>
                <a:ea typeface="Impact"/>
                <a:cs typeface="Impact"/>
                <a:sym typeface="Impact"/>
              </a:rPr>
              <a:t>Os tres aneis</a:t>
            </a:r>
            <a:endParaRPr/>
          </a:p>
        </p:txBody>
      </p:sp>
      <p:sp>
        <p:nvSpPr>
          <p:cNvPr id="470" name="Google Shape;470;p22"/>
          <p:cNvSpPr txBox="1"/>
          <p:nvPr/>
        </p:nvSpPr>
        <p:spPr>
          <a:xfrm>
            <a:off x="1299604" y="1504295"/>
            <a:ext cx="6667175" cy="3970318"/>
          </a:xfrm>
          <a:prstGeom prst="rect">
            <a:avLst/>
          </a:prstGeom>
          <a:solidFill>
            <a:srgbClr val="FFCC0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¿Cales son as circunstancias necesarias para que o potencial  se convirta en talento, rendemento ou excelencia? ¿Como xerar produtos e ideas que a sociedade recoñeza como valiosos?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Os aneis  </a:t>
            </a:r>
            <a:r>
              <a:rPr lang="es-ES" sz="28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expándense</a:t>
            </a:r>
            <a:r>
              <a:rPr lang="es-ES" sz="2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si a escola responde co reto adecuado ao perfil de cada alumno/a.</a:t>
            </a:r>
            <a:endParaRPr/>
          </a:p>
        </p:txBody>
      </p:sp>
      <p:pic>
        <p:nvPicPr>
          <p:cNvPr id="471" name="Google Shape;47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1081" y="4008029"/>
            <a:ext cx="3338920" cy="2354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5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496" name="Google Shape;496;p25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7" name="Google Shape;497;p25" descr="Imagen que contiene dibujo  Descripción generada automáticamente"/>
          <p:cNvPicPr preferRelativeResize="0"/>
          <p:nvPr/>
        </p:nvPicPr>
        <p:blipFill rotWithShape="1">
          <a:blip r:embed="rId3">
            <a:alphaModFix/>
          </a:blip>
          <a:srcRect t="33033" b="19950"/>
          <a:stretch/>
        </p:blipFill>
        <p:spPr>
          <a:xfrm>
            <a:off x="7338646" y="10"/>
            <a:ext cx="4853354" cy="342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5" descr="Imagen que contiene camiseta  Descripción generada automáticament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l="6670" r="15788" b="2"/>
          <a:stretch/>
        </p:blipFill>
        <p:spPr>
          <a:xfrm>
            <a:off x="7338646" y="3429000"/>
            <a:ext cx="4853354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5"/>
          <p:cNvSpPr/>
          <p:nvPr/>
        </p:nvSpPr>
        <p:spPr>
          <a:xfrm>
            <a:off x="0" y="0"/>
            <a:ext cx="7569200" cy="6858000"/>
          </a:xfrm>
          <a:custGeom>
            <a:avLst/>
            <a:gdLst/>
            <a:ahLst/>
            <a:cxnLst/>
            <a:rect l="l" t="t" r="r" b="b"/>
            <a:pathLst>
              <a:path w="7569200" h="6858000" extrusionOk="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500" name="Google Shape;500;p25"/>
          <p:cNvSpPr txBox="1">
            <a:spLocks noGrp="1"/>
          </p:cNvSpPr>
          <p:nvPr>
            <p:ph type="title"/>
          </p:nvPr>
        </p:nvSpPr>
        <p:spPr>
          <a:xfrm>
            <a:off x="595745" y="382385"/>
            <a:ext cx="6973455" cy="892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s-ES"/>
              <a:t>¿ONDE ESTÁ O SEM?</a:t>
            </a:r>
            <a:endParaRPr/>
          </a:p>
        </p:txBody>
      </p:sp>
      <p:sp>
        <p:nvSpPr>
          <p:cNvPr id="501" name="Google Shape;501;p25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5"/>
          <p:cNvSpPr txBox="1">
            <a:spLocks noGrp="1"/>
          </p:cNvSpPr>
          <p:nvPr>
            <p:ph type="body" idx="1"/>
          </p:nvPr>
        </p:nvSpPr>
        <p:spPr>
          <a:xfrm>
            <a:off x="374073" y="2286001"/>
            <a:ext cx="6788727" cy="4076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Dedutivo – Indutivo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Prescriptivo – Investigativo 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Condutismo – Construtivismo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Adquisición – Produción e aplicación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Habilidades básicas – Competencias clave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2400"/>
              <a:buChar char="•"/>
            </a:pPr>
            <a:r>
              <a:rPr lang="es-ES" sz="2400"/>
              <a:t>Rendemento académico – Liderazgo e innovación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3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7" name="Google Shape;477;p23"/>
          <p:cNvSpPr txBox="1">
            <a:spLocks noGrp="1"/>
          </p:cNvSpPr>
          <p:nvPr>
            <p:ph type="ctrTitle"/>
          </p:nvPr>
        </p:nvSpPr>
        <p:spPr>
          <a:xfrm>
            <a:off x="1580257" y="864911"/>
            <a:ext cx="9031484" cy="3467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Impact"/>
              <a:buNone/>
            </a:pPr>
            <a:r>
              <a:rPr lang="es-ES" sz="8000"/>
              <a:t>UNHA ESCOLA SEM</a:t>
            </a:r>
            <a:endParaRPr/>
          </a:p>
        </p:txBody>
      </p:sp>
      <p:sp>
        <p:nvSpPr>
          <p:cNvPr id="478" name="Google Shape;478;p23"/>
          <p:cNvSpPr/>
          <p:nvPr/>
        </p:nvSpPr>
        <p:spPr>
          <a:xfrm>
            <a:off x="0" y="5070707"/>
            <a:ext cx="12192000" cy="1787292"/>
          </a:xfrm>
          <a:custGeom>
            <a:avLst/>
            <a:gdLst/>
            <a:ahLst/>
            <a:cxnLst/>
            <a:rect l="l" t="t" r="r" b="b"/>
            <a:pathLst>
              <a:path w="12192000" h="1787292" extrusionOk="0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79" name="Google Shape;479;p23"/>
          <p:cNvSpPr txBox="1">
            <a:spLocks noGrp="1"/>
          </p:cNvSpPr>
          <p:nvPr>
            <p:ph type="subTitle" idx="1"/>
          </p:nvPr>
        </p:nvSpPr>
        <p:spPr>
          <a:xfrm>
            <a:off x="2073314" y="5493376"/>
            <a:ext cx="8045373" cy="74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 sz="3600">
                <a:solidFill>
                  <a:srgbClr val="2A1A00"/>
                </a:solidFill>
              </a:rPr>
              <a:t>¿COMO A IMAXINAS?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"/>
          <p:cNvSpPr/>
          <p:nvPr/>
        </p:nvSpPr>
        <p:spPr>
          <a:xfrm>
            <a:off x="3557016" y="630936"/>
            <a:ext cx="5235575" cy="5229225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85" name="Google Shape;485;p24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87" name="Google Shape;487;p24"/>
          <p:cNvSpPr/>
          <p:nvPr/>
        </p:nvSpPr>
        <p:spPr>
          <a:xfrm flipH="1">
            <a:off x="141730" y="0"/>
            <a:ext cx="7789615" cy="6858000"/>
          </a:xfrm>
          <a:custGeom>
            <a:avLst/>
            <a:gdLst/>
            <a:ahLst/>
            <a:cxnLst/>
            <a:rect l="l" t="t" r="r" b="b"/>
            <a:pathLst>
              <a:path w="9807836" h="6858000" extrusionOk="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88" name="Google Shape;488;p24"/>
          <p:cNvSpPr txBox="1">
            <a:spLocks noGrp="1"/>
          </p:cNvSpPr>
          <p:nvPr>
            <p:ph type="title"/>
          </p:nvPr>
        </p:nvSpPr>
        <p:spPr>
          <a:xfrm>
            <a:off x="926927" y="1231895"/>
            <a:ext cx="5490143" cy="4339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Impact"/>
              <a:buNone/>
            </a:pPr>
            <a:r>
              <a:rPr lang="es-ES" sz="10000"/>
              <a:t>UNHA AULA SEM</a:t>
            </a:r>
            <a:endParaRPr/>
          </a:p>
        </p:txBody>
      </p:sp>
      <p:sp>
        <p:nvSpPr>
          <p:cNvPr id="489" name="Google Shape;489;p24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0" name="Google Shape;490;p2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552944" y="1403687"/>
            <a:ext cx="3995592" cy="3995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26"/>
          <p:cNvGrpSpPr/>
          <p:nvPr/>
        </p:nvGrpSpPr>
        <p:grpSpPr>
          <a:xfrm>
            <a:off x="1326408" y="960300"/>
            <a:ext cx="10103592" cy="4937400"/>
            <a:chOff x="0" y="317942"/>
            <a:chExt cx="10103592" cy="4937400"/>
          </a:xfrm>
        </p:grpSpPr>
        <p:sp>
          <p:nvSpPr>
            <p:cNvPr id="508" name="Google Shape;508;p26"/>
            <p:cNvSpPr/>
            <p:nvPr/>
          </p:nvSpPr>
          <p:spPr>
            <a:xfrm>
              <a:off x="0" y="317942"/>
              <a:ext cx="10103592" cy="15210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6"/>
            <p:cNvSpPr txBox="1"/>
            <p:nvPr/>
          </p:nvSpPr>
          <p:spPr>
            <a:xfrm>
              <a:off x="74249" y="392191"/>
              <a:ext cx="9955094" cy="13725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500"/>
                <a:buFont typeface="Gill Sans"/>
                <a:buNone/>
              </a:pPr>
              <a:r>
                <a:rPr lang="es-ES" sz="65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MODELO</a:t>
              </a:r>
              <a:endParaRPr/>
            </a:p>
          </p:txBody>
        </p:sp>
        <p:sp>
          <p:nvSpPr>
            <p:cNvPr id="510" name="Google Shape;510;p26"/>
            <p:cNvSpPr/>
            <p:nvPr/>
          </p:nvSpPr>
          <p:spPr>
            <a:xfrm>
              <a:off x="0" y="2026142"/>
              <a:ext cx="10103592" cy="1521000"/>
            </a:xfrm>
            <a:prstGeom prst="roundRect">
              <a:avLst>
                <a:gd name="adj" fmla="val 16667"/>
              </a:avLst>
            </a:prstGeom>
            <a:solidFill>
              <a:srgbClr val="58B4B7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6"/>
            <p:cNvSpPr txBox="1"/>
            <p:nvPr/>
          </p:nvSpPr>
          <p:spPr>
            <a:xfrm>
              <a:off x="74249" y="2100391"/>
              <a:ext cx="9955094" cy="13725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500"/>
                <a:buFont typeface="Gill Sans"/>
                <a:buNone/>
              </a:pPr>
              <a:r>
                <a:rPr lang="es-ES" sz="65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ENRIQUECEMENTO</a:t>
              </a: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0" y="3734342"/>
              <a:ext cx="10103592" cy="1521000"/>
            </a:xfrm>
            <a:prstGeom prst="roundRect">
              <a:avLst>
                <a:gd name="adj" fmla="val 16667"/>
              </a:avLst>
            </a:prstGeom>
            <a:solidFill>
              <a:srgbClr val="956388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6"/>
            <p:cNvSpPr txBox="1"/>
            <p:nvPr/>
          </p:nvSpPr>
          <p:spPr>
            <a:xfrm>
              <a:off x="74249" y="3808591"/>
              <a:ext cx="9955094" cy="13725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500"/>
                <a:buFont typeface="Gill Sans"/>
                <a:buNone/>
              </a:pPr>
              <a:r>
                <a:rPr lang="es-ES" sz="65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PARA TODA A ESCOLA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7"/>
          <p:cNvSpPr txBox="1">
            <a:spLocks noGrp="1"/>
          </p:cNvSpPr>
          <p:nvPr>
            <p:ph type="title"/>
          </p:nvPr>
        </p:nvSpPr>
        <p:spPr>
          <a:xfrm>
            <a:off x="3242929" y="963679"/>
            <a:ext cx="8187071" cy="1322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0"/>
              <a:buFont typeface="Impact"/>
              <a:buNone/>
            </a:pPr>
            <a:r>
              <a:rPr lang="es-ES"/>
              <a:t>CUESTIÓN Nº 2</a:t>
            </a:r>
            <a:endParaRPr/>
          </a:p>
        </p:txBody>
      </p:sp>
      <p:sp>
        <p:nvSpPr>
          <p:cNvPr id="519" name="Google Shape;519;p27"/>
          <p:cNvSpPr txBox="1">
            <a:spLocks noGrp="1"/>
          </p:cNvSpPr>
          <p:nvPr>
            <p:ph type="body" idx="1"/>
          </p:nvPr>
        </p:nvSpPr>
        <p:spPr>
          <a:xfrm>
            <a:off x="2513231" y="3767110"/>
            <a:ext cx="9415533" cy="259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s-ES" sz="6000"/>
              <a:t>ENRIQUECEMENTO CURRICULAR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F3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8"/>
          <p:cNvSpPr txBox="1">
            <a:spLocks noGrp="1"/>
          </p:cNvSpPr>
          <p:nvPr>
            <p:ph type="title"/>
          </p:nvPr>
        </p:nvSpPr>
        <p:spPr>
          <a:xfrm>
            <a:off x="1078496" y="1773381"/>
            <a:ext cx="6160504" cy="455271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20"/>
              <a:buFont typeface="Impact"/>
              <a:buNone/>
            </a:pPr>
            <a:r>
              <a:rPr lang="es-ES" sz="4320"/>
              <a:t>¿QUE É O CURRÍCULO?</a:t>
            </a:r>
            <a:br>
              <a:rPr lang="es-ES" sz="4320"/>
            </a:br>
            <a:r>
              <a:rPr lang="es-ES" sz="4320"/>
              <a:t/>
            </a:r>
            <a:br>
              <a:rPr lang="es-ES" sz="4320"/>
            </a:br>
            <a:r>
              <a:rPr lang="es-ES" sz="4320"/>
              <a:t>¿CALES SON OS SEUS ELEMENTOS?</a:t>
            </a:r>
            <a:endParaRPr/>
          </a:p>
        </p:txBody>
      </p:sp>
      <p:pic>
        <p:nvPicPr>
          <p:cNvPr id="525" name="Google Shape;525;p28" descr="Imagen que contiene objeto, reloj  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5464" y="381000"/>
            <a:ext cx="3414536" cy="4552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F3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9"/>
          <p:cNvSpPr txBox="1">
            <a:spLocks noGrp="1"/>
          </p:cNvSpPr>
          <p:nvPr>
            <p:ph type="title"/>
          </p:nvPr>
        </p:nvSpPr>
        <p:spPr>
          <a:xfrm>
            <a:off x="7890121" y="382385"/>
            <a:ext cx="3539877" cy="723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90"/>
              <a:buFont typeface="Impact"/>
              <a:buNone/>
            </a:pPr>
            <a:r>
              <a:rPr lang="es-ES" sz="4590"/>
              <a:t>CURRÍCULUM</a:t>
            </a:r>
            <a:endParaRPr/>
          </a:p>
        </p:txBody>
      </p:sp>
      <p:sp>
        <p:nvSpPr>
          <p:cNvPr id="531" name="Google Shape;531;p29"/>
          <p:cNvSpPr txBox="1">
            <a:spLocks noGrp="1"/>
          </p:cNvSpPr>
          <p:nvPr>
            <p:ph type="body" idx="1"/>
          </p:nvPr>
        </p:nvSpPr>
        <p:spPr>
          <a:xfrm>
            <a:off x="1251678" y="1845226"/>
            <a:ext cx="10178322" cy="406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s-ES" sz="4000"/>
              <a:t>Enténdese por currículo a regulación dos elementos que determinan os procesos de ensinanza e aprendizaxe para cada unha das ensinanzas e etapas educativas. (LOE/LOMCE)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400"/>
              <a:buNone/>
            </a:pPr>
            <a:endParaRPr sz="2400"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7" name="Google Shape;247;p2"/>
          <p:cNvSpPr/>
          <p:nvPr/>
        </p:nvSpPr>
        <p:spPr>
          <a:xfrm>
            <a:off x="1808051" y="1262092"/>
            <a:ext cx="4369702" cy="4364402"/>
          </a:xfrm>
          <a:custGeom>
            <a:avLst/>
            <a:gdLst/>
            <a:ahLst/>
            <a:cxnLst/>
            <a:rect l="l" t="t" r="r" b="b"/>
            <a:pathLst>
              <a:path w="3298" h="3294" extrusionOk="0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48" name="Google Shape;248;p2"/>
          <p:cNvSpPr txBox="1">
            <a:spLocks noGrp="1"/>
          </p:cNvSpPr>
          <p:nvPr>
            <p:ph type="ctrTitle"/>
          </p:nvPr>
        </p:nvSpPr>
        <p:spPr>
          <a:xfrm>
            <a:off x="761996" y="1231506"/>
            <a:ext cx="6461812" cy="439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mpact"/>
              <a:buNone/>
            </a:pPr>
            <a:r>
              <a:rPr lang="es-ES" sz="4800"/>
              <a:t>S</a:t>
            </a:r>
            <a:br>
              <a:rPr lang="es-ES" sz="4800"/>
            </a:br>
            <a:r>
              <a:rPr lang="es-ES" sz="4800"/>
              <a:t>E</a:t>
            </a:r>
            <a:br>
              <a:rPr lang="es-ES" sz="4800"/>
            </a:br>
            <a:r>
              <a:rPr lang="es-ES" sz="4800"/>
              <a:t>M</a:t>
            </a:r>
            <a:endParaRPr/>
          </a:p>
        </p:txBody>
      </p:sp>
      <p:sp>
        <p:nvSpPr>
          <p:cNvPr id="249" name="Google Shape;249;p2"/>
          <p:cNvSpPr txBox="1">
            <a:spLocks noGrp="1"/>
          </p:cNvSpPr>
          <p:nvPr>
            <p:ph type="subTitle" idx="1"/>
          </p:nvPr>
        </p:nvSpPr>
        <p:spPr>
          <a:xfrm>
            <a:off x="6096000" y="1231506"/>
            <a:ext cx="5250873" cy="513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s-ES" sz="4800"/>
              <a:t>SCHOOLWIDE</a:t>
            </a:r>
            <a:endParaRPr sz="4800"/>
          </a:p>
          <a:p>
            <a:pPr marL="0" lvl="0" indent="0" algn="r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4800"/>
              <a:buNone/>
            </a:pPr>
            <a:r>
              <a:rPr lang="es-ES" sz="4800"/>
              <a:t>ENRICHMENT</a:t>
            </a:r>
            <a:endParaRPr sz="4800"/>
          </a:p>
          <a:p>
            <a:pPr marL="0" lvl="0" indent="0" algn="r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4800"/>
              <a:buNone/>
            </a:pPr>
            <a:r>
              <a:rPr lang="es-ES" sz="4800"/>
              <a:t>MODEL</a:t>
            </a:r>
            <a:endParaRPr sz="4800"/>
          </a:p>
        </p:txBody>
      </p:sp>
      <p:sp>
        <p:nvSpPr>
          <p:cNvPr id="250" name="Google Shape;250;p2"/>
          <p:cNvSpPr/>
          <p:nvPr/>
        </p:nvSpPr>
        <p:spPr>
          <a:xfrm rot="-5400000">
            <a:off x="10402742" y="3407199"/>
            <a:ext cx="2032000" cy="43602"/>
          </a:xfrm>
          <a:custGeom>
            <a:avLst/>
            <a:gdLst/>
            <a:ahLst/>
            <a:cxnLst/>
            <a:rect l="l" t="t" r="r" b="b"/>
            <a:pathLst>
              <a:path w="2032000" h="43602" extrusionOk="0">
                <a:moveTo>
                  <a:pt x="103232" y="0"/>
                </a:moveTo>
                <a:lnTo>
                  <a:pt x="114609" y="529"/>
                </a:lnTo>
                <a:lnTo>
                  <a:pt x="124663" y="1588"/>
                </a:lnTo>
                <a:lnTo>
                  <a:pt x="133394" y="3440"/>
                </a:lnTo>
                <a:lnTo>
                  <a:pt x="141067" y="6085"/>
                </a:lnTo>
                <a:lnTo>
                  <a:pt x="147946" y="8731"/>
                </a:lnTo>
                <a:lnTo>
                  <a:pt x="154032" y="11377"/>
                </a:lnTo>
                <a:lnTo>
                  <a:pt x="160382" y="14552"/>
                </a:lnTo>
                <a:lnTo>
                  <a:pt x="166732" y="17727"/>
                </a:lnTo>
                <a:lnTo>
                  <a:pt x="172817" y="20902"/>
                </a:lnTo>
                <a:lnTo>
                  <a:pt x="179696" y="23548"/>
                </a:lnTo>
                <a:lnTo>
                  <a:pt x="187369" y="25929"/>
                </a:lnTo>
                <a:lnTo>
                  <a:pt x="196100" y="27781"/>
                </a:lnTo>
                <a:lnTo>
                  <a:pt x="206155" y="29104"/>
                </a:lnTo>
                <a:lnTo>
                  <a:pt x="217532" y="29369"/>
                </a:lnTo>
                <a:lnTo>
                  <a:pt x="228909" y="29104"/>
                </a:lnTo>
                <a:lnTo>
                  <a:pt x="238963" y="27781"/>
                </a:lnTo>
                <a:lnTo>
                  <a:pt x="247694" y="25929"/>
                </a:lnTo>
                <a:lnTo>
                  <a:pt x="255367" y="23548"/>
                </a:lnTo>
                <a:lnTo>
                  <a:pt x="262246" y="20902"/>
                </a:lnTo>
                <a:lnTo>
                  <a:pt x="268332" y="17727"/>
                </a:lnTo>
                <a:lnTo>
                  <a:pt x="274682" y="14552"/>
                </a:lnTo>
                <a:lnTo>
                  <a:pt x="281032" y="11377"/>
                </a:lnTo>
                <a:lnTo>
                  <a:pt x="287117" y="8731"/>
                </a:lnTo>
                <a:lnTo>
                  <a:pt x="293996" y="6085"/>
                </a:lnTo>
                <a:lnTo>
                  <a:pt x="301669" y="3440"/>
                </a:lnTo>
                <a:lnTo>
                  <a:pt x="310400" y="1588"/>
                </a:lnTo>
                <a:lnTo>
                  <a:pt x="320455" y="529"/>
                </a:lnTo>
                <a:lnTo>
                  <a:pt x="331832" y="0"/>
                </a:lnTo>
                <a:lnTo>
                  <a:pt x="343209" y="529"/>
                </a:lnTo>
                <a:lnTo>
                  <a:pt x="353263" y="1588"/>
                </a:lnTo>
                <a:lnTo>
                  <a:pt x="361994" y="3440"/>
                </a:lnTo>
                <a:lnTo>
                  <a:pt x="369667" y="6085"/>
                </a:lnTo>
                <a:lnTo>
                  <a:pt x="376546" y="8731"/>
                </a:lnTo>
                <a:lnTo>
                  <a:pt x="382632" y="11377"/>
                </a:lnTo>
                <a:lnTo>
                  <a:pt x="388982" y="14552"/>
                </a:lnTo>
                <a:lnTo>
                  <a:pt x="395332" y="17727"/>
                </a:lnTo>
                <a:lnTo>
                  <a:pt x="401417" y="20902"/>
                </a:lnTo>
                <a:lnTo>
                  <a:pt x="408296" y="23548"/>
                </a:lnTo>
                <a:lnTo>
                  <a:pt x="415969" y="25929"/>
                </a:lnTo>
                <a:lnTo>
                  <a:pt x="424700" y="27781"/>
                </a:lnTo>
                <a:lnTo>
                  <a:pt x="434755" y="29104"/>
                </a:lnTo>
                <a:lnTo>
                  <a:pt x="446132" y="29369"/>
                </a:lnTo>
                <a:lnTo>
                  <a:pt x="457509" y="29104"/>
                </a:lnTo>
                <a:lnTo>
                  <a:pt x="467563" y="27781"/>
                </a:lnTo>
                <a:lnTo>
                  <a:pt x="476294" y="25929"/>
                </a:lnTo>
                <a:lnTo>
                  <a:pt x="483967" y="23548"/>
                </a:lnTo>
                <a:lnTo>
                  <a:pt x="490846" y="20902"/>
                </a:lnTo>
                <a:lnTo>
                  <a:pt x="496932" y="17727"/>
                </a:lnTo>
                <a:lnTo>
                  <a:pt x="503282" y="14552"/>
                </a:lnTo>
                <a:lnTo>
                  <a:pt x="509632" y="11377"/>
                </a:lnTo>
                <a:lnTo>
                  <a:pt x="515717" y="8731"/>
                </a:lnTo>
                <a:lnTo>
                  <a:pt x="522596" y="6085"/>
                </a:lnTo>
                <a:lnTo>
                  <a:pt x="530269" y="3440"/>
                </a:lnTo>
                <a:lnTo>
                  <a:pt x="539000" y="1588"/>
                </a:lnTo>
                <a:lnTo>
                  <a:pt x="549055" y="529"/>
                </a:lnTo>
                <a:lnTo>
                  <a:pt x="560167" y="0"/>
                </a:lnTo>
                <a:lnTo>
                  <a:pt x="571809" y="529"/>
                </a:lnTo>
                <a:lnTo>
                  <a:pt x="581863" y="1588"/>
                </a:lnTo>
                <a:lnTo>
                  <a:pt x="590594" y="3440"/>
                </a:lnTo>
                <a:lnTo>
                  <a:pt x="598267" y="6085"/>
                </a:lnTo>
                <a:lnTo>
                  <a:pt x="605146" y="8731"/>
                </a:lnTo>
                <a:lnTo>
                  <a:pt x="611232" y="11377"/>
                </a:lnTo>
                <a:lnTo>
                  <a:pt x="617582" y="14552"/>
                </a:lnTo>
                <a:lnTo>
                  <a:pt x="623932" y="17727"/>
                </a:lnTo>
                <a:lnTo>
                  <a:pt x="630017" y="20902"/>
                </a:lnTo>
                <a:lnTo>
                  <a:pt x="636896" y="23548"/>
                </a:lnTo>
                <a:lnTo>
                  <a:pt x="644569" y="25929"/>
                </a:lnTo>
                <a:lnTo>
                  <a:pt x="653300" y="27781"/>
                </a:lnTo>
                <a:lnTo>
                  <a:pt x="663355" y="29104"/>
                </a:lnTo>
                <a:lnTo>
                  <a:pt x="674732" y="29369"/>
                </a:lnTo>
                <a:lnTo>
                  <a:pt x="686109" y="29104"/>
                </a:lnTo>
                <a:lnTo>
                  <a:pt x="696163" y="27781"/>
                </a:lnTo>
                <a:lnTo>
                  <a:pt x="704894" y="25929"/>
                </a:lnTo>
                <a:lnTo>
                  <a:pt x="712567" y="23548"/>
                </a:lnTo>
                <a:lnTo>
                  <a:pt x="719446" y="20902"/>
                </a:lnTo>
                <a:lnTo>
                  <a:pt x="725532" y="17727"/>
                </a:lnTo>
                <a:lnTo>
                  <a:pt x="738232" y="11377"/>
                </a:lnTo>
                <a:lnTo>
                  <a:pt x="744317" y="8731"/>
                </a:lnTo>
                <a:lnTo>
                  <a:pt x="751196" y="6085"/>
                </a:lnTo>
                <a:lnTo>
                  <a:pt x="758869" y="3440"/>
                </a:lnTo>
                <a:lnTo>
                  <a:pt x="767600" y="1588"/>
                </a:lnTo>
                <a:lnTo>
                  <a:pt x="777655" y="529"/>
                </a:lnTo>
                <a:lnTo>
                  <a:pt x="789032" y="0"/>
                </a:lnTo>
                <a:lnTo>
                  <a:pt x="800409" y="529"/>
                </a:lnTo>
                <a:lnTo>
                  <a:pt x="810463" y="1588"/>
                </a:lnTo>
                <a:lnTo>
                  <a:pt x="819194" y="3440"/>
                </a:lnTo>
                <a:lnTo>
                  <a:pt x="826867" y="6085"/>
                </a:lnTo>
                <a:lnTo>
                  <a:pt x="833746" y="8731"/>
                </a:lnTo>
                <a:lnTo>
                  <a:pt x="839832" y="11377"/>
                </a:lnTo>
                <a:lnTo>
                  <a:pt x="846182" y="14552"/>
                </a:lnTo>
                <a:lnTo>
                  <a:pt x="852532" y="17727"/>
                </a:lnTo>
                <a:lnTo>
                  <a:pt x="858617" y="20902"/>
                </a:lnTo>
                <a:lnTo>
                  <a:pt x="865496" y="23548"/>
                </a:lnTo>
                <a:lnTo>
                  <a:pt x="873169" y="25929"/>
                </a:lnTo>
                <a:lnTo>
                  <a:pt x="881900" y="27781"/>
                </a:lnTo>
                <a:lnTo>
                  <a:pt x="891955" y="29104"/>
                </a:lnTo>
                <a:lnTo>
                  <a:pt x="901700" y="29331"/>
                </a:lnTo>
                <a:lnTo>
                  <a:pt x="911445" y="29104"/>
                </a:lnTo>
                <a:lnTo>
                  <a:pt x="921499" y="27781"/>
                </a:lnTo>
                <a:lnTo>
                  <a:pt x="930231" y="25929"/>
                </a:lnTo>
                <a:lnTo>
                  <a:pt x="937904" y="23548"/>
                </a:lnTo>
                <a:lnTo>
                  <a:pt x="944783" y="20902"/>
                </a:lnTo>
                <a:lnTo>
                  <a:pt x="950868" y="17727"/>
                </a:lnTo>
                <a:lnTo>
                  <a:pt x="957218" y="14552"/>
                </a:lnTo>
                <a:lnTo>
                  <a:pt x="963568" y="11377"/>
                </a:lnTo>
                <a:lnTo>
                  <a:pt x="969654" y="8731"/>
                </a:lnTo>
                <a:lnTo>
                  <a:pt x="976533" y="6085"/>
                </a:lnTo>
                <a:lnTo>
                  <a:pt x="984206" y="3440"/>
                </a:lnTo>
                <a:lnTo>
                  <a:pt x="992937" y="1588"/>
                </a:lnTo>
                <a:lnTo>
                  <a:pt x="1002991" y="529"/>
                </a:lnTo>
                <a:lnTo>
                  <a:pt x="1014368" y="0"/>
                </a:lnTo>
                <a:lnTo>
                  <a:pt x="1016000" y="76"/>
                </a:lnTo>
                <a:lnTo>
                  <a:pt x="1017632" y="0"/>
                </a:lnTo>
                <a:lnTo>
                  <a:pt x="1029009" y="529"/>
                </a:lnTo>
                <a:lnTo>
                  <a:pt x="1039063" y="1588"/>
                </a:lnTo>
                <a:lnTo>
                  <a:pt x="1047794" y="3440"/>
                </a:lnTo>
                <a:lnTo>
                  <a:pt x="1055467" y="6085"/>
                </a:lnTo>
                <a:lnTo>
                  <a:pt x="1062346" y="8731"/>
                </a:lnTo>
                <a:lnTo>
                  <a:pt x="1068432" y="11377"/>
                </a:lnTo>
                <a:lnTo>
                  <a:pt x="1074782" y="14552"/>
                </a:lnTo>
                <a:lnTo>
                  <a:pt x="1081132" y="17727"/>
                </a:lnTo>
                <a:lnTo>
                  <a:pt x="1087217" y="20902"/>
                </a:lnTo>
                <a:lnTo>
                  <a:pt x="1094096" y="23548"/>
                </a:lnTo>
                <a:lnTo>
                  <a:pt x="1101769" y="25929"/>
                </a:lnTo>
                <a:lnTo>
                  <a:pt x="1110501" y="27781"/>
                </a:lnTo>
                <a:lnTo>
                  <a:pt x="1120555" y="29104"/>
                </a:lnTo>
                <a:lnTo>
                  <a:pt x="1130300" y="29331"/>
                </a:lnTo>
                <a:lnTo>
                  <a:pt x="1140045" y="29104"/>
                </a:lnTo>
                <a:lnTo>
                  <a:pt x="1150100" y="27781"/>
                </a:lnTo>
                <a:lnTo>
                  <a:pt x="1158831" y="25929"/>
                </a:lnTo>
                <a:lnTo>
                  <a:pt x="1166504" y="23548"/>
                </a:lnTo>
                <a:lnTo>
                  <a:pt x="1173383" y="20902"/>
                </a:lnTo>
                <a:lnTo>
                  <a:pt x="1179468" y="17727"/>
                </a:lnTo>
                <a:lnTo>
                  <a:pt x="1185818" y="14552"/>
                </a:lnTo>
                <a:lnTo>
                  <a:pt x="1192168" y="11377"/>
                </a:lnTo>
                <a:lnTo>
                  <a:pt x="1198254" y="8731"/>
                </a:lnTo>
                <a:lnTo>
                  <a:pt x="1205133" y="6085"/>
                </a:lnTo>
                <a:lnTo>
                  <a:pt x="1212806" y="3440"/>
                </a:lnTo>
                <a:lnTo>
                  <a:pt x="1221537" y="1588"/>
                </a:lnTo>
                <a:lnTo>
                  <a:pt x="1231591" y="529"/>
                </a:lnTo>
                <a:lnTo>
                  <a:pt x="1242968" y="0"/>
                </a:lnTo>
                <a:lnTo>
                  <a:pt x="1254345" y="529"/>
                </a:lnTo>
                <a:lnTo>
                  <a:pt x="1264400" y="1588"/>
                </a:lnTo>
                <a:lnTo>
                  <a:pt x="1273131" y="3440"/>
                </a:lnTo>
                <a:lnTo>
                  <a:pt x="1280804" y="6085"/>
                </a:lnTo>
                <a:lnTo>
                  <a:pt x="1287683" y="8731"/>
                </a:lnTo>
                <a:lnTo>
                  <a:pt x="1293768" y="11377"/>
                </a:lnTo>
                <a:lnTo>
                  <a:pt x="1300118" y="14552"/>
                </a:lnTo>
                <a:lnTo>
                  <a:pt x="1306468" y="17727"/>
                </a:lnTo>
                <a:lnTo>
                  <a:pt x="1312554" y="20902"/>
                </a:lnTo>
                <a:lnTo>
                  <a:pt x="1319433" y="23548"/>
                </a:lnTo>
                <a:lnTo>
                  <a:pt x="1327106" y="25929"/>
                </a:lnTo>
                <a:lnTo>
                  <a:pt x="1335837" y="27781"/>
                </a:lnTo>
                <a:lnTo>
                  <a:pt x="1345891" y="29104"/>
                </a:lnTo>
                <a:lnTo>
                  <a:pt x="1357268" y="29369"/>
                </a:lnTo>
                <a:lnTo>
                  <a:pt x="1368645" y="29104"/>
                </a:lnTo>
                <a:lnTo>
                  <a:pt x="1378700" y="27781"/>
                </a:lnTo>
                <a:lnTo>
                  <a:pt x="1387431" y="25929"/>
                </a:lnTo>
                <a:lnTo>
                  <a:pt x="1395104" y="23548"/>
                </a:lnTo>
                <a:lnTo>
                  <a:pt x="1401983" y="20902"/>
                </a:lnTo>
                <a:lnTo>
                  <a:pt x="1408068" y="17727"/>
                </a:lnTo>
                <a:lnTo>
                  <a:pt x="1414418" y="14552"/>
                </a:lnTo>
                <a:lnTo>
                  <a:pt x="1420768" y="11377"/>
                </a:lnTo>
                <a:lnTo>
                  <a:pt x="1426854" y="8731"/>
                </a:lnTo>
                <a:lnTo>
                  <a:pt x="1433733" y="6085"/>
                </a:lnTo>
                <a:lnTo>
                  <a:pt x="1441406" y="3440"/>
                </a:lnTo>
                <a:lnTo>
                  <a:pt x="1450137" y="1588"/>
                </a:lnTo>
                <a:lnTo>
                  <a:pt x="1460191" y="529"/>
                </a:lnTo>
                <a:lnTo>
                  <a:pt x="1471304" y="0"/>
                </a:lnTo>
                <a:lnTo>
                  <a:pt x="1482945" y="529"/>
                </a:lnTo>
                <a:lnTo>
                  <a:pt x="1493000" y="1588"/>
                </a:lnTo>
                <a:lnTo>
                  <a:pt x="1501731" y="3440"/>
                </a:lnTo>
                <a:lnTo>
                  <a:pt x="1509404" y="6085"/>
                </a:lnTo>
                <a:lnTo>
                  <a:pt x="1516283" y="8731"/>
                </a:lnTo>
                <a:lnTo>
                  <a:pt x="1522368" y="11377"/>
                </a:lnTo>
                <a:lnTo>
                  <a:pt x="1528718" y="14552"/>
                </a:lnTo>
                <a:lnTo>
                  <a:pt x="1535068" y="17727"/>
                </a:lnTo>
                <a:lnTo>
                  <a:pt x="1541154" y="20902"/>
                </a:lnTo>
                <a:lnTo>
                  <a:pt x="1548033" y="23548"/>
                </a:lnTo>
                <a:lnTo>
                  <a:pt x="1555706" y="25929"/>
                </a:lnTo>
                <a:lnTo>
                  <a:pt x="1564437" y="27781"/>
                </a:lnTo>
                <a:lnTo>
                  <a:pt x="1574491" y="29104"/>
                </a:lnTo>
                <a:lnTo>
                  <a:pt x="1585868" y="29369"/>
                </a:lnTo>
                <a:lnTo>
                  <a:pt x="1597245" y="29104"/>
                </a:lnTo>
                <a:lnTo>
                  <a:pt x="1607300" y="27781"/>
                </a:lnTo>
                <a:lnTo>
                  <a:pt x="1616031" y="25929"/>
                </a:lnTo>
                <a:lnTo>
                  <a:pt x="1623704" y="23548"/>
                </a:lnTo>
                <a:lnTo>
                  <a:pt x="1630583" y="20902"/>
                </a:lnTo>
                <a:lnTo>
                  <a:pt x="1636668" y="17727"/>
                </a:lnTo>
                <a:lnTo>
                  <a:pt x="1649368" y="11377"/>
                </a:lnTo>
                <a:lnTo>
                  <a:pt x="1655454" y="8731"/>
                </a:lnTo>
                <a:lnTo>
                  <a:pt x="1662333" y="6085"/>
                </a:lnTo>
                <a:lnTo>
                  <a:pt x="1670006" y="3440"/>
                </a:lnTo>
                <a:lnTo>
                  <a:pt x="1678737" y="1588"/>
                </a:lnTo>
                <a:lnTo>
                  <a:pt x="1688791" y="529"/>
                </a:lnTo>
                <a:lnTo>
                  <a:pt x="1700168" y="0"/>
                </a:lnTo>
                <a:lnTo>
                  <a:pt x="1711545" y="529"/>
                </a:lnTo>
                <a:lnTo>
                  <a:pt x="1721600" y="1588"/>
                </a:lnTo>
                <a:lnTo>
                  <a:pt x="1730331" y="3440"/>
                </a:lnTo>
                <a:lnTo>
                  <a:pt x="1738004" y="6085"/>
                </a:lnTo>
                <a:lnTo>
                  <a:pt x="1744883" y="8731"/>
                </a:lnTo>
                <a:lnTo>
                  <a:pt x="1750968" y="11377"/>
                </a:lnTo>
                <a:lnTo>
                  <a:pt x="1757318" y="14552"/>
                </a:lnTo>
                <a:lnTo>
                  <a:pt x="1763668" y="17727"/>
                </a:lnTo>
                <a:lnTo>
                  <a:pt x="1769754" y="20902"/>
                </a:lnTo>
                <a:lnTo>
                  <a:pt x="1776633" y="23548"/>
                </a:lnTo>
                <a:lnTo>
                  <a:pt x="1784306" y="25929"/>
                </a:lnTo>
                <a:lnTo>
                  <a:pt x="1793037" y="27781"/>
                </a:lnTo>
                <a:lnTo>
                  <a:pt x="1803091" y="29104"/>
                </a:lnTo>
                <a:lnTo>
                  <a:pt x="1814468" y="29369"/>
                </a:lnTo>
                <a:lnTo>
                  <a:pt x="1825845" y="29104"/>
                </a:lnTo>
                <a:lnTo>
                  <a:pt x="1835900" y="27781"/>
                </a:lnTo>
                <a:lnTo>
                  <a:pt x="1844631" y="25929"/>
                </a:lnTo>
                <a:lnTo>
                  <a:pt x="1852304" y="23548"/>
                </a:lnTo>
                <a:lnTo>
                  <a:pt x="1859183" y="20902"/>
                </a:lnTo>
                <a:lnTo>
                  <a:pt x="1865268" y="17727"/>
                </a:lnTo>
                <a:lnTo>
                  <a:pt x="1871618" y="14552"/>
                </a:lnTo>
                <a:lnTo>
                  <a:pt x="1877968" y="11377"/>
                </a:lnTo>
                <a:lnTo>
                  <a:pt x="1884054" y="8731"/>
                </a:lnTo>
                <a:lnTo>
                  <a:pt x="1890933" y="6085"/>
                </a:lnTo>
                <a:lnTo>
                  <a:pt x="1898606" y="3440"/>
                </a:lnTo>
                <a:lnTo>
                  <a:pt x="1907337" y="1588"/>
                </a:lnTo>
                <a:lnTo>
                  <a:pt x="1917391" y="529"/>
                </a:lnTo>
                <a:lnTo>
                  <a:pt x="1928768" y="0"/>
                </a:lnTo>
                <a:lnTo>
                  <a:pt x="1940145" y="529"/>
                </a:lnTo>
                <a:lnTo>
                  <a:pt x="1950200" y="1588"/>
                </a:lnTo>
                <a:lnTo>
                  <a:pt x="1958931" y="3440"/>
                </a:lnTo>
                <a:lnTo>
                  <a:pt x="1966604" y="6085"/>
                </a:lnTo>
                <a:lnTo>
                  <a:pt x="1973483" y="8731"/>
                </a:lnTo>
                <a:lnTo>
                  <a:pt x="1979568" y="11377"/>
                </a:lnTo>
                <a:lnTo>
                  <a:pt x="1985918" y="14552"/>
                </a:lnTo>
                <a:lnTo>
                  <a:pt x="1992268" y="17727"/>
                </a:lnTo>
                <a:lnTo>
                  <a:pt x="1998354" y="20902"/>
                </a:lnTo>
                <a:lnTo>
                  <a:pt x="2005233" y="23548"/>
                </a:lnTo>
                <a:lnTo>
                  <a:pt x="2012906" y="25929"/>
                </a:lnTo>
                <a:lnTo>
                  <a:pt x="2021637" y="27781"/>
                </a:lnTo>
                <a:lnTo>
                  <a:pt x="2031691" y="29104"/>
                </a:lnTo>
                <a:lnTo>
                  <a:pt x="2032000" y="29111"/>
                </a:lnTo>
                <a:lnTo>
                  <a:pt x="2032000" y="43344"/>
                </a:lnTo>
                <a:lnTo>
                  <a:pt x="2031691" y="43337"/>
                </a:lnTo>
                <a:lnTo>
                  <a:pt x="2021637" y="42014"/>
                </a:lnTo>
                <a:lnTo>
                  <a:pt x="2012906" y="40162"/>
                </a:lnTo>
                <a:lnTo>
                  <a:pt x="2005233" y="37781"/>
                </a:lnTo>
                <a:lnTo>
                  <a:pt x="1998354" y="35135"/>
                </a:lnTo>
                <a:lnTo>
                  <a:pt x="1992268" y="31960"/>
                </a:lnTo>
                <a:lnTo>
                  <a:pt x="1985918" y="28785"/>
                </a:lnTo>
                <a:lnTo>
                  <a:pt x="1979568" y="25610"/>
                </a:lnTo>
                <a:lnTo>
                  <a:pt x="1973483" y="22964"/>
                </a:lnTo>
                <a:lnTo>
                  <a:pt x="1966604" y="20318"/>
                </a:lnTo>
                <a:lnTo>
                  <a:pt x="1958931" y="17673"/>
                </a:lnTo>
                <a:lnTo>
                  <a:pt x="1950200" y="15821"/>
                </a:lnTo>
                <a:lnTo>
                  <a:pt x="1940145" y="14762"/>
                </a:lnTo>
                <a:lnTo>
                  <a:pt x="1928768" y="14233"/>
                </a:lnTo>
                <a:lnTo>
                  <a:pt x="1917391" y="14762"/>
                </a:lnTo>
                <a:lnTo>
                  <a:pt x="1907337" y="15821"/>
                </a:lnTo>
                <a:lnTo>
                  <a:pt x="1898606" y="17673"/>
                </a:lnTo>
                <a:lnTo>
                  <a:pt x="1890933" y="20318"/>
                </a:lnTo>
                <a:lnTo>
                  <a:pt x="1884054" y="22964"/>
                </a:lnTo>
                <a:lnTo>
                  <a:pt x="1877968" y="25610"/>
                </a:lnTo>
                <a:lnTo>
                  <a:pt x="1871618" y="28785"/>
                </a:lnTo>
                <a:lnTo>
                  <a:pt x="1865268" y="31960"/>
                </a:lnTo>
                <a:lnTo>
                  <a:pt x="1859183" y="35135"/>
                </a:lnTo>
                <a:lnTo>
                  <a:pt x="1852304" y="37781"/>
                </a:lnTo>
                <a:lnTo>
                  <a:pt x="1844631" y="40162"/>
                </a:lnTo>
                <a:lnTo>
                  <a:pt x="1835900" y="42014"/>
                </a:lnTo>
                <a:lnTo>
                  <a:pt x="1825845" y="43337"/>
                </a:lnTo>
                <a:lnTo>
                  <a:pt x="1814468" y="43602"/>
                </a:lnTo>
                <a:lnTo>
                  <a:pt x="1803091" y="43337"/>
                </a:lnTo>
                <a:lnTo>
                  <a:pt x="1793037" y="42014"/>
                </a:lnTo>
                <a:lnTo>
                  <a:pt x="1784306" y="40162"/>
                </a:lnTo>
                <a:lnTo>
                  <a:pt x="1776633" y="37781"/>
                </a:lnTo>
                <a:lnTo>
                  <a:pt x="1769754" y="35135"/>
                </a:lnTo>
                <a:lnTo>
                  <a:pt x="1763668" y="31960"/>
                </a:lnTo>
                <a:lnTo>
                  <a:pt x="1757318" y="28785"/>
                </a:lnTo>
                <a:lnTo>
                  <a:pt x="1750968" y="25610"/>
                </a:lnTo>
                <a:lnTo>
                  <a:pt x="1744883" y="22964"/>
                </a:lnTo>
                <a:lnTo>
                  <a:pt x="1738004" y="20318"/>
                </a:lnTo>
                <a:lnTo>
                  <a:pt x="1730331" y="17673"/>
                </a:lnTo>
                <a:lnTo>
                  <a:pt x="1721600" y="15821"/>
                </a:lnTo>
                <a:lnTo>
                  <a:pt x="1711545" y="14762"/>
                </a:lnTo>
                <a:lnTo>
                  <a:pt x="1700168" y="14233"/>
                </a:lnTo>
                <a:lnTo>
                  <a:pt x="1688791" y="14762"/>
                </a:lnTo>
                <a:lnTo>
                  <a:pt x="1678737" y="15821"/>
                </a:lnTo>
                <a:lnTo>
                  <a:pt x="1670006" y="17673"/>
                </a:lnTo>
                <a:lnTo>
                  <a:pt x="1662333" y="20318"/>
                </a:lnTo>
                <a:lnTo>
                  <a:pt x="1655454" y="22964"/>
                </a:lnTo>
                <a:lnTo>
                  <a:pt x="1649368" y="25610"/>
                </a:lnTo>
                <a:lnTo>
                  <a:pt x="1636668" y="31960"/>
                </a:lnTo>
                <a:lnTo>
                  <a:pt x="1630583" y="35135"/>
                </a:lnTo>
                <a:lnTo>
                  <a:pt x="1623704" y="37781"/>
                </a:lnTo>
                <a:lnTo>
                  <a:pt x="1616031" y="40162"/>
                </a:lnTo>
                <a:lnTo>
                  <a:pt x="1607300" y="42014"/>
                </a:lnTo>
                <a:lnTo>
                  <a:pt x="1597245" y="43337"/>
                </a:lnTo>
                <a:lnTo>
                  <a:pt x="1585868" y="43602"/>
                </a:lnTo>
                <a:lnTo>
                  <a:pt x="1574491" y="43337"/>
                </a:lnTo>
                <a:lnTo>
                  <a:pt x="1564437" y="42014"/>
                </a:lnTo>
                <a:lnTo>
                  <a:pt x="1555706" y="40162"/>
                </a:lnTo>
                <a:lnTo>
                  <a:pt x="1548033" y="37781"/>
                </a:lnTo>
                <a:lnTo>
                  <a:pt x="1541154" y="35135"/>
                </a:lnTo>
                <a:lnTo>
                  <a:pt x="1535068" y="31960"/>
                </a:lnTo>
                <a:lnTo>
                  <a:pt x="1528718" y="28785"/>
                </a:lnTo>
                <a:lnTo>
                  <a:pt x="1522368" y="25610"/>
                </a:lnTo>
                <a:lnTo>
                  <a:pt x="1516283" y="22964"/>
                </a:lnTo>
                <a:lnTo>
                  <a:pt x="1509404" y="20318"/>
                </a:lnTo>
                <a:lnTo>
                  <a:pt x="1501731" y="17673"/>
                </a:lnTo>
                <a:lnTo>
                  <a:pt x="1493000" y="15821"/>
                </a:lnTo>
                <a:lnTo>
                  <a:pt x="1482945" y="14762"/>
                </a:lnTo>
                <a:lnTo>
                  <a:pt x="1471304" y="14233"/>
                </a:lnTo>
                <a:lnTo>
                  <a:pt x="1460191" y="14762"/>
                </a:lnTo>
                <a:lnTo>
                  <a:pt x="1450137" y="15821"/>
                </a:lnTo>
                <a:lnTo>
                  <a:pt x="1441406" y="17673"/>
                </a:lnTo>
                <a:lnTo>
                  <a:pt x="1433733" y="20318"/>
                </a:lnTo>
                <a:lnTo>
                  <a:pt x="1426854" y="22964"/>
                </a:lnTo>
                <a:lnTo>
                  <a:pt x="1420768" y="25610"/>
                </a:lnTo>
                <a:lnTo>
                  <a:pt x="1414418" y="28785"/>
                </a:lnTo>
                <a:lnTo>
                  <a:pt x="1408068" y="31960"/>
                </a:lnTo>
                <a:lnTo>
                  <a:pt x="1401983" y="35135"/>
                </a:lnTo>
                <a:lnTo>
                  <a:pt x="1395104" y="37781"/>
                </a:lnTo>
                <a:lnTo>
                  <a:pt x="1387431" y="40162"/>
                </a:lnTo>
                <a:lnTo>
                  <a:pt x="1378700" y="42014"/>
                </a:lnTo>
                <a:lnTo>
                  <a:pt x="1368645" y="43337"/>
                </a:lnTo>
                <a:lnTo>
                  <a:pt x="1357268" y="43602"/>
                </a:lnTo>
                <a:lnTo>
                  <a:pt x="1345891" y="43337"/>
                </a:lnTo>
                <a:lnTo>
                  <a:pt x="1335837" y="42014"/>
                </a:lnTo>
                <a:lnTo>
                  <a:pt x="1327106" y="40162"/>
                </a:lnTo>
                <a:lnTo>
                  <a:pt x="1319433" y="37781"/>
                </a:lnTo>
                <a:lnTo>
                  <a:pt x="1312554" y="35135"/>
                </a:lnTo>
                <a:lnTo>
                  <a:pt x="1306468" y="31960"/>
                </a:lnTo>
                <a:lnTo>
                  <a:pt x="1300118" y="28785"/>
                </a:lnTo>
                <a:lnTo>
                  <a:pt x="1293768" y="25610"/>
                </a:lnTo>
                <a:lnTo>
                  <a:pt x="1287683" y="22964"/>
                </a:lnTo>
                <a:lnTo>
                  <a:pt x="1280804" y="20318"/>
                </a:lnTo>
                <a:lnTo>
                  <a:pt x="1273131" y="17673"/>
                </a:lnTo>
                <a:lnTo>
                  <a:pt x="1264400" y="15821"/>
                </a:lnTo>
                <a:lnTo>
                  <a:pt x="1254345" y="14762"/>
                </a:lnTo>
                <a:lnTo>
                  <a:pt x="1242968" y="14233"/>
                </a:lnTo>
                <a:lnTo>
                  <a:pt x="1231591" y="14762"/>
                </a:lnTo>
                <a:lnTo>
                  <a:pt x="1221537" y="15821"/>
                </a:lnTo>
                <a:lnTo>
                  <a:pt x="1212806" y="17673"/>
                </a:lnTo>
                <a:lnTo>
                  <a:pt x="1205133" y="20318"/>
                </a:lnTo>
                <a:lnTo>
                  <a:pt x="1198254" y="22964"/>
                </a:lnTo>
                <a:lnTo>
                  <a:pt x="1192168" y="25610"/>
                </a:lnTo>
                <a:lnTo>
                  <a:pt x="1185818" y="28785"/>
                </a:lnTo>
                <a:lnTo>
                  <a:pt x="1179468" y="31960"/>
                </a:lnTo>
                <a:lnTo>
                  <a:pt x="1173383" y="35135"/>
                </a:lnTo>
                <a:lnTo>
                  <a:pt x="1166504" y="37781"/>
                </a:lnTo>
                <a:lnTo>
                  <a:pt x="1158831" y="40162"/>
                </a:lnTo>
                <a:lnTo>
                  <a:pt x="1150100" y="42014"/>
                </a:lnTo>
                <a:lnTo>
                  <a:pt x="1140045" y="43337"/>
                </a:lnTo>
                <a:lnTo>
                  <a:pt x="1130300" y="43564"/>
                </a:lnTo>
                <a:lnTo>
                  <a:pt x="1120555" y="43337"/>
                </a:lnTo>
                <a:lnTo>
                  <a:pt x="1110501" y="42014"/>
                </a:lnTo>
                <a:lnTo>
                  <a:pt x="1101769" y="40162"/>
                </a:lnTo>
                <a:lnTo>
                  <a:pt x="1094096" y="37781"/>
                </a:lnTo>
                <a:lnTo>
                  <a:pt x="1087217" y="35135"/>
                </a:lnTo>
                <a:lnTo>
                  <a:pt x="1081132" y="31960"/>
                </a:lnTo>
                <a:lnTo>
                  <a:pt x="1074782" y="28785"/>
                </a:lnTo>
                <a:lnTo>
                  <a:pt x="1068432" y="25610"/>
                </a:lnTo>
                <a:lnTo>
                  <a:pt x="1062346" y="22964"/>
                </a:lnTo>
                <a:lnTo>
                  <a:pt x="1055467" y="20318"/>
                </a:lnTo>
                <a:lnTo>
                  <a:pt x="1047794" y="17673"/>
                </a:lnTo>
                <a:lnTo>
                  <a:pt x="1039063" y="15821"/>
                </a:lnTo>
                <a:lnTo>
                  <a:pt x="1029009" y="14762"/>
                </a:lnTo>
                <a:lnTo>
                  <a:pt x="1017632" y="14233"/>
                </a:lnTo>
                <a:lnTo>
                  <a:pt x="1016000" y="14309"/>
                </a:lnTo>
                <a:lnTo>
                  <a:pt x="1014368" y="14233"/>
                </a:lnTo>
                <a:lnTo>
                  <a:pt x="1002991" y="14762"/>
                </a:lnTo>
                <a:lnTo>
                  <a:pt x="992937" y="15821"/>
                </a:lnTo>
                <a:lnTo>
                  <a:pt x="984206" y="17673"/>
                </a:lnTo>
                <a:lnTo>
                  <a:pt x="976533" y="20318"/>
                </a:lnTo>
                <a:lnTo>
                  <a:pt x="969654" y="22964"/>
                </a:lnTo>
                <a:lnTo>
                  <a:pt x="963568" y="25610"/>
                </a:lnTo>
                <a:lnTo>
                  <a:pt x="957218" y="28785"/>
                </a:lnTo>
                <a:lnTo>
                  <a:pt x="950868" y="31960"/>
                </a:lnTo>
                <a:lnTo>
                  <a:pt x="944783" y="35135"/>
                </a:lnTo>
                <a:lnTo>
                  <a:pt x="937904" y="37781"/>
                </a:lnTo>
                <a:lnTo>
                  <a:pt x="930231" y="40162"/>
                </a:lnTo>
                <a:lnTo>
                  <a:pt x="921499" y="42014"/>
                </a:lnTo>
                <a:lnTo>
                  <a:pt x="911445" y="43337"/>
                </a:lnTo>
                <a:lnTo>
                  <a:pt x="901700" y="43564"/>
                </a:lnTo>
                <a:lnTo>
                  <a:pt x="891955" y="43337"/>
                </a:lnTo>
                <a:lnTo>
                  <a:pt x="881900" y="42014"/>
                </a:lnTo>
                <a:lnTo>
                  <a:pt x="873169" y="40162"/>
                </a:lnTo>
                <a:lnTo>
                  <a:pt x="865496" y="37781"/>
                </a:lnTo>
                <a:lnTo>
                  <a:pt x="858617" y="35135"/>
                </a:lnTo>
                <a:lnTo>
                  <a:pt x="852532" y="31960"/>
                </a:lnTo>
                <a:lnTo>
                  <a:pt x="846182" y="28785"/>
                </a:lnTo>
                <a:lnTo>
                  <a:pt x="839832" y="25610"/>
                </a:lnTo>
                <a:lnTo>
                  <a:pt x="833746" y="22964"/>
                </a:lnTo>
                <a:lnTo>
                  <a:pt x="826867" y="20318"/>
                </a:lnTo>
                <a:lnTo>
                  <a:pt x="819194" y="17673"/>
                </a:lnTo>
                <a:lnTo>
                  <a:pt x="810463" y="15821"/>
                </a:lnTo>
                <a:lnTo>
                  <a:pt x="800409" y="14762"/>
                </a:lnTo>
                <a:lnTo>
                  <a:pt x="789032" y="14233"/>
                </a:lnTo>
                <a:lnTo>
                  <a:pt x="777655" y="14762"/>
                </a:lnTo>
                <a:lnTo>
                  <a:pt x="767600" y="15821"/>
                </a:lnTo>
                <a:lnTo>
                  <a:pt x="758869" y="17673"/>
                </a:lnTo>
                <a:lnTo>
                  <a:pt x="751196" y="20318"/>
                </a:lnTo>
                <a:lnTo>
                  <a:pt x="744317" y="22964"/>
                </a:lnTo>
                <a:lnTo>
                  <a:pt x="738232" y="25610"/>
                </a:lnTo>
                <a:lnTo>
                  <a:pt x="725532" y="31960"/>
                </a:lnTo>
                <a:lnTo>
                  <a:pt x="719446" y="35135"/>
                </a:lnTo>
                <a:lnTo>
                  <a:pt x="712567" y="37781"/>
                </a:lnTo>
                <a:lnTo>
                  <a:pt x="704894" y="40162"/>
                </a:lnTo>
                <a:lnTo>
                  <a:pt x="696163" y="42014"/>
                </a:lnTo>
                <a:lnTo>
                  <a:pt x="686109" y="43337"/>
                </a:lnTo>
                <a:lnTo>
                  <a:pt x="674732" y="43602"/>
                </a:lnTo>
                <a:lnTo>
                  <a:pt x="663355" y="43337"/>
                </a:lnTo>
                <a:lnTo>
                  <a:pt x="653300" y="42014"/>
                </a:lnTo>
                <a:lnTo>
                  <a:pt x="644569" y="40162"/>
                </a:lnTo>
                <a:lnTo>
                  <a:pt x="636896" y="37781"/>
                </a:lnTo>
                <a:lnTo>
                  <a:pt x="630017" y="35135"/>
                </a:lnTo>
                <a:lnTo>
                  <a:pt x="623932" y="31960"/>
                </a:lnTo>
                <a:lnTo>
                  <a:pt x="617582" y="28785"/>
                </a:lnTo>
                <a:lnTo>
                  <a:pt x="611232" y="25610"/>
                </a:lnTo>
                <a:lnTo>
                  <a:pt x="605146" y="22964"/>
                </a:lnTo>
                <a:lnTo>
                  <a:pt x="598267" y="20318"/>
                </a:lnTo>
                <a:lnTo>
                  <a:pt x="590594" y="17673"/>
                </a:lnTo>
                <a:lnTo>
                  <a:pt x="581863" y="15821"/>
                </a:lnTo>
                <a:lnTo>
                  <a:pt x="571809" y="14762"/>
                </a:lnTo>
                <a:lnTo>
                  <a:pt x="560167" y="14233"/>
                </a:lnTo>
                <a:lnTo>
                  <a:pt x="549055" y="14762"/>
                </a:lnTo>
                <a:lnTo>
                  <a:pt x="539000" y="15821"/>
                </a:lnTo>
                <a:lnTo>
                  <a:pt x="530269" y="17673"/>
                </a:lnTo>
                <a:lnTo>
                  <a:pt x="522596" y="20318"/>
                </a:lnTo>
                <a:lnTo>
                  <a:pt x="515717" y="22964"/>
                </a:lnTo>
                <a:lnTo>
                  <a:pt x="509632" y="25610"/>
                </a:lnTo>
                <a:lnTo>
                  <a:pt x="503282" y="28785"/>
                </a:lnTo>
                <a:lnTo>
                  <a:pt x="496932" y="31960"/>
                </a:lnTo>
                <a:lnTo>
                  <a:pt x="490846" y="35135"/>
                </a:lnTo>
                <a:lnTo>
                  <a:pt x="483967" y="37781"/>
                </a:lnTo>
                <a:lnTo>
                  <a:pt x="476294" y="40162"/>
                </a:lnTo>
                <a:lnTo>
                  <a:pt x="467563" y="42014"/>
                </a:lnTo>
                <a:lnTo>
                  <a:pt x="457509" y="43337"/>
                </a:lnTo>
                <a:lnTo>
                  <a:pt x="446132" y="43602"/>
                </a:lnTo>
                <a:lnTo>
                  <a:pt x="434755" y="43337"/>
                </a:lnTo>
                <a:lnTo>
                  <a:pt x="424700" y="42014"/>
                </a:lnTo>
                <a:lnTo>
                  <a:pt x="415969" y="40162"/>
                </a:lnTo>
                <a:lnTo>
                  <a:pt x="408296" y="37781"/>
                </a:lnTo>
                <a:lnTo>
                  <a:pt x="401417" y="35135"/>
                </a:lnTo>
                <a:lnTo>
                  <a:pt x="395332" y="31960"/>
                </a:lnTo>
                <a:lnTo>
                  <a:pt x="388982" y="28785"/>
                </a:lnTo>
                <a:lnTo>
                  <a:pt x="382632" y="25610"/>
                </a:lnTo>
                <a:lnTo>
                  <a:pt x="376546" y="22964"/>
                </a:lnTo>
                <a:lnTo>
                  <a:pt x="369667" y="20318"/>
                </a:lnTo>
                <a:lnTo>
                  <a:pt x="361994" y="17673"/>
                </a:lnTo>
                <a:lnTo>
                  <a:pt x="353263" y="15821"/>
                </a:lnTo>
                <a:lnTo>
                  <a:pt x="343209" y="14762"/>
                </a:lnTo>
                <a:lnTo>
                  <a:pt x="331832" y="14233"/>
                </a:lnTo>
                <a:lnTo>
                  <a:pt x="320455" y="14762"/>
                </a:lnTo>
                <a:lnTo>
                  <a:pt x="310400" y="15821"/>
                </a:lnTo>
                <a:lnTo>
                  <a:pt x="301669" y="17673"/>
                </a:lnTo>
                <a:lnTo>
                  <a:pt x="293996" y="20318"/>
                </a:lnTo>
                <a:lnTo>
                  <a:pt x="287117" y="22964"/>
                </a:lnTo>
                <a:lnTo>
                  <a:pt x="281032" y="25610"/>
                </a:lnTo>
                <a:lnTo>
                  <a:pt x="274682" y="28785"/>
                </a:lnTo>
                <a:lnTo>
                  <a:pt x="268332" y="31960"/>
                </a:lnTo>
                <a:lnTo>
                  <a:pt x="262246" y="35135"/>
                </a:lnTo>
                <a:lnTo>
                  <a:pt x="255367" y="37781"/>
                </a:lnTo>
                <a:lnTo>
                  <a:pt x="247694" y="40162"/>
                </a:lnTo>
                <a:lnTo>
                  <a:pt x="238963" y="42014"/>
                </a:lnTo>
                <a:lnTo>
                  <a:pt x="228909" y="43337"/>
                </a:lnTo>
                <a:lnTo>
                  <a:pt x="217532" y="43602"/>
                </a:lnTo>
                <a:lnTo>
                  <a:pt x="206155" y="43337"/>
                </a:lnTo>
                <a:lnTo>
                  <a:pt x="196100" y="42014"/>
                </a:lnTo>
                <a:lnTo>
                  <a:pt x="187369" y="40162"/>
                </a:lnTo>
                <a:lnTo>
                  <a:pt x="179696" y="37781"/>
                </a:lnTo>
                <a:lnTo>
                  <a:pt x="172817" y="35135"/>
                </a:lnTo>
                <a:lnTo>
                  <a:pt x="166732" y="31960"/>
                </a:lnTo>
                <a:lnTo>
                  <a:pt x="160382" y="28785"/>
                </a:lnTo>
                <a:lnTo>
                  <a:pt x="154032" y="25610"/>
                </a:lnTo>
                <a:lnTo>
                  <a:pt x="147946" y="22964"/>
                </a:lnTo>
                <a:lnTo>
                  <a:pt x="141067" y="20318"/>
                </a:lnTo>
                <a:lnTo>
                  <a:pt x="133394" y="17673"/>
                </a:lnTo>
                <a:lnTo>
                  <a:pt x="124663" y="15821"/>
                </a:lnTo>
                <a:lnTo>
                  <a:pt x="114609" y="14762"/>
                </a:lnTo>
                <a:lnTo>
                  <a:pt x="103232" y="14233"/>
                </a:lnTo>
                <a:lnTo>
                  <a:pt x="91855" y="14762"/>
                </a:lnTo>
                <a:lnTo>
                  <a:pt x="81800" y="15821"/>
                </a:lnTo>
                <a:lnTo>
                  <a:pt x="73069" y="17673"/>
                </a:lnTo>
                <a:lnTo>
                  <a:pt x="65396" y="20318"/>
                </a:lnTo>
                <a:lnTo>
                  <a:pt x="58517" y="22964"/>
                </a:lnTo>
                <a:lnTo>
                  <a:pt x="52432" y="25610"/>
                </a:lnTo>
                <a:lnTo>
                  <a:pt x="46082" y="28785"/>
                </a:lnTo>
                <a:lnTo>
                  <a:pt x="39732" y="31960"/>
                </a:lnTo>
                <a:lnTo>
                  <a:pt x="33646" y="35135"/>
                </a:lnTo>
                <a:lnTo>
                  <a:pt x="26767" y="37781"/>
                </a:lnTo>
                <a:lnTo>
                  <a:pt x="19094" y="40162"/>
                </a:lnTo>
                <a:lnTo>
                  <a:pt x="10363" y="42014"/>
                </a:lnTo>
                <a:lnTo>
                  <a:pt x="309" y="43337"/>
                </a:lnTo>
                <a:lnTo>
                  <a:pt x="0" y="43344"/>
                </a:lnTo>
                <a:lnTo>
                  <a:pt x="0" y="29111"/>
                </a:lnTo>
                <a:lnTo>
                  <a:pt x="309" y="29104"/>
                </a:lnTo>
                <a:lnTo>
                  <a:pt x="10363" y="27781"/>
                </a:lnTo>
                <a:lnTo>
                  <a:pt x="19094" y="25929"/>
                </a:lnTo>
                <a:lnTo>
                  <a:pt x="26767" y="23548"/>
                </a:lnTo>
                <a:lnTo>
                  <a:pt x="33646" y="20902"/>
                </a:lnTo>
                <a:lnTo>
                  <a:pt x="39732" y="17727"/>
                </a:lnTo>
                <a:lnTo>
                  <a:pt x="46082" y="14552"/>
                </a:lnTo>
                <a:lnTo>
                  <a:pt x="52432" y="11377"/>
                </a:lnTo>
                <a:lnTo>
                  <a:pt x="58517" y="8731"/>
                </a:lnTo>
                <a:lnTo>
                  <a:pt x="65396" y="6085"/>
                </a:lnTo>
                <a:lnTo>
                  <a:pt x="73069" y="3440"/>
                </a:lnTo>
                <a:lnTo>
                  <a:pt x="81800" y="1588"/>
                </a:lnTo>
                <a:lnTo>
                  <a:pt x="91855" y="52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F3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0"/>
          <p:cNvSpPr txBox="1">
            <a:spLocks noGrp="1"/>
          </p:cNvSpPr>
          <p:nvPr>
            <p:ph type="title"/>
          </p:nvPr>
        </p:nvSpPr>
        <p:spPr>
          <a:xfrm>
            <a:off x="3931373" y="382385"/>
            <a:ext cx="7498626" cy="723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90"/>
              <a:buFont typeface="Impact"/>
              <a:buNone/>
            </a:pPr>
            <a:r>
              <a:rPr lang="es-ES" sz="4590"/>
              <a:t>ELEMENTOS DO CURRÍCULUM</a:t>
            </a:r>
            <a:endParaRPr/>
          </a:p>
        </p:txBody>
      </p:sp>
      <p:sp>
        <p:nvSpPr>
          <p:cNvPr id="537" name="Google Shape;537;p30"/>
          <p:cNvSpPr txBox="1">
            <a:spLocks noGrp="1"/>
          </p:cNvSpPr>
          <p:nvPr>
            <p:ph type="body" idx="1"/>
          </p:nvPr>
        </p:nvSpPr>
        <p:spPr>
          <a:xfrm>
            <a:off x="1251678" y="1752144"/>
            <a:ext cx="10178322" cy="4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54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4000"/>
              <a:buFont typeface="Gill Sans"/>
              <a:buChar char="-"/>
            </a:pPr>
            <a:r>
              <a:rPr lang="es-ES" sz="4000"/>
              <a:t>Obxectivos</a:t>
            </a:r>
            <a:endParaRPr/>
          </a:p>
          <a:p>
            <a:pPr marL="228600" lvl="0" indent="-2540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4000"/>
              <a:buFont typeface="Gill Sans"/>
              <a:buChar char="-"/>
            </a:pPr>
            <a:r>
              <a:rPr lang="es-ES" sz="4000"/>
              <a:t>Competencias</a:t>
            </a:r>
            <a:endParaRPr/>
          </a:p>
          <a:p>
            <a:pPr marL="228600" lvl="0" indent="-2540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4000"/>
              <a:buFont typeface="Gill Sans"/>
              <a:buChar char="-"/>
            </a:pPr>
            <a:r>
              <a:rPr lang="es-ES" sz="4000"/>
              <a:t>Contidos</a:t>
            </a:r>
            <a:endParaRPr/>
          </a:p>
          <a:p>
            <a:pPr marL="228600" lvl="0" indent="-2540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4000"/>
              <a:buFont typeface="Gill Sans"/>
              <a:buChar char="-"/>
            </a:pPr>
            <a:r>
              <a:rPr lang="es-ES" sz="4000"/>
              <a:t>Metodoloxía didáctica</a:t>
            </a:r>
            <a:endParaRPr/>
          </a:p>
          <a:p>
            <a:pPr marL="228600" lvl="0" indent="-2540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4000"/>
              <a:buFont typeface="Gill Sans"/>
              <a:buChar char="-"/>
            </a:pPr>
            <a:r>
              <a:rPr lang="es-ES" sz="4000"/>
              <a:t>Criterios de avaliación</a:t>
            </a:r>
            <a:endParaRPr/>
          </a:p>
          <a:p>
            <a:pPr marL="228600" lvl="0" indent="-2540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4000"/>
              <a:buFont typeface="Gill Sans"/>
              <a:buChar char="-"/>
            </a:pPr>
            <a:r>
              <a:rPr lang="es-ES" sz="4000"/>
              <a:t>Estándares de aprendizaxe avaliables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F3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1"/>
          <p:cNvSpPr txBox="1">
            <a:spLocks noGrp="1"/>
          </p:cNvSpPr>
          <p:nvPr>
            <p:ph type="title"/>
          </p:nvPr>
        </p:nvSpPr>
        <p:spPr>
          <a:xfrm>
            <a:off x="7890121" y="382385"/>
            <a:ext cx="3539877" cy="723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90"/>
              <a:buFont typeface="Impact"/>
              <a:buNone/>
            </a:pPr>
            <a:r>
              <a:rPr lang="es-ES" sz="4590"/>
              <a:t>CURRÍCULUM</a:t>
            </a:r>
            <a:endParaRPr/>
          </a:p>
        </p:txBody>
      </p:sp>
      <p:sp>
        <p:nvSpPr>
          <p:cNvPr id="543" name="Google Shape;543;p31"/>
          <p:cNvSpPr txBox="1">
            <a:spLocks noGrp="1"/>
          </p:cNvSpPr>
          <p:nvPr>
            <p:ph type="body" idx="1"/>
          </p:nvPr>
        </p:nvSpPr>
        <p:spPr>
          <a:xfrm>
            <a:off x="1251678" y="2286000"/>
            <a:ext cx="10178322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3810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ill Sans"/>
              <a:buChar char="-"/>
            </a:pPr>
            <a:r>
              <a:rPr lang="es-ES" sz="6000"/>
              <a:t>Principios metodolóxicos</a:t>
            </a:r>
            <a:endParaRPr/>
          </a:p>
          <a:p>
            <a:pPr marL="228600" lvl="0" indent="-381000" algn="just" rtl="0">
              <a:lnSpc>
                <a:spcPct val="200000"/>
              </a:lnSpc>
              <a:spcBef>
                <a:spcPts val="700"/>
              </a:spcBef>
              <a:spcAft>
                <a:spcPts val="0"/>
              </a:spcAft>
              <a:buSzPts val="6000"/>
              <a:buFont typeface="Gill Sans"/>
              <a:buChar char="-"/>
            </a:pPr>
            <a:r>
              <a:rPr lang="es-ES" sz="6000"/>
              <a:t>Elementos transversais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F3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2"/>
          <p:cNvSpPr txBox="1">
            <a:spLocks noGrp="1"/>
          </p:cNvSpPr>
          <p:nvPr>
            <p:ph type="title"/>
          </p:nvPr>
        </p:nvSpPr>
        <p:spPr>
          <a:xfrm>
            <a:off x="1251678" y="645104"/>
            <a:ext cx="6309918" cy="5717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60"/>
              <a:buFont typeface="Impact"/>
              <a:buNone/>
            </a:pPr>
            <a:r>
              <a:rPr lang="es-ES" sz="4860"/>
              <a:t>¿QUE SE PODE ENRIQUECER?</a:t>
            </a:r>
            <a:br>
              <a:rPr lang="es-ES" sz="4860"/>
            </a:br>
            <a:r>
              <a:rPr lang="es-ES" sz="4860"/>
              <a:t/>
            </a:r>
            <a:br>
              <a:rPr lang="es-ES" sz="4860"/>
            </a:br>
            <a:r>
              <a:rPr lang="es-ES" sz="4860"/>
              <a:t>BUSCA SINÓNIMOS DE ENRIQUECER</a:t>
            </a:r>
            <a:endParaRPr/>
          </a:p>
        </p:txBody>
      </p:sp>
      <p:pic>
        <p:nvPicPr>
          <p:cNvPr id="549" name="Google Shape;549;p32" descr="Imagen que contiene objeto, reloj  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5464" y="1809985"/>
            <a:ext cx="3414536" cy="4552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7da778e990_0_0"/>
          <p:cNvSpPr txBox="1">
            <a:spLocks noGrp="1"/>
          </p:cNvSpPr>
          <p:nvPr>
            <p:ph type="title"/>
          </p:nvPr>
        </p:nvSpPr>
        <p:spPr>
          <a:xfrm>
            <a:off x="7983205" y="457199"/>
            <a:ext cx="3871200" cy="54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Gill Sans"/>
              <a:buNone/>
            </a:pPr>
            <a:r>
              <a:rPr lang="es-ES" sz="3600"/>
              <a:t>SINÓNIMOS</a:t>
            </a:r>
            <a:br>
              <a:rPr lang="es-ES" sz="3600"/>
            </a:br>
            <a:r>
              <a:rPr lang="es-ES" sz="3600"/>
              <a:t> DE </a:t>
            </a:r>
            <a:br>
              <a:rPr lang="es-ES" sz="3600"/>
            </a:br>
            <a:r>
              <a:rPr lang="es-ES" sz="3600"/>
              <a:t>ENRIQUECER</a:t>
            </a:r>
            <a:endParaRPr/>
          </a:p>
        </p:txBody>
      </p:sp>
      <p:sp>
        <p:nvSpPr>
          <p:cNvPr id="555" name="Google Shape;555;g7da778e990_0_0"/>
          <p:cNvSpPr txBox="1">
            <a:spLocks noGrp="1"/>
          </p:cNvSpPr>
          <p:nvPr>
            <p:ph type="body" idx="1"/>
          </p:nvPr>
        </p:nvSpPr>
        <p:spPr>
          <a:xfrm>
            <a:off x="452951" y="381000"/>
            <a:ext cx="3089100" cy="59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s-ES" sz="4000"/>
              <a:t>Prosperar Crecer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0"/>
              <a:buNone/>
            </a:pPr>
            <a:r>
              <a:rPr lang="es-ES" sz="4000"/>
              <a:t>Ascender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0"/>
              <a:buNone/>
            </a:pPr>
            <a:r>
              <a:rPr lang="es-ES" sz="4000"/>
              <a:t>Progresar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0"/>
              <a:buNone/>
            </a:pPr>
            <a:r>
              <a:rPr lang="es-ES" sz="4000"/>
              <a:t>Lograr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0"/>
              <a:buNone/>
            </a:pPr>
            <a:r>
              <a:rPr lang="es-ES" sz="4000"/>
              <a:t>Beneficiarse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0"/>
              <a:buNone/>
            </a:pPr>
            <a:r>
              <a:rPr lang="es-ES" sz="4000"/>
              <a:t>Mellorar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0"/>
              <a:buNone/>
            </a:pPr>
            <a:r>
              <a:rPr lang="es-ES" sz="4000"/>
              <a:t>Florecer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0"/>
              <a:buNone/>
            </a:pPr>
            <a:r>
              <a:rPr lang="es-ES" sz="4000"/>
              <a:t>Atesorar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0"/>
              <a:buNone/>
            </a:pPr>
            <a:endParaRPr sz="4000"/>
          </a:p>
          <a:p>
            <a:pPr marL="0" lvl="0" indent="0" algn="just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4000"/>
              <a:buNone/>
            </a:pPr>
            <a:endParaRPr sz="4000"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556" name="Google Shape;556;g7da778e990_0_0"/>
          <p:cNvSpPr txBox="1"/>
          <p:nvPr/>
        </p:nvSpPr>
        <p:spPr>
          <a:xfrm>
            <a:off x="3854116" y="381001"/>
            <a:ext cx="3089100" cy="59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s-ES" sz="4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Desenvolver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s-ES" sz="4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Perfeccionar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s-ES" sz="4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Incrementar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s-ES" sz="4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Potenciar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s-ES" sz="4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Engrandecer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s-ES" sz="4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Ennobrecer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s-ES" sz="4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Enaltecer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s-ES" sz="4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rPr>
              <a:t>Dignificar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F3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4"/>
          <p:cNvSpPr txBox="1">
            <a:spLocks noGrp="1"/>
          </p:cNvSpPr>
          <p:nvPr>
            <p:ph type="title"/>
          </p:nvPr>
        </p:nvSpPr>
        <p:spPr>
          <a:xfrm>
            <a:off x="1089614" y="382385"/>
            <a:ext cx="10797586" cy="723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590"/>
              <a:buFont typeface="Impact"/>
              <a:buNone/>
            </a:pPr>
            <a:r>
              <a:rPr lang="es-ES" sz="4590">
                <a:solidFill>
                  <a:srgbClr val="C00000"/>
                </a:solidFill>
              </a:rPr>
              <a:t>NOSA MISIÓN</a:t>
            </a:r>
            <a:endParaRPr/>
          </a:p>
        </p:txBody>
      </p:sp>
      <p:sp>
        <p:nvSpPr>
          <p:cNvPr id="562" name="Google Shape;562;p34"/>
          <p:cNvSpPr txBox="1">
            <a:spLocks noGrp="1"/>
          </p:cNvSpPr>
          <p:nvPr>
            <p:ph type="body" idx="1"/>
          </p:nvPr>
        </p:nvSpPr>
        <p:spPr>
          <a:xfrm>
            <a:off x="1251678" y="2286000"/>
            <a:ext cx="10178322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</a:pPr>
            <a:r>
              <a:rPr lang="es-ES" sz="9600"/>
              <a:t>“ELEVAR”</a:t>
            </a:r>
            <a:endParaRPr/>
          </a:p>
          <a:p>
            <a:pPr marL="0" lvl="0" indent="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9600"/>
              <a:buNone/>
            </a:pPr>
            <a:r>
              <a:rPr lang="es-ES" sz="9600"/>
              <a:t>o currículum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FF3"/>
        </a:solidFill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5"/>
          <p:cNvSpPr txBox="1">
            <a:spLocks noGrp="1"/>
          </p:cNvSpPr>
          <p:nvPr>
            <p:ph type="title"/>
          </p:nvPr>
        </p:nvSpPr>
        <p:spPr>
          <a:xfrm>
            <a:off x="1089614" y="382385"/>
            <a:ext cx="5006386" cy="723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606C"/>
              </a:buClr>
              <a:buSzPts val="4590"/>
              <a:buFont typeface="Impact"/>
              <a:buNone/>
            </a:pPr>
            <a:r>
              <a:rPr lang="es-ES" sz="4590">
                <a:solidFill>
                  <a:srgbClr val="27606C"/>
                </a:solidFill>
              </a:rPr>
              <a:t>ENRIQUECEMENTO</a:t>
            </a:r>
            <a:endParaRPr/>
          </a:p>
        </p:txBody>
      </p:sp>
      <p:sp>
        <p:nvSpPr>
          <p:cNvPr id="568" name="Google Shape;568;p35"/>
          <p:cNvSpPr txBox="1">
            <a:spLocks noGrp="1"/>
          </p:cNvSpPr>
          <p:nvPr>
            <p:ph type="body" idx="1"/>
          </p:nvPr>
        </p:nvSpPr>
        <p:spPr>
          <a:xfrm>
            <a:off x="1251678" y="2286000"/>
            <a:ext cx="10178322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880"/>
              <a:buNone/>
            </a:pPr>
            <a:r>
              <a:rPr lang="es-ES" sz="8880"/>
              <a:t> Estratexia de </a:t>
            </a:r>
            <a:r>
              <a:rPr lang="es-ES" sz="8880" b="1"/>
              <a:t>diferenciación curricular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6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40"/>
              <a:buFont typeface="Impact"/>
              <a:buNone/>
            </a:pPr>
            <a:r>
              <a:rPr lang="es-ES" sz="3240"/>
              <a:t>DIMENSIONS DA DIFERENCIACIÓN CURRICULAR</a:t>
            </a:r>
            <a:br>
              <a:rPr lang="es-ES" sz="3240"/>
            </a:br>
            <a:r>
              <a:rPr lang="es-ES" sz="3240"/>
              <a:t/>
            </a:r>
            <a:br>
              <a:rPr lang="es-ES" sz="3240"/>
            </a:br>
            <a:r>
              <a:rPr lang="es-ES" sz="3240">
                <a:solidFill>
                  <a:srgbClr val="704B67"/>
                </a:solidFill>
              </a:rPr>
              <a:t>RENZULLI Y REIS</a:t>
            </a:r>
            <a:endParaRPr/>
          </a:p>
        </p:txBody>
      </p:sp>
      <p:sp>
        <p:nvSpPr>
          <p:cNvPr id="574" name="Google Shape;574;p36"/>
          <p:cNvSpPr txBox="1">
            <a:spLocks noGrp="1"/>
          </p:cNvSpPr>
          <p:nvPr>
            <p:ph type="body" idx="1"/>
          </p:nvPr>
        </p:nvSpPr>
        <p:spPr>
          <a:xfrm>
            <a:off x="1279900" y="1511686"/>
            <a:ext cx="10178322" cy="4849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s-ES" sz="3600" b="1" dirty="0">
                <a:solidFill>
                  <a:srgbClr val="3B90A2"/>
                </a:solidFill>
              </a:rPr>
              <a:t>CONTIDO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3600"/>
              <a:buChar char="•"/>
            </a:pPr>
            <a:r>
              <a:rPr lang="es-ES" sz="3600" b="1" dirty="0">
                <a:solidFill>
                  <a:srgbClr val="3B90A2"/>
                </a:solidFill>
              </a:rPr>
              <a:t>PROCESO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3600"/>
              <a:buChar char="•"/>
            </a:pPr>
            <a:r>
              <a:rPr lang="es-ES" sz="3600" b="1" dirty="0">
                <a:solidFill>
                  <a:srgbClr val="3B90A2"/>
                </a:solidFill>
              </a:rPr>
              <a:t>PRODUTOS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3600"/>
              <a:buChar char="•"/>
            </a:pPr>
            <a:r>
              <a:rPr lang="es-ES" sz="3600" b="1" dirty="0">
                <a:solidFill>
                  <a:srgbClr val="3B90A2"/>
                </a:solidFill>
              </a:rPr>
              <a:t>AMBIENTE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700"/>
              </a:spcBef>
              <a:spcAft>
                <a:spcPts val="0"/>
              </a:spcAft>
              <a:buSzPts val="3600"/>
              <a:buChar char="•"/>
            </a:pPr>
            <a:r>
              <a:rPr lang="es-ES" sz="3600" b="1" dirty="0">
                <a:solidFill>
                  <a:srgbClr val="3B90A2"/>
                </a:solidFill>
              </a:rPr>
              <a:t>O PROPIO ROL PROFESIONAL DOCENTE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7da778e990_0_102"/>
          <p:cNvSpPr txBox="1">
            <a:spLocks noGrp="1"/>
          </p:cNvSpPr>
          <p:nvPr>
            <p:ph type="title"/>
          </p:nvPr>
        </p:nvSpPr>
        <p:spPr>
          <a:xfrm>
            <a:off x="2058769" y="5415428"/>
            <a:ext cx="9283500" cy="9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4B67"/>
              </a:buClr>
              <a:buSzPts val="4000"/>
              <a:buFont typeface="Impact"/>
              <a:buNone/>
            </a:pPr>
            <a:r>
              <a:rPr lang="es-ES" sz="4000">
                <a:solidFill>
                  <a:srgbClr val="704B67"/>
                </a:solidFill>
              </a:rPr>
              <a:t>CARACTERÍSTICAS DA DIFERENCIACIÓN</a:t>
            </a:r>
            <a:endParaRPr/>
          </a:p>
        </p:txBody>
      </p:sp>
      <p:sp>
        <p:nvSpPr>
          <p:cNvPr id="580" name="Google Shape;580;g7da778e990_0_102"/>
          <p:cNvSpPr txBox="1">
            <a:spLocks noGrp="1"/>
          </p:cNvSpPr>
          <p:nvPr>
            <p:ph type="body" idx="1"/>
          </p:nvPr>
        </p:nvSpPr>
        <p:spPr>
          <a:xfrm>
            <a:off x="1379813" y="381000"/>
            <a:ext cx="9543600" cy="48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s-ES" sz="2800">
                <a:solidFill>
                  <a:schemeClr val="dk2"/>
                </a:solidFill>
              </a:rPr>
              <a:t>Proactiva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•"/>
            </a:pPr>
            <a:r>
              <a:rPr lang="es-ES" sz="2800">
                <a:solidFill>
                  <a:schemeClr val="dk2"/>
                </a:solidFill>
              </a:rPr>
              <a:t>Dinámica e fluida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•"/>
            </a:pPr>
            <a:r>
              <a:rPr lang="es-ES" sz="2800">
                <a:solidFill>
                  <a:schemeClr val="dk2"/>
                </a:solidFill>
              </a:rPr>
              <a:t>Máis cualitativa que cuantitativa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•"/>
            </a:pPr>
            <a:r>
              <a:rPr lang="es-ES" sz="2800">
                <a:solidFill>
                  <a:schemeClr val="dk2"/>
                </a:solidFill>
              </a:rPr>
              <a:t>Centrada no alumnado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•"/>
            </a:pPr>
            <a:r>
              <a:rPr lang="es-ES" sz="2800">
                <a:solidFill>
                  <a:schemeClr val="dk2"/>
                </a:solidFill>
              </a:rPr>
              <a:t>Basada na avaliación do alumnado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•"/>
            </a:pPr>
            <a:r>
              <a:rPr lang="es-ES" sz="2800">
                <a:solidFill>
                  <a:schemeClr val="dk2"/>
                </a:solidFill>
              </a:rPr>
              <a:t>Implica flexibilidade nos agrupamentos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800"/>
              <a:buChar char="•"/>
            </a:pPr>
            <a:r>
              <a:rPr lang="es-ES" sz="2800">
                <a:solidFill>
                  <a:schemeClr val="dk2"/>
                </a:solidFill>
              </a:rPr>
              <a:t>Múltiples enfoques frente ao que o alumnado aprende (contido), cómo aprende (proceso) y como demostra o que aprende (produtos)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7da778e990_0_203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4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90A2"/>
              </a:buClr>
              <a:buSzPts val="4590"/>
              <a:buFont typeface="Impact"/>
              <a:buNone/>
            </a:pPr>
            <a:r>
              <a:rPr lang="es-ES" sz="4590">
                <a:solidFill>
                  <a:srgbClr val="3B90A2"/>
                </a:solidFill>
              </a:rPr>
              <a:t>A FILOSOFÍA DUNHA AULA DIFERENCIADA</a:t>
            </a:r>
            <a:endParaRPr/>
          </a:p>
        </p:txBody>
      </p:sp>
      <p:sp>
        <p:nvSpPr>
          <p:cNvPr id="586" name="Google Shape;586;g7da778e990_0_203"/>
          <p:cNvSpPr txBox="1">
            <a:spLocks noGrp="1"/>
          </p:cNvSpPr>
          <p:nvPr>
            <p:ph type="body" idx="1"/>
          </p:nvPr>
        </p:nvSpPr>
        <p:spPr>
          <a:xfrm>
            <a:off x="1251678" y="1489322"/>
            <a:ext cx="10178400" cy="508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gl-ES" sz="2800" dirty="0" smtClean="0"/>
              <a:t>O profesorado equilibra os ritmos do grupo e do individuo, logrando que cada un desenvolva as  súas potencialidades ao máximo</a:t>
            </a:r>
            <a:endParaRPr lang="gl-ES" dirty="0" smtClean="0"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800"/>
              <a:buNone/>
            </a:pPr>
            <a:endParaRPr lang="gl-ES" sz="2800" dirty="0" smtClean="0"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800"/>
              <a:buChar char="•"/>
            </a:pPr>
            <a:r>
              <a:rPr lang="gl-ES" sz="2800" dirty="0" smtClean="0"/>
              <a:t>O profesor ou a profesora son LÍDERES dunha clase na que os alumnos e alumnas se axudan uns aos outros para acadar os obxectivos individuais e de equipo</a:t>
            </a:r>
            <a:endParaRPr lang="gl-ES" dirty="0" smtClean="0"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800"/>
              <a:buNone/>
            </a:pPr>
            <a:endParaRPr lang="gl-ES" sz="2800" dirty="0" smtClean="0"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800"/>
              <a:buChar char="•"/>
            </a:pPr>
            <a:r>
              <a:rPr lang="gl-ES" sz="2800" dirty="0" smtClean="0"/>
              <a:t>Profesorado e alumnado traballan de forma colaborativa na aprendizaxe e na ensinanza, cun método flexible en canto a agrupamentos, recursos materiais, tipo de actividades e tarefas.</a:t>
            </a:r>
            <a:endParaRPr lang="gl-ES" dirty="0" smtClean="0"/>
          </a:p>
          <a:p>
            <a:pPr marL="228600" lvl="0" indent="-101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7da778e990_0_304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4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B90A2"/>
              </a:buClr>
              <a:buSzPts val="4590"/>
              <a:buFont typeface="Impact"/>
              <a:buNone/>
            </a:pPr>
            <a:r>
              <a:rPr lang="es-ES" sz="4590">
                <a:solidFill>
                  <a:srgbClr val="3B90A2"/>
                </a:solidFill>
              </a:rPr>
              <a:t>A FILOSOFÍA DUNHA AULA DIFERENCIADA</a:t>
            </a:r>
            <a:endParaRPr/>
          </a:p>
        </p:txBody>
      </p:sp>
      <p:sp>
        <p:nvSpPr>
          <p:cNvPr id="592" name="Google Shape;592;g7da778e990_0_304"/>
          <p:cNvSpPr txBox="1">
            <a:spLocks noGrp="1"/>
          </p:cNvSpPr>
          <p:nvPr>
            <p:ph type="body" idx="1"/>
          </p:nvPr>
        </p:nvSpPr>
        <p:spPr>
          <a:xfrm>
            <a:off x="1251678" y="1390764"/>
            <a:ext cx="10178400" cy="5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90"/>
              <a:buChar char="•"/>
            </a:pPr>
            <a:r>
              <a:rPr lang="es-ES" sz="2590"/>
              <a:t>O profesorado se centra no esencial da área ou da materia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590"/>
              <a:buNone/>
            </a:pPr>
            <a:endParaRPr sz="2590"/>
          </a:p>
          <a:p>
            <a:pPr marL="2286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590"/>
              <a:buChar char="•"/>
            </a:pPr>
            <a:r>
              <a:rPr lang="es-ES" sz="2590"/>
              <a:t>A ensinanza e a avaliación formativa son inseparables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590"/>
              <a:buNone/>
            </a:pPr>
            <a:endParaRPr sz="2590"/>
          </a:p>
          <a:p>
            <a:pPr marL="2286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590"/>
              <a:buChar char="•"/>
            </a:pPr>
            <a:r>
              <a:rPr lang="es-ES" sz="2590"/>
              <a:t>O profesorado contempla as diferencias entre o alumnado, aceptando incondicionalmente aos seus alumnos/as tal e como son, esperando o máximo deles/as.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590"/>
              <a:buNone/>
            </a:pPr>
            <a:endParaRPr sz="2590"/>
          </a:p>
          <a:p>
            <a:pPr marL="2286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590"/>
              <a:buChar char="•"/>
            </a:pPr>
            <a:r>
              <a:rPr lang="es-ES" sz="2590"/>
              <a:t>O profesorado adáptase ás aptitudes, intereses e perfis de aprendizaxe do alumnado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590"/>
              <a:buNone/>
            </a:pPr>
            <a:endParaRPr sz="2590"/>
          </a:p>
          <a:p>
            <a:pPr marL="2286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590"/>
              <a:buChar char="•"/>
            </a:pPr>
            <a:r>
              <a:rPr lang="es-ES" sz="2590"/>
              <a:t>Todos/as os/as alumnos/as participan en tarefas axeitadas para eles/as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"/>
          <p:cNvSpPr txBox="1"/>
          <p:nvPr/>
        </p:nvSpPr>
        <p:spPr>
          <a:xfrm>
            <a:off x="1934400" y="252465"/>
            <a:ext cx="8229600" cy="522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730" b="1" i="0" u="none" strike="noStrike" cap="none">
                <a:solidFill>
                  <a:srgbClr val="F8F8F8"/>
                </a:solidFill>
                <a:latin typeface="Impact"/>
                <a:ea typeface="Impact"/>
                <a:cs typeface="Impact"/>
                <a:sym typeface="Impact"/>
              </a:rPr>
              <a:t>Schoolwide Enrichment Model (SEM)</a:t>
            </a:r>
            <a:endParaRPr/>
          </a:p>
        </p:txBody>
      </p:sp>
      <p:pic>
        <p:nvPicPr>
          <p:cNvPr id="256" name="Google Shape;256;p3" descr="H:\PITEAS 2018-2019\Formación VALENCIA\Presentaciones\Imágenes\Sally Reis.jpg"/>
          <p:cNvPicPr preferRelativeResize="0"/>
          <p:nvPr/>
        </p:nvPicPr>
        <p:blipFill rotWithShape="1">
          <a:blip r:embed="rId3">
            <a:alphaModFix/>
          </a:blip>
          <a:srcRect r="21649"/>
          <a:stretch/>
        </p:blipFill>
        <p:spPr>
          <a:xfrm>
            <a:off x="8426468" y="4460915"/>
            <a:ext cx="3015464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" descr="H:\PITEAS 2018-2019\Formación VALENCIA\Presentaciones\Imágenes\maxresdefault (1).jpg"/>
          <p:cNvPicPr preferRelativeResize="0"/>
          <p:nvPr/>
        </p:nvPicPr>
        <p:blipFill rotWithShape="1">
          <a:blip r:embed="rId4">
            <a:alphaModFix/>
          </a:blip>
          <a:srcRect l="10896" r="11515"/>
          <a:stretch/>
        </p:blipFill>
        <p:spPr>
          <a:xfrm>
            <a:off x="8438400" y="1098302"/>
            <a:ext cx="2991600" cy="2168908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"/>
          <p:cNvSpPr txBox="1"/>
          <p:nvPr/>
        </p:nvSpPr>
        <p:spPr>
          <a:xfrm>
            <a:off x="4183242" y="1046957"/>
            <a:ext cx="4174601" cy="3647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Joseph Renzulli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Profesor de </a:t>
            </a:r>
            <a:r>
              <a:rPr lang="es-ES" sz="13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psicoloxía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da educación </a:t>
            </a:r>
            <a:r>
              <a:rPr lang="es-ES" sz="13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na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 sz="13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Universidade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de Connecticut.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Director do </a:t>
            </a:r>
            <a:r>
              <a:rPr lang="es-ES" sz="13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National</a:t>
            </a:r>
            <a:r>
              <a:rPr lang="es-ES" sz="13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 sz="13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Research</a:t>
            </a:r>
            <a:r>
              <a:rPr lang="es-ES" sz="13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Center </a:t>
            </a:r>
            <a:r>
              <a:rPr lang="es-ES" sz="13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on</a:t>
            </a:r>
            <a:r>
              <a:rPr lang="es-ES" sz="13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 sz="13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</a:t>
            </a:r>
            <a:r>
              <a:rPr lang="es-ES" sz="13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 sz="13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Gifted</a:t>
            </a:r>
            <a:r>
              <a:rPr lang="es-ES" sz="13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and </a:t>
            </a:r>
            <a:r>
              <a:rPr lang="es-ES" sz="13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Talent</a:t>
            </a:r>
            <a:r>
              <a:rPr lang="es-ES" sz="13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Membro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da </a:t>
            </a:r>
            <a:r>
              <a:rPr lang="es-ES" sz="13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American </a:t>
            </a:r>
            <a:r>
              <a:rPr lang="es-ES" sz="13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Psychological</a:t>
            </a:r>
            <a:r>
              <a:rPr lang="es-ES" sz="13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 sz="13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Association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e </a:t>
            </a:r>
            <a:r>
              <a:rPr lang="es-ES" sz="13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nomeado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polo </a:t>
            </a:r>
            <a:r>
              <a:rPr lang="es-ES" sz="13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Monitor </a:t>
            </a:r>
            <a:r>
              <a:rPr lang="es-ES" sz="13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on</a:t>
            </a:r>
            <a:r>
              <a:rPr lang="es-ES" sz="13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 sz="13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Psychology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como un dos 25 psicólogos </a:t>
            </a:r>
            <a:r>
              <a:rPr lang="es-ES" sz="13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máis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 sz="13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influínte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do mundo.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Presidente da </a:t>
            </a:r>
            <a:r>
              <a:rPr lang="es-ES" sz="13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Association</a:t>
            </a:r>
            <a:r>
              <a:rPr lang="es-ES" sz="13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 sz="13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for</a:t>
            </a:r>
            <a:r>
              <a:rPr lang="es-ES" sz="13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 sz="13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</a:t>
            </a:r>
            <a:r>
              <a:rPr lang="es-ES" sz="13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 sz="13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Gifted</a:t>
            </a:r>
            <a:r>
              <a:rPr lang="es-ES" sz="1300" i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sz="13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Múltiples </a:t>
            </a:r>
            <a:r>
              <a:rPr lang="es-ES" sz="13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publicacións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traducidas a varios idiomas e </a:t>
            </a:r>
            <a:r>
              <a:rPr lang="es-ES" sz="13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moi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referenciadas. Colaborador en revistas especializadas.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 </a:t>
            </a:r>
            <a:r>
              <a:rPr lang="es-ES" sz="13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seu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 sz="13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traballo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 sz="13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máis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 sz="13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recente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é un programa de </a:t>
            </a:r>
            <a:r>
              <a:rPr lang="es-ES" sz="13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avaliación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on-line de fortalezas, integrado </a:t>
            </a:r>
            <a:r>
              <a:rPr lang="es-ES" sz="13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nun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motor de búsqueda que suministra  actividades e recursos de enriquecimiento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Fundador do programa de verano </a:t>
            </a:r>
            <a:r>
              <a:rPr lang="es-ES" sz="1300" i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Confratute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(1978) </a:t>
            </a:r>
            <a:r>
              <a:rPr lang="es-ES" sz="13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na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 sz="13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Universidade</a:t>
            </a:r>
            <a:r>
              <a:rPr lang="es-ES" sz="1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de Connecticut.</a:t>
            </a:r>
            <a:endParaRPr dirty="0"/>
          </a:p>
        </p:txBody>
      </p:sp>
      <p:sp>
        <p:nvSpPr>
          <p:cNvPr id="259" name="Google Shape;259;p3"/>
          <p:cNvSpPr txBox="1"/>
          <p:nvPr/>
        </p:nvSpPr>
        <p:spPr>
          <a:xfrm>
            <a:off x="1012958" y="4725307"/>
            <a:ext cx="7211167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Sally </a:t>
            </a:r>
            <a:r>
              <a:rPr lang="es-ES" sz="3600" b="1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</a:t>
            </a:r>
            <a:r>
              <a:rPr lang="es-ES" sz="36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 Reis</a:t>
            </a:r>
            <a:endParaRPr sz="3600" b="1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3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Profesora/Xefa do departamento de psicoloxía da educación na Universidade de </a:t>
            </a:r>
            <a:r>
              <a:rPr lang="gl-ES" sz="13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Connecticut</a:t>
            </a:r>
            <a:r>
              <a:rPr lang="gl-ES" sz="13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lang="gl-ES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3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Investigadora para el </a:t>
            </a:r>
            <a:r>
              <a:rPr lang="gl-ES" sz="1300" i="1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National</a:t>
            </a:r>
            <a:r>
              <a:rPr lang="gl-ES" sz="1300" i="1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gl-ES" sz="1300" i="1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Research</a:t>
            </a:r>
            <a:r>
              <a:rPr lang="gl-ES" sz="1300" i="1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gl-ES" sz="1300" i="1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Center</a:t>
            </a:r>
            <a:r>
              <a:rPr lang="gl-ES" sz="1300" i="1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gl-ES" sz="1300" i="1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on</a:t>
            </a:r>
            <a:r>
              <a:rPr lang="gl-ES" sz="1300" i="1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gl-ES" sz="1300" i="1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the</a:t>
            </a:r>
            <a:r>
              <a:rPr lang="gl-ES" sz="1300" i="1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gl-ES" sz="1300" i="1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Gifted</a:t>
            </a:r>
            <a:r>
              <a:rPr lang="gl-ES" sz="1300" i="1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gl-ES" sz="1300" i="1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and</a:t>
            </a:r>
            <a:r>
              <a:rPr lang="gl-ES" sz="1300" i="1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gl-ES" sz="1300" i="1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Talent</a:t>
            </a:r>
            <a:r>
              <a:rPr lang="gl-ES" sz="13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endParaRPr lang="gl-ES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3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Autora de máis de 140 </a:t>
            </a:r>
            <a:r>
              <a:rPr lang="gl-ES" sz="13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artículos</a:t>
            </a:r>
            <a:r>
              <a:rPr lang="gl-ES" sz="13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, 11 libros, 50 capítulos de libros, numerosos monográficos e informes técnicos. Traducida a varios idiomas e citada con frecuencia.</a:t>
            </a:r>
            <a:endParaRPr lang="gl-ES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3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Co-directora de </a:t>
            </a:r>
            <a:r>
              <a:rPr lang="gl-ES" sz="1300" i="1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Confratute</a:t>
            </a:r>
            <a:r>
              <a:rPr lang="gl-ES" sz="13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(Programa de verán para a formación e o desenvolvemento do talento).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gl-ES" sz="13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Asesora de numerosa </a:t>
            </a:r>
            <a:r>
              <a:rPr lang="gl-ES" sz="1300" dirty="0" err="1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escuelas</a:t>
            </a:r>
            <a:r>
              <a:rPr lang="gl-ES" sz="13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e ministerios de educación  tanto en EE.UU. como noutros países.</a:t>
            </a:r>
            <a:endParaRPr lang="gl-ES" dirty="0"/>
          </a:p>
        </p:txBody>
      </p:sp>
      <p:pic>
        <p:nvPicPr>
          <p:cNvPr id="260" name="Google Shape;26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958" y="1745211"/>
            <a:ext cx="2992565" cy="1682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0"/>
          <p:cNvSpPr txBox="1"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Impact"/>
              <a:buNone/>
            </a:pPr>
            <a:r>
              <a:rPr lang="es-ES" sz="2100"/>
              <a:t>O PUNTO DE PARTIDA DO ENRIQUECIMIENTO</a:t>
            </a:r>
            <a:endParaRPr/>
          </a:p>
        </p:txBody>
      </p:sp>
      <p:sp>
        <p:nvSpPr>
          <p:cNvPr id="598" name="Google Shape;598;p40"/>
          <p:cNvSpPr txBox="1">
            <a:spLocks noGrp="1"/>
          </p:cNvSpPr>
          <p:nvPr>
            <p:ph type="body" idx="1"/>
          </p:nvPr>
        </p:nvSpPr>
        <p:spPr>
          <a:xfrm>
            <a:off x="1251678" y="3429000"/>
            <a:ext cx="4363595" cy="245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s-ES" sz="4000" b="1">
                <a:solidFill>
                  <a:srgbClr val="C00000"/>
                </a:solidFill>
              </a:rPr>
              <a:t>PORTAFOLIO TOTAL DO TALENTO</a:t>
            </a:r>
            <a:endParaRPr/>
          </a:p>
        </p:txBody>
      </p:sp>
      <p:pic>
        <p:nvPicPr>
          <p:cNvPr id="599" name="Google Shape;599;p40"/>
          <p:cNvPicPr preferRelativeResize="0"/>
          <p:nvPr/>
        </p:nvPicPr>
        <p:blipFill rotWithShape="1">
          <a:blip r:embed="rId3">
            <a:alphaModFix/>
          </a:blip>
          <a:srcRect l="16970" r="19870"/>
          <a:stretch/>
        </p:blipFill>
        <p:spPr>
          <a:xfrm>
            <a:off x="6098193" y="645106"/>
            <a:ext cx="5176744" cy="5594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1"/>
          <p:cNvSpPr txBox="1">
            <a:spLocks noGrp="1"/>
          </p:cNvSpPr>
          <p:nvPr>
            <p:ph type="title"/>
          </p:nvPr>
        </p:nvSpPr>
        <p:spPr>
          <a:xfrm>
            <a:off x="1981200" y="648000"/>
            <a:ext cx="8229600" cy="45030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00"/>
              <a:buFont typeface="Impact"/>
              <a:buNone/>
            </a:pPr>
            <a:r>
              <a:rPr lang="es-ES" sz="2500">
                <a:solidFill>
                  <a:srgbClr val="C00000"/>
                </a:solidFill>
              </a:rPr>
              <a:t>DIMENSIONES DEL PTT</a:t>
            </a:r>
            <a:endParaRPr sz="2500">
              <a:solidFill>
                <a:srgbClr val="C00000"/>
              </a:solidFill>
            </a:endParaRPr>
          </a:p>
        </p:txBody>
      </p:sp>
      <p:pic>
        <p:nvPicPr>
          <p:cNvPr id="605" name="Google Shape;605;p41"/>
          <p:cNvPicPr preferRelativeResize="0"/>
          <p:nvPr/>
        </p:nvPicPr>
        <p:blipFill rotWithShape="1">
          <a:blip r:embed="rId3">
            <a:alphaModFix/>
          </a:blip>
          <a:srcRect l="9560" t="21918" r="33949" b="11371"/>
          <a:stretch/>
        </p:blipFill>
        <p:spPr>
          <a:xfrm>
            <a:off x="1963200" y="1195200"/>
            <a:ext cx="8298000" cy="5112000"/>
          </a:xfrm>
          <a:prstGeom prst="rect">
            <a:avLst/>
          </a:prstGeom>
          <a:noFill/>
          <a:ln w="28575" cap="flat" cmpd="sng">
            <a:solidFill>
              <a:srgbClr val="FF99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06" name="Google Shape;606;p41"/>
          <p:cNvSpPr txBox="1"/>
          <p:nvPr/>
        </p:nvSpPr>
        <p:spPr>
          <a:xfrm>
            <a:off x="2135560" y="6400801"/>
            <a:ext cx="81369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Fuente:  </a:t>
            </a:r>
            <a:r>
              <a:rPr lang="es-ES" sz="180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Carmen Pomar Tojo adaptado de Renzulli y Reis, 2008, pág. 28.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2"/>
          <p:cNvSpPr txBox="1">
            <a:spLocks noGrp="1"/>
          </p:cNvSpPr>
          <p:nvPr>
            <p:ph type="title"/>
          </p:nvPr>
        </p:nvSpPr>
        <p:spPr>
          <a:xfrm>
            <a:off x="1251678" y="908925"/>
            <a:ext cx="10178322" cy="499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Impact"/>
              <a:buNone/>
            </a:pPr>
            <a:r>
              <a:rPr lang="es-ES" sz="5400" dirty="0">
                <a:solidFill>
                  <a:srgbClr val="C00000"/>
                </a:solidFill>
              </a:rPr>
              <a:t>¿COMO DESEÑAR TAREFAS OU PROXECTOS ENRIQUECIDOS?</a:t>
            </a:r>
            <a:br>
              <a:rPr lang="es-ES" sz="5400" dirty="0">
                <a:solidFill>
                  <a:srgbClr val="C00000"/>
                </a:solidFill>
              </a:rPr>
            </a:br>
            <a:r>
              <a:rPr lang="es-ES" sz="5400" dirty="0">
                <a:solidFill>
                  <a:schemeClr val="dk1"/>
                </a:solidFill>
              </a:rPr>
              <a:t>NECESIDADE DUNHA TEORÍA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3"/>
          <p:cNvSpPr txBox="1">
            <a:spLocks noGrp="1"/>
          </p:cNvSpPr>
          <p:nvPr>
            <p:ph type="title"/>
          </p:nvPr>
        </p:nvSpPr>
        <p:spPr>
          <a:xfrm>
            <a:off x="1991544" y="648000"/>
            <a:ext cx="8229600" cy="666328"/>
          </a:xfrm>
          <a:prstGeom prst="rect">
            <a:avLst/>
          </a:prstGeom>
          <a:solidFill>
            <a:srgbClr val="BFE0E7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Impact"/>
              <a:buNone/>
            </a:pPr>
            <a:r>
              <a:rPr lang="es-ES" sz="4000">
                <a:solidFill>
                  <a:srgbClr val="C00000"/>
                </a:solidFill>
              </a:rPr>
              <a:t>ENRIQUECEMENTO TRIÁDICO</a:t>
            </a:r>
            <a:endParaRPr/>
          </a:p>
        </p:txBody>
      </p:sp>
      <p:sp>
        <p:nvSpPr>
          <p:cNvPr id="617" name="Google Shape;617;p43"/>
          <p:cNvSpPr txBox="1"/>
          <p:nvPr/>
        </p:nvSpPr>
        <p:spPr>
          <a:xfrm>
            <a:off x="2314155" y="6400801"/>
            <a:ext cx="781429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Fuente:  </a:t>
            </a:r>
            <a:r>
              <a:rPr lang="es-ES" sz="200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Carmen Pomar Tojo a partir de Renzulli y Reis, 2016</a:t>
            </a:r>
            <a:endParaRPr/>
          </a:p>
        </p:txBody>
      </p:sp>
      <p:pic>
        <p:nvPicPr>
          <p:cNvPr id="618" name="Google Shape;618;p43"/>
          <p:cNvPicPr preferRelativeResize="0"/>
          <p:nvPr/>
        </p:nvPicPr>
        <p:blipFill rotWithShape="1">
          <a:blip r:embed="rId3">
            <a:alphaModFix/>
          </a:blip>
          <a:srcRect l="18357" t="19775" r="42125" b="11988"/>
          <a:stretch/>
        </p:blipFill>
        <p:spPr>
          <a:xfrm>
            <a:off x="2676000" y="1340768"/>
            <a:ext cx="6840000" cy="499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4"/>
          <p:cNvSpPr txBox="1">
            <a:spLocks noGrp="1"/>
          </p:cNvSpPr>
          <p:nvPr>
            <p:ph type="title"/>
          </p:nvPr>
        </p:nvSpPr>
        <p:spPr>
          <a:xfrm>
            <a:off x="1991544" y="648000"/>
            <a:ext cx="8229600" cy="476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00"/>
              <a:buFont typeface="Impact"/>
              <a:buNone/>
            </a:pPr>
            <a:r>
              <a:rPr lang="es-ES" sz="2500">
                <a:solidFill>
                  <a:srgbClr val="C00000"/>
                </a:solidFill>
              </a:rPr>
              <a:t>ACTIVIDADES TIPO I</a:t>
            </a:r>
            <a:endParaRPr/>
          </a:p>
        </p:txBody>
      </p:sp>
      <p:sp>
        <p:nvSpPr>
          <p:cNvPr id="624" name="Google Shape;624;p44"/>
          <p:cNvSpPr txBox="1"/>
          <p:nvPr/>
        </p:nvSpPr>
        <p:spPr>
          <a:xfrm>
            <a:off x="2314155" y="6400801"/>
            <a:ext cx="781429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Fuentes:  </a:t>
            </a:r>
            <a:r>
              <a:rPr lang="es-ES" sz="120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Carmen Pomar Tojo, 2017, Proyecto PITEAS.</a:t>
            </a:r>
            <a:endParaRPr/>
          </a:p>
        </p:txBody>
      </p:sp>
      <p:sp>
        <p:nvSpPr>
          <p:cNvPr id="625" name="Google Shape;625;p44"/>
          <p:cNvSpPr txBox="1"/>
          <p:nvPr/>
        </p:nvSpPr>
        <p:spPr>
          <a:xfrm>
            <a:off x="1991544" y="1268761"/>
            <a:ext cx="8280920" cy="954107"/>
          </a:xfrm>
          <a:prstGeom prst="rect">
            <a:avLst/>
          </a:prstGeom>
          <a:solidFill>
            <a:srgbClr val="CCFFCC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Actividades exploratorias: </a:t>
            </a:r>
            <a:r>
              <a:rPr lang="es-ES" sz="1400" b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lang="es-ES" sz="14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xpo</a:t>
            </a:r>
            <a:r>
              <a:rPr lang="es-ES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ñen</a:t>
            </a:r>
            <a:r>
              <a:rPr lang="es-ES" sz="1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 sz="14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</a:t>
            </a:r>
            <a:r>
              <a:rPr lang="es-ES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</a:t>
            </a:r>
            <a:r>
              <a:rPr lang="es-ES" sz="1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alumnado a ideas, problemas, noticias </a:t>
            </a:r>
            <a:r>
              <a:rPr lang="es-ES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lang="es-ES" sz="1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experiencias.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Ob</a:t>
            </a:r>
            <a:r>
              <a:rPr lang="es-ES" b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x</a:t>
            </a:r>
            <a:r>
              <a:rPr lang="es-ES" sz="1400" b="1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ectivo</a:t>
            </a:r>
            <a:r>
              <a:rPr lang="es-ES" sz="14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lang="es-ES" sz="1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provocar </a:t>
            </a:r>
            <a:r>
              <a:rPr lang="es-ES" sz="14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ou</a:t>
            </a:r>
            <a:r>
              <a:rPr lang="es-ES" sz="1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incrementar a motivación </a:t>
            </a:r>
            <a:r>
              <a:rPr lang="es-ES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do alumnado</a:t>
            </a:r>
            <a:r>
              <a:rPr lang="es-ES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.</a:t>
            </a:r>
            <a:r>
              <a:rPr lang="es-ES" sz="1400" dirty="0" smtClean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Fundamento: </a:t>
            </a:r>
            <a:r>
              <a:rPr lang="es-ES" sz="14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plantexamento</a:t>
            </a:r>
            <a:r>
              <a:rPr lang="es-ES" sz="1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centrípeto (de </a:t>
            </a:r>
            <a:r>
              <a:rPr lang="es-ES" sz="14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</a:t>
            </a:r>
            <a:r>
              <a:rPr lang="es-ES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</a:t>
            </a:r>
            <a:r>
              <a:rPr lang="es-ES" sz="1400" dirty="0" err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ra</a:t>
            </a:r>
            <a:r>
              <a:rPr lang="es-ES" sz="1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cara</a:t>
            </a:r>
            <a:r>
              <a:rPr lang="es-ES" sz="1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dentro).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Metas: </a:t>
            </a:r>
            <a:r>
              <a:rPr lang="es-ES" sz="1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conseguir</a:t>
            </a:r>
            <a:r>
              <a:rPr lang="es-E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</a:t>
            </a:r>
            <a:r>
              <a:rPr lang="es-ES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s-E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ores</a:t>
            </a:r>
            <a:r>
              <a:rPr lang="es-E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compromisos, productividades </a:t>
            </a:r>
            <a:r>
              <a:rPr lang="es-ES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s-E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</a:t>
            </a:r>
            <a:r>
              <a:rPr lang="es-ES" dirty="0" err="1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s-E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r>
              <a:rPr lang="es-E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carga creativa </a:t>
            </a:r>
            <a:r>
              <a:rPr lang="es-ES" dirty="0">
                <a:latin typeface="Calibri"/>
                <a:ea typeface="Calibri"/>
                <a:cs typeface="Calibri"/>
                <a:sym typeface="Calibri"/>
              </a:rPr>
              <a:t>no </a:t>
            </a:r>
            <a:r>
              <a:rPr lang="es-E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traba</a:t>
            </a:r>
            <a:r>
              <a:rPr lang="es-ES" dirty="0" err="1">
                <a:latin typeface="Calibri"/>
                <a:ea typeface="Calibri"/>
                <a:cs typeface="Calibri"/>
                <a:sym typeface="Calibri"/>
              </a:rPr>
              <a:t>ll</a:t>
            </a:r>
            <a:r>
              <a:rPr lang="es-ES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s-ES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s-ES" sz="1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dirty="0"/>
          </a:p>
        </p:txBody>
      </p:sp>
      <p:grpSp>
        <p:nvGrpSpPr>
          <p:cNvPr id="626" name="Google Shape;626;p44"/>
          <p:cNvGrpSpPr/>
          <p:nvPr/>
        </p:nvGrpSpPr>
        <p:grpSpPr>
          <a:xfrm>
            <a:off x="2063553" y="2276873"/>
            <a:ext cx="8164551" cy="3990439"/>
            <a:chOff x="539552" y="2276872"/>
            <a:chExt cx="8164551" cy="3990439"/>
          </a:xfrm>
        </p:grpSpPr>
        <p:pic>
          <p:nvPicPr>
            <p:cNvPr id="627" name="Google Shape;627;p44"/>
            <p:cNvPicPr preferRelativeResize="0"/>
            <p:nvPr/>
          </p:nvPicPr>
          <p:blipFill rotWithShape="1">
            <a:blip r:embed="rId3">
              <a:alphaModFix/>
            </a:blip>
            <a:srcRect l="922" t="4922" r="5916" b="4845"/>
            <a:stretch/>
          </p:blipFill>
          <p:spPr>
            <a:xfrm>
              <a:off x="3491880" y="3429000"/>
              <a:ext cx="5212223" cy="283831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28" name="Google Shape;628;p44"/>
            <p:cNvGrpSpPr/>
            <p:nvPr/>
          </p:nvGrpSpPr>
          <p:grpSpPr>
            <a:xfrm>
              <a:off x="539552" y="2348880"/>
              <a:ext cx="2808312" cy="3888432"/>
              <a:chOff x="539552" y="2348880"/>
              <a:chExt cx="2808312" cy="3888432"/>
            </a:xfrm>
          </p:grpSpPr>
          <p:pic>
            <p:nvPicPr>
              <p:cNvPr id="629" name="Google Shape;629;p4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39552" y="2348880"/>
                <a:ext cx="2808312" cy="38884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0" name="Google Shape;630;p44"/>
              <p:cNvSpPr txBox="1"/>
              <p:nvPr/>
            </p:nvSpPr>
            <p:spPr>
              <a:xfrm>
                <a:off x="539552" y="5445224"/>
                <a:ext cx="2808312" cy="600164"/>
              </a:xfrm>
              <a:prstGeom prst="rect">
                <a:avLst/>
              </a:prstGeom>
              <a:solidFill>
                <a:srgbClr val="00000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300">
                    <a:solidFill>
                      <a:schemeClr val="lt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Escape Room no Museo</a:t>
                </a:r>
                <a:r>
                  <a:rPr lang="es-ES" sz="1200">
                    <a:solidFill>
                      <a:schemeClr val="lt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. 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000">
                    <a:solidFill>
                      <a:schemeClr val="lt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IES Plurilingüe Fontem Albei. 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000">
                    <a:solidFill>
                      <a:schemeClr val="lt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A Fonsagrada (Lugo)</a:t>
                </a:r>
                <a:endParaRPr/>
              </a:p>
            </p:txBody>
          </p:sp>
        </p:grpSp>
        <p:grpSp>
          <p:nvGrpSpPr>
            <p:cNvPr id="631" name="Google Shape;631;p44"/>
            <p:cNvGrpSpPr/>
            <p:nvPr/>
          </p:nvGrpSpPr>
          <p:grpSpPr>
            <a:xfrm>
              <a:off x="4068000" y="2276872"/>
              <a:ext cx="4320480" cy="1440160"/>
              <a:chOff x="4068000" y="2276872"/>
              <a:chExt cx="4320480" cy="1440160"/>
            </a:xfrm>
          </p:grpSpPr>
          <p:pic>
            <p:nvPicPr>
              <p:cNvPr id="632" name="Google Shape;632;p44" descr="https://antaruxasesorteiros.com/_files/200003563-dfcd6e0260/50000000.jpg?ph=34ebd538f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068000" y="2276872"/>
                <a:ext cx="4318645" cy="14401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3" name="Google Shape;633;p44"/>
              <p:cNvSpPr txBox="1"/>
              <p:nvPr/>
            </p:nvSpPr>
            <p:spPr>
              <a:xfrm>
                <a:off x="4068000" y="3068960"/>
                <a:ext cx="4320480" cy="430887"/>
              </a:xfrm>
              <a:prstGeom prst="rect">
                <a:avLst/>
              </a:prstGeom>
              <a:solidFill>
                <a:srgbClr val="00000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100">
                    <a:solidFill>
                      <a:schemeClr val="lt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Asociación Cultural “Antaruxas e Sorteiros”. </a:t>
                </a:r>
                <a:endParaRPr/>
              </a:p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100">
                    <a:solidFill>
                      <a:schemeClr val="lt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IES Plurilingüe Fontem Albei. A Fonsagrada (Lugo)</a:t>
                </a:r>
                <a:endParaRPr/>
              </a:p>
            </p:txBody>
          </p:sp>
        </p:grpSp>
        <p:grpSp>
          <p:nvGrpSpPr>
            <p:cNvPr id="634" name="Google Shape;634;p44"/>
            <p:cNvGrpSpPr/>
            <p:nvPr/>
          </p:nvGrpSpPr>
          <p:grpSpPr>
            <a:xfrm>
              <a:off x="2483768" y="2348880"/>
              <a:ext cx="1440156" cy="1080120"/>
              <a:chOff x="2483768" y="2348880"/>
              <a:chExt cx="1440156" cy="1080120"/>
            </a:xfrm>
          </p:grpSpPr>
          <p:pic>
            <p:nvPicPr>
              <p:cNvPr id="635" name="Google Shape;635;p44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2483768" y="2348880"/>
                <a:ext cx="1440156" cy="10801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6" name="Google Shape;636;p44"/>
              <p:cNvSpPr txBox="1"/>
              <p:nvPr/>
            </p:nvSpPr>
            <p:spPr>
              <a:xfrm rot="540000">
                <a:off x="2592000" y="3061266"/>
                <a:ext cx="1224136" cy="261610"/>
              </a:xfrm>
              <a:prstGeom prst="rect">
                <a:avLst/>
              </a:prstGeom>
              <a:solidFill>
                <a:srgbClr val="00000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100">
                    <a:solidFill>
                      <a:schemeClr val="lt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Cambios no clima</a:t>
                </a: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45"/>
          <p:cNvSpPr txBox="1">
            <a:spLocks noGrp="1"/>
          </p:cNvSpPr>
          <p:nvPr>
            <p:ph type="title"/>
          </p:nvPr>
        </p:nvSpPr>
        <p:spPr>
          <a:xfrm>
            <a:off x="1991544" y="648000"/>
            <a:ext cx="8229600" cy="476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00"/>
              <a:buFont typeface="Impact"/>
              <a:buNone/>
            </a:pPr>
            <a:r>
              <a:rPr lang="es-ES" sz="2500">
                <a:solidFill>
                  <a:srgbClr val="C00000"/>
                </a:solidFill>
              </a:rPr>
              <a:t>ACTIVIDADES TIPO I</a:t>
            </a:r>
            <a:endParaRPr/>
          </a:p>
        </p:txBody>
      </p:sp>
      <p:sp>
        <p:nvSpPr>
          <p:cNvPr id="642" name="Google Shape;642;p45"/>
          <p:cNvSpPr txBox="1"/>
          <p:nvPr/>
        </p:nvSpPr>
        <p:spPr>
          <a:xfrm>
            <a:off x="2314155" y="6400801"/>
            <a:ext cx="781429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Fuente:  </a:t>
            </a:r>
            <a:r>
              <a:rPr lang="es-ES" sz="120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Proyecto PITEAS,</a:t>
            </a:r>
            <a:endParaRPr/>
          </a:p>
        </p:txBody>
      </p:sp>
      <p:pic>
        <p:nvPicPr>
          <p:cNvPr id="643" name="Google Shape;643;p45"/>
          <p:cNvPicPr preferRelativeResize="0"/>
          <p:nvPr/>
        </p:nvPicPr>
        <p:blipFill rotWithShape="1">
          <a:blip r:embed="rId3">
            <a:alphaModFix/>
          </a:blip>
          <a:srcRect l="922" t="4922" r="5916" b="4845"/>
          <a:stretch/>
        </p:blipFill>
        <p:spPr>
          <a:xfrm>
            <a:off x="2063552" y="1340768"/>
            <a:ext cx="8136904" cy="489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9" name="Google Shape;649;p46"/>
          <p:cNvGrpSpPr/>
          <p:nvPr/>
        </p:nvGrpSpPr>
        <p:grpSpPr>
          <a:xfrm>
            <a:off x="2063553" y="2276872"/>
            <a:ext cx="8151301" cy="4104456"/>
            <a:chOff x="539552" y="2276872"/>
            <a:chExt cx="8151301" cy="4104456"/>
          </a:xfrm>
        </p:grpSpPr>
        <p:pic>
          <p:nvPicPr>
            <p:cNvPr id="650" name="Google Shape;650;p46"/>
            <p:cNvPicPr preferRelativeResize="0"/>
            <p:nvPr/>
          </p:nvPicPr>
          <p:blipFill rotWithShape="1">
            <a:blip r:embed="rId3">
              <a:alphaModFix/>
            </a:blip>
            <a:srcRect l="5533" t="9844" b="8947"/>
            <a:stretch/>
          </p:blipFill>
          <p:spPr>
            <a:xfrm>
              <a:off x="3419872" y="2276872"/>
              <a:ext cx="5256584" cy="24482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1" name="Google Shape;651;p46"/>
            <p:cNvPicPr preferRelativeResize="0"/>
            <p:nvPr/>
          </p:nvPicPr>
          <p:blipFill rotWithShape="1">
            <a:blip r:embed="rId4">
              <a:alphaModFix/>
            </a:blip>
            <a:srcRect l="1107" t="3937" r="16985" b="9439"/>
            <a:stretch/>
          </p:blipFill>
          <p:spPr>
            <a:xfrm>
              <a:off x="4833847" y="4005064"/>
              <a:ext cx="3857006" cy="22933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2" name="Google Shape;652;p46"/>
            <p:cNvSpPr txBox="1"/>
            <p:nvPr/>
          </p:nvSpPr>
          <p:spPr>
            <a:xfrm>
              <a:off x="3419872" y="4005064"/>
              <a:ext cx="1512168" cy="646331"/>
            </a:xfrm>
            <a:prstGeom prst="rect">
              <a:avLst/>
            </a:prstGeom>
            <a:solidFill>
              <a:srgbClr val="000000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2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Banda de Rock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2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CEE de Panxón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2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(Panxón. Pontevedra)</a:t>
              </a:r>
              <a:endParaRPr/>
            </a:p>
          </p:txBody>
        </p:sp>
        <p:pic>
          <p:nvPicPr>
            <p:cNvPr id="653" name="Google Shape;653;p46"/>
            <p:cNvPicPr preferRelativeResize="0"/>
            <p:nvPr/>
          </p:nvPicPr>
          <p:blipFill rotWithShape="1">
            <a:blip r:embed="rId5">
              <a:alphaModFix/>
            </a:blip>
            <a:srcRect l="15569" r="14641"/>
            <a:stretch/>
          </p:blipFill>
          <p:spPr>
            <a:xfrm>
              <a:off x="539552" y="2348880"/>
              <a:ext cx="2808312" cy="39520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46"/>
            <p:cNvPicPr preferRelativeResize="0"/>
            <p:nvPr/>
          </p:nvPicPr>
          <p:blipFill rotWithShape="1">
            <a:blip r:embed="rId6">
              <a:alphaModFix/>
            </a:blip>
            <a:srcRect t="15226" b="14180"/>
            <a:stretch/>
          </p:blipFill>
          <p:spPr>
            <a:xfrm>
              <a:off x="2555776" y="4797152"/>
              <a:ext cx="2184831" cy="15841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5" name="Google Shape;655;p46"/>
          <p:cNvSpPr txBox="1">
            <a:spLocks noGrp="1"/>
          </p:cNvSpPr>
          <p:nvPr>
            <p:ph type="title"/>
          </p:nvPr>
        </p:nvSpPr>
        <p:spPr>
          <a:xfrm>
            <a:off x="1991544" y="648000"/>
            <a:ext cx="8229600" cy="476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00"/>
              <a:buFont typeface="Impact"/>
              <a:buNone/>
            </a:pPr>
            <a:r>
              <a:rPr lang="es-ES" sz="2500">
                <a:solidFill>
                  <a:srgbClr val="C00000"/>
                </a:solidFill>
              </a:rPr>
              <a:t>ACTIVIDADES TIPO II</a:t>
            </a:r>
            <a:endParaRPr/>
          </a:p>
        </p:txBody>
      </p:sp>
      <p:sp>
        <p:nvSpPr>
          <p:cNvPr id="656" name="Google Shape;656;p46"/>
          <p:cNvSpPr txBox="1"/>
          <p:nvPr/>
        </p:nvSpPr>
        <p:spPr>
          <a:xfrm>
            <a:off x="2314155" y="6400801"/>
            <a:ext cx="781429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Fuentes:  </a:t>
            </a:r>
            <a:r>
              <a:rPr lang="es-ES" sz="120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Carmen Pomar Tojo, 2017. Proyecto PITEAS.</a:t>
            </a:r>
            <a:endParaRPr/>
          </a:p>
        </p:txBody>
      </p:sp>
      <p:sp>
        <p:nvSpPr>
          <p:cNvPr id="657" name="Google Shape;657;p46"/>
          <p:cNvSpPr txBox="1"/>
          <p:nvPr/>
        </p:nvSpPr>
        <p:spPr>
          <a:xfrm>
            <a:off x="1991544" y="1268761"/>
            <a:ext cx="8280920" cy="954107"/>
          </a:xfrm>
          <a:prstGeom prst="rect">
            <a:avLst/>
          </a:prstGeom>
          <a:solidFill>
            <a:srgbClr val="C1D2F1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Actividades de entrenam</a:t>
            </a:r>
            <a:r>
              <a:rPr lang="es-ES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lang="es-ES" sz="1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nto: 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traba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ll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 de contidos, estándares 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competencias.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Ob</a:t>
            </a:r>
            <a:r>
              <a:rPr lang="es-ES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x</a:t>
            </a:r>
            <a:r>
              <a:rPr lang="es-ES" sz="1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ectivo: 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sistematizar destrezas cognitivas 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 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 proceso.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Fundamento: 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promover 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 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envolvemento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de procesos tanto cognitivos como emociona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s. </a:t>
            </a:r>
            <a:endParaRPr sz="1400">
              <a:solidFill>
                <a:srgbClr val="FF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Metas: 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envolver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destrezas de pensamento (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xerais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específicas) de alto nivel.</a:t>
            </a:r>
            <a:endParaRPr/>
          </a:p>
        </p:txBody>
      </p:sp>
      <p:sp>
        <p:nvSpPr>
          <p:cNvPr id="658" name="Google Shape;658;p46"/>
          <p:cNvSpPr txBox="1"/>
          <p:nvPr/>
        </p:nvSpPr>
        <p:spPr>
          <a:xfrm>
            <a:off x="2063552" y="5805264"/>
            <a:ext cx="4176464" cy="52322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Ruth Mathilda Anderson e Walter Ebeling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i="1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IES Plurilingüe Fontem Albei (A Fonsagrada. Lugo)</a:t>
            </a:r>
            <a:endParaRPr sz="14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7"/>
          <p:cNvSpPr txBox="1">
            <a:spLocks noGrp="1"/>
          </p:cNvSpPr>
          <p:nvPr>
            <p:ph type="title"/>
          </p:nvPr>
        </p:nvSpPr>
        <p:spPr>
          <a:xfrm>
            <a:off x="1991544" y="648000"/>
            <a:ext cx="8229600" cy="404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8F8F8"/>
              </a:buClr>
              <a:buSzPts val="2000"/>
              <a:buFont typeface="Impact"/>
              <a:buNone/>
            </a:pPr>
            <a:r>
              <a:rPr lang="es-ES" sz="2000" b="1" dirty="0">
                <a:solidFill>
                  <a:srgbClr val="F8F8F8"/>
                </a:solidFill>
              </a:rPr>
              <a:t>TIPO II: TAXONOMÍA DE PROCESOS COGNITIVOS </a:t>
            </a:r>
            <a:r>
              <a:rPr lang="es-ES" sz="2000" b="1" dirty="0" smtClean="0">
                <a:solidFill>
                  <a:srgbClr val="F8F8F8"/>
                </a:solidFill>
              </a:rPr>
              <a:t>Y </a:t>
            </a:r>
            <a:r>
              <a:rPr lang="es-ES" sz="2000" b="1" dirty="0">
                <a:solidFill>
                  <a:srgbClr val="F8F8F8"/>
                </a:solidFill>
              </a:rPr>
              <a:t>AFECTIVOS</a:t>
            </a:r>
            <a:endParaRPr dirty="0"/>
          </a:p>
        </p:txBody>
      </p:sp>
      <p:sp>
        <p:nvSpPr>
          <p:cNvPr id="664" name="Google Shape;664;p47"/>
          <p:cNvSpPr txBox="1"/>
          <p:nvPr/>
        </p:nvSpPr>
        <p:spPr>
          <a:xfrm>
            <a:off x="2314155" y="6400800"/>
            <a:ext cx="781429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Fuente:  </a:t>
            </a:r>
            <a:r>
              <a:rPr lang="es-ES" sz="160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Carmen Pomar Tojo, traducido y adaptado de Renzulli y Reis, 2008, pág. 20-22.</a:t>
            </a:r>
            <a:endParaRPr/>
          </a:p>
        </p:txBody>
      </p:sp>
      <p:graphicFrame>
        <p:nvGraphicFramePr>
          <p:cNvPr id="665" name="Google Shape;665;p47"/>
          <p:cNvGraphicFramePr/>
          <p:nvPr/>
        </p:nvGraphicFramePr>
        <p:xfrm>
          <a:off x="2221632" y="1167383"/>
          <a:ext cx="3456375" cy="1455140"/>
        </p:xfrm>
        <a:graphic>
          <a:graphicData uri="http://schemas.openxmlformats.org/drawingml/2006/table">
            <a:tbl>
              <a:tblPr firstRow="1" bandRow="1">
                <a:noFill/>
                <a:tableStyleId>{EBC97C1E-50CC-4AAE-A9C7-53C09B33E82E}</a:tableStyleId>
              </a:tblPr>
              <a:tblGrid>
                <a:gridCol w="34563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1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u="none" strike="noStrike" cap="none" dirty="0">
                          <a:solidFill>
                            <a:schemeClr val="dk1"/>
                          </a:solidFill>
                        </a:rPr>
                        <a:t>1. Pensamiento Cognitivo</a:t>
                      </a:r>
                      <a:endParaRPr sz="1200" b="1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0099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9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99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0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/>
                        <a:t>A - Destrezas de pensamiento creativo</a:t>
                      </a:r>
                      <a:endParaRPr/>
                    </a:p>
                  </a:txBody>
                  <a:tcPr marL="91450" marR="91450" marT="45725" marB="45725">
                    <a:lnL w="19050" cap="flat" cmpd="sng">
                      <a:solidFill>
                        <a:srgbClr val="0099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9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DE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6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/>
                        <a:t>B - Resolución creativa de problemas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/>
                        <a:t>     Toma de decisiones</a:t>
                      </a:r>
                      <a:endParaRPr/>
                    </a:p>
                  </a:txBody>
                  <a:tcPr marL="91450" marR="91450" marT="45725" marB="45725">
                    <a:lnL w="19050" cap="flat" cmpd="sng">
                      <a:solidFill>
                        <a:srgbClr val="0099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9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DE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1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/>
                        <a:t>C - Pensamiento crítico y lógico</a:t>
                      </a:r>
                      <a:endParaRPr/>
                    </a:p>
                  </a:txBody>
                  <a:tcPr marL="91450" marR="91450" marT="45725" marB="45725">
                    <a:lnL w="19050" cap="flat" cmpd="sng">
                      <a:solidFill>
                        <a:srgbClr val="0099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99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99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DE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66" name="Google Shape;666;p47"/>
          <p:cNvGraphicFramePr/>
          <p:nvPr/>
        </p:nvGraphicFramePr>
        <p:xfrm>
          <a:off x="6744072" y="1171576"/>
          <a:ext cx="3120750" cy="1431860"/>
        </p:xfrm>
        <a:graphic>
          <a:graphicData uri="http://schemas.openxmlformats.org/drawingml/2006/table">
            <a:tbl>
              <a:tblPr firstRow="1" bandRow="1">
                <a:noFill/>
                <a:tableStyleId>{EBC97C1E-50CC-4AAE-A9C7-53C09B33E82E}</a:tableStyleId>
              </a:tblPr>
              <a:tblGrid>
                <a:gridCol w="3120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45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>
                          <a:solidFill>
                            <a:schemeClr val="dk1"/>
                          </a:solidFill>
                        </a:rPr>
                        <a:t>II. Desarrollo de personalidad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>
                          <a:solidFill>
                            <a:schemeClr val="dk1"/>
                          </a:solidFill>
                        </a:rPr>
                        <a:t>    Procesos afectivos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E4D59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4D59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E4D59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E3B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/>
                        <a:t>A – Desarrollo de la personalidad</a:t>
                      </a:r>
                      <a:endParaRPr/>
                    </a:p>
                  </a:txBody>
                  <a:tcPr marL="91450" marR="91450" marT="45725" marB="45725">
                    <a:lnL w="19050" cap="flat" cmpd="sng">
                      <a:solidFill>
                        <a:srgbClr val="E4D59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4D59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1D2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/>
                        <a:t>B – Destrezas interpersonales</a:t>
                      </a:r>
                      <a:endParaRPr/>
                    </a:p>
                  </a:txBody>
                  <a:tcPr marL="91450" marR="91450" marT="45725" marB="45725">
                    <a:lnL w="19050" cap="flat" cmpd="sng">
                      <a:solidFill>
                        <a:srgbClr val="E4D59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4D59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1D2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1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/>
                        <a:t>C – Destrezas intrapersonales</a:t>
                      </a:r>
                      <a:endParaRPr/>
                    </a:p>
                  </a:txBody>
                  <a:tcPr marL="91450" marR="91450" marT="45725" marB="45725">
                    <a:lnL w="19050" cap="flat" cmpd="sng">
                      <a:solidFill>
                        <a:srgbClr val="E4D59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E4D59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E4D59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1D2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67" name="Google Shape;667;p47"/>
          <p:cNvGraphicFramePr/>
          <p:nvPr/>
        </p:nvGraphicFramePr>
        <p:xfrm>
          <a:off x="4508773" y="2748533"/>
          <a:ext cx="3456375" cy="1854250"/>
        </p:xfrm>
        <a:graphic>
          <a:graphicData uri="http://schemas.openxmlformats.org/drawingml/2006/table">
            <a:tbl>
              <a:tblPr firstRow="1" bandRow="1">
                <a:noFill/>
                <a:tableStyleId>{EBC97C1E-50CC-4AAE-A9C7-53C09B33E82E}</a:tableStyleId>
              </a:tblPr>
              <a:tblGrid>
                <a:gridCol w="34563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 dirty="0">
                          <a:solidFill>
                            <a:schemeClr val="dk1"/>
                          </a:solidFill>
                        </a:rPr>
                        <a:t>II1. Destrezas de cómo Aprender a Aprender </a:t>
                      </a:r>
                      <a:endParaRPr sz="1200" b="1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CC00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00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00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0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/>
                        <a:t>A – Escuchar, observar, percibir</a:t>
                      </a:r>
                      <a:endParaRPr/>
                    </a:p>
                  </a:txBody>
                  <a:tcPr marL="91450" marR="91450" marT="45725" marB="45725">
                    <a:lnL w="19050" cap="flat" cmpd="sng">
                      <a:solidFill>
                        <a:srgbClr val="CC00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00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99FF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/>
                        <a:t>B – Leer, tomar notas, hacer esquemas</a:t>
                      </a:r>
                      <a:endParaRPr sz="1200" b="0" dirty="0"/>
                    </a:p>
                  </a:txBody>
                  <a:tcPr marL="91450" marR="91450" marT="45725" marB="45725">
                    <a:lnL w="19050" cap="flat" cmpd="sng">
                      <a:solidFill>
                        <a:srgbClr val="CC00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00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99FF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/>
                        <a:t>C – Entrevistas y topografías</a:t>
                      </a:r>
                      <a:endParaRPr/>
                    </a:p>
                  </a:txBody>
                  <a:tcPr marL="91450" marR="91450" marT="45725" marB="45725">
                    <a:lnL w="19050" cap="flat" cmpd="sng">
                      <a:solidFill>
                        <a:srgbClr val="CC00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00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99FF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/>
                        <a:t>D – Análisis y organización de datos</a:t>
                      </a:r>
                      <a:endParaRPr/>
                    </a:p>
                  </a:txBody>
                  <a:tcPr marL="91450" marR="91450" marT="45725" marB="45725">
                    <a:lnL w="19050" cap="flat" cmpd="sng">
                      <a:solidFill>
                        <a:srgbClr val="CC009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009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00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99FF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68" name="Google Shape;668;p47"/>
          <p:cNvGraphicFramePr/>
          <p:nvPr/>
        </p:nvGraphicFramePr>
        <p:xfrm>
          <a:off x="2260526" y="4740002"/>
          <a:ext cx="3456375" cy="1569760"/>
        </p:xfrm>
        <a:graphic>
          <a:graphicData uri="http://schemas.openxmlformats.org/drawingml/2006/table">
            <a:tbl>
              <a:tblPr firstRow="1" bandRow="1">
                <a:noFill/>
                <a:tableStyleId>{EBC97C1E-50CC-4AAE-A9C7-53C09B33E82E}</a:tableStyleId>
              </a:tblPr>
              <a:tblGrid>
                <a:gridCol w="34563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ill Sans"/>
                        <a:buAutoNum type="romanUcPeriod" startAt="4"/>
                      </a:pPr>
                      <a:r>
                        <a:rPr lang="es-ES" sz="1200" b="1">
                          <a:solidFill>
                            <a:schemeClr val="dk1"/>
                          </a:solidFill>
                        </a:rPr>
                        <a:t>Investigación Avanzada 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Gill Sans"/>
                        <a:buNone/>
                      </a:pPr>
                      <a:r>
                        <a:rPr lang="es-ES" sz="1200" b="1">
                          <a:solidFill>
                            <a:schemeClr val="dk1"/>
                          </a:solidFill>
                        </a:rPr>
                        <a:t>       Materiales de Referencia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CC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CC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7E4B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/>
                        <a:t>A – Preparar proyectos de investigación</a:t>
                      </a:r>
                      <a:endParaRPr/>
                    </a:p>
                  </a:txBody>
                  <a:tcPr marL="91450" marR="91450" marT="45725" marB="45725">
                    <a:lnL w="19050" cap="flat" cmpd="sng">
                      <a:solidFill>
                        <a:srgbClr val="CC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/>
                        <a:t>B – Utilizar bibliotecas y referencias electrónicas</a:t>
                      </a:r>
                      <a:endParaRPr/>
                    </a:p>
                  </a:txBody>
                  <a:tcPr marL="91450" marR="91450" marT="45725" marB="45725">
                    <a:lnL w="19050" cap="flat" cmpd="sng">
                      <a:solidFill>
                        <a:srgbClr val="CC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/>
                        <a:t>C – Encontrar y utilizar recursos de la comunidad</a:t>
                      </a:r>
                      <a:endParaRPr/>
                    </a:p>
                  </a:txBody>
                  <a:tcPr marL="91450" marR="91450" marT="45725" marB="45725">
                    <a:lnL w="19050" cap="flat" cmpd="sng">
                      <a:solidFill>
                        <a:srgbClr val="CC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CC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CC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FF">
                        <a:alpha val="49803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69" name="Google Shape;669;p47"/>
          <p:cNvGraphicFramePr/>
          <p:nvPr/>
        </p:nvGraphicFramePr>
        <p:xfrm>
          <a:off x="6848872" y="4758308"/>
          <a:ext cx="3096350" cy="1511425"/>
        </p:xfrm>
        <a:graphic>
          <a:graphicData uri="http://schemas.openxmlformats.org/drawingml/2006/table">
            <a:tbl>
              <a:tblPr firstRow="1" bandRow="1">
                <a:noFill/>
                <a:tableStyleId>{EBC97C1E-50CC-4AAE-A9C7-53C09B33E82E}</a:tableStyleId>
              </a:tblPr>
              <a:tblGrid>
                <a:gridCol w="30963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98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1">
                          <a:solidFill>
                            <a:schemeClr val="dk1"/>
                          </a:solidFill>
                        </a:rPr>
                        <a:t>V. Comunicación Oral, Escrita y Visual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9050" cap="flat" cmpd="sng">
                      <a:solidFill>
                        <a:srgbClr val="0033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33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33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/>
                        <a:t>A – Destrezas de comunicación escrita</a:t>
                      </a:r>
                      <a:endParaRPr/>
                    </a:p>
                  </a:txBody>
                  <a:tcPr marL="91450" marR="91450" marT="45725" marB="45725">
                    <a:lnL w="19050" cap="flat" cmpd="sng">
                      <a:solidFill>
                        <a:srgbClr val="0033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33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/>
                        <a:t>B – Destrezas de comunicación oral</a:t>
                      </a:r>
                      <a:endParaRPr/>
                    </a:p>
                  </a:txBody>
                  <a:tcPr marL="91450" marR="91450" marT="45725" marB="45725">
                    <a:lnL w="19050" cap="flat" cmpd="sng">
                      <a:solidFill>
                        <a:srgbClr val="0033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33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 b="0"/>
                        <a:t>C – Destrezas de comunicación visual</a:t>
                      </a:r>
                      <a:endParaRPr/>
                    </a:p>
                  </a:txBody>
                  <a:tcPr marL="91450" marR="91450" marT="45725" marB="45725">
                    <a:lnL w="19050" cap="flat" cmpd="sng">
                      <a:solidFill>
                        <a:srgbClr val="0033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33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33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F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8"/>
          <p:cNvSpPr txBox="1">
            <a:spLocks noGrp="1"/>
          </p:cNvSpPr>
          <p:nvPr>
            <p:ph type="title"/>
          </p:nvPr>
        </p:nvSpPr>
        <p:spPr>
          <a:xfrm>
            <a:off x="1991544" y="648000"/>
            <a:ext cx="8229600" cy="476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00"/>
              <a:buFont typeface="Impact"/>
              <a:buNone/>
            </a:pPr>
            <a:r>
              <a:rPr lang="es-ES" sz="2500">
                <a:solidFill>
                  <a:srgbClr val="C00000"/>
                </a:solidFill>
              </a:rPr>
              <a:t>ACTIVIDADES TIPO III</a:t>
            </a:r>
            <a:endParaRPr/>
          </a:p>
        </p:txBody>
      </p:sp>
      <p:sp>
        <p:nvSpPr>
          <p:cNvPr id="675" name="Google Shape;675;p48"/>
          <p:cNvSpPr txBox="1"/>
          <p:nvPr/>
        </p:nvSpPr>
        <p:spPr>
          <a:xfrm>
            <a:off x="2314155" y="6400801"/>
            <a:ext cx="781429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Fuentes:  </a:t>
            </a:r>
            <a:r>
              <a:rPr lang="es-ES" sz="1200">
                <a:solidFill>
                  <a:srgbClr val="FF9900"/>
                </a:solidFill>
                <a:latin typeface="Gill Sans"/>
                <a:ea typeface="Gill Sans"/>
                <a:cs typeface="Gill Sans"/>
                <a:sym typeface="Gill Sans"/>
              </a:rPr>
              <a:t>Carmen Pomar Tojo, 2017. Proyecto PITEAS.</a:t>
            </a:r>
            <a:endParaRPr/>
          </a:p>
        </p:txBody>
      </p:sp>
      <p:sp>
        <p:nvSpPr>
          <p:cNvPr id="676" name="Google Shape;676;p48"/>
          <p:cNvSpPr txBox="1"/>
          <p:nvPr/>
        </p:nvSpPr>
        <p:spPr>
          <a:xfrm>
            <a:off x="1919536" y="1268761"/>
            <a:ext cx="8352928" cy="1384995"/>
          </a:xfrm>
          <a:prstGeom prst="rect">
            <a:avLst/>
          </a:prstGeom>
          <a:solidFill>
            <a:srgbClr val="FFCCFF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Actividades de investigación: 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resolución de problemas “auténticos” 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producción artística.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Objetivo: 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envolver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produtos diri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x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idos a provocar impacto desexado sobre unha audiencia.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Fundamento: 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destrezas de autorregulación,  planificación,  uso de recursos,  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x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estión d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tempo, toma de decisi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ón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s, auto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val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i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ación,  persistencia 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n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 tarefa, autoconfianza, sensación de logro creativo e interrelación.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Metas: 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culminación d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proceso, sintetizando 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e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aplicando </a:t>
            </a:r>
            <a:r>
              <a:rPr lang="es-ES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o</a:t>
            </a:r>
            <a:r>
              <a:rPr lang="es-ES" sz="1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conteido aprendido mediante un proceso de implicación a través da motivación personal. </a:t>
            </a:r>
            <a:endParaRPr/>
          </a:p>
        </p:txBody>
      </p:sp>
      <p:grpSp>
        <p:nvGrpSpPr>
          <p:cNvPr id="677" name="Google Shape;677;p48"/>
          <p:cNvGrpSpPr/>
          <p:nvPr/>
        </p:nvGrpSpPr>
        <p:grpSpPr>
          <a:xfrm>
            <a:off x="2063552" y="2780928"/>
            <a:ext cx="8208912" cy="3555072"/>
            <a:chOff x="539552" y="2780928"/>
            <a:chExt cx="8208912" cy="3555072"/>
          </a:xfrm>
        </p:grpSpPr>
        <p:grpSp>
          <p:nvGrpSpPr>
            <p:cNvPr id="678" name="Google Shape;678;p48"/>
            <p:cNvGrpSpPr/>
            <p:nvPr/>
          </p:nvGrpSpPr>
          <p:grpSpPr>
            <a:xfrm>
              <a:off x="539552" y="2780928"/>
              <a:ext cx="3535199" cy="1613793"/>
              <a:chOff x="4572001" y="4005065"/>
              <a:chExt cx="3733800" cy="2156995"/>
            </a:xfrm>
          </p:grpSpPr>
          <p:pic>
            <p:nvPicPr>
              <p:cNvPr id="679" name="Google Shape;679;p48" descr="Resultado de imagen de Fotos PITEAS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572001" y="4005065"/>
                <a:ext cx="3733800" cy="2095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0" name="Google Shape;680;p48"/>
              <p:cNvSpPr txBox="1"/>
              <p:nvPr/>
            </p:nvSpPr>
            <p:spPr>
              <a:xfrm>
                <a:off x="4609558" y="5544999"/>
                <a:ext cx="3669865" cy="617061"/>
              </a:xfrm>
              <a:prstGeom prst="rect">
                <a:avLst/>
              </a:prstGeom>
              <a:solidFill>
                <a:srgbClr val="00000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200">
                    <a:solidFill>
                      <a:schemeClr val="lt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Planetario. CEIP Ben-Cho-Shey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200">
                    <a:solidFill>
                      <a:schemeClr val="lt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(Pereiro de Aguiar. Ourense)</a:t>
                </a:r>
                <a:endParaRPr/>
              </a:p>
            </p:txBody>
          </p:sp>
        </p:grpSp>
        <p:grpSp>
          <p:nvGrpSpPr>
            <p:cNvPr id="681" name="Google Shape;681;p48"/>
            <p:cNvGrpSpPr/>
            <p:nvPr/>
          </p:nvGrpSpPr>
          <p:grpSpPr>
            <a:xfrm>
              <a:off x="6660232" y="2996952"/>
              <a:ext cx="2070230" cy="1469777"/>
              <a:chOff x="395536" y="2780928"/>
              <a:chExt cx="4104456" cy="2405507"/>
            </a:xfrm>
          </p:grpSpPr>
          <p:pic>
            <p:nvPicPr>
              <p:cNvPr id="682" name="Google Shape;682;p48" descr="El alumnado del CEIP Carballal, en su exposiciÃ³n. // S.A.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95536" y="2780928"/>
                <a:ext cx="4104000" cy="2304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3" name="Google Shape;683;p48"/>
              <p:cNvSpPr txBox="1"/>
              <p:nvPr/>
            </p:nvSpPr>
            <p:spPr>
              <a:xfrm>
                <a:off x="395536" y="4430852"/>
                <a:ext cx="4104456" cy="755583"/>
              </a:xfrm>
              <a:prstGeom prst="rect">
                <a:avLst/>
              </a:prstGeom>
              <a:solidFill>
                <a:srgbClr val="00000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200">
                    <a:solidFill>
                      <a:schemeClr val="lt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Exposición. CEIP Carballal (Marín. Pontevedra)</a:t>
                </a:r>
                <a:endParaRPr/>
              </a:p>
            </p:txBody>
          </p:sp>
        </p:grpSp>
        <p:grpSp>
          <p:nvGrpSpPr>
            <p:cNvPr id="684" name="Google Shape;684;p48"/>
            <p:cNvGrpSpPr/>
            <p:nvPr/>
          </p:nvGrpSpPr>
          <p:grpSpPr>
            <a:xfrm>
              <a:off x="539552" y="4536000"/>
              <a:ext cx="3545205" cy="1800000"/>
              <a:chOff x="539552" y="4536000"/>
              <a:chExt cx="3545205" cy="1800000"/>
            </a:xfrm>
          </p:grpSpPr>
          <p:pic>
            <p:nvPicPr>
              <p:cNvPr id="685" name="Google Shape;685;p48" descr="Resultado de imagen de Feria PITEAS 201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49077" y="4536000"/>
                <a:ext cx="3535680" cy="180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6" name="Google Shape;686;p48"/>
              <p:cNvSpPr txBox="1"/>
              <p:nvPr/>
            </p:nvSpPr>
            <p:spPr>
              <a:xfrm>
                <a:off x="539552" y="5805264"/>
                <a:ext cx="3456384" cy="461665"/>
              </a:xfrm>
              <a:prstGeom prst="rect">
                <a:avLst/>
              </a:prstGeom>
              <a:solidFill>
                <a:srgbClr val="00000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200">
                    <a:solidFill>
                      <a:schemeClr val="lt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Excavación. CPR Eduardo Pondal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200">
                    <a:solidFill>
                      <a:schemeClr val="lt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(Cangas. Pontevedra)</a:t>
                </a:r>
                <a:endParaRPr/>
              </a:p>
            </p:txBody>
          </p:sp>
        </p:grpSp>
        <p:grpSp>
          <p:nvGrpSpPr>
            <p:cNvPr id="687" name="Google Shape;687;p48"/>
            <p:cNvGrpSpPr/>
            <p:nvPr/>
          </p:nvGrpSpPr>
          <p:grpSpPr>
            <a:xfrm>
              <a:off x="4355976" y="2852936"/>
              <a:ext cx="2088232" cy="3382635"/>
              <a:chOff x="4355976" y="2852936"/>
              <a:chExt cx="2088232" cy="3382635"/>
            </a:xfrm>
          </p:grpSpPr>
          <p:pic>
            <p:nvPicPr>
              <p:cNvPr id="688" name="Google Shape;688;p48"/>
              <p:cNvPicPr preferRelativeResize="0"/>
              <p:nvPr/>
            </p:nvPicPr>
            <p:blipFill rotWithShape="1">
              <a:blip r:embed="rId6">
                <a:alphaModFix/>
              </a:blip>
              <a:srcRect l="8632" r="7922"/>
              <a:stretch/>
            </p:blipFill>
            <p:spPr>
              <a:xfrm>
                <a:off x="4355976" y="2852936"/>
                <a:ext cx="2088232" cy="334537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9" name="Google Shape;689;p48"/>
              <p:cNvSpPr txBox="1"/>
              <p:nvPr/>
            </p:nvSpPr>
            <p:spPr>
              <a:xfrm>
                <a:off x="4355976" y="5589240"/>
                <a:ext cx="2088232" cy="646331"/>
              </a:xfrm>
              <a:prstGeom prst="rect">
                <a:avLst/>
              </a:prstGeom>
              <a:solidFill>
                <a:srgbClr val="00000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200">
                    <a:solidFill>
                      <a:schemeClr val="lt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Máquina do tempo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200">
                    <a:solidFill>
                      <a:schemeClr val="lt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IES Plurilingüe Fontem Albei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200">
                    <a:solidFill>
                      <a:schemeClr val="lt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(A Fonsagrada. Lugo)</a:t>
                </a:r>
                <a:endParaRPr/>
              </a:p>
            </p:txBody>
          </p:sp>
        </p:grpSp>
        <p:grpSp>
          <p:nvGrpSpPr>
            <p:cNvPr id="690" name="Google Shape;690;p48"/>
            <p:cNvGrpSpPr/>
            <p:nvPr/>
          </p:nvGrpSpPr>
          <p:grpSpPr>
            <a:xfrm>
              <a:off x="6660232" y="4581128"/>
              <a:ext cx="2088232" cy="1512168"/>
              <a:chOff x="6660232" y="4581128"/>
              <a:chExt cx="2088232" cy="1512168"/>
            </a:xfrm>
          </p:grpSpPr>
          <p:pic>
            <p:nvPicPr>
              <p:cNvPr id="691" name="Google Shape;691;p48" descr="https://i.avoz.es/sc/8Y4nDoUBfORUF1829l_6h_kx680=/x/2017/06/09/00121497033721133608731/Foto/S09J7105.jp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660232" y="4581128"/>
                <a:ext cx="2070000" cy="151216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92" name="Google Shape;692;p48"/>
              <p:cNvSpPr txBox="1"/>
              <p:nvPr/>
            </p:nvSpPr>
            <p:spPr>
              <a:xfrm>
                <a:off x="6660232" y="5589240"/>
                <a:ext cx="2088232" cy="430887"/>
              </a:xfrm>
              <a:prstGeom prst="rect">
                <a:avLst/>
              </a:prstGeom>
              <a:solidFill>
                <a:srgbClr val="000000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S" sz="1200">
                    <a:solidFill>
                      <a:schemeClr val="lt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Maquetas. </a:t>
                </a:r>
                <a:r>
                  <a:rPr lang="es-ES" sz="1000">
                    <a:solidFill>
                      <a:schemeClr val="lt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CPR Grande Obra de Atocha (A Coruña)</a:t>
                </a: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7da778e990_0_405"/>
          <p:cNvSpPr txBox="1">
            <a:spLocks noGrp="1"/>
          </p:cNvSpPr>
          <p:nvPr>
            <p:ph type="title"/>
          </p:nvPr>
        </p:nvSpPr>
        <p:spPr>
          <a:xfrm>
            <a:off x="1991544" y="648000"/>
            <a:ext cx="8229600" cy="666300"/>
          </a:xfrm>
          <a:prstGeom prst="rect">
            <a:avLst/>
          </a:prstGeom>
          <a:solidFill>
            <a:srgbClr val="BFE0E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Impact"/>
              <a:buNone/>
            </a:pPr>
            <a:r>
              <a:rPr lang="es-ES" sz="5400">
                <a:solidFill>
                  <a:schemeClr val="dk1"/>
                </a:solidFill>
              </a:rPr>
              <a:t>CLUSTERS</a:t>
            </a:r>
            <a:endParaRPr/>
          </a:p>
        </p:txBody>
      </p:sp>
      <p:graphicFrame>
        <p:nvGraphicFramePr>
          <p:cNvPr id="698" name="Google Shape;698;g7da778e990_0_405"/>
          <p:cNvGraphicFramePr/>
          <p:nvPr/>
        </p:nvGraphicFramePr>
        <p:xfrm>
          <a:off x="1991544" y="1628800"/>
          <a:ext cx="8208900" cy="4459579"/>
        </p:xfrm>
        <a:graphic>
          <a:graphicData uri="http://schemas.openxmlformats.org/drawingml/2006/table">
            <a:tbl>
              <a:tblPr firstRow="1" bandRow="1">
                <a:noFill/>
                <a:tableStyleId>{44F0E59A-F83F-4BFE-89BD-FAD96EFB1406}</a:tableStyleId>
              </a:tblPr>
              <a:tblGrid>
                <a:gridCol w="41044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044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76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ES" sz="2000" u="none" strike="noStrike" cap="none">
                          <a:solidFill>
                            <a:schemeClr val="dk1"/>
                          </a:solidFill>
                        </a:rPr>
                        <a:t>ALUMNADO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ES" sz="2000" u="none" strike="noStrike" cap="none">
                          <a:solidFill>
                            <a:schemeClr val="dk1"/>
                          </a:solidFill>
                        </a:rPr>
                        <a:t>GUÍAS-EXPERTOS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2100">
                <a:tc>
                  <a:txBody>
                    <a:bodyPr/>
                    <a:lstStyle/>
                    <a:p>
                      <a:pPr marL="457200" marR="0" lvl="1" indent="-114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ill Sans"/>
                        <a:buChar char="•"/>
                      </a:pPr>
                      <a:r>
                        <a:rPr lang="es-ES" sz="1800" u="none" strike="noStrike" cap="none"/>
                        <a:t> </a:t>
                      </a: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Nenos/as de diferentes idades e niveis.</a:t>
                      </a:r>
                      <a:endParaRPr sz="1400" u="none" strike="noStrike" cap="none"/>
                    </a:p>
                    <a:p>
                      <a:pPr marL="457200" marR="0" lvl="1" indent="-11430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ill Sans"/>
                        <a:buChar char="•"/>
                      </a:pP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Punto en común: INTERESE(S) NA TEMÁTICA.</a:t>
                      </a:r>
                      <a:endParaRPr sz="1800" u="none" strike="noStrike" cap="none"/>
                    </a:p>
                  </a:txBody>
                  <a:tcPr marL="91450" marR="91450" marT="45725" marB="45725">
                    <a:solidFill>
                      <a:srgbClr val="FFCC00">
                        <a:alpha val="745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1" indent="-114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ill Sans"/>
                        <a:buChar char="•"/>
                      </a:pP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Hai un “condutor” principal, pero poden participar diversos axentes.</a:t>
                      </a:r>
                      <a:endParaRPr sz="1400" u="none" strike="noStrike" cap="none"/>
                    </a:p>
                    <a:p>
                      <a:pPr marL="457200" marR="0" lvl="1" indent="-11430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ill Sans"/>
                        <a:buChar char="•"/>
                      </a:pP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Poden ser de calquera colectivo, inclusive estudiantes.</a:t>
                      </a:r>
                      <a:endParaRPr sz="1400" u="none" strike="noStrike" cap="none"/>
                    </a:p>
                    <a:p>
                      <a:pPr marL="457200" marR="0" lvl="1" indent="-11430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Gill Sans"/>
                        <a:buChar char="•"/>
                      </a:pP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Será unha persoa apaisoada pola temática, erudita e didáctica.</a:t>
                      </a:r>
                      <a:endParaRPr sz="1800" u="none" strike="noStrike" cap="none"/>
                    </a:p>
                  </a:txBody>
                  <a:tcPr marL="91450" marR="91450" marT="45725" marB="45725">
                    <a:solidFill>
                      <a:srgbClr val="FFCC00">
                        <a:alpha val="7451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212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ES" sz="2000" b="1" u="none" strike="noStrike" cap="none">
                          <a:solidFill>
                            <a:schemeClr val="dk1"/>
                          </a:solidFill>
                        </a:rPr>
                        <a:t>METODOLOXÍA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33CC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921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Nos clústeres sempre se debe promover unha  </a:t>
                      </a:r>
                      <a:r>
                        <a:rPr lang="es-ES" sz="1800" b="1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APRENDIZAXE INDUTIVA. 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b="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O </a:t>
                      </a: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método para conseguilo é seguir a </a:t>
                      </a:r>
                      <a:r>
                        <a:rPr lang="es-ES" sz="1800" b="1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DINÁMICA DO ENRIQUECEMENTO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b="1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TRIÁDICO.</a:t>
                      </a:r>
                      <a:endParaRPr sz="1800" u="none" strike="noStrike" cap="none"/>
                    </a:p>
                  </a:txBody>
                  <a:tcPr marL="91450" marR="91450" marT="45725" marB="45725"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4"/>
          <p:cNvGrpSpPr/>
          <p:nvPr/>
        </p:nvGrpSpPr>
        <p:grpSpPr>
          <a:xfrm>
            <a:off x="1326408" y="960300"/>
            <a:ext cx="10103592" cy="4937400"/>
            <a:chOff x="0" y="317942"/>
            <a:chExt cx="10103592" cy="4937400"/>
          </a:xfrm>
        </p:grpSpPr>
        <p:sp>
          <p:nvSpPr>
            <p:cNvPr id="266" name="Google Shape;266;p4"/>
            <p:cNvSpPr/>
            <p:nvPr/>
          </p:nvSpPr>
          <p:spPr>
            <a:xfrm>
              <a:off x="0" y="317942"/>
              <a:ext cx="10103592" cy="15210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 txBox="1"/>
            <p:nvPr/>
          </p:nvSpPr>
          <p:spPr>
            <a:xfrm>
              <a:off x="74249" y="392191"/>
              <a:ext cx="9955094" cy="13725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500"/>
                <a:buFont typeface="Gill Sans"/>
                <a:buNone/>
              </a:pPr>
              <a:r>
                <a:rPr lang="es-ES" sz="65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MODELO</a:t>
              </a: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0" y="2026142"/>
              <a:ext cx="10103592" cy="1521000"/>
            </a:xfrm>
            <a:prstGeom prst="roundRect">
              <a:avLst>
                <a:gd name="adj" fmla="val 16667"/>
              </a:avLst>
            </a:prstGeom>
            <a:solidFill>
              <a:srgbClr val="58B4B7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 txBox="1"/>
            <p:nvPr/>
          </p:nvSpPr>
          <p:spPr>
            <a:xfrm>
              <a:off x="74249" y="2100391"/>
              <a:ext cx="9955094" cy="13725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500"/>
                <a:buFont typeface="Gill Sans"/>
                <a:buNone/>
              </a:pPr>
              <a:r>
                <a:rPr lang="gl-ES" sz="6500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ENRIQUECEMENTO</a:t>
              </a:r>
              <a:endParaRPr lang="gl-ES" dirty="0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0" y="3734342"/>
              <a:ext cx="10103592" cy="1521000"/>
            </a:xfrm>
            <a:prstGeom prst="roundRect">
              <a:avLst>
                <a:gd name="adj" fmla="val 16667"/>
              </a:avLst>
            </a:prstGeom>
            <a:solidFill>
              <a:srgbClr val="956388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 txBox="1"/>
            <p:nvPr/>
          </p:nvSpPr>
          <p:spPr>
            <a:xfrm>
              <a:off x="74249" y="3808591"/>
              <a:ext cx="9955094" cy="13725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500"/>
                <a:buFont typeface="Gill Sans"/>
                <a:buNone/>
              </a:pPr>
              <a:r>
                <a:rPr lang="es-ES" sz="65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PARA TODA A ESCOLA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7da778e990_0_506"/>
          <p:cNvSpPr txBox="1">
            <a:spLocks noGrp="1"/>
          </p:cNvSpPr>
          <p:nvPr>
            <p:ph type="title"/>
          </p:nvPr>
        </p:nvSpPr>
        <p:spPr>
          <a:xfrm>
            <a:off x="1991544" y="648000"/>
            <a:ext cx="8229600" cy="666300"/>
          </a:xfrm>
          <a:prstGeom prst="rect">
            <a:avLst/>
          </a:prstGeom>
          <a:solidFill>
            <a:srgbClr val="BFE0E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Impact"/>
              <a:buNone/>
            </a:pPr>
            <a:r>
              <a:rPr lang="es-ES" sz="5400">
                <a:solidFill>
                  <a:schemeClr val="dk1"/>
                </a:solidFill>
              </a:rPr>
              <a:t>CLUSTERS</a:t>
            </a:r>
            <a:endParaRPr/>
          </a:p>
        </p:txBody>
      </p:sp>
      <p:graphicFrame>
        <p:nvGraphicFramePr>
          <p:cNvPr id="704" name="Google Shape;704;g7da778e990_0_506"/>
          <p:cNvGraphicFramePr/>
          <p:nvPr/>
        </p:nvGraphicFramePr>
        <p:xfrm>
          <a:off x="1991545" y="1700808"/>
          <a:ext cx="8280900" cy="4308350"/>
        </p:xfrm>
        <a:graphic>
          <a:graphicData uri="http://schemas.openxmlformats.org/drawingml/2006/table">
            <a:tbl>
              <a:tblPr firstRow="1" bandRow="1">
                <a:noFill/>
                <a:tableStyleId>{44F0E59A-F83F-4BFE-89BD-FAD96EFB1406}</a:tableStyleId>
              </a:tblPr>
              <a:tblGrid>
                <a:gridCol w="27603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603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603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64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ES" sz="2000" u="none" strike="noStrike" cap="none">
                          <a:solidFill>
                            <a:schemeClr val="dk1"/>
                          </a:solidFill>
                        </a:rPr>
                        <a:t>PROXECTO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66CC">
                        <a:alpha val="745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ES" sz="2000" u="none" strike="noStrike" cap="none">
                          <a:solidFill>
                            <a:schemeClr val="dk1"/>
                          </a:solidFill>
                        </a:rPr>
                        <a:t>ASPECTOS CURRICULARES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66CC">
                        <a:alpha val="745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s-ES" sz="2000" u="none" strike="noStrike" cap="none">
                          <a:solidFill>
                            <a:schemeClr val="dk1"/>
                          </a:solidFill>
                        </a:rPr>
                        <a:t>BENEFICIOS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solidFill>
                      <a:srgbClr val="FF66CC">
                        <a:alpha val="7451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68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É un fin dentro dos Clústers.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Nace sempre dos intereses </a:t>
                      </a:r>
                      <a:r>
                        <a:rPr lang="es-ES" sz="1800"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e</a:t>
                      </a: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das propias capacidades do clúster en sí.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Debe proxectar un impacto na sociedade.</a:t>
                      </a:r>
                      <a:endParaRPr sz="1800" u="none" strike="noStrike" cap="none"/>
                    </a:p>
                  </a:txBody>
                  <a:tcPr marL="91450" marR="91450" marT="45725" marB="45725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O trabajado nos clústers non ten relación directa cos elementos prescriptivos do currículo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Non hai proceso de avaliación máis aló da valoración do propio clúster</a:t>
                      </a:r>
                      <a:endParaRPr sz="1800" u="none" strike="noStrike" cap="none"/>
                    </a:p>
                  </a:txBody>
                  <a:tcPr marL="91450" marR="91450" marT="45725" marB="45725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Promoven a cooperación e as relacións interpersoais.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Motivan ao alumnado.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Melloran o autoconcepto.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Adquiren destrezas de pensamento.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❑"/>
                      </a:pPr>
                      <a:r>
                        <a:rPr lang="es-ES" sz="1800" u="none" strike="noStrike" cap="none">
                          <a:solidFill>
                            <a:schemeClr val="dk1"/>
                          </a:solidFill>
                          <a:latin typeface="Gill Sans"/>
                          <a:ea typeface="Gill Sans"/>
                          <a:cs typeface="Gill Sans"/>
                          <a:sym typeface="Gill Sans"/>
                        </a:rPr>
                        <a:t> Desenvolven competencias nun contexto real.</a:t>
                      </a:r>
                      <a:endParaRPr sz="1800" u="none" strike="noStrike" cap="none"/>
                    </a:p>
                  </a:txBody>
                  <a:tcPr marL="91450" marR="91450" marT="45725" marB="45725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1"/>
          <p:cNvSpPr txBox="1">
            <a:spLocks noGrp="1"/>
          </p:cNvSpPr>
          <p:nvPr>
            <p:ph type="title"/>
          </p:nvPr>
        </p:nvSpPr>
        <p:spPr>
          <a:xfrm>
            <a:off x="1991544" y="648000"/>
            <a:ext cx="8229600" cy="666328"/>
          </a:xfrm>
          <a:prstGeom prst="rect">
            <a:avLst/>
          </a:prstGeom>
          <a:solidFill>
            <a:srgbClr val="BFE0E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Impact"/>
              <a:buNone/>
            </a:pPr>
            <a:r>
              <a:rPr lang="es-ES" sz="5400">
                <a:solidFill>
                  <a:schemeClr val="dk1"/>
                </a:solidFill>
              </a:rPr>
              <a:t>CLUSTERS</a:t>
            </a:r>
            <a:endParaRPr/>
          </a:p>
        </p:txBody>
      </p:sp>
      <p:pic>
        <p:nvPicPr>
          <p:cNvPr id="710" name="Google Shape;710;p51"/>
          <p:cNvPicPr preferRelativeResize="0"/>
          <p:nvPr/>
        </p:nvPicPr>
        <p:blipFill rotWithShape="1">
          <a:blip r:embed="rId3">
            <a:alphaModFix/>
          </a:blip>
          <a:srcRect l="922" t="3281" r="5916" b="4844"/>
          <a:stretch/>
        </p:blipFill>
        <p:spPr>
          <a:xfrm>
            <a:off x="1991546" y="1556792"/>
            <a:ext cx="8242585" cy="4570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51" descr="https://scontent-dfw5-1.cdninstagram.com/vp/507c1768bff38c71f76b5a3c27ab4e19/5D4F899A/t51.2885-15/e35/c2.0.1075.1075a/51778004_353325865272057_4409239071175622957_n.jpg?_nc_ht=scontent-dfw5-1.cdninstagram.com&amp;se=8&amp;ig_cache_key=MTk4MzUxMzM0MDQ2MzU5MDkzOQ%3D%3D.2.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97752" y="4185084"/>
            <a:ext cx="2232248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51"/>
          <p:cNvSpPr txBox="1"/>
          <p:nvPr/>
        </p:nvSpPr>
        <p:spPr>
          <a:xfrm>
            <a:off x="8112224" y="5733257"/>
            <a:ext cx="2232248" cy="469359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Arte no Bosque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CEIP Os Casais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2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100"/>
              <a:buFont typeface="Impact"/>
              <a:buNone/>
            </a:pPr>
            <a:r>
              <a:rPr lang="es-ES"/>
              <a:t>PARADA DE </a:t>
            </a:r>
            <a:r>
              <a:rPr lang="es-ES">
                <a:solidFill>
                  <a:srgbClr val="FF0000"/>
                </a:solidFill>
              </a:rPr>
              <a:t>TRES</a:t>
            </a:r>
            <a:r>
              <a:rPr lang="es-ES"/>
              <a:t> MINUTOS</a:t>
            </a:r>
            <a:endParaRPr/>
          </a:p>
        </p:txBody>
      </p:sp>
      <p:pic>
        <p:nvPicPr>
          <p:cNvPr id="718" name="Google Shape;718;p52" descr="Imagen que contiene dibujo  Descripción generada automá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904969"/>
            <a:ext cx="4267200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53"/>
          <p:cNvSpPr txBox="1">
            <a:spLocks noGrp="1"/>
          </p:cNvSpPr>
          <p:nvPr>
            <p:ph type="body" idx="1"/>
          </p:nvPr>
        </p:nvSpPr>
        <p:spPr>
          <a:xfrm>
            <a:off x="765051" y="381000"/>
            <a:ext cx="6158418" cy="598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s-ES"/>
              <a:t>INDIVIDUAL?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es-ES"/>
              <a:t>GRUPAL?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es-ES"/>
              <a:t>DENTRO DA AULA?</a:t>
            </a:r>
            <a:endParaRPr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es-ES"/>
              <a:t>FORA DA AULA?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4000"/>
              <a:buNone/>
            </a:pPr>
            <a:r>
              <a:rPr lang="es-ES" sz="4000">
                <a:solidFill>
                  <a:srgbClr val="C00000"/>
                </a:solidFill>
              </a:rPr>
              <a:t>¿¿¿¿¿QUEN O FAI?????</a:t>
            </a:r>
            <a:endParaRPr/>
          </a:p>
        </p:txBody>
      </p:sp>
      <p:sp>
        <p:nvSpPr>
          <p:cNvPr id="725" name="Google Shape;725;p53"/>
          <p:cNvSpPr txBox="1">
            <a:spLocks noGrp="1"/>
          </p:cNvSpPr>
          <p:nvPr>
            <p:ph type="body" idx="2"/>
          </p:nvPr>
        </p:nvSpPr>
        <p:spPr>
          <a:xfrm>
            <a:off x="7890123" y="1104900"/>
            <a:ext cx="3936848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s-ES" sz="3200"/>
              <a:t>¿¿COMO SE PODE FACER O ENRIQUECEMENTO CURRICULAR??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7da778e990_0_707"/>
          <p:cNvSpPr txBox="1">
            <a:spLocks noGrp="1"/>
          </p:cNvSpPr>
          <p:nvPr>
            <p:ph type="title"/>
          </p:nvPr>
        </p:nvSpPr>
        <p:spPr>
          <a:xfrm>
            <a:off x="1251678" y="382384"/>
            <a:ext cx="10178400" cy="55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04B67"/>
              </a:buClr>
              <a:buSzPts val="5100"/>
              <a:buFont typeface="Impact"/>
              <a:buNone/>
            </a:pPr>
            <a:r>
              <a:rPr lang="es-ES">
                <a:solidFill>
                  <a:srgbClr val="704B67"/>
                </a:solidFill>
              </a:rPr>
              <a:t>MEDIDAS DE ATENCIÓN Á DIVERSIDADE MÁIS AXEITADAS PARA ENRIQUECER O CURRÍCULUM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g7da778e990_0_6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5514" y="347870"/>
            <a:ext cx="6977269" cy="5824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7da778e990_0_807"/>
          <p:cNvSpPr txBox="1">
            <a:spLocks noGrp="1"/>
          </p:cNvSpPr>
          <p:nvPr>
            <p:ph type="title"/>
          </p:nvPr>
        </p:nvSpPr>
        <p:spPr>
          <a:xfrm>
            <a:off x="9308263" y="4766378"/>
            <a:ext cx="2516100" cy="15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Impact"/>
              <a:buNone/>
            </a:pPr>
            <a:r>
              <a:rPr lang="es-ES" sz="2592">
                <a:solidFill>
                  <a:schemeClr val="accent1"/>
                </a:solidFill>
              </a:rPr>
              <a:t/>
            </a:r>
            <a:br>
              <a:rPr lang="es-ES" sz="2592">
                <a:solidFill>
                  <a:schemeClr val="accent1"/>
                </a:solidFill>
              </a:rPr>
            </a:br>
            <a:r>
              <a:rPr lang="es-ES" sz="2592">
                <a:solidFill>
                  <a:schemeClr val="accent1"/>
                </a:solidFill>
              </a:rPr>
              <a:t/>
            </a:r>
            <a:br>
              <a:rPr lang="es-ES" sz="2592">
                <a:solidFill>
                  <a:schemeClr val="accent1"/>
                </a:solidFill>
              </a:rPr>
            </a:br>
            <a:r>
              <a:rPr lang="es-ES" sz="2592">
                <a:solidFill>
                  <a:schemeClr val="accent1"/>
                </a:solidFill>
              </a:rPr>
              <a:t>DECRETO 229/2011</a:t>
            </a:r>
            <a:br>
              <a:rPr lang="es-ES" sz="2592">
                <a:solidFill>
                  <a:schemeClr val="accent1"/>
                </a:solidFill>
              </a:rPr>
            </a:br>
            <a:endParaRPr sz="2592">
              <a:solidFill>
                <a:schemeClr val="accent1"/>
              </a:solidFill>
            </a:endParaRPr>
          </a:p>
        </p:txBody>
      </p:sp>
      <p:graphicFrame>
        <p:nvGraphicFramePr>
          <p:cNvPr id="741" name="Google Shape;741;g7da778e990_0_807"/>
          <p:cNvGraphicFramePr/>
          <p:nvPr>
            <p:extLst>
              <p:ext uri="{D42A27DB-BD31-4B8C-83A1-F6EECF244321}">
                <p14:modId xmlns:p14="http://schemas.microsoft.com/office/powerpoint/2010/main" val="3696720086"/>
              </p:ext>
            </p:extLst>
          </p:nvPr>
        </p:nvGraphicFramePr>
        <p:xfrm>
          <a:off x="1958009" y="586362"/>
          <a:ext cx="7812150" cy="5156675"/>
        </p:xfrm>
        <a:graphic>
          <a:graphicData uri="http://schemas.openxmlformats.org/drawingml/2006/table">
            <a:tbl>
              <a:tblPr>
                <a:noFill/>
                <a:tableStyleId>{1847A87A-47EF-441C-BACA-E1D48A6DF3B0}</a:tableStyleId>
              </a:tblPr>
              <a:tblGrid>
                <a:gridCol w="78121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243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gl-ES" sz="1800" b="0" i="0" u="none" strike="noStrike" cap="none" noProof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Adecuación da estrutura organizativa do centro (horarios, agrupamentos, espazos) e da organización e xestión da aula ás características do alumnado.</a:t>
                      </a:r>
                    </a:p>
                  </a:txBody>
                  <a:tcPr marL="90225" marR="90225" marT="12525" marB="0">
                    <a:lnL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74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gl-ES" sz="1800" b="0" i="0" u="none" strike="noStrike" cap="none" noProof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Adecuación das programacións didácticas ao contorno e ao alumnado.</a:t>
                      </a:r>
                    </a:p>
                  </a:txBody>
                  <a:tcPr marL="90225" marR="90225" marT="12525" marB="0">
                    <a:lnL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332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gl-ES" sz="1800" b="0" i="0" u="none" strike="noStrike" cap="none" noProof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Metodoloxías baseadas no traballo </a:t>
                      </a:r>
                      <a:r>
                        <a:rPr lang="gl-ES" sz="1800" b="0" i="0" u="none" strike="noStrike" cap="none" noProof="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colaborativo</a:t>
                      </a:r>
                      <a:r>
                        <a:rPr lang="gl-ES" sz="1800" b="0" i="0" u="none" strike="noStrike" cap="none" noProof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e grupos heteroxéneos, titoría entre iguais, aprendizaxe por proxectos e outras que promovan a inclusión.</a:t>
                      </a:r>
                    </a:p>
                  </a:txBody>
                  <a:tcPr marL="90225" marR="90225" marT="12525" marB="0">
                    <a:lnL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91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gl-ES" sz="1800" b="0" i="0" u="none" strike="noStrike" cap="none" noProof="0">
                          <a:latin typeface="Arial"/>
                          <a:ea typeface="Arial"/>
                          <a:cs typeface="Arial"/>
                          <a:sym typeface="Arial"/>
                        </a:rPr>
                        <a:t>Adaptación dos tempos e instrumentos ou procedementos de avaliación.</a:t>
                      </a:r>
                    </a:p>
                  </a:txBody>
                  <a:tcPr marL="90225" marR="90225" marT="12525" marB="0">
                    <a:lnL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33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gl-ES" sz="1800" b="0" i="0" u="none" strike="noStrike" cap="none" noProof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Aulas de atención educativa e convivencia e medidas ou actuacións destinadas á mellora da convivencia.</a:t>
                      </a:r>
                    </a:p>
                  </a:txBody>
                  <a:tcPr marL="90225" marR="90225" marT="12525" marB="0">
                    <a:lnL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9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ES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Desdobramento de grupos.</a:t>
                      </a:r>
                      <a:endParaRPr sz="1800" b="0" i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225" marR="90225" marT="12525" marB="0">
                    <a:lnL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8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gl-ES" sz="1800" b="0" i="0" u="none" strike="noStrike" cap="none" noProof="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Reforzo educativo e apoio do profesorado con dispoñibilidade horaria</a:t>
                      </a:r>
                      <a:endParaRPr lang="gl-ES" sz="1800" b="0" i="0" u="none" strike="noStrike" cap="none" noProof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0225" marR="90225" marT="12525" marB="0" anchor="ctr">
                    <a:lnL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6910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gl-ES" sz="1800" b="1" i="0" u="none" strike="noStrike" cap="none" noProof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Programas de Enriquecemento Curricular</a:t>
                      </a:r>
                    </a:p>
                  </a:txBody>
                  <a:tcPr marL="90225" marR="90225" marT="12525" marB="0" anchor="ctr">
                    <a:lnL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26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gl-ES" sz="1800" b="0" i="0" u="none" strike="noStrike" cap="none" noProof="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Programas de Habilidades Sociais</a:t>
                      </a:r>
                    </a:p>
                  </a:txBody>
                  <a:tcPr marL="90225" marR="90225" marT="12525" marB="0">
                    <a:lnL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56"/>
          <p:cNvSpPr txBox="1"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Gill Sans"/>
              <a:buNone/>
            </a:pPr>
            <a:r>
              <a:rPr lang="es-ES" sz="2400"/>
              <a:t>COMPARAR E CONTRASTAR</a:t>
            </a:r>
            <a:endParaRPr/>
          </a:p>
        </p:txBody>
      </p:sp>
      <p:pic>
        <p:nvPicPr>
          <p:cNvPr id="747" name="Google Shape;747;p56" descr="Imagen en blanco y negro  Descripción generada automá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1109" y="1274618"/>
            <a:ext cx="6467537" cy="4343163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56"/>
          <p:cNvSpPr txBox="1">
            <a:spLocks noGrp="1"/>
          </p:cNvSpPr>
          <p:nvPr>
            <p:ph type="body" idx="2"/>
          </p:nvPr>
        </p:nvSpPr>
        <p:spPr>
          <a:xfrm>
            <a:off x="7703127" y="2417618"/>
            <a:ext cx="4100946" cy="3487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400" b="1"/>
              <a:t>PROGRAMA DE ENRIQUECEMENTO</a:t>
            </a:r>
            <a:endParaRPr/>
          </a:p>
          <a:p>
            <a:pPr marL="0" lvl="0" indent="0" algn="ctr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s-ES" sz="2400" b="1"/>
              <a:t>VS</a:t>
            </a:r>
            <a:endParaRPr/>
          </a:p>
          <a:p>
            <a:pPr marL="0" lvl="0" indent="0" algn="ctr" rtl="0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s-ES" sz="2400" b="1"/>
              <a:t>ADAPTACIÓN CURRICULAR DE AMPLIACIÓN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7da778e990_0_908"/>
          <p:cNvSpPr txBox="1">
            <a:spLocks noGrp="1"/>
          </p:cNvSpPr>
          <p:nvPr>
            <p:ph type="body" idx="1"/>
          </p:nvPr>
        </p:nvSpPr>
        <p:spPr>
          <a:xfrm>
            <a:off x="1078663" y="381000"/>
            <a:ext cx="5017200" cy="12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s-ES" sz="3200">
                <a:solidFill>
                  <a:srgbClr val="704B67"/>
                </a:solidFill>
              </a:rPr>
              <a:t>PROGRAMA DE ENRIQUECEMENTO</a:t>
            </a:r>
            <a:endParaRPr/>
          </a:p>
        </p:txBody>
      </p:sp>
      <p:sp>
        <p:nvSpPr>
          <p:cNvPr id="754" name="Google Shape;754;g7da778e990_0_908"/>
          <p:cNvSpPr txBox="1">
            <a:spLocks noGrp="1"/>
          </p:cNvSpPr>
          <p:nvPr>
            <p:ph type="body" idx="2"/>
          </p:nvPr>
        </p:nvSpPr>
        <p:spPr>
          <a:xfrm>
            <a:off x="1257300" y="2286000"/>
            <a:ext cx="4800600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gl-ES" sz="3200" dirty="0"/>
              <a:t>MAD ordinaria</a:t>
            </a:r>
            <a:endParaRPr lang="gl-ES" dirty="0"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gl-ES" sz="3200" dirty="0"/>
              <a:t>Individual ou grupal</a:t>
            </a:r>
            <a:endParaRPr lang="gl-ES" dirty="0"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gl-ES" sz="3200" dirty="0"/>
              <a:t>Estándares de aprendizaxe do nivel educativo que lle corresponde por idade</a:t>
            </a:r>
            <a:endParaRPr lang="gl-ES" dirty="0"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gl-ES" sz="3200" dirty="0"/>
              <a:t>Implica seguimento e avaliación</a:t>
            </a:r>
            <a:endParaRPr lang="gl-ES" dirty="0"/>
          </a:p>
          <a:p>
            <a:pPr marL="228600" lvl="0" indent="-101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755" name="Google Shape;755;g7da778e990_0_908"/>
          <p:cNvSpPr txBox="1">
            <a:spLocks noGrp="1"/>
          </p:cNvSpPr>
          <p:nvPr>
            <p:ph type="body" idx="3"/>
          </p:nvPr>
        </p:nvSpPr>
        <p:spPr>
          <a:xfrm>
            <a:off x="6096000" y="381000"/>
            <a:ext cx="5813100" cy="1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s-ES" sz="3200">
                <a:solidFill>
                  <a:srgbClr val="704B67"/>
                </a:solidFill>
              </a:rPr>
              <a:t>ADAPTACIÓN CURRICULAR DE AMPLIACIÓN</a:t>
            </a:r>
            <a:endParaRPr/>
          </a:p>
        </p:txBody>
      </p:sp>
      <p:sp>
        <p:nvSpPr>
          <p:cNvPr id="756" name="Google Shape;756;g7da778e990_0_908"/>
          <p:cNvSpPr txBox="1">
            <a:spLocks noGrp="1"/>
          </p:cNvSpPr>
          <p:nvPr>
            <p:ph type="body" idx="4"/>
          </p:nvPr>
        </p:nvSpPr>
        <p:spPr>
          <a:xfrm>
            <a:off x="6633864" y="2286000"/>
            <a:ext cx="4800600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gl-ES" sz="3200" dirty="0"/>
              <a:t>MAD extraordinaria</a:t>
            </a:r>
            <a:endParaRPr lang="gl-ES" dirty="0"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gl-ES" sz="3200" dirty="0"/>
              <a:t>Individual</a:t>
            </a:r>
            <a:endParaRPr lang="gl-ES" dirty="0"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gl-ES" sz="3200" dirty="0"/>
              <a:t>Estándares de aprendizaxe de distintos niveis educativos</a:t>
            </a:r>
            <a:endParaRPr lang="gl-ES" dirty="0"/>
          </a:p>
          <a:p>
            <a:pPr marL="22860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gl-ES" sz="3200" dirty="0"/>
              <a:t>Implica seguimento e avaliación</a:t>
            </a:r>
            <a:endParaRPr lang="gl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7da778e990_0_1011"/>
          <p:cNvSpPr txBox="1">
            <a:spLocks noGrp="1"/>
          </p:cNvSpPr>
          <p:nvPr>
            <p:ph type="body" idx="1"/>
          </p:nvPr>
        </p:nvSpPr>
        <p:spPr>
          <a:xfrm>
            <a:off x="1257300" y="616444"/>
            <a:ext cx="10172700" cy="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s-ES" sz="3200">
                <a:solidFill>
                  <a:srgbClr val="704B67"/>
                </a:solidFill>
              </a:rPr>
              <a:t>PROGRAMA DE ENRIQUECEMENTO</a:t>
            </a:r>
            <a:endParaRPr/>
          </a:p>
        </p:txBody>
      </p:sp>
      <p:sp>
        <p:nvSpPr>
          <p:cNvPr id="762" name="Google Shape;762;g7da778e990_0_1011"/>
          <p:cNvSpPr txBox="1">
            <a:spLocks noGrp="1"/>
          </p:cNvSpPr>
          <p:nvPr>
            <p:ph type="body" idx="2"/>
          </p:nvPr>
        </p:nvSpPr>
        <p:spPr>
          <a:xfrm>
            <a:off x="1257300" y="2819856"/>
            <a:ext cx="10172700" cy="3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gl-ES" sz="3200" dirty="0"/>
              <a:t>Elaborado e </a:t>
            </a:r>
            <a:r>
              <a:rPr lang="gl-ES" sz="3200" dirty="0" err="1"/>
              <a:t>implementado</a:t>
            </a:r>
            <a:r>
              <a:rPr lang="gl-ES" sz="3200" dirty="0"/>
              <a:t> polo profesorado na aula</a:t>
            </a:r>
            <a:endParaRPr lang="gl-ES" dirty="0"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None/>
            </a:pPr>
            <a:endParaRPr lang="gl-ES" sz="3200" dirty="0"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gl-ES" sz="3200" dirty="0"/>
              <a:t>Asesoramento DO</a:t>
            </a:r>
            <a:endParaRPr lang="gl-ES" dirty="0"/>
          </a:p>
          <a:p>
            <a:pPr marL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None/>
            </a:pPr>
            <a:endParaRPr lang="gl-ES" sz="3200" dirty="0"/>
          </a:p>
          <a:p>
            <a:pPr marL="228600" lvl="0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3200"/>
              <a:buChar char="•"/>
            </a:pPr>
            <a:r>
              <a:rPr lang="gl-ES" sz="3200" dirty="0"/>
              <a:t>Seguimento do equipo docente con colaboración do </a:t>
            </a:r>
            <a:r>
              <a:rPr lang="gl-ES" sz="3200" dirty="0" err="1"/>
              <a:t>DO</a:t>
            </a:r>
            <a:endParaRPr lang="gl-ES" dirty="0"/>
          </a:p>
          <a:p>
            <a:pPr marL="228600" lvl="0" indent="-101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"/>
          <p:cNvSpPr txBox="1">
            <a:spLocks noGrp="1"/>
          </p:cNvSpPr>
          <p:nvPr>
            <p:ph type="title"/>
          </p:nvPr>
        </p:nvSpPr>
        <p:spPr>
          <a:xfrm>
            <a:off x="3242929" y="963679"/>
            <a:ext cx="8187071" cy="1322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0"/>
              <a:buFont typeface="Impact"/>
              <a:buNone/>
            </a:pPr>
            <a:r>
              <a:rPr lang="es-ES"/>
              <a:t>CUESTIÓN Nº 1</a:t>
            </a:r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body" idx="1"/>
          </p:nvPr>
        </p:nvSpPr>
        <p:spPr>
          <a:xfrm>
            <a:off x="2513231" y="3805437"/>
            <a:ext cx="9415533" cy="208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rPr lang="es-ES" sz="8800"/>
              <a:t>MODELO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7" name="Google Shape;767;p59"/>
          <p:cNvGrpSpPr/>
          <p:nvPr/>
        </p:nvGrpSpPr>
        <p:grpSpPr>
          <a:xfrm>
            <a:off x="1326408" y="960300"/>
            <a:ext cx="10103592" cy="4937400"/>
            <a:chOff x="0" y="317942"/>
            <a:chExt cx="10103592" cy="4937400"/>
          </a:xfrm>
        </p:grpSpPr>
        <p:sp>
          <p:nvSpPr>
            <p:cNvPr id="768" name="Google Shape;768;p59"/>
            <p:cNvSpPr/>
            <p:nvPr/>
          </p:nvSpPr>
          <p:spPr>
            <a:xfrm>
              <a:off x="0" y="317942"/>
              <a:ext cx="10103592" cy="15210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9"/>
            <p:cNvSpPr txBox="1"/>
            <p:nvPr/>
          </p:nvSpPr>
          <p:spPr>
            <a:xfrm>
              <a:off x="74249" y="392191"/>
              <a:ext cx="9955094" cy="13725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500"/>
                <a:buFont typeface="Gill Sans"/>
                <a:buNone/>
              </a:pPr>
              <a:r>
                <a:rPr lang="es-ES" sz="65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MODELO</a:t>
              </a:r>
              <a:endParaRPr/>
            </a:p>
          </p:txBody>
        </p:sp>
        <p:sp>
          <p:nvSpPr>
            <p:cNvPr id="770" name="Google Shape;770;p59"/>
            <p:cNvSpPr/>
            <p:nvPr/>
          </p:nvSpPr>
          <p:spPr>
            <a:xfrm>
              <a:off x="0" y="2026142"/>
              <a:ext cx="10103592" cy="1521000"/>
            </a:xfrm>
            <a:prstGeom prst="roundRect">
              <a:avLst>
                <a:gd name="adj" fmla="val 16667"/>
              </a:avLst>
            </a:prstGeom>
            <a:solidFill>
              <a:srgbClr val="58B4B7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9"/>
            <p:cNvSpPr txBox="1"/>
            <p:nvPr/>
          </p:nvSpPr>
          <p:spPr>
            <a:xfrm>
              <a:off x="74249" y="2100391"/>
              <a:ext cx="9955094" cy="13725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500"/>
                <a:buFont typeface="Gill Sans"/>
                <a:buNone/>
              </a:pPr>
              <a:r>
                <a:rPr lang="es-ES" sz="65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ENRIQUECEMENTO</a:t>
              </a:r>
              <a:endParaRPr/>
            </a:p>
          </p:txBody>
        </p:sp>
        <p:sp>
          <p:nvSpPr>
            <p:cNvPr id="772" name="Google Shape;772;p59"/>
            <p:cNvSpPr/>
            <p:nvPr/>
          </p:nvSpPr>
          <p:spPr>
            <a:xfrm>
              <a:off x="0" y="3734342"/>
              <a:ext cx="10103592" cy="1521000"/>
            </a:xfrm>
            <a:prstGeom prst="roundRect">
              <a:avLst>
                <a:gd name="adj" fmla="val 16667"/>
              </a:avLst>
            </a:prstGeom>
            <a:solidFill>
              <a:srgbClr val="956388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9"/>
            <p:cNvSpPr txBox="1"/>
            <p:nvPr/>
          </p:nvSpPr>
          <p:spPr>
            <a:xfrm>
              <a:off x="74249" y="3808591"/>
              <a:ext cx="9955094" cy="13725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247650" rIns="247650" bIns="2476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500"/>
                <a:buFont typeface="Gill Sans"/>
                <a:buNone/>
              </a:pPr>
              <a:r>
                <a:rPr lang="es-ES" sz="65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PARA TODA A ESCOLA</a:t>
              </a: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0"/>
          <p:cNvSpPr txBox="1">
            <a:spLocks noGrp="1"/>
          </p:cNvSpPr>
          <p:nvPr>
            <p:ph type="title"/>
          </p:nvPr>
        </p:nvSpPr>
        <p:spPr>
          <a:xfrm>
            <a:off x="3242929" y="963679"/>
            <a:ext cx="8187071" cy="1322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0"/>
              <a:buFont typeface="Impact"/>
              <a:buNone/>
            </a:pPr>
            <a:r>
              <a:rPr lang="es-ES"/>
              <a:t>CUESTIÓN Nº 3</a:t>
            </a:r>
            <a:endParaRPr/>
          </a:p>
        </p:txBody>
      </p:sp>
      <p:sp>
        <p:nvSpPr>
          <p:cNvPr id="779" name="Google Shape;779;p60"/>
          <p:cNvSpPr txBox="1">
            <a:spLocks noGrp="1"/>
          </p:cNvSpPr>
          <p:nvPr>
            <p:ph type="body" idx="1"/>
          </p:nvPr>
        </p:nvSpPr>
        <p:spPr>
          <a:xfrm>
            <a:off x="2513231" y="3767110"/>
            <a:ext cx="9415533" cy="2595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</a:pPr>
            <a:r>
              <a:rPr lang="es-ES" sz="7200"/>
              <a:t>PARA TODA A ESCOLA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6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85" name="Google Shape;785;p61"/>
          <p:cNvSpPr txBox="1">
            <a:spLocks noGrp="1"/>
          </p:cNvSpPr>
          <p:nvPr>
            <p:ph type="ctrTitle"/>
          </p:nvPr>
        </p:nvSpPr>
        <p:spPr>
          <a:xfrm>
            <a:off x="804333" y="643467"/>
            <a:ext cx="7558609" cy="4849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Impact"/>
              <a:buNone/>
            </a:pPr>
            <a:r>
              <a:rPr lang="es-ES" sz="5500"/>
              <a:t>INDIVIDUALIZACIÓN</a:t>
            </a:r>
            <a:br>
              <a:rPr lang="es-ES" sz="5500"/>
            </a:br>
            <a:r>
              <a:rPr lang="es-ES" sz="5500"/>
              <a:t>OU</a:t>
            </a:r>
            <a:br>
              <a:rPr lang="es-ES" sz="5500"/>
            </a:br>
            <a:r>
              <a:rPr lang="es-ES" sz="5500"/>
              <a:t>PERSONALIZACIÓN</a:t>
            </a:r>
            <a:endParaRPr/>
          </a:p>
        </p:txBody>
      </p:sp>
      <p:sp>
        <p:nvSpPr>
          <p:cNvPr id="786" name="Google Shape;786;p6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1716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61"/>
          <p:cNvSpPr/>
          <p:nvPr/>
        </p:nvSpPr>
        <p:spPr>
          <a:xfrm flipH="1">
            <a:off x="9302764" y="0"/>
            <a:ext cx="2889236" cy="6858000"/>
          </a:xfrm>
          <a:custGeom>
            <a:avLst/>
            <a:gdLst/>
            <a:ahLst/>
            <a:cxnLst/>
            <a:rect l="l" t="t" r="r" b="b"/>
            <a:pathLst>
              <a:path w="2889236" h="6858000" extrusionOk="0">
                <a:moveTo>
                  <a:pt x="1514461" y="0"/>
                </a:moveTo>
                <a:lnTo>
                  <a:pt x="1291796" y="0"/>
                </a:lnTo>
                <a:lnTo>
                  <a:pt x="1242998" y="0"/>
                </a:lnTo>
                <a:lnTo>
                  <a:pt x="303177" y="0"/>
                </a:lnTo>
                <a:lnTo>
                  <a:pt x="235415" y="0"/>
                </a:lnTo>
                <a:lnTo>
                  <a:pt x="0" y="0"/>
                </a:lnTo>
                <a:lnTo>
                  <a:pt x="0" y="6858000"/>
                </a:lnTo>
                <a:lnTo>
                  <a:pt x="235415" y="6858000"/>
                </a:lnTo>
                <a:lnTo>
                  <a:pt x="303177" y="6858000"/>
                </a:lnTo>
                <a:lnTo>
                  <a:pt x="1242998" y="6858000"/>
                </a:lnTo>
                <a:lnTo>
                  <a:pt x="1291795" y="6858000"/>
                </a:lnTo>
                <a:lnTo>
                  <a:pt x="1514461" y="6858000"/>
                </a:lnTo>
                <a:lnTo>
                  <a:pt x="1541448" y="6770688"/>
                </a:lnTo>
                <a:lnTo>
                  <a:pt x="1566848" y="6683375"/>
                </a:lnTo>
                <a:lnTo>
                  <a:pt x="1592248" y="6594475"/>
                </a:lnTo>
                <a:lnTo>
                  <a:pt x="1614473" y="6503988"/>
                </a:lnTo>
                <a:lnTo>
                  <a:pt x="1641461" y="6416675"/>
                </a:lnTo>
                <a:lnTo>
                  <a:pt x="1670036" y="6332538"/>
                </a:lnTo>
                <a:lnTo>
                  <a:pt x="1706548" y="6253163"/>
                </a:lnTo>
                <a:lnTo>
                  <a:pt x="1749411" y="6180138"/>
                </a:lnTo>
                <a:lnTo>
                  <a:pt x="1797036" y="6118225"/>
                </a:lnTo>
                <a:lnTo>
                  <a:pt x="1849423" y="6059488"/>
                </a:lnTo>
                <a:lnTo>
                  <a:pt x="1909748" y="6005513"/>
                </a:lnTo>
                <a:lnTo>
                  <a:pt x="1973248" y="5951538"/>
                </a:lnTo>
                <a:lnTo>
                  <a:pt x="2039923" y="5900738"/>
                </a:lnTo>
                <a:lnTo>
                  <a:pt x="2106598" y="5849938"/>
                </a:lnTo>
                <a:lnTo>
                  <a:pt x="2174861" y="5797550"/>
                </a:lnTo>
                <a:lnTo>
                  <a:pt x="2239948" y="5746750"/>
                </a:lnTo>
                <a:lnTo>
                  <a:pt x="2301861" y="5692775"/>
                </a:lnTo>
                <a:lnTo>
                  <a:pt x="2359011" y="5634038"/>
                </a:lnTo>
                <a:lnTo>
                  <a:pt x="2411398" y="5575300"/>
                </a:lnTo>
                <a:lnTo>
                  <a:pt x="2454261" y="5511800"/>
                </a:lnTo>
                <a:lnTo>
                  <a:pt x="2490773" y="5440363"/>
                </a:lnTo>
                <a:lnTo>
                  <a:pt x="2512998" y="5370513"/>
                </a:lnTo>
                <a:lnTo>
                  <a:pt x="2527286" y="5292725"/>
                </a:lnTo>
                <a:lnTo>
                  <a:pt x="2533636" y="5216525"/>
                </a:lnTo>
                <a:lnTo>
                  <a:pt x="2532048" y="5135563"/>
                </a:lnTo>
                <a:lnTo>
                  <a:pt x="2525698" y="5054600"/>
                </a:lnTo>
                <a:lnTo>
                  <a:pt x="2517761" y="4970463"/>
                </a:lnTo>
                <a:lnTo>
                  <a:pt x="2506648" y="4886325"/>
                </a:lnTo>
                <a:lnTo>
                  <a:pt x="2493948" y="4802188"/>
                </a:lnTo>
                <a:lnTo>
                  <a:pt x="2484423" y="4718050"/>
                </a:lnTo>
                <a:lnTo>
                  <a:pt x="2478073" y="4633913"/>
                </a:lnTo>
                <a:lnTo>
                  <a:pt x="2473311" y="4552950"/>
                </a:lnTo>
                <a:lnTo>
                  <a:pt x="2478073" y="4473575"/>
                </a:lnTo>
                <a:lnTo>
                  <a:pt x="2487598" y="4395788"/>
                </a:lnTo>
                <a:lnTo>
                  <a:pt x="2508236" y="4314825"/>
                </a:lnTo>
                <a:lnTo>
                  <a:pt x="2539986" y="4235450"/>
                </a:lnTo>
                <a:lnTo>
                  <a:pt x="2578086" y="4156075"/>
                </a:lnTo>
                <a:lnTo>
                  <a:pt x="2620948" y="4076700"/>
                </a:lnTo>
                <a:lnTo>
                  <a:pt x="2665398" y="3998913"/>
                </a:lnTo>
                <a:lnTo>
                  <a:pt x="2713024" y="3919538"/>
                </a:lnTo>
                <a:lnTo>
                  <a:pt x="2755886" y="3840163"/>
                </a:lnTo>
                <a:lnTo>
                  <a:pt x="2798748" y="3759200"/>
                </a:lnTo>
                <a:lnTo>
                  <a:pt x="2835261" y="3678238"/>
                </a:lnTo>
                <a:lnTo>
                  <a:pt x="2863836" y="3597275"/>
                </a:lnTo>
                <a:lnTo>
                  <a:pt x="2879711" y="3514725"/>
                </a:lnTo>
                <a:lnTo>
                  <a:pt x="2889236" y="3429000"/>
                </a:lnTo>
                <a:lnTo>
                  <a:pt x="2879711" y="3343275"/>
                </a:lnTo>
                <a:lnTo>
                  <a:pt x="2863836" y="3260725"/>
                </a:lnTo>
                <a:lnTo>
                  <a:pt x="2835261" y="3179763"/>
                </a:lnTo>
                <a:lnTo>
                  <a:pt x="2798748" y="3098800"/>
                </a:lnTo>
                <a:lnTo>
                  <a:pt x="2755886" y="3017838"/>
                </a:lnTo>
                <a:lnTo>
                  <a:pt x="2713024" y="2938463"/>
                </a:lnTo>
                <a:lnTo>
                  <a:pt x="2665398" y="2859088"/>
                </a:lnTo>
                <a:lnTo>
                  <a:pt x="2620948" y="2781300"/>
                </a:lnTo>
                <a:lnTo>
                  <a:pt x="2578086" y="2701925"/>
                </a:lnTo>
                <a:lnTo>
                  <a:pt x="2539986" y="2622550"/>
                </a:lnTo>
                <a:lnTo>
                  <a:pt x="2508236" y="2543175"/>
                </a:lnTo>
                <a:lnTo>
                  <a:pt x="2487598" y="2462213"/>
                </a:lnTo>
                <a:lnTo>
                  <a:pt x="2478073" y="2384425"/>
                </a:lnTo>
                <a:lnTo>
                  <a:pt x="2473311" y="2305050"/>
                </a:lnTo>
                <a:lnTo>
                  <a:pt x="2478073" y="2224088"/>
                </a:lnTo>
                <a:lnTo>
                  <a:pt x="2484423" y="2139950"/>
                </a:lnTo>
                <a:lnTo>
                  <a:pt x="2493948" y="2055813"/>
                </a:lnTo>
                <a:lnTo>
                  <a:pt x="2506648" y="1971675"/>
                </a:lnTo>
                <a:lnTo>
                  <a:pt x="2517761" y="1887538"/>
                </a:lnTo>
                <a:lnTo>
                  <a:pt x="2525698" y="1803400"/>
                </a:lnTo>
                <a:lnTo>
                  <a:pt x="2532048" y="1722438"/>
                </a:lnTo>
                <a:lnTo>
                  <a:pt x="2533636" y="1641475"/>
                </a:lnTo>
                <a:lnTo>
                  <a:pt x="2527286" y="1565275"/>
                </a:lnTo>
                <a:lnTo>
                  <a:pt x="2512998" y="1487488"/>
                </a:lnTo>
                <a:lnTo>
                  <a:pt x="2490773" y="1417638"/>
                </a:lnTo>
                <a:lnTo>
                  <a:pt x="2454261" y="1346200"/>
                </a:lnTo>
                <a:lnTo>
                  <a:pt x="2411398" y="1282700"/>
                </a:lnTo>
                <a:lnTo>
                  <a:pt x="2359011" y="1223963"/>
                </a:lnTo>
                <a:lnTo>
                  <a:pt x="2301861" y="1165225"/>
                </a:lnTo>
                <a:lnTo>
                  <a:pt x="2239948" y="1111250"/>
                </a:lnTo>
                <a:lnTo>
                  <a:pt x="2174861" y="1060450"/>
                </a:lnTo>
                <a:lnTo>
                  <a:pt x="2106598" y="1008063"/>
                </a:lnTo>
                <a:lnTo>
                  <a:pt x="2039923" y="957263"/>
                </a:lnTo>
                <a:lnTo>
                  <a:pt x="1973248" y="906463"/>
                </a:lnTo>
                <a:lnTo>
                  <a:pt x="1909748" y="852488"/>
                </a:lnTo>
                <a:lnTo>
                  <a:pt x="1849423" y="798513"/>
                </a:lnTo>
                <a:lnTo>
                  <a:pt x="1797036" y="739775"/>
                </a:lnTo>
                <a:lnTo>
                  <a:pt x="1749411" y="677863"/>
                </a:lnTo>
                <a:lnTo>
                  <a:pt x="1706548" y="604838"/>
                </a:lnTo>
                <a:lnTo>
                  <a:pt x="1670036" y="525463"/>
                </a:lnTo>
                <a:lnTo>
                  <a:pt x="1641461" y="441325"/>
                </a:lnTo>
                <a:lnTo>
                  <a:pt x="1614473" y="354013"/>
                </a:lnTo>
                <a:lnTo>
                  <a:pt x="1592248" y="263525"/>
                </a:lnTo>
                <a:lnTo>
                  <a:pt x="1566848" y="174625"/>
                </a:lnTo>
                <a:lnTo>
                  <a:pt x="1541448" y="87313"/>
                </a:lnTo>
                <a:close/>
              </a:path>
            </a:pathLst>
          </a:custGeom>
          <a:solidFill>
            <a:srgbClr val="171624"/>
          </a:soli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3E50"/>
        </a:solidFill>
        <a:effectLst/>
      </p:bgPr>
    </p:bg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6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3E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93" name="Google Shape;793;p62"/>
          <p:cNvSpPr txBox="1">
            <a:spLocks noGrp="1"/>
          </p:cNvSpPr>
          <p:nvPr>
            <p:ph type="ctrTitle"/>
          </p:nvPr>
        </p:nvSpPr>
        <p:spPr>
          <a:xfrm>
            <a:off x="5122943" y="1068755"/>
            <a:ext cx="6273998" cy="472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80"/>
              <a:buFont typeface="Impact"/>
              <a:buNone/>
            </a:pPr>
            <a:r>
              <a:rPr lang="es-ES" sz="6480">
                <a:solidFill>
                  <a:schemeClr val="lt1"/>
                </a:solidFill>
              </a:rPr>
              <a:t>INTEGRACIÓN</a:t>
            </a:r>
            <a:br>
              <a:rPr lang="es-ES" sz="6480">
                <a:solidFill>
                  <a:schemeClr val="lt1"/>
                </a:solidFill>
              </a:rPr>
            </a:br>
            <a:r>
              <a:rPr lang="es-ES" sz="6480">
                <a:solidFill>
                  <a:schemeClr val="lt1"/>
                </a:solidFill>
              </a:rPr>
              <a:t>OU</a:t>
            </a:r>
            <a:br>
              <a:rPr lang="es-ES" sz="6480">
                <a:solidFill>
                  <a:schemeClr val="lt1"/>
                </a:solidFill>
              </a:rPr>
            </a:br>
            <a:r>
              <a:rPr lang="es-ES" sz="6480">
                <a:solidFill>
                  <a:schemeClr val="lt1"/>
                </a:solidFill>
              </a:rPr>
              <a:t>INCLUSIÓN</a:t>
            </a:r>
            <a:endParaRPr/>
          </a:p>
        </p:txBody>
      </p:sp>
      <p:sp>
        <p:nvSpPr>
          <p:cNvPr id="794" name="Google Shape;794;p62"/>
          <p:cNvSpPr/>
          <p:nvPr/>
        </p:nvSpPr>
        <p:spPr>
          <a:xfrm>
            <a:off x="0" y="0"/>
            <a:ext cx="464034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95" name="Google Shape;795;p62"/>
          <p:cNvSpPr/>
          <p:nvPr/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rgbClr val="3B90A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63"/>
          <p:cNvSpPr txBox="1">
            <a:spLocks noGrp="1"/>
          </p:cNvSpPr>
          <p:nvPr>
            <p:ph type="title"/>
          </p:nvPr>
        </p:nvSpPr>
        <p:spPr>
          <a:xfrm>
            <a:off x="3242929" y="1073889"/>
            <a:ext cx="8187071" cy="235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400"/>
              <a:buFont typeface="Impact"/>
              <a:buNone/>
            </a:pPr>
            <a:r>
              <a:rPr lang="es-ES"/>
              <a:t>CONCLUSIÓNS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64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06" name="Google Shape;806;p64"/>
          <p:cNvSpPr txBox="1">
            <a:spLocks noGrp="1"/>
          </p:cNvSpPr>
          <p:nvPr>
            <p:ph type="ctrTitle"/>
          </p:nvPr>
        </p:nvSpPr>
        <p:spPr>
          <a:xfrm>
            <a:off x="1580257" y="864911"/>
            <a:ext cx="9031484" cy="3467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B90A2"/>
              </a:buClr>
              <a:buSzPts val="5040"/>
              <a:buFont typeface="Impact"/>
              <a:buNone/>
            </a:pPr>
            <a:r>
              <a:rPr lang="es-ES" sz="5040">
                <a:solidFill>
                  <a:srgbClr val="3B90A2"/>
                </a:solidFill>
              </a:rPr>
              <a:t>FOMENTAR O TALENTO NA AULA IMPLICA MELLORAR A SOCIEDADE</a:t>
            </a:r>
            <a:endParaRPr/>
          </a:p>
        </p:txBody>
      </p:sp>
      <p:sp>
        <p:nvSpPr>
          <p:cNvPr id="807" name="Google Shape;807;p64"/>
          <p:cNvSpPr/>
          <p:nvPr/>
        </p:nvSpPr>
        <p:spPr>
          <a:xfrm>
            <a:off x="0" y="5070707"/>
            <a:ext cx="12192000" cy="1787292"/>
          </a:xfrm>
          <a:custGeom>
            <a:avLst/>
            <a:gdLst/>
            <a:ahLst/>
            <a:cxnLst/>
            <a:rect l="l" t="t" r="r" b="b"/>
            <a:pathLst>
              <a:path w="12192000" h="1787292" extrusionOk="0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08" name="Google Shape;808;p64"/>
          <p:cNvSpPr txBox="1">
            <a:spLocks noGrp="1"/>
          </p:cNvSpPr>
          <p:nvPr>
            <p:ph type="subTitle" idx="1"/>
          </p:nvPr>
        </p:nvSpPr>
        <p:spPr>
          <a:xfrm>
            <a:off x="1257300" y="5493376"/>
            <a:ext cx="10172700" cy="869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400">
                <a:solidFill>
                  <a:srgbClr val="2A1A00"/>
                </a:solidFill>
              </a:rPr>
              <a:t>¿CAL É A RESPONSABILIDADE DO DOCENTE?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6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14" name="Google Shape;814;p65"/>
          <p:cNvSpPr txBox="1">
            <a:spLocks noGrp="1"/>
          </p:cNvSpPr>
          <p:nvPr>
            <p:ph type="title"/>
          </p:nvPr>
        </p:nvSpPr>
        <p:spPr>
          <a:xfrm>
            <a:off x="1251678" y="382385"/>
            <a:ext cx="101784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Impact"/>
              <a:buNone/>
            </a:pPr>
            <a:r>
              <a:rPr lang="es-ES" sz="6000"/>
              <a:t>PROFESIONALIZACIÓN DOCENTE</a:t>
            </a:r>
            <a:endParaRPr/>
          </a:p>
        </p:txBody>
      </p:sp>
      <p:sp>
        <p:nvSpPr>
          <p:cNvPr id="815" name="Google Shape;815;p65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16" name="Google Shape;816;p65"/>
          <p:cNvSpPr/>
          <p:nvPr/>
        </p:nvSpPr>
        <p:spPr>
          <a:xfrm>
            <a:off x="11908536" y="0"/>
            <a:ext cx="28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7" name="Google Shape;817;p65"/>
          <p:cNvGrpSpPr/>
          <p:nvPr/>
        </p:nvGrpSpPr>
        <p:grpSpPr>
          <a:xfrm>
            <a:off x="1250950" y="3022997"/>
            <a:ext cx="10179092" cy="2120190"/>
            <a:chOff x="0" y="736997"/>
            <a:chExt cx="10179092" cy="2120190"/>
          </a:xfrm>
        </p:grpSpPr>
        <p:sp>
          <p:nvSpPr>
            <p:cNvPr id="818" name="Google Shape;818;p65"/>
            <p:cNvSpPr/>
            <p:nvPr/>
          </p:nvSpPr>
          <p:spPr>
            <a:xfrm>
              <a:off x="0" y="736997"/>
              <a:ext cx="2862900" cy="1818000"/>
            </a:xfrm>
            <a:prstGeom prst="roundRect">
              <a:avLst>
                <a:gd name="adj" fmla="val 10000"/>
              </a:avLst>
            </a:prstGeom>
            <a:solidFill>
              <a:srgbClr val="96618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65"/>
            <p:cNvSpPr/>
            <p:nvPr/>
          </p:nvSpPr>
          <p:spPr>
            <a:xfrm>
              <a:off x="318095" y="1039187"/>
              <a:ext cx="2862900" cy="18180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9661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65"/>
            <p:cNvSpPr txBox="1"/>
            <p:nvPr/>
          </p:nvSpPr>
          <p:spPr>
            <a:xfrm>
              <a:off x="371340" y="1092432"/>
              <a:ext cx="2756400" cy="171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675" tIns="186675" rIns="186675" bIns="18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900"/>
                <a:buFont typeface="Gill Sans"/>
                <a:buNone/>
              </a:pPr>
              <a:r>
                <a:rPr lang="es-ES" sz="49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Capital humano</a:t>
              </a:r>
              <a:endParaRPr sz="49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21" name="Google Shape;821;p65"/>
            <p:cNvSpPr/>
            <p:nvPr/>
          </p:nvSpPr>
          <p:spPr>
            <a:xfrm>
              <a:off x="3499048" y="736997"/>
              <a:ext cx="2862900" cy="1818000"/>
            </a:xfrm>
            <a:prstGeom prst="roundRect">
              <a:avLst>
                <a:gd name="adj" fmla="val 10000"/>
              </a:avLst>
            </a:prstGeom>
            <a:solidFill>
              <a:srgbClr val="96618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65"/>
            <p:cNvSpPr/>
            <p:nvPr/>
          </p:nvSpPr>
          <p:spPr>
            <a:xfrm>
              <a:off x="3817143" y="1039187"/>
              <a:ext cx="2862900" cy="18180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9661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65"/>
            <p:cNvSpPr txBox="1"/>
            <p:nvPr/>
          </p:nvSpPr>
          <p:spPr>
            <a:xfrm>
              <a:off x="3870388" y="1092432"/>
              <a:ext cx="2756400" cy="171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675" tIns="186675" rIns="186675" bIns="18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900"/>
                <a:buFont typeface="Gill Sans"/>
                <a:buNone/>
              </a:pPr>
              <a:r>
                <a:rPr lang="es-ES" sz="49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Capital social</a:t>
              </a:r>
              <a:endParaRPr sz="49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824" name="Google Shape;824;p65"/>
            <p:cNvSpPr/>
            <p:nvPr/>
          </p:nvSpPr>
          <p:spPr>
            <a:xfrm>
              <a:off x="6998096" y="736997"/>
              <a:ext cx="2862900" cy="1818000"/>
            </a:xfrm>
            <a:prstGeom prst="roundRect">
              <a:avLst>
                <a:gd name="adj" fmla="val 10000"/>
              </a:avLst>
            </a:prstGeom>
            <a:solidFill>
              <a:srgbClr val="96618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65"/>
            <p:cNvSpPr/>
            <p:nvPr/>
          </p:nvSpPr>
          <p:spPr>
            <a:xfrm>
              <a:off x="7316192" y="1039187"/>
              <a:ext cx="2862900" cy="1818000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0"/>
              </a:schemeClr>
            </a:solidFill>
            <a:ln w="12700" cap="flat" cmpd="sng">
              <a:solidFill>
                <a:srgbClr val="9661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65"/>
            <p:cNvSpPr txBox="1"/>
            <p:nvPr/>
          </p:nvSpPr>
          <p:spPr>
            <a:xfrm>
              <a:off x="7369437" y="1092432"/>
              <a:ext cx="2756400" cy="171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6675" tIns="186675" rIns="186675" bIns="18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900"/>
                <a:buFont typeface="Gill Sans"/>
                <a:buNone/>
              </a:pPr>
              <a:r>
                <a:rPr lang="es-ES" sz="49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Capital decisorio</a:t>
              </a:r>
              <a:endParaRPr sz="49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6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32" name="Google Shape;832;p66"/>
          <p:cNvSpPr txBox="1">
            <a:spLocks noGrp="1"/>
          </p:cNvSpPr>
          <p:nvPr>
            <p:ph type="ctrTitle"/>
          </p:nvPr>
        </p:nvSpPr>
        <p:spPr>
          <a:xfrm>
            <a:off x="1580257" y="864911"/>
            <a:ext cx="9031500" cy="3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Impact"/>
              <a:buNone/>
            </a:pPr>
            <a:r>
              <a:rPr lang="es-ES" sz="8000"/>
              <a:t>A INNOVACIÓN COMO RESPONSABILIDADE</a:t>
            </a:r>
            <a:endParaRPr/>
          </a:p>
        </p:txBody>
      </p:sp>
      <p:sp>
        <p:nvSpPr>
          <p:cNvPr id="833" name="Google Shape;833;p66"/>
          <p:cNvSpPr/>
          <p:nvPr/>
        </p:nvSpPr>
        <p:spPr>
          <a:xfrm>
            <a:off x="0" y="5070707"/>
            <a:ext cx="12192000" cy="1787292"/>
          </a:xfrm>
          <a:custGeom>
            <a:avLst/>
            <a:gdLst/>
            <a:ahLst/>
            <a:cxnLst/>
            <a:rect l="l" t="t" r="r" b="b"/>
            <a:pathLst>
              <a:path w="12192000" h="1787292" extrusionOk="0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34" name="Google Shape;834;p66"/>
          <p:cNvSpPr txBox="1">
            <a:spLocks noGrp="1"/>
          </p:cNvSpPr>
          <p:nvPr>
            <p:ph type="subTitle" idx="1"/>
          </p:nvPr>
        </p:nvSpPr>
        <p:spPr>
          <a:xfrm>
            <a:off x="2073314" y="5493376"/>
            <a:ext cx="8045400" cy="11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 sz="2800" dirty="0">
                <a:solidFill>
                  <a:srgbClr val="2A1A00"/>
                </a:solidFill>
              </a:rPr>
              <a:t>LIDERADO PEDAGÓXICO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2800"/>
              <a:buNone/>
            </a:pPr>
            <a:r>
              <a:rPr lang="es-ES" sz="2800" dirty="0">
                <a:solidFill>
                  <a:srgbClr val="2A1A00"/>
                </a:solidFill>
              </a:rPr>
              <a:t>CULTURA COLABORATIVA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7da778e990_0_1112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840" name="Google Shape;840;g7da778e990_0_1112"/>
          <p:cNvSpPr/>
          <p:nvPr/>
        </p:nvSpPr>
        <p:spPr>
          <a:xfrm>
            <a:off x="11908536" y="0"/>
            <a:ext cx="28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g7da778e990_0_1112"/>
          <p:cNvSpPr txBox="1"/>
          <p:nvPr/>
        </p:nvSpPr>
        <p:spPr>
          <a:xfrm>
            <a:off x="1251679" y="645107"/>
            <a:ext cx="3384300" cy="16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s-ES" sz="3700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OS TEUS </a:t>
            </a:r>
            <a:r>
              <a:rPr lang="es-ES" sz="37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rPr>
              <a:t> 3 COMPROMISOS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g7da778e990_0_1112"/>
          <p:cNvSpPr txBox="1"/>
          <p:nvPr/>
        </p:nvSpPr>
        <p:spPr>
          <a:xfrm>
            <a:off x="1251678" y="2286001"/>
            <a:ext cx="3818700" cy="3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20"/>
              <a:buFont typeface="Arial"/>
              <a:buNone/>
            </a:pPr>
            <a:r>
              <a:rPr lang="es-ES" sz="2720" b="1" i="0" u="none" strike="noStrike" cap="none">
                <a:solidFill>
                  <a:schemeClr val="accent4"/>
                </a:solidFill>
                <a:latin typeface="Gill Sans"/>
                <a:ea typeface="Gill Sans"/>
                <a:cs typeface="Gill Sans"/>
                <a:sym typeface="Gill Sans"/>
              </a:rPr>
              <a:t>Desenvolve os teus talentos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720"/>
              <a:buFont typeface="Arial"/>
              <a:buNone/>
            </a:pPr>
            <a:endParaRPr sz="2720" b="1" i="0" u="none" strike="noStrike" cap="none">
              <a:solidFill>
                <a:schemeClr val="accent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720"/>
              <a:buFont typeface="Arial"/>
              <a:buNone/>
            </a:pPr>
            <a:r>
              <a:rPr lang="es-ES" sz="2720" b="1" i="0" u="none" strike="noStrike" cap="none">
                <a:solidFill>
                  <a:schemeClr val="accent4"/>
                </a:solidFill>
                <a:latin typeface="Gill Sans"/>
                <a:ea typeface="Gill Sans"/>
                <a:cs typeface="Gill Sans"/>
                <a:sym typeface="Gill Sans"/>
              </a:rPr>
              <a:t>Divulga o que aprendas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720"/>
              <a:buFont typeface="Arial"/>
              <a:buNone/>
            </a:pPr>
            <a:endParaRPr sz="2720" b="1" i="0" u="none" strike="noStrike" cap="none">
              <a:solidFill>
                <a:schemeClr val="accent4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720"/>
              <a:buFont typeface="Arial"/>
              <a:buNone/>
            </a:pPr>
            <a:r>
              <a:rPr lang="es-ES" sz="2720" b="1" i="0" u="none" strike="noStrike" cap="none">
                <a:solidFill>
                  <a:schemeClr val="accent4"/>
                </a:solidFill>
                <a:latin typeface="Gill Sans"/>
                <a:ea typeface="Gill Sans"/>
                <a:cs typeface="Gill Sans"/>
                <a:sym typeface="Gill Sans"/>
              </a:rPr>
              <a:t>Deixa o mundo mellor de como o recibiches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9715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30"/>
              <a:buFont typeface="Gill Sans"/>
              <a:buNone/>
            </a:pPr>
            <a:endParaRPr sz="1530" b="0" i="0" u="none" strike="noStrike" cap="none">
              <a:solidFill>
                <a:srgbClr val="595959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43" name="Google Shape;843;g7da778e990_0_1112" descr="Resultado de imagen de imagen de la tierra con Europadesde el espacio"/>
          <p:cNvPicPr preferRelativeResize="0"/>
          <p:nvPr/>
        </p:nvPicPr>
        <p:blipFill rotWithShape="1">
          <a:blip r:embed="rId3">
            <a:alphaModFix/>
          </a:blip>
          <a:srcRect l="7386" r="12233"/>
          <a:stretch/>
        </p:blipFill>
        <p:spPr>
          <a:xfrm>
            <a:off x="5279472" y="645107"/>
            <a:ext cx="5995465" cy="5594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70"/>
          <p:cNvSpPr txBox="1">
            <a:spLocks noGrp="1"/>
          </p:cNvSpPr>
          <p:nvPr>
            <p:ph type="ctrTitle"/>
          </p:nvPr>
        </p:nvSpPr>
        <p:spPr>
          <a:xfrm>
            <a:off x="1078523" y="1098388"/>
            <a:ext cx="10318500" cy="43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0"/>
              <a:buFont typeface="Impact"/>
              <a:buNone/>
            </a:pPr>
            <a:r>
              <a:rPr lang="es-ES"/>
              <a:t>GRACIAS</a:t>
            </a:r>
            <a:endParaRPr/>
          </a:p>
        </p:txBody>
      </p:sp>
      <p:sp>
        <p:nvSpPr>
          <p:cNvPr id="864" name="Google Shape;864;p70"/>
          <p:cNvSpPr txBox="1">
            <a:spLocks noGrp="1"/>
          </p:cNvSpPr>
          <p:nvPr>
            <p:ph type="subTitle" idx="1"/>
          </p:nvPr>
        </p:nvSpPr>
        <p:spPr>
          <a:xfrm>
            <a:off x="2215050" y="6028468"/>
            <a:ext cx="8045400" cy="69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s-ES" dirty="0" smtClean="0">
                <a:solidFill>
                  <a:srgbClr val="000000"/>
                </a:solidFill>
                <a:uFill>
                  <a:noFill/>
                </a:uFill>
              </a:rPr>
              <a:t>lauraadela@edu.xunta.es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s-ES" dirty="0" smtClean="0">
                <a:solidFill>
                  <a:srgbClr val="000000"/>
                </a:solidFill>
              </a:rPr>
              <a:t>mjlnovo@edu.xunta.es</a:t>
            </a:r>
            <a:endParaRPr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283" name="Google Shape;283;p6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6"/>
          <p:cNvSpPr txBox="1">
            <a:spLocks noGrp="1"/>
          </p:cNvSpPr>
          <p:nvPr>
            <p:ph type="title"/>
          </p:nvPr>
        </p:nvSpPr>
        <p:spPr>
          <a:xfrm>
            <a:off x="1251679" y="645107"/>
            <a:ext cx="3384329" cy="5421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Impact"/>
              <a:buNone/>
            </a:pPr>
            <a:r>
              <a:rPr lang="es-ES" sz="4800"/>
              <a:t>UN MODELO </a:t>
            </a:r>
            <a:r>
              <a:rPr lang="es-ES" sz="4800">
                <a:solidFill>
                  <a:srgbClr val="C00000"/>
                </a:solidFill>
              </a:rPr>
              <a:t>NON </a:t>
            </a:r>
            <a:r>
              <a:rPr lang="es-ES" sz="4800"/>
              <a:t>É…</a:t>
            </a:r>
            <a:endParaRPr/>
          </a:p>
        </p:txBody>
      </p:sp>
      <p:grpSp>
        <p:nvGrpSpPr>
          <p:cNvPr id="285" name="Google Shape;285;p6"/>
          <p:cNvGrpSpPr/>
          <p:nvPr/>
        </p:nvGrpSpPr>
        <p:grpSpPr>
          <a:xfrm>
            <a:off x="5437495" y="644730"/>
            <a:ext cx="5679459" cy="5409009"/>
            <a:chOff x="157470" y="205"/>
            <a:chExt cx="5679459" cy="5409009"/>
          </a:xfrm>
        </p:grpSpPr>
        <p:sp>
          <p:nvSpPr>
            <p:cNvPr id="286" name="Google Shape;286;p6"/>
            <p:cNvSpPr/>
            <p:nvPr/>
          </p:nvSpPr>
          <p:spPr>
            <a:xfrm>
              <a:off x="157470" y="205"/>
              <a:ext cx="2704504" cy="1622702"/>
            </a:xfrm>
            <a:prstGeom prst="rect">
              <a:avLst/>
            </a:prstGeom>
            <a:solidFill>
              <a:srgbClr val="19376E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 txBox="1"/>
            <p:nvPr/>
          </p:nvSpPr>
          <p:spPr>
            <a:xfrm>
              <a:off x="157470" y="205"/>
              <a:ext cx="2704504" cy="1622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Gill Sans"/>
                <a:buNone/>
              </a:pPr>
              <a:r>
                <a:rPr lang="es-ES" sz="37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Unha metodoloxía</a:t>
              </a:r>
              <a:endParaRPr sz="37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132425" y="205"/>
              <a:ext cx="2704504" cy="1622702"/>
            </a:xfrm>
            <a:prstGeom prst="rect">
              <a:avLst/>
            </a:prstGeom>
            <a:solidFill>
              <a:srgbClr val="237D86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 txBox="1"/>
            <p:nvPr/>
          </p:nvSpPr>
          <p:spPr>
            <a:xfrm>
              <a:off x="3132425" y="205"/>
              <a:ext cx="2704504" cy="1622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Gill Sans"/>
                <a:buNone/>
              </a:pPr>
              <a:r>
                <a:rPr lang="es-ES" sz="37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Unha estratexia</a:t>
              </a:r>
              <a:endParaRPr sz="37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157470" y="1893359"/>
              <a:ext cx="2704504" cy="1622702"/>
            </a:xfrm>
            <a:prstGeom prst="rect">
              <a:avLst/>
            </a:prstGeom>
            <a:solidFill>
              <a:srgbClr val="2E9D65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 txBox="1"/>
            <p:nvPr/>
          </p:nvSpPr>
          <p:spPr>
            <a:xfrm>
              <a:off x="157470" y="1893359"/>
              <a:ext cx="2704504" cy="1622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Gill Sans"/>
                <a:buNone/>
              </a:pPr>
              <a:r>
                <a:rPr lang="es-ES" sz="37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Un método</a:t>
              </a:r>
              <a:endParaRPr sz="37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132425" y="1893359"/>
              <a:ext cx="2704504" cy="1622702"/>
            </a:xfrm>
            <a:prstGeom prst="rect">
              <a:avLst/>
            </a:prstGeom>
            <a:solidFill>
              <a:srgbClr val="48B23C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 txBox="1"/>
            <p:nvPr/>
          </p:nvSpPr>
          <p:spPr>
            <a:xfrm>
              <a:off x="3132425" y="1893359"/>
              <a:ext cx="2704504" cy="1622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Gill Sans"/>
                <a:buNone/>
              </a:pPr>
              <a:r>
                <a:rPr lang="es-ES" sz="37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Un conxunto de pautas</a:t>
              </a:r>
              <a:endParaRPr sz="37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1644947" y="3786512"/>
              <a:ext cx="2704504" cy="1622702"/>
            </a:xfrm>
            <a:prstGeom prst="rect">
              <a:avLst/>
            </a:prstGeom>
            <a:solidFill>
              <a:srgbClr val="9CBF51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6"/>
            <p:cNvSpPr txBox="1"/>
            <p:nvPr/>
          </p:nvSpPr>
          <p:spPr>
            <a:xfrm>
              <a:off x="1644950" y="3786500"/>
              <a:ext cx="2704501" cy="162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Gill Sans"/>
                <a:buNone/>
              </a:pPr>
              <a:r>
                <a:rPr lang="es-ES" sz="3700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Un </a:t>
              </a:r>
              <a:r>
                <a:rPr lang="es-ES" sz="3700" dirty="0" err="1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conxunto</a:t>
              </a:r>
              <a:r>
                <a:rPr lang="es-ES" sz="3700" dirty="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 de recursos</a:t>
              </a:r>
              <a:endParaRPr sz="3700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7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01" name="Google Shape;301;p7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7"/>
          <p:cNvSpPr txBox="1">
            <a:spLocks noGrp="1"/>
          </p:cNvSpPr>
          <p:nvPr>
            <p:ph type="title"/>
          </p:nvPr>
        </p:nvSpPr>
        <p:spPr>
          <a:xfrm>
            <a:off x="1089615" y="645107"/>
            <a:ext cx="3546394" cy="54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Impact"/>
              <a:buNone/>
            </a:pPr>
            <a:r>
              <a:rPr lang="es-ES" sz="5400"/>
              <a:t>UN MODELO É…</a:t>
            </a:r>
            <a:endParaRPr/>
          </a:p>
        </p:txBody>
      </p:sp>
      <p:grpSp>
        <p:nvGrpSpPr>
          <p:cNvPr id="303" name="Google Shape;303;p7"/>
          <p:cNvGrpSpPr/>
          <p:nvPr/>
        </p:nvGrpSpPr>
        <p:grpSpPr>
          <a:xfrm>
            <a:off x="4884101" y="645223"/>
            <a:ext cx="6899065" cy="5716778"/>
            <a:chOff x="0" y="698"/>
            <a:chExt cx="6899065" cy="5716778"/>
          </a:xfrm>
        </p:grpSpPr>
        <p:cxnSp>
          <p:nvCxnSpPr>
            <p:cNvPr id="304" name="Google Shape;304;p7"/>
            <p:cNvCxnSpPr/>
            <p:nvPr/>
          </p:nvCxnSpPr>
          <p:spPr>
            <a:xfrm>
              <a:off x="0" y="698"/>
              <a:ext cx="6899065" cy="0"/>
            </a:xfrm>
            <a:prstGeom prst="straightConnector1">
              <a:avLst/>
            </a:prstGeom>
            <a:solidFill>
              <a:schemeClr val="accent5"/>
            </a:solidFill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5" name="Google Shape;305;p7"/>
            <p:cNvSpPr/>
            <p:nvPr/>
          </p:nvSpPr>
          <p:spPr>
            <a:xfrm>
              <a:off x="0" y="698"/>
              <a:ext cx="6899065" cy="1143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 txBox="1"/>
            <p:nvPr/>
          </p:nvSpPr>
          <p:spPr>
            <a:xfrm>
              <a:off x="0" y="698"/>
              <a:ext cx="6899065" cy="1143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Gill Sans"/>
                <a:buNone/>
              </a:pPr>
              <a:r>
                <a:rPr lang="es-ES" sz="33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Un paradigma</a:t>
              </a:r>
              <a:endParaRPr sz="33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307" name="Google Shape;307;p7"/>
            <p:cNvCxnSpPr/>
            <p:nvPr/>
          </p:nvCxnSpPr>
          <p:spPr>
            <a:xfrm>
              <a:off x="0" y="1144053"/>
              <a:ext cx="6899065" cy="0"/>
            </a:xfrm>
            <a:prstGeom prst="straightConnector1">
              <a:avLst/>
            </a:prstGeom>
            <a:solidFill>
              <a:srgbClr val="5FC556"/>
            </a:solidFill>
            <a:ln w="12700" cap="flat" cmpd="sng">
              <a:solidFill>
                <a:srgbClr val="5FC55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8" name="Google Shape;308;p7"/>
            <p:cNvSpPr/>
            <p:nvPr/>
          </p:nvSpPr>
          <p:spPr>
            <a:xfrm>
              <a:off x="0" y="1144053"/>
              <a:ext cx="6899065" cy="1143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 txBox="1"/>
            <p:nvPr/>
          </p:nvSpPr>
          <p:spPr>
            <a:xfrm>
              <a:off x="0" y="1144053"/>
              <a:ext cx="6899065" cy="1143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Gill Sans"/>
                <a:buNone/>
              </a:pPr>
              <a:r>
                <a:rPr lang="es-ES" sz="33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Unha concepción acerca da sociedade</a:t>
              </a:r>
              <a:endParaRPr sz="33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310" name="Google Shape;310;p7"/>
            <p:cNvCxnSpPr/>
            <p:nvPr/>
          </p:nvCxnSpPr>
          <p:spPr>
            <a:xfrm>
              <a:off x="0" y="2287409"/>
              <a:ext cx="6899065" cy="0"/>
            </a:xfrm>
            <a:prstGeom prst="straightConnector1">
              <a:avLst/>
            </a:prstGeom>
            <a:solidFill>
              <a:srgbClr val="58B4B7"/>
            </a:solidFill>
            <a:ln w="12700" cap="flat" cmpd="sng">
              <a:solidFill>
                <a:srgbClr val="58B4B7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11" name="Google Shape;311;p7"/>
            <p:cNvSpPr/>
            <p:nvPr/>
          </p:nvSpPr>
          <p:spPr>
            <a:xfrm>
              <a:off x="0" y="2287409"/>
              <a:ext cx="6899065" cy="1143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 txBox="1"/>
            <p:nvPr/>
          </p:nvSpPr>
          <p:spPr>
            <a:xfrm>
              <a:off x="0" y="2287409"/>
              <a:ext cx="6899065" cy="1143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Gill Sans"/>
                <a:buNone/>
              </a:pPr>
              <a:r>
                <a:rPr lang="es-ES" sz="33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Unha filosofía educativa</a:t>
              </a:r>
              <a:endParaRPr sz="33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313" name="Google Shape;313;p7"/>
            <p:cNvCxnSpPr/>
            <p:nvPr/>
          </p:nvCxnSpPr>
          <p:spPr>
            <a:xfrm>
              <a:off x="0" y="3430765"/>
              <a:ext cx="6899065" cy="0"/>
            </a:xfrm>
            <a:prstGeom prst="straightConnector1">
              <a:avLst/>
            </a:prstGeom>
            <a:solidFill>
              <a:srgbClr val="665DA6"/>
            </a:solidFill>
            <a:ln w="12700" cap="flat" cmpd="sng">
              <a:solidFill>
                <a:srgbClr val="665DA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14" name="Google Shape;314;p7"/>
            <p:cNvSpPr/>
            <p:nvPr/>
          </p:nvSpPr>
          <p:spPr>
            <a:xfrm>
              <a:off x="0" y="3430765"/>
              <a:ext cx="6899065" cy="1143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 txBox="1"/>
            <p:nvPr/>
          </p:nvSpPr>
          <p:spPr>
            <a:xfrm>
              <a:off x="0" y="3430765"/>
              <a:ext cx="6899065" cy="1143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Gill Sans"/>
                <a:buNone/>
              </a:pPr>
              <a:r>
                <a:rPr lang="es-ES" sz="33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Unha forma de </a:t>
              </a:r>
              <a:r>
                <a:rPr lang="es-ES" sz="3300" b="1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concebir e organizar</a:t>
              </a:r>
              <a:r>
                <a:rPr lang="es-ES" sz="33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 un centro educativo</a:t>
              </a:r>
              <a:endParaRPr sz="33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cxnSp>
          <p:nvCxnSpPr>
            <p:cNvPr id="316" name="Google Shape;316;p7"/>
            <p:cNvCxnSpPr/>
            <p:nvPr/>
          </p:nvCxnSpPr>
          <p:spPr>
            <a:xfrm>
              <a:off x="0" y="4574121"/>
              <a:ext cx="6899065" cy="0"/>
            </a:xfrm>
            <a:prstGeom prst="straightConnector1">
              <a:avLst/>
            </a:prstGeom>
            <a:solidFill>
              <a:srgbClr val="956388"/>
            </a:solidFill>
            <a:ln w="12700" cap="flat" cmpd="sng">
              <a:solidFill>
                <a:srgbClr val="95638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17" name="Google Shape;317;p7"/>
            <p:cNvSpPr/>
            <p:nvPr/>
          </p:nvSpPr>
          <p:spPr>
            <a:xfrm>
              <a:off x="0" y="4574121"/>
              <a:ext cx="6899065" cy="1143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 txBox="1"/>
            <p:nvPr/>
          </p:nvSpPr>
          <p:spPr>
            <a:xfrm>
              <a:off x="0" y="4574121"/>
              <a:ext cx="6899065" cy="1143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Gill Sans"/>
                <a:buNone/>
              </a:pPr>
              <a:r>
                <a:rPr lang="es-ES" sz="3300" dirty="0" err="1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Unha</a:t>
              </a:r>
              <a:r>
                <a:rPr lang="es-ES" sz="3300" dirty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 </a:t>
              </a:r>
              <a:r>
                <a:rPr lang="es-ES" sz="3300" b="1" dirty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forma de ser </a:t>
              </a:r>
              <a:r>
                <a:rPr lang="es-ES" sz="3300" dirty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docente e alumno/a </a:t>
              </a:r>
              <a:r>
                <a:rPr lang="es-ES" sz="3300" dirty="0" err="1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na</a:t>
              </a:r>
              <a:r>
                <a:rPr lang="es-ES" sz="3300" dirty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 aula</a:t>
              </a:r>
              <a:endParaRPr sz="33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"/>
          <p:cNvSpPr/>
          <p:nvPr/>
        </p:nvSpPr>
        <p:spPr>
          <a:xfrm>
            <a:off x="0" y="0"/>
            <a:ext cx="885825" cy="6858000"/>
          </a:xfrm>
          <a:custGeom>
            <a:avLst/>
            <a:gdLst/>
            <a:ahLst/>
            <a:cxnLst/>
            <a:rect l="l" t="t" r="r" b="b"/>
            <a:pathLst>
              <a:path w="558" h="4320" extrusionOk="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24" name="Google Shape;324;p8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8"/>
          <p:cNvSpPr txBox="1">
            <a:spLocks noGrp="1"/>
          </p:cNvSpPr>
          <p:nvPr>
            <p:ph type="title"/>
          </p:nvPr>
        </p:nvSpPr>
        <p:spPr>
          <a:xfrm>
            <a:off x="1257300" y="381001"/>
            <a:ext cx="8233064" cy="85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Impact"/>
              <a:buNone/>
            </a:pPr>
            <a:r>
              <a:rPr lang="es-ES" sz="3400"/>
              <a:t>PRINCIPIOS BÁSICOS DO MODELO</a:t>
            </a:r>
            <a:endParaRPr/>
          </a:p>
        </p:txBody>
      </p:sp>
      <p:sp>
        <p:nvSpPr>
          <p:cNvPr id="326" name="Google Shape;326;p8"/>
          <p:cNvSpPr txBox="1">
            <a:spLocks noGrp="1"/>
          </p:cNvSpPr>
          <p:nvPr>
            <p:ph type="body" idx="4294967295"/>
          </p:nvPr>
        </p:nvSpPr>
        <p:spPr>
          <a:xfrm>
            <a:off x="1251677" y="1303157"/>
            <a:ext cx="5318861" cy="5059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s-ES" b="1" i="1">
                <a:solidFill>
                  <a:srgbClr val="000000"/>
                </a:solidFill>
              </a:rPr>
              <a:t>A escola é o lugar no que se debe desenvolver o talento.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 b="1" i="1">
              <a:solidFill>
                <a:srgbClr val="00000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es-ES" b="1" i="1">
                <a:solidFill>
                  <a:srgbClr val="000000"/>
                </a:solidFill>
              </a:rPr>
              <a:t>O profesorado debe proporcionar ao alumnado oportunidades, recursos e motivación para aspirar aos máis elevados niveis de desenvolvemento do talento.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 b="1" i="1">
              <a:solidFill>
                <a:srgbClr val="00000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es-ES" b="1" i="1">
                <a:solidFill>
                  <a:srgbClr val="000000"/>
                </a:solidFill>
              </a:rPr>
              <a:t>Dende a escola débense promover niveis de excelencia e calidade que contribúan ás novas ideas, produtos científicos e formas de arte.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endParaRPr b="1" i="1">
              <a:solidFill>
                <a:srgbClr val="00000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2000"/>
              <a:buNone/>
            </a:pPr>
            <a:r>
              <a:rPr lang="es-ES" b="1" i="1">
                <a:solidFill>
                  <a:srgbClr val="000000"/>
                </a:solidFill>
              </a:rPr>
              <a:t>Todos xogamos un papel importante na mellora da sociedade.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700"/>
              <a:buNone/>
            </a:pPr>
            <a:endParaRPr sz="1700">
              <a:solidFill>
                <a:srgbClr val="000000"/>
              </a:solidFill>
            </a:endParaRPr>
          </a:p>
        </p:txBody>
      </p:sp>
      <p:pic>
        <p:nvPicPr>
          <p:cNvPr id="327" name="Google Shape;32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8712" y="1736984"/>
            <a:ext cx="4625716" cy="4625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tintivo">
  <a:themeElements>
    <a:clrScheme name="Distintivo">
      <a:dk1>
        <a:srgbClr val="000000"/>
      </a:dk1>
      <a:lt1>
        <a:srgbClr val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tintivo">
  <a:themeElements>
    <a:clrScheme name="Distintivo">
      <a:dk1>
        <a:srgbClr val="000000"/>
      </a:dk1>
      <a:lt1>
        <a:srgbClr val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tintivo">
  <a:themeElements>
    <a:clrScheme name="Distintivo">
      <a:dk1>
        <a:srgbClr val="000000"/>
      </a:dk1>
      <a:lt1>
        <a:srgbClr val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2197</Words>
  <Application>Microsoft Office PowerPoint</Application>
  <PresentationFormat>Personalizado</PresentationFormat>
  <Paragraphs>393</Paragraphs>
  <Slides>69</Slides>
  <Notes>69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69</vt:i4>
      </vt:variant>
    </vt:vector>
  </HeadingPairs>
  <TitlesOfParts>
    <vt:vector size="79" baseType="lpstr">
      <vt:lpstr>Arial</vt:lpstr>
      <vt:lpstr>Calibri</vt:lpstr>
      <vt:lpstr>Impact</vt:lpstr>
      <vt:lpstr>Gill Sans MT</vt:lpstr>
      <vt:lpstr>Gill Sans</vt:lpstr>
      <vt:lpstr>Noto Sans Symbols</vt:lpstr>
      <vt:lpstr>Times New Roman</vt:lpstr>
      <vt:lpstr>Distintivo</vt:lpstr>
      <vt:lpstr>Distintivo</vt:lpstr>
      <vt:lpstr>Distintivo</vt:lpstr>
      <vt:lpstr>S E M </vt:lpstr>
      <vt:lpstr>Presentación de PowerPoint</vt:lpstr>
      <vt:lpstr>S E M</vt:lpstr>
      <vt:lpstr>Presentación de PowerPoint</vt:lpstr>
      <vt:lpstr>Presentación de PowerPoint</vt:lpstr>
      <vt:lpstr>CUESTIÓN Nº 1</vt:lpstr>
      <vt:lpstr>UN MODELO NON É…</vt:lpstr>
      <vt:lpstr>UN MODELO É…</vt:lpstr>
      <vt:lpstr>PRINCIPIOS BÁSICOS DO MODELO</vt:lpstr>
      <vt:lpstr>4 TEORÍAS 1 MODELO</vt:lpstr>
      <vt:lpstr>Presentación de PowerPoint</vt:lpstr>
      <vt:lpstr> CREATIVIDADE </vt:lpstr>
      <vt:lpstr> MOTIVACIÓN </vt:lpstr>
      <vt:lpstr>CONCEPCIONS SOBRE  A INTELIXENCIA</vt:lpstr>
      <vt:lpstr>ENFOQUE PSICOMÉTRICO</vt:lpstr>
      <vt:lpstr>ENFOQUE FACTORIAL</vt:lpstr>
      <vt:lpstr>TEORÍA TRIÁRQUICA DE STERNBERG</vt:lpstr>
      <vt:lpstr>TEORÍA DAS IIMM DE HOWARD GARDNER</vt:lpstr>
      <vt:lpstr>PUNTOS CLAVES DA TEORÍA DAS IIMM</vt:lpstr>
      <vt:lpstr>AS 8 INTELIXENCIAS</vt:lpstr>
      <vt:lpstr>Presentación de PowerPoint</vt:lpstr>
      <vt:lpstr>Presentación de PowerPoint</vt:lpstr>
      <vt:lpstr>¿ONDE ESTÁ O SEM?</vt:lpstr>
      <vt:lpstr>UNHA ESCOLA SEM</vt:lpstr>
      <vt:lpstr>UNHA AULA SEM</vt:lpstr>
      <vt:lpstr>Presentación de PowerPoint</vt:lpstr>
      <vt:lpstr>CUESTIÓN Nº 2</vt:lpstr>
      <vt:lpstr>¿QUE É O CURRÍCULO?  ¿CALES SON OS SEUS ELEMENTOS?</vt:lpstr>
      <vt:lpstr>CURRÍCULUM</vt:lpstr>
      <vt:lpstr>ELEMENTOS DO CURRÍCULUM</vt:lpstr>
      <vt:lpstr>CURRÍCULUM</vt:lpstr>
      <vt:lpstr>¿QUE SE PODE ENRIQUECER?  BUSCA SINÓNIMOS DE ENRIQUECER</vt:lpstr>
      <vt:lpstr>SINÓNIMOS  DE  ENRIQUECER</vt:lpstr>
      <vt:lpstr>NOSA MISIÓN</vt:lpstr>
      <vt:lpstr>ENRIQUECEMENTO</vt:lpstr>
      <vt:lpstr>DIMENSIONS DA DIFERENCIACIÓN CURRICULAR  RENZULLI Y REIS</vt:lpstr>
      <vt:lpstr>CARACTERÍSTICAS DA DIFERENCIACIÓN</vt:lpstr>
      <vt:lpstr>A FILOSOFÍA DUNHA AULA DIFERENCIADA</vt:lpstr>
      <vt:lpstr>A FILOSOFÍA DUNHA AULA DIFERENCIADA</vt:lpstr>
      <vt:lpstr>O PUNTO DE PARTIDA DO ENRIQUECIMIENTO</vt:lpstr>
      <vt:lpstr>DIMENSIONES DEL PTT</vt:lpstr>
      <vt:lpstr>¿COMO DESEÑAR TAREFAS OU PROXECTOS ENRIQUECIDOS? NECESIDADE DUNHA TEORÍA</vt:lpstr>
      <vt:lpstr>ENRIQUECEMENTO TRIÁDICO</vt:lpstr>
      <vt:lpstr>ACTIVIDADES TIPO I</vt:lpstr>
      <vt:lpstr>ACTIVIDADES TIPO I</vt:lpstr>
      <vt:lpstr>ACTIVIDADES TIPO II</vt:lpstr>
      <vt:lpstr>TIPO II: TAXONOMÍA DE PROCESOS COGNITIVOS Y AFECTIVOS</vt:lpstr>
      <vt:lpstr>ACTIVIDADES TIPO III</vt:lpstr>
      <vt:lpstr>CLUSTERS</vt:lpstr>
      <vt:lpstr>CLUSTERS</vt:lpstr>
      <vt:lpstr>CLUSTERS</vt:lpstr>
      <vt:lpstr>PARADA DE TRES MINUTOS</vt:lpstr>
      <vt:lpstr>Presentación de PowerPoint</vt:lpstr>
      <vt:lpstr>MEDIDAS DE ATENCIÓN Á DIVERSIDADE MÁIS AXEITADAS PARA ENRIQUECER O CURRÍCULUM</vt:lpstr>
      <vt:lpstr>Presentación de PowerPoint</vt:lpstr>
      <vt:lpstr>  DECRETO 229/2011 </vt:lpstr>
      <vt:lpstr>COMPARAR E CONTRASTAR</vt:lpstr>
      <vt:lpstr>Presentación de PowerPoint</vt:lpstr>
      <vt:lpstr>Presentación de PowerPoint</vt:lpstr>
      <vt:lpstr>Presentación de PowerPoint</vt:lpstr>
      <vt:lpstr>CUESTIÓN Nº 3</vt:lpstr>
      <vt:lpstr>INDIVIDUALIZACIÓN OU PERSONALIZACIÓN</vt:lpstr>
      <vt:lpstr>INTEGRACIÓN OU INCLUSIÓN</vt:lpstr>
      <vt:lpstr>CONCLUSIÓNS</vt:lpstr>
      <vt:lpstr>FOMENTAR O TALENTO NA AULA IMPLICA MELLORAR A SOCIEDADE</vt:lpstr>
      <vt:lpstr>PROFESIONALIZACIÓN DOCENTE</vt:lpstr>
      <vt:lpstr>A INNOVACIÓN COMO RESPONSABILIDADE</vt:lpstr>
      <vt:lpstr>Presentación de PowerPoint</vt:lpstr>
      <vt:lpstr>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 E M</dc:title>
  <dc:creator>Betina Represas</dc:creator>
  <cp:lastModifiedBy>admin</cp:lastModifiedBy>
  <cp:revision>17</cp:revision>
  <dcterms:created xsi:type="dcterms:W3CDTF">2020-01-29T01:00:32Z</dcterms:created>
  <dcterms:modified xsi:type="dcterms:W3CDTF">2020-03-10T20:30:20Z</dcterms:modified>
</cp:coreProperties>
</file>