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Calibri" pitchFamily="34" charset="0"/>
      <p:regular r:id="rId18"/>
      <p:bold r:id="rId19"/>
      <p:italic r:id="rId20"/>
      <p:boldItalic r:id="rId21"/>
    </p:embeddedFont>
    <p:embeddedFont>
      <p:font typeface="Raleway" charset="0"/>
      <p:regular r:id="rId22"/>
      <p:bold r:id="rId23"/>
      <p:italic r:id="rId24"/>
      <p:boldItalic r:id="rId25"/>
    </p:embeddedFont>
    <p:embeddedFont>
      <p:font typeface="Lato"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40"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font" Target="fonts/font11.fntdata"/><Relationship Id="rId10" Type="http://schemas.openxmlformats.org/officeDocument/2006/relationships/slide" Target="slides/slide9.xml"/><Relationship Id="rId19" Type="http://schemas.openxmlformats.org/officeDocument/2006/relationships/font" Target="fonts/font2.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font" Target="fonts/font10.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5614222e42_0_5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5614222e42_0_5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5614222e42_0_6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5614222e42_0_6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5609e5a7d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5609e5a7d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5614222e42_0_6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5614222e42_0_6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5614222e42_0_5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5614222e42_0_5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5614222e42_0_5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5614222e42_0_5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5614222e42_0_5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5614222e42_0_5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5614222e42_0_5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5614222e42_0_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5614222e42_0_5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5614222e42_0_5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5614222e42_0_5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5614222e42_0_5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5614222e42_0_6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5614222e42_0_6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5614222e42_0_6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5614222e42_0_6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5614222e42_0_5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5614222e42_0_5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5614222e42_0_5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5614222e42_0_5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1600"/>
              </a:spcBef>
              <a:spcAft>
                <a:spcPts val="0"/>
              </a:spcAft>
              <a:buClr>
                <a:schemeClr val="lt1"/>
              </a:buClr>
              <a:buSzPts val="1100"/>
              <a:buChar char="○"/>
              <a:defRPr>
                <a:solidFill>
                  <a:schemeClr val="lt1"/>
                </a:solidFill>
              </a:defRPr>
            </a:lvl2pPr>
            <a:lvl3pPr marL="1371600" lvl="2" indent="-298450">
              <a:spcBef>
                <a:spcPts val="1600"/>
              </a:spcBef>
              <a:spcAft>
                <a:spcPts val="0"/>
              </a:spcAft>
              <a:buClr>
                <a:schemeClr val="lt1"/>
              </a:buClr>
              <a:buSzPts val="1100"/>
              <a:buChar char="■"/>
              <a:defRPr>
                <a:solidFill>
                  <a:schemeClr val="lt1"/>
                </a:solidFill>
              </a:defRPr>
            </a:lvl3pPr>
            <a:lvl4pPr marL="1828800" lvl="3" indent="-298450">
              <a:spcBef>
                <a:spcPts val="1600"/>
              </a:spcBef>
              <a:spcAft>
                <a:spcPts val="0"/>
              </a:spcAft>
              <a:buClr>
                <a:schemeClr val="lt1"/>
              </a:buClr>
              <a:buSzPts val="1100"/>
              <a:buChar char="●"/>
              <a:defRPr>
                <a:solidFill>
                  <a:schemeClr val="lt1"/>
                </a:solidFill>
              </a:defRPr>
            </a:lvl4pPr>
            <a:lvl5pPr marL="2286000" lvl="4" indent="-298450">
              <a:spcBef>
                <a:spcPts val="1600"/>
              </a:spcBef>
              <a:spcAft>
                <a:spcPts val="0"/>
              </a:spcAft>
              <a:buClr>
                <a:schemeClr val="lt1"/>
              </a:buClr>
              <a:buSzPts val="1100"/>
              <a:buChar char="○"/>
              <a:defRPr>
                <a:solidFill>
                  <a:schemeClr val="lt1"/>
                </a:solidFill>
              </a:defRPr>
            </a:lvl5pPr>
            <a:lvl6pPr marL="2743200" lvl="5" indent="-298450">
              <a:spcBef>
                <a:spcPts val="1600"/>
              </a:spcBef>
              <a:spcAft>
                <a:spcPts val="0"/>
              </a:spcAft>
              <a:buClr>
                <a:schemeClr val="lt1"/>
              </a:buClr>
              <a:buSzPts val="1100"/>
              <a:buChar char="■"/>
              <a:defRPr>
                <a:solidFill>
                  <a:schemeClr val="lt1"/>
                </a:solidFill>
              </a:defRPr>
            </a:lvl6pPr>
            <a:lvl7pPr marL="3200400" lvl="6" indent="-298450">
              <a:spcBef>
                <a:spcPts val="1600"/>
              </a:spcBef>
              <a:spcAft>
                <a:spcPts val="0"/>
              </a:spcAft>
              <a:buClr>
                <a:schemeClr val="lt1"/>
              </a:buClr>
              <a:buSzPts val="1100"/>
              <a:buChar char="●"/>
              <a:defRPr>
                <a:solidFill>
                  <a:schemeClr val="lt1"/>
                </a:solidFill>
              </a:defRPr>
            </a:lvl7pPr>
            <a:lvl8pPr marL="3657600" lvl="7" indent="-298450">
              <a:spcBef>
                <a:spcPts val="1600"/>
              </a:spcBef>
              <a:spcAft>
                <a:spcPts val="0"/>
              </a:spcAft>
              <a:buClr>
                <a:schemeClr val="lt1"/>
              </a:buClr>
              <a:buSzPts val="1100"/>
              <a:buChar char="○"/>
              <a:defRPr>
                <a:solidFill>
                  <a:schemeClr val="lt1"/>
                </a:solidFill>
              </a:defRPr>
            </a:lvl8pPr>
            <a:lvl9pPr marL="4114800" lvl="8" indent="-298450">
              <a:spcBef>
                <a:spcPts val="1600"/>
              </a:spcBef>
              <a:spcAft>
                <a:spcPts val="160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SzPts val="2800"/>
              <a:buFont typeface="Raleway"/>
              <a:buNone/>
              <a:defRPr sz="2800" b="1">
                <a:latin typeface="Raleway"/>
                <a:ea typeface="Raleway"/>
                <a:cs typeface="Raleway"/>
                <a:sym typeface="Raleway"/>
              </a:defRPr>
            </a:lvl1pPr>
            <a:lvl2pPr lvl="1">
              <a:spcBef>
                <a:spcPts val="0"/>
              </a:spcBef>
              <a:spcAft>
                <a:spcPts val="0"/>
              </a:spcAft>
              <a:buSzPts val="2800"/>
              <a:buFont typeface="Raleway"/>
              <a:buNone/>
              <a:defRPr sz="2800" b="1">
                <a:latin typeface="Raleway"/>
                <a:ea typeface="Raleway"/>
                <a:cs typeface="Raleway"/>
                <a:sym typeface="Raleway"/>
              </a:defRPr>
            </a:lvl2pPr>
            <a:lvl3pPr lvl="2">
              <a:spcBef>
                <a:spcPts val="0"/>
              </a:spcBef>
              <a:spcAft>
                <a:spcPts val="0"/>
              </a:spcAft>
              <a:buSzPts val="2800"/>
              <a:buFont typeface="Raleway"/>
              <a:buNone/>
              <a:defRPr sz="2800" b="1">
                <a:latin typeface="Raleway"/>
                <a:ea typeface="Raleway"/>
                <a:cs typeface="Raleway"/>
                <a:sym typeface="Raleway"/>
              </a:defRPr>
            </a:lvl3pPr>
            <a:lvl4pPr lvl="3">
              <a:spcBef>
                <a:spcPts val="0"/>
              </a:spcBef>
              <a:spcAft>
                <a:spcPts val="0"/>
              </a:spcAft>
              <a:buSzPts val="2800"/>
              <a:buFont typeface="Raleway"/>
              <a:buNone/>
              <a:defRPr sz="2800" b="1">
                <a:latin typeface="Raleway"/>
                <a:ea typeface="Raleway"/>
                <a:cs typeface="Raleway"/>
                <a:sym typeface="Raleway"/>
              </a:defRPr>
            </a:lvl4pPr>
            <a:lvl5pPr lvl="4">
              <a:spcBef>
                <a:spcPts val="0"/>
              </a:spcBef>
              <a:spcAft>
                <a:spcPts val="0"/>
              </a:spcAft>
              <a:buSzPts val="2800"/>
              <a:buFont typeface="Raleway"/>
              <a:buNone/>
              <a:defRPr sz="2800" b="1">
                <a:latin typeface="Raleway"/>
                <a:ea typeface="Raleway"/>
                <a:cs typeface="Raleway"/>
                <a:sym typeface="Raleway"/>
              </a:defRPr>
            </a:lvl5pPr>
            <a:lvl6pPr lvl="5">
              <a:spcBef>
                <a:spcPts val="0"/>
              </a:spcBef>
              <a:spcAft>
                <a:spcPts val="0"/>
              </a:spcAft>
              <a:buSzPts val="2800"/>
              <a:buFont typeface="Raleway"/>
              <a:buNone/>
              <a:defRPr sz="2800" b="1">
                <a:latin typeface="Raleway"/>
                <a:ea typeface="Raleway"/>
                <a:cs typeface="Raleway"/>
                <a:sym typeface="Raleway"/>
              </a:defRPr>
            </a:lvl6pPr>
            <a:lvl7pPr lvl="6">
              <a:spcBef>
                <a:spcPts val="0"/>
              </a:spcBef>
              <a:spcAft>
                <a:spcPts val="0"/>
              </a:spcAft>
              <a:buSzPts val="2800"/>
              <a:buFont typeface="Raleway"/>
              <a:buNone/>
              <a:defRPr sz="2800" b="1">
                <a:latin typeface="Raleway"/>
                <a:ea typeface="Raleway"/>
                <a:cs typeface="Raleway"/>
                <a:sym typeface="Raleway"/>
              </a:defRPr>
            </a:lvl7pPr>
            <a:lvl8pPr lvl="7">
              <a:spcBef>
                <a:spcPts val="0"/>
              </a:spcBef>
              <a:spcAft>
                <a:spcPts val="0"/>
              </a:spcAft>
              <a:buSzPts val="2800"/>
              <a:buFont typeface="Raleway"/>
              <a:buNone/>
              <a:defRPr sz="2800" b="1">
                <a:latin typeface="Raleway"/>
                <a:ea typeface="Raleway"/>
                <a:cs typeface="Raleway"/>
                <a:sym typeface="Raleway"/>
              </a:defRPr>
            </a:lvl8pPr>
            <a:lvl9pPr lvl="8">
              <a:spcBef>
                <a:spcPts val="0"/>
              </a:spcBef>
              <a:spcAft>
                <a:spcPts val="0"/>
              </a:spcAft>
              <a:buSzPts val="2800"/>
              <a:buFont typeface="Raleway"/>
              <a:buNone/>
              <a:defRPr sz="2800" b="1">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s"/>
              <a:pPr marL="0" lvl="0" indent="0" algn="r" rtl="0">
                <a:spcBef>
                  <a:spcPts val="0"/>
                </a:spcBef>
                <a:spcAft>
                  <a:spcPts val="0"/>
                </a:spcAft>
                <a:buNone/>
              </a:pP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document/d/1ujA_85eSVtPzrVblbdN-_23iODXU4tVAqcYVb3x9ulA/edit"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franceinter.fr/emissions/le-6-9/le-6-9-17-aout-2017"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hyperlink" Target="https://www.francetvinfo.fr/societe/droits-des-femmes/la-publicite-vehicule-encore-des-cliches-sexistes_2448952.html"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enseigner.tv5monde.com/fiches-pedagogiques-fle/garcons-filles-tous-egaux"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hyperlink" Target="https://www.levif.be/actualite/sciences/le-francais-une-langue-profondement-misogyne/article-normal-503701.html?cookie_check=1553769802"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OXewKWKvva8"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paroles2chansons.lemonde.fr/paroles-damso/paroles-pinocchio.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egalite-femmes-hommes.gouv.fr/dossiers/sexisme-pas-notre-genre/chiffres-clefs/"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www.lecrips-idf.net/professionnels/dossier-thematique/egalite-filles-garcons/influence-medias.htm" TargetMode="External"/><Relationship Id="rId5" Type="http://schemas.openxmlformats.org/officeDocument/2006/relationships/hyperlink" Target="https://www.latribune.fr/Sexisme-au-travail-largement-repandu-mais-difficile-a-apprehender-par-la-justice" TargetMode="External"/><Relationship Id="rId4" Type="http://schemas.openxmlformats.org/officeDocument/2006/relationships/hyperlink" Target="https://www.huffingtonpost.fr/2017/10/31/letude-du-csa-sur-le-sexisme-dans-la-pub-montre-letendue-des-choses-a-changer_a_23262202/"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Drn4snrg8CE"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http://www.youtube.com/watch?v=SpUoTs7h0yc" TargetMode="Externa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hyperlink" Target="https://www.saphirnews.com/Entre-racisme-et-sexisme-les-femmes-musulmanes-paient-le-prix-fort-de-l-islamophobie-en-Europe_a22419.html"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hyperlink" Target="http://www.youtube.com/watch?v=ow0QeLF3hbQ"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4Q7QD63IkcU"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4400">
                <a:solidFill>
                  <a:srgbClr val="000000"/>
                </a:solidFill>
                <a:latin typeface="Calibri"/>
                <a:ea typeface="Calibri"/>
                <a:cs typeface="Calibri"/>
                <a:sym typeface="Calibri"/>
              </a:rPr>
              <a:t>EL VOCABULARIO “CALLEJERO”</a:t>
            </a:r>
            <a:endParaRPr sz="4400">
              <a:solidFill>
                <a:srgbClr val="000000"/>
              </a:solidFill>
              <a:latin typeface="Calibri"/>
              <a:ea typeface="Calibri"/>
              <a:cs typeface="Calibri"/>
              <a:sym typeface="Calibri"/>
            </a:endParaRPr>
          </a:p>
          <a:p>
            <a:pPr marL="0" lvl="0" indent="0" algn="l" rtl="0">
              <a:spcBef>
                <a:spcPts val="0"/>
              </a:spcBef>
              <a:spcAft>
                <a:spcPts val="0"/>
              </a:spcAft>
              <a:buNone/>
            </a:pPr>
            <a:r>
              <a:rPr lang="es" sz="4400">
                <a:solidFill>
                  <a:srgbClr val="000000"/>
                </a:solidFill>
                <a:latin typeface="Calibri"/>
                <a:ea typeface="Calibri"/>
                <a:cs typeface="Calibri"/>
                <a:sym typeface="Calibri"/>
              </a:rPr>
              <a:t>UNA INCITACIÓN AL MACHISMO ?</a:t>
            </a:r>
            <a:endParaRPr/>
          </a:p>
        </p:txBody>
      </p:sp>
      <p:sp>
        <p:nvSpPr>
          <p:cNvPr id="87" name="Google Shape;87;p13"/>
          <p:cNvSpPr txBox="1">
            <a:spLocks noGrp="1"/>
          </p:cNvSpPr>
          <p:nvPr>
            <p:ph type="subTitle" idx="1"/>
          </p:nvPr>
        </p:nvSpPr>
        <p:spPr>
          <a:xfrm>
            <a:off x="729625" y="3172900"/>
            <a:ext cx="7688100" cy="1375800"/>
          </a:xfrm>
          <a:prstGeom prst="rect">
            <a:avLst/>
          </a:prstGeom>
        </p:spPr>
        <p:txBody>
          <a:bodyPr spcFirstLastPara="1" wrap="square" lIns="91425" tIns="91425" rIns="91425" bIns="91425" anchor="t" anchorCtr="0">
            <a:noAutofit/>
          </a:bodyPr>
          <a:lstStyle/>
          <a:p>
            <a:pPr marL="0" lvl="0" indent="0" algn="ctr" rtl="0">
              <a:lnSpc>
                <a:spcPct val="115000"/>
              </a:lnSpc>
              <a:spcBef>
                <a:spcPts val="900"/>
              </a:spcBef>
              <a:spcAft>
                <a:spcPts val="0"/>
              </a:spcAft>
              <a:buNone/>
            </a:pPr>
            <a:r>
              <a:rPr lang="es" sz="3600" b="1" i="1">
                <a:solidFill>
                  <a:srgbClr val="898989"/>
                </a:solidFill>
                <a:latin typeface="Calibri"/>
                <a:ea typeface="Calibri"/>
                <a:cs typeface="Calibri"/>
                <a:sym typeface="Calibri"/>
              </a:rPr>
              <a:t>LE JARGON ET L’ARGOT PARA BACHILLERATO</a:t>
            </a:r>
            <a:endParaRPr sz="3600" b="1" i="1">
              <a:solidFill>
                <a:srgbClr val="898989"/>
              </a:solidFill>
              <a:latin typeface="Calibri"/>
              <a:ea typeface="Calibri"/>
              <a:cs typeface="Calibri"/>
              <a:sym typeface="Calibri"/>
            </a:endParaRPr>
          </a:p>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EJEMPLO DE TRABAJO</a:t>
            </a:r>
            <a:endParaRPr/>
          </a:p>
        </p:txBody>
      </p:sp>
      <p:sp>
        <p:nvSpPr>
          <p:cNvPr id="145" name="Google Shape;145;p22"/>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s" u="sng">
                <a:solidFill>
                  <a:schemeClr val="hlink"/>
                </a:solidFill>
                <a:hlinkClick r:id="rId3"/>
              </a:rPr>
              <a:t>Love and respect</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3"/>
          <p:cNvSpPr txBox="1">
            <a:spLocks noGrp="1"/>
          </p:cNvSpPr>
          <p:nvPr>
            <p:ph type="title"/>
          </p:nvPr>
        </p:nvSpPr>
        <p:spPr>
          <a:xfrm>
            <a:off x="727650" y="59980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a:solidFill>
                  <a:srgbClr val="000000"/>
                </a:solidFill>
                <a:latin typeface="Calibri"/>
                <a:ea typeface="Calibri"/>
                <a:cs typeface="Calibri"/>
                <a:sym typeface="Calibri"/>
              </a:rPr>
              <a:t>DEFINIR Y ANALISAR</a:t>
            </a:r>
            <a:endParaRPr sz="1800"/>
          </a:p>
        </p:txBody>
      </p:sp>
      <p:sp>
        <p:nvSpPr>
          <p:cNvPr id="151" name="Google Shape;151;p23"/>
          <p:cNvSpPr txBox="1">
            <a:spLocks noGrp="1"/>
          </p:cNvSpPr>
          <p:nvPr>
            <p:ph type="body" idx="1"/>
          </p:nvPr>
        </p:nvSpPr>
        <p:spPr>
          <a:xfrm>
            <a:off x="729450" y="1338550"/>
            <a:ext cx="7688700" cy="3601500"/>
          </a:xfrm>
          <a:prstGeom prst="rect">
            <a:avLst/>
          </a:prstGeom>
        </p:spPr>
        <p:txBody>
          <a:bodyPr spcFirstLastPara="1" wrap="square" lIns="91425" tIns="91425" rIns="91425" bIns="91425" anchor="t" anchorCtr="0">
            <a:noAutofit/>
          </a:bodyPr>
          <a:lstStyle/>
          <a:p>
            <a:pPr marL="0" lvl="0" indent="0" algn="l" rtl="0">
              <a:lnSpc>
                <a:spcPct val="100000"/>
              </a:lnSpc>
              <a:spcBef>
                <a:spcPts val="500"/>
              </a:spcBef>
              <a:spcAft>
                <a:spcPts val="0"/>
              </a:spcAft>
              <a:buNone/>
            </a:pPr>
            <a:r>
              <a:rPr lang="es"/>
              <a:t>•</a:t>
            </a:r>
            <a:r>
              <a:rPr lang="es" sz="1400">
                <a:solidFill>
                  <a:srgbClr val="000000"/>
                </a:solidFill>
                <a:latin typeface="Calibri"/>
                <a:ea typeface="Calibri"/>
                <a:cs typeface="Calibri"/>
                <a:sym typeface="Calibri"/>
              </a:rPr>
              <a:t>ROLES EN FONCTION DE LA RELATION DES PROTAGONISTES</a:t>
            </a:r>
            <a:endParaRPr sz="1400">
              <a:solidFill>
                <a:srgbClr val="000000"/>
              </a:solidFill>
              <a:latin typeface="Calibri"/>
              <a:ea typeface="Calibri"/>
              <a:cs typeface="Calibri"/>
              <a:sym typeface="Calibri"/>
            </a:endParaRPr>
          </a:p>
          <a:p>
            <a:pPr marL="0" lvl="0" indent="0" algn="l" rtl="0">
              <a:lnSpc>
                <a:spcPct val="100000"/>
              </a:lnSpc>
              <a:spcBef>
                <a:spcPts val="5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MILIEU</a:t>
            </a:r>
            <a:endParaRPr sz="1400">
              <a:solidFill>
                <a:srgbClr val="000000"/>
              </a:solidFill>
              <a:latin typeface="Calibri"/>
              <a:ea typeface="Calibri"/>
              <a:cs typeface="Calibri"/>
              <a:sym typeface="Calibri"/>
            </a:endParaRPr>
          </a:p>
          <a:p>
            <a:pPr marL="0" lvl="0" indent="0" algn="l" rtl="0">
              <a:lnSpc>
                <a:spcPct val="100000"/>
              </a:lnSpc>
              <a:spcBef>
                <a:spcPts val="5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la technique de l’inversion comme indicateur. Par exemple, dans une annonce de shampoing avec une voix en off masculine, le changement de la voix en off ne suppose pas une altération significative, c’est la raison pour laquelle le présentateur serait neutre (« non défini »). Toutefois, dans une annonce où une femme a besoin de déboucher la tuyauterie et qu’un plombier apparaît recommandant le produit, l’inversion (homme qui a besoin d’aide et plombière qui la fournit) implique une altération tellement significative que le présentateur doit être classifié comme « masculin » et le destinataire comme « féminin ».</a:t>
            </a:r>
            <a:endParaRPr sz="1400">
              <a:solidFill>
                <a:srgbClr val="000000"/>
              </a:solidFill>
              <a:latin typeface="Calibri"/>
              <a:ea typeface="Calibri"/>
              <a:cs typeface="Calibri"/>
              <a:sym typeface="Calibri"/>
            </a:endParaRPr>
          </a:p>
          <a:p>
            <a:pPr marL="0" lvl="0" indent="0" algn="l" rtl="0">
              <a:lnSpc>
                <a:spcPct val="100000"/>
              </a:lnSpc>
              <a:spcBef>
                <a:spcPts val="5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Herramientas : criterios</a:t>
            </a:r>
            <a:endParaRPr sz="1400">
              <a:solidFill>
                <a:srgbClr val="000000"/>
              </a:solidFill>
              <a:latin typeface="Calibri"/>
              <a:ea typeface="Calibri"/>
              <a:cs typeface="Calibri"/>
              <a:sym typeface="Calibri"/>
            </a:endParaRPr>
          </a:p>
          <a:p>
            <a:pPr marL="0" lvl="0" indent="0" algn="l" rtl="0">
              <a:lnSpc>
                <a:spcPct val="100000"/>
              </a:lnSpc>
              <a:spcBef>
                <a:spcPts val="5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Objectifs de l’étude L’étude des stéréotypes sexistes dans les annonces publicitaires a comme objectifs, entre autres, l’analyse de la transmission des stéréotypes sexistes masculins et féminins, mais aussi l’identification des communications commerciales discriminatoires, vexatoires et/ou dégradantes pour femmes. </a:t>
            </a:r>
            <a:endParaRPr sz="1400">
              <a:solidFill>
                <a:srgbClr val="000000"/>
              </a:solidFill>
              <a:latin typeface="Calibri"/>
              <a:ea typeface="Calibri"/>
              <a:cs typeface="Calibri"/>
              <a:sym typeface="Calibri"/>
            </a:endParaRPr>
          </a:p>
          <a:p>
            <a:pPr marL="0" lvl="0" indent="0" algn="l" rtl="0">
              <a:lnSpc>
                <a:spcPct val="100000"/>
              </a:lnSpc>
              <a:spcBef>
                <a:spcPts val="0"/>
              </a:spcBef>
              <a:spcAft>
                <a:spcPts val="0"/>
              </a:spcAft>
              <a:buNone/>
            </a:pPr>
            <a:endParaRPr sz="1400">
              <a:solidFill>
                <a:srgbClr val="000000"/>
              </a:solidFill>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4"/>
          <p:cNvSpPr txBox="1">
            <a:spLocks noGrp="1"/>
          </p:cNvSpPr>
          <p:nvPr>
            <p:ph type="title"/>
          </p:nvPr>
        </p:nvSpPr>
        <p:spPr>
          <a:xfrm>
            <a:off x="727650" y="1204650"/>
            <a:ext cx="7688700" cy="3405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EXERCICES EN GROUPE:</a:t>
            </a:r>
            <a:endParaRPr/>
          </a:p>
          <a:p>
            <a:pPr marL="0" lvl="0" indent="0" algn="l" rtl="0">
              <a:spcBef>
                <a:spcPts val="0"/>
              </a:spcBef>
              <a:spcAft>
                <a:spcPts val="0"/>
              </a:spcAft>
              <a:buNone/>
            </a:pPr>
            <a:endParaRPr/>
          </a:p>
          <a:p>
            <a:pPr marL="457200" lvl="0" indent="-342900" algn="l" rtl="0">
              <a:spcBef>
                <a:spcPts val="0"/>
              </a:spcBef>
              <a:spcAft>
                <a:spcPts val="0"/>
              </a:spcAft>
              <a:buSzPts val="1800"/>
              <a:buChar char="●"/>
            </a:pPr>
            <a:r>
              <a:rPr lang="es" sz="1800"/>
              <a:t>chercher des postcast, vidéos, pubs et/ou articles faisant référence à la lutte contre les clichés sexistes dans le langage</a:t>
            </a:r>
            <a:endParaRPr sz="1800"/>
          </a:p>
          <a:p>
            <a:pPr marL="457200" lvl="0" indent="0" algn="l" rtl="0">
              <a:spcBef>
                <a:spcPts val="0"/>
              </a:spcBef>
              <a:spcAft>
                <a:spcPts val="0"/>
              </a:spcAft>
              <a:buNone/>
            </a:pPr>
            <a:endParaRPr sz="1800"/>
          </a:p>
          <a:p>
            <a:pPr marL="457200" lvl="0" indent="-342900" algn="l" rtl="0">
              <a:spcBef>
                <a:spcPts val="0"/>
              </a:spcBef>
              <a:spcAft>
                <a:spcPts val="0"/>
              </a:spcAft>
              <a:buSzPts val="1800"/>
              <a:buChar char="●"/>
            </a:pPr>
            <a:r>
              <a:rPr lang="es" sz="1800"/>
              <a:t>faire un remastering / montage propre débat de 5-7 min </a:t>
            </a:r>
            <a:endParaRPr sz="1800"/>
          </a:p>
          <a:p>
            <a:pPr marL="457200" lvl="0" indent="0" algn="l" rtl="0">
              <a:spcBef>
                <a:spcPts val="0"/>
              </a:spcBef>
              <a:spcAft>
                <a:spcPts val="0"/>
              </a:spcAft>
              <a:buNone/>
            </a:pPr>
            <a:endParaRPr sz="1800"/>
          </a:p>
          <a:p>
            <a:pPr marL="457200" lvl="0" indent="-342900" algn="l" rtl="0">
              <a:spcBef>
                <a:spcPts val="0"/>
              </a:spcBef>
              <a:spcAft>
                <a:spcPts val="0"/>
              </a:spcAft>
              <a:buSzPts val="1800"/>
              <a:buChar char="●"/>
            </a:pPr>
            <a:r>
              <a:rPr lang="es" sz="1800"/>
              <a:t>format presentation google/power point… </a:t>
            </a:r>
            <a:endParaRPr sz="1800"/>
          </a:p>
          <a:p>
            <a:pPr marL="457200" lvl="0" indent="0" algn="l" rtl="0">
              <a:spcBef>
                <a:spcPts val="0"/>
              </a:spcBef>
              <a:spcAft>
                <a:spcPts val="0"/>
              </a:spcAft>
              <a:buNone/>
            </a:pPr>
            <a:endParaRPr sz="1800"/>
          </a:p>
          <a:p>
            <a:pPr marL="457200" lvl="0" indent="-342900" algn="l" rtl="0">
              <a:spcBef>
                <a:spcPts val="0"/>
              </a:spcBef>
              <a:spcAft>
                <a:spcPts val="0"/>
              </a:spcAft>
              <a:buSzPts val="1800"/>
              <a:buChar char="●"/>
            </a:pPr>
            <a:r>
              <a:rPr lang="es" sz="1800"/>
              <a:t>application Canva/Phonto...</a:t>
            </a:r>
            <a:endParaRPr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EXEMPLES</a:t>
            </a:r>
            <a:endParaRPr/>
          </a:p>
        </p:txBody>
      </p:sp>
      <p:sp>
        <p:nvSpPr>
          <p:cNvPr id="162" name="Google Shape;162;p25"/>
          <p:cNvSpPr txBox="1">
            <a:spLocks noGrp="1"/>
          </p:cNvSpPr>
          <p:nvPr>
            <p:ph type="body" idx="1"/>
          </p:nvPr>
        </p:nvSpPr>
        <p:spPr>
          <a:xfrm>
            <a:off x="989725" y="2314350"/>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u="sng">
                <a:solidFill>
                  <a:schemeClr val="hlink"/>
                </a:solidFill>
                <a:hlinkClick r:id="rId3"/>
              </a:rPr>
              <a:t>LUTTE CONTRE LES CLICHÉS SEXISTES DANS LE LANGAGE (LA PUB)</a:t>
            </a:r>
            <a:endParaRPr/>
          </a:p>
          <a:p>
            <a:pPr marL="0" lvl="0" indent="0" algn="l" rtl="0">
              <a:spcBef>
                <a:spcPts val="1600"/>
              </a:spcBef>
              <a:spcAft>
                <a:spcPts val="0"/>
              </a:spcAft>
              <a:buNone/>
            </a:pPr>
            <a:endParaRPr/>
          </a:p>
          <a:p>
            <a:pPr marL="0" lvl="0" indent="0" algn="l" rtl="0">
              <a:spcBef>
                <a:spcPts val="1600"/>
              </a:spcBef>
              <a:spcAft>
                <a:spcPts val="0"/>
              </a:spcAft>
              <a:buNone/>
            </a:pPr>
            <a:r>
              <a:rPr lang="es" u="sng">
                <a:solidFill>
                  <a:schemeClr val="hlink"/>
                </a:solidFill>
                <a:hlinkClick r:id="rId4"/>
              </a:rPr>
              <a:t>LE DANGER DES MOTS</a:t>
            </a: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6"/>
          <p:cNvSpPr txBox="1">
            <a:spLocks noGrp="1"/>
          </p:cNvSpPr>
          <p:nvPr>
            <p:ph type="title"/>
          </p:nvPr>
        </p:nvSpPr>
        <p:spPr>
          <a:xfrm>
            <a:off x="655100" y="520550"/>
            <a:ext cx="8367600" cy="62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400">
                <a:solidFill>
                  <a:srgbClr val="000000"/>
                </a:solidFill>
                <a:latin typeface="Calibri"/>
                <a:ea typeface="Calibri"/>
                <a:cs typeface="Calibri"/>
                <a:sym typeface="Calibri"/>
              </a:rPr>
              <a:t>REFLEXION:</a:t>
            </a:r>
            <a:r>
              <a:rPr lang="es" sz="1800">
                <a:solidFill>
                  <a:srgbClr val="000000"/>
                </a:solidFill>
                <a:latin typeface="Calibri"/>
                <a:ea typeface="Calibri"/>
                <a:cs typeface="Calibri"/>
                <a:sym typeface="Calibri"/>
              </a:rPr>
              <a:t>            LE POUVOIR DE LA FEMME?             LE POUVOIR ET LA FEMME? </a:t>
            </a:r>
            <a:endParaRPr sz="1800"/>
          </a:p>
        </p:txBody>
      </p:sp>
      <p:sp>
        <p:nvSpPr>
          <p:cNvPr id="168" name="Google Shape;168;p26"/>
          <p:cNvSpPr txBox="1">
            <a:spLocks noGrp="1"/>
          </p:cNvSpPr>
          <p:nvPr>
            <p:ph type="body" idx="1"/>
          </p:nvPr>
        </p:nvSpPr>
        <p:spPr>
          <a:xfrm>
            <a:off x="729450" y="1246575"/>
            <a:ext cx="7688700" cy="38049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1) En grammaire, « le masculin l’emporte sur le féminin »</a:t>
            </a:r>
            <a:endParaRPr sz="1400">
              <a:solidFill>
                <a:srgbClr val="000000"/>
              </a:solidFill>
              <a:latin typeface="Calibri"/>
              <a:ea typeface="Calibri"/>
              <a:cs typeface="Calibri"/>
              <a:sym typeface="Calibri"/>
            </a:endParaRPr>
          </a:p>
          <a:p>
            <a:pPr marL="0" lvl="0" indent="0" algn="l" rtl="0">
              <a:spcBef>
                <a:spcPts val="5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2) Les noms de métiers peu féminisés</a:t>
            </a:r>
            <a:endParaRPr sz="1400">
              <a:solidFill>
                <a:srgbClr val="000000"/>
              </a:solidFill>
              <a:latin typeface="Calibri"/>
              <a:ea typeface="Calibri"/>
              <a:cs typeface="Calibri"/>
              <a:sym typeface="Calibri"/>
            </a:endParaRPr>
          </a:p>
          <a:p>
            <a:pPr marL="0" lvl="0" indent="0" algn="l" rtl="0">
              <a:spcBef>
                <a:spcPts val="5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3) La dénomination des femmes mariées</a:t>
            </a:r>
            <a:endParaRPr sz="1400">
              <a:solidFill>
                <a:srgbClr val="000000"/>
              </a:solidFill>
              <a:latin typeface="Calibri"/>
              <a:ea typeface="Calibri"/>
              <a:cs typeface="Calibri"/>
              <a:sym typeface="Calibri"/>
            </a:endParaRPr>
          </a:p>
          <a:p>
            <a:pPr marL="0" lvl="0" indent="0" algn="l" rtl="0">
              <a:spcBef>
                <a:spcPts val="500"/>
              </a:spcBef>
              <a:spcAft>
                <a:spcPts val="0"/>
              </a:spcAft>
              <a:buNone/>
            </a:pPr>
            <a:r>
              <a:rPr lang="es" sz="2000">
                <a:solidFill>
                  <a:srgbClr val="000000"/>
                </a:solidFill>
                <a:latin typeface="Arial"/>
                <a:ea typeface="Arial"/>
                <a:cs typeface="Arial"/>
                <a:sym typeface="Arial"/>
              </a:rPr>
              <a:t>•</a:t>
            </a:r>
            <a:endParaRPr sz="2000">
              <a:solidFill>
                <a:srgbClr val="000000"/>
              </a:solidFill>
              <a:latin typeface="Arial"/>
              <a:ea typeface="Arial"/>
              <a:cs typeface="Arial"/>
              <a:sym typeface="Arial"/>
            </a:endParaRPr>
          </a:p>
          <a:p>
            <a:pPr marL="0" lvl="0" indent="0" algn="l" rtl="0">
              <a:spcBef>
                <a:spcPts val="500"/>
              </a:spcBef>
              <a:spcAft>
                <a:spcPts val="0"/>
              </a:spcAft>
              <a:buNone/>
            </a:pPr>
            <a:r>
              <a:rPr lang="es" sz="2000">
                <a:solidFill>
                  <a:srgbClr val="000000"/>
                </a:solidFill>
                <a:latin typeface="Arial"/>
                <a:ea typeface="Arial"/>
                <a:cs typeface="Arial"/>
                <a:sym typeface="Arial"/>
              </a:rPr>
              <a:t>•</a:t>
            </a:r>
            <a:endParaRPr sz="2000">
              <a:solidFill>
                <a:srgbClr val="000000"/>
              </a:solidFill>
              <a:latin typeface="Arial"/>
              <a:ea typeface="Arial"/>
              <a:cs typeface="Arial"/>
              <a:sym typeface="Arial"/>
            </a:endParaRPr>
          </a:p>
          <a:p>
            <a:pPr marL="0" lvl="0" indent="0" algn="l" rtl="0">
              <a:spcBef>
                <a:spcPts val="500"/>
              </a:spcBef>
              <a:spcAft>
                <a:spcPts val="0"/>
              </a:spcAft>
              <a:buNone/>
            </a:pPr>
            <a:r>
              <a:rPr lang="es" sz="2000">
                <a:solidFill>
                  <a:srgbClr val="000000"/>
                </a:solidFill>
                <a:latin typeface="Arial"/>
                <a:ea typeface="Arial"/>
                <a:cs typeface="Arial"/>
                <a:sym typeface="Arial"/>
              </a:rPr>
              <a:t>•</a:t>
            </a:r>
            <a:endParaRPr sz="2000">
              <a:solidFill>
                <a:srgbClr val="000000"/>
              </a:solidFill>
              <a:latin typeface="Arial"/>
              <a:ea typeface="Arial"/>
              <a:cs typeface="Arial"/>
              <a:sym typeface="Arial"/>
            </a:endParaRPr>
          </a:p>
          <a:p>
            <a:pPr marL="0" lvl="0" indent="0" algn="l" rtl="0">
              <a:spcBef>
                <a:spcPts val="500"/>
              </a:spcBef>
              <a:spcAft>
                <a:spcPts val="0"/>
              </a:spcAft>
              <a:buNone/>
            </a:pPr>
            <a:r>
              <a:rPr lang="es" sz="2000">
                <a:solidFill>
                  <a:srgbClr val="000000"/>
                </a:solidFill>
                <a:latin typeface="Arial"/>
                <a:ea typeface="Arial"/>
                <a:cs typeface="Arial"/>
                <a:sym typeface="Arial"/>
              </a:rPr>
              <a:t>•</a:t>
            </a:r>
            <a:endParaRPr sz="2000">
              <a:solidFill>
                <a:srgbClr val="000000"/>
              </a:solidFill>
              <a:latin typeface="Arial"/>
              <a:ea typeface="Arial"/>
              <a:cs typeface="Arial"/>
              <a:sym typeface="Arial"/>
            </a:endParaRPr>
          </a:p>
          <a:p>
            <a:pPr marL="0" lvl="0" indent="0" algn="l" rtl="0">
              <a:spcBef>
                <a:spcPts val="500"/>
              </a:spcBef>
              <a:spcAft>
                <a:spcPts val="0"/>
              </a:spcAft>
              <a:buNone/>
            </a:pPr>
            <a:r>
              <a:rPr lang="es" sz="2000">
                <a:solidFill>
                  <a:srgbClr val="000000"/>
                </a:solidFill>
                <a:latin typeface="Arial"/>
                <a:ea typeface="Arial"/>
                <a:cs typeface="Arial"/>
                <a:sym typeface="Arial"/>
              </a:rPr>
              <a:t>•</a:t>
            </a:r>
            <a:endParaRPr sz="2000">
              <a:solidFill>
                <a:srgbClr val="000000"/>
              </a:solidFill>
              <a:latin typeface="Arial"/>
              <a:ea typeface="Arial"/>
              <a:cs typeface="Arial"/>
              <a:sym typeface="Arial"/>
            </a:endParaRPr>
          </a:p>
          <a:p>
            <a:pPr marL="0" lvl="0" indent="0" algn="l" rtl="0">
              <a:spcBef>
                <a:spcPts val="500"/>
              </a:spcBef>
              <a:spcAft>
                <a:spcPts val="0"/>
              </a:spcAft>
              <a:buNone/>
            </a:pPr>
            <a:r>
              <a:rPr lang="es" sz="2000">
                <a:solidFill>
                  <a:srgbClr val="000000"/>
                </a:solidFill>
                <a:latin typeface="Arial"/>
                <a:ea typeface="Arial"/>
                <a:cs typeface="Arial"/>
                <a:sym typeface="Arial"/>
              </a:rPr>
              <a:t>•</a:t>
            </a:r>
            <a:endParaRPr sz="2000">
              <a:solidFill>
                <a:srgbClr val="000000"/>
              </a:solidFill>
              <a:latin typeface="Arial"/>
              <a:ea typeface="Arial"/>
              <a:cs typeface="Arial"/>
              <a:sym typeface="Arial"/>
            </a:endParaRPr>
          </a:p>
          <a:p>
            <a:pPr marL="0" lvl="0" indent="0" algn="l" rtl="0">
              <a:spcBef>
                <a:spcPts val="500"/>
              </a:spcBef>
              <a:spcAft>
                <a:spcPts val="0"/>
              </a:spcAft>
              <a:buNone/>
            </a:pPr>
            <a:r>
              <a:rPr lang="es" sz="1400">
                <a:solidFill>
                  <a:srgbClr val="000000"/>
                </a:solidFill>
                <a:latin typeface="Calibri"/>
                <a:ea typeface="Calibri"/>
                <a:cs typeface="Calibri"/>
                <a:sym typeface="Calibri"/>
              </a:rPr>
              <a:t>4) Vocabulaire français sexué et sexiste gars est un garçon ; une garce est une femme de mauvaise vie</a:t>
            </a:r>
            <a:endParaRPr sz="1400">
              <a:solidFill>
                <a:srgbClr val="000000"/>
              </a:solidFill>
              <a:latin typeface="Calibri"/>
              <a:ea typeface="Calibri"/>
              <a:cs typeface="Calibri"/>
              <a:sym typeface="Calibri"/>
            </a:endParaRPr>
          </a:p>
          <a:p>
            <a:pPr marL="0" lvl="0" indent="0" algn="l" rtl="0">
              <a:spcBef>
                <a:spcPts val="0"/>
              </a:spcBef>
              <a:spcAft>
                <a:spcPts val="1600"/>
              </a:spcAft>
              <a:buNone/>
            </a:pPr>
            <a:endParaRPr/>
          </a:p>
        </p:txBody>
      </p:sp>
      <p:pic>
        <p:nvPicPr>
          <p:cNvPr id="169" name="Google Shape;169;p26"/>
          <p:cNvPicPr preferRelativeResize="0"/>
          <p:nvPr/>
        </p:nvPicPr>
        <p:blipFill>
          <a:blip r:embed="rId3">
            <a:alphaModFix/>
          </a:blip>
          <a:stretch>
            <a:fillRect/>
          </a:stretch>
        </p:blipFill>
        <p:spPr>
          <a:xfrm>
            <a:off x="1721925" y="2225675"/>
            <a:ext cx="5505450" cy="25655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7"/>
          <p:cNvSpPr txBox="1">
            <a:spLocks noGrp="1"/>
          </p:cNvSpPr>
          <p:nvPr>
            <p:ph type="title"/>
          </p:nvPr>
        </p:nvSpPr>
        <p:spPr>
          <a:xfrm>
            <a:off x="727650" y="61220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BIBLIOGRAPHIE </a:t>
            </a:r>
            <a:r>
              <a:rPr lang="es" u="sng">
                <a:solidFill>
                  <a:schemeClr val="hlink"/>
                </a:solidFill>
                <a:hlinkClick r:id="rId3"/>
              </a:rPr>
              <a:t>TOUS ÉGAUX </a:t>
            </a:r>
            <a:endParaRPr/>
          </a:p>
        </p:txBody>
      </p:sp>
      <p:sp>
        <p:nvSpPr>
          <p:cNvPr id="175" name="Google Shape;175;p27"/>
          <p:cNvSpPr txBox="1">
            <a:spLocks noGrp="1"/>
          </p:cNvSpPr>
          <p:nvPr>
            <p:ph type="body" idx="1"/>
          </p:nvPr>
        </p:nvSpPr>
        <p:spPr>
          <a:xfrm>
            <a:off x="727650" y="1283725"/>
            <a:ext cx="7688700" cy="38049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rgbClr val="000000"/>
              </a:buClr>
              <a:buSzPts val="2400"/>
              <a:buFont typeface="Calibri"/>
              <a:buChar char="●"/>
            </a:pPr>
            <a:r>
              <a:rPr lang="es" sz="2400">
                <a:solidFill>
                  <a:srgbClr val="000000"/>
                </a:solidFill>
                <a:latin typeface="Calibri"/>
                <a:ea typeface="Calibri"/>
                <a:cs typeface="Calibri"/>
                <a:sym typeface="Calibri"/>
              </a:rPr>
              <a:t>France Info articles divers</a:t>
            </a:r>
            <a:endParaRPr sz="2400">
              <a:solidFill>
                <a:srgbClr val="000000"/>
              </a:solidFill>
              <a:latin typeface="Calibri"/>
              <a:ea typeface="Calibri"/>
              <a:cs typeface="Calibri"/>
              <a:sym typeface="Calibri"/>
            </a:endParaRPr>
          </a:p>
          <a:p>
            <a:pPr marL="457200" lvl="0" indent="-381000" algn="l" rtl="0">
              <a:spcBef>
                <a:spcPts val="0"/>
              </a:spcBef>
              <a:spcAft>
                <a:spcPts val="0"/>
              </a:spcAft>
              <a:buClr>
                <a:srgbClr val="000000"/>
              </a:buClr>
              <a:buSzPts val="2400"/>
              <a:buFont typeface="Calibri"/>
              <a:buChar char="●"/>
            </a:pPr>
            <a:r>
              <a:rPr lang="es" sz="2400" i="1">
                <a:solidFill>
                  <a:srgbClr val="000000"/>
                </a:solidFill>
                <a:latin typeface="Calibri"/>
                <a:ea typeface="Calibri"/>
                <a:cs typeface="Calibri"/>
                <a:sym typeface="Calibri"/>
              </a:rPr>
              <a:t>Les stéréotypes sexistes à travers les annonces publicitaires dans l’espace méditerranéen </a:t>
            </a:r>
            <a:r>
              <a:rPr lang="es" sz="2400">
                <a:solidFill>
                  <a:srgbClr val="000000"/>
                </a:solidFill>
                <a:latin typeface="Calibri"/>
                <a:ea typeface="Calibri"/>
                <a:cs typeface="Calibri"/>
                <a:sym typeface="Calibri"/>
              </a:rPr>
              <a:t>Rapport synthétique Andalousie, Catalogne, Croatie et Maroc Mars 2016.</a:t>
            </a:r>
            <a:endParaRPr sz="2400">
              <a:solidFill>
                <a:srgbClr val="000000"/>
              </a:solidFill>
              <a:latin typeface="Calibri"/>
              <a:ea typeface="Calibri"/>
              <a:cs typeface="Calibri"/>
              <a:sym typeface="Calibri"/>
            </a:endParaRPr>
          </a:p>
          <a:p>
            <a:pPr marL="457200" lvl="0" indent="-342900" algn="l" rtl="0">
              <a:spcBef>
                <a:spcPts val="0"/>
              </a:spcBef>
              <a:spcAft>
                <a:spcPts val="0"/>
              </a:spcAft>
              <a:buClr>
                <a:srgbClr val="000000"/>
              </a:buClr>
              <a:buSzPts val="1800"/>
              <a:buFont typeface="Calibri"/>
              <a:buChar char="●"/>
            </a:pPr>
            <a:r>
              <a:rPr lang="es" sz="1800" u="sng">
                <a:solidFill>
                  <a:schemeClr val="hlink"/>
                </a:solidFill>
                <a:latin typeface="Calibri"/>
                <a:ea typeface="Calibri"/>
                <a:cs typeface="Calibri"/>
                <a:sym typeface="Calibri"/>
                <a:hlinkClick r:id="rId4"/>
              </a:rPr>
              <a:t>https://www.levif.be/actualite/sciences/le-francais-une-langue-profondement-misogyne/article-normal-503701.html?cookie_check=1553769802</a:t>
            </a:r>
            <a:endParaRPr sz="1800" u="sng">
              <a:solidFill>
                <a:schemeClr val="hlink"/>
              </a:solidFill>
              <a:latin typeface="Calibri"/>
              <a:ea typeface="Calibri"/>
              <a:cs typeface="Calibri"/>
              <a:sym typeface="Calibri"/>
              <a:hlinkClick r:id="rId4"/>
            </a:endParaRPr>
          </a:p>
          <a:p>
            <a:pPr marL="457200" lvl="0" indent="0" algn="l" rtl="0">
              <a:spcBef>
                <a:spcPts val="600"/>
              </a:spcBef>
              <a:spcAft>
                <a:spcPts val="0"/>
              </a:spcAft>
              <a:buNone/>
            </a:pPr>
            <a:endParaRPr sz="2400">
              <a:solidFill>
                <a:srgbClr val="000000"/>
              </a:solidFill>
              <a:latin typeface="Calibri"/>
              <a:ea typeface="Calibri"/>
              <a:cs typeface="Calibri"/>
              <a:sym typeface="Calibri"/>
            </a:endParaRPr>
          </a:p>
          <a:p>
            <a:pPr marL="457200" lvl="0" indent="0" algn="l" rtl="0">
              <a:spcBef>
                <a:spcPts val="600"/>
              </a:spcBef>
              <a:spcAft>
                <a:spcPts val="0"/>
              </a:spcAft>
              <a:buNone/>
            </a:pPr>
            <a:endParaRPr sz="2400">
              <a:solidFill>
                <a:srgbClr val="000000"/>
              </a:solidFill>
              <a:latin typeface="Calibri"/>
              <a:ea typeface="Calibri"/>
              <a:cs typeface="Calibri"/>
              <a:sym typeface="Calibri"/>
            </a:endParaRPr>
          </a:p>
          <a:p>
            <a:pPr marL="0" lvl="0" indent="0" algn="l" rtl="0">
              <a:spcBef>
                <a:spcPts val="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ctrTitle"/>
          </p:nvPr>
        </p:nvSpPr>
        <p:spPr>
          <a:xfrm>
            <a:off x="628800" y="566400"/>
            <a:ext cx="7688100" cy="549000"/>
          </a:xfrm>
          <a:prstGeom prst="rect">
            <a:avLst/>
          </a:prstGeom>
        </p:spPr>
        <p:txBody>
          <a:bodyPr spcFirstLastPara="1" wrap="square" lIns="91425" tIns="91425" rIns="91425" bIns="91425" anchor="t" anchorCtr="0">
            <a:noAutofit/>
          </a:bodyPr>
          <a:lstStyle/>
          <a:p>
            <a:pPr marL="2743200" lvl="0" indent="457200" algn="l" rtl="0">
              <a:spcBef>
                <a:spcPts val="0"/>
              </a:spcBef>
              <a:spcAft>
                <a:spcPts val="0"/>
              </a:spcAft>
              <a:buNone/>
            </a:pPr>
            <a:r>
              <a:rPr lang="es" sz="2400">
                <a:solidFill>
                  <a:srgbClr val="CC0000"/>
                </a:solidFill>
              </a:rPr>
              <a:t>INDEX</a:t>
            </a:r>
            <a:endParaRPr sz="2400">
              <a:solidFill>
                <a:srgbClr val="CC0000"/>
              </a:solidFill>
            </a:endParaRPr>
          </a:p>
        </p:txBody>
      </p:sp>
      <p:sp>
        <p:nvSpPr>
          <p:cNvPr id="93" name="Google Shape;93;p14"/>
          <p:cNvSpPr txBox="1">
            <a:spLocks noGrp="1"/>
          </p:cNvSpPr>
          <p:nvPr>
            <p:ph type="subTitle" idx="1"/>
          </p:nvPr>
        </p:nvSpPr>
        <p:spPr>
          <a:xfrm>
            <a:off x="628800" y="1283750"/>
            <a:ext cx="7688100" cy="36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b="1">
                <a:solidFill>
                  <a:schemeClr val="dk2"/>
                </a:solidFill>
                <a:latin typeface="Raleway"/>
                <a:ea typeface="Raleway"/>
                <a:cs typeface="Raleway"/>
                <a:sym typeface="Raleway"/>
              </a:rPr>
              <a:t>INTRODUCTION/definiciones</a:t>
            </a:r>
            <a:endParaRPr sz="1800" b="1">
              <a:solidFill>
                <a:schemeClr val="dk2"/>
              </a:solidFill>
              <a:latin typeface="Raleway"/>
              <a:ea typeface="Raleway"/>
              <a:cs typeface="Raleway"/>
              <a:sym typeface="Raleway"/>
            </a:endParaRPr>
          </a:p>
          <a:p>
            <a:pPr marL="0" lvl="0" indent="0" algn="l" rtl="0">
              <a:spcBef>
                <a:spcPts val="0"/>
              </a:spcBef>
              <a:spcAft>
                <a:spcPts val="0"/>
              </a:spcAft>
              <a:buNone/>
            </a:pPr>
            <a:r>
              <a:rPr lang="es" sz="1800" b="1">
                <a:solidFill>
                  <a:schemeClr val="dk2"/>
                </a:solidFill>
                <a:latin typeface="Raleway"/>
                <a:ea typeface="Raleway"/>
                <a:cs typeface="Raleway"/>
                <a:sym typeface="Raleway"/>
              </a:rPr>
              <a:t>RÉFLEXION LES STÉRÉOTYPES DE LA LANGUE </a:t>
            </a:r>
            <a:endParaRPr sz="1800" b="1">
              <a:solidFill>
                <a:schemeClr val="dk2"/>
              </a:solidFill>
              <a:latin typeface="Raleway"/>
              <a:ea typeface="Raleway"/>
              <a:cs typeface="Raleway"/>
              <a:sym typeface="Raleway"/>
            </a:endParaRPr>
          </a:p>
          <a:p>
            <a:pPr marL="457200" lvl="0" indent="-317500" algn="l" rtl="0">
              <a:spcBef>
                <a:spcPts val="0"/>
              </a:spcBef>
              <a:spcAft>
                <a:spcPts val="0"/>
              </a:spcAft>
              <a:buClr>
                <a:schemeClr val="dk2"/>
              </a:buClr>
              <a:buSzPts val="1400"/>
              <a:buFont typeface="Raleway"/>
              <a:buChar char="●"/>
            </a:pPr>
            <a:r>
              <a:rPr lang="es" sz="1400" b="1">
                <a:solidFill>
                  <a:schemeClr val="dk2"/>
                </a:solidFill>
                <a:latin typeface="Raleway"/>
                <a:ea typeface="Raleway"/>
                <a:cs typeface="Raleway"/>
                <a:sym typeface="Raleway"/>
              </a:rPr>
              <a:t>ÉTUDE D’UNE CHANSON</a:t>
            </a:r>
            <a:endParaRPr sz="1400" b="1">
              <a:solidFill>
                <a:schemeClr val="dk2"/>
              </a:solidFill>
              <a:latin typeface="Raleway"/>
              <a:ea typeface="Raleway"/>
              <a:cs typeface="Raleway"/>
              <a:sym typeface="Raleway"/>
            </a:endParaRPr>
          </a:p>
          <a:p>
            <a:pPr marL="457200" lvl="0" indent="-317500" algn="l" rtl="0">
              <a:spcBef>
                <a:spcPts val="0"/>
              </a:spcBef>
              <a:spcAft>
                <a:spcPts val="0"/>
              </a:spcAft>
              <a:buClr>
                <a:schemeClr val="dk2"/>
              </a:buClr>
              <a:buSzPts val="1400"/>
              <a:buFont typeface="Raleway"/>
              <a:buChar char="●"/>
            </a:pPr>
            <a:r>
              <a:rPr lang="es" sz="1400" b="1">
                <a:solidFill>
                  <a:schemeClr val="dk2"/>
                </a:solidFill>
                <a:latin typeface="Raleway"/>
                <a:ea typeface="Raleway"/>
                <a:cs typeface="Raleway"/>
                <a:sym typeface="Raleway"/>
              </a:rPr>
              <a:t>COMPARAISON DE CHIFFRES (PUBLICITÉ)</a:t>
            </a:r>
            <a:endParaRPr sz="1400" b="1">
              <a:solidFill>
                <a:schemeClr val="dk2"/>
              </a:solidFill>
              <a:latin typeface="Raleway"/>
              <a:ea typeface="Raleway"/>
              <a:cs typeface="Raleway"/>
              <a:sym typeface="Raleway"/>
            </a:endParaRPr>
          </a:p>
          <a:p>
            <a:pPr marL="0" lvl="0" indent="0" algn="l" rtl="0">
              <a:spcBef>
                <a:spcPts val="0"/>
              </a:spcBef>
              <a:spcAft>
                <a:spcPts val="0"/>
              </a:spcAft>
              <a:buNone/>
            </a:pPr>
            <a:r>
              <a:rPr lang="es" sz="1800" b="1">
                <a:solidFill>
                  <a:schemeClr val="dk2"/>
                </a:solidFill>
                <a:latin typeface="Raleway"/>
                <a:ea typeface="Raleway"/>
                <a:cs typeface="Raleway"/>
                <a:sym typeface="Raleway"/>
              </a:rPr>
              <a:t>CLICHÉS ET STÉRÉOTYPES DANS LE LANGAGE </a:t>
            </a:r>
            <a:endParaRPr sz="1800" b="1">
              <a:solidFill>
                <a:schemeClr val="dk2"/>
              </a:solidFill>
              <a:latin typeface="Raleway"/>
              <a:ea typeface="Raleway"/>
              <a:cs typeface="Raleway"/>
              <a:sym typeface="Raleway"/>
            </a:endParaRPr>
          </a:p>
          <a:p>
            <a:pPr marL="457200" lvl="0" indent="-317500" algn="l" rtl="0">
              <a:spcBef>
                <a:spcPts val="0"/>
              </a:spcBef>
              <a:spcAft>
                <a:spcPts val="0"/>
              </a:spcAft>
              <a:buClr>
                <a:schemeClr val="dk2"/>
              </a:buClr>
              <a:buSzPts val="1400"/>
              <a:buFont typeface="Raleway"/>
              <a:buChar char="●"/>
            </a:pPr>
            <a:r>
              <a:rPr lang="es" sz="1400" b="1">
                <a:solidFill>
                  <a:schemeClr val="dk2"/>
                </a:solidFill>
                <a:latin typeface="Raleway"/>
                <a:ea typeface="Raleway"/>
                <a:cs typeface="Raleway"/>
                <a:sym typeface="Raleway"/>
              </a:rPr>
              <a:t>DES ÉCOLIERS </a:t>
            </a:r>
            <a:endParaRPr sz="1400" b="1">
              <a:solidFill>
                <a:schemeClr val="dk2"/>
              </a:solidFill>
              <a:latin typeface="Raleway"/>
              <a:ea typeface="Raleway"/>
              <a:cs typeface="Raleway"/>
              <a:sym typeface="Raleway"/>
            </a:endParaRPr>
          </a:p>
          <a:p>
            <a:pPr marL="457200" lvl="0" indent="-317500" algn="l" rtl="0">
              <a:spcBef>
                <a:spcPts val="0"/>
              </a:spcBef>
              <a:spcAft>
                <a:spcPts val="0"/>
              </a:spcAft>
              <a:buClr>
                <a:schemeClr val="dk2"/>
              </a:buClr>
              <a:buSzPts val="1400"/>
              <a:buFont typeface="Raleway"/>
              <a:buChar char="●"/>
            </a:pPr>
            <a:r>
              <a:rPr lang="es" sz="1400" b="1">
                <a:solidFill>
                  <a:schemeClr val="dk2"/>
                </a:solidFill>
                <a:latin typeface="Raleway"/>
                <a:ea typeface="Raleway"/>
                <a:cs typeface="Raleway"/>
                <a:sym typeface="Raleway"/>
              </a:rPr>
              <a:t>AU QUOTIDIEN</a:t>
            </a:r>
            <a:endParaRPr sz="1400" b="1">
              <a:solidFill>
                <a:schemeClr val="dk2"/>
              </a:solidFill>
              <a:latin typeface="Raleway"/>
              <a:ea typeface="Raleway"/>
              <a:cs typeface="Raleway"/>
              <a:sym typeface="Raleway"/>
            </a:endParaRPr>
          </a:p>
          <a:p>
            <a:pPr marL="457200" lvl="0" indent="-317500" algn="l" rtl="0">
              <a:spcBef>
                <a:spcPts val="0"/>
              </a:spcBef>
              <a:spcAft>
                <a:spcPts val="0"/>
              </a:spcAft>
              <a:buClr>
                <a:schemeClr val="dk2"/>
              </a:buClr>
              <a:buSzPts val="1400"/>
              <a:buFont typeface="Raleway"/>
              <a:buChar char="●"/>
            </a:pPr>
            <a:r>
              <a:rPr lang="es" sz="1400" b="1">
                <a:solidFill>
                  <a:schemeClr val="dk2"/>
                </a:solidFill>
                <a:latin typeface="Raleway"/>
                <a:ea typeface="Raleway"/>
                <a:cs typeface="Raleway"/>
                <a:sym typeface="Raleway"/>
              </a:rPr>
              <a:t>le thème du VOILE</a:t>
            </a:r>
            <a:endParaRPr sz="1400" b="1">
              <a:solidFill>
                <a:schemeClr val="dk2"/>
              </a:solidFill>
              <a:latin typeface="Raleway"/>
              <a:ea typeface="Raleway"/>
              <a:cs typeface="Raleway"/>
              <a:sym typeface="Raleway"/>
            </a:endParaRPr>
          </a:p>
          <a:p>
            <a:pPr marL="0" lvl="0" indent="0" algn="l" rtl="0">
              <a:spcBef>
                <a:spcPts val="0"/>
              </a:spcBef>
              <a:spcAft>
                <a:spcPts val="0"/>
              </a:spcAft>
              <a:buNone/>
            </a:pPr>
            <a:r>
              <a:rPr lang="es" sz="1800" b="1">
                <a:solidFill>
                  <a:schemeClr val="dk2"/>
                </a:solidFill>
                <a:latin typeface="Raleway"/>
                <a:ea typeface="Raleway"/>
                <a:cs typeface="Raleway"/>
                <a:sym typeface="Raleway"/>
              </a:rPr>
              <a:t>ANALYSE D’UN COURT MÉTRAGE</a:t>
            </a:r>
            <a:endParaRPr sz="1800" b="1">
              <a:solidFill>
                <a:schemeClr val="dk2"/>
              </a:solidFill>
              <a:latin typeface="Raleway"/>
              <a:ea typeface="Raleway"/>
              <a:cs typeface="Raleway"/>
              <a:sym typeface="Raleway"/>
            </a:endParaRPr>
          </a:p>
          <a:p>
            <a:pPr marL="0" lvl="0" indent="0" algn="l" rtl="0">
              <a:spcBef>
                <a:spcPts val="0"/>
              </a:spcBef>
              <a:spcAft>
                <a:spcPts val="0"/>
              </a:spcAft>
              <a:buNone/>
            </a:pPr>
            <a:r>
              <a:rPr lang="es" sz="1800" b="1">
                <a:solidFill>
                  <a:schemeClr val="dk2"/>
                </a:solidFill>
                <a:latin typeface="Raleway"/>
                <a:ea typeface="Raleway"/>
                <a:cs typeface="Raleway"/>
                <a:sym typeface="Raleway"/>
              </a:rPr>
              <a:t>UN EJERCICIO EN GRUPO/exercice en groupe</a:t>
            </a:r>
            <a:endParaRPr sz="1800" b="1">
              <a:solidFill>
                <a:schemeClr val="dk2"/>
              </a:solidFill>
              <a:latin typeface="Raleway"/>
              <a:ea typeface="Raleway"/>
              <a:cs typeface="Raleway"/>
              <a:sym typeface="Raleway"/>
            </a:endParaRPr>
          </a:p>
          <a:p>
            <a:pPr marL="0" lvl="0" indent="0" algn="l" rtl="0">
              <a:spcBef>
                <a:spcPts val="0"/>
              </a:spcBef>
              <a:spcAft>
                <a:spcPts val="0"/>
              </a:spcAft>
              <a:buNone/>
            </a:pPr>
            <a:r>
              <a:rPr lang="es" sz="1800" b="1">
                <a:solidFill>
                  <a:schemeClr val="dk2"/>
                </a:solidFill>
                <a:latin typeface="Raleway"/>
                <a:ea typeface="Raleway"/>
                <a:cs typeface="Raleway"/>
                <a:sym typeface="Raleway"/>
              </a:rPr>
              <a:t>NOUVELLE RÉFLEXION</a:t>
            </a:r>
            <a:endParaRPr sz="1800" b="1">
              <a:solidFill>
                <a:schemeClr val="dk2"/>
              </a:solidFill>
              <a:latin typeface="Raleway"/>
              <a:ea typeface="Raleway"/>
              <a:cs typeface="Raleway"/>
              <a:sym typeface="Raleway"/>
            </a:endParaRPr>
          </a:p>
          <a:p>
            <a:pPr marL="0" lvl="0" indent="0" algn="l" rtl="0">
              <a:spcBef>
                <a:spcPts val="0"/>
              </a:spcBef>
              <a:spcAft>
                <a:spcPts val="0"/>
              </a:spcAft>
              <a:buNone/>
            </a:pPr>
            <a:r>
              <a:rPr lang="es" sz="1800" b="1">
                <a:solidFill>
                  <a:schemeClr val="dk2"/>
                </a:solidFill>
                <a:latin typeface="Raleway"/>
                <a:ea typeface="Raleway"/>
                <a:cs typeface="Raleway"/>
                <a:sym typeface="Raleway"/>
              </a:rPr>
              <a:t>AUTRES</a:t>
            </a:r>
            <a:endParaRPr sz="1800" b="1">
              <a:solidFill>
                <a:schemeClr val="dk2"/>
              </a:solidFill>
              <a:latin typeface="Raleway"/>
              <a:ea typeface="Raleway"/>
              <a:cs typeface="Raleway"/>
              <a:sym typeface="Raleway"/>
            </a:endParaRPr>
          </a:p>
          <a:p>
            <a:pPr marL="0" lvl="0" indent="0" algn="l" rtl="0">
              <a:spcBef>
                <a:spcPts val="0"/>
              </a:spcBef>
              <a:spcAft>
                <a:spcPts val="0"/>
              </a:spcAft>
              <a:buNone/>
            </a:pPr>
            <a:r>
              <a:rPr lang="es" sz="1800" b="1">
                <a:solidFill>
                  <a:schemeClr val="dk2"/>
                </a:solidFill>
                <a:latin typeface="Raleway"/>
                <a:ea typeface="Raleway"/>
                <a:cs typeface="Raleway"/>
                <a:sym typeface="Raleway"/>
              </a:rPr>
              <a:t>BIBLIOGRAPHIES</a:t>
            </a:r>
            <a:endParaRPr sz="1800" b="1">
              <a:solidFill>
                <a:schemeClr val="dk2"/>
              </a:solidFill>
              <a:latin typeface="Raleway"/>
              <a:ea typeface="Raleway"/>
              <a:cs typeface="Raleway"/>
              <a:sym typeface="Raleway"/>
            </a:endParaRPr>
          </a:p>
          <a:p>
            <a:pPr marL="0" lvl="0" indent="0" algn="l" rtl="0">
              <a:spcBef>
                <a:spcPts val="0"/>
              </a:spcBef>
              <a:spcAft>
                <a:spcPts val="0"/>
              </a:spcAft>
              <a:buNone/>
            </a:pPr>
            <a:endParaRPr sz="1800" b="1">
              <a:solidFill>
                <a:schemeClr val="dk2"/>
              </a:solidFill>
              <a:latin typeface="Raleway"/>
              <a:ea typeface="Raleway"/>
              <a:cs typeface="Raleway"/>
              <a:sym typeface="Raleway"/>
            </a:endParaRPr>
          </a:p>
          <a:p>
            <a:pPr marL="0" lvl="0" indent="0" algn="l" rtl="0">
              <a:spcBef>
                <a:spcPts val="0"/>
              </a:spcBef>
              <a:spcAft>
                <a:spcPts val="0"/>
              </a:spcAft>
              <a:buNone/>
            </a:pPr>
            <a:endParaRPr sz="1800" b="1">
              <a:solidFill>
                <a:schemeClr val="dk2"/>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ctrTitle"/>
          </p:nvPr>
        </p:nvSpPr>
        <p:spPr>
          <a:xfrm>
            <a:off x="727950" y="557725"/>
            <a:ext cx="7688100" cy="973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dirty="0">
                <a:solidFill>
                  <a:srgbClr val="CC0000"/>
                </a:solidFill>
              </a:rPr>
              <a:t>LE JARGON /L’ARGOT</a:t>
            </a:r>
            <a:endParaRPr sz="1800" dirty="0">
              <a:solidFill>
                <a:srgbClr val="CC0000"/>
              </a:solidFill>
            </a:endParaRPr>
          </a:p>
          <a:p>
            <a:pPr marL="0" lvl="0" indent="0" algn="l" rtl="0">
              <a:spcBef>
                <a:spcPts val="0"/>
              </a:spcBef>
              <a:spcAft>
                <a:spcPts val="0"/>
              </a:spcAft>
              <a:buNone/>
            </a:pPr>
            <a:r>
              <a:rPr lang="es" sz="1800" dirty="0">
                <a:solidFill>
                  <a:srgbClr val="CC0000"/>
                </a:solidFill>
              </a:rPr>
              <a:t>UNE RÉFLEXION SUR LA LANGUE</a:t>
            </a:r>
            <a:endParaRPr sz="1800" dirty="0">
              <a:solidFill>
                <a:srgbClr val="CC0000"/>
              </a:solidFill>
            </a:endParaRPr>
          </a:p>
          <a:p>
            <a:pPr marL="0" lvl="0" indent="0" algn="l" rtl="0">
              <a:spcBef>
                <a:spcPts val="0"/>
              </a:spcBef>
              <a:spcAft>
                <a:spcPts val="0"/>
              </a:spcAft>
              <a:buNone/>
            </a:pPr>
            <a:r>
              <a:rPr lang="es" sz="1800" u="sng" dirty="0">
                <a:solidFill>
                  <a:schemeClr val="hlink"/>
                </a:solidFill>
                <a:hlinkClick r:id="rId3"/>
              </a:rPr>
              <a:t>DAMSO PINOCCHIO</a:t>
            </a:r>
            <a:r>
              <a:rPr lang="es" sz="1800" dirty="0">
                <a:solidFill>
                  <a:srgbClr val="CC0000"/>
                </a:solidFill>
              </a:rPr>
              <a:t>       </a:t>
            </a:r>
            <a:r>
              <a:rPr lang="es" sz="1800" u="sng" dirty="0">
                <a:solidFill>
                  <a:schemeClr val="hlink"/>
                </a:solidFill>
                <a:hlinkClick r:id="rId4"/>
              </a:rPr>
              <a:t>paroles/letra</a:t>
            </a:r>
            <a:endParaRPr sz="1800" dirty="0">
              <a:solidFill>
                <a:srgbClr val="CC0000"/>
              </a:solidFill>
            </a:endParaRPr>
          </a:p>
        </p:txBody>
      </p:sp>
      <p:sp>
        <p:nvSpPr>
          <p:cNvPr id="99" name="Google Shape;99;p15"/>
          <p:cNvSpPr txBox="1">
            <a:spLocks noGrp="1"/>
          </p:cNvSpPr>
          <p:nvPr>
            <p:ph type="subTitle" idx="1"/>
          </p:nvPr>
        </p:nvSpPr>
        <p:spPr>
          <a:xfrm>
            <a:off x="136325" y="1586425"/>
            <a:ext cx="8281500" cy="3458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b="1" u="sng">
                <a:solidFill>
                  <a:srgbClr val="000000"/>
                </a:solidFill>
              </a:rPr>
              <a:t>JARGON/JERGA:</a:t>
            </a:r>
            <a:endParaRPr b="1" u="sng">
              <a:solidFill>
                <a:srgbClr val="000000"/>
              </a:solidFill>
            </a:endParaRPr>
          </a:p>
          <a:p>
            <a:pPr marL="0" lvl="0" indent="0" algn="l" rtl="0">
              <a:spcBef>
                <a:spcPts val="0"/>
              </a:spcBef>
              <a:spcAft>
                <a:spcPts val="0"/>
              </a:spcAft>
              <a:buNone/>
            </a:pPr>
            <a:endParaRPr/>
          </a:p>
          <a:p>
            <a:pPr marL="0" lvl="0" indent="0" algn="l" rtl="0">
              <a:spcBef>
                <a:spcPts val="0"/>
              </a:spcBef>
              <a:spcAft>
                <a:spcPts val="0"/>
              </a:spcAft>
              <a:buNone/>
            </a:pPr>
            <a:r>
              <a:rPr lang="es"/>
              <a:t>1. Lenguaje deformado, constituido por elementos heterogéneos; extendiendo lenguaje incomprehensible.</a:t>
            </a:r>
            <a:endParaRPr/>
          </a:p>
          <a:p>
            <a:pPr marL="0" lvl="0" indent="0" algn="l" rtl="0">
              <a:spcBef>
                <a:spcPts val="0"/>
              </a:spcBef>
              <a:spcAft>
                <a:spcPts val="0"/>
              </a:spcAft>
              <a:buNone/>
            </a:pPr>
            <a:endParaRPr/>
          </a:p>
          <a:p>
            <a:pPr marL="0" lvl="0" indent="0" algn="l" rtl="0">
              <a:spcBef>
                <a:spcPts val="0"/>
              </a:spcBef>
              <a:spcAft>
                <a:spcPts val="0"/>
              </a:spcAft>
              <a:buNone/>
            </a:pPr>
            <a:r>
              <a:rPr lang="es"/>
              <a:t>2. Forma de expresarse propio a un grupo, una actividad, una profesión, dificilmente comprehensible por los demás.</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s" b="1" u="sng">
                <a:solidFill>
                  <a:srgbClr val="000000"/>
                </a:solidFill>
              </a:rPr>
              <a:t>ARGOT:</a:t>
            </a:r>
            <a:endParaRPr b="1" u="sng">
              <a:solidFill>
                <a:srgbClr val="000000"/>
              </a:solidFill>
            </a:endParaRPr>
          </a:p>
          <a:p>
            <a:pPr marL="0" lvl="0" indent="0" algn="l" rtl="0">
              <a:spcBef>
                <a:spcPts val="0"/>
              </a:spcBef>
              <a:spcAft>
                <a:spcPts val="0"/>
              </a:spcAft>
              <a:buNone/>
            </a:pPr>
            <a:endParaRPr/>
          </a:p>
          <a:p>
            <a:pPr marL="0" lvl="0" indent="0" algn="l" rtl="0">
              <a:spcBef>
                <a:spcPts val="0"/>
              </a:spcBef>
              <a:spcAft>
                <a:spcPts val="0"/>
              </a:spcAft>
              <a:buNone/>
            </a:pPr>
            <a:r>
              <a:rPr lang="es"/>
              <a:t>Vocabulario y usos del lenguaje propio a un entorno cerrado llegando a la lengua común.</a:t>
            </a:r>
            <a:endParaRPr/>
          </a:p>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729450" y="59980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HISTOIRE DES MOTS QUI BLESSENT</a:t>
            </a:r>
            <a:endParaRPr/>
          </a:p>
        </p:txBody>
      </p:sp>
      <p:sp>
        <p:nvSpPr>
          <p:cNvPr id="105" name="Google Shape;105;p16"/>
          <p:cNvSpPr txBox="1">
            <a:spLocks noGrp="1"/>
          </p:cNvSpPr>
          <p:nvPr>
            <p:ph type="body" idx="1"/>
          </p:nvPr>
        </p:nvSpPr>
        <p:spPr>
          <a:xfrm>
            <a:off x="729450" y="1283750"/>
            <a:ext cx="7688700" cy="38598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s" sz="1400" b="1">
                <a:solidFill>
                  <a:srgbClr val="000000"/>
                </a:solidFill>
                <a:latin typeface="Calibri"/>
                <a:ea typeface="Calibri"/>
                <a:cs typeface="Calibri"/>
                <a:sym typeface="Calibri"/>
              </a:rPr>
              <a:t>Extrait de « Tirons la langue. Plaidoyer contre le sexisme dans la langue française », p 37:</a:t>
            </a:r>
            <a:endParaRPr sz="1400" b="1">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 « L’honneur d’un homme concerne sa dignité. L’honneur d’une femme sa petite culotte. […]</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Une femme qui a un maître écoute son enseignement. Un homme qui a une maîtresse la saute.</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 Un entraîneur travaille à améliorer les résultats d’une équipe sportive. Une entraîneuse travaille dans un bar à putes.</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Un coureur fait du sport. Une coureuse est une saute au paf.</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Un expert est un scientifique. Une experte s’y connaît au plumard.</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 Un professionnel est un mec compétent. Une professionnelle est une pute.</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 Un homme public est un homme connu. Une femme publique est une pute.</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 Un courtisan est un flatteur. Une courtisane est une pute.</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Un homme de mauvaise vie, ça ne se dit pas. Une femme de mauvaise vie est une pute.</a:t>
            </a:r>
            <a:endParaRPr sz="1400">
              <a:solidFill>
                <a:srgbClr val="000000"/>
              </a:solidFill>
              <a:latin typeface="Calibri"/>
              <a:ea typeface="Calibri"/>
              <a:cs typeface="Calibri"/>
              <a:sym typeface="Calibri"/>
            </a:endParaRPr>
          </a:p>
          <a:p>
            <a:pPr marL="0" lvl="0" indent="0" algn="l" rtl="0">
              <a:spcBef>
                <a:spcPts val="400"/>
              </a:spcBef>
              <a:spcAft>
                <a:spcPts val="0"/>
              </a:spcAft>
              <a:buNone/>
            </a:pPr>
            <a:r>
              <a:rPr lang="es" sz="1400">
                <a:solidFill>
                  <a:srgbClr val="000000"/>
                </a:solidFill>
                <a:latin typeface="Arial"/>
                <a:ea typeface="Arial"/>
                <a:cs typeface="Arial"/>
                <a:sym typeface="Arial"/>
              </a:rPr>
              <a:t>•</a:t>
            </a:r>
            <a:r>
              <a:rPr lang="es" sz="1400">
                <a:solidFill>
                  <a:srgbClr val="000000"/>
                </a:solidFill>
                <a:latin typeface="Calibri"/>
                <a:ea typeface="Calibri"/>
                <a:cs typeface="Calibri"/>
                <a:sym typeface="Calibri"/>
              </a:rPr>
              <a:t> Un gagneur est un performant qui gagne. Une gagneuse est une pute qui rapporte. »</a:t>
            </a:r>
            <a:endParaRPr sz="1400">
              <a:solidFill>
                <a:srgbClr val="000000"/>
              </a:solidFill>
              <a:latin typeface="Calibri"/>
              <a:ea typeface="Calibri"/>
              <a:cs typeface="Calibri"/>
              <a:sym typeface="Calibri"/>
            </a:endParaRPr>
          </a:p>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ctrTitle"/>
          </p:nvPr>
        </p:nvSpPr>
        <p:spPr>
          <a:xfrm>
            <a:off x="271050" y="677950"/>
            <a:ext cx="7688100" cy="375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a:solidFill>
                  <a:srgbClr val="000000"/>
                </a:solidFill>
                <a:latin typeface="Calibri"/>
                <a:ea typeface="Calibri"/>
                <a:cs typeface="Calibri"/>
                <a:sym typeface="Calibri"/>
              </a:rPr>
              <a:t>LES STÉRÉOTYPES </a:t>
            </a:r>
            <a:r>
              <a:rPr lang="es" sz="1800" u="sng">
                <a:solidFill>
                  <a:schemeClr val="hlink"/>
                </a:solidFill>
                <a:latin typeface="Calibri"/>
                <a:ea typeface="Calibri"/>
                <a:cs typeface="Calibri"/>
                <a:sym typeface="Calibri"/>
                <a:hlinkClick r:id="rId3"/>
              </a:rPr>
              <a:t>  des chiffres qui en disent long</a:t>
            </a:r>
            <a:endParaRPr sz="1800"/>
          </a:p>
        </p:txBody>
      </p:sp>
      <p:sp>
        <p:nvSpPr>
          <p:cNvPr id="111" name="Google Shape;111;p17"/>
          <p:cNvSpPr txBox="1">
            <a:spLocks noGrp="1"/>
          </p:cNvSpPr>
          <p:nvPr>
            <p:ph type="subTitle" idx="1"/>
          </p:nvPr>
        </p:nvSpPr>
        <p:spPr>
          <a:xfrm>
            <a:off x="729625" y="1326150"/>
            <a:ext cx="7688100" cy="3557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457200" lvl="0" indent="-330200" algn="l" rtl="0">
              <a:spcBef>
                <a:spcPts val="0"/>
              </a:spcBef>
              <a:spcAft>
                <a:spcPts val="0"/>
              </a:spcAft>
              <a:buSzPts val="1600"/>
              <a:buChar char="-"/>
            </a:pPr>
            <a:r>
              <a:rPr lang="es"/>
              <a:t>dans la publicité </a:t>
            </a:r>
            <a:r>
              <a:rPr lang="es" u="sng">
                <a:solidFill>
                  <a:schemeClr val="hlink"/>
                </a:solidFill>
                <a:hlinkClick r:id="rId4"/>
              </a:rPr>
              <a:t>selon le CSA</a:t>
            </a:r>
            <a:endParaRPr/>
          </a:p>
          <a:p>
            <a:pPr marL="457200" lvl="0" indent="0" algn="l" rtl="0">
              <a:spcBef>
                <a:spcPts val="0"/>
              </a:spcBef>
              <a:spcAft>
                <a:spcPts val="0"/>
              </a:spcAft>
              <a:buNone/>
            </a:pPr>
            <a:endParaRPr/>
          </a:p>
          <a:p>
            <a:pPr marL="457200" lvl="0" indent="-330200" algn="l" rtl="0">
              <a:spcBef>
                <a:spcPts val="0"/>
              </a:spcBef>
              <a:spcAft>
                <a:spcPts val="0"/>
              </a:spcAft>
              <a:buSzPts val="1600"/>
              <a:buChar char="-"/>
            </a:pPr>
            <a:r>
              <a:rPr lang="es"/>
              <a:t>au travail </a:t>
            </a:r>
            <a:r>
              <a:rPr lang="es" u="sng">
                <a:solidFill>
                  <a:schemeClr val="hlink"/>
                </a:solidFill>
                <a:hlinkClick r:id="rId5"/>
              </a:rPr>
              <a:t>les blagues lourdes / les lieux communs</a:t>
            </a:r>
            <a:endParaRPr/>
          </a:p>
          <a:p>
            <a:pPr marL="457200" lvl="0" indent="0" algn="l" rtl="0">
              <a:spcBef>
                <a:spcPts val="0"/>
              </a:spcBef>
              <a:spcAft>
                <a:spcPts val="0"/>
              </a:spcAft>
              <a:buNone/>
            </a:pPr>
            <a:endParaRPr/>
          </a:p>
          <a:p>
            <a:pPr marL="457200" lvl="0" indent="-330200" algn="l" rtl="0">
              <a:spcBef>
                <a:spcPts val="0"/>
              </a:spcBef>
              <a:spcAft>
                <a:spcPts val="0"/>
              </a:spcAft>
              <a:buSzPts val="1600"/>
              <a:buChar char="-"/>
            </a:pPr>
            <a:r>
              <a:rPr lang="es"/>
              <a:t>dans les médias </a:t>
            </a:r>
            <a:r>
              <a:rPr lang="es" u="sng">
                <a:solidFill>
                  <a:schemeClr val="hlink"/>
                </a:solidFill>
                <a:hlinkClick r:id="rId6"/>
              </a:rPr>
              <a:t>partage inégal des tâches</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ctrTitle"/>
          </p:nvPr>
        </p:nvSpPr>
        <p:spPr>
          <a:xfrm>
            <a:off x="729625" y="545325"/>
            <a:ext cx="7688100" cy="541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a:t>LES CLICHÉS / LES STÉRÉOTYPES</a:t>
            </a:r>
            <a:endParaRPr sz="1800"/>
          </a:p>
        </p:txBody>
      </p:sp>
      <p:sp>
        <p:nvSpPr>
          <p:cNvPr id="117" name="Google Shape;117;p18"/>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118" name="Google Shape;118;p18" descr="Au secours, les enfants (aussi) sont sexistes ! Mais heureusement, ça se soigne. Océane raconte comment on enseigne aux gamins qu'une fille et un garçon, c'est pas si différent que ça.&#10;&#10;Campagne #Cpasmongenre avec Mr Mondialisation : http://mrmondialisation.org&#10;En partenariat avec le concours &quot;Zéro Cliché&quot; qui invite les écoliers, collégiens et lycéens à déconstruire les stéréotypes sexistes dans les médias, le sport, la mode, l’école, la famille… au travers des productions médiatiques sur https://www.clemi.fr/fr/evenements/concours/concours-zerocliche-egalitefillesgarcons.html&#10;Un concours organisé par le CLEMI et ses partenaires.&#10;⚠️  Pour ne pas rater nos vidéos, pensez à vous abonner à la chaîne (c'est gratuit) et à activer les notifications au dessus ↑ en cliquant sur la cloche 🔔  &#10;N'oubliez pas de liker la vidéo pour nous encourager ! 👍&#10;&#10;Pour plus de vidéos partout dans le monde, tu peux nous suivre : &#10;Sur notre site ➤ http://www.leshautparleurs.com&#10;Sur Facebook ➤ https://www.facebook.com/leshautparleurs/ &#10;Sur Twitter ➤ https://twitter.com/HautParleurs_&#10;&#10;Crédits : &#10;Ecriture et réalisation : Océane Lerouge&#10;Rédaction en chef : Hélène Seingier &#10;Montage : Océane Lerouge&#10;Musique générique : Tanguy Jouan&#10;Archives : collectif #Cpasmongenre, publicité &quot;Barbie chevelure de rêve&quot;, publicité Hot Wheels&#10;Musiques : I dunno - Grapes, featuring J Lang, Morusque. Via ccmixter&#10;Fredji - Happy Life (Vlog No Copyright Music)&#10;Lien vidéo : https://youtu.be/KzQiRABVARk&#10;&#10;Les Haut-Parleurs est la première chaîne web et mobile de jeunes francophones au ton libre et spontané partout dans le monde.&#10;&#10;Sur une idée originale de Fablabchannel / www.fablabchannel.com&#10;Une coproduction TV5MONDE et Fablabchannel">
            <a:hlinkClick r:id="rId3"/>
          </p:cNvPr>
          <p:cNvPicPr preferRelativeResize="0"/>
          <p:nvPr/>
        </p:nvPicPr>
        <p:blipFill>
          <a:blip r:embed="rId4">
            <a:alphaModFix/>
          </a:blip>
          <a:stretch>
            <a:fillRect/>
          </a:stretch>
        </p:blipFill>
        <p:spPr>
          <a:xfrm>
            <a:off x="464075" y="1412900"/>
            <a:ext cx="4572000" cy="2714300"/>
          </a:xfrm>
          <a:prstGeom prst="rect">
            <a:avLst/>
          </a:prstGeom>
          <a:noFill/>
          <a:ln>
            <a:noFill/>
          </a:ln>
        </p:spPr>
      </p:pic>
      <p:pic>
        <p:nvPicPr>
          <p:cNvPr id="119" name="Google Shape;119;p18">
            <a:hlinkClick r:id="rId5"/>
          </p:cNvPr>
          <p:cNvPicPr preferRelativeResize="0"/>
          <p:nvPr/>
        </p:nvPicPr>
        <p:blipFill>
          <a:blip r:embed="rId6">
            <a:alphaModFix/>
          </a:blip>
          <a:stretch>
            <a:fillRect/>
          </a:stretch>
        </p:blipFill>
        <p:spPr>
          <a:xfrm>
            <a:off x="6130425" y="1994950"/>
            <a:ext cx="2375434" cy="1781575"/>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9"/>
          <p:cNvSpPr txBox="1">
            <a:spLocks noGrp="1"/>
          </p:cNvSpPr>
          <p:nvPr>
            <p:ph type="ctrTitle"/>
          </p:nvPr>
        </p:nvSpPr>
        <p:spPr>
          <a:xfrm>
            <a:off x="727950" y="529250"/>
            <a:ext cx="7688100" cy="67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LE TABOU DU VOILE 7’40</a:t>
            </a:r>
            <a:endParaRPr/>
          </a:p>
        </p:txBody>
      </p:sp>
      <p:sp>
        <p:nvSpPr>
          <p:cNvPr id="125" name="Google Shape;125;p19">
            <a:hlinkClick r:id="rId3"/>
          </p:cNvPr>
          <p:cNvSpPr txBox="1">
            <a:spLocks noGrp="1"/>
          </p:cNvSpPr>
          <p:nvPr>
            <p:ph type="subTitle" idx="1"/>
          </p:nvPr>
        </p:nvSpPr>
        <p:spPr>
          <a:xfrm>
            <a:off x="5180676" y="1611275"/>
            <a:ext cx="5579400" cy="541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126" name="Google Shape;126;p19" descr="Manuel Valls était l’invité de l'émission politique sur France 2 le 05 janvier 2017.&#10;&#10;La militante associative Attika Trabelsi (jeune entrepreneur, diplômée de l’ENS) était elle-aussi invitée à débattre avec Manuel Valls. Elle a interpellé le Premier ministre en déclarant avoir été “humiliée et blessée” par ses déclarations sur le voile. Manuel Valls avait dit qu’il représentait un “asservissement de la femme“.&#10;&#10;Ce dernier est resté sur ses positions et sur le cliché de base déclarant ainsi « Vous êtes libre de porter ce voile, mais vous savez parfaitement ce qui se passe aujourd’hui dans certains quartiers. »">
            <a:hlinkClick r:id="rId4"/>
          </p:cNvPr>
          <p:cNvPicPr preferRelativeResize="0"/>
          <p:nvPr/>
        </p:nvPicPr>
        <p:blipFill>
          <a:blip r:embed="rId5">
            <a:alphaModFix/>
          </a:blip>
          <a:stretch>
            <a:fillRect/>
          </a:stretch>
        </p:blipFill>
        <p:spPr>
          <a:xfrm>
            <a:off x="302975" y="1476925"/>
            <a:ext cx="4572000" cy="3429000"/>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0"/>
          <p:cNvSpPr txBox="1">
            <a:spLocks noGrp="1"/>
          </p:cNvSpPr>
          <p:nvPr>
            <p:ph type="title"/>
          </p:nvPr>
        </p:nvSpPr>
        <p:spPr>
          <a:xfrm>
            <a:off x="384150" y="1202950"/>
            <a:ext cx="8034000" cy="13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4400">
                <a:solidFill>
                  <a:srgbClr val="000000"/>
                </a:solidFill>
                <a:latin typeface="Calibri"/>
                <a:ea typeface="Calibri"/>
                <a:cs typeface="Calibri"/>
                <a:sym typeface="Calibri"/>
              </a:rPr>
              <a:t>UN CORTO METRAJE ELOCUENTE</a:t>
            </a:r>
            <a:endParaRPr/>
          </a:p>
        </p:txBody>
      </p:sp>
      <p:sp>
        <p:nvSpPr>
          <p:cNvPr id="132" name="Google Shape;132;p20"/>
          <p:cNvSpPr txBox="1">
            <a:spLocks noGrp="1"/>
          </p:cNvSpPr>
          <p:nvPr>
            <p:ph type="body" idx="1"/>
          </p:nvPr>
        </p:nvSpPr>
        <p:spPr>
          <a:xfrm>
            <a:off x="729450" y="3185250"/>
            <a:ext cx="7688700" cy="11547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33" name="Google Shape;133;p20" descr="Gurinder Chadha - Paris Je T'Aime, Quais De Seine">
            <a:hlinkClick r:id="rId3"/>
          </p:cNvPr>
          <p:cNvPicPr preferRelativeResize="0"/>
          <p:nvPr/>
        </p:nvPicPr>
        <p:blipFill>
          <a:blip r:embed="rId4">
            <a:alphaModFix/>
          </a:blip>
          <a:stretch>
            <a:fillRect/>
          </a:stretch>
        </p:blipFill>
        <p:spPr>
          <a:xfrm>
            <a:off x="2287800" y="2511837"/>
            <a:ext cx="4572000" cy="2501525"/>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ANALYSE DU COURS MÉTRAGE</a:t>
            </a:r>
            <a:endParaRPr/>
          </a:p>
        </p:txBody>
      </p:sp>
      <p:sp>
        <p:nvSpPr>
          <p:cNvPr id="139" name="Google Shape;139;p21"/>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s" sz="1800"/>
              <a:t>RÉSUMÉ</a:t>
            </a:r>
            <a:endParaRPr sz="1800"/>
          </a:p>
          <a:p>
            <a:pPr marL="457200" lvl="0" indent="-342900" algn="l" rtl="0">
              <a:spcBef>
                <a:spcPts val="0"/>
              </a:spcBef>
              <a:spcAft>
                <a:spcPts val="0"/>
              </a:spcAft>
              <a:buSzPts val="1800"/>
              <a:buChar char="❖"/>
            </a:pPr>
            <a:r>
              <a:rPr lang="es" sz="1800"/>
              <a:t>VOCABULAIRE</a:t>
            </a:r>
            <a:endParaRPr sz="1800"/>
          </a:p>
          <a:p>
            <a:pPr marL="457200" lvl="0" indent="-342900" algn="l" rtl="0">
              <a:spcBef>
                <a:spcPts val="0"/>
              </a:spcBef>
              <a:spcAft>
                <a:spcPts val="0"/>
              </a:spcAft>
              <a:buSzPts val="1800"/>
              <a:buChar char="❖"/>
            </a:pPr>
            <a:r>
              <a:rPr lang="es" sz="1800"/>
              <a:t>COMMENTAIRES//COMPARAISONS</a:t>
            </a:r>
            <a:endParaRPr sz="1800"/>
          </a:p>
          <a:p>
            <a:pPr marL="45720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715</Words>
  <Application>Microsoft Office PowerPoint</Application>
  <PresentationFormat>Presentación en pantalla (16:9)</PresentationFormat>
  <Paragraphs>93</Paragraphs>
  <Slides>15</Slides>
  <Notes>15</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Raleway</vt:lpstr>
      <vt:lpstr>Lato</vt:lpstr>
      <vt:lpstr>Streamline</vt:lpstr>
      <vt:lpstr>EL VOCABULARIO “CALLEJERO” UNA INCITACIÓN AL MACHISMO ?</vt:lpstr>
      <vt:lpstr>INDEX</vt:lpstr>
      <vt:lpstr>LE JARGON /L’ARGOT UNE RÉFLEXION SUR LA LANGUE DAMSO PINOCCHIO       paroles/letra</vt:lpstr>
      <vt:lpstr>HISTOIRE DES MOTS QUI BLESSENT</vt:lpstr>
      <vt:lpstr>LES STÉRÉOTYPES   des chiffres qui en disent long</vt:lpstr>
      <vt:lpstr>LES CLICHÉS / LES STÉRÉOTYPES</vt:lpstr>
      <vt:lpstr>LE TABOU DU VOILE 7’40</vt:lpstr>
      <vt:lpstr>UN CORTO METRAJE ELOCUENTE</vt:lpstr>
      <vt:lpstr>ANALYSE DU COURS MÉTRAGE</vt:lpstr>
      <vt:lpstr>EJEMPLO DE TRABAJO</vt:lpstr>
      <vt:lpstr>DEFINIR Y ANALISAR</vt:lpstr>
      <vt:lpstr>EXERCICES EN GROUPE:  chercher des postcast, vidéos, pubs et/ou articles faisant référence à la lutte contre les clichés sexistes dans le langage  faire un remastering / montage propre débat de 5-7 min   format presentation google/power point…   application Canva/Phonto...</vt:lpstr>
      <vt:lpstr>EXEMPLES</vt:lpstr>
      <vt:lpstr>REFLEXION:            LE POUVOIR DE LA FEMME?             LE POUVOIR ET LA FEMME? </vt:lpstr>
      <vt:lpstr>BIBLIOGRAPHIE TOUS ÉGAUX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VOCABULARIO “CALLEJERO” UNA INCITACIÓN AL MACHISMO ?</dc:title>
  <cp:lastModifiedBy>usuario</cp:lastModifiedBy>
  <cp:revision>1</cp:revision>
  <dcterms:modified xsi:type="dcterms:W3CDTF">2019-04-08T10:10:10Z</dcterms:modified>
</cp:coreProperties>
</file>