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embeddings/oleObject1.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2.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11.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7.bin" ContentType="application/vnd.openxmlformats-officedocument.oleObject"/>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8.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p:sldMasterIdLst>
    <p:sldMasterId id="2147483648" r:id="rId1"/>
  </p:sldMasterIdLst>
  <p:notesMasterIdLst>
    <p:notesMasterId r:id="rId103"/>
  </p:notesMasterIdLst>
  <p:handoutMasterIdLst>
    <p:handoutMasterId r:id="rId104"/>
  </p:handoutMasterIdLst>
  <p:sldIdLst>
    <p:sldId id="285" r:id="rId2"/>
    <p:sldId id="256" r:id="rId3"/>
    <p:sldId id="407" r:id="rId4"/>
    <p:sldId id="408" r:id="rId5"/>
    <p:sldId id="409" r:id="rId6"/>
    <p:sldId id="298" r:id="rId7"/>
    <p:sldId id="406" r:id="rId8"/>
    <p:sldId id="342" r:id="rId9"/>
    <p:sldId id="344" r:id="rId10"/>
    <p:sldId id="376" r:id="rId11"/>
    <p:sldId id="377" r:id="rId12"/>
    <p:sldId id="349" r:id="rId13"/>
    <p:sldId id="306" r:id="rId14"/>
    <p:sldId id="307" r:id="rId15"/>
    <p:sldId id="308" r:id="rId16"/>
    <p:sldId id="301" r:id="rId17"/>
    <p:sldId id="302" r:id="rId18"/>
    <p:sldId id="353" r:id="rId19"/>
    <p:sldId id="356" r:id="rId20"/>
    <p:sldId id="357" r:id="rId21"/>
    <p:sldId id="358" r:id="rId22"/>
    <p:sldId id="359" r:id="rId23"/>
    <p:sldId id="360" r:id="rId24"/>
    <p:sldId id="361" r:id="rId25"/>
    <p:sldId id="362" r:id="rId26"/>
    <p:sldId id="453" r:id="rId27"/>
    <p:sldId id="414" r:id="rId28"/>
    <p:sldId id="364" r:id="rId29"/>
    <p:sldId id="432" r:id="rId30"/>
    <p:sldId id="365" r:id="rId31"/>
    <p:sldId id="441" r:id="rId32"/>
    <p:sldId id="433" r:id="rId33"/>
    <p:sldId id="434" r:id="rId34"/>
    <p:sldId id="367" r:id="rId35"/>
    <p:sldId id="435" r:id="rId36"/>
    <p:sldId id="436" r:id="rId37"/>
    <p:sldId id="437" r:id="rId38"/>
    <p:sldId id="438" r:id="rId39"/>
    <p:sldId id="439" r:id="rId40"/>
    <p:sldId id="440" r:id="rId41"/>
    <p:sldId id="430" r:id="rId42"/>
    <p:sldId id="442" r:id="rId43"/>
    <p:sldId id="443" r:id="rId44"/>
    <p:sldId id="444" r:id="rId45"/>
    <p:sldId id="445" r:id="rId46"/>
    <p:sldId id="446" r:id="rId47"/>
    <p:sldId id="368" r:id="rId48"/>
    <p:sldId id="369" r:id="rId49"/>
    <p:sldId id="370" r:id="rId50"/>
    <p:sldId id="373" r:id="rId51"/>
    <p:sldId id="416" r:id="rId52"/>
    <p:sldId id="447" r:id="rId53"/>
    <p:sldId id="418" r:id="rId54"/>
    <p:sldId id="419" r:id="rId55"/>
    <p:sldId id="420" r:id="rId56"/>
    <p:sldId id="422" r:id="rId57"/>
    <p:sldId id="423" r:id="rId58"/>
    <p:sldId id="429" r:id="rId59"/>
    <p:sldId id="424" r:id="rId60"/>
    <p:sldId id="431" r:id="rId61"/>
    <p:sldId id="426" r:id="rId62"/>
    <p:sldId id="448" r:id="rId63"/>
    <p:sldId id="449" r:id="rId64"/>
    <p:sldId id="450" r:id="rId65"/>
    <p:sldId id="452" r:id="rId66"/>
    <p:sldId id="451" r:id="rId67"/>
    <p:sldId id="427" r:id="rId68"/>
    <p:sldId id="428" r:id="rId69"/>
    <p:sldId id="374" r:id="rId70"/>
    <p:sldId id="378" r:id="rId71"/>
    <p:sldId id="375" r:id="rId72"/>
    <p:sldId id="412" r:id="rId73"/>
    <p:sldId id="381" r:id="rId74"/>
    <p:sldId id="382" r:id="rId75"/>
    <p:sldId id="383" r:id="rId76"/>
    <p:sldId id="384" r:id="rId77"/>
    <p:sldId id="396" r:id="rId78"/>
    <p:sldId id="397" r:id="rId79"/>
    <p:sldId id="398" r:id="rId80"/>
    <p:sldId id="385" r:id="rId81"/>
    <p:sldId id="399" r:id="rId82"/>
    <p:sldId id="386" r:id="rId83"/>
    <p:sldId id="388" r:id="rId84"/>
    <p:sldId id="400" r:id="rId85"/>
    <p:sldId id="395" r:id="rId86"/>
    <p:sldId id="389" r:id="rId87"/>
    <p:sldId id="401" r:id="rId88"/>
    <p:sldId id="391" r:id="rId89"/>
    <p:sldId id="402" r:id="rId90"/>
    <p:sldId id="392" r:id="rId91"/>
    <p:sldId id="393" r:id="rId92"/>
    <p:sldId id="262" r:id="rId93"/>
    <p:sldId id="411" r:id="rId94"/>
    <p:sldId id="413" r:id="rId95"/>
    <p:sldId id="286" r:id="rId96"/>
    <p:sldId id="268" r:id="rId97"/>
    <p:sldId id="280" r:id="rId98"/>
    <p:sldId id="265" r:id="rId99"/>
    <p:sldId id="264" r:id="rId100"/>
    <p:sldId id="284" r:id="rId101"/>
    <p:sldId id="415" r:id="rId102"/>
  </p:sldIdLst>
  <p:sldSz cx="9144000" cy="6858000" type="screen4x3"/>
  <p:notesSz cx="6842125" cy="9772650"/>
  <p:defaultTextStyle>
    <a:defPPr>
      <a:defRPr lang="es-ES_tradnl"/>
    </a:defPPr>
    <a:lvl1pPr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86" d="100"/>
          <a:sy n="186" d="100"/>
        </p:scale>
        <p:origin x="-3080"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190"/>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notesMaster" Target="notesMasters/notesMaster1.xml"/><Relationship Id="rId104" Type="http://schemas.openxmlformats.org/officeDocument/2006/relationships/handoutMaster" Target="handoutMasters/handoutMaster1.xml"/><Relationship Id="rId105" Type="http://schemas.openxmlformats.org/officeDocument/2006/relationships/printerSettings" Target="printerSettings/printerSettings1.bin"/><Relationship Id="rId106" Type="http://schemas.openxmlformats.org/officeDocument/2006/relationships/presProps" Target="presProps.xml"/><Relationship Id="rId107"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theme" Target="theme/theme1.xml"/><Relationship Id="rId10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65450" cy="4889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atin typeface="Times New Roman" panose="02020603050405020304" pitchFamily="18" charset="0"/>
                <a:ea typeface="+mn-ea"/>
                <a:cs typeface="+mn-cs"/>
              </a:defRPr>
            </a:lvl1pPr>
          </a:lstStyle>
          <a:p>
            <a:pPr>
              <a:defRPr/>
            </a:pPr>
            <a:endParaRPr lang="es-ES"/>
          </a:p>
        </p:txBody>
      </p:sp>
      <p:sp>
        <p:nvSpPr>
          <p:cNvPr id="34819" name="Rectangle 3"/>
          <p:cNvSpPr>
            <a:spLocks noGrp="1" noChangeArrowheads="1"/>
          </p:cNvSpPr>
          <p:nvPr>
            <p:ph type="dt" sz="quarter" idx="1"/>
          </p:nvPr>
        </p:nvSpPr>
        <p:spPr bwMode="auto">
          <a:xfrm>
            <a:off x="3876675" y="0"/>
            <a:ext cx="2965450" cy="4889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atin typeface="Times New Roman" panose="02020603050405020304" pitchFamily="18" charset="0"/>
                <a:ea typeface="+mn-ea"/>
                <a:cs typeface="+mn-cs"/>
              </a:defRPr>
            </a:lvl1pPr>
          </a:lstStyle>
          <a:p>
            <a:pPr>
              <a:defRPr/>
            </a:pPr>
            <a:endParaRPr lang="es-ES"/>
          </a:p>
        </p:txBody>
      </p:sp>
      <p:sp>
        <p:nvSpPr>
          <p:cNvPr id="34820" name="Rectangle 4"/>
          <p:cNvSpPr>
            <a:spLocks noGrp="1" noChangeArrowheads="1"/>
          </p:cNvSpPr>
          <p:nvPr>
            <p:ph type="ftr" sz="quarter" idx="2"/>
          </p:nvPr>
        </p:nvSpPr>
        <p:spPr bwMode="auto">
          <a:xfrm>
            <a:off x="0" y="9283700"/>
            <a:ext cx="2965450" cy="4889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atin typeface="Times New Roman" panose="02020603050405020304" pitchFamily="18" charset="0"/>
                <a:ea typeface="+mn-ea"/>
                <a:cs typeface="+mn-cs"/>
              </a:defRPr>
            </a:lvl1pPr>
          </a:lstStyle>
          <a:p>
            <a:pPr>
              <a:defRPr/>
            </a:pPr>
            <a:endParaRPr lang="es-ES"/>
          </a:p>
        </p:txBody>
      </p:sp>
      <p:sp>
        <p:nvSpPr>
          <p:cNvPr id="34821" name="Rectangle 5"/>
          <p:cNvSpPr>
            <a:spLocks noGrp="1" noChangeArrowheads="1"/>
          </p:cNvSpPr>
          <p:nvPr>
            <p:ph type="sldNum" sz="quarter" idx="3"/>
          </p:nvPr>
        </p:nvSpPr>
        <p:spPr bwMode="auto">
          <a:xfrm>
            <a:off x="3876675" y="9283700"/>
            <a:ext cx="2965450" cy="4889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smtClean="0">
                <a:cs typeface="+mn-cs"/>
              </a:defRPr>
            </a:lvl1pPr>
          </a:lstStyle>
          <a:p>
            <a:pPr>
              <a:defRPr/>
            </a:pPr>
            <a:fld id="{F6F4B94E-6942-8842-8BE2-A7B6F9F1AF02}" type="slidenum">
              <a:rPr lang="es-ES"/>
              <a:pPr>
                <a:defRPr/>
              </a:pPr>
              <a:t>‹Nr.›</a:t>
            </a:fld>
            <a:endParaRPr lang="es-ES"/>
          </a:p>
        </p:txBody>
      </p:sp>
    </p:spTree>
    <p:extLst>
      <p:ext uri="{BB962C8B-B14F-4D97-AF65-F5344CB8AC3E}">
        <p14:creationId xmlns:p14="http://schemas.microsoft.com/office/powerpoint/2010/main" val="12607805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atin typeface="Times New Roman" panose="02020603050405020304" pitchFamily="18" charset="0"/>
                <a:ea typeface="+mn-ea"/>
                <a:cs typeface="+mn-cs"/>
              </a:defRPr>
            </a:lvl1pPr>
          </a:lstStyle>
          <a:p>
            <a:pPr>
              <a:defRPr/>
            </a:pPr>
            <a:endParaRPr lang="es-ES"/>
          </a:p>
        </p:txBody>
      </p:sp>
      <p:sp>
        <p:nvSpPr>
          <p:cNvPr id="95235" name="Rectangle 3"/>
          <p:cNvSpPr>
            <a:spLocks noGrp="1" noChangeArrowheads="1"/>
          </p:cNvSpPr>
          <p:nvPr>
            <p:ph type="dt" idx="1"/>
          </p:nvPr>
        </p:nvSpPr>
        <p:spPr bwMode="auto">
          <a:xfrm>
            <a:off x="388620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atin typeface="Times New Roman" panose="02020603050405020304" pitchFamily="18" charset="0"/>
                <a:ea typeface="+mn-ea"/>
                <a:cs typeface="+mn-cs"/>
              </a:defRPr>
            </a:lvl1pPr>
          </a:lstStyle>
          <a:p>
            <a:pPr>
              <a:defRPr/>
            </a:pPr>
            <a:endParaRPr lang="es-ES"/>
          </a:p>
        </p:txBody>
      </p:sp>
      <p:sp>
        <p:nvSpPr>
          <p:cNvPr id="15364" name="Rectangle 4"/>
          <p:cNvSpPr>
            <a:spLocks noGrp="1" noRot="1" noChangeAspect="1" noChangeArrowheads="1" noTextEdit="1"/>
          </p:cNvSpPr>
          <p:nvPr>
            <p:ph type="sldImg" idx="2"/>
          </p:nvPr>
        </p:nvSpPr>
        <p:spPr bwMode="auto">
          <a:xfrm>
            <a:off x="990600" y="762000"/>
            <a:ext cx="4876800" cy="3657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5237" name="Rectangle 5"/>
          <p:cNvSpPr>
            <a:spLocks noGrp="1" noChangeArrowheads="1"/>
          </p:cNvSpPr>
          <p:nvPr>
            <p:ph type="body" sz="quarter" idx="3"/>
          </p:nvPr>
        </p:nvSpPr>
        <p:spPr bwMode="auto">
          <a:xfrm>
            <a:off x="914400" y="4648200"/>
            <a:ext cx="5029200" cy="44196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95238" name="Rectangle 6"/>
          <p:cNvSpPr>
            <a:spLocks noGrp="1" noChangeArrowheads="1"/>
          </p:cNvSpPr>
          <p:nvPr>
            <p:ph type="ftr" sz="quarter" idx="4"/>
          </p:nvPr>
        </p:nvSpPr>
        <p:spPr bwMode="auto">
          <a:xfrm>
            <a:off x="0" y="9296400"/>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atin typeface="Times New Roman" panose="02020603050405020304" pitchFamily="18" charset="0"/>
                <a:ea typeface="+mn-ea"/>
                <a:cs typeface="+mn-cs"/>
              </a:defRPr>
            </a:lvl1pPr>
          </a:lstStyle>
          <a:p>
            <a:pPr>
              <a:defRPr/>
            </a:pPr>
            <a:endParaRPr lang="es-ES"/>
          </a:p>
        </p:txBody>
      </p:sp>
      <p:sp>
        <p:nvSpPr>
          <p:cNvPr id="95239" name="Rectangle 7"/>
          <p:cNvSpPr>
            <a:spLocks noGrp="1" noChangeArrowheads="1"/>
          </p:cNvSpPr>
          <p:nvPr>
            <p:ph type="sldNum" sz="quarter" idx="5"/>
          </p:nvPr>
        </p:nvSpPr>
        <p:spPr bwMode="auto">
          <a:xfrm>
            <a:off x="3886200" y="9296400"/>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smtClean="0">
                <a:cs typeface="+mn-cs"/>
              </a:defRPr>
            </a:lvl1pPr>
          </a:lstStyle>
          <a:p>
            <a:pPr>
              <a:defRPr/>
            </a:pPr>
            <a:fld id="{50175A92-EB19-FA4F-A1A6-D8472A43BCCC}" type="slidenum">
              <a:rPr lang="es-ES"/>
              <a:pPr>
                <a:defRPr/>
              </a:pPr>
              <a:t>‹Nr.›</a:t>
            </a:fld>
            <a:endParaRPr lang="es-ES"/>
          </a:p>
        </p:txBody>
      </p:sp>
    </p:spTree>
    <p:extLst>
      <p:ext uri="{BB962C8B-B14F-4D97-AF65-F5344CB8AC3E}">
        <p14:creationId xmlns:p14="http://schemas.microsoft.com/office/powerpoint/2010/main" val="7746495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084D862-D337-E949-9F89-9F0FFFFA1921}" type="slidenum">
              <a:rPr lang="es-ES" sz="1200"/>
              <a:pPr/>
              <a:t>9</a:t>
            </a:fld>
            <a:endParaRPr lang="es-ES" sz="1200"/>
          </a:p>
        </p:txBody>
      </p:sp>
      <p:sp>
        <p:nvSpPr>
          <p:cNvPr id="25602" name="Rectangle 2"/>
          <p:cNvSpPr>
            <a:spLocks noGrp="1" noChangeArrowheads="1"/>
          </p:cNvSpPr>
          <p:nvPr>
            <p:ph type="body" idx="1"/>
          </p:nvPr>
        </p:nvSpPr>
        <p:spPr>
          <a:xfrm>
            <a:off x="279400" y="3748088"/>
            <a:ext cx="6196013" cy="283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lstStyle/>
          <a:p>
            <a:r>
              <a:rPr lang="es-ES_tradnl">
                <a:latin typeface="Times New Roman" charset="0"/>
              </a:rPr>
              <a:t>Defibrillation was once provided only by advanced practitioners such as physicians, nurses, and paramedics. With the introduction of automated external defibrillators (DESA) responders not trained in rhythm recognition were able to defibrillate. Emergency Medical Technicians (EMTs), firefighters, police, security guards, flight attendants, lifeguards and lay responders have been trained to defibrillate.</a:t>
            </a:r>
          </a:p>
          <a:p>
            <a:r>
              <a:rPr lang="es-ES_tradnl">
                <a:latin typeface="Times New Roman" charset="0"/>
              </a:rPr>
              <a:t>Basic Life Support (BLS) once included only CPR. The American Heart Association (AHA) now includes defibrillation as part of BLS.</a:t>
            </a:r>
          </a:p>
          <a:p>
            <a:endParaRPr lang="es-ES_tradnl">
              <a:latin typeface="Times New Roman" charset="0"/>
            </a:endParaRPr>
          </a:p>
        </p:txBody>
      </p:sp>
      <p:sp>
        <p:nvSpPr>
          <p:cNvPr id="25603" name="Rectangle 3"/>
          <p:cNvSpPr>
            <a:spLocks noGrp="1" noRot="1" noChangeAspect="1" noChangeArrowheads="1" noTextEdit="1"/>
          </p:cNvSpPr>
          <p:nvPr>
            <p:ph type="sldImg"/>
          </p:nvPr>
        </p:nvSpPr>
        <p:spPr>
          <a:xfrm>
            <a:off x="488950" y="468313"/>
            <a:ext cx="4197350" cy="3148012"/>
          </a:xfrm>
          <a:ln w="12700">
            <a:solidFill>
              <a:schemeClr val="tx1"/>
            </a:solidFill>
          </a:ln>
        </p:spPr>
      </p:sp>
      <p:sp>
        <p:nvSpPr>
          <p:cNvPr id="25604" name="Rectangle 4"/>
          <p:cNvSpPr>
            <a:spLocks noChangeArrowheads="1"/>
          </p:cNvSpPr>
          <p:nvPr/>
        </p:nvSpPr>
        <p:spPr bwMode="auto">
          <a:xfrm>
            <a:off x="6022975" y="9507538"/>
            <a:ext cx="4476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spAutoFit/>
          </a:bodyPr>
          <a:lstStyle/>
          <a:p>
            <a:pPr algn="r" defTabSz="949325">
              <a:spcBef>
                <a:spcPct val="50000"/>
              </a:spcBef>
            </a:pPr>
            <a:r>
              <a:rPr lang="es-ES_tradnl" sz="1000">
                <a:latin typeface="Arial" charset="0"/>
              </a:rPr>
              <a:t>3</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C9CF502-8319-B444-8686-A9E3C92B8123}" type="slidenum">
              <a:rPr lang="es-ES" sz="1200"/>
              <a:pPr/>
              <a:t>30</a:t>
            </a:fld>
            <a:endParaRPr lang="es-ES" sz="1200"/>
          </a:p>
        </p:txBody>
      </p:sp>
      <p:sp>
        <p:nvSpPr>
          <p:cNvPr id="54274" name="Rectangle 2"/>
          <p:cNvSpPr>
            <a:spLocks noGrp="1" noRot="1" noChangeAspect="1" noChangeArrowheads="1" noTextEdit="1"/>
          </p:cNvSpPr>
          <p:nvPr>
            <p:ph type="sldImg"/>
          </p:nvPr>
        </p:nvSpPr>
        <p:spPr>
          <a:xfrm>
            <a:off x="977900" y="733425"/>
            <a:ext cx="4886325" cy="3663950"/>
          </a:xfrm>
          <a:solidFill>
            <a:srgbClr val="FFFFFF"/>
          </a:solidFill>
          <a:ln/>
        </p:spPr>
      </p:sp>
      <p:sp>
        <p:nvSpPr>
          <p:cNvPr id="54275" name="Rectangle 3"/>
          <p:cNvSpPr>
            <a:spLocks noGrp="1" noChangeArrowheads="1"/>
          </p:cNvSpPr>
          <p:nvPr>
            <p:ph type="body" idx="1"/>
          </p:nvPr>
        </p:nvSpPr>
        <p:spPr>
          <a:xfrm>
            <a:off x="912813" y="4641850"/>
            <a:ext cx="5016500" cy="4397375"/>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5024" tIns="47512" rIns="95024" bIns="47512"/>
          <a:lstStyle/>
          <a:p>
            <a:endParaRPr lang="es-ES">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CDDFC7B-3FFE-A544-8DF6-1EE66F0560DE}" type="slidenum">
              <a:rPr lang="es-ES" sz="1200"/>
              <a:pPr/>
              <a:t>49</a:t>
            </a:fld>
            <a:endParaRPr lang="es-ES" sz="1200"/>
          </a:p>
        </p:txBody>
      </p:sp>
      <p:sp>
        <p:nvSpPr>
          <p:cNvPr id="60418" name="Rectangle 2"/>
          <p:cNvSpPr>
            <a:spLocks noGrp="1" noRot="1" noChangeAspect="1" noChangeArrowheads="1" noTextEdit="1"/>
          </p:cNvSpPr>
          <p:nvPr>
            <p:ph type="sldImg"/>
          </p:nvPr>
        </p:nvSpPr>
        <p:spPr>
          <a:xfrm>
            <a:off x="977900" y="733425"/>
            <a:ext cx="4886325" cy="3663950"/>
          </a:xfrm>
          <a:solidFill>
            <a:srgbClr val="FFFFFF"/>
          </a:solidFill>
          <a:ln/>
        </p:spPr>
      </p:sp>
      <p:sp>
        <p:nvSpPr>
          <p:cNvPr id="60419" name="Rectangle 3"/>
          <p:cNvSpPr>
            <a:spLocks noGrp="1" noChangeArrowheads="1"/>
          </p:cNvSpPr>
          <p:nvPr>
            <p:ph type="body" idx="1"/>
          </p:nvPr>
        </p:nvSpPr>
        <p:spPr>
          <a:xfrm>
            <a:off x="912813" y="4641850"/>
            <a:ext cx="5016500" cy="4397375"/>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5024" tIns="47512" rIns="95024" bIns="47512"/>
          <a:lstStyle/>
          <a:p>
            <a:endParaRPr lang="es-ES">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ABCB519-9F25-C348-8C93-485D3742FC48}" type="slidenum">
              <a:rPr lang="es-ES" sz="1200"/>
              <a:pPr/>
              <a:t>69</a:t>
            </a:fld>
            <a:endParaRPr lang="es-ES" sz="1200"/>
          </a:p>
        </p:txBody>
      </p:sp>
      <p:sp>
        <p:nvSpPr>
          <p:cNvPr id="67586" name="Rectangle 2"/>
          <p:cNvSpPr>
            <a:spLocks noGrp="1" noChangeArrowheads="1"/>
          </p:cNvSpPr>
          <p:nvPr>
            <p:ph type="body" idx="1"/>
          </p:nvPr>
        </p:nvSpPr>
        <p:spPr>
          <a:xfrm>
            <a:off x="279400" y="3748088"/>
            <a:ext cx="6196013" cy="283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lstStyle/>
          <a:p>
            <a:r>
              <a:rPr lang="es-ES_tradnl">
                <a:latin typeface="Times New Roman" charset="0"/>
              </a:rPr>
              <a:t>An automated external defibrillator or DESA is a type of defibrillator which analyzes the patient's rhythm and advises the operator when a shockable rhythm is detected. It is not necessary for the DESA operator to be skilled in rhythm recognition. DESA should only be applied to patients who are unconscious, pulseless and not breathing.</a:t>
            </a:r>
          </a:p>
          <a:p>
            <a:endParaRPr lang="es-ES_tradnl">
              <a:latin typeface="Times New Roman" charset="0"/>
            </a:endParaRPr>
          </a:p>
        </p:txBody>
      </p:sp>
      <p:sp>
        <p:nvSpPr>
          <p:cNvPr id="67587" name="Rectangle 3"/>
          <p:cNvSpPr>
            <a:spLocks noGrp="1" noRot="1" noChangeAspect="1" noChangeArrowheads="1" noTextEdit="1"/>
          </p:cNvSpPr>
          <p:nvPr>
            <p:ph type="sldImg"/>
          </p:nvPr>
        </p:nvSpPr>
        <p:spPr>
          <a:xfrm>
            <a:off x="488950" y="468313"/>
            <a:ext cx="4197350" cy="3148012"/>
          </a:xfrm>
          <a:ln w="12700">
            <a:solidFill>
              <a:schemeClr val="tx1"/>
            </a:solidFill>
          </a:ln>
        </p:spPr>
      </p:sp>
      <p:sp>
        <p:nvSpPr>
          <p:cNvPr id="67588" name="Rectangle 4"/>
          <p:cNvSpPr>
            <a:spLocks noChangeArrowheads="1"/>
          </p:cNvSpPr>
          <p:nvPr/>
        </p:nvSpPr>
        <p:spPr bwMode="auto">
          <a:xfrm>
            <a:off x="6022975" y="9507538"/>
            <a:ext cx="4476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spAutoFit/>
          </a:bodyPr>
          <a:lstStyle/>
          <a:p>
            <a:pPr algn="r" defTabSz="949325">
              <a:spcBef>
                <a:spcPct val="50000"/>
              </a:spcBef>
            </a:pPr>
            <a:r>
              <a:rPr lang="es-ES_tradnl" sz="1000">
                <a:latin typeface="Arial" charset="0"/>
              </a:rPr>
              <a:t>16</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111D9AE-F048-2B4D-9CE2-DB64BF24702C}" type="slidenum">
              <a:rPr lang="es-ES" sz="1200"/>
              <a:pPr/>
              <a:t>70</a:t>
            </a:fld>
            <a:endParaRPr lang="es-ES" sz="1200"/>
          </a:p>
        </p:txBody>
      </p:sp>
      <p:sp>
        <p:nvSpPr>
          <p:cNvPr id="69634" name="Rectangle 2"/>
          <p:cNvSpPr>
            <a:spLocks noGrp="1" noChangeArrowheads="1"/>
          </p:cNvSpPr>
          <p:nvPr>
            <p:ph type="body" idx="1"/>
          </p:nvPr>
        </p:nvSpPr>
        <p:spPr>
          <a:xfrm>
            <a:off x="279400" y="3748088"/>
            <a:ext cx="6196013" cy="283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lstStyle/>
          <a:p>
            <a:r>
              <a:rPr lang="es-ES_tradnl">
                <a:latin typeface="Times New Roman" charset="0"/>
              </a:rPr>
              <a:t>An automated external defibrillator or DESA is a type of defibrillator which analyzes the patient's rhythm and advises the operator when a shockable rhythm is detected. It is not necessary for the DESA operator to be skilled in rhythm recognition. DESA should only be applied to patients who are unconscious, pulseless and not breathing.</a:t>
            </a:r>
          </a:p>
          <a:p>
            <a:endParaRPr lang="es-ES_tradnl">
              <a:latin typeface="Times New Roman" charset="0"/>
            </a:endParaRPr>
          </a:p>
        </p:txBody>
      </p:sp>
      <p:sp>
        <p:nvSpPr>
          <p:cNvPr id="69635" name="Rectangle 3"/>
          <p:cNvSpPr>
            <a:spLocks noGrp="1" noRot="1" noChangeAspect="1" noChangeArrowheads="1" noTextEdit="1"/>
          </p:cNvSpPr>
          <p:nvPr>
            <p:ph type="sldImg"/>
          </p:nvPr>
        </p:nvSpPr>
        <p:spPr>
          <a:xfrm>
            <a:off x="488950" y="468313"/>
            <a:ext cx="4197350" cy="3148012"/>
          </a:xfrm>
          <a:ln w="12700">
            <a:solidFill>
              <a:schemeClr val="tx1"/>
            </a:solidFill>
          </a:ln>
        </p:spPr>
      </p:sp>
      <p:sp>
        <p:nvSpPr>
          <p:cNvPr id="69636" name="Rectangle 4"/>
          <p:cNvSpPr>
            <a:spLocks noChangeArrowheads="1"/>
          </p:cNvSpPr>
          <p:nvPr/>
        </p:nvSpPr>
        <p:spPr bwMode="auto">
          <a:xfrm>
            <a:off x="6022975" y="9507538"/>
            <a:ext cx="4476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spAutoFit/>
          </a:bodyPr>
          <a:lstStyle/>
          <a:p>
            <a:pPr algn="r" defTabSz="949325">
              <a:spcBef>
                <a:spcPct val="50000"/>
              </a:spcBef>
            </a:pPr>
            <a:r>
              <a:rPr lang="es-ES_tradnl" sz="1000">
                <a:latin typeface="Arial" charset="0"/>
              </a:rPr>
              <a:t>16</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765C784-B579-1D40-95A6-CEC0CE48281C}" type="slidenum">
              <a:rPr lang="es-ES" sz="1200"/>
              <a:pPr/>
              <a:t>71</a:t>
            </a:fld>
            <a:endParaRPr lang="es-ES" sz="1200"/>
          </a:p>
        </p:txBody>
      </p:sp>
      <p:sp>
        <p:nvSpPr>
          <p:cNvPr id="71682" name="Rectangle 2"/>
          <p:cNvSpPr>
            <a:spLocks noGrp="1" noChangeArrowheads="1"/>
          </p:cNvSpPr>
          <p:nvPr>
            <p:ph type="body" idx="1"/>
          </p:nvPr>
        </p:nvSpPr>
        <p:spPr>
          <a:xfrm>
            <a:off x="279400" y="3748088"/>
            <a:ext cx="6196013" cy="283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lstStyle/>
          <a:p>
            <a:r>
              <a:rPr lang="es-ES_tradnl">
                <a:latin typeface="Times New Roman" charset="0"/>
              </a:rPr>
              <a:t>Picture of LIFEPAK</a:t>
            </a:r>
            <a:r>
              <a:rPr lang="es-ES_tradnl" baseline="30000">
                <a:latin typeface="Times New Roman" charset="0"/>
              </a:rPr>
              <a:t>®</a:t>
            </a:r>
            <a:r>
              <a:rPr lang="es-ES_tradnl">
                <a:latin typeface="Times New Roman" charset="0"/>
              </a:rPr>
              <a:t> 500 DESA.</a:t>
            </a:r>
          </a:p>
          <a:p>
            <a:endParaRPr lang="es-ES_tradnl">
              <a:latin typeface="Times New Roman" charset="0"/>
            </a:endParaRPr>
          </a:p>
        </p:txBody>
      </p:sp>
      <p:sp>
        <p:nvSpPr>
          <p:cNvPr id="71683" name="Rectangle 3"/>
          <p:cNvSpPr>
            <a:spLocks noGrp="1" noRot="1" noChangeAspect="1" noChangeArrowheads="1" noTextEdit="1"/>
          </p:cNvSpPr>
          <p:nvPr>
            <p:ph type="sldImg"/>
          </p:nvPr>
        </p:nvSpPr>
        <p:spPr>
          <a:xfrm>
            <a:off x="488950" y="468313"/>
            <a:ext cx="4197350" cy="3148012"/>
          </a:xfrm>
          <a:ln w="12700">
            <a:solidFill>
              <a:schemeClr val="tx1"/>
            </a:solidFill>
          </a:ln>
        </p:spPr>
      </p:sp>
      <p:sp>
        <p:nvSpPr>
          <p:cNvPr id="71684" name="Rectangle 4"/>
          <p:cNvSpPr>
            <a:spLocks noChangeArrowheads="1"/>
          </p:cNvSpPr>
          <p:nvPr/>
        </p:nvSpPr>
        <p:spPr bwMode="auto">
          <a:xfrm>
            <a:off x="6022975" y="9507538"/>
            <a:ext cx="4476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spAutoFit/>
          </a:bodyPr>
          <a:lstStyle/>
          <a:p>
            <a:pPr algn="r" defTabSz="949325">
              <a:spcBef>
                <a:spcPct val="50000"/>
              </a:spcBef>
            </a:pPr>
            <a:r>
              <a:rPr lang="es-ES_tradnl" sz="1000">
                <a:latin typeface="Arial" charset="0"/>
              </a:rPr>
              <a:t>17</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1D5C843-34ED-8948-8DE6-EDB2FC318BCA}" type="slidenum">
              <a:rPr lang="es-ES" sz="1200"/>
              <a:pPr/>
              <a:t>72</a:t>
            </a:fld>
            <a:endParaRPr lang="es-ES" sz="1200"/>
          </a:p>
        </p:txBody>
      </p:sp>
      <p:sp>
        <p:nvSpPr>
          <p:cNvPr id="73730" name="Rectangle 2"/>
          <p:cNvSpPr>
            <a:spLocks noGrp="1" noChangeArrowheads="1"/>
          </p:cNvSpPr>
          <p:nvPr>
            <p:ph type="body" idx="1"/>
          </p:nvPr>
        </p:nvSpPr>
        <p:spPr>
          <a:xfrm>
            <a:off x="279400" y="3748088"/>
            <a:ext cx="6196013" cy="283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lstStyle/>
          <a:p>
            <a:r>
              <a:rPr lang="es-ES_tradnl">
                <a:latin typeface="Times New Roman" charset="0"/>
              </a:rPr>
              <a:t>Picture of LIFEPAK</a:t>
            </a:r>
            <a:r>
              <a:rPr lang="es-ES_tradnl" baseline="30000">
                <a:latin typeface="Times New Roman" charset="0"/>
              </a:rPr>
              <a:t>®</a:t>
            </a:r>
            <a:r>
              <a:rPr lang="es-ES_tradnl">
                <a:latin typeface="Times New Roman" charset="0"/>
              </a:rPr>
              <a:t> 500 DESA.</a:t>
            </a:r>
          </a:p>
          <a:p>
            <a:endParaRPr lang="es-ES_tradnl">
              <a:latin typeface="Times New Roman" charset="0"/>
            </a:endParaRPr>
          </a:p>
        </p:txBody>
      </p:sp>
      <p:sp>
        <p:nvSpPr>
          <p:cNvPr id="73731" name="Rectangle 3"/>
          <p:cNvSpPr>
            <a:spLocks noGrp="1" noRot="1" noChangeAspect="1" noChangeArrowheads="1" noTextEdit="1"/>
          </p:cNvSpPr>
          <p:nvPr>
            <p:ph type="sldImg"/>
          </p:nvPr>
        </p:nvSpPr>
        <p:spPr>
          <a:xfrm>
            <a:off x="488950" y="468313"/>
            <a:ext cx="4197350" cy="3148012"/>
          </a:xfrm>
          <a:ln w="12700">
            <a:solidFill>
              <a:schemeClr val="tx1"/>
            </a:solidFill>
          </a:ln>
        </p:spPr>
      </p:sp>
      <p:sp>
        <p:nvSpPr>
          <p:cNvPr id="73732" name="Rectangle 4"/>
          <p:cNvSpPr>
            <a:spLocks noChangeArrowheads="1"/>
          </p:cNvSpPr>
          <p:nvPr/>
        </p:nvSpPr>
        <p:spPr bwMode="auto">
          <a:xfrm>
            <a:off x="6022975" y="9507538"/>
            <a:ext cx="4476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spAutoFit/>
          </a:bodyPr>
          <a:lstStyle/>
          <a:p>
            <a:pPr algn="r" defTabSz="949325">
              <a:spcBef>
                <a:spcPct val="50000"/>
              </a:spcBef>
            </a:pPr>
            <a:r>
              <a:rPr lang="es-ES_tradnl" sz="1000">
                <a:latin typeface="Arial" charset="0"/>
              </a:rPr>
              <a:t>17</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FE88C12-3344-BE44-9556-F60B37A62423}" type="slidenum">
              <a:rPr lang="es-ES" sz="1200"/>
              <a:pPr/>
              <a:t>73</a:t>
            </a:fld>
            <a:endParaRPr lang="es-ES" sz="1200"/>
          </a:p>
        </p:txBody>
      </p:sp>
      <p:sp>
        <p:nvSpPr>
          <p:cNvPr id="75778" name="Rectangle 2"/>
          <p:cNvSpPr>
            <a:spLocks noGrp="1" noChangeArrowheads="1"/>
          </p:cNvSpPr>
          <p:nvPr>
            <p:ph type="body" idx="1"/>
          </p:nvPr>
        </p:nvSpPr>
        <p:spPr>
          <a:xfrm>
            <a:off x="279400" y="3748088"/>
            <a:ext cx="6196013" cy="283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lstStyle/>
          <a:p>
            <a:r>
              <a:rPr lang="es-ES_tradnl">
                <a:latin typeface="Times New Roman" charset="0"/>
              </a:rPr>
              <a:t>An automated external defibrillator or DESA is a type of defibrillator which analyzes the patient's rhythm and advises the operator when a shockable rhythm is detected. It is not necessary for the DESA operator to be skilled in rhythm recognition. DESA should only be applied to patients who are unconscious, pulseless and not breathing.</a:t>
            </a:r>
          </a:p>
          <a:p>
            <a:endParaRPr lang="es-ES_tradnl">
              <a:latin typeface="Times New Roman" charset="0"/>
            </a:endParaRPr>
          </a:p>
        </p:txBody>
      </p:sp>
      <p:sp>
        <p:nvSpPr>
          <p:cNvPr id="75779" name="Rectangle 3"/>
          <p:cNvSpPr>
            <a:spLocks noGrp="1" noRot="1" noChangeAspect="1" noChangeArrowheads="1" noTextEdit="1"/>
          </p:cNvSpPr>
          <p:nvPr>
            <p:ph type="sldImg"/>
          </p:nvPr>
        </p:nvSpPr>
        <p:spPr>
          <a:xfrm>
            <a:off x="488950" y="468313"/>
            <a:ext cx="4197350" cy="3148012"/>
          </a:xfrm>
          <a:ln w="12700">
            <a:solidFill>
              <a:schemeClr val="tx1"/>
            </a:solidFill>
          </a:ln>
        </p:spPr>
      </p:sp>
      <p:sp>
        <p:nvSpPr>
          <p:cNvPr id="75780" name="Rectangle 4"/>
          <p:cNvSpPr>
            <a:spLocks noChangeArrowheads="1"/>
          </p:cNvSpPr>
          <p:nvPr/>
        </p:nvSpPr>
        <p:spPr bwMode="auto">
          <a:xfrm>
            <a:off x="6022975" y="9507538"/>
            <a:ext cx="4476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spAutoFit/>
          </a:bodyPr>
          <a:lstStyle/>
          <a:p>
            <a:pPr algn="r" defTabSz="949325">
              <a:spcBef>
                <a:spcPct val="50000"/>
              </a:spcBef>
            </a:pPr>
            <a:r>
              <a:rPr lang="es-ES_tradnl" sz="1000">
                <a:latin typeface="Arial" charset="0"/>
              </a:rPr>
              <a:t>16</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1AE176E-2D2E-204C-BD76-197947C0D6FC}" type="slidenum">
              <a:rPr lang="es-ES" sz="1200"/>
              <a:pPr/>
              <a:t>74</a:t>
            </a:fld>
            <a:endParaRPr lang="es-ES" sz="1200"/>
          </a:p>
        </p:txBody>
      </p:sp>
      <p:sp>
        <p:nvSpPr>
          <p:cNvPr id="77826" name="Rectangle 2"/>
          <p:cNvSpPr>
            <a:spLocks noGrp="1" noChangeArrowheads="1"/>
          </p:cNvSpPr>
          <p:nvPr>
            <p:ph type="body" idx="1"/>
          </p:nvPr>
        </p:nvSpPr>
        <p:spPr>
          <a:xfrm>
            <a:off x="279400" y="3748088"/>
            <a:ext cx="6196013" cy="283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lstStyle/>
          <a:p>
            <a:r>
              <a:rPr lang="es-ES_tradnl">
                <a:latin typeface="Times New Roman" charset="0"/>
              </a:rPr>
              <a:t>An automated external defibrillator or DESA is a type of defibrillator which analyzes the patient's rhythm and advises the operator when a shockable rhythm is detected. It is not necessary for the DESA operator to be skilled in rhythm recognition. DESA should only be applied to patients who are unconscious, pulseless and not breathing.</a:t>
            </a:r>
          </a:p>
          <a:p>
            <a:endParaRPr lang="es-ES_tradnl">
              <a:latin typeface="Times New Roman" charset="0"/>
            </a:endParaRPr>
          </a:p>
        </p:txBody>
      </p:sp>
      <p:sp>
        <p:nvSpPr>
          <p:cNvPr id="77827" name="Rectangle 3"/>
          <p:cNvSpPr>
            <a:spLocks noGrp="1" noRot="1" noChangeAspect="1" noChangeArrowheads="1" noTextEdit="1"/>
          </p:cNvSpPr>
          <p:nvPr>
            <p:ph type="sldImg"/>
          </p:nvPr>
        </p:nvSpPr>
        <p:spPr>
          <a:xfrm>
            <a:off x="488950" y="468313"/>
            <a:ext cx="4197350" cy="3148012"/>
          </a:xfrm>
          <a:ln w="12700">
            <a:solidFill>
              <a:schemeClr val="tx1"/>
            </a:solidFill>
          </a:ln>
        </p:spPr>
      </p:sp>
      <p:sp>
        <p:nvSpPr>
          <p:cNvPr id="77828" name="Rectangle 4"/>
          <p:cNvSpPr>
            <a:spLocks noChangeArrowheads="1"/>
          </p:cNvSpPr>
          <p:nvPr/>
        </p:nvSpPr>
        <p:spPr bwMode="auto">
          <a:xfrm>
            <a:off x="6022975" y="9507538"/>
            <a:ext cx="4476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spAutoFit/>
          </a:bodyPr>
          <a:lstStyle/>
          <a:p>
            <a:pPr algn="r" defTabSz="949325">
              <a:spcBef>
                <a:spcPct val="50000"/>
              </a:spcBef>
            </a:pPr>
            <a:r>
              <a:rPr lang="es-ES_tradnl" sz="1000">
                <a:latin typeface="Arial" charset="0"/>
              </a:rPr>
              <a:t>16</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62DEB8B-33C9-2444-9292-02FB5387ACC8}" type="slidenum">
              <a:rPr lang="es-ES" sz="1200"/>
              <a:pPr/>
              <a:t>75</a:t>
            </a:fld>
            <a:endParaRPr lang="es-ES" sz="1200"/>
          </a:p>
        </p:txBody>
      </p:sp>
      <p:sp>
        <p:nvSpPr>
          <p:cNvPr id="79874" name="Rectangle 2"/>
          <p:cNvSpPr>
            <a:spLocks noGrp="1" noChangeArrowheads="1"/>
          </p:cNvSpPr>
          <p:nvPr>
            <p:ph type="body" idx="1"/>
          </p:nvPr>
        </p:nvSpPr>
        <p:spPr>
          <a:xfrm>
            <a:off x="279400" y="3748088"/>
            <a:ext cx="6196013" cy="283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lstStyle/>
          <a:p>
            <a:r>
              <a:rPr lang="es-ES_tradnl">
                <a:latin typeface="Times New Roman" charset="0"/>
              </a:rPr>
              <a:t>Disposable defibrillation electrodes are placed on the patient's bare chest in the anterior-lateral position. Remove </a:t>
            </a:r>
            <a:r>
              <a:rPr lang="es-ES_tradnl" b="1">
                <a:latin typeface="Times New Roman" charset="0"/>
              </a:rPr>
              <a:t>excessive</a:t>
            </a:r>
            <a:r>
              <a:rPr lang="es-ES_tradnl">
                <a:latin typeface="Times New Roman" charset="0"/>
              </a:rPr>
              <a:t> chest hair, sweat, and medication patches before applying the electrodes.</a:t>
            </a:r>
          </a:p>
          <a:p>
            <a:r>
              <a:rPr lang="es-ES_tradnl">
                <a:latin typeface="Times New Roman" charset="0"/>
              </a:rPr>
              <a:t>Place the </a:t>
            </a:r>
            <a:r>
              <a:rPr lang="es-ES_tradnl">
                <a:latin typeface="Monotype Sorts" charset="0"/>
              </a:rPr>
              <a:t>¤</a:t>
            </a:r>
            <a:r>
              <a:rPr lang="es-ES_tradnl">
                <a:latin typeface="Times New Roman" charset="0"/>
              </a:rPr>
              <a:t> electrode on the victim’s left ribs—between the nipple and armpit. Press the electrode firmly to the skin.</a:t>
            </a:r>
          </a:p>
          <a:p>
            <a:r>
              <a:rPr lang="es-ES_tradnl">
                <a:latin typeface="Times New Roman" charset="0"/>
              </a:rPr>
              <a:t>Place the other electrode above the victim’s right nipple, below the collarbone and beside the breast bone (sternum). Do not place over the breast bone. Bone is a poor conductor of electricity.</a:t>
            </a:r>
          </a:p>
          <a:p>
            <a:endParaRPr lang="es-ES_tradnl">
              <a:latin typeface="Times New Roman" charset="0"/>
            </a:endParaRPr>
          </a:p>
        </p:txBody>
      </p:sp>
      <p:sp>
        <p:nvSpPr>
          <p:cNvPr id="79875" name="Rectangle 3"/>
          <p:cNvSpPr>
            <a:spLocks noGrp="1" noRot="1" noChangeAspect="1" noChangeArrowheads="1" noTextEdit="1"/>
          </p:cNvSpPr>
          <p:nvPr>
            <p:ph type="sldImg"/>
          </p:nvPr>
        </p:nvSpPr>
        <p:spPr>
          <a:xfrm>
            <a:off x="488950" y="468313"/>
            <a:ext cx="4197350" cy="3148012"/>
          </a:xfrm>
          <a:ln w="12700">
            <a:solidFill>
              <a:schemeClr val="tx1"/>
            </a:solidFill>
          </a:ln>
        </p:spPr>
      </p:sp>
      <p:sp>
        <p:nvSpPr>
          <p:cNvPr id="79876" name="Rectangle 4"/>
          <p:cNvSpPr>
            <a:spLocks noChangeArrowheads="1"/>
          </p:cNvSpPr>
          <p:nvPr/>
        </p:nvSpPr>
        <p:spPr bwMode="auto">
          <a:xfrm>
            <a:off x="6022975" y="9507538"/>
            <a:ext cx="4476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spAutoFit/>
          </a:bodyPr>
          <a:lstStyle/>
          <a:p>
            <a:pPr algn="r" defTabSz="949325">
              <a:spcBef>
                <a:spcPct val="50000"/>
              </a:spcBef>
            </a:pPr>
            <a:r>
              <a:rPr lang="es-ES_tradnl" sz="1000">
                <a:latin typeface="Arial" charset="0"/>
              </a:rPr>
              <a:t>18</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F5FF531-CCDA-D14F-8628-644A73755AB1}" type="slidenum">
              <a:rPr lang="es-ES" sz="1200"/>
              <a:pPr/>
              <a:t>76</a:t>
            </a:fld>
            <a:endParaRPr lang="es-ES" sz="1200"/>
          </a:p>
        </p:txBody>
      </p:sp>
      <p:sp>
        <p:nvSpPr>
          <p:cNvPr id="81922" name="Rectangle 2"/>
          <p:cNvSpPr>
            <a:spLocks noGrp="1" noChangeArrowheads="1"/>
          </p:cNvSpPr>
          <p:nvPr>
            <p:ph type="body" idx="1"/>
          </p:nvPr>
        </p:nvSpPr>
        <p:spPr>
          <a:xfrm>
            <a:off x="279400" y="3748088"/>
            <a:ext cx="6196013" cy="283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lstStyle/>
          <a:p>
            <a:r>
              <a:rPr lang="es-ES_tradnl">
                <a:latin typeface="Times New Roman" charset="0"/>
              </a:rPr>
              <a:t>Correct electrode placement allows more current to pass through the heart. Avoid placing the electrode over large bones such as the breast bone (sternum) which block the flow of current.</a:t>
            </a:r>
          </a:p>
          <a:p>
            <a:endParaRPr lang="es-ES_tradnl">
              <a:latin typeface="Times New Roman" charset="0"/>
            </a:endParaRPr>
          </a:p>
        </p:txBody>
      </p:sp>
      <p:sp>
        <p:nvSpPr>
          <p:cNvPr id="81923" name="Rectangle 3"/>
          <p:cNvSpPr>
            <a:spLocks noGrp="1" noRot="1" noChangeAspect="1" noChangeArrowheads="1" noTextEdit="1"/>
          </p:cNvSpPr>
          <p:nvPr>
            <p:ph type="sldImg"/>
          </p:nvPr>
        </p:nvSpPr>
        <p:spPr>
          <a:xfrm>
            <a:off x="488950" y="468313"/>
            <a:ext cx="4197350" cy="3148012"/>
          </a:xfrm>
          <a:ln w="12700">
            <a:solidFill>
              <a:schemeClr val="tx1"/>
            </a:solidFill>
          </a:ln>
        </p:spPr>
      </p:sp>
      <p:sp>
        <p:nvSpPr>
          <p:cNvPr id="81924" name="Rectangle 4"/>
          <p:cNvSpPr>
            <a:spLocks noChangeArrowheads="1"/>
          </p:cNvSpPr>
          <p:nvPr/>
        </p:nvSpPr>
        <p:spPr bwMode="auto">
          <a:xfrm>
            <a:off x="6022975" y="9507538"/>
            <a:ext cx="4476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spAutoFit/>
          </a:bodyPr>
          <a:lstStyle/>
          <a:p>
            <a:pPr algn="r" defTabSz="949325">
              <a:spcBef>
                <a:spcPct val="50000"/>
              </a:spcBef>
            </a:pPr>
            <a:r>
              <a:rPr lang="es-ES_tradnl" sz="1000">
                <a:latin typeface="Arial" charset="0"/>
              </a:rPr>
              <a:t>20</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B650727-35EB-8F46-A115-13C0AD4B7391}" type="slidenum">
              <a:rPr lang="es-ES" sz="1200"/>
              <a:pPr/>
              <a:t>10</a:t>
            </a:fld>
            <a:endParaRPr lang="es-ES" sz="1200"/>
          </a:p>
        </p:txBody>
      </p:sp>
      <p:sp>
        <p:nvSpPr>
          <p:cNvPr id="27650" name="Rectangle 2"/>
          <p:cNvSpPr>
            <a:spLocks noGrp="1" noChangeArrowheads="1"/>
          </p:cNvSpPr>
          <p:nvPr>
            <p:ph type="body" idx="1"/>
          </p:nvPr>
        </p:nvSpPr>
        <p:spPr>
          <a:xfrm>
            <a:off x="279400" y="3748088"/>
            <a:ext cx="6196013" cy="283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lstStyle/>
          <a:p>
            <a:r>
              <a:rPr lang="es-ES_tradnl">
                <a:latin typeface="Times New Roman" charset="0"/>
              </a:rPr>
              <a:t>An automated external defibrillator or DESA is a type of defibrillator which analyzes the patient's rhythm and advises the operator when a shockable rhythm is detected. It is not necessary for the DESA operator to be skilled in rhythm recognition. DESA should only be applied to patients who are unconscious, pulseless and not breathing.</a:t>
            </a:r>
          </a:p>
          <a:p>
            <a:endParaRPr lang="es-ES_tradnl">
              <a:latin typeface="Times New Roman" charset="0"/>
            </a:endParaRPr>
          </a:p>
        </p:txBody>
      </p:sp>
      <p:sp>
        <p:nvSpPr>
          <p:cNvPr id="27651" name="Rectangle 3"/>
          <p:cNvSpPr>
            <a:spLocks noGrp="1" noRot="1" noChangeAspect="1" noChangeArrowheads="1" noTextEdit="1"/>
          </p:cNvSpPr>
          <p:nvPr>
            <p:ph type="sldImg"/>
          </p:nvPr>
        </p:nvSpPr>
        <p:spPr>
          <a:xfrm>
            <a:off x="488950" y="468313"/>
            <a:ext cx="4197350" cy="3148012"/>
          </a:xfrm>
          <a:ln w="12700">
            <a:solidFill>
              <a:schemeClr val="tx1"/>
            </a:solidFill>
          </a:ln>
        </p:spPr>
      </p:sp>
      <p:sp>
        <p:nvSpPr>
          <p:cNvPr id="27652" name="Rectangle 4"/>
          <p:cNvSpPr>
            <a:spLocks noChangeArrowheads="1"/>
          </p:cNvSpPr>
          <p:nvPr/>
        </p:nvSpPr>
        <p:spPr bwMode="auto">
          <a:xfrm>
            <a:off x="6022975" y="9507538"/>
            <a:ext cx="4476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spAutoFit/>
          </a:bodyPr>
          <a:lstStyle/>
          <a:p>
            <a:pPr algn="r" defTabSz="949325">
              <a:spcBef>
                <a:spcPct val="50000"/>
              </a:spcBef>
            </a:pPr>
            <a:r>
              <a:rPr lang="es-ES_tradnl" sz="1000">
                <a:latin typeface="Arial" charset="0"/>
              </a:rPr>
              <a:t>16</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B5EFE0A-1480-7E47-8D08-3E4E291609E4}" type="slidenum">
              <a:rPr lang="es-ES" sz="1200"/>
              <a:pPr/>
              <a:t>77</a:t>
            </a:fld>
            <a:endParaRPr lang="es-ES" sz="1200"/>
          </a:p>
        </p:txBody>
      </p:sp>
      <p:sp>
        <p:nvSpPr>
          <p:cNvPr id="83970" name="Rectangle 2"/>
          <p:cNvSpPr>
            <a:spLocks noGrp="1" noChangeArrowheads="1"/>
          </p:cNvSpPr>
          <p:nvPr>
            <p:ph type="body" idx="1"/>
          </p:nvPr>
        </p:nvSpPr>
        <p:spPr>
          <a:xfrm>
            <a:off x="279400" y="3748088"/>
            <a:ext cx="6196013" cy="283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lstStyle/>
          <a:p>
            <a:r>
              <a:rPr lang="es-ES_tradnl">
                <a:latin typeface="Times New Roman" charset="0"/>
              </a:rPr>
              <a:t>Correct electrode placement allows more current to pass through the heart. Avoid placing the electrode over large bones such as the breast bone (sternum) which block the flow of current.</a:t>
            </a:r>
          </a:p>
          <a:p>
            <a:endParaRPr lang="es-ES_tradnl">
              <a:latin typeface="Times New Roman" charset="0"/>
            </a:endParaRPr>
          </a:p>
        </p:txBody>
      </p:sp>
      <p:sp>
        <p:nvSpPr>
          <p:cNvPr id="83971" name="Rectangle 3"/>
          <p:cNvSpPr>
            <a:spLocks noGrp="1" noRot="1" noChangeAspect="1" noChangeArrowheads="1" noTextEdit="1"/>
          </p:cNvSpPr>
          <p:nvPr>
            <p:ph type="sldImg"/>
          </p:nvPr>
        </p:nvSpPr>
        <p:spPr>
          <a:xfrm>
            <a:off x="488950" y="468313"/>
            <a:ext cx="4197350" cy="3148012"/>
          </a:xfrm>
          <a:ln w="12700">
            <a:solidFill>
              <a:schemeClr val="tx1"/>
            </a:solidFill>
          </a:ln>
        </p:spPr>
      </p:sp>
      <p:sp>
        <p:nvSpPr>
          <p:cNvPr id="83972" name="Rectangle 4"/>
          <p:cNvSpPr>
            <a:spLocks noChangeArrowheads="1"/>
          </p:cNvSpPr>
          <p:nvPr/>
        </p:nvSpPr>
        <p:spPr bwMode="auto">
          <a:xfrm>
            <a:off x="6022975" y="9507538"/>
            <a:ext cx="4476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spAutoFit/>
          </a:bodyPr>
          <a:lstStyle/>
          <a:p>
            <a:pPr algn="r" defTabSz="949325">
              <a:spcBef>
                <a:spcPct val="50000"/>
              </a:spcBef>
            </a:pPr>
            <a:r>
              <a:rPr lang="es-ES_tradnl" sz="1000">
                <a:latin typeface="Arial" charset="0"/>
              </a:rPr>
              <a:t>20</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4318BE7-07FA-3646-AE3E-7D6886C8C6DD}" type="slidenum">
              <a:rPr lang="es-ES" sz="1200"/>
              <a:pPr/>
              <a:t>78</a:t>
            </a:fld>
            <a:endParaRPr lang="es-ES" sz="1200"/>
          </a:p>
        </p:txBody>
      </p:sp>
      <p:sp>
        <p:nvSpPr>
          <p:cNvPr id="86018" name="Rectangle 1026"/>
          <p:cNvSpPr>
            <a:spLocks noGrp="1" noChangeArrowheads="1"/>
          </p:cNvSpPr>
          <p:nvPr>
            <p:ph type="body" idx="1"/>
          </p:nvPr>
        </p:nvSpPr>
        <p:spPr>
          <a:xfrm>
            <a:off x="279400" y="3748088"/>
            <a:ext cx="6196013" cy="283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lstStyle/>
          <a:p>
            <a:r>
              <a:rPr lang="es-ES_tradnl">
                <a:latin typeface="Times New Roman" charset="0"/>
              </a:rPr>
              <a:t>Correct electrode placement allows more current to pass through the heart. Avoid placing the electrode over large bones such as the breast bone (sternum) which block the flow of current.</a:t>
            </a:r>
          </a:p>
          <a:p>
            <a:endParaRPr lang="es-ES_tradnl">
              <a:latin typeface="Times New Roman" charset="0"/>
            </a:endParaRPr>
          </a:p>
        </p:txBody>
      </p:sp>
      <p:sp>
        <p:nvSpPr>
          <p:cNvPr id="86019" name="Rectangle 1027"/>
          <p:cNvSpPr>
            <a:spLocks noGrp="1" noRot="1" noChangeAspect="1" noChangeArrowheads="1" noTextEdit="1"/>
          </p:cNvSpPr>
          <p:nvPr>
            <p:ph type="sldImg"/>
          </p:nvPr>
        </p:nvSpPr>
        <p:spPr>
          <a:xfrm>
            <a:off x="488950" y="468313"/>
            <a:ext cx="4197350" cy="3148012"/>
          </a:xfrm>
          <a:ln w="12700">
            <a:solidFill>
              <a:schemeClr val="tx1"/>
            </a:solidFill>
          </a:ln>
        </p:spPr>
      </p:sp>
      <p:sp>
        <p:nvSpPr>
          <p:cNvPr id="86020" name="Rectangle 1028"/>
          <p:cNvSpPr>
            <a:spLocks noChangeArrowheads="1"/>
          </p:cNvSpPr>
          <p:nvPr/>
        </p:nvSpPr>
        <p:spPr bwMode="auto">
          <a:xfrm>
            <a:off x="6022975" y="9507538"/>
            <a:ext cx="4476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spAutoFit/>
          </a:bodyPr>
          <a:lstStyle/>
          <a:p>
            <a:pPr algn="r" defTabSz="949325">
              <a:spcBef>
                <a:spcPct val="50000"/>
              </a:spcBef>
            </a:pPr>
            <a:r>
              <a:rPr lang="es-ES_tradnl" sz="1000">
                <a:latin typeface="Arial" charset="0"/>
              </a:rPr>
              <a:t>20</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E974901-124B-EC49-B17A-495E445B9A38}" type="slidenum">
              <a:rPr lang="es-ES" sz="1200"/>
              <a:pPr/>
              <a:t>79</a:t>
            </a:fld>
            <a:endParaRPr lang="es-ES" sz="1200"/>
          </a:p>
        </p:txBody>
      </p:sp>
      <p:sp>
        <p:nvSpPr>
          <p:cNvPr id="88066" name="Rectangle 2"/>
          <p:cNvSpPr>
            <a:spLocks noGrp="1" noChangeArrowheads="1"/>
          </p:cNvSpPr>
          <p:nvPr>
            <p:ph type="body" idx="1"/>
          </p:nvPr>
        </p:nvSpPr>
        <p:spPr>
          <a:xfrm>
            <a:off x="279400" y="3748088"/>
            <a:ext cx="6196013" cy="283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lstStyle/>
          <a:p>
            <a:r>
              <a:rPr lang="es-ES_tradnl">
                <a:latin typeface="Times New Roman" charset="0"/>
              </a:rPr>
              <a:t>Correct electrode placement allows more current to pass through the heart. Avoid placing the electrode over large bones such as the breast bone (sternum) which block the flow of current.</a:t>
            </a:r>
          </a:p>
          <a:p>
            <a:endParaRPr lang="es-ES_tradnl">
              <a:latin typeface="Times New Roman" charset="0"/>
            </a:endParaRPr>
          </a:p>
        </p:txBody>
      </p:sp>
      <p:sp>
        <p:nvSpPr>
          <p:cNvPr id="88067" name="Rectangle 3"/>
          <p:cNvSpPr>
            <a:spLocks noGrp="1" noRot="1" noChangeAspect="1" noChangeArrowheads="1" noTextEdit="1"/>
          </p:cNvSpPr>
          <p:nvPr>
            <p:ph type="sldImg"/>
          </p:nvPr>
        </p:nvSpPr>
        <p:spPr>
          <a:xfrm>
            <a:off x="488950" y="468313"/>
            <a:ext cx="4197350" cy="3148012"/>
          </a:xfrm>
          <a:ln w="12700">
            <a:solidFill>
              <a:schemeClr val="tx1"/>
            </a:solidFill>
          </a:ln>
        </p:spPr>
      </p:sp>
      <p:sp>
        <p:nvSpPr>
          <p:cNvPr id="88068" name="Rectangle 4"/>
          <p:cNvSpPr>
            <a:spLocks noChangeArrowheads="1"/>
          </p:cNvSpPr>
          <p:nvPr/>
        </p:nvSpPr>
        <p:spPr bwMode="auto">
          <a:xfrm>
            <a:off x="6022975" y="9507538"/>
            <a:ext cx="4476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spAutoFit/>
          </a:bodyPr>
          <a:lstStyle/>
          <a:p>
            <a:pPr algn="r" defTabSz="949325">
              <a:spcBef>
                <a:spcPct val="50000"/>
              </a:spcBef>
            </a:pPr>
            <a:r>
              <a:rPr lang="es-ES_tradnl" sz="1000">
                <a:latin typeface="Arial" charset="0"/>
              </a:rPr>
              <a:t>20</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05CF6DA-3275-384C-A18C-FC3946725263}" type="slidenum">
              <a:rPr lang="es-ES" sz="1200"/>
              <a:pPr/>
              <a:t>80</a:t>
            </a:fld>
            <a:endParaRPr lang="es-ES" sz="1200"/>
          </a:p>
        </p:txBody>
      </p:sp>
      <p:sp>
        <p:nvSpPr>
          <p:cNvPr id="90114" name="Rectangle 2"/>
          <p:cNvSpPr>
            <a:spLocks noGrp="1" noChangeArrowheads="1"/>
          </p:cNvSpPr>
          <p:nvPr>
            <p:ph type="body" idx="1"/>
          </p:nvPr>
        </p:nvSpPr>
        <p:spPr>
          <a:xfrm>
            <a:off x="279400" y="3748088"/>
            <a:ext cx="6196013" cy="283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lstStyle/>
          <a:p>
            <a:r>
              <a:rPr lang="es-ES_tradnl">
                <a:latin typeface="Times New Roman" charset="0"/>
              </a:rPr>
              <a:t>Cartoon, “Next time, remove his shirt!”</a:t>
            </a:r>
          </a:p>
        </p:txBody>
      </p:sp>
      <p:sp>
        <p:nvSpPr>
          <p:cNvPr id="90115" name="Rectangle 3"/>
          <p:cNvSpPr>
            <a:spLocks noGrp="1" noRot="1" noChangeAspect="1" noChangeArrowheads="1" noTextEdit="1"/>
          </p:cNvSpPr>
          <p:nvPr>
            <p:ph type="sldImg"/>
          </p:nvPr>
        </p:nvSpPr>
        <p:spPr>
          <a:xfrm>
            <a:off x="488950" y="468313"/>
            <a:ext cx="4197350" cy="3148012"/>
          </a:xfrm>
          <a:ln w="12700">
            <a:solidFill>
              <a:schemeClr val="tx1"/>
            </a:solidFill>
          </a:ln>
        </p:spPr>
      </p:sp>
      <p:sp>
        <p:nvSpPr>
          <p:cNvPr id="90116" name="Rectangle 4"/>
          <p:cNvSpPr>
            <a:spLocks noChangeArrowheads="1"/>
          </p:cNvSpPr>
          <p:nvPr/>
        </p:nvSpPr>
        <p:spPr bwMode="auto">
          <a:xfrm>
            <a:off x="6022975" y="9507538"/>
            <a:ext cx="4476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spAutoFit/>
          </a:bodyPr>
          <a:lstStyle/>
          <a:p>
            <a:pPr algn="r" defTabSz="949325">
              <a:spcBef>
                <a:spcPct val="50000"/>
              </a:spcBef>
            </a:pPr>
            <a:r>
              <a:rPr lang="es-ES_tradnl" sz="1000">
                <a:latin typeface="Arial" charset="0"/>
              </a:rPr>
              <a:t>19</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85A694A-5349-B248-820B-E819B954E911}" type="slidenum">
              <a:rPr lang="es-ES" sz="1200"/>
              <a:pPr/>
              <a:t>81</a:t>
            </a:fld>
            <a:endParaRPr lang="es-ES" sz="1200"/>
          </a:p>
        </p:txBody>
      </p:sp>
      <p:sp>
        <p:nvSpPr>
          <p:cNvPr id="92162" name="Rectangle 2"/>
          <p:cNvSpPr>
            <a:spLocks noGrp="1" noChangeArrowheads="1"/>
          </p:cNvSpPr>
          <p:nvPr>
            <p:ph type="body" idx="1"/>
          </p:nvPr>
        </p:nvSpPr>
        <p:spPr>
          <a:xfrm>
            <a:off x="279400" y="3748088"/>
            <a:ext cx="6196013" cy="283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lstStyle/>
          <a:p>
            <a:r>
              <a:rPr lang="es-ES_tradnl">
                <a:latin typeface="Times New Roman" charset="0"/>
              </a:rPr>
              <a:t>Correct electrode placement allows more current to pass through the heart. Avoid placing the electrode over large bones such as the breast bone (sternum) which block the flow of current.</a:t>
            </a:r>
          </a:p>
          <a:p>
            <a:endParaRPr lang="es-ES_tradnl">
              <a:latin typeface="Times New Roman" charset="0"/>
            </a:endParaRPr>
          </a:p>
        </p:txBody>
      </p:sp>
      <p:sp>
        <p:nvSpPr>
          <p:cNvPr id="92163" name="Rectangle 3"/>
          <p:cNvSpPr>
            <a:spLocks noGrp="1" noRot="1" noChangeAspect="1" noChangeArrowheads="1" noTextEdit="1"/>
          </p:cNvSpPr>
          <p:nvPr>
            <p:ph type="sldImg"/>
          </p:nvPr>
        </p:nvSpPr>
        <p:spPr>
          <a:xfrm>
            <a:off x="488950" y="468313"/>
            <a:ext cx="4197350" cy="3148012"/>
          </a:xfrm>
          <a:ln w="12700">
            <a:solidFill>
              <a:schemeClr val="tx1"/>
            </a:solidFill>
          </a:ln>
        </p:spPr>
      </p:sp>
      <p:sp>
        <p:nvSpPr>
          <p:cNvPr id="92164" name="Rectangle 4"/>
          <p:cNvSpPr>
            <a:spLocks noChangeArrowheads="1"/>
          </p:cNvSpPr>
          <p:nvPr/>
        </p:nvSpPr>
        <p:spPr bwMode="auto">
          <a:xfrm>
            <a:off x="6022975" y="9507538"/>
            <a:ext cx="4476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spAutoFit/>
          </a:bodyPr>
          <a:lstStyle/>
          <a:p>
            <a:pPr algn="r" defTabSz="949325">
              <a:spcBef>
                <a:spcPct val="50000"/>
              </a:spcBef>
            </a:pPr>
            <a:r>
              <a:rPr lang="es-ES_tradnl" sz="1000">
                <a:latin typeface="Arial" charset="0"/>
              </a:rPr>
              <a:t>20</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0CE7F84-A7E1-024F-B4DF-FED9BC61F597}" type="slidenum">
              <a:rPr lang="es-ES" sz="1200"/>
              <a:pPr/>
              <a:t>84</a:t>
            </a:fld>
            <a:endParaRPr lang="es-ES" sz="1200"/>
          </a:p>
        </p:txBody>
      </p:sp>
      <p:sp>
        <p:nvSpPr>
          <p:cNvPr id="96258" name="Rectangle 2"/>
          <p:cNvSpPr>
            <a:spLocks noGrp="1" noChangeArrowheads="1"/>
          </p:cNvSpPr>
          <p:nvPr>
            <p:ph type="body" idx="1"/>
          </p:nvPr>
        </p:nvSpPr>
        <p:spPr>
          <a:xfrm>
            <a:off x="279400" y="3748088"/>
            <a:ext cx="6196013" cy="283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lstStyle/>
          <a:p>
            <a:r>
              <a:rPr lang="es-ES_tradnl">
                <a:latin typeface="Times New Roman" charset="0"/>
              </a:rPr>
              <a:t>Correct electrode placement allows more current to pass through the heart. Avoid placing the electrode over large bones such as the breast bone (sternum) which block the flow of current.</a:t>
            </a:r>
          </a:p>
          <a:p>
            <a:endParaRPr lang="es-ES_tradnl">
              <a:latin typeface="Times New Roman" charset="0"/>
            </a:endParaRPr>
          </a:p>
        </p:txBody>
      </p:sp>
      <p:sp>
        <p:nvSpPr>
          <p:cNvPr id="96259" name="Rectangle 3"/>
          <p:cNvSpPr>
            <a:spLocks noGrp="1" noRot="1" noChangeAspect="1" noChangeArrowheads="1" noTextEdit="1"/>
          </p:cNvSpPr>
          <p:nvPr>
            <p:ph type="sldImg"/>
          </p:nvPr>
        </p:nvSpPr>
        <p:spPr>
          <a:xfrm>
            <a:off x="488950" y="468313"/>
            <a:ext cx="4197350" cy="3148012"/>
          </a:xfrm>
          <a:ln w="12700">
            <a:solidFill>
              <a:schemeClr val="tx1"/>
            </a:solidFill>
          </a:ln>
        </p:spPr>
      </p:sp>
      <p:sp>
        <p:nvSpPr>
          <p:cNvPr id="96260" name="Rectangle 4"/>
          <p:cNvSpPr>
            <a:spLocks noChangeArrowheads="1"/>
          </p:cNvSpPr>
          <p:nvPr/>
        </p:nvSpPr>
        <p:spPr bwMode="auto">
          <a:xfrm>
            <a:off x="6022975" y="9507538"/>
            <a:ext cx="4476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spAutoFit/>
          </a:bodyPr>
          <a:lstStyle/>
          <a:p>
            <a:pPr algn="r" defTabSz="949325">
              <a:spcBef>
                <a:spcPct val="50000"/>
              </a:spcBef>
            </a:pPr>
            <a:r>
              <a:rPr lang="es-ES_tradnl" sz="1000">
                <a:latin typeface="Arial" charset="0"/>
              </a:rPr>
              <a:t>20</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8ACB135-2F17-5F47-ACE7-11728EA5F763}" type="slidenum">
              <a:rPr lang="es-ES" sz="1200"/>
              <a:pPr/>
              <a:t>85</a:t>
            </a:fld>
            <a:endParaRPr lang="es-ES" sz="1200"/>
          </a:p>
        </p:txBody>
      </p:sp>
      <p:sp>
        <p:nvSpPr>
          <p:cNvPr id="98306" name="Rectangle 2"/>
          <p:cNvSpPr>
            <a:spLocks noGrp="1" noChangeArrowheads="1"/>
          </p:cNvSpPr>
          <p:nvPr>
            <p:ph type="body" idx="1"/>
          </p:nvPr>
        </p:nvSpPr>
        <p:spPr>
          <a:xfrm>
            <a:off x="279400" y="3748088"/>
            <a:ext cx="6196013" cy="283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lstStyle/>
          <a:p>
            <a:r>
              <a:rPr lang="es-ES_tradnl">
                <a:latin typeface="Times New Roman" charset="0"/>
              </a:rPr>
              <a:t>Safety for the patient and those associated with the rescue effort should be of primary importance. First attach the defibrillator only to someone in full cardiac arrest. Make sure no one is touching the victim during analysis and shock. The electrodes should be firmly adhered to clean dry skin to prevent sparking and fire. Chest hair should be quickly removed only if it is excessive and prevents the electrodes from firmly sticking to the chest. Be careful to remove oxygen from the victim during defibrillation and move it away from the rescue effort.</a:t>
            </a:r>
          </a:p>
          <a:p>
            <a:endParaRPr lang="es-ES_tradnl">
              <a:latin typeface="Times New Roman" charset="0"/>
            </a:endParaRPr>
          </a:p>
        </p:txBody>
      </p:sp>
      <p:sp>
        <p:nvSpPr>
          <p:cNvPr id="98307" name="Rectangle 3"/>
          <p:cNvSpPr>
            <a:spLocks noGrp="1" noRot="1" noChangeAspect="1" noChangeArrowheads="1" noTextEdit="1"/>
          </p:cNvSpPr>
          <p:nvPr>
            <p:ph type="sldImg"/>
          </p:nvPr>
        </p:nvSpPr>
        <p:spPr>
          <a:xfrm>
            <a:off x="488950" y="468313"/>
            <a:ext cx="4197350" cy="3148012"/>
          </a:xfrm>
          <a:ln w="12700">
            <a:solidFill>
              <a:schemeClr val="tx1"/>
            </a:solidFill>
          </a:ln>
        </p:spPr>
      </p:sp>
      <p:sp>
        <p:nvSpPr>
          <p:cNvPr id="98308" name="Rectangle 4"/>
          <p:cNvSpPr>
            <a:spLocks noChangeArrowheads="1"/>
          </p:cNvSpPr>
          <p:nvPr/>
        </p:nvSpPr>
        <p:spPr bwMode="auto">
          <a:xfrm>
            <a:off x="6022975" y="9507538"/>
            <a:ext cx="4476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spAutoFit/>
          </a:bodyPr>
          <a:lstStyle/>
          <a:p>
            <a:pPr algn="r" defTabSz="949325">
              <a:spcBef>
                <a:spcPct val="50000"/>
              </a:spcBef>
            </a:pPr>
            <a:r>
              <a:rPr lang="es-ES_tradnl" sz="1000">
                <a:latin typeface="Arial" charset="0"/>
              </a:rPr>
              <a:t>22</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C2A136A-B7EB-CB45-B847-34B296423BDB}" type="slidenum">
              <a:rPr lang="es-ES" sz="1200"/>
              <a:pPr/>
              <a:t>86</a:t>
            </a:fld>
            <a:endParaRPr lang="es-ES" sz="1200"/>
          </a:p>
        </p:txBody>
      </p:sp>
      <p:sp>
        <p:nvSpPr>
          <p:cNvPr id="100354" name="Rectangle 2"/>
          <p:cNvSpPr>
            <a:spLocks noGrp="1" noChangeArrowheads="1"/>
          </p:cNvSpPr>
          <p:nvPr>
            <p:ph type="body" idx="1"/>
          </p:nvPr>
        </p:nvSpPr>
        <p:spPr>
          <a:xfrm>
            <a:off x="279400" y="3748088"/>
            <a:ext cx="6196013" cy="283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lstStyle/>
          <a:p>
            <a:r>
              <a:rPr lang="es-ES_tradnl">
                <a:latin typeface="Times New Roman" charset="0"/>
              </a:rPr>
              <a:t>An automated external defibrillator or DESA is a type of defibrillator which analyzes the patient's rhythm and advises the operator when a shockable rhythm is detected. It is not necessary for the DESA operator to be skilled in rhythm recognition. DESA should only be applied to patients who are unconscious, pulseless and not breathing.</a:t>
            </a:r>
          </a:p>
          <a:p>
            <a:endParaRPr lang="es-ES_tradnl">
              <a:latin typeface="Times New Roman" charset="0"/>
            </a:endParaRPr>
          </a:p>
        </p:txBody>
      </p:sp>
      <p:sp>
        <p:nvSpPr>
          <p:cNvPr id="100355" name="Rectangle 3"/>
          <p:cNvSpPr>
            <a:spLocks noGrp="1" noRot="1" noChangeAspect="1" noChangeArrowheads="1" noTextEdit="1"/>
          </p:cNvSpPr>
          <p:nvPr>
            <p:ph type="sldImg"/>
          </p:nvPr>
        </p:nvSpPr>
        <p:spPr>
          <a:xfrm>
            <a:off x="488950" y="468313"/>
            <a:ext cx="4197350" cy="3148012"/>
          </a:xfrm>
          <a:ln w="12700">
            <a:solidFill>
              <a:schemeClr val="tx1"/>
            </a:solidFill>
          </a:ln>
        </p:spPr>
      </p:sp>
      <p:sp>
        <p:nvSpPr>
          <p:cNvPr id="100356" name="Rectangle 4"/>
          <p:cNvSpPr>
            <a:spLocks noChangeArrowheads="1"/>
          </p:cNvSpPr>
          <p:nvPr/>
        </p:nvSpPr>
        <p:spPr bwMode="auto">
          <a:xfrm>
            <a:off x="6022975" y="9507538"/>
            <a:ext cx="4476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spAutoFit/>
          </a:bodyPr>
          <a:lstStyle/>
          <a:p>
            <a:pPr algn="r" defTabSz="949325">
              <a:spcBef>
                <a:spcPct val="50000"/>
              </a:spcBef>
            </a:pPr>
            <a:r>
              <a:rPr lang="es-ES_tradnl" sz="1000">
                <a:latin typeface="Arial" charset="0"/>
              </a:rPr>
              <a:t>16</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C137D7E-65B5-AD4B-9FFF-FC1DBDD5536E}" type="slidenum">
              <a:rPr lang="es-ES" sz="1200"/>
              <a:pPr/>
              <a:t>87</a:t>
            </a:fld>
            <a:endParaRPr lang="es-ES" sz="1200"/>
          </a:p>
        </p:txBody>
      </p:sp>
      <p:sp>
        <p:nvSpPr>
          <p:cNvPr id="102402" name="Rectangle 2"/>
          <p:cNvSpPr>
            <a:spLocks noGrp="1" noChangeArrowheads="1"/>
          </p:cNvSpPr>
          <p:nvPr>
            <p:ph type="body" idx="1"/>
          </p:nvPr>
        </p:nvSpPr>
        <p:spPr>
          <a:xfrm>
            <a:off x="279400" y="3748088"/>
            <a:ext cx="6196013" cy="283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lstStyle/>
          <a:p>
            <a:r>
              <a:rPr lang="es-ES_tradnl">
                <a:latin typeface="Times New Roman" charset="0"/>
              </a:rPr>
              <a:t>An automated external defibrillator or DESA is a type of defibrillator which analyzes the patient's rhythm and advises the operator when a shockable rhythm is detected. It is not necessary for the DESA operator to be skilled in rhythm recognition. DESA should only be applied to patients who are unconscious, pulseless and not breathing.</a:t>
            </a:r>
          </a:p>
          <a:p>
            <a:endParaRPr lang="es-ES_tradnl">
              <a:latin typeface="Times New Roman" charset="0"/>
            </a:endParaRPr>
          </a:p>
        </p:txBody>
      </p:sp>
      <p:sp>
        <p:nvSpPr>
          <p:cNvPr id="102403" name="Rectangle 3"/>
          <p:cNvSpPr>
            <a:spLocks noGrp="1" noRot="1" noChangeAspect="1" noChangeArrowheads="1" noTextEdit="1"/>
          </p:cNvSpPr>
          <p:nvPr>
            <p:ph type="sldImg"/>
          </p:nvPr>
        </p:nvSpPr>
        <p:spPr>
          <a:xfrm>
            <a:off x="488950" y="468313"/>
            <a:ext cx="4197350" cy="3148012"/>
          </a:xfrm>
          <a:ln w="12700">
            <a:solidFill>
              <a:schemeClr val="tx1"/>
            </a:solidFill>
          </a:ln>
        </p:spPr>
      </p:sp>
      <p:sp>
        <p:nvSpPr>
          <p:cNvPr id="102404" name="Rectangle 4"/>
          <p:cNvSpPr>
            <a:spLocks noChangeArrowheads="1"/>
          </p:cNvSpPr>
          <p:nvPr/>
        </p:nvSpPr>
        <p:spPr bwMode="auto">
          <a:xfrm>
            <a:off x="6022975" y="9507538"/>
            <a:ext cx="4476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spAutoFit/>
          </a:bodyPr>
          <a:lstStyle/>
          <a:p>
            <a:pPr algn="r" defTabSz="949325">
              <a:spcBef>
                <a:spcPct val="50000"/>
              </a:spcBef>
            </a:pPr>
            <a:r>
              <a:rPr lang="es-ES_tradnl" sz="1000">
                <a:latin typeface="Arial" charset="0"/>
              </a:rPr>
              <a:t>16</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1F0041A-92E4-8646-9388-07BE63FBF50F}" type="slidenum">
              <a:rPr lang="es-ES" sz="1200"/>
              <a:pPr/>
              <a:t>88</a:t>
            </a:fld>
            <a:endParaRPr lang="es-ES" sz="1200"/>
          </a:p>
        </p:txBody>
      </p:sp>
      <p:sp>
        <p:nvSpPr>
          <p:cNvPr id="104450" name="Rectangle 2"/>
          <p:cNvSpPr>
            <a:spLocks noGrp="1" noChangeArrowheads="1"/>
          </p:cNvSpPr>
          <p:nvPr>
            <p:ph type="body" idx="1"/>
          </p:nvPr>
        </p:nvSpPr>
        <p:spPr>
          <a:xfrm>
            <a:off x="279400" y="3748088"/>
            <a:ext cx="6196013" cy="283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lstStyle/>
          <a:p>
            <a:r>
              <a:rPr lang="es-ES_tradnl">
                <a:latin typeface="Times New Roman" charset="0"/>
              </a:rPr>
              <a:t>An automated external defibrillator or DESA is a type of defibrillator which analyzes the patient's rhythm and advises the operator when a shockable rhythm is detected. It is not necessary for the DESA operator to be skilled in rhythm recognition. DESA should only be applied to patients who are unconscious, pulseless and not breathing.</a:t>
            </a:r>
          </a:p>
          <a:p>
            <a:endParaRPr lang="es-ES_tradnl">
              <a:latin typeface="Times New Roman" charset="0"/>
            </a:endParaRPr>
          </a:p>
        </p:txBody>
      </p:sp>
      <p:sp>
        <p:nvSpPr>
          <p:cNvPr id="104451" name="Rectangle 3"/>
          <p:cNvSpPr>
            <a:spLocks noGrp="1" noRot="1" noChangeAspect="1" noChangeArrowheads="1" noTextEdit="1"/>
          </p:cNvSpPr>
          <p:nvPr>
            <p:ph type="sldImg"/>
          </p:nvPr>
        </p:nvSpPr>
        <p:spPr>
          <a:xfrm>
            <a:off x="488950" y="468313"/>
            <a:ext cx="4197350" cy="3148012"/>
          </a:xfrm>
          <a:ln w="12700">
            <a:solidFill>
              <a:schemeClr val="tx1"/>
            </a:solidFill>
          </a:ln>
        </p:spPr>
      </p:sp>
      <p:sp>
        <p:nvSpPr>
          <p:cNvPr id="104452" name="Rectangle 4"/>
          <p:cNvSpPr>
            <a:spLocks noChangeArrowheads="1"/>
          </p:cNvSpPr>
          <p:nvPr/>
        </p:nvSpPr>
        <p:spPr bwMode="auto">
          <a:xfrm>
            <a:off x="6022975" y="9507538"/>
            <a:ext cx="4476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spAutoFit/>
          </a:bodyPr>
          <a:lstStyle/>
          <a:p>
            <a:pPr algn="r" defTabSz="949325">
              <a:spcBef>
                <a:spcPct val="50000"/>
              </a:spcBef>
            </a:pPr>
            <a:r>
              <a:rPr lang="es-ES_tradnl" sz="1000">
                <a:latin typeface="Arial" charset="0"/>
              </a:rPr>
              <a:t>16</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A3C3C55-7836-D047-B035-F42166493098}" type="slidenum">
              <a:rPr lang="es-ES" sz="1200"/>
              <a:pPr/>
              <a:t>11</a:t>
            </a:fld>
            <a:endParaRPr lang="es-ES" sz="1200"/>
          </a:p>
        </p:txBody>
      </p:sp>
      <p:sp>
        <p:nvSpPr>
          <p:cNvPr id="29698" name="Rectangle 2"/>
          <p:cNvSpPr>
            <a:spLocks noGrp="1" noChangeArrowheads="1"/>
          </p:cNvSpPr>
          <p:nvPr>
            <p:ph type="body" idx="1"/>
          </p:nvPr>
        </p:nvSpPr>
        <p:spPr>
          <a:xfrm>
            <a:off x="279400" y="3748088"/>
            <a:ext cx="6196013" cy="283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lstStyle/>
          <a:p>
            <a:r>
              <a:rPr lang="es-ES_tradnl">
                <a:latin typeface="Times New Roman" charset="0"/>
              </a:rPr>
              <a:t>An automated external defibrillator or DESA is a type of defibrillator which analyzes the patient's rhythm and advises the operator when a shockable rhythm is detected. It is not necessary for the DESA operator to be skilled in rhythm recognition. DESA should only be applied to patients who are unconscious, pulseless and not breathing.</a:t>
            </a:r>
          </a:p>
          <a:p>
            <a:endParaRPr lang="es-ES_tradnl">
              <a:latin typeface="Times New Roman" charset="0"/>
            </a:endParaRPr>
          </a:p>
        </p:txBody>
      </p:sp>
      <p:sp>
        <p:nvSpPr>
          <p:cNvPr id="29699" name="Rectangle 3"/>
          <p:cNvSpPr>
            <a:spLocks noGrp="1" noRot="1" noChangeAspect="1" noChangeArrowheads="1" noTextEdit="1"/>
          </p:cNvSpPr>
          <p:nvPr>
            <p:ph type="sldImg"/>
          </p:nvPr>
        </p:nvSpPr>
        <p:spPr>
          <a:xfrm>
            <a:off x="488950" y="468313"/>
            <a:ext cx="4197350" cy="3148012"/>
          </a:xfrm>
          <a:ln w="12700">
            <a:solidFill>
              <a:schemeClr val="tx1"/>
            </a:solidFill>
          </a:ln>
        </p:spPr>
      </p:sp>
      <p:sp>
        <p:nvSpPr>
          <p:cNvPr id="29700" name="Rectangle 4"/>
          <p:cNvSpPr>
            <a:spLocks noChangeArrowheads="1"/>
          </p:cNvSpPr>
          <p:nvPr/>
        </p:nvSpPr>
        <p:spPr bwMode="auto">
          <a:xfrm>
            <a:off x="6022975" y="9507538"/>
            <a:ext cx="4476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spAutoFit/>
          </a:bodyPr>
          <a:lstStyle/>
          <a:p>
            <a:pPr algn="r" defTabSz="949325">
              <a:spcBef>
                <a:spcPct val="50000"/>
              </a:spcBef>
            </a:pPr>
            <a:r>
              <a:rPr lang="es-ES_tradnl" sz="1000">
                <a:latin typeface="Arial" charset="0"/>
              </a:rPr>
              <a:t>16</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33C4553-522C-814C-83F2-12961D131C7A}" type="slidenum">
              <a:rPr lang="es-ES" sz="1200"/>
              <a:pPr/>
              <a:t>89</a:t>
            </a:fld>
            <a:endParaRPr lang="es-ES" sz="1200"/>
          </a:p>
        </p:txBody>
      </p:sp>
      <p:sp>
        <p:nvSpPr>
          <p:cNvPr id="106498" name="Rectangle 2"/>
          <p:cNvSpPr>
            <a:spLocks noGrp="1" noChangeArrowheads="1"/>
          </p:cNvSpPr>
          <p:nvPr>
            <p:ph type="body" idx="1"/>
          </p:nvPr>
        </p:nvSpPr>
        <p:spPr>
          <a:xfrm>
            <a:off x="279400" y="3748088"/>
            <a:ext cx="6196013" cy="283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lstStyle/>
          <a:p>
            <a:r>
              <a:rPr lang="es-ES_tradnl">
                <a:latin typeface="Times New Roman" charset="0"/>
              </a:rPr>
              <a:t>An automated external defibrillator or DESA is a type of defibrillator which analyzes the patient's rhythm and advises the operator when a shockable rhythm is detected. It is not necessary for the DESA operator to be skilled in rhythm recognition. DESA should only be applied to patients who are unconscious, pulseless and not breathing.</a:t>
            </a:r>
          </a:p>
          <a:p>
            <a:endParaRPr lang="es-ES_tradnl">
              <a:latin typeface="Times New Roman" charset="0"/>
            </a:endParaRPr>
          </a:p>
        </p:txBody>
      </p:sp>
      <p:sp>
        <p:nvSpPr>
          <p:cNvPr id="106499" name="Rectangle 3"/>
          <p:cNvSpPr>
            <a:spLocks noGrp="1" noRot="1" noChangeAspect="1" noChangeArrowheads="1" noTextEdit="1"/>
          </p:cNvSpPr>
          <p:nvPr>
            <p:ph type="sldImg"/>
          </p:nvPr>
        </p:nvSpPr>
        <p:spPr>
          <a:xfrm>
            <a:off x="488950" y="468313"/>
            <a:ext cx="4197350" cy="3148012"/>
          </a:xfrm>
          <a:ln w="12700">
            <a:solidFill>
              <a:schemeClr val="tx1"/>
            </a:solidFill>
          </a:ln>
        </p:spPr>
      </p:sp>
      <p:sp>
        <p:nvSpPr>
          <p:cNvPr id="106500" name="Rectangle 4"/>
          <p:cNvSpPr>
            <a:spLocks noChangeArrowheads="1"/>
          </p:cNvSpPr>
          <p:nvPr/>
        </p:nvSpPr>
        <p:spPr bwMode="auto">
          <a:xfrm>
            <a:off x="6022975" y="9507538"/>
            <a:ext cx="4476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spAutoFit/>
          </a:bodyPr>
          <a:lstStyle/>
          <a:p>
            <a:pPr algn="r" defTabSz="949325">
              <a:spcBef>
                <a:spcPct val="50000"/>
              </a:spcBef>
            </a:pPr>
            <a:r>
              <a:rPr lang="es-ES_tradnl" sz="1000">
                <a:latin typeface="Arial" charset="0"/>
              </a:rPr>
              <a:t>16</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80D3854-509D-D24A-A924-F7D20887480F}" type="slidenum">
              <a:rPr lang="es-ES" sz="1200"/>
              <a:pPr/>
              <a:t>90</a:t>
            </a:fld>
            <a:endParaRPr lang="es-ES" sz="1200"/>
          </a:p>
        </p:txBody>
      </p:sp>
      <p:sp>
        <p:nvSpPr>
          <p:cNvPr id="108546" name="Rectangle 2"/>
          <p:cNvSpPr>
            <a:spLocks noGrp="1" noChangeArrowheads="1"/>
          </p:cNvSpPr>
          <p:nvPr>
            <p:ph type="body" idx="1"/>
          </p:nvPr>
        </p:nvSpPr>
        <p:spPr>
          <a:xfrm>
            <a:off x="279400" y="3748088"/>
            <a:ext cx="6196013" cy="283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lstStyle/>
          <a:p>
            <a:r>
              <a:rPr lang="es-ES_tradnl">
                <a:latin typeface="Times New Roman" charset="0"/>
              </a:rPr>
              <a:t>Safety for the patient and those associated with the rescue effort should be of primary importance. First attach the defibrillator only to someone in full cardiac arrest. Make sure no one is touching the victim during analysis and shock. The electrodes should be firmly adhered to clean dry skin to prevent sparking and fire. Chest hair should be quickly removed only if it is excessive and prevents the electrodes from firmly sticking to the chest. Be careful to remove oxygen from the victim during defibrillation and move it away from the rescue effort.</a:t>
            </a:r>
          </a:p>
          <a:p>
            <a:endParaRPr lang="es-ES_tradnl">
              <a:latin typeface="Times New Roman" charset="0"/>
            </a:endParaRPr>
          </a:p>
        </p:txBody>
      </p:sp>
      <p:sp>
        <p:nvSpPr>
          <p:cNvPr id="108547" name="Rectangle 3"/>
          <p:cNvSpPr>
            <a:spLocks noGrp="1" noRot="1" noChangeAspect="1" noChangeArrowheads="1" noTextEdit="1"/>
          </p:cNvSpPr>
          <p:nvPr>
            <p:ph type="sldImg"/>
          </p:nvPr>
        </p:nvSpPr>
        <p:spPr>
          <a:xfrm>
            <a:off x="488950" y="468313"/>
            <a:ext cx="4197350" cy="3148012"/>
          </a:xfrm>
          <a:ln w="12700">
            <a:solidFill>
              <a:schemeClr val="tx1"/>
            </a:solidFill>
          </a:ln>
        </p:spPr>
      </p:sp>
      <p:sp>
        <p:nvSpPr>
          <p:cNvPr id="108548" name="Rectangle 4"/>
          <p:cNvSpPr>
            <a:spLocks noChangeArrowheads="1"/>
          </p:cNvSpPr>
          <p:nvPr/>
        </p:nvSpPr>
        <p:spPr bwMode="auto">
          <a:xfrm>
            <a:off x="6022975" y="9507538"/>
            <a:ext cx="4476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spAutoFit/>
          </a:bodyPr>
          <a:lstStyle/>
          <a:p>
            <a:pPr algn="r" defTabSz="949325">
              <a:spcBef>
                <a:spcPct val="50000"/>
              </a:spcBef>
            </a:pPr>
            <a:r>
              <a:rPr lang="es-ES_tradnl" sz="1000">
                <a:latin typeface="Arial" charset="0"/>
              </a:rPr>
              <a:t>22</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D6EFD61-D336-B440-8C42-EA1A6BB59CC0}" type="slidenum">
              <a:rPr lang="es-ES" sz="1200"/>
              <a:pPr/>
              <a:t>91</a:t>
            </a:fld>
            <a:endParaRPr lang="es-ES" sz="1200"/>
          </a:p>
        </p:txBody>
      </p:sp>
      <p:sp>
        <p:nvSpPr>
          <p:cNvPr id="110594" name="Rectangle 2"/>
          <p:cNvSpPr>
            <a:spLocks noGrp="1" noChangeArrowheads="1"/>
          </p:cNvSpPr>
          <p:nvPr>
            <p:ph type="body" idx="1"/>
          </p:nvPr>
        </p:nvSpPr>
        <p:spPr>
          <a:xfrm>
            <a:off x="279400" y="3748088"/>
            <a:ext cx="6196013" cy="283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lstStyle/>
          <a:p>
            <a:r>
              <a:rPr lang="es-ES_tradnl">
                <a:latin typeface="Times New Roman" charset="0"/>
              </a:rPr>
              <a:t>Cartoon, "You should have said clear!"</a:t>
            </a:r>
          </a:p>
          <a:p>
            <a:endParaRPr lang="es-ES_tradnl">
              <a:latin typeface="Times New Roman" charset="0"/>
            </a:endParaRPr>
          </a:p>
        </p:txBody>
      </p:sp>
      <p:sp>
        <p:nvSpPr>
          <p:cNvPr id="110595" name="Rectangle 3"/>
          <p:cNvSpPr>
            <a:spLocks noGrp="1" noRot="1" noChangeAspect="1" noChangeArrowheads="1" noTextEdit="1"/>
          </p:cNvSpPr>
          <p:nvPr>
            <p:ph type="sldImg"/>
          </p:nvPr>
        </p:nvSpPr>
        <p:spPr>
          <a:xfrm>
            <a:off x="488950" y="468313"/>
            <a:ext cx="4197350" cy="3148012"/>
          </a:xfrm>
          <a:ln w="12700">
            <a:solidFill>
              <a:schemeClr val="tx1"/>
            </a:solidFill>
          </a:ln>
        </p:spPr>
      </p:sp>
      <p:sp>
        <p:nvSpPr>
          <p:cNvPr id="110596" name="Rectangle 4"/>
          <p:cNvSpPr>
            <a:spLocks noChangeArrowheads="1"/>
          </p:cNvSpPr>
          <p:nvPr/>
        </p:nvSpPr>
        <p:spPr bwMode="auto">
          <a:xfrm>
            <a:off x="6022975" y="9507538"/>
            <a:ext cx="4476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spAutoFit/>
          </a:bodyPr>
          <a:lstStyle/>
          <a:p>
            <a:pPr algn="r" defTabSz="949325">
              <a:spcBef>
                <a:spcPct val="50000"/>
              </a:spcBef>
            </a:pPr>
            <a:r>
              <a:rPr lang="es-ES_tradnl" sz="1000">
                <a:latin typeface="Arial" charset="0"/>
              </a:rPr>
              <a:t>23</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DC7414C-3AA2-5F40-B703-893AB2D0DB11}" type="slidenum">
              <a:rPr lang="es-ES" sz="1200"/>
              <a:pPr/>
              <a:t>19</a:t>
            </a:fld>
            <a:endParaRPr lang="es-ES" sz="1200"/>
          </a:p>
        </p:txBody>
      </p:sp>
      <p:sp>
        <p:nvSpPr>
          <p:cNvPr id="38914" name="Rectangle 2"/>
          <p:cNvSpPr>
            <a:spLocks noGrp="1" noChangeArrowheads="1"/>
          </p:cNvSpPr>
          <p:nvPr>
            <p:ph type="body" idx="1"/>
          </p:nvPr>
        </p:nvSpPr>
        <p:spPr>
          <a:xfrm>
            <a:off x="279400" y="3748088"/>
            <a:ext cx="6196013" cy="283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lstStyle/>
          <a:p>
            <a:r>
              <a:rPr lang="es-ES_tradnl">
                <a:latin typeface="Times New Roman" charset="0"/>
              </a:rPr>
              <a:t>The electrocardiogram (ECG) is a measurement of the electrical activity in the heart. The impulses from the heart pass through body tissues and reach the skin where they can be detected by disposable electrodes placed on the skin. The ECG of a healthy heart shows </a:t>
            </a:r>
            <a:br>
              <a:rPr lang="es-ES_tradnl">
                <a:latin typeface="Times New Roman" charset="0"/>
              </a:rPr>
            </a:br>
            <a:r>
              <a:rPr lang="es-ES_tradnl">
                <a:latin typeface="Times New Roman" charset="0"/>
              </a:rPr>
              <a:t>an organized, uniform rhythm called normal sinus rhythm (NSR).</a:t>
            </a:r>
          </a:p>
        </p:txBody>
      </p:sp>
      <p:sp>
        <p:nvSpPr>
          <p:cNvPr id="38915" name="Rectangle 3"/>
          <p:cNvSpPr>
            <a:spLocks noGrp="1" noRot="1" noChangeAspect="1" noChangeArrowheads="1" noTextEdit="1"/>
          </p:cNvSpPr>
          <p:nvPr>
            <p:ph type="sldImg"/>
          </p:nvPr>
        </p:nvSpPr>
        <p:spPr>
          <a:xfrm>
            <a:off x="488950" y="468313"/>
            <a:ext cx="4197350" cy="3148012"/>
          </a:xfrm>
          <a:ln w="12700">
            <a:solidFill>
              <a:schemeClr val="tx1"/>
            </a:solidFill>
          </a:ln>
        </p:spPr>
      </p:sp>
      <p:sp>
        <p:nvSpPr>
          <p:cNvPr id="38916" name="Rectangle 4"/>
          <p:cNvSpPr>
            <a:spLocks noChangeArrowheads="1"/>
          </p:cNvSpPr>
          <p:nvPr/>
        </p:nvSpPr>
        <p:spPr bwMode="auto">
          <a:xfrm>
            <a:off x="6022975" y="9507538"/>
            <a:ext cx="4476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spAutoFit/>
          </a:bodyPr>
          <a:lstStyle/>
          <a:p>
            <a:pPr algn="r" defTabSz="949325">
              <a:spcBef>
                <a:spcPct val="50000"/>
              </a:spcBef>
            </a:pPr>
            <a:r>
              <a:rPr lang="es-ES_tradnl" sz="1000">
                <a:latin typeface="Arial" charset="0"/>
              </a:rPr>
              <a:t>8</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861312F-F363-0C42-83B0-296CF097116D}" type="slidenum">
              <a:rPr lang="es-ES" sz="1200"/>
              <a:pPr/>
              <a:t>20</a:t>
            </a:fld>
            <a:endParaRPr lang="es-ES" sz="1200"/>
          </a:p>
        </p:txBody>
      </p:sp>
      <p:sp>
        <p:nvSpPr>
          <p:cNvPr id="40962" name="Rectangle 2"/>
          <p:cNvSpPr>
            <a:spLocks noGrp="1" noChangeArrowheads="1"/>
          </p:cNvSpPr>
          <p:nvPr>
            <p:ph type="body" idx="1"/>
          </p:nvPr>
        </p:nvSpPr>
        <p:spPr>
          <a:xfrm>
            <a:off x="279400" y="3748088"/>
            <a:ext cx="6196013" cy="283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lstStyle/>
          <a:p>
            <a:r>
              <a:rPr lang="es-ES_tradnl">
                <a:latin typeface="Times New Roman" charset="0"/>
              </a:rPr>
              <a:t>Sudden cardiac arrest (SCA) means the heart has unexpectedly stopped beating. The most common abnormal rhythm associated with SCA is ventricular fibrillation (VF). VF is an unorganized rhythm of chaotic electrical activity resulting in uncoordinated and ineffective cardiac muscle contractions which prevent the circulation of blood. There is no pulse or blood pressure. </a:t>
            </a:r>
            <a:br>
              <a:rPr lang="es-ES_tradnl">
                <a:latin typeface="Times New Roman" charset="0"/>
              </a:rPr>
            </a:br>
            <a:r>
              <a:rPr lang="es-ES_tradnl">
                <a:latin typeface="Times New Roman" charset="0"/>
              </a:rPr>
              <a:t>A heart in VF looks like a quivering bowl of jelly. If left untreated VF will virtually always result in death.</a:t>
            </a:r>
          </a:p>
          <a:p>
            <a:endParaRPr lang="es-ES_tradnl">
              <a:latin typeface="Times New Roman" charset="0"/>
            </a:endParaRPr>
          </a:p>
        </p:txBody>
      </p:sp>
      <p:sp>
        <p:nvSpPr>
          <p:cNvPr id="40963" name="Rectangle 3"/>
          <p:cNvSpPr>
            <a:spLocks noGrp="1" noRot="1" noChangeAspect="1" noChangeArrowheads="1" noTextEdit="1"/>
          </p:cNvSpPr>
          <p:nvPr>
            <p:ph type="sldImg"/>
          </p:nvPr>
        </p:nvSpPr>
        <p:spPr>
          <a:xfrm>
            <a:off x="488950" y="468313"/>
            <a:ext cx="4197350" cy="3148012"/>
          </a:xfrm>
          <a:ln w="12700">
            <a:solidFill>
              <a:schemeClr val="tx1"/>
            </a:solidFill>
          </a:ln>
        </p:spPr>
      </p:sp>
      <p:sp>
        <p:nvSpPr>
          <p:cNvPr id="40964" name="Rectangle 4"/>
          <p:cNvSpPr>
            <a:spLocks noChangeArrowheads="1"/>
          </p:cNvSpPr>
          <p:nvPr/>
        </p:nvSpPr>
        <p:spPr bwMode="auto">
          <a:xfrm>
            <a:off x="6022975" y="9507538"/>
            <a:ext cx="4476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spAutoFit/>
          </a:bodyPr>
          <a:lstStyle/>
          <a:p>
            <a:pPr algn="r" defTabSz="949325">
              <a:spcBef>
                <a:spcPct val="50000"/>
              </a:spcBef>
            </a:pPr>
            <a:r>
              <a:rPr lang="es-ES_tradnl" sz="1000">
                <a:latin typeface="Arial" charset="0"/>
              </a:rPr>
              <a:t>9</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E246503-06FA-DB49-979F-5EA537A3C9CF}" type="slidenum">
              <a:rPr lang="es-ES" sz="1200"/>
              <a:pPr/>
              <a:t>21</a:t>
            </a:fld>
            <a:endParaRPr lang="es-ES" sz="1200"/>
          </a:p>
        </p:txBody>
      </p:sp>
      <p:sp>
        <p:nvSpPr>
          <p:cNvPr id="43010" name="Rectangle 2"/>
          <p:cNvSpPr>
            <a:spLocks noGrp="1" noChangeArrowheads="1"/>
          </p:cNvSpPr>
          <p:nvPr>
            <p:ph type="body" idx="1"/>
          </p:nvPr>
        </p:nvSpPr>
        <p:spPr>
          <a:xfrm>
            <a:off x="279400" y="3748088"/>
            <a:ext cx="6196013" cy="283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lstStyle/>
          <a:p>
            <a:r>
              <a:rPr lang="es-ES_tradnl">
                <a:latin typeface="Times New Roman" charset="0"/>
              </a:rPr>
              <a:t>Defibrillation is the delivery of a strong electrical shock to the heart. The goal of defibrillation is </a:t>
            </a:r>
            <a:br>
              <a:rPr lang="es-ES_tradnl">
                <a:latin typeface="Times New Roman" charset="0"/>
              </a:rPr>
            </a:br>
            <a:r>
              <a:rPr lang="es-ES_tradnl">
                <a:latin typeface="Times New Roman" charset="0"/>
              </a:rPr>
              <a:t>to reorganize the chaotic electrical activity of VF and return the heart to a normal rhythm. After </a:t>
            </a:r>
            <a:br>
              <a:rPr lang="es-ES_tradnl">
                <a:latin typeface="Times New Roman" charset="0"/>
              </a:rPr>
            </a:br>
            <a:r>
              <a:rPr lang="es-ES_tradnl">
                <a:latin typeface="Times New Roman" charset="0"/>
              </a:rPr>
              <a:t>a shock the SA node or another area of the heart can regain control as the primary pacemaker.</a:t>
            </a:r>
          </a:p>
          <a:p>
            <a:endParaRPr lang="es-ES_tradnl">
              <a:latin typeface="Times New Roman" charset="0"/>
            </a:endParaRPr>
          </a:p>
        </p:txBody>
      </p:sp>
      <p:sp>
        <p:nvSpPr>
          <p:cNvPr id="43011" name="Rectangle 3"/>
          <p:cNvSpPr>
            <a:spLocks noGrp="1" noRot="1" noChangeAspect="1" noChangeArrowheads="1" noTextEdit="1"/>
          </p:cNvSpPr>
          <p:nvPr>
            <p:ph type="sldImg"/>
          </p:nvPr>
        </p:nvSpPr>
        <p:spPr>
          <a:xfrm>
            <a:off x="487363" y="468313"/>
            <a:ext cx="4202112" cy="3151187"/>
          </a:xfrm>
          <a:ln w="12700">
            <a:solidFill>
              <a:schemeClr val="tx1"/>
            </a:solidFill>
          </a:ln>
        </p:spPr>
      </p:sp>
      <p:sp>
        <p:nvSpPr>
          <p:cNvPr id="43012" name="Rectangle 4"/>
          <p:cNvSpPr>
            <a:spLocks noChangeArrowheads="1"/>
          </p:cNvSpPr>
          <p:nvPr/>
        </p:nvSpPr>
        <p:spPr bwMode="auto">
          <a:xfrm>
            <a:off x="6022975" y="9507538"/>
            <a:ext cx="4476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spAutoFit/>
          </a:bodyPr>
          <a:lstStyle/>
          <a:p>
            <a:pPr algn="r" defTabSz="949325">
              <a:spcBef>
                <a:spcPct val="50000"/>
              </a:spcBef>
            </a:pPr>
            <a:r>
              <a:rPr lang="es-ES_tradnl" sz="1000">
                <a:latin typeface="Arial" charset="0"/>
              </a:rPr>
              <a:t>10</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C863873-B6B8-224A-A325-4BAED368BCD7}" type="slidenum">
              <a:rPr lang="es-ES" sz="1200"/>
              <a:pPr/>
              <a:t>22</a:t>
            </a:fld>
            <a:endParaRPr lang="es-ES" sz="1200"/>
          </a:p>
        </p:txBody>
      </p:sp>
      <p:sp>
        <p:nvSpPr>
          <p:cNvPr id="45058" name="Rectangle 2"/>
          <p:cNvSpPr>
            <a:spLocks noGrp="1" noChangeArrowheads="1"/>
          </p:cNvSpPr>
          <p:nvPr>
            <p:ph type="body" idx="1"/>
          </p:nvPr>
        </p:nvSpPr>
        <p:spPr>
          <a:xfrm>
            <a:off x="279400" y="3748088"/>
            <a:ext cx="6196013" cy="283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lstStyle/>
          <a:p>
            <a:r>
              <a:rPr lang="es-ES_tradnl">
                <a:latin typeface="Times New Roman" charset="0"/>
              </a:rPr>
              <a:t>Cartoon, "Thanks, I needed that!"</a:t>
            </a:r>
          </a:p>
          <a:p>
            <a:endParaRPr lang="es-ES_tradnl">
              <a:latin typeface="Times New Roman" charset="0"/>
            </a:endParaRPr>
          </a:p>
        </p:txBody>
      </p:sp>
      <p:sp>
        <p:nvSpPr>
          <p:cNvPr id="45059" name="Rectangle 3"/>
          <p:cNvSpPr>
            <a:spLocks noGrp="1" noRot="1" noChangeAspect="1" noChangeArrowheads="1" noTextEdit="1"/>
          </p:cNvSpPr>
          <p:nvPr>
            <p:ph type="sldImg"/>
          </p:nvPr>
        </p:nvSpPr>
        <p:spPr>
          <a:xfrm>
            <a:off x="488950" y="468313"/>
            <a:ext cx="4197350" cy="3148012"/>
          </a:xfrm>
          <a:ln w="12700">
            <a:solidFill>
              <a:schemeClr val="tx1"/>
            </a:solidFill>
          </a:ln>
        </p:spPr>
      </p:sp>
      <p:sp>
        <p:nvSpPr>
          <p:cNvPr id="45060" name="Rectangle 4"/>
          <p:cNvSpPr>
            <a:spLocks noChangeArrowheads="1"/>
          </p:cNvSpPr>
          <p:nvPr/>
        </p:nvSpPr>
        <p:spPr bwMode="auto">
          <a:xfrm>
            <a:off x="6022975" y="9507538"/>
            <a:ext cx="4476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spAutoFit/>
          </a:bodyPr>
          <a:lstStyle/>
          <a:p>
            <a:pPr algn="r" defTabSz="949325">
              <a:spcBef>
                <a:spcPct val="50000"/>
              </a:spcBef>
            </a:pPr>
            <a:r>
              <a:rPr lang="es-ES_tradnl" sz="1000">
                <a:latin typeface="Arial" charset="0"/>
              </a:rPr>
              <a:t>11</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BC3D403-3219-D246-9A27-696BF1B5CD48}" type="slidenum">
              <a:rPr lang="es-ES" sz="1200"/>
              <a:pPr/>
              <a:t>23</a:t>
            </a:fld>
            <a:endParaRPr lang="es-ES" sz="1200"/>
          </a:p>
        </p:txBody>
      </p:sp>
      <p:sp>
        <p:nvSpPr>
          <p:cNvPr id="47106" name="Rectangle 2"/>
          <p:cNvSpPr>
            <a:spLocks noGrp="1" noChangeArrowheads="1"/>
          </p:cNvSpPr>
          <p:nvPr>
            <p:ph type="body" idx="1"/>
          </p:nvPr>
        </p:nvSpPr>
        <p:spPr>
          <a:xfrm>
            <a:off x="279400" y="3748088"/>
            <a:ext cx="6196013" cy="283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lstStyle/>
          <a:p>
            <a:r>
              <a:rPr lang="es-ES_tradnl">
                <a:latin typeface="Times New Roman" charset="0"/>
              </a:rPr>
              <a:t>Pulseless ventricular tachycardia (VT) is a rhythm that often precedes VF. It occurs when a site in the ventricular muscle fires rapidly and takes over as the dominant pacemaker. As the heart rate increases, there is less time for the ventricles to fill with blood. This reduces the amount the heart can pump and blood pressure falls. If the blood pressure drops severely, consciousness and pulse will be lost. Like VF, if left untreated, pulseless VT will result in death within minutes. Both VF and VT are treated with electrical shocks called defibrillation.</a:t>
            </a:r>
          </a:p>
          <a:p>
            <a:endParaRPr lang="es-ES_tradnl">
              <a:latin typeface="Times New Roman" charset="0"/>
            </a:endParaRPr>
          </a:p>
        </p:txBody>
      </p:sp>
      <p:sp>
        <p:nvSpPr>
          <p:cNvPr id="47107" name="Rectangle 3"/>
          <p:cNvSpPr>
            <a:spLocks noGrp="1" noRot="1" noChangeAspect="1" noChangeArrowheads="1" noTextEdit="1"/>
          </p:cNvSpPr>
          <p:nvPr>
            <p:ph type="sldImg"/>
          </p:nvPr>
        </p:nvSpPr>
        <p:spPr>
          <a:xfrm>
            <a:off x="488950" y="468313"/>
            <a:ext cx="4197350" cy="3148012"/>
          </a:xfrm>
          <a:ln w="12700">
            <a:solidFill>
              <a:schemeClr val="tx1"/>
            </a:solidFill>
          </a:ln>
        </p:spPr>
      </p:sp>
      <p:sp>
        <p:nvSpPr>
          <p:cNvPr id="47108" name="Rectangle 4"/>
          <p:cNvSpPr>
            <a:spLocks noChangeArrowheads="1"/>
          </p:cNvSpPr>
          <p:nvPr/>
        </p:nvSpPr>
        <p:spPr bwMode="auto">
          <a:xfrm>
            <a:off x="6022975" y="9507538"/>
            <a:ext cx="4476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spAutoFit/>
          </a:bodyPr>
          <a:lstStyle/>
          <a:p>
            <a:pPr algn="r" defTabSz="949325">
              <a:spcBef>
                <a:spcPct val="50000"/>
              </a:spcBef>
            </a:pPr>
            <a:r>
              <a:rPr lang="es-ES_tradnl" sz="1000">
                <a:latin typeface="Arial" charset="0"/>
              </a:rPr>
              <a:t>14</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1818601-F0C5-0840-98FB-08BC6B03CACD}" type="slidenum">
              <a:rPr lang="es-ES" sz="1200"/>
              <a:pPr/>
              <a:t>24</a:t>
            </a:fld>
            <a:endParaRPr lang="es-ES" sz="1200"/>
          </a:p>
        </p:txBody>
      </p:sp>
      <p:sp>
        <p:nvSpPr>
          <p:cNvPr id="49154" name="Rectangle 2"/>
          <p:cNvSpPr>
            <a:spLocks noGrp="1" noChangeArrowheads="1"/>
          </p:cNvSpPr>
          <p:nvPr>
            <p:ph type="body" idx="1"/>
          </p:nvPr>
        </p:nvSpPr>
        <p:spPr>
          <a:xfrm>
            <a:off x="279400" y="3748088"/>
            <a:ext cx="6196013" cy="283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lstStyle/>
          <a:p>
            <a:r>
              <a:rPr lang="es-ES_tradnl">
                <a:latin typeface="Times New Roman" charset="0"/>
              </a:rPr>
              <a:t>Not all rhythms of cardiac arrest can be treated with electrical shocks. Asystole (“flat line” or no electrical activity of the heart) and pulseless electrical activity (“PEA”—electrical activity but no pumping of the heart) are examples of dysrhythmias that do not respond to external shocks.</a:t>
            </a:r>
          </a:p>
          <a:p>
            <a:endParaRPr lang="es-ES_tradnl">
              <a:latin typeface="Times New Roman" charset="0"/>
            </a:endParaRPr>
          </a:p>
        </p:txBody>
      </p:sp>
      <p:sp>
        <p:nvSpPr>
          <p:cNvPr id="49155" name="Rectangle 3"/>
          <p:cNvSpPr>
            <a:spLocks noGrp="1" noRot="1" noChangeAspect="1" noChangeArrowheads="1" noTextEdit="1"/>
          </p:cNvSpPr>
          <p:nvPr>
            <p:ph type="sldImg"/>
          </p:nvPr>
        </p:nvSpPr>
        <p:spPr>
          <a:xfrm>
            <a:off x="487363" y="468313"/>
            <a:ext cx="4202112" cy="3151187"/>
          </a:xfrm>
          <a:ln w="12700">
            <a:solidFill>
              <a:schemeClr val="tx1"/>
            </a:solidFill>
          </a:ln>
        </p:spPr>
      </p:sp>
      <p:sp>
        <p:nvSpPr>
          <p:cNvPr id="49156" name="Rectangle 4"/>
          <p:cNvSpPr>
            <a:spLocks noChangeArrowheads="1"/>
          </p:cNvSpPr>
          <p:nvPr/>
        </p:nvSpPr>
        <p:spPr bwMode="auto">
          <a:xfrm>
            <a:off x="6022975" y="9507538"/>
            <a:ext cx="4476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7625" rIns="93662" bIns="47625">
            <a:spAutoFit/>
          </a:bodyPr>
          <a:lstStyle/>
          <a:p>
            <a:pPr algn="r" defTabSz="949325">
              <a:spcBef>
                <a:spcPct val="50000"/>
              </a:spcBef>
            </a:pPr>
            <a:r>
              <a:rPr lang="es-ES_tradnl" sz="1000">
                <a:latin typeface="Arial" charset="0"/>
              </a:rPr>
              <a:t>15</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FF248F91-87DF-2043-A081-AE489CFE884F}" type="slidenum">
              <a:rPr lang="es-ES_tradnl"/>
              <a:pPr>
                <a:defRPr/>
              </a:pPr>
              <a:t>‹Nr.›</a:t>
            </a:fld>
            <a:endParaRPr lang="es-ES_tradnl"/>
          </a:p>
        </p:txBody>
      </p:sp>
    </p:spTree>
    <p:extLst>
      <p:ext uri="{BB962C8B-B14F-4D97-AF65-F5344CB8AC3E}">
        <p14:creationId xmlns:p14="http://schemas.microsoft.com/office/powerpoint/2010/main" val="448080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97D93A88-3EE3-9B4F-A2ED-BEC3A1B5CD1C}" type="slidenum">
              <a:rPr lang="es-ES_tradnl"/>
              <a:pPr>
                <a:defRPr/>
              </a:pPr>
              <a:t>‹Nr.›</a:t>
            </a:fld>
            <a:endParaRPr lang="es-ES_tradnl"/>
          </a:p>
        </p:txBody>
      </p:sp>
    </p:spTree>
    <p:extLst>
      <p:ext uri="{BB962C8B-B14F-4D97-AF65-F5344CB8AC3E}">
        <p14:creationId xmlns:p14="http://schemas.microsoft.com/office/powerpoint/2010/main" val="2357979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0AD997EB-8FD1-AD49-97FE-3E099604F891}" type="slidenum">
              <a:rPr lang="es-ES_tradnl"/>
              <a:pPr>
                <a:defRPr/>
              </a:pPr>
              <a:t>‹Nr.›</a:t>
            </a:fld>
            <a:endParaRPr lang="es-ES_tradnl"/>
          </a:p>
        </p:txBody>
      </p:sp>
    </p:spTree>
    <p:extLst>
      <p:ext uri="{BB962C8B-B14F-4D97-AF65-F5344CB8AC3E}">
        <p14:creationId xmlns:p14="http://schemas.microsoft.com/office/powerpoint/2010/main" val="1137515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ítulo, gráfico y texto">
    <p:spTree>
      <p:nvGrpSpPr>
        <p:cNvPr id="1" name=""/>
        <p:cNvGrpSpPr/>
        <p:nvPr/>
      </p:nvGrpSpPr>
      <p:grpSpPr>
        <a:xfrm>
          <a:off x="0" y="0"/>
          <a:ext cx="0" cy="0"/>
          <a:chOff x="0" y="0"/>
          <a:chExt cx="0" cy="0"/>
        </a:xfrm>
      </p:grpSpPr>
      <p:sp>
        <p:nvSpPr>
          <p:cNvPr id="2" name="1 Título"/>
          <p:cNvSpPr>
            <a:spLocks noGrp="1"/>
          </p:cNvSpPr>
          <p:nvPr>
            <p:ph type="title"/>
          </p:nvPr>
        </p:nvSpPr>
        <p:spPr>
          <a:xfrm>
            <a:off x="685800" y="609600"/>
            <a:ext cx="7772400" cy="1143000"/>
          </a:xfrm>
        </p:spPr>
        <p:txBody>
          <a:bodyPr/>
          <a:lstStyle/>
          <a:p>
            <a:r>
              <a:rPr lang="es-ES" smtClean="0"/>
              <a:t>Haga clic para modificar el estilo de título del patrón</a:t>
            </a:r>
            <a:endParaRPr lang="es-ES"/>
          </a:p>
        </p:txBody>
      </p:sp>
      <p:sp>
        <p:nvSpPr>
          <p:cNvPr id="3" name="2 Marcador de gráfico"/>
          <p:cNvSpPr>
            <a:spLocks noGrp="1"/>
          </p:cNvSpPr>
          <p:nvPr>
            <p:ph type="chart" sz="half" idx="1"/>
          </p:nvPr>
        </p:nvSpPr>
        <p:spPr>
          <a:xfrm>
            <a:off x="685800" y="1981200"/>
            <a:ext cx="3810000" cy="4114800"/>
          </a:xfrm>
        </p:spPr>
        <p:txBody>
          <a:bodyPr/>
          <a:lstStyle/>
          <a:p>
            <a:pPr lvl="0"/>
            <a:endParaRPr lang="es-ES" noProof="0" smtClean="0"/>
          </a:p>
        </p:txBody>
      </p:sp>
      <p:sp>
        <p:nvSpPr>
          <p:cNvPr id="4" name="3 Marcador de texto"/>
          <p:cNvSpPr>
            <a:spLocks noGrp="1"/>
          </p:cNvSpPr>
          <p:nvPr>
            <p:ph type="body" sz="half" idx="2"/>
          </p:nvPr>
        </p:nvSpPr>
        <p:spPr>
          <a:xfrm>
            <a:off x="4648200" y="1981200"/>
            <a:ext cx="381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5AB31D53-DDFE-F44C-82CE-8CE19D03290E}" type="slidenum">
              <a:rPr lang="es-ES_tradnl"/>
              <a:pPr>
                <a:defRPr/>
              </a:pPr>
              <a:t>‹Nr.›</a:t>
            </a:fld>
            <a:endParaRPr lang="es-ES_tradnl"/>
          </a:p>
        </p:txBody>
      </p:sp>
    </p:spTree>
    <p:extLst>
      <p:ext uri="{BB962C8B-B14F-4D97-AF65-F5344CB8AC3E}">
        <p14:creationId xmlns:p14="http://schemas.microsoft.com/office/powerpoint/2010/main" val="2993319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545D342F-7A48-C648-8458-E33236E56DCB}" type="slidenum">
              <a:rPr lang="es-ES_tradnl"/>
              <a:pPr>
                <a:defRPr/>
              </a:pPr>
              <a:t>‹Nr.›</a:t>
            </a:fld>
            <a:endParaRPr lang="es-ES_tradnl"/>
          </a:p>
        </p:txBody>
      </p:sp>
    </p:spTree>
    <p:extLst>
      <p:ext uri="{BB962C8B-B14F-4D97-AF65-F5344CB8AC3E}">
        <p14:creationId xmlns:p14="http://schemas.microsoft.com/office/powerpoint/2010/main" val="132956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9614F942-8344-7A4E-A59F-98EB5CB8D137}" type="slidenum">
              <a:rPr lang="es-ES_tradnl"/>
              <a:pPr>
                <a:defRPr/>
              </a:pPr>
              <a:t>‹Nr.›</a:t>
            </a:fld>
            <a:endParaRPr lang="es-ES_tradnl"/>
          </a:p>
        </p:txBody>
      </p:sp>
    </p:spTree>
    <p:extLst>
      <p:ext uri="{BB962C8B-B14F-4D97-AF65-F5344CB8AC3E}">
        <p14:creationId xmlns:p14="http://schemas.microsoft.com/office/powerpoint/2010/main" val="3026615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531DA134-B449-7146-A92F-946A0BBBE9D9}" type="slidenum">
              <a:rPr lang="es-ES_tradnl"/>
              <a:pPr>
                <a:defRPr/>
              </a:pPr>
              <a:t>‹Nr.›</a:t>
            </a:fld>
            <a:endParaRPr lang="es-ES_tradnl"/>
          </a:p>
        </p:txBody>
      </p:sp>
    </p:spTree>
    <p:extLst>
      <p:ext uri="{BB962C8B-B14F-4D97-AF65-F5344CB8AC3E}">
        <p14:creationId xmlns:p14="http://schemas.microsoft.com/office/powerpoint/2010/main" val="280209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_tradnl"/>
          </a:p>
        </p:txBody>
      </p:sp>
      <p:sp>
        <p:nvSpPr>
          <p:cNvPr id="8"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9" name="Rectangle 6"/>
          <p:cNvSpPr>
            <a:spLocks noGrp="1" noChangeArrowheads="1"/>
          </p:cNvSpPr>
          <p:nvPr>
            <p:ph type="sldNum" sz="quarter" idx="12"/>
          </p:nvPr>
        </p:nvSpPr>
        <p:spPr>
          <a:ln/>
        </p:spPr>
        <p:txBody>
          <a:bodyPr/>
          <a:lstStyle>
            <a:lvl1pPr>
              <a:defRPr/>
            </a:lvl1pPr>
          </a:lstStyle>
          <a:p>
            <a:pPr>
              <a:defRPr/>
            </a:pPr>
            <a:fld id="{8E2709C2-467B-5948-BEDE-861C3CF2BBFE}" type="slidenum">
              <a:rPr lang="es-ES_tradnl"/>
              <a:pPr>
                <a:defRPr/>
              </a:pPr>
              <a:t>‹Nr.›</a:t>
            </a:fld>
            <a:endParaRPr lang="es-ES_tradnl"/>
          </a:p>
        </p:txBody>
      </p:sp>
    </p:spTree>
    <p:extLst>
      <p:ext uri="{BB962C8B-B14F-4D97-AF65-F5344CB8AC3E}">
        <p14:creationId xmlns:p14="http://schemas.microsoft.com/office/powerpoint/2010/main" val="3619143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_tradnl"/>
          </a:p>
        </p:txBody>
      </p:sp>
      <p:sp>
        <p:nvSpPr>
          <p:cNvPr id="4"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5" name="Rectangle 6"/>
          <p:cNvSpPr>
            <a:spLocks noGrp="1" noChangeArrowheads="1"/>
          </p:cNvSpPr>
          <p:nvPr>
            <p:ph type="sldNum" sz="quarter" idx="12"/>
          </p:nvPr>
        </p:nvSpPr>
        <p:spPr>
          <a:ln/>
        </p:spPr>
        <p:txBody>
          <a:bodyPr/>
          <a:lstStyle>
            <a:lvl1pPr>
              <a:defRPr/>
            </a:lvl1pPr>
          </a:lstStyle>
          <a:p>
            <a:pPr>
              <a:defRPr/>
            </a:pPr>
            <a:fld id="{01820C98-DFF9-4B4E-932F-A19A3F068CA7}" type="slidenum">
              <a:rPr lang="es-ES_tradnl"/>
              <a:pPr>
                <a:defRPr/>
              </a:pPr>
              <a:t>‹Nr.›</a:t>
            </a:fld>
            <a:endParaRPr lang="es-ES_tradnl"/>
          </a:p>
        </p:txBody>
      </p:sp>
    </p:spTree>
    <p:extLst>
      <p:ext uri="{BB962C8B-B14F-4D97-AF65-F5344CB8AC3E}">
        <p14:creationId xmlns:p14="http://schemas.microsoft.com/office/powerpoint/2010/main" val="648563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_tradnl"/>
          </a:p>
        </p:txBody>
      </p:sp>
      <p:sp>
        <p:nvSpPr>
          <p:cNvPr id="3"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4" name="Rectangle 6"/>
          <p:cNvSpPr>
            <a:spLocks noGrp="1" noChangeArrowheads="1"/>
          </p:cNvSpPr>
          <p:nvPr>
            <p:ph type="sldNum" sz="quarter" idx="12"/>
          </p:nvPr>
        </p:nvSpPr>
        <p:spPr>
          <a:ln/>
        </p:spPr>
        <p:txBody>
          <a:bodyPr/>
          <a:lstStyle>
            <a:lvl1pPr>
              <a:defRPr/>
            </a:lvl1pPr>
          </a:lstStyle>
          <a:p>
            <a:pPr>
              <a:defRPr/>
            </a:pPr>
            <a:fld id="{1D43106E-A579-0D46-A5FD-9B9368A02638}" type="slidenum">
              <a:rPr lang="es-ES_tradnl"/>
              <a:pPr>
                <a:defRPr/>
              </a:pPr>
              <a:t>‹Nr.›</a:t>
            </a:fld>
            <a:endParaRPr lang="es-ES_tradnl"/>
          </a:p>
        </p:txBody>
      </p:sp>
    </p:spTree>
    <p:extLst>
      <p:ext uri="{BB962C8B-B14F-4D97-AF65-F5344CB8AC3E}">
        <p14:creationId xmlns:p14="http://schemas.microsoft.com/office/powerpoint/2010/main" val="3930621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6A4B1F4C-CAE5-0B46-916B-6EADE5FB69A2}" type="slidenum">
              <a:rPr lang="es-ES_tradnl"/>
              <a:pPr>
                <a:defRPr/>
              </a:pPr>
              <a:t>‹Nr.›</a:t>
            </a:fld>
            <a:endParaRPr lang="es-ES_tradnl"/>
          </a:p>
        </p:txBody>
      </p:sp>
    </p:spTree>
    <p:extLst>
      <p:ext uri="{BB962C8B-B14F-4D97-AF65-F5344CB8AC3E}">
        <p14:creationId xmlns:p14="http://schemas.microsoft.com/office/powerpoint/2010/main" val="3977817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715A02E4-3633-1246-9B03-35998184606F}" type="slidenum">
              <a:rPr lang="es-ES_tradnl"/>
              <a:pPr>
                <a:defRPr/>
              </a:pPr>
              <a:t>‹Nr.›</a:t>
            </a:fld>
            <a:endParaRPr lang="es-ES_tradnl"/>
          </a:p>
        </p:txBody>
      </p:sp>
    </p:spTree>
    <p:extLst>
      <p:ext uri="{BB962C8B-B14F-4D97-AF65-F5344CB8AC3E}">
        <p14:creationId xmlns:p14="http://schemas.microsoft.com/office/powerpoint/2010/main" val="111564689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s-ES_tradnl"/>
              <a:t>Haga clic para modificar el estilo de título del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atin typeface="Times New Roman" panose="02020603050405020304" pitchFamily="18" charset="0"/>
                <a:ea typeface="+mn-ea"/>
                <a:cs typeface="+mn-cs"/>
              </a:defRPr>
            </a:lvl1pPr>
          </a:lstStyle>
          <a:p>
            <a:pPr>
              <a:defRPr/>
            </a:pPr>
            <a:endParaRPr lang="es-ES_tradnl"/>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Times New Roman" panose="02020603050405020304" pitchFamily="18" charset="0"/>
                <a:ea typeface="+mn-ea"/>
                <a:cs typeface="+mn-cs"/>
              </a:defRPr>
            </a:lvl1pPr>
          </a:lstStyle>
          <a:p>
            <a:pPr>
              <a:defRPr/>
            </a:pPr>
            <a:endParaRPr lang="es-ES_tradnl"/>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smtClean="0">
                <a:cs typeface="+mn-cs"/>
              </a:defRPr>
            </a:lvl1pPr>
          </a:lstStyle>
          <a:p>
            <a:pPr>
              <a:defRPr/>
            </a:pPr>
            <a:fld id="{234F3DE4-1A0F-EB4F-BB50-36B6AB66E8DD}" type="slidenum">
              <a:rPr lang="es-ES_tradnl"/>
              <a:pPr>
                <a:defRPr/>
              </a:pPr>
              <a:t>‹Nr.›</a:t>
            </a:fld>
            <a:endParaRPr lang="es-ES_tradnl"/>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100.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oleObject" Target="../embeddings/oleObject2.bin"/><Relationship Id="rId5" Type="http://schemas.openxmlformats.org/officeDocument/2006/relationships/image" Target="../media/image3.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image" Target="../media/image4.wmf"/><Relationship Id="rId4" Type="http://schemas.openxmlformats.org/officeDocument/2006/relationships/image" Target="../media/image5.wmf"/><Relationship Id="rId5"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4.wmf"/><Relationship Id="rId4" Type="http://schemas.openxmlformats.org/officeDocument/2006/relationships/image" Target="../media/image6.wmf"/><Relationship Id="rId5"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3" Type="http://schemas.openxmlformats.org/officeDocument/2006/relationships/image" Target="../media/image7.wmf"/><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3" Type="http://schemas.openxmlformats.org/officeDocument/2006/relationships/image" Target="../media/image8.wmf"/><Relationship Id="rId4" Type="http://schemas.openxmlformats.org/officeDocument/2006/relationships/image" Target="../media/image9.wmf"/><Relationship Id="rId5" Type="http://schemas.openxmlformats.org/officeDocument/2006/relationships/image" Target="../media/image10.wmf"/><Relationship Id="rId6" Type="http://schemas.openxmlformats.org/officeDocument/2006/relationships/image" Target="../media/image11.wmf"/><Relationship Id="rId7"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3" Type="http://schemas.openxmlformats.org/officeDocument/2006/relationships/image" Target="../media/image4.wmf"/><Relationship Id="rId4" Type="http://schemas.openxmlformats.org/officeDocument/2006/relationships/image" Target="../media/image12.wmf"/><Relationship Id="rId5"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3" Type="http://schemas.openxmlformats.org/officeDocument/2006/relationships/image" Target="../media/image13.wmf"/><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 Id="rId3"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 Id="rId3" Type="http://schemas.openxmlformats.org/officeDocument/2006/relationships/image" Target="../media/image2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 Id="rId3"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oleObject" Target="../embeddings/oleObject3.bin"/><Relationship Id="rId5" Type="http://schemas.openxmlformats.org/officeDocument/2006/relationships/image" Target="../media/image36.png"/><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oleObject" Target="../embeddings/oleObject4.bin"/><Relationship Id="rId5" Type="http://schemas.openxmlformats.org/officeDocument/2006/relationships/image" Target="../media/image37.wmf"/><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1.jpeg"/><Relationship Id="rId5" Type="http://schemas.openxmlformats.org/officeDocument/2006/relationships/oleObject" Target="../embeddings/oleObject5.bin"/><Relationship Id="rId6" Type="http://schemas.openxmlformats.org/officeDocument/2006/relationships/image" Target="../media/image38.wmf"/><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oleObject" Target="../embeddings/oleObject6.bin"/><Relationship Id="rId5" Type="http://schemas.openxmlformats.org/officeDocument/2006/relationships/image" Target="../media/image39.wmf"/><Relationship Id="rId1" Type="http://schemas.openxmlformats.org/officeDocument/2006/relationships/vmlDrawing" Target="../drawings/vmlDrawing6.vml"/><Relationship Id="rId2"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1.jpeg"/><Relationship Id="rId5" Type="http://schemas.openxmlformats.org/officeDocument/2006/relationships/oleObject" Target="../embeddings/oleObject7.bin"/><Relationship Id="rId6" Type="http://schemas.openxmlformats.org/officeDocument/2006/relationships/image" Target="../media/image56.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1.jpeg"/><Relationship Id="rId5" Type="http://schemas.openxmlformats.org/officeDocument/2006/relationships/oleObject" Target="../embeddings/oleObject8.bin"/><Relationship Id="rId6" Type="http://schemas.openxmlformats.org/officeDocument/2006/relationships/image" Target="../media/image58.wmf"/><Relationship Id="rId7" Type="http://schemas.openxmlformats.org/officeDocument/2006/relationships/image" Target="../media/image59.png"/><Relationship Id="rId1" Type="http://schemas.openxmlformats.org/officeDocument/2006/relationships/vmlDrawing" Target="../drawings/vmlDrawing8.vml"/><Relationship Id="rId2"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jpeg"/></Relationships>
</file>

<file path=ppt/slides/_rels/slide75.xml.rels><?xml version="1.0" encoding="UTF-8" standalone="yes"?>
<Relationships xmlns="http://schemas.openxmlformats.org/package/2006/relationships"><Relationship Id="rId3" Type="http://schemas.openxmlformats.org/officeDocument/2006/relationships/image" Target="../media/image60.wmf"/><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png"/><Relationship Id="rId5" Type="http://schemas.openxmlformats.org/officeDocument/2006/relationships/image" Target="../media/image1.jpe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1.wmf"/><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jpeg"/></Relationships>
</file>

<file path=ppt/slides/_rels/slide8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oleObject" Target="../embeddings/oleObject9.bin"/><Relationship Id="rId5" Type="http://schemas.openxmlformats.org/officeDocument/2006/relationships/image" Target="../media/image62.wmf"/><Relationship Id="rId1" Type="http://schemas.openxmlformats.org/officeDocument/2006/relationships/vmlDrawing" Target="../drawings/vmlDrawing9.vml"/><Relationship Id="rId2"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oleObject" Target="../embeddings/oleObject10.bin"/><Relationship Id="rId5" Type="http://schemas.openxmlformats.org/officeDocument/2006/relationships/image" Target="../media/image63.wmf"/><Relationship Id="rId1" Type="http://schemas.openxmlformats.org/officeDocument/2006/relationships/vmlDrawing" Target="../drawings/vmlDrawing10.vml"/><Relationship Id="rId2"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jpeg"/></Relationships>
</file>

<file path=ppt/slides/_rels/slide8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jpeg"/></Relationships>
</file>

<file path=ppt/slides/_rels/slide91.xml.rels><?xml version="1.0" encoding="UTF-8" standalone="yes"?>
<Relationships xmlns="http://schemas.openxmlformats.org/package/2006/relationships"><Relationship Id="rId3" Type="http://schemas.openxmlformats.org/officeDocument/2006/relationships/image" Target="../media/image65.wmf"/><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9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oleObject" Target="../embeddings/oleObject11.bin"/><Relationship Id="rId5" Type="http://schemas.openxmlformats.org/officeDocument/2006/relationships/image" Target="../media/image66.w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oleObject" Target="../embeddings/oleObject12.bin"/><Relationship Id="rId5" Type="http://schemas.openxmlformats.org/officeDocument/2006/relationships/image" Target="../media/image67.wmf"/><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68.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69.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2F76"/>
            </a:gs>
            <a:gs pos="100000">
              <a:srgbClr val="0066FF"/>
            </a:gs>
          </a:gsLst>
          <a:lin ang="5400000" scaled="1"/>
        </a:gradFill>
        <a:effectLst/>
      </p:bgPr>
    </p:bg>
    <p:spTree>
      <p:nvGrpSpPr>
        <p:cNvPr id="1" name=""/>
        <p:cNvGrpSpPr/>
        <p:nvPr/>
      </p:nvGrpSpPr>
      <p:grpSpPr>
        <a:xfrm>
          <a:off x="0" y="0"/>
          <a:ext cx="0" cy="0"/>
          <a:chOff x="0" y="0"/>
          <a:chExt cx="0" cy="0"/>
        </a:xfrm>
      </p:grpSpPr>
      <p:pic>
        <p:nvPicPr>
          <p:cNvPr id="16386" name="Picture 1026" descr="U:\CENTRO DE FORMACION\CENTRO FORMAC 061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1027"/>
          <p:cNvSpPr>
            <a:spLocks noGrp="1" noChangeArrowheads="1"/>
          </p:cNvSpPr>
          <p:nvPr>
            <p:ph type="ctrTitle"/>
          </p:nvPr>
        </p:nvSpPr>
        <p:spPr>
          <a:xfrm>
            <a:off x="914400" y="1600200"/>
            <a:ext cx="7772400" cy="3886200"/>
          </a:xfrm>
        </p:spPr>
        <p:txBody>
          <a:bodyPr/>
          <a:lstStyle/>
          <a:p>
            <a:pPr>
              <a:lnSpc>
                <a:spcPct val="140000"/>
              </a:lnSpc>
              <a:defRPr/>
            </a:pPr>
            <a:r>
              <a:rPr lang="es-ES_tradnl" sz="4800">
                <a:effectLst>
                  <a:outerShdw blurRad="38100" dist="38100" dir="2700000" algn="tl">
                    <a:srgbClr val="000000"/>
                  </a:outerShdw>
                </a:effectLst>
                <a:latin typeface="Times New Roman" charset="0"/>
                <a:cs typeface="+mj-cs"/>
              </a:rPr>
              <a:t>DESFIBRILACIÓN EXTERNA SEMIAUTOMÁTICA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blinds(horizontal)">
                                      <p:cBhvr>
                                        <p:cTn id="7" dur="500"/>
                                        <p:tgtEl>
                                          <p:spTgt spid="35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685800" y="990600"/>
            <a:ext cx="7772400" cy="1143000"/>
          </a:xfrm>
          <a:noFill/>
        </p:spPr>
        <p:txBody>
          <a:bodyPr lIns="19050" tIns="26988" rIns="19050" bIns="26988" anchor="t"/>
          <a:lstStyle/>
          <a:p>
            <a:r>
              <a:rPr lang="es-ES_tradnl">
                <a:latin typeface="Times New Roman" charset="0"/>
              </a:rPr>
              <a:t>Fundamentos desfibrilación precoz</a:t>
            </a:r>
          </a:p>
        </p:txBody>
      </p:sp>
      <p:sp>
        <p:nvSpPr>
          <p:cNvPr id="152579" name="Rectangle 3"/>
          <p:cNvSpPr>
            <a:spLocks noGrp="1" noChangeArrowheads="1"/>
          </p:cNvSpPr>
          <p:nvPr>
            <p:ph type="body" idx="1"/>
          </p:nvPr>
        </p:nvSpPr>
        <p:spPr>
          <a:xfrm>
            <a:off x="609600" y="2362200"/>
            <a:ext cx="7772400" cy="4114800"/>
          </a:xfrm>
          <a:noFill/>
        </p:spPr>
        <p:txBody>
          <a:bodyPr lIns="88900" tIns="46038" rIns="88900" bIns="46038"/>
          <a:lstStyle/>
          <a:p>
            <a:pPr algn="just"/>
            <a:r>
              <a:rPr lang="es-ES_tradnl" sz="2700">
                <a:latin typeface="Times New Roman" charset="0"/>
              </a:rPr>
              <a:t>La mayoría de las muertes por arritmias en un IAM, ocurren en las 2-3 primeras horas.</a:t>
            </a:r>
          </a:p>
          <a:p>
            <a:pPr algn="just"/>
            <a:r>
              <a:rPr lang="es-ES_tradnl" sz="2700">
                <a:latin typeface="Times New Roman" charset="0"/>
              </a:rPr>
              <a:t>La FV es la arritmia que produce muerte súbita en el 80% de las ocasiones. Su único tratamiento es la desfibrilación.</a:t>
            </a:r>
          </a:p>
          <a:p>
            <a:pPr algn="just"/>
            <a:r>
              <a:rPr lang="es-ES_tradnl" sz="2700">
                <a:latin typeface="Times New Roman" charset="0"/>
              </a:rPr>
              <a:t>La FV, con el tiempo degenera en asistolia, de mucho peor pronóstico.</a:t>
            </a:r>
            <a:endParaRPr lang="es-ES_tradnl" sz="2400">
              <a:latin typeface="Times New Roman" charset="0"/>
            </a:endParaRPr>
          </a:p>
          <a:p>
            <a:pPr>
              <a:buFontTx/>
              <a:buNone/>
            </a:pPr>
            <a:endParaRPr lang="es-ES_tradnl" sz="2400">
              <a:latin typeface="Times New Roman" charset="0"/>
            </a:endParaRPr>
          </a:p>
        </p:txBody>
      </p:sp>
      <p:sp>
        <p:nvSpPr>
          <p:cNvPr id="26627" name="Rectangle 4"/>
          <p:cNvSpPr>
            <a:spLocks noChangeArrowheads="1"/>
          </p:cNvSpPr>
          <p:nvPr/>
        </p:nvSpPr>
        <p:spPr bwMode="auto">
          <a:xfrm>
            <a:off x="8185150" y="6270625"/>
            <a:ext cx="679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pic>
        <p:nvPicPr>
          <p:cNvPr id="26628" name="Picture 5" descr="U:\CENTRO DE FORMACION\CENTRO FORMAC 061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2578"/>
                                        </p:tgtEl>
                                        <p:attrNameLst>
                                          <p:attrName>style.visibility</p:attrName>
                                        </p:attrNameLst>
                                      </p:cBhvr>
                                      <p:to>
                                        <p:strVal val="visible"/>
                                      </p:to>
                                    </p:set>
                                    <p:anim calcmode="lin" valueType="num">
                                      <p:cBhvr additive="base">
                                        <p:cTn id="7" dur="500" fill="hold"/>
                                        <p:tgtEl>
                                          <p:spTgt spid="152578"/>
                                        </p:tgtEl>
                                        <p:attrNameLst>
                                          <p:attrName>ppt_x</p:attrName>
                                        </p:attrNameLst>
                                      </p:cBhvr>
                                      <p:tavLst>
                                        <p:tav tm="0">
                                          <p:val>
                                            <p:strVal val="0-#ppt_w/2"/>
                                          </p:val>
                                        </p:tav>
                                        <p:tav tm="100000">
                                          <p:val>
                                            <p:strVal val="#ppt_x"/>
                                          </p:val>
                                        </p:tav>
                                      </p:tavLst>
                                    </p:anim>
                                    <p:anim calcmode="lin" valueType="num">
                                      <p:cBhvr additive="base">
                                        <p:cTn id="8" dur="500" fill="hold"/>
                                        <p:tgtEl>
                                          <p:spTgt spid="15257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52579">
                                            <p:txEl>
                                              <p:pRg st="0" end="0"/>
                                            </p:txEl>
                                          </p:spTgt>
                                        </p:tgtEl>
                                        <p:attrNameLst>
                                          <p:attrName>style.visibility</p:attrName>
                                        </p:attrNameLst>
                                      </p:cBhvr>
                                      <p:to>
                                        <p:strVal val="visible"/>
                                      </p:to>
                                    </p:set>
                                    <p:animEffect transition="in" filter="dissolve">
                                      <p:cBhvr>
                                        <p:cTn id="13" dur="500"/>
                                        <p:tgtEl>
                                          <p:spTgt spid="152579">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52579">
                                            <p:txEl>
                                              <p:pRg st="1" end="1"/>
                                            </p:txEl>
                                          </p:spTgt>
                                        </p:tgtEl>
                                        <p:attrNameLst>
                                          <p:attrName>style.visibility</p:attrName>
                                        </p:attrNameLst>
                                      </p:cBhvr>
                                      <p:to>
                                        <p:strVal val="visible"/>
                                      </p:to>
                                    </p:set>
                                    <p:animEffect transition="in" filter="dissolve">
                                      <p:cBhvr>
                                        <p:cTn id="18" dur="500"/>
                                        <p:tgtEl>
                                          <p:spTgt spid="152579">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52579">
                                            <p:txEl>
                                              <p:pRg st="2" end="2"/>
                                            </p:txEl>
                                          </p:spTgt>
                                        </p:tgtEl>
                                        <p:attrNameLst>
                                          <p:attrName>style.visibility</p:attrName>
                                        </p:attrNameLst>
                                      </p:cBhvr>
                                      <p:to>
                                        <p:strVal val="visible"/>
                                      </p:to>
                                    </p:set>
                                    <p:animEffect transition="in" filter="dissolve">
                                      <p:cBhvr>
                                        <p:cTn id="23" dur="500"/>
                                        <p:tgtEl>
                                          <p:spTgt spid="1525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8" grpId="0" autoUpdateAnimBg="0"/>
      <p:bldP spid="152579" grpId="0" build="p"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2F76"/>
            </a:gs>
            <a:gs pos="100000">
              <a:srgbClr val="0066FF"/>
            </a:gs>
          </a:gsLst>
          <a:lin ang="5400000" scaled="1"/>
        </a:gradFill>
        <a:effectLst/>
      </p:bgPr>
    </p:bg>
    <p:spTree>
      <p:nvGrpSpPr>
        <p:cNvPr id="1" name=""/>
        <p:cNvGrpSpPr/>
        <p:nvPr/>
      </p:nvGrpSpPr>
      <p:grpSpPr>
        <a:xfrm>
          <a:off x="0" y="0"/>
          <a:ext cx="0" cy="0"/>
          <a:chOff x="0" y="0"/>
          <a:chExt cx="0" cy="0"/>
        </a:xfrm>
      </p:grpSpPr>
      <p:pic>
        <p:nvPicPr>
          <p:cNvPr id="119810" name="Picture 2" descr="U:\CENTRO DE FORMACION\CENTRO FORMAC 061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0"/>
            <a:ext cx="3276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Rectangle 3"/>
          <p:cNvSpPr>
            <a:spLocks noGrp="1" noChangeArrowheads="1"/>
          </p:cNvSpPr>
          <p:nvPr>
            <p:ph type="title"/>
          </p:nvPr>
        </p:nvSpPr>
        <p:spPr>
          <a:xfrm>
            <a:off x="0" y="685800"/>
            <a:ext cx="6324600" cy="685800"/>
          </a:xfrm>
        </p:spPr>
        <p:txBody>
          <a:bodyPr/>
          <a:lstStyle/>
          <a:p>
            <a:r>
              <a:rPr lang="es-ES_tradnl" sz="2800">
                <a:latin typeface="Times New Roman" charset="0"/>
              </a:rPr>
              <a:t>REGISTRO DE DATOS (UTSTEIN)</a:t>
            </a:r>
          </a:p>
        </p:txBody>
      </p:sp>
      <p:sp>
        <p:nvSpPr>
          <p:cNvPr id="119812" name="Rectangle 4"/>
          <p:cNvSpPr>
            <a:spLocks noGrp="1" noChangeArrowheads="1"/>
          </p:cNvSpPr>
          <p:nvPr>
            <p:ph type="body" idx="1"/>
          </p:nvPr>
        </p:nvSpPr>
        <p:spPr>
          <a:xfrm>
            <a:off x="381000" y="1143000"/>
            <a:ext cx="7848600" cy="457200"/>
          </a:xfrm>
        </p:spPr>
        <p:txBody>
          <a:bodyPr/>
          <a:lstStyle/>
          <a:p>
            <a:pPr lvl="1">
              <a:lnSpc>
                <a:spcPct val="140000"/>
              </a:lnSpc>
              <a:spcBef>
                <a:spcPct val="30000"/>
              </a:spcBef>
              <a:buFontTx/>
              <a:buNone/>
            </a:pPr>
            <a:endParaRPr lang="es-ES" sz="2400">
              <a:latin typeface="Times New Roman" charset="0"/>
            </a:endParaRPr>
          </a:p>
          <a:p>
            <a:pPr lvl="1">
              <a:lnSpc>
                <a:spcPct val="140000"/>
              </a:lnSpc>
              <a:spcBef>
                <a:spcPct val="30000"/>
              </a:spcBef>
            </a:pPr>
            <a:endParaRPr lang="es-ES" sz="2400">
              <a:latin typeface="Times New Roman" charset="0"/>
            </a:endParaRPr>
          </a:p>
        </p:txBody>
      </p:sp>
      <p:pic>
        <p:nvPicPr>
          <p:cNvPr id="32774" name="Picture 6" descr="F:\usuarios\medico\lola\R.R.A.A\PROTOCOL\DEA\Analisis-seguimiento.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705225"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7" descr="F:\usuarios\medico\lola\R.R.A.A\PROTOCOL\DEA\Fichamonitorizacionpersonal.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524000"/>
            <a:ext cx="373697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2775"/>
                                        </p:tgtEl>
                                        <p:attrNameLst>
                                          <p:attrName>style.visibility</p:attrName>
                                        </p:attrNameLst>
                                      </p:cBhvr>
                                      <p:to>
                                        <p:strVal val="visible"/>
                                      </p:to>
                                    </p:set>
                                    <p:animEffect transition="in" filter="dissolve">
                                      <p:cBhvr>
                                        <p:cTn id="7" dur="500"/>
                                        <p:tgtEl>
                                          <p:spTgt spid="327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2774"/>
                                        </p:tgtEl>
                                        <p:attrNameLst>
                                          <p:attrName>style.visibility</p:attrName>
                                        </p:attrNameLst>
                                      </p:cBhvr>
                                      <p:to>
                                        <p:strVal val="visible"/>
                                      </p:to>
                                    </p:set>
                                    <p:animEffect transition="in" filter="dissolve">
                                      <p:cBhvr>
                                        <p:cTn id="12" dur="500"/>
                                        <p:tgtEl>
                                          <p:spTgt spid="32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ítulo 1"/>
          <p:cNvSpPr>
            <a:spLocks noGrp="1"/>
          </p:cNvSpPr>
          <p:nvPr>
            <p:ph type="title"/>
          </p:nvPr>
        </p:nvSpPr>
        <p:spPr>
          <a:xfrm>
            <a:off x="685800" y="2909888"/>
            <a:ext cx="7772400" cy="1143000"/>
          </a:xfrm>
        </p:spPr>
        <p:txBody>
          <a:bodyPr/>
          <a:lstStyle/>
          <a:p>
            <a:r>
              <a:rPr lang="es-ES">
                <a:latin typeface="Times New Roman" charset="0"/>
              </a:rPr>
              <a:t>GRACIAS POR SU ATENCIÓN</a:t>
            </a:r>
          </a:p>
        </p:txBody>
      </p:sp>
      <p:sp>
        <p:nvSpPr>
          <p:cNvPr id="120834" name="Marcador de contenido 2"/>
          <p:cNvSpPr>
            <a:spLocks noGrp="1"/>
          </p:cNvSpPr>
          <p:nvPr>
            <p:ph idx="1"/>
          </p:nvPr>
        </p:nvSpPr>
        <p:spPr/>
        <p:txBody>
          <a:bodyPr/>
          <a:lstStyle/>
          <a:p>
            <a:endParaRPr lang="es-ES">
              <a:latin typeface="Times New Roman"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685800" y="990600"/>
            <a:ext cx="7772400" cy="1143000"/>
          </a:xfrm>
          <a:noFill/>
        </p:spPr>
        <p:txBody>
          <a:bodyPr lIns="19050" tIns="26988" rIns="19050" bIns="26988" anchor="t"/>
          <a:lstStyle/>
          <a:p>
            <a:r>
              <a:rPr lang="es-ES_tradnl">
                <a:latin typeface="Times New Roman" charset="0"/>
              </a:rPr>
              <a:t>La desfibrilación es determinante</a:t>
            </a:r>
          </a:p>
        </p:txBody>
      </p:sp>
      <p:sp>
        <p:nvSpPr>
          <p:cNvPr id="154627" name="Rectangle 3"/>
          <p:cNvSpPr>
            <a:spLocks noGrp="1" noChangeArrowheads="1"/>
          </p:cNvSpPr>
          <p:nvPr>
            <p:ph type="body" idx="1"/>
          </p:nvPr>
        </p:nvSpPr>
        <p:spPr>
          <a:xfrm>
            <a:off x="685800" y="1752600"/>
            <a:ext cx="7772400" cy="2438400"/>
          </a:xfrm>
          <a:noFill/>
        </p:spPr>
        <p:txBody>
          <a:bodyPr lIns="88900" tIns="46038" rIns="88900" bIns="46038"/>
          <a:lstStyle/>
          <a:p>
            <a:pPr algn="just"/>
            <a:r>
              <a:rPr lang="es-ES_tradnl" sz="2500">
                <a:latin typeface="Times New Roman" charset="0"/>
              </a:rPr>
              <a:t>Lo que más influye en el resultado final del tratamiento de una PCR, es el tiempo colapso-desfibrilación.</a:t>
            </a:r>
          </a:p>
          <a:p>
            <a:pPr algn="just"/>
            <a:r>
              <a:rPr lang="es-ES_tradnl" sz="2500">
                <a:latin typeface="Times New Roman" charset="0"/>
              </a:rPr>
              <a:t>Pero todos los eslabones de la cadena de supervivencia deben ser igual de fuertes.</a:t>
            </a:r>
            <a:endParaRPr lang="es-ES_tradnl" sz="2400">
              <a:latin typeface="Times New Roman" charset="0"/>
            </a:endParaRPr>
          </a:p>
          <a:p>
            <a:pPr>
              <a:buFontTx/>
              <a:buNone/>
            </a:pPr>
            <a:endParaRPr lang="es-ES_tradnl" sz="2400">
              <a:latin typeface="Times New Roman" charset="0"/>
            </a:endParaRPr>
          </a:p>
        </p:txBody>
      </p:sp>
      <p:sp>
        <p:nvSpPr>
          <p:cNvPr id="28675" name="Rectangle 4"/>
          <p:cNvSpPr>
            <a:spLocks noChangeArrowheads="1"/>
          </p:cNvSpPr>
          <p:nvPr/>
        </p:nvSpPr>
        <p:spPr bwMode="auto">
          <a:xfrm>
            <a:off x="8185150" y="6270625"/>
            <a:ext cx="679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grpSp>
        <p:nvGrpSpPr>
          <p:cNvPr id="2" name="Group 5"/>
          <p:cNvGrpSpPr>
            <a:grpSpLocks/>
          </p:cNvGrpSpPr>
          <p:nvPr/>
        </p:nvGrpSpPr>
        <p:grpSpPr bwMode="auto">
          <a:xfrm>
            <a:off x="2209800" y="4114800"/>
            <a:ext cx="4572000" cy="1420813"/>
            <a:chOff x="1126" y="1073"/>
            <a:chExt cx="3305" cy="1016"/>
          </a:xfrm>
        </p:grpSpPr>
        <p:sp>
          <p:nvSpPr>
            <p:cNvPr id="28678" name="Oval 6"/>
            <p:cNvSpPr>
              <a:spLocks noChangeArrowheads="1"/>
            </p:cNvSpPr>
            <p:nvPr/>
          </p:nvSpPr>
          <p:spPr bwMode="auto">
            <a:xfrm>
              <a:off x="1126" y="1073"/>
              <a:ext cx="1021" cy="1016"/>
            </a:xfrm>
            <a:prstGeom prst="ellipse">
              <a:avLst/>
            </a:prstGeom>
            <a:noFill/>
            <a:ln w="1270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ES"/>
            </a:p>
          </p:txBody>
        </p:sp>
        <p:sp>
          <p:nvSpPr>
            <p:cNvPr id="28679" name="Oval 7"/>
            <p:cNvSpPr>
              <a:spLocks noChangeArrowheads="1"/>
            </p:cNvSpPr>
            <p:nvPr/>
          </p:nvSpPr>
          <p:spPr bwMode="auto">
            <a:xfrm>
              <a:off x="1890" y="1073"/>
              <a:ext cx="1013" cy="1016"/>
            </a:xfrm>
            <a:prstGeom prst="ellipse">
              <a:avLst/>
            </a:prstGeom>
            <a:noFill/>
            <a:ln w="1270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ES"/>
            </a:p>
          </p:txBody>
        </p:sp>
        <p:sp>
          <p:nvSpPr>
            <p:cNvPr id="28680" name="Oval 8"/>
            <p:cNvSpPr>
              <a:spLocks noChangeArrowheads="1"/>
            </p:cNvSpPr>
            <p:nvPr/>
          </p:nvSpPr>
          <p:spPr bwMode="auto">
            <a:xfrm>
              <a:off x="2654" y="1073"/>
              <a:ext cx="1013" cy="1016"/>
            </a:xfrm>
            <a:prstGeom prst="ellipse">
              <a:avLst/>
            </a:prstGeom>
            <a:noFill/>
            <a:ln w="1270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ES"/>
            </a:p>
          </p:txBody>
        </p:sp>
        <p:sp>
          <p:nvSpPr>
            <p:cNvPr id="28681" name="Oval 9"/>
            <p:cNvSpPr>
              <a:spLocks noChangeArrowheads="1"/>
            </p:cNvSpPr>
            <p:nvPr/>
          </p:nvSpPr>
          <p:spPr bwMode="auto">
            <a:xfrm>
              <a:off x="3410" y="1073"/>
              <a:ext cx="1021" cy="1016"/>
            </a:xfrm>
            <a:prstGeom prst="ellipse">
              <a:avLst/>
            </a:prstGeom>
            <a:noFill/>
            <a:ln w="1270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ES"/>
            </a:p>
          </p:txBody>
        </p:sp>
        <p:sp>
          <p:nvSpPr>
            <p:cNvPr id="28682" name="Freeform 10"/>
            <p:cNvSpPr>
              <a:spLocks/>
            </p:cNvSpPr>
            <p:nvPr/>
          </p:nvSpPr>
          <p:spPr bwMode="auto">
            <a:xfrm>
              <a:off x="3003" y="1473"/>
              <a:ext cx="151" cy="262"/>
            </a:xfrm>
            <a:custGeom>
              <a:avLst/>
              <a:gdLst>
                <a:gd name="T0" fmla="*/ 150 w 151"/>
                <a:gd name="T1" fmla="*/ 30 h 262"/>
                <a:gd name="T2" fmla="*/ 150 w 151"/>
                <a:gd name="T3" fmla="*/ 261 h 262"/>
                <a:gd name="T4" fmla="*/ 22 w 151"/>
                <a:gd name="T5" fmla="*/ 142 h 262"/>
                <a:gd name="T6" fmla="*/ 0 w 151"/>
                <a:gd name="T7" fmla="*/ 104 h 262"/>
                <a:gd name="T8" fmla="*/ 0 w 151"/>
                <a:gd name="T9" fmla="*/ 59 h 262"/>
                <a:gd name="T10" fmla="*/ 22 w 151"/>
                <a:gd name="T11" fmla="*/ 22 h 262"/>
                <a:gd name="T12" fmla="*/ 60 w 151"/>
                <a:gd name="T13" fmla="*/ 0 h 262"/>
                <a:gd name="T14" fmla="*/ 105 w 151"/>
                <a:gd name="T15" fmla="*/ 0 h 262"/>
                <a:gd name="T16" fmla="*/ 150 w 151"/>
                <a:gd name="T17" fmla="*/ 30 h 2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262"/>
                <a:gd name="T29" fmla="*/ 151 w 151"/>
                <a:gd name="T30" fmla="*/ 262 h 2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262">
                  <a:moveTo>
                    <a:pt x="150" y="30"/>
                  </a:moveTo>
                  <a:lnTo>
                    <a:pt x="150" y="261"/>
                  </a:lnTo>
                  <a:lnTo>
                    <a:pt x="22" y="142"/>
                  </a:lnTo>
                  <a:lnTo>
                    <a:pt x="0" y="104"/>
                  </a:lnTo>
                  <a:lnTo>
                    <a:pt x="0" y="59"/>
                  </a:lnTo>
                  <a:lnTo>
                    <a:pt x="22" y="22"/>
                  </a:lnTo>
                  <a:lnTo>
                    <a:pt x="60" y="0"/>
                  </a:lnTo>
                  <a:lnTo>
                    <a:pt x="105" y="0"/>
                  </a:lnTo>
                  <a:lnTo>
                    <a:pt x="150" y="30"/>
                  </a:lnTo>
                </a:path>
              </a:pathLst>
            </a:custGeom>
            <a:solidFill>
              <a:srgbClr val="FF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28683" name="Freeform 11"/>
            <p:cNvSpPr>
              <a:spLocks/>
            </p:cNvSpPr>
            <p:nvPr/>
          </p:nvSpPr>
          <p:spPr bwMode="auto">
            <a:xfrm>
              <a:off x="3153" y="1473"/>
              <a:ext cx="143" cy="262"/>
            </a:xfrm>
            <a:custGeom>
              <a:avLst/>
              <a:gdLst>
                <a:gd name="T0" fmla="*/ 0 w 143"/>
                <a:gd name="T1" fmla="*/ 30 h 262"/>
                <a:gd name="T2" fmla="*/ 0 w 143"/>
                <a:gd name="T3" fmla="*/ 261 h 262"/>
                <a:gd name="T4" fmla="*/ 127 w 143"/>
                <a:gd name="T5" fmla="*/ 142 h 262"/>
                <a:gd name="T6" fmla="*/ 142 w 143"/>
                <a:gd name="T7" fmla="*/ 104 h 262"/>
                <a:gd name="T8" fmla="*/ 142 w 143"/>
                <a:gd name="T9" fmla="*/ 59 h 262"/>
                <a:gd name="T10" fmla="*/ 119 w 143"/>
                <a:gd name="T11" fmla="*/ 22 h 262"/>
                <a:gd name="T12" fmla="*/ 82 w 143"/>
                <a:gd name="T13" fmla="*/ 0 h 262"/>
                <a:gd name="T14" fmla="*/ 37 w 143"/>
                <a:gd name="T15" fmla="*/ 0 h 262"/>
                <a:gd name="T16" fmla="*/ 0 w 143"/>
                <a:gd name="T17" fmla="*/ 30 h 2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3"/>
                <a:gd name="T28" fmla="*/ 0 h 262"/>
                <a:gd name="T29" fmla="*/ 143 w 143"/>
                <a:gd name="T30" fmla="*/ 262 h 2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3" h="262">
                  <a:moveTo>
                    <a:pt x="0" y="30"/>
                  </a:moveTo>
                  <a:lnTo>
                    <a:pt x="0" y="261"/>
                  </a:lnTo>
                  <a:lnTo>
                    <a:pt x="127" y="142"/>
                  </a:lnTo>
                  <a:lnTo>
                    <a:pt x="142" y="104"/>
                  </a:lnTo>
                  <a:lnTo>
                    <a:pt x="142" y="59"/>
                  </a:lnTo>
                  <a:lnTo>
                    <a:pt x="119" y="22"/>
                  </a:lnTo>
                  <a:lnTo>
                    <a:pt x="82" y="0"/>
                  </a:lnTo>
                  <a:lnTo>
                    <a:pt x="37" y="0"/>
                  </a:lnTo>
                  <a:lnTo>
                    <a:pt x="0" y="30"/>
                  </a:lnTo>
                </a:path>
              </a:pathLst>
            </a:custGeom>
            <a:solidFill>
              <a:srgbClr val="FF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28684" name="Freeform 12"/>
            <p:cNvSpPr>
              <a:spLocks/>
            </p:cNvSpPr>
            <p:nvPr/>
          </p:nvSpPr>
          <p:spPr bwMode="auto">
            <a:xfrm>
              <a:off x="3235" y="1391"/>
              <a:ext cx="158" cy="262"/>
            </a:xfrm>
            <a:custGeom>
              <a:avLst/>
              <a:gdLst>
                <a:gd name="T0" fmla="*/ 45 w 158"/>
                <a:gd name="T1" fmla="*/ 0 h 262"/>
                <a:gd name="T2" fmla="*/ 120 w 158"/>
                <a:gd name="T3" fmla="*/ 0 h 262"/>
                <a:gd name="T4" fmla="*/ 112 w 158"/>
                <a:gd name="T5" fmla="*/ 97 h 262"/>
                <a:gd name="T6" fmla="*/ 157 w 158"/>
                <a:gd name="T7" fmla="*/ 97 h 262"/>
                <a:gd name="T8" fmla="*/ 30 w 158"/>
                <a:gd name="T9" fmla="*/ 261 h 262"/>
                <a:gd name="T10" fmla="*/ 45 w 158"/>
                <a:gd name="T11" fmla="*/ 127 h 262"/>
                <a:gd name="T12" fmla="*/ 0 w 158"/>
                <a:gd name="T13" fmla="*/ 127 h 262"/>
                <a:gd name="T14" fmla="*/ 45 w 158"/>
                <a:gd name="T15" fmla="*/ 0 h 262"/>
                <a:gd name="T16" fmla="*/ 0 60000 65536"/>
                <a:gd name="T17" fmla="*/ 0 60000 65536"/>
                <a:gd name="T18" fmla="*/ 0 60000 65536"/>
                <a:gd name="T19" fmla="*/ 0 60000 65536"/>
                <a:gd name="T20" fmla="*/ 0 60000 65536"/>
                <a:gd name="T21" fmla="*/ 0 60000 65536"/>
                <a:gd name="T22" fmla="*/ 0 60000 65536"/>
                <a:gd name="T23" fmla="*/ 0 60000 65536"/>
                <a:gd name="T24" fmla="*/ 0 w 158"/>
                <a:gd name="T25" fmla="*/ 0 h 262"/>
                <a:gd name="T26" fmla="*/ 158 w 158"/>
                <a:gd name="T27" fmla="*/ 262 h 2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8" h="262">
                  <a:moveTo>
                    <a:pt x="45" y="0"/>
                  </a:moveTo>
                  <a:lnTo>
                    <a:pt x="120" y="0"/>
                  </a:lnTo>
                  <a:lnTo>
                    <a:pt x="112" y="97"/>
                  </a:lnTo>
                  <a:lnTo>
                    <a:pt x="157" y="97"/>
                  </a:lnTo>
                  <a:lnTo>
                    <a:pt x="30" y="261"/>
                  </a:lnTo>
                  <a:lnTo>
                    <a:pt x="45" y="127"/>
                  </a:lnTo>
                  <a:lnTo>
                    <a:pt x="0" y="127"/>
                  </a:lnTo>
                  <a:lnTo>
                    <a:pt x="45" y="0"/>
                  </a:lnTo>
                </a:path>
              </a:pathLst>
            </a:custGeom>
            <a:solidFill>
              <a:srgbClr val="FFFFFF"/>
            </a:solidFill>
            <a:ln w="12700" cap="rnd" cmpd="sng">
              <a:solidFill>
                <a:srgbClr val="000000"/>
              </a:solidFill>
              <a:prstDash val="solid"/>
              <a:round/>
              <a:headEnd/>
              <a:tailEnd/>
            </a:ln>
          </p:spPr>
          <p:txBody>
            <a:bodyPr/>
            <a:lstStyle/>
            <a:p>
              <a:endParaRPr lang="es-ES"/>
            </a:p>
          </p:txBody>
        </p:sp>
        <p:sp>
          <p:nvSpPr>
            <p:cNvPr id="28685" name="Freeform 13"/>
            <p:cNvSpPr>
              <a:spLocks/>
            </p:cNvSpPr>
            <p:nvPr/>
          </p:nvSpPr>
          <p:spPr bwMode="auto">
            <a:xfrm>
              <a:off x="3924" y="1480"/>
              <a:ext cx="151" cy="270"/>
            </a:xfrm>
            <a:custGeom>
              <a:avLst/>
              <a:gdLst>
                <a:gd name="T0" fmla="*/ 0 w 151"/>
                <a:gd name="T1" fmla="*/ 30 h 270"/>
                <a:gd name="T2" fmla="*/ 0 w 151"/>
                <a:gd name="T3" fmla="*/ 269 h 270"/>
                <a:gd name="T4" fmla="*/ 135 w 151"/>
                <a:gd name="T5" fmla="*/ 149 h 270"/>
                <a:gd name="T6" fmla="*/ 150 w 151"/>
                <a:gd name="T7" fmla="*/ 112 h 270"/>
                <a:gd name="T8" fmla="*/ 150 w 151"/>
                <a:gd name="T9" fmla="*/ 67 h 270"/>
                <a:gd name="T10" fmla="*/ 127 w 151"/>
                <a:gd name="T11" fmla="*/ 23 h 270"/>
                <a:gd name="T12" fmla="*/ 90 w 151"/>
                <a:gd name="T13" fmla="*/ 0 h 270"/>
                <a:gd name="T14" fmla="*/ 45 w 151"/>
                <a:gd name="T15" fmla="*/ 0 h 270"/>
                <a:gd name="T16" fmla="*/ 0 w 151"/>
                <a:gd name="T17" fmla="*/ 30 h 2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270"/>
                <a:gd name="T29" fmla="*/ 151 w 151"/>
                <a:gd name="T30" fmla="*/ 270 h 2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270">
                  <a:moveTo>
                    <a:pt x="0" y="30"/>
                  </a:moveTo>
                  <a:lnTo>
                    <a:pt x="0" y="269"/>
                  </a:lnTo>
                  <a:lnTo>
                    <a:pt x="135" y="149"/>
                  </a:lnTo>
                  <a:lnTo>
                    <a:pt x="150" y="112"/>
                  </a:lnTo>
                  <a:lnTo>
                    <a:pt x="150" y="67"/>
                  </a:lnTo>
                  <a:lnTo>
                    <a:pt x="127" y="23"/>
                  </a:lnTo>
                  <a:lnTo>
                    <a:pt x="90" y="0"/>
                  </a:lnTo>
                  <a:lnTo>
                    <a:pt x="45" y="0"/>
                  </a:lnTo>
                  <a:lnTo>
                    <a:pt x="0" y="30"/>
                  </a:lnTo>
                </a:path>
              </a:pathLst>
            </a:custGeom>
            <a:solidFill>
              <a:srgbClr val="FF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28686" name="Freeform 14"/>
            <p:cNvSpPr>
              <a:spLocks/>
            </p:cNvSpPr>
            <p:nvPr/>
          </p:nvSpPr>
          <p:spPr bwMode="auto">
            <a:xfrm>
              <a:off x="3774" y="1480"/>
              <a:ext cx="151" cy="270"/>
            </a:xfrm>
            <a:custGeom>
              <a:avLst/>
              <a:gdLst>
                <a:gd name="T0" fmla="*/ 150 w 151"/>
                <a:gd name="T1" fmla="*/ 30 h 270"/>
                <a:gd name="T2" fmla="*/ 150 w 151"/>
                <a:gd name="T3" fmla="*/ 269 h 270"/>
                <a:gd name="T4" fmla="*/ 23 w 151"/>
                <a:gd name="T5" fmla="*/ 149 h 270"/>
                <a:gd name="T6" fmla="*/ 0 w 151"/>
                <a:gd name="T7" fmla="*/ 112 h 270"/>
                <a:gd name="T8" fmla="*/ 8 w 151"/>
                <a:gd name="T9" fmla="*/ 67 h 270"/>
                <a:gd name="T10" fmla="*/ 30 w 151"/>
                <a:gd name="T11" fmla="*/ 23 h 270"/>
                <a:gd name="T12" fmla="*/ 68 w 151"/>
                <a:gd name="T13" fmla="*/ 0 h 270"/>
                <a:gd name="T14" fmla="*/ 112 w 151"/>
                <a:gd name="T15" fmla="*/ 0 h 270"/>
                <a:gd name="T16" fmla="*/ 150 w 151"/>
                <a:gd name="T17" fmla="*/ 30 h 2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270"/>
                <a:gd name="T29" fmla="*/ 151 w 151"/>
                <a:gd name="T30" fmla="*/ 270 h 2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270">
                  <a:moveTo>
                    <a:pt x="150" y="30"/>
                  </a:moveTo>
                  <a:lnTo>
                    <a:pt x="150" y="269"/>
                  </a:lnTo>
                  <a:lnTo>
                    <a:pt x="23" y="149"/>
                  </a:lnTo>
                  <a:lnTo>
                    <a:pt x="0" y="112"/>
                  </a:lnTo>
                  <a:lnTo>
                    <a:pt x="8" y="67"/>
                  </a:lnTo>
                  <a:lnTo>
                    <a:pt x="30" y="23"/>
                  </a:lnTo>
                  <a:lnTo>
                    <a:pt x="68" y="0"/>
                  </a:lnTo>
                  <a:lnTo>
                    <a:pt x="112" y="0"/>
                  </a:lnTo>
                  <a:lnTo>
                    <a:pt x="150" y="30"/>
                  </a:lnTo>
                </a:path>
              </a:pathLst>
            </a:custGeom>
            <a:solidFill>
              <a:srgbClr val="FF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28687" name="Freeform 15"/>
            <p:cNvSpPr>
              <a:spLocks/>
            </p:cNvSpPr>
            <p:nvPr/>
          </p:nvSpPr>
          <p:spPr bwMode="auto">
            <a:xfrm>
              <a:off x="4036" y="1436"/>
              <a:ext cx="61" cy="291"/>
            </a:xfrm>
            <a:custGeom>
              <a:avLst/>
              <a:gdLst>
                <a:gd name="T0" fmla="*/ 0 w 61"/>
                <a:gd name="T1" fmla="*/ 0 h 291"/>
                <a:gd name="T2" fmla="*/ 60 w 61"/>
                <a:gd name="T3" fmla="*/ 0 h 291"/>
                <a:gd name="T4" fmla="*/ 60 w 61"/>
                <a:gd name="T5" fmla="*/ 290 h 291"/>
                <a:gd name="T6" fmla="*/ 0 w 61"/>
                <a:gd name="T7" fmla="*/ 290 h 291"/>
                <a:gd name="T8" fmla="*/ 0 w 61"/>
                <a:gd name="T9" fmla="*/ 0 h 291"/>
                <a:gd name="T10" fmla="*/ 0 60000 65536"/>
                <a:gd name="T11" fmla="*/ 0 60000 65536"/>
                <a:gd name="T12" fmla="*/ 0 60000 65536"/>
                <a:gd name="T13" fmla="*/ 0 60000 65536"/>
                <a:gd name="T14" fmla="*/ 0 60000 65536"/>
                <a:gd name="T15" fmla="*/ 0 w 61"/>
                <a:gd name="T16" fmla="*/ 0 h 291"/>
                <a:gd name="T17" fmla="*/ 61 w 61"/>
                <a:gd name="T18" fmla="*/ 291 h 291"/>
              </a:gdLst>
              <a:ahLst/>
              <a:cxnLst>
                <a:cxn ang="T10">
                  <a:pos x="T0" y="T1"/>
                </a:cxn>
                <a:cxn ang="T11">
                  <a:pos x="T2" y="T3"/>
                </a:cxn>
                <a:cxn ang="T12">
                  <a:pos x="T4" y="T5"/>
                </a:cxn>
                <a:cxn ang="T13">
                  <a:pos x="T6" y="T7"/>
                </a:cxn>
                <a:cxn ang="T14">
                  <a:pos x="T8" y="T9"/>
                </a:cxn>
              </a:cxnLst>
              <a:rect l="T15" t="T16" r="T17" b="T18"/>
              <a:pathLst>
                <a:path w="61" h="291">
                  <a:moveTo>
                    <a:pt x="0" y="0"/>
                  </a:moveTo>
                  <a:lnTo>
                    <a:pt x="60" y="0"/>
                  </a:lnTo>
                  <a:lnTo>
                    <a:pt x="60" y="290"/>
                  </a:lnTo>
                  <a:lnTo>
                    <a:pt x="0" y="290"/>
                  </a:lnTo>
                  <a:lnTo>
                    <a:pt x="0" y="0"/>
                  </a:lnTo>
                </a:path>
              </a:pathLst>
            </a:custGeom>
            <a:solidFill>
              <a:srgbClr val="FFFFFF"/>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28688" name="Rectangle 16"/>
            <p:cNvSpPr>
              <a:spLocks noChangeArrowheads="1"/>
            </p:cNvSpPr>
            <p:nvPr/>
          </p:nvSpPr>
          <p:spPr bwMode="auto">
            <a:xfrm>
              <a:off x="4040" y="1440"/>
              <a:ext cx="60" cy="29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s-ES"/>
            </a:p>
          </p:txBody>
        </p:sp>
        <p:sp>
          <p:nvSpPr>
            <p:cNvPr id="28689" name="Freeform 17"/>
            <p:cNvSpPr>
              <a:spLocks/>
            </p:cNvSpPr>
            <p:nvPr/>
          </p:nvSpPr>
          <p:spPr bwMode="auto">
            <a:xfrm>
              <a:off x="4036" y="1413"/>
              <a:ext cx="61" cy="24"/>
            </a:xfrm>
            <a:custGeom>
              <a:avLst/>
              <a:gdLst>
                <a:gd name="T0" fmla="*/ 60 w 61"/>
                <a:gd name="T1" fmla="*/ 23 h 24"/>
                <a:gd name="T2" fmla="*/ 38 w 61"/>
                <a:gd name="T3" fmla="*/ 0 h 24"/>
                <a:gd name="T4" fmla="*/ 15 w 61"/>
                <a:gd name="T5" fmla="*/ 0 h 24"/>
                <a:gd name="T6" fmla="*/ 0 w 61"/>
                <a:gd name="T7" fmla="*/ 23 h 24"/>
                <a:gd name="T8" fmla="*/ 60 w 61"/>
                <a:gd name="T9" fmla="*/ 23 h 24"/>
                <a:gd name="T10" fmla="*/ 0 60000 65536"/>
                <a:gd name="T11" fmla="*/ 0 60000 65536"/>
                <a:gd name="T12" fmla="*/ 0 60000 65536"/>
                <a:gd name="T13" fmla="*/ 0 60000 65536"/>
                <a:gd name="T14" fmla="*/ 0 60000 65536"/>
                <a:gd name="T15" fmla="*/ 0 w 61"/>
                <a:gd name="T16" fmla="*/ 0 h 24"/>
                <a:gd name="T17" fmla="*/ 61 w 61"/>
                <a:gd name="T18" fmla="*/ 24 h 24"/>
              </a:gdLst>
              <a:ahLst/>
              <a:cxnLst>
                <a:cxn ang="T10">
                  <a:pos x="T0" y="T1"/>
                </a:cxn>
                <a:cxn ang="T11">
                  <a:pos x="T2" y="T3"/>
                </a:cxn>
                <a:cxn ang="T12">
                  <a:pos x="T4" y="T5"/>
                </a:cxn>
                <a:cxn ang="T13">
                  <a:pos x="T6" y="T7"/>
                </a:cxn>
                <a:cxn ang="T14">
                  <a:pos x="T8" y="T9"/>
                </a:cxn>
              </a:cxnLst>
              <a:rect l="T15" t="T16" r="T17" b="T18"/>
              <a:pathLst>
                <a:path w="61" h="24">
                  <a:moveTo>
                    <a:pt x="60" y="23"/>
                  </a:moveTo>
                  <a:lnTo>
                    <a:pt x="38" y="0"/>
                  </a:lnTo>
                  <a:lnTo>
                    <a:pt x="15" y="0"/>
                  </a:lnTo>
                  <a:lnTo>
                    <a:pt x="0" y="23"/>
                  </a:lnTo>
                  <a:lnTo>
                    <a:pt x="60" y="23"/>
                  </a:lnTo>
                </a:path>
              </a:pathLst>
            </a:custGeom>
            <a:solidFill>
              <a:srgbClr val="000000"/>
            </a:solidFill>
            <a:ln w="12700" cap="rnd" cmpd="sng">
              <a:solidFill>
                <a:srgbClr val="000000"/>
              </a:solidFill>
              <a:prstDash val="solid"/>
              <a:round/>
              <a:headEnd/>
              <a:tailEnd/>
            </a:ln>
          </p:spPr>
          <p:txBody>
            <a:bodyPr/>
            <a:lstStyle/>
            <a:p>
              <a:endParaRPr lang="es-ES"/>
            </a:p>
          </p:txBody>
        </p:sp>
        <p:sp>
          <p:nvSpPr>
            <p:cNvPr id="28690" name="Line 18"/>
            <p:cNvSpPr>
              <a:spLocks noChangeShapeType="1"/>
            </p:cNvSpPr>
            <p:nvPr/>
          </p:nvSpPr>
          <p:spPr bwMode="auto">
            <a:xfrm flipV="1">
              <a:off x="4059" y="1309"/>
              <a:ext cx="0" cy="11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28691" name="Freeform 19"/>
            <p:cNvSpPr>
              <a:spLocks/>
            </p:cNvSpPr>
            <p:nvPr/>
          </p:nvSpPr>
          <p:spPr bwMode="auto">
            <a:xfrm>
              <a:off x="4051" y="1726"/>
              <a:ext cx="24" cy="24"/>
            </a:xfrm>
            <a:custGeom>
              <a:avLst/>
              <a:gdLst>
                <a:gd name="T0" fmla="*/ 0 w 24"/>
                <a:gd name="T1" fmla="*/ 0 h 24"/>
                <a:gd name="T2" fmla="*/ 23 w 24"/>
                <a:gd name="T3" fmla="*/ 0 h 24"/>
                <a:gd name="T4" fmla="*/ 23 w 24"/>
                <a:gd name="T5" fmla="*/ 23 h 24"/>
                <a:gd name="T6" fmla="*/ 0 w 24"/>
                <a:gd name="T7" fmla="*/ 23 h 24"/>
                <a:gd name="T8" fmla="*/ 0 w 24"/>
                <a:gd name="T9" fmla="*/ 0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0" y="0"/>
                  </a:moveTo>
                  <a:lnTo>
                    <a:pt x="23" y="0"/>
                  </a:lnTo>
                  <a:lnTo>
                    <a:pt x="23" y="23"/>
                  </a:lnTo>
                  <a:lnTo>
                    <a:pt x="0" y="23"/>
                  </a:lnTo>
                  <a:lnTo>
                    <a:pt x="0" y="0"/>
                  </a:lnTo>
                </a:path>
              </a:pathLst>
            </a:custGeom>
            <a:solidFill>
              <a:srgbClr val="FFFFFF"/>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28692" name="Rectangle 20"/>
            <p:cNvSpPr>
              <a:spLocks noChangeArrowheads="1"/>
            </p:cNvSpPr>
            <p:nvPr/>
          </p:nvSpPr>
          <p:spPr bwMode="auto">
            <a:xfrm>
              <a:off x="4055" y="1730"/>
              <a:ext cx="22" cy="2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s-ES"/>
            </a:p>
          </p:txBody>
        </p:sp>
        <p:sp>
          <p:nvSpPr>
            <p:cNvPr id="28693" name="Freeform 21"/>
            <p:cNvSpPr>
              <a:spLocks/>
            </p:cNvSpPr>
            <p:nvPr/>
          </p:nvSpPr>
          <p:spPr bwMode="auto">
            <a:xfrm>
              <a:off x="2232" y="1443"/>
              <a:ext cx="158" cy="284"/>
            </a:xfrm>
            <a:custGeom>
              <a:avLst/>
              <a:gdLst>
                <a:gd name="T0" fmla="*/ 157 w 158"/>
                <a:gd name="T1" fmla="*/ 37 h 284"/>
                <a:gd name="T2" fmla="*/ 157 w 158"/>
                <a:gd name="T3" fmla="*/ 283 h 284"/>
                <a:gd name="T4" fmla="*/ 22 w 158"/>
                <a:gd name="T5" fmla="*/ 157 h 284"/>
                <a:gd name="T6" fmla="*/ 7 w 158"/>
                <a:gd name="T7" fmla="*/ 142 h 284"/>
                <a:gd name="T8" fmla="*/ 0 w 158"/>
                <a:gd name="T9" fmla="*/ 119 h 284"/>
                <a:gd name="T10" fmla="*/ 0 w 158"/>
                <a:gd name="T11" fmla="*/ 67 h 284"/>
                <a:gd name="T12" fmla="*/ 22 w 158"/>
                <a:gd name="T13" fmla="*/ 30 h 284"/>
                <a:gd name="T14" fmla="*/ 45 w 158"/>
                <a:gd name="T15" fmla="*/ 15 h 284"/>
                <a:gd name="T16" fmla="*/ 60 w 158"/>
                <a:gd name="T17" fmla="*/ 0 h 284"/>
                <a:gd name="T18" fmla="*/ 112 w 158"/>
                <a:gd name="T19" fmla="*/ 7 h 284"/>
                <a:gd name="T20" fmla="*/ 157 w 158"/>
                <a:gd name="T21" fmla="*/ 37 h 2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8"/>
                <a:gd name="T34" fmla="*/ 0 h 284"/>
                <a:gd name="T35" fmla="*/ 158 w 158"/>
                <a:gd name="T36" fmla="*/ 284 h 2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8" h="284">
                  <a:moveTo>
                    <a:pt x="157" y="37"/>
                  </a:moveTo>
                  <a:lnTo>
                    <a:pt x="157" y="283"/>
                  </a:lnTo>
                  <a:lnTo>
                    <a:pt x="22" y="157"/>
                  </a:lnTo>
                  <a:lnTo>
                    <a:pt x="7" y="142"/>
                  </a:lnTo>
                  <a:lnTo>
                    <a:pt x="0" y="119"/>
                  </a:lnTo>
                  <a:lnTo>
                    <a:pt x="0" y="67"/>
                  </a:lnTo>
                  <a:lnTo>
                    <a:pt x="22" y="30"/>
                  </a:lnTo>
                  <a:lnTo>
                    <a:pt x="45" y="15"/>
                  </a:lnTo>
                  <a:lnTo>
                    <a:pt x="60" y="0"/>
                  </a:lnTo>
                  <a:lnTo>
                    <a:pt x="112" y="7"/>
                  </a:lnTo>
                  <a:lnTo>
                    <a:pt x="157" y="37"/>
                  </a:lnTo>
                </a:path>
              </a:pathLst>
            </a:custGeom>
            <a:solidFill>
              <a:srgbClr val="FF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28694" name="Freeform 22"/>
            <p:cNvSpPr>
              <a:spLocks/>
            </p:cNvSpPr>
            <p:nvPr/>
          </p:nvSpPr>
          <p:spPr bwMode="auto">
            <a:xfrm>
              <a:off x="2389" y="1443"/>
              <a:ext cx="158" cy="284"/>
            </a:xfrm>
            <a:custGeom>
              <a:avLst/>
              <a:gdLst>
                <a:gd name="T0" fmla="*/ 0 w 158"/>
                <a:gd name="T1" fmla="*/ 37 h 284"/>
                <a:gd name="T2" fmla="*/ 0 w 158"/>
                <a:gd name="T3" fmla="*/ 283 h 284"/>
                <a:gd name="T4" fmla="*/ 135 w 158"/>
                <a:gd name="T5" fmla="*/ 157 h 284"/>
                <a:gd name="T6" fmla="*/ 150 w 158"/>
                <a:gd name="T7" fmla="*/ 142 h 284"/>
                <a:gd name="T8" fmla="*/ 157 w 158"/>
                <a:gd name="T9" fmla="*/ 119 h 284"/>
                <a:gd name="T10" fmla="*/ 157 w 158"/>
                <a:gd name="T11" fmla="*/ 67 h 284"/>
                <a:gd name="T12" fmla="*/ 135 w 158"/>
                <a:gd name="T13" fmla="*/ 30 h 284"/>
                <a:gd name="T14" fmla="*/ 112 w 158"/>
                <a:gd name="T15" fmla="*/ 15 h 284"/>
                <a:gd name="T16" fmla="*/ 90 w 158"/>
                <a:gd name="T17" fmla="*/ 0 h 284"/>
                <a:gd name="T18" fmla="*/ 37 w 158"/>
                <a:gd name="T19" fmla="*/ 7 h 284"/>
                <a:gd name="T20" fmla="*/ 0 w 158"/>
                <a:gd name="T21" fmla="*/ 37 h 2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8"/>
                <a:gd name="T34" fmla="*/ 0 h 284"/>
                <a:gd name="T35" fmla="*/ 158 w 158"/>
                <a:gd name="T36" fmla="*/ 284 h 2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8" h="284">
                  <a:moveTo>
                    <a:pt x="0" y="37"/>
                  </a:moveTo>
                  <a:lnTo>
                    <a:pt x="0" y="283"/>
                  </a:lnTo>
                  <a:lnTo>
                    <a:pt x="135" y="157"/>
                  </a:lnTo>
                  <a:lnTo>
                    <a:pt x="150" y="142"/>
                  </a:lnTo>
                  <a:lnTo>
                    <a:pt x="157" y="119"/>
                  </a:lnTo>
                  <a:lnTo>
                    <a:pt x="157" y="67"/>
                  </a:lnTo>
                  <a:lnTo>
                    <a:pt x="135" y="30"/>
                  </a:lnTo>
                  <a:lnTo>
                    <a:pt x="112" y="15"/>
                  </a:lnTo>
                  <a:lnTo>
                    <a:pt x="90" y="0"/>
                  </a:lnTo>
                  <a:lnTo>
                    <a:pt x="37" y="7"/>
                  </a:lnTo>
                  <a:lnTo>
                    <a:pt x="0" y="37"/>
                  </a:lnTo>
                </a:path>
              </a:pathLst>
            </a:custGeom>
            <a:solidFill>
              <a:srgbClr val="FF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28695" name="Freeform 23"/>
            <p:cNvSpPr>
              <a:spLocks/>
            </p:cNvSpPr>
            <p:nvPr/>
          </p:nvSpPr>
          <p:spPr bwMode="auto">
            <a:xfrm>
              <a:off x="2277" y="1510"/>
              <a:ext cx="233" cy="232"/>
            </a:xfrm>
            <a:custGeom>
              <a:avLst/>
              <a:gdLst>
                <a:gd name="T0" fmla="*/ 232 w 233"/>
                <a:gd name="T1" fmla="*/ 187 h 232"/>
                <a:gd name="T2" fmla="*/ 209 w 233"/>
                <a:gd name="T3" fmla="*/ 209 h 232"/>
                <a:gd name="T4" fmla="*/ 157 w 233"/>
                <a:gd name="T5" fmla="*/ 231 h 232"/>
                <a:gd name="T6" fmla="*/ 127 w 233"/>
                <a:gd name="T7" fmla="*/ 216 h 232"/>
                <a:gd name="T8" fmla="*/ 97 w 233"/>
                <a:gd name="T9" fmla="*/ 209 h 232"/>
                <a:gd name="T10" fmla="*/ 59 w 233"/>
                <a:gd name="T11" fmla="*/ 201 h 232"/>
                <a:gd name="T12" fmla="*/ 37 w 233"/>
                <a:gd name="T13" fmla="*/ 187 h 232"/>
                <a:gd name="T14" fmla="*/ 15 w 233"/>
                <a:gd name="T15" fmla="*/ 179 h 232"/>
                <a:gd name="T16" fmla="*/ 15 w 233"/>
                <a:gd name="T17" fmla="*/ 164 h 232"/>
                <a:gd name="T18" fmla="*/ 52 w 233"/>
                <a:gd name="T19" fmla="*/ 172 h 232"/>
                <a:gd name="T20" fmla="*/ 74 w 233"/>
                <a:gd name="T21" fmla="*/ 157 h 232"/>
                <a:gd name="T22" fmla="*/ 44 w 233"/>
                <a:gd name="T23" fmla="*/ 105 h 232"/>
                <a:gd name="T24" fmla="*/ 0 w 233"/>
                <a:gd name="T25" fmla="*/ 45 h 232"/>
                <a:gd name="T26" fmla="*/ 15 w 233"/>
                <a:gd name="T27" fmla="*/ 45 h 232"/>
                <a:gd name="T28" fmla="*/ 37 w 233"/>
                <a:gd name="T29" fmla="*/ 60 h 232"/>
                <a:gd name="T30" fmla="*/ 82 w 233"/>
                <a:gd name="T31" fmla="*/ 105 h 232"/>
                <a:gd name="T32" fmla="*/ 44 w 233"/>
                <a:gd name="T33" fmla="*/ 60 h 232"/>
                <a:gd name="T34" fmla="*/ 15 w 233"/>
                <a:gd name="T35" fmla="*/ 30 h 232"/>
                <a:gd name="T36" fmla="*/ 7 w 233"/>
                <a:gd name="T37" fmla="*/ 15 h 232"/>
                <a:gd name="T38" fmla="*/ 59 w 233"/>
                <a:gd name="T39" fmla="*/ 30 h 232"/>
                <a:gd name="T40" fmla="*/ 112 w 233"/>
                <a:gd name="T41" fmla="*/ 82 h 232"/>
                <a:gd name="T42" fmla="*/ 74 w 233"/>
                <a:gd name="T43" fmla="*/ 37 h 232"/>
                <a:gd name="T44" fmla="*/ 44 w 233"/>
                <a:gd name="T45" fmla="*/ 15 h 232"/>
                <a:gd name="T46" fmla="*/ 44 w 233"/>
                <a:gd name="T47" fmla="*/ 0 h 232"/>
                <a:gd name="T48" fmla="*/ 89 w 233"/>
                <a:gd name="T49" fmla="*/ 22 h 232"/>
                <a:gd name="T50" fmla="*/ 134 w 233"/>
                <a:gd name="T51" fmla="*/ 67 h 232"/>
                <a:gd name="T52" fmla="*/ 112 w 233"/>
                <a:gd name="T53" fmla="*/ 37 h 232"/>
                <a:gd name="T54" fmla="*/ 97 w 233"/>
                <a:gd name="T55" fmla="*/ 8 h 232"/>
                <a:gd name="T56" fmla="*/ 134 w 233"/>
                <a:gd name="T57" fmla="*/ 30 h 232"/>
                <a:gd name="T58" fmla="*/ 157 w 233"/>
                <a:gd name="T59" fmla="*/ 52 h 232"/>
                <a:gd name="T60" fmla="*/ 194 w 233"/>
                <a:gd name="T61" fmla="*/ 105 h 232"/>
                <a:gd name="T62" fmla="*/ 232 w 233"/>
                <a:gd name="T63" fmla="*/ 187 h 2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3"/>
                <a:gd name="T97" fmla="*/ 0 h 232"/>
                <a:gd name="T98" fmla="*/ 233 w 233"/>
                <a:gd name="T99" fmla="*/ 232 h 23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3" h="232">
                  <a:moveTo>
                    <a:pt x="232" y="187"/>
                  </a:moveTo>
                  <a:lnTo>
                    <a:pt x="209" y="209"/>
                  </a:lnTo>
                  <a:lnTo>
                    <a:pt x="157" y="231"/>
                  </a:lnTo>
                  <a:lnTo>
                    <a:pt x="127" y="216"/>
                  </a:lnTo>
                  <a:lnTo>
                    <a:pt x="97" y="209"/>
                  </a:lnTo>
                  <a:lnTo>
                    <a:pt x="59" y="201"/>
                  </a:lnTo>
                  <a:lnTo>
                    <a:pt x="37" y="187"/>
                  </a:lnTo>
                  <a:lnTo>
                    <a:pt x="15" y="179"/>
                  </a:lnTo>
                  <a:lnTo>
                    <a:pt x="15" y="164"/>
                  </a:lnTo>
                  <a:lnTo>
                    <a:pt x="52" y="172"/>
                  </a:lnTo>
                  <a:lnTo>
                    <a:pt x="74" y="157"/>
                  </a:lnTo>
                  <a:lnTo>
                    <a:pt x="44" y="105"/>
                  </a:lnTo>
                  <a:lnTo>
                    <a:pt x="0" y="45"/>
                  </a:lnTo>
                  <a:lnTo>
                    <a:pt x="15" y="45"/>
                  </a:lnTo>
                  <a:lnTo>
                    <a:pt x="37" y="60"/>
                  </a:lnTo>
                  <a:lnTo>
                    <a:pt x="82" y="105"/>
                  </a:lnTo>
                  <a:lnTo>
                    <a:pt x="44" y="60"/>
                  </a:lnTo>
                  <a:lnTo>
                    <a:pt x="15" y="30"/>
                  </a:lnTo>
                  <a:lnTo>
                    <a:pt x="7" y="15"/>
                  </a:lnTo>
                  <a:lnTo>
                    <a:pt x="59" y="30"/>
                  </a:lnTo>
                  <a:lnTo>
                    <a:pt x="112" y="82"/>
                  </a:lnTo>
                  <a:lnTo>
                    <a:pt x="74" y="37"/>
                  </a:lnTo>
                  <a:lnTo>
                    <a:pt x="44" y="15"/>
                  </a:lnTo>
                  <a:lnTo>
                    <a:pt x="44" y="0"/>
                  </a:lnTo>
                  <a:lnTo>
                    <a:pt x="89" y="22"/>
                  </a:lnTo>
                  <a:lnTo>
                    <a:pt x="134" y="67"/>
                  </a:lnTo>
                  <a:lnTo>
                    <a:pt x="112" y="37"/>
                  </a:lnTo>
                  <a:lnTo>
                    <a:pt x="97" y="8"/>
                  </a:lnTo>
                  <a:lnTo>
                    <a:pt x="134" y="30"/>
                  </a:lnTo>
                  <a:lnTo>
                    <a:pt x="157" y="52"/>
                  </a:lnTo>
                  <a:lnTo>
                    <a:pt x="194" y="105"/>
                  </a:lnTo>
                  <a:lnTo>
                    <a:pt x="232" y="187"/>
                  </a:lnTo>
                </a:path>
              </a:pathLst>
            </a:custGeom>
            <a:solidFill>
              <a:srgbClr val="FFFFFF"/>
            </a:solidFill>
            <a:ln w="12700" cap="rnd" cmpd="sng">
              <a:solidFill>
                <a:srgbClr val="000000"/>
              </a:solidFill>
              <a:prstDash val="solid"/>
              <a:round/>
              <a:headEnd/>
              <a:tailEnd/>
            </a:ln>
          </p:spPr>
          <p:txBody>
            <a:bodyPr/>
            <a:lstStyle/>
            <a:p>
              <a:endParaRPr lang="es-ES"/>
            </a:p>
          </p:txBody>
        </p:sp>
        <p:sp>
          <p:nvSpPr>
            <p:cNvPr id="28696" name="Freeform 24"/>
            <p:cNvSpPr>
              <a:spLocks/>
            </p:cNvSpPr>
            <p:nvPr/>
          </p:nvSpPr>
          <p:spPr bwMode="auto">
            <a:xfrm>
              <a:off x="2239" y="1532"/>
              <a:ext cx="256" cy="210"/>
            </a:xfrm>
            <a:custGeom>
              <a:avLst/>
              <a:gdLst>
                <a:gd name="T0" fmla="*/ 0 w 256"/>
                <a:gd name="T1" fmla="*/ 135 h 210"/>
                <a:gd name="T2" fmla="*/ 15 w 256"/>
                <a:gd name="T3" fmla="*/ 142 h 210"/>
                <a:gd name="T4" fmla="*/ 38 w 256"/>
                <a:gd name="T5" fmla="*/ 165 h 210"/>
                <a:gd name="T6" fmla="*/ 53 w 256"/>
                <a:gd name="T7" fmla="*/ 209 h 210"/>
                <a:gd name="T8" fmla="*/ 90 w 256"/>
                <a:gd name="T9" fmla="*/ 194 h 210"/>
                <a:gd name="T10" fmla="*/ 127 w 256"/>
                <a:gd name="T11" fmla="*/ 194 h 210"/>
                <a:gd name="T12" fmla="*/ 157 w 256"/>
                <a:gd name="T13" fmla="*/ 194 h 210"/>
                <a:gd name="T14" fmla="*/ 187 w 256"/>
                <a:gd name="T15" fmla="*/ 187 h 210"/>
                <a:gd name="T16" fmla="*/ 210 w 256"/>
                <a:gd name="T17" fmla="*/ 179 h 210"/>
                <a:gd name="T18" fmla="*/ 210 w 256"/>
                <a:gd name="T19" fmla="*/ 172 h 210"/>
                <a:gd name="T20" fmla="*/ 172 w 256"/>
                <a:gd name="T21" fmla="*/ 165 h 210"/>
                <a:gd name="T22" fmla="*/ 165 w 256"/>
                <a:gd name="T23" fmla="*/ 157 h 210"/>
                <a:gd name="T24" fmla="*/ 165 w 256"/>
                <a:gd name="T25" fmla="*/ 142 h 210"/>
                <a:gd name="T26" fmla="*/ 202 w 256"/>
                <a:gd name="T27" fmla="*/ 105 h 210"/>
                <a:gd name="T28" fmla="*/ 255 w 256"/>
                <a:gd name="T29" fmla="*/ 60 h 210"/>
                <a:gd name="T30" fmla="*/ 217 w 256"/>
                <a:gd name="T31" fmla="*/ 60 h 210"/>
                <a:gd name="T32" fmla="*/ 157 w 256"/>
                <a:gd name="T33" fmla="*/ 97 h 210"/>
                <a:gd name="T34" fmla="*/ 210 w 256"/>
                <a:gd name="T35" fmla="*/ 60 h 210"/>
                <a:gd name="T36" fmla="*/ 247 w 256"/>
                <a:gd name="T37" fmla="*/ 38 h 210"/>
                <a:gd name="T38" fmla="*/ 255 w 256"/>
                <a:gd name="T39" fmla="*/ 23 h 210"/>
                <a:gd name="T40" fmla="*/ 210 w 256"/>
                <a:gd name="T41" fmla="*/ 30 h 210"/>
                <a:gd name="T42" fmla="*/ 135 w 256"/>
                <a:gd name="T43" fmla="*/ 68 h 210"/>
                <a:gd name="T44" fmla="*/ 187 w 256"/>
                <a:gd name="T45" fmla="*/ 30 h 210"/>
                <a:gd name="T46" fmla="*/ 217 w 256"/>
                <a:gd name="T47" fmla="*/ 15 h 210"/>
                <a:gd name="T48" fmla="*/ 232 w 256"/>
                <a:gd name="T49" fmla="*/ 15 h 210"/>
                <a:gd name="T50" fmla="*/ 225 w 256"/>
                <a:gd name="T51" fmla="*/ 0 h 210"/>
                <a:gd name="T52" fmla="*/ 172 w 256"/>
                <a:gd name="T53" fmla="*/ 15 h 210"/>
                <a:gd name="T54" fmla="*/ 120 w 256"/>
                <a:gd name="T55" fmla="*/ 45 h 210"/>
                <a:gd name="T56" fmla="*/ 150 w 256"/>
                <a:gd name="T57" fmla="*/ 23 h 210"/>
                <a:gd name="T58" fmla="*/ 165 w 256"/>
                <a:gd name="T59" fmla="*/ 8 h 210"/>
                <a:gd name="T60" fmla="*/ 172 w 256"/>
                <a:gd name="T61" fmla="*/ 0 h 210"/>
                <a:gd name="T62" fmla="*/ 150 w 256"/>
                <a:gd name="T63" fmla="*/ 8 h 210"/>
                <a:gd name="T64" fmla="*/ 127 w 256"/>
                <a:gd name="T65" fmla="*/ 15 h 210"/>
                <a:gd name="T66" fmla="*/ 105 w 256"/>
                <a:gd name="T67" fmla="*/ 30 h 210"/>
                <a:gd name="T68" fmla="*/ 53 w 256"/>
                <a:gd name="T69" fmla="*/ 68 h 210"/>
                <a:gd name="T70" fmla="*/ 0 w 256"/>
                <a:gd name="T71" fmla="*/ 135 h 2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6"/>
                <a:gd name="T109" fmla="*/ 0 h 210"/>
                <a:gd name="T110" fmla="*/ 256 w 256"/>
                <a:gd name="T111" fmla="*/ 210 h 21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6" h="210">
                  <a:moveTo>
                    <a:pt x="0" y="135"/>
                  </a:moveTo>
                  <a:lnTo>
                    <a:pt x="15" y="142"/>
                  </a:lnTo>
                  <a:lnTo>
                    <a:pt x="38" y="165"/>
                  </a:lnTo>
                  <a:lnTo>
                    <a:pt x="53" y="209"/>
                  </a:lnTo>
                  <a:lnTo>
                    <a:pt x="90" y="194"/>
                  </a:lnTo>
                  <a:lnTo>
                    <a:pt x="127" y="194"/>
                  </a:lnTo>
                  <a:lnTo>
                    <a:pt x="157" y="194"/>
                  </a:lnTo>
                  <a:lnTo>
                    <a:pt x="187" y="187"/>
                  </a:lnTo>
                  <a:lnTo>
                    <a:pt x="210" y="179"/>
                  </a:lnTo>
                  <a:lnTo>
                    <a:pt x="210" y="172"/>
                  </a:lnTo>
                  <a:lnTo>
                    <a:pt x="172" y="165"/>
                  </a:lnTo>
                  <a:lnTo>
                    <a:pt x="165" y="157"/>
                  </a:lnTo>
                  <a:lnTo>
                    <a:pt x="165" y="142"/>
                  </a:lnTo>
                  <a:lnTo>
                    <a:pt x="202" y="105"/>
                  </a:lnTo>
                  <a:lnTo>
                    <a:pt x="255" y="60"/>
                  </a:lnTo>
                  <a:lnTo>
                    <a:pt x="217" y="60"/>
                  </a:lnTo>
                  <a:lnTo>
                    <a:pt x="157" y="97"/>
                  </a:lnTo>
                  <a:lnTo>
                    <a:pt x="210" y="60"/>
                  </a:lnTo>
                  <a:lnTo>
                    <a:pt x="247" y="38"/>
                  </a:lnTo>
                  <a:lnTo>
                    <a:pt x="255" y="23"/>
                  </a:lnTo>
                  <a:lnTo>
                    <a:pt x="210" y="30"/>
                  </a:lnTo>
                  <a:lnTo>
                    <a:pt x="135" y="68"/>
                  </a:lnTo>
                  <a:lnTo>
                    <a:pt x="187" y="30"/>
                  </a:lnTo>
                  <a:lnTo>
                    <a:pt x="217" y="15"/>
                  </a:lnTo>
                  <a:lnTo>
                    <a:pt x="232" y="15"/>
                  </a:lnTo>
                  <a:lnTo>
                    <a:pt x="225" y="0"/>
                  </a:lnTo>
                  <a:lnTo>
                    <a:pt x="172" y="15"/>
                  </a:lnTo>
                  <a:lnTo>
                    <a:pt x="120" y="45"/>
                  </a:lnTo>
                  <a:lnTo>
                    <a:pt x="150" y="23"/>
                  </a:lnTo>
                  <a:lnTo>
                    <a:pt x="165" y="8"/>
                  </a:lnTo>
                  <a:lnTo>
                    <a:pt x="172" y="0"/>
                  </a:lnTo>
                  <a:lnTo>
                    <a:pt x="150" y="8"/>
                  </a:lnTo>
                  <a:lnTo>
                    <a:pt x="127" y="15"/>
                  </a:lnTo>
                  <a:lnTo>
                    <a:pt x="105" y="30"/>
                  </a:lnTo>
                  <a:lnTo>
                    <a:pt x="53" y="68"/>
                  </a:lnTo>
                  <a:lnTo>
                    <a:pt x="0" y="135"/>
                  </a:lnTo>
                </a:path>
              </a:pathLst>
            </a:custGeom>
            <a:solidFill>
              <a:srgbClr val="FFFFFF"/>
            </a:solidFill>
            <a:ln w="12700" cap="rnd" cmpd="sng">
              <a:solidFill>
                <a:srgbClr val="000000"/>
              </a:solidFill>
              <a:prstDash val="solid"/>
              <a:round/>
              <a:headEnd/>
              <a:tailEnd/>
            </a:ln>
          </p:spPr>
          <p:txBody>
            <a:bodyPr/>
            <a:lstStyle/>
            <a:p>
              <a:endParaRPr lang="es-ES"/>
            </a:p>
          </p:txBody>
        </p:sp>
        <p:sp>
          <p:nvSpPr>
            <p:cNvPr id="28697" name="Freeform 25"/>
            <p:cNvSpPr>
              <a:spLocks/>
            </p:cNvSpPr>
            <p:nvPr/>
          </p:nvSpPr>
          <p:spPr bwMode="auto">
            <a:xfrm>
              <a:off x="1475" y="1443"/>
              <a:ext cx="166" cy="284"/>
            </a:xfrm>
            <a:custGeom>
              <a:avLst/>
              <a:gdLst>
                <a:gd name="T0" fmla="*/ 165 w 166"/>
                <a:gd name="T1" fmla="*/ 30 h 284"/>
                <a:gd name="T2" fmla="*/ 165 w 166"/>
                <a:gd name="T3" fmla="*/ 283 h 284"/>
                <a:gd name="T4" fmla="*/ 23 w 166"/>
                <a:gd name="T5" fmla="*/ 157 h 284"/>
                <a:gd name="T6" fmla="*/ 8 w 166"/>
                <a:gd name="T7" fmla="*/ 134 h 284"/>
                <a:gd name="T8" fmla="*/ 0 w 166"/>
                <a:gd name="T9" fmla="*/ 112 h 284"/>
                <a:gd name="T10" fmla="*/ 8 w 166"/>
                <a:gd name="T11" fmla="*/ 67 h 284"/>
                <a:gd name="T12" fmla="*/ 30 w 166"/>
                <a:gd name="T13" fmla="*/ 22 h 284"/>
                <a:gd name="T14" fmla="*/ 45 w 166"/>
                <a:gd name="T15" fmla="*/ 7 h 284"/>
                <a:gd name="T16" fmla="*/ 68 w 166"/>
                <a:gd name="T17" fmla="*/ 0 h 284"/>
                <a:gd name="T18" fmla="*/ 120 w 166"/>
                <a:gd name="T19" fmla="*/ 0 h 284"/>
                <a:gd name="T20" fmla="*/ 165 w 166"/>
                <a:gd name="T21" fmla="*/ 30 h 2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6"/>
                <a:gd name="T34" fmla="*/ 0 h 284"/>
                <a:gd name="T35" fmla="*/ 166 w 166"/>
                <a:gd name="T36" fmla="*/ 284 h 2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6" h="284">
                  <a:moveTo>
                    <a:pt x="165" y="30"/>
                  </a:moveTo>
                  <a:lnTo>
                    <a:pt x="165" y="283"/>
                  </a:lnTo>
                  <a:lnTo>
                    <a:pt x="23" y="157"/>
                  </a:lnTo>
                  <a:lnTo>
                    <a:pt x="8" y="134"/>
                  </a:lnTo>
                  <a:lnTo>
                    <a:pt x="0" y="112"/>
                  </a:lnTo>
                  <a:lnTo>
                    <a:pt x="8" y="67"/>
                  </a:lnTo>
                  <a:lnTo>
                    <a:pt x="30" y="22"/>
                  </a:lnTo>
                  <a:lnTo>
                    <a:pt x="45" y="7"/>
                  </a:lnTo>
                  <a:lnTo>
                    <a:pt x="68" y="0"/>
                  </a:lnTo>
                  <a:lnTo>
                    <a:pt x="120" y="0"/>
                  </a:lnTo>
                  <a:lnTo>
                    <a:pt x="165" y="30"/>
                  </a:lnTo>
                </a:path>
              </a:pathLst>
            </a:custGeom>
            <a:solidFill>
              <a:srgbClr val="FF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28698" name="Freeform 26"/>
            <p:cNvSpPr>
              <a:spLocks/>
            </p:cNvSpPr>
            <p:nvPr/>
          </p:nvSpPr>
          <p:spPr bwMode="auto">
            <a:xfrm>
              <a:off x="1640" y="1443"/>
              <a:ext cx="158" cy="284"/>
            </a:xfrm>
            <a:custGeom>
              <a:avLst/>
              <a:gdLst>
                <a:gd name="T0" fmla="*/ 0 w 158"/>
                <a:gd name="T1" fmla="*/ 30 h 284"/>
                <a:gd name="T2" fmla="*/ 0 w 158"/>
                <a:gd name="T3" fmla="*/ 283 h 284"/>
                <a:gd name="T4" fmla="*/ 135 w 158"/>
                <a:gd name="T5" fmla="*/ 157 h 284"/>
                <a:gd name="T6" fmla="*/ 150 w 158"/>
                <a:gd name="T7" fmla="*/ 134 h 284"/>
                <a:gd name="T8" fmla="*/ 157 w 158"/>
                <a:gd name="T9" fmla="*/ 112 h 284"/>
                <a:gd name="T10" fmla="*/ 150 w 158"/>
                <a:gd name="T11" fmla="*/ 67 h 284"/>
                <a:gd name="T12" fmla="*/ 127 w 158"/>
                <a:gd name="T13" fmla="*/ 22 h 284"/>
                <a:gd name="T14" fmla="*/ 112 w 158"/>
                <a:gd name="T15" fmla="*/ 7 h 284"/>
                <a:gd name="T16" fmla="*/ 90 w 158"/>
                <a:gd name="T17" fmla="*/ 0 h 284"/>
                <a:gd name="T18" fmla="*/ 38 w 158"/>
                <a:gd name="T19" fmla="*/ 0 h 284"/>
                <a:gd name="T20" fmla="*/ 0 w 158"/>
                <a:gd name="T21" fmla="*/ 30 h 2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8"/>
                <a:gd name="T34" fmla="*/ 0 h 284"/>
                <a:gd name="T35" fmla="*/ 158 w 158"/>
                <a:gd name="T36" fmla="*/ 284 h 2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8" h="284">
                  <a:moveTo>
                    <a:pt x="0" y="30"/>
                  </a:moveTo>
                  <a:lnTo>
                    <a:pt x="0" y="283"/>
                  </a:lnTo>
                  <a:lnTo>
                    <a:pt x="135" y="157"/>
                  </a:lnTo>
                  <a:lnTo>
                    <a:pt x="150" y="134"/>
                  </a:lnTo>
                  <a:lnTo>
                    <a:pt x="157" y="112"/>
                  </a:lnTo>
                  <a:lnTo>
                    <a:pt x="150" y="67"/>
                  </a:lnTo>
                  <a:lnTo>
                    <a:pt x="127" y="22"/>
                  </a:lnTo>
                  <a:lnTo>
                    <a:pt x="112" y="7"/>
                  </a:lnTo>
                  <a:lnTo>
                    <a:pt x="90" y="0"/>
                  </a:lnTo>
                  <a:lnTo>
                    <a:pt x="38" y="0"/>
                  </a:lnTo>
                  <a:lnTo>
                    <a:pt x="0" y="30"/>
                  </a:lnTo>
                </a:path>
              </a:pathLst>
            </a:custGeom>
            <a:solidFill>
              <a:srgbClr val="FF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28699" name="Freeform 27"/>
            <p:cNvSpPr>
              <a:spLocks/>
            </p:cNvSpPr>
            <p:nvPr/>
          </p:nvSpPr>
          <p:spPr bwMode="auto">
            <a:xfrm>
              <a:off x="4021" y="1749"/>
              <a:ext cx="84" cy="17"/>
            </a:xfrm>
            <a:custGeom>
              <a:avLst/>
              <a:gdLst>
                <a:gd name="T0" fmla="*/ 0 w 84"/>
                <a:gd name="T1" fmla="*/ 0 h 17"/>
                <a:gd name="T2" fmla="*/ 83 w 84"/>
                <a:gd name="T3" fmla="*/ 0 h 17"/>
                <a:gd name="T4" fmla="*/ 83 w 84"/>
                <a:gd name="T5" fmla="*/ 16 h 17"/>
                <a:gd name="T6" fmla="*/ 0 w 84"/>
                <a:gd name="T7" fmla="*/ 16 h 17"/>
                <a:gd name="T8" fmla="*/ 0 w 84"/>
                <a:gd name="T9" fmla="*/ 0 h 17"/>
                <a:gd name="T10" fmla="*/ 0 60000 65536"/>
                <a:gd name="T11" fmla="*/ 0 60000 65536"/>
                <a:gd name="T12" fmla="*/ 0 60000 65536"/>
                <a:gd name="T13" fmla="*/ 0 60000 65536"/>
                <a:gd name="T14" fmla="*/ 0 60000 65536"/>
                <a:gd name="T15" fmla="*/ 0 w 84"/>
                <a:gd name="T16" fmla="*/ 0 h 17"/>
                <a:gd name="T17" fmla="*/ 84 w 84"/>
                <a:gd name="T18" fmla="*/ 17 h 17"/>
              </a:gdLst>
              <a:ahLst/>
              <a:cxnLst>
                <a:cxn ang="T10">
                  <a:pos x="T0" y="T1"/>
                </a:cxn>
                <a:cxn ang="T11">
                  <a:pos x="T2" y="T3"/>
                </a:cxn>
                <a:cxn ang="T12">
                  <a:pos x="T4" y="T5"/>
                </a:cxn>
                <a:cxn ang="T13">
                  <a:pos x="T6" y="T7"/>
                </a:cxn>
                <a:cxn ang="T14">
                  <a:pos x="T8" y="T9"/>
                </a:cxn>
              </a:cxnLst>
              <a:rect l="T15" t="T16" r="T17" b="T18"/>
              <a:pathLst>
                <a:path w="84" h="17">
                  <a:moveTo>
                    <a:pt x="0" y="0"/>
                  </a:moveTo>
                  <a:lnTo>
                    <a:pt x="83" y="0"/>
                  </a:lnTo>
                  <a:lnTo>
                    <a:pt x="83" y="16"/>
                  </a:lnTo>
                  <a:lnTo>
                    <a:pt x="0" y="16"/>
                  </a:lnTo>
                  <a:lnTo>
                    <a:pt x="0" y="0"/>
                  </a:lnTo>
                </a:path>
              </a:pathLst>
            </a:custGeom>
            <a:solidFill>
              <a:srgbClr val="FFFFFF"/>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28700" name="Rectangle 28"/>
            <p:cNvSpPr>
              <a:spLocks noChangeArrowheads="1"/>
            </p:cNvSpPr>
            <p:nvPr/>
          </p:nvSpPr>
          <p:spPr bwMode="auto">
            <a:xfrm>
              <a:off x="4025" y="1753"/>
              <a:ext cx="82" cy="14"/>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s-ES"/>
            </a:p>
          </p:txBody>
        </p:sp>
        <p:sp>
          <p:nvSpPr>
            <p:cNvPr id="28701" name="Freeform 29"/>
            <p:cNvSpPr>
              <a:spLocks/>
            </p:cNvSpPr>
            <p:nvPr/>
          </p:nvSpPr>
          <p:spPr bwMode="auto">
            <a:xfrm>
              <a:off x="1393" y="1376"/>
              <a:ext cx="106" cy="336"/>
            </a:xfrm>
            <a:custGeom>
              <a:avLst/>
              <a:gdLst>
                <a:gd name="T0" fmla="*/ 105 w 106"/>
                <a:gd name="T1" fmla="*/ 0 h 336"/>
                <a:gd name="T2" fmla="*/ 52 w 106"/>
                <a:gd name="T3" fmla="*/ 0 h 336"/>
                <a:gd name="T4" fmla="*/ 30 w 106"/>
                <a:gd name="T5" fmla="*/ 15 h 336"/>
                <a:gd name="T6" fmla="*/ 15 w 106"/>
                <a:gd name="T7" fmla="*/ 67 h 336"/>
                <a:gd name="T8" fmla="*/ 0 w 106"/>
                <a:gd name="T9" fmla="*/ 164 h 336"/>
                <a:gd name="T10" fmla="*/ 15 w 106"/>
                <a:gd name="T11" fmla="*/ 261 h 336"/>
                <a:gd name="T12" fmla="*/ 30 w 106"/>
                <a:gd name="T13" fmla="*/ 313 h 336"/>
                <a:gd name="T14" fmla="*/ 52 w 106"/>
                <a:gd name="T15" fmla="*/ 328 h 336"/>
                <a:gd name="T16" fmla="*/ 105 w 106"/>
                <a:gd name="T17" fmla="*/ 335 h 336"/>
                <a:gd name="T18" fmla="*/ 105 w 106"/>
                <a:gd name="T19" fmla="*/ 261 h 336"/>
                <a:gd name="T20" fmla="*/ 60 w 106"/>
                <a:gd name="T21" fmla="*/ 246 h 336"/>
                <a:gd name="T22" fmla="*/ 52 w 106"/>
                <a:gd name="T23" fmla="*/ 164 h 336"/>
                <a:gd name="T24" fmla="*/ 60 w 106"/>
                <a:gd name="T25" fmla="*/ 82 h 336"/>
                <a:gd name="T26" fmla="*/ 105 w 106"/>
                <a:gd name="T27" fmla="*/ 74 h 336"/>
                <a:gd name="T28" fmla="*/ 105 w 106"/>
                <a:gd name="T29" fmla="*/ 0 h 3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6"/>
                <a:gd name="T46" fmla="*/ 0 h 336"/>
                <a:gd name="T47" fmla="*/ 106 w 106"/>
                <a:gd name="T48" fmla="*/ 336 h 3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6" h="336">
                  <a:moveTo>
                    <a:pt x="105" y="0"/>
                  </a:moveTo>
                  <a:lnTo>
                    <a:pt x="52" y="0"/>
                  </a:lnTo>
                  <a:lnTo>
                    <a:pt x="30" y="15"/>
                  </a:lnTo>
                  <a:lnTo>
                    <a:pt x="15" y="67"/>
                  </a:lnTo>
                  <a:lnTo>
                    <a:pt x="0" y="164"/>
                  </a:lnTo>
                  <a:lnTo>
                    <a:pt x="15" y="261"/>
                  </a:lnTo>
                  <a:lnTo>
                    <a:pt x="30" y="313"/>
                  </a:lnTo>
                  <a:lnTo>
                    <a:pt x="52" y="328"/>
                  </a:lnTo>
                  <a:lnTo>
                    <a:pt x="105" y="335"/>
                  </a:lnTo>
                  <a:lnTo>
                    <a:pt x="105" y="261"/>
                  </a:lnTo>
                  <a:lnTo>
                    <a:pt x="60" y="246"/>
                  </a:lnTo>
                  <a:lnTo>
                    <a:pt x="52" y="164"/>
                  </a:lnTo>
                  <a:lnTo>
                    <a:pt x="60" y="82"/>
                  </a:lnTo>
                  <a:lnTo>
                    <a:pt x="105" y="74"/>
                  </a:lnTo>
                  <a:lnTo>
                    <a:pt x="105" y="0"/>
                  </a:lnTo>
                </a:path>
              </a:pathLst>
            </a:custGeom>
            <a:solidFill>
              <a:srgbClr val="FFFFFF"/>
            </a:solidFill>
            <a:ln w="12700" cap="rnd" cmpd="sng">
              <a:solidFill>
                <a:srgbClr val="000000"/>
              </a:solidFill>
              <a:prstDash val="solid"/>
              <a:round/>
              <a:headEnd/>
              <a:tailEnd/>
            </a:ln>
          </p:spPr>
          <p:txBody>
            <a:bodyPr/>
            <a:lstStyle/>
            <a:p>
              <a:endParaRPr lang="es-ES"/>
            </a:p>
          </p:txBody>
        </p:sp>
        <p:sp>
          <p:nvSpPr>
            <p:cNvPr id="28702" name="Line 30"/>
            <p:cNvSpPr>
              <a:spLocks noChangeShapeType="1"/>
            </p:cNvSpPr>
            <p:nvPr/>
          </p:nvSpPr>
          <p:spPr bwMode="auto">
            <a:xfrm>
              <a:off x="1483" y="1376"/>
              <a:ext cx="0" cy="7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28703" name="Line 31"/>
            <p:cNvSpPr>
              <a:spLocks noChangeShapeType="1"/>
            </p:cNvSpPr>
            <p:nvPr/>
          </p:nvSpPr>
          <p:spPr bwMode="auto">
            <a:xfrm>
              <a:off x="1483" y="1637"/>
              <a:ext cx="0" cy="7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28704" name="Line 32"/>
            <p:cNvSpPr>
              <a:spLocks noChangeShapeType="1"/>
            </p:cNvSpPr>
            <p:nvPr/>
          </p:nvSpPr>
          <p:spPr bwMode="auto">
            <a:xfrm>
              <a:off x="1468" y="1756"/>
              <a:ext cx="2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28705" name="Line 33"/>
            <p:cNvSpPr>
              <a:spLocks noChangeShapeType="1"/>
            </p:cNvSpPr>
            <p:nvPr/>
          </p:nvSpPr>
          <p:spPr bwMode="auto">
            <a:xfrm>
              <a:off x="1460" y="1771"/>
              <a:ext cx="30" cy="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28706" name="Line 34"/>
            <p:cNvSpPr>
              <a:spLocks noChangeShapeType="1"/>
            </p:cNvSpPr>
            <p:nvPr/>
          </p:nvSpPr>
          <p:spPr bwMode="auto">
            <a:xfrm>
              <a:off x="1460" y="1793"/>
              <a:ext cx="30" cy="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28707" name="Line 35"/>
            <p:cNvSpPr>
              <a:spLocks noChangeShapeType="1"/>
            </p:cNvSpPr>
            <p:nvPr/>
          </p:nvSpPr>
          <p:spPr bwMode="auto">
            <a:xfrm>
              <a:off x="1468" y="1711"/>
              <a:ext cx="0" cy="2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28708" name="Line 36"/>
            <p:cNvSpPr>
              <a:spLocks noChangeShapeType="1"/>
            </p:cNvSpPr>
            <p:nvPr/>
          </p:nvSpPr>
          <p:spPr bwMode="auto">
            <a:xfrm>
              <a:off x="1468" y="1734"/>
              <a:ext cx="2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grpSp>
      <p:pic>
        <p:nvPicPr>
          <p:cNvPr id="28677" name="Picture 37" descr="U:\CENTRO DE FORMACION\CENTRO FORMAC 061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46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54627">
                                            <p:txEl>
                                              <p:pRg st="0" end="0"/>
                                            </p:txEl>
                                          </p:spTgt>
                                        </p:tgtEl>
                                        <p:attrNameLst>
                                          <p:attrName>style.visibility</p:attrName>
                                        </p:attrNameLst>
                                      </p:cBhvr>
                                      <p:to>
                                        <p:strVal val="visible"/>
                                      </p:to>
                                    </p:set>
                                    <p:animEffect transition="in" filter="blinds(horizontal)">
                                      <p:cBhvr>
                                        <p:cTn id="15" dur="500"/>
                                        <p:tgtEl>
                                          <p:spTgt spid="154627">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54627">
                                            <p:txEl>
                                              <p:pRg st="1" end="1"/>
                                            </p:txEl>
                                          </p:spTgt>
                                        </p:tgtEl>
                                        <p:attrNameLst>
                                          <p:attrName>style.visibility</p:attrName>
                                        </p:attrNameLst>
                                      </p:cBhvr>
                                      <p:to>
                                        <p:strVal val="visible"/>
                                      </p:to>
                                    </p:set>
                                    <p:animEffect transition="in" filter="blinds(horizontal)">
                                      <p:cBhvr>
                                        <p:cTn id="20" dur="500"/>
                                        <p:tgtEl>
                                          <p:spTgt spid="1546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6" grpId="0" autoUpdateAnimBg="0"/>
      <p:bldP spid="154627" grpId="0" build="p" bldLvl="2"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lstStyle/>
          <a:p>
            <a:r>
              <a:rPr lang="es-ES_tradnl">
                <a:latin typeface="Times New Roman" charset="0"/>
              </a:rPr>
              <a:t>El tiempo es vida (y cerebro)</a:t>
            </a:r>
          </a:p>
        </p:txBody>
      </p:sp>
      <p:sp>
        <p:nvSpPr>
          <p:cNvPr id="30722" name="Rectangle 3"/>
          <p:cNvSpPr>
            <a:spLocks noGrp="1" noChangeArrowheads="1"/>
          </p:cNvSpPr>
          <p:nvPr>
            <p:ph type="body" idx="1"/>
          </p:nvPr>
        </p:nvSpPr>
        <p:spPr>
          <a:xfrm>
            <a:off x="685800" y="2438400"/>
            <a:ext cx="7772400" cy="3048000"/>
          </a:xfrm>
        </p:spPr>
        <p:txBody>
          <a:bodyPr/>
          <a:lstStyle/>
          <a:p>
            <a:r>
              <a:rPr lang="es-ES_tradnl" sz="2800">
                <a:latin typeface="Times New Roman" charset="0"/>
              </a:rPr>
              <a:t>Objetivo fundamental del curso:</a:t>
            </a:r>
          </a:p>
          <a:p>
            <a:pPr lvl="1"/>
            <a:r>
              <a:rPr lang="es-ES_tradnl" sz="2200">
                <a:solidFill>
                  <a:schemeClr val="hlink"/>
                </a:solidFill>
                <a:latin typeface="Times New Roman" charset="0"/>
              </a:rPr>
              <a:t>DESFIBRILAR EN MENOS DE 90 SEGUNDOS.</a:t>
            </a:r>
            <a:endParaRPr lang="es-ES_tradnl">
              <a:latin typeface="Times New Roman" charset="0"/>
            </a:endParaRPr>
          </a:p>
          <a:p>
            <a:r>
              <a:rPr lang="es-ES_tradnl" sz="2800">
                <a:latin typeface="Times New Roman" charset="0"/>
              </a:rPr>
              <a:t>La rapidez es fundamental porque:</a:t>
            </a:r>
          </a:p>
          <a:p>
            <a:pPr lvl="1"/>
            <a:r>
              <a:rPr lang="es-ES_tradnl" sz="2200">
                <a:latin typeface="Times New Roman" charset="0"/>
              </a:rPr>
              <a:t>La FV es más difícil de tratar cuanto más tiempo pase desde su inicio.</a:t>
            </a:r>
          </a:p>
          <a:p>
            <a:pPr lvl="1"/>
            <a:r>
              <a:rPr lang="es-ES_tradnl" sz="2200">
                <a:latin typeface="Times New Roman" charset="0"/>
              </a:rPr>
              <a:t>El cerebro es el órgano más sensible a la falta de circulación sanguínea.</a:t>
            </a:r>
            <a:endParaRPr lang="es-ES_tradnl">
              <a:latin typeface="Times New Roman" charset="0"/>
            </a:endParaRPr>
          </a:p>
        </p:txBody>
      </p:sp>
      <p:pic>
        <p:nvPicPr>
          <p:cNvPr id="30723" name="Picture 4" descr="U:\CENTRO DE FORMACION\CENTRO FORMAC 061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random/>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2F76"/>
            </a:gs>
            <a:gs pos="100000">
              <a:srgbClr val="0066FF"/>
            </a:gs>
          </a:gsLst>
          <a:lin ang="5400000" scaled="1"/>
        </a:gradFill>
        <a:effectLst/>
      </p:bgPr>
    </p:bg>
    <p:spTree>
      <p:nvGrpSpPr>
        <p:cNvPr id="1" name=""/>
        <p:cNvGrpSpPr/>
        <p:nvPr/>
      </p:nvGrpSpPr>
      <p:grpSpPr>
        <a:xfrm>
          <a:off x="0" y="0"/>
          <a:ext cx="0" cy="0"/>
          <a:chOff x="0" y="0"/>
          <a:chExt cx="0" cy="0"/>
        </a:xfrm>
      </p:grpSpPr>
      <p:pic>
        <p:nvPicPr>
          <p:cNvPr id="31746" name="Picture 2" descr="U:\CENTRO DE FORMACION\CENTRO FORMAC 061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p:cNvSpPr>
            <a:spLocks noGrp="1" noChangeArrowheads="1"/>
          </p:cNvSpPr>
          <p:nvPr>
            <p:ph type="title"/>
          </p:nvPr>
        </p:nvSpPr>
        <p:spPr>
          <a:xfrm>
            <a:off x="0" y="0"/>
            <a:ext cx="5867400" cy="1143000"/>
          </a:xfrm>
        </p:spPr>
        <p:txBody>
          <a:bodyPr/>
          <a:lstStyle/>
          <a:p>
            <a:r>
              <a:rPr lang="es-ES_tradnl" sz="2400">
                <a:latin typeface="Times New Roman" charset="0"/>
              </a:rPr>
              <a:t>INTRODUCCIÓN A LA DESFIBRILACIÓN SEMIAUTOMÁTICA</a:t>
            </a:r>
          </a:p>
        </p:txBody>
      </p:sp>
      <p:sp>
        <p:nvSpPr>
          <p:cNvPr id="58373" name="Rectangle 5"/>
          <p:cNvSpPr>
            <a:spLocks noChangeArrowheads="1"/>
          </p:cNvSpPr>
          <p:nvPr/>
        </p:nvSpPr>
        <p:spPr bwMode="auto">
          <a:xfrm>
            <a:off x="533400" y="1600200"/>
            <a:ext cx="8229600" cy="838200"/>
          </a:xfrm>
          <a:prstGeom prst="rect">
            <a:avLst/>
          </a:prstGeom>
          <a:noFill/>
          <a:ln>
            <a:noFill/>
          </a:ln>
          <a:effectLst/>
          <a:extLst/>
        </p:spPr>
        <p:txBody>
          <a:bodyPr anchor="ctr"/>
          <a:lstStyle/>
          <a:p>
            <a:pPr algn="ctr">
              <a:defRPr/>
            </a:pPr>
            <a:endParaRPr lang="es-ES" sz="3200">
              <a:solidFill>
                <a:schemeClr val="tx2"/>
              </a:solidFill>
              <a:effectLst>
                <a:outerShdw blurRad="38100" dist="38100" dir="2700000" algn="tl">
                  <a:srgbClr val="000000"/>
                </a:outerShdw>
              </a:effectLst>
              <a:latin typeface="Times New Roman" panose="02020603050405020304" pitchFamily="18" charset="0"/>
              <a:ea typeface="+mn-ea"/>
              <a:cs typeface="+mn-cs"/>
            </a:endParaRPr>
          </a:p>
        </p:txBody>
      </p:sp>
      <p:sp>
        <p:nvSpPr>
          <p:cNvPr id="58376" name="Rectangle 8"/>
          <p:cNvSpPr>
            <a:spLocks noChangeArrowheads="1"/>
          </p:cNvSpPr>
          <p:nvPr/>
        </p:nvSpPr>
        <p:spPr bwMode="auto">
          <a:xfrm>
            <a:off x="1066800" y="1600200"/>
            <a:ext cx="7543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26988" rIns="19050" bIns="26988"/>
          <a:lstStyle/>
          <a:p>
            <a:pPr algn="ctr"/>
            <a:r>
              <a:rPr lang="es-ES_tradnl" sz="3200">
                <a:solidFill>
                  <a:schemeClr val="tx2"/>
                </a:solidFill>
              </a:rPr>
              <a:t>Recomendaciones ILCOR (1997)</a:t>
            </a:r>
            <a:br>
              <a:rPr lang="es-ES_tradnl" sz="3200">
                <a:solidFill>
                  <a:schemeClr val="tx2"/>
                </a:solidFill>
              </a:rPr>
            </a:br>
            <a:r>
              <a:rPr lang="es-ES_tradnl">
                <a:solidFill>
                  <a:schemeClr val="tx2"/>
                </a:solidFill>
              </a:rPr>
              <a:t>Desfibrilación precoz por personal de ambulancias</a:t>
            </a:r>
            <a:endParaRPr lang="es-ES_tradnl" sz="3200">
              <a:solidFill>
                <a:schemeClr val="tx2"/>
              </a:solidFill>
            </a:endParaRPr>
          </a:p>
        </p:txBody>
      </p:sp>
      <p:sp>
        <p:nvSpPr>
          <p:cNvPr id="58377" name="Rectangle 9"/>
          <p:cNvSpPr>
            <a:spLocks noChangeArrowheads="1"/>
          </p:cNvSpPr>
          <p:nvPr/>
        </p:nvSpPr>
        <p:spPr bwMode="auto">
          <a:xfrm>
            <a:off x="381000" y="2743200"/>
            <a:ext cx="7848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00" tIns="46038" rIns="88900" bIns="46038"/>
          <a:lstStyle/>
          <a:p>
            <a:pPr marL="342900" indent="-342900" algn="just">
              <a:spcBef>
                <a:spcPct val="20000"/>
              </a:spcBef>
              <a:buFontTx/>
              <a:buChar char="•"/>
            </a:pPr>
            <a:r>
              <a:rPr lang="es-ES_tradnl" sz="2300"/>
              <a:t>Una ambulancia que responda a emergencias, debería </a:t>
            </a:r>
            <a:r>
              <a:rPr lang="es-ES_tradnl" sz="2300" i="1"/>
              <a:t>llevar un desfibrilador</a:t>
            </a:r>
            <a:r>
              <a:rPr lang="es-ES_tradnl" sz="2300"/>
              <a:t>, y personal entrenado en su uso.</a:t>
            </a:r>
          </a:p>
          <a:p>
            <a:pPr marL="342900" indent="-342900" algn="just">
              <a:spcBef>
                <a:spcPct val="20000"/>
              </a:spcBef>
              <a:buFontTx/>
              <a:buChar char="•"/>
            </a:pPr>
            <a:r>
              <a:rPr lang="es-ES_tradnl" sz="2300"/>
              <a:t>Si es preciso, debe cambiarse la </a:t>
            </a:r>
            <a:r>
              <a:rPr lang="es-ES_tradnl" sz="2300" i="1"/>
              <a:t>legislación</a:t>
            </a:r>
            <a:r>
              <a:rPr lang="es-ES_tradnl" sz="2300"/>
              <a:t>. La desfibrilación no debe limitarse a los médicos.</a:t>
            </a:r>
          </a:p>
          <a:p>
            <a:pPr marL="342900" indent="-342900" algn="just">
              <a:spcBef>
                <a:spcPct val="20000"/>
              </a:spcBef>
              <a:buFontTx/>
              <a:buChar char="•"/>
            </a:pPr>
            <a:r>
              <a:rPr lang="es-ES_tradnl" sz="2300"/>
              <a:t>Los desfibriladores utilizados por personal no médico deben ser </a:t>
            </a:r>
            <a:r>
              <a:rPr lang="es-ES_tradnl" sz="2300" i="1"/>
              <a:t>automáticos</a:t>
            </a:r>
            <a:r>
              <a:rPr lang="es-ES_tradnl" sz="2300"/>
              <a:t> o </a:t>
            </a:r>
            <a:r>
              <a:rPr lang="es-ES_tradnl" sz="2300" i="1"/>
              <a:t>semiautomáticos</a:t>
            </a:r>
            <a:r>
              <a:rPr lang="es-ES_tradnl" sz="2300"/>
              <a:t>.</a:t>
            </a:r>
          </a:p>
          <a:p>
            <a:pPr marL="342900" indent="-342900" algn="just">
              <a:spcBef>
                <a:spcPct val="20000"/>
              </a:spcBef>
              <a:buFontTx/>
              <a:buChar char="•"/>
            </a:pPr>
            <a:r>
              <a:rPr lang="es-ES_tradnl" sz="2300"/>
              <a:t>Los programas de desfibrilación por personal no médico deben tener </a:t>
            </a:r>
            <a:r>
              <a:rPr lang="es-ES_tradnl" sz="2300" i="1"/>
              <a:t>sistemas de control, </a:t>
            </a:r>
            <a:r>
              <a:rPr lang="es-ES_tradnl" sz="2300"/>
              <a:t>con un programa de entrenamiento y mantenimiento de la calidad, con supervisión estrecha por un médico.</a:t>
            </a:r>
            <a:endParaRPr lang="es-ES_tradnl"/>
          </a:p>
        </p:txBody>
      </p:sp>
      <p:sp>
        <p:nvSpPr>
          <p:cNvPr id="31751" name="Rectangle 10"/>
          <p:cNvSpPr>
            <a:spLocks noChangeArrowheads="1"/>
          </p:cNvSpPr>
          <p:nvPr/>
        </p:nvSpPr>
        <p:spPr bwMode="auto">
          <a:xfrm>
            <a:off x="7956550" y="7032625"/>
            <a:ext cx="679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376"/>
                                        </p:tgtEl>
                                        <p:attrNameLst>
                                          <p:attrName>style.visibility</p:attrName>
                                        </p:attrNameLst>
                                      </p:cBhvr>
                                      <p:to>
                                        <p:strVal val="visible"/>
                                      </p:to>
                                    </p:set>
                                    <p:anim calcmode="lin" valueType="num">
                                      <p:cBhvr additive="base">
                                        <p:cTn id="7" dur="500" fill="hold"/>
                                        <p:tgtEl>
                                          <p:spTgt spid="58376"/>
                                        </p:tgtEl>
                                        <p:attrNameLst>
                                          <p:attrName>ppt_x</p:attrName>
                                        </p:attrNameLst>
                                      </p:cBhvr>
                                      <p:tavLst>
                                        <p:tav tm="0">
                                          <p:val>
                                            <p:strVal val="0-#ppt_w/2"/>
                                          </p:val>
                                        </p:tav>
                                        <p:tav tm="100000">
                                          <p:val>
                                            <p:strVal val="#ppt_x"/>
                                          </p:val>
                                        </p:tav>
                                      </p:tavLst>
                                    </p:anim>
                                    <p:anim calcmode="lin" valueType="num">
                                      <p:cBhvr additive="base">
                                        <p:cTn id="8" dur="500" fill="hold"/>
                                        <p:tgtEl>
                                          <p:spTgt spid="5837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8377">
                                            <p:txEl>
                                              <p:pRg st="0" end="0"/>
                                            </p:txEl>
                                          </p:spTgt>
                                        </p:tgtEl>
                                        <p:attrNameLst>
                                          <p:attrName>style.visibility</p:attrName>
                                        </p:attrNameLst>
                                      </p:cBhvr>
                                      <p:to>
                                        <p:strVal val="visible"/>
                                      </p:to>
                                    </p:set>
                                    <p:anim calcmode="lin" valueType="num">
                                      <p:cBhvr additive="base">
                                        <p:cTn id="13" dur="500" fill="hold"/>
                                        <p:tgtEl>
                                          <p:spTgt spid="5837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837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8377">
                                            <p:txEl>
                                              <p:pRg st="1" end="1"/>
                                            </p:txEl>
                                          </p:spTgt>
                                        </p:tgtEl>
                                        <p:attrNameLst>
                                          <p:attrName>style.visibility</p:attrName>
                                        </p:attrNameLst>
                                      </p:cBhvr>
                                      <p:to>
                                        <p:strVal val="visible"/>
                                      </p:to>
                                    </p:set>
                                    <p:anim calcmode="lin" valueType="num">
                                      <p:cBhvr additive="base">
                                        <p:cTn id="19" dur="500" fill="hold"/>
                                        <p:tgtEl>
                                          <p:spTgt spid="5837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837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8377">
                                            <p:txEl>
                                              <p:pRg st="2" end="2"/>
                                            </p:txEl>
                                          </p:spTgt>
                                        </p:tgtEl>
                                        <p:attrNameLst>
                                          <p:attrName>style.visibility</p:attrName>
                                        </p:attrNameLst>
                                      </p:cBhvr>
                                      <p:to>
                                        <p:strVal val="visible"/>
                                      </p:to>
                                    </p:set>
                                    <p:anim calcmode="lin" valueType="num">
                                      <p:cBhvr additive="base">
                                        <p:cTn id="25" dur="500" fill="hold"/>
                                        <p:tgtEl>
                                          <p:spTgt spid="5837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837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8377">
                                            <p:txEl>
                                              <p:pRg st="3" end="3"/>
                                            </p:txEl>
                                          </p:spTgt>
                                        </p:tgtEl>
                                        <p:attrNameLst>
                                          <p:attrName>style.visibility</p:attrName>
                                        </p:attrNameLst>
                                      </p:cBhvr>
                                      <p:to>
                                        <p:strVal val="visible"/>
                                      </p:to>
                                    </p:set>
                                    <p:anim calcmode="lin" valueType="num">
                                      <p:cBhvr additive="base">
                                        <p:cTn id="31" dur="500" fill="hold"/>
                                        <p:tgtEl>
                                          <p:spTgt spid="58377">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837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6" grpId="0" autoUpdateAnimBg="0"/>
      <p:bldP spid="58377"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2F76"/>
            </a:gs>
            <a:gs pos="100000">
              <a:srgbClr val="0066FF"/>
            </a:gs>
          </a:gsLst>
          <a:lin ang="5400000" scaled="1"/>
        </a:gradFill>
        <a:effectLst/>
      </p:bgPr>
    </p:bg>
    <p:spTree>
      <p:nvGrpSpPr>
        <p:cNvPr id="1" name=""/>
        <p:cNvGrpSpPr/>
        <p:nvPr/>
      </p:nvGrpSpPr>
      <p:grpSpPr>
        <a:xfrm>
          <a:off x="0" y="0"/>
          <a:ext cx="0" cy="0"/>
          <a:chOff x="0" y="0"/>
          <a:chExt cx="0" cy="0"/>
        </a:xfrm>
      </p:grpSpPr>
      <p:pic>
        <p:nvPicPr>
          <p:cNvPr id="32770" name="Picture 2" descr="U:\CENTRO DE FORMACION\CENTRO FORMAC 061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3"/>
          <p:cNvSpPr>
            <a:spLocks noGrp="1" noChangeArrowheads="1"/>
          </p:cNvSpPr>
          <p:nvPr>
            <p:ph type="title"/>
          </p:nvPr>
        </p:nvSpPr>
        <p:spPr>
          <a:xfrm>
            <a:off x="0" y="0"/>
            <a:ext cx="5867400" cy="1143000"/>
          </a:xfrm>
        </p:spPr>
        <p:txBody>
          <a:bodyPr/>
          <a:lstStyle/>
          <a:p>
            <a:r>
              <a:rPr lang="es-ES_tradnl" sz="2400">
                <a:latin typeface="Times New Roman" charset="0"/>
              </a:rPr>
              <a:t>INTRODUCCIÓN A LA DESFIBRILACIÓN SEMIAUTOMÁTICA</a:t>
            </a:r>
          </a:p>
        </p:txBody>
      </p:sp>
      <p:sp>
        <p:nvSpPr>
          <p:cNvPr id="59397" name="Rectangle 5"/>
          <p:cNvSpPr>
            <a:spLocks noChangeArrowheads="1"/>
          </p:cNvSpPr>
          <p:nvPr/>
        </p:nvSpPr>
        <p:spPr bwMode="auto">
          <a:xfrm>
            <a:off x="533400" y="1600200"/>
            <a:ext cx="8229600" cy="838200"/>
          </a:xfrm>
          <a:prstGeom prst="rect">
            <a:avLst/>
          </a:prstGeom>
          <a:noFill/>
          <a:ln>
            <a:noFill/>
          </a:ln>
          <a:effectLst/>
          <a:extLst/>
        </p:spPr>
        <p:txBody>
          <a:bodyPr anchor="ctr"/>
          <a:lstStyle/>
          <a:p>
            <a:pPr algn="ctr">
              <a:defRPr/>
            </a:pPr>
            <a:endParaRPr lang="es-ES" sz="3200">
              <a:solidFill>
                <a:schemeClr val="tx2"/>
              </a:solidFill>
              <a:effectLst>
                <a:outerShdw blurRad="38100" dist="38100" dir="2700000" algn="tl">
                  <a:srgbClr val="000000"/>
                </a:outerShdw>
              </a:effectLst>
              <a:latin typeface="Times New Roman" panose="02020603050405020304" pitchFamily="18" charset="0"/>
              <a:ea typeface="+mn-ea"/>
              <a:cs typeface="+mn-cs"/>
            </a:endParaRPr>
          </a:p>
        </p:txBody>
      </p:sp>
      <p:sp>
        <p:nvSpPr>
          <p:cNvPr id="59399" name="Rectangle 7"/>
          <p:cNvSpPr>
            <a:spLocks noChangeArrowheads="1"/>
          </p:cNvSpPr>
          <p:nvPr/>
        </p:nvSpPr>
        <p:spPr bwMode="auto">
          <a:xfrm>
            <a:off x="0" y="19050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s-ES_tradnl" sz="2800">
                <a:solidFill>
                  <a:schemeClr val="tx2"/>
                </a:solidFill>
              </a:rPr>
              <a:t>International Guidelines 2000 for CPR and ECC. Circulation 2000; 102 (suppl I)</a:t>
            </a:r>
            <a:endParaRPr lang="es-ES_tradnl" sz="1300">
              <a:solidFill>
                <a:schemeClr val="tx2"/>
              </a:solidFill>
            </a:endParaRPr>
          </a:p>
        </p:txBody>
      </p:sp>
      <p:sp>
        <p:nvSpPr>
          <p:cNvPr id="59400" name="Rectangle 8"/>
          <p:cNvSpPr>
            <a:spLocks noChangeArrowheads="1"/>
          </p:cNvSpPr>
          <p:nvPr/>
        </p:nvSpPr>
        <p:spPr bwMode="auto">
          <a:xfrm>
            <a:off x="76200" y="3352800"/>
            <a:ext cx="87439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s-ES_tradnl" sz="3200"/>
              <a:t>Clase IIa</a:t>
            </a:r>
          </a:p>
          <a:p>
            <a:pPr marL="742950" lvl="1" indent="-285750" algn="just">
              <a:spcBef>
                <a:spcPct val="20000"/>
              </a:spcBef>
              <a:buFontTx/>
              <a:buChar char="–"/>
            </a:pPr>
            <a:r>
              <a:rPr lang="es-ES_tradnl" sz="2800"/>
              <a:t>Los profesionales sanitarios con el deber de realizar resucitación cardiopulmonar deben ser entrenados, equipados y autorizados para realizar desfibrilación.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59397"/>
                                        </p:tgtEl>
                                        <p:attrNameLst>
                                          <p:attrName>style.visibility</p:attrName>
                                        </p:attrNameLst>
                                      </p:cBhvr>
                                      <p:to>
                                        <p:strVal val="visible"/>
                                      </p:to>
                                    </p:set>
                                    <p:anim calcmode="lin" valueType="num">
                                      <p:cBhvr additive="base">
                                        <p:cTn id="7" dur="500" fill="hold"/>
                                        <p:tgtEl>
                                          <p:spTgt spid="59397"/>
                                        </p:tgtEl>
                                        <p:attrNameLst>
                                          <p:attrName>ppt_x</p:attrName>
                                        </p:attrNameLst>
                                      </p:cBhvr>
                                      <p:tavLst>
                                        <p:tav tm="0">
                                          <p:val>
                                            <p:strVal val="0-#ppt_w/2"/>
                                          </p:val>
                                        </p:tav>
                                        <p:tav tm="100000">
                                          <p:val>
                                            <p:strVal val="#ppt_x"/>
                                          </p:val>
                                        </p:tav>
                                      </p:tavLst>
                                    </p:anim>
                                    <p:anim calcmode="lin" valueType="num">
                                      <p:cBhvr additive="base">
                                        <p:cTn id="8" dur="500" fill="hold"/>
                                        <p:tgtEl>
                                          <p:spTgt spid="5939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9399"/>
                                        </p:tgtEl>
                                        <p:attrNameLst>
                                          <p:attrName>style.visibility</p:attrName>
                                        </p:attrNameLst>
                                      </p:cBhvr>
                                      <p:to>
                                        <p:strVal val="visible"/>
                                      </p:to>
                                    </p:set>
                                    <p:anim calcmode="lin" valueType="num">
                                      <p:cBhvr additive="base">
                                        <p:cTn id="13" dur="500" fill="hold"/>
                                        <p:tgtEl>
                                          <p:spTgt spid="59399"/>
                                        </p:tgtEl>
                                        <p:attrNameLst>
                                          <p:attrName>ppt_x</p:attrName>
                                        </p:attrNameLst>
                                      </p:cBhvr>
                                      <p:tavLst>
                                        <p:tav tm="0">
                                          <p:val>
                                            <p:strVal val="0-#ppt_w/2"/>
                                          </p:val>
                                        </p:tav>
                                        <p:tav tm="100000">
                                          <p:val>
                                            <p:strVal val="#ppt_x"/>
                                          </p:val>
                                        </p:tav>
                                      </p:tavLst>
                                    </p:anim>
                                    <p:anim calcmode="lin" valueType="num">
                                      <p:cBhvr additive="base">
                                        <p:cTn id="14" dur="500" fill="hold"/>
                                        <p:tgtEl>
                                          <p:spTgt spid="5939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59400">
                                            <p:txEl>
                                              <p:pRg st="0" end="0"/>
                                            </p:txEl>
                                          </p:spTgt>
                                        </p:tgtEl>
                                        <p:attrNameLst>
                                          <p:attrName>style.visibility</p:attrName>
                                        </p:attrNameLst>
                                      </p:cBhvr>
                                      <p:to>
                                        <p:strVal val="visible"/>
                                      </p:to>
                                    </p:set>
                                    <p:animEffect transition="in" filter="blinds(horizontal)">
                                      <p:cBhvr>
                                        <p:cTn id="19" dur="500"/>
                                        <p:tgtEl>
                                          <p:spTgt spid="59400">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59400">
                                            <p:txEl>
                                              <p:pRg st="1" end="1"/>
                                            </p:txEl>
                                          </p:spTgt>
                                        </p:tgtEl>
                                        <p:attrNameLst>
                                          <p:attrName>style.visibility</p:attrName>
                                        </p:attrNameLst>
                                      </p:cBhvr>
                                      <p:to>
                                        <p:strVal val="visible"/>
                                      </p:to>
                                    </p:set>
                                    <p:animEffect transition="in" filter="blinds(horizontal)">
                                      <p:cBhvr>
                                        <p:cTn id="24" dur="500"/>
                                        <p:tgtEl>
                                          <p:spTgt spid="5940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7" grpId="0" autoUpdateAnimBg="0"/>
      <p:bldP spid="59399" grpId="0" autoUpdateAnimBg="0"/>
      <p:bldP spid="59400" grpId="0" build="p" bldLvl="2"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2F76"/>
            </a:gs>
            <a:gs pos="100000">
              <a:srgbClr val="0066FF"/>
            </a:gs>
          </a:gsLst>
          <a:lin ang="5400000" scaled="1"/>
        </a:gradFill>
        <a:effectLst/>
      </p:bgPr>
    </p:bg>
    <p:spTree>
      <p:nvGrpSpPr>
        <p:cNvPr id="1" name=""/>
        <p:cNvGrpSpPr/>
        <p:nvPr/>
      </p:nvGrpSpPr>
      <p:grpSpPr>
        <a:xfrm>
          <a:off x="0" y="0"/>
          <a:ext cx="0" cy="0"/>
          <a:chOff x="0" y="0"/>
          <a:chExt cx="0" cy="0"/>
        </a:xfrm>
      </p:grpSpPr>
      <p:pic>
        <p:nvPicPr>
          <p:cNvPr id="33794" name="Picture 2" descr="U:\CENTRO DE FORMACION\CENTRO FORMAC 061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3"/>
          <p:cNvSpPr>
            <a:spLocks noGrp="1" noChangeArrowheads="1"/>
          </p:cNvSpPr>
          <p:nvPr>
            <p:ph type="title"/>
          </p:nvPr>
        </p:nvSpPr>
        <p:spPr>
          <a:xfrm>
            <a:off x="0" y="0"/>
            <a:ext cx="5867400" cy="990600"/>
          </a:xfrm>
        </p:spPr>
        <p:txBody>
          <a:bodyPr/>
          <a:lstStyle/>
          <a:p>
            <a:r>
              <a:rPr lang="es-ES_tradnl" sz="2400">
                <a:latin typeface="Times New Roman" charset="0"/>
              </a:rPr>
              <a:t>INTRODUCCIÓN A LA DESFIBRILACIÓN SEMIAUTOMÁTICA</a:t>
            </a:r>
          </a:p>
        </p:txBody>
      </p:sp>
      <p:sp>
        <p:nvSpPr>
          <p:cNvPr id="60424" name="Rectangle 8"/>
          <p:cNvSpPr>
            <a:spLocks noChangeArrowheads="1"/>
          </p:cNvSpPr>
          <p:nvPr/>
        </p:nvSpPr>
        <p:spPr bwMode="auto">
          <a:xfrm>
            <a:off x="228600" y="1524000"/>
            <a:ext cx="84391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s-ES_tradnl" sz="3200">
                <a:solidFill>
                  <a:schemeClr val="tx2"/>
                </a:solidFill>
              </a:rPr>
              <a:t>Acceso público a la DESA</a:t>
            </a:r>
            <a:r>
              <a:rPr lang="es-ES_tradnl" sz="1700">
                <a:solidFill>
                  <a:schemeClr val="tx2"/>
                </a:solidFill>
              </a:rPr>
              <a:t> </a:t>
            </a:r>
            <a:br>
              <a:rPr lang="es-ES_tradnl" sz="1700">
                <a:solidFill>
                  <a:schemeClr val="tx2"/>
                </a:solidFill>
              </a:rPr>
            </a:br>
            <a:r>
              <a:rPr lang="es-ES_tradnl" sz="1700">
                <a:solidFill>
                  <a:schemeClr val="tx2"/>
                </a:solidFill>
              </a:rPr>
              <a:t>International Guidelines 2000 for CPR and ECC. Circulation 2000; 102 (suppl I)</a:t>
            </a:r>
          </a:p>
        </p:txBody>
      </p:sp>
      <p:sp>
        <p:nvSpPr>
          <p:cNvPr id="60425" name="Rectangle 9"/>
          <p:cNvSpPr>
            <a:spLocks noChangeArrowheads="1"/>
          </p:cNvSpPr>
          <p:nvPr/>
        </p:nvSpPr>
        <p:spPr bwMode="auto">
          <a:xfrm>
            <a:off x="0" y="27432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s-ES_tradnl" sz="2800"/>
              <a:t>Respondedores nivel I</a:t>
            </a:r>
          </a:p>
          <a:p>
            <a:pPr marL="742950" lvl="1" indent="-285750">
              <a:spcBef>
                <a:spcPct val="20000"/>
              </a:spcBef>
              <a:buFontTx/>
              <a:buChar char="–"/>
            </a:pPr>
            <a:r>
              <a:rPr lang="es-ES_tradnl"/>
              <a:t>Policías, bomberos, guardas de seguridad, tripulaciones de aviones y barcos</a:t>
            </a:r>
          </a:p>
          <a:p>
            <a:pPr marL="742950" lvl="1" indent="-285750">
              <a:spcBef>
                <a:spcPct val="20000"/>
              </a:spcBef>
              <a:buFontTx/>
              <a:buChar char="–"/>
            </a:pPr>
            <a:r>
              <a:rPr lang="es-ES_tradnl">
                <a:solidFill>
                  <a:srgbClr val="FF6600"/>
                </a:solidFill>
              </a:rPr>
              <a:t>LA ENSEÑANZA DE RCP Y USO DEL DESA ES CLASE IIa</a:t>
            </a:r>
            <a:endParaRPr lang="es-ES_tradnl"/>
          </a:p>
          <a:p>
            <a:pPr marL="342900" indent="-342900">
              <a:spcBef>
                <a:spcPct val="20000"/>
              </a:spcBef>
              <a:buFontTx/>
              <a:buChar char="•"/>
            </a:pPr>
            <a:r>
              <a:rPr lang="es-ES_tradnl" sz="2800"/>
              <a:t>Respondedores nivel II</a:t>
            </a:r>
          </a:p>
          <a:p>
            <a:pPr marL="742950" lvl="1" indent="-285750">
              <a:spcBef>
                <a:spcPct val="20000"/>
              </a:spcBef>
              <a:buFontTx/>
              <a:buChar char="–"/>
            </a:pPr>
            <a:r>
              <a:rPr lang="es-ES_tradnl"/>
              <a:t>Ciudadanos en puestos de trabajo y lugares públicos</a:t>
            </a:r>
          </a:p>
          <a:p>
            <a:pPr marL="342900" indent="-342900">
              <a:spcBef>
                <a:spcPct val="20000"/>
              </a:spcBef>
              <a:buFontTx/>
              <a:buChar char="•"/>
            </a:pPr>
            <a:r>
              <a:rPr lang="es-ES_tradnl" sz="2800"/>
              <a:t>Respondedores nivel III</a:t>
            </a:r>
          </a:p>
          <a:p>
            <a:pPr marL="742950" lvl="1" indent="-285750">
              <a:spcBef>
                <a:spcPct val="20000"/>
              </a:spcBef>
              <a:buFontTx/>
              <a:buChar char="–"/>
            </a:pPr>
            <a:r>
              <a:rPr lang="es-ES_tradnl"/>
              <a:t>Familiares / amigos de personas de riesgo</a:t>
            </a:r>
          </a:p>
          <a:p>
            <a:pPr marL="742950" lvl="1" indent="-285750">
              <a:spcBef>
                <a:spcPct val="20000"/>
              </a:spcBef>
              <a:buFontTx/>
              <a:buChar char="–"/>
            </a:pPr>
            <a:r>
              <a:rPr lang="es-ES_tradnl">
                <a:solidFill>
                  <a:srgbClr val="FF6600"/>
                </a:solidFill>
              </a:rPr>
              <a:t>RESPONDEDORES II Y III: CLASE INDETERMINADA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0424"/>
                                        </p:tgtEl>
                                        <p:attrNameLst>
                                          <p:attrName>style.visibility</p:attrName>
                                        </p:attrNameLst>
                                      </p:cBhvr>
                                      <p:to>
                                        <p:strVal val="visible"/>
                                      </p:to>
                                    </p:set>
                                    <p:animEffect transition="in" filter="box(in)">
                                      <p:cBhvr>
                                        <p:cTn id="7" dur="500"/>
                                        <p:tgtEl>
                                          <p:spTgt spid="604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0425">
                                            <p:txEl>
                                              <p:pRg st="0" end="0"/>
                                            </p:txEl>
                                          </p:spTgt>
                                        </p:tgtEl>
                                        <p:attrNameLst>
                                          <p:attrName>style.visibility</p:attrName>
                                        </p:attrNameLst>
                                      </p:cBhvr>
                                      <p:to>
                                        <p:strVal val="visible"/>
                                      </p:to>
                                    </p:set>
                                    <p:animEffect transition="in" filter="dissolve">
                                      <p:cBhvr>
                                        <p:cTn id="12" dur="500"/>
                                        <p:tgtEl>
                                          <p:spTgt spid="6042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0425">
                                            <p:txEl>
                                              <p:pRg st="1" end="1"/>
                                            </p:txEl>
                                          </p:spTgt>
                                        </p:tgtEl>
                                        <p:attrNameLst>
                                          <p:attrName>style.visibility</p:attrName>
                                        </p:attrNameLst>
                                      </p:cBhvr>
                                      <p:to>
                                        <p:strVal val="visible"/>
                                      </p:to>
                                    </p:set>
                                    <p:animEffect transition="in" filter="dissolve">
                                      <p:cBhvr>
                                        <p:cTn id="17" dur="500"/>
                                        <p:tgtEl>
                                          <p:spTgt spid="6042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0425">
                                            <p:txEl>
                                              <p:pRg st="2" end="2"/>
                                            </p:txEl>
                                          </p:spTgt>
                                        </p:tgtEl>
                                        <p:attrNameLst>
                                          <p:attrName>style.visibility</p:attrName>
                                        </p:attrNameLst>
                                      </p:cBhvr>
                                      <p:to>
                                        <p:strVal val="visible"/>
                                      </p:to>
                                    </p:set>
                                    <p:animEffect transition="in" filter="dissolve">
                                      <p:cBhvr>
                                        <p:cTn id="22" dur="500"/>
                                        <p:tgtEl>
                                          <p:spTgt spid="6042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0425">
                                            <p:txEl>
                                              <p:pRg st="3" end="3"/>
                                            </p:txEl>
                                          </p:spTgt>
                                        </p:tgtEl>
                                        <p:attrNameLst>
                                          <p:attrName>style.visibility</p:attrName>
                                        </p:attrNameLst>
                                      </p:cBhvr>
                                      <p:to>
                                        <p:strVal val="visible"/>
                                      </p:to>
                                    </p:set>
                                    <p:animEffect transition="in" filter="dissolve">
                                      <p:cBhvr>
                                        <p:cTn id="27" dur="500"/>
                                        <p:tgtEl>
                                          <p:spTgt spid="6042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0425">
                                            <p:txEl>
                                              <p:pRg st="4" end="4"/>
                                            </p:txEl>
                                          </p:spTgt>
                                        </p:tgtEl>
                                        <p:attrNameLst>
                                          <p:attrName>style.visibility</p:attrName>
                                        </p:attrNameLst>
                                      </p:cBhvr>
                                      <p:to>
                                        <p:strVal val="visible"/>
                                      </p:to>
                                    </p:set>
                                    <p:animEffect transition="in" filter="dissolve">
                                      <p:cBhvr>
                                        <p:cTn id="32" dur="500"/>
                                        <p:tgtEl>
                                          <p:spTgt spid="60425">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0425">
                                            <p:txEl>
                                              <p:pRg st="5" end="5"/>
                                            </p:txEl>
                                          </p:spTgt>
                                        </p:tgtEl>
                                        <p:attrNameLst>
                                          <p:attrName>style.visibility</p:attrName>
                                        </p:attrNameLst>
                                      </p:cBhvr>
                                      <p:to>
                                        <p:strVal val="visible"/>
                                      </p:to>
                                    </p:set>
                                    <p:animEffect transition="in" filter="dissolve">
                                      <p:cBhvr>
                                        <p:cTn id="37" dur="500"/>
                                        <p:tgtEl>
                                          <p:spTgt spid="60425">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60425">
                                            <p:txEl>
                                              <p:pRg st="6" end="6"/>
                                            </p:txEl>
                                          </p:spTgt>
                                        </p:tgtEl>
                                        <p:attrNameLst>
                                          <p:attrName>style.visibility</p:attrName>
                                        </p:attrNameLst>
                                      </p:cBhvr>
                                      <p:to>
                                        <p:strVal val="visible"/>
                                      </p:to>
                                    </p:set>
                                    <p:animEffect transition="in" filter="dissolve">
                                      <p:cBhvr>
                                        <p:cTn id="42" dur="500"/>
                                        <p:tgtEl>
                                          <p:spTgt spid="60425">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60425">
                                            <p:txEl>
                                              <p:pRg st="7" end="7"/>
                                            </p:txEl>
                                          </p:spTgt>
                                        </p:tgtEl>
                                        <p:attrNameLst>
                                          <p:attrName>style.visibility</p:attrName>
                                        </p:attrNameLst>
                                      </p:cBhvr>
                                      <p:to>
                                        <p:strVal val="visible"/>
                                      </p:to>
                                    </p:set>
                                    <p:animEffect transition="in" filter="dissolve">
                                      <p:cBhvr>
                                        <p:cTn id="47" dur="500"/>
                                        <p:tgtEl>
                                          <p:spTgt spid="6042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4" grpId="0" autoUpdateAnimBg="0"/>
      <p:bldP spid="60425" grpId="0" build="p" bldLvl="2"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2F76"/>
            </a:gs>
            <a:gs pos="100000">
              <a:srgbClr val="0066FF"/>
            </a:gs>
          </a:gsLst>
          <a:lin ang="5400000" scaled="1"/>
        </a:gradFill>
        <a:effectLst/>
      </p:bgPr>
    </p:bg>
    <p:spTree>
      <p:nvGrpSpPr>
        <p:cNvPr id="1" name=""/>
        <p:cNvGrpSpPr/>
        <p:nvPr/>
      </p:nvGrpSpPr>
      <p:grpSpPr>
        <a:xfrm>
          <a:off x="0" y="0"/>
          <a:ext cx="0" cy="0"/>
          <a:chOff x="0" y="0"/>
          <a:chExt cx="0" cy="0"/>
        </a:xfrm>
      </p:grpSpPr>
      <p:pic>
        <p:nvPicPr>
          <p:cNvPr id="34818" name="Picture 2" descr="U:\CENTRO DE FORMACION\CENTRO FORMAC 061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3"/>
          <p:cNvSpPr>
            <a:spLocks noGrp="1" noChangeArrowheads="1"/>
          </p:cNvSpPr>
          <p:nvPr>
            <p:ph type="title"/>
          </p:nvPr>
        </p:nvSpPr>
        <p:spPr>
          <a:xfrm>
            <a:off x="0" y="0"/>
            <a:ext cx="5867400" cy="1143000"/>
          </a:xfrm>
        </p:spPr>
        <p:txBody>
          <a:bodyPr/>
          <a:lstStyle/>
          <a:p>
            <a:r>
              <a:rPr lang="es-ES_tradnl" sz="2400">
                <a:latin typeface="Times New Roman" charset="0"/>
              </a:rPr>
              <a:t>INTRODUCCIÓN A LA DESFIBRILACIÓN SEMIAUTOMÁTICA</a:t>
            </a:r>
          </a:p>
        </p:txBody>
      </p:sp>
      <p:sp>
        <p:nvSpPr>
          <p:cNvPr id="53254" name="Rectangle 6"/>
          <p:cNvSpPr>
            <a:spLocks noChangeArrowheads="1"/>
          </p:cNvSpPr>
          <p:nvPr/>
        </p:nvSpPr>
        <p:spPr bwMode="auto">
          <a:xfrm>
            <a:off x="457200" y="1600200"/>
            <a:ext cx="8524875" cy="762000"/>
          </a:xfrm>
          <a:prstGeom prst="rect">
            <a:avLst/>
          </a:prstGeom>
          <a:noFill/>
          <a:ln>
            <a:noFill/>
          </a:ln>
          <a:effectLst/>
          <a:extLst/>
        </p:spPr>
        <p:txBody>
          <a:bodyPr anchor="ctr"/>
          <a:lstStyle/>
          <a:p>
            <a:pPr algn="ctr">
              <a:defRPr/>
            </a:pPr>
            <a:r>
              <a:rPr lang="es-ES_tradnl" sz="3200">
                <a:solidFill>
                  <a:schemeClr val="tx2"/>
                </a:solidFill>
                <a:effectLst>
                  <a:outerShdw blurRad="38100" dist="38100" dir="2700000" algn="tl">
                    <a:srgbClr val="000000"/>
                  </a:outerShdw>
                </a:effectLst>
                <a:cs typeface="+mn-cs"/>
              </a:rPr>
              <a:t>Legislación</a:t>
            </a:r>
          </a:p>
        </p:txBody>
      </p:sp>
      <p:graphicFrame>
        <p:nvGraphicFramePr>
          <p:cNvPr id="34821" name="Object 7"/>
          <p:cNvGraphicFramePr>
            <a:graphicFrameLocks noChangeAspect="1"/>
          </p:cNvGraphicFramePr>
          <p:nvPr/>
        </p:nvGraphicFramePr>
        <p:xfrm>
          <a:off x="1066800" y="2590800"/>
          <a:ext cx="7496175" cy="5057775"/>
        </p:xfrm>
        <a:graphic>
          <a:graphicData uri="http://schemas.openxmlformats.org/presentationml/2006/ole">
            <mc:AlternateContent xmlns:mc="http://schemas.openxmlformats.org/markup-compatibility/2006">
              <mc:Choice xmlns:v="urn:schemas-microsoft-com:vml" Requires="v">
                <p:oleObj spid="_x0000_s34826" name="Documento" r:id="rId4" imgW="10518648" imgH="7095744" progId="Word.Document.8">
                  <p:embed/>
                </p:oleObj>
              </mc:Choice>
              <mc:Fallback>
                <p:oleObj name="Documento" r:id="rId4" imgW="10518648" imgH="7095744" progId="Word.Document.8">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590800"/>
                        <a:ext cx="7496175" cy="505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4822" name="Text Box 8"/>
          <p:cNvSpPr txBox="1">
            <a:spLocks noChangeArrowheads="1"/>
          </p:cNvSpPr>
          <p:nvPr/>
        </p:nvSpPr>
        <p:spPr bwMode="auto">
          <a:xfrm>
            <a:off x="6172200" y="6477000"/>
            <a:ext cx="29718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s-ES_tradnl" sz="1500"/>
              <a:t>Ann Emerg Med 1990; 19: 179-186</a:t>
            </a:r>
            <a:endParaRPr lang="es-ES_tradnl" sz="36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2F76"/>
            </a:gs>
            <a:gs pos="100000">
              <a:srgbClr val="0066FF"/>
            </a:gs>
          </a:gsLst>
          <a:lin ang="5400000" scaled="1"/>
        </a:gradFill>
        <a:effectLst/>
      </p:bgPr>
    </p:bg>
    <p:spTree>
      <p:nvGrpSpPr>
        <p:cNvPr id="1" name=""/>
        <p:cNvGrpSpPr/>
        <p:nvPr/>
      </p:nvGrpSpPr>
      <p:grpSpPr>
        <a:xfrm>
          <a:off x="0" y="0"/>
          <a:ext cx="0" cy="0"/>
          <a:chOff x="0" y="0"/>
          <a:chExt cx="0" cy="0"/>
        </a:xfrm>
      </p:grpSpPr>
      <p:pic>
        <p:nvPicPr>
          <p:cNvPr id="35842" name="Picture 2" descr="U:\CENTRO DE FORMACION\CENTRO FORMAC 061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3"/>
          <p:cNvSpPr>
            <a:spLocks noGrp="1" noChangeArrowheads="1"/>
          </p:cNvSpPr>
          <p:nvPr>
            <p:ph type="title"/>
          </p:nvPr>
        </p:nvSpPr>
        <p:spPr>
          <a:xfrm>
            <a:off x="0" y="0"/>
            <a:ext cx="5867400" cy="1143000"/>
          </a:xfrm>
        </p:spPr>
        <p:txBody>
          <a:bodyPr/>
          <a:lstStyle/>
          <a:p>
            <a:r>
              <a:rPr lang="es-ES_tradnl" sz="2400">
                <a:latin typeface="Times New Roman" charset="0"/>
              </a:rPr>
              <a:t>INTRODUCCIÓN A LA DESFIBRILACIÓN SEMIAUTOMÁTICA</a:t>
            </a:r>
          </a:p>
        </p:txBody>
      </p:sp>
      <p:sp>
        <p:nvSpPr>
          <p:cNvPr id="54281" name="Rectangle 9"/>
          <p:cNvSpPr>
            <a:spLocks noChangeArrowheads="1"/>
          </p:cNvSpPr>
          <p:nvPr/>
        </p:nvSpPr>
        <p:spPr bwMode="auto">
          <a:xfrm>
            <a:off x="533400" y="1600200"/>
            <a:ext cx="8229600" cy="838200"/>
          </a:xfrm>
          <a:prstGeom prst="rect">
            <a:avLst/>
          </a:prstGeom>
          <a:noFill/>
          <a:ln>
            <a:noFill/>
          </a:ln>
          <a:effectLst/>
          <a:extLst/>
        </p:spPr>
        <p:txBody>
          <a:bodyPr anchor="ctr"/>
          <a:lstStyle/>
          <a:p>
            <a:pPr algn="ctr">
              <a:defRPr/>
            </a:pPr>
            <a:r>
              <a:rPr lang="es-ES_tradnl" sz="3200">
                <a:solidFill>
                  <a:schemeClr val="tx2"/>
                </a:solidFill>
                <a:effectLst>
                  <a:outerShdw blurRad="38100" dist="38100" dir="2700000" algn="tl">
                    <a:srgbClr val="000000"/>
                  </a:outerShdw>
                </a:effectLst>
                <a:cs typeface="+mn-cs"/>
              </a:rPr>
              <a:t>Decreto 251/2000, D.O.G.A.</a:t>
            </a:r>
          </a:p>
        </p:txBody>
      </p:sp>
      <p:sp>
        <p:nvSpPr>
          <p:cNvPr id="54282" name="Rectangle 10"/>
          <p:cNvSpPr>
            <a:spLocks noChangeArrowheads="1"/>
          </p:cNvSpPr>
          <p:nvPr/>
        </p:nvSpPr>
        <p:spPr bwMode="auto">
          <a:xfrm>
            <a:off x="228600" y="2590800"/>
            <a:ext cx="87439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just">
              <a:spcBef>
                <a:spcPct val="20000"/>
              </a:spcBef>
              <a:buFontTx/>
              <a:buChar char="•"/>
            </a:pPr>
            <a:r>
              <a:rPr lang="es-ES_tradnl" sz="3200"/>
              <a:t>Desde octubre de 2000 en Galicia existe una ley que regula específicamente la posibilidad de que personal no médico utilice un DESA.</a:t>
            </a:r>
          </a:p>
          <a:p>
            <a:pPr marL="342900" indent="-342900" algn="just">
              <a:spcBef>
                <a:spcPct val="20000"/>
              </a:spcBef>
            </a:pPr>
            <a:endParaRPr lang="es-ES_tradnl" sz="3200"/>
          </a:p>
          <a:p>
            <a:pPr marL="342900" indent="-342900" algn="just">
              <a:spcBef>
                <a:spcPct val="20000"/>
              </a:spcBef>
              <a:buFontTx/>
              <a:buChar char="•"/>
            </a:pPr>
            <a:r>
              <a:rPr lang="es-ES_tradnl" sz="3200"/>
              <a:t>Deberá haber superado el curso impartido por la Fundación 061.</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281"/>
                                        </p:tgtEl>
                                        <p:attrNameLst>
                                          <p:attrName>style.visibility</p:attrName>
                                        </p:attrNameLst>
                                      </p:cBhvr>
                                      <p:to>
                                        <p:strVal val="visible"/>
                                      </p:to>
                                    </p:set>
                                    <p:anim calcmode="lin" valueType="num">
                                      <p:cBhvr additive="base">
                                        <p:cTn id="7" dur="500" fill="hold"/>
                                        <p:tgtEl>
                                          <p:spTgt spid="54281"/>
                                        </p:tgtEl>
                                        <p:attrNameLst>
                                          <p:attrName>ppt_x</p:attrName>
                                        </p:attrNameLst>
                                      </p:cBhvr>
                                      <p:tavLst>
                                        <p:tav tm="0">
                                          <p:val>
                                            <p:strVal val="0-#ppt_w/2"/>
                                          </p:val>
                                        </p:tav>
                                        <p:tav tm="100000">
                                          <p:val>
                                            <p:strVal val="#ppt_x"/>
                                          </p:val>
                                        </p:tav>
                                      </p:tavLst>
                                    </p:anim>
                                    <p:anim calcmode="lin" valueType="num">
                                      <p:cBhvr additive="base">
                                        <p:cTn id="8" dur="500" fill="hold"/>
                                        <p:tgtEl>
                                          <p:spTgt spid="5428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5" fill="hold" grpId="0" nodeType="clickEffect">
                                  <p:stCondLst>
                                    <p:cond delay="0"/>
                                  </p:stCondLst>
                                  <p:childTnLst>
                                    <p:set>
                                      <p:cBhvr>
                                        <p:cTn id="12" dur="1" fill="hold">
                                          <p:stCondLst>
                                            <p:cond delay="0"/>
                                          </p:stCondLst>
                                        </p:cTn>
                                        <p:tgtEl>
                                          <p:spTgt spid="54282">
                                            <p:txEl>
                                              <p:pRg st="0" end="0"/>
                                            </p:txEl>
                                          </p:spTgt>
                                        </p:tgtEl>
                                        <p:attrNameLst>
                                          <p:attrName>style.visibility</p:attrName>
                                        </p:attrNameLst>
                                      </p:cBhvr>
                                      <p:to>
                                        <p:strVal val="visible"/>
                                      </p:to>
                                    </p:set>
                                    <p:animEffect transition="in" filter="blinds(vertical)">
                                      <p:cBhvr>
                                        <p:cTn id="13" dur="500"/>
                                        <p:tgtEl>
                                          <p:spTgt spid="54282">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5" fill="hold" grpId="0" nodeType="clickEffect">
                                  <p:stCondLst>
                                    <p:cond delay="0"/>
                                  </p:stCondLst>
                                  <p:childTnLst>
                                    <p:set>
                                      <p:cBhvr>
                                        <p:cTn id="17" dur="1" fill="hold">
                                          <p:stCondLst>
                                            <p:cond delay="0"/>
                                          </p:stCondLst>
                                        </p:cTn>
                                        <p:tgtEl>
                                          <p:spTgt spid="54282">
                                            <p:txEl>
                                              <p:pRg st="2" end="2"/>
                                            </p:txEl>
                                          </p:spTgt>
                                        </p:tgtEl>
                                        <p:attrNameLst>
                                          <p:attrName>style.visibility</p:attrName>
                                        </p:attrNameLst>
                                      </p:cBhvr>
                                      <p:to>
                                        <p:strVal val="visible"/>
                                      </p:to>
                                    </p:set>
                                    <p:animEffect transition="in" filter="blinds(vertical)">
                                      <p:cBhvr>
                                        <p:cTn id="18" dur="500"/>
                                        <p:tgtEl>
                                          <p:spTgt spid="5428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1" grpId="0" autoUpdateAnimBg="0"/>
      <p:bldP spid="54282"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609600" y="1828800"/>
            <a:ext cx="7772400" cy="1143000"/>
          </a:xfrm>
        </p:spPr>
        <p:txBody>
          <a:bodyPr/>
          <a:lstStyle/>
          <a:p>
            <a:pPr>
              <a:defRPr/>
            </a:pPr>
            <a:r>
              <a:rPr lang="es-ES_tradnl" sz="9600">
                <a:effectLst>
                  <a:outerShdw blurRad="38100" dist="38100" dir="2700000" algn="tl">
                    <a:srgbClr val="000000"/>
                  </a:outerShdw>
                </a:effectLst>
                <a:latin typeface="Times New Roman" charset="0"/>
                <a:cs typeface="+mj-cs"/>
              </a:rPr>
              <a:t>RCP Básica</a:t>
            </a:r>
            <a:endParaRPr lang="es-ES_tradnl">
              <a:effectLst>
                <a:outerShdw blurRad="38100" dist="38100" dir="2700000" algn="tl">
                  <a:srgbClr val="000000"/>
                </a:outerShdw>
              </a:effectLst>
              <a:latin typeface="Times New Roman" charset="0"/>
              <a:cs typeface="+mj-cs"/>
            </a:endParaRPr>
          </a:p>
        </p:txBody>
      </p:sp>
      <p:sp>
        <p:nvSpPr>
          <p:cNvPr id="114691" name="Rectangle 3"/>
          <p:cNvSpPr>
            <a:spLocks noGrp="1" noChangeArrowheads="1"/>
          </p:cNvSpPr>
          <p:nvPr>
            <p:ph type="body" idx="1"/>
          </p:nvPr>
        </p:nvSpPr>
        <p:spPr>
          <a:xfrm>
            <a:off x="1828800" y="3352800"/>
            <a:ext cx="5257800" cy="838200"/>
          </a:xfrm>
        </p:spPr>
        <p:txBody>
          <a:bodyPr/>
          <a:lstStyle/>
          <a:p>
            <a:pPr algn="ctr">
              <a:buFontTx/>
              <a:buNone/>
            </a:pPr>
            <a:r>
              <a:rPr lang="es-ES_tradnl">
                <a:latin typeface="Times New Roman" charset="0"/>
              </a:rPr>
              <a:t>Conceptos clave</a:t>
            </a:r>
          </a:p>
        </p:txBody>
      </p:sp>
      <p:pic>
        <p:nvPicPr>
          <p:cNvPr id="36867" name="Picture 4" descr="U:\CENTRO DE FORMACION\CENTRO FORMAC 061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4690"/>
                                        </p:tgtEl>
                                        <p:attrNameLst>
                                          <p:attrName>style.visibility</p:attrName>
                                        </p:attrNameLst>
                                      </p:cBhvr>
                                      <p:to>
                                        <p:strVal val="visible"/>
                                      </p:to>
                                    </p:set>
                                    <p:anim calcmode="lin" valueType="num">
                                      <p:cBhvr additive="base">
                                        <p:cTn id="7" dur="500" fill="hold"/>
                                        <p:tgtEl>
                                          <p:spTgt spid="114690"/>
                                        </p:tgtEl>
                                        <p:attrNameLst>
                                          <p:attrName>ppt_x</p:attrName>
                                        </p:attrNameLst>
                                      </p:cBhvr>
                                      <p:tavLst>
                                        <p:tav tm="0">
                                          <p:val>
                                            <p:strVal val="0-#ppt_w/2"/>
                                          </p:val>
                                        </p:tav>
                                        <p:tav tm="100000">
                                          <p:val>
                                            <p:strVal val="#ppt_x"/>
                                          </p:val>
                                        </p:tav>
                                      </p:tavLst>
                                    </p:anim>
                                    <p:anim calcmode="lin" valueType="num">
                                      <p:cBhvr additive="base">
                                        <p:cTn id="8" dur="500" fill="hold"/>
                                        <p:tgtEl>
                                          <p:spTgt spid="11469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14691">
                                            <p:txEl>
                                              <p:pRg st="0" end="0"/>
                                            </p:txEl>
                                          </p:spTgt>
                                        </p:tgtEl>
                                        <p:attrNameLst>
                                          <p:attrName>style.visibility</p:attrName>
                                        </p:attrNameLst>
                                      </p:cBhvr>
                                      <p:to>
                                        <p:strVal val="visible"/>
                                      </p:to>
                                    </p:set>
                                    <p:animEffect transition="in" filter="dissolve">
                                      <p:cBhvr>
                                        <p:cTn id="13" dur="500"/>
                                        <p:tgtEl>
                                          <p:spTgt spid="1146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0" grpId="0" autoUpdateAnimBg="0"/>
      <p:bldP spid="114691"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219200"/>
            <a:ext cx="32004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3"/>
          <p:cNvSpPr>
            <a:spLocks noGrp="1" noChangeArrowheads="1"/>
          </p:cNvSpPr>
          <p:nvPr>
            <p:ph type="title"/>
          </p:nvPr>
        </p:nvSpPr>
        <p:spPr>
          <a:xfrm>
            <a:off x="838200" y="838200"/>
            <a:ext cx="5867400" cy="609600"/>
          </a:xfrm>
          <a:noFill/>
        </p:spPr>
        <p:txBody>
          <a:bodyPr lIns="19050" tIns="26988" rIns="19050" bIns="26988" anchor="t"/>
          <a:lstStyle/>
          <a:p>
            <a:r>
              <a:rPr lang="es-ES_tradnl" sz="3200">
                <a:latin typeface="Times New Roman" charset="0"/>
              </a:rPr>
              <a:t>Ritmo Sinusal Normal</a:t>
            </a:r>
          </a:p>
        </p:txBody>
      </p:sp>
      <p:sp>
        <p:nvSpPr>
          <p:cNvPr id="37891" name="Rectangle 4"/>
          <p:cNvSpPr>
            <a:spLocks noGrp="1" noChangeArrowheads="1"/>
          </p:cNvSpPr>
          <p:nvPr>
            <p:ph type="body" idx="1"/>
          </p:nvPr>
        </p:nvSpPr>
        <p:spPr>
          <a:xfrm>
            <a:off x="736600" y="2282825"/>
            <a:ext cx="2446338" cy="312738"/>
          </a:xfrm>
          <a:noFill/>
        </p:spPr>
        <p:txBody>
          <a:bodyPr lIns="88900" tIns="46038" rIns="88900" bIns="46038"/>
          <a:lstStyle/>
          <a:p>
            <a:pPr>
              <a:lnSpc>
                <a:spcPct val="90000"/>
              </a:lnSpc>
              <a:buFontTx/>
              <a:buNone/>
            </a:pPr>
            <a:r>
              <a:rPr lang="es-ES_tradnl" sz="1800">
                <a:latin typeface="Times New Roman" charset="0"/>
              </a:rPr>
              <a:t>Nódulo sinusal</a:t>
            </a:r>
          </a:p>
        </p:txBody>
      </p:sp>
      <p:sp>
        <p:nvSpPr>
          <p:cNvPr id="37892" name="Line 5"/>
          <p:cNvSpPr>
            <a:spLocks noChangeShapeType="1"/>
          </p:cNvSpPr>
          <p:nvPr/>
        </p:nvSpPr>
        <p:spPr bwMode="auto">
          <a:xfrm>
            <a:off x="2786063" y="2532063"/>
            <a:ext cx="600075" cy="134937"/>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37893" name="Rectangle 6"/>
          <p:cNvSpPr>
            <a:spLocks noChangeArrowheads="1"/>
          </p:cNvSpPr>
          <p:nvPr/>
        </p:nvSpPr>
        <p:spPr bwMode="auto">
          <a:xfrm>
            <a:off x="8532813" y="6270625"/>
            <a:ext cx="411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pic>
        <p:nvPicPr>
          <p:cNvPr id="37894" name="Pictur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4724400"/>
            <a:ext cx="444500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Rectangle 8"/>
          <p:cNvSpPr>
            <a:spLocks noChangeArrowheads="1"/>
          </p:cNvSpPr>
          <p:nvPr/>
        </p:nvSpPr>
        <p:spPr bwMode="auto">
          <a:xfrm>
            <a:off x="3886200" y="4572000"/>
            <a:ext cx="23209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r>
              <a:rPr lang="es-ES_tradnl" sz="800" b="1">
                <a:latin typeface="Arial" charset="0"/>
              </a:rPr>
              <a:t>12:56   29MAR96    PADDLES  X1.0   HR = 74</a:t>
            </a:r>
          </a:p>
        </p:txBody>
      </p:sp>
      <p:sp>
        <p:nvSpPr>
          <p:cNvPr id="37896" name="Text Box 9"/>
          <p:cNvSpPr txBox="1">
            <a:spLocks noChangeArrowheads="1"/>
          </p:cNvSpPr>
          <p:nvPr/>
        </p:nvSpPr>
        <p:spPr bwMode="auto">
          <a:xfrm>
            <a:off x="6477000" y="6324600"/>
            <a:ext cx="266700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s-ES_tradnl" sz="1300" b="1"/>
              <a:t>Tomado de Physio-Control</a:t>
            </a:r>
            <a:endParaRPr lang="es-ES_tradnl" sz="1300"/>
          </a:p>
        </p:txBody>
      </p:sp>
      <p:pic>
        <p:nvPicPr>
          <p:cNvPr id="37897" name="Picture 10" descr="U:\CENTRO DE FORMACION\CENTRO FORMAC 061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2F76"/>
            </a:gs>
            <a:gs pos="100000">
              <a:srgbClr val="0066FF"/>
            </a:gs>
          </a:gsLst>
          <a:lin ang="5400000" scaled="1"/>
        </a:gradFill>
        <a:effectLst/>
      </p:bgPr>
    </p:bg>
    <p:spTree>
      <p:nvGrpSpPr>
        <p:cNvPr id="1" name=""/>
        <p:cNvGrpSpPr/>
        <p:nvPr/>
      </p:nvGrpSpPr>
      <p:grpSpPr>
        <a:xfrm>
          <a:off x="0" y="0"/>
          <a:ext cx="0" cy="0"/>
          <a:chOff x="0" y="0"/>
          <a:chExt cx="0" cy="0"/>
        </a:xfrm>
      </p:grpSpPr>
      <p:pic>
        <p:nvPicPr>
          <p:cNvPr id="17410" name="Picture 2" descr="U:\CENTRO DE FORMACION\CENTRO FORMAC 061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p:cNvSpPr>
            <a:spLocks noGrp="1" noChangeArrowheads="1"/>
          </p:cNvSpPr>
          <p:nvPr>
            <p:ph type="title"/>
          </p:nvPr>
        </p:nvSpPr>
        <p:spPr>
          <a:xfrm>
            <a:off x="0" y="0"/>
            <a:ext cx="5867400" cy="1143000"/>
          </a:xfrm>
        </p:spPr>
        <p:txBody>
          <a:bodyPr/>
          <a:lstStyle/>
          <a:p>
            <a:r>
              <a:rPr lang="es-ES_tradnl" sz="2400">
                <a:latin typeface="Times New Roman" charset="0"/>
              </a:rPr>
              <a:t>INTRODUCCIÓN A LA DESFIBRILACIÓN SEMIAUTOMÁTICA</a:t>
            </a:r>
          </a:p>
        </p:txBody>
      </p:sp>
      <p:sp>
        <p:nvSpPr>
          <p:cNvPr id="2052" name="Rectangle 4"/>
          <p:cNvSpPr>
            <a:spLocks noGrp="1" noChangeArrowheads="1"/>
          </p:cNvSpPr>
          <p:nvPr>
            <p:ph type="body" idx="1"/>
          </p:nvPr>
        </p:nvSpPr>
        <p:spPr>
          <a:xfrm>
            <a:off x="609600" y="1905000"/>
            <a:ext cx="8305800" cy="4800600"/>
          </a:xfrm>
        </p:spPr>
        <p:txBody>
          <a:bodyPr/>
          <a:lstStyle/>
          <a:p>
            <a:pPr>
              <a:lnSpc>
                <a:spcPct val="140000"/>
              </a:lnSpc>
              <a:spcBef>
                <a:spcPct val="30000"/>
              </a:spcBef>
              <a:defRPr/>
            </a:pPr>
            <a:r>
              <a:rPr lang="es-ES" sz="2800">
                <a:solidFill>
                  <a:schemeClr val="tx2"/>
                </a:solidFill>
                <a:effectLst>
                  <a:outerShdw blurRad="38100" dist="38100" dir="2700000" algn="tl">
                    <a:srgbClr val="000000"/>
                  </a:outerShdw>
                </a:effectLst>
                <a:latin typeface="Times New Roman" charset="0"/>
                <a:cs typeface="+mn-cs"/>
              </a:rPr>
              <a:t>OBJETIVOS:</a:t>
            </a:r>
          </a:p>
          <a:p>
            <a:pPr lvl="1">
              <a:lnSpc>
                <a:spcPct val="140000"/>
              </a:lnSpc>
              <a:spcBef>
                <a:spcPct val="30000"/>
              </a:spcBef>
              <a:defRPr/>
            </a:pPr>
            <a:r>
              <a:rPr lang="es-ES" sz="2400">
                <a:latin typeface="Times New Roman" charset="0"/>
              </a:rPr>
              <a:t>CONOCER EL PROBLEMA DE LA PCR</a:t>
            </a:r>
          </a:p>
          <a:p>
            <a:pPr lvl="1">
              <a:lnSpc>
                <a:spcPct val="140000"/>
              </a:lnSpc>
              <a:spcBef>
                <a:spcPct val="30000"/>
              </a:spcBef>
              <a:defRPr/>
            </a:pPr>
            <a:r>
              <a:rPr lang="es-ES" sz="2400">
                <a:latin typeface="Times New Roman" charset="0"/>
              </a:rPr>
              <a:t>RECUERDO DE RCP BÁSICA.</a:t>
            </a:r>
          </a:p>
          <a:p>
            <a:pPr lvl="1">
              <a:lnSpc>
                <a:spcPct val="140000"/>
              </a:lnSpc>
              <a:spcBef>
                <a:spcPct val="30000"/>
              </a:spcBef>
              <a:defRPr/>
            </a:pPr>
            <a:r>
              <a:rPr lang="es-ES" sz="2400">
                <a:latin typeface="Times New Roman" charset="0"/>
              </a:rPr>
              <a:t>CONOCIMIENTO TEÓRICO DEL DESFIBRILADOR EXTERNO SEMIAUTOMÁTICO (DESA).</a:t>
            </a:r>
          </a:p>
          <a:p>
            <a:pPr lvl="1">
              <a:lnSpc>
                <a:spcPct val="140000"/>
              </a:lnSpc>
              <a:spcBef>
                <a:spcPct val="30000"/>
              </a:spcBef>
              <a:defRPr/>
            </a:pPr>
            <a:r>
              <a:rPr lang="es-ES" sz="2400">
                <a:latin typeface="Times New Roman" charset="0"/>
              </a:rPr>
              <a:t>PROTOCOLO DE USO. </a:t>
            </a:r>
          </a:p>
          <a:p>
            <a:pPr lvl="1">
              <a:lnSpc>
                <a:spcPct val="140000"/>
              </a:lnSpc>
              <a:spcBef>
                <a:spcPct val="30000"/>
              </a:spcBef>
              <a:defRPr/>
            </a:pPr>
            <a:r>
              <a:rPr lang="es-ES" sz="2400">
                <a:latin typeface="Times New Roman" charset="0"/>
              </a:rPr>
              <a:t>CONOCER LA ESTRATEGIA DE  IMPLANTACIÓN DE LA DESA EN NUESTRA COMUNIDAD</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52">
                                            <p:txEl>
                                              <p:pRg st="0" end="0"/>
                                            </p:txEl>
                                          </p:spTgt>
                                        </p:tgtEl>
                                        <p:attrNameLst>
                                          <p:attrName>style.visibility</p:attrName>
                                        </p:attrNameLst>
                                      </p:cBhvr>
                                      <p:to>
                                        <p:strVal val="visible"/>
                                      </p:to>
                                    </p:set>
                                    <p:anim calcmode="lin" valueType="num">
                                      <p:cBhvr additive="base">
                                        <p:cTn id="7" dur="500" fill="hold"/>
                                        <p:tgtEl>
                                          <p:spTgt spid="205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5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52">
                                            <p:txEl>
                                              <p:pRg st="1" end="1"/>
                                            </p:txEl>
                                          </p:spTgt>
                                        </p:tgtEl>
                                        <p:attrNameLst>
                                          <p:attrName>style.visibility</p:attrName>
                                        </p:attrNameLst>
                                      </p:cBhvr>
                                      <p:to>
                                        <p:strVal val="visible"/>
                                      </p:to>
                                    </p:set>
                                    <p:anim calcmode="lin" valueType="num">
                                      <p:cBhvr additive="base">
                                        <p:cTn id="13" dur="500" fill="hold"/>
                                        <p:tgtEl>
                                          <p:spTgt spid="205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5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52">
                                            <p:txEl>
                                              <p:pRg st="2" end="2"/>
                                            </p:txEl>
                                          </p:spTgt>
                                        </p:tgtEl>
                                        <p:attrNameLst>
                                          <p:attrName>style.visibility</p:attrName>
                                        </p:attrNameLst>
                                      </p:cBhvr>
                                      <p:to>
                                        <p:strVal val="visible"/>
                                      </p:to>
                                    </p:set>
                                    <p:anim calcmode="lin" valueType="num">
                                      <p:cBhvr additive="base">
                                        <p:cTn id="19" dur="500" fill="hold"/>
                                        <p:tgtEl>
                                          <p:spTgt spid="205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5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52">
                                            <p:txEl>
                                              <p:pRg st="3" end="3"/>
                                            </p:txEl>
                                          </p:spTgt>
                                        </p:tgtEl>
                                        <p:attrNameLst>
                                          <p:attrName>style.visibility</p:attrName>
                                        </p:attrNameLst>
                                      </p:cBhvr>
                                      <p:to>
                                        <p:strVal val="visible"/>
                                      </p:to>
                                    </p:set>
                                    <p:anim calcmode="lin" valueType="num">
                                      <p:cBhvr additive="base">
                                        <p:cTn id="25" dur="500" fill="hold"/>
                                        <p:tgtEl>
                                          <p:spTgt spid="205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5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052">
                                            <p:txEl>
                                              <p:pRg st="4" end="4"/>
                                            </p:txEl>
                                          </p:spTgt>
                                        </p:tgtEl>
                                        <p:attrNameLst>
                                          <p:attrName>style.visibility</p:attrName>
                                        </p:attrNameLst>
                                      </p:cBhvr>
                                      <p:to>
                                        <p:strVal val="visible"/>
                                      </p:to>
                                    </p:set>
                                    <p:anim calcmode="lin" valueType="num">
                                      <p:cBhvr additive="base">
                                        <p:cTn id="31" dur="500" fill="hold"/>
                                        <p:tgtEl>
                                          <p:spTgt spid="205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05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052">
                                            <p:txEl>
                                              <p:pRg st="5" end="5"/>
                                            </p:txEl>
                                          </p:spTgt>
                                        </p:tgtEl>
                                        <p:attrNameLst>
                                          <p:attrName>style.visibility</p:attrName>
                                        </p:attrNameLst>
                                      </p:cBhvr>
                                      <p:to>
                                        <p:strVal val="visible"/>
                                      </p:to>
                                    </p:set>
                                    <p:anim calcmode="lin" valueType="num">
                                      <p:cBhvr additive="base">
                                        <p:cTn id="37" dur="500" fill="hold"/>
                                        <p:tgtEl>
                                          <p:spTgt spid="2052">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05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build="p" bldLvl="2"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3863" y="1227138"/>
            <a:ext cx="32004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3"/>
          <p:cNvSpPr>
            <a:spLocks noGrp="1" noChangeArrowheads="1"/>
          </p:cNvSpPr>
          <p:nvPr>
            <p:ph type="title"/>
          </p:nvPr>
        </p:nvSpPr>
        <p:spPr>
          <a:xfrm>
            <a:off x="1676400" y="762000"/>
            <a:ext cx="5715000" cy="609600"/>
          </a:xfrm>
          <a:noFill/>
        </p:spPr>
        <p:txBody>
          <a:bodyPr lIns="19050" tIns="26988" rIns="19050" bIns="26988" anchor="t"/>
          <a:lstStyle/>
          <a:p>
            <a:r>
              <a:rPr lang="es-ES_tradnl" sz="3800">
                <a:latin typeface="Times New Roman" charset="0"/>
              </a:rPr>
              <a:t>Fibrilación Ventricular</a:t>
            </a:r>
            <a:endParaRPr lang="es-ES_tradnl" sz="3600">
              <a:latin typeface="Times New Roman" charset="0"/>
            </a:endParaRPr>
          </a:p>
        </p:txBody>
      </p:sp>
      <p:sp>
        <p:nvSpPr>
          <p:cNvPr id="39939" name="Rectangle 4"/>
          <p:cNvSpPr>
            <a:spLocks noChangeArrowheads="1"/>
          </p:cNvSpPr>
          <p:nvPr/>
        </p:nvSpPr>
        <p:spPr bwMode="auto">
          <a:xfrm>
            <a:off x="8499475" y="6270625"/>
            <a:ext cx="40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grpSp>
        <p:nvGrpSpPr>
          <p:cNvPr id="39940" name="Group 5"/>
          <p:cNvGrpSpPr>
            <a:grpSpLocks/>
          </p:cNvGrpSpPr>
          <p:nvPr/>
        </p:nvGrpSpPr>
        <p:grpSpPr bwMode="auto">
          <a:xfrm>
            <a:off x="5408613" y="2411413"/>
            <a:ext cx="314325" cy="307975"/>
            <a:chOff x="3833" y="1519"/>
            <a:chExt cx="223" cy="194"/>
          </a:xfrm>
        </p:grpSpPr>
        <p:sp>
          <p:nvSpPr>
            <p:cNvPr id="40055" name="Oval 6"/>
            <p:cNvSpPr>
              <a:spLocks noChangeArrowheads="1"/>
            </p:cNvSpPr>
            <p:nvPr/>
          </p:nvSpPr>
          <p:spPr bwMode="auto">
            <a:xfrm>
              <a:off x="3913" y="1583"/>
              <a:ext cx="69" cy="57"/>
            </a:xfrm>
            <a:prstGeom prst="ellipse">
              <a:avLst/>
            </a:prstGeom>
            <a:solidFill>
              <a:srgbClr val="FFFFFF"/>
            </a:solidFill>
            <a:ln w="25400">
              <a:solidFill>
                <a:srgbClr val="FFFFFF"/>
              </a:solidFill>
              <a:round/>
              <a:headEnd/>
              <a:tailEnd/>
            </a:ln>
          </p:spPr>
          <p:txBody>
            <a:bodyPr wrap="none" anchor="ctr"/>
            <a:lstStyle/>
            <a:p>
              <a:endParaRPr lang="es-ES"/>
            </a:p>
          </p:txBody>
        </p:sp>
        <p:sp>
          <p:nvSpPr>
            <p:cNvPr id="40056" name="Line 7"/>
            <p:cNvSpPr>
              <a:spLocks noChangeShapeType="1"/>
            </p:cNvSpPr>
            <p:nvPr/>
          </p:nvSpPr>
          <p:spPr bwMode="auto">
            <a:xfrm flipV="1">
              <a:off x="3963" y="1519"/>
              <a:ext cx="18" cy="44"/>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57" name="Line 8"/>
            <p:cNvSpPr>
              <a:spLocks noChangeShapeType="1"/>
            </p:cNvSpPr>
            <p:nvPr/>
          </p:nvSpPr>
          <p:spPr bwMode="auto">
            <a:xfrm flipV="1">
              <a:off x="3987" y="1545"/>
              <a:ext cx="48" cy="2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58" name="Line 9"/>
            <p:cNvSpPr>
              <a:spLocks noChangeShapeType="1"/>
            </p:cNvSpPr>
            <p:nvPr/>
          </p:nvSpPr>
          <p:spPr bwMode="auto">
            <a:xfrm flipV="1">
              <a:off x="4005" y="1595"/>
              <a:ext cx="51" cy="12"/>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59" name="Line 10"/>
            <p:cNvSpPr>
              <a:spLocks noChangeShapeType="1"/>
            </p:cNvSpPr>
            <p:nvPr/>
          </p:nvSpPr>
          <p:spPr bwMode="auto">
            <a:xfrm>
              <a:off x="4001" y="1639"/>
              <a:ext cx="49" cy="41"/>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60" name="Line 11"/>
            <p:cNvSpPr>
              <a:spLocks noChangeShapeType="1"/>
            </p:cNvSpPr>
            <p:nvPr/>
          </p:nvSpPr>
          <p:spPr bwMode="auto">
            <a:xfrm>
              <a:off x="3959" y="1662"/>
              <a:ext cx="22" cy="51"/>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61" name="Line 12"/>
            <p:cNvSpPr>
              <a:spLocks noChangeShapeType="1"/>
            </p:cNvSpPr>
            <p:nvPr/>
          </p:nvSpPr>
          <p:spPr bwMode="auto">
            <a:xfrm flipH="1">
              <a:off x="3899" y="1660"/>
              <a:ext cx="19" cy="38"/>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62" name="Line 13"/>
            <p:cNvSpPr>
              <a:spLocks noChangeShapeType="1"/>
            </p:cNvSpPr>
            <p:nvPr/>
          </p:nvSpPr>
          <p:spPr bwMode="auto">
            <a:xfrm flipH="1">
              <a:off x="3833" y="1628"/>
              <a:ext cx="54" cy="2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63" name="Line 14"/>
            <p:cNvSpPr>
              <a:spLocks noChangeShapeType="1"/>
            </p:cNvSpPr>
            <p:nvPr/>
          </p:nvSpPr>
          <p:spPr bwMode="auto">
            <a:xfrm flipH="1" flipV="1">
              <a:off x="3836" y="1571"/>
              <a:ext cx="48" cy="18"/>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64" name="Line 15"/>
            <p:cNvSpPr>
              <a:spLocks noChangeShapeType="1"/>
            </p:cNvSpPr>
            <p:nvPr/>
          </p:nvSpPr>
          <p:spPr bwMode="auto">
            <a:xfrm flipH="1" flipV="1">
              <a:off x="3905" y="1519"/>
              <a:ext cx="17" cy="4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grpSp>
      <p:grpSp>
        <p:nvGrpSpPr>
          <p:cNvPr id="39941" name="Group 16"/>
          <p:cNvGrpSpPr>
            <a:grpSpLocks/>
          </p:cNvGrpSpPr>
          <p:nvPr/>
        </p:nvGrpSpPr>
        <p:grpSpPr bwMode="auto">
          <a:xfrm>
            <a:off x="5510213" y="2817813"/>
            <a:ext cx="314325" cy="307975"/>
            <a:chOff x="3905" y="1775"/>
            <a:chExt cx="223" cy="194"/>
          </a:xfrm>
        </p:grpSpPr>
        <p:sp>
          <p:nvSpPr>
            <p:cNvPr id="40045" name="Oval 17"/>
            <p:cNvSpPr>
              <a:spLocks noChangeArrowheads="1"/>
            </p:cNvSpPr>
            <p:nvPr/>
          </p:nvSpPr>
          <p:spPr bwMode="auto">
            <a:xfrm>
              <a:off x="3985" y="1839"/>
              <a:ext cx="69" cy="57"/>
            </a:xfrm>
            <a:prstGeom prst="ellipse">
              <a:avLst/>
            </a:prstGeom>
            <a:solidFill>
              <a:srgbClr val="FFFFFF"/>
            </a:solidFill>
            <a:ln w="25400">
              <a:solidFill>
                <a:srgbClr val="FFFFFF"/>
              </a:solidFill>
              <a:round/>
              <a:headEnd/>
              <a:tailEnd/>
            </a:ln>
          </p:spPr>
          <p:txBody>
            <a:bodyPr wrap="none" anchor="ctr"/>
            <a:lstStyle/>
            <a:p>
              <a:endParaRPr lang="es-ES"/>
            </a:p>
          </p:txBody>
        </p:sp>
        <p:sp>
          <p:nvSpPr>
            <p:cNvPr id="40046" name="Line 18"/>
            <p:cNvSpPr>
              <a:spLocks noChangeShapeType="1"/>
            </p:cNvSpPr>
            <p:nvPr/>
          </p:nvSpPr>
          <p:spPr bwMode="auto">
            <a:xfrm flipV="1">
              <a:off x="4035" y="1775"/>
              <a:ext cx="18" cy="44"/>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47" name="Line 19"/>
            <p:cNvSpPr>
              <a:spLocks noChangeShapeType="1"/>
            </p:cNvSpPr>
            <p:nvPr/>
          </p:nvSpPr>
          <p:spPr bwMode="auto">
            <a:xfrm flipV="1">
              <a:off x="4059" y="1801"/>
              <a:ext cx="48" cy="2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48" name="Line 20"/>
            <p:cNvSpPr>
              <a:spLocks noChangeShapeType="1"/>
            </p:cNvSpPr>
            <p:nvPr/>
          </p:nvSpPr>
          <p:spPr bwMode="auto">
            <a:xfrm flipV="1">
              <a:off x="4077" y="1851"/>
              <a:ext cx="51" cy="12"/>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49" name="Line 21"/>
            <p:cNvSpPr>
              <a:spLocks noChangeShapeType="1"/>
            </p:cNvSpPr>
            <p:nvPr/>
          </p:nvSpPr>
          <p:spPr bwMode="auto">
            <a:xfrm>
              <a:off x="4073" y="1895"/>
              <a:ext cx="49" cy="41"/>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50" name="Line 22"/>
            <p:cNvSpPr>
              <a:spLocks noChangeShapeType="1"/>
            </p:cNvSpPr>
            <p:nvPr/>
          </p:nvSpPr>
          <p:spPr bwMode="auto">
            <a:xfrm>
              <a:off x="4031" y="1918"/>
              <a:ext cx="22" cy="51"/>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51" name="Line 23"/>
            <p:cNvSpPr>
              <a:spLocks noChangeShapeType="1"/>
            </p:cNvSpPr>
            <p:nvPr/>
          </p:nvSpPr>
          <p:spPr bwMode="auto">
            <a:xfrm flipH="1">
              <a:off x="3971" y="1916"/>
              <a:ext cx="19" cy="38"/>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52" name="Line 24"/>
            <p:cNvSpPr>
              <a:spLocks noChangeShapeType="1"/>
            </p:cNvSpPr>
            <p:nvPr/>
          </p:nvSpPr>
          <p:spPr bwMode="auto">
            <a:xfrm flipH="1">
              <a:off x="3905" y="1884"/>
              <a:ext cx="54" cy="2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53" name="Line 25"/>
            <p:cNvSpPr>
              <a:spLocks noChangeShapeType="1"/>
            </p:cNvSpPr>
            <p:nvPr/>
          </p:nvSpPr>
          <p:spPr bwMode="auto">
            <a:xfrm flipH="1" flipV="1">
              <a:off x="3908" y="1827"/>
              <a:ext cx="48" cy="18"/>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54" name="Line 26"/>
            <p:cNvSpPr>
              <a:spLocks noChangeShapeType="1"/>
            </p:cNvSpPr>
            <p:nvPr/>
          </p:nvSpPr>
          <p:spPr bwMode="auto">
            <a:xfrm flipH="1" flipV="1">
              <a:off x="3977" y="1775"/>
              <a:ext cx="17" cy="4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grpSp>
      <p:grpSp>
        <p:nvGrpSpPr>
          <p:cNvPr id="39942" name="Group 27"/>
          <p:cNvGrpSpPr>
            <a:grpSpLocks/>
          </p:cNvGrpSpPr>
          <p:nvPr/>
        </p:nvGrpSpPr>
        <p:grpSpPr bwMode="auto">
          <a:xfrm>
            <a:off x="5680075" y="3248025"/>
            <a:ext cx="314325" cy="307975"/>
            <a:chOff x="4025" y="2046"/>
            <a:chExt cx="223" cy="194"/>
          </a:xfrm>
        </p:grpSpPr>
        <p:sp>
          <p:nvSpPr>
            <p:cNvPr id="40035" name="Oval 28"/>
            <p:cNvSpPr>
              <a:spLocks noChangeArrowheads="1"/>
            </p:cNvSpPr>
            <p:nvPr/>
          </p:nvSpPr>
          <p:spPr bwMode="auto">
            <a:xfrm>
              <a:off x="4105" y="2110"/>
              <a:ext cx="69" cy="57"/>
            </a:xfrm>
            <a:prstGeom prst="ellipse">
              <a:avLst/>
            </a:prstGeom>
            <a:solidFill>
              <a:srgbClr val="FFFFFF"/>
            </a:solidFill>
            <a:ln w="25400">
              <a:solidFill>
                <a:srgbClr val="FFFFFF"/>
              </a:solidFill>
              <a:round/>
              <a:headEnd/>
              <a:tailEnd/>
            </a:ln>
          </p:spPr>
          <p:txBody>
            <a:bodyPr wrap="none" anchor="ctr"/>
            <a:lstStyle/>
            <a:p>
              <a:endParaRPr lang="es-ES"/>
            </a:p>
          </p:txBody>
        </p:sp>
        <p:sp>
          <p:nvSpPr>
            <p:cNvPr id="40036" name="Line 29"/>
            <p:cNvSpPr>
              <a:spLocks noChangeShapeType="1"/>
            </p:cNvSpPr>
            <p:nvPr/>
          </p:nvSpPr>
          <p:spPr bwMode="auto">
            <a:xfrm flipV="1">
              <a:off x="4155" y="2046"/>
              <a:ext cx="18" cy="44"/>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37" name="Line 30"/>
            <p:cNvSpPr>
              <a:spLocks noChangeShapeType="1"/>
            </p:cNvSpPr>
            <p:nvPr/>
          </p:nvSpPr>
          <p:spPr bwMode="auto">
            <a:xfrm flipV="1">
              <a:off x="4179" y="2072"/>
              <a:ext cx="48" cy="2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38" name="Line 31"/>
            <p:cNvSpPr>
              <a:spLocks noChangeShapeType="1"/>
            </p:cNvSpPr>
            <p:nvPr/>
          </p:nvSpPr>
          <p:spPr bwMode="auto">
            <a:xfrm flipV="1">
              <a:off x="4197" y="2122"/>
              <a:ext cx="51" cy="12"/>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39" name="Line 32"/>
            <p:cNvSpPr>
              <a:spLocks noChangeShapeType="1"/>
            </p:cNvSpPr>
            <p:nvPr/>
          </p:nvSpPr>
          <p:spPr bwMode="auto">
            <a:xfrm>
              <a:off x="4193" y="2166"/>
              <a:ext cx="49" cy="41"/>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40" name="Line 33"/>
            <p:cNvSpPr>
              <a:spLocks noChangeShapeType="1"/>
            </p:cNvSpPr>
            <p:nvPr/>
          </p:nvSpPr>
          <p:spPr bwMode="auto">
            <a:xfrm>
              <a:off x="4151" y="2189"/>
              <a:ext cx="22" cy="51"/>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41" name="Line 34"/>
            <p:cNvSpPr>
              <a:spLocks noChangeShapeType="1"/>
            </p:cNvSpPr>
            <p:nvPr/>
          </p:nvSpPr>
          <p:spPr bwMode="auto">
            <a:xfrm flipH="1">
              <a:off x="4091" y="2187"/>
              <a:ext cx="19" cy="38"/>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42" name="Line 35"/>
            <p:cNvSpPr>
              <a:spLocks noChangeShapeType="1"/>
            </p:cNvSpPr>
            <p:nvPr/>
          </p:nvSpPr>
          <p:spPr bwMode="auto">
            <a:xfrm flipH="1">
              <a:off x="4025" y="2155"/>
              <a:ext cx="54" cy="2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43" name="Line 36"/>
            <p:cNvSpPr>
              <a:spLocks noChangeShapeType="1"/>
            </p:cNvSpPr>
            <p:nvPr/>
          </p:nvSpPr>
          <p:spPr bwMode="auto">
            <a:xfrm flipH="1" flipV="1">
              <a:off x="4028" y="2098"/>
              <a:ext cx="48" cy="18"/>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44" name="Line 37"/>
            <p:cNvSpPr>
              <a:spLocks noChangeShapeType="1"/>
            </p:cNvSpPr>
            <p:nvPr/>
          </p:nvSpPr>
          <p:spPr bwMode="auto">
            <a:xfrm flipH="1" flipV="1">
              <a:off x="4097" y="2046"/>
              <a:ext cx="17" cy="4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grpSp>
      <p:grpSp>
        <p:nvGrpSpPr>
          <p:cNvPr id="39943" name="Group 38"/>
          <p:cNvGrpSpPr>
            <a:grpSpLocks/>
          </p:cNvGrpSpPr>
          <p:nvPr/>
        </p:nvGrpSpPr>
        <p:grpSpPr bwMode="auto">
          <a:xfrm>
            <a:off x="5578475" y="3895725"/>
            <a:ext cx="314325" cy="307975"/>
            <a:chOff x="3953" y="2454"/>
            <a:chExt cx="223" cy="194"/>
          </a:xfrm>
        </p:grpSpPr>
        <p:sp>
          <p:nvSpPr>
            <p:cNvPr id="40025" name="Oval 39"/>
            <p:cNvSpPr>
              <a:spLocks noChangeArrowheads="1"/>
            </p:cNvSpPr>
            <p:nvPr/>
          </p:nvSpPr>
          <p:spPr bwMode="auto">
            <a:xfrm>
              <a:off x="4033" y="2518"/>
              <a:ext cx="69" cy="57"/>
            </a:xfrm>
            <a:prstGeom prst="ellipse">
              <a:avLst/>
            </a:prstGeom>
            <a:solidFill>
              <a:srgbClr val="FFFFFF"/>
            </a:solidFill>
            <a:ln w="25400">
              <a:solidFill>
                <a:srgbClr val="FFFFFF"/>
              </a:solidFill>
              <a:round/>
              <a:headEnd/>
              <a:tailEnd/>
            </a:ln>
          </p:spPr>
          <p:txBody>
            <a:bodyPr wrap="none" anchor="ctr"/>
            <a:lstStyle/>
            <a:p>
              <a:endParaRPr lang="es-ES"/>
            </a:p>
          </p:txBody>
        </p:sp>
        <p:sp>
          <p:nvSpPr>
            <p:cNvPr id="40026" name="Line 40"/>
            <p:cNvSpPr>
              <a:spLocks noChangeShapeType="1"/>
            </p:cNvSpPr>
            <p:nvPr/>
          </p:nvSpPr>
          <p:spPr bwMode="auto">
            <a:xfrm flipV="1">
              <a:off x="4083" y="2454"/>
              <a:ext cx="18" cy="44"/>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27" name="Line 41"/>
            <p:cNvSpPr>
              <a:spLocks noChangeShapeType="1"/>
            </p:cNvSpPr>
            <p:nvPr/>
          </p:nvSpPr>
          <p:spPr bwMode="auto">
            <a:xfrm flipV="1">
              <a:off x="4107" y="2480"/>
              <a:ext cx="48" cy="2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28" name="Line 42"/>
            <p:cNvSpPr>
              <a:spLocks noChangeShapeType="1"/>
            </p:cNvSpPr>
            <p:nvPr/>
          </p:nvSpPr>
          <p:spPr bwMode="auto">
            <a:xfrm flipV="1">
              <a:off x="4125" y="2530"/>
              <a:ext cx="51" cy="12"/>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29" name="Line 43"/>
            <p:cNvSpPr>
              <a:spLocks noChangeShapeType="1"/>
            </p:cNvSpPr>
            <p:nvPr/>
          </p:nvSpPr>
          <p:spPr bwMode="auto">
            <a:xfrm>
              <a:off x="4121" y="2574"/>
              <a:ext cx="49" cy="41"/>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30" name="Line 44"/>
            <p:cNvSpPr>
              <a:spLocks noChangeShapeType="1"/>
            </p:cNvSpPr>
            <p:nvPr/>
          </p:nvSpPr>
          <p:spPr bwMode="auto">
            <a:xfrm>
              <a:off x="4079" y="2597"/>
              <a:ext cx="22" cy="51"/>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31" name="Line 45"/>
            <p:cNvSpPr>
              <a:spLocks noChangeShapeType="1"/>
            </p:cNvSpPr>
            <p:nvPr/>
          </p:nvSpPr>
          <p:spPr bwMode="auto">
            <a:xfrm flipH="1">
              <a:off x="4019" y="2595"/>
              <a:ext cx="19" cy="38"/>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32" name="Line 46"/>
            <p:cNvSpPr>
              <a:spLocks noChangeShapeType="1"/>
            </p:cNvSpPr>
            <p:nvPr/>
          </p:nvSpPr>
          <p:spPr bwMode="auto">
            <a:xfrm flipH="1">
              <a:off x="3953" y="2563"/>
              <a:ext cx="54" cy="2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33" name="Line 47"/>
            <p:cNvSpPr>
              <a:spLocks noChangeShapeType="1"/>
            </p:cNvSpPr>
            <p:nvPr/>
          </p:nvSpPr>
          <p:spPr bwMode="auto">
            <a:xfrm flipH="1" flipV="1">
              <a:off x="3956" y="2506"/>
              <a:ext cx="48" cy="18"/>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34" name="Line 48"/>
            <p:cNvSpPr>
              <a:spLocks noChangeShapeType="1"/>
            </p:cNvSpPr>
            <p:nvPr/>
          </p:nvSpPr>
          <p:spPr bwMode="auto">
            <a:xfrm flipH="1" flipV="1">
              <a:off x="4025" y="2454"/>
              <a:ext cx="17" cy="4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grpSp>
      <p:grpSp>
        <p:nvGrpSpPr>
          <p:cNvPr id="39944" name="Group 49"/>
          <p:cNvGrpSpPr>
            <a:grpSpLocks/>
          </p:cNvGrpSpPr>
          <p:nvPr/>
        </p:nvGrpSpPr>
        <p:grpSpPr bwMode="auto">
          <a:xfrm>
            <a:off x="5454650" y="3540125"/>
            <a:ext cx="314325" cy="307975"/>
            <a:chOff x="3865" y="2230"/>
            <a:chExt cx="223" cy="194"/>
          </a:xfrm>
        </p:grpSpPr>
        <p:sp>
          <p:nvSpPr>
            <p:cNvPr id="40015" name="Oval 50"/>
            <p:cNvSpPr>
              <a:spLocks noChangeArrowheads="1"/>
            </p:cNvSpPr>
            <p:nvPr/>
          </p:nvSpPr>
          <p:spPr bwMode="auto">
            <a:xfrm>
              <a:off x="3945" y="2294"/>
              <a:ext cx="69" cy="57"/>
            </a:xfrm>
            <a:prstGeom prst="ellipse">
              <a:avLst/>
            </a:prstGeom>
            <a:solidFill>
              <a:srgbClr val="FFFFFF"/>
            </a:solidFill>
            <a:ln w="25400">
              <a:solidFill>
                <a:srgbClr val="FFFFFF"/>
              </a:solidFill>
              <a:round/>
              <a:headEnd/>
              <a:tailEnd/>
            </a:ln>
          </p:spPr>
          <p:txBody>
            <a:bodyPr wrap="none" anchor="ctr"/>
            <a:lstStyle/>
            <a:p>
              <a:endParaRPr lang="es-ES"/>
            </a:p>
          </p:txBody>
        </p:sp>
        <p:sp>
          <p:nvSpPr>
            <p:cNvPr id="40016" name="Line 51"/>
            <p:cNvSpPr>
              <a:spLocks noChangeShapeType="1"/>
            </p:cNvSpPr>
            <p:nvPr/>
          </p:nvSpPr>
          <p:spPr bwMode="auto">
            <a:xfrm flipV="1">
              <a:off x="3995" y="2230"/>
              <a:ext cx="18" cy="44"/>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17" name="Line 52"/>
            <p:cNvSpPr>
              <a:spLocks noChangeShapeType="1"/>
            </p:cNvSpPr>
            <p:nvPr/>
          </p:nvSpPr>
          <p:spPr bwMode="auto">
            <a:xfrm flipV="1">
              <a:off x="4019" y="2256"/>
              <a:ext cx="48" cy="2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18" name="Line 53"/>
            <p:cNvSpPr>
              <a:spLocks noChangeShapeType="1"/>
            </p:cNvSpPr>
            <p:nvPr/>
          </p:nvSpPr>
          <p:spPr bwMode="auto">
            <a:xfrm flipV="1">
              <a:off x="4037" y="2306"/>
              <a:ext cx="51" cy="12"/>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19" name="Line 54"/>
            <p:cNvSpPr>
              <a:spLocks noChangeShapeType="1"/>
            </p:cNvSpPr>
            <p:nvPr/>
          </p:nvSpPr>
          <p:spPr bwMode="auto">
            <a:xfrm>
              <a:off x="4033" y="2350"/>
              <a:ext cx="49" cy="41"/>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20" name="Line 55"/>
            <p:cNvSpPr>
              <a:spLocks noChangeShapeType="1"/>
            </p:cNvSpPr>
            <p:nvPr/>
          </p:nvSpPr>
          <p:spPr bwMode="auto">
            <a:xfrm>
              <a:off x="3991" y="2373"/>
              <a:ext cx="22" cy="51"/>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21" name="Line 56"/>
            <p:cNvSpPr>
              <a:spLocks noChangeShapeType="1"/>
            </p:cNvSpPr>
            <p:nvPr/>
          </p:nvSpPr>
          <p:spPr bwMode="auto">
            <a:xfrm flipH="1">
              <a:off x="3931" y="2371"/>
              <a:ext cx="19" cy="38"/>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22" name="Line 57"/>
            <p:cNvSpPr>
              <a:spLocks noChangeShapeType="1"/>
            </p:cNvSpPr>
            <p:nvPr/>
          </p:nvSpPr>
          <p:spPr bwMode="auto">
            <a:xfrm flipH="1">
              <a:off x="3865" y="2339"/>
              <a:ext cx="54" cy="2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23" name="Line 58"/>
            <p:cNvSpPr>
              <a:spLocks noChangeShapeType="1"/>
            </p:cNvSpPr>
            <p:nvPr/>
          </p:nvSpPr>
          <p:spPr bwMode="auto">
            <a:xfrm flipH="1" flipV="1">
              <a:off x="3868" y="2282"/>
              <a:ext cx="48" cy="18"/>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24" name="Line 59"/>
            <p:cNvSpPr>
              <a:spLocks noChangeShapeType="1"/>
            </p:cNvSpPr>
            <p:nvPr/>
          </p:nvSpPr>
          <p:spPr bwMode="auto">
            <a:xfrm flipH="1" flipV="1">
              <a:off x="3937" y="2230"/>
              <a:ext cx="17" cy="4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grpSp>
      <p:grpSp>
        <p:nvGrpSpPr>
          <p:cNvPr id="39945" name="Group 60"/>
          <p:cNvGrpSpPr>
            <a:grpSpLocks/>
          </p:cNvGrpSpPr>
          <p:nvPr/>
        </p:nvGrpSpPr>
        <p:grpSpPr bwMode="auto">
          <a:xfrm>
            <a:off x="5205413" y="3933825"/>
            <a:ext cx="314325" cy="307975"/>
            <a:chOff x="3689" y="2478"/>
            <a:chExt cx="223" cy="194"/>
          </a:xfrm>
        </p:grpSpPr>
        <p:sp>
          <p:nvSpPr>
            <p:cNvPr id="40005" name="Oval 61"/>
            <p:cNvSpPr>
              <a:spLocks noChangeArrowheads="1"/>
            </p:cNvSpPr>
            <p:nvPr/>
          </p:nvSpPr>
          <p:spPr bwMode="auto">
            <a:xfrm>
              <a:off x="3769" y="2542"/>
              <a:ext cx="69" cy="57"/>
            </a:xfrm>
            <a:prstGeom prst="ellipse">
              <a:avLst/>
            </a:prstGeom>
            <a:solidFill>
              <a:srgbClr val="FFFFFF"/>
            </a:solidFill>
            <a:ln w="25400">
              <a:solidFill>
                <a:srgbClr val="FFFFFF"/>
              </a:solidFill>
              <a:round/>
              <a:headEnd/>
              <a:tailEnd/>
            </a:ln>
          </p:spPr>
          <p:txBody>
            <a:bodyPr wrap="none" anchor="ctr"/>
            <a:lstStyle/>
            <a:p>
              <a:endParaRPr lang="es-ES"/>
            </a:p>
          </p:txBody>
        </p:sp>
        <p:sp>
          <p:nvSpPr>
            <p:cNvPr id="40006" name="Line 62"/>
            <p:cNvSpPr>
              <a:spLocks noChangeShapeType="1"/>
            </p:cNvSpPr>
            <p:nvPr/>
          </p:nvSpPr>
          <p:spPr bwMode="auto">
            <a:xfrm flipV="1">
              <a:off x="3819" y="2478"/>
              <a:ext cx="18" cy="44"/>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07" name="Line 63"/>
            <p:cNvSpPr>
              <a:spLocks noChangeShapeType="1"/>
            </p:cNvSpPr>
            <p:nvPr/>
          </p:nvSpPr>
          <p:spPr bwMode="auto">
            <a:xfrm flipV="1">
              <a:off x="3843" y="2504"/>
              <a:ext cx="48" cy="2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08" name="Line 64"/>
            <p:cNvSpPr>
              <a:spLocks noChangeShapeType="1"/>
            </p:cNvSpPr>
            <p:nvPr/>
          </p:nvSpPr>
          <p:spPr bwMode="auto">
            <a:xfrm flipV="1">
              <a:off x="3861" y="2554"/>
              <a:ext cx="51" cy="12"/>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09" name="Line 65"/>
            <p:cNvSpPr>
              <a:spLocks noChangeShapeType="1"/>
            </p:cNvSpPr>
            <p:nvPr/>
          </p:nvSpPr>
          <p:spPr bwMode="auto">
            <a:xfrm>
              <a:off x="3857" y="2598"/>
              <a:ext cx="49" cy="41"/>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10" name="Line 66"/>
            <p:cNvSpPr>
              <a:spLocks noChangeShapeType="1"/>
            </p:cNvSpPr>
            <p:nvPr/>
          </p:nvSpPr>
          <p:spPr bwMode="auto">
            <a:xfrm>
              <a:off x="3815" y="2621"/>
              <a:ext cx="22" cy="51"/>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11" name="Line 67"/>
            <p:cNvSpPr>
              <a:spLocks noChangeShapeType="1"/>
            </p:cNvSpPr>
            <p:nvPr/>
          </p:nvSpPr>
          <p:spPr bwMode="auto">
            <a:xfrm flipH="1">
              <a:off x="3755" y="2619"/>
              <a:ext cx="19" cy="38"/>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12" name="Line 68"/>
            <p:cNvSpPr>
              <a:spLocks noChangeShapeType="1"/>
            </p:cNvSpPr>
            <p:nvPr/>
          </p:nvSpPr>
          <p:spPr bwMode="auto">
            <a:xfrm flipH="1">
              <a:off x="3689" y="2587"/>
              <a:ext cx="54" cy="2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13" name="Line 69"/>
            <p:cNvSpPr>
              <a:spLocks noChangeShapeType="1"/>
            </p:cNvSpPr>
            <p:nvPr/>
          </p:nvSpPr>
          <p:spPr bwMode="auto">
            <a:xfrm flipH="1" flipV="1">
              <a:off x="3692" y="2530"/>
              <a:ext cx="48" cy="18"/>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14" name="Line 70"/>
            <p:cNvSpPr>
              <a:spLocks noChangeShapeType="1"/>
            </p:cNvSpPr>
            <p:nvPr/>
          </p:nvSpPr>
          <p:spPr bwMode="auto">
            <a:xfrm flipH="1" flipV="1">
              <a:off x="3761" y="2478"/>
              <a:ext cx="17" cy="4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grpSp>
      <p:grpSp>
        <p:nvGrpSpPr>
          <p:cNvPr id="39946" name="Group 71"/>
          <p:cNvGrpSpPr>
            <a:grpSpLocks/>
          </p:cNvGrpSpPr>
          <p:nvPr/>
        </p:nvGrpSpPr>
        <p:grpSpPr bwMode="auto">
          <a:xfrm>
            <a:off x="4787900" y="4137025"/>
            <a:ext cx="314325" cy="307975"/>
            <a:chOff x="3393" y="2606"/>
            <a:chExt cx="223" cy="194"/>
          </a:xfrm>
        </p:grpSpPr>
        <p:sp>
          <p:nvSpPr>
            <p:cNvPr id="39995" name="Oval 72"/>
            <p:cNvSpPr>
              <a:spLocks noChangeArrowheads="1"/>
            </p:cNvSpPr>
            <p:nvPr/>
          </p:nvSpPr>
          <p:spPr bwMode="auto">
            <a:xfrm>
              <a:off x="3473" y="2670"/>
              <a:ext cx="69" cy="57"/>
            </a:xfrm>
            <a:prstGeom prst="ellipse">
              <a:avLst/>
            </a:prstGeom>
            <a:solidFill>
              <a:srgbClr val="FFFFFF"/>
            </a:solidFill>
            <a:ln w="25400">
              <a:solidFill>
                <a:srgbClr val="FFFFFF"/>
              </a:solidFill>
              <a:round/>
              <a:headEnd/>
              <a:tailEnd/>
            </a:ln>
          </p:spPr>
          <p:txBody>
            <a:bodyPr wrap="none" anchor="ctr"/>
            <a:lstStyle/>
            <a:p>
              <a:endParaRPr lang="es-ES"/>
            </a:p>
          </p:txBody>
        </p:sp>
        <p:sp>
          <p:nvSpPr>
            <p:cNvPr id="39996" name="Line 73"/>
            <p:cNvSpPr>
              <a:spLocks noChangeShapeType="1"/>
            </p:cNvSpPr>
            <p:nvPr/>
          </p:nvSpPr>
          <p:spPr bwMode="auto">
            <a:xfrm flipV="1">
              <a:off x="3523" y="2606"/>
              <a:ext cx="18" cy="44"/>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39997" name="Line 74"/>
            <p:cNvSpPr>
              <a:spLocks noChangeShapeType="1"/>
            </p:cNvSpPr>
            <p:nvPr/>
          </p:nvSpPr>
          <p:spPr bwMode="auto">
            <a:xfrm flipV="1">
              <a:off x="3547" y="2632"/>
              <a:ext cx="48" cy="2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39998" name="Line 75"/>
            <p:cNvSpPr>
              <a:spLocks noChangeShapeType="1"/>
            </p:cNvSpPr>
            <p:nvPr/>
          </p:nvSpPr>
          <p:spPr bwMode="auto">
            <a:xfrm flipV="1">
              <a:off x="3565" y="2682"/>
              <a:ext cx="51" cy="12"/>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39999" name="Line 76"/>
            <p:cNvSpPr>
              <a:spLocks noChangeShapeType="1"/>
            </p:cNvSpPr>
            <p:nvPr/>
          </p:nvSpPr>
          <p:spPr bwMode="auto">
            <a:xfrm>
              <a:off x="3561" y="2726"/>
              <a:ext cx="49" cy="41"/>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00" name="Line 77"/>
            <p:cNvSpPr>
              <a:spLocks noChangeShapeType="1"/>
            </p:cNvSpPr>
            <p:nvPr/>
          </p:nvSpPr>
          <p:spPr bwMode="auto">
            <a:xfrm>
              <a:off x="3519" y="2749"/>
              <a:ext cx="22" cy="51"/>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01" name="Line 78"/>
            <p:cNvSpPr>
              <a:spLocks noChangeShapeType="1"/>
            </p:cNvSpPr>
            <p:nvPr/>
          </p:nvSpPr>
          <p:spPr bwMode="auto">
            <a:xfrm flipH="1">
              <a:off x="3459" y="2747"/>
              <a:ext cx="19" cy="38"/>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02" name="Line 79"/>
            <p:cNvSpPr>
              <a:spLocks noChangeShapeType="1"/>
            </p:cNvSpPr>
            <p:nvPr/>
          </p:nvSpPr>
          <p:spPr bwMode="auto">
            <a:xfrm flipH="1">
              <a:off x="3393" y="2715"/>
              <a:ext cx="54" cy="2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03" name="Line 80"/>
            <p:cNvSpPr>
              <a:spLocks noChangeShapeType="1"/>
            </p:cNvSpPr>
            <p:nvPr/>
          </p:nvSpPr>
          <p:spPr bwMode="auto">
            <a:xfrm flipH="1" flipV="1">
              <a:off x="3396" y="2658"/>
              <a:ext cx="48" cy="18"/>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0004" name="Line 81"/>
            <p:cNvSpPr>
              <a:spLocks noChangeShapeType="1"/>
            </p:cNvSpPr>
            <p:nvPr/>
          </p:nvSpPr>
          <p:spPr bwMode="auto">
            <a:xfrm flipH="1" flipV="1">
              <a:off x="3465" y="2606"/>
              <a:ext cx="17" cy="4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grpSp>
      <p:grpSp>
        <p:nvGrpSpPr>
          <p:cNvPr id="39947" name="Group 82"/>
          <p:cNvGrpSpPr>
            <a:grpSpLocks/>
          </p:cNvGrpSpPr>
          <p:nvPr/>
        </p:nvGrpSpPr>
        <p:grpSpPr bwMode="auto">
          <a:xfrm>
            <a:off x="4302125" y="4086225"/>
            <a:ext cx="314325" cy="307975"/>
            <a:chOff x="3049" y="2574"/>
            <a:chExt cx="223" cy="194"/>
          </a:xfrm>
        </p:grpSpPr>
        <p:sp>
          <p:nvSpPr>
            <p:cNvPr id="39985" name="Oval 83"/>
            <p:cNvSpPr>
              <a:spLocks noChangeArrowheads="1"/>
            </p:cNvSpPr>
            <p:nvPr/>
          </p:nvSpPr>
          <p:spPr bwMode="auto">
            <a:xfrm>
              <a:off x="3129" y="2638"/>
              <a:ext cx="69" cy="57"/>
            </a:xfrm>
            <a:prstGeom prst="ellipse">
              <a:avLst/>
            </a:prstGeom>
            <a:solidFill>
              <a:srgbClr val="FFFFFF"/>
            </a:solidFill>
            <a:ln w="25400">
              <a:solidFill>
                <a:srgbClr val="FFFFFF"/>
              </a:solidFill>
              <a:round/>
              <a:headEnd/>
              <a:tailEnd/>
            </a:ln>
          </p:spPr>
          <p:txBody>
            <a:bodyPr wrap="none" anchor="ctr"/>
            <a:lstStyle/>
            <a:p>
              <a:endParaRPr lang="es-ES"/>
            </a:p>
          </p:txBody>
        </p:sp>
        <p:sp>
          <p:nvSpPr>
            <p:cNvPr id="39986" name="Line 84"/>
            <p:cNvSpPr>
              <a:spLocks noChangeShapeType="1"/>
            </p:cNvSpPr>
            <p:nvPr/>
          </p:nvSpPr>
          <p:spPr bwMode="auto">
            <a:xfrm flipV="1">
              <a:off x="3179" y="2574"/>
              <a:ext cx="18" cy="44"/>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39987" name="Line 85"/>
            <p:cNvSpPr>
              <a:spLocks noChangeShapeType="1"/>
            </p:cNvSpPr>
            <p:nvPr/>
          </p:nvSpPr>
          <p:spPr bwMode="auto">
            <a:xfrm flipV="1">
              <a:off x="3203" y="2600"/>
              <a:ext cx="48" cy="2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39988" name="Line 86"/>
            <p:cNvSpPr>
              <a:spLocks noChangeShapeType="1"/>
            </p:cNvSpPr>
            <p:nvPr/>
          </p:nvSpPr>
          <p:spPr bwMode="auto">
            <a:xfrm flipV="1">
              <a:off x="3221" y="2650"/>
              <a:ext cx="51" cy="12"/>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39989" name="Line 87"/>
            <p:cNvSpPr>
              <a:spLocks noChangeShapeType="1"/>
            </p:cNvSpPr>
            <p:nvPr/>
          </p:nvSpPr>
          <p:spPr bwMode="auto">
            <a:xfrm>
              <a:off x="3217" y="2694"/>
              <a:ext cx="49" cy="41"/>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39990" name="Line 88"/>
            <p:cNvSpPr>
              <a:spLocks noChangeShapeType="1"/>
            </p:cNvSpPr>
            <p:nvPr/>
          </p:nvSpPr>
          <p:spPr bwMode="auto">
            <a:xfrm>
              <a:off x="3175" y="2717"/>
              <a:ext cx="22" cy="51"/>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39991" name="Line 89"/>
            <p:cNvSpPr>
              <a:spLocks noChangeShapeType="1"/>
            </p:cNvSpPr>
            <p:nvPr/>
          </p:nvSpPr>
          <p:spPr bwMode="auto">
            <a:xfrm flipH="1">
              <a:off x="3115" y="2715"/>
              <a:ext cx="19" cy="38"/>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39992" name="Line 90"/>
            <p:cNvSpPr>
              <a:spLocks noChangeShapeType="1"/>
            </p:cNvSpPr>
            <p:nvPr/>
          </p:nvSpPr>
          <p:spPr bwMode="auto">
            <a:xfrm flipH="1">
              <a:off x="3049" y="2683"/>
              <a:ext cx="54" cy="2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39993" name="Line 91"/>
            <p:cNvSpPr>
              <a:spLocks noChangeShapeType="1"/>
            </p:cNvSpPr>
            <p:nvPr/>
          </p:nvSpPr>
          <p:spPr bwMode="auto">
            <a:xfrm flipH="1" flipV="1">
              <a:off x="3052" y="2626"/>
              <a:ext cx="48" cy="18"/>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39994" name="Line 92"/>
            <p:cNvSpPr>
              <a:spLocks noChangeShapeType="1"/>
            </p:cNvSpPr>
            <p:nvPr/>
          </p:nvSpPr>
          <p:spPr bwMode="auto">
            <a:xfrm flipH="1" flipV="1">
              <a:off x="3121" y="2574"/>
              <a:ext cx="17" cy="4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grpSp>
      <p:grpSp>
        <p:nvGrpSpPr>
          <p:cNvPr id="39948" name="Group 93"/>
          <p:cNvGrpSpPr>
            <a:grpSpLocks/>
          </p:cNvGrpSpPr>
          <p:nvPr/>
        </p:nvGrpSpPr>
        <p:grpSpPr bwMode="auto">
          <a:xfrm>
            <a:off x="3760788" y="3832225"/>
            <a:ext cx="314325" cy="307975"/>
            <a:chOff x="2665" y="2414"/>
            <a:chExt cx="223" cy="194"/>
          </a:xfrm>
        </p:grpSpPr>
        <p:sp>
          <p:nvSpPr>
            <p:cNvPr id="39975" name="Oval 94"/>
            <p:cNvSpPr>
              <a:spLocks noChangeArrowheads="1"/>
            </p:cNvSpPr>
            <p:nvPr/>
          </p:nvSpPr>
          <p:spPr bwMode="auto">
            <a:xfrm>
              <a:off x="2745" y="2478"/>
              <a:ext cx="69" cy="57"/>
            </a:xfrm>
            <a:prstGeom prst="ellipse">
              <a:avLst/>
            </a:prstGeom>
            <a:solidFill>
              <a:srgbClr val="FFFFFF"/>
            </a:solidFill>
            <a:ln w="25400">
              <a:solidFill>
                <a:srgbClr val="FFFFFF"/>
              </a:solidFill>
              <a:round/>
              <a:headEnd/>
              <a:tailEnd/>
            </a:ln>
          </p:spPr>
          <p:txBody>
            <a:bodyPr wrap="none" anchor="ctr"/>
            <a:lstStyle/>
            <a:p>
              <a:endParaRPr lang="es-ES"/>
            </a:p>
          </p:txBody>
        </p:sp>
        <p:sp>
          <p:nvSpPr>
            <p:cNvPr id="39976" name="Line 95"/>
            <p:cNvSpPr>
              <a:spLocks noChangeShapeType="1"/>
            </p:cNvSpPr>
            <p:nvPr/>
          </p:nvSpPr>
          <p:spPr bwMode="auto">
            <a:xfrm flipV="1">
              <a:off x="2795" y="2414"/>
              <a:ext cx="18" cy="44"/>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39977" name="Line 96"/>
            <p:cNvSpPr>
              <a:spLocks noChangeShapeType="1"/>
            </p:cNvSpPr>
            <p:nvPr/>
          </p:nvSpPr>
          <p:spPr bwMode="auto">
            <a:xfrm flipV="1">
              <a:off x="2819" y="2440"/>
              <a:ext cx="48" cy="2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39978" name="Line 97"/>
            <p:cNvSpPr>
              <a:spLocks noChangeShapeType="1"/>
            </p:cNvSpPr>
            <p:nvPr/>
          </p:nvSpPr>
          <p:spPr bwMode="auto">
            <a:xfrm flipV="1">
              <a:off x="2837" y="2490"/>
              <a:ext cx="51" cy="12"/>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39979" name="Line 98"/>
            <p:cNvSpPr>
              <a:spLocks noChangeShapeType="1"/>
            </p:cNvSpPr>
            <p:nvPr/>
          </p:nvSpPr>
          <p:spPr bwMode="auto">
            <a:xfrm>
              <a:off x="2833" y="2534"/>
              <a:ext cx="49" cy="41"/>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39980" name="Line 99"/>
            <p:cNvSpPr>
              <a:spLocks noChangeShapeType="1"/>
            </p:cNvSpPr>
            <p:nvPr/>
          </p:nvSpPr>
          <p:spPr bwMode="auto">
            <a:xfrm>
              <a:off x="2791" y="2557"/>
              <a:ext cx="22" cy="51"/>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39981" name="Line 100"/>
            <p:cNvSpPr>
              <a:spLocks noChangeShapeType="1"/>
            </p:cNvSpPr>
            <p:nvPr/>
          </p:nvSpPr>
          <p:spPr bwMode="auto">
            <a:xfrm flipH="1">
              <a:off x="2731" y="2555"/>
              <a:ext cx="19" cy="38"/>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39982" name="Line 101"/>
            <p:cNvSpPr>
              <a:spLocks noChangeShapeType="1"/>
            </p:cNvSpPr>
            <p:nvPr/>
          </p:nvSpPr>
          <p:spPr bwMode="auto">
            <a:xfrm flipH="1">
              <a:off x="2665" y="2523"/>
              <a:ext cx="54" cy="2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39983" name="Line 102"/>
            <p:cNvSpPr>
              <a:spLocks noChangeShapeType="1"/>
            </p:cNvSpPr>
            <p:nvPr/>
          </p:nvSpPr>
          <p:spPr bwMode="auto">
            <a:xfrm flipH="1" flipV="1">
              <a:off x="2668" y="2466"/>
              <a:ext cx="48" cy="18"/>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39984" name="Line 103"/>
            <p:cNvSpPr>
              <a:spLocks noChangeShapeType="1"/>
            </p:cNvSpPr>
            <p:nvPr/>
          </p:nvSpPr>
          <p:spPr bwMode="auto">
            <a:xfrm flipH="1" flipV="1">
              <a:off x="2737" y="2414"/>
              <a:ext cx="17" cy="4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grpSp>
      <p:grpSp>
        <p:nvGrpSpPr>
          <p:cNvPr id="39949" name="Group 104"/>
          <p:cNvGrpSpPr>
            <a:grpSpLocks/>
          </p:cNvGrpSpPr>
          <p:nvPr/>
        </p:nvGrpSpPr>
        <p:grpSpPr bwMode="auto">
          <a:xfrm>
            <a:off x="5002213" y="3552825"/>
            <a:ext cx="314325" cy="307975"/>
            <a:chOff x="3545" y="2238"/>
            <a:chExt cx="223" cy="194"/>
          </a:xfrm>
        </p:grpSpPr>
        <p:sp>
          <p:nvSpPr>
            <p:cNvPr id="39965" name="Oval 105"/>
            <p:cNvSpPr>
              <a:spLocks noChangeArrowheads="1"/>
            </p:cNvSpPr>
            <p:nvPr/>
          </p:nvSpPr>
          <p:spPr bwMode="auto">
            <a:xfrm>
              <a:off x="3625" y="2302"/>
              <a:ext cx="69" cy="57"/>
            </a:xfrm>
            <a:prstGeom prst="ellipse">
              <a:avLst/>
            </a:prstGeom>
            <a:solidFill>
              <a:srgbClr val="FFFFFF"/>
            </a:solidFill>
            <a:ln w="25400">
              <a:solidFill>
                <a:srgbClr val="FFFFFF"/>
              </a:solidFill>
              <a:round/>
              <a:headEnd/>
              <a:tailEnd/>
            </a:ln>
          </p:spPr>
          <p:txBody>
            <a:bodyPr wrap="none" anchor="ctr"/>
            <a:lstStyle/>
            <a:p>
              <a:endParaRPr lang="es-ES"/>
            </a:p>
          </p:txBody>
        </p:sp>
        <p:sp>
          <p:nvSpPr>
            <p:cNvPr id="39966" name="Line 106"/>
            <p:cNvSpPr>
              <a:spLocks noChangeShapeType="1"/>
            </p:cNvSpPr>
            <p:nvPr/>
          </p:nvSpPr>
          <p:spPr bwMode="auto">
            <a:xfrm flipV="1">
              <a:off x="3675" y="2238"/>
              <a:ext cx="18" cy="44"/>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39967" name="Line 107"/>
            <p:cNvSpPr>
              <a:spLocks noChangeShapeType="1"/>
            </p:cNvSpPr>
            <p:nvPr/>
          </p:nvSpPr>
          <p:spPr bwMode="auto">
            <a:xfrm flipV="1">
              <a:off x="3699" y="2264"/>
              <a:ext cx="48" cy="2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39968" name="Line 108"/>
            <p:cNvSpPr>
              <a:spLocks noChangeShapeType="1"/>
            </p:cNvSpPr>
            <p:nvPr/>
          </p:nvSpPr>
          <p:spPr bwMode="auto">
            <a:xfrm flipV="1">
              <a:off x="3717" y="2314"/>
              <a:ext cx="51" cy="12"/>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39969" name="Line 109"/>
            <p:cNvSpPr>
              <a:spLocks noChangeShapeType="1"/>
            </p:cNvSpPr>
            <p:nvPr/>
          </p:nvSpPr>
          <p:spPr bwMode="auto">
            <a:xfrm>
              <a:off x="3713" y="2358"/>
              <a:ext cx="49" cy="41"/>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39970" name="Line 110"/>
            <p:cNvSpPr>
              <a:spLocks noChangeShapeType="1"/>
            </p:cNvSpPr>
            <p:nvPr/>
          </p:nvSpPr>
          <p:spPr bwMode="auto">
            <a:xfrm>
              <a:off x="3671" y="2381"/>
              <a:ext cx="22" cy="51"/>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39971" name="Line 111"/>
            <p:cNvSpPr>
              <a:spLocks noChangeShapeType="1"/>
            </p:cNvSpPr>
            <p:nvPr/>
          </p:nvSpPr>
          <p:spPr bwMode="auto">
            <a:xfrm flipH="1">
              <a:off x="3611" y="2379"/>
              <a:ext cx="19" cy="38"/>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39972" name="Line 112"/>
            <p:cNvSpPr>
              <a:spLocks noChangeShapeType="1"/>
            </p:cNvSpPr>
            <p:nvPr/>
          </p:nvSpPr>
          <p:spPr bwMode="auto">
            <a:xfrm flipH="1">
              <a:off x="3545" y="2347"/>
              <a:ext cx="54" cy="2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39973" name="Line 113"/>
            <p:cNvSpPr>
              <a:spLocks noChangeShapeType="1"/>
            </p:cNvSpPr>
            <p:nvPr/>
          </p:nvSpPr>
          <p:spPr bwMode="auto">
            <a:xfrm flipH="1" flipV="1">
              <a:off x="3548" y="2290"/>
              <a:ext cx="48" cy="18"/>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39974" name="Line 114"/>
            <p:cNvSpPr>
              <a:spLocks noChangeShapeType="1"/>
            </p:cNvSpPr>
            <p:nvPr/>
          </p:nvSpPr>
          <p:spPr bwMode="auto">
            <a:xfrm flipH="1" flipV="1">
              <a:off x="3617" y="2238"/>
              <a:ext cx="17" cy="4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grpSp>
      <p:grpSp>
        <p:nvGrpSpPr>
          <p:cNvPr id="39950" name="Group 115"/>
          <p:cNvGrpSpPr>
            <a:grpSpLocks/>
          </p:cNvGrpSpPr>
          <p:nvPr/>
        </p:nvGrpSpPr>
        <p:grpSpPr bwMode="auto">
          <a:xfrm>
            <a:off x="4697413" y="3275013"/>
            <a:ext cx="314325" cy="307975"/>
            <a:chOff x="3329" y="2063"/>
            <a:chExt cx="223" cy="194"/>
          </a:xfrm>
        </p:grpSpPr>
        <p:sp>
          <p:nvSpPr>
            <p:cNvPr id="39955" name="Oval 116"/>
            <p:cNvSpPr>
              <a:spLocks noChangeArrowheads="1"/>
            </p:cNvSpPr>
            <p:nvPr/>
          </p:nvSpPr>
          <p:spPr bwMode="auto">
            <a:xfrm>
              <a:off x="3409" y="2127"/>
              <a:ext cx="69" cy="57"/>
            </a:xfrm>
            <a:prstGeom prst="ellipse">
              <a:avLst/>
            </a:prstGeom>
            <a:solidFill>
              <a:srgbClr val="FFFFFF"/>
            </a:solidFill>
            <a:ln w="25400">
              <a:solidFill>
                <a:srgbClr val="FFFFFF"/>
              </a:solidFill>
              <a:round/>
              <a:headEnd/>
              <a:tailEnd/>
            </a:ln>
          </p:spPr>
          <p:txBody>
            <a:bodyPr wrap="none" anchor="ctr"/>
            <a:lstStyle/>
            <a:p>
              <a:endParaRPr lang="es-ES"/>
            </a:p>
          </p:txBody>
        </p:sp>
        <p:sp>
          <p:nvSpPr>
            <p:cNvPr id="39956" name="Line 117"/>
            <p:cNvSpPr>
              <a:spLocks noChangeShapeType="1"/>
            </p:cNvSpPr>
            <p:nvPr/>
          </p:nvSpPr>
          <p:spPr bwMode="auto">
            <a:xfrm flipV="1">
              <a:off x="3459" y="2063"/>
              <a:ext cx="18" cy="44"/>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39957" name="Line 118"/>
            <p:cNvSpPr>
              <a:spLocks noChangeShapeType="1"/>
            </p:cNvSpPr>
            <p:nvPr/>
          </p:nvSpPr>
          <p:spPr bwMode="auto">
            <a:xfrm flipV="1">
              <a:off x="3483" y="2089"/>
              <a:ext cx="48" cy="2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39958" name="Line 119"/>
            <p:cNvSpPr>
              <a:spLocks noChangeShapeType="1"/>
            </p:cNvSpPr>
            <p:nvPr/>
          </p:nvSpPr>
          <p:spPr bwMode="auto">
            <a:xfrm flipV="1">
              <a:off x="3501" y="2139"/>
              <a:ext cx="51" cy="12"/>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39959" name="Line 120"/>
            <p:cNvSpPr>
              <a:spLocks noChangeShapeType="1"/>
            </p:cNvSpPr>
            <p:nvPr/>
          </p:nvSpPr>
          <p:spPr bwMode="auto">
            <a:xfrm>
              <a:off x="3497" y="2183"/>
              <a:ext cx="49" cy="41"/>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39960" name="Line 121"/>
            <p:cNvSpPr>
              <a:spLocks noChangeShapeType="1"/>
            </p:cNvSpPr>
            <p:nvPr/>
          </p:nvSpPr>
          <p:spPr bwMode="auto">
            <a:xfrm>
              <a:off x="3455" y="2206"/>
              <a:ext cx="22" cy="51"/>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39961" name="Line 122"/>
            <p:cNvSpPr>
              <a:spLocks noChangeShapeType="1"/>
            </p:cNvSpPr>
            <p:nvPr/>
          </p:nvSpPr>
          <p:spPr bwMode="auto">
            <a:xfrm flipH="1">
              <a:off x="3395" y="2204"/>
              <a:ext cx="19" cy="38"/>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39962" name="Line 123"/>
            <p:cNvSpPr>
              <a:spLocks noChangeShapeType="1"/>
            </p:cNvSpPr>
            <p:nvPr/>
          </p:nvSpPr>
          <p:spPr bwMode="auto">
            <a:xfrm flipH="1">
              <a:off x="3329" y="2172"/>
              <a:ext cx="54" cy="2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39963" name="Line 124"/>
            <p:cNvSpPr>
              <a:spLocks noChangeShapeType="1"/>
            </p:cNvSpPr>
            <p:nvPr/>
          </p:nvSpPr>
          <p:spPr bwMode="auto">
            <a:xfrm flipH="1" flipV="1">
              <a:off x="3332" y="2115"/>
              <a:ext cx="48" cy="18"/>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39964" name="Line 125"/>
            <p:cNvSpPr>
              <a:spLocks noChangeShapeType="1"/>
            </p:cNvSpPr>
            <p:nvPr/>
          </p:nvSpPr>
          <p:spPr bwMode="auto">
            <a:xfrm flipH="1" flipV="1">
              <a:off x="3401" y="2063"/>
              <a:ext cx="17" cy="4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grpSp>
      <p:pic>
        <p:nvPicPr>
          <p:cNvPr id="39951" name="Picture 12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4724400"/>
            <a:ext cx="444500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2" name="Rectangle 127"/>
          <p:cNvSpPr>
            <a:spLocks noChangeArrowheads="1"/>
          </p:cNvSpPr>
          <p:nvPr/>
        </p:nvSpPr>
        <p:spPr bwMode="auto">
          <a:xfrm>
            <a:off x="3810000" y="4572000"/>
            <a:ext cx="222091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r>
              <a:rPr lang="es-ES_tradnl" sz="800" b="1">
                <a:latin typeface="Arial" charset="0"/>
              </a:rPr>
              <a:t>12:57   29MAR96    PADDLES X1.0 HR = ---</a:t>
            </a:r>
          </a:p>
        </p:txBody>
      </p:sp>
      <p:sp>
        <p:nvSpPr>
          <p:cNvPr id="39953" name="Text Box 128"/>
          <p:cNvSpPr txBox="1">
            <a:spLocks noChangeArrowheads="1"/>
          </p:cNvSpPr>
          <p:nvPr/>
        </p:nvSpPr>
        <p:spPr bwMode="auto">
          <a:xfrm>
            <a:off x="6477000" y="6324600"/>
            <a:ext cx="266700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s-ES_tradnl" sz="1300" b="1"/>
              <a:t>Tomado de Physio-Control</a:t>
            </a:r>
            <a:endParaRPr lang="es-ES_tradnl" sz="1300"/>
          </a:p>
        </p:txBody>
      </p:sp>
      <p:pic>
        <p:nvPicPr>
          <p:cNvPr id="39954" name="Picture 129" descr="U:\CENTRO DE FORMACION\CENTRO FORMAC 061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581400"/>
            <a:ext cx="4460875"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Rectangle 3"/>
          <p:cNvSpPr>
            <a:spLocks noGrp="1" noChangeArrowheads="1"/>
          </p:cNvSpPr>
          <p:nvPr>
            <p:ph type="title"/>
          </p:nvPr>
        </p:nvSpPr>
        <p:spPr>
          <a:xfrm>
            <a:off x="762000" y="1524000"/>
            <a:ext cx="7772400" cy="1143000"/>
          </a:xfrm>
          <a:noFill/>
        </p:spPr>
        <p:txBody>
          <a:bodyPr lIns="19050" tIns="26988" rIns="19050" bIns="26988" anchor="t"/>
          <a:lstStyle/>
          <a:p>
            <a:r>
              <a:rPr lang="es-ES_tradnl" sz="3600">
                <a:latin typeface="Times New Roman" charset="0"/>
              </a:rPr>
              <a:t>Desfibrilación: Unico tratamiento</a:t>
            </a:r>
            <a:br>
              <a:rPr lang="es-ES_tradnl" sz="3600">
                <a:latin typeface="Times New Roman" charset="0"/>
              </a:rPr>
            </a:br>
            <a:r>
              <a:rPr lang="es-ES_tradnl" sz="3600">
                <a:latin typeface="Times New Roman" charset="0"/>
              </a:rPr>
              <a:t>efectivo para la FibrilaciónVentricular</a:t>
            </a:r>
          </a:p>
        </p:txBody>
      </p:sp>
      <p:sp>
        <p:nvSpPr>
          <p:cNvPr id="41987" name="Rectangle 4"/>
          <p:cNvSpPr>
            <a:spLocks noChangeArrowheads="1"/>
          </p:cNvSpPr>
          <p:nvPr/>
        </p:nvSpPr>
        <p:spPr bwMode="auto">
          <a:xfrm>
            <a:off x="8477250" y="6270625"/>
            <a:ext cx="40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sp>
        <p:nvSpPr>
          <p:cNvPr id="41988" name="Rectangle 5"/>
          <p:cNvSpPr>
            <a:spLocks noChangeArrowheads="1"/>
          </p:cNvSpPr>
          <p:nvPr/>
        </p:nvSpPr>
        <p:spPr bwMode="auto">
          <a:xfrm>
            <a:off x="3276600" y="3352800"/>
            <a:ext cx="33178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r>
              <a:rPr lang="es-ES_tradnl" sz="800" b="1">
                <a:latin typeface="Arial" charset="0"/>
              </a:rPr>
              <a:t>200 JOULES    DEFIB   20:29   01APR96   PADDLES X1.0  HR = ---</a:t>
            </a:r>
          </a:p>
        </p:txBody>
      </p:sp>
      <p:sp>
        <p:nvSpPr>
          <p:cNvPr id="41989" name="Text Box 6"/>
          <p:cNvSpPr txBox="1">
            <a:spLocks noChangeArrowheads="1"/>
          </p:cNvSpPr>
          <p:nvPr/>
        </p:nvSpPr>
        <p:spPr bwMode="auto">
          <a:xfrm>
            <a:off x="6477000" y="6324600"/>
            <a:ext cx="266700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s-ES_tradnl" sz="1300" b="1"/>
              <a:t>Tomado de Physio-Control</a:t>
            </a:r>
            <a:endParaRPr lang="es-ES_tradnl" sz="1300"/>
          </a:p>
        </p:txBody>
      </p:sp>
      <p:pic>
        <p:nvPicPr>
          <p:cNvPr id="41990" name="Picture 7" descr="U:\CENTRO DE FORMACION\CENTRO FORMAC 061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8888" y="1104900"/>
            <a:ext cx="2608262"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Rectangle 3"/>
          <p:cNvSpPr>
            <a:spLocks noGrp="1" noChangeArrowheads="1"/>
          </p:cNvSpPr>
          <p:nvPr>
            <p:ph type="body" idx="1"/>
          </p:nvPr>
        </p:nvSpPr>
        <p:spPr>
          <a:xfrm>
            <a:off x="762000" y="4953000"/>
            <a:ext cx="4953000" cy="609600"/>
          </a:xfrm>
          <a:noFill/>
        </p:spPr>
        <p:txBody>
          <a:bodyPr lIns="88900" tIns="46038" rIns="88900" bIns="46038"/>
          <a:lstStyle/>
          <a:p>
            <a:pPr>
              <a:buFontTx/>
              <a:buNone/>
            </a:pPr>
            <a:r>
              <a:rPr lang="es-ES_tradnl" sz="3000">
                <a:latin typeface="Times New Roman" charset="0"/>
              </a:rPr>
              <a:t>“!Gracias, yo lo necesitaba!”</a:t>
            </a:r>
            <a:endParaRPr lang="es-ES_tradnl">
              <a:latin typeface="Times New Roman" charset="0"/>
            </a:endParaRPr>
          </a:p>
        </p:txBody>
      </p:sp>
      <p:grpSp>
        <p:nvGrpSpPr>
          <p:cNvPr id="44035" name="Group 4"/>
          <p:cNvGrpSpPr>
            <a:grpSpLocks/>
          </p:cNvGrpSpPr>
          <p:nvPr/>
        </p:nvGrpSpPr>
        <p:grpSpPr bwMode="auto">
          <a:xfrm>
            <a:off x="5046663" y="930275"/>
            <a:ext cx="2697162" cy="5703888"/>
            <a:chOff x="3576" y="586"/>
            <a:chExt cx="1912" cy="3593"/>
          </a:xfrm>
        </p:grpSpPr>
        <p:pic>
          <p:nvPicPr>
            <p:cNvPr id="44039"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6" y="586"/>
              <a:ext cx="1656"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6" y="1662"/>
              <a:ext cx="1799" cy="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3" y="2913"/>
              <a:ext cx="1615" cy="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036" name="Rectangle 8"/>
          <p:cNvSpPr>
            <a:spLocks noChangeArrowheads="1"/>
          </p:cNvSpPr>
          <p:nvPr/>
        </p:nvSpPr>
        <p:spPr bwMode="auto">
          <a:xfrm>
            <a:off x="8488363" y="6270625"/>
            <a:ext cx="40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sp>
        <p:nvSpPr>
          <p:cNvPr id="44037" name="Text Box 9"/>
          <p:cNvSpPr txBox="1">
            <a:spLocks noChangeArrowheads="1"/>
          </p:cNvSpPr>
          <p:nvPr/>
        </p:nvSpPr>
        <p:spPr bwMode="auto">
          <a:xfrm>
            <a:off x="7620000" y="6369050"/>
            <a:ext cx="1828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s-ES_tradnl" sz="1300" b="1"/>
              <a:t>Tomado de Physio-Control</a:t>
            </a:r>
            <a:endParaRPr lang="es-ES_tradnl" sz="1300"/>
          </a:p>
        </p:txBody>
      </p:sp>
      <p:pic>
        <p:nvPicPr>
          <p:cNvPr id="44038" name="Picture 10" descr="U:\CENTRO DE FORMACION\CENTRO FORMAC 061 (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0850" y="1225550"/>
            <a:ext cx="32004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Rectangle 3"/>
          <p:cNvSpPr>
            <a:spLocks noGrp="1" noChangeArrowheads="1"/>
          </p:cNvSpPr>
          <p:nvPr>
            <p:ph type="title"/>
          </p:nvPr>
        </p:nvSpPr>
        <p:spPr>
          <a:xfrm>
            <a:off x="457200" y="762000"/>
            <a:ext cx="7772400" cy="1143000"/>
          </a:xfrm>
          <a:noFill/>
        </p:spPr>
        <p:txBody>
          <a:bodyPr lIns="19050" tIns="26988" rIns="19050" bIns="26988" anchor="t"/>
          <a:lstStyle/>
          <a:p>
            <a:r>
              <a:rPr lang="es-ES_tradnl">
                <a:latin typeface="Times New Roman" charset="0"/>
              </a:rPr>
              <a:t>Taquicardia Ventricular</a:t>
            </a:r>
          </a:p>
        </p:txBody>
      </p:sp>
      <p:grpSp>
        <p:nvGrpSpPr>
          <p:cNvPr id="46083" name="Group 4"/>
          <p:cNvGrpSpPr>
            <a:grpSpLocks/>
          </p:cNvGrpSpPr>
          <p:nvPr/>
        </p:nvGrpSpPr>
        <p:grpSpPr bwMode="auto">
          <a:xfrm>
            <a:off x="5083175" y="3781425"/>
            <a:ext cx="654050" cy="646113"/>
            <a:chOff x="3602" y="2382"/>
            <a:chExt cx="464" cy="407"/>
          </a:xfrm>
        </p:grpSpPr>
        <p:sp>
          <p:nvSpPr>
            <p:cNvPr id="46089" name="Oval 5"/>
            <p:cNvSpPr>
              <a:spLocks noChangeArrowheads="1"/>
            </p:cNvSpPr>
            <p:nvPr/>
          </p:nvSpPr>
          <p:spPr bwMode="auto">
            <a:xfrm>
              <a:off x="3760" y="2509"/>
              <a:ext cx="162" cy="137"/>
            </a:xfrm>
            <a:prstGeom prst="ellipse">
              <a:avLst/>
            </a:prstGeom>
            <a:solidFill>
              <a:srgbClr val="FFFFFF"/>
            </a:solidFill>
            <a:ln w="25400">
              <a:solidFill>
                <a:srgbClr val="FFFFFF"/>
              </a:solidFill>
              <a:round/>
              <a:headEnd/>
              <a:tailEnd/>
            </a:ln>
          </p:spPr>
          <p:txBody>
            <a:bodyPr wrap="none" anchor="ctr"/>
            <a:lstStyle/>
            <a:p>
              <a:endParaRPr lang="es-ES"/>
            </a:p>
          </p:txBody>
        </p:sp>
        <p:sp>
          <p:nvSpPr>
            <p:cNvPr id="46090" name="Line 6"/>
            <p:cNvSpPr>
              <a:spLocks noChangeShapeType="1"/>
            </p:cNvSpPr>
            <p:nvPr/>
          </p:nvSpPr>
          <p:spPr bwMode="auto">
            <a:xfrm flipV="1">
              <a:off x="3873" y="2382"/>
              <a:ext cx="37" cy="93"/>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6091" name="Line 7"/>
            <p:cNvSpPr>
              <a:spLocks noChangeShapeType="1"/>
            </p:cNvSpPr>
            <p:nvPr/>
          </p:nvSpPr>
          <p:spPr bwMode="auto">
            <a:xfrm flipV="1">
              <a:off x="3923" y="2438"/>
              <a:ext cx="100" cy="55"/>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6092" name="Line 8"/>
            <p:cNvSpPr>
              <a:spLocks noChangeShapeType="1"/>
            </p:cNvSpPr>
            <p:nvPr/>
          </p:nvSpPr>
          <p:spPr bwMode="auto">
            <a:xfrm flipV="1">
              <a:off x="3959" y="2543"/>
              <a:ext cx="107" cy="25"/>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6093" name="Line 9"/>
            <p:cNvSpPr>
              <a:spLocks noChangeShapeType="1"/>
            </p:cNvSpPr>
            <p:nvPr/>
          </p:nvSpPr>
          <p:spPr bwMode="auto">
            <a:xfrm>
              <a:off x="3953" y="2635"/>
              <a:ext cx="100" cy="8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6094" name="Line 10"/>
            <p:cNvSpPr>
              <a:spLocks noChangeShapeType="1"/>
            </p:cNvSpPr>
            <p:nvPr/>
          </p:nvSpPr>
          <p:spPr bwMode="auto">
            <a:xfrm>
              <a:off x="3866" y="2683"/>
              <a:ext cx="44" cy="10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6095" name="Line 11"/>
            <p:cNvSpPr>
              <a:spLocks noChangeShapeType="1"/>
            </p:cNvSpPr>
            <p:nvPr/>
          </p:nvSpPr>
          <p:spPr bwMode="auto">
            <a:xfrm flipH="1">
              <a:off x="3739" y="2677"/>
              <a:ext cx="41" cy="81"/>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6096" name="Line 12"/>
            <p:cNvSpPr>
              <a:spLocks noChangeShapeType="1"/>
            </p:cNvSpPr>
            <p:nvPr/>
          </p:nvSpPr>
          <p:spPr bwMode="auto">
            <a:xfrm flipH="1">
              <a:off x="3602" y="2610"/>
              <a:ext cx="115" cy="5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6097" name="Line 13"/>
            <p:cNvSpPr>
              <a:spLocks noChangeShapeType="1"/>
            </p:cNvSpPr>
            <p:nvPr/>
          </p:nvSpPr>
          <p:spPr bwMode="auto">
            <a:xfrm flipH="1" flipV="1">
              <a:off x="3609" y="2493"/>
              <a:ext cx="100" cy="38"/>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46098" name="Line 14"/>
            <p:cNvSpPr>
              <a:spLocks noChangeShapeType="1"/>
            </p:cNvSpPr>
            <p:nvPr/>
          </p:nvSpPr>
          <p:spPr bwMode="auto">
            <a:xfrm flipH="1" flipV="1">
              <a:off x="3752" y="2382"/>
              <a:ext cx="36" cy="99"/>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grpSp>
      <p:sp>
        <p:nvSpPr>
          <p:cNvPr id="46084" name="Rectangle 15"/>
          <p:cNvSpPr>
            <a:spLocks noChangeArrowheads="1"/>
          </p:cNvSpPr>
          <p:nvPr/>
        </p:nvSpPr>
        <p:spPr bwMode="auto">
          <a:xfrm>
            <a:off x="8488363" y="6270625"/>
            <a:ext cx="40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pic>
        <p:nvPicPr>
          <p:cNvPr id="46085" name="Picture 1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4724400"/>
            <a:ext cx="4443413"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Rectangle 17"/>
          <p:cNvSpPr>
            <a:spLocks noChangeArrowheads="1"/>
          </p:cNvSpPr>
          <p:nvPr/>
        </p:nvSpPr>
        <p:spPr bwMode="auto">
          <a:xfrm>
            <a:off x="3733800" y="4572000"/>
            <a:ext cx="2235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r>
              <a:rPr lang="es-ES_tradnl" sz="800" b="1">
                <a:latin typeface="Arial" charset="0"/>
              </a:rPr>
              <a:t>12:57    29MAR96 PADDLES X1.0 HR = 214</a:t>
            </a:r>
          </a:p>
        </p:txBody>
      </p:sp>
      <p:sp>
        <p:nvSpPr>
          <p:cNvPr id="46087" name="Text Box 18"/>
          <p:cNvSpPr txBox="1">
            <a:spLocks noChangeArrowheads="1"/>
          </p:cNvSpPr>
          <p:nvPr/>
        </p:nvSpPr>
        <p:spPr bwMode="auto">
          <a:xfrm>
            <a:off x="6477000" y="6324600"/>
            <a:ext cx="266700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s-ES_tradnl" sz="1300" b="1"/>
              <a:t>Tomado de Physio-Control</a:t>
            </a:r>
            <a:endParaRPr lang="es-ES_tradnl" sz="1300"/>
          </a:p>
        </p:txBody>
      </p:sp>
      <p:pic>
        <p:nvPicPr>
          <p:cNvPr id="46088" name="Picture 19" descr="U:\CENTRO DE FORMACION\CENTRO FORMAC 061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a:xfrm>
            <a:off x="2133600" y="609600"/>
            <a:ext cx="4267200" cy="685800"/>
          </a:xfrm>
          <a:noFill/>
        </p:spPr>
        <p:txBody>
          <a:bodyPr lIns="19050" tIns="26988" rIns="19050" bIns="26988" anchor="t"/>
          <a:lstStyle/>
          <a:p>
            <a:r>
              <a:rPr lang="es-ES_tradnl" sz="4800">
                <a:latin typeface="Times New Roman" charset="0"/>
              </a:rPr>
              <a:t>Asistolia</a:t>
            </a:r>
            <a:endParaRPr lang="es-ES_tradnl">
              <a:latin typeface="Times New Roman" charset="0"/>
            </a:endParaRPr>
          </a:p>
        </p:txBody>
      </p:sp>
      <p:sp>
        <p:nvSpPr>
          <p:cNvPr id="48130" name="Rectangle 3"/>
          <p:cNvSpPr>
            <a:spLocks noChangeArrowheads="1"/>
          </p:cNvSpPr>
          <p:nvPr/>
        </p:nvSpPr>
        <p:spPr bwMode="auto">
          <a:xfrm>
            <a:off x="8210550" y="6270625"/>
            <a:ext cx="654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pic>
        <p:nvPicPr>
          <p:cNvPr id="48131"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352800"/>
            <a:ext cx="445135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Rectangle 5"/>
          <p:cNvSpPr>
            <a:spLocks noChangeArrowheads="1"/>
          </p:cNvSpPr>
          <p:nvPr/>
        </p:nvSpPr>
        <p:spPr bwMode="auto">
          <a:xfrm>
            <a:off x="3527425" y="3140075"/>
            <a:ext cx="19177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r>
              <a:rPr lang="es-ES_tradnl" sz="800" b="1">
                <a:latin typeface="Arial" charset="0"/>
              </a:rPr>
              <a:t>15:17    29MAR96 PADDLES X1.0 HR = ---</a:t>
            </a:r>
          </a:p>
        </p:txBody>
      </p:sp>
      <p:sp>
        <p:nvSpPr>
          <p:cNvPr id="48133" name="Text Box 6"/>
          <p:cNvSpPr txBox="1">
            <a:spLocks noChangeArrowheads="1"/>
          </p:cNvSpPr>
          <p:nvPr/>
        </p:nvSpPr>
        <p:spPr bwMode="auto">
          <a:xfrm>
            <a:off x="6477000" y="6324600"/>
            <a:ext cx="266700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s-ES_tradnl" sz="1300" b="1"/>
              <a:t>Tomado de Physio-Control</a:t>
            </a:r>
            <a:endParaRPr lang="es-ES_tradnl" sz="1300"/>
          </a:p>
        </p:txBody>
      </p:sp>
      <p:pic>
        <p:nvPicPr>
          <p:cNvPr id="48134" name="Picture 7" descr="U:\CENTRO DE FORMACION\CENTRO FORMAC 061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p:txBody>
          <a:bodyPr/>
          <a:lstStyle/>
          <a:p>
            <a:r>
              <a:rPr lang="es-ES_tradnl">
                <a:latin typeface="Times New Roman" charset="0"/>
              </a:rPr>
              <a:t>Disociación electromecánica</a:t>
            </a:r>
          </a:p>
        </p:txBody>
      </p:sp>
      <p:pic>
        <p:nvPicPr>
          <p:cNvPr id="50178" name="Picture 3" descr="F:\usuarios\gest\miguel\DEA\Diapos dea\Electro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1688" y="2535238"/>
            <a:ext cx="4999037"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4"/>
          <p:cNvSpPr txBox="1">
            <a:spLocks noChangeArrowheads="1"/>
          </p:cNvSpPr>
          <p:nvPr/>
        </p:nvSpPr>
        <p:spPr bwMode="auto">
          <a:xfrm>
            <a:off x="6477000" y="6324600"/>
            <a:ext cx="266700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s-ES_tradnl" sz="1300" b="1"/>
              <a:t>Tomado de Physio-Control</a:t>
            </a:r>
            <a:endParaRPr lang="es-ES_tradnl" sz="1300"/>
          </a:p>
        </p:txBody>
      </p:sp>
      <p:pic>
        <p:nvPicPr>
          <p:cNvPr id="50180" name="Picture 5" descr="U:\CENTRO DE FORMACION\CENTRO FORMAC 061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267744" y="0"/>
            <a:ext cx="4069404" cy="6858000"/>
          </a:xfrm>
          <a:prstGeom prst="rect">
            <a:avLst/>
          </a:prstGeom>
        </p:spPr>
      </p:pic>
    </p:spTree>
    <p:extLst>
      <p:ext uri="{BB962C8B-B14F-4D97-AF65-F5344CB8AC3E}">
        <p14:creationId xmlns:p14="http://schemas.microsoft.com/office/powerpoint/2010/main" val="40193217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a:xfrm>
            <a:off x="-180528" y="476672"/>
            <a:ext cx="8456613" cy="719138"/>
          </a:xfrm>
        </p:spPr>
        <p:txBody>
          <a:bodyPr/>
          <a:lstStyle/>
          <a:p>
            <a:r>
              <a:rPr lang="es-ES_tradnl" dirty="0">
                <a:latin typeface="Times New Roman" charset="0"/>
              </a:rPr>
              <a:t>ALGORITMO SVB</a:t>
            </a:r>
          </a:p>
        </p:txBody>
      </p:sp>
      <p:sp>
        <p:nvSpPr>
          <p:cNvPr id="81923" name="Text Box 3"/>
          <p:cNvSpPr txBox="1">
            <a:spLocks noChangeArrowheads="1"/>
          </p:cNvSpPr>
          <p:nvPr/>
        </p:nvSpPr>
        <p:spPr bwMode="auto">
          <a:xfrm>
            <a:off x="1925638" y="1350963"/>
            <a:ext cx="3419475" cy="395287"/>
          </a:xfrm>
          <a:prstGeom prst="rect">
            <a:avLst/>
          </a:prstGeom>
          <a:solidFill>
            <a:srgbClr val="008000"/>
          </a:solidFill>
          <a:ln w="28575">
            <a:solidFill>
              <a:srgbClr val="FFFF00"/>
            </a:solidFill>
            <a:miter lim="800000"/>
            <a:headEnd/>
            <a:tailEnd/>
          </a:ln>
        </p:spPr>
        <p:txBody>
          <a:bodyPr tIns="28800" bIns="28800"/>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s-ES_tradnl" sz="2000">
                <a:latin typeface="Arial" charset="0"/>
              </a:rPr>
              <a:t>Comprobar inconsciencia</a:t>
            </a:r>
          </a:p>
        </p:txBody>
      </p:sp>
      <p:sp>
        <p:nvSpPr>
          <p:cNvPr id="81924" name="Line 4"/>
          <p:cNvSpPr>
            <a:spLocks noChangeShapeType="1"/>
          </p:cNvSpPr>
          <p:nvPr/>
        </p:nvSpPr>
        <p:spPr bwMode="auto">
          <a:xfrm>
            <a:off x="3633788" y="1754188"/>
            <a:ext cx="0" cy="252412"/>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81925" name="Text Box 5"/>
          <p:cNvSpPr txBox="1">
            <a:spLocks noChangeArrowheads="1"/>
          </p:cNvSpPr>
          <p:nvPr/>
        </p:nvSpPr>
        <p:spPr bwMode="auto">
          <a:xfrm>
            <a:off x="1924050" y="2017713"/>
            <a:ext cx="3419475" cy="395287"/>
          </a:xfrm>
          <a:prstGeom prst="rect">
            <a:avLst/>
          </a:prstGeom>
          <a:solidFill>
            <a:srgbClr val="008000"/>
          </a:solidFill>
          <a:ln w="28575">
            <a:solidFill>
              <a:srgbClr val="FFFF00"/>
            </a:solidFill>
            <a:miter lim="800000"/>
            <a:headEnd/>
            <a:tailEnd/>
          </a:ln>
        </p:spPr>
        <p:txBody>
          <a:bodyPr tIns="28800" bIns="28800"/>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s-ES_tradnl" sz="2000">
                <a:latin typeface="Arial" charset="0"/>
              </a:rPr>
              <a:t>Gritar pidiendo ayuda</a:t>
            </a:r>
          </a:p>
        </p:txBody>
      </p:sp>
      <p:sp>
        <p:nvSpPr>
          <p:cNvPr id="81929" name="Text Box 9"/>
          <p:cNvSpPr txBox="1">
            <a:spLocks noChangeArrowheads="1"/>
          </p:cNvSpPr>
          <p:nvPr/>
        </p:nvSpPr>
        <p:spPr bwMode="auto">
          <a:xfrm>
            <a:off x="1924050" y="3327400"/>
            <a:ext cx="3419475" cy="395288"/>
          </a:xfrm>
          <a:prstGeom prst="rect">
            <a:avLst/>
          </a:prstGeom>
          <a:solidFill>
            <a:srgbClr val="008000"/>
          </a:solidFill>
          <a:ln w="28575">
            <a:solidFill>
              <a:srgbClr val="FFFF00"/>
            </a:solidFill>
            <a:miter lim="800000"/>
            <a:headEnd/>
            <a:tailEnd/>
          </a:ln>
        </p:spPr>
        <p:txBody>
          <a:bodyPr tIns="28800" bIns="28800"/>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s-ES_tradnl" sz="2000">
                <a:latin typeface="Arial" charset="0"/>
              </a:rPr>
              <a:t>Comprobar respiración</a:t>
            </a:r>
          </a:p>
        </p:txBody>
      </p:sp>
      <p:sp>
        <p:nvSpPr>
          <p:cNvPr id="81939" name="Line 19"/>
          <p:cNvSpPr>
            <a:spLocks noChangeShapeType="1"/>
          </p:cNvSpPr>
          <p:nvPr/>
        </p:nvSpPr>
        <p:spPr bwMode="auto">
          <a:xfrm>
            <a:off x="3648075" y="3829050"/>
            <a:ext cx="2159000" cy="0"/>
          </a:xfrm>
          <a:prstGeom prst="line">
            <a:avLst/>
          </a:prstGeom>
          <a:noFill/>
          <a:ln w="38100">
            <a:solidFill>
              <a:srgbClr val="FFFF00"/>
            </a:solidFill>
            <a:round/>
            <a:headEnd type="none" w="med" len="lg"/>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81940" name="Text Box 20"/>
          <p:cNvSpPr txBox="1">
            <a:spLocks noChangeArrowheads="1"/>
          </p:cNvSpPr>
          <p:nvPr/>
        </p:nvSpPr>
        <p:spPr bwMode="auto">
          <a:xfrm>
            <a:off x="5810250" y="3632200"/>
            <a:ext cx="2159000" cy="395288"/>
          </a:xfrm>
          <a:prstGeom prst="rect">
            <a:avLst/>
          </a:prstGeom>
          <a:solidFill>
            <a:srgbClr val="008000"/>
          </a:solidFill>
          <a:ln w="28575">
            <a:solidFill>
              <a:srgbClr val="FFFF00"/>
            </a:solidFill>
            <a:miter lim="800000"/>
            <a:headEnd/>
            <a:tailEnd/>
          </a:ln>
        </p:spPr>
        <p:txBody>
          <a:bodyPr tIns="28800" bIns="28800"/>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s-ES_tradnl" sz="2000">
                <a:latin typeface="Arial" charset="0"/>
              </a:rPr>
              <a:t>Respira: PLS</a:t>
            </a:r>
          </a:p>
        </p:txBody>
      </p:sp>
      <p:sp>
        <p:nvSpPr>
          <p:cNvPr id="81972" name="Text Box 52"/>
          <p:cNvSpPr txBox="1">
            <a:spLocks noChangeArrowheads="1"/>
          </p:cNvSpPr>
          <p:nvPr/>
        </p:nvSpPr>
        <p:spPr bwMode="auto">
          <a:xfrm>
            <a:off x="1924050" y="2670175"/>
            <a:ext cx="3419475" cy="395288"/>
          </a:xfrm>
          <a:prstGeom prst="rect">
            <a:avLst/>
          </a:prstGeom>
          <a:solidFill>
            <a:srgbClr val="008000"/>
          </a:solidFill>
          <a:ln w="28575">
            <a:solidFill>
              <a:srgbClr val="FFFF00"/>
            </a:solidFill>
            <a:miter lim="800000"/>
            <a:headEnd/>
            <a:tailEnd/>
          </a:ln>
        </p:spPr>
        <p:txBody>
          <a:bodyPr tIns="28800" bIns="28800"/>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s-ES_tradnl" sz="2000">
                <a:latin typeface="Arial" charset="0"/>
              </a:rPr>
              <a:t>Abrir la vía aérea</a:t>
            </a:r>
          </a:p>
        </p:txBody>
      </p:sp>
      <p:sp>
        <p:nvSpPr>
          <p:cNvPr id="81973" name="Line 53"/>
          <p:cNvSpPr>
            <a:spLocks noChangeShapeType="1"/>
          </p:cNvSpPr>
          <p:nvPr/>
        </p:nvSpPr>
        <p:spPr bwMode="auto">
          <a:xfrm>
            <a:off x="3633788" y="2406650"/>
            <a:ext cx="0" cy="252413"/>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81974" name="Line 54"/>
          <p:cNvSpPr>
            <a:spLocks noChangeShapeType="1"/>
          </p:cNvSpPr>
          <p:nvPr/>
        </p:nvSpPr>
        <p:spPr bwMode="auto">
          <a:xfrm>
            <a:off x="3633788" y="3063875"/>
            <a:ext cx="0" cy="252413"/>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81975" name="Line 55"/>
          <p:cNvSpPr>
            <a:spLocks noChangeShapeType="1"/>
          </p:cNvSpPr>
          <p:nvPr/>
        </p:nvSpPr>
        <p:spPr bwMode="auto">
          <a:xfrm>
            <a:off x="3633788" y="3727450"/>
            <a:ext cx="0" cy="252413"/>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81976" name="Line 56"/>
          <p:cNvSpPr>
            <a:spLocks noChangeShapeType="1"/>
          </p:cNvSpPr>
          <p:nvPr/>
        </p:nvSpPr>
        <p:spPr bwMode="auto">
          <a:xfrm>
            <a:off x="3633788" y="4721225"/>
            <a:ext cx="0" cy="252413"/>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81977" name="Line 57"/>
          <p:cNvSpPr>
            <a:spLocks noChangeShapeType="1"/>
          </p:cNvSpPr>
          <p:nvPr/>
        </p:nvSpPr>
        <p:spPr bwMode="auto">
          <a:xfrm>
            <a:off x="3633788" y="5391150"/>
            <a:ext cx="0" cy="252413"/>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81978" name="Text Box 58"/>
          <p:cNvSpPr txBox="1">
            <a:spLocks noChangeArrowheads="1"/>
          </p:cNvSpPr>
          <p:nvPr/>
        </p:nvSpPr>
        <p:spPr bwMode="auto">
          <a:xfrm>
            <a:off x="1924050" y="3992563"/>
            <a:ext cx="3419475" cy="719137"/>
          </a:xfrm>
          <a:prstGeom prst="rect">
            <a:avLst/>
          </a:prstGeom>
          <a:solidFill>
            <a:srgbClr val="008000"/>
          </a:solidFill>
          <a:ln w="28575">
            <a:solidFill>
              <a:srgbClr val="FFFF00"/>
            </a:solidFill>
            <a:miter lim="800000"/>
            <a:headEnd/>
            <a:tailEnd/>
          </a:ln>
        </p:spPr>
        <p:txBody>
          <a:bodyPr tIns="28800" bIns="28800"/>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s-ES_tradnl" sz="2000" dirty="0">
                <a:latin typeface="Arial" charset="0"/>
              </a:rPr>
              <a:t>No respira normalmente:</a:t>
            </a:r>
          </a:p>
          <a:p>
            <a:pPr algn="ctr"/>
            <a:r>
              <a:rPr lang="es-ES_tradnl" sz="2000" dirty="0">
                <a:latin typeface="Arial" charset="0"/>
              </a:rPr>
              <a:t>Llamar </a:t>
            </a:r>
            <a:r>
              <a:rPr lang="es-ES_tradnl" sz="2000" dirty="0" smtClean="0">
                <a:latin typeface="Arial" charset="0"/>
              </a:rPr>
              <a:t>061</a:t>
            </a:r>
            <a:endParaRPr lang="es-ES_tradnl" sz="2000" dirty="0">
              <a:latin typeface="Arial" charset="0"/>
            </a:endParaRPr>
          </a:p>
        </p:txBody>
      </p:sp>
      <p:sp>
        <p:nvSpPr>
          <p:cNvPr id="81979" name="Text Box 59"/>
          <p:cNvSpPr txBox="1">
            <a:spLocks noChangeArrowheads="1"/>
          </p:cNvSpPr>
          <p:nvPr/>
        </p:nvSpPr>
        <p:spPr bwMode="auto">
          <a:xfrm>
            <a:off x="1924050" y="4984750"/>
            <a:ext cx="3419475" cy="395288"/>
          </a:xfrm>
          <a:prstGeom prst="rect">
            <a:avLst/>
          </a:prstGeom>
          <a:solidFill>
            <a:srgbClr val="008000"/>
          </a:solidFill>
          <a:ln w="28575">
            <a:solidFill>
              <a:srgbClr val="FFFF00"/>
            </a:solidFill>
            <a:miter lim="800000"/>
            <a:headEnd/>
            <a:tailEnd/>
          </a:ln>
        </p:spPr>
        <p:txBody>
          <a:bodyPr tIns="28800" bIns="28800"/>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s-ES_tradnl" sz="2000">
                <a:latin typeface="Arial" charset="0"/>
              </a:rPr>
              <a:t>30 compresiones torácicas</a:t>
            </a:r>
          </a:p>
        </p:txBody>
      </p:sp>
      <p:sp>
        <p:nvSpPr>
          <p:cNvPr id="81980" name="Text Box 60"/>
          <p:cNvSpPr txBox="1">
            <a:spLocks noChangeArrowheads="1"/>
          </p:cNvSpPr>
          <p:nvPr/>
        </p:nvSpPr>
        <p:spPr bwMode="auto">
          <a:xfrm>
            <a:off x="1924050" y="5654675"/>
            <a:ext cx="3419475" cy="719138"/>
          </a:xfrm>
          <a:prstGeom prst="rect">
            <a:avLst/>
          </a:prstGeom>
          <a:solidFill>
            <a:srgbClr val="008000"/>
          </a:solidFill>
          <a:ln w="28575">
            <a:solidFill>
              <a:srgbClr val="FFFF00"/>
            </a:solidFill>
            <a:miter lim="800000"/>
            <a:headEnd/>
            <a:tailEnd/>
          </a:ln>
        </p:spPr>
        <p:txBody>
          <a:bodyPr tIns="28800" bIns="28800"/>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s-ES_tradnl" sz="2000">
                <a:latin typeface="Arial" charset="0"/>
              </a:rPr>
              <a:t>2 ventilaciones de rescate</a:t>
            </a:r>
          </a:p>
          <a:p>
            <a:pPr algn="ctr"/>
            <a:r>
              <a:rPr lang="es-ES_tradnl" sz="2000">
                <a:latin typeface="Arial" charset="0"/>
              </a:rPr>
              <a:t>30 compresiones</a:t>
            </a:r>
          </a:p>
        </p:txBody>
      </p:sp>
      <p:sp>
        <p:nvSpPr>
          <p:cNvPr id="19" name="Text Box 20"/>
          <p:cNvSpPr txBox="1">
            <a:spLocks noChangeArrowheads="1"/>
          </p:cNvSpPr>
          <p:nvPr/>
        </p:nvSpPr>
        <p:spPr bwMode="auto">
          <a:xfrm>
            <a:off x="5795963" y="4221163"/>
            <a:ext cx="2159000" cy="395287"/>
          </a:xfrm>
          <a:prstGeom prst="rect">
            <a:avLst/>
          </a:prstGeom>
          <a:solidFill>
            <a:srgbClr val="008000"/>
          </a:solidFill>
          <a:ln w="28575">
            <a:solidFill>
              <a:srgbClr val="FFFF00"/>
            </a:solidFill>
            <a:miter lim="800000"/>
            <a:headEnd/>
            <a:tailEnd/>
          </a:ln>
        </p:spPr>
        <p:txBody>
          <a:bodyPr tIns="28800" bIns="28800"/>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s-ES_tradnl" sz="2000">
                <a:latin typeface="Arial" charset="0"/>
              </a:rPr>
              <a:t>Poner Desa</a:t>
            </a:r>
          </a:p>
        </p:txBody>
      </p:sp>
      <p:sp>
        <p:nvSpPr>
          <p:cNvPr id="20" name="Line 19"/>
          <p:cNvSpPr>
            <a:spLocks noChangeShapeType="1"/>
          </p:cNvSpPr>
          <p:nvPr/>
        </p:nvSpPr>
        <p:spPr bwMode="auto">
          <a:xfrm>
            <a:off x="5364163" y="4365625"/>
            <a:ext cx="431800" cy="0"/>
          </a:xfrm>
          <a:prstGeom prst="line">
            <a:avLst/>
          </a:prstGeom>
          <a:noFill/>
          <a:ln w="38100">
            <a:solidFill>
              <a:srgbClr val="FFFF00"/>
            </a:solidFill>
            <a:round/>
            <a:headEnd type="none" w="med" len="lg"/>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1923"/>
                                        </p:tgtEl>
                                        <p:attrNameLst>
                                          <p:attrName>style.visibility</p:attrName>
                                        </p:attrNameLst>
                                      </p:cBhvr>
                                      <p:to>
                                        <p:strVal val="visible"/>
                                      </p:to>
                                    </p:set>
                                    <p:animEffect transition="in" filter="wipe(up)">
                                      <p:cBhvr>
                                        <p:cTn id="7" dur="500"/>
                                        <p:tgtEl>
                                          <p:spTgt spid="819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1924"/>
                                        </p:tgtEl>
                                        <p:attrNameLst>
                                          <p:attrName>style.visibility</p:attrName>
                                        </p:attrNameLst>
                                      </p:cBhvr>
                                      <p:to>
                                        <p:strVal val="visible"/>
                                      </p:to>
                                    </p:set>
                                    <p:animEffect transition="in" filter="wipe(up)">
                                      <p:cBhvr>
                                        <p:cTn id="12" dur="500"/>
                                        <p:tgtEl>
                                          <p:spTgt spid="81924"/>
                                        </p:tgtEl>
                                      </p:cBhvr>
                                    </p:animEffect>
                                  </p:childTnLst>
                                </p:cTn>
                              </p:par>
                            </p:childTnLst>
                          </p:cTn>
                        </p:par>
                        <p:par>
                          <p:cTn id="13" fill="hold" nodeType="afterGroup">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81925"/>
                                        </p:tgtEl>
                                        <p:attrNameLst>
                                          <p:attrName>style.visibility</p:attrName>
                                        </p:attrNameLst>
                                      </p:cBhvr>
                                      <p:to>
                                        <p:strVal val="visible"/>
                                      </p:to>
                                    </p:set>
                                    <p:animEffect transition="in" filter="wipe(up)">
                                      <p:cBhvr>
                                        <p:cTn id="16" dur="500"/>
                                        <p:tgtEl>
                                          <p:spTgt spid="8192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81973"/>
                                        </p:tgtEl>
                                        <p:attrNameLst>
                                          <p:attrName>style.visibility</p:attrName>
                                        </p:attrNameLst>
                                      </p:cBhvr>
                                      <p:to>
                                        <p:strVal val="visible"/>
                                      </p:to>
                                    </p:set>
                                    <p:animEffect transition="in" filter="wipe(up)">
                                      <p:cBhvr>
                                        <p:cTn id="21" dur="500"/>
                                        <p:tgtEl>
                                          <p:spTgt spid="81973"/>
                                        </p:tgtEl>
                                      </p:cBhvr>
                                    </p:animEffect>
                                  </p:childTnLst>
                                </p:cTn>
                              </p:par>
                            </p:childTnLst>
                          </p:cTn>
                        </p:par>
                        <p:par>
                          <p:cTn id="22" fill="hold" nodeType="afterGroup">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81972"/>
                                        </p:tgtEl>
                                        <p:attrNameLst>
                                          <p:attrName>style.visibility</p:attrName>
                                        </p:attrNameLst>
                                      </p:cBhvr>
                                      <p:to>
                                        <p:strVal val="visible"/>
                                      </p:to>
                                    </p:set>
                                    <p:animEffect transition="in" filter="wipe(up)">
                                      <p:cBhvr>
                                        <p:cTn id="25" dur="500"/>
                                        <p:tgtEl>
                                          <p:spTgt spid="8197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81974"/>
                                        </p:tgtEl>
                                        <p:attrNameLst>
                                          <p:attrName>style.visibility</p:attrName>
                                        </p:attrNameLst>
                                      </p:cBhvr>
                                      <p:to>
                                        <p:strVal val="visible"/>
                                      </p:to>
                                    </p:set>
                                    <p:animEffect transition="in" filter="wipe(up)">
                                      <p:cBhvr>
                                        <p:cTn id="30" dur="500"/>
                                        <p:tgtEl>
                                          <p:spTgt spid="81974"/>
                                        </p:tgtEl>
                                      </p:cBhvr>
                                    </p:animEffect>
                                  </p:childTnLst>
                                </p:cTn>
                              </p:par>
                            </p:childTnLst>
                          </p:cTn>
                        </p:par>
                        <p:par>
                          <p:cTn id="31" fill="hold" nodeType="afterGroup">
                            <p:stCondLst>
                              <p:cond delay="500"/>
                            </p:stCondLst>
                            <p:childTnLst>
                              <p:par>
                                <p:cTn id="32" presetID="22" presetClass="entr" presetSubtype="1" fill="hold" grpId="0" nodeType="afterEffect">
                                  <p:stCondLst>
                                    <p:cond delay="0"/>
                                  </p:stCondLst>
                                  <p:childTnLst>
                                    <p:set>
                                      <p:cBhvr>
                                        <p:cTn id="33" dur="1" fill="hold">
                                          <p:stCondLst>
                                            <p:cond delay="0"/>
                                          </p:stCondLst>
                                        </p:cTn>
                                        <p:tgtEl>
                                          <p:spTgt spid="81929"/>
                                        </p:tgtEl>
                                        <p:attrNameLst>
                                          <p:attrName>style.visibility</p:attrName>
                                        </p:attrNameLst>
                                      </p:cBhvr>
                                      <p:to>
                                        <p:strVal val="visible"/>
                                      </p:to>
                                    </p:set>
                                    <p:animEffect transition="in" filter="wipe(up)">
                                      <p:cBhvr>
                                        <p:cTn id="34" dur="500"/>
                                        <p:tgtEl>
                                          <p:spTgt spid="8192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81975"/>
                                        </p:tgtEl>
                                        <p:attrNameLst>
                                          <p:attrName>style.visibility</p:attrName>
                                        </p:attrNameLst>
                                      </p:cBhvr>
                                      <p:to>
                                        <p:strVal val="visible"/>
                                      </p:to>
                                    </p:set>
                                    <p:animEffect transition="in" filter="wipe(up)">
                                      <p:cBhvr>
                                        <p:cTn id="39" dur="500"/>
                                        <p:tgtEl>
                                          <p:spTgt spid="81975"/>
                                        </p:tgtEl>
                                      </p:cBhvr>
                                    </p:animEffect>
                                  </p:childTnLst>
                                </p:cTn>
                              </p:par>
                            </p:childTnLst>
                          </p:cTn>
                        </p:par>
                        <p:par>
                          <p:cTn id="40" fill="hold" nodeType="afterGroup">
                            <p:stCondLst>
                              <p:cond delay="500"/>
                            </p:stCondLst>
                            <p:childTnLst>
                              <p:par>
                                <p:cTn id="41" presetID="22" presetClass="entr" presetSubtype="1" fill="hold" grpId="0" nodeType="afterEffect">
                                  <p:stCondLst>
                                    <p:cond delay="0"/>
                                  </p:stCondLst>
                                  <p:childTnLst>
                                    <p:set>
                                      <p:cBhvr>
                                        <p:cTn id="42" dur="1" fill="hold">
                                          <p:stCondLst>
                                            <p:cond delay="0"/>
                                          </p:stCondLst>
                                        </p:cTn>
                                        <p:tgtEl>
                                          <p:spTgt spid="81939"/>
                                        </p:tgtEl>
                                        <p:attrNameLst>
                                          <p:attrName>style.visibility</p:attrName>
                                        </p:attrNameLst>
                                      </p:cBhvr>
                                      <p:to>
                                        <p:strVal val="visible"/>
                                      </p:to>
                                    </p:set>
                                    <p:animEffect transition="in" filter="wipe(up)">
                                      <p:cBhvr>
                                        <p:cTn id="43" dur="500"/>
                                        <p:tgtEl>
                                          <p:spTgt spid="81939"/>
                                        </p:tgtEl>
                                      </p:cBhvr>
                                    </p:animEffect>
                                  </p:childTnLst>
                                </p:cTn>
                              </p:par>
                            </p:childTnLst>
                          </p:cTn>
                        </p:par>
                        <p:par>
                          <p:cTn id="44" fill="hold" nodeType="afterGroup">
                            <p:stCondLst>
                              <p:cond delay="1000"/>
                            </p:stCondLst>
                            <p:childTnLst>
                              <p:par>
                                <p:cTn id="45" presetID="22" presetClass="entr" presetSubtype="1" fill="hold" grpId="0" nodeType="afterEffect">
                                  <p:stCondLst>
                                    <p:cond delay="0"/>
                                  </p:stCondLst>
                                  <p:childTnLst>
                                    <p:set>
                                      <p:cBhvr>
                                        <p:cTn id="46" dur="1" fill="hold">
                                          <p:stCondLst>
                                            <p:cond delay="0"/>
                                          </p:stCondLst>
                                        </p:cTn>
                                        <p:tgtEl>
                                          <p:spTgt spid="81940"/>
                                        </p:tgtEl>
                                        <p:attrNameLst>
                                          <p:attrName>style.visibility</p:attrName>
                                        </p:attrNameLst>
                                      </p:cBhvr>
                                      <p:to>
                                        <p:strVal val="visible"/>
                                      </p:to>
                                    </p:set>
                                    <p:animEffect transition="in" filter="wipe(up)">
                                      <p:cBhvr>
                                        <p:cTn id="47" dur="500"/>
                                        <p:tgtEl>
                                          <p:spTgt spid="8194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81978"/>
                                        </p:tgtEl>
                                        <p:attrNameLst>
                                          <p:attrName>style.visibility</p:attrName>
                                        </p:attrNameLst>
                                      </p:cBhvr>
                                      <p:to>
                                        <p:strVal val="visible"/>
                                      </p:to>
                                    </p:set>
                                    <p:animEffect transition="in" filter="wipe(up)">
                                      <p:cBhvr>
                                        <p:cTn id="52" dur="500"/>
                                        <p:tgtEl>
                                          <p:spTgt spid="8197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81976"/>
                                        </p:tgtEl>
                                        <p:attrNameLst>
                                          <p:attrName>style.visibility</p:attrName>
                                        </p:attrNameLst>
                                      </p:cBhvr>
                                      <p:to>
                                        <p:strVal val="visible"/>
                                      </p:to>
                                    </p:set>
                                    <p:animEffect transition="in" filter="wipe(up)">
                                      <p:cBhvr>
                                        <p:cTn id="57" dur="500"/>
                                        <p:tgtEl>
                                          <p:spTgt spid="81976"/>
                                        </p:tgtEl>
                                      </p:cBhvr>
                                    </p:animEffect>
                                  </p:childTnLst>
                                </p:cTn>
                              </p:par>
                            </p:childTnLst>
                          </p:cTn>
                        </p:par>
                        <p:par>
                          <p:cTn id="58" fill="hold" nodeType="afterGroup">
                            <p:stCondLst>
                              <p:cond delay="500"/>
                            </p:stCondLst>
                            <p:childTnLst>
                              <p:par>
                                <p:cTn id="59" presetID="22" presetClass="entr" presetSubtype="1" fill="hold" grpId="0" nodeType="afterEffect">
                                  <p:stCondLst>
                                    <p:cond delay="0"/>
                                  </p:stCondLst>
                                  <p:childTnLst>
                                    <p:set>
                                      <p:cBhvr>
                                        <p:cTn id="60" dur="1" fill="hold">
                                          <p:stCondLst>
                                            <p:cond delay="0"/>
                                          </p:stCondLst>
                                        </p:cTn>
                                        <p:tgtEl>
                                          <p:spTgt spid="81979"/>
                                        </p:tgtEl>
                                        <p:attrNameLst>
                                          <p:attrName>style.visibility</p:attrName>
                                        </p:attrNameLst>
                                      </p:cBhvr>
                                      <p:to>
                                        <p:strVal val="visible"/>
                                      </p:to>
                                    </p:set>
                                    <p:animEffect transition="in" filter="wipe(up)">
                                      <p:cBhvr>
                                        <p:cTn id="61" dur="500"/>
                                        <p:tgtEl>
                                          <p:spTgt spid="81979"/>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81977"/>
                                        </p:tgtEl>
                                        <p:attrNameLst>
                                          <p:attrName>style.visibility</p:attrName>
                                        </p:attrNameLst>
                                      </p:cBhvr>
                                      <p:to>
                                        <p:strVal val="visible"/>
                                      </p:to>
                                    </p:set>
                                    <p:animEffect transition="in" filter="wipe(up)">
                                      <p:cBhvr>
                                        <p:cTn id="66" dur="500"/>
                                        <p:tgtEl>
                                          <p:spTgt spid="81977"/>
                                        </p:tgtEl>
                                      </p:cBhvr>
                                    </p:animEffect>
                                  </p:childTnLst>
                                </p:cTn>
                              </p:par>
                            </p:childTnLst>
                          </p:cTn>
                        </p:par>
                        <p:par>
                          <p:cTn id="67" fill="hold" nodeType="afterGroup">
                            <p:stCondLst>
                              <p:cond delay="500"/>
                            </p:stCondLst>
                            <p:childTnLst>
                              <p:par>
                                <p:cTn id="68" presetID="22" presetClass="entr" presetSubtype="1" fill="hold" grpId="0" nodeType="afterEffect">
                                  <p:stCondLst>
                                    <p:cond delay="0"/>
                                  </p:stCondLst>
                                  <p:childTnLst>
                                    <p:set>
                                      <p:cBhvr>
                                        <p:cTn id="69" dur="1" fill="hold">
                                          <p:stCondLst>
                                            <p:cond delay="0"/>
                                          </p:stCondLst>
                                        </p:cTn>
                                        <p:tgtEl>
                                          <p:spTgt spid="81980"/>
                                        </p:tgtEl>
                                        <p:attrNameLst>
                                          <p:attrName>style.visibility</p:attrName>
                                        </p:attrNameLst>
                                      </p:cBhvr>
                                      <p:to>
                                        <p:strVal val="visible"/>
                                      </p:to>
                                    </p:set>
                                    <p:animEffect transition="in" filter="wipe(up)">
                                      <p:cBhvr>
                                        <p:cTn id="70" dur="500"/>
                                        <p:tgtEl>
                                          <p:spTgt spid="81980"/>
                                        </p:tgtEl>
                                      </p:cBhvr>
                                    </p:animEffect>
                                  </p:childTnLst>
                                </p:cTn>
                              </p:par>
                            </p:childTnLst>
                          </p:cTn>
                        </p:par>
                        <p:par>
                          <p:cTn id="71" fill="hold" nodeType="afterGroup">
                            <p:stCondLst>
                              <p:cond delay="1000"/>
                            </p:stCondLst>
                            <p:childTnLst>
                              <p:par>
                                <p:cTn id="72" presetID="22" presetClass="entr" presetSubtype="1" fill="hold" grpId="0" nodeType="after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wipe(up)">
                                      <p:cBhvr>
                                        <p:cTn id="74" dur="500"/>
                                        <p:tgtEl>
                                          <p:spTgt spid="19"/>
                                        </p:tgtEl>
                                      </p:cBhvr>
                                    </p:animEffect>
                                  </p:childTnLst>
                                </p:cTn>
                              </p:par>
                            </p:childTnLst>
                          </p:cTn>
                        </p:par>
                        <p:par>
                          <p:cTn id="75" fill="hold" nodeType="afterGroup">
                            <p:stCondLst>
                              <p:cond delay="1500"/>
                            </p:stCondLst>
                            <p:childTnLst>
                              <p:par>
                                <p:cTn id="76" presetID="22" presetClass="entr" presetSubtype="1" fill="hold" grpId="0" nodeType="after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wipe(up)">
                                      <p:cBhvr>
                                        <p:cTn id="7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animBg="1"/>
      <p:bldP spid="81924" grpId="0" animBg="1"/>
      <p:bldP spid="81925" grpId="0" animBg="1"/>
      <p:bldP spid="81929" grpId="0" animBg="1"/>
      <p:bldP spid="81939" grpId="0" animBg="1"/>
      <p:bldP spid="81940" grpId="0" animBg="1"/>
      <p:bldP spid="81972" grpId="0" animBg="1"/>
      <p:bldP spid="81973" grpId="0" animBg="1"/>
      <p:bldP spid="81974" grpId="0" animBg="1"/>
      <p:bldP spid="81975" grpId="0" animBg="1"/>
      <p:bldP spid="81976" grpId="0" animBg="1"/>
      <p:bldP spid="81977" grpId="0" animBg="1"/>
      <p:bldP spid="81978" grpId="0" animBg="1"/>
      <p:bldP spid="81979" grpId="0" animBg="1"/>
      <p:bldP spid="81980" grpId="0" animBg="1"/>
      <p:bldP spid="19"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a:xfrm>
            <a:off x="685800" y="1143000"/>
            <a:ext cx="7772400" cy="1143000"/>
          </a:xfrm>
        </p:spPr>
        <p:txBody>
          <a:bodyPr/>
          <a:lstStyle/>
          <a:p>
            <a:r>
              <a:rPr lang="es-ES_tradnl" sz="3200">
                <a:latin typeface="Times New Roman" charset="0"/>
              </a:rPr>
              <a:t>Valoración y actitud en la pérdida de conciencia</a:t>
            </a:r>
          </a:p>
        </p:txBody>
      </p:sp>
      <p:pic>
        <p:nvPicPr>
          <p:cNvPr id="52226" name="Picture 4" descr="U:\CENTRO DE FORMACION\CENTRO FORMAC 061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3"/>
          <a:stretch>
            <a:fillRect/>
          </a:stretch>
        </p:blipFill>
        <p:spPr>
          <a:xfrm>
            <a:off x="539552" y="2348880"/>
            <a:ext cx="7904910" cy="3960440"/>
          </a:xfrm>
          <a:prstGeom prst="rect">
            <a:avLst/>
          </a:prstGeom>
        </p:spPr>
      </p:pic>
      <p:sp>
        <p:nvSpPr>
          <p:cNvPr id="3" name="Rectángulo 2"/>
          <p:cNvSpPr/>
          <p:nvPr/>
        </p:nvSpPr>
        <p:spPr>
          <a:xfrm>
            <a:off x="1259632" y="2852936"/>
            <a:ext cx="1296143" cy="923330"/>
          </a:xfrm>
          <a:prstGeom prst="rect">
            <a:avLst/>
          </a:prstGeom>
          <a:noFill/>
        </p:spPr>
        <p:txBody>
          <a:bodyPr wrap="square" lIns="91440" tIns="45720" rIns="91440" bIns="45720">
            <a:spAutoFit/>
          </a:bodyPr>
          <a:lstStyle/>
          <a:p>
            <a:pPr algn="ctr"/>
            <a:r>
              <a:rPr lang="es-ES_tradnl"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es-ES_tradnl"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ransition xmlns:p14="http://schemas.microsoft.com/office/powerpoint/2010/main">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51520" y="764704"/>
            <a:ext cx="8374244" cy="4248472"/>
          </a:xfrm>
          <a:prstGeom prst="rect">
            <a:avLst/>
          </a:prstGeom>
        </p:spPr>
      </p:pic>
      <p:sp>
        <p:nvSpPr>
          <p:cNvPr id="4" name="Rectángulo 3"/>
          <p:cNvSpPr/>
          <p:nvPr/>
        </p:nvSpPr>
        <p:spPr>
          <a:xfrm>
            <a:off x="251520" y="3140968"/>
            <a:ext cx="4671696" cy="923330"/>
          </a:xfrm>
          <a:prstGeom prst="rect">
            <a:avLst/>
          </a:prstGeom>
          <a:noFill/>
        </p:spPr>
        <p:txBody>
          <a:bodyPr wrap="none" lIns="91440" tIns="45720" rIns="91440" bIns="45720">
            <a:spAutoFit/>
          </a:bodyPr>
          <a:lstStyle/>
          <a:p>
            <a:pPr algn="ctr"/>
            <a:r>
              <a:rPr lang="es-E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a:t>
            </a:r>
            <a:r>
              <a:rPr lang="es-ES_tradnl"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rente-Mentón</a:t>
            </a:r>
            <a:endParaRPr lang="es-ES_tradnl"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Rectángulo 4"/>
          <p:cNvSpPr/>
          <p:nvPr/>
        </p:nvSpPr>
        <p:spPr>
          <a:xfrm>
            <a:off x="643832" y="5373216"/>
            <a:ext cx="7960616" cy="769441"/>
          </a:xfrm>
          <a:prstGeom prst="rect">
            <a:avLst/>
          </a:prstGeom>
          <a:noFill/>
        </p:spPr>
        <p:txBody>
          <a:bodyPr wrap="square" lIns="91440" tIns="45720" rIns="91440" bIns="45720">
            <a:spAutoFit/>
          </a:bodyPr>
          <a:lstStyle/>
          <a:p>
            <a:pPr algn="ctr"/>
            <a:r>
              <a:rPr lang="es-ES_tradnl" sz="44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¿Trauma?: Tracción Mandíbula</a:t>
            </a:r>
            <a:endParaRPr lang="es-ES_tradnl" sz="4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6" name="Rectángulo 5"/>
          <p:cNvSpPr/>
          <p:nvPr/>
        </p:nvSpPr>
        <p:spPr>
          <a:xfrm>
            <a:off x="3298045" y="980728"/>
            <a:ext cx="1201947" cy="1323439"/>
          </a:xfrm>
          <a:prstGeom prst="rect">
            <a:avLst/>
          </a:prstGeom>
          <a:noFill/>
        </p:spPr>
        <p:txBody>
          <a:bodyPr wrap="square" lIns="91440" tIns="45720" rIns="91440" bIns="45720">
            <a:spAutoFit/>
          </a:bodyPr>
          <a:lstStyle/>
          <a:p>
            <a:pPr algn="ctr"/>
            <a:r>
              <a:rPr lang="es-ES_tradnl" sz="8000" b="1"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A</a:t>
            </a:r>
          </a:p>
        </p:txBody>
      </p:sp>
    </p:spTree>
    <p:extLst>
      <p:ext uri="{BB962C8B-B14F-4D97-AF65-F5344CB8AC3E}">
        <p14:creationId xmlns:p14="http://schemas.microsoft.com/office/powerpoint/2010/main" val="1491253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2F76"/>
            </a:gs>
            <a:gs pos="100000">
              <a:srgbClr val="0066FF"/>
            </a:gs>
          </a:gsLst>
          <a:lin ang="5400000" scaled="1"/>
        </a:gradFill>
        <a:effectLst/>
      </p:bgPr>
    </p:bg>
    <p:spTree>
      <p:nvGrpSpPr>
        <p:cNvPr id="1" name=""/>
        <p:cNvGrpSpPr/>
        <p:nvPr/>
      </p:nvGrpSpPr>
      <p:grpSpPr>
        <a:xfrm>
          <a:off x="0" y="0"/>
          <a:ext cx="0" cy="0"/>
          <a:chOff x="0" y="0"/>
          <a:chExt cx="0" cy="0"/>
        </a:xfrm>
      </p:grpSpPr>
      <p:pic>
        <p:nvPicPr>
          <p:cNvPr id="18434" name="Picture 2" descr="U:\CENTRO DE FORMACION\CENTRO FORMAC 061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Grp="1" noChangeArrowheads="1"/>
          </p:cNvSpPr>
          <p:nvPr>
            <p:ph type="title"/>
          </p:nvPr>
        </p:nvSpPr>
        <p:spPr>
          <a:xfrm>
            <a:off x="0" y="0"/>
            <a:ext cx="5867400" cy="1143000"/>
          </a:xfrm>
        </p:spPr>
        <p:txBody>
          <a:bodyPr/>
          <a:lstStyle/>
          <a:p>
            <a:r>
              <a:rPr lang="es-ES_tradnl" sz="2400">
                <a:latin typeface="Times New Roman" charset="0"/>
              </a:rPr>
              <a:t>INTRODUCCIÓN A LA DESFIBRILACIÓN SEMIAUTOMÁTICA</a:t>
            </a:r>
          </a:p>
        </p:txBody>
      </p:sp>
      <p:sp>
        <p:nvSpPr>
          <p:cNvPr id="216068" name="Rectangle 4"/>
          <p:cNvSpPr>
            <a:spLocks noGrp="1" noChangeArrowheads="1"/>
          </p:cNvSpPr>
          <p:nvPr>
            <p:ph type="body" idx="1"/>
          </p:nvPr>
        </p:nvSpPr>
        <p:spPr>
          <a:xfrm>
            <a:off x="609600" y="1371600"/>
            <a:ext cx="8305800" cy="5334000"/>
          </a:xfrm>
        </p:spPr>
        <p:txBody>
          <a:bodyPr/>
          <a:lstStyle/>
          <a:p>
            <a:pPr algn="ctr">
              <a:lnSpc>
                <a:spcPct val="140000"/>
              </a:lnSpc>
              <a:spcBef>
                <a:spcPct val="30000"/>
              </a:spcBef>
              <a:buFontTx/>
              <a:buNone/>
              <a:defRPr/>
            </a:pPr>
            <a:r>
              <a:rPr lang="es-ES" sz="4000">
                <a:solidFill>
                  <a:schemeClr val="tx2"/>
                </a:solidFill>
                <a:effectLst>
                  <a:outerShdw blurRad="38100" dist="38100" dir="2700000" algn="tl">
                    <a:srgbClr val="000000"/>
                  </a:outerShdw>
                </a:effectLst>
                <a:latin typeface="Times New Roman" charset="0"/>
                <a:cs typeface="+mn-cs"/>
              </a:rPr>
              <a:t>PCR</a:t>
            </a:r>
          </a:p>
          <a:p>
            <a:pPr lvl="1">
              <a:lnSpc>
                <a:spcPct val="140000"/>
              </a:lnSpc>
              <a:spcBef>
                <a:spcPct val="30000"/>
              </a:spcBef>
              <a:defRPr/>
            </a:pPr>
            <a:r>
              <a:rPr lang="es-ES">
                <a:latin typeface="Times New Roman" charset="0"/>
              </a:rPr>
              <a:t>Interrupción brusca, inesperada y potencialmente reversible de la respiración y la circulación espontánea.</a:t>
            </a:r>
          </a:p>
          <a:p>
            <a:pPr lvl="1">
              <a:lnSpc>
                <a:spcPct val="140000"/>
              </a:lnSpc>
              <a:spcBef>
                <a:spcPct val="30000"/>
              </a:spcBef>
              <a:defRPr/>
            </a:pPr>
            <a:r>
              <a:rPr lang="es-ES">
                <a:latin typeface="Times New Roman" charset="0"/>
              </a:rPr>
              <a:t>Distinto de la muerte por:</a:t>
            </a:r>
          </a:p>
          <a:p>
            <a:pPr lvl="2">
              <a:lnSpc>
                <a:spcPct val="140000"/>
              </a:lnSpc>
              <a:spcBef>
                <a:spcPct val="30000"/>
              </a:spcBef>
              <a:defRPr/>
            </a:pPr>
            <a:r>
              <a:rPr lang="es-ES">
                <a:latin typeface="Times New Roman" charset="0"/>
              </a:rPr>
              <a:t>Envejecimiento biológico.</a:t>
            </a:r>
          </a:p>
          <a:p>
            <a:pPr lvl="2">
              <a:lnSpc>
                <a:spcPct val="140000"/>
              </a:lnSpc>
              <a:spcBef>
                <a:spcPct val="30000"/>
              </a:spcBef>
              <a:defRPr/>
            </a:pPr>
            <a:r>
              <a:rPr lang="es-ES">
                <a:latin typeface="Times New Roman" charset="0"/>
              </a:rPr>
              <a:t>Enfermedad terminal.</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6068">
                                            <p:txEl>
                                              <p:pRg st="0" end="0"/>
                                            </p:txEl>
                                          </p:spTgt>
                                        </p:tgtEl>
                                        <p:attrNameLst>
                                          <p:attrName>style.visibility</p:attrName>
                                        </p:attrNameLst>
                                      </p:cBhvr>
                                      <p:to>
                                        <p:strVal val="visible"/>
                                      </p:to>
                                    </p:set>
                                    <p:anim calcmode="lin" valueType="num">
                                      <p:cBhvr additive="base">
                                        <p:cTn id="7" dur="500" fill="hold"/>
                                        <p:tgtEl>
                                          <p:spTgt spid="21606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606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6068">
                                            <p:txEl>
                                              <p:pRg st="1" end="1"/>
                                            </p:txEl>
                                          </p:spTgt>
                                        </p:tgtEl>
                                        <p:attrNameLst>
                                          <p:attrName>style.visibility</p:attrName>
                                        </p:attrNameLst>
                                      </p:cBhvr>
                                      <p:to>
                                        <p:strVal val="visible"/>
                                      </p:to>
                                    </p:set>
                                    <p:anim calcmode="lin" valueType="num">
                                      <p:cBhvr additive="base">
                                        <p:cTn id="13" dur="500" fill="hold"/>
                                        <p:tgtEl>
                                          <p:spTgt spid="21606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1606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6068">
                                            <p:txEl>
                                              <p:pRg st="2" end="2"/>
                                            </p:txEl>
                                          </p:spTgt>
                                        </p:tgtEl>
                                        <p:attrNameLst>
                                          <p:attrName>style.visibility</p:attrName>
                                        </p:attrNameLst>
                                      </p:cBhvr>
                                      <p:to>
                                        <p:strVal val="visible"/>
                                      </p:to>
                                    </p:set>
                                    <p:anim calcmode="lin" valueType="num">
                                      <p:cBhvr additive="base">
                                        <p:cTn id="19" dur="500" fill="hold"/>
                                        <p:tgtEl>
                                          <p:spTgt spid="21606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16068">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16068">
                                            <p:txEl>
                                              <p:pRg st="3" end="3"/>
                                            </p:txEl>
                                          </p:spTgt>
                                        </p:tgtEl>
                                        <p:attrNameLst>
                                          <p:attrName>style.visibility</p:attrName>
                                        </p:attrNameLst>
                                      </p:cBhvr>
                                      <p:to>
                                        <p:strVal val="visible"/>
                                      </p:to>
                                    </p:set>
                                    <p:anim calcmode="lin" valueType="num">
                                      <p:cBhvr additive="base">
                                        <p:cTn id="23" dur="500" fill="hold"/>
                                        <p:tgtEl>
                                          <p:spTgt spid="216068">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16068">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16068">
                                            <p:txEl>
                                              <p:pRg st="4" end="4"/>
                                            </p:txEl>
                                          </p:spTgt>
                                        </p:tgtEl>
                                        <p:attrNameLst>
                                          <p:attrName>style.visibility</p:attrName>
                                        </p:attrNameLst>
                                      </p:cBhvr>
                                      <p:to>
                                        <p:strVal val="visible"/>
                                      </p:to>
                                    </p:set>
                                    <p:anim calcmode="lin" valueType="num">
                                      <p:cBhvr additive="base">
                                        <p:cTn id="27" dur="500" fill="hold"/>
                                        <p:tgtEl>
                                          <p:spTgt spid="216068">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16068">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8" grpId="0" build="p" bldLvl="2"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033" descr="U:\CENTRO DE FORMACION\CENTRO FORMAC 061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4"/>
          <a:stretch>
            <a:fillRect/>
          </a:stretch>
        </p:blipFill>
        <p:spPr>
          <a:xfrm>
            <a:off x="723900" y="1549400"/>
            <a:ext cx="7683500" cy="3759200"/>
          </a:xfrm>
          <a:prstGeom prst="rect">
            <a:avLst/>
          </a:prstGeom>
        </p:spPr>
      </p:pic>
      <p:sp>
        <p:nvSpPr>
          <p:cNvPr id="6" name="Rectángulo 5"/>
          <p:cNvSpPr/>
          <p:nvPr/>
        </p:nvSpPr>
        <p:spPr>
          <a:xfrm>
            <a:off x="3563888" y="1484784"/>
            <a:ext cx="1201947" cy="1323439"/>
          </a:xfrm>
          <a:prstGeom prst="rect">
            <a:avLst/>
          </a:prstGeom>
          <a:noFill/>
        </p:spPr>
        <p:txBody>
          <a:bodyPr wrap="square" lIns="91440" tIns="45720" rIns="91440" bIns="45720">
            <a:spAutoFit/>
          </a:bodyPr>
          <a:lstStyle/>
          <a:p>
            <a:pPr algn="ctr"/>
            <a:r>
              <a:rPr lang="es-ES_tradnl" sz="8000" b="1"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B</a:t>
            </a:r>
            <a:endParaRPr lang="es-ES_tradnl" sz="8000" b="1"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8846" y="1916832"/>
            <a:ext cx="9332237" cy="1728192"/>
          </a:xfrm>
          <a:prstGeom prst="rect">
            <a:avLst/>
          </a:prstGeom>
        </p:spPr>
      </p:pic>
    </p:spTree>
    <p:extLst>
      <p:ext uri="{BB962C8B-B14F-4D97-AF65-F5344CB8AC3E}">
        <p14:creationId xmlns:p14="http://schemas.microsoft.com/office/powerpoint/2010/main" val="1486669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08520" y="908720"/>
            <a:ext cx="9528888" cy="4824536"/>
          </a:xfrm>
          <a:prstGeom prst="rect">
            <a:avLst/>
          </a:prstGeom>
        </p:spPr>
      </p:pic>
    </p:spTree>
    <p:extLst>
      <p:ext uri="{BB962C8B-B14F-4D97-AF65-F5344CB8AC3E}">
        <p14:creationId xmlns:p14="http://schemas.microsoft.com/office/powerpoint/2010/main" val="12435334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1196752"/>
            <a:ext cx="9284829" cy="4536504"/>
          </a:xfrm>
          <a:prstGeom prst="rect">
            <a:avLst/>
          </a:prstGeom>
        </p:spPr>
      </p:pic>
    </p:spTree>
    <p:extLst>
      <p:ext uri="{BB962C8B-B14F-4D97-AF65-F5344CB8AC3E}">
        <p14:creationId xmlns:p14="http://schemas.microsoft.com/office/powerpoint/2010/main" val="42373030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028" descr="U:\CENTRO DE FORMACION\CENTRO FORMAC 061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p:cNvPicPr>
            <a:picLocks noChangeAspect="1"/>
          </p:cNvPicPr>
          <p:nvPr/>
        </p:nvPicPr>
        <p:blipFill>
          <a:blip r:embed="rId3"/>
          <a:stretch>
            <a:fillRect/>
          </a:stretch>
        </p:blipFill>
        <p:spPr>
          <a:xfrm>
            <a:off x="-1" y="1844824"/>
            <a:ext cx="9136375" cy="3744416"/>
          </a:xfrm>
          <a:prstGeom prst="rect">
            <a:avLst/>
          </a:prstGeom>
        </p:spPr>
      </p:pic>
      <p:sp>
        <p:nvSpPr>
          <p:cNvPr id="7" name="Rectángulo 6"/>
          <p:cNvSpPr/>
          <p:nvPr/>
        </p:nvSpPr>
        <p:spPr>
          <a:xfrm>
            <a:off x="3635896" y="2276872"/>
            <a:ext cx="1201947" cy="1323439"/>
          </a:xfrm>
          <a:prstGeom prst="rect">
            <a:avLst/>
          </a:prstGeom>
          <a:noFill/>
        </p:spPr>
        <p:txBody>
          <a:bodyPr wrap="square" lIns="91440" tIns="45720" rIns="91440" bIns="45720">
            <a:spAutoFit/>
          </a:bodyPr>
          <a:lstStyle/>
          <a:p>
            <a:pPr algn="ctr"/>
            <a:r>
              <a:rPr lang="es-ES_tradnl" sz="8000" b="1"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C</a:t>
            </a:r>
          </a:p>
        </p:txBody>
      </p:sp>
    </p:spTree>
  </p:cSld>
  <p:clrMapOvr>
    <a:masterClrMapping/>
  </p:clrMapOvr>
  <p:transition xmlns:p14="http://schemas.microsoft.com/office/powerpoint/2010/main">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07504" y="1340768"/>
            <a:ext cx="4104456" cy="4362224"/>
          </a:xfrm>
          <a:prstGeom prst="rect">
            <a:avLst/>
          </a:prstGeom>
        </p:spPr>
      </p:pic>
      <p:pic>
        <p:nvPicPr>
          <p:cNvPr id="4" name="Imagen 3"/>
          <p:cNvPicPr>
            <a:picLocks noChangeAspect="1"/>
          </p:cNvPicPr>
          <p:nvPr/>
        </p:nvPicPr>
        <p:blipFill>
          <a:blip r:embed="rId3"/>
          <a:stretch>
            <a:fillRect/>
          </a:stretch>
        </p:blipFill>
        <p:spPr>
          <a:xfrm>
            <a:off x="4283968" y="1340768"/>
            <a:ext cx="4933102" cy="4392488"/>
          </a:xfrm>
          <a:prstGeom prst="rect">
            <a:avLst/>
          </a:prstGeom>
        </p:spPr>
      </p:pic>
      <p:sp>
        <p:nvSpPr>
          <p:cNvPr id="5" name="Rectángulo 4"/>
          <p:cNvSpPr/>
          <p:nvPr/>
        </p:nvSpPr>
        <p:spPr>
          <a:xfrm>
            <a:off x="2483768" y="1196752"/>
            <a:ext cx="1922027" cy="1323439"/>
          </a:xfrm>
          <a:prstGeom prst="rect">
            <a:avLst/>
          </a:prstGeom>
          <a:noFill/>
        </p:spPr>
        <p:txBody>
          <a:bodyPr wrap="square" lIns="91440" tIns="45720" rIns="91440" bIns="45720">
            <a:spAutoFit/>
          </a:bodyPr>
          <a:lstStyle/>
          <a:p>
            <a:pPr algn="ctr"/>
            <a:r>
              <a:rPr lang="es-ES_tradnl" sz="8000" b="1"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30</a:t>
            </a:r>
            <a:endParaRPr lang="es-ES_tradnl" sz="8000" b="1"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endParaRPr>
          </a:p>
        </p:txBody>
      </p:sp>
    </p:spTree>
    <p:extLst>
      <p:ext uri="{BB962C8B-B14F-4D97-AF65-F5344CB8AC3E}">
        <p14:creationId xmlns:p14="http://schemas.microsoft.com/office/powerpoint/2010/main" val="30812296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1412776"/>
            <a:ext cx="9144000" cy="4072538"/>
          </a:xfrm>
          <a:prstGeom prst="rect">
            <a:avLst/>
          </a:prstGeom>
        </p:spPr>
      </p:pic>
      <p:sp>
        <p:nvSpPr>
          <p:cNvPr id="5" name="Rectángulo 4"/>
          <p:cNvSpPr/>
          <p:nvPr/>
        </p:nvSpPr>
        <p:spPr>
          <a:xfrm>
            <a:off x="2771800" y="1772816"/>
            <a:ext cx="1201947" cy="1323439"/>
          </a:xfrm>
          <a:prstGeom prst="rect">
            <a:avLst/>
          </a:prstGeom>
          <a:noFill/>
        </p:spPr>
        <p:txBody>
          <a:bodyPr wrap="square" lIns="91440" tIns="45720" rIns="91440" bIns="45720">
            <a:spAutoFit/>
          </a:bodyPr>
          <a:lstStyle/>
          <a:p>
            <a:pPr algn="ctr"/>
            <a:r>
              <a:rPr lang="es-ES_tradnl" sz="8000" b="1"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2</a:t>
            </a:r>
            <a:endParaRPr lang="es-ES_tradnl" sz="8000" b="1"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endParaRPr>
          </a:p>
        </p:txBody>
      </p:sp>
    </p:spTree>
    <p:extLst>
      <p:ext uri="{BB962C8B-B14F-4D97-AF65-F5344CB8AC3E}">
        <p14:creationId xmlns:p14="http://schemas.microsoft.com/office/powerpoint/2010/main" val="7907933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9509" y="908720"/>
            <a:ext cx="9148616" cy="4536504"/>
          </a:xfrm>
          <a:prstGeom prst="rect">
            <a:avLst/>
          </a:prstGeom>
        </p:spPr>
      </p:pic>
    </p:spTree>
    <p:extLst>
      <p:ext uri="{BB962C8B-B14F-4D97-AF65-F5344CB8AC3E}">
        <p14:creationId xmlns:p14="http://schemas.microsoft.com/office/powerpoint/2010/main" val="32792368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1196751"/>
            <a:ext cx="9180512" cy="4745565"/>
          </a:xfrm>
          <a:prstGeom prst="rect">
            <a:avLst/>
          </a:prstGeom>
        </p:spPr>
      </p:pic>
    </p:spTree>
    <p:extLst>
      <p:ext uri="{BB962C8B-B14F-4D97-AF65-F5344CB8AC3E}">
        <p14:creationId xmlns:p14="http://schemas.microsoft.com/office/powerpoint/2010/main" val="212750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08520" y="1196752"/>
            <a:ext cx="9252520" cy="4986177"/>
          </a:xfrm>
          <a:prstGeom prst="rect">
            <a:avLst/>
          </a:prstGeom>
        </p:spPr>
      </p:pic>
    </p:spTree>
    <p:extLst>
      <p:ext uri="{BB962C8B-B14F-4D97-AF65-F5344CB8AC3E}">
        <p14:creationId xmlns:p14="http://schemas.microsoft.com/office/powerpoint/2010/main" val="774883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2F76"/>
            </a:gs>
            <a:gs pos="100000">
              <a:srgbClr val="0066FF"/>
            </a:gs>
          </a:gsLst>
          <a:lin ang="5400000" scaled="1"/>
        </a:gradFill>
        <a:effectLst/>
      </p:bgPr>
    </p:bg>
    <p:spTree>
      <p:nvGrpSpPr>
        <p:cNvPr id="1" name=""/>
        <p:cNvGrpSpPr/>
        <p:nvPr/>
      </p:nvGrpSpPr>
      <p:grpSpPr>
        <a:xfrm>
          <a:off x="0" y="0"/>
          <a:ext cx="0" cy="0"/>
          <a:chOff x="0" y="0"/>
          <a:chExt cx="0" cy="0"/>
        </a:xfrm>
      </p:grpSpPr>
      <p:pic>
        <p:nvPicPr>
          <p:cNvPr id="19458" name="Picture 2" descr="U:\CENTRO DE FORMACION\CENTRO FORMAC 061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p:cNvSpPr>
            <a:spLocks noGrp="1" noChangeArrowheads="1"/>
          </p:cNvSpPr>
          <p:nvPr>
            <p:ph type="title"/>
          </p:nvPr>
        </p:nvSpPr>
        <p:spPr>
          <a:xfrm>
            <a:off x="0" y="0"/>
            <a:ext cx="5867400" cy="1143000"/>
          </a:xfrm>
        </p:spPr>
        <p:txBody>
          <a:bodyPr/>
          <a:lstStyle/>
          <a:p>
            <a:r>
              <a:rPr lang="es-ES_tradnl" sz="2400">
                <a:latin typeface="Times New Roman" charset="0"/>
              </a:rPr>
              <a:t>INTRODUCCIÓN A LA DESFIBRILACIÓN SEMIAUTOMÁTICA</a:t>
            </a:r>
          </a:p>
        </p:txBody>
      </p:sp>
      <p:sp>
        <p:nvSpPr>
          <p:cNvPr id="217092" name="Rectangle 4"/>
          <p:cNvSpPr>
            <a:spLocks noGrp="1" noChangeArrowheads="1"/>
          </p:cNvSpPr>
          <p:nvPr>
            <p:ph type="body" idx="1"/>
          </p:nvPr>
        </p:nvSpPr>
        <p:spPr>
          <a:xfrm>
            <a:off x="609600" y="1371600"/>
            <a:ext cx="8305800" cy="5334000"/>
          </a:xfrm>
        </p:spPr>
        <p:txBody>
          <a:bodyPr/>
          <a:lstStyle/>
          <a:p>
            <a:pPr algn="ctr">
              <a:lnSpc>
                <a:spcPct val="140000"/>
              </a:lnSpc>
              <a:spcBef>
                <a:spcPct val="30000"/>
              </a:spcBef>
              <a:buFontTx/>
              <a:buNone/>
              <a:defRPr/>
            </a:pPr>
            <a:r>
              <a:rPr lang="es-ES" sz="3600">
                <a:solidFill>
                  <a:schemeClr val="tx2"/>
                </a:solidFill>
                <a:effectLst>
                  <a:outerShdw blurRad="38100" dist="38100" dir="2700000" algn="tl">
                    <a:srgbClr val="000000"/>
                  </a:outerShdw>
                </a:effectLst>
                <a:latin typeface="Times New Roman" charset="0"/>
                <a:cs typeface="+mn-cs"/>
              </a:rPr>
              <a:t>Tipos de PCR</a:t>
            </a:r>
          </a:p>
          <a:p>
            <a:pPr>
              <a:lnSpc>
                <a:spcPct val="140000"/>
              </a:lnSpc>
              <a:spcBef>
                <a:spcPct val="30000"/>
              </a:spcBef>
              <a:defRPr/>
            </a:pPr>
            <a:r>
              <a:rPr lang="es-ES" sz="2800">
                <a:latin typeface="Times New Roman" charset="0"/>
                <a:cs typeface="+mn-cs"/>
              </a:rPr>
              <a:t>Parada respiratoria:</a:t>
            </a:r>
          </a:p>
          <a:p>
            <a:pPr lvl="1">
              <a:lnSpc>
                <a:spcPct val="140000"/>
              </a:lnSpc>
              <a:spcBef>
                <a:spcPct val="30000"/>
              </a:spcBef>
              <a:defRPr/>
            </a:pPr>
            <a:r>
              <a:rPr lang="es-ES" sz="2400">
                <a:latin typeface="Times New Roman" charset="0"/>
              </a:rPr>
              <a:t>Se detiene respiración. Persisten latidos.</a:t>
            </a:r>
          </a:p>
          <a:p>
            <a:pPr>
              <a:lnSpc>
                <a:spcPct val="140000"/>
              </a:lnSpc>
              <a:spcBef>
                <a:spcPct val="30000"/>
              </a:spcBef>
              <a:defRPr/>
            </a:pPr>
            <a:r>
              <a:rPr lang="es-ES" sz="2800">
                <a:latin typeface="Times New Roman" charset="0"/>
                <a:cs typeface="+mn-cs"/>
              </a:rPr>
              <a:t>Parada cardíaca:</a:t>
            </a:r>
          </a:p>
          <a:p>
            <a:pPr lvl="1">
              <a:lnSpc>
                <a:spcPct val="140000"/>
              </a:lnSpc>
              <a:spcBef>
                <a:spcPct val="30000"/>
              </a:spcBef>
              <a:defRPr/>
            </a:pPr>
            <a:r>
              <a:rPr lang="es-ES" sz="2400">
                <a:latin typeface="Times New Roman" charset="0"/>
              </a:rPr>
              <a:t>Desencadena inmediatamente pérdida de conciencia y parada respiratoria.</a:t>
            </a:r>
          </a:p>
          <a:p>
            <a:pPr lvl="1">
              <a:lnSpc>
                <a:spcPct val="140000"/>
              </a:lnSpc>
              <a:spcBef>
                <a:spcPct val="30000"/>
              </a:spcBef>
              <a:defRPr/>
            </a:pPr>
            <a:r>
              <a:rPr lang="es-ES" sz="2400">
                <a:latin typeface="Times New Roman" charset="0"/>
              </a:rPr>
              <a:t>Causa en 85% de casos:Fibrilación ventricular.</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7092">
                                            <p:txEl>
                                              <p:pRg st="0" end="0"/>
                                            </p:txEl>
                                          </p:spTgt>
                                        </p:tgtEl>
                                        <p:attrNameLst>
                                          <p:attrName>style.visibility</p:attrName>
                                        </p:attrNameLst>
                                      </p:cBhvr>
                                      <p:to>
                                        <p:strVal val="visible"/>
                                      </p:to>
                                    </p:set>
                                    <p:anim calcmode="lin" valueType="num">
                                      <p:cBhvr additive="base">
                                        <p:cTn id="7" dur="500" fill="hold"/>
                                        <p:tgtEl>
                                          <p:spTgt spid="21709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709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7092">
                                            <p:txEl>
                                              <p:pRg st="1" end="1"/>
                                            </p:txEl>
                                          </p:spTgt>
                                        </p:tgtEl>
                                        <p:attrNameLst>
                                          <p:attrName>style.visibility</p:attrName>
                                        </p:attrNameLst>
                                      </p:cBhvr>
                                      <p:to>
                                        <p:strVal val="visible"/>
                                      </p:to>
                                    </p:set>
                                    <p:anim calcmode="lin" valueType="num">
                                      <p:cBhvr additive="base">
                                        <p:cTn id="13" dur="500" fill="hold"/>
                                        <p:tgtEl>
                                          <p:spTgt spid="21709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1709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7092">
                                            <p:txEl>
                                              <p:pRg st="2" end="2"/>
                                            </p:txEl>
                                          </p:spTgt>
                                        </p:tgtEl>
                                        <p:attrNameLst>
                                          <p:attrName>style.visibility</p:attrName>
                                        </p:attrNameLst>
                                      </p:cBhvr>
                                      <p:to>
                                        <p:strVal val="visible"/>
                                      </p:to>
                                    </p:set>
                                    <p:anim calcmode="lin" valueType="num">
                                      <p:cBhvr additive="base">
                                        <p:cTn id="19" dur="500" fill="hold"/>
                                        <p:tgtEl>
                                          <p:spTgt spid="21709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1709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7092">
                                            <p:txEl>
                                              <p:pRg st="3" end="3"/>
                                            </p:txEl>
                                          </p:spTgt>
                                        </p:tgtEl>
                                        <p:attrNameLst>
                                          <p:attrName>style.visibility</p:attrName>
                                        </p:attrNameLst>
                                      </p:cBhvr>
                                      <p:to>
                                        <p:strVal val="visible"/>
                                      </p:to>
                                    </p:set>
                                    <p:anim calcmode="lin" valueType="num">
                                      <p:cBhvr additive="base">
                                        <p:cTn id="25" dur="500" fill="hold"/>
                                        <p:tgtEl>
                                          <p:spTgt spid="21709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1709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17092">
                                            <p:txEl>
                                              <p:pRg st="4" end="4"/>
                                            </p:txEl>
                                          </p:spTgt>
                                        </p:tgtEl>
                                        <p:attrNameLst>
                                          <p:attrName>style.visibility</p:attrName>
                                        </p:attrNameLst>
                                      </p:cBhvr>
                                      <p:to>
                                        <p:strVal val="visible"/>
                                      </p:to>
                                    </p:set>
                                    <p:anim calcmode="lin" valueType="num">
                                      <p:cBhvr additive="base">
                                        <p:cTn id="31" dur="500" fill="hold"/>
                                        <p:tgtEl>
                                          <p:spTgt spid="21709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1709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17092">
                                            <p:txEl>
                                              <p:pRg st="5" end="5"/>
                                            </p:txEl>
                                          </p:spTgt>
                                        </p:tgtEl>
                                        <p:attrNameLst>
                                          <p:attrName>style.visibility</p:attrName>
                                        </p:attrNameLst>
                                      </p:cBhvr>
                                      <p:to>
                                        <p:strVal val="visible"/>
                                      </p:to>
                                    </p:set>
                                    <p:anim calcmode="lin" valueType="num">
                                      <p:cBhvr additive="base">
                                        <p:cTn id="37" dur="500" fill="hold"/>
                                        <p:tgtEl>
                                          <p:spTgt spid="217092">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1709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2" grpId="0" build="p" bldLvl="2"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803" y="1268760"/>
            <a:ext cx="9123980" cy="4536504"/>
          </a:xfrm>
          <a:prstGeom prst="rect">
            <a:avLst/>
          </a:prstGeom>
        </p:spPr>
      </p:pic>
      <p:sp>
        <p:nvSpPr>
          <p:cNvPr id="4" name="Rectángulo 3"/>
          <p:cNvSpPr/>
          <p:nvPr/>
        </p:nvSpPr>
        <p:spPr>
          <a:xfrm>
            <a:off x="971600" y="3717032"/>
            <a:ext cx="2880320" cy="1323439"/>
          </a:xfrm>
          <a:prstGeom prst="rect">
            <a:avLst/>
          </a:prstGeom>
          <a:noFill/>
        </p:spPr>
        <p:txBody>
          <a:bodyPr wrap="square" lIns="91440" tIns="45720" rIns="91440" bIns="45720">
            <a:spAutoFit/>
          </a:bodyPr>
          <a:lstStyle/>
          <a:p>
            <a:pPr algn="ctr"/>
            <a:r>
              <a:rPr lang="es-ES_tradnl" sz="8000" b="1"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30/2</a:t>
            </a:r>
            <a:endParaRPr lang="es-ES_tradnl" sz="8000" b="1"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endParaRPr>
          </a:p>
        </p:txBody>
      </p:sp>
    </p:spTree>
    <p:extLst>
      <p:ext uri="{BB962C8B-B14F-4D97-AF65-F5344CB8AC3E}">
        <p14:creationId xmlns:p14="http://schemas.microsoft.com/office/powerpoint/2010/main" val="41196845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260648"/>
            <a:ext cx="7772400" cy="1143000"/>
          </a:xfrm>
        </p:spPr>
        <p:txBody>
          <a:bodyPr/>
          <a:lstStyle/>
          <a:p>
            <a:r>
              <a:rPr lang="es-ES" dirty="0" smtClean="0"/>
              <a:t>OVACE</a:t>
            </a:r>
            <a:endParaRPr lang="es-ES" dirty="0"/>
          </a:p>
        </p:txBody>
      </p:sp>
      <p:pic>
        <p:nvPicPr>
          <p:cNvPr id="4" name="Imagen 3"/>
          <p:cNvPicPr>
            <a:picLocks noChangeAspect="1"/>
          </p:cNvPicPr>
          <p:nvPr/>
        </p:nvPicPr>
        <p:blipFill>
          <a:blip r:embed="rId2"/>
          <a:stretch>
            <a:fillRect/>
          </a:stretch>
        </p:blipFill>
        <p:spPr>
          <a:xfrm>
            <a:off x="0" y="1556792"/>
            <a:ext cx="9144000" cy="5185234"/>
          </a:xfrm>
          <a:prstGeom prst="rect">
            <a:avLst/>
          </a:prstGeom>
        </p:spPr>
      </p:pic>
    </p:spTree>
    <p:extLst>
      <p:ext uri="{BB962C8B-B14F-4D97-AF65-F5344CB8AC3E}">
        <p14:creationId xmlns:p14="http://schemas.microsoft.com/office/powerpoint/2010/main" val="23010816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1915" y="1052736"/>
            <a:ext cx="9207015" cy="4896544"/>
          </a:xfrm>
          <a:prstGeom prst="rect">
            <a:avLst/>
          </a:prstGeom>
        </p:spPr>
      </p:pic>
    </p:spTree>
    <p:extLst>
      <p:ext uri="{BB962C8B-B14F-4D97-AF65-F5344CB8AC3E}">
        <p14:creationId xmlns:p14="http://schemas.microsoft.com/office/powerpoint/2010/main" val="34353113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08520" y="1412776"/>
            <a:ext cx="9461347" cy="4032448"/>
          </a:xfrm>
          <a:prstGeom prst="rect">
            <a:avLst/>
          </a:prstGeom>
        </p:spPr>
      </p:pic>
    </p:spTree>
    <p:extLst>
      <p:ext uri="{BB962C8B-B14F-4D97-AF65-F5344CB8AC3E}">
        <p14:creationId xmlns:p14="http://schemas.microsoft.com/office/powerpoint/2010/main" val="19578048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0279" y="692696"/>
            <a:ext cx="9139058" cy="5404264"/>
          </a:xfrm>
          <a:prstGeom prst="rect">
            <a:avLst/>
          </a:prstGeom>
        </p:spPr>
      </p:pic>
    </p:spTree>
    <p:extLst>
      <p:ext uri="{BB962C8B-B14F-4D97-AF65-F5344CB8AC3E}">
        <p14:creationId xmlns:p14="http://schemas.microsoft.com/office/powerpoint/2010/main" val="13521554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260648"/>
            <a:ext cx="9392475" cy="6336704"/>
          </a:xfrm>
          <a:prstGeom prst="rect">
            <a:avLst/>
          </a:prstGeom>
        </p:spPr>
      </p:pic>
      <p:sp>
        <p:nvSpPr>
          <p:cNvPr id="4" name="Rectángulo 3"/>
          <p:cNvSpPr/>
          <p:nvPr/>
        </p:nvSpPr>
        <p:spPr>
          <a:xfrm>
            <a:off x="539552" y="4653136"/>
            <a:ext cx="5112568" cy="1323439"/>
          </a:xfrm>
          <a:prstGeom prst="rect">
            <a:avLst/>
          </a:prstGeom>
          <a:noFill/>
        </p:spPr>
        <p:txBody>
          <a:bodyPr wrap="square" lIns="91440" tIns="45720" rIns="91440" bIns="45720">
            <a:spAutoFit/>
          </a:bodyPr>
          <a:lstStyle/>
          <a:p>
            <a:pPr algn="ctr"/>
            <a:r>
              <a:rPr lang="es-ES_tradnl" sz="8000" b="1"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Heimlich</a:t>
            </a:r>
            <a:endParaRPr lang="es-ES_tradnl" sz="8000" b="1"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endParaRPr>
          </a:p>
        </p:txBody>
      </p:sp>
    </p:spTree>
    <p:extLst>
      <p:ext uri="{BB962C8B-B14F-4D97-AF65-F5344CB8AC3E}">
        <p14:creationId xmlns:p14="http://schemas.microsoft.com/office/powerpoint/2010/main" val="26812572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836712"/>
            <a:ext cx="9197897" cy="5400600"/>
          </a:xfrm>
          <a:prstGeom prst="rect">
            <a:avLst/>
          </a:prstGeom>
        </p:spPr>
      </p:pic>
      <p:sp>
        <p:nvSpPr>
          <p:cNvPr id="4" name="Rectángulo 3"/>
          <p:cNvSpPr/>
          <p:nvPr/>
        </p:nvSpPr>
        <p:spPr>
          <a:xfrm>
            <a:off x="395536" y="4077072"/>
            <a:ext cx="3936256" cy="1754327"/>
          </a:xfrm>
          <a:prstGeom prst="rect">
            <a:avLst/>
          </a:prstGeom>
          <a:noFill/>
        </p:spPr>
        <p:txBody>
          <a:bodyPr wrap="none" lIns="91440" tIns="45720" rIns="91440" bIns="45720">
            <a:spAutoFit/>
          </a:bodyPr>
          <a:lstStyle/>
          <a:p>
            <a:pPr algn="ctr"/>
            <a:r>
              <a:rPr lang="es-ES_tradnl"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Adultos 30:2</a:t>
            </a:r>
          </a:p>
          <a:p>
            <a:pPr algn="ctr"/>
            <a:r>
              <a:rPr lang="es-ES_tradnl"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Niños 15:2</a:t>
            </a:r>
            <a:endParaRPr lang="es-ES_tradnl"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8315111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026"/>
          <p:cNvSpPr>
            <a:spLocks noGrp="1" noChangeArrowheads="1"/>
          </p:cNvSpPr>
          <p:nvPr>
            <p:ph type="title"/>
          </p:nvPr>
        </p:nvSpPr>
        <p:spPr>
          <a:xfrm>
            <a:off x="685800" y="838200"/>
            <a:ext cx="7772400" cy="1143000"/>
          </a:xfrm>
        </p:spPr>
        <p:txBody>
          <a:bodyPr/>
          <a:lstStyle/>
          <a:p>
            <a:r>
              <a:rPr lang="es-ES_tradnl" sz="2800">
                <a:latin typeface="Times New Roman" charset="0"/>
              </a:rPr>
              <a:t>Desobstrucción y permeabilización de la vía aérea en el atragantamiento (paciente consciente)</a:t>
            </a:r>
          </a:p>
        </p:txBody>
      </p:sp>
      <p:pic>
        <p:nvPicPr>
          <p:cNvPr id="56322" name="Picture 1031" descr="U:\CENTRO DE FORMACION\CENTRO FORMAC 061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6323" name="Object 1034"/>
          <p:cNvGraphicFramePr>
            <a:graphicFrameLocks noChangeAspect="1"/>
          </p:cNvGraphicFramePr>
          <p:nvPr/>
        </p:nvGraphicFramePr>
        <p:xfrm>
          <a:off x="762000" y="2133600"/>
          <a:ext cx="7924800" cy="3935413"/>
        </p:xfrm>
        <a:graphic>
          <a:graphicData uri="http://schemas.openxmlformats.org/presentationml/2006/ole">
            <mc:AlternateContent xmlns:mc="http://schemas.openxmlformats.org/markup-compatibility/2006">
              <mc:Choice xmlns:v="urn:schemas-microsoft-com:vml" Requires="v">
                <p:oleObj spid="_x0000_s56327" name="Fotografía de Photo Editor" r:id="rId4" imgW="6401355" imgH="3177815" progId="MSPhotoEd.3">
                  <p:embed/>
                </p:oleObj>
              </mc:Choice>
              <mc:Fallback>
                <p:oleObj name="Fotografía de Photo Editor" r:id="rId4" imgW="6401355" imgH="3177815" progId="MSPhotoEd.3">
                  <p:embed/>
                  <p:pic>
                    <p:nvPicPr>
                      <p:cNvPr id="0" name="Object 10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2133600"/>
                        <a:ext cx="7924800"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xmlns:p14="http://schemas.microsoft.com/office/powerpoint/2010/main">
    <p:rand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a:xfrm>
            <a:off x="914400" y="1447800"/>
            <a:ext cx="6781800" cy="1143000"/>
          </a:xfrm>
        </p:spPr>
        <p:txBody>
          <a:bodyPr/>
          <a:lstStyle/>
          <a:p>
            <a:r>
              <a:rPr lang="es-ES_tradnl" sz="3200" dirty="0">
                <a:latin typeface="Times New Roman" charset="0"/>
              </a:rPr>
              <a:t>Apertura de la vía aérea en el inconsciente</a:t>
            </a:r>
          </a:p>
        </p:txBody>
      </p:sp>
      <p:pic>
        <p:nvPicPr>
          <p:cNvPr id="58370" name="Picture 6" descr="U:\CENTRO DE FORMACION\CENTRO FORMAC 061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8371" name="Object 7"/>
          <p:cNvGraphicFramePr>
            <a:graphicFrameLocks noChangeAspect="1"/>
          </p:cNvGraphicFramePr>
          <p:nvPr/>
        </p:nvGraphicFramePr>
        <p:xfrm>
          <a:off x="838200" y="2590800"/>
          <a:ext cx="7696200" cy="3921125"/>
        </p:xfrm>
        <a:graphic>
          <a:graphicData uri="http://schemas.openxmlformats.org/presentationml/2006/ole">
            <mc:AlternateContent xmlns:mc="http://schemas.openxmlformats.org/markup-compatibility/2006">
              <mc:Choice xmlns:v="urn:schemas-microsoft-com:vml" Requires="v">
                <p:oleObj spid="_x0000_s58378" name="Documento de imagen" r:id="rId4" imgW="5789295" imgH="3440430" progId="Imaging.Document">
                  <p:embed/>
                </p:oleObj>
              </mc:Choice>
              <mc:Fallback>
                <p:oleObj name="Documento de imagen" r:id="rId4" imgW="5789295" imgH="3440430" progId="Imaging.Document">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2590800"/>
                        <a:ext cx="7696200" cy="392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8372" name="Rectángulo redondeado 1"/>
          <p:cNvSpPr>
            <a:spLocks noChangeArrowheads="1"/>
          </p:cNvSpPr>
          <p:nvPr/>
        </p:nvSpPr>
        <p:spPr bwMode="auto">
          <a:xfrm>
            <a:off x="5795963" y="2708275"/>
            <a:ext cx="2663825" cy="2376488"/>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58373" name="CuadroTexto 2"/>
          <p:cNvSpPr txBox="1">
            <a:spLocks noChangeArrowheads="1"/>
          </p:cNvSpPr>
          <p:nvPr/>
        </p:nvSpPr>
        <p:spPr bwMode="auto">
          <a:xfrm>
            <a:off x="5795963" y="2852738"/>
            <a:ext cx="266382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s-ES"/>
              <a:t>Maniobras: </a:t>
            </a:r>
          </a:p>
          <a:p>
            <a:r>
              <a:rPr lang="es-ES"/>
              <a:t>1. Frente-Mentón</a:t>
            </a:r>
          </a:p>
          <a:p>
            <a:endParaRPr lang="es-ES"/>
          </a:p>
          <a:p>
            <a:r>
              <a:rPr lang="es-ES"/>
              <a:t>2. Tracción     mandibula</a:t>
            </a:r>
          </a:p>
        </p:txBody>
      </p:sp>
      <p:cxnSp>
        <p:nvCxnSpPr>
          <p:cNvPr id="3" name="Conector recto de flecha 2"/>
          <p:cNvCxnSpPr/>
          <p:nvPr/>
        </p:nvCxnSpPr>
        <p:spPr bwMode="auto">
          <a:xfrm flipH="1">
            <a:off x="1763688" y="2492896"/>
            <a:ext cx="1296144" cy="108012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xmlns:p14="http://schemas.microsoft.com/office/powerpoint/2010/main">
    <p:rand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p:cNvSpPr>
            <a:spLocks noGrp="1" noChangeArrowheads="1"/>
          </p:cNvSpPr>
          <p:nvPr>
            <p:ph type="title" idx="4294967295"/>
          </p:nvPr>
        </p:nvSpPr>
        <p:spPr>
          <a:xfrm>
            <a:off x="0" y="838200"/>
            <a:ext cx="9144000" cy="838200"/>
          </a:xfrm>
        </p:spPr>
        <p:txBody>
          <a:bodyPr/>
          <a:lstStyle/>
          <a:p>
            <a:r>
              <a:rPr lang="es-ES_tradnl" sz="3600">
                <a:latin typeface="Times New Roman" charset="0"/>
              </a:rPr>
              <a:t>Posición Lateral de Seguridad</a:t>
            </a:r>
          </a:p>
        </p:txBody>
      </p:sp>
      <p:pic>
        <p:nvPicPr>
          <p:cNvPr id="59394" name="Picture 1031" descr="U:\CENTRO DE FORMACION\CENTRO FORMAC 061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9395" name="Object 1032"/>
          <p:cNvGraphicFramePr>
            <a:graphicFrameLocks noChangeAspect="1"/>
          </p:cNvGraphicFramePr>
          <p:nvPr/>
        </p:nvGraphicFramePr>
        <p:xfrm>
          <a:off x="228600" y="2057400"/>
          <a:ext cx="8763000" cy="4191000"/>
        </p:xfrm>
        <a:graphic>
          <a:graphicData uri="http://schemas.openxmlformats.org/presentationml/2006/ole">
            <mc:AlternateContent xmlns:mc="http://schemas.openxmlformats.org/markup-compatibility/2006">
              <mc:Choice xmlns:v="urn:schemas-microsoft-com:vml" Requires="v">
                <p:oleObj spid="_x0000_s59399" name="Documento de imagen" r:id="rId5" imgW="6093995" imgH="3621505" progId="Imaging.Document">
                  <p:embed/>
                </p:oleObj>
              </mc:Choice>
              <mc:Fallback>
                <p:oleObj name="Documento de imagen" r:id="rId5" imgW="6093995" imgH="3621505" progId="Imaging.Document">
                  <p:embed/>
                  <p:pic>
                    <p:nvPicPr>
                      <p:cNvPr id="0" name="Object 10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2057400"/>
                        <a:ext cx="8763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2F76"/>
            </a:gs>
            <a:gs pos="100000">
              <a:srgbClr val="0066FF"/>
            </a:gs>
          </a:gsLst>
          <a:lin ang="5400000" scaled="1"/>
        </a:gradFill>
        <a:effectLst/>
      </p:bgPr>
    </p:bg>
    <p:spTree>
      <p:nvGrpSpPr>
        <p:cNvPr id="1" name=""/>
        <p:cNvGrpSpPr/>
        <p:nvPr/>
      </p:nvGrpSpPr>
      <p:grpSpPr>
        <a:xfrm>
          <a:off x="0" y="0"/>
          <a:ext cx="0" cy="0"/>
          <a:chOff x="0" y="0"/>
          <a:chExt cx="0" cy="0"/>
        </a:xfrm>
      </p:grpSpPr>
      <p:pic>
        <p:nvPicPr>
          <p:cNvPr id="20482" name="Picture 2" descr="U:\CENTRO DE FORMACION\CENTRO FORMAC 061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3"/>
          <p:cNvSpPr>
            <a:spLocks noGrp="1" noChangeArrowheads="1"/>
          </p:cNvSpPr>
          <p:nvPr>
            <p:ph type="title"/>
          </p:nvPr>
        </p:nvSpPr>
        <p:spPr>
          <a:xfrm>
            <a:off x="0" y="0"/>
            <a:ext cx="5867400" cy="1143000"/>
          </a:xfrm>
        </p:spPr>
        <p:txBody>
          <a:bodyPr/>
          <a:lstStyle/>
          <a:p>
            <a:r>
              <a:rPr lang="es-ES_tradnl" sz="2400">
                <a:latin typeface="Times New Roman" charset="0"/>
              </a:rPr>
              <a:t>INTRODUCCIÓN A LA DESFIBRILACIÓN SEMIAUTOMÁTICA</a:t>
            </a:r>
          </a:p>
        </p:txBody>
      </p:sp>
      <p:sp>
        <p:nvSpPr>
          <p:cNvPr id="219140" name="Rectangle 4"/>
          <p:cNvSpPr>
            <a:spLocks noGrp="1" noChangeArrowheads="1"/>
          </p:cNvSpPr>
          <p:nvPr>
            <p:ph type="body" idx="1"/>
          </p:nvPr>
        </p:nvSpPr>
        <p:spPr>
          <a:xfrm>
            <a:off x="609600" y="1371600"/>
            <a:ext cx="8305800" cy="5334000"/>
          </a:xfrm>
        </p:spPr>
        <p:txBody>
          <a:bodyPr/>
          <a:lstStyle/>
          <a:p>
            <a:pPr algn="ctr">
              <a:lnSpc>
                <a:spcPct val="140000"/>
              </a:lnSpc>
              <a:spcBef>
                <a:spcPct val="30000"/>
              </a:spcBef>
              <a:buFontTx/>
              <a:buNone/>
              <a:defRPr/>
            </a:pPr>
            <a:r>
              <a:rPr lang="es-ES" sz="3600">
                <a:solidFill>
                  <a:schemeClr val="tx2"/>
                </a:solidFill>
                <a:effectLst>
                  <a:outerShdw blurRad="38100" dist="38100" dir="2700000" algn="tl">
                    <a:srgbClr val="000000"/>
                  </a:outerShdw>
                </a:effectLst>
                <a:latin typeface="Times New Roman" charset="0"/>
                <a:cs typeface="+mn-cs"/>
              </a:rPr>
              <a:t>Causas de muerte súbita</a:t>
            </a:r>
          </a:p>
          <a:p>
            <a:pPr>
              <a:lnSpc>
                <a:spcPct val="140000"/>
              </a:lnSpc>
              <a:spcBef>
                <a:spcPct val="30000"/>
              </a:spcBef>
              <a:defRPr/>
            </a:pPr>
            <a:r>
              <a:rPr lang="es-ES" sz="2800">
                <a:latin typeface="Times New Roman" charset="0"/>
                <a:cs typeface="+mn-cs"/>
              </a:rPr>
              <a:t>España:26-38% muertes súbitas /100.000 hab./año</a:t>
            </a:r>
          </a:p>
          <a:p>
            <a:pPr>
              <a:lnSpc>
                <a:spcPct val="140000"/>
              </a:lnSpc>
              <a:spcBef>
                <a:spcPct val="30000"/>
              </a:spcBef>
              <a:defRPr/>
            </a:pPr>
            <a:r>
              <a:rPr lang="es-ES" sz="2800">
                <a:latin typeface="Times New Roman" charset="0"/>
                <a:cs typeface="+mn-cs"/>
              </a:rPr>
              <a:t>Galicia:715-1.045 muertes súbitas/ año.</a:t>
            </a:r>
          </a:p>
          <a:p>
            <a:pPr>
              <a:lnSpc>
                <a:spcPct val="140000"/>
              </a:lnSpc>
              <a:spcBef>
                <a:spcPct val="30000"/>
              </a:spcBef>
              <a:defRPr/>
            </a:pPr>
            <a:r>
              <a:rPr lang="es-ES" sz="2800">
                <a:latin typeface="Times New Roman" charset="0"/>
                <a:cs typeface="+mn-cs"/>
              </a:rPr>
              <a:t>Causas cardíacas:</a:t>
            </a:r>
          </a:p>
          <a:p>
            <a:pPr lvl="1">
              <a:lnSpc>
                <a:spcPct val="140000"/>
              </a:lnSpc>
              <a:spcBef>
                <a:spcPct val="30000"/>
              </a:spcBef>
              <a:defRPr/>
            </a:pPr>
            <a:r>
              <a:rPr lang="es-ES" sz="2400">
                <a:latin typeface="Times New Roman" charset="0"/>
              </a:rPr>
              <a:t>80% enfermedad coronaria.</a:t>
            </a:r>
          </a:p>
          <a:p>
            <a:pPr lvl="1">
              <a:lnSpc>
                <a:spcPct val="140000"/>
              </a:lnSpc>
              <a:spcBef>
                <a:spcPct val="30000"/>
              </a:spcBef>
              <a:defRPr/>
            </a:pPr>
            <a:r>
              <a:rPr lang="es-ES" sz="2400">
                <a:latin typeface="Times New Roman" charset="0"/>
              </a:rPr>
              <a:t>Causas no cardíacas:</a:t>
            </a:r>
          </a:p>
          <a:p>
            <a:pPr lvl="2">
              <a:lnSpc>
                <a:spcPct val="140000"/>
              </a:lnSpc>
              <a:spcBef>
                <a:spcPct val="30000"/>
              </a:spcBef>
              <a:defRPr/>
            </a:pPr>
            <a:endParaRPr lang="es-ES" sz="2000">
              <a:latin typeface="Times New Roma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9140">
                                            <p:txEl>
                                              <p:pRg st="0" end="0"/>
                                            </p:txEl>
                                          </p:spTgt>
                                        </p:tgtEl>
                                        <p:attrNameLst>
                                          <p:attrName>style.visibility</p:attrName>
                                        </p:attrNameLst>
                                      </p:cBhvr>
                                      <p:to>
                                        <p:strVal val="visible"/>
                                      </p:to>
                                    </p:set>
                                    <p:anim calcmode="lin" valueType="num">
                                      <p:cBhvr additive="base">
                                        <p:cTn id="7" dur="500" fill="hold"/>
                                        <p:tgtEl>
                                          <p:spTgt spid="21914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914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9140">
                                            <p:txEl>
                                              <p:pRg st="1" end="1"/>
                                            </p:txEl>
                                          </p:spTgt>
                                        </p:tgtEl>
                                        <p:attrNameLst>
                                          <p:attrName>style.visibility</p:attrName>
                                        </p:attrNameLst>
                                      </p:cBhvr>
                                      <p:to>
                                        <p:strVal val="visible"/>
                                      </p:to>
                                    </p:set>
                                    <p:anim calcmode="lin" valueType="num">
                                      <p:cBhvr additive="base">
                                        <p:cTn id="13" dur="500" fill="hold"/>
                                        <p:tgtEl>
                                          <p:spTgt spid="21914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1914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9140">
                                            <p:txEl>
                                              <p:pRg st="2" end="2"/>
                                            </p:txEl>
                                          </p:spTgt>
                                        </p:tgtEl>
                                        <p:attrNameLst>
                                          <p:attrName>style.visibility</p:attrName>
                                        </p:attrNameLst>
                                      </p:cBhvr>
                                      <p:to>
                                        <p:strVal val="visible"/>
                                      </p:to>
                                    </p:set>
                                    <p:anim calcmode="lin" valueType="num">
                                      <p:cBhvr additive="base">
                                        <p:cTn id="19" dur="500" fill="hold"/>
                                        <p:tgtEl>
                                          <p:spTgt spid="21914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1914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9140">
                                            <p:txEl>
                                              <p:pRg st="3" end="3"/>
                                            </p:txEl>
                                          </p:spTgt>
                                        </p:tgtEl>
                                        <p:attrNameLst>
                                          <p:attrName>style.visibility</p:attrName>
                                        </p:attrNameLst>
                                      </p:cBhvr>
                                      <p:to>
                                        <p:strVal val="visible"/>
                                      </p:to>
                                    </p:set>
                                    <p:anim calcmode="lin" valueType="num">
                                      <p:cBhvr additive="base">
                                        <p:cTn id="25" dur="500" fill="hold"/>
                                        <p:tgtEl>
                                          <p:spTgt spid="219140">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1914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19140">
                                            <p:txEl>
                                              <p:pRg st="4" end="4"/>
                                            </p:txEl>
                                          </p:spTgt>
                                        </p:tgtEl>
                                        <p:attrNameLst>
                                          <p:attrName>style.visibility</p:attrName>
                                        </p:attrNameLst>
                                      </p:cBhvr>
                                      <p:to>
                                        <p:strVal val="visible"/>
                                      </p:to>
                                    </p:set>
                                    <p:anim calcmode="lin" valueType="num">
                                      <p:cBhvr additive="base">
                                        <p:cTn id="31" dur="500" fill="hold"/>
                                        <p:tgtEl>
                                          <p:spTgt spid="219140">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1914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19140">
                                            <p:txEl>
                                              <p:pRg st="5" end="5"/>
                                            </p:txEl>
                                          </p:spTgt>
                                        </p:tgtEl>
                                        <p:attrNameLst>
                                          <p:attrName>style.visibility</p:attrName>
                                        </p:attrNameLst>
                                      </p:cBhvr>
                                      <p:to>
                                        <p:strVal val="visible"/>
                                      </p:to>
                                    </p:set>
                                    <p:anim calcmode="lin" valueType="num">
                                      <p:cBhvr additive="base">
                                        <p:cTn id="37" dur="500" fill="hold"/>
                                        <p:tgtEl>
                                          <p:spTgt spid="219140">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1914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0" grpId="0" build="p" bldLvl="2"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026"/>
          <p:cNvSpPr>
            <a:spLocks noGrp="1" noChangeArrowheads="1"/>
          </p:cNvSpPr>
          <p:nvPr>
            <p:ph type="title"/>
          </p:nvPr>
        </p:nvSpPr>
        <p:spPr>
          <a:xfrm>
            <a:off x="381000" y="990600"/>
            <a:ext cx="8382000" cy="1143000"/>
          </a:xfrm>
        </p:spPr>
        <p:txBody>
          <a:bodyPr/>
          <a:lstStyle/>
          <a:p>
            <a:r>
              <a:rPr lang="es-ES_tradnl" sz="3600">
                <a:latin typeface="Times New Roman" charset="0"/>
              </a:rPr>
              <a:t>Alternativas instrumentales al Boca-Boca</a:t>
            </a:r>
          </a:p>
        </p:txBody>
      </p:sp>
      <p:pic>
        <p:nvPicPr>
          <p:cNvPr id="65538" name="Picture 1029" descr="U:\CENTRO DE FORMACION\CENTRO FORMAC 061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5540" name="Object 1031"/>
          <p:cNvGraphicFramePr>
            <a:graphicFrameLocks noChangeAspect="1"/>
          </p:cNvGraphicFramePr>
          <p:nvPr>
            <p:extLst>
              <p:ext uri="{D42A27DB-BD31-4B8C-83A1-F6EECF244321}">
                <p14:modId xmlns:p14="http://schemas.microsoft.com/office/powerpoint/2010/main" val="1809201923"/>
              </p:ext>
            </p:extLst>
          </p:nvPr>
        </p:nvGraphicFramePr>
        <p:xfrm>
          <a:off x="1835696" y="1844824"/>
          <a:ext cx="5544616" cy="4507408"/>
        </p:xfrm>
        <a:graphic>
          <a:graphicData uri="http://schemas.openxmlformats.org/presentationml/2006/ole">
            <mc:AlternateContent xmlns:mc="http://schemas.openxmlformats.org/markup-compatibility/2006">
              <mc:Choice xmlns:v="urn:schemas-microsoft-com:vml" Requires="v">
                <p:oleObj spid="_x0000_s65546" name="Documento de imagen" r:id="rId4" imgW="3522005" imgH="2093037" progId="Imaging.Document">
                  <p:embed/>
                </p:oleObj>
              </mc:Choice>
              <mc:Fallback>
                <p:oleObj name="Documento de imagen" r:id="rId4" imgW="3522005" imgH="2093037" progId="Imaging.Document">
                  <p:embed/>
                  <p:pic>
                    <p:nvPicPr>
                      <p:cNvPr id="0" name="Object 10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696" y="1844824"/>
                        <a:ext cx="5544616" cy="4507408"/>
                      </a:xfrm>
                      <a:prstGeom prst="rect">
                        <a:avLst/>
                      </a:prstGeom>
                      <a:noFill/>
                      <a:ln>
                        <a:noFill/>
                      </a:ln>
                      <a:effectLst/>
                    </p:spPr>
                  </p:pic>
                </p:oleObj>
              </mc:Fallback>
            </mc:AlternateContent>
          </a:graphicData>
        </a:graphic>
      </p:graphicFrame>
    </p:spTree>
  </p:cSld>
  <p:clrMapOvr>
    <a:masterClrMapping/>
  </p:clrMapOvr>
  <p:transition xmlns:p14="http://schemas.microsoft.com/office/powerpoint/2010/main">
    <p:rand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7584" y="2564904"/>
            <a:ext cx="7772400" cy="1143000"/>
          </a:xfrm>
        </p:spPr>
        <p:txBody>
          <a:bodyPr/>
          <a:lstStyle/>
          <a:p>
            <a:r>
              <a:rPr lang="es-ES" dirty="0" smtClean="0"/>
              <a:t>SVB Pediátrico</a:t>
            </a:r>
            <a:endParaRPr lang="es-ES" dirty="0"/>
          </a:p>
        </p:txBody>
      </p:sp>
    </p:spTree>
    <p:extLst>
      <p:ext uri="{BB962C8B-B14F-4D97-AF65-F5344CB8AC3E}">
        <p14:creationId xmlns:p14="http://schemas.microsoft.com/office/powerpoint/2010/main" val="36365370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832100" y="0"/>
            <a:ext cx="3461488" cy="6858000"/>
          </a:xfrm>
          <a:prstGeom prst="rect">
            <a:avLst/>
          </a:prstGeom>
        </p:spPr>
      </p:pic>
    </p:spTree>
    <p:extLst>
      <p:ext uri="{BB962C8B-B14F-4D97-AF65-F5344CB8AC3E}">
        <p14:creationId xmlns:p14="http://schemas.microsoft.com/office/powerpoint/2010/main" val="21998238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srcRect/>
          <a:stretch>
            <a:fillRect/>
          </a:stretch>
        </p:blipFill>
        <p:spPr bwMode="auto">
          <a:xfrm>
            <a:off x="-57150" y="-52388"/>
            <a:ext cx="9258300" cy="6962776"/>
          </a:xfrm>
          <a:prstGeom prst="rect">
            <a:avLst/>
          </a:prstGeom>
          <a:noFill/>
          <a:ln w="9525">
            <a:noFill/>
            <a:miter lim="800000"/>
            <a:headEnd/>
            <a:tailEnd/>
          </a:ln>
        </p:spPr>
      </p:pic>
    </p:spTree>
    <p:extLst>
      <p:ext uri="{BB962C8B-B14F-4D97-AF65-F5344CB8AC3E}">
        <p14:creationId xmlns:p14="http://schemas.microsoft.com/office/powerpoint/2010/main" val="17962402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S"/>
          </a:p>
        </p:txBody>
      </p:sp>
      <p:sp>
        <p:nvSpPr>
          <p:cNvPr id="3" name="2 Subtítulo"/>
          <p:cNvSpPr>
            <a:spLocks noGrp="1"/>
          </p:cNvSpPr>
          <p:nvPr>
            <p:ph type="subTitle" idx="1"/>
          </p:nvPr>
        </p:nvSpPr>
        <p:spPr/>
        <p:txBody>
          <a:bodyPr/>
          <a:lstStyle/>
          <a:p>
            <a:endParaRPr lang="es-ES"/>
          </a:p>
        </p:txBody>
      </p:sp>
      <p:pic>
        <p:nvPicPr>
          <p:cNvPr id="4" name="Picture 6"/>
          <p:cNvPicPr>
            <a:picLocks noChangeAspect="1" noChangeArrowheads="1"/>
          </p:cNvPicPr>
          <p:nvPr/>
        </p:nvPicPr>
        <p:blipFill>
          <a:blip r:embed="rId2" cstate="print"/>
          <a:srcRect/>
          <a:stretch>
            <a:fillRect/>
          </a:stretch>
        </p:blipFill>
        <p:spPr bwMode="auto">
          <a:xfrm>
            <a:off x="-23813" y="-9525"/>
            <a:ext cx="9191626" cy="6877050"/>
          </a:xfrm>
          <a:prstGeom prst="rect">
            <a:avLst/>
          </a:prstGeom>
          <a:noFill/>
          <a:ln w="9525">
            <a:noFill/>
            <a:miter lim="800000"/>
            <a:headEnd/>
            <a:tailEnd/>
          </a:ln>
        </p:spPr>
      </p:pic>
    </p:spTree>
    <p:extLst>
      <p:ext uri="{BB962C8B-B14F-4D97-AF65-F5344CB8AC3E}">
        <p14:creationId xmlns:p14="http://schemas.microsoft.com/office/powerpoint/2010/main" val="11679439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S"/>
          </a:p>
        </p:txBody>
      </p:sp>
      <p:sp>
        <p:nvSpPr>
          <p:cNvPr id="3" name="2 Subtítulo"/>
          <p:cNvSpPr>
            <a:spLocks noGrp="1"/>
          </p:cNvSpPr>
          <p:nvPr>
            <p:ph type="subTitle" idx="1"/>
          </p:nvPr>
        </p:nvSpPr>
        <p:spPr/>
        <p:txBody>
          <a:bodyPr/>
          <a:lstStyle/>
          <a:p>
            <a:endParaRPr lang="es-ES"/>
          </a:p>
        </p:txBody>
      </p:sp>
      <p:pic>
        <p:nvPicPr>
          <p:cNvPr id="4" name="Picture 7"/>
          <p:cNvPicPr>
            <a:picLocks noChangeAspect="1" noChangeArrowheads="1"/>
          </p:cNvPicPr>
          <p:nvPr/>
        </p:nvPicPr>
        <p:blipFill>
          <a:blip r:embed="rId2" cstate="print"/>
          <a:srcRect/>
          <a:stretch>
            <a:fillRect/>
          </a:stretch>
        </p:blipFill>
        <p:spPr bwMode="auto">
          <a:xfrm>
            <a:off x="-95250" y="0"/>
            <a:ext cx="9239250" cy="6924676"/>
          </a:xfrm>
          <a:prstGeom prst="rect">
            <a:avLst/>
          </a:prstGeom>
          <a:noFill/>
          <a:ln w="9525">
            <a:noFill/>
            <a:miter lim="800000"/>
            <a:headEnd/>
            <a:tailEnd/>
          </a:ln>
        </p:spPr>
      </p:pic>
      <p:sp>
        <p:nvSpPr>
          <p:cNvPr id="5" name="4 Rectángulo"/>
          <p:cNvSpPr/>
          <p:nvPr/>
        </p:nvSpPr>
        <p:spPr>
          <a:xfrm>
            <a:off x="3851920" y="1556792"/>
            <a:ext cx="1266693"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s-ES" sz="5400" b="1" cap="none" spc="0" dirty="0" smtClean="0">
                <a:ln/>
                <a:solidFill>
                  <a:schemeClr val="accent3"/>
                </a:solidFill>
                <a:effectLst/>
              </a:rPr>
              <a:t>061</a:t>
            </a:r>
            <a:endParaRPr lang="es-ES" sz="5400" b="1" cap="none" spc="0" dirty="0">
              <a:ln/>
              <a:solidFill>
                <a:schemeClr val="accent3"/>
              </a:solidFill>
              <a:effectLst/>
            </a:endParaRPr>
          </a:p>
        </p:txBody>
      </p:sp>
    </p:spTree>
    <p:extLst>
      <p:ext uri="{BB962C8B-B14F-4D97-AF65-F5344CB8AC3E}">
        <p14:creationId xmlns:p14="http://schemas.microsoft.com/office/powerpoint/2010/main" val="8868104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S"/>
          </a:p>
        </p:txBody>
      </p:sp>
      <p:sp>
        <p:nvSpPr>
          <p:cNvPr id="3" name="2 Subtítulo"/>
          <p:cNvSpPr>
            <a:spLocks noGrp="1"/>
          </p:cNvSpPr>
          <p:nvPr>
            <p:ph type="subTitle" idx="1"/>
          </p:nvPr>
        </p:nvSpPr>
        <p:spPr/>
        <p:txBody>
          <a:bodyPr/>
          <a:lstStyle/>
          <a:p>
            <a:endParaRPr lang="es-ES"/>
          </a:p>
        </p:txBody>
      </p:sp>
      <p:pic>
        <p:nvPicPr>
          <p:cNvPr id="4" name="Picture 9"/>
          <p:cNvPicPr>
            <a:picLocks noChangeAspect="1" noChangeArrowheads="1"/>
          </p:cNvPicPr>
          <p:nvPr/>
        </p:nvPicPr>
        <p:blipFill>
          <a:blip r:embed="rId2" cstate="print"/>
          <a:srcRect/>
          <a:stretch>
            <a:fillRect/>
          </a:stretch>
        </p:blipFill>
        <p:spPr bwMode="auto">
          <a:xfrm>
            <a:off x="-42863" y="-28575"/>
            <a:ext cx="9229726" cy="6915150"/>
          </a:xfrm>
          <a:prstGeom prst="rect">
            <a:avLst/>
          </a:prstGeom>
          <a:noFill/>
          <a:ln w="9525">
            <a:noFill/>
            <a:miter lim="800000"/>
            <a:headEnd/>
            <a:tailEnd/>
          </a:ln>
        </p:spPr>
      </p:pic>
    </p:spTree>
    <p:extLst>
      <p:ext uri="{BB962C8B-B14F-4D97-AF65-F5344CB8AC3E}">
        <p14:creationId xmlns:p14="http://schemas.microsoft.com/office/powerpoint/2010/main" val="14657316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p:cNvPicPr>
            <a:picLocks noChangeAspect="1" noChangeArrowheads="1"/>
          </p:cNvPicPr>
          <p:nvPr/>
        </p:nvPicPr>
        <p:blipFill>
          <a:blip r:embed="rId2" cstate="print"/>
          <a:srcRect/>
          <a:stretch>
            <a:fillRect/>
          </a:stretch>
        </p:blipFill>
        <p:spPr bwMode="auto">
          <a:xfrm>
            <a:off x="-33338" y="-33338"/>
            <a:ext cx="9210676" cy="6924676"/>
          </a:xfrm>
          <a:prstGeom prst="rect">
            <a:avLst/>
          </a:prstGeom>
          <a:noFill/>
          <a:ln w="9525">
            <a:noFill/>
            <a:miter lim="800000"/>
            <a:headEnd/>
            <a:tailEnd/>
          </a:ln>
        </p:spPr>
      </p:pic>
    </p:spTree>
    <p:extLst>
      <p:ext uri="{BB962C8B-B14F-4D97-AF65-F5344CB8AC3E}">
        <p14:creationId xmlns:p14="http://schemas.microsoft.com/office/powerpoint/2010/main" val="28616218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899592" y="4005064"/>
            <a:ext cx="7848872" cy="1754327"/>
          </a:xfrm>
          <a:prstGeom prst="rect">
            <a:avLst/>
          </a:prstGeom>
          <a:noFill/>
        </p:spPr>
        <p:txBody>
          <a:bodyPr wrap="square" lIns="91440" tIns="45720" rIns="91440" bIns="45720">
            <a:spAutoFit/>
          </a:bodyPr>
          <a:lstStyle/>
          <a:p>
            <a:pPr algn="ctr"/>
            <a:r>
              <a:rPr lang="es-E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a:t>
            </a:r>
            <a:r>
              <a:rPr lang="es-ES_tradnl"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 no respira:</a:t>
            </a:r>
          </a:p>
          <a:p>
            <a:pPr algn="ctr"/>
            <a:r>
              <a:rPr lang="es-ES_tradnl"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5 ventilaciones de rescate</a:t>
            </a:r>
            <a:endParaRPr lang="es-ES_tradnl"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4" name="Imagen 3"/>
          <p:cNvPicPr>
            <a:picLocks noChangeAspect="1"/>
          </p:cNvPicPr>
          <p:nvPr/>
        </p:nvPicPr>
        <p:blipFill>
          <a:blip r:embed="rId2"/>
          <a:stretch>
            <a:fillRect/>
          </a:stretch>
        </p:blipFill>
        <p:spPr>
          <a:xfrm>
            <a:off x="2339752" y="188640"/>
            <a:ext cx="4699000" cy="3733800"/>
          </a:xfrm>
          <a:prstGeom prst="rect">
            <a:avLst/>
          </a:prstGeom>
        </p:spPr>
      </p:pic>
    </p:spTree>
    <p:extLst>
      <p:ext uri="{BB962C8B-B14F-4D97-AF65-F5344CB8AC3E}">
        <p14:creationId xmlns:p14="http://schemas.microsoft.com/office/powerpoint/2010/main" val="361548747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4" name="Picture 11"/>
          <p:cNvPicPr>
            <a:picLocks noChangeAspect="1" noChangeArrowheads="1"/>
          </p:cNvPicPr>
          <p:nvPr/>
        </p:nvPicPr>
        <p:blipFill>
          <a:blip r:embed="rId2" cstate="print"/>
          <a:srcRect/>
          <a:stretch>
            <a:fillRect/>
          </a:stretch>
        </p:blipFill>
        <p:spPr bwMode="auto">
          <a:xfrm>
            <a:off x="-33338" y="-42863"/>
            <a:ext cx="9210676" cy="6943726"/>
          </a:xfrm>
          <a:prstGeom prst="rect">
            <a:avLst/>
          </a:prstGeom>
          <a:noFill/>
          <a:ln w="9525">
            <a:noFill/>
            <a:miter lim="800000"/>
            <a:headEnd/>
            <a:tailEnd/>
          </a:ln>
        </p:spPr>
      </p:pic>
    </p:spTree>
    <p:extLst>
      <p:ext uri="{BB962C8B-B14F-4D97-AF65-F5344CB8AC3E}">
        <p14:creationId xmlns:p14="http://schemas.microsoft.com/office/powerpoint/2010/main" val="3025719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2F76"/>
            </a:gs>
            <a:gs pos="100000">
              <a:srgbClr val="0066FF"/>
            </a:gs>
          </a:gsLst>
          <a:lin ang="5400000" scaled="1"/>
        </a:gradFill>
        <a:effectLst/>
      </p:bgPr>
    </p:bg>
    <p:spTree>
      <p:nvGrpSpPr>
        <p:cNvPr id="1" name=""/>
        <p:cNvGrpSpPr/>
        <p:nvPr/>
      </p:nvGrpSpPr>
      <p:grpSpPr>
        <a:xfrm>
          <a:off x="0" y="0"/>
          <a:ext cx="0" cy="0"/>
          <a:chOff x="0" y="0"/>
          <a:chExt cx="0" cy="0"/>
        </a:xfrm>
      </p:grpSpPr>
      <p:pic>
        <p:nvPicPr>
          <p:cNvPr id="21506" name="Picture 2" descr="U:\CENTRO DE FORMACION\CENTRO FORMAC 061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3"/>
          <p:cNvSpPr>
            <a:spLocks noGrp="1" noChangeArrowheads="1"/>
          </p:cNvSpPr>
          <p:nvPr>
            <p:ph type="title"/>
          </p:nvPr>
        </p:nvSpPr>
        <p:spPr>
          <a:xfrm>
            <a:off x="0" y="0"/>
            <a:ext cx="5867400" cy="1143000"/>
          </a:xfrm>
        </p:spPr>
        <p:txBody>
          <a:bodyPr/>
          <a:lstStyle/>
          <a:p>
            <a:r>
              <a:rPr lang="es-ES_tradnl" sz="2400">
                <a:latin typeface="Times New Roman" charset="0"/>
              </a:rPr>
              <a:t>INTRODUCCIÓN A LA DESFIBRILACIÓN SEMIAUTOMÁTICA</a:t>
            </a:r>
          </a:p>
        </p:txBody>
      </p:sp>
      <p:sp>
        <p:nvSpPr>
          <p:cNvPr id="50181" name="Rectangle 5"/>
          <p:cNvSpPr>
            <a:spLocks noChangeArrowheads="1"/>
          </p:cNvSpPr>
          <p:nvPr/>
        </p:nvSpPr>
        <p:spPr bwMode="auto">
          <a:xfrm>
            <a:off x="762000" y="3810000"/>
            <a:ext cx="1282700" cy="609600"/>
          </a:xfrm>
          <a:prstGeom prst="rect">
            <a:avLst/>
          </a:prstGeom>
          <a:noFill/>
          <a:ln>
            <a:noFill/>
          </a:ln>
          <a:effectLst/>
          <a:extLst/>
        </p:spPr>
        <p:txBody>
          <a:bodyPr wrap="none" lIns="19050" tIns="26988" rIns="19050" bIns="26988"/>
          <a:lstStyle/>
          <a:p>
            <a:pPr algn="ctr">
              <a:lnSpc>
                <a:spcPts val="1900"/>
              </a:lnSpc>
              <a:tabLst>
                <a:tab pos="457200" algn="l"/>
                <a:tab pos="914400" algn="l"/>
                <a:tab pos="1371600" algn="l"/>
              </a:tabLst>
              <a:defRPr/>
            </a:pPr>
            <a:r>
              <a:rPr lang="es-ES_tradnl" sz="1400" b="1">
                <a:solidFill>
                  <a:srgbClr val="FFFFFF"/>
                </a:solidFill>
                <a:effectLst>
                  <a:outerShdw blurRad="38100" dist="38100" dir="2700000" algn="tl">
                    <a:srgbClr val="000000"/>
                  </a:outerShdw>
                </a:effectLst>
                <a:latin typeface="Arial" charset="0"/>
                <a:cs typeface="+mn-cs"/>
              </a:rPr>
              <a:t>%  </a:t>
            </a:r>
            <a:br>
              <a:rPr lang="es-ES_tradnl" sz="1400" b="1">
                <a:solidFill>
                  <a:srgbClr val="FFFFFF"/>
                </a:solidFill>
                <a:effectLst>
                  <a:outerShdw blurRad="38100" dist="38100" dir="2700000" algn="tl">
                    <a:srgbClr val="000000"/>
                  </a:outerShdw>
                </a:effectLst>
                <a:latin typeface="Arial" charset="0"/>
                <a:cs typeface="+mn-cs"/>
              </a:rPr>
            </a:br>
            <a:r>
              <a:rPr lang="es-ES_tradnl" sz="1400" b="1">
                <a:solidFill>
                  <a:srgbClr val="FFFFFF"/>
                </a:solidFill>
                <a:effectLst>
                  <a:outerShdw blurRad="38100" dist="38100" dir="2700000" algn="tl">
                    <a:srgbClr val="000000"/>
                  </a:outerShdw>
                </a:effectLst>
                <a:latin typeface="Arial" charset="0"/>
                <a:cs typeface="+mn-cs"/>
              </a:rPr>
              <a:t>Exito </a:t>
            </a:r>
          </a:p>
        </p:txBody>
      </p:sp>
      <p:sp>
        <p:nvSpPr>
          <p:cNvPr id="21509" name="Freeform 6"/>
          <p:cNvSpPr>
            <a:spLocks/>
          </p:cNvSpPr>
          <p:nvPr/>
        </p:nvSpPr>
        <p:spPr bwMode="auto">
          <a:xfrm>
            <a:off x="2398713" y="2184400"/>
            <a:ext cx="3965575" cy="3951288"/>
          </a:xfrm>
          <a:custGeom>
            <a:avLst/>
            <a:gdLst>
              <a:gd name="T0" fmla="*/ 0 w 2497"/>
              <a:gd name="T1" fmla="*/ 2147483647 h 2489"/>
              <a:gd name="T2" fmla="*/ 2147483647 w 2497"/>
              <a:gd name="T3" fmla="*/ 2147483647 h 2489"/>
              <a:gd name="T4" fmla="*/ 0 w 2497"/>
              <a:gd name="T5" fmla="*/ 2147483647 h 2489"/>
              <a:gd name="T6" fmla="*/ 0 w 2497"/>
              <a:gd name="T7" fmla="*/ 2147483647 h 2489"/>
              <a:gd name="T8" fmla="*/ 2147483647 w 2497"/>
              <a:gd name="T9" fmla="*/ 2147483647 h 2489"/>
              <a:gd name="T10" fmla="*/ 0 w 2497"/>
              <a:gd name="T11" fmla="*/ 2147483647 h 2489"/>
              <a:gd name="T12" fmla="*/ 0 w 2497"/>
              <a:gd name="T13" fmla="*/ 2147483647 h 2489"/>
              <a:gd name="T14" fmla="*/ 2147483647 w 2497"/>
              <a:gd name="T15" fmla="*/ 2147483647 h 2489"/>
              <a:gd name="T16" fmla="*/ 0 w 2497"/>
              <a:gd name="T17" fmla="*/ 2147483647 h 2489"/>
              <a:gd name="T18" fmla="*/ 0 w 2497"/>
              <a:gd name="T19" fmla="*/ 2147483647 h 2489"/>
              <a:gd name="T20" fmla="*/ 2147483647 w 2497"/>
              <a:gd name="T21" fmla="*/ 2147483647 h 2489"/>
              <a:gd name="T22" fmla="*/ 0 w 2497"/>
              <a:gd name="T23" fmla="*/ 2147483647 h 2489"/>
              <a:gd name="T24" fmla="*/ 0 w 2497"/>
              <a:gd name="T25" fmla="*/ 2147483647 h 2489"/>
              <a:gd name="T26" fmla="*/ 2147483647 w 2497"/>
              <a:gd name="T27" fmla="*/ 2147483647 h 2489"/>
              <a:gd name="T28" fmla="*/ 0 w 2497"/>
              <a:gd name="T29" fmla="*/ 2147483647 h 2489"/>
              <a:gd name="T30" fmla="*/ 0 w 2497"/>
              <a:gd name="T31" fmla="*/ 2147483647 h 2489"/>
              <a:gd name="T32" fmla="*/ 2147483647 w 2497"/>
              <a:gd name="T33" fmla="*/ 2147483647 h 2489"/>
              <a:gd name="T34" fmla="*/ 0 w 2497"/>
              <a:gd name="T35" fmla="*/ 2147483647 h 2489"/>
              <a:gd name="T36" fmla="*/ 0 w 2497"/>
              <a:gd name="T37" fmla="*/ 2147483647 h 2489"/>
              <a:gd name="T38" fmla="*/ 2147483647 w 2497"/>
              <a:gd name="T39" fmla="*/ 2147483647 h 2489"/>
              <a:gd name="T40" fmla="*/ 0 w 2497"/>
              <a:gd name="T41" fmla="*/ 2147483647 h 2489"/>
              <a:gd name="T42" fmla="*/ 0 w 2497"/>
              <a:gd name="T43" fmla="*/ 2147483647 h 2489"/>
              <a:gd name="T44" fmla="*/ 2147483647 w 2497"/>
              <a:gd name="T45" fmla="*/ 2147483647 h 2489"/>
              <a:gd name="T46" fmla="*/ 0 w 2497"/>
              <a:gd name="T47" fmla="*/ 2147483647 h 2489"/>
              <a:gd name="T48" fmla="*/ 0 w 2497"/>
              <a:gd name="T49" fmla="*/ 2147483647 h 2489"/>
              <a:gd name="T50" fmla="*/ 2147483647 w 2497"/>
              <a:gd name="T51" fmla="*/ 2147483647 h 2489"/>
              <a:gd name="T52" fmla="*/ 0 w 2497"/>
              <a:gd name="T53" fmla="*/ 2147483647 h 2489"/>
              <a:gd name="T54" fmla="*/ 0 w 2497"/>
              <a:gd name="T55" fmla="*/ 2147483647 h 2489"/>
              <a:gd name="T56" fmla="*/ 2147483647 w 2497"/>
              <a:gd name="T57" fmla="*/ 2147483647 h 2489"/>
              <a:gd name="T58" fmla="*/ 0 w 2497"/>
              <a:gd name="T59" fmla="*/ 2147483647 h 2489"/>
              <a:gd name="T60" fmla="*/ 0 w 2497"/>
              <a:gd name="T61" fmla="*/ 0 h 2489"/>
              <a:gd name="T62" fmla="*/ 2147483647 w 2497"/>
              <a:gd name="T63" fmla="*/ 0 h 2489"/>
              <a:gd name="T64" fmla="*/ 0 w 2497"/>
              <a:gd name="T65" fmla="*/ 0 h 24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97"/>
              <a:gd name="T100" fmla="*/ 0 h 2489"/>
              <a:gd name="T101" fmla="*/ 2497 w 2497"/>
              <a:gd name="T102" fmla="*/ 2489 h 24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97" h="2489">
                <a:moveTo>
                  <a:pt x="0" y="2488"/>
                </a:moveTo>
                <a:lnTo>
                  <a:pt x="2496" y="2488"/>
                </a:lnTo>
                <a:lnTo>
                  <a:pt x="0" y="2488"/>
                </a:lnTo>
                <a:lnTo>
                  <a:pt x="0" y="2240"/>
                </a:lnTo>
                <a:lnTo>
                  <a:pt x="2496" y="2240"/>
                </a:lnTo>
                <a:lnTo>
                  <a:pt x="0" y="2240"/>
                </a:lnTo>
                <a:lnTo>
                  <a:pt x="0" y="1984"/>
                </a:lnTo>
                <a:lnTo>
                  <a:pt x="2496" y="1984"/>
                </a:lnTo>
                <a:lnTo>
                  <a:pt x="0" y="1984"/>
                </a:lnTo>
                <a:lnTo>
                  <a:pt x="0" y="1744"/>
                </a:lnTo>
                <a:lnTo>
                  <a:pt x="2496" y="1744"/>
                </a:lnTo>
                <a:lnTo>
                  <a:pt x="0" y="1744"/>
                </a:lnTo>
                <a:lnTo>
                  <a:pt x="0" y="1496"/>
                </a:lnTo>
                <a:lnTo>
                  <a:pt x="2496" y="1496"/>
                </a:lnTo>
                <a:lnTo>
                  <a:pt x="0" y="1496"/>
                </a:lnTo>
                <a:lnTo>
                  <a:pt x="0" y="1248"/>
                </a:lnTo>
                <a:lnTo>
                  <a:pt x="2496" y="1248"/>
                </a:lnTo>
                <a:lnTo>
                  <a:pt x="0" y="1248"/>
                </a:lnTo>
                <a:lnTo>
                  <a:pt x="0" y="992"/>
                </a:lnTo>
                <a:lnTo>
                  <a:pt x="2496" y="992"/>
                </a:lnTo>
                <a:lnTo>
                  <a:pt x="0" y="992"/>
                </a:lnTo>
                <a:lnTo>
                  <a:pt x="0" y="744"/>
                </a:lnTo>
                <a:lnTo>
                  <a:pt x="2496" y="744"/>
                </a:lnTo>
                <a:lnTo>
                  <a:pt x="0" y="744"/>
                </a:lnTo>
                <a:lnTo>
                  <a:pt x="0" y="496"/>
                </a:lnTo>
                <a:lnTo>
                  <a:pt x="2496" y="496"/>
                </a:lnTo>
                <a:lnTo>
                  <a:pt x="0" y="496"/>
                </a:lnTo>
                <a:lnTo>
                  <a:pt x="0" y="232"/>
                </a:lnTo>
                <a:lnTo>
                  <a:pt x="2496" y="232"/>
                </a:lnTo>
                <a:lnTo>
                  <a:pt x="0" y="232"/>
                </a:lnTo>
                <a:lnTo>
                  <a:pt x="0" y="0"/>
                </a:lnTo>
                <a:lnTo>
                  <a:pt x="2496" y="0"/>
                </a:lnTo>
                <a:lnTo>
                  <a:pt x="0" y="0"/>
                </a:lnTo>
              </a:path>
            </a:pathLst>
          </a:custGeom>
          <a:solidFill>
            <a:srgbClr val="FFFFFF"/>
          </a:solidFill>
          <a:ln w="12700" cap="rnd" cmpd="sng">
            <a:solidFill>
              <a:srgbClr val="A680FF"/>
            </a:solidFill>
            <a:prstDash val="solid"/>
            <a:round/>
            <a:headEnd type="none" w="sm" len="sm"/>
            <a:tailEnd type="none" w="sm" len="sm"/>
          </a:ln>
        </p:spPr>
        <p:txBody>
          <a:bodyPr/>
          <a:lstStyle/>
          <a:p>
            <a:endParaRPr lang="es-ES"/>
          </a:p>
        </p:txBody>
      </p:sp>
      <p:sp>
        <p:nvSpPr>
          <p:cNvPr id="21510" name="Freeform 7"/>
          <p:cNvSpPr>
            <a:spLocks/>
          </p:cNvSpPr>
          <p:nvPr/>
        </p:nvSpPr>
        <p:spPr bwMode="auto">
          <a:xfrm>
            <a:off x="2419350" y="2217738"/>
            <a:ext cx="3963988" cy="3951287"/>
          </a:xfrm>
          <a:custGeom>
            <a:avLst/>
            <a:gdLst>
              <a:gd name="T0" fmla="*/ 0 w 2497"/>
              <a:gd name="T1" fmla="*/ 2147483647 h 2489"/>
              <a:gd name="T2" fmla="*/ 0 w 2497"/>
              <a:gd name="T3" fmla="*/ 0 h 2489"/>
              <a:gd name="T4" fmla="*/ 0 w 2497"/>
              <a:gd name="T5" fmla="*/ 2147483647 h 2489"/>
              <a:gd name="T6" fmla="*/ 2147483647 w 2497"/>
              <a:gd name="T7" fmla="*/ 2147483647 h 2489"/>
              <a:gd name="T8" fmla="*/ 2147483647 w 2497"/>
              <a:gd name="T9" fmla="*/ 0 h 2489"/>
              <a:gd name="T10" fmla="*/ 2147483647 w 2497"/>
              <a:gd name="T11" fmla="*/ 2147483647 h 2489"/>
              <a:gd name="T12" fmla="*/ 2147483647 w 2497"/>
              <a:gd name="T13" fmla="*/ 2147483647 h 2489"/>
              <a:gd name="T14" fmla="*/ 2147483647 w 2497"/>
              <a:gd name="T15" fmla="*/ 0 h 2489"/>
              <a:gd name="T16" fmla="*/ 2147483647 w 2497"/>
              <a:gd name="T17" fmla="*/ 2147483647 h 2489"/>
              <a:gd name="T18" fmla="*/ 2147483647 w 2497"/>
              <a:gd name="T19" fmla="*/ 2147483647 h 2489"/>
              <a:gd name="T20" fmla="*/ 2147483647 w 2497"/>
              <a:gd name="T21" fmla="*/ 0 h 2489"/>
              <a:gd name="T22" fmla="*/ 2147483647 w 2497"/>
              <a:gd name="T23" fmla="*/ 2147483647 h 2489"/>
              <a:gd name="T24" fmla="*/ 2147483647 w 2497"/>
              <a:gd name="T25" fmla="*/ 2147483647 h 2489"/>
              <a:gd name="T26" fmla="*/ 2147483647 w 2497"/>
              <a:gd name="T27" fmla="*/ 0 h 2489"/>
              <a:gd name="T28" fmla="*/ 2147483647 w 2497"/>
              <a:gd name="T29" fmla="*/ 2147483647 h 2489"/>
              <a:gd name="T30" fmla="*/ 2147483647 w 2497"/>
              <a:gd name="T31" fmla="*/ 2147483647 h 2489"/>
              <a:gd name="T32" fmla="*/ 2147483647 w 2497"/>
              <a:gd name="T33" fmla="*/ 0 h 2489"/>
              <a:gd name="T34" fmla="*/ 2147483647 w 2497"/>
              <a:gd name="T35" fmla="*/ 2147483647 h 2489"/>
              <a:gd name="T36" fmla="*/ 2147483647 w 2497"/>
              <a:gd name="T37" fmla="*/ 2147483647 h 2489"/>
              <a:gd name="T38" fmla="*/ 2147483647 w 2497"/>
              <a:gd name="T39" fmla="*/ 0 h 2489"/>
              <a:gd name="T40" fmla="*/ 2147483647 w 2497"/>
              <a:gd name="T41" fmla="*/ 2147483647 h 2489"/>
              <a:gd name="T42" fmla="*/ 2147483647 w 2497"/>
              <a:gd name="T43" fmla="*/ 2147483647 h 2489"/>
              <a:gd name="T44" fmla="*/ 2147483647 w 2497"/>
              <a:gd name="T45" fmla="*/ 0 h 2489"/>
              <a:gd name="T46" fmla="*/ 2147483647 w 2497"/>
              <a:gd name="T47" fmla="*/ 2147483647 h 2489"/>
              <a:gd name="T48" fmla="*/ 2147483647 w 2497"/>
              <a:gd name="T49" fmla="*/ 2147483647 h 2489"/>
              <a:gd name="T50" fmla="*/ 2147483647 w 2497"/>
              <a:gd name="T51" fmla="*/ 0 h 2489"/>
              <a:gd name="T52" fmla="*/ 2147483647 w 2497"/>
              <a:gd name="T53" fmla="*/ 2147483647 h 2489"/>
              <a:gd name="T54" fmla="*/ 2147483647 w 2497"/>
              <a:gd name="T55" fmla="*/ 2147483647 h 2489"/>
              <a:gd name="T56" fmla="*/ 2147483647 w 2497"/>
              <a:gd name="T57" fmla="*/ 0 h 2489"/>
              <a:gd name="T58" fmla="*/ 2147483647 w 2497"/>
              <a:gd name="T59" fmla="*/ 2147483647 h 248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97"/>
              <a:gd name="T91" fmla="*/ 0 h 2489"/>
              <a:gd name="T92" fmla="*/ 2497 w 2497"/>
              <a:gd name="T93" fmla="*/ 2489 h 248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97" h="2489">
                <a:moveTo>
                  <a:pt x="0" y="2488"/>
                </a:moveTo>
                <a:lnTo>
                  <a:pt x="0" y="0"/>
                </a:lnTo>
                <a:lnTo>
                  <a:pt x="0" y="2488"/>
                </a:lnTo>
                <a:lnTo>
                  <a:pt x="272" y="2488"/>
                </a:lnTo>
                <a:lnTo>
                  <a:pt x="272" y="0"/>
                </a:lnTo>
                <a:lnTo>
                  <a:pt x="272" y="2488"/>
                </a:lnTo>
                <a:lnTo>
                  <a:pt x="560" y="2488"/>
                </a:lnTo>
                <a:lnTo>
                  <a:pt x="560" y="0"/>
                </a:lnTo>
                <a:lnTo>
                  <a:pt x="560" y="2488"/>
                </a:lnTo>
                <a:lnTo>
                  <a:pt x="832" y="2488"/>
                </a:lnTo>
                <a:lnTo>
                  <a:pt x="832" y="0"/>
                </a:lnTo>
                <a:lnTo>
                  <a:pt x="832" y="2488"/>
                </a:lnTo>
                <a:lnTo>
                  <a:pt x="1112" y="2488"/>
                </a:lnTo>
                <a:lnTo>
                  <a:pt x="1112" y="0"/>
                </a:lnTo>
                <a:lnTo>
                  <a:pt x="1112" y="2488"/>
                </a:lnTo>
                <a:lnTo>
                  <a:pt x="1384" y="2488"/>
                </a:lnTo>
                <a:lnTo>
                  <a:pt x="1384" y="0"/>
                </a:lnTo>
                <a:lnTo>
                  <a:pt x="1384" y="2488"/>
                </a:lnTo>
                <a:lnTo>
                  <a:pt x="1656" y="2488"/>
                </a:lnTo>
                <a:lnTo>
                  <a:pt x="1656" y="0"/>
                </a:lnTo>
                <a:lnTo>
                  <a:pt x="1656" y="2488"/>
                </a:lnTo>
                <a:lnTo>
                  <a:pt x="1936" y="2488"/>
                </a:lnTo>
                <a:lnTo>
                  <a:pt x="1936" y="0"/>
                </a:lnTo>
                <a:lnTo>
                  <a:pt x="1936" y="2488"/>
                </a:lnTo>
                <a:lnTo>
                  <a:pt x="2208" y="2488"/>
                </a:lnTo>
                <a:lnTo>
                  <a:pt x="2208" y="0"/>
                </a:lnTo>
                <a:lnTo>
                  <a:pt x="2208" y="2488"/>
                </a:lnTo>
                <a:lnTo>
                  <a:pt x="2496" y="2488"/>
                </a:lnTo>
                <a:lnTo>
                  <a:pt x="2496" y="0"/>
                </a:lnTo>
                <a:lnTo>
                  <a:pt x="2496" y="2488"/>
                </a:lnTo>
              </a:path>
            </a:pathLst>
          </a:custGeom>
          <a:solidFill>
            <a:srgbClr val="FFFFFF"/>
          </a:solidFill>
          <a:ln w="12700" cap="rnd" cmpd="sng">
            <a:solidFill>
              <a:srgbClr val="A680FF"/>
            </a:solidFill>
            <a:prstDash val="solid"/>
            <a:round/>
            <a:headEnd type="none" w="sm" len="sm"/>
            <a:tailEnd type="none" w="sm" len="sm"/>
          </a:ln>
        </p:spPr>
        <p:txBody>
          <a:bodyPr/>
          <a:lstStyle/>
          <a:p>
            <a:endParaRPr lang="es-ES"/>
          </a:p>
        </p:txBody>
      </p:sp>
      <p:sp>
        <p:nvSpPr>
          <p:cNvPr id="21511" name="Line 8"/>
          <p:cNvSpPr>
            <a:spLocks noChangeShapeType="1"/>
          </p:cNvSpPr>
          <p:nvPr/>
        </p:nvSpPr>
        <p:spPr bwMode="auto">
          <a:xfrm flipV="1">
            <a:off x="6362700" y="2184400"/>
            <a:ext cx="0" cy="3962400"/>
          </a:xfrm>
          <a:prstGeom prst="line">
            <a:avLst/>
          </a:prstGeom>
          <a:noFill/>
          <a:ln w="12700">
            <a:solidFill>
              <a:srgbClr val="A68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21512" name="Line 9"/>
          <p:cNvSpPr>
            <a:spLocks noChangeShapeType="1"/>
          </p:cNvSpPr>
          <p:nvPr/>
        </p:nvSpPr>
        <p:spPr bwMode="auto">
          <a:xfrm>
            <a:off x="2398713" y="2184400"/>
            <a:ext cx="3976687" cy="0"/>
          </a:xfrm>
          <a:prstGeom prst="line">
            <a:avLst/>
          </a:prstGeom>
          <a:noFill/>
          <a:ln w="12700">
            <a:solidFill>
              <a:srgbClr val="A68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grpSp>
        <p:nvGrpSpPr>
          <p:cNvPr id="21513" name="Group 10"/>
          <p:cNvGrpSpPr>
            <a:grpSpLocks/>
          </p:cNvGrpSpPr>
          <p:nvPr/>
        </p:nvGrpSpPr>
        <p:grpSpPr bwMode="auto">
          <a:xfrm>
            <a:off x="2398713" y="2184400"/>
            <a:ext cx="117475" cy="3962400"/>
            <a:chOff x="2148" y="1083"/>
            <a:chExt cx="73" cy="2496"/>
          </a:xfrm>
        </p:grpSpPr>
        <p:sp>
          <p:nvSpPr>
            <p:cNvPr id="21548" name="Freeform 11"/>
            <p:cNvSpPr>
              <a:spLocks/>
            </p:cNvSpPr>
            <p:nvPr/>
          </p:nvSpPr>
          <p:spPr bwMode="auto">
            <a:xfrm>
              <a:off x="2148" y="1083"/>
              <a:ext cx="73" cy="2489"/>
            </a:xfrm>
            <a:custGeom>
              <a:avLst/>
              <a:gdLst>
                <a:gd name="T0" fmla="*/ 0 w 73"/>
                <a:gd name="T1" fmla="*/ 2488 h 2489"/>
                <a:gd name="T2" fmla="*/ 72 w 73"/>
                <a:gd name="T3" fmla="*/ 2488 h 2489"/>
                <a:gd name="T4" fmla="*/ 0 w 73"/>
                <a:gd name="T5" fmla="*/ 2488 h 2489"/>
                <a:gd name="T6" fmla="*/ 0 w 73"/>
                <a:gd name="T7" fmla="*/ 2240 h 2489"/>
                <a:gd name="T8" fmla="*/ 72 w 73"/>
                <a:gd name="T9" fmla="*/ 2240 h 2489"/>
                <a:gd name="T10" fmla="*/ 0 w 73"/>
                <a:gd name="T11" fmla="*/ 2240 h 2489"/>
                <a:gd name="T12" fmla="*/ 0 w 73"/>
                <a:gd name="T13" fmla="*/ 1984 h 2489"/>
                <a:gd name="T14" fmla="*/ 72 w 73"/>
                <a:gd name="T15" fmla="*/ 1984 h 2489"/>
                <a:gd name="T16" fmla="*/ 0 w 73"/>
                <a:gd name="T17" fmla="*/ 1984 h 2489"/>
                <a:gd name="T18" fmla="*/ 0 w 73"/>
                <a:gd name="T19" fmla="*/ 1744 h 2489"/>
                <a:gd name="T20" fmla="*/ 72 w 73"/>
                <a:gd name="T21" fmla="*/ 1744 h 2489"/>
                <a:gd name="T22" fmla="*/ 0 w 73"/>
                <a:gd name="T23" fmla="*/ 1744 h 2489"/>
                <a:gd name="T24" fmla="*/ 0 w 73"/>
                <a:gd name="T25" fmla="*/ 1496 h 2489"/>
                <a:gd name="T26" fmla="*/ 72 w 73"/>
                <a:gd name="T27" fmla="*/ 1496 h 2489"/>
                <a:gd name="T28" fmla="*/ 0 w 73"/>
                <a:gd name="T29" fmla="*/ 1496 h 2489"/>
                <a:gd name="T30" fmla="*/ 0 w 73"/>
                <a:gd name="T31" fmla="*/ 1248 h 2489"/>
                <a:gd name="T32" fmla="*/ 72 w 73"/>
                <a:gd name="T33" fmla="*/ 1248 h 2489"/>
                <a:gd name="T34" fmla="*/ 0 w 73"/>
                <a:gd name="T35" fmla="*/ 1248 h 2489"/>
                <a:gd name="T36" fmla="*/ 0 w 73"/>
                <a:gd name="T37" fmla="*/ 992 h 2489"/>
                <a:gd name="T38" fmla="*/ 72 w 73"/>
                <a:gd name="T39" fmla="*/ 992 h 2489"/>
                <a:gd name="T40" fmla="*/ 0 w 73"/>
                <a:gd name="T41" fmla="*/ 992 h 2489"/>
                <a:gd name="T42" fmla="*/ 0 w 73"/>
                <a:gd name="T43" fmla="*/ 744 h 2489"/>
                <a:gd name="T44" fmla="*/ 72 w 73"/>
                <a:gd name="T45" fmla="*/ 744 h 2489"/>
                <a:gd name="T46" fmla="*/ 0 w 73"/>
                <a:gd name="T47" fmla="*/ 744 h 2489"/>
                <a:gd name="T48" fmla="*/ 0 w 73"/>
                <a:gd name="T49" fmla="*/ 496 h 2489"/>
                <a:gd name="T50" fmla="*/ 72 w 73"/>
                <a:gd name="T51" fmla="*/ 496 h 2489"/>
                <a:gd name="T52" fmla="*/ 0 w 73"/>
                <a:gd name="T53" fmla="*/ 496 h 2489"/>
                <a:gd name="T54" fmla="*/ 0 w 73"/>
                <a:gd name="T55" fmla="*/ 232 h 2489"/>
                <a:gd name="T56" fmla="*/ 72 w 73"/>
                <a:gd name="T57" fmla="*/ 232 h 2489"/>
                <a:gd name="T58" fmla="*/ 0 w 73"/>
                <a:gd name="T59" fmla="*/ 232 h 2489"/>
                <a:gd name="T60" fmla="*/ 0 w 73"/>
                <a:gd name="T61" fmla="*/ 0 h 2489"/>
                <a:gd name="T62" fmla="*/ 72 w 73"/>
                <a:gd name="T63" fmla="*/ 0 h 2489"/>
                <a:gd name="T64" fmla="*/ 0 w 73"/>
                <a:gd name="T65" fmla="*/ 0 h 24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2489"/>
                <a:gd name="T101" fmla="*/ 73 w 73"/>
                <a:gd name="T102" fmla="*/ 2489 h 24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2489">
                  <a:moveTo>
                    <a:pt x="0" y="2488"/>
                  </a:moveTo>
                  <a:lnTo>
                    <a:pt x="72" y="2488"/>
                  </a:lnTo>
                  <a:lnTo>
                    <a:pt x="0" y="2488"/>
                  </a:lnTo>
                  <a:lnTo>
                    <a:pt x="0" y="2240"/>
                  </a:lnTo>
                  <a:lnTo>
                    <a:pt x="72" y="2240"/>
                  </a:lnTo>
                  <a:lnTo>
                    <a:pt x="0" y="2240"/>
                  </a:lnTo>
                  <a:lnTo>
                    <a:pt x="0" y="1984"/>
                  </a:lnTo>
                  <a:lnTo>
                    <a:pt x="72" y="1984"/>
                  </a:lnTo>
                  <a:lnTo>
                    <a:pt x="0" y="1984"/>
                  </a:lnTo>
                  <a:lnTo>
                    <a:pt x="0" y="1744"/>
                  </a:lnTo>
                  <a:lnTo>
                    <a:pt x="72" y="1744"/>
                  </a:lnTo>
                  <a:lnTo>
                    <a:pt x="0" y="1744"/>
                  </a:lnTo>
                  <a:lnTo>
                    <a:pt x="0" y="1496"/>
                  </a:lnTo>
                  <a:lnTo>
                    <a:pt x="72" y="1496"/>
                  </a:lnTo>
                  <a:lnTo>
                    <a:pt x="0" y="1496"/>
                  </a:lnTo>
                  <a:lnTo>
                    <a:pt x="0" y="1248"/>
                  </a:lnTo>
                  <a:lnTo>
                    <a:pt x="72" y="1248"/>
                  </a:lnTo>
                  <a:lnTo>
                    <a:pt x="0" y="1248"/>
                  </a:lnTo>
                  <a:lnTo>
                    <a:pt x="0" y="992"/>
                  </a:lnTo>
                  <a:lnTo>
                    <a:pt x="72" y="992"/>
                  </a:lnTo>
                  <a:lnTo>
                    <a:pt x="0" y="992"/>
                  </a:lnTo>
                  <a:lnTo>
                    <a:pt x="0" y="744"/>
                  </a:lnTo>
                  <a:lnTo>
                    <a:pt x="72" y="744"/>
                  </a:lnTo>
                  <a:lnTo>
                    <a:pt x="0" y="744"/>
                  </a:lnTo>
                  <a:lnTo>
                    <a:pt x="0" y="496"/>
                  </a:lnTo>
                  <a:lnTo>
                    <a:pt x="72" y="496"/>
                  </a:lnTo>
                  <a:lnTo>
                    <a:pt x="0" y="496"/>
                  </a:lnTo>
                  <a:lnTo>
                    <a:pt x="0" y="232"/>
                  </a:lnTo>
                  <a:lnTo>
                    <a:pt x="72" y="232"/>
                  </a:lnTo>
                  <a:lnTo>
                    <a:pt x="0" y="232"/>
                  </a:lnTo>
                  <a:lnTo>
                    <a:pt x="0" y="0"/>
                  </a:lnTo>
                  <a:lnTo>
                    <a:pt x="72" y="0"/>
                  </a:lnTo>
                  <a:lnTo>
                    <a:pt x="0" y="0"/>
                  </a:lnTo>
                </a:path>
              </a:pathLst>
            </a:custGeom>
            <a:solidFill>
              <a:srgbClr val="FFFFFF"/>
            </a:solidFill>
            <a:ln w="12700" cap="rnd" cmpd="sng">
              <a:solidFill>
                <a:srgbClr val="A680FF"/>
              </a:solidFill>
              <a:prstDash val="solid"/>
              <a:round/>
              <a:headEnd type="none" w="sm" len="sm"/>
              <a:tailEnd type="none" w="sm" len="sm"/>
            </a:ln>
          </p:spPr>
          <p:txBody>
            <a:bodyPr/>
            <a:lstStyle/>
            <a:p>
              <a:endParaRPr lang="es-ES"/>
            </a:p>
          </p:txBody>
        </p:sp>
        <p:sp>
          <p:nvSpPr>
            <p:cNvPr id="21549" name="Line 12"/>
            <p:cNvSpPr>
              <a:spLocks noChangeShapeType="1"/>
            </p:cNvSpPr>
            <p:nvPr/>
          </p:nvSpPr>
          <p:spPr bwMode="auto">
            <a:xfrm flipV="1">
              <a:off x="2148" y="1083"/>
              <a:ext cx="0" cy="2496"/>
            </a:xfrm>
            <a:prstGeom prst="line">
              <a:avLst/>
            </a:prstGeom>
            <a:noFill/>
            <a:ln w="12700">
              <a:solidFill>
                <a:srgbClr val="A68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grpSp>
      <p:grpSp>
        <p:nvGrpSpPr>
          <p:cNvPr id="21514" name="Group 13"/>
          <p:cNvGrpSpPr>
            <a:grpSpLocks/>
          </p:cNvGrpSpPr>
          <p:nvPr/>
        </p:nvGrpSpPr>
        <p:grpSpPr bwMode="auto">
          <a:xfrm>
            <a:off x="2398713" y="6134100"/>
            <a:ext cx="3976687" cy="128588"/>
            <a:chOff x="2148" y="3571"/>
            <a:chExt cx="2504" cy="81"/>
          </a:xfrm>
        </p:grpSpPr>
        <p:sp>
          <p:nvSpPr>
            <p:cNvPr id="21545" name="Freeform 14"/>
            <p:cNvSpPr>
              <a:spLocks/>
            </p:cNvSpPr>
            <p:nvPr/>
          </p:nvSpPr>
          <p:spPr bwMode="auto">
            <a:xfrm>
              <a:off x="2148" y="3571"/>
              <a:ext cx="2441" cy="33"/>
            </a:xfrm>
            <a:custGeom>
              <a:avLst/>
              <a:gdLst>
                <a:gd name="T0" fmla="*/ 0 w 2441"/>
                <a:gd name="T1" fmla="*/ 0 h 33"/>
                <a:gd name="T2" fmla="*/ 56 w 2441"/>
                <a:gd name="T3" fmla="*/ 0 h 33"/>
                <a:gd name="T4" fmla="*/ 96 w 2441"/>
                <a:gd name="T5" fmla="*/ 0 h 33"/>
                <a:gd name="T6" fmla="*/ 176 w 2441"/>
                <a:gd name="T7" fmla="*/ 0 h 33"/>
                <a:gd name="T8" fmla="*/ 224 w 2441"/>
                <a:gd name="T9" fmla="*/ 0 h 33"/>
                <a:gd name="T10" fmla="*/ 272 w 2441"/>
                <a:gd name="T11" fmla="*/ 0 h 33"/>
                <a:gd name="T12" fmla="*/ 328 w 2441"/>
                <a:gd name="T13" fmla="*/ 0 h 33"/>
                <a:gd name="T14" fmla="*/ 376 w 2441"/>
                <a:gd name="T15" fmla="*/ 0 h 33"/>
                <a:gd name="T16" fmla="*/ 440 w 2441"/>
                <a:gd name="T17" fmla="*/ 0 h 33"/>
                <a:gd name="T18" fmla="*/ 496 w 2441"/>
                <a:gd name="T19" fmla="*/ 0 h 33"/>
                <a:gd name="T20" fmla="*/ 560 w 2441"/>
                <a:gd name="T21" fmla="*/ 0 h 33"/>
                <a:gd name="T22" fmla="*/ 608 w 2441"/>
                <a:gd name="T23" fmla="*/ 0 h 33"/>
                <a:gd name="T24" fmla="*/ 664 w 2441"/>
                <a:gd name="T25" fmla="*/ 0 h 33"/>
                <a:gd name="T26" fmla="*/ 712 w 2441"/>
                <a:gd name="T27" fmla="*/ 0 h 33"/>
                <a:gd name="T28" fmla="*/ 760 w 2441"/>
                <a:gd name="T29" fmla="*/ 0 h 33"/>
                <a:gd name="T30" fmla="*/ 832 w 2441"/>
                <a:gd name="T31" fmla="*/ 0 h 33"/>
                <a:gd name="T32" fmla="*/ 880 w 2441"/>
                <a:gd name="T33" fmla="*/ 0 h 33"/>
                <a:gd name="T34" fmla="*/ 944 w 2441"/>
                <a:gd name="T35" fmla="*/ 0 h 33"/>
                <a:gd name="T36" fmla="*/ 992 w 2441"/>
                <a:gd name="T37" fmla="*/ 0 h 33"/>
                <a:gd name="T38" fmla="*/ 1040 w 2441"/>
                <a:gd name="T39" fmla="*/ 0 h 33"/>
                <a:gd name="T40" fmla="*/ 1112 w 2441"/>
                <a:gd name="T41" fmla="*/ 0 h 33"/>
                <a:gd name="T42" fmla="*/ 1168 w 2441"/>
                <a:gd name="T43" fmla="*/ 0 h 33"/>
                <a:gd name="T44" fmla="*/ 1216 w 2441"/>
                <a:gd name="T45" fmla="*/ 0 h 33"/>
                <a:gd name="T46" fmla="*/ 1272 w 2441"/>
                <a:gd name="T47" fmla="*/ 0 h 33"/>
                <a:gd name="T48" fmla="*/ 1320 w 2441"/>
                <a:gd name="T49" fmla="*/ 0 h 33"/>
                <a:gd name="T50" fmla="*/ 1384 w 2441"/>
                <a:gd name="T51" fmla="*/ 0 h 33"/>
                <a:gd name="T52" fmla="*/ 1440 w 2441"/>
                <a:gd name="T53" fmla="*/ 0 h 33"/>
                <a:gd name="T54" fmla="*/ 1504 w 2441"/>
                <a:gd name="T55" fmla="*/ 0 h 33"/>
                <a:gd name="T56" fmla="*/ 1552 w 2441"/>
                <a:gd name="T57" fmla="*/ 0 h 33"/>
                <a:gd name="T58" fmla="*/ 1592 w 2441"/>
                <a:gd name="T59" fmla="*/ 0 h 33"/>
                <a:gd name="T60" fmla="*/ 1656 w 2441"/>
                <a:gd name="T61" fmla="*/ 0 h 33"/>
                <a:gd name="T62" fmla="*/ 1720 w 2441"/>
                <a:gd name="T63" fmla="*/ 0 h 33"/>
                <a:gd name="T64" fmla="*/ 1776 w 2441"/>
                <a:gd name="T65" fmla="*/ 0 h 33"/>
                <a:gd name="T66" fmla="*/ 1824 w 2441"/>
                <a:gd name="T67" fmla="*/ 0 h 33"/>
                <a:gd name="T68" fmla="*/ 1880 w 2441"/>
                <a:gd name="T69" fmla="*/ 0 h 33"/>
                <a:gd name="T70" fmla="*/ 1936 w 2441"/>
                <a:gd name="T71" fmla="*/ 0 h 33"/>
                <a:gd name="T72" fmla="*/ 1984 w 2441"/>
                <a:gd name="T73" fmla="*/ 0 h 33"/>
                <a:gd name="T74" fmla="*/ 2056 w 2441"/>
                <a:gd name="T75" fmla="*/ 0 h 33"/>
                <a:gd name="T76" fmla="*/ 2112 w 2441"/>
                <a:gd name="T77" fmla="*/ 0 h 33"/>
                <a:gd name="T78" fmla="*/ 2160 w 2441"/>
                <a:gd name="T79" fmla="*/ 0 h 33"/>
                <a:gd name="T80" fmla="*/ 2208 w 2441"/>
                <a:gd name="T81" fmla="*/ 0 h 33"/>
                <a:gd name="T82" fmla="*/ 2264 w 2441"/>
                <a:gd name="T83" fmla="*/ 0 h 33"/>
                <a:gd name="T84" fmla="*/ 2320 w 2441"/>
                <a:gd name="T85" fmla="*/ 0 h 33"/>
                <a:gd name="T86" fmla="*/ 2384 w 2441"/>
                <a:gd name="T87" fmla="*/ 0 h 33"/>
                <a:gd name="T88" fmla="*/ 2440 w 2441"/>
                <a:gd name="T89" fmla="*/ 0 h 3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441"/>
                <a:gd name="T136" fmla="*/ 0 h 33"/>
                <a:gd name="T137" fmla="*/ 2441 w 2441"/>
                <a:gd name="T138" fmla="*/ 33 h 3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441" h="33">
                  <a:moveTo>
                    <a:pt x="0" y="0"/>
                  </a:moveTo>
                  <a:lnTo>
                    <a:pt x="0" y="32"/>
                  </a:lnTo>
                  <a:lnTo>
                    <a:pt x="0" y="0"/>
                  </a:lnTo>
                  <a:lnTo>
                    <a:pt x="56" y="0"/>
                  </a:lnTo>
                  <a:lnTo>
                    <a:pt x="56" y="32"/>
                  </a:lnTo>
                  <a:lnTo>
                    <a:pt x="56" y="0"/>
                  </a:lnTo>
                  <a:lnTo>
                    <a:pt x="96" y="0"/>
                  </a:lnTo>
                  <a:lnTo>
                    <a:pt x="96" y="32"/>
                  </a:lnTo>
                  <a:lnTo>
                    <a:pt x="96" y="0"/>
                  </a:lnTo>
                  <a:lnTo>
                    <a:pt x="176" y="0"/>
                  </a:lnTo>
                  <a:lnTo>
                    <a:pt x="176" y="32"/>
                  </a:lnTo>
                  <a:lnTo>
                    <a:pt x="176" y="0"/>
                  </a:lnTo>
                  <a:lnTo>
                    <a:pt x="224" y="0"/>
                  </a:lnTo>
                  <a:lnTo>
                    <a:pt x="224" y="32"/>
                  </a:lnTo>
                  <a:lnTo>
                    <a:pt x="224" y="0"/>
                  </a:lnTo>
                  <a:lnTo>
                    <a:pt x="272" y="0"/>
                  </a:lnTo>
                  <a:lnTo>
                    <a:pt x="272" y="32"/>
                  </a:lnTo>
                  <a:lnTo>
                    <a:pt x="272" y="0"/>
                  </a:lnTo>
                  <a:lnTo>
                    <a:pt x="328" y="0"/>
                  </a:lnTo>
                  <a:lnTo>
                    <a:pt x="328" y="32"/>
                  </a:lnTo>
                  <a:lnTo>
                    <a:pt x="328" y="0"/>
                  </a:lnTo>
                  <a:lnTo>
                    <a:pt x="376" y="0"/>
                  </a:lnTo>
                  <a:lnTo>
                    <a:pt x="376" y="32"/>
                  </a:lnTo>
                  <a:lnTo>
                    <a:pt x="376" y="0"/>
                  </a:lnTo>
                  <a:lnTo>
                    <a:pt x="440" y="0"/>
                  </a:lnTo>
                  <a:lnTo>
                    <a:pt x="440" y="32"/>
                  </a:lnTo>
                  <a:lnTo>
                    <a:pt x="440" y="0"/>
                  </a:lnTo>
                  <a:lnTo>
                    <a:pt x="496" y="0"/>
                  </a:lnTo>
                  <a:lnTo>
                    <a:pt x="496" y="32"/>
                  </a:lnTo>
                  <a:lnTo>
                    <a:pt x="496" y="0"/>
                  </a:lnTo>
                  <a:lnTo>
                    <a:pt x="560" y="0"/>
                  </a:lnTo>
                  <a:lnTo>
                    <a:pt x="560" y="32"/>
                  </a:lnTo>
                  <a:lnTo>
                    <a:pt x="560" y="0"/>
                  </a:lnTo>
                  <a:lnTo>
                    <a:pt x="608" y="0"/>
                  </a:lnTo>
                  <a:lnTo>
                    <a:pt x="608" y="32"/>
                  </a:lnTo>
                  <a:lnTo>
                    <a:pt x="608" y="0"/>
                  </a:lnTo>
                  <a:lnTo>
                    <a:pt x="664" y="0"/>
                  </a:lnTo>
                  <a:lnTo>
                    <a:pt x="664" y="32"/>
                  </a:lnTo>
                  <a:lnTo>
                    <a:pt x="664" y="0"/>
                  </a:lnTo>
                  <a:lnTo>
                    <a:pt x="712" y="0"/>
                  </a:lnTo>
                  <a:lnTo>
                    <a:pt x="712" y="32"/>
                  </a:lnTo>
                  <a:lnTo>
                    <a:pt x="712" y="0"/>
                  </a:lnTo>
                  <a:lnTo>
                    <a:pt x="760" y="0"/>
                  </a:lnTo>
                  <a:lnTo>
                    <a:pt x="760" y="32"/>
                  </a:lnTo>
                  <a:lnTo>
                    <a:pt x="760" y="0"/>
                  </a:lnTo>
                  <a:lnTo>
                    <a:pt x="832" y="0"/>
                  </a:lnTo>
                  <a:lnTo>
                    <a:pt x="832" y="32"/>
                  </a:lnTo>
                  <a:lnTo>
                    <a:pt x="832" y="0"/>
                  </a:lnTo>
                  <a:lnTo>
                    <a:pt x="880" y="0"/>
                  </a:lnTo>
                  <a:lnTo>
                    <a:pt x="880" y="32"/>
                  </a:lnTo>
                  <a:lnTo>
                    <a:pt x="880" y="0"/>
                  </a:lnTo>
                  <a:lnTo>
                    <a:pt x="944" y="0"/>
                  </a:lnTo>
                  <a:lnTo>
                    <a:pt x="944" y="32"/>
                  </a:lnTo>
                  <a:lnTo>
                    <a:pt x="944" y="0"/>
                  </a:lnTo>
                  <a:lnTo>
                    <a:pt x="992" y="0"/>
                  </a:lnTo>
                  <a:lnTo>
                    <a:pt x="992" y="32"/>
                  </a:lnTo>
                  <a:lnTo>
                    <a:pt x="992" y="0"/>
                  </a:lnTo>
                  <a:lnTo>
                    <a:pt x="1040" y="0"/>
                  </a:lnTo>
                  <a:lnTo>
                    <a:pt x="1040" y="32"/>
                  </a:lnTo>
                  <a:lnTo>
                    <a:pt x="1040" y="0"/>
                  </a:lnTo>
                  <a:lnTo>
                    <a:pt x="1112" y="0"/>
                  </a:lnTo>
                  <a:lnTo>
                    <a:pt x="1112" y="32"/>
                  </a:lnTo>
                  <a:lnTo>
                    <a:pt x="1112" y="0"/>
                  </a:lnTo>
                  <a:lnTo>
                    <a:pt x="1168" y="0"/>
                  </a:lnTo>
                  <a:lnTo>
                    <a:pt x="1168" y="32"/>
                  </a:lnTo>
                  <a:lnTo>
                    <a:pt x="1168" y="0"/>
                  </a:lnTo>
                  <a:lnTo>
                    <a:pt x="1216" y="0"/>
                  </a:lnTo>
                  <a:lnTo>
                    <a:pt x="1216" y="32"/>
                  </a:lnTo>
                  <a:lnTo>
                    <a:pt x="1216" y="0"/>
                  </a:lnTo>
                  <a:lnTo>
                    <a:pt x="1272" y="0"/>
                  </a:lnTo>
                  <a:lnTo>
                    <a:pt x="1272" y="32"/>
                  </a:lnTo>
                  <a:lnTo>
                    <a:pt x="1272" y="0"/>
                  </a:lnTo>
                  <a:lnTo>
                    <a:pt x="1320" y="0"/>
                  </a:lnTo>
                  <a:lnTo>
                    <a:pt x="1320" y="32"/>
                  </a:lnTo>
                  <a:lnTo>
                    <a:pt x="1320" y="0"/>
                  </a:lnTo>
                  <a:lnTo>
                    <a:pt x="1384" y="0"/>
                  </a:lnTo>
                  <a:lnTo>
                    <a:pt x="1384" y="32"/>
                  </a:lnTo>
                  <a:lnTo>
                    <a:pt x="1384" y="0"/>
                  </a:lnTo>
                  <a:lnTo>
                    <a:pt x="1440" y="0"/>
                  </a:lnTo>
                  <a:lnTo>
                    <a:pt x="1440" y="32"/>
                  </a:lnTo>
                  <a:lnTo>
                    <a:pt x="1440" y="0"/>
                  </a:lnTo>
                  <a:lnTo>
                    <a:pt x="1504" y="0"/>
                  </a:lnTo>
                  <a:lnTo>
                    <a:pt x="1504" y="32"/>
                  </a:lnTo>
                  <a:lnTo>
                    <a:pt x="1504" y="0"/>
                  </a:lnTo>
                  <a:lnTo>
                    <a:pt x="1552" y="0"/>
                  </a:lnTo>
                  <a:lnTo>
                    <a:pt x="1552" y="32"/>
                  </a:lnTo>
                  <a:lnTo>
                    <a:pt x="1552" y="0"/>
                  </a:lnTo>
                  <a:lnTo>
                    <a:pt x="1592" y="0"/>
                  </a:lnTo>
                  <a:lnTo>
                    <a:pt x="1592" y="32"/>
                  </a:lnTo>
                  <a:lnTo>
                    <a:pt x="1592" y="0"/>
                  </a:lnTo>
                  <a:lnTo>
                    <a:pt x="1656" y="0"/>
                  </a:lnTo>
                  <a:lnTo>
                    <a:pt x="1656" y="32"/>
                  </a:lnTo>
                  <a:lnTo>
                    <a:pt x="1656" y="0"/>
                  </a:lnTo>
                  <a:lnTo>
                    <a:pt x="1720" y="0"/>
                  </a:lnTo>
                  <a:lnTo>
                    <a:pt x="1720" y="32"/>
                  </a:lnTo>
                  <a:lnTo>
                    <a:pt x="1720" y="0"/>
                  </a:lnTo>
                  <a:lnTo>
                    <a:pt x="1776" y="0"/>
                  </a:lnTo>
                  <a:lnTo>
                    <a:pt x="1776" y="32"/>
                  </a:lnTo>
                  <a:lnTo>
                    <a:pt x="1776" y="0"/>
                  </a:lnTo>
                  <a:lnTo>
                    <a:pt x="1824" y="0"/>
                  </a:lnTo>
                  <a:lnTo>
                    <a:pt x="1824" y="32"/>
                  </a:lnTo>
                  <a:lnTo>
                    <a:pt x="1824" y="0"/>
                  </a:lnTo>
                  <a:lnTo>
                    <a:pt x="1880" y="0"/>
                  </a:lnTo>
                  <a:lnTo>
                    <a:pt x="1880" y="32"/>
                  </a:lnTo>
                  <a:lnTo>
                    <a:pt x="1880" y="0"/>
                  </a:lnTo>
                  <a:lnTo>
                    <a:pt x="1936" y="0"/>
                  </a:lnTo>
                  <a:lnTo>
                    <a:pt x="1936" y="32"/>
                  </a:lnTo>
                  <a:lnTo>
                    <a:pt x="1936" y="0"/>
                  </a:lnTo>
                  <a:lnTo>
                    <a:pt x="1984" y="0"/>
                  </a:lnTo>
                  <a:lnTo>
                    <a:pt x="1984" y="32"/>
                  </a:lnTo>
                  <a:lnTo>
                    <a:pt x="1984" y="0"/>
                  </a:lnTo>
                  <a:lnTo>
                    <a:pt x="2056" y="0"/>
                  </a:lnTo>
                  <a:lnTo>
                    <a:pt x="2056" y="32"/>
                  </a:lnTo>
                  <a:lnTo>
                    <a:pt x="2056" y="0"/>
                  </a:lnTo>
                  <a:lnTo>
                    <a:pt x="2112" y="0"/>
                  </a:lnTo>
                  <a:lnTo>
                    <a:pt x="2112" y="32"/>
                  </a:lnTo>
                  <a:lnTo>
                    <a:pt x="2112" y="0"/>
                  </a:lnTo>
                  <a:lnTo>
                    <a:pt x="2160" y="0"/>
                  </a:lnTo>
                  <a:lnTo>
                    <a:pt x="2160" y="32"/>
                  </a:lnTo>
                  <a:lnTo>
                    <a:pt x="2160" y="0"/>
                  </a:lnTo>
                  <a:lnTo>
                    <a:pt x="2208" y="0"/>
                  </a:lnTo>
                  <a:lnTo>
                    <a:pt x="2208" y="32"/>
                  </a:lnTo>
                  <a:lnTo>
                    <a:pt x="2208" y="0"/>
                  </a:lnTo>
                  <a:lnTo>
                    <a:pt x="2264" y="0"/>
                  </a:lnTo>
                  <a:lnTo>
                    <a:pt x="2264" y="32"/>
                  </a:lnTo>
                  <a:lnTo>
                    <a:pt x="2264" y="0"/>
                  </a:lnTo>
                  <a:lnTo>
                    <a:pt x="2320" y="0"/>
                  </a:lnTo>
                  <a:lnTo>
                    <a:pt x="2320" y="32"/>
                  </a:lnTo>
                  <a:lnTo>
                    <a:pt x="2320" y="0"/>
                  </a:lnTo>
                  <a:lnTo>
                    <a:pt x="2384" y="0"/>
                  </a:lnTo>
                  <a:lnTo>
                    <a:pt x="2384" y="32"/>
                  </a:lnTo>
                  <a:lnTo>
                    <a:pt x="2384" y="0"/>
                  </a:lnTo>
                  <a:lnTo>
                    <a:pt x="2440" y="0"/>
                  </a:lnTo>
                  <a:lnTo>
                    <a:pt x="2440" y="32"/>
                  </a:lnTo>
                  <a:lnTo>
                    <a:pt x="2440" y="0"/>
                  </a:lnTo>
                </a:path>
              </a:pathLst>
            </a:custGeom>
            <a:solidFill>
              <a:srgbClr val="FFFFFF"/>
            </a:solidFill>
            <a:ln w="12700" cap="rnd" cmpd="sng">
              <a:solidFill>
                <a:srgbClr val="A680FF"/>
              </a:solidFill>
              <a:prstDash val="solid"/>
              <a:round/>
              <a:headEnd type="none" w="sm" len="sm"/>
              <a:tailEnd type="none" w="sm" len="sm"/>
            </a:ln>
          </p:spPr>
          <p:txBody>
            <a:bodyPr/>
            <a:lstStyle/>
            <a:p>
              <a:endParaRPr lang="es-ES"/>
            </a:p>
          </p:txBody>
        </p:sp>
        <p:sp>
          <p:nvSpPr>
            <p:cNvPr id="21546" name="Freeform 15"/>
            <p:cNvSpPr>
              <a:spLocks/>
            </p:cNvSpPr>
            <p:nvPr/>
          </p:nvSpPr>
          <p:spPr bwMode="auto">
            <a:xfrm>
              <a:off x="2148" y="3571"/>
              <a:ext cx="2497" cy="81"/>
            </a:xfrm>
            <a:custGeom>
              <a:avLst/>
              <a:gdLst>
                <a:gd name="T0" fmla="*/ 0 w 2497"/>
                <a:gd name="T1" fmla="*/ 0 h 81"/>
                <a:gd name="T2" fmla="*/ 0 w 2497"/>
                <a:gd name="T3" fmla="*/ 80 h 81"/>
                <a:gd name="T4" fmla="*/ 0 w 2497"/>
                <a:gd name="T5" fmla="*/ 0 h 81"/>
                <a:gd name="T6" fmla="*/ 272 w 2497"/>
                <a:gd name="T7" fmla="*/ 0 h 81"/>
                <a:gd name="T8" fmla="*/ 272 w 2497"/>
                <a:gd name="T9" fmla="*/ 80 h 81"/>
                <a:gd name="T10" fmla="*/ 272 w 2497"/>
                <a:gd name="T11" fmla="*/ 0 h 81"/>
                <a:gd name="T12" fmla="*/ 560 w 2497"/>
                <a:gd name="T13" fmla="*/ 0 h 81"/>
                <a:gd name="T14" fmla="*/ 560 w 2497"/>
                <a:gd name="T15" fmla="*/ 80 h 81"/>
                <a:gd name="T16" fmla="*/ 560 w 2497"/>
                <a:gd name="T17" fmla="*/ 0 h 81"/>
                <a:gd name="T18" fmla="*/ 832 w 2497"/>
                <a:gd name="T19" fmla="*/ 0 h 81"/>
                <a:gd name="T20" fmla="*/ 832 w 2497"/>
                <a:gd name="T21" fmla="*/ 80 h 81"/>
                <a:gd name="T22" fmla="*/ 832 w 2497"/>
                <a:gd name="T23" fmla="*/ 0 h 81"/>
                <a:gd name="T24" fmla="*/ 1112 w 2497"/>
                <a:gd name="T25" fmla="*/ 0 h 81"/>
                <a:gd name="T26" fmla="*/ 1112 w 2497"/>
                <a:gd name="T27" fmla="*/ 80 h 81"/>
                <a:gd name="T28" fmla="*/ 1112 w 2497"/>
                <a:gd name="T29" fmla="*/ 0 h 81"/>
                <a:gd name="T30" fmla="*/ 1384 w 2497"/>
                <a:gd name="T31" fmla="*/ 0 h 81"/>
                <a:gd name="T32" fmla="*/ 1384 w 2497"/>
                <a:gd name="T33" fmla="*/ 80 h 81"/>
                <a:gd name="T34" fmla="*/ 1384 w 2497"/>
                <a:gd name="T35" fmla="*/ 0 h 81"/>
                <a:gd name="T36" fmla="*/ 1656 w 2497"/>
                <a:gd name="T37" fmla="*/ 0 h 81"/>
                <a:gd name="T38" fmla="*/ 1656 w 2497"/>
                <a:gd name="T39" fmla="*/ 80 h 81"/>
                <a:gd name="T40" fmla="*/ 1656 w 2497"/>
                <a:gd name="T41" fmla="*/ 0 h 81"/>
                <a:gd name="T42" fmla="*/ 1936 w 2497"/>
                <a:gd name="T43" fmla="*/ 0 h 81"/>
                <a:gd name="T44" fmla="*/ 1936 w 2497"/>
                <a:gd name="T45" fmla="*/ 80 h 81"/>
                <a:gd name="T46" fmla="*/ 1936 w 2497"/>
                <a:gd name="T47" fmla="*/ 0 h 81"/>
                <a:gd name="T48" fmla="*/ 2208 w 2497"/>
                <a:gd name="T49" fmla="*/ 0 h 81"/>
                <a:gd name="T50" fmla="*/ 2208 w 2497"/>
                <a:gd name="T51" fmla="*/ 80 h 81"/>
                <a:gd name="T52" fmla="*/ 2208 w 2497"/>
                <a:gd name="T53" fmla="*/ 0 h 81"/>
                <a:gd name="T54" fmla="*/ 2496 w 2497"/>
                <a:gd name="T55" fmla="*/ 0 h 81"/>
                <a:gd name="T56" fmla="*/ 2496 w 2497"/>
                <a:gd name="T57" fmla="*/ 80 h 81"/>
                <a:gd name="T58" fmla="*/ 2496 w 2497"/>
                <a:gd name="T59" fmla="*/ 0 h 8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97"/>
                <a:gd name="T91" fmla="*/ 0 h 81"/>
                <a:gd name="T92" fmla="*/ 2497 w 2497"/>
                <a:gd name="T93" fmla="*/ 81 h 8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97" h="81">
                  <a:moveTo>
                    <a:pt x="0" y="0"/>
                  </a:moveTo>
                  <a:lnTo>
                    <a:pt x="0" y="80"/>
                  </a:lnTo>
                  <a:lnTo>
                    <a:pt x="0" y="0"/>
                  </a:lnTo>
                  <a:lnTo>
                    <a:pt x="272" y="0"/>
                  </a:lnTo>
                  <a:lnTo>
                    <a:pt x="272" y="80"/>
                  </a:lnTo>
                  <a:lnTo>
                    <a:pt x="272" y="0"/>
                  </a:lnTo>
                  <a:lnTo>
                    <a:pt x="560" y="0"/>
                  </a:lnTo>
                  <a:lnTo>
                    <a:pt x="560" y="80"/>
                  </a:lnTo>
                  <a:lnTo>
                    <a:pt x="560" y="0"/>
                  </a:lnTo>
                  <a:lnTo>
                    <a:pt x="832" y="0"/>
                  </a:lnTo>
                  <a:lnTo>
                    <a:pt x="832" y="80"/>
                  </a:lnTo>
                  <a:lnTo>
                    <a:pt x="832" y="0"/>
                  </a:lnTo>
                  <a:lnTo>
                    <a:pt x="1112" y="0"/>
                  </a:lnTo>
                  <a:lnTo>
                    <a:pt x="1112" y="80"/>
                  </a:lnTo>
                  <a:lnTo>
                    <a:pt x="1112" y="0"/>
                  </a:lnTo>
                  <a:lnTo>
                    <a:pt x="1384" y="0"/>
                  </a:lnTo>
                  <a:lnTo>
                    <a:pt x="1384" y="80"/>
                  </a:lnTo>
                  <a:lnTo>
                    <a:pt x="1384" y="0"/>
                  </a:lnTo>
                  <a:lnTo>
                    <a:pt x="1656" y="0"/>
                  </a:lnTo>
                  <a:lnTo>
                    <a:pt x="1656" y="80"/>
                  </a:lnTo>
                  <a:lnTo>
                    <a:pt x="1656" y="0"/>
                  </a:lnTo>
                  <a:lnTo>
                    <a:pt x="1936" y="0"/>
                  </a:lnTo>
                  <a:lnTo>
                    <a:pt x="1936" y="80"/>
                  </a:lnTo>
                  <a:lnTo>
                    <a:pt x="1936" y="0"/>
                  </a:lnTo>
                  <a:lnTo>
                    <a:pt x="2208" y="0"/>
                  </a:lnTo>
                  <a:lnTo>
                    <a:pt x="2208" y="80"/>
                  </a:lnTo>
                  <a:lnTo>
                    <a:pt x="2208" y="0"/>
                  </a:lnTo>
                  <a:lnTo>
                    <a:pt x="2496" y="0"/>
                  </a:lnTo>
                  <a:lnTo>
                    <a:pt x="2496" y="80"/>
                  </a:lnTo>
                  <a:lnTo>
                    <a:pt x="2496" y="0"/>
                  </a:lnTo>
                </a:path>
              </a:pathLst>
            </a:custGeom>
            <a:solidFill>
              <a:srgbClr val="FFFFFF"/>
            </a:solidFill>
            <a:ln w="12700" cap="rnd" cmpd="sng">
              <a:solidFill>
                <a:srgbClr val="A680FF"/>
              </a:solidFill>
              <a:prstDash val="solid"/>
              <a:round/>
              <a:headEnd type="none" w="sm" len="sm"/>
              <a:tailEnd type="none" w="sm" len="sm"/>
            </a:ln>
          </p:spPr>
          <p:txBody>
            <a:bodyPr/>
            <a:lstStyle/>
            <a:p>
              <a:endParaRPr lang="es-ES"/>
            </a:p>
          </p:txBody>
        </p:sp>
        <p:sp>
          <p:nvSpPr>
            <p:cNvPr id="21547" name="Line 16"/>
            <p:cNvSpPr>
              <a:spLocks noChangeShapeType="1"/>
            </p:cNvSpPr>
            <p:nvPr/>
          </p:nvSpPr>
          <p:spPr bwMode="auto">
            <a:xfrm>
              <a:off x="2148" y="3571"/>
              <a:ext cx="2504" cy="0"/>
            </a:xfrm>
            <a:prstGeom prst="line">
              <a:avLst/>
            </a:prstGeom>
            <a:noFill/>
            <a:ln w="12700">
              <a:solidFill>
                <a:srgbClr val="A68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grpSp>
      <p:grpSp>
        <p:nvGrpSpPr>
          <p:cNvPr id="21515" name="Group 17"/>
          <p:cNvGrpSpPr>
            <a:grpSpLocks/>
          </p:cNvGrpSpPr>
          <p:nvPr/>
        </p:nvGrpSpPr>
        <p:grpSpPr bwMode="auto">
          <a:xfrm>
            <a:off x="1981200" y="2057400"/>
            <a:ext cx="393700" cy="3898900"/>
            <a:chOff x="1884" y="1003"/>
            <a:chExt cx="248" cy="2456"/>
          </a:xfrm>
        </p:grpSpPr>
        <p:sp>
          <p:nvSpPr>
            <p:cNvPr id="21535" name="Rectangle 18"/>
            <p:cNvSpPr>
              <a:spLocks noChangeArrowheads="1"/>
            </p:cNvSpPr>
            <p:nvPr/>
          </p:nvSpPr>
          <p:spPr bwMode="auto">
            <a:xfrm>
              <a:off x="1940" y="3267"/>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p>
              <a:pPr algn="r">
                <a:lnSpc>
                  <a:spcPts val="1400"/>
                </a:lnSpc>
              </a:pPr>
              <a:r>
                <a:rPr lang="es-ES_tradnl" sz="1200" b="1">
                  <a:solidFill>
                    <a:srgbClr val="FFFFFF"/>
                  </a:solidFill>
                  <a:latin typeface="Arial" charset="0"/>
                </a:rPr>
                <a:t>10</a:t>
              </a:r>
            </a:p>
          </p:txBody>
        </p:sp>
        <p:sp>
          <p:nvSpPr>
            <p:cNvPr id="21536" name="Rectangle 19"/>
            <p:cNvSpPr>
              <a:spLocks noChangeArrowheads="1"/>
            </p:cNvSpPr>
            <p:nvPr/>
          </p:nvSpPr>
          <p:spPr bwMode="auto">
            <a:xfrm>
              <a:off x="1940" y="3019"/>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p>
              <a:pPr algn="r">
                <a:lnSpc>
                  <a:spcPts val="1400"/>
                </a:lnSpc>
              </a:pPr>
              <a:r>
                <a:rPr lang="es-ES_tradnl" sz="1200" b="1">
                  <a:solidFill>
                    <a:srgbClr val="FFFFFF"/>
                  </a:solidFill>
                  <a:latin typeface="Arial" charset="0"/>
                </a:rPr>
                <a:t>20</a:t>
              </a:r>
            </a:p>
          </p:txBody>
        </p:sp>
        <p:sp>
          <p:nvSpPr>
            <p:cNvPr id="21537" name="Rectangle 20"/>
            <p:cNvSpPr>
              <a:spLocks noChangeArrowheads="1"/>
            </p:cNvSpPr>
            <p:nvPr/>
          </p:nvSpPr>
          <p:spPr bwMode="auto">
            <a:xfrm>
              <a:off x="1940" y="2747"/>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p>
              <a:pPr algn="r">
                <a:lnSpc>
                  <a:spcPts val="1400"/>
                </a:lnSpc>
              </a:pPr>
              <a:r>
                <a:rPr lang="es-ES_tradnl" sz="1200" b="1">
                  <a:solidFill>
                    <a:srgbClr val="FFFFFF"/>
                  </a:solidFill>
                  <a:latin typeface="Arial" charset="0"/>
                </a:rPr>
                <a:t>30</a:t>
              </a:r>
            </a:p>
          </p:txBody>
        </p:sp>
        <p:sp>
          <p:nvSpPr>
            <p:cNvPr id="21538" name="Rectangle 21"/>
            <p:cNvSpPr>
              <a:spLocks noChangeArrowheads="1"/>
            </p:cNvSpPr>
            <p:nvPr/>
          </p:nvSpPr>
          <p:spPr bwMode="auto">
            <a:xfrm>
              <a:off x="1940" y="2507"/>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p>
              <a:pPr algn="r">
                <a:lnSpc>
                  <a:spcPts val="1400"/>
                </a:lnSpc>
              </a:pPr>
              <a:r>
                <a:rPr lang="es-ES_tradnl" sz="1200" b="1">
                  <a:solidFill>
                    <a:srgbClr val="FFFFFF"/>
                  </a:solidFill>
                  <a:latin typeface="Arial" charset="0"/>
                </a:rPr>
                <a:t>40</a:t>
              </a:r>
            </a:p>
          </p:txBody>
        </p:sp>
        <p:sp>
          <p:nvSpPr>
            <p:cNvPr id="21539" name="Rectangle 22"/>
            <p:cNvSpPr>
              <a:spLocks noChangeArrowheads="1"/>
            </p:cNvSpPr>
            <p:nvPr/>
          </p:nvSpPr>
          <p:spPr bwMode="auto">
            <a:xfrm>
              <a:off x="1940" y="2259"/>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p>
              <a:pPr algn="r">
                <a:lnSpc>
                  <a:spcPts val="1400"/>
                </a:lnSpc>
              </a:pPr>
              <a:r>
                <a:rPr lang="es-ES_tradnl" sz="1200" b="1">
                  <a:solidFill>
                    <a:srgbClr val="FFFFFF"/>
                  </a:solidFill>
                  <a:latin typeface="Arial" charset="0"/>
                </a:rPr>
                <a:t>50</a:t>
              </a:r>
            </a:p>
          </p:txBody>
        </p:sp>
        <p:sp>
          <p:nvSpPr>
            <p:cNvPr id="21540" name="Rectangle 23"/>
            <p:cNvSpPr>
              <a:spLocks noChangeArrowheads="1"/>
            </p:cNvSpPr>
            <p:nvPr/>
          </p:nvSpPr>
          <p:spPr bwMode="auto">
            <a:xfrm>
              <a:off x="1940" y="1995"/>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p>
              <a:pPr algn="r">
                <a:lnSpc>
                  <a:spcPts val="1400"/>
                </a:lnSpc>
              </a:pPr>
              <a:r>
                <a:rPr lang="es-ES_tradnl" sz="1200" b="1">
                  <a:solidFill>
                    <a:srgbClr val="FFFFFF"/>
                  </a:solidFill>
                  <a:latin typeface="Arial" charset="0"/>
                </a:rPr>
                <a:t>60</a:t>
              </a:r>
            </a:p>
          </p:txBody>
        </p:sp>
        <p:sp>
          <p:nvSpPr>
            <p:cNvPr id="21541" name="Rectangle 24"/>
            <p:cNvSpPr>
              <a:spLocks noChangeArrowheads="1"/>
            </p:cNvSpPr>
            <p:nvPr/>
          </p:nvSpPr>
          <p:spPr bwMode="auto">
            <a:xfrm>
              <a:off x="1940" y="1755"/>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p>
              <a:pPr algn="r">
                <a:lnSpc>
                  <a:spcPts val="1400"/>
                </a:lnSpc>
              </a:pPr>
              <a:r>
                <a:rPr lang="es-ES_tradnl" sz="1200" b="1">
                  <a:solidFill>
                    <a:srgbClr val="FFFFFF"/>
                  </a:solidFill>
                  <a:latin typeface="Arial" charset="0"/>
                </a:rPr>
                <a:t>70</a:t>
              </a:r>
            </a:p>
          </p:txBody>
        </p:sp>
        <p:sp>
          <p:nvSpPr>
            <p:cNvPr id="21542" name="Rectangle 25"/>
            <p:cNvSpPr>
              <a:spLocks noChangeArrowheads="1"/>
            </p:cNvSpPr>
            <p:nvPr/>
          </p:nvSpPr>
          <p:spPr bwMode="auto">
            <a:xfrm>
              <a:off x="1940" y="1515"/>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p>
              <a:pPr algn="r">
                <a:lnSpc>
                  <a:spcPts val="1400"/>
                </a:lnSpc>
              </a:pPr>
              <a:r>
                <a:rPr lang="es-ES_tradnl" sz="1200" b="1">
                  <a:solidFill>
                    <a:srgbClr val="FFFFFF"/>
                  </a:solidFill>
                  <a:latin typeface="Arial" charset="0"/>
                </a:rPr>
                <a:t>80</a:t>
              </a:r>
            </a:p>
          </p:txBody>
        </p:sp>
        <p:sp>
          <p:nvSpPr>
            <p:cNvPr id="21543" name="Rectangle 26"/>
            <p:cNvSpPr>
              <a:spLocks noChangeArrowheads="1"/>
            </p:cNvSpPr>
            <p:nvPr/>
          </p:nvSpPr>
          <p:spPr bwMode="auto">
            <a:xfrm>
              <a:off x="1940" y="1251"/>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p>
              <a:pPr algn="r">
                <a:lnSpc>
                  <a:spcPts val="1400"/>
                </a:lnSpc>
              </a:pPr>
              <a:r>
                <a:rPr lang="es-ES_tradnl" sz="1200" b="1">
                  <a:solidFill>
                    <a:srgbClr val="FFFFFF"/>
                  </a:solidFill>
                  <a:latin typeface="Arial" charset="0"/>
                </a:rPr>
                <a:t>90</a:t>
              </a:r>
            </a:p>
          </p:txBody>
        </p:sp>
        <p:sp>
          <p:nvSpPr>
            <p:cNvPr id="21544" name="Rectangle 27"/>
            <p:cNvSpPr>
              <a:spLocks noChangeArrowheads="1"/>
            </p:cNvSpPr>
            <p:nvPr/>
          </p:nvSpPr>
          <p:spPr bwMode="auto">
            <a:xfrm>
              <a:off x="1884" y="1003"/>
              <a:ext cx="24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p>
              <a:pPr algn="r">
                <a:lnSpc>
                  <a:spcPts val="1400"/>
                </a:lnSpc>
              </a:pPr>
              <a:r>
                <a:rPr lang="es-ES_tradnl" sz="1200" b="1">
                  <a:solidFill>
                    <a:srgbClr val="FFFFFF"/>
                  </a:solidFill>
                  <a:latin typeface="Arial" charset="0"/>
                </a:rPr>
                <a:t>100</a:t>
              </a:r>
            </a:p>
          </p:txBody>
        </p:sp>
      </p:grpSp>
      <p:grpSp>
        <p:nvGrpSpPr>
          <p:cNvPr id="21516" name="Group 28"/>
          <p:cNvGrpSpPr>
            <a:grpSpLocks/>
          </p:cNvGrpSpPr>
          <p:nvPr/>
        </p:nvGrpSpPr>
        <p:grpSpPr bwMode="auto">
          <a:xfrm>
            <a:off x="2311400" y="6235700"/>
            <a:ext cx="4191000" cy="304800"/>
            <a:chOff x="2092" y="3635"/>
            <a:chExt cx="2640" cy="192"/>
          </a:xfrm>
        </p:grpSpPr>
        <p:sp>
          <p:nvSpPr>
            <p:cNvPr id="21525" name="Rectangle 29"/>
            <p:cNvSpPr>
              <a:spLocks noChangeArrowheads="1"/>
            </p:cNvSpPr>
            <p:nvPr/>
          </p:nvSpPr>
          <p:spPr bwMode="auto">
            <a:xfrm>
              <a:off x="2092" y="3635"/>
              <a:ext cx="13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p>
              <a:pPr algn="ctr">
                <a:lnSpc>
                  <a:spcPts val="1400"/>
                </a:lnSpc>
              </a:pPr>
              <a:r>
                <a:rPr lang="es-ES_tradnl" sz="1200" b="1">
                  <a:solidFill>
                    <a:srgbClr val="FFFFFF"/>
                  </a:solidFill>
                  <a:latin typeface="Arial" charset="0"/>
                </a:rPr>
                <a:t>0</a:t>
              </a:r>
            </a:p>
          </p:txBody>
        </p:sp>
        <p:sp>
          <p:nvSpPr>
            <p:cNvPr id="21526" name="Rectangle 30"/>
            <p:cNvSpPr>
              <a:spLocks noChangeArrowheads="1"/>
            </p:cNvSpPr>
            <p:nvPr/>
          </p:nvSpPr>
          <p:spPr bwMode="auto">
            <a:xfrm>
              <a:off x="2372" y="3635"/>
              <a:ext cx="13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p>
              <a:pPr algn="ctr">
                <a:lnSpc>
                  <a:spcPts val="1400"/>
                </a:lnSpc>
              </a:pPr>
              <a:r>
                <a:rPr lang="es-ES_tradnl" sz="1200" b="1">
                  <a:solidFill>
                    <a:srgbClr val="FFFFFF"/>
                  </a:solidFill>
                  <a:latin typeface="Arial" charset="0"/>
                </a:rPr>
                <a:t>1</a:t>
              </a:r>
            </a:p>
          </p:txBody>
        </p:sp>
        <p:sp>
          <p:nvSpPr>
            <p:cNvPr id="21527" name="Rectangle 31"/>
            <p:cNvSpPr>
              <a:spLocks noChangeArrowheads="1"/>
            </p:cNvSpPr>
            <p:nvPr/>
          </p:nvSpPr>
          <p:spPr bwMode="auto">
            <a:xfrm>
              <a:off x="2652" y="3635"/>
              <a:ext cx="13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p>
              <a:pPr algn="ctr">
                <a:lnSpc>
                  <a:spcPts val="1400"/>
                </a:lnSpc>
              </a:pPr>
              <a:r>
                <a:rPr lang="es-ES_tradnl" sz="1200" b="1">
                  <a:solidFill>
                    <a:srgbClr val="FFFFFF"/>
                  </a:solidFill>
                  <a:latin typeface="Arial" charset="0"/>
                </a:rPr>
                <a:t>2</a:t>
              </a:r>
            </a:p>
          </p:txBody>
        </p:sp>
        <p:sp>
          <p:nvSpPr>
            <p:cNvPr id="21528" name="Rectangle 32"/>
            <p:cNvSpPr>
              <a:spLocks noChangeArrowheads="1"/>
            </p:cNvSpPr>
            <p:nvPr/>
          </p:nvSpPr>
          <p:spPr bwMode="auto">
            <a:xfrm>
              <a:off x="2932" y="3635"/>
              <a:ext cx="13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p>
              <a:pPr algn="ctr">
                <a:lnSpc>
                  <a:spcPts val="1400"/>
                </a:lnSpc>
              </a:pPr>
              <a:r>
                <a:rPr lang="es-ES_tradnl" sz="1200" b="1">
                  <a:solidFill>
                    <a:srgbClr val="FFFFFF"/>
                  </a:solidFill>
                  <a:latin typeface="Arial" charset="0"/>
                </a:rPr>
                <a:t>3</a:t>
              </a:r>
            </a:p>
          </p:txBody>
        </p:sp>
        <p:sp>
          <p:nvSpPr>
            <p:cNvPr id="21529" name="Rectangle 33"/>
            <p:cNvSpPr>
              <a:spLocks noChangeArrowheads="1"/>
            </p:cNvSpPr>
            <p:nvPr/>
          </p:nvSpPr>
          <p:spPr bwMode="auto">
            <a:xfrm>
              <a:off x="3204" y="3635"/>
              <a:ext cx="13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p>
              <a:pPr algn="ctr">
                <a:lnSpc>
                  <a:spcPts val="1400"/>
                </a:lnSpc>
              </a:pPr>
              <a:r>
                <a:rPr lang="es-ES_tradnl" sz="1200" b="1">
                  <a:solidFill>
                    <a:srgbClr val="FFFFFF"/>
                  </a:solidFill>
                  <a:latin typeface="Arial" charset="0"/>
                </a:rPr>
                <a:t>4</a:t>
              </a:r>
            </a:p>
          </p:txBody>
        </p:sp>
        <p:sp>
          <p:nvSpPr>
            <p:cNvPr id="21530" name="Rectangle 34"/>
            <p:cNvSpPr>
              <a:spLocks noChangeArrowheads="1"/>
            </p:cNvSpPr>
            <p:nvPr/>
          </p:nvSpPr>
          <p:spPr bwMode="auto">
            <a:xfrm>
              <a:off x="3468" y="3635"/>
              <a:ext cx="13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p>
              <a:pPr algn="ctr">
                <a:lnSpc>
                  <a:spcPts val="1400"/>
                </a:lnSpc>
              </a:pPr>
              <a:r>
                <a:rPr lang="es-ES_tradnl" sz="1200" b="1">
                  <a:solidFill>
                    <a:srgbClr val="FFFFFF"/>
                  </a:solidFill>
                  <a:latin typeface="Arial" charset="0"/>
                </a:rPr>
                <a:t>5</a:t>
              </a:r>
            </a:p>
          </p:txBody>
        </p:sp>
        <p:sp>
          <p:nvSpPr>
            <p:cNvPr id="21531" name="Rectangle 35"/>
            <p:cNvSpPr>
              <a:spLocks noChangeArrowheads="1"/>
            </p:cNvSpPr>
            <p:nvPr/>
          </p:nvSpPr>
          <p:spPr bwMode="auto">
            <a:xfrm>
              <a:off x="3748" y="3635"/>
              <a:ext cx="13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p>
              <a:pPr algn="ctr">
                <a:lnSpc>
                  <a:spcPts val="1400"/>
                </a:lnSpc>
              </a:pPr>
              <a:r>
                <a:rPr lang="es-ES_tradnl" sz="1200" b="1">
                  <a:solidFill>
                    <a:srgbClr val="FFFFFF"/>
                  </a:solidFill>
                  <a:latin typeface="Arial" charset="0"/>
                </a:rPr>
                <a:t>6</a:t>
              </a:r>
            </a:p>
          </p:txBody>
        </p:sp>
        <p:sp>
          <p:nvSpPr>
            <p:cNvPr id="21532" name="Rectangle 36"/>
            <p:cNvSpPr>
              <a:spLocks noChangeArrowheads="1"/>
            </p:cNvSpPr>
            <p:nvPr/>
          </p:nvSpPr>
          <p:spPr bwMode="auto">
            <a:xfrm>
              <a:off x="4028" y="3635"/>
              <a:ext cx="13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p>
              <a:pPr algn="ctr">
                <a:lnSpc>
                  <a:spcPts val="1400"/>
                </a:lnSpc>
              </a:pPr>
              <a:r>
                <a:rPr lang="es-ES_tradnl" sz="1200" b="1">
                  <a:solidFill>
                    <a:srgbClr val="FFFFFF"/>
                  </a:solidFill>
                  <a:latin typeface="Arial" charset="0"/>
                </a:rPr>
                <a:t>7</a:t>
              </a:r>
            </a:p>
          </p:txBody>
        </p:sp>
        <p:sp>
          <p:nvSpPr>
            <p:cNvPr id="21533" name="Rectangle 37"/>
            <p:cNvSpPr>
              <a:spLocks noChangeArrowheads="1"/>
            </p:cNvSpPr>
            <p:nvPr/>
          </p:nvSpPr>
          <p:spPr bwMode="auto">
            <a:xfrm>
              <a:off x="4308" y="3635"/>
              <a:ext cx="13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p>
              <a:pPr algn="ctr">
                <a:lnSpc>
                  <a:spcPts val="1400"/>
                </a:lnSpc>
              </a:pPr>
              <a:r>
                <a:rPr lang="es-ES_tradnl" sz="1200" b="1">
                  <a:solidFill>
                    <a:srgbClr val="FFFFFF"/>
                  </a:solidFill>
                  <a:latin typeface="Arial" charset="0"/>
                </a:rPr>
                <a:t>8</a:t>
              </a:r>
            </a:p>
          </p:txBody>
        </p:sp>
        <p:sp>
          <p:nvSpPr>
            <p:cNvPr id="21534" name="Rectangle 38"/>
            <p:cNvSpPr>
              <a:spLocks noChangeArrowheads="1"/>
            </p:cNvSpPr>
            <p:nvPr/>
          </p:nvSpPr>
          <p:spPr bwMode="auto">
            <a:xfrm>
              <a:off x="4596" y="3635"/>
              <a:ext cx="13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p>
              <a:pPr algn="ctr">
                <a:lnSpc>
                  <a:spcPts val="1400"/>
                </a:lnSpc>
              </a:pPr>
              <a:r>
                <a:rPr lang="es-ES_tradnl" sz="1200" b="1">
                  <a:solidFill>
                    <a:srgbClr val="FFFFFF"/>
                  </a:solidFill>
                  <a:latin typeface="Arial" charset="0"/>
                </a:rPr>
                <a:t>9</a:t>
              </a:r>
            </a:p>
          </p:txBody>
        </p:sp>
      </p:grpSp>
      <p:sp>
        <p:nvSpPr>
          <p:cNvPr id="50215" name="Rectangle 39"/>
          <p:cNvSpPr>
            <a:spLocks noChangeArrowheads="1"/>
          </p:cNvSpPr>
          <p:nvPr/>
        </p:nvSpPr>
        <p:spPr bwMode="auto">
          <a:xfrm>
            <a:off x="3352800" y="6553200"/>
            <a:ext cx="2097088" cy="368300"/>
          </a:xfrm>
          <a:prstGeom prst="rect">
            <a:avLst/>
          </a:prstGeom>
          <a:noFill/>
          <a:ln>
            <a:noFill/>
          </a:ln>
          <a:effectLst/>
          <a:extLst/>
        </p:spPr>
        <p:txBody>
          <a:bodyPr wrap="none" lIns="19050" tIns="26988" rIns="19050" bIns="26988"/>
          <a:lstStyle/>
          <a:p>
            <a:pPr>
              <a:lnSpc>
                <a:spcPts val="1900"/>
              </a:lnSpc>
              <a:tabLst>
                <a:tab pos="457200" algn="l"/>
                <a:tab pos="914400" algn="l"/>
                <a:tab pos="1371600" algn="l"/>
              </a:tabLst>
              <a:defRPr/>
            </a:pPr>
            <a:r>
              <a:rPr lang="es-ES_tradnl" sz="1400" b="1">
                <a:solidFill>
                  <a:srgbClr val="FFFFFF"/>
                </a:solidFill>
                <a:effectLst>
                  <a:outerShdw blurRad="38100" dist="38100" dir="2700000" algn="tl">
                    <a:srgbClr val="000000"/>
                  </a:outerShdw>
                </a:effectLst>
                <a:latin typeface="Arial" charset="0"/>
                <a:cs typeface="+mn-cs"/>
              </a:rPr>
              <a:t>Tiempo (minutos)</a:t>
            </a:r>
          </a:p>
        </p:txBody>
      </p:sp>
      <p:sp>
        <p:nvSpPr>
          <p:cNvPr id="21518" name="Rectangle 40"/>
          <p:cNvSpPr>
            <a:spLocks noChangeArrowheads="1"/>
          </p:cNvSpPr>
          <p:nvPr/>
        </p:nvSpPr>
        <p:spPr bwMode="auto">
          <a:xfrm>
            <a:off x="4572000" y="2743200"/>
            <a:ext cx="3511550" cy="757238"/>
          </a:xfrm>
          <a:prstGeom prst="rect">
            <a:avLst/>
          </a:prstGeom>
          <a:solidFill>
            <a:srgbClr val="E2D5FF"/>
          </a:solidFill>
          <a:ln w="12700">
            <a:solidFill>
              <a:srgbClr val="000000"/>
            </a:solidFill>
            <a:miter lim="800000"/>
            <a:headEnd/>
            <a:tailEnd/>
          </a:ln>
        </p:spPr>
        <p:txBody>
          <a:bodyPr wrap="none" anchor="ctr"/>
          <a:lstStyle/>
          <a:p>
            <a:endParaRPr lang="es-ES"/>
          </a:p>
        </p:txBody>
      </p:sp>
      <p:sp>
        <p:nvSpPr>
          <p:cNvPr id="21519" name="Rectangle 41"/>
          <p:cNvSpPr>
            <a:spLocks noChangeArrowheads="1"/>
          </p:cNvSpPr>
          <p:nvPr/>
        </p:nvSpPr>
        <p:spPr bwMode="auto">
          <a:xfrm>
            <a:off x="4648200" y="2819400"/>
            <a:ext cx="33147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p>
            <a:pPr>
              <a:lnSpc>
                <a:spcPts val="2100"/>
              </a:lnSpc>
              <a:tabLst>
                <a:tab pos="457200" algn="l"/>
                <a:tab pos="914400" algn="l"/>
                <a:tab pos="1371600" algn="l"/>
              </a:tabLst>
            </a:pPr>
            <a:r>
              <a:rPr lang="es-ES_tradnl" sz="1800">
                <a:solidFill>
                  <a:srgbClr val="000000"/>
                </a:solidFill>
                <a:latin typeface="Arial" charset="0"/>
              </a:rPr>
              <a:t>El éxito se reduce un </a:t>
            </a:r>
            <a:br>
              <a:rPr lang="es-ES_tradnl" sz="1800">
                <a:solidFill>
                  <a:srgbClr val="000000"/>
                </a:solidFill>
                <a:latin typeface="Arial" charset="0"/>
              </a:rPr>
            </a:br>
            <a:r>
              <a:rPr lang="es-ES_tradnl" sz="1800">
                <a:solidFill>
                  <a:srgbClr val="000000"/>
                </a:solidFill>
                <a:latin typeface="Arial" charset="0"/>
              </a:rPr>
              <a:t>7-10% cada minuto</a:t>
            </a:r>
          </a:p>
        </p:txBody>
      </p:sp>
      <p:sp>
        <p:nvSpPr>
          <p:cNvPr id="21520" name="Line 42"/>
          <p:cNvSpPr>
            <a:spLocks noChangeShapeType="1"/>
          </p:cNvSpPr>
          <p:nvPr/>
        </p:nvSpPr>
        <p:spPr bwMode="auto">
          <a:xfrm flipH="1" flipV="1">
            <a:off x="2540000" y="2476500"/>
            <a:ext cx="3822700" cy="3429000"/>
          </a:xfrm>
          <a:prstGeom prst="line">
            <a:avLst/>
          </a:prstGeom>
          <a:noFill/>
          <a:ln w="50800">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50219" name="Rectangle 43"/>
          <p:cNvSpPr>
            <a:spLocks noChangeArrowheads="1"/>
          </p:cNvSpPr>
          <p:nvPr/>
        </p:nvSpPr>
        <p:spPr bwMode="auto">
          <a:xfrm>
            <a:off x="5791200" y="6400800"/>
            <a:ext cx="3352800" cy="457200"/>
          </a:xfrm>
          <a:prstGeom prst="rect">
            <a:avLst/>
          </a:prstGeom>
          <a:noFill/>
          <a:ln>
            <a:noFill/>
          </a:ln>
          <a:effectLst/>
          <a:extLst/>
        </p:spPr>
        <p:txBody>
          <a:bodyPr wrap="none" lIns="19050" tIns="26988" rIns="19050" bIns="26988"/>
          <a:lstStyle/>
          <a:p>
            <a:pPr>
              <a:lnSpc>
                <a:spcPts val="1600"/>
              </a:lnSpc>
              <a:tabLst>
                <a:tab pos="914400" algn="l"/>
                <a:tab pos="1828800" algn="l"/>
                <a:tab pos="2743200" algn="l"/>
                <a:tab pos="3657600" algn="l"/>
                <a:tab pos="4572000" algn="l"/>
                <a:tab pos="5486400" algn="l"/>
                <a:tab pos="6400800" algn="l"/>
              </a:tabLst>
              <a:defRPr/>
            </a:pPr>
            <a:r>
              <a:rPr lang="es-ES_tradnl" sz="1000" b="1">
                <a:solidFill>
                  <a:srgbClr val="FFFFFF"/>
                </a:solidFill>
                <a:effectLst>
                  <a:outerShdw blurRad="38100" dist="38100" dir="2700000" algn="tl">
                    <a:srgbClr val="000000"/>
                  </a:outerShdw>
                </a:effectLst>
                <a:latin typeface="Arial" charset="0"/>
                <a:cs typeface="+mn-cs"/>
              </a:rPr>
              <a:t>Adaptado de:</a:t>
            </a:r>
          </a:p>
          <a:p>
            <a:pPr>
              <a:lnSpc>
                <a:spcPts val="1600"/>
              </a:lnSpc>
              <a:tabLst>
                <a:tab pos="914400" algn="l"/>
                <a:tab pos="1828800" algn="l"/>
                <a:tab pos="2743200" algn="l"/>
                <a:tab pos="3657600" algn="l"/>
                <a:tab pos="4572000" algn="l"/>
                <a:tab pos="5486400" algn="l"/>
                <a:tab pos="6400800" algn="l"/>
              </a:tabLst>
              <a:defRPr/>
            </a:pPr>
            <a:r>
              <a:rPr lang="es-ES_tradnl" sz="1000" b="1">
                <a:solidFill>
                  <a:srgbClr val="FFFFFF"/>
                </a:solidFill>
                <a:effectLst>
                  <a:outerShdw blurRad="38100" dist="38100" dir="2700000" algn="tl">
                    <a:srgbClr val="000000"/>
                  </a:outerShdw>
                </a:effectLst>
                <a:latin typeface="Arial" charset="0"/>
                <a:cs typeface="+mn-cs"/>
              </a:rPr>
              <a:t> Cummins RO, Annals Emerg Med. 1989, 18:1269-1275.</a:t>
            </a:r>
          </a:p>
        </p:txBody>
      </p:sp>
      <p:sp>
        <p:nvSpPr>
          <p:cNvPr id="50220" name="Rectangle 44"/>
          <p:cNvSpPr>
            <a:spLocks noChangeArrowheads="1"/>
          </p:cNvSpPr>
          <p:nvPr/>
        </p:nvSpPr>
        <p:spPr bwMode="auto">
          <a:xfrm>
            <a:off x="1676400" y="1600200"/>
            <a:ext cx="5915025" cy="609600"/>
          </a:xfrm>
          <a:prstGeom prst="rect">
            <a:avLst/>
          </a:prstGeom>
          <a:noFill/>
          <a:ln>
            <a:noFill/>
          </a:ln>
          <a:effectLst/>
          <a:extLst/>
        </p:spPr>
        <p:txBody>
          <a:bodyPr lIns="19050" tIns="26988" rIns="19050" bIns="26988"/>
          <a:lstStyle/>
          <a:p>
            <a:pPr algn="ctr">
              <a:defRPr/>
            </a:pPr>
            <a:r>
              <a:rPr lang="es-ES_tradnl">
                <a:solidFill>
                  <a:schemeClr val="tx2"/>
                </a:solidFill>
                <a:effectLst>
                  <a:outerShdw blurRad="38100" dist="38100" dir="2700000" algn="tl">
                    <a:srgbClr val="000000"/>
                  </a:outerShdw>
                </a:effectLst>
                <a:cs typeface="+mn-cs"/>
              </a:rPr>
              <a:t>Parada cardíaca. FV.</a:t>
            </a:r>
          </a:p>
        </p:txBody>
      </p:sp>
      <p:sp>
        <p:nvSpPr>
          <p:cNvPr id="21523" name="Rectangle 45"/>
          <p:cNvSpPr>
            <a:spLocks noChangeArrowheads="1"/>
          </p:cNvSpPr>
          <p:nvPr/>
        </p:nvSpPr>
        <p:spPr bwMode="auto">
          <a:xfrm>
            <a:off x="8509000" y="6880225"/>
            <a:ext cx="790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sp>
        <p:nvSpPr>
          <p:cNvPr id="21524" name="Rectangle 47"/>
          <p:cNvSpPr>
            <a:spLocks noChangeArrowheads="1"/>
          </p:cNvSpPr>
          <p:nvPr/>
        </p:nvSpPr>
        <p:spPr bwMode="auto">
          <a:xfrm>
            <a:off x="6400800" y="4114800"/>
            <a:ext cx="27432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buFontTx/>
              <a:buChar char="•"/>
            </a:pPr>
            <a:r>
              <a:rPr lang="es-ES_tradnl" sz="1800"/>
              <a:t>2.500-3.500 IAM/año en Galicia.</a:t>
            </a:r>
          </a:p>
          <a:p>
            <a:pPr>
              <a:spcBef>
                <a:spcPct val="50000"/>
              </a:spcBef>
              <a:buFontTx/>
              <a:buChar char="•"/>
            </a:pPr>
            <a:r>
              <a:rPr lang="es-ES_tradnl" sz="1800"/>
              <a:t> 33% PCR antes de hospital</a:t>
            </a:r>
          </a:p>
          <a:p>
            <a:pPr>
              <a:spcBef>
                <a:spcPct val="50000"/>
              </a:spcBef>
              <a:buFontTx/>
              <a:buChar char="•"/>
            </a:pPr>
            <a:r>
              <a:rPr lang="es-ES_tradnl" sz="1800"/>
              <a:t> ± 50% PCR en domicilios (datos 061)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Comprobar signos vitales</a:t>
            </a:r>
            <a:endParaRPr lang="es-ES" dirty="0"/>
          </a:p>
        </p:txBody>
      </p:sp>
      <p:sp>
        <p:nvSpPr>
          <p:cNvPr id="3" name="Marcador de contenido 2"/>
          <p:cNvSpPr>
            <a:spLocks noGrp="1"/>
          </p:cNvSpPr>
          <p:nvPr>
            <p:ph idx="1"/>
          </p:nvPr>
        </p:nvSpPr>
        <p:spPr/>
        <p:txBody>
          <a:bodyPr/>
          <a:lstStyle/>
          <a:p>
            <a:r>
              <a:rPr lang="es-ES" dirty="0" smtClean="0"/>
              <a:t>Respiración</a:t>
            </a:r>
          </a:p>
          <a:p>
            <a:r>
              <a:rPr lang="es-ES" dirty="0" err="1" smtClean="0"/>
              <a:t>Movientos</a:t>
            </a:r>
            <a:endParaRPr lang="es-ES" dirty="0" smtClean="0"/>
          </a:p>
          <a:p>
            <a:r>
              <a:rPr lang="es-ES" dirty="0" smtClean="0"/>
              <a:t>Tos</a:t>
            </a:r>
          </a:p>
          <a:p>
            <a:r>
              <a:rPr lang="mr-IN" dirty="0" smtClean="0"/>
              <a:t>…</a:t>
            </a:r>
            <a:endParaRPr lang="es-ES" dirty="0"/>
          </a:p>
        </p:txBody>
      </p:sp>
    </p:spTree>
    <p:extLst>
      <p:ext uri="{BB962C8B-B14F-4D97-AF65-F5344CB8AC3E}">
        <p14:creationId xmlns:p14="http://schemas.microsoft.com/office/powerpoint/2010/main" val="31425483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4" name="Picture 13"/>
          <p:cNvPicPr>
            <a:picLocks noChangeAspect="1" noChangeArrowheads="1"/>
          </p:cNvPicPr>
          <p:nvPr/>
        </p:nvPicPr>
        <p:blipFill>
          <a:blip r:embed="rId2" cstate="print"/>
          <a:srcRect/>
          <a:stretch>
            <a:fillRect/>
          </a:stretch>
        </p:blipFill>
        <p:spPr bwMode="auto">
          <a:xfrm>
            <a:off x="-47625" y="-23813"/>
            <a:ext cx="9239250" cy="6905626"/>
          </a:xfrm>
          <a:prstGeom prst="rect">
            <a:avLst/>
          </a:prstGeom>
          <a:noFill/>
          <a:ln w="9525">
            <a:noFill/>
            <a:miter lim="800000"/>
            <a:headEnd/>
            <a:tailEnd/>
          </a:ln>
        </p:spPr>
      </p:pic>
    </p:spTree>
    <p:extLst>
      <p:ext uri="{BB962C8B-B14F-4D97-AF65-F5344CB8AC3E}">
        <p14:creationId xmlns:p14="http://schemas.microsoft.com/office/powerpoint/2010/main" val="13926544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68560" y="116632"/>
            <a:ext cx="9765350" cy="6552728"/>
          </a:xfrm>
          <a:prstGeom prst="rect">
            <a:avLst/>
          </a:prstGeom>
        </p:spPr>
      </p:pic>
      <p:sp>
        <p:nvSpPr>
          <p:cNvPr id="5" name="CuadroTexto 4"/>
          <p:cNvSpPr txBox="1"/>
          <p:nvPr/>
        </p:nvSpPr>
        <p:spPr>
          <a:xfrm>
            <a:off x="755576" y="1772816"/>
            <a:ext cx="3456384" cy="461665"/>
          </a:xfrm>
          <a:prstGeom prst="rect">
            <a:avLst/>
          </a:prstGeom>
          <a:noFill/>
        </p:spPr>
        <p:txBody>
          <a:bodyPr wrap="square" rtlCol="0">
            <a:spAutoFit/>
          </a:bodyPr>
          <a:lstStyle/>
          <a:p>
            <a:r>
              <a:rPr lang="es-ES" dirty="0" smtClean="0">
                <a:solidFill>
                  <a:srgbClr val="FF0000"/>
                </a:solidFill>
              </a:rPr>
              <a:t>Niños menores 12-14 años</a:t>
            </a:r>
            <a:endParaRPr lang="es-ES" dirty="0">
              <a:solidFill>
                <a:srgbClr val="FF0000"/>
              </a:solidFill>
            </a:endParaRPr>
          </a:p>
        </p:txBody>
      </p:sp>
    </p:spTree>
    <p:extLst>
      <p:ext uri="{BB962C8B-B14F-4D97-AF65-F5344CB8AC3E}">
        <p14:creationId xmlns:p14="http://schemas.microsoft.com/office/powerpoint/2010/main" val="25825627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763688" y="-81598"/>
            <a:ext cx="5400600" cy="6939598"/>
          </a:xfrm>
          <a:prstGeom prst="rect">
            <a:avLst/>
          </a:prstGeom>
        </p:spPr>
      </p:pic>
      <p:sp>
        <p:nvSpPr>
          <p:cNvPr id="7" name="CuadroTexto 6"/>
          <p:cNvSpPr txBox="1"/>
          <p:nvPr/>
        </p:nvSpPr>
        <p:spPr>
          <a:xfrm>
            <a:off x="251520" y="836712"/>
            <a:ext cx="1800200" cy="1938992"/>
          </a:xfrm>
          <a:prstGeom prst="rect">
            <a:avLst/>
          </a:prstGeom>
          <a:noFill/>
        </p:spPr>
        <p:txBody>
          <a:bodyPr wrap="square" rtlCol="0">
            <a:spAutoFit/>
          </a:bodyPr>
          <a:lstStyle/>
          <a:p>
            <a:r>
              <a:rPr lang="es-ES" dirty="0" smtClean="0"/>
              <a:t>Niños grandes</a:t>
            </a:r>
          </a:p>
          <a:p>
            <a:r>
              <a:rPr lang="es-ES" dirty="0" smtClean="0"/>
              <a:t>12-14 años</a:t>
            </a:r>
          </a:p>
          <a:p>
            <a:endParaRPr lang="es-ES" dirty="0"/>
          </a:p>
          <a:p>
            <a:endParaRPr lang="es-ES" dirty="0"/>
          </a:p>
        </p:txBody>
      </p:sp>
    </p:spTree>
    <p:extLst>
      <p:ext uri="{BB962C8B-B14F-4D97-AF65-F5344CB8AC3E}">
        <p14:creationId xmlns:p14="http://schemas.microsoft.com/office/powerpoint/2010/main" val="35473272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259632" y="332656"/>
            <a:ext cx="6641278" cy="5616624"/>
          </a:xfrm>
          <a:prstGeom prst="rect">
            <a:avLst/>
          </a:prstGeom>
        </p:spPr>
      </p:pic>
    </p:spTree>
    <p:extLst>
      <p:ext uri="{BB962C8B-B14F-4D97-AF65-F5344CB8AC3E}">
        <p14:creationId xmlns:p14="http://schemas.microsoft.com/office/powerpoint/2010/main" val="25896608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7504" y="836712"/>
            <a:ext cx="8959805" cy="5472608"/>
          </a:xfrm>
          <a:prstGeom prst="rect">
            <a:avLst/>
          </a:prstGeom>
        </p:spPr>
      </p:pic>
    </p:spTree>
    <p:extLst>
      <p:ext uri="{BB962C8B-B14F-4D97-AF65-F5344CB8AC3E}">
        <p14:creationId xmlns:p14="http://schemas.microsoft.com/office/powerpoint/2010/main" val="37373581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51519" y="332656"/>
            <a:ext cx="8575213" cy="5976664"/>
          </a:xfrm>
          <a:prstGeom prst="rect">
            <a:avLst/>
          </a:prstGeom>
        </p:spPr>
      </p:pic>
    </p:spTree>
    <p:extLst>
      <p:ext uri="{BB962C8B-B14F-4D97-AF65-F5344CB8AC3E}">
        <p14:creationId xmlns:p14="http://schemas.microsoft.com/office/powerpoint/2010/main" val="25930462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S"/>
          </a:p>
        </p:txBody>
      </p:sp>
      <p:sp>
        <p:nvSpPr>
          <p:cNvPr id="3" name="2 Subtítulo"/>
          <p:cNvSpPr>
            <a:spLocks noGrp="1"/>
          </p:cNvSpPr>
          <p:nvPr>
            <p:ph type="subTitle" idx="1"/>
          </p:nvPr>
        </p:nvSpPr>
        <p:spPr/>
        <p:txBody>
          <a:bodyPr/>
          <a:lstStyle/>
          <a:p>
            <a:endParaRPr lang="es-ES"/>
          </a:p>
        </p:txBody>
      </p:sp>
      <p:pic>
        <p:nvPicPr>
          <p:cNvPr id="4" name="Picture 14"/>
          <p:cNvPicPr>
            <a:picLocks noChangeAspect="1" noChangeArrowheads="1"/>
          </p:cNvPicPr>
          <p:nvPr/>
        </p:nvPicPr>
        <p:blipFill>
          <a:blip r:embed="rId2" cstate="print"/>
          <a:srcRect/>
          <a:stretch>
            <a:fillRect/>
          </a:stretch>
        </p:blipFill>
        <p:spPr bwMode="auto">
          <a:xfrm>
            <a:off x="0" y="-95250"/>
            <a:ext cx="9210676" cy="6953250"/>
          </a:xfrm>
          <a:prstGeom prst="rect">
            <a:avLst/>
          </a:prstGeom>
          <a:noFill/>
          <a:ln w="9525">
            <a:noFill/>
            <a:miter lim="800000"/>
            <a:headEnd/>
            <a:tailEnd/>
          </a:ln>
        </p:spPr>
      </p:pic>
    </p:spTree>
    <p:extLst>
      <p:ext uri="{BB962C8B-B14F-4D97-AF65-F5344CB8AC3E}">
        <p14:creationId xmlns:p14="http://schemas.microsoft.com/office/powerpoint/2010/main" val="19670712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S"/>
          </a:p>
        </p:txBody>
      </p:sp>
      <p:sp>
        <p:nvSpPr>
          <p:cNvPr id="3" name="2 Subtítulo"/>
          <p:cNvSpPr>
            <a:spLocks noGrp="1"/>
          </p:cNvSpPr>
          <p:nvPr>
            <p:ph type="subTitle" idx="1"/>
          </p:nvPr>
        </p:nvSpPr>
        <p:spPr/>
        <p:txBody>
          <a:bodyPr/>
          <a:lstStyle/>
          <a:p>
            <a:endParaRPr lang="es-ES"/>
          </a:p>
        </p:txBody>
      </p:sp>
      <p:pic>
        <p:nvPicPr>
          <p:cNvPr id="1026" name="Picture 2"/>
          <p:cNvPicPr>
            <a:picLocks noChangeAspect="1" noChangeArrowheads="1"/>
          </p:cNvPicPr>
          <p:nvPr/>
        </p:nvPicPr>
        <p:blipFill>
          <a:blip r:embed="rId2" cstate="print"/>
          <a:srcRect/>
          <a:stretch>
            <a:fillRect/>
          </a:stretch>
        </p:blipFill>
        <p:spPr bwMode="auto">
          <a:xfrm>
            <a:off x="0" y="0"/>
            <a:ext cx="10134600" cy="7600950"/>
          </a:xfrm>
          <a:prstGeom prst="rect">
            <a:avLst/>
          </a:prstGeom>
          <a:noFill/>
          <a:ln w="9525">
            <a:noFill/>
            <a:miter lim="800000"/>
            <a:headEnd/>
            <a:tailEnd/>
          </a:ln>
        </p:spPr>
      </p:pic>
    </p:spTree>
    <p:extLst>
      <p:ext uri="{BB962C8B-B14F-4D97-AF65-F5344CB8AC3E}">
        <p14:creationId xmlns:p14="http://schemas.microsoft.com/office/powerpoint/2010/main" val="27843229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482" name="Rectangle 1026"/>
          <p:cNvSpPr>
            <a:spLocks noGrp="1" noChangeArrowheads="1"/>
          </p:cNvSpPr>
          <p:nvPr>
            <p:ph type="title"/>
          </p:nvPr>
        </p:nvSpPr>
        <p:spPr>
          <a:xfrm>
            <a:off x="762000" y="1295400"/>
            <a:ext cx="7772400" cy="762000"/>
          </a:xfrm>
          <a:noFill/>
        </p:spPr>
        <p:txBody>
          <a:bodyPr lIns="19050" tIns="26988" rIns="19050" bIns="26988" anchor="t"/>
          <a:lstStyle/>
          <a:p>
            <a:r>
              <a:rPr lang="es-ES_tradnl">
                <a:latin typeface="Times New Roman" charset="0"/>
              </a:rPr>
              <a:t>DESA</a:t>
            </a:r>
          </a:p>
        </p:txBody>
      </p:sp>
      <p:sp>
        <p:nvSpPr>
          <p:cNvPr id="66562" name="Rectangle 1028"/>
          <p:cNvSpPr>
            <a:spLocks noChangeArrowheads="1"/>
          </p:cNvSpPr>
          <p:nvPr/>
        </p:nvSpPr>
        <p:spPr bwMode="auto">
          <a:xfrm>
            <a:off x="8185150" y="6270625"/>
            <a:ext cx="679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pic>
        <p:nvPicPr>
          <p:cNvPr id="66563" name="Picture 1029" descr="U:\CENTRO DE FORMACION\CENTRO FORMAC 061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Marcador de contenido 1"/>
          <p:cNvSpPr>
            <a:spLocks noGrp="1"/>
          </p:cNvSpPr>
          <p:nvPr>
            <p:ph idx="1"/>
          </p:nvPr>
        </p:nvSpPr>
        <p:spPr/>
        <p:txBody>
          <a:bodyPr/>
          <a:lstStyle/>
          <a:p>
            <a:r>
              <a:rPr lang="es-ES">
                <a:solidFill>
                  <a:srgbClr val="FF0000"/>
                </a:solidFill>
                <a:latin typeface="Times New Roman" charset="0"/>
              </a:rPr>
              <a:t>D</a:t>
            </a:r>
            <a:r>
              <a:rPr lang="es-ES">
                <a:latin typeface="Times New Roman" charset="0"/>
              </a:rPr>
              <a:t>ESFIBRILADOR</a:t>
            </a:r>
          </a:p>
          <a:p>
            <a:r>
              <a:rPr lang="es-ES">
                <a:solidFill>
                  <a:srgbClr val="FF0000"/>
                </a:solidFill>
                <a:latin typeface="Times New Roman" charset="0"/>
              </a:rPr>
              <a:t>E</a:t>
            </a:r>
            <a:r>
              <a:rPr lang="es-ES">
                <a:latin typeface="Times New Roman" charset="0"/>
              </a:rPr>
              <a:t>XTERNO</a:t>
            </a:r>
          </a:p>
          <a:p>
            <a:r>
              <a:rPr lang="es-ES">
                <a:solidFill>
                  <a:srgbClr val="FF0000"/>
                </a:solidFill>
                <a:latin typeface="Times New Roman" charset="0"/>
              </a:rPr>
              <a:t>S</a:t>
            </a:r>
            <a:r>
              <a:rPr lang="es-ES">
                <a:latin typeface="Times New Roman" charset="0"/>
              </a:rPr>
              <a:t>EMI</a:t>
            </a:r>
          </a:p>
          <a:p>
            <a:r>
              <a:rPr lang="es-ES">
                <a:solidFill>
                  <a:srgbClr val="FF0000"/>
                </a:solidFill>
                <a:latin typeface="Times New Roman" charset="0"/>
              </a:rPr>
              <a:t>A</a:t>
            </a:r>
            <a:r>
              <a:rPr lang="es-ES">
                <a:latin typeface="Times New Roman" charset="0"/>
              </a:rPr>
              <a:t>UTOMÁTICO</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8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2"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2F76"/>
            </a:gs>
            <a:gs pos="100000">
              <a:srgbClr val="0066FF"/>
            </a:gs>
          </a:gsLst>
          <a:lin ang="5400000" scaled="1"/>
        </a:gradFill>
        <a:effectLst/>
      </p:bgPr>
    </p:bg>
    <p:spTree>
      <p:nvGrpSpPr>
        <p:cNvPr id="1" name=""/>
        <p:cNvGrpSpPr/>
        <p:nvPr/>
      </p:nvGrpSpPr>
      <p:grpSpPr>
        <a:xfrm>
          <a:off x="0" y="0"/>
          <a:ext cx="0" cy="0"/>
          <a:chOff x="0" y="0"/>
          <a:chExt cx="0" cy="0"/>
        </a:xfrm>
      </p:grpSpPr>
      <p:pic>
        <p:nvPicPr>
          <p:cNvPr id="22530" name="Picture 2" descr="U:\CENTRO DE FORMACION\CENTRO FORMAC 061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a:spLocks noGrp="1" noChangeArrowheads="1"/>
          </p:cNvSpPr>
          <p:nvPr>
            <p:ph type="title"/>
          </p:nvPr>
        </p:nvSpPr>
        <p:spPr>
          <a:xfrm>
            <a:off x="0" y="0"/>
            <a:ext cx="5867400" cy="1143000"/>
          </a:xfrm>
        </p:spPr>
        <p:txBody>
          <a:bodyPr/>
          <a:lstStyle/>
          <a:p>
            <a:r>
              <a:rPr lang="es-ES_tradnl" sz="2400">
                <a:latin typeface="Times New Roman" charset="0"/>
              </a:rPr>
              <a:t>INTRODUCCIÓN A LA DESFIBRILACIÓN SEMIAUTOMÁTICA</a:t>
            </a:r>
          </a:p>
        </p:txBody>
      </p:sp>
      <p:sp>
        <p:nvSpPr>
          <p:cNvPr id="215044" name="Rectangle 4"/>
          <p:cNvSpPr>
            <a:spLocks noGrp="1" noChangeArrowheads="1"/>
          </p:cNvSpPr>
          <p:nvPr>
            <p:ph type="body" idx="1"/>
          </p:nvPr>
        </p:nvSpPr>
        <p:spPr>
          <a:xfrm>
            <a:off x="0" y="990600"/>
            <a:ext cx="9144000" cy="5562600"/>
          </a:xfrm>
        </p:spPr>
        <p:txBody>
          <a:bodyPr/>
          <a:lstStyle/>
          <a:p>
            <a:pPr>
              <a:lnSpc>
                <a:spcPct val="140000"/>
              </a:lnSpc>
              <a:spcBef>
                <a:spcPct val="30000"/>
              </a:spcBef>
              <a:defRPr/>
            </a:pPr>
            <a:endParaRPr lang="es-ES" sz="2400">
              <a:solidFill>
                <a:schemeClr val="tx2"/>
              </a:solidFill>
              <a:effectLst>
                <a:outerShdw blurRad="38100" dist="38100" dir="2700000" algn="tl">
                  <a:srgbClr val="000000"/>
                </a:outerShdw>
              </a:effectLst>
              <a:latin typeface="Times New Roman" charset="0"/>
              <a:cs typeface="+mn-cs"/>
            </a:endParaRPr>
          </a:p>
          <a:p>
            <a:pPr lvl="1" algn="ctr">
              <a:lnSpc>
                <a:spcPct val="140000"/>
              </a:lnSpc>
              <a:spcBef>
                <a:spcPct val="30000"/>
              </a:spcBef>
              <a:buFontTx/>
              <a:buNone/>
              <a:defRPr/>
            </a:pPr>
            <a:r>
              <a:rPr lang="ja-JP" altLang="es-ES_tradnl" i="1">
                <a:solidFill>
                  <a:schemeClr val="tx2"/>
                </a:solidFill>
                <a:effectLst>
                  <a:outerShdw blurRad="38100" dist="38100" dir="2700000" algn="tl">
                    <a:srgbClr val="000000"/>
                  </a:outerShdw>
                </a:effectLst>
                <a:latin typeface="Times New Roman" charset="0"/>
              </a:rPr>
              <a:t>“</a:t>
            </a:r>
            <a:r>
              <a:rPr lang="es-ES_tradnl" i="1">
                <a:solidFill>
                  <a:schemeClr val="tx2"/>
                </a:solidFill>
                <a:effectLst>
                  <a:outerShdw blurRad="38100" dist="38100" dir="2700000" algn="tl">
                    <a:srgbClr val="000000"/>
                  </a:outerShdw>
                </a:effectLst>
                <a:latin typeface="Times New Roman" charset="0"/>
              </a:rPr>
              <a:t>CADENA DE SUPERVIVENCIA</a:t>
            </a:r>
            <a:r>
              <a:rPr lang="ja-JP" altLang="es-ES_tradnl" i="1">
                <a:solidFill>
                  <a:schemeClr val="tx2"/>
                </a:solidFill>
                <a:effectLst>
                  <a:outerShdw blurRad="38100" dist="38100" dir="2700000" algn="tl">
                    <a:srgbClr val="000000"/>
                  </a:outerShdw>
                </a:effectLst>
                <a:latin typeface="Times New Roman" charset="0"/>
              </a:rPr>
              <a:t>”</a:t>
            </a:r>
            <a:endParaRPr lang="es-ES_tradnl" i="1">
              <a:solidFill>
                <a:schemeClr val="tx2"/>
              </a:solidFill>
              <a:effectLst>
                <a:outerShdw blurRad="38100" dist="38100" dir="2700000" algn="tl">
                  <a:srgbClr val="000000"/>
                </a:outerShdw>
              </a:effectLst>
              <a:latin typeface="Times New Roman" charset="0"/>
            </a:endParaRPr>
          </a:p>
          <a:p>
            <a:pPr lvl="2">
              <a:lnSpc>
                <a:spcPct val="140000"/>
              </a:lnSpc>
              <a:spcBef>
                <a:spcPct val="30000"/>
              </a:spcBef>
              <a:buFontTx/>
              <a:buNone/>
              <a:defRPr/>
            </a:pPr>
            <a:endParaRPr lang="es-ES" sz="1800">
              <a:latin typeface="Times New Roman" charset="0"/>
            </a:endParaRPr>
          </a:p>
          <a:p>
            <a:pPr>
              <a:defRPr/>
            </a:pPr>
            <a:endParaRPr lang="es-ES_tradnl">
              <a:latin typeface="Times New Roman" charset="0"/>
              <a:cs typeface="+mn-cs"/>
            </a:endParaRPr>
          </a:p>
          <a:p>
            <a:pPr>
              <a:defRPr/>
            </a:pPr>
            <a:endParaRPr lang="es-ES_tradnl">
              <a:latin typeface="Times New Roman" charset="0"/>
              <a:cs typeface="+mn-cs"/>
            </a:endParaRPr>
          </a:p>
          <a:p>
            <a:pPr>
              <a:defRPr/>
            </a:pPr>
            <a:endParaRPr lang="es-ES_tradnl">
              <a:latin typeface="Times New Roman" charset="0"/>
              <a:cs typeface="+mn-cs"/>
            </a:endParaRPr>
          </a:p>
          <a:p>
            <a:pPr lvl="1">
              <a:defRPr/>
            </a:pPr>
            <a:r>
              <a:rPr lang="es-ES_tradnl" sz="2400">
                <a:latin typeface="Times New Roman" charset="0"/>
              </a:rPr>
              <a:t>Acceso temprano</a:t>
            </a:r>
          </a:p>
          <a:p>
            <a:pPr lvl="1">
              <a:defRPr/>
            </a:pPr>
            <a:r>
              <a:rPr lang="es-ES_tradnl" sz="2400">
                <a:latin typeface="Times New Roman" charset="0"/>
              </a:rPr>
              <a:t>RCP  temprana</a:t>
            </a:r>
          </a:p>
          <a:p>
            <a:pPr lvl="1">
              <a:defRPr/>
            </a:pPr>
            <a:r>
              <a:rPr lang="es-ES_tradnl" sz="2400">
                <a:latin typeface="Times New Roman" charset="0"/>
              </a:rPr>
              <a:t>Desfibrilación temprana</a:t>
            </a:r>
          </a:p>
          <a:p>
            <a:pPr lvl="1">
              <a:defRPr/>
            </a:pPr>
            <a:r>
              <a:rPr lang="es-ES_tradnl" sz="2400">
                <a:latin typeface="Times New Roman" charset="0"/>
              </a:rPr>
              <a:t>Soporte Vital Avanzado temprano</a:t>
            </a:r>
          </a:p>
        </p:txBody>
      </p:sp>
      <p:grpSp>
        <p:nvGrpSpPr>
          <p:cNvPr id="22533" name="Group 5"/>
          <p:cNvGrpSpPr>
            <a:grpSpLocks/>
          </p:cNvGrpSpPr>
          <p:nvPr/>
        </p:nvGrpSpPr>
        <p:grpSpPr bwMode="auto">
          <a:xfrm>
            <a:off x="2514600" y="2819400"/>
            <a:ext cx="4914900" cy="1344613"/>
            <a:chOff x="1126" y="1073"/>
            <a:chExt cx="3305" cy="1016"/>
          </a:xfrm>
        </p:grpSpPr>
        <p:sp>
          <p:nvSpPr>
            <p:cNvPr id="22535" name="Oval 6"/>
            <p:cNvSpPr>
              <a:spLocks noChangeArrowheads="1"/>
            </p:cNvSpPr>
            <p:nvPr/>
          </p:nvSpPr>
          <p:spPr bwMode="auto">
            <a:xfrm>
              <a:off x="1126" y="1073"/>
              <a:ext cx="1021" cy="1016"/>
            </a:xfrm>
            <a:prstGeom prst="ellipse">
              <a:avLst/>
            </a:prstGeom>
            <a:noFill/>
            <a:ln w="1270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ES"/>
            </a:p>
          </p:txBody>
        </p:sp>
        <p:sp>
          <p:nvSpPr>
            <p:cNvPr id="22536" name="Oval 7"/>
            <p:cNvSpPr>
              <a:spLocks noChangeArrowheads="1"/>
            </p:cNvSpPr>
            <p:nvPr/>
          </p:nvSpPr>
          <p:spPr bwMode="auto">
            <a:xfrm>
              <a:off x="1890" y="1073"/>
              <a:ext cx="1013" cy="1016"/>
            </a:xfrm>
            <a:prstGeom prst="ellipse">
              <a:avLst/>
            </a:prstGeom>
            <a:noFill/>
            <a:ln w="1270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ES"/>
            </a:p>
          </p:txBody>
        </p:sp>
        <p:sp>
          <p:nvSpPr>
            <p:cNvPr id="22537" name="Oval 8"/>
            <p:cNvSpPr>
              <a:spLocks noChangeArrowheads="1"/>
            </p:cNvSpPr>
            <p:nvPr/>
          </p:nvSpPr>
          <p:spPr bwMode="auto">
            <a:xfrm>
              <a:off x="2654" y="1073"/>
              <a:ext cx="1013" cy="1016"/>
            </a:xfrm>
            <a:prstGeom prst="ellipse">
              <a:avLst/>
            </a:prstGeom>
            <a:noFill/>
            <a:ln w="1270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ES"/>
            </a:p>
          </p:txBody>
        </p:sp>
        <p:sp>
          <p:nvSpPr>
            <p:cNvPr id="22538" name="Oval 9"/>
            <p:cNvSpPr>
              <a:spLocks noChangeArrowheads="1"/>
            </p:cNvSpPr>
            <p:nvPr/>
          </p:nvSpPr>
          <p:spPr bwMode="auto">
            <a:xfrm>
              <a:off x="3410" y="1073"/>
              <a:ext cx="1021" cy="1016"/>
            </a:xfrm>
            <a:prstGeom prst="ellipse">
              <a:avLst/>
            </a:prstGeom>
            <a:noFill/>
            <a:ln w="1270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ES"/>
            </a:p>
          </p:txBody>
        </p:sp>
        <p:sp>
          <p:nvSpPr>
            <p:cNvPr id="22539" name="Freeform 10"/>
            <p:cNvSpPr>
              <a:spLocks/>
            </p:cNvSpPr>
            <p:nvPr/>
          </p:nvSpPr>
          <p:spPr bwMode="auto">
            <a:xfrm>
              <a:off x="3003" y="1473"/>
              <a:ext cx="151" cy="262"/>
            </a:xfrm>
            <a:custGeom>
              <a:avLst/>
              <a:gdLst>
                <a:gd name="T0" fmla="*/ 150 w 151"/>
                <a:gd name="T1" fmla="*/ 30 h 262"/>
                <a:gd name="T2" fmla="*/ 150 w 151"/>
                <a:gd name="T3" fmla="*/ 261 h 262"/>
                <a:gd name="T4" fmla="*/ 22 w 151"/>
                <a:gd name="T5" fmla="*/ 142 h 262"/>
                <a:gd name="T6" fmla="*/ 0 w 151"/>
                <a:gd name="T7" fmla="*/ 104 h 262"/>
                <a:gd name="T8" fmla="*/ 0 w 151"/>
                <a:gd name="T9" fmla="*/ 59 h 262"/>
                <a:gd name="T10" fmla="*/ 22 w 151"/>
                <a:gd name="T11" fmla="*/ 22 h 262"/>
                <a:gd name="T12" fmla="*/ 60 w 151"/>
                <a:gd name="T13" fmla="*/ 0 h 262"/>
                <a:gd name="T14" fmla="*/ 105 w 151"/>
                <a:gd name="T15" fmla="*/ 0 h 262"/>
                <a:gd name="T16" fmla="*/ 150 w 151"/>
                <a:gd name="T17" fmla="*/ 30 h 2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262"/>
                <a:gd name="T29" fmla="*/ 151 w 151"/>
                <a:gd name="T30" fmla="*/ 262 h 2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262">
                  <a:moveTo>
                    <a:pt x="150" y="30"/>
                  </a:moveTo>
                  <a:lnTo>
                    <a:pt x="150" y="261"/>
                  </a:lnTo>
                  <a:lnTo>
                    <a:pt x="22" y="142"/>
                  </a:lnTo>
                  <a:lnTo>
                    <a:pt x="0" y="104"/>
                  </a:lnTo>
                  <a:lnTo>
                    <a:pt x="0" y="59"/>
                  </a:lnTo>
                  <a:lnTo>
                    <a:pt x="22" y="22"/>
                  </a:lnTo>
                  <a:lnTo>
                    <a:pt x="60" y="0"/>
                  </a:lnTo>
                  <a:lnTo>
                    <a:pt x="105" y="0"/>
                  </a:lnTo>
                  <a:lnTo>
                    <a:pt x="150" y="30"/>
                  </a:lnTo>
                </a:path>
              </a:pathLst>
            </a:custGeom>
            <a:solidFill>
              <a:srgbClr val="FF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22540" name="Freeform 11"/>
            <p:cNvSpPr>
              <a:spLocks/>
            </p:cNvSpPr>
            <p:nvPr/>
          </p:nvSpPr>
          <p:spPr bwMode="auto">
            <a:xfrm>
              <a:off x="3153" y="1473"/>
              <a:ext cx="143" cy="262"/>
            </a:xfrm>
            <a:custGeom>
              <a:avLst/>
              <a:gdLst>
                <a:gd name="T0" fmla="*/ 0 w 143"/>
                <a:gd name="T1" fmla="*/ 30 h 262"/>
                <a:gd name="T2" fmla="*/ 0 w 143"/>
                <a:gd name="T3" fmla="*/ 261 h 262"/>
                <a:gd name="T4" fmla="*/ 127 w 143"/>
                <a:gd name="T5" fmla="*/ 142 h 262"/>
                <a:gd name="T6" fmla="*/ 142 w 143"/>
                <a:gd name="T7" fmla="*/ 104 h 262"/>
                <a:gd name="T8" fmla="*/ 142 w 143"/>
                <a:gd name="T9" fmla="*/ 59 h 262"/>
                <a:gd name="T10" fmla="*/ 119 w 143"/>
                <a:gd name="T11" fmla="*/ 22 h 262"/>
                <a:gd name="T12" fmla="*/ 82 w 143"/>
                <a:gd name="T13" fmla="*/ 0 h 262"/>
                <a:gd name="T14" fmla="*/ 37 w 143"/>
                <a:gd name="T15" fmla="*/ 0 h 262"/>
                <a:gd name="T16" fmla="*/ 0 w 143"/>
                <a:gd name="T17" fmla="*/ 30 h 2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3"/>
                <a:gd name="T28" fmla="*/ 0 h 262"/>
                <a:gd name="T29" fmla="*/ 143 w 143"/>
                <a:gd name="T30" fmla="*/ 262 h 2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3" h="262">
                  <a:moveTo>
                    <a:pt x="0" y="30"/>
                  </a:moveTo>
                  <a:lnTo>
                    <a:pt x="0" y="261"/>
                  </a:lnTo>
                  <a:lnTo>
                    <a:pt x="127" y="142"/>
                  </a:lnTo>
                  <a:lnTo>
                    <a:pt x="142" y="104"/>
                  </a:lnTo>
                  <a:lnTo>
                    <a:pt x="142" y="59"/>
                  </a:lnTo>
                  <a:lnTo>
                    <a:pt x="119" y="22"/>
                  </a:lnTo>
                  <a:lnTo>
                    <a:pt x="82" y="0"/>
                  </a:lnTo>
                  <a:lnTo>
                    <a:pt x="37" y="0"/>
                  </a:lnTo>
                  <a:lnTo>
                    <a:pt x="0" y="30"/>
                  </a:lnTo>
                </a:path>
              </a:pathLst>
            </a:custGeom>
            <a:solidFill>
              <a:srgbClr val="FF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22541" name="Freeform 12"/>
            <p:cNvSpPr>
              <a:spLocks/>
            </p:cNvSpPr>
            <p:nvPr/>
          </p:nvSpPr>
          <p:spPr bwMode="auto">
            <a:xfrm>
              <a:off x="3235" y="1391"/>
              <a:ext cx="158" cy="262"/>
            </a:xfrm>
            <a:custGeom>
              <a:avLst/>
              <a:gdLst>
                <a:gd name="T0" fmla="*/ 45 w 158"/>
                <a:gd name="T1" fmla="*/ 0 h 262"/>
                <a:gd name="T2" fmla="*/ 120 w 158"/>
                <a:gd name="T3" fmla="*/ 0 h 262"/>
                <a:gd name="T4" fmla="*/ 112 w 158"/>
                <a:gd name="T5" fmla="*/ 97 h 262"/>
                <a:gd name="T6" fmla="*/ 157 w 158"/>
                <a:gd name="T7" fmla="*/ 97 h 262"/>
                <a:gd name="T8" fmla="*/ 30 w 158"/>
                <a:gd name="T9" fmla="*/ 261 h 262"/>
                <a:gd name="T10" fmla="*/ 45 w 158"/>
                <a:gd name="T11" fmla="*/ 127 h 262"/>
                <a:gd name="T12" fmla="*/ 0 w 158"/>
                <a:gd name="T13" fmla="*/ 127 h 262"/>
                <a:gd name="T14" fmla="*/ 45 w 158"/>
                <a:gd name="T15" fmla="*/ 0 h 262"/>
                <a:gd name="T16" fmla="*/ 0 60000 65536"/>
                <a:gd name="T17" fmla="*/ 0 60000 65536"/>
                <a:gd name="T18" fmla="*/ 0 60000 65536"/>
                <a:gd name="T19" fmla="*/ 0 60000 65536"/>
                <a:gd name="T20" fmla="*/ 0 60000 65536"/>
                <a:gd name="T21" fmla="*/ 0 60000 65536"/>
                <a:gd name="T22" fmla="*/ 0 60000 65536"/>
                <a:gd name="T23" fmla="*/ 0 60000 65536"/>
                <a:gd name="T24" fmla="*/ 0 w 158"/>
                <a:gd name="T25" fmla="*/ 0 h 262"/>
                <a:gd name="T26" fmla="*/ 158 w 158"/>
                <a:gd name="T27" fmla="*/ 262 h 2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8" h="262">
                  <a:moveTo>
                    <a:pt x="45" y="0"/>
                  </a:moveTo>
                  <a:lnTo>
                    <a:pt x="120" y="0"/>
                  </a:lnTo>
                  <a:lnTo>
                    <a:pt x="112" y="97"/>
                  </a:lnTo>
                  <a:lnTo>
                    <a:pt x="157" y="97"/>
                  </a:lnTo>
                  <a:lnTo>
                    <a:pt x="30" y="261"/>
                  </a:lnTo>
                  <a:lnTo>
                    <a:pt x="45" y="127"/>
                  </a:lnTo>
                  <a:lnTo>
                    <a:pt x="0" y="127"/>
                  </a:lnTo>
                  <a:lnTo>
                    <a:pt x="45" y="0"/>
                  </a:lnTo>
                </a:path>
              </a:pathLst>
            </a:custGeom>
            <a:solidFill>
              <a:srgbClr val="FFFFFF"/>
            </a:solidFill>
            <a:ln w="12700" cap="rnd" cmpd="sng">
              <a:solidFill>
                <a:srgbClr val="000000"/>
              </a:solidFill>
              <a:prstDash val="solid"/>
              <a:round/>
              <a:headEnd/>
              <a:tailEnd/>
            </a:ln>
          </p:spPr>
          <p:txBody>
            <a:bodyPr/>
            <a:lstStyle/>
            <a:p>
              <a:endParaRPr lang="es-ES"/>
            </a:p>
          </p:txBody>
        </p:sp>
        <p:sp>
          <p:nvSpPr>
            <p:cNvPr id="22542" name="Freeform 13"/>
            <p:cNvSpPr>
              <a:spLocks/>
            </p:cNvSpPr>
            <p:nvPr/>
          </p:nvSpPr>
          <p:spPr bwMode="auto">
            <a:xfrm>
              <a:off x="3924" y="1480"/>
              <a:ext cx="151" cy="270"/>
            </a:xfrm>
            <a:custGeom>
              <a:avLst/>
              <a:gdLst>
                <a:gd name="T0" fmla="*/ 0 w 151"/>
                <a:gd name="T1" fmla="*/ 30 h 270"/>
                <a:gd name="T2" fmla="*/ 0 w 151"/>
                <a:gd name="T3" fmla="*/ 269 h 270"/>
                <a:gd name="T4" fmla="*/ 135 w 151"/>
                <a:gd name="T5" fmla="*/ 149 h 270"/>
                <a:gd name="T6" fmla="*/ 150 w 151"/>
                <a:gd name="T7" fmla="*/ 112 h 270"/>
                <a:gd name="T8" fmla="*/ 150 w 151"/>
                <a:gd name="T9" fmla="*/ 67 h 270"/>
                <a:gd name="T10" fmla="*/ 127 w 151"/>
                <a:gd name="T11" fmla="*/ 23 h 270"/>
                <a:gd name="T12" fmla="*/ 90 w 151"/>
                <a:gd name="T13" fmla="*/ 0 h 270"/>
                <a:gd name="T14" fmla="*/ 45 w 151"/>
                <a:gd name="T15" fmla="*/ 0 h 270"/>
                <a:gd name="T16" fmla="*/ 0 w 151"/>
                <a:gd name="T17" fmla="*/ 30 h 2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270"/>
                <a:gd name="T29" fmla="*/ 151 w 151"/>
                <a:gd name="T30" fmla="*/ 270 h 2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270">
                  <a:moveTo>
                    <a:pt x="0" y="30"/>
                  </a:moveTo>
                  <a:lnTo>
                    <a:pt x="0" y="269"/>
                  </a:lnTo>
                  <a:lnTo>
                    <a:pt x="135" y="149"/>
                  </a:lnTo>
                  <a:lnTo>
                    <a:pt x="150" y="112"/>
                  </a:lnTo>
                  <a:lnTo>
                    <a:pt x="150" y="67"/>
                  </a:lnTo>
                  <a:lnTo>
                    <a:pt x="127" y="23"/>
                  </a:lnTo>
                  <a:lnTo>
                    <a:pt x="90" y="0"/>
                  </a:lnTo>
                  <a:lnTo>
                    <a:pt x="45" y="0"/>
                  </a:lnTo>
                  <a:lnTo>
                    <a:pt x="0" y="30"/>
                  </a:lnTo>
                </a:path>
              </a:pathLst>
            </a:custGeom>
            <a:solidFill>
              <a:srgbClr val="FF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22543" name="Freeform 14"/>
            <p:cNvSpPr>
              <a:spLocks/>
            </p:cNvSpPr>
            <p:nvPr/>
          </p:nvSpPr>
          <p:spPr bwMode="auto">
            <a:xfrm>
              <a:off x="3774" y="1480"/>
              <a:ext cx="151" cy="270"/>
            </a:xfrm>
            <a:custGeom>
              <a:avLst/>
              <a:gdLst>
                <a:gd name="T0" fmla="*/ 150 w 151"/>
                <a:gd name="T1" fmla="*/ 30 h 270"/>
                <a:gd name="T2" fmla="*/ 150 w 151"/>
                <a:gd name="T3" fmla="*/ 269 h 270"/>
                <a:gd name="T4" fmla="*/ 23 w 151"/>
                <a:gd name="T5" fmla="*/ 149 h 270"/>
                <a:gd name="T6" fmla="*/ 0 w 151"/>
                <a:gd name="T7" fmla="*/ 112 h 270"/>
                <a:gd name="T8" fmla="*/ 8 w 151"/>
                <a:gd name="T9" fmla="*/ 67 h 270"/>
                <a:gd name="T10" fmla="*/ 30 w 151"/>
                <a:gd name="T11" fmla="*/ 23 h 270"/>
                <a:gd name="T12" fmla="*/ 68 w 151"/>
                <a:gd name="T13" fmla="*/ 0 h 270"/>
                <a:gd name="T14" fmla="*/ 112 w 151"/>
                <a:gd name="T15" fmla="*/ 0 h 270"/>
                <a:gd name="T16" fmla="*/ 150 w 151"/>
                <a:gd name="T17" fmla="*/ 30 h 2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270"/>
                <a:gd name="T29" fmla="*/ 151 w 151"/>
                <a:gd name="T30" fmla="*/ 270 h 2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270">
                  <a:moveTo>
                    <a:pt x="150" y="30"/>
                  </a:moveTo>
                  <a:lnTo>
                    <a:pt x="150" y="269"/>
                  </a:lnTo>
                  <a:lnTo>
                    <a:pt x="23" y="149"/>
                  </a:lnTo>
                  <a:lnTo>
                    <a:pt x="0" y="112"/>
                  </a:lnTo>
                  <a:lnTo>
                    <a:pt x="8" y="67"/>
                  </a:lnTo>
                  <a:lnTo>
                    <a:pt x="30" y="23"/>
                  </a:lnTo>
                  <a:lnTo>
                    <a:pt x="68" y="0"/>
                  </a:lnTo>
                  <a:lnTo>
                    <a:pt x="112" y="0"/>
                  </a:lnTo>
                  <a:lnTo>
                    <a:pt x="150" y="30"/>
                  </a:lnTo>
                </a:path>
              </a:pathLst>
            </a:custGeom>
            <a:solidFill>
              <a:srgbClr val="FF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22544" name="Freeform 15"/>
            <p:cNvSpPr>
              <a:spLocks/>
            </p:cNvSpPr>
            <p:nvPr/>
          </p:nvSpPr>
          <p:spPr bwMode="auto">
            <a:xfrm>
              <a:off x="4036" y="1436"/>
              <a:ext cx="61" cy="291"/>
            </a:xfrm>
            <a:custGeom>
              <a:avLst/>
              <a:gdLst>
                <a:gd name="T0" fmla="*/ 0 w 61"/>
                <a:gd name="T1" fmla="*/ 0 h 291"/>
                <a:gd name="T2" fmla="*/ 60 w 61"/>
                <a:gd name="T3" fmla="*/ 0 h 291"/>
                <a:gd name="T4" fmla="*/ 60 w 61"/>
                <a:gd name="T5" fmla="*/ 290 h 291"/>
                <a:gd name="T6" fmla="*/ 0 w 61"/>
                <a:gd name="T7" fmla="*/ 290 h 291"/>
                <a:gd name="T8" fmla="*/ 0 w 61"/>
                <a:gd name="T9" fmla="*/ 0 h 291"/>
                <a:gd name="T10" fmla="*/ 0 60000 65536"/>
                <a:gd name="T11" fmla="*/ 0 60000 65536"/>
                <a:gd name="T12" fmla="*/ 0 60000 65536"/>
                <a:gd name="T13" fmla="*/ 0 60000 65536"/>
                <a:gd name="T14" fmla="*/ 0 60000 65536"/>
                <a:gd name="T15" fmla="*/ 0 w 61"/>
                <a:gd name="T16" fmla="*/ 0 h 291"/>
                <a:gd name="T17" fmla="*/ 61 w 61"/>
                <a:gd name="T18" fmla="*/ 291 h 291"/>
              </a:gdLst>
              <a:ahLst/>
              <a:cxnLst>
                <a:cxn ang="T10">
                  <a:pos x="T0" y="T1"/>
                </a:cxn>
                <a:cxn ang="T11">
                  <a:pos x="T2" y="T3"/>
                </a:cxn>
                <a:cxn ang="T12">
                  <a:pos x="T4" y="T5"/>
                </a:cxn>
                <a:cxn ang="T13">
                  <a:pos x="T6" y="T7"/>
                </a:cxn>
                <a:cxn ang="T14">
                  <a:pos x="T8" y="T9"/>
                </a:cxn>
              </a:cxnLst>
              <a:rect l="T15" t="T16" r="T17" b="T18"/>
              <a:pathLst>
                <a:path w="61" h="291">
                  <a:moveTo>
                    <a:pt x="0" y="0"/>
                  </a:moveTo>
                  <a:lnTo>
                    <a:pt x="60" y="0"/>
                  </a:lnTo>
                  <a:lnTo>
                    <a:pt x="60" y="290"/>
                  </a:lnTo>
                  <a:lnTo>
                    <a:pt x="0" y="290"/>
                  </a:lnTo>
                  <a:lnTo>
                    <a:pt x="0" y="0"/>
                  </a:lnTo>
                </a:path>
              </a:pathLst>
            </a:custGeom>
            <a:solidFill>
              <a:srgbClr val="FFFFFF"/>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22545" name="Rectangle 16"/>
            <p:cNvSpPr>
              <a:spLocks noChangeArrowheads="1"/>
            </p:cNvSpPr>
            <p:nvPr/>
          </p:nvSpPr>
          <p:spPr bwMode="auto">
            <a:xfrm>
              <a:off x="4040" y="1440"/>
              <a:ext cx="60" cy="29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s-ES"/>
            </a:p>
          </p:txBody>
        </p:sp>
        <p:sp>
          <p:nvSpPr>
            <p:cNvPr id="22546" name="Freeform 17"/>
            <p:cNvSpPr>
              <a:spLocks/>
            </p:cNvSpPr>
            <p:nvPr/>
          </p:nvSpPr>
          <p:spPr bwMode="auto">
            <a:xfrm>
              <a:off x="4036" y="1413"/>
              <a:ext cx="61" cy="24"/>
            </a:xfrm>
            <a:custGeom>
              <a:avLst/>
              <a:gdLst>
                <a:gd name="T0" fmla="*/ 60 w 61"/>
                <a:gd name="T1" fmla="*/ 23 h 24"/>
                <a:gd name="T2" fmla="*/ 38 w 61"/>
                <a:gd name="T3" fmla="*/ 0 h 24"/>
                <a:gd name="T4" fmla="*/ 15 w 61"/>
                <a:gd name="T5" fmla="*/ 0 h 24"/>
                <a:gd name="T6" fmla="*/ 0 w 61"/>
                <a:gd name="T7" fmla="*/ 23 h 24"/>
                <a:gd name="T8" fmla="*/ 60 w 61"/>
                <a:gd name="T9" fmla="*/ 23 h 24"/>
                <a:gd name="T10" fmla="*/ 0 60000 65536"/>
                <a:gd name="T11" fmla="*/ 0 60000 65536"/>
                <a:gd name="T12" fmla="*/ 0 60000 65536"/>
                <a:gd name="T13" fmla="*/ 0 60000 65536"/>
                <a:gd name="T14" fmla="*/ 0 60000 65536"/>
                <a:gd name="T15" fmla="*/ 0 w 61"/>
                <a:gd name="T16" fmla="*/ 0 h 24"/>
                <a:gd name="T17" fmla="*/ 61 w 61"/>
                <a:gd name="T18" fmla="*/ 24 h 24"/>
              </a:gdLst>
              <a:ahLst/>
              <a:cxnLst>
                <a:cxn ang="T10">
                  <a:pos x="T0" y="T1"/>
                </a:cxn>
                <a:cxn ang="T11">
                  <a:pos x="T2" y="T3"/>
                </a:cxn>
                <a:cxn ang="T12">
                  <a:pos x="T4" y="T5"/>
                </a:cxn>
                <a:cxn ang="T13">
                  <a:pos x="T6" y="T7"/>
                </a:cxn>
                <a:cxn ang="T14">
                  <a:pos x="T8" y="T9"/>
                </a:cxn>
              </a:cxnLst>
              <a:rect l="T15" t="T16" r="T17" b="T18"/>
              <a:pathLst>
                <a:path w="61" h="24">
                  <a:moveTo>
                    <a:pt x="60" y="23"/>
                  </a:moveTo>
                  <a:lnTo>
                    <a:pt x="38" y="0"/>
                  </a:lnTo>
                  <a:lnTo>
                    <a:pt x="15" y="0"/>
                  </a:lnTo>
                  <a:lnTo>
                    <a:pt x="0" y="23"/>
                  </a:lnTo>
                  <a:lnTo>
                    <a:pt x="60" y="23"/>
                  </a:lnTo>
                </a:path>
              </a:pathLst>
            </a:custGeom>
            <a:solidFill>
              <a:srgbClr val="000000"/>
            </a:solidFill>
            <a:ln w="12700" cap="rnd" cmpd="sng">
              <a:solidFill>
                <a:srgbClr val="000000"/>
              </a:solidFill>
              <a:prstDash val="solid"/>
              <a:round/>
              <a:headEnd/>
              <a:tailEnd/>
            </a:ln>
          </p:spPr>
          <p:txBody>
            <a:bodyPr/>
            <a:lstStyle/>
            <a:p>
              <a:endParaRPr lang="es-ES"/>
            </a:p>
          </p:txBody>
        </p:sp>
        <p:sp>
          <p:nvSpPr>
            <p:cNvPr id="22547" name="Line 18"/>
            <p:cNvSpPr>
              <a:spLocks noChangeShapeType="1"/>
            </p:cNvSpPr>
            <p:nvPr/>
          </p:nvSpPr>
          <p:spPr bwMode="auto">
            <a:xfrm flipV="1">
              <a:off x="4059" y="1309"/>
              <a:ext cx="0" cy="11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22548" name="Freeform 19"/>
            <p:cNvSpPr>
              <a:spLocks/>
            </p:cNvSpPr>
            <p:nvPr/>
          </p:nvSpPr>
          <p:spPr bwMode="auto">
            <a:xfrm>
              <a:off x="4051" y="1726"/>
              <a:ext cx="24" cy="24"/>
            </a:xfrm>
            <a:custGeom>
              <a:avLst/>
              <a:gdLst>
                <a:gd name="T0" fmla="*/ 0 w 24"/>
                <a:gd name="T1" fmla="*/ 0 h 24"/>
                <a:gd name="T2" fmla="*/ 23 w 24"/>
                <a:gd name="T3" fmla="*/ 0 h 24"/>
                <a:gd name="T4" fmla="*/ 23 w 24"/>
                <a:gd name="T5" fmla="*/ 23 h 24"/>
                <a:gd name="T6" fmla="*/ 0 w 24"/>
                <a:gd name="T7" fmla="*/ 23 h 24"/>
                <a:gd name="T8" fmla="*/ 0 w 24"/>
                <a:gd name="T9" fmla="*/ 0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0" y="0"/>
                  </a:moveTo>
                  <a:lnTo>
                    <a:pt x="23" y="0"/>
                  </a:lnTo>
                  <a:lnTo>
                    <a:pt x="23" y="23"/>
                  </a:lnTo>
                  <a:lnTo>
                    <a:pt x="0" y="23"/>
                  </a:lnTo>
                  <a:lnTo>
                    <a:pt x="0" y="0"/>
                  </a:lnTo>
                </a:path>
              </a:pathLst>
            </a:custGeom>
            <a:solidFill>
              <a:srgbClr val="FFFFFF"/>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22549" name="Rectangle 20"/>
            <p:cNvSpPr>
              <a:spLocks noChangeArrowheads="1"/>
            </p:cNvSpPr>
            <p:nvPr/>
          </p:nvSpPr>
          <p:spPr bwMode="auto">
            <a:xfrm>
              <a:off x="4055" y="1730"/>
              <a:ext cx="22" cy="2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s-ES"/>
            </a:p>
          </p:txBody>
        </p:sp>
        <p:sp>
          <p:nvSpPr>
            <p:cNvPr id="22550" name="Freeform 21"/>
            <p:cNvSpPr>
              <a:spLocks/>
            </p:cNvSpPr>
            <p:nvPr/>
          </p:nvSpPr>
          <p:spPr bwMode="auto">
            <a:xfrm>
              <a:off x="2232" y="1443"/>
              <a:ext cx="158" cy="284"/>
            </a:xfrm>
            <a:custGeom>
              <a:avLst/>
              <a:gdLst>
                <a:gd name="T0" fmla="*/ 157 w 158"/>
                <a:gd name="T1" fmla="*/ 37 h 284"/>
                <a:gd name="T2" fmla="*/ 157 w 158"/>
                <a:gd name="T3" fmla="*/ 283 h 284"/>
                <a:gd name="T4" fmla="*/ 22 w 158"/>
                <a:gd name="T5" fmla="*/ 157 h 284"/>
                <a:gd name="T6" fmla="*/ 7 w 158"/>
                <a:gd name="T7" fmla="*/ 142 h 284"/>
                <a:gd name="T8" fmla="*/ 0 w 158"/>
                <a:gd name="T9" fmla="*/ 119 h 284"/>
                <a:gd name="T10" fmla="*/ 0 w 158"/>
                <a:gd name="T11" fmla="*/ 67 h 284"/>
                <a:gd name="T12" fmla="*/ 22 w 158"/>
                <a:gd name="T13" fmla="*/ 30 h 284"/>
                <a:gd name="T14" fmla="*/ 45 w 158"/>
                <a:gd name="T15" fmla="*/ 15 h 284"/>
                <a:gd name="T16" fmla="*/ 60 w 158"/>
                <a:gd name="T17" fmla="*/ 0 h 284"/>
                <a:gd name="T18" fmla="*/ 112 w 158"/>
                <a:gd name="T19" fmla="*/ 7 h 284"/>
                <a:gd name="T20" fmla="*/ 157 w 158"/>
                <a:gd name="T21" fmla="*/ 37 h 2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8"/>
                <a:gd name="T34" fmla="*/ 0 h 284"/>
                <a:gd name="T35" fmla="*/ 158 w 158"/>
                <a:gd name="T36" fmla="*/ 284 h 2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8" h="284">
                  <a:moveTo>
                    <a:pt x="157" y="37"/>
                  </a:moveTo>
                  <a:lnTo>
                    <a:pt x="157" y="283"/>
                  </a:lnTo>
                  <a:lnTo>
                    <a:pt x="22" y="157"/>
                  </a:lnTo>
                  <a:lnTo>
                    <a:pt x="7" y="142"/>
                  </a:lnTo>
                  <a:lnTo>
                    <a:pt x="0" y="119"/>
                  </a:lnTo>
                  <a:lnTo>
                    <a:pt x="0" y="67"/>
                  </a:lnTo>
                  <a:lnTo>
                    <a:pt x="22" y="30"/>
                  </a:lnTo>
                  <a:lnTo>
                    <a:pt x="45" y="15"/>
                  </a:lnTo>
                  <a:lnTo>
                    <a:pt x="60" y="0"/>
                  </a:lnTo>
                  <a:lnTo>
                    <a:pt x="112" y="7"/>
                  </a:lnTo>
                  <a:lnTo>
                    <a:pt x="157" y="37"/>
                  </a:lnTo>
                </a:path>
              </a:pathLst>
            </a:custGeom>
            <a:solidFill>
              <a:srgbClr val="FF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22551" name="Freeform 22"/>
            <p:cNvSpPr>
              <a:spLocks/>
            </p:cNvSpPr>
            <p:nvPr/>
          </p:nvSpPr>
          <p:spPr bwMode="auto">
            <a:xfrm>
              <a:off x="2389" y="1443"/>
              <a:ext cx="158" cy="284"/>
            </a:xfrm>
            <a:custGeom>
              <a:avLst/>
              <a:gdLst>
                <a:gd name="T0" fmla="*/ 0 w 158"/>
                <a:gd name="T1" fmla="*/ 37 h 284"/>
                <a:gd name="T2" fmla="*/ 0 w 158"/>
                <a:gd name="T3" fmla="*/ 283 h 284"/>
                <a:gd name="T4" fmla="*/ 135 w 158"/>
                <a:gd name="T5" fmla="*/ 157 h 284"/>
                <a:gd name="T6" fmla="*/ 150 w 158"/>
                <a:gd name="T7" fmla="*/ 142 h 284"/>
                <a:gd name="T8" fmla="*/ 157 w 158"/>
                <a:gd name="T9" fmla="*/ 119 h 284"/>
                <a:gd name="T10" fmla="*/ 157 w 158"/>
                <a:gd name="T11" fmla="*/ 67 h 284"/>
                <a:gd name="T12" fmla="*/ 135 w 158"/>
                <a:gd name="T13" fmla="*/ 30 h 284"/>
                <a:gd name="T14" fmla="*/ 112 w 158"/>
                <a:gd name="T15" fmla="*/ 15 h 284"/>
                <a:gd name="T16" fmla="*/ 90 w 158"/>
                <a:gd name="T17" fmla="*/ 0 h 284"/>
                <a:gd name="T18" fmla="*/ 37 w 158"/>
                <a:gd name="T19" fmla="*/ 7 h 284"/>
                <a:gd name="T20" fmla="*/ 0 w 158"/>
                <a:gd name="T21" fmla="*/ 37 h 2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8"/>
                <a:gd name="T34" fmla="*/ 0 h 284"/>
                <a:gd name="T35" fmla="*/ 158 w 158"/>
                <a:gd name="T36" fmla="*/ 284 h 2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8" h="284">
                  <a:moveTo>
                    <a:pt x="0" y="37"/>
                  </a:moveTo>
                  <a:lnTo>
                    <a:pt x="0" y="283"/>
                  </a:lnTo>
                  <a:lnTo>
                    <a:pt x="135" y="157"/>
                  </a:lnTo>
                  <a:lnTo>
                    <a:pt x="150" y="142"/>
                  </a:lnTo>
                  <a:lnTo>
                    <a:pt x="157" y="119"/>
                  </a:lnTo>
                  <a:lnTo>
                    <a:pt x="157" y="67"/>
                  </a:lnTo>
                  <a:lnTo>
                    <a:pt x="135" y="30"/>
                  </a:lnTo>
                  <a:lnTo>
                    <a:pt x="112" y="15"/>
                  </a:lnTo>
                  <a:lnTo>
                    <a:pt x="90" y="0"/>
                  </a:lnTo>
                  <a:lnTo>
                    <a:pt x="37" y="7"/>
                  </a:lnTo>
                  <a:lnTo>
                    <a:pt x="0" y="37"/>
                  </a:lnTo>
                </a:path>
              </a:pathLst>
            </a:custGeom>
            <a:solidFill>
              <a:srgbClr val="FF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22552" name="Freeform 23"/>
            <p:cNvSpPr>
              <a:spLocks/>
            </p:cNvSpPr>
            <p:nvPr/>
          </p:nvSpPr>
          <p:spPr bwMode="auto">
            <a:xfrm>
              <a:off x="2277" y="1510"/>
              <a:ext cx="233" cy="232"/>
            </a:xfrm>
            <a:custGeom>
              <a:avLst/>
              <a:gdLst>
                <a:gd name="T0" fmla="*/ 232 w 233"/>
                <a:gd name="T1" fmla="*/ 187 h 232"/>
                <a:gd name="T2" fmla="*/ 209 w 233"/>
                <a:gd name="T3" fmla="*/ 209 h 232"/>
                <a:gd name="T4" fmla="*/ 157 w 233"/>
                <a:gd name="T5" fmla="*/ 231 h 232"/>
                <a:gd name="T6" fmla="*/ 127 w 233"/>
                <a:gd name="T7" fmla="*/ 216 h 232"/>
                <a:gd name="T8" fmla="*/ 97 w 233"/>
                <a:gd name="T9" fmla="*/ 209 h 232"/>
                <a:gd name="T10" fmla="*/ 59 w 233"/>
                <a:gd name="T11" fmla="*/ 201 h 232"/>
                <a:gd name="T12" fmla="*/ 37 w 233"/>
                <a:gd name="T13" fmla="*/ 187 h 232"/>
                <a:gd name="T14" fmla="*/ 15 w 233"/>
                <a:gd name="T15" fmla="*/ 179 h 232"/>
                <a:gd name="T16" fmla="*/ 15 w 233"/>
                <a:gd name="T17" fmla="*/ 164 h 232"/>
                <a:gd name="T18" fmla="*/ 52 w 233"/>
                <a:gd name="T19" fmla="*/ 172 h 232"/>
                <a:gd name="T20" fmla="*/ 74 w 233"/>
                <a:gd name="T21" fmla="*/ 157 h 232"/>
                <a:gd name="T22" fmla="*/ 44 w 233"/>
                <a:gd name="T23" fmla="*/ 105 h 232"/>
                <a:gd name="T24" fmla="*/ 0 w 233"/>
                <a:gd name="T25" fmla="*/ 45 h 232"/>
                <a:gd name="T26" fmla="*/ 15 w 233"/>
                <a:gd name="T27" fmla="*/ 45 h 232"/>
                <a:gd name="T28" fmla="*/ 37 w 233"/>
                <a:gd name="T29" fmla="*/ 60 h 232"/>
                <a:gd name="T30" fmla="*/ 82 w 233"/>
                <a:gd name="T31" fmla="*/ 105 h 232"/>
                <a:gd name="T32" fmla="*/ 44 w 233"/>
                <a:gd name="T33" fmla="*/ 60 h 232"/>
                <a:gd name="T34" fmla="*/ 15 w 233"/>
                <a:gd name="T35" fmla="*/ 30 h 232"/>
                <a:gd name="T36" fmla="*/ 7 w 233"/>
                <a:gd name="T37" fmla="*/ 15 h 232"/>
                <a:gd name="T38" fmla="*/ 59 w 233"/>
                <a:gd name="T39" fmla="*/ 30 h 232"/>
                <a:gd name="T40" fmla="*/ 112 w 233"/>
                <a:gd name="T41" fmla="*/ 82 h 232"/>
                <a:gd name="T42" fmla="*/ 74 w 233"/>
                <a:gd name="T43" fmla="*/ 37 h 232"/>
                <a:gd name="T44" fmla="*/ 44 w 233"/>
                <a:gd name="T45" fmla="*/ 15 h 232"/>
                <a:gd name="T46" fmla="*/ 44 w 233"/>
                <a:gd name="T47" fmla="*/ 0 h 232"/>
                <a:gd name="T48" fmla="*/ 89 w 233"/>
                <a:gd name="T49" fmla="*/ 22 h 232"/>
                <a:gd name="T50" fmla="*/ 134 w 233"/>
                <a:gd name="T51" fmla="*/ 67 h 232"/>
                <a:gd name="T52" fmla="*/ 112 w 233"/>
                <a:gd name="T53" fmla="*/ 37 h 232"/>
                <a:gd name="T54" fmla="*/ 97 w 233"/>
                <a:gd name="T55" fmla="*/ 8 h 232"/>
                <a:gd name="T56" fmla="*/ 134 w 233"/>
                <a:gd name="T57" fmla="*/ 30 h 232"/>
                <a:gd name="T58" fmla="*/ 157 w 233"/>
                <a:gd name="T59" fmla="*/ 52 h 232"/>
                <a:gd name="T60" fmla="*/ 194 w 233"/>
                <a:gd name="T61" fmla="*/ 105 h 232"/>
                <a:gd name="T62" fmla="*/ 232 w 233"/>
                <a:gd name="T63" fmla="*/ 187 h 2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3"/>
                <a:gd name="T97" fmla="*/ 0 h 232"/>
                <a:gd name="T98" fmla="*/ 233 w 233"/>
                <a:gd name="T99" fmla="*/ 232 h 23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3" h="232">
                  <a:moveTo>
                    <a:pt x="232" y="187"/>
                  </a:moveTo>
                  <a:lnTo>
                    <a:pt x="209" y="209"/>
                  </a:lnTo>
                  <a:lnTo>
                    <a:pt x="157" y="231"/>
                  </a:lnTo>
                  <a:lnTo>
                    <a:pt x="127" y="216"/>
                  </a:lnTo>
                  <a:lnTo>
                    <a:pt x="97" y="209"/>
                  </a:lnTo>
                  <a:lnTo>
                    <a:pt x="59" y="201"/>
                  </a:lnTo>
                  <a:lnTo>
                    <a:pt x="37" y="187"/>
                  </a:lnTo>
                  <a:lnTo>
                    <a:pt x="15" y="179"/>
                  </a:lnTo>
                  <a:lnTo>
                    <a:pt x="15" y="164"/>
                  </a:lnTo>
                  <a:lnTo>
                    <a:pt x="52" y="172"/>
                  </a:lnTo>
                  <a:lnTo>
                    <a:pt x="74" y="157"/>
                  </a:lnTo>
                  <a:lnTo>
                    <a:pt x="44" y="105"/>
                  </a:lnTo>
                  <a:lnTo>
                    <a:pt x="0" y="45"/>
                  </a:lnTo>
                  <a:lnTo>
                    <a:pt x="15" y="45"/>
                  </a:lnTo>
                  <a:lnTo>
                    <a:pt x="37" y="60"/>
                  </a:lnTo>
                  <a:lnTo>
                    <a:pt x="82" y="105"/>
                  </a:lnTo>
                  <a:lnTo>
                    <a:pt x="44" y="60"/>
                  </a:lnTo>
                  <a:lnTo>
                    <a:pt x="15" y="30"/>
                  </a:lnTo>
                  <a:lnTo>
                    <a:pt x="7" y="15"/>
                  </a:lnTo>
                  <a:lnTo>
                    <a:pt x="59" y="30"/>
                  </a:lnTo>
                  <a:lnTo>
                    <a:pt x="112" y="82"/>
                  </a:lnTo>
                  <a:lnTo>
                    <a:pt x="74" y="37"/>
                  </a:lnTo>
                  <a:lnTo>
                    <a:pt x="44" y="15"/>
                  </a:lnTo>
                  <a:lnTo>
                    <a:pt x="44" y="0"/>
                  </a:lnTo>
                  <a:lnTo>
                    <a:pt x="89" y="22"/>
                  </a:lnTo>
                  <a:lnTo>
                    <a:pt x="134" y="67"/>
                  </a:lnTo>
                  <a:lnTo>
                    <a:pt x="112" y="37"/>
                  </a:lnTo>
                  <a:lnTo>
                    <a:pt x="97" y="8"/>
                  </a:lnTo>
                  <a:lnTo>
                    <a:pt x="134" y="30"/>
                  </a:lnTo>
                  <a:lnTo>
                    <a:pt x="157" y="52"/>
                  </a:lnTo>
                  <a:lnTo>
                    <a:pt x="194" y="105"/>
                  </a:lnTo>
                  <a:lnTo>
                    <a:pt x="232" y="187"/>
                  </a:lnTo>
                </a:path>
              </a:pathLst>
            </a:custGeom>
            <a:solidFill>
              <a:srgbClr val="FFFFFF"/>
            </a:solidFill>
            <a:ln w="12700" cap="rnd" cmpd="sng">
              <a:solidFill>
                <a:srgbClr val="000000"/>
              </a:solidFill>
              <a:prstDash val="solid"/>
              <a:round/>
              <a:headEnd/>
              <a:tailEnd/>
            </a:ln>
          </p:spPr>
          <p:txBody>
            <a:bodyPr/>
            <a:lstStyle/>
            <a:p>
              <a:endParaRPr lang="es-ES"/>
            </a:p>
          </p:txBody>
        </p:sp>
        <p:sp>
          <p:nvSpPr>
            <p:cNvPr id="22553" name="Freeform 24"/>
            <p:cNvSpPr>
              <a:spLocks/>
            </p:cNvSpPr>
            <p:nvPr/>
          </p:nvSpPr>
          <p:spPr bwMode="auto">
            <a:xfrm>
              <a:off x="2239" y="1532"/>
              <a:ext cx="256" cy="210"/>
            </a:xfrm>
            <a:custGeom>
              <a:avLst/>
              <a:gdLst>
                <a:gd name="T0" fmla="*/ 0 w 256"/>
                <a:gd name="T1" fmla="*/ 135 h 210"/>
                <a:gd name="T2" fmla="*/ 15 w 256"/>
                <a:gd name="T3" fmla="*/ 142 h 210"/>
                <a:gd name="T4" fmla="*/ 38 w 256"/>
                <a:gd name="T5" fmla="*/ 165 h 210"/>
                <a:gd name="T6" fmla="*/ 53 w 256"/>
                <a:gd name="T7" fmla="*/ 209 h 210"/>
                <a:gd name="T8" fmla="*/ 90 w 256"/>
                <a:gd name="T9" fmla="*/ 194 h 210"/>
                <a:gd name="T10" fmla="*/ 127 w 256"/>
                <a:gd name="T11" fmla="*/ 194 h 210"/>
                <a:gd name="T12" fmla="*/ 157 w 256"/>
                <a:gd name="T13" fmla="*/ 194 h 210"/>
                <a:gd name="T14" fmla="*/ 187 w 256"/>
                <a:gd name="T15" fmla="*/ 187 h 210"/>
                <a:gd name="T16" fmla="*/ 210 w 256"/>
                <a:gd name="T17" fmla="*/ 179 h 210"/>
                <a:gd name="T18" fmla="*/ 210 w 256"/>
                <a:gd name="T19" fmla="*/ 172 h 210"/>
                <a:gd name="T20" fmla="*/ 172 w 256"/>
                <a:gd name="T21" fmla="*/ 165 h 210"/>
                <a:gd name="T22" fmla="*/ 165 w 256"/>
                <a:gd name="T23" fmla="*/ 157 h 210"/>
                <a:gd name="T24" fmla="*/ 165 w 256"/>
                <a:gd name="T25" fmla="*/ 142 h 210"/>
                <a:gd name="T26" fmla="*/ 202 w 256"/>
                <a:gd name="T27" fmla="*/ 105 h 210"/>
                <a:gd name="T28" fmla="*/ 255 w 256"/>
                <a:gd name="T29" fmla="*/ 60 h 210"/>
                <a:gd name="T30" fmla="*/ 217 w 256"/>
                <a:gd name="T31" fmla="*/ 60 h 210"/>
                <a:gd name="T32" fmla="*/ 157 w 256"/>
                <a:gd name="T33" fmla="*/ 97 h 210"/>
                <a:gd name="T34" fmla="*/ 210 w 256"/>
                <a:gd name="T35" fmla="*/ 60 h 210"/>
                <a:gd name="T36" fmla="*/ 247 w 256"/>
                <a:gd name="T37" fmla="*/ 38 h 210"/>
                <a:gd name="T38" fmla="*/ 255 w 256"/>
                <a:gd name="T39" fmla="*/ 23 h 210"/>
                <a:gd name="T40" fmla="*/ 210 w 256"/>
                <a:gd name="T41" fmla="*/ 30 h 210"/>
                <a:gd name="T42" fmla="*/ 135 w 256"/>
                <a:gd name="T43" fmla="*/ 68 h 210"/>
                <a:gd name="T44" fmla="*/ 187 w 256"/>
                <a:gd name="T45" fmla="*/ 30 h 210"/>
                <a:gd name="T46" fmla="*/ 217 w 256"/>
                <a:gd name="T47" fmla="*/ 15 h 210"/>
                <a:gd name="T48" fmla="*/ 232 w 256"/>
                <a:gd name="T49" fmla="*/ 15 h 210"/>
                <a:gd name="T50" fmla="*/ 225 w 256"/>
                <a:gd name="T51" fmla="*/ 0 h 210"/>
                <a:gd name="T52" fmla="*/ 172 w 256"/>
                <a:gd name="T53" fmla="*/ 15 h 210"/>
                <a:gd name="T54" fmla="*/ 120 w 256"/>
                <a:gd name="T55" fmla="*/ 45 h 210"/>
                <a:gd name="T56" fmla="*/ 150 w 256"/>
                <a:gd name="T57" fmla="*/ 23 h 210"/>
                <a:gd name="T58" fmla="*/ 165 w 256"/>
                <a:gd name="T59" fmla="*/ 8 h 210"/>
                <a:gd name="T60" fmla="*/ 172 w 256"/>
                <a:gd name="T61" fmla="*/ 0 h 210"/>
                <a:gd name="T62" fmla="*/ 150 w 256"/>
                <a:gd name="T63" fmla="*/ 8 h 210"/>
                <a:gd name="T64" fmla="*/ 127 w 256"/>
                <a:gd name="T65" fmla="*/ 15 h 210"/>
                <a:gd name="T66" fmla="*/ 105 w 256"/>
                <a:gd name="T67" fmla="*/ 30 h 210"/>
                <a:gd name="T68" fmla="*/ 53 w 256"/>
                <a:gd name="T69" fmla="*/ 68 h 210"/>
                <a:gd name="T70" fmla="*/ 0 w 256"/>
                <a:gd name="T71" fmla="*/ 135 h 2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6"/>
                <a:gd name="T109" fmla="*/ 0 h 210"/>
                <a:gd name="T110" fmla="*/ 256 w 256"/>
                <a:gd name="T111" fmla="*/ 210 h 21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6" h="210">
                  <a:moveTo>
                    <a:pt x="0" y="135"/>
                  </a:moveTo>
                  <a:lnTo>
                    <a:pt x="15" y="142"/>
                  </a:lnTo>
                  <a:lnTo>
                    <a:pt x="38" y="165"/>
                  </a:lnTo>
                  <a:lnTo>
                    <a:pt x="53" y="209"/>
                  </a:lnTo>
                  <a:lnTo>
                    <a:pt x="90" y="194"/>
                  </a:lnTo>
                  <a:lnTo>
                    <a:pt x="127" y="194"/>
                  </a:lnTo>
                  <a:lnTo>
                    <a:pt x="157" y="194"/>
                  </a:lnTo>
                  <a:lnTo>
                    <a:pt x="187" y="187"/>
                  </a:lnTo>
                  <a:lnTo>
                    <a:pt x="210" y="179"/>
                  </a:lnTo>
                  <a:lnTo>
                    <a:pt x="210" y="172"/>
                  </a:lnTo>
                  <a:lnTo>
                    <a:pt x="172" y="165"/>
                  </a:lnTo>
                  <a:lnTo>
                    <a:pt x="165" y="157"/>
                  </a:lnTo>
                  <a:lnTo>
                    <a:pt x="165" y="142"/>
                  </a:lnTo>
                  <a:lnTo>
                    <a:pt x="202" y="105"/>
                  </a:lnTo>
                  <a:lnTo>
                    <a:pt x="255" y="60"/>
                  </a:lnTo>
                  <a:lnTo>
                    <a:pt x="217" y="60"/>
                  </a:lnTo>
                  <a:lnTo>
                    <a:pt x="157" y="97"/>
                  </a:lnTo>
                  <a:lnTo>
                    <a:pt x="210" y="60"/>
                  </a:lnTo>
                  <a:lnTo>
                    <a:pt x="247" y="38"/>
                  </a:lnTo>
                  <a:lnTo>
                    <a:pt x="255" y="23"/>
                  </a:lnTo>
                  <a:lnTo>
                    <a:pt x="210" y="30"/>
                  </a:lnTo>
                  <a:lnTo>
                    <a:pt x="135" y="68"/>
                  </a:lnTo>
                  <a:lnTo>
                    <a:pt x="187" y="30"/>
                  </a:lnTo>
                  <a:lnTo>
                    <a:pt x="217" y="15"/>
                  </a:lnTo>
                  <a:lnTo>
                    <a:pt x="232" y="15"/>
                  </a:lnTo>
                  <a:lnTo>
                    <a:pt x="225" y="0"/>
                  </a:lnTo>
                  <a:lnTo>
                    <a:pt x="172" y="15"/>
                  </a:lnTo>
                  <a:lnTo>
                    <a:pt x="120" y="45"/>
                  </a:lnTo>
                  <a:lnTo>
                    <a:pt x="150" y="23"/>
                  </a:lnTo>
                  <a:lnTo>
                    <a:pt x="165" y="8"/>
                  </a:lnTo>
                  <a:lnTo>
                    <a:pt x="172" y="0"/>
                  </a:lnTo>
                  <a:lnTo>
                    <a:pt x="150" y="8"/>
                  </a:lnTo>
                  <a:lnTo>
                    <a:pt x="127" y="15"/>
                  </a:lnTo>
                  <a:lnTo>
                    <a:pt x="105" y="30"/>
                  </a:lnTo>
                  <a:lnTo>
                    <a:pt x="53" y="68"/>
                  </a:lnTo>
                  <a:lnTo>
                    <a:pt x="0" y="135"/>
                  </a:lnTo>
                </a:path>
              </a:pathLst>
            </a:custGeom>
            <a:solidFill>
              <a:srgbClr val="FFFFFF"/>
            </a:solidFill>
            <a:ln w="12700" cap="rnd" cmpd="sng">
              <a:solidFill>
                <a:srgbClr val="000000"/>
              </a:solidFill>
              <a:prstDash val="solid"/>
              <a:round/>
              <a:headEnd/>
              <a:tailEnd/>
            </a:ln>
          </p:spPr>
          <p:txBody>
            <a:bodyPr/>
            <a:lstStyle/>
            <a:p>
              <a:endParaRPr lang="es-ES"/>
            </a:p>
          </p:txBody>
        </p:sp>
        <p:sp>
          <p:nvSpPr>
            <p:cNvPr id="22554" name="Freeform 25"/>
            <p:cNvSpPr>
              <a:spLocks/>
            </p:cNvSpPr>
            <p:nvPr/>
          </p:nvSpPr>
          <p:spPr bwMode="auto">
            <a:xfrm>
              <a:off x="1475" y="1443"/>
              <a:ext cx="166" cy="284"/>
            </a:xfrm>
            <a:custGeom>
              <a:avLst/>
              <a:gdLst>
                <a:gd name="T0" fmla="*/ 165 w 166"/>
                <a:gd name="T1" fmla="*/ 30 h 284"/>
                <a:gd name="T2" fmla="*/ 165 w 166"/>
                <a:gd name="T3" fmla="*/ 283 h 284"/>
                <a:gd name="T4" fmla="*/ 23 w 166"/>
                <a:gd name="T5" fmla="*/ 157 h 284"/>
                <a:gd name="T6" fmla="*/ 8 w 166"/>
                <a:gd name="T7" fmla="*/ 134 h 284"/>
                <a:gd name="T8" fmla="*/ 0 w 166"/>
                <a:gd name="T9" fmla="*/ 112 h 284"/>
                <a:gd name="T10" fmla="*/ 8 w 166"/>
                <a:gd name="T11" fmla="*/ 67 h 284"/>
                <a:gd name="T12" fmla="*/ 30 w 166"/>
                <a:gd name="T13" fmla="*/ 22 h 284"/>
                <a:gd name="T14" fmla="*/ 45 w 166"/>
                <a:gd name="T15" fmla="*/ 7 h 284"/>
                <a:gd name="T16" fmla="*/ 68 w 166"/>
                <a:gd name="T17" fmla="*/ 0 h 284"/>
                <a:gd name="T18" fmla="*/ 120 w 166"/>
                <a:gd name="T19" fmla="*/ 0 h 284"/>
                <a:gd name="T20" fmla="*/ 165 w 166"/>
                <a:gd name="T21" fmla="*/ 30 h 2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6"/>
                <a:gd name="T34" fmla="*/ 0 h 284"/>
                <a:gd name="T35" fmla="*/ 166 w 166"/>
                <a:gd name="T36" fmla="*/ 284 h 2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6" h="284">
                  <a:moveTo>
                    <a:pt x="165" y="30"/>
                  </a:moveTo>
                  <a:lnTo>
                    <a:pt x="165" y="283"/>
                  </a:lnTo>
                  <a:lnTo>
                    <a:pt x="23" y="157"/>
                  </a:lnTo>
                  <a:lnTo>
                    <a:pt x="8" y="134"/>
                  </a:lnTo>
                  <a:lnTo>
                    <a:pt x="0" y="112"/>
                  </a:lnTo>
                  <a:lnTo>
                    <a:pt x="8" y="67"/>
                  </a:lnTo>
                  <a:lnTo>
                    <a:pt x="30" y="22"/>
                  </a:lnTo>
                  <a:lnTo>
                    <a:pt x="45" y="7"/>
                  </a:lnTo>
                  <a:lnTo>
                    <a:pt x="68" y="0"/>
                  </a:lnTo>
                  <a:lnTo>
                    <a:pt x="120" y="0"/>
                  </a:lnTo>
                  <a:lnTo>
                    <a:pt x="165" y="30"/>
                  </a:lnTo>
                </a:path>
              </a:pathLst>
            </a:custGeom>
            <a:solidFill>
              <a:srgbClr val="FF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22555" name="Freeform 26"/>
            <p:cNvSpPr>
              <a:spLocks/>
            </p:cNvSpPr>
            <p:nvPr/>
          </p:nvSpPr>
          <p:spPr bwMode="auto">
            <a:xfrm>
              <a:off x="1640" y="1443"/>
              <a:ext cx="158" cy="284"/>
            </a:xfrm>
            <a:custGeom>
              <a:avLst/>
              <a:gdLst>
                <a:gd name="T0" fmla="*/ 0 w 158"/>
                <a:gd name="T1" fmla="*/ 30 h 284"/>
                <a:gd name="T2" fmla="*/ 0 w 158"/>
                <a:gd name="T3" fmla="*/ 283 h 284"/>
                <a:gd name="T4" fmla="*/ 135 w 158"/>
                <a:gd name="T5" fmla="*/ 157 h 284"/>
                <a:gd name="T6" fmla="*/ 150 w 158"/>
                <a:gd name="T7" fmla="*/ 134 h 284"/>
                <a:gd name="T8" fmla="*/ 157 w 158"/>
                <a:gd name="T9" fmla="*/ 112 h 284"/>
                <a:gd name="T10" fmla="*/ 150 w 158"/>
                <a:gd name="T11" fmla="*/ 67 h 284"/>
                <a:gd name="T12" fmla="*/ 127 w 158"/>
                <a:gd name="T13" fmla="*/ 22 h 284"/>
                <a:gd name="T14" fmla="*/ 112 w 158"/>
                <a:gd name="T15" fmla="*/ 7 h 284"/>
                <a:gd name="T16" fmla="*/ 90 w 158"/>
                <a:gd name="T17" fmla="*/ 0 h 284"/>
                <a:gd name="T18" fmla="*/ 38 w 158"/>
                <a:gd name="T19" fmla="*/ 0 h 284"/>
                <a:gd name="T20" fmla="*/ 0 w 158"/>
                <a:gd name="T21" fmla="*/ 30 h 2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8"/>
                <a:gd name="T34" fmla="*/ 0 h 284"/>
                <a:gd name="T35" fmla="*/ 158 w 158"/>
                <a:gd name="T36" fmla="*/ 284 h 2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8" h="284">
                  <a:moveTo>
                    <a:pt x="0" y="30"/>
                  </a:moveTo>
                  <a:lnTo>
                    <a:pt x="0" y="283"/>
                  </a:lnTo>
                  <a:lnTo>
                    <a:pt x="135" y="157"/>
                  </a:lnTo>
                  <a:lnTo>
                    <a:pt x="150" y="134"/>
                  </a:lnTo>
                  <a:lnTo>
                    <a:pt x="157" y="112"/>
                  </a:lnTo>
                  <a:lnTo>
                    <a:pt x="150" y="67"/>
                  </a:lnTo>
                  <a:lnTo>
                    <a:pt x="127" y="22"/>
                  </a:lnTo>
                  <a:lnTo>
                    <a:pt x="112" y="7"/>
                  </a:lnTo>
                  <a:lnTo>
                    <a:pt x="90" y="0"/>
                  </a:lnTo>
                  <a:lnTo>
                    <a:pt x="38" y="0"/>
                  </a:lnTo>
                  <a:lnTo>
                    <a:pt x="0" y="30"/>
                  </a:lnTo>
                </a:path>
              </a:pathLst>
            </a:custGeom>
            <a:solidFill>
              <a:srgbClr val="FF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22556" name="Freeform 27"/>
            <p:cNvSpPr>
              <a:spLocks/>
            </p:cNvSpPr>
            <p:nvPr/>
          </p:nvSpPr>
          <p:spPr bwMode="auto">
            <a:xfrm>
              <a:off x="4021" y="1749"/>
              <a:ext cx="84" cy="17"/>
            </a:xfrm>
            <a:custGeom>
              <a:avLst/>
              <a:gdLst>
                <a:gd name="T0" fmla="*/ 0 w 84"/>
                <a:gd name="T1" fmla="*/ 0 h 17"/>
                <a:gd name="T2" fmla="*/ 83 w 84"/>
                <a:gd name="T3" fmla="*/ 0 h 17"/>
                <a:gd name="T4" fmla="*/ 83 w 84"/>
                <a:gd name="T5" fmla="*/ 16 h 17"/>
                <a:gd name="T6" fmla="*/ 0 w 84"/>
                <a:gd name="T7" fmla="*/ 16 h 17"/>
                <a:gd name="T8" fmla="*/ 0 w 84"/>
                <a:gd name="T9" fmla="*/ 0 h 17"/>
                <a:gd name="T10" fmla="*/ 0 60000 65536"/>
                <a:gd name="T11" fmla="*/ 0 60000 65536"/>
                <a:gd name="T12" fmla="*/ 0 60000 65536"/>
                <a:gd name="T13" fmla="*/ 0 60000 65536"/>
                <a:gd name="T14" fmla="*/ 0 60000 65536"/>
                <a:gd name="T15" fmla="*/ 0 w 84"/>
                <a:gd name="T16" fmla="*/ 0 h 17"/>
                <a:gd name="T17" fmla="*/ 84 w 84"/>
                <a:gd name="T18" fmla="*/ 17 h 17"/>
              </a:gdLst>
              <a:ahLst/>
              <a:cxnLst>
                <a:cxn ang="T10">
                  <a:pos x="T0" y="T1"/>
                </a:cxn>
                <a:cxn ang="T11">
                  <a:pos x="T2" y="T3"/>
                </a:cxn>
                <a:cxn ang="T12">
                  <a:pos x="T4" y="T5"/>
                </a:cxn>
                <a:cxn ang="T13">
                  <a:pos x="T6" y="T7"/>
                </a:cxn>
                <a:cxn ang="T14">
                  <a:pos x="T8" y="T9"/>
                </a:cxn>
              </a:cxnLst>
              <a:rect l="T15" t="T16" r="T17" b="T18"/>
              <a:pathLst>
                <a:path w="84" h="17">
                  <a:moveTo>
                    <a:pt x="0" y="0"/>
                  </a:moveTo>
                  <a:lnTo>
                    <a:pt x="83" y="0"/>
                  </a:lnTo>
                  <a:lnTo>
                    <a:pt x="83" y="16"/>
                  </a:lnTo>
                  <a:lnTo>
                    <a:pt x="0" y="16"/>
                  </a:lnTo>
                  <a:lnTo>
                    <a:pt x="0" y="0"/>
                  </a:lnTo>
                </a:path>
              </a:pathLst>
            </a:custGeom>
            <a:solidFill>
              <a:srgbClr val="FFFFFF"/>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22557" name="Rectangle 28"/>
            <p:cNvSpPr>
              <a:spLocks noChangeArrowheads="1"/>
            </p:cNvSpPr>
            <p:nvPr/>
          </p:nvSpPr>
          <p:spPr bwMode="auto">
            <a:xfrm>
              <a:off x="4025" y="1753"/>
              <a:ext cx="82" cy="14"/>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s-ES"/>
            </a:p>
          </p:txBody>
        </p:sp>
        <p:sp>
          <p:nvSpPr>
            <p:cNvPr id="22558" name="Freeform 29"/>
            <p:cNvSpPr>
              <a:spLocks/>
            </p:cNvSpPr>
            <p:nvPr/>
          </p:nvSpPr>
          <p:spPr bwMode="auto">
            <a:xfrm>
              <a:off x="1393" y="1376"/>
              <a:ext cx="106" cy="336"/>
            </a:xfrm>
            <a:custGeom>
              <a:avLst/>
              <a:gdLst>
                <a:gd name="T0" fmla="*/ 105 w 106"/>
                <a:gd name="T1" fmla="*/ 0 h 336"/>
                <a:gd name="T2" fmla="*/ 52 w 106"/>
                <a:gd name="T3" fmla="*/ 0 h 336"/>
                <a:gd name="T4" fmla="*/ 30 w 106"/>
                <a:gd name="T5" fmla="*/ 15 h 336"/>
                <a:gd name="T6" fmla="*/ 15 w 106"/>
                <a:gd name="T7" fmla="*/ 67 h 336"/>
                <a:gd name="T8" fmla="*/ 0 w 106"/>
                <a:gd name="T9" fmla="*/ 164 h 336"/>
                <a:gd name="T10" fmla="*/ 15 w 106"/>
                <a:gd name="T11" fmla="*/ 261 h 336"/>
                <a:gd name="T12" fmla="*/ 30 w 106"/>
                <a:gd name="T13" fmla="*/ 313 h 336"/>
                <a:gd name="T14" fmla="*/ 52 w 106"/>
                <a:gd name="T15" fmla="*/ 328 h 336"/>
                <a:gd name="T16" fmla="*/ 105 w 106"/>
                <a:gd name="T17" fmla="*/ 335 h 336"/>
                <a:gd name="T18" fmla="*/ 105 w 106"/>
                <a:gd name="T19" fmla="*/ 261 h 336"/>
                <a:gd name="T20" fmla="*/ 60 w 106"/>
                <a:gd name="T21" fmla="*/ 246 h 336"/>
                <a:gd name="T22" fmla="*/ 52 w 106"/>
                <a:gd name="T23" fmla="*/ 164 h 336"/>
                <a:gd name="T24" fmla="*/ 60 w 106"/>
                <a:gd name="T25" fmla="*/ 82 h 336"/>
                <a:gd name="T26" fmla="*/ 105 w 106"/>
                <a:gd name="T27" fmla="*/ 74 h 336"/>
                <a:gd name="T28" fmla="*/ 105 w 106"/>
                <a:gd name="T29" fmla="*/ 0 h 3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6"/>
                <a:gd name="T46" fmla="*/ 0 h 336"/>
                <a:gd name="T47" fmla="*/ 106 w 106"/>
                <a:gd name="T48" fmla="*/ 336 h 3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6" h="336">
                  <a:moveTo>
                    <a:pt x="105" y="0"/>
                  </a:moveTo>
                  <a:lnTo>
                    <a:pt x="52" y="0"/>
                  </a:lnTo>
                  <a:lnTo>
                    <a:pt x="30" y="15"/>
                  </a:lnTo>
                  <a:lnTo>
                    <a:pt x="15" y="67"/>
                  </a:lnTo>
                  <a:lnTo>
                    <a:pt x="0" y="164"/>
                  </a:lnTo>
                  <a:lnTo>
                    <a:pt x="15" y="261"/>
                  </a:lnTo>
                  <a:lnTo>
                    <a:pt x="30" y="313"/>
                  </a:lnTo>
                  <a:lnTo>
                    <a:pt x="52" y="328"/>
                  </a:lnTo>
                  <a:lnTo>
                    <a:pt x="105" y="335"/>
                  </a:lnTo>
                  <a:lnTo>
                    <a:pt x="105" y="261"/>
                  </a:lnTo>
                  <a:lnTo>
                    <a:pt x="60" y="246"/>
                  </a:lnTo>
                  <a:lnTo>
                    <a:pt x="52" y="164"/>
                  </a:lnTo>
                  <a:lnTo>
                    <a:pt x="60" y="82"/>
                  </a:lnTo>
                  <a:lnTo>
                    <a:pt x="105" y="74"/>
                  </a:lnTo>
                  <a:lnTo>
                    <a:pt x="105" y="0"/>
                  </a:lnTo>
                </a:path>
              </a:pathLst>
            </a:custGeom>
            <a:solidFill>
              <a:srgbClr val="FFFFFF"/>
            </a:solidFill>
            <a:ln w="12700" cap="rnd" cmpd="sng">
              <a:solidFill>
                <a:srgbClr val="000000"/>
              </a:solidFill>
              <a:prstDash val="solid"/>
              <a:round/>
              <a:headEnd/>
              <a:tailEnd/>
            </a:ln>
          </p:spPr>
          <p:txBody>
            <a:bodyPr/>
            <a:lstStyle/>
            <a:p>
              <a:endParaRPr lang="es-ES"/>
            </a:p>
          </p:txBody>
        </p:sp>
        <p:sp>
          <p:nvSpPr>
            <p:cNvPr id="22559" name="Line 30"/>
            <p:cNvSpPr>
              <a:spLocks noChangeShapeType="1"/>
            </p:cNvSpPr>
            <p:nvPr/>
          </p:nvSpPr>
          <p:spPr bwMode="auto">
            <a:xfrm>
              <a:off x="1483" y="1376"/>
              <a:ext cx="0" cy="7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22560" name="Line 31"/>
            <p:cNvSpPr>
              <a:spLocks noChangeShapeType="1"/>
            </p:cNvSpPr>
            <p:nvPr/>
          </p:nvSpPr>
          <p:spPr bwMode="auto">
            <a:xfrm>
              <a:off x="1483" y="1637"/>
              <a:ext cx="0" cy="7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22561" name="Line 32"/>
            <p:cNvSpPr>
              <a:spLocks noChangeShapeType="1"/>
            </p:cNvSpPr>
            <p:nvPr/>
          </p:nvSpPr>
          <p:spPr bwMode="auto">
            <a:xfrm>
              <a:off x="1468" y="1756"/>
              <a:ext cx="2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22562" name="Line 33"/>
            <p:cNvSpPr>
              <a:spLocks noChangeShapeType="1"/>
            </p:cNvSpPr>
            <p:nvPr/>
          </p:nvSpPr>
          <p:spPr bwMode="auto">
            <a:xfrm>
              <a:off x="1460" y="1771"/>
              <a:ext cx="30" cy="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22563" name="Line 34"/>
            <p:cNvSpPr>
              <a:spLocks noChangeShapeType="1"/>
            </p:cNvSpPr>
            <p:nvPr/>
          </p:nvSpPr>
          <p:spPr bwMode="auto">
            <a:xfrm>
              <a:off x="1460" y="1793"/>
              <a:ext cx="30" cy="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22564" name="Line 35"/>
            <p:cNvSpPr>
              <a:spLocks noChangeShapeType="1"/>
            </p:cNvSpPr>
            <p:nvPr/>
          </p:nvSpPr>
          <p:spPr bwMode="auto">
            <a:xfrm>
              <a:off x="1468" y="1711"/>
              <a:ext cx="0" cy="2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22565" name="Line 36"/>
            <p:cNvSpPr>
              <a:spLocks noChangeShapeType="1"/>
            </p:cNvSpPr>
            <p:nvPr/>
          </p:nvSpPr>
          <p:spPr bwMode="auto">
            <a:xfrm>
              <a:off x="1468" y="1734"/>
              <a:ext cx="2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grpSp>
      <p:sp>
        <p:nvSpPr>
          <p:cNvPr id="22534" name="Rectangle 38"/>
          <p:cNvSpPr>
            <a:spLocks noChangeArrowheads="1"/>
          </p:cNvSpPr>
          <p:nvPr/>
        </p:nvSpPr>
        <p:spPr bwMode="auto">
          <a:xfrm>
            <a:off x="3733800" y="2209800"/>
            <a:ext cx="184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s-ES_tradnl" sz="2000" b="1">
              <a:solidFill>
                <a:srgbClr val="FFFF00"/>
              </a:solidFill>
            </a:endParaRPr>
          </a:p>
          <a:p>
            <a:endParaRPr lang="es-ES" sz="2000" b="1">
              <a:solidFill>
                <a:srgbClr val="FFFF00"/>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685800" y="990600"/>
            <a:ext cx="7772400" cy="1143000"/>
          </a:xfrm>
          <a:noFill/>
        </p:spPr>
        <p:txBody>
          <a:bodyPr lIns="19050" tIns="26988" rIns="19050" bIns="26988" anchor="t"/>
          <a:lstStyle/>
          <a:p>
            <a:r>
              <a:rPr lang="es-ES_tradnl">
                <a:latin typeface="Times New Roman" charset="0"/>
              </a:rPr>
              <a:t>Tipos de desfibriladores</a:t>
            </a:r>
          </a:p>
        </p:txBody>
      </p:sp>
      <p:sp>
        <p:nvSpPr>
          <p:cNvPr id="156675" name="Rectangle 3"/>
          <p:cNvSpPr>
            <a:spLocks noGrp="1" noChangeArrowheads="1"/>
          </p:cNvSpPr>
          <p:nvPr>
            <p:ph type="body" idx="1"/>
          </p:nvPr>
        </p:nvSpPr>
        <p:spPr>
          <a:xfrm>
            <a:off x="838200" y="2438400"/>
            <a:ext cx="7772400" cy="3048000"/>
          </a:xfrm>
          <a:noFill/>
        </p:spPr>
        <p:txBody>
          <a:bodyPr lIns="88900" tIns="46038" rIns="88900" bIns="46038"/>
          <a:lstStyle/>
          <a:p>
            <a:pPr algn="just"/>
            <a:r>
              <a:rPr lang="es-ES_tradnl" sz="2800">
                <a:latin typeface="Times New Roman" charset="0"/>
              </a:rPr>
              <a:t>Manual.</a:t>
            </a:r>
            <a:endParaRPr lang="es-ES_tradnl" sz="2400">
              <a:latin typeface="Times New Roman" charset="0"/>
            </a:endParaRPr>
          </a:p>
          <a:p>
            <a:pPr lvl="1" algn="just"/>
            <a:r>
              <a:rPr lang="es-ES_tradnl" sz="2200">
                <a:latin typeface="Times New Roman" charset="0"/>
              </a:rPr>
              <a:t>Es el convencional, debe ser utilizado por personas entrenadas en RCP Avanzada, fundamentalmente médicos.</a:t>
            </a:r>
            <a:endParaRPr lang="es-ES_tradnl" sz="2000">
              <a:latin typeface="Times New Roman" charset="0"/>
            </a:endParaRPr>
          </a:p>
          <a:p>
            <a:pPr algn="just"/>
            <a:r>
              <a:rPr lang="es-ES_tradnl" sz="2800">
                <a:latin typeface="Times New Roman" charset="0"/>
              </a:rPr>
              <a:t>Semiautomáticos/automáticos.</a:t>
            </a:r>
          </a:p>
          <a:p>
            <a:pPr algn="just"/>
            <a:r>
              <a:rPr lang="es-ES_tradnl" sz="2800">
                <a:latin typeface="Times New Roman" charset="0"/>
              </a:rPr>
              <a:t>Internos automáticos.</a:t>
            </a:r>
          </a:p>
          <a:p>
            <a:pPr lvl="1" algn="just"/>
            <a:r>
              <a:rPr lang="es-ES_tradnl" sz="2200">
                <a:latin typeface="Times New Roman" charset="0"/>
              </a:rPr>
              <a:t>Parecidos a un marcapasos. Colocados por cardiólogos.</a:t>
            </a:r>
          </a:p>
          <a:p>
            <a:pPr>
              <a:buFontTx/>
              <a:buNone/>
            </a:pPr>
            <a:endParaRPr lang="es-ES_tradnl" sz="2400">
              <a:latin typeface="Times New Roman" charset="0"/>
            </a:endParaRPr>
          </a:p>
          <a:p>
            <a:pPr>
              <a:buFontTx/>
              <a:buNone/>
            </a:pPr>
            <a:endParaRPr lang="es-ES_tradnl" sz="2400">
              <a:latin typeface="Times New Roman" charset="0"/>
            </a:endParaRPr>
          </a:p>
        </p:txBody>
      </p:sp>
      <p:sp>
        <p:nvSpPr>
          <p:cNvPr id="68611" name="Rectangle 4"/>
          <p:cNvSpPr>
            <a:spLocks noChangeArrowheads="1"/>
          </p:cNvSpPr>
          <p:nvPr/>
        </p:nvSpPr>
        <p:spPr bwMode="auto">
          <a:xfrm>
            <a:off x="8185150" y="6270625"/>
            <a:ext cx="679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pic>
        <p:nvPicPr>
          <p:cNvPr id="68612" name="Picture 5" descr="U:\CENTRO DE FORMACION\CENTRO FORMAC 061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6674"/>
                                        </p:tgtEl>
                                        <p:attrNameLst>
                                          <p:attrName>style.visibility</p:attrName>
                                        </p:attrNameLst>
                                      </p:cBhvr>
                                      <p:to>
                                        <p:strVal val="visible"/>
                                      </p:to>
                                    </p:set>
                                    <p:animEffect transition="in" filter="blinds(horizontal)">
                                      <p:cBhvr>
                                        <p:cTn id="7" dur="500"/>
                                        <p:tgtEl>
                                          <p:spTgt spid="1566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6675">
                                            <p:txEl>
                                              <p:pRg st="0" end="0"/>
                                            </p:txEl>
                                          </p:spTgt>
                                        </p:tgtEl>
                                        <p:attrNameLst>
                                          <p:attrName>style.visibility</p:attrName>
                                        </p:attrNameLst>
                                      </p:cBhvr>
                                      <p:to>
                                        <p:strVal val="visible"/>
                                      </p:to>
                                    </p:set>
                                    <p:animEffect transition="in" filter="dissolve">
                                      <p:cBhvr>
                                        <p:cTn id="12" dur="500"/>
                                        <p:tgtEl>
                                          <p:spTgt spid="15667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6675">
                                            <p:txEl>
                                              <p:pRg st="1" end="1"/>
                                            </p:txEl>
                                          </p:spTgt>
                                        </p:tgtEl>
                                        <p:attrNameLst>
                                          <p:attrName>style.visibility</p:attrName>
                                        </p:attrNameLst>
                                      </p:cBhvr>
                                      <p:to>
                                        <p:strVal val="visible"/>
                                      </p:to>
                                    </p:set>
                                    <p:animEffect transition="in" filter="dissolve">
                                      <p:cBhvr>
                                        <p:cTn id="17" dur="500"/>
                                        <p:tgtEl>
                                          <p:spTgt spid="15667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6675">
                                            <p:txEl>
                                              <p:pRg st="2" end="2"/>
                                            </p:txEl>
                                          </p:spTgt>
                                        </p:tgtEl>
                                        <p:attrNameLst>
                                          <p:attrName>style.visibility</p:attrName>
                                        </p:attrNameLst>
                                      </p:cBhvr>
                                      <p:to>
                                        <p:strVal val="visible"/>
                                      </p:to>
                                    </p:set>
                                    <p:animEffect transition="in" filter="dissolve">
                                      <p:cBhvr>
                                        <p:cTn id="22" dur="500"/>
                                        <p:tgtEl>
                                          <p:spTgt spid="15667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56675">
                                            <p:txEl>
                                              <p:pRg st="3" end="3"/>
                                            </p:txEl>
                                          </p:spTgt>
                                        </p:tgtEl>
                                        <p:attrNameLst>
                                          <p:attrName>style.visibility</p:attrName>
                                        </p:attrNameLst>
                                      </p:cBhvr>
                                      <p:to>
                                        <p:strVal val="visible"/>
                                      </p:to>
                                    </p:set>
                                    <p:animEffect transition="in" filter="dissolve">
                                      <p:cBhvr>
                                        <p:cTn id="27" dur="500"/>
                                        <p:tgtEl>
                                          <p:spTgt spid="15667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56675">
                                            <p:txEl>
                                              <p:pRg st="4" end="4"/>
                                            </p:txEl>
                                          </p:spTgt>
                                        </p:tgtEl>
                                        <p:attrNameLst>
                                          <p:attrName>style.visibility</p:attrName>
                                        </p:attrNameLst>
                                      </p:cBhvr>
                                      <p:to>
                                        <p:strVal val="visible"/>
                                      </p:to>
                                    </p:set>
                                    <p:animEffect transition="in" filter="dissolve">
                                      <p:cBhvr>
                                        <p:cTn id="32" dur="500"/>
                                        <p:tgtEl>
                                          <p:spTgt spid="1566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4" grpId="0" autoUpdateAnimBg="0"/>
      <p:bldP spid="156675" grpId="0" build="p" bldLvl="2"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530" name="Rectangle 2"/>
          <p:cNvSpPr>
            <a:spLocks noGrp="1" noChangeArrowheads="1"/>
          </p:cNvSpPr>
          <p:nvPr>
            <p:ph type="body" idx="1"/>
          </p:nvPr>
        </p:nvSpPr>
        <p:spPr>
          <a:xfrm>
            <a:off x="1447800" y="990600"/>
            <a:ext cx="6324600" cy="623888"/>
          </a:xfrm>
          <a:noFill/>
        </p:spPr>
        <p:txBody>
          <a:bodyPr lIns="88900" tIns="46038" rIns="88900" bIns="46038"/>
          <a:lstStyle/>
          <a:p>
            <a:pPr algn="ctr">
              <a:lnSpc>
                <a:spcPct val="90000"/>
              </a:lnSpc>
              <a:buFontTx/>
              <a:buNone/>
            </a:pPr>
            <a:r>
              <a:rPr lang="es-ES_tradnl" sz="3600">
                <a:latin typeface="Times New Roman" charset="0"/>
              </a:rPr>
              <a:t>HEARTSTART    FR2</a:t>
            </a:r>
          </a:p>
        </p:txBody>
      </p:sp>
      <p:sp>
        <p:nvSpPr>
          <p:cNvPr id="70658" name="Rectangle 3"/>
          <p:cNvSpPr>
            <a:spLocks noChangeArrowheads="1"/>
          </p:cNvSpPr>
          <p:nvPr/>
        </p:nvSpPr>
        <p:spPr bwMode="auto">
          <a:xfrm>
            <a:off x="8112125" y="6270625"/>
            <a:ext cx="7635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pic>
        <p:nvPicPr>
          <p:cNvPr id="70659" name="Picture 6" descr="U:\CENTRO DE FORMACION\CENTRO FORMAC 061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0660" name="Object 13"/>
          <p:cNvGraphicFramePr>
            <a:graphicFrameLocks noChangeAspect="1"/>
          </p:cNvGraphicFramePr>
          <p:nvPr/>
        </p:nvGraphicFramePr>
        <p:xfrm>
          <a:off x="1981200" y="1752600"/>
          <a:ext cx="5248275" cy="4064000"/>
        </p:xfrm>
        <a:graphic>
          <a:graphicData uri="http://schemas.openxmlformats.org/presentationml/2006/ole">
            <mc:AlternateContent xmlns:mc="http://schemas.openxmlformats.org/markup-compatibility/2006">
              <mc:Choice xmlns:v="urn:schemas-microsoft-com:vml" Requires="v">
                <p:oleObj spid="_x0000_s70664" name="Fotografía de Photo Editor" r:id="rId5" imgW="11476715" imgH="8885690" progId="MSPhotoEd.3">
                  <p:embed/>
                </p:oleObj>
              </mc:Choice>
              <mc:Fallback>
                <p:oleObj name="Fotografía de Photo Editor" r:id="rId5" imgW="11476715" imgH="8885690" progId="MSPhotoEd.3">
                  <p:embed/>
                  <p:pic>
                    <p:nvPicPr>
                      <p:cNvPr id="0"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1752600"/>
                        <a:ext cx="5248275"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0530">
                                            <p:txEl>
                                              <p:pRg st="0" end="0"/>
                                            </p:txEl>
                                          </p:spTgt>
                                        </p:tgtEl>
                                        <p:attrNameLst>
                                          <p:attrName>style.visibility</p:attrName>
                                        </p:attrNameLst>
                                      </p:cBhvr>
                                      <p:to>
                                        <p:strVal val="visible"/>
                                      </p:to>
                                    </p:set>
                                    <p:animEffect transition="in" filter="blinds(horizontal)">
                                      <p:cBhvr>
                                        <p:cTn id="7" dur="500"/>
                                        <p:tgtEl>
                                          <p:spTgt spid="1505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0"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2210" name="Rectangle 2"/>
          <p:cNvSpPr>
            <a:spLocks noGrp="1" noChangeArrowheads="1"/>
          </p:cNvSpPr>
          <p:nvPr>
            <p:ph type="body" idx="1"/>
          </p:nvPr>
        </p:nvSpPr>
        <p:spPr>
          <a:xfrm>
            <a:off x="1409700" y="877888"/>
            <a:ext cx="6324600" cy="623887"/>
          </a:xfrm>
          <a:noFill/>
        </p:spPr>
        <p:txBody>
          <a:bodyPr lIns="88900" tIns="46038" rIns="88900" bIns="46038"/>
          <a:lstStyle/>
          <a:p>
            <a:pPr>
              <a:lnSpc>
                <a:spcPct val="90000"/>
              </a:lnSpc>
              <a:buFontTx/>
              <a:buNone/>
            </a:pPr>
            <a:r>
              <a:rPr lang="es-ES_tradnl" sz="3600">
                <a:latin typeface="Times New Roman" charset="0"/>
              </a:rPr>
              <a:t>LIFEPAK 500</a:t>
            </a:r>
          </a:p>
        </p:txBody>
      </p:sp>
      <p:sp>
        <p:nvSpPr>
          <p:cNvPr id="72706" name="Rectangle 3"/>
          <p:cNvSpPr>
            <a:spLocks noChangeArrowheads="1"/>
          </p:cNvSpPr>
          <p:nvPr/>
        </p:nvSpPr>
        <p:spPr bwMode="auto">
          <a:xfrm>
            <a:off x="8112125" y="6270625"/>
            <a:ext cx="7635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pic>
        <p:nvPicPr>
          <p:cNvPr id="222212"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0"/>
            <a:ext cx="5715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 Box 5"/>
          <p:cNvSpPr txBox="1">
            <a:spLocks noChangeArrowheads="1"/>
          </p:cNvSpPr>
          <p:nvPr/>
        </p:nvSpPr>
        <p:spPr bwMode="auto">
          <a:xfrm>
            <a:off x="6477000" y="6324600"/>
            <a:ext cx="266700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s-ES_tradnl" sz="1300" b="1"/>
              <a:t>Tomado de Physio-Control</a:t>
            </a:r>
            <a:endParaRPr lang="es-ES_tradnl" sz="1300"/>
          </a:p>
        </p:txBody>
      </p:sp>
      <p:pic>
        <p:nvPicPr>
          <p:cNvPr id="72709" name="Picture 6" descr="U:\CENTRO DE FORMACION\CENTRO FORMAC 061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2210">
                                            <p:txEl>
                                              <p:pRg st="0" end="0"/>
                                            </p:txEl>
                                          </p:spTgt>
                                        </p:tgtEl>
                                        <p:attrNameLst>
                                          <p:attrName>style.visibility</p:attrName>
                                        </p:attrNameLst>
                                      </p:cBhvr>
                                      <p:to>
                                        <p:strVal val="visible"/>
                                      </p:to>
                                    </p:set>
                                    <p:animEffect transition="in" filter="blinds(horizontal)">
                                      <p:cBhvr>
                                        <p:cTn id="7" dur="500"/>
                                        <p:tgtEl>
                                          <p:spTgt spid="2222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22212"/>
                                        </p:tgtEl>
                                        <p:attrNameLst>
                                          <p:attrName>style.visibility</p:attrName>
                                        </p:attrNameLst>
                                      </p:cBhvr>
                                      <p:to>
                                        <p:strVal val="visible"/>
                                      </p:to>
                                    </p:set>
                                    <p:animEffect transition="in" filter="box(in)">
                                      <p:cBhvr>
                                        <p:cTn id="12" dur="500"/>
                                        <p:tgtEl>
                                          <p:spTgt spid="222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0"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2818" name="Rectangle 1026"/>
          <p:cNvSpPr>
            <a:spLocks noGrp="1" noChangeArrowheads="1"/>
          </p:cNvSpPr>
          <p:nvPr>
            <p:ph type="title"/>
          </p:nvPr>
        </p:nvSpPr>
        <p:spPr>
          <a:xfrm>
            <a:off x="685800" y="838200"/>
            <a:ext cx="7772400" cy="762000"/>
          </a:xfrm>
          <a:noFill/>
        </p:spPr>
        <p:txBody>
          <a:bodyPr lIns="19050" tIns="26988" rIns="19050" bIns="26988" anchor="t"/>
          <a:lstStyle/>
          <a:p>
            <a:r>
              <a:rPr lang="es-ES_tradnl">
                <a:latin typeface="Times New Roman" charset="0"/>
              </a:rPr>
              <a:t>Desfibrilador externo semiautomático</a:t>
            </a:r>
            <a:br>
              <a:rPr lang="es-ES_tradnl">
                <a:latin typeface="Times New Roman" charset="0"/>
              </a:rPr>
            </a:br>
            <a:endParaRPr lang="es-ES_tradnl">
              <a:latin typeface="Times New Roman" charset="0"/>
            </a:endParaRPr>
          </a:p>
        </p:txBody>
      </p:sp>
      <p:sp>
        <p:nvSpPr>
          <p:cNvPr id="162819" name="Rectangle 1027"/>
          <p:cNvSpPr>
            <a:spLocks noGrp="1" noChangeArrowheads="1"/>
          </p:cNvSpPr>
          <p:nvPr>
            <p:ph type="body" sz="half" idx="2"/>
          </p:nvPr>
        </p:nvSpPr>
        <p:spPr>
          <a:noFill/>
        </p:spPr>
        <p:txBody>
          <a:bodyPr lIns="88900" tIns="46038" rIns="88900" bIns="46038"/>
          <a:lstStyle/>
          <a:p>
            <a:pPr algn="just"/>
            <a:r>
              <a:rPr lang="es-ES_tradnl" sz="2400">
                <a:latin typeface="Times New Roman" charset="0"/>
              </a:rPr>
              <a:t>Analiza el ritmo y aplica, si es preciso, una descarga.</a:t>
            </a:r>
          </a:p>
          <a:p>
            <a:pPr algn="just"/>
            <a:r>
              <a:rPr lang="es-ES_tradnl" sz="2400">
                <a:latin typeface="Times New Roman" charset="0"/>
              </a:rPr>
              <a:t>Botones:</a:t>
            </a:r>
            <a:endParaRPr lang="es-ES_tradnl" sz="2000">
              <a:latin typeface="Times New Roman" charset="0"/>
            </a:endParaRPr>
          </a:p>
          <a:p>
            <a:pPr lvl="1" algn="just"/>
            <a:r>
              <a:rPr lang="es-ES_tradnl" sz="2000">
                <a:latin typeface="Times New Roman" charset="0"/>
              </a:rPr>
              <a:t>Encendido.</a:t>
            </a:r>
          </a:p>
          <a:p>
            <a:pPr lvl="1" algn="just"/>
            <a:r>
              <a:rPr lang="es-ES_tradnl" sz="2000">
                <a:latin typeface="Times New Roman" charset="0"/>
              </a:rPr>
              <a:t>Análisis (según modelo).</a:t>
            </a:r>
          </a:p>
          <a:p>
            <a:pPr lvl="1" algn="just"/>
            <a:r>
              <a:rPr lang="es-ES_tradnl" sz="2000">
                <a:latin typeface="Times New Roman" charset="0"/>
              </a:rPr>
              <a:t>Descarga.</a:t>
            </a:r>
          </a:p>
          <a:p>
            <a:pPr algn="just"/>
            <a:r>
              <a:rPr lang="es-ES_tradnl" sz="2400">
                <a:latin typeface="Times New Roman" charset="0"/>
              </a:rPr>
              <a:t>Pantalla + altavoz.</a:t>
            </a:r>
          </a:p>
          <a:p>
            <a:pPr algn="just"/>
            <a:r>
              <a:rPr lang="es-ES_tradnl" sz="2400">
                <a:latin typeface="Times New Roman" charset="0"/>
              </a:rPr>
              <a:t>Parches adhesivos.</a:t>
            </a:r>
            <a:endParaRPr lang="es-ES_tradnl" sz="2000">
              <a:latin typeface="Times New Roman" charset="0"/>
            </a:endParaRPr>
          </a:p>
          <a:p>
            <a:pPr>
              <a:buFontTx/>
              <a:buNone/>
            </a:pPr>
            <a:endParaRPr lang="es-ES_tradnl" sz="2000">
              <a:latin typeface="Times New Roman" charset="0"/>
            </a:endParaRPr>
          </a:p>
          <a:p>
            <a:pPr>
              <a:buFontTx/>
              <a:buNone/>
            </a:pPr>
            <a:endParaRPr lang="es-ES_tradnl" sz="2000">
              <a:latin typeface="Times New Roman" charset="0"/>
            </a:endParaRPr>
          </a:p>
        </p:txBody>
      </p:sp>
      <p:sp>
        <p:nvSpPr>
          <p:cNvPr id="74755" name="Rectangle 1028"/>
          <p:cNvSpPr>
            <a:spLocks noChangeArrowheads="1"/>
          </p:cNvSpPr>
          <p:nvPr/>
        </p:nvSpPr>
        <p:spPr bwMode="auto">
          <a:xfrm>
            <a:off x="8185150" y="6270625"/>
            <a:ext cx="679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pic>
        <p:nvPicPr>
          <p:cNvPr id="74756" name="Picture 1030" descr="U:\CENTRO DE FORMACION\CENTRO FORMAC 061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4757" name="Object 1032"/>
          <p:cNvGraphicFramePr>
            <a:graphicFrameLocks noChangeAspect="1"/>
          </p:cNvGraphicFramePr>
          <p:nvPr/>
        </p:nvGraphicFramePr>
        <p:xfrm>
          <a:off x="1295400" y="2743200"/>
          <a:ext cx="2667000" cy="2803525"/>
        </p:xfrm>
        <a:graphic>
          <a:graphicData uri="http://schemas.openxmlformats.org/presentationml/2006/ole">
            <mc:AlternateContent xmlns:mc="http://schemas.openxmlformats.org/markup-compatibility/2006">
              <mc:Choice xmlns:v="urn:schemas-microsoft-com:vml" Requires="v">
                <p:oleObj spid="_x0000_s74762" name="Documento de imagen" r:id="rId5" imgW="3430693" imgH="2038773" progId="Imaging.Document">
                  <p:embed/>
                </p:oleObj>
              </mc:Choice>
              <mc:Fallback>
                <p:oleObj name="Documento de imagen" r:id="rId5" imgW="3430693" imgH="2038773" progId="Imaging.Document">
                  <p:embed/>
                  <p:pic>
                    <p:nvPicPr>
                      <p:cNvPr id="0" name="Object 10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2743200"/>
                        <a:ext cx="2667000" cy="280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74758" name="Picture 103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2362200"/>
            <a:ext cx="3938588"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28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62819">
                                            <p:txEl>
                                              <p:pRg st="0" end="0"/>
                                            </p:txEl>
                                          </p:spTgt>
                                        </p:tgtEl>
                                        <p:attrNameLst>
                                          <p:attrName>style.visibility</p:attrName>
                                        </p:attrNameLst>
                                      </p:cBhvr>
                                      <p:to>
                                        <p:strVal val="visible"/>
                                      </p:to>
                                    </p:set>
                                    <p:animEffect transition="in" filter="dissolve">
                                      <p:cBhvr>
                                        <p:cTn id="11" dur="500"/>
                                        <p:tgtEl>
                                          <p:spTgt spid="162819">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62819">
                                            <p:txEl>
                                              <p:pRg st="1" end="1"/>
                                            </p:txEl>
                                          </p:spTgt>
                                        </p:tgtEl>
                                        <p:attrNameLst>
                                          <p:attrName>style.visibility</p:attrName>
                                        </p:attrNameLst>
                                      </p:cBhvr>
                                      <p:to>
                                        <p:strVal val="visible"/>
                                      </p:to>
                                    </p:set>
                                    <p:animEffect transition="in" filter="dissolve">
                                      <p:cBhvr>
                                        <p:cTn id="16" dur="500"/>
                                        <p:tgtEl>
                                          <p:spTgt spid="162819">
                                            <p:txEl>
                                              <p:pRg st="1" end="1"/>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62819">
                                            <p:txEl>
                                              <p:pRg st="2" end="2"/>
                                            </p:txEl>
                                          </p:spTgt>
                                        </p:tgtEl>
                                        <p:attrNameLst>
                                          <p:attrName>style.visibility</p:attrName>
                                        </p:attrNameLst>
                                      </p:cBhvr>
                                      <p:to>
                                        <p:strVal val="visible"/>
                                      </p:to>
                                    </p:set>
                                    <p:animEffect transition="in" filter="dissolve">
                                      <p:cBhvr>
                                        <p:cTn id="19" dur="500"/>
                                        <p:tgtEl>
                                          <p:spTgt spid="162819">
                                            <p:txEl>
                                              <p:pRg st="2" end="2"/>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62819">
                                            <p:txEl>
                                              <p:pRg st="3" end="3"/>
                                            </p:txEl>
                                          </p:spTgt>
                                        </p:tgtEl>
                                        <p:attrNameLst>
                                          <p:attrName>style.visibility</p:attrName>
                                        </p:attrNameLst>
                                      </p:cBhvr>
                                      <p:to>
                                        <p:strVal val="visible"/>
                                      </p:to>
                                    </p:set>
                                    <p:animEffect transition="in" filter="dissolve">
                                      <p:cBhvr>
                                        <p:cTn id="22" dur="500"/>
                                        <p:tgtEl>
                                          <p:spTgt spid="162819">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62819">
                                            <p:txEl>
                                              <p:pRg st="4" end="4"/>
                                            </p:txEl>
                                          </p:spTgt>
                                        </p:tgtEl>
                                        <p:attrNameLst>
                                          <p:attrName>style.visibility</p:attrName>
                                        </p:attrNameLst>
                                      </p:cBhvr>
                                      <p:to>
                                        <p:strVal val="visible"/>
                                      </p:to>
                                    </p:set>
                                    <p:animEffect transition="in" filter="dissolve">
                                      <p:cBhvr>
                                        <p:cTn id="25" dur="500"/>
                                        <p:tgtEl>
                                          <p:spTgt spid="162819">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62819">
                                            <p:txEl>
                                              <p:pRg st="5" end="5"/>
                                            </p:txEl>
                                          </p:spTgt>
                                        </p:tgtEl>
                                        <p:attrNameLst>
                                          <p:attrName>style.visibility</p:attrName>
                                        </p:attrNameLst>
                                      </p:cBhvr>
                                      <p:to>
                                        <p:strVal val="visible"/>
                                      </p:to>
                                    </p:set>
                                    <p:animEffect transition="in" filter="dissolve">
                                      <p:cBhvr>
                                        <p:cTn id="30" dur="500"/>
                                        <p:tgtEl>
                                          <p:spTgt spid="162819">
                                            <p:txEl>
                                              <p:pRg st="5" end="5"/>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62819">
                                            <p:txEl>
                                              <p:pRg st="6" end="6"/>
                                            </p:txEl>
                                          </p:spTgt>
                                        </p:tgtEl>
                                        <p:attrNameLst>
                                          <p:attrName>style.visibility</p:attrName>
                                        </p:attrNameLst>
                                      </p:cBhvr>
                                      <p:to>
                                        <p:strVal val="visible"/>
                                      </p:to>
                                    </p:set>
                                    <p:animEffect transition="in" filter="dissolve">
                                      <p:cBhvr>
                                        <p:cTn id="35" dur="500"/>
                                        <p:tgtEl>
                                          <p:spTgt spid="1628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18" grpId="0" autoUpdateAnimBg="0"/>
      <p:bldP spid="162819"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685800" y="762000"/>
            <a:ext cx="7772400" cy="990600"/>
          </a:xfrm>
          <a:noFill/>
        </p:spPr>
        <p:txBody>
          <a:bodyPr lIns="19050" tIns="26988" rIns="19050" bIns="26988" anchor="t"/>
          <a:lstStyle/>
          <a:p>
            <a:r>
              <a:rPr lang="es-ES_tradnl">
                <a:latin typeface="Times New Roman" charset="0"/>
              </a:rPr>
              <a:t>Desfibrilador Semiautomático Externo (DESA)</a:t>
            </a:r>
          </a:p>
        </p:txBody>
      </p:sp>
      <p:sp>
        <p:nvSpPr>
          <p:cNvPr id="164867" name="Rectangle 3"/>
          <p:cNvSpPr>
            <a:spLocks noGrp="1" noChangeArrowheads="1"/>
          </p:cNvSpPr>
          <p:nvPr>
            <p:ph type="body" idx="1"/>
          </p:nvPr>
        </p:nvSpPr>
        <p:spPr>
          <a:xfrm>
            <a:off x="685800" y="2057400"/>
            <a:ext cx="7772400" cy="4114800"/>
          </a:xfrm>
          <a:noFill/>
        </p:spPr>
        <p:txBody>
          <a:bodyPr lIns="88900" tIns="46038" rIns="88900" bIns="46038"/>
          <a:lstStyle/>
          <a:p>
            <a:pPr>
              <a:lnSpc>
                <a:spcPct val="90000"/>
              </a:lnSpc>
            </a:pPr>
            <a:r>
              <a:rPr lang="es-ES_tradnl" sz="2900" dirty="0">
                <a:latin typeface="Times New Roman" charset="0"/>
              </a:rPr>
              <a:t>Analiza el ECG del paciente.</a:t>
            </a:r>
          </a:p>
          <a:p>
            <a:pPr>
              <a:lnSpc>
                <a:spcPct val="90000"/>
              </a:lnSpc>
            </a:pPr>
            <a:r>
              <a:rPr lang="es-ES_tradnl" sz="2900" dirty="0" smtClean="0">
                <a:latin typeface="Times New Roman" charset="0"/>
              </a:rPr>
              <a:t>Poner s</a:t>
            </a:r>
            <a:r>
              <a:rPr lang="es-ES_tradnl" sz="2900" dirty="0" smtClean="0">
                <a:latin typeface="Times New Roman" charset="0"/>
              </a:rPr>
              <a:t>ólo </a:t>
            </a:r>
            <a:r>
              <a:rPr lang="es-ES_tradnl" sz="2900" dirty="0">
                <a:latin typeface="Times New Roman" charset="0"/>
              </a:rPr>
              <a:t>en </a:t>
            </a:r>
            <a:r>
              <a:rPr lang="es-ES_tradnl" sz="2900" dirty="0" smtClean="0">
                <a:latin typeface="Times New Roman" charset="0"/>
              </a:rPr>
              <a:t>pacientes </a:t>
            </a:r>
            <a:r>
              <a:rPr lang="es-ES_tradnl" sz="2900" dirty="0">
                <a:latin typeface="Times New Roman" charset="0"/>
              </a:rPr>
              <a:t>sin respiración espontánea.</a:t>
            </a:r>
          </a:p>
          <a:p>
            <a:pPr>
              <a:lnSpc>
                <a:spcPct val="90000"/>
              </a:lnSpc>
            </a:pPr>
            <a:r>
              <a:rPr lang="es-ES_tradnl" sz="2900" dirty="0">
                <a:latin typeface="Times New Roman" charset="0"/>
              </a:rPr>
              <a:t>Determina con sus algoritmos los ritmos </a:t>
            </a:r>
            <a:r>
              <a:rPr lang="es-ES_tradnl" sz="2900" dirty="0" err="1">
                <a:latin typeface="Times New Roman" charset="0"/>
              </a:rPr>
              <a:t>desfibrilables</a:t>
            </a:r>
            <a:r>
              <a:rPr lang="es-ES_tradnl" sz="2900" dirty="0">
                <a:latin typeface="Times New Roman" charset="0"/>
              </a:rPr>
              <a:t> o no </a:t>
            </a:r>
            <a:r>
              <a:rPr lang="es-ES_tradnl" sz="2900" dirty="0" err="1">
                <a:latin typeface="Times New Roman" charset="0"/>
              </a:rPr>
              <a:t>desfibrilables</a:t>
            </a:r>
            <a:r>
              <a:rPr lang="es-ES_tradnl" sz="2900" dirty="0">
                <a:latin typeface="Times New Roman" charset="0"/>
              </a:rPr>
              <a:t>.</a:t>
            </a:r>
          </a:p>
          <a:p>
            <a:pPr>
              <a:lnSpc>
                <a:spcPct val="90000"/>
              </a:lnSpc>
            </a:pPr>
            <a:r>
              <a:rPr lang="es-ES_tradnl" sz="2900" dirty="0">
                <a:latin typeface="Times New Roman" charset="0"/>
              </a:rPr>
              <a:t>Informa al usuario  con mensajes de “Descarga aconsejada” o “Descarga no aconsejada”.</a:t>
            </a:r>
          </a:p>
          <a:p>
            <a:pPr>
              <a:lnSpc>
                <a:spcPct val="90000"/>
              </a:lnSpc>
            </a:pPr>
            <a:r>
              <a:rPr lang="es-ES_tradnl" sz="2900" dirty="0">
                <a:latin typeface="Times New Roman" charset="0"/>
              </a:rPr>
              <a:t>Aconseja “Descargar” en Fibrilación Ventricular y en ciertas Taquicardias Ventriculares.</a:t>
            </a:r>
            <a:endParaRPr lang="es-ES_tradnl" sz="3600" dirty="0">
              <a:latin typeface="Times New Roman" charset="0"/>
            </a:endParaRPr>
          </a:p>
        </p:txBody>
      </p:sp>
      <p:sp>
        <p:nvSpPr>
          <p:cNvPr id="76803" name="Rectangle 4"/>
          <p:cNvSpPr>
            <a:spLocks noChangeArrowheads="1"/>
          </p:cNvSpPr>
          <p:nvPr/>
        </p:nvSpPr>
        <p:spPr bwMode="auto">
          <a:xfrm>
            <a:off x="8185150" y="6270625"/>
            <a:ext cx="679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sp>
        <p:nvSpPr>
          <p:cNvPr id="76804" name="Text Box 5"/>
          <p:cNvSpPr txBox="1">
            <a:spLocks noChangeArrowheads="1"/>
          </p:cNvSpPr>
          <p:nvPr/>
        </p:nvSpPr>
        <p:spPr bwMode="auto">
          <a:xfrm>
            <a:off x="6477000" y="6324600"/>
            <a:ext cx="266700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s-ES_tradnl" sz="1300" b="1"/>
              <a:t>Tomado de Physio-Control</a:t>
            </a:r>
            <a:endParaRPr lang="es-ES_tradnl" sz="1300"/>
          </a:p>
        </p:txBody>
      </p:sp>
      <p:pic>
        <p:nvPicPr>
          <p:cNvPr id="76805" name="Picture 6" descr="U:\CENTRO DE FORMACION\CENTRO FORMAC 061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48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64867">
                                            <p:txEl>
                                              <p:pRg st="0" end="0"/>
                                            </p:txEl>
                                          </p:spTgt>
                                        </p:tgtEl>
                                        <p:attrNameLst>
                                          <p:attrName>style.visibility</p:attrName>
                                        </p:attrNameLst>
                                      </p:cBhvr>
                                      <p:to>
                                        <p:strVal val="visible"/>
                                      </p:to>
                                    </p:set>
                                    <p:animEffect transition="in" filter="dissolve">
                                      <p:cBhvr>
                                        <p:cTn id="11" dur="500"/>
                                        <p:tgtEl>
                                          <p:spTgt spid="164867">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64867">
                                            <p:txEl>
                                              <p:pRg st="1" end="1"/>
                                            </p:txEl>
                                          </p:spTgt>
                                        </p:tgtEl>
                                        <p:attrNameLst>
                                          <p:attrName>style.visibility</p:attrName>
                                        </p:attrNameLst>
                                      </p:cBhvr>
                                      <p:to>
                                        <p:strVal val="visible"/>
                                      </p:to>
                                    </p:set>
                                    <p:animEffect transition="in" filter="dissolve">
                                      <p:cBhvr>
                                        <p:cTn id="16" dur="500"/>
                                        <p:tgtEl>
                                          <p:spTgt spid="164867">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64867">
                                            <p:txEl>
                                              <p:pRg st="2" end="2"/>
                                            </p:txEl>
                                          </p:spTgt>
                                        </p:tgtEl>
                                        <p:attrNameLst>
                                          <p:attrName>style.visibility</p:attrName>
                                        </p:attrNameLst>
                                      </p:cBhvr>
                                      <p:to>
                                        <p:strVal val="visible"/>
                                      </p:to>
                                    </p:set>
                                    <p:animEffect transition="in" filter="dissolve">
                                      <p:cBhvr>
                                        <p:cTn id="21" dur="500"/>
                                        <p:tgtEl>
                                          <p:spTgt spid="164867">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64867">
                                            <p:txEl>
                                              <p:pRg st="3" end="3"/>
                                            </p:txEl>
                                          </p:spTgt>
                                        </p:tgtEl>
                                        <p:attrNameLst>
                                          <p:attrName>style.visibility</p:attrName>
                                        </p:attrNameLst>
                                      </p:cBhvr>
                                      <p:to>
                                        <p:strVal val="visible"/>
                                      </p:to>
                                    </p:set>
                                    <p:animEffect transition="in" filter="dissolve">
                                      <p:cBhvr>
                                        <p:cTn id="26" dur="500"/>
                                        <p:tgtEl>
                                          <p:spTgt spid="164867">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64867">
                                            <p:txEl>
                                              <p:pRg st="4" end="4"/>
                                            </p:txEl>
                                          </p:spTgt>
                                        </p:tgtEl>
                                        <p:attrNameLst>
                                          <p:attrName>style.visibility</p:attrName>
                                        </p:attrNameLst>
                                      </p:cBhvr>
                                      <p:to>
                                        <p:strVal val="visible"/>
                                      </p:to>
                                    </p:set>
                                    <p:animEffect transition="in" filter="dissolve">
                                      <p:cBhvr>
                                        <p:cTn id="31" dur="500"/>
                                        <p:tgtEl>
                                          <p:spTgt spid="1648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6" grpId="0" autoUpdateAnimBg="0"/>
      <p:bldP spid="164867"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6915" name="Freeform 3"/>
          <p:cNvSpPr>
            <a:spLocks/>
          </p:cNvSpPr>
          <p:nvPr/>
        </p:nvSpPr>
        <p:spPr bwMode="auto">
          <a:xfrm>
            <a:off x="5035550" y="3854450"/>
            <a:ext cx="928688" cy="1303338"/>
          </a:xfrm>
          <a:custGeom>
            <a:avLst/>
            <a:gdLst>
              <a:gd name="T0" fmla="*/ 2147483647 w 659"/>
              <a:gd name="T1" fmla="*/ 2147483647 h 821"/>
              <a:gd name="T2" fmla="*/ 2147483647 w 659"/>
              <a:gd name="T3" fmla="*/ 2147483647 h 821"/>
              <a:gd name="T4" fmla="*/ 2147483647 w 659"/>
              <a:gd name="T5" fmla="*/ 2147483647 h 821"/>
              <a:gd name="T6" fmla="*/ 2147483647 w 659"/>
              <a:gd name="T7" fmla="*/ 2147483647 h 821"/>
              <a:gd name="T8" fmla="*/ 2147483647 w 659"/>
              <a:gd name="T9" fmla="*/ 2147483647 h 821"/>
              <a:gd name="T10" fmla="*/ 2147483647 w 659"/>
              <a:gd name="T11" fmla="*/ 2147483647 h 821"/>
              <a:gd name="T12" fmla="*/ 2147483647 w 659"/>
              <a:gd name="T13" fmla="*/ 2147483647 h 821"/>
              <a:gd name="T14" fmla="*/ 2147483647 w 659"/>
              <a:gd name="T15" fmla="*/ 2147483647 h 821"/>
              <a:gd name="T16" fmla="*/ 2147483647 w 659"/>
              <a:gd name="T17" fmla="*/ 2147483647 h 821"/>
              <a:gd name="T18" fmla="*/ 2147483647 w 659"/>
              <a:gd name="T19" fmla="*/ 2147483647 h 821"/>
              <a:gd name="T20" fmla="*/ 2147483647 w 659"/>
              <a:gd name="T21" fmla="*/ 2147483647 h 821"/>
              <a:gd name="T22" fmla="*/ 2147483647 w 659"/>
              <a:gd name="T23" fmla="*/ 2147483647 h 821"/>
              <a:gd name="T24" fmla="*/ 2147483647 w 659"/>
              <a:gd name="T25" fmla="*/ 2147483647 h 821"/>
              <a:gd name="T26" fmla="*/ 2147483647 w 659"/>
              <a:gd name="T27" fmla="*/ 2147483647 h 821"/>
              <a:gd name="T28" fmla="*/ 2147483647 w 659"/>
              <a:gd name="T29" fmla="*/ 2147483647 h 821"/>
              <a:gd name="T30" fmla="*/ 2147483647 w 659"/>
              <a:gd name="T31" fmla="*/ 2147483647 h 821"/>
              <a:gd name="T32" fmla="*/ 2147483647 w 659"/>
              <a:gd name="T33" fmla="*/ 2147483647 h 821"/>
              <a:gd name="T34" fmla="*/ 2147483647 w 659"/>
              <a:gd name="T35" fmla="*/ 2147483647 h 821"/>
              <a:gd name="T36" fmla="*/ 2147483647 w 659"/>
              <a:gd name="T37" fmla="*/ 2147483647 h 821"/>
              <a:gd name="T38" fmla="*/ 2147483647 w 659"/>
              <a:gd name="T39" fmla="*/ 2147483647 h 821"/>
              <a:gd name="T40" fmla="*/ 2147483647 w 659"/>
              <a:gd name="T41" fmla="*/ 2147483647 h 821"/>
              <a:gd name="T42" fmla="*/ 2147483647 w 659"/>
              <a:gd name="T43" fmla="*/ 2147483647 h 821"/>
              <a:gd name="T44" fmla="*/ 2147483647 w 659"/>
              <a:gd name="T45" fmla="*/ 2147483647 h 821"/>
              <a:gd name="T46" fmla="*/ 2147483647 w 659"/>
              <a:gd name="T47" fmla="*/ 2147483647 h 821"/>
              <a:gd name="T48" fmla="*/ 2147483647 w 659"/>
              <a:gd name="T49" fmla="*/ 2147483647 h 821"/>
              <a:gd name="T50" fmla="*/ 2147483647 w 659"/>
              <a:gd name="T51" fmla="*/ 0 h 821"/>
              <a:gd name="T52" fmla="*/ 2147483647 w 659"/>
              <a:gd name="T53" fmla="*/ 2147483647 h 821"/>
              <a:gd name="T54" fmla="*/ 2147483647 w 659"/>
              <a:gd name="T55" fmla="*/ 2147483647 h 821"/>
              <a:gd name="T56" fmla="*/ 2147483647 w 659"/>
              <a:gd name="T57" fmla="*/ 2147483647 h 821"/>
              <a:gd name="T58" fmla="*/ 2147483647 w 659"/>
              <a:gd name="T59" fmla="*/ 2147483647 h 821"/>
              <a:gd name="T60" fmla="*/ 2147483647 w 659"/>
              <a:gd name="T61" fmla="*/ 2147483647 h 821"/>
              <a:gd name="T62" fmla="*/ 2147483647 w 659"/>
              <a:gd name="T63" fmla="*/ 2147483647 h 821"/>
              <a:gd name="T64" fmla="*/ 2147483647 w 659"/>
              <a:gd name="T65" fmla="*/ 2147483647 h 821"/>
              <a:gd name="T66" fmla="*/ 2147483647 w 659"/>
              <a:gd name="T67" fmla="*/ 2147483647 h 821"/>
              <a:gd name="T68" fmla="*/ 2147483647 w 659"/>
              <a:gd name="T69" fmla="*/ 2147483647 h 821"/>
              <a:gd name="T70" fmla="*/ 0 w 659"/>
              <a:gd name="T71" fmla="*/ 2147483647 h 821"/>
              <a:gd name="T72" fmla="*/ 2147483647 w 659"/>
              <a:gd name="T73" fmla="*/ 2147483647 h 821"/>
              <a:gd name="T74" fmla="*/ 2147483647 w 659"/>
              <a:gd name="T75" fmla="*/ 2147483647 h 821"/>
              <a:gd name="T76" fmla="*/ 2147483647 w 659"/>
              <a:gd name="T77" fmla="*/ 2147483647 h 821"/>
              <a:gd name="T78" fmla="*/ 2147483647 w 659"/>
              <a:gd name="T79" fmla="*/ 2147483647 h 821"/>
              <a:gd name="T80" fmla="*/ 2147483647 w 659"/>
              <a:gd name="T81" fmla="*/ 2147483647 h 821"/>
              <a:gd name="T82" fmla="*/ 2147483647 w 659"/>
              <a:gd name="T83" fmla="*/ 2147483647 h 821"/>
              <a:gd name="T84" fmla="*/ 2147483647 w 659"/>
              <a:gd name="T85" fmla="*/ 2147483647 h 821"/>
              <a:gd name="T86" fmla="*/ 2147483647 w 659"/>
              <a:gd name="T87" fmla="*/ 2147483647 h 821"/>
              <a:gd name="T88" fmla="*/ 2147483647 w 659"/>
              <a:gd name="T89" fmla="*/ 2147483647 h 821"/>
              <a:gd name="T90" fmla="*/ 2147483647 w 659"/>
              <a:gd name="T91" fmla="*/ 2147483647 h 821"/>
              <a:gd name="T92" fmla="*/ 2147483647 w 659"/>
              <a:gd name="T93" fmla="*/ 2147483647 h 821"/>
              <a:gd name="T94" fmla="*/ 2147483647 w 659"/>
              <a:gd name="T95" fmla="*/ 2147483647 h 8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59"/>
              <a:gd name="T145" fmla="*/ 0 h 821"/>
              <a:gd name="T146" fmla="*/ 659 w 659"/>
              <a:gd name="T147" fmla="*/ 821 h 82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59" h="821">
                <a:moveTo>
                  <a:pt x="91" y="788"/>
                </a:moveTo>
                <a:lnTo>
                  <a:pt x="117" y="807"/>
                </a:lnTo>
                <a:lnTo>
                  <a:pt x="145" y="820"/>
                </a:lnTo>
                <a:lnTo>
                  <a:pt x="175" y="817"/>
                </a:lnTo>
                <a:lnTo>
                  <a:pt x="206" y="788"/>
                </a:lnTo>
                <a:lnTo>
                  <a:pt x="231" y="753"/>
                </a:lnTo>
                <a:lnTo>
                  <a:pt x="248" y="741"/>
                </a:lnTo>
                <a:lnTo>
                  <a:pt x="257" y="744"/>
                </a:lnTo>
                <a:lnTo>
                  <a:pt x="271" y="746"/>
                </a:lnTo>
                <a:lnTo>
                  <a:pt x="316" y="749"/>
                </a:lnTo>
                <a:lnTo>
                  <a:pt x="374" y="736"/>
                </a:lnTo>
                <a:lnTo>
                  <a:pt x="405" y="704"/>
                </a:lnTo>
                <a:lnTo>
                  <a:pt x="447" y="668"/>
                </a:lnTo>
                <a:lnTo>
                  <a:pt x="496" y="609"/>
                </a:lnTo>
                <a:lnTo>
                  <a:pt x="557" y="518"/>
                </a:lnTo>
                <a:lnTo>
                  <a:pt x="587" y="474"/>
                </a:lnTo>
                <a:lnTo>
                  <a:pt x="608" y="428"/>
                </a:lnTo>
                <a:lnTo>
                  <a:pt x="636" y="362"/>
                </a:lnTo>
                <a:lnTo>
                  <a:pt x="650" y="315"/>
                </a:lnTo>
                <a:lnTo>
                  <a:pt x="658" y="276"/>
                </a:lnTo>
                <a:lnTo>
                  <a:pt x="655" y="212"/>
                </a:lnTo>
                <a:lnTo>
                  <a:pt x="627" y="151"/>
                </a:lnTo>
                <a:lnTo>
                  <a:pt x="580" y="95"/>
                </a:lnTo>
                <a:lnTo>
                  <a:pt x="526" y="58"/>
                </a:lnTo>
                <a:lnTo>
                  <a:pt x="463" y="22"/>
                </a:lnTo>
                <a:lnTo>
                  <a:pt x="388" y="0"/>
                </a:lnTo>
                <a:lnTo>
                  <a:pt x="318" y="2"/>
                </a:lnTo>
                <a:lnTo>
                  <a:pt x="259" y="34"/>
                </a:lnTo>
                <a:lnTo>
                  <a:pt x="234" y="56"/>
                </a:lnTo>
                <a:lnTo>
                  <a:pt x="199" y="90"/>
                </a:lnTo>
                <a:lnTo>
                  <a:pt x="154" y="151"/>
                </a:lnTo>
                <a:lnTo>
                  <a:pt x="91" y="257"/>
                </a:lnTo>
                <a:lnTo>
                  <a:pt x="37" y="359"/>
                </a:lnTo>
                <a:lnTo>
                  <a:pt x="9" y="423"/>
                </a:lnTo>
                <a:lnTo>
                  <a:pt x="2" y="465"/>
                </a:lnTo>
                <a:lnTo>
                  <a:pt x="0" y="492"/>
                </a:lnTo>
                <a:lnTo>
                  <a:pt x="2" y="536"/>
                </a:lnTo>
                <a:lnTo>
                  <a:pt x="9" y="558"/>
                </a:lnTo>
                <a:lnTo>
                  <a:pt x="18" y="572"/>
                </a:lnTo>
                <a:lnTo>
                  <a:pt x="30" y="582"/>
                </a:lnTo>
                <a:lnTo>
                  <a:pt x="42" y="614"/>
                </a:lnTo>
                <a:lnTo>
                  <a:pt x="37" y="646"/>
                </a:lnTo>
                <a:lnTo>
                  <a:pt x="23" y="673"/>
                </a:lnTo>
                <a:lnTo>
                  <a:pt x="18" y="692"/>
                </a:lnTo>
                <a:lnTo>
                  <a:pt x="23" y="731"/>
                </a:lnTo>
                <a:lnTo>
                  <a:pt x="42" y="756"/>
                </a:lnTo>
                <a:lnTo>
                  <a:pt x="79" y="788"/>
                </a:lnTo>
                <a:lnTo>
                  <a:pt x="91" y="788"/>
                </a:lnTo>
              </a:path>
            </a:pathLst>
          </a:custGeom>
          <a:solidFill>
            <a:srgbClr val="FFFFFF"/>
          </a:solidFill>
          <a:ln w="25400" cap="rnd" cmpd="sng">
            <a:solidFill>
              <a:schemeClr val="tx1"/>
            </a:solidFill>
            <a:prstDash val="solid"/>
            <a:round/>
            <a:headEnd type="none" w="sm" len="sm"/>
            <a:tailEnd type="none" w="sm" len="sm"/>
          </a:ln>
        </p:spPr>
        <p:txBody>
          <a:bodyPr/>
          <a:lstStyle/>
          <a:p>
            <a:endParaRPr lang="es-ES"/>
          </a:p>
        </p:txBody>
      </p:sp>
      <p:sp>
        <p:nvSpPr>
          <p:cNvPr id="166916" name="Freeform 4"/>
          <p:cNvSpPr>
            <a:spLocks/>
          </p:cNvSpPr>
          <p:nvPr/>
        </p:nvSpPr>
        <p:spPr bwMode="auto">
          <a:xfrm>
            <a:off x="2970213" y="2657475"/>
            <a:ext cx="904875" cy="1258888"/>
          </a:xfrm>
          <a:custGeom>
            <a:avLst/>
            <a:gdLst>
              <a:gd name="T0" fmla="*/ 2147483647 w 641"/>
              <a:gd name="T1" fmla="*/ 2147483647 h 793"/>
              <a:gd name="T2" fmla="*/ 2147483647 w 641"/>
              <a:gd name="T3" fmla="*/ 2147483647 h 793"/>
              <a:gd name="T4" fmla="*/ 2147483647 w 641"/>
              <a:gd name="T5" fmla="*/ 2147483647 h 793"/>
              <a:gd name="T6" fmla="*/ 2147483647 w 641"/>
              <a:gd name="T7" fmla="*/ 2147483647 h 793"/>
              <a:gd name="T8" fmla="*/ 2147483647 w 641"/>
              <a:gd name="T9" fmla="*/ 2147483647 h 793"/>
              <a:gd name="T10" fmla="*/ 2147483647 w 641"/>
              <a:gd name="T11" fmla="*/ 2147483647 h 793"/>
              <a:gd name="T12" fmla="*/ 2147483647 w 641"/>
              <a:gd name="T13" fmla="*/ 2147483647 h 793"/>
              <a:gd name="T14" fmla="*/ 2147483647 w 641"/>
              <a:gd name="T15" fmla="*/ 2147483647 h 793"/>
              <a:gd name="T16" fmla="*/ 2147483647 w 641"/>
              <a:gd name="T17" fmla="*/ 2147483647 h 793"/>
              <a:gd name="T18" fmla="*/ 2147483647 w 641"/>
              <a:gd name="T19" fmla="*/ 2147483647 h 793"/>
              <a:gd name="T20" fmla="*/ 2147483647 w 641"/>
              <a:gd name="T21" fmla="*/ 2147483647 h 793"/>
              <a:gd name="T22" fmla="*/ 2147483647 w 641"/>
              <a:gd name="T23" fmla="*/ 2147483647 h 793"/>
              <a:gd name="T24" fmla="*/ 0 w 641"/>
              <a:gd name="T25" fmla="*/ 2147483647 h 793"/>
              <a:gd name="T26" fmla="*/ 2147483647 w 641"/>
              <a:gd name="T27" fmla="*/ 2147483647 h 793"/>
              <a:gd name="T28" fmla="*/ 2147483647 w 641"/>
              <a:gd name="T29" fmla="*/ 2147483647 h 793"/>
              <a:gd name="T30" fmla="*/ 2147483647 w 641"/>
              <a:gd name="T31" fmla="*/ 2147483647 h 793"/>
              <a:gd name="T32" fmla="*/ 2147483647 w 641"/>
              <a:gd name="T33" fmla="*/ 2147483647 h 793"/>
              <a:gd name="T34" fmla="*/ 2147483647 w 641"/>
              <a:gd name="T35" fmla="*/ 0 h 793"/>
              <a:gd name="T36" fmla="*/ 2147483647 w 641"/>
              <a:gd name="T37" fmla="*/ 0 h 793"/>
              <a:gd name="T38" fmla="*/ 2147483647 w 641"/>
              <a:gd name="T39" fmla="*/ 2147483647 h 793"/>
              <a:gd name="T40" fmla="*/ 2147483647 w 641"/>
              <a:gd name="T41" fmla="*/ 2147483647 h 793"/>
              <a:gd name="T42" fmla="*/ 2147483647 w 641"/>
              <a:gd name="T43" fmla="*/ 2147483647 h 793"/>
              <a:gd name="T44" fmla="*/ 2147483647 w 641"/>
              <a:gd name="T45" fmla="*/ 2147483647 h 793"/>
              <a:gd name="T46" fmla="*/ 2147483647 w 641"/>
              <a:gd name="T47" fmla="*/ 2147483647 h 793"/>
              <a:gd name="T48" fmla="*/ 2147483647 w 641"/>
              <a:gd name="T49" fmla="*/ 2147483647 h 793"/>
              <a:gd name="T50" fmla="*/ 2147483647 w 641"/>
              <a:gd name="T51" fmla="*/ 2147483647 h 793"/>
              <a:gd name="T52" fmla="*/ 2147483647 w 641"/>
              <a:gd name="T53" fmla="*/ 2147483647 h 793"/>
              <a:gd name="T54" fmla="*/ 2147483647 w 641"/>
              <a:gd name="T55" fmla="*/ 2147483647 h 793"/>
              <a:gd name="T56" fmla="*/ 2147483647 w 641"/>
              <a:gd name="T57" fmla="*/ 2147483647 h 793"/>
              <a:gd name="T58" fmla="*/ 2147483647 w 641"/>
              <a:gd name="T59" fmla="*/ 2147483647 h 793"/>
              <a:gd name="T60" fmla="*/ 2147483647 w 641"/>
              <a:gd name="T61" fmla="*/ 2147483647 h 79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41"/>
              <a:gd name="T94" fmla="*/ 0 h 793"/>
              <a:gd name="T95" fmla="*/ 641 w 641"/>
              <a:gd name="T96" fmla="*/ 793 h 79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41" h="793">
                <a:moveTo>
                  <a:pt x="559" y="774"/>
                </a:moveTo>
                <a:lnTo>
                  <a:pt x="489" y="792"/>
                </a:lnTo>
                <a:lnTo>
                  <a:pt x="455" y="792"/>
                </a:lnTo>
                <a:lnTo>
                  <a:pt x="404" y="741"/>
                </a:lnTo>
                <a:lnTo>
                  <a:pt x="388" y="725"/>
                </a:lnTo>
                <a:lnTo>
                  <a:pt x="354" y="725"/>
                </a:lnTo>
                <a:lnTo>
                  <a:pt x="303" y="725"/>
                </a:lnTo>
                <a:lnTo>
                  <a:pt x="235" y="690"/>
                </a:lnTo>
                <a:lnTo>
                  <a:pt x="178" y="630"/>
                </a:lnTo>
                <a:lnTo>
                  <a:pt x="118" y="539"/>
                </a:lnTo>
                <a:lnTo>
                  <a:pt x="67" y="438"/>
                </a:lnTo>
                <a:lnTo>
                  <a:pt x="17" y="320"/>
                </a:lnTo>
                <a:lnTo>
                  <a:pt x="0" y="236"/>
                </a:lnTo>
                <a:lnTo>
                  <a:pt x="17" y="151"/>
                </a:lnTo>
                <a:lnTo>
                  <a:pt x="76" y="81"/>
                </a:lnTo>
                <a:lnTo>
                  <a:pt x="152" y="33"/>
                </a:lnTo>
                <a:lnTo>
                  <a:pt x="220" y="9"/>
                </a:lnTo>
                <a:lnTo>
                  <a:pt x="270" y="0"/>
                </a:lnTo>
                <a:lnTo>
                  <a:pt x="354" y="0"/>
                </a:lnTo>
                <a:lnTo>
                  <a:pt x="404" y="17"/>
                </a:lnTo>
                <a:lnTo>
                  <a:pt x="472" y="101"/>
                </a:lnTo>
                <a:lnTo>
                  <a:pt x="539" y="202"/>
                </a:lnTo>
                <a:lnTo>
                  <a:pt x="592" y="315"/>
                </a:lnTo>
                <a:lnTo>
                  <a:pt x="640" y="438"/>
                </a:lnTo>
                <a:lnTo>
                  <a:pt x="640" y="510"/>
                </a:lnTo>
                <a:lnTo>
                  <a:pt x="623" y="556"/>
                </a:lnTo>
                <a:lnTo>
                  <a:pt x="607" y="590"/>
                </a:lnTo>
                <a:lnTo>
                  <a:pt x="590" y="640"/>
                </a:lnTo>
                <a:lnTo>
                  <a:pt x="616" y="687"/>
                </a:lnTo>
                <a:lnTo>
                  <a:pt x="607" y="725"/>
                </a:lnTo>
                <a:lnTo>
                  <a:pt x="559" y="774"/>
                </a:lnTo>
              </a:path>
            </a:pathLst>
          </a:custGeom>
          <a:solidFill>
            <a:srgbClr val="FFFFFF"/>
          </a:solidFill>
          <a:ln w="25400" cap="rnd" cmpd="sng">
            <a:solidFill>
              <a:schemeClr val="tx1"/>
            </a:solidFill>
            <a:prstDash val="solid"/>
            <a:round/>
            <a:headEnd/>
            <a:tailEnd/>
          </a:ln>
        </p:spPr>
        <p:txBody>
          <a:bodyPr/>
          <a:lstStyle/>
          <a:p>
            <a:endParaRPr lang="es-ES"/>
          </a:p>
        </p:txBody>
      </p:sp>
      <p:sp>
        <p:nvSpPr>
          <p:cNvPr id="166917" name="Rectangle 5"/>
          <p:cNvSpPr>
            <a:spLocks noGrp="1" noChangeArrowheads="1"/>
          </p:cNvSpPr>
          <p:nvPr>
            <p:ph type="title"/>
          </p:nvPr>
        </p:nvSpPr>
        <p:spPr>
          <a:xfrm>
            <a:off x="609600" y="1066800"/>
            <a:ext cx="7772400" cy="838200"/>
          </a:xfrm>
          <a:noFill/>
        </p:spPr>
        <p:txBody>
          <a:bodyPr lIns="19050" tIns="26988" rIns="19050" bIns="26988" anchor="t"/>
          <a:lstStyle/>
          <a:p>
            <a:r>
              <a:rPr lang="es-ES_tradnl" sz="3600">
                <a:latin typeface="Times New Roman" charset="0"/>
              </a:rPr>
              <a:t>Colocación electrodos de desfibrilación</a:t>
            </a:r>
          </a:p>
        </p:txBody>
      </p:sp>
      <p:sp>
        <p:nvSpPr>
          <p:cNvPr id="166918" name="Rectangle 6"/>
          <p:cNvSpPr>
            <a:spLocks noGrp="1" noChangeArrowheads="1"/>
          </p:cNvSpPr>
          <p:nvPr>
            <p:ph type="body" idx="1"/>
          </p:nvPr>
        </p:nvSpPr>
        <p:spPr>
          <a:xfrm>
            <a:off x="4191000" y="6096000"/>
            <a:ext cx="4768850" cy="482600"/>
          </a:xfrm>
          <a:noFill/>
        </p:spPr>
        <p:txBody>
          <a:bodyPr lIns="88900" tIns="46038" rIns="88900" bIns="46038"/>
          <a:lstStyle/>
          <a:p>
            <a:pPr algn="r">
              <a:buFontTx/>
              <a:buNone/>
            </a:pPr>
            <a:r>
              <a:rPr lang="es-ES_tradnl" sz="2400">
                <a:latin typeface="Times New Roman" charset="0"/>
              </a:rPr>
              <a:t>Colocación antero-lateral </a:t>
            </a:r>
          </a:p>
        </p:txBody>
      </p:sp>
      <p:sp>
        <p:nvSpPr>
          <p:cNvPr id="166919" name="Rectangle 7"/>
          <p:cNvSpPr>
            <a:spLocks noChangeArrowheads="1"/>
          </p:cNvSpPr>
          <p:nvPr/>
        </p:nvSpPr>
        <p:spPr bwMode="auto">
          <a:xfrm>
            <a:off x="5973763" y="4414838"/>
            <a:ext cx="1392237" cy="469900"/>
          </a:xfrm>
          <a:prstGeom prst="rect">
            <a:avLst/>
          </a:prstGeom>
          <a:noFill/>
          <a:ln>
            <a:noFill/>
          </a:ln>
          <a:effectLst/>
          <a:extLst/>
        </p:spPr>
        <p:txBody>
          <a:bodyPr lIns="88900" tIns="46038" rIns="88900" bIns="46038"/>
          <a:lstStyle/>
          <a:p>
            <a:pPr marL="228600" indent="-228600" defTabSz="885825">
              <a:lnSpc>
                <a:spcPts val="2800"/>
              </a:lnSpc>
              <a:spcBef>
                <a:spcPts val="900"/>
              </a:spcBef>
              <a:spcAft>
                <a:spcPts val="900"/>
              </a:spcAft>
              <a:defRPr/>
            </a:pPr>
            <a:r>
              <a:rPr lang="es-ES_tradnl" b="1" i="1">
                <a:solidFill>
                  <a:srgbClr val="FFFFFF"/>
                </a:solidFill>
                <a:effectLst>
                  <a:outerShdw blurRad="38100" dist="38100" dir="2700000" algn="tl">
                    <a:srgbClr val="000000"/>
                  </a:outerShdw>
                </a:effectLst>
                <a:latin typeface="Arial" charset="0"/>
                <a:cs typeface="+mn-cs"/>
              </a:rPr>
              <a:t>Lateral</a:t>
            </a:r>
          </a:p>
        </p:txBody>
      </p:sp>
      <p:sp>
        <p:nvSpPr>
          <p:cNvPr id="166920" name="Rectangle 8"/>
          <p:cNvSpPr>
            <a:spLocks noChangeArrowheads="1"/>
          </p:cNvSpPr>
          <p:nvPr/>
        </p:nvSpPr>
        <p:spPr bwMode="auto">
          <a:xfrm>
            <a:off x="1066800" y="2514600"/>
            <a:ext cx="1673225" cy="469900"/>
          </a:xfrm>
          <a:prstGeom prst="rect">
            <a:avLst/>
          </a:prstGeom>
          <a:noFill/>
          <a:ln>
            <a:noFill/>
          </a:ln>
          <a:effectLst/>
          <a:extLst/>
        </p:spPr>
        <p:txBody>
          <a:bodyPr lIns="88900" tIns="46038" rIns="88900" bIns="46038"/>
          <a:lstStyle/>
          <a:p>
            <a:pPr marL="228600" indent="-228600" defTabSz="885825">
              <a:lnSpc>
                <a:spcPts val="2800"/>
              </a:lnSpc>
              <a:spcBef>
                <a:spcPts val="900"/>
              </a:spcBef>
              <a:spcAft>
                <a:spcPts val="900"/>
              </a:spcAft>
              <a:defRPr/>
            </a:pPr>
            <a:r>
              <a:rPr lang="es-ES_tradnl" b="1" i="1">
                <a:solidFill>
                  <a:srgbClr val="FFFFFF"/>
                </a:solidFill>
                <a:effectLst>
                  <a:outerShdw blurRad="38100" dist="38100" dir="2700000" algn="tl">
                    <a:srgbClr val="000000"/>
                  </a:outerShdw>
                </a:effectLst>
                <a:latin typeface="Arial" charset="0"/>
                <a:cs typeface="+mn-cs"/>
              </a:rPr>
              <a:t>Anterior</a:t>
            </a:r>
          </a:p>
        </p:txBody>
      </p:sp>
      <p:sp>
        <p:nvSpPr>
          <p:cNvPr id="78855" name="Rectangle 9"/>
          <p:cNvSpPr>
            <a:spLocks noChangeArrowheads="1"/>
          </p:cNvSpPr>
          <p:nvPr/>
        </p:nvSpPr>
        <p:spPr bwMode="auto">
          <a:xfrm>
            <a:off x="8185150" y="6270625"/>
            <a:ext cx="679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pic>
        <p:nvPicPr>
          <p:cNvPr id="78856" name="Picture 1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584700"/>
            <a:ext cx="2825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7" name="Freeform 11"/>
          <p:cNvSpPr>
            <a:spLocks/>
          </p:cNvSpPr>
          <p:nvPr/>
        </p:nvSpPr>
        <p:spPr bwMode="auto">
          <a:xfrm>
            <a:off x="3636963" y="1709738"/>
            <a:ext cx="57150" cy="444500"/>
          </a:xfrm>
          <a:custGeom>
            <a:avLst/>
            <a:gdLst>
              <a:gd name="T0" fmla="*/ 0 w 41"/>
              <a:gd name="T1" fmla="*/ 0 h 280"/>
              <a:gd name="T2" fmla="*/ 2147483647 w 41"/>
              <a:gd name="T3" fmla="*/ 2147483647 h 280"/>
              <a:gd name="T4" fmla="*/ 2147483647 w 41"/>
              <a:gd name="T5" fmla="*/ 2147483647 h 280"/>
              <a:gd name="T6" fmla="*/ 0 60000 65536"/>
              <a:gd name="T7" fmla="*/ 0 60000 65536"/>
              <a:gd name="T8" fmla="*/ 0 60000 65536"/>
              <a:gd name="T9" fmla="*/ 0 w 41"/>
              <a:gd name="T10" fmla="*/ 0 h 280"/>
              <a:gd name="T11" fmla="*/ 41 w 41"/>
              <a:gd name="T12" fmla="*/ 280 h 280"/>
            </a:gdLst>
            <a:ahLst/>
            <a:cxnLst>
              <a:cxn ang="T6">
                <a:pos x="T0" y="T1"/>
              </a:cxn>
              <a:cxn ang="T7">
                <a:pos x="T2" y="T3"/>
              </a:cxn>
              <a:cxn ang="T8">
                <a:pos x="T4" y="T5"/>
              </a:cxn>
            </a:cxnLst>
            <a:rect l="T9" t="T10" r="T11" b="T12"/>
            <a:pathLst>
              <a:path w="41" h="280">
                <a:moveTo>
                  <a:pt x="0" y="0"/>
                </a:moveTo>
                <a:lnTo>
                  <a:pt x="14" y="134"/>
                </a:lnTo>
                <a:lnTo>
                  <a:pt x="40" y="279"/>
                </a:lnTo>
              </a:path>
            </a:pathLst>
          </a:custGeom>
          <a:noFill/>
          <a:ln w="254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78858" name="Freeform 12"/>
          <p:cNvSpPr>
            <a:spLocks/>
          </p:cNvSpPr>
          <p:nvPr/>
        </p:nvSpPr>
        <p:spPr bwMode="auto">
          <a:xfrm>
            <a:off x="2660650" y="2020888"/>
            <a:ext cx="1020763" cy="2633662"/>
          </a:xfrm>
          <a:custGeom>
            <a:avLst/>
            <a:gdLst>
              <a:gd name="T0" fmla="*/ 2147483647 w 724"/>
              <a:gd name="T1" fmla="*/ 0 h 1659"/>
              <a:gd name="T2" fmla="*/ 2147483647 w 724"/>
              <a:gd name="T3" fmla="*/ 2147483647 h 1659"/>
              <a:gd name="T4" fmla="*/ 2147483647 w 724"/>
              <a:gd name="T5" fmla="*/ 2147483647 h 1659"/>
              <a:gd name="T6" fmla="*/ 2147483647 w 724"/>
              <a:gd name="T7" fmla="*/ 2147483647 h 1659"/>
              <a:gd name="T8" fmla="*/ 2147483647 w 724"/>
              <a:gd name="T9" fmla="*/ 2147483647 h 1659"/>
              <a:gd name="T10" fmla="*/ 2147483647 w 724"/>
              <a:gd name="T11" fmla="*/ 2147483647 h 1659"/>
              <a:gd name="T12" fmla="*/ 2147483647 w 724"/>
              <a:gd name="T13" fmla="*/ 2147483647 h 1659"/>
              <a:gd name="T14" fmla="*/ 2147483647 w 724"/>
              <a:gd name="T15" fmla="*/ 2147483647 h 1659"/>
              <a:gd name="T16" fmla="*/ 2147483647 w 724"/>
              <a:gd name="T17" fmla="*/ 2147483647 h 1659"/>
              <a:gd name="T18" fmla="*/ 2147483647 w 724"/>
              <a:gd name="T19" fmla="*/ 2147483647 h 1659"/>
              <a:gd name="T20" fmla="*/ 2147483647 w 724"/>
              <a:gd name="T21" fmla="*/ 2147483647 h 1659"/>
              <a:gd name="T22" fmla="*/ 2147483647 w 724"/>
              <a:gd name="T23" fmla="*/ 2147483647 h 1659"/>
              <a:gd name="T24" fmla="*/ 0 w 724"/>
              <a:gd name="T25" fmla="*/ 2147483647 h 1659"/>
              <a:gd name="T26" fmla="*/ 2147483647 w 724"/>
              <a:gd name="T27" fmla="*/ 2147483647 h 1659"/>
              <a:gd name="T28" fmla="*/ 2147483647 w 724"/>
              <a:gd name="T29" fmla="*/ 2147483647 h 1659"/>
              <a:gd name="T30" fmla="*/ 2147483647 w 724"/>
              <a:gd name="T31" fmla="*/ 2147483647 h 1659"/>
              <a:gd name="T32" fmla="*/ 2147483647 w 724"/>
              <a:gd name="T33" fmla="*/ 2147483647 h 1659"/>
              <a:gd name="T34" fmla="*/ 2147483647 w 724"/>
              <a:gd name="T35" fmla="*/ 2147483647 h 1659"/>
              <a:gd name="T36" fmla="*/ 2147483647 w 724"/>
              <a:gd name="T37" fmla="*/ 2147483647 h 1659"/>
              <a:gd name="T38" fmla="*/ 2147483647 w 724"/>
              <a:gd name="T39" fmla="*/ 2147483647 h 1659"/>
              <a:gd name="T40" fmla="*/ 2147483647 w 724"/>
              <a:gd name="T41" fmla="*/ 2147483647 h 1659"/>
              <a:gd name="T42" fmla="*/ 2147483647 w 724"/>
              <a:gd name="T43" fmla="*/ 2147483647 h 16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4"/>
              <a:gd name="T67" fmla="*/ 0 h 1659"/>
              <a:gd name="T68" fmla="*/ 724 w 724"/>
              <a:gd name="T69" fmla="*/ 1659 h 165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4" h="1659">
                <a:moveTo>
                  <a:pt x="723" y="0"/>
                </a:moveTo>
                <a:lnTo>
                  <a:pt x="654" y="88"/>
                </a:lnTo>
                <a:lnTo>
                  <a:pt x="563" y="144"/>
                </a:lnTo>
                <a:lnTo>
                  <a:pt x="485" y="176"/>
                </a:lnTo>
                <a:lnTo>
                  <a:pt x="392" y="215"/>
                </a:lnTo>
                <a:lnTo>
                  <a:pt x="300" y="254"/>
                </a:lnTo>
                <a:lnTo>
                  <a:pt x="227" y="286"/>
                </a:lnTo>
                <a:lnTo>
                  <a:pt x="161" y="327"/>
                </a:lnTo>
                <a:lnTo>
                  <a:pt x="100" y="391"/>
                </a:lnTo>
                <a:lnTo>
                  <a:pt x="51" y="462"/>
                </a:lnTo>
                <a:lnTo>
                  <a:pt x="25" y="528"/>
                </a:lnTo>
                <a:lnTo>
                  <a:pt x="7" y="596"/>
                </a:lnTo>
                <a:lnTo>
                  <a:pt x="0" y="704"/>
                </a:lnTo>
                <a:lnTo>
                  <a:pt x="7" y="885"/>
                </a:lnTo>
                <a:lnTo>
                  <a:pt x="25" y="1053"/>
                </a:lnTo>
                <a:lnTo>
                  <a:pt x="35" y="1173"/>
                </a:lnTo>
                <a:lnTo>
                  <a:pt x="18" y="1261"/>
                </a:lnTo>
                <a:lnTo>
                  <a:pt x="7" y="1386"/>
                </a:lnTo>
                <a:lnTo>
                  <a:pt x="18" y="1467"/>
                </a:lnTo>
                <a:lnTo>
                  <a:pt x="35" y="1545"/>
                </a:lnTo>
                <a:lnTo>
                  <a:pt x="61" y="1613"/>
                </a:lnTo>
                <a:lnTo>
                  <a:pt x="89" y="1658"/>
                </a:lnTo>
              </a:path>
            </a:pathLst>
          </a:custGeom>
          <a:noFill/>
          <a:ln w="254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78859" name="Freeform 13"/>
          <p:cNvSpPr>
            <a:spLocks/>
          </p:cNvSpPr>
          <p:nvPr/>
        </p:nvSpPr>
        <p:spPr bwMode="auto">
          <a:xfrm>
            <a:off x="4743450" y="1550988"/>
            <a:ext cx="1728788" cy="1809750"/>
          </a:xfrm>
          <a:custGeom>
            <a:avLst/>
            <a:gdLst>
              <a:gd name="T0" fmla="*/ 0 w 1226"/>
              <a:gd name="T1" fmla="*/ 0 h 1140"/>
              <a:gd name="T2" fmla="*/ 2147483647 w 1226"/>
              <a:gd name="T3" fmla="*/ 2147483647 h 1140"/>
              <a:gd name="T4" fmla="*/ 2147483647 w 1226"/>
              <a:gd name="T5" fmla="*/ 2147483647 h 1140"/>
              <a:gd name="T6" fmla="*/ 2147483647 w 1226"/>
              <a:gd name="T7" fmla="*/ 2147483647 h 1140"/>
              <a:gd name="T8" fmla="*/ 2147483647 w 1226"/>
              <a:gd name="T9" fmla="*/ 2147483647 h 1140"/>
              <a:gd name="T10" fmla="*/ 2147483647 w 1226"/>
              <a:gd name="T11" fmla="*/ 2147483647 h 1140"/>
              <a:gd name="T12" fmla="*/ 2147483647 w 1226"/>
              <a:gd name="T13" fmla="*/ 2147483647 h 1140"/>
              <a:gd name="T14" fmla="*/ 2147483647 w 1226"/>
              <a:gd name="T15" fmla="*/ 2147483647 h 1140"/>
              <a:gd name="T16" fmla="*/ 2147483647 w 1226"/>
              <a:gd name="T17" fmla="*/ 2147483647 h 1140"/>
              <a:gd name="T18" fmla="*/ 2147483647 w 1226"/>
              <a:gd name="T19" fmla="*/ 2147483647 h 1140"/>
              <a:gd name="T20" fmla="*/ 2147483647 w 1226"/>
              <a:gd name="T21" fmla="*/ 2147483647 h 1140"/>
              <a:gd name="T22" fmla="*/ 2147483647 w 1226"/>
              <a:gd name="T23" fmla="*/ 2147483647 h 1140"/>
              <a:gd name="T24" fmla="*/ 2147483647 w 1226"/>
              <a:gd name="T25" fmla="*/ 2147483647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26"/>
              <a:gd name="T40" fmla="*/ 0 h 1140"/>
              <a:gd name="T41" fmla="*/ 1226 w 1226"/>
              <a:gd name="T42" fmla="*/ 1140 h 11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26" h="1140">
                <a:moveTo>
                  <a:pt x="0" y="0"/>
                </a:moveTo>
                <a:lnTo>
                  <a:pt x="32" y="139"/>
                </a:lnTo>
                <a:lnTo>
                  <a:pt x="105" y="261"/>
                </a:lnTo>
                <a:lnTo>
                  <a:pt x="161" y="307"/>
                </a:lnTo>
                <a:lnTo>
                  <a:pt x="237" y="349"/>
                </a:lnTo>
                <a:lnTo>
                  <a:pt x="335" y="386"/>
                </a:lnTo>
                <a:lnTo>
                  <a:pt x="457" y="417"/>
                </a:lnTo>
                <a:lnTo>
                  <a:pt x="708" y="498"/>
                </a:lnTo>
                <a:lnTo>
                  <a:pt x="917" y="633"/>
                </a:lnTo>
                <a:lnTo>
                  <a:pt x="1006" y="725"/>
                </a:lnTo>
                <a:lnTo>
                  <a:pt x="1088" y="840"/>
                </a:lnTo>
                <a:lnTo>
                  <a:pt x="1159" y="977"/>
                </a:lnTo>
                <a:lnTo>
                  <a:pt x="1225" y="1139"/>
                </a:lnTo>
              </a:path>
            </a:pathLst>
          </a:custGeom>
          <a:noFill/>
          <a:ln w="254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78860" name="Freeform 14"/>
          <p:cNvSpPr>
            <a:spLocks/>
          </p:cNvSpPr>
          <p:nvPr/>
        </p:nvSpPr>
        <p:spPr bwMode="auto">
          <a:xfrm>
            <a:off x="2940050" y="3535363"/>
            <a:ext cx="781050" cy="989012"/>
          </a:xfrm>
          <a:custGeom>
            <a:avLst/>
            <a:gdLst>
              <a:gd name="T0" fmla="*/ 2147483647 w 554"/>
              <a:gd name="T1" fmla="*/ 0 h 623"/>
              <a:gd name="T2" fmla="*/ 2147483647 w 554"/>
              <a:gd name="T3" fmla="*/ 2147483647 h 623"/>
              <a:gd name="T4" fmla="*/ 2147483647 w 554"/>
              <a:gd name="T5" fmla="*/ 2147483647 h 623"/>
              <a:gd name="T6" fmla="*/ 0 w 554"/>
              <a:gd name="T7" fmla="*/ 2147483647 h 623"/>
              <a:gd name="T8" fmla="*/ 0 w 554"/>
              <a:gd name="T9" fmla="*/ 2147483647 h 623"/>
              <a:gd name="T10" fmla="*/ 2147483647 w 554"/>
              <a:gd name="T11" fmla="*/ 2147483647 h 623"/>
              <a:gd name="T12" fmla="*/ 2147483647 w 554"/>
              <a:gd name="T13" fmla="*/ 2147483647 h 623"/>
              <a:gd name="T14" fmla="*/ 2147483647 w 554"/>
              <a:gd name="T15" fmla="*/ 2147483647 h 623"/>
              <a:gd name="T16" fmla="*/ 2147483647 w 554"/>
              <a:gd name="T17" fmla="*/ 2147483647 h 623"/>
              <a:gd name="T18" fmla="*/ 2147483647 w 554"/>
              <a:gd name="T19" fmla="*/ 2147483647 h 623"/>
              <a:gd name="T20" fmla="*/ 2147483647 w 554"/>
              <a:gd name="T21" fmla="*/ 2147483647 h 623"/>
              <a:gd name="T22" fmla="*/ 2147483647 w 554"/>
              <a:gd name="T23" fmla="*/ 2147483647 h 623"/>
              <a:gd name="T24" fmla="*/ 2147483647 w 554"/>
              <a:gd name="T25" fmla="*/ 2147483647 h 623"/>
              <a:gd name="T26" fmla="*/ 2147483647 w 554"/>
              <a:gd name="T27" fmla="*/ 2147483647 h 6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54"/>
              <a:gd name="T43" fmla="*/ 0 h 623"/>
              <a:gd name="T44" fmla="*/ 554 w 554"/>
              <a:gd name="T45" fmla="*/ 623 h 62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54" h="623">
                <a:moveTo>
                  <a:pt x="18" y="0"/>
                </a:moveTo>
                <a:lnTo>
                  <a:pt x="9" y="142"/>
                </a:lnTo>
                <a:lnTo>
                  <a:pt x="2" y="225"/>
                </a:lnTo>
                <a:lnTo>
                  <a:pt x="0" y="298"/>
                </a:lnTo>
                <a:lnTo>
                  <a:pt x="0" y="379"/>
                </a:lnTo>
                <a:lnTo>
                  <a:pt x="9" y="443"/>
                </a:lnTo>
                <a:lnTo>
                  <a:pt x="28" y="506"/>
                </a:lnTo>
                <a:lnTo>
                  <a:pt x="63" y="553"/>
                </a:lnTo>
                <a:lnTo>
                  <a:pt x="96" y="590"/>
                </a:lnTo>
                <a:lnTo>
                  <a:pt x="142" y="612"/>
                </a:lnTo>
                <a:lnTo>
                  <a:pt x="208" y="622"/>
                </a:lnTo>
                <a:lnTo>
                  <a:pt x="281" y="617"/>
                </a:lnTo>
                <a:lnTo>
                  <a:pt x="372" y="607"/>
                </a:lnTo>
                <a:lnTo>
                  <a:pt x="553" y="575"/>
                </a:lnTo>
              </a:path>
            </a:pathLst>
          </a:custGeom>
          <a:noFill/>
          <a:ln w="254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78861" name="Freeform 15"/>
          <p:cNvSpPr>
            <a:spLocks/>
          </p:cNvSpPr>
          <p:nvPr/>
        </p:nvSpPr>
        <p:spPr bwMode="auto">
          <a:xfrm>
            <a:off x="4125913" y="3521075"/>
            <a:ext cx="1206500" cy="1023938"/>
          </a:xfrm>
          <a:custGeom>
            <a:avLst/>
            <a:gdLst>
              <a:gd name="T0" fmla="*/ 2147483647 w 855"/>
              <a:gd name="T1" fmla="*/ 0 h 645"/>
              <a:gd name="T2" fmla="*/ 2147483647 w 855"/>
              <a:gd name="T3" fmla="*/ 2147483647 h 645"/>
              <a:gd name="T4" fmla="*/ 2147483647 w 855"/>
              <a:gd name="T5" fmla="*/ 2147483647 h 645"/>
              <a:gd name="T6" fmla="*/ 2147483647 w 855"/>
              <a:gd name="T7" fmla="*/ 2147483647 h 645"/>
              <a:gd name="T8" fmla="*/ 2147483647 w 855"/>
              <a:gd name="T9" fmla="*/ 2147483647 h 645"/>
              <a:gd name="T10" fmla="*/ 2147483647 w 855"/>
              <a:gd name="T11" fmla="*/ 2147483647 h 645"/>
              <a:gd name="T12" fmla="*/ 2147483647 w 855"/>
              <a:gd name="T13" fmla="*/ 2147483647 h 645"/>
              <a:gd name="T14" fmla="*/ 2147483647 w 855"/>
              <a:gd name="T15" fmla="*/ 2147483647 h 645"/>
              <a:gd name="T16" fmla="*/ 2147483647 w 855"/>
              <a:gd name="T17" fmla="*/ 2147483647 h 645"/>
              <a:gd name="T18" fmla="*/ 2147483647 w 855"/>
              <a:gd name="T19" fmla="*/ 2147483647 h 645"/>
              <a:gd name="T20" fmla="*/ 2147483647 w 855"/>
              <a:gd name="T21" fmla="*/ 2147483647 h 645"/>
              <a:gd name="T22" fmla="*/ 2147483647 w 855"/>
              <a:gd name="T23" fmla="*/ 2147483647 h 645"/>
              <a:gd name="T24" fmla="*/ 2147483647 w 855"/>
              <a:gd name="T25" fmla="*/ 2147483647 h 645"/>
              <a:gd name="T26" fmla="*/ 2147483647 w 855"/>
              <a:gd name="T27" fmla="*/ 2147483647 h 645"/>
              <a:gd name="T28" fmla="*/ 2147483647 w 855"/>
              <a:gd name="T29" fmla="*/ 2147483647 h 645"/>
              <a:gd name="T30" fmla="*/ 2147483647 w 855"/>
              <a:gd name="T31" fmla="*/ 2147483647 h 645"/>
              <a:gd name="T32" fmla="*/ 2147483647 w 855"/>
              <a:gd name="T33" fmla="*/ 2147483647 h 645"/>
              <a:gd name="T34" fmla="*/ 0 w 855"/>
              <a:gd name="T35" fmla="*/ 2147483647 h 6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55"/>
              <a:gd name="T55" fmla="*/ 0 h 645"/>
              <a:gd name="T56" fmla="*/ 855 w 855"/>
              <a:gd name="T57" fmla="*/ 645 h 64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55" h="645">
                <a:moveTo>
                  <a:pt x="854" y="0"/>
                </a:moveTo>
                <a:lnTo>
                  <a:pt x="830" y="56"/>
                </a:lnTo>
                <a:lnTo>
                  <a:pt x="811" y="131"/>
                </a:lnTo>
                <a:lnTo>
                  <a:pt x="790" y="231"/>
                </a:lnTo>
                <a:lnTo>
                  <a:pt x="760" y="365"/>
                </a:lnTo>
                <a:lnTo>
                  <a:pt x="732" y="453"/>
                </a:lnTo>
                <a:lnTo>
                  <a:pt x="685" y="531"/>
                </a:lnTo>
                <a:lnTo>
                  <a:pt x="645" y="563"/>
                </a:lnTo>
                <a:lnTo>
                  <a:pt x="610" y="592"/>
                </a:lnTo>
                <a:lnTo>
                  <a:pt x="558" y="614"/>
                </a:lnTo>
                <a:lnTo>
                  <a:pt x="492" y="626"/>
                </a:lnTo>
                <a:lnTo>
                  <a:pt x="417" y="639"/>
                </a:lnTo>
                <a:lnTo>
                  <a:pt x="347" y="639"/>
                </a:lnTo>
                <a:lnTo>
                  <a:pt x="255" y="644"/>
                </a:lnTo>
                <a:lnTo>
                  <a:pt x="150" y="631"/>
                </a:lnTo>
                <a:lnTo>
                  <a:pt x="86" y="617"/>
                </a:lnTo>
                <a:lnTo>
                  <a:pt x="32" y="604"/>
                </a:lnTo>
                <a:lnTo>
                  <a:pt x="0" y="578"/>
                </a:lnTo>
              </a:path>
            </a:pathLst>
          </a:custGeom>
          <a:noFill/>
          <a:ln w="254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78862" name="Freeform 16"/>
          <p:cNvSpPr>
            <a:spLocks/>
          </p:cNvSpPr>
          <p:nvPr/>
        </p:nvSpPr>
        <p:spPr bwMode="auto">
          <a:xfrm>
            <a:off x="3578225" y="2409825"/>
            <a:ext cx="290513" cy="174625"/>
          </a:xfrm>
          <a:custGeom>
            <a:avLst/>
            <a:gdLst>
              <a:gd name="T0" fmla="*/ 0 w 206"/>
              <a:gd name="T1" fmla="*/ 0 h 110"/>
              <a:gd name="T2" fmla="*/ 2147483647 w 206"/>
              <a:gd name="T3" fmla="*/ 2147483647 h 110"/>
              <a:gd name="T4" fmla="*/ 2147483647 w 206"/>
              <a:gd name="T5" fmla="*/ 2147483647 h 110"/>
              <a:gd name="T6" fmla="*/ 2147483647 w 206"/>
              <a:gd name="T7" fmla="*/ 2147483647 h 110"/>
              <a:gd name="T8" fmla="*/ 2147483647 w 206"/>
              <a:gd name="T9" fmla="*/ 2147483647 h 110"/>
              <a:gd name="T10" fmla="*/ 0 60000 65536"/>
              <a:gd name="T11" fmla="*/ 0 60000 65536"/>
              <a:gd name="T12" fmla="*/ 0 60000 65536"/>
              <a:gd name="T13" fmla="*/ 0 60000 65536"/>
              <a:gd name="T14" fmla="*/ 0 60000 65536"/>
              <a:gd name="T15" fmla="*/ 0 w 206"/>
              <a:gd name="T16" fmla="*/ 0 h 110"/>
              <a:gd name="T17" fmla="*/ 206 w 206"/>
              <a:gd name="T18" fmla="*/ 110 h 110"/>
            </a:gdLst>
            <a:ahLst/>
            <a:cxnLst>
              <a:cxn ang="T10">
                <a:pos x="T0" y="T1"/>
              </a:cxn>
              <a:cxn ang="T11">
                <a:pos x="T2" y="T3"/>
              </a:cxn>
              <a:cxn ang="T12">
                <a:pos x="T4" y="T5"/>
              </a:cxn>
              <a:cxn ang="T13">
                <a:pos x="T6" y="T7"/>
              </a:cxn>
              <a:cxn ang="T14">
                <a:pos x="T8" y="T9"/>
              </a:cxn>
            </a:cxnLst>
            <a:rect l="T15" t="T16" r="T17" b="T18"/>
            <a:pathLst>
              <a:path w="206" h="110">
                <a:moveTo>
                  <a:pt x="0" y="0"/>
                </a:moveTo>
                <a:lnTo>
                  <a:pt x="58" y="26"/>
                </a:lnTo>
                <a:lnTo>
                  <a:pt x="97" y="58"/>
                </a:lnTo>
                <a:lnTo>
                  <a:pt x="142" y="89"/>
                </a:lnTo>
                <a:lnTo>
                  <a:pt x="205" y="109"/>
                </a:lnTo>
              </a:path>
            </a:pathLst>
          </a:custGeom>
          <a:noFill/>
          <a:ln w="254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78863" name="Freeform 17"/>
          <p:cNvSpPr>
            <a:spLocks/>
          </p:cNvSpPr>
          <p:nvPr/>
        </p:nvSpPr>
        <p:spPr bwMode="auto">
          <a:xfrm>
            <a:off x="5494338" y="3436938"/>
            <a:ext cx="641350" cy="825500"/>
          </a:xfrm>
          <a:custGeom>
            <a:avLst/>
            <a:gdLst>
              <a:gd name="T0" fmla="*/ 0 w 454"/>
              <a:gd name="T1" fmla="*/ 0 h 520"/>
              <a:gd name="T2" fmla="*/ 2147483647 w 454"/>
              <a:gd name="T3" fmla="*/ 2147483647 h 520"/>
              <a:gd name="T4" fmla="*/ 2147483647 w 454"/>
              <a:gd name="T5" fmla="*/ 2147483647 h 520"/>
              <a:gd name="T6" fmla="*/ 2147483647 w 454"/>
              <a:gd name="T7" fmla="*/ 2147483647 h 520"/>
              <a:gd name="T8" fmla="*/ 2147483647 w 454"/>
              <a:gd name="T9" fmla="*/ 2147483647 h 520"/>
              <a:gd name="T10" fmla="*/ 2147483647 w 454"/>
              <a:gd name="T11" fmla="*/ 2147483647 h 520"/>
              <a:gd name="T12" fmla="*/ 2147483647 w 454"/>
              <a:gd name="T13" fmla="*/ 2147483647 h 520"/>
              <a:gd name="T14" fmla="*/ 2147483647 w 454"/>
              <a:gd name="T15" fmla="*/ 2147483647 h 520"/>
              <a:gd name="T16" fmla="*/ 2147483647 w 454"/>
              <a:gd name="T17" fmla="*/ 2147483647 h 5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4"/>
              <a:gd name="T28" fmla="*/ 0 h 520"/>
              <a:gd name="T29" fmla="*/ 454 w 454"/>
              <a:gd name="T30" fmla="*/ 520 h 5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4" h="520">
                <a:moveTo>
                  <a:pt x="0" y="0"/>
                </a:moveTo>
                <a:lnTo>
                  <a:pt x="98" y="58"/>
                </a:lnTo>
                <a:lnTo>
                  <a:pt x="201" y="151"/>
                </a:lnTo>
                <a:lnTo>
                  <a:pt x="251" y="208"/>
                </a:lnTo>
                <a:lnTo>
                  <a:pt x="298" y="271"/>
                </a:lnTo>
                <a:lnTo>
                  <a:pt x="337" y="323"/>
                </a:lnTo>
                <a:lnTo>
                  <a:pt x="387" y="396"/>
                </a:lnTo>
                <a:lnTo>
                  <a:pt x="410" y="460"/>
                </a:lnTo>
                <a:lnTo>
                  <a:pt x="453" y="519"/>
                </a:lnTo>
              </a:path>
            </a:pathLst>
          </a:custGeom>
          <a:noFill/>
          <a:ln w="254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78864" name="Freeform 18"/>
          <p:cNvSpPr>
            <a:spLocks/>
          </p:cNvSpPr>
          <p:nvPr/>
        </p:nvSpPr>
        <p:spPr bwMode="auto">
          <a:xfrm>
            <a:off x="4262438" y="2284413"/>
            <a:ext cx="752475" cy="304800"/>
          </a:xfrm>
          <a:custGeom>
            <a:avLst/>
            <a:gdLst>
              <a:gd name="T0" fmla="*/ 0 w 533"/>
              <a:gd name="T1" fmla="*/ 2147483647 h 192"/>
              <a:gd name="T2" fmla="*/ 2147483647 w 533"/>
              <a:gd name="T3" fmla="*/ 2147483647 h 192"/>
              <a:gd name="T4" fmla="*/ 2147483647 w 533"/>
              <a:gd name="T5" fmla="*/ 2147483647 h 192"/>
              <a:gd name="T6" fmla="*/ 2147483647 w 533"/>
              <a:gd name="T7" fmla="*/ 2147483647 h 192"/>
              <a:gd name="T8" fmla="*/ 2147483647 w 533"/>
              <a:gd name="T9" fmla="*/ 2147483647 h 192"/>
              <a:gd name="T10" fmla="*/ 2147483647 w 533"/>
              <a:gd name="T11" fmla="*/ 2147483647 h 192"/>
              <a:gd name="T12" fmla="*/ 2147483647 w 533"/>
              <a:gd name="T13" fmla="*/ 2147483647 h 192"/>
              <a:gd name="T14" fmla="*/ 2147483647 w 533"/>
              <a:gd name="T15" fmla="*/ 2147483647 h 192"/>
              <a:gd name="T16" fmla="*/ 2147483647 w 533"/>
              <a:gd name="T17" fmla="*/ 0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33"/>
              <a:gd name="T28" fmla="*/ 0 h 192"/>
              <a:gd name="T29" fmla="*/ 533 w 533"/>
              <a:gd name="T30" fmla="*/ 192 h 1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33" h="192">
                <a:moveTo>
                  <a:pt x="0" y="191"/>
                </a:moveTo>
                <a:lnTo>
                  <a:pt x="84" y="181"/>
                </a:lnTo>
                <a:lnTo>
                  <a:pt x="157" y="164"/>
                </a:lnTo>
                <a:lnTo>
                  <a:pt x="224" y="139"/>
                </a:lnTo>
                <a:lnTo>
                  <a:pt x="271" y="115"/>
                </a:lnTo>
                <a:lnTo>
                  <a:pt x="339" y="85"/>
                </a:lnTo>
                <a:lnTo>
                  <a:pt x="386" y="58"/>
                </a:lnTo>
                <a:lnTo>
                  <a:pt x="473" y="36"/>
                </a:lnTo>
                <a:lnTo>
                  <a:pt x="532" y="0"/>
                </a:lnTo>
              </a:path>
            </a:pathLst>
          </a:custGeom>
          <a:noFill/>
          <a:ln w="254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78865" name="Freeform 19"/>
          <p:cNvSpPr>
            <a:spLocks/>
          </p:cNvSpPr>
          <p:nvPr/>
        </p:nvSpPr>
        <p:spPr bwMode="auto">
          <a:xfrm>
            <a:off x="3001963" y="4391025"/>
            <a:ext cx="142875" cy="1263650"/>
          </a:xfrm>
          <a:custGeom>
            <a:avLst/>
            <a:gdLst>
              <a:gd name="T0" fmla="*/ 0 w 102"/>
              <a:gd name="T1" fmla="*/ 0 h 796"/>
              <a:gd name="T2" fmla="*/ 2147483647 w 102"/>
              <a:gd name="T3" fmla="*/ 2147483647 h 796"/>
              <a:gd name="T4" fmla="*/ 2147483647 w 102"/>
              <a:gd name="T5" fmla="*/ 2147483647 h 796"/>
              <a:gd name="T6" fmla="*/ 2147483647 w 102"/>
              <a:gd name="T7" fmla="*/ 2147483647 h 796"/>
              <a:gd name="T8" fmla="*/ 2147483647 w 102"/>
              <a:gd name="T9" fmla="*/ 2147483647 h 796"/>
              <a:gd name="T10" fmla="*/ 2147483647 w 102"/>
              <a:gd name="T11" fmla="*/ 2147483647 h 796"/>
              <a:gd name="T12" fmla="*/ 2147483647 w 102"/>
              <a:gd name="T13" fmla="*/ 2147483647 h 796"/>
              <a:gd name="T14" fmla="*/ 2147483647 w 102"/>
              <a:gd name="T15" fmla="*/ 2147483647 h 796"/>
              <a:gd name="T16" fmla="*/ 2147483647 w 102"/>
              <a:gd name="T17" fmla="*/ 2147483647 h 796"/>
              <a:gd name="T18" fmla="*/ 2147483647 w 102"/>
              <a:gd name="T19" fmla="*/ 2147483647 h 7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796"/>
              <a:gd name="T32" fmla="*/ 102 w 102"/>
              <a:gd name="T33" fmla="*/ 796 h 7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796">
                <a:moveTo>
                  <a:pt x="0" y="0"/>
                </a:moveTo>
                <a:lnTo>
                  <a:pt x="16" y="166"/>
                </a:lnTo>
                <a:lnTo>
                  <a:pt x="39" y="288"/>
                </a:lnTo>
                <a:lnTo>
                  <a:pt x="65" y="384"/>
                </a:lnTo>
                <a:lnTo>
                  <a:pt x="84" y="481"/>
                </a:lnTo>
                <a:lnTo>
                  <a:pt x="96" y="574"/>
                </a:lnTo>
                <a:lnTo>
                  <a:pt x="101" y="643"/>
                </a:lnTo>
                <a:lnTo>
                  <a:pt x="93" y="699"/>
                </a:lnTo>
                <a:lnTo>
                  <a:pt x="86" y="755"/>
                </a:lnTo>
                <a:lnTo>
                  <a:pt x="72" y="795"/>
                </a:lnTo>
              </a:path>
            </a:pathLst>
          </a:custGeom>
          <a:noFill/>
          <a:ln w="254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78866" name="Freeform 20"/>
          <p:cNvSpPr>
            <a:spLocks/>
          </p:cNvSpPr>
          <p:nvPr/>
        </p:nvSpPr>
        <p:spPr bwMode="auto">
          <a:xfrm>
            <a:off x="5583238" y="4114800"/>
            <a:ext cx="412750" cy="1862138"/>
          </a:xfrm>
          <a:custGeom>
            <a:avLst/>
            <a:gdLst>
              <a:gd name="T0" fmla="*/ 2147483647 w 292"/>
              <a:gd name="T1" fmla="*/ 0 h 1173"/>
              <a:gd name="T2" fmla="*/ 2147483647 w 292"/>
              <a:gd name="T3" fmla="*/ 2147483647 h 1173"/>
              <a:gd name="T4" fmla="*/ 2147483647 w 292"/>
              <a:gd name="T5" fmla="*/ 2147483647 h 1173"/>
              <a:gd name="T6" fmla="*/ 2147483647 w 292"/>
              <a:gd name="T7" fmla="*/ 2147483647 h 1173"/>
              <a:gd name="T8" fmla="*/ 2147483647 w 292"/>
              <a:gd name="T9" fmla="*/ 2147483647 h 1173"/>
              <a:gd name="T10" fmla="*/ 2147483647 w 292"/>
              <a:gd name="T11" fmla="*/ 2147483647 h 1173"/>
              <a:gd name="T12" fmla="*/ 2147483647 w 292"/>
              <a:gd name="T13" fmla="*/ 2147483647 h 1173"/>
              <a:gd name="T14" fmla="*/ 2147483647 w 292"/>
              <a:gd name="T15" fmla="*/ 2147483647 h 1173"/>
              <a:gd name="T16" fmla="*/ 2147483647 w 292"/>
              <a:gd name="T17" fmla="*/ 2147483647 h 1173"/>
              <a:gd name="T18" fmla="*/ 2147483647 w 292"/>
              <a:gd name="T19" fmla="*/ 2147483647 h 1173"/>
              <a:gd name="T20" fmla="*/ 2147483647 w 292"/>
              <a:gd name="T21" fmla="*/ 2147483647 h 1173"/>
              <a:gd name="T22" fmla="*/ 2147483647 w 292"/>
              <a:gd name="T23" fmla="*/ 2147483647 h 1173"/>
              <a:gd name="T24" fmla="*/ 2147483647 w 292"/>
              <a:gd name="T25" fmla="*/ 2147483647 h 1173"/>
              <a:gd name="T26" fmla="*/ 2147483647 w 292"/>
              <a:gd name="T27" fmla="*/ 2147483647 h 1173"/>
              <a:gd name="T28" fmla="*/ 0 w 292"/>
              <a:gd name="T29" fmla="*/ 2147483647 h 1173"/>
              <a:gd name="T30" fmla="*/ 2147483647 w 292"/>
              <a:gd name="T31" fmla="*/ 2147483647 h 1173"/>
              <a:gd name="T32" fmla="*/ 2147483647 w 292"/>
              <a:gd name="T33" fmla="*/ 2147483647 h 11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2"/>
              <a:gd name="T52" fmla="*/ 0 h 1173"/>
              <a:gd name="T53" fmla="*/ 292 w 292"/>
              <a:gd name="T54" fmla="*/ 1173 h 117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2" h="1173">
                <a:moveTo>
                  <a:pt x="291" y="0"/>
                </a:moveTo>
                <a:lnTo>
                  <a:pt x="260" y="122"/>
                </a:lnTo>
                <a:lnTo>
                  <a:pt x="237" y="225"/>
                </a:lnTo>
                <a:lnTo>
                  <a:pt x="225" y="288"/>
                </a:lnTo>
                <a:lnTo>
                  <a:pt x="201" y="354"/>
                </a:lnTo>
                <a:lnTo>
                  <a:pt x="187" y="398"/>
                </a:lnTo>
                <a:lnTo>
                  <a:pt x="173" y="479"/>
                </a:lnTo>
                <a:lnTo>
                  <a:pt x="161" y="560"/>
                </a:lnTo>
                <a:lnTo>
                  <a:pt x="138" y="633"/>
                </a:lnTo>
                <a:lnTo>
                  <a:pt x="100" y="753"/>
                </a:lnTo>
                <a:lnTo>
                  <a:pt x="53" y="853"/>
                </a:lnTo>
                <a:lnTo>
                  <a:pt x="39" y="897"/>
                </a:lnTo>
                <a:lnTo>
                  <a:pt x="25" y="961"/>
                </a:lnTo>
                <a:lnTo>
                  <a:pt x="2" y="1032"/>
                </a:lnTo>
                <a:lnTo>
                  <a:pt x="0" y="1103"/>
                </a:lnTo>
                <a:lnTo>
                  <a:pt x="7" y="1169"/>
                </a:lnTo>
                <a:lnTo>
                  <a:pt x="7" y="1172"/>
                </a:lnTo>
              </a:path>
            </a:pathLst>
          </a:custGeom>
          <a:noFill/>
          <a:ln w="254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78867" name="Freeform 21"/>
          <p:cNvSpPr>
            <a:spLocks/>
          </p:cNvSpPr>
          <p:nvPr/>
        </p:nvSpPr>
        <p:spPr bwMode="auto">
          <a:xfrm>
            <a:off x="3378200" y="3890963"/>
            <a:ext cx="395288" cy="1803400"/>
          </a:xfrm>
          <a:custGeom>
            <a:avLst/>
            <a:gdLst>
              <a:gd name="T0" fmla="*/ 2147483647 w 280"/>
              <a:gd name="T1" fmla="*/ 0 h 1136"/>
              <a:gd name="T2" fmla="*/ 2147483647 w 280"/>
              <a:gd name="T3" fmla="*/ 2147483647 h 1136"/>
              <a:gd name="T4" fmla="*/ 2147483647 w 280"/>
              <a:gd name="T5" fmla="*/ 2147483647 h 1136"/>
              <a:gd name="T6" fmla="*/ 2147483647 w 280"/>
              <a:gd name="T7" fmla="*/ 2147483647 h 1136"/>
              <a:gd name="T8" fmla="*/ 2147483647 w 280"/>
              <a:gd name="T9" fmla="*/ 2147483647 h 1136"/>
              <a:gd name="T10" fmla="*/ 2147483647 w 280"/>
              <a:gd name="T11" fmla="*/ 2147483647 h 1136"/>
              <a:gd name="T12" fmla="*/ 2147483647 w 280"/>
              <a:gd name="T13" fmla="*/ 2147483647 h 1136"/>
              <a:gd name="T14" fmla="*/ 2147483647 w 280"/>
              <a:gd name="T15" fmla="*/ 2147483647 h 1136"/>
              <a:gd name="T16" fmla="*/ 2147483647 w 280"/>
              <a:gd name="T17" fmla="*/ 2147483647 h 1136"/>
              <a:gd name="T18" fmla="*/ 0 w 280"/>
              <a:gd name="T19" fmla="*/ 2147483647 h 1136"/>
              <a:gd name="T20" fmla="*/ 0 w 280"/>
              <a:gd name="T21" fmla="*/ 2147483647 h 1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0"/>
              <a:gd name="T34" fmla="*/ 0 h 1136"/>
              <a:gd name="T35" fmla="*/ 280 w 280"/>
              <a:gd name="T36" fmla="*/ 1136 h 11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0" h="1136">
                <a:moveTo>
                  <a:pt x="253" y="0"/>
                </a:moveTo>
                <a:lnTo>
                  <a:pt x="269" y="41"/>
                </a:lnTo>
                <a:lnTo>
                  <a:pt x="279" y="92"/>
                </a:lnTo>
                <a:lnTo>
                  <a:pt x="267" y="158"/>
                </a:lnTo>
                <a:lnTo>
                  <a:pt x="225" y="249"/>
                </a:lnTo>
                <a:lnTo>
                  <a:pt x="150" y="401"/>
                </a:lnTo>
                <a:lnTo>
                  <a:pt x="67" y="618"/>
                </a:lnTo>
                <a:lnTo>
                  <a:pt x="32" y="733"/>
                </a:lnTo>
                <a:lnTo>
                  <a:pt x="7" y="873"/>
                </a:lnTo>
                <a:lnTo>
                  <a:pt x="0" y="1005"/>
                </a:lnTo>
                <a:lnTo>
                  <a:pt x="0" y="1135"/>
                </a:lnTo>
              </a:path>
            </a:pathLst>
          </a:custGeom>
          <a:noFill/>
          <a:ln w="254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78868" name="Freeform 22"/>
          <p:cNvSpPr>
            <a:spLocks/>
          </p:cNvSpPr>
          <p:nvPr/>
        </p:nvSpPr>
        <p:spPr bwMode="auto">
          <a:xfrm>
            <a:off x="4822825" y="5072063"/>
            <a:ext cx="322263" cy="1060450"/>
          </a:xfrm>
          <a:custGeom>
            <a:avLst/>
            <a:gdLst>
              <a:gd name="T0" fmla="*/ 2147483647 w 228"/>
              <a:gd name="T1" fmla="*/ 0 h 668"/>
              <a:gd name="T2" fmla="*/ 2147483647 w 228"/>
              <a:gd name="T3" fmla="*/ 2147483647 h 668"/>
              <a:gd name="T4" fmla="*/ 2147483647 w 228"/>
              <a:gd name="T5" fmla="*/ 2147483647 h 668"/>
              <a:gd name="T6" fmla="*/ 2147483647 w 228"/>
              <a:gd name="T7" fmla="*/ 2147483647 h 668"/>
              <a:gd name="T8" fmla="*/ 2147483647 w 228"/>
              <a:gd name="T9" fmla="*/ 2147483647 h 668"/>
              <a:gd name="T10" fmla="*/ 2147483647 w 228"/>
              <a:gd name="T11" fmla="*/ 2147483647 h 668"/>
              <a:gd name="T12" fmla="*/ 2147483647 w 228"/>
              <a:gd name="T13" fmla="*/ 2147483647 h 668"/>
              <a:gd name="T14" fmla="*/ 0 w 228"/>
              <a:gd name="T15" fmla="*/ 2147483647 h 668"/>
              <a:gd name="T16" fmla="*/ 0 60000 65536"/>
              <a:gd name="T17" fmla="*/ 0 60000 65536"/>
              <a:gd name="T18" fmla="*/ 0 60000 65536"/>
              <a:gd name="T19" fmla="*/ 0 60000 65536"/>
              <a:gd name="T20" fmla="*/ 0 60000 65536"/>
              <a:gd name="T21" fmla="*/ 0 60000 65536"/>
              <a:gd name="T22" fmla="*/ 0 60000 65536"/>
              <a:gd name="T23" fmla="*/ 0 60000 65536"/>
              <a:gd name="T24" fmla="*/ 0 w 228"/>
              <a:gd name="T25" fmla="*/ 0 h 668"/>
              <a:gd name="T26" fmla="*/ 228 w 228"/>
              <a:gd name="T27" fmla="*/ 668 h 6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8" h="668">
                <a:moveTo>
                  <a:pt x="227" y="0"/>
                </a:moveTo>
                <a:lnTo>
                  <a:pt x="163" y="119"/>
                </a:lnTo>
                <a:lnTo>
                  <a:pt x="128" y="193"/>
                </a:lnTo>
                <a:lnTo>
                  <a:pt x="93" y="266"/>
                </a:lnTo>
                <a:lnTo>
                  <a:pt x="53" y="364"/>
                </a:lnTo>
                <a:lnTo>
                  <a:pt x="32" y="447"/>
                </a:lnTo>
                <a:lnTo>
                  <a:pt x="14" y="576"/>
                </a:lnTo>
                <a:lnTo>
                  <a:pt x="0" y="667"/>
                </a:lnTo>
              </a:path>
            </a:pathLst>
          </a:custGeom>
          <a:noFill/>
          <a:ln w="254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78869" name="Freeform 23"/>
          <p:cNvSpPr>
            <a:spLocks/>
          </p:cNvSpPr>
          <p:nvPr/>
        </p:nvSpPr>
        <p:spPr bwMode="auto">
          <a:xfrm>
            <a:off x="3130550" y="4130675"/>
            <a:ext cx="133350" cy="80963"/>
          </a:xfrm>
          <a:custGeom>
            <a:avLst/>
            <a:gdLst>
              <a:gd name="T0" fmla="*/ 0 w 95"/>
              <a:gd name="T1" fmla="*/ 2147483647 h 51"/>
              <a:gd name="T2" fmla="*/ 2147483647 w 95"/>
              <a:gd name="T3" fmla="*/ 2147483647 h 51"/>
              <a:gd name="T4" fmla="*/ 2147483647 w 95"/>
              <a:gd name="T5" fmla="*/ 2147483647 h 51"/>
              <a:gd name="T6" fmla="*/ 2147483647 w 95"/>
              <a:gd name="T7" fmla="*/ 2147483647 h 51"/>
              <a:gd name="T8" fmla="*/ 2147483647 w 95"/>
              <a:gd name="T9" fmla="*/ 0 h 51"/>
              <a:gd name="T10" fmla="*/ 0 60000 65536"/>
              <a:gd name="T11" fmla="*/ 0 60000 65536"/>
              <a:gd name="T12" fmla="*/ 0 60000 65536"/>
              <a:gd name="T13" fmla="*/ 0 60000 65536"/>
              <a:gd name="T14" fmla="*/ 0 60000 65536"/>
              <a:gd name="T15" fmla="*/ 0 w 95"/>
              <a:gd name="T16" fmla="*/ 0 h 51"/>
              <a:gd name="T17" fmla="*/ 95 w 95"/>
              <a:gd name="T18" fmla="*/ 51 h 51"/>
            </a:gdLst>
            <a:ahLst/>
            <a:cxnLst>
              <a:cxn ang="T10">
                <a:pos x="T0" y="T1"/>
              </a:cxn>
              <a:cxn ang="T11">
                <a:pos x="T2" y="T3"/>
              </a:cxn>
              <a:cxn ang="T12">
                <a:pos x="T4" y="T5"/>
              </a:cxn>
              <a:cxn ang="T13">
                <a:pos x="T6" y="T7"/>
              </a:cxn>
              <a:cxn ang="T14">
                <a:pos x="T8" y="T9"/>
              </a:cxn>
            </a:cxnLst>
            <a:rect l="T15" t="T16" r="T17" b="T18"/>
            <a:pathLst>
              <a:path w="95" h="51">
                <a:moveTo>
                  <a:pt x="0" y="22"/>
                </a:moveTo>
                <a:lnTo>
                  <a:pt x="23" y="45"/>
                </a:lnTo>
                <a:lnTo>
                  <a:pt x="61" y="50"/>
                </a:lnTo>
                <a:lnTo>
                  <a:pt x="89" y="35"/>
                </a:lnTo>
                <a:lnTo>
                  <a:pt x="94" y="0"/>
                </a:lnTo>
              </a:path>
            </a:pathLst>
          </a:custGeom>
          <a:noFill/>
          <a:ln w="254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78870" name="Freeform 24"/>
          <p:cNvSpPr>
            <a:spLocks/>
          </p:cNvSpPr>
          <p:nvPr/>
        </p:nvSpPr>
        <p:spPr bwMode="auto">
          <a:xfrm>
            <a:off x="4530725" y="4102100"/>
            <a:ext cx="147638" cy="85725"/>
          </a:xfrm>
          <a:custGeom>
            <a:avLst/>
            <a:gdLst>
              <a:gd name="T0" fmla="*/ 0 w 104"/>
              <a:gd name="T1" fmla="*/ 2147483647 h 54"/>
              <a:gd name="T2" fmla="*/ 2147483647 w 104"/>
              <a:gd name="T3" fmla="*/ 2147483647 h 54"/>
              <a:gd name="T4" fmla="*/ 2147483647 w 104"/>
              <a:gd name="T5" fmla="*/ 2147483647 h 54"/>
              <a:gd name="T6" fmla="*/ 2147483647 w 104"/>
              <a:gd name="T7" fmla="*/ 2147483647 h 54"/>
              <a:gd name="T8" fmla="*/ 2147483647 w 104"/>
              <a:gd name="T9" fmla="*/ 2147483647 h 54"/>
              <a:gd name="T10" fmla="*/ 2147483647 w 104"/>
              <a:gd name="T11" fmla="*/ 2147483647 h 54"/>
              <a:gd name="T12" fmla="*/ 2147483647 w 104"/>
              <a:gd name="T13" fmla="*/ 0 h 54"/>
              <a:gd name="T14" fmla="*/ 0 60000 65536"/>
              <a:gd name="T15" fmla="*/ 0 60000 65536"/>
              <a:gd name="T16" fmla="*/ 0 60000 65536"/>
              <a:gd name="T17" fmla="*/ 0 60000 65536"/>
              <a:gd name="T18" fmla="*/ 0 60000 65536"/>
              <a:gd name="T19" fmla="*/ 0 60000 65536"/>
              <a:gd name="T20" fmla="*/ 0 60000 65536"/>
              <a:gd name="T21" fmla="*/ 0 w 104"/>
              <a:gd name="T22" fmla="*/ 0 h 54"/>
              <a:gd name="T23" fmla="*/ 104 w 104"/>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 h="54">
                <a:moveTo>
                  <a:pt x="0" y="24"/>
                </a:moveTo>
                <a:lnTo>
                  <a:pt x="14" y="43"/>
                </a:lnTo>
                <a:lnTo>
                  <a:pt x="35" y="50"/>
                </a:lnTo>
                <a:lnTo>
                  <a:pt x="56" y="50"/>
                </a:lnTo>
                <a:lnTo>
                  <a:pt x="81" y="53"/>
                </a:lnTo>
                <a:lnTo>
                  <a:pt x="100" y="28"/>
                </a:lnTo>
                <a:lnTo>
                  <a:pt x="103" y="0"/>
                </a:lnTo>
              </a:path>
            </a:pathLst>
          </a:custGeom>
          <a:noFill/>
          <a:ln w="254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78871" name="Text Box 25"/>
          <p:cNvSpPr txBox="1">
            <a:spLocks noChangeArrowheads="1"/>
          </p:cNvSpPr>
          <p:nvPr/>
        </p:nvSpPr>
        <p:spPr bwMode="auto">
          <a:xfrm>
            <a:off x="6477000" y="6567488"/>
            <a:ext cx="26670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s-ES_tradnl" sz="1300" b="1"/>
              <a:t>Tomado de Physio-Control</a:t>
            </a:r>
            <a:endParaRPr lang="es-ES_tradnl" sz="1300"/>
          </a:p>
        </p:txBody>
      </p:sp>
      <p:pic>
        <p:nvPicPr>
          <p:cNvPr id="78872" name="Picture 26" descr="U:\CENTRO DE FORMACION\CENTRO FORMAC 061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69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66915"/>
                                        </p:tgtEl>
                                        <p:attrNameLst>
                                          <p:attrName>style.visibility</p:attrName>
                                        </p:attrNameLst>
                                      </p:cBhvr>
                                      <p:to>
                                        <p:strVal val="visible"/>
                                      </p:to>
                                    </p:set>
                                    <p:anim calcmode="lin" valueType="num">
                                      <p:cBhvr additive="base">
                                        <p:cTn id="11" dur="500" fill="hold"/>
                                        <p:tgtEl>
                                          <p:spTgt spid="166915"/>
                                        </p:tgtEl>
                                        <p:attrNameLst>
                                          <p:attrName>ppt_x</p:attrName>
                                        </p:attrNameLst>
                                      </p:cBhvr>
                                      <p:tavLst>
                                        <p:tav tm="0">
                                          <p:val>
                                            <p:strVal val="0-#ppt_w/2"/>
                                          </p:val>
                                        </p:tav>
                                        <p:tav tm="100000">
                                          <p:val>
                                            <p:strVal val="#ppt_x"/>
                                          </p:val>
                                        </p:tav>
                                      </p:tavLst>
                                    </p:anim>
                                    <p:anim calcmode="lin" valueType="num">
                                      <p:cBhvr additive="base">
                                        <p:cTn id="12" dur="500" fill="hold"/>
                                        <p:tgtEl>
                                          <p:spTgt spid="166915"/>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66916"/>
                                        </p:tgtEl>
                                        <p:attrNameLst>
                                          <p:attrName>style.visibility</p:attrName>
                                        </p:attrNameLst>
                                      </p:cBhvr>
                                      <p:to>
                                        <p:strVal val="visible"/>
                                      </p:to>
                                    </p:set>
                                    <p:anim calcmode="lin" valueType="num">
                                      <p:cBhvr additive="base">
                                        <p:cTn id="17" dur="500" fill="hold"/>
                                        <p:tgtEl>
                                          <p:spTgt spid="166916"/>
                                        </p:tgtEl>
                                        <p:attrNameLst>
                                          <p:attrName>ppt_x</p:attrName>
                                        </p:attrNameLst>
                                      </p:cBhvr>
                                      <p:tavLst>
                                        <p:tav tm="0">
                                          <p:val>
                                            <p:strVal val="0-#ppt_w/2"/>
                                          </p:val>
                                        </p:tav>
                                        <p:tav tm="100000">
                                          <p:val>
                                            <p:strVal val="#ppt_x"/>
                                          </p:val>
                                        </p:tav>
                                      </p:tavLst>
                                    </p:anim>
                                    <p:anim calcmode="lin" valueType="num">
                                      <p:cBhvr additive="base">
                                        <p:cTn id="18" dur="500" fill="hold"/>
                                        <p:tgtEl>
                                          <p:spTgt spid="166916"/>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66918">
                                            <p:txEl>
                                              <p:pRg st="0" end="0"/>
                                            </p:txEl>
                                          </p:spTgt>
                                        </p:tgtEl>
                                        <p:attrNameLst>
                                          <p:attrName>style.visibility</p:attrName>
                                        </p:attrNameLst>
                                      </p:cBhvr>
                                      <p:to>
                                        <p:strVal val="visible"/>
                                      </p:to>
                                    </p:set>
                                    <p:anim calcmode="lin" valueType="num">
                                      <p:cBhvr additive="base">
                                        <p:cTn id="23" dur="500" fill="hold"/>
                                        <p:tgtEl>
                                          <p:spTgt spid="166918">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6691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66920"/>
                                        </p:tgtEl>
                                        <p:attrNameLst>
                                          <p:attrName>style.visibility</p:attrName>
                                        </p:attrNameLst>
                                      </p:cBhvr>
                                      <p:to>
                                        <p:strVal val="visible"/>
                                      </p:to>
                                    </p:set>
                                    <p:animEffect transition="in" filter="blinds(horizontal)">
                                      <p:cBhvr>
                                        <p:cTn id="29" dur="500"/>
                                        <p:tgtEl>
                                          <p:spTgt spid="1669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5" grpId="0" animBg="1"/>
      <p:bldP spid="166916" grpId="0" animBg="1"/>
      <p:bldP spid="166917" grpId="0" autoUpdateAnimBg="0"/>
      <p:bldP spid="166918" grpId="0" build="p" autoUpdateAnimBg="0"/>
      <p:bldP spid="166920"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a:xfrm>
            <a:off x="0" y="914400"/>
            <a:ext cx="7772400" cy="609600"/>
          </a:xfrm>
          <a:noFill/>
        </p:spPr>
        <p:txBody>
          <a:bodyPr lIns="19050" tIns="26988" rIns="19050" bIns="26988" anchor="t"/>
          <a:lstStyle/>
          <a:p>
            <a:r>
              <a:rPr lang="es-ES_tradnl" sz="3600">
                <a:latin typeface="Times New Roman" charset="0"/>
              </a:rPr>
              <a:t>Colocación electrodos de desfibrilación</a:t>
            </a:r>
          </a:p>
        </p:txBody>
      </p:sp>
      <p:sp>
        <p:nvSpPr>
          <p:cNvPr id="80898" name="Rectangle 3"/>
          <p:cNvSpPr>
            <a:spLocks noGrp="1" noChangeArrowheads="1"/>
          </p:cNvSpPr>
          <p:nvPr>
            <p:ph type="body" idx="1"/>
          </p:nvPr>
        </p:nvSpPr>
        <p:spPr>
          <a:xfrm>
            <a:off x="1219200" y="5181600"/>
            <a:ext cx="7404100" cy="1017588"/>
          </a:xfrm>
          <a:noFill/>
        </p:spPr>
        <p:txBody>
          <a:bodyPr lIns="88900" tIns="46038" rIns="88900" bIns="46038"/>
          <a:lstStyle/>
          <a:p>
            <a:r>
              <a:rPr lang="es-ES_tradnl" sz="2400">
                <a:latin typeface="Times New Roman" charset="0"/>
              </a:rPr>
              <a:t>Una buena colocación de los electrodos optimiza la energía que pasa a través de los ventrículos.</a:t>
            </a:r>
            <a:endParaRPr lang="es-ES_tradnl">
              <a:latin typeface="Times New Roman" charset="0"/>
            </a:endParaRPr>
          </a:p>
        </p:txBody>
      </p:sp>
      <p:sp>
        <p:nvSpPr>
          <p:cNvPr id="80899" name="Rectangle 4"/>
          <p:cNvSpPr>
            <a:spLocks noChangeArrowheads="1"/>
          </p:cNvSpPr>
          <p:nvPr/>
        </p:nvSpPr>
        <p:spPr bwMode="auto">
          <a:xfrm>
            <a:off x="8223250" y="6270625"/>
            <a:ext cx="663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sp>
        <p:nvSpPr>
          <p:cNvPr id="168965" name="Rectangle 5"/>
          <p:cNvSpPr>
            <a:spLocks noChangeArrowheads="1"/>
          </p:cNvSpPr>
          <p:nvPr/>
        </p:nvSpPr>
        <p:spPr bwMode="auto">
          <a:xfrm>
            <a:off x="1466850" y="4622800"/>
            <a:ext cx="2924175" cy="366713"/>
          </a:xfrm>
          <a:prstGeom prst="rect">
            <a:avLst/>
          </a:prstGeom>
          <a:noFill/>
          <a:ln>
            <a:noFill/>
          </a:ln>
          <a:effectLst/>
          <a:extLst/>
        </p:spPr>
        <p:txBody>
          <a:bodyPr lIns="92075" tIns="46038" rIns="92075" bIns="46038">
            <a:spAutoFit/>
          </a:bodyPr>
          <a:lstStyle/>
          <a:p>
            <a:pPr algn="ctr">
              <a:spcBef>
                <a:spcPct val="50000"/>
              </a:spcBef>
              <a:defRPr/>
            </a:pPr>
            <a:r>
              <a:rPr lang="es-ES_tradnl" sz="1800" b="1">
                <a:solidFill>
                  <a:srgbClr val="FFFFFF"/>
                </a:solidFill>
                <a:effectLst>
                  <a:outerShdw blurRad="38100" dist="38100" dir="2700000" algn="tl">
                    <a:srgbClr val="000000"/>
                  </a:outerShdw>
                </a:effectLst>
                <a:latin typeface="Arial" charset="0"/>
                <a:cs typeface="+mn-cs"/>
              </a:rPr>
              <a:t>Posición  correcta</a:t>
            </a:r>
          </a:p>
        </p:txBody>
      </p:sp>
      <p:sp>
        <p:nvSpPr>
          <p:cNvPr id="168966" name="Rectangle 6"/>
          <p:cNvSpPr>
            <a:spLocks noChangeArrowheads="1"/>
          </p:cNvSpPr>
          <p:nvPr/>
        </p:nvSpPr>
        <p:spPr bwMode="auto">
          <a:xfrm>
            <a:off x="5068888" y="4622800"/>
            <a:ext cx="2924175" cy="366713"/>
          </a:xfrm>
          <a:prstGeom prst="rect">
            <a:avLst/>
          </a:prstGeom>
          <a:noFill/>
          <a:ln>
            <a:noFill/>
          </a:ln>
          <a:effectLst/>
          <a:extLst/>
        </p:spPr>
        <p:txBody>
          <a:bodyPr lIns="92075" tIns="46038" rIns="92075" bIns="46038">
            <a:spAutoFit/>
          </a:bodyPr>
          <a:lstStyle/>
          <a:p>
            <a:pPr algn="ctr">
              <a:spcBef>
                <a:spcPct val="50000"/>
              </a:spcBef>
              <a:defRPr/>
            </a:pPr>
            <a:r>
              <a:rPr lang="es-ES_tradnl" sz="1800" b="1">
                <a:solidFill>
                  <a:srgbClr val="FFFFFF"/>
                </a:solidFill>
                <a:effectLst>
                  <a:outerShdw blurRad="38100" dist="38100" dir="2700000" algn="tl">
                    <a:srgbClr val="000000"/>
                  </a:outerShdw>
                </a:effectLst>
                <a:latin typeface="Arial" charset="0"/>
                <a:cs typeface="+mn-cs"/>
              </a:rPr>
              <a:t>Posición incorrecta</a:t>
            </a:r>
          </a:p>
        </p:txBody>
      </p:sp>
      <p:sp>
        <p:nvSpPr>
          <p:cNvPr id="80902" name="Freeform 7"/>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0903" name="Freeform 8"/>
          <p:cNvSpPr>
            <a:spLocks/>
          </p:cNvSpPr>
          <p:nvPr/>
        </p:nvSpPr>
        <p:spPr bwMode="auto">
          <a:xfrm>
            <a:off x="1304925" y="1804988"/>
            <a:ext cx="3055938" cy="2606675"/>
          </a:xfrm>
          <a:custGeom>
            <a:avLst/>
            <a:gdLst>
              <a:gd name="T0" fmla="*/ 2147483647 w 2165"/>
              <a:gd name="T1" fmla="*/ 2147483647 h 1642"/>
              <a:gd name="T2" fmla="*/ 2147483647 w 2165"/>
              <a:gd name="T3" fmla="*/ 2147483647 h 1642"/>
              <a:gd name="T4" fmla="*/ 2147483647 w 2165"/>
              <a:gd name="T5" fmla="*/ 2147483647 h 1642"/>
              <a:gd name="T6" fmla="*/ 2147483647 w 2165"/>
              <a:gd name="T7" fmla="*/ 0 h 1642"/>
              <a:gd name="T8" fmla="*/ 2147483647 w 2165"/>
              <a:gd name="T9" fmla="*/ 2147483647 h 1642"/>
              <a:gd name="T10" fmla="*/ 2147483647 w 2165"/>
              <a:gd name="T11" fmla="*/ 2147483647 h 1642"/>
              <a:gd name="T12" fmla="*/ 2147483647 w 2165"/>
              <a:gd name="T13" fmla="*/ 2147483647 h 1642"/>
              <a:gd name="T14" fmla="*/ 2147483647 w 2165"/>
              <a:gd name="T15" fmla="*/ 2147483647 h 1642"/>
              <a:gd name="T16" fmla="*/ 2147483647 w 2165"/>
              <a:gd name="T17" fmla="*/ 2147483647 h 1642"/>
              <a:gd name="T18" fmla="*/ 2147483647 w 2165"/>
              <a:gd name="T19" fmla="*/ 2147483647 h 1642"/>
              <a:gd name="T20" fmla="*/ 2147483647 w 2165"/>
              <a:gd name="T21" fmla="*/ 2147483647 h 1642"/>
              <a:gd name="T22" fmla="*/ 2147483647 w 2165"/>
              <a:gd name="T23" fmla="*/ 2147483647 h 1642"/>
              <a:gd name="T24" fmla="*/ 2147483647 w 2165"/>
              <a:gd name="T25" fmla="*/ 2147483647 h 1642"/>
              <a:gd name="T26" fmla="*/ 2147483647 w 2165"/>
              <a:gd name="T27" fmla="*/ 2147483647 h 1642"/>
              <a:gd name="T28" fmla="*/ 2147483647 w 2165"/>
              <a:gd name="T29" fmla="*/ 2147483647 h 1642"/>
              <a:gd name="T30" fmla="*/ 2147483647 w 2165"/>
              <a:gd name="T31" fmla="*/ 2147483647 h 1642"/>
              <a:gd name="T32" fmla="*/ 2147483647 w 2165"/>
              <a:gd name="T33" fmla="*/ 2147483647 h 1642"/>
              <a:gd name="T34" fmla="*/ 2147483647 w 2165"/>
              <a:gd name="T35" fmla="*/ 2147483647 h 1642"/>
              <a:gd name="T36" fmla="*/ 2147483647 w 2165"/>
              <a:gd name="T37" fmla="*/ 2147483647 h 1642"/>
              <a:gd name="T38" fmla="*/ 2147483647 w 2165"/>
              <a:gd name="T39" fmla="*/ 2147483647 h 1642"/>
              <a:gd name="T40" fmla="*/ 2147483647 w 2165"/>
              <a:gd name="T41" fmla="*/ 2147483647 h 1642"/>
              <a:gd name="T42" fmla="*/ 2147483647 w 2165"/>
              <a:gd name="T43" fmla="*/ 2147483647 h 1642"/>
              <a:gd name="T44" fmla="*/ 2147483647 w 2165"/>
              <a:gd name="T45" fmla="*/ 2147483647 h 1642"/>
              <a:gd name="T46" fmla="*/ 2147483647 w 2165"/>
              <a:gd name="T47" fmla="*/ 2147483647 h 1642"/>
              <a:gd name="T48" fmla="*/ 2147483647 w 2165"/>
              <a:gd name="T49" fmla="*/ 2147483647 h 1642"/>
              <a:gd name="T50" fmla="*/ 2147483647 w 2165"/>
              <a:gd name="T51" fmla="*/ 2147483647 h 1642"/>
              <a:gd name="T52" fmla="*/ 2147483647 w 2165"/>
              <a:gd name="T53" fmla="*/ 2147483647 h 1642"/>
              <a:gd name="T54" fmla="*/ 2147483647 w 2165"/>
              <a:gd name="T55" fmla="*/ 2147483647 h 1642"/>
              <a:gd name="T56" fmla="*/ 2147483647 w 2165"/>
              <a:gd name="T57" fmla="*/ 2147483647 h 1642"/>
              <a:gd name="T58" fmla="*/ 2147483647 w 2165"/>
              <a:gd name="T59" fmla="*/ 2147483647 h 1642"/>
              <a:gd name="T60" fmla="*/ 2147483647 w 2165"/>
              <a:gd name="T61" fmla="*/ 2147483647 h 1642"/>
              <a:gd name="T62" fmla="*/ 2147483647 w 2165"/>
              <a:gd name="T63" fmla="*/ 2147483647 h 1642"/>
              <a:gd name="T64" fmla="*/ 2147483647 w 2165"/>
              <a:gd name="T65" fmla="*/ 2147483647 h 16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65"/>
              <a:gd name="T100" fmla="*/ 0 h 1642"/>
              <a:gd name="T101" fmla="*/ 2165 w 2165"/>
              <a:gd name="T102" fmla="*/ 1642 h 16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65" h="1642">
                <a:moveTo>
                  <a:pt x="400" y="74"/>
                </a:moveTo>
                <a:lnTo>
                  <a:pt x="480" y="41"/>
                </a:lnTo>
                <a:lnTo>
                  <a:pt x="557" y="22"/>
                </a:lnTo>
                <a:lnTo>
                  <a:pt x="633" y="12"/>
                </a:lnTo>
                <a:lnTo>
                  <a:pt x="709" y="9"/>
                </a:lnTo>
                <a:lnTo>
                  <a:pt x="866" y="12"/>
                </a:lnTo>
                <a:lnTo>
                  <a:pt x="1037" y="8"/>
                </a:lnTo>
                <a:lnTo>
                  <a:pt x="1146" y="0"/>
                </a:lnTo>
                <a:lnTo>
                  <a:pt x="1248" y="0"/>
                </a:lnTo>
                <a:lnTo>
                  <a:pt x="1341" y="7"/>
                </a:lnTo>
                <a:lnTo>
                  <a:pt x="1424" y="18"/>
                </a:lnTo>
                <a:lnTo>
                  <a:pt x="1492" y="30"/>
                </a:lnTo>
                <a:lnTo>
                  <a:pt x="1544" y="42"/>
                </a:lnTo>
                <a:lnTo>
                  <a:pt x="1577" y="51"/>
                </a:lnTo>
                <a:lnTo>
                  <a:pt x="1589" y="54"/>
                </a:lnTo>
                <a:lnTo>
                  <a:pt x="1686" y="80"/>
                </a:lnTo>
                <a:lnTo>
                  <a:pt x="1771" y="118"/>
                </a:lnTo>
                <a:lnTo>
                  <a:pt x="1846" y="166"/>
                </a:lnTo>
                <a:lnTo>
                  <a:pt x="1910" y="222"/>
                </a:lnTo>
                <a:lnTo>
                  <a:pt x="2012" y="351"/>
                </a:lnTo>
                <a:lnTo>
                  <a:pt x="2082" y="490"/>
                </a:lnTo>
                <a:lnTo>
                  <a:pt x="2126" y="624"/>
                </a:lnTo>
                <a:lnTo>
                  <a:pt x="2151" y="738"/>
                </a:lnTo>
                <a:lnTo>
                  <a:pt x="2157" y="783"/>
                </a:lnTo>
                <a:lnTo>
                  <a:pt x="2161" y="818"/>
                </a:lnTo>
                <a:lnTo>
                  <a:pt x="2163" y="840"/>
                </a:lnTo>
                <a:lnTo>
                  <a:pt x="2164" y="848"/>
                </a:lnTo>
                <a:lnTo>
                  <a:pt x="2161" y="940"/>
                </a:lnTo>
                <a:lnTo>
                  <a:pt x="2149" y="1054"/>
                </a:lnTo>
                <a:lnTo>
                  <a:pt x="2122" y="1180"/>
                </a:lnTo>
                <a:lnTo>
                  <a:pt x="2079" y="1308"/>
                </a:lnTo>
                <a:lnTo>
                  <a:pt x="2016" y="1426"/>
                </a:lnTo>
                <a:lnTo>
                  <a:pt x="1931" y="1525"/>
                </a:lnTo>
                <a:lnTo>
                  <a:pt x="1880" y="1563"/>
                </a:lnTo>
                <a:lnTo>
                  <a:pt x="1821" y="1593"/>
                </a:lnTo>
                <a:lnTo>
                  <a:pt x="1755" y="1612"/>
                </a:lnTo>
                <a:lnTo>
                  <a:pt x="1683" y="1620"/>
                </a:lnTo>
                <a:lnTo>
                  <a:pt x="1597" y="1619"/>
                </a:lnTo>
                <a:lnTo>
                  <a:pt x="1528" y="1616"/>
                </a:lnTo>
                <a:lnTo>
                  <a:pt x="1468" y="1611"/>
                </a:lnTo>
                <a:lnTo>
                  <a:pt x="1414" y="1608"/>
                </a:lnTo>
                <a:lnTo>
                  <a:pt x="1361" y="1607"/>
                </a:lnTo>
                <a:lnTo>
                  <a:pt x="1302" y="1610"/>
                </a:lnTo>
                <a:lnTo>
                  <a:pt x="1233" y="1619"/>
                </a:lnTo>
                <a:lnTo>
                  <a:pt x="1148" y="1635"/>
                </a:lnTo>
                <a:lnTo>
                  <a:pt x="1102" y="1641"/>
                </a:lnTo>
                <a:lnTo>
                  <a:pt x="1060" y="1639"/>
                </a:lnTo>
                <a:lnTo>
                  <a:pt x="949" y="1620"/>
                </a:lnTo>
                <a:lnTo>
                  <a:pt x="849" y="1612"/>
                </a:lnTo>
                <a:lnTo>
                  <a:pt x="758" y="1611"/>
                </a:lnTo>
                <a:lnTo>
                  <a:pt x="676" y="1614"/>
                </a:lnTo>
                <a:lnTo>
                  <a:pt x="531" y="1618"/>
                </a:lnTo>
                <a:lnTo>
                  <a:pt x="403" y="1601"/>
                </a:lnTo>
                <a:lnTo>
                  <a:pt x="362" y="1588"/>
                </a:lnTo>
                <a:lnTo>
                  <a:pt x="305" y="1556"/>
                </a:lnTo>
                <a:lnTo>
                  <a:pt x="238" y="1504"/>
                </a:lnTo>
                <a:lnTo>
                  <a:pt x="168" y="1427"/>
                </a:lnTo>
                <a:lnTo>
                  <a:pt x="102" y="1324"/>
                </a:lnTo>
                <a:lnTo>
                  <a:pt x="47" y="1193"/>
                </a:lnTo>
                <a:lnTo>
                  <a:pt x="11" y="1029"/>
                </a:lnTo>
                <a:lnTo>
                  <a:pt x="0" y="831"/>
                </a:lnTo>
                <a:lnTo>
                  <a:pt x="45" y="584"/>
                </a:lnTo>
                <a:lnTo>
                  <a:pt x="127" y="367"/>
                </a:lnTo>
                <a:lnTo>
                  <a:pt x="181" y="273"/>
                </a:lnTo>
                <a:lnTo>
                  <a:pt x="245" y="192"/>
                </a:lnTo>
                <a:lnTo>
                  <a:pt x="318" y="125"/>
                </a:lnTo>
                <a:lnTo>
                  <a:pt x="400" y="74"/>
                </a:lnTo>
              </a:path>
            </a:pathLst>
          </a:custGeom>
          <a:solidFill>
            <a:srgbClr val="FCD9CD"/>
          </a:solidFill>
          <a:ln w="12700" cap="rnd" cmpd="sng">
            <a:solidFill>
              <a:schemeClr val="tx1"/>
            </a:solidFill>
            <a:prstDash val="solid"/>
            <a:round/>
            <a:headEnd/>
            <a:tailEnd/>
          </a:ln>
        </p:spPr>
        <p:txBody>
          <a:bodyPr/>
          <a:lstStyle/>
          <a:p>
            <a:endParaRPr lang="es-ES"/>
          </a:p>
        </p:txBody>
      </p:sp>
      <p:sp>
        <p:nvSpPr>
          <p:cNvPr id="80904" name="Freeform 9"/>
          <p:cNvSpPr>
            <a:spLocks/>
          </p:cNvSpPr>
          <p:nvPr/>
        </p:nvSpPr>
        <p:spPr bwMode="auto">
          <a:xfrm>
            <a:off x="1928813" y="2432050"/>
            <a:ext cx="1308100" cy="1203325"/>
          </a:xfrm>
          <a:custGeom>
            <a:avLst/>
            <a:gdLst>
              <a:gd name="T0" fmla="*/ 2147483647 w 927"/>
              <a:gd name="T1" fmla="*/ 2147483647 h 758"/>
              <a:gd name="T2" fmla="*/ 2147483647 w 927"/>
              <a:gd name="T3" fmla="*/ 2147483647 h 758"/>
              <a:gd name="T4" fmla="*/ 2147483647 w 927"/>
              <a:gd name="T5" fmla="*/ 2147483647 h 758"/>
              <a:gd name="T6" fmla="*/ 2147483647 w 927"/>
              <a:gd name="T7" fmla="*/ 0 h 758"/>
              <a:gd name="T8" fmla="*/ 2147483647 w 927"/>
              <a:gd name="T9" fmla="*/ 2147483647 h 758"/>
              <a:gd name="T10" fmla="*/ 2147483647 w 927"/>
              <a:gd name="T11" fmla="*/ 2147483647 h 758"/>
              <a:gd name="T12" fmla="*/ 2147483647 w 927"/>
              <a:gd name="T13" fmla="*/ 2147483647 h 758"/>
              <a:gd name="T14" fmla="*/ 2147483647 w 927"/>
              <a:gd name="T15" fmla="*/ 2147483647 h 758"/>
              <a:gd name="T16" fmla="*/ 2147483647 w 927"/>
              <a:gd name="T17" fmla="*/ 2147483647 h 758"/>
              <a:gd name="T18" fmla="*/ 2147483647 w 927"/>
              <a:gd name="T19" fmla="*/ 2147483647 h 758"/>
              <a:gd name="T20" fmla="*/ 2147483647 w 927"/>
              <a:gd name="T21" fmla="*/ 2147483647 h 758"/>
              <a:gd name="T22" fmla="*/ 2147483647 w 927"/>
              <a:gd name="T23" fmla="*/ 2147483647 h 758"/>
              <a:gd name="T24" fmla="*/ 2147483647 w 927"/>
              <a:gd name="T25" fmla="*/ 2147483647 h 758"/>
              <a:gd name="T26" fmla="*/ 2147483647 w 927"/>
              <a:gd name="T27" fmla="*/ 2147483647 h 758"/>
              <a:gd name="T28" fmla="*/ 2147483647 w 927"/>
              <a:gd name="T29" fmla="*/ 2147483647 h 758"/>
              <a:gd name="T30" fmla="*/ 2147483647 w 927"/>
              <a:gd name="T31" fmla="*/ 2147483647 h 758"/>
              <a:gd name="T32" fmla="*/ 2147483647 w 927"/>
              <a:gd name="T33" fmla="*/ 2147483647 h 758"/>
              <a:gd name="T34" fmla="*/ 2147483647 w 927"/>
              <a:gd name="T35" fmla="*/ 2147483647 h 758"/>
              <a:gd name="T36" fmla="*/ 2147483647 w 927"/>
              <a:gd name="T37" fmla="*/ 2147483647 h 758"/>
              <a:gd name="T38" fmla="*/ 2147483647 w 927"/>
              <a:gd name="T39" fmla="*/ 2147483647 h 758"/>
              <a:gd name="T40" fmla="*/ 2147483647 w 927"/>
              <a:gd name="T41" fmla="*/ 2147483647 h 758"/>
              <a:gd name="T42" fmla="*/ 2147483647 w 927"/>
              <a:gd name="T43" fmla="*/ 2147483647 h 758"/>
              <a:gd name="T44" fmla="*/ 2147483647 w 927"/>
              <a:gd name="T45" fmla="*/ 2147483647 h 758"/>
              <a:gd name="T46" fmla="*/ 2147483647 w 927"/>
              <a:gd name="T47" fmla="*/ 2147483647 h 758"/>
              <a:gd name="T48" fmla="*/ 2147483647 w 927"/>
              <a:gd name="T49" fmla="*/ 2147483647 h 758"/>
              <a:gd name="T50" fmla="*/ 2147483647 w 927"/>
              <a:gd name="T51" fmla="*/ 2147483647 h 758"/>
              <a:gd name="T52" fmla="*/ 2147483647 w 927"/>
              <a:gd name="T53" fmla="*/ 2147483647 h 758"/>
              <a:gd name="T54" fmla="*/ 2147483647 w 927"/>
              <a:gd name="T55" fmla="*/ 2147483647 h 758"/>
              <a:gd name="T56" fmla="*/ 2147483647 w 927"/>
              <a:gd name="T57" fmla="*/ 2147483647 h 758"/>
              <a:gd name="T58" fmla="*/ 2147483647 w 927"/>
              <a:gd name="T59" fmla="*/ 2147483647 h 758"/>
              <a:gd name="T60" fmla="*/ 2147483647 w 927"/>
              <a:gd name="T61" fmla="*/ 2147483647 h 758"/>
              <a:gd name="T62" fmla="*/ 2147483647 w 927"/>
              <a:gd name="T63" fmla="*/ 2147483647 h 758"/>
              <a:gd name="T64" fmla="*/ 2147483647 w 927"/>
              <a:gd name="T65" fmla="*/ 2147483647 h 758"/>
              <a:gd name="T66" fmla="*/ 2147483647 w 927"/>
              <a:gd name="T67" fmla="*/ 2147483647 h 758"/>
              <a:gd name="T68" fmla="*/ 0 w 927"/>
              <a:gd name="T69" fmla="*/ 2147483647 h 758"/>
              <a:gd name="T70" fmla="*/ 2147483647 w 927"/>
              <a:gd name="T71" fmla="*/ 2147483647 h 758"/>
              <a:gd name="T72" fmla="*/ 2147483647 w 927"/>
              <a:gd name="T73" fmla="*/ 2147483647 h 758"/>
              <a:gd name="T74" fmla="*/ 2147483647 w 927"/>
              <a:gd name="T75" fmla="*/ 2147483647 h 758"/>
              <a:gd name="T76" fmla="*/ 2147483647 w 927"/>
              <a:gd name="T77" fmla="*/ 2147483647 h 7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27"/>
              <a:gd name="T118" fmla="*/ 0 h 758"/>
              <a:gd name="T119" fmla="*/ 927 w 927"/>
              <a:gd name="T120" fmla="*/ 758 h 7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27" h="758">
                <a:moveTo>
                  <a:pt x="86" y="26"/>
                </a:moveTo>
                <a:lnTo>
                  <a:pt x="148" y="11"/>
                </a:lnTo>
                <a:lnTo>
                  <a:pt x="221" y="2"/>
                </a:lnTo>
                <a:lnTo>
                  <a:pt x="298" y="0"/>
                </a:lnTo>
                <a:lnTo>
                  <a:pt x="374" y="1"/>
                </a:lnTo>
                <a:lnTo>
                  <a:pt x="443" y="5"/>
                </a:lnTo>
                <a:lnTo>
                  <a:pt x="499" y="10"/>
                </a:lnTo>
                <a:lnTo>
                  <a:pt x="537" y="14"/>
                </a:lnTo>
                <a:lnTo>
                  <a:pt x="551" y="15"/>
                </a:lnTo>
                <a:lnTo>
                  <a:pt x="700" y="42"/>
                </a:lnTo>
                <a:lnTo>
                  <a:pt x="822" y="108"/>
                </a:lnTo>
                <a:lnTo>
                  <a:pt x="868" y="155"/>
                </a:lnTo>
                <a:lnTo>
                  <a:pt x="903" y="211"/>
                </a:lnTo>
                <a:lnTo>
                  <a:pt x="922" y="276"/>
                </a:lnTo>
                <a:lnTo>
                  <a:pt x="926" y="350"/>
                </a:lnTo>
                <a:lnTo>
                  <a:pt x="920" y="393"/>
                </a:lnTo>
                <a:lnTo>
                  <a:pt x="903" y="448"/>
                </a:lnTo>
                <a:lnTo>
                  <a:pt x="875" y="510"/>
                </a:lnTo>
                <a:lnTo>
                  <a:pt x="836" y="575"/>
                </a:lnTo>
                <a:lnTo>
                  <a:pt x="788" y="637"/>
                </a:lnTo>
                <a:lnTo>
                  <a:pt x="731" y="692"/>
                </a:lnTo>
                <a:lnTo>
                  <a:pt x="667" y="734"/>
                </a:lnTo>
                <a:lnTo>
                  <a:pt x="595" y="757"/>
                </a:lnTo>
                <a:lnTo>
                  <a:pt x="557" y="757"/>
                </a:lnTo>
                <a:lnTo>
                  <a:pt x="498" y="751"/>
                </a:lnTo>
                <a:lnTo>
                  <a:pt x="425" y="738"/>
                </a:lnTo>
                <a:lnTo>
                  <a:pt x="344" y="714"/>
                </a:lnTo>
                <a:lnTo>
                  <a:pt x="260" y="679"/>
                </a:lnTo>
                <a:lnTo>
                  <a:pt x="179" y="631"/>
                </a:lnTo>
                <a:lnTo>
                  <a:pt x="108" y="567"/>
                </a:lnTo>
                <a:lnTo>
                  <a:pt x="52" y="486"/>
                </a:lnTo>
                <a:lnTo>
                  <a:pt x="37" y="448"/>
                </a:lnTo>
                <a:lnTo>
                  <a:pt x="21" y="394"/>
                </a:lnTo>
                <a:lnTo>
                  <a:pt x="8" y="329"/>
                </a:lnTo>
                <a:lnTo>
                  <a:pt x="0" y="260"/>
                </a:lnTo>
                <a:lnTo>
                  <a:pt x="1" y="189"/>
                </a:lnTo>
                <a:lnTo>
                  <a:pt x="14" y="124"/>
                </a:lnTo>
                <a:lnTo>
                  <a:pt x="41" y="67"/>
                </a:lnTo>
                <a:lnTo>
                  <a:pt x="86" y="26"/>
                </a:lnTo>
              </a:path>
            </a:pathLst>
          </a:custGeom>
          <a:solidFill>
            <a:srgbClr val="ECECEC"/>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0905" name="Freeform 10"/>
          <p:cNvSpPr>
            <a:spLocks/>
          </p:cNvSpPr>
          <p:nvPr/>
        </p:nvSpPr>
        <p:spPr bwMode="auto">
          <a:xfrm>
            <a:off x="1928813" y="2432050"/>
            <a:ext cx="1308100" cy="1203325"/>
          </a:xfrm>
          <a:custGeom>
            <a:avLst/>
            <a:gdLst>
              <a:gd name="T0" fmla="*/ 2147483647 w 927"/>
              <a:gd name="T1" fmla="*/ 2147483647 h 758"/>
              <a:gd name="T2" fmla="*/ 2147483647 w 927"/>
              <a:gd name="T3" fmla="*/ 2147483647 h 758"/>
              <a:gd name="T4" fmla="*/ 2147483647 w 927"/>
              <a:gd name="T5" fmla="*/ 2147483647 h 758"/>
              <a:gd name="T6" fmla="*/ 2147483647 w 927"/>
              <a:gd name="T7" fmla="*/ 0 h 758"/>
              <a:gd name="T8" fmla="*/ 2147483647 w 927"/>
              <a:gd name="T9" fmla="*/ 2147483647 h 758"/>
              <a:gd name="T10" fmla="*/ 2147483647 w 927"/>
              <a:gd name="T11" fmla="*/ 2147483647 h 758"/>
              <a:gd name="T12" fmla="*/ 2147483647 w 927"/>
              <a:gd name="T13" fmla="*/ 2147483647 h 758"/>
              <a:gd name="T14" fmla="*/ 2147483647 w 927"/>
              <a:gd name="T15" fmla="*/ 2147483647 h 758"/>
              <a:gd name="T16" fmla="*/ 2147483647 w 927"/>
              <a:gd name="T17" fmla="*/ 2147483647 h 758"/>
              <a:gd name="T18" fmla="*/ 2147483647 w 927"/>
              <a:gd name="T19" fmla="*/ 2147483647 h 758"/>
              <a:gd name="T20" fmla="*/ 2147483647 w 927"/>
              <a:gd name="T21" fmla="*/ 2147483647 h 758"/>
              <a:gd name="T22" fmla="*/ 2147483647 w 927"/>
              <a:gd name="T23" fmla="*/ 2147483647 h 758"/>
              <a:gd name="T24" fmla="*/ 2147483647 w 927"/>
              <a:gd name="T25" fmla="*/ 2147483647 h 758"/>
              <a:gd name="T26" fmla="*/ 2147483647 w 927"/>
              <a:gd name="T27" fmla="*/ 2147483647 h 758"/>
              <a:gd name="T28" fmla="*/ 2147483647 w 927"/>
              <a:gd name="T29" fmla="*/ 2147483647 h 758"/>
              <a:gd name="T30" fmla="*/ 2147483647 w 927"/>
              <a:gd name="T31" fmla="*/ 2147483647 h 758"/>
              <a:gd name="T32" fmla="*/ 2147483647 w 927"/>
              <a:gd name="T33" fmla="*/ 2147483647 h 758"/>
              <a:gd name="T34" fmla="*/ 2147483647 w 927"/>
              <a:gd name="T35" fmla="*/ 2147483647 h 758"/>
              <a:gd name="T36" fmla="*/ 2147483647 w 927"/>
              <a:gd name="T37" fmla="*/ 2147483647 h 758"/>
              <a:gd name="T38" fmla="*/ 2147483647 w 927"/>
              <a:gd name="T39" fmla="*/ 2147483647 h 758"/>
              <a:gd name="T40" fmla="*/ 2147483647 w 927"/>
              <a:gd name="T41" fmla="*/ 2147483647 h 758"/>
              <a:gd name="T42" fmla="*/ 2147483647 w 927"/>
              <a:gd name="T43" fmla="*/ 2147483647 h 758"/>
              <a:gd name="T44" fmla="*/ 2147483647 w 927"/>
              <a:gd name="T45" fmla="*/ 2147483647 h 758"/>
              <a:gd name="T46" fmla="*/ 2147483647 w 927"/>
              <a:gd name="T47" fmla="*/ 2147483647 h 758"/>
              <a:gd name="T48" fmla="*/ 2147483647 w 927"/>
              <a:gd name="T49" fmla="*/ 2147483647 h 758"/>
              <a:gd name="T50" fmla="*/ 2147483647 w 927"/>
              <a:gd name="T51" fmla="*/ 2147483647 h 758"/>
              <a:gd name="T52" fmla="*/ 2147483647 w 927"/>
              <a:gd name="T53" fmla="*/ 2147483647 h 758"/>
              <a:gd name="T54" fmla="*/ 2147483647 w 927"/>
              <a:gd name="T55" fmla="*/ 2147483647 h 758"/>
              <a:gd name="T56" fmla="*/ 2147483647 w 927"/>
              <a:gd name="T57" fmla="*/ 2147483647 h 758"/>
              <a:gd name="T58" fmla="*/ 2147483647 w 927"/>
              <a:gd name="T59" fmla="*/ 2147483647 h 758"/>
              <a:gd name="T60" fmla="*/ 2147483647 w 927"/>
              <a:gd name="T61" fmla="*/ 2147483647 h 758"/>
              <a:gd name="T62" fmla="*/ 2147483647 w 927"/>
              <a:gd name="T63" fmla="*/ 2147483647 h 758"/>
              <a:gd name="T64" fmla="*/ 2147483647 w 927"/>
              <a:gd name="T65" fmla="*/ 2147483647 h 758"/>
              <a:gd name="T66" fmla="*/ 2147483647 w 927"/>
              <a:gd name="T67" fmla="*/ 2147483647 h 758"/>
              <a:gd name="T68" fmla="*/ 0 w 927"/>
              <a:gd name="T69" fmla="*/ 2147483647 h 758"/>
              <a:gd name="T70" fmla="*/ 2147483647 w 927"/>
              <a:gd name="T71" fmla="*/ 2147483647 h 758"/>
              <a:gd name="T72" fmla="*/ 2147483647 w 927"/>
              <a:gd name="T73" fmla="*/ 2147483647 h 758"/>
              <a:gd name="T74" fmla="*/ 2147483647 w 927"/>
              <a:gd name="T75" fmla="*/ 2147483647 h 758"/>
              <a:gd name="T76" fmla="*/ 2147483647 w 927"/>
              <a:gd name="T77" fmla="*/ 2147483647 h 7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27"/>
              <a:gd name="T118" fmla="*/ 0 h 758"/>
              <a:gd name="T119" fmla="*/ 927 w 927"/>
              <a:gd name="T120" fmla="*/ 758 h 7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27" h="758">
                <a:moveTo>
                  <a:pt x="86" y="26"/>
                </a:moveTo>
                <a:lnTo>
                  <a:pt x="148" y="11"/>
                </a:lnTo>
                <a:lnTo>
                  <a:pt x="221" y="2"/>
                </a:lnTo>
                <a:lnTo>
                  <a:pt x="298" y="0"/>
                </a:lnTo>
                <a:lnTo>
                  <a:pt x="374" y="1"/>
                </a:lnTo>
                <a:lnTo>
                  <a:pt x="443" y="5"/>
                </a:lnTo>
                <a:lnTo>
                  <a:pt x="499" y="10"/>
                </a:lnTo>
                <a:lnTo>
                  <a:pt x="537" y="14"/>
                </a:lnTo>
                <a:lnTo>
                  <a:pt x="551" y="15"/>
                </a:lnTo>
                <a:lnTo>
                  <a:pt x="700" y="42"/>
                </a:lnTo>
                <a:lnTo>
                  <a:pt x="822" y="108"/>
                </a:lnTo>
                <a:lnTo>
                  <a:pt x="868" y="155"/>
                </a:lnTo>
                <a:lnTo>
                  <a:pt x="903" y="211"/>
                </a:lnTo>
                <a:lnTo>
                  <a:pt x="922" y="276"/>
                </a:lnTo>
                <a:lnTo>
                  <a:pt x="926" y="350"/>
                </a:lnTo>
                <a:lnTo>
                  <a:pt x="920" y="393"/>
                </a:lnTo>
                <a:lnTo>
                  <a:pt x="903" y="448"/>
                </a:lnTo>
                <a:lnTo>
                  <a:pt x="875" y="510"/>
                </a:lnTo>
                <a:lnTo>
                  <a:pt x="836" y="575"/>
                </a:lnTo>
                <a:lnTo>
                  <a:pt x="788" y="637"/>
                </a:lnTo>
                <a:lnTo>
                  <a:pt x="731" y="692"/>
                </a:lnTo>
                <a:lnTo>
                  <a:pt x="667" y="734"/>
                </a:lnTo>
                <a:lnTo>
                  <a:pt x="595" y="757"/>
                </a:lnTo>
                <a:lnTo>
                  <a:pt x="557" y="757"/>
                </a:lnTo>
                <a:lnTo>
                  <a:pt x="498" y="751"/>
                </a:lnTo>
                <a:lnTo>
                  <a:pt x="425" y="738"/>
                </a:lnTo>
                <a:lnTo>
                  <a:pt x="344" y="714"/>
                </a:lnTo>
                <a:lnTo>
                  <a:pt x="260" y="679"/>
                </a:lnTo>
                <a:lnTo>
                  <a:pt x="179" y="631"/>
                </a:lnTo>
                <a:lnTo>
                  <a:pt x="108" y="567"/>
                </a:lnTo>
                <a:lnTo>
                  <a:pt x="52" y="486"/>
                </a:lnTo>
                <a:lnTo>
                  <a:pt x="37" y="448"/>
                </a:lnTo>
                <a:lnTo>
                  <a:pt x="21" y="394"/>
                </a:lnTo>
                <a:lnTo>
                  <a:pt x="8" y="329"/>
                </a:lnTo>
                <a:lnTo>
                  <a:pt x="0" y="260"/>
                </a:lnTo>
                <a:lnTo>
                  <a:pt x="1" y="189"/>
                </a:lnTo>
                <a:lnTo>
                  <a:pt x="14" y="124"/>
                </a:lnTo>
                <a:lnTo>
                  <a:pt x="41" y="67"/>
                </a:lnTo>
                <a:lnTo>
                  <a:pt x="86" y="26"/>
                </a:lnTo>
              </a:path>
            </a:pathLst>
          </a:custGeom>
          <a:solidFill>
            <a:srgbClr val="F48F87"/>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0906" name="Freeform 11"/>
          <p:cNvSpPr>
            <a:spLocks/>
          </p:cNvSpPr>
          <p:nvPr/>
        </p:nvSpPr>
        <p:spPr bwMode="auto">
          <a:xfrm>
            <a:off x="1928813" y="2432050"/>
            <a:ext cx="1308100" cy="1203325"/>
          </a:xfrm>
          <a:custGeom>
            <a:avLst/>
            <a:gdLst>
              <a:gd name="T0" fmla="*/ 2147483647 w 927"/>
              <a:gd name="T1" fmla="*/ 2147483647 h 758"/>
              <a:gd name="T2" fmla="*/ 2147483647 w 927"/>
              <a:gd name="T3" fmla="*/ 2147483647 h 758"/>
              <a:gd name="T4" fmla="*/ 2147483647 w 927"/>
              <a:gd name="T5" fmla="*/ 2147483647 h 758"/>
              <a:gd name="T6" fmla="*/ 2147483647 w 927"/>
              <a:gd name="T7" fmla="*/ 0 h 758"/>
              <a:gd name="T8" fmla="*/ 2147483647 w 927"/>
              <a:gd name="T9" fmla="*/ 2147483647 h 758"/>
              <a:gd name="T10" fmla="*/ 2147483647 w 927"/>
              <a:gd name="T11" fmla="*/ 2147483647 h 758"/>
              <a:gd name="T12" fmla="*/ 2147483647 w 927"/>
              <a:gd name="T13" fmla="*/ 2147483647 h 758"/>
              <a:gd name="T14" fmla="*/ 2147483647 w 927"/>
              <a:gd name="T15" fmla="*/ 2147483647 h 758"/>
              <a:gd name="T16" fmla="*/ 2147483647 w 927"/>
              <a:gd name="T17" fmla="*/ 2147483647 h 758"/>
              <a:gd name="T18" fmla="*/ 2147483647 w 927"/>
              <a:gd name="T19" fmla="*/ 2147483647 h 758"/>
              <a:gd name="T20" fmla="*/ 2147483647 w 927"/>
              <a:gd name="T21" fmla="*/ 2147483647 h 758"/>
              <a:gd name="T22" fmla="*/ 2147483647 w 927"/>
              <a:gd name="T23" fmla="*/ 2147483647 h 758"/>
              <a:gd name="T24" fmla="*/ 2147483647 w 927"/>
              <a:gd name="T25" fmla="*/ 2147483647 h 758"/>
              <a:gd name="T26" fmla="*/ 2147483647 w 927"/>
              <a:gd name="T27" fmla="*/ 2147483647 h 758"/>
              <a:gd name="T28" fmla="*/ 2147483647 w 927"/>
              <a:gd name="T29" fmla="*/ 2147483647 h 758"/>
              <a:gd name="T30" fmla="*/ 2147483647 w 927"/>
              <a:gd name="T31" fmla="*/ 2147483647 h 758"/>
              <a:gd name="T32" fmla="*/ 2147483647 w 927"/>
              <a:gd name="T33" fmla="*/ 2147483647 h 758"/>
              <a:gd name="T34" fmla="*/ 2147483647 w 927"/>
              <a:gd name="T35" fmla="*/ 2147483647 h 758"/>
              <a:gd name="T36" fmla="*/ 2147483647 w 927"/>
              <a:gd name="T37" fmla="*/ 2147483647 h 758"/>
              <a:gd name="T38" fmla="*/ 2147483647 w 927"/>
              <a:gd name="T39" fmla="*/ 2147483647 h 758"/>
              <a:gd name="T40" fmla="*/ 2147483647 w 927"/>
              <a:gd name="T41" fmla="*/ 2147483647 h 758"/>
              <a:gd name="T42" fmla="*/ 2147483647 w 927"/>
              <a:gd name="T43" fmla="*/ 2147483647 h 758"/>
              <a:gd name="T44" fmla="*/ 2147483647 w 927"/>
              <a:gd name="T45" fmla="*/ 2147483647 h 758"/>
              <a:gd name="T46" fmla="*/ 2147483647 w 927"/>
              <a:gd name="T47" fmla="*/ 2147483647 h 758"/>
              <a:gd name="T48" fmla="*/ 2147483647 w 927"/>
              <a:gd name="T49" fmla="*/ 2147483647 h 758"/>
              <a:gd name="T50" fmla="*/ 2147483647 w 927"/>
              <a:gd name="T51" fmla="*/ 2147483647 h 758"/>
              <a:gd name="T52" fmla="*/ 2147483647 w 927"/>
              <a:gd name="T53" fmla="*/ 2147483647 h 758"/>
              <a:gd name="T54" fmla="*/ 2147483647 w 927"/>
              <a:gd name="T55" fmla="*/ 2147483647 h 758"/>
              <a:gd name="T56" fmla="*/ 2147483647 w 927"/>
              <a:gd name="T57" fmla="*/ 2147483647 h 758"/>
              <a:gd name="T58" fmla="*/ 2147483647 w 927"/>
              <a:gd name="T59" fmla="*/ 2147483647 h 758"/>
              <a:gd name="T60" fmla="*/ 2147483647 w 927"/>
              <a:gd name="T61" fmla="*/ 2147483647 h 758"/>
              <a:gd name="T62" fmla="*/ 2147483647 w 927"/>
              <a:gd name="T63" fmla="*/ 2147483647 h 758"/>
              <a:gd name="T64" fmla="*/ 2147483647 w 927"/>
              <a:gd name="T65" fmla="*/ 2147483647 h 758"/>
              <a:gd name="T66" fmla="*/ 2147483647 w 927"/>
              <a:gd name="T67" fmla="*/ 2147483647 h 758"/>
              <a:gd name="T68" fmla="*/ 0 w 927"/>
              <a:gd name="T69" fmla="*/ 2147483647 h 758"/>
              <a:gd name="T70" fmla="*/ 2147483647 w 927"/>
              <a:gd name="T71" fmla="*/ 2147483647 h 758"/>
              <a:gd name="T72" fmla="*/ 2147483647 w 927"/>
              <a:gd name="T73" fmla="*/ 2147483647 h 758"/>
              <a:gd name="T74" fmla="*/ 2147483647 w 927"/>
              <a:gd name="T75" fmla="*/ 2147483647 h 758"/>
              <a:gd name="T76" fmla="*/ 2147483647 w 927"/>
              <a:gd name="T77" fmla="*/ 2147483647 h 7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27"/>
              <a:gd name="T118" fmla="*/ 0 h 758"/>
              <a:gd name="T119" fmla="*/ 927 w 927"/>
              <a:gd name="T120" fmla="*/ 758 h 7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27" h="758">
                <a:moveTo>
                  <a:pt x="86" y="26"/>
                </a:moveTo>
                <a:lnTo>
                  <a:pt x="148" y="11"/>
                </a:lnTo>
                <a:lnTo>
                  <a:pt x="221" y="2"/>
                </a:lnTo>
                <a:lnTo>
                  <a:pt x="298" y="0"/>
                </a:lnTo>
                <a:lnTo>
                  <a:pt x="374" y="1"/>
                </a:lnTo>
                <a:lnTo>
                  <a:pt x="443" y="5"/>
                </a:lnTo>
                <a:lnTo>
                  <a:pt x="499" y="10"/>
                </a:lnTo>
                <a:lnTo>
                  <a:pt x="537" y="14"/>
                </a:lnTo>
                <a:lnTo>
                  <a:pt x="551" y="15"/>
                </a:lnTo>
                <a:lnTo>
                  <a:pt x="700" y="42"/>
                </a:lnTo>
                <a:lnTo>
                  <a:pt x="822" y="108"/>
                </a:lnTo>
                <a:lnTo>
                  <a:pt x="868" y="155"/>
                </a:lnTo>
                <a:lnTo>
                  <a:pt x="903" y="211"/>
                </a:lnTo>
                <a:lnTo>
                  <a:pt x="922" y="276"/>
                </a:lnTo>
                <a:lnTo>
                  <a:pt x="926" y="350"/>
                </a:lnTo>
                <a:lnTo>
                  <a:pt x="920" y="393"/>
                </a:lnTo>
                <a:lnTo>
                  <a:pt x="903" y="448"/>
                </a:lnTo>
                <a:lnTo>
                  <a:pt x="875" y="510"/>
                </a:lnTo>
                <a:lnTo>
                  <a:pt x="836" y="575"/>
                </a:lnTo>
                <a:lnTo>
                  <a:pt x="788" y="637"/>
                </a:lnTo>
                <a:lnTo>
                  <a:pt x="731" y="692"/>
                </a:lnTo>
                <a:lnTo>
                  <a:pt x="667" y="734"/>
                </a:lnTo>
                <a:lnTo>
                  <a:pt x="595" y="757"/>
                </a:lnTo>
                <a:lnTo>
                  <a:pt x="557" y="757"/>
                </a:lnTo>
                <a:lnTo>
                  <a:pt x="498" y="751"/>
                </a:lnTo>
                <a:lnTo>
                  <a:pt x="425" y="738"/>
                </a:lnTo>
                <a:lnTo>
                  <a:pt x="344" y="714"/>
                </a:lnTo>
                <a:lnTo>
                  <a:pt x="260" y="679"/>
                </a:lnTo>
                <a:lnTo>
                  <a:pt x="179" y="631"/>
                </a:lnTo>
                <a:lnTo>
                  <a:pt x="108" y="567"/>
                </a:lnTo>
                <a:lnTo>
                  <a:pt x="52" y="486"/>
                </a:lnTo>
                <a:lnTo>
                  <a:pt x="37" y="448"/>
                </a:lnTo>
                <a:lnTo>
                  <a:pt x="21" y="394"/>
                </a:lnTo>
                <a:lnTo>
                  <a:pt x="8" y="329"/>
                </a:lnTo>
                <a:lnTo>
                  <a:pt x="0" y="260"/>
                </a:lnTo>
                <a:lnTo>
                  <a:pt x="1" y="189"/>
                </a:lnTo>
                <a:lnTo>
                  <a:pt x="14" y="124"/>
                </a:lnTo>
                <a:lnTo>
                  <a:pt x="41" y="67"/>
                </a:lnTo>
                <a:lnTo>
                  <a:pt x="86" y="26"/>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0907" name="Freeform 12"/>
          <p:cNvSpPr>
            <a:spLocks/>
          </p:cNvSpPr>
          <p:nvPr/>
        </p:nvSpPr>
        <p:spPr bwMode="auto">
          <a:xfrm>
            <a:off x="3114675" y="1706563"/>
            <a:ext cx="528638" cy="185737"/>
          </a:xfrm>
          <a:custGeom>
            <a:avLst/>
            <a:gdLst>
              <a:gd name="T0" fmla="*/ 2147483647 w 375"/>
              <a:gd name="T1" fmla="*/ 2147483647 h 117"/>
              <a:gd name="T2" fmla="*/ 2147483647 w 375"/>
              <a:gd name="T3" fmla="*/ 2147483647 h 117"/>
              <a:gd name="T4" fmla="*/ 2147483647 w 375"/>
              <a:gd name="T5" fmla="*/ 2147483647 h 117"/>
              <a:gd name="T6" fmla="*/ 2147483647 w 375"/>
              <a:gd name="T7" fmla="*/ 2147483647 h 117"/>
              <a:gd name="T8" fmla="*/ 2147483647 w 375"/>
              <a:gd name="T9" fmla="*/ 2147483647 h 117"/>
              <a:gd name="T10" fmla="*/ 2147483647 w 375"/>
              <a:gd name="T11" fmla="*/ 2147483647 h 117"/>
              <a:gd name="T12" fmla="*/ 2147483647 w 375"/>
              <a:gd name="T13" fmla="*/ 2147483647 h 117"/>
              <a:gd name="T14" fmla="*/ 2147483647 w 375"/>
              <a:gd name="T15" fmla="*/ 2147483647 h 117"/>
              <a:gd name="T16" fmla="*/ 2147483647 w 375"/>
              <a:gd name="T17" fmla="*/ 2147483647 h 117"/>
              <a:gd name="T18" fmla="*/ 2147483647 w 375"/>
              <a:gd name="T19" fmla="*/ 2147483647 h 117"/>
              <a:gd name="T20" fmla="*/ 2147483647 w 375"/>
              <a:gd name="T21" fmla="*/ 2147483647 h 117"/>
              <a:gd name="T22" fmla="*/ 2147483647 w 375"/>
              <a:gd name="T23" fmla="*/ 2147483647 h 117"/>
              <a:gd name="T24" fmla="*/ 2147483647 w 375"/>
              <a:gd name="T25" fmla="*/ 2147483647 h 117"/>
              <a:gd name="T26" fmla="*/ 2147483647 w 375"/>
              <a:gd name="T27" fmla="*/ 2147483647 h 117"/>
              <a:gd name="T28" fmla="*/ 2147483647 w 375"/>
              <a:gd name="T29" fmla="*/ 2147483647 h 117"/>
              <a:gd name="T30" fmla="*/ 2147483647 w 375"/>
              <a:gd name="T31" fmla="*/ 2147483647 h 117"/>
              <a:gd name="T32" fmla="*/ 2147483647 w 375"/>
              <a:gd name="T33" fmla="*/ 2147483647 h 117"/>
              <a:gd name="T34" fmla="*/ 2147483647 w 375"/>
              <a:gd name="T35" fmla="*/ 2147483647 h 117"/>
              <a:gd name="T36" fmla="*/ 2147483647 w 375"/>
              <a:gd name="T37" fmla="*/ 0 h 117"/>
              <a:gd name="T38" fmla="*/ 0 w 375"/>
              <a:gd name="T39" fmla="*/ 2147483647 h 117"/>
              <a:gd name="T40" fmla="*/ 2147483647 w 375"/>
              <a:gd name="T41" fmla="*/ 2147483647 h 1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5"/>
              <a:gd name="T64" fmla="*/ 0 h 117"/>
              <a:gd name="T65" fmla="*/ 375 w 375"/>
              <a:gd name="T66" fmla="*/ 117 h 1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5" h="117">
                <a:moveTo>
                  <a:pt x="1" y="53"/>
                </a:moveTo>
                <a:lnTo>
                  <a:pt x="12" y="54"/>
                </a:lnTo>
                <a:lnTo>
                  <a:pt x="42" y="58"/>
                </a:lnTo>
                <a:lnTo>
                  <a:pt x="87" y="64"/>
                </a:lnTo>
                <a:lnTo>
                  <a:pt x="142" y="71"/>
                </a:lnTo>
                <a:lnTo>
                  <a:pt x="202" y="81"/>
                </a:lnTo>
                <a:lnTo>
                  <a:pt x="262" y="92"/>
                </a:lnTo>
                <a:lnTo>
                  <a:pt x="317" y="104"/>
                </a:lnTo>
                <a:lnTo>
                  <a:pt x="363" y="116"/>
                </a:lnTo>
                <a:lnTo>
                  <a:pt x="372" y="84"/>
                </a:lnTo>
                <a:lnTo>
                  <a:pt x="374" y="59"/>
                </a:lnTo>
                <a:lnTo>
                  <a:pt x="348" y="51"/>
                </a:lnTo>
                <a:lnTo>
                  <a:pt x="305" y="42"/>
                </a:lnTo>
                <a:lnTo>
                  <a:pt x="251" y="32"/>
                </a:lnTo>
                <a:lnTo>
                  <a:pt x="191" y="22"/>
                </a:lnTo>
                <a:lnTo>
                  <a:pt x="131" y="13"/>
                </a:lnTo>
                <a:lnTo>
                  <a:pt x="76" y="6"/>
                </a:lnTo>
                <a:lnTo>
                  <a:pt x="34" y="1"/>
                </a:lnTo>
                <a:lnTo>
                  <a:pt x="8" y="0"/>
                </a:lnTo>
                <a:lnTo>
                  <a:pt x="0" y="37"/>
                </a:lnTo>
                <a:lnTo>
                  <a:pt x="1" y="53"/>
                </a:lnTo>
              </a:path>
            </a:pathLst>
          </a:custGeom>
          <a:solidFill>
            <a:srgbClr val="FEFEFE"/>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0908" name="Freeform 13"/>
          <p:cNvSpPr>
            <a:spLocks/>
          </p:cNvSpPr>
          <p:nvPr/>
        </p:nvSpPr>
        <p:spPr bwMode="auto">
          <a:xfrm>
            <a:off x="3114675" y="1706563"/>
            <a:ext cx="528638" cy="185737"/>
          </a:xfrm>
          <a:custGeom>
            <a:avLst/>
            <a:gdLst>
              <a:gd name="T0" fmla="*/ 2147483647 w 375"/>
              <a:gd name="T1" fmla="*/ 2147483647 h 117"/>
              <a:gd name="T2" fmla="*/ 2147483647 w 375"/>
              <a:gd name="T3" fmla="*/ 2147483647 h 117"/>
              <a:gd name="T4" fmla="*/ 2147483647 w 375"/>
              <a:gd name="T5" fmla="*/ 2147483647 h 117"/>
              <a:gd name="T6" fmla="*/ 2147483647 w 375"/>
              <a:gd name="T7" fmla="*/ 2147483647 h 117"/>
              <a:gd name="T8" fmla="*/ 2147483647 w 375"/>
              <a:gd name="T9" fmla="*/ 2147483647 h 117"/>
              <a:gd name="T10" fmla="*/ 2147483647 w 375"/>
              <a:gd name="T11" fmla="*/ 2147483647 h 117"/>
              <a:gd name="T12" fmla="*/ 2147483647 w 375"/>
              <a:gd name="T13" fmla="*/ 2147483647 h 117"/>
              <a:gd name="T14" fmla="*/ 2147483647 w 375"/>
              <a:gd name="T15" fmla="*/ 2147483647 h 117"/>
              <a:gd name="T16" fmla="*/ 2147483647 w 375"/>
              <a:gd name="T17" fmla="*/ 2147483647 h 117"/>
              <a:gd name="T18" fmla="*/ 2147483647 w 375"/>
              <a:gd name="T19" fmla="*/ 2147483647 h 117"/>
              <a:gd name="T20" fmla="*/ 2147483647 w 375"/>
              <a:gd name="T21" fmla="*/ 2147483647 h 117"/>
              <a:gd name="T22" fmla="*/ 2147483647 w 375"/>
              <a:gd name="T23" fmla="*/ 2147483647 h 117"/>
              <a:gd name="T24" fmla="*/ 2147483647 w 375"/>
              <a:gd name="T25" fmla="*/ 2147483647 h 117"/>
              <a:gd name="T26" fmla="*/ 2147483647 w 375"/>
              <a:gd name="T27" fmla="*/ 2147483647 h 117"/>
              <a:gd name="T28" fmla="*/ 2147483647 w 375"/>
              <a:gd name="T29" fmla="*/ 2147483647 h 117"/>
              <a:gd name="T30" fmla="*/ 2147483647 w 375"/>
              <a:gd name="T31" fmla="*/ 2147483647 h 117"/>
              <a:gd name="T32" fmla="*/ 2147483647 w 375"/>
              <a:gd name="T33" fmla="*/ 2147483647 h 117"/>
              <a:gd name="T34" fmla="*/ 2147483647 w 375"/>
              <a:gd name="T35" fmla="*/ 2147483647 h 117"/>
              <a:gd name="T36" fmla="*/ 2147483647 w 375"/>
              <a:gd name="T37" fmla="*/ 0 h 117"/>
              <a:gd name="T38" fmla="*/ 0 w 375"/>
              <a:gd name="T39" fmla="*/ 2147483647 h 117"/>
              <a:gd name="T40" fmla="*/ 2147483647 w 375"/>
              <a:gd name="T41" fmla="*/ 2147483647 h 1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5"/>
              <a:gd name="T64" fmla="*/ 0 h 117"/>
              <a:gd name="T65" fmla="*/ 375 w 375"/>
              <a:gd name="T66" fmla="*/ 117 h 1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5" h="117">
                <a:moveTo>
                  <a:pt x="1" y="53"/>
                </a:moveTo>
                <a:lnTo>
                  <a:pt x="12" y="54"/>
                </a:lnTo>
                <a:lnTo>
                  <a:pt x="42" y="58"/>
                </a:lnTo>
                <a:lnTo>
                  <a:pt x="87" y="64"/>
                </a:lnTo>
                <a:lnTo>
                  <a:pt x="142" y="71"/>
                </a:lnTo>
                <a:lnTo>
                  <a:pt x="202" y="81"/>
                </a:lnTo>
                <a:lnTo>
                  <a:pt x="262" y="92"/>
                </a:lnTo>
                <a:lnTo>
                  <a:pt x="317" y="104"/>
                </a:lnTo>
                <a:lnTo>
                  <a:pt x="363" y="116"/>
                </a:lnTo>
                <a:lnTo>
                  <a:pt x="372" y="84"/>
                </a:lnTo>
                <a:lnTo>
                  <a:pt x="374" y="59"/>
                </a:lnTo>
                <a:lnTo>
                  <a:pt x="348" y="51"/>
                </a:lnTo>
                <a:lnTo>
                  <a:pt x="305" y="42"/>
                </a:lnTo>
                <a:lnTo>
                  <a:pt x="251" y="32"/>
                </a:lnTo>
                <a:lnTo>
                  <a:pt x="191" y="22"/>
                </a:lnTo>
                <a:lnTo>
                  <a:pt x="131" y="13"/>
                </a:lnTo>
                <a:lnTo>
                  <a:pt x="76" y="6"/>
                </a:lnTo>
                <a:lnTo>
                  <a:pt x="34" y="1"/>
                </a:lnTo>
                <a:lnTo>
                  <a:pt x="8" y="0"/>
                </a:lnTo>
                <a:lnTo>
                  <a:pt x="0" y="37"/>
                </a:lnTo>
                <a:lnTo>
                  <a:pt x="1" y="53"/>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0909" name="Freeform 14"/>
          <p:cNvSpPr>
            <a:spLocks/>
          </p:cNvSpPr>
          <p:nvPr/>
        </p:nvSpPr>
        <p:spPr bwMode="auto">
          <a:xfrm>
            <a:off x="2489200" y="2474913"/>
            <a:ext cx="684213" cy="879475"/>
          </a:xfrm>
          <a:custGeom>
            <a:avLst/>
            <a:gdLst>
              <a:gd name="T0" fmla="*/ 2147483647 w 485"/>
              <a:gd name="T1" fmla="*/ 2147483647 h 554"/>
              <a:gd name="T2" fmla="*/ 2147483647 w 485"/>
              <a:gd name="T3" fmla="*/ 2147483647 h 554"/>
              <a:gd name="T4" fmla="*/ 2147483647 w 485"/>
              <a:gd name="T5" fmla="*/ 2147483647 h 554"/>
              <a:gd name="T6" fmla="*/ 2147483647 w 485"/>
              <a:gd name="T7" fmla="*/ 2147483647 h 554"/>
              <a:gd name="T8" fmla="*/ 2147483647 w 485"/>
              <a:gd name="T9" fmla="*/ 2147483647 h 554"/>
              <a:gd name="T10" fmla="*/ 2147483647 w 485"/>
              <a:gd name="T11" fmla="*/ 2147483647 h 554"/>
              <a:gd name="T12" fmla="*/ 2147483647 w 485"/>
              <a:gd name="T13" fmla="*/ 2147483647 h 554"/>
              <a:gd name="T14" fmla="*/ 2147483647 w 485"/>
              <a:gd name="T15" fmla="*/ 2147483647 h 554"/>
              <a:gd name="T16" fmla="*/ 2147483647 w 485"/>
              <a:gd name="T17" fmla="*/ 2147483647 h 554"/>
              <a:gd name="T18" fmla="*/ 2147483647 w 485"/>
              <a:gd name="T19" fmla="*/ 2147483647 h 554"/>
              <a:gd name="T20" fmla="*/ 2147483647 w 485"/>
              <a:gd name="T21" fmla="*/ 2147483647 h 554"/>
              <a:gd name="T22" fmla="*/ 2147483647 w 485"/>
              <a:gd name="T23" fmla="*/ 2147483647 h 554"/>
              <a:gd name="T24" fmla="*/ 2147483647 w 485"/>
              <a:gd name="T25" fmla="*/ 2147483647 h 554"/>
              <a:gd name="T26" fmla="*/ 2147483647 w 485"/>
              <a:gd name="T27" fmla="*/ 2147483647 h 554"/>
              <a:gd name="T28" fmla="*/ 0 w 485"/>
              <a:gd name="T29" fmla="*/ 2147483647 h 554"/>
              <a:gd name="T30" fmla="*/ 2147483647 w 485"/>
              <a:gd name="T31" fmla="*/ 2147483647 h 554"/>
              <a:gd name="T32" fmla="*/ 2147483647 w 485"/>
              <a:gd name="T33" fmla="*/ 2147483647 h 554"/>
              <a:gd name="T34" fmla="*/ 2147483647 w 485"/>
              <a:gd name="T35" fmla="*/ 2147483647 h 554"/>
              <a:gd name="T36" fmla="*/ 2147483647 w 485"/>
              <a:gd name="T37" fmla="*/ 0 h 554"/>
              <a:gd name="T38" fmla="*/ 2147483647 w 485"/>
              <a:gd name="T39" fmla="*/ 2147483647 h 554"/>
              <a:gd name="T40" fmla="*/ 2147483647 w 485"/>
              <a:gd name="T41" fmla="*/ 2147483647 h 554"/>
              <a:gd name="T42" fmla="*/ 2147483647 w 485"/>
              <a:gd name="T43" fmla="*/ 2147483647 h 554"/>
              <a:gd name="T44" fmla="*/ 2147483647 w 485"/>
              <a:gd name="T45" fmla="*/ 2147483647 h 554"/>
              <a:gd name="T46" fmla="*/ 2147483647 w 485"/>
              <a:gd name="T47" fmla="*/ 2147483647 h 554"/>
              <a:gd name="T48" fmla="*/ 2147483647 w 485"/>
              <a:gd name="T49" fmla="*/ 2147483647 h 554"/>
              <a:gd name="T50" fmla="*/ 2147483647 w 485"/>
              <a:gd name="T51" fmla="*/ 2147483647 h 554"/>
              <a:gd name="T52" fmla="*/ 2147483647 w 485"/>
              <a:gd name="T53" fmla="*/ 2147483647 h 554"/>
              <a:gd name="T54" fmla="*/ 2147483647 w 485"/>
              <a:gd name="T55" fmla="*/ 2147483647 h 554"/>
              <a:gd name="T56" fmla="*/ 2147483647 w 485"/>
              <a:gd name="T57" fmla="*/ 2147483647 h 554"/>
              <a:gd name="T58" fmla="*/ 2147483647 w 485"/>
              <a:gd name="T59" fmla="*/ 2147483647 h 554"/>
              <a:gd name="T60" fmla="*/ 2147483647 w 485"/>
              <a:gd name="T61" fmla="*/ 2147483647 h 554"/>
              <a:gd name="T62" fmla="*/ 2147483647 w 485"/>
              <a:gd name="T63" fmla="*/ 2147483647 h 554"/>
              <a:gd name="T64" fmla="*/ 2147483647 w 485"/>
              <a:gd name="T65" fmla="*/ 2147483647 h 554"/>
              <a:gd name="T66" fmla="*/ 2147483647 w 485"/>
              <a:gd name="T67" fmla="*/ 2147483647 h 554"/>
              <a:gd name="T68" fmla="*/ 2147483647 w 485"/>
              <a:gd name="T69" fmla="*/ 2147483647 h 554"/>
              <a:gd name="T70" fmla="*/ 2147483647 w 485"/>
              <a:gd name="T71" fmla="*/ 2147483647 h 554"/>
              <a:gd name="T72" fmla="*/ 2147483647 w 485"/>
              <a:gd name="T73" fmla="*/ 2147483647 h 554"/>
              <a:gd name="T74" fmla="*/ 2147483647 w 485"/>
              <a:gd name="T75" fmla="*/ 2147483647 h 554"/>
              <a:gd name="T76" fmla="*/ 2147483647 w 485"/>
              <a:gd name="T77" fmla="*/ 2147483647 h 554"/>
              <a:gd name="T78" fmla="*/ 2147483647 w 485"/>
              <a:gd name="T79" fmla="*/ 2147483647 h 554"/>
              <a:gd name="T80" fmla="*/ 2147483647 w 485"/>
              <a:gd name="T81" fmla="*/ 2147483647 h 554"/>
              <a:gd name="T82" fmla="*/ 2147483647 w 485"/>
              <a:gd name="T83" fmla="*/ 2147483647 h 554"/>
              <a:gd name="T84" fmla="*/ 2147483647 w 485"/>
              <a:gd name="T85" fmla="*/ 2147483647 h 554"/>
              <a:gd name="T86" fmla="*/ 2147483647 w 485"/>
              <a:gd name="T87" fmla="*/ 2147483647 h 554"/>
              <a:gd name="T88" fmla="*/ 2147483647 w 485"/>
              <a:gd name="T89" fmla="*/ 2147483647 h 554"/>
              <a:gd name="T90" fmla="*/ 2147483647 w 485"/>
              <a:gd name="T91" fmla="*/ 2147483647 h 554"/>
              <a:gd name="T92" fmla="*/ 2147483647 w 485"/>
              <a:gd name="T93" fmla="*/ 2147483647 h 554"/>
              <a:gd name="T94" fmla="*/ 2147483647 w 485"/>
              <a:gd name="T95" fmla="*/ 2147483647 h 554"/>
              <a:gd name="T96" fmla="*/ 2147483647 w 485"/>
              <a:gd name="T97" fmla="*/ 2147483647 h 554"/>
              <a:gd name="T98" fmla="*/ 2147483647 w 485"/>
              <a:gd name="T99" fmla="*/ 2147483647 h 554"/>
              <a:gd name="T100" fmla="*/ 2147483647 w 485"/>
              <a:gd name="T101" fmla="*/ 2147483647 h 554"/>
              <a:gd name="T102" fmla="*/ 2147483647 w 485"/>
              <a:gd name="T103" fmla="*/ 2147483647 h 554"/>
              <a:gd name="T104" fmla="*/ 2147483647 w 485"/>
              <a:gd name="T105" fmla="*/ 2147483647 h 554"/>
              <a:gd name="T106" fmla="*/ 2147483647 w 485"/>
              <a:gd name="T107" fmla="*/ 2147483647 h 554"/>
              <a:gd name="T108" fmla="*/ 2147483647 w 485"/>
              <a:gd name="T109" fmla="*/ 2147483647 h 554"/>
              <a:gd name="T110" fmla="*/ 2147483647 w 485"/>
              <a:gd name="T111" fmla="*/ 2147483647 h 554"/>
              <a:gd name="T112" fmla="*/ 2147483647 w 485"/>
              <a:gd name="T113" fmla="*/ 2147483647 h 554"/>
              <a:gd name="T114" fmla="*/ 2147483647 w 485"/>
              <a:gd name="T115" fmla="*/ 2147483647 h 554"/>
              <a:gd name="T116" fmla="*/ 2147483647 w 485"/>
              <a:gd name="T117" fmla="*/ 2147483647 h 554"/>
              <a:gd name="T118" fmla="*/ 2147483647 w 485"/>
              <a:gd name="T119" fmla="*/ 2147483647 h 554"/>
              <a:gd name="T120" fmla="*/ 2147483647 w 485"/>
              <a:gd name="T121" fmla="*/ 2147483647 h 554"/>
              <a:gd name="T122" fmla="*/ 2147483647 w 485"/>
              <a:gd name="T123" fmla="*/ 2147483647 h 554"/>
              <a:gd name="T124" fmla="*/ 2147483647 w 485"/>
              <a:gd name="T125" fmla="*/ 2147483647 h 55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85"/>
              <a:gd name="T190" fmla="*/ 0 h 554"/>
              <a:gd name="T191" fmla="*/ 485 w 485"/>
              <a:gd name="T192" fmla="*/ 554 h 55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85" h="554">
                <a:moveTo>
                  <a:pt x="174" y="244"/>
                </a:moveTo>
                <a:lnTo>
                  <a:pt x="179" y="225"/>
                </a:lnTo>
                <a:lnTo>
                  <a:pt x="174" y="212"/>
                </a:lnTo>
                <a:lnTo>
                  <a:pt x="165" y="205"/>
                </a:lnTo>
                <a:lnTo>
                  <a:pt x="160" y="203"/>
                </a:lnTo>
                <a:lnTo>
                  <a:pt x="145" y="215"/>
                </a:lnTo>
                <a:lnTo>
                  <a:pt x="128" y="243"/>
                </a:lnTo>
                <a:lnTo>
                  <a:pt x="108" y="270"/>
                </a:lnTo>
                <a:lnTo>
                  <a:pt x="89" y="274"/>
                </a:lnTo>
                <a:lnTo>
                  <a:pt x="61" y="234"/>
                </a:lnTo>
                <a:lnTo>
                  <a:pt x="32" y="175"/>
                </a:lnTo>
                <a:lnTo>
                  <a:pt x="19" y="145"/>
                </a:lnTo>
                <a:lnTo>
                  <a:pt x="9" y="120"/>
                </a:lnTo>
                <a:lnTo>
                  <a:pt x="2" y="102"/>
                </a:lnTo>
                <a:lnTo>
                  <a:pt x="0" y="96"/>
                </a:lnTo>
                <a:lnTo>
                  <a:pt x="5" y="46"/>
                </a:lnTo>
                <a:lnTo>
                  <a:pt x="24" y="19"/>
                </a:lnTo>
                <a:lnTo>
                  <a:pt x="54" y="7"/>
                </a:lnTo>
                <a:lnTo>
                  <a:pt x="89" y="0"/>
                </a:lnTo>
                <a:lnTo>
                  <a:pt x="143" y="10"/>
                </a:lnTo>
                <a:lnTo>
                  <a:pt x="184" y="20"/>
                </a:lnTo>
                <a:lnTo>
                  <a:pt x="215" y="30"/>
                </a:lnTo>
                <a:lnTo>
                  <a:pt x="236" y="40"/>
                </a:lnTo>
                <a:lnTo>
                  <a:pt x="258" y="56"/>
                </a:lnTo>
                <a:lnTo>
                  <a:pt x="263" y="63"/>
                </a:lnTo>
                <a:lnTo>
                  <a:pt x="268" y="92"/>
                </a:lnTo>
                <a:lnTo>
                  <a:pt x="249" y="115"/>
                </a:lnTo>
                <a:lnTo>
                  <a:pt x="226" y="131"/>
                </a:lnTo>
                <a:lnTo>
                  <a:pt x="219" y="143"/>
                </a:lnTo>
                <a:lnTo>
                  <a:pt x="226" y="154"/>
                </a:lnTo>
                <a:lnTo>
                  <a:pt x="253" y="147"/>
                </a:lnTo>
                <a:lnTo>
                  <a:pt x="283" y="134"/>
                </a:lnTo>
                <a:lnTo>
                  <a:pt x="296" y="128"/>
                </a:lnTo>
                <a:lnTo>
                  <a:pt x="333" y="120"/>
                </a:lnTo>
                <a:lnTo>
                  <a:pt x="366" y="123"/>
                </a:lnTo>
                <a:lnTo>
                  <a:pt x="395" y="134"/>
                </a:lnTo>
                <a:lnTo>
                  <a:pt x="420" y="151"/>
                </a:lnTo>
                <a:lnTo>
                  <a:pt x="455" y="185"/>
                </a:lnTo>
                <a:lnTo>
                  <a:pt x="468" y="202"/>
                </a:lnTo>
                <a:lnTo>
                  <a:pt x="484" y="248"/>
                </a:lnTo>
                <a:lnTo>
                  <a:pt x="481" y="301"/>
                </a:lnTo>
                <a:lnTo>
                  <a:pt x="463" y="356"/>
                </a:lnTo>
                <a:lnTo>
                  <a:pt x="436" y="410"/>
                </a:lnTo>
                <a:lnTo>
                  <a:pt x="406" y="458"/>
                </a:lnTo>
                <a:lnTo>
                  <a:pt x="378" y="497"/>
                </a:lnTo>
                <a:lnTo>
                  <a:pt x="356" y="524"/>
                </a:lnTo>
                <a:lnTo>
                  <a:pt x="348" y="533"/>
                </a:lnTo>
                <a:lnTo>
                  <a:pt x="320" y="549"/>
                </a:lnTo>
                <a:lnTo>
                  <a:pt x="295" y="553"/>
                </a:lnTo>
                <a:lnTo>
                  <a:pt x="273" y="546"/>
                </a:lnTo>
                <a:lnTo>
                  <a:pt x="254" y="533"/>
                </a:lnTo>
                <a:lnTo>
                  <a:pt x="227" y="500"/>
                </a:lnTo>
                <a:lnTo>
                  <a:pt x="218" y="483"/>
                </a:lnTo>
                <a:lnTo>
                  <a:pt x="213" y="476"/>
                </a:lnTo>
                <a:lnTo>
                  <a:pt x="200" y="458"/>
                </a:lnTo>
                <a:lnTo>
                  <a:pt x="183" y="429"/>
                </a:lnTo>
                <a:lnTo>
                  <a:pt x="165" y="395"/>
                </a:lnTo>
                <a:lnTo>
                  <a:pt x="147" y="357"/>
                </a:lnTo>
                <a:lnTo>
                  <a:pt x="135" y="319"/>
                </a:lnTo>
                <a:lnTo>
                  <a:pt x="129" y="283"/>
                </a:lnTo>
                <a:lnTo>
                  <a:pt x="134" y="252"/>
                </a:lnTo>
                <a:lnTo>
                  <a:pt x="163" y="242"/>
                </a:lnTo>
                <a:lnTo>
                  <a:pt x="174" y="244"/>
                </a:lnTo>
              </a:path>
            </a:pathLst>
          </a:custGeom>
          <a:solidFill>
            <a:srgbClr val="F8CDCB"/>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0910" name="Freeform 15"/>
          <p:cNvSpPr>
            <a:spLocks/>
          </p:cNvSpPr>
          <p:nvPr/>
        </p:nvSpPr>
        <p:spPr bwMode="auto">
          <a:xfrm>
            <a:off x="2489200" y="2474913"/>
            <a:ext cx="684213" cy="879475"/>
          </a:xfrm>
          <a:custGeom>
            <a:avLst/>
            <a:gdLst>
              <a:gd name="T0" fmla="*/ 2147483647 w 485"/>
              <a:gd name="T1" fmla="*/ 2147483647 h 554"/>
              <a:gd name="T2" fmla="*/ 2147483647 w 485"/>
              <a:gd name="T3" fmla="*/ 2147483647 h 554"/>
              <a:gd name="T4" fmla="*/ 2147483647 w 485"/>
              <a:gd name="T5" fmla="*/ 2147483647 h 554"/>
              <a:gd name="T6" fmla="*/ 2147483647 w 485"/>
              <a:gd name="T7" fmla="*/ 2147483647 h 554"/>
              <a:gd name="T8" fmla="*/ 2147483647 w 485"/>
              <a:gd name="T9" fmla="*/ 2147483647 h 554"/>
              <a:gd name="T10" fmla="*/ 2147483647 w 485"/>
              <a:gd name="T11" fmla="*/ 2147483647 h 554"/>
              <a:gd name="T12" fmla="*/ 2147483647 w 485"/>
              <a:gd name="T13" fmla="*/ 2147483647 h 554"/>
              <a:gd name="T14" fmla="*/ 2147483647 w 485"/>
              <a:gd name="T15" fmla="*/ 2147483647 h 554"/>
              <a:gd name="T16" fmla="*/ 2147483647 w 485"/>
              <a:gd name="T17" fmla="*/ 2147483647 h 554"/>
              <a:gd name="T18" fmla="*/ 2147483647 w 485"/>
              <a:gd name="T19" fmla="*/ 2147483647 h 554"/>
              <a:gd name="T20" fmla="*/ 2147483647 w 485"/>
              <a:gd name="T21" fmla="*/ 2147483647 h 554"/>
              <a:gd name="T22" fmla="*/ 2147483647 w 485"/>
              <a:gd name="T23" fmla="*/ 2147483647 h 554"/>
              <a:gd name="T24" fmla="*/ 2147483647 w 485"/>
              <a:gd name="T25" fmla="*/ 2147483647 h 554"/>
              <a:gd name="T26" fmla="*/ 2147483647 w 485"/>
              <a:gd name="T27" fmla="*/ 2147483647 h 554"/>
              <a:gd name="T28" fmla="*/ 0 w 485"/>
              <a:gd name="T29" fmla="*/ 2147483647 h 554"/>
              <a:gd name="T30" fmla="*/ 2147483647 w 485"/>
              <a:gd name="T31" fmla="*/ 2147483647 h 554"/>
              <a:gd name="T32" fmla="*/ 2147483647 w 485"/>
              <a:gd name="T33" fmla="*/ 2147483647 h 554"/>
              <a:gd name="T34" fmla="*/ 2147483647 w 485"/>
              <a:gd name="T35" fmla="*/ 2147483647 h 554"/>
              <a:gd name="T36" fmla="*/ 2147483647 w 485"/>
              <a:gd name="T37" fmla="*/ 0 h 554"/>
              <a:gd name="T38" fmla="*/ 2147483647 w 485"/>
              <a:gd name="T39" fmla="*/ 2147483647 h 554"/>
              <a:gd name="T40" fmla="*/ 2147483647 w 485"/>
              <a:gd name="T41" fmla="*/ 2147483647 h 554"/>
              <a:gd name="T42" fmla="*/ 2147483647 w 485"/>
              <a:gd name="T43" fmla="*/ 2147483647 h 554"/>
              <a:gd name="T44" fmla="*/ 2147483647 w 485"/>
              <a:gd name="T45" fmla="*/ 2147483647 h 554"/>
              <a:gd name="T46" fmla="*/ 2147483647 w 485"/>
              <a:gd name="T47" fmla="*/ 2147483647 h 554"/>
              <a:gd name="T48" fmla="*/ 2147483647 w 485"/>
              <a:gd name="T49" fmla="*/ 2147483647 h 554"/>
              <a:gd name="T50" fmla="*/ 2147483647 w 485"/>
              <a:gd name="T51" fmla="*/ 2147483647 h 554"/>
              <a:gd name="T52" fmla="*/ 2147483647 w 485"/>
              <a:gd name="T53" fmla="*/ 2147483647 h 554"/>
              <a:gd name="T54" fmla="*/ 2147483647 w 485"/>
              <a:gd name="T55" fmla="*/ 2147483647 h 554"/>
              <a:gd name="T56" fmla="*/ 2147483647 w 485"/>
              <a:gd name="T57" fmla="*/ 2147483647 h 554"/>
              <a:gd name="T58" fmla="*/ 2147483647 w 485"/>
              <a:gd name="T59" fmla="*/ 2147483647 h 554"/>
              <a:gd name="T60" fmla="*/ 2147483647 w 485"/>
              <a:gd name="T61" fmla="*/ 2147483647 h 554"/>
              <a:gd name="T62" fmla="*/ 2147483647 w 485"/>
              <a:gd name="T63" fmla="*/ 2147483647 h 554"/>
              <a:gd name="T64" fmla="*/ 2147483647 w 485"/>
              <a:gd name="T65" fmla="*/ 2147483647 h 554"/>
              <a:gd name="T66" fmla="*/ 2147483647 w 485"/>
              <a:gd name="T67" fmla="*/ 2147483647 h 554"/>
              <a:gd name="T68" fmla="*/ 2147483647 w 485"/>
              <a:gd name="T69" fmla="*/ 2147483647 h 554"/>
              <a:gd name="T70" fmla="*/ 2147483647 w 485"/>
              <a:gd name="T71" fmla="*/ 2147483647 h 554"/>
              <a:gd name="T72" fmla="*/ 2147483647 w 485"/>
              <a:gd name="T73" fmla="*/ 2147483647 h 554"/>
              <a:gd name="T74" fmla="*/ 2147483647 w 485"/>
              <a:gd name="T75" fmla="*/ 2147483647 h 554"/>
              <a:gd name="T76" fmla="*/ 2147483647 w 485"/>
              <a:gd name="T77" fmla="*/ 2147483647 h 554"/>
              <a:gd name="T78" fmla="*/ 2147483647 w 485"/>
              <a:gd name="T79" fmla="*/ 2147483647 h 554"/>
              <a:gd name="T80" fmla="*/ 2147483647 w 485"/>
              <a:gd name="T81" fmla="*/ 2147483647 h 554"/>
              <a:gd name="T82" fmla="*/ 2147483647 w 485"/>
              <a:gd name="T83" fmla="*/ 2147483647 h 554"/>
              <a:gd name="T84" fmla="*/ 2147483647 w 485"/>
              <a:gd name="T85" fmla="*/ 2147483647 h 554"/>
              <a:gd name="T86" fmla="*/ 2147483647 w 485"/>
              <a:gd name="T87" fmla="*/ 2147483647 h 554"/>
              <a:gd name="T88" fmla="*/ 2147483647 w 485"/>
              <a:gd name="T89" fmla="*/ 2147483647 h 554"/>
              <a:gd name="T90" fmla="*/ 2147483647 w 485"/>
              <a:gd name="T91" fmla="*/ 2147483647 h 554"/>
              <a:gd name="T92" fmla="*/ 2147483647 w 485"/>
              <a:gd name="T93" fmla="*/ 2147483647 h 554"/>
              <a:gd name="T94" fmla="*/ 2147483647 w 485"/>
              <a:gd name="T95" fmla="*/ 2147483647 h 554"/>
              <a:gd name="T96" fmla="*/ 2147483647 w 485"/>
              <a:gd name="T97" fmla="*/ 2147483647 h 554"/>
              <a:gd name="T98" fmla="*/ 2147483647 w 485"/>
              <a:gd name="T99" fmla="*/ 2147483647 h 554"/>
              <a:gd name="T100" fmla="*/ 2147483647 w 485"/>
              <a:gd name="T101" fmla="*/ 2147483647 h 554"/>
              <a:gd name="T102" fmla="*/ 2147483647 w 485"/>
              <a:gd name="T103" fmla="*/ 2147483647 h 554"/>
              <a:gd name="T104" fmla="*/ 2147483647 w 485"/>
              <a:gd name="T105" fmla="*/ 2147483647 h 554"/>
              <a:gd name="T106" fmla="*/ 2147483647 w 485"/>
              <a:gd name="T107" fmla="*/ 2147483647 h 554"/>
              <a:gd name="T108" fmla="*/ 2147483647 w 485"/>
              <a:gd name="T109" fmla="*/ 2147483647 h 554"/>
              <a:gd name="T110" fmla="*/ 2147483647 w 485"/>
              <a:gd name="T111" fmla="*/ 2147483647 h 554"/>
              <a:gd name="T112" fmla="*/ 2147483647 w 485"/>
              <a:gd name="T113" fmla="*/ 2147483647 h 554"/>
              <a:gd name="T114" fmla="*/ 2147483647 w 485"/>
              <a:gd name="T115" fmla="*/ 2147483647 h 554"/>
              <a:gd name="T116" fmla="*/ 2147483647 w 485"/>
              <a:gd name="T117" fmla="*/ 2147483647 h 554"/>
              <a:gd name="T118" fmla="*/ 2147483647 w 485"/>
              <a:gd name="T119" fmla="*/ 2147483647 h 554"/>
              <a:gd name="T120" fmla="*/ 2147483647 w 485"/>
              <a:gd name="T121" fmla="*/ 2147483647 h 554"/>
              <a:gd name="T122" fmla="*/ 2147483647 w 485"/>
              <a:gd name="T123" fmla="*/ 2147483647 h 554"/>
              <a:gd name="T124" fmla="*/ 2147483647 w 485"/>
              <a:gd name="T125" fmla="*/ 2147483647 h 55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85"/>
              <a:gd name="T190" fmla="*/ 0 h 554"/>
              <a:gd name="T191" fmla="*/ 485 w 485"/>
              <a:gd name="T192" fmla="*/ 554 h 55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85" h="554">
                <a:moveTo>
                  <a:pt x="174" y="244"/>
                </a:moveTo>
                <a:lnTo>
                  <a:pt x="179" y="225"/>
                </a:lnTo>
                <a:lnTo>
                  <a:pt x="174" y="212"/>
                </a:lnTo>
                <a:lnTo>
                  <a:pt x="165" y="205"/>
                </a:lnTo>
                <a:lnTo>
                  <a:pt x="160" y="203"/>
                </a:lnTo>
                <a:lnTo>
                  <a:pt x="145" y="215"/>
                </a:lnTo>
                <a:lnTo>
                  <a:pt x="128" y="243"/>
                </a:lnTo>
                <a:lnTo>
                  <a:pt x="108" y="270"/>
                </a:lnTo>
                <a:lnTo>
                  <a:pt x="89" y="274"/>
                </a:lnTo>
                <a:lnTo>
                  <a:pt x="61" y="234"/>
                </a:lnTo>
                <a:lnTo>
                  <a:pt x="32" y="175"/>
                </a:lnTo>
                <a:lnTo>
                  <a:pt x="19" y="145"/>
                </a:lnTo>
                <a:lnTo>
                  <a:pt x="9" y="120"/>
                </a:lnTo>
                <a:lnTo>
                  <a:pt x="2" y="102"/>
                </a:lnTo>
                <a:lnTo>
                  <a:pt x="0" y="96"/>
                </a:lnTo>
                <a:lnTo>
                  <a:pt x="5" y="46"/>
                </a:lnTo>
                <a:lnTo>
                  <a:pt x="24" y="19"/>
                </a:lnTo>
                <a:lnTo>
                  <a:pt x="54" y="7"/>
                </a:lnTo>
                <a:lnTo>
                  <a:pt x="89" y="0"/>
                </a:lnTo>
                <a:lnTo>
                  <a:pt x="143" y="10"/>
                </a:lnTo>
                <a:lnTo>
                  <a:pt x="184" y="20"/>
                </a:lnTo>
                <a:lnTo>
                  <a:pt x="215" y="30"/>
                </a:lnTo>
                <a:lnTo>
                  <a:pt x="236" y="40"/>
                </a:lnTo>
                <a:lnTo>
                  <a:pt x="258" y="56"/>
                </a:lnTo>
                <a:lnTo>
                  <a:pt x="263" y="63"/>
                </a:lnTo>
                <a:lnTo>
                  <a:pt x="268" y="92"/>
                </a:lnTo>
                <a:lnTo>
                  <a:pt x="249" y="115"/>
                </a:lnTo>
                <a:lnTo>
                  <a:pt x="226" y="131"/>
                </a:lnTo>
                <a:lnTo>
                  <a:pt x="219" y="143"/>
                </a:lnTo>
                <a:lnTo>
                  <a:pt x="226" y="154"/>
                </a:lnTo>
                <a:lnTo>
                  <a:pt x="253" y="147"/>
                </a:lnTo>
                <a:lnTo>
                  <a:pt x="283" y="134"/>
                </a:lnTo>
                <a:lnTo>
                  <a:pt x="296" y="128"/>
                </a:lnTo>
                <a:lnTo>
                  <a:pt x="333" y="120"/>
                </a:lnTo>
                <a:lnTo>
                  <a:pt x="366" y="123"/>
                </a:lnTo>
                <a:lnTo>
                  <a:pt x="395" y="134"/>
                </a:lnTo>
                <a:lnTo>
                  <a:pt x="420" y="151"/>
                </a:lnTo>
                <a:lnTo>
                  <a:pt x="455" y="185"/>
                </a:lnTo>
                <a:lnTo>
                  <a:pt x="468" y="202"/>
                </a:lnTo>
                <a:lnTo>
                  <a:pt x="484" y="248"/>
                </a:lnTo>
                <a:lnTo>
                  <a:pt x="481" y="301"/>
                </a:lnTo>
                <a:lnTo>
                  <a:pt x="463" y="356"/>
                </a:lnTo>
                <a:lnTo>
                  <a:pt x="436" y="410"/>
                </a:lnTo>
                <a:lnTo>
                  <a:pt x="406" y="458"/>
                </a:lnTo>
                <a:lnTo>
                  <a:pt x="378" y="497"/>
                </a:lnTo>
                <a:lnTo>
                  <a:pt x="356" y="524"/>
                </a:lnTo>
                <a:lnTo>
                  <a:pt x="348" y="533"/>
                </a:lnTo>
                <a:lnTo>
                  <a:pt x="320" y="549"/>
                </a:lnTo>
                <a:lnTo>
                  <a:pt x="295" y="553"/>
                </a:lnTo>
                <a:lnTo>
                  <a:pt x="273" y="546"/>
                </a:lnTo>
                <a:lnTo>
                  <a:pt x="254" y="533"/>
                </a:lnTo>
                <a:lnTo>
                  <a:pt x="227" y="500"/>
                </a:lnTo>
                <a:lnTo>
                  <a:pt x="218" y="483"/>
                </a:lnTo>
                <a:lnTo>
                  <a:pt x="213" y="476"/>
                </a:lnTo>
                <a:lnTo>
                  <a:pt x="200" y="458"/>
                </a:lnTo>
                <a:lnTo>
                  <a:pt x="183" y="429"/>
                </a:lnTo>
                <a:lnTo>
                  <a:pt x="165" y="395"/>
                </a:lnTo>
                <a:lnTo>
                  <a:pt x="147" y="357"/>
                </a:lnTo>
                <a:lnTo>
                  <a:pt x="135" y="319"/>
                </a:lnTo>
                <a:lnTo>
                  <a:pt x="129" y="283"/>
                </a:lnTo>
                <a:lnTo>
                  <a:pt x="134" y="252"/>
                </a:lnTo>
                <a:lnTo>
                  <a:pt x="163" y="242"/>
                </a:lnTo>
                <a:lnTo>
                  <a:pt x="174" y="244"/>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0911" name="Freeform 16"/>
          <p:cNvSpPr>
            <a:spLocks/>
          </p:cNvSpPr>
          <p:nvPr/>
        </p:nvSpPr>
        <p:spPr bwMode="auto">
          <a:xfrm>
            <a:off x="2125663" y="2692400"/>
            <a:ext cx="706437" cy="858838"/>
          </a:xfrm>
          <a:custGeom>
            <a:avLst/>
            <a:gdLst>
              <a:gd name="T0" fmla="*/ 2147483647 w 501"/>
              <a:gd name="T1" fmla="*/ 2147483647 h 541"/>
              <a:gd name="T2" fmla="*/ 2147483647 w 501"/>
              <a:gd name="T3" fmla="*/ 2147483647 h 541"/>
              <a:gd name="T4" fmla="*/ 2147483647 w 501"/>
              <a:gd name="T5" fmla="*/ 2147483647 h 541"/>
              <a:gd name="T6" fmla="*/ 2147483647 w 501"/>
              <a:gd name="T7" fmla="*/ 2147483647 h 541"/>
              <a:gd name="T8" fmla="*/ 2147483647 w 501"/>
              <a:gd name="T9" fmla="*/ 2147483647 h 541"/>
              <a:gd name="T10" fmla="*/ 2147483647 w 501"/>
              <a:gd name="T11" fmla="*/ 2147483647 h 541"/>
              <a:gd name="T12" fmla="*/ 2147483647 w 501"/>
              <a:gd name="T13" fmla="*/ 2147483647 h 541"/>
              <a:gd name="T14" fmla="*/ 2147483647 w 501"/>
              <a:gd name="T15" fmla="*/ 2147483647 h 541"/>
              <a:gd name="T16" fmla="*/ 2147483647 w 501"/>
              <a:gd name="T17" fmla="*/ 2147483647 h 541"/>
              <a:gd name="T18" fmla="*/ 2147483647 w 501"/>
              <a:gd name="T19" fmla="*/ 2147483647 h 541"/>
              <a:gd name="T20" fmla="*/ 2147483647 w 501"/>
              <a:gd name="T21" fmla="*/ 2147483647 h 541"/>
              <a:gd name="T22" fmla="*/ 2147483647 w 501"/>
              <a:gd name="T23" fmla="*/ 2147483647 h 541"/>
              <a:gd name="T24" fmla="*/ 2147483647 w 501"/>
              <a:gd name="T25" fmla="*/ 2147483647 h 541"/>
              <a:gd name="T26" fmla="*/ 2147483647 w 501"/>
              <a:gd name="T27" fmla="*/ 0 h 541"/>
              <a:gd name="T28" fmla="*/ 2147483647 w 501"/>
              <a:gd name="T29" fmla="*/ 2147483647 h 541"/>
              <a:gd name="T30" fmla="*/ 2147483647 w 501"/>
              <a:gd name="T31" fmla="*/ 2147483647 h 541"/>
              <a:gd name="T32" fmla="*/ 0 w 501"/>
              <a:gd name="T33" fmla="*/ 2147483647 h 541"/>
              <a:gd name="T34" fmla="*/ 2147483647 w 501"/>
              <a:gd name="T35" fmla="*/ 2147483647 h 541"/>
              <a:gd name="T36" fmla="*/ 2147483647 w 501"/>
              <a:gd name="T37" fmla="*/ 2147483647 h 541"/>
              <a:gd name="T38" fmla="*/ 2147483647 w 501"/>
              <a:gd name="T39" fmla="*/ 2147483647 h 541"/>
              <a:gd name="T40" fmla="*/ 2147483647 w 501"/>
              <a:gd name="T41" fmla="*/ 2147483647 h 541"/>
              <a:gd name="T42" fmla="*/ 2147483647 w 501"/>
              <a:gd name="T43" fmla="*/ 2147483647 h 541"/>
              <a:gd name="T44" fmla="*/ 2147483647 w 501"/>
              <a:gd name="T45" fmla="*/ 2147483647 h 541"/>
              <a:gd name="T46" fmla="*/ 2147483647 w 501"/>
              <a:gd name="T47" fmla="*/ 2147483647 h 541"/>
              <a:gd name="T48" fmla="*/ 2147483647 w 501"/>
              <a:gd name="T49" fmla="*/ 2147483647 h 541"/>
              <a:gd name="T50" fmla="*/ 2147483647 w 501"/>
              <a:gd name="T51" fmla="*/ 2147483647 h 541"/>
              <a:gd name="T52" fmla="*/ 2147483647 w 501"/>
              <a:gd name="T53" fmla="*/ 2147483647 h 541"/>
              <a:gd name="T54" fmla="*/ 2147483647 w 501"/>
              <a:gd name="T55" fmla="*/ 2147483647 h 541"/>
              <a:gd name="T56" fmla="*/ 2147483647 w 501"/>
              <a:gd name="T57" fmla="*/ 2147483647 h 541"/>
              <a:gd name="T58" fmla="*/ 2147483647 w 501"/>
              <a:gd name="T59" fmla="*/ 2147483647 h 541"/>
              <a:gd name="T60" fmla="*/ 2147483647 w 501"/>
              <a:gd name="T61" fmla="*/ 2147483647 h 541"/>
              <a:gd name="T62" fmla="*/ 2147483647 w 501"/>
              <a:gd name="T63" fmla="*/ 2147483647 h 541"/>
              <a:gd name="T64" fmla="*/ 2147483647 w 501"/>
              <a:gd name="T65" fmla="*/ 2147483647 h 541"/>
              <a:gd name="T66" fmla="*/ 2147483647 w 501"/>
              <a:gd name="T67" fmla="*/ 2147483647 h 541"/>
              <a:gd name="T68" fmla="*/ 2147483647 w 501"/>
              <a:gd name="T69" fmla="*/ 2147483647 h 541"/>
              <a:gd name="T70" fmla="*/ 2147483647 w 501"/>
              <a:gd name="T71" fmla="*/ 2147483647 h 541"/>
              <a:gd name="T72" fmla="*/ 2147483647 w 501"/>
              <a:gd name="T73" fmla="*/ 2147483647 h 541"/>
              <a:gd name="T74" fmla="*/ 2147483647 w 501"/>
              <a:gd name="T75" fmla="*/ 2147483647 h 541"/>
              <a:gd name="T76" fmla="*/ 2147483647 w 501"/>
              <a:gd name="T77" fmla="*/ 2147483647 h 541"/>
              <a:gd name="T78" fmla="*/ 2147483647 w 501"/>
              <a:gd name="T79" fmla="*/ 2147483647 h 541"/>
              <a:gd name="T80" fmla="*/ 2147483647 w 501"/>
              <a:gd name="T81" fmla="*/ 2147483647 h 541"/>
              <a:gd name="T82" fmla="*/ 2147483647 w 501"/>
              <a:gd name="T83" fmla="*/ 2147483647 h 541"/>
              <a:gd name="T84" fmla="*/ 2147483647 w 501"/>
              <a:gd name="T85" fmla="*/ 2147483647 h 541"/>
              <a:gd name="T86" fmla="*/ 2147483647 w 501"/>
              <a:gd name="T87" fmla="*/ 2147483647 h 541"/>
              <a:gd name="T88" fmla="*/ 2147483647 w 501"/>
              <a:gd name="T89" fmla="*/ 2147483647 h 541"/>
              <a:gd name="T90" fmla="*/ 2147483647 w 501"/>
              <a:gd name="T91" fmla="*/ 2147483647 h 541"/>
              <a:gd name="T92" fmla="*/ 2147483647 w 501"/>
              <a:gd name="T93" fmla="*/ 2147483647 h 541"/>
              <a:gd name="T94" fmla="*/ 2147483647 w 501"/>
              <a:gd name="T95" fmla="*/ 2147483647 h 541"/>
              <a:gd name="T96" fmla="*/ 2147483647 w 501"/>
              <a:gd name="T97" fmla="*/ 2147483647 h 541"/>
              <a:gd name="T98" fmla="*/ 2147483647 w 501"/>
              <a:gd name="T99" fmla="*/ 2147483647 h 541"/>
              <a:gd name="T100" fmla="*/ 2147483647 w 501"/>
              <a:gd name="T101" fmla="*/ 2147483647 h 541"/>
              <a:gd name="T102" fmla="*/ 2147483647 w 501"/>
              <a:gd name="T103" fmla="*/ 2147483647 h 541"/>
              <a:gd name="T104" fmla="*/ 2147483647 w 501"/>
              <a:gd name="T105" fmla="*/ 2147483647 h 541"/>
              <a:gd name="T106" fmla="*/ 2147483647 w 501"/>
              <a:gd name="T107" fmla="*/ 2147483647 h 541"/>
              <a:gd name="T108" fmla="*/ 2147483647 w 501"/>
              <a:gd name="T109" fmla="*/ 2147483647 h 541"/>
              <a:gd name="T110" fmla="*/ 2147483647 w 501"/>
              <a:gd name="T111" fmla="*/ 2147483647 h 541"/>
              <a:gd name="T112" fmla="*/ 2147483647 w 501"/>
              <a:gd name="T113" fmla="*/ 2147483647 h 5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01"/>
              <a:gd name="T172" fmla="*/ 0 h 541"/>
              <a:gd name="T173" fmla="*/ 501 w 501"/>
              <a:gd name="T174" fmla="*/ 541 h 54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01" h="541">
                <a:moveTo>
                  <a:pt x="262" y="287"/>
                </a:moveTo>
                <a:lnTo>
                  <a:pt x="258" y="279"/>
                </a:lnTo>
                <a:lnTo>
                  <a:pt x="264" y="273"/>
                </a:lnTo>
                <a:lnTo>
                  <a:pt x="277" y="269"/>
                </a:lnTo>
                <a:lnTo>
                  <a:pt x="294" y="267"/>
                </a:lnTo>
                <a:lnTo>
                  <a:pt x="329" y="262"/>
                </a:lnTo>
                <a:lnTo>
                  <a:pt x="347" y="253"/>
                </a:lnTo>
                <a:lnTo>
                  <a:pt x="356" y="240"/>
                </a:lnTo>
                <a:lnTo>
                  <a:pt x="346" y="222"/>
                </a:lnTo>
                <a:lnTo>
                  <a:pt x="320" y="196"/>
                </a:lnTo>
                <a:lnTo>
                  <a:pt x="282" y="166"/>
                </a:lnTo>
                <a:lnTo>
                  <a:pt x="181" y="91"/>
                </a:lnTo>
                <a:lnTo>
                  <a:pt x="65" y="4"/>
                </a:lnTo>
                <a:lnTo>
                  <a:pt x="34" y="0"/>
                </a:lnTo>
                <a:lnTo>
                  <a:pt x="15" y="10"/>
                </a:lnTo>
                <a:lnTo>
                  <a:pt x="5" y="30"/>
                </a:lnTo>
                <a:lnTo>
                  <a:pt x="0" y="59"/>
                </a:lnTo>
                <a:lnTo>
                  <a:pt x="15" y="111"/>
                </a:lnTo>
                <a:lnTo>
                  <a:pt x="31" y="147"/>
                </a:lnTo>
                <a:lnTo>
                  <a:pt x="48" y="179"/>
                </a:lnTo>
                <a:lnTo>
                  <a:pt x="62" y="218"/>
                </a:lnTo>
                <a:lnTo>
                  <a:pt x="55" y="239"/>
                </a:lnTo>
                <a:lnTo>
                  <a:pt x="45" y="251"/>
                </a:lnTo>
                <a:lnTo>
                  <a:pt x="38" y="263"/>
                </a:lnTo>
                <a:lnTo>
                  <a:pt x="38" y="287"/>
                </a:lnTo>
                <a:lnTo>
                  <a:pt x="67" y="345"/>
                </a:lnTo>
                <a:lnTo>
                  <a:pt x="115" y="396"/>
                </a:lnTo>
                <a:lnTo>
                  <a:pt x="161" y="427"/>
                </a:lnTo>
                <a:lnTo>
                  <a:pt x="186" y="428"/>
                </a:lnTo>
                <a:lnTo>
                  <a:pt x="191" y="407"/>
                </a:lnTo>
                <a:lnTo>
                  <a:pt x="189" y="372"/>
                </a:lnTo>
                <a:lnTo>
                  <a:pt x="190" y="344"/>
                </a:lnTo>
                <a:lnTo>
                  <a:pt x="206" y="343"/>
                </a:lnTo>
                <a:lnTo>
                  <a:pt x="218" y="351"/>
                </a:lnTo>
                <a:lnTo>
                  <a:pt x="213" y="368"/>
                </a:lnTo>
                <a:lnTo>
                  <a:pt x="208" y="397"/>
                </a:lnTo>
                <a:lnTo>
                  <a:pt x="218" y="443"/>
                </a:lnTo>
                <a:lnTo>
                  <a:pt x="245" y="455"/>
                </a:lnTo>
                <a:lnTo>
                  <a:pt x="269" y="457"/>
                </a:lnTo>
                <a:lnTo>
                  <a:pt x="291" y="462"/>
                </a:lnTo>
                <a:lnTo>
                  <a:pt x="313" y="481"/>
                </a:lnTo>
                <a:lnTo>
                  <a:pt x="359" y="523"/>
                </a:lnTo>
                <a:lnTo>
                  <a:pt x="399" y="539"/>
                </a:lnTo>
                <a:lnTo>
                  <a:pt x="427" y="540"/>
                </a:lnTo>
                <a:lnTo>
                  <a:pt x="438" y="537"/>
                </a:lnTo>
                <a:lnTo>
                  <a:pt x="481" y="521"/>
                </a:lnTo>
                <a:lnTo>
                  <a:pt x="498" y="493"/>
                </a:lnTo>
                <a:lnTo>
                  <a:pt x="500" y="467"/>
                </a:lnTo>
                <a:lnTo>
                  <a:pt x="499" y="455"/>
                </a:lnTo>
                <a:lnTo>
                  <a:pt x="472" y="423"/>
                </a:lnTo>
                <a:lnTo>
                  <a:pt x="447" y="375"/>
                </a:lnTo>
                <a:lnTo>
                  <a:pt x="420" y="327"/>
                </a:lnTo>
                <a:lnTo>
                  <a:pt x="389" y="293"/>
                </a:lnTo>
                <a:lnTo>
                  <a:pt x="351" y="289"/>
                </a:lnTo>
                <a:lnTo>
                  <a:pt x="316" y="292"/>
                </a:lnTo>
                <a:lnTo>
                  <a:pt x="286" y="294"/>
                </a:lnTo>
                <a:lnTo>
                  <a:pt x="262" y="287"/>
                </a:lnTo>
              </a:path>
            </a:pathLst>
          </a:custGeom>
          <a:solidFill>
            <a:srgbClr val="DFDFDF"/>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0912" name="Freeform 17"/>
          <p:cNvSpPr>
            <a:spLocks/>
          </p:cNvSpPr>
          <p:nvPr/>
        </p:nvSpPr>
        <p:spPr bwMode="auto">
          <a:xfrm>
            <a:off x="2125663" y="2692400"/>
            <a:ext cx="706437" cy="858838"/>
          </a:xfrm>
          <a:custGeom>
            <a:avLst/>
            <a:gdLst>
              <a:gd name="T0" fmla="*/ 2147483647 w 501"/>
              <a:gd name="T1" fmla="*/ 2147483647 h 541"/>
              <a:gd name="T2" fmla="*/ 2147483647 w 501"/>
              <a:gd name="T3" fmla="*/ 2147483647 h 541"/>
              <a:gd name="T4" fmla="*/ 2147483647 w 501"/>
              <a:gd name="T5" fmla="*/ 2147483647 h 541"/>
              <a:gd name="T6" fmla="*/ 2147483647 w 501"/>
              <a:gd name="T7" fmla="*/ 2147483647 h 541"/>
              <a:gd name="T8" fmla="*/ 2147483647 w 501"/>
              <a:gd name="T9" fmla="*/ 2147483647 h 541"/>
              <a:gd name="T10" fmla="*/ 2147483647 w 501"/>
              <a:gd name="T11" fmla="*/ 2147483647 h 541"/>
              <a:gd name="T12" fmla="*/ 2147483647 w 501"/>
              <a:gd name="T13" fmla="*/ 2147483647 h 541"/>
              <a:gd name="T14" fmla="*/ 2147483647 w 501"/>
              <a:gd name="T15" fmla="*/ 2147483647 h 541"/>
              <a:gd name="T16" fmla="*/ 2147483647 w 501"/>
              <a:gd name="T17" fmla="*/ 2147483647 h 541"/>
              <a:gd name="T18" fmla="*/ 2147483647 w 501"/>
              <a:gd name="T19" fmla="*/ 2147483647 h 541"/>
              <a:gd name="T20" fmla="*/ 2147483647 w 501"/>
              <a:gd name="T21" fmla="*/ 2147483647 h 541"/>
              <a:gd name="T22" fmla="*/ 2147483647 w 501"/>
              <a:gd name="T23" fmla="*/ 2147483647 h 541"/>
              <a:gd name="T24" fmla="*/ 2147483647 w 501"/>
              <a:gd name="T25" fmla="*/ 2147483647 h 541"/>
              <a:gd name="T26" fmla="*/ 2147483647 w 501"/>
              <a:gd name="T27" fmla="*/ 0 h 541"/>
              <a:gd name="T28" fmla="*/ 2147483647 w 501"/>
              <a:gd name="T29" fmla="*/ 2147483647 h 541"/>
              <a:gd name="T30" fmla="*/ 2147483647 w 501"/>
              <a:gd name="T31" fmla="*/ 2147483647 h 541"/>
              <a:gd name="T32" fmla="*/ 0 w 501"/>
              <a:gd name="T33" fmla="*/ 2147483647 h 541"/>
              <a:gd name="T34" fmla="*/ 2147483647 w 501"/>
              <a:gd name="T35" fmla="*/ 2147483647 h 541"/>
              <a:gd name="T36" fmla="*/ 2147483647 w 501"/>
              <a:gd name="T37" fmla="*/ 2147483647 h 541"/>
              <a:gd name="T38" fmla="*/ 2147483647 w 501"/>
              <a:gd name="T39" fmla="*/ 2147483647 h 541"/>
              <a:gd name="T40" fmla="*/ 2147483647 w 501"/>
              <a:gd name="T41" fmla="*/ 2147483647 h 541"/>
              <a:gd name="T42" fmla="*/ 2147483647 w 501"/>
              <a:gd name="T43" fmla="*/ 2147483647 h 541"/>
              <a:gd name="T44" fmla="*/ 2147483647 w 501"/>
              <a:gd name="T45" fmla="*/ 2147483647 h 541"/>
              <a:gd name="T46" fmla="*/ 2147483647 w 501"/>
              <a:gd name="T47" fmla="*/ 2147483647 h 541"/>
              <a:gd name="T48" fmla="*/ 2147483647 w 501"/>
              <a:gd name="T49" fmla="*/ 2147483647 h 541"/>
              <a:gd name="T50" fmla="*/ 2147483647 w 501"/>
              <a:gd name="T51" fmla="*/ 2147483647 h 541"/>
              <a:gd name="T52" fmla="*/ 2147483647 w 501"/>
              <a:gd name="T53" fmla="*/ 2147483647 h 541"/>
              <a:gd name="T54" fmla="*/ 2147483647 w 501"/>
              <a:gd name="T55" fmla="*/ 2147483647 h 541"/>
              <a:gd name="T56" fmla="*/ 2147483647 w 501"/>
              <a:gd name="T57" fmla="*/ 2147483647 h 541"/>
              <a:gd name="T58" fmla="*/ 2147483647 w 501"/>
              <a:gd name="T59" fmla="*/ 2147483647 h 541"/>
              <a:gd name="T60" fmla="*/ 2147483647 w 501"/>
              <a:gd name="T61" fmla="*/ 2147483647 h 541"/>
              <a:gd name="T62" fmla="*/ 2147483647 w 501"/>
              <a:gd name="T63" fmla="*/ 2147483647 h 541"/>
              <a:gd name="T64" fmla="*/ 2147483647 w 501"/>
              <a:gd name="T65" fmla="*/ 2147483647 h 541"/>
              <a:gd name="T66" fmla="*/ 2147483647 w 501"/>
              <a:gd name="T67" fmla="*/ 2147483647 h 541"/>
              <a:gd name="T68" fmla="*/ 2147483647 w 501"/>
              <a:gd name="T69" fmla="*/ 2147483647 h 541"/>
              <a:gd name="T70" fmla="*/ 2147483647 w 501"/>
              <a:gd name="T71" fmla="*/ 2147483647 h 541"/>
              <a:gd name="T72" fmla="*/ 2147483647 w 501"/>
              <a:gd name="T73" fmla="*/ 2147483647 h 541"/>
              <a:gd name="T74" fmla="*/ 2147483647 w 501"/>
              <a:gd name="T75" fmla="*/ 2147483647 h 541"/>
              <a:gd name="T76" fmla="*/ 2147483647 w 501"/>
              <a:gd name="T77" fmla="*/ 2147483647 h 541"/>
              <a:gd name="T78" fmla="*/ 2147483647 w 501"/>
              <a:gd name="T79" fmla="*/ 2147483647 h 541"/>
              <a:gd name="T80" fmla="*/ 2147483647 w 501"/>
              <a:gd name="T81" fmla="*/ 2147483647 h 541"/>
              <a:gd name="T82" fmla="*/ 2147483647 w 501"/>
              <a:gd name="T83" fmla="*/ 2147483647 h 541"/>
              <a:gd name="T84" fmla="*/ 2147483647 w 501"/>
              <a:gd name="T85" fmla="*/ 2147483647 h 541"/>
              <a:gd name="T86" fmla="*/ 2147483647 w 501"/>
              <a:gd name="T87" fmla="*/ 2147483647 h 541"/>
              <a:gd name="T88" fmla="*/ 2147483647 w 501"/>
              <a:gd name="T89" fmla="*/ 2147483647 h 541"/>
              <a:gd name="T90" fmla="*/ 2147483647 w 501"/>
              <a:gd name="T91" fmla="*/ 2147483647 h 541"/>
              <a:gd name="T92" fmla="*/ 2147483647 w 501"/>
              <a:gd name="T93" fmla="*/ 2147483647 h 541"/>
              <a:gd name="T94" fmla="*/ 2147483647 w 501"/>
              <a:gd name="T95" fmla="*/ 2147483647 h 541"/>
              <a:gd name="T96" fmla="*/ 2147483647 w 501"/>
              <a:gd name="T97" fmla="*/ 2147483647 h 541"/>
              <a:gd name="T98" fmla="*/ 2147483647 w 501"/>
              <a:gd name="T99" fmla="*/ 2147483647 h 541"/>
              <a:gd name="T100" fmla="*/ 2147483647 w 501"/>
              <a:gd name="T101" fmla="*/ 2147483647 h 541"/>
              <a:gd name="T102" fmla="*/ 2147483647 w 501"/>
              <a:gd name="T103" fmla="*/ 2147483647 h 541"/>
              <a:gd name="T104" fmla="*/ 2147483647 w 501"/>
              <a:gd name="T105" fmla="*/ 2147483647 h 541"/>
              <a:gd name="T106" fmla="*/ 2147483647 w 501"/>
              <a:gd name="T107" fmla="*/ 2147483647 h 541"/>
              <a:gd name="T108" fmla="*/ 2147483647 w 501"/>
              <a:gd name="T109" fmla="*/ 2147483647 h 541"/>
              <a:gd name="T110" fmla="*/ 2147483647 w 501"/>
              <a:gd name="T111" fmla="*/ 2147483647 h 541"/>
              <a:gd name="T112" fmla="*/ 2147483647 w 501"/>
              <a:gd name="T113" fmla="*/ 2147483647 h 5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01"/>
              <a:gd name="T172" fmla="*/ 0 h 541"/>
              <a:gd name="T173" fmla="*/ 501 w 501"/>
              <a:gd name="T174" fmla="*/ 541 h 54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01" h="541">
                <a:moveTo>
                  <a:pt x="262" y="287"/>
                </a:moveTo>
                <a:lnTo>
                  <a:pt x="258" y="279"/>
                </a:lnTo>
                <a:lnTo>
                  <a:pt x="264" y="273"/>
                </a:lnTo>
                <a:lnTo>
                  <a:pt x="277" y="269"/>
                </a:lnTo>
                <a:lnTo>
                  <a:pt x="294" y="267"/>
                </a:lnTo>
                <a:lnTo>
                  <a:pt x="329" y="262"/>
                </a:lnTo>
                <a:lnTo>
                  <a:pt x="347" y="253"/>
                </a:lnTo>
                <a:lnTo>
                  <a:pt x="356" y="240"/>
                </a:lnTo>
                <a:lnTo>
                  <a:pt x="346" y="222"/>
                </a:lnTo>
                <a:lnTo>
                  <a:pt x="320" y="196"/>
                </a:lnTo>
                <a:lnTo>
                  <a:pt x="282" y="166"/>
                </a:lnTo>
                <a:lnTo>
                  <a:pt x="181" y="91"/>
                </a:lnTo>
                <a:lnTo>
                  <a:pt x="65" y="4"/>
                </a:lnTo>
                <a:lnTo>
                  <a:pt x="34" y="0"/>
                </a:lnTo>
                <a:lnTo>
                  <a:pt x="15" y="10"/>
                </a:lnTo>
                <a:lnTo>
                  <a:pt x="5" y="30"/>
                </a:lnTo>
                <a:lnTo>
                  <a:pt x="0" y="59"/>
                </a:lnTo>
                <a:lnTo>
                  <a:pt x="15" y="111"/>
                </a:lnTo>
                <a:lnTo>
                  <a:pt x="31" y="147"/>
                </a:lnTo>
                <a:lnTo>
                  <a:pt x="48" y="179"/>
                </a:lnTo>
                <a:lnTo>
                  <a:pt x="62" y="218"/>
                </a:lnTo>
                <a:lnTo>
                  <a:pt x="55" y="239"/>
                </a:lnTo>
                <a:lnTo>
                  <a:pt x="45" y="251"/>
                </a:lnTo>
                <a:lnTo>
                  <a:pt x="38" y="263"/>
                </a:lnTo>
                <a:lnTo>
                  <a:pt x="38" y="287"/>
                </a:lnTo>
                <a:lnTo>
                  <a:pt x="67" y="345"/>
                </a:lnTo>
                <a:lnTo>
                  <a:pt x="115" y="396"/>
                </a:lnTo>
                <a:lnTo>
                  <a:pt x="161" y="427"/>
                </a:lnTo>
                <a:lnTo>
                  <a:pt x="186" y="428"/>
                </a:lnTo>
                <a:lnTo>
                  <a:pt x="191" y="407"/>
                </a:lnTo>
                <a:lnTo>
                  <a:pt x="189" y="372"/>
                </a:lnTo>
                <a:lnTo>
                  <a:pt x="190" y="344"/>
                </a:lnTo>
                <a:lnTo>
                  <a:pt x="206" y="343"/>
                </a:lnTo>
                <a:lnTo>
                  <a:pt x="218" y="351"/>
                </a:lnTo>
                <a:lnTo>
                  <a:pt x="213" y="368"/>
                </a:lnTo>
                <a:lnTo>
                  <a:pt x="208" y="397"/>
                </a:lnTo>
                <a:lnTo>
                  <a:pt x="218" y="443"/>
                </a:lnTo>
                <a:lnTo>
                  <a:pt x="245" y="455"/>
                </a:lnTo>
                <a:lnTo>
                  <a:pt x="269" y="457"/>
                </a:lnTo>
                <a:lnTo>
                  <a:pt x="291" y="462"/>
                </a:lnTo>
                <a:lnTo>
                  <a:pt x="313" y="481"/>
                </a:lnTo>
                <a:lnTo>
                  <a:pt x="359" y="523"/>
                </a:lnTo>
                <a:lnTo>
                  <a:pt x="399" y="539"/>
                </a:lnTo>
                <a:lnTo>
                  <a:pt x="427" y="540"/>
                </a:lnTo>
                <a:lnTo>
                  <a:pt x="438" y="537"/>
                </a:lnTo>
                <a:lnTo>
                  <a:pt x="481" y="521"/>
                </a:lnTo>
                <a:lnTo>
                  <a:pt x="498" y="493"/>
                </a:lnTo>
                <a:lnTo>
                  <a:pt x="500" y="467"/>
                </a:lnTo>
                <a:lnTo>
                  <a:pt x="499" y="455"/>
                </a:lnTo>
                <a:lnTo>
                  <a:pt x="472" y="423"/>
                </a:lnTo>
                <a:lnTo>
                  <a:pt x="447" y="375"/>
                </a:lnTo>
                <a:lnTo>
                  <a:pt x="420" y="327"/>
                </a:lnTo>
                <a:lnTo>
                  <a:pt x="389" y="293"/>
                </a:lnTo>
                <a:lnTo>
                  <a:pt x="351" y="289"/>
                </a:lnTo>
                <a:lnTo>
                  <a:pt x="316" y="292"/>
                </a:lnTo>
                <a:lnTo>
                  <a:pt x="286" y="294"/>
                </a:lnTo>
                <a:lnTo>
                  <a:pt x="262" y="287"/>
                </a:lnTo>
              </a:path>
            </a:pathLst>
          </a:custGeom>
          <a:solidFill>
            <a:srgbClr val="F8CDCB"/>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0913" name="Freeform 18"/>
          <p:cNvSpPr>
            <a:spLocks/>
          </p:cNvSpPr>
          <p:nvPr/>
        </p:nvSpPr>
        <p:spPr bwMode="auto">
          <a:xfrm>
            <a:off x="2125663" y="2692400"/>
            <a:ext cx="706437" cy="858838"/>
          </a:xfrm>
          <a:custGeom>
            <a:avLst/>
            <a:gdLst>
              <a:gd name="T0" fmla="*/ 2147483647 w 501"/>
              <a:gd name="T1" fmla="*/ 2147483647 h 541"/>
              <a:gd name="T2" fmla="*/ 2147483647 w 501"/>
              <a:gd name="T3" fmla="*/ 2147483647 h 541"/>
              <a:gd name="T4" fmla="*/ 2147483647 w 501"/>
              <a:gd name="T5" fmla="*/ 2147483647 h 541"/>
              <a:gd name="T6" fmla="*/ 2147483647 w 501"/>
              <a:gd name="T7" fmla="*/ 2147483647 h 541"/>
              <a:gd name="T8" fmla="*/ 2147483647 w 501"/>
              <a:gd name="T9" fmla="*/ 2147483647 h 541"/>
              <a:gd name="T10" fmla="*/ 2147483647 w 501"/>
              <a:gd name="T11" fmla="*/ 2147483647 h 541"/>
              <a:gd name="T12" fmla="*/ 2147483647 w 501"/>
              <a:gd name="T13" fmla="*/ 2147483647 h 541"/>
              <a:gd name="T14" fmla="*/ 2147483647 w 501"/>
              <a:gd name="T15" fmla="*/ 2147483647 h 541"/>
              <a:gd name="T16" fmla="*/ 2147483647 w 501"/>
              <a:gd name="T17" fmla="*/ 2147483647 h 541"/>
              <a:gd name="T18" fmla="*/ 2147483647 w 501"/>
              <a:gd name="T19" fmla="*/ 2147483647 h 541"/>
              <a:gd name="T20" fmla="*/ 2147483647 w 501"/>
              <a:gd name="T21" fmla="*/ 2147483647 h 541"/>
              <a:gd name="T22" fmla="*/ 2147483647 w 501"/>
              <a:gd name="T23" fmla="*/ 2147483647 h 541"/>
              <a:gd name="T24" fmla="*/ 2147483647 w 501"/>
              <a:gd name="T25" fmla="*/ 2147483647 h 541"/>
              <a:gd name="T26" fmla="*/ 2147483647 w 501"/>
              <a:gd name="T27" fmla="*/ 0 h 541"/>
              <a:gd name="T28" fmla="*/ 2147483647 w 501"/>
              <a:gd name="T29" fmla="*/ 2147483647 h 541"/>
              <a:gd name="T30" fmla="*/ 2147483647 w 501"/>
              <a:gd name="T31" fmla="*/ 2147483647 h 541"/>
              <a:gd name="T32" fmla="*/ 0 w 501"/>
              <a:gd name="T33" fmla="*/ 2147483647 h 541"/>
              <a:gd name="T34" fmla="*/ 2147483647 w 501"/>
              <a:gd name="T35" fmla="*/ 2147483647 h 541"/>
              <a:gd name="T36" fmla="*/ 2147483647 w 501"/>
              <a:gd name="T37" fmla="*/ 2147483647 h 541"/>
              <a:gd name="T38" fmla="*/ 2147483647 w 501"/>
              <a:gd name="T39" fmla="*/ 2147483647 h 541"/>
              <a:gd name="T40" fmla="*/ 2147483647 w 501"/>
              <a:gd name="T41" fmla="*/ 2147483647 h 541"/>
              <a:gd name="T42" fmla="*/ 2147483647 w 501"/>
              <a:gd name="T43" fmla="*/ 2147483647 h 541"/>
              <a:gd name="T44" fmla="*/ 2147483647 w 501"/>
              <a:gd name="T45" fmla="*/ 2147483647 h 541"/>
              <a:gd name="T46" fmla="*/ 2147483647 w 501"/>
              <a:gd name="T47" fmla="*/ 2147483647 h 541"/>
              <a:gd name="T48" fmla="*/ 2147483647 w 501"/>
              <a:gd name="T49" fmla="*/ 2147483647 h 541"/>
              <a:gd name="T50" fmla="*/ 2147483647 w 501"/>
              <a:gd name="T51" fmla="*/ 2147483647 h 541"/>
              <a:gd name="T52" fmla="*/ 2147483647 w 501"/>
              <a:gd name="T53" fmla="*/ 2147483647 h 541"/>
              <a:gd name="T54" fmla="*/ 2147483647 w 501"/>
              <a:gd name="T55" fmla="*/ 2147483647 h 541"/>
              <a:gd name="T56" fmla="*/ 2147483647 w 501"/>
              <a:gd name="T57" fmla="*/ 2147483647 h 541"/>
              <a:gd name="T58" fmla="*/ 2147483647 w 501"/>
              <a:gd name="T59" fmla="*/ 2147483647 h 541"/>
              <a:gd name="T60" fmla="*/ 2147483647 w 501"/>
              <a:gd name="T61" fmla="*/ 2147483647 h 541"/>
              <a:gd name="T62" fmla="*/ 2147483647 w 501"/>
              <a:gd name="T63" fmla="*/ 2147483647 h 541"/>
              <a:gd name="T64" fmla="*/ 2147483647 w 501"/>
              <a:gd name="T65" fmla="*/ 2147483647 h 541"/>
              <a:gd name="T66" fmla="*/ 2147483647 w 501"/>
              <a:gd name="T67" fmla="*/ 2147483647 h 541"/>
              <a:gd name="T68" fmla="*/ 2147483647 w 501"/>
              <a:gd name="T69" fmla="*/ 2147483647 h 541"/>
              <a:gd name="T70" fmla="*/ 2147483647 w 501"/>
              <a:gd name="T71" fmla="*/ 2147483647 h 541"/>
              <a:gd name="T72" fmla="*/ 2147483647 w 501"/>
              <a:gd name="T73" fmla="*/ 2147483647 h 541"/>
              <a:gd name="T74" fmla="*/ 2147483647 w 501"/>
              <a:gd name="T75" fmla="*/ 2147483647 h 541"/>
              <a:gd name="T76" fmla="*/ 2147483647 w 501"/>
              <a:gd name="T77" fmla="*/ 2147483647 h 541"/>
              <a:gd name="T78" fmla="*/ 2147483647 w 501"/>
              <a:gd name="T79" fmla="*/ 2147483647 h 541"/>
              <a:gd name="T80" fmla="*/ 2147483647 w 501"/>
              <a:gd name="T81" fmla="*/ 2147483647 h 541"/>
              <a:gd name="T82" fmla="*/ 2147483647 w 501"/>
              <a:gd name="T83" fmla="*/ 2147483647 h 541"/>
              <a:gd name="T84" fmla="*/ 2147483647 w 501"/>
              <a:gd name="T85" fmla="*/ 2147483647 h 541"/>
              <a:gd name="T86" fmla="*/ 2147483647 w 501"/>
              <a:gd name="T87" fmla="*/ 2147483647 h 541"/>
              <a:gd name="T88" fmla="*/ 2147483647 w 501"/>
              <a:gd name="T89" fmla="*/ 2147483647 h 541"/>
              <a:gd name="T90" fmla="*/ 2147483647 w 501"/>
              <a:gd name="T91" fmla="*/ 2147483647 h 541"/>
              <a:gd name="T92" fmla="*/ 2147483647 w 501"/>
              <a:gd name="T93" fmla="*/ 2147483647 h 541"/>
              <a:gd name="T94" fmla="*/ 2147483647 w 501"/>
              <a:gd name="T95" fmla="*/ 2147483647 h 541"/>
              <a:gd name="T96" fmla="*/ 2147483647 w 501"/>
              <a:gd name="T97" fmla="*/ 2147483647 h 541"/>
              <a:gd name="T98" fmla="*/ 2147483647 w 501"/>
              <a:gd name="T99" fmla="*/ 2147483647 h 541"/>
              <a:gd name="T100" fmla="*/ 2147483647 w 501"/>
              <a:gd name="T101" fmla="*/ 2147483647 h 541"/>
              <a:gd name="T102" fmla="*/ 2147483647 w 501"/>
              <a:gd name="T103" fmla="*/ 2147483647 h 541"/>
              <a:gd name="T104" fmla="*/ 2147483647 w 501"/>
              <a:gd name="T105" fmla="*/ 2147483647 h 541"/>
              <a:gd name="T106" fmla="*/ 2147483647 w 501"/>
              <a:gd name="T107" fmla="*/ 2147483647 h 541"/>
              <a:gd name="T108" fmla="*/ 2147483647 w 501"/>
              <a:gd name="T109" fmla="*/ 2147483647 h 541"/>
              <a:gd name="T110" fmla="*/ 2147483647 w 501"/>
              <a:gd name="T111" fmla="*/ 2147483647 h 541"/>
              <a:gd name="T112" fmla="*/ 2147483647 w 501"/>
              <a:gd name="T113" fmla="*/ 2147483647 h 5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01"/>
              <a:gd name="T172" fmla="*/ 0 h 541"/>
              <a:gd name="T173" fmla="*/ 501 w 501"/>
              <a:gd name="T174" fmla="*/ 541 h 54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01" h="541">
                <a:moveTo>
                  <a:pt x="262" y="287"/>
                </a:moveTo>
                <a:lnTo>
                  <a:pt x="258" y="279"/>
                </a:lnTo>
                <a:lnTo>
                  <a:pt x="264" y="273"/>
                </a:lnTo>
                <a:lnTo>
                  <a:pt x="277" y="269"/>
                </a:lnTo>
                <a:lnTo>
                  <a:pt x="294" y="267"/>
                </a:lnTo>
                <a:lnTo>
                  <a:pt x="329" y="262"/>
                </a:lnTo>
                <a:lnTo>
                  <a:pt x="347" y="253"/>
                </a:lnTo>
                <a:lnTo>
                  <a:pt x="356" y="240"/>
                </a:lnTo>
                <a:lnTo>
                  <a:pt x="346" y="222"/>
                </a:lnTo>
                <a:lnTo>
                  <a:pt x="320" y="196"/>
                </a:lnTo>
                <a:lnTo>
                  <a:pt x="282" y="166"/>
                </a:lnTo>
                <a:lnTo>
                  <a:pt x="181" y="91"/>
                </a:lnTo>
                <a:lnTo>
                  <a:pt x="65" y="4"/>
                </a:lnTo>
                <a:lnTo>
                  <a:pt x="34" y="0"/>
                </a:lnTo>
                <a:lnTo>
                  <a:pt x="15" y="10"/>
                </a:lnTo>
                <a:lnTo>
                  <a:pt x="5" y="30"/>
                </a:lnTo>
                <a:lnTo>
                  <a:pt x="0" y="59"/>
                </a:lnTo>
                <a:lnTo>
                  <a:pt x="15" y="111"/>
                </a:lnTo>
                <a:lnTo>
                  <a:pt x="31" y="147"/>
                </a:lnTo>
                <a:lnTo>
                  <a:pt x="48" y="179"/>
                </a:lnTo>
                <a:lnTo>
                  <a:pt x="62" y="218"/>
                </a:lnTo>
                <a:lnTo>
                  <a:pt x="55" y="239"/>
                </a:lnTo>
                <a:lnTo>
                  <a:pt x="45" y="251"/>
                </a:lnTo>
                <a:lnTo>
                  <a:pt x="38" y="263"/>
                </a:lnTo>
                <a:lnTo>
                  <a:pt x="38" y="287"/>
                </a:lnTo>
                <a:lnTo>
                  <a:pt x="67" y="345"/>
                </a:lnTo>
                <a:lnTo>
                  <a:pt x="115" y="396"/>
                </a:lnTo>
                <a:lnTo>
                  <a:pt x="161" y="427"/>
                </a:lnTo>
                <a:lnTo>
                  <a:pt x="186" y="428"/>
                </a:lnTo>
                <a:lnTo>
                  <a:pt x="191" y="407"/>
                </a:lnTo>
                <a:lnTo>
                  <a:pt x="189" y="372"/>
                </a:lnTo>
                <a:lnTo>
                  <a:pt x="190" y="344"/>
                </a:lnTo>
                <a:lnTo>
                  <a:pt x="206" y="343"/>
                </a:lnTo>
                <a:lnTo>
                  <a:pt x="218" y="351"/>
                </a:lnTo>
                <a:lnTo>
                  <a:pt x="213" y="368"/>
                </a:lnTo>
                <a:lnTo>
                  <a:pt x="208" y="397"/>
                </a:lnTo>
                <a:lnTo>
                  <a:pt x="218" y="443"/>
                </a:lnTo>
                <a:lnTo>
                  <a:pt x="245" y="455"/>
                </a:lnTo>
                <a:lnTo>
                  <a:pt x="269" y="457"/>
                </a:lnTo>
                <a:lnTo>
                  <a:pt x="291" y="462"/>
                </a:lnTo>
                <a:lnTo>
                  <a:pt x="313" y="481"/>
                </a:lnTo>
                <a:lnTo>
                  <a:pt x="359" y="523"/>
                </a:lnTo>
                <a:lnTo>
                  <a:pt x="399" y="539"/>
                </a:lnTo>
                <a:lnTo>
                  <a:pt x="427" y="540"/>
                </a:lnTo>
                <a:lnTo>
                  <a:pt x="438" y="537"/>
                </a:lnTo>
                <a:lnTo>
                  <a:pt x="481" y="521"/>
                </a:lnTo>
                <a:lnTo>
                  <a:pt x="498" y="493"/>
                </a:lnTo>
                <a:lnTo>
                  <a:pt x="500" y="467"/>
                </a:lnTo>
                <a:lnTo>
                  <a:pt x="499" y="455"/>
                </a:lnTo>
                <a:lnTo>
                  <a:pt x="472" y="423"/>
                </a:lnTo>
                <a:lnTo>
                  <a:pt x="447" y="375"/>
                </a:lnTo>
                <a:lnTo>
                  <a:pt x="420" y="327"/>
                </a:lnTo>
                <a:lnTo>
                  <a:pt x="389" y="293"/>
                </a:lnTo>
                <a:lnTo>
                  <a:pt x="351" y="289"/>
                </a:lnTo>
                <a:lnTo>
                  <a:pt x="316" y="292"/>
                </a:lnTo>
                <a:lnTo>
                  <a:pt x="286" y="294"/>
                </a:lnTo>
                <a:lnTo>
                  <a:pt x="262" y="287"/>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0914" name="Freeform 19"/>
          <p:cNvSpPr>
            <a:spLocks/>
          </p:cNvSpPr>
          <p:nvPr/>
        </p:nvSpPr>
        <p:spPr bwMode="auto">
          <a:xfrm>
            <a:off x="1490663" y="1838325"/>
            <a:ext cx="1682750" cy="830263"/>
          </a:xfrm>
          <a:custGeom>
            <a:avLst/>
            <a:gdLst>
              <a:gd name="T0" fmla="*/ 0 w 1193"/>
              <a:gd name="T1" fmla="*/ 2147483647 h 523"/>
              <a:gd name="T2" fmla="*/ 2147483647 w 1193"/>
              <a:gd name="T3" fmla="*/ 2147483647 h 523"/>
              <a:gd name="T4" fmla="*/ 2147483647 w 1193"/>
              <a:gd name="T5" fmla="*/ 2147483647 h 523"/>
              <a:gd name="T6" fmla="*/ 2147483647 w 1193"/>
              <a:gd name="T7" fmla="*/ 2147483647 h 523"/>
              <a:gd name="T8" fmla="*/ 2147483647 w 1193"/>
              <a:gd name="T9" fmla="*/ 2147483647 h 523"/>
              <a:gd name="T10" fmla="*/ 2147483647 w 1193"/>
              <a:gd name="T11" fmla="*/ 2147483647 h 523"/>
              <a:gd name="T12" fmla="*/ 2147483647 w 1193"/>
              <a:gd name="T13" fmla="*/ 2147483647 h 523"/>
              <a:gd name="T14" fmla="*/ 2147483647 w 1193"/>
              <a:gd name="T15" fmla="*/ 2147483647 h 523"/>
              <a:gd name="T16" fmla="*/ 2147483647 w 1193"/>
              <a:gd name="T17" fmla="*/ 2147483647 h 523"/>
              <a:gd name="T18" fmla="*/ 2147483647 w 1193"/>
              <a:gd name="T19" fmla="*/ 2147483647 h 523"/>
              <a:gd name="T20" fmla="*/ 2147483647 w 1193"/>
              <a:gd name="T21" fmla="*/ 2147483647 h 523"/>
              <a:gd name="T22" fmla="*/ 2147483647 w 1193"/>
              <a:gd name="T23" fmla="*/ 2147483647 h 523"/>
              <a:gd name="T24" fmla="*/ 2147483647 w 1193"/>
              <a:gd name="T25" fmla="*/ 2147483647 h 523"/>
              <a:gd name="T26" fmla="*/ 2147483647 w 1193"/>
              <a:gd name="T27" fmla="*/ 2147483647 h 523"/>
              <a:gd name="T28" fmla="*/ 2147483647 w 1193"/>
              <a:gd name="T29" fmla="*/ 2147483647 h 523"/>
              <a:gd name="T30" fmla="*/ 2147483647 w 1193"/>
              <a:gd name="T31" fmla="*/ 2147483647 h 523"/>
              <a:gd name="T32" fmla="*/ 2147483647 w 1193"/>
              <a:gd name="T33" fmla="*/ 2147483647 h 523"/>
              <a:gd name="T34" fmla="*/ 2147483647 w 1193"/>
              <a:gd name="T35" fmla="*/ 2147483647 h 523"/>
              <a:gd name="T36" fmla="*/ 2147483647 w 1193"/>
              <a:gd name="T37" fmla="*/ 2147483647 h 523"/>
              <a:gd name="T38" fmla="*/ 2147483647 w 1193"/>
              <a:gd name="T39" fmla="*/ 2147483647 h 523"/>
              <a:gd name="T40" fmla="*/ 2147483647 w 1193"/>
              <a:gd name="T41" fmla="*/ 2147483647 h 523"/>
              <a:gd name="T42" fmla="*/ 2147483647 w 1193"/>
              <a:gd name="T43" fmla="*/ 2147483647 h 523"/>
              <a:gd name="T44" fmla="*/ 2147483647 w 1193"/>
              <a:gd name="T45" fmla="*/ 2147483647 h 523"/>
              <a:gd name="T46" fmla="*/ 2147483647 w 1193"/>
              <a:gd name="T47" fmla="*/ 2147483647 h 523"/>
              <a:gd name="T48" fmla="*/ 2147483647 w 1193"/>
              <a:gd name="T49" fmla="*/ 2147483647 h 523"/>
              <a:gd name="T50" fmla="*/ 2147483647 w 1193"/>
              <a:gd name="T51" fmla="*/ 2147483647 h 523"/>
              <a:gd name="T52" fmla="*/ 2147483647 w 1193"/>
              <a:gd name="T53" fmla="*/ 2147483647 h 523"/>
              <a:gd name="T54" fmla="*/ 2147483647 w 1193"/>
              <a:gd name="T55" fmla="*/ 2147483647 h 523"/>
              <a:gd name="T56" fmla="*/ 2147483647 w 1193"/>
              <a:gd name="T57" fmla="*/ 2147483647 h 523"/>
              <a:gd name="T58" fmla="*/ 2147483647 w 1193"/>
              <a:gd name="T59" fmla="*/ 2147483647 h 523"/>
              <a:gd name="T60" fmla="*/ 2147483647 w 1193"/>
              <a:gd name="T61" fmla="*/ 2147483647 h 523"/>
              <a:gd name="T62" fmla="*/ 2147483647 w 1193"/>
              <a:gd name="T63" fmla="*/ 2147483647 h 523"/>
              <a:gd name="T64" fmla="*/ 2147483647 w 1193"/>
              <a:gd name="T65" fmla="*/ 2147483647 h 523"/>
              <a:gd name="T66" fmla="*/ 2147483647 w 1193"/>
              <a:gd name="T67" fmla="*/ 2147483647 h 523"/>
              <a:gd name="T68" fmla="*/ 2147483647 w 1193"/>
              <a:gd name="T69" fmla="*/ 2147483647 h 523"/>
              <a:gd name="T70" fmla="*/ 2147483647 w 1193"/>
              <a:gd name="T71" fmla="*/ 0 h 523"/>
              <a:gd name="T72" fmla="*/ 2147483647 w 1193"/>
              <a:gd name="T73" fmla="*/ 2147483647 h 523"/>
              <a:gd name="T74" fmla="*/ 2147483647 w 1193"/>
              <a:gd name="T75" fmla="*/ 2147483647 h 523"/>
              <a:gd name="T76" fmla="*/ 2147483647 w 1193"/>
              <a:gd name="T77" fmla="*/ 2147483647 h 523"/>
              <a:gd name="T78" fmla="*/ 2147483647 w 1193"/>
              <a:gd name="T79" fmla="*/ 2147483647 h 523"/>
              <a:gd name="T80" fmla="*/ 2147483647 w 1193"/>
              <a:gd name="T81" fmla="*/ 2147483647 h 523"/>
              <a:gd name="T82" fmla="*/ 2147483647 w 1193"/>
              <a:gd name="T83" fmla="*/ 2147483647 h 523"/>
              <a:gd name="T84" fmla="*/ 2147483647 w 1193"/>
              <a:gd name="T85" fmla="*/ 2147483647 h 523"/>
              <a:gd name="T86" fmla="*/ 2147483647 w 1193"/>
              <a:gd name="T87" fmla="*/ 2147483647 h 523"/>
              <a:gd name="T88" fmla="*/ 2147483647 w 1193"/>
              <a:gd name="T89" fmla="*/ 2147483647 h 523"/>
              <a:gd name="T90" fmla="*/ 2147483647 w 1193"/>
              <a:gd name="T91" fmla="*/ 2147483647 h 523"/>
              <a:gd name="T92" fmla="*/ 2147483647 w 1193"/>
              <a:gd name="T93" fmla="*/ 2147483647 h 523"/>
              <a:gd name="T94" fmla="*/ 2147483647 w 1193"/>
              <a:gd name="T95" fmla="*/ 2147483647 h 523"/>
              <a:gd name="T96" fmla="*/ 2147483647 w 1193"/>
              <a:gd name="T97" fmla="*/ 2147483647 h 523"/>
              <a:gd name="T98" fmla="*/ 2147483647 w 1193"/>
              <a:gd name="T99" fmla="*/ 2147483647 h 523"/>
              <a:gd name="T100" fmla="*/ 2147483647 w 1193"/>
              <a:gd name="T101" fmla="*/ 2147483647 h 523"/>
              <a:gd name="T102" fmla="*/ 2147483647 w 1193"/>
              <a:gd name="T103" fmla="*/ 2147483647 h 523"/>
              <a:gd name="T104" fmla="*/ 2147483647 w 1193"/>
              <a:gd name="T105" fmla="*/ 2147483647 h 523"/>
              <a:gd name="T106" fmla="*/ 2147483647 w 1193"/>
              <a:gd name="T107" fmla="*/ 2147483647 h 523"/>
              <a:gd name="T108" fmla="*/ 2147483647 w 1193"/>
              <a:gd name="T109" fmla="*/ 2147483647 h 523"/>
              <a:gd name="T110" fmla="*/ 2147483647 w 1193"/>
              <a:gd name="T111" fmla="*/ 2147483647 h 523"/>
              <a:gd name="T112" fmla="*/ 2147483647 w 1193"/>
              <a:gd name="T113" fmla="*/ 2147483647 h 523"/>
              <a:gd name="T114" fmla="*/ 2147483647 w 1193"/>
              <a:gd name="T115" fmla="*/ 2147483647 h 523"/>
              <a:gd name="T116" fmla="*/ 2147483647 w 1193"/>
              <a:gd name="T117" fmla="*/ 2147483647 h 523"/>
              <a:gd name="T118" fmla="*/ 2147483647 w 1193"/>
              <a:gd name="T119" fmla="*/ 2147483647 h 523"/>
              <a:gd name="T120" fmla="*/ 2147483647 w 1193"/>
              <a:gd name="T121" fmla="*/ 2147483647 h 523"/>
              <a:gd name="T122" fmla="*/ 2147483647 w 1193"/>
              <a:gd name="T123" fmla="*/ 2147483647 h 523"/>
              <a:gd name="T124" fmla="*/ 0 w 1193"/>
              <a:gd name="T125" fmla="*/ 2147483647 h 52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93"/>
              <a:gd name="T190" fmla="*/ 0 h 523"/>
              <a:gd name="T191" fmla="*/ 1193 w 1193"/>
              <a:gd name="T192" fmla="*/ 523 h 52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93" h="523">
                <a:moveTo>
                  <a:pt x="0" y="373"/>
                </a:moveTo>
                <a:lnTo>
                  <a:pt x="165" y="432"/>
                </a:lnTo>
                <a:lnTo>
                  <a:pt x="136" y="451"/>
                </a:lnTo>
                <a:lnTo>
                  <a:pt x="160" y="464"/>
                </a:lnTo>
                <a:lnTo>
                  <a:pt x="200" y="472"/>
                </a:lnTo>
                <a:lnTo>
                  <a:pt x="249" y="478"/>
                </a:lnTo>
                <a:lnTo>
                  <a:pt x="304" y="481"/>
                </a:lnTo>
                <a:lnTo>
                  <a:pt x="356" y="482"/>
                </a:lnTo>
                <a:lnTo>
                  <a:pt x="401" y="482"/>
                </a:lnTo>
                <a:lnTo>
                  <a:pt x="432" y="482"/>
                </a:lnTo>
                <a:lnTo>
                  <a:pt x="444" y="482"/>
                </a:lnTo>
                <a:lnTo>
                  <a:pt x="410" y="519"/>
                </a:lnTo>
                <a:lnTo>
                  <a:pt x="470" y="522"/>
                </a:lnTo>
                <a:lnTo>
                  <a:pt x="536" y="512"/>
                </a:lnTo>
                <a:lnTo>
                  <a:pt x="604" y="495"/>
                </a:lnTo>
                <a:lnTo>
                  <a:pt x="669" y="472"/>
                </a:lnTo>
                <a:lnTo>
                  <a:pt x="726" y="449"/>
                </a:lnTo>
                <a:lnTo>
                  <a:pt x="773" y="428"/>
                </a:lnTo>
                <a:lnTo>
                  <a:pt x="804" y="413"/>
                </a:lnTo>
                <a:lnTo>
                  <a:pt x="815" y="407"/>
                </a:lnTo>
                <a:lnTo>
                  <a:pt x="785" y="476"/>
                </a:lnTo>
                <a:lnTo>
                  <a:pt x="833" y="439"/>
                </a:lnTo>
                <a:lnTo>
                  <a:pt x="881" y="393"/>
                </a:lnTo>
                <a:lnTo>
                  <a:pt x="927" y="344"/>
                </a:lnTo>
                <a:lnTo>
                  <a:pt x="968" y="294"/>
                </a:lnTo>
                <a:lnTo>
                  <a:pt x="1004" y="248"/>
                </a:lnTo>
                <a:lnTo>
                  <a:pt x="1032" y="210"/>
                </a:lnTo>
                <a:lnTo>
                  <a:pt x="1049" y="184"/>
                </a:lnTo>
                <a:lnTo>
                  <a:pt x="1056" y="174"/>
                </a:lnTo>
                <a:lnTo>
                  <a:pt x="1067" y="226"/>
                </a:lnTo>
                <a:lnTo>
                  <a:pt x="1112" y="164"/>
                </a:lnTo>
                <a:lnTo>
                  <a:pt x="1152" y="90"/>
                </a:lnTo>
                <a:lnTo>
                  <a:pt x="1169" y="55"/>
                </a:lnTo>
                <a:lnTo>
                  <a:pt x="1181" y="27"/>
                </a:lnTo>
                <a:lnTo>
                  <a:pt x="1190" y="7"/>
                </a:lnTo>
                <a:lnTo>
                  <a:pt x="1192" y="0"/>
                </a:lnTo>
                <a:lnTo>
                  <a:pt x="1184" y="22"/>
                </a:lnTo>
                <a:lnTo>
                  <a:pt x="1159" y="73"/>
                </a:lnTo>
                <a:lnTo>
                  <a:pt x="1123" y="137"/>
                </a:lnTo>
                <a:lnTo>
                  <a:pt x="1079" y="194"/>
                </a:lnTo>
                <a:lnTo>
                  <a:pt x="1061" y="151"/>
                </a:lnTo>
                <a:lnTo>
                  <a:pt x="1056" y="160"/>
                </a:lnTo>
                <a:lnTo>
                  <a:pt x="1041" y="183"/>
                </a:lnTo>
                <a:lnTo>
                  <a:pt x="1018" y="218"/>
                </a:lnTo>
                <a:lnTo>
                  <a:pt x="988" y="260"/>
                </a:lnTo>
                <a:lnTo>
                  <a:pt x="912" y="352"/>
                </a:lnTo>
                <a:lnTo>
                  <a:pt x="821" y="430"/>
                </a:lnTo>
                <a:lnTo>
                  <a:pt x="826" y="394"/>
                </a:lnTo>
                <a:lnTo>
                  <a:pt x="816" y="399"/>
                </a:lnTo>
                <a:lnTo>
                  <a:pt x="788" y="412"/>
                </a:lnTo>
                <a:lnTo>
                  <a:pt x="747" y="431"/>
                </a:lnTo>
                <a:lnTo>
                  <a:pt x="694" y="452"/>
                </a:lnTo>
                <a:lnTo>
                  <a:pt x="571" y="492"/>
                </a:lnTo>
                <a:lnTo>
                  <a:pt x="444" y="509"/>
                </a:lnTo>
                <a:lnTo>
                  <a:pt x="454" y="470"/>
                </a:lnTo>
                <a:lnTo>
                  <a:pt x="447" y="471"/>
                </a:lnTo>
                <a:lnTo>
                  <a:pt x="426" y="472"/>
                </a:lnTo>
                <a:lnTo>
                  <a:pt x="395" y="474"/>
                </a:lnTo>
                <a:lnTo>
                  <a:pt x="356" y="475"/>
                </a:lnTo>
                <a:lnTo>
                  <a:pt x="262" y="469"/>
                </a:lnTo>
                <a:lnTo>
                  <a:pt x="165" y="445"/>
                </a:lnTo>
                <a:lnTo>
                  <a:pt x="178" y="426"/>
                </a:lnTo>
                <a:lnTo>
                  <a:pt x="0" y="373"/>
                </a:lnTo>
              </a:path>
            </a:pathLst>
          </a:custGeom>
          <a:solidFill>
            <a:srgbClr val="00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0915" name="Freeform 20"/>
          <p:cNvSpPr>
            <a:spLocks/>
          </p:cNvSpPr>
          <p:nvPr/>
        </p:nvSpPr>
        <p:spPr bwMode="auto">
          <a:xfrm>
            <a:off x="1490663" y="2430463"/>
            <a:ext cx="233362" cy="125412"/>
          </a:xfrm>
          <a:custGeom>
            <a:avLst/>
            <a:gdLst>
              <a:gd name="T0" fmla="*/ 0 w 166"/>
              <a:gd name="T1" fmla="*/ 0 h 79"/>
              <a:gd name="T2" fmla="*/ 2147483647 w 166"/>
              <a:gd name="T3" fmla="*/ 2147483647 h 79"/>
              <a:gd name="T4" fmla="*/ 2147483647 w 166"/>
              <a:gd name="T5" fmla="*/ 2147483647 h 79"/>
              <a:gd name="T6" fmla="*/ 0 60000 65536"/>
              <a:gd name="T7" fmla="*/ 0 60000 65536"/>
              <a:gd name="T8" fmla="*/ 0 60000 65536"/>
              <a:gd name="T9" fmla="*/ 0 w 166"/>
              <a:gd name="T10" fmla="*/ 0 h 79"/>
              <a:gd name="T11" fmla="*/ 166 w 166"/>
              <a:gd name="T12" fmla="*/ 79 h 79"/>
            </a:gdLst>
            <a:ahLst/>
            <a:cxnLst>
              <a:cxn ang="T6">
                <a:pos x="T0" y="T1"/>
              </a:cxn>
              <a:cxn ang="T7">
                <a:pos x="T2" y="T3"/>
              </a:cxn>
              <a:cxn ang="T8">
                <a:pos x="T4" y="T5"/>
              </a:cxn>
            </a:cxnLst>
            <a:rect l="T9" t="T10" r="T11" b="T12"/>
            <a:pathLst>
              <a:path w="166" h="79">
                <a:moveTo>
                  <a:pt x="0" y="0"/>
                </a:moveTo>
                <a:lnTo>
                  <a:pt x="165" y="59"/>
                </a:lnTo>
                <a:lnTo>
                  <a:pt x="136" y="78"/>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0916" name="Freeform 21"/>
          <p:cNvSpPr>
            <a:spLocks/>
          </p:cNvSpPr>
          <p:nvPr/>
        </p:nvSpPr>
        <p:spPr bwMode="auto">
          <a:xfrm>
            <a:off x="1682750" y="2554288"/>
            <a:ext cx="434975" cy="50800"/>
          </a:xfrm>
          <a:custGeom>
            <a:avLst/>
            <a:gdLst>
              <a:gd name="T0" fmla="*/ 0 w 309"/>
              <a:gd name="T1" fmla="*/ 0 h 32"/>
              <a:gd name="T2" fmla="*/ 2147483647 w 309"/>
              <a:gd name="T3" fmla="*/ 2147483647 h 32"/>
              <a:gd name="T4" fmla="*/ 2147483647 w 309"/>
              <a:gd name="T5" fmla="*/ 2147483647 h 32"/>
              <a:gd name="T6" fmla="*/ 2147483647 w 309"/>
              <a:gd name="T7" fmla="*/ 2147483647 h 32"/>
              <a:gd name="T8" fmla="*/ 2147483647 w 309"/>
              <a:gd name="T9" fmla="*/ 2147483647 h 32"/>
              <a:gd name="T10" fmla="*/ 2147483647 w 309"/>
              <a:gd name="T11" fmla="*/ 2147483647 h 32"/>
              <a:gd name="T12" fmla="*/ 2147483647 w 309"/>
              <a:gd name="T13" fmla="*/ 2147483647 h 32"/>
              <a:gd name="T14" fmla="*/ 2147483647 w 309"/>
              <a:gd name="T15" fmla="*/ 2147483647 h 32"/>
              <a:gd name="T16" fmla="*/ 2147483647 w 309"/>
              <a:gd name="T17" fmla="*/ 2147483647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9"/>
              <a:gd name="T28" fmla="*/ 0 h 32"/>
              <a:gd name="T29" fmla="*/ 309 w 309"/>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9" h="32">
                <a:moveTo>
                  <a:pt x="0" y="0"/>
                </a:moveTo>
                <a:lnTo>
                  <a:pt x="24" y="13"/>
                </a:lnTo>
                <a:lnTo>
                  <a:pt x="64" y="21"/>
                </a:lnTo>
                <a:lnTo>
                  <a:pt x="113" y="27"/>
                </a:lnTo>
                <a:lnTo>
                  <a:pt x="168" y="30"/>
                </a:lnTo>
                <a:lnTo>
                  <a:pt x="220" y="31"/>
                </a:lnTo>
                <a:lnTo>
                  <a:pt x="265" y="31"/>
                </a:lnTo>
                <a:lnTo>
                  <a:pt x="296" y="31"/>
                </a:lnTo>
                <a:lnTo>
                  <a:pt x="308" y="31"/>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0917" name="Line 22"/>
          <p:cNvSpPr>
            <a:spLocks noChangeShapeType="1"/>
          </p:cNvSpPr>
          <p:nvPr/>
        </p:nvSpPr>
        <p:spPr bwMode="auto">
          <a:xfrm flipH="1">
            <a:off x="2068513" y="2603500"/>
            <a:ext cx="47625" cy="5873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80918" name="Freeform 23"/>
          <p:cNvSpPr>
            <a:spLocks/>
          </p:cNvSpPr>
          <p:nvPr/>
        </p:nvSpPr>
        <p:spPr bwMode="auto">
          <a:xfrm>
            <a:off x="2068513" y="2484438"/>
            <a:ext cx="573087" cy="184150"/>
          </a:xfrm>
          <a:custGeom>
            <a:avLst/>
            <a:gdLst>
              <a:gd name="T0" fmla="*/ 0 w 406"/>
              <a:gd name="T1" fmla="*/ 2147483647 h 116"/>
              <a:gd name="T2" fmla="*/ 2147483647 w 406"/>
              <a:gd name="T3" fmla="*/ 2147483647 h 116"/>
              <a:gd name="T4" fmla="*/ 2147483647 w 406"/>
              <a:gd name="T5" fmla="*/ 2147483647 h 116"/>
              <a:gd name="T6" fmla="*/ 2147483647 w 406"/>
              <a:gd name="T7" fmla="*/ 2147483647 h 116"/>
              <a:gd name="T8" fmla="*/ 2147483647 w 406"/>
              <a:gd name="T9" fmla="*/ 2147483647 h 116"/>
              <a:gd name="T10" fmla="*/ 2147483647 w 406"/>
              <a:gd name="T11" fmla="*/ 2147483647 h 116"/>
              <a:gd name="T12" fmla="*/ 2147483647 w 406"/>
              <a:gd name="T13" fmla="*/ 2147483647 h 116"/>
              <a:gd name="T14" fmla="*/ 2147483647 w 406"/>
              <a:gd name="T15" fmla="*/ 2147483647 h 116"/>
              <a:gd name="T16" fmla="*/ 2147483647 w 406"/>
              <a:gd name="T17" fmla="*/ 0 h 1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116"/>
              <a:gd name="T29" fmla="*/ 406 w 406"/>
              <a:gd name="T30" fmla="*/ 116 h 1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116">
                <a:moveTo>
                  <a:pt x="0" y="112"/>
                </a:moveTo>
                <a:lnTo>
                  <a:pt x="60" y="115"/>
                </a:lnTo>
                <a:lnTo>
                  <a:pt x="126" y="105"/>
                </a:lnTo>
                <a:lnTo>
                  <a:pt x="194" y="88"/>
                </a:lnTo>
                <a:lnTo>
                  <a:pt x="259" y="65"/>
                </a:lnTo>
                <a:lnTo>
                  <a:pt x="316" y="42"/>
                </a:lnTo>
                <a:lnTo>
                  <a:pt x="363" y="21"/>
                </a:lnTo>
                <a:lnTo>
                  <a:pt x="394" y="6"/>
                </a:lnTo>
                <a:lnTo>
                  <a:pt x="405"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0919" name="Line 24"/>
          <p:cNvSpPr>
            <a:spLocks noChangeShapeType="1"/>
          </p:cNvSpPr>
          <p:nvPr/>
        </p:nvSpPr>
        <p:spPr bwMode="auto">
          <a:xfrm flipH="1">
            <a:off x="2597150" y="2484438"/>
            <a:ext cx="42863" cy="10953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80920" name="Freeform 25"/>
          <p:cNvSpPr>
            <a:spLocks/>
          </p:cNvSpPr>
          <p:nvPr/>
        </p:nvSpPr>
        <p:spPr bwMode="auto">
          <a:xfrm>
            <a:off x="2597150" y="2114550"/>
            <a:ext cx="384175" cy="481013"/>
          </a:xfrm>
          <a:custGeom>
            <a:avLst/>
            <a:gdLst>
              <a:gd name="T0" fmla="*/ 0 w 272"/>
              <a:gd name="T1" fmla="*/ 2147483647 h 303"/>
              <a:gd name="T2" fmla="*/ 2147483647 w 272"/>
              <a:gd name="T3" fmla="*/ 2147483647 h 303"/>
              <a:gd name="T4" fmla="*/ 2147483647 w 272"/>
              <a:gd name="T5" fmla="*/ 2147483647 h 303"/>
              <a:gd name="T6" fmla="*/ 2147483647 w 272"/>
              <a:gd name="T7" fmla="*/ 2147483647 h 303"/>
              <a:gd name="T8" fmla="*/ 2147483647 w 272"/>
              <a:gd name="T9" fmla="*/ 2147483647 h 303"/>
              <a:gd name="T10" fmla="*/ 2147483647 w 272"/>
              <a:gd name="T11" fmla="*/ 2147483647 h 303"/>
              <a:gd name="T12" fmla="*/ 2147483647 w 272"/>
              <a:gd name="T13" fmla="*/ 2147483647 h 303"/>
              <a:gd name="T14" fmla="*/ 2147483647 w 272"/>
              <a:gd name="T15" fmla="*/ 2147483647 h 303"/>
              <a:gd name="T16" fmla="*/ 2147483647 w 272"/>
              <a:gd name="T17" fmla="*/ 0 h 3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2"/>
              <a:gd name="T28" fmla="*/ 0 h 303"/>
              <a:gd name="T29" fmla="*/ 272 w 272"/>
              <a:gd name="T30" fmla="*/ 303 h 3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2" h="303">
                <a:moveTo>
                  <a:pt x="0" y="302"/>
                </a:moveTo>
                <a:lnTo>
                  <a:pt x="48" y="265"/>
                </a:lnTo>
                <a:lnTo>
                  <a:pt x="96" y="219"/>
                </a:lnTo>
                <a:lnTo>
                  <a:pt x="142" y="170"/>
                </a:lnTo>
                <a:lnTo>
                  <a:pt x="183" y="120"/>
                </a:lnTo>
                <a:lnTo>
                  <a:pt x="219" y="74"/>
                </a:lnTo>
                <a:lnTo>
                  <a:pt x="247" y="36"/>
                </a:lnTo>
                <a:lnTo>
                  <a:pt x="264" y="10"/>
                </a:lnTo>
                <a:lnTo>
                  <a:pt x="27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0921" name="Line 26"/>
          <p:cNvSpPr>
            <a:spLocks noChangeShapeType="1"/>
          </p:cNvSpPr>
          <p:nvPr/>
        </p:nvSpPr>
        <p:spPr bwMode="auto">
          <a:xfrm>
            <a:off x="2979738" y="2114550"/>
            <a:ext cx="15875" cy="8255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80922" name="Freeform 27"/>
          <p:cNvSpPr>
            <a:spLocks/>
          </p:cNvSpPr>
          <p:nvPr/>
        </p:nvSpPr>
        <p:spPr bwMode="auto">
          <a:xfrm>
            <a:off x="2995613" y="1838325"/>
            <a:ext cx="177800" cy="360363"/>
          </a:xfrm>
          <a:custGeom>
            <a:avLst/>
            <a:gdLst>
              <a:gd name="T0" fmla="*/ 0 w 126"/>
              <a:gd name="T1" fmla="*/ 2147483647 h 227"/>
              <a:gd name="T2" fmla="*/ 2147483647 w 126"/>
              <a:gd name="T3" fmla="*/ 2147483647 h 227"/>
              <a:gd name="T4" fmla="*/ 2147483647 w 126"/>
              <a:gd name="T5" fmla="*/ 2147483647 h 227"/>
              <a:gd name="T6" fmla="*/ 2147483647 w 126"/>
              <a:gd name="T7" fmla="*/ 2147483647 h 227"/>
              <a:gd name="T8" fmla="*/ 2147483647 w 126"/>
              <a:gd name="T9" fmla="*/ 2147483647 h 227"/>
              <a:gd name="T10" fmla="*/ 2147483647 w 126"/>
              <a:gd name="T11" fmla="*/ 2147483647 h 227"/>
              <a:gd name="T12" fmla="*/ 2147483647 w 126"/>
              <a:gd name="T13" fmla="*/ 0 h 227"/>
              <a:gd name="T14" fmla="*/ 2147483647 w 126"/>
              <a:gd name="T15" fmla="*/ 2147483647 h 227"/>
              <a:gd name="T16" fmla="*/ 2147483647 w 126"/>
              <a:gd name="T17" fmla="*/ 2147483647 h 227"/>
              <a:gd name="T18" fmla="*/ 2147483647 w 126"/>
              <a:gd name="T19" fmla="*/ 2147483647 h 227"/>
              <a:gd name="T20" fmla="*/ 2147483647 w 126"/>
              <a:gd name="T21" fmla="*/ 2147483647 h 2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6"/>
              <a:gd name="T34" fmla="*/ 0 h 227"/>
              <a:gd name="T35" fmla="*/ 126 w 126"/>
              <a:gd name="T36" fmla="*/ 227 h 2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6" h="227">
                <a:moveTo>
                  <a:pt x="0" y="226"/>
                </a:moveTo>
                <a:lnTo>
                  <a:pt x="45" y="164"/>
                </a:lnTo>
                <a:lnTo>
                  <a:pt x="85" y="90"/>
                </a:lnTo>
                <a:lnTo>
                  <a:pt x="102" y="55"/>
                </a:lnTo>
                <a:lnTo>
                  <a:pt x="114" y="27"/>
                </a:lnTo>
                <a:lnTo>
                  <a:pt x="123" y="7"/>
                </a:lnTo>
                <a:lnTo>
                  <a:pt x="125" y="0"/>
                </a:lnTo>
                <a:lnTo>
                  <a:pt x="117" y="22"/>
                </a:lnTo>
                <a:lnTo>
                  <a:pt x="92" y="73"/>
                </a:lnTo>
                <a:lnTo>
                  <a:pt x="56" y="137"/>
                </a:lnTo>
                <a:lnTo>
                  <a:pt x="12" y="194"/>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0923" name="Line 28"/>
          <p:cNvSpPr>
            <a:spLocks noChangeShapeType="1"/>
          </p:cNvSpPr>
          <p:nvPr/>
        </p:nvSpPr>
        <p:spPr bwMode="auto">
          <a:xfrm flipH="1" flipV="1">
            <a:off x="2987675" y="2078038"/>
            <a:ext cx="25400" cy="6826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80924" name="Freeform 29"/>
          <p:cNvSpPr>
            <a:spLocks/>
          </p:cNvSpPr>
          <p:nvPr/>
        </p:nvSpPr>
        <p:spPr bwMode="auto">
          <a:xfrm>
            <a:off x="2647950" y="2078038"/>
            <a:ext cx="341313" cy="444500"/>
          </a:xfrm>
          <a:custGeom>
            <a:avLst/>
            <a:gdLst>
              <a:gd name="T0" fmla="*/ 2147483647 w 241"/>
              <a:gd name="T1" fmla="*/ 0 h 280"/>
              <a:gd name="T2" fmla="*/ 2147483647 w 241"/>
              <a:gd name="T3" fmla="*/ 2147483647 h 280"/>
              <a:gd name="T4" fmla="*/ 2147483647 w 241"/>
              <a:gd name="T5" fmla="*/ 2147483647 h 280"/>
              <a:gd name="T6" fmla="*/ 2147483647 w 241"/>
              <a:gd name="T7" fmla="*/ 2147483647 h 280"/>
              <a:gd name="T8" fmla="*/ 2147483647 w 241"/>
              <a:gd name="T9" fmla="*/ 2147483647 h 280"/>
              <a:gd name="T10" fmla="*/ 2147483647 w 241"/>
              <a:gd name="T11" fmla="*/ 2147483647 h 280"/>
              <a:gd name="T12" fmla="*/ 0 w 241"/>
              <a:gd name="T13" fmla="*/ 2147483647 h 280"/>
              <a:gd name="T14" fmla="*/ 0 60000 65536"/>
              <a:gd name="T15" fmla="*/ 0 60000 65536"/>
              <a:gd name="T16" fmla="*/ 0 60000 65536"/>
              <a:gd name="T17" fmla="*/ 0 60000 65536"/>
              <a:gd name="T18" fmla="*/ 0 60000 65536"/>
              <a:gd name="T19" fmla="*/ 0 60000 65536"/>
              <a:gd name="T20" fmla="*/ 0 60000 65536"/>
              <a:gd name="T21" fmla="*/ 0 w 241"/>
              <a:gd name="T22" fmla="*/ 0 h 280"/>
              <a:gd name="T23" fmla="*/ 241 w 241"/>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1" h="280">
                <a:moveTo>
                  <a:pt x="240" y="0"/>
                </a:moveTo>
                <a:lnTo>
                  <a:pt x="235" y="9"/>
                </a:lnTo>
                <a:lnTo>
                  <a:pt x="220" y="32"/>
                </a:lnTo>
                <a:lnTo>
                  <a:pt x="197" y="67"/>
                </a:lnTo>
                <a:lnTo>
                  <a:pt x="167" y="109"/>
                </a:lnTo>
                <a:lnTo>
                  <a:pt x="91" y="201"/>
                </a:lnTo>
                <a:lnTo>
                  <a:pt x="0" y="279"/>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0925" name="Line 30"/>
          <p:cNvSpPr>
            <a:spLocks noChangeShapeType="1"/>
          </p:cNvSpPr>
          <p:nvPr/>
        </p:nvSpPr>
        <p:spPr bwMode="auto">
          <a:xfrm flipV="1">
            <a:off x="2647950" y="2463800"/>
            <a:ext cx="7938" cy="5715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80926" name="Freeform 31"/>
          <p:cNvSpPr>
            <a:spLocks/>
          </p:cNvSpPr>
          <p:nvPr/>
        </p:nvSpPr>
        <p:spPr bwMode="auto">
          <a:xfrm>
            <a:off x="2116138" y="2463800"/>
            <a:ext cx="541337" cy="184150"/>
          </a:xfrm>
          <a:custGeom>
            <a:avLst/>
            <a:gdLst>
              <a:gd name="T0" fmla="*/ 2147483647 w 383"/>
              <a:gd name="T1" fmla="*/ 0 h 116"/>
              <a:gd name="T2" fmla="*/ 2147483647 w 383"/>
              <a:gd name="T3" fmla="*/ 2147483647 h 116"/>
              <a:gd name="T4" fmla="*/ 2147483647 w 383"/>
              <a:gd name="T5" fmla="*/ 2147483647 h 116"/>
              <a:gd name="T6" fmla="*/ 2147483647 w 383"/>
              <a:gd name="T7" fmla="*/ 2147483647 h 116"/>
              <a:gd name="T8" fmla="*/ 2147483647 w 383"/>
              <a:gd name="T9" fmla="*/ 2147483647 h 116"/>
              <a:gd name="T10" fmla="*/ 2147483647 w 383"/>
              <a:gd name="T11" fmla="*/ 2147483647 h 116"/>
              <a:gd name="T12" fmla="*/ 0 w 383"/>
              <a:gd name="T13" fmla="*/ 2147483647 h 116"/>
              <a:gd name="T14" fmla="*/ 0 60000 65536"/>
              <a:gd name="T15" fmla="*/ 0 60000 65536"/>
              <a:gd name="T16" fmla="*/ 0 60000 65536"/>
              <a:gd name="T17" fmla="*/ 0 60000 65536"/>
              <a:gd name="T18" fmla="*/ 0 60000 65536"/>
              <a:gd name="T19" fmla="*/ 0 60000 65536"/>
              <a:gd name="T20" fmla="*/ 0 60000 65536"/>
              <a:gd name="T21" fmla="*/ 0 w 383"/>
              <a:gd name="T22" fmla="*/ 0 h 116"/>
              <a:gd name="T23" fmla="*/ 383 w 383"/>
              <a:gd name="T24" fmla="*/ 116 h 1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3" h="116">
                <a:moveTo>
                  <a:pt x="382" y="0"/>
                </a:moveTo>
                <a:lnTo>
                  <a:pt x="372" y="5"/>
                </a:lnTo>
                <a:lnTo>
                  <a:pt x="344" y="18"/>
                </a:lnTo>
                <a:lnTo>
                  <a:pt x="303" y="37"/>
                </a:lnTo>
                <a:lnTo>
                  <a:pt x="250" y="58"/>
                </a:lnTo>
                <a:lnTo>
                  <a:pt x="127" y="98"/>
                </a:lnTo>
                <a:lnTo>
                  <a:pt x="0" y="115"/>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0927" name="Line 32"/>
          <p:cNvSpPr>
            <a:spLocks noChangeShapeType="1"/>
          </p:cNvSpPr>
          <p:nvPr/>
        </p:nvSpPr>
        <p:spPr bwMode="auto">
          <a:xfrm flipV="1">
            <a:off x="2116138" y="2584450"/>
            <a:ext cx="14287" cy="6191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80928" name="Freeform 33"/>
          <p:cNvSpPr>
            <a:spLocks/>
          </p:cNvSpPr>
          <p:nvPr/>
        </p:nvSpPr>
        <p:spPr bwMode="auto">
          <a:xfrm>
            <a:off x="1722438" y="2544763"/>
            <a:ext cx="409575" cy="49212"/>
          </a:xfrm>
          <a:custGeom>
            <a:avLst/>
            <a:gdLst>
              <a:gd name="T0" fmla="*/ 2147483647 w 290"/>
              <a:gd name="T1" fmla="*/ 2147483647 h 31"/>
              <a:gd name="T2" fmla="*/ 2147483647 w 290"/>
              <a:gd name="T3" fmla="*/ 2147483647 h 31"/>
              <a:gd name="T4" fmla="*/ 2147483647 w 290"/>
              <a:gd name="T5" fmla="*/ 2147483647 h 31"/>
              <a:gd name="T6" fmla="*/ 2147483647 w 290"/>
              <a:gd name="T7" fmla="*/ 2147483647 h 31"/>
              <a:gd name="T8" fmla="*/ 2147483647 w 290"/>
              <a:gd name="T9" fmla="*/ 2147483647 h 31"/>
              <a:gd name="T10" fmla="*/ 2147483647 w 290"/>
              <a:gd name="T11" fmla="*/ 2147483647 h 31"/>
              <a:gd name="T12" fmla="*/ 0 w 290"/>
              <a:gd name="T13" fmla="*/ 0 h 31"/>
              <a:gd name="T14" fmla="*/ 0 60000 65536"/>
              <a:gd name="T15" fmla="*/ 0 60000 65536"/>
              <a:gd name="T16" fmla="*/ 0 60000 65536"/>
              <a:gd name="T17" fmla="*/ 0 60000 65536"/>
              <a:gd name="T18" fmla="*/ 0 60000 65536"/>
              <a:gd name="T19" fmla="*/ 0 60000 65536"/>
              <a:gd name="T20" fmla="*/ 0 60000 65536"/>
              <a:gd name="T21" fmla="*/ 0 w 290"/>
              <a:gd name="T22" fmla="*/ 0 h 31"/>
              <a:gd name="T23" fmla="*/ 290 w 290"/>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0" h="31">
                <a:moveTo>
                  <a:pt x="289" y="25"/>
                </a:moveTo>
                <a:lnTo>
                  <a:pt x="282" y="26"/>
                </a:lnTo>
                <a:lnTo>
                  <a:pt x="261" y="27"/>
                </a:lnTo>
                <a:lnTo>
                  <a:pt x="230" y="29"/>
                </a:lnTo>
                <a:lnTo>
                  <a:pt x="191" y="30"/>
                </a:lnTo>
                <a:lnTo>
                  <a:pt x="97" y="24"/>
                </a:lnTo>
                <a:lnTo>
                  <a:pt x="0"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0929" name="Freeform 34"/>
          <p:cNvSpPr>
            <a:spLocks/>
          </p:cNvSpPr>
          <p:nvPr/>
        </p:nvSpPr>
        <p:spPr bwMode="auto">
          <a:xfrm>
            <a:off x="1490663" y="2430463"/>
            <a:ext cx="252412" cy="115887"/>
          </a:xfrm>
          <a:custGeom>
            <a:avLst/>
            <a:gdLst>
              <a:gd name="T0" fmla="*/ 2147483647 w 179"/>
              <a:gd name="T1" fmla="*/ 2147483647 h 73"/>
              <a:gd name="T2" fmla="*/ 2147483647 w 179"/>
              <a:gd name="T3" fmla="*/ 2147483647 h 73"/>
              <a:gd name="T4" fmla="*/ 0 w 179"/>
              <a:gd name="T5" fmla="*/ 0 h 73"/>
              <a:gd name="T6" fmla="*/ 0 60000 65536"/>
              <a:gd name="T7" fmla="*/ 0 60000 65536"/>
              <a:gd name="T8" fmla="*/ 0 60000 65536"/>
              <a:gd name="T9" fmla="*/ 0 w 179"/>
              <a:gd name="T10" fmla="*/ 0 h 73"/>
              <a:gd name="T11" fmla="*/ 179 w 179"/>
              <a:gd name="T12" fmla="*/ 73 h 73"/>
            </a:gdLst>
            <a:ahLst/>
            <a:cxnLst>
              <a:cxn ang="T6">
                <a:pos x="T0" y="T1"/>
              </a:cxn>
              <a:cxn ang="T7">
                <a:pos x="T2" y="T3"/>
              </a:cxn>
              <a:cxn ang="T8">
                <a:pos x="T4" y="T5"/>
              </a:cxn>
            </a:cxnLst>
            <a:rect l="T9" t="T10" r="T11" b="T12"/>
            <a:pathLst>
              <a:path w="179" h="73">
                <a:moveTo>
                  <a:pt x="165" y="72"/>
                </a:moveTo>
                <a:lnTo>
                  <a:pt x="178" y="53"/>
                </a:lnTo>
                <a:lnTo>
                  <a:pt x="0"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0930" name="Freeform 35"/>
          <p:cNvSpPr>
            <a:spLocks/>
          </p:cNvSpPr>
          <p:nvPr/>
        </p:nvSpPr>
        <p:spPr bwMode="auto">
          <a:xfrm>
            <a:off x="1450975" y="1866900"/>
            <a:ext cx="1898650" cy="944563"/>
          </a:xfrm>
          <a:custGeom>
            <a:avLst/>
            <a:gdLst>
              <a:gd name="T0" fmla="*/ 2147483647 w 1346"/>
              <a:gd name="T1" fmla="*/ 2147483647 h 595"/>
              <a:gd name="T2" fmla="*/ 2147483647 w 1346"/>
              <a:gd name="T3" fmla="*/ 2147483647 h 595"/>
              <a:gd name="T4" fmla="*/ 2147483647 w 1346"/>
              <a:gd name="T5" fmla="*/ 2147483647 h 595"/>
              <a:gd name="T6" fmla="*/ 2147483647 w 1346"/>
              <a:gd name="T7" fmla="*/ 2147483647 h 595"/>
              <a:gd name="T8" fmla="*/ 2147483647 w 1346"/>
              <a:gd name="T9" fmla="*/ 2147483647 h 595"/>
              <a:gd name="T10" fmla="*/ 2147483647 w 1346"/>
              <a:gd name="T11" fmla="*/ 2147483647 h 595"/>
              <a:gd name="T12" fmla="*/ 2147483647 w 1346"/>
              <a:gd name="T13" fmla="*/ 2147483647 h 595"/>
              <a:gd name="T14" fmla="*/ 2147483647 w 1346"/>
              <a:gd name="T15" fmla="*/ 2147483647 h 595"/>
              <a:gd name="T16" fmla="*/ 2147483647 w 1346"/>
              <a:gd name="T17" fmla="*/ 2147483647 h 595"/>
              <a:gd name="T18" fmla="*/ 2147483647 w 1346"/>
              <a:gd name="T19" fmla="*/ 2147483647 h 595"/>
              <a:gd name="T20" fmla="*/ 2147483647 w 1346"/>
              <a:gd name="T21" fmla="*/ 2147483647 h 595"/>
              <a:gd name="T22" fmla="*/ 2147483647 w 1346"/>
              <a:gd name="T23" fmla="*/ 2147483647 h 595"/>
              <a:gd name="T24" fmla="*/ 2147483647 w 1346"/>
              <a:gd name="T25" fmla="*/ 2147483647 h 595"/>
              <a:gd name="T26" fmla="*/ 2147483647 w 1346"/>
              <a:gd name="T27" fmla="*/ 2147483647 h 595"/>
              <a:gd name="T28" fmla="*/ 2147483647 w 1346"/>
              <a:gd name="T29" fmla="*/ 2147483647 h 595"/>
              <a:gd name="T30" fmla="*/ 2147483647 w 1346"/>
              <a:gd name="T31" fmla="*/ 2147483647 h 595"/>
              <a:gd name="T32" fmla="*/ 2147483647 w 1346"/>
              <a:gd name="T33" fmla="*/ 2147483647 h 595"/>
              <a:gd name="T34" fmla="*/ 2147483647 w 1346"/>
              <a:gd name="T35" fmla="*/ 2147483647 h 595"/>
              <a:gd name="T36" fmla="*/ 2147483647 w 1346"/>
              <a:gd name="T37" fmla="*/ 2147483647 h 595"/>
              <a:gd name="T38" fmla="*/ 2147483647 w 1346"/>
              <a:gd name="T39" fmla="*/ 2147483647 h 595"/>
              <a:gd name="T40" fmla="*/ 2147483647 w 1346"/>
              <a:gd name="T41" fmla="*/ 0 h 595"/>
              <a:gd name="T42" fmla="*/ 2147483647 w 1346"/>
              <a:gd name="T43" fmla="*/ 2147483647 h 595"/>
              <a:gd name="T44" fmla="*/ 2147483647 w 1346"/>
              <a:gd name="T45" fmla="*/ 2147483647 h 595"/>
              <a:gd name="T46" fmla="*/ 2147483647 w 1346"/>
              <a:gd name="T47" fmla="*/ 2147483647 h 595"/>
              <a:gd name="T48" fmla="*/ 2147483647 w 1346"/>
              <a:gd name="T49" fmla="*/ 2147483647 h 595"/>
              <a:gd name="T50" fmla="*/ 2147483647 w 1346"/>
              <a:gd name="T51" fmla="*/ 2147483647 h 595"/>
              <a:gd name="T52" fmla="*/ 2147483647 w 1346"/>
              <a:gd name="T53" fmla="*/ 2147483647 h 595"/>
              <a:gd name="T54" fmla="*/ 2147483647 w 1346"/>
              <a:gd name="T55" fmla="*/ 2147483647 h 595"/>
              <a:gd name="T56" fmla="*/ 2147483647 w 1346"/>
              <a:gd name="T57" fmla="*/ 2147483647 h 595"/>
              <a:gd name="T58" fmla="*/ 2147483647 w 1346"/>
              <a:gd name="T59" fmla="*/ 2147483647 h 595"/>
              <a:gd name="T60" fmla="*/ 2147483647 w 1346"/>
              <a:gd name="T61" fmla="*/ 2147483647 h 595"/>
              <a:gd name="T62" fmla="*/ 2147483647 w 1346"/>
              <a:gd name="T63" fmla="*/ 2147483647 h 595"/>
              <a:gd name="T64" fmla="*/ 2147483647 w 1346"/>
              <a:gd name="T65" fmla="*/ 2147483647 h 595"/>
              <a:gd name="T66" fmla="*/ 2147483647 w 1346"/>
              <a:gd name="T67" fmla="*/ 2147483647 h 595"/>
              <a:gd name="T68" fmla="*/ 2147483647 w 1346"/>
              <a:gd name="T69" fmla="*/ 2147483647 h 595"/>
              <a:gd name="T70" fmla="*/ 2147483647 w 1346"/>
              <a:gd name="T71" fmla="*/ 2147483647 h 595"/>
              <a:gd name="T72" fmla="*/ 2147483647 w 1346"/>
              <a:gd name="T73" fmla="*/ 2147483647 h 595"/>
              <a:gd name="T74" fmla="*/ 2147483647 w 1346"/>
              <a:gd name="T75" fmla="*/ 2147483647 h 59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46"/>
              <a:gd name="T115" fmla="*/ 0 h 595"/>
              <a:gd name="T116" fmla="*/ 1346 w 1346"/>
              <a:gd name="T117" fmla="*/ 595 h 59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46" h="595">
                <a:moveTo>
                  <a:pt x="0" y="420"/>
                </a:moveTo>
                <a:lnTo>
                  <a:pt x="198" y="505"/>
                </a:lnTo>
                <a:lnTo>
                  <a:pt x="168" y="524"/>
                </a:lnTo>
                <a:lnTo>
                  <a:pt x="193" y="537"/>
                </a:lnTo>
                <a:lnTo>
                  <a:pt x="233" y="545"/>
                </a:lnTo>
                <a:lnTo>
                  <a:pt x="282" y="550"/>
                </a:lnTo>
                <a:lnTo>
                  <a:pt x="336" y="553"/>
                </a:lnTo>
                <a:lnTo>
                  <a:pt x="389" y="554"/>
                </a:lnTo>
                <a:lnTo>
                  <a:pt x="433" y="554"/>
                </a:lnTo>
                <a:lnTo>
                  <a:pt x="464" y="553"/>
                </a:lnTo>
                <a:lnTo>
                  <a:pt x="476" y="553"/>
                </a:lnTo>
                <a:lnTo>
                  <a:pt x="446" y="594"/>
                </a:lnTo>
                <a:lnTo>
                  <a:pt x="572" y="590"/>
                </a:lnTo>
                <a:lnTo>
                  <a:pt x="704" y="561"/>
                </a:lnTo>
                <a:lnTo>
                  <a:pt x="762" y="543"/>
                </a:lnTo>
                <a:lnTo>
                  <a:pt x="808" y="527"/>
                </a:lnTo>
                <a:lnTo>
                  <a:pt x="839" y="515"/>
                </a:lnTo>
                <a:lnTo>
                  <a:pt x="850" y="511"/>
                </a:lnTo>
                <a:lnTo>
                  <a:pt x="820" y="579"/>
                </a:lnTo>
                <a:lnTo>
                  <a:pt x="876" y="549"/>
                </a:lnTo>
                <a:lnTo>
                  <a:pt x="933" y="509"/>
                </a:lnTo>
                <a:lnTo>
                  <a:pt x="988" y="464"/>
                </a:lnTo>
                <a:lnTo>
                  <a:pt x="1040" y="419"/>
                </a:lnTo>
                <a:lnTo>
                  <a:pt x="1086" y="376"/>
                </a:lnTo>
                <a:lnTo>
                  <a:pt x="1122" y="341"/>
                </a:lnTo>
                <a:lnTo>
                  <a:pt x="1145" y="317"/>
                </a:lnTo>
                <a:lnTo>
                  <a:pt x="1154" y="308"/>
                </a:lnTo>
                <a:lnTo>
                  <a:pt x="1164" y="361"/>
                </a:lnTo>
                <a:lnTo>
                  <a:pt x="1187" y="333"/>
                </a:lnTo>
                <a:lnTo>
                  <a:pt x="1212" y="293"/>
                </a:lnTo>
                <a:lnTo>
                  <a:pt x="1239" y="246"/>
                </a:lnTo>
                <a:lnTo>
                  <a:pt x="1267" y="194"/>
                </a:lnTo>
                <a:lnTo>
                  <a:pt x="1271" y="196"/>
                </a:lnTo>
                <a:lnTo>
                  <a:pt x="1273" y="211"/>
                </a:lnTo>
                <a:lnTo>
                  <a:pt x="1275" y="225"/>
                </a:lnTo>
                <a:lnTo>
                  <a:pt x="1278" y="228"/>
                </a:lnTo>
                <a:lnTo>
                  <a:pt x="1303" y="159"/>
                </a:lnTo>
                <a:lnTo>
                  <a:pt x="1325" y="84"/>
                </a:lnTo>
                <a:lnTo>
                  <a:pt x="1333" y="51"/>
                </a:lnTo>
                <a:lnTo>
                  <a:pt x="1339" y="25"/>
                </a:lnTo>
                <a:lnTo>
                  <a:pt x="1343" y="7"/>
                </a:lnTo>
                <a:lnTo>
                  <a:pt x="1345" y="0"/>
                </a:lnTo>
                <a:lnTo>
                  <a:pt x="1340" y="20"/>
                </a:lnTo>
                <a:lnTo>
                  <a:pt x="1326" y="69"/>
                </a:lnTo>
                <a:lnTo>
                  <a:pt x="1306" y="131"/>
                </a:lnTo>
                <a:lnTo>
                  <a:pt x="1281" y="190"/>
                </a:lnTo>
                <a:lnTo>
                  <a:pt x="1277" y="191"/>
                </a:lnTo>
                <a:lnTo>
                  <a:pt x="1273" y="181"/>
                </a:lnTo>
                <a:lnTo>
                  <a:pt x="1268" y="172"/>
                </a:lnTo>
                <a:lnTo>
                  <a:pt x="1263" y="173"/>
                </a:lnTo>
                <a:lnTo>
                  <a:pt x="1239" y="219"/>
                </a:lnTo>
                <a:lnTo>
                  <a:pt x="1214" y="261"/>
                </a:lnTo>
                <a:lnTo>
                  <a:pt x="1191" y="297"/>
                </a:lnTo>
                <a:lnTo>
                  <a:pt x="1170" y="323"/>
                </a:lnTo>
                <a:lnTo>
                  <a:pt x="1157" y="287"/>
                </a:lnTo>
                <a:lnTo>
                  <a:pt x="1149" y="294"/>
                </a:lnTo>
                <a:lnTo>
                  <a:pt x="1128" y="313"/>
                </a:lnTo>
                <a:lnTo>
                  <a:pt x="1095" y="343"/>
                </a:lnTo>
                <a:lnTo>
                  <a:pt x="1054" y="379"/>
                </a:lnTo>
                <a:lnTo>
                  <a:pt x="957" y="460"/>
                </a:lnTo>
                <a:lnTo>
                  <a:pt x="857" y="535"/>
                </a:lnTo>
                <a:lnTo>
                  <a:pt x="861" y="497"/>
                </a:lnTo>
                <a:lnTo>
                  <a:pt x="851" y="501"/>
                </a:lnTo>
                <a:lnTo>
                  <a:pt x="824" y="511"/>
                </a:lnTo>
                <a:lnTo>
                  <a:pt x="782" y="525"/>
                </a:lnTo>
                <a:lnTo>
                  <a:pt x="730" y="541"/>
                </a:lnTo>
                <a:lnTo>
                  <a:pt x="606" y="570"/>
                </a:lnTo>
                <a:lnTo>
                  <a:pt x="478" y="582"/>
                </a:lnTo>
                <a:lnTo>
                  <a:pt x="488" y="541"/>
                </a:lnTo>
                <a:lnTo>
                  <a:pt x="481" y="542"/>
                </a:lnTo>
                <a:lnTo>
                  <a:pt x="461" y="544"/>
                </a:lnTo>
                <a:lnTo>
                  <a:pt x="430" y="546"/>
                </a:lnTo>
                <a:lnTo>
                  <a:pt x="390" y="548"/>
                </a:lnTo>
                <a:lnTo>
                  <a:pt x="297" y="542"/>
                </a:lnTo>
                <a:lnTo>
                  <a:pt x="199" y="518"/>
                </a:lnTo>
                <a:lnTo>
                  <a:pt x="213" y="497"/>
                </a:lnTo>
                <a:lnTo>
                  <a:pt x="0" y="420"/>
                </a:lnTo>
              </a:path>
            </a:pathLst>
          </a:custGeom>
          <a:solidFill>
            <a:srgbClr val="00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0931" name="Freeform 36"/>
          <p:cNvSpPr>
            <a:spLocks/>
          </p:cNvSpPr>
          <p:nvPr/>
        </p:nvSpPr>
        <p:spPr bwMode="auto">
          <a:xfrm>
            <a:off x="1450975" y="2533650"/>
            <a:ext cx="280988" cy="166688"/>
          </a:xfrm>
          <a:custGeom>
            <a:avLst/>
            <a:gdLst>
              <a:gd name="T0" fmla="*/ 0 w 199"/>
              <a:gd name="T1" fmla="*/ 0 h 105"/>
              <a:gd name="T2" fmla="*/ 2147483647 w 199"/>
              <a:gd name="T3" fmla="*/ 2147483647 h 105"/>
              <a:gd name="T4" fmla="*/ 2147483647 w 199"/>
              <a:gd name="T5" fmla="*/ 2147483647 h 105"/>
              <a:gd name="T6" fmla="*/ 0 60000 65536"/>
              <a:gd name="T7" fmla="*/ 0 60000 65536"/>
              <a:gd name="T8" fmla="*/ 0 60000 65536"/>
              <a:gd name="T9" fmla="*/ 0 w 199"/>
              <a:gd name="T10" fmla="*/ 0 h 105"/>
              <a:gd name="T11" fmla="*/ 199 w 199"/>
              <a:gd name="T12" fmla="*/ 105 h 105"/>
            </a:gdLst>
            <a:ahLst/>
            <a:cxnLst>
              <a:cxn ang="T6">
                <a:pos x="T0" y="T1"/>
              </a:cxn>
              <a:cxn ang="T7">
                <a:pos x="T2" y="T3"/>
              </a:cxn>
              <a:cxn ang="T8">
                <a:pos x="T4" y="T5"/>
              </a:cxn>
            </a:cxnLst>
            <a:rect l="T9" t="T10" r="T11" b="T12"/>
            <a:pathLst>
              <a:path w="199" h="105">
                <a:moveTo>
                  <a:pt x="0" y="0"/>
                </a:moveTo>
                <a:lnTo>
                  <a:pt x="198" y="85"/>
                </a:lnTo>
                <a:lnTo>
                  <a:pt x="168" y="104"/>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0932" name="Freeform 37"/>
          <p:cNvSpPr>
            <a:spLocks/>
          </p:cNvSpPr>
          <p:nvPr/>
        </p:nvSpPr>
        <p:spPr bwMode="auto">
          <a:xfrm>
            <a:off x="1687513" y="2698750"/>
            <a:ext cx="436562" cy="49213"/>
          </a:xfrm>
          <a:custGeom>
            <a:avLst/>
            <a:gdLst>
              <a:gd name="T0" fmla="*/ 0 w 309"/>
              <a:gd name="T1" fmla="*/ 0 h 31"/>
              <a:gd name="T2" fmla="*/ 2147483647 w 309"/>
              <a:gd name="T3" fmla="*/ 2147483647 h 31"/>
              <a:gd name="T4" fmla="*/ 2147483647 w 309"/>
              <a:gd name="T5" fmla="*/ 2147483647 h 31"/>
              <a:gd name="T6" fmla="*/ 2147483647 w 309"/>
              <a:gd name="T7" fmla="*/ 2147483647 h 31"/>
              <a:gd name="T8" fmla="*/ 2147483647 w 309"/>
              <a:gd name="T9" fmla="*/ 2147483647 h 31"/>
              <a:gd name="T10" fmla="*/ 2147483647 w 309"/>
              <a:gd name="T11" fmla="*/ 2147483647 h 31"/>
              <a:gd name="T12" fmla="*/ 2147483647 w 309"/>
              <a:gd name="T13" fmla="*/ 2147483647 h 31"/>
              <a:gd name="T14" fmla="*/ 2147483647 w 309"/>
              <a:gd name="T15" fmla="*/ 2147483647 h 31"/>
              <a:gd name="T16" fmla="*/ 2147483647 w 309"/>
              <a:gd name="T17" fmla="*/ 2147483647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9"/>
              <a:gd name="T28" fmla="*/ 0 h 31"/>
              <a:gd name="T29" fmla="*/ 309 w 309"/>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9" h="31">
                <a:moveTo>
                  <a:pt x="0" y="0"/>
                </a:moveTo>
                <a:lnTo>
                  <a:pt x="25" y="13"/>
                </a:lnTo>
                <a:lnTo>
                  <a:pt x="65" y="21"/>
                </a:lnTo>
                <a:lnTo>
                  <a:pt x="114" y="26"/>
                </a:lnTo>
                <a:lnTo>
                  <a:pt x="168" y="29"/>
                </a:lnTo>
                <a:lnTo>
                  <a:pt x="221" y="30"/>
                </a:lnTo>
                <a:lnTo>
                  <a:pt x="265" y="30"/>
                </a:lnTo>
                <a:lnTo>
                  <a:pt x="296" y="29"/>
                </a:lnTo>
                <a:lnTo>
                  <a:pt x="308" y="29"/>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0933" name="Line 38"/>
          <p:cNvSpPr>
            <a:spLocks noChangeShapeType="1"/>
          </p:cNvSpPr>
          <p:nvPr/>
        </p:nvSpPr>
        <p:spPr bwMode="auto">
          <a:xfrm flipH="1">
            <a:off x="2079625" y="2744788"/>
            <a:ext cx="42863" cy="6508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80934" name="Freeform 39"/>
          <p:cNvSpPr>
            <a:spLocks/>
          </p:cNvSpPr>
          <p:nvPr/>
        </p:nvSpPr>
        <p:spPr bwMode="auto">
          <a:xfrm>
            <a:off x="2079625" y="2678113"/>
            <a:ext cx="571500" cy="133350"/>
          </a:xfrm>
          <a:custGeom>
            <a:avLst/>
            <a:gdLst>
              <a:gd name="T0" fmla="*/ 0 w 405"/>
              <a:gd name="T1" fmla="*/ 2147483647 h 84"/>
              <a:gd name="T2" fmla="*/ 2147483647 w 405"/>
              <a:gd name="T3" fmla="*/ 2147483647 h 84"/>
              <a:gd name="T4" fmla="*/ 2147483647 w 405"/>
              <a:gd name="T5" fmla="*/ 2147483647 h 84"/>
              <a:gd name="T6" fmla="*/ 2147483647 w 405"/>
              <a:gd name="T7" fmla="*/ 2147483647 h 84"/>
              <a:gd name="T8" fmla="*/ 2147483647 w 405"/>
              <a:gd name="T9" fmla="*/ 2147483647 h 84"/>
              <a:gd name="T10" fmla="*/ 2147483647 w 405"/>
              <a:gd name="T11" fmla="*/ 2147483647 h 84"/>
              <a:gd name="T12" fmla="*/ 2147483647 w 405"/>
              <a:gd name="T13" fmla="*/ 0 h 84"/>
              <a:gd name="T14" fmla="*/ 0 60000 65536"/>
              <a:gd name="T15" fmla="*/ 0 60000 65536"/>
              <a:gd name="T16" fmla="*/ 0 60000 65536"/>
              <a:gd name="T17" fmla="*/ 0 60000 65536"/>
              <a:gd name="T18" fmla="*/ 0 60000 65536"/>
              <a:gd name="T19" fmla="*/ 0 60000 65536"/>
              <a:gd name="T20" fmla="*/ 0 60000 65536"/>
              <a:gd name="T21" fmla="*/ 0 w 405"/>
              <a:gd name="T22" fmla="*/ 0 h 84"/>
              <a:gd name="T23" fmla="*/ 405 w 405"/>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5" h="84">
                <a:moveTo>
                  <a:pt x="0" y="83"/>
                </a:moveTo>
                <a:lnTo>
                  <a:pt x="126" y="79"/>
                </a:lnTo>
                <a:lnTo>
                  <a:pt x="258" y="50"/>
                </a:lnTo>
                <a:lnTo>
                  <a:pt x="316" y="32"/>
                </a:lnTo>
                <a:lnTo>
                  <a:pt x="362" y="16"/>
                </a:lnTo>
                <a:lnTo>
                  <a:pt x="393" y="4"/>
                </a:lnTo>
                <a:lnTo>
                  <a:pt x="404"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0935" name="Line 40"/>
          <p:cNvSpPr>
            <a:spLocks noChangeShapeType="1"/>
          </p:cNvSpPr>
          <p:nvPr/>
        </p:nvSpPr>
        <p:spPr bwMode="auto">
          <a:xfrm flipH="1">
            <a:off x="2608263" y="2678113"/>
            <a:ext cx="41275" cy="10795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80936" name="Freeform 41"/>
          <p:cNvSpPr>
            <a:spLocks/>
          </p:cNvSpPr>
          <p:nvPr/>
        </p:nvSpPr>
        <p:spPr bwMode="auto">
          <a:xfrm>
            <a:off x="2608263" y="2355850"/>
            <a:ext cx="471487" cy="431800"/>
          </a:xfrm>
          <a:custGeom>
            <a:avLst/>
            <a:gdLst>
              <a:gd name="T0" fmla="*/ 0 w 335"/>
              <a:gd name="T1" fmla="*/ 2147483647 h 272"/>
              <a:gd name="T2" fmla="*/ 2147483647 w 335"/>
              <a:gd name="T3" fmla="*/ 2147483647 h 272"/>
              <a:gd name="T4" fmla="*/ 2147483647 w 335"/>
              <a:gd name="T5" fmla="*/ 2147483647 h 272"/>
              <a:gd name="T6" fmla="*/ 2147483647 w 335"/>
              <a:gd name="T7" fmla="*/ 2147483647 h 272"/>
              <a:gd name="T8" fmla="*/ 2147483647 w 335"/>
              <a:gd name="T9" fmla="*/ 2147483647 h 272"/>
              <a:gd name="T10" fmla="*/ 2147483647 w 335"/>
              <a:gd name="T11" fmla="*/ 2147483647 h 272"/>
              <a:gd name="T12" fmla="*/ 2147483647 w 335"/>
              <a:gd name="T13" fmla="*/ 2147483647 h 272"/>
              <a:gd name="T14" fmla="*/ 2147483647 w 335"/>
              <a:gd name="T15" fmla="*/ 2147483647 h 272"/>
              <a:gd name="T16" fmla="*/ 2147483647 w 335"/>
              <a:gd name="T17" fmla="*/ 0 h 2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5"/>
              <a:gd name="T28" fmla="*/ 0 h 272"/>
              <a:gd name="T29" fmla="*/ 335 w 335"/>
              <a:gd name="T30" fmla="*/ 272 h 2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5" h="272">
                <a:moveTo>
                  <a:pt x="0" y="271"/>
                </a:moveTo>
                <a:lnTo>
                  <a:pt x="56" y="241"/>
                </a:lnTo>
                <a:lnTo>
                  <a:pt x="113" y="201"/>
                </a:lnTo>
                <a:lnTo>
                  <a:pt x="168" y="156"/>
                </a:lnTo>
                <a:lnTo>
                  <a:pt x="220" y="111"/>
                </a:lnTo>
                <a:lnTo>
                  <a:pt x="266" y="68"/>
                </a:lnTo>
                <a:lnTo>
                  <a:pt x="302" y="33"/>
                </a:lnTo>
                <a:lnTo>
                  <a:pt x="325" y="9"/>
                </a:lnTo>
                <a:lnTo>
                  <a:pt x="334"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0937" name="Line 42"/>
          <p:cNvSpPr>
            <a:spLocks noChangeShapeType="1"/>
          </p:cNvSpPr>
          <p:nvPr/>
        </p:nvSpPr>
        <p:spPr bwMode="auto">
          <a:xfrm>
            <a:off x="3079750" y="2355850"/>
            <a:ext cx="12700" cy="8413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80938" name="Freeform 43"/>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0939" name="Freeform 44"/>
          <p:cNvSpPr>
            <a:spLocks/>
          </p:cNvSpPr>
          <p:nvPr/>
        </p:nvSpPr>
        <p:spPr bwMode="auto">
          <a:xfrm>
            <a:off x="3092450" y="1866900"/>
            <a:ext cx="257175" cy="574675"/>
          </a:xfrm>
          <a:custGeom>
            <a:avLst/>
            <a:gdLst>
              <a:gd name="T0" fmla="*/ 0 w 182"/>
              <a:gd name="T1" fmla="*/ 2147483647 h 362"/>
              <a:gd name="T2" fmla="*/ 2147483647 w 182"/>
              <a:gd name="T3" fmla="*/ 2147483647 h 362"/>
              <a:gd name="T4" fmla="*/ 2147483647 w 182"/>
              <a:gd name="T5" fmla="*/ 2147483647 h 362"/>
              <a:gd name="T6" fmla="*/ 2147483647 w 182"/>
              <a:gd name="T7" fmla="*/ 2147483647 h 362"/>
              <a:gd name="T8" fmla="*/ 2147483647 w 182"/>
              <a:gd name="T9" fmla="*/ 2147483647 h 362"/>
              <a:gd name="T10" fmla="*/ 2147483647 w 182"/>
              <a:gd name="T11" fmla="*/ 2147483647 h 362"/>
              <a:gd name="T12" fmla="*/ 2147483647 w 182"/>
              <a:gd name="T13" fmla="*/ 2147483647 h 362"/>
              <a:gd name="T14" fmla="*/ 2147483647 w 182"/>
              <a:gd name="T15" fmla="*/ 2147483647 h 362"/>
              <a:gd name="T16" fmla="*/ 2147483647 w 182"/>
              <a:gd name="T17" fmla="*/ 2147483647 h 362"/>
              <a:gd name="T18" fmla="*/ 2147483647 w 182"/>
              <a:gd name="T19" fmla="*/ 2147483647 h 362"/>
              <a:gd name="T20" fmla="*/ 2147483647 w 182"/>
              <a:gd name="T21" fmla="*/ 2147483647 h 362"/>
              <a:gd name="T22" fmla="*/ 2147483647 w 182"/>
              <a:gd name="T23" fmla="*/ 2147483647 h 362"/>
              <a:gd name="T24" fmla="*/ 2147483647 w 182"/>
              <a:gd name="T25" fmla="*/ 2147483647 h 362"/>
              <a:gd name="T26" fmla="*/ 2147483647 w 182"/>
              <a:gd name="T27" fmla="*/ 2147483647 h 362"/>
              <a:gd name="T28" fmla="*/ 2147483647 w 182"/>
              <a:gd name="T29" fmla="*/ 0 h 362"/>
              <a:gd name="T30" fmla="*/ 2147483647 w 182"/>
              <a:gd name="T31" fmla="*/ 2147483647 h 362"/>
              <a:gd name="T32" fmla="*/ 2147483647 w 182"/>
              <a:gd name="T33" fmla="*/ 2147483647 h 362"/>
              <a:gd name="T34" fmla="*/ 2147483647 w 182"/>
              <a:gd name="T35" fmla="*/ 2147483647 h 362"/>
              <a:gd name="T36" fmla="*/ 2147483647 w 182"/>
              <a:gd name="T37" fmla="*/ 2147483647 h 362"/>
              <a:gd name="T38" fmla="*/ 2147483647 w 182"/>
              <a:gd name="T39" fmla="*/ 2147483647 h 362"/>
              <a:gd name="T40" fmla="*/ 2147483647 w 182"/>
              <a:gd name="T41" fmla="*/ 2147483647 h 362"/>
              <a:gd name="T42" fmla="*/ 2147483647 w 182"/>
              <a:gd name="T43" fmla="*/ 2147483647 h 362"/>
              <a:gd name="T44" fmla="*/ 2147483647 w 182"/>
              <a:gd name="T45" fmla="*/ 2147483647 h 362"/>
              <a:gd name="T46" fmla="*/ 2147483647 w 182"/>
              <a:gd name="T47" fmla="*/ 2147483647 h 362"/>
              <a:gd name="T48" fmla="*/ 2147483647 w 182"/>
              <a:gd name="T49" fmla="*/ 2147483647 h 362"/>
              <a:gd name="T50" fmla="*/ 2147483647 w 182"/>
              <a:gd name="T51" fmla="*/ 2147483647 h 362"/>
              <a:gd name="T52" fmla="*/ 2147483647 w 182"/>
              <a:gd name="T53" fmla="*/ 2147483647 h 3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82"/>
              <a:gd name="T82" fmla="*/ 0 h 362"/>
              <a:gd name="T83" fmla="*/ 182 w 182"/>
              <a:gd name="T84" fmla="*/ 362 h 3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82" h="362">
                <a:moveTo>
                  <a:pt x="0" y="361"/>
                </a:moveTo>
                <a:lnTo>
                  <a:pt x="23" y="333"/>
                </a:lnTo>
                <a:lnTo>
                  <a:pt x="48" y="293"/>
                </a:lnTo>
                <a:lnTo>
                  <a:pt x="75" y="246"/>
                </a:lnTo>
                <a:lnTo>
                  <a:pt x="103" y="194"/>
                </a:lnTo>
                <a:lnTo>
                  <a:pt x="107" y="196"/>
                </a:lnTo>
                <a:lnTo>
                  <a:pt x="109" y="211"/>
                </a:lnTo>
                <a:lnTo>
                  <a:pt x="111" y="225"/>
                </a:lnTo>
                <a:lnTo>
                  <a:pt x="114" y="228"/>
                </a:lnTo>
                <a:lnTo>
                  <a:pt x="139" y="159"/>
                </a:lnTo>
                <a:lnTo>
                  <a:pt x="161" y="84"/>
                </a:lnTo>
                <a:lnTo>
                  <a:pt x="169" y="51"/>
                </a:lnTo>
                <a:lnTo>
                  <a:pt x="175" y="25"/>
                </a:lnTo>
                <a:lnTo>
                  <a:pt x="179" y="7"/>
                </a:lnTo>
                <a:lnTo>
                  <a:pt x="181" y="0"/>
                </a:lnTo>
                <a:lnTo>
                  <a:pt x="176" y="20"/>
                </a:lnTo>
                <a:lnTo>
                  <a:pt x="162" y="69"/>
                </a:lnTo>
                <a:lnTo>
                  <a:pt x="142" y="131"/>
                </a:lnTo>
                <a:lnTo>
                  <a:pt x="117" y="190"/>
                </a:lnTo>
                <a:lnTo>
                  <a:pt x="113" y="191"/>
                </a:lnTo>
                <a:lnTo>
                  <a:pt x="109" y="181"/>
                </a:lnTo>
                <a:lnTo>
                  <a:pt x="104" y="172"/>
                </a:lnTo>
                <a:lnTo>
                  <a:pt x="99" y="173"/>
                </a:lnTo>
                <a:lnTo>
                  <a:pt x="75" y="219"/>
                </a:lnTo>
                <a:lnTo>
                  <a:pt x="50" y="261"/>
                </a:lnTo>
                <a:lnTo>
                  <a:pt x="27" y="297"/>
                </a:lnTo>
                <a:lnTo>
                  <a:pt x="6" y="323"/>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0940" name="Freeform 45"/>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0941" name="Line 46"/>
          <p:cNvSpPr>
            <a:spLocks noChangeShapeType="1"/>
          </p:cNvSpPr>
          <p:nvPr/>
        </p:nvSpPr>
        <p:spPr bwMode="auto">
          <a:xfrm flipH="1" flipV="1">
            <a:off x="3082925" y="2322513"/>
            <a:ext cx="19050" cy="5715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80942" name="Freeform 47"/>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0943" name="Freeform 48"/>
          <p:cNvSpPr>
            <a:spLocks/>
          </p:cNvSpPr>
          <p:nvPr/>
        </p:nvSpPr>
        <p:spPr bwMode="auto">
          <a:xfrm>
            <a:off x="2660650" y="2322513"/>
            <a:ext cx="423863" cy="395287"/>
          </a:xfrm>
          <a:custGeom>
            <a:avLst/>
            <a:gdLst>
              <a:gd name="T0" fmla="*/ 2147483647 w 301"/>
              <a:gd name="T1" fmla="*/ 0 h 249"/>
              <a:gd name="T2" fmla="*/ 2147483647 w 301"/>
              <a:gd name="T3" fmla="*/ 2147483647 h 249"/>
              <a:gd name="T4" fmla="*/ 2147483647 w 301"/>
              <a:gd name="T5" fmla="*/ 2147483647 h 249"/>
              <a:gd name="T6" fmla="*/ 2147483647 w 301"/>
              <a:gd name="T7" fmla="*/ 2147483647 h 249"/>
              <a:gd name="T8" fmla="*/ 2147483647 w 301"/>
              <a:gd name="T9" fmla="*/ 2147483647 h 249"/>
              <a:gd name="T10" fmla="*/ 2147483647 w 301"/>
              <a:gd name="T11" fmla="*/ 2147483647 h 249"/>
              <a:gd name="T12" fmla="*/ 0 w 301"/>
              <a:gd name="T13" fmla="*/ 2147483647 h 249"/>
              <a:gd name="T14" fmla="*/ 0 60000 65536"/>
              <a:gd name="T15" fmla="*/ 0 60000 65536"/>
              <a:gd name="T16" fmla="*/ 0 60000 65536"/>
              <a:gd name="T17" fmla="*/ 0 60000 65536"/>
              <a:gd name="T18" fmla="*/ 0 60000 65536"/>
              <a:gd name="T19" fmla="*/ 0 60000 65536"/>
              <a:gd name="T20" fmla="*/ 0 60000 65536"/>
              <a:gd name="T21" fmla="*/ 0 w 301"/>
              <a:gd name="T22" fmla="*/ 0 h 249"/>
              <a:gd name="T23" fmla="*/ 301 w 301"/>
              <a:gd name="T24" fmla="*/ 249 h 2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1" h="249">
                <a:moveTo>
                  <a:pt x="300" y="0"/>
                </a:moveTo>
                <a:lnTo>
                  <a:pt x="292" y="7"/>
                </a:lnTo>
                <a:lnTo>
                  <a:pt x="271" y="26"/>
                </a:lnTo>
                <a:lnTo>
                  <a:pt x="238" y="56"/>
                </a:lnTo>
                <a:lnTo>
                  <a:pt x="197" y="92"/>
                </a:lnTo>
                <a:lnTo>
                  <a:pt x="100" y="173"/>
                </a:lnTo>
                <a:lnTo>
                  <a:pt x="0" y="248"/>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0944" name="Freeform 49"/>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0945" name="Line 50"/>
          <p:cNvSpPr>
            <a:spLocks noChangeShapeType="1"/>
          </p:cNvSpPr>
          <p:nvPr/>
        </p:nvSpPr>
        <p:spPr bwMode="auto">
          <a:xfrm flipV="1">
            <a:off x="2660650" y="2655888"/>
            <a:ext cx="4763" cy="6032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80946" name="Freeform 51"/>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0947" name="Freeform 52"/>
          <p:cNvSpPr>
            <a:spLocks/>
          </p:cNvSpPr>
          <p:nvPr/>
        </p:nvSpPr>
        <p:spPr bwMode="auto">
          <a:xfrm>
            <a:off x="2125663" y="2655888"/>
            <a:ext cx="541337" cy="136525"/>
          </a:xfrm>
          <a:custGeom>
            <a:avLst/>
            <a:gdLst>
              <a:gd name="T0" fmla="*/ 2147483647 w 384"/>
              <a:gd name="T1" fmla="*/ 0 h 86"/>
              <a:gd name="T2" fmla="*/ 2147483647 w 384"/>
              <a:gd name="T3" fmla="*/ 2147483647 h 86"/>
              <a:gd name="T4" fmla="*/ 2147483647 w 384"/>
              <a:gd name="T5" fmla="*/ 2147483647 h 86"/>
              <a:gd name="T6" fmla="*/ 2147483647 w 384"/>
              <a:gd name="T7" fmla="*/ 2147483647 h 86"/>
              <a:gd name="T8" fmla="*/ 2147483647 w 384"/>
              <a:gd name="T9" fmla="*/ 2147483647 h 86"/>
              <a:gd name="T10" fmla="*/ 2147483647 w 384"/>
              <a:gd name="T11" fmla="*/ 2147483647 h 86"/>
              <a:gd name="T12" fmla="*/ 0 w 384"/>
              <a:gd name="T13" fmla="*/ 2147483647 h 86"/>
              <a:gd name="T14" fmla="*/ 0 60000 65536"/>
              <a:gd name="T15" fmla="*/ 0 60000 65536"/>
              <a:gd name="T16" fmla="*/ 0 60000 65536"/>
              <a:gd name="T17" fmla="*/ 0 60000 65536"/>
              <a:gd name="T18" fmla="*/ 0 60000 65536"/>
              <a:gd name="T19" fmla="*/ 0 60000 65536"/>
              <a:gd name="T20" fmla="*/ 0 60000 65536"/>
              <a:gd name="T21" fmla="*/ 0 w 384"/>
              <a:gd name="T22" fmla="*/ 0 h 86"/>
              <a:gd name="T23" fmla="*/ 384 w 384"/>
              <a:gd name="T24" fmla="*/ 86 h 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4" h="86">
                <a:moveTo>
                  <a:pt x="383" y="0"/>
                </a:moveTo>
                <a:lnTo>
                  <a:pt x="373" y="4"/>
                </a:lnTo>
                <a:lnTo>
                  <a:pt x="346" y="14"/>
                </a:lnTo>
                <a:lnTo>
                  <a:pt x="304" y="28"/>
                </a:lnTo>
                <a:lnTo>
                  <a:pt x="252" y="44"/>
                </a:lnTo>
                <a:lnTo>
                  <a:pt x="128" y="73"/>
                </a:lnTo>
                <a:lnTo>
                  <a:pt x="0" y="85"/>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0948" name="Freeform 53"/>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0949" name="Line 54"/>
          <p:cNvSpPr>
            <a:spLocks noChangeShapeType="1"/>
          </p:cNvSpPr>
          <p:nvPr/>
        </p:nvSpPr>
        <p:spPr bwMode="auto">
          <a:xfrm flipV="1">
            <a:off x="2125663" y="2725738"/>
            <a:ext cx="14287" cy="6508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80950" name="Freeform 55"/>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0951" name="Freeform 56"/>
          <p:cNvSpPr>
            <a:spLocks/>
          </p:cNvSpPr>
          <p:nvPr/>
        </p:nvSpPr>
        <p:spPr bwMode="auto">
          <a:xfrm>
            <a:off x="1731963" y="2689225"/>
            <a:ext cx="407987" cy="49213"/>
          </a:xfrm>
          <a:custGeom>
            <a:avLst/>
            <a:gdLst>
              <a:gd name="T0" fmla="*/ 2147483647 w 290"/>
              <a:gd name="T1" fmla="*/ 2147483647 h 31"/>
              <a:gd name="T2" fmla="*/ 2147483647 w 290"/>
              <a:gd name="T3" fmla="*/ 2147483647 h 31"/>
              <a:gd name="T4" fmla="*/ 2147483647 w 290"/>
              <a:gd name="T5" fmla="*/ 2147483647 h 31"/>
              <a:gd name="T6" fmla="*/ 2147483647 w 290"/>
              <a:gd name="T7" fmla="*/ 2147483647 h 31"/>
              <a:gd name="T8" fmla="*/ 2147483647 w 290"/>
              <a:gd name="T9" fmla="*/ 2147483647 h 31"/>
              <a:gd name="T10" fmla="*/ 2147483647 w 290"/>
              <a:gd name="T11" fmla="*/ 2147483647 h 31"/>
              <a:gd name="T12" fmla="*/ 0 w 290"/>
              <a:gd name="T13" fmla="*/ 0 h 31"/>
              <a:gd name="T14" fmla="*/ 0 60000 65536"/>
              <a:gd name="T15" fmla="*/ 0 60000 65536"/>
              <a:gd name="T16" fmla="*/ 0 60000 65536"/>
              <a:gd name="T17" fmla="*/ 0 60000 65536"/>
              <a:gd name="T18" fmla="*/ 0 60000 65536"/>
              <a:gd name="T19" fmla="*/ 0 60000 65536"/>
              <a:gd name="T20" fmla="*/ 0 60000 65536"/>
              <a:gd name="T21" fmla="*/ 0 w 290"/>
              <a:gd name="T22" fmla="*/ 0 h 31"/>
              <a:gd name="T23" fmla="*/ 290 w 290"/>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0" h="31">
                <a:moveTo>
                  <a:pt x="289" y="23"/>
                </a:moveTo>
                <a:lnTo>
                  <a:pt x="282" y="24"/>
                </a:lnTo>
                <a:lnTo>
                  <a:pt x="262" y="26"/>
                </a:lnTo>
                <a:lnTo>
                  <a:pt x="231" y="28"/>
                </a:lnTo>
                <a:lnTo>
                  <a:pt x="191" y="30"/>
                </a:lnTo>
                <a:lnTo>
                  <a:pt x="98" y="24"/>
                </a:lnTo>
                <a:lnTo>
                  <a:pt x="0"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0952" name="Freeform 57"/>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0953" name="Freeform 58"/>
          <p:cNvSpPr>
            <a:spLocks/>
          </p:cNvSpPr>
          <p:nvPr/>
        </p:nvSpPr>
        <p:spPr bwMode="auto">
          <a:xfrm>
            <a:off x="1450975" y="2533650"/>
            <a:ext cx="301625" cy="157163"/>
          </a:xfrm>
          <a:custGeom>
            <a:avLst/>
            <a:gdLst>
              <a:gd name="T0" fmla="*/ 2147483647 w 214"/>
              <a:gd name="T1" fmla="*/ 2147483647 h 99"/>
              <a:gd name="T2" fmla="*/ 2147483647 w 214"/>
              <a:gd name="T3" fmla="*/ 2147483647 h 99"/>
              <a:gd name="T4" fmla="*/ 0 w 214"/>
              <a:gd name="T5" fmla="*/ 0 h 99"/>
              <a:gd name="T6" fmla="*/ 0 60000 65536"/>
              <a:gd name="T7" fmla="*/ 0 60000 65536"/>
              <a:gd name="T8" fmla="*/ 0 60000 65536"/>
              <a:gd name="T9" fmla="*/ 0 w 214"/>
              <a:gd name="T10" fmla="*/ 0 h 99"/>
              <a:gd name="T11" fmla="*/ 214 w 214"/>
              <a:gd name="T12" fmla="*/ 99 h 99"/>
            </a:gdLst>
            <a:ahLst/>
            <a:cxnLst>
              <a:cxn ang="T6">
                <a:pos x="T0" y="T1"/>
              </a:cxn>
              <a:cxn ang="T7">
                <a:pos x="T2" y="T3"/>
              </a:cxn>
              <a:cxn ang="T8">
                <a:pos x="T4" y="T5"/>
              </a:cxn>
            </a:cxnLst>
            <a:rect l="T9" t="T10" r="T11" b="T12"/>
            <a:pathLst>
              <a:path w="214" h="99">
                <a:moveTo>
                  <a:pt x="199" y="98"/>
                </a:moveTo>
                <a:lnTo>
                  <a:pt x="213" y="77"/>
                </a:lnTo>
                <a:lnTo>
                  <a:pt x="0"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0954" name="Freeform 59"/>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0955" name="Freeform 60"/>
          <p:cNvSpPr>
            <a:spLocks/>
          </p:cNvSpPr>
          <p:nvPr/>
        </p:nvSpPr>
        <p:spPr bwMode="auto">
          <a:xfrm>
            <a:off x="1416050" y="1879600"/>
            <a:ext cx="2085975" cy="1109663"/>
          </a:xfrm>
          <a:custGeom>
            <a:avLst/>
            <a:gdLst>
              <a:gd name="T0" fmla="*/ 2147483647 w 1478"/>
              <a:gd name="T1" fmla="*/ 2147483647 h 699"/>
              <a:gd name="T2" fmla="*/ 2147483647 w 1478"/>
              <a:gd name="T3" fmla="*/ 2147483647 h 699"/>
              <a:gd name="T4" fmla="*/ 2147483647 w 1478"/>
              <a:gd name="T5" fmla="*/ 2147483647 h 699"/>
              <a:gd name="T6" fmla="*/ 2147483647 w 1478"/>
              <a:gd name="T7" fmla="*/ 2147483647 h 699"/>
              <a:gd name="T8" fmla="*/ 2147483647 w 1478"/>
              <a:gd name="T9" fmla="*/ 2147483647 h 699"/>
              <a:gd name="T10" fmla="*/ 2147483647 w 1478"/>
              <a:gd name="T11" fmla="*/ 2147483647 h 699"/>
              <a:gd name="T12" fmla="*/ 2147483647 w 1478"/>
              <a:gd name="T13" fmla="*/ 2147483647 h 699"/>
              <a:gd name="T14" fmla="*/ 2147483647 w 1478"/>
              <a:gd name="T15" fmla="*/ 2147483647 h 699"/>
              <a:gd name="T16" fmla="*/ 2147483647 w 1478"/>
              <a:gd name="T17" fmla="*/ 2147483647 h 699"/>
              <a:gd name="T18" fmla="*/ 2147483647 w 1478"/>
              <a:gd name="T19" fmla="*/ 2147483647 h 699"/>
              <a:gd name="T20" fmla="*/ 2147483647 w 1478"/>
              <a:gd name="T21" fmla="*/ 2147483647 h 699"/>
              <a:gd name="T22" fmla="*/ 2147483647 w 1478"/>
              <a:gd name="T23" fmla="*/ 2147483647 h 699"/>
              <a:gd name="T24" fmla="*/ 2147483647 w 1478"/>
              <a:gd name="T25" fmla="*/ 2147483647 h 699"/>
              <a:gd name="T26" fmla="*/ 2147483647 w 1478"/>
              <a:gd name="T27" fmla="*/ 2147483647 h 699"/>
              <a:gd name="T28" fmla="*/ 2147483647 w 1478"/>
              <a:gd name="T29" fmla="*/ 2147483647 h 699"/>
              <a:gd name="T30" fmla="*/ 2147483647 w 1478"/>
              <a:gd name="T31" fmla="*/ 2147483647 h 699"/>
              <a:gd name="T32" fmla="*/ 2147483647 w 1478"/>
              <a:gd name="T33" fmla="*/ 2147483647 h 699"/>
              <a:gd name="T34" fmla="*/ 2147483647 w 1478"/>
              <a:gd name="T35" fmla="*/ 2147483647 h 699"/>
              <a:gd name="T36" fmla="*/ 2147483647 w 1478"/>
              <a:gd name="T37" fmla="*/ 2147483647 h 699"/>
              <a:gd name="T38" fmla="*/ 2147483647 w 1478"/>
              <a:gd name="T39" fmla="*/ 2147483647 h 699"/>
              <a:gd name="T40" fmla="*/ 2147483647 w 1478"/>
              <a:gd name="T41" fmla="*/ 2147483647 h 699"/>
              <a:gd name="T42" fmla="*/ 2147483647 w 1478"/>
              <a:gd name="T43" fmla="*/ 2147483647 h 699"/>
              <a:gd name="T44" fmla="*/ 2147483647 w 1478"/>
              <a:gd name="T45" fmla="*/ 2147483647 h 699"/>
              <a:gd name="T46" fmla="*/ 2147483647 w 1478"/>
              <a:gd name="T47" fmla="*/ 2147483647 h 699"/>
              <a:gd name="T48" fmla="*/ 2147483647 w 1478"/>
              <a:gd name="T49" fmla="*/ 2147483647 h 699"/>
              <a:gd name="T50" fmla="*/ 2147483647 w 1478"/>
              <a:gd name="T51" fmla="*/ 2147483647 h 699"/>
              <a:gd name="T52" fmla="*/ 2147483647 w 1478"/>
              <a:gd name="T53" fmla="*/ 2147483647 h 699"/>
              <a:gd name="T54" fmla="*/ 2147483647 w 1478"/>
              <a:gd name="T55" fmla="*/ 2147483647 h 699"/>
              <a:gd name="T56" fmla="*/ 2147483647 w 1478"/>
              <a:gd name="T57" fmla="*/ 2147483647 h 699"/>
              <a:gd name="T58" fmla="*/ 2147483647 w 1478"/>
              <a:gd name="T59" fmla="*/ 2147483647 h 699"/>
              <a:gd name="T60" fmla="*/ 2147483647 w 1478"/>
              <a:gd name="T61" fmla="*/ 2147483647 h 699"/>
              <a:gd name="T62" fmla="*/ 2147483647 w 1478"/>
              <a:gd name="T63" fmla="*/ 2147483647 h 699"/>
              <a:gd name="T64" fmla="*/ 2147483647 w 1478"/>
              <a:gd name="T65" fmla="*/ 2147483647 h 699"/>
              <a:gd name="T66" fmla="*/ 2147483647 w 1478"/>
              <a:gd name="T67" fmla="*/ 2147483647 h 699"/>
              <a:gd name="T68" fmla="*/ 2147483647 w 1478"/>
              <a:gd name="T69" fmla="*/ 2147483647 h 699"/>
              <a:gd name="T70" fmla="*/ 2147483647 w 1478"/>
              <a:gd name="T71" fmla="*/ 2147483647 h 699"/>
              <a:gd name="T72" fmla="*/ 2147483647 w 1478"/>
              <a:gd name="T73" fmla="*/ 2147483647 h 699"/>
              <a:gd name="T74" fmla="*/ 2147483647 w 1478"/>
              <a:gd name="T75" fmla="*/ 2147483647 h 699"/>
              <a:gd name="T76" fmla="*/ 2147483647 w 1478"/>
              <a:gd name="T77" fmla="*/ 2147483647 h 699"/>
              <a:gd name="T78" fmla="*/ 2147483647 w 1478"/>
              <a:gd name="T79" fmla="*/ 2147483647 h 699"/>
              <a:gd name="T80" fmla="*/ 2147483647 w 1478"/>
              <a:gd name="T81" fmla="*/ 2147483647 h 699"/>
              <a:gd name="T82" fmla="*/ 2147483647 w 1478"/>
              <a:gd name="T83" fmla="*/ 2147483647 h 699"/>
              <a:gd name="T84" fmla="*/ 2147483647 w 1478"/>
              <a:gd name="T85" fmla="*/ 2147483647 h 699"/>
              <a:gd name="T86" fmla="*/ 2147483647 w 1478"/>
              <a:gd name="T87" fmla="*/ 2147483647 h 699"/>
              <a:gd name="T88" fmla="*/ 2147483647 w 1478"/>
              <a:gd name="T89" fmla="*/ 2147483647 h 699"/>
              <a:gd name="T90" fmla="*/ 2147483647 w 1478"/>
              <a:gd name="T91" fmla="*/ 2147483647 h 699"/>
              <a:gd name="T92" fmla="*/ 2147483647 w 1478"/>
              <a:gd name="T93" fmla="*/ 2147483647 h 699"/>
              <a:gd name="T94" fmla="*/ 0 w 1478"/>
              <a:gd name="T95" fmla="*/ 2147483647 h 69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78"/>
              <a:gd name="T145" fmla="*/ 0 h 699"/>
              <a:gd name="T146" fmla="*/ 1478 w 1478"/>
              <a:gd name="T147" fmla="*/ 699 h 69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78" h="699">
                <a:moveTo>
                  <a:pt x="0" y="490"/>
                </a:moveTo>
                <a:lnTo>
                  <a:pt x="209" y="609"/>
                </a:lnTo>
                <a:lnTo>
                  <a:pt x="190" y="622"/>
                </a:lnTo>
                <a:lnTo>
                  <a:pt x="180" y="627"/>
                </a:lnTo>
                <a:lnTo>
                  <a:pt x="204" y="640"/>
                </a:lnTo>
                <a:lnTo>
                  <a:pt x="244" y="649"/>
                </a:lnTo>
                <a:lnTo>
                  <a:pt x="294" y="655"/>
                </a:lnTo>
                <a:lnTo>
                  <a:pt x="348" y="658"/>
                </a:lnTo>
                <a:lnTo>
                  <a:pt x="400" y="659"/>
                </a:lnTo>
                <a:lnTo>
                  <a:pt x="445" y="659"/>
                </a:lnTo>
                <a:lnTo>
                  <a:pt x="476" y="659"/>
                </a:lnTo>
                <a:lnTo>
                  <a:pt x="488" y="659"/>
                </a:lnTo>
                <a:lnTo>
                  <a:pt x="455" y="697"/>
                </a:lnTo>
                <a:lnTo>
                  <a:pt x="512" y="698"/>
                </a:lnTo>
                <a:lnTo>
                  <a:pt x="586" y="690"/>
                </a:lnTo>
                <a:lnTo>
                  <a:pt x="671" y="673"/>
                </a:lnTo>
                <a:lnTo>
                  <a:pt x="762" y="651"/>
                </a:lnTo>
                <a:lnTo>
                  <a:pt x="768" y="655"/>
                </a:lnTo>
                <a:lnTo>
                  <a:pt x="765" y="670"/>
                </a:lnTo>
                <a:lnTo>
                  <a:pt x="762" y="684"/>
                </a:lnTo>
                <a:lnTo>
                  <a:pt x="767" y="687"/>
                </a:lnTo>
                <a:lnTo>
                  <a:pt x="882" y="643"/>
                </a:lnTo>
                <a:lnTo>
                  <a:pt x="988" y="584"/>
                </a:lnTo>
                <a:lnTo>
                  <a:pt x="1032" y="557"/>
                </a:lnTo>
                <a:lnTo>
                  <a:pt x="1066" y="534"/>
                </a:lnTo>
                <a:lnTo>
                  <a:pt x="1088" y="518"/>
                </a:lnTo>
                <a:lnTo>
                  <a:pt x="1096" y="512"/>
                </a:lnTo>
                <a:lnTo>
                  <a:pt x="1067" y="578"/>
                </a:lnTo>
                <a:lnTo>
                  <a:pt x="1117" y="548"/>
                </a:lnTo>
                <a:lnTo>
                  <a:pt x="1161" y="508"/>
                </a:lnTo>
                <a:lnTo>
                  <a:pt x="1199" y="464"/>
                </a:lnTo>
                <a:lnTo>
                  <a:pt x="1229" y="418"/>
                </a:lnTo>
                <a:lnTo>
                  <a:pt x="1253" y="376"/>
                </a:lnTo>
                <a:lnTo>
                  <a:pt x="1270" y="341"/>
                </a:lnTo>
                <a:lnTo>
                  <a:pt x="1281" y="316"/>
                </a:lnTo>
                <a:lnTo>
                  <a:pt x="1284" y="307"/>
                </a:lnTo>
                <a:lnTo>
                  <a:pt x="1295" y="360"/>
                </a:lnTo>
                <a:lnTo>
                  <a:pt x="1317" y="332"/>
                </a:lnTo>
                <a:lnTo>
                  <a:pt x="1343" y="292"/>
                </a:lnTo>
                <a:lnTo>
                  <a:pt x="1370" y="245"/>
                </a:lnTo>
                <a:lnTo>
                  <a:pt x="1399" y="194"/>
                </a:lnTo>
                <a:lnTo>
                  <a:pt x="1402" y="197"/>
                </a:lnTo>
                <a:lnTo>
                  <a:pt x="1403" y="211"/>
                </a:lnTo>
                <a:lnTo>
                  <a:pt x="1405" y="224"/>
                </a:lnTo>
                <a:lnTo>
                  <a:pt x="1408" y="225"/>
                </a:lnTo>
                <a:lnTo>
                  <a:pt x="1434" y="158"/>
                </a:lnTo>
                <a:lnTo>
                  <a:pt x="1456" y="84"/>
                </a:lnTo>
                <a:lnTo>
                  <a:pt x="1464" y="51"/>
                </a:lnTo>
                <a:lnTo>
                  <a:pt x="1471" y="24"/>
                </a:lnTo>
                <a:lnTo>
                  <a:pt x="1475" y="6"/>
                </a:lnTo>
                <a:lnTo>
                  <a:pt x="1477" y="0"/>
                </a:lnTo>
                <a:lnTo>
                  <a:pt x="1471" y="20"/>
                </a:lnTo>
                <a:lnTo>
                  <a:pt x="1457" y="68"/>
                </a:lnTo>
                <a:lnTo>
                  <a:pt x="1437" y="130"/>
                </a:lnTo>
                <a:lnTo>
                  <a:pt x="1413" y="189"/>
                </a:lnTo>
                <a:lnTo>
                  <a:pt x="1409" y="191"/>
                </a:lnTo>
                <a:lnTo>
                  <a:pt x="1404" y="181"/>
                </a:lnTo>
                <a:lnTo>
                  <a:pt x="1400" y="171"/>
                </a:lnTo>
                <a:lnTo>
                  <a:pt x="1395" y="172"/>
                </a:lnTo>
                <a:lnTo>
                  <a:pt x="1370" y="219"/>
                </a:lnTo>
                <a:lnTo>
                  <a:pt x="1345" y="262"/>
                </a:lnTo>
                <a:lnTo>
                  <a:pt x="1322" y="297"/>
                </a:lnTo>
                <a:lnTo>
                  <a:pt x="1301" y="322"/>
                </a:lnTo>
                <a:lnTo>
                  <a:pt x="1289" y="286"/>
                </a:lnTo>
                <a:lnTo>
                  <a:pt x="1285" y="294"/>
                </a:lnTo>
                <a:lnTo>
                  <a:pt x="1274" y="317"/>
                </a:lnTo>
                <a:lnTo>
                  <a:pt x="1257" y="349"/>
                </a:lnTo>
                <a:lnTo>
                  <a:pt x="1235" y="388"/>
                </a:lnTo>
                <a:lnTo>
                  <a:pt x="1207" y="430"/>
                </a:lnTo>
                <a:lnTo>
                  <a:pt x="1176" y="471"/>
                </a:lnTo>
                <a:lnTo>
                  <a:pt x="1141" y="506"/>
                </a:lnTo>
                <a:lnTo>
                  <a:pt x="1103" y="533"/>
                </a:lnTo>
                <a:lnTo>
                  <a:pt x="1108" y="497"/>
                </a:lnTo>
                <a:lnTo>
                  <a:pt x="1101" y="502"/>
                </a:lnTo>
                <a:lnTo>
                  <a:pt x="1079" y="516"/>
                </a:lnTo>
                <a:lnTo>
                  <a:pt x="1047" y="537"/>
                </a:lnTo>
                <a:lnTo>
                  <a:pt x="1006" y="563"/>
                </a:lnTo>
                <a:lnTo>
                  <a:pt x="905" y="617"/>
                </a:lnTo>
                <a:lnTo>
                  <a:pt x="796" y="660"/>
                </a:lnTo>
                <a:lnTo>
                  <a:pt x="790" y="656"/>
                </a:lnTo>
                <a:lnTo>
                  <a:pt x="797" y="642"/>
                </a:lnTo>
                <a:lnTo>
                  <a:pt x="804" y="629"/>
                </a:lnTo>
                <a:lnTo>
                  <a:pt x="799" y="625"/>
                </a:lnTo>
                <a:lnTo>
                  <a:pt x="714" y="647"/>
                </a:lnTo>
                <a:lnTo>
                  <a:pt x="626" y="666"/>
                </a:lnTo>
                <a:lnTo>
                  <a:pt x="548" y="680"/>
                </a:lnTo>
                <a:lnTo>
                  <a:pt x="488" y="684"/>
                </a:lnTo>
                <a:lnTo>
                  <a:pt x="499" y="645"/>
                </a:lnTo>
                <a:lnTo>
                  <a:pt x="491" y="646"/>
                </a:lnTo>
                <a:lnTo>
                  <a:pt x="471" y="648"/>
                </a:lnTo>
                <a:lnTo>
                  <a:pt x="440" y="650"/>
                </a:lnTo>
                <a:lnTo>
                  <a:pt x="400" y="651"/>
                </a:lnTo>
                <a:lnTo>
                  <a:pt x="306" y="646"/>
                </a:lnTo>
                <a:lnTo>
                  <a:pt x="209" y="624"/>
                </a:lnTo>
                <a:lnTo>
                  <a:pt x="223" y="602"/>
                </a:lnTo>
                <a:lnTo>
                  <a:pt x="0" y="490"/>
                </a:lnTo>
              </a:path>
            </a:pathLst>
          </a:custGeom>
          <a:solidFill>
            <a:srgbClr val="00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0956" name="Freeform 61"/>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0957" name="Line 62"/>
          <p:cNvSpPr>
            <a:spLocks noChangeShapeType="1"/>
          </p:cNvSpPr>
          <p:nvPr/>
        </p:nvSpPr>
        <p:spPr bwMode="auto">
          <a:xfrm>
            <a:off x="1416050" y="2657475"/>
            <a:ext cx="295275" cy="18891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80958" name="Freeform 63"/>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0959" name="Freeform 64"/>
          <p:cNvSpPr>
            <a:spLocks/>
          </p:cNvSpPr>
          <p:nvPr/>
        </p:nvSpPr>
        <p:spPr bwMode="auto">
          <a:xfrm>
            <a:off x="1670050" y="2846388"/>
            <a:ext cx="436563" cy="80962"/>
          </a:xfrm>
          <a:custGeom>
            <a:avLst/>
            <a:gdLst>
              <a:gd name="T0" fmla="*/ 2147483647 w 309"/>
              <a:gd name="T1" fmla="*/ 0 h 51"/>
              <a:gd name="T2" fmla="*/ 2147483647 w 309"/>
              <a:gd name="T3" fmla="*/ 2147483647 h 51"/>
              <a:gd name="T4" fmla="*/ 0 w 309"/>
              <a:gd name="T5" fmla="*/ 2147483647 h 51"/>
              <a:gd name="T6" fmla="*/ 2147483647 w 309"/>
              <a:gd name="T7" fmla="*/ 2147483647 h 51"/>
              <a:gd name="T8" fmla="*/ 2147483647 w 309"/>
              <a:gd name="T9" fmla="*/ 2147483647 h 51"/>
              <a:gd name="T10" fmla="*/ 2147483647 w 309"/>
              <a:gd name="T11" fmla="*/ 2147483647 h 51"/>
              <a:gd name="T12" fmla="*/ 2147483647 w 309"/>
              <a:gd name="T13" fmla="*/ 2147483647 h 51"/>
              <a:gd name="T14" fmla="*/ 2147483647 w 309"/>
              <a:gd name="T15" fmla="*/ 2147483647 h 51"/>
              <a:gd name="T16" fmla="*/ 2147483647 w 309"/>
              <a:gd name="T17" fmla="*/ 2147483647 h 51"/>
              <a:gd name="T18" fmla="*/ 2147483647 w 309"/>
              <a:gd name="T19" fmla="*/ 2147483647 h 51"/>
              <a:gd name="T20" fmla="*/ 2147483647 w 309"/>
              <a:gd name="T21" fmla="*/ 2147483647 h 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9"/>
              <a:gd name="T34" fmla="*/ 0 h 51"/>
              <a:gd name="T35" fmla="*/ 309 w 309"/>
              <a:gd name="T36" fmla="*/ 51 h 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9" h="51">
                <a:moveTo>
                  <a:pt x="29" y="0"/>
                </a:moveTo>
                <a:lnTo>
                  <a:pt x="10" y="13"/>
                </a:lnTo>
                <a:lnTo>
                  <a:pt x="0" y="18"/>
                </a:lnTo>
                <a:lnTo>
                  <a:pt x="24" y="31"/>
                </a:lnTo>
                <a:lnTo>
                  <a:pt x="64" y="40"/>
                </a:lnTo>
                <a:lnTo>
                  <a:pt x="114" y="46"/>
                </a:lnTo>
                <a:lnTo>
                  <a:pt x="168" y="49"/>
                </a:lnTo>
                <a:lnTo>
                  <a:pt x="220" y="50"/>
                </a:lnTo>
                <a:lnTo>
                  <a:pt x="265" y="50"/>
                </a:lnTo>
                <a:lnTo>
                  <a:pt x="296" y="50"/>
                </a:lnTo>
                <a:lnTo>
                  <a:pt x="308" y="5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0960" name="Freeform 65"/>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0961" name="Line 66"/>
          <p:cNvSpPr>
            <a:spLocks noChangeShapeType="1"/>
          </p:cNvSpPr>
          <p:nvPr/>
        </p:nvSpPr>
        <p:spPr bwMode="auto">
          <a:xfrm flipH="1">
            <a:off x="2058988" y="2925763"/>
            <a:ext cx="46037" cy="6032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80962" name="Freeform 67"/>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0963" name="Freeform 68"/>
          <p:cNvSpPr>
            <a:spLocks/>
          </p:cNvSpPr>
          <p:nvPr/>
        </p:nvSpPr>
        <p:spPr bwMode="auto">
          <a:xfrm>
            <a:off x="2058988" y="2692400"/>
            <a:ext cx="906462" cy="296863"/>
          </a:xfrm>
          <a:custGeom>
            <a:avLst/>
            <a:gdLst>
              <a:gd name="T0" fmla="*/ 0 w 642"/>
              <a:gd name="T1" fmla="*/ 2147483647 h 187"/>
              <a:gd name="T2" fmla="*/ 2147483647 w 642"/>
              <a:gd name="T3" fmla="*/ 2147483647 h 187"/>
              <a:gd name="T4" fmla="*/ 2147483647 w 642"/>
              <a:gd name="T5" fmla="*/ 2147483647 h 187"/>
              <a:gd name="T6" fmla="*/ 2147483647 w 642"/>
              <a:gd name="T7" fmla="*/ 2147483647 h 187"/>
              <a:gd name="T8" fmla="*/ 2147483647 w 642"/>
              <a:gd name="T9" fmla="*/ 2147483647 h 187"/>
              <a:gd name="T10" fmla="*/ 2147483647 w 642"/>
              <a:gd name="T11" fmla="*/ 2147483647 h 187"/>
              <a:gd name="T12" fmla="*/ 2147483647 w 642"/>
              <a:gd name="T13" fmla="*/ 2147483647 h 187"/>
              <a:gd name="T14" fmla="*/ 2147483647 w 642"/>
              <a:gd name="T15" fmla="*/ 2147483647 h 187"/>
              <a:gd name="T16" fmla="*/ 2147483647 w 642"/>
              <a:gd name="T17" fmla="*/ 2147483647 h 187"/>
              <a:gd name="T18" fmla="*/ 2147483647 w 642"/>
              <a:gd name="T19" fmla="*/ 2147483647 h 187"/>
              <a:gd name="T20" fmla="*/ 2147483647 w 642"/>
              <a:gd name="T21" fmla="*/ 2147483647 h 187"/>
              <a:gd name="T22" fmla="*/ 2147483647 w 642"/>
              <a:gd name="T23" fmla="*/ 2147483647 h 187"/>
              <a:gd name="T24" fmla="*/ 2147483647 w 642"/>
              <a:gd name="T25" fmla="*/ 2147483647 h 187"/>
              <a:gd name="T26" fmla="*/ 2147483647 w 642"/>
              <a:gd name="T27" fmla="*/ 2147483647 h 187"/>
              <a:gd name="T28" fmla="*/ 2147483647 w 642"/>
              <a:gd name="T29" fmla="*/ 0 h 1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2"/>
              <a:gd name="T46" fmla="*/ 0 h 187"/>
              <a:gd name="T47" fmla="*/ 642 w 642"/>
              <a:gd name="T48" fmla="*/ 187 h 18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2" h="187">
                <a:moveTo>
                  <a:pt x="0" y="185"/>
                </a:moveTo>
                <a:lnTo>
                  <a:pt x="57" y="186"/>
                </a:lnTo>
                <a:lnTo>
                  <a:pt x="131" y="178"/>
                </a:lnTo>
                <a:lnTo>
                  <a:pt x="216" y="161"/>
                </a:lnTo>
                <a:lnTo>
                  <a:pt x="307" y="139"/>
                </a:lnTo>
                <a:lnTo>
                  <a:pt x="313" y="143"/>
                </a:lnTo>
                <a:lnTo>
                  <a:pt x="310" y="158"/>
                </a:lnTo>
                <a:lnTo>
                  <a:pt x="307" y="172"/>
                </a:lnTo>
                <a:lnTo>
                  <a:pt x="312" y="175"/>
                </a:lnTo>
                <a:lnTo>
                  <a:pt x="427" y="131"/>
                </a:lnTo>
                <a:lnTo>
                  <a:pt x="533" y="72"/>
                </a:lnTo>
                <a:lnTo>
                  <a:pt x="577" y="45"/>
                </a:lnTo>
                <a:lnTo>
                  <a:pt x="611" y="22"/>
                </a:lnTo>
                <a:lnTo>
                  <a:pt x="633" y="6"/>
                </a:lnTo>
                <a:lnTo>
                  <a:pt x="64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0964" name="Freeform 69"/>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0965" name="Line 70"/>
          <p:cNvSpPr>
            <a:spLocks noChangeShapeType="1"/>
          </p:cNvSpPr>
          <p:nvPr/>
        </p:nvSpPr>
        <p:spPr bwMode="auto">
          <a:xfrm flipH="1">
            <a:off x="2922588" y="2692400"/>
            <a:ext cx="41275" cy="10477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80966" name="Freeform 71"/>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0967" name="Freeform 72"/>
          <p:cNvSpPr>
            <a:spLocks/>
          </p:cNvSpPr>
          <p:nvPr/>
        </p:nvSpPr>
        <p:spPr bwMode="auto">
          <a:xfrm>
            <a:off x="2922588" y="2366963"/>
            <a:ext cx="307975" cy="431800"/>
          </a:xfrm>
          <a:custGeom>
            <a:avLst/>
            <a:gdLst>
              <a:gd name="T0" fmla="*/ 0 w 218"/>
              <a:gd name="T1" fmla="*/ 2147483647 h 272"/>
              <a:gd name="T2" fmla="*/ 2147483647 w 218"/>
              <a:gd name="T3" fmla="*/ 2147483647 h 272"/>
              <a:gd name="T4" fmla="*/ 2147483647 w 218"/>
              <a:gd name="T5" fmla="*/ 2147483647 h 272"/>
              <a:gd name="T6" fmla="*/ 2147483647 w 218"/>
              <a:gd name="T7" fmla="*/ 2147483647 h 272"/>
              <a:gd name="T8" fmla="*/ 2147483647 w 218"/>
              <a:gd name="T9" fmla="*/ 2147483647 h 272"/>
              <a:gd name="T10" fmla="*/ 2147483647 w 218"/>
              <a:gd name="T11" fmla="*/ 2147483647 h 272"/>
              <a:gd name="T12" fmla="*/ 2147483647 w 218"/>
              <a:gd name="T13" fmla="*/ 2147483647 h 272"/>
              <a:gd name="T14" fmla="*/ 2147483647 w 218"/>
              <a:gd name="T15" fmla="*/ 2147483647 h 272"/>
              <a:gd name="T16" fmla="*/ 2147483647 w 218"/>
              <a:gd name="T17" fmla="*/ 0 h 2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8"/>
              <a:gd name="T28" fmla="*/ 0 h 272"/>
              <a:gd name="T29" fmla="*/ 218 w 218"/>
              <a:gd name="T30" fmla="*/ 272 h 2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8" h="272">
                <a:moveTo>
                  <a:pt x="0" y="271"/>
                </a:moveTo>
                <a:lnTo>
                  <a:pt x="50" y="241"/>
                </a:lnTo>
                <a:lnTo>
                  <a:pt x="94" y="201"/>
                </a:lnTo>
                <a:lnTo>
                  <a:pt x="132" y="157"/>
                </a:lnTo>
                <a:lnTo>
                  <a:pt x="162" y="111"/>
                </a:lnTo>
                <a:lnTo>
                  <a:pt x="186" y="69"/>
                </a:lnTo>
                <a:lnTo>
                  <a:pt x="203" y="34"/>
                </a:lnTo>
                <a:lnTo>
                  <a:pt x="214" y="9"/>
                </a:lnTo>
                <a:lnTo>
                  <a:pt x="217"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0968" name="Freeform 73"/>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0969" name="Line 74"/>
          <p:cNvSpPr>
            <a:spLocks noChangeShapeType="1"/>
          </p:cNvSpPr>
          <p:nvPr/>
        </p:nvSpPr>
        <p:spPr bwMode="auto">
          <a:xfrm>
            <a:off x="3228975" y="2366963"/>
            <a:ext cx="15875" cy="8413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80970" name="Freeform 75"/>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0971" name="Freeform 76"/>
          <p:cNvSpPr>
            <a:spLocks/>
          </p:cNvSpPr>
          <p:nvPr/>
        </p:nvSpPr>
        <p:spPr bwMode="auto">
          <a:xfrm>
            <a:off x="3244850" y="1879600"/>
            <a:ext cx="257175" cy="573088"/>
          </a:xfrm>
          <a:custGeom>
            <a:avLst/>
            <a:gdLst>
              <a:gd name="T0" fmla="*/ 0 w 183"/>
              <a:gd name="T1" fmla="*/ 2147483647 h 361"/>
              <a:gd name="T2" fmla="*/ 2147483647 w 183"/>
              <a:gd name="T3" fmla="*/ 2147483647 h 361"/>
              <a:gd name="T4" fmla="*/ 2147483647 w 183"/>
              <a:gd name="T5" fmla="*/ 2147483647 h 361"/>
              <a:gd name="T6" fmla="*/ 2147483647 w 183"/>
              <a:gd name="T7" fmla="*/ 2147483647 h 361"/>
              <a:gd name="T8" fmla="*/ 2147483647 w 183"/>
              <a:gd name="T9" fmla="*/ 2147483647 h 361"/>
              <a:gd name="T10" fmla="*/ 2147483647 w 183"/>
              <a:gd name="T11" fmla="*/ 2147483647 h 361"/>
              <a:gd name="T12" fmla="*/ 2147483647 w 183"/>
              <a:gd name="T13" fmla="*/ 2147483647 h 361"/>
              <a:gd name="T14" fmla="*/ 2147483647 w 183"/>
              <a:gd name="T15" fmla="*/ 2147483647 h 361"/>
              <a:gd name="T16" fmla="*/ 2147483647 w 183"/>
              <a:gd name="T17" fmla="*/ 2147483647 h 361"/>
              <a:gd name="T18" fmla="*/ 2147483647 w 183"/>
              <a:gd name="T19" fmla="*/ 2147483647 h 361"/>
              <a:gd name="T20" fmla="*/ 2147483647 w 183"/>
              <a:gd name="T21" fmla="*/ 2147483647 h 361"/>
              <a:gd name="T22" fmla="*/ 2147483647 w 183"/>
              <a:gd name="T23" fmla="*/ 2147483647 h 361"/>
              <a:gd name="T24" fmla="*/ 2147483647 w 183"/>
              <a:gd name="T25" fmla="*/ 2147483647 h 361"/>
              <a:gd name="T26" fmla="*/ 2147483647 w 183"/>
              <a:gd name="T27" fmla="*/ 2147483647 h 361"/>
              <a:gd name="T28" fmla="*/ 2147483647 w 183"/>
              <a:gd name="T29" fmla="*/ 0 h 361"/>
              <a:gd name="T30" fmla="*/ 2147483647 w 183"/>
              <a:gd name="T31" fmla="*/ 2147483647 h 361"/>
              <a:gd name="T32" fmla="*/ 2147483647 w 183"/>
              <a:gd name="T33" fmla="*/ 2147483647 h 361"/>
              <a:gd name="T34" fmla="*/ 2147483647 w 183"/>
              <a:gd name="T35" fmla="*/ 2147483647 h 361"/>
              <a:gd name="T36" fmla="*/ 2147483647 w 183"/>
              <a:gd name="T37" fmla="*/ 2147483647 h 361"/>
              <a:gd name="T38" fmla="*/ 2147483647 w 183"/>
              <a:gd name="T39" fmla="*/ 2147483647 h 361"/>
              <a:gd name="T40" fmla="*/ 2147483647 w 183"/>
              <a:gd name="T41" fmla="*/ 2147483647 h 361"/>
              <a:gd name="T42" fmla="*/ 2147483647 w 183"/>
              <a:gd name="T43" fmla="*/ 2147483647 h 361"/>
              <a:gd name="T44" fmla="*/ 2147483647 w 183"/>
              <a:gd name="T45" fmla="*/ 2147483647 h 361"/>
              <a:gd name="T46" fmla="*/ 2147483647 w 183"/>
              <a:gd name="T47" fmla="*/ 2147483647 h 361"/>
              <a:gd name="T48" fmla="*/ 2147483647 w 183"/>
              <a:gd name="T49" fmla="*/ 2147483647 h 361"/>
              <a:gd name="T50" fmla="*/ 2147483647 w 183"/>
              <a:gd name="T51" fmla="*/ 2147483647 h 361"/>
              <a:gd name="T52" fmla="*/ 2147483647 w 183"/>
              <a:gd name="T53" fmla="*/ 2147483647 h 3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83"/>
              <a:gd name="T82" fmla="*/ 0 h 361"/>
              <a:gd name="T83" fmla="*/ 183 w 183"/>
              <a:gd name="T84" fmla="*/ 361 h 3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83" h="361">
                <a:moveTo>
                  <a:pt x="0" y="360"/>
                </a:moveTo>
                <a:lnTo>
                  <a:pt x="22" y="332"/>
                </a:lnTo>
                <a:lnTo>
                  <a:pt x="48" y="292"/>
                </a:lnTo>
                <a:lnTo>
                  <a:pt x="75" y="245"/>
                </a:lnTo>
                <a:lnTo>
                  <a:pt x="104" y="194"/>
                </a:lnTo>
                <a:lnTo>
                  <a:pt x="107" y="197"/>
                </a:lnTo>
                <a:lnTo>
                  <a:pt x="108" y="211"/>
                </a:lnTo>
                <a:lnTo>
                  <a:pt x="110" y="224"/>
                </a:lnTo>
                <a:lnTo>
                  <a:pt x="113" y="225"/>
                </a:lnTo>
                <a:lnTo>
                  <a:pt x="139" y="158"/>
                </a:lnTo>
                <a:lnTo>
                  <a:pt x="161" y="84"/>
                </a:lnTo>
                <a:lnTo>
                  <a:pt x="169" y="51"/>
                </a:lnTo>
                <a:lnTo>
                  <a:pt x="176" y="24"/>
                </a:lnTo>
                <a:lnTo>
                  <a:pt x="180" y="6"/>
                </a:lnTo>
                <a:lnTo>
                  <a:pt x="182" y="0"/>
                </a:lnTo>
                <a:lnTo>
                  <a:pt x="176" y="20"/>
                </a:lnTo>
                <a:lnTo>
                  <a:pt x="162" y="68"/>
                </a:lnTo>
                <a:lnTo>
                  <a:pt x="142" y="130"/>
                </a:lnTo>
                <a:lnTo>
                  <a:pt x="118" y="189"/>
                </a:lnTo>
                <a:lnTo>
                  <a:pt x="114" y="191"/>
                </a:lnTo>
                <a:lnTo>
                  <a:pt x="109" y="181"/>
                </a:lnTo>
                <a:lnTo>
                  <a:pt x="105" y="171"/>
                </a:lnTo>
                <a:lnTo>
                  <a:pt x="100" y="172"/>
                </a:lnTo>
                <a:lnTo>
                  <a:pt x="75" y="219"/>
                </a:lnTo>
                <a:lnTo>
                  <a:pt x="50" y="262"/>
                </a:lnTo>
                <a:lnTo>
                  <a:pt x="27" y="297"/>
                </a:lnTo>
                <a:lnTo>
                  <a:pt x="6" y="322"/>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0972" name="Freeform 77"/>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0973" name="Line 78"/>
          <p:cNvSpPr>
            <a:spLocks noChangeShapeType="1"/>
          </p:cNvSpPr>
          <p:nvPr/>
        </p:nvSpPr>
        <p:spPr bwMode="auto">
          <a:xfrm flipH="1" flipV="1">
            <a:off x="3235325" y="2333625"/>
            <a:ext cx="17463" cy="5715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80974" name="Freeform 79"/>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0975" name="Freeform 80"/>
          <p:cNvSpPr>
            <a:spLocks/>
          </p:cNvSpPr>
          <p:nvPr/>
        </p:nvSpPr>
        <p:spPr bwMode="auto">
          <a:xfrm>
            <a:off x="2973388" y="2333625"/>
            <a:ext cx="263525" cy="393700"/>
          </a:xfrm>
          <a:custGeom>
            <a:avLst/>
            <a:gdLst>
              <a:gd name="T0" fmla="*/ 2147483647 w 187"/>
              <a:gd name="T1" fmla="*/ 0 h 248"/>
              <a:gd name="T2" fmla="*/ 2147483647 w 187"/>
              <a:gd name="T3" fmla="*/ 2147483647 h 248"/>
              <a:gd name="T4" fmla="*/ 2147483647 w 187"/>
              <a:gd name="T5" fmla="*/ 2147483647 h 248"/>
              <a:gd name="T6" fmla="*/ 2147483647 w 187"/>
              <a:gd name="T7" fmla="*/ 2147483647 h 248"/>
              <a:gd name="T8" fmla="*/ 2147483647 w 187"/>
              <a:gd name="T9" fmla="*/ 2147483647 h 248"/>
              <a:gd name="T10" fmla="*/ 2147483647 w 187"/>
              <a:gd name="T11" fmla="*/ 2147483647 h 248"/>
              <a:gd name="T12" fmla="*/ 2147483647 w 187"/>
              <a:gd name="T13" fmla="*/ 2147483647 h 248"/>
              <a:gd name="T14" fmla="*/ 2147483647 w 187"/>
              <a:gd name="T15" fmla="*/ 2147483647 h 248"/>
              <a:gd name="T16" fmla="*/ 0 w 187"/>
              <a:gd name="T17" fmla="*/ 2147483647 h 2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7"/>
              <a:gd name="T28" fmla="*/ 0 h 248"/>
              <a:gd name="T29" fmla="*/ 187 w 187"/>
              <a:gd name="T30" fmla="*/ 248 h 2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7" h="248">
                <a:moveTo>
                  <a:pt x="186" y="0"/>
                </a:moveTo>
                <a:lnTo>
                  <a:pt x="182" y="8"/>
                </a:lnTo>
                <a:lnTo>
                  <a:pt x="171" y="31"/>
                </a:lnTo>
                <a:lnTo>
                  <a:pt x="154" y="63"/>
                </a:lnTo>
                <a:lnTo>
                  <a:pt x="132" y="102"/>
                </a:lnTo>
                <a:lnTo>
                  <a:pt x="104" y="144"/>
                </a:lnTo>
                <a:lnTo>
                  <a:pt x="73" y="185"/>
                </a:lnTo>
                <a:lnTo>
                  <a:pt x="38" y="220"/>
                </a:lnTo>
                <a:lnTo>
                  <a:pt x="0" y="247"/>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0976" name="Freeform 81"/>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0977" name="Line 82"/>
          <p:cNvSpPr>
            <a:spLocks noChangeShapeType="1"/>
          </p:cNvSpPr>
          <p:nvPr/>
        </p:nvSpPr>
        <p:spPr bwMode="auto">
          <a:xfrm flipV="1">
            <a:off x="2973388" y="2668588"/>
            <a:ext cx="6350" cy="5715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80978" name="Freeform 83"/>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0979" name="Freeform 84"/>
          <p:cNvSpPr>
            <a:spLocks/>
          </p:cNvSpPr>
          <p:nvPr/>
        </p:nvSpPr>
        <p:spPr bwMode="auto">
          <a:xfrm>
            <a:off x="2105025" y="2668588"/>
            <a:ext cx="876300" cy="298450"/>
          </a:xfrm>
          <a:custGeom>
            <a:avLst/>
            <a:gdLst>
              <a:gd name="T0" fmla="*/ 2147483647 w 621"/>
              <a:gd name="T1" fmla="*/ 0 h 188"/>
              <a:gd name="T2" fmla="*/ 2147483647 w 621"/>
              <a:gd name="T3" fmla="*/ 2147483647 h 188"/>
              <a:gd name="T4" fmla="*/ 2147483647 w 621"/>
              <a:gd name="T5" fmla="*/ 2147483647 h 188"/>
              <a:gd name="T6" fmla="*/ 2147483647 w 621"/>
              <a:gd name="T7" fmla="*/ 2147483647 h 188"/>
              <a:gd name="T8" fmla="*/ 2147483647 w 621"/>
              <a:gd name="T9" fmla="*/ 2147483647 h 188"/>
              <a:gd name="T10" fmla="*/ 2147483647 w 621"/>
              <a:gd name="T11" fmla="*/ 2147483647 h 188"/>
              <a:gd name="T12" fmla="*/ 2147483647 w 621"/>
              <a:gd name="T13" fmla="*/ 2147483647 h 188"/>
              <a:gd name="T14" fmla="*/ 2147483647 w 621"/>
              <a:gd name="T15" fmla="*/ 2147483647 h 188"/>
              <a:gd name="T16" fmla="*/ 2147483647 w 621"/>
              <a:gd name="T17" fmla="*/ 2147483647 h 188"/>
              <a:gd name="T18" fmla="*/ 2147483647 w 621"/>
              <a:gd name="T19" fmla="*/ 2147483647 h 188"/>
              <a:gd name="T20" fmla="*/ 2147483647 w 621"/>
              <a:gd name="T21" fmla="*/ 2147483647 h 188"/>
              <a:gd name="T22" fmla="*/ 2147483647 w 621"/>
              <a:gd name="T23" fmla="*/ 2147483647 h 188"/>
              <a:gd name="T24" fmla="*/ 2147483647 w 621"/>
              <a:gd name="T25" fmla="*/ 2147483647 h 188"/>
              <a:gd name="T26" fmla="*/ 2147483647 w 621"/>
              <a:gd name="T27" fmla="*/ 2147483647 h 188"/>
              <a:gd name="T28" fmla="*/ 0 w 621"/>
              <a:gd name="T29" fmla="*/ 2147483647 h 1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21"/>
              <a:gd name="T46" fmla="*/ 0 h 188"/>
              <a:gd name="T47" fmla="*/ 621 w 621"/>
              <a:gd name="T48" fmla="*/ 188 h 1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21" h="188">
                <a:moveTo>
                  <a:pt x="620" y="0"/>
                </a:moveTo>
                <a:lnTo>
                  <a:pt x="613" y="5"/>
                </a:lnTo>
                <a:lnTo>
                  <a:pt x="591" y="19"/>
                </a:lnTo>
                <a:lnTo>
                  <a:pt x="559" y="40"/>
                </a:lnTo>
                <a:lnTo>
                  <a:pt x="518" y="66"/>
                </a:lnTo>
                <a:lnTo>
                  <a:pt x="417" y="120"/>
                </a:lnTo>
                <a:lnTo>
                  <a:pt x="308" y="163"/>
                </a:lnTo>
                <a:lnTo>
                  <a:pt x="302" y="159"/>
                </a:lnTo>
                <a:lnTo>
                  <a:pt x="309" y="145"/>
                </a:lnTo>
                <a:lnTo>
                  <a:pt x="316" y="132"/>
                </a:lnTo>
                <a:lnTo>
                  <a:pt x="311" y="128"/>
                </a:lnTo>
                <a:lnTo>
                  <a:pt x="226" y="150"/>
                </a:lnTo>
                <a:lnTo>
                  <a:pt x="138" y="169"/>
                </a:lnTo>
                <a:lnTo>
                  <a:pt x="60" y="183"/>
                </a:lnTo>
                <a:lnTo>
                  <a:pt x="0" y="187"/>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0980" name="Freeform 85"/>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0981" name="Line 86"/>
          <p:cNvSpPr>
            <a:spLocks noChangeShapeType="1"/>
          </p:cNvSpPr>
          <p:nvPr/>
        </p:nvSpPr>
        <p:spPr bwMode="auto">
          <a:xfrm flipV="1">
            <a:off x="2105025" y="2903538"/>
            <a:ext cx="15875" cy="6191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80982" name="Freeform 87"/>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0983" name="Freeform 88"/>
          <p:cNvSpPr>
            <a:spLocks/>
          </p:cNvSpPr>
          <p:nvPr/>
        </p:nvSpPr>
        <p:spPr bwMode="auto">
          <a:xfrm>
            <a:off x="1711325" y="2870200"/>
            <a:ext cx="411163" cy="44450"/>
          </a:xfrm>
          <a:custGeom>
            <a:avLst/>
            <a:gdLst>
              <a:gd name="T0" fmla="*/ 2147483647 w 291"/>
              <a:gd name="T1" fmla="*/ 2147483647 h 28"/>
              <a:gd name="T2" fmla="*/ 2147483647 w 291"/>
              <a:gd name="T3" fmla="*/ 2147483647 h 28"/>
              <a:gd name="T4" fmla="*/ 2147483647 w 291"/>
              <a:gd name="T5" fmla="*/ 2147483647 h 28"/>
              <a:gd name="T6" fmla="*/ 2147483647 w 291"/>
              <a:gd name="T7" fmla="*/ 2147483647 h 28"/>
              <a:gd name="T8" fmla="*/ 2147483647 w 291"/>
              <a:gd name="T9" fmla="*/ 2147483647 h 28"/>
              <a:gd name="T10" fmla="*/ 2147483647 w 291"/>
              <a:gd name="T11" fmla="*/ 2147483647 h 28"/>
              <a:gd name="T12" fmla="*/ 0 w 291"/>
              <a:gd name="T13" fmla="*/ 0 h 28"/>
              <a:gd name="T14" fmla="*/ 0 60000 65536"/>
              <a:gd name="T15" fmla="*/ 0 60000 65536"/>
              <a:gd name="T16" fmla="*/ 0 60000 65536"/>
              <a:gd name="T17" fmla="*/ 0 60000 65536"/>
              <a:gd name="T18" fmla="*/ 0 60000 65536"/>
              <a:gd name="T19" fmla="*/ 0 60000 65536"/>
              <a:gd name="T20" fmla="*/ 0 60000 65536"/>
              <a:gd name="T21" fmla="*/ 0 w 291"/>
              <a:gd name="T22" fmla="*/ 0 h 28"/>
              <a:gd name="T23" fmla="*/ 291 w 291"/>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1" h="28">
                <a:moveTo>
                  <a:pt x="290" y="21"/>
                </a:moveTo>
                <a:lnTo>
                  <a:pt x="282" y="22"/>
                </a:lnTo>
                <a:lnTo>
                  <a:pt x="262" y="24"/>
                </a:lnTo>
                <a:lnTo>
                  <a:pt x="231" y="26"/>
                </a:lnTo>
                <a:lnTo>
                  <a:pt x="191" y="27"/>
                </a:lnTo>
                <a:lnTo>
                  <a:pt x="97" y="22"/>
                </a:lnTo>
                <a:lnTo>
                  <a:pt x="0"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0984" name="Freeform 89"/>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0985" name="Freeform 90"/>
          <p:cNvSpPr>
            <a:spLocks/>
          </p:cNvSpPr>
          <p:nvPr/>
        </p:nvSpPr>
        <p:spPr bwMode="auto">
          <a:xfrm>
            <a:off x="1416050" y="2657475"/>
            <a:ext cx="317500" cy="214313"/>
          </a:xfrm>
          <a:custGeom>
            <a:avLst/>
            <a:gdLst>
              <a:gd name="T0" fmla="*/ 2147483647 w 224"/>
              <a:gd name="T1" fmla="*/ 2147483647 h 135"/>
              <a:gd name="T2" fmla="*/ 2147483647 w 224"/>
              <a:gd name="T3" fmla="*/ 2147483647 h 135"/>
              <a:gd name="T4" fmla="*/ 0 w 224"/>
              <a:gd name="T5" fmla="*/ 0 h 135"/>
              <a:gd name="T6" fmla="*/ 0 60000 65536"/>
              <a:gd name="T7" fmla="*/ 0 60000 65536"/>
              <a:gd name="T8" fmla="*/ 0 60000 65536"/>
              <a:gd name="T9" fmla="*/ 0 w 224"/>
              <a:gd name="T10" fmla="*/ 0 h 135"/>
              <a:gd name="T11" fmla="*/ 224 w 224"/>
              <a:gd name="T12" fmla="*/ 135 h 135"/>
            </a:gdLst>
            <a:ahLst/>
            <a:cxnLst>
              <a:cxn ang="T6">
                <a:pos x="T0" y="T1"/>
              </a:cxn>
              <a:cxn ang="T7">
                <a:pos x="T2" y="T3"/>
              </a:cxn>
              <a:cxn ang="T8">
                <a:pos x="T4" y="T5"/>
              </a:cxn>
            </a:cxnLst>
            <a:rect l="T9" t="T10" r="T11" b="T12"/>
            <a:pathLst>
              <a:path w="224" h="135">
                <a:moveTo>
                  <a:pt x="209" y="134"/>
                </a:moveTo>
                <a:lnTo>
                  <a:pt x="223" y="112"/>
                </a:lnTo>
                <a:lnTo>
                  <a:pt x="0"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0986" name="Freeform 91"/>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0987" name="Freeform 92"/>
          <p:cNvSpPr>
            <a:spLocks/>
          </p:cNvSpPr>
          <p:nvPr/>
        </p:nvSpPr>
        <p:spPr bwMode="auto">
          <a:xfrm>
            <a:off x="1387475" y="1968500"/>
            <a:ext cx="2211388" cy="1200150"/>
          </a:xfrm>
          <a:custGeom>
            <a:avLst/>
            <a:gdLst>
              <a:gd name="T0" fmla="*/ 2147483647 w 1567"/>
              <a:gd name="T1" fmla="*/ 2147483647 h 756"/>
              <a:gd name="T2" fmla="*/ 2147483647 w 1567"/>
              <a:gd name="T3" fmla="*/ 2147483647 h 756"/>
              <a:gd name="T4" fmla="*/ 2147483647 w 1567"/>
              <a:gd name="T5" fmla="*/ 2147483647 h 756"/>
              <a:gd name="T6" fmla="*/ 2147483647 w 1567"/>
              <a:gd name="T7" fmla="*/ 2147483647 h 756"/>
              <a:gd name="T8" fmla="*/ 2147483647 w 1567"/>
              <a:gd name="T9" fmla="*/ 2147483647 h 756"/>
              <a:gd name="T10" fmla="*/ 2147483647 w 1567"/>
              <a:gd name="T11" fmla="*/ 2147483647 h 756"/>
              <a:gd name="T12" fmla="*/ 2147483647 w 1567"/>
              <a:gd name="T13" fmla="*/ 2147483647 h 756"/>
              <a:gd name="T14" fmla="*/ 2147483647 w 1567"/>
              <a:gd name="T15" fmla="*/ 2147483647 h 756"/>
              <a:gd name="T16" fmla="*/ 2147483647 w 1567"/>
              <a:gd name="T17" fmla="*/ 2147483647 h 756"/>
              <a:gd name="T18" fmla="*/ 2147483647 w 1567"/>
              <a:gd name="T19" fmla="*/ 2147483647 h 756"/>
              <a:gd name="T20" fmla="*/ 2147483647 w 1567"/>
              <a:gd name="T21" fmla="*/ 2147483647 h 756"/>
              <a:gd name="T22" fmla="*/ 2147483647 w 1567"/>
              <a:gd name="T23" fmla="*/ 2147483647 h 756"/>
              <a:gd name="T24" fmla="*/ 2147483647 w 1567"/>
              <a:gd name="T25" fmla="*/ 2147483647 h 756"/>
              <a:gd name="T26" fmla="*/ 2147483647 w 1567"/>
              <a:gd name="T27" fmla="*/ 2147483647 h 756"/>
              <a:gd name="T28" fmla="*/ 2147483647 w 1567"/>
              <a:gd name="T29" fmla="*/ 2147483647 h 756"/>
              <a:gd name="T30" fmla="*/ 2147483647 w 1567"/>
              <a:gd name="T31" fmla="*/ 2147483647 h 756"/>
              <a:gd name="T32" fmla="*/ 2147483647 w 1567"/>
              <a:gd name="T33" fmla="*/ 2147483647 h 756"/>
              <a:gd name="T34" fmla="*/ 2147483647 w 1567"/>
              <a:gd name="T35" fmla="*/ 2147483647 h 756"/>
              <a:gd name="T36" fmla="*/ 2147483647 w 1567"/>
              <a:gd name="T37" fmla="*/ 2147483647 h 756"/>
              <a:gd name="T38" fmla="*/ 2147483647 w 1567"/>
              <a:gd name="T39" fmla="*/ 2147483647 h 756"/>
              <a:gd name="T40" fmla="*/ 2147483647 w 1567"/>
              <a:gd name="T41" fmla="*/ 2147483647 h 756"/>
              <a:gd name="T42" fmla="*/ 2147483647 w 1567"/>
              <a:gd name="T43" fmla="*/ 2147483647 h 756"/>
              <a:gd name="T44" fmla="*/ 2147483647 w 1567"/>
              <a:gd name="T45" fmla="*/ 2147483647 h 756"/>
              <a:gd name="T46" fmla="*/ 2147483647 w 1567"/>
              <a:gd name="T47" fmla="*/ 2147483647 h 756"/>
              <a:gd name="T48" fmla="*/ 2147483647 w 1567"/>
              <a:gd name="T49" fmla="*/ 2147483647 h 756"/>
              <a:gd name="T50" fmla="*/ 2147483647 w 1567"/>
              <a:gd name="T51" fmla="*/ 2147483647 h 756"/>
              <a:gd name="T52" fmla="*/ 2147483647 w 1567"/>
              <a:gd name="T53" fmla="*/ 2147483647 h 756"/>
              <a:gd name="T54" fmla="*/ 2147483647 w 1567"/>
              <a:gd name="T55" fmla="*/ 2147483647 h 756"/>
              <a:gd name="T56" fmla="*/ 2147483647 w 1567"/>
              <a:gd name="T57" fmla="*/ 2147483647 h 756"/>
              <a:gd name="T58" fmla="*/ 2147483647 w 1567"/>
              <a:gd name="T59" fmla="*/ 2147483647 h 756"/>
              <a:gd name="T60" fmla="*/ 2147483647 w 1567"/>
              <a:gd name="T61" fmla="*/ 2147483647 h 756"/>
              <a:gd name="T62" fmla="*/ 2147483647 w 1567"/>
              <a:gd name="T63" fmla="*/ 2147483647 h 756"/>
              <a:gd name="T64" fmla="*/ 2147483647 w 1567"/>
              <a:gd name="T65" fmla="*/ 2147483647 h 756"/>
              <a:gd name="T66" fmla="*/ 2147483647 w 1567"/>
              <a:gd name="T67" fmla="*/ 2147483647 h 756"/>
              <a:gd name="T68" fmla="*/ 2147483647 w 1567"/>
              <a:gd name="T69" fmla="*/ 2147483647 h 756"/>
              <a:gd name="T70" fmla="*/ 2147483647 w 1567"/>
              <a:gd name="T71" fmla="*/ 2147483647 h 756"/>
              <a:gd name="T72" fmla="*/ 2147483647 w 1567"/>
              <a:gd name="T73" fmla="*/ 2147483647 h 756"/>
              <a:gd name="T74" fmla="*/ 2147483647 w 1567"/>
              <a:gd name="T75" fmla="*/ 2147483647 h 756"/>
              <a:gd name="T76" fmla="*/ 2147483647 w 1567"/>
              <a:gd name="T77" fmla="*/ 2147483647 h 756"/>
              <a:gd name="T78" fmla="*/ 2147483647 w 1567"/>
              <a:gd name="T79" fmla="*/ 2147483647 h 756"/>
              <a:gd name="T80" fmla="*/ 2147483647 w 1567"/>
              <a:gd name="T81" fmla="*/ 2147483647 h 756"/>
              <a:gd name="T82" fmla="*/ 2147483647 w 1567"/>
              <a:gd name="T83" fmla="*/ 2147483647 h 756"/>
              <a:gd name="T84" fmla="*/ 2147483647 w 1567"/>
              <a:gd name="T85" fmla="*/ 2147483647 h 756"/>
              <a:gd name="T86" fmla="*/ 2147483647 w 1567"/>
              <a:gd name="T87" fmla="*/ 2147483647 h 756"/>
              <a:gd name="T88" fmla="*/ 2147483647 w 1567"/>
              <a:gd name="T89" fmla="*/ 2147483647 h 756"/>
              <a:gd name="T90" fmla="*/ 2147483647 w 1567"/>
              <a:gd name="T91" fmla="*/ 2147483647 h 756"/>
              <a:gd name="T92" fmla="*/ 2147483647 w 1567"/>
              <a:gd name="T93" fmla="*/ 2147483647 h 756"/>
              <a:gd name="T94" fmla="*/ 0 w 1567"/>
              <a:gd name="T95" fmla="*/ 2147483647 h 75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67"/>
              <a:gd name="T145" fmla="*/ 0 h 756"/>
              <a:gd name="T146" fmla="*/ 1567 w 1567"/>
              <a:gd name="T147" fmla="*/ 756 h 75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67" h="756">
                <a:moveTo>
                  <a:pt x="0" y="486"/>
                </a:moveTo>
                <a:lnTo>
                  <a:pt x="186" y="627"/>
                </a:lnTo>
                <a:lnTo>
                  <a:pt x="166" y="641"/>
                </a:lnTo>
                <a:lnTo>
                  <a:pt x="156" y="646"/>
                </a:lnTo>
                <a:lnTo>
                  <a:pt x="183" y="660"/>
                </a:lnTo>
                <a:lnTo>
                  <a:pt x="230" y="672"/>
                </a:lnTo>
                <a:lnTo>
                  <a:pt x="290" y="681"/>
                </a:lnTo>
                <a:lnTo>
                  <a:pt x="356" y="689"/>
                </a:lnTo>
                <a:lnTo>
                  <a:pt x="420" y="696"/>
                </a:lnTo>
                <a:lnTo>
                  <a:pt x="475" y="700"/>
                </a:lnTo>
                <a:lnTo>
                  <a:pt x="513" y="703"/>
                </a:lnTo>
                <a:lnTo>
                  <a:pt x="527" y="704"/>
                </a:lnTo>
                <a:lnTo>
                  <a:pt x="497" y="743"/>
                </a:lnTo>
                <a:lnTo>
                  <a:pt x="553" y="744"/>
                </a:lnTo>
                <a:lnTo>
                  <a:pt x="623" y="734"/>
                </a:lnTo>
                <a:lnTo>
                  <a:pt x="705" y="720"/>
                </a:lnTo>
                <a:lnTo>
                  <a:pt x="793" y="709"/>
                </a:lnTo>
                <a:lnTo>
                  <a:pt x="792" y="714"/>
                </a:lnTo>
                <a:lnTo>
                  <a:pt x="790" y="729"/>
                </a:lnTo>
                <a:lnTo>
                  <a:pt x="787" y="745"/>
                </a:lnTo>
                <a:lnTo>
                  <a:pt x="785" y="755"/>
                </a:lnTo>
                <a:lnTo>
                  <a:pt x="845" y="734"/>
                </a:lnTo>
                <a:lnTo>
                  <a:pt x="911" y="704"/>
                </a:lnTo>
                <a:lnTo>
                  <a:pt x="978" y="669"/>
                </a:lnTo>
                <a:lnTo>
                  <a:pt x="1043" y="632"/>
                </a:lnTo>
                <a:lnTo>
                  <a:pt x="1100" y="597"/>
                </a:lnTo>
                <a:lnTo>
                  <a:pt x="1146" y="567"/>
                </a:lnTo>
                <a:lnTo>
                  <a:pt x="1177" y="546"/>
                </a:lnTo>
                <a:lnTo>
                  <a:pt x="1188" y="539"/>
                </a:lnTo>
                <a:lnTo>
                  <a:pt x="1158" y="607"/>
                </a:lnTo>
                <a:lnTo>
                  <a:pt x="1208" y="575"/>
                </a:lnTo>
                <a:lnTo>
                  <a:pt x="1252" y="531"/>
                </a:lnTo>
                <a:lnTo>
                  <a:pt x="1289" y="480"/>
                </a:lnTo>
                <a:lnTo>
                  <a:pt x="1320" y="428"/>
                </a:lnTo>
                <a:lnTo>
                  <a:pt x="1345" y="379"/>
                </a:lnTo>
                <a:lnTo>
                  <a:pt x="1362" y="338"/>
                </a:lnTo>
                <a:lnTo>
                  <a:pt x="1372" y="310"/>
                </a:lnTo>
                <a:lnTo>
                  <a:pt x="1376" y="300"/>
                </a:lnTo>
                <a:lnTo>
                  <a:pt x="1387" y="352"/>
                </a:lnTo>
                <a:lnTo>
                  <a:pt x="1409" y="324"/>
                </a:lnTo>
                <a:lnTo>
                  <a:pt x="1434" y="285"/>
                </a:lnTo>
                <a:lnTo>
                  <a:pt x="1462" y="239"/>
                </a:lnTo>
                <a:lnTo>
                  <a:pt x="1490" y="188"/>
                </a:lnTo>
                <a:lnTo>
                  <a:pt x="1493" y="189"/>
                </a:lnTo>
                <a:lnTo>
                  <a:pt x="1494" y="203"/>
                </a:lnTo>
                <a:lnTo>
                  <a:pt x="1496" y="218"/>
                </a:lnTo>
                <a:lnTo>
                  <a:pt x="1499" y="219"/>
                </a:lnTo>
                <a:lnTo>
                  <a:pt x="1524" y="152"/>
                </a:lnTo>
                <a:lnTo>
                  <a:pt x="1546" y="80"/>
                </a:lnTo>
                <a:lnTo>
                  <a:pt x="1554" y="48"/>
                </a:lnTo>
                <a:lnTo>
                  <a:pt x="1560" y="23"/>
                </a:lnTo>
                <a:lnTo>
                  <a:pt x="1564" y="6"/>
                </a:lnTo>
                <a:lnTo>
                  <a:pt x="1566" y="0"/>
                </a:lnTo>
                <a:lnTo>
                  <a:pt x="1561" y="18"/>
                </a:lnTo>
                <a:lnTo>
                  <a:pt x="1548" y="65"/>
                </a:lnTo>
                <a:lnTo>
                  <a:pt x="1528" y="124"/>
                </a:lnTo>
                <a:lnTo>
                  <a:pt x="1503" y="181"/>
                </a:lnTo>
                <a:lnTo>
                  <a:pt x="1499" y="184"/>
                </a:lnTo>
                <a:lnTo>
                  <a:pt x="1495" y="174"/>
                </a:lnTo>
                <a:lnTo>
                  <a:pt x="1491" y="165"/>
                </a:lnTo>
                <a:lnTo>
                  <a:pt x="1485" y="166"/>
                </a:lnTo>
                <a:lnTo>
                  <a:pt x="1437" y="255"/>
                </a:lnTo>
                <a:lnTo>
                  <a:pt x="1393" y="316"/>
                </a:lnTo>
                <a:lnTo>
                  <a:pt x="1381" y="280"/>
                </a:lnTo>
                <a:lnTo>
                  <a:pt x="1377" y="290"/>
                </a:lnTo>
                <a:lnTo>
                  <a:pt x="1366" y="316"/>
                </a:lnTo>
                <a:lnTo>
                  <a:pt x="1349" y="354"/>
                </a:lnTo>
                <a:lnTo>
                  <a:pt x="1327" y="400"/>
                </a:lnTo>
                <a:lnTo>
                  <a:pt x="1299" y="448"/>
                </a:lnTo>
                <a:lnTo>
                  <a:pt x="1267" y="494"/>
                </a:lnTo>
                <a:lnTo>
                  <a:pt x="1232" y="533"/>
                </a:lnTo>
                <a:lnTo>
                  <a:pt x="1194" y="561"/>
                </a:lnTo>
                <a:lnTo>
                  <a:pt x="1199" y="524"/>
                </a:lnTo>
                <a:lnTo>
                  <a:pt x="1189" y="531"/>
                </a:lnTo>
                <a:lnTo>
                  <a:pt x="1161" y="548"/>
                </a:lnTo>
                <a:lnTo>
                  <a:pt x="1119" y="575"/>
                </a:lnTo>
                <a:lnTo>
                  <a:pt x="1066" y="605"/>
                </a:lnTo>
                <a:lnTo>
                  <a:pt x="944" y="670"/>
                </a:lnTo>
                <a:lnTo>
                  <a:pt x="825" y="717"/>
                </a:lnTo>
                <a:lnTo>
                  <a:pt x="819" y="714"/>
                </a:lnTo>
                <a:lnTo>
                  <a:pt x="827" y="700"/>
                </a:lnTo>
                <a:lnTo>
                  <a:pt x="835" y="687"/>
                </a:lnTo>
                <a:lnTo>
                  <a:pt x="829" y="683"/>
                </a:lnTo>
                <a:lnTo>
                  <a:pt x="745" y="702"/>
                </a:lnTo>
                <a:lnTo>
                  <a:pt x="661" y="718"/>
                </a:lnTo>
                <a:lnTo>
                  <a:pt x="586" y="730"/>
                </a:lnTo>
                <a:lnTo>
                  <a:pt x="529" y="733"/>
                </a:lnTo>
                <a:lnTo>
                  <a:pt x="539" y="692"/>
                </a:lnTo>
                <a:lnTo>
                  <a:pt x="530" y="692"/>
                </a:lnTo>
                <a:lnTo>
                  <a:pt x="502" y="690"/>
                </a:lnTo>
                <a:lnTo>
                  <a:pt x="461" y="688"/>
                </a:lnTo>
                <a:lnTo>
                  <a:pt x="410" y="684"/>
                </a:lnTo>
                <a:lnTo>
                  <a:pt x="294" y="668"/>
                </a:lnTo>
                <a:lnTo>
                  <a:pt x="186" y="641"/>
                </a:lnTo>
                <a:lnTo>
                  <a:pt x="198" y="619"/>
                </a:lnTo>
                <a:lnTo>
                  <a:pt x="0" y="486"/>
                </a:lnTo>
              </a:path>
            </a:pathLst>
          </a:custGeom>
          <a:solidFill>
            <a:srgbClr val="00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0988" name="Freeform 93"/>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0989" name="Line 94"/>
          <p:cNvSpPr>
            <a:spLocks noChangeShapeType="1"/>
          </p:cNvSpPr>
          <p:nvPr/>
        </p:nvSpPr>
        <p:spPr bwMode="auto">
          <a:xfrm>
            <a:off x="1387475" y="2740025"/>
            <a:ext cx="261938" cy="22383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80990" name="Freeform 95"/>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0991" name="Freeform 96"/>
          <p:cNvSpPr>
            <a:spLocks/>
          </p:cNvSpPr>
          <p:nvPr/>
        </p:nvSpPr>
        <p:spPr bwMode="auto">
          <a:xfrm>
            <a:off x="1606550" y="2963863"/>
            <a:ext cx="525463" cy="123825"/>
          </a:xfrm>
          <a:custGeom>
            <a:avLst/>
            <a:gdLst>
              <a:gd name="T0" fmla="*/ 2147483647 w 372"/>
              <a:gd name="T1" fmla="*/ 0 h 78"/>
              <a:gd name="T2" fmla="*/ 2147483647 w 372"/>
              <a:gd name="T3" fmla="*/ 2147483647 h 78"/>
              <a:gd name="T4" fmla="*/ 0 w 372"/>
              <a:gd name="T5" fmla="*/ 2147483647 h 78"/>
              <a:gd name="T6" fmla="*/ 2147483647 w 372"/>
              <a:gd name="T7" fmla="*/ 2147483647 h 78"/>
              <a:gd name="T8" fmla="*/ 2147483647 w 372"/>
              <a:gd name="T9" fmla="*/ 2147483647 h 78"/>
              <a:gd name="T10" fmla="*/ 2147483647 w 372"/>
              <a:gd name="T11" fmla="*/ 2147483647 h 78"/>
              <a:gd name="T12" fmla="*/ 2147483647 w 372"/>
              <a:gd name="T13" fmla="*/ 2147483647 h 78"/>
              <a:gd name="T14" fmla="*/ 2147483647 w 372"/>
              <a:gd name="T15" fmla="*/ 2147483647 h 78"/>
              <a:gd name="T16" fmla="*/ 2147483647 w 372"/>
              <a:gd name="T17" fmla="*/ 2147483647 h 78"/>
              <a:gd name="T18" fmla="*/ 2147483647 w 372"/>
              <a:gd name="T19" fmla="*/ 2147483647 h 78"/>
              <a:gd name="T20" fmla="*/ 2147483647 w 372"/>
              <a:gd name="T21" fmla="*/ 2147483647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78"/>
              <a:gd name="T35" fmla="*/ 372 w 372"/>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78">
                <a:moveTo>
                  <a:pt x="30" y="0"/>
                </a:moveTo>
                <a:lnTo>
                  <a:pt x="10" y="14"/>
                </a:lnTo>
                <a:lnTo>
                  <a:pt x="0" y="19"/>
                </a:lnTo>
                <a:lnTo>
                  <a:pt x="27" y="33"/>
                </a:lnTo>
                <a:lnTo>
                  <a:pt x="74" y="45"/>
                </a:lnTo>
                <a:lnTo>
                  <a:pt x="134" y="54"/>
                </a:lnTo>
                <a:lnTo>
                  <a:pt x="200" y="62"/>
                </a:lnTo>
                <a:lnTo>
                  <a:pt x="264" y="69"/>
                </a:lnTo>
                <a:lnTo>
                  <a:pt x="319" y="73"/>
                </a:lnTo>
                <a:lnTo>
                  <a:pt x="357" y="76"/>
                </a:lnTo>
                <a:lnTo>
                  <a:pt x="371" y="77"/>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0992" name="Freeform 97"/>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0993" name="Line 98"/>
          <p:cNvSpPr>
            <a:spLocks noChangeShapeType="1"/>
          </p:cNvSpPr>
          <p:nvPr/>
        </p:nvSpPr>
        <p:spPr bwMode="auto">
          <a:xfrm flipH="1">
            <a:off x="2089150" y="3086100"/>
            <a:ext cx="41275" cy="6191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80994" name="Freeform 99"/>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0995" name="Freeform 100"/>
          <p:cNvSpPr>
            <a:spLocks/>
          </p:cNvSpPr>
          <p:nvPr/>
        </p:nvSpPr>
        <p:spPr bwMode="auto">
          <a:xfrm>
            <a:off x="2089150" y="2824163"/>
            <a:ext cx="976313" cy="344487"/>
          </a:xfrm>
          <a:custGeom>
            <a:avLst/>
            <a:gdLst>
              <a:gd name="T0" fmla="*/ 0 w 692"/>
              <a:gd name="T1" fmla="*/ 2147483647 h 217"/>
              <a:gd name="T2" fmla="*/ 2147483647 w 692"/>
              <a:gd name="T3" fmla="*/ 2147483647 h 217"/>
              <a:gd name="T4" fmla="*/ 2147483647 w 692"/>
              <a:gd name="T5" fmla="*/ 2147483647 h 217"/>
              <a:gd name="T6" fmla="*/ 2147483647 w 692"/>
              <a:gd name="T7" fmla="*/ 2147483647 h 217"/>
              <a:gd name="T8" fmla="*/ 2147483647 w 692"/>
              <a:gd name="T9" fmla="*/ 2147483647 h 217"/>
              <a:gd name="T10" fmla="*/ 2147483647 w 692"/>
              <a:gd name="T11" fmla="*/ 2147483647 h 217"/>
              <a:gd name="T12" fmla="*/ 2147483647 w 692"/>
              <a:gd name="T13" fmla="*/ 2147483647 h 217"/>
              <a:gd name="T14" fmla="*/ 2147483647 w 692"/>
              <a:gd name="T15" fmla="*/ 2147483647 h 217"/>
              <a:gd name="T16" fmla="*/ 2147483647 w 692"/>
              <a:gd name="T17" fmla="*/ 2147483647 h 217"/>
              <a:gd name="T18" fmla="*/ 2147483647 w 692"/>
              <a:gd name="T19" fmla="*/ 2147483647 h 217"/>
              <a:gd name="T20" fmla="*/ 2147483647 w 692"/>
              <a:gd name="T21" fmla="*/ 2147483647 h 217"/>
              <a:gd name="T22" fmla="*/ 2147483647 w 692"/>
              <a:gd name="T23" fmla="*/ 2147483647 h 217"/>
              <a:gd name="T24" fmla="*/ 2147483647 w 692"/>
              <a:gd name="T25" fmla="*/ 2147483647 h 217"/>
              <a:gd name="T26" fmla="*/ 2147483647 w 692"/>
              <a:gd name="T27" fmla="*/ 2147483647 h 217"/>
              <a:gd name="T28" fmla="*/ 2147483647 w 692"/>
              <a:gd name="T29" fmla="*/ 2147483647 h 217"/>
              <a:gd name="T30" fmla="*/ 2147483647 w 692"/>
              <a:gd name="T31" fmla="*/ 2147483647 h 217"/>
              <a:gd name="T32" fmla="*/ 2147483647 w 692"/>
              <a:gd name="T33" fmla="*/ 0 h 2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92"/>
              <a:gd name="T52" fmla="*/ 0 h 217"/>
              <a:gd name="T53" fmla="*/ 692 w 692"/>
              <a:gd name="T54" fmla="*/ 217 h 2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92" h="217">
                <a:moveTo>
                  <a:pt x="0" y="204"/>
                </a:moveTo>
                <a:lnTo>
                  <a:pt x="56" y="205"/>
                </a:lnTo>
                <a:lnTo>
                  <a:pt x="126" y="195"/>
                </a:lnTo>
                <a:lnTo>
                  <a:pt x="208" y="181"/>
                </a:lnTo>
                <a:lnTo>
                  <a:pt x="296" y="170"/>
                </a:lnTo>
                <a:lnTo>
                  <a:pt x="295" y="175"/>
                </a:lnTo>
                <a:lnTo>
                  <a:pt x="293" y="190"/>
                </a:lnTo>
                <a:lnTo>
                  <a:pt x="290" y="206"/>
                </a:lnTo>
                <a:lnTo>
                  <a:pt x="288" y="216"/>
                </a:lnTo>
                <a:lnTo>
                  <a:pt x="348" y="195"/>
                </a:lnTo>
                <a:lnTo>
                  <a:pt x="414" y="165"/>
                </a:lnTo>
                <a:lnTo>
                  <a:pt x="481" y="130"/>
                </a:lnTo>
                <a:lnTo>
                  <a:pt x="546" y="93"/>
                </a:lnTo>
                <a:lnTo>
                  <a:pt x="603" y="58"/>
                </a:lnTo>
                <a:lnTo>
                  <a:pt x="649" y="28"/>
                </a:lnTo>
                <a:lnTo>
                  <a:pt x="680" y="7"/>
                </a:lnTo>
                <a:lnTo>
                  <a:pt x="69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0996" name="Freeform 101"/>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0997" name="Line 102"/>
          <p:cNvSpPr>
            <a:spLocks noChangeShapeType="1"/>
          </p:cNvSpPr>
          <p:nvPr/>
        </p:nvSpPr>
        <p:spPr bwMode="auto">
          <a:xfrm flipH="1">
            <a:off x="3021013" y="2824163"/>
            <a:ext cx="42862" cy="10795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80998" name="Freeform 103"/>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0999" name="Freeform 104"/>
          <p:cNvSpPr>
            <a:spLocks/>
          </p:cNvSpPr>
          <p:nvPr/>
        </p:nvSpPr>
        <p:spPr bwMode="auto">
          <a:xfrm>
            <a:off x="3021013" y="2444750"/>
            <a:ext cx="309562" cy="488950"/>
          </a:xfrm>
          <a:custGeom>
            <a:avLst/>
            <a:gdLst>
              <a:gd name="T0" fmla="*/ 0 w 219"/>
              <a:gd name="T1" fmla="*/ 2147483647 h 308"/>
              <a:gd name="T2" fmla="*/ 2147483647 w 219"/>
              <a:gd name="T3" fmla="*/ 2147483647 h 308"/>
              <a:gd name="T4" fmla="*/ 2147483647 w 219"/>
              <a:gd name="T5" fmla="*/ 2147483647 h 308"/>
              <a:gd name="T6" fmla="*/ 2147483647 w 219"/>
              <a:gd name="T7" fmla="*/ 2147483647 h 308"/>
              <a:gd name="T8" fmla="*/ 2147483647 w 219"/>
              <a:gd name="T9" fmla="*/ 2147483647 h 308"/>
              <a:gd name="T10" fmla="*/ 2147483647 w 219"/>
              <a:gd name="T11" fmla="*/ 2147483647 h 308"/>
              <a:gd name="T12" fmla="*/ 2147483647 w 219"/>
              <a:gd name="T13" fmla="*/ 2147483647 h 308"/>
              <a:gd name="T14" fmla="*/ 2147483647 w 219"/>
              <a:gd name="T15" fmla="*/ 2147483647 h 308"/>
              <a:gd name="T16" fmla="*/ 2147483647 w 219"/>
              <a:gd name="T17" fmla="*/ 0 h 3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9"/>
              <a:gd name="T28" fmla="*/ 0 h 308"/>
              <a:gd name="T29" fmla="*/ 219 w 219"/>
              <a:gd name="T30" fmla="*/ 308 h 3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9" h="308">
                <a:moveTo>
                  <a:pt x="0" y="307"/>
                </a:moveTo>
                <a:lnTo>
                  <a:pt x="50" y="275"/>
                </a:lnTo>
                <a:lnTo>
                  <a:pt x="94" y="231"/>
                </a:lnTo>
                <a:lnTo>
                  <a:pt x="131" y="180"/>
                </a:lnTo>
                <a:lnTo>
                  <a:pt x="162" y="128"/>
                </a:lnTo>
                <a:lnTo>
                  <a:pt x="187" y="79"/>
                </a:lnTo>
                <a:lnTo>
                  <a:pt x="204" y="38"/>
                </a:lnTo>
                <a:lnTo>
                  <a:pt x="214" y="10"/>
                </a:lnTo>
                <a:lnTo>
                  <a:pt x="218"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1000" name="Freeform 105"/>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1001" name="Line 106"/>
          <p:cNvSpPr>
            <a:spLocks noChangeShapeType="1"/>
          </p:cNvSpPr>
          <p:nvPr/>
        </p:nvSpPr>
        <p:spPr bwMode="auto">
          <a:xfrm>
            <a:off x="3328988" y="2444750"/>
            <a:ext cx="15875" cy="8255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81002" name="Freeform 107"/>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1003" name="Freeform 108"/>
          <p:cNvSpPr>
            <a:spLocks/>
          </p:cNvSpPr>
          <p:nvPr/>
        </p:nvSpPr>
        <p:spPr bwMode="auto">
          <a:xfrm>
            <a:off x="3344863" y="1968500"/>
            <a:ext cx="254000" cy="560388"/>
          </a:xfrm>
          <a:custGeom>
            <a:avLst/>
            <a:gdLst>
              <a:gd name="T0" fmla="*/ 0 w 180"/>
              <a:gd name="T1" fmla="*/ 2147483647 h 353"/>
              <a:gd name="T2" fmla="*/ 2147483647 w 180"/>
              <a:gd name="T3" fmla="*/ 2147483647 h 353"/>
              <a:gd name="T4" fmla="*/ 2147483647 w 180"/>
              <a:gd name="T5" fmla="*/ 2147483647 h 353"/>
              <a:gd name="T6" fmla="*/ 2147483647 w 180"/>
              <a:gd name="T7" fmla="*/ 2147483647 h 353"/>
              <a:gd name="T8" fmla="*/ 2147483647 w 180"/>
              <a:gd name="T9" fmla="*/ 2147483647 h 353"/>
              <a:gd name="T10" fmla="*/ 2147483647 w 180"/>
              <a:gd name="T11" fmla="*/ 2147483647 h 353"/>
              <a:gd name="T12" fmla="*/ 2147483647 w 180"/>
              <a:gd name="T13" fmla="*/ 2147483647 h 353"/>
              <a:gd name="T14" fmla="*/ 2147483647 w 180"/>
              <a:gd name="T15" fmla="*/ 2147483647 h 353"/>
              <a:gd name="T16" fmla="*/ 2147483647 w 180"/>
              <a:gd name="T17" fmla="*/ 2147483647 h 353"/>
              <a:gd name="T18" fmla="*/ 2147483647 w 180"/>
              <a:gd name="T19" fmla="*/ 2147483647 h 353"/>
              <a:gd name="T20" fmla="*/ 2147483647 w 180"/>
              <a:gd name="T21" fmla="*/ 2147483647 h 353"/>
              <a:gd name="T22" fmla="*/ 2147483647 w 180"/>
              <a:gd name="T23" fmla="*/ 2147483647 h 353"/>
              <a:gd name="T24" fmla="*/ 2147483647 w 180"/>
              <a:gd name="T25" fmla="*/ 2147483647 h 353"/>
              <a:gd name="T26" fmla="*/ 2147483647 w 180"/>
              <a:gd name="T27" fmla="*/ 2147483647 h 353"/>
              <a:gd name="T28" fmla="*/ 2147483647 w 180"/>
              <a:gd name="T29" fmla="*/ 0 h 353"/>
              <a:gd name="T30" fmla="*/ 2147483647 w 180"/>
              <a:gd name="T31" fmla="*/ 2147483647 h 353"/>
              <a:gd name="T32" fmla="*/ 2147483647 w 180"/>
              <a:gd name="T33" fmla="*/ 2147483647 h 353"/>
              <a:gd name="T34" fmla="*/ 2147483647 w 180"/>
              <a:gd name="T35" fmla="*/ 2147483647 h 353"/>
              <a:gd name="T36" fmla="*/ 2147483647 w 180"/>
              <a:gd name="T37" fmla="*/ 2147483647 h 353"/>
              <a:gd name="T38" fmla="*/ 2147483647 w 180"/>
              <a:gd name="T39" fmla="*/ 2147483647 h 353"/>
              <a:gd name="T40" fmla="*/ 2147483647 w 180"/>
              <a:gd name="T41" fmla="*/ 2147483647 h 353"/>
              <a:gd name="T42" fmla="*/ 2147483647 w 180"/>
              <a:gd name="T43" fmla="*/ 2147483647 h 353"/>
              <a:gd name="T44" fmla="*/ 2147483647 w 180"/>
              <a:gd name="T45" fmla="*/ 2147483647 h 353"/>
              <a:gd name="T46" fmla="*/ 2147483647 w 180"/>
              <a:gd name="T47" fmla="*/ 2147483647 h 353"/>
              <a:gd name="T48" fmla="*/ 2147483647 w 180"/>
              <a:gd name="T49" fmla="*/ 2147483647 h 3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0"/>
              <a:gd name="T76" fmla="*/ 0 h 353"/>
              <a:gd name="T77" fmla="*/ 180 w 180"/>
              <a:gd name="T78" fmla="*/ 353 h 35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0" h="353">
                <a:moveTo>
                  <a:pt x="0" y="352"/>
                </a:moveTo>
                <a:lnTo>
                  <a:pt x="22" y="324"/>
                </a:lnTo>
                <a:lnTo>
                  <a:pt x="47" y="285"/>
                </a:lnTo>
                <a:lnTo>
                  <a:pt x="75" y="239"/>
                </a:lnTo>
                <a:lnTo>
                  <a:pt x="103" y="188"/>
                </a:lnTo>
                <a:lnTo>
                  <a:pt x="106" y="189"/>
                </a:lnTo>
                <a:lnTo>
                  <a:pt x="107" y="203"/>
                </a:lnTo>
                <a:lnTo>
                  <a:pt x="109" y="218"/>
                </a:lnTo>
                <a:lnTo>
                  <a:pt x="112" y="219"/>
                </a:lnTo>
                <a:lnTo>
                  <a:pt x="137" y="152"/>
                </a:lnTo>
                <a:lnTo>
                  <a:pt x="159" y="80"/>
                </a:lnTo>
                <a:lnTo>
                  <a:pt x="167" y="48"/>
                </a:lnTo>
                <a:lnTo>
                  <a:pt x="173" y="23"/>
                </a:lnTo>
                <a:lnTo>
                  <a:pt x="177" y="6"/>
                </a:lnTo>
                <a:lnTo>
                  <a:pt x="179" y="0"/>
                </a:lnTo>
                <a:lnTo>
                  <a:pt x="174" y="18"/>
                </a:lnTo>
                <a:lnTo>
                  <a:pt x="161" y="65"/>
                </a:lnTo>
                <a:lnTo>
                  <a:pt x="141" y="124"/>
                </a:lnTo>
                <a:lnTo>
                  <a:pt x="116" y="181"/>
                </a:lnTo>
                <a:lnTo>
                  <a:pt x="112" y="184"/>
                </a:lnTo>
                <a:lnTo>
                  <a:pt x="108" y="174"/>
                </a:lnTo>
                <a:lnTo>
                  <a:pt x="104" y="165"/>
                </a:lnTo>
                <a:lnTo>
                  <a:pt x="98" y="166"/>
                </a:lnTo>
                <a:lnTo>
                  <a:pt x="50" y="255"/>
                </a:lnTo>
                <a:lnTo>
                  <a:pt x="6" y="316"/>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1004" name="Freeform 109"/>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1005" name="Line 110"/>
          <p:cNvSpPr>
            <a:spLocks noChangeShapeType="1"/>
          </p:cNvSpPr>
          <p:nvPr/>
        </p:nvSpPr>
        <p:spPr bwMode="auto">
          <a:xfrm flipH="1" flipV="1">
            <a:off x="3335338" y="2413000"/>
            <a:ext cx="17462" cy="5715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81006" name="Freeform 111"/>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1007" name="Freeform 112"/>
          <p:cNvSpPr>
            <a:spLocks/>
          </p:cNvSpPr>
          <p:nvPr/>
        </p:nvSpPr>
        <p:spPr bwMode="auto">
          <a:xfrm>
            <a:off x="3071813" y="2413000"/>
            <a:ext cx="265112" cy="447675"/>
          </a:xfrm>
          <a:custGeom>
            <a:avLst/>
            <a:gdLst>
              <a:gd name="T0" fmla="*/ 2147483647 w 188"/>
              <a:gd name="T1" fmla="*/ 0 h 282"/>
              <a:gd name="T2" fmla="*/ 2147483647 w 188"/>
              <a:gd name="T3" fmla="*/ 2147483647 h 282"/>
              <a:gd name="T4" fmla="*/ 2147483647 w 188"/>
              <a:gd name="T5" fmla="*/ 2147483647 h 282"/>
              <a:gd name="T6" fmla="*/ 2147483647 w 188"/>
              <a:gd name="T7" fmla="*/ 2147483647 h 282"/>
              <a:gd name="T8" fmla="*/ 2147483647 w 188"/>
              <a:gd name="T9" fmla="*/ 2147483647 h 282"/>
              <a:gd name="T10" fmla="*/ 2147483647 w 188"/>
              <a:gd name="T11" fmla="*/ 2147483647 h 282"/>
              <a:gd name="T12" fmla="*/ 2147483647 w 188"/>
              <a:gd name="T13" fmla="*/ 2147483647 h 282"/>
              <a:gd name="T14" fmla="*/ 2147483647 w 188"/>
              <a:gd name="T15" fmla="*/ 2147483647 h 282"/>
              <a:gd name="T16" fmla="*/ 0 w 188"/>
              <a:gd name="T17" fmla="*/ 2147483647 h 2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8"/>
              <a:gd name="T28" fmla="*/ 0 h 282"/>
              <a:gd name="T29" fmla="*/ 188 w 188"/>
              <a:gd name="T30" fmla="*/ 282 h 2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8" h="282">
                <a:moveTo>
                  <a:pt x="187" y="0"/>
                </a:moveTo>
                <a:lnTo>
                  <a:pt x="183" y="10"/>
                </a:lnTo>
                <a:lnTo>
                  <a:pt x="172" y="36"/>
                </a:lnTo>
                <a:lnTo>
                  <a:pt x="155" y="74"/>
                </a:lnTo>
                <a:lnTo>
                  <a:pt x="133" y="120"/>
                </a:lnTo>
                <a:lnTo>
                  <a:pt x="105" y="168"/>
                </a:lnTo>
                <a:lnTo>
                  <a:pt x="73" y="214"/>
                </a:lnTo>
                <a:lnTo>
                  <a:pt x="38" y="253"/>
                </a:lnTo>
                <a:lnTo>
                  <a:pt x="0" y="281"/>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1008" name="Freeform 113"/>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1009" name="Line 114"/>
          <p:cNvSpPr>
            <a:spLocks noChangeShapeType="1"/>
          </p:cNvSpPr>
          <p:nvPr/>
        </p:nvSpPr>
        <p:spPr bwMode="auto">
          <a:xfrm flipV="1">
            <a:off x="3071813" y="2800350"/>
            <a:ext cx="7937" cy="5873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81010" name="Freeform 115"/>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1011" name="Freeform 116"/>
          <p:cNvSpPr>
            <a:spLocks/>
          </p:cNvSpPr>
          <p:nvPr/>
        </p:nvSpPr>
        <p:spPr bwMode="auto">
          <a:xfrm>
            <a:off x="2133600" y="2800350"/>
            <a:ext cx="946150" cy="333375"/>
          </a:xfrm>
          <a:custGeom>
            <a:avLst/>
            <a:gdLst>
              <a:gd name="T0" fmla="*/ 2147483647 w 671"/>
              <a:gd name="T1" fmla="*/ 0 h 210"/>
              <a:gd name="T2" fmla="*/ 2147483647 w 671"/>
              <a:gd name="T3" fmla="*/ 2147483647 h 210"/>
              <a:gd name="T4" fmla="*/ 2147483647 w 671"/>
              <a:gd name="T5" fmla="*/ 2147483647 h 210"/>
              <a:gd name="T6" fmla="*/ 2147483647 w 671"/>
              <a:gd name="T7" fmla="*/ 2147483647 h 210"/>
              <a:gd name="T8" fmla="*/ 2147483647 w 671"/>
              <a:gd name="T9" fmla="*/ 2147483647 h 210"/>
              <a:gd name="T10" fmla="*/ 2147483647 w 671"/>
              <a:gd name="T11" fmla="*/ 2147483647 h 210"/>
              <a:gd name="T12" fmla="*/ 2147483647 w 671"/>
              <a:gd name="T13" fmla="*/ 2147483647 h 210"/>
              <a:gd name="T14" fmla="*/ 2147483647 w 671"/>
              <a:gd name="T15" fmla="*/ 2147483647 h 210"/>
              <a:gd name="T16" fmla="*/ 2147483647 w 671"/>
              <a:gd name="T17" fmla="*/ 2147483647 h 210"/>
              <a:gd name="T18" fmla="*/ 2147483647 w 671"/>
              <a:gd name="T19" fmla="*/ 2147483647 h 210"/>
              <a:gd name="T20" fmla="*/ 2147483647 w 671"/>
              <a:gd name="T21" fmla="*/ 2147483647 h 210"/>
              <a:gd name="T22" fmla="*/ 2147483647 w 671"/>
              <a:gd name="T23" fmla="*/ 2147483647 h 210"/>
              <a:gd name="T24" fmla="*/ 2147483647 w 671"/>
              <a:gd name="T25" fmla="*/ 2147483647 h 210"/>
              <a:gd name="T26" fmla="*/ 2147483647 w 671"/>
              <a:gd name="T27" fmla="*/ 2147483647 h 210"/>
              <a:gd name="T28" fmla="*/ 0 w 671"/>
              <a:gd name="T29" fmla="*/ 2147483647 h 2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71"/>
              <a:gd name="T46" fmla="*/ 0 h 210"/>
              <a:gd name="T47" fmla="*/ 671 w 671"/>
              <a:gd name="T48" fmla="*/ 210 h 2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71" h="210">
                <a:moveTo>
                  <a:pt x="670" y="0"/>
                </a:moveTo>
                <a:lnTo>
                  <a:pt x="660" y="7"/>
                </a:lnTo>
                <a:lnTo>
                  <a:pt x="632" y="24"/>
                </a:lnTo>
                <a:lnTo>
                  <a:pt x="590" y="51"/>
                </a:lnTo>
                <a:lnTo>
                  <a:pt x="537" y="81"/>
                </a:lnTo>
                <a:lnTo>
                  <a:pt x="415" y="146"/>
                </a:lnTo>
                <a:lnTo>
                  <a:pt x="296" y="193"/>
                </a:lnTo>
                <a:lnTo>
                  <a:pt x="290" y="190"/>
                </a:lnTo>
                <a:lnTo>
                  <a:pt x="298" y="176"/>
                </a:lnTo>
                <a:lnTo>
                  <a:pt x="306" y="163"/>
                </a:lnTo>
                <a:lnTo>
                  <a:pt x="300" y="159"/>
                </a:lnTo>
                <a:lnTo>
                  <a:pt x="216" y="178"/>
                </a:lnTo>
                <a:lnTo>
                  <a:pt x="132" y="194"/>
                </a:lnTo>
                <a:lnTo>
                  <a:pt x="57" y="206"/>
                </a:lnTo>
                <a:lnTo>
                  <a:pt x="0" y="209"/>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1012" name="Freeform 117"/>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1013" name="Line 118"/>
          <p:cNvSpPr>
            <a:spLocks noChangeShapeType="1"/>
          </p:cNvSpPr>
          <p:nvPr/>
        </p:nvSpPr>
        <p:spPr bwMode="auto">
          <a:xfrm flipV="1">
            <a:off x="2133600" y="3067050"/>
            <a:ext cx="14288" cy="6508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81014" name="Freeform 119"/>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1015" name="Freeform 120"/>
          <p:cNvSpPr>
            <a:spLocks/>
          </p:cNvSpPr>
          <p:nvPr/>
        </p:nvSpPr>
        <p:spPr bwMode="auto">
          <a:xfrm>
            <a:off x="1649413" y="2986088"/>
            <a:ext cx="500062" cy="82550"/>
          </a:xfrm>
          <a:custGeom>
            <a:avLst/>
            <a:gdLst>
              <a:gd name="T0" fmla="*/ 2147483647 w 354"/>
              <a:gd name="T1" fmla="*/ 2147483647 h 52"/>
              <a:gd name="T2" fmla="*/ 2147483647 w 354"/>
              <a:gd name="T3" fmla="*/ 2147483647 h 52"/>
              <a:gd name="T4" fmla="*/ 2147483647 w 354"/>
              <a:gd name="T5" fmla="*/ 2147483647 h 52"/>
              <a:gd name="T6" fmla="*/ 2147483647 w 354"/>
              <a:gd name="T7" fmla="*/ 2147483647 h 52"/>
              <a:gd name="T8" fmla="*/ 2147483647 w 354"/>
              <a:gd name="T9" fmla="*/ 2147483647 h 52"/>
              <a:gd name="T10" fmla="*/ 2147483647 w 354"/>
              <a:gd name="T11" fmla="*/ 2147483647 h 52"/>
              <a:gd name="T12" fmla="*/ 0 w 354"/>
              <a:gd name="T13" fmla="*/ 0 h 52"/>
              <a:gd name="T14" fmla="*/ 0 60000 65536"/>
              <a:gd name="T15" fmla="*/ 0 60000 65536"/>
              <a:gd name="T16" fmla="*/ 0 60000 65536"/>
              <a:gd name="T17" fmla="*/ 0 60000 65536"/>
              <a:gd name="T18" fmla="*/ 0 60000 65536"/>
              <a:gd name="T19" fmla="*/ 0 60000 65536"/>
              <a:gd name="T20" fmla="*/ 0 60000 65536"/>
              <a:gd name="T21" fmla="*/ 0 w 354"/>
              <a:gd name="T22" fmla="*/ 0 h 52"/>
              <a:gd name="T23" fmla="*/ 354 w 354"/>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4" h="52">
                <a:moveTo>
                  <a:pt x="353" y="51"/>
                </a:moveTo>
                <a:lnTo>
                  <a:pt x="344" y="51"/>
                </a:lnTo>
                <a:lnTo>
                  <a:pt x="316" y="49"/>
                </a:lnTo>
                <a:lnTo>
                  <a:pt x="275" y="47"/>
                </a:lnTo>
                <a:lnTo>
                  <a:pt x="224" y="43"/>
                </a:lnTo>
                <a:lnTo>
                  <a:pt x="108" y="27"/>
                </a:lnTo>
                <a:lnTo>
                  <a:pt x="0"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1016" name="Freeform 121"/>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1017" name="Freeform 122"/>
          <p:cNvSpPr>
            <a:spLocks/>
          </p:cNvSpPr>
          <p:nvPr/>
        </p:nvSpPr>
        <p:spPr bwMode="auto">
          <a:xfrm>
            <a:off x="1387475" y="2740025"/>
            <a:ext cx="280988" cy="247650"/>
          </a:xfrm>
          <a:custGeom>
            <a:avLst/>
            <a:gdLst>
              <a:gd name="T0" fmla="*/ 2147483647 w 199"/>
              <a:gd name="T1" fmla="*/ 2147483647 h 156"/>
              <a:gd name="T2" fmla="*/ 2147483647 w 199"/>
              <a:gd name="T3" fmla="*/ 2147483647 h 156"/>
              <a:gd name="T4" fmla="*/ 0 w 199"/>
              <a:gd name="T5" fmla="*/ 0 h 156"/>
              <a:gd name="T6" fmla="*/ 0 60000 65536"/>
              <a:gd name="T7" fmla="*/ 0 60000 65536"/>
              <a:gd name="T8" fmla="*/ 0 60000 65536"/>
              <a:gd name="T9" fmla="*/ 0 w 199"/>
              <a:gd name="T10" fmla="*/ 0 h 156"/>
              <a:gd name="T11" fmla="*/ 199 w 199"/>
              <a:gd name="T12" fmla="*/ 156 h 156"/>
            </a:gdLst>
            <a:ahLst/>
            <a:cxnLst>
              <a:cxn ang="T6">
                <a:pos x="T0" y="T1"/>
              </a:cxn>
              <a:cxn ang="T7">
                <a:pos x="T2" y="T3"/>
              </a:cxn>
              <a:cxn ang="T8">
                <a:pos x="T4" y="T5"/>
              </a:cxn>
            </a:cxnLst>
            <a:rect l="T9" t="T10" r="T11" b="T12"/>
            <a:pathLst>
              <a:path w="199" h="156">
                <a:moveTo>
                  <a:pt x="186" y="155"/>
                </a:moveTo>
                <a:lnTo>
                  <a:pt x="198" y="133"/>
                </a:lnTo>
                <a:lnTo>
                  <a:pt x="0"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1018" name="Freeform 123"/>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1019" name="Freeform 124"/>
          <p:cNvSpPr>
            <a:spLocks/>
          </p:cNvSpPr>
          <p:nvPr/>
        </p:nvSpPr>
        <p:spPr bwMode="auto">
          <a:xfrm>
            <a:off x="2516188" y="3683000"/>
            <a:ext cx="663575" cy="490538"/>
          </a:xfrm>
          <a:custGeom>
            <a:avLst/>
            <a:gdLst>
              <a:gd name="T0" fmla="*/ 0 w 470"/>
              <a:gd name="T1" fmla="*/ 2147483647 h 309"/>
              <a:gd name="T2" fmla="*/ 2147483647 w 470"/>
              <a:gd name="T3" fmla="*/ 2147483647 h 309"/>
              <a:gd name="T4" fmla="*/ 2147483647 w 470"/>
              <a:gd name="T5" fmla="*/ 2147483647 h 309"/>
              <a:gd name="T6" fmla="*/ 2147483647 w 470"/>
              <a:gd name="T7" fmla="*/ 2147483647 h 309"/>
              <a:gd name="T8" fmla="*/ 2147483647 w 470"/>
              <a:gd name="T9" fmla="*/ 2147483647 h 309"/>
              <a:gd name="T10" fmla="*/ 2147483647 w 470"/>
              <a:gd name="T11" fmla="*/ 2147483647 h 309"/>
              <a:gd name="T12" fmla="*/ 2147483647 w 470"/>
              <a:gd name="T13" fmla="*/ 2147483647 h 309"/>
              <a:gd name="T14" fmla="*/ 2147483647 w 470"/>
              <a:gd name="T15" fmla="*/ 2147483647 h 309"/>
              <a:gd name="T16" fmla="*/ 2147483647 w 470"/>
              <a:gd name="T17" fmla="*/ 2147483647 h 309"/>
              <a:gd name="T18" fmla="*/ 2147483647 w 470"/>
              <a:gd name="T19" fmla="*/ 2147483647 h 309"/>
              <a:gd name="T20" fmla="*/ 2147483647 w 470"/>
              <a:gd name="T21" fmla="*/ 2147483647 h 309"/>
              <a:gd name="T22" fmla="*/ 2147483647 w 470"/>
              <a:gd name="T23" fmla="*/ 2147483647 h 309"/>
              <a:gd name="T24" fmla="*/ 2147483647 w 470"/>
              <a:gd name="T25" fmla="*/ 2147483647 h 309"/>
              <a:gd name="T26" fmla="*/ 2147483647 w 470"/>
              <a:gd name="T27" fmla="*/ 2147483647 h 309"/>
              <a:gd name="T28" fmla="*/ 2147483647 w 470"/>
              <a:gd name="T29" fmla="*/ 0 h 309"/>
              <a:gd name="T30" fmla="*/ 2147483647 w 470"/>
              <a:gd name="T31" fmla="*/ 2147483647 h 309"/>
              <a:gd name="T32" fmla="*/ 2147483647 w 470"/>
              <a:gd name="T33" fmla="*/ 2147483647 h 309"/>
              <a:gd name="T34" fmla="*/ 2147483647 w 470"/>
              <a:gd name="T35" fmla="*/ 2147483647 h 309"/>
              <a:gd name="T36" fmla="*/ 2147483647 w 470"/>
              <a:gd name="T37" fmla="*/ 2147483647 h 309"/>
              <a:gd name="T38" fmla="*/ 2147483647 w 470"/>
              <a:gd name="T39" fmla="*/ 2147483647 h 309"/>
              <a:gd name="T40" fmla="*/ 2147483647 w 470"/>
              <a:gd name="T41" fmla="*/ 2147483647 h 309"/>
              <a:gd name="T42" fmla="*/ 2147483647 w 470"/>
              <a:gd name="T43" fmla="*/ 2147483647 h 309"/>
              <a:gd name="T44" fmla="*/ 2147483647 w 470"/>
              <a:gd name="T45" fmla="*/ 2147483647 h 309"/>
              <a:gd name="T46" fmla="*/ 2147483647 w 470"/>
              <a:gd name="T47" fmla="*/ 2147483647 h 309"/>
              <a:gd name="T48" fmla="*/ 2147483647 w 470"/>
              <a:gd name="T49" fmla="*/ 2147483647 h 309"/>
              <a:gd name="T50" fmla="*/ 2147483647 w 470"/>
              <a:gd name="T51" fmla="*/ 2147483647 h 309"/>
              <a:gd name="T52" fmla="*/ 2147483647 w 470"/>
              <a:gd name="T53" fmla="*/ 2147483647 h 309"/>
              <a:gd name="T54" fmla="*/ 2147483647 w 470"/>
              <a:gd name="T55" fmla="*/ 2147483647 h 309"/>
              <a:gd name="T56" fmla="*/ 2147483647 w 470"/>
              <a:gd name="T57" fmla="*/ 2147483647 h 309"/>
              <a:gd name="T58" fmla="*/ 2147483647 w 470"/>
              <a:gd name="T59" fmla="*/ 2147483647 h 309"/>
              <a:gd name="T60" fmla="*/ 2147483647 w 470"/>
              <a:gd name="T61" fmla="*/ 2147483647 h 309"/>
              <a:gd name="T62" fmla="*/ 2147483647 w 470"/>
              <a:gd name="T63" fmla="*/ 2147483647 h 309"/>
              <a:gd name="T64" fmla="*/ 2147483647 w 470"/>
              <a:gd name="T65" fmla="*/ 2147483647 h 309"/>
              <a:gd name="T66" fmla="*/ 2147483647 w 470"/>
              <a:gd name="T67" fmla="*/ 2147483647 h 309"/>
              <a:gd name="T68" fmla="*/ 2147483647 w 470"/>
              <a:gd name="T69" fmla="*/ 2147483647 h 309"/>
              <a:gd name="T70" fmla="*/ 2147483647 w 470"/>
              <a:gd name="T71" fmla="*/ 2147483647 h 309"/>
              <a:gd name="T72" fmla="*/ 2147483647 w 470"/>
              <a:gd name="T73" fmla="*/ 2147483647 h 309"/>
              <a:gd name="T74" fmla="*/ 2147483647 w 470"/>
              <a:gd name="T75" fmla="*/ 2147483647 h 309"/>
              <a:gd name="T76" fmla="*/ 2147483647 w 470"/>
              <a:gd name="T77" fmla="*/ 2147483647 h 309"/>
              <a:gd name="T78" fmla="*/ 2147483647 w 470"/>
              <a:gd name="T79" fmla="*/ 2147483647 h 309"/>
              <a:gd name="T80" fmla="*/ 0 w 470"/>
              <a:gd name="T81" fmla="*/ 2147483647 h 3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70"/>
              <a:gd name="T124" fmla="*/ 0 h 309"/>
              <a:gd name="T125" fmla="*/ 470 w 470"/>
              <a:gd name="T126" fmla="*/ 309 h 30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70" h="309">
                <a:moveTo>
                  <a:pt x="0" y="304"/>
                </a:moveTo>
                <a:lnTo>
                  <a:pt x="4" y="285"/>
                </a:lnTo>
                <a:lnTo>
                  <a:pt x="26" y="253"/>
                </a:lnTo>
                <a:lnTo>
                  <a:pt x="53" y="218"/>
                </a:lnTo>
                <a:lnTo>
                  <a:pt x="67" y="188"/>
                </a:lnTo>
                <a:lnTo>
                  <a:pt x="70" y="172"/>
                </a:lnTo>
                <a:lnTo>
                  <a:pt x="70" y="166"/>
                </a:lnTo>
                <a:lnTo>
                  <a:pt x="70" y="158"/>
                </a:lnTo>
                <a:lnTo>
                  <a:pt x="72" y="136"/>
                </a:lnTo>
                <a:lnTo>
                  <a:pt x="76" y="117"/>
                </a:lnTo>
                <a:lnTo>
                  <a:pt x="92" y="94"/>
                </a:lnTo>
                <a:lnTo>
                  <a:pt x="114" y="71"/>
                </a:lnTo>
                <a:lnTo>
                  <a:pt x="141" y="48"/>
                </a:lnTo>
                <a:lnTo>
                  <a:pt x="198" y="12"/>
                </a:lnTo>
                <a:lnTo>
                  <a:pt x="240" y="0"/>
                </a:lnTo>
                <a:lnTo>
                  <a:pt x="290" y="15"/>
                </a:lnTo>
                <a:lnTo>
                  <a:pt x="333" y="51"/>
                </a:lnTo>
                <a:lnTo>
                  <a:pt x="364" y="94"/>
                </a:lnTo>
                <a:lnTo>
                  <a:pt x="376" y="130"/>
                </a:lnTo>
                <a:lnTo>
                  <a:pt x="379" y="155"/>
                </a:lnTo>
                <a:lnTo>
                  <a:pt x="379" y="163"/>
                </a:lnTo>
                <a:lnTo>
                  <a:pt x="378" y="168"/>
                </a:lnTo>
                <a:lnTo>
                  <a:pt x="378" y="186"/>
                </a:lnTo>
                <a:lnTo>
                  <a:pt x="394" y="212"/>
                </a:lnTo>
                <a:lnTo>
                  <a:pt x="428" y="243"/>
                </a:lnTo>
                <a:lnTo>
                  <a:pt x="459" y="275"/>
                </a:lnTo>
                <a:lnTo>
                  <a:pt x="469" y="301"/>
                </a:lnTo>
                <a:lnTo>
                  <a:pt x="447" y="304"/>
                </a:lnTo>
                <a:lnTo>
                  <a:pt x="412" y="292"/>
                </a:lnTo>
                <a:lnTo>
                  <a:pt x="359" y="241"/>
                </a:lnTo>
                <a:lnTo>
                  <a:pt x="321" y="207"/>
                </a:lnTo>
                <a:lnTo>
                  <a:pt x="284" y="193"/>
                </a:lnTo>
                <a:lnTo>
                  <a:pt x="235" y="198"/>
                </a:lnTo>
                <a:lnTo>
                  <a:pt x="186" y="195"/>
                </a:lnTo>
                <a:lnTo>
                  <a:pt x="149" y="200"/>
                </a:lnTo>
                <a:lnTo>
                  <a:pt x="109" y="226"/>
                </a:lnTo>
                <a:lnTo>
                  <a:pt x="50" y="284"/>
                </a:lnTo>
                <a:lnTo>
                  <a:pt x="41" y="294"/>
                </a:lnTo>
                <a:lnTo>
                  <a:pt x="28" y="303"/>
                </a:lnTo>
                <a:lnTo>
                  <a:pt x="15" y="308"/>
                </a:lnTo>
                <a:lnTo>
                  <a:pt x="0" y="304"/>
                </a:lnTo>
              </a:path>
            </a:pathLst>
          </a:custGeom>
          <a:solidFill>
            <a:srgbClr val="FFFFFF"/>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1020" name="Freeform 125"/>
          <p:cNvSpPr>
            <a:spLocks/>
          </p:cNvSpPr>
          <p:nvPr/>
        </p:nvSpPr>
        <p:spPr bwMode="auto">
          <a:xfrm>
            <a:off x="2516188" y="3683000"/>
            <a:ext cx="663575" cy="490538"/>
          </a:xfrm>
          <a:custGeom>
            <a:avLst/>
            <a:gdLst>
              <a:gd name="T0" fmla="*/ 0 w 470"/>
              <a:gd name="T1" fmla="*/ 2147483647 h 309"/>
              <a:gd name="T2" fmla="*/ 2147483647 w 470"/>
              <a:gd name="T3" fmla="*/ 2147483647 h 309"/>
              <a:gd name="T4" fmla="*/ 2147483647 w 470"/>
              <a:gd name="T5" fmla="*/ 2147483647 h 309"/>
              <a:gd name="T6" fmla="*/ 2147483647 w 470"/>
              <a:gd name="T7" fmla="*/ 2147483647 h 309"/>
              <a:gd name="T8" fmla="*/ 2147483647 w 470"/>
              <a:gd name="T9" fmla="*/ 2147483647 h 309"/>
              <a:gd name="T10" fmla="*/ 2147483647 w 470"/>
              <a:gd name="T11" fmla="*/ 2147483647 h 309"/>
              <a:gd name="T12" fmla="*/ 2147483647 w 470"/>
              <a:gd name="T13" fmla="*/ 2147483647 h 309"/>
              <a:gd name="T14" fmla="*/ 2147483647 w 470"/>
              <a:gd name="T15" fmla="*/ 2147483647 h 309"/>
              <a:gd name="T16" fmla="*/ 2147483647 w 470"/>
              <a:gd name="T17" fmla="*/ 2147483647 h 309"/>
              <a:gd name="T18" fmla="*/ 2147483647 w 470"/>
              <a:gd name="T19" fmla="*/ 2147483647 h 309"/>
              <a:gd name="T20" fmla="*/ 2147483647 w 470"/>
              <a:gd name="T21" fmla="*/ 2147483647 h 309"/>
              <a:gd name="T22" fmla="*/ 2147483647 w 470"/>
              <a:gd name="T23" fmla="*/ 2147483647 h 309"/>
              <a:gd name="T24" fmla="*/ 2147483647 w 470"/>
              <a:gd name="T25" fmla="*/ 2147483647 h 309"/>
              <a:gd name="T26" fmla="*/ 2147483647 w 470"/>
              <a:gd name="T27" fmla="*/ 2147483647 h 309"/>
              <a:gd name="T28" fmla="*/ 2147483647 w 470"/>
              <a:gd name="T29" fmla="*/ 0 h 309"/>
              <a:gd name="T30" fmla="*/ 2147483647 w 470"/>
              <a:gd name="T31" fmla="*/ 2147483647 h 309"/>
              <a:gd name="T32" fmla="*/ 2147483647 w 470"/>
              <a:gd name="T33" fmla="*/ 2147483647 h 309"/>
              <a:gd name="T34" fmla="*/ 2147483647 w 470"/>
              <a:gd name="T35" fmla="*/ 2147483647 h 309"/>
              <a:gd name="T36" fmla="*/ 2147483647 w 470"/>
              <a:gd name="T37" fmla="*/ 2147483647 h 309"/>
              <a:gd name="T38" fmla="*/ 2147483647 w 470"/>
              <a:gd name="T39" fmla="*/ 2147483647 h 309"/>
              <a:gd name="T40" fmla="*/ 2147483647 w 470"/>
              <a:gd name="T41" fmla="*/ 2147483647 h 309"/>
              <a:gd name="T42" fmla="*/ 2147483647 w 470"/>
              <a:gd name="T43" fmla="*/ 2147483647 h 309"/>
              <a:gd name="T44" fmla="*/ 2147483647 w 470"/>
              <a:gd name="T45" fmla="*/ 2147483647 h 309"/>
              <a:gd name="T46" fmla="*/ 2147483647 w 470"/>
              <a:gd name="T47" fmla="*/ 2147483647 h 309"/>
              <a:gd name="T48" fmla="*/ 2147483647 w 470"/>
              <a:gd name="T49" fmla="*/ 2147483647 h 309"/>
              <a:gd name="T50" fmla="*/ 2147483647 w 470"/>
              <a:gd name="T51" fmla="*/ 2147483647 h 309"/>
              <a:gd name="T52" fmla="*/ 2147483647 w 470"/>
              <a:gd name="T53" fmla="*/ 2147483647 h 309"/>
              <a:gd name="T54" fmla="*/ 2147483647 w 470"/>
              <a:gd name="T55" fmla="*/ 2147483647 h 309"/>
              <a:gd name="T56" fmla="*/ 2147483647 w 470"/>
              <a:gd name="T57" fmla="*/ 2147483647 h 309"/>
              <a:gd name="T58" fmla="*/ 2147483647 w 470"/>
              <a:gd name="T59" fmla="*/ 2147483647 h 309"/>
              <a:gd name="T60" fmla="*/ 2147483647 w 470"/>
              <a:gd name="T61" fmla="*/ 2147483647 h 309"/>
              <a:gd name="T62" fmla="*/ 2147483647 w 470"/>
              <a:gd name="T63" fmla="*/ 2147483647 h 309"/>
              <a:gd name="T64" fmla="*/ 2147483647 w 470"/>
              <a:gd name="T65" fmla="*/ 2147483647 h 309"/>
              <a:gd name="T66" fmla="*/ 2147483647 w 470"/>
              <a:gd name="T67" fmla="*/ 2147483647 h 309"/>
              <a:gd name="T68" fmla="*/ 2147483647 w 470"/>
              <a:gd name="T69" fmla="*/ 2147483647 h 309"/>
              <a:gd name="T70" fmla="*/ 2147483647 w 470"/>
              <a:gd name="T71" fmla="*/ 2147483647 h 309"/>
              <a:gd name="T72" fmla="*/ 2147483647 w 470"/>
              <a:gd name="T73" fmla="*/ 2147483647 h 309"/>
              <a:gd name="T74" fmla="*/ 2147483647 w 470"/>
              <a:gd name="T75" fmla="*/ 2147483647 h 309"/>
              <a:gd name="T76" fmla="*/ 2147483647 w 470"/>
              <a:gd name="T77" fmla="*/ 2147483647 h 309"/>
              <a:gd name="T78" fmla="*/ 2147483647 w 470"/>
              <a:gd name="T79" fmla="*/ 2147483647 h 309"/>
              <a:gd name="T80" fmla="*/ 0 w 470"/>
              <a:gd name="T81" fmla="*/ 2147483647 h 3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70"/>
              <a:gd name="T124" fmla="*/ 0 h 309"/>
              <a:gd name="T125" fmla="*/ 470 w 470"/>
              <a:gd name="T126" fmla="*/ 309 h 30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70" h="309">
                <a:moveTo>
                  <a:pt x="0" y="304"/>
                </a:moveTo>
                <a:lnTo>
                  <a:pt x="4" y="285"/>
                </a:lnTo>
                <a:lnTo>
                  <a:pt x="26" y="253"/>
                </a:lnTo>
                <a:lnTo>
                  <a:pt x="53" y="218"/>
                </a:lnTo>
                <a:lnTo>
                  <a:pt x="67" y="188"/>
                </a:lnTo>
                <a:lnTo>
                  <a:pt x="70" y="172"/>
                </a:lnTo>
                <a:lnTo>
                  <a:pt x="70" y="166"/>
                </a:lnTo>
                <a:lnTo>
                  <a:pt x="70" y="158"/>
                </a:lnTo>
                <a:lnTo>
                  <a:pt x="72" y="136"/>
                </a:lnTo>
                <a:lnTo>
                  <a:pt x="76" y="117"/>
                </a:lnTo>
                <a:lnTo>
                  <a:pt x="92" y="94"/>
                </a:lnTo>
                <a:lnTo>
                  <a:pt x="114" y="71"/>
                </a:lnTo>
                <a:lnTo>
                  <a:pt x="141" y="48"/>
                </a:lnTo>
                <a:lnTo>
                  <a:pt x="198" y="12"/>
                </a:lnTo>
                <a:lnTo>
                  <a:pt x="240" y="0"/>
                </a:lnTo>
                <a:lnTo>
                  <a:pt x="290" y="15"/>
                </a:lnTo>
                <a:lnTo>
                  <a:pt x="333" y="51"/>
                </a:lnTo>
                <a:lnTo>
                  <a:pt x="364" y="94"/>
                </a:lnTo>
                <a:lnTo>
                  <a:pt x="376" y="130"/>
                </a:lnTo>
                <a:lnTo>
                  <a:pt x="379" y="155"/>
                </a:lnTo>
                <a:lnTo>
                  <a:pt x="379" y="163"/>
                </a:lnTo>
                <a:lnTo>
                  <a:pt x="378" y="168"/>
                </a:lnTo>
                <a:lnTo>
                  <a:pt x="378" y="186"/>
                </a:lnTo>
                <a:lnTo>
                  <a:pt x="394" y="212"/>
                </a:lnTo>
                <a:lnTo>
                  <a:pt x="428" y="243"/>
                </a:lnTo>
                <a:lnTo>
                  <a:pt x="459" y="275"/>
                </a:lnTo>
                <a:lnTo>
                  <a:pt x="469" y="301"/>
                </a:lnTo>
                <a:lnTo>
                  <a:pt x="447" y="304"/>
                </a:lnTo>
                <a:lnTo>
                  <a:pt x="412" y="292"/>
                </a:lnTo>
                <a:lnTo>
                  <a:pt x="359" y="241"/>
                </a:lnTo>
                <a:lnTo>
                  <a:pt x="321" y="207"/>
                </a:lnTo>
                <a:lnTo>
                  <a:pt x="284" y="193"/>
                </a:lnTo>
                <a:lnTo>
                  <a:pt x="235" y="198"/>
                </a:lnTo>
                <a:lnTo>
                  <a:pt x="186" y="195"/>
                </a:lnTo>
                <a:lnTo>
                  <a:pt x="149" y="200"/>
                </a:lnTo>
                <a:lnTo>
                  <a:pt x="109" y="226"/>
                </a:lnTo>
                <a:lnTo>
                  <a:pt x="50" y="284"/>
                </a:lnTo>
                <a:lnTo>
                  <a:pt x="41" y="294"/>
                </a:lnTo>
                <a:lnTo>
                  <a:pt x="28" y="303"/>
                </a:lnTo>
                <a:lnTo>
                  <a:pt x="15" y="308"/>
                </a:lnTo>
                <a:lnTo>
                  <a:pt x="0" y="304"/>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1021" name="Freeform 126"/>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1022" name="Freeform 127"/>
          <p:cNvSpPr>
            <a:spLocks/>
          </p:cNvSpPr>
          <p:nvPr/>
        </p:nvSpPr>
        <p:spPr bwMode="auto">
          <a:xfrm>
            <a:off x="2624138" y="4130675"/>
            <a:ext cx="415925" cy="214313"/>
          </a:xfrm>
          <a:custGeom>
            <a:avLst/>
            <a:gdLst>
              <a:gd name="T0" fmla="*/ 2147483647 w 294"/>
              <a:gd name="T1" fmla="*/ 2147483647 h 135"/>
              <a:gd name="T2" fmla="*/ 2147483647 w 294"/>
              <a:gd name="T3" fmla="*/ 2147483647 h 135"/>
              <a:gd name="T4" fmla="*/ 2147483647 w 294"/>
              <a:gd name="T5" fmla="*/ 0 h 135"/>
              <a:gd name="T6" fmla="*/ 2147483647 w 294"/>
              <a:gd name="T7" fmla="*/ 0 h 135"/>
              <a:gd name="T8" fmla="*/ 2147483647 w 294"/>
              <a:gd name="T9" fmla="*/ 2147483647 h 135"/>
              <a:gd name="T10" fmla="*/ 2147483647 w 294"/>
              <a:gd name="T11" fmla="*/ 2147483647 h 135"/>
              <a:gd name="T12" fmla="*/ 2147483647 w 294"/>
              <a:gd name="T13" fmla="*/ 2147483647 h 135"/>
              <a:gd name="T14" fmla="*/ 2147483647 w 294"/>
              <a:gd name="T15" fmla="*/ 2147483647 h 135"/>
              <a:gd name="T16" fmla="*/ 2147483647 w 294"/>
              <a:gd name="T17" fmla="*/ 2147483647 h 135"/>
              <a:gd name="T18" fmla="*/ 2147483647 w 294"/>
              <a:gd name="T19" fmla="*/ 2147483647 h 135"/>
              <a:gd name="T20" fmla="*/ 2147483647 w 294"/>
              <a:gd name="T21" fmla="*/ 2147483647 h 135"/>
              <a:gd name="T22" fmla="*/ 2147483647 w 294"/>
              <a:gd name="T23" fmla="*/ 2147483647 h 135"/>
              <a:gd name="T24" fmla="*/ 2147483647 w 294"/>
              <a:gd name="T25" fmla="*/ 2147483647 h 135"/>
              <a:gd name="T26" fmla="*/ 2147483647 w 294"/>
              <a:gd name="T27" fmla="*/ 2147483647 h 135"/>
              <a:gd name="T28" fmla="*/ 2147483647 w 294"/>
              <a:gd name="T29" fmla="*/ 2147483647 h 135"/>
              <a:gd name="T30" fmla="*/ 2147483647 w 294"/>
              <a:gd name="T31" fmla="*/ 2147483647 h 135"/>
              <a:gd name="T32" fmla="*/ 2147483647 w 294"/>
              <a:gd name="T33" fmla="*/ 2147483647 h 135"/>
              <a:gd name="T34" fmla="*/ 2147483647 w 294"/>
              <a:gd name="T35" fmla="*/ 2147483647 h 135"/>
              <a:gd name="T36" fmla="*/ 2147483647 w 294"/>
              <a:gd name="T37" fmla="*/ 2147483647 h 135"/>
              <a:gd name="T38" fmla="*/ 2147483647 w 294"/>
              <a:gd name="T39" fmla="*/ 2147483647 h 135"/>
              <a:gd name="T40" fmla="*/ 2147483647 w 294"/>
              <a:gd name="T41" fmla="*/ 2147483647 h 135"/>
              <a:gd name="T42" fmla="*/ 2147483647 w 294"/>
              <a:gd name="T43" fmla="*/ 2147483647 h 135"/>
              <a:gd name="T44" fmla="*/ 2147483647 w 294"/>
              <a:gd name="T45" fmla="*/ 2147483647 h 135"/>
              <a:gd name="T46" fmla="*/ 2147483647 w 294"/>
              <a:gd name="T47" fmla="*/ 2147483647 h 135"/>
              <a:gd name="T48" fmla="*/ 2147483647 w 294"/>
              <a:gd name="T49" fmla="*/ 2147483647 h 135"/>
              <a:gd name="T50" fmla="*/ 2147483647 w 294"/>
              <a:gd name="T51" fmla="*/ 2147483647 h 135"/>
              <a:gd name="T52" fmla="*/ 2147483647 w 294"/>
              <a:gd name="T53" fmla="*/ 2147483647 h 135"/>
              <a:gd name="T54" fmla="*/ 0 w 294"/>
              <a:gd name="T55" fmla="*/ 2147483647 h 135"/>
              <a:gd name="T56" fmla="*/ 0 w 294"/>
              <a:gd name="T57" fmla="*/ 2147483647 h 135"/>
              <a:gd name="T58" fmla="*/ 2147483647 w 294"/>
              <a:gd name="T59" fmla="*/ 2147483647 h 135"/>
              <a:gd name="T60" fmla="*/ 2147483647 w 294"/>
              <a:gd name="T61" fmla="*/ 2147483647 h 13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4"/>
              <a:gd name="T94" fmla="*/ 0 h 135"/>
              <a:gd name="T95" fmla="*/ 294 w 294"/>
              <a:gd name="T96" fmla="*/ 135 h 13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4" h="135">
                <a:moveTo>
                  <a:pt x="26" y="2"/>
                </a:moveTo>
                <a:lnTo>
                  <a:pt x="43" y="1"/>
                </a:lnTo>
                <a:lnTo>
                  <a:pt x="74" y="0"/>
                </a:lnTo>
                <a:lnTo>
                  <a:pt x="114" y="0"/>
                </a:lnTo>
                <a:lnTo>
                  <a:pt x="158" y="1"/>
                </a:lnTo>
                <a:lnTo>
                  <a:pt x="200" y="1"/>
                </a:lnTo>
                <a:lnTo>
                  <a:pt x="237" y="2"/>
                </a:lnTo>
                <a:lnTo>
                  <a:pt x="262" y="2"/>
                </a:lnTo>
                <a:lnTo>
                  <a:pt x="272" y="2"/>
                </a:lnTo>
                <a:lnTo>
                  <a:pt x="287" y="10"/>
                </a:lnTo>
                <a:lnTo>
                  <a:pt x="293" y="26"/>
                </a:lnTo>
                <a:lnTo>
                  <a:pt x="287" y="41"/>
                </a:lnTo>
                <a:lnTo>
                  <a:pt x="267" y="48"/>
                </a:lnTo>
                <a:lnTo>
                  <a:pt x="229" y="48"/>
                </a:lnTo>
                <a:lnTo>
                  <a:pt x="204" y="64"/>
                </a:lnTo>
                <a:lnTo>
                  <a:pt x="195" y="83"/>
                </a:lnTo>
                <a:lnTo>
                  <a:pt x="190" y="106"/>
                </a:lnTo>
                <a:lnTo>
                  <a:pt x="180" y="125"/>
                </a:lnTo>
                <a:lnTo>
                  <a:pt x="158" y="134"/>
                </a:lnTo>
                <a:lnTo>
                  <a:pt x="140" y="123"/>
                </a:lnTo>
                <a:lnTo>
                  <a:pt x="131" y="99"/>
                </a:lnTo>
                <a:lnTo>
                  <a:pt x="123" y="71"/>
                </a:lnTo>
                <a:lnTo>
                  <a:pt x="105" y="55"/>
                </a:lnTo>
                <a:lnTo>
                  <a:pt x="87" y="51"/>
                </a:lnTo>
                <a:lnTo>
                  <a:pt x="55" y="49"/>
                </a:lnTo>
                <a:lnTo>
                  <a:pt x="26" y="49"/>
                </a:lnTo>
                <a:lnTo>
                  <a:pt x="13" y="49"/>
                </a:lnTo>
                <a:lnTo>
                  <a:pt x="0" y="42"/>
                </a:lnTo>
                <a:lnTo>
                  <a:pt x="0" y="27"/>
                </a:lnTo>
                <a:lnTo>
                  <a:pt x="10" y="12"/>
                </a:lnTo>
                <a:lnTo>
                  <a:pt x="26" y="2"/>
                </a:lnTo>
              </a:path>
            </a:pathLst>
          </a:custGeom>
          <a:solidFill>
            <a:srgbClr val="FFFFFF"/>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1023" name="Freeform 128"/>
          <p:cNvSpPr>
            <a:spLocks/>
          </p:cNvSpPr>
          <p:nvPr/>
        </p:nvSpPr>
        <p:spPr bwMode="auto">
          <a:xfrm>
            <a:off x="2624138" y="4130675"/>
            <a:ext cx="415925" cy="214313"/>
          </a:xfrm>
          <a:custGeom>
            <a:avLst/>
            <a:gdLst>
              <a:gd name="T0" fmla="*/ 2147483647 w 294"/>
              <a:gd name="T1" fmla="*/ 2147483647 h 135"/>
              <a:gd name="T2" fmla="*/ 2147483647 w 294"/>
              <a:gd name="T3" fmla="*/ 2147483647 h 135"/>
              <a:gd name="T4" fmla="*/ 2147483647 w 294"/>
              <a:gd name="T5" fmla="*/ 0 h 135"/>
              <a:gd name="T6" fmla="*/ 2147483647 w 294"/>
              <a:gd name="T7" fmla="*/ 0 h 135"/>
              <a:gd name="T8" fmla="*/ 2147483647 w 294"/>
              <a:gd name="T9" fmla="*/ 2147483647 h 135"/>
              <a:gd name="T10" fmla="*/ 2147483647 w 294"/>
              <a:gd name="T11" fmla="*/ 2147483647 h 135"/>
              <a:gd name="T12" fmla="*/ 2147483647 w 294"/>
              <a:gd name="T13" fmla="*/ 2147483647 h 135"/>
              <a:gd name="T14" fmla="*/ 2147483647 w 294"/>
              <a:gd name="T15" fmla="*/ 2147483647 h 135"/>
              <a:gd name="T16" fmla="*/ 2147483647 w 294"/>
              <a:gd name="T17" fmla="*/ 2147483647 h 135"/>
              <a:gd name="T18" fmla="*/ 2147483647 w 294"/>
              <a:gd name="T19" fmla="*/ 2147483647 h 135"/>
              <a:gd name="T20" fmla="*/ 2147483647 w 294"/>
              <a:gd name="T21" fmla="*/ 2147483647 h 135"/>
              <a:gd name="T22" fmla="*/ 2147483647 w 294"/>
              <a:gd name="T23" fmla="*/ 2147483647 h 135"/>
              <a:gd name="T24" fmla="*/ 2147483647 w 294"/>
              <a:gd name="T25" fmla="*/ 2147483647 h 135"/>
              <a:gd name="T26" fmla="*/ 2147483647 w 294"/>
              <a:gd name="T27" fmla="*/ 2147483647 h 135"/>
              <a:gd name="T28" fmla="*/ 2147483647 w 294"/>
              <a:gd name="T29" fmla="*/ 2147483647 h 135"/>
              <a:gd name="T30" fmla="*/ 2147483647 w 294"/>
              <a:gd name="T31" fmla="*/ 2147483647 h 135"/>
              <a:gd name="T32" fmla="*/ 2147483647 w 294"/>
              <a:gd name="T33" fmla="*/ 2147483647 h 135"/>
              <a:gd name="T34" fmla="*/ 2147483647 w 294"/>
              <a:gd name="T35" fmla="*/ 2147483647 h 135"/>
              <a:gd name="T36" fmla="*/ 2147483647 w 294"/>
              <a:gd name="T37" fmla="*/ 2147483647 h 135"/>
              <a:gd name="T38" fmla="*/ 2147483647 w 294"/>
              <a:gd name="T39" fmla="*/ 2147483647 h 135"/>
              <a:gd name="T40" fmla="*/ 2147483647 w 294"/>
              <a:gd name="T41" fmla="*/ 2147483647 h 135"/>
              <a:gd name="T42" fmla="*/ 2147483647 w 294"/>
              <a:gd name="T43" fmla="*/ 2147483647 h 135"/>
              <a:gd name="T44" fmla="*/ 2147483647 w 294"/>
              <a:gd name="T45" fmla="*/ 2147483647 h 135"/>
              <a:gd name="T46" fmla="*/ 2147483647 w 294"/>
              <a:gd name="T47" fmla="*/ 2147483647 h 135"/>
              <a:gd name="T48" fmla="*/ 2147483647 w 294"/>
              <a:gd name="T49" fmla="*/ 2147483647 h 135"/>
              <a:gd name="T50" fmla="*/ 2147483647 w 294"/>
              <a:gd name="T51" fmla="*/ 2147483647 h 135"/>
              <a:gd name="T52" fmla="*/ 2147483647 w 294"/>
              <a:gd name="T53" fmla="*/ 2147483647 h 135"/>
              <a:gd name="T54" fmla="*/ 0 w 294"/>
              <a:gd name="T55" fmla="*/ 2147483647 h 135"/>
              <a:gd name="T56" fmla="*/ 0 w 294"/>
              <a:gd name="T57" fmla="*/ 2147483647 h 135"/>
              <a:gd name="T58" fmla="*/ 2147483647 w 294"/>
              <a:gd name="T59" fmla="*/ 2147483647 h 135"/>
              <a:gd name="T60" fmla="*/ 2147483647 w 294"/>
              <a:gd name="T61" fmla="*/ 2147483647 h 13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4"/>
              <a:gd name="T94" fmla="*/ 0 h 135"/>
              <a:gd name="T95" fmla="*/ 294 w 294"/>
              <a:gd name="T96" fmla="*/ 135 h 13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4" h="135">
                <a:moveTo>
                  <a:pt x="26" y="2"/>
                </a:moveTo>
                <a:lnTo>
                  <a:pt x="43" y="1"/>
                </a:lnTo>
                <a:lnTo>
                  <a:pt x="74" y="0"/>
                </a:lnTo>
                <a:lnTo>
                  <a:pt x="114" y="0"/>
                </a:lnTo>
                <a:lnTo>
                  <a:pt x="158" y="1"/>
                </a:lnTo>
                <a:lnTo>
                  <a:pt x="200" y="1"/>
                </a:lnTo>
                <a:lnTo>
                  <a:pt x="237" y="2"/>
                </a:lnTo>
                <a:lnTo>
                  <a:pt x="262" y="2"/>
                </a:lnTo>
                <a:lnTo>
                  <a:pt x="272" y="2"/>
                </a:lnTo>
                <a:lnTo>
                  <a:pt x="287" y="10"/>
                </a:lnTo>
                <a:lnTo>
                  <a:pt x="293" y="26"/>
                </a:lnTo>
                <a:lnTo>
                  <a:pt x="287" y="41"/>
                </a:lnTo>
                <a:lnTo>
                  <a:pt x="267" y="48"/>
                </a:lnTo>
                <a:lnTo>
                  <a:pt x="229" y="48"/>
                </a:lnTo>
                <a:lnTo>
                  <a:pt x="204" y="64"/>
                </a:lnTo>
                <a:lnTo>
                  <a:pt x="195" y="83"/>
                </a:lnTo>
                <a:lnTo>
                  <a:pt x="190" y="106"/>
                </a:lnTo>
                <a:lnTo>
                  <a:pt x="180" y="125"/>
                </a:lnTo>
                <a:lnTo>
                  <a:pt x="158" y="134"/>
                </a:lnTo>
                <a:lnTo>
                  <a:pt x="140" y="123"/>
                </a:lnTo>
                <a:lnTo>
                  <a:pt x="131" y="99"/>
                </a:lnTo>
                <a:lnTo>
                  <a:pt x="123" y="71"/>
                </a:lnTo>
                <a:lnTo>
                  <a:pt x="105" y="55"/>
                </a:lnTo>
                <a:lnTo>
                  <a:pt x="87" y="51"/>
                </a:lnTo>
                <a:lnTo>
                  <a:pt x="55" y="49"/>
                </a:lnTo>
                <a:lnTo>
                  <a:pt x="26" y="49"/>
                </a:lnTo>
                <a:lnTo>
                  <a:pt x="13" y="49"/>
                </a:lnTo>
                <a:lnTo>
                  <a:pt x="0" y="42"/>
                </a:lnTo>
                <a:lnTo>
                  <a:pt x="0" y="27"/>
                </a:lnTo>
                <a:lnTo>
                  <a:pt x="10" y="12"/>
                </a:lnTo>
                <a:lnTo>
                  <a:pt x="26" y="2"/>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1024" name="Freeform 129"/>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1025" name="Freeform 130"/>
          <p:cNvSpPr>
            <a:spLocks/>
          </p:cNvSpPr>
          <p:nvPr/>
        </p:nvSpPr>
        <p:spPr bwMode="auto">
          <a:xfrm>
            <a:off x="1243013" y="2312988"/>
            <a:ext cx="242887" cy="582612"/>
          </a:xfrm>
          <a:custGeom>
            <a:avLst/>
            <a:gdLst>
              <a:gd name="T0" fmla="*/ 2147483647 w 172"/>
              <a:gd name="T1" fmla="*/ 2147483647 h 367"/>
              <a:gd name="T2" fmla="*/ 2147483647 w 172"/>
              <a:gd name="T3" fmla="*/ 2147483647 h 367"/>
              <a:gd name="T4" fmla="*/ 2147483647 w 172"/>
              <a:gd name="T5" fmla="*/ 2147483647 h 367"/>
              <a:gd name="T6" fmla="*/ 2147483647 w 172"/>
              <a:gd name="T7" fmla="*/ 2147483647 h 367"/>
              <a:gd name="T8" fmla="*/ 2147483647 w 172"/>
              <a:gd name="T9" fmla="*/ 2147483647 h 367"/>
              <a:gd name="T10" fmla="*/ 2147483647 w 172"/>
              <a:gd name="T11" fmla="*/ 2147483647 h 367"/>
              <a:gd name="T12" fmla="*/ 2147483647 w 172"/>
              <a:gd name="T13" fmla="*/ 2147483647 h 367"/>
              <a:gd name="T14" fmla="*/ 2147483647 w 172"/>
              <a:gd name="T15" fmla="*/ 2147483647 h 367"/>
              <a:gd name="T16" fmla="*/ 2147483647 w 172"/>
              <a:gd name="T17" fmla="*/ 2147483647 h 367"/>
              <a:gd name="T18" fmla="*/ 2147483647 w 172"/>
              <a:gd name="T19" fmla="*/ 2147483647 h 367"/>
              <a:gd name="T20" fmla="*/ 2147483647 w 172"/>
              <a:gd name="T21" fmla="*/ 0 h 367"/>
              <a:gd name="T22" fmla="*/ 2147483647 w 172"/>
              <a:gd name="T23" fmla="*/ 2147483647 h 367"/>
              <a:gd name="T24" fmla="*/ 2147483647 w 172"/>
              <a:gd name="T25" fmla="*/ 2147483647 h 367"/>
              <a:gd name="T26" fmla="*/ 2147483647 w 172"/>
              <a:gd name="T27" fmla="*/ 2147483647 h 367"/>
              <a:gd name="T28" fmla="*/ 2147483647 w 172"/>
              <a:gd name="T29" fmla="*/ 2147483647 h 367"/>
              <a:gd name="T30" fmla="*/ 2147483647 w 172"/>
              <a:gd name="T31" fmla="*/ 2147483647 h 367"/>
              <a:gd name="T32" fmla="*/ 2147483647 w 172"/>
              <a:gd name="T33" fmla="*/ 2147483647 h 367"/>
              <a:gd name="T34" fmla="*/ 2147483647 w 172"/>
              <a:gd name="T35" fmla="*/ 2147483647 h 367"/>
              <a:gd name="T36" fmla="*/ 0 w 172"/>
              <a:gd name="T37" fmla="*/ 2147483647 h 367"/>
              <a:gd name="T38" fmla="*/ 2147483647 w 172"/>
              <a:gd name="T39" fmla="*/ 2147483647 h 367"/>
              <a:gd name="T40" fmla="*/ 2147483647 w 172"/>
              <a:gd name="T41" fmla="*/ 2147483647 h 3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2"/>
              <a:gd name="T64" fmla="*/ 0 h 367"/>
              <a:gd name="T65" fmla="*/ 172 w 172"/>
              <a:gd name="T66" fmla="*/ 367 h 3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2" h="367">
                <a:moveTo>
                  <a:pt x="52" y="366"/>
                </a:moveTo>
                <a:lnTo>
                  <a:pt x="55" y="355"/>
                </a:lnTo>
                <a:lnTo>
                  <a:pt x="63" y="325"/>
                </a:lnTo>
                <a:lnTo>
                  <a:pt x="76" y="282"/>
                </a:lnTo>
                <a:lnTo>
                  <a:pt x="92" y="229"/>
                </a:lnTo>
                <a:lnTo>
                  <a:pt x="111" y="171"/>
                </a:lnTo>
                <a:lnTo>
                  <a:pt x="131" y="113"/>
                </a:lnTo>
                <a:lnTo>
                  <a:pt x="152" y="61"/>
                </a:lnTo>
                <a:lnTo>
                  <a:pt x="171" y="17"/>
                </a:lnTo>
                <a:lnTo>
                  <a:pt x="141" y="4"/>
                </a:lnTo>
                <a:lnTo>
                  <a:pt x="117" y="0"/>
                </a:lnTo>
                <a:lnTo>
                  <a:pt x="105" y="23"/>
                </a:lnTo>
                <a:lnTo>
                  <a:pt x="89" y="63"/>
                </a:lnTo>
                <a:lnTo>
                  <a:pt x="71" y="115"/>
                </a:lnTo>
                <a:lnTo>
                  <a:pt x="52" y="173"/>
                </a:lnTo>
                <a:lnTo>
                  <a:pt x="34" y="231"/>
                </a:lnTo>
                <a:lnTo>
                  <a:pt x="18" y="284"/>
                </a:lnTo>
                <a:lnTo>
                  <a:pt x="6" y="325"/>
                </a:lnTo>
                <a:lnTo>
                  <a:pt x="0" y="349"/>
                </a:lnTo>
                <a:lnTo>
                  <a:pt x="36" y="365"/>
                </a:lnTo>
                <a:lnTo>
                  <a:pt x="52" y="366"/>
                </a:lnTo>
              </a:path>
            </a:pathLst>
          </a:custGeom>
          <a:solidFill>
            <a:srgbClr val="FEFEFE"/>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1026" name="Freeform 131"/>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1027" name="Freeform 132"/>
          <p:cNvSpPr>
            <a:spLocks/>
          </p:cNvSpPr>
          <p:nvPr/>
        </p:nvSpPr>
        <p:spPr bwMode="auto">
          <a:xfrm>
            <a:off x="1243013" y="2312988"/>
            <a:ext cx="242887" cy="582612"/>
          </a:xfrm>
          <a:custGeom>
            <a:avLst/>
            <a:gdLst>
              <a:gd name="T0" fmla="*/ 2147483647 w 172"/>
              <a:gd name="T1" fmla="*/ 2147483647 h 367"/>
              <a:gd name="T2" fmla="*/ 2147483647 w 172"/>
              <a:gd name="T3" fmla="*/ 2147483647 h 367"/>
              <a:gd name="T4" fmla="*/ 2147483647 w 172"/>
              <a:gd name="T5" fmla="*/ 2147483647 h 367"/>
              <a:gd name="T6" fmla="*/ 2147483647 w 172"/>
              <a:gd name="T7" fmla="*/ 2147483647 h 367"/>
              <a:gd name="T8" fmla="*/ 2147483647 w 172"/>
              <a:gd name="T9" fmla="*/ 2147483647 h 367"/>
              <a:gd name="T10" fmla="*/ 2147483647 w 172"/>
              <a:gd name="T11" fmla="*/ 2147483647 h 367"/>
              <a:gd name="T12" fmla="*/ 2147483647 w 172"/>
              <a:gd name="T13" fmla="*/ 2147483647 h 367"/>
              <a:gd name="T14" fmla="*/ 2147483647 w 172"/>
              <a:gd name="T15" fmla="*/ 2147483647 h 367"/>
              <a:gd name="T16" fmla="*/ 2147483647 w 172"/>
              <a:gd name="T17" fmla="*/ 2147483647 h 367"/>
              <a:gd name="T18" fmla="*/ 2147483647 w 172"/>
              <a:gd name="T19" fmla="*/ 2147483647 h 367"/>
              <a:gd name="T20" fmla="*/ 2147483647 w 172"/>
              <a:gd name="T21" fmla="*/ 0 h 367"/>
              <a:gd name="T22" fmla="*/ 2147483647 w 172"/>
              <a:gd name="T23" fmla="*/ 2147483647 h 367"/>
              <a:gd name="T24" fmla="*/ 2147483647 w 172"/>
              <a:gd name="T25" fmla="*/ 2147483647 h 367"/>
              <a:gd name="T26" fmla="*/ 2147483647 w 172"/>
              <a:gd name="T27" fmla="*/ 2147483647 h 367"/>
              <a:gd name="T28" fmla="*/ 2147483647 w 172"/>
              <a:gd name="T29" fmla="*/ 2147483647 h 367"/>
              <a:gd name="T30" fmla="*/ 2147483647 w 172"/>
              <a:gd name="T31" fmla="*/ 2147483647 h 367"/>
              <a:gd name="T32" fmla="*/ 2147483647 w 172"/>
              <a:gd name="T33" fmla="*/ 2147483647 h 367"/>
              <a:gd name="T34" fmla="*/ 2147483647 w 172"/>
              <a:gd name="T35" fmla="*/ 2147483647 h 367"/>
              <a:gd name="T36" fmla="*/ 0 w 172"/>
              <a:gd name="T37" fmla="*/ 2147483647 h 367"/>
              <a:gd name="T38" fmla="*/ 2147483647 w 172"/>
              <a:gd name="T39" fmla="*/ 2147483647 h 367"/>
              <a:gd name="T40" fmla="*/ 2147483647 w 172"/>
              <a:gd name="T41" fmla="*/ 2147483647 h 3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2"/>
              <a:gd name="T64" fmla="*/ 0 h 367"/>
              <a:gd name="T65" fmla="*/ 172 w 172"/>
              <a:gd name="T66" fmla="*/ 367 h 3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2" h="367">
                <a:moveTo>
                  <a:pt x="52" y="366"/>
                </a:moveTo>
                <a:lnTo>
                  <a:pt x="55" y="355"/>
                </a:lnTo>
                <a:lnTo>
                  <a:pt x="63" y="325"/>
                </a:lnTo>
                <a:lnTo>
                  <a:pt x="76" y="282"/>
                </a:lnTo>
                <a:lnTo>
                  <a:pt x="92" y="229"/>
                </a:lnTo>
                <a:lnTo>
                  <a:pt x="111" y="171"/>
                </a:lnTo>
                <a:lnTo>
                  <a:pt x="131" y="113"/>
                </a:lnTo>
                <a:lnTo>
                  <a:pt x="152" y="61"/>
                </a:lnTo>
                <a:lnTo>
                  <a:pt x="171" y="17"/>
                </a:lnTo>
                <a:lnTo>
                  <a:pt x="141" y="4"/>
                </a:lnTo>
                <a:lnTo>
                  <a:pt x="117" y="0"/>
                </a:lnTo>
                <a:lnTo>
                  <a:pt x="105" y="23"/>
                </a:lnTo>
                <a:lnTo>
                  <a:pt x="89" y="63"/>
                </a:lnTo>
                <a:lnTo>
                  <a:pt x="71" y="115"/>
                </a:lnTo>
                <a:lnTo>
                  <a:pt x="52" y="173"/>
                </a:lnTo>
                <a:lnTo>
                  <a:pt x="34" y="231"/>
                </a:lnTo>
                <a:lnTo>
                  <a:pt x="18" y="284"/>
                </a:lnTo>
                <a:lnTo>
                  <a:pt x="6" y="325"/>
                </a:lnTo>
                <a:lnTo>
                  <a:pt x="0" y="349"/>
                </a:lnTo>
                <a:lnTo>
                  <a:pt x="36" y="365"/>
                </a:lnTo>
                <a:lnTo>
                  <a:pt x="52" y="366"/>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1028" name="Freeform 133"/>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1029" name="Freeform 134"/>
          <p:cNvSpPr>
            <a:spLocks/>
          </p:cNvSpPr>
          <p:nvPr/>
        </p:nvSpPr>
        <p:spPr bwMode="auto">
          <a:xfrm>
            <a:off x="1243013" y="2312988"/>
            <a:ext cx="242887" cy="582612"/>
          </a:xfrm>
          <a:custGeom>
            <a:avLst/>
            <a:gdLst>
              <a:gd name="T0" fmla="*/ 2147483647 w 172"/>
              <a:gd name="T1" fmla="*/ 2147483647 h 367"/>
              <a:gd name="T2" fmla="*/ 2147483647 w 172"/>
              <a:gd name="T3" fmla="*/ 2147483647 h 367"/>
              <a:gd name="T4" fmla="*/ 2147483647 w 172"/>
              <a:gd name="T5" fmla="*/ 2147483647 h 367"/>
              <a:gd name="T6" fmla="*/ 2147483647 w 172"/>
              <a:gd name="T7" fmla="*/ 2147483647 h 367"/>
              <a:gd name="T8" fmla="*/ 2147483647 w 172"/>
              <a:gd name="T9" fmla="*/ 2147483647 h 367"/>
              <a:gd name="T10" fmla="*/ 2147483647 w 172"/>
              <a:gd name="T11" fmla="*/ 2147483647 h 367"/>
              <a:gd name="T12" fmla="*/ 2147483647 w 172"/>
              <a:gd name="T13" fmla="*/ 2147483647 h 367"/>
              <a:gd name="T14" fmla="*/ 2147483647 w 172"/>
              <a:gd name="T15" fmla="*/ 2147483647 h 367"/>
              <a:gd name="T16" fmla="*/ 2147483647 w 172"/>
              <a:gd name="T17" fmla="*/ 2147483647 h 367"/>
              <a:gd name="T18" fmla="*/ 2147483647 w 172"/>
              <a:gd name="T19" fmla="*/ 2147483647 h 367"/>
              <a:gd name="T20" fmla="*/ 2147483647 w 172"/>
              <a:gd name="T21" fmla="*/ 0 h 367"/>
              <a:gd name="T22" fmla="*/ 2147483647 w 172"/>
              <a:gd name="T23" fmla="*/ 2147483647 h 367"/>
              <a:gd name="T24" fmla="*/ 2147483647 w 172"/>
              <a:gd name="T25" fmla="*/ 2147483647 h 367"/>
              <a:gd name="T26" fmla="*/ 2147483647 w 172"/>
              <a:gd name="T27" fmla="*/ 2147483647 h 367"/>
              <a:gd name="T28" fmla="*/ 2147483647 w 172"/>
              <a:gd name="T29" fmla="*/ 2147483647 h 367"/>
              <a:gd name="T30" fmla="*/ 2147483647 w 172"/>
              <a:gd name="T31" fmla="*/ 2147483647 h 367"/>
              <a:gd name="T32" fmla="*/ 2147483647 w 172"/>
              <a:gd name="T33" fmla="*/ 2147483647 h 367"/>
              <a:gd name="T34" fmla="*/ 2147483647 w 172"/>
              <a:gd name="T35" fmla="*/ 2147483647 h 367"/>
              <a:gd name="T36" fmla="*/ 0 w 172"/>
              <a:gd name="T37" fmla="*/ 2147483647 h 367"/>
              <a:gd name="T38" fmla="*/ 2147483647 w 172"/>
              <a:gd name="T39" fmla="*/ 2147483647 h 367"/>
              <a:gd name="T40" fmla="*/ 2147483647 w 172"/>
              <a:gd name="T41" fmla="*/ 2147483647 h 3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2"/>
              <a:gd name="T64" fmla="*/ 0 h 367"/>
              <a:gd name="T65" fmla="*/ 172 w 172"/>
              <a:gd name="T66" fmla="*/ 367 h 3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2" h="367">
                <a:moveTo>
                  <a:pt x="52" y="366"/>
                </a:moveTo>
                <a:lnTo>
                  <a:pt x="55" y="355"/>
                </a:lnTo>
                <a:lnTo>
                  <a:pt x="63" y="325"/>
                </a:lnTo>
                <a:lnTo>
                  <a:pt x="76" y="282"/>
                </a:lnTo>
                <a:lnTo>
                  <a:pt x="92" y="229"/>
                </a:lnTo>
                <a:lnTo>
                  <a:pt x="111" y="171"/>
                </a:lnTo>
                <a:lnTo>
                  <a:pt x="131" y="113"/>
                </a:lnTo>
                <a:lnTo>
                  <a:pt x="152" y="61"/>
                </a:lnTo>
                <a:lnTo>
                  <a:pt x="171" y="17"/>
                </a:lnTo>
                <a:lnTo>
                  <a:pt x="141" y="4"/>
                </a:lnTo>
                <a:lnTo>
                  <a:pt x="117" y="0"/>
                </a:lnTo>
                <a:lnTo>
                  <a:pt x="105" y="23"/>
                </a:lnTo>
                <a:lnTo>
                  <a:pt x="89" y="63"/>
                </a:lnTo>
                <a:lnTo>
                  <a:pt x="71" y="115"/>
                </a:lnTo>
                <a:lnTo>
                  <a:pt x="52" y="173"/>
                </a:lnTo>
                <a:lnTo>
                  <a:pt x="34" y="231"/>
                </a:lnTo>
                <a:lnTo>
                  <a:pt x="18" y="284"/>
                </a:lnTo>
                <a:lnTo>
                  <a:pt x="6" y="325"/>
                </a:lnTo>
                <a:lnTo>
                  <a:pt x="0" y="349"/>
                </a:lnTo>
                <a:lnTo>
                  <a:pt x="36" y="365"/>
                </a:lnTo>
                <a:lnTo>
                  <a:pt x="52" y="366"/>
                </a:lnTo>
              </a:path>
            </a:pathLst>
          </a:custGeom>
          <a:solidFill>
            <a:srgbClr val="FEFEFE"/>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1030" name="Freeform 135"/>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1031" name="Freeform 136"/>
          <p:cNvSpPr>
            <a:spLocks/>
          </p:cNvSpPr>
          <p:nvPr/>
        </p:nvSpPr>
        <p:spPr bwMode="auto">
          <a:xfrm>
            <a:off x="1243013" y="2312988"/>
            <a:ext cx="242887" cy="582612"/>
          </a:xfrm>
          <a:custGeom>
            <a:avLst/>
            <a:gdLst>
              <a:gd name="T0" fmla="*/ 2147483647 w 172"/>
              <a:gd name="T1" fmla="*/ 2147483647 h 367"/>
              <a:gd name="T2" fmla="*/ 2147483647 w 172"/>
              <a:gd name="T3" fmla="*/ 2147483647 h 367"/>
              <a:gd name="T4" fmla="*/ 2147483647 w 172"/>
              <a:gd name="T5" fmla="*/ 2147483647 h 367"/>
              <a:gd name="T6" fmla="*/ 2147483647 w 172"/>
              <a:gd name="T7" fmla="*/ 2147483647 h 367"/>
              <a:gd name="T8" fmla="*/ 2147483647 w 172"/>
              <a:gd name="T9" fmla="*/ 2147483647 h 367"/>
              <a:gd name="T10" fmla="*/ 2147483647 w 172"/>
              <a:gd name="T11" fmla="*/ 2147483647 h 367"/>
              <a:gd name="T12" fmla="*/ 2147483647 w 172"/>
              <a:gd name="T13" fmla="*/ 2147483647 h 367"/>
              <a:gd name="T14" fmla="*/ 2147483647 w 172"/>
              <a:gd name="T15" fmla="*/ 2147483647 h 367"/>
              <a:gd name="T16" fmla="*/ 2147483647 w 172"/>
              <a:gd name="T17" fmla="*/ 2147483647 h 367"/>
              <a:gd name="T18" fmla="*/ 2147483647 w 172"/>
              <a:gd name="T19" fmla="*/ 2147483647 h 367"/>
              <a:gd name="T20" fmla="*/ 2147483647 w 172"/>
              <a:gd name="T21" fmla="*/ 0 h 367"/>
              <a:gd name="T22" fmla="*/ 2147483647 w 172"/>
              <a:gd name="T23" fmla="*/ 2147483647 h 367"/>
              <a:gd name="T24" fmla="*/ 2147483647 w 172"/>
              <a:gd name="T25" fmla="*/ 2147483647 h 367"/>
              <a:gd name="T26" fmla="*/ 2147483647 w 172"/>
              <a:gd name="T27" fmla="*/ 2147483647 h 367"/>
              <a:gd name="T28" fmla="*/ 2147483647 w 172"/>
              <a:gd name="T29" fmla="*/ 2147483647 h 367"/>
              <a:gd name="T30" fmla="*/ 2147483647 w 172"/>
              <a:gd name="T31" fmla="*/ 2147483647 h 367"/>
              <a:gd name="T32" fmla="*/ 2147483647 w 172"/>
              <a:gd name="T33" fmla="*/ 2147483647 h 367"/>
              <a:gd name="T34" fmla="*/ 2147483647 w 172"/>
              <a:gd name="T35" fmla="*/ 2147483647 h 367"/>
              <a:gd name="T36" fmla="*/ 0 w 172"/>
              <a:gd name="T37" fmla="*/ 2147483647 h 367"/>
              <a:gd name="T38" fmla="*/ 2147483647 w 172"/>
              <a:gd name="T39" fmla="*/ 2147483647 h 367"/>
              <a:gd name="T40" fmla="*/ 2147483647 w 172"/>
              <a:gd name="T41" fmla="*/ 2147483647 h 3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2"/>
              <a:gd name="T64" fmla="*/ 0 h 367"/>
              <a:gd name="T65" fmla="*/ 172 w 172"/>
              <a:gd name="T66" fmla="*/ 367 h 3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2" h="367">
                <a:moveTo>
                  <a:pt x="52" y="366"/>
                </a:moveTo>
                <a:lnTo>
                  <a:pt x="55" y="355"/>
                </a:lnTo>
                <a:lnTo>
                  <a:pt x="63" y="325"/>
                </a:lnTo>
                <a:lnTo>
                  <a:pt x="76" y="282"/>
                </a:lnTo>
                <a:lnTo>
                  <a:pt x="92" y="229"/>
                </a:lnTo>
                <a:lnTo>
                  <a:pt x="111" y="171"/>
                </a:lnTo>
                <a:lnTo>
                  <a:pt x="131" y="113"/>
                </a:lnTo>
                <a:lnTo>
                  <a:pt x="152" y="61"/>
                </a:lnTo>
                <a:lnTo>
                  <a:pt x="171" y="17"/>
                </a:lnTo>
                <a:lnTo>
                  <a:pt x="141" y="4"/>
                </a:lnTo>
                <a:lnTo>
                  <a:pt x="117" y="0"/>
                </a:lnTo>
                <a:lnTo>
                  <a:pt x="105" y="23"/>
                </a:lnTo>
                <a:lnTo>
                  <a:pt x="89" y="63"/>
                </a:lnTo>
                <a:lnTo>
                  <a:pt x="71" y="115"/>
                </a:lnTo>
                <a:lnTo>
                  <a:pt x="52" y="173"/>
                </a:lnTo>
                <a:lnTo>
                  <a:pt x="34" y="231"/>
                </a:lnTo>
                <a:lnTo>
                  <a:pt x="18" y="284"/>
                </a:lnTo>
                <a:lnTo>
                  <a:pt x="6" y="325"/>
                </a:lnTo>
                <a:lnTo>
                  <a:pt x="0" y="349"/>
                </a:lnTo>
                <a:lnTo>
                  <a:pt x="36" y="365"/>
                </a:lnTo>
                <a:lnTo>
                  <a:pt x="52" y="366"/>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1032" name="Freeform 137"/>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1033" name="Freeform 138"/>
          <p:cNvSpPr>
            <a:spLocks/>
          </p:cNvSpPr>
          <p:nvPr/>
        </p:nvSpPr>
        <p:spPr bwMode="auto">
          <a:xfrm>
            <a:off x="3114675" y="1706563"/>
            <a:ext cx="528638" cy="185737"/>
          </a:xfrm>
          <a:custGeom>
            <a:avLst/>
            <a:gdLst>
              <a:gd name="T0" fmla="*/ 2147483647 w 375"/>
              <a:gd name="T1" fmla="*/ 2147483647 h 117"/>
              <a:gd name="T2" fmla="*/ 2147483647 w 375"/>
              <a:gd name="T3" fmla="*/ 2147483647 h 117"/>
              <a:gd name="T4" fmla="*/ 2147483647 w 375"/>
              <a:gd name="T5" fmla="*/ 2147483647 h 117"/>
              <a:gd name="T6" fmla="*/ 2147483647 w 375"/>
              <a:gd name="T7" fmla="*/ 2147483647 h 117"/>
              <a:gd name="T8" fmla="*/ 2147483647 w 375"/>
              <a:gd name="T9" fmla="*/ 2147483647 h 117"/>
              <a:gd name="T10" fmla="*/ 2147483647 w 375"/>
              <a:gd name="T11" fmla="*/ 2147483647 h 117"/>
              <a:gd name="T12" fmla="*/ 2147483647 w 375"/>
              <a:gd name="T13" fmla="*/ 2147483647 h 117"/>
              <a:gd name="T14" fmla="*/ 2147483647 w 375"/>
              <a:gd name="T15" fmla="*/ 2147483647 h 117"/>
              <a:gd name="T16" fmla="*/ 2147483647 w 375"/>
              <a:gd name="T17" fmla="*/ 2147483647 h 117"/>
              <a:gd name="T18" fmla="*/ 2147483647 w 375"/>
              <a:gd name="T19" fmla="*/ 2147483647 h 117"/>
              <a:gd name="T20" fmla="*/ 2147483647 w 375"/>
              <a:gd name="T21" fmla="*/ 2147483647 h 117"/>
              <a:gd name="T22" fmla="*/ 2147483647 w 375"/>
              <a:gd name="T23" fmla="*/ 2147483647 h 117"/>
              <a:gd name="T24" fmla="*/ 2147483647 w 375"/>
              <a:gd name="T25" fmla="*/ 2147483647 h 117"/>
              <a:gd name="T26" fmla="*/ 2147483647 w 375"/>
              <a:gd name="T27" fmla="*/ 2147483647 h 117"/>
              <a:gd name="T28" fmla="*/ 2147483647 w 375"/>
              <a:gd name="T29" fmla="*/ 2147483647 h 117"/>
              <a:gd name="T30" fmla="*/ 2147483647 w 375"/>
              <a:gd name="T31" fmla="*/ 2147483647 h 117"/>
              <a:gd name="T32" fmla="*/ 2147483647 w 375"/>
              <a:gd name="T33" fmla="*/ 2147483647 h 117"/>
              <a:gd name="T34" fmla="*/ 2147483647 w 375"/>
              <a:gd name="T35" fmla="*/ 2147483647 h 117"/>
              <a:gd name="T36" fmla="*/ 2147483647 w 375"/>
              <a:gd name="T37" fmla="*/ 0 h 117"/>
              <a:gd name="T38" fmla="*/ 0 w 375"/>
              <a:gd name="T39" fmla="*/ 2147483647 h 117"/>
              <a:gd name="T40" fmla="*/ 2147483647 w 375"/>
              <a:gd name="T41" fmla="*/ 2147483647 h 1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5"/>
              <a:gd name="T64" fmla="*/ 0 h 117"/>
              <a:gd name="T65" fmla="*/ 375 w 375"/>
              <a:gd name="T66" fmla="*/ 117 h 1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5" h="117">
                <a:moveTo>
                  <a:pt x="1" y="53"/>
                </a:moveTo>
                <a:lnTo>
                  <a:pt x="12" y="54"/>
                </a:lnTo>
                <a:lnTo>
                  <a:pt x="42" y="58"/>
                </a:lnTo>
                <a:lnTo>
                  <a:pt x="87" y="64"/>
                </a:lnTo>
                <a:lnTo>
                  <a:pt x="142" y="71"/>
                </a:lnTo>
                <a:lnTo>
                  <a:pt x="202" y="81"/>
                </a:lnTo>
                <a:lnTo>
                  <a:pt x="262" y="92"/>
                </a:lnTo>
                <a:lnTo>
                  <a:pt x="317" y="104"/>
                </a:lnTo>
                <a:lnTo>
                  <a:pt x="363" y="116"/>
                </a:lnTo>
                <a:lnTo>
                  <a:pt x="372" y="84"/>
                </a:lnTo>
                <a:lnTo>
                  <a:pt x="374" y="59"/>
                </a:lnTo>
                <a:lnTo>
                  <a:pt x="348" y="51"/>
                </a:lnTo>
                <a:lnTo>
                  <a:pt x="305" y="42"/>
                </a:lnTo>
                <a:lnTo>
                  <a:pt x="251" y="32"/>
                </a:lnTo>
                <a:lnTo>
                  <a:pt x="191" y="22"/>
                </a:lnTo>
                <a:lnTo>
                  <a:pt x="131" y="13"/>
                </a:lnTo>
                <a:lnTo>
                  <a:pt x="76" y="6"/>
                </a:lnTo>
                <a:lnTo>
                  <a:pt x="34" y="1"/>
                </a:lnTo>
                <a:lnTo>
                  <a:pt x="8" y="0"/>
                </a:lnTo>
                <a:lnTo>
                  <a:pt x="0" y="37"/>
                </a:lnTo>
                <a:lnTo>
                  <a:pt x="1" y="53"/>
                </a:lnTo>
              </a:path>
            </a:pathLst>
          </a:custGeom>
          <a:solidFill>
            <a:srgbClr val="FEFEFE"/>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1034" name="Freeform 139"/>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1035" name="Freeform 140"/>
          <p:cNvSpPr>
            <a:spLocks/>
          </p:cNvSpPr>
          <p:nvPr/>
        </p:nvSpPr>
        <p:spPr bwMode="auto">
          <a:xfrm>
            <a:off x="3114675" y="1706563"/>
            <a:ext cx="528638" cy="185737"/>
          </a:xfrm>
          <a:custGeom>
            <a:avLst/>
            <a:gdLst>
              <a:gd name="T0" fmla="*/ 2147483647 w 375"/>
              <a:gd name="T1" fmla="*/ 2147483647 h 117"/>
              <a:gd name="T2" fmla="*/ 2147483647 w 375"/>
              <a:gd name="T3" fmla="*/ 2147483647 h 117"/>
              <a:gd name="T4" fmla="*/ 2147483647 w 375"/>
              <a:gd name="T5" fmla="*/ 2147483647 h 117"/>
              <a:gd name="T6" fmla="*/ 2147483647 w 375"/>
              <a:gd name="T7" fmla="*/ 2147483647 h 117"/>
              <a:gd name="T8" fmla="*/ 2147483647 w 375"/>
              <a:gd name="T9" fmla="*/ 2147483647 h 117"/>
              <a:gd name="T10" fmla="*/ 2147483647 w 375"/>
              <a:gd name="T11" fmla="*/ 2147483647 h 117"/>
              <a:gd name="T12" fmla="*/ 2147483647 w 375"/>
              <a:gd name="T13" fmla="*/ 2147483647 h 117"/>
              <a:gd name="T14" fmla="*/ 2147483647 w 375"/>
              <a:gd name="T15" fmla="*/ 2147483647 h 117"/>
              <a:gd name="T16" fmla="*/ 2147483647 w 375"/>
              <a:gd name="T17" fmla="*/ 2147483647 h 117"/>
              <a:gd name="T18" fmla="*/ 2147483647 w 375"/>
              <a:gd name="T19" fmla="*/ 2147483647 h 117"/>
              <a:gd name="T20" fmla="*/ 2147483647 w 375"/>
              <a:gd name="T21" fmla="*/ 2147483647 h 117"/>
              <a:gd name="T22" fmla="*/ 2147483647 w 375"/>
              <a:gd name="T23" fmla="*/ 2147483647 h 117"/>
              <a:gd name="T24" fmla="*/ 2147483647 w 375"/>
              <a:gd name="T25" fmla="*/ 2147483647 h 117"/>
              <a:gd name="T26" fmla="*/ 2147483647 w 375"/>
              <a:gd name="T27" fmla="*/ 2147483647 h 117"/>
              <a:gd name="T28" fmla="*/ 2147483647 w 375"/>
              <a:gd name="T29" fmla="*/ 2147483647 h 117"/>
              <a:gd name="T30" fmla="*/ 2147483647 w 375"/>
              <a:gd name="T31" fmla="*/ 2147483647 h 117"/>
              <a:gd name="T32" fmla="*/ 2147483647 w 375"/>
              <a:gd name="T33" fmla="*/ 2147483647 h 117"/>
              <a:gd name="T34" fmla="*/ 2147483647 w 375"/>
              <a:gd name="T35" fmla="*/ 2147483647 h 117"/>
              <a:gd name="T36" fmla="*/ 2147483647 w 375"/>
              <a:gd name="T37" fmla="*/ 0 h 117"/>
              <a:gd name="T38" fmla="*/ 0 w 375"/>
              <a:gd name="T39" fmla="*/ 2147483647 h 117"/>
              <a:gd name="T40" fmla="*/ 2147483647 w 375"/>
              <a:gd name="T41" fmla="*/ 2147483647 h 1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5"/>
              <a:gd name="T64" fmla="*/ 0 h 117"/>
              <a:gd name="T65" fmla="*/ 375 w 375"/>
              <a:gd name="T66" fmla="*/ 117 h 1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5" h="117">
                <a:moveTo>
                  <a:pt x="1" y="53"/>
                </a:moveTo>
                <a:lnTo>
                  <a:pt x="12" y="54"/>
                </a:lnTo>
                <a:lnTo>
                  <a:pt x="42" y="58"/>
                </a:lnTo>
                <a:lnTo>
                  <a:pt x="87" y="64"/>
                </a:lnTo>
                <a:lnTo>
                  <a:pt x="142" y="71"/>
                </a:lnTo>
                <a:lnTo>
                  <a:pt x="202" y="81"/>
                </a:lnTo>
                <a:lnTo>
                  <a:pt x="262" y="92"/>
                </a:lnTo>
                <a:lnTo>
                  <a:pt x="317" y="104"/>
                </a:lnTo>
                <a:lnTo>
                  <a:pt x="363" y="116"/>
                </a:lnTo>
                <a:lnTo>
                  <a:pt x="372" y="84"/>
                </a:lnTo>
                <a:lnTo>
                  <a:pt x="374" y="59"/>
                </a:lnTo>
                <a:lnTo>
                  <a:pt x="348" y="51"/>
                </a:lnTo>
                <a:lnTo>
                  <a:pt x="305" y="42"/>
                </a:lnTo>
                <a:lnTo>
                  <a:pt x="251" y="32"/>
                </a:lnTo>
                <a:lnTo>
                  <a:pt x="191" y="22"/>
                </a:lnTo>
                <a:lnTo>
                  <a:pt x="131" y="13"/>
                </a:lnTo>
                <a:lnTo>
                  <a:pt x="76" y="6"/>
                </a:lnTo>
                <a:lnTo>
                  <a:pt x="34" y="1"/>
                </a:lnTo>
                <a:lnTo>
                  <a:pt x="8" y="0"/>
                </a:lnTo>
                <a:lnTo>
                  <a:pt x="0" y="37"/>
                </a:lnTo>
                <a:lnTo>
                  <a:pt x="1" y="53"/>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1036" name="Freeform 141"/>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1037" name="Freeform 142"/>
          <p:cNvSpPr>
            <a:spLocks/>
          </p:cNvSpPr>
          <p:nvPr/>
        </p:nvSpPr>
        <p:spPr bwMode="auto">
          <a:xfrm>
            <a:off x="2706688" y="1903413"/>
            <a:ext cx="244475" cy="134937"/>
          </a:xfrm>
          <a:custGeom>
            <a:avLst/>
            <a:gdLst>
              <a:gd name="T0" fmla="*/ 2147483647 w 173"/>
              <a:gd name="T1" fmla="*/ 2147483647 h 85"/>
              <a:gd name="T2" fmla="*/ 0 w 173"/>
              <a:gd name="T3" fmla="*/ 2147483647 h 85"/>
              <a:gd name="T4" fmla="*/ 2147483647 w 173"/>
              <a:gd name="T5" fmla="*/ 2147483647 h 85"/>
              <a:gd name="T6" fmla="*/ 2147483647 w 173"/>
              <a:gd name="T7" fmla="*/ 2147483647 h 85"/>
              <a:gd name="T8" fmla="*/ 2147483647 w 173"/>
              <a:gd name="T9" fmla="*/ 2147483647 h 85"/>
              <a:gd name="T10" fmla="*/ 2147483647 w 173"/>
              <a:gd name="T11" fmla="*/ 2147483647 h 85"/>
              <a:gd name="T12" fmla="*/ 2147483647 w 173"/>
              <a:gd name="T13" fmla="*/ 2147483647 h 85"/>
              <a:gd name="T14" fmla="*/ 2147483647 w 173"/>
              <a:gd name="T15" fmla="*/ 2147483647 h 85"/>
              <a:gd name="T16" fmla="*/ 2147483647 w 173"/>
              <a:gd name="T17" fmla="*/ 2147483647 h 85"/>
              <a:gd name="T18" fmla="*/ 2147483647 w 173"/>
              <a:gd name="T19" fmla="*/ 2147483647 h 85"/>
              <a:gd name="T20" fmla="*/ 2147483647 w 173"/>
              <a:gd name="T21" fmla="*/ 0 h 85"/>
              <a:gd name="T22" fmla="*/ 2147483647 w 173"/>
              <a:gd name="T23" fmla="*/ 2147483647 h 85"/>
              <a:gd name="T24" fmla="*/ 2147483647 w 173"/>
              <a:gd name="T25" fmla="*/ 2147483647 h 85"/>
              <a:gd name="T26" fmla="*/ 2147483647 w 173"/>
              <a:gd name="T27" fmla="*/ 2147483647 h 85"/>
              <a:gd name="T28" fmla="*/ 2147483647 w 173"/>
              <a:gd name="T29" fmla="*/ 2147483647 h 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3"/>
              <a:gd name="T46" fmla="*/ 0 h 85"/>
              <a:gd name="T47" fmla="*/ 173 w 173"/>
              <a:gd name="T48" fmla="*/ 85 h 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3" h="85">
                <a:moveTo>
                  <a:pt x="8" y="13"/>
                </a:moveTo>
                <a:lnTo>
                  <a:pt x="0" y="39"/>
                </a:lnTo>
                <a:lnTo>
                  <a:pt x="9" y="82"/>
                </a:lnTo>
                <a:lnTo>
                  <a:pt x="36" y="84"/>
                </a:lnTo>
                <a:lnTo>
                  <a:pt x="75" y="84"/>
                </a:lnTo>
                <a:lnTo>
                  <a:pt x="119" y="82"/>
                </a:lnTo>
                <a:lnTo>
                  <a:pt x="165" y="79"/>
                </a:lnTo>
                <a:lnTo>
                  <a:pt x="172" y="42"/>
                </a:lnTo>
                <a:lnTo>
                  <a:pt x="167" y="6"/>
                </a:lnTo>
                <a:lnTo>
                  <a:pt x="135" y="1"/>
                </a:lnTo>
                <a:lnTo>
                  <a:pt x="81" y="0"/>
                </a:lnTo>
                <a:lnTo>
                  <a:pt x="54" y="1"/>
                </a:lnTo>
                <a:lnTo>
                  <a:pt x="30" y="4"/>
                </a:lnTo>
                <a:lnTo>
                  <a:pt x="14" y="8"/>
                </a:lnTo>
                <a:lnTo>
                  <a:pt x="8" y="13"/>
                </a:lnTo>
              </a:path>
            </a:pathLst>
          </a:custGeom>
          <a:solidFill>
            <a:srgbClr val="FFFFFF"/>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1038" name="Freeform 143"/>
          <p:cNvSpPr>
            <a:spLocks/>
          </p:cNvSpPr>
          <p:nvPr/>
        </p:nvSpPr>
        <p:spPr bwMode="auto">
          <a:xfrm>
            <a:off x="2706688" y="1903413"/>
            <a:ext cx="244475" cy="134937"/>
          </a:xfrm>
          <a:custGeom>
            <a:avLst/>
            <a:gdLst>
              <a:gd name="T0" fmla="*/ 2147483647 w 173"/>
              <a:gd name="T1" fmla="*/ 2147483647 h 85"/>
              <a:gd name="T2" fmla="*/ 0 w 173"/>
              <a:gd name="T3" fmla="*/ 2147483647 h 85"/>
              <a:gd name="T4" fmla="*/ 2147483647 w 173"/>
              <a:gd name="T5" fmla="*/ 2147483647 h 85"/>
              <a:gd name="T6" fmla="*/ 2147483647 w 173"/>
              <a:gd name="T7" fmla="*/ 2147483647 h 85"/>
              <a:gd name="T8" fmla="*/ 2147483647 w 173"/>
              <a:gd name="T9" fmla="*/ 2147483647 h 85"/>
              <a:gd name="T10" fmla="*/ 2147483647 w 173"/>
              <a:gd name="T11" fmla="*/ 2147483647 h 85"/>
              <a:gd name="T12" fmla="*/ 2147483647 w 173"/>
              <a:gd name="T13" fmla="*/ 2147483647 h 85"/>
              <a:gd name="T14" fmla="*/ 2147483647 w 173"/>
              <a:gd name="T15" fmla="*/ 2147483647 h 85"/>
              <a:gd name="T16" fmla="*/ 2147483647 w 173"/>
              <a:gd name="T17" fmla="*/ 2147483647 h 85"/>
              <a:gd name="T18" fmla="*/ 2147483647 w 173"/>
              <a:gd name="T19" fmla="*/ 2147483647 h 85"/>
              <a:gd name="T20" fmla="*/ 2147483647 w 173"/>
              <a:gd name="T21" fmla="*/ 0 h 85"/>
              <a:gd name="T22" fmla="*/ 2147483647 w 173"/>
              <a:gd name="T23" fmla="*/ 2147483647 h 85"/>
              <a:gd name="T24" fmla="*/ 2147483647 w 173"/>
              <a:gd name="T25" fmla="*/ 2147483647 h 85"/>
              <a:gd name="T26" fmla="*/ 2147483647 w 173"/>
              <a:gd name="T27" fmla="*/ 2147483647 h 85"/>
              <a:gd name="T28" fmla="*/ 2147483647 w 173"/>
              <a:gd name="T29" fmla="*/ 2147483647 h 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3"/>
              <a:gd name="T46" fmla="*/ 0 h 85"/>
              <a:gd name="T47" fmla="*/ 173 w 173"/>
              <a:gd name="T48" fmla="*/ 85 h 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3" h="85">
                <a:moveTo>
                  <a:pt x="8" y="13"/>
                </a:moveTo>
                <a:lnTo>
                  <a:pt x="0" y="39"/>
                </a:lnTo>
                <a:lnTo>
                  <a:pt x="9" y="82"/>
                </a:lnTo>
                <a:lnTo>
                  <a:pt x="36" y="84"/>
                </a:lnTo>
                <a:lnTo>
                  <a:pt x="75" y="84"/>
                </a:lnTo>
                <a:lnTo>
                  <a:pt x="119" y="82"/>
                </a:lnTo>
                <a:lnTo>
                  <a:pt x="165" y="79"/>
                </a:lnTo>
                <a:lnTo>
                  <a:pt x="172" y="42"/>
                </a:lnTo>
                <a:lnTo>
                  <a:pt x="167" y="6"/>
                </a:lnTo>
                <a:lnTo>
                  <a:pt x="135" y="1"/>
                </a:lnTo>
                <a:lnTo>
                  <a:pt x="81" y="0"/>
                </a:lnTo>
                <a:lnTo>
                  <a:pt x="54" y="1"/>
                </a:lnTo>
                <a:lnTo>
                  <a:pt x="30" y="4"/>
                </a:lnTo>
                <a:lnTo>
                  <a:pt x="14" y="8"/>
                </a:lnTo>
                <a:lnTo>
                  <a:pt x="8" y="13"/>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1039" name="Freeform 144"/>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1040" name="Freeform 145"/>
          <p:cNvSpPr>
            <a:spLocks/>
          </p:cNvSpPr>
          <p:nvPr/>
        </p:nvSpPr>
        <p:spPr bwMode="auto">
          <a:xfrm>
            <a:off x="2584450" y="1905000"/>
            <a:ext cx="111125" cy="95250"/>
          </a:xfrm>
          <a:custGeom>
            <a:avLst/>
            <a:gdLst>
              <a:gd name="T0" fmla="*/ 2147483647 w 79"/>
              <a:gd name="T1" fmla="*/ 0 h 60"/>
              <a:gd name="T2" fmla="*/ 2147483647 w 79"/>
              <a:gd name="T3" fmla="*/ 2147483647 h 60"/>
              <a:gd name="T4" fmla="*/ 2147483647 w 79"/>
              <a:gd name="T5" fmla="*/ 2147483647 h 60"/>
              <a:gd name="T6" fmla="*/ 2147483647 w 79"/>
              <a:gd name="T7" fmla="*/ 2147483647 h 60"/>
              <a:gd name="T8" fmla="*/ 2147483647 w 79"/>
              <a:gd name="T9" fmla="*/ 2147483647 h 60"/>
              <a:gd name="T10" fmla="*/ 2147483647 w 79"/>
              <a:gd name="T11" fmla="*/ 2147483647 h 60"/>
              <a:gd name="T12" fmla="*/ 2147483647 w 79"/>
              <a:gd name="T13" fmla="*/ 2147483647 h 60"/>
              <a:gd name="T14" fmla="*/ 0 w 79"/>
              <a:gd name="T15" fmla="*/ 2147483647 h 60"/>
              <a:gd name="T16" fmla="*/ 2147483647 w 79"/>
              <a:gd name="T17" fmla="*/ 0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9"/>
              <a:gd name="T28" fmla="*/ 0 h 60"/>
              <a:gd name="T29" fmla="*/ 79 w 79"/>
              <a:gd name="T30" fmla="*/ 60 h 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9" h="60">
                <a:moveTo>
                  <a:pt x="10" y="0"/>
                </a:moveTo>
                <a:lnTo>
                  <a:pt x="61" y="4"/>
                </a:lnTo>
                <a:lnTo>
                  <a:pt x="78" y="40"/>
                </a:lnTo>
                <a:lnTo>
                  <a:pt x="66" y="59"/>
                </a:lnTo>
                <a:lnTo>
                  <a:pt x="30" y="59"/>
                </a:lnTo>
                <a:lnTo>
                  <a:pt x="12" y="54"/>
                </a:lnTo>
                <a:lnTo>
                  <a:pt x="1" y="38"/>
                </a:lnTo>
                <a:lnTo>
                  <a:pt x="0" y="18"/>
                </a:lnTo>
                <a:lnTo>
                  <a:pt x="10" y="0"/>
                </a:lnTo>
              </a:path>
            </a:pathLst>
          </a:custGeom>
          <a:solidFill>
            <a:srgbClr val="FFFFFF"/>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1041" name="Freeform 146"/>
          <p:cNvSpPr>
            <a:spLocks/>
          </p:cNvSpPr>
          <p:nvPr/>
        </p:nvSpPr>
        <p:spPr bwMode="auto">
          <a:xfrm>
            <a:off x="2584450" y="1905000"/>
            <a:ext cx="111125" cy="95250"/>
          </a:xfrm>
          <a:custGeom>
            <a:avLst/>
            <a:gdLst>
              <a:gd name="T0" fmla="*/ 2147483647 w 79"/>
              <a:gd name="T1" fmla="*/ 0 h 60"/>
              <a:gd name="T2" fmla="*/ 2147483647 w 79"/>
              <a:gd name="T3" fmla="*/ 2147483647 h 60"/>
              <a:gd name="T4" fmla="*/ 2147483647 w 79"/>
              <a:gd name="T5" fmla="*/ 2147483647 h 60"/>
              <a:gd name="T6" fmla="*/ 2147483647 w 79"/>
              <a:gd name="T7" fmla="*/ 2147483647 h 60"/>
              <a:gd name="T8" fmla="*/ 2147483647 w 79"/>
              <a:gd name="T9" fmla="*/ 2147483647 h 60"/>
              <a:gd name="T10" fmla="*/ 2147483647 w 79"/>
              <a:gd name="T11" fmla="*/ 2147483647 h 60"/>
              <a:gd name="T12" fmla="*/ 2147483647 w 79"/>
              <a:gd name="T13" fmla="*/ 2147483647 h 60"/>
              <a:gd name="T14" fmla="*/ 0 w 79"/>
              <a:gd name="T15" fmla="*/ 2147483647 h 60"/>
              <a:gd name="T16" fmla="*/ 2147483647 w 79"/>
              <a:gd name="T17" fmla="*/ 0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9"/>
              <a:gd name="T28" fmla="*/ 0 h 60"/>
              <a:gd name="T29" fmla="*/ 79 w 79"/>
              <a:gd name="T30" fmla="*/ 60 h 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9" h="60">
                <a:moveTo>
                  <a:pt x="10" y="0"/>
                </a:moveTo>
                <a:lnTo>
                  <a:pt x="61" y="4"/>
                </a:lnTo>
                <a:lnTo>
                  <a:pt x="78" y="40"/>
                </a:lnTo>
                <a:lnTo>
                  <a:pt x="66" y="59"/>
                </a:lnTo>
                <a:lnTo>
                  <a:pt x="30" y="59"/>
                </a:lnTo>
                <a:lnTo>
                  <a:pt x="12" y="54"/>
                </a:lnTo>
                <a:lnTo>
                  <a:pt x="1" y="38"/>
                </a:lnTo>
                <a:lnTo>
                  <a:pt x="0" y="18"/>
                </a:lnTo>
                <a:lnTo>
                  <a:pt x="10"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1042" name="Freeform 147"/>
          <p:cNvSpPr>
            <a:spLocks/>
          </p:cNvSpPr>
          <p:nvPr/>
        </p:nvSpPr>
        <p:spPr bwMode="auto">
          <a:xfrm>
            <a:off x="1233488" y="1682750"/>
            <a:ext cx="3154362" cy="2755900"/>
          </a:xfrm>
          <a:custGeom>
            <a:avLst/>
            <a:gdLst>
              <a:gd name="T0" fmla="*/ 0 w 2235"/>
              <a:gd name="T1" fmla="*/ 2147483647 h 1736"/>
              <a:gd name="T2" fmla="*/ 0 w 2235"/>
              <a:gd name="T3" fmla="*/ 0 h 1736"/>
              <a:gd name="T4" fmla="*/ 2147483647 w 2235"/>
              <a:gd name="T5" fmla="*/ 0 h 1736"/>
              <a:gd name="T6" fmla="*/ 2147483647 w 2235"/>
              <a:gd name="T7" fmla="*/ 2147483647 h 1736"/>
              <a:gd name="T8" fmla="*/ 0 w 2235"/>
              <a:gd name="T9" fmla="*/ 2147483647 h 1736"/>
              <a:gd name="T10" fmla="*/ 0 60000 65536"/>
              <a:gd name="T11" fmla="*/ 0 60000 65536"/>
              <a:gd name="T12" fmla="*/ 0 60000 65536"/>
              <a:gd name="T13" fmla="*/ 0 60000 65536"/>
              <a:gd name="T14" fmla="*/ 0 60000 65536"/>
              <a:gd name="T15" fmla="*/ 0 w 2235"/>
              <a:gd name="T16" fmla="*/ 0 h 1736"/>
              <a:gd name="T17" fmla="*/ 2235 w 2235"/>
              <a:gd name="T18" fmla="*/ 1736 h 1736"/>
            </a:gdLst>
            <a:ahLst/>
            <a:cxnLst>
              <a:cxn ang="T10">
                <a:pos x="T0" y="T1"/>
              </a:cxn>
              <a:cxn ang="T11">
                <a:pos x="T2" y="T3"/>
              </a:cxn>
              <a:cxn ang="T12">
                <a:pos x="T4" y="T5"/>
              </a:cxn>
              <a:cxn ang="T13">
                <a:pos x="T6" y="T7"/>
              </a:cxn>
              <a:cxn ang="T14">
                <a:pos x="T8" y="T9"/>
              </a:cxn>
            </a:cxnLst>
            <a:rect l="T15" t="T16" r="T17" b="T18"/>
            <a:pathLst>
              <a:path w="2235" h="1736">
                <a:moveTo>
                  <a:pt x="0" y="1735"/>
                </a:moveTo>
                <a:lnTo>
                  <a:pt x="0" y="0"/>
                </a:lnTo>
                <a:lnTo>
                  <a:pt x="2234" y="0"/>
                </a:lnTo>
                <a:lnTo>
                  <a:pt x="2234" y="1735"/>
                </a:lnTo>
                <a:lnTo>
                  <a:pt x="0" y="17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1043" name="Freeform 148"/>
          <p:cNvSpPr>
            <a:spLocks/>
          </p:cNvSpPr>
          <p:nvPr/>
        </p:nvSpPr>
        <p:spPr bwMode="auto">
          <a:xfrm>
            <a:off x="2965450" y="1911350"/>
            <a:ext cx="117475" cy="98425"/>
          </a:xfrm>
          <a:custGeom>
            <a:avLst/>
            <a:gdLst>
              <a:gd name="T0" fmla="*/ 2147483647 w 84"/>
              <a:gd name="T1" fmla="*/ 0 h 62"/>
              <a:gd name="T2" fmla="*/ 2147483647 w 84"/>
              <a:gd name="T3" fmla="*/ 2147483647 h 62"/>
              <a:gd name="T4" fmla="*/ 2147483647 w 84"/>
              <a:gd name="T5" fmla="*/ 2147483647 h 62"/>
              <a:gd name="T6" fmla="*/ 2147483647 w 84"/>
              <a:gd name="T7" fmla="*/ 2147483647 h 62"/>
              <a:gd name="T8" fmla="*/ 2147483647 w 84"/>
              <a:gd name="T9" fmla="*/ 2147483647 h 62"/>
              <a:gd name="T10" fmla="*/ 2147483647 w 84"/>
              <a:gd name="T11" fmla="*/ 2147483647 h 62"/>
              <a:gd name="T12" fmla="*/ 2147483647 w 84"/>
              <a:gd name="T13" fmla="*/ 2147483647 h 62"/>
              <a:gd name="T14" fmla="*/ 0 w 84"/>
              <a:gd name="T15" fmla="*/ 2147483647 h 62"/>
              <a:gd name="T16" fmla="*/ 2147483647 w 84"/>
              <a:gd name="T17" fmla="*/ 2147483647 h 62"/>
              <a:gd name="T18" fmla="*/ 2147483647 w 84"/>
              <a:gd name="T19" fmla="*/ 2147483647 h 62"/>
              <a:gd name="T20" fmla="*/ 2147483647 w 84"/>
              <a:gd name="T21" fmla="*/ 0 h 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4"/>
              <a:gd name="T34" fmla="*/ 0 h 62"/>
              <a:gd name="T35" fmla="*/ 84 w 84"/>
              <a:gd name="T36" fmla="*/ 62 h 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4" h="62">
                <a:moveTo>
                  <a:pt x="41" y="0"/>
                </a:moveTo>
                <a:lnTo>
                  <a:pt x="72" y="8"/>
                </a:lnTo>
                <a:lnTo>
                  <a:pt x="83" y="21"/>
                </a:lnTo>
                <a:lnTo>
                  <a:pt x="80" y="36"/>
                </a:lnTo>
                <a:lnTo>
                  <a:pt x="72" y="50"/>
                </a:lnTo>
                <a:lnTo>
                  <a:pt x="42" y="61"/>
                </a:lnTo>
                <a:lnTo>
                  <a:pt x="5" y="51"/>
                </a:lnTo>
                <a:lnTo>
                  <a:pt x="0" y="35"/>
                </a:lnTo>
                <a:lnTo>
                  <a:pt x="1" y="17"/>
                </a:lnTo>
                <a:lnTo>
                  <a:pt x="13" y="3"/>
                </a:lnTo>
                <a:lnTo>
                  <a:pt x="41" y="0"/>
                </a:lnTo>
              </a:path>
            </a:pathLst>
          </a:custGeom>
          <a:solidFill>
            <a:srgbClr val="FFFFFF"/>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1044" name="Freeform 149"/>
          <p:cNvSpPr>
            <a:spLocks/>
          </p:cNvSpPr>
          <p:nvPr/>
        </p:nvSpPr>
        <p:spPr bwMode="auto">
          <a:xfrm>
            <a:off x="2965450" y="1911350"/>
            <a:ext cx="117475" cy="98425"/>
          </a:xfrm>
          <a:custGeom>
            <a:avLst/>
            <a:gdLst>
              <a:gd name="T0" fmla="*/ 2147483647 w 84"/>
              <a:gd name="T1" fmla="*/ 0 h 62"/>
              <a:gd name="T2" fmla="*/ 2147483647 w 84"/>
              <a:gd name="T3" fmla="*/ 2147483647 h 62"/>
              <a:gd name="T4" fmla="*/ 2147483647 w 84"/>
              <a:gd name="T5" fmla="*/ 2147483647 h 62"/>
              <a:gd name="T6" fmla="*/ 2147483647 w 84"/>
              <a:gd name="T7" fmla="*/ 2147483647 h 62"/>
              <a:gd name="T8" fmla="*/ 2147483647 w 84"/>
              <a:gd name="T9" fmla="*/ 2147483647 h 62"/>
              <a:gd name="T10" fmla="*/ 2147483647 w 84"/>
              <a:gd name="T11" fmla="*/ 2147483647 h 62"/>
              <a:gd name="T12" fmla="*/ 2147483647 w 84"/>
              <a:gd name="T13" fmla="*/ 2147483647 h 62"/>
              <a:gd name="T14" fmla="*/ 0 w 84"/>
              <a:gd name="T15" fmla="*/ 2147483647 h 62"/>
              <a:gd name="T16" fmla="*/ 2147483647 w 84"/>
              <a:gd name="T17" fmla="*/ 2147483647 h 62"/>
              <a:gd name="T18" fmla="*/ 2147483647 w 84"/>
              <a:gd name="T19" fmla="*/ 2147483647 h 62"/>
              <a:gd name="T20" fmla="*/ 2147483647 w 84"/>
              <a:gd name="T21" fmla="*/ 0 h 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4"/>
              <a:gd name="T34" fmla="*/ 0 h 62"/>
              <a:gd name="T35" fmla="*/ 84 w 84"/>
              <a:gd name="T36" fmla="*/ 62 h 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4" h="62">
                <a:moveTo>
                  <a:pt x="41" y="0"/>
                </a:moveTo>
                <a:lnTo>
                  <a:pt x="72" y="8"/>
                </a:lnTo>
                <a:lnTo>
                  <a:pt x="83" y="21"/>
                </a:lnTo>
                <a:lnTo>
                  <a:pt x="80" y="36"/>
                </a:lnTo>
                <a:lnTo>
                  <a:pt x="72" y="50"/>
                </a:lnTo>
                <a:lnTo>
                  <a:pt x="42" y="61"/>
                </a:lnTo>
                <a:lnTo>
                  <a:pt x="5" y="51"/>
                </a:lnTo>
                <a:lnTo>
                  <a:pt x="0" y="35"/>
                </a:lnTo>
                <a:lnTo>
                  <a:pt x="1" y="17"/>
                </a:lnTo>
                <a:lnTo>
                  <a:pt x="13" y="3"/>
                </a:lnTo>
                <a:lnTo>
                  <a:pt x="4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1045" name="Freeform 150"/>
          <p:cNvSpPr>
            <a:spLocks/>
          </p:cNvSpPr>
          <p:nvPr/>
        </p:nvSpPr>
        <p:spPr bwMode="auto">
          <a:xfrm>
            <a:off x="4997450" y="1839913"/>
            <a:ext cx="3035300" cy="2592387"/>
          </a:xfrm>
          <a:custGeom>
            <a:avLst/>
            <a:gdLst>
              <a:gd name="T0" fmla="*/ 2147483647 w 2152"/>
              <a:gd name="T1" fmla="*/ 2147483647 h 1633"/>
              <a:gd name="T2" fmla="*/ 2147483647 w 2152"/>
              <a:gd name="T3" fmla="*/ 2147483647 h 1633"/>
              <a:gd name="T4" fmla="*/ 2147483647 w 2152"/>
              <a:gd name="T5" fmla="*/ 2147483647 h 1633"/>
              <a:gd name="T6" fmla="*/ 2147483647 w 2152"/>
              <a:gd name="T7" fmla="*/ 2147483647 h 1633"/>
              <a:gd name="T8" fmla="*/ 2147483647 w 2152"/>
              <a:gd name="T9" fmla="*/ 2147483647 h 1633"/>
              <a:gd name="T10" fmla="*/ 2147483647 w 2152"/>
              <a:gd name="T11" fmla="*/ 2147483647 h 1633"/>
              <a:gd name="T12" fmla="*/ 2147483647 w 2152"/>
              <a:gd name="T13" fmla="*/ 2147483647 h 1633"/>
              <a:gd name="T14" fmla="*/ 2147483647 w 2152"/>
              <a:gd name="T15" fmla="*/ 2147483647 h 1633"/>
              <a:gd name="T16" fmla="*/ 2147483647 w 2152"/>
              <a:gd name="T17" fmla="*/ 2147483647 h 1633"/>
              <a:gd name="T18" fmla="*/ 2147483647 w 2152"/>
              <a:gd name="T19" fmla="*/ 2147483647 h 1633"/>
              <a:gd name="T20" fmla="*/ 2147483647 w 2152"/>
              <a:gd name="T21" fmla="*/ 2147483647 h 1633"/>
              <a:gd name="T22" fmla="*/ 2147483647 w 2152"/>
              <a:gd name="T23" fmla="*/ 2147483647 h 1633"/>
              <a:gd name="T24" fmla="*/ 2147483647 w 2152"/>
              <a:gd name="T25" fmla="*/ 2147483647 h 1633"/>
              <a:gd name="T26" fmla="*/ 2147483647 w 2152"/>
              <a:gd name="T27" fmla="*/ 2147483647 h 1633"/>
              <a:gd name="T28" fmla="*/ 2147483647 w 2152"/>
              <a:gd name="T29" fmla="*/ 2147483647 h 1633"/>
              <a:gd name="T30" fmla="*/ 2147483647 w 2152"/>
              <a:gd name="T31" fmla="*/ 2147483647 h 1633"/>
              <a:gd name="T32" fmla="*/ 2147483647 w 2152"/>
              <a:gd name="T33" fmla="*/ 2147483647 h 1633"/>
              <a:gd name="T34" fmla="*/ 2147483647 w 2152"/>
              <a:gd name="T35" fmla="*/ 2147483647 h 1633"/>
              <a:gd name="T36" fmla="*/ 2147483647 w 2152"/>
              <a:gd name="T37" fmla="*/ 2147483647 h 1633"/>
              <a:gd name="T38" fmla="*/ 2147483647 w 2152"/>
              <a:gd name="T39" fmla="*/ 2147483647 h 1633"/>
              <a:gd name="T40" fmla="*/ 2147483647 w 2152"/>
              <a:gd name="T41" fmla="*/ 2147483647 h 1633"/>
              <a:gd name="T42" fmla="*/ 2147483647 w 2152"/>
              <a:gd name="T43" fmla="*/ 2147483647 h 1633"/>
              <a:gd name="T44" fmla="*/ 2147483647 w 2152"/>
              <a:gd name="T45" fmla="*/ 2147483647 h 1633"/>
              <a:gd name="T46" fmla="*/ 2147483647 w 2152"/>
              <a:gd name="T47" fmla="*/ 2147483647 h 1633"/>
              <a:gd name="T48" fmla="*/ 2147483647 w 2152"/>
              <a:gd name="T49" fmla="*/ 2147483647 h 1633"/>
              <a:gd name="T50" fmla="*/ 2147483647 w 2152"/>
              <a:gd name="T51" fmla="*/ 2147483647 h 1633"/>
              <a:gd name="T52" fmla="*/ 2147483647 w 2152"/>
              <a:gd name="T53" fmla="*/ 2147483647 h 1633"/>
              <a:gd name="T54" fmla="*/ 2147483647 w 2152"/>
              <a:gd name="T55" fmla="*/ 2147483647 h 1633"/>
              <a:gd name="T56" fmla="*/ 2147483647 w 2152"/>
              <a:gd name="T57" fmla="*/ 2147483647 h 1633"/>
              <a:gd name="T58" fmla="*/ 2147483647 w 2152"/>
              <a:gd name="T59" fmla="*/ 2147483647 h 1633"/>
              <a:gd name="T60" fmla="*/ 2147483647 w 2152"/>
              <a:gd name="T61" fmla="*/ 2147483647 h 1633"/>
              <a:gd name="T62" fmla="*/ 2147483647 w 2152"/>
              <a:gd name="T63" fmla="*/ 2147483647 h 1633"/>
              <a:gd name="T64" fmla="*/ 2147483647 w 2152"/>
              <a:gd name="T65" fmla="*/ 2147483647 h 16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52"/>
              <a:gd name="T100" fmla="*/ 0 h 1633"/>
              <a:gd name="T101" fmla="*/ 2152 w 2152"/>
              <a:gd name="T102" fmla="*/ 1633 h 163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52" h="1633">
                <a:moveTo>
                  <a:pt x="397" y="73"/>
                </a:moveTo>
                <a:lnTo>
                  <a:pt x="472" y="36"/>
                </a:lnTo>
                <a:lnTo>
                  <a:pt x="546" y="14"/>
                </a:lnTo>
                <a:lnTo>
                  <a:pt x="622" y="2"/>
                </a:lnTo>
                <a:lnTo>
                  <a:pt x="699" y="0"/>
                </a:lnTo>
                <a:lnTo>
                  <a:pt x="860" y="7"/>
                </a:lnTo>
                <a:lnTo>
                  <a:pt x="1032" y="8"/>
                </a:lnTo>
                <a:lnTo>
                  <a:pt x="1145" y="8"/>
                </a:lnTo>
                <a:lnTo>
                  <a:pt x="1250" y="12"/>
                </a:lnTo>
                <a:lnTo>
                  <a:pt x="1343" y="19"/>
                </a:lnTo>
                <a:lnTo>
                  <a:pt x="1424" y="28"/>
                </a:lnTo>
                <a:lnTo>
                  <a:pt x="1490" y="37"/>
                </a:lnTo>
                <a:lnTo>
                  <a:pt x="1539" y="45"/>
                </a:lnTo>
                <a:lnTo>
                  <a:pt x="1570" y="50"/>
                </a:lnTo>
                <a:lnTo>
                  <a:pt x="1581" y="53"/>
                </a:lnTo>
                <a:lnTo>
                  <a:pt x="1677" y="78"/>
                </a:lnTo>
                <a:lnTo>
                  <a:pt x="1762" y="116"/>
                </a:lnTo>
                <a:lnTo>
                  <a:pt x="1836" y="163"/>
                </a:lnTo>
                <a:lnTo>
                  <a:pt x="1900" y="219"/>
                </a:lnTo>
                <a:lnTo>
                  <a:pt x="2001" y="347"/>
                </a:lnTo>
                <a:lnTo>
                  <a:pt x="2070" y="486"/>
                </a:lnTo>
                <a:lnTo>
                  <a:pt x="2114" y="620"/>
                </a:lnTo>
                <a:lnTo>
                  <a:pt x="2138" y="734"/>
                </a:lnTo>
                <a:lnTo>
                  <a:pt x="2145" y="779"/>
                </a:lnTo>
                <a:lnTo>
                  <a:pt x="2149" y="813"/>
                </a:lnTo>
                <a:lnTo>
                  <a:pt x="2151" y="835"/>
                </a:lnTo>
                <a:lnTo>
                  <a:pt x="2151" y="843"/>
                </a:lnTo>
                <a:lnTo>
                  <a:pt x="2150" y="934"/>
                </a:lnTo>
                <a:lnTo>
                  <a:pt x="2137" y="1049"/>
                </a:lnTo>
                <a:lnTo>
                  <a:pt x="2111" y="1174"/>
                </a:lnTo>
                <a:lnTo>
                  <a:pt x="2067" y="1301"/>
                </a:lnTo>
                <a:lnTo>
                  <a:pt x="2005" y="1418"/>
                </a:lnTo>
                <a:lnTo>
                  <a:pt x="1920" y="1516"/>
                </a:lnTo>
                <a:lnTo>
                  <a:pt x="1869" y="1554"/>
                </a:lnTo>
                <a:lnTo>
                  <a:pt x="1811" y="1584"/>
                </a:lnTo>
                <a:lnTo>
                  <a:pt x="1745" y="1603"/>
                </a:lnTo>
                <a:lnTo>
                  <a:pt x="1672" y="1611"/>
                </a:lnTo>
                <a:lnTo>
                  <a:pt x="1587" y="1610"/>
                </a:lnTo>
                <a:lnTo>
                  <a:pt x="1518" y="1607"/>
                </a:lnTo>
                <a:lnTo>
                  <a:pt x="1459" y="1602"/>
                </a:lnTo>
                <a:lnTo>
                  <a:pt x="1406" y="1599"/>
                </a:lnTo>
                <a:lnTo>
                  <a:pt x="1354" y="1598"/>
                </a:lnTo>
                <a:lnTo>
                  <a:pt x="1295" y="1600"/>
                </a:lnTo>
                <a:lnTo>
                  <a:pt x="1226" y="1610"/>
                </a:lnTo>
                <a:lnTo>
                  <a:pt x="1141" y="1626"/>
                </a:lnTo>
                <a:lnTo>
                  <a:pt x="1096" y="1632"/>
                </a:lnTo>
                <a:lnTo>
                  <a:pt x="1053" y="1629"/>
                </a:lnTo>
                <a:lnTo>
                  <a:pt x="943" y="1611"/>
                </a:lnTo>
                <a:lnTo>
                  <a:pt x="843" y="1603"/>
                </a:lnTo>
                <a:lnTo>
                  <a:pt x="753" y="1602"/>
                </a:lnTo>
                <a:lnTo>
                  <a:pt x="672" y="1605"/>
                </a:lnTo>
                <a:lnTo>
                  <a:pt x="527" y="1610"/>
                </a:lnTo>
                <a:lnTo>
                  <a:pt x="401" y="1593"/>
                </a:lnTo>
                <a:lnTo>
                  <a:pt x="360" y="1580"/>
                </a:lnTo>
                <a:lnTo>
                  <a:pt x="303" y="1548"/>
                </a:lnTo>
                <a:lnTo>
                  <a:pt x="236" y="1496"/>
                </a:lnTo>
                <a:lnTo>
                  <a:pt x="167" y="1419"/>
                </a:lnTo>
                <a:lnTo>
                  <a:pt x="102" y="1317"/>
                </a:lnTo>
                <a:lnTo>
                  <a:pt x="47" y="1186"/>
                </a:lnTo>
                <a:lnTo>
                  <a:pt x="11" y="1024"/>
                </a:lnTo>
                <a:lnTo>
                  <a:pt x="0" y="827"/>
                </a:lnTo>
                <a:lnTo>
                  <a:pt x="37" y="584"/>
                </a:lnTo>
                <a:lnTo>
                  <a:pt x="105" y="372"/>
                </a:lnTo>
                <a:lnTo>
                  <a:pt x="156" y="280"/>
                </a:lnTo>
                <a:lnTo>
                  <a:pt x="220" y="200"/>
                </a:lnTo>
                <a:lnTo>
                  <a:pt x="300" y="130"/>
                </a:lnTo>
                <a:lnTo>
                  <a:pt x="397" y="73"/>
                </a:lnTo>
              </a:path>
            </a:pathLst>
          </a:custGeom>
          <a:solidFill>
            <a:srgbClr val="FCD9CD"/>
          </a:solidFill>
          <a:ln w="12700" cap="rnd" cmpd="sng">
            <a:solidFill>
              <a:schemeClr val="tx1"/>
            </a:solidFill>
            <a:prstDash val="solid"/>
            <a:round/>
            <a:headEnd/>
            <a:tailEnd/>
          </a:ln>
        </p:spPr>
        <p:txBody>
          <a:bodyPr/>
          <a:lstStyle/>
          <a:p>
            <a:endParaRPr lang="es-ES"/>
          </a:p>
        </p:txBody>
      </p:sp>
      <p:sp>
        <p:nvSpPr>
          <p:cNvPr id="81046" name="Freeform 151"/>
          <p:cNvSpPr>
            <a:spLocks/>
          </p:cNvSpPr>
          <p:nvPr/>
        </p:nvSpPr>
        <p:spPr bwMode="auto">
          <a:xfrm>
            <a:off x="5591175" y="2446338"/>
            <a:ext cx="1298575" cy="1196975"/>
          </a:xfrm>
          <a:custGeom>
            <a:avLst/>
            <a:gdLst>
              <a:gd name="T0" fmla="*/ 2147483647 w 921"/>
              <a:gd name="T1" fmla="*/ 2147483647 h 754"/>
              <a:gd name="T2" fmla="*/ 2147483647 w 921"/>
              <a:gd name="T3" fmla="*/ 2147483647 h 754"/>
              <a:gd name="T4" fmla="*/ 2147483647 w 921"/>
              <a:gd name="T5" fmla="*/ 2147483647 h 754"/>
              <a:gd name="T6" fmla="*/ 2147483647 w 921"/>
              <a:gd name="T7" fmla="*/ 0 h 754"/>
              <a:gd name="T8" fmla="*/ 2147483647 w 921"/>
              <a:gd name="T9" fmla="*/ 2147483647 h 754"/>
              <a:gd name="T10" fmla="*/ 2147483647 w 921"/>
              <a:gd name="T11" fmla="*/ 2147483647 h 754"/>
              <a:gd name="T12" fmla="*/ 2147483647 w 921"/>
              <a:gd name="T13" fmla="*/ 2147483647 h 754"/>
              <a:gd name="T14" fmla="*/ 2147483647 w 921"/>
              <a:gd name="T15" fmla="*/ 2147483647 h 754"/>
              <a:gd name="T16" fmla="*/ 2147483647 w 921"/>
              <a:gd name="T17" fmla="*/ 2147483647 h 754"/>
              <a:gd name="T18" fmla="*/ 2147483647 w 921"/>
              <a:gd name="T19" fmla="*/ 2147483647 h 754"/>
              <a:gd name="T20" fmla="*/ 2147483647 w 921"/>
              <a:gd name="T21" fmla="*/ 2147483647 h 754"/>
              <a:gd name="T22" fmla="*/ 2147483647 w 921"/>
              <a:gd name="T23" fmla="*/ 2147483647 h 754"/>
              <a:gd name="T24" fmla="*/ 2147483647 w 921"/>
              <a:gd name="T25" fmla="*/ 2147483647 h 754"/>
              <a:gd name="T26" fmla="*/ 2147483647 w 921"/>
              <a:gd name="T27" fmla="*/ 2147483647 h 754"/>
              <a:gd name="T28" fmla="*/ 2147483647 w 921"/>
              <a:gd name="T29" fmla="*/ 2147483647 h 754"/>
              <a:gd name="T30" fmla="*/ 2147483647 w 921"/>
              <a:gd name="T31" fmla="*/ 2147483647 h 754"/>
              <a:gd name="T32" fmla="*/ 2147483647 w 921"/>
              <a:gd name="T33" fmla="*/ 2147483647 h 754"/>
              <a:gd name="T34" fmla="*/ 2147483647 w 921"/>
              <a:gd name="T35" fmla="*/ 2147483647 h 754"/>
              <a:gd name="T36" fmla="*/ 2147483647 w 921"/>
              <a:gd name="T37" fmla="*/ 2147483647 h 754"/>
              <a:gd name="T38" fmla="*/ 2147483647 w 921"/>
              <a:gd name="T39" fmla="*/ 2147483647 h 754"/>
              <a:gd name="T40" fmla="*/ 2147483647 w 921"/>
              <a:gd name="T41" fmla="*/ 2147483647 h 754"/>
              <a:gd name="T42" fmla="*/ 2147483647 w 921"/>
              <a:gd name="T43" fmla="*/ 2147483647 h 754"/>
              <a:gd name="T44" fmla="*/ 2147483647 w 921"/>
              <a:gd name="T45" fmla="*/ 2147483647 h 754"/>
              <a:gd name="T46" fmla="*/ 2147483647 w 921"/>
              <a:gd name="T47" fmla="*/ 2147483647 h 754"/>
              <a:gd name="T48" fmla="*/ 2147483647 w 921"/>
              <a:gd name="T49" fmla="*/ 2147483647 h 754"/>
              <a:gd name="T50" fmla="*/ 2147483647 w 921"/>
              <a:gd name="T51" fmla="*/ 2147483647 h 754"/>
              <a:gd name="T52" fmla="*/ 2147483647 w 921"/>
              <a:gd name="T53" fmla="*/ 2147483647 h 754"/>
              <a:gd name="T54" fmla="*/ 2147483647 w 921"/>
              <a:gd name="T55" fmla="*/ 2147483647 h 754"/>
              <a:gd name="T56" fmla="*/ 2147483647 w 921"/>
              <a:gd name="T57" fmla="*/ 2147483647 h 754"/>
              <a:gd name="T58" fmla="*/ 2147483647 w 921"/>
              <a:gd name="T59" fmla="*/ 2147483647 h 754"/>
              <a:gd name="T60" fmla="*/ 2147483647 w 921"/>
              <a:gd name="T61" fmla="*/ 2147483647 h 754"/>
              <a:gd name="T62" fmla="*/ 2147483647 w 921"/>
              <a:gd name="T63" fmla="*/ 2147483647 h 754"/>
              <a:gd name="T64" fmla="*/ 2147483647 w 921"/>
              <a:gd name="T65" fmla="*/ 2147483647 h 754"/>
              <a:gd name="T66" fmla="*/ 2147483647 w 921"/>
              <a:gd name="T67" fmla="*/ 2147483647 h 754"/>
              <a:gd name="T68" fmla="*/ 0 w 921"/>
              <a:gd name="T69" fmla="*/ 2147483647 h 754"/>
              <a:gd name="T70" fmla="*/ 0 w 921"/>
              <a:gd name="T71" fmla="*/ 2147483647 h 754"/>
              <a:gd name="T72" fmla="*/ 2147483647 w 921"/>
              <a:gd name="T73" fmla="*/ 2147483647 h 754"/>
              <a:gd name="T74" fmla="*/ 2147483647 w 921"/>
              <a:gd name="T75" fmla="*/ 2147483647 h 754"/>
              <a:gd name="T76" fmla="*/ 2147483647 w 921"/>
              <a:gd name="T77" fmla="*/ 2147483647 h 75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21"/>
              <a:gd name="T118" fmla="*/ 0 h 754"/>
              <a:gd name="T119" fmla="*/ 921 w 921"/>
              <a:gd name="T120" fmla="*/ 754 h 75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21" h="754">
                <a:moveTo>
                  <a:pt x="84" y="26"/>
                </a:moveTo>
                <a:lnTo>
                  <a:pt x="147" y="10"/>
                </a:lnTo>
                <a:lnTo>
                  <a:pt x="220" y="2"/>
                </a:lnTo>
                <a:lnTo>
                  <a:pt x="296" y="0"/>
                </a:lnTo>
                <a:lnTo>
                  <a:pt x="372" y="1"/>
                </a:lnTo>
                <a:lnTo>
                  <a:pt x="441" y="5"/>
                </a:lnTo>
                <a:lnTo>
                  <a:pt x="496" y="10"/>
                </a:lnTo>
                <a:lnTo>
                  <a:pt x="534" y="14"/>
                </a:lnTo>
                <a:lnTo>
                  <a:pt x="548" y="15"/>
                </a:lnTo>
                <a:lnTo>
                  <a:pt x="695" y="41"/>
                </a:lnTo>
                <a:lnTo>
                  <a:pt x="816" y="107"/>
                </a:lnTo>
                <a:lnTo>
                  <a:pt x="863" y="154"/>
                </a:lnTo>
                <a:lnTo>
                  <a:pt x="897" y="210"/>
                </a:lnTo>
                <a:lnTo>
                  <a:pt x="917" y="275"/>
                </a:lnTo>
                <a:lnTo>
                  <a:pt x="920" y="349"/>
                </a:lnTo>
                <a:lnTo>
                  <a:pt x="915" y="391"/>
                </a:lnTo>
                <a:lnTo>
                  <a:pt x="898" y="446"/>
                </a:lnTo>
                <a:lnTo>
                  <a:pt x="869" y="508"/>
                </a:lnTo>
                <a:lnTo>
                  <a:pt x="831" y="572"/>
                </a:lnTo>
                <a:lnTo>
                  <a:pt x="783" y="634"/>
                </a:lnTo>
                <a:lnTo>
                  <a:pt x="727" y="688"/>
                </a:lnTo>
                <a:lnTo>
                  <a:pt x="662" y="730"/>
                </a:lnTo>
                <a:lnTo>
                  <a:pt x="591" y="753"/>
                </a:lnTo>
                <a:lnTo>
                  <a:pt x="554" y="753"/>
                </a:lnTo>
                <a:lnTo>
                  <a:pt x="496" y="748"/>
                </a:lnTo>
                <a:lnTo>
                  <a:pt x="423" y="734"/>
                </a:lnTo>
                <a:lnTo>
                  <a:pt x="342" y="711"/>
                </a:lnTo>
                <a:lnTo>
                  <a:pt x="258" y="676"/>
                </a:lnTo>
                <a:lnTo>
                  <a:pt x="178" y="628"/>
                </a:lnTo>
                <a:lnTo>
                  <a:pt x="108" y="564"/>
                </a:lnTo>
                <a:lnTo>
                  <a:pt x="53" y="484"/>
                </a:lnTo>
                <a:lnTo>
                  <a:pt x="37" y="445"/>
                </a:lnTo>
                <a:lnTo>
                  <a:pt x="21" y="391"/>
                </a:lnTo>
                <a:lnTo>
                  <a:pt x="7" y="327"/>
                </a:lnTo>
                <a:lnTo>
                  <a:pt x="0" y="258"/>
                </a:lnTo>
                <a:lnTo>
                  <a:pt x="0" y="188"/>
                </a:lnTo>
                <a:lnTo>
                  <a:pt x="13" y="123"/>
                </a:lnTo>
                <a:lnTo>
                  <a:pt x="40" y="67"/>
                </a:lnTo>
                <a:lnTo>
                  <a:pt x="84" y="26"/>
                </a:lnTo>
              </a:path>
            </a:pathLst>
          </a:custGeom>
          <a:solidFill>
            <a:srgbClr val="ECECEC"/>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1047" name="Freeform 152"/>
          <p:cNvSpPr>
            <a:spLocks/>
          </p:cNvSpPr>
          <p:nvPr/>
        </p:nvSpPr>
        <p:spPr bwMode="auto">
          <a:xfrm>
            <a:off x="5591175" y="2446338"/>
            <a:ext cx="1298575" cy="1196975"/>
          </a:xfrm>
          <a:custGeom>
            <a:avLst/>
            <a:gdLst>
              <a:gd name="T0" fmla="*/ 2147483647 w 921"/>
              <a:gd name="T1" fmla="*/ 2147483647 h 754"/>
              <a:gd name="T2" fmla="*/ 2147483647 w 921"/>
              <a:gd name="T3" fmla="*/ 2147483647 h 754"/>
              <a:gd name="T4" fmla="*/ 2147483647 w 921"/>
              <a:gd name="T5" fmla="*/ 2147483647 h 754"/>
              <a:gd name="T6" fmla="*/ 2147483647 w 921"/>
              <a:gd name="T7" fmla="*/ 0 h 754"/>
              <a:gd name="T8" fmla="*/ 2147483647 w 921"/>
              <a:gd name="T9" fmla="*/ 2147483647 h 754"/>
              <a:gd name="T10" fmla="*/ 2147483647 w 921"/>
              <a:gd name="T11" fmla="*/ 2147483647 h 754"/>
              <a:gd name="T12" fmla="*/ 2147483647 w 921"/>
              <a:gd name="T13" fmla="*/ 2147483647 h 754"/>
              <a:gd name="T14" fmla="*/ 2147483647 w 921"/>
              <a:gd name="T15" fmla="*/ 2147483647 h 754"/>
              <a:gd name="T16" fmla="*/ 2147483647 w 921"/>
              <a:gd name="T17" fmla="*/ 2147483647 h 754"/>
              <a:gd name="T18" fmla="*/ 2147483647 w 921"/>
              <a:gd name="T19" fmla="*/ 2147483647 h 754"/>
              <a:gd name="T20" fmla="*/ 2147483647 w 921"/>
              <a:gd name="T21" fmla="*/ 2147483647 h 754"/>
              <a:gd name="T22" fmla="*/ 2147483647 w 921"/>
              <a:gd name="T23" fmla="*/ 2147483647 h 754"/>
              <a:gd name="T24" fmla="*/ 2147483647 w 921"/>
              <a:gd name="T25" fmla="*/ 2147483647 h 754"/>
              <a:gd name="T26" fmla="*/ 2147483647 w 921"/>
              <a:gd name="T27" fmla="*/ 2147483647 h 754"/>
              <a:gd name="T28" fmla="*/ 2147483647 w 921"/>
              <a:gd name="T29" fmla="*/ 2147483647 h 754"/>
              <a:gd name="T30" fmla="*/ 2147483647 w 921"/>
              <a:gd name="T31" fmla="*/ 2147483647 h 754"/>
              <a:gd name="T32" fmla="*/ 2147483647 w 921"/>
              <a:gd name="T33" fmla="*/ 2147483647 h 754"/>
              <a:gd name="T34" fmla="*/ 2147483647 w 921"/>
              <a:gd name="T35" fmla="*/ 2147483647 h 754"/>
              <a:gd name="T36" fmla="*/ 2147483647 w 921"/>
              <a:gd name="T37" fmla="*/ 2147483647 h 754"/>
              <a:gd name="T38" fmla="*/ 2147483647 w 921"/>
              <a:gd name="T39" fmla="*/ 2147483647 h 754"/>
              <a:gd name="T40" fmla="*/ 2147483647 w 921"/>
              <a:gd name="T41" fmla="*/ 2147483647 h 754"/>
              <a:gd name="T42" fmla="*/ 2147483647 w 921"/>
              <a:gd name="T43" fmla="*/ 2147483647 h 754"/>
              <a:gd name="T44" fmla="*/ 2147483647 w 921"/>
              <a:gd name="T45" fmla="*/ 2147483647 h 754"/>
              <a:gd name="T46" fmla="*/ 2147483647 w 921"/>
              <a:gd name="T47" fmla="*/ 2147483647 h 754"/>
              <a:gd name="T48" fmla="*/ 2147483647 w 921"/>
              <a:gd name="T49" fmla="*/ 2147483647 h 754"/>
              <a:gd name="T50" fmla="*/ 2147483647 w 921"/>
              <a:gd name="T51" fmla="*/ 2147483647 h 754"/>
              <a:gd name="T52" fmla="*/ 2147483647 w 921"/>
              <a:gd name="T53" fmla="*/ 2147483647 h 754"/>
              <a:gd name="T54" fmla="*/ 2147483647 w 921"/>
              <a:gd name="T55" fmla="*/ 2147483647 h 754"/>
              <a:gd name="T56" fmla="*/ 2147483647 w 921"/>
              <a:gd name="T57" fmla="*/ 2147483647 h 754"/>
              <a:gd name="T58" fmla="*/ 2147483647 w 921"/>
              <a:gd name="T59" fmla="*/ 2147483647 h 754"/>
              <a:gd name="T60" fmla="*/ 2147483647 w 921"/>
              <a:gd name="T61" fmla="*/ 2147483647 h 754"/>
              <a:gd name="T62" fmla="*/ 2147483647 w 921"/>
              <a:gd name="T63" fmla="*/ 2147483647 h 754"/>
              <a:gd name="T64" fmla="*/ 2147483647 w 921"/>
              <a:gd name="T65" fmla="*/ 2147483647 h 754"/>
              <a:gd name="T66" fmla="*/ 2147483647 w 921"/>
              <a:gd name="T67" fmla="*/ 2147483647 h 754"/>
              <a:gd name="T68" fmla="*/ 0 w 921"/>
              <a:gd name="T69" fmla="*/ 2147483647 h 754"/>
              <a:gd name="T70" fmla="*/ 0 w 921"/>
              <a:gd name="T71" fmla="*/ 2147483647 h 754"/>
              <a:gd name="T72" fmla="*/ 2147483647 w 921"/>
              <a:gd name="T73" fmla="*/ 2147483647 h 754"/>
              <a:gd name="T74" fmla="*/ 2147483647 w 921"/>
              <a:gd name="T75" fmla="*/ 2147483647 h 754"/>
              <a:gd name="T76" fmla="*/ 2147483647 w 921"/>
              <a:gd name="T77" fmla="*/ 2147483647 h 75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21"/>
              <a:gd name="T118" fmla="*/ 0 h 754"/>
              <a:gd name="T119" fmla="*/ 921 w 921"/>
              <a:gd name="T120" fmla="*/ 754 h 75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21" h="754">
                <a:moveTo>
                  <a:pt x="84" y="26"/>
                </a:moveTo>
                <a:lnTo>
                  <a:pt x="147" y="10"/>
                </a:lnTo>
                <a:lnTo>
                  <a:pt x="220" y="2"/>
                </a:lnTo>
                <a:lnTo>
                  <a:pt x="296" y="0"/>
                </a:lnTo>
                <a:lnTo>
                  <a:pt x="372" y="1"/>
                </a:lnTo>
                <a:lnTo>
                  <a:pt x="441" y="5"/>
                </a:lnTo>
                <a:lnTo>
                  <a:pt x="496" y="10"/>
                </a:lnTo>
                <a:lnTo>
                  <a:pt x="534" y="14"/>
                </a:lnTo>
                <a:lnTo>
                  <a:pt x="548" y="15"/>
                </a:lnTo>
                <a:lnTo>
                  <a:pt x="695" y="41"/>
                </a:lnTo>
                <a:lnTo>
                  <a:pt x="816" y="107"/>
                </a:lnTo>
                <a:lnTo>
                  <a:pt x="863" y="154"/>
                </a:lnTo>
                <a:lnTo>
                  <a:pt x="897" y="210"/>
                </a:lnTo>
                <a:lnTo>
                  <a:pt x="917" y="275"/>
                </a:lnTo>
                <a:lnTo>
                  <a:pt x="920" y="349"/>
                </a:lnTo>
                <a:lnTo>
                  <a:pt x="915" y="391"/>
                </a:lnTo>
                <a:lnTo>
                  <a:pt x="898" y="446"/>
                </a:lnTo>
                <a:lnTo>
                  <a:pt x="869" y="508"/>
                </a:lnTo>
                <a:lnTo>
                  <a:pt x="831" y="572"/>
                </a:lnTo>
                <a:lnTo>
                  <a:pt x="783" y="634"/>
                </a:lnTo>
                <a:lnTo>
                  <a:pt x="727" y="688"/>
                </a:lnTo>
                <a:lnTo>
                  <a:pt x="662" y="730"/>
                </a:lnTo>
                <a:lnTo>
                  <a:pt x="591" y="753"/>
                </a:lnTo>
                <a:lnTo>
                  <a:pt x="554" y="753"/>
                </a:lnTo>
                <a:lnTo>
                  <a:pt x="496" y="748"/>
                </a:lnTo>
                <a:lnTo>
                  <a:pt x="423" y="734"/>
                </a:lnTo>
                <a:lnTo>
                  <a:pt x="342" y="711"/>
                </a:lnTo>
                <a:lnTo>
                  <a:pt x="258" y="676"/>
                </a:lnTo>
                <a:lnTo>
                  <a:pt x="178" y="628"/>
                </a:lnTo>
                <a:lnTo>
                  <a:pt x="108" y="564"/>
                </a:lnTo>
                <a:lnTo>
                  <a:pt x="53" y="484"/>
                </a:lnTo>
                <a:lnTo>
                  <a:pt x="37" y="445"/>
                </a:lnTo>
                <a:lnTo>
                  <a:pt x="21" y="391"/>
                </a:lnTo>
                <a:lnTo>
                  <a:pt x="7" y="327"/>
                </a:lnTo>
                <a:lnTo>
                  <a:pt x="0" y="258"/>
                </a:lnTo>
                <a:lnTo>
                  <a:pt x="0" y="188"/>
                </a:lnTo>
                <a:lnTo>
                  <a:pt x="13" y="123"/>
                </a:lnTo>
                <a:lnTo>
                  <a:pt x="40" y="67"/>
                </a:lnTo>
                <a:lnTo>
                  <a:pt x="84" y="26"/>
                </a:lnTo>
              </a:path>
            </a:pathLst>
          </a:custGeom>
          <a:solidFill>
            <a:srgbClr val="F48F87"/>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1048" name="Freeform 153"/>
          <p:cNvSpPr>
            <a:spLocks/>
          </p:cNvSpPr>
          <p:nvPr/>
        </p:nvSpPr>
        <p:spPr bwMode="auto">
          <a:xfrm>
            <a:off x="5591175" y="2446338"/>
            <a:ext cx="1298575" cy="1196975"/>
          </a:xfrm>
          <a:custGeom>
            <a:avLst/>
            <a:gdLst>
              <a:gd name="T0" fmla="*/ 2147483647 w 921"/>
              <a:gd name="T1" fmla="*/ 2147483647 h 754"/>
              <a:gd name="T2" fmla="*/ 2147483647 w 921"/>
              <a:gd name="T3" fmla="*/ 2147483647 h 754"/>
              <a:gd name="T4" fmla="*/ 2147483647 w 921"/>
              <a:gd name="T5" fmla="*/ 2147483647 h 754"/>
              <a:gd name="T6" fmla="*/ 2147483647 w 921"/>
              <a:gd name="T7" fmla="*/ 0 h 754"/>
              <a:gd name="T8" fmla="*/ 2147483647 w 921"/>
              <a:gd name="T9" fmla="*/ 2147483647 h 754"/>
              <a:gd name="T10" fmla="*/ 2147483647 w 921"/>
              <a:gd name="T11" fmla="*/ 2147483647 h 754"/>
              <a:gd name="T12" fmla="*/ 2147483647 w 921"/>
              <a:gd name="T13" fmla="*/ 2147483647 h 754"/>
              <a:gd name="T14" fmla="*/ 2147483647 w 921"/>
              <a:gd name="T15" fmla="*/ 2147483647 h 754"/>
              <a:gd name="T16" fmla="*/ 2147483647 w 921"/>
              <a:gd name="T17" fmla="*/ 2147483647 h 754"/>
              <a:gd name="T18" fmla="*/ 2147483647 w 921"/>
              <a:gd name="T19" fmla="*/ 2147483647 h 754"/>
              <a:gd name="T20" fmla="*/ 2147483647 w 921"/>
              <a:gd name="T21" fmla="*/ 2147483647 h 754"/>
              <a:gd name="T22" fmla="*/ 2147483647 w 921"/>
              <a:gd name="T23" fmla="*/ 2147483647 h 754"/>
              <a:gd name="T24" fmla="*/ 2147483647 w 921"/>
              <a:gd name="T25" fmla="*/ 2147483647 h 754"/>
              <a:gd name="T26" fmla="*/ 2147483647 w 921"/>
              <a:gd name="T27" fmla="*/ 2147483647 h 754"/>
              <a:gd name="T28" fmla="*/ 2147483647 w 921"/>
              <a:gd name="T29" fmla="*/ 2147483647 h 754"/>
              <a:gd name="T30" fmla="*/ 2147483647 w 921"/>
              <a:gd name="T31" fmla="*/ 2147483647 h 754"/>
              <a:gd name="T32" fmla="*/ 2147483647 w 921"/>
              <a:gd name="T33" fmla="*/ 2147483647 h 754"/>
              <a:gd name="T34" fmla="*/ 2147483647 w 921"/>
              <a:gd name="T35" fmla="*/ 2147483647 h 754"/>
              <a:gd name="T36" fmla="*/ 2147483647 w 921"/>
              <a:gd name="T37" fmla="*/ 2147483647 h 754"/>
              <a:gd name="T38" fmla="*/ 2147483647 w 921"/>
              <a:gd name="T39" fmla="*/ 2147483647 h 754"/>
              <a:gd name="T40" fmla="*/ 2147483647 w 921"/>
              <a:gd name="T41" fmla="*/ 2147483647 h 754"/>
              <a:gd name="T42" fmla="*/ 2147483647 w 921"/>
              <a:gd name="T43" fmla="*/ 2147483647 h 754"/>
              <a:gd name="T44" fmla="*/ 2147483647 w 921"/>
              <a:gd name="T45" fmla="*/ 2147483647 h 754"/>
              <a:gd name="T46" fmla="*/ 2147483647 w 921"/>
              <a:gd name="T47" fmla="*/ 2147483647 h 754"/>
              <a:gd name="T48" fmla="*/ 2147483647 w 921"/>
              <a:gd name="T49" fmla="*/ 2147483647 h 754"/>
              <a:gd name="T50" fmla="*/ 2147483647 w 921"/>
              <a:gd name="T51" fmla="*/ 2147483647 h 754"/>
              <a:gd name="T52" fmla="*/ 2147483647 w 921"/>
              <a:gd name="T53" fmla="*/ 2147483647 h 754"/>
              <a:gd name="T54" fmla="*/ 2147483647 w 921"/>
              <a:gd name="T55" fmla="*/ 2147483647 h 754"/>
              <a:gd name="T56" fmla="*/ 2147483647 w 921"/>
              <a:gd name="T57" fmla="*/ 2147483647 h 754"/>
              <a:gd name="T58" fmla="*/ 2147483647 w 921"/>
              <a:gd name="T59" fmla="*/ 2147483647 h 754"/>
              <a:gd name="T60" fmla="*/ 2147483647 w 921"/>
              <a:gd name="T61" fmla="*/ 2147483647 h 754"/>
              <a:gd name="T62" fmla="*/ 2147483647 w 921"/>
              <a:gd name="T63" fmla="*/ 2147483647 h 754"/>
              <a:gd name="T64" fmla="*/ 2147483647 w 921"/>
              <a:gd name="T65" fmla="*/ 2147483647 h 754"/>
              <a:gd name="T66" fmla="*/ 2147483647 w 921"/>
              <a:gd name="T67" fmla="*/ 2147483647 h 754"/>
              <a:gd name="T68" fmla="*/ 0 w 921"/>
              <a:gd name="T69" fmla="*/ 2147483647 h 754"/>
              <a:gd name="T70" fmla="*/ 0 w 921"/>
              <a:gd name="T71" fmla="*/ 2147483647 h 754"/>
              <a:gd name="T72" fmla="*/ 2147483647 w 921"/>
              <a:gd name="T73" fmla="*/ 2147483647 h 754"/>
              <a:gd name="T74" fmla="*/ 2147483647 w 921"/>
              <a:gd name="T75" fmla="*/ 2147483647 h 754"/>
              <a:gd name="T76" fmla="*/ 2147483647 w 921"/>
              <a:gd name="T77" fmla="*/ 2147483647 h 75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21"/>
              <a:gd name="T118" fmla="*/ 0 h 754"/>
              <a:gd name="T119" fmla="*/ 921 w 921"/>
              <a:gd name="T120" fmla="*/ 754 h 75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21" h="754">
                <a:moveTo>
                  <a:pt x="84" y="26"/>
                </a:moveTo>
                <a:lnTo>
                  <a:pt x="147" y="10"/>
                </a:lnTo>
                <a:lnTo>
                  <a:pt x="220" y="2"/>
                </a:lnTo>
                <a:lnTo>
                  <a:pt x="296" y="0"/>
                </a:lnTo>
                <a:lnTo>
                  <a:pt x="372" y="1"/>
                </a:lnTo>
                <a:lnTo>
                  <a:pt x="441" y="5"/>
                </a:lnTo>
                <a:lnTo>
                  <a:pt x="496" y="10"/>
                </a:lnTo>
                <a:lnTo>
                  <a:pt x="534" y="14"/>
                </a:lnTo>
                <a:lnTo>
                  <a:pt x="548" y="15"/>
                </a:lnTo>
                <a:lnTo>
                  <a:pt x="695" y="41"/>
                </a:lnTo>
                <a:lnTo>
                  <a:pt x="816" y="107"/>
                </a:lnTo>
                <a:lnTo>
                  <a:pt x="863" y="154"/>
                </a:lnTo>
                <a:lnTo>
                  <a:pt x="897" y="210"/>
                </a:lnTo>
                <a:lnTo>
                  <a:pt x="917" y="275"/>
                </a:lnTo>
                <a:lnTo>
                  <a:pt x="920" y="349"/>
                </a:lnTo>
                <a:lnTo>
                  <a:pt x="915" y="391"/>
                </a:lnTo>
                <a:lnTo>
                  <a:pt x="898" y="446"/>
                </a:lnTo>
                <a:lnTo>
                  <a:pt x="869" y="508"/>
                </a:lnTo>
                <a:lnTo>
                  <a:pt x="831" y="572"/>
                </a:lnTo>
                <a:lnTo>
                  <a:pt x="783" y="634"/>
                </a:lnTo>
                <a:lnTo>
                  <a:pt x="727" y="688"/>
                </a:lnTo>
                <a:lnTo>
                  <a:pt x="662" y="730"/>
                </a:lnTo>
                <a:lnTo>
                  <a:pt x="591" y="753"/>
                </a:lnTo>
                <a:lnTo>
                  <a:pt x="554" y="753"/>
                </a:lnTo>
                <a:lnTo>
                  <a:pt x="496" y="748"/>
                </a:lnTo>
                <a:lnTo>
                  <a:pt x="423" y="734"/>
                </a:lnTo>
                <a:lnTo>
                  <a:pt x="342" y="711"/>
                </a:lnTo>
                <a:lnTo>
                  <a:pt x="258" y="676"/>
                </a:lnTo>
                <a:lnTo>
                  <a:pt x="178" y="628"/>
                </a:lnTo>
                <a:lnTo>
                  <a:pt x="108" y="564"/>
                </a:lnTo>
                <a:lnTo>
                  <a:pt x="53" y="484"/>
                </a:lnTo>
                <a:lnTo>
                  <a:pt x="37" y="445"/>
                </a:lnTo>
                <a:lnTo>
                  <a:pt x="21" y="391"/>
                </a:lnTo>
                <a:lnTo>
                  <a:pt x="7" y="327"/>
                </a:lnTo>
                <a:lnTo>
                  <a:pt x="0" y="258"/>
                </a:lnTo>
                <a:lnTo>
                  <a:pt x="0" y="188"/>
                </a:lnTo>
                <a:lnTo>
                  <a:pt x="13" y="123"/>
                </a:lnTo>
                <a:lnTo>
                  <a:pt x="40" y="67"/>
                </a:lnTo>
                <a:lnTo>
                  <a:pt x="84" y="26"/>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1049" name="Freeform 154"/>
          <p:cNvSpPr>
            <a:spLocks/>
          </p:cNvSpPr>
          <p:nvPr/>
        </p:nvSpPr>
        <p:spPr bwMode="auto">
          <a:xfrm>
            <a:off x="6148388" y="2497138"/>
            <a:ext cx="677862" cy="871537"/>
          </a:xfrm>
          <a:custGeom>
            <a:avLst/>
            <a:gdLst>
              <a:gd name="T0" fmla="*/ 2147483647 w 481"/>
              <a:gd name="T1" fmla="*/ 2147483647 h 549"/>
              <a:gd name="T2" fmla="*/ 2147483647 w 481"/>
              <a:gd name="T3" fmla="*/ 2147483647 h 549"/>
              <a:gd name="T4" fmla="*/ 2147483647 w 481"/>
              <a:gd name="T5" fmla="*/ 2147483647 h 549"/>
              <a:gd name="T6" fmla="*/ 2147483647 w 481"/>
              <a:gd name="T7" fmla="*/ 2147483647 h 549"/>
              <a:gd name="T8" fmla="*/ 2147483647 w 481"/>
              <a:gd name="T9" fmla="*/ 2147483647 h 549"/>
              <a:gd name="T10" fmla="*/ 2147483647 w 481"/>
              <a:gd name="T11" fmla="*/ 2147483647 h 549"/>
              <a:gd name="T12" fmla="*/ 2147483647 w 481"/>
              <a:gd name="T13" fmla="*/ 2147483647 h 549"/>
              <a:gd name="T14" fmla="*/ 2147483647 w 481"/>
              <a:gd name="T15" fmla="*/ 2147483647 h 549"/>
              <a:gd name="T16" fmla="*/ 2147483647 w 481"/>
              <a:gd name="T17" fmla="*/ 2147483647 h 549"/>
              <a:gd name="T18" fmla="*/ 2147483647 w 481"/>
              <a:gd name="T19" fmla="*/ 2147483647 h 549"/>
              <a:gd name="T20" fmla="*/ 2147483647 w 481"/>
              <a:gd name="T21" fmla="*/ 2147483647 h 549"/>
              <a:gd name="T22" fmla="*/ 2147483647 w 481"/>
              <a:gd name="T23" fmla="*/ 2147483647 h 549"/>
              <a:gd name="T24" fmla="*/ 2147483647 w 481"/>
              <a:gd name="T25" fmla="*/ 2147483647 h 549"/>
              <a:gd name="T26" fmla="*/ 2147483647 w 481"/>
              <a:gd name="T27" fmla="*/ 2147483647 h 549"/>
              <a:gd name="T28" fmla="*/ 0 w 481"/>
              <a:gd name="T29" fmla="*/ 2147483647 h 549"/>
              <a:gd name="T30" fmla="*/ 2147483647 w 481"/>
              <a:gd name="T31" fmla="*/ 2147483647 h 549"/>
              <a:gd name="T32" fmla="*/ 2147483647 w 481"/>
              <a:gd name="T33" fmla="*/ 2147483647 h 549"/>
              <a:gd name="T34" fmla="*/ 2147483647 w 481"/>
              <a:gd name="T35" fmla="*/ 2147483647 h 549"/>
              <a:gd name="T36" fmla="*/ 2147483647 w 481"/>
              <a:gd name="T37" fmla="*/ 0 h 549"/>
              <a:gd name="T38" fmla="*/ 2147483647 w 481"/>
              <a:gd name="T39" fmla="*/ 2147483647 h 549"/>
              <a:gd name="T40" fmla="*/ 2147483647 w 481"/>
              <a:gd name="T41" fmla="*/ 2147483647 h 549"/>
              <a:gd name="T42" fmla="*/ 2147483647 w 481"/>
              <a:gd name="T43" fmla="*/ 2147483647 h 549"/>
              <a:gd name="T44" fmla="*/ 2147483647 w 481"/>
              <a:gd name="T45" fmla="*/ 2147483647 h 549"/>
              <a:gd name="T46" fmla="*/ 2147483647 w 481"/>
              <a:gd name="T47" fmla="*/ 2147483647 h 549"/>
              <a:gd name="T48" fmla="*/ 2147483647 w 481"/>
              <a:gd name="T49" fmla="*/ 2147483647 h 549"/>
              <a:gd name="T50" fmla="*/ 2147483647 w 481"/>
              <a:gd name="T51" fmla="*/ 2147483647 h 549"/>
              <a:gd name="T52" fmla="*/ 2147483647 w 481"/>
              <a:gd name="T53" fmla="*/ 2147483647 h 549"/>
              <a:gd name="T54" fmla="*/ 2147483647 w 481"/>
              <a:gd name="T55" fmla="*/ 2147483647 h 549"/>
              <a:gd name="T56" fmla="*/ 2147483647 w 481"/>
              <a:gd name="T57" fmla="*/ 2147483647 h 549"/>
              <a:gd name="T58" fmla="*/ 2147483647 w 481"/>
              <a:gd name="T59" fmla="*/ 2147483647 h 549"/>
              <a:gd name="T60" fmla="*/ 2147483647 w 481"/>
              <a:gd name="T61" fmla="*/ 2147483647 h 549"/>
              <a:gd name="T62" fmla="*/ 2147483647 w 481"/>
              <a:gd name="T63" fmla="*/ 2147483647 h 549"/>
              <a:gd name="T64" fmla="*/ 2147483647 w 481"/>
              <a:gd name="T65" fmla="*/ 2147483647 h 549"/>
              <a:gd name="T66" fmla="*/ 2147483647 w 481"/>
              <a:gd name="T67" fmla="*/ 2147483647 h 549"/>
              <a:gd name="T68" fmla="*/ 2147483647 w 481"/>
              <a:gd name="T69" fmla="*/ 2147483647 h 549"/>
              <a:gd name="T70" fmla="*/ 2147483647 w 481"/>
              <a:gd name="T71" fmla="*/ 2147483647 h 549"/>
              <a:gd name="T72" fmla="*/ 2147483647 w 481"/>
              <a:gd name="T73" fmla="*/ 2147483647 h 549"/>
              <a:gd name="T74" fmla="*/ 2147483647 w 481"/>
              <a:gd name="T75" fmla="*/ 2147483647 h 549"/>
              <a:gd name="T76" fmla="*/ 2147483647 w 481"/>
              <a:gd name="T77" fmla="*/ 2147483647 h 549"/>
              <a:gd name="T78" fmla="*/ 2147483647 w 481"/>
              <a:gd name="T79" fmla="*/ 2147483647 h 549"/>
              <a:gd name="T80" fmla="*/ 2147483647 w 481"/>
              <a:gd name="T81" fmla="*/ 2147483647 h 549"/>
              <a:gd name="T82" fmla="*/ 2147483647 w 481"/>
              <a:gd name="T83" fmla="*/ 2147483647 h 549"/>
              <a:gd name="T84" fmla="*/ 2147483647 w 481"/>
              <a:gd name="T85" fmla="*/ 2147483647 h 549"/>
              <a:gd name="T86" fmla="*/ 2147483647 w 481"/>
              <a:gd name="T87" fmla="*/ 2147483647 h 549"/>
              <a:gd name="T88" fmla="*/ 2147483647 w 481"/>
              <a:gd name="T89" fmla="*/ 2147483647 h 549"/>
              <a:gd name="T90" fmla="*/ 2147483647 w 481"/>
              <a:gd name="T91" fmla="*/ 2147483647 h 549"/>
              <a:gd name="T92" fmla="*/ 2147483647 w 481"/>
              <a:gd name="T93" fmla="*/ 2147483647 h 549"/>
              <a:gd name="T94" fmla="*/ 2147483647 w 481"/>
              <a:gd name="T95" fmla="*/ 2147483647 h 549"/>
              <a:gd name="T96" fmla="*/ 2147483647 w 481"/>
              <a:gd name="T97" fmla="*/ 2147483647 h 549"/>
              <a:gd name="T98" fmla="*/ 2147483647 w 481"/>
              <a:gd name="T99" fmla="*/ 2147483647 h 549"/>
              <a:gd name="T100" fmla="*/ 2147483647 w 481"/>
              <a:gd name="T101" fmla="*/ 2147483647 h 549"/>
              <a:gd name="T102" fmla="*/ 2147483647 w 481"/>
              <a:gd name="T103" fmla="*/ 2147483647 h 549"/>
              <a:gd name="T104" fmla="*/ 2147483647 w 481"/>
              <a:gd name="T105" fmla="*/ 2147483647 h 549"/>
              <a:gd name="T106" fmla="*/ 2147483647 w 481"/>
              <a:gd name="T107" fmla="*/ 2147483647 h 549"/>
              <a:gd name="T108" fmla="*/ 2147483647 w 481"/>
              <a:gd name="T109" fmla="*/ 2147483647 h 549"/>
              <a:gd name="T110" fmla="*/ 2147483647 w 481"/>
              <a:gd name="T111" fmla="*/ 2147483647 h 549"/>
              <a:gd name="T112" fmla="*/ 2147483647 w 481"/>
              <a:gd name="T113" fmla="*/ 2147483647 h 549"/>
              <a:gd name="T114" fmla="*/ 2147483647 w 481"/>
              <a:gd name="T115" fmla="*/ 2147483647 h 549"/>
              <a:gd name="T116" fmla="*/ 2147483647 w 481"/>
              <a:gd name="T117" fmla="*/ 2147483647 h 549"/>
              <a:gd name="T118" fmla="*/ 2147483647 w 481"/>
              <a:gd name="T119" fmla="*/ 2147483647 h 549"/>
              <a:gd name="T120" fmla="*/ 2147483647 w 481"/>
              <a:gd name="T121" fmla="*/ 2147483647 h 549"/>
              <a:gd name="T122" fmla="*/ 2147483647 w 481"/>
              <a:gd name="T123" fmla="*/ 2147483647 h 549"/>
              <a:gd name="T124" fmla="*/ 2147483647 w 481"/>
              <a:gd name="T125" fmla="*/ 2147483647 h 54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81"/>
              <a:gd name="T190" fmla="*/ 0 h 549"/>
              <a:gd name="T191" fmla="*/ 481 w 481"/>
              <a:gd name="T192" fmla="*/ 549 h 54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81" h="549">
                <a:moveTo>
                  <a:pt x="173" y="241"/>
                </a:moveTo>
                <a:lnTo>
                  <a:pt x="178" y="222"/>
                </a:lnTo>
                <a:lnTo>
                  <a:pt x="173" y="210"/>
                </a:lnTo>
                <a:lnTo>
                  <a:pt x="163" y="203"/>
                </a:lnTo>
                <a:lnTo>
                  <a:pt x="159" y="201"/>
                </a:lnTo>
                <a:lnTo>
                  <a:pt x="144" y="213"/>
                </a:lnTo>
                <a:lnTo>
                  <a:pt x="126" y="241"/>
                </a:lnTo>
                <a:lnTo>
                  <a:pt x="107" y="267"/>
                </a:lnTo>
                <a:lnTo>
                  <a:pt x="87" y="272"/>
                </a:lnTo>
                <a:lnTo>
                  <a:pt x="60" y="233"/>
                </a:lnTo>
                <a:lnTo>
                  <a:pt x="32" y="173"/>
                </a:lnTo>
                <a:lnTo>
                  <a:pt x="19" y="144"/>
                </a:lnTo>
                <a:lnTo>
                  <a:pt x="9" y="118"/>
                </a:lnTo>
                <a:lnTo>
                  <a:pt x="2" y="101"/>
                </a:lnTo>
                <a:lnTo>
                  <a:pt x="0" y="94"/>
                </a:lnTo>
                <a:lnTo>
                  <a:pt x="4" y="45"/>
                </a:lnTo>
                <a:lnTo>
                  <a:pt x="23" y="19"/>
                </a:lnTo>
                <a:lnTo>
                  <a:pt x="53" y="6"/>
                </a:lnTo>
                <a:lnTo>
                  <a:pt x="89" y="0"/>
                </a:lnTo>
                <a:lnTo>
                  <a:pt x="142" y="8"/>
                </a:lnTo>
                <a:lnTo>
                  <a:pt x="182" y="19"/>
                </a:lnTo>
                <a:lnTo>
                  <a:pt x="213" y="29"/>
                </a:lnTo>
                <a:lnTo>
                  <a:pt x="234" y="39"/>
                </a:lnTo>
                <a:lnTo>
                  <a:pt x="256" y="55"/>
                </a:lnTo>
                <a:lnTo>
                  <a:pt x="261" y="61"/>
                </a:lnTo>
                <a:lnTo>
                  <a:pt x="266" y="91"/>
                </a:lnTo>
                <a:lnTo>
                  <a:pt x="247" y="113"/>
                </a:lnTo>
                <a:lnTo>
                  <a:pt x="224" y="129"/>
                </a:lnTo>
                <a:lnTo>
                  <a:pt x="217" y="143"/>
                </a:lnTo>
                <a:lnTo>
                  <a:pt x="225" y="152"/>
                </a:lnTo>
                <a:lnTo>
                  <a:pt x="252" y="145"/>
                </a:lnTo>
                <a:lnTo>
                  <a:pt x="282" y="131"/>
                </a:lnTo>
                <a:lnTo>
                  <a:pt x="296" y="124"/>
                </a:lnTo>
                <a:lnTo>
                  <a:pt x="331" y="118"/>
                </a:lnTo>
                <a:lnTo>
                  <a:pt x="364" y="121"/>
                </a:lnTo>
                <a:lnTo>
                  <a:pt x="393" y="132"/>
                </a:lnTo>
                <a:lnTo>
                  <a:pt x="417" y="149"/>
                </a:lnTo>
                <a:lnTo>
                  <a:pt x="451" y="183"/>
                </a:lnTo>
                <a:lnTo>
                  <a:pt x="464" y="200"/>
                </a:lnTo>
                <a:lnTo>
                  <a:pt x="480" y="246"/>
                </a:lnTo>
                <a:lnTo>
                  <a:pt x="477" y="299"/>
                </a:lnTo>
                <a:lnTo>
                  <a:pt x="460" y="353"/>
                </a:lnTo>
                <a:lnTo>
                  <a:pt x="433" y="407"/>
                </a:lnTo>
                <a:lnTo>
                  <a:pt x="402" y="455"/>
                </a:lnTo>
                <a:lnTo>
                  <a:pt x="374" y="494"/>
                </a:lnTo>
                <a:lnTo>
                  <a:pt x="353" y="520"/>
                </a:lnTo>
                <a:lnTo>
                  <a:pt x="345" y="530"/>
                </a:lnTo>
                <a:lnTo>
                  <a:pt x="318" y="545"/>
                </a:lnTo>
                <a:lnTo>
                  <a:pt x="292" y="548"/>
                </a:lnTo>
                <a:lnTo>
                  <a:pt x="271" y="541"/>
                </a:lnTo>
                <a:lnTo>
                  <a:pt x="252" y="528"/>
                </a:lnTo>
                <a:lnTo>
                  <a:pt x="226" y="497"/>
                </a:lnTo>
                <a:lnTo>
                  <a:pt x="216" y="480"/>
                </a:lnTo>
                <a:lnTo>
                  <a:pt x="211" y="473"/>
                </a:lnTo>
                <a:lnTo>
                  <a:pt x="199" y="454"/>
                </a:lnTo>
                <a:lnTo>
                  <a:pt x="182" y="426"/>
                </a:lnTo>
                <a:lnTo>
                  <a:pt x="163" y="392"/>
                </a:lnTo>
                <a:lnTo>
                  <a:pt x="146" y="354"/>
                </a:lnTo>
                <a:lnTo>
                  <a:pt x="133" y="316"/>
                </a:lnTo>
                <a:lnTo>
                  <a:pt x="128" y="280"/>
                </a:lnTo>
                <a:lnTo>
                  <a:pt x="134" y="249"/>
                </a:lnTo>
                <a:lnTo>
                  <a:pt x="162" y="239"/>
                </a:lnTo>
                <a:lnTo>
                  <a:pt x="173" y="241"/>
                </a:lnTo>
              </a:path>
            </a:pathLst>
          </a:custGeom>
          <a:solidFill>
            <a:srgbClr val="F8CDCB"/>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1050" name="Freeform 155"/>
          <p:cNvSpPr>
            <a:spLocks/>
          </p:cNvSpPr>
          <p:nvPr/>
        </p:nvSpPr>
        <p:spPr bwMode="auto">
          <a:xfrm>
            <a:off x="6148388" y="2497138"/>
            <a:ext cx="677862" cy="871537"/>
          </a:xfrm>
          <a:custGeom>
            <a:avLst/>
            <a:gdLst>
              <a:gd name="T0" fmla="*/ 2147483647 w 481"/>
              <a:gd name="T1" fmla="*/ 2147483647 h 549"/>
              <a:gd name="T2" fmla="*/ 2147483647 w 481"/>
              <a:gd name="T3" fmla="*/ 2147483647 h 549"/>
              <a:gd name="T4" fmla="*/ 2147483647 w 481"/>
              <a:gd name="T5" fmla="*/ 2147483647 h 549"/>
              <a:gd name="T6" fmla="*/ 2147483647 w 481"/>
              <a:gd name="T7" fmla="*/ 2147483647 h 549"/>
              <a:gd name="T8" fmla="*/ 2147483647 w 481"/>
              <a:gd name="T9" fmla="*/ 2147483647 h 549"/>
              <a:gd name="T10" fmla="*/ 2147483647 w 481"/>
              <a:gd name="T11" fmla="*/ 2147483647 h 549"/>
              <a:gd name="T12" fmla="*/ 2147483647 w 481"/>
              <a:gd name="T13" fmla="*/ 2147483647 h 549"/>
              <a:gd name="T14" fmla="*/ 2147483647 w 481"/>
              <a:gd name="T15" fmla="*/ 2147483647 h 549"/>
              <a:gd name="T16" fmla="*/ 2147483647 w 481"/>
              <a:gd name="T17" fmla="*/ 2147483647 h 549"/>
              <a:gd name="T18" fmla="*/ 2147483647 w 481"/>
              <a:gd name="T19" fmla="*/ 2147483647 h 549"/>
              <a:gd name="T20" fmla="*/ 2147483647 w 481"/>
              <a:gd name="T21" fmla="*/ 2147483647 h 549"/>
              <a:gd name="T22" fmla="*/ 2147483647 w 481"/>
              <a:gd name="T23" fmla="*/ 2147483647 h 549"/>
              <a:gd name="T24" fmla="*/ 2147483647 w 481"/>
              <a:gd name="T25" fmla="*/ 2147483647 h 549"/>
              <a:gd name="T26" fmla="*/ 2147483647 w 481"/>
              <a:gd name="T27" fmla="*/ 2147483647 h 549"/>
              <a:gd name="T28" fmla="*/ 0 w 481"/>
              <a:gd name="T29" fmla="*/ 2147483647 h 549"/>
              <a:gd name="T30" fmla="*/ 2147483647 w 481"/>
              <a:gd name="T31" fmla="*/ 2147483647 h 549"/>
              <a:gd name="T32" fmla="*/ 2147483647 w 481"/>
              <a:gd name="T33" fmla="*/ 2147483647 h 549"/>
              <a:gd name="T34" fmla="*/ 2147483647 w 481"/>
              <a:gd name="T35" fmla="*/ 2147483647 h 549"/>
              <a:gd name="T36" fmla="*/ 2147483647 w 481"/>
              <a:gd name="T37" fmla="*/ 0 h 549"/>
              <a:gd name="T38" fmla="*/ 2147483647 w 481"/>
              <a:gd name="T39" fmla="*/ 2147483647 h 549"/>
              <a:gd name="T40" fmla="*/ 2147483647 w 481"/>
              <a:gd name="T41" fmla="*/ 2147483647 h 549"/>
              <a:gd name="T42" fmla="*/ 2147483647 w 481"/>
              <a:gd name="T43" fmla="*/ 2147483647 h 549"/>
              <a:gd name="T44" fmla="*/ 2147483647 w 481"/>
              <a:gd name="T45" fmla="*/ 2147483647 h 549"/>
              <a:gd name="T46" fmla="*/ 2147483647 w 481"/>
              <a:gd name="T47" fmla="*/ 2147483647 h 549"/>
              <a:gd name="T48" fmla="*/ 2147483647 w 481"/>
              <a:gd name="T49" fmla="*/ 2147483647 h 549"/>
              <a:gd name="T50" fmla="*/ 2147483647 w 481"/>
              <a:gd name="T51" fmla="*/ 2147483647 h 549"/>
              <a:gd name="T52" fmla="*/ 2147483647 w 481"/>
              <a:gd name="T53" fmla="*/ 2147483647 h 549"/>
              <a:gd name="T54" fmla="*/ 2147483647 w 481"/>
              <a:gd name="T55" fmla="*/ 2147483647 h 549"/>
              <a:gd name="T56" fmla="*/ 2147483647 w 481"/>
              <a:gd name="T57" fmla="*/ 2147483647 h 549"/>
              <a:gd name="T58" fmla="*/ 2147483647 w 481"/>
              <a:gd name="T59" fmla="*/ 2147483647 h 549"/>
              <a:gd name="T60" fmla="*/ 2147483647 w 481"/>
              <a:gd name="T61" fmla="*/ 2147483647 h 549"/>
              <a:gd name="T62" fmla="*/ 2147483647 w 481"/>
              <a:gd name="T63" fmla="*/ 2147483647 h 549"/>
              <a:gd name="T64" fmla="*/ 2147483647 w 481"/>
              <a:gd name="T65" fmla="*/ 2147483647 h 549"/>
              <a:gd name="T66" fmla="*/ 2147483647 w 481"/>
              <a:gd name="T67" fmla="*/ 2147483647 h 549"/>
              <a:gd name="T68" fmla="*/ 2147483647 w 481"/>
              <a:gd name="T69" fmla="*/ 2147483647 h 549"/>
              <a:gd name="T70" fmla="*/ 2147483647 w 481"/>
              <a:gd name="T71" fmla="*/ 2147483647 h 549"/>
              <a:gd name="T72" fmla="*/ 2147483647 w 481"/>
              <a:gd name="T73" fmla="*/ 2147483647 h 549"/>
              <a:gd name="T74" fmla="*/ 2147483647 w 481"/>
              <a:gd name="T75" fmla="*/ 2147483647 h 549"/>
              <a:gd name="T76" fmla="*/ 2147483647 w 481"/>
              <a:gd name="T77" fmla="*/ 2147483647 h 549"/>
              <a:gd name="T78" fmla="*/ 2147483647 w 481"/>
              <a:gd name="T79" fmla="*/ 2147483647 h 549"/>
              <a:gd name="T80" fmla="*/ 2147483647 w 481"/>
              <a:gd name="T81" fmla="*/ 2147483647 h 549"/>
              <a:gd name="T82" fmla="*/ 2147483647 w 481"/>
              <a:gd name="T83" fmla="*/ 2147483647 h 549"/>
              <a:gd name="T84" fmla="*/ 2147483647 w 481"/>
              <a:gd name="T85" fmla="*/ 2147483647 h 549"/>
              <a:gd name="T86" fmla="*/ 2147483647 w 481"/>
              <a:gd name="T87" fmla="*/ 2147483647 h 549"/>
              <a:gd name="T88" fmla="*/ 2147483647 w 481"/>
              <a:gd name="T89" fmla="*/ 2147483647 h 549"/>
              <a:gd name="T90" fmla="*/ 2147483647 w 481"/>
              <a:gd name="T91" fmla="*/ 2147483647 h 549"/>
              <a:gd name="T92" fmla="*/ 2147483647 w 481"/>
              <a:gd name="T93" fmla="*/ 2147483647 h 549"/>
              <a:gd name="T94" fmla="*/ 2147483647 w 481"/>
              <a:gd name="T95" fmla="*/ 2147483647 h 549"/>
              <a:gd name="T96" fmla="*/ 2147483647 w 481"/>
              <a:gd name="T97" fmla="*/ 2147483647 h 549"/>
              <a:gd name="T98" fmla="*/ 2147483647 w 481"/>
              <a:gd name="T99" fmla="*/ 2147483647 h 549"/>
              <a:gd name="T100" fmla="*/ 2147483647 w 481"/>
              <a:gd name="T101" fmla="*/ 2147483647 h 549"/>
              <a:gd name="T102" fmla="*/ 2147483647 w 481"/>
              <a:gd name="T103" fmla="*/ 2147483647 h 549"/>
              <a:gd name="T104" fmla="*/ 2147483647 w 481"/>
              <a:gd name="T105" fmla="*/ 2147483647 h 549"/>
              <a:gd name="T106" fmla="*/ 2147483647 w 481"/>
              <a:gd name="T107" fmla="*/ 2147483647 h 549"/>
              <a:gd name="T108" fmla="*/ 2147483647 w 481"/>
              <a:gd name="T109" fmla="*/ 2147483647 h 549"/>
              <a:gd name="T110" fmla="*/ 2147483647 w 481"/>
              <a:gd name="T111" fmla="*/ 2147483647 h 549"/>
              <a:gd name="T112" fmla="*/ 2147483647 w 481"/>
              <a:gd name="T113" fmla="*/ 2147483647 h 549"/>
              <a:gd name="T114" fmla="*/ 2147483647 w 481"/>
              <a:gd name="T115" fmla="*/ 2147483647 h 549"/>
              <a:gd name="T116" fmla="*/ 2147483647 w 481"/>
              <a:gd name="T117" fmla="*/ 2147483647 h 549"/>
              <a:gd name="T118" fmla="*/ 2147483647 w 481"/>
              <a:gd name="T119" fmla="*/ 2147483647 h 549"/>
              <a:gd name="T120" fmla="*/ 2147483647 w 481"/>
              <a:gd name="T121" fmla="*/ 2147483647 h 549"/>
              <a:gd name="T122" fmla="*/ 2147483647 w 481"/>
              <a:gd name="T123" fmla="*/ 2147483647 h 549"/>
              <a:gd name="T124" fmla="*/ 2147483647 w 481"/>
              <a:gd name="T125" fmla="*/ 2147483647 h 54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81"/>
              <a:gd name="T190" fmla="*/ 0 h 549"/>
              <a:gd name="T191" fmla="*/ 481 w 481"/>
              <a:gd name="T192" fmla="*/ 549 h 54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81" h="549">
                <a:moveTo>
                  <a:pt x="173" y="241"/>
                </a:moveTo>
                <a:lnTo>
                  <a:pt x="178" y="222"/>
                </a:lnTo>
                <a:lnTo>
                  <a:pt x="173" y="210"/>
                </a:lnTo>
                <a:lnTo>
                  <a:pt x="163" y="203"/>
                </a:lnTo>
                <a:lnTo>
                  <a:pt x="159" y="201"/>
                </a:lnTo>
                <a:lnTo>
                  <a:pt x="144" y="213"/>
                </a:lnTo>
                <a:lnTo>
                  <a:pt x="126" y="241"/>
                </a:lnTo>
                <a:lnTo>
                  <a:pt x="107" y="267"/>
                </a:lnTo>
                <a:lnTo>
                  <a:pt x="87" y="272"/>
                </a:lnTo>
                <a:lnTo>
                  <a:pt x="60" y="233"/>
                </a:lnTo>
                <a:lnTo>
                  <a:pt x="32" y="173"/>
                </a:lnTo>
                <a:lnTo>
                  <a:pt x="19" y="144"/>
                </a:lnTo>
                <a:lnTo>
                  <a:pt x="9" y="118"/>
                </a:lnTo>
                <a:lnTo>
                  <a:pt x="2" y="101"/>
                </a:lnTo>
                <a:lnTo>
                  <a:pt x="0" y="94"/>
                </a:lnTo>
                <a:lnTo>
                  <a:pt x="4" y="45"/>
                </a:lnTo>
                <a:lnTo>
                  <a:pt x="23" y="19"/>
                </a:lnTo>
                <a:lnTo>
                  <a:pt x="53" y="6"/>
                </a:lnTo>
                <a:lnTo>
                  <a:pt x="89" y="0"/>
                </a:lnTo>
                <a:lnTo>
                  <a:pt x="142" y="8"/>
                </a:lnTo>
                <a:lnTo>
                  <a:pt x="182" y="19"/>
                </a:lnTo>
                <a:lnTo>
                  <a:pt x="213" y="29"/>
                </a:lnTo>
                <a:lnTo>
                  <a:pt x="234" y="39"/>
                </a:lnTo>
                <a:lnTo>
                  <a:pt x="256" y="55"/>
                </a:lnTo>
                <a:lnTo>
                  <a:pt x="261" y="61"/>
                </a:lnTo>
                <a:lnTo>
                  <a:pt x="266" y="91"/>
                </a:lnTo>
                <a:lnTo>
                  <a:pt x="247" y="113"/>
                </a:lnTo>
                <a:lnTo>
                  <a:pt x="224" y="129"/>
                </a:lnTo>
                <a:lnTo>
                  <a:pt x="217" y="143"/>
                </a:lnTo>
                <a:lnTo>
                  <a:pt x="225" y="152"/>
                </a:lnTo>
                <a:lnTo>
                  <a:pt x="252" y="145"/>
                </a:lnTo>
                <a:lnTo>
                  <a:pt x="282" y="131"/>
                </a:lnTo>
                <a:lnTo>
                  <a:pt x="296" y="124"/>
                </a:lnTo>
                <a:lnTo>
                  <a:pt x="331" y="118"/>
                </a:lnTo>
                <a:lnTo>
                  <a:pt x="364" y="121"/>
                </a:lnTo>
                <a:lnTo>
                  <a:pt x="393" y="132"/>
                </a:lnTo>
                <a:lnTo>
                  <a:pt x="417" y="149"/>
                </a:lnTo>
                <a:lnTo>
                  <a:pt x="451" y="183"/>
                </a:lnTo>
                <a:lnTo>
                  <a:pt x="464" y="200"/>
                </a:lnTo>
                <a:lnTo>
                  <a:pt x="480" y="246"/>
                </a:lnTo>
                <a:lnTo>
                  <a:pt x="477" y="299"/>
                </a:lnTo>
                <a:lnTo>
                  <a:pt x="460" y="353"/>
                </a:lnTo>
                <a:lnTo>
                  <a:pt x="433" y="407"/>
                </a:lnTo>
                <a:lnTo>
                  <a:pt x="402" y="455"/>
                </a:lnTo>
                <a:lnTo>
                  <a:pt x="374" y="494"/>
                </a:lnTo>
                <a:lnTo>
                  <a:pt x="353" y="520"/>
                </a:lnTo>
                <a:lnTo>
                  <a:pt x="345" y="530"/>
                </a:lnTo>
                <a:lnTo>
                  <a:pt x="318" y="545"/>
                </a:lnTo>
                <a:lnTo>
                  <a:pt x="292" y="548"/>
                </a:lnTo>
                <a:lnTo>
                  <a:pt x="271" y="541"/>
                </a:lnTo>
                <a:lnTo>
                  <a:pt x="252" y="528"/>
                </a:lnTo>
                <a:lnTo>
                  <a:pt x="226" y="497"/>
                </a:lnTo>
                <a:lnTo>
                  <a:pt x="216" y="480"/>
                </a:lnTo>
                <a:lnTo>
                  <a:pt x="211" y="473"/>
                </a:lnTo>
                <a:lnTo>
                  <a:pt x="199" y="454"/>
                </a:lnTo>
                <a:lnTo>
                  <a:pt x="182" y="426"/>
                </a:lnTo>
                <a:lnTo>
                  <a:pt x="163" y="392"/>
                </a:lnTo>
                <a:lnTo>
                  <a:pt x="146" y="354"/>
                </a:lnTo>
                <a:lnTo>
                  <a:pt x="133" y="316"/>
                </a:lnTo>
                <a:lnTo>
                  <a:pt x="128" y="280"/>
                </a:lnTo>
                <a:lnTo>
                  <a:pt x="134" y="249"/>
                </a:lnTo>
                <a:lnTo>
                  <a:pt x="162" y="239"/>
                </a:lnTo>
                <a:lnTo>
                  <a:pt x="173" y="241"/>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1051" name="Freeform 156"/>
          <p:cNvSpPr>
            <a:spLocks/>
          </p:cNvSpPr>
          <p:nvPr/>
        </p:nvSpPr>
        <p:spPr bwMode="auto">
          <a:xfrm>
            <a:off x="5784850" y="2695575"/>
            <a:ext cx="703263" cy="854075"/>
          </a:xfrm>
          <a:custGeom>
            <a:avLst/>
            <a:gdLst>
              <a:gd name="T0" fmla="*/ 2147483647 w 498"/>
              <a:gd name="T1" fmla="*/ 2147483647 h 538"/>
              <a:gd name="T2" fmla="*/ 2147483647 w 498"/>
              <a:gd name="T3" fmla="*/ 2147483647 h 538"/>
              <a:gd name="T4" fmla="*/ 2147483647 w 498"/>
              <a:gd name="T5" fmla="*/ 2147483647 h 538"/>
              <a:gd name="T6" fmla="*/ 2147483647 w 498"/>
              <a:gd name="T7" fmla="*/ 2147483647 h 538"/>
              <a:gd name="T8" fmla="*/ 2147483647 w 498"/>
              <a:gd name="T9" fmla="*/ 2147483647 h 538"/>
              <a:gd name="T10" fmla="*/ 2147483647 w 498"/>
              <a:gd name="T11" fmla="*/ 2147483647 h 538"/>
              <a:gd name="T12" fmla="*/ 2147483647 w 498"/>
              <a:gd name="T13" fmla="*/ 2147483647 h 538"/>
              <a:gd name="T14" fmla="*/ 2147483647 w 498"/>
              <a:gd name="T15" fmla="*/ 2147483647 h 538"/>
              <a:gd name="T16" fmla="*/ 2147483647 w 498"/>
              <a:gd name="T17" fmla="*/ 2147483647 h 538"/>
              <a:gd name="T18" fmla="*/ 2147483647 w 498"/>
              <a:gd name="T19" fmla="*/ 2147483647 h 538"/>
              <a:gd name="T20" fmla="*/ 2147483647 w 498"/>
              <a:gd name="T21" fmla="*/ 2147483647 h 538"/>
              <a:gd name="T22" fmla="*/ 2147483647 w 498"/>
              <a:gd name="T23" fmla="*/ 2147483647 h 538"/>
              <a:gd name="T24" fmla="*/ 2147483647 w 498"/>
              <a:gd name="T25" fmla="*/ 2147483647 h 538"/>
              <a:gd name="T26" fmla="*/ 2147483647 w 498"/>
              <a:gd name="T27" fmla="*/ 0 h 538"/>
              <a:gd name="T28" fmla="*/ 2147483647 w 498"/>
              <a:gd name="T29" fmla="*/ 2147483647 h 538"/>
              <a:gd name="T30" fmla="*/ 2147483647 w 498"/>
              <a:gd name="T31" fmla="*/ 2147483647 h 538"/>
              <a:gd name="T32" fmla="*/ 0 w 498"/>
              <a:gd name="T33" fmla="*/ 2147483647 h 538"/>
              <a:gd name="T34" fmla="*/ 2147483647 w 498"/>
              <a:gd name="T35" fmla="*/ 2147483647 h 538"/>
              <a:gd name="T36" fmla="*/ 2147483647 w 498"/>
              <a:gd name="T37" fmla="*/ 2147483647 h 538"/>
              <a:gd name="T38" fmla="*/ 2147483647 w 498"/>
              <a:gd name="T39" fmla="*/ 2147483647 h 538"/>
              <a:gd name="T40" fmla="*/ 2147483647 w 498"/>
              <a:gd name="T41" fmla="*/ 2147483647 h 538"/>
              <a:gd name="T42" fmla="*/ 2147483647 w 498"/>
              <a:gd name="T43" fmla="*/ 2147483647 h 538"/>
              <a:gd name="T44" fmla="*/ 2147483647 w 498"/>
              <a:gd name="T45" fmla="*/ 2147483647 h 538"/>
              <a:gd name="T46" fmla="*/ 2147483647 w 498"/>
              <a:gd name="T47" fmla="*/ 2147483647 h 538"/>
              <a:gd name="T48" fmla="*/ 2147483647 w 498"/>
              <a:gd name="T49" fmla="*/ 2147483647 h 538"/>
              <a:gd name="T50" fmla="*/ 2147483647 w 498"/>
              <a:gd name="T51" fmla="*/ 2147483647 h 538"/>
              <a:gd name="T52" fmla="*/ 2147483647 w 498"/>
              <a:gd name="T53" fmla="*/ 2147483647 h 538"/>
              <a:gd name="T54" fmla="*/ 2147483647 w 498"/>
              <a:gd name="T55" fmla="*/ 2147483647 h 538"/>
              <a:gd name="T56" fmla="*/ 2147483647 w 498"/>
              <a:gd name="T57" fmla="*/ 2147483647 h 538"/>
              <a:gd name="T58" fmla="*/ 2147483647 w 498"/>
              <a:gd name="T59" fmla="*/ 2147483647 h 538"/>
              <a:gd name="T60" fmla="*/ 2147483647 w 498"/>
              <a:gd name="T61" fmla="*/ 2147483647 h 538"/>
              <a:gd name="T62" fmla="*/ 2147483647 w 498"/>
              <a:gd name="T63" fmla="*/ 2147483647 h 538"/>
              <a:gd name="T64" fmla="*/ 2147483647 w 498"/>
              <a:gd name="T65" fmla="*/ 2147483647 h 538"/>
              <a:gd name="T66" fmla="*/ 2147483647 w 498"/>
              <a:gd name="T67" fmla="*/ 2147483647 h 538"/>
              <a:gd name="T68" fmla="*/ 2147483647 w 498"/>
              <a:gd name="T69" fmla="*/ 2147483647 h 538"/>
              <a:gd name="T70" fmla="*/ 2147483647 w 498"/>
              <a:gd name="T71" fmla="*/ 2147483647 h 538"/>
              <a:gd name="T72" fmla="*/ 2147483647 w 498"/>
              <a:gd name="T73" fmla="*/ 2147483647 h 538"/>
              <a:gd name="T74" fmla="*/ 2147483647 w 498"/>
              <a:gd name="T75" fmla="*/ 2147483647 h 538"/>
              <a:gd name="T76" fmla="*/ 2147483647 w 498"/>
              <a:gd name="T77" fmla="*/ 2147483647 h 538"/>
              <a:gd name="T78" fmla="*/ 2147483647 w 498"/>
              <a:gd name="T79" fmla="*/ 2147483647 h 538"/>
              <a:gd name="T80" fmla="*/ 2147483647 w 498"/>
              <a:gd name="T81" fmla="*/ 2147483647 h 538"/>
              <a:gd name="T82" fmla="*/ 2147483647 w 498"/>
              <a:gd name="T83" fmla="*/ 2147483647 h 538"/>
              <a:gd name="T84" fmla="*/ 2147483647 w 498"/>
              <a:gd name="T85" fmla="*/ 2147483647 h 538"/>
              <a:gd name="T86" fmla="*/ 2147483647 w 498"/>
              <a:gd name="T87" fmla="*/ 2147483647 h 538"/>
              <a:gd name="T88" fmla="*/ 2147483647 w 498"/>
              <a:gd name="T89" fmla="*/ 2147483647 h 538"/>
              <a:gd name="T90" fmla="*/ 2147483647 w 498"/>
              <a:gd name="T91" fmla="*/ 2147483647 h 538"/>
              <a:gd name="T92" fmla="*/ 2147483647 w 498"/>
              <a:gd name="T93" fmla="*/ 2147483647 h 538"/>
              <a:gd name="T94" fmla="*/ 2147483647 w 498"/>
              <a:gd name="T95" fmla="*/ 2147483647 h 538"/>
              <a:gd name="T96" fmla="*/ 2147483647 w 498"/>
              <a:gd name="T97" fmla="*/ 2147483647 h 538"/>
              <a:gd name="T98" fmla="*/ 2147483647 w 498"/>
              <a:gd name="T99" fmla="*/ 2147483647 h 538"/>
              <a:gd name="T100" fmla="*/ 2147483647 w 498"/>
              <a:gd name="T101" fmla="*/ 2147483647 h 538"/>
              <a:gd name="T102" fmla="*/ 2147483647 w 498"/>
              <a:gd name="T103" fmla="*/ 2147483647 h 538"/>
              <a:gd name="T104" fmla="*/ 2147483647 w 498"/>
              <a:gd name="T105" fmla="*/ 2147483647 h 538"/>
              <a:gd name="T106" fmla="*/ 2147483647 w 498"/>
              <a:gd name="T107" fmla="*/ 2147483647 h 538"/>
              <a:gd name="T108" fmla="*/ 2147483647 w 498"/>
              <a:gd name="T109" fmla="*/ 2147483647 h 538"/>
              <a:gd name="T110" fmla="*/ 2147483647 w 498"/>
              <a:gd name="T111" fmla="*/ 2147483647 h 538"/>
              <a:gd name="T112" fmla="*/ 2147483647 w 498"/>
              <a:gd name="T113" fmla="*/ 2147483647 h 53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8"/>
              <a:gd name="T172" fmla="*/ 0 h 538"/>
              <a:gd name="T173" fmla="*/ 498 w 498"/>
              <a:gd name="T174" fmla="*/ 538 h 53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8" h="538">
                <a:moveTo>
                  <a:pt x="260" y="286"/>
                </a:moveTo>
                <a:lnTo>
                  <a:pt x="256" y="278"/>
                </a:lnTo>
                <a:lnTo>
                  <a:pt x="262" y="272"/>
                </a:lnTo>
                <a:lnTo>
                  <a:pt x="276" y="268"/>
                </a:lnTo>
                <a:lnTo>
                  <a:pt x="293" y="266"/>
                </a:lnTo>
                <a:lnTo>
                  <a:pt x="328" y="261"/>
                </a:lnTo>
                <a:lnTo>
                  <a:pt x="346" y="250"/>
                </a:lnTo>
                <a:lnTo>
                  <a:pt x="354" y="239"/>
                </a:lnTo>
                <a:lnTo>
                  <a:pt x="344" y="220"/>
                </a:lnTo>
                <a:lnTo>
                  <a:pt x="318" y="195"/>
                </a:lnTo>
                <a:lnTo>
                  <a:pt x="281" y="165"/>
                </a:lnTo>
                <a:lnTo>
                  <a:pt x="180" y="91"/>
                </a:lnTo>
                <a:lnTo>
                  <a:pt x="65" y="4"/>
                </a:lnTo>
                <a:lnTo>
                  <a:pt x="34" y="0"/>
                </a:lnTo>
                <a:lnTo>
                  <a:pt x="15" y="9"/>
                </a:lnTo>
                <a:lnTo>
                  <a:pt x="5" y="29"/>
                </a:lnTo>
                <a:lnTo>
                  <a:pt x="0" y="58"/>
                </a:lnTo>
                <a:lnTo>
                  <a:pt x="14" y="109"/>
                </a:lnTo>
                <a:lnTo>
                  <a:pt x="31" y="145"/>
                </a:lnTo>
                <a:lnTo>
                  <a:pt x="48" y="177"/>
                </a:lnTo>
                <a:lnTo>
                  <a:pt x="62" y="215"/>
                </a:lnTo>
                <a:lnTo>
                  <a:pt x="55" y="237"/>
                </a:lnTo>
                <a:lnTo>
                  <a:pt x="45" y="248"/>
                </a:lnTo>
                <a:lnTo>
                  <a:pt x="37" y="261"/>
                </a:lnTo>
                <a:lnTo>
                  <a:pt x="37" y="284"/>
                </a:lnTo>
                <a:lnTo>
                  <a:pt x="66" y="343"/>
                </a:lnTo>
                <a:lnTo>
                  <a:pt x="114" y="393"/>
                </a:lnTo>
                <a:lnTo>
                  <a:pt x="160" y="424"/>
                </a:lnTo>
                <a:lnTo>
                  <a:pt x="185" y="426"/>
                </a:lnTo>
                <a:lnTo>
                  <a:pt x="190" y="404"/>
                </a:lnTo>
                <a:lnTo>
                  <a:pt x="188" y="369"/>
                </a:lnTo>
                <a:lnTo>
                  <a:pt x="190" y="342"/>
                </a:lnTo>
                <a:lnTo>
                  <a:pt x="205" y="342"/>
                </a:lnTo>
                <a:lnTo>
                  <a:pt x="216" y="349"/>
                </a:lnTo>
                <a:lnTo>
                  <a:pt x="212" y="366"/>
                </a:lnTo>
                <a:lnTo>
                  <a:pt x="206" y="394"/>
                </a:lnTo>
                <a:lnTo>
                  <a:pt x="217" y="440"/>
                </a:lnTo>
                <a:lnTo>
                  <a:pt x="244" y="453"/>
                </a:lnTo>
                <a:lnTo>
                  <a:pt x="267" y="455"/>
                </a:lnTo>
                <a:lnTo>
                  <a:pt x="289" y="459"/>
                </a:lnTo>
                <a:lnTo>
                  <a:pt x="312" y="478"/>
                </a:lnTo>
                <a:lnTo>
                  <a:pt x="358" y="520"/>
                </a:lnTo>
                <a:lnTo>
                  <a:pt x="397" y="536"/>
                </a:lnTo>
                <a:lnTo>
                  <a:pt x="425" y="537"/>
                </a:lnTo>
                <a:lnTo>
                  <a:pt x="435" y="535"/>
                </a:lnTo>
                <a:lnTo>
                  <a:pt x="478" y="518"/>
                </a:lnTo>
                <a:lnTo>
                  <a:pt x="495" y="491"/>
                </a:lnTo>
                <a:lnTo>
                  <a:pt x="497" y="464"/>
                </a:lnTo>
                <a:lnTo>
                  <a:pt x="496" y="452"/>
                </a:lnTo>
                <a:lnTo>
                  <a:pt x="469" y="420"/>
                </a:lnTo>
                <a:lnTo>
                  <a:pt x="444" y="373"/>
                </a:lnTo>
                <a:lnTo>
                  <a:pt x="418" y="325"/>
                </a:lnTo>
                <a:lnTo>
                  <a:pt x="387" y="291"/>
                </a:lnTo>
                <a:lnTo>
                  <a:pt x="349" y="287"/>
                </a:lnTo>
                <a:lnTo>
                  <a:pt x="314" y="291"/>
                </a:lnTo>
                <a:lnTo>
                  <a:pt x="284" y="293"/>
                </a:lnTo>
                <a:lnTo>
                  <a:pt x="260" y="286"/>
                </a:lnTo>
              </a:path>
            </a:pathLst>
          </a:custGeom>
          <a:solidFill>
            <a:srgbClr val="F8CDCB"/>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1052" name="Freeform 157"/>
          <p:cNvSpPr>
            <a:spLocks/>
          </p:cNvSpPr>
          <p:nvPr/>
        </p:nvSpPr>
        <p:spPr bwMode="auto">
          <a:xfrm>
            <a:off x="5784850" y="2695575"/>
            <a:ext cx="703263" cy="854075"/>
          </a:xfrm>
          <a:custGeom>
            <a:avLst/>
            <a:gdLst>
              <a:gd name="T0" fmla="*/ 2147483647 w 498"/>
              <a:gd name="T1" fmla="*/ 2147483647 h 538"/>
              <a:gd name="T2" fmla="*/ 2147483647 w 498"/>
              <a:gd name="T3" fmla="*/ 2147483647 h 538"/>
              <a:gd name="T4" fmla="*/ 2147483647 w 498"/>
              <a:gd name="T5" fmla="*/ 2147483647 h 538"/>
              <a:gd name="T6" fmla="*/ 2147483647 w 498"/>
              <a:gd name="T7" fmla="*/ 2147483647 h 538"/>
              <a:gd name="T8" fmla="*/ 2147483647 w 498"/>
              <a:gd name="T9" fmla="*/ 2147483647 h 538"/>
              <a:gd name="T10" fmla="*/ 2147483647 w 498"/>
              <a:gd name="T11" fmla="*/ 2147483647 h 538"/>
              <a:gd name="T12" fmla="*/ 2147483647 w 498"/>
              <a:gd name="T13" fmla="*/ 2147483647 h 538"/>
              <a:gd name="T14" fmla="*/ 2147483647 w 498"/>
              <a:gd name="T15" fmla="*/ 2147483647 h 538"/>
              <a:gd name="T16" fmla="*/ 2147483647 w 498"/>
              <a:gd name="T17" fmla="*/ 2147483647 h 538"/>
              <a:gd name="T18" fmla="*/ 2147483647 w 498"/>
              <a:gd name="T19" fmla="*/ 2147483647 h 538"/>
              <a:gd name="T20" fmla="*/ 2147483647 w 498"/>
              <a:gd name="T21" fmla="*/ 2147483647 h 538"/>
              <a:gd name="T22" fmla="*/ 2147483647 w 498"/>
              <a:gd name="T23" fmla="*/ 2147483647 h 538"/>
              <a:gd name="T24" fmla="*/ 2147483647 w 498"/>
              <a:gd name="T25" fmla="*/ 2147483647 h 538"/>
              <a:gd name="T26" fmla="*/ 2147483647 w 498"/>
              <a:gd name="T27" fmla="*/ 0 h 538"/>
              <a:gd name="T28" fmla="*/ 2147483647 w 498"/>
              <a:gd name="T29" fmla="*/ 2147483647 h 538"/>
              <a:gd name="T30" fmla="*/ 2147483647 w 498"/>
              <a:gd name="T31" fmla="*/ 2147483647 h 538"/>
              <a:gd name="T32" fmla="*/ 0 w 498"/>
              <a:gd name="T33" fmla="*/ 2147483647 h 538"/>
              <a:gd name="T34" fmla="*/ 2147483647 w 498"/>
              <a:gd name="T35" fmla="*/ 2147483647 h 538"/>
              <a:gd name="T36" fmla="*/ 2147483647 w 498"/>
              <a:gd name="T37" fmla="*/ 2147483647 h 538"/>
              <a:gd name="T38" fmla="*/ 2147483647 w 498"/>
              <a:gd name="T39" fmla="*/ 2147483647 h 538"/>
              <a:gd name="T40" fmla="*/ 2147483647 w 498"/>
              <a:gd name="T41" fmla="*/ 2147483647 h 538"/>
              <a:gd name="T42" fmla="*/ 2147483647 w 498"/>
              <a:gd name="T43" fmla="*/ 2147483647 h 538"/>
              <a:gd name="T44" fmla="*/ 2147483647 w 498"/>
              <a:gd name="T45" fmla="*/ 2147483647 h 538"/>
              <a:gd name="T46" fmla="*/ 2147483647 w 498"/>
              <a:gd name="T47" fmla="*/ 2147483647 h 538"/>
              <a:gd name="T48" fmla="*/ 2147483647 w 498"/>
              <a:gd name="T49" fmla="*/ 2147483647 h 538"/>
              <a:gd name="T50" fmla="*/ 2147483647 w 498"/>
              <a:gd name="T51" fmla="*/ 2147483647 h 538"/>
              <a:gd name="T52" fmla="*/ 2147483647 w 498"/>
              <a:gd name="T53" fmla="*/ 2147483647 h 538"/>
              <a:gd name="T54" fmla="*/ 2147483647 w 498"/>
              <a:gd name="T55" fmla="*/ 2147483647 h 538"/>
              <a:gd name="T56" fmla="*/ 2147483647 w 498"/>
              <a:gd name="T57" fmla="*/ 2147483647 h 538"/>
              <a:gd name="T58" fmla="*/ 2147483647 w 498"/>
              <a:gd name="T59" fmla="*/ 2147483647 h 538"/>
              <a:gd name="T60" fmla="*/ 2147483647 w 498"/>
              <a:gd name="T61" fmla="*/ 2147483647 h 538"/>
              <a:gd name="T62" fmla="*/ 2147483647 w 498"/>
              <a:gd name="T63" fmla="*/ 2147483647 h 538"/>
              <a:gd name="T64" fmla="*/ 2147483647 w 498"/>
              <a:gd name="T65" fmla="*/ 2147483647 h 538"/>
              <a:gd name="T66" fmla="*/ 2147483647 w 498"/>
              <a:gd name="T67" fmla="*/ 2147483647 h 538"/>
              <a:gd name="T68" fmla="*/ 2147483647 w 498"/>
              <a:gd name="T69" fmla="*/ 2147483647 h 538"/>
              <a:gd name="T70" fmla="*/ 2147483647 w 498"/>
              <a:gd name="T71" fmla="*/ 2147483647 h 538"/>
              <a:gd name="T72" fmla="*/ 2147483647 w 498"/>
              <a:gd name="T73" fmla="*/ 2147483647 h 538"/>
              <a:gd name="T74" fmla="*/ 2147483647 w 498"/>
              <a:gd name="T75" fmla="*/ 2147483647 h 538"/>
              <a:gd name="T76" fmla="*/ 2147483647 w 498"/>
              <a:gd name="T77" fmla="*/ 2147483647 h 538"/>
              <a:gd name="T78" fmla="*/ 2147483647 w 498"/>
              <a:gd name="T79" fmla="*/ 2147483647 h 538"/>
              <a:gd name="T80" fmla="*/ 2147483647 w 498"/>
              <a:gd name="T81" fmla="*/ 2147483647 h 538"/>
              <a:gd name="T82" fmla="*/ 2147483647 w 498"/>
              <a:gd name="T83" fmla="*/ 2147483647 h 538"/>
              <a:gd name="T84" fmla="*/ 2147483647 w 498"/>
              <a:gd name="T85" fmla="*/ 2147483647 h 538"/>
              <a:gd name="T86" fmla="*/ 2147483647 w 498"/>
              <a:gd name="T87" fmla="*/ 2147483647 h 538"/>
              <a:gd name="T88" fmla="*/ 2147483647 w 498"/>
              <a:gd name="T89" fmla="*/ 2147483647 h 538"/>
              <a:gd name="T90" fmla="*/ 2147483647 w 498"/>
              <a:gd name="T91" fmla="*/ 2147483647 h 538"/>
              <a:gd name="T92" fmla="*/ 2147483647 w 498"/>
              <a:gd name="T93" fmla="*/ 2147483647 h 538"/>
              <a:gd name="T94" fmla="*/ 2147483647 w 498"/>
              <a:gd name="T95" fmla="*/ 2147483647 h 538"/>
              <a:gd name="T96" fmla="*/ 2147483647 w 498"/>
              <a:gd name="T97" fmla="*/ 2147483647 h 538"/>
              <a:gd name="T98" fmla="*/ 2147483647 w 498"/>
              <a:gd name="T99" fmla="*/ 2147483647 h 538"/>
              <a:gd name="T100" fmla="*/ 2147483647 w 498"/>
              <a:gd name="T101" fmla="*/ 2147483647 h 538"/>
              <a:gd name="T102" fmla="*/ 2147483647 w 498"/>
              <a:gd name="T103" fmla="*/ 2147483647 h 538"/>
              <a:gd name="T104" fmla="*/ 2147483647 w 498"/>
              <a:gd name="T105" fmla="*/ 2147483647 h 538"/>
              <a:gd name="T106" fmla="*/ 2147483647 w 498"/>
              <a:gd name="T107" fmla="*/ 2147483647 h 538"/>
              <a:gd name="T108" fmla="*/ 2147483647 w 498"/>
              <a:gd name="T109" fmla="*/ 2147483647 h 538"/>
              <a:gd name="T110" fmla="*/ 2147483647 w 498"/>
              <a:gd name="T111" fmla="*/ 2147483647 h 538"/>
              <a:gd name="T112" fmla="*/ 2147483647 w 498"/>
              <a:gd name="T113" fmla="*/ 2147483647 h 53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8"/>
              <a:gd name="T172" fmla="*/ 0 h 538"/>
              <a:gd name="T173" fmla="*/ 498 w 498"/>
              <a:gd name="T174" fmla="*/ 538 h 53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8" h="538">
                <a:moveTo>
                  <a:pt x="260" y="286"/>
                </a:moveTo>
                <a:lnTo>
                  <a:pt x="256" y="278"/>
                </a:lnTo>
                <a:lnTo>
                  <a:pt x="262" y="272"/>
                </a:lnTo>
                <a:lnTo>
                  <a:pt x="276" y="268"/>
                </a:lnTo>
                <a:lnTo>
                  <a:pt x="293" y="266"/>
                </a:lnTo>
                <a:lnTo>
                  <a:pt x="328" y="261"/>
                </a:lnTo>
                <a:lnTo>
                  <a:pt x="346" y="250"/>
                </a:lnTo>
                <a:lnTo>
                  <a:pt x="354" y="239"/>
                </a:lnTo>
                <a:lnTo>
                  <a:pt x="344" y="220"/>
                </a:lnTo>
                <a:lnTo>
                  <a:pt x="318" y="195"/>
                </a:lnTo>
                <a:lnTo>
                  <a:pt x="281" y="165"/>
                </a:lnTo>
                <a:lnTo>
                  <a:pt x="180" y="91"/>
                </a:lnTo>
                <a:lnTo>
                  <a:pt x="65" y="4"/>
                </a:lnTo>
                <a:lnTo>
                  <a:pt x="34" y="0"/>
                </a:lnTo>
                <a:lnTo>
                  <a:pt x="15" y="9"/>
                </a:lnTo>
                <a:lnTo>
                  <a:pt x="5" y="29"/>
                </a:lnTo>
                <a:lnTo>
                  <a:pt x="0" y="58"/>
                </a:lnTo>
                <a:lnTo>
                  <a:pt x="14" y="109"/>
                </a:lnTo>
                <a:lnTo>
                  <a:pt x="31" y="145"/>
                </a:lnTo>
                <a:lnTo>
                  <a:pt x="48" y="177"/>
                </a:lnTo>
                <a:lnTo>
                  <a:pt x="62" y="215"/>
                </a:lnTo>
                <a:lnTo>
                  <a:pt x="55" y="237"/>
                </a:lnTo>
                <a:lnTo>
                  <a:pt x="45" y="248"/>
                </a:lnTo>
                <a:lnTo>
                  <a:pt x="37" y="261"/>
                </a:lnTo>
                <a:lnTo>
                  <a:pt x="37" y="284"/>
                </a:lnTo>
                <a:lnTo>
                  <a:pt x="66" y="343"/>
                </a:lnTo>
                <a:lnTo>
                  <a:pt x="114" y="393"/>
                </a:lnTo>
                <a:lnTo>
                  <a:pt x="160" y="424"/>
                </a:lnTo>
                <a:lnTo>
                  <a:pt x="185" y="426"/>
                </a:lnTo>
                <a:lnTo>
                  <a:pt x="190" y="404"/>
                </a:lnTo>
                <a:lnTo>
                  <a:pt x="188" y="369"/>
                </a:lnTo>
                <a:lnTo>
                  <a:pt x="190" y="342"/>
                </a:lnTo>
                <a:lnTo>
                  <a:pt x="205" y="342"/>
                </a:lnTo>
                <a:lnTo>
                  <a:pt x="216" y="349"/>
                </a:lnTo>
                <a:lnTo>
                  <a:pt x="212" y="366"/>
                </a:lnTo>
                <a:lnTo>
                  <a:pt x="206" y="394"/>
                </a:lnTo>
                <a:lnTo>
                  <a:pt x="217" y="440"/>
                </a:lnTo>
                <a:lnTo>
                  <a:pt x="244" y="453"/>
                </a:lnTo>
                <a:lnTo>
                  <a:pt x="267" y="455"/>
                </a:lnTo>
                <a:lnTo>
                  <a:pt x="289" y="459"/>
                </a:lnTo>
                <a:lnTo>
                  <a:pt x="312" y="478"/>
                </a:lnTo>
                <a:lnTo>
                  <a:pt x="358" y="520"/>
                </a:lnTo>
                <a:lnTo>
                  <a:pt x="397" y="536"/>
                </a:lnTo>
                <a:lnTo>
                  <a:pt x="425" y="537"/>
                </a:lnTo>
                <a:lnTo>
                  <a:pt x="435" y="535"/>
                </a:lnTo>
                <a:lnTo>
                  <a:pt x="478" y="518"/>
                </a:lnTo>
                <a:lnTo>
                  <a:pt x="495" y="491"/>
                </a:lnTo>
                <a:lnTo>
                  <a:pt x="497" y="464"/>
                </a:lnTo>
                <a:lnTo>
                  <a:pt x="496" y="452"/>
                </a:lnTo>
                <a:lnTo>
                  <a:pt x="469" y="420"/>
                </a:lnTo>
                <a:lnTo>
                  <a:pt x="444" y="373"/>
                </a:lnTo>
                <a:lnTo>
                  <a:pt x="418" y="325"/>
                </a:lnTo>
                <a:lnTo>
                  <a:pt x="387" y="291"/>
                </a:lnTo>
                <a:lnTo>
                  <a:pt x="349" y="287"/>
                </a:lnTo>
                <a:lnTo>
                  <a:pt x="314" y="291"/>
                </a:lnTo>
                <a:lnTo>
                  <a:pt x="284" y="293"/>
                </a:lnTo>
                <a:lnTo>
                  <a:pt x="260" y="286"/>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1053" name="Freeform 158"/>
          <p:cNvSpPr>
            <a:spLocks/>
          </p:cNvSpPr>
          <p:nvPr/>
        </p:nvSpPr>
        <p:spPr bwMode="auto">
          <a:xfrm>
            <a:off x="5429250" y="1865313"/>
            <a:ext cx="1144588" cy="738187"/>
          </a:xfrm>
          <a:custGeom>
            <a:avLst/>
            <a:gdLst>
              <a:gd name="T0" fmla="*/ 0 w 811"/>
              <a:gd name="T1" fmla="*/ 2147483647 h 465"/>
              <a:gd name="T2" fmla="*/ 2147483647 w 811"/>
              <a:gd name="T3" fmla="*/ 2147483647 h 465"/>
              <a:gd name="T4" fmla="*/ 2147483647 w 811"/>
              <a:gd name="T5" fmla="*/ 2147483647 h 465"/>
              <a:gd name="T6" fmla="*/ 2147483647 w 811"/>
              <a:gd name="T7" fmla="*/ 2147483647 h 465"/>
              <a:gd name="T8" fmla="*/ 2147483647 w 811"/>
              <a:gd name="T9" fmla="*/ 2147483647 h 465"/>
              <a:gd name="T10" fmla="*/ 2147483647 w 811"/>
              <a:gd name="T11" fmla="*/ 2147483647 h 465"/>
              <a:gd name="T12" fmla="*/ 2147483647 w 811"/>
              <a:gd name="T13" fmla="*/ 2147483647 h 465"/>
              <a:gd name="T14" fmla="*/ 2147483647 w 811"/>
              <a:gd name="T15" fmla="*/ 2147483647 h 465"/>
              <a:gd name="T16" fmla="*/ 2147483647 w 811"/>
              <a:gd name="T17" fmla="*/ 2147483647 h 465"/>
              <a:gd name="T18" fmla="*/ 2147483647 w 811"/>
              <a:gd name="T19" fmla="*/ 2147483647 h 465"/>
              <a:gd name="T20" fmla="*/ 2147483647 w 811"/>
              <a:gd name="T21" fmla="*/ 2147483647 h 465"/>
              <a:gd name="T22" fmla="*/ 2147483647 w 811"/>
              <a:gd name="T23" fmla="*/ 2147483647 h 465"/>
              <a:gd name="T24" fmla="*/ 2147483647 w 811"/>
              <a:gd name="T25" fmla="*/ 2147483647 h 465"/>
              <a:gd name="T26" fmla="*/ 2147483647 w 811"/>
              <a:gd name="T27" fmla="*/ 2147483647 h 465"/>
              <a:gd name="T28" fmla="*/ 2147483647 w 811"/>
              <a:gd name="T29" fmla="*/ 2147483647 h 465"/>
              <a:gd name="T30" fmla="*/ 2147483647 w 811"/>
              <a:gd name="T31" fmla="*/ 2147483647 h 465"/>
              <a:gd name="T32" fmla="*/ 2147483647 w 811"/>
              <a:gd name="T33" fmla="*/ 2147483647 h 465"/>
              <a:gd name="T34" fmla="*/ 2147483647 w 811"/>
              <a:gd name="T35" fmla="*/ 2147483647 h 465"/>
              <a:gd name="T36" fmla="*/ 2147483647 w 811"/>
              <a:gd name="T37" fmla="*/ 2147483647 h 465"/>
              <a:gd name="T38" fmla="*/ 2147483647 w 811"/>
              <a:gd name="T39" fmla="*/ 2147483647 h 465"/>
              <a:gd name="T40" fmla="*/ 2147483647 w 811"/>
              <a:gd name="T41" fmla="*/ 2147483647 h 465"/>
              <a:gd name="T42" fmla="*/ 2147483647 w 811"/>
              <a:gd name="T43" fmla="*/ 2147483647 h 465"/>
              <a:gd name="T44" fmla="*/ 2147483647 w 811"/>
              <a:gd name="T45" fmla="*/ 2147483647 h 465"/>
              <a:gd name="T46" fmla="*/ 2147483647 w 811"/>
              <a:gd name="T47" fmla="*/ 2147483647 h 465"/>
              <a:gd name="T48" fmla="*/ 2147483647 w 811"/>
              <a:gd name="T49" fmla="*/ 2147483647 h 465"/>
              <a:gd name="T50" fmla="*/ 2147483647 w 811"/>
              <a:gd name="T51" fmla="*/ 2147483647 h 465"/>
              <a:gd name="T52" fmla="*/ 2147483647 w 811"/>
              <a:gd name="T53" fmla="*/ 2147483647 h 465"/>
              <a:gd name="T54" fmla="*/ 2147483647 w 811"/>
              <a:gd name="T55" fmla="*/ 2147483647 h 465"/>
              <a:gd name="T56" fmla="*/ 2147483647 w 811"/>
              <a:gd name="T57" fmla="*/ 2147483647 h 465"/>
              <a:gd name="T58" fmla="*/ 2147483647 w 811"/>
              <a:gd name="T59" fmla="*/ 2147483647 h 465"/>
              <a:gd name="T60" fmla="*/ 2147483647 w 811"/>
              <a:gd name="T61" fmla="*/ 2147483647 h 465"/>
              <a:gd name="T62" fmla="*/ 2147483647 w 811"/>
              <a:gd name="T63" fmla="*/ 0 h 465"/>
              <a:gd name="T64" fmla="*/ 2147483647 w 811"/>
              <a:gd name="T65" fmla="*/ 2147483647 h 465"/>
              <a:gd name="T66" fmla="*/ 2147483647 w 811"/>
              <a:gd name="T67" fmla="*/ 2147483647 h 465"/>
              <a:gd name="T68" fmla="*/ 2147483647 w 811"/>
              <a:gd name="T69" fmla="*/ 2147483647 h 465"/>
              <a:gd name="T70" fmla="*/ 2147483647 w 811"/>
              <a:gd name="T71" fmla="*/ 2147483647 h 465"/>
              <a:gd name="T72" fmla="*/ 2147483647 w 811"/>
              <a:gd name="T73" fmla="*/ 2147483647 h 465"/>
              <a:gd name="T74" fmla="*/ 2147483647 w 811"/>
              <a:gd name="T75" fmla="*/ 2147483647 h 465"/>
              <a:gd name="T76" fmla="*/ 2147483647 w 811"/>
              <a:gd name="T77" fmla="*/ 2147483647 h 465"/>
              <a:gd name="T78" fmla="*/ 2147483647 w 811"/>
              <a:gd name="T79" fmla="*/ 2147483647 h 465"/>
              <a:gd name="T80" fmla="*/ 2147483647 w 811"/>
              <a:gd name="T81" fmla="*/ 2147483647 h 465"/>
              <a:gd name="T82" fmla="*/ 2147483647 w 811"/>
              <a:gd name="T83" fmla="*/ 2147483647 h 465"/>
              <a:gd name="T84" fmla="*/ 2147483647 w 811"/>
              <a:gd name="T85" fmla="*/ 2147483647 h 465"/>
              <a:gd name="T86" fmla="*/ 2147483647 w 811"/>
              <a:gd name="T87" fmla="*/ 2147483647 h 465"/>
              <a:gd name="T88" fmla="*/ 2147483647 w 811"/>
              <a:gd name="T89" fmla="*/ 2147483647 h 465"/>
              <a:gd name="T90" fmla="*/ 2147483647 w 811"/>
              <a:gd name="T91" fmla="*/ 2147483647 h 465"/>
              <a:gd name="T92" fmla="*/ 2147483647 w 811"/>
              <a:gd name="T93" fmla="*/ 2147483647 h 465"/>
              <a:gd name="T94" fmla="*/ 2147483647 w 811"/>
              <a:gd name="T95" fmla="*/ 2147483647 h 465"/>
              <a:gd name="T96" fmla="*/ 2147483647 w 811"/>
              <a:gd name="T97" fmla="*/ 2147483647 h 465"/>
              <a:gd name="T98" fmla="*/ 2147483647 w 811"/>
              <a:gd name="T99" fmla="*/ 2147483647 h 465"/>
              <a:gd name="T100" fmla="*/ 2147483647 w 811"/>
              <a:gd name="T101" fmla="*/ 2147483647 h 465"/>
              <a:gd name="T102" fmla="*/ 2147483647 w 811"/>
              <a:gd name="T103" fmla="*/ 2147483647 h 465"/>
              <a:gd name="T104" fmla="*/ 2147483647 w 811"/>
              <a:gd name="T105" fmla="*/ 2147483647 h 465"/>
              <a:gd name="T106" fmla="*/ 2147483647 w 811"/>
              <a:gd name="T107" fmla="*/ 2147483647 h 465"/>
              <a:gd name="T108" fmla="*/ 2147483647 w 811"/>
              <a:gd name="T109" fmla="*/ 2147483647 h 465"/>
              <a:gd name="T110" fmla="*/ 2147483647 w 811"/>
              <a:gd name="T111" fmla="*/ 2147483647 h 465"/>
              <a:gd name="T112" fmla="*/ 2147483647 w 811"/>
              <a:gd name="T113" fmla="*/ 2147483647 h 465"/>
              <a:gd name="T114" fmla="*/ 2147483647 w 811"/>
              <a:gd name="T115" fmla="*/ 2147483647 h 465"/>
              <a:gd name="T116" fmla="*/ 2147483647 w 811"/>
              <a:gd name="T117" fmla="*/ 2147483647 h 465"/>
              <a:gd name="T118" fmla="*/ 2147483647 w 811"/>
              <a:gd name="T119" fmla="*/ 2147483647 h 465"/>
              <a:gd name="T120" fmla="*/ 0 w 811"/>
              <a:gd name="T121" fmla="*/ 2147483647 h 4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11"/>
              <a:gd name="T184" fmla="*/ 0 h 465"/>
              <a:gd name="T185" fmla="*/ 811 w 811"/>
              <a:gd name="T186" fmla="*/ 465 h 46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11" h="465">
                <a:moveTo>
                  <a:pt x="0" y="123"/>
                </a:moveTo>
                <a:lnTo>
                  <a:pt x="42" y="190"/>
                </a:lnTo>
                <a:lnTo>
                  <a:pt x="77" y="238"/>
                </a:lnTo>
                <a:lnTo>
                  <a:pt x="107" y="273"/>
                </a:lnTo>
                <a:lnTo>
                  <a:pt x="133" y="297"/>
                </a:lnTo>
                <a:lnTo>
                  <a:pt x="179" y="326"/>
                </a:lnTo>
                <a:lnTo>
                  <a:pt x="230" y="353"/>
                </a:lnTo>
                <a:lnTo>
                  <a:pt x="211" y="377"/>
                </a:lnTo>
                <a:lnTo>
                  <a:pt x="198" y="391"/>
                </a:lnTo>
                <a:lnTo>
                  <a:pt x="303" y="406"/>
                </a:lnTo>
                <a:lnTo>
                  <a:pt x="406" y="403"/>
                </a:lnTo>
                <a:lnTo>
                  <a:pt x="449" y="397"/>
                </a:lnTo>
                <a:lnTo>
                  <a:pt x="483" y="391"/>
                </a:lnTo>
                <a:lnTo>
                  <a:pt x="505" y="387"/>
                </a:lnTo>
                <a:lnTo>
                  <a:pt x="514" y="385"/>
                </a:lnTo>
                <a:lnTo>
                  <a:pt x="504" y="411"/>
                </a:lnTo>
                <a:lnTo>
                  <a:pt x="494" y="437"/>
                </a:lnTo>
                <a:lnTo>
                  <a:pt x="485" y="456"/>
                </a:lnTo>
                <a:lnTo>
                  <a:pt x="482" y="464"/>
                </a:lnTo>
                <a:lnTo>
                  <a:pt x="582" y="400"/>
                </a:lnTo>
                <a:lnTo>
                  <a:pt x="645" y="338"/>
                </a:lnTo>
                <a:lnTo>
                  <a:pt x="677" y="292"/>
                </a:lnTo>
                <a:lnTo>
                  <a:pt x="686" y="273"/>
                </a:lnTo>
                <a:lnTo>
                  <a:pt x="709" y="338"/>
                </a:lnTo>
                <a:lnTo>
                  <a:pt x="730" y="305"/>
                </a:lnTo>
                <a:lnTo>
                  <a:pt x="750" y="259"/>
                </a:lnTo>
                <a:lnTo>
                  <a:pt x="767" y="204"/>
                </a:lnTo>
                <a:lnTo>
                  <a:pt x="782" y="146"/>
                </a:lnTo>
                <a:lnTo>
                  <a:pt x="794" y="91"/>
                </a:lnTo>
                <a:lnTo>
                  <a:pt x="803" y="44"/>
                </a:lnTo>
                <a:lnTo>
                  <a:pt x="808" y="12"/>
                </a:lnTo>
                <a:lnTo>
                  <a:pt x="810" y="0"/>
                </a:lnTo>
                <a:lnTo>
                  <a:pt x="809" y="11"/>
                </a:lnTo>
                <a:lnTo>
                  <a:pt x="803" y="37"/>
                </a:lnTo>
                <a:lnTo>
                  <a:pt x="795" y="77"/>
                </a:lnTo>
                <a:lnTo>
                  <a:pt x="783" y="124"/>
                </a:lnTo>
                <a:lnTo>
                  <a:pt x="769" y="173"/>
                </a:lnTo>
                <a:lnTo>
                  <a:pt x="752" y="221"/>
                </a:lnTo>
                <a:lnTo>
                  <a:pt x="732" y="263"/>
                </a:lnTo>
                <a:lnTo>
                  <a:pt x="710" y="293"/>
                </a:lnTo>
                <a:lnTo>
                  <a:pt x="684" y="240"/>
                </a:lnTo>
                <a:lnTo>
                  <a:pt x="678" y="259"/>
                </a:lnTo>
                <a:lnTo>
                  <a:pt x="652" y="304"/>
                </a:lnTo>
                <a:lnTo>
                  <a:pt x="601" y="363"/>
                </a:lnTo>
                <a:lnTo>
                  <a:pt x="518" y="420"/>
                </a:lnTo>
                <a:lnTo>
                  <a:pt x="535" y="363"/>
                </a:lnTo>
                <a:lnTo>
                  <a:pt x="525" y="366"/>
                </a:lnTo>
                <a:lnTo>
                  <a:pt x="498" y="370"/>
                </a:lnTo>
                <a:lnTo>
                  <a:pt x="459" y="377"/>
                </a:lnTo>
                <a:lnTo>
                  <a:pt x="412" y="383"/>
                </a:lnTo>
                <a:lnTo>
                  <a:pt x="361" y="387"/>
                </a:lnTo>
                <a:lnTo>
                  <a:pt x="312" y="389"/>
                </a:lnTo>
                <a:lnTo>
                  <a:pt x="267" y="387"/>
                </a:lnTo>
                <a:lnTo>
                  <a:pt x="231" y="379"/>
                </a:lnTo>
                <a:lnTo>
                  <a:pt x="264" y="335"/>
                </a:lnTo>
                <a:lnTo>
                  <a:pt x="202" y="311"/>
                </a:lnTo>
                <a:lnTo>
                  <a:pt x="149" y="285"/>
                </a:lnTo>
                <a:lnTo>
                  <a:pt x="121" y="264"/>
                </a:lnTo>
                <a:lnTo>
                  <a:pt x="88" y="231"/>
                </a:lnTo>
                <a:lnTo>
                  <a:pt x="49" y="186"/>
                </a:lnTo>
                <a:lnTo>
                  <a:pt x="0" y="123"/>
                </a:lnTo>
              </a:path>
            </a:pathLst>
          </a:custGeom>
          <a:solidFill>
            <a:srgbClr val="00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1054" name="Freeform 159"/>
          <p:cNvSpPr>
            <a:spLocks/>
          </p:cNvSpPr>
          <p:nvPr/>
        </p:nvSpPr>
        <p:spPr bwMode="auto">
          <a:xfrm>
            <a:off x="5429250" y="2060575"/>
            <a:ext cx="969963" cy="542925"/>
          </a:xfrm>
          <a:custGeom>
            <a:avLst/>
            <a:gdLst>
              <a:gd name="T0" fmla="*/ 0 w 687"/>
              <a:gd name="T1" fmla="*/ 0 h 342"/>
              <a:gd name="T2" fmla="*/ 2147483647 w 687"/>
              <a:gd name="T3" fmla="*/ 2147483647 h 342"/>
              <a:gd name="T4" fmla="*/ 2147483647 w 687"/>
              <a:gd name="T5" fmla="*/ 2147483647 h 342"/>
              <a:gd name="T6" fmla="*/ 2147483647 w 687"/>
              <a:gd name="T7" fmla="*/ 2147483647 h 342"/>
              <a:gd name="T8" fmla="*/ 2147483647 w 687"/>
              <a:gd name="T9" fmla="*/ 2147483647 h 342"/>
              <a:gd name="T10" fmla="*/ 2147483647 w 687"/>
              <a:gd name="T11" fmla="*/ 2147483647 h 342"/>
              <a:gd name="T12" fmla="*/ 2147483647 w 687"/>
              <a:gd name="T13" fmla="*/ 2147483647 h 342"/>
              <a:gd name="T14" fmla="*/ 2147483647 w 687"/>
              <a:gd name="T15" fmla="*/ 2147483647 h 342"/>
              <a:gd name="T16" fmla="*/ 2147483647 w 687"/>
              <a:gd name="T17" fmla="*/ 2147483647 h 342"/>
              <a:gd name="T18" fmla="*/ 2147483647 w 687"/>
              <a:gd name="T19" fmla="*/ 2147483647 h 342"/>
              <a:gd name="T20" fmla="*/ 2147483647 w 687"/>
              <a:gd name="T21" fmla="*/ 2147483647 h 342"/>
              <a:gd name="T22" fmla="*/ 2147483647 w 687"/>
              <a:gd name="T23" fmla="*/ 2147483647 h 342"/>
              <a:gd name="T24" fmla="*/ 2147483647 w 687"/>
              <a:gd name="T25" fmla="*/ 2147483647 h 342"/>
              <a:gd name="T26" fmla="*/ 2147483647 w 687"/>
              <a:gd name="T27" fmla="*/ 2147483647 h 342"/>
              <a:gd name="T28" fmla="*/ 2147483647 w 687"/>
              <a:gd name="T29" fmla="*/ 2147483647 h 342"/>
              <a:gd name="T30" fmla="*/ 2147483647 w 687"/>
              <a:gd name="T31" fmla="*/ 2147483647 h 342"/>
              <a:gd name="T32" fmla="*/ 2147483647 w 687"/>
              <a:gd name="T33" fmla="*/ 2147483647 h 342"/>
              <a:gd name="T34" fmla="*/ 2147483647 w 687"/>
              <a:gd name="T35" fmla="*/ 2147483647 h 342"/>
              <a:gd name="T36" fmla="*/ 2147483647 w 687"/>
              <a:gd name="T37" fmla="*/ 2147483647 h 342"/>
              <a:gd name="T38" fmla="*/ 2147483647 w 687"/>
              <a:gd name="T39" fmla="*/ 2147483647 h 342"/>
              <a:gd name="T40" fmla="*/ 2147483647 w 687"/>
              <a:gd name="T41" fmla="*/ 2147483647 h 342"/>
              <a:gd name="T42" fmla="*/ 2147483647 w 687"/>
              <a:gd name="T43" fmla="*/ 2147483647 h 342"/>
              <a:gd name="T44" fmla="*/ 2147483647 w 687"/>
              <a:gd name="T45" fmla="*/ 2147483647 h 3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87"/>
              <a:gd name="T70" fmla="*/ 0 h 342"/>
              <a:gd name="T71" fmla="*/ 687 w 687"/>
              <a:gd name="T72" fmla="*/ 342 h 34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87" h="342">
                <a:moveTo>
                  <a:pt x="0" y="0"/>
                </a:moveTo>
                <a:lnTo>
                  <a:pt x="42" y="67"/>
                </a:lnTo>
                <a:lnTo>
                  <a:pt x="77" y="115"/>
                </a:lnTo>
                <a:lnTo>
                  <a:pt x="107" y="150"/>
                </a:lnTo>
                <a:lnTo>
                  <a:pt x="133" y="174"/>
                </a:lnTo>
                <a:lnTo>
                  <a:pt x="179" y="203"/>
                </a:lnTo>
                <a:lnTo>
                  <a:pt x="230" y="230"/>
                </a:lnTo>
                <a:lnTo>
                  <a:pt x="211" y="254"/>
                </a:lnTo>
                <a:lnTo>
                  <a:pt x="198" y="268"/>
                </a:lnTo>
                <a:lnTo>
                  <a:pt x="303" y="283"/>
                </a:lnTo>
                <a:lnTo>
                  <a:pt x="406" y="280"/>
                </a:lnTo>
                <a:lnTo>
                  <a:pt x="449" y="274"/>
                </a:lnTo>
                <a:lnTo>
                  <a:pt x="483" y="268"/>
                </a:lnTo>
                <a:lnTo>
                  <a:pt x="505" y="264"/>
                </a:lnTo>
                <a:lnTo>
                  <a:pt x="514" y="262"/>
                </a:lnTo>
                <a:lnTo>
                  <a:pt x="504" y="288"/>
                </a:lnTo>
                <a:lnTo>
                  <a:pt x="494" y="314"/>
                </a:lnTo>
                <a:lnTo>
                  <a:pt x="485" y="333"/>
                </a:lnTo>
                <a:lnTo>
                  <a:pt x="482" y="341"/>
                </a:lnTo>
                <a:lnTo>
                  <a:pt x="582" y="277"/>
                </a:lnTo>
                <a:lnTo>
                  <a:pt x="645" y="215"/>
                </a:lnTo>
                <a:lnTo>
                  <a:pt x="677" y="169"/>
                </a:lnTo>
                <a:lnTo>
                  <a:pt x="686" y="15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1055" name="Line 160"/>
          <p:cNvSpPr>
            <a:spLocks noChangeShapeType="1"/>
          </p:cNvSpPr>
          <p:nvPr/>
        </p:nvSpPr>
        <p:spPr bwMode="auto">
          <a:xfrm>
            <a:off x="6397625" y="2298700"/>
            <a:ext cx="33338" cy="10318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81056" name="Freeform 161"/>
          <p:cNvSpPr>
            <a:spLocks/>
          </p:cNvSpPr>
          <p:nvPr/>
        </p:nvSpPr>
        <p:spPr bwMode="auto">
          <a:xfrm>
            <a:off x="6430963" y="1865313"/>
            <a:ext cx="142875" cy="538162"/>
          </a:xfrm>
          <a:custGeom>
            <a:avLst/>
            <a:gdLst>
              <a:gd name="T0" fmla="*/ 0 w 102"/>
              <a:gd name="T1" fmla="*/ 2147483647 h 339"/>
              <a:gd name="T2" fmla="*/ 2147483647 w 102"/>
              <a:gd name="T3" fmla="*/ 2147483647 h 339"/>
              <a:gd name="T4" fmla="*/ 2147483647 w 102"/>
              <a:gd name="T5" fmla="*/ 2147483647 h 339"/>
              <a:gd name="T6" fmla="*/ 2147483647 w 102"/>
              <a:gd name="T7" fmla="*/ 2147483647 h 339"/>
              <a:gd name="T8" fmla="*/ 2147483647 w 102"/>
              <a:gd name="T9" fmla="*/ 2147483647 h 339"/>
              <a:gd name="T10" fmla="*/ 2147483647 w 102"/>
              <a:gd name="T11" fmla="*/ 2147483647 h 339"/>
              <a:gd name="T12" fmla="*/ 2147483647 w 102"/>
              <a:gd name="T13" fmla="*/ 2147483647 h 339"/>
              <a:gd name="T14" fmla="*/ 2147483647 w 102"/>
              <a:gd name="T15" fmla="*/ 2147483647 h 339"/>
              <a:gd name="T16" fmla="*/ 2147483647 w 102"/>
              <a:gd name="T17" fmla="*/ 0 h 339"/>
              <a:gd name="T18" fmla="*/ 2147483647 w 102"/>
              <a:gd name="T19" fmla="*/ 2147483647 h 339"/>
              <a:gd name="T20" fmla="*/ 2147483647 w 102"/>
              <a:gd name="T21" fmla="*/ 2147483647 h 339"/>
              <a:gd name="T22" fmla="*/ 2147483647 w 102"/>
              <a:gd name="T23" fmla="*/ 2147483647 h 339"/>
              <a:gd name="T24" fmla="*/ 2147483647 w 102"/>
              <a:gd name="T25" fmla="*/ 2147483647 h 339"/>
              <a:gd name="T26" fmla="*/ 2147483647 w 102"/>
              <a:gd name="T27" fmla="*/ 2147483647 h 339"/>
              <a:gd name="T28" fmla="*/ 2147483647 w 102"/>
              <a:gd name="T29" fmla="*/ 2147483647 h 339"/>
              <a:gd name="T30" fmla="*/ 2147483647 w 102"/>
              <a:gd name="T31" fmla="*/ 2147483647 h 339"/>
              <a:gd name="T32" fmla="*/ 2147483647 w 102"/>
              <a:gd name="T33" fmla="*/ 2147483647 h 3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2"/>
              <a:gd name="T52" fmla="*/ 0 h 339"/>
              <a:gd name="T53" fmla="*/ 102 w 102"/>
              <a:gd name="T54" fmla="*/ 339 h 3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2" h="339">
                <a:moveTo>
                  <a:pt x="0" y="338"/>
                </a:moveTo>
                <a:lnTo>
                  <a:pt x="21" y="305"/>
                </a:lnTo>
                <a:lnTo>
                  <a:pt x="41" y="259"/>
                </a:lnTo>
                <a:lnTo>
                  <a:pt x="58" y="204"/>
                </a:lnTo>
                <a:lnTo>
                  <a:pt x="73" y="146"/>
                </a:lnTo>
                <a:lnTo>
                  <a:pt x="85" y="91"/>
                </a:lnTo>
                <a:lnTo>
                  <a:pt x="94" y="44"/>
                </a:lnTo>
                <a:lnTo>
                  <a:pt x="99" y="12"/>
                </a:lnTo>
                <a:lnTo>
                  <a:pt x="101" y="0"/>
                </a:lnTo>
                <a:lnTo>
                  <a:pt x="100" y="11"/>
                </a:lnTo>
                <a:lnTo>
                  <a:pt x="94" y="37"/>
                </a:lnTo>
                <a:lnTo>
                  <a:pt x="86" y="77"/>
                </a:lnTo>
                <a:lnTo>
                  <a:pt x="74" y="124"/>
                </a:lnTo>
                <a:lnTo>
                  <a:pt x="60" y="173"/>
                </a:lnTo>
                <a:lnTo>
                  <a:pt x="43" y="221"/>
                </a:lnTo>
                <a:lnTo>
                  <a:pt x="23" y="263"/>
                </a:lnTo>
                <a:lnTo>
                  <a:pt x="1" y="293"/>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1057" name="Line 162"/>
          <p:cNvSpPr>
            <a:spLocks noChangeShapeType="1"/>
          </p:cNvSpPr>
          <p:nvPr/>
        </p:nvSpPr>
        <p:spPr bwMode="auto">
          <a:xfrm flipH="1" flipV="1">
            <a:off x="6394450" y="2246313"/>
            <a:ext cx="38100" cy="8413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81058" name="Freeform 163"/>
          <p:cNvSpPr>
            <a:spLocks/>
          </p:cNvSpPr>
          <p:nvPr/>
        </p:nvSpPr>
        <p:spPr bwMode="auto">
          <a:xfrm>
            <a:off x="6161088" y="2246313"/>
            <a:ext cx="234950" cy="287337"/>
          </a:xfrm>
          <a:custGeom>
            <a:avLst/>
            <a:gdLst>
              <a:gd name="T0" fmla="*/ 2147483647 w 167"/>
              <a:gd name="T1" fmla="*/ 0 h 181"/>
              <a:gd name="T2" fmla="*/ 2147483647 w 167"/>
              <a:gd name="T3" fmla="*/ 2147483647 h 181"/>
              <a:gd name="T4" fmla="*/ 2147483647 w 167"/>
              <a:gd name="T5" fmla="*/ 2147483647 h 181"/>
              <a:gd name="T6" fmla="*/ 2147483647 w 167"/>
              <a:gd name="T7" fmla="*/ 2147483647 h 181"/>
              <a:gd name="T8" fmla="*/ 0 w 167"/>
              <a:gd name="T9" fmla="*/ 2147483647 h 181"/>
              <a:gd name="T10" fmla="*/ 0 60000 65536"/>
              <a:gd name="T11" fmla="*/ 0 60000 65536"/>
              <a:gd name="T12" fmla="*/ 0 60000 65536"/>
              <a:gd name="T13" fmla="*/ 0 60000 65536"/>
              <a:gd name="T14" fmla="*/ 0 60000 65536"/>
              <a:gd name="T15" fmla="*/ 0 w 167"/>
              <a:gd name="T16" fmla="*/ 0 h 181"/>
              <a:gd name="T17" fmla="*/ 167 w 167"/>
              <a:gd name="T18" fmla="*/ 181 h 181"/>
            </a:gdLst>
            <a:ahLst/>
            <a:cxnLst>
              <a:cxn ang="T10">
                <a:pos x="T0" y="T1"/>
              </a:cxn>
              <a:cxn ang="T11">
                <a:pos x="T2" y="T3"/>
              </a:cxn>
              <a:cxn ang="T12">
                <a:pos x="T4" y="T5"/>
              </a:cxn>
              <a:cxn ang="T13">
                <a:pos x="T6" y="T7"/>
              </a:cxn>
              <a:cxn ang="T14">
                <a:pos x="T8" y="T9"/>
              </a:cxn>
            </a:cxnLst>
            <a:rect l="T15" t="T16" r="T17" b="T18"/>
            <a:pathLst>
              <a:path w="167" h="181">
                <a:moveTo>
                  <a:pt x="166" y="0"/>
                </a:moveTo>
                <a:lnTo>
                  <a:pt x="160" y="19"/>
                </a:lnTo>
                <a:lnTo>
                  <a:pt x="134" y="64"/>
                </a:lnTo>
                <a:lnTo>
                  <a:pt x="83" y="123"/>
                </a:lnTo>
                <a:lnTo>
                  <a:pt x="0" y="18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1059" name="Line 164"/>
          <p:cNvSpPr>
            <a:spLocks noChangeShapeType="1"/>
          </p:cNvSpPr>
          <p:nvPr/>
        </p:nvSpPr>
        <p:spPr bwMode="auto">
          <a:xfrm flipV="1">
            <a:off x="6161088" y="2441575"/>
            <a:ext cx="23812" cy="9048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81060" name="Freeform 165"/>
          <p:cNvSpPr>
            <a:spLocks/>
          </p:cNvSpPr>
          <p:nvPr/>
        </p:nvSpPr>
        <p:spPr bwMode="auto">
          <a:xfrm>
            <a:off x="5756275" y="2441575"/>
            <a:ext cx="430213" cy="42863"/>
          </a:xfrm>
          <a:custGeom>
            <a:avLst/>
            <a:gdLst>
              <a:gd name="T0" fmla="*/ 2147483647 w 305"/>
              <a:gd name="T1" fmla="*/ 0 h 27"/>
              <a:gd name="T2" fmla="*/ 2147483647 w 305"/>
              <a:gd name="T3" fmla="*/ 2147483647 h 27"/>
              <a:gd name="T4" fmla="*/ 2147483647 w 305"/>
              <a:gd name="T5" fmla="*/ 2147483647 h 27"/>
              <a:gd name="T6" fmla="*/ 2147483647 w 305"/>
              <a:gd name="T7" fmla="*/ 2147483647 h 27"/>
              <a:gd name="T8" fmla="*/ 2147483647 w 305"/>
              <a:gd name="T9" fmla="*/ 2147483647 h 27"/>
              <a:gd name="T10" fmla="*/ 2147483647 w 305"/>
              <a:gd name="T11" fmla="*/ 2147483647 h 27"/>
              <a:gd name="T12" fmla="*/ 2147483647 w 305"/>
              <a:gd name="T13" fmla="*/ 2147483647 h 27"/>
              <a:gd name="T14" fmla="*/ 2147483647 w 305"/>
              <a:gd name="T15" fmla="*/ 2147483647 h 27"/>
              <a:gd name="T16" fmla="*/ 0 w 305"/>
              <a:gd name="T17" fmla="*/ 2147483647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5"/>
              <a:gd name="T28" fmla="*/ 0 h 27"/>
              <a:gd name="T29" fmla="*/ 305 w 305"/>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5" h="27">
                <a:moveTo>
                  <a:pt x="304" y="0"/>
                </a:moveTo>
                <a:lnTo>
                  <a:pt x="294" y="3"/>
                </a:lnTo>
                <a:lnTo>
                  <a:pt x="267" y="7"/>
                </a:lnTo>
                <a:lnTo>
                  <a:pt x="228" y="14"/>
                </a:lnTo>
                <a:lnTo>
                  <a:pt x="181" y="20"/>
                </a:lnTo>
                <a:lnTo>
                  <a:pt x="130" y="24"/>
                </a:lnTo>
                <a:lnTo>
                  <a:pt x="81" y="26"/>
                </a:lnTo>
                <a:lnTo>
                  <a:pt x="36" y="24"/>
                </a:lnTo>
                <a:lnTo>
                  <a:pt x="0" y="16"/>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1061" name="Line 166"/>
          <p:cNvSpPr>
            <a:spLocks noChangeShapeType="1"/>
          </p:cNvSpPr>
          <p:nvPr/>
        </p:nvSpPr>
        <p:spPr bwMode="auto">
          <a:xfrm flipV="1">
            <a:off x="5756275" y="2397125"/>
            <a:ext cx="46038" cy="6985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81062" name="Freeform 167"/>
          <p:cNvSpPr>
            <a:spLocks/>
          </p:cNvSpPr>
          <p:nvPr/>
        </p:nvSpPr>
        <p:spPr bwMode="auto">
          <a:xfrm>
            <a:off x="5429250" y="2060575"/>
            <a:ext cx="374650" cy="338138"/>
          </a:xfrm>
          <a:custGeom>
            <a:avLst/>
            <a:gdLst>
              <a:gd name="T0" fmla="*/ 2147483647 w 265"/>
              <a:gd name="T1" fmla="*/ 2147483647 h 213"/>
              <a:gd name="T2" fmla="*/ 2147483647 w 265"/>
              <a:gd name="T3" fmla="*/ 2147483647 h 213"/>
              <a:gd name="T4" fmla="*/ 2147483647 w 265"/>
              <a:gd name="T5" fmla="*/ 2147483647 h 213"/>
              <a:gd name="T6" fmla="*/ 2147483647 w 265"/>
              <a:gd name="T7" fmla="*/ 2147483647 h 213"/>
              <a:gd name="T8" fmla="*/ 2147483647 w 265"/>
              <a:gd name="T9" fmla="*/ 2147483647 h 213"/>
              <a:gd name="T10" fmla="*/ 2147483647 w 265"/>
              <a:gd name="T11" fmla="*/ 2147483647 h 213"/>
              <a:gd name="T12" fmla="*/ 0 w 265"/>
              <a:gd name="T13" fmla="*/ 0 h 213"/>
              <a:gd name="T14" fmla="*/ 0 60000 65536"/>
              <a:gd name="T15" fmla="*/ 0 60000 65536"/>
              <a:gd name="T16" fmla="*/ 0 60000 65536"/>
              <a:gd name="T17" fmla="*/ 0 60000 65536"/>
              <a:gd name="T18" fmla="*/ 0 60000 65536"/>
              <a:gd name="T19" fmla="*/ 0 60000 65536"/>
              <a:gd name="T20" fmla="*/ 0 60000 65536"/>
              <a:gd name="T21" fmla="*/ 0 w 265"/>
              <a:gd name="T22" fmla="*/ 0 h 213"/>
              <a:gd name="T23" fmla="*/ 265 w 265"/>
              <a:gd name="T24" fmla="*/ 213 h 2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5" h="213">
                <a:moveTo>
                  <a:pt x="264" y="212"/>
                </a:moveTo>
                <a:lnTo>
                  <a:pt x="202" y="188"/>
                </a:lnTo>
                <a:lnTo>
                  <a:pt x="149" y="162"/>
                </a:lnTo>
                <a:lnTo>
                  <a:pt x="121" y="141"/>
                </a:lnTo>
                <a:lnTo>
                  <a:pt x="88" y="108"/>
                </a:lnTo>
                <a:lnTo>
                  <a:pt x="49" y="63"/>
                </a:lnTo>
                <a:lnTo>
                  <a:pt x="0"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1063" name="Freeform 168"/>
          <p:cNvSpPr>
            <a:spLocks/>
          </p:cNvSpPr>
          <p:nvPr/>
        </p:nvSpPr>
        <p:spPr bwMode="auto">
          <a:xfrm>
            <a:off x="5586413" y="1844675"/>
            <a:ext cx="820737" cy="527050"/>
          </a:xfrm>
          <a:custGeom>
            <a:avLst/>
            <a:gdLst>
              <a:gd name="T0" fmla="*/ 2147483647 w 581"/>
              <a:gd name="T1" fmla="*/ 2147483647 h 332"/>
              <a:gd name="T2" fmla="*/ 2147483647 w 581"/>
              <a:gd name="T3" fmla="*/ 2147483647 h 332"/>
              <a:gd name="T4" fmla="*/ 2147483647 w 581"/>
              <a:gd name="T5" fmla="*/ 2147483647 h 332"/>
              <a:gd name="T6" fmla="*/ 2147483647 w 581"/>
              <a:gd name="T7" fmla="*/ 2147483647 h 332"/>
              <a:gd name="T8" fmla="*/ 2147483647 w 581"/>
              <a:gd name="T9" fmla="*/ 2147483647 h 332"/>
              <a:gd name="T10" fmla="*/ 2147483647 w 581"/>
              <a:gd name="T11" fmla="*/ 2147483647 h 332"/>
              <a:gd name="T12" fmla="*/ 2147483647 w 581"/>
              <a:gd name="T13" fmla="*/ 2147483647 h 332"/>
              <a:gd name="T14" fmla="*/ 2147483647 w 581"/>
              <a:gd name="T15" fmla="*/ 2147483647 h 332"/>
              <a:gd name="T16" fmla="*/ 2147483647 w 581"/>
              <a:gd name="T17" fmla="*/ 2147483647 h 332"/>
              <a:gd name="T18" fmla="*/ 2147483647 w 581"/>
              <a:gd name="T19" fmla="*/ 2147483647 h 332"/>
              <a:gd name="T20" fmla="*/ 2147483647 w 581"/>
              <a:gd name="T21" fmla="*/ 2147483647 h 332"/>
              <a:gd name="T22" fmla="*/ 2147483647 w 581"/>
              <a:gd name="T23" fmla="*/ 2147483647 h 332"/>
              <a:gd name="T24" fmla="*/ 2147483647 w 581"/>
              <a:gd name="T25" fmla="*/ 2147483647 h 332"/>
              <a:gd name="T26" fmla="*/ 2147483647 w 581"/>
              <a:gd name="T27" fmla="*/ 2147483647 h 332"/>
              <a:gd name="T28" fmla="*/ 2147483647 w 581"/>
              <a:gd name="T29" fmla="*/ 2147483647 h 332"/>
              <a:gd name="T30" fmla="*/ 2147483647 w 581"/>
              <a:gd name="T31" fmla="*/ 2147483647 h 332"/>
              <a:gd name="T32" fmla="*/ 2147483647 w 581"/>
              <a:gd name="T33" fmla="*/ 2147483647 h 332"/>
              <a:gd name="T34" fmla="*/ 2147483647 w 581"/>
              <a:gd name="T35" fmla="*/ 2147483647 h 332"/>
              <a:gd name="T36" fmla="*/ 2147483647 w 581"/>
              <a:gd name="T37" fmla="*/ 0 h 332"/>
              <a:gd name="T38" fmla="*/ 2147483647 w 581"/>
              <a:gd name="T39" fmla="*/ 2147483647 h 332"/>
              <a:gd name="T40" fmla="*/ 2147483647 w 581"/>
              <a:gd name="T41" fmla="*/ 2147483647 h 332"/>
              <a:gd name="T42" fmla="*/ 2147483647 w 581"/>
              <a:gd name="T43" fmla="*/ 2147483647 h 332"/>
              <a:gd name="T44" fmla="*/ 2147483647 w 581"/>
              <a:gd name="T45" fmla="*/ 2147483647 h 332"/>
              <a:gd name="T46" fmla="*/ 2147483647 w 581"/>
              <a:gd name="T47" fmla="*/ 2147483647 h 332"/>
              <a:gd name="T48" fmla="*/ 2147483647 w 581"/>
              <a:gd name="T49" fmla="*/ 2147483647 h 332"/>
              <a:gd name="T50" fmla="*/ 2147483647 w 581"/>
              <a:gd name="T51" fmla="*/ 2147483647 h 332"/>
              <a:gd name="T52" fmla="*/ 2147483647 w 581"/>
              <a:gd name="T53" fmla="*/ 2147483647 h 332"/>
              <a:gd name="T54" fmla="*/ 2147483647 w 581"/>
              <a:gd name="T55" fmla="*/ 2147483647 h 332"/>
              <a:gd name="T56" fmla="*/ 2147483647 w 581"/>
              <a:gd name="T57" fmla="*/ 2147483647 h 332"/>
              <a:gd name="T58" fmla="*/ 2147483647 w 581"/>
              <a:gd name="T59" fmla="*/ 2147483647 h 332"/>
              <a:gd name="T60" fmla="*/ 2147483647 w 581"/>
              <a:gd name="T61" fmla="*/ 2147483647 h 332"/>
              <a:gd name="T62" fmla="*/ 2147483647 w 581"/>
              <a:gd name="T63" fmla="*/ 2147483647 h 332"/>
              <a:gd name="T64" fmla="*/ 2147483647 w 581"/>
              <a:gd name="T65" fmla="*/ 2147483647 h 332"/>
              <a:gd name="T66" fmla="*/ 2147483647 w 581"/>
              <a:gd name="T67" fmla="*/ 2147483647 h 332"/>
              <a:gd name="T68" fmla="*/ 2147483647 w 581"/>
              <a:gd name="T69" fmla="*/ 2147483647 h 332"/>
              <a:gd name="T70" fmla="*/ 2147483647 w 581"/>
              <a:gd name="T71" fmla="*/ 2147483647 h 332"/>
              <a:gd name="T72" fmla="*/ 2147483647 w 581"/>
              <a:gd name="T73" fmla="*/ 2147483647 h 332"/>
              <a:gd name="T74" fmla="*/ 2147483647 w 581"/>
              <a:gd name="T75" fmla="*/ 2147483647 h 332"/>
              <a:gd name="T76" fmla="*/ 2147483647 w 581"/>
              <a:gd name="T77" fmla="*/ 2147483647 h 332"/>
              <a:gd name="T78" fmla="*/ 2147483647 w 581"/>
              <a:gd name="T79" fmla="*/ 2147483647 h 332"/>
              <a:gd name="T80" fmla="*/ 0 w 581"/>
              <a:gd name="T81" fmla="*/ 2147483647 h 332"/>
              <a:gd name="T82" fmla="*/ 2147483647 w 581"/>
              <a:gd name="T83" fmla="*/ 2147483647 h 332"/>
              <a:gd name="T84" fmla="*/ 2147483647 w 581"/>
              <a:gd name="T85" fmla="*/ 2147483647 h 332"/>
              <a:gd name="T86" fmla="*/ 2147483647 w 581"/>
              <a:gd name="T87" fmla="*/ 2147483647 h 332"/>
              <a:gd name="T88" fmla="*/ 2147483647 w 581"/>
              <a:gd name="T89" fmla="*/ 2147483647 h 3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81"/>
              <a:gd name="T136" fmla="*/ 0 h 332"/>
              <a:gd name="T137" fmla="*/ 581 w 581"/>
              <a:gd name="T138" fmla="*/ 332 h 3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81" h="332">
                <a:moveTo>
                  <a:pt x="191" y="258"/>
                </a:moveTo>
                <a:lnTo>
                  <a:pt x="113" y="290"/>
                </a:lnTo>
                <a:lnTo>
                  <a:pt x="200" y="309"/>
                </a:lnTo>
                <a:lnTo>
                  <a:pt x="263" y="317"/>
                </a:lnTo>
                <a:lnTo>
                  <a:pt x="307" y="315"/>
                </a:lnTo>
                <a:lnTo>
                  <a:pt x="335" y="308"/>
                </a:lnTo>
                <a:lnTo>
                  <a:pt x="357" y="284"/>
                </a:lnTo>
                <a:lnTo>
                  <a:pt x="358" y="271"/>
                </a:lnTo>
                <a:lnTo>
                  <a:pt x="332" y="331"/>
                </a:lnTo>
                <a:lnTo>
                  <a:pt x="399" y="300"/>
                </a:lnTo>
                <a:lnTo>
                  <a:pt x="449" y="258"/>
                </a:lnTo>
                <a:lnTo>
                  <a:pt x="481" y="211"/>
                </a:lnTo>
                <a:lnTo>
                  <a:pt x="496" y="165"/>
                </a:lnTo>
                <a:lnTo>
                  <a:pt x="507" y="175"/>
                </a:lnTo>
                <a:lnTo>
                  <a:pt x="518" y="212"/>
                </a:lnTo>
                <a:lnTo>
                  <a:pt x="550" y="137"/>
                </a:lnTo>
                <a:lnTo>
                  <a:pt x="568" y="69"/>
                </a:lnTo>
                <a:lnTo>
                  <a:pt x="577" y="19"/>
                </a:lnTo>
                <a:lnTo>
                  <a:pt x="580" y="0"/>
                </a:lnTo>
                <a:lnTo>
                  <a:pt x="575" y="18"/>
                </a:lnTo>
                <a:lnTo>
                  <a:pt x="563" y="63"/>
                </a:lnTo>
                <a:lnTo>
                  <a:pt x="543" y="116"/>
                </a:lnTo>
                <a:lnTo>
                  <a:pt x="516" y="160"/>
                </a:lnTo>
                <a:lnTo>
                  <a:pt x="507" y="146"/>
                </a:lnTo>
                <a:lnTo>
                  <a:pt x="496" y="114"/>
                </a:lnTo>
                <a:lnTo>
                  <a:pt x="478" y="166"/>
                </a:lnTo>
                <a:lnTo>
                  <a:pt x="454" y="219"/>
                </a:lnTo>
                <a:lnTo>
                  <a:pt x="416" y="267"/>
                </a:lnTo>
                <a:lnTo>
                  <a:pt x="358" y="302"/>
                </a:lnTo>
                <a:lnTo>
                  <a:pt x="392" y="242"/>
                </a:lnTo>
                <a:lnTo>
                  <a:pt x="381" y="253"/>
                </a:lnTo>
                <a:lnTo>
                  <a:pt x="346" y="277"/>
                </a:lnTo>
                <a:lnTo>
                  <a:pt x="282" y="291"/>
                </a:lnTo>
                <a:lnTo>
                  <a:pt x="184" y="279"/>
                </a:lnTo>
                <a:lnTo>
                  <a:pt x="241" y="255"/>
                </a:lnTo>
                <a:lnTo>
                  <a:pt x="234" y="252"/>
                </a:lnTo>
                <a:lnTo>
                  <a:pt x="217" y="244"/>
                </a:lnTo>
                <a:lnTo>
                  <a:pt x="190" y="230"/>
                </a:lnTo>
                <a:lnTo>
                  <a:pt x="157" y="210"/>
                </a:lnTo>
                <a:lnTo>
                  <a:pt x="78" y="153"/>
                </a:lnTo>
                <a:lnTo>
                  <a:pt x="0" y="69"/>
                </a:lnTo>
                <a:lnTo>
                  <a:pt x="65" y="160"/>
                </a:lnTo>
                <a:lnTo>
                  <a:pt x="126" y="218"/>
                </a:lnTo>
                <a:lnTo>
                  <a:pt x="173" y="249"/>
                </a:lnTo>
                <a:lnTo>
                  <a:pt x="191" y="258"/>
                </a:lnTo>
              </a:path>
            </a:pathLst>
          </a:custGeom>
          <a:solidFill>
            <a:srgbClr val="00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1064" name="Line 169"/>
          <p:cNvSpPr>
            <a:spLocks noChangeShapeType="1"/>
          </p:cNvSpPr>
          <p:nvPr/>
        </p:nvSpPr>
        <p:spPr bwMode="auto">
          <a:xfrm flipH="1">
            <a:off x="5746750" y="2254250"/>
            <a:ext cx="109538" cy="508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81065" name="Freeform 170"/>
          <p:cNvSpPr>
            <a:spLocks/>
          </p:cNvSpPr>
          <p:nvPr/>
        </p:nvSpPr>
        <p:spPr bwMode="auto">
          <a:xfrm>
            <a:off x="5746750" y="2274888"/>
            <a:ext cx="346075" cy="74612"/>
          </a:xfrm>
          <a:custGeom>
            <a:avLst/>
            <a:gdLst>
              <a:gd name="T0" fmla="*/ 0 w 246"/>
              <a:gd name="T1" fmla="*/ 2147483647 h 47"/>
              <a:gd name="T2" fmla="*/ 2147483647 w 246"/>
              <a:gd name="T3" fmla="*/ 2147483647 h 47"/>
              <a:gd name="T4" fmla="*/ 2147483647 w 246"/>
              <a:gd name="T5" fmla="*/ 2147483647 h 47"/>
              <a:gd name="T6" fmla="*/ 2147483647 w 246"/>
              <a:gd name="T7" fmla="*/ 2147483647 h 47"/>
              <a:gd name="T8" fmla="*/ 2147483647 w 246"/>
              <a:gd name="T9" fmla="*/ 2147483647 h 47"/>
              <a:gd name="T10" fmla="*/ 2147483647 w 246"/>
              <a:gd name="T11" fmla="*/ 2147483647 h 47"/>
              <a:gd name="T12" fmla="*/ 2147483647 w 246"/>
              <a:gd name="T13" fmla="*/ 0 h 47"/>
              <a:gd name="T14" fmla="*/ 0 60000 65536"/>
              <a:gd name="T15" fmla="*/ 0 60000 65536"/>
              <a:gd name="T16" fmla="*/ 0 60000 65536"/>
              <a:gd name="T17" fmla="*/ 0 60000 65536"/>
              <a:gd name="T18" fmla="*/ 0 60000 65536"/>
              <a:gd name="T19" fmla="*/ 0 60000 65536"/>
              <a:gd name="T20" fmla="*/ 0 60000 65536"/>
              <a:gd name="T21" fmla="*/ 0 w 246"/>
              <a:gd name="T22" fmla="*/ 0 h 47"/>
              <a:gd name="T23" fmla="*/ 246 w 246"/>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6" h="47">
                <a:moveTo>
                  <a:pt x="0" y="19"/>
                </a:moveTo>
                <a:lnTo>
                  <a:pt x="87" y="38"/>
                </a:lnTo>
                <a:lnTo>
                  <a:pt x="150" y="46"/>
                </a:lnTo>
                <a:lnTo>
                  <a:pt x="194" y="44"/>
                </a:lnTo>
                <a:lnTo>
                  <a:pt x="222" y="37"/>
                </a:lnTo>
                <a:lnTo>
                  <a:pt x="244" y="13"/>
                </a:lnTo>
                <a:lnTo>
                  <a:pt x="245"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1066" name="Line 171"/>
          <p:cNvSpPr>
            <a:spLocks noChangeShapeType="1"/>
          </p:cNvSpPr>
          <p:nvPr/>
        </p:nvSpPr>
        <p:spPr bwMode="auto">
          <a:xfrm flipH="1">
            <a:off x="6054725" y="2274888"/>
            <a:ext cx="36513" cy="9525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81067" name="Freeform 172"/>
          <p:cNvSpPr>
            <a:spLocks/>
          </p:cNvSpPr>
          <p:nvPr/>
        </p:nvSpPr>
        <p:spPr bwMode="auto">
          <a:xfrm>
            <a:off x="6054725" y="1844675"/>
            <a:ext cx="352425" cy="527050"/>
          </a:xfrm>
          <a:custGeom>
            <a:avLst/>
            <a:gdLst>
              <a:gd name="T0" fmla="*/ 0 w 249"/>
              <a:gd name="T1" fmla="*/ 2147483647 h 332"/>
              <a:gd name="T2" fmla="*/ 2147483647 w 249"/>
              <a:gd name="T3" fmla="*/ 2147483647 h 332"/>
              <a:gd name="T4" fmla="*/ 2147483647 w 249"/>
              <a:gd name="T5" fmla="*/ 2147483647 h 332"/>
              <a:gd name="T6" fmla="*/ 2147483647 w 249"/>
              <a:gd name="T7" fmla="*/ 2147483647 h 332"/>
              <a:gd name="T8" fmla="*/ 2147483647 w 249"/>
              <a:gd name="T9" fmla="*/ 2147483647 h 332"/>
              <a:gd name="T10" fmla="*/ 2147483647 w 249"/>
              <a:gd name="T11" fmla="*/ 2147483647 h 332"/>
              <a:gd name="T12" fmla="*/ 2147483647 w 249"/>
              <a:gd name="T13" fmla="*/ 2147483647 h 332"/>
              <a:gd name="T14" fmla="*/ 2147483647 w 249"/>
              <a:gd name="T15" fmla="*/ 2147483647 h 332"/>
              <a:gd name="T16" fmla="*/ 2147483647 w 249"/>
              <a:gd name="T17" fmla="*/ 2147483647 h 332"/>
              <a:gd name="T18" fmla="*/ 2147483647 w 249"/>
              <a:gd name="T19" fmla="*/ 2147483647 h 332"/>
              <a:gd name="T20" fmla="*/ 2147483647 w 249"/>
              <a:gd name="T21" fmla="*/ 0 h 332"/>
              <a:gd name="T22" fmla="*/ 2147483647 w 249"/>
              <a:gd name="T23" fmla="*/ 2147483647 h 332"/>
              <a:gd name="T24" fmla="*/ 2147483647 w 249"/>
              <a:gd name="T25" fmla="*/ 2147483647 h 332"/>
              <a:gd name="T26" fmla="*/ 2147483647 w 249"/>
              <a:gd name="T27" fmla="*/ 2147483647 h 332"/>
              <a:gd name="T28" fmla="*/ 2147483647 w 249"/>
              <a:gd name="T29" fmla="*/ 2147483647 h 332"/>
              <a:gd name="T30" fmla="*/ 2147483647 w 249"/>
              <a:gd name="T31" fmla="*/ 2147483647 h 332"/>
              <a:gd name="T32" fmla="*/ 2147483647 w 249"/>
              <a:gd name="T33" fmla="*/ 2147483647 h 332"/>
              <a:gd name="T34" fmla="*/ 2147483647 w 249"/>
              <a:gd name="T35" fmla="*/ 2147483647 h 332"/>
              <a:gd name="T36" fmla="*/ 2147483647 w 249"/>
              <a:gd name="T37" fmla="*/ 2147483647 h 332"/>
              <a:gd name="T38" fmla="*/ 2147483647 w 249"/>
              <a:gd name="T39" fmla="*/ 2147483647 h 332"/>
              <a:gd name="T40" fmla="*/ 2147483647 w 249"/>
              <a:gd name="T41" fmla="*/ 2147483647 h 3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9"/>
              <a:gd name="T64" fmla="*/ 0 h 332"/>
              <a:gd name="T65" fmla="*/ 249 w 249"/>
              <a:gd name="T66" fmla="*/ 332 h 3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9" h="332">
                <a:moveTo>
                  <a:pt x="0" y="331"/>
                </a:moveTo>
                <a:lnTo>
                  <a:pt x="67" y="300"/>
                </a:lnTo>
                <a:lnTo>
                  <a:pt x="117" y="258"/>
                </a:lnTo>
                <a:lnTo>
                  <a:pt x="149" y="211"/>
                </a:lnTo>
                <a:lnTo>
                  <a:pt x="164" y="165"/>
                </a:lnTo>
                <a:lnTo>
                  <a:pt x="175" y="175"/>
                </a:lnTo>
                <a:lnTo>
                  <a:pt x="186" y="212"/>
                </a:lnTo>
                <a:lnTo>
                  <a:pt x="218" y="137"/>
                </a:lnTo>
                <a:lnTo>
                  <a:pt x="236" y="69"/>
                </a:lnTo>
                <a:lnTo>
                  <a:pt x="245" y="19"/>
                </a:lnTo>
                <a:lnTo>
                  <a:pt x="248" y="0"/>
                </a:lnTo>
                <a:lnTo>
                  <a:pt x="243" y="18"/>
                </a:lnTo>
                <a:lnTo>
                  <a:pt x="231" y="63"/>
                </a:lnTo>
                <a:lnTo>
                  <a:pt x="211" y="116"/>
                </a:lnTo>
                <a:lnTo>
                  <a:pt x="184" y="160"/>
                </a:lnTo>
                <a:lnTo>
                  <a:pt x="175" y="146"/>
                </a:lnTo>
                <a:lnTo>
                  <a:pt x="164" y="114"/>
                </a:lnTo>
                <a:lnTo>
                  <a:pt x="146" y="166"/>
                </a:lnTo>
                <a:lnTo>
                  <a:pt x="122" y="219"/>
                </a:lnTo>
                <a:lnTo>
                  <a:pt x="84" y="267"/>
                </a:lnTo>
                <a:lnTo>
                  <a:pt x="26" y="302"/>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1068" name="Line 173"/>
          <p:cNvSpPr>
            <a:spLocks noChangeShapeType="1"/>
          </p:cNvSpPr>
          <p:nvPr/>
        </p:nvSpPr>
        <p:spPr bwMode="auto">
          <a:xfrm flipV="1">
            <a:off x="6091238" y="2228850"/>
            <a:ext cx="49212" cy="9525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81069" name="Freeform 174"/>
          <p:cNvSpPr>
            <a:spLocks/>
          </p:cNvSpPr>
          <p:nvPr/>
        </p:nvSpPr>
        <p:spPr bwMode="auto">
          <a:xfrm>
            <a:off x="5846763" y="2228850"/>
            <a:ext cx="293687" cy="79375"/>
          </a:xfrm>
          <a:custGeom>
            <a:avLst/>
            <a:gdLst>
              <a:gd name="T0" fmla="*/ 2147483647 w 209"/>
              <a:gd name="T1" fmla="*/ 0 h 50"/>
              <a:gd name="T2" fmla="*/ 2147483647 w 209"/>
              <a:gd name="T3" fmla="*/ 2147483647 h 50"/>
              <a:gd name="T4" fmla="*/ 2147483647 w 209"/>
              <a:gd name="T5" fmla="*/ 2147483647 h 50"/>
              <a:gd name="T6" fmla="*/ 2147483647 w 209"/>
              <a:gd name="T7" fmla="*/ 2147483647 h 50"/>
              <a:gd name="T8" fmla="*/ 0 w 209"/>
              <a:gd name="T9" fmla="*/ 2147483647 h 50"/>
              <a:gd name="T10" fmla="*/ 0 60000 65536"/>
              <a:gd name="T11" fmla="*/ 0 60000 65536"/>
              <a:gd name="T12" fmla="*/ 0 60000 65536"/>
              <a:gd name="T13" fmla="*/ 0 60000 65536"/>
              <a:gd name="T14" fmla="*/ 0 60000 65536"/>
              <a:gd name="T15" fmla="*/ 0 w 209"/>
              <a:gd name="T16" fmla="*/ 0 h 50"/>
              <a:gd name="T17" fmla="*/ 209 w 209"/>
              <a:gd name="T18" fmla="*/ 50 h 50"/>
            </a:gdLst>
            <a:ahLst/>
            <a:cxnLst>
              <a:cxn ang="T10">
                <a:pos x="T0" y="T1"/>
              </a:cxn>
              <a:cxn ang="T11">
                <a:pos x="T2" y="T3"/>
              </a:cxn>
              <a:cxn ang="T12">
                <a:pos x="T4" y="T5"/>
              </a:cxn>
              <a:cxn ang="T13">
                <a:pos x="T6" y="T7"/>
              </a:cxn>
              <a:cxn ang="T14">
                <a:pos x="T8" y="T9"/>
              </a:cxn>
            </a:cxnLst>
            <a:rect l="T15" t="T16" r="T17" b="T18"/>
            <a:pathLst>
              <a:path w="209" h="50">
                <a:moveTo>
                  <a:pt x="208" y="0"/>
                </a:moveTo>
                <a:lnTo>
                  <a:pt x="197" y="11"/>
                </a:lnTo>
                <a:lnTo>
                  <a:pt x="162" y="35"/>
                </a:lnTo>
                <a:lnTo>
                  <a:pt x="98" y="49"/>
                </a:lnTo>
                <a:lnTo>
                  <a:pt x="0" y="37"/>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1070" name="Line 175"/>
          <p:cNvSpPr>
            <a:spLocks noChangeShapeType="1"/>
          </p:cNvSpPr>
          <p:nvPr/>
        </p:nvSpPr>
        <p:spPr bwMode="auto">
          <a:xfrm flipV="1">
            <a:off x="5846763" y="2249488"/>
            <a:ext cx="79375" cy="381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81071" name="Freeform 176"/>
          <p:cNvSpPr>
            <a:spLocks/>
          </p:cNvSpPr>
          <p:nvPr/>
        </p:nvSpPr>
        <p:spPr bwMode="auto">
          <a:xfrm>
            <a:off x="5586413" y="1954213"/>
            <a:ext cx="341312" cy="301625"/>
          </a:xfrm>
          <a:custGeom>
            <a:avLst/>
            <a:gdLst>
              <a:gd name="T0" fmla="*/ 2147483647 w 242"/>
              <a:gd name="T1" fmla="*/ 2147483647 h 190"/>
              <a:gd name="T2" fmla="*/ 2147483647 w 242"/>
              <a:gd name="T3" fmla="*/ 2147483647 h 190"/>
              <a:gd name="T4" fmla="*/ 2147483647 w 242"/>
              <a:gd name="T5" fmla="*/ 2147483647 h 190"/>
              <a:gd name="T6" fmla="*/ 2147483647 w 242"/>
              <a:gd name="T7" fmla="*/ 2147483647 h 190"/>
              <a:gd name="T8" fmla="*/ 2147483647 w 242"/>
              <a:gd name="T9" fmla="*/ 2147483647 h 190"/>
              <a:gd name="T10" fmla="*/ 2147483647 w 242"/>
              <a:gd name="T11" fmla="*/ 2147483647 h 190"/>
              <a:gd name="T12" fmla="*/ 0 w 242"/>
              <a:gd name="T13" fmla="*/ 0 h 190"/>
              <a:gd name="T14" fmla="*/ 2147483647 w 242"/>
              <a:gd name="T15" fmla="*/ 2147483647 h 190"/>
              <a:gd name="T16" fmla="*/ 2147483647 w 242"/>
              <a:gd name="T17" fmla="*/ 2147483647 h 190"/>
              <a:gd name="T18" fmla="*/ 2147483647 w 242"/>
              <a:gd name="T19" fmla="*/ 2147483647 h 190"/>
              <a:gd name="T20" fmla="*/ 2147483647 w 242"/>
              <a:gd name="T21" fmla="*/ 2147483647 h 1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2"/>
              <a:gd name="T34" fmla="*/ 0 h 190"/>
              <a:gd name="T35" fmla="*/ 242 w 242"/>
              <a:gd name="T36" fmla="*/ 190 h 1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2" h="190">
                <a:moveTo>
                  <a:pt x="241" y="186"/>
                </a:moveTo>
                <a:lnTo>
                  <a:pt x="234" y="183"/>
                </a:lnTo>
                <a:lnTo>
                  <a:pt x="217" y="175"/>
                </a:lnTo>
                <a:lnTo>
                  <a:pt x="190" y="161"/>
                </a:lnTo>
                <a:lnTo>
                  <a:pt x="157" y="141"/>
                </a:lnTo>
                <a:lnTo>
                  <a:pt x="78" y="84"/>
                </a:lnTo>
                <a:lnTo>
                  <a:pt x="0" y="0"/>
                </a:lnTo>
                <a:lnTo>
                  <a:pt x="65" y="91"/>
                </a:lnTo>
                <a:lnTo>
                  <a:pt x="126" y="149"/>
                </a:lnTo>
                <a:lnTo>
                  <a:pt x="173" y="180"/>
                </a:lnTo>
                <a:lnTo>
                  <a:pt x="191" y="189"/>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1072" name="Freeform 177"/>
          <p:cNvSpPr>
            <a:spLocks/>
          </p:cNvSpPr>
          <p:nvPr/>
        </p:nvSpPr>
        <p:spPr bwMode="auto">
          <a:xfrm>
            <a:off x="5353050" y="1881188"/>
            <a:ext cx="1360488" cy="944562"/>
          </a:xfrm>
          <a:custGeom>
            <a:avLst/>
            <a:gdLst>
              <a:gd name="T0" fmla="*/ 2147483647 w 964"/>
              <a:gd name="T1" fmla="*/ 2147483647 h 595"/>
              <a:gd name="T2" fmla="*/ 2147483647 w 964"/>
              <a:gd name="T3" fmla="*/ 2147483647 h 595"/>
              <a:gd name="T4" fmla="*/ 2147483647 w 964"/>
              <a:gd name="T5" fmla="*/ 2147483647 h 595"/>
              <a:gd name="T6" fmla="*/ 2147483647 w 964"/>
              <a:gd name="T7" fmla="*/ 2147483647 h 595"/>
              <a:gd name="T8" fmla="*/ 2147483647 w 964"/>
              <a:gd name="T9" fmla="*/ 2147483647 h 595"/>
              <a:gd name="T10" fmla="*/ 2147483647 w 964"/>
              <a:gd name="T11" fmla="*/ 2147483647 h 595"/>
              <a:gd name="T12" fmla="*/ 2147483647 w 964"/>
              <a:gd name="T13" fmla="*/ 2147483647 h 595"/>
              <a:gd name="T14" fmla="*/ 2147483647 w 964"/>
              <a:gd name="T15" fmla="*/ 2147483647 h 595"/>
              <a:gd name="T16" fmla="*/ 2147483647 w 964"/>
              <a:gd name="T17" fmla="*/ 2147483647 h 595"/>
              <a:gd name="T18" fmla="*/ 2147483647 w 964"/>
              <a:gd name="T19" fmla="*/ 2147483647 h 595"/>
              <a:gd name="T20" fmla="*/ 2147483647 w 964"/>
              <a:gd name="T21" fmla="*/ 2147483647 h 595"/>
              <a:gd name="T22" fmla="*/ 2147483647 w 964"/>
              <a:gd name="T23" fmla="*/ 2147483647 h 595"/>
              <a:gd name="T24" fmla="*/ 2147483647 w 964"/>
              <a:gd name="T25" fmla="*/ 2147483647 h 595"/>
              <a:gd name="T26" fmla="*/ 2147483647 w 964"/>
              <a:gd name="T27" fmla="*/ 2147483647 h 595"/>
              <a:gd name="T28" fmla="*/ 2147483647 w 964"/>
              <a:gd name="T29" fmla="*/ 2147483647 h 595"/>
              <a:gd name="T30" fmla="*/ 2147483647 w 964"/>
              <a:gd name="T31" fmla="*/ 2147483647 h 595"/>
              <a:gd name="T32" fmla="*/ 2147483647 w 964"/>
              <a:gd name="T33" fmla="*/ 2147483647 h 595"/>
              <a:gd name="T34" fmla="*/ 2147483647 w 964"/>
              <a:gd name="T35" fmla="*/ 2147483647 h 595"/>
              <a:gd name="T36" fmla="*/ 2147483647 w 964"/>
              <a:gd name="T37" fmla="*/ 2147483647 h 595"/>
              <a:gd name="T38" fmla="*/ 2147483647 w 964"/>
              <a:gd name="T39" fmla="*/ 2147483647 h 595"/>
              <a:gd name="T40" fmla="*/ 2147483647 w 964"/>
              <a:gd name="T41" fmla="*/ 2147483647 h 595"/>
              <a:gd name="T42" fmla="*/ 2147483647 w 964"/>
              <a:gd name="T43" fmla="*/ 2147483647 h 595"/>
              <a:gd name="T44" fmla="*/ 2147483647 w 964"/>
              <a:gd name="T45" fmla="*/ 2147483647 h 595"/>
              <a:gd name="T46" fmla="*/ 2147483647 w 964"/>
              <a:gd name="T47" fmla="*/ 2147483647 h 595"/>
              <a:gd name="T48" fmla="*/ 2147483647 w 964"/>
              <a:gd name="T49" fmla="*/ 2147483647 h 595"/>
              <a:gd name="T50" fmla="*/ 2147483647 w 964"/>
              <a:gd name="T51" fmla="*/ 2147483647 h 595"/>
              <a:gd name="T52" fmla="*/ 2147483647 w 964"/>
              <a:gd name="T53" fmla="*/ 2147483647 h 595"/>
              <a:gd name="T54" fmla="*/ 2147483647 w 964"/>
              <a:gd name="T55" fmla="*/ 2147483647 h 595"/>
              <a:gd name="T56" fmla="*/ 2147483647 w 964"/>
              <a:gd name="T57" fmla="*/ 2147483647 h 595"/>
              <a:gd name="T58" fmla="*/ 2147483647 w 964"/>
              <a:gd name="T59" fmla="*/ 2147483647 h 595"/>
              <a:gd name="T60" fmla="*/ 2147483647 w 964"/>
              <a:gd name="T61" fmla="*/ 2147483647 h 595"/>
              <a:gd name="T62" fmla="*/ 2147483647 w 964"/>
              <a:gd name="T63" fmla="*/ 2147483647 h 595"/>
              <a:gd name="T64" fmla="*/ 2147483647 w 964"/>
              <a:gd name="T65" fmla="*/ 2147483647 h 595"/>
              <a:gd name="T66" fmla="*/ 2147483647 w 964"/>
              <a:gd name="T67" fmla="*/ 2147483647 h 595"/>
              <a:gd name="T68" fmla="*/ 2147483647 w 964"/>
              <a:gd name="T69" fmla="*/ 2147483647 h 595"/>
              <a:gd name="T70" fmla="*/ 2147483647 w 964"/>
              <a:gd name="T71" fmla="*/ 2147483647 h 59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64"/>
              <a:gd name="T109" fmla="*/ 0 h 595"/>
              <a:gd name="T110" fmla="*/ 964 w 964"/>
              <a:gd name="T111" fmla="*/ 595 h 59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64" h="595">
                <a:moveTo>
                  <a:pt x="222" y="467"/>
                </a:moveTo>
                <a:lnTo>
                  <a:pt x="193" y="483"/>
                </a:lnTo>
                <a:lnTo>
                  <a:pt x="148" y="490"/>
                </a:lnTo>
                <a:lnTo>
                  <a:pt x="201" y="519"/>
                </a:lnTo>
                <a:lnTo>
                  <a:pt x="262" y="538"/>
                </a:lnTo>
                <a:lnTo>
                  <a:pt x="324" y="547"/>
                </a:lnTo>
                <a:lnTo>
                  <a:pt x="385" y="549"/>
                </a:lnTo>
                <a:lnTo>
                  <a:pt x="440" y="547"/>
                </a:lnTo>
                <a:lnTo>
                  <a:pt x="484" y="543"/>
                </a:lnTo>
                <a:lnTo>
                  <a:pt x="513" y="538"/>
                </a:lnTo>
                <a:lnTo>
                  <a:pt x="524" y="537"/>
                </a:lnTo>
                <a:lnTo>
                  <a:pt x="485" y="594"/>
                </a:lnTo>
                <a:lnTo>
                  <a:pt x="563" y="576"/>
                </a:lnTo>
                <a:lnTo>
                  <a:pt x="630" y="551"/>
                </a:lnTo>
                <a:lnTo>
                  <a:pt x="684" y="524"/>
                </a:lnTo>
                <a:lnTo>
                  <a:pt x="727" y="496"/>
                </a:lnTo>
                <a:lnTo>
                  <a:pt x="783" y="448"/>
                </a:lnTo>
                <a:lnTo>
                  <a:pt x="800" y="427"/>
                </a:lnTo>
                <a:lnTo>
                  <a:pt x="798" y="523"/>
                </a:lnTo>
                <a:lnTo>
                  <a:pt x="831" y="465"/>
                </a:lnTo>
                <a:lnTo>
                  <a:pt x="863" y="396"/>
                </a:lnTo>
                <a:lnTo>
                  <a:pt x="893" y="325"/>
                </a:lnTo>
                <a:lnTo>
                  <a:pt x="914" y="260"/>
                </a:lnTo>
                <a:lnTo>
                  <a:pt x="918" y="266"/>
                </a:lnTo>
                <a:lnTo>
                  <a:pt x="924" y="287"/>
                </a:lnTo>
                <a:lnTo>
                  <a:pt x="930" y="309"/>
                </a:lnTo>
                <a:lnTo>
                  <a:pt x="935" y="314"/>
                </a:lnTo>
                <a:lnTo>
                  <a:pt x="946" y="279"/>
                </a:lnTo>
                <a:lnTo>
                  <a:pt x="954" y="232"/>
                </a:lnTo>
                <a:lnTo>
                  <a:pt x="959" y="181"/>
                </a:lnTo>
                <a:lnTo>
                  <a:pt x="962" y="128"/>
                </a:lnTo>
                <a:lnTo>
                  <a:pt x="963" y="79"/>
                </a:lnTo>
                <a:lnTo>
                  <a:pt x="963" y="38"/>
                </a:lnTo>
                <a:lnTo>
                  <a:pt x="962" y="10"/>
                </a:lnTo>
                <a:lnTo>
                  <a:pt x="962" y="0"/>
                </a:lnTo>
                <a:lnTo>
                  <a:pt x="962" y="8"/>
                </a:lnTo>
                <a:lnTo>
                  <a:pt x="961" y="30"/>
                </a:lnTo>
                <a:lnTo>
                  <a:pt x="960" y="62"/>
                </a:lnTo>
                <a:lnTo>
                  <a:pt x="958" y="102"/>
                </a:lnTo>
                <a:lnTo>
                  <a:pt x="947" y="187"/>
                </a:lnTo>
                <a:lnTo>
                  <a:pt x="926" y="256"/>
                </a:lnTo>
                <a:lnTo>
                  <a:pt x="921" y="259"/>
                </a:lnTo>
                <a:lnTo>
                  <a:pt x="915" y="252"/>
                </a:lnTo>
                <a:lnTo>
                  <a:pt x="909" y="240"/>
                </a:lnTo>
                <a:lnTo>
                  <a:pt x="900" y="229"/>
                </a:lnTo>
                <a:lnTo>
                  <a:pt x="887" y="295"/>
                </a:lnTo>
                <a:lnTo>
                  <a:pt x="865" y="358"/>
                </a:lnTo>
                <a:lnTo>
                  <a:pt x="840" y="410"/>
                </a:lnTo>
                <a:lnTo>
                  <a:pt x="818" y="442"/>
                </a:lnTo>
                <a:lnTo>
                  <a:pt x="806" y="392"/>
                </a:lnTo>
                <a:lnTo>
                  <a:pt x="790" y="409"/>
                </a:lnTo>
                <a:lnTo>
                  <a:pt x="740" y="450"/>
                </a:lnTo>
                <a:lnTo>
                  <a:pt x="655" y="505"/>
                </a:lnTo>
                <a:lnTo>
                  <a:pt x="531" y="559"/>
                </a:lnTo>
                <a:lnTo>
                  <a:pt x="570" y="505"/>
                </a:lnTo>
                <a:lnTo>
                  <a:pt x="562" y="507"/>
                </a:lnTo>
                <a:lnTo>
                  <a:pt x="539" y="512"/>
                </a:lnTo>
                <a:lnTo>
                  <a:pt x="503" y="517"/>
                </a:lnTo>
                <a:lnTo>
                  <a:pt x="456" y="522"/>
                </a:lnTo>
                <a:lnTo>
                  <a:pt x="341" y="523"/>
                </a:lnTo>
                <a:lnTo>
                  <a:pt x="212" y="500"/>
                </a:lnTo>
                <a:lnTo>
                  <a:pt x="246" y="484"/>
                </a:lnTo>
                <a:lnTo>
                  <a:pt x="287" y="466"/>
                </a:lnTo>
                <a:lnTo>
                  <a:pt x="227" y="427"/>
                </a:lnTo>
                <a:lnTo>
                  <a:pt x="161" y="375"/>
                </a:lnTo>
                <a:lnTo>
                  <a:pt x="125" y="337"/>
                </a:lnTo>
                <a:lnTo>
                  <a:pt x="86" y="288"/>
                </a:lnTo>
                <a:lnTo>
                  <a:pt x="45" y="226"/>
                </a:lnTo>
                <a:lnTo>
                  <a:pt x="0" y="146"/>
                </a:lnTo>
                <a:lnTo>
                  <a:pt x="51" y="247"/>
                </a:lnTo>
                <a:lnTo>
                  <a:pt x="103" y="330"/>
                </a:lnTo>
                <a:lnTo>
                  <a:pt x="160" y="401"/>
                </a:lnTo>
                <a:lnTo>
                  <a:pt x="222" y="467"/>
                </a:lnTo>
              </a:path>
            </a:pathLst>
          </a:custGeom>
          <a:solidFill>
            <a:srgbClr val="00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1073" name="Freeform 178"/>
          <p:cNvSpPr>
            <a:spLocks/>
          </p:cNvSpPr>
          <p:nvPr/>
        </p:nvSpPr>
        <p:spPr bwMode="auto">
          <a:xfrm>
            <a:off x="5562600" y="2622550"/>
            <a:ext cx="531813" cy="131763"/>
          </a:xfrm>
          <a:custGeom>
            <a:avLst/>
            <a:gdLst>
              <a:gd name="T0" fmla="*/ 2147483647 w 377"/>
              <a:gd name="T1" fmla="*/ 0 h 83"/>
              <a:gd name="T2" fmla="*/ 2147483647 w 377"/>
              <a:gd name="T3" fmla="*/ 2147483647 h 83"/>
              <a:gd name="T4" fmla="*/ 0 w 377"/>
              <a:gd name="T5" fmla="*/ 2147483647 h 83"/>
              <a:gd name="T6" fmla="*/ 2147483647 w 377"/>
              <a:gd name="T7" fmla="*/ 2147483647 h 83"/>
              <a:gd name="T8" fmla="*/ 2147483647 w 377"/>
              <a:gd name="T9" fmla="*/ 2147483647 h 83"/>
              <a:gd name="T10" fmla="*/ 2147483647 w 377"/>
              <a:gd name="T11" fmla="*/ 2147483647 h 83"/>
              <a:gd name="T12" fmla="*/ 2147483647 w 377"/>
              <a:gd name="T13" fmla="*/ 2147483647 h 83"/>
              <a:gd name="T14" fmla="*/ 2147483647 w 377"/>
              <a:gd name="T15" fmla="*/ 2147483647 h 83"/>
              <a:gd name="T16" fmla="*/ 2147483647 w 377"/>
              <a:gd name="T17" fmla="*/ 2147483647 h 83"/>
              <a:gd name="T18" fmla="*/ 2147483647 w 377"/>
              <a:gd name="T19" fmla="*/ 2147483647 h 83"/>
              <a:gd name="T20" fmla="*/ 2147483647 w 377"/>
              <a:gd name="T21" fmla="*/ 2147483647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7"/>
              <a:gd name="T34" fmla="*/ 0 h 83"/>
              <a:gd name="T35" fmla="*/ 377 w 377"/>
              <a:gd name="T36" fmla="*/ 83 h 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7" h="83">
                <a:moveTo>
                  <a:pt x="74" y="0"/>
                </a:moveTo>
                <a:lnTo>
                  <a:pt x="45" y="16"/>
                </a:lnTo>
                <a:lnTo>
                  <a:pt x="0" y="23"/>
                </a:lnTo>
                <a:lnTo>
                  <a:pt x="53" y="52"/>
                </a:lnTo>
                <a:lnTo>
                  <a:pt x="114" y="71"/>
                </a:lnTo>
                <a:lnTo>
                  <a:pt x="176" y="80"/>
                </a:lnTo>
                <a:lnTo>
                  <a:pt x="237" y="82"/>
                </a:lnTo>
                <a:lnTo>
                  <a:pt x="292" y="80"/>
                </a:lnTo>
                <a:lnTo>
                  <a:pt x="336" y="76"/>
                </a:lnTo>
                <a:lnTo>
                  <a:pt x="365" y="71"/>
                </a:lnTo>
                <a:lnTo>
                  <a:pt x="376" y="7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1074" name="Line 179"/>
          <p:cNvSpPr>
            <a:spLocks noChangeShapeType="1"/>
          </p:cNvSpPr>
          <p:nvPr/>
        </p:nvSpPr>
        <p:spPr bwMode="auto">
          <a:xfrm flipH="1">
            <a:off x="6038850" y="2733675"/>
            <a:ext cx="53975" cy="9048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81075" name="Freeform 180"/>
          <p:cNvSpPr>
            <a:spLocks/>
          </p:cNvSpPr>
          <p:nvPr/>
        </p:nvSpPr>
        <p:spPr bwMode="auto">
          <a:xfrm>
            <a:off x="6038850" y="2559050"/>
            <a:ext cx="444500" cy="266700"/>
          </a:xfrm>
          <a:custGeom>
            <a:avLst/>
            <a:gdLst>
              <a:gd name="T0" fmla="*/ 0 w 316"/>
              <a:gd name="T1" fmla="*/ 2147483647 h 168"/>
              <a:gd name="T2" fmla="*/ 2147483647 w 316"/>
              <a:gd name="T3" fmla="*/ 2147483647 h 168"/>
              <a:gd name="T4" fmla="*/ 2147483647 w 316"/>
              <a:gd name="T5" fmla="*/ 2147483647 h 168"/>
              <a:gd name="T6" fmla="*/ 2147483647 w 316"/>
              <a:gd name="T7" fmla="*/ 2147483647 h 168"/>
              <a:gd name="T8" fmla="*/ 2147483647 w 316"/>
              <a:gd name="T9" fmla="*/ 2147483647 h 168"/>
              <a:gd name="T10" fmla="*/ 2147483647 w 316"/>
              <a:gd name="T11" fmla="*/ 2147483647 h 168"/>
              <a:gd name="T12" fmla="*/ 2147483647 w 316"/>
              <a:gd name="T13" fmla="*/ 0 h 168"/>
              <a:gd name="T14" fmla="*/ 0 60000 65536"/>
              <a:gd name="T15" fmla="*/ 0 60000 65536"/>
              <a:gd name="T16" fmla="*/ 0 60000 65536"/>
              <a:gd name="T17" fmla="*/ 0 60000 65536"/>
              <a:gd name="T18" fmla="*/ 0 60000 65536"/>
              <a:gd name="T19" fmla="*/ 0 60000 65536"/>
              <a:gd name="T20" fmla="*/ 0 60000 65536"/>
              <a:gd name="T21" fmla="*/ 0 w 316"/>
              <a:gd name="T22" fmla="*/ 0 h 168"/>
              <a:gd name="T23" fmla="*/ 316 w 316"/>
              <a:gd name="T24" fmla="*/ 168 h 1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 h="168">
                <a:moveTo>
                  <a:pt x="0" y="167"/>
                </a:moveTo>
                <a:lnTo>
                  <a:pt x="78" y="149"/>
                </a:lnTo>
                <a:lnTo>
                  <a:pt x="145" y="124"/>
                </a:lnTo>
                <a:lnTo>
                  <a:pt x="199" y="97"/>
                </a:lnTo>
                <a:lnTo>
                  <a:pt x="242" y="69"/>
                </a:lnTo>
                <a:lnTo>
                  <a:pt x="298" y="21"/>
                </a:lnTo>
                <a:lnTo>
                  <a:pt x="315"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1076" name="Line 181"/>
          <p:cNvSpPr>
            <a:spLocks noChangeShapeType="1"/>
          </p:cNvSpPr>
          <p:nvPr/>
        </p:nvSpPr>
        <p:spPr bwMode="auto">
          <a:xfrm flipH="1">
            <a:off x="6480175" y="2559050"/>
            <a:ext cx="3175" cy="1524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81077" name="Freeform 182"/>
          <p:cNvSpPr>
            <a:spLocks/>
          </p:cNvSpPr>
          <p:nvPr/>
        </p:nvSpPr>
        <p:spPr bwMode="auto">
          <a:xfrm>
            <a:off x="6480175" y="1881188"/>
            <a:ext cx="233363" cy="831850"/>
          </a:xfrm>
          <a:custGeom>
            <a:avLst/>
            <a:gdLst>
              <a:gd name="T0" fmla="*/ 0 w 166"/>
              <a:gd name="T1" fmla="*/ 2147483647 h 524"/>
              <a:gd name="T2" fmla="*/ 2147483647 w 166"/>
              <a:gd name="T3" fmla="*/ 2147483647 h 524"/>
              <a:gd name="T4" fmla="*/ 2147483647 w 166"/>
              <a:gd name="T5" fmla="*/ 2147483647 h 524"/>
              <a:gd name="T6" fmla="*/ 2147483647 w 166"/>
              <a:gd name="T7" fmla="*/ 2147483647 h 524"/>
              <a:gd name="T8" fmla="*/ 2147483647 w 166"/>
              <a:gd name="T9" fmla="*/ 2147483647 h 524"/>
              <a:gd name="T10" fmla="*/ 2147483647 w 166"/>
              <a:gd name="T11" fmla="*/ 2147483647 h 524"/>
              <a:gd name="T12" fmla="*/ 2147483647 w 166"/>
              <a:gd name="T13" fmla="*/ 2147483647 h 524"/>
              <a:gd name="T14" fmla="*/ 2147483647 w 166"/>
              <a:gd name="T15" fmla="*/ 2147483647 h 524"/>
              <a:gd name="T16" fmla="*/ 2147483647 w 166"/>
              <a:gd name="T17" fmla="*/ 2147483647 h 524"/>
              <a:gd name="T18" fmla="*/ 2147483647 w 166"/>
              <a:gd name="T19" fmla="*/ 2147483647 h 524"/>
              <a:gd name="T20" fmla="*/ 2147483647 w 166"/>
              <a:gd name="T21" fmla="*/ 2147483647 h 524"/>
              <a:gd name="T22" fmla="*/ 2147483647 w 166"/>
              <a:gd name="T23" fmla="*/ 2147483647 h 524"/>
              <a:gd name="T24" fmla="*/ 2147483647 w 166"/>
              <a:gd name="T25" fmla="*/ 2147483647 h 524"/>
              <a:gd name="T26" fmla="*/ 2147483647 w 166"/>
              <a:gd name="T27" fmla="*/ 2147483647 h 524"/>
              <a:gd name="T28" fmla="*/ 2147483647 w 166"/>
              <a:gd name="T29" fmla="*/ 2147483647 h 524"/>
              <a:gd name="T30" fmla="*/ 2147483647 w 166"/>
              <a:gd name="T31" fmla="*/ 2147483647 h 524"/>
              <a:gd name="T32" fmla="*/ 2147483647 w 166"/>
              <a:gd name="T33" fmla="*/ 0 h 524"/>
              <a:gd name="T34" fmla="*/ 2147483647 w 166"/>
              <a:gd name="T35" fmla="*/ 2147483647 h 524"/>
              <a:gd name="T36" fmla="*/ 2147483647 w 166"/>
              <a:gd name="T37" fmla="*/ 2147483647 h 524"/>
              <a:gd name="T38" fmla="*/ 2147483647 w 166"/>
              <a:gd name="T39" fmla="*/ 2147483647 h 524"/>
              <a:gd name="T40" fmla="*/ 2147483647 w 166"/>
              <a:gd name="T41" fmla="*/ 2147483647 h 524"/>
              <a:gd name="T42" fmla="*/ 2147483647 w 166"/>
              <a:gd name="T43" fmla="*/ 2147483647 h 524"/>
              <a:gd name="T44" fmla="*/ 2147483647 w 166"/>
              <a:gd name="T45" fmla="*/ 2147483647 h 524"/>
              <a:gd name="T46" fmla="*/ 2147483647 w 166"/>
              <a:gd name="T47" fmla="*/ 2147483647 h 524"/>
              <a:gd name="T48" fmla="*/ 2147483647 w 166"/>
              <a:gd name="T49" fmla="*/ 2147483647 h 524"/>
              <a:gd name="T50" fmla="*/ 2147483647 w 166"/>
              <a:gd name="T51" fmla="*/ 2147483647 h 524"/>
              <a:gd name="T52" fmla="*/ 2147483647 w 166"/>
              <a:gd name="T53" fmla="*/ 2147483647 h 524"/>
              <a:gd name="T54" fmla="*/ 2147483647 w 166"/>
              <a:gd name="T55" fmla="*/ 2147483647 h 524"/>
              <a:gd name="T56" fmla="*/ 2147483647 w 166"/>
              <a:gd name="T57" fmla="*/ 2147483647 h 524"/>
              <a:gd name="T58" fmla="*/ 2147483647 w 166"/>
              <a:gd name="T59" fmla="*/ 2147483647 h 524"/>
              <a:gd name="T60" fmla="*/ 2147483647 w 166"/>
              <a:gd name="T61" fmla="*/ 2147483647 h 52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6"/>
              <a:gd name="T94" fmla="*/ 0 h 524"/>
              <a:gd name="T95" fmla="*/ 166 w 166"/>
              <a:gd name="T96" fmla="*/ 524 h 52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6" h="524">
                <a:moveTo>
                  <a:pt x="0" y="523"/>
                </a:moveTo>
                <a:lnTo>
                  <a:pt x="33" y="465"/>
                </a:lnTo>
                <a:lnTo>
                  <a:pt x="65" y="396"/>
                </a:lnTo>
                <a:lnTo>
                  <a:pt x="95" y="325"/>
                </a:lnTo>
                <a:lnTo>
                  <a:pt x="116" y="260"/>
                </a:lnTo>
                <a:lnTo>
                  <a:pt x="120" y="266"/>
                </a:lnTo>
                <a:lnTo>
                  <a:pt x="126" y="287"/>
                </a:lnTo>
                <a:lnTo>
                  <a:pt x="132" y="309"/>
                </a:lnTo>
                <a:lnTo>
                  <a:pt x="137" y="314"/>
                </a:lnTo>
                <a:lnTo>
                  <a:pt x="148" y="279"/>
                </a:lnTo>
                <a:lnTo>
                  <a:pt x="156" y="232"/>
                </a:lnTo>
                <a:lnTo>
                  <a:pt x="161" y="181"/>
                </a:lnTo>
                <a:lnTo>
                  <a:pt x="164" y="128"/>
                </a:lnTo>
                <a:lnTo>
                  <a:pt x="165" y="79"/>
                </a:lnTo>
                <a:lnTo>
                  <a:pt x="165" y="38"/>
                </a:lnTo>
                <a:lnTo>
                  <a:pt x="164" y="10"/>
                </a:lnTo>
                <a:lnTo>
                  <a:pt x="164" y="0"/>
                </a:lnTo>
                <a:lnTo>
                  <a:pt x="164" y="8"/>
                </a:lnTo>
                <a:lnTo>
                  <a:pt x="163" y="30"/>
                </a:lnTo>
                <a:lnTo>
                  <a:pt x="162" y="62"/>
                </a:lnTo>
                <a:lnTo>
                  <a:pt x="160" y="102"/>
                </a:lnTo>
                <a:lnTo>
                  <a:pt x="149" y="187"/>
                </a:lnTo>
                <a:lnTo>
                  <a:pt x="128" y="256"/>
                </a:lnTo>
                <a:lnTo>
                  <a:pt x="123" y="259"/>
                </a:lnTo>
                <a:lnTo>
                  <a:pt x="117" y="252"/>
                </a:lnTo>
                <a:lnTo>
                  <a:pt x="111" y="240"/>
                </a:lnTo>
                <a:lnTo>
                  <a:pt x="102" y="229"/>
                </a:lnTo>
                <a:lnTo>
                  <a:pt x="89" y="295"/>
                </a:lnTo>
                <a:lnTo>
                  <a:pt x="67" y="358"/>
                </a:lnTo>
                <a:lnTo>
                  <a:pt x="42" y="410"/>
                </a:lnTo>
                <a:lnTo>
                  <a:pt x="20" y="442"/>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1078" name="Line 183"/>
          <p:cNvSpPr>
            <a:spLocks noChangeShapeType="1"/>
          </p:cNvSpPr>
          <p:nvPr/>
        </p:nvSpPr>
        <p:spPr bwMode="auto">
          <a:xfrm flipH="1" flipV="1">
            <a:off x="6491288" y="2503488"/>
            <a:ext cx="17462" cy="7937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81079" name="Freeform 184"/>
          <p:cNvSpPr>
            <a:spLocks/>
          </p:cNvSpPr>
          <p:nvPr/>
        </p:nvSpPr>
        <p:spPr bwMode="auto">
          <a:xfrm>
            <a:off x="6102350" y="2503488"/>
            <a:ext cx="390525" cy="266700"/>
          </a:xfrm>
          <a:custGeom>
            <a:avLst/>
            <a:gdLst>
              <a:gd name="T0" fmla="*/ 2147483647 w 276"/>
              <a:gd name="T1" fmla="*/ 0 h 168"/>
              <a:gd name="T2" fmla="*/ 2147483647 w 276"/>
              <a:gd name="T3" fmla="*/ 2147483647 h 168"/>
              <a:gd name="T4" fmla="*/ 2147483647 w 276"/>
              <a:gd name="T5" fmla="*/ 2147483647 h 168"/>
              <a:gd name="T6" fmla="*/ 2147483647 w 276"/>
              <a:gd name="T7" fmla="*/ 2147483647 h 168"/>
              <a:gd name="T8" fmla="*/ 0 w 276"/>
              <a:gd name="T9" fmla="*/ 2147483647 h 168"/>
              <a:gd name="T10" fmla="*/ 0 60000 65536"/>
              <a:gd name="T11" fmla="*/ 0 60000 65536"/>
              <a:gd name="T12" fmla="*/ 0 60000 65536"/>
              <a:gd name="T13" fmla="*/ 0 60000 65536"/>
              <a:gd name="T14" fmla="*/ 0 60000 65536"/>
              <a:gd name="T15" fmla="*/ 0 w 276"/>
              <a:gd name="T16" fmla="*/ 0 h 168"/>
              <a:gd name="T17" fmla="*/ 276 w 276"/>
              <a:gd name="T18" fmla="*/ 168 h 168"/>
            </a:gdLst>
            <a:ahLst/>
            <a:cxnLst>
              <a:cxn ang="T10">
                <a:pos x="T0" y="T1"/>
              </a:cxn>
              <a:cxn ang="T11">
                <a:pos x="T2" y="T3"/>
              </a:cxn>
              <a:cxn ang="T12">
                <a:pos x="T4" y="T5"/>
              </a:cxn>
              <a:cxn ang="T13">
                <a:pos x="T6" y="T7"/>
              </a:cxn>
              <a:cxn ang="T14">
                <a:pos x="T8" y="T9"/>
              </a:cxn>
            </a:cxnLst>
            <a:rect l="T15" t="T16" r="T17" b="T18"/>
            <a:pathLst>
              <a:path w="276" h="168">
                <a:moveTo>
                  <a:pt x="275" y="0"/>
                </a:moveTo>
                <a:lnTo>
                  <a:pt x="259" y="17"/>
                </a:lnTo>
                <a:lnTo>
                  <a:pt x="209" y="58"/>
                </a:lnTo>
                <a:lnTo>
                  <a:pt x="124" y="113"/>
                </a:lnTo>
                <a:lnTo>
                  <a:pt x="0" y="167"/>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1080" name="Line 185"/>
          <p:cNvSpPr>
            <a:spLocks noChangeShapeType="1"/>
          </p:cNvSpPr>
          <p:nvPr/>
        </p:nvSpPr>
        <p:spPr bwMode="auto">
          <a:xfrm flipV="1">
            <a:off x="6102350" y="2682875"/>
            <a:ext cx="55563" cy="8572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81081" name="Freeform 186"/>
          <p:cNvSpPr>
            <a:spLocks/>
          </p:cNvSpPr>
          <p:nvPr/>
        </p:nvSpPr>
        <p:spPr bwMode="auto">
          <a:xfrm>
            <a:off x="5353050" y="2112963"/>
            <a:ext cx="806450" cy="600075"/>
          </a:xfrm>
          <a:custGeom>
            <a:avLst/>
            <a:gdLst>
              <a:gd name="T0" fmla="*/ 2147483647 w 571"/>
              <a:gd name="T1" fmla="*/ 2147483647 h 378"/>
              <a:gd name="T2" fmla="*/ 2147483647 w 571"/>
              <a:gd name="T3" fmla="*/ 2147483647 h 378"/>
              <a:gd name="T4" fmla="*/ 2147483647 w 571"/>
              <a:gd name="T5" fmla="*/ 2147483647 h 378"/>
              <a:gd name="T6" fmla="*/ 2147483647 w 571"/>
              <a:gd name="T7" fmla="*/ 2147483647 h 378"/>
              <a:gd name="T8" fmla="*/ 2147483647 w 571"/>
              <a:gd name="T9" fmla="*/ 2147483647 h 378"/>
              <a:gd name="T10" fmla="*/ 2147483647 w 571"/>
              <a:gd name="T11" fmla="*/ 2147483647 h 378"/>
              <a:gd name="T12" fmla="*/ 2147483647 w 571"/>
              <a:gd name="T13" fmla="*/ 2147483647 h 378"/>
              <a:gd name="T14" fmla="*/ 2147483647 w 571"/>
              <a:gd name="T15" fmla="*/ 2147483647 h 378"/>
              <a:gd name="T16" fmla="*/ 2147483647 w 571"/>
              <a:gd name="T17" fmla="*/ 2147483647 h 378"/>
              <a:gd name="T18" fmla="*/ 2147483647 w 571"/>
              <a:gd name="T19" fmla="*/ 2147483647 h 378"/>
              <a:gd name="T20" fmla="*/ 2147483647 w 571"/>
              <a:gd name="T21" fmla="*/ 2147483647 h 378"/>
              <a:gd name="T22" fmla="*/ 2147483647 w 571"/>
              <a:gd name="T23" fmla="*/ 2147483647 h 378"/>
              <a:gd name="T24" fmla="*/ 2147483647 w 571"/>
              <a:gd name="T25" fmla="*/ 2147483647 h 378"/>
              <a:gd name="T26" fmla="*/ 2147483647 w 571"/>
              <a:gd name="T27" fmla="*/ 2147483647 h 378"/>
              <a:gd name="T28" fmla="*/ 0 w 571"/>
              <a:gd name="T29" fmla="*/ 0 h 378"/>
              <a:gd name="T30" fmla="*/ 2147483647 w 571"/>
              <a:gd name="T31" fmla="*/ 2147483647 h 378"/>
              <a:gd name="T32" fmla="*/ 2147483647 w 571"/>
              <a:gd name="T33" fmla="*/ 2147483647 h 378"/>
              <a:gd name="T34" fmla="*/ 2147483647 w 571"/>
              <a:gd name="T35" fmla="*/ 2147483647 h 378"/>
              <a:gd name="T36" fmla="*/ 2147483647 w 571"/>
              <a:gd name="T37" fmla="*/ 2147483647 h 3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71"/>
              <a:gd name="T58" fmla="*/ 0 h 378"/>
              <a:gd name="T59" fmla="*/ 571 w 571"/>
              <a:gd name="T60" fmla="*/ 378 h 3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71" h="378">
                <a:moveTo>
                  <a:pt x="570" y="359"/>
                </a:moveTo>
                <a:lnTo>
                  <a:pt x="562" y="361"/>
                </a:lnTo>
                <a:lnTo>
                  <a:pt x="539" y="366"/>
                </a:lnTo>
                <a:lnTo>
                  <a:pt x="503" y="371"/>
                </a:lnTo>
                <a:lnTo>
                  <a:pt x="456" y="376"/>
                </a:lnTo>
                <a:lnTo>
                  <a:pt x="341" y="377"/>
                </a:lnTo>
                <a:lnTo>
                  <a:pt x="212" y="354"/>
                </a:lnTo>
                <a:lnTo>
                  <a:pt x="246" y="338"/>
                </a:lnTo>
                <a:lnTo>
                  <a:pt x="287" y="320"/>
                </a:lnTo>
                <a:lnTo>
                  <a:pt x="227" y="281"/>
                </a:lnTo>
                <a:lnTo>
                  <a:pt x="161" y="229"/>
                </a:lnTo>
                <a:lnTo>
                  <a:pt x="125" y="191"/>
                </a:lnTo>
                <a:lnTo>
                  <a:pt x="86" y="142"/>
                </a:lnTo>
                <a:lnTo>
                  <a:pt x="45" y="80"/>
                </a:lnTo>
                <a:lnTo>
                  <a:pt x="0" y="0"/>
                </a:lnTo>
                <a:lnTo>
                  <a:pt x="51" y="101"/>
                </a:lnTo>
                <a:lnTo>
                  <a:pt x="103" y="184"/>
                </a:lnTo>
                <a:lnTo>
                  <a:pt x="160" y="255"/>
                </a:lnTo>
                <a:lnTo>
                  <a:pt x="222" y="321"/>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1082" name="Freeform 187"/>
          <p:cNvSpPr>
            <a:spLocks/>
          </p:cNvSpPr>
          <p:nvPr/>
        </p:nvSpPr>
        <p:spPr bwMode="auto">
          <a:xfrm>
            <a:off x="6308725" y="4152900"/>
            <a:ext cx="412750" cy="209550"/>
          </a:xfrm>
          <a:custGeom>
            <a:avLst/>
            <a:gdLst>
              <a:gd name="T0" fmla="*/ 2147483647 w 292"/>
              <a:gd name="T1" fmla="*/ 2147483647 h 132"/>
              <a:gd name="T2" fmla="*/ 2147483647 w 292"/>
              <a:gd name="T3" fmla="*/ 0 h 132"/>
              <a:gd name="T4" fmla="*/ 2147483647 w 292"/>
              <a:gd name="T5" fmla="*/ 0 h 132"/>
              <a:gd name="T6" fmla="*/ 2147483647 w 292"/>
              <a:gd name="T7" fmla="*/ 0 h 132"/>
              <a:gd name="T8" fmla="*/ 2147483647 w 292"/>
              <a:gd name="T9" fmla="*/ 0 h 132"/>
              <a:gd name="T10" fmla="*/ 2147483647 w 292"/>
              <a:gd name="T11" fmla="*/ 0 h 132"/>
              <a:gd name="T12" fmla="*/ 2147483647 w 292"/>
              <a:gd name="T13" fmla="*/ 0 h 132"/>
              <a:gd name="T14" fmla="*/ 2147483647 w 292"/>
              <a:gd name="T15" fmla="*/ 2147483647 h 132"/>
              <a:gd name="T16" fmla="*/ 2147483647 w 292"/>
              <a:gd name="T17" fmla="*/ 2147483647 h 132"/>
              <a:gd name="T18" fmla="*/ 2147483647 w 292"/>
              <a:gd name="T19" fmla="*/ 2147483647 h 132"/>
              <a:gd name="T20" fmla="*/ 2147483647 w 292"/>
              <a:gd name="T21" fmla="*/ 2147483647 h 132"/>
              <a:gd name="T22" fmla="*/ 2147483647 w 292"/>
              <a:gd name="T23" fmla="*/ 2147483647 h 132"/>
              <a:gd name="T24" fmla="*/ 2147483647 w 292"/>
              <a:gd name="T25" fmla="*/ 2147483647 h 132"/>
              <a:gd name="T26" fmla="*/ 2147483647 w 292"/>
              <a:gd name="T27" fmla="*/ 2147483647 h 132"/>
              <a:gd name="T28" fmla="*/ 2147483647 w 292"/>
              <a:gd name="T29" fmla="*/ 2147483647 h 132"/>
              <a:gd name="T30" fmla="*/ 2147483647 w 292"/>
              <a:gd name="T31" fmla="*/ 2147483647 h 132"/>
              <a:gd name="T32" fmla="*/ 2147483647 w 292"/>
              <a:gd name="T33" fmla="*/ 2147483647 h 132"/>
              <a:gd name="T34" fmla="*/ 2147483647 w 292"/>
              <a:gd name="T35" fmla="*/ 2147483647 h 132"/>
              <a:gd name="T36" fmla="*/ 2147483647 w 292"/>
              <a:gd name="T37" fmla="*/ 2147483647 h 132"/>
              <a:gd name="T38" fmla="*/ 2147483647 w 292"/>
              <a:gd name="T39" fmla="*/ 2147483647 h 132"/>
              <a:gd name="T40" fmla="*/ 2147483647 w 292"/>
              <a:gd name="T41" fmla="*/ 2147483647 h 132"/>
              <a:gd name="T42" fmla="*/ 2147483647 w 292"/>
              <a:gd name="T43" fmla="*/ 2147483647 h 132"/>
              <a:gd name="T44" fmla="*/ 2147483647 w 292"/>
              <a:gd name="T45" fmla="*/ 2147483647 h 132"/>
              <a:gd name="T46" fmla="*/ 2147483647 w 292"/>
              <a:gd name="T47" fmla="*/ 2147483647 h 132"/>
              <a:gd name="T48" fmla="*/ 2147483647 w 292"/>
              <a:gd name="T49" fmla="*/ 2147483647 h 132"/>
              <a:gd name="T50" fmla="*/ 2147483647 w 292"/>
              <a:gd name="T51" fmla="*/ 2147483647 h 132"/>
              <a:gd name="T52" fmla="*/ 2147483647 w 292"/>
              <a:gd name="T53" fmla="*/ 2147483647 h 132"/>
              <a:gd name="T54" fmla="*/ 0 w 292"/>
              <a:gd name="T55" fmla="*/ 2147483647 h 132"/>
              <a:gd name="T56" fmla="*/ 0 w 292"/>
              <a:gd name="T57" fmla="*/ 2147483647 h 132"/>
              <a:gd name="T58" fmla="*/ 2147483647 w 292"/>
              <a:gd name="T59" fmla="*/ 2147483647 h 132"/>
              <a:gd name="T60" fmla="*/ 2147483647 w 292"/>
              <a:gd name="T61" fmla="*/ 2147483647 h 1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2"/>
              <a:gd name="T94" fmla="*/ 0 h 132"/>
              <a:gd name="T95" fmla="*/ 292 w 292"/>
              <a:gd name="T96" fmla="*/ 132 h 1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2" h="132">
                <a:moveTo>
                  <a:pt x="25" y="1"/>
                </a:moveTo>
                <a:lnTo>
                  <a:pt x="42" y="0"/>
                </a:lnTo>
                <a:lnTo>
                  <a:pt x="73" y="0"/>
                </a:lnTo>
                <a:lnTo>
                  <a:pt x="113" y="0"/>
                </a:lnTo>
                <a:lnTo>
                  <a:pt x="156" y="0"/>
                </a:lnTo>
                <a:lnTo>
                  <a:pt x="198" y="0"/>
                </a:lnTo>
                <a:lnTo>
                  <a:pt x="235" y="0"/>
                </a:lnTo>
                <a:lnTo>
                  <a:pt x="261" y="1"/>
                </a:lnTo>
                <a:lnTo>
                  <a:pt x="270" y="1"/>
                </a:lnTo>
                <a:lnTo>
                  <a:pt x="285" y="9"/>
                </a:lnTo>
                <a:lnTo>
                  <a:pt x="291" y="24"/>
                </a:lnTo>
                <a:lnTo>
                  <a:pt x="285" y="40"/>
                </a:lnTo>
                <a:lnTo>
                  <a:pt x="266" y="47"/>
                </a:lnTo>
                <a:lnTo>
                  <a:pt x="227" y="48"/>
                </a:lnTo>
                <a:lnTo>
                  <a:pt x="203" y="63"/>
                </a:lnTo>
                <a:lnTo>
                  <a:pt x="194" y="82"/>
                </a:lnTo>
                <a:lnTo>
                  <a:pt x="189" y="104"/>
                </a:lnTo>
                <a:lnTo>
                  <a:pt x="179" y="123"/>
                </a:lnTo>
                <a:lnTo>
                  <a:pt x="158" y="131"/>
                </a:lnTo>
                <a:lnTo>
                  <a:pt x="139" y="122"/>
                </a:lnTo>
                <a:lnTo>
                  <a:pt x="131" y="98"/>
                </a:lnTo>
                <a:lnTo>
                  <a:pt x="122" y="71"/>
                </a:lnTo>
                <a:lnTo>
                  <a:pt x="105" y="55"/>
                </a:lnTo>
                <a:lnTo>
                  <a:pt x="86" y="50"/>
                </a:lnTo>
                <a:lnTo>
                  <a:pt x="55" y="48"/>
                </a:lnTo>
                <a:lnTo>
                  <a:pt x="25" y="47"/>
                </a:lnTo>
                <a:lnTo>
                  <a:pt x="12" y="47"/>
                </a:lnTo>
                <a:lnTo>
                  <a:pt x="0" y="41"/>
                </a:lnTo>
                <a:lnTo>
                  <a:pt x="0" y="27"/>
                </a:lnTo>
                <a:lnTo>
                  <a:pt x="9" y="12"/>
                </a:lnTo>
                <a:lnTo>
                  <a:pt x="25" y="1"/>
                </a:lnTo>
              </a:path>
            </a:pathLst>
          </a:custGeom>
          <a:solidFill>
            <a:srgbClr val="FFFFFF"/>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1083" name="Freeform 188"/>
          <p:cNvSpPr>
            <a:spLocks/>
          </p:cNvSpPr>
          <p:nvPr/>
        </p:nvSpPr>
        <p:spPr bwMode="auto">
          <a:xfrm>
            <a:off x="6308725" y="4152900"/>
            <a:ext cx="412750" cy="209550"/>
          </a:xfrm>
          <a:custGeom>
            <a:avLst/>
            <a:gdLst>
              <a:gd name="T0" fmla="*/ 2147483647 w 292"/>
              <a:gd name="T1" fmla="*/ 2147483647 h 132"/>
              <a:gd name="T2" fmla="*/ 2147483647 w 292"/>
              <a:gd name="T3" fmla="*/ 0 h 132"/>
              <a:gd name="T4" fmla="*/ 2147483647 w 292"/>
              <a:gd name="T5" fmla="*/ 0 h 132"/>
              <a:gd name="T6" fmla="*/ 2147483647 w 292"/>
              <a:gd name="T7" fmla="*/ 0 h 132"/>
              <a:gd name="T8" fmla="*/ 2147483647 w 292"/>
              <a:gd name="T9" fmla="*/ 0 h 132"/>
              <a:gd name="T10" fmla="*/ 2147483647 w 292"/>
              <a:gd name="T11" fmla="*/ 0 h 132"/>
              <a:gd name="T12" fmla="*/ 2147483647 w 292"/>
              <a:gd name="T13" fmla="*/ 0 h 132"/>
              <a:gd name="T14" fmla="*/ 2147483647 w 292"/>
              <a:gd name="T15" fmla="*/ 2147483647 h 132"/>
              <a:gd name="T16" fmla="*/ 2147483647 w 292"/>
              <a:gd name="T17" fmla="*/ 2147483647 h 132"/>
              <a:gd name="T18" fmla="*/ 2147483647 w 292"/>
              <a:gd name="T19" fmla="*/ 2147483647 h 132"/>
              <a:gd name="T20" fmla="*/ 2147483647 w 292"/>
              <a:gd name="T21" fmla="*/ 2147483647 h 132"/>
              <a:gd name="T22" fmla="*/ 2147483647 w 292"/>
              <a:gd name="T23" fmla="*/ 2147483647 h 132"/>
              <a:gd name="T24" fmla="*/ 2147483647 w 292"/>
              <a:gd name="T25" fmla="*/ 2147483647 h 132"/>
              <a:gd name="T26" fmla="*/ 2147483647 w 292"/>
              <a:gd name="T27" fmla="*/ 2147483647 h 132"/>
              <a:gd name="T28" fmla="*/ 2147483647 w 292"/>
              <a:gd name="T29" fmla="*/ 2147483647 h 132"/>
              <a:gd name="T30" fmla="*/ 2147483647 w 292"/>
              <a:gd name="T31" fmla="*/ 2147483647 h 132"/>
              <a:gd name="T32" fmla="*/ 2147483647 w 292"/>
              <a:gd name="T33" fmla="*/ 2147483647 h 132"/>
              <a:gd name="T34" fmla="*/ 2147483647 w 292"/>
              <a:gd name="T35" fmla="*/ 2147483647 h 132"/>
              <a:gd name="T36" fmla="*/ 2147483647 w 292"/>
              <a:gd name="T37" fmla="*/ 2147483647 h 132"/>
              <a:gd name="T38" fmla="*/ 2147483647 w 292"/>
              <a:gd name="T39" fmla="*/ 2147483647 h 132"/>
              <a:gd name="T40" fmla="*/ 2147483647 w 292"/>
              <a:gd name="T41" fmla="*/ 2147483647 h 132"/>
              <a:gd name="T42" fmla="*/ 2147483647 w 292"/>
              <a:gd name="T43" fmla="*/ 2147483647 h 132"/>
              <a:gd name="T44" fmla="*/ 2147483647 w 292"/>
              <a:gd name="T45" fmla="*/ 2147483647 h 132"/>
              <a:gd name="T46" fmla="*/ 2147483647 w 292"/>
              <a:gd name="T47" fmla="*/ 2147483647 h 132"/>
              <a:gd name="T48" fmla="*/ 2147483647 w 292"/>
              <a:gd name="T49" fmla="*/ 2147483647 h 132"/>
              <a:gd name="T50" fmla="*/ 2147483647 w 292"/>
              <a:gd name="T51" fmla="*/ 2147483647 h 132"/>
              <a:gd name="T52" fmla="*/ 2147483647 w 292"/>
              <a:gd name="T53" fmla="*/ 2147483647 h 132"/>
              <a:gd name="T54" fmla="*/ 0 w 292"/>
              <a:gd name="T55" fmla="*/ 2147483647 h 132"/>
              <a:gd name="T56" fmla="*/ 0 w 292"/>
              <a:gd name="T57" fmla="*/ 2147483647 h 132"/>
              <a:gd name="T58" fmla="*/ 2147483647 w 292"/>
              <a:gd name="T59" fmla="*/ 2147483647 h 132"/>
              <a:gd name="T60" fmla="*/ 2147483647 w 292"/>
              <a:gd name="T61" fmla="*/ 2147483647 h 1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2"/>
              <a:gd name="T94" fmla="*/ 0 h 132"/>
              <a:gd name="T95" fmla="*/ 292 w 292"/>
              <a:gd name="T96" fmla="*/ 132 h 1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2" h="132">
                <a:moveTo>
                  <a:pt x="25" y="1"/>
                </a:moveTo>
                <a:lnTo>
                  <a:pt x="42" y="0"/>
                </a:lnTo>
                <a:lnTo>
                  <a:pt x="73" y="0"/>
                </a:lnTo>
                <a:lnTo>
                  <a:pt x="113" y="0"/>
                </a:lnTo>
                <a:lnTo>
                  <a:pt x="156" y="0"/>
                </a:lnTo>
                <a:lnTo>
                  <a:pt x="198" y="0"/>
                </a:lnTo>
                <a:lnTo>
                  <a:pt x="235" y="0"/>
                </a:lnTo>
                <a:lnTo>
                  <a:pt x="261" y="1"/>
                </a:lnTo>
                <a:lnTo>
                  <a:pt x="270" y="1"/>
                </a:lnTo>
                <a:lnTo>
                  <a:pt x="285" y="9"/>
                </a:lnTo>
                <a:lnTo>
                  <a:pt x="291" y="24"/>
                </a:lnTo>
                <a:lnTo>
                  <a:pt x="285" y="40"/>
                </a:lnTo>
                <a:lnTo>
                  <a:pt x="266" y="47"/>
                </a:lnTo>
                <a:lnTo>
                  <a:pt x="227" y="48"/>
                </a:lnTo>
                <a:lnTo>
                  <a:pt x="203" y="63"/>
                </a:lnTo>
                <a:lnTo>
                  <a:pt x="194" y="82"/>
                </a:lnTo>
                <a:lnTo>
                  <a:pt x="189" y="104"/>
                </a:lnTo>
                <a:lnTo>
                  <a:pt x="179" y="123"/>
                </a:lnTo>
                <a:lnTo>
                  <a:pt x="158" y="131"/>
                </a:lnTo>
                <a:lnTo>
                  <a:pt x="139" y="122"/>
                </a:lnTo>
                <a:lnTo>
                  <a:pt x="131" y="98"/>
                </a:lnTo>
                <a:lnTo>
                  <a:pt x="122" y="71"/>
                </a:lnTo>
                <a:lnTo>
                  <a:pt x="105" y="55"/>
                </a:lnTo>
                <a:lnTo>
                  <a:pt x="86" y="50"/>
                </a:lnTo>
                <a:lnTo>
                  <a:pt x="55" y="48"/>
                </a:lnTo>
                <a:lnTo>
                  <a:pt x="25" y="47"/>
                </a:lnTo>
                <a:lnTo>
                  <a:pt x="12" y="47"/>
                </a:lnTo>
                <a:lnTo>
                  <a:pt x="0" y="41"/>
                </a:lnTo>
                <a:lnTo>
                  <a:pt x="0" y="27"/>
                </a:lnTo>
                <a:lnTo>
                  <a:pt x="9" y="12"/>
                </a:lnTo>
                <a:lnTo>
                  <a:pt x="25" y="1"/>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1084" name="Freeform 189"/>
          <p:cNvSpPr>
            <a:spLocks/>
          </p:cNvSpPr>
          <p:nvPr/>
        </p:nvSpPr>
        <p:spPr bwMode="auto">
          <a:xfrm>
            <a:off x="5233988" y="1774825"/>
            <a:ext cx="487362" cy="368300"/>
          </a:xfrm>
          <a:custGeom>
            <a:avLst/>
            <a:gdLst>
              <a:gd name="T0" fmla="*/ 2147483647 w 346"/>
              <a:gd name="T1" fmla="*/ 2147483647 h 232"/>
              <a:gd name="T2" fmla="*/ 2147483647 w 346"/>
              <a:gd name="T3" fmla="*/ 2147483647 h 232"/>
              <a:gd name="T4" fmla="*/ 2147483647 w 346"/>
              <a:gd name="T5" fmla="*/ 2147483647 h 232"/>
              <a:gd name="T6" fmla="*/ 2147483647 w 346"/>
              <a:gd name="T7" fmla="*/ 2147483647 h 232"/>
              <a:gd name="T8" fmla="*/ 2147483647 w 346"/>
              <a:gd name="T9" fmla="*/ 2147483647 h 232"/>
              <a:gd name="T10" fmla="*/ 2147483647 w 346"/>
              <a:gd name="T11" fmla="*/ 2147483647 h 232"/>
              <a:gd name="T12" fmla="*/ 2147483647 w 346"/>
              <a:gd name="T13" fmla="*/ 2147483647 h 232"/>
              <a:gd name="T14" fmla="*/ 2147483647 w 346"/>
              <a:gd name="T15" fmla="*/ 2147483647 h 232"/>
              <a:gd name="T16" fmla="*/ 2147483647 w 346"/>
              <a:gd name="T17" fmla="*/ 0 h 232"/>
              <a:gd name="T18" fmla="*/ 2147483647 w 346"/>
              <a:gd name="T19" fmla="*/ 2147483647 h 232"/>
              <a:gd name="T20" fmla="*/ 2147483647 w 346"/>
              <a:gd name="T21" fmla="*/ 2147483647 h 232"/>
              <a:gd name="T22" fmla="*/ 2147483647 w 346"/>
              <a:gd name="T23" fmla="*/ 2147483647 h 232"/>
              <a:gd name="T24" fmla="*/ 2147483647 w 346"/>
              <a:gd name="T25" fmla="*/ 2147483647 h 232"/>
              <a:gd name="T26" fmla="*/ 2147483647 w 346"/>
              <a:gd name="T27" fmla="*/ 2147483647 h 232"/>
              <a:gd name="T28" fmla="*/ 2147483647 w 346"/>
              <a:gd name="T29" fmla="*/ 2147483647 h 232"/>
              <a:gd name="T30" fmla="*/ 2147483647 w 346"/>
              <a:gd name="T31" fmla="*/ 2147483647 h 232"/>
              <a:gd name="T32" fmla="*/ 0 w 346"/>
              <a:gd name="T33" fmla="*/ 2147483647 h 232"/>
              <a:gd name="T34" fmla="*/ 2147483647 w 346"/>
              <a:gd name="T35" fmla="*/ 2147483647 h 232"/>
              <a:gd name="T36" fmla="*/ 2147483647 w 346"/>
              <a:gd name="T37" fmla="*/ 2147483647 h 2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6"/>
              <a:gd name="T58" fmla="*/ 0 h 232"/>
              <a:gd name="T59" fmla="*/ 346 w 346"/>
              <a:gd name="T60" fmla="*/ 232 h 2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6" h="232">
                <a:moveTo>
                  <a:pt x="28" y="231"/>
                </a:moveTo>
                <a:lnTo>
                  <a:pt x="38" y="225"/>
                </a:lnTo>
                <a:lnTo>
                  <a:pt x="63" y="209"/>
                </a:lnTo>
                <a:lnTo>
                  <a:pt x="101" y="185"/>
                </a:lnTo>
                <a:lnTo>
                  <a:pt x="148" y="155"/>
                </a:lnTo>
                <a:lnTo>
                  <a:pt x="252" y="95"/>
                </a:lnTo>
                <a:lnTo>
                  <a:pt x="345" y="50"/>
                </a:lnTo>
                <a:lnTo>
                  <a:pt x="331" y="19"/>
                </a:lnTo>
                <a:lnTo>
                  <a:pt x="315" y="0"/>
                </a:lnTo>
                <a:lnTo>
                  <a:pt x="291" y="10"/>
                </a:lnTo>
                <a:lnTo>
                  <a:pt x="253" y="30"/>
                </a:lnTo>
                <a:lnTo>
                  <a:pt x="205" y="56"/>
                </a:lnTo>
                <a:lnTo>
                  <a:pt x="153" y="88"/>
                </a:lnTo>
                <a:lnTo>
                  <a:pt x="101" y="119"/>
                </a:lnTo>
                <a:lnTo>
                  <a:pt x="55" y="148"/>
                </a:lnTo>
                <a:lnTo>
                  <a:pt x="20" y="172"/>
                </a:lnTo>
                <a:lnTo>
                  <a:pt x="0" y="186"/>
                </a:lnTo>
                <a:lnTo>
                  <a:pt x="18" y="220"/>
                </a:lnTo>
                <a:lnTo>
                  <a:pt x="28" y="231"/>
                </a:lnTo>
              </a:path>
            </a:pathLst>
          </a:custGeom>
          <a:solidFill>
            <a:srgbClr val="FEFEFE"/>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1085" name="Freeform 190"/>
          <p:cNvSpPr>
            <a:spLocks/>
          </p:cNvSpPr>
          <p:nvPr/>
        </p:nvSpPr>
        <p:spPr bwMode="auto">
          <a:xfrm>
            <a:off x="5233988" y="1774825"/>
            <a:ext cx="487362" cy="368300"/>
          </a:xfrm>
          <a:custGeom>
            <a:avLst/>
            <a:gdLst>
              <a:gd name="T0" fmla="*/ 2147483647 w 346"/>
              <a:gd name="T1" fmla="*/ 2147483647 h 232"/>
              <a:gd name="T2" fmla="*/ 2147483647 w 346"/>
              <a:gd name="T3" fmla="*/ 2147483647 h 232"/>
              <a:gd name="T4" fmla="*/ 2147483647 w 346"/>
              <a:gd name="T5" fmla="*/ 2147483647 h 232"/>
              <a:gd name="T6" fmla="*/ 2147483647 w 346"/>
              <a:gd name="T7" fmla="*/ 2147483647 h 232"/>
              <a:gd name="T8" fmla="*/ 2147483647 w 346"/>
              <a:gd name="T9" fmla="*/ 2147483647 h 232"/>
              <a:gd name="T10" fmla="*/ 2147483647 w 346"/>
              <a:gd name="T11" fmla="*/ 2147483647 h 232"/>
              <a:gd name="T12" fmla="*/ 2147483647 w 346"/>
              <a:gd name="T13" fmla="*/ 2147483647 h 232"/>
              <a:gd name="T14" fmla="*/ 2147483647 w 346"/>
              <a:gd name="T15" fmla="*/ 2147483647 h 232"/>
              <a:gd name="T16" fmla="*/ 2147483647 w 346"/>
              <a:gd name="T17" fmla="*/ 0 h 232"/>
              <a:gd name="T18" fmla="*/ 2147483647 w 346"/>
              <a:gd name="T19" fmla="*/ 2147483647 h 232"/>
              <a:gd name="T20" fmla="*/ 2147483647 w 346"/>
              <a:gd name="T21" fmla="*/ 2147483647 h 232"/>
              <a:gd name="T22" fmla="*/ 2147483647 w 346"/>
              <a:gd name="T23" fmla="*/ 2147483647 h 232"/>
              <a:gd name="T24" fmla="*/ 2147483647 w 346"/>
              <a:gd name="T25" fmla="*/ 2147483647 h 232"/>
              <a:gd name="T26" fmla="*/ 2147483647 w 346"/>
              <a:gd name="T27" fmla="*/ 2147483647 h 232"/>
              <a:gd name="T28" fmla="*/ 2147483647 w 346"/>
              <a:gd name="T29" fmla="*/ 2147483647 h 232"/>
              <a:gd name="T30" fmla="*/ 2147483647 w 346"/>
              <a:gd name="T31" fmla="*/ 2147483647 h 232"/>
              <a:gd name="T32" fmla="*/ 0 w 346"/>
              <a:gd name="T33" fmla="*/ 2147483647 h 232"/>
              <a:gd name="T34" fmla="*/ 2147483647 w 346"/>
              <a:gd name="T35" fmla="*/ 2147483647 h 232"/>
              <a:gd name="T36" fmla="*/ 2147483647 w 346"/>
              <a:gd name="T37" fmla="*/ 2147483647 h 2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6"/>
              <a:gd name="T58" fmla="*/ 0 h 232"/>
              <a:gd name="T59" fmla="*/ 346 w 346"/>
              <a:gd name="T60" fmla="*/ 232 h 2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6" h="232">
                <a:moveTo>
                  <a:pt x="28" y="231"/>
                </a:moveTo>
                <a:lnTo>
                  <a:pt x="38" y="225"/>
                </a:lnTo>
                <a:lnTo>
                  <a:pt x="63" y="209"/>
                </a:lnTo>
                <a:lnTo>
                  <a:pt x="101" y="185"/>
                </a:lnTo>
                <a:lnTo>
                  <a:pt x="148" y="155"/>
                </a:lnTo>
                <a:lnTo>
                  <a:pt x="252" y="95"/>
                </a:lnTo>
                <a:lnTo>
                  <a:pt x="345" y="50"/>
                </a:lnTo>
                <a:lnTo>
                  <a:pt x="331" y="19"/>
                </a:lnTo>
                <a:lnTo>
                  <a:pt x="315" y="0"/>
                </a:lnTo>
                <a:lnTo>
                  <a:pt x="291" y="10"/>
                </a:lnTo>
                <a:lnTo>
                  <a:pt x="253" y="30"/>
                </a:lnTo>
                <a:lnTo>
                  <a:pt x="205" y="56"/>
                </a:lnTo>
                <a:lnTo>
                  <a:pt x="153" y="88"/>
                </a:lnTo>
                <a:lnTo>
                  <a:pt x="101" y="119"/>
                </a:lnTo>
                <a:lnTo>
                  <a:pt x="55" y="148"/>
                </a:lnTo>
                <a:lnTo>
                  <a:pt x="20" y="172"/>
                </a:lnTo>
                <a:lnTo>
                  <a:pt x="0" y="186"/>
                </a:lnTo>
                <a:lnTo>
                  <a:pt x="18" y="220"/>
                </a:lnTo>
                <a:lnTo>
                  <a:pt x="28" y="231"/>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1086" name="Freeform 191"/>
          <p:cNvSpPr>
            <a:spLocks/>
          </p:cNvSpPr>
          <p:nvPr/>
        </p:nvSpPr>
        <p:spPr bwMode="auto">
          <a:xfrm>
            <a:off x="5233988" y="1774825"/>
            <a:ext cx="487362" cy="368300"/>
          </a:xfrm>
          <a:custGeom>
            <a:avLst/>
            <a:gdLst>
              <a:gd name="T0" fmla="*/ 2147483647 w 346"/>
              <a:gd name="T1" fmla="*/ 2147483647 h 232"/>
              <a:gd name="T2" fmla="*/ 2147483647 w 346"/>
              <a:gd name="T3" fmla="*/ 2147483647 h 232"/>
              <a:gd name="T4" fmla="*/ 2147483647 w 346"/>
              <a:gd name="T5" fmla="*/ 2147483647 h 232"/>
              <a:gd name="T6" fmla="*/ 2147483647 w 346"/>
              <a:gd name="T7" fmla="*/ 2147483647 h 232"/>
              <a:gd name="T8" fmla="*/ 2147483647 w 346"/>
              <a:gd name="T9" fmla="*/ 2147483647 h 232"/>
              <a:gd name="T10" fmla="*/ 2147483647 w 346"/>
              <a:gd name="T11" fmla="*/ 2147483647 h 232"/>
              <a:gd name="T12" fmla="*/ 2147483647 w 346"/>
              <a:gd name="T13" fmla="*/ 2147483647 h 232"/>
              <a:gd name="T14" fmla="*/ 2147483647 w 346"/>
              <a:gd name="T15" fmla="*/ 2147483647 h 232"/>
              <a:gd name="T16" fmla="*/ 2147483647 w 346"/>
              <a:gd name="T17" fmla="*/ 0 h 232"/>
              <a:gd name="T18" fmla="*/ 2147483647 w 346"/>
              <a:gd name="T19" fmla="*/ 2147483647 h 232"/>
              <a:gd name="T20" fmla="*/ 2147483647 w 346"/>
              <a:gd name="T21" fmla="*/ 2147483647 h 232"/>
              <a:gd name="T22" fmla="*/ 2147483647 w 346"/>
              <a:gd name="T23" fmla="*/ 2147483647 h 232"/>
              <a:gd name="T24" fmla="*/ 2147483647 w 346"/>
              <a:gd name="T25" fmla="*/ 2147483647 h 232"/>
              <a:gd name="T26" fmla="*/ 2147483647 w 346"/>
              <a:gd name="T27" fmla="*/ 2147483647 h 232"/>
              <a:gd name="T28" fmla="*/ 2147483647 w 346"/>
              <a:gd name="T29" fmla="*/ 2147483647 h 232"/>
              <a:gd name="T30" fmla="*/ 2147483647 w 346"/>
              <a:gd name="T31" fmla="*/ 2147483647 h 232"/>
              <a:gd name="T32" fmla="*/ 0 w 346"/>
              <a:gd name="T33" fmla="*/ 2147483647 h 232"/>
              <a:gd name="T34" fmla="*/ 2147483647 w 346"/>
              <a:gd name="T35" fmla="*/ 2147483647 h 232"/>
              <a:gd name="T36" fmla="*/ 2147483647 w 346"/>
              <a:gd name="T37" fmla="*/ 2147483647 h 2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6"/>
              <a:gd name="T58" fmla="*/ 0 h 232"/>
              <a:gd name="T59" fmla="*/ 346 w 346"/>
              <a:gd name="T60" fmla="*/ 232 h 2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6" h="232">
                <a:moveTo>
                  <a:pt x="28" y="231"/>
                </a:moveTo>
                <a:lnTo>
                  <a:pt x="38" y="225"/>
                </a:lnTo>
                <a:lnTo>
                  <a:pt x="63" y="209"/>
                </a:lnTo>
                <a:lnTo>
                  <a:pt x="101" y="185"/>
                </a:lnTo>
                <a:lnTo>
                  <a:pt x="148" y="155"/>
                </a:lnTo>
                <a:lnTo>
                  <a:pt x="252" y="95"/>
                </a:lnTo>
                <a:lnTo>
                  <a:pt x="345" y="50"/>
                </a:lnTo>
                <a:lnTo>
                  <a:pt x="331" y="19"/>
                </a:lnTo>
                <a:lnTo>
                  <a:pt x="315" y="0"/>
                </a:lnTo>
                <a:lnTo>
                  <a:pt x="291" y="10"/>
                </a:lnTo>
                <a:lnTo>
                  <a:pt x="253" y="30"/>
                </a:lnTo>
                <a:lnTo>
                  <a:pt x="205" y="56"/>
                </a:lnTo>
                <a:lnTo>
                  <a:pt x="153" y="88"/>
                </a:lnTo>
                <a:lnTo>
                  <a:pt x="101" y="119"/>
                </a:lnTo>
                <a:lnTo>
                  <a:pt x="55" y="148"/>
                </a:lnTo>
                <a:lnTo>
                  <a:pt x="20" y="172"/>
                </a:lnTo>
                <a:lnTo>
                  <a:pt x="0" y="186"/>
                </a:lnTo>
                <a:lnTo>
                  <a:pt x="18" y="220"/>
                </a:lnTo>
                <a:lnTo>
                  <a:pt x="28" y="231"/>
                </a:lnTo>
              </a:path>
            </a:pathLst>
          </a:custGeom>
          <a:solidFill>
            <a:srgbClr val="FEFEFE"/>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1087" name="Freeform 192"/>
          <p:cNvSpPr>
            <a:spLocks/>
          </p:cNvSpPr>
          <p:nvPr/>
        </p:nvSpPr>
        <p:spPr bwMode="auto">
          <a:xfrm>
            <a:off x="5233988" y="1774825"/>
            <a:ext cx="487362" cy="368300"/>
          </a:xfrm>
          <a:custGeom>
            <a:avLst/>
            <a:gdLst>
              <a:gd name="T0" fmla="*/ 2147483647 w 346"/>
              <a:gd name="T1" fmla="*/ 2147483647 h 232"/>
              <a:gd name="T2" fmla="*/ 2147483647 w 346"/>
              <a:gd name="T3" fmla="*/ 2147483647 h 232"/>
              <a:gd name="T4" fmla="*/ 2147483647 w 346"/>
              <a:gd name="T5" fmla="*/ 2147483647 h 232"/>
              <a:gd name="T6" fmla="*/ 2147483647 w 346"/>
              <a:gd name="T7" fmla="*/ 2147483647 h 232"/>
              <a:gd name="T8" fmla="*/ 2147483647 w 346"/>
              <a:gd name="T9" fmla="*/ 2147483647 h 232"/>
              <a:gd name="T10" fmla="*/ 2147483647 w 346"/>
              <a:gd name="T11" fmla="*/ 2147483647 h 232"/>
              <a:gd name="T12" fmla="*/ 2147483647 w 346"/>
              <a:gd name="T13" fmla="*/ 2147483647 h 232"/>
              <a:gd name="T14" fmla="*/ 2147483647 w 346"/>
              <a:gd name="T15" fmla="*/ 2147483647 h 232"/>
              <a:gd name="T16" fmla="*/ 2147483647 w 346"/>
              <a:gd name="T17" fmla="*/ 0 h 232"/>
              <a:gd name="T18" fmla="*/ 2147483647 w 346"/>
              <a:gd name="T19" fmla="*/ 2147483647 h 232"/>
              <a:gd name="T20" fmla="*/ 2147483647 w 346"/>
              <a:gd name="T21" fmla="*/ 2147483647 h 232"/>
              <a:gd name="T22" fmla="*/ 2147483647 w 346"/>
              <a:gd name="T23" fmla="*/ 2147483647 h 232"/>
              <a:gd name="T24" fmla="*/ 2147483647 w 346"/>
              <a:gd name="T25" fmla="*/ 2147483647 h 232"/>
              <a:gd name="T26" fmla="*/ 2147483647 w 346"/>
              <a:gd name="T27" fmla="*/ 2147483647 h 232"/>
              <a:gd name="T28" fmla="*/ 2147483647 w 346"/>
              <a:gd name="T29" fmla="*/ 2147483647 h 232"/>
              <a:gd name="T30" fmla="*/ 2147483647 w 346"/>
              <a:gd name="T31" fmla="*/ 2147483647 h 232"/>
              <a:gd name="T32" fmla="*/ 0 w 346"/>
              <a:gd name="T33" fmla="*/ 2147483647 h 232"/>
              <a:gd name="T34" fmla="*/ 2147483647 w 346"/>
              <a:gd name="T35" fmla="*/ 2147483647 h 232"/>
              <a:gd name="T36" fmla="*/ 2147483647 w 346"/>
              <a:gd name="T37" fmla="*/ 2147483647 h 2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6"/>
              <a:gd name="T58" fmla="*/ 0 h 232"/>
              <a:gd name="T59" fmla="*/ 346 w 346"/>
              <a:gd name="T60" fmla="*/ 232 h 2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6" h="232">
                <a:moveTo>
                  <a:pt x="28" y="231"/>
                </a:moveTo>
                <a:lnTo>
                  <a:pt x="38" y="225"/>
                </a:lnTo>
                <a:lnTo>
                  <a:pt x="63" y="209"/>
                </a:lnTo>
                <a:lnTo>
                  <a:pt x="101" y="185"/>
                </a:lnTo>
                <a:lnTo>
                  <a:pt x="148" y="155"/>
                </a:lnTo>
                <a:lnTo>
                  <a:pt x="252" y="95"/>
                </a:lnTo>
                <a:lnTo>
                  <a:pt x="345" y="50"/>
                </a:lnTo>
                <a:lnTo>
                  <a:pt x="331" y="19"/>
                </a:lnTo>
                <a:lnTo>
                  <a:pt x="315" y="0"/>
                </a:lnTo>
                <a:lnTo>
                  <a:pt x="291" y="10"/>
                </a:lnTo>
                <a:lnTo>
                  <a:pt x="253" y="30"/>
                </a:lnTo>
                <a:lnTo>
                  <a:pt x="205" y="56"/>
                </a:lnTo>
                <a:lnTo>
                  <a:pt x="153" y="88"/>
                </a:lnTo>
                <a:lnTo>
                  <a:pt x="101" y="119"/>
                </a:lnTo>
                <a:lnTo>
                  <a:pt x="55" y="148"/>
                </a:lnTo>
                <a:lnTo>
                  <a:pt x="20" y="172"/>
                </a:lnTo>
                <a:lnTo>
                  <a:pt x="0" y="186"/>
                </a:lnTo>
                <a:lnTo>
                  <a:pt x="18" y="220"/>
                </a:lnTo>
                <a:lnTo>
                  <a:pt x="28" y="231"/>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1088" name="Freeform 193"/>
          <p:cNvSpPr>
            <a:spLocks/>
          </p:cNvSpPr>
          <p:nvPr/>
        </p:nvSpPr>
        <p:spPr bwMode="auto">
          <a:xfrm>
            <a:off x="6270625" y="1749425"/>
            <a:ext cx="528638" cy="114300"/>
          </a:xfrm>
          <a:custGeom>
            <a:avLst/>
            <a:gdLst>
              <a:gd name="T0" fmla="*/ 2147483647 w 374"/>
              <a:gd name="T1" fmla="*/ 2147483647 h 72"/>
              <a:gd name="T2" fmla="*/ 2147483647 w 374"/>
              <a:gd name="T3" fmla="*/ 2147483647 h 72"/>
              <a:gd name="T4" fmla="*/ 2147483647 w 374"/>
              <a:gd name="T5" fmla="*/ 2147483647 h 72"/>
              <a:gd name="T6" fmla="*/ 2147483647 w 374"/>
              <a:gd name="T7" fmla="*/ 2147483647 h 72"/>
              <a:gd name="T8" fmla="*/ 2147483647 w 374"/>
              <a:gd name="T9" fmla="*/ 2147483647 h 72"/>
              <a:gd name="T10" fmla="*/ 2147483647 w 374"/>
              <a:gd name="T11" fmla="*/ 2147483647 h 72"/>
              <a:gd name="T12" fmla="*/ 2147483647 w 374"/>
              <a:gd name="T13" fmla="*/ 2147483647 h 72"/>
              <a:gd name="T14" fmla="*/ 2147483647 w 374"/>
              <a:gd name="T15" fmla="*/ 2147483647 h 72"/>
              <a:gd name="T16" fmla="*/ 2147483647 w 374"/>
              <a:gd name="T17" fmla="*/ 2147483647 h 72"/>
              <a:gd name="T18" fmla="*/ 2147483647 w 374"/>
              <a:gd name="T19" fmla="*/ 2147483647 h 72"/>
              <a:gd name="T20" fmla="*/ 2147483647 w 374"/>
              <a:gd name="T21" fmla="*/ 2147483647 h 72"/>
              <a:gd name="T22" fmla="*/ 2147483647 w 374"/>
              <a:gd name="T23" fmla="*/ 2147483647 h 72"/>
              <a:gd name="T24" fmla="*/ 2147483647 w 374"/>
              <a:gd name="T25" fmla="*/ 2147483647 h 72"/>
              <a:gd name="T26" fmla="*/ 2147483647 w 374"/>
              <a:gd name="T27" fmla="*/ 2147483647 h 72"/>
              <a:gd name="T28" fmla="*/ 2147483647 w 374"/>
              <a:gd name="T29" fmla="*/ 2147483647 h 72"/>
              <a:gd name="T30" fmla="*/ 2147483647 w 374"/>
              <a:gd name="T31" fmla="*/ 0 h 72"/>
              <a:gd name="T32" fmla="*/ 2147483647 w 374"/>
              <a:gd name="T33" fmla="*/ 0 h 72"/>
              <a:gd name="T34" fmla="*/ 2147483647 w 374"/>
              <a:gd name="T35" fmla="*/ 2147483647 h 72"/>
              <a:gd name="T36" fmla="*/ 2147483647 w 374"/>
              <a:gd name="T37" fmla="*/ 2147483647 h 72"/>
              <a:gd name="T38" fmla="*/ 0 w 374"/>
              <a:gd name="T39" fmla="*/ 2147483647 h 72"/>
              <a:gd name="T40" fmla="*/ 2147483647 w 374"/>
              <a:gd name="T41" fmla="*/ 2147483647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4"/>
              <a:gd name="T64" fmla="*/ 0 h 72"/>
              <a:gd name="T65" fmla="*/ 374 w 374"/>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4" h="72">
                <a:moveTo>
                  <a:pt x="3" y="57"/>
                </a:moveTo>
                <a:lnTo>
                  <a:pt x="14" y="57"/>
                </a:lnTo>
                <a:lnTo>
                  <a:pt x="45" y="56"/>
                </a:lnTo>
                <a:lnTo>
                  <a:pt x="90" y="55"/>
                </a:lnTo>
                <a:lnTo>
                  <a:pt x="145" y="55"/>
                </a:lnTo>
                <a:lnTo>
                  <a:pt x="205" y="56"/>
                </a:lnTo>
                <a:lnTo>
                  <a:pt x="266" y="59"/>
                </a:lnTo>
                <a:lnTo>
                  <a:pt x="322" y="64"/>
                </a:lnTo>
                <a:lnTo>
                  <a:pt x="369" y="71"/>
                </a:lnTo>
                <a:lnTo>
                  <a:pt x="373" y="37"/>
                </a:lnTo>
                <a:lnTo>
                  <a:pt x="369" y="12"/>
                </a:lnTo>
                <a:lnTo>
                  <a:pt x="343" y="8"/>
                </a:lnTo>
                <a:lnTo>
                  <a:pt x="300" y="5"/>
                </a:lnTo>
                <a:lnTo>
                  <a:pt x="246" y="2"/>
                </a:lnTo>
                <a:lnTo>
                  <a:pt x="185" y="1"/>
                </a:lnTo>
                <a:lnTo>
                  <a:pt x="125" y="0"/>
                </a:lnTo>
                <a:lnTo>
                  <a:pt x="71" y="0"/>
                </a:lnTo>
                <a:lnTo>
                  <a:pt x="28" y="1"/>
                </a:lnTo>
                <a:lnTo>
                  <a:pt x="3" y="3"/>
                </a:lnTo>
                <a:lnTo>
                  <a:pt x="0" y="41"/>
                </a:lnTo>
                <a:lnTo>
                  <a:pt x="3" y="57"/>
                </a:lnTo>
              </a:path>
            </a:pathLst>
          </a:custGeom>
          <a:solidFill>
            <a:srgbClr val="FEFEFE"/>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1089" name="Freeform 194"/>
          <p:cNvSpPr>
            <a:spLocks/>
          </p:cNvSpPr>
          <p:nvPr/>
        </p:nvSpPr>
        <p:spPr bwMode="auto">
          <a:xfrm>
            <a:off x="6270625" y="1749425"/>
            <a:ext cx="528638" cy="114300"/>
          </a:xfrm>
          <a:custGeom>
            <a:avLst/>
            <a:gdLst>
              <a:gd name="T0" fmla="*/ 2147483647 w 374"/>
              <a:gd name="T1" fmla="*/ 2147483647 h 72"/>
              <a:gd name="T2" fmla="*/ 2147483647 w 374"/>
              <a:gd name="T3" fmla="*/ 2147483647 h 72"/>
              <a:gd name="T4" fmla="*/ 2147483647 w 374"/>
              <a:gd name="T5" fmla="*/ 2147483647 h 72"/>
              <a:gd name="T6" fmla="*/ 2147483647 w 374"/>
              <a:gd name="T7" fmla="*/ 2147483647 h 72"/>
              <a:gd name="T8" fmla="*/ 2147483647 w 374"/>
              <a:gd name="T9" fmla="*/ 2147483647 h 72"/>
              <a:gd name="T10" fmla="*/ 2147483647 w 374"/>
              <a:gd name="T11" fmla="*/ 2147483647 h 72"/>
              <a:gd name="T12" fmla="*/ 2147483647 w 374"/>
              <a:gd name="T13" fmla="*/ 2147483647 h 72"/>
              <a:gd name="T14" fmla="*/ 2147483647 w 374"/>
              <a:gd name="T15" fmla="*/ 2147483647 h 72"/>
              <a:gd name="T16" fmla="*/ 2147483647 w 374"/>
              <a:gd name="T17" fmla="*/ 2147483647 h 72"/>
              <a:gd name="T18" fmla="*/ 2147483647 w 374"/>
              <a:gd name="T19" fmla="*/ 2147483647 h 72"/>
              <a:gd name="T20" fmla="*/ 2147483647 w 374"/>
              <a:gd name="T21" fmla="*/ 2147483647 h 72"/>
              <a:gd name="T22" fmla="*/ 2147483647 w 374"/>
              <a:gd name="T23" fmla="*/ 2147483647 h 72"/>
              <a:gd name="T24" fmla="*/ 2147483647 w 374"/>
              <a:gd name="T25" fmla="*/ 2147483647 h 72"/>
              <a:gd name="T26" fmla="*/ 2147483647 w 374"/>
              <a:gd name="T27" fmla="*/ 2147483647 h 72"/>
              <a:gd name="T28" fmla="*/ 2147483647 w 374"/>
              <a:gd name="T29" fmla="*/ 2147483647 h 72"/>
              <a:gd name="T30" fmla="*/ 2147483647 w 374"/>
              <a:gd name="T31" fmla="*/ 0 h 72"/>
              <a:gd name="T32" fmla="*/ 2147483647 w 374"/>
              <a:gd name="T33" fmla="*/ 0 h 72"/>
              <a:gd name="T34" fmla="*/ 2147483647 w 374"/>
              <a:gd name="T35" fmla="*/ 2147483647 h 72"/>
              <a:gd name="T36" fmla="*/ 2147483647 w 374"/>
              <a:gd name="T37" fmla="*/ 2147483647 h 72"/>
              <a:gd name="T38" fmla="*/ 0 w 374"/>
              <a:gd name="T39" fmla="*/ 2147483647 h 72"/>
              <a:gd name="T40" fmla="*/ 2147483647 w 374"/>
              <a:gd name="T41" fmla="*/ 2147483647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4"/>
              <a:gd name="T64" fmla="*/ 0 h 72"/>
              <a:gd name="T65" fmla="*/ 374 w 374"/>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4" h="72">
                <a:moveTo>
                  <a:pt x="3" y="57"/>
                </a:moveTo>
                <a:lnTo>
                  <a:pt x="14" y="57"/>
                </a:lnTo>
                <a:lnTo>
                  <a:pt x="45" y="56"/>
                </a:lnTo>
                <a:lnTo>
                  <a:pt x="90" y="55"/>
                </a:lnTo>
                <a:lnTo>
                  <a:pt x="145" y="55"/>
                </a:lnTo>
                <a:lnTo>
                  <a:pt x="205" y="56"/>
                </a:lnTo>
                <a:lnTo>
                  <a:pt x="266" y="59"/>
                </a:lnTo>
                <a:lnTo>
                  <a:pt x="322" y="64"/>
                </a:lnTo>
                <a:lnTo>
                  <a:pt x="369" y="71"/>
                </a:lnTo>
                <a:lnTo>
                  <a:pt x="373" y="37"/>
                </a:lnTo>
                <a:lnTo>
                  <a:pt x="369" y="12"/>
                </a:lnTo>
                <a:lnTo>
                  <a:pt x="343" y="8"/>
                </a:lnTo>
                <a:lnTo>
                  <a:pt x="300" y="5"/>
                </a:lnTo>
                <a:lnTo>
                  <a:pt x="246" y="2"/>
                </a:lnTo>
                <a:lnTo>
                  <a:pt x="185" y="1"/>
                </a:lnTo>
                <a:lnTo>
                  <a:pt x="125" y="0"/>
                </a:lnTo>
                <a:lnTo>
                  <a:pt x="71" y="0"/>
                </a:lnTo>
                <a:lnTo>
                  <a:pt x="28" y="1"/>
                </a:lnTo>
                <a:lnTo>
                  <a:pt x="3" y="3"/>
                </a:lnTo>
                <a:lnTo>
                  <a:pt x="0" y="41"/>
                </a:lnTo>
                <a:lnTo>
                  <a:pt x="3" y="57"/>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1090" name="Freeform 195"/>
          <p:cNvSpPr>
            <a:spLocks/>
          </p:cNvSpPr>
          <p:nvPr/>
        </p:nvSpPr>
        <p:spPr bwMode="auto">
          <a:xfrm>
            <a:off x="6270625" y="1749425"/>
            <a:ext cx="528638" cy="114300"/>
          </a:xfrm>
          <a:custGeom>
            <a:avLst/>
            <a:gdLst>
              <a:gd name="T0" fmla="*/ 2147483647 w 374"/>
              <a:gd name="T1" fmla="*/ 2147483647 h 72"/>
              <a:gd name="T2" fmla="*/ 2147483647 w 374"/>
              <a:gd name="T3" fmla="*/ 2147483647 h 72"/>
              <a:gd name="T4" fmla="*/ 2147483647 w 374"/>
              <a:gd name="T5" fmla="*/ 2147483647 h 72"/>
              <a:gd name="T6" fmla="*/ 2147483647 w 374"/>
              <a:gd name="T7" fmla="*/ 2147483647 h 72"/>
              <a:gd name="T8" fmla="*/ 2147483647 w 374"/>
              <a:gd name="T9" fmla="*/ 2147483647 h 72"/>
              <a:gd name="T10" fmla="*/ 2147483647 w 374"/>
              <a:gd name="T11" fmla="*/ 2147483647 h 72"/>
              <a:gd name="T12" fmla="*/ 2147483647 w 374"/>
              <a:gd name="T13" fmla="*/ 2147483647 h 72"/>
              <a:gd name="T14" fmla="*/ 2147483647 w 374"/>
              <a:gd name="T15" fmla="*/ 2147483647 h 72"/>
              <a:gd name="T16" fmla="*/ 2147483647 w 374"/>
              <a:gd name="T17" fmla="*/ 2147483647 h 72"/>
              <a:gd name="T18" fmla="*/ 2147483647 w 374"/>
              <a:gd name="T19" fmla="*/ 2147483647 h 72"/>
              <a:gd name="T20" fmla="*/ 2147483647 w 374"/>
              <a:gd name="T21" fmla="*/ 2147483647 h 72"/>
              <a:gd name="T22" fmla="*/ 2147483647 w 374"/>
              <a:gd name="T23" fmla="*/ 2147483647 h 72"/>
              <a:gd name="T24" fmla="*/ 2147483647 w 374"/>
              <a:gd name="T25" fmla="*/ 2147483647 h 72"/>
              <a:gd name="T26" fmla="*/ 2147483647 w 374"/>
              <a:gd name="T27" fmla="*/ 2147483647 h 72"/>
              <a:gd name="T28" fmla="*/ 2147483647 w 374"/>
              <a:gd name="T29" fmla="*/ 2147483647 h 72"/>
              <a:gd name="T30" fmla="*/ 2147483647 w 374"/>
              <a:gd name="T31" fmla="*/ 0 h 72"/>
              <a:gd name="T32" fmla="*/ 2147483647 w 374"/>
              <a:gd name="T33" fmla="*/ 0 h 72"/>
              <a:gd name="T34" fmla="*/ 2147483647 w 374"/>
              <a:gd name="T35" fmla="*/ 2147483647 h 72"/>
              <a:gd name="T36" fmla="*/ 2147483647 w 374"/>
              <a:gd name="T37" fmla="*/ 2147483647 h 72"/>
              <a:gd name="T38" fmla="*/ 0 w 374"/>
              <a:gd name="T39" fmla="*/ 2147483647 h 72"/>
              <a:gd name="T40" fmla="*/ 2147483647 w 374"/>
              <a:gd name="T41" fmla="*/ 2147483647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4"/>
              <a:gd name="T64" fmla="*/ 0 h 72"/>
              <a:gd name="T65" fmla="*/ 374 w 374"/>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4" h="72">
                <a:moveTo>
                  <a:pt x="3" y="57"/>
                </a:moveTo>
                <a:lnTo>
                  <a:pt x="14" y="57"/>
                </a:lnTo>
                <a:lnTo>
                  <a:pt x="45" y="56"/>
                </a:lnTo>
                <a:lnTo>
                  <a:pt x="90" y="55"/>
                </a:lnTo>
                <a:lnTo>
                  <a:pt x="145" y="55"/>
                </a:lnTo>
                <a:lnTo>
                  <a:pt x="205" y="56"/>
                </a:lnTo>
                <a:lnTo>
                  <a:pt x="266" y="59"/>
                </a:lnTo>
                <a:lnTo>
                  <a:pt x="322" y="64"/>
                </a:lnTo>
                <a:lnTo>
                  <a:pt x="369" y="71"/>
                </a:lnTo>
                <a:lnTo>
                  <a:pt x="373" y="37"/>
                </a:lnTo>
                <a:lnTo>
                  <a:pt x="369" y="12"/>
                </a:lnTo>
                <a:lnTo>
                  <a:pt x="343" y="8"/>
                </a:lnTo>
                <a:lnTo>
                  <a:pt x="300" y="5"/>
                </a:lnTo>
                <a:lnTo>
                  <a:pt x="246" y="2"/>
                </a:lnTo>
                <a:lnTo>
                  <a:pt x="185" y="1"/>
                </a:lnTo>
                <a:lnTo>
                  <a:pt x="125" y="0"/>
                </a:lnTo>
                <a:lnTo>
                  <a:pt x="71" y="0"/>
                </a:lnTo>
                <a:lnTo>
                  <a:pt x="28" y="1"/>
                </a:lnTo>
                <a:lnTo>
                  <a:pt x="3" y="3"/>
                </a:lnTo>
                <a:lnTo>
                  <a:pt x="0" y="41"/>
                </a:lnTo>
                <a:lnTo>
                  <a:pt x="3" y="57"/>
                </a:lnTo>
              </a:path>
            </a:pathLst>
          </a:custGeom>
          <a:solidFill>
            <a:srgbClr val="FEFEFE"/>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1091" name="Freeform 196"/>
          <p:cNvSpPr>
            <a:spLocks/>
          </p:cNvSpPr>
          <p:nvPr/>
        </p:nvSpPr>
        <p:spPr bwMode="auto">
          <a:xfrm>
            <a:off x="6270625" y="1749425"/>
            <a:ext cx="528638" cy="114300"/>
          </a:xfrm>
          <a:custGeom>
            <a:avLst/>
            <a:gdLst>
              <a:gd name="T0" fmla="*/ 2147483647 w 374"/>
              <a:gd name="T1" fmla="*/ 2147483647 h 72"/>
              <a:gd name="T2" fmla="*/ 2147483647 w 374"/>
              <a:gd name="T3" fmla="*/ 2147483647 h 72"/>
              <a:gd name="T4" fmla="*/ 2147483647 w 374"/>
              <a:gd name="T5" fmla="*/ 2147483647 h 72"/>
              <a:gd name="T6" fmla="*/ 2147483647 w 374"/>
              <a:gd name="T7" fmla="*/ 2147483647 h 72"/>
              <a:gd name="T8" fmla="*/ 2147483647 w 374"/>
              <a:gd name="T9" fmla="*/ 2147483647 h 72"/>
              <a:gd name="T10" fmla="*/ 2147483647 w 374"/>
              <a:gd name="T11" fmla="*/ 2147483647 h 72"/>
              <a:gd name="T12" fmla="*/ 2147483647 w 374"/>
              <a:gd name="T13" fmla="*/ 2147483647 h 72"/>
              <a:gd name="T14" fmla="*/ 2147483647 w 374"/>
              <a:gd name="T15" fmla="*/ 2147483647 h 72"/>
              <a:gd name="T16" fmla="*/ 2147483647 w 374"/>
              <a:gd name="T17" fmla="*/ 2147483647 h 72"/>
              <a:gd name="T18" fmla="*/ 2147483647 w 374"/>
              <a:gd name="T19" fmla="*/ 2147483647 h 72"/>
              <a:gd name="T20" fmla="*/ 2147483647 w 374"/>
              <a:gd name="T21" fmla="*/ 2147483647 h 72"/>
              <a:gd name="T22" fmla="*/ 2147483647 w 374"/>
              <a:gd name="T23" fmla="*/ 2147483647 h 72"/>
              <a:gd name="T24" fmla="*/ 2147483647 w 374"/>
              <a:gd name="T25" fmla="*/ 2147483647 h 72"/>
              <a:gd name="T26" fmla="*/ 2147483647 w 374"/>
              <a:gd name="T27" fmla="*/ 2147483647 h 72"/>
              <a:gd name="T28" fmla="*/ 2147483647 w 374"/>
              <a:gd name="T29" fmla="*/ 2147483647 h 72"/>
              <a:gd name="T30" fmla="*/ 2147483647 w 374"/>
              <a:gd name="T31" fmla="*/ 0 h 72"/>
              <a:gd name="T32" fmla="*/ 2147483647 w 374"/>
              <a:gd name="T33" fmla="*/ 0 h 72"/>
              <a:gd name="T34" fmla="*/ 2147483647 w 374"/>
              <a:gd name="T35" fmla="*/ 2147483647 h 72"/>
              <a:gd name="T36" fmla="*/ 2147483647 w 374"/>
              <a:gd name="T37" fmla="*/ 2147483647 h 72"/>
              <a:gd name="T38" fmla="*/ 0 w 374"/>
              <a:gd name="T39" fmla="*/ 2147483647 h 72"/>
              <a:gd name="T40" fmla="*/ 2147483647 w 374"/>
              <a:gd name="T41" fmla="*/ 2147483647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4"/>
              <a:gd name="T64" fmla="*/ 0 h 72"/>
              <a:gd name="T65" fmla="*/ 374 w 374"/>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4" h="72">
                <a:moveTo>
                  <a:pt x="3" y="57"/>
                </a:moveTo>
                <a:lnTo>
                  <a:pt x="14" y="57"/>
                </a:lnTo>
                <a:lnTo>
                  <a:pt x="45" y="56"/>
                </a:lnTo>
                <a:lnTo>
                  <a:pt x="90" y="55"/>
                </a:lnTo>
                <a:lnTo>
                  <a:pt x="145" y="55"/>
                </a:lnTo>
                <a:lnTo>
                  <a:pt x="205" y="56"/>
                </a:lnTo>
                <a:lnTo>
                  <a:pt x="266" y="59"/>
                </a:lnTo>
                <a:lnTo>
                  <a:pt x="322" y="64"/>
                </a:lnTo>
                <a:lnTo>
                  <a:pt x="369" y="71"/>
                </a:lnTo>
                <a:lnTo>
                  <a:pt x="373" y="37"/>
                </a:lnTo>
                <a:lnTo>
                  <a:pt x="369" y="12"/>
                </a:lnTo>
                <a:lnTo>
                  <a:pt x="343" y="8"/>
                </a:lnTo>
                <a:lnTo>
                  <a:pt x="300" y="5"/>
                </a:lnTo>
                <a:lnTo>
                  <a:pt x="246" y="2"/>
                </a:lnTo>
                <a:lnTo>
                  <a:pt x="185" y="1"/>
                </a:lnTo>
                <a:lnTo>
                  <a:pt x="125" y="0"/>
                </a:lnTo>
                <a:lnTo>
                  <a:pt x="71" y="0"/>
                </a:lnTo>
                <a:lnTo>
                  <a:pt x="28" y="1"/>
                </a:lnTo>
                <a:lnTo>
                  <a:pt x="3" y="3"/>
                </a:lnTo>
                <a:lnTo>
                  <a:pt x="0" y="41"/>
                </a:lnTo>
                <a:lnTo>
                  <a:pt x="3" y="57"/>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1092" name="Freeform 197"/>
          <p:cNvSpPr>
            <a:spLocks/>
          </p:cNvSpPr>
          <p:nvPr/>
        </p:nvSpPr>
        <p:spPr bwMode="auto">
          <a:xfrm>
            <a:off x="6186488" y="3697288"/>
            <a:ext cx="665162" cy="493712"/>
          </a:xfrm>
          <a:custGeom>
            <a:avLst/>
            <a:gdLst>
              <a:gd name="T0" fmla="*/ 0 w 471"/>
              <a:gd name="T1" fmla="*/ 2147483647 h 311"/>
              <a:gd name="T2" fmla="*/ 2147483647 w 471"/>
              <a:gd name="T3" fmla="*/ 2147483647 h 311"/>
              <a:gd name="T4" fmla="*/ 2147483647 w 471"/>
              <a:gd name="T5" fmla="*/ 2147483647 h 311"/>
              <a:gd name="T6" fmla="*/ 2147483647 w 471"/>
              <a:gd name="T7" fmla="*/ 2147483647 h 311"/>
              <a:gd name="T8" fmla="*/ 2147483647 w 471"/>
              <a:gd name="T9" fmla="*/ 2147483647 h 311"/>
              <a:gd name="T10" fmla="*/ 2147483647 w 471"/>
              <a:gd name="T11" fmla="*/ 2147483647 h 311"/>
              <a:gd name="T12" fmla="*/ 2147483647 w 471"/>
              <a:gd name="T13" fmla="*/ 2147483647 h 311"/>
              <a:gd name="T14" fmla="*/ 2147483647 w 471"/>
              <a:gd name="T15" fmla="*/ 2147483647 h 311"/>
              <a:gd name="T16" fmla="*/ 2147483647 w 471"/>
              <a:gd name="T17" fmla="*/ 2147483647 h 311"/>
              <a:gd name="T18" fmla="*/ 2147483647 w 471"/>
              <a:gd name="T19" fmla="*/ 2147483647 h 311"/>
              <a:gd name="T20" fmla="*/ 2147483647 w 471"/>
              <a:gd name="T21" fmla="*/ 2147483647 h 311"/>
              <a:gd name="T22" fmla="*/ 2147483647 w 471"/>
              <a:gd name="T23" fmla="*/ 2147483647 h 311"/>
              <a:gd name="T24" fmla="*/ 2147483647 w 471"/>
              <a:gd name="T25" fmla="*/ 2147483647 h 311"/>
              <a:gd name="T26" fmla="*/ 2147483647 w 471"/>
              <a:gd name="T27" fmla="*/ 2147483647 h 311"/>
              <a:gd name="T28" fmla="*/ 2147483647 w 471"/>
              <a:gd name="T29" fmla="*/ 0 h 311"/>
              <a:gd name="T30" fmla="*/ 2147483647 w 471"/>
              <a:gd name="T31" fmla="*/ 2147483647 h 311"/>
              <a:gd name="T32" fmla="*/ 2147483647 w 471"/>
              <a:gd name="T33" fmla="*/ 2147483647 h 311"/>
              <a:gd name="T34" fmla="*/ 2147483647 w 471"/>
              <a:gd name="T35" fmla="*/ 2147483647 h 311"/>
              <a:gd name="T36" fmla="*/ 2147483647 w 471"/>
              <a:gd name="T37" fmla="*/ 2147483647 h 311"/>
              <a:gd name="T38" fmla="*/ 2147483647 w 471"/>
              <a:gd name="T39" fmla="*/ 2147483647 h 311"/>
              <a:gd name="T40" fmla="*/ 2147483647 w 471"/>
              <a:gd name="T41" fmla="*/ 2147483647 h 311"/>
              <a:gd name="T42" fmla="*/ 2147483647 w 471"/>
              <a:gd name="T43" fmla="*/ 2147483647 h 311"/>
              <a:gd name="T44" fmla="*/ 2147483647 w 471"/>
              <a:gd name="T45" fmla="*/ 2147483647 h 311"/>
              <a:gd name="T46" fmla="*/ 2147483647 w 471"/>
              <a:gd name="T47" fmla="*/ 2147483647 h 311"/>
              <a:gd name="T48" fmla="*/ 2147483647 w 471"/>
              <a:gd name="T49" fmla="*/ 2147483647 h 311"/>
              <a:gd name="T50" fmla="*/ 2147483647 w 471"/>
              <a:gd name="T51" fmla="*/ 2147483647 h 311"/>
              <a:gd name="T52" fmla="*/ 2147483647 w 471"/>
              <a:gd name="T53" fmla="*/ 2147483647 h 311"/>
              <a:gd name="T54" fmla="*/ 2147483647 w 471"/>
              <a:gd name="T55" fmla="*/ 2147483647 h 311"/>
              <a:gd name="T56" fmla="*/ 2147483647 w 471"/>
              <a:gd name="T57" fmla="*/ 2147483647 h 311"/>
              <a:gd name="T58" fmla="*/ 2147483647 w 471"/>
              <a:gd name="T59" fmla="*/ 2147483647 h 311"/>
              <a:gd name="T60" fmla="*/ 2147483647 w 471"/>
              <a:gd name="T61" fmla="*/ 2147483647 h 311"/>
              <a:gd name="T62" fmla="*/ 2147483647 w 471"/>
              <a:gd name="T63" fmla="*/ 2147483647 h 311"/>
              <a:gd name="T64" fmla="*/ 2147483647 w 471"/>
              <a:gd name="T65" fmla="*/ 2147483647 h 311"/>
              <a:gd name="T66" fmla="*/ 2147483647 w 471"/>
              <a:gd name="T67" fmla="*/ 2147483647 h 311"/>
              <a:gd name="T68" fmla="*/ 2147483647 w 471"/>
              <a:gd name="T69" fmla="*/ 2147483647 h 311"/>
              <a:gd name="T70" fmla="*/ 2147483647 w 471"/>
              <a:gd name="T71" fmla="*/ 2147483647 h 311"/>
              <a:gd name="T72" fmla="*/ 2147483647 w 471"/>
              <a:gd name="T73" fmla="*/ 2147483647 h 311"/>
              <a:gd name="T74" fmla="*/ 2147483647 w 471"/>
              <a:gd name="T75" fmla="*/ 2147483647 h 311"/>
              <a:gd name="T76" fmla="*/ 2147483647 w 471"/>
              <a:gd name="T77" fmla="*/ 2147483647 h 311"/>
              <a:gd name="T78" fmla="*/ 2147483647 w 471"/>
              <a:gd name="T79" fmla="*/ 2147483647 h 311"/>
              <a:gd name="T80" fmla="*/ 0 w 471"/>
              <a:gd name="T81" fmla="*/ 2147483647 h 31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71"/>
              <a:gd name="T124" fmla="*/ 0 h 311"/>
              <a:gd name="T125" fmla="*/ 471 w 471"/>
              <a:gd name="T126" fmla="*/ 311 h 31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71" h="311">
                <a:moveTo>
                  <a:pt x="0" y="306"/>
                </a:moveTo>
                <a:lnTo>
                  <a:pt x="4" y="287"/>
                </a:lnTo>
                <a:lnTo>
                  <a:pt x="26" y="255"/>
                </a:lnTo>
                <a:lnTo>
                  <a:pt x="52" y="219"/>
                </a:lnTo>
                <a:lnTo>
                  <a:pt x="67" y="188"/>
                </a:lnTo>
                <a:lnTo>
                  <a:pt x="71" y="172"/>
                </a:lnTo>
                <a:lnTo>
                  <a:pt x="70" y="166"/>
                </a:lnTo>
                <a:lnTo>
                  <a:pt x="69" y="158"/>
                </a:lnTo>
                <a:lnTo>
                  <a:pt x="71" y="135"/>
                </a:lnTo>
                <a:lnTo>
                  <a:pt x="76" y="117"/>
                </a:lnTo>
                <a:lnTo>
                  <a:pt x="91" y="95"/>
                </a:lnTo>
                <a:lnTo>
                  <a:pt x="115" y="72"/>
                </a:lnTo>
                <a:lnTo>
                  <a:pt x="142" y="49"/>
                </a:lnTo>
                <a:lnTo>
                  <a:pt x="200" y="12"/>
                </a:lnTo>
                <a:lnTo>
                  <a:pt x="241" y="0"/>
                </a:lnTo>
                <a:lnTo>
                  <a:pt x="291" y="15"/>
                </a:lnTo>
                <a:lnTo>
                  <a:pt x="334" y="51"/>
                </a:lnTo>
                <a:lnTo>
                  <a:pt x="365" y="95"/>
                </a:lnTo>
                <a:lnTo>
                  <a:pt x="376" y="131"/>
                </a:lnTo>
                <a:lnTo>
                  <a:pt x="379" y="156"/>
                </a:lnTo>
                <a:lnTo>
                  <a:pt x="380" y="164"/>
                </a:lnTo>
                <a:lnTo>
                  <a:pt x="379" y="170"/>
                </a:lnTo>
                <a:lnTo>
                  <a:pt x="378" y="188"/>
                </a:lnTo>
                <a:lnTo>
                  <a:pt x="394" y="213"/>
                </a:lnTo>
                <a:lnTo>
                  <a:pt x="429" y="244"/>
                </a:lnTo>
                <a:lnTo>
                  <a:pt x="460" y="275"/>
                </a:lnTo>
                <a:lnTo>
                  <a:pt x="470" y="301"/>
                </a:lnTo>
                <a:lnTo>
                  <a:pt x="448" y="306"/>
                </a:lnTo>
                <a:lnTo>
                  <a:pt x="414" y="294"/>
                </a:lnTo>
                <a:lnTo>
                  <a:pt x="361" y="242"/>
                </a:lnTo>
                <a:lnTo>
                  <a:pt x="322" y="209"/>
                </a:lnTo>
                <a:lnTo>
                  <a:pt x="284" y="194"/>
                </a:lnTo>
                <a:lnTo>
                  <a:pt x="235" y="198"/>
                </a:lnTo>
                <a:lnTo>
                  <a:pt x="187" y="195"/>
                </a:lnTo>
                <a:lnTo>
                  <a:pt x="150" y="201"/>
                </a:lnTo>
                <a:lnTo>
                  <a:pt x="110" y="228"/>
                </a:lnTo>
                <a:lnTo>
                  <a:pt x="51" y="287"/>
                </a:lnTo>
                <a:lnTo>
                  <a:pt x="41" y="295"/>
                </a:lnTo>
                <a:lnTo>
                  <a:pt x="28" y="305"/>
                </a:lnTo>
                <a:lnTo>
                  <a:pt x="14" y="310"/>
                </a:lnTo>
                <a:lnTo>
                  <a:pt x="0" y="306"/>
                </a:lnTo>
              </a:path>
            </a:pathLst>
          </a:custGeom>
          <a:solidFill>
            <a:srgbClr val="FFFFFF"/>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s-ES"/>
          </a:p>
        </p:txBody>
      </p:sp>
      <p:sp>
        <p:nvSpPr>
          <p:cNvPr id="81093" name="Freeform 198"/>
          <p:cNvSpPr>
            <a:spLocks/>
          </p:cNvSpPr>
          <p:nvPr/>
        </p:nvSpPr>
        <p:spPr bwMode="auto">
          <a:xfrm>
            <a:off x="6186488" y="3697288"/>
            <a:ext cx="665162" cy="493712"/>
          </a:xfrm>
          <a:custGeom>
            <a:avLst/>
            <a:gdLst>
              <a:gd name="T0" fmla="*/ 0 w 471"/>
              <a:gd name="T1" fmla="*/ 2147483647 h 311"/>
              <a:gd name="T2" fmla="*/ 2147483647 w 471"/>
              <a:gd name="T3" fmla="*/ 2147483647 h 311"/>
              <a:gd name="T4" fmla="*/ 2147483647 w 471"/>
              <a:gd name="T5" fmla="*/ 2147483647 h 311"/>
              <a:gd name="T6" fmla="*/ 2147483647 w 471"/>
              <a:gd name="T7" fmla="*/ 2147483647 h 311"/>
              <a:gd name="T8" fmla="*/ 2147483647 w 471"/>
              <a:gd name="T9" fmla="*/ 2147483647 h 311"/>
              <a:gd name="T10" fmla="*/ 2147483647 w 471"/>
              <a:gd name="T11" fmla="*/ 2147483647 h 311"/>
              <a:gd name="T12" fmla="*/ 2147483647 w 471"/>
              <a:gd name="T13" fmla="*/ 2147483647 h 311"/>
              <a:gd name="T14" fmla="*/ 2147483647 w 471"/>
              <a:gd name="T15" fmla="*/ 2147483647 h 311"/>
              <a:gd name="T16" fmla="*/ 2147483647 w 471"/>
              <a:gd name="T17" fmla="*/ 2147483647 h 311"/>
              <a:gd name="T18" fmla="*/ 2147483647 w 471"/>
              <a:gd name="T19" fmla="*/ 2147483647 h 311"/>
              <a:gd name="T20" fmla="*/ 2147483647 w 471"/>
              <a:gd name="T21" fmla="*/ 2147483647 h 311"/>
              <a:gd name="T22" fmla="*/ 2147483647 w 471"/>
              <a:gd name="T23" fmla="*/ 2147483647 h 311"/>
              <a:gd name="T24" fmla="*/ 2147483647 w 471"/>
              <a:gd name="T25" fmla="*/ 2147483647 h 311"/>
              <a:gd name="T26" fmla="*/ 2147483647 w 471"/>
              <a:gd name="T27" fmla="*/ 2147483647 h 311"/>
              <a:gd name="T28" fmla="*/ 2147483647 w 471"/>
              <a:gd name="T29" fmla="*/ 0 h 311"/>
              <a:gd name="T30" fmla="*/ 2147483647 w 471"/>
              <a:gd name="T31" fmla="*/ 2147483647 h 311"/>
              <a:gd name="T32" fmla="*/ 2147483647 w 471"/>
              <a:gd name="T33" fmla="*/ 2147483647 h 311"/>
              <a:gd name="T34" fmla="*/ 2147483647 w 471"/>
              <a:gd name="T35" fmla="*/ 2147483647 h 311"/>
              <a:gd name="T36" fmla="*/ 2147483647 w 471"/>
              <a:gd name="T37" fmla="*/ 2147483647 h 311"/>
              <a:gd name="T38" fmla="*/ 2147483647 w 471"/>
              <a:gd name="T39" fmla="*/ 2147483647 h 311"/>
              <a:gd name="T40" fmla="*/ 2147483647 w 471"/>
              <a:gd name="T41" fmla="*/ 2147483647 h 311"/>
              <a:gd name="T42" fmla="*/ 2147483647 w 471"/>
              <a:gd name="T43" fmla="*/ 2147483647 h 311"/>
              <a:gd name="T44" fmla="*/ 2147483647 w 471"/>
              <a:gd name="T45" fmla="*/ 2147483647 h 311"/>
              <a:gd name="T46" fmla="*/ 2147483647 w 471"/>
              <a:gd name="T47" fmla="*/ 2147483647 h 311"/>
              <a:gd name="T48" fmla="*/ 2147483647 w 471"/>
              <a:gd name="T49" fmla="*/ 2147483647 h 311"/>
              <a:gd name="T50" fmla="*/ 2147483647 w 471"/>
              <a:gd name="T51" fmla="*/ 2147483647 h 311"/>
              <a:gd name="T52" fmla="*/ 2147483647 w 471"/>
              <a:gd name="T53" fmla="*/ 2147483647 h 311"/>
              <a:gd name="T54" fmla="*/ 2147483647 w 471"/>
              <a:gd name="T55" fmla="*/ 2147483647 h 311"/>
              <a:gd name="T56" fmla="*/ 2147483647 w 471"/>
              <a:gd name="T57" fmla="*/ 2147483647 h 311"/>
              <a:gd name="T58" fmla="*/ 2147483647 w 471"/>
              <a:gd name="T59" fmla="*/ 2147483647 h 311"/>
              <a:gd name="T60" fmla="*/ 2147483647 w 471"/>
              <a:gd name="T61" fmla="*/ 2147483647 h 311"/>
              <a:gd name="T62" fmla="*/ 2147483647 w 471"/>
              <a:gd name="T63" fmla="*/ 2147483647 h 311"/>
              <a:gd name="T64" fmla="*/ 2147483647 w 471"/>
              <a:gd name="T65" fmla="*/ 2147483647 h 311"/>
              <a:gd name="T66" fmla="*/ 2147483647 w 471"/>
              <a:gd name="T67" fmla="*/ 2147483647 h 311"/>
              <a:gd name="T68" fmla="*/ 2147483647 w 471"/>
              <a:gd name="T69" fmla="*/ 2147483647 h 311"/>
              <a:gd name="T70" fmla="*/ 2147483647 w 471"/>
              <a:gd name="T71" fmla="*/ 2147483647 h 311"/>
              <a:gd name="T72" fmla="*/ 2147483647 w 471"/>
              <a:gd name="T73" fmla="*/ 2147483647 h 311"/>
              <a:gd name="T74" fmla="*/ 2147483647 w 471"/>
              <a:gd name="T75" fmla="*/ 2147483647 h 311"/>
              <a:gd name="T76" fmla="*/ 2147483647 w 471"/>
              <a:gd name="T77" fmla="*/ 2147483647 h 311"/>
              <a:gd name="T78" fmla="*/ 2147483647 w 471"/>
              <a:gd name="T79" fmla="*/ 2147483647 h 311"/>
              <a:gd name="T80" fmla="*/ 0 w 471"/>
              <a:gd name="T81" fmla="*/ 2147483647 h 31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71"/>
              <a:gd name="T124" fmla="*/ 0 h 311"/>
              <a:gd name="T125" fmla="*/ 471 w 471"/>
              <a:gd name="T126" fmla="*/ 311 h 31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71" h="311">
                <a:moveTo>
                  <a:pt x="0" y="306"/>
                </a:moveTo>
                <a:lnTo>
                  <a:pt x="4" y="287"/>
                </a:lnTo>
                <a:lnTo>
                  <a:pt x="26" y="255"/>
                </a:lnTo>
                <a:lnTo>
                  <a:pt x="52" y="219"/>
                </a:lnTo>
                <a:lnTo>
                  <a:pt x="67" y="188"/>
                </a:lnTo>
                <a:lnTo>
                  <a:pt x="71" y="172"/>
                </a:lnTo>
                <a:lnTo>
                  <a:pt x="70" y="166"/>
                </a:lnTo>
                <a:lnTo>
                  <a:pt x="69" y="158"/>
                </a:lnTo>
                <a:lnTo>
                  <a:pt x="71" y="135"/>
                </a:lnTo>
                <a:lnTo>
                  <a:pt x="76" y="117"/>
                </a:lnTo>
                <a:lnTo>
                  <a:pt x="91" y="95"/>
                </a:lnTo>
                <a:lnTo>
                  <a:pt x="115" y="72"/>
                </a:lnTo>
                <a:lnTo>
                  <a:pt x="142" y="49"/>
                </a:lnTo>
                <a:lnTo>
                  <a:pt x="200" y="12"/>
                </a:lnTo>
                <a:lnTo>
                  <a:pt x="241" y="0"/>
                </a:lnTo>
                <a:lnTo>
                  <a:pt x="291" y="15"/>
                </a:lnTo>
                <a:lnTo>
                  <a:pt x="334" y="51"/>
                </a:lnTo>
                <a:lnTo>
                  <a:pt x="365" y="95"/>
                </a:lnTo>
                <a:lnTo>
                  <a:pt x="376" y="131"/>
                </a:lnTo>
                <a:lnTo>
                  <a:pt x="379" y="156"/>
                </a:lnTo>
                <a:lnTo>
                  <a:pt x="380" y="164"/>
                </a:lnTo>
                <a:lnTo>
                  <a:pt x="379" y="170"/>
                </a:lnTo>
                <a:lnTo>
                  <a:pt x="378" y="188"/>
                </a:lnTo>
                <a:lnTo>
                  <a:pt x="394" y="213"/>
                </a:lnTo>
                <a:lnTo>
                  <a:pt x="429" y="244"/>
                </a:lnTo>
                <a:lnTo>
                  <a:pt x="460" y="275"/>
                </a:lnTo>
                <a:lnTo>
                  <a:pt x="470" y="301"/>
                </a:lnTo>
                <a:lnTo>
                  <a:pt x="448" y="306"/>
                </a:lnTo>
                <a:lnTo>
                  <a:pt x="414" y="294"/>
                </a:lnTo>
                <a:lnTo>
                  <a:pt x="361" y="242"/>
                </a:lnTo>
                <a:lnTo>
                  <a:pt x="322" y="209"/>
                </a:lnTo>
                <a:lnTo>
                  <a:pt x="284" y="194"/>
                </a:lnTo>
                <a:lnTo>
                  <a:pt x="235" y="198"/>
                </a:lnTo>
                <a:lnTo>
                  <a:pt x="187" y="195"/>
                </a:lnTo>
                <a:lnTo>
                  <a:pt x="150" y="201"/>
                </a:lnTo>
                <a:lnTo>
                  <a:pt x="110" y="228"/>
                </a:lnTo>
                <a:lnTo>
                  <a:pt x="51" y="287"/>
                </a:lnTo>
                <a:lnTo>
                  <a:pt x="41" y="295"/>
                </a:lnTo>
                <a:lnTo>
                  <a:pt x="28" y="305"/>
                </a:lnTo>
                <a:lnTo>
                  <a:pt x="14" y="310"/>
                </a:lnTo>
                <a:lnTo>
                  <a:pt x="0" y="306"/>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1094" name="Text Box 199"/>
          <p:cNvSpPr txBox="1">
            <a:spLocks noChangeArrowheads="1"/>
          </p:cNvSpPr>
          <p:nvPr/>
        </p:nvSpPr>
        <p:spPr bwMode="auto">
          <a:xfrm>
            <a:off x="6477000" y="6324600"/>
            <a:ext cx="266700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s-ES_tradnl" sz="1300" b="1"/>
              <a:t>Tomado de Physio-Control</a:t>
            </a:r>
            <a:endParaRPr lang="es-ES_tradnl" sz="1300"/>
          </a:p>
        </p:txBody>
      </p:sp>
      <p:pic>
        <p:nvPicPr>
          <p:cNvPr id="81095" name="Picture 200" descr="U:\CENTRO DE FORMACION\CENTRO FORMAC 061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1689" name="Rectangle 201"/>
          <p:cNvSpPr>
            <a:spLocks noGrp="1" noChangeArrowheads="1"/>
          </p:cNvSpPr>
          <p:nvPr>
            <p:ph type="body" idx="1"/>
          </p:nvPr>
        </p:nvSpPr>
        <p:spPr>
          <a:xfrm>
            <a:off x="609600" y="1600200"/>
            <a:ext cx="7772400" cy="4114800"/>
          </a:xfrm>
        </p:spPr>
        <p:txBody>
          <a:bodyPr/>
          <a:lstStyle/>
          <a:p>
            <a:pPr>
              <a:lnSpc>
                <a:spcPct val="90000"/>
              </a:lnSpc>
            </a:pPr>
            <a:r>
              <a:rPr lang="es-ES" sz="2400">
                <a:latin typeface="Times New Roman" charset="0"/>
              </a:rPr>
              <a:t>Niños.</a:t>
            </a:r>
          </a:p>
          <a:p>
            <a:pPr>
              <a:lnSpc>
                <a:spcPct val="90000"/>
              </a:lnSpc>
            </a:pPr>
            <a:r>
              <a:rPr lang="es-ES" sz="2400">
                <a:latin typeface="Times New Roman" charset="0"/>
              </a:rPr>
              <a:t>Agua.</a:t>
            </a:r>
          </a:p>
          <a:p>
            <a:pPr>
              <a:lnSpc>
                <a:spcPct val="90000"/>
              </a:lnSpc>
            </a:pPr>
            <a:r>
              <a:rPr lang="es-ES" sz="2400">
                <a:latin typeface="Times New Roman" charset="0"/>
              </a:rPr>
              <a:t>Tórax con abundante vello.</a:t>
            </a:r>
          </a:p>
          <a:p>
            <a:pPr>
              <a:lnSpc>
                <a:spcPct val="90000"/>
              </a:lnSpc>
            </a:pPr>
            <a:r>
              <a:rPr lang="es-ES" sz="2400">
                <a:latin typeface="Times New Roman" charset="0"/>
              </a:rPr>
              <a:t>Obesos y mamas grandes.</a:t>
            </a:r>
          </a:p>
          <a:p>
            <a:pPr>
              <a:lnSpc>
                <a:spcPct val="90000"/>
              </a:lnSpc>
            </a:pPr>
            <a:r>
              <a:rPr lang="es-ES" sz="2400">
                <a:latin typeface="Times New Roman" charset="0"/>
              </a:rPr>
              <a:t>Delgadez extrema.</a:t>
            </a:r>
          </a:p>
          <a:p>
            <a:pPr>
              <a:lnSpc>
                <a:spcPct val="90000"/>
              </a:lnSpc>
            </a:pPr>
            <a:r>
              <a:rPr lang="es-ES" sz="2400">
                <a:latin typeface="Times New Roman" charset="0"/>
              </a:rPr>
              <a:t>Medicación transdérmica (parches).</a:t>
            </a:r>
          </a:p>
          <a:p>
            <a:pPr>
              <a:lnSpc>
                <a:spcPct val="90000"/>
              </a:lnSpc>
            </a:pPr>
            <a:r>
              <a:rPr lang="es-ES" sz="2400">
                <a:latin typeface="Times New Roman" charset="0"/>
              </a:rPr>
              <a:t>Pacientes con marcapasos definitivos o desfibriladores automáticos internos. </a:t>
            </a:r>
          </a:p>
          <a:p>
            <a:pPr>
              <a:lnSpc>
                <a:spcPct val="90000"/>
              </a:lnSpc>
            </a:pPr>
            <a:r>
              <a:rPr lang="es-ES" sz="2400">
                <a:latin typeface="Times New Roman" charset="0"/>
              </a:rPr>
              <a:t>NO SE CONSIDERARÁN LAS SUPERFICIES METÁLICAS.</a:t>
            </a:r>
          </a:p>
        </p:txBody>
      </p:sp>
      <p:sp>
        <p:nvSpPr>
          <p:cNvPr id="191690" name="Rectangle 202"/>
          <p:cNvSpPr>
            <a:spLocks noGrp="1" noChangeArrowheads="1"/>
          </p:cNvSpPr>
          <p:nvPr>
            <p:ph type="title"/>
          </p:nvPr>
        </p:nvSpPr>
        <p:spPr/>
        <p:txBody>
          <a:bodyPr/>
          <a:lstStyle/>
          <a:p>
            <a:r>
              <a:rPr lang="es-ES">
                <a:latin typeface="Times New Roman" charset="0"/>
              </a:rPr>
              <a:t>Circunstancias especiales</a:t>
            </a:r>
          </a:p>
        </p:txBody>
      </p:sp>
      <p:pic>
        <p:nvPicPr>
          <p:cNvPr id="82947" name="Picture 203" descr="U:\CENTRO DE FORMACION\CENTRO FORMAC 061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16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91689">
                                            <p:txEl>
                                              <p:pRg st="0" end="0"/>
                                            </p:txEl>
                                          </p:spTgt>
                                        </p:tgtEl>
                                        <p:attrNameLst>
                                          <p:attrName>style.visibility</p:attrName>
                                        </p:attrNameLst>
                                      </p:cBhvr>
                                      <p:to>
                                        <p:strVal val="visible"/>
                                      </p:to>
                                    </p:set>
                                    <p:animEffect transition="in" filter="dissolve">
                                      <p:cBhvr>
                                        <p:cTn id="11" dur="500"/>
                                        <p:tgtEl>
                                          <p:spTgt spid="191689">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91689">
                                            <p:txEl>
                                              <p:pRg st="1" end="1"/>
                                            </p:txEl>
                                          </p:spTgt>
                                        </p:tgtEl>
                                        <p:attrNameLst>
                                          <p:attrName>style.visibility</p:attrName>
                                        </p:attrNameLst>
                                      </p:cBhvr>
                                      <p:to>
                                        <p:strVal val="visible"/>
                                      </p:to>
                                    </p:set>
                                    <p:animEffect transition="in" filter="dissolve">
                                      <p:cBhvr>
                                        <p:cTn id="16" dur="500"/>
                                        <p:tgtEl>
                                          <p:spTgt spid="191689">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91689">
                                            <p:txEl>
                                              <p:pRg st="2" end="2"/>
                                            </p:txEl>
                                          </p:spTgt>
                                        </p:tgtEl>
                                        <p:attrNameLst>
                                          <p:attrName>style.visibility</p:attrName>
                                        </p:attrNameLst>
                                      </p:cBhvr>
                                      <p:to>
                                        <p:strVal val="visible"/>
                                      </p:to>
                                    </p:set>
                                    <p:animEffect transition="in" filter="dissolve">
                                      <p:cBhvr>
                                        <p:cTn id="21" dur="500"/>
                                        <p:tgtEl>
                                          <p:spTgt spid="191689">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91689">
                                            <p:txEl>
                                              <p:pRg st="3" end="3"/>
                                            </p:txEl>
                                          </p:spTgt>
                                        </p:tgtEl>
                                        <p:attrNameLst>
                                          <p:attrName>style.visibility</p:attrName>
                                        </p:attrNameLst>
                                      </p:cBhvr>
                                      <p:to>
                                        <p:strVal val="visible"/>
                                      </p:to>
                                    </p:set>
                                    <p:animEffect transition="in" filter="dissolve">
                                      <p:cBhvr>
                                        <p:cTn id="26" dur="500"/>
                                        <p:tgtEl>
                                          <p:spTgt spid="191689">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91689">
                                            <p:txEl>
                                              <p:pRg st="4" end="4"/>
                                            </p:txEl>
                                          </p:spTgt>
                                        </p:tgtEl>
                                        <p:attrNameLst>
                                          <p:attrName>style.visibility</p:attrName>
                                        </p:attrNameLst>
                                      </p:cBhvr>
                                      <p:to>
                                        <p:strVal val="visible"/>
                                      </p:to>
                                    </p:set>
                                    <p:animEffect transition="in" filter="dissolve">
                                      <p:cBhvr>
                                        <p:cTn id="31" dur="500"/>
                                        <p:tgtEl>
                                          <p:spTgt spid="191689">
                                            <p:txEl>
                                              <p:pRg st="4" end="4"/>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91689">
                                            <p:txEl>
                                              <p:pRg st="5" end="5"/>
                                            </p:txEl>
                                          </p:spTgt>
                                        </p:tgtEl>
                                        <p:attrNameLst>
                                          <p:attrName>style.visibility</p:attrName>
                                        </p:attrNameLst>
                                      </p:cBhvr>
                                      <p:to>
                                        <p:strVal val="visible"/>
                                      </p:to>
                                    </p:set>
                                    <p:animEffect transition="in" filter="dissolve">
                                      <p:cBhvr>
                                        <p:cTn id="36" dur="500"/>
                                        <p:tgtEl>
                                          <p:spTgt spid="191689">
                                            <p:txEl>
                                              <p:pRg st="5" end="5"/>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91689">
                                            <p:txEl>
                                              <p:pRg st="6" end="6"/>
                                            </p:txEl>
                                          </p:spTgt>
                                        </p:tgtEl>
                                        <p:attrNameLst>
                                          <p:attrName>style.visibility</p:attrName>
                                        </p:attrNameLst>
                                      </p:cBhvr>
                                      <p:to>
                                        <p:strVal val="visible"/>
                                      </p:to>
                                    </p:set>
                                    <p:animEffect transition="in" filter="dissolve">
                                      <p:cBhvr>
                                        <p:cTn id="41" dur="500"/>
                                        <p:tgtEl>
                                          <p:spTgt spid="191689">
                                            <p:txEl>
                                              <p:pRg st="6" end="6"/>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91689">
                                            <p:txEl>
                                              <p:pRg st="7" end="7"/>
                                            </p:txEl>
                                          </p:spTgt>
                                        </p:tgtEl>
                                        <p:attrNameLst>
                                          <p:attrName>style.visibility</p:attrName>
                                        </p:attrNameLst>
                                      </p:cBhvr>
                                      <p:to>
                                        <p:strVal val="visible"/>
                                      </p:to>
                                    </p:set>
                                    <p:animEffect transition="in" filter="dissolve">
                                      <p:cBhvr>
                                        <p:cTn id="46" dur="500"/>
                                        <p:tgtEl>
                                          <p:spTgt spid="19168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689" grpId="0" build="p" autoUpdateAnimBg="0"/>
      <p:bldP spid="191690"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3538" name="Rectangle 2"/>
          <p:cNvSpPr>
            <a:spLocks noGrp="1" noChangeArrowheads="1"/>
          </p:cNvSpPr>
          <p:nvPr>
            <p:ph type="body" idx="1"/>
          </p:nvPr>
        </p:nvSpPr>
        <p:spPr>
          <a:xfrm>
            <a:off x="533400" y="2057400"/>
            <a:ext cx="7772400" cy="4114800"/>
          </a:xfrm>
        </p:spPr>
        <p:txBody>
          <a:bodyPr/>
          <a:lstStyle/>
          <a:p>
            <a:pPr>
              <a:lnSpc>
                <a:spcPct val="90000"/>
              </a:lnSpc>
            </a:pPr>
            <a:r>
              <a:rPr lang="es-ES" sz="2800" dirty="0">
                <a:latin typeface="Times New Roman" charset="0"/>
              </a:rPr>
              <a:t>NO USAR EN NIÑOS MENORES DE </a:t>
            </a:r>
            <a:r>
              <a:rPr lang="es-ES" sz="2800" dirty="0" smtClean="0">
                <a:latin typeface="Times New Roman" charset="0"/>
              </a:rPr>
              <a:t>1 AÑO.</a:t>
            </a:r>
            <a:endParaRPr lang="es-ES" sz="2800" dirty="0">
              <a:latin typeface="Times New Roman" charset="0"/>
            </a:endParaRPr>
          </a:p>
          <a:p>
            <a:pPr>
              <a:lnSpc>
                <a:spcPct val="90000"/>
              </a:lnSpc>
            </a:pPr>
            <a:r>
              <a:rPr lang="es-ES" sz="2800" dirty="0" smtClean="0">
                <a:latin typeface="Times New Roman" charset="0"/>
              </a:rPr>
              <a:t>Tener </a:t>
            </a:r>
            <a:r>
              <a:rPr lang="es-ES" sz="2800" dirty="0">
                <a:latin typeface="Times New Roman" charset="0"/>
              </a:rPr>
              <a:t>en cuenta:</a:t>
            </a:r>
          </a:p>
          <a:p>
            <a:pPr lvl="1">
              <a:lnSpc>
                <a:spcPct val="90000"/>
              </a:lnSpc>
            </a:pPr>
            <a:r>
              <a:rPr lang="es-ES" sz="2400" dirty="0">
                <a:latin typeface="Times New Roman" charset="0"/>
              </a:rPr>
              <a:t>La mayoría de las PCR en niños son de origen respiratorio.</a:t>
            </a:r>
          </a:p>
          <a:p>
            <a:pPr lvl="1">
              <a:lnSpc>
                <a:spcPct val="90000"/>
              </a:lnSpc>
            </a:pPr>
            <a:r>
              <a:rPr lang="es-ES" sz="2400" dirty="0">
                <a:latin typeface="Times New Roman" charset="0"/>
              </a:rPr>
              <a:t>El ritmo suele ser asistolia o DEM.</a:t>
            </a:r>
          </a:p>
          <a:p>
            <a:pPr lvl="1">
              <a:lnSpc>
                <a:spcPct val="90000"/>
              </a:lnSpc>
            </a:pPr>
            <a:r>
              <a:rPr lang="es-ES" sz="2400" dirty="0">
                <a:latin typeface="Times New Roman" charset="0"/>
              </a:rPr>
              <a:t>Sólo 7-15% de las PCR en niños son FV, pero si éstas se tratan precozmente tienen buen pronóstico.</a:t>
            </a:r>
          </a:p>
        </p:txBody>
      </p:sp>
      <p:sp>
        <p:nvSpPr>
          <p:cNvPr id="193539" name="Rectangle 3"/>
          <p:cNvSpPr>
            <a:spLocks noGrp="1" noChangeArrowheads="1"/>
          </p:cNvSpPr>
          <p:nvPr>
            <p:ph type="title"/>
          </p:nvPr>
        </p:nvSpPr>
        <p:spPr/>
        <p:txBody>
          <a:bodyPr/>
          <a:lstStyle/>
          <a:p>
            <a:r>
              <a:rPr lang="es-ES">
                <a:latin typeface="Times New Roman" charset="0"/>
              </a:rPr>
              <a:t>Niños</a:t>
            </a:r>
            <a:endParaRPr lang="es-ES" sz="4000">
              <a:latin typeface="Times New Roman" charset="0"/>
            </a:endParaRPr>
          </a:p>
        </p:txBody>
      </p:sp>
      <p:pic>
        <p:nvPicPr>
          <p:cNvPr id="84995" name="Picture 4" descr="U:\CENTRO DE FORMACION\CENTRO FORMAC 061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93539"/>
                                        </p:tgtEl>
                                        <p:attrNameLst>
                                          <p:attrName>style.visibility</p:attrName>
                                        </p:attrNameLst>
                                      </p:cBhvr>
                                      <p:to>
                                        <p:strVal val="visible"/>
                                      </p:to>
                                    </p:set>
                                    <p:anim calcmode="lin" valueType="num">
                                      <p:cBhvr additive="base">
                                        <p:cTn id="7" dur="500"/>
                                        <p:tgtEl>
                                          <p:spTgt spid="193539"/>
                                        </p:tgtEl>
                                        <p:attrNameLst>
                                          <p:attrName>ppt_y</p:attrName>
                                        </p:attrNameLst>
                                      </p:cBhvr>
                                      <p:tavLst>
                                        <p:tav tm="0">
                                          <p:val>
                                            <p:strVal val="#ppt_y+#ppt_h*1.125000"/>
                                          </p:val>
                                        </p:tav>
                                        <p:tav tm="100000">
                                          <p:val>
                                            <p:strVal val="#ppt_y"/>
                                          </p:val>
                                        </p:tav>
                                      </p:tavLst>
                                    </p:anim>
                                    <p:animEffect transition="in" filter="wipe(up)">
                                      <p:cBhvr>
                                        <p:cTn id="8" dur="500"/>
                                        <p:tgtEl>
                                          <p:spTgt spid="193539"/>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93538">
                                            <p:txEl>
                                              <p:pRg st="0" end="0"/>
                                            </p:txEl>
                                          </p:spTgt>
                                        </p:tgtEl>
                                        <p:attrNameLst>
                                          <p:attrName>style.visibility</p:attrName>
                                        </p:attrNameLst>
                                      </p:cBhvr>
                                      <p:to>
                                        <p:strVal val="visible"/>
                                      </p:to>
                                    </p:set>
                                    <p:animEffect transition="in" filter="dissolve">
                                      <p:cBhvr>
                                        <p:cTn id="13" dur="500"/>
                                        <p:tgtEl>
                                          <p:spTgt spid="193538">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93538">
                                            <p:txEl>
                                              <p:pRg st="1" end="1"/>
                                            </p:txEl>
                                          </p:spTgt>
                                        </p:tgtEl>
                                        <p:attrNameLst>
                                          <p:attrName>style.visibility</p:attrName>
                                        </p:attrNameLst>
                                      </p:cBhvr>
                                      <p:to>
                                        <p:strVal val="visible"/>
                                      </p:to>
                                    </p:set>
                                    <p:animEffect transition="in" filter="dissolve">
                                      <p:cBhvr>
                                        <p:cTn id="18" dur="500"/>
                                        <p:tgtEl>
                                          <p:spTgt spid="193538">
                                            <p:txEl>
                                              <p:pRg st="1" end="1"/>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93538">
                                            <p:txEl>
                                              <p:pRg st="2" end="2"/>
                                            </p:txEl>
                                          </p:spTgt>
                                        </p:tgtEl>
                                        <p:attrNameLst>
                                          <p:attrName>style.visibility</p:attrName>
                                        </p:attrNameLst>
                                      </p:cBhvr>
                                      <p:to>
                                        <p:strVal val="visible"/>
                                      </p:to>
                                    </p:set>
                                    <p:animEffect transition="in" filter="dissolve">
                                      <p:cBhvr>
                                        <p:cTn id="21" dur="500"/>
                                        <p:tgtEl>
                                          <p:spTgt spid="193538">
                                            <p:txEl>
                                              <p:pRg st="2" end="2"/>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93538">
                                            <p:txEl>
                                              <p:pRg st="3" end="3"/>
                                            </p:txEl>
                                          </p:spTgt>
                                        </p:tgtEl>
                                        <p:attrNameLst>
                                          <p:attrName>style.visibility</p:attrName>
                                        </p:attrNameLst>
                                      </p:cBhvr>
                                      <p:to>
                                        <p:strVal val="visible"/>
                                      </p:to>
                                    </p:set>
                                    <p:animEffect transition="in" filter="dissolve">
                                      <p:cBhvr>
                                        <p:cTn id="24" dur="500"/>
                                        <p:tgtEl>
                                          <p:spTgt spid="193538">
                                            <p:txEl>
                                              <p:pRg st="3" end="3"/>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93538">
                                            <p:txEl>
                                              <p:pRg st="4" end="4"/>
                                            </p:txEl>
                                          </p:spTgt>
                                        </p:tgtEl>
                                        <p:attrNameLst>
                                          <p:attrName>style.visibility</p:attrName>
                                        </p:attrNameLst>
                                      </p:cBhvr>
                                      <p:to>
                                        <p:strVal val="visible"/>
                                      </p:to>
                                    </p:set>
                                    <p:animEffect transition="in" filter="dissolve">
                                      <p:cBhvr>
                                        <p:cTn id="27" dur="500"/>
                                        <p:tgtEl>
                                          <p:spTgt spid="1935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38" grpId="0" build="p" autoUpdateAnimBg="0"/>
      <p:bldP spid="193539"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5586" name="Rectangle 2"/>
          <p:cNvSpPr>
            <a:spLocks noGrp="1" noChangeArrowheads="1"/>
          </p:cNvSpPr>
          <p:nvPr>
            <p:ph type="body" idx="1"/>
          </p:nvPr>
        </p:nvSpPr>
        <p:spPr>
          <a:xfrm>
            <a:off x="533400" y="2057400"/>
            <a:ext cx="7772400" cy="4114800"/>
          </a:xfrm>
        </p:spPr>
        <p:txBody>
          <a:bodyPr/>
          <a:lstStyle/>
          <a:p>
            <a:r>
              <a:rPr lang="es-ES">
                <a:latin typeface="Times New Roman" charset="0"/>
              </a:rPr>
              <a:t>El agua conduce bien la electricidad:</a:t>
            </a:r>
          </a:p>
          <a:p>
            <a:pPr lvl="1"/>
            <a:r>
              <a:rPr lang="es-ES">
                <a:latin typeface="Times New Roman" charset="0"/>
              </a:rPr>
              <a:t>Por seguridad:</a:t>
            </a:r>
          </a:p>
          <a:p>
            <a:pPr lvl="2"/>
            <a:r>
              <a:rPr lang="es-ES">
                <a:latin typeface="Times New Roman" charset="0"/>
              </a:rPr>
              <a:t>Retirar al paciente de charcos.</a:t>
            </a:r>
          </a:p>
          <a:p>
            <a:pPr lvl="2"/>
            <a:r>
              <a:rPr lang="es-ES">
                <a:latin typeface="Times New Roman" charset="0"/>
              </a:rPr>
              <a:t>Resguardarse de la lluvia.</a:t>
            </a:r>
          </a:p>
          <a:p>
            <a:pPr lvl="1"/>
            <a:r>
              <a:rPr lang="es-ES">
                <a:latin typeface="Times New Roman" charset="0"/>
              </a:rPr>
              <a:t>Por eficacia de la desfibrilación:</a:t>
            </a:r>
          </a:p>
          <a:p>
            <a:pPr lvl="2"/>
            <a:r>
              <a:rPr lang="es-ES">
                <a:latin typeface="Times New Roman" charset="0"/>
              </a:rPr>
              <a:t>Secar el pecho del paciente de agua o sudor.</a:t>
            </a:r>
          </a:p>
        </p:txBody>
      </p:sp>
      <p:sp>
        <p:nvSpPr>
          <p:cNvPr id="195587" name="Rectangle 3"/>
          <p:cNvSpPr>
            <a:spLocks noGrp="1" noChangeArrowheads="1"/>
          </p:cNvSpPr>
          <p:nvPr>
            <p:ph type="title"/>
          </p:nvPr>
        </p:nvSpPr>
        <p:spPr/>
        <p:txBody>
          <a:bodyPr/>
          <a:lstStyle/>
          <a:p>
            <a:r>
              <a:rPr lang="es-ES">
                <a:latin typeface="Times New Roman" charset="0"/>
              </a:rPr>
              <a:t>Agua</a:t>
            </a:r>
            <a:endParaRPr lang="es-ES" sz="4000">
              <a:latin typeface="Times New Roman" charset="0"/>
            </a:endParaRPr>
          </a:p>
        </p:txBody>
      </p:sp>
      <p:pic>
        <p:nvPicPr>
          <p:cNvPr id="87043" name="Picture 4" descr="U:\CENTRO DE FORMACION\CENTRO FORMAC 061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55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5" fill="hold" grpId="0" nodeType="clickEffect">
                                  <p:stCondLst>
                                    <p:cond delay="0"/>
                                  </p:stCondLst>
                                  <p:childTnLst>
                                    <p:set>
                                      <p:cBhvr>
                                        <p:cTn id="10" dur="1" fill="hold">
                                          <p:stCondLst>
                                            <p:cond delay="0"/>
                                          </p:stCondLst>
                                        </p:cTn>
                                        <p:tgtEl>
                                          <p:spTgt spid="195586">
                                            <p:txEl>
                                              <p:pRg st="0" end="0"/>
                                            </p:txEl>
                                          </p:spTgt>
                                        </p:tgtEl>
                                        <p:attrNameLst>
                                          <p:attrName>style.visibility</p:attrName>
                                        </p:attrNameLst>
                                      </p:cBhvr>
                                      <p:to>
                                        <p:strVal val="visible"/>
                                      </p:to>
                                    </p:set>
                                    <p:animEffect transition="in" filter="blinds(vertical)">
                                      <p:cBhvr>
                                        <p:cTn id="11" dur="500"/>
                                        <p:tgtEl>
                                          <p:spTgt spid="195586">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5" fill="hold" grpId="0" nodeType="clickEffect">
                                  <p:stCondLst>
                                    <p:cond delay="0"/>
                                  </p:stCondLst>
                                  <p:childTnLst>
                                    <p:set>
                                      <p:cBhvr>
                                        <p:cTn id="15" dur="1" fill="hold">
                                          <p:stCondLst>
                                            <p:cond delay="0"/>
                                          </p:stCondLst>
                                        </p:cTn>
                                        <p:tgtEl>
                                          <p:spTgt spid="195586">
                                            <p:txEl>
                                              <p:pRg st="1" end="1"/>
                                            </p:txEl>
                                          </p:spTgt>
                                        </p:tgtEl>
                                        <p:attrNameLst>
                                          <p:attrName>style.visibility</p:attrName>
                                        </p:attrNameLst>
                                      </p:cBhvr>
                                      <p:to>
                                        <p:strVal val="visible"/>
                                      </p:to>
                                    </p:set>
                                    <p:animEffect transition="in" filter="blinds(vertical)">
                                      <p:cBhvr>
                                        <p:cTn id="16" dur="500"/>
                                        <p:tgtEl>
                                          <p:spTgt spid="195586">
                                            <p:txEl>
                                              <p:pRg st="1" end="1"/>
                                            </p:txEl>
                                          </p:spTgt>
                                        </p:tgtEl>
                                      </p:cBhvr>
                                    </p:animEffect>
                                  </p:childTnLst>
                                </p:cTn>
                              </p:par>
                              <p:par>
                                <p:cTn id="17" presetID="3" presetClass="entr" presetSubtype="5" fill="hold" grpId="0" nodeType="withEffect">
                                  <p:stCondLst>
                                    <p:cond delay="0"/>
                                  </p:stCondLst>
                                  <p:childTnLst>
                                    <p:set>
                                      <p:cBhvr>
                                        <p:cTn id="18" dur="1" fill="hold">
                                          <p:stCondLst>
                                            <p:cond delay="0"/>
                                          </p:stCondLst>
                                        </p:cTn>
                                        <p:tgtEl>
                                          <p:spTgt spid="195586">
                                            <p:txEl>
                                              <p:pRg st="2" end="2"/>
                                            </p:txEl>
                                          </p:spTgt>
                                        </p:tgtEl>
                                        <p:attrNameLst>
                                          <p:attrName>style.visibility</p:attrName>
                                        </p:attrNameLst>
                                      </p:cBhvr>
                                      <p:to>
                                        <p:strVal val="visible"/>
                                      </p:to>
                                    </p:set>
                                    <p:animEffect transition="in" filter="blinds(vertical)">
                                      <p:cBhvr>
                                        <p:cTn id="19" dur="500"/>
                                        <p:tgtEl>
                                          <p:spTgt spid="195586">
                                            <p:txEl>
                                              <p:pRg st="2" end="2"/>
                                            </p:txEl>
                                          </p:spTgt>
                                        </p:tgtEl>
                                      </p:cBhvr>
                                    </p:animEffect>
                                  </p:childTnLst>
                                </p:cTn>
                              </p:par>
                              <p:par>
                                <p:cTn id="20" presetID="3" presetClass="entr" presetSubtype="5" fill="hold" grpId="0" nodeType="withEffect">
                                  <p:stCondLst>
                                    <p:cond delay="0"/>
                                  </p:stCondLst>
                                  <p:childTnLst>
                                    <p:set>
                                      <p:cBhvr>
                                        <p:cTn id="21" dur="1" fill="hold">
                                          <p:stCondLst>
                                            <p:cond delay="0"/>
                                          </p:stCondLst>
                                        </p:cTn>
                                        <p:tgtEl>
                                          <p:spTgt spid="195586">
                                            <p:txEl>
                                              <p:pRg st="3" end="3"/>
                                            </p:txEl>
                                          </p:spTgt>
                                        </p:tgtEl>
                                        <p:attrNameLst>
                                          <p:attrName>style.visibility</p:attrName>
                                        </p:attrNameLst>
                                      </p:cBhvr>
                                      <p:to>
                                        <p:strVal val="visible"/>
                                      </p:to>
                                    </p:set>
                                    <p:animEffect transition="in" filter="blinds(vertical)">
                                      <p:cBhvr>
                                        <p:cTn id="22" dur="500"/>
                                        <p:tgtEl>
                                          <p:spTgt spid="19558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5" fill="hold" grpId="0" nodeType="clickEffect">
                                  <p:stCondLst>
                                    <p:cond delay="0"/>
                                  </p:stCondLst>
                                  <p:childTnLst>
                                    <p:set>
                                      <p:cBhvr>
                                        <p:cTn id="26" dur="1" fill="hold">
                                          <p:stCondLst>
                                            <p:cond delay="0"/>
                                          </p:stCondLst>
                                        </p:cTn>
                                        <p:tgtEl>
                                          <p:spTgt spid="195586">
                                            <p:txEl>
                                              <p:pRg st="4" end="4"/>
                                            </p:txEl>
                                          </p:spTgt>
                                        </p:tgtEl>
                                        <p:attrNameLst>
                                          <p:attrName>style.visibility</p:attrName>
                                        </p:attrNameLst>
                                      </p:cBhvr>
                                      <p:to>
                                        <p:strVal val="visible"/>
                                      </p:to>
                                    </p:set>
                                    <p:animEffect transition="in" filter="blinds(vertical)">
                                      <p:cBhvr>
                                        <p:cTn id="27" dur="500"/>
                                        <p:tgtEl>
                                          <p:spTgt spid="195586">
                                            <p:txEl>
                                              <p:pRg st="4" end="4"/>
                                            </p:txEl>
                                          </p:spTgt>
                                        </p:tgtEl>
                                      </p:cBhvr>
                                    </p:animEffect>
                                  </p:childTnLst>
                                </p:cTn>
                              </p:par>
                              <p:par>
                                <p:cTn id="28" presetID="3" presetClass="entr" presetSubtype="5" fill="hold" grpId="0" nodeType="withEffect">
                                  <p:stCondLst>
                                    <p:cond delay="0"/>
                                  </p:stCondLst>
                                  <p:childTnLst>
                                    <p:set>
                                      <p:cBhvr>
                                        <p:cTn id="29" dur="1" fill="hold">
                                          <p:stCondLst>
                                            <p:cond delay="0"/>
                                          </p:stCondLst>
                                        </p:cTn>
                                        <p:tgtEl>
                                          <p:spTgt spid="195586">
                                            <p:txEl>
                                              <p:pRg st="5" end="5"/>
                                            </p:txEl>
                                          </p:spTgt>
                                        </p:tgtEl>
                                        <p:attrNameLst>
                                          <p:attrName>style.visibility</p:attrName>
                                        </p:attrNameLst>
                                      </p:cBhvr>
                                      <p:to>
                                        <p:strVal val="visible"/>
                                      </p:to>
                                    </p:set>
                                    <p:animEffect transition="in" filter="blinds(vertical)">
                                      <p:cBhvr>
                                        <p:cTn id="30" dur="500"/>
                                        <p:tgtEl>
                                          <p:spTgt spid="19558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6" grpId="0" build="p" bldLvl="2" autoUpdateAnimBg="0"/>
      <p:bldP spid="195587"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3" name="Object 2"/>
          <p:cNvGraphicFramePr>
            <a:graphicFrameLocks noChangeAspect="1"/>
          </p:cNvGraphicFramePr>
          <p:nvPr/>
        </p:nvGraphicFramePr>
        <p:xfrm>
          <a:off x="1066800" y="1143000"/>
          <a:ext cx="6858000" cy="5137150"/>
        </p:xfrm>
        <a:graphic>
          <a:graphicData uri="http://schemas.openxmlformats.org/presentationml/2006/ole">
            <mc:AlternateContent xmlns:mc="http://schemas.openxmlformats.org/markup-compatibility/2006">
              <mc:Choice xmlns:v="urn:schemas-microsoft-com:vml" Requires="v">
                <p:oleObj spid="_x0000_s23559" name="Foto de Photo Editor" r:id="rId3" imgW="12048264" imgH="9022862" progId="MSPhotoEd.3">
                  <p:embed/>
                </p:oleObj>
              </mc:Choice>
              <mc:Fallback>
                <p:oleObj name="Foto de Photo Editor" r:id="rId3" imgW="12048264" imgH="9022862"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143000"/>
                        <a:ext cx="6858000" cy="513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9331" name="Rectangle 3"/>
          <p:cNvSpPr>
            <a:spLocks noGrp="1" noChangeArrowheads="1"/>
          </p:cNvSpPr>
          <p:nvPr>
            <p:ph type="body" idx="4294967295"/>
          </p:nvPr>
        </p:nvSpPr>
        <p:spPr/>
        <p:txBody>
          <a:bodyPr/>
          <a:lstStyle/>
          <a:p>
            <a:pPr>
              <a:lnSpc>
                <a:spcPct val="140000"/>
              </a:lnSpc>
              <a:spcBef>
                <a:spcPct val="30000"/>
              </a:spcBef>
              <a:defRPr/>
            </a:pPr>
            <a:endParaRPr lang="es-ES" sz="2400" smtClean="0">
              <a:solidFill>
                <a:schemeClr val="tx2"/>
              </a:solidFill>
              <a:effectLst>
                <a:outerShdw blurRad="38100" dist="38100" dir="2700000" algn="tl">
                  <a:srgbClr val="000000"/>
                </a:outerShdw>
              </a:effectLst>
              <a:ea typeface="+mn-ea"/>
              <a:cs typeface="+mn-cs"/>
            </a:endParaRPr>
          </a:p>
          <a:p>
            <a:pPr>
              <a:lnSpc>
                <a:spcPct val="140000"/>
              </a:lnSpc>
              <a:spcBef>
                <a:spcPct val="30000"/>
              </a:spcBef>
              <a:defRPr/>
            </a:pPr>
            <a:endParaRPr lang="es-ES" sz="2400" smtClean="0">
              <a:solidFill>
                <a:schemeClr val="tx2"/>
              </a:solidFill>
              <a:effectLst>
                <a:outerShdw blurRad="38100" dist="38100" dir="2700000" algn="tl">
                  <a:srgbClr val="000000"/>
                </a:outerShdw>
              </a:effectLst>
              <a:ea typeface="+mn-ea"/>
              <a:cs typeface="+mn-cs"/>
            </a:endParaRPr>
          </a:p>
          <a:p>
            <a:pPr>
              <a:lnSpc>
                <a:spcPct val="140000"/>
              </a:lnSpc>
              <a:spcBef>
                <a:spcPct val="30000"/>
              </a:spcBef>
              <a:defRPr/>
            </a:pPr>
            <a:endParaRPr lang="es-ES" sz="2400" smtClean="0">
              <a:solidFill>
                <a:schemeClr val="tx2"/>
              </a:solidFill>
              <a:effectLst>
                <a:outerShdw blurRad="38100" dist="38100" dir="2700000" algn="tl">
                  <a:srgbClr val="000000"/>
                </a:outerShdw>
              </a:effectLst>
              <a:ea typeface="+mn-ea"/>
              <a:cs typeface="+mn-cs"/>
            </a:endParaRPr>
          </a:p>
          <a:p>
            <a:pPr>
              <a:lnSpc>
                <a:spcPct val="140000"/>
              </a:lnSpc>
              <a:spcBef>
                <a:spcPct val="30000"/>
              </a:spcBef>
              <a:defRPr/>
            </a:pPr>
            <a:endParaRPr lang="es-ES" sz="2400" smtClean="0">
              <a:solidFill>
                <a:schemeClr val="tx2"/>
              </a:solidFill>
              <a:effectLst>
                <a:outerShdw blurRad="38100" dist="38100" dir="2700000" algn="tl">
                  <a:srgbClr val="000000"/>
                </a:outerShdw>
              </a:effectLst>
              <a:ea typeface="+mn-ea"/>
              <a:cs typeface="+mn-cs"/>
            </a:endParaRPr>
          </a:p>
          <a:p>
            <a:pPr lvl="1">
              <a:lnSpc>
                <a:spcPct val="140000"/>
              </a:lnSpc>
              <a:spcBef>
                <a:spcPct val="30000"/>
              </a:spcBef>
              <a:defRPr/>
            </a:pPr>
            <a:endParaRPr lang="es-ES" sz="2000" smtClean="0">
              <a:solidFill>
                <a:schemeClr val="tx2"/>
              </a:solidFill>
              <a:effectLst>
                <a:outerShdw blurRad="38100" dist="38100" dir="2700000" algn="tl">
                  <a:srgbClr val="000000"/>
                </a:outerShdw>
              </a:effectLst>
            </a:endParaRPr>
          </a:p>
          <a:p>
            <a:pPr lvl="1">
              <a:lnSpc>
                <a:spcPct val="140000"/>
              </a:lnSpc>
              <a:spcBef>
                <a:spcPct val="30000"/>
              </a:spcBef>
              <a:defRPr/>
            </a:pPr>
            <a:endParaRPr lang="es-ES" sz="2000" smtClean="0">
              <a:solidFill>
                <a:schemeClr val="tx2"/>
              </a:solidFill>
              <a:effectLst>
                <a:outerShdw blurRad="38100" dist="38100" dir="2700000" algn="tl">
                  <a:srgbClr val="000000"/>
                </a:outerShdw>
              </a:effectLst>
            </a:endParaRPr>
          </a:p>
        </p:txBody>
      </p:sp>
      <p:pic>
        <p:nvPicPr>
          <p:cNvPr id="23555" name="Picture 4" descr="U:\CENTRO DE FORMACION\CENTRO FORMAC 061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random/>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body" idx="1"/>
          </p:nvPr>
        </p:nvSpPr>
        <p:spPr>
          <a:xfrm>
            <a:off x="1066800" y="5334000"/>
            <a:ext cx="3989388" cy="471488"/>
          </a:xfrm>
          <a:noFill/>
        </p:spPr>
        <p:txBody>
          <a:bodyPr lIns="88900" tIns="46038" rIns="88900" bIns="46038"/>
          <a:lstStyle/>
          <a:p>
            <a:pPr>
              <a:lnSpc>
                <a:spcPct val="90000"/>
              </a:lnSpc>
              <a:buFontTx/>
              <a:buNone/>
            </a:pPr>
            <a:r>
              <a:rPr lang="es-ES_tradnl" sz="2800">
                <a:latin typeface="Times New Roman" charset="0"/>
              </a:rPr>
              <a:t>!La próxima vez, quítale la camisa!</a:t>
            </a:r>
          </a:p>
        </p:txBody>
      </p:sp>
      <p:sp>
        <p:nvSpPr>
          <p:cNvPr id="89090" name="Rectangle 3"/>
          <p:cNvSpPr>
            <a:spLocks noChangeArrowheads="1"/>
          </p:cNvSpPr>
          <p:nvPr/>
        </p:nvSpPr>
        <p:spPr bwMode="auto">
          <a:xfrm>
            <a:off x="8199438" y="6270625"/>
            <a:ext cx="665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pic>
        <p:nvPicPr>
          <p:cNvPr id="89091"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938" y="1092200"/>
            <a:ext cx="72326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 Box 5"/>
          <p:cNvSpPr txBox="1">
            <a:spLocks noChangeArrowheads="1"/>
          </p:cNvSpPr>
          <p:nvPr/>
        </p:nvSpPr>
        <p:spPr bwMode="auto">
          <a:xfrm>
            <a:off x="6477000" y="6324600"/>
            <a:ext cx="266700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s-ES_tradnl" sz="1300" b="1"/>
              <a:t>Tomado de Physio-Control</a:t>
            </a:r>
            <a:endParaRPr lang="es-ES_tradnl" sz="1300"/>
          </a:p>
        </p:txBody>
      </p:sp>
      <p:pic>
        <p:nvPicPr>
          <p:cNvPr id="89093" name="Picture 6" descr="U:\CENTRO DE FORMACION\CENTRO FORMAC 061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7634" name="Rectangle 2"/>
          <p:cNvSpPr>
            <a:spLocks noGrp="1" noChangeArrowheads="1"/>
          </p:cNvSpPr>
          <p:nvPr>
            <p:ph type="body" idx="1"/>
          </p:nvPr>
        </p:nvSpPr>
        <p:spPr>
          <a:xfrm>
            <a:off x="533400" y="2057400"/>
            <a:ext cx="7772400" cy="4114800"/>
          </a:xfrm>
        </p:spPr>
        <p:txBody>
          <a:bodyPr/>
          <a:lstStyle/>
          <a:p>
            <a:r>
              <a:rPr lang="es-ES" sz="2800">
                <a:latin typeface="Times New Roman" charset="0"/>
              </a:rPr>
              <a:t>Pegar los electrodos sobre el tórax desnudo del paciente aunque tenga mucho vello.</a:t>
            </a:r>
          </a:p>
          <a:p>
            <a:r>
              <a:rPr lang="es-ES" sz="2800">
                <a:latin typeface="Times New Roman" charset="0"/>
              </a:rPr>
              <a:t>Si no conduce bien, presionar los electrodos.</a:t>
            </a:r>
          </a:p>
          <a:p>
            <a:r>
              <a:rPr lang="es-ES" sz="2800">
                <a:latin typeface="Times New Roman" charset="0"/>
              </a:rPr>
              <a:t>Si todavía no conduce: retirar parches.</a:t>
            </a:r>
          </a:p>
          <a:p>
            <a:r>
              <a:rPr lang="es-ES" sz="2800">
                <a:latin typeface="Times New Roman" charset="0"/>
              </a:rPr>
              <a:t>Rasurar  la zona depilada.</a:t>
            </a:r>
          </a:p>
          <a:p>
            <a:r>
              <a:rPr lang="es-ES" sz="2800">
                <a:latin typeface="Times New Roman" charset="0"/>
              </a:rPr>
              <a:t>Pegar nuevos electrodos.</a:t>
            </a:r>
          </a:p>
        </p:txBody>
      </p:sp>
      <p:sp>
        <p:nvSpPr>
          <p:cNvPr id="197635" name="Rectangle 3"/>
          <p:cNvSpPr>
            <a:spLocks noGrp="1" noChangeArrowheads="1"/>
          </p:cNvSpPr>
          <p:nvPr>
            <p:ph type="title"/>
          </p:nvPr>
        </p:nvSpPr>
        <p:spPr/>
        <p:txBody>
          <a:bodyPr/>
          <a:lstStyle/>
          <a:p>
            <a:r>
              <a:rPr lang="es-ES" sz="4000">
                <a:latin typeface="Times New Roman" charset="0"/>
              </a:rPr>
              <a:t>Tórax con abundante vello</a:t>
            </a:r>
          </a:p>
        </p:txBody>
      </p:sp>
      <p:pic>
        <p:nvPicPr>
          <p:cNvPr id="91139" name="Picture 4" descr="U:\CENTRO DE FORMACION\CENTRO FORMAC 061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7635"/>
                                        </p:tgtEl>
                                        <p:attrNameLst>
                                          <p:attrName>style.visibility</p:attrName>
                                        </p:attrNameLst>
                                      </p:cBhvr>
                                      <p:to>
                                        <p:strVal val="visible"/>
                                      </p:to>
                                    </p:set>
                                    <p:animEffect transition="in" filter="box(in)">
                                      <p:cBhvr>
                                        <p:cTn id="7" dur="500"/>
                                        <p:tgtEl>
                                          <p:spTgt spid="1976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97634">
                                            <p:txEl>
                                              <p:pRg st="0" end="0"/>
                                            </p:txEl>
                                          </p:spTgt>
                                        </p:tgtEl>
                                        <p:attrNameLst>
                                          <p:attrName>style.visibility</p:attrName>
                                        </p:attrNameLst>
                                      </p:cBhvr>
                                      <p:to>
                                        <p:strVal val="visible"/>
                                      </p:to>
                                    </p:set>
                                    <p:animEffect transition="in" filter="box(in)">
                                      <p:cBhvr>
                                        <p:cTn id="12" dur="500"/>
                                        <p:tgtEl>
                                          <p:spTgt spid="19763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97634">
                                            <p:txEl>
                                              <p:pRg st="1" end="1"/>
                                            </p:txEl>
                                          </p:spTgt>
                                        </p:tgtEl>
                                        <p:attrNameLst>
                                          <p:attrName>style.visibility</p:attrName>
                                        </p:attrNameLst>
                                      </p:cBhvr>
                                      <p:to>
                                        <p:strVal val="visible"/>
                                      </p:to>
                                    </p:set>
                                    <p:animEffect transition="in" filter="box(in)">
                                      <p:cBhvr>
                                        <p:cTn id="17" dur="500"/>
                                        <p:tgtEl>
                                          <p:spTgt spid="197634">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97634">
                                            <p:txEl>
                                              <p:pRg st="2" end="2"/>
                                            </p:txEl>
                                          </p:spTgt>
                                        </p:tgtEl>
                                        <p:attrNameLst>
                                          <p:attrName>style.visibility</p:attrName>
                                        </p:attrNameLst>
                                      </p:cBhvr>
                                      <p:to>
                                        <p:strVal val="visible"/>
                                      </p:to>
                                    </p:set>
                                    <p:animEffect transition="in" filter="box(in)">
                                      <p:cBhvr>
                                        <p:cTn id="22" dur="500"/>
                                        <p:tgtEl>
                                          <p:spTgt spid="197634">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97634">
                                            <p:txEl>
                                              <p:pRg st="3" end="3"/>
                                            </p:txEl>
                                          </p:spTgt>
                                        </p:tgtEl>
                                        <p:attrNameLst>
                                          <p:attrName>style.visibility</p:attrName>
                                        </p:attrNameLst>
                                      </p:cBhvr>
                                      <p:to>
                                        <p:strVal val="visible"/>
                                      </p:to>
                                    </p:set>
                                    <p:animEffect transition="in" filter="box(in)">
                                      <p:cBhvr>
                                        <p:cTn id="27" dur="500"/>
                                        <p:tgtEl>
                                          <p:spTgt spid="197634">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97634">
                                            <p:txEl>
                                              <p:pRg st="4" end="4"/>
                                            </p:txEl>
                                          </p:spTgt>
                                        </p:tgtEl>
                                        <p:attrNameLst>
                                          <p:attrName>style.visibility</p:attrName>
                                        </p:attrNameLst>
                                      </p:cBhvr>
                                      <p:to>
                                        <p:strVal val="visible"/>
                                      </p:to>
                                    </p:set>
                                    <p:animEffect transition="in" filter="box(in)">
                                      <p:cBhvr>
                                        <p:cTn id="32" dur="500"/>
                                        <p:tgtEl>
                                          <p:spTgt spid="1976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4" grpId="0" build="p" autoUpdateAnimBg="0"/>
      <p:bldP spid="197635"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3" descr="U:\CENTRO DE FORMACION\CENTRO FORMAC 061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3186" name="Object 5"/>
          <p:cNvGraphicFramePr>
            <a:graphicFrameLocks noChangeAspect="1"/>
          </p:cNvGraphicFramePr>
          <p:nvPr/>
        </p:nvGraphicFramePr>
        <p:xfrm>
          <a:off x="2286000" y="1752600"/>
          <a:ext cx="4646613" cy="4724400"/>
        </p:xfrm>
        <a:graphic>
          <a:graphicData uri="http://schemas.openxmlformats.org/presentationml/2006/ole">
            <mc:AlternateContent xmlns:mc="http://schemas.openxmlformats.org/markup-compatibility/2006">
              <mc:Choice xmlns:v="urn:schemas-microsoft-com:vml" Requires="v">
                <p:oleObj spid="_x0000_s93191" name="Documento de imagen" r:id="rId4" imgW="5117609" imgH="3041264" progId="Imaging.Document">
                  <p:embed/>
                </p:oleObj>
              </mc:Choice>
              <mc:Fallback>
                <p:oleObj name="Documento de imagen" r:id="rId4" imgW="5117609" imgH="3041264" progId="Imaging.Document">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1752600"/>
                        <a:ext cx="4646613"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3187" name="Rectangle 7"/>
          <p:cNvSpPr>
            <a:spLocks noGrp="1" noChangeArrowheads="1"/>
          </p:cNvSpPr>
          <p:nvPr>
            <p:ph type="title"/>
          </p:nvPr>
        </p:nvSpPr>
        <p:spPr>
          <a:xfrm>
            <a:off x="762000" y="990600"/>
            <a:ext cx="7772400" cy="1143000"/>
          </a:xfrm>
        </p:spPr>
        <p:txBody>
          <a:bodyPr/>
          <a:lstStyle/>
          <a:p>
            <a:r>
              <a:rPr lang="es-ES" sz="3600">
                <a:latin typeface="Times New Roman" charset="0"/>
              </a:rPr>
              <a:t>Tórax con mamas grandes</a:t>
            </a:r>
            <a:br>
              <a:rPr lang="es-ES" sz="3600">
                <a:latin typeface="Times New Roman" charset="0"/>
              </a:rPr>
            </a:br>
            <a:endParaRPr lang="es-ES" sz="3600">
              <a:latin typeface="Times New Roman" charset="0"/>
            </a:endParaRPr>
          </a:p>
        </p:txBody>
      </p:sp>
    </p:spTree>
  </p:cSld>
  <p:clrMapOvr>
    <a:masterClrMapping/>
  </p:clrMapOvr>
  <p:transition xmlns:p14="http://schemas.microsoft.com/office/powerpoint/2010/main">
    <p:random/>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3" descr="U:\CENTRO DE FORMACION\CENTRO FORMAC 061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4210" name="Object 4"/>
          <p:cNvGraphicFramePr>
            <a:graphicFrameLocks noChangeAspect="1"/>
          </p:cNvGraphicFramePr>
          <p:nvPr/>
        </p:nvGraphicFramePr>
        <p:xfrm>
          <a:off x="2438400" y="1524000"/>
          <a:ext cx="4564063" cy="5105400"/>
        </p:xfrm>
        <a:graphic>
          <a:graphicData uri="http://schemas.openxmlformats.org/presentationml/2006/ole">
            <mc:AlternateContent xmlns:mc="http://schemas.openxmlformats.org/markup-compatibility/2006">
              <mc:Choice xmlns:v="urn:schemas-microsoft-com:vml" Requires="v">
                <p:oleObj spid="_x0000_s94215" name="Documento de imagen" r:id="rId4" imgW="4799416" imgH="2852170" progId="Imaging.Document">
                  <p:embed/>
                </p:oleObj>
              </mc:Choice>
              <mc:Fallback>
                <p:oleObj name="Documento de imagen" r:id="rId4" imgW="4799416" imgH="2852170" progId="Imaging.Document">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1524000"/>
                        <a:ext cx="4564063"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4211" name="Text Box 5"/>
          <p:cNvSpPr txBox="1">
            <a:spLocks noChangeArrowheads="1"/>
          </p:cNvSpPr>
          <p:nvPr/>
        </p:nvSpPr>
        <p:spPr bwMode="auto">
          <a:xfrm>
            <a:off x="838200" y="838200"/>
            <a:ext cx="7772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s-ES" sz="3600">
                <a:solidFill>
                  <a:schemeClr val="tx2"/>
                </a:solidFill>
              </a:rPr>
              <a:t>Tórax delgado</a:t>
            </a:r>
            <a:endParaRPr lang="es-ES"/>
          </a:p>
        </p:txBody>
      </p:sp>
    </p:spTree>
  </p:cSld>
  <p:clrMapOvr>
    <a:masterClrMapping/>
  </p:clrMapOvr>
  <p:transition xmlns:p14="http://schemas.microsoft.com/office/powerpoint/2010/main">
    <p:random/>
  </p:transition>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9682" name="Rectangle 1026"/>
          <p:cNvSpPr>
            <a:spLocks noGrp="1" noChangeArrowheads="1"/>
          </p:cNvSpPr>
          <p:nvPr>
            <p:ph type="body" idx="1"/>
          </p:nvPr>
        </p:nvSpPr>
        <p:spPr>
          <a:xfrm>
            <a:off x="381000" y="2438400"/>
            <a:ext cx="7772400" cy="4114800"/>
          </a:xfrm>
        </p:spPr>
        <p:txBody>
          <a:bodyPr/>
          <a:lstStyle/>
          <a:p>
            <a:r>
              <a:rPr lang="es-ES" sz="2800">
                <a:latin typeface="Times New Roman" charset="0"/>
              </a:rPr>
              <a:t>Retirar parches de medicación.</a:t>
            </a:r>
          </a:p>
          <a:p>
            <a:r>
              <a:rPr lang="es-ES" sz="2800">
                <a:latin typeface="Times New Roman" charset="0"/>
              </a:rPr>
              <a:t>Limpiar la zona.</a:t>
            </a:r>
          </a:p>
          <a:p>
            <a:r>
              <a:rPr lang="es-ES" sz="2800">
                <a:latin typeface="Times New Roman" charset="0"/>
              </a:rPr>
              <a:t>Si lo electrodos se colocan sobre el parche, riesgo de:</a:t>
            </a:r>
          </a:p>
          <a:p>
            <a:pPr lvl="1"/>
            <a:r>
              <a:rPr lang="es-ES" sz="2400">
                <a:latin typeface="Times New Roman" charset="0"/>
              </a:rPr>
              <a:t>Quemaduras.</a:t>
            </a:r>
          </a:p>
          <a:p>
            <a:pPr lvl="1"/>
            <a:r>
              <a:rPr lang="es-ES" sz="2400">
                <a:latin typeface="Times New Roman" charset="0"/>
              </a:rPr>
              <a:t>Mala conducción de la electricidad al interior del tórax.</a:t>
            </a:r>
          </a:p>
        </p:txBody>
      </p:sp>
      <p:sp>
        <p:nvSpPr>
          <p:cNvPr id="199683" name="Rectangle 1027"/>
          <p:cNvSpPr>
            <a:spLocks noGrp="1" noChangeArrowheads="1"/>
          </p:cNvSpPr>
          <p:nvPr>
            <p:ph type="title"/>
          </p:nvPr>
        </p:nvSpPr>
        <p:spPr>
          <a:xfrm>
            <a:off x="914400" y="990600"/>
            <a:ext cx="7772400" cy="1143000"/>
          </a:xfrm>
        </p:spPr>
        <p:txBody>
          <a:bodyPr/>
          <a:lstStyle/>
          <a:p>
            <a:pPr algn="l"/>
            <a:r>
              <a:rPr lang="es-ES" sz="4000">
                <a:latin typeface="Times New Roman" charset="0"/>
              </a:rPr>
              <a:t>Medicación transdérmica (parches)</a:t>
            </a:r>
          </a:p>
        </p:txBody>
      </p:sp>
      <p:pic>
        <p:nvPicPr>
          <p:cNvPr id="95235" name="Picture 1028" descr="U:\CENTRO DE FORMACION\CENTRO FORMAC 061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9683"/>
                                        </p:tgtEl>
                                        <p:attrNameLst>
                                          <p:attrName>style.visibility</p:attrName>
                                        </p:attrNameLst>
                                      </p:cBhvr>
                                      <p:to>
                                        <p:strVal val="visible"/>
                                      </p:to>
                                    </p:set>
                                    <p:animEffect transition="in" filter="box(in)">
                                      <p:cBhvr>
                                        <p:cTn id="7" dur="500"/>
                                        <p:tgtEl>
                                          <p:spTgt spid="1996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9682">
                                            <p:txEl>
                                              <p:pRg st="0" end="0"/>
                                            </p:txEl>
                                          </p:spTgt>
                                        </p:tgtEl>
                                        <p:attrNameLst>
                                          <p:attrName>style.visibility</p:attrName>
                                        </p:attrNameLst>
                                      </p:cBhvr>
                                      <p:to>
                                        <p:strVal val="visible"/>
                                      </p:to>
                                    </p:set>
                                    <p:animEffect transition="in" filter="dissolve">
                                      <p:cBhvr>
                                        <p:cTn id="12" dur="500"/>
                                        <p:tgtEl>
                                          <p:spTgt spid="19968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9682">
                                            <p:txEl>
                                              <p:pRg st="1" end="1"/>
                                            </p:txEl>
                                          </p:spTgt>
                                        </p:tgtEl>
                                        <p:attrNameLst>
                                          <p:attrName>style.visibility</p:attrName>
                                        </p:attrNameLst>
                                      </p:cBhvr>
                                      <p:to>
                                        <p:strVal val="visible"/>
                                      </p:to>
                                    </p:set>
                                    <p:animEffect transition="in" filter="dissolve">
                                      <p:cBhvr>
                                        <p:cTn id="17" dur="500"/>
                                        <p:tgtEl>
                                          <p:spTgt spid="19968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99682">
                                            <p:txEl>
                                              <p:pRg st="2" end="2"/>
                                            </p:txEl>
                                          </p:spTgt>
                                        </p:tgtEl>
                                        <p:attrNameLst>
                                          <p:attrName>style.visibility</p:attrName>
                                        </p:attrNameLst>
                                      </p:cBhvr>
                                      <p:to>
                                        <p:strVal val="visible"/>
                                      </p:to>
                                    </p:set>
                                    <p:animEffect transition="in" filter="dissolve">
                                      <p:cBhvr>
                                        <p:cTn id="22" dur="500"/>
                                        <p:tgtEl>
                                          <p:spTgt spid="199682">
                                            <p:txEl>
                                              <p:pRg st="2" end="2"/>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99682">
                                            <p:txEl>
                                              <p:pRg st="3" end="3"/>
                                            </p:txEl>
                                          </p:spTgt>
                                        </p:tgtEl>
                                        <p:attrNameLst>
                                          <p:attrName>style.visibility</p:attrName>
                                        </p:attrNameLst>
                                      </p:cBhvr>
                                      <p:to>
                                        <p:strVal val="visible"/>
                                      </p:to>
                                    </p:set>
                                    <p:animEffect transition="in" filter="dissolve">
                                      <p:cBhvr>
                                        <p:cTn id="25" dur="500"/>
                                        <p:tgtEl>
                                          <p:spTgt spid="199682">
                                            <p:txEl>
                                              <p:pRg st="3" end="3"/>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99682">
                                            <p:txEl>
                                              <p:pRg st="4" end="4"/>
                                            </p:txEl>
                                          </p:spTgt>
                                        </p:tgtEl>
                                        <p:attrNameLst>
                                          <p:attrName>style.visibility</p:attrName>
                                        </p:attrNameLst>
                                      </p:cBhvr>
                                      <p:to>
                                        <p:strVal val="visible"/>
                                      </p:to>
                                    </p:set>
                                    <p:animEffect transition="in" filter="dissolve">
                                      <p:cBhvr>
                                        <p:cTn id="28" dur="500"/>
                                        <p:tgtEl>
                                          <p:spTgt spid="19968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2" grpId="0" build="p" autoUpdateAnimBg="0"/>
      <p:bldP spid="199683"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026"/>
          <p:cNvSpPr>
            <a:spLocks noGrp="1" noChangeArrowheads="1"/>
          </p:cNvSpPr>
          <p:nvPr>
            <p:ph type="title"/>
          </p:nvPr>
        </p:nvSpPr>
        <p:spPr>
          <a:xfrm>
            <a:off x="685800" y="990600"/>
            <a:ext cx="7772400" cy="685800"/>
          </a:xfrm>
          <a:noFill/>
        </p:spPr>
        <p:txBody>
          <a:bodyPr lIns="19050" tIns="26988" rIns="19050" bIns="26988" anchor="t"/>
          <a:lstStyle/>
          <a:p>
            <a:r>
              <a:rPr lang="es-ES_tradnl" sz="3600">
                <a:latin typeface="Times New Roman" charset="0"/>
              </a:rPr>
              <a:t>Marcapasos definitivo implantado y desfibriladores automáticos internos</a:t>
            </a:r>
          </a:p>
        </p:txBody>
      </p:sp>
      <p:sp>
        <p:nvSpPr>
          <p:cNvPr id="97282" name="Rectangle 1027"/>
          <p:cNvSpPr>
            <a:spLocks noGrp="1" noChangeArrowheads="1"/>
          </p:cNvSpPr>
          <p:nvPr>
            <p:ph type="body" idx="1"/>
          </p:nvPr>
        </p:nvSpPr>
        <p:spPr>
          <a:xfrm>
            <a:off x="685800" y="2438400"/>
            <a:ext cx="7772400" cy="3200400"/>
          </a:xfrm>
          <a:noFill/>
        </p:spPr>
        <p:txBody>
          <a:bodyPr lIns="88900" tIns="46038" rIns="88900" bIns="46038"/>
          <a:lstStyle/>
          <a:p>
            <a:pPr>
              <a:lnSpc>
                <a:spcPct val="90000"/>
              </a:lnSpc>
            </a:pPr>
            <a:r>
              <a:rPr lang="es-ES_tradnl" sz="2500">
                <a:latin typeface="Times New Roman" charset="0"/>
              </a:rPr>
              <a:t>Localizar el marcapasos o Desfibrilador Interno (DI):</a:t>
            </a:r>
          </a:p>
          <a:p>
            <a:pPr lvl="1">
              <a:lnSpc>
                <a:spcPct val="90000"/>
              </a:lnSpc>
            </a:pPr>
            <a:r>
              <a:rPr lang="es-ES_tradnl" sz="2500">
                <a:latin typeface="Times New Roman" charset="0"/>
              </a:rPr>
              <a:t>Se puede palpar un bulto y una cicatriz debajo de una clavícula, normalmente a la izquierda (generador del marcapasos o DI).</a:t>
            </a:r>
          </a:p>
          <a:p>
            <a:pPr>
              <a:lnSpc>
                <a:spcPct val="90000"/>
              </a:lnSpc>
            </a:pPr>
            <a:r>
              <a:rPr lang="es-ES_tradnl" sz="2500">
                <a:latin typeface="Times New Roman" charset="0"/>
              </a:rPr>
              <a:t>Alejar los electrodos de esa localización, unos 2,5 cm.</a:t>
            </a:r>
          </a:p>
          <a:p>
            <a:pPr>
              <a:lnSpc>
                <a:spcPct val="90000"/>
              </a:lnSpc>
            </a:pPr>
            <a:r>
              <a:rPr lang="es-ES_tradnl" sz="2500">
                <a:latin typeface="Times New Roman" charset="0"/>
              </a:rPr>
              <a:t>En el resto de los pasos no hay cambios.</a:t>
            </a:r>
          </a:p>
          <a:p>
            <a:pPr>
              <a:lnSpc>
                <a:spcPct val="90000"/>
              </a:lnSpc>
            </a:pPr>
            <a:r>
              <a:rPr lang="es-ES_tradnl" sz="2500">
                <a:latin typeface="Times New Roman" charset="0"/>
              </a:rPr>
              <a:t>Si el DI está liberando cargas, dejarlo actuar aproximadamente 1 minuto.</a:t>
            </a:r>
          </a:p>
        </p:txBody>
      </p:sp>
      <p:sp>
        <p:nvSpPr>
          <p:cNvPr id="97283" name="Rectangle 1028"/>
          <p:cNvSpPr>
            <a:spLocks noChangeArrowheads="1"/>
          </p:cNvSpPr>
          <p:nvPr/>
        </p:nvSpPr>
        <p:spPr bwMode="auto">
          <a:xfrm>
            <a:off x="8166100" y="6270625"/>
            <a:ext cx="665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pic>
        <p:nvPicPr>
          <p:cNvPr id="97284" name="Picture 1029" descr="U:\CENTRO DE FORMACION\CENTRO FORMAC 061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a:xfrm>
            <a:off x="685800" y="838200"/>
            <a:ext cx="7772400" cy="762000"/>
          </a:xfrm>
          <a:noFill/>
        </p:spPr>
        <p:txBody>
          <a:bodyPr lIns="19050" tIns="26988" rIns="19050" bIns="26988" anchor="t"/>
          <a:lstStyle/>
          <a:p>
            <a:r>
              <a:rPr lang="es-ES_tradnl">
                <a:latin typeface="Times New Roman" charset="0"/>
              </a:rPr>
              <a:t>Técnica de desfibrilación con el DESA</a:t>
            </a:r>
          </a:p>
        </p:txBody>
      </p:sp>
      <p:sp>
        <p:nvSpPr>
          <p:cNvPr id="99330" name="Rectangle 3"/>
          <p:cNvSpPr>
            <a:spLocks noGrp="1" noChangeArrowheads="1"/>
          </p:cNvSpPr>
          <p:nvPr>
            <p:ph type="body" idx="1"/>
          </p:nvPr>
        </p:nvSpPr>
        <p:spPr>
          <a:noFill/>
        </p:spPr>
        <p:txBody>
          <a:bodyPr lIns="88900" tIns="46038" rIns="88900" bIns="46038"/>
          <a:lstStyle/>
          <a:p>
            <a:pPr algn="just"/>
            <a:r>
              <a:rPr lang="es-ES_tradnl" sz="2800">
                <a:latin typeface="Times New Roman" charset="0"/>
              </a:rPr>
              <a:t>Encender el aparato y seguir sus indicaciones:</a:t>
            </a:r>
          </a:p>
          <a:p>
            <a:pPr lvl="1" algn="just"/>
            <a:r>
              <a:rPr lang="es-ES_tradnl" sz="2500">
                <a:latin typeface="Times New Roman" charset="0"/>
              </a:rPr>
              <a:t>“Pulse análisis” (Según DESA).</a:t>
            </a:r>
          </a:p>
          <a:p>
            <a:pPr lvl="1" algn="just"/>
            <a:r>
              <a:rPr lang="es-ES_tradnl" sz="2500">
                <a:latin typeface="Times New Roman" charset="0"/>
              </a:rPr>
              <a:t>“Análisis en proceso. Manténgase alejado”.</a:t>
            </a:r>
          </a:p>
          <a:p>
            <a:pPr lvl="1" algn="just"/>
            <a:r>
              <a:rPr lang="es-ES_tradnl" sz="2500">
                <a:latin typeface="Times New Roman" charset="0"/>
              </a:rPr>
              <a:t>“Descarga aconsejada” o “Descarga no aconsejada”.</a:t>
            </a:r>
          </a:p>
          <a:p>
            <a:pPr lvl="1" algn="just"/>
            <a:r>
              <a:rPr lang="es-ES_tradnl" sz="2500">
                <a:latin typeface="Times New Roman" charset="0"/>
              </a:rPr>
              <a:t>Si se debe descargar: “Manténgase alejado. Pulse para descarga”.</a:t>
            </a:r>
          </a:p>
          <a:p>
            <a:pPr lvl="1" algn="just"/>
            <a:r>
              <a:rPr lang="es-ES_tradnl" sz="2500">
                <a:latin typeface="Times New Roman" charset="0"/>
              </a:rPr>
              <a:t>Tras tres descargas no efectivas o si no se debe descargar: “Compruebe pulso. Si no hay pulso, inicie RCP”.</a:t>
            </a:r>
            <a:endParaRPr lang="es-ES_tradnl">
              <a:latin typeface="Times New Roman" charset="0"/>
            </a:endParaRPr>
          </a:p>
        </p:txBody>
      </p:sp>
      <p:sp>
        <p:nvSpPr>
          <p:cNvPr id="99331" name="Rectangle 4"/>
          <p:cNvSpPr>
            <a:spLocks noChangeArrowheads="1"/>
          </p:cNvSpPr>
          <p:nvPr/>
        </p:nvSpPr>
        <p:spPr bwMode="auto">
          <a:xfrm>
            <a:off x="8185150" y="6270625"/>
            <a:ext cx="679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pic>
        <p:nvPicPr>
          <p:cNvPr id="99332" name="Picture 5" descr="U:\CENTRO DE FORMACION\CENTRO FORMAC 061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4"/>
          <p:cNvSpPr>
            <a:spLocks noChangeArrowheads="1"/>
          </p:cNvSpPr>
          <p:nvPr/>
        </p:nvSpPr>
        <p:spPr bwMode="auto">
          <a:xfrm>
            <a:off x="8185150" y="6270625"/>
            <a:ext cx="679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pic>
        <p:nvPicPr>
          <p:cNvPr id="101378" name="Picture 5" descr="U:\CENTRO DE FORMACION\CENTRO FORMAC 061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Rectangle 6"/>
          <p:cNvSpPr>
            <a:spLocks noChangeArrowheads="1"/>
          </p:cNvSpPr>
          <p:nvPr/>
        </p:nvSpPr>
        <p:spPr bwMode="auto">
          <a:xfrm>
            <a:off x="8577263" y="6270625"/>
            <a:ext cx="7477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sp>
        <p:nvSpPr>
          <p:cNvPr id="201737" name="Text Box 9"/>
          <p:cNvSpPr txBox="1">
            <a:spLocks noChangeArrowheads="1"/>
          </p:cNvSpPr>
          <p:nvPr/>
        </p:nvSpPr>
        <p:spPr bwMode="auto">
          <a:xfrm>
            <a:off x="5391150" y="6553200"/>
            <a:ext cx="3752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s-ES_tradnl" sz="1400"/>
              <a:t>ERC Guidelines. Resuscitation 2001; 48: 207-209</a:t>
            </a:r>
          </a:p>
        </p:txBody>
      </p:sp>
      <p:pic>
        <p:nvPicPr>
          <p:cNvPr id="2" name="Imagen 1"/>
          <p:cNvPicPr>
            <a:picLocks noChangeAspect="1"/>
          </p:cNvPicPr>
          <p:nvPr/>
        </p:nvPicPr>
        <p:blipFill>
          <a:blip r:embed="rId4"/>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1737"/>
                                        </p:tgtEl>
                                        <p:attrNameLst>
                                          <p:attrName>style.visibility</p:attrName>
                                        </p:attrNameLst>
                                      </p:cBhvr>
                                      <p:to>
                                        <p:strVal val="visible"/>
                                      </p:to>
                                    </p:set>
                                    <p:animEffect transition="in" filter="dissolve">
                                      <p:cBhvr>
                                        <p:cTn id="7" dur="500"/>
                                        <p:tgtEl>
                                          <p:spTgt spid="201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7"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685800" y="1066800"/>
            <a:ext cx="7772400" cy="1143000"/>
          </a:xfrm>
          <a:noFill/>
        </p:spPr>
        <p:txBody>
          <a:bodyPr lIns="19050" tIns="26988" rIns="19050" bIns="26988" anchor="t"/>
          <a:lstStyle/>
          <a:p>
            <a:r>
              <a:rPr lang="es-ES_tradnl">
                <a:latin typeface="Times New Roman" charset="0"/>
              </a:rPr>
              <a:t>Peculiaridades RCP con DESA</a:t>
            </a:r>
          </a:p>
        </p:txBody>
      </p:sp>
      <p:sp>
        <p:nvSpPr>
          <p:cNvPr id="179203" name="Rectangle 3"/>
          <p:cNvSpPr>
            <a:spLocks noGrp="1" noChangeArrowheads="1"/>
          </p:cNvSpPr>
          <p:nvPr>
            <p:ph type="body" idx="1"/>
          </p:nvPr>
        </p:nvSpPr>
        <p:spPr>
          <a:xfrm>
            <a:off x="685800" y="1828800"/>
            <a:ext cx="7772400" cy="4114800"/>
          </a:xfrm>
          <a:noFill/>
        </p:spPr>
        <p:txBody>
          <a:bodyPr lIns="88900" tIns="46038" rIns="88900" bIns="46038"/>
          <a:lstStyle/>
          <a:p>
            <a:pPr algn="just"/>
            <a:r>
              <a:rPr lang="es-ES_tradnl" sz="2500">
                <a:latin typeface="Times New Roman" charset="0"/>
              </a:rPr>
              <a:t>Seguir indicaciones del aparato.</a:t>
            </a:r>
          </a:p>
          <a:p>
            <a:pPr algn="just"/>
            <a:r>
              <a:rPr lang="es-ES_tradnl" sz="2500">
                <a:latin typeface="Times New Roman" charset="0"/>
              </a:rPr>
              <a:t>No mirar pulso entre descargas.</a:t>
            </a:r>
          </a:p>
          <a:p>
            <a:pPr algn="just"/>
            <a:r>
              <a:rPr lang="es-ES_tradnl" sz="2500">
                <a:latin typeface="Times New Roman" charset="0"/>
              </a:rPr>
              <a:t>Si hay dos operadores: uno verifica PCR y conecta el DESA y el otro avisa al 061.</a:t>
            </a:r>
          </a:p>
          <a:p>
            <a:pPr algn="just"/>
            <a:r>
              <a:rPr lang="es-ES_tradnl" sz="2500">
                <a:latin typeface="Times New Roman" charset="0"/>
              </a:rPr>
              <a:t>Si hay un operador: primero avisar, luego verificar PCR y conectar el DESA cuanto antes. Idealmente avisaría cualquier otro testigo.</a:t>
            </a:r>
          </a:p>
          <a:p>
            <a:pPr algn="just"/>
            <a:r>
              <a:rPr lang="es-ES_tradnl" sz="2500">
                <a:latin typeface="Times New Roman" charset="0"/>
              </a:rPr>
              <a:t>Sólo se tocará al paciente cuando lo diga el DESA.</a:t>
            </a:r>
            <a:endParaRPr lang="es-ES_tradnl">
              <a:latin typeface="Times New Roman" charset="0"/>
            </a:endParaRPr>
          </a:p>
        </p:txBody>
      </p:sp>
      <p:sp>
        <p:nvSpPr>
          <p:cNvPr id="103427" name="Rectangle 4"/>
          <p:cNvSpPr>
            <a:spLocks noChangeArrowheads="1"/>
          </p:cNvSpPr>
          <p:nvPr/>
        </p:nvSpPr>
        <p:spPr bwMode="auto">
          <a:xfrm>
            <a:off x="8185150" y="6270625"/>
            <a:ext cx="679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pic>
        <p:nvPicPr>
          <p:cNvPr id="103428" name="Picture 5" descr="U:\CENTRO DE FORMACION\CENTRO FORMAC 061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92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79203">
                                            <p:txEl>
                                              <p:pRg st="0" end="0"/>
                                            </p:txEl>
                                          </p:spTgt>
                                        </p:tgtEl>
                                        <p:attrNameLst>
                                          <p:attrName>style.visibility</p:attrName>
                                        </p:attrNameLst>
                                      </p:cBhvr>
                                      <p:to>
                                        <p:strVal val="visible"/>
                                      </p:to>
                                    </p:set>
                                    <p:animEffect transition="in" filter="blinds(horizontal)">
                                      <p:cBhvr>
                                        <p:cTn id="11" dur="500"/>
                                        <p:tgtEl>
                                          <p:spTgt spid="17920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79203">
                                            <p:txEl>
                                              <p:pRg st="1" end="1"/>
                                            </p:txEl>
                                          </p:spTgt>
                                        </p:tgtEl>
                                        <p:attrNameLst>
                                          <p:attrName>style.visibility</p:attrName>
                                        </p:attrNameLst>
                                      </p:cBhvr>
                                      <p:to>
                                        <p:strVal val="visible"/>
                                      </p:to>
                                    </p:set>
                                    <p:animEffect transition="in" filter="blinds(horizontal)">
                                      <p:cBhvr>
                                        <p:cTn id="16" dur="500"/>
                                        <p:tgtEl>
                                          <p:spTgt spid="17920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79203">
                                            <p:txEl>
                                              <p:pRg st="2" end="2"/>
                                            </p:txEl>
                                          </p:spTgt>
                                        </p:tgtEl>
                                        <p:attrNameLst>
                                          <p:attrName>style.visibility</p:attrName>
                                        </p:attrNameLst>
                                      </p:cBhvr>
                                      <p:to>
                                        <p:strVal val="visible"/>
                                      </p:to>
                                    </p:set>
                                    <p:animEffect transition="in" filter="blinds(horizontal)">
                                      <p:cBhvr>
                                        <p:cTn id="21" dur="500"/>
                                        <p:tgtEl>
                                          <p:spTgt spid="179203">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79203">
                                            <p:txEl>
                                              <p:pRg st="3" end="3"/>
                                            </p:txEl>
                                          </p:spTgt>
                                        </p:tgtEl>
                                        <p:attrNameLst>
                                          <p:attrName>style.visibility</p:attrName>
                                        </p:attrNameLst>
                                      </p:cBhvr>
                                      <p:to>
                                        <p:strVal val="visible"/>
                                      </p:to>
                                    </p:set>
                                    <p:animEffect transition="in" filter="blinds(horizontal)">
                                      <p:cBhvr>
                                        <p:cTn id="26" dur="500"/>
                                        <p:tgtEl>
                                          <p:spTgt spid="179203">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79203">
                                            <p:txEl>
                                              <p:pRg st="4" end="4"/>
                                            </p:txEl>
                                          </p:spTgt>
                                        </p:tgtEl>
                                        <p:attrNameLst>
                                          <p:attrName>style.visibility</p:attrName>
                                        </p:attrNameLst>
                                      </p:cBhvr>
                                      <p:to>
                                        <p:strVal val="visible"/>
                                      </p:to>
                                    </p:set>
                                    <p:animEffect transition="in" filter="blinds(horizontal)">
                                      <p:cBhvr>
                                        <p:cTn id="31" dur="500"/>
                                        <p:tgtEl>
                                          <p:spTgt spid="1792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2" grpId="0" autoUpdateAnimBg="0"/>
      <p:bldP spid="179203" grpId="0" build="p" bldLvl="2"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685800" y="1066800"/>
            <a:ext cx="7772400" cy="1143000"/>
          </a:xfrm>
          <a:noFill/>
        </p:spPr>
        <p:txBody>
          <a:bodyPr lIns="19050" tIns="26988" rIns="19050" bIns="26988" anchor="t"/>
          <a:lstStyle/>
          <a:p>
            <a:r>
              <a:rPr lang="es-ES_tradnl">
                <a:latin typeface="Times New Roman" charset="0"/>
              </a:rPr>
              <a:t>Ambulancia en marcha</a:t>
            </a:r>
          </a:p>
        </p:txBody>
      </p:sp>
      <p:sp>
        <p:nvSpPr>
          <p:cNvPr id="203779" name="Rectangle 3"/>
          <p:cNvSpPr>
            <a:spLocks noGrp="1" noChangeArrowheads="1"/>
          </p:cNvSpPr>
          <p:nvPr>
            <p:ph type="body" idx="1"/>
          </p:nvPr>
        </p:nvSpPr>
        <p:spPr>
          <a:xfrm>
            <a:off x="685800" y="1828800"/>
            <a:ext cx="7772400" cy="4114800"/>
          </a:xfrm>
          <a:noFill/>
        </p:spPr>
        <p:txBody>
          <a:bodyPr lIns="88900" tIns="46038" rIns="88900" bIns="46038"/>
          <a:lstStyle/>
          <a:p>
            <a:pPr algn="just"/>
            <a:r>
              <a:rPr lang="es-ES_tradnl" sz="2400">
                <a:latin typeface="Times New Roman" charset="0"/>
              </a:rPr>
              <a:t>Una vez que el paciente ha sido reanimado, se le traslada en ambulancia.</a:t>
            </a:r>
          </a:p>
          <a:p>
            <a:pPr algn="just"/>
            <a:r>
              <a:rPr lang="es-ES_tradnl" sz="2400">
                <a:latin typeface="Times New Roman" charset="0"/>
              </a:rPr>
              <a:t>Si analiza bien: dejar electrodos puestos y DESA encendido.</a:t>
            </a:r>
          </a:p>
          <a:p>
            <a:pPr algn="just"/>
            <a:r>
              <a:rPr lang="es-ES_tradnl" sz="2400">
                <a:latin typeface="Times New Roman" charset="0"/>
              </a:rPr>
              <a:t>Si da interferencias: reducir la marcha.</a:t>
            </a:r>
          </a:p>
          <a:p>
            <a:pPr algn="just"/>
            <a:r>
              <a:rPr lang="es-ES_tradnl" sz="2400">
                <a:latin typeface="Times New Roman" charset="0"/>
              </a:rPr>
              <a:t>Si no se solucionan:dejar parches y apagar DESA, vigilando estrechamente al paciente.</a:t>
            </a:r>
          </a:p>
          <a:p>
            <a:pPr algn="just"/>
            <a:r>
              <a:rPr lang="es-ES_tradnl" sz="2400">
                <a:latin typeface="Times New Roman" charset="0"/>
              </a:rPr>
              <a:t>Si está la ambulancia en marcha e indica desfibrilar: PARAR LA AMBULANCIA y seguir las instrucciones del DESA.</a:t>
            </a:r>
          </a:p>
        </p:txBody>
      </p:sp>
      <p:sp>
        <p:nvSpPr>
          <p:cNvPr id="105475" name="Rectangle 4"/>
          <p:cNvSpPr>
            <a:spLocks noChangeArrowheads="1"/>
          </p:cNvSpPr>
          <p:nvPr/>
        </p:nvSpPr>
        <p:spPr bwMode="auto">
          <a:xfrm>
            <a:off x="8185150" y="6270625"/>
            <a:ext cx="679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pic>
        <p:nvPicPr>
          <p:cNvPr id="105476" name="Picture 5" descr="U:\CENTRO DE FORMACION\CENTRO FORMAC 061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37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203779">
                                            <p:txEl>
                                              <p:pRg st="0" end="0"/>
                                            </p:txEl>
                                          </p:spTgt>
                                        </p:tgtEl>
                                        <p:attrNameLst>
                                          <p:attrName>style.visibility</p:attrName>
                                        </p:attrNameLst>
                                      </p:cBhvr>
                                      <p:to>
                                        <p:strVal val="visible"/>
                                      </p:to>
                                    </p:set>
                                    <p:animEffect transition="in" filter="dissolve">
                                      <p:cBhvr>
                                        <p:cTn id="11" dur="500"/>
                                        <p:tgtEl>
                                          <p:spTgt spid="203779">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203779">
                                            <p:txEl>
                                              <p:pRg st="1" end="1"/>
                                            </p:txEl>
                                          </p:spTgt>
                                        </p:tgtEl>
                                        <p:attrNameLst>
                                          <p:attrName>style.visibility</p:attrName>
                                        </p:attrNameLst>
                                      </p:cBhvr>
                                      <p:to>
                                        <p:strVal val="visible"/>
                                      </p:to>
                                    </p:set>
                                    <p:animEffect transition="in" filter="dissolve">
                                      <p:cBhvr>
                                        <p:cTn id="16" dur="500"/>
                                        <p:tgtEl>
                                          <p:spTgt spid="203779">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03779">
                                            <p:txEl>
                                              <p:pRg st="2" end="2"/>
                                            </p:txEl>
                                          </p:spTgt>
                                        </p:tgtEl>
                                        <p:attrNameLst>
                                          <p:attrName>style.visibility</p:attrName>
                                        </p:attrNameLst>
                                      </p:cBhvr>
                                      <p:to>
                                        <p:strVal val="visible"/>
                                      </p:to>
                                    </p:set>
                                    <p:animEffect transition="in" filter="dissolve">
                                      <p:cBhvr>
                                        <p:cTn id="21" dur="500"/>
                                        <p:tgtEl>
                                          <p:spTgt spid="203779">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203779">
                                            <p:txEl>
                                              <p:pRg st="3" end="3"/>
                                            </p:txEl>
                                          </p:spTgt>
                                        </p:tgtEl>
                                        <p:attrNameLst>
                                          <p:attrName>style.visibility</p:attrName>
                                        </p:attrNameLst>
                                      </p:cBhvr>
                                      <p:to>
                                        <p:strVal val="visible"/>
                                      </p:to>
                                    </p:set>
                                    <p:animEffect transition="in" filter="dissolve">
                                      <p:cBhvr>
                                        <p:cTn id="26" dur="500"/>
                                        <p:tgtEl>
                                          <p:spTgt spid="203779">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03779">
                                            <p:txEl>
                                              <p:pRg st="4" end="4"/>
                                            </p:txEl>
                                          </p:spTgt>
                                        </p:tgtEl>
                                        <p:attrNameLst>
                                          <p:attrName>style.visibility</p:attrName>
                                        </p:attrNameLst>
                                      </p:cBhvr>
                                      <p:to>
                                        <p:strVal val="visible"/>
                                      </p:to>
                                    </p:set>
                                    <p:animEffect transition="in" filter="dissolve">
                                      <p:cBhvr>
                                        <p:cTn id="31" dur="500"/>
                                        <p:tgtEl>
                                          <p:spTgt spid="2037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78" grpId="0" autoUpdateAnimBg="0"/>
      <p:bldP spid="203779"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685800" y="1219200"/>
            <a:ext cx="7772400" cy="1143000"/>
          </a:xfrm>
          <a:noFill/>
        </p:spPr>
        <p:txBody>
          <a:bodyPr lIns="19050" tIns="26988" rIns="19050" bIns="26988" anchor="t"/>
          <a:lstStyle/>
          <a:p>
            <a:r>
              <a:rPr lang="es-ES_tradnl">
                <a:latin typeface="Times New Roman" charset="0"/>
              </a:rPr>
              <a:t>La Desfibrilación es “Parte del SVB”</a:t>
            </a:r>
          </a:p>
        </p:txBody>
      </p:sp>
      <p:sp>
        <p:nvSpPr>
          <p:cNvPr id="101379" name="Rectangle 3"/>
          <p:cNvSpPr>
            <a:spLocks noGrp="1" noChangeArrowheads="1"/>
          </p:cNvSpPr>
          <p:nvPr>
            <p:ph type="body" idx="1"/>
          </p:nvPr>
        </p:nvSpPr>
        <p:spPr>
          <a:xfrm>
            <a:off x="685800" y="2601913"/>
            <a:ext cx="7772400" cy="3494087"/>
          </a:xfrm>
          <a:noFill/>
        </p:spPr>
        <p:txBody>
          <a:bodyPr lIns="88900" tIns="46038" rIns="88900" bIns="46038"/>
          <a:lstStyle/>
          <a:p>
            <a:pPr algn="just"/>
            <a:r>
              <a:rPr lang="es-ES_tradnl" sz="2700">
                <a:latin typeface="Times New Roman" charset="0"/>
              </a:rPr>
              <a:t>Soporte Vital Básico incluye RCP  y desfibrilación.</a:t>
            </a:r>
          </a:p>
          <a:p>
            <a:pPr algn="just"/>
            <a:r>
              <a:rPr lang="es-ES_tradnl" sz="2700">
                <a:latin typeface="Times New Roman" charset="0"/>
              </a:rPr>
              <a:t>La pauta de atención exige que  el personal de SVB sea entrenado y se le permita el uso de desfibriladores, y en particular  el Desfibrilador Semiutomático Externo [DESA].</a:t>
            </a:r>
            <a:endParaRPr lang="es-ES_tradnl">
              <a:latin typeface="Times New Roman" charset="0"/>
            </a:endParaRPr>
          </a:p>
        </p:txBody>
      </p:sp>
      <p:sp>
        <p:nvSpPr>
          <p:cNvPr id="24579" name="Rectangle 4"/>
          <p:cNvSpPr>
            <a:spLocks noChangeArrowheads="1"/>
          </p:cNvSpPr>
          <p:nvPr/>
        </p:nvSpPr>
        <p:spPr bwMode="auto">
          <a:xfrm>
            <a:off x="1524000" y="5715000"/>
            <a:ext cx="4933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r>
              <a:rPr lang="es-ES_tradnl" sz="1200">
                <a:solidFill>
                  <a:srgbClr val="FFFFFF"/>
                </a:solidFill>
                <a:latin typeface="BO Univers 65 BoldOblique" charset="0"/>
              </a:rPr>
              <a:t>Textbook of Advanced Cardiac Life Support, Chapter 4, 1994; p. 4–14.</a:t>
            </a:r>
          </a:p>
        </p:txBody>
      </p:sp>
      <p:sp>
        <p:nvSpPr>
          <p:cNvPr id="24580" name="Rectangle 5"/>
          <p:cNvSpPr>
            <a:spLocks noChangeArrowheads="1"/>
          </p:cNvSpPr>
          <p:nvPr/>
        </p:nvSpPr>
        <p:spPr bwMode="auto">
          <a:xfrm>
            <a:off x="8188325" y="6270625"/>
            <a:ext cx="654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pic>
        <p:nvPicPr>
          <p:cNvPr id="24581" name="Picture 6" descr="U:\CENTRO DE FORMACION\CENTRO FORMAC 061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1378"/>
                                        </p:tgtEl>
                                        <p:attrNameLst>
                                          <p:attrName>style.visibility</p:attrName>
                                        </p:attrNameLst>
                                      </p:cBhvr>
                                      <p:to>
                                        <p:strVal val="visible"/>
                                      </p:to>
                                    </p:set>
                                    <p:animEffect transition="in" filter="box(in)">
                                      <p:cBhvr>
                                        <p:cTn id="7" dur="500"/>
                                        <p:tgtEl>
                                          <p:spTgt spid="1013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1379">
                                            <p:txEl>
                                              <p:pRg st="0" end="0"/>
                                            </p:txEl>
                                          </p:spTgt>
                                        </p:tgtEl>
                                        <p:attrNameLst>
                                          <p:attrName>style.visibility</p:attrName>
                                        </p:attrNameLst>
                                      </p:cBhvr>
                                      <p:to>
                                        <p:strVal val="visible"/>
                                      </p:to>
                                    </p:set>
                                    <p:animEffect transition="in" filter="dissolve">
                                      <p:cBhvr>
                                        <p:cTn id="12" dur="500"/>
                                        <p:tgtEl>
                                          <p:spTgt spid="10137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1379">
                                            <p:txEl>
                                              <p:pRg st="1" end="1"/>
                                            </p:txEl>
                                          </p:spTgt>
                                        </p:tgtEl>
                                        <p:attrNameLst>
                                          <p:attrName>style.visibility</p:attrName>
                                        </p:attrNameLst>
                                      </p:cBhvr>
                                      <p:to>
                                        <p:strVal val="visible"/>
                                      </p:to>
                                    </p:set>
                                    <p:animEffect transition="in" filter="dissolve">
                                      <p:cBhvr>
                                        <p:cTn id="17" dur="500"/>
                                        <p:tgtEl>
                                          <p:spTgt spid="1013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8" grpId="0" autoUpdateAnimBg="0"/>
      <p:bldP spid="101379"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609600" y="838200"/>
            <a:ext cx="7772400" cy="1143000"/>
          </a:xfrm>
          <a:noFill/>
        </p:spPr>
        <p:txBody>
          <a:bodyPr lIns="19050" tIns="26988" rIns="19050" bIns="26988" anchor="t"/>
          <a:lstStyle/>
          <a:p>
            <a:r>
              <a:rPr lang="es-ES_tradnl">
                <a:latin typeface="Times New Roman" charset="0"/>
              </a:rPr>
              <a:t>Ante todo ... sea prudente</a:t>
            </a:r>
          </a:p>
        </p:txBody>
      </p:sp>
      <p:sp>
        <p:nvSpPr>
          <p:cNvPr id="181251" name="Rectangle 3"/>
          <p:cNvSpPr>
            <a:spLocks noGrp="1" noChangeArrowheads="1"/>
          </p:cNvSpPr>
          <p:nvPr>
            <p:ph type="body" idx="1"/>
          </p:nvPr>
        </p:nvSpPr>
        <p:spPr>
          <a:noFill/>
        </p:spPr>
        <p:txBody>
          <a:bodyPr lIns="88900" tIns="46038" rIns="88900" bIns="46038"/>
          <a:lstStyle/>
          <a:p>
            <a:pPr algn="just"/>
            <a:r>
              <a:rPr lang="es-ES_tradnl" sz="2500">
                <a:latin typeface="Times New Roman" charset="0"/>
              </a:rPr>
              <a:t>Use el desfibrilador solamente si la víctima no respira.</a:t>
            </a:r>
          </a:p>
          <a:p>
            <a:pPr algn="just"/>
            <a:r>
              <a:rPr lang="es-ES_tradnl" sz="2500">
                <a:latin typeface="Times New Roman" charset="0"/>
              </a:rPr>
              <a:t>Asegúrese que nadie está tocando a la víctima.</a:t>
            </a:r>
          </a:p>
          <a:p>
            <a:pPr algn="just"/>
            <a:r>
              <a:rPr lang="es-ES_tradnl" sz="2500">
                <a:latin typeface="Times New Roman" charset="0"/>
              </a:rPr>
              <a:t>Resguárdese de la lluvia. Retire el paciente de charcos.</a:t>
            </a:r>
          </a:p>
          <a:p>
            <a:pPr algn="just"/>
            <a:r>
              <a:rPr lang="es-ES_tradnl" sz="2500">
                <a:latin typeface="Times New Roman" charset="0"/>
              </a:rPr>
              <a:t>La ambulancia tiene que estar parada antes de desfibrilar.</a:t>
            </a:r>
          </a:p>
          <a:p>
            <a:pPr algn="just"/>
            <a:r>
              <a:rPr lang="es-ES_tradnl" sz="2500">
                <a:latin typeface="Times New Roman" charset="0"/>
              </a:rPr>
              <a:t>No usar en niños menores de 1 año. Usar palas peditricas para niños, con disipador de corriente (osito)</a:t>
            </a:r>
            <a:endParaRPr lang="es-ES_tradnl">
              <a:latin typeface="Times New Roman" charset="0"/>
            </a:endParaRPr>
          </a:p>
        </p:txBody>
      </p:sp>
      <p:sp>
        <p:nvSpPr>
          <p:cNvPr id="107523" name="Rectangle 4"/>
          <p:cNvSpPr>
            <a:spLocks noChangeArrowheads="1"/>
          </p:cNvSpPr>
          <p:nvPr/>
        </p:nvSpPr>
        <p:spPr bwMode="auto">
          <a:xfrm>
            <a:off x="8166100" y="6270625"/>
            <a:ext cx="665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pic>
        <p:nvPicPr>
          <p:cNvPr id="107524" name="Picture 6" descr="U:\CENTRO DE FORMACION\CENTRO FORMAC 061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12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181251">
                                            <p:txEl>
                                              <p:pRg st="0" end="0"/>
                                            </p:txEl>
                                          </p:spTgt>
                                        </p:tgtEl>
                                        <p:attrNameLst>
                                          <p:attrName>style.visibility</p:attrName>
                                        </p:attrNameLst>
                                      </p:cBhvr>
                                      <p:to>
                                        <p:strVal val="visible"/>
                                      </p:to>
                                    </p:set>
                                    <p:animEffect transition="in" filter="box(in)">
                                      <p:cBhvr>
                                        <p:cTn id="11" dur="500"/>
                                        <p:tgtEl>
                                          <p:spTgt spid="181251">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181251">
                                            <p:txEl>
                                              <p:pRg st="1" end="1"/>
                                            </p:txEl>
                                          </p:spTgt>
                                        </p:tgtEl>
                                        <p:attrNameLst>
                                          <p:attrName>style.visibility</p:attrName>
                                        </p:attrNameLst>
                                      </p:cBhvr>
                                      <p:to>
                                        <p:strVal val="visible"/>
                                      </p:to>
                                    </p:set>
                                    <p:animEffect transition="in" filter="box(in)">
                                      <p:cBhvr>
                                        <p:cTn id="16" dur="500"/>
                                        <p:tgtEl>
                                          <p:spTgt spid="181251">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181251">
                                            <p:txEl>
                                              <p:pRg st="2" end="2"/>
                                            </p:txEl>
                                          </p:spTgt>
                                        </p:tgtEl>
                                        <p:attrNameLst>
                                          <p:attrName>style.visibility</p:attrName>
                                        </p:attrNameLst>
                                      </p:cBhvr>
                                      <p:to>
                                        <p:strVal val="visible"/>
                                      </p:to>
                                    </p:set>
                                    <p:animEffect transition="in" filter="box(in)">
                                      <p:cBhvr>
                                        <p:cTn id="21" dur="500"/>
                                        <p:tgtEl>
                                          <p:spTgt spid="181251">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181251">
                                            <p:txEl>
                                              <p:pRg st="3" end="3"/>
                                            </p:txEl>
                                          </p:spTgt>
                                        </p:tgtEl>
                                        <p:attrNameLst>
                                          <p:attrName>style.visibility</p:attrName>
                                        </p:attrNameLst>
                                      </p:cBhvr>
                                      <p:to>
                                        <p:strVal val="visible"/>
                                      </p:to>
                                    </p:set>
                                    <p:animEffect transition="in" filter="box(in)">
                                      <p:cBhvr>
                                        <p:cTn id="26" dur="500"/>
                                        <p:tgtEl>
                                          <p:spTgt spid="181251">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181251">
                                            <p:txEl>
                                              <p:pRg st="4" end="4"/>
                                            </p:txEl>
                                          </p:spTgt>
                                        </p:tgtEl>
                                        <p:attrNameLst>
                                          <p:attrName>style.visibility</p:attrName>
                                        </p:attrNameLst>
                                      </p:cBhvr>
                                      <p:to>
                                        <p:strVal val="visible"/>
                                      </p:to>
                                    </p:set>
                                    <p:animEffect transition="in" filter="box(in)">
                                      <p:cBhvr>
                                        <p:cTn id="31" dur="500"/>
                                        <p:tgtEl>
                                          <p:spTgt spid="1812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0" grpId="0" autoUpdateAnimBg="0"/>
      <p:bldP spid="181251"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Rectangle 2"/>
          <p:cNvSpPr>
            <a:spLocks noGrp="1" noChangeArrowheads="1"/>
          </p:cNvSpPr>
          <p:nvPr>
            <p:ph type="body" idx="1"/>
          </p:nvPr>
        </p:nvSpPr>
        <p:spPr>
          <a:xfrm>
            <a:off x="5105400" y="3352800"/>
            <a:ext cx="4289425" cy="506413"/>
          </a:xfrm>
          <a:noFill/>
        </p:spPr>
        <p:txBody>
          <a:bodyPr lIns="88900" tIns="46038" rIns="88900" bIns="46038"/>
          <a:lstStyle/>
          <a:p>
            <a:pPr>
              <a:lnSpc>
                <a:spcPct val="90000"/>
              </a:lnSpc>
              <a:buFontTx/>
              <a:buNone/>
            </a:pPr>
            <a:r>
              <a:rPr lang="es-ES_tradnl" sz="2800">
                <a:latin typeface="Times New Roman" charset="0"/>
              </a:rPr>
              <a:t>¡ Podrías haber dicho “apártate” !</a:t>
            </a:r>
          </a:p>
        </p:txBody>
      </p:sp>
      <p:sp>
        <p:nvSpPr>
          <p:cNvPr id="109570" name="Rectangle 3"/>
          <p:cNvSpPr>
            <a:spLocks noChangeArrowheads="1"/>
          </p:cNvSpPr>
          <p:nvPr/>
        </p:nvSpPr>
        <p:spPr bwMode="auto">
          <a:xfrm>
            <a:off x="8199438" y="6270625"/>
            <a:ext cx="665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pic>
        <p:nvPicPr>
          <p:cNvPr id="183300"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838200"/>
            <a:ext cx="3644900"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5"/>
          <p:cNvSpPr txBox="1">
            <a:spLocks noChangeArrowheads="1"/>
          </p:cNvSpPr>
          <p:nvPr/>
        </p:nvSpPr>
        <p:spPr bwMode="auto">
          <a:xfrm>
            <a:off x="6477000" y="6324600"/>
            <a:ext cx="266700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s-ES_tradnl" sz="1300" b="1"/>
              <a:t>Tomado de Physio-Control</a:t>
            </a:r>
            <a:endParaRPr lang="es-ES_tradnl" sz="1300"/>
          </a:p>
        </p:txBody>
      </p:sp>
      <p:pic>
        <p:nvPicPr>
          <p:cNvPr id="109573" name="Picture 6" descr="U:\CENTRO DE FORMACION\CENTRO FORMAC 061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0"/>
            <a:ext cx="3276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83300"/>
                                        </p:tgtEl>
                                        <p:attrNameLst>
                                          <p:attrName>style.visibility</p:attrName>
                                        </p:attrNameLst>
                                      </p:cBhvr>
                                      <p:to>
                                        <p:strVal val="visible"/>
                                      </p:to>
                                    </p:set>
                                    <p:animEffect transition="in" filter="box(in)">
                                      <p:cBhvr>
                                        <p:cTn id="7" dur="500"/>
                                        <p:tgtEl>
                                          <p:spTgt spid="1833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3298">
                                            <p:txEl>
                                              <p:pRg st="0" end="0"/>
                                            </p:txEl>
                                          </p:spTgt>
                                        </p:tgtEl>
                                        <p:attrNameLst>
                                          <p:attrName>style.visibility</p:attrName>
                                        </p:attrNameLst>
                                      </p:cBhvr>
                                      <p:to>
                                        <p:strVal val="visible"/>
                                      </p:to>
                                    </p:set>
                                    <p:animEffect transition="in" filter="dissolve">
                                      <p:cBhvr>
                                        <p:cTn id="12" dur="500"/>
                                        <p:tgtEl>
                                          <p:spTgt spid="18329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8" grpId="0" build="p"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2F76"/>
            </a:gs>
            <a:gs pos="100000">
              <a:srgbClr val="0066FF"/>
            </a:gs>
          </a:gsLst>
          <a:lin ang="5400000" scaled="1"/>
        </a:gradFill>
        <a:effectLst/>
      </p:bgPr>
    </p:bg>
    <p:spTree>
      <p:nvGrpSpPr>
        <p:cNvPr id="1" name=""/>
        <p:cNvGrpSpPr/>
        <p:nvPr/>
      </p:nvGrpSpPr>
      <p:grpSpPr>
        <a:xfrm>
          <a:off x="0" y="0"/>
          <a:ext cx="0" cy="0"/>
          <a:chOff x="0" y="0"/>
          <a:chExt cx="0" cy="0"/>
        </a:xfrm>
      </p:grpSpPr>
      <p:pic>
        <p:nvPicPr>
          <p:cNvPr id="111618" name="Picture 2" descr="U:\CENTRO DE FORMACION\CENTRO FORMAC 061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p:cNvSpPr>
            <a:spLocks noGrp="1" noChangeArrowheads="1"/>
          </p:cNvSpPr>
          <p:nvPr>
            <p:ph type="title"/>
          </p:nvPr>
        </p:nvSpPr>
        <p:spPr>
          <a:xfrm>
            <a:off x="762000" y="990600"/>
            <a:ext cx="7696200" cy="762000"/>
          </a:xfrm>
        </p:spPr>
        <p:txBody>
          <a:bodyPr/>
          <a:lstStyle/>
          <a:p>
            <a:r>
              <a:rPr lang="es-ES_tradnl" sz="3600">
                <a:latin typeface="Times New Roman" charset="0"/>
              </a:rPr>
              <a:t>MANTENIMIENTO DEL APARATO</a:t>
            </a:r>
          </a:p>
        </p:txBody>
      </p:sp>
      <p:sp>
        <p:nvSpPr>
          <p:cNvPr id="9220" name="Rectangle 4"/>
          <p:cNvSpPr>
            <a:spLocks noGrp="1" noChangeArrowheads="1"/>
          </p:cNvSpPr>
          <p:nvPr>
            <p:ph type="body" idx="1"/>
          </p:nvPr>
        </p:nvSpPr>
        <p:spPr>
          <a:xfrm>
            <a:off x="609600" y="1752600"/>
            <a:ext cx="7772400" cy="5105400"/>
          </a:xfrm>
        </p:spPr>
        <p:txBody>
          <a:bodyPr/>
          <a:lstStyle/>
          <a:p>
            <a:pPr>
              <a:lnSpc>
                <a:spcPct val="90000"/>
              </a:lnSpc>
              <a:defRPr/>
            </a:pPr>
            <a:r>
              <a:rPr lang="es-ES_tradnl" sz="2800">
                <a:effectLst>
                  <a:outerShdw blurRad="38100" dist="38100" dir="2700000" algn="tl">
                    <a:srgbClr val="000000"/>
                  </a:outerShdw>
                </a:effectLst>
                <a:latin typeface="Times New Roman" charset="0"/>
                <a:cs typeface="+mn-cs"/>
              </a:rPr>
              <a:t>REQUERIMIENTOS MATERIALES EN AMB ASISTENCIAL:</a:t>
            </a:r>
          </a:p>
          <a:p>
            <a:pPr lvl="1">
              <a:lnSpc>
                <a:spcPct val="90000"/>
              </a:lnSpc>
              <a:defRPr/>
            </a:pPr>
            <a:r>
              <a:rPr lang="es-ES_tradnl" sz="2400">
                <a:latin typeface="Times New Roman" charset="0"/>
              </a:rPr>
              <a:t>1 DESA</a:t>
            </a:r>
          </a:p>
          <a:p>
            <a:pPr lvl="1">
              <a:lnSpc>
                <a:spcPct val="90000"/>
              </a:lnSpc>
              <a:defRPr/>
            </a:pPr>
            <a:r>
              <a:rPr lang="es-ES_tradnl" sz="2400">
                <a:latin typeface="Times New Roman" charset="0"/>
              </a:rPr>
              <a:t>1 BATERÍA DE LARGA DURACIÓN.</a:t>
            </a:r>
          </a:p>
          <a:p>
            <a:pPr lvl="1">
              <a:lnSpc>
                <a:spcPct val="90000"/>
              </a:lnSpc>
              <a:defRPr/>
            </a:pPr>
            <a:r>
              <a:rPr lang="es-ES_tradnl" sz="2400">
                <a:latin typeface="Times New Roman" charset="0"/>
              </a:rPr>
              <a:t>2 CAJAS DE 6 JUEGOS DE PALAS.</a:t>
            </a:r>
          </a:p>
          <a:p>
            <a:pPr lvl="1">
              <a:lnSpc>
                <a:spcPct val="90000"/>
              </a:lnSpc>
              <a:defRPr/>
            </a:pPr>
            <a:r>
              <a:rPr lang="es-ES_tradnl" sz="2400">
                <a:latin typeface="Times New Roman" charset="0"/>
              </a:rPr>
              <a:t>2 TARJETAS DE REGISTRO.</a:t>
            </a:r>
          </a:p>
          <a:p>
            <a:pPr lvl="1">
              <a:lnSpc>
                <a:spcPct val="90000"/>
              </a:lnSpc>
              <a:defRPr/>
            </a:pPr>
            <a:r>
              <a:rPr lang="es-ES_tradnl" sz="2400">
                <a:latin typeface="Times New Roman" charset="0"/>
              </a:rPr>
              <a:t>1 ADAPTADOR A LA TARJETA DE DATOS.</a:t>
            </a:r>
          </a:p>
          <a:p>
            <a:pPr lvl="1">
              <a:lnSpc>
                <a:spcPct val="90000"/>
              </a:lnSpc>
              <a:defRPr/>
            </a:pPr>
            <a:r>
              <a:rPr lang="es-ES_tradnl" sz="2400">
                <a:latin typeface="Times New Roman" charset="0"/>
              </a:rPr>
              <a:t>1 GUÍA DEL USUARIO EN ESPAÑOL.</a:t>
            </a:r>
          </a:p>
          <a:p>
            <a:pPr lvl="1">
              <a:lnSpc>
                <a:spcPct val="90000"/>
              </a:lnSpc>
              <a:defRPr/>
            </a:pPr>
            <a:r>
              <a:rPr lang="es-ES_tradnl" sz="2400">
                <a:latin typeface="Times New Roman" charset="0"/>
              </a:rPr>
              <a:t>1 MALETÍN DE TRANSPORTE:MAQUINILLAS, TOALLAS, GASAS, ELECTRODOS, TIJERAS CORTA-ROPA, GUANTES, MASCARILLA.</a:t>
            </a:r>
          </a:p>
          <a:p>
            <a:pPr lvl="1">
              <a:lnSpc>
                <a:spcPct val="90000"/>
              </a:lnSpc>
              <a:defRPr/>
            </a:pPr>
            <a:r>
              <a:rPr lang="es-ES_tradnl" sz="2400">
                <a:latin typeface="Times New Roman" charset="0"/>
              </a:rPr>
              <a:t>CUADERNOS DE HOJAS ASISTENCIALES DE PCR.</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2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9220">
                                            <p:txEl>
                                              <p:pRg st="0" end="0"/>
                                            </p:txEl>
                                          </p:spTgt>
                                        </p:tgtEl>
                                        <p:attrNameLst>
                                          <p:attrName>style.visibility</p:attrName>
                                        </p:attrNameLst>
                                      </p:cBhvr>
                                      <p:to>
                                        <p:strVal val="visible"/>
                                      </p:to>
                                    </p:set>
                                    <p:animEffect transition="in" filter="box(in)">
                                      <p:cBhvr>
                                        <p:cTn id="11" dur="500"/>
                                        <p:tgtEl>
                                          <p:spTgt spid="9220">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9220">
                                            <p:txEl>
                                              <p:pRg st="1" end="1"/>
                                            </p:txEl>
                                          </p:spTgt>
                                        </p:tgtEl>
                                        <p:attrNameLst>
                                          <p:attrName>style.visibility</p:attrName>
                                        </p:attrNameLst>
                                      </p:cBhvr>
                                      <p:to>
                                        <p:strVal val="visible"/>
                                      </p:to>
                                    </p:set>
                                    <p:animEffect transition="in" filter="box(in)">
                                      <p:cBhvr>
                                        <p:cTn id="16" dur="500"/>
                                        <p:tgtEl>
                                          <p:spTgt spid="9220">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9220">
                                            <p:txEl>
                                              <p:pRg st="2" end="2"/>
                                            </p:txEl>
                                          </p:spTgt>
                                        </p:tgtEl>
                                        <p:attrNameLst>
                                          <p:attrName>style.visibility</p:attrName>
                                        </p:attrNameLst>
                                      </p:cBhvr>
                                      <p:to>
                                        <p:strVal val="visible"/>
                                      </p:to>
                                    </p:set>
                                    <p:animEffect transition="in" filter="box(in)">
                                      <p:cBhvr>
                                        <p:cTn id="21" dur="500"/>
                                        <p:tgtEl>
                                          <p:spTgt spid="9220">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9220">
                                            <p:txEl>
                                              <p:pRg st="3" end="3"/>
                                            </p:txEl>
                                          </p:spTgt>
                                        </p:tgtEl>
                                        <p:attrNameLst>
                                          <p:attrName>style.visibility</p:attrName>
                                        </p:attrNameLst>
                                      </p:cBhvr>
                                      <p:to>
                                        <p:strVal val="visible"/>
                                      </p:to>
                                    </p:set>
                                    <p:animEffect transition="in" filter="box(in)">
                                      <p:cBhvr>
                                        <p:cTn id="26" dur="500"/>
                                        <p:tgtEl>
                                          <p:spTgt spid="9220">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9220">
                                            <p:txEl>
                                              <p:pRg st="4" end="4"/>
                                            </p:txEl>
                                          </p:spTgt>
                                        </p:tgtEl>
                                        <p:attrNameLst>
                                          <p:attrName>style.visibility</p:attrName>
                                        </p:attrNameLst>
                                      </p:cBhvr>
                                      <p:to>
                                        <p:strVal val="visible"/>
                                      </p:to>
                                    </p:set>
                                    <p:animEffect transition="in" filter="box(in)">
                                      <p:cBhvr>
                                        <p:cTn id="31" dur="500"/>
                                        <p:tgtEl>
                                          <p:spTgt spid="9220">
                                            <p:txEl>
                                              <p:pRg st="4" end="4"/>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9220">
                                            <p:txEl>
                                              <p:pRg st="5" end="5"/>
                                            </p:txEl>
                                          </p:spTgt>
                                        </p:tgtEl>
                                        <p:attrNameLst>
                                          <p:attrName>style.visibility</p:attrName>
                                        </p:attrNameLst>
                                      </p:cBhvr>
                                      <p:to>
                                        <p:strVal val="visible"/>
                                      </p:to>
                                    </p:set>
                                    <p:animEffect transition="in" filter="box(in)">
                                      <p:cBhvr>
                                        <p:cTn id="36" dur="500"/>
                                        <p:tgtEl>
                                          <p:spTgt spid="9220">
                                            <p:txEl>
                                              <p:pRg st="5" end="5"/>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9220">
                                            <p:txEl>
                                              <p:pRg st="6" end="6"/>
                                            </p:txEl>
                                          </p:spTgt>
                                        </p:tgtEl>
                                        <p:attrNameLst>
                                          <p:attrName>style.visibility</p:attrName>
                                        </p:attrNameLst>
                                      </p:cBhvr>
                                      <p:to>
                                        <p:strVal val="visible"/>
                                      </p:to>
                                    </p:set>
                                    <p:animEffect transition="in" filter="box(in)">
                                      <p:cBhvr>
                                        <p:cTn id="41" dur="500"/>
                                        <p:tgtEl>
                                          <p:spTgt spid="9220">
                                            <p:txEl>
                                              <p:pRg st="6" end="6"/>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9220">
                                            <p:txEl>
                                              <p:pRg st="7" end="7"/>
                                            </p:txEl>
                                          </p:spTgt>
                                        </p:tgtEl>
                                        <p:attrNameLst>
                                          <p:attrName>style.visibility</p:attrName>
                                        </p:attrNameLst>
                                      </p:cBhvr>
                                      <p:to>
                                        <p:strVal val="visible"/>
                                      </p:to>
                                    </p:set>
                                    <p:animEffect transition="in" filter="box(in)">
                                      <p:cBhvr>
                                        <p:cTn id="46" dur="500"/>
                                        <p:tgtEl>
                                          <p:spTgt spid="9220">
                                            <p:txEl>
                                              <p:pRg st="7" end="7"/>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9220">
                                            <p:txEl>
                                              <p:pRg st="8" end="8"/>
                                            </p:txEl>
                                          </p:spTgt>
                                        </p:tgtEl>
                                        <p:attrNameLst>
                                          <p:attrName>style.visibility</p:attrName>
                                        </p:attrNameLst>
                                      </p:cBhvr>
                                      <p:to>
                                        <p:strVal val="visible"/>
                                      </p:to>
                                    </p:set>
                                    <p:animEffect transition="in" filter="box(in)">
                                      <p:cBhvr>
                                        <p:cTn id="51" dur="500"/>
                                        <p:tgtEl>
                                          <p:spTgt spid="922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utoUpdateAnimBg="0"/>
      <p:bldP spid="9220" grpId="0" build="p" bldLvl="2"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2F76"/>
            </a:gs>
            <a:gs pos="100000">
              <a:srgbClr val="0066FF"/>
            </a:gs>
          </a:gsLst>
          <a:lin ang="5400000" scaled="1"/>
        </a:gradFill>
        <a:effectLst/>
      </p:bgPr>
    </p:bg>
    <p:spTree>
      <p:nvGrpSpPr>
        <p:cNvPr id="1" name=""/>
        <p:cNvGrpSpPr/>
        <p:nvPr/>
      </p:nvGrpSpPr>
      <p:grpSpPr>
        <a:xfrm>
          <a:off x="0" y="0"/>
          <a:ext cx="0" cy="0"/>
          <a:chOff x="0" y="0"/>
          <a:chExt cx="0" cy="0"/>
        </a:xfrm>
      </p:grpSpPr>
      <p:pic>
        <p:nvPicPr>
          <p:cNvPr id="112642" name="Picture 2" descr="U:\CENTRO DE FORMACION\CENTRO FORMAC 061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2643" name="Object 7"/>
          <p:cNvGraphicFramePr>
            <a:graphicFrameLocks noChangeAspect="1"/>
          </p:cNvGraphicFramePr>
          <p:nvPr/>
        </p:nvGraphicFramePr>
        <p:xfrm>
          <a:off x="1143000" y="1143000"/>
          <a:ext cx="6888163" cy="5318125"/>
        </p:xfrm>
        <a:graphic>
          <a:graphicData uri="http://schemas.openxmlformats.org/presentationml/2006/ole">
            <mc:AlternateContent xmlns:mc="http://schemas.openxmlformats.org/markup-compatibility/2006">
              <mc:Choice xmlns:v="urn:schemas-microsoft-com:vml" Requires="v">
                <p:oleObj spid="_x0000_s112647" name="Documento de imagen" r:id="rId4" imgW="7655266" imgH="4549329" progId="Imaging.Document">
                  <p:embed/>
                </p:oleObj>
              </mc:Choice>
              <mc:Fallback>
                <p:oleObj name="Documento de imagen" r:id="rId4" imgW="7655266" imgH="4549329" progId="Imaging.Document">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143000"/>
                        <a:ext cx="6888163" cy="531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2F76"/>
            </a:gs>
            <a:gs pos="100000">
              <a:srgbClr val="0066FF"/>
            </a:gs>
          </a:gsLst>
          <a:lin ang="5400000" scaled="1"/>
        </a:gradFill>
        <a:effectLst/>
      </p:bgPr>
    </p:bg>
    <p:spTree>
      <p:nvGrpSpPr>
        <p:cNvPr id="1" name=""/>
        <p:cNvGrpSpPr/>
        <p:nvPr/>
      </p:nvGrpSpPr>
      <p:grpSpPr>
        <a:xfrm>
          <a:off x="0" y="0"/>
          <a:ext cx="0" cy="0"/>
          <a:chOff x="0" y="0"/>
          <a:chExt cx="0" cy="0"/>
        </a:xfrm>
      </p:grpSpPr>
      <p:pic>
        <p:nvPicPr>
          <p:cNvPr id="113666" name="Picture 2" descr="U:\CENTRO DE FORMACION\CENTRO FORMAC 061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3667" name="Object 4"/>
          <p:cNvGraphicFramePr>
            <a:graphicFrameLocks noChangeAspect="1"/>
          </p:cNvGraphicFramePr>
          <p:nvPr/>
        </p:nvGraphicFramePr>
        <p:xfrm>
          <a:off x="1600200" y="1600200"/>
          <a:ext cx="6113463" cy="4579938"/>
        </p:xfrm>
        <a:graphic>
          <a:graphicData uri="http://schemas.openxmlformats.org/presentationml/2006/ole">
            <mc:AlternateContent xmlns:mc="http://schemas.openxmlformats.org/markup-compatibility/2006">
              <mc:Choice xmlns:v="urn:schemas-microsoft-com:vml" Requires="v">
                <p:oleObj spid="_x0000_s113671" name="Documento de imagen" r:id="rId4" imgW="6712226" imgH="3988904" progId="Imaging.Document">
                  <p:embed/>
                </p:oleObj>
              </mc:Choice>
              <mc:Fallback>
                <p:oleObj name="Documento de imagen" r:id="rId4" imgW="6712226" imgH="3988904" progId="Imaging.Document">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1600200"/>
                        <a:ext cx="6113463" cy="457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2F76"/>
            </a:gs>
            <a:gs pos="100000">
              <a:srgbClr val="0066FF"/>
            </a:gs>
          </a:gsLst>
          <a:lin ang="5400000" scaled="1"/>
        </a:gradFill>
        <a:effectLst/>
      </p:bgPr>
    </p:bg>
    <p:spTree>
      <p:nvGrpSpPr>
        <p:cNvPr id="1" name=""/>
        <p:cNvGrpSpPr/>
        <p:nvPr/>
      </p:nvGrpSpPr>
      <p:grpSpPr>
        <a:xfrm>
          <a:off x="0" y="0"/>
          <a:ext cx="0" cy="0"/>
          <a:chOff x="0" y="0"/>
          <a:chExt cx="0" cy="0"/>
        </a:xfrm>
      </p:grpSpPr>
      <p:pic>
        <p:nvPicPr>
          <p:cNvPr id="114690" name="Picture 2" descr="U:\CENTRO DE FORMACION\CENTRO FORMAC 061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3"/>
          <p:cNvSpPr>
            <a:spLocks noGrp="1" noChangeArrowheads="1"/>
          </p:cNvSpPr>
          <p:nvPr>
            <p:ph type="title"/>
          </p:nvPr>
        </p:nvSpPr>
        <p:spPr>
          <a:xfrm>
            <a:off x="685800" y="838200"/>
            <a:ext cx="7772400" cy="1143000"/>
          </a:xfrm>
        </p:spPr>
        <p:txBody>
          <a:bodyPr/>
          <a:lstStyle/>
          <a:p>
            <a:r>
              <a:rPr lang="es-ES_tradnl" sz="3200">
                <a:latin typeface="Times New Roman" charset="0"/>
              </a:rPr>
              <a:t>REGISTRO DE DATOS (UTSTEIN)</a:t>
            </a:r>
          </a:p>
        </p:txBody>
      </p:sp>
      <p:sp>
        <p:nvSpPr>
          <p:cNvPr id="36868" name="Rectangle 4"/>
          <p:cNvSpPr>
            <a:spLocks noGrp="1" noChangeArrowheads="1"/>
          </p:cNvSpPr>
          <p:nvPr>
            <p:ph type="body" idx="1"/>
          </p:nvPr>
        </p:nvSpPr>
        <p:spPr>
          <a:xfrm>
            <a:off x="685800" y="2209800"/>
            <a:ext cx="7772400" cy="4343400"/>
          </a:xfrm>
        </p:spPr>
        <p:txBody>
          <a:bodyPr/>
          <a:lstStyle/>
          <a:p>
            <a:pPr>
              <a:lnSpc>
                <a:spcPct val="140000"/>
              </a:lnSpc>
              <a:spcBef>
                <a:spcPct val="30000"/>
              </a:spcBef>
              <a:defRPr/>
            </a:pPr>
            <a:r>
              <a:rPr lang="es-ES">
                <a:solidFill>
                  <a:schemeClr val="tx2"/>
                </a:solidFill>
                <a:effectLst>
                  <a:outerShdw blurRad="38100" dist="38100" dir="2700000" algn="tl">
                    <a:srgbClr val="000000"/>
                  </a:outerShdw>
                </a:effectLst>
                <a:latin typeface="Times New Roman" charset="0"/>
                <a:cs typeface="+mn-cs"/>
              </a:rPr>
              <a:t>OBJETIVOS:</a:t>
            </a:r>
          </a:p>
          <a:p>
            <a:pPr lvl="1">
              <a:lnSpc>
                <a:spcPct val="140000"/>
              </a:lnSpc>
              <a:spcBef>
                <a:spcPct val="30000"/>
              </a:spcBef>
              <a:defRPr/>
            </a:pPr>
            <a:r>
              <a:rPr lang="es-ES" u="sng">
                <a:latin typeface="Times New Roman" charset="0"/>
              </a:rPr>
              <a:t>CONTROL DE CALIDAD</a:t>
            </a:r>
            <a:r>
              <a:rPr lang="es-ES">
                <a:latin typeface="Times New Roman" charset="0"/>
              </a:rPr>
              <a:t>:</a:t>
            </a:r>
          </a:p>
          <a:p>
            <a:pPr lvl="2">
              <a:lnSpc>
                <a:spcPct val="140000"/>
              </a:lnSpc>
              <a:spcBef>
                <a:spcPct val="30000"/>
              </a:spcBef>
              <a:defRPr/>
            </a:pPr>
            <a:r>
              <a:rPr lang="es-ES">
                <a:latin typeface="Times New Roman" charset="0"/>
              </a:rPr>
              <a:t>IDENTIFICAR PROBLEMAS DEL SISTEMA.</a:t>
            </a:r>
          </a:p>
          <a:p>
            <a:pPr lvl="2">
              <a:lnSpc>
                <a:spcPct val="140000"/>
              </a:lnSpc>
              <a:spcBef>
                <a:spcPct val="30000"/>
              </a:spcBef>
              <a:defRPr/>
            </a:pPr>
            <a:r>
              <a:rPr lang="es-ES">
                <a:latin typeface="Times New Roman" charset="0"/>
              </a:rPr>
              <a:t>ESTUDIAR CADA ESLABÓN DE LA CADENA DE SUPERVIVENCIA.</a:t>
            </a:r>
          </a:p>
          <a:p>
            <a:pPr lvl="1">
              <a:lnSpc>
                <a:spcPct val="140000"/>
              </a:lnSpc>
              <a:spcBef>
                <a:spcPct val="30000"/>
              </a:spcBef>
              <a:defRPr/>
            </a:pPr>
            <a:r>
              <a:rPr lang="es-ES" u="sng">
                <a:latin typeface="Times New Roman" charset="0"/>
              </a:rPr>
              <a:t>FOMENTAR LA INVESTIGACIÓN</a:t>
            </a:r>
            <a:r>
              <a:rPr lang="es-ES">
                <a:latin typeface="Times New Roman" charset="0"/>
              </a:rPr>
              <a:t>.</a:t>
            </a:r>
          </a:p>
          <a:p>
            <a:pPr lvl="1">
              <a:lnSpc>
                <a:spcPct val="140000"/>
              </a:lnSpc>
              <a:spcBef>
                <a:spcPct val="30000"/>
              </a:spcBef>
              <a:defRPr/>
            </a:pPr>
            <a:endParaRPr lang="es-ES">
              <a:latin typeface="Times New Roma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6867"/>
                                        </p:tgtEl>
                                        <p:attrNameLst>
                                          <p:attrName>style.visibility</p:attrName>
                                        </p:attrNameLst>
                                      </p:cBhvr>
                                      <p:to>
                                        <p:strVal val="visible"/>
                                      </p:to>
                                    </p:set>
                                    <p:anim calcmode="lin" valueType="num">
                                      <p:cBhvr additive="base">
                                        <p:cTn id="7" dur="500" fill="hold"/>
                                        <p:tgtEl>
                                          <p:spTgt spid="36867"/>
                                        </p:tgtEl>
                                        <p:attrNameLst>
                                          <p:attrName>ppt_x</p:attrName>
                                        </p:attrNameLst>
                                      </p:cBhvr>
                                      <p:tavLst>
                                        <p:tav tm="0">
                                          <p:val>
                                            <p:strVal val="0-#ppt_w/2"/>
                                          </p:val>
                                        </p:tav>
                                        <p:tav tm="100000">
                                          <p:val>
                                            <p:strVal val="#ppt_x"/>
                                          </p:val>
                                        </p:tav>
                                      </p:tavLst>
                                    </p:anim>
                                    <p:anim calcmode="lin" valueType="num">
                                      <p:cBhvr additive="base">
                                        <p:cTn id="8" dur="500" fill="hold"/>
                                        <p:tgtEl>
                                          <p:spTgt spid="3686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6868">
                                            <p:txEl>
                                              <p:pRg st="0" end="0"/>
                                            </p:txEl>
                                          </p:spTgt>
                                        </p:tgtEl>
                                        <p:attrNameLst>
                                          <p:attrName>style.visibility</p:attrName>
                                        </p:attrNameLst>
                                      </p:cBhvr>
                                      <p:to>
                                        <p:strVal val="visible"/>
                                      </p:to>
                                    </p:set>
                                    <p:animEffect transition="in" filter="dissolve">
                                      <p:cBhvr>
                                        <p:cTn id="13" dur="500"/>
                                        <p:tgtEl>
                                          <p:spTgt spid="36868">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6868">
                                            <p:txEl>
                                              <p:pRg st="1" end="1"/>
                                            </p:txEl>
                                          </p:spTgt>
                                        </p:tgtEl>
                                        <p:attrNameLst>
                                          <p:attrName>style.visibility</p:attrName>
                                        </p:attrNameLst>
                                      </p:cBhvr>
                                      <p:to>
                                        <p:strVal val="visible"/>
                                      </p:to>
                                    </p:set>
                                    <p:animEffect transition="in" filter="dissolve">
                                      <p:cBhvr>
                                        <p:cTn id="18" dur="500"/>
                                        <p:tgtEl>
                                          <p:spTgt spid="36868">
                                            <p:txEl>
                                              <p:pRg st="1" end="1"/>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6868">
                                            <p:txEl>
                                              <p:pRg st="2" end="2"/>
                                            </p:txEl>
                                          </p:spTgt>
                                        </p:tgtEl>
                                        <p:attrNameLst>
                                          <p:attrName>style.visibility</p:attrName>
                                        </p:attrNameLst>
                                      </p:cBhvr>
                                      <p:to>
                                        <p:strVal val="visible"/>
                                      </p:to>
                                    </p:set>
                                    <p:animEffect transition="in" filter="dissolve">
                                      <p:cBhvr>
                                        <p:cTn id="21" dur="500"/>
                                        <p:tgtEl>
                                          <p:spTgt spid="36868">
                                            <p:txEl>
                                              <p:pRg st="2" end="2"/>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6868">
                                            <p:txEl>
                                              <p:pRg st="3" end="3"/>
                                            </p:txEl>
                                          </p:spTgt>
                                        </p:tgtEl>
                                        <p:attrNameLst>
                                          <p:attrName>style.visibility</p:attrName>
                                        </p:attrNameLst>
                                      </p:cBhvr>
                                      <p:to>
                                        <p:strVal val="visible"/>
                                      </p:to>
                                    </p:set>
                                    <p:animEffect transition="in" filter="dissolve">
                                      <p:cBhvr>
                                        <p:cTn id="24" dur="500"/>
                                        <p:tgtEl>
                                          <p:spTgt spid="36868">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36868">
                                            <p:txEl>
                                              <p:pRg st="4" end="4"/>
                                            </p:txEl>
                                          </p:spTgt>
                                        </p:tgtEl>
                                        <p:attrNameLst>
                                          <p:attrName>style.visibility</p:attrName>
                                        </p:attrNameLst>
                                      </p:cBhvr>
                                      <p:to>
                                        <p:strVal val="visible"/>
                                      </p:to>
                                    </p:set>
                                    <p:animEffect transition="in" filter="dissolve">
                                      <p:cBhvr>
                                        <p:cTn id="29" dur="500"/>
                                        <p:tgtEl>
                                          <p:spTgt spid="3686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autoUpdateAnimBg="0"/>
      <p:bldP spid="36868" grpId="0" build="p" bldLvl="2"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2F76"/>
            </a:gs>
            <a:gs pos="100000">
              <a:srgbClr val="0066FF"/>
            </a:gs>
          </a:gsLst>
          <a:lin ang="5400000" scaled="1"/>
        </a:gradFill>
        <a:effectLst/>
      </p:bgPr>
    </p:bg>
    <p:spTree>
      <p:nvGrpSpPr>
        <p:cNvPr id="1" name=""/>
        <p:cNvGrpSpPr/>
        <p:nvPr/>
      </p:nvGrpSpPr>
      <p:grpSpPr>
        <a:xfrm>
          <a:off x="0" y="0"/>
          <a:ext cx="0" cy="0"/>
          <a:chOff x="0" y="0"/>
          <a:chExt cx="0" cy="0"/>
        </a:xfrm>
      </p:grpSpPr>
      <p:pic>
        <p:nvPicPr>
          <p:cNvPr id="115714" name="Picture 2" descr="U:\CENTRO DE FORMACION\CENTRO FORMAC 061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0"/>
            <a:ext cx="327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a:spLocks noGrp="1" noChangeArrowheads="1"/>
          </p:cNvSpPr>
          <p:nvPr>
            <p:ph type="title"/>
          </p:nvPr>
        </p:nvSpPr>
        <p:spPr>
          <a:xfrm>
            <a:off x="0" y="685800"/>
            <a:ext cx="6324600" cy="685800"/>
          </a:xfrm>
        </p:spPr>
        <p:txBody>
          <a:bodyPr/>
          <a:lstStyle/>
          <a:p>
            <a:r>
              <a:rPr lang="es-ES_tradnl" sz="2800">
                <a:latin typeface="Times New Roman" charset="0"/>
              </a:rPr>
              <a:t>REGISTRO DE DATOS (UTSTEIN)</a:t>
            </a:r>
          </a:p>
        </p:txBody>
      </p:sp>
      <p:sp>
        <p:nvSpPr>
          <p:cNvPr id="16388" name="Rectangle 4"/>
          <p:cNvSpPr>
            <a:spLocks noGrp="1" noChangeArrowheads="1"/>
          </p:cNvSpPr>
          <p:nvPr>
            <p:ph type="body" idx="1"/>
          </p:nvPr>
        </p:nvSpPr>
        <p:spPr>
          <a:xfrm>
            <a:off x="457200" y="1447800"/>
            <a:ext cx="8153400" cy="4800600"/>
          </a:xfrm>
        </p:spPr>
        <p:txBody>
          <a:bodyPr/>
          <a:lstStyle/>
          <a:p>
            <a:pPr lvl="1">
              <a:lnSpc>
                <a:spcPct val="140000"/>
              </a:lnSpc>
              <a:spcBef>
                <a:spcPct val="30000"/>
              </a:spcBef>
              <a:defRPr/>
            </a:pPr>
            <a:r>
              <a:rPr lang="es-ES">
                <a:effectLst>
                  <a:outerShdw blurRad="38100" dist="38100" dir="2700000" algn="tl">
                    <a:srgbClr val="000000"/>
                  </a:outerShdw>
                </a:effectLst>
                <a:latin typeface="Times New Roman" charset="0"/>
              </a:rPr>
              <a:t>HOJA ASISTENCIAL DE PCR:</a:t>
            </a:r>
          </a:p>
          <a:p>
            <a:pPr lvl="2">
              <a:lnSpc>
                <a:spcPct val="160000"/>
              </a:lnSpc>
              <a:spcBef>
                <a:spcPct val="150000"/>
              </a:spcBef>
              <a:defRPr/>
            </a:pPr>
            <a:r>
              <a:rPr lang="es-ES">
                <a:latin typeface="Times New Roman" charset="0"/>
              </a:rPr>
              <a:t>DATOS EPIDEMIOLÓGICOS.</a:t>
            </a:r>
          </a:p>
          <a:p>
            <a:pPr lvl="2">
              <a:lnSpc>
                <a:spcPct val="160000"/>
              </a:lnSpc>
              <a:spcBef>
                <a:spcPct val="150000"/>
              </a:spcBef>
              <a:defRPr/>
            </a:pPr>
            <a:r>
              <a:rPr lang="es-ES">
                <a:latin typeface="Times New Roman" charset="0"/>
              </a:rPr>
              <a:t>TIEMPOS.</a:t>
            </a:r>
          </a:p>
          <a:p>
            <a:pPr lvl="2">
              <a:lnSpc>
                <a:spcPct val="160000"/>
              </a:lnSpc>
              <a:spcBef>
                <a:spcPct val="150000"/>
              </a:spcBef>
              <a:defRPr/>
            </a:pPr>
            <a:r>
              <a:rPr lang="es-ES">
                <a:latin typeface="Times New Roman" charset="0"/>
              </a:rPr>
              <a:t>DATOS CLÍNICOS.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3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6388">
                                            <p:txEl>
                                              <p:pRg st="0" end="0"/>
                                            </p:txEl>
                                          </p:spTgt>
                                        </p:tgtEl>
                                        <p:attrNameLst>
                                          <p:attrName>style.visibility</p:attrName>
                                        </p:attrNameLst>
                                      </p:cBhvr>
                                      <p:to>
                                        <p:strVal val="visible"/>
                                      </p:to>
                                    </p:set>
                                    <p:animEffect transition="in" filter="blinds(horizontal)">
                                      <p:cBhvr>
                                        <p:cTn id="11" dur="500"/>
                                        <p:tgtEl>
                                          <p:spTgt spid="16388">
                                            <p:txEl>
                                              <p:pRg st="0" end="0"/>
                                            </p:txEl>
                                          </p:spTgt>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16388">
                                            <p:txEl>
                                              <p:pRg st="1" end="1"/>
                                            </p:txEl>
                                          </p:spTgt>
                                        </p:tgtEl>
                                        <p:attrNameLst>
                                          <p:attrName>style.visibility</p:attrName>
                                        </p:attrNameLst>
                                      </p:cBhvr>
                                      <p:to>
                                        <p:strVal val="visible"/>
                                      </p:to>
                                    </p:set>
                                    <p:animEffect transition="in" filter="blinds(horizontal)">
                                      <p:cBhvr>
                                        <p:cTn id="14" dur="500"/>
                                        <p:tgtEl>
                                          <p:spTgt spid="16388">
                                            <p:txEl>
                                              <p:pRg st="1" end="1"/>
                                            </p:txEl>
                                          </p:spTgt>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6388">
                                            <p:txEl>
                                              <p:pRg st="2" end="2"/>
                                            </p:txEl>
                                          </p:spTgt>
                                        </p:tgtEl>
                                        <p:attrNameLst>
                                          <p:attrName>style.visibility</p:attrName>
                                        </p:attrNameLst>
                                      </p:cBhvr>
                                      <p:to>
                                        <p:strVal val="visible"/>
                                      </p:to>
                                    </p:set>
                                    <p:animEffect transition="in" filter="blinds(horizontal)">
                                      <p:cBhvr>
                                        <p:cTn id="17" dur="500"/>
                                        <p:tgtEl>
                                          <p:spTgt spid="16388">
                                            <p:txEl>
                                              <p:pRg st="2" end="2"/>
                                            </p:txEl>
                                          </p:spTgt>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6388">
                                            <p:txEl>
                                              <p:pRg st="3" end="3"/>
                                            </p:txEl>
                                          </p:spTgt>
                                        </p:tgtEl>
                                        <p:attrNameLst>
                                          <p:attrName>style.visibility</p:attrName>
                                        </p:attrNameLst>
                                      </p:cBhvr>
                                      <p:to>
                                        <p:strVal val="visible"/>
                                      </p:to>
                                    </p:set>
                                    <p:animEffect transition="in" filter="blinds(horizontal)">
                                      <p:cBhvr>
                                        <p:cTn id="20" dur="500"/>
                                        <p:tgtEl>
                                          <p:spTgt spid="163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utoUpdateAnimBg="0"/>
      <p:bldP spid="16388" grpId="0" build="p" bldLvl="2"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2F76"/>
            </a:gs>
            <a:gs pos="100000">
              <a:srgbClr val="0066FF"/>
            </a:gs>
          </a:gsLst>
          <a:lin ang="5400000" scaled="1"/>
        </a:gradFill>
        <a:effectLst/>
      </p:bgPr>
    </p:bg>
    <p:spTree>
      <p:nvGrpSpPr>
        <p:cNvPr id="1" name=""/>
        <p:cNvGrpSpPr/>
        <p:nvPr/>
      </p:nvGrpSpPr>
      <p:grpSpPr>
        <a:xfrm>
          <a:off x="0" y="0"/>
          <a:ext cx="0" cy="0"/>
          <a:chOff x="0" y="0"/>
          <a:chExt cx="0" cy="0"/>
        </a:xfrm>
      </p:grpSpPr>
      <p:pic>
        <p:nvPicPr>
          <p:cNvPr id="116738" name="Picture 2" descr="U:\CENTRO DE FORMACION\CENTRO FORMAC 061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0"/>
            <a:ext cx="3276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Rectangle 3"/>
          <p:cNvSpPr>
            <a:spLocks noGrp="1" noChangeArrowheads="1"/>
          </p:cNvSpPr>
          <p:nvPr>
            <p:ph type="title"/>
          </p:nvPr>
        </p:nvSpPr>
        <p:spPr>
          <a:xfrm>
            <a:off x="0" y="685800"/>
            <a:ext cx="6324600" cy="685800"/>
          </a:xfrm>
        </p:spPr>
        <p:txBody>
          <a:bodyPr/>
          <a:lstStyle/>
          <a:p>
            <a:r>
              <a:rPr lang="es-ES_tradnl" sz="2800">
                <a:latin typeface="Times New Roman" charset="0"/>
              </a:rPr>
              <a:t>REGISTRO DE DATOS (UTSTEIN)</a:t>
            </a:r>
          </a:p>
        </p:txBody>
      </p:sp>
      <p:sp>
        <p:nvSpPr>
          <p:cNvPr id="28676" name="Rectangle 4"/>
          <p:cNvSpPr>
            <a:spLocks noGrp="1" noChangeArrowheads="1"/>
          </p:cNvSpPr>
          <p:nvPr>
            <p:ph type="body" idx="1"/>
          </p:nvPr>
        </p:nvSpPr>
        <p:spPr>
          <a:xfrm>
            <a:off x="381000" y="1143000"/>
            <a:ext cx="7848600" cy="457200"/>
          </a:xfrm>
        </p:spPr>
        <p:txBody>
          <a:bodyPr/>
          <a:lstStyle/>
          <a:p>
            <a:pPr lvl="1">
              <a:lnSpc>
                <a:spcPct val="140000"/>
              </a:lnSpc>
              <a:spcBef>
                <a:spcPct val="30000"/>
              </a:spcBef>
              <a:buFontTx/>
              <a:buNone/>
              <a:defRPr/>
            </a:pPr>
            <a:r>
              <a:rPr lang="es-ES" sz="2400" smtClean="0">
                <a:effectLst>
                  <a:outerShdw blurRad="38100" dist="38100" dir="2700000" algn="tl">
                    <a:srgbClr val="000000"/>
                  </a:outerShdw>
                </a:effectLst>
              </a:rPr>
              <a:t>HOJA ASISTENCIAL DE PCR</a:t>
            </a:r>
          </a:p>
          <a:p>
            <a:pPr lvl="1">
              <a:lnSpc>
                <a:spcPct val="140000"/>
              </a:lnSpc>
              <a:spcBef>
                <a:spcPct val="30000"/>
              </a:spcBef>
              <a:defRPr/>
            </a:pPr>
            <a:endParaRPr lang="es-ES" sz="2400" smtClean="0"/>
          </a:p>
        </p:txBody>
      </p:sp>
      <p:pic>
        <p:nvPicPr>
          <p:cNvPr id="116741" name="Picture 5" descr="F:\usuarios\medico\lola\R.R.A.A\PROTOCOL\DEA\Hojafisica.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752600"/>
            <a:ext cx="378301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2F76"/>
            </a:gs>
            <a:gs pos="100000">
              <a:srgbClr val="0066FF"/>
            </a:gs>
          </a:gsLst>
          <a:lin ang="5400000" scaled="1"/>
        </a:gradFill>
        <a:effectLst/>
      </p:bgPr>
    </p:bg>
    <p:spTree>
      <p:nvGrpSpPr>
        <p:cNvPr id="1" name=""/>
        <p:cNvGrpSpPr/>
        <p:nvPr/>
      </p:nvGrpSpPr>
      <p:grpSpPr>
        <a:xfrm>
          <a:off x="0" y="0"/>
          <a:ext cx="0" cy="0"/>
          <a:chOff x="0" y="0"/>
          <a:chExt cx="0" cy="0"/>
        </a:xfrm>
      </p:grpSpPr>
      <p:pic>
        <p:nvPicPr>
          <p:cNvPr id="117762" name="Picture 2" descr="U:\CENTRO DE FORMACION\CENTRO FORMAC 061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0"/>
            <a:ext cx="3276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Rectangle 3"/>
          <p:cNvSpPr>
            <a:spLocks noGrp="1" noChangeArrowheads="1"/>
          </p:cNvSpPr>
          <p:nvPr>
            <p:ph type="title"/>
          </p:nvPr>
        </p:nvSpPr>
        <p:spPr>
          <a:xfrm>
            <a:off x="0" y="685800"/>
            <a:ext cx="6324600" cy="685800"/>
          </a:xfrm>
        </p:spPr>
        <p:txBody>
          <a:bodyPr/>
          <a:lstStyle/>
          <a:p>
            <a:r>
              <a:rPr lang="es-ES_tradnl" sz="2800">
                <a:latin typeface="Times New Roman" charset="0"/>
              </a:rPr>
              <a:t>REGISTRO DE DATOS (UTSTEIN)</a:t>
            </a:r>
          </a:p>
        </p:txBody>
      </p:sp>
      <p:sp>
        <p:nvSpPr>
          <p:cNvPr id="13316" name="Rectangle 4"/>
          <p:cNvSpPr>
            <a:spLocks noGrp="1" noChangeArrowheads="1"/>
          </p:cNvSpPr>
          <p:nvPr>
            <p:ph type="body" idx="1"/>
          </p:nvPr>
        </p:nvSpPr>
        <p:spPr>
          <a:xfrm>
            <a:off x="381000" y="1143000"/>
            <a:ext cx="7848600" cy="457200"/>
          </a:xfrm>
        </p:spPr>
        <p:txBody>
          <a:bodyPr/>
          <a:lstStyle/>
          <a:p>
            <a:pPr lvl="1">
              <a:lnSpc>
                <a:spcPct val="140000"/>
              </a:lnSpc>
              <a:spcBef>
                <a:spcPct val="30000"/>
              </a:spcBef>
              <a:buFontTx/>
              <a:buNone/>
              <a:defRPr/>
            </a:pPr>
            <a:r>
              <a:rPr lang="es-ES" sz="2400" smtClean="0">
                <a:effectLst>
                  <a:outerShdw blurRad="38100" dist="38100" dir="2700000" algn="tl">
                    <a:srgbClr val="000000"/>
                  </a:outerShdw>
                </a:effectLst>
              </a:rPr>
              <a:t>HOJA INFORMATIZADA DE PCR</a:t>
            </a:r>
          </a:p>
          <a:p>
            <a:pPr lvl="1">
              <a:lnSpc>
                <a:spcPct val="140000"/>
              </a:lnSpc>
              <a:spcBef>
                <a:spcPct val="30000"/>
              </a:spcBef>
              <a:defRPr/>
            </a:pPr>
            <a:endParaRPr lang="es-ES" sz="2400" smtClean="0"/>
          </a:p>
        </p:txBody>
      </p:sp>
      <p:pic>
        <p:nvPicPr>
          <p:cNvPr id="13318" name="Picture 6" descr="F:\usuarios\medico\lola\R.R.A.A\PROTOCOL\DEA\Formulariopequeño.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81163"/>
            <a:ext cx="8382000" cy="492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3318"/>
                                        </p:tgtEl>
                                        <p:attrNameLst>
                                          <p:attrName>style.visibility</p:attrName>
                                        </p:attrNameLst>
                                      </p:cBhvr>
                                      <p:to>
                                        <p:strVal val="visible"/>
                                      </p:to>
                                    </p:set>
                                    <p:animEffect transition="in" filter="box(in)">
                                      <p:cBhvr>
                                        <p:cTn id="7" dur="500"/>
                                        <p:tgtEl>
                                          <p:spTgt spid="13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2F76"/>
            </a:gs>
            <a:gs pos="100000">
              <a:srgbClr val="0066FF"/>
            </a:gs>
          </a:gsLst>
          <a:lin ang="5400000" scaled="1"/>
        </a:gradFill>
        <a:effectLst/>
      </p:bgPr>
    </p:bg>
    <p:spTree>
      <p:nvGrpSpPr>
        <p:cNvPr id="1" name=""/>
        <p:cNvGrpSpPr/>
        <p:nvPr/>
      </p:nvGrpSpPr>
      <p:grpSpPr>
        <a:xfrm>
          <a:off x="0" y="0"/>
          <a:ext cx="0" cy="0"/>
          <a:chOff x="0" y="0"/>
          <a:chExt cx="0" cy="0"/>
        </a:xfrm>
      </p:grpSpPr>
      <p:pic>
        <p:nvPicPr>
          <p:cNvPr id="118786" name="Picture 2" descr="U:\CENTRO DE FORMACION\CENTRO FORMAC 061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0"/>
            <a:ext cx="3276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Rectangle 3"/>
          <p:cNvSpPr>
            <a:spLocks noGrp="1" noChangeArrowheads="1"/>
          </p:cNvSpPr>
          <p:nvPr>
            <p:ph type="title"/>
          </p:nvPr>
        </p:nvSpPr>
        <p:spPr>
          <a:xfrm>
            <a:off x="0" y="685800"/>
            <a:ext cx="6324600" cy="685800"/>
          </a:xfrm>
        </p:spPr>
        <p:txBody>
          <a:bodyPr/>
          <a:lstStyle/>
          <a:p>
            <a:r>
              <a:rPr lang="es-ES_tradnl" sz="2800">
                <a:latin typeface="Times New Roman" charset="0"/>
              </a:rPr>
              <a:t>REGISTRO DE DATOS (UTSTEIN)</a:t>
            </a:r>
          </a:p>
        </p:txBody>
      </p:sp>
      <p:sp>
        <p:nvSpPr>
          <p:cNvPr id="12292" name="Rectangle 4"/>
          <p:cNvSpPr>
            <a:spLocks noGrp="1" noChangeArrowheads="1"/>
          </p:cNvSpPr>
          <p:nvPr>
            <p:ph type="body" idx="1"/>
          </p:nvPr>
        </p:nvSpPr>
        <p:spPr>
          <a:xfrm>
            <a:off x="304800" y="1447800"/>
            <a:ext cx="8229600" cy="5029200"/>
          </a:xfrm>
        </p:spPr>
        <p:txBody>
          <a:bodyPr/>
          <a:lstStyle/>
          <a:p>
            <a:pPr lvl="1">
              <a:lnSpc>
                <a:spcPct val="140000"/>
              </a:lnSpc>
              <a:spcBef>
                <a:spcPct val="30000"/>
              </a:spcBef>
              <a:defRPr/>
            </a:pPr>
            <a:r>
              <a:rPr lang="es-ES">
                <a:effectLst>
                  <a:outerShdw blurRad="38100" dist="38100" dir="2700000" algn="tl">
                    <a:srgbClr val="000000"/>
                  </a:outerShdw>
                </a:effectLst>
                <a:latin typeface="Times New Roman" charset="0"/>
              </a:rPr>
              <a:t>EXPEDIENTE DE CASOS DESA:</a:t>
            </a:r>
          </a:p>
          <a:p>
            <a:pPr lvl="2">
              <a:lnSpc>
                <a:spcPct val="140000"/>
              </a:lnSpc>
              <a:spcBef>
                <a:spcPct val="30000"/>
              </a:spcBef>
              <a:defRPr/>
            </a:pPr>
            <a:r>
              <a:rPr lang="es-ES">
                <a:latin typeface="Times New Roman" charset="0"/>
              </a:rPr>
              <a:t>FICHA EPIDEMIOLÓGICA.</a:t>
            </a:r>
          </a:p>
          <a:p>
            <a:pPr lvl="2">
              <a:lnSpc>
                <a:spcPct val="140000"/>
              </a:lnSpc>
              <a:spcBef>
                <a:spcPct val="30000"/>
              </a:spcBef>
              <a:defRPr/>
            </a:pPr>
            <a:r>
              <a:rPr lang="es-ES">
                <a:latin typeface="Times New Roman" charset="0"/>
              </a:rPr>
              <a:t>SUMARIO DE SUCESOS.</a:t>
            </a:r>
          </a:p>
          <a:p>
            <a:pPr lvl="2">
              <a:lnSpc>
                <a:spcPct val="140000"/>
              </a:lnSpc>
              <a:spcBef>
                <a:spcPct val="30000"/>
              </a:spcBef>
              <a:defRPr/>
            </a:pPr>
            <a:r>
              <a:rPr lang="es-ES">
                <a:latin typeface="Times New Roman" charset="0"/>
              </a:rPr>
              <a:t>TRANSCRIPCIÓN DE LA GRABACIÓN.</a:t>
            </a:r>
          </a:p>
          <a:p>
            <a:pPr lvl="2">
              <a:lnSpc>
                <a:spcPct val="140000"/>
              </a:lnSpc>
              <a:spcBef>
                <a:spcPct val="30000"/>
              </a:spcBef>
              <a:defRPr/>
            </a:pPr>
            <a:r>
              <a:rPr lang="es-ES">
                <a:latin typeface="Times New Roman" charset="0"/>
              </a:rPr>
              <a:t>FICHA CENTRAL DE COORDINACIÓN.</a:t>
            </a:r>
          </a:p>
          <a:p>
            <a:pPr lvl="2">
              <a:lnSpc>
                <a:spcPct val="140000"/>
              </a:lnSpc>
              <a:spcBef>
                <a:spcPct val="30000"/>
              </a:spcBef>
              <a:defRPr/>
            </a:pPr>
            <a:r>
              <a:rPr lang="es-ES">
                <a:latin typeface="Times New Roman" charset="0"/>
              </a:rPr>
              <a:t>FICHA DE ANÁLISIS Y SEGUIMIENTO DEL CASO.</a:t>
            </a:r>
          </a:p>
          <a:p>
            <a:pPr lvl="2">
              <a:lnSpc>
                <a:spcPct val="140000"/>
              </a:lnSpc>
              <a:spcBef>
                <a:spcPct val="30000"/>
              </a:spcBef>
              <a:defRPr/>
            </a:pPr>
            <a:r>
              <a:rPr lang="es-ES">
                <a:latin typeface="Times New Roman" charset="0"/>
              </a:rPr>
              <a:t>COPIA DEL REGISTRO UTSTEIN DE PCR</a:t>
            </a:r>
          </a:p>
          <a:p>
            <a:pPr lvl="1">
              <a:lnSpc>
                <a:spcPct val="140000"/>
              </a:lnSpc>
              <a:spcBef>
                <a:spcPct val="30000"/>
              </a:spcBef>
              <a:defRPr/>
            </a:pPr>
            <a:endParaRPr lang="es-ES">
              <a:latin typeface="Times New Roma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92">
                                            <p:txEl>
                                              <p:pRg st="0" end="0"/>
                                            </p:txEl>
                                          </p:spTgt>
                                        </p:tgtEl>
                                        <p:attrNameLst>
                                          <p:attrName>style.visibility</p:attrName>
                                        </p:attrNameLst>
                                      </p:cBhvr>
                                      <p:to>
                                        <p:strVal val="visible"/>
                                      </p:to>
                                    </p:set>
                                    <p:animEffect transition="in" filter="dissolve">
                                      <p:cBhvr>
                                        <p:cTn id="7" dur="500"/>
                                        <p:tgtEl>
                                          <p:spTgt spid="1229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292">
                                            <p:txEl>
                                              <p:pRg st="1" end="1"/>
                                            </p:txEl>
                                          </p:spTgt>
                                        </p:tgtEl>
                                        <p:attrNameLst>
                                          <p:attrName>style.visibility</p:attrName>
                                        </p:attrNameLst>
                                      </p:cBhvr>
                                      <p:to>
                                        <p:strVal val="visible"/>
                                      </p:to>
                                    </p:set>
                                    <p:animEffect transition="in" filter="dissolve">
                                      <p:cBhvr>
                                        <p:cTn id="12" dur="500"/>
                                        <p:tgtEl>
                                          <p:spTgt spid="1229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292">
                                            <p:txEl>
                                              <p:pRg st="2" end="2"/>
                                            </p:txEl>
                                          </p:spTgt>
                                        </p:tgtEl>
                                        <p:attrNameLst>
                                          <p:attrName>style.visibility</p:attrName>
                                        </p:attrNameLst>
                                      </p:cBhvr>
                                      <p:to>
                                        <p:strVal val="visible"/>
                                      </p:to>
                                    </p:set>
                                    <p:animEffect transition="in" filter="dissolve">
                                      <p:cBhvr>
                                        <p:cTn id="17" dur="500"/>
                                        <p:tgtEl>
                                          <p:spTgt spid="1229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292">
                                            <p:txEl>
                                              <p:pRg st="3" end="3"/>
                                            </p:txEl>
                                          </p:spTgt>
                                        </p:tgtEl>
                                        <p:attrNameLst>
                                          <p:attrName>style.visibility</p:attrName>
                                        </p:attrNameLst>
                                      </p:cBhvr>
                                      <p:to>
                                        <p:strVal val="visible"/>
                                      </p:to>
                                    </p:set>
                                    <p:animEffect transition="in" filter="dissolve">
                                      <p:cBhvr>
                                        <p:cTn id="22" dur="500"/>
                                        <p:tgtEl>
                                          <p:spTgt spid="1229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2292">
                                            <p:txEl>
                                              <p:pRg st="4" end="4"/>
                                            </p:txEl>
                                          </p:spTgt>
                                        </p:tgtEl>
                                        <p:attrNameLst>
                                          <p:attrName>style.visibility</p:attrName>
                                        </p:attrNameLst>
                                      </p:cBhvr>
                                      <p:to>
                                        <p:strVal val="visible"/>
                                      </p:to>
                                    </p:set>
                                    <p:animEffect transition="in" filter="dissolve">
                                      <p:cBhvr>
                                        <p:cTn id="27" dur="500"/>
                                        <p:tgtEl>
                                          <p:spTgt spid="12292">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2292">
                                            <p:txEl>
                                              <p:pRg st="5" end="5"/>
                                            </p:txEl>
                                          </p:spTgt>
                                        </p:tgtEl>
                                        <p:attrNameLst>
                                          <p:attrName>style.visibility</p:attrName>
                                        </p:attrNameLst>
                                      </p:cBhvr>
                                      <p:to>
                                        <p:strVal val="visible"/>
                                      </p:to>
                                    </p:set>
                                    <p:animEffect transition="in" filter="dissolve">
                                      <p:cBhvr>
                                        <p:cTn id="32" dur="500"/>
                                        <p:tgtEl>
                                          <p:spTgt spid="12292">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2292">
                                            <p:txEl>
                                              <p:pRg st="6" end="6"/>
                                            </p:txEl>
                                          </p:spTgt>
                                        </p:tgtEl>
                                        <p:attrNameLst>
                                          <p:attrName>style.visibility</p:attrName>
                                        </p:attrNameLst>
                                      </p:cBhvr>
                                      <p:to>
                                        <p:strVal val="visible"/>
                                      </p:to>
                                    </p:set>
                                    <p:animEffect transition="in" filter="dissolve">
                                      <p:cBhvr>
                                        <p:cTn id="37" dur="500"/>
                                        <p:tgtEl>
                                          <p:spTgt spid="1229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build="p" bldLvl="3" autoUpdateAnimBg="0"/>
    </p:bldLst>
  </p:timing>
</p:sld>
</file>

<file path=ppt/theme/theme1.xml><?xml version="1.0" encoding="utf-8"?>
<a:theme xmlns:a="http://schemas.openxmlformats.org/drawingml/2006/main" name="Diseño predeterminado">
  <a:themeElements>
    <a:clrScheme name="">
      <a:dk1>
        <a:srgbClr val="000000"/>
      </a:dk1>
      <a:lt1>
        <a:srgbClr val="FFFFFF"/>
      </a:lt1>
      <a:dk2>
        <a:srgbClr val="0000FF"/>
      </a:dk2>
      <a:lt2>
        <a:srgbClr val="FF99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iseño predeterminad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2165</TotalTime>
  <Words>3605</Words>
  <Application>Microsoft Macintosh PowerPoint</Application>
  <PresentationFormat>Presentación en pantalla (4:3)</PresentationFormat>
  <Paragraphs>427</Paragraphs>
  <Slides>101</Slides>
  <Notes>32</Notes>
  <HiddenSlides>0</HiddenSlides>
  <MMClips>0</MMClips>
  <ScaleCrop>false</ScaleCrop>
  <HeadingPairs>
    <vt:vector size="6" baseType="variant">
      <vt:variant>
        <vt:lpstr>Tema</vt:lpstr>
      </vt:variant>
      <vt:variant>
        <vt:i4>1</vt:i4>
      </vt:variant>
      <vt:variant>
        <vt:lpstr>Servidores OLE incrustados</vt:lpstr>
      </vt:variant>
      <vt:variant>
        <vt:i4>4</vt:i4>
      </vt:variant>
      <vt:variant>
        <vt:lpstr>Títulos de diapositiva</vt:lpstr>
      </vt:variant>
      <vt:variant>
        <vt:i4>101</vt:i4>
      </vt:variant>
    </vt:vector>
  </HeadingPairs>
  <TitlesOfParts>
    <vt:vector size="106" baseType="lpstr">
      <vt:lpstr>Diseño predeterminado</vt:lpstr>
      <vt:lpstr>Foto de Photo Editor</vt:lpstr>
      <vt:lpstr>Documento</vt:lpstr>
      <vt:lpstr>Fotografía de Photo Editor</vt:lpstr>
      <vt:lpstr>Documento de imagen</vt:lpstr>
      <vt:lpstr>DESFIBRILACIÓN EXTERNA SEMIAUTOMÁTICA</vt:lpstr>
      <vt:lpstr>INTRODUCCIÓN A LA DESFIBRILACIÓN SEMIAUTOMÁTICA</vt:lpstr>
      <vt:lpstr>INTRODUCCIÓN A LA DESFIBRILACIÓN SEMIAUTOMÁTICA</vt:lpstr>
      <vt:lpstr>INTRODUCCIÓN A LA DESFIBRILACIÓN SEMIAUTOMÁTICA</vt:lpstr>
      <vt:lpstr>INTRODUCCIÓN A LA DESFIBRILACIÓN SEMIAUTOMÁTICA</vt:lpstr>
      <vt:lpstr>INTRODUCCIÓN A LA DESFIBRILACIÓN SEMIAUTOMÁTICA</vt:lpstr>
      <vt:lpstr>INTRODUCCIÓN A LA DESFIBRILACIÓN SEMIAUTOMÁTICA</vt:lpstr>
      <vt:lpstr>Presentación de PowerPoint</vt:lpstr>
      <vt:lpstr>La Desfibrilación es “Parte del SVB”</vt:lpstr>
      <vt:lpstr>Fundamentos desfibrilación precoz</vt:lpstr>
      <vt:lpstr>La desfibrilación es determinante</vt:lpstr>
      <vt:lpstr>El tiempo es vida (y cerebro)</vt:lpstr>
      <vt:lpstr>INTRODUCCIÓN A LA DESFIBRILACIÓN SEMIAUTOMÁTICA</vt:lpstr>
      <vt:lpstr>INTRODUCCIÓN A LA DESFIBRILACIÓN SEMIAUTOMÁTICA</vt:lpstr>
      <vt:lpstr>INTRODUCCIÓN A LA DESFIBRILACIÓN SEMIAUTOMÁTICA</vt:lpstr>
      <vt:lpstr>INTRODUCCIÓN A LA DESFIBRILACIÓN SEMIAUTOMÁTICA</vt:lpstr>
      <vt:lpstr>INTRODUCCIÓN A LA DESFIBRILACIÓN SEMIAUTOMÁTICA</vt:lpstr>
      <vt:lpstr>RCP Básica</vt:lpstr>
      <vt:lpstr>Ritmo Sinusal Normal</vt:lpstr>
      <vt:lpstr>Fibrilación Ventricular</vt:lpstr>
      <vt:lpstr>Desfibrilación: Unico tratamiento efectivo para la FibrilaciónVentricular</vt:lpstr>
      <vt:lpstr>Presentación de PowerPoint</vt:lpstr>
      <vt:lpstr>Taquicardia Ventricular</vt:lpstr>
      <vt:lpstr>Asistolia</vt:lpstr>
      <vt:lpstr>Disociación electromecánica</vt:lpstr>
      <vt:lpstr>Presentación de PowerPoint</vt:lpstr>
      <vt:lpstr>ALGORITMO SVB</vt:lpstr>
      <vt:lpstr>Valoración y actitud en la pérdida de conciencia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OVACE</vt:lpstr>
      <vt:lpstr>Presentación de PowerPoint</vt:lpstr>
      <vt:lpstr>Presentación de PowerPoint</vt:lpstr>
      <vt:lpstr>Presentación de PowerPoint</vt:lpstr>
      <vt:lpstr>Presentación de PowerPoint</vt:lpstr>
      <vt:lpstr>Presentación de PowerPoint</vt:lpstr>
      <vt:lpstr>Desobstrucción y permeabilización de la vía aérea en el atragantamiento (paciente consciente)</vt:lpstr>
      <vt:lpstr>Apertura de la vía aérea en el inconsciente</vt:lpstr>
      <vt:lpstr>Posición Lateral de Seguridad</vt:lpstr>
      <vt:lpstr>Alternativas instrumentales al Boca-Boca</vt:lpstr>
      <vt:lpstr>SVB Pediátrico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Comprobar signos vitales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DESA</vt:lpstr>
      <vt:lpstr>Tipos de desfibriladores</vt:lpstr>
      <vt:lpstr>Presentación de PowerPoint</vt:lpstr>
      <vt:lpstr>Presentación de PowerPoint</vt:lpstr>
      <vt:lpstr>Desfibrilador externo semiautomático </vt:lpstr>
      <vt:lpstr>Desfibrilador Semiautomático Externo (DESA)</vt:lpstr>
      <vt:lpstr>Colocación electrodos de desfibrilación</vt:lpstr>
      <vt:lpstr>Colocación electrodos de desfibrilación</vt:lpstr>
      <vt:lpstr>Circunstancias especiales</vt:lpstr>
      <vt:lpstr>Niños</vt:lpstr>
      <vt:lpstr>Agua</vt:lpstr>
      <vt:lpstr>Presentación de PowerPoint</vt:lpstr>
      <vt:lpstr>Tórax con abundante vello</vt:lpstr>
      <vt:lpstr>Tórax con mamas grandes </vt:lpstr>
      <vt:lpstr>Presentación de PowerPoint</vt:lpstr>
      <vt:lpstr>Medicación transdérmica (parches)</vt:lpstr>
      <vt:lpstr>Marcapasos definitivo implantado y desfibriladores automáticos internos</vt:lpstr>
      <vt:lpstr>Técnica de desfibrilación con el DESA</vt:lpstr>
      <vt:lpstr>Presentación de PowerPoint</vt:lpstr>
      <vt:lpstr>Peculiaridades RCP con DESA</vt:lpstr>
      <vt:lpstr>Ambulancia en marcha</vt:lpstr>
      <vt:lpstr>Ante todo ... sea prudente</vt:lpstr>
      <vt:lpstr>Presentación de PowerPoint</vt:lpstr>
      <vt:lpstr>MANTENIMIENTO DEL APARATO</vt:lpstr>
      <vt:lpstr>Presentación de PowerPoint</vt:lpstr>
      <vt:lpstr>Presentación de PowerPoint</vt:lpstr>
      <vt:lpstr>REGISTRO DE DATOS (UTSTEIN)</vt:lpstr>
      <vt:lpstr>REGISTRO DE DATOS (UTSTEIN)</vt:lpstr>
      <vt:lpstr>REGISTRO DE DATOS (UTSTEIN)</vt:lpstr>
      <vt:lpstr>REGISTRO DE DATOS (UTSTEIN)</vt:lpstr>
      <vt:lpstr>REGISTRO DE DATOS (UTSTEIN)</vt:lpstr>
      <vt:lpstr>REGISTRO DE DATOS (UTSTEIN)</vt:lpstr>
      <vt:lpstr>GRACIAS POR SU ATENCIÓN</vt:lpstr>
    </vt:vector>
  </TitlesOfParts>
  <Company>061</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 título de diapositiva</dc:title>
  <dc:creator>061</dc:creator>
  <cp:lastModifiedBy>eumesmito</cp:lastModifiedBy>
  <cp:revision>53</cp:revision>
  <dcterms:created xsi:type="dcterms:W3CDTF">2001-12-12T11:38:24Z</dcterms:created>
  <dcterms:modified xsi:type="dcterms:W3CDTF">2017-02-01T13:29:27Z</dcterms:modified>
</cp:coreProperties>
</file>