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2.xml" ContentType="application/vnd.openxmlformats-officedocument.drawingml.chart+xml"/>
  <Override PartName="/ppt/charts/chart3.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3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notesSlides/notesSlide43.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3.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notesSlides/notesSlide54.xml" ContentType="application/vnd.openxmlformats-officedocument.presentationml.notesSlide+xml"/>
  <Override PartName="/ppt/charts/chart18.xml" ContentType="application/vnd.openxmlformats-officedocument.drawingml.chart+xml"/>
  <Override PartName="/ppt/notesSlides/notesSlide55.xml" ContentType="application/vnd.openxmlformats-officedocument.presentationml.notesSlide+xml"/>
  <Override PartName="/ppt/charts/chart19.xml" ContentType="application/vnd.openxmlformats-officedocument.drawingml.chart+xml"/>
  <Override PartName="/ppt/notesSlides/notesSlide56.xml" ContentType="application/vnd.openxmlformats-officedocument.presentationml.notesSlide+xml"/>
  <Override PartName="/ppt/charts/chart20.xml" ContentType="application/vnd.openxmlformats-officedocument.drawingml.chart+xml"/>
  <Override PartName="/ppt/charts/chart21.xml" ContentType="application/vnd.openxmlformats-officedocument.drawingml.chart+xml"/>
  <Override PartName="/ppt/notesSlides/notesSlide57.xml" ContentType="application/vnd.openxmlformats-officedocument.presentationml.notesSlide+xml"/>
  <Override PartName="/ppt/charts/chart22.xml" ContentType="application/vnd.openxmlformats-officedocument.drawingml.chart+xml"/>
  <Override PartName="/ppt/theme/themeOverride1.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23.xml" ContentType="application/vnd.openxmlformats-officedocument.drawingml.chart+xml"/>
  <Override PartName="/ppt/notesSlides/notesSlide72.xml" ContentType="application/vnd.openxmlformats-officedocument.presentationml.notesSlide+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notesSlides/notesSlide73.xml" ContentType="application/vnd.openxmlformats-officedocument.presentationml.notesSlid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notesSlides/notesSlide74.xml" ContentType="application/vnd.openxmlformats-officedocument.presentationml.notesSlid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notesSlides/notesSlide75.xml" ContentType="application/vnd.openxmlformats-officedocument.presentationml.notesSlide+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76.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notesSlides/notesSlide77.xml" ContentType="application/vnd.openxmlformats-officedocument.presentationml.notesSlide+xml"/>
  <Override PartName="/ppt/charts/chart40.xml" ContentType="application/vnd.openxmlformats-officedocument.drawingml.chart+xml"/>
  <Override PartName="/ppt/notesSlides/notesSlide78.xml" ContentType="application/vnd.openxmlformats-officedocument.presentationml.notesSlide+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79.xml" ContentType="application/vnd.openxmlformats-officedocument.presentationml.notesSlide+xml"/>
  <Override PartName="/ppt/charts/chart44.xml" ContentType="application/vnd.openxmlformats-officedocument.drawingml.chart+xml"/>
  <Override PartName="/ppt/theme/themeOverride2.xml" ContentType="application/vnd.openxmlformats-officedocument.themeOverride+xml"/>
  <Override PartName="/ppt/charts/chart45.xml" ContentType="application/vnd.openxmlformats-officedocument.drawingml.chart+xml"/>
  <Override PartName="/ppt/theme/themeOverride3.xml" ContentType="application/vnd.openxmlformats-officedocument.themeOverride+xml"/>
  <Override PartName="/ppt/notesSlides/notesSlide80.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9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698" r:id="rId2"/>
  </p:sldMasterIdLst>
  <p:notesMasterIdLst>
    <p:notesMasterId r:id="rId179"/>
  </p:notesMasterIdLst>
  <p:sldIdLst>
    <p:sldId id="554" r:id="rId3"/>
    <p:sldId id="661" r:id="rId4"/>
    <p:sldId id="663" r:id="rId5"/>
    <p:sldId id="402" r:id="rId6"/>
    <p:sldId id="593" r:id="rId7"/>
    <p:sldId id="361" r:id="rId8"/>
    <p:sldId id="498" r:id="rId9"/>
    <p:sldId id="499" r:id="rId10"/>
    <p:sldId id="500" r:id="rId11"/>
    <p:sldId id="501" r:id="rId12"/>
    <p:sldId id="502" r:id="rId13"/>
    <p:sldId id="506" r:id="rId14"/>
    <p:sldId id="507" r:id="rId15"/>
    <p:sldId id="508" r:id="rId16"/>
    <p:sldId id="556" r:id="rId17"/>
    <p:sldId id="509" r:id="rId18"/>
    <p:sldId id="513" r:id="rId19"/>
    <p:sldId id="504" r:id="rId20"/>
    <p:sldId id="641" r:id="rId21"/>
    <p:sldId id="640" r:id="rId22"/>
    <p:sldId id="505" r:id="rId23"/>
    <p:sldId id="558" r:id="rId24"/>
    <p:sldId id="633" r:id="rId25"/>
    <p:sldId id="635" r:id="rId26"/>
    <p:sldId id="637" r:id="rId27"/>
    <p:sldId id="638" r:id="rId28"/>
    <p:sldId id="639" r:id="rId29"/>
    <p:sldId id="557" r:id="rId30"/>
    <p:sldId id="682" r:id="rId31"/>
    <p:sldId id="683" r:id="rId32"/>
    <p:sldId id="684" r:id="rId33"/>
    <p:sldId id="686" r:id="rId34"/>
    <p:sldId id="687" r:id="rId35"/>
    <p:sldId id="691" r:id="rId36"/>
    <p:sldId id="692" r:id="rId37"/>
    <p:sldId id="693" r:id="rId38"/>
    <p:sldId id="694" r:id="rId39"/>
    <p:sldId id="695" r:id="rId40"/>
    <p:sldId id="696" r:id="rId41"/>
    <p:sldId id="697" r:id="rId42"/>
    <p:sldId id="698" r:id="rId43"/>
    <p:sldId id="699" r:id="rId44"/>
    <p:sldId id="700" r:id="rId45"/>
    <p:sldId id="701" r:id="rId46"/>
    <p:sldId id="702" r:id="rId47"/>
    <p:sldId id="703" r:id="rId48"/>
    <p:sldId id="704" r:id="rId49"/>
    <p:sldId id="705" r:id="rId50"/>
    <p:sldId id="706" r:id="rId51"/>
    <p:sldId id="548" r:id="rId52"/>
    <p:sldId id="707" r:id="rId53"/>
    <p:sldId id="708" r:id="rId54"/>
    <p:sldId id="709" r:id="rId55"/>
    <p:sldId id="710" r:id="rId56"/>
    <p:sldId id="711" r:id="rId57"/>
    <p:sldId id="712" r:id="rId58"/>
    <p:sldId id="713" r:id="rId59"/>
    <p:sldId id="493" r:id="rId60"/>
    <p:sldId id="517" r:id="rId61"/>
    <p:sldId id="721" r:id="rId62"/>
    <p:sldId id="516" r:id="rId63"/>
    <p:sldId id="258" r:id="rId64"/>
    <p:sldId id="518" r:id="rId65"/>
    <p:sldId id="377" r:id="rId66"/>
    <p:sldId id="356" r:id="rId67"/>
    <p:sldId id="623" r:id="rId68"/>
    <p:sldId id="417" r:id="rId69"/>
    <p:sldId id="563" r:id="rId70"/>
    <p:sldId id="564" r:id="rId71"/>
    <p:sldId id="565" r:id="rId72"/>
    <p:sldId id="590" r:id="rId73"/>
    <p:sldId id="567" r:id="rId74"/>
    <p:sldId id="568" r:id="rId75"/>
    <p:sldId id="569" r:id="rId76"/>
    <p:sldId id="570" r:id="rId77"/>
    <p:sldId id="571" r:id="rId78"/>
    <p:sldId id="572" r:id="rId79"/>
    <p:sldId id="573" r:id="rId80"/>
    <p:sldId id="594" r:id="rId81"/>
    <p:sldId id="595" r:id="rId82"/>
    <p:sldId id="596" r:id="rId83"/>
    <p:sldId id="597" r:id="rId84"/>
    <p:sldId id="598" r:id="rId85"/>
    <p:sldId id="605" r:id="rId86"/>
    <p:sldId id="599" r:id="rId87"/>
    <p:sldId id="600" r:id="rId88"/>
    <p:sldId id="606" r:id="rId89"/>
    <p:sldId id="607" r:id="rId90"/>
    <p:sldId id="608" r:id="rId91"/>
    <p:sldId id="609" r:id="rId92"/>
    <p:sldId id="610" r:id="rId93"/>
    <p:sldId id="611" r:id="rId94"/>
    <p:sldId id="614" r:id="rId95"/>
    <p:sldId id="615" r:id="rId96"/>
    <p:sldId id="618" r:id="rId97"/>
    <p:sldId id="668" r:id="rId98"/>
    <p:sldId id="669" r:id="rId99"/>
    <p:sldId id="671" r:id="rId100"/>
    <p:sldId id="670" r:id="rId101"/>
    <p:sldId id="672" r:id="rId102"/>
    <p:sldId id="673" r:id="rId103"/>
    <p:sldId id="680" r:id="rId104"/>
    <p:sldId id="681" r:id="rId105"/>
    <p:sldId id="586" r:id="rId106"/>
    <p:sldId id="450" r:id="rId107"/>
    <p:sldId id="451" r:id="rId108"/>
    <p:sldId id="624" r:id="rId109"/>
    <p:sldId id="625" r:id="rId110"/>
    <p:sldId id="626" r:id="rId111"/>
    <p:sldId id="628" r:id="rId112"/>
    <p:sldId id="629" r:id="rId113"/>
    <p:sldId id="627" r:id="rId114"/>
    <p:sldId id="454" r:id="rId115"/>
    <p:sldId id="455" r:id="rId116"/>
    <p:sldId id="722" r:id="rId117"/>
    <p:sldId id="688" r:id="rId118"/>
    <p:sldId id="689" r:id="rId119"/>
    <p:sldId id="690" r:id="rId120"/>
    <p:sldId id="534" r:id="rId121"/>
    <p:sldId id="535" r:id="rId122"/>
    <p:sldId id="723" r:id="rId123"/>
    <p:sldId id="724" r:id="rId124"/>
    <p:sldId id="538" r:id="rId125"/>
    <p:sldId id="725" r:id="rId126"/>
    <p:sldId id="588" r:id="rId127"/>
    <p:sldId id="726" r:id="rId128"/>
    <p:sldId id="727" r:id="rId129"/>
    <p:sldId id="457" r:id="rId130"/>
    <p:sldId id="492" r:id="rId131"/>
    <p:sldId id="649" r:id="rId132"/>
    <p:sldId id="650" r:id="rId133"/>
    <p:sldId id="651" r:id="rId134"/>
    <p:sldId id="652" r:id="rId135"/>
    <p:sldId id="653" r:id="rId136"/>
    <p:sldId id="655" r:id="rId137"/>
    <p:sldId id="462" r:id="rId138"/>
    <p:sldId id="659" r:id="rId139"/>
    <p:sldId id="658" r:id="rId140"/>
    <p:sldId id="460" r:id="rId141"/>
    <p:sldId id="728" r:id="rId142"/>
    <p:sldId id="714" r:id="rId143"/>
    <p:sldId id="715" r:id="rId144"/>
    <p:sldId id="716" r:id="rId145"/>
    <p:sldId id="717" r:id="rId146"/>
    <p:sldId id="718" r:id="rId147"/>
    <p:sldId id="719" r:id="rId148"/>
    <p:sldId id="720" r:id="rId149"/>
    <p:sldId id="729" r:id="rId150"/>
    <p:sldId id="730" r:id="rId151"/>
    <p:sldId id="731" r:id="rId152"/>
    <p:sldId id="732" r:id="rId153"/>
    <p:sldId id="733" r:id="rId154"/>
    <p:sldId id="742" r:id="rId155"/>
    <p:sldId id="632" r:id="rId156"/>
    <p:sldId id="664" r:id="rId157"/>
    <p:sldId id="734" r:id="rId158"/>
    <p:sldId id="735" r:id="rId159"/>
    <p:sldId id="736" r:id="rId160"/>
    <p:sldId id="737" r:id="rId161"/>
    <p:sldId id="738" r:id="rId162"/>
    <p:sldId id="463" r:id="rId163"/>
    <p:sldId id="660" r:id="rId164"/>
    <p:sldId id="324" r:id="rId165"/>
    <p:sldId id="326" r:id="rId166"/>
    <p:sldId id="325" r:id="rId167"/>
    <p:sldId id="327" r:id="rId168"/>
    <p:sldId id="520" r:id="rId169"/>
    <p:sldId id="521" r:id="rId170"/>
    <p:sldId id="560" r:id="rId171"/>
    <p:sldId id="562" r:id="rId172"/>
    <p:sldId id="524" r:id="rId173"/>
    <p:sldId id="525" r:id="rId174"/>
    <p:sldId id="555" r:id="rId175"/>
    <p:sldId id="739" r:id="rId176"/>
    <p:sldId id="741" r:id="rId177"/>
    <p:sldId id="743" r:id="rId17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AA4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69" autoAdjust="0"/>
    <p:restoredTop sz="94776" autoAdjust="0"/>
  </p:normalViewPr>
  <p:slideViewPr>
    <p:cSldViewPr snapToGrid="0" snapToObjects="1">
      <p:cViewPr varScale="1">
        <p:scale>
          <a:sx n="63" d="100"/>
          <a:sy n="63" d="100"/>
        </p:scale>
        <p:origin x="-924" y="-108"/>
      </p:cViewPr>
      <p:guideLst>
        <p:guide orient="horz" pos="2160"/>
        <p:guide pos="3840"/>
      </p:guideLst>
    </p:cSldViewPr>
  </p:slideViewPr>
  <p:outlineViewPr>
    <p:cViewPr>
      <p:scale>
        <a:sx n="33" d="100"/>
        <a:sy n="33" d="100"/>
      </p:scale>
      <p:origin x="0" y="735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viewProps" Target="viewProps.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theme" Target="theme/theme1.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72" Type="http://schemas.openxmlformats.org/officeDocument/2006/relationships/slide" Target="slides/slide170.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notesMaster" Target="notesMasters/notesMaster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presProps" Target="presProps.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themeOverride" Target="../theme/themeOverride1.xml"/></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3.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themeOverride" Target="../theme/themeOverride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themeOverride" Target="../theme/themeOverride3.xml"/></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2164127825254141"/>
          <c:y val="7.9534331402652134E-2"/>
          <c:w val="0.78358736155280573"/>
          <c:h val="0.83707609325114685"/>
        </c:manualLayout>
      </c:layout>
      <c:barChart>
        <c:barDir val="col"/>
        <c:grouping val="stacked"/>
        <c:varyColors val="0"/>
        <c:ser>
          <c:idx val="0"/>
          <c:order val="0"/>
          <c:tx>
            <c:strRef>
              <c:f>Hoja1!$B$1</c:f>
              <c:strCache>
                <c:ptCount val="1"/>
                <c:pt idx="0">
                  <c:v>Uso saludable</c:v>
                </c:pt>
              </c:strCache>
            </c:strRef>
          </c:tx>
          <c:invertIfNegative val="0"/>
          <c:dPt>
            <c:idx val="0"/>
            <c:invertIfNegative val="0"/>
            <c:bubble3D val="0"/>
            <c:spPr>
              <a:solidFill>
                <a:schemeClr val="accent3">
                  <a:lumMod val="75000"/>
                </a:schemeClr>
              </a:solidFill>
            </c:spPr>
            <c:extLst xmlns:c16r2="http://schemas.microsoft.com/office/drawing/2015/06/chart">
              <c:ext xmlns:c16="http://schemas.microsoft.com/office/drawing/2014/chart" uri="{C3380CC4-5D6E-409C-BE32-E72D297353CC}">
                <c16:uniqueId val="{00000000-6A4E-414A-95A2-1CC9177FFFB0}"/>
              </c:ext>
            </c:extLst>
          </c:dPt>
          <c:dLbls>
            <c:spPr>
              <a:noFill/>
              <a:ln>
                <a:noFill/>
              </a:ln>
              <a:effectLst/>
            </c:spPr>
            <c:txPr>
              <a:bodyPr/>
              <a:lstStyle/>
              <a:p>
                <a:pPr>
                  <a:defRPr sz="1050" b="1"/>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Hoja1!$A$2</c:f>
              <c:numCache>
                <c:formatCode>General</c:formatCode>
                <c:ptCount val="1"/>
              </c:numCache>
            </c:numRef>
          </c:cat>
          <c:val>
            <c:numRef>
              <c:f>Hoja1!$B$2</c:f>
              <c:numCache>
                <c:formatCode>General</c:formatCode>
                <c:ptCount val="1"/>
                <c:pt idx="0">
                  <c:v>81.599999999999994</c:v>
                </c:pt>
              </c:numCache>
            </c:numRef>
          </c:val>
          <c:extLst xmlns:c16r2="http://schemas.microsoft.com/office/drawing/2015/06/chart">
            <c:ext xmlns:c16="http://schemas.microsoft.com/office/drawing/2014/chart" uri="{C3380CC4-5D6E-409C-BE32-E72D297353CC}">
              <c16:uniqueId val="{00000001-6A4E-414A-95A2-1CC9177FFFB0}"/>
            </c:ext>
          </c:extLst>
        </c:ser>
        <c:ser>
          <c:idx val="1"/>
          <c:order val="1"/>
          <c:tx>
            <c:strRef>
              <c:f>Hoja1!$C$1</c:f>
              <c:strCache>
                <c:ptCount val="1"/>
                <c:pt idx="0">
                  <c:v>Uso Problemático</c:v>
                </c:pt>
              </c:strCache>
            </c:strRef>
          </c:tx>
          <c:spPr>
            <a:solidFill>
              <a:srgbClr val="C00000"/>
            </a:solidFill>
            <a:ln>
              <a:solidFill>
                <a:schemeClr val="accent1"/>
              </a:solidFill>
            </a:ln>
          </c:spPr>
          <c:invertIfNegative val="0"/>
          <c:dLbls>
            <c:spPr>
              <a:noFill/>
              <a:ln>
                <a:noFill/>
              </a:ln>
              <a:effectLst/>
            </c:spPr>
            <c:txPr>
              <a:bodyPr/>
              <a:lstStyle/>
              <a:p>
                <a:pPr>
                  <a:defRPr sz="1200" b="1">
                    <a:solidFill>
                      <a:schemeClr val="bg1"/>
                    </a:solidFill>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Hoja1!$A$2</c:f>
              <c:numCache>
                <c:formatCode>General</c:formatCode>
                <c:ptCount val="1"/>
              </c:numCache>
            </c:numRef>
          </c:cat>
          <c:val>
            <c:numRef>
              <c:f>Hoja1!$C$2</c:f>
              <c:numCache>
                <c:formatCode>General</c:formatCode>
                <c:ptCount val="1"/>
                <c:pt idx="0">
                  <c:v>18.399999999999999</c:v>
                </c:pt>
              </c:numCache>
            </c:numRef>
          </c:val>
          <c:extLst xmlns:c16r2="http://schemas.microsoft.com/office/drawing/2015/06/chart">
            <c:ext xmlns:c16="http://schemas.microsoft.com/office/drawing/2014/chart" uri="{C3380CC4-5D6E-409C-BE32-E72D297353CC}">
              <c16:uniqueId val="{00000002-6A4E-414A-95A2-1CC9177FFFB0}"/>
            </c:ext>
          </c:extLst>
        </c:ser>
        <c:dLbls>
          <c:showLegendKey val="0"/>
          <c:showVal val="0"/>
          <c:showCatName val="0"/>
          <c:showSerName val="0"/>
          <c:showPercent val="0"/>
          <c:showBubbleSize val="0"/>
        </c:dLbls>
        <c:gapWidth val="70"/>
        <c:overlap val="100"/>
        <c:axId val="129196544"/>
        <c:axId val="127176064"/>
      </c:barChart>
      <c:catAx>
        <c:axId val="129196544"/>
        <c:scaling>
          <c:orientation val="minMax"/>
        </c:scaling>
        <c:delete val="0"/>
        <c:axPos val="b"/>
        <c:numFmt formatCode="General" sourceLinked="1"/>
        <c:majorTickMark val="out"/>
        <c:minorTickMark val="none"/>
        <c:tickLblPos val="nextTo"/>
        <c:crossAx val="127176064"/>
        <c:crosses val="autoZero"/>
        <c:auto val="1"/>
        <c:lblAlgn val="ctr"/>
        <c:lblOffset val="100"/>
        <c:noMultiLvlLbl val="0"/>
      </c:catAx>
      <c:valAx>
        <c:axId val="127176064"/>
        <c:scaling>
          <c:orientation val="minMax"/>
          <c:max val="100"/>
          <c:min val="0"/>
        </c:scaling>
        <c:delete val="0"/>
        <c:axPos val="l"/>
        <c:numFmt formatCode="General" sourceLinked="0"/>
        <c:majorTickMark val="out"/>
        <c:minorTickMark val="none"/>
        <c:tickLblPos val="nextTo"/>
        <c:crossAx val="129196544"/>
        <c:crosses val="autoZero"/>
        <c:crossBetween val="between"/>
        <c:majorUnit val="20"/>
      </c:valAx>
    </c:plotArea>
    <c:plotVisOnly val="1"/>
    <c:dispBlanksAs val="gap"/>
    <c:showDLblsOverMax val="0"/>
  </c:chart>
  <c:spPr>
    <a:ln>
      <a:noFill/>
    </a:ln>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Hoja1!$B$1</c:f>
              <c:strCache>
                <c:ptCount val="1"/>
                <c:pt idx="0">
                  <c:v>No implicado</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Hoja1!$A$2:$A$6</c:f>
              <c:strCache>
                <c:ptCount val="5"/>
                <c:pt idx="0">
                  <c:v>Uso problemático</c:v>
                </c:pt>
                <c:pt idx="1">
                  <c:v>Apuestas Online</c:v>
                </c:pt>
                <c:pt idx="2">
                  <c:v>Contacto con desconocidos</c:v>
                </c:pt>
                <c:pt idx="3">
                  <c:v>Sexting Activo</c:v>
                </c:pt>
                <c:pt idx="4">
                  <c:v>Sexting pasivo</c:v>
                </c:pt>
              </c:strCache>
            </c:strRef>
          </c:cat>
          <c:val>
            <c:numRef>
              <c:f>Hoja1!$B$2:$B$6</c:f>
              <c:numCache>
                <c:formatCode>0%</c:formatCode>
                <c:ptCount val="5"/>
                <c:pt idx="0" formatCode="0.00%">
                  <c:v>0.129</c:v>
                </c:pt>
                <c:pt idx="1">
                  <c:v>8.0000000000000043E-2</c:v>
                </c:pt>
                <c:pt idx="2" formatCode="0.00%">
                  <c:v>0.34300000000000008</c:v>
                </c:pt>
                <c:pt idx="3" formatCode="0.00%">
                  <c:v>7.3000000000000009E-2</c:v>
                </c:pt>
                <c:pt idx="4" formatCode="0.00%">
                  <c:v>0.193</c:v>
                </c:pt>
              </c:numCache>
            </c:numRef>
          </c:val>
          <c:extLst xmlns:c16r2="http://schemas.microsoft.com/office/drawing/2015/06/chart">
            <c:ext xmlns:c16="http://schemas.microsoft.com/office/drawing/2014/chart" uri="{C3380CC4-5D6E-409C-BE32-E72D297353CC}">
              <c16:uniqueId val="{00000000-D03D-4874-9840-5D95B426E96B}"/>
            </c:ext>
          </c:extLst>
        </c:ser>
        <c:ser>
          <c:idx val="1"/>
          <c:order val="1"/>
          <c:tx>
            <c:strRef>
              <c:f>Hoja1!$C$1</c:f>
              <c:strCache>
                <c:ptCount val="1"/>
                <c:pt idx="0">
                  <c:v>Víctima</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Hoja1!$A$2:$A$6</c:f>
              <c:strCache>
                <c:ptCount val="5"/>
                <c:pt idx="0">
                  <c:v>Uso problemático</c:v>
                </c:pt>
                <c:pt idx="1">
                  <c:v>Apuestas Online</c:v>
                </c:pt>
                <c:pt idx="2">
                  <c:v>Contacto con desconocidos</c:v>
                </c:pt>
                <c:pt idx="3">
                  <c:v>Sexting Activo</c:v>
                </c:pt>
                <c:pt idx="4">
                  <c:v>Sexting pasivo</c:v>
                </c:pt>
              </c:strCache>
            </c:strRef>
          </c:cat>
          <c:val>
            <c:numRef>
              <c:f>Hoja1!$C$2:$C$6</c:f>
              <c:numCache>
                <c:formatCode>0.00%</c:formatCode>
                <c:ptCount val="5"/>
                <c:pt idx="0">
                  <c:v>0.32100000000000073</c:v>
                </c:pt>
                <c:pt idx="1">
                  <c:v>0.16600000000000001</c:v>
                </c:pt>
                <c:pt idx="2">
                  <c:v>0.6520000000000018</c:v>
                </c:pt>
                <c:pt idx="3" formatCode="0%">
                  <c:v>0.19</c:v>
                </c:pt>
                <c:pt idx="4">
                  <c:v>0.46400000000000002</c:v>
                </c:pt>
              </c:numCache>
            </c:numRef>
          </c:val>
          <c:extLst xmlns:c16r2="http://schemas.microsoft.com/office/drawing/2015/06/chart">
            <c:ext xmlns:c16="http://schemas.microsoft.com/office/drawing/2014/chart" uri="{C3380CC4-5D6E-409C-BE32-E72D297353CC}">
              <c16:uniqueId val="{00000001-D03D-4874-9840-5D95B426E96B}"/>
            </c:ext>
          </c:extLst>
        </c:ser>
        <c:ser>
          <c:idx val="2"/>
          <c:order val="2"/>
          <c:tx>
            <c:strRef>
              <c:f>Hoja1!$D$1</c:f>
              <c:strCache>
                <c:ptCount val="1"/>
                <c:pt idx="0">
                  <c:v>Agresor</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Hoja1!$A$2:$A$6</c:f>
              <c:strCache>
                <c:ptCount val="5"/>
                <c:pt idx="0">
                  <c:v>Uso problemático</c:v>
                </c:pt>
                <c:pt idx="1">
                  <c:v>Apuestas Online</c:v>
                </c:pt>
                <c:pt idx="2">
                  <c:v>Contacto con desconocidos</c:v>
                </c:pt>
                <c:pt idx="3">
                  <c:v>Sexting Activo</c:v>
                </c:pt>
                <c:pt idx="4">
                  <c:v>Sexting pasivo</c:v>
                </c:pt>
              </c:strCache>
            </c:strRef>
          </c:cat>
          <c:val>
            <c:numRef>
              <c:f>Hoja1!$D$2:$D$6</c:f>
              <c:numCache>
                <c:formatCode>0.00%</c:formatCode>
                <c:ptCount val="5"/>
                <c:pt idx="0">
                  <c:v>0.36400000000000032</c:v>
                </c:pt>
                <c:pt idx="1">
                  <c:v>0.19800000000000001</c:v>
                </c:pt>
                <c:pt idx="2">
                  <c:v>0.70900000000000063</c:v>
                </c:pt>
                <c:pt idx="3">
                  <c:v>0.24100000000000021</c:v>
                </c:pt>
                <c:pt idx="4">
                  <c:v>0.502</c:v>
                </c:pt>
              </c:numCache>
            </c:numRef>
          </c:val>
          <c:extLst xmlns:c16r2="http://schemas.microsoft.com/office/drawing/2015/06/chart">
            <c:ext xmlns:c16="http://schemas.microsoft.com/office/drawing/2014/chart" uri="{C3380CC4-5D6E-409C-BE32-E72D297353CC}">
              <c16:uniqueId val="{00000002-D03D-4874-9840-5D95B426E96B}"/>
            </c:ext>
          </c:extLst>
        </c:ser>
        <c:ser>
          <c:idx val="3"/>
          <c:order val="3"/>
          <c:tx>
            <c:strRef>
              <c:f>Hoja1!$E$1</c:f>
              <c:strCache>
                <c:ptCount val="1"/>
                <c:pt idx="0">
                  <c:v>Bully Victim</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Hoja1!$A$2:$A$6</c:f>
              <c:strCache>
                <c:ptCount val="5"/>
                <c:pt idx="0">
                  <c:v>Uso problemático</c:v>
                </c:pt>
                <c:pt idx="1">
                  <c:v>Apuestas Online</c:v>
                </c:pt>
                <c:pt idx="2">
                  <c:v>Contacto con desconocidos</c:v>
                </c:pt>
                <c:pt idx="3">
                  <c:v>Sexting Activo</c:v>
                </c:pt>
                <c:pt idx="4">
                  <c:v>Sexting pasivo</c:v>
                </c:pt>
              </c:strCache>
            </c:strRef>
          </c:cat>
          <c:val>
            <c:numRef>
              <c:f>Hoja1!$E$2:$E$6</c:f>
              <c:numCache>
                <c:formatCode>0.00%</c:formatCode>
                <c:ptCount val="5"/>
                <c:pt idx="0">
                  <c:v>0.35700000000000032</c:v>
                </c:pt>
                <c:pt idx="1">
                  <c:v>0.23500000000000001</c:v>
                </c:pt>
                <c:pt idx="2">
                  <c:v>0.72100000000000064</c:v>
                </c:pt>
                <c:pt idx="3">
                  <c:v>0.23700000000000004</c:v>
                </c:pt>
                <c:pt idx="4">
                  <c:v>0.56499999999999995</c:v>
                </c:pt>
              </c:numCache>
            </c:numRef>
          </c:val>
          <c:extLst xmlns:c16r2="http://schemas.microsoft.com/office/drawing/2015/06/chart">
            <c:ext xmlns:c16="http://schemas.microsoft.com/office/drawing/2014/chart" uri="{C3380CC4-5D6E-409C-BE32-E72D297353CC}">
              <c16:uniqueId val="{00000003-D03D-4874-9840-5D95B426E96B}"/>
            </c:ext>
          </c:extLst>
        </c:ser>
        <c:dLbls>
          <c:showLegendKey val="0"/>
          <c:showVal val="0"/>
          <c:showCatName val="0"/>
          <c:showSerName val="0"/>
          <c:showPercent val="0"/>
          <c:showBubbleSize val="0"/>
        </c:dLbls>
        <c:gapWidth val="150"/>
        <c:axId val="705436160"/>
        <c:axId val="675852800"/>
      </c:barChart>
      <c:catAx>
        <c:axId val="705436160"/>
        <c:scaling>
          <c:orientation val="minMax"/>
        </c:scaling>
        <c:delete val="0"/>
        <c:axPos val="l"/>
        <c:numFmt formatCode="General" sourceLinked="0"/>
        <c:majorTickMark val="out"/>
        <c:minorTickMark val="none"/>
        <c:tickLblPos val="nextTo"/>
        <c:spPr>
          <a:noFill/>
          <a:ln w="6350" cap="flat" cmpd="sng" algn="in">
            <a:solidFill>
              <a:schemeClr val="tx1">
                <a:tint val="75000"/>
              </a:schemeClr>
            </a:solidFill>
            <a:prstDash val="solid"/>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s-ES"/>
          </a:p>
        </c:txPr>
        <c:crossAx val="675852800"/>
        <c:crosses val="autoZero"/>
        <c:auto val="1"/>
        <c:lblAlgn val="ctr"/>
        <c:lblOffset val="100"/>
        <c:noMultiLvlLbl val="0"/>
      </c:catAx>
      <c:valAx>
        <c:axId val="675852800"/>
        <c:scaling>
          <c:orientation val="minMax"/>
        </c:scaling>
        <c:delete val="1"/>
        <c:axPos val="b"/>
        <c:majorGridlines>
          <c:spPr>
            <a:ln w="6350" cap="flat" cmpd="sng" algn="in">
              <a:solidFill>
                <a:schemeClr val="tx1">
                  <a:tint val="75000"/>
                </a:schemeClr>
              </a:solidFill>
              <a:prstDash val="solid"/>
              <a:round/>
            </a:ln>
            <a:effectLst/>
          </c:spPr>
        </c:majorGridlines>
        <c:numFmt formatCode="0.00%" sourceLinked="1"/>
        <c:majorTickMark val="out"/>
        <c:minorTickMark val="none"/>
        <c:tickLblPos val="nextTo"/>
        <c:crossAx val="70543616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s-ES"/>
        </a:p>
      </c:txPr>
    </c:legend>
    <c:plotVisOnly val="1"/>
    <c:dispBlanksAs val="gap"/>
    <c:showDLblsOverMax val="0"/>
  </c:chart>
  <c:spPr>
    <a:noFill/>
    <a:ln w="6350" cap="flat" cmpd="sng" algn="in">
      <a:noFill/>
      <a:prstDash val="solid"/>
    </a:ln>
    <a:effectLst/>
  </c:spPr>
  <c:txPr>
    <a:bodyPr/>
    <a:lstStyle/>
    <a:p>
      <a:pPr>
        <a:defRPr sz="1050"/>
      </a:pPr>
      <a:endParaRPr lang="es-E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285179070358117"/>
          <c:y val="4.6753977098834339E-2"/>
          <c:w val="0.78486410972821719"/>
          <c:h val="0.84775065164503882"/>
        </c:manualLayout>
      </c:layout>
      <c:barChart>
        <c:barDir val="col"/>
        <c:grouping val="clustered"/>
        <c:varyColors val="0"/>
        <c:ser>
          <c:idx val="0"/>
          <c:order val="0"/>
          <c:tx>
            <c:strRef>
              <c:f>Hoja1!$B$1</c:f>
              <c:strCache>
                <c:ptCount val="1"/>
                <c:pt idx="0">
                  <c:v>No juega</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Hoja1!$A$2:$A$4</c:f>
              <c:strCache>
                <c:ptCount val="3"/>
                <c:pt idx="0">
                  <c:v>Víctimas</c:v>
                </c:pt>
                <c:pt idx="1">
                  <c:v>Agresores</c:v>
                </c:pt>
                <c:pt idx="2">
                  <c:v>Bully-Victims</c:v>
                </c:pt>
              </c:strCache>
            </c:strRef>
          </c:cat>
          <c:val>
            <c:numRef>
              <c:f>Hoja1!$B$2:$B$4</c:f>
              <c:numCache>
                <c:formatCode>0.00%</c:formatCode>
                <c:ptCount val="3"/>
                <c:pt idx="0">
                  <c:v>7.9000000000000167E-2</c:v>
                </c:pt>
                <c:pt idx="1">
                  <c:v>7.3999999999999996E-2</c:v>
                </c:pt>
                <c:pt idx="2">
                  <c:v>3.500000000000001E-2</c:v>
                </c:pt>
              </c:numCache>
            </c:numRef>
          </c:val>
          <c:extLst xmlns:c16r2="http://schemas.microsoft.com/office/drawing/2015/06/chart">
            <c:ext xmlns:c16="http://schemas.microsoft.com/office/drawing/2014/chart" uri="{C3380CC4-5D6E-409C-BE32-E72D297353CC}">
              <c16:uniqueId val="{00000000-FA3B-490D-88F7-B9CF7BF00176}"/>
            </c:ext>
          </c:extLst>
        </c:ser>
        <c:ser>
          <c:idx val="1"/>
          <c:order val="1"/>
          <c:tx>
            <c:strRef>
              <c:f>Hoja1!$C$1</c:f>
              <c:strCache>
                <c:ptCount val="1"/>
                <c:pt idx="0">
                  <c:v>Juega</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Hoja1!$A$2:$A$4</c:f>
              <c:strCache>
                <c:ptCount val="3"/>
                <c:pt idx="0">
                  <c:v>Víctimas</c:v>
                </c:pt>
                <c:pt idx="1">
                  <c:v>Agresores</c:v>
                </c:pt>
                <c:pt idx="2">
                  <c:v>Bully-Victims</c:v>
                </c:pt>
              </c:strCache>
            </c:strRef>
          </c:cat>
          <c:val>
            <c:numRef>
              <c:f>Hoja1!$C$2:$C$4</c:f>
              <c:numCache>
                <c:formatCode>0.00%</c:formatCode>
                <c:ptCount val="3"/>
                <c:pt idx="0">
                  <c:v>0.12200000000000009</c:v>
                </c:pt>
                <c:pt idx="1">
                  <c:v>0.11700000000000002</c:v>
                </c:pt>
                <c:pt idx="2">
                  <c:v>6.1000000000000013E-2</c:v>
                </c:pt>
              </c:numCache>
            </c:numRef>
          </c:val>
          <c:extLst xmlns:c16r2="http://schemas.microsoft.com/office/drawing/2015/06/chart">
            <c:ext xmlns:c16="http://schemas.microsoft.com/office/drawing/2014/chart" uri="{C3380CC4-5D6E-409C-BE32-E72D297353CC}">
              <c16:uniqueId val="{00000001-FA3B-490D-88F7-B9CF7BF00176}"/>
            </c:ext>
          </c:extLst>
        </c:ser>
        <c:dLbls>
          <c:showLegendKey val="0"/>
          <c:showVal val="0"/>
          <c:showCatName val="0"/>
          <c:showSerName val="0"/>
          <c:showPercent val="0"/>
          <c:showBubbleSize val="0"/>
        </c:dLbls>
        <c:gapWidth val="150"/>
        <c:axId val="705487360"/>
        <c:axId val="675855104"/>
      </c:barChart>
      <c:catAx>
        <c:axId val="705487360"/>
        <c:scaling>
          <c:orientation val="minMax"/>
        </c:scaling>
        <c:delete val="0"/>
        <c:axPos val="b"/>
        <c:numFmt formatCode="General" sourceLinked="0"/>
        <c:majorTickMark val="out"/>
        <c:minorTickMark val="none"/>
        <c:tickLblPos val="nextTo"/>
        <c:crossAx val="675855104"/>
        <c:crosses val="autoZero"/>
        <c:auto val="1"/>
        <c:lblAlgn val="ctr"/>
        <c:lblOffset val="100"/>
        <c:noMultiLvlLbl val="0"/>
      </c:catAx>
      <c:valAx>
        <c:axId val="675855104"/>
        <c:scaling>
          <c:orientation val="minMax"/>
        </c:scaling>
        <c:delete val="0"/>
        <c:axPos val="l"/>
        <c:majorGridlines/>
        <c:numFmt formatCode="0.00%" sourceLinked="1"/>
        <c:majorTickMark val="out"/>
        <c:minorTickMark val="none"/>
        <c:tickLblPos val="nextTo"/>
        <c:crossAx val="705487360"/>
        <c:crosses val="autoZero"/>
        <c:crossBetween val="between"/>
      </c:valAx>
    </c:plotArea>
    <c:legend>
      <c:legendPos val="r"/>
      <c:layout>
        <c:manualLayout>
          <c:xMode val="edge"/>
          <c:yMode val="edge"/>
          <c:x val="0.71839077520340144"/>
          <c:y val="9.5022618097769226E-2"/>
          <c:w val="0.14023410380154136"/>
          <c:h val="0.16080222914560988"/>
        </c:manualLayout>
      </c:layout>
      <c:overlay val="0"/>
    </c:legend>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729228244714064"/>
          <c:y val="5.0879756242514701E-2"/>
          <c:w val="0.81608270738199651"/>
          <c:h val="0.83431549115047665"/>
        </c:manualLayout>
      </c:layout>
      <c:barChart>
        <c:barDir val="col"/>
        <c:grouping val="clustered"/>
        <c:varyColors val="0"/>
        <c:ser>
          <c:idx val="0"/>
          <c:order val="0"/>
          <c:tx>
            <c:strRef>
              <c:f>Hoja1!$B$1</c:f>
              <c:strCache>
                <c:ptCount val="1"/>
                <c:pt idx="0">
                  <c:v>No juega</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Hoja1!$A$2:$A$4</c:f>
              <c:strCache>
                <c:ptCount val="3"/>
                <c:pt idx="0">
                  <c:v>Víctimas</c:v>
                </c:pt>
                <c:pt idx="1">
                  <c:v>Agresores</c:v>
                </c:pt>
                <c:pt idx="2">
                  <c:v>Bully-Victims</c:v>
                </c:pt>
              </c:strCache>
            </c:strRef>
          </c:cat>
          <c:val>
            <c:numRef>
              <c:f>Hoja1!$B$2:$B$4</c:f>
              <c:numCache>
                <c:formatCode>0.00%</c:formatCode>
                <c:ptCount val="3"/>
                <c:pt idx="0">
                  <c:v>8.3000000000000046E-2</c:v>
                </c:pt>
                <c:pt idx="1">
                  <c:v>7.8000000000000014E-2</c:v>
                </c:pt>
                <c:pt idx="2">
                  <c:v>3.5999999999999997E-2</c:v>
                </c:pt>
              </c:numCache>
            </c:numRef>
          </c:val>
          <c:extLst xmlns:c16r2="http://schemas.microsoft.com/office/drawing/2015/06/chart">
            <c:ext xmlns:c16="http://schemas.microsoft.com/office/drawing/2014/chart" uri="{C3380CC4-5D6E-409C-BE32-E72D297353CC}">
              <c16:uniqueId val="{00000000-FD19-4D72-B01E-23AADF632928}"/>
            </c:ext>
          </c:extLst>
        </c:ser>
        <c:ser>
          <c:idx val="1"/>
          <c:order val="1"/>
          <c:tx>
            <c:strRef>
              <c:f>Hoja1!$C$1</c:f>
              <c:strCache>
                <c:ptCount val="1"/>
                <c:pt idx="0">
                  <c:v>Juega</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Hoja1!$A$2:$A$4</c:f>
              <c:strCache>
                <c:ptCount val="3"/>
                <c:pt idx="0">
                  <c:v>Víctimas</c:v>
                </c:pt>
                <c:pt idx="1">
                  <c:v>Agresores</c:v>
                </c:pt>
                <c:pt idx="2">
                  <c:v>Bully-Victims</c:v>
                </c:pt>
              </c:strCache>
            </c:strRef>
          </c:cat>
          <c:val>
            <c:numRef>
              <c:f>Hoja1!$C$2:$C$4</c:f>
              <c:numCache>
                <c:formatCode>0.00%</c:formatCode>
                <c:ptCount val="3"/>
                <c:pt idx="0">
                  <c:v>0.17300000000000001</c:v>
                </c:pt>
                <c:pt idx="1">
                  <c:v>0.14700000000000021</c:v>
                </c:pt>
                <c:pt idx="2">
                  <c:v>7.0000000000000021E-2</c:v>
                </c:pt>
              </c:numCache>
            </c:numRef>
          </c:val>
          <c:extLst xmlns:c16r2="http://schemas.microsoft.com/office/drawing/2015/06/chart">
            <c:ext xmlns:c16="http://schemas.microsoft.com/office/drawing/2014/chart" uri="{C3380CC4-5D6E-409C-BE32-E72D297353CC}">
              <c16:uniqueId val="{00000001-FD19-4D72-B01E-23AADF632928}"/>
            </c:ext>
          </c:extLst>
        </c:ser>
        <c:dLbls>
          <c:showLegendKey val="0"/>
          <c:showVal val="0"/>
          <c:showCatName val="0"/>
          <c:showSerName val="0"/>
          <c:showPercent val="0"/>
          <c:showBubbleSize val="0"/>
        </c:dLbls>
        <c:gapWidth val="150"/>
        <c:axId val="705501184"/>
        <c:axId val="704307776"/>
      </c:barChart>
      <c:catAx>
        <c:axId val="705501184"/>
        <c:scaling>
          <c:orientation val="minMax"/>
        </c:scaling>
        <c:delete val="0"/>
        <c:axPos val="b"/>
        <c:numFmt formatCode="General" sourceLinked="0"/>
        <c:majorTickMark val="out"/>
        <c:minorTickMark val="none"/>
        <c:tickLblPos val="nextTo"/>
        <c:crossAx val="704307776"/>
        <c:crosses val="autoZero"/>
        <c:auto val="1"/>
        <c:lblAlgn val="ctr"/>
        <c:lblOffset val="100"/>
        <c:noMultiLvlLbl val="0"/>
      </c:catAx>
      <c:valAx>
        <c:axId val="704307776"/>
        <c:scaling>
          <c:orientation val="minMax"/>
        </c:scaling>
        <c:delete val="0"/>
        <c:axPos val="l"/>
        <c:majorGridlines/>
        <c:numFmt formatCode="0.00%" sourceLinked="1"/>
        <c:majorTickMark val="out"/>
        <c:minorTickMark val="none"/>
        <c:tickLblPos val="nextTo"/>
        <c:crossAx val="705501184"/>
        <c:crosses val="autoZero"/>
        <c:crossBetween val="between"/>
      </c:valAx>
    </c:plotArea>
    <c:legend>
      <c:legendPos val="r"/>
      <c:layout>
        <c:manualLayout>
          <c:xMode val="edge"/>
          <c:yMode val="edge"/>
          <c:x val="0.7891094665686188"/>
          <c:y val="0.11008851869479742"/>
          <c:w val="0.160754479621317"/>
          <c:h val="0.16573791379359501"/>
        </c:manualLayout>
      </c:layout>
      <c:overlay val="0"/>
    </c:legend>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667026481765567"/>
          <c:y val="5.3986708737414311E-2"/>
          <c:w val="0.7698620880959175"/>
          <c:h val="0.82419803115946233"/>
        </c:manualLayout>
      </c:layout>
      <c:barChart>
        <c:barDir val="col"/>
        <c:grouping val="clustered"/>
        <c:varyColors val="0"/>
        <c:ser>
          <c:idx val="0"/>
          <c:order val="0"/>
          <c:tx>
            <c:strRef>
              <c:f>Hoja1!$B$1</c:f>
              <c:strCache>
                <c:ptCount val="1"/>
                <c:pt idx="0">
                  <c:v>No juega</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Hoja1!$A$2:$A$4</c:f>
              <c:strCache>
                <c:ptCount val="3"/>
                <c:pt idx="0">
                  <c:v>Víctimas</c:v>
                </c:pt>
                <c:pt idx="1">
                  <c:v>Agresores</c:v>
                </c:pt>
                <c:pt idx="2">
                  <c:v>Bully-Victims</c:v>
                </c:pt>
              </c:strCache>
            </c:strRef>
          </c:cat>
          <c:val>
            <c:numRef>
              <c:f>Hoja1!$B$2:$B$4</c:f>
              <c:numCache>
                <c:formatCode>0.00%</c:formatCode>
                <c:ptCount val="3"/>
                <c:pt idx="0">
                  <c:v>4.3000000000000003E-2</c:v>
                </c:pt>
                <c:pt idx="1">
                  <c:v>2.5000000000000001E-2</c:v>
                </c:pt>
                <c:pt idx="2">
                  <c:v>1.0999999999999998E-2</c:v>
                </c:pt>
              </c:numCache>
            </c:numRef>
          </c:val>
          <c:extLst xmlns:c16r2="http://schemas.microsoft.com/office/drawing/2015/06/chart">
            <c:ext xmlns:c16="http://schemas.microsoft.com/office/drawing/2014/chart" uri="{C3380CC4-5D6E-409C-BE32-E72D297353CC}">
              <c16:uniqueId val="{00000000-BFC9-4380-A59C-5541FD95035E}"/>
            </c:ext>
          </c:extLst>
        </c:ser>
        <c:ser>
          <c:idx val="1"/>
          <c:order val="1"/>
          <c:tx>
            <c:strRef>
              <c:f>Hoja1!$C$1</c:f>
              <c:strCache>
                <c:ptCount val="1"/>
                <c:pt idx="0">
                  <c:v>Juega</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Hoja1!$A$2:$A$4</c:f>
              <c:strCache>
                <c:ptCount val="3"/>
                <c:pt idx="0">
                  <c:v>Víctimas</c:v>
                </c:pt>
                <c:pt idx="1">
                  <c:v>Agresores</c:v>
                </c:pt>
                <c:pt idx="2">
                  <c:v>Bully-Victims</c:v>
                </c:pt>
              </c:strCache>
            </c:strRef>
          </c:cat>
          <c:val>
            <c:numRef>
              <c:f>Hoja1!$C$2:$C$4</c:f>
              <c:numCache>
                <c:formatCode>0.00%</c:formatCode>
                <c:ptCount val="3"/>
                <c:pt idx="0">
                  <c:v>9.4000000000000028E-2</c:v>
                </c:pt>
                <c:pt idx="1">
                  <c:v>6.5000000000000002E-2</c:v>
                </c:pt>
                <c:pt idx="2">
                  <c:v>4.9000000000000106E-2</c:v>
                </c:pt>
              </c:numCache>
            </c:numRef>
          </c:val>
          <c:extLst xmlns:c16r2="http://schemas.microsoft.com/office/drawing/2015/06/chart">
            <c:ext xmlns:c16="http://schemas.microsoft.com/office/drawing/2014/chart" uri="{C3380CC4-5D6E-409C-BE32-E72D297353CC}">
              <c16:uniqueId val="{00000001-BFC9-4380-A59C-5541FD95035E}"/>
            </c:ext>
          </c:extLst>
        </c:ser>
        <c:dLbls>
          <c:showLegendKey val="0"/>
          <c:showVal val="0"/>
          <c:showCatName val="0"/>
          <c:showSerName val="0"/>
          <c:showPercent val="0"/>
          <c:showBubbleSize val="0"/>
        </c:dLbls>
        <c:gapWidth val="150"/>
        <c:axId val="705917440"/>
        <c:axId val="704309504"/>
      </c:barChart>
      <c:catAx>
        <c:axId val="705917440"/>
        <c:scaling>
          <c:orientation val="minMax"/>
        </c:scaling>
        <c:delete val="0"/>
        <c:axPos val="b"/>
        <c:numFmt formatCode="General" sourceLinked="0"/>
        <c:majorTickMark val="out"/>
        <c:minorTickMark val="none"/>
        <c:tickLblPos val="nextTo"/>
        <c:crossAx val="704309504"/>
        <c:crosses val="autoZero"/>
        <c:auto val="1"/>
        <c:lblAlgn val="ctr"/>
        <c:lblOffset val="100"/>
        <c:noMultiLvlLbl val="0"/>
      </c:catAx>
      <c:valAx>
        <c:axId val="704309504"/>
        <c:scaling>
          <c:orientation val="minMax"/>
        </c:scaling>
        <c:delete val="0"/>
        <c:axPos val="l"/>
        <c:majorGridlines/>
        <c:numFmt formatCode="0.00%" sourceLinked="1"/>
        <c:majorTickMark val="out"/>
        <c:minorTickMark val="none"/>
        <c:tickLblPos val="nextTo"/>
        <c:crossAx val="705917440"/>
        <c:crosses val="autoZero"/>
        <c:crossBetween val="between"/>
      </c:valAx>
    </c:plotArea>
    <c:legend>
      <c:legendPos val="r"/>
      <c:layout>
        <c:manualLayout>
          <c:xMode val="edge"/>
          <c:yMode val="edge"/>
          <c:x val="0.73193375008157169"/>
          <c:y val="0.10572898061138924"/>
          <c:w val="0.14333859379225136"/>
          <c:h val="0.175858634936716"/>
        </c:manualLayout>
      </c:layout>
      <c:overlay val="0"/>
    </c:legend>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6234328629150162E-2"/>
          <c:y val="4.8399060728289096E-2"/>
          <c:w val="0.83164165079302765"/>
          <c:h val="0.78918835239920404"/>
        </c:manualLayout>
      </c:layout>
      <c:barChart>
        <c:barDir val="col"/>
        <c:grouping val="clustered"/>
        <c:varyColors val="0"/>
        <c:ser>
          <c:idx val="0"/>
          <c:order val="0"/>
          <c:tx>
            <c:strRef>
              <c:f>Hoja1!$B$1</c:f>
              <c:strCache>
                <c:ptCount val="1"/>
                <c:pt idx="0">
                  <c:v>Agresores</c:v>
                </c:pt>
              </c:strCache>
            </c:strRef>
          </c:tx>
          <c:spPr>
            <a:solidFill>
              <a:schemeClr val="accent1"/>
            </a:solidFill>
            <a:ln>
              <a:noFill/>
            </a:ln>
            <a:effectLst/>
          </c:spPr>
          <c:invertIfNegative val="0"/>
          <c:dLbls>
            <c:dLbl>
              <c:idx val="0"/>
              <c:layout>
                <c:manualLayout>
                  <c:x val="-2.3148148148148077E-3"/>
                  <c:y val="1.585489401253040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C022-42D0-98FA-AC9634AAF66D}"/>
                </c:ext>
              </c:extLst>
            </c:dLbl>
            <c:dLbl>
              <c:idx val="1"/>
              <c:layout>
                <c:manualLayout>
                  <c:x val="0"/>
                  <c:y val="1.5854894012530405E-2"/>
                </c:manualLayout>
              </c:layout>
              <c:tx>
                <c:rich>
                  <a:bodyPr/>
                  <a:lstStyle/>
                  <a:p>
                    <a:r>
                      <a:rPr lang="mr-IN"/>
                      <a:t>6%</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C022-42D0-98FA-AC9634AAF66D}"/>
                </c:ext>
              </c:extLst>
            </c:dLbl>
            <c:dLbl>
              <c:idx val="2"/>
              <c:layout>
                <c:manualLayout>
                  <c:x val="0"/>
                  <c:y val="1.585489401253040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C022-42D0-98FA-AC9634AAF66D}"/>
                </c:ext>
              </c:extLst>
            </c:dLbl>
            <c:dLbl>
              <c:idx val="3"/>
              <c:layout>
                <c:manualLayout>
                  <c:x val="2.6077538940733258E-3"/>
                  <c:y val="3.5550129391049797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C022-42D0-98FA-AC9634AAF66D}"/>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Hoja1!$A$2:$A$5</c:f>
              <c:strCache>
                <c:ptCount val="4"/>
                <c:pt idx="0">
                  <c:v>Nunca</c:v>
                </c:pt>
                <c:pt idx="1">
                  <c:v>Alguna vez/mes</c:v>
                </c:pt>
                <c:pt idx="2">
                  <c:v>Alguna vez/semana</c:v>
                </c:pt>
                <c:pt idx="3">
                  <c:v>A diario</c:v>
                </c:pt>
              </c:strCache>
            </c:strRef>
          </c:cat>
          <c:val>
            <c:numRef>
              <c:f>Hoja1!$B$2:$B$5</c:f>
              <c:numCache>
                <c:formatCode>0%</c:formatCode>
                <c:ptCount val="4"/>
                <c:pt idx="0" formatCode="0.00%">
                  <c:v>3.1000000000000052E-2</c:v>
                </c:pt>
                <c:pt idx="1">
                  <c:v>6.0000000000000032E-2</c:v>
                </c:pt>
                <c:pt idx="2" formatCode="0.00%">
                  <c:v>9.7000000000000003E-2</c:v>
                </c:pt>
                <c:pt idx="3" formatCode="0.00%">
                  <c:v>0.19700000000000001</c:v>
                </c:pt>
              </c:numCache>
            </c:numRef>
          </c:val>
          <c:extLst xmlns:c16r2="http://schemas.microsoft.com/office/drawing/2015/06/chart">
            <c:ext xmlns:c16="http://schemas.microsoft.com/office/drawing/2014/chart" uri="{C3380CC4-5D6E-409C-BE32-E72D297353CC}">
              <c16:uniqueId val="{00000004-C022-42D0-98FA-AC9634AAF66D}"/>
            </c:ext>
          </c:extLst>
        </c:ser>
        <c:ser>
          <c:idx val="1"/>
          <c:order val="1"/>
          <c:tx>
            <c:strRef>
              <c:f>Hoja1!$C$1</c:f>
              <c:strCache>
                <c:ptCount val="1"/>
                <c:pt idx="0">
                  <c:v>Víctimas</c:v>
                </c:pt>
              </c:strCache>
            </c:strRef>
          </c:tx>
          <c:spPr>
            <a:solidFill>
              <a:schemeClr val="accent2"/>
            </a:solidFill>
            <a:ln>
              <a:noFill/>
            </a:ln>
            <a:effectLst/>
          </c:spPr>
          <c:invertIfNegative val="0"/>
          <c:dLbls>
            <c:dLbl>
              <c:idx val="0"/>
              <c:layout>
                <c:manualLayout>
                  <c:x val="2.1218890680033564E-17"/>
                  <c:y val="7.92744700626518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C022-42D0-98FA-AC9634AAF66D}"/>
                </c:ext>
              </c:extLst>
            </c:dLbl>
            <c:dLbl>
              <c:idx val="1"/>
              <c:layout>
                <c:manualLayout>
                  <c:x val="-8.4875562720134972E-17"/>
                  <c:y val="7.92744700626518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C022-42D0-98FA-AC9634AAF66D}"/>
                </c:ext>
              </c:extLst>
            </c:dLbl>
            <c:dLbl>
              <c:idx val="2"/>
              <c:layout>
                <c:manualLayout>
                  <c:x val="2.3148148148148077E-3"/>
                  <c:y val="1.189117050939783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C022-42D0-98FA-AC9634AAF66D}"/>
                </c:ext>
              </c:extLst>
            </c:dLbl>
            <c:dLbl>
              <c:idx val="3"/>
              <c:layout>
                <c:manualLayout>
                  <c:x val="1.2810654616720703E-2"/>
                  <c:y val="7.9273857803023994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C022-42D0-98FA-AC9634AAF66D}"/>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Hoja1!$A$2:$A$5</c:f>
              <c:strCache>
                <c:ptCount val="4"/>
                <c:pt idx="0">
                  <c:v>Nunca</c:v>
                </c:pt>
                <c:pt idx="1">
                  <c:v>Alguna vez/mes</c:v>
                </c:pt>
                <c:pt idx="2">
                  <c:v>Alguna vez/semana</c:v>
                </c:pt>
                <c:pt idx="3">
                  <c:v>A diario</c:v>
                </c:pt>
              </c:strCache>
            </c:strRef>
          </c:cat>
          <c:val>
            <c:numRef>
              <c:f>Hoja1!$C$2:$C$5</c:f>
              <c:numCache>
                <c:formatCode>0.00%</c:formatCode>
                <c:ptCount val="4"/>
                <c:pt idx="0">
                  <c:v>4.5000000000000012E-2</c:v>
                </c:pt>
                <c:pt idx="1">
                  <c:v>9.8000000000000226E-2</c:v>
                </c:pt>
                <c:pt idx="2">
                  <c:v>0.112</c:v>
                </c:pt>
                <c:pt idx="3">
                  <c:v>0.15400000000000033</c:v>
                </c:pt>
              </c:numCache>
            </c:numRef>
          </c:val>
          <c:extLst xmlns:c16r2="http://schemas.microsoft.com/office/drawing/2015/06/chart">
            <c:ext xmlns:c16="http://schemas.microsoft.com/office/drawing/2014/chart" uri="{C3380CC4-5D6E-409C-BE32-E72D297353CC}">
              <c16:uniqueId val="{00000009-C022-42D0-98FA-AC9634AAF66D}"/>
            </c:ext>
          </c:extLst>
        </c:ser>
        <c:dLbls>
          <c:showLegendKey val="0"/>
          <c:showVal val="0"/>
          <c:showCatName val="0"/>
          <c:showSerName val="0"/>
          <c:showPercent val="0"/>
          <c:showBubbleSize val="0"/>
        </c:dLbls>
        <c:gapWidth val="150"/>
        <c:axId val="705918464"/>
        <c:axId val="704311808"/>
      </c:barChart>
      <c:catAx>
        <c:axId val="705918464"/>
        <c:scaling>
          <c:orientation val="minMax"/>
        </c:scaling>
        <c:delete val="0"/>
        <c:axPos val="b"/>
        <c:numFmt formatCode="General" sourceLinked="0"/>
        <c:majorTickMark val="out"/>
        <c:minorTickMark val="none"/>
        <c:tickLblPos val="nextTo"/>
        <c:spPr>
          <a:noFill/>
          <a:ln w="6350" cap="flat" cmpd="sng" algn="in">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s-ES"/>
          </a:p>
        </c:txPr>
        <c:crossAx val="704311808"/>
        <c:crosses val="autoZero"/>
        <c:auto val="1"/>
        <c:lblAlgn val="ctr"/>
        <c:lblOffset val="100"/>
        <c:noMultiLvlLbl val="0"/>
      </c:catAx>
      <c:valAx>
        <c:axId val="704311808"/>
        <c:scaling>
          <c:orientation val="minMax"/>
          <c:max val="0.2"/>
        </c:scaling>
        <c:delete val="0"/>
        <c:axPos val="l"/>
        <c:numFmt formatCode="0%" sourceLinked="0"/>
        <c:majorTickMark val="out"/>
        <c:minorTickMark val="none"/>
        <c:tickLblPos val="nextTo"/>
        <c:spPr>
          <a:noFill/>
          <a:ln w="6350" cap="flat" cmpd="sng" algn="in">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s-ES"/>
          </a:p>
        </c:txPr>
        <c:crossAx val="705918464"/>
        <c:crosses val="autoZero"/>
        <c:crossBetween val="between"/>
      </c:valAx>
      <c:spPr>
        <a:noFill/>
        <a:ln>
          <a:noFill/>
        </a:ln>
        <a:effectLst/>
      </c:spPr>
    </c:plotArea>
    <c:legend>
      <c:legendPos val="r"/>
      <c:layout>
        <c:manualLayout>
          <c:xMode val="edge"/>
          <c:yMode val="edge"/>
          <c:x val="0.119156836508472"/>
          <c:y val="0.13510457652967187"/>
          <c:w val="0.15932325368407199"/>
          <c:h val="0.1693863522039478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s-ES"/>
        </a:p>
      </c:txPr>
    </c:legend>
    <c:plotVisOnly val="1"/>
    <c:dispBlanksAs val="gap"/>
    <c:showDLblsOverMax val="0"/>
  </c:chart>
  <c:spPr>
    <a:noFill/>
    <a:ln w="6350" cap="flat" cmpd="sng" algn="in">
      <a:noFill/>
      <a:prstDash val="solid"/>
    </a:ln>
    <a:effectLst/>
  </c:spPr>
  <c:txPr>
    <a:bodyPr/>
    <a:lstStyle/>
    <a:p>
      <a:pPr>
        <a:defRPr/>
      </a:pPr>
      <a:endParaRPr lang="es-E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26108648690631E-2"/>
          <c:y val="6.5727679346015422E-2"/>
          <c:w val="0.85484187848974003"/>
          <c:h val="0.77704762589311882"/>
        </c:manualLayout>
      </c:layout>
      <c:barChart>
        <c:barDir val="col"/>
        <c:grouping val="clustered"/>
        <c:varyColors val="0"/>
        <c:ser>
          <c:idx val="0"/>
          <c:order val="0"/>
          <c:tx>
            <c:strRef>
              <c:f>Hoja1!$B$1</c:f>
              <c:strCache>
                <c:ptCount val="1"/>
                <c:pt idx="0">
                  <c:v>Agresores</c:v>
                </c:pt>
              </c:strCache>
            </c:strRef>
          </c:tx>
          <c:spPr>
            <a:solidFill>
              <a:schemeClr val="accent1"/>
            </a:solidFill>
            <a:ln>
              <a:noFill/>
            </a:ln>
            <a:effectLst/>
          </c:spPr>
          <c:invertIfNegative val="0"/>
          <c:dLbls>
            <c:dLbl>
              <c:idx val="3"/>
              <c:layout>
                <c:manualLayout>
                  <c:x val="-4.0197831906635034E-2"/>
                  <c:y val="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467B-4297-B96F-920B0E5A6DF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Hoja1!$A$2:$A$5</c:f>
              <c:strCache>
                <c:ptCount val="4"/>
                <c:pt idx="0">
                  <c:v>Nunca</c:v>
                </c:pt>
                <c:pt idx="1">
                  <c:v>Alguna vez/mes</c:v>
                </c:pt>
                <c:pt idx="2">
                  <c:v>Alguna vez/semana</c:v>
                </c:pt>
                <c:pt idx="3">
                  <c:v>A diario</c:v>
                </c:pt>
              </c:strCache>
            </c:strRef>
          </c:cat>
          <c:val>
            <c:numRef>
              <c:f>Hoja1!$B$2:$B$5</c:f>
              <c:numCache>
                <c:formatCode>0.00%</c:formatCode>
                <c:ptCount val="4"/>
                <c:pt idx="0">
                  <c:v>3.6999999999999998E-2</c:v>
                </c:pt>
                <c:pt idx="1">
                  <c:v>5.6000000000000001E-2</c:v>
                </c:pt>
                <c:pt idx="2">
                  <c:v>6.8000000000000019E-2</c:v>
                </c:pt>
                <c:pt idx="3">
                  <c:v>0.12200000000000009</c:v>
                </c:pt>
              </c:numCache>
            </c:numRef>
          </c:val>
          <c:extLst xmlns:c16r2="http://schemas.microsoft.com/office/drawing/2015/06/chart">
            <c:ext xmlns:c16="http://schemas.microsoft.com/office/drawing/2014/chart" uri="{C3380CC4-5D6E-409C-BE32-E72D297353CC}">
              <c16:uniqueId val="{00000001-467B-4297-B96F-920B0E5A6DF4}"/>
            </c:ext>
          </c:extLst>
        </c:ser>
        <c:ser>
          <c:idx val="1"/>
          <c:order val="1"/>
          <c:tx>
            <c:strRef>
              <c:f>Hoja1!$C$1</c:f>
              <c:strCache>
                <c:ptCount val="1"/>
                <c:pt idx="0">
                  <c:v>Vícitmas</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Hoja1!$A$2:$A$5</c:f>
              <c:strCache>
                <c:ptCount val="4"/>
                <c:pt idx="0">
                  <c:v>Nunca</c:v>
                </c:pt>
                <c:pt idx="1">
                  <c:v>Alguna vez/mes</c:v>
                </c:pt>
                <c:pt idx="2">
                  <c:v>Alguna vez/semana</c:v>
                </c:pt>
                <c:pt idx="3">
                  <c:v>A diario</c:v>
                </c:pt>
              </c:strCache>
            </c:strRef>
          </c:cat>
          <c:val>
            <c:numRef>
              <c:f>Hoja1!$C$2:$C$5</c:f>
              <c:numCache>
                <c:formatCode>0.00%</c:formatCode>
                <c:ptCount val="4"/>
                <c:pt idx="0">
                  <c:v>4.1000000000000002E-2</c:v>
                </c:pt>
                <c:pt idx="1">
                  <c:v>6.8000000000000019E-2</c:v>
                </c:pt>
                <c:pt idx="2">
                  <c:v>0.10800000000000012</c:v>
                </c:pt>
                <c:pt idx="3">
                  <c:v>0.12300000000000012</c:v>
                </c:pt>
              </c:numCache>
            </c:numRef>
          </c:val>
          <c:extLst xmlns:c16r2="http://schemas.microsoft.com/office/drawing/2015/06/chart">
            <c:ext xmlns:c16="http://schemas.microsoft.com/office/drawing/2014/chart" uri="{C3380CC4-5D6E-409C-BE32-E72D297353CC}">
              <c16:uniqueId val="{00000002-467B-4297-B96F-920B0E5A6DF4}"/>
            </c:ext>
          </c:extLst>
        </c:ser>
        <c:dLbls>
          <c:showLegendKey val="0"/>
          <c:showVal val="0"/>
          <c:showCatName val="0"/>
          <c:showSerName val="0"/>
          <c:showPercent val="0"/>
          <c:showBubbleSize val="0"/>
        </c:dLbls>
        <c:gapWidth val="150"/>
        <c:axId val="705506304"/>
        <c:axId val="704313536"/>
      </c:barChart>
      <c:catAx>
        <c:axId val="705506304"/>
        <c:scaling>
          <c:orientation val="minMax"/>
        </c:scaling>
        <c:delete val="0"/>
        <c:axPos val="b"/>
        <c:numFmt formatCode="General" sourceLinked="0"/>
        <c:majorTickMark val="none"/>
        <c:minorTickMark val="none"/>
        <c:tickLblPos val="nextTo"/>
        <c:spPr>
          <a:noFill/>
          <a:ln w="6350" cap="flat" cmpd="sng" algn="in">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s-ES"/>
          </a:p>
        </c:txPr>
        <c:crossAx val="704313536"/>
        <c:crosses val="autoZero"/>
        <c:auto val="1"/>
        <c:lblAlgn val="ctr"/>
        <c:lblOffset val="100"/>
        <c:noMultiLvlLbl val="0"/>
      </c:catAx>
      <c:valAx>
        <c:axId val="704313536"/>
        <c:scaling>
          <c:orientation val="minMax"/>
          <c:max val="0.2"/>
        </c:scaling>
        <c:delete val="0"/>
        <c:axPos val="l"/>
        <c:numFmt formatCode="0%" sourceLinked="0"/>
        <c:majorTickMark val="none"/>
        <c:minorTickMark val="none"/>
        <c:tickLblPos val="nextTo"/>
        <c:spPr>
          <a:noFill/>
          <a:ln w="6350" cap="flat" cmpd="sng" algn="in">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s-ES"/>
          </a:p>
        </c:txPr>
        <c:crossAx val="705506304"/>
        <c:crosses val="autoZero"/>
        <c:crossBetween val="between"/>
        <c:majorUnit val="2.0000000000000011E-2"/>
      </c:valAx>
      <c:spPr>
        <a:noFill/>
        <a:ln>
          <a:noFill/>
        </a:ln>
        <a:effectLst/>
      </c:spPr>
    </c:plotArea>
    <c:legend>
      <c:legendPos val="r"/>
      <c:layout>
        <c:manualLayout>
          <c:xMode val="edge"/>
          <c:yMode val="edge"/>
          <c:x val="0.12860272172608167"/>
          <c:y val="0.10773890814098799"/>
          <c:w val="0.16506791880626245"/>
          <c:h val="0.16673672930193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s-ES"/>
        </a:p>
      </c:txPr>
    </c:legend>
    <c:plotVisOnly val="1"/>
    <c:dispBlanksAs val="gap"/>
    <c:showDLblsOverMax val="0"/>
  </c:chart>
  <c:spPr>
    <a:noFill/>
    <a:ln w="6350" cap="flat" cmpd="sng" algn="in">
      <a:noFill/>
      <a:prstDash val="solid"/>
    </a:ln>
    <a:effectLst/>
  </c:spPr>
  <c:txPr>
    <a:bodyPr/>
    <a:lstStyle/>
    <a:p>
      <a:pPr>
        <a:defRPr/>
      </a:pPr>
      <a:endParaRPr lang="es-E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bar"/>
        <c:grouping val="clustered"/>
        <c:varyColors val="0"/>
        <c:ser>
          <c:idx val="0"/>
          <c:order val="0"/>
          <c:tx>
            <c:strRef>
              <c:f>Hoja1!$B$1</c:f>
              <c:strCache>
                <c:ptCount val="1"/>
                <c:pt idx="0">
                  <c:v>Serie 1</c:v>
                </c:pt>
              </c:strCache>
            </c:strRef>
          </c:tx>
          <c:invertIfNegative val="0"/>
          <c:dPt>
            <c:idx val="3"/>
            <c:invertIfNegative val="0"/>
            <c:bubble3D val="0"/>
            <c:spPr>
              <a:solidFill>
                <a:schemeClr val="accent1"/>
              </a:solidFill>
            </c:spPr>
            <c:extLst xmlns:c16r2="http://schemas.microsoft.com/office/drawing/2015/06/chart">
              <c:ext xmlns:c16="http://schemas.microsoft.com/office/drawing/2014/chart" uri="{C3380CC4-5D6E-409C-BE32-E72D297353CC}">
                <c16:uniqueId val="{00000001-1E68-464B-A058-A77FA12D389B}"/>
              </c:ext>
            </c:extLst>
          </c:dPt>
          <c:dPt>
            <c:idx val="4"/>
            <c:invertIfNegative val="0"/>
            <c:bubble3D val="0"/>
            <c:spPr>
              <a:solidFill>
                <a:schemeClr val="accent1"/>
              </a:solidFill>
            </c:spPr>
            <c:extLst xmlns:c16r2="http://schemas.microsoft.com/office/drawing/2015/06/chart">
              <c:ext xmlns:c16="http://schemas.microsoft.com/office/drawing/2014/chart" uri="{C3380CC4-5D6E-409C-BE32-E72D297353CC}">
                <c16:uniqueId val="{00000003-1E68-464B-A058-A77FA12D389B}"/>
              </c:ext>
            </c:extLst>
          </c:dPt>
          <c:dLbls>
            <c:spPr>
              <a:noFill/>
              <a:ln>
                <a:noFill/>
              </a:ln>
              <a:effectLst/>
            </c:spPr>
            <c:txPr>
              <a:bodyPr rot="0" vert="horz"/>
              <a:lstStyle/>
              <a:p>
                <a:pPr>
                  <a:defRPr sz="1600"/>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Nunca</c:v>
                </c:pt>
                <c:pt idx="1">
                  <c:v>Casi nunca</c:v>
                </c:pt>
                <c:pt idx="2">
                  <c:v>Alguna vez al mes</c:v>
                </c:pt>
                <c:pt idx="3">
                  <c:v>Alguna vez a la semana</c:v>
                </c:pt>
                <c:pt idx="4">
                  <c:v>Todos/casi todos los días</c:v>
                </c:pt>
              </c:strCache>
            </c:strRef>
          </c:cat>
          <c:val>
            <c:numRef>
              <c:f>Hoja1!$B$2:$B$6</c:f>
              <c:numCache>
                <c:formatCode>0.0%</c:formatCode>
                <c:ptCount val="5"/>
                <c:pt idx="0">
                  <c:v>0.23800000000000004</c:v>
                </c:pt>
                <c:pt idx="1">
                  <c:v>0.15600000000000031</c:v>
                </c:pt>
                <c:pt idx="2">
                  <c:v>0.11899999999999998</c:v>
                </c:pt>
                <c:pt idx="3">
                  <c:v>0.28500000000000031</c:v>
                </c:pt>
                <c:pt idx="4">
                  <c:v>0.20200000000000001</c:v>
                </c:pt>
              </c:numCache>
            </c:numRef>
          </c:val>
          <c:extLst xmlns:c16r2="http://schemas.microsoft.com/office/drawing/2015/06/chart">
            <c:ext xmlns:c16="http://schemas.microsoft.com/office/drawing/2014/chart" uri="{C3380CC4-5D6E-409C-BE32-E72D297353CC}">
              <c16:uniqueId val="{00000000-8239-43A9-A449-1795E6F2338F}"/>
            </c:ext>
          </c:extLst>
        </c:ser>
        <c:dLbls>
          <c:showLegendKey val="0"/>
          <c:showVal val="0"/>
          <c:showCatName val="0"/>
          <c:showSerName val="0"/>
          <c:showPercent val="0"/>
          <c:showBubbleSize val="0"/>
        </c:dLbls>
        <c:gapWidth val="182"/>
        <c:axId val="707921408"/>
        <c:axId val="130084800"/>
      </c:barChart>
      <c:catAx>
        <c:axId val="707921408"/>
        <c:scaling>
          <c:orientation val="minMax"/>
        </c:scaling>
        <c:delete val="0"/>
        <c:axPos val="l"/>
        <c:numFmt formatCode="General" sourceLinked="1"/>
        <c:majorTickMark val="none"/>
        <c:minorTickMark val="none"/>
        <c:tickLblPos val="nextTo"/>
        <c:txPr>
          <a:bodyPr rot="-60000000" vert="horz"/>
          <a:lstStyle/>
          <a:p>
            <a:pPr>
              <a:defRPr sz="1600"/>
            </a:pPr>
            <a:endParaRPr lang="es-ES"/>
          </a:p>
        </c:txPr>
        <c:crossAx val="130084800"/>
        <c:crossesAt val="0"/>
        <c:auto val="1"/>
        <c:lblAlgn val="ctr"/>
        <c:lblOffset val="100"/>
        <c:noMultiLvlLbl val="0"/>
      </c:catAx>
      <c:valAx>
        <c:axId val="130084800"/>
        <c:scaling>
          <c:orientation val="minMax"/>
        </c:scaling>
        <c:delete val="1"/>
        <c:axPos val="b"/>
        <c:numFmt formatCode="0.0%" sourceLinked="1"/>
        <c:majorTickMark val="none"/>
        <c:minorTickMark val="none"/>
        <c:tickLblPos val="nextTo"/>
        <c:crossAx val="707921408"/>
        <c:crosses val="autoZero"/>
        <c:crossBetween val="between"/>
        <c:minorUnit val="0.2"/>
      </c:valAx>
    </c:plotArea>
    <c:plotVisOnly val="1"/>
    <c:dispBlanksAs val="gap"/>
    <c:showDLblsOverMax val="0"/>
  </c:chart>
  <c:txPr>
    <a:bodyPr/>
    <a:lstStyle/>
    <a:p>
      <a:pPr>
        <a:defRPr sz="1800"/>
      </a:pPr>
      <a:endParaRPr lang="es-E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bar"/>
        <c:grouping val="clustered"/>
        <c:varyColors val="0"/>
        <c:ser>
          <c:idx val="0"/>
          <c:order val="0"/>
          <c:tx>
            <c:strRef>
              <c:f>Hoja1!$B$1</c:f>
              <c:strCache>
                <c:ptCount val="1"/>
                <c:pt idx="0">
                  <c:v>Serie 1</c:v>
                </c:pt>
              </c:strCache>
            </c:strRef>
          </c:tx>
          <c:invertIfNegative val="0"/>
          <c:dPt>
            <c:idx val="3"/>
            <c:invertIfNegative val="0"/>
            <c:bubble3D val="0"/>
            <c:spPr>
              <a:solidFill>
                <a:schemeClr val="accent1"/>
              </a:solidFill>
            </c:spPr>
            <c:extLst xmlns:c16r2="http://schemas.microsoft.com/office/drawing/2015/06/chart">
              <c:ext xmlns:c16="http://schemas.microsoft.com/office/drawing/2014/chart" uri="{C3380CC4-5D6E-409C-BE32-E72D297353CC}">
                <c16:uniqueId val="{00000001-7F12-4675-8D85-4346B4169AF0}"/>
              </c:ext>
            </c:extLst>
          </c:dPt>
          <c:dPt>
            <c:idx val="4"/>
            <c:invertIfNegative val="0"/>
            <c:bubble3D val="0"/>
            <c:spPr>
              <a:solidFill>
                <a:schemeClr val="accent1"/>
              </a:solidFill>
            </c:spPr>
            <c:extLst xmlns:c16r2="http://schemas.microsoft.com/office/drawing/2015/06/chart">
              <c:ext xmlns:c16="http://schemas.microsoft.com/office/drawing/2014/chart" uri="{C3380CC4-5D6E-409C-BE32-E72D297353CC}">
                <c16:uniqueId val="{00000003-7F12-4675-8D85-4346B4169AF0}"/>
              </c:ext>
            </c:extLst>
          </c:dPt>
          <c:dLbls>
            <c:spPr>
              <a:noFill/>
              <a:ln>
                <a:noFill/>
              </a:ln>
              <a:effectLst/>
            </c:spPr>
            <c:txPr>
              <a:bodyPr rot="0" vert="horz"/>
              <a:lstStyle/>
              <a:p>
                <a:pPr>
                  <a:defRPr sz="1400"/>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12-13 años</c:v>
                </c:pt>
                <c:pt idx="1">
                  <c:v>14-16 años</c:v>
                </c:pt>
                <c:pt idx="2">
                  <c:v>17-18 años</c:v>
                </c:pt>
                <c:pt idx="3">
                  <c:v>CHICOS</c:v>
                </c:pt>
                <c:pt idx="4">
                  <c:v>CHICAS</c:v>
                </c:pt>
              </c:strCache>
            </c:strRef>
          </c:cat>
          <c:val>
            <c:numRef>
              <c:f>Hoja1!$B$2:$B$6</c:f>
              <c:numCache>
                <c:formatCode>0.0%</c:formatCode>
                <c:ptCount val="5"/>
                <c:pt idx="0">
                  <c:v>0.53300000000000003</c:v>
                </c:pt>
                <c:pt idx="1">
                  <c:v>0.48300000000000032</c:v>
                </c:pt>
                <c:pt idx="2">
                  <c:v>0.43600000000000055</c:v>
                </c:pt>
                <c:pt idx="3">
                  <c:v>0.76300000000000123</c:v>
                </c:pt>
                <c:pt idx="4">
                  <c:v>0.18200000000000024</c:v>
                </c:pt>
              </c:numCache>
            </c:numRef>
          </c:val>
          <c:extLst xmlns:c16r2="http://schemas.microsoft.com/office/drawing/2015/06/chart">
            <c:ext xmlns:c16="http://schemas.microsoft.com/office/drawing/2014/chart" uri="{C3380CC4-5D6E-409C-BE32-E72D297353CC}">
              <c16:uniqueId val="{00000000-8239-43A9-A449-1795E6F2338F}"/>
            </c:ext>
          </c:extLst>
        </c:ser>
        <c:dLbls>
          <c:showLegendKey val="0"/>
          <c:showVal val="0"/>
          <c:showCatName val="0"/>
          <c:showSerName val="0"/>
          <c:showPercent val="0"/>
          <c:showBubbleSize val="0"/>
        </c:dLbls>
        <c:gapWidth val="182"/>
        <c:axId val="709106176"/>
        <c:axId val="130085952"/>
      </c:barChart>
      <c:catAx>
        <c:axId val="709106176"/>
        <c:scaling>
          <c:orientation val="minMax"/>
        </c:scaling>
        <c:delete val="0"/>
        <c:axPos val="l"/>
        <c:numFmt formatCode="General" sourceLinked="1"/>
        <c:majorTickMark val="none"/>
        <c:minorTickMark val="none"/>
        <c:tickLblPos val="nextTo"/>
        <c:txPr>
          <a:bodyPr rot="-60000000" vert="horz"/>
          <a:lstStyle/>
          <a:p>
            <a:pPr>
              <a:defRPr sz="1600"/>
            </a:pPr>
            <a:endParaRPr lang="es-ES"/>
          </a:p>
        </c:txPr>
        <c:crossAx val="130085952"/>
        <c:crossesAt val="0"/>
        <c:auto val="1"/>
        <c:lblAlgn val="ctr"/>
        <c:lblOffset val="100"/>
        <c:noMultiLvlLbl val="0"/>
      </c:catAx>
      <c:valAx>
        <c:axId val="130085952"/>
        <c:scaling>
          <c:orientation val="minMax"/>
        </c:scaling>
        <c:delete val="1"/>
        <c:axPos val="b"/>
        <c:numFmt formatCode="0.0%" sourceLinked="1"/>
        <c:majorTickMark val="none"/>
        <c:minorTickMark val="none"/>
        <c:tickLblPos val="nextTo"/>
        <c:crossAx val="709106176"/>
        <c:crosses val="autoZero"/>
        <c:crossBetween val="between"/>
        <c:minorUnit val="0.2"/>
      </c:valAx>
    </c:plotArea>
    <c:plotVisOnly val="1"/>
    <c:dispBlanksAs val="gap"/>
    <c:showDLblsOverMax val="0"/>
  </c:chart>
  <c:txPr>
    <a:bodyPr/>
    <a:lstStyle/>
    <a:p>
      <a:pPr>
        <a:defRPr sz="1800"/>
      </a:pPr>
      <a:endParaRPr lang="es-E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accent2">
                    <a:lumMod val="75000"/>
                  </a:schemeClr>
                </a:solidFill>
                <a:latin typeface="+mn-lt"/>
                <a:ea typeface="+mn-ea"/>
                <a:cs typeface="+mn-cs"/>
              </a:defRPr>
            </a:pPr>
            <a:r>
              <a:rPr lang="en-US" sz="2000" dirty="0">
                <a:solidFill>
                  <a:schemeClr val="accent2">
                    <a:lumMod val="75000"/>
                  </a:schemeClr>
                </a:solidFill>
              </a:rPr>
              <a:t>15 VIDEOJUEGOS</a:t>
            </a:r>
            <a:r>
              <a:rPr lang="en-US" sz="2000" baseline="0" dirty="0">
                <a:solidFill>
                  <a:schemeClr val="accent2">
                    <a:lumMod val="75000"/>
                  </a:schemeClr>
                </a:solidFill>
              </a:rPr>
              <a:t> MÁS POPULARES ENTRE LOS ADOLESCENTES</a:t>
            </a:r>
          </a:p>
          <a:p>
            <a:pPr>
              <a:defRPr sz="2000" b="0" i="0" u="none" strike="noStrike" kern="1200" spc="0" baseline="0">
                <a:solidFill>
                  <a:schemeClr val="accent2">
                    <a:lumMod val="75000"/>
                  </a:schemeClr>
                </a:solidFill>
                <a:latin typeface="+mn-lt"/>
                <a:ea typeface="+mn-ea"/>
                <a:cs typeface="+mn-cs"/>
              </a:defRPr>
            </a:pPr>
            <a:r>
              <a:rPr lang="en-US" sz="2000" baseline="0" dirty="0">
                <a:solidFill>
                  <a:schemeClr val="accent2">
                    <a:lumMod val="75000"/>
                  </a:schemeClr>
                </a:solidFill>
              </a:rPr>
              <a:t>(% de </a:t>
            </a:r>
            <a:r>
              <a:rPr lang="en-US" sz="2000" baseline="0" dirty="0" err="1">
                <a:solidFill>
                  <a:schemeClr val="accent2">
                    <a:lumMod val="75000"/>
                  </a:schemeClr>
                </a:solidFill>
              </a:rPr>
              <a:t>jugadores</a:t>
            </a:r>
            <a:r>
              <a:rPr lang="en-US" sz="2000" baseline="0" dirty="0">
                <a:solidFill>
                  <a:schemeClr val="accent2">
                    <a:lumMod val="75000"/>
                  </a:schemeClr>
                </a:solidFill>
              </a:rPr>
              <a:t> </a:t>
            </a:r>
            <a:r>
              <a:rPr lang="en-US" sz="2000" baseline="0" dirty="0" err="1">
                <a:solidFill>
                  <a:schemeClr val="accent2">
                    <a:lumMod val="75000"/>
                  </a:schemeClr>
                </a:solidFill>
              </a:rPr>
              <a:t>habituales</a:t>
            </a:r>
            <a:r>
              <a:rPr lang="en-US" sz="2000" baseline="0" dirty="0">
                <a:solidFill>
                  <a:schemeClr val="accent2">
                    <a:lumMod val="75000"/>
                  </a:schemeClr>
                </a:solidFill>
              </a:rPr>
              <a:t>)</a:t>
            </a:r>
            <a:endParaRPr lang="en-US" sz="2000" dirty="0">
              <a:solidFill>
                <a:schemeClr val="accent2">
                  <a:lumMod val="75000"/>
                </a:schemeClr>
              </a:solidFill>
            </a:endParaRPr>
          </a:p>
        </c:rich>
      </c:tx>
      <c:overlay val="0"/>
      <c:spPr>
        <a:noFill/>
        <a:ln>
          <a:noFill/>
        </a:ln>
        <a:effectLst/>
      </c:spPr>
    </c:title>
    <c:autoTitleDeleted val="0"/>
    <c:plotArea>
      <c:layout/>
      <c:barChart>
        <c:barDir val="bar"/>
        <c:grouping val="clustered"/>
        <c:varyColors val="0"/>
        <c:ser>
          <c:idx val="0"/>
          <c:order val="0"/>
          <c:tx>
            <c:strRef>
              <c:f>Hoja1!$B$1</c:f>
              <c:strCache>
                <c:ptCount val="1"/>
                <c:pt idx="0">
                  <c:v>Porcentaje</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2">
                        <a:lumMod val="75000"/>
                      </a:schemeClr>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Hoja1!$A$2:$A$15</c:f>
              <c:strCache>
                <c:ptCount val="14"/>
                <c:pt idx="0">
                  <c:v>SINGSTAR</c:v>
                </c:pt>
                <c:pt idx="1">
                  <c:v>SPIDERMAN</c:v>
                </c:pt>
                <c:pt idx="2">
                  <c:v>DRAGON BALL</c:v>
                </c:pt>
                <c:pt idx="3">
                  <c:v>LEAGUE OF LEGENDS</c:v>
                </c:pt>
                <c:pt idx="4">
                  <c:v>NEED FOR SPEED/FORZA HORIZON</c:v>
                </c:pt>
                <c:pt idx="5">
                  <c:v>CANDY CRUSH</c:v>
                </c:pt>
                <c:pt idx="6">
                  <c:v>MINECRAFT</c:v>
                </c:pt>
                <c:pt idx="7">
                  <c:v>JUST DANCE</c:v>
                </c:pt>
                <c:pt idx="8">
                  <c:v>POKEMON</c:v>
                </c:pt>
                <c:pt idx="9">
                  <c:v>GTA/RDR</c:v>
                </c:pt>
                <c:pt idx="10">
                  <c:v>CALL OF DUTY</c:v>
                </c:pt>
                <c:pt idx="11">
                  <c:v>FIFA</c:v>
                </c:pt>
                <c:pt idx="12">
                  <c:v>CLASH ROYAL/CLASH OF CLANS</c:v>
                </c:pt>
                <c:pt idx="13">
                  <c:v>FORTNITE</c:v>
                </c:pt>
              </c:strCache>
            </c:strRef>
          </c:cat>
          <c:val>
            <c:numRef>
              <c:f>Hoja1!$B$2:$B$15</c:f>
              <c:numCache>
                <c:formatCode>0.0%</c:formatCode>
                <c:ptCount val="14"/>
                <c:pt idx="0">
                  <c:v>3.1000000000000017E-2</c:v>
                </c:pt>
                <c:pt idx="1">
                  <c:v>7.6999999999999999E-2</c:v>
                </c:pt>
                <c:pt idx="2">
                  <c:v>8.0000000000000043E-2</c:v>
                </c:pt>
                <c:pt idx="3">
                  <c:v>8.7000000000000022E-2</c:v>
                </c:pt>
                <c:pt idx="4">
                  <c:v>9.7000000000000003E-2</c:v>
                </c:pt>
                <c:pt idx="5">
                  <c:v>0.10400000000000002</c:v>
                </c:pt>
                <c:pt idx="6">
                  <c:v>0.11899999999999998</c:v>
                </c:pt>
                <c:pt idx="7">
                  <c:v>0.15300000000000011</c:v>
                </c:pt>
                <c:pt idx="8">
                  <c:v>0.15600000000000011</c:v>
                </c:pt>
                <c:pt idx="9">
                  <c:v>0.22600000000000001</c:v>
                </c:pt>
                <c:pt idx="10">
                  <c:v>0.24900000000000011</c:v>
                </c:pt>
                <c:pt idx="11">
                  <c:v>0.2930000000000002</c:v>
                </c:pt>
                <c:pt idx="12">
                  <c:v>0.30300000000000027</c:v>
                </c:pt>
                <c:pt idx="13">
                  <c:v>0.39400000000000035</c:v>
                </c:pt>
              </c:numCache>
            </c:numRef>
          </c:val>
          <c:extLst xmlns:c16r2="http://schemas.microsoft.com/office/drawing/2015/06/chart">
            <c:ext xmlns:c16="http://schemas.microsoft.com/office/drawing/2014/chart" uri="{C3380CC4-5D6E-409C-BE32-E72D297353CC}">
              <c16:uniqueId val="{00000000-B0EB-4B10-8D3F-CF9CA8401BDC}"/>
            </c:ext>
          </c:extLst>
        </c:ser>
        <c:dLbls>
          <c:showLegendKey val="0"/>
          <c:showVal val="0"/>
          <c:showCatName val="0"/>
          <c:showSerName val="0"/>
          <c:showPercent val="0"/>
          <c:showBubbleSize val="0"/>
        </c:dLbls>
        <c:gapWidth val="182"/>
        <c:axId val="709320704"/>
        <c:axId val="709239360"/>
      </c:barChart>
      <c:catAx>
        <c:axId val="709320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2">
                    <a:lumMod val="75000"/>
                  </a:schemeClr>
                </a:solidFill>
                <a:latin typeface="+mn-lt"/>
                <a:ea typeface="+mn-ea"/>
                <a:cs typeface="+mn-cs"/>
              </a:defRPr>
            </a:pPr>
            <a:endParaRPr lang="es-ES"/>
          </a:p>
        </c:txPr>
        <c:crossAx val="709239360"/>
        <c:crosses val="autoZero"/>
        <c:auto val="1"/>
        <c:lblAlgn val="ctr"/>
        <c:lblOffset val="100"/>
        <c:noMultiLvlLbl val="0"/>
      </c:catAx>
      <c:valAx>
        <c:axId val="709239360"/>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crossAx val="70932070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Hoja1!$B$1</c:f>
              <c:strCache>
                <c:ptCount val="1"/>
                <c:pt idx="0">
                  <c:v>CHICOS</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Hoja1!$A$2:$A$15</c:f>
              <c:strCache>
                <c:ptCount val="14"/>
                <c:pt idx="0">
                  <c:v>SINGSTAR</c:v>
                </c:pt>
                <c:pt idx="1">
                  <c:v>DRAGON BALL</c:v>
                </c:pt>
                <c:pt idx="2">
                  <c:v>SPIDERMAN</c:v>
                </c:pt>
                <c:pt idx="3">
                  <c:v>LEAGUE OF LEGENDS</c:v>
                </c:pt>
                <c:pt idx="4">
                  <c:v>NEED FOR SPEED/FORZA HORIZON</c:v>
                </c:pt>
                <c:pt idx="5">
                  <c:v>MINECRAFT</c:v>
                </c:pt>
                <c:pt idx="6">
                  <c:v>CANDY CRUSH</c:v>
                </c:pt>
                <c:pt idx="7">
                  <c:v>POKEMON</c:v>
                </c:pt>
                <c:pt idx="8">
                  <c:v>JUST DANCE</c:v>
                </c:pt>
                <c:pt idx="9">
                  <c:v>GTA</c:v>
                </c:pt>
                <c:pt idx="10">
                  <c:v>CALL OF DUTY</c:v>
                </c:pt>
                <c:pt idx="11">
                  <c:v>FIFA</c:v>
                </c:pt>
                <c:pt idx="12">
                  <c:v>CLASH ROYAL/CLASH OF CLANS</c:v>
                </c:pt>
                <c:pt idx="13">
                  <c:v>FORTNITE</c:v>
                </c:pt>
              </c:strCache>
            </c:strRef>
          </c:cat>
          <c:val>
            <c:numRef>
              <c:f>Hoja1!$B$2:$B$15</c:f>
              <c:numCache>
                <c:formatCode>0.0%</c:formatCode>
                <c:ptCount val="14"/>
                <c:pt idx="0">
                  <c:v>1.4E-2</c:v>
                </c:pt>
                <c:pt idx="1">
                  <c:v>0.127</c:v>
                </c:pt>
                <c:pt idx="2">
                  <c:v>0.11799999999999999</c:v>
                </c:pt>
                <c:pt idx="3">
                  <c:v>0.13100000000000001</c:v>
                </c:pt>
                <c:pt idx="4">
                  <c:v>0.154</c:v>
                </c:pt>
                <c:pt idx="5">
                  <c:v>0.156</c:v>
                </c:pt>
                <c:pt idx="6">
                  <c:v>0.05</c:v>
                </c:pt>
                <c:pt idx="7">
                  <c:v>0.218</c:v>
                </c:pt>
                <c:pt idx="8">
                  <c:v>5.3999999999999999E-2</c:v>
                </c:pt>
                <c:pt idx="9">
                  <c:v>0.32400000000000001</c:v>
                </c:pt>
                <c:pt idx="10">
                  <c:v>0.373</c:v>
                </c:pt>
                <c:pt idx="11">
                  <c:v>0.45100000000000001</c:v>
                </c:pt>
                <c:pt idx="12">
                  <c:v>0.48799999999999999</c:v>
                </c:pt>
                <c:pt idx="13">
                  <c:v>0.59</c:v>
                </c:pt>
              </c:numCache>
            </c:numRef>
          </c:val>
          <c:extLst xmlns:c16r2="http://schemas.microsoft.com/office/drawing/2015/06/chart">
            <c:ext xmlns:c16="http://schemas.microsoft.com/office/drawing/2014/chart" uri="{C3380CC4-5D6E-409C-BE32-E72D297353CC}">
              <c16:uniqueId val="{00000000-35BC-4A56-A85C-FBD6E0548C53}"/>
            </c:ext>
          </c:extLst>
        </c:ser>
        <c:ser>
          <c:idx val="1"/>
          <c:order val="1"/>
          <c:tx>
            <c:strRef>
              <c:f>Hoja1!$C$1</c:f>
              <c:strCache>
                <c:ptCount val="1"/>
                <c:pt idx="0">
                  <c:v>CHICAS</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Hoja1!$A$2:$A$15</c:f>
              <c:strCache>
                <c:ptCount val="14"/>
                <c:pt idx="0">
                  <c:v>SINGSTAR</c:v>
                </c:pt>
                <c:pt idx="1">
                  <c:v>DRAGON BALL</c:v>
                </c:pt>
                <c:pt idx="2">
                  <c:v>SPIDERMAN</c:v>
                </c:pt>
                <c:pt idx="3">
                  <c:v>LEAGUE OF LEGENDS</c:v>
                </c:pt>
                <c:pt idx="4">
                  <c:v>NEED FOR SPEED/FORZA HORIZON</c:v>
                </c:pt>
                <c:pt idx="5">
                  <c:v>MINECRAFT</c:v>
                </c:pt>
                <c:pt idx="6">
                  <c:v>CANDY CRUSH</c:v>
                </c:pt>
                <c:pt idx="7">
                  <c:v>POKEMON</c:v>
                </c:pt>
                <c:pt idx="8">
                  <c:v>JUST DANCE</c:v>
                </c:pt>
                <c:pt idx="9">
                  <c:v>GTA</c:v>
                </c:pt>
                <c:pt idx="10">
                  <c:v>CALL OF DUTY</c:v>
                </c:pt>
                <c:pt idx="11">
                  <c:v>FIFA</c:v>
                </c:pt>
                <c:pt idx="12">
                  <c:v>CLASH ROYAL/CLASH OF CLANS</c:v>
                </c:pt>
                <c:pt idx="13">
                  <c:v>FORTNITE</c:v>
                </c:pt>
              </c:strCache>
            </c:strRef>
          </c:cat>
          <c:val>
            <c:numRef>
              <c:f>Hoja1!$C$2:$C$15</c:f>
              <c:numCache>
                <c:formatCode>0.0%</c:formatCode>
                <c:ptCount val="14"/>
                <c:pt idx="0">
                  <c:v>4.7E-2</c:v>
                </c:pt>
                <c:pt idx="1">
                  <c:v>2.5000000000000001E-2</c:v>
                </c:pt>
                <c:pt idx="2">
                  <c:v>2.8000000000000001E-2</c:v>
                </c:pt>
                <c:pt idx="3">
                  <c:v>3.3000000000000002E-2</c:v>
                </c:pt>
                <c:pt idx="4">
                  <c:v>2.8000000000000001E-2</c:v>
                </c:pt>
                <c:pt idx="5">
                  <c:v>7.1999999999999995E-2</c:v>
                </c:pt>
                <c:pt idx="6">
                  <c:v>0.16300000000000001</c:v>
                </c:pt>
                <c:pt idx="7">
                  <c:v>8.3000000000000004E-2</c:v>
                </c:pt>
                <c:pt idx="8">
                  <c:v>0.26</c:v>
                </c:pt>
                <c:pt idx="9">
                  <c:v>0.11700000000000001</c:v>
                </c:pt>
                <c:pt idx="10">
                  <c:v>0.109</c:v>
                </c:pt>
                <c:pt idx="11">
                  <c:v>0.11700000000000001</c:v>
                </c:pt>
                <c:pt idx="12">
                  <c:v>9.9000000000000005E-2</c:v>
                </c:pt>
                <c:pt idx="13">
                  <c:v>0.17699999999999999</c:v>
                </c:pt>
              </c:numCache>
            </c:numRef>
          </c:val>
          <c:extLst xmlns:c16r2="http://schemas.microsoft.com/office/drawing/2015/06/chart">
            <c:ext xmlns:c16="http://schemas.microsoft.com/office/drawing/2014/chart" uri="{C3380CC4-5D6E-409C-BE32-E72D297353CC}">
              <c16:uniqueId val="{00000001-35BC-4A56-A85C-FBD6E0548C53}"/>
            </c:ext>
          </c:extLst>
        </c:ser>
        <c:dLbls>
          <c:showLegendKey val="0"/>
          <c:showVal val="0"/>
          <c:showCatName val="0"/>
          <c:showSerName val="0"/>
          <c:showPercent val="0"/>
          <c:showBubbleSize val="0"/>
        </c:dLbls>
        <c:gapWidth val="150"/>
        <c:axId val="709552640"/>
        <c:axId val="709241088"/>
      </c:barChart>
      <c:catAx>
        <c:axId val="709552640"/>
        <c:scaling>
          <c:orientation val="minMax"/>
        </c:scaling>
        <c:delete val="0"/>
        <c:axPos val="l"/>
        <c:numFmt formatCode="General" sourceLinked="0"/>
        <c:majorTickMark val="out"/>
        <c:minorTickMark val="none"/>
        <c:tickLblPos val="nextTo"/>
        <c:txPr>
          <a:bodyPr/>
          <a:lstStyle/>
          <a:p>
            <a:pPr>
              <a:defRPr sz="1400"/>
            </a:pPr>
            <a:endParaRPr lang="es-ES"/>
          </a:p>
        </c:txPr>
        <c:crossAx val="709241088"/>
        <c:crosses val="autoZero"/>
        <c:auto val="1"/>
        <c:lblAlgn val="ctr"/>
        <c:lblOffset val="100"/>
        <c:noMultiLvlLbl val="0"/>
      </c:catAx>
      <c:valAx>
        <c:axId val="709241088"/>
        <c:scaling>
          <c:orientation val="minMax"/>
        </c:scaling>
        <c:delete val="0"/>
        <c:axPos val="b"/>
        <c:majorGridlines/>
        <c:numFmt formatCode="0.0%" sourceLinked="1"/>
        <c:majorTickMark val="out"/>
        <c:minorTickMark val="none"/>
        <c:tickLblPos val="nextTo"/>
        <c:crossAx val="709552640"/>
        <c:crosses val="autoZero"/>
        <c:crossBetween val="between"/>
      </c:valAx>
    </c:plotArea>
    <c:legend>
      <c:legendPos val="r"/>
      <c:overlay val="0"/>
      <c:txPr>
        <a:bodyPr/>
        <a:lstStyle/>
        <a:p>
          <a:pPr>
            <a:defRPr sz="1400"/>
          </a:pPr>
          <a:endParaRPr lang="es-ES"/>
        </a:p>
      </c:txPr>
    </c:legend>
    <c:plotVisOnly val="1"/>
    <c:dispBlanksAs val="gap"/>
    <c:showDLblsOverMax val="0"/>
  </c:chart>
  <c:txPr>
    <a:bodyPr/>
    <a:lstStyle/>
    <a:p>
      <a:pPr>
        <a:defRPr sz="1200"/>
      </a:pPr>
      <a:endParaRPr lang="es-E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431175123837802"/>
          <c:y val="2.9827680668280489E-2"/>
          <c:w val="0.89504296170073983"/>
          <c:h val="0.80993149141923504"/>
        </c:manualLayout>
      </c:layout>
      <c:barChart>
        <c:barDir val="col"/>
        <c:grouping val="clustered"/>
        <c:varyColors val="0"/>
        <c:ser>
          <c:idx val="0"/>
          <c:order val="0"/>
          <c:tx>
            <c:strRef>
              <c:f>Hoja1!$B$1</c:f>
              <c:strCache>
                <c:ptCount val="1"/>
                <c:pt idx="0">
                  <c:v>Supervisan/controlan</c:v>
                </c:pt>
              </c:strCache>
            </c:strRef>
          </c:tx>
          <c:invertIfNegative val="0"/>
          <c:dLbls>
            <c:spPr>
              <a:noFill/>
              <a:ln>
                <a:noFill/>
              </a:ln>
              <a:effectLst/>
            </c:spPr>
            <c:txPr>
              <a:bodyPr/>
              <a:lstStyle/>
              <a:p>
                <a:pPr>
                  <a:defRPr sz="1200"/>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Hoja1!$A$2:$A$5</c:f>
              <c:strCache>
                <c:ptCount val="4"/>
                <c:pt idx="0">
                  <c:v>SEXTING ACTIVO</c:v>
                </c:pt>
                <c:pt idx="1">
                  <c:v>SEXTING PASIVO</c:v>
                </c:pt>
                <c:pt idx="2">
                  <c:v>COACCIONES</c:v>
                </c:pt>
                <c:pt idx="3">
                  <c:v>SEXTORSION</c:v>
                </c:pt>
              </c:strCache>
            </c:strRef>
          </c:cat>
          <c:val>
            <c:numRef>
              <c:f>Hoja1!$B$2:$B$5</c:f>
              <c:numCache>
                <c:formatCode>0.0</c:formatCode>
                <c:ptCount val="4"/>
                <c:pt idx="0">
                  <c:v>5.4</c:v>
                </c:pt>
                <c:pt idx="1">
                  <c:v>15.8</c:v>
                </c:pt>
                <c:pt idx="2">
                  <c:v>7</c:v>
                </c:pt>
                <c:pt idx="3">
                  <c:v>1.2</c:v>
                </c:pt>
              </c:numCache>
            </c:numRef>
          </c:val>
          <c:extLst xmlns:c16r2="http://schemas.microsoft.com/office/drawing/2015/06/chart">
            <c:ext xmlns:c16="http://schemas.microsoft.com/office/drawing/2014/chart" uri="{C3380CC4-5D6E-409C-BE32-E72D297353CC}">
              <c16:uniqueId val="{00000000-9177-47DB-965D-ED7EFBDED155}"/>
            </c:ext>
          </c:extLst>
        </c:ser>
        <c:ser>
          <c:idx val="1"/>
          <c:order val="1"/>
          <c:tx>
            <c:strRef>
              <c:f>Hoja1!$C$1</c:f>
              <c:strCache>
                <c:ptCount val="1"/>
                <c:pt idx="0">
                  <c:v>No supervisan/controlan</c:v>
                </c:pt>
              </c:strCache>
            </c:strRef>
          </c:tx>
          <c:invertIfNegative val="0"/>
          <c:dLbls>
            <c:spPr>
              <a:noFill/>
              <a:ln>
                <a:noFill/>
              </a:ln>
              <a:effectLst/>
            </c:spPr>
            <c:txPr>
              <a:bodyPr/>
              <a:lstStyle/>
              <a:p>
                <a:pPr>
                  <a:defRPr sz="1200"/>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Hoja1!$A$2:$A$5</c:f>
              <c:strCache>
                <c:ptCount val="4"/>
                <c:pt idx="0">
                  <c:v>SEXTING ACTIVO</c:v>
                </c:pt>
                <c:pt idx="1">
                  <c:v>SEXTING PASIVO</c:v>
                </c:pt>
                <c:pt idx="2">
                  <c:v>COACCIONES</c:v>
                </c:pt>
                <c:pt idx="3">
                  <c:v>SEXTORSION</c:v>
                </c:pt>
              </c:strCache>
            </c:strRef>
          </c:cat>
          <c:val>
            <c:numRef>
              <c:f>Hoja1!$C$2:$C$5</c:f>
              <c:numCache>
                <c:formatCode>0.0</c:formatCode>
                <c:ptCount val="4"/>
                <c:pt idx="0">
                  <c:v>10.7</c:v>
                </c:pt>
                <c:pt idx="1">
                  <c:v>25.9</c:v>
                </c:pt>
                <c:pt idx="2">
                  <c:v>8.6</c:v>
                </c:pt>
                <c:pt idx="3">
                  <c:v>1.8</c:v>
                </c:pt>
              </c:numCache>
            </c:numRef>
          </c:val>
          <c:extLst xmlns:c16r2="http://schemas.microsoft.com/office/drawing/2015/06/chart">
            <c:ext xmlns:c16="http://schemas.microsoft.com/office/drawing/2014/chart" uri="{C3380CC4-5D6E-409C-BE32-E72D297353CC}">
              <c16:uniqueId val="{00000001-9177-47DB-965D-ED7EFBDED155}"/>
            </c:ext>
          </c:extLst>
        </c:ser>
        <c:dLbls>
          <c:showLegendKey val="0"/>
          <c:showVal val="0"/>
          <c:showCatName val="0"/>
          <c:showSerName val="0"/>
          <c:showPercent val="0"/>
          <c:showBubbleSize val="0"/>
        </c:dLbls>
        <c:gapWidth val="150"/>
        <c:axId val="654622720"/>
        <c:axId val="47560896"/>
      </c:barChart>
      <c:catAx>
        <c:axId val="654622720"/>
        <c:scaling>
          <c:orientation val="minMax"/>
        </c:scaling>
        <c:delete val="0"/>
        <c:axPos val="b"/>
        <c:numFmt formatCode="General" sourceLinked="0"/>
        <c:majorTickMark val="out"/>
        <c:minorTickMark val="none"/>
        <c:tickLblPos val="nextTo"/>
        <c:txPr>
          <a:bodyPr/>
          <a:lstStyle/>
          <a:p>
            <a:pPr>
              <a:defRPr sz="1200"/>
            </a:pPr>
            <a:endParaRPr lang="es-ES"/>
          </a:p>
        </c:txPr>
        <c:crossAx val="47560896"/>
        <c:crosses val="autoZero"/>
        <c:auto val="1"/>
        <c:lblAlgn val="ctr"/>
        <c:lblOffset val="100"/>
        <c:noMultiLvlLbl val="0"/>
      </c:catAx>
      <c:valAx>
        <c:axId val="47560896"/>
        <c:scaling>
          <c:orientation val="minMax"/>
        </c:scaling>
        <c:delete val="0"/>
        <c:axPos val="l"/>
        <c:majorGridlines/>
        <c:numFmt formatCode="0.0" sourceLinked="1"/>
        <c:majorTickMark val="out"/>
        <c:minorTickMark val="none"/>
        <c:tickLblPos val="nextTo"/>
        <c:txPr>
          <a:bodyPr/>
          <a:lstStyle/>
          <a:p>
            <a:pPr>
              <a:defRPr sz="1200"/>
            </a:pPr>
            <a:endParaRPr lang="es-ES"/>
          </a:p>
        </c:txPr>
        <c:crossAx val="654622720"/>
        <c:crosses val="autoZero"/>
        <c:crossBetween val="between"/>
      </c:valAx>
    </c:plotArea>
    <c:legend>
      <c:legendPos val="r"/>
      <c:layout>
        <c:manualLayout>
          <c:xMode val="edge"/>
          <c:yMode val="edge"/>
          <c:x val="0.58587060186846851"/>
          <c:y val="0.20031183379614426"/>
          <c:w val="0.38591405035328852"/>
          <c:h val="0.15064394271743642"/>
        </c:manualLayout>
      </c:layout>
      <c:overlay val="0"/>
      <c:txPr>
        <a:bodyPr/>
        <a:lstStyle/>
        <a:p>
          <a:pPr>
            <a:defRPr sz="1200"/>
          </a:pPr>
          <a:endParaRPr lang="es-ES"/>
        </a:p>
      </c:txPr>
    </c:legend>
    <c:plotVisOnly val="1"/>
    <c:dispBlanksAs val="gap"/>
    <c:showDLblsOverMax val="0"/>
  </c:chart>
  <c:txPr>
    <a:bodyPr/>
    <a:lstStyle/>
    <a:p>
      <a:pPr>
        <a:defRPr sz="1800"/>
      </a:pPr>
      <a:endParaRPr lang="es-E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034318264309151"/>
          <c:y val="4.2801556420233464E-2"/>
          <c:w val="0.55378663861749267"/>
          <c:h val="0.9430212322681476"/>
        </c:manualLayout>
      </c:layout>
      <c:barChart>
        <c:barDir val="bar"/>
        <c:grouping val="clustered"/>
        <c:varyColors val="0"/>
        <c:ser>
          <c:idx val="0"/>
          <c:order val="0"/>
          <c:tx>
            <c:strRef>
              <c:f>Hoja1!$B$1</c:f>
              <c:strCache>
                <c:ptCount val="1"/>
                <c:pt idx="0">
                  <c:v>Columna1</c:v>
                </c:pt>
              </c:strCache>
            </c:strRef>
          </c:tx>
          <c:spPr>
            <a:solidFill>
              <a:srgbClr val="9AB83B"/>
            </a:solidFill>
            <a:ln>
              <a:noFill/>
            </a:ln>
            <a:effectLst/>
          </c:spPr>
          <c:invertIfNegative val="0"/>
          <c:dPt>
            <c:idx val="2"/>
            <c:invertIfNegative val="0"/>
            <c:bubble3D val="0"/>
            <c:spPr>
              <a:solidFill>
                <a:srgbClr val="F58521"/>
              </a:solidFill>
              <a:ln>
                <a:noFill/>
              </a:ln>
              <a:effectLst/>
            </c:spPr>
            <c:extLst xmlns:c16r2="http://schemas.microsoft.com/office/drawing/2015/06/chart">
              <c:ext xmlns:c16="http://schemas.microsoft.com/office/drawing/2014/chart" uri="{C3380CC4-5D6E-409C-BE32-E72D297353CC}">
                <c16:uniqueId val="{00000009-FE03-407F-A8A8-AA5CC5DE842A}"/>
              </c:ext>
            </c:extLst>
          </c:dPt>
          <c:dPt>
            <c:idx val="10"/>
            <c:invertIfNegative val="0"/>
            <c:bubble3D val="0"/>
            <c:spPr>
              <a:solidFill>
                <a:srgbClr val="EE3643"/>
              </a:solidFill>
              <a:ln>
                <a:noFill/>
              </a:ln>
              <a:effectLst/>
            </c:spPr>
            <c:extLst xmlns:c16r2="http://schemas.microsoft.com/office/drawing/2015/06/chart">
              <c:ext xmlns:c16="http://schemas.microsoft.com/office/drawing/2014/chart" uri="{C3380CC4-5D6E-409C-BE32-E72D297353CC}">
                <c16:uniqueId val="{00000005-FE03-407F-A8A8-AA5CC5DE842A}"/>
              </c:ext>
            </c:extLst>
          </c:dPt>
          <c:dPt>
            <c:idx val="11"/>
            <c:invertIfNegative val="0"/>
            <c:bubble3D val="0"/>
            <c:spPr>
              <a:solidFill>
                <a:srgbClr val="EE3643"/>
              </a:solidFill>
              <a:ln>
                <a:noFill/>
              </a:ln>
              <a:effectLst/>
            </c:spPr>
            <c:extLst xmlns:c16r2="http://schemas.microsoft.com/office/drawing/2015/06/chart">
              <c:ext xmlns:c16="http://schemas.microsoft.com/office/drawing/2014/chart" uri="{C3380CC4-5D6E-409C-BE32-E72D297353CC}">
                <c16:uniqueId val="{00000008-FE03-407F-A8A8-AA5CC5DE842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Hoja1!$A$2:$A$16</c:f>
              <c:strCache>
                <c:ptCount val="15"/>
                <c:pt idx="0">
                  <c:v>Outros</c:v>
                </c:pt>
                <c:pt idx="1">
                  <c:v>Sing Star</c:v>
                </c:pt>
                <c:pt idx="2">
                  <c:v>Spiderman</c:v>
                </c:pt>
                <c:pt idx="3">
                  <c:v>Dragon Ball</c:v>
                </c:pt>
                <c:pt idx="4">
                  <c:v>League od Legends</c:v>
                </c:pt>
                <c:pt idx="5">
                  <c:v>Need for Speed/Forza Horizon/Gran Turismo</c:v>
                </c:pt>
                <c:pt idx="6">
                  <c:v>Minecraft</c:v>
                </c:pt>
                <c:pt idx="7">
                  <c:v>Candy Crush</c:v>
                </c:pt>
                <c:pt idx="8">
                  <c:v>Pokémon</c:v>
                </c:pt>
                <c:pt idx="9">
                  <c:v>Just Dance</c:v>
                </c:pt>
                <c:pt idx="10">
                  <c:v>GTA/Red Dead Redemption</c:v>
                </c:pt>
                <c:pt idx="11">
                  <c:v>Call of Duty</c:v>
                </c:pt>
                <c:pt idx="12">
                  <c:v>Clash Royal/Clash of Clans/Brawl Stars</c:v>
                </c:pt>
                <c:pt idx="13">
                  <c:v>FIFA</c:v>
                </c:pt>
                <c:pt idx="14">
                  <c:v>Fortnite</c:v>
                </c:pt>
              </c:strCache>
            </c:strRef>
          </c:cat>
          <c:val>
            <c:numRef>
              <c:f>Hoja1!$B$2:$B$16</c:f>
              <c:numCache>
                <c:formatCode>0.0%</c:formatCode>
                <c:ptCount val="15"/>
                <c:pt idx="0">
                  <c:v>0.32800000000000051</c:v>
                </c:pt>
                <c:pt idx="1">
                  <c:v>4.5999999999999999E-2</c:v>
                </c:pt>
                <c:pt idx="2">
                  <c:v>7.5000000000000011E-2</c:v>
                </c:pt>
                <c:pt idx="3">
                  <c:v>8.2000000000000003E-2</c:v>
                </c:pt>
                <c:pt idx="4">
                  <c:v>9.2000000000000026E-2</c:v>
                </c:pt>
                <c:pt idx="5">
                  <c:v>9.6000000000000002E-2</c:v>
                </c:pt>
                <c:pt idx="6">
                  <c:v>0.12400000000000011</c:v>
                </c:pt>
                <c:pt idx="7">
                  <c:v>0.161</c:v>
                </c:pt>
                <c:pt idx="8">
                  <c:v>0.161</c:v>
                </c:pt>
                <c:pt idx="9">
                  <c:v>0.20700000000000021</c:v>
                </c:pt>
                <c:pt idx="10" formatCode="0%">
                  <c:v>0.24000000000000021</c:v>
                </c:pt>
                <c:pt idx="11">
                  <c:v>0.24400000000000022</c:v>
                </c:pt>
                <c:pt idx="12">
                  <c:v>0.28400000000000031</c:v>
                </c:pt>
                <c:pt idx="13">
                  <c:v>0.30400000000000038</c:v>
                </c:pt>
                <c:pt idx="14">
                  <c:v>0.40100000000000002</c:v>
                </c:pt>
              </c:numCache>
            </c:numRef>
          </c:val>
          <c:extLst xmlns:c16r2="http://schemas.microsoft.com/office/drawing/2015/06/chart">
            <c:ext xmlns:c16="http://schemas.microsoft.com/office/drawing/2014/chart" uri="{C3380CC4-5D6E-409C-BE32-E72D297353CC}">
              <c16:uniqueId val="{00000006-FE03-407F-A8A8-AA5CC5DE842A}"/>
            </c:ext>
          </c:extLst>
        </c:ser>
        <c:dLbls>
          <c:showLegendKey val="0"/>
          <c:showVal val="0"/>
          <c:showCatName val="0"/>
          <c:showSerName val="0"/>
          <c:showPercent val="0"/>
          <c:showBubbleSize val="0"/>
        </c:dLbls>
        <c:gapWidth val="182"/>
        <c:axId val="709596160"/>
        <c:axId val="709243392"/>
      </c:barChart>
      <c:catAx>
        <c:axId val="7095961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S"/>
          </a:p>
        </c:txPr>
        <c:crossAx val="709243392"/>
        <c:crosses val="autoZero"/>
        <c:auto val="1"/>
        <c:lblAlgn val="ctr"/>
        <c:lblOffset val="100"/>
        <c:noMultiLvlLbl val="0"/>
      </c:catAx>
      <c:valAx>
        <c:axId val="709243392"/>
        <c:scaling>
          <c:orientation val="minMax"/>
        </c:scaling>
        <c:delete val="1"/>
        <c:axPos val="b"/>
        <c:numFmt formatCode="0.0%" sourceLinked="1"/>
        <c:majorTickMark val="none"/>
        <c:minorTickMark val="none"/>
        <c:tickLblPos val="nextTo"/>
        <c:crossAx val="709596160"/>
        <c:crosses val="autoZero"/>
        <c:crossBetween val="between"/>
      </c:valAx>
      <c:spPr>
        <a:noFill/>
        <a:ln>
          <a:noFill/>
        </a:ln>
        <a:effectLst/>
      </c:spPr>
    </c:plotArea>
    <c:plotVisOnly val="1"/>
    <c:dispBlanksAs val="gap"/>
    <c:showDLblsOverMax val="0"/>
  </c:chart>
  <c:spPr>
    <a:solidFill>
      <a:schemeClr val="bg1">
        <a:lumMod val="95000"/>
      </a:schemeClr>
    </a:solidFill>
    <a:ln w="9525" cap="flat" cmpd="sng" algn="ctr">
      <a:noFill/>
      <a:round/>
    </a:ln>
    <a:effectLst/>
  </c:spPr>
  <c:txPr>
    <a:bodyPr/>
    <a:lstStyle/>
    <a:p>
      <a:pPr>
        <a:defRPr/>
      </a:pPr>
      <a:endParaRPr lang="es-E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394619299116332"/>
          <c:y val="3.1791907514451018E-2"/>
          <c:w val="0.57255427737572362"/>
          <c:h val="0.93641618497109547"/>
        </c:manualLayout>
      </c:layout>
      <c:barChart>
        <c:barDir val="bar"/>
        <c:grouping val="clustered"/>
        <c:varyColors val="0"/>
        <c:ser>
          <c:idx val="0"/>
          <c:order val="0"/>
          <c:tx>
            <c:strRef>
              <c:f>Hoja1!$B$1</c:f>
              <c:strCache>
                <c:ptCount val="1"/>
                <c:pt idx="0">
                  <c:v>Columna2</c:v>
                </c:pt>
              </c:strCache>
            </c:strRef>
          </c:tx>
          <c:spPr>
            <a:solidFill>
              <a:srgbClr val="9AB83B"/>
            </a:solidFill>
            <a:ln>
              <a:noFill/>
            </a:ln>
            <a:effectLst/>
          </c:spPr>
          <c:invertIfNegative val="0"/>
          <c:dPt>
            <c:idx val="6"/>
            <c:invertIfNegative val="0"/>
            <c:bubble3D val="0"/>
            <c:spPr>
              <a:solidFill>
                <a:srgbClr val="F58521"/>
              </a:solidFill>
              <a:ln>
                <a:noFill/>
              </a:ln>
              <a:effectLst/>
            </c:spPr>
            <c:extLst xmlns:c16r2="http://schemas.microsoft.com/office/drawing/2015/06/chart">
              <c:ext xmlns:c16="http://schemas.microsoft.com/office/drawing/2014/chart" uri="{C3380CC4-5D6E-409C-BE32-E72D297353CC}">
                <c16:uniqueId val="{0000000B-4CDD-40EC-9831-3E506FF5B2DC}"/>
              </c:ext>
            </c:extLst>
          </c:dPt>
          <c:dPt>
            <c:idx val="10"/>
            <c:invertIfNegative val="0"/>
            <c:bubble3D val="0"/>
            <c:spPr>
              <a:solidFill>
                <a:srgbClr val="EE3643"/>
              </a:solidFill>
              <a:ln>
                <a:noFill/>
              </a:ln>
              <a:effectLst/>
            </c:spPr>
            <c:extLst xmlns:c16r2="http://schemas.microsoft.com/office/drawing/2015/06/chart">
              <c:ext xmlns:c16="http://schemas.microsoft.com/office/drawing/2014/chart" uri="{C3380CC4-5D6E-409C-BE32-E72D297353CC}">
                <c16:uniqueId val="{0000000A-4CDD-40EC-9831-3E506FF5B2DC}"/>
              </c:ext>
            </c:extLst>
          </c:dPt>
          <c:dPt>
            <c:idx val="11"/>
            <c:invertIfNegative val="0"/>
            <c:bubble3D val="0"/>
            <c:spPr>
              <a:solidFill>
                <a:srgbClr val="EE3643"/>
              </a:solidFill>
              <a:ln>
                <a:noFill/>
              </a:ln>
              <a:effectLst/>
            </c:spPr>
            <c:extLst xmlns:c16r2="http://schemas.microsoft.com/office/drawing/2015/06/chart">
              <c:ext xmlns:c16="http://schemas.microsoft.com/office/drawing/2014/chart" uri="{C3380CC4-5D6E-409C-BE32-E72D297353CC}">
                <c16:uniqueId val="{00000009-4CDD-40EC-9831-3E506FF5B2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Hoja1!$A$2:$A$16</c:f>
              <c:strCache>
                <c:ptCount val="15"/>
                <c:pt idx="0">
                  <c:v>Outros</c:v>
                </c:pt>
                <c:pt idx="1">
                  <c:v>Sing Star</c:v>
                </c:pt>
                <c:pt idx="2">
                  <c:v>Candy Crush</c:v>
                </c:pt>
                <c:pt idx="3">
                  <c:v>Just Dance</c:v>
                </c:pt>
                <c:pt idx="4">
                  <c:v>League od Legends</c:v>
                </c:pt>
                <c:pt idx="5">
                  <c:v>Dragon Ball</c:v>
                </c:pt>
                <c:pt idx="6">
                  <c:v>Spiderman</c:v>
                </c:pt>
                <c:pt idx="7">
                  <c:v>Need for Speed/Forza Horizon/Gran Turismo</c:v>
                </c:pt>
                <c:pt idx="8">
                  <c:v>Minecraft</c:v>
                </c:pt>
                <c:pt idx="9">
                  <c:v>Pokémon</c:v>
                </c:pt>
                <c:pt idx="10">
                  <c:v>GTA/Red Dead Redemption</c:v>
                </c:pt>
                <c:pt idx="11">
                  <c:v>Call of Duty</c:v>
                </c:pt>
                <c:pt idx="12">
                  <c:v>FIFA</c:v>
                </c:pt>
                <c:pt idx="13">
                  <c:v>Clash Royal/Clash of Clans/Brawl Stars</c:v>
                </c:pt>
                <c:pt idx="14">
                  <c:v>Fortnite</c:v>
                </c:pt>
              </c:strCache>
            </c:strRef>
          </c:cat>
          <c:val>
            <c:numRef>
              <c:f>Hoja1!$B$2:$B$16</c:f>
              <c:numCache>
                <c:formatCode>0.0%</c:formatCode>
                <c:ptCount val="15"/>
                <c:pt idx="0">
                  <c:v>0.43600000000000044</c:v>
                </c:pt>
                <c:pt idx="1">
                  <c:v>2.3E-2</c:v>
                </c:pt>
                <c:pt idx="2">
                  <c:v>7.9000000000000112E-2</c:v>
                </c:pt>
                <c:pt idx="3">
                  <c:v>9.2000000000000026E-2</c:v>
                </c:pt>
                <c:pt idx="4">
                  <c:v>0.10100000000000002</c:v>
                </c:pt>
                <c:pt idx="5">
                  <c:v>0.14900000000000022</c:v>
                </c:pt>
                <c:pt idx="6">
                  <c:v>0.15100000000000022</c:v>
                </c:pt>
                <c:pt idx="7">
                  <c:v>0.16600000000000001</c:v>
                </c:pt>
                <c:pt idx="8">
                  <c:v>0.17600000000000021</c:v>
                </c:pt>
                <c:pt idx="9" formatCode="0%">
                  <c:v>0.27</c:v>
                </c:pt>
                <c:pt idx="10" formatCode="0%">
                  <c:v>0.32000000000000051</c:v>
                </c:pt>
                <c:pt idx="11">
                  <c:v>0.36700000000000038</c:v>
                </c:pt>
                <c:pt idx="12">
                  <c:v>0.48700000000000032</c:v>
                </c:pt>
                <c:pt idx="13">
                  <c:v>0.54400000000000004</c:v>
                </c:pt>
                <c:pt idx="14">
                  <c:v>0.71900000000000064</c:v>
                </c:pt>
              </c:numCache>
            </c:numRef>
          </c:val>
          <c:extLst xmlns:c16r2="http://schemas.microsoft.com/office/drawing/2015/06/chart">
            <c:ext xmlns:c16="http://schemas.microsoft.com/office/drawing/2014/chart" uri="{C3380CC4-5D6E-409C-BE32-E72D297353CC}">
              <c16:uniqueId val="{00000008-4CDD-40EC-9831-3E506FF5B2DC}"/>
            </c:ext>
          </c:extLst>
        </c:ser>
        <c:dLbls>
          <c:showLegendKey val="0"/>
          <c:showVal val="0"/>
          <c:showCatName val="0"/>
          <c:showSerName val="0"/>
          <c:showPercent val="0"/>
          <c:showBubbleSize val="0"/>
        </c:dLbls>
        <c:gapWidth val="182"/>
        <c:axId val="709002240"/>
        <c:axId val="709245120"/>
      </c:barChart>
      <c:catAx>
        <c:axId val="7090022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S"/>
          </a:p>
        </c:txPr>
        <c:crossAx val="709245120"/>
        <c:crosses val="autoZero"/>
        <c:auto val="1"/>
        <c:lblAlgn val="ctr"/>
        <c:lblOffset val="100"/>
        <c:noMultiLvlLbl val="0"/>
      </c:catAx>
      <c:valAx>
        <c:axId val="709245120"/>
        <c:scaling>
          <c:orientation val="minMax"/>
        </c:scaling>
        <c:delete val="1"/>
        <c:axPos val="b"/>
        <c:numFmt formatCode="0.0%" sourceLinked="1"/>
        <c:majorTickMark val="none"/>
        <c:minorTickMark val="none"/>
        <c:tickLblPos val="nextTo"/>
        <c:crossAx val="709002240"/>
        <c:crosses val="autoZero"/>
        <c:crossBetween val="between"/>
      </c:valAx>
      <c:spPr>
        <a:noFill/>
        <a:ln w="25400">
          <a:noFill/>
        </a:ln>
        <a:effectLst/>
      </c:spPr>
    </c:plotArea>
    <c:plotVisOnly val="1"/>
    <c:dispBlanksAs val="gap"/>
    <c:showDLblsOverMax val="0"/>
  </c:chart>
  <c:spPr>
    <a:solidFill>
      <a:schemeClr val="bg1">
        <a:lumMod val="95000"/>
      </a:schemeClr>
    </a:solidFill>
    <a:ln w="9525" cap="flat" cmpd="sng" algn="ctr">
      <a:noFill/>
      <a:round/>
    </a:ln>
    <a:effectLst/>
  </c:spPr>
  <c:txPr>
    <a:bodyPr/>
    <a:lstStyle/>
    <a:p>
      <a:pPr>
        <a:defRPr/>
      </a:pPr>
      <a:endParaRPr lang="es-E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Hoja1!$B$1</c:f>
              <c:strCache>
                <c:ptCount val="1"/>
                <c:pt idx="0">
                  <c:v>Respetan PEGI</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c:f>
              <c:strCache>
                <c:ptCount val="1"/>
                <c:pt idx="0">
                  <c:v>USO PROBLEMÁTICO</c:v>
                </c:pt>
              </c:strCache>
            </c:strRef>
          </c:cat>
          <c:val>
            <c:numRef>
              <c:f>Hoja1!$B$2</c:f>
              <c:numCache>
                <c:formatCode>0%</c:formatCode>
                <c:ptCount val="1"/>
                <c:pt idx="0">
                  <c:v>0.06</c:v>
                </c:pt>
              </c:numCache>
            </c:numRef>
          </c:val>
          <c:extLst xmlns:c16r2="http://schemas.microsoft.com/office/drawing/2015/06/chart">
            <c:ext xmlns:c16="http://schemas.microsoft.com/office/drawing/2014/chart" uri="{C3380CC4-5D6E-409C-BE32-E72D297353CC}">
              <c16:uniqueId val="{00000000-1303-4286-8680-55FEEFA99694}"/>
            </c:ext>
          </c:extLst>
        </c:ser>
        <c:ser>
          <c:idx val="1"/>
          <c:order val="1"/>
          <c:tx>
            <c:strRef>
              <c:f>Hoja1!$C$1</c:f>
              <c:strCache>
                <c:ptCount val="1"/>
                <c:pt idx="0">
                  <c:v>No Respetan PEGI</c:v>
                </c:pt>
              </c:strCache>
            </c:strRef>
          </c:tx>
          <c:invertIfNegative val="0"/>
          <c:dLbls>
            <c:dLbl>
              <c:idx val="0"/>
              <c:tx>
                <c:rich>
                  <a:bodyPr/>
                  <a:lstStyle/>
                  <a:p>
                    <a:r>
                      <a:rPr lang="en-US"/>
                      <a:t>22,4%</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1303-4286-8680-55FEEFA99694}"/>
                </c:ext>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c:f>
              <c:strCache>
                <c:ptCount val="1"/>
                <c:pt idx="0">
                  <c:v>USO PROBLEMÁTICO</c:v>
                </c:pt>
              </c:strCache>
            </c:strRef>
          </c:cat>
          <c:val>
            <c:numRef>
              <c:f>Hoja1!$C$2</c:f>
              <c:numCache>
                <c:formatCode>0.0%</c:formatCode>
                <c:ptCount val="1"/>
                <c:pt idx="0">
                  <c:v>0.224</c:v>
                </c:pt>
              </c:numCache>
            </c:numRef>
          </c:val>
          <c:extLst xmlns:c16r2="http://schemas.microsoft.com/office/drawing/2015/06/chart">
            <c:ext xmlns:c16="http://schemas.microsoft.com/office/drawing/2014/chart" uri="{C3380CC4-5D6E-409C-BE32-E72D297353CC}">
              <c16:uniqueId val="{00000002-1303-4286-8680-55FEEFA99694}"/>
            </c:ext>
          </c:extLst>
        </c:ser>
        <c:dLbls>
          <c:showLegendKey val="0"/>
          <c:showVal val="1"/>
          <c:showCatName val="0"/>
          <c:showSerName val="0"/>
          <c:showPercent val="0"/>
          <c:showBubbleSize val="0"/>
        </c:dLbls>
        <c:gapWidth val="150"/>
        <c:overlap val="-25"/>
        <c:axId val="711234560"/>
        <c:axId val="709365696"/>
      </c:barChart>
      <c:catAx>
        <c:axId val="711234560"/>
        <c:scaling>
          <c:orientation val="minMax"/>
        </c:scaling>
        <c:delete val="0"/>
        <c:axPos val="b"/>
        <c:numFmt formatCode="General" sourceLinked="0"/>
        <c:majorTickMark val="none"/>
        <c:minorTickMark val="none"/>
        <c:tickLblPos val="nextTo"/>
        <c:txPr>
          <a:bodyPr/>
          <a:lstStyle/>
          <a:p>
            <a:pPr>
              <a:defRPr b="1"/>
            </a:pPr>
            <a:endParaRPr lang="es-ES"/>
          </a:p>
        </c:txPr>
        <c:crossAx val="709365696"/>
        <c:crosses val="autoZero"/>
        <c:auto val="1"/>
        <c:lblAlgn val="ctr"/>
        <c:lblOffset val="100"/>
        <c:noMultiLvlLbl val="0"/>
      </c:catAx>
      <c:valAx>
        <c:axId val="709365696"/>
        <c:scaling>
          <c:orientation val="minMax"/>
        </c:scaling>
        <c:delete val="1"/>
        <c:axPos val="l"/>
        <c:numFmt formatCode="0%" sourceLinked="1"/>
        <c:majorTickMark val="none"/>
        <c:minorTickMark val="none"/>
        <c:tickLblPos val="nextTo"/>
        <c:crossAx val="711234560"/>
        <c:crosses val="autoZero"/>
        <c:crossBetween val="between"/>
      </c:valAx>
    </c:plotArea>
    <c:legend>
      <c:legendPos val="t"/>
      <c:overlay val="0"/>
      <c:txPr>
        <a:bodyPr/>
        <a:lstStyle/>
        <a:p>
          <a:pPr>
            <a:defRPr b="1"/>
          </a:pPr>
          <a:endParaRPr lang="es-ES"/>
        </a:p>
      </c:txPr>
    </c:legend>
    <c:plotVisOnly val="1"/>
    <c:dispBlanksAs val="gap"/>
    <c:showDLblsOverMax val="0"/>
  </c:chart>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54398574019262"/>
          <c:y val="6.223726252274317E-2"/>
          <c:w val="0.45920853692023827"/>
          <c:h val="0.87552547495451516"/>
        </c:manualLayout>
      </c:layout>
      <c:barChart>
        <c:barDir val="bar"/>
        <c:grouping val="clustered"/>
        <c:varyColors val="0"/>
        <c:ser>
          <c:idx val="0"/>
          <c:order val="0"/>
          <c:tx>
            <c:strRef>
              <c:f>Hoja1!$B$1</c:f>
              <c:strCache>
                <c:ptCount val="1"/>
                <c:pt idx="0">
                  <c:v>Serie 1</c:v>
                </c:pt>
              </c:strCache>
            </c:strRef>
          </c:tx>
          <c:spPr>
            <a:solidFill>
              <a:schemeClr val="accent1">
                <a:lumMod val="75000"/>
              </a:schemeClr>
            </a:solidFill>
          </c:spPr>
          <c:invertIfNegative val="0"/>
          <c:dPt>
            <c:idx val="2"/>
            <c:invertIfNegative val="0"/>
            <c:bubble3D val="0"/>
            <c:spPr>
              <a:solidFill>
                <a:schemeClr val="accent2"/>
              </a:solidFill>
            </c:spPr>
            <c:extLst xmlns:c16r2="http://schemas.microsoft.com/office/drawing/2015/06/chart">
              <c:ext xmlns:c16="http://schemas.microsoft.com/office/drawing/2014/chart" uri="{C3380CC4-5D6E-409C-BE32-E72D297353CC}">
                <c16:uniqueId val="{00000001-5290-4733-9548-5D83342E4782}"/>
              </c:ext>
            </c:extLst>
          </c:dPt>
          <c:dLbls>
            <c:spPr>
              <a:noFill/>
              <a:ln>
                <a:noFill/>
              </a:ln>
              <a:effectLst/>
            </c:spPr>
            <c:txPr>
              <a:bodyPr rot="0" vert="horz"/>
              <a:lstStyle/>
              <a:p>
                <a:pPr>
                  <a:defRPr>
                    <a:solidFill>
                      <a:schemeClr val="tx2"/>
                    </a:solidFill>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Hoja1!$A$2:$A$4</c:f>
              <c:strCache>
                <c:ptCount val="3"/>
                <c:pt idx="0">
                  <c:v>Apuestas Online</c:v>
                </c:pt>
                <c:pt idx="1">
                  <c:v>Apuestas Presenciales</c:v>
                </c:pt>
                <c:pt idx="2">
                  <c:v>Total apostaron</c:v>
                </c:pt>
              </c:strCache>
            </c:strRef>
          </c:cat>
          <c:val>
            <c:numRef>
              <c:f>Hoja1!$B$2:$B$4</c:f>
              <c:numCache>
                <c:formatCode>0.0%</c:formatCode>
                <c:ptCount val="3"/>
                <c:pt idx="0">
                  <c:v>7.0999999999999994E-2</c:v>
                </c:pt>
                <c:pt idx="1">
                  <c:v>0.22600000000000001</c:v>
                </c:pt>
                <c:pt idx="2">
                  <c:v>0.24</c:v>
                </c:pt>
              </c:numCache>
            </c:numRef>
          </c:val>
          <c:extLst xmlns:c16r2="http://schemas.microsoft.com/office/drawing/2015/06/chart">
            <c:ext xmlns:c16="http://schemas.microsoft.com/office/drawing/2014/chart" uri="{C3380CC4-5D6E-409C-BE32-E72D297353CC}">
              <c16:uniqueId val="{00000000-8239-43A9-A449-1795E6F2338F}"/>
            </c:ext>
          </c:extLst>
        </c:ser>
        <c:dLbls>
          <c:showLegendKey val="0"/>
          <c:showVal val="0"/>
          <c:showCatName val="0"/>
          <c:showSerName val="0"/>
          <c:showPercent val="0"/>
          <c:showBubbleSize val="0"/>
        </c:dLbls>
        <c:gapWidth val="182"/>
        <c:axId val="713874432"/>
        <c:axId val="705753600"/>
      </c:barChart>
      <c:catAx>
        <c:axId val="713874432"/>
        <c:scaling>
          <c:orientation val="minMax"/>
        </c:scaling>
        <c:delete val="0"/>
        <c:axPos val="l"/>
        <c:numFmt formatCode="General" sourceLinked="1"/>
        <c:majorTickMark val="none"/>
        <c:minorTickMark val="none"/>
        <c:tickLblPos val="nextTo"/>
        <c:txPr>
          <a:bodyPr rot="-60000000" vert="horz"/>
          <a:lstStyle/>
          <a:p>
            <a:pPr>
              <a:defRPr>
                <a:solidFill>
                  <a:schemeClr val="tx2"/>
                </a:solidFill>
              </a:defRPr>
            </a:pPr>
            <a:endParaRPr lang="es-ES"/>
          </a:p>
        </c:txPr>
        <c:crossAx val="705753600"/>
        <c:crossesAt val="0"/>
        <c:auto val="1"/>
        <c:lblAlgn val="ctr"/>
        <c:lblOffset val="100"/>
        <c:noMultiLvlLbl val="0"/>
      </c:catAx>
      <c:valAx>
        <c:axId val="705753600"/>
        <c:scaling>
          <c:orientation val="minMax"/>
        </c:scaling>
        <c:delete val="1"/>
        <c:axPos val="b"/>
        <c:numFmt formatCode="0.0%" sourceLinked="1"/>
        <c:majorTickMark val="none"/>
        <c:minorTickMark val="none"/>
        <c:tickLblPos val="nextTo"/>
        <c:crossAx val="713874432"/>
        <c:crosses val="autoZero"/>
        <c:crossBetween val="between"/>
        <c:minorUnit val="0.2"/>
      </c:valAx>
    </c:plotArea>
    <c:plotVisOnly val="1"/>
    <c:dispBlanksAs val="gap"/>
    <c:showDLblsOverMax val="0"/>
  </c:chart>
  <c:txPr>
    <a:bodyPr/>
    <a:lstStyle/>
    <a:p>
      <a:pPr>
        <a:defRPr sz="1800" b="1"/>
      </a:pPr>
      <a:endParaRPr lang="es-E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1"/>
    </mc:Choice>
    <mc:Fallback>
      <c:style val="11"/>
    </mc:Fallback>
  </mc:AlternateContent>
  <c:chart>
    <c:autoTitleDeleted val="1"/>
    <c:plotArea>
      <c:layout>
        <c:manualLayout>
          <c:layoutTarget val="inner"/>
          <c:xMode val="edge"/>
          <c:yMode val="edge"/>
          <c:x val="0.40623502816731016"/>
          <c:y val="0"/>
          <c:w val="0.51242181104505935"/>
          <c:h val="0.88094041491775743"/>
        </c:manualLayout>
      </c:layout>
      <c:barChart>
        <c:barDir val="bar"/>
        <c:grouping val="clustered"/>
        <c:varyColors val="0"/>
        <c:ser>
          <c:idx val="0"/>
          <c:order val="0"/>
          <c:tx>
            <c:strRef>
              <c:f>Hoja1!$B$1</c:f>
              <c:strCache>
                <c:ptCount val="1"/>
                <c:pt idx="0">
                  <c:v>Chicas</c:v>
                </c:pt>
              </c:strCache>
            </c:strRef>
          </c:tx>
          <c:spPr>
            <a:solidFill>
              <a:schemeClr val="tx2"/>
            </a:solidFill>
          </c:spPr>
          <c:invertIfNegative val="0"/>
          <c:dLbls>
            <c:spPr>
              <a:noFill/>
              <a:ln>
                <a:noFill/>
              </a:ln>
              <a:effectLst/>
            </c:spPr>
            <c:txPr>
              <a:bodyPr rot="0" vert="horz"/>
              <a:lstStyle/>
              <a:p>
                <a:pPr>
                  <a:defRPr sz="1600"/>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solidFill>
                      <a:prstDash val="solid"/>
                      <a:round/>
                    </a:ln>
                    <a:effectLst/>
                  </c:spPr>
                </c15:leaderLines>
              </c:ext>
            </c:extLst>
          </c:dLbls>
          <c:cat>
            <c:strRef>
              <c:f>Hoja1!$A$2:$A$4</c:f>
              <c:strCache>
                <c:ptCount val="3"/>
                <c:pt idx="0">
                  <c:v>Apuestas Online</c:v>
                </c:pt>
                <c:pt idx="1">
                  <c:v>Apuestas Presenciales</c:v>
                </c:pt>
                <c:pt idx="2">
                  <c:v>Total apostaron</c:v>
                </c:pt>
              </c:strCache>
            </c:strRef>
          </c:cat>
          <c:val>
            <c:numRef>
              <c:f>Hoja1!$B$2:$B$4</c:f>
              <c:numCache>
                <c:formatCode>0.0%</c:formatCode>
                <c:ptCount val="3"/>
                <c:pt idx="0">
                  <c:v>2.3E-2</c:v>
                </c:pt>
                <c:pt idx="1">
                  <c:v>0.125</c:v>
                </c:pt>
                <c:pt idx="2">
                  <c:v>0.13</c:v>
                </c:pt>
              </c:numCache>
            </c:numRef>
          </c:val>
          <c:extLst xmlns:c16r2="http://schemas.microsoft.com/office/drawing/2015/06/chart">
            <c:ext xmlns:c16="http://schemas.microsoft.com/office/drawing/2014/chart" uri="{C3380CC4-5D6E-409C-BE32-E72D297353CC}">
              <c16:uniqueId val="{00000000-2D60-49F3-9CB8-D76AEA3EDB0A}"/>
            </c:ext>
          </c:extLst>
        </c:ser>
        <c:ser>
          <c:idx val="1"/>
          <c:order val="1"/>
          <c:tx>
            <c:strRef>
              <c:f>Hoja1!$C$1</c:f>
              <c:strCache>
                <c:ptCount val="1"/>
                <c:pt idx="0">
                  <c:v>Chicos</c:v>
                </c:pt>
              </c:strCache>
            </c:strRef>
          </c:tx>
          <c:invertIfNegative val="0"/>
          <c:dLbls>
            <c:dLbl>
              <c:idx val="2"/>
              <c:tx>
                <c:rich>
                  <a:bodyPr/>
                  <a:lstStyle/>
                  <a:p>
                    <a:r>
                      <a:rPr lang="en-US"/>
                      <a:t>35%</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D5D5-46E4-83C3-65E6DDEDFC9F}"/>
                </c:ext>
              </c:extLst>
            </c:dLbl>
            <c:spPr>
              <a:noFill/>
              <a:ln>
                <a:noFill/>
              </a:ln>
              <a:effectLst/>
            </c:spPr>
            <c:txPr>
              <a:bodyPr/>
              <a:lstStyle/>
              <a:p>
                <a:pPr>
                  <a:defRPr sz="1600"/>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Hoja1!$A$2:$A$4</c:f>
              <c:strCache>
                <c:ptCount val="3"/>
                <c:pt idx="0">
                  <c:v>Apuestas Online</c:v>
                </c:pt>
                <c:pt idx="1">
                  <c:v>Apuestas Presenciales</c:v>
                </c:pt>
                <c:pt idx="2">
                  <c:v>Total apostaron</c:v>
                </c:pt>
              </c:strCache>
            </c:strRef>
          </c:cat>
          <c:val>
            <c:numRef>
              <c:f>Hoja1!$C$2:$C$4</c:f>
              <c:numCache>
                <c:formatCode>0.0%</c:formatCode>
                <c:ptCount val="3"/>
                <c:pt idx="0">
                  <c:v>0.13700000000000001</c:v>
                </c:pt>
                <c:pt idx="1">
                  <c:v>0.32700000000000001</c:v>
                </c:pt>
                <c:pt idx="2">
                  <c:v>0.35</c:v>
                </c:pt>
              </c:numCache>
            </c:numRef>
          </c:val>
          <c:extLst xmlns:c16r2="http://schemas.microsoft.com/office/drawing/2015/06/chart">
            <c:ext xmlns:c16="http://schemas.microsoft.com/office/drawing/2014/chart" uri="{C3380CC4-5D6E-409C-BE32-E72D297353CC}">
              <c16:uniqueId val="{00000001-2D60-49F3-9CB8-D76AEA3EDB0A}"/>
            </c:ext>
          </c:extLst>
        </c:ser>
        <c:dLbls>
          <c:showLegendKey val="0"/>
          <c:showVal val="0"/>
          <c:showCatName val="0"/>
          <c:showSerName val="0"/>
          <c:showPercent val="0"/>
          <c:showBubbleSize val="0"/>
        </c:dLbls>
        <c:gapWidth val="182"/>
        <c:axId val="713940480"/>
        <c:axId val="132121152"/>
      </c:barChart>
      <c:catAx>
        <c:axId val="713940480"/>
        <c:scaling>
          <c:orientation val="minMax"/>
        </c:scaling>
        <c:delete val="0"/>
        <c:axPos val="l"/>
        <c:numFmt formatCode="General" sourceLinked="1"/>
        <c:majorTickMark val="none"/>
        <c:minorTickMark val="none"/>
        <c:tickLblPos val="nextTo"/>
        <c:txPr>
          <a:bodyPr rot="-60000000" vert="horz"/>
          <a:lstStyle/>
          <a:p>
            <a:pPr>
              <a:defRPr sz="1600"/>
            </a:pPr>
            <a:endParaRPr lang="es-ES"/>
          </a:p>
        </c:txPr>
        <c:crossAx val="132121152"/>
        <c:crossesAt val="0"/>
        <c:auto val="1"/>
        <c:lblAlgn val="ctr"/>
        <c:lblOffset val="100"/>
        <c:noMultiLvlLbl val="0"/>
      </c:catAx>
      <c:valAx>
        <c:axId val="132121152"/>
        <c:scaling>
          <c:orientation val="minMax"/>
        </c:scaling>
        <c:delete val="1"/>
        <c:axPos val="b"/>
        <c:numFmt formatCode="0.0%" sourceLinked="1"/>
        <c:majorTickMark val="none"/>
        <c:minorTickMark val="none"/>
        <c:tickLblPos val="nextTo"/>
        <c:crossAx val="713940480"/>
        <c:crosses val="autoZero"/>
        <c:crossBetween val="between"/>
        <c:minorUnit val="0.2"/>
      </c:valAx>
    </c:plotArea>
    <c:legend>
      <c:legendPos val="b"/>
      <c:layout>
        <c:manualLayout>
          <c:xMode val="edge"/>
          <c:yMode val="edge"/>
          <c:x val="0.22988218943795274"/>
          <c:y val="0.88536650006135187"/>
          <c:w val="0.34841765576098382"/>
          <c:h val="0.10652372126839242"/>
        </c:manualLayout>
      </c:layout>
      <c:overlay val="0"/>
      <c:txPr>
        <a:bodyPr rot="0" vert="horz"/>
        <a:lstStyle/>
        <a:p>
          <a:pPr>
            <a:defRPr sz="1600"/>
          </a:pPr>
          <a:endParaRPr lang="es-ES"/>
        </a:p>
      </c:txPr>
    </c:legend>
    <c:plotVisOnly val="1"/>
    <c:dispBlanksAs val="gap"/>
    <c:showDLblsOverMax val="0"/>
  </c:chart>
  <c:txPr>
    <a:bodyPr/>
    <a:lstStyle/>
    <a:p>
      <a:pPr>
        <a:defRPr sz="1800"/>
      </a:pPr>
      <a:endParaRPr lang="es-E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1"/>
    </mc:Choice>
    <mc:Fallback>
      <c:style val="11"/>
    </mc:Fallback>
  </mc:AlternateContent>
  <c:chart>
    <c:autoTitleDeleted val="1"/>
    <c:plotArea>
      <c:layout>
        <c:manualLayout>
          <c:layoutTarget val="inner"/>
          <c:xMode val="edge"/>
          <c:yMode val="edge"/>
          <c:x val="0.40623510460030626"/>
          <c:y val="0"/>
          <c:w val="0.49822214874923498"/>
          <c:h val="0.87002885326879886"/>
        </c:manualLayout>
      </c:layout>
      <c:barChart>
        <c:barDir val="bar"/>
        <c:grouping val="clustered"/>
        <c:varyColors val="0"/>
        <c:ser>
          <c:idx val="0"/>
          <c:order val="0"/>
          <c:tx>
            <c:strRef>
              <c:f>Hoja1!$B$1</c:f>
              <c:strCache>
                <c:ptCount val="1"/>
                <c:pt idx="0">
                  <c:v>16-17 años</c:v>
                </c:pt>
              </c:strCache>
            </c:strRef>
          </c:tx>
          <c:spPr>
            <a:solidFill>
              <a:schemeClr val="tx2"/>
            </a:solidFill>
          </c:spPr>
          <c:invertIfNegative val="0"/>
          <c:dLbls>
            <c:dLbl>
              <c:idx val="2"/>
              <c:layout>
                <c:manualLayout>
                  <c:x val="8.0258891743650837E-17"/>
                  <c:y val="1.108871055758752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89DF-4EED-8CC3-7E185BD3C629}"/>
                </c:ext>
              </c:extLst>
            </c:dLbl>
            <c:spPr>
              <a:noFill/>
              <a:ln>
                <a:noFill/>
              </a:ln>
              <a:effectLst/>
            </c:spPr>
            <c:txPr>
              <a:bodyPr rot="0" vert="horz"/>
              <a:lstStyle/>
              <a:p>
                <a:pPr>
                  <a:defRPr sz="1600"/>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solidFill>
                      <a:prstDash val="solid"/>
                      <a:round/>
                    </a:ln>
                    <a:effectLst/>
                  </c:spPr>
                </c15:leaderLines>
              </c:ext>
            </c:extLst>
          </c:dLbls>
          <c:cat>
            <c:strRef>
              <c:f>Hoja1!$A$2:$A$4</c:f>
              <c:strCache>
                <c:ptCount val="3"/>
                <c:pt idx="0">
                  <c:v>Apuestas Online</c:v>
                </c:pt>
                <c:pt idx="1">
                  <c:v>Apuestas Presenciales</c:v>
                </c:pt>
                <c:pt idx="2">
                  <c:v>Total apostaron</c:v>
                </c:pt>
              </c:strCache>
            </c:strRef>
          </c:cat>
          <c:val>
            <c:numRef>
              <c:f>Hoja1!$B$2:$B$4</c:f>
              <c:numCache>
                <c:formatCode>0.0%</c:formatCode>
                <c:ptCount val="3"/>
                <c:pt idx="0">
                  <c:v>0.13300000000000001</c:v>
                </c:pt>
                <c:pt idx="1">
                  <c:v>0.34399999999999997</c:v>
                </c:pt>
                <c:pt idx="2">
                  <c:v>0.35899999999999999</c:v>
                </c:pt>
              </c:numCache>
            </c:numRef>
          </c:val>
          <c:extLst xmlns:c16r2="http://schemas.microsoft.com/office/drawing/2015/06/chart">
            <c:ext xmlns:c16="http://schemas.microsoft.com/office/drawing/2014/chart" uri="{C3380CC4-5D6E-409C-BE32-E72D297353CC}">
              <c16:uniqueId val="{00000000-E196-40EF-9C9F-04E26059587F}"/>
            </c:ext>
          </c:extLst>
        </c:ser>
        <c:ser>
          <c:idx val="1"/>
          <c:order val="1"/>
          <c:tx>
            <c:strRef>
              <c:f>Hoja1!$C$1</c:f>
              <c:strCache>
                <c:ptCount val="1"/>
                <c:pt idx="0">
                  <c:v>14-15 años</c:v>
                </c:pt>
              </c:strCache>
            </c:strRef>
          </c:tx>
          <c:invertIfNegative val="0"/>
          <c:dLbls>
            <c:dLbl>
              <c:idx val="0"/>
              <c:layout>
                <c:manualLayout>
                  <c:x val="-2.1889041518513611E-3"/>
                  <c:y val="-1.478494741011668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89DF-4EED-8CC3-7E185BD3C629}"/>
                </c:ext>
              </c:extLst>
            </c:dLbl>
            <c:dLbl>
              <c:idx val="1"/>
              <c:layout>
                <c:manualLayout>
                  <c:x val="0"/>
                  <c:y val="-1.10887105575874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89DF-4EED-8CC3-7E185BD3C629}"/>
                </c:ext>
              </c:extLst>
            </c:dLbl>
            <c:dLbl>
              <c:idx val="2"/>
              <c:layout>
                <c:manualLayout>
                  <c:x val="0"/>
                  <c:y val="-1.108871055758752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89DF-4EED-8CC3-7E185BD3C629}"/>
                </c:ext>
              </c:extLst>
            </c:dLbl>
            <c:spPr>
              <a:noFill/>
              <a:ln>
                <a:noFill/>
              </a:ln>
              <a:effectLst/>
            </c:spPr>
            <c:txPr>
              <a:bodyPr rot="0" vert="horz"/>
              <a:lstStyle/>
              <a:p>
                <a:pPr>
                  <a:defRPr sz="1600"/>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solidFill>
                      <a:prstDash val="solid"/>
                      <a:round/>
                    </a:ln>
                    <a:effectLst/>
                  </c:spPr>
                </c15:leaderLines>
              </c:ext>
            </c:extLst>
          </c:dLbls>
          <c:cat>
            <c:strRef>
              <c:f>Hoja1!$A$2:$A$4</c:f>
              <c:strCache>
                <c:ptCount val="3"/>
                <c:pt idx="0">
                  <c:v>Apuestas Online</c:v>
                </c:pt>
                <c:pt idx="1">
                  <c:v>Apuestas Presenciales</c:v>
                </c:pt>
                <c:pt idx="2">
                  <c:v>Total apostaron</c:v>
                </c:pt>
              </c:strCache>
            </c:strRef>
          </c:cat>
          <c:val>
            <c:numRef>
              <c:f>Hoja1!$C$2:$C$4</c:f>
              <c:numCache>
                <c:formatCode>0.0%</c:formatCode>
                <c:ptCount val="3"/>
                <c:pt idx="0">
                  <c:v>7.0000000000000007E-2</c:v>
                </c:pt>
                <c:pt idx="1">
                  <c:v>0.20399999999999999</c:v>
                </c:pt>
                <c:pt idx="2">
                  <c:v>0.219</c:v>
                </c:pt>
              </c:numCache>
            </c:numRef>
          </c:val>
          <c:extLst xmlns:c16r2="http://schemas.microsoft.com/office/drawing/2015/06/chart">
            <c:ext xmlns:c16="http://schemas.microsoft.com/office/drawing/2014/chart" uri="{C3380CC4-5D6E-409C-BE32-E72D297353CC}">
              <c16:uniqueId val="{00000001-E196-40EF-9C9F-04E26059587F}"/>
            </c:ext>
          </c:extLst>
        </c:ser>
        <c:ser>
          <c:idx val="2"/>
          <c:order val="2"/>
          <c:tx>
            <c:strRef>
              <c:f>Hoja1!$D$1</c:f>
              <c:strCache>
                <c:ptCount val="1"/>
                <c:pt idx="0">
                  <c:v>12-13 años</c:v>
                </c:pt>
              </c:strCache>
            </c:strRef>
          </c:tx>
          <c:invertIfNegative val="0"/>
          <c:dLbls>
            <c:dLbl>
              <c:idx val="0"/>
              <c:layout>
                <c:manualLayout>
                  <c:x val="0"/>
                  <c:y val="-1.478494741011668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89DF-4EED-8CC3-7E185BD3C629}"/>
                </c:ext>
              </c:extLst>
            </c:dLbl>
            <c:dLbl>
              <c:idx val="1"/>
              <c:layout>
                <c:manualLayout>
                  <c:x val="0"/>
                  <c:y val="-1.478494741011668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89DF-4EED-8CC3-7E185BD3C629}"/>
                </c:ext>
              </c:extLst>
            </c:dLbl>
            <c:dLbl>
              <c:idx val="2"/>
              <c:layout>
                <c:manualLayout>
                  <c:x val="-2.1889041518513611E-3"/>
                  <c:y val="-1.848118426264590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89DF-4EED-8CC3-7E185BD3C629}"/>
                </c:ext>
              </c:extLst>
            </c:dLbl>
            <c:spPr>
              <a:noFill/>
              <a:ln>
                <a:noFill/>
              </a:ln>
              <a:effectLst/>
            </c:spPr>
            <c:txPr>
              <a:bodyPr rot="0" vert="horz"/>
              <a:lstStyle/>
              <a:p>
                <a:pPr>
                  <a:defRPr sz="1600"/>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Hoja1!$A$2:$A$4</c:f>
              <c:strCache>
                <c:ptCount val="3"/>
                <c:pt idx="0">
                  <c:v>Apuestas Online</c:v>
                </c:pt>
                <c:pt idx="1">
                  <c:v>Apuestas Presenciales</c:v>
                </c:pt>
                <c:pt idx="2">
                  <c:v>Total apostaron</c:v>
                </c:pt>
              </c:strCache>
            </c:strRef>
          </c:cat>
          <c:val>
            <c:numRef>
              <c:f>Hoja1!$D$2:$D$4</c:f>
              <c:numCache>
                <c:formatCode>0.0%</c:formatCode>
                <c:ptCount val="3"/>
                <c:pt idx="0">
                  <c:v>3.7999999999999999E-2</c:v>
                </c:pt>
                <c:pt idx="1">
                  <c:v>0.13</c:v>
                </c:pt>
                <c:pt idx="2">
                  <c:v>0.13800000000000001</c:v>
                </c:pt>
              </c:numCache>
            </c:numRef>
          </c:val>
          <c:extLst xmlns:c16r2="http://schemas.microsoft.com/office/drawing/2015/06/chart">
            <c:ext xmlns:c16="http://schemas.microsoft.com/office/drawing/2014/chart" uri="{C3380CC4-5D6E-409C-BE32-E72D297353CC}">
              <c16:uniqueId val="{00000002-E196-40EF-9C9F-04E26059587F}"/>
            </c:ext>
          </c:extLst>
        </c:ser>
        <c:dLbls>
          <c:showLegendKey val="0"/>
          <c:showVal val="0"/>
          <c:showCatName val="0"/>
          <c:showSerName val="0"/>
          <c:showPercent val="0"/>
          <c:showBubbleSize val="0"/>
        </c:dLbls>
        <c:gapWidth val="182"/>
        <c:axId val="713961984"/>
        <c:axId val="132123456"/>
      </c:barChart>
      <c:catAx>
        <c:axId val="713961984"/>
        <c:scaling>
          <c:orientation val="minMax"/>
        </c:scaling>
        <c:delete val="0"/>
        <c:axPos val="l"/>
        <c:numFmt formatCode="General" sourceLinked="1"/>
        <c:majorTickMark val="none"/>
        <c:minorTickMark val="none"/>
        <c:tickLblPos val="nextTo"/>
        <c:txPr>
          <a:bodyPr rot="-60000000" vert="horz"/>
          <a:lstStyle/>
          <a:p>
            <a:pPr>
              <a:defRPr sz="1600"/>
            </a:pPr>
            <a:endParaRPr lang="es-ES"/>
          </a:p>
        </c:txPr>
        <c:crossAx val="132123456"/>
        <c:crossesAt val="0"/>
        <c:auto val="1"/>
        <c:lblAlgn val="ctr"/>
        <c:lblOffset val="100"/>
        <c:noMultiLvlLbl val="0"/>
      </c:catAx>
      <c:valAx>
        <c:axId val="132123456"/>
        <c:scaling>
          <c:orientation val="minMax"/>
        </c:scaling>
        <c:delete val="1"/>
        <c:axPos val="b"/>
        <c:numFmt formatCode="0.0%" sourceLinked="1"/>
        <c:majorTickMark val="none"/>
        <c:minorTickMark val="none"/>
        <c:tickLblPos val="nextTo"/>
        <c:crossAx val="713961984"/>
        <c:crosses val="autoZero"/>
        <c:crossBetween val="between"/>
        <c:minorUnit val="0.2"/>
      </c:valAx>
    </c:plotArea>
    <c:legend>
      <c:legendPos val="b"/>
      <c:layout>
        <c:manualLayout>
          <c:xMode val="edge"/>
          <c:yMode val="edge"/>
          <c:x val="0.11491936387342958"/>
          <c:y val="0.88665325754156865"/>
          <c:w val="0.66515954008883293"/>
          <c:h val="0.10652368600095038"/>
        </c:manualLayout>
      </c:layout>
      <c:overlay val="0"/>
      <c:txPr>
        <a:bodyPr rot="0" vert="horz"/>
        <a:lstStyle/>
        <a:p>
          <a:pPr>
            <a:defRPr sz="1600"/>
          </a:pPr>
          <a:endParaRPr lang="es-ES"/>
        </a:p>
      </c:txPr>
    </c:legend>
    <c:plotVisOnly val="1"/>
    <c:dispBlanksAs val="gap"/>
    <c:showDLblsOverMax val="0"/>
  </c:chart>
  <c:txPr>
    <a:bodyPr/>
    <a:lstStyle/>
    <a:p>
      <a:pPr>
        <a:defRPr sz="1800"/>
      </a:pPr>
      <a:endParaRPr lang="es-E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Hoja1!$B$1</c:f>
              <c:strCache>
                <c:ptCount val="1"/>
                <c:pt idx="0">
                  <c:v>Columna1</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A258-4848-849A-77F3AAEDDBF4}"/>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A258-4848-849A-77F3AAEDDBF4}"/>
              </c:ext>
            </c:extLst>
          </c:dPt>
          <c:dLbls>
            <c:dLbl>
              <c:idx val="0"/>
              <c:layout>
                <c:manualLayout>
                  <c:x val="4.1818624475955121E-2"/>
                  <c:y val="3.4674699443683746E-2"/>
                </c:manualLayout>
              </c:layout>
              <c:dLblPos val="bestFit"/>
              <c:showLegendKey val="0"/>
              <c:showVal val="1"/>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A258-4848-849A-77F3AAEDDBF4}"/>
                </c:ext>
              </c:extLst>
            </c:dLbl>
            <c:dLbl>
              <c:idx val="1"/>
              <c:layout>
                <c:manualLayout>
                  <c:x val="-3.9204960446208019E-2"/>
                  <c:y val="-8.9163512855186533E-2"/>
                </c:manualLayout>
              </c:layout>
              <c:dLblPos val="bestFit"/>
              <c:showLegendKey val="0"/>
              <c:showVal val="1"/>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A258-4848-849A-77F3AAEDDBF4}"/>
                </c:ext>
              </c:extLst>
            </c:dLbl>
            <c:spPr>
              <a:noFill/>
              <a:ln>
                <a:noFill/>
              </a:ln>
              <a:effectLst/>
            </c:spPr>
            <c:txPr>
              <a:bodyPr/>
              <a:lstStyle/>
              <a:p>
                <a:pPr>
                  <a:defRPr sz="1400" b="1">
                    <a:solidFill>
                      <a:schemeClr val="tx2"/>
                    </a:solidFill>
                  </a:defRPr>
                </a:pPr>
                <a:endParaRPr lang="es-E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Hoja1!$A$2:$A$3</c:f>
              <c:strCache>
                <c:ptCount val="2"/>
                <c:pt idx="0">
                  <c:v>SÍ</c:v>
                </c:pt>
                <c:pt idx="1">
                  <c:v>NO</c:v>
                </c:pt>
              </c:strCache>
            </c:strRef>
          </c:cat>
          <c:val>
            <c:numRef>
              <c:f>Hoja1!$B$2:$B$3</c:f>
              <c:numCache>
                <c:formatCode>0%</c:formatCode>
                <c:ptCount val="2"/>
                <c:pt idx="0">
                  <c:v>0.61</c:v>
                </c:pt>
                <c:pt idx="1">
                  <c:v>0.39</c:v>
                </c:pt>
              </c:numCache>
            </c:numRef>
          </c:val>
          <c:extLst xmlns:c16r2="http://schemas.microsoft.com/office/drawing/2015/06/chart">
            <c:ext xmlns:c16="http://schemas.microsoft.com/office/drawing/2014/chart" uri="{C3380CC4-5D6E-409C-BE32-E72D297353CC}">
              <c16:uniqueId val="{00000004-A258-4848-849A-77F3AAEDDBF4}"/>
            </c:ext>
          </c:extLst>
        </c:ser>
        <c:dLbls>
          <c:showLegendKey val="0"/>
          <c:showVal val="1"/>
          <c:showCatName val="0"/>
          <c:showSerName val="0"/>
          <c:showPercent val="0"/>
          <c:showBubbleSize val="0"/>
          <c:showLeaderLines val="1"/>
        </c:dLbls>
        <c:firstSliceAng val="0"/>
      </c:pieChart>
      <c:spPr>
        <a:noFill/>
        <a:ln>
          <a:noFill/>
        </a:ln>
        <a:effectLst/>
      </c:spPr>
    </c:plotArea>
    <c:plotVisOnly val="1"/>
    <c:dispBlanksAs val="zero"/>
    <c:showDLblsOverMax val="0"/>
  </c:chart>
  <c:spPr>
    <a:noFill/>
    <a:ln w="9525" cap="flat" cmpd="sng" algn="ctr">
      <a:noFill/>
      <a:round/>
    </a:ln>
    <a:effectLst/>
  </c:spPr>
  <c:txPr>
    <a:bodyPr/>
    <a:lstStyle/>
    <a:p>
      <a:pPr>
        <a:defRPr/>
      </a:pPr>
      <a:endParaRPr lang="es-E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Hoja1!$B$1</c:f>
              <c:strCache>
                <c:ptCount val="1"/>
                <c:pt idx="0">
                  <c:v>Columna1</c:v>
                </c:pt>
              </c:strCache>
            </c:strRef>
          </c:tx>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A258-4848-849A-77F3AAEDDBF4}"/>
              </c:ext>
            </c:extLst>
          </c:dPt>
          <c:dLbls>
            <c:dLbl>
              <c:idx val="0"/>
              <c:layout>
                <c:manualLayout>
                  <c:x val="5.7500608654438463E-2"/>
                  <c:y val="1.9814113967819225E-2"/>
                </c:manualLayout>
              </c:layout>
              <c:dLblPos val="bestFit"/>
              <c:showLegendKey val="0"/>
              <c:showVal val="1"/>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A258-4848-849A-77F3AAEDDBF4}"/>
                </c:ext>
              </c:extLst>
            </c:dLbl>
            <c:dLbl>
              <c:idx val="1"/>
              <c:layout>
                <c:manualLayout>
                  <c:x val="-4.4432288505702522E-2"/>
                  <c:y val="-2.4767642459774104E-2"/>
                </c:manualLayout>
              </c:layout>
              <c:dLblPos val="bestFit"/>
              <c:showLegendKey val="0"/>
              <c:showVal val="1"/>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A258-4848-849A-77F3AAEDDBF4}"/>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mn-lt"/>
                    <a:ea typeface="+mn-ea"/>
                    <a:cs typeface="+mn-cs"/>
                  </a:defRPr>
                </a:pPr>
                <a:endParaRPr lang="es-ES"/>
              </a:p>
            </c:txPr>
            <c:dLblPos val="outEnd"/>
            <c:showLegendKey val="0"/>
            <c:showVal val="1"/>
            <c:showCatName val="1"/>
            <c:showSerName val="0"/>
            <c:showPercent val="0"/>
            <c:showBubbleSize val="0"/>
            <c:showLeaderLines val="1"/>
            <c:extLst xmlns:c16r2="http://schemas.microsoft.com/office/drawing/2015/06/chart">
              <c:ext xmlns:c15="http://schemas.microsoft.com/office/drawing/2012/chart" uri="{CE6537A1-D6FC-4f65-9D91-7224C49458BB}"/>
            </c:extLst>
          </c:dLbls>
          <c:cat>
            <c:strRef>
              <c:f>Hoja1!$A$2:$A$3</c:f>
              <c:strCache>
                <c:ptCount val="2"/>
                <c:pt idx="0">
                  <c:v>SÍ</c:v>
                </c:pt>
                <c:pt idx="1">
                  <c:v>NO</c:v>
                </c:pt>
              </c:strCache>
            </c:strRef>
          </c:cat>
          <c:val>
            <c:numRef>
              <c:f>Hoja1!$B$2:$B$3</c:f>
              <c:numCache>
                <c:formatCode>0.0%</c:formatCode>
                <c:ptCount val="2"/>
                <c:pt idx="0">
                  <c:v>0.85399999999999998</c:v>
                </c:pt>
                <c:pt idx="1">
                  <c:v>0.14599999999999999</c:v>
                </c:pt>
              </c:numCache>
            </c:numRef>
          </c:val>
          <c:extLst xmlns:c16r2="http://schemas.microsoft.com/office/drawing/2015/06/chart">
            <c:ext xmlns:c16="http://schemas.microsoft.com/office/drawing/2014/chart" uri="{C3380CC4-5D6E-409C-BE32-E72D297353CC}">
              <c16:uniqueId val="{00000004-A258-4848-849A-77F3AAEDDBF4}"/>
            </c:ext>
          </c:extLst>
        </c:ser>
        <c:dLbls>
          <c:showLegendKey val="0"/>
          <c:showVal val="1"/>
          <c:showCatName val="0"/>
          <c:showSerName val="0"/>
          <c:showPercent val="0"/>
          <c:showBubbleSize val="0"/>
          <c:showLeaderLines val="1"/>
        </c:dLbls>
        <c:firstSliceAng val="0"/>
      </c:pieChart>
      <c:spPr>
        <a:noFill/>
        <a:ln>
          <a:noFill/>
        </a:ln>
        <a:effectLst/>
      </c:spPr>
    </c:plotArea>
    <c:plotVisOnly val="1"/>
    <c:dispBlanksAs val="zero"/>
    <c:showDLblsOverMax val="0"/>
  </c:chart>
  <c:spPr>
    <a:noFill/>
    <a:ln w="9525" cap="flat" cmpd="sng" algn="ctr">
      <a:noFill/>
      <a:round/>
    </a:ln>
    <a:effectLst/>
  </c:spPr>
  <c:txPr>
    <a:bodyPr/>
    <a:lstStyle/>
    <a:p>
      <a:pPr>
        <a:defRPr/>
      </a:pPr>
      <a:endParaRPr lang="es-E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052487431780313"/>
          <c:y val="5.5510676367988503E-2"/>
          <c:w val="0.47428187978042807"/>
          <c:h val="0.88897864726402365"/>
        </c:manualLayout>
      </c:layout>
      <c:barChart>
        <c:barDir val="bar"/>
        <c:grouping val="clustered"/>
        <c:varyColors val="0"/>
        <c:ser>
          <c:idx val="0"/>
          <c:order val="0"/>
          <c:tx>
            <c:strRef>
              <c:f>Hoja1!$B$1</c:f>
              <c:strCache>
                <c:ptCount val="1"/>
                <c:pt idx="0">
                  <c:v>Serie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Otros</c:v>
                </c:pt>
                <c:pt idx="1">
                  <c:v>Juegos de Azar (Poker, ruleta,…)</c:v>
                </c:pt>
                <c:pt idx="2">
                  <c:v>Máquinas tragaperras (Tipo B)</c:v>
                </c:pt>
                <c:pt idx="3">
                  <c:v>Rascas</c:v>
                </c:pt>
                <c:pt idx="4">
                  <c:v>Loterias/Quinielas</c:v>
                </c:pt>
                <c:pt idx="5">
                  <c:v>Máquinas de apuestas deportivas</c:v>
                </c:pt>
              </c:strCache>
            </c:strRef>
          </c:cat>
          <c:val>
            <c:numRef>
              <c:f>Hoja1!$B$2:$B$7</c:f>
              <c:numCache>
                <c:formatCode>0.0%</c:formatCode>
                <c:ptCount val="6"/>
                <c:pt idx="0">
                  <c:v>2.1000000000000001E-2</c:v>
                </c:pt>
                <c:pt idx="1">
                  <c:v>0.1</c:v>
                </c:pt>
                <c:pt idx="2">
                  <c:v>0.129</c:v>
                </c:pt>
                <c:pt idx="3">
                  <c:v>0.28899999999999998</c:v>
                </c:pt>
                <c:pt idx="4">
                  <c:v>0.33200000000000002</c:v>
                </c:pt>
                <c:pt idx="5">
                  <c:v>0.69199999999999995</c:v>
                </c:pt>
              </c:numCache>
            </c:numRef>
          </c:val>
          <c:extLst xmlns:c16r2="http://schemas.microsoft.com/office/drawing/2015/06/chart">
            <c:ext xmlns:c16="http://schemas.microsoft.com/office/drawing/2014/chart" uri="{C3380CC4-5D6E-409C-BE32-E72D297353CC}">
              <c16:uniqueId val="{00000000-1490-444C-8987-2C4138B29792}"/>
            </c:ext>
          </c:extLst>
        </c:ser>
        <c:dLbls>
          <c:showLegendKey val="0"/>
          <c:showVal val="0"/>
          <c:showCatName val="0"/>
          <c:showSerName val="0"/>
          <c:showPercent val="0"/>
          <c:showBubbleSize val="0"/>
        </c:dLbls>
        <c:gapWidth val="182"/>
        <c:axId val="713964032"/>
        <c:axId val="132128064"/>
      </c:barChart>
      <c:catAx>
        <c:axId val="7139640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1" i="0" u="none" strike="noStrike" kern="1200" baseline="0">
                <a:solidFill>
                  <a:schemeClr val="tx2"/>
                </a:solidFill>
                <a:latin typeface="+mn-lt"/>
                <a:ea typeface="+mn-ea"/>
                <a:cs typeface="+mn-cs"/>
              </a:defRPr>
            </a:pPr>
            <a:endParaRPr lang="es-ES"/>
          </a:p>
        </c:txPr>
        <c:crossAx val="132128064"/>
        <c:crossesAt val="0"/>
        <c:auto val="1"/>
        <c:lblAlgn val="ctr"/>
        <c:lblOffset val="100"/>
        <c:noMultiLvlLbl val="0"/>
      </c:catAx>
      <c:valAx>
        <c:axId val="132128064"/>
        <c:scaling>
          <c:orientation val="minMax"/>
        </c:scaling>
        <c:delete val="1"/>
        <c:axPos val="b"/>
        <c:numFmt formatCode="0.0%" sourceLinked="1"/>
        <c:majorTickMark val="none"/>
        <c:minorTickMark val="none"/>
        <c:tickLblPos val="nextTo"/>
        <c:crossAx val="713964032"/>
        <c:crosses val="autoZero"/>
        <c:crossBetween val="between"/>
        <c:minorUnit val="0.2"/>
      </c:valAx>
      <c:spPr>
        <a:noFill/>
        <a:ln w="25400">
          <a:noFill/>
        </a:ln>
        <a:effectLst/>
      </c:spPr>
    </c:plotArea>
    <c:plotVisOnly val="1"/>
    <c:dispBlanksAs val="gap"/>
    <c:showDLblsOverMax val="0"/>
  </c:chart>
  <c:spPr>
    <a:noFill/>
    <a:ln w="9525" cap="flat" cmpd="sng" algn="ctr">
      <a:noFill/>
      <a:round/>
    </a:ln>
    <a:effectLst/>
  </c:spPr>
  <c:txPr>
    <a:bodyPr/>
    <a:lstStyle/>
    <a:p>
      <a:pPr>
        <a:defRPr/>
      </a:pPr>
      <a:endParaRPr lang="es-E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051784020605583"/>
          <c:y val="6.5769887986914813E-2"/>
          <c:w val="0.43040118796464433"/>
          <c:h val="0.86846038863976049"/>
        </c:manualLayout>
      </c:layout>
      <c:barChart>
        <c:barDir val="bar"/>
        <c:grouping val="clustered"/>
        <c:varyColors val="0"/>
        <c:ser>
          <c:idx val="0"/>
          <c:order val="0"/>
          <c:tx>
            <c:strRef>
              <c:f>Hoja1!$B$1</c:f>
              <c:strCache>
                <c:ptCount val="1"/>
                <c:pt idx="0">
                  <c:v>Serie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mn-lt"/>
                    <a:ea typeface="+mn-ea"/>
                    <a:cs typeface="+mn-cs"/>
                  </a:defRPr>
                </a:pPr>
                <a:endParaRPr lang="es-E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Otros</c:v>
                </c:pt>
                <c:pt idx="1">
                  <c:v>Timbas/Torneos privados</c:v>
                </c:pt>
                <c:pt idx="2">
                  <c:v>Casino/Bingo</c:v>
                </c:pt>
                <c:pt idx="3">
                  <c:v>Estancos</c:v>
                </c:pt>
                <c:pt idx="4">
                  <c:v>Salas de juego</c:v>
                </c:pt>
                <c:pt idx="5">
                  <c:v>Locales o casas de apuestas</c:v>
                </c:pt>
                <c:pt idx="6">
                  <c:v>Administración de loteria</c:v>
                </c:pt>
                <c:pt idx="7">
                  <c:v>Bar/Cafetería</c:v>
                </c:pt>
              </c:strCache>
            </c:strRef>
          </c:cat>
          <c:val>
            <c:numRef>
              <c:f>Hoja1!$B$2:$B$9</c:f>
              <c:numCache>
                <c:formatCode>0.0%</c:formatCode>
                <c:ptCount val="8"/>
                <c:pt idx="0">
                  <c:v>4.8000000000000001E-2</c:v>
                </c:pt>
                <c:pt idx="1">
                  <c:v>0.03</c:v>
                </c:pt>
                <c:pt idx="2">
                  <c:v>3.5000000000000003E-2</c:v>
                </c:pt>
                <c:pt idx="3">
                  <c:v>5.2999999999999999E-2</c:v>
                </c:pt>
                <c:pt idx="4">
                  <c:v>7.8E-2</c:v>
                </c:pt>
                <c:pt idx="5">
                  <c:v>0.11899999999999999</c:v>
                </c:pt>
                <c:pt idx="6">
                  <c:v>0.247</c:v>
                </c:pt>
                <c:pt idx="7">
                  <c:v>0.71499999999999997</c:v>
                </c:pt>
              </c:numCache>
            </c:numRef>
          </c:val>
          <c:extLst xmlns:c16r2="http://schemas.microsoft.com/office/drawing/2015/06/chart">
            <c:ext xmlns:c16="http://schemas.microsoft.com/office/drawing/2014/chart" uri="{C3380CC4-5D6E-409C-BE32-E72D297353CC}">
              <c16:uniqueId val="{00000000-1E98-440A-A9F7-C8C4243FF19C}"/>
            </c:ext>
          </c:extLst>
        </c:ser>
        <c:dLbls>
          <c:showLegendKey val="0"/>
          <c:showVal val="1"/>
          <c:showCatName val="0"/>
          <c:showSerName val="0"/>
          <c:showPercent val="0"/>
          <c:showBubbleSize val="0"/>
        </c:dLbls>
        <c:gapWidth val="182"/>
        <c:axId val="714027008"/>
        <c:axId val="707863680"/>
      </c:barChart>
      <c:catAx>
        <c:axId val="7140270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1" i="0" u="none" strike="noStrike" kern="1200" baseline="0">
                <a:solidFill>
                  <a:schemeClr val="tx2"/>
                </a:solidFill>
                <a:latin typeface="+mn-lt"/>
                <a:ea typeface="+mn-ea"/>
                <a:cs typeface="+mn-cs"/>
              </a:defRPr>
            </a:pPr>
            <a:endParaRPr lang="es-ES"/>
          </a:p>
        </c:txPr>
        <c:crossAx val="707863680"/>
        <c:crossesAt val="0"/>
        <c:auto val="1"/>
        <c:lblAlgn val="ctr"/>
        <c:lblOffset val="100"/>
        <c:noMultiLvlLbl val="0"/>
      </c:catAx>
      <c:valAx>
        <c:axId val="707863680"/>
        <c:scaling>
          <c:orientation val="minMax"/>
        </c:scaling>
        <c:delete val="1"/>
        <c:axPos val="b"/>
        <c:numFmt formatCode="0.0%" sourceLinked="1"/>
        <c:majorTickMark val="none"/>
        <c:minorTickMark val="none"/>
        <c:tickLblPos val="nextTo"/>
        <c:crossAx val="714027008"/>
        <c:crosses val="autoZero"/>
        <c:crossBetween val="between"/>
        <c:minorUnit val="0.2"/>
      </c:valAx>
      <c:spPr>
        <a:noFill/>
        <a:ln w="25400">
          <a:noFill/>
        </a:ln>
        <a:effectLst/>
      </c:spPr>
    </c:plotArea>
    <c:plotVisOnly val="1"/>
    <c:dispBlanksAs val="gap"/>
    <c:showDLblsOverMax val="0"/>
  </c:chart>
  <c:spPr>
    <a:noFill/>
    <a:ln w="9525" cap="flat" cmpd="sng" algn="ctr">
      <a:noFill/>
      <a:round/>
    </a:ln>
    <a:effectLst/>
  </c:spPr>
  <c:txPr>
    <a:bodyPr/>
    <a:lstStyle/>
    <a:p>
      <a:pPr>
        <a:defRPr/>
      </a:pPr>
      <a:endParaRPr lang="es-E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0647698906369747E-2"/>
          <c:y val="4.7033795173663413E-2"/>
          <c:w val="0.89551884253171199"/>
          <c:h val="0.78728241370917595"/>
        </c:manualLayout>
      </c:layout>
      <c:barChart>
        <c:barDir val="col"/>
        <c:grouping val="clustered"/>
        <c:varyColors val="0"/>
        <c:ser>
          <c:idx val="0"/>
          <c:order val="0"/>
          <c:tx>
            <c:strRef>
              <c:f>Hoja1!$B$1</c:f>
              <c:strCache>
                <c:ptCount val="1"/>
                <c:pt idx="0">
                  <c:v>Móvil antes 12 noche</c:v>
                </c:pt>
              </c:strCache>
            </c:strRef>
          </c:tx>
          <c:invertIfNegative val="0"/>
          <c:dLbls>
            <c:spPr>
              <a:noFill/>
              <a:ln>
                <a:noFill/>
              </a:ln>
              <a:effectLst/>
            </c:spPr>
            <c:txPr>
              <a:bodyPr/>
              <a:lstStyle/>
              <a:p>
                <a:pPr>
                  <a:defRPr sz="1200"/>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Hoja1!$A$2:$A$5</c:f>
              <c:strCache>
                <c:ptCount val="4"/>
                <c:pt idx="0">
                  <c:v>SEXTING ACTIVO</c:v>
                </c:pt>
                <c:pt idx="1">
                  <c:v>SEXTING PASIVO</c:v>
                </c:pt>
                <c:pt idx="2">
                  <c:v>COACCIONES</c:v>
                </c:pt>
                <c:pt idx="3">
                  <c:v>SEXTORSION</c:v>
                </c:pt>
              </c:strCache>
            </c:strRef>
          </c:cat>
          <c:val>
            <c:numRef>
              <c:f>Hoja1!$B$2:$B$5</c:f>
              <c:numCache>
                <c:formatCode>0.0</c:formatCode>
                <c:ptCount val="4"/>
                <c:pt idx="0">
                  <c:v>3.9</c:v>
                </c:pt>
                <c:pt idx="1">
                  <c:v>11.9</c:v>
                </c:pt>
                <c:pt idx="2">
                  <c:v>4.5999999999999996</c:v>
                </c:pt>
                <c:pt idx="3">
                  <c:v>1</c:v>
                </c:pt>
              </c:numCache>
            </c:numRef>
          </c:val>
          <c:extLst xmlns:c16r2="http://schemas.microsoft.com/office/drawing/2015/06/chart">
            <c:ext xmlns:c16="http://schemas.microsoft.com/office/drawing/2014/chart" uri="{C3380CC4-5D6E-409C-BE32-E72D297353CC}">
              <c16:uniqueId val="{00000000-0675-4B37-A2D8-609F9816546A}"/>
            </c:ext>
          </c:extLst>
        </c:ser>
        <c:ser>
          <c:idx val="1"/>
          <c:order val="1"/>
          <c:tx>
            <c:strRef>
              <c:f>Hoja1!$C$1</c:f>
              <c:strCache>
                <c:ptCount val="1"/>
                <c:pt idx="0">
                  <c:v>Móvil después 12 noche</c:v>
                </c:pt>
              </c:strCache>
            </c:strRef>
          </c:tx>
          <c:invertIfNegative val="0"/>
          <c:dLbls>
            <c:spPr>
              <a:noFill/>
              <a:ln>
                <a:noFill/>
              </a:ln>
              <a:effectLst/>
            </c:spPr>
            <c:txPr>
              <a:bodyPr/>
              <a:lstStyle/>
              <a:p>
                <a:pPr>
                  <a:defRPr sz="1200"/>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Hoja1!$A$2:$A$5</c:f>
              <c:strCache>
                <c:ptCount val="4"/>
                <c:pt idx="0">
                  <c:v>SEXTING ACTIVO</c:v>
                </c:pt>
                <c:pt idx="1">
                  <c:v>SEXTING PASIVO</c:v>
                </c:pt>
                <c:pt idx="2">
                  <c:v>COACCIONES</c:v>
                </c:pt>
                <c:pt idx="3">
                  <c:v>SEXTORSION</c:v>
                </c:pt>
              </c:strCache>
            </c:strRef>
          </c:cat>
          <c:val>
            <c:numRef>
              <c:f>Hoja1!$C$2:$C$5</c:f>
              <c:numCache>
                <c:formatCode>0.0</c:formatCode>
                <c:ptCount val="4"/>
                <c:pt idx="0">
                  <c:v>15.3</c:v>
                </c:pt>
                <c:pt idx="1">
                  <c:v>36</c:v>
                </c:pt>
                <c:pt idx="2">
                  <c:v>12.4</c:v>
                </c:pt>
                <c:pt idx="3">
                  <c:v>2.4</c:v>
                </c:pt>
              </c:numCache>
            </c:numRef>
          </c:val>
          <c:extLst xmlns:c16r2="http://schemas.microsoft.com/office/drawing/2015/06/chart">
            <c:ext xmlns:c16="http://schemas.microsoft.com/office/drawing/2014/chart" uri="{C3380CC4-5D6E-409C-BE32-E72D297353CC}">
              <c16:uniqueId val="{00000001-0675-4B37-A2D8-609F9816546A}"/>
            </c:ext>
          </c:extLst>
        </c:ser>
        <c:dLbls>
          <c:showLegendKey val="0"/>
          <c:showVal val="0"/>
          <c:showCatName val="0"/>
          <c:showSerName val="0"/>
          <c:showPercent val="0"/>
          <c:showBubbleSize val="0"/>
        </c:dLbls>
        <c:gapWidth val="150"/>
        <c:axId val="654914048"/>
        <c:axId val="130138112"/>
      </c:barChart>
      <c:catAx>
        <c:axId val="654914048"/>
        <c:scaling>
          <c:orientation val="minMax"/>
        </c:scaling>
        <c:delete val="0"/>
        <c:axPos val="b"/>
        <c:numFmt formatCode="General" sourceLinked="0"/>
        <c:majorTickMark val="out"/>
        <c:minorTickMark val="none"/>
        <c:tickLblPos val="nextTo"/>
        <c:txPr>
          <a:bodyPr/>
          <a:lstStyle/>
          <a:p>
            <a:pPr>
              <a:defRPr sz="1200"/>
            </a:pPr>
            <a:endParaRPr lang="es-ES"/>
          </a:p>
        </c:txPr>
        <c:crossAx val="130138112"/>
        <c:crosses val="autoZero"/>
        <c:auto val="1"/>
        <c:lblAlgn val="ctr"/>
        <c:lblOffset val="100"/>
        <c:noMultiLvlLbl val="0"/>
      </c:catAx>
      <c:valAx>
        <c:axId val="130138112"/>
        <c:scaling>
          <c:orientation val="minMax"/>
        </c:scaling>
        <c:delete val="0"/>
        <c:axPos val="l"/>
        <c:majorGridlines/>
        <c:numFmt formatCode="0.0" sourceLinked="1"/>
        <c:majorTickMark val="out"/>
        <c:minorTickMark val="none"/>
        <c:tickLblPos val="nextTo"/>
        <c:txPr>
          <a:bodyPr/>
          <a:lstStyle/>
          <a:p>
            <a:pPr>
              <a:defRPr sz="1200"/>
            </a:pPr>
            <a:endParaRPr lang="es-ES"/>
          </a:p>
        </c:txPr>
        <c:crossAx val="654914048"/>
        <c:crosses val="autoZero"/>
        <c:crossBetween val="between"/>
      </c:valAx>
    </c:plotArea>
    <c:legend>
      <c:legendPos val="r"/>
      <c:layout>
        <c:manualLayout>
          <c:xMode val="edge"/>
          <c:yMode val="edge"/>
          <c:x val="0.60569510566342954"/>
          <c:y val="0.21838172305692699"/>
          <c:w val="0.39081754081368453"/>
          <c:h val="0.19903613279691629"/>
        </c:manualLayout>
      </c:layout>
      <c:overlay val="0"/>
      <c:txPr>
        <a:bodyPr/>
        <a:lstStyle/>
        <a:p>
          <a:pPr>
            <a:defRPr sz="1200"/>
          </a:pPr>
          <a:endParaRPr lang="es-ES"/>
        </a:p>
      </c:txPr>
    </c:legend>
    <c:plotVisOnly val="1"/>
    <c:dispBlanksAs val="gap"/>
    <c:showDLblsOverMax val="0"/>
  </c:chart>
  <c:txPr>
    <a:bodyPr/>
    <a:lstStyle/>
    <a:p>
      <a:pPr>
        <a:defRPr sz="1800"/>
      </a:pPr>
      <a:endParaRPr lang="es-E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Hoja1!$B$1</c:f>
              <c:strCache>
                <c:ptCount val="1"/>
                <c:pt idx="0">
                  <c:v>Columna1</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A258-4848-849A-77F3AAEDDBF4}"/>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A258-4848-849A-77F3AAEDDBF4}"/>
              </c:ext>
            </c:extLst>
          </c:dPt>
          <c:dLbls>
            <c:dLbl>
              <c:idx val="0"/>
              <c:layout>
                <c:manualLayout>
                  <c:x val="1.8806247524275864E-2"/>
                  <c:y val="-3.5887651869054411E-2"/>
                </c:manualLayout>
              </c:layout>
              <c:dLblPos val="bestFit"/>
              <c:showLegendKey val="0"/>
              <c:showVal val="1"/>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A258-4848-849A-77F3AAEDDBF4}"/>
                </c:ext>
              </c:extLst>
            </c:dLbl>
            <c:dLbl>
              <c:idx val="1"/>
              <c:layout>
                <c:manualLayout>
                  <c:x val="-5.0149993398069276E-2"/>
                  <c:y val="1.7943825934527105E-2"/>
                </c:manualLayout>
              </c:layout>
              <c:dLblPos val="bestFit"/>
              <c:showLegendKey val="0"/>
              <c:showVal val="1"/>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A258-4848-849A-77F3AAEDDBF4}"/>
                </c:ext>
              </c:extLst>
            </c:dLbl>
            <c:spPr>
              <a:noFill/>
              <a:ln>
                <a:noFill/>
              </a:ln>
              <a:effectLst/>
            </c:spPr>
            <c:txPr>
              <a:bodyPr/>
              <a:lstStyle/>
              <a:p>
                <a:pPr>
                  <a:defRPr sz="1400"/>
                </a:pPr>
                <a:endParaRPr lang="es-ES"/>
              </a:p>
            </c:txPr>
            <c:dLblPos val="outEnd"/>
            <c:showLegendKey val="0"/>
            <c:showVal val="1"/>
            <c:showCatName val="1"/>
            <c:showSerName val="0"/>
            <c:showPercent val="0"/>
            <c:showBubbleSize val="0"/>
            <c:showLeaderLines val="1"/>
            <c:extLst xmlns:c16r2="http://schemas.microsoft.com/office/drawing/2015/06/chart">
              <c:ext xmlns:c15="http://schemas.microsoft.com/office/drawing/2012/chart" uri="{CE6537A1-D6FC-4f65-9D91-7224C49458BB}"/>
            </c:extLst>
          </c:dLbls>
          <c:cat>
            <c:strRef>
              <c:f>Hoja1!$A$2:$A$3</c:f>
              <c:strCache>
                <c:ptCount val="2"/>
                <c:pt idx="0">
                  <c:v>SI</c:v>
                </c:pt>
                <c:pt idx="1">
                  <c:v>NO</c:v>
                </c:pt>
              </c:strCache>
            </c:strRef>
          </c:cat>
          <c:val>
            <c:numRef>
              <c:f>Hoja1!$B$2:$B$3</c:f>
              <c:numCache>
                <c:formatCode>0.0%</c:formatCode>
                <c:ptCount val="2"/>
                <c:pt idx="0">
                  <c:v>0.20699999999999999</c:v>
                </c:pt>
                <c:pt idx="1">
                  <c:v>0.79300000000000004</c:v>
                </c:pt>
              </c:numCache>
            </c:numRef>
          </c:val>
          <c:extLst xmlns:c16r2="http://schemas.microsoft.com/office/drawing/2015/06/chart">
            <c:ext xmlns:c16="http://schemas.microsoft.com/office/drawing/2014/chart" uri="{C3380CC4-5D6E-409C-BE32-E72D297353CC}">
              <c16:uniqueId val="{00000004-A258-4848-849A-77F3AAEDDBF4}"/>
            </c:ext>
          </c:extLst>
        </c:ser>
        <c:dLbls>
          <c:showLegendKey val="0"/>
          <c:showVal val="1"/>
          <c:showCatName val="0"/>
          <c:showSerName val="0"/>
          <c:showPercent val="0"/>
          <c:showBubbleSize val="0"/>
          <c:showLeaderLines val="1"/>
        </c:dLbls>
        <c:firstSliceAng val="0"/>
      </c:pieChart>
      <c:spPr>
        <a:noFill/>
        <a:ln>
          <a:noFill/>
        </a:ln>
        <a:effectLst/>
      </c:spPr>
    </c:plotArea>
    <c:plotVisOnly val="1"/>
    <c:dispBlanksAs val="zero"/>
    <c:showDLblsOverMax val="0"/>
  </c:chart>
  <c:spPr>
    <a:noFill/>
    <a:ln w="9525" cap="flat" cmpd="sng" algn="ctr">
      <a:noFill/>
      <a:round/>
    </a:ln>
    <a:effectLst/>
  </c:spPr>
  <c:txPr>
    <a:bodyPr/>
    <a:lstStyle/>
    <a:p>
      <a:pPr>
        <a:defRPr/>
      </a:pPr>
      <a:endParaRPr lang="es-E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19960059474835"/>
          <c:y val="5.7376140232708123E-2"/>
          <c:w val="0.47208810289926045"/>
          <c:h val="0.88524771953458514"/>
        </c:manualLayout>
      </c:layout>
      <c:barChart>
        <c:barDir val="bar"/>
        <c:grouping val="clustered"/>
        <c:varyColors val="0"/>
        <c:ser>
          <c:idx val="0"/>
          <c:order val="0"/>
          <c:tx>
            <c:strRef>
              <c:f>Hoja1!$B$1</c:f>
              <c:strCache>
                <c:ptCount val="1"/>
                <c:pt idx="0">
                  <c:v>Serie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Hoja1!$A$2:$A$8</c:f>
              <c:strCache>
                <c:ptCount val="7"/>
                <c:pt idx="0">
                  <c:v>Otras </c:v>
                </c:pt>
                <c:pt idx="1">
                  <c:v>Rasca Online</c:v>
                </c:pt>
                <c:pt idx="2">
                  <c:v>Bingo Online</c:v>
                </c:pt>
                <c:pt idx="3">
                  <c:v>Apuestas No deportivas Online</c:v>
                </c:pt>
                <c:pt idx="4">
                  <c:v>Tragaperras y ruletas Online</c:v>
                </c:pt>
                <c:pt idx="5">
                  <c:v>Póker Online</c:v>
                </c:pt>
                <c:pt idx="6">
                  <c:v>Apuestas Deportivas Online</c:v>
                </c:pt>
              </c:strCache>
            </c:strRef>
          </c:cat>
          <c:val>
            <c:numRef>
              <c:f>Hoja1!$B$2:$B$8</c:f>
              <c:numCache>
                <c:formatCode>0.0%</c:formatCode>
                <c:ptCount val="7"/>
                <c:pt idx="0">
                  <c:v>8.7999999999999995E-2</c:v>
                </c:pt>
                <c:pt idx="1">
                  <c:v>7.5999999999999998E-2</c:v>
                </c:pt>
                <c:pt idx="2">
                  <c:v>9.9000000000000005E-2</c:v>
                </c:pt>
                <c:pt idx="3">
                  <c:v>0.14000000000000001</c:v>
                </c:pt>
                <c:pt idx="4">
                  <c:v>0.20899999999999999</c:v>
                </c:pt>
                <c:pt idx="5">
                  <c:v>0.216</c:v>
                </c:pt>
                <c:pt idx="6">
                  <c:v>0.65100000000000002</c:v>
                </c:pt>
              </c:numCache>
            </c:numRef>
          </c:val>
          <c:extLst xmlns:c16r2="http://schemas.microsoft.com/office/drawing/2015/06/chart">
            <c:ext xmlns:c16="http://schemas.microsoft.com/office/drawing/2014/chart" uri="{C3380CC4-5D6E-409C-BE32-E72D297353CC}">
              <c16:uniqueId val="{00000000-932F-4778-A26D-6C3260C7E039}"/>
            </c:ext>
          </c:extLst>
        </c:ser>
        <c:dLbls>
          <c:showLegendKey val="0"/>
          <c:showVal val="0"/>
          <c:showCatName val="0"/>
          <c:showSerName val="0"/>
          <c:showPercent val="0"/>
          <c:showBubbleSize val="0"/>
        </c:dLbls>
        <c:gapWidth val="182"/>
        <c:axId val="714241024"/>
        <c:axId val="707867712"/>
      </c:barChart>
      <c:catAx>
        <c:axId val="7142410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es-ES"/>
          </a:p>
        </c:txPr>
        <c:crossAx val="707867712"/>
        <c:crossesAt val="0"/>
        <c:auto val="1"/>
        <c:lblAlgn val="ctr"/>
        <c:lblOffset val="100"/>
        <c:noMultiLvlLbl val="0"/>
      </c:catAx>
      <c:valAx>
        <c:axId val="707867712"/>
        <c:scaling>
          <c:orientation val="minMax"/>
        </c:scaling>
        <c:delete val="1"/>
        <c:axPos val="b"/>
        <c:numFmt formatCode="0.0%" sourceLinked="1"/>
        <c:majorTickMark val="none"/>
        <c:minorTickMark val="none"/>
        <c:tickLblPos val="nextTo"/>
        <c:crossAx val="714241024"/>
        <c:crosses val="autoZero"/>
        <c:crossBetween val="between"/>
        <c:minorUnit val="0.2"/>
      </c:valAx>
      <c:spPr>
        <a:noFill/>
        <a:ln w="25400">
          <a:noFill/>
        </a:ln>
        <a:effectLst/>
      </c:spPr>
    </c:plotArea>
    <c:plotVisOnly val="1"/>
    <c:dispBlanksAs val="gap"/>
    <c:showDLblsOverMax val="0"/>
  </c:chart>
  <c:spPr>
    <a:noFill/>
    <a:ln w="9525" cap="flat" cmpd="sng" algn="ctr">
      <a:noFill/>
      <a:round/>
    </a:ln>
    <a:effectLst/>
  </c:spPr>
  <c:txPr>
    <a:bodyPr/>
    <a:lstStyle/>
    <a:p>
      <a:pPr>
        <a:defRPr/>
      </a:pPr>
      <a:endParaRPr lang="es-E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768973836451691"/>
          <c:y val="6.5769805680119586E-2"/>
          <c:w val="0.43398654859507924"/>
          <c:h val="0.86846038863976049"/>
        </c:manualLayout>
      </c:layout>
      <c:barChart>
        <c:barDir val="bar"/>
        <c:grouping val="clustered"/>
        <c:varyColors val="0"/>
        <c:ser>
          <c:idx val="0"/>
          <c:order val="0"/>
          <c:tx>
            <c:strRef>
              <c:f>Hoja1!$B$1</c:f>
              <c:strCache>
                <c:ptCount val="1"/>
                <c:pt idx="0">
                  <c:v>Serie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Otros</c:v>
                </c:pt>
                <c:pt idx="1">
                  <c:v>Redes Sociales</c:v>
                </c:pt>
                <c:pt idx="2">
                  <c:v>Videojuegos Online</c:v>
                </c:pt>
                <c:pt idx="3">
                  <c:v>Aplicaciones móviles</c:v>
                </c:pt>
                <c:pt idx="4">
                  <c:v>Webs de Apuestas</c:v>
                </c:pt>
              </c:strCache>
            </c:strRef>
          </c:cat>
          <c:val>
            <c:numRef>
              <c:f>Hoja1!$B$2:$B$6</c:f>
              <c:numCache>
                <c:formatCode>0.0%</c:formatCode>
                <c:ptCount val="5"/>
                <c:pt idx="0" formatCode="0%">
                  <c:v>2.9000000000000001E-2</c:v>
                </c:pt>
                <c:pt idx="1">
                  <c:v>0.15</c:v>
                </c:pt>
                <c:pt idx="2">
                  <c:v>0.20799999999999999</c:v>
                </c:pt>
                <c:pt idx="3">
                  <c:v>0.39900000000000002</c:v>
                </c:pt>
                <c:pt idx="4">
                  <c:v>0.54900000000000004</c:v>
                </c:pt>
              </c:numCache>
            </c:numRef>
          </c:val>
          <c:extLst xmlns:c16r2="http://schemas.microsoft.com/office/drawing/2015/06/chart">
            <c:ext xmlns:c16="http://schemas.microsoft.com/office/drawing/2014/chart" uri="{C3380CC4-5D6E-409C-BE32-E72D297353CC}">
              <c16:uniqueId val="{00000000-BB67-457C-AD65-B88B133FE549}"/>
            </c:ext>
          </c:extLst>
        </c:ser>
        <c:dLbls>
          <c:showLegendKey val="0"/>
          <c:showVal val="0"/>
          <c:showCatName val="0"/>
          <c:showSerName val="0"/>
          <c:showPercent val="0"/>
          <c:showBubbleSize val="0"/>
        </c:dLbls>
        <c:gapWidth val="182"/>
        <c:axId val="714847744"/>
        <c:axId val="707869440"/>
      </c:barChart>
      <c:catAx>
        <c:axId val="7148477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es-ES"/>
          </a:p>
        </c:txPr>
        <c:crossAx val="707869440"/>
        <c:crossesAt val="0"/>
        <c:auto val="1"/>
        <c:lblAlgn val="ctr"/>
        <c:lblOffset val="100"/>
        <c:noMultiLvlLbl val="0"/>
      </c:catAx>
      <c:valAx>
        <c:axId val="707869440"/>
        <c:scaling>
          <c:orientation val="minMax"/>
        </c:scaling>
        <c:delete val="1"/>
        <c:axPos val="b"/>
        <c:numFmt formatCode="0%" sourceLinked="1"/>
        <c:majorTickMark val="none"/>
        <c:minorTickMark val="none"/>
        <c:tickLblPos val="nextTo"/>
        <c:crossAx val="714847744"/>
        <c:crosses val="autoZero"/>
        <c:crossBetween val="between"/>
        <c:minorUnit val="0.2"/>
      </c:valAx>
      <c:spPr>
        <a:noFill/>
        <a:ln w="25400">
          <a:noFill/>
        </a:ln>
        <a:effectLst/>
      </c:spPr>
    </c:plotArea>
    <c:plotVisOnly val="1"/>
    <c:dispBlanksAs val="gap"/>
    <c:showDLblsOverMax val="0"/>
  </c:chart>
  <c:spPr>
    <a:noFill/>
    <a:ln w="9525" cap="flat" cmpd="sng" algn="ctr">
      <a:noFill/>
      <a:round/>
    </a:ln>
    <a:effectLst/>
  </c:spPr>
  <c:txPr>
    <a:bodyPr/>
    <a:lstStyle/>
    <a:p>
      <a:pPr>
        <a:defRPr/>
      </a:pPr>
      <a:endParaRPr lang="es-E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056643298349168"/>
          <c:y val="7.3635994665738974E-2"/>
          <c:w val="0.45017978524923435"/>
          <c:h val="0.85272801066852544"/>
        </c:manualLayout>
      </c:layout>
      <c:barChart>
        <c:barDir val="bar"/>
        <c:grouping val="clustered"/>
        <c:varyColors val="0"/>
        <c:ser>
          <c:idx val="0"/>
          <c:order val="0"/>
          <c:tx>
            <c:strRef>
              <c:f>Hoja1!$B$1</c:f>
              <c:strCache>
                <c:ptCount val="1"/>
                <c:pt idx="0">
                  <c:v>Serie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Hoja1!$A$3:$A$6</c:f>
              <c:strCache>
                <c:ptCount val="4"/>
                <c:pt idx="0">
                  <c:v>Cuenta Bancaria</c:v>
                </c:pt>
                <c:pt idx="1">
                  <c:v>Tarjeta de Crédito</c:v>
                </c:pt>
                <c:pt idx="2">
                  <c:v>Tarjeta prepago / Paysafecard / etc.</c:v>
                </c:pt>
                <c:pt idx="3">
                  <c:v> Cuenta PayPal / Skrill / etc.</c:v>
                </c:pt>
              </c:strCache>
            </c:strRef>
          </c:cat>
          <c:val>
            <c:numRef>
              <c:f>Hoja1!$B$3:$B$6</c:f>
              <c:numCache>
                <c:formatCode>0.0%</c:formatCode>
                <c:ptCount val="4"/>
                <c:pt idx="0" formatCode="0%">
                  <c:v>7.0000000000000007E-2</c:v>
                </c:pt>
                <c:pt idx="1">
                  <c:v>0.193</c:v>
                </c:pt>
                <c:pt idx="2">
                  <c:v>0.28100000000000003</c:v>
                </c:pt>
                <c:pt idx="3">
                  <c:v>0.33900000000000002</c:v>
                </c:pt>
              </c:numCache>
            </c:numRef>
          </c:val>
          <c:extLst xmlns:c16r2="http://schemas.microsoft.com/office/drawing/2015/06/chart">
            <c:ext xmlns:c16="http://schemas.microsoft.com/office/drawing/2014/chart" uri="{C3380CC4-5D6E-409C-BE32-E72D297353CC}">
              <c16:uniqueId val="{00000000-84CF-4BB8-A0FF-D6F9DA1CED42}"/>
            </c:ext>
          </c:extLst>
        </c:ser>
        <c:dLbls>
          <c:showLegendKey val="0"/>
          <c:showVal val="0"/>
          <c:showCatName val="0"/>
          <c:showSerName val="0"/>
          <c:showPercent val="0"/>
          <c:showBubbleSize val="0"/>
        </c:dLbls>
        <c:gapWidth val="182"/>
        <c:axId val="714852864"/>
        <c:axId val="714940992"/>
      </c:barChart>
      <c:catAx>
        <c:axId val="7148528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es-ES"/>
          </a:p>
        </c:txPr>
        <c:crossAx val="714940992"/>
        <c:crossesAt val="0"/>
        <c:auto val="1"/>
        <c:lblAlgn val="ctr"/>
        <c:lblOffset val="100"/>
        <c:noMultiLvlLbl val="0"/>
      </c:catAx>
      <c:valAx>
        <c:axId val="714940992"/>
        <c:scaling>
          <c:orientation val="minMax"/>
        </c:scaling>
        <c:delete val="1"/>
        <c:axPos val="b"/>
        <c:numFmt formatCode="0%" sourceLinked="1"/>
        <c:majorTickMark val="none"/>
        <c:minorTickMark val="none"/>
        <c:tickLblPos val="nextTo"/>
        <c:crossAx val="714852864"/>
        <c:crosses val="autoZero"/>
        <c:crossBetween val="between"/>
        <c:minorUnit val="0.2"/>
      </c:valAx>
      <c:spPr>
        <a:noFill/>
        <a:ln w="25400">
          <a:noFill/>
        </a:ln>
        <a:effectLst/>
      </c:spPr>
    </c:plotArea>
    <c:plotVisOnly val="1"/>
    <c:dispBlanksAs val="gap"/>
    <c:showDLblsOverMax val="0"/>
  </c:chart>
  <c:spPr>
    <a:noFill/>
    <a:ln w="9525" cap="flat" cmpd="sng" algn="ctr">
      <a:noFill/>
      <a:round/>
    </a:ln>
    <a:effectLst/>
  </c:spPr>
  <c:txPr>
    <a:bodyPr/>
    <a:lstStyle/>
    <a:p>
      <a:pPr>
        <a:defRPr/>
      </a:pPr>
      <a:endParaRPr lang="es-E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19960059474835"/>
          <c:y val="5.7376140232708123E-2"/>
          <c:w val="0.47208810289926056"/>
          <c:h val="0.88524771953458525"/>
        </c:manualLayout>
      </c:layout>
      <c:barChart>
        <c:barDir val="bar"/>
        <c:grouping val="clustered"/>
        <c:varyColors val="0"/>
        <c:ser>
          <c:idx val="0"/>
          <c:order val="0"/>
          <c:tx>
            <c:strRef>
              <c:f>Hoja1!$B$1</c:f>
              <c:strCache>
                <c:ptCount val="1"/>
                <c:pt idx="0">
                  <c:v>Serie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Otros </c:v>
                </c:pt>
                <c:pt idx="1">
                  <c:v>Con familiares</c:v>
                </c:pt>
                <c:pt idx="2">
                  <c:v>Con mis padres</c:v>
                </c:pt>
                <c:pt idx="3">
                  <c:v>Yo solo</c:v>
                </c:pt>
                <c:pt idx="4">
                  <c:v>Con los amigos</c:v>
                </c:pt>
              </c:strCache>
            </c:strRef>
          </c:cat>
          <c:val>
            <c:numRef>
              <c:f>Hoja1!$B$2:$B$6</c:f>
              <c:numCache>
                <c:formatCode>0.0%</c:formatCode>
                <c:ptCount val="5"/>
                <c:pt idx="0">
                  <c:v>1.2999999999999999E-2</c:v>
                </c:pt>
                <c:pt idx="1">
                  <c:v>0.17199999999999999</c:v>
                </c:pt>
                <c:pt idx="2">
                  <c:v>0.20300000000000001</c:v>
                </c:pt>
                <c:pt idx="3">
                  <c:v>0.24099999999999999</c:v>
                </c:pt>
                <c:pt idx="4">
                  <c:v>0.63</c:v>
                </c:pt>
              </c:numCache>
            </c:numRef>
          </c:val>
          <c:extLst xmlns:c16r2="http://schemas.microsoft.com/office/drawing/2015/06/chart">
            <c:ext xmlns:c16="http://schemas.microsoft.com/office/drawing/2014/chart" uri="{C3380CC4-5D6E-409C-BE32-E72D297353CC}">
              <c16:uniqueId val="{00000000-932F-4778-A26D-6C3260C7E039}"/>
            </c:ext>
          </c:extLst>
        </c:ser>
        <c:dLbls>
          <c:showLegendKey val="0"/>
          <c:showVal val="0"/>
          <c:showCatName val="0"/>
          <c:showSerName val="0"/>
          <c:showPercent val="0"/>
          <c:showBubbleSize val="0"/>
        </c:dLbls>
        <c:gapWidth val="182"/>
        <c:axId val="714848768"/>
        <c:axId val="714942720"/>
      </c:barChart>
      <c:catAx>
        <c:axId val="7148487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es-ES"/>
          </a:p>
        </c:txPr>
        <c:crossAx val="714942720"/>
        <c:crossesAt val="0"/>
        <c:auto val="1"/>
        <c:lblAlgn val="ctr"/>
        <c:lblOffset val="100"/>
        <c:noMultiLvlLbl val="0"/>
      </c:catAx>
      <c:valAx>
        <c:axId val="714942720"/>
        <c:scaling>
          <c:orientation val="minMax"/>
        </c:scaling>
        <c:delete val="1"/>
        <c:axPos val="b"/>
        <c:numFmt formatCode="0.0%" sourceLinked="1"/>
        <c:majorTickMark val="none"/>
        <c:minorTickMark val="none"/>
        <c:tickLblPos val="nextTo"/>
        <c:crossAx val="714848768"/>
        <c:crosses val="autoZero"/>
        <c:crossBetween val="between"/>
        <c:minorUnit val="0.2"/>
      </c:valAx>
      <c:spPr>
        <a:noFill/>
        <a:ln w="25400">
          <a:noFill/>
        </a:ln>
        <a:effectLst/>
      </c:spPr>
    </c:plotArea>
    <c:plotVisOnly val="1"/>
    <c:dispBlanksAs val="gap"/>
    <c:showDLblsOverMax val="0"/>
  </c:chart>
  <c:spPr>
    <a:noFill/>
    <a:ln w="9525" cap="flat" cmpd="sng" algn="ctr">
      <a:noFill/>
      <a:round/>
    </a:ln>
    <a:effectLst/>
  </c:spPr>
  <c:txPr>
    <a:bodyPr/>
    <a:lstStyle/>
    <a:p>
      <a:pPr>
        <a:defRPr/>
      </a:pPr>
      <a:endParaRPr lang="es-ES"/>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768973836451696"/>
          <c:y val="6.5769805680119586E-2"/>
          <c:w val="0.43398654859507935"/>
          <c:h val="0.86846038863976049"/>
        </c:manualLayout>
      </c:layout>
      <c:barChart>
        <c:barDir val="bar"/>
        <c:grouping val="clustered"/>
        <c:varyColors val="0"/>
        <c:ser>
          <c:idx val="0"/>
          <c:order val="0"/>
          <c:tx>
            <c:strRef>
              <c:f>Hoja1!$B$1</c:f>
              <c:strCache>
                <c:ptCount val="1"/>
                <c:pt idx="0">
                  <c:v>Serie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No lo sé muy bien</c:v>
                </c:pt>
                <c:pt idx="1">
                  <c:v>Otros</c:v>
                </c:pt>
                <c:pt idx="2">
                  <c:v>Porque lo hacen los demás</c:v>
                </c:pt>
                <c:pt idx="3">
                  <c:v>Para divertirme, pasarlo bien con amigos</c:v>
                </c:pt>
                <c:pt idx="4">
                  <c:v>Para conseguir dinero</c:v>
                </c:pt>
              </c:strCache>
            </c:strRef>
          </c:cat>
          <c:val>
            <c:numRef>
              <c:f>Hoja1!$B$2:$B$6</c:f>
              <c:numCache>
                <c:formatCode>0.0%</c:formatCode>
                <c:ptCount val="5"/>
                <c:pt idx="0">
                  <c:v>0.109</c:v>
                </c:pt>
                <c:pt idx="1">
                  <c:v>3.6999999999999998E-2</c:v>
                </c:pt>
                <c:pt idx="2">
                  <c:v>3.9E-2</c:v>
                </c:pt>
                <c:pt idx="3">
                  <c:v>0.45400000000000001</c:v>
                </c:pt>
                <c:pt idx="4">
                  <c:v>0.57599999999999996</c:v>
                </c:pt>
              </c:numCache>
            </c:numRef>
          </c:val>
          <c:extLst xmlns:c16r2="http://schemas.microsoft.com/office/drawing/2015/06/chart">
            <c:ext xmlns:c16="http://schemas.microsoft.com/office/drawing/2014/chart" uri="{C3380CC4-5D6E-409C-BE32-E72D297353CC}">
              <c16:uniqueId val="{00000000-BB67-457C-AD65-B88B133FE549}"/>
            </c:ext>
          </c:extLst>
        </c:ser>
        <c:dLbls>
          <c:showLegendKey val="0"/>
          <c:showVal val="0"/>
          <c:showCatName val="0"/>
          <c:showSerName val="0"/>
          <c:showPercent val="0"/>
          <c:showBubbleSize val="0"/>
        </c:dLbls>
        <c:gapWidth val="182"/>
        <c:axId val="708951552"/>
        <c:axId val="714944448"/>
      </c:barChart>
      <c:catAx>
        <c:axId val="70895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es-ES"/>
          </a:p>
        </c:txPr>
        <c:crossAx val="714944448"/>
        <c:crossesAt val="0"/>
        <c:auto val="1"/>
        <c:lblAlgn val="ctr"/>
        <c:lblOffset val="100"/>
        <c:noMultiLvlLbl val="0"/>
      </c:catAx>
      <c:valAx>
        <c:axId val="714944448"/>
        <c:scaling>
          <c:orientation val="minMax"/>
        </c:scaling>
        <c:delete val="1"/>
        <c:axPos val="b"/>
        <c:numFmt formatCode="0.0%" sourceLinked="1"/>
        <c:majorTickMark val="none"/>
        <c:minorTickMark val="none"/>
        <c:tickLblPos val="nextTo"/>
        <c:crossAx val="708951552"/>
        <c:crosses val="autoZero"/>
        <c:crossBetween val="between"/>
        <c:minorUnit val="0.2"/>
      </c:valAx>
      <c:spPr>
        <a:noFill/>
        <a:ln w="25400">
          <a:noFill/>
        </a:ln>
        <a:effectLst/>
      </c:spPr>
    </c:plotArea>
    <c:plotVisOnly val="1"/>
    <c:dispBlanksAs val="gap"/>
    <c:showDLblsOverMax val="0"/>
  </c:chart>
  <c:spPr>
    <a:noFill/>
    <a:ln w="9525" cap="flat" cmpd="sng" algn="ctr">
      <a:noFill/>
      <a:round/>
    </a:ln>
    <a:effectLst/>
  </c:spPr>
  <c:txPr>
    <a:bodyPr/>
    <a:lstStyle/>
    <a:p>
      <a:pPr>
        <a:defRPr/>
      </a:pPr>
      <a:endParaRPr lang="es-E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768973836451702"/>
          <c:y val="6.5769805680119586E-2"/>
          <c:w val="0.4339865485950794"/>
          <c:h val="0.86846038863976049"/>
        </c:manualLayout>
      </c:layout>
      <c:barChart>
        <c:barDir val="bar"/>
        <c:grouping val="clustered"/>
        <c:varyColors val="0"/>
        <c:ser>
          <c:idx val="0"/>
          <c:order val="0"/>
          <c:tx>
            <c:strRef>
              <c:f>Hoja1!$B$1</c:f>
              <c:strCache>
                <c:ptCount val="1"/>
                <c:pt idx="0">
                  <c:v>Serie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4"/>
                <c:pt idx="0">
                  <c:v>Menos de 10€</c:v>
                </c:pt>
                <c:pt idx="1">
                  <c:v>Entre 11€ e 30€</c:v>
                </c:pt>
                <c:pt idx="2">
                  <c:v>Entre 30€ e 50€</c:v>
                </c:pt>
                <c:pt idx="3">
                  <c:v>Más de 50€</c:v>
                </c:pt>
              </c:strCache>
            </c:strRef>
          </c:cat>
          <c:val>
            <c:numRef>
              <c:f>Hoja1!$B$2:$B$5</c:f>
              <c:numCache>
                <c:formatCode>0.0%</c:formatCode>
                <c:ptCount val="4"/>
                <c:pt idx="0">
                  <c:v>0.82</c:v>
                </c:pt>
                <c:pt idx="1">
                  <c:v>0.13</c:v>
                </c:pt>
                <c:pt idx="2">
                  <c:v>2.4E-2</c:v>
                </c:pt>
                <c:pt idx="3">
                  <c:v>2.3E-2</c:v>
                </c:pt>
              </c:numCache>
            </c:numRef>
          </c:val>
          <c:extLst xmlns:c16r2="http://schemas.microsoft.com/office/drawing/2015/06/chart">
            <c:ext xmlns:c16="http://schemas.microsoft.com/office/drawing/2014/chart" uri="{C3380CC4-5D6E-409C-BE32-E72D297353CC}">
              <c16:uniqueId val="{00000000-BB67-457C-AD65-B88B133FE549}"/>
            </c:ext>
          </c:extLst>
        </c:ser>
        <c:dLbls>
          <c:showLegendKey val="0"/>
          <c:showVal val="0"/>
          <c:showCatName val="0"/>
          <c:showSerName val="0"/>
          <c:showPercent val="0"/>
          <c:showBubbleSize val="0"/>
        </c:dLbls>
        <c:gapWidth val="182"/>
        <c:axId val="715081216"/>
        <c:axId val="714946176"/>
      </c:barChart>
      <c:catAx>
        <c:axId val="715081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es-ES"/>
          </a:p>
        </c:txPr>
        <c:crossAx val="714946176"/>
        <c:crossesAt val="0"/>
        <c:auto val="1"/>
        <c:lblAlgn val="ctr"/>
        <c:lblOffset val="100"/>
        <c:noMultiLvlLbl val="0"/>
      </c:catAx>
      <c:valAx>
        <c:axId val="714946176"/>
        <c:scaling>
          <c:orientation val="minMax"/>
        </c:scaling>
        <c:delete val="1"/>
        <c:axPos val="b"/>
        <c:numFmt formatCode="0.0%" sourceLinked="1"/>
        <c:majorTickMark val="none"/>
        <c:minorTickMark val="none"/>
        <c:tickLblPos val="nextTo"/>
        <c:crossAx val="715081216"/>
        <c:crosses val="autoZero"/>
        <c:crossBetween val="between"/>
        <c:minorUnit val="0.2"/>
      </c:valAx>
      <c:spPr>
        <a:noFill/>
        <a:ln w="25400">
          <a:noFill/>
        </a:ln>
        <a:effectLst/>
      </c:spPr>
    </c:plotArea>
    <c:plotVisOnly val="1"/>
    <c:dispBlanksAs val="gap"/>
    <c:showDLblsOverMax val="0"/>
  </c:chart>
  <c:spPr>
    <a:noFill/>
    <a:ln w="9525" cap="flat" cmpd="sng" algn="ctr">
      <a:noFill/>
      <a:round/>
    </a:ln>
    <a:effectLst/>
  </c:spPr>
  <c:txPr>
    <a:bodyPr/>
    <a:lstStyle/>
    <a:p>
      <a:pPr>
        <a:defRPr/>
      </a:pPr>
      <a:endParaRPr lang="es-E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19960059474835"/>
          <c:y val="5.7376140232708123E-2"/>
          <c:w val="0.47208810289926068"/>
          <c:h val="0.88524771953458536"/>
        </c:manualLayout>
      </c:layout>
      <c:barChart>
        <c:barDir val="bar"/>
        <c:grouping val="clustered"/>
        <c:varyColors val="0"/>
        <c:ser>
          <c:idx val="0"/>
          <c:order val="0"/>
          <c:tx>
            <c:strRef>
              <c:f>Hoja1!$B$1</c:f>
              <c:strCache>
                <c:ptCount val="1"/>
                <c:pt idx="0">
                  <c:v>Serie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4"/>
                <c:pt idx="0">
                  <c:v>Casi siempre/siempre</c:v>
                </c:pt>
                <c:pt idx="1">
                  <c:v>Bastantes veces</c:v>
                </c:pt>
                <c:pt idx="2">
                  <c:v>Alguna vez</c:v>
                </c:pt>
                <c:pt idx="3">
                  <c:v>Nunca/Casi nunca</c:v>
                </c:pt>
              </c:strCache>
            </c:strRef>
          </c:cat>
          <c:val>
            <c:numRef>
              <c:f>Hoja1!$B$2:$B$5</c:f>
              <c:numCache>
                <c:formatCode>0.0%</c:formatCode>
                <c:ptCount val="4"/>
                <c:pt idx="0">
                  <c:v>7.8E-2</c:v>
                </c:pt>
                <c:pt idx="1">
                  <c:v>0.28999999999999998</c:v>
                </c:pt>
                <c:pt idx="2">
                  <c:v>0.40500000000000003</c:v>
                </c:pt>
                <c:pt idx="3">
                  <c:v>0.22700000000000001</c:v>
                </c:pt>
              </c:numCache>
            </c:numRef>
          </c:val>
          <c:extLst xmlns:c16r2="http://schemas.microsoft.com/office/drawing/2015/06/chart">
            <c:ext xmlns:c16="http://schemas.microsoft.com/office/drawing/2014/chart" uri="{C3380CC4-5D6E-409C-BE32-E72D297353CC}">
              <c16:uniqueId val="{00000000-932F-4778-A26D-6C3260C7E039}"/>
            </c:ext>
          </c:extLst>
        </c:ser>
        <c:dLbls>
          <c:showLegendKey val="0"/>
          <c:showVal val="0"/>
          <c:showCatName val="0"/>
          <c:showSerName val="0"/>
          <c:showPercent val="0"/>
          <c:showBubbleSize val="0"/>
        </c:dLbls>
        <c:gapWidth val="182"/>
        <c:axId val="715080704"/>
        <c:axId val="715604544"/>
      </c:barChart>
      <c:catAx>
        <c:axId val="715080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es-ES"/>
          </a:p>
        </c:txPr>
        <c:crossAx val="715604544"/>
        <c:crossesAt val="0"/>
        <c:auto val="1"/>
        <c:lblAlgn val="ctr"/>
        <c:lblOffset val="100"/>
        <c:noMultiLvlLbl val="0"/>
      </c:catAx>
      <c:valAx>
        <c:axId val="715604544"/>
        <c:scaling>
          <c:orientation val="minMax"/>
        </c:scaling>
        <c:delete val="1"/>
        <c:axPos val="b"/>
        <c:numFmt formatCode="0.0%" sourceLinked="1"/>
        <c:majorTickMark val="none"/>
        <c:minorTickMark val="none"/>
        <c:tickLblPos val="nextTo"/>
        <c:crossAx val="715080704"/>
        <c:crosses val="autoZero"/>
        <c:crossBetween val="between"/>
        <c:minorUnit val="0.2"/>
      </c:valAx>
      <c:spPr>
        <a:noFill/>
        <a:ln w="25400">
          <a:noFill/>
        </a:ln>
        <a:effectLst/>
      </c:spPr>
    </c:plotArea>
    <c:plotVisOnly val="1"/>
    <c:dispBlanksAs val="gap"/>
    <c:showDLblsOverMax val="0"/>
  </c:chart>
  <c:spPr>
    <a:noFill/>
    <a:ln w="9525" cap="flat" cmpd="sng" algn="ctr">
      <a:noFill/>
      <a:round/>
    </a:ln>
    <a:effectLst/>
  </c:spPr>
  <c:txPr>
    <a:bodyPr/>
    <a:lstStyle/>
    <a:p>
      <a:pPr>
        <a:defRPr/>
      </a:pPr>
      <a:endParaRPr lang="es-ES"/>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768973836451702"/>
          <c:y val="6.5769805680119586E-2"/>
          <c:w val="0.4339865485950794"/>
          <c:h val="0.86846038863976049"/>
        </c:manualLayout>
      </c:layout>
      <c:barChart>
        <c:barDir val="bar"/>
        <c:grouping val="clustered"/>
        <c:varyColors val="0"/>
        <c:ser>
          <c:idx val="0"/>
          <c:order val="0"/>
          <c:tx>
            <c:strRef>
              <c:f>Hoja1!$B$1</c:f>
              <c:strCache>
                <c:ptCount val="1"/>
                <c:pt idx="0">
                  <c:v>Serie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4"/>
                <c:pt idx="0">
                  <c:v>Muy probable</c:v>
                </c:pt>
                <c:pt idx="1">
                  <c:v>Bastante probable</c:v>
                </c:pt>
                <c:pt idx="2">
                  <c:v>Poco probable</c:v>
                </c:pt>
                <c:pt idx="3">
                  <c:v>Nada Probable</c:v>
                </c:pt>
              </c:strCache>
            </c:strRef>
          </c:cat>
          <c:val>
            <c:numRef>
              <c:f>Hoja1!$B$2:$B$5</c:f>
              <c:numCache>
                <c:formatCode>0.0%</c:formatCode>
                <c:ptCount val="4"/>
                <c:pt idx="0">
                  <c:v>4.3999999999999997E-2</c:v>
                </c:pt>
                <c:pt idx="1">
                  <c:v>0.27100000000000002</c:v>
                </c:pt>
                <c:pt idx="2">
                  <c:v>0.60799999999999998</c:v>
                </c:pt>
                <c:pt idx="3">
                  <c:v>7.6999999999999999E-2</c:v>
                </c:pt>
              </c:numCache>
            </c:numRef>
          </c:val>
          <c:extLst xmlns:c16r2="http://schemas.microsoft.com/office/drawing/2015/06/chart">
            <c:ext xmlns:c16="http://schemas.microsoft.com/office/drawing/2014/chart" uri="{C3380CC4-5D6E-409C-BE32-E72D297353CC}">
              <c16:uniqueId val="{00000000-BB67-457C-AD65-B88B133FE549}"/>
            </c:ext>
          </c:extLst>
        </c:ser>
        <c:dLbls>
          <c:showLegendKey val="0"/>
          <c:showVal val="0"/>
          <c:showCatName val="0"/>
          <c:showSerName val="0"/>
          <c:showPercent val="0"/>
          <c:showBubbleSize val="0"/>
        </c:dLbls>
        <c:gapWidth val="182"/>
        <c:axId val="715461120"/>
        <c:axId val="715606272"/>
      </c:barChart>
      <c:catAx>
        <c:axId val="715461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es-ES"/>
          </a:p>
        </c:txPr>
        <c:crossAx val="715606272"/>
        <c:crossesAt val="0"/>
        <c:auto val="1"/>
        <c:lblAlgn val="ctr"/>
        <c:lblOffset val="100"/>
        <c:noMultiLvlLbl val="0"/>
      </c:catAx>
      <c:valAx>
        <c:axId val="715606272"/>
        <c:scaling>
          <c:orientation val="minMax"/>
        </c:scaling>
        <c:delete val="1"/>
        <c:axPos val="b"/>
        <c:numFmt formatCode="0.0%" sourceLinked="1"/>
        <c:majorTickMark val="none"/>
        <c:minorTickMark val="none"/>
        <c:tickLblPos val="nextTo"/>
        <c:crossAx val="715461120"/>
        <c:crosses val="autoZero"/>
        <c:crossBetween val="between"/>
        <c:minorUnit val="0.2"/>
      </c:valAx>
      <c:spPr>
        <a:noFill/>
        <a:ln w="25400">
          <a:noFill/>
        </a:ln>
        <a:effectLst/>
      </c:spPr>
    </c:plotArea>
    <c:plotVisOnly val="1"/>
    <c:dispBlanksAs val="gap"/>
    <c:showDLblsOverMax val="0"/>
  </c:chart>
  <c:spPr>
    <a:noFill/>
    <a:ln w="9525" cap="flat" cmpd="sng" algn="ctr">
      <a:noFill/>
      <a:round/>
    </a:ln>
    <a:effectLst/>
  </c:spPr>
  <c:txPr>
    <a:bodyPr/>
    <a:lstStyle/>
    <a:p>
      <a:pPr>
        <a:defRPr/>
      </a:pPr>
      <a:endParaRPr lang="es-ES"/>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768973836451708"/>
          <c:y val="6.5769805680119586E-2"/>
          <c:w val="0.43398654859507946"/>
          <c:h val="0.86846038863976049"/>
        </c:manualLayout>
      </c:layout>
      <c:barChart>
        <c:barDir val="bar"/>
        <c:grouping val="clustered"/>
        <c:varyColors val="0"/>
        <c:ser>
          <c:idx val="0"/>
          <c:order val="0"/>
          <c:tx>
            <c:strRef>
              <c:f>Hoja1!$B$1</c:f>
              <c:strCache>
                <c:ptCount val="1"/>
                <c:pt idx="0">
                  <c:v>Serie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4"/>
                <c:pt idx="0">
                  <c:v>Por amigos</c:v>
                </c:pt>
                <c:pt idx="1">
                  <c:v>Por la publicidad, radio, tv</c:v>
                </c:pt>
                <c:pt idx="2">
                  <c:v>Por la calle</c:v>
                </c:pt>
                <c:pt idx="3">
                  <c:v>Por Internet</c:v>
                </c:pt>
              </c:strCache>
            </c:strRef>
          </c:cat>
          <c:val>
            <c:numRef>
              <c:f>Hoja1!$B$2:$B$5</c:f>
              <c:numCache>
                <c:formatCode>0.0%</c:formatCode>
                <c:ptCount val="4"/>
                <c:pt idx="0">
                  <c:v>0.51500000000000001</c:v>
                </c:pt>
                <c:pt idx="1">
                  <c:v>0.38400000000000001</c:v>
                </c:pt>
                <c:pt idx="2">
                  <c:v>0.33200000000000002</c:v>
                </c:pt>
                <c:pt idx="3">
                  <c:v>0.219</c:v>
                </c:pt>
              </c:numCache>
            </c:numRef>
          </c:val>
          <c:extLst xmlns:c16r2="http://schemas.microsoft.com/office/drawing/2015/06/chart">
            <c:ext xmlns:c16="http://schemas.microsoft.com/office/drawing/2014/chart" uri="{C3380CC4-5D6E-409C-BE32-E72D297353CC}">
              <c16:uniqueId val="{00000000-BB67-457C-AD65-B88B133FE549}"/>
            </c:ext>
          </c:extLst>
        </c:ser>
        <c:dLbls>
          <c:showLegendKey val="0"/>
          <c:showVal val="0"/>
          <c:showCatName val="0"/>
          <c:showSerName val="0"/>
          <c:showPercent val="0"/>
          <c:showBubbleSize val="0"/>
        </c:dLbls>
        <c:gapWidth val="182"/>
        <c:axId val="715081728"/>
        <c:axId val="715608000"/>
      </c:barChart>
      <c:catAx>
        <c:axId val="7150817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es-ES"/>
          </a:p>
        </c:txPr>
        <c:crossAx val="715608000"/>
        <c:crossesAt val="0"/>
        <c:auto val="1"/>
        <c:lblAlgn val="ctr"/>
        <c:lblOffset val="100"/>
        <c:noMultiLvlLbl val="0"/>
      </c:catAx>
      <c:valAx>
        <c:axId val="715608000"/>
        <c:scaling>
          <c:orientation val="minMax"/>
        </c:scaling>
        <c:delete val="1"/>
        <c:axPos val="b"/>
        <c:numFmt formatCode="0.0%" sourceLinked="1"/>
        <c:majorTickMark val="none"/>
        <c:minorTickMark val="none"/>
        <c:tickLblPos val="nextTo"/>
        <c:crossAx val="715081728"/>
        <c:crosses val="autoZero"/>
        <c:crossBetween val="between"/>
        <c:minorUnit val="0.2"/>
      </c:valAx>
      <c:spPr>
        <a:noFill/>
        <a:ln w="25400">
          <a:noFill/>
        </a:ln>
        <a:effectLst/>
      </c:spPr>
    </c:plotArea>
    <c:plotVisOnly val="1"/>
    <c:dispBlanksAs val="gap"/>
    <c:showDLblsOverMax val="0"/>
  </c:chart>
  <c:spPr>
    <a:noFill/>
    <a:ln w="9525" cap="flat" cmpd="sng" algn="ctr">
      <a:noFill/>
      <a:round/>
    </a:ln>
    <a:effectLst/>
  </c:spPr>
  <c:txPr>
    <a:bodyPr/>
    <a:lstStyle/>
    <a:p>
      <a:pPr>
        <a:defRPr/>
      </a:pPr>
      <a:endParaRPr lang="es-E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3386028077115394E-2"/>
          <c:y val="4.8152194291689585E-2"/>
          <c:w val="0.91384433464901804"/>
          <c:h val="0.79026362781681958"/>
        </c:manualLayout>
      </c:layout>
      <c:barChart>
        <c:barDir val="col"/>
        <c:grouping val="clustered"/>
        <c:varyColors val="0"/>
        <c:ser>
          <c:idx val="0"/>
          <c:order val="0"/>
          <c:tx>
            <c:strRef>
              <c:f>Hoja1!$B$1</c:f>
              <c:strCache>
                <c:ptCount val="1"/>
                <c:pt idx="0">
                  <c:v>12 y 13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Hoja1!$A$2:$A$4</c:f>
              <c:strCache>
                <c:ptCount val="3"/>
                <c:pt idx="0">
                  <c:v>CONTACTAR POR INTERNET</c:v>
                </c:pt>
                <c:pt idx="1">
                  <c:v>ACEPTAR EN REDES</c:v>
                </c:pt>
                <c:pt idx="2">
                  <c:v>QUEDAR EN PERSONA</c:v>
                </c:pt>
              </c:strCache>
            </c:strRef>
          </c:cat>
          <c:val>
            <c:numRef>
              <c:f>Hoja1!$B$2:$B$4</c:f>
              <c:numCache>
                <c:formatCode>General</c:formatCode>
                <c:ptCount val="3"/>
                <c:pt idx="0">
                  <c:v>23.3</c:v>
                </c:pt>
                <c:pt idx="1">
                  <c:v>30</c:v>
                </c:pt>
                <c:pt idx="2">
                  <c:v>7.5</c:v>
                </c:pt>
              </c:numCache>
            </c:numRef>
          </c:val>
          <c:extLst xmlns:c16r2="http://schemas.microsoft.com/office/drawing/2015/06/chart">
            <c:ext xmlns:c16="http://schemas.microsoft.com/office/drawing/2014/chart" uri="{C3380CC4-5D6E-409C-BE32-E72D297353CC}">
              <c16:uniqueId val="{00000000-2A64-47BA-8DDA-083C02A80451}"/>
            </c:ext>
          </c:extLst>
        </c:ser>
        <c:ser>
          <c:idx val="1"/>
          <c:order val="1"/>
          <c:tx>
            <c:strRef>
              <c:f>Hoja1!$C$1</c:f>
              <c:strCache>
                <c:ptCount val="1"/>
                <c:pt idx="0">
                  <c:v>14-16</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Hoja1!$A$2:$A$4</c:f>
              <c:strCache>
                <c:ptCount val="3"/>
                <c:pt idx="0">
                  <c:v>CONTACTAR POR INTERNET</c:v>
                </c:pt>
                <c:pt idx="1">
                  <c:v>ACEPTAR EN REDES</c:v>
                </c:pt>
                <c:pt idx="2">
                  <c:v>QUEDAR EN PERSONA</c:v>
                </c:pt>
              </c:strCache>
            </c:strRef>
          </c:cat>
          <c:val>
            <c:numRef>
              <c:f>Hoja1!$C$2:$C$4</c:f>
              <c:numCache>
                <c:formatCode>General</c:formatCode>
                <c:ptCount val="3"/>
                <c:pt idx="0">
                  <c:v>44.2</c:v>
                </c:pt>
                <c:pt idx="1">
                  <c:v>61</c:v>
                </c:pt>
                <c:pt idx="2">
                  <c:v>19.899999999999999</c:v>
                </c:pt>
              </c:numCache>
            </c:numRef>
          </c:val>
          <c:extLst xmlns:c16r2="http://schemas.microsoft.com/office/drawing/2015/06/chart">
            <c:ext xmlns:c16="http://schemas.microsoft.com/office/drawing/2014/chart" uri="{C3380CC4-5D6E-409C-BE32-E72D297353CC}">
              <c16:uniqueId val="{00000001-2A64-47BA-8DDA-083C02A80451}"/>
            </c:ext>
          </c:extLst>
        </c:ser>
        <c:ser>
          <c:idx val="2"/>
          <c:order val="2"/>
          <c:tx>
            <c:strRef>
              <c:f>Hoja1!$D$1</c:f>
              <c:strCache>
                <c:ptCount val="1"/>
                <c:pt idx="0">
                  <c:v>17 y 18</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Hoja1!$A$2:$A$4</c:f>
              <c:strCache>
                <c:ptCount val="3"/>
                <c:pt idx="0">
                  <c:v>CONTACTAR POR INTERNET</c:v>
                </c:pt>
                <c:pt idx="1">
                  <c:v>ACEPTAR EN REDES</c:v>
                </c:pt>
                <c:pt idx="2">
                  <c:v>QUEDAR EN PERSONA</c:v>
                </c:pt>
              </c:strCache>
            </c:strRef>
          </c:cat>
          <c:val>
            <c:numRef>
              <c:f>Hoja1!$D$2:$D$4</c:f>
              <c:numCache>
                <c:formatCode>General</c:formatCode>
                <c:ptCount val="3"/>
                <c:pt idx="0">
                  <c:v>52.8</c:v>
                </c:pt>
                <c:pt idx="1">
                  <c:v>70.5</c:v>
                </c:pt>
                <c:pt idx="2">
                  <c:v>28.1</c:v>
                </c:pt>
              </c:numCache>
            </c:numRef>
          </c:val>
          <c:extLst xmlns:c16r2="http://schemas.microsoft.com/office/drawing/2015/06/chart">
            <c:ext xmlns:c16="http://schemas.microsoft.com/office/drawing/2014/chart" uri="{C3380CC4-5D6E-409C-BE32-E72D297353CC}">
              <c16:uniqueId val="{00000002-2A64-47BA-8DDA-083C02A80451}"/>
            </c:ext>
          </c:extLst>
        </c:ser>
        <c:dLbls>
          <c:showLegendKey val="0"/>
          <c:showVal val="0"/>
          <c:showCatName val="0"/>
          <c:showSerName val="0"/>
          <c:showPercent val="0"/>
          <c:showBubbleSize val="0"/>
        </c:dLbls>
        <c:gapWidth val="150"/>
        <c:axId val="11939328"/>
        <c:axId val="130141568"/>
      </c:barChart>
      <c:catAx>
        <c:axId val="11939328"/>
        <c:scaling>
          <c:orientation val="minMax"/>
        </c:scaling>
        <c:delete val="0"/>
        <c:axPos val="b"/>
        <c:numFmt formatCode="General" sourceLinked="0"/>
        <c:majorTickMark val="out"/>
        <c:minorTickMark val="none"/>
        <c:tickLblPos val="nextTo"/>
        <c:spPr>
          <a:noFill/>
          <a:ln w="6350" cap="flat" cmpd="sng" algn="in">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s-ES"/>
          </a:p>
        </c:txPr>
        <c:crossAx val="130141568"/>
        <c:crosses val="autoZero"/>
        <c:auto val="1"/>
        <c:lblAlgn val="ctr"/>
        <c:lblOffset val="100"/>
        <c:noMultiLvlLbl val="0"/>
      </c:catAx>
      <c:valAx>
        <c:axId val="130141568"/>
        <c:scaling>
          <c:orientation val="minMax"/>
        </c:scaling>
        <c:delete val="0"/>
        <c:axPos val="l"/>
        <c:majorGridlines>
          <c:spPr>
            <a:ln w="6350" cap="flat" cmpd="sng" algn="in">
              <a:solidFill>
                <a:schemeClr val="tx1">
                  <a:tint val="75000"/>
                </a:schemeClr>
              </a:solidFill>
              <a:prstDash val="solid"/>
              <a:round/>
            </a:ln>
            <a:effectLst/>
          </c:spPr>
        </c:majorGridlines>
        <c:numFmt formatCode="General" sourceLinked="0"/>
        <c:majorTickMark val="out"/>
        <c:minorTickMark val="none"/>
        <c:tickLblPos val="nextTo"/>
        <c:spPr>
          <a:noFill/>
          <a:ln w="6350" cap="flat" cmpd="sng" algn="in">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s-ES"/>
          </a:p>
        </c:txPr>
        <c:crossAx val="11939328"/>
        <c:crosses val="autoZero"/>
        <c:crossBetween val="between"/>
      </c:valAx>
      <c:spPr>
        <a:noFill/>
        <a:ln>
          <a:noFill/>
        </a:ln>
        <a:effectLst/>
      </c:spPr>
    </c:plotArea>
    <c:legend>
      <c:legendPos val="r"/>
      <c:layout>
        <c:manualLayout>
          <c:xMode val="edge"/>
          <c:yMode val="edge"/>
          <c:x val="0.83308762036555595"/>
          <c:y val="7.4233329809010706E-2"/>
          <c:w val="0.11326580625654215"/>
          <c:h val="0.2352795536730548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s-ES"/>
        </a:p>
      </c:txPr>
    </c:legend>
    <c:plotVisOnly val="1"/>
    <c:dispBlanksAs val="gap"/>
    <c:showDLblsOverMax val="0"/>
  </c:chart>
  <c:spPr>
    <a:noFill/>
    <a:ln w="6350" cap="flat" cmpd="sng" algn="in">
      <a:noFill/>
      <a:prstDash val="solid"/>
    </a:ln>
    <a:effectLst/>
  </c:spPr>
  <c:txPr>
    <a:bodyPr/>
    <a:lstStyle/>
    <a:p>
      <a:pPr>
        <a:defRPr/>
      </a:pPr>
      <a:endParaRPr lang="es-ES"/>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42362345280971331"/>
          <c:y val="6.4516610134102106E-2"/>
          <c:w val="0.52350438507991814"/>
          <c:h val="0.78239401878454762"/>
        </c:manualLayout>
      </c:layout>
      <c:barChart>
        <c:barDir val="bar"/>
        <c:grouping val="clustered"/>
        <c:varyColors val="0"/>
        <c:ser>
          <c:idx val="0"/>
          <c:order val="0"/>
          <c:tx>
            <c:strRef>
              <c:f>Hoja1!$B$1</c:f>
              <c:strCache>
                <c:ptCount val="1"/>
                <c:pt idx="0">
                  <c:v>Columna2</c:v>
                </c:pt>
              </c:strCache>
            </c:strRef>
          </c:tx>
          <c:spPr>
            <a:ln>
              <a:noFill/>
            </a:ln>
          </c:spPr>
          <c:invertIfNegative val="0"/>
          <c:dPt>
            <c:idx val="0"/>
            <c:invertIfNegative val="0"/>
            <c:bubble3D val="0"/>
            <c:spPr>
              <a:solidFill>
                <a:schemeClr val="accent2"/>
              </a:solidFill>
              <a:ln>
                <a:noFill/>
              </a:ln>
            </c:spPr>
            <c:extLst xmlns:c16r2="http://schemas.microsoft.com/office/drawing/2015/06/chart">
              <c:ext xmlns:c16="http://schemas.microsoft.com/office/drawing/2014/chart" uri="{C3380CC4-5D6E-409C-BE32-E72D297353CC}">
                <c16:uniqueId val="{00000001-FA0E-40B3-B477-F9CCF6E85A82}"/>
              </c:ext>
            </c:extLst>
          </c:dPt>
          <c:dLbls>
            <c:spPr>
              <a:noFill/>
              <a:ln>
                <a:noFill/>
              </a:ln>
              <a:effectLst/>
            </c:spPr>
            <c:txPr>
              <a:bodyPr/>
              <a:lstStyle/>
              <a:p>
                <a:pPr>
                  <a:defRPr sz="1600"/>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Hoja1!$A$2:$A$4</c:f>
              <c:strCache>
                <c:ptCount val="3"/>
                <c:pt idx="0">
                  <c:v>TOTAL en riesgo</c:v>
                </c:pt>
                <c:pt idx="1">
                  <c:v>Juego Problemático</c:v>
                </c:pt>
                <c:pt idx="2">
                  <c:v>Posible Adicción</c:v>
                </c:pt>
              </c:strCache>
            </c:strRef>
          </c:cat>
          <c:val>
            <c:numRef>
              <c:f>Hoja1!$B$2:$B$4</c:f>
              <c:numCache>
                <c:formatCode>0.0%</c:formatCode>
                <c:ptCount val="3"/>
                <c:pt idx="0" formatCode="0%">
                  <c:v>0.02</c:v>
                </c:pt>
                <c:pt idx="1">
                  <c:v>1.4E-2</c:v>
                </c:pt>
                <c:pt idx="2">
                  <c:v>6.0000000000000001E-3</c:v>
                </c:pt>
              </c:numCache>
            </c:numRef>
          </c:val>
          <c:extLst xmlns:c16r2="http://schemas.microsoft.com/office/drawing/2015/06/chart">
            <c:ext xmlns:c16="http://schemas.microsoft.com/office/drawing/2014/chart" uri="{C3380CC4-5D6E-409C-BE32-E72D297353CC}">
              <c16:uniqueId val="{00000002-9646-48BB-A550-1947DB282870}"/>
            </c:ext>
          </c:extLst>
        </c:ser>
        <c:ser>
          <c:idx val="1"/>
          <c:order val="1"/>
          <c:tx>
            <c:strRef>
              <c:f>Hoja1!$C$1</c:f>
              <c:strCache>
                <c:ptCount val="1"/>
                <c:pt idx="0">
                  <c:v>Columna1</c:v>
                </c:pt>
              </c:strCache>
            </c:strRef>
          </c:tx>
          <c:spPr>
            <a:ln>
              <a:noFill/>
            </a:ln>
          </c:spPr>
          <c:invertIfNegative val="0"/>
          <c:dLbls>
            <c:spPr>
              <a:noFill/>
              <a:ln>
                <a:noFill/>
              </a:ln>
              <a:effectLst/>
            </c:spPr>
            <c:txPr>
              <a:bodyPr/>
              <a:lstStyle/>
              <a:p>
                <a:pPr>
                  <a:defRPr sz="1600"/>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Hoja1!$A$2:$A$4</c:f>
              <c:strCache>
                <c:ptCount val="3"/>
                <c:pt idx="0">
                  <c:v>TOTAL en riesgo</c:v>
                </c:pt>
                <c:pt idx="1">
                  <c:v>Juego Problemático</c:v>
                </c:pt>
                <c:pt idx="2">
                  <c:v>Posible Adicción</c:v>
                </c:pt>
              </c:strCache>
            </c:strRef>
          </c:cat>
          <c:val>
            <c:numRef>
              <c:f>Hoja1!$C$2:$C$4</c:f>
              <c:numCache>
                <c:formatCode>General</c:formatCode>
                <c:ptCount val="3"/>
              </c:numCache>
            </c:numRef>
          </c:val>
          <c:extLst xmlns:c16r2="http://schemas.microsoft.com/office/drawing/2015/06/chart">
            <c:ext xmlns:c16="http://schemas.microsoft.com/office/drawing/2014/chart" uri="{C3380CC4-5D6E-409C-BE32-E72D297353CC}">
              <c16:uniqueId val="{00000002-FA0E-40B3-B477-F9CCF6E85A82}"/>
            </c:ext>
          </c:extLst>
        </c:ser>
        <c:dLbls>
          <c:showLegendKey val="0"/>
          <c:showVal val="1"/>
          <c:showCatName val="0"/>
          <c:showSerName val="0"/>
          <c:showPercent val="0"/>
          <c:showBubbleSize val="0"/>
        </c:dLbls>
        <c:gapWidth val="75"/>
        <c:axId val="715461632"/>
        <c:axId val="715610880"/>
      </c:barChart>
      <c:catAx>
        <c:axId val="715461632"/>
        <c:scaling>
          <c:orientation val="minMax"/>
        </c:scaling>
        <c:delete val="0"/>
        <c:axPos val="l"/>
        <c:numFmt formatCode="General" sourceLinked="1"/>
        <c:majorTickMark val="none"/>
        <c:minorTickMark val="none"/>
        <c:tickLblPos val="nextTo"/>
        <c:txPr>
          <a:bodyPr rot="-60000000" vert="horz"/>
          <a:lstStyle/>
          <a:p>
            <a:pPr>
              <a:defRPr sz="1400"/>
            </a:pPr>
            <a:endParaRPr lang="es-ES"/>
          </a:p>
        </c:txPr>
        <c:crossAx val="715610880"/>
        <c:crossesAt val="0"/>
        <c:auto val="1"/>
        <c:lblAlgn val="ctr"/>
        <c:lblOffset val="100"/>
        <c:noMultiLvlLbl val="0"/>
      </c:catAx>
      <c:valAx>
        <c:axId val="715610880"/>
        <c:scaling>
          <c:orientation val="minMax"/>
          <c:max val="0.1"/>
          <c:min val="0"/>
        </c:scaling>
        <c:delete val="1"/>
        <c:axPos val="b"/>
        <c:numFmt formatCode="0%" sourceLinked="1"/>
        <c:majorTickMark val="none"/>
        <c:minorTickMark val="none"/>
        <c:tickLblPos val="nextTo"/>
        <c:crossAx val="715461632"/>
        <c:crosses val="autoZero"/>
        <c:crossBetween val="between"/>
        <c:minorUnit val="0.2"/>
      </c:valAx>
    </c:plotArea>
    <c:plotVisOnly val="1"/>
    <c:dispBlanksAs val="gap"/>
    <c:showDLblsOverMax val="0"/>
  </c:chart>
  <c:txPr>
    <a:bodyPr/>
    <a:lstStyle/>
    <a:p>
      <a:pPr>
        <a:defRPr sz="1800"/>
      </a:pPr>
      <a:endParaRPr lang="es-ES"/>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54398574019262"/>
          <c:y val="6.2237262522743114E-2"/>
          <c:w val="0.49853199305595242"/>
          <c:h val="0.87552547495451416"/>
        </c:manualLayout>
      </c:layout>
      <c:barChart>
        <c:barDir val="bar"/>
        <c:grouping val="clustered"/>
        <c:varyColors val="0"/>
        <c:ser>
          <c:idx val="0"/>
          <c:order val="0"/>
          <c:tx>
            <c:strRef>
              <c:f>Hoja1!$B$1</c:f>
              <c:strCache>
                <c:ptCount val="1"/>
                <c:pt idx="0">
                  <c:v>Serie 1</c:v>
                </c:pt>
              </c:strCache>
            </c:strRef>
          </c:tx>
          <c:spPr>
            <a:solidFill>
              <a:schemeClr val="accent1">
                <a:lumMod val="75000"/>
              </a:schemeClr>
            </a:solidFill>
          </c:spPr>
          <c:invertIfNegative val="0"/>
          <c:dPt>
            <c:idx val="2"/>
            <c:invertIfNegative val="0"/>
            <c:bubble3D val="0"/>
            <c:spPr>
              <a:solidFill>
                <a:schemeClr val="accent2"/>
              </a:solidFill>
            </c:spPr>
            <c:extLst xmlns:c16r2="http://schemas.microsoft.com/office/drawing/2015/06/chart">
              <c:ext xmlns:c16="http://schemas.microsoft.com/office/drawing/2014/chart" uri="{C3380CC4-5D6E-409C-BE32-E72D297353CC}">
                <c16:uniqueId val="{00000001-25D9-4E16-A5E5-BDE5F74919EB}"/>
              </c:ext>
            </c:extLst>
          </c:dPt>
          <c:dLbls>
            <c:dLbl>
              <c:idx val="0"/>
              <c:spPr>
                <a:noFill/>
                <a:ln>
                  <a:noFill/>
                </a:ln>
                <a:effectLst/>
              </c:spPr>
              <c:txPr>
                <a:bodyPr rot="0" vert="horz"/>
                <a:lstStyle/>
                <a:p>
                  <a:pPr>
                    <a:defRPr sz="1600">
                      <a:solidFill>
                        <a:srgbClr val="FF0000"/>
                      </a:solidFill>
                    </a:defRPr>
                  </a:pPr>
                  <a:endParaRPr lang="es-ES"/>
                </a:p>
              </c:txPr>
              <c:showLegendKey val="0"/>
              <c:showVal val="1"/>
              <c:showCatName val="0"/>
              <c:showSerName val="0"/>
              <c:showPercent val="0"/>
              <c:showBubbleSize val="0"/>
            </c:dLbl>
            <c:spPr>
              <a:noFill/>
              <a:ln>
                <a:noFill/>
              </a:ln>
              <a:effectLst/>
            </c:spPr>
            <c:txPr>
              <a:bodyPr rot="0" vert="horz"/>
              <a:lstStyle/>
              <a:p>
                <a:pPr>
                  <a:defRPr sz="1600">
                    <a:solidFill>
                      <a:schemeClr val="tx2"/>
                    </a:solidFill>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Hoja1!$A$2:$A$5</c:f>
              <c:strCache>
                <c:ptCount val="4"/>
                <c:pt idx="0">
                  <c:v>JUEGO PROBLEMÁTICO</c:v>
                </c:pt>
                <c:pt idx="1">
                  <c:v>Apuestas Online</c:v>
                </c:pt>
                <c:pt idx="2">
                  <c:v>Apuestas Presenciales</c:v>
                </c:pt>
                <c:pt idx="3">
                  <c:v>Apuestas Total</c:v>
                </c:pt>
              </c:strCache>
            </c:strRef>
          </c:cat>
          <c:val>
            <c:numRef>
              <c:f>Hoja1!$B$2:$B$5</c:f>
              <c:numCache>
                <c:formatCode>0.0%</c:formatCode>
                <c:ptCount val="4"/>
                <c:pt idx="0">
                  <c:v>1.4999999999999999E-2</c:v>
                </c:pt>
                <c:pt idx="1">
                  <c:v>9.6000000000000002E-2</c:v>
                </c:pt>
                <c:pt idx="2">
                  <c:v>0.216</c:v>
                </c:pt>
                <c:pt idx="3">
                  <c:v>0.23200000000000001</c:v>
                </c:pt>
              </c:numCache>
            </c:numRef>
          </c:val>
          <c:extLst xmlns:c16r2="http://schemas.microsoft.com/office/drawing/2015/06/chart">
            <c:ext xmlns:c16="http://schemas.microsoft.com/office/drawing/2014/chart" uri="{C3380CC4-5D6E-409C-BE32-E72D297353CC}">
              <c16:uniqueId val="{00000000-8239-43A9-A449-1795E6F2338F}"/>
            </c:ext>
          </c:extLst>
        </c:ser>
        <c:dLbls>
          <c:showLegendKey val="0"/>
          <c:showVal val="0"/>
          <c:showCatName val="0"/>
          <c:showSerName val="0"/>
          <c:showPercent val="0"/>
          <c:showBubbleSize val="0"/>
        </c:dLbls>
        <c:gapWidth val="182"/>
        <c:axId val="715983360"/>
        <c:axId val="708657152"/>
      </c:barChart>
      <c:catAx>
        <c:axId val="715983360"/>
        <c:scaling>
          <c:orientation val="minMax"/>
        </c:scaling>
        <c:delete val="0"/>
        <c:axPos val="l"/>
        <c:numFmt formatCode="General" sourceLinked="1"/>
        <c:majorTickMark val="none"/>
        <c:minorTickMark val="none"/>
        <c:tickLblPos val="nextTo"/>
        <c:txPr>
          <a:bodyPr rot="-60000000" vert="horz"/>
          <a:lstStyle/>
          <a:p>
            <a:pPr>
              <a:defRPr sz="1400">
                <a:solidFill>
                  <a:schemeClr val="tx2"/>
                </a:solidFill>
              </a:defRPr>
            </a:pPr>
            <a:endParaRPr lang="es-ES"/>
          </a:p>
        </c:txPr>
        <c:crossAx val="708657152"/>
        <c:crossesAt val="0"/>
        <c:auto val="1"/>
        <c:lblAlgn val="ctr"/>
        <c:lblOffset val="100"/>
        <c:noMultiLvlLbl val="0"/>
      </c:catAx>
      <c:valAx>
        <c:axId val="708657152"/>
        <c:scaling>
          <c:orientation val="minMax"/>
        </c:scaling>
        <c:delete val="1"/>
        <c:axPos val="b"/>
        <c:numFmt formatCode="0.0%" sourceLinked="1"/>
        <c:majorTickMark val="none"/>
        <c:minorTickMark val="none"/>
        <c:tickLblPos val="nextTo"/>
        <c:crossAx val="715983360"/>
        <c:crosses val="autoZero"/>
        <c:crossBetween val="between"/>
        <c:minorUnit val="0.2"/>
      </c:valAx>
    </c:plotArea>
    <c:plotVisOnly val="1"/>
    <c:dispBlanksAs val="gap"/>
    <c:showDLblsOverMax val="0"/>
  </c:chart>
  <c:txPr>
    <a:bodyPr/>
    <a:lstStyle/>
    <a:p>
      <a:pPr>
        <a:defRPr sz="1800" b="1"/>
      </a:pPr>
      <a:endParaRPr lang="es-ES"/>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54398574019262"/>
          <c:y val="6.2237262522743114E-2"/>
          <c:w val="0.49853199305595242"/>
          <c:h val="0.87552547495451416"/>
        </c:manualLayout>
      </c:layout>
      <c:barChart>
        <c:barDir val="bar"/>
        <c:grouping val="clustered"/>
        <c:varyColors val="0"/>
        <c:ser>
          <c:idx val="0"/>
          <c:order val="0"/>
          <c:tx>
            <c:strRef>
              <c:f>Hoja1!$B$1</c:f>
              <c:strCache>
                <c:ptCount val="1"/>
                <c:pt idx="0">
                  <c:v>Serie 1</c:v>
                </c:pt>
              </c:strCache>
            </c:strRef>
          </c:tx>
          <c:spPr>
            <a:solidFill>
              <a:schemeClr val="accent1">
                <a:lumMod val="75000"/>
              </a:schemeClr>
            </a:solidFill>
          </c:spPr>
          <c:invertIfNegative val="0"/>
          <c:dPt>
            <c:idx val="2"/>
            <c:invertIfNegative val="0"/>
            <c:bubble3D val="0"/>
            <c:spPr>
              <a:solidFill>
                <a:schemeClr val="accent2"/>
              </a:solidFill>
            </c:spPr>
            <c:extLst xmlns:c16r2="http://schemas.microsoft.com/office/drawing/2015/06/chart">
              <c:ext xmlns:c16="http://schemas.microsoft.com/office/drawing/2014/chart" uri="{C3380CC4-5D6E-409C-BE32-E72D297353CC}">
                <c16:uniqueId val="{00000001-25D9-4E16-A5E5-BDE5F74919EB}"/>
              </c:ext>
            </c:extLst>
          </c:dPt>
          <c:dLbls>
            <c:dLbl>
              <c:idx val="0"/>
              <c:spPr>
                <a:noFill/>
                <a:ln>
                  <a:noFill/>
                </a:ln>
                <a:effectLst/>
              </c:spPr>
              <c:txPr>
                <a:bodyPr rot="0" vert="horz"/>
                <a:lstStyle/>
                <a:p>
                  <a:pPr>
                    <a:defRPr sz="1600">
                      <a:solidFill>
                        <a:srgbClr val="FF0000"/>
                      </a:solidFill>
                    </a:defRPr>
                  </a:pPr>
                  <a:endParaRPr lang="es-ES"/>
                </a:p>
              </c:txPr>
              <c:showLegendKey val="0"/>
              <c:showVal val="1"/>
              <c:showCatName val="0"/>
              <c:showSerName val="0"/>
              <c:showPercent val="0"/>
              <c:showBubbleSize val="0"/>
            </c:dLbl>
            <c:spPr>
              <a:noFill/>
              <a:ln>
                <a:noFill/>
              </a:ln>
              <a:effectLst/>
            </c:spPr>
            <c:txPr>
              <a:bodyPr rot="0" vert="horz"/>
              <a:lstStyle/>
              <a:p>
                <a:pPr>
                  <a:defRPr sz="1600">
                    <a:solidFill>
                      <a:schemeClr val="tx2"/>
                    </a:solidFill>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Hoja1!$A$2:$A$5</c:f>
              <c:strCache>
                <c:ptCount val="4"/>
                <c:pt idx="0">
                  <c:v>JUEGO PROBLEMÁTICO</c:v>
                </c:pt>
                <c:pt idx="1">
                  <c:v>Apuestas Online</c:v>
                </c:pt>
                <c:pt idx="2">
                  <c:v>Apuestas Presenciales</c:v>
                </c:pt>
                <c:pt idx="3">
                  <c:v>Apuestas Total</c:v>
                </c:pt>
              </c:strCache>
            </c:strRef>
          </c:cat>
          <c:val>
            <c:numRef>
              <c:f>Hoja1!$B$2:$B$5</c:f>
              <c:numCache>
                <c:formatCode>0.0%</c:formatCode>
                <c:ptCount val="4"/>
                <c:pt idx="0">
                  <c:v>2.8000000000000001E-2</c:v>
                </c:pt>
                <c:pt idx="1">
                  <c:v>6.4000000000000001E-2</c:v>
                </c:pt>
                <c:pt idx="2">
                  <c:v>0.248</c:v>
                </c:pt>
                <c:pt idx="3">
                  <c:v>0.25700000000000001</c:v>
                </c:pt>
              </c:numCache>
            </c:numRef>
          </c:val>
          <c:extLst xmlns:c16r2="http://schemas.microsoft.com/office/drawing/2015/06/chart">
            <c:ext xmlns:c16="http://schemas.microsoft.com/office/drawing/2014/chart" uri="{C3380CC4-5D6E-409C-BE32-E72D297353CC}">
              <c16:uniqueId val="{00000000-8239-43A9-A449-1795E6F2338F}"/>
            </c:ext>
          </c:extLst>
        </c:ser>
        <c:dLbls>
          <c:showLegendKey val="0"/>
          <c:showVal val="0"/>
          <c:showCatName val="0"/>
          <c:showSerName val="0"/>
          <c:showPercent val="0"/>
          <c:showBubbleSize val="0"/>
        </c:dLbls>
        <c:gapWidth val="182"/>
        <c:axId val="715906048"/>
        <c:axId val="708660032"/>
      </c:barChart>
      <c:catAx>
        <c:axId val="715906048"/>
        <c:scaling>
          <c:orientation val="minMax"/>
        </c:scaling>
        <c:delete val="0"/>
        <c:axPos val="l"/>
        <c:numFmt formatCode="General" sourceLinked="1"/>
        <c:majorTickMark val="none"/>
        <c:minorTickMark val="none"/>
        <c:tickLblPos val="nextTo"/>
        <c:txPr>
          <a:bodyPr rot="-60000000" vert="horz"/>
          <a:lstStyle/>
          <a:p>
            <a:pPr>
              <a:defRPr sz="1400">
                <a:solidFill>
                  <a:schemeClr val="tx2"/>
                </a:solidFill>
              </a:defRPr>
            </a:pPr>
            <a:endParaRPr lang="es-ES"/>
          </a:p>
        </c:txPr>
        <c:crossAx val="708660032"/>
        <c:crossesAt val="0"/>
        <c:auto val="1"/>
        <c:lblAlgn val="ctr"/>
        <c:lblOffset val="100"/>
        <c:noMultiLvlLbl val="0"/>
      </c:catAx>
      <c:valAx>
        <c:axId val="708660032"/>
        <c:scaling>
          <c:orientation val="minMax"/>
        </c:scaling>
        <c:delete val="1"/>
        <c:axPos val="b"/>
        <c:numFmt formatCode="0.0%" sourceLinked="1"/>
        <c:majorTickMark val="none"/>
        <c:minorTickMark val="none"/>
        <c:tickLblPos val="nextTo"/>
        <c:crossAx val="715906048"/>
        <c:crosses val="autoZero"/>
        <c:crossBetween val="between"/>
        <c:minorUnit val="0.2"/>
      </c:valAx>
    </c:plotArea>
    <c:plotVisOnly val="1"/>
    <c:dispBlanksAs val="gap"/>
    <c:showDLblsOverMax val="0"/>
  </c:chart>
  <c:txPr>
    <a:bodyPr/>
    <a:lstStyle/>
    <a:p>
      <a:pPr>
        <a:defRPr sz="1800" b="1"/>
      </a:pPr>
      <a:endParaRPr lang="es-E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54398574019262"/>
          <c:y val="6.2237262522743114E-2"/>
          <c:w val="0.49853199305595242"/>
          <c:h val="0.87552547495451416"/>
        </c:manualLayout>
      </c:layout>
      <c:barChart>
        <c:barDir val="bar"/>
        <c:grouping val="clustered"/>
        <c:varyColors val="0"/>
        <c:ser>
          <c:idx val="0"/>
          <c:order val="0"/>
          <c:tx>
            <c:strRef>
              <c:f>Hoja1!$B$1</c:f>
              <c:strCache>
                <c:ptCount val="1"/>
                <c:pt idx="0">
                  <c:v>Serie 1</c:v>
                </c:pt>
              </c:strCache>
            </c:strRef>
          </c:tx>
          <c:spPr>
            <a:solidFill>
              <a:schemeClr val="accent1">
                <a:lumMod val="75000"/>
              </a:schemeClr>
            </a:solidFill>
          </c:spPr>
          <c:invertIfNegative val="0"/>
          <c:dPt>
            <c:idx val="2"/>
            <c:invertIfNegative val="0"/>
            <c:bubble3D val="0"/>
            <c:spPr>
              <a:solidFill>
                <a:schemeClr val="accent2"/>
              </a:solidFill>
            </c:spPr>
            <c:extLst xmlns:c16r2="http://schemas.microsoft.com/office/drawing/2015/06/chart">
              <c:ext xmlns:c16="http://schemas.microsoft.com/office/drawing/2014/chart" uri="{C3380CC4-5D6E-409C-BE32-E72D297353CC}">
                <c16:uniqueId val="{00000001-25D9-4E16-A5E5-BDE5F74919EB}"/>
              </c:ext>
            </c:extLst>
          </c:dPt>
          <c:dLbls>
            <c:dLbl>
              <c:idx val="0"/>
              <c:spPr>
                <a:noFill/>
                <a:ln>
                  <a:noFill/>
                </a:ln>
                <a:effectLst/>
              </c:spPr>
              <c:txPr>
                <a:bodyPr rot="0" vert="horz"/>
                <a:lstStyle/>
                <a:p>
                  <a:pPr>
                    <a:defRPr sz="1600">
                      <a:solidFill>
                        <a:srgbClr val="FF0000"/>
                      </a:solidFill>
                    </a:defRPr>
                  </a:pPr>
                  <a:endParaRPr lang="es-ES"/>
                </a:p>
              </c:txPr>
              <c:showLegendKey val="0"/>
              <c:showVal val="1"/>
              <c:showCatName val="0"/>
              <c:showSerName val="0"/>
              <c:showPercent val="0"/>
              <c:showBubbleSize val="0"/>
            </c:dLbl>
            <c:spPr>
              <a:noFill/>
              <a:ln>
                <a:noFill/>
              </a:ln>
              <a:effectLst/>
            </c:spPr>
            <c:txPr>
              <a:bodyPr rot="0" vert="horz"/>
              <a:lstStyle/>
              <a:p>
                <a:pPr>
                  <a:defRPr sz="1600">
                    <a:solidFill>
                      <a:schemeClr val="tx2"/>
                    </a:solidFill>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Hoja1!$A$2:$A$5</c:f>
              <c:strCache>
                <c:ptCount val="4"/>
                <c:pt idx="0">
                  <c:v>JUEGO PROBLEMÁTICO</c:v>
                </c:pt>
                <c:pt idx="1">
                  <c:v>Apuestas Online</c:v>
                </c:pt>
                <c:pt idx="2">
                  <c:v>Apuestas Presenciales</c:v>
                </c:pt>
                <c:pt idx="3">
                  <c:v>Apuestas Total</c:v>
                </c:pt>
              </c:strCache>
            </c:strRef>
          </c:cat>
          <c:val>
            <c:numRef>
              <c:f>Hoja1!$B$2:$B$5</c:f>
              <c:numCache>
                <c:formatCode>0.0%</c:formatCode>
                <c:ptCount val="4"/>
                <c:pt idx="0">
                  <c:v>3.1E-2</c:v>
                </c:pt>
                <c:pt idx="1">
                  <c:v>4.9000000000000002E-2</c:v>
                </c:pt>
                <c:pt idx="2">
                  <c:v>0.26500000000000001</c:v>
                </c:pt>
                <c:pt idx="3">
                  <c:v>0.27700000000000002</c:v>
                </c:pt>
              </c:numCache>
            </c:numRef>
          </c:val>
          <c:extLst xmlns:c16r2="http://schemas.microsoft.com/office/drawing/2015/06/chart">
            <c:ext xmlns:c16="http://schemas.microsoft.com/office/drawing/2014/chart" uri="{C3380CC4-5D6E-409C-BE32-E72D297353CC}">
              <c16:uniqueId val="{00000000-8239-43A9-A449-1795E6F2338F}"/>
            </c:ext>
          </c:extLst>
        </c:ser>
        <c:dLbls>
          <c:showLegendKey val="0"/>
          <c:showVal val="0"/>
          <c:showCatName val="0"/>
          <c:showSerName val="0"/>
          <c:showPercent val="0"/>
          <c:showBubbleSize val="0"/>
        </c:dLbls>
        <c:gapWidth val="182"/>
        <c:axId val="715763712"/>
        <c:axId val="708662336"/>
      </c:barChart>
      <c:catAx>
        <c:axId val="715763712"/>
        <c:scaling>
          <c:orientation val="minMax"/>
        </c:scaling>
        <c:delete val="0"/>
        <c:axPos val="l"/>
        <c:numFmt formatCode="General" sourceLinked="1"/>
        <c:majorTickMark val="none"/>
        <c:minorTickMark val="none"/>
        <c:tickLblPos val="nextTo"/>
        <c:txPr>
          <a:bodyPr rot="-60000000" vert="horz"/>
          <a:lstStyle/>
          <a:p>
            <a:pPr>
              <a:defRPr sz="1400">
                <a:solidFill>
                  <a:schemeClr val="tx2"/>
                </a:solidFill>
              </a:defRPr>
            </a:pPr>
            <a:endParaRPr lang="es-ES"/>
          </a:p>
        </c:txPr>
        <c:crossAx val="708662336"/>
        <c:crossesAt val="0"/>
        <c:auto val="1"/>
        <c:lblAlgn val="ctr"/>
        <c:lblOffset val="100"/>
        <c:noMultiLvlLbl val="0"/>
      </c:catAx>
      <c:valAx>
        <c:axId val="708662336"/>
        <c:scaling>
          <c:orientation val="minMax"/>
        </c:scaling>
        <c:delete val="1"/>
        <c:axPos val="b"/>
        <c:numFmt formatCode="0.0%" sourceLinked="1"/>
        <c:majorTickMark val="none"/>
        <c:minorTickMark val="none"/>
        <c:tickLblPos val="nextTo"/>
        <c:crossAx val="715763712"/>
        <c:crosses val="autoZero"/>
        <c:crossBetween val="between"/>
        <c:minorUnit val="0.2"/>
      </c:valAx>
    </c:plotArea>
    <c:plotVisOnly val="1"/>
    <c:dispBlanksAs val="gap"/>
    <c:showDLblsOverMax val="0"/>
  </c:chart>
  <c:txPr>
    <a:bodyPr/>
    <a:lstStyle/>
    <a:p>
      <a:pPr>
        <a:defRPr sz="1800" b="1"/>
      </a:pPr>
      <a:endParaRPr lang="es-E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5"/>
    </mc:Choice>
    <mc:Fallback>
      <c:style val="15"/>
    </mc:Fallback>
  </mc:AlternateContent>
  <c:clrMapOvr bg1="lt1" tx1="dk1" bg2="lt2" tx2="dk2" accent1="accent1" accent2="accent2" accent3="accent3" accent4="accent4" accent5="accent5" accent6="accent6" hlink="hlink" folHlink="folHlink"/>
  <c:chart>
    <c:title>
      <c:tx>
        <c:rich>
          <a:bodyPr/>
          <a:lstStyle/>
          <a:p>
            <a:pPr>
              <a:defRPr sz="1600"/>
            </a:pPr>
            <a:r>
              <a:rPr lang="en-US" sz="1600"/>
              <a:t>% JUGADORES ON LINE</a:t>
            </a:r>
          </a:p>
        </c:rich>
      </c:tx>
      <c:overlay val="0"/>
    </c:title>
    <c:autoTitleDeleted val="0"/>
    <c:plotArea>
      <c:layout/>
      <c:barChart>
        <c:barDir val="col"/>
        <c:grouping val="clustered"/>
        <c:varyColors val="0"/>
        <c:ser>
          <c:idx val="0"/>
          <c:order val="0"/>
          <c:tx>
            <c:strRef>
              <c:f>Hoja1!$B$1</c:f>
              <c:strCache>
                <c:ptCount val="1"/>
                <c:pt idx="0">
                  <c:v>JUGADORES</c:v>
                </c:pt>
              </c:strCache>
            </c:strRef>
          </c:tx>
          <c:invertIfNegative val="0"/>
          <c:dLbls>
            <c:dLbl>
              <c:idx val="0"/>
              <c:layout>
                <c:manualLayout>
                  <c:x val="-2.1218890680033937E-17"/>
                  <c:y val="1.190476190476192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6470-4900-99EF-54BD28ADA089}"/>
                </c:ext>
              </c:extLst>
            </c:dLbl>
            <c:dLbl>
              <c:idx val="1"/>
              <c:layout>
                <c:manualLayout>
                  <c:x val="-9.2592592592593576E-3"/>
                  <c:y val="1.190476190476192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6470-4900-99EF-54BD28ADA089}"/>
                </c:ext>
              </c:extLst>
            </c:dLbl>
            <c:dLbl>
              <c:idx val="2"/>
              <c:layout>
                <c:manualLayout>
                  <c:x val="-6.9444444444444822E-3"/>
                  <c:y val="1.587301587301587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6470-4900-99EF-54BD28ADA089}"/>
                </c:ext>
              </c:extLst>
            </c:dLbl>
            <c:dLbl>
              <c:idx val="3"/>
              <c:layout>
                <c:manualLayout>
                  <c:x val="-8.4875562720135872E-17"/>
                  <c:y val="7.9365079365079413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6470-4900-99EF-54BD28ADA089}"/>
                </c:ext>
              </c:extLst>
            </c:dLbl>
            <c:numFmt formatCode="0.0%" sourceLinked="0"/>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Hoja1!$A$2:$A$5</c:f>
              <c:strCache>
                <c:ptCount val="4"/>
                <c:pt idx="0">
                  <c:v>Nunca o casi nunca</c:v>
                </c:pt>
                <c:pt idx="1">
                  <c:v>Alguna vez al mes</c:v>
                </c:pt>
                <c:pt idx="2">
                  <c:v>Alguna vez a la semana</c:v>
                </c:pt>
                <c:pt idx="3">
                  <c:v>Todos o casi todos los días</c:v>
                </c:pt>
              </c:strCache>
            </c:strRef>
          </c:cat>
          <c:val>
            <c:numRef>
              <c:f>Hoja1!$B$2:$B$5</c:f>
              <c:numCache>
                <c:formatCode>0.00%</c:formatCode>
                <c:ptCount val="4"/>
                <c:pt idx="0">
                  <c:v>2.8000000000000001E-2</c:v>
                </c:pt>
                <c:pt idx="1">
                  <c:v>6.9000000000000034E-2</c:v>
                </c:pt>
                <c:pt idx="2">
                  <c:v>0.10700000000000012</c:v>
                </c:pt>
                <c:pt idx="3">
                  <c:v>0.17</c:v>
                </c:pt>
              </c:numCache>
            </c:numRef>
          </c:val>
          <c:extLst xmlns:c16r2="http://schemas.microsoft.com/office/drawing/2015/06/chart">
            <c:ext xmlns:c16="http://schemas.microsoft.com/office/drawing/2014/chart" uri="{C3380CC4-5D6E-409C-BE32-E72D297353CC}">
              <c16:uniqueId val="{00000004-6470-4900-99EF-54BD28ADA089}"/>
            </c:ext>
          </c:extLst>
        </c:ser>
        <c:dLbls>
          <c:showLegendKey val="0"/>
          <c:showVal val="0"/>
          <c:showCatName val="0"/>
          <c:showSerName val="0"/>
          <c:showPercent val="0"/>
          <c:showBubbleSize val="0"/>
        </c:dLbls>
        <c:gapWidth val="150"/>
        <c:axId val="719764480"/>
        <c:axId val="706737792"/>
      </c:barChart>
      <c:catAx>
        <c:axId val="719764480"/>
        <c:scaling>
          <c:orientation val="minMax"/>
        </c:scaling>
        <c:delete val="0"/>
        <c:axPos val="b"/>
        <c:numFmt formatCode="General" sourceLinked="0"/>
        <c:majorTickMark val="out"/>
        <c:minorTickMark val="none"/>
        <c:tickLblPos val="nextTo"/>
        <c:crossAx val="706737792"/>
        <c:crosses val="autoZero"/>
        <c:auto val="1"/>
        <c:lblAlgn val="ctr"/>
        <c:lblOffset val="100"/>
        <c:noMultiLvlLbl val="0"/>
      </c:catAx>
      <c:valAx>
        <c:axId val="706737792"/>
        <c:scaling>
          <c:orientation val="minMax"/>
        </c:scaling>
        <c:delete val="0"/>
        <c:axPos val="l"/>
        <c:majorGridlines/>
        <c:numFmt formatCode="0%" sourceLinked="0"/>
        <c:majorTickMark val="out"/>
        <c:minorTickMark val="none"/>
        <c:tickLblPos val="nextTo"/>
        <c:crossAx val="719764480"/>
        <c:crosses val="autoZero"/>
        <c:crossBetween val="between"/>
      </c:valAx>
    </c:plotArea>
    <c:plotVisOnly val="1"/>
    <c:dispBlanksAs val="gap"/>
    <c:showDLblsOverMax val="0"/>
  </c:chart>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5"/>
    </mc:Choice>
    <mc:Fallback>
      <c:style val="15"/>
    </mc:Fallback>
  </mc:AlternateContent>
  <c:clrMapOvr bg1="lt1" tx1="dk1" bg2="lt2" tx2="dk2" accent1="accent1" accent2="accent2" accent3="accent3" accent4="accent4" accent5="accent5" accent6="accent6" hlink="hlink" folHlink="folHlink"/>
  <c:chart>
    <c:title>
      <c:tx>
        <c:rich>
          <a:bodyPr/>
          <a:lstStyle/>
          <a:p>
            <a:pPr>
              <a:defRPr sz="1600"/>
            </a:pPr>
            <a:r>
              <a:rPr lang="en-US" sz="1600"/>
              <a:t>% JUGADORES ON LINE</a:t>
            </a:r>
          </a:p>
        </c:rich>
      </c:tx>
      <c:overlay val="0"/>
    </c:title>
    <c:autoTitleDeleted val="0"/>
    <c:plotArea>
      <c:layout/>
      <c:barChart>
        <c:barDir val="col"/>
        <c:grouping val="clustered"/>
        <c:varyColors val="0"/>
        <c:ser>
          <c:idx val="0"/>
          <c:order val="0"/>
          <c:tx>
            <c:strRef>
              <c:f>Hoja1!$B$1</c:f>
              <c:strCache>
                <c:ptCount val="1"/>
                <c:pt idx="0">
                  <c:v>JUGADORES</c:v>
                </c:pt>
              </c:strCache>
            </c:strRef>
          </c:tx>
          <c:invertIfNegative val="0"/>
          <c:dLbls>
            <c:dLbl>
              <c:idx val="0"/>
              <c:layout>
                <c:manualLayout>
                  <c:x val="-2.1218890680033937E-17"/>
                  <c:y val="1.190476190476192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63BD-4997-9FF5-CF480D3F1073}"/>
                </c:ext>
              </c:extLst>
            </c:dLbl>
            <c:dLbl>
              <c:idx val="1"/>
              <c:layout>
                <c:manualLayout>
                  <c:x val="-9.2592592592593576E-3"/>
                  <c:y val="1.190476190476192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63BD-4997-9FF5-CF480D3F1073}"/>
                </c:ext>
              </c:extLst>
            </c:dLbl>
            <c:dLbl>
              <c:idx val="2"/>
              <c:layout>
                <c:manualLayout>
                  <c:x val="-6.9444444444444822E-3"/>
                  <c:y val="1.587301587301587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63BD-4997-9FF5-CF480D3F1073}"/>
                </c:ext>
              </c:extLst>
            </c:dLbl>
            <c:dLbl>
              <c:idx val="3"/>
              <c:layout>
                <c:manualLayout>
                  <c:x val="-8.4875562720135872E-17"/>
                  <c:y val="7.9365079365079413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63BD-4997-9FF5-CF480D3F1073}"/>
                </c:ext>
              </c:extLst>
            </c:dLbl>
            <c:numFmt formatCode="0.0%" sourceLinked="0"/>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Hoja1!$A$2:$A$5</c:f>
              <c:strCache>
                <c:ptCount val="4"/>
                <c:pt idx="0">
                  <c:v>Nunca o casi nunca</c:v>
                </c:pt>
                <c:pt idx="1">
                  <c:v>Alguna vez al mes</c:v>
                </c:pt>
                <c:pt idx="2">
                  <c:v>Alguna vez a la semana</c:v>
                </c:pt>
                <c:pt idx="3">
                  <c:v>Todos o casi todos los días</c:v>
                </c:pt>
              </c:strCache>
            </c:strRef>
          </c:cat>
          <c:val>
            <c:numRef>
              <c:f>Hoja1!$B$2:$B$5</c:f>
              <c:numCache>
                <c:formatCode>0.00%</c:formatCode>
                <c:ptCount val="4"/>
                <c:pt idx="0">
                  <c:v>2.5000000000000001E-2</c:v>
                </c:pt>
                <c:pt idx="1">
                  <c:v>6.0000000000000032E-2</c:v>
                </c:pt>
                <c:pt idx="2">
                  <c:v>7.0999999999999994E-2</c:v>
                </c:pt>
                <c:pt idx="3">
                  <c:v>0.12000000000000002</c:v>
                </c:pt>
              </c:numCache>
            </c:numRef>
          </c:val>
          <c:extLst xmlns:c16r2="http://schemas.microsoft.com/office/drawing/2015/06/chart">
            <c:ext xmlns:c16="http://schemas.microsoft.com/office/drawing/2014/chart" uri="{C3380CC4-5D6E-409C-BE32-E72D297353CC}">
              <c16:uniqueId val="{00000004-63BD-4997-9FF5-CF480D3F1073}"/>
            </c:ext>
          </c:extLst>
        </c:ser>
        <c:dLbls>
          <c:showLegendKey val="0"/>
          <c:showVal val="0"/>
          <c:showCatName val="0"/>
          <c:showSerName val="0"/>
          <c:showPercent val="0"/>
          <c:showBubbleSize val="0"/>
        </c:dLbls>
        <c:gapWidth val="150"/>
        <c:axId val="719818752"/>
        <c:axId val="706735488"/>
      </c:barChart>
      <c:catAx>
        <c:axId val="719818752"/>
        <c:scaling>
          <c:orientation val="minMax"/>
        </c:scaling>
        <c:delete val="0"/>
        <c:axPos val="b"/>
        <c:numFmt formatCode="General" sourceLinked="0"/>
        <c:majorTickMark val="out"/>
        <c:minorTickMark val="none"/>
        <c:tickLblPos val="nextTo"/>
        <c:crossAx val="706735488"/>
        <c:crosses val="autoZero"/>
        <c:auto val="1"/>
        <c:lblAlgn val="ctr"/>
        <c:lblOffset val="100"/>
        <c:noMultiLvlLbl val="0"/>
      </c:catAx>
      <c:valAx>
        <c:axId val="706735488"/>
        <c:scaling>
          <c:orientation val="minMax"/>
        </c:scaling>
        <c:delete val="0"/>
        <c:axPos val="l"/>
        <c:majorGridlines/>
        <c:numFmt formatCode="0%" sourceLinked="0"/>
        <c:majorTickMark val="out"/>
        <c:minorTickMark val="none"/>
        <c:tickLblPos val="nextTo"/>
        <c:crossAx val="719818752"/>
        <c:crosses val="autoZero"/>
        <c:crossBetween val="between"/>
      </c:valAx>
    </c:plotArea>
    <c:plotVisOnly val="1"/>
    <c:dispBlanksAs val="gap"/>
    <c:showDLblsOverMax val="0"/>
  </c:chart>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49674059296121431"/>
          <c:y val="0.10373067335417561"/>
          <c:w val="0.45901361715273681"/>
          <c:h val="0.89500152121627186"/>
        </c:manualLayout>
      </c:layout>
      <c:barChart>
        <c:barDir val="bar"/>
        <c:grouping val="clustered"/>
        <c:varyColors val="0"/>
        <c:ser>
          <c:idx val="0"/>
          <c:order val="0"/>
          <c:tx>
            <c:strRef>
              <c:f>Hoja1!$B$1</c:f>
              <c:strCache>
                <c:ptCount val="1"/>
                <c:pt idx="0">
                  <c:v>XOGA Ó VIDEOXOGO</c:v>
                </c:pt>
              </c:strCache>
            </c:strRef>
          </c:tx>
          <c:spPr>
            <a:solidFill>
              <a:srgbClr val="EE3643"/>
            </a:solidFill>
            <a:ln>
              <a:noFill/>
            </a:ln>
            <a:effectLst/>
          </c:spPr>
          <c:invertIfNegative val="0"/>
          <c:dLbls>
            <c:spPr>
              <a:noFill/>
              <a:ln>
                <a:noFill/>
              </a:ln>
              <a:effectLst/>
            </c:spPr>
            <c:txPr>
              <a:bodyPr wrap="square" lIns="38100" tIns="19050" rIns="38100" bIns="19050" anchor="ctr">
                <a:spAutoFit/>
              </a:bodyPr>
              <a:lstStyle/>
              <a:p>
                <a:pPr>
                  <a:defRPr sz="1000"/>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Hoja1!$A$2:$A$7</c:f>
              <c:strCache>
                <c:ptCount val="6"/>
                <c:pt idx="0">
                  <c:v>CLASH ROYAL / CLASH OF CLANS/BRAWL STARS</c:v>
                </c:pt>
                <c:pt idx="1">
                  <c:v>FORTNITE</c:v>
                </c:pt>
                <c:pt idx="2">
                  <c:v>CALL OF DUTY</c:v>
                </c:pt>
                <c:pt idx="3">
                  <c:v>GTA / RED DEAD REDEMPTION</c:v>
                </c:pt>
                <c:pt idx="4">
                  <c:v>FIFA</c:v>
                </c:pt>
                <c:pt idx="5">
                  <c:v>LEAGUE OF LEGENDS</c:v>
                </c:pt>
              </c:strCache>
            </c:strRef>
          </c:cat>
          <c:val>
            <c:numRef>
              <c:f>Hoja1!$B$2:$B$7</c:f>
              <c:numCache>
                <c:formatCode>0.0%</c:formatCode>
                <c:ptCount val="6"/>
                <c:pt idx="0" formatCode="0%">
                  <c:v>0.16</c:v>
                </c:pt>
                <c:pt idx="1">
                  <c:v>0.16400000000000001</c:v>
                </c:pt>
                <c:pt idx="2">
                  <c:v>0.20200000000000001</c:v>
                </c:pt>
                <c:pt idx="3">
                  <c:v>0.20500000000000004</c:v>
                </c:pt>
                <c:pt idx="4" formatCode="0%">
                  <c:v>0.21000000000000021</c:v>
                </c:pt>
                <c:pt idx="5">
                  <c:v>0.223</c:v>
                </c:pt>
              </c:numCache>
            </c:numRef>
          </c:val>
          <c:extLst xmlns:c16r2="http://schemas.microsoft.com/office/drawing/2015/06/chart">
            <c:ext xmlns:c16="http://schemas.microsoft.com/office/drawing/2014/chart" uri="{C3380CC4-5D6E-409C-BE32-E72D297353CC}">
              <c16:uniqueId val="{00000000-F8F4-4250-86C3-76AF288DB39E}"/>
            </c:ext>
          </c:extLst>
        </c:ser>
        <c:ser>
          <c:idx val="1"/>
          <c:order val="1"/>
          <c:tx>
            <c:strRef>
              <c:f>Hoja1!$C$1</c:f>
              <c:strCache>
                <c:ptCount val="1"/>
                <c:pt idx="0">
                  <c:v>NON XOGA Ó VIDEOXOGO</c:v>
                </c:pt>
              </c:strCache>
            </c:strRef>
          </c:tx>
          <c:spPr>
            <a:solidFill>
              <a:srgbClr val="9AB83B"/>
            </a:solidFill>
            <a:ln>
              <a:noFill/>
            </a:ln>
            <a:effectLst/>
          </c:spPr>
          <c:invertIfNegative val="0"/>
          <c:dLbls>
            <c:spPr>
              <a:noFill/>
              <a:ln>
                <a:noFill/>
              </a:ln>
              <a:effectLst/>
            </c:spPr>
            <c:txPr>
              <a:bodyPr wrap="square" lIns="38100" tIns="19050" rIns="38100" bIns="19050" anchor="ctr">
                <a:spAutoFit/>
              </a:bodyPr>
              <a:lstStyle/>
              <a:p>
                <a:pPr>
                  <a:defRPr sz="1000"/>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Hoja1!$A$2:$A$7</c:f>
              <c:strCache>
                <c:ptCount val="6"/>
                <c:pt idx="0">
                  <c:v>CLASH ROYAL / CLASH OF CLANS/BRAWL STARS</c:v>
                </c:pt>
                <c:pt idx="1">
                  <c:v>FORTNITE</c:v>
                </c:pt>
                <c:pt idx="2">
                  <c:v>CALL OF DUTY</c:v>
                </c:pt>
                <c:pt idx="3">
                  <c:v>GTA / RED DEAD REDEMPTION</c:v>
                </c:pt>
                <c:pt idx="4">
                  <c:v>FIFA</c:v>
                </c:pt>
                <c:pt idx="5">
                  <c:v>LEAGUE OF LEGENDS</c:v>
                </c:pt>
              </c:strCache>
            </c:strRef>
          </c:cat>
          <c:val>
            <c:numRef>
              <c:f>Hoja1!$C$2:$C$7</c:f>
              <c:numCache>
                <c:formatCode>0.0%</c:formatCode>
                <c:ptCount val="6"/>
                <c:pt idx="0">
                  <c:v>8.8000000000000064E-2</c:v>
                </c:pt>
                <c:pt idx="1">
                  <c:v>7.0999999999999994E-2</c:v>
                </c:pt>
                <c:pt idx="2">
                  <c:v>7.8000000000000014E-2</c:v>
                </c:pt>
                <c:pt idx="3">
                  <c:v>7.8000000000000014E-2</c:v>
                </c:pt>
                <c:pt idx="4">
                  <c:v>6.4000000000000112E-2</c:v>
                </c:pt>
                <c:pt idx="5">
                  <c:v>9.7000000000000003E-2</c:v>
                </c:pt>
              </c:numCache>
            </c:numRef>
          </c:val>
          <c:extLst xmlns:c16r2="http://schemas.microsoft.com/office/drawing/2015/06/chart">
            <c:ext xmlns:c16="http://schemas.microsoft.com/office/drawing/2014/chart" uri="{C3380CC4-5D6E-409C-BE32-E72D297353CC}">
              <c16:uniqueId val="{00000001-F8F4-4250-86C3-76AF288DB39E}"/>
            </c:ext>
          </c:extLst>
        </c:ser>
        <c:dLbls>
          <c:showLegendKey val="0"/>
          <c:showVal val="0"/>
          <c:showCatName val="0"/>
          <c:showSerName val="0"/>
          <c:showPercent val="0"/>
          <c:showBubbleSize val="0"/>
        </c:dLbls>
        <c:gapWidth val="219"/>
        <c:axId val="719820288"/>
        <c:axId val="709410816"/>
      </c:barChart>
      <c:catAx>
        <c:axId val="719820288"/>
        <c:scaling>
          <c:orientation val="minMax"/>
        </c:scaling>
        <c:delete val="0"/>
        <c:axPos val="l"/>
        <c:numFmt formatCode="General" sourceLinked="1"/>
        <c:majorTickMark val="none"/>
        <c:minorTickMark val="none"/>
        <c:tickLblPos val="nextTo"/>
        <c:spPr>
          <a:noFill/>
          <a:ln w="9524"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ES"/>
          </a:p>
        </c:txPr>
        <c:crossAx val="709410816"/>
        <c:crosses val="autoZero"/>
        <c:auto val="1"/>
        <c:lblAlgn val="ctr"/>
        <c:lblOffset val="100"/>
        <c:noMultiLvlLbl val="0"/>
      </c:catAx>
      <c:valAx>
        <c:axId val="709410816"/>
        <c:scaling>
          <c:orientation val="minMax"/>
        </c:scaling>
        <c:delete val="1"/>
        <c:axPos val="b"/>
        <c:numFmt formatCode="0%" sourceLinked="1"/>
        <c:majorTickMark val="out"/>
        <c:minorTickMark val="none"/>
        <c:tickLblPos val="nextTo"/>
        <c:crossAx val="719820288"/>
        <c:crosses val="autoZero"/>
        <c:crossBetween val="between"/>
      </c:valAx>
      <c:spPr>
        <a:noFill/>
        <a:ln w="25397">
          <a:noFill/>
        </a:ln>
      </c:spPr>
    </c:plotArea>
    <c:legend>
      <c:legendPos val="t"/>
      <c:overlay val="0"/>
      <c:txPr>
        <a:bodyPr/>
        <a:lstStyle/>
        <a:p>
          <a:pPr>
            <a:defRPr sz="1000" b="1"/>
          </a:pPr>
          <a:endParaRPr lang="es-ES"/>
        </a:p>
      </c:txPr>
    </c:legend>
    <c:plotVisOnly val="1"/>
    <c:dispBlanksAs val="gap"/>
    <c:showDLblsOverMax val="0"/>
  </c:chart>
  <c:spPr>
    <a:solidFill>
      <a:schemeClr val="bg1">
        <a:lumMod val="95000"/>
      </a:schemeClr>
    </a:solidFill>
    <a:ln w="12698" cap="flat" cmpd="sng" algn="ctr">
      <a:noFill/>
      <a:prstDash val="dashDot"/>
      <a:round/>
    </a:ln>
    <a:effectLst/>
  </c:spPr>
  <c:txPr>
    <a:bodyPr/>
    <a:lstStyle/>
    <a:p>
      <a:pPr>
        <a:defRPr/>
      </a:pPr>
      <a:endParaRPr lang="es-ES"/>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870178739416803E-2"/>
          <c:y val="0.11640845841659432"/>
          <c:w val="0.94825964252116746"/>
          <c:h val="0.67232969505185591"/>
        </c:manualLayout>
      </c:layout>
      <c:barChart>
        <c:barDir val="col"/>
        <c:grouping val="clustered"/>
        <c:varyColors val="0"/>
        <c:ser>
          <c:idx val="0"/>
          <c:order val="0"/>
          <c:tx>
            <c:strRef>
              <c:f>Hoja1!$B$1</c:f>
              <c:strCache>
                <c:ptCount val="1"/>
                <c:pt idx="0">
                  <c:v>BAGS+</c:v>
                </c:pt>
              </c:strCache>
            </c:strRef>
          </c:tx>
          <c:spPr>
            <a:solidFill>
              <a:srgbClr val="EE364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Hoja1!$A$2:$A$4</c:f>
              <c:strCache>
                <c:ptCount val="3"/>
                <c:pt idx="0">
                  <c:v>Non Practica Deporte</c:v>
                </c:pt>
                <c:pt idx="1">
                  <c:v>Practica Deporte NON Federado</c:v>
                </c:pt>
                <c:pt idx="2">
                  <c:v>Practica Deporte Federado</c:v>
                </c:pt>
              </c:strCache>
            </c:strRef>
          </c:cat>
          <c:val>
            <c:numRef>
              <c:f>Hoja1!$B$2:$B$4</c:f>
              <c:numCache>
                <c:formatCode>0.0%</c:formatCode>
                <c:ptCount val="3"/>
                <c:pt idx="0">
                  <c:v>8.0000000000000158E-3</c:v>
                </c:pt>
                <c:pt idx="1">
                  <c:v>1.2E-2</c:v>
                </c:pt>
                <c:pt idx="2">
                  <c:v>2.1000000000000012E-2</c:v>
                </c:pt>
              </c:numCache>
            </c:numRef>
          </c:val>
          <c:extLst xmlns:c16r2="http://schemas.microsoft.com/office/drawing/2015/06/chart">
            <c:ext xmlns:c16="http://schemas.microsoft.com/office/drawing/2014/chart" uri="{C3380CC4-5D6E-409C-BE32-E72D297353CC}">
              <c16:uniqueId val="{00000000-1A90-4BD9-A893-939359A18D8C}"/>
            </c:ext>
          </c:extLst>
        </c:ser>
        <c:dLbls>
          <c:showLegendKey val="0"/>
          <c:showVal val="0"/>
          <c:showCatName val="0"/>
          <c:showSerName val="0"/>
          <c:showPercent val="0"/>
          <c:showBubbleSize val="0"/>
        </c:dLbls>
        <c:gapWidth val="219"/>
        <c:overlap val="-27"/>
        <c:axId val="719822336"/>
        <c:axId val="709412544"/>
      </c:barChart>
      <c:catAx>
        <c:axId val="719822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2"/>
                </a:solidFill>
                <a:latin typeface="+mn-lt"/>
                <a:ea typeface="+mn-ea"/>
                <a:cs typeface="+mn-cs"/>
              </a:defRPr>
            </a:pPr>
            <a:endParaRPr lang="es-ES"/>
          </a:p>
        </c:txPr>
        <c:crossAx val="709412544"/>
        <c:crosses val="autoZero"/>
        <c:auto val="1"/>
        <c:lblAlgn val="ctr"/>
        <c:lblOffset val="100"/>
        <c:noMultiLvlLbl val="0"/>
      </c:catAx>
      <c:valAx>
        <c:axId val="709412544"/>
        <c:scaling>
          <c:orientation val="minMax"/>
        </c:scaling>
        <c:delete val="1"/>
        <c:axPos val="l"/>
        <c:numFmt formatCode="0.0%" sourceLinked="1"/>
        <c:majorTickMark val="none"/>
        <c:minorTickMark val="none"/>
        <c:tickLblPos val="nextTo"/>
        <c:crossAx val="719822336"/>
        <c:crosses val="autoZero"/>
        <c:crossBetween val="between"/>
      </c:valAx>
      <c:spPr>
        <a:noFill/>
        <a:ln w="25400">
          <a:noFill/>
        </a:ln>
        <a:effectLst/>
      </c:spPr>
    </c:plotArea>
    <c:legend>
      <c:legendPos val="t"/>
      <c:overlay val="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s-ES"/>
        </a:p>
      </c:txPr>
    </c:legend>
    <c:plotVisOnly val="1"/>
    <c:dispBlanksAs val="gap"/>
    <c:showDLblsOverMax val="0"/>
  </c:chart>
  <c:spPr>
    <a:solidFill>
      <a:schemeClr val="bg1">
        <a:lumMod val="95000"/>
      </a:schemeClr>
    </a:solidFill>
    <a:ln w="9525" cap="flat" cmpd="sng" algn="ctr">
      <a:noFill/>
      <a:round/>
    </a:ln>
    <a:effectLst/>
  </c:spPr>
  <c:txPr>
    <a:bodyPr/>
    <a:lstStyle/>
    <a:p>
      <a:pPr>
        <a:defRPr/>
      </a:pPr>
      <a:endParaRPr lang="es-E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659720921047152E-2"/>
          <c:y val="5.2010854990997814E-2"/>
          <c:w val="0.89670776513856199"/>
          <c:h val="0.77345647066721601"/>
        </c:manualLayout>
      </c:layout>
      <c:barChart>
        <c:barDir val="col"/>
        <c:grouping val="clustered"/>
        <c:varyColors val="0"/>
        <c:ser>
          <c:idx val="0"/>
          <c:order val="0"/>
          <c:tx>
            <c:strRef>
              <c:f>Hoja1!$B$1</c:f>
              <c:strCache>
                <c:ptCount val="1"/>
                <c:pt idx="0">
                  <c:v>Chicos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Hoja1!$A$2:$A$4</c:f>
              <c:strCache>
                <c:ptCount val="3"/>
                <c:pt idx="0">
                  <c:v>CONTACTAR POR INTERNET</c:v>
                </c:pt>
                <c:pt idx="1">
                  <c:v>ACEPTAR EN REDES</c:v>
                </c:pt>
                <c:pt idx="2">
                  <c:v>QUEDAR EN PERSONA</c:v>
                </c:pt>
              </c:strCache>
            </c:strRef>
          </c:cat>
          <c:val>
            <c:numRef>
              <c:f>Hoja1!$B$2:$B$4</c:f>
              <c:numCache>
                <c:formatCode>General</c:formatCode>
                <c:ptCount val="3"/>
                <c:pt idx="0">
                  <c:v>39.5</c:v>
                </c:pt>
                <c:pt idx="1">
                  <c:v>49.8</c:v>
                </c:pt>
                <c:pt idx="2">
                  <c:v>16.7</c:v>
                </c:pt>
              </c:numCache>
            </c:numRef>
          </c:val>
          <c:extLst xmlns:c16r2="http://schemas.microsoft.com/office/drawing/2015/06/chart">
            <c:ext xmlns:c16="http://schemas.microsoft.com/office/drawing/2014/chart" uri="{C3380CC4-5D6E-409C-BE32-E72D297353CC}">
              <c16:uniqueId val="{00000000-96F2-4610-B527-89032EEBCAEE}"/>
            </c:ext>
          </c:extLst>
        </c:ser>
        <c:ser>
          <c:idx val="1"/>
          <c:order val="1"/>
          <c:tx>
            <c:strRef>
              <c:f>Hoja1!$C$1</c:f>
              <c:strCache>
                <c:ptCount val="1"/>
                <c:pt idx="0">
                  <c:v>Chicas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Hoja1!$A$2:$A$4</c:f>
              <c:strCache>
                <c:ptCount val="3"/>
                <c:pt idx="0">
                  <c:v>CONTACTAR POR INTERNET</c:v>
                </c:pt>
                <c:pt idx="1">
                  <c:v>ACEPTAR EN REDES</c:v>
                </c:pt>
                <c:pt idx="2">
                  <c:v>QUEDAR EN PERSONA</c:v>
                </c:pt>
              </c:strCache>
            </c:strRef>
          </c:cat>
          <c:val>
            <c:numRef>
              <c:f>Hoja1!$C$2:$C$4</c:f>
              <c:numCache>
                <c:formatCode>General</c:formatCode>
                <c:ptCount val="3"/>
                <c:pt idx="0">
                  <c:v>38.200000000000003</c:v>
                </c:pt>
                <c:pt idx="1">
                  <c:v>55.5</c:v>
                </c:pt>
                <c:pt idx="2">
                  <c:v>17.899999999999999</c:v>
                </c:pt>
              </c:numCache>
            </c:numRef>
          </c:val>
          <c:extLst xmlns:c16r2="http://schemas.microsoft.com/office/drawing/2015/06/chart">
            <c:ext xmlns:c16="http://schemas.microsoft.com/office/drawing/2014/chart" uri="{C3380CC4-5D6E-409C-BE32-E72D297353CC}">
              <c16:uniqueId val="{00000001-96F2-4610-B527-89032EEBCAEE}"/>
            </c:ext>
          </c:extLst>
        </c:ser>
        <c:dLbls>
          <c:showLegendKey val="0"/>
          <c:showVal val="0"/>
          <c:showCatName val="0"/>
          <c:showSerName val="0"/>
          <c:showPercent val="0"/>
          <c:showBubbleSize val="0"/>
        </c:dLbls>
        <c:gapWidth val="150"/>
        <c:axId val="11976704"/>
        <c:axId val="130143296"/>
      </c:barChart>
      <c:catAx>
        <c:axId val="11976704"/>
        <c:scaling>
          <c:orientation val="minMax"/>
        </c:scaling>
        <c:delete val="0"/>
        <c:axPos val="b"/>
        <c:numFmt formatCode="General" sourceLinked="0"/>
        <c:majorTickMark val="out"/>
        <c:minorTickMark val="none"/>
        <c:tickLblPos val="nextTo"/>
        <c:spPr>
          <a:noFill/>
          <a:ln w="6350" cap="flat" cmpd="sng" algn="in">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s-ES"/>
          </a:p>
        </c:txPr>
        <c:crossAx val="130143296"/>
        <c:crosses val="autoZero"/>
        <c:auto val="1"/>
        <c:lblAlgn val="ctr"/>
        <c:lblOffset val="100"/>
        <c:noMultiLvlLbl val="0"/>
      </c:catAx>
      <c:valAx>
        <c:axId val="130143296"/>
        <c:scaling>
          <c:orientation val="minMax"/>
        </c:scaling>
        <c:delete val="0"/>
        <c:axPos val="l"/>
        <c:majorGridlines>
          <c:spPr>
            <a:ln w="6350" cap="flat" cmpd="sng" algn="in">
              <a:solidFill>
                <a:schemeClr val="tx1">
                  <a:tint val="75000"/>
                </a:schemeClr>
              </a:solidFill>
              <a:prstDash val="solid"/>
              <a:round/>
            </a:ln>
            <a:effectLst/>
          </c:spPr>
        </c:majorGridlines>
        <c:numFmt formatCode="General" sourceLinked="0"/>
        <c:majorTickMark val="out"/>
        <c:minorTickMark val="none"/>
        <c:tickLblPos val="nextTo"/>
        <c:spPr>
          <a:noFill/>
          <a:ln w="6350" cap="flat" cmpd="sng" algn="in">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s-ES"/>
          </a:p>
        </c:txPr>
        <c:crossAx val="11976704"/>
        <c:crosses val="autoZero"/>
        <c:crossBetween val="between"/>
      </c:valAx>
      <c:spPr>
        <a:noFill/>
        <a:ln>
          <a:noFill/>
        </a:ln>
        <a:effectLst/>
      </c:spPr>
    </c:plotArea>
    <c:legend>
      <c:legendPos val="r"/>
      <c:layout>
        <c:manualLayout>
          <c:xMode val="edge"/>
          <c:yMode val="edge"/>
          <c:x val="0.71660892484471195"/>
          <c:y val="0.115474264029176"/>
          <c:w val="0.11121779060539687"/>
          <c:h val="0.1694224036715450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s-ES"/>
        </a:p>
      </c:txPr>
    </c:legend>
    <c:plotVisOnly val="1"/>
    <c:dispBlanksAs val="gap"/>
    <c:showDLblsOverMax val="0"/>
  </c:chart>
  <c:spPr>
    <a:noFill/>
    <a:ln w="6350" cap="flat" cmpd="sng" algn="in">
      <a:noFill/>
      <a:prstDash val="solid"/>
    </a:ln>
    <a:effectLst/>
  </c:spPr>
  <c:txPr>
    <a:bodyPr/>
    <a:lstStyle/>
    <a:p>
      <a:pPr>
        <a:defRPr/>
      </a:pPr>
      <a:endParaRPr lang="es-E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69152830904597E-2"/>
          <c:y val="5.4171577357309403E-2"/>
          <c:w val="0.87832557876552064"/>
          <c:h val="0.76550217097977502"/>
        </c:manualLayout>
      </c:layout>
      <c:barChart>
        <c:barDir val="col"/>
        <c:grouping val="clustered"/>
        <c:varyColors val="0"/>
        <c:ser>
          <c:idx val="0"/>
          <c:order val="0"/>
          <c:tx>
            <c:strRef>
              <c:f>Hoja1!$B$1</c:f>
              <c:strCache>
                <c:ptCount val="1"/>
                <c:pt idx="0">
                  <c:v>Supervisan/controlan</c:v>
                </c:pt>
              </c:strCache>
            </c:strRef>
          </c:tx>
          <c:invertIfNegative val="0"/>
          <c:dLbls>
            <c:spPr>
              <a:noFill/>
              <a:ln>
                <a:noFill/>
              </a:ln>
              <a:effectLst/>
            </c:spPr>
            <c:txPr>
              <a:bodyPr/>
              <a:lstStyle/>
              <a:p>
                <a:pPr>
                  <a:defRPr sz="1200"/>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Hoja1!$A$2:$A$4</c:f>
              <c:strCache>
                <c:ptCount val="3"/>
                <c:pt idx="0">
                  <c:v>CONTACTO ACTIVO</c:v>
                </c:pt>
                <c:pt idx="1">
                  <c:v>CONTACTO PASIVO</c:v>
                </c:pt>
                <c:pt idx="2">
                  <c:v>CONTACTO FÍSICO</c:v>
                </c:pt>
              </c:strCache>
            </c:strRef>
          </c:cat>
          <c:val>
            <c:numRef>
              <c:f>Hoja1!$B$2:$B$4</c:f>
              <c:numCache>
                <c:formatCode>0.0</c:formatCode>
                <c:ptCount val="3"/>
                <c:pt idx="0">
                  <c:v>29.9</c:v>
                </c:pt>
                <c:pt idx="1">
                  <c:v>43.2</c:v>
                </c:pt>
                <c:pt idx="2">
                  <c:v>14</c:v>
                </c:pt>
              </c:numCache>
            </c:numRef>
          </c:val>
          <c:extLst xmlns:c16r2="http://schemas.microsoft.com/office/drawing/2015/06/chart">
            <c:ext xmlns:c16="http://schemas.microsoft.com/office/drawing/2014/chart" uri="{C3380CC4-5D6E-409C-BE32-E72D297353CC}">
              <c16:uniqueId val="{00000000-2DEB-45D4-BEBF-A33DF1443496}"/>
            </c:ext>
          </c:extLst>
        </c:ser>
        <c:ser>
          <c:idx val="1"/>
          <c:order val="1"/>
          <c:tx>
            <c:strRef>
              <c:f>Hoja1!$C$1</c:f>
              <c:strCache>
                <c:ptCount val="1"/>
                <c:pt idx="0">
                  <c:v>No supervisan/controlan</c:v>
                </c:pt>
              </c:strCache>
            </c:strRef>
          </c:tx>
          <c:invertIfNegative val="0"/>
          <c:dLbls>
            <c:spPr>
              <a:noFill/>
              <a:ln>
                <a:noFill/>
              </a:ln>
              <a:effectLst/>
            </c:spPr>
            <c:txPr>
              <a:bodyPr/>
              <a:lstStyle/>
              <a:p>
                <a:pPr>
                  <a:defRPr sz="1200"/>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Hoja1!$A$2:$A$4</c:f>
              <c:strCache>
                <c:ptCount val="3"/>
                <c:pt idx="0">
                  <c:v>CONTACTO ACTIVO</c:v>
                </c:pt>
                <c:pt idx="1">
                  <c:v>CONTACTO PASIVO</c:v>
                </c:pt>
                <c:pt idx="2">
                  <c:v>CONTACTO FÍSICO</c:v>
                </c:pt>
              </c:strCache>
            </c:strRef>
          </c:cat>
          <c:val>
            <c:numRef>
              <c:f>Hoja1!$C$2:$C$4</c:f>
              <c:numCache>
                <c:formatCode>0.0</c:formatCode>
                <c:ptCount val="3"/>
                <c:pt idx="0">
                  <c:v>42.8</c:v>
                </c:pt>
                <c:pt idx="1">
                  <c:v>56.6</c:v>
                </c:pt>
                <c:pt idx="2">
                  <c:v>18.7</c:v>
                </c:pt>
              </c:numCache>
            </c:numRef>
          </c:val>
          <c:extLst xmlns:c16r2="http://schemas.microsoft.com/office/drawing/2015/06/chart">
            <c:ext xmlns:c16="http://schemas.microsoft.com/office/drawing/2014/chart" uri="{C3380CC4-5D6E-409C-BE32-E72D297353CC}">
              <c16:uniqueId val="{00000001-2DEB-45D4-BEBF-A33DF1443496}"/>
            </c:ext>
          </c:extLst>
        </c:ser>
        <c:dLbls>
          <c:showLegendKey val="0"/>
          <c:showVal val="0"/>
          <c:showCatName val="0"/>
          <c:showSerName val="0"/>
          <c:showPercent val="0"/>
          <c:showBubbleSize val="0"/>
        </c:dLbls>
        <c:gapWidth val="150"/>
        <c:axId val="12055552"/>
        <c:axId val="130145600"/>
      </c:barChart>
      <c:catAx>
        <c:axId val="12055552"/>
        <c:scaling>
          <c:orientation val="minMax"/>
        </c:scaling>
        <c:delete val="0"/>
        <c:axPos val="b"/>
        <c:numFmt formatCode="General" sourceLinked="0"/>
        <c:majorTickMark val="out"/>
        <c:minorTickMark val="none"/>
        <c:tickLblPos val="nextTo"/>
        <c:txPr>
          <a:bodyPr/>
          <a:lstStyle/>
          <a:p>
            <a:pPr>
              <a:defRPr sz="1200"/>
            </a:pPr>
            <a:endParaRPr lang="es-ES"/>
          </a:p>
        </c:txPr>
        <c:crossAx val="130145600"/>
        <c:crosses val="autoZero"/>
        <c:auto val="1"/>
        <c:lblAlgn val="ctr"/>
        <c:lblOffset val="100"/>
        <c:noMultiLvlLbl val="0"/>
      </c:catAx>
      <c:valAx>
        <c:axId val="130145600"/>
        <c:scaling>
          <c:orientation val="minMax"/>
        </c:scaling>
        <c:delete val="0"/>
        <c:axPos val="l"/>
        <c:majorGridlines/>
        <c:numFmt formatCode="0.0" sourceLinked="1"/>
        <c:majorTickMark val="out"/>
        <c:minorTickMark val="none"/>
        <c:tickLblPos val="nextTo"/>
        <c:txPr>
          <a:bodyPr/>
          <a:lstStyle/>
          <a:p>
            <a:pPr>
              <a:defRPr sz="1200"/>
            </a:pPr>
            <a:endParaRPr lang="es-ES"/>
          </a:p>
        </c:txPr>
        <c:crossAx val="12055552"/>
        <c:crosses val="autoZero"/>
        <c:crossBetween val="between"/>
      </c:valAx>
    </c:plotArea>
    <c:legend>
      <c:legendPos val="r"/>
      <c:layout>
        <c:manualLayout>
          <c:xMode val="edge"/>
          <c:yMode val="edge"/>
          <c:x val="0.65154972934844391"/>
          <c:y val="0.21838159445481301"/>
          <c:w val="0.33789045129038753"/>
          <c:h val="0.20618838209119641"/>
        </c:manualLayout>
      </c:layout>
      <c:overlay val="0"/>
      <c:txPr>
        <a:bodyPr/>
        <a:lstStyle/>
        <a:p>
          <a:pPr>
            <a:defRPr sz="1200"/>
          </a:pPr>
          <a:endParaRPr lang="es-ES"/>
        </a:p>
      </c:txPr>
    </c:legend>
    <c:plotVisOnly val="1"/>
    <c:dispBlanksAs val="gap"/>
    <c:showDLblsOverMax val="0"/>
  </c:chart>
  <c:txPr>
    <a:bodyPr/>
    <a:lstStyle/>
    <a:p>
      <a:pPr>
        <a:defRPr sz="1800"/>
      </a:pPr>
      <a:endParaRPr lang="es-E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69152830904597E-2"/>
          <c:y val="4.8148323804419697E-2"/>
          <c:w val="0.88313034353562259"/>
          <c:h val="0.76550217097977502"/>
        </c:manualLayout>
      </c:layout>
      <c:barChart>
        <c:barDir val="col"/>
        <c:grouping val="clustered"/>
        <c:varyColors val="0"/>
        <c:ser>
          <c:idx val="0"/>
          <c:order val="0"/>
          <c:tx>
            <c:strRef>
              <c:f>Hoja1!$B$1</c:f>
              <c:strCache>
                <c:ptCount val="1"/>
                <c:pt idx="0">
                  <c:v>Móvil antes 12 noche</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Hoja1!$A$2:$A$4</c:f>
              <c:strCache>
                <c:ptCount val="3"/>
                <c:pt idx="0">
                  <c:v>CONTACTO ACTIVO</c:v>
                </c:pt>
                <c:pt idx="1">
                  <c:v>CONTACTO PASIVO</c:v>
                </c:pt>
                <c:pt idx="2">
                  <c:v>CONTACTO FÍSICO</c:v>
                </c:pt>
              </c:strCache>
            </c:strRef>
          </c:cat>
          <c:val>
            <c:numRef>
              <c:f>Hoja1!$B$2:$B$4</c:f>
              <c:numCache>
                <c:formatCode>0.0</c:formatCode>
                <c:ptCount val="3"/>
                <c:pt idx="0">
                  <c:v>25.6</c:v>
                </c:pt>
                <c:pt idx="1">
                  <c:v>38.4</c:v>
                </c:pt>
                <c:pt idx="2">
                  <c:v>9.7000000000000011</c:v>
                </c:pt>
              </c:numCache>
            </c:numRef>
          </c:val>
          <c:extLst xmlns:c16r2="http://schemas.microsoft.com/office/drawing/2015/06/chart">
            <c:ext xmlns:c16="http://schemas.microsoft.com/office/drawing/2014/chart" uri="{C3380CC4-5D6E-409C-BE32-E72D297353CC}">
              <c16:uniqueId val="{00000000-B82D-4AD5-95C2-94258B612A74}"/>
            </c:ext>
          </c:extLst>
        </c:ser>
        <c:ser>
          <c:idx val="1"/>
          <c:order val="1"/>
          <c:tx>
            <c:strRef>
              <c:f>Hoja1!$C$1</c:f>
              <c:strCache>
                <c:ptCount val="1"/>
                <c:pt idx="0">
                  <c:v>Móvil después 12 noche </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Hoja1!$A$2:$A$4</c:f>
              <c:strCache>
                <c:ptCount val="3"/>
                <c:pt idx="0">
                  <c:v>CONTACTO ACTIVO</c:v>
                </c:pt>
                <c:pt idx="1">
                  <c:v>CONTACTO PASIVO</c:v>
                </c:pt>
                <c:pt idx="2">
                  <c:v>CONTACTO FÍSICO</c:v>
                </c:pt>
              </c:strCache>
            </c:strRef>
          </c:cat>
          <c:val>
            <c:numRef>
              <c:f>Hoja1!$C$2:$C$4</c:f>
              <c:numCache>
                <c:formatCode>0.0</c:formatCode>
                <c:ptCount val="3"/>
                <c:pt idx="0">
                  <c:v>54.4</c:v>
                </c:pt>
                <c:pt idx="1">
                  <c:v>69.400000000000006</c:v>
                </c:pt>
                <c:pt idx="2">
                  <c:v>26.3</c:v>
                </c:pt>
              </c:numCache>
            </c:numRef>
          </c:val>
          <c:extLst xmlns:c16r2="http://schemas.microsoft.com/office/drawing/2015/06/chart">
            <c:ext xmlns:c16="http://schemas.microsoft.com/office/drawing/2014/chart" uri="{C3380CC4-5D6E-409C-BE32-E72D297353CC}">
              <c16:uniqueId val="{00000001-B82D-4AD5-95C2-94258B612A74}"/>
            </c:ext>
          </c:extLst>
        </c:ser>
        <c:dLbls>
          <c:showLegendKey val="0"/>
          <c:showVal val="0"/>
          <c:showCatName val="0"/>
          <c:showSerName val="0"/>
          <c:showPercent val="0"/>
          <c:showBubbleSize val="0"/>
        </c:dLbls>
        <c:gapWidth val="150"/>
        <c:axId val="703795712"/>
        <c:axId val="675832960"/>
      </c:barChart>
      <c:catAx>
        <c:axId val="703795712"/>
        <c:scaling>
          <c:orientation val="minMax"/>
        </c:scaling>
        <c:delete val="0"/>
        <c:axPos val="b"/>
        <c:numFmt formatCode="General" sourceLinked="0"/>
        <c:majorTickMark val="out"/>
        <c:minorTickMark val="none"/>
        <c:tickLblPos val="nextTo"/>
        <c:crossAx val="675832960"/>
        <c:crosses val="autoZero"/>
        <c:auto val="1"/>
        <c:lblAlgn val="ctr"/>
        <c:lblOffset val="100"/>
        <c:noMultiLvlLbl val="0"/>
      </c:catAx>
      <c:valAx>
        <c:axId val="675832960"/>
        <c:scaling>
          <c:orientation val="minMax"/>
        </c:scaling>
        <c:delete val="0"/>
        <c:axPos val="l"/>
        <c:majorGridlines/>
        <c:numFmt formatCode="0.0" sourceLinked="1"/>
        <c:majorTickMark val="out"/>
        <c:minorTickMark val="none"/>
        <c:tickLblPos val="nextTo"/>
        <c:crossAx val="703795712"/>
        <c:crosses val="autoZero"/>
        <c:crossBetween val="between"/>
      </c:valAx>
    </c:plotArea>
    <c:legend>
      <c:legendPos val="r"/>
      <c:layout>
        <c:manualLayout>
          <c:xMode val="edge"/>
          <c:yMode val="edge"/>
          <c:x val="0.66858999534642805"/>
          <c:y val="9.1893269844130487E-2"/>
          <c:w val="0.32085008208191845"/>
          <c:h val="0.220574300464453"/>
        </c:manualLayout>
      </c:layout>
      <c:overlay val="0"/>
    </c:legend>
    <c:plotVisOnly val="1"/>
    <c:dispBlanksAs val="gap"/>
    <c:showDLblsOverMax val="0"/>
  </c:chart>
  <c:txPr>
    <a:bodyPr/>
    <a:lstStyle/>
    <a:p>
      <a:pPr>
        <a:defRPr sz="1200"/>
      </a:pPr>
      <a:endParaRPr lang="es-E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6155624534766564E-2"/>
          <c:y val="0.13781642467836999"/>
          <c:w val="0.91384433464901882"/>
          <c:h val="0.79026362781681958"/>
        </c:manualLayout>
      </c:layout>
      <c:barChart>
        <c:barDir val="col"/>
        <c:grouping val="clustered"/>
        <c:varyColors val="0"/>
        <c:ser>
          <c:idx val="0"/>
          <c:order val="0"/>
          <c:tx>
            <c:strRef>
              <c:f>Hoja1!$B$1</c:f>
              <c:strCache>
                <c:ptCount val="1"/>
                <c:pt idx="0">
                  <c:v>12 e 13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Hoja1!$A$2:$A$4</c:f>
              <c:strCache>
                <c:ptCount val="3"/>
                <c:pt idx="0">
                  <c:v>VÍCTIMAS</c:v>
                </c:pt>
                <c:pt idx="1">
                  <c:v>AUTORES</c:v>
                </c:pt>
                <c:pt idx="2">
                  <c:v>BULLY VICTIMS</c:v>
                </c:pt>
              </c:strCache>
            </c:strRef>
          </c:cat>
          <c:val>
            <c:numRef>
              <c:f>Hoja1!$B$2:$B$4</c:f>
              <c:numCache>
                <c:formatCode>General</c:formatCode>
                <c:ptCount val="3"/>
                <c:pt idx="0">
                  <c:v>6.2</c:v>
                </c:pt>
                <c:pt idx="1">
                  <c:v>3.9</c:v>
                </c:pt>
                <c:pt idx="2">
                  <c:v>2.5</c:v>
                </c:pt>
              </c:numCache>
            </c:numRef>
          </c:val>
          <c:extLst xmlns:c16r2="http://schemas.microsoft.com/office/drawing/2015/06/chart">
            <c:ext xmlns:c16="http://schemas.microsoft.com/office/drawing/2014/chart" uri="{C3380CC4-5D6E-409C-BE32-E72D297353CC}">
              <c16:uniqueId val="{00000000-C379-4587-903E-9D6DAB7E7143}"/>
            </c:ext>
          </c:extLst>
        </c:ser>
        <c:ser>
          <c:idx val="1"/>
          <c:order val="1"/>
          <c:tx>
            <c:strRef>
              <c:f>Hoja1!$C$1</c:f>
              <c:strCache>
                <c:ptCount val="1"/>
                <c:pt idx="0">
                  <c:v>14-16</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Hoja1!$A$2:$A$4</c:f>
              <c:strCache>
                <c:ptCount val="3"/>
                <c:pt idx="0">
                  <c:v>VÍCTIMAS</c:v>
                </c:pt>
                <c:pt idx="1">
                  <c:v>AUTORES</c:v>
                </c:pt>
                <c:pt idx="2">
                  <c:v>BULLY VICTIMS</c:v>
                </c:pt>
              </c:strCache>
            </c:strRef>
          </c:cat>
          <c:val>
            <c:numRef>
              <c:f>Hoja1!$C$2:$C$4</c:f>
              <c:numCache>
                <c:formatCode>General</c:formatCode>
                <c:ptCount val="3"/>
                <c:pt idx="0">
                  <c:v>11.4</c:v>
                </c:pt>
                <c:pt idx="1">
                  <c:v>10.7</c:v>
                </c:pt>
                <c:pt idx="2">
                  <c:v>5.0999999999999996</c:v>
                </c:pt>
              </c:numCache>
            </c:numRef>
          </c:val>
          <c:extLst xmlns:c16r2="http://schemas.microsoft.com/office/drawing/2015/06/chart">
            <c:ext xmlns:c16="http://schemas.microsoft.com/office/drawing/2014/chart" uri="{C3380CC4-5D6E-409C-BE32-E72D297353CC}">
              <c16:uniqueId val="{00000001-C379-4587-903E-9D6DAB7E7143}"/>
            </c:ext>
          </c:extLst>
        </c:ser>
        <c:ser>
          <c:idx val="2"/>
          <c:order val="2"/>
          <c:tx>
            <c:strRef>
              <c:f>Hoja1!$D$1</c:f>
              <c:strCache>
                <c:ptCount val="1"/>
                <c:pt idx="0">
                  <c:v>17 e 18</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Hoja1!$A$2:$A$4</c:f>
              <c:strCache>
                <c:ptCount val="3"/>
                <c:pt idx="0">
                  <c:v>VÍCTIMAS</c:v>
                </c:pt>
                <c:pt idx="1">
                  <c:v>AUTORES</c:v>
                </c:pt>
                <c:pt idx="2">
                  <c:v>BULLY VICTIMS</c:v>
                </c:pt>
              </c:strCache>
            </c:strRef>
          </c:cat>
          <c:val>
            <c:numRef>
              <c:f>Hoja1!$D$2:$D$4</c:f>
              <c:numCache>
                <c:formatCode>General</c:formatCode>
                <c:ptCount val="3"/>
                <c:pt idx="0">
                  <c:v>9.9</c:v>
                </c:pt>
                <c:pt idx="1">
                  <c:v>12.6</c:v>
                </c:pt>
                <c:pt idx="2">
                  <c:v>4.9000000000000004</c:v>
                </c:pt>
              </c:numCache>
            </c:numRef>
          </c:val>
          <c:extLst xmlns:c16r2="http://schemas.microsoft.com/office/drawing/2015/06/chart">
            <c:ext xmlns:c16="http://schemas.microsoft.com/office/drawing/2014/chart" uri="{C3380CC4-5D6E-409C-BE32-E72D297353CC}">
              <c16:uniqueId val="{00000002-C379-4587-903E-9D6DAB7E7143}"/>
            </c:ext>
          </c:extLst>
        </c:ser>
        <c:dLbls>
          <c:showLegendKey val="0"/>
          <c:showVal val="0"/>
          <c:showCatName val="0"/>
          <c:showSerName val="0"/>
          <c:showPercent val="0"/>
          <c:showBubbleSize val="0"/>
        </c:dLbls>
        <c:gapWidth val="150"/>
        <c:axId val="705129984"/>
        <c:axId val="675848768"/>
      </c:barChart>
      <c:catAx>
        <c:axId val="705129984"/>
        <c:scaling>
          <c:orientation val="minMax"/>
        </c:scaling>
        <c:delete val="0"/>
        <c:axPos val="b"/>
        <c:numFmt formatCode="General" sourceLinked="0"/>
        <c:majorTickMark val="out"/>
        <c:minorTickMark val="none"/>
        <c:tickLblPos val="nextTo"/>
        <c:spPr>
          <a:noFill/>
          <a:ln w="6350" cap="flat" cmpd="sng" algn="in">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s-ES"/>
          </a:p>
        </c:txPr>
        <c:crossAx val="675848768"/>
        <c:crosses val="autoZero"/>
        <c:auto val="1"/>
        <c:lblAlgn val="ctr"/>
        <c:lblOffset val="100"/>
        <c:noMultiLvlLbl val="0"/>
      </c:catAx>
      <c:valAx>
        <c:axId val="675848768"/>
        <c:scaling>
          <c:orientation val="minMax"/>
        </c:scaling>
        <c:delete val="0"/>
        <c:axPos val="l"/>
        <c:majorGridlines>
          <c:spPr>
            <a:ln w="6350" cap="flat" cmpd="sng" algn="in">
              <a:solidFill>
                <a:schemeClr val="tx1">
                  <a:tint val="75000"/>
                </a:schemeClr>
              </a:solidFill>
              <a:prstDash val="solid"/>
              <a:round/>
            </a:ln>
            <a:effectLst/>
          </c:spPr>
        </c:majorGridlines>
        <c:numFmt formatCode="General" sourceLinked="0"/>
        <c:majorTickMark val="out"/>
        <c:minorTickMark val="none"/>
        <c:tickLblPos val="nextTo"/>
        <c:spPr>
          <a:noFill/>
          <a:ln w="6350" cap="flat" cmpd="sng" algn="in">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s-ES"/>
          </a:p>
        </c:txPr>
        <c:crossAx val="705129984"/>
        <c:crosses val="autoZero"/>
        <c:crossBetween val="between"/>
      </c:valAx>
      <c:spPr>
        <a:noFill/>
        <a:ln>
          <a:noFill/>
        </a:ln>
        <a:effectLst/>
      </c:spPr>
    </c:plotArea>
    <c:legend>
      <c:legendPos val="r"/>
      <c:layout>
        <c:manualLayout>
          <c:xMode val="edge"/>
          <c:yMode val="edge"/>
          <c:x val="0.83308762036555595"/>
          <c:y val="7.4233329809010803E-2"/>
          <c:w val="0.11326580625654223"/>
          <c:h val="0.2352795536730546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s-ES"/>
        </a:p>
      </c:txPr>
    </c:legend>
    <c:plotVisOnly val="1"/>
    <c:dispBlanksAs val="gap"/>
    <c:showDLblsOverMax val="0"/>
  </c:chart>
  <c:spPr>
    <a:noFill/>
    <a:ln w="6350" cap="flat" cmpd="sng" algn="in">
      <a:noFill/>
      <a:prstDash val="solid"/>
    </a:ln>
    <a:effectLst/>
  </c:spPr>
  <c:txPr>
    <a:bodyPr/>
    <a:lstStyle/>
    <a:p>
      <a:pPr>
        <a:defRPr/>
      </a:pPr>
      <a:endParaRPr lang="es-E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659720921047152E-2"/>
          <c:y val="5.2010854990997814E-2"/>
          <c:w val="0.89670776513856199"/>
          <c:h val="0.77345647066721601"/>
        </c:manualLayout>
      </c:layout>
      <c:barChart>
        <c:barDir val="col"/>
        <c:grouping val="clustered"/>
        <c:varyColors val="0"/>
        <c:ser>
          <c:idx val="0"/>
          <c:order val="0"/>
          <c:tx>
            <c:strRef>
              <c:f>Hoja1!$B$1</c:f>
              <c:strCache>
                <c:ptCount val="1"/>
                <c:pt idx="0">
                  <c:v>Mozos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Hoja1!$A$2:$A$4</c:f>
              <c:strCache>
                <c:ptCount val="3"/>
                <c:pt idx="0">
                  <c:v>VÍCTIMAS</c:v>
                </c:pt>
                <c:pt idx="1">
                  <c:v>AUTORES</c:v>
                </c:pt>
                <c:pt idx="2">
                  <c:v>BULLY VICTIMS</c:v>
                </c:pt>
              </c:strCache>
            </c:strRef>
          </c:cat>
          <c:val>
            <c:numRef>
              <c:f>Hoja1!$B$2:$B$4</c:f>
              <c:numCache>
                <c:formatCode>General</c:formatCode>
                <c:ptCount val="3"/>
                <c:pt idx="0">
                  <c:v>8.9</c:v>
                </c:pt>
                <c:pt idx="1">
                  <c:v>9</c:v>
                </c:pt>
                <c:pt idx="2">
                  <c:v>4.5</c:v>
                </c:pt>
              </c:numCache>
            </c:numRef>
          </c:val>
          <c:extLst xmlns:c16r2="http://schemas.microsoft.com/office/drawing/2015/06/chart">
            <c:ext xmlns:c16="http://schemas.microsoft.com/office/drawing/2014/chart" uri="{C3380CC4-5D6E-409C-BE32-E72D297353CC}">
              <c16:uniqueId val="{00000000-EB8D-4699-A64D-F065236A013B}"/>
            </c:ext>
          </c:extLst>
        </c:ser>
        <c:ser>
          <c:idx val="1"/>
          <c:order val="1"/>
          <c:tx>
            <c:strRef>
              <c:f>Hoja1!$C$1</c:f>
              <c:strCache>
                <c:ptCount val="1"/>
                <c:pt idx="0">
                  <c:v>Mozas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Hoja1!$A$2:$A$4</c:f>
              <c:strCache>
                <c:ptCount val="3"/>
                <c:pt idx="0">
                  <c:v>VÍCTIMAS</c:v>
                </c:pt>
                <c:pt idx="1">
                  <c:v>AUTORES</c:v>
                </c:pt>
                <c:pt idx="2">
                  <c:v>BULLY VICTIMS</c:v>
                </c:pt>
              </c:strCache>
            </c:strRef>
          </c:cat>
          <c:val>
            <c:numRef>
              <c:f>Hoja1!$C$2:$C$4</c:f>
              <c:numCache>
                <c:formatCode>General</c:formatCode>
                <c:ptCount val="3"/>
                <c:pt idx="0">
                  <c:v>9.7000000000000011</c:v>
                </c:pt>
                <c:pt idx="1">
                  <c:v>8.6</c:v>
                </c:pt>
                <c:pt idx="2">
                  <c:v>3.8</c:v>
                </c:pt>
              </c:numCache>
            </c:numRef>
          </c:val>
          <c:extLst xmlns:c16r2="http://schemas.microsoft.com/office/drawing/2015/06/chart">
            <c:ext xmlns:c16="http://schemas.microsoft.com/office/drawing/2014/chart" uri="{C3380CC4-5D6E-409C-BE32-E72D297353CC}">
              <c16:uniqueId val="{00000001-EB8D-4699-A64D-F065236A013B}"/>
            </c:ext>
          </c:extLst>
        </c:ser>
        <c:dLbls>
          <c:showLegendKey val="0"/>
          <c:showVal val="0"/>
          <c:showCatName val="0"/>
          <c:showSerName val="0"/>
          <c:showPercent val="0"/>
          <c:showBubbleSize val="0"/>
        </c:dLbls>
        <c:gapWidth val="150"/>
        <c:axId val="705434112"/>
        <c:axId val="675850496"/>
      </c:barChart>
      <c:catAx>
        <c:axId val="705434112"/>
        <c:scaling>
          <c:orientation val="minMax"/>
        </c:scaling>
        <c:delete val="0"/>
        <c:axPos val="b"/>
        <c:numFmt formatCode="General" sourceLinked="0"/>
        <c:majorTickMark val="out"/>
        <c:minorTickMark val="none"/>
        <c:tickLblPos val="nextTo"/>
        <c:spPr>
          <a:noFill/>
          <a:ln w="6350" cap="flat" cmpd="sng" algn="in">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s-ES"/>
          </a:p>
        </c:txPr>
        <c:crossAx val="675850496"/>
        <c:crosses val="autoZero"/>
        <c:auto val="1"/>
        <c:lblAlgn val="ctr"/>
        <c:lblOffset val="100"/>
        <c:noMultiLvlLbl val="0"/>
      </c:catAx>
      <c:valAx>
        <c:axId val="675850496"/>
        <c:scaling>
          <c:orientation val="minMax"/>
        </c:scaling>
        <c:delete val="0"/>
        <c:axPos val="l"/>
        <c:majorGridlines>
          <c:spPr>
            <a:ln w="6350" cap="flat" cmpd="sng" algn="in">
              <a:solidFill>
                <a:schemeClr val="tx1">
                  <a:tint val="75000"/>
                </a:schemeClr>
              </a:solidFill>
              <a:prstDash val="solid"/>
              <a:round/>
            </a:ln>
            <a:effectLst/>
          </c:spPr>
        </c:majorGridlines>
        <c:numFmt formatCode="General" sourceLinked="0"/>
        <c:majorTickMark val="out"/>
        <c:minorTickMark val="none"/>
        <c:tickLblPos val="nextTo"/>
        <c:spPr>
          <a:noFill/>
          <a:ln w="6350" cap="flat" cmpd="sng" algn="in">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s-ES"/>
          </a:p>
        </c:txPr>
        <c:crossAx val="705434112"/>
        <c:crosses val="autoZero"/>
        <c:crossBetween val="between"/>
      </c:valAx>
      <c:spPr>
        <a:noFill/>
        <a:ln>
          <a:noFill/>
        </a:ln>
        <a:effectLst/>
      </c:spPr>
    </c:plotArea>
    <c:legend>
      <c:legendPos val="r"/>
      <c:layout>
        <c:manualLayout>
          <c:xMode val="edge"/>
          <c:yMode val="edge"/>
          <c:x val="0.71660892484471195"/>
          <c:y val="0.115474264029176"/>
          <c:w val="0.1112177906053968"/>
          <c:h val="0.1694224036715450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s-ES"/>
        </a:p>
      </c:txPr>
    </c:legend>
    <c:plotVisOnly val="1"/>
    <c:dispBlanksAs val="gap"/>
    <c:showDLblsOverMax val="0"/>
  </c:chart>
  <c:spPr>
    <a:noFill/>
    <a:ln w="6350" cap="flat" cmpd="sng" algn="in">
      <a:noFill/>
      <a:prstDash val="solid"/>
    </a:ln>
    <a:effectLst/>
  </c:spPr>
  <c:txPr>
    <a:bodyPr/>
    <a:lstStyle/>
    <a:p>
      <a:pPr>
        <a:defRPr/>
      </a:pPr>
      <a:endParaRPr lang="es-ES"/>
    </a:p>
  </c:txPr>
  <c:externalData r:id="rId1">
    <c:autoUpdate val="0"/>
  </c:externalData>
</c:chartSpace>
</file>

<file path=ppt/diagrams/_rels/data1.xml.rels><?xml version="1.0" encoding="UTF-8" standalone="yes"?>
<Relationships xmlns="http://schemas.openxmlformats.org/package/2006/relationships"><Relationship Id="rId1" Type="http://schemas.openxmlformats.org/officeDocument/2006/relationships/hyperlink" Target="TALLER%20PADRES/DESCONOCIDOS.avi"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1F0B87-DDB2-9F47-9BEA-616C6709580B}" type="doc">
      <dgm:prSet loTypeId="urn:microsoft.com/office/officeart/2005/8/layout/vList4#1" loCatId="" qsTypeId="urn:microsoft.com/office/officeart/2005/8/quickstyle/simple4" qsCatId="simple" csTypeId="urn:microsoft.com/office/officeart/2005/8/colors/colorful2" csCatId="colorful" phldr="1"/>
      <dgm:spPr/>
      <dgm:t>
        <a:bodyPr/>
        <a:lstStyle/>
        <a:p>
          <a:endParaRPr lang="es-ES_tradnl"/>
        </a:p>
      </dgm:t>
    </dgm:pt>
    <dgm:pt modelId="{4A86BE18-F78C-3A41-BC60-4EAD57B49725}">
      <dgm:prSet phldrT="[Texto]"/>
      <dgm:spPr/>
      <dgm:t>
        <a:bodyPr/>
        <a:lstStyle/>
        <a:p>
          <a:pPr lvl="0" algn="l" defTabSz="889000">
            <a:lnSpc>
              <a:spcPct val="90000"/>
            </a:lnSpc>
            <a:spcBef>
              <a:spcPct val="0"/>
            </a:spcBef>
            <a:spcAft>
              <a:spcPct val="35000"/>
            </a:spcAft>
          </a:pPr>
          <a:r>
            <a:rPr lang="es-ES_tradnl" b="1" dirty="0" err="1">
              <a:latin typeface="Gill Sans MT" charset="0"/>
              <a:ea typeface="Gill Sans MT" charset="0"/>
              <a:cs typeface="Gill Sans MT" charset="0"/>
            </a:rPr>
            <a:t>Sexting</a:t>
          </a:r>
          <a:endParaRPr lang="es-ES_tradnl" b="1" dirty="0">
            <a:latin typeface="Gill Sans MT" charset="0"/>
            <a:ea typeface="Gill Sans MT" charset="0"/>
            <a:cs typeface="Gill Sans MT" charset="0"/>
          </a:endParaRPr>
        </a:p>
      </dgm:t>
    </dgm:pt>
    <dgm:pt modelId="{B5141EA6-1E40-944A-AB46-CAF807B62315}" type="parTrans" cxnId="{DE3A9194-F610-1C4B-8870-EF9977BC2E5C}">
      <dgm:prSet/>
      <dgm:spPr/>
      <dgm:t>
        <a:bodyPr/>
        <a:lstStyle/>
        <a:p>
          <a:endParaRPr lang="es-ES_tradnl"/>
        </a:p>
      </dgm:t>
    </dgm:pt>
    <dgm:pt modelId="{8A0B75D2-E4D8-A247-95C6-F52D35F25483}" type="sibTrans" cxnId="{DE3A9194-F610-1C4B-8870-EF9977BC2E5C}">
      <dgm:prSet/>
      <dgm:spPr/>
      <dgm:t>
        <a:bodyPr/>
        <a:lstStyle/>
        <a:p>
          <a:endParaRPr lang="es-ES_tradnl"/>
        </a:p>
      </dgm:t>
    </dgm:pt>
    <dgm:pt modelId="{4B0ECB7D-053D-F94E-9E10-7AF1BFFF0FDA}">
      <dgm:prSet phldrT="[Texto]"/>
      <dgm:spPr/>
      <dgm:t>
        <a:bodyPr/>
        <a:lstStyle/>
        <a:p>
          <a:pPr lvl="0" algn="l" defTabSz="889000">
            <a:lnSpc>
              <a:spcPct val="90000"/>
            </a:lnSpc>
            <a:spcBef>
              <a:spcPct val="0"/>
            </a:spcBef>
            <a:spcAft>
              <a:spcPct val="35000"/>
            </a:spcAft>
          </a:pPr>
          <a:r>
            <a:rPr lang="es-ES_tradnl" dirty="0" err="1">
              <a:latin typeface="Gill Sans MT" charset="0"/>
              <a:ea typeface="Gill Sans MT" charset="0"/>
              <a:cs typeface="Gill Sans MT" charset="0"/>
            </a:rPr>
            <a:t>Env</a:t>
          </a:r>
          <a:r>
            <a:rPr lang="es-ES" dirty="0" err="1">
              <a:latin typeface="Gill Sans MT" charset="0"/>
              <a:ea typeface="Gill Sans MT" charset="0"/>
              <a:cs typeface="Gill Sans MT" charset="0"/>
            </a:rPr>
            <a:t>ío</a:t>
          </a:r>
          <a:r>
            <a:rPr lang="es-ES" dirty="0">
              <a:latin typeface="Gill Sans MT" charset="0"/>
              <a:ea typeface="Gill Sans MT" charset="0"/>
              <a:cs typeface="Gill Sans MT" charset="0"/>
            </a:rPr>
            <a:t> de contenidos de tipo sexual (principalmente</a:t>
          </a:r>
          <a:r>
            <a:rPr lang="es-ES" baseline="0" dirty="0">
              <a:latin typeface="Gill Sans MT" charset="0"/>
              <a:ea typeface="Gill Sans MT" charset="0"/>
              <a:cs typeface="Gill Sans MT" charset="0"/>
            </a:rPr>
            <a:t> fotografías y/o vídeos) producidos generalmente por el propio remitente, por medio de teléfonos móviles. </a:t>
          </a:r>
          <a:r>
            <a:rPr lang="es-ES" dirty="0">
              <a:latin typeface="Gill Sans MT" charset="0"/>
              <a:ea typeface="Gill Sans MT" charset="0"/>
              <a:cs typeface="Gill Sans MT" charset="0"/>
            </a:rPr>
            <a:t>(art. código penal 197)</a:t>
          </a:r>
          <a:endParaRPr lang="es-ES_tradnl" dirty="0">
            <a:latin typeface="Gill Sans MT" charset="0"/>
            <a:ea typeface="Gill Sans MT" charset="0"/>
            <a:cs typeface="Gill Sans MT" charset="0"/>
          </a:endParaRPr>
        </a:p>
      </dgm:t>
    </dgm:pt>
    <dgm:pt modelId="{EAE9E70F-E543-6040-8A5C-0971630873E7}" type="parTrans" cxnId="{394EF4EF-DB05-094E-AB3E-C06020C75DC6}">
      <dgm:prSet/>
      <dgm:spPr/>
      <dgm:t>
        <a:bodyPr/>
        <a:lstStyle/>
        <a:p>
          <a:endParaRPr lang="es-ES_tradnl"/>
        </a:p>
      </dgm:t>
    </dgm:pt>
    <dgm:pt modelId="{687213E6-FF0D-4546-95EC-FBF58893127A}" type="sibTrans" cxnId="{394EF4EF-DB05-094E-AB3E-C06020C75DC6}">
      <dgm:prSet/>
      <dgm:spPr/>
      <dgm:t>
        <a:bodyPr/>
        <a:lstStyle/>
        <a:p>
          <a:endParaRPr lang="es-ES_tradnl"/>
        </a:p>
      </dgm:t>
    </dgm:pt>
    <dgm:pt modelId="{B8478055-74B5-0541-86A5-0A135A123255}">
      <dgm:prSet/>
      <dgm:spPr/>
      <dgm:t>
        <a:bodyPr/>
        <a:lstStyle/>
        <a:p>
          <a:r>
            <a:rPr lang="es-ES" b="1" dirty="0" err="1">
              <a:latin typeface="Gill Sans MT" charset="0"/>
              <a:ea typeface="Gill Sans MT" charset="0"/>
              <a:cs typeface="Gill Sans MT" charset="0"/>
            </a:rPr>
            <a:t>Grooming</a:t>
          </a:r>
          <a:endParaRPr lang="es-ES" b="1" dirty="0">
            <a:latin typeface="Gill Sans MT" charset="0"/>
            <a:ea typeface="Gill Sans MT" charset="0"/>
            <a:cs typeface="Gill Sans MT" charset="0"/>
          </a:endParaRPr>
        </a:p>
      </dgm:t>
    </dgm:pt>
    <dgm:pt modelId="{D4E53A2B-2E4F-904C-B6CF-4EE4F83CA43E}" type="parTrans" cxnId="{21954751-2BCF-F34F-ADFE-C7A192A1DDBB}">
      <dgm:prSet/>
      <dgm:spPr/>
      <dgm:t>
        <a:bodyPr/>
        <a:lstStyle/>
        <a:p>
          <a:endParaRPr lang="es-ES_tradnl"/>
        </a:p>
      </dgm:t>
    </dgm:pt>
    <dgm:pt modelId="{676938DE-6455-8541-A7C7-6B50EE988144}" type="sibTrans" cxnId="{21954751-2BCF-F34F-ADFE-C7A192A1DDBB}">
      <dgm:prSet/>
      <dgm:spPr/>
      <dgm:t>
        <a:bodyPr/>
        <a:lstStyle/>
        <a:p>
          <a:endParaRPr lang="es-ES_tradnl"/>
        </a:p>
      </dgm:t>
    </dgm:pt>
    <dgm:pt modelId="{BAFA146A-8882-654E-A509-90530F4EC41C}">
      <dgm:prSet/>
      <dgm:spPr/>
      <dgm:t>
        <a:bodyPr/>
        <a:lstStyle/>
        <a:p>
          <a:r>
            <a:rPr lang="es-ES" b="1" dirty="0" err="1">
              <a:latin typeface="Gill Sans MT" charset="0"/>
              <a:ea typeface="Gill Sans MT" charset="0"/>
              <a:cs typeface="Gill Sans MT" charset="0"/>
            </a:rPr>
            <a:t>Ciberbullying</a:t>
          </a:r>
          <a:endParaRPr lang="es-ES" b="1" dirty="0">
            <a:latin typeface="Gill Sans MT" charset="0"/>
            <a:ea typeface="Gill Sans MT" charset="0"/>
            <a:cs typeface="Gill Sans MT" charset="0"/>
          </a:endParaRPr>
        </a:p>
      </dgm:t>
      <dgm:extLst>
        <a:ext uri="{E40237B7-FDA0-4F09-8148-C483321AD2D9}">
          <dgm14:cNvPr xmlns:dgm14="http://schemas.microsoft.com/office/drawing/2010/diagram" id="0" name="">
            <a:hlinkClick xmlns:r="http://schemas.openxmlformats.org/officeDocument/2006/relationships" r:id="rId1" action="ppaction://hlinkfile"/>
          </dgm14:cNvPr>
        </a:ext>
      </dgm:extLst>
    </dgm:pt>
    <dgm:pt modelId="{7CD27761-7799-6A40-8802-E9FB0DD69E65}" type="parTrans" cxnId="{9BE34A40-2A7A-1946-8042-AF4AAABE9BBD}">
      <dgm:prSet/>
      <dgm:spPr/>
      <dgm:t>
        <a:bodyPr/>
        <a:lstStyle/>
        <a:p>
          <a:endParaRPr lang="es-ES_tradnl"/>
        </a:p>
      </dgm:t>
    </dgm:pt>
    <dgm:pt modelId="{09E68B53-B966-334E-8B28-53049505856B}" type="sibTrans" cxnId="{9BE34A40-2A7A-1946-8042-AF4AAABE9BBD}">
      <dgm:prSet/>
      <dgm:spPr/>
      <dgm:t>
        <a:bodyPr/>
        <a:lstStyle/>
        <a:p>
          <a:endParaRPr lang="es-ES_tradnl"/>
        </a:p>
      </dgm:t>
    </dgm:pt>
    <dgm:pt modelId="{47FB66A1-C209-2F42-BE0D-C8EF3D1E012B}">
      <dgm:prSet/>
      <dgm:spPr/>
      <dgm:t>
        <a:bodyPr/>
        <a:lstStyle/>
        <a:p>
          <a:r>
            <a:rPr lang="es-ES" dirty="0">
              <a:latin typeface="Gill Sans MT" charset="0"/>
              <a:ea typeface="Gill Sans MT" charset="0"/>
              <a:cs typeface="Gill Sans MT" charset="0"/>
            </a:rPr>
            <a:t>Prácticas online de ciertos adultos para ganarse la confianza de un (o una) menor fingiendo empatía, cariño, etc. con fines de satisfacción sexual (art. 183 código penal)</a:t>
          </a:r>
          <a:endParaRPr lang="es-ES" b="1" dirty="0">
            <a:latin typeface="Gill Sans MT" charset="0"/>
            <a:ea typeface="Gill Sans MT" charset="0"/>
            <a:cs typeface="Gill Sans MT" charset="0"/>
          </a:endParaRPr>
        </a:p>
      </dgm:t>
    </dgm:pt>
    <dgm:pt modelId="{E2FB3009-3585-BC40-8AAC-1AF7C4B9BFFD}" type="parTrans" cxnId="{25B11774-19D7-0644-8A20-533E8A74FB4E}">
      <dgm:prSet/>
      <dgm:spPr/>
      <dgm:t>
        <a:bodyPr/>
        <a:lstStyle/>
        <a:p>
          <a:endParaRPr lang="es-ES_tradnl"/>
        </a:p>
      </dgm:t>
    </dgm:pt>
    <dgm:pt modelId="{87674A6A-5E0C-AB48-B154-F6FE54B57968}" type="sibTrans" cxnId="{25B11774-19D7-0644-8A20-533E8A74FB4E}">
      <dgm:prSet/>
      <dgm:spPr/>
      <dgm:t>
        <a:bodyPr/>
        <a:lstStyle/>
        <a:p>
          <a:endParaRPr lang="es-ES_tradnl"/>
        </a:p>
      </dgm:t>
    </dgm:pt>
    <dgm:pt modelId="{87A9A10C-AE39-7A46-80BE-7D2D5406AE08}">
      <dgm:prSet/>
      <dgm:spPr/>
      <dgm:t>
        <a:bodyPr/>
        <a:lstStyle/>
        <a:p>
          <a:r>
            <a:rPr lang="es-ES" dirty="0">
              <a:latin typeface="Gill Sans MT" charset="0"/>
              <a:ea typeface="Gill Sans MT" charset="0"/>
              <a:cs typeface="Gill Sans MT" charset="0"/>
            </a:rPr>
            <a:t>Uso de medios telemáticos (Internet, telefonía móvil, videojuegos) para ejercer el acoso psicológico entre iguales (art. 172 código penal penal)</a:t>
          </a:r>
          <a:endParaRPr lang="es-ES" b="1" dirty="0">
            <a:latin typeface="Gill Sans MT" charset="0"/>
            <a:ea typeface="Gill Sans MT" charset="0"/>
            <a:cs typeface="Gill Sans MT" charset="0"/>
          </a:endParaRPr>
        </a:p>
      </dgm:t>
    </dgm:pt>
    <dgm:pt modelId="{A3891075-0CE3-BF42-B6E3-BF562B0B79AD}" type="parTrans" cxnId="{1AF61566-E1C6-FD44-91C6-DFF4DDF023EB}">
      <dgm:prSet/>
      <dgm:spPr/>
      <dgm:t>
        <a:bodyPr/>
        <a:lstStyle/>
        <a:p>
          <a:endParaRPr lang="es-ES_tradnl"/>
        </a:p>
      </dgm:t>
    </dgm:pt>
    <dgm:pt modelId="{1C7A5E00-D700-484E-BCAA-399FCAE5F923}" type="sibTrans" cxnId="{1AF61566-E1C6-FD44-91C6-DFF4DDF023EB}">
      <dgm:prSet/>
      <dgm:spPr/>
      <dgm:t>
        <a:bodyPr/>
        <a:lstStyle/>
        <a:p>
          <a:endParaRPr lang="es-ES_tradnl"/>
        </a:p>
      </dgm:t>
    </dgm:pt>
    <dgm:pt modelId="{C6FAD66B-75D1-534C-9229-7841985F03A0}" type="pres">
      <dgm:prSet presAssocID="{491F0B87-DDB2-9F47-9BEA-616C6709580B}" presName="linear" presStyleCnt="0">
        <dgm:presLayoutVars>
          <dgm:dir/>
          <dgm:resizeHandles val="exact"/>
        </dgm:presLayoutVars>
      </dgm:prSet>
      <dgm:spPr/>
      <dgm:t>
        <a:bodyPr/>
        <a:lstStyle/>
        <a:p>
          <a:endParaRPr lang="es-ES"/>
        </a:p>
      </dgm:t>
    </dgm:pt>
    <dgm:pt modelId="{06708F39-B01B-8643-A105-093384FEBA10}" type="pres">
      <dgm:prSet presAssocID="{4A86BE18-F78C-3A41-BC60-4EAD57B49725}" presName="comp" presStyleCnt="0"/>
      <dgm:spPr/>
    </dgm:pt>
    <dgm:pt modelId="{C7382CBD-4D42-FC49-A309-AD8B637A4EB8}" type="pres">
      <dgm:prSet presAssocID="{4A86BE18-F78C-3A41-BC60-4EAD57B49725}" presName="box" presStyleLbl="node1" presStyleIdx="0" presStyleCnt="3"/>
      <dgm:spPr/>
      <dgm:t>
        <a:bodyPr/>
        <a:lstStyle/>
        <a:p>
          <a:endParaRPr lang="es-ES"/>
        </a:p>
      </dgm:t>
    </dgm:pt>
    <dgm:pt modelId="{7C8CAEB4-DDE1-4549-BE0D-56519FC40AD1}" type="pres">
      <dgm:prSet presAssocID="{4A86BE18-F78C-3A41-BC60-4EAD57B49725}" presName="img" presStyleLbl="fgImgPlace1" presStyleIdx="0" presStyleCnt="3" custFlipHor="1" custScaleX="3681" custScaleY="5844"/>
      <dgm:spPr/>
    </dgm:pt>
    <dgm:pt modelId="{A0549543-7F1F-DA47-A09C-FDD828449E01}" type="pres">
      <dgm:prSet presAssocID="{4A86BE18-F78C-3A41-BC60-4EAD57B49725}" presName="text" presStyleLbl="node1" presStyleIdx="0" presStyleCnt="3">
        <dgm:presLayoutVars>
          <dgm:bulletEnabled val="1"/>
        </dgm:presLayoutVars>
      </dgm:prSet>
      <dgm:spPr/>
      <dgm:t>
        <a:bodyPr/>
        <a:lstStyle/>
        <a:p>
          <a:endParaRPr lang="es-ES"/>
        </a:p>
      </dgm:t>
    </dgm:pt>
    <dgm:pt modelId="{39022E7B-EB76-6143-A342-63D82F2B1D56}" type="pres">
      <dgm:prSet presAssocID="{8A0B75D2-E4D8-A247-95C6-F52D35F25483}" presName="spacer" presStyleCnt="0"/>
      <dgm:spPr/>
    </dgm:pt>
    <dgm:pt modelId="{12556C7F-2AE0-6C4C-A8F1-08D051F8343F}" type="pres">
      <dgm:prSet presAssocID="{B8478055-74B5-0541-86A5-0A135A123255}" presName="comp" presStyleCnt="0"/>
      <dgm:spPr/>
    </dgm:pt>
    <dgm:pt modelId="{8D86092F-EBE9-8C48-9BB9-411A7530E221}" type="pres">
      <dgm:prSet presAssocID="{B8478055-74B5-0541-86A5-0A135A123255}" presName="box" presStyleLbl="node1" presStyleIdx="1" presStyleCnt="3"/>
      <dgm:spPr/>
      <dgm:t>
        <a:bodyPr/>
        <a:lstStyle/>
        <a:p>
          <a:endParaRPr lang="es-ES"/>
        </a:p>
      </dgm:t>
    </dgm:pt>
    <dgm:pt modelId="{B45463A1-7021-F344-BB06-769B33B0184C}" type="pres">
      <dgm:prSet presAssocID="{B8478055-74B5-0541-86A5-0A135A123255}" presName="img" presStyleLbl="fgImgPlace1" presStyleIdx="1" presStyleCnt="3" custFlipVert="1" custScaleX="3929" custScaleY="4215"/>
      <dgm:spPr/>
    </dgm:pt>
    <dgm:pt modelId="{E12BCE2C-3F96-694C-A118-08212E853704}" type="pres">
      <dgm:prSet presAssocID="{B8478055-74B5-0541-86A5-0A135A123255}" presName="text" presStyleLbl="node1" presStyleIdx="1" presStyleCnt="3">
        <dgm:presLayoutVars>
          <dgm:bulletEnabled val="1"/>
        </dgm:presLayoutVars>
      </dgm:prSet>
      <dgm:spPr/>
      <dgm:t>
        <a:bodyPr/>
        <a:lstStyle/>
        <a:p>
          <a:endParaRPr lang="es-ES"/>
        </a:p>
      </dgm:t>
    </dgm:pt>
    <dgm:pt modelId="{F0A5103D-8B4C-4A48-8ECB-88FA348B36E8}" type="pres">
      <dgm:prSet presAssocID="{676938DE-6455-8541-A7C7-6B50EE988144}" presName="spacer" presStyleCnt="0"/>
      <dgm:spPr/>
    </dgm:pt>
    <dgm:pt modelId="{19DE3012-A8CA-8444-8F1A-1BB8FE2B95C1}" type="pres">
      <dgm:prSet presAssocID="{BAFA146A-8882-654E-A509-90530F4EC41C}" presName="comp" presStyleCnt="0"/>
      <dgm:spPr/>
    </dgm:pt>
    <dgm:pt modelId="{C4C3A8F7-A666-E540-B895-5F2A200D42D4}" type="pres">
      <dgm:prSet presAssocID="{BAFA146A-8882-654E-A509-90530F4EC41C}" presName="box" presStyleLbl="node1" presStyleIdx="2" presStyleCnt="3"/>
      <dgm:spPr/>
      <dgm:t>
        <a:bodyPr/>
        <a:lstStyle/>
        <a:p>
          <a:endParaRPr lang="es-ES"/>
        </a:p>
      </dgm:t>
    </dgm:pt>
    <dgm:pt modelId="{CA803C56-C9EF-3545-9A86-60F4E75697A2}" type="pres">
      <dgm:prSet presAssocID="{BAFA146A-8882-654E-A509-90530F4EC41C}" presName="img" presStyleLbl="fgImgPlace1" presStyleIdx="2" presStyleCnt="3" custFlipVert="1" custFlipHor="1" custScaleX="21944" custScaleY="10385"/>
      <dgm:spPr/>
    </dgm:pt>
    <dgm:pt modelId="{07E65C97-4FC8-DD43-B8D9-974690D8F5C0}" type="pres">
      <dgm:prSet presAssocID="{BAFA146A-8882-654E-A509-90530F4EC41C}" presName="text" presStyleLbl="node1" presStyleIdx="2" presStyleCnt="3">
        <dgm:presLayoutVars>
          <dgm:bulletEnabled val="1"/>
        </dgm:presLayoutVars>
      </dgm:prSet>
      <dgm:spPr/>
      <dgm:t>
        <a:bodyPr/>
        <a:lstStyle/>
        <a:p>
          <a:endParaRPr lang="es-ES"/>
        </a:p>
      </dgm:t>
    </dgm:pt>
  </dgm:ptLst>
  <dgm:cxnLst>
    <dgm:cxn modelId="{0FE56D43-1FCB-4D91-B36F-DBC1EF4DA25B}" type="presOf" srcId="{87A9A10C-AE39-7A46-80BE-7D2D5406AE08}" destId="{C4C3A8F7-A666-E540-B895-5F2A200D42D4}" srcOrd="0" destOrd="1" presId="urn:microsoft.com/office/officeart/2005/8/layout/vList4#1"/>
    <dgm:cxn modelId="{C6D2ABE2-707F-42B6-885D-A7B7A6A7709B}" type="presOf" srcId="{47FB66A1-C209-2F42-BE0D-C8EF3D1E012B}" destId="{8D86092F-EBE9-8C48-9BB9-411A7530E221}" srcOrd="0" destOrd="1" presId="urn:microsoft.com/office/officeart/2005/8/layout/vList4#1"/>
    <dgm:cxn modelId="{A0764530-3663-4E23-B4F5-A7BA1CEAE5E6}" type="presOf" srcId="{4A86BE18-F78C-3A41-BC60-4EAD57B49725}" destId="{C7382CBD-4D42-FC49-A309-AD8B637A4EB8}" srcOrd="0" destOrd="0" presId="urn:microsoft.com/office/officeart/2005/8/layout/vList4#1"/>
    <dgm:cxn modelId="{B74822B1-92F2-45B8-AF3C-737BCB3A1534}" type="presOf" srcId="{B8478055-74B5-0541-86A5-0A135A123255}" destId="{E12BCE2C-3F96-694C-A118-08212E853704}" srcOrd="1" destOrd="0" presId="urn:microsoft.com/office/officeart/2005/8/layout/vList4#1"/>
    <dgm:cxn modelId="{25B11774-19D7-0644-8A20-533E8A74FB4E}" srcId="{B8478055-74B5-0541-86A5-0A135A123255}" destId="{47FB66A1-C209-2F42-BE0D-C8EF3D1E012B}" srcOrd="0" destOrd="0" parTransId="{E2FB3009-3585-BC40-8AAC-1AF7C4B9BFFD}" sibTransId="{87674A6A-5E0C-AB48-B154-F6FE54B57968}"/>
    <dgm:cxn modelId="{21954751-2BCF-F34F-ADFE-C7A192A1DDBB}" srcId="{491F0B87-DDB2-9F47-9BEA-616C6709580B}" destId="{B8478055-74B5-0541-86A5-0A135A123255}" srcOrd="1" destOrd="0" parTransId="{D4E53A2B-2E4F-904C-B6CF-4EE4F83CA43E}" sibTransId="{676938DE-6455-8541-A7C7-6B50EE988144}"/>
    <dgm:cxn modelId="{9BE34A40-2A7A-1946-8042-AF4AAABE9BBD}" srcId="{491F0B87-DDB2-9F47-9BEA-616C6709580B}" destId="{BAFA146A-8882-654E-A509-90530F4EC41C}" srcOrd="2" destOrd="0" parTransId="{7CD27761-7799-6A40-8802-E9FB0DD69E65}" sibTransId="{09E68B53-B966-334E-8B28-53049505856B}"/>
    <dgm:cxn modelId="{372099F8-CD41-4B8A-B3BB-B79F3914D54E}" type="presOf" srcId="{4B0ECB7D-053D-F94E-9E10-7AF1BFFF0FDA}" destId="{A0549543-7F1F-DA47-A09C-FDD828449E01}" srcOrd="1" destOrd="1" presId="urn:microsoft.com/office/officeart/2005/8/layout/vList4#1"/>
    <dgm:cxn modelId="{D100FC2D-E256-4D99-BDCC-A53B329604B6}" type="presOf" srcId="{B8478055-74B5-0541-86A5-0A135A123255}" destId="{8D86092F-EBE9-8C48-9BB9-411A7530E221}" srcOrd="0" destOrd="0" presId="urn:microsoft.com/office/officeart/2005/8/layout/vList4#1"/>
    <dgm:cxn modelId="{1AF61566-E1C6-FD44-91C6-DFF4DDF023EB}" srcId="{BAFA146A-8882-654E-A509-90530F4EC41C}" destId="{87A9A10C-AE39-7A46-80BE-7D2D5406AE08}" srcOrd="0" destOrd="0" parTransId="{A3891075-0CE3-BF42-B6E3-BF562B0B79AD}" sibTransId="{1C7A5E00-D700-484E-BCAA-399FCAE5F923}"/>
    <dgm:cxn modelId="{82CED920-640D-4D07-B02F-5FCEEA736DB0}" type="presOf" srcId="{87A9A10C-AE39-7A46-80BE-7D2D5406AE08}" destId="{07E65C97-4FC8-DD43-B8D9-974690D8F5C0}" srcOrd="1" destOrd="1" presId="urn:microsoft.com/office/officeart/2005/8/layout/vList4#1"/>
    <dgm:cxn modelId="{3DB5769C-6E34-4338-B70B-11592F88DC2F}" type="presOf" srcId="{4A86BE18-F78C-3A41-BC60-4EAD57B49725}" destId="{A0549543-7F1F-DA47-A09C-FDD828449E01}" srcOrd="1" destOrd="0" presId="urn:microsoft.com/office/officeart/2005/8/layout/vList4#1"/>
    <dgm:cxn modelId="{9997E577-3DEE-4D8E-BA43-7E60A31F2EBB}" type="presOf" srcId="{47FB66A1-C209-2F42-BE0D-C8EF3D1E012B}" destId="{E12BCE2C-3F96-694C-A118-08212E853704}" srcOrd="1" destOrd="1" presId="urn:microsoft.com/office/officeart/2005/8/layout/vList4#1"/>
    <dgm:cxn modelId="{DE3A9194-F610-1C4B-8870-EF9977BC2E5C}" srcId="{491F0B87-DDB2-9F47-9BEA-616C6709580B}" destId="{4A86BE18-F78C-3A41-BC60-4EAD57B49725}" srcOrd="0" destOrd="0" parTransId="{B5141EA6-1E40-944A-AB46-CAF807B62315}" sibTransId="{8A0B75D2-E4D8-A247-95C6-F52D35F25483}"/>
    <dgm:cxn modelId="{4FDD6113-2563-4D55-9EF4-C0FBA062EB4E}" type="presOf" srcId="{4B0ECB7D-053D-F94E-9E10-7AF1BFFF0FDA}" destId="{C7382CBD-4D42-FC49-A309-AD8B637A4EB8}" srcOrd="0" destOrd="1" presId="urn:microsoft.com/office/officeart/2005/8/layout/vList4#1"/>
    <dgm:cxn modelId="{E50BDA9A-5576-4B2C-9026-3E9F7B57FA08}" type="presOf" srcId="{491F0B87-DDB2-9F47-9BEA-616C6709580B}" destId="{C6FAD66B-75D1-534C-9229-7841985F03A0}" srcOrd="0" destOrd="0" presId="urn:microsoft.com/office/officeart/2005/8/layout/vList4#1"/>
    <dgm:cxn modelId="{394EF4EF-DB05-094E-AB3E-C06020C75DC6}" srcId="{4A86BE18-F78C-3A41-BC60-4EAD57B49725}" destId="{4B0ECB7D-053D-F94E-9E10-7AF1BFFF0FDA}" srcOrd="0" destOrd="0" parTransId="{EAE9E70F-E543-6040-8A5C-0971630873E7}" sibTransId="{687213E6-FF0D-4546-95EC-FBF58893127A}"/>
    <dgm:cxn modelId="{3BF14D59-E1F3-4D75-A71B-5CC95A08BBD8}" type="presOf" srcId="{BAFA146A-8882-654E-A509-90530F4EC41C}" destId="{C4C3A8F7-A666-E540-B895-5F2A200D42D4}" srcOrd="0" destOrd="0" presId="urn:microsoft.com/office/officeart/2005/8/layout/vList4#1"/>
    <dgm:cxn modelId="{9C0C13CB-C6FA-4919-BA04-4B09A1315829}" type="presOf" srcId="{BAFA146A-8882-654E-A509-90530F4EC41C}" destId="{07E65C97-4FC8-DD43-B8D9-974690D8F5C0}" srcOrd="1" destOrd="0" presId="urn:microsoft.com/office/officeart/2005/8/layout/vList4#1"/>
    <dgm:cxn modelId="{10DEEC29-686E-4B14-AEED-77FD7275A79D}" type="presParOf" srcId="{C6FAD66B-75D1-534C-9229-7841985F03A0}" destId="{06708F39-B01B-8643-A105-093384FEBA10}" srcOrd="0" destOrd="0" presId="urn:microsoft.com/office/officeart/2005/8/layout/vList4#1"/>
    <dgm:cxn modelId="{F2A420B7-9A63-4B41-80BD-6BA18A8DAE7F}" type="presParOf" srcId="{06708F39-B01B-8643-A105-093384FEBA10}" destId="{C7382CBD-4D42-FC49-A309-AD8B637A4EB8}" srcOrd="0" destOrd="0" presId="urn:microsoft.com/office/officeart/2005/8/layout/vList4#1"/>
    <dgm:cxn modelId="{C0C5D39D-C96D-43BA-8B9D-FEF8FB929603}" type="presParOf" srcId="{06708F39-B01B-8643-A105-093384FEBA10}" destId="{7C8CAEB4-DDE1-4549-BE0D-56519FC40AD1}" srcOrd="1" destOrd="0" presId="urn:microsoft.com/office/officeart/2005/8/layout/vList4#1"/>
    <dgm:cxn modelId="{A9B4ED28-671A-4A67-A824-EA17EAB52354}" type="presParOf" srcId="{06708F39-B01B-8643-A105-093384FEBA10}" destId="{A0549543-7F1F-DA47-A09C-FDD828449E01}" srcOrd="2" destOrd="0" presId="urn:microsoft.com/office/officeart/2005/8/layout/vList4#1"/>
    <dgm:cxn modelId="{87D09835-4213-4406-BCB1-BA4980B496F2}" type="presParOf" srcId="{C6FAD66B-75D1-534C-9229-7841985F03A0}" destId="{39022E7B-EB76-6143-A342-63D82F2B1D56}" srcOrd="1" destOrd="0" presId="urn:microsoft.com/office/officeart/2005/8/layout/vList4#1"/>
    <dgm:cxn modelId="{C0FA0882-9325-4D11-8722-E2491EFA7157}" type="presParOf" srcId="{C6FAD66B-75D1-534C-9229-7841985F03A0}" destId="{12556C7F-2AE0-6C4C-A8F1-08D051F8343F}" srcOrd="2" destOrd="0" presId="urn:microsoft.com/office/officeart/2005/8/layout/vList4#1"/>
    <dgm:cxn modelId="{7841C805-CDFD-4EA3-B2FF-32216E0444E7}" type="presParOf" srcId="{12556C7F-2AE0-6C4C-A8F1-08D051F8343F}" destId="{8D86092F-EBE9-8C48-9BB9-411A7530E221}" srcOrd="0" destOrd="0" presId="urn:microsoft.com/office/officeart/2005/8/layout/vList4#1"/>
    <dgm:cxn modelId="{A297FF11-9EE7-4B28-997B-BA37C6EDBA25}" type="presParOf" srcId="{12556C7F-2AE0-6C4C-A8F1-08D051F8343F}" destId="{B45463A1-7021-F344-BB06-769B33B0184C}" srcOrd="1" destOrd="0" presId="urn:microsoft.com/office/officeart/2005/8/layout/vList4#1"/>
    <dgm:cxn modelId="{DCD7DCF4-65AB-4957-B633-F041CBCEDF10}" type="presParOf" srcId="{12556C7F-2AE0-6C4C-A8F1-08D051F8343F}" destId="{E12BCE2C-3F96-694C-A118-08212E853704}" srcOrd="2" destOrd="0" presId="urn:microsoft.com/office/officeart/2005/8/layout/vList4#1"/>
    <dgm:cxn modelId="{20874A28-B2B4-4D09-ACB5-CE1FE8EB2F23}" type="presParOf" srcId="{C6FAD66B-75D1-534C-9229-7841985F03A0}" destId="{F0A5103D-8B4C-4A48-8ECB-88FA348B36E8}" srcOrd="3" destOrd="0" presId="urn:microsoft.com/office/officeart/2005/8/layout/vList4#1"/>
    <dgm:cxn modelId="{2DFF224B-15EF-4374-B91F-98DB0EB57940}" type="presParOf" srcId="{C6FAD66B-75D1-534C-9229-7841985F03A0}" destId="{19DE3012-A8CA-8444-8F1A-1BB8FE2B95C1}" srcOrd="4" destOrd="0" presId="urn:microsoft.com/office/officeart/2005/8/layout/vList4#1"/>
    <dgm:cxn modelId="{ECDD36B8-BE89-4EBE-BD53-15033E9969A6}" type="presParOf" srcId="{19DE3012-A8CA-8444-8F1A-1BB8FE2B95C1}" destId="{C4C3A8F7-A666-E540-B895-5F2A200D42D4}" srcOrd="0" destOrd="0" presId="urn:microsoft.com/office/officeart/2005/8/layout/vList4#1"/>
    <dgm:cxn modelId="{B6D53EFC-CE77-4F99-B34F-215AC4E32B28}" type="presParOf" srcId="{19DE3012-A8CA-8444-8F1A-1BB8FE2B95C1}" destId="{CA803C56-C9EF-3545-9A86-60F4E75697A2}" srcOrd="1" destOrd="0" presId="urn:microsoft.com/office/officeart/2005/8/layout/vList4#1"/>
    <dgm:cxn modelId="{92EF07E6-F157-4757-B637-A06D7AA94CE9}" type="presParOf" srcId="{19DE3012-A8CA-8444-8F1A-1BB8FE2B95C1}" destId="{07E65C97-4FC8-DD43-B8D9-974690D8F5C0}" srcOrd="2" destOrd="0" presId="urn:microsoft.com/office/officeart/2005/8/layout/vList4#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6981E13-673E-4321-819D-0A9D0F79552B}" type="doc">
      <dgm:prSet loTypeId="urn:microsoft.com/office/officeart/2005/8/layout/radial6" loCatId="cycle" qsTypeId="urn:microsoft.com/office/officeart/2005/8/quickstyle/simple1" qsCatId="simple" csTypeId="urn:microsoft.com/office/officeart/2005/8/colors/colorful2" csCatId="colorful" phldr="1"/>
      <dgm:spPr/>
      <dgm:t>
        <a:bodyPr/>
        <a:lstStyle/>
        <a:p>
          <a:endParaRPr lang="es-ES"/>
        </a:p>
      </dgm:t>
    </dgm:pt>
    <dgm:pt modelId="{08A071E0-AF01-40E1-BD32-CBC0B7FD9032}">
      <dgm:prSet phldrT="[Texto]" custT="1"/>
      <dgm:spPr>
        <a:xfrm>
          <a:off x="3429295" y="1995931"/>
          <a:ext cx="2033889" cy="1977098"/>
        </a:xfrm>
      </dgm:spPr>
      <dgm:t>
        <a:bodyPr/>
        <a:lstStyle/>
        <a:p>
          <a:r>
            <a:rPr lang="es-ES" sz="2000" b="1">
              <a:latin typeface="Arial"/>
              <a:ea typeface="+mn-ea"/>
              <a:cs typeface="Arial"/>
            </a:rPr>
            <a:t>Armadura preventiva</a:t>
          </a:r>
          <a:endParaRPr lang="es-ES" sz="2000" b="1" dirty="0">
            <a:latin typeface="Arial"/>
            <a:ea typeface="+mn-ea"/>
            <a:cs typeface="Arial"/>
          </a:endParaRPr>
        </a:p>
      </dgm:t>
    </dgm:pt>
    <dgm:pt modelId="{871ABD32-E5B1-4393-8F79-97867E06E711}" type="parTrans" cxnId="{E46E1B57-C72B-48E1-8228-D29923655D15}">
      <dgm:prSet/>
      <dgm:spPr/>
      <dgm:t>
        <a:bodyPr/>
        <a:lstStyle/>
        <a:p>
          <a:endParaRPr lang="es-ES" sz="1400"/>
        </a:p>
      </dgm:t>
    </dgm:pt>
    <dgm:pt modelId="{9D5B6ED9-ECAE-46A9-8CF2-762BAE357A35}" type="sibTrans" cxnId="{E46E1B57-C72B-48E1-8228-D29923655D15}">
      <dgm:prSet/>
      <dgm:spPr/>
      <dgm:t>
        <a:bodyPr/>
        <a:lstStyle/>
        <a:p>
          <a:endParaRPr lang="es-ES" sz="1400"/>
        </a:p>
      </dgm:t>
    </dgm:pt>
    <dgm:pt modelId="{4AE94298-B0CF-4135-B525-961C60337A91}">
      <dgm:prSet phldrT="[Texto]" custT="1"/>
      <dgm:spPr>
        <a:xfrm>
          <a:off x="3505355" y="-397744"/>
          <a:ext cx="1881769" cy="1858836"/>
        </a:xfrm>
      </dgm:spPr>
      <dgm:t>
        <a:bodyPr/>
        <a:lstStyle/>
        <a:p>
          <a:r>
            <a:rPr lang="es-ES" sz="1800">
              <a:latin typeface="Arial"/>
              <a:ea typeface="+mn-ea"/>
              <a:cs typeface="Arial"/>
            </a:rPr>
            <a:t>Autoestima</a:t>
          </a:r>
          <a:endParaRPr lang="es-ES" sz="1200" dirty="0">
            <a:latin typeface="Arial"/>
            <a:ea typeface="+mn-ea"/>
            <a:cs typeface="Arial"/>
          </a:endParaRPr>
        </a:p>
      </dgm:t>
    </dgm:pt>
    <dgm:pt modelId="{32AA8CC5-949D-4358-B315-DD49C2E6679E}" type="parTrans" cxnId="{754FDDE5-8646-48A5-B22A-3F9F0272E46F}">
      <dgm:prSet/>
      <dgm:spPr/>
      <dgm:t>
        <a:bodyPr/>
        <a:lstStyle/>
        <a:p>
          <a:endParaRPr lang="es-ES" sz="1400"/>
        </a:p>
      </dgm:t>
    </dgm:pt>
    <dgm:pt modelId="{8AC28F12-D308-4957-AB08-0AC9C2F592C7}" type="sibTrans" cxnId="{754FDDE5-8646-48A5-B22A-3F9F0272E46F}">
      <dgm:prSet/>
      <dgm:spPr>
        <a:xfrm>
          <a:off x="1955300" y="493541"/>
          <a:ext cx="4981879" cy="4981879"/>
        </a:xfrm>
      </dgm:spPr>
      <dgm:t>
        <a:bodyPr/>
        <a:lstStyle/>
        <a:p>
          <a:endParaRPr lang="es-ES" sz="1400"/>
        </a:p>
      </dgm:t>
    </dgm:pt>
    <dgm:pt modelId="{615C9322-1F35-4D3A-815B-A90BC1FDF561}">
      <dgm:prSet custT="1"/>
      <dgm:spPr>
        <a:xfrm>
          <a:off x="5081989" y="176103"/>
          <a:ext cx="1881769" cy="1858836"/>
        </a:xfrm>
      </dgm:spPr>
      <dgm:t>
        <a:bodyPr/>
        <a:lstStyle/>
        <a:p>
          <a:r>
            <a:rPr lang="es-ES" sz="1800">
              <a:latin typeface="Arial"/>
              <a:ea typeface="+mn-ea"/>
              <a:cs typeface="Arial"/>
            </a:rPr>
            <a:t>Asertividad</a:t>
          </a:r>
          <a:endParaRPr lang="es-ES" sz="1200" dirty="0">
            <a:latin typeface="Arial"/>
            <a:ea typeface="+mn-ea"/>
            <a:cs typeface="Arial"/>
          </a:endParaRPr>
        </a:p>
      </dgm:t>
    </dgm:pt>
    <dgm:pt modelId="{3EB24A0F-DFFC-481B-8955-F43266E7DA1F}" type="parTrans" cxnId="{708747D9-1AF8-4268-BFC9-B20A53FBEFAA}">
      <dgm:prSet/>
      <dgm:spPr/>
      <dgm:t>
        <a:bodyPr/>
        <a:lstStyle/>
        <a:p>
          <a:endParaRPr lang="es-ES" sz="1400"/>
        </a:p>
      </dgm:t>
    </dgm:pt>
    <dgm:pt modelId="{11CBD6A1-C940-4FA0-AD44-442AA1166B42}" type="sibTrans" cxnId="{708747D9-1AF8-4268-BFC9-B20A53FBEFAA}">
      <dgm:prSet/>
      <dgm:spPr>
        <a:xfrm>
          <a:off x="1955300" y="493541"/>
          <a:ext cx="4981879" cy="4981879"/>
        </a:xfrm>
      </dgm:spPr>
      <dgm:t>
        <a:bodyPr/>
        <a:lstStyle/>
        <a:p>
          <a:endParaRPr lang="es-ES" sz="1400"/>
        </a:p>
      </dgm:t>
    </dgm:pt>
    <dgm:pt modelId="{19AC6321-5EE2-4B78-AEA3-AE2D18AFDE0C}">
      <dgm:prSet custT="1"/>
      <dgm:spPr>
        <a:xfrm>
          <a:off x="5920899" y="1629137"/>
          <a:ext cx="1881769" cy="1858836"/>
        </a:xfrm>
      </dgm:spPr>
      <dgm:t>
        <a:bodyPr/>
        <a:lstStyle/>
        <a:p>
          <a:r>
            <a:rPr lang="es-ES" sz="1600">
              <a:latin typeface="Arial"/>
              <a:ea typeface="+mn-ea"/>
              <a:cs typeface="Arial"/>
            </a:rPr>
            <a:t>Impulsividad</a:t>
          </a:r>
          <a:endParaRPr lang="es-ES" sz="1800" dirty="0">
            <a:latin typeface="Arial"/>
            <a:ea typeface="+mn-ea"/>
            <a:cs typeface="Arial"/>
          </a:endParaRPr>
        </a:p>
      </dgm:t>
    </dgm:pt>
    <dgm:pt modelId="{FB2F7E6E-2292-4E48-8BE6-406830E37497}" type="parTrans" cxnId="{D2B00A2F-861B-4E0C-8222-3146829571FB}">
      <dgm:prSet/>
      <dgm:spPr/>
      <dgm:t>
        <a:bodyPr/>
        <a:lstStyle/>
        <a:p>
          <a:endParaRPr lang="es-ES" sz="1400"/>
        </a:p>
      </dgm:t>
    </dgm:pt>
    <dgm:pt modelId="{A5E15B2B-6B7B-46B5-89EC-38D992496175}" type="sibTrans" cxnId="{D2B00A2F-861B-4E0C-8222-3146829571FB}">
      <dgm:prSet/>
      <dgm:spPr>
        <a:xfrm>
          <a:off x="1955300" y="493541"/>
          <a:ext cx="4981879" cy="4981879"/>
        </a:xfrm>
      </dgm:spPr>
      <dgm:t>
        <a:bodyPr/>
        <a:lstStyle/>
        <a:p>
          <a:endParaRPr lang="es-ES" sz="1400"/>
        </a:p>
      </dgm:t>
    </dgm:pt>
    <dgm:pt modelId="{2905DC8C-1F8C-495C-9585-6B8A2C91D35D}">
      <dgm:prSet custT="1"/>
      <dgm:spPr>
        <a:xfrm>
          <a:off x="5629548" y="3281466"/>
          <a:ext cx="1881769" cy="1858836"/>
        </a:xfrm>
      </dgm:spPr>
      <dgm:t>
        <a:bodyPr/>
        <a:lstStyle/>
        <a:p>
          <a:r>
            <a:rPr lang="es-ES" sz="1800" dirty="0">
              <a:solidFill>
                <a:schemeClr val="bg1"/>
              </a:solidFill>
              <a:latin typeface="Arial"/>
              <a:ea typeface="+mn-ea"/>
              <a:cs typeface="Arial"/>
            </a:rPr>
            <a:t>Empatía</a:t>
          </a:r>
        </a:p>
      </dgm:t>
    </dgm:pt>
    <dgm:pt modelId="{97F41BE8-F767-4C1B-8696-293E9CB651A9}" type="parTrans" cxnId="{550FBCFD-882B-4A4E-A0C2-A9734ABCF387}">
      <dgm:prSet/>
      <dgm:spPr/>
      <dgm:t>
        <a:bodyPr/>
        <a:lstStyle/>
        <a:p>
          <a:endParaRPr lang="es-ES" sz="1400"/>
        </a:p>
      </dgm:t>
    </dgm:pt>
    <dgm:pt modelId="{2EBDCCE0-8A47-40AA-889F-84E0E65858F5}" type="sibTrans" cxnId="{550FBCFD-882B-4A4E-A0C2-A9734ABCF387}">
      <dgm:prSet/>
      <dgm:spPr>
        <a:xfrm>
          <a:off x="1955300" y="493541"/>
          <a:ext cx="4981879" cy="4981879"/>
        </a:xfrm>
      </dgm:spPr>
      <dgm:t>
        <a:bodyPr/>
        <a:lstStyle/>
        <a:p>
          <a:endParaRPr lang="es-ES" sz="1400"/>
        </a:p>
      </dgm:t>
    </dgm:pt>
    <dgm:pt modelId="{94593E23-A1A6-4988-B0FB-5DDCEA280999}">
      <dgm:prSet custT="1"/>
      <dgm:spPr>
        <a:xfrm>
          <a:off x="4344265" y="4359947"/>
          <a:ext cx="1881769" cy="1858836"/>
        </a:xfrm>
      </dgm:spPr>
      <dgm:t>
        <a:bodyPr/>
        <a:lstStyle/>
        <a:p>
          <a:r>
            <a:rPr lang="es-ES" sz="1600" b="1" dirty="0">
              <a:latin typeface="Arial"/>
              <a:ea typeface="+mn-ea"/>
              <a:cs typeface="Arial"/>
            </a:rPr>
            <a:t>Expectativas</a:t>
          </a:r>
          <a:endParaRPr lang="es-ES" sz="1700" b="1" dirty="0">
            <a:latin typeface="Arial"/>
            <a:ea typeface="+mn-ea"/>
            <a:cs typeface="Arial"/>
          </a:endParaRPr>
        </a:p>
      </dgm:t>
    </dgm:pt>
    <dgm:pt modelId="{C7DBC8CB-A5CC-4C3E-9183-B8FAF73B4ED5}" type="parTrans" cxnId="{07ADDA76-0B3B-4C5D-8886-881D2E08A1CF}">
      <dgm:prSet/>
      <dgm:spPr/>
      <dgm:t>
        <a:bodyPr/>
        <a:lstStyle/>
        <a:p>
          <a:endParaRPr lang="es-ES" sz="1400"/>
        </a:p>
      </dgm:t>
    </dgm:pt>
    <dgm:pt modelId="{14E36E50-5EC8-40C2-9764-1EA3846ECC25}" type="sibTrans" cxnId="{07ADDA76-0B3B-4C5D-8886-881D2E08A1CF}">
      <dgm:prSet/>
      <dgm:spPr>
        <a:xfrm>
          <a:off x="1955300" y="493541"/>
          <a:ext cx="4981879" cy="4981879"/>
        </a:xfrm>
      </dgm:spPr>
      <dgm:t>
        <a:bodyPr/>
        <a:lstStyle/>
        <a:p>
          <a:endParaRPr lang="es-ES" sz="1400"/>
        </a:p>
      </dgm:t>
    </dgm:pt>
    <dgm:pt modelId="{79C8E823-03BB-4E2E-A93D-E5E1749F9FB6}">
      <dgm:prSet custT="1"/>
      <dgm:spPr>
        <a:xfrm>
          <a:off x="2666445" y="4359947"/>
          <a:ext cx="1881769" cy="1858836"/>
        </a:xfrm>
      </dgm:spPr>
      <dgm:t>
        <a:bodyPr/>
        <a:lstStyle/>
        <a:p>
          <a:r>
            <a:rPr lang="es-ES" sz="1900" b="1">
              <a:latin typeface="Arial"/>
              <a:ea typeface="+mn-ea"/>
              <a:cs typeface="Arial"/>
            </a:rPr>
            <a:t>Normas y límites</a:t>
          </a:r>
          <a:endParaRPr lang="es-ES" sz="1900" b="1" dirty="0">
            <a:latin typeface="Arial"/>
            <a:ea typeface="+mn-ea"/>
            <a:cs typeface="Arial"/>
          </a:endParaRPr>
        </a:p>
      </dgm:t>
    </dgm:pt>
    <dgm:pt modelId="{38630567-CD08-49CB-BA5F-23FFAD22D86C}" type="parTrans" cxnId="{DB5CD289-27F5-414F-A238-309B67ECB47D}">
      <dgm:prSet/>
      <dgm:spPr/>
      <dgm:t>
        <a:bodyPr/>
        <a:lstStyle/>
        <a:p>
          <a:endParaRPr lang="es-ES" sz="1400"/>
        </a:p>
      </dgm:t>
    </dgm:pt>
    <dgm:pt modelId="{FC8A5B70-8612-4DC5-8248-F122DCF8DED1}" type="sibTrans" cxnId="{DB5CD289-27F5-414F-A238-309B67ECB47D}">
      <dgm:prSet/>
      <dgm:spPr>
        <a:xfrm>
          <a:off x="1955300" y="493541"/>
          <a:ext cx="4981879" cy="4981879"/>
        </a:xfrm>
      </dgm:spPr>
      <dgm:t>
        <a:bodyPr/>
        <a:lstStyle/>
        <a:p>
          <a:endParaRPr lang="es-ES" sz="1400"/>
        </a:p>
      </dgm:t>
    </dgm:pt>
    <dgm:pt modelId="{66E24030-395A-4A50-A896-B34E47E28D64}">
      <dgm:prSet custT="1"/>
      <dgm:spPr>
        <a:xfrm>
          <a:off x="1381162" y="3281466"/>
          <a:ext cx="1881769" cy="1858836"/>
        </a:xfrm>
      </dgm:spPr>
      <dgm:t>
        <a:bodyPr/>
        <a:lstStyle/>
        <a:p>
          <a:r>
            <a:rPr lang="es-ES" sz="1800">
              <a:latin typeface="Arial"/>
              <a:ea typeface="+mn-ea"/>
              <a:cs typeface="Arial"/>
            </a:rPr>
            <a:t>Autonomía</a:t>
          </a:r>
          <a:endParaRPr lang="es-ES" sz="1800" dirty="0">
            <a:latin typeface="Arial"/>
            <a:ea typeface="+mn-ea"/>
            <a:cs typeface="Arial"/>
          </a:endParaRPr>
        </a:p>
      </dgm:t>
    </dgm:pt>
    <dgm:pt modelId="{E1C3E909-2104-43D2-BE3B-434EF3C58DE7}" type="parTrans" cxnId="{948D4596-473A-40A8-8E4D-9967D3FC112D}">
      <dgm:prSet/>
      <dgm:spPr/>
      <dgm:t>
        <a:bodyPr/>
        <a:lstStyle/>
        <a:p>
          <a:endParaRPr lang="es-ES" sz="1400"/>
        </a:p>
      </dgm:t>
    </dgm:pt>
    <dgm:pt modelId="{11996DC1-D157-4D7B-A084-DA0EFD91A5E8}" type="sibTrans" cxnId="{948D4596-473A-40A8-8E4D-9967D3FC112D}">
      <dgm:prSet/>
      <dgm:spPr>
        <a:xfrm>
          <a:off x="1955300" y="493541"/>
          <a:ext cx="4981879" cy="4981879"/>
        </a:xfrm>
      </dgm:spPr>
      <dgm:t>
        <a:bodyPr/>
        <a:lstStyle/>
        <a:p>
          <a:endParaRPr lang="es-ES" sz="1400"/>
        </a:p>
      </dgm:t>
    </dgm:pt>
    <dgm:pt modelId="{DCB06451-5537-4E43-A2AB-9C3818C2D4B0}">
      <dgm:prSet custT="1"/>
      <dgm:spPr>
        <a:xfrm>
          <a:off x="1089811" y="1629137"/>
          <a:ext cx="1881769" cy="1858836"/>
        </a:xfrm>
      </dgm:spPr>
      <dgm:t>
        <a:bodyPr/>
        <a:lstStyle/>
        <a:p>
          <a:r>
            <a:rPr lang="es-ES" sz="1800">
              <a:latin typeface="Arial"/>
              <a:ea typeface="+mn-ea"/>
              <a:cs typeface="Arial"/>
            </a:rPr>
            <a:t>Responsa-bilidad</a:t>
          </a:r>
          <a:endParaRPr lang="es-ES" sz="1800" dirty="0">
            <a:latin typeface="Arial"/>
            <a:ea typeface="+mn-ea"/>
            <a:cs typeface="Arial"/>
          </a:endParaRPr>
        </a:p>
      </dgm:t>
    </dgm:pt>
    <dgm:pt modelId="{1B71FDF7-540D-4414-8B5E-6E5C104A2082}" type="parTrans" cxnId="{BF0D9D13-17E6-49A0-A405-0581962740EC}">
      <dgm:prSet/>
      <dgm:spPr/>
      <dgm:t>
        <a:bodyPr/>
        <a:lstStyle/>
        <a:p>
          <a:endParaRPr lang="es-ES" sz="1400"/>
        </a:p>
      </dgm:t>
    </dgm:pt>
    <dgm:pt modelId="{062C4265-E541-4172-ACBF-C5B2480A6B33}" type="sibTrans" cxnId="{BF0D9D13-17E6-49A0-A405-0581962740EC}">
      <dgm:prSet/>
      <dgm:spPr>
        <a:xfrm>
          <a:off x="1955300" y="493541"/>
          <a:ext cx="4981879" cy="4981879"/>
        </a:xfrm>
      </dgm:spPr>
      <dgm:t>
        <a:bodyPr/>
        <a:lstStyle/>
        <a:p>
          <a:endParaRPr lang="es-ES" sz="1400"/>
        </a:p>
      </dgm:t>
    </dgm:pt>
    <dgm:pt modelId="{CF4C3635-1C01-4ACD-957F-F1BAED5D3D95}">
      <dgm:prSet custT="1"/>
      <dgm:spPr>
        <a:xfrm>
          <a:off x="1928721" y="176103"/>
          <a:ext cx="1881769" cy="1858836"/>
        </a:xfrm>
      </dgm:spPr>
      <dgm:t>
        <a:bodyPr/>
        <a:lstStyle/>
        <a:p>
          <a:r>
            <a:rPr lang="es-ES" sz="1800" b="1">
              <a:latin typeface="Arial"/>
              <a:ea typeface="+mn-ea"/>
              <a:cs typeface="Arial"/>
            </a:rPr>
            <a:t>Ocio y tiempo libre </a:t>
          </a:r>
          <a:endParaRPr lang="es-ES" sz="1800" b="1" dirty="0">
            <a:latin typeface="Arial"/>
            <a:ea typeface="+mn-ea"/>
            <a:cs typeface="Arial"/>
          </a:endParaRPr>
        </a:p>
      </dgm:t>
    </dgm:pt>
    <dgm:pt modelId="{C8713CF0-0DA2-4F88-A7DF-066ED63984D7}" type="parTrans" cxnId="{F8747B06-4EC0-407B-8051-C64D9A33B682}">
      <dgm:prSet/>
      <dgm:spPr/>
      <dgm:t>
        <a:bodyPr/>
        <a:lstStyle/>
        <a:p>
          <a:endParaRPr lang="es-ES" sz="1400"/>
        </a:p>
      </dgm:t>
    </dgm:pt>
    <dgm:pt modelId="{82AC6D43-5E12-41AF-980B-4BB94BC56612}" type="sibTrans" cxnId="{F8747B06-4EC0-407B-8051-C64D9A33B682}">
      <dgm:prSet/>
      <dgm:spPr>
        <a:xfrm>
          <a:off x="1955300" y="493541"/>
          <a:ext cx="4981879" cy="4981879"/>
        </a:xfrm>
      </dgm:spPr>
      <dgm:t>
        <a:bodyPr/>
        <a:lstStyle/>
        <a:p>
          <a:endParaRPr lang="es-ES" sz="1400"/>
        </a:p>
      </dgm:t>
    </dgm:pt>
    <dgm:pt modelId="{F3D34649-A6D7-4951-B0DA-1B0DF661EC82}" type="pres">
      <dgm:prSet presAssocID="{56981E13-673E-4321-819D-0A9D0F79552B}" presName="Name0" presStyleCnt="0">
        <dgm:presLayoutVars>
          <dgm:chMax val="1"/>
          <dgm:dir/>
          <dgm:animLvl val="ctr"/>
          <dgm:resizeHandles val="exact"/>
        </dgm:presLayoutVars>
      </dgm:prSet>
      <dgm:spPr/>
      <dgm:t>
        <a:bodyPr/>
        <a:lstStyle/>
        <a:p>
          <a:endParaRPr lang="es-ES"/>
        </a:p>
      </dgm:t>
    </dgm:pt>
    <dgm:pt modelId="{0E40D6AC-A245-4F38-8E85-B2F39A7F3A2E}" type="pres">
      <dgm:prSet presAssocID="{08A071E0-AF01-40E1-BD32-CBC0B7FD9032}" presName="centerShape" presStyleLbl="node0" presStyleIdx="0" presStyleCnt="1" custScaleX="148650" custScaleY="130657"/>
      <dgm:spPr>
        <a:prstGeom prst="ellipse">
          <a:avLst/>
        </a:prstGeom>
      </dgm:spPr>
      <dgm:t>
        <a:bodyPr/>
        <a:lstStyle/>
        <a:p>
          <a:endParaRPr lang="es-ES"/>
        </a:p>
      </dgm:t>
    </dgm:pt>
    <dgm:pt modelId="{727E1D80-A8D6-41EC-8043-56110485B715}" type="pres">
      <dgm:prSet presAssocID="{4AE94298-B0CF-4135-B525-961C60337A91}" presName="node" presStyleLbl="node1" presStyleIdx="0" presStyleCnt="9" custScaleX="197671" custScaleY="175488">
        <dgm:presLayoutVars>
          <dgm:bulletEnabled val="1"/>
        </dgm:presLayoutVars>
      </dgm:prSet>
      <dgm:spPr>
        <a:prstGeom prst="ellipse">
          <a:avLst/>
        </a:prstGeom>
      </dgm:spPr>
      <dgm:t>
        <a:bodyPr/>
        <a:lstStyle/>
        <a:p>
          <a:endParaRPr lang="es-ES"/>
        </a:p>
      </dgm:t>
    </dgm:pt>
    <dgm:pt modelId="{AAFFA230-3D82-428B-A86F-0B11975A04FD}" type="pres">
      <dgm:prSet presAssocID="{4AE94298-B0CF-4135-B525-961C60337A91}" presName="dummy" presStyleCnt="0"/>
      <dgm:spPr/>
    </dgm:pt>
    <dgm:pt modelId="{DDAC8304-D905-426B-A3C8-7F3A0F8B7230}" type="pres">
      <dgm:prSet presAssocID="{8AC28F12-D308-4957-AB08-0AC9C2F592C7}" presName="sibTrans" presStyleLbl="sibTrans2D1" presStyleIdx="0" presStyleCnt="9"/>
      <dgm:spPr>
        <a:prstGeom prst="blockArc">
          <a:avLst>
            <a:gd name="adj1" fmla="val 16200000"/>
            <a:gd name="adj2" fmla="val 18600000"/>
            <a:gd name="adj3" fmla="val 3062"/>
          </a:avLst>
        </a:prstGeom>
      </dgm:spPr>
      <dgm:t>
        <a:bodyPr/>
        <a:lstStyle/>
        <a:p>
          <a:endParaRPr lang="es-ES"/>
        </a:p>
      </dgm:t>
    </dgm:pt>
    <dgm:pt modelId="{F18C282B-4812-490B-9083-F6840033768E}" type="pres">
      <dgm:prSet presAssocID="{615C9322-1F35-4D3A-815B-A90BC1FDF561}" presName="node" presStyleLbl="node1" presStyleIdx="1" presStyleCnt="9" custScaleX="197671" custScaleY="175488">
        <dgm:presLayoutVars>
          <dgm:bulletEnabled val="1"/>
        </dgm:presLayoutVars>
      </dgm:prSet>
      <dgm:spPr>
        <a:prstGeom prst="ellipse">
          <a:avLst/>
        </a:prstGeom>
      </dgm:spPr>
      <dgm:t>
        <a:bodyPr/>
        <a:lstStyle/>
        <a:p>
          <a:endParaRPr lang="es-ES"/>
        </a:p>
      </dgm:t>
    </dgm:pt>
    <dgm:pt modelId="{AC780D9E-4608-4725-BC53-77C9D16DBB0C}" type="pres">
      <dgm:prSet presAssocID="{615C9322-1F35-4D3A-815B-A90BC1FDF561}" presName="dummy" presStyleCnt="0"/>
      <dgm:spPr/>
    </dgm:pt>
    <dgm:pt modelId="{46E5278D-A2C3-4890-BB3C-F38F7A197158}" type="pres">
      <dgm:prSet presAssocID="{11CBD6A1-C940-4FA0-AD44-442AA1166B42}" presName="sibTrans" presStyleLbl="sibTrans2D1" presStyleIdx="1" presStyleCnt="9"/>
      <dgm:spPr>
        <a:prstGeom prst="blockArc">
          <a:avLst>
            <a:gd name="adj1" fmla="val 18600000"/>
            <a:gd name="adj2" fmla="val 21000000"/>
            <a:gd name="adj3" fmla="val 3062"/>
          </a:avLst>
        </a:prstGeom>
      </dgm:spPr>
      <dgm:t>
        <a:bodyPr/>
        <a:lstStyle/>
        <a:p>
          <a:endParaRPr lang="es-ES"/>
        </a:p>
      </dgm:t>
    </dgm:pt>
    <dgm:pt modelId="{BBD67A7E-5D2E-4B21-84FE-1E03F634EEB6}" type="pres">
      <dgm:prSet presAssocID="{19AC6321-5EE2-4B78-AEA3-AE2D18AFDE0C}" presName="node" presStyleLbl="node1" presStyleIdx="2" presStyleCnt="9" custScaleX="177653" custScaleY="175488">
        <dgm:presLayoutVars>
          <dgm:bulletEnabled val="1"/>
        </dgm:presLayoutVars>
      </dgm:prSet>
      <dgm:spPr>
        <a:prstGeom prst="ellipse">
          <a:avLst/>
        </a:prstGeom>
      </dgm:spPr>
      <dgm:t>
        <a:bodyPr/>
        <a:lstStyle/>
        <a:p>
          <a:endParaRPr lang="es-ES"/>
        </a:p>
      </dgm:t>
    </dgm:pt>
    <dgm:pt modelId="{CD5FD87F-4618-4AB1-94D5-19B32CC6AC68}" type="pres">
      <dgm:prSet presAssocID="{19AC6321-5EE2-4B78-AEA3-AE2D18AFDE0C}" presName="dummy" presStyleCnt="0"/>
      <dgm:spPr/>
    </dgm:pt>
    <dgm:pt modelId="{EA9B03B6-C85D-4A64-8674-B32186C9CC0C}" type="pres">
      <dgm:prSet presAssocID="{A5E15B2B-6B7B-46B5-89EC-38D992496175}" presName="sibTrans" presStyleLbl="sibTrans2D1" presStyleIdx="2" presStyleCnt="9"/>
      <dgm:spPr>
        <a:prstGeom prst="blockArc">
          <a:avLst>
            <a:gd name="adj1" fmla="val 21000000"/>
            <a:gd name="adj2" fmla="val 1800000"/>
            <a:gd name="adj3" fmla="val 3062"/>
          </a:avLst>
        </a:prstGeom>
      </dgm:spPr>
      <dgm:t>
        <a:bodyPr/>
        <a:lstStyle/>
        <a:p>
          <a:endParaRPr lang="es-ES"/>
        </a:p>
      </dgm:t>
    </dgm:pt>
    <dgm:pt modelId="{44A1BE5C-C9DE-4505-B833-964691A2F451}" type="pres">
      <dgm:prSet presAssocID="{2905DC8C-1F8C-495C-9585-6B8A2C91D35D}" presName="node" presStyleLbl="node1" presStyleIdx="3" presStyleCnt="9" custScaleX="197671" custScaleY="175488">
        <dgm:presLayoutVars>
          <dgm:bulletEnabled val="1"/>
        </dgm:presLayoutVars>
      </dgm:prSet>
      <dgm:spPr>
        <a:prstGeom prst="ellipse">
          <a:avLst/>
        </a:prstGeom>
      </dgm:spPr>
      <dgm:t>
        <a:bodyPr/>
        <a:lstStyle/>
        <a:p>
          <a:endParaRPr lang="es-ES"/>
        </a:p>
      </dgm:t>
    </dgm:pt>
    <dgm:pt modelId="{1DBC510B-1BC3-4A5E-943E-E3693BF0EA77}" type="pres">
      <dgm:prSet presAssocID="{2905DC8C-1F8C-495C-9585-6B8A2C91D35D}" presName="dummy" presStyleCnt="0"/>
      <dgm:spPr/>
    </dgm:pt>
    <dgm:pt modelId="{A314D284-C287-4B57-AD9D-679448DDF592}" type="pres">
      <dgm:prSet presAssocID="{2EBDCCE0-8A47-40AA-889F-84E0E65858F5}" presName="sibTrans" presStyleLbl="sibTrans2D1" presStyleIdx="3" presStyleCnt="9"/>
      <dgm:spPr>
        <a:prstGeom prst="blockArc">
          <a:avLst>
            <a:gd name="adj1" fmla="val 1800000"/>
            <a:gd name="adj2" fmla="val 4200000"/>
            <a:gd name="adj3" fmla="val 3062"/>
          </a:avLst>
        </a:prstGeom>
      </dgm:spPr>
      <dgm:t>
        <a:bodyPr/>
        <a:lstStyle/>
        <a:p>
          <a:endParaRPr lang="es-ES"/>
        </a:p>
      </dgm:t>
    </dgm:pt>
    <dgm:pt modelId="{43162676-F2FC-4A94-9994-CFB781BC51CB}" type="pres">
      <dgm:prSet presAssocID="{94593E23-A1A6-4988-B0FB-5DDCEA280999}" presName="node" presStyleLbl="node1" presStyleIdx="4" presStyleCnt="9" custScaleX="197671" custScaleY="175488">
        <dgm:presLayoutVars>
          <dgm:bulletEnabled val="1"/>
        </dgm:presLayoutVars>
      </dgm:prSet>
      <dgm:spPr>
        <a:prstGeom prst="ellipse">
          <a:avLst/>
        </a:prstGeom>
      </dgm:spPr>
      <dgm:t>
        <a:bodyPr/>
        <a:lstStyle/>
        <a:p>
          <a:endParaRPr lang="es-ES"/>
        </a:p>
      </dgm:t>
    </dgm:pt>
    <dgm:pt modelId="{FA15E7CA-3BB2-4D5E-A7C3-B544B3E2C7DC}" type="pres">
      <dgm:prSet presAssocID="{94593E23-A1A6-4988-B0FB-5DDCEA280999}" presName="dummy" presStyleCnt="0"/>
      <dgm:spPr/>
    </dgm:pt>
    <dgm:pt modelId="{0B6E5381-B582-4172-BC81-AA0CB072F228}" type="pres">
      <dgm:prSet presAssocID="{14E36E50-5EC8-40C2-9764-1EA3846ECC25}" presName="sibTrans" presStyleLbl="sibTrans2D1" presStyleIdx="4" presStyleCnt="9"/>
      <dgm:spPr>
        <a:prstGeom prst="blockArc">
          <a:avLst>
            <a:gd name="adj1" fmla="val 4200000"/>
            <a:gd name="adj2" fmla="val 6600000"/>
            <a:gd name="adj3" fmla="val 3062"/>
          </a:avLst>
        </a:prstGeom>
      </dgm:spPr>
      <dgm:t>
        <a:bodyPr/>
        <a:lstStyle/>
        <a:p>
          <a:endParaRPr lang="es-ES"/>
        </a:p>
      </dgm:t>
    </dgm:pt>
    <dgm:pt modelId="{869BD4F4-FB2F-4F15-BD79-3E0572F20A12}" type="pres">
      <dgm:prSet presAssocID="{79C8E823-03BB-4E2E-A93D-E5E1749F9FB6}" presName="node" presStyleLbl="node1" presStyleIdx="5" presStyleCnt="9" custScaleX="177653" custScaleY="175488">
        <dgm:presLayoutVars>
          <dgm:bulletEnabled val="1"/>
        </dgm:presLayoutVars>
      </dgm:prSet>
      <dgm:spPr>
        <a:prstGeom prst="ellipse">
          <a:avLst/>
        </a:prstGeom>
      </dgm:spPr>
      <dgm:t>
        <a:bodyPr/>
        <a:lstStyle/>
        <a:p>
          <a:endParaRPr lang="es-ES"/>
        </a:p>
      </dgm:t>
    </dgm:pt>
    <dgm:pt modelId="{E020464E-EFAD-4A5B-842C-F906822F553D}" type="pres">
      <dgm:prSet presAssocID="{79C8E823-03BB-4E2E-A93D-E5E1749F9FB6}" presName="dummy" presStyleCnt="0"/>
      <dgm:spPr/>
    </dgm:pt>
    <dgm:pt modelId="{EB1EB788-DAD9-4C17-9F12-04D2D1901EA8}" type="pres">
      <dgm:prSet presAssocID="{FC8A5B70-8612-4DC5-8248-F122DCF8DED1}" presName="sibTrans" presStyleLbl="sibTrans2D1" presStyleIdx="5" presStyleCnt="9"/>
      <dgm:spPr>
        <a:prstGeom prst="blockArc">
          <a:avLst>
            <a:gd name="adj1" fmla="val 6600000"/>
            <a:gd name="adj2" fmla="val 9000000"/>
            <a:gd name="adj3" fmla="val 3062"/>
          </a:avLst>
        </a:prstGeom>
      </dgm:spPr>
      <dgm:t>
        <a:bodyPr/>
        <a:lstStyle/>
        <a:p>
          <a:endParaRPr lang="es-ES"/>
        </a:p>
      </dgm:t>
    </dgm:pt>
    <dgm:pt modelId="{37268446-4114-4933-ACF6-3F081B437DE3}" type="pres">
      <dgm:prSet presAssocID="{66E24030-395A-4A50-A896-B34E47E28D64}" presName="node" presStyleLbl="node1" presStyleIdx="6" presStyleCnt="9" custScaleX="177653" custScaleY="175488">
        <dgm:presLayoutVars>
          <dgm:bulletEnabled val="1"/>
        </dgm:presLayoutVars>
      </dgm:prSet>
      <dgm:spPr>
        <a:prstGeom prst="ellipse">
          <a:avLst/>
        </a:prstGeom>
      </dgm:spPr>
      <dgm:t>
        <a:bodyPr/>
        <a:lstStyle/>
        <a:p>
          <a:endParaRPr lang="es-ES"/>
        </a:p>
      </dgm:t>
    </dgm:pt>
    <dgm:pt modelId="{EA07738E-360F-4550-8224-E5F63C0FA38F}" type="pres">
      <dgm:prSet presAssocID="{66E24030-395A-4A50-A896-B34E47E28D64}" presName="dummy" presStyleCnt="0"/>
      <dgm:spPr/>
    </dgm:pt>
    <dgm:pt modelId="{F753F616-B42C-44F5-A3BD-40DAAFA89FF2}" type="pres">
      <dgm:prSet presAssocID="{11996DC1-D157-4D7B-A084-DA0EFD91A5E8}" presName="sibTrans" presStyleLbl="sibTrans2D1" presStyleIdx="6" presStyleCnt="9"/>
      <dgm:spPr>
        <a:prstGeom prst="blockArc">
          <a:avLst>
            <a:gd name="adj1" fmla="val 9000000"/>
            <a:gd name="adj2" fmla="val 11400000"/>
            <a:gd name="adj3" fmla="val 3062"/>
          </a:avLst>
        </a:prstGeom>
      </dgm:spPr>
      <dgm:t>
        <a:bodyPr/>
        <a:lstStyle/>
        <a:p>
          <a:endParaRPr lang="es-ES"/>
        </a:p>
      </dgm:t>
    </dgm:pt>
    <dgm:pt modelId="{8970550D-1D7C-429B-B71A-A0F13A4446CC}" type="pres">
      <dgm:prSet presAssocID="{DCB06451-5537-4E43-A2AB-9C3818C2D4B0}" presName="node" presStyleLbl="node1" presStyleIdx="7" presStyleCnt="9" custScaleX="177653" custScaleY="175488">
        <dgm:presLayoutVars>
          <dgm:bulletEnabled val="1"/>
        </dgm:presLayoutVars>
      </dgm:prSet>
      <dgm:spPr>
        <a:prstGeom prst="ellipse">
          <a:avLst/>
        </a:prstGeom>
      </dgm:spPr>
      <dgm:t>
        <a:bodyPr/>
        <a:lstStyle/>
        <a:p>
          <a:endParaRPr lang="es-ES"/>
        </a:p>
      </dgm:t>
    </dgm:pt>
    <dgm:pt modelId="{42847473-1EA5-4B17-A126-CC0171933890}" type="pres">
      <dgm:prSet presAssocID="{DCB06451-5537-4E43-A2AB-9C3818C2D4B0}" presName="dummy" presStyleCnt="0"/>
      <dgm:spPr/>
    </dgm:pt>
    <dgm:pt modelId="{596C2747-E62B-415B-A6F0-F9D4E171B8E5}" type="pres">
      <dgm:prSet presAssocID="{062C4265-E541-4172-ACBF-C5B2480A6B33}" presName="sibTrans" presStyleLbl="sibTrans2D1" presStyleIdx="7" presStyleCnt="9"/>
      <dgm:spPr>
        <a:prstGeom prst="blockArc">
          <a:avLst>
            <a:gd name="adj1" fmla="val 11400000"/>
            <a:gd name="adj2" fmla="val 13800000"/>
            <a:gd name="adj3" fmla="val 3062"/>
          </a:avLst>
        </a:prstGeom>
      </dgm:spPr>
      <dgm:t>
        <a:bodyPr/>
        <a:lstStyle/>
        <a:p>
          <a:endParaRPr lang="es-ES"/>
        </a:p>
      </dgm:t>
    </dgm:pt>
    <dgm:pt modelId="{8FD5608A-04F7-4D83-BAA6-FDDBB56A8A28}" type="pres">
      <dgm:prSet presAssocID="{CF4C3635-1C01-4ACD-957F-F1BAED5D3D95}" presName="node" presStyleLbl="node1" presStyleIdx="8" presStyleCnt="9" custScaleX="177653" custScaleY="175488">
        <dgm:presLayoutVars>
          <dgm:bulletEnabled val="1"/>
        </dgm:presLayoutVars>
      </dgm:prSet>
      <dgm:spPr>
        <a:prstGeom prst="ellipse">
          <a:avLst/>
        </a:prstGeom>
      </dgm:spPr>
      <dgm:t>
        <a:bodyPr/>
        <a:lstStyle/>
        <a:p>
          <a:endParaRPr lang="es-ES"/>
        </a:p>
      </dgm:t>
    </dgm:pt>
    <dgm:pt modelId="{19A76C6F-475C-48B6-86EC-2E9BD617EFE3}" type="pres">
      <dgm:prSet presAssocID="{CF4C3635-1C01-4ACD-957F-F1BAED5D3D95}" presName="dummy" presStyleCnt="0"/>
      <dgm:spPr/>
    </dgm:pt>
    <dgm:pt modelId="{015B6C45-D516-4C46-B941-C7CA158CC68D}" type="pres">
      <dgm:prSet presAssocID="{82AC6D43-5E12-41AF-980B-4BB94BC56612}" presName="sibTrans" presStyleLbl="sibTrans2D1" presStyleIdx="8" presStyleCnt="9"/>
      <dgm:spPr>
        <a:prstGeom prst="blockArc">
          <a:avLst>
            <a:gd name="adj1" fmla="val 13800000"/>
            <a:gd name="adj2" fmla="val 16200000"/>
            <a:gd name="adj3" fmla="val 3062"/>
          </a:avLst>
        </a:prstGeom>
      </dgm:spPr>
      <dgm:t>
        <a:bodyPr/>
        <a:lstStyle/>
        <a:p>
          <a:endParaRPr lang="es-ES"/>
        </a:p>
      </dgm:t>
    </dgm:pt>
  </dgm:ptLst>
  <dgm:cxnLst>
    <dgm:cxn modelId="{702EC6BD-8646-4E05-92FB-E5ECB5F786D2}" type="presOf" srcId="{08A071E0-AF01-40E1-BD32-CBC0B7FD9032}" destId="{0E40D6AC-A245-4F38-8E85-B2F39A7F3A2E}" srcOrd="0" destOrd="0" presId="urn:microsoft.com/office/officeart/2005/8/layout/radial6"/>
    <dgm:cxn modelId="{51E75FB8-49A8-45F9-9C57-E1A577D0FB50}" type="presOf" srcId="{82AC6D43-5E12-41AF-980B-4BB94BC56612}" destId="{015B6C45-D516-4C46-B941-C7CA158CC68D}" srcOrd="0" destOrd="0" presId="urn:microsoft.com/office/officeart/2005/8/layout/radial6"/>
    <dgm:cxn modelId="{F8747B06-4EC0-407B-8051-C64D9A33B682}" srcId="{08A071E0-AF01-40E1-BD32-CBC0B7FD9032}" destId="{CF4C3635-1C01-4ACD-957F-F1BAED5D3D95}" srcOrd="8" destOrd="0" parTransId="{C8713CF0-0DA2-4F88-A7DF-066ED63984D7}" sibTransId="{82AC6D43-5E12-41AF-980B-4BB94BC56612}"/>
    <dgm:cxn modelId="{86BC8D19-AEDC-4147-8082-2FEF61EEECF5}" type="presOf" srcId="{2EBDCCE0-8A47-40AA-889F-84E0E65858F5}" destId="{A314D284-C287-4B57-AD9D-679448DDF592}" srcOrd="0" destOrd="0" presId="urn:microsoft.com/office/officeart/2005/8/layout/radial6"/>
    <dgm:cxn modelId="{A437FB85-CFDC-40F6-BECE-5DE00C44F234}" type="presOf" srcId="{66E24030-395A-4A50-A896-B34E47E28D64}" destId="{37268446-4114-4933-ACF6-3F081B437DE3}" srcOrd="0" destOrd="0" presId="urn:microsoft.com/office/officeart/2005/8/layout/radial6"/>
    <dgm:cxn modelId="{D0B08D1F-3EEC-4D72-B6E0-B52711A1F794}" type="presOf" srcId="{4AE94298-B0CF-4135-B525-961C60337A91}" destId="{727E1D80-A8D6-41EC-8043-56110485B715}" srcOrd="0" destOrd="0" presId="urn:microsoft.com/office/officeart/2005/8/layout/radial6"/>
    <dgm:cxn modelId="{56972743-9B63-4801-B5C8-B94EB2F0E2F3}" type="presOf" srcId="{A5E15B2B-6B7B-46B5-89EC-38D992496175}" destId="{EA9B03B6-C85D-4A64-8674-B32186C9CC0C}" srcOrd="0" destOrd="0" presId="urn:microsoft.com/office/officeart/2005/8/layout/radial6"/>
    <dgm:cxn modelId="{EE40B759-B0B4-4015-AA18-445E2006727E}" type="presOf" srcId="{8AC28F12-D308-4957-AB08-0AC9C2F592C7}" destId="{DDAC8304-D905-426B-A3C8-7F3A0F8B7230}" srcOrd="0" destOrd="0" presId="urn:microsoft.com/office/officeart/2005/8/layout/radial6"/>
    <dgm:cxn modelId="{21A1FB21-524B-4CC4-907F-0CB731A8A166}" type="presOf" srcId="{11996DC1-D157-4D7B-A084-DA0EFD91A5E8}" destId="{F753F616-B42C-44F5-A3BD-40DAAFA89FF2}" srcOrd="0" destOrd="0" presId="urn:microsoft.com/office/officeart/2005/8/layout/radial6"/>
    <dgm:cxn modelId="{708747D9-1AF8-4268-BFC9-B20A53FBEFAA}" srcId="{08A071E0-AF01-40E1-BD32-CBC0B7FD9032}" destId="{615C9322-1F35-4D3A-815B-A90BC1FDF561}" srcOrd="1" destOrd="0" parTransId="{3EB24A0F-DFFC-481B-8955-F43266E7DA1F}" sibTransId="{11CBD6A1-C940-4FA0-AD44-442AA1166B42}"/>
    <dgm:cxn modelId="{03F653EA-7D49-4502-92C2-24CAABF380F2}" type="presOf" srcId="{2905DC8C-1F8C-495C-9585-6B8A2C91D35D}" destId="{44A1BE5C-C9DE-4505-B833-964691A2F451}" srcOrd="0" destOrd="0" presId="urn:microsoft.com/office/officeart/2005/8/layout/radial6"/>
    <dgm:cxn modelId="{81E79973-1BCB-43A6-8E44-ECFB4B062B43}" type="presOf" srcId="{CF4C3635-1C01-4ACD-957F-F1BAED5D3D95}" destId="{8FD5608A-04F7-4D83-BAA6-FDDBB56A8A28}" srcOrd="0" destOrd="0" presId="urn:microsoft.com/office/officeart/2005/8/layout/radial6"/>
    <dgm:cxn modelId="{15F8C494-3A7E-448E-9A58-23DF5F6E8367}" type="presOf" srcId="{11CBD6A1-C940-4FA0-AD44-442AA1166B42}" destId="{46E5278D-A2C3-4890-BB3C-F38F7A197158}" srcOrd="0" destOrd="0" presId="urn:microsoft.com/office/officeart/2005/8/layout/radial6"/>
    <dgm:cxn modelId="{3ED3AD07-C850-4A09-A6F2-D54E4E58BB15}" type="presOf" srcId="{615C9322-1F35-4D3A-815B-A90BC1FDF561}" destId="{F18C282B-4812-490B-9083-F6840033768E}" srcOrd="0" destOrd="0" presId="urn:microsoft.com/office/officeart/2005/8/layout/radial6"/>
    <dgm:cxn modelId="{F8E6A0E7-677B-40A5-884D-162094F942CB}" type="presOf" srcId="{062C4265-E541-4172-ACBF-C5B2480A6B33}" destId="{596C2747-E62B-415B-A6F0-F9D4E171B8E5}" srcOrd="0" destOrd="0" presId="urn:microsoft.com/office/officeart/2005/8/layout/radial6"/>
    <dgm:cxn modelId="{668486F2-2C38-45CC-A1AF-D43F153B3381}" type="presOf" srcId="{79C8E823-03BB-4E2E-A93D-E5E1749F9FB6}" destId="{869BD4F4-FB2F-4F15-BD79-3E0572F20A12}" srcOrd="0" destOrd="0" presId="urn:microsoft.com/office/officeart/2005/8/layout/radial6"/>
    <dgm:cxn modelId="{6D6C32FE-7B33-49D9-9D68-10A3A6A93A04}" type="presOf" srcId="{56981E13-673E-4321-819D-0A9D0F79552B}" destId="{F3D34649-A6D7-4951-B0DA-1B0DF661EC82}" srcOrd="0" destOrd="0" presId="urn:microsoft.com/office/officeart/2005/8/layout/radial6"/>
    <dgm:cxn modelId="{E46E1B57-C72B-48E1-8228-D29923655D15}" srcId="{56981E13-673E-4321-819D-0A9D0F79552B}" destId="{08A071E0-AF01-40E1-BD32-CBC0B7FD9032}" srcOrd="0" destOrd="0" parTransId="{871ABD32-E5B1-4393-8F79-97867E06E711}" sibTransId="{9D5B6ED9-ECAE-46A9-8CF2-762BAE357A35}"/>
    <dgm:cxn modelId="{F4502A5F-E33F-49A9-9B8E-693C59043CB1}" type="presOf" srcId="{DCB06451-5537-4E43-A2AB-9C3818C2D4B0}" destId="{8970550D-1D7C-429B-B71A-A0F13A4446CC}" srcOrd="0" destOrd="0" presId="urn:microsoft.com/office/officeart/2005/8/layout/radial6"/>
    <dgm:cxn modelId="{550FBCFD-882B-4A4E-A0C2-A9734ABCF387}" srcId="{08A071E0-AF01-40E1-BD32-CBC0B7FD9032}" destId="{2905DC8C-1F8C-495C-9585-6B8A2C91D35D}" srcOrd="3" destOrd="0" parTransId="{97F41BE8-F767-4C1B-8696-293E9CB651A9}" sibTransId="{2EBDCCE0-8A47-40AA-889F-84E0E65858F5}"/>
    <dgm:cxn modelId="{4559D7E5-6C27-456F-823D-91FEAAE8F33F}" type="presOf" srcId="{14E36E50-5EC8-40C2-9764-1EA3846ECC25}" destId="{0B6E5381-B582-4172-BC81-AA0CB072F228}" srcOrd="0" destOrd="0" presId="urn:microsoft.com/office/officeart/2005/8/layout/radial6"/>
    <dgm:cxn modelId="{BDE93940-3E6A-468F-AFE5-7D3C041E051E}" type="presOf" srcId="{FC8A5B70-8612-4DC5-8248-F122DCF8DED1}" destId="{EB1EB788-DAD9-4C17-9F12-04D2D1901EA8}" srcOrd="0" destOrd="0" presId="urn:microsoft.com/office/officeart/2005/8/layout/radial6"/>
    <dgm:cxn modelId="{D2B00A2F-861B-4E0C-8222-3146829571FB}" srcId="{08A071E0-AF01-40E1-BD32-CBC0B7FD9032}" destId="{19AC6321-5EE2-4B78-AEA3-AE2D18AFDE0C}" srcOrd="2" destOrd="0" parTransId="{FB2F7E6E-2292-4E48-8BE6-406830E37497}" sibTransId="{A5E15B2B-6B7B-46B5-89EC-38D992496175}"/>
    <dgm:cxn modelId="{07ADDA76-0B3B-4C5D-8886-881D2E08A1CF}" srcId="{08A071E0-AF01-40E1-BD32-CBC0B7FD9032}" destId="{94593E23-A1A6-4988-B0FB-5DDCEA280999}" srcOrd="4" destOrd="0" parTransId="{C7DBC8CB-A5CC-4C3E-9183-B8FAF73B4ED5}" sibTransId="{14E36E50-5EC8-40C2-9764-1EA3846ECC25}"/>
    <dgm:cxn modelId="{948D4596-473A-40A8-8E4D-9967D3FC112D}" srcId="{08A071E0-AF01-40E1-BD32-CBC0B7FD9032}" destId="{66E24030-395A-4A50-A896-B34E47E28D64}" srcOrd="6" destOrd="0" parTransId="{E1C3E909-2104-43D2-BE3B-434EF3C58DE7}" sibTransId="{11996DC1-D157-4D7B-A084-DA0EFD91A5E8}"/>
    <dgm:cxn modelId="{90370D49-FEE5-4CBC-98DF-7D186EC645C8}" type="presOf" srcId="{94593E23-A1A6-4988-B0FB-5DDCEA280999}" destId="{43162676-F2FC-4A94-9994-CFB781BC51CB}" srcOrd="0" destOrd="0" presId="urn:microsoft.com/office/officeart/2005/8/layout/radial6"/>
    <dgm:cxn modelId="{B0DDE976-ABC2-4149-8120-A5F3DB2DF7A8}" type="presOf" srcId="{19AC6321-5EE2-4B78-AEA3-AE2D18AFDE0C}" destId="{BBD67A7E-5D2E-4B21-84FE-1E03F634EEB6}" srcOrd="0" destOrd="0" presId="urn:microsoft.com/office/officeart/2005/8/layout/radial6"/>
    <dgm:cxn modelId="{DB5CD289-27F5-414F-A238-309B67ECB47D}" srcId="{08A071E0-AF01-40E1-BD32-CBC0B7FD9032}" destId="{79C8E823-03BB-4E2E-A93D-E5E1749F9FB6}" srcOrd="5" destOrd="0" parTransId="{38630567-CD08-49CB-BA5F-23FFAD22D86C}" sibTransId="{FC8A5B70-8612-4DC5-8248-F122DCF8DED1}"/>
    <dgm:cxn modelId="{BF0D9D13-17E6-49A0-A405-0581962740EC}" srcId="{08A071E0-AF01-40E1-BD32-CBC0B7FD9032}" destId="{DCB06451-5537-4E43-A2AB-9C3818C2D4B0}" srcOrd="7" destOrd="0" parTransId="{1B71FDF7-540D-4414-8B5E-6E5C104A2082}" sibTransId="{062C4265-E541-4172-ACBF-C5B2480A6B33}"/>
    <dgm:cxn modelId="{754FDDE5-8646-48A5-B22A-3F9F0272E46F}" srcId="{08A071E0-AF01-40E1-BD32-CBC0B7FD9032}" destId="{4AE94298-B0CF-4135-B525-961C60337A91}" srcOrd="0" destOrd="0" parTransId="{32AA8CC5-949D-4358-B315-DD49C2E6679E}" sibTransId="{8AC28F12-D308-4957-AB08-0AC9C2F592C7}"/>
    <dgm:cxn modelId="{C494514C-A776-4E92-887D-4796FE1942D2}" type="presParOf" srcId="{F3D34649-A6D7-4951-B0DA-1B0DF661EC82}" destId="{0E40D6AC-A245-4F38-8E85-B2F39A7F3A2E}" srcOrd="0" destOrd="0" presId="urn:microsoft.com/office/officeart/2005/8/layout/radial6"/>
    <dgm:cxn modelId="{E42DEB12-172B-4246-8D05-FACC5DABCDEA}" type="presParOf" srcId="{F3D34649-A6D7-4951-B0DA-1B0DF661EC82}" destId="{727E1D80-A8D6-41EC-8043-56110485B715}" srcOrd="1" destOrd="0" presId="urn:microsoft.com/office/officeart/2005/8/layout/radial6"/>
    <dgm:cxn modelId="{AC318725-1D03-4EC3-9CD2-738CDF4E7212}" type="presParOf" srcId="{F3D34649-A6D7-4951-B0DA-1B0DF661EC82}" destId="{AAFFA230-3D82-428B-A86F-0B11975A04FD}" srcOrd="2" destOrd="0" presId="urn:microsoft.com/office/officeart/2005/8/layout/radial6"/>
    <dgm:cxn modelId="{62B68A42-6007-429A-B446-EC9873405278}" type="presParOf" srcId="{F3D34649-A6D7-4951-B0DA-1B0DF661EC82}" destId="{DDAC8304-D905-426B-A3C8-7F3A0F8B7230}" srcOrd="3" destOrd="0" presId="urn:microsoft.com/office/officeart/2005/8/layout/radial6"/>
    <dgm:cxn modelId="{EFD4D247-9D0F-443B-B870-2E81F5D9B622}" type="presParOf" srcId="{F3D34649-A6D7-4951-B0DA-1B0DF661EC82}" destId="{F18C282B-4812-490B-9083-F6840033768E}" srcOrd="4" destOrd="0" presId="urn:microsoft.com/office/officeart/2005/8/layout/radial6"/>
    <dgm:cxn modelId="{899D5B8D-2CDD-4E32-BED5-5F986B52990B}" type="presParOf" srcId="{F3D34649-A6D7-4951-B0DA-1B0DF661EC82}" destId="{AC780D9E-4608-4725-BC53-77C9D16DBB0C}" srcOrd="5" destOrd="0" presId="urn:microsoft.com/office/officeart/2005/8/layout/radial6"/>
    <dgm:cxn modelId="{3B8FC698-A3B4-4ADE-BC44-F039E7CC9496}" type="presParOf" srcId="{F3D34649-A6D7-4951-B0DA-1B0DF661EC82}" destId="{46E5278D-A2C3-4890-BB3C-F38F7A197158}" srcOrd="6" destOrd="0" presId="urn:microsoft.com/office/officeart/2005/8/layout/radial6"/>
    <dgm:cxn modelId="{4B7014EF-FD5B-46BD-8148-B3C3FBDC0715}" type="presParOf" srcId="{F3D34649-A6D7-4951-B0DA-1B0DF661EC82}" destId="{BBD67A7E-5D2E-4B21-84FE-1E03F634EEB6}" srcOrd="7" destOrd="0" presId="urn:microsoft.com/office/officeart/2005/8/layout/radial6"/>
    <dgm:cxn modelId="{E646656E-82B5-4A7F-9FB6-631B3577C619}" type="presParOf" srcId="{F3D34649-A6D7-4951-B0DA-1B0DF661EC82}" destId="{CD5FD87F-4618-4AB1-94D5-19B32CC6AC68}" srcOrd="8" destOrd="0" presId="urn:microsoft.com/office/officeart/2005/8/layout/radial6"/>
    <dgm:cxn modelId="{2ABCEC94-0D2A-4D6B-8A63-D7CA24DF47D1}" type="presParOf" srcId="{F3D34649-A6D7-4951-B0DA-1B0DF661EC82}" destId="{EA9B03B6-C85D-4A64-8674-B32186C9CC0C}" srcOrd="9" destOrd="0" presId="urn:microsoft.com/office/officeart/2005/8/layout/radial6"/>
    <dgm:cxn modelId="{579E384E-CE58-4D1A-8493-5371E75515F3}" type="presParOf" srcId="{F3D34649-A6D7-4951-B0DA-1B0DF661EC82}" destId="{44A1BE5C-C9DE-4505-B833-964691A2F451}" srcOrd="10" destOrd="0" presId="urn:microsoft.com/office/officeart/2005/8/layout/radial6"/>
    <dgm:cxn modelId="{A44EECB2-C3D9-4748-86DC-904DDAE1D3E5}" type="presParOf" srcId="{F3D34649-A6D7-4951-B0DA-1B0DF661EC82}" destId="{1DBC510B-1BC3-4A5E-943E-E3693BF0EA77}" srcOrd="11" destOrd="0" presId="urn:microsoft.com/office/officeart/2005/8/layout/radial6"/>
    <dgm:cxn modelId="{2B722ED3-51EE-4E3A-B3E6-8F2332F35CCE}" type="presParOf" srcId="{F3D34649-A6D7-4951-B0DA-1B0DF661EC82}" destId="{A314D284-C287-4B57-AD9D-679448DDF592}" srcOrd="12" destOrd="0" presId="urn:microsoft.com/office/officeart/2005/8/layout/radial6"/>
    <dgm:cxn modelId="{0C7E97FF-5BD6-4478-AB6B-E887A56BF784}" type="presParOf" srcId="{F3D34649-A6D7-4951-B0DA-1B0DF661EC82}" destId="{43162676-F2FC-4A94-9994-CFB781BC51CB}" srcOrd="13" destOrd="0" presId="urn:microsoft.com/office/officeart/2005/8/layout/radial6"/>
    <dgm:cxn modelId="{D1E2230D-7037-453A-A18E-07D95805E5A4}" type="presParOf" srcId="{F3D34649-A6D7-4951-B0DA-1B0DF661EC82}" destId="{FA15E7CA-3BB2-4D5E-A7C3-B544B3E2C7DC}" srcOrd="14" destOrd="0" presId="urn:microsoft.com/office/officeart/2005/8/layout/radial6"/>
    <dgm:cxn modelId="{46B3E020-E6E0-4701-A836-69A6D72FE2F2}" type="presParOf" srcId="{F3D34649-A6D7-4951-B0DA-1B0DF661EC82}" destId="{0B6E5381-B582-4172-BC81-AA0CB072F228}" srcOrd="15" destOrd="0" presId="urn:microsoft.com/office/officeart/2005/8/layout/radial6"/>
    <dgm:cxn modelId="{F7651C65-F8BF-4909-AAD5-98639432A8C8}" type="presParOf" srcId="{F3D34649-A6D7-4951-B0DA-1B0DF661EC82}" destId="{869BD4F4-FB2F-4F15-BD79-3E0572F20A12}" srcOrd="16" destOrd="0" presId="urn:microsoft.com/office/officeart/2005/8/layout/radial6"/>
    <dgm:cxn modelId="{34BF3609-36DE-4B1C-9729-F21AFE528280}" type="presParOf" srcId="{F3D34649-A6D7-4951-B0DA-1B0DF661EC82}" destId="{E020464E-EFAD-4A5B-842C-F906822F553D}" srcOrd="17" destOrd="0" presId="urn:microsoft.com/office/officeart/2005/8/layout/radial6"/>
    <dgm:cxn modelId="{2018B35D-72CB-4016-A94C-E7B61830C8CD}" type="presParOf" srcId="{F3D34649-A6D7-4951-B0DA-1B0DF661EC82}" destId="{EB1EB788-DAD9-4C17-9F12-04D2D1901EA8}" srcOrd="18" destOrd="0" presId="urn:microsoft.com/office/officeart/2005/8/layout/radial6"/>
    <dgm:cxn modelId="{008491B7-30C7-4339-B1EC-810A2481DED0}" type="presParOf" srcId="{F3D34649-A6D7-4951-B0DA-1B0DF661EC82}" destId="{37268446-4114-4933-ACF6-3F081B437DE3}" srcOrd="19" destOrd="0" presId="urn:microsoft.com/office/officeart/2005/8/layout/radial6"/>
    <dgm:cxn modelId="{EC13CB4C-4C24-489C-BFAB-EE1A493AA463}" type="presParOf" srcId="{F3D34649-A6D7-4951-B0DA-1B0DF661EC82}" destId="{EA07738E-360F-4550-8224-E5F63C0FA38F}" srcOrd="20" destOrd="0" presId="urn:microsoft.com/office/officeart/2005/8/layout/radial6"/>
    <dgm:cxn modelId="{1EEEB1AD-7837-450D-9617-FDDAEECDEC6D}" type="presParOf" srcId="{F3D34649-A6D7-4951-B0DA-1B0DF661EC82}" destId="{F753F616-B42C-44F5-A3BD-40DAAFA89FF2}" srcOrd="21" destOrd="0" presId="urn:microsoft.com/office/officeart/2005/8/layout/radial6"/>
    <dgm:cxn modelId="{4AB3F8B1-DF76-40EB-9644-C0703863EA8E}" type="presParOf" srcId="{F3D34649-A6D7-4951-B0DA-1B0DF661EC82}" destId="{8970550D-1D7C-429B-B71A-A0F13A4446CC}" srcOrd="22" destOrd="0" presId="urn:microsoft.com/office/officeart/2005/8/layout/radial6"/>
    <dgm:cxn modelId="{92044138-0F36-42AD-9041-D12B63BCB425}" type="presParOf" srcId="{F3D34649-A6D7-4951-B0DA-1B0DF661EC82}" destId="{42847473-1EA5-4B17-A126-CC0171933890}" srcOrd="23" destOrd="0" presId="urn:microsoft.com/office/officeart/2005/8/layout/radial6"/>
    <dgm:cxn modelId="{AB8B4791-FC77-4085-8F33-ED4A4AD92B95}" type="presParOf" srcId="{F3D34649-A6D7-4951-B0DA-1B0DF661EC82}" destId="{596C2747-E62B-415B-A6F0-F9D4E171B8E5}" srcOrd="24" destOrd="0" presId="urn:microsoft.com/office/officeart/2005/8/layout/radial6"/>
    <dgm:cxn modelId="{01ABACA8-0591-43D3-9001-3A7AE1839D1C}" type="presParOf" srcId="{F3D34649-A6D7-4951-B0DA-1B0DF661EC82}" destId="{8FD5608A-04F7-4D83-BAA6-FDDBB56A8A28}" srcOrd="25" destOrd="0" presId="urn:microsoft.com/office/officeart/2005/8/layout/radial6"/>
    <dgm:cxn modelId="{3FAFC23F-0646-4EBC-8100-4601274C104F}" type="presParOf" srcId="{F3D34649-A6D7-4951-B0DA-1B0DF661EC82}" destId="{19A76C6F-475C-48B6-86EC-2E9BD617EFE3}" srcOrd="26" destOrd="0" presId="urn:microsoft.com/office/officeart/2005/8/layout/radial6"/>
    <dgm:cxn modelId="{0FD0A4F0-751F-4147-935A-1C39DE01787F}" type="presParOf" srcId="{F3D34649-A6D7-4951-B0DA-1B0DF661EC82}" destId="{015B6C45-D516-4C46-B941-C7CA158CC68D}" srcOrd="27"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8F54B9F-7C58-CB47-B2C6-45DB2FDEAFB5}"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s-ES_tradnl"/>
        </a:p>
      </dgm:t>
    </dgm:pt>
    <dgm:pt modelId="{55E14BE1-6A55-B64A-BB85-C96AD0F73221}">
      <dgm:prSet custT="1"/>
      <dgm:spPr/>
      <dgm:t>
        <a:bodyPr/>
        <a:lstStyle/>
        <a:p>
          <a:pPr rtl="0"/>
          <a:r>
            <a:rPr lang="es-ES" sz="2000"/>
            <a:t>1º Educar en el Uso Responsable de Internet y las TIC</a:t>
          </a:r>
        </a:p>
      </dgm:t>
    </dgm:pt>
    <dgm:pt modelId="{14F4E22B-E76B-1A4F-8BBE-E558176B421D}" type="parTrans" cxnId="{6A17F299-C5BA-E64A-A9C8-0B9E87A8926B}">
      <dgm:prSet/>
      <dgm:spPr/>
      <dgm:t>
        <a:bodyPr/>
        <a:lstStyle/>
        <a:p>
          <a:endParaRPr lang="es-ES_tradnl" sz="3200"/>
        </a:p>
      </dgm:t>
    </dgm:pt>
    <dgm:pt modelId="{AE40B3D9-444F-4F42-B31E-7AC56D5E4546}" type="sibTrans" cxnId="{6A17F299-C5BA-E64A-A9C8-0B9E87A8926B}">
      <dgm:prSet/>
      <dgm:spPr/>
      <dgm:t>
        <a:bodyPr/>
        <a:lstStyle/>
        <a:p>
          <a:endParaRPr lang="es-ES_tradnl" sz="3200"/>
        </a:p>
      </dgm:t>
    </dgm:pt>
    <dgm:pt modelId="{5403C380-A3CF-D648-A657-ACB6DABD086D}">
      <dgm:prSet custT="1"/>
      <dgm:spPr/>
      <dgm:t>
        <a:bodyPr/>
        <a:lstStyle/>
        <a:p>
          <a:pPr rtl="0"/>
          <a:r>
            <a:rPr lang="es-ES" sz="2000" b="1"/>
            <a:t>2</a:t>
          </a:r>
          <a:r>
            <a:rPr lang="es-ES" sz="2000" b="1" baseline="30000"/>
            <a:t>o</a:t>
          </a:r>
          <a:r>
            <a:rPr lang="es-ES" sz="2000" b="1"/>
            <a:t> Apostar por la Educación en valores y Habilidades de Vida</a:t>
          </a:r>
          <a:endParaRPr lang="es-ES" sz="2000"/>
        </a:p>
      </dgm:t>
    </dgm:pt>
    <dgm:pt modelId="{02E66711-7449-0542-8F2F-7D6868E9B721}" type="parTrans" cxnId="{06A37F94-CA86-CD41-BCC0-ADB369487568}">
      <dgm:prSet/>
      <dgm:spPr/>
      <dgm:t>
        <a:bodyPr/>
        <a:lstStyle/>
        <a:p>
          <a:endParaRPr lang="es-ES_tradnl" sz="3200"/>
        </a:p>
      </dgm:t>
    </dgm:pt>
    <dgm:pt modelId="{40DF10CC-0F04-E044-BA59-5E0C87401DBE}" type="sibTrans" cxnId="{06A37F94-CA86-CD41-BCC0-ADB369487568}">
      <dgm:prSet/>
      <dgm:spPr/>
      <dgm:t>
        <a:bodyPr/>
        <a:lstStyle/>
        <a:p>
          <a:endParaRPr lang="es-ES_tradnl" sz="3200"/>
        </a:p>
      </dgm:t>
    </dgm:pt>
    <dgm:pt modelId="{A1E2E3E7-45E1-1349-BF9D-4C4CB5CDEA1C}">
      <dgm:prSet custT="1"/>
      <dgm:spPr/>
      <dgm:t>
        <a:bodyPr/>
        <a:lstStyle/>
        <a:p>
          <a:pPr rtl="0"/>
          <a:r>
            <a:rPr lang="es-ES" sz="1600" b="1" dirty="0"/>
            <a:t>Herramientas transversales </a:t>
          </a:r>
          <a:r>
            <a:rPr lang="es-ES" sz="1600" dirty="0"/>
            <a:t>de gran valor para afrontar los diferentes retos y problemas que emergen en la adolescencia , e</a:t>
          </a:r>
          <a:r>
            <a:rPr lang="es-ES" sz="1600" b="0" dirty="0"/>
            <a:t>fectivas a la hora de prevenir:</a:t>
          </a:r>
        </a:p>
      </dgm:t>
    </dgm:pt>
    <dgm:pt modelId="{56B22E23-6135-3446-B94F-0769E162DF40}" type="parTrans" cxnId="{30B6C175-6C93-0D40-B52B-308875EF8AC0}">
      <dgm:prSet/>
      <dgm:spPr/>
      <dgm:t>
        <a:bodyPr/>
        <a:lstStyle/>
        <a:p>
          <a:endParaRPr lang="es-ES_tradnl" sz="3200"/>
        </a:p>
      </dgm:t>
    </dgm:pt>
    <dgm:pt modelId="{119DE07C-66AA-E043-AB71-6B689F55D16F}" type="sibTrans" cxnId="{30B6C175-6C93-0D40-B52B-308875EF8AC0}">
      <dgm:prSet/>
      <dgm:spPr/>
      <dgm:t>
        <a:bodyPr/>
        <a:lstStyle/>
        <a:p>
          <a:endParaRPr lang="es-ES_tradnl" sz="3200"/>
        </a:p>
      </dgm:t>
    </dgm:pt>
    <dgm:pt modelId="{70EAF73D-103B-164A-B7F4-1E94CF25BF55}">
      <dgm:prSet custT="1"/>
      <dgm:spPr/>
      <dgm:t>
        <a:bodyPr/>
        <a:lstStyle/>
        <a:p>
          <a:pPr rtl="0"/>
          <a:r>
            <a:rPr lang="es-ES" sz="2000" b="1" dirty="0">
              <a:solidFill>
                <a:schemeClr val="accent4">
                  <a:lumMod val="75000"/>
                </a:schemeClr>
              </a:solidFill>
            </a:rPr>
            <a:t>3º HUIR DE LA “MIOPÍA DIGITAL”</a:t>
          </a:r>
        </a:p>
      </dgm:t>
    </dgm:pt>
    <dgm:pt modelId="{38072EF9-70D3-7A4F-BCE6-E5316ABFAC13}" type="parTrans" cxnId="{33B6CAD6-14FB-AE44-81A3-54C6FBC255C9}">
      <dgm:prSet/>
      <dgm:spPr/>
      <dgm:t>
        <a:bodyPr/>
        <a:lstStyle/>
        <a:p>
          <a:endParaRPr lang="es-ES_tradnl" sz="3200"/>
        </a:p>
      </dgm:t>
    </dgm:pt>
    <dgm:pt modelId="{683F3418-2292-F244-8BEC-DF93639B72EE}" type="sibTrans" cxnId="{33B6CAD6-14FB-AE44-81A3-54C6FBC255C9}">
      <dgm:prSet/>
      <dgm:spPr/>
      <dgm:t>
        <a:bodyPr/>
        <a:lstStyle/>
        <a:p>
          <a:endParaRPr lang="es-ES_tradnl" sz="3200"/>
        </a:p>
      </dgm:t>
    </dgm:pt>
    <dgm:pt modelId="{8943A42D-1C18-3640-8789-59576695767A}">
      <dgm:prSet custT="1"/>
      <dgm:spPr/>
      <dgm:t>
        <a:bodyPr/>
        <a:lstStyle/>
        <a:p>
          <a:pPr algn="ctr" rtl="0"/>
          <a:r>
            <a:rPr lang="es-ES" sz="2000" b="1" dirty="0">
              <a:solidFill>
                <a:srgbClr val="002060"/>
              </a:solidFill>
            </a:rPr>
            <a:t>… Competencias digitales sí, ¡¡¡Competencias humanas más!!!</a:t>
          </a:r>
          <a:endParaRPr lang="es-ES" sz="2000" dirty="0">
            <a:solidFill>
              <a:srgbClr val="002060"/>
            </a:solidFill>
          </a:endParaRPr>
        </a:p>
      </dgm:t>
    </dgm:pt>
    <dgm:pt modelId="{43BBAAC8-3176-1443-934E-AF7892AA872A}" type="parTrans" cxnId="{121A9A50-1D7C-304B-9AFD-5AC649A4C6C1}">
      <dgm:prSet/>
      <dgm:spPr/>
      <dgm:t>
        <a:bodyPr/>
        <a:lstStyle/>
        <a:p>
          <a:endParaRPr lang="es-ES_tradnl" sz="3200"/>
        </a:p>
      </dgm:t>
    </dgm:pt>
    <dgm:pt modelId="{E378DFD9-56E6-0F41-8103-DEFB65B66412}" type="sibTrans" cxnId="{121A9A50-1D7C-304B-9AFD-5AC649A4C6C1}">
      <dgm:prSet/>
      <dgm:spPr/>
      <dgm:t>
        <a:bodyPr/>
        <a:lstStyle/>
        <a:p>
          <a:endParaRPr lang="es-ES_tradnl" sz="3200"/>
        </a:p>
      </dgm:t>
    </dgm:pt>
    <dgm:pt modelId="{2F34C978-6953-4269-9E08-13F42A9C5B34}">
      <dgm:prSet custT="1"/>
      <dgm:spPr/>
      <dgm:t>
        <a:bodyPr/>
        <a:lstStyle/>
        <a:p>
          <a:pPr rtl="0"/>
          <a:r>
            <a:rPr lang="es-ES" sz="1600" b="0" dirty="0"/>
            <a:t>Consumo de alcohol y sustancias</a:t>
          </a:r>
        </a:p>
      </dgm:t>
    </dgm:pt>
    <dgm:pt modelId="{0DD6CE5C-BA55-47DF-9B55-921956B82EE2}" type="parTrans" cxnId="{15B1C1CB-7D05-4B1E-8E06-89A9BF0FC84A}">
      <dgm:prSet/>
      <dgm:spPr/>
      <dgm:t>
        <a:bodyPr/>
        <a:lstStyle/>
        <a:p>
          <a:endParaRPr lang="es-ES"/>
        </a:p>
      </dgm:t>
    </dgm:pt>
    <dgm:pt modelId="{60483160-BF18-4AF3-B435-E7DC3991CC68}" type="sibTrans" cxnId="{15B1C1CB-7D05-4B1E-8E06-89A9BF0FC84A}">
      <dgm:prSet/>
      <dgm:spPr/>
      <dgm:t>
        <a:bodyPr/>
        <a:lstStyle/>
        <a:p>
          <a:endParaRPr lang="es-ES"/>
        </a:p>
      </dgm:t>
    </dgm:pt>
    <dgm:pt modelId="{721D4621-9416-406C-AC9D-D9FF5515E930}">
      <dgm:prSet custT="1"/>
      <dgm:spPr/>
      <dgm:t>
        <a:bodyPr/>
        <a:lstStyle/>
        <a:p>
          <a:pPr rtl="0"/>
          <a:r>
            <a:rPr lang="es-ES" sz="1600" b="0" dirty="0"/>
            <a:t>Adicciones sin sustancia,  Uso Problemático de Internet, acoso y </a:t>
          </a:r>
          <a:r>
            <a:rPr lang="es-ES" sz="1600" b="0" dirty="0" err="1"/>
            <a:t>ciberacoso</a:t>
          </a:r>
          <a:r>
            <a:rPr lang="es-ES" sz="1600" b="0" dirty="0"/>
            <a:t>…</a:t>
          </a:r>
        </a:p>
      </dgm:t>
    </dgm:pt>
    <dgm:pt modelId="{0E7EA1C5-4EED-49F7-B227-25BD9EAE057E}" type="parTrans" cxnId="{2679943A-C1BA-4186-82BF-B372D6E9178E}">
      <dgm:prSet/>
      <dgm:spPr/>
      <dgm:t>
        <a:bodyPr/>
        <a:lstStyle/>
        <a:p>
          <a:endParaRPr lang="es-ES"/>
        </a:p>
      </dgm:t>
    </dgm:pt>
    <dgm:pt modelId="{EEFF0568-C38D-48B6-B740-A9CE4D4A3FB1}" type="sibTrans" cxnId="{2679943A-C1BA-4186-82BF-B372D6E9178E}">
      <dgm:prSet/>
      <dgm:spPr/>
      <dgm:t>
        <a:bodyPr/>
        <a:lstStyle/>
        <a:p>
          <a:endParaRPr lang="es-ES"/>
        </a:p>
      </dgm:t>
    </dgm:pt>
    <dgm:pt modelId="{938073AF-4F7E-DA4D-8458-4804C2A44EFF}" type="pres">
      <dgm:prSet presAssocID="{B8F54B9F-7C58-CB47-B2C6-45DB2FDEAFB5}" presName="linear" presStyleCnt="0">
        <dgm:presLayoutVars>
          <dgm:animLvl val="lvl"/>
          <dgm:resizeHandles val="exact"/>
        </dgm:presLayoutVars>
      </dgm:prSet>
      <dgm:spPr/>
      <dgm:t>
        <a:bodyPr/>
        <a:lstStyle/>
        <a:p>
          <a:endParaRPr lang="es-ES"/>
        </a:p>
      </dgm:t>
    </dgm:pt>
    <dgm:pt modelId="{15234C5B-E5AE-DB44-8A65-91B93AB61CF1}" type="pres">
      <dgm:prSet presAssocID="{55E14BE1-6A55-B64A-BB85-C96AD0F73221}" presName="parentText" presStyleLbl="node1" presStyleIdx="0" presStyleCnt="4">
        <dgm:presLayoutVars>
          <dgm:chMax val="0"/>
          <dgm:bulletEnabled val="1"/>
        </dgm:presLayoutVars>
      </dgm:prSet>
      <dgm:spPr/>
      <dgm:t>
        <a:bodyPr/>
        <a:lstStyle/>
        <a:p>
          <a:endParaRPr lang="es-ES"/>
        </a:p>
      </dgm:t>
    </dgm:pt>
    <dgm:pt modelId="{E9DB9F9D-50CD-8B4B-9420-BCE95970C914}" type="pres">
      <dgm:prSet presAssocID="{AE40B3D9-444F-4F42-B31E-7AC56D5E4546}" presName="spacer" presStyleCnt="0"/>
      <dgm:spPr/>
    </dgm:pt>
    <dgm:pt modelId="{A5A06982-94BD-7147-A4EE-A5327B62E8A7}" type="pres">
      <dgm:prSet presAssocID="{5403C380-A3CF-D648-A657-ACB6DABD086D}" presName="parentText" presStyleLbl="node1" presStyleIdx="1" presStyleCnt="4">
        <dgm:presLayoutVars>
          <dgm:chMax val="0"/>
          <dgm:bulletEnabled val="1"/>
        </dgm:presLayoutVars>
      </dgm:prSet>
      <dgm:spPr/>
      <dgm:t>
        <a:bodyPr/>
        <a:lstStyle/>
        <a:p>
          <a:endParaRPr lang="es-ES"/>
        </a:p>
      </dgm:t>
    </dgm:pt>
    <dgm:pt modelId="{D726F183-BD6B-5F4D-834D-20923C099F92}" type="pres">
      <dgm:prSet presAssocID="{5403C380-A3CF-D648-A657-ACB6DABD086D}" presName="childText" presStyleLbl="revTx" presStyleIdx="0" presStyleCnt="1">
        <dgm:presLayoutVars>
          <dgm:bulletEnabled val="1"/>
        </dgm:presLayoutVars>
      </dgm:prSet>
      <dgm:spPr/>
      <dgm:t>
        <a:bodyPr/>
        <a:lstStyle/>
        <a:p>
          <a:endParaRPr lang="es-ES"/>
        </a:p>
      </dgm:t>
    </dgm:pt>
    <dgm:pt modelId="{6A8FCC8C-A18A-8541-8903-E910F5919239}" type="pres">
      <dgm:prSet presAssocID="{70EAF73D-103B-164A-B7F4-1E94CF25BF55}" presName="parentText" presStyleLbl="node1" presStyleIdx="2" presStyleCnt="4">
        <dgm:presLayoutVars>
          <dgm:chMax val="0"/>
          <dgm:bulletEnabled val="1"/>
        </dgm:presLayoutVars>
      </dgm:prSet>
      <dgm:spPr/>
      <dgm:t>
        <a:bodyPr/>
        <a:lstStyle/>
        <a:p>
          <a:endParaRPr lang="es-ES"/>
        </a:p>
      </dgm:t>
    </dgm:pt>
    <dgm:pt modelId="{EF843C22-FE03-A54B-8701-F6E3B057E79B}" type="pres">
      <dgm:prSet presAssocID="{683F3418-2292-F244-8BEC-DF93639B72EE}" presName="spacer" presStyleCnt="0"/>
      <dgm:spPr/>
    </dgm:pt>
    <dgm:pt modelId="{D4EF6694-3B56-B140-9BD4-F3A2035DEB79}" type="pres">
      <dgm:prSet presAssocID="{8943A42D-1C18-3640-8789-59576695767A}" presName="parentText" presStyleLbl="node1" presStyleIdx="3" presStyleCnt="4">
        <dgm:presLayoutVars>
          <dgm:chMax val="0"/>
          <dgm:bulletEnabled val="1"/>
        </dgm:presLayoutVars>
      </dgm:prSet>
      <dgm:spPr/>
      <dgm:t>
        <a:bodyPr/>
        <a:lstStyle/>
        <a:p>
          <a:endParaRPr lang="es-ES"/>
        </a:p>
      </dgm:t>
    </dgm:pt>
  </dgm:ptLst>
  <dgm:cxnLst>
    <dgm:cxn modelId="{70BDB9D2-49AC-4C11-8202-5E33F6E2CEDF}" type="presOf" srcId="{B8F54B9F-7C58-CB47-B2C6-45DB2FDEAFB5}" destId="{938073AF-4F7E-DA4D-8458-4804C2A44EFF}" srcOrd="0" destOrd="0" presId="urn:microsoft.com/office/officeart/2005/8/layout/vList2"/>
    <dgm:cxn modelId="{33B6CAD6-14FB-AE44-81A3-54C6FBC255C9}" srcId="{B8F54B9F-7C58-CB47-B2C6-45DB2FDEAFB5}" destId="{70EAF73D-103B-164A-B7F4-1E94CF25BF55}" srcOrd="2" destOrd="0" parTransId="{38072EF9-70D3-7A4F-BCE6-E5316ABFAC13}" sibTransId="{683F3418-2292-F244-8BEC-DF93639B72EE}"/>
    <dgm:cxn modelId="{1F3B6F45-043D-4DCE-A630-D28FA8DDD089}" type="presOf" srcId="{70EAF73D-103B-164A-B7F4-1E94CF25BF55}" destId="{6A8FCC8C-A18A-8541-8903-E910F5919239}" srcOrd="0" destOrd="0" presId="urn:microsoft.com/office/officeart/2005/8/layout/vList2"/>
    <dgm:cxn modelId="{15B1C1CB-7D05-4B1E-8E06-89A9BF0FC84A}" srcId="{5403C380-A3CF-D648-A657-ACB6DABD086D}" destId="{2F34C978-6953-4269-9E08-13F42A9C5B34}" srcOrd="1" destOrd="0" parTransId="{0DD6CE5C-BA55-47DF-9B55-921956B82EE2}" sibTransId="{60483160-BF18-4AF3-B435-E7DC3991CC68}"/>
    <dgm:cxn modelId="{20C50F50-4657-4D00-9AB0-2D39E3D277FD}" type="presOf" srcId="{A1E2E3E7-45E1-1349-BF9D-4C4CB5CDEA1C}" destId="{D726F183-BD6B-5F4D-834D-20923C099F92}" srcOrd="0" destOrd="0" presId="urn:microsoft.com/office/officeart/2005/8/layout/vList2"/>
    <dgm:cxn modelId="{73035B7D-E225-4F95-B656-768E485A4514}" type="presOf" srcId="{5403C380-A3CF-D648-A657-ACB6DABD086D}" destId="{A5A06982-94BD-7147-A4EE-A5327B62E8A7}" srcOrd="0" destOrd="0" presId="urn:microsoft.com/office/officeart/2005/8/layout/vList2"/>
    <dgm:cxn modelId="{06A37F94-CA86-CD41-BCC0-ADB369487568}" srcId="{B8F54B9F-7C58-CB47-B2C6-45DB2FDEAFB5}" destId="{5403C380-A3CF-D648-A657-ACB6DABD086D}" srcOrd="1" destOrd="0" parTransId="{02E66711-7449-0542-8F2F-7D6868E9B721}" sibTransId="{40DF10CC-0F04-E044-BA59-5E0C87401DBE}"/>
    <dgm:cxn modelId="{BA37835F-183E-4830-AB44-CA3D893F8F5D}" type="presOf" srcId="{2F34C978-6953-4269-9E08-13F42A9C5B34}" destId="{D726F183-BD6B-5F4D-834D-20923C099F92}" srcOrd="0" destOrd="1" presId="urn:microsoft.com/office/officeart/2005/8/layout/vList2"/>
    <dgm:cxn modelId="{2679943A-C1BA-4186-82BF-B372D6E9178E}" srcId="{5403C380-A3CF-D648-A657-ACB6DABD086D}" destId="{721D4621-9416-406C-AC9D-D9FF5515E930}" srcOrd="2" destOrd="0" parTransId="{0E7EA1C5-4EED-49F7-B227-25BD9EAE057E}" sibTransId="{EEFF0568-C38D-48B6-B740-A9CE4D4A3FB1}"/>
    <dgm:cxn modelId="{86E64F50-661C-4133-800A-86283B8D9B5A}" type="presOf" srcId="{8943A42D-1C18-3640-8789-59576695767A}" destId="{D4EF6694-3B56-B140-9BD4-F3A2035DEB79}" srcOrd="0" destOrd="0" presId="urn:microsoft.com/office/officeart/2005/8/layout/vList2"/>
    <dgm:cxn modelId="{721BE6D9-148B-4E20-8DFC-48B1EDC40AB6}" type="presOf" srcId="{55E14BE1-6A55-B64A-BB85-C96AD0F73221}" destId="{15234C5B-E5AE-DB44-8A65-91B93AB61CF1}" srcOrd="0" destOrd="0" presId="urn:microsoft.com/office/officeart/2005/8/layout/vList2"/>
    <dgm:cxn modelId="{16759B04-97E3-4883-8C5B-EF289433F0E8}" type="presOf" srcId="{721D4621-9416-406C-AC9D-D9FF5515E930}" destId="{D726F183-BD6B-5F4D-834D-20923C099F92}" srcOrd="0" destOrd="2" presId="urn:microsoft.com/office/officeart/2005/8/layout/vList2"/>
    <dgm:cxn modelId="{6A17F299-C5BA-E64A-A9C8-0B9E87A8926B}" srcId="{B8F54B9F-7C58-CB47-B2C6-45DB2FDEAFB5}" destId="{55E14BE1-6A55-B64A-BB85-C96AD0F73221}" srcOrd="0" destOrd="0" parTransId="{14F4E22B-E76B-1A4F-8BBE-E558176B421D}" sibTransId="{AE40B3D9-444F-4F42-B31E-7AC56D5E4546}"/>
    <dgm:cxn modelId="{30B6C175-6C93-0D40-B52B-308875EF8AC0}" srcId="{5403C380-A3CF-D648-A657-ACB6DABD086D}" destId="{A1E2E3E7-45E1-1349-BF9D-4C4CB5CDEA1C}" srcOrd="0" destOrd="0" parTransId="{56B22E23-6135-3446-B94F-0769E162DF40}" sibTransId="{119DE07C-66AA-E043-AB71-6B689F55D16F}"/>
    <dgm:cxn modelId="{121A9A50-1D7C-304B-9AFD-5AC649A4C6C1}" srcId="{B8F54B9F-7C58-CB47-B2C6-45DB2FDEAFB5}" destId="{8943A42D-1C18-3640-8789-59576695767A}" srcOrd="3" destOrd="0" parTransId="{43BBAAC8-3176-1443-934E-AF7892AA872A}" sibTransId="{E378DFD9-56E6-0F41-8103-DEFB65B66412}"/>
    <dgm:cxn modelId="{7091D4E4-FA18-4576-A0CC-09783ACF06F6}" type="presParOf" srcId="{938073AF-4F7E-DA4D-8458-4804C2A44EFF}" destId="{15234C5B-E5AE-DB44-8A65-91B93AB61CF1}" srcOrd="0" destOrd="0" presId="urn:microsoft.com/office/officeart/2005/8/layout/vList2"/>
    <dgm:cxn modelId="{468BFC4B-907C-45B9-AA11-BC7A058BA9C1}" type="presParOf" srcId="{938073AF-4F7E-DA4D-8458-4804C2A44EFF}" destId="{E9DB9F9D-50CD-8B4B-9420-BCE95970C914}" srcOrd="1" destOrd="0" presId="urn:microsoft.com/office/officeart/2005/8/layout/vList2"/>
    <dgm:cxn modelId="{A18E5029-32B8-41D0-AEE4-A1CA595DC9B1}" type="presParOf" srcId="{938073AF-4F7E-DA4D-8458-4804C2A44EFF}" destId="{A5A06982-94BD-7147-A4EE-A5327B62E8A7}" srcOrd="2" destOrd="0" presId="urn:microsoft.com/office/officeart/2005/8/layout/vList2"/>
    <dgm:cxn modelId="{488D3B9B-89DB-4E7C-8B14-07629D121509}" type="presParOf" srcId="{938073AF-4F7E-DA4D-8458-4804C2A44EFF}" destId="{D726F183-BD6B-5F4D-834D-20923C099F92}" srcOrd="3" destOrd="0" presId="urn:microsoft.com/office/officeart/2005/8/layout/vList2"/>
    <dgm:cxn modelId="{D019AF2F-2409-49E6-AB5A-1C1F562D71FF}" type="presParOf" srcId="{938073AF-4F7E-DA4D-8458-4804C2A44EFF}" destId="{6A8FCC8C-A18A-8541-8903-E910F5919239}" srcOrd="4" destOrd="0" presId="urn:microsoft.com/office/officeart/2005/8/layout/vList2"/>
    <dgm:cxn modelId="{EE0E3197-602C-42E0-8B47-1C494521CAFB}" type="presParOf" srcId="{938073AF-4F7E-DA4D-8458-4804C2A44EFF}" destId="{EF843C22-FE03-A54B-8701-F6E3B057E79B}" srcOrd="5" destOrd="0" presId="urn:microsoft.com/office/officeart/2005/8/layout/vList2"/>
    <dgm:cxn modelId="{92FF295F-E575-4591-A604-81DE8CEA0EDA}" type="presParOf" srcId="{938073AF-4F7E-DA4D-8458-4804C2A44EFF}" destId="{D4EF6694-3B56-B140-9BD4-F3A2035DEB79}"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A508E7-6B46-034C-8120-E765A33D038E}" type="doc">
      <dgm:prSet loTypeId="urn:microsoft.com/office/officeart/2005/8/layout/default#1" loCatId="" qsTypeId="urn:microsoft.com/office/officeart/2005/8/quickstyle/simple4" qsCatId="simple" csTypeId="urn:microsoft.com/office/officeart/2005/8/colors/accent1_2" csCatId="accent1" phldr="1"/>
      <dgm:spPr/>
      <dgm:t>
        <a:bodyPr/>
        <a:lstStyle/>
        <a:p>
          <a:endParaRPr lang="es-ES_tradnl"/>
        </a:p>
      </dgm:t>
    </dgm:pt>
    <dgm:pt modelId="{1F3C5620-DCD5-674B-9937-1A5B668B9753}">
      <dgm:prSet phldrT="[Texto]" custT="1"/>
      <dgm:spPr/>
      <dgm:t>
        <a:bodyPr/>
        <a:lstStyle/>
        <a:p>
          <a:r>
            <a:rPr lang="es-ES" sz="1800" dirty="0">
              <a:solidFill>
                <a:srgbClr val="002060"/>
              </a:solidFill>
            </a:rPr>
            <a:t>Un 8,1% informa además haber sufrido </a:t>
          </a:r>
          <a:r>
            <a:rPr lang="es-ES" sz="1800" b="1" dirty="0">
              <a:solidFill>
                <a:srgbClr val="002060"/>
              </a:solidFill>
            </a:rPr>
            <a:t>coacciones</a:t>
          </a:r>
          <a:r>
            <a:rPr lang="es-ES" sz="1800" dirty="0">
              <a:solidFill>
                <a:srgbClr val="002060"/>
              </a:solidFill>
            </a:rPr>
            <a:t> o presiones para que enviasen fotos o vídeos de sí mismos de contenido erótico/sexual, cifra que asciende al 25% entre los que reconocen haber practicado </a:t>
          </a:r>
          <a:r>
            <a:rPr lang="es-ES" sz="1800" dirty="0" err="1">
              <a:solidFill>
                <a:srgbClr val="002060"/>
              </a:solidFill>
            </a:rPr>
            <a:t>sexting</a:t>
          </a:r>
          <a:r>
            <a:rPr lang="es-ES" sz="1800" dirty="0">
              <a:solidFill>
                <a:srgbClr val="002060"/>
              </a:solidFill>
            </a:rPr>
            <a:t> activo; en otras palabras, </a:t>
          </a:r>
          <a:r>
            <a:rPr lang="es-ES" sz="1800" b="1" dirty="0">
              <a:solidFill>
                <a:srgbClr val="002060"/>
              </a:solidFill>
            </a:rPr>
            <a:t>1 de cada 4  adolescentes que enviaron fotos o vídeos de sí mismos de contenido erótico o sexual revela haber sufrido coacciones, tratándose de chicas en el 80% de los casos. </a:t>
          </a:r>
          <a:endParaRPr lang="es-ES_tradnl" sz="1800" dirty="0"/>
        </a:p>
      </dgm:t>
    </dgm:pt>
    <dgm:pt modelId="{C8BA3518-CE15-F74B-85D0-BC3266BF11F1}" type="parTrans" cxnId="{A33BE0A8-2B76-3A47-8703-B382F19BC67A}">
      <dgm:prSet/>
      <dgm:spPr/>
      <dgm:t>
        <a:bodyPr/>
        <a:lstStyle/>
        <a:p>
          <a:endParaRPr lang="es-ES_tradnl"/>
        </a:p>
      </dgm:t>
    </dgm:pt>
    <dgm:pt modelId="{9045B618-A37B-B241-B313-F64C7D798313}" type="sibTrans" cxnId="{A33BE0A8-2B76-3A47-8703-B382F19BC67A}">
      <dgm:prSet/>
      <dgm:spPr/>
      <dgm:t>
        <a:bodyPr/>
        <a:lstStyle/>
        <a:p>
          <a:endParaRPr lang="es-ES_tradnl"/>
        </a:p>
      </dgm:t>
    </dgm:pt>
    <dgm:pt modelId="{1CFAF3C4-ABB5-3B42-BB75-C768B49E2C55}" type="pres">
      <dgm:prSet presAssocID="{E0A508E7-6B46-034C-8120-E765A33D038E}" presName="diagram" presStyleCnt="0">
        <dgm:presLayoutVars>
          <dgm:dir/>
          <dgm:resizeHandles val="exact"/>
        </dgm:presLayoutVars>
      </dgm:prSet>
      <dgm:spPr/>
      <dgm:t>
        <a:bodyPr/>
        <a:lstStyle/>
        <a:p>
          <a:endParaRPr lang="es-ES"/>
        </a:p>
      </dgm:t>
    </dgm:pt>
    <dgm:pt modelId="{DEC32DA5-BC91-194E-BABF-88B0E806C84C}" type="pres">
      <dgm:prSet presAssocID="{1F3C5620-DCD5-674B-9937-1A5B668B9753}" presName="node" presStyleLbl="node1" presStyleIdx="0" presStyleCnt="1" custScaleX="1695211" custScaleY="471033">
        <dgm:presLayoutVars>
          <dgm:bulletEnabled val="1"/>
        </dgm:presLayoutVars>
      </dgm:prSet>
      <dgm:spPr/>
      <dgm:t>
        <a:bodyPr/>
        <a:lstStyle/>
        <a:p>
          <a:endParaRPr lang="es-ES"/>
        </a:p>
      </dgm:t>
    </dgm:pt>
  </dgm:ptLst>
  <dgm:cxnLst>
    <dgm:cxn modelId="{C92F2D1D-3845-481B-8A29-DFBD083CA9F2}" type="presOf" srcId="{E0A508E7-6B46-034C-8120-E765A33D038E}" destId="{1CFAF3C4-ABB5-3B42-BB75-C768B49E2C55}" srcOrd="0" destOrd="0" presId="urn:microsoft.com/office/officeart/2005/8/layout/default#1"/>
    <dgm:cxn modelId="{A33BE0A8-2B76-3A47-8703-B382F19BC67A}" srcId="{E0A508E7-6B46-034C-8120-E765A33D038E}" destId="{1F3C5620-DCD5-674B-9937-1A5B668B9753}" srcOrd="0" destOrd="0" parTransId="{C8BA3518-CE15-F74B-85D0-BC3266BF11F1}" sibTransId="{9045B618-A37B-B241-B313-F64C7D798313}"/>
    <dgm:cxn modelId="{DE186247-28A6-4C7D-9A32-AA53769AAF18}" type="presOf" srcId="{1F3C5620-DCD5-674B-9937-1A5B668B9753}" destId="{DEC32DA5-BC91-194E-BABF-88B0E806C84C}" srcOrd="0" destOrd="0" presId="urn:microsoft.com/office/officeart/2005/8/layout/default#1"/>
    <dgm:cxn modelId="{5B668E92-60BC-4999-812E-A01D42AE6F04}" type="presParOf" srcId="{1CFAF3C4-ABB5-3B42-BB75-C768B49E2C55}" destId="{DEC32DA5-BC91-194E-BABF-88B0E806C84C}" srcOrd="0"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A458B3-B672-4602-944A-696254299C35}" type="doc">
      <dgm:prSet loTypeId="urn:microsoft.com/office/officeart/2005/8/layout/hChevron3" loCatId="relationship" qsTypeId="urn:microsoft.com/office/officeart/2005/8/quickstyle/simple1" qsCatId="simple" csTypeId="urn:microsoft.com/office/officeart/2005/8/colors/colorful2" csCatId="colorful" phldr="1"/>
      <dgm:spPr/>
    </dgm:pt>
    <dgm:pt modelId="{8EE51606-F1C8-4E8A-AAF5-61C4945CE735}">
      <dgm:prSet phldrT="[Texto]"/>
      <dgm:spPr>
        <a:xfrm rot="19200000">
          <a:off x="1194" y="1894894"/>
          <a:ext cx="2535223" cy="1647894"/>
        </a:xfrm>
      </dgm:spPr>
      <dgm:t>
        <a:bodyPr/>
        <a:lstStyle/>
        <a:p>
          <a:r>
            <a:rPr lang="es-ES" dirty="0">
              <a:latin typeface="Arial"/>
              <a:ea typeface="+mn-ea"/>
              <a:cs typeface="Arial"/>
            </a:rPr>
            <a:t>Lo sabes</a:t>
          </a:r>
        </a:p>
      </dgm:t>
    </dgm:pt>
    <dgm:pt modelId="{47B145D3-847C-40F4-933D-D1DDC1F7A65B}" type="parTrans" cxnId="{69BD0DAC-F1D5-4B7C-BEEF-8B2B49C0C9DA}">
      <dgm:prSet/>
      <dgm:spPr/>
      <dgm:t>
        <a:bodyPr/>
        <a:lstStyle/>
        <a:p>
          <a:endParaRPr lang="es-ES"/>
        </a:p>
      </dgm:t>
    </dgm:pt>
    <dgm:pt modelId="{19D89F01-6F4F-4AC4-BF7E-7FAD16B728C5}" type="sibTrans" cxnId="{69BD0DAC-F1D5-4B7C-BEEF-8B2B49C0C9DA}">
      <dgm:prSet/>
      <dgm:spPr/>
      <dgm:t>
        <a:bodyPr/>
        <a:lstStyle/>
        <a:p>
          <a:endParaRPr lang="es-ES"/>
        </a:p>
      </dgm:t>
    </dgm:pt>
    <dgm:pt modelId="{D9DE27A5-A017-43EA-A579-2038D3511DA6}">
      <dgm:prSet phldrT="[Texto]"/>
      <dgm:spPr>
        <a:xfrm>
          <a:off x="2872848" y="849698"/>
          <a:ext cx="2535223" cy="1647894"/>
        </a:xfrm>
      </dgm:spPr>
      <dgm:t>
        <a:bodyPr/>
        <a:lstStyle/>
        <a:p>
          <a:r>
            <a:rPr lang="es-ES">
              <a:latin typeface="Arial"/>
              <a:ea typeface="+mn-ea"/>
              <a:cs typeface="Arial"/>
            </a:rPr>
            <a:t>Por qué lo has hecho?</a:t>
          </a:r>
          <a:endParaRPr lang="es-ES" dirty="0">
            <a:latin typeface="Arial"/>
            <a:ea typeface="+mn-ea"/>
            <a:cs typeface="Arial"/>
          </a:endParaRPr>
        </a:p>
      </dgm:t>
    </dgm:pt>
    <dgm:pt modelId="{8D700948-AC49-4D44-A361-2E146875A682}" type="parTrans" cxnId="{5FE48414-4507-445B-9DFE-7189719AC06A}">
      <dgm:prSet/>
      <dgm:spPr/>
      <dgm:t>
        <a:bodyPr/>
        <a:lstStyle/>
        <a:p>
          <a:endParaRPr lang="es-ES"/>
        </a:p>
      </dgm:t>
    </dgm:pt>
    <dgm:pt modelId="{CEBB7C32-4834-46E7-8083-E74DB528E077}" type="sibTrans" cxnId="{5FE48414-4507-445B-9DFE-7189719AC06A}">
      <dgm:prSet/>
      <dgm:spPr/>
      <dgm:t>
        <a:bodyPr/>
        <a:lstStyle/>
        <a:p>
          <a:endParaRPr lang="es-ES"/>
        </a:p>
      </dgm:t>
    </dgm:pt>
    <dgm:pt modelId="{44490AAE-E0CB-4ED4-AB3E-096642CB04CD}">
      <dgm:prSet phldrT="[Texto]"/>
      <dgm:spPr>
        <a:xfrm rot="2400000">
          <a:off x="5744502" y="1894894"/>
          <a:ext cx="2535223" cy="1647894"/>
        </a:xfrm>
      </dgm:spPr>
      <dgm:t>
        <a:bodyPr/>
        <a:lstStyle/>
        <a:p>
          <a:r>
            <a:rPr lang="es-ES">
              <a:latin typeface="Arial"/>
              <a:ea typeface="+mn-ea"/>
              <a:cs typeface="Arial"/>
            </a:rPr>
            <a:t>En que estabas pensando?</a:t>
          </a:r>
          <a:endParaRPr lang="es-ES" dirty="0">
            <a:latin typeface="Arial"/>
            <a:ea typeface="+mn-ea"/>
            <a:cs typeface="Arial"/>
          </a:endParaRPr>
        </a:p>
      </dgm:t>
    </dgm:pt>
    <dgm:pt modelId="{BE25D2C2-DB7C-4FAD-B370-46312A5FFCBD}" type="parTrans" cxnId="{0C81108A-F664-44B9-A0D0-B3B5CEB09C4F}">
      <dgm:prSet/>
      <dgm:spPr/>
      <dgm:t>
        <a:bodyPr/>
        <a:lstStyle/>
        <a:p>
          <a:endParaRPr lang="es-ES"/>
        </a:p>
      </dgm:t>
    </dgm:pt>
    <dgm:pt modelId="{78449916-AB71-4760-8E83-B87CD2A039AA}" type="sibTrans" cxnId="{0C81108A-F664-44B9-A0D0-B3B5CEB09C4F}">
      <dgm:prSet/>
      <dgm:spPr/>
      <dgm:t>
        <a:bodyPr/>
        <a:lstStyle/>
        <a:p>
          <a:endParaRPr lang="es-ES"/>
        </a:p>
      </dgm:t>
    </dgm:pt>
    <dgm:pt modelId="{45433798-AD02-534A-8676-C9D5AD52B912}" type="pres">
      <dgm:prSet presAssocID="{7DA458B3-B672-4602-944A-696254299C35}" presName="Name0" presStyleCnt="0">
        <dgm:presLayoutVars>
          <dgm:dir/>
          <dgm:resizeHandles val="exact"/>
        </dgm:presLayoutVars>
      </dgm:prSet>
      <dgm:spPr/>
    </dgm:pt>
    <dgm:pt modelId="{04C52831-753E-E746-8675-5205EB55A4E1}" type="pres">
      <dgm:prSet presAssocID="{8EE51606-F1C8-4E8A-AAF5-61C4945CE735}" presName="parTxOnly" presStyleLbl="node1" presStyleIdx="0" presStyleCnt="3">
        <dgm:presLayoutVars>
          <dgm:bulletEnabled val="1"/>
        </dgm:presLayoutVars>
      </dgm:prSet>
      <dgm:spPr/>
      <dgm:t>
        <a:bodyPr/>
        <a:lstStyle/>
        <a:p>
          <a:endParaRPr lang="es-ES"/>
        </a:p>
      </dgm:t>
    </dgm:pt>
    <dgm:pt modelId="{3FA97D24-403D-5145-B692-F13F676402DC}" type="pres">
      <dgm:prSet presAssocID="{19D89F01-6F4F-4AC4-BF7E-7FAD16B728C5}" presName="parSpace" presStyleCnt="0"/>
      <dgm:spPr/>
    </dgm:pt>
    <dgm:pt modelId="{D20F0788-7A37-EA44-84DB-A26F39B92DF7}" type="pres">
      <dgm:prSet presAssocID="{D9DE27A5-A017-43EA-A579-2038D3511DA6}" presName="parTxOnly" presStyleLbl="node1" presStyleIdx="1" presStyleCnt="3">
        <dgm:presLayoutVars>
          <dgm:bulletEnabled val="1"/>
        </dgm:presLayoutVars>
      </dgm:prSet>
      <dgm:spPr/>
      <dgm:t>
        <a:bodyPr/>
        <a:lstStyle/>
        <a:p>
          <a:endParaRPr lang="es-ES"/>
        </a:p>
      </dgm:t>
    </dgm:pt>
    <dgm:pt modelId="{CE85001C-CB49-684C-A1E2-687ED54011D6}" type="pres">
      <dgm:prSet presAssocID="{CEBB7C32-4834-46E7-8083-E74DB528E077}" presName="parSpace" presStyleCnt="0"/>
      <dgm:spPr/>
    </dgm:pt>
    <dgm:pt modelId="{53422791-640B-1E47-9CFE-C0E0DAB45E2D}" type="pres">
      <dgm:prSet presAssocID="{44490AAE-E0CB-4ED4-AB3E-096642CB04CD}" presName="parTxOnly" presStyleLbl="node1" presStyleIdx="2" presStyleCnt="3">
        <dgm:presLayoutVars>
          <dgm:bulletEnabled val="1"/>
        </dgm:presLayoutVars>
      </dgm:prSet>
      <dgm:spPr/>
      <dgm:t>
        <a:bodyPr/>
        <a:lstStyle/>
        <a:p>
          <a:endParaRPr lang="es-ES"/>
        </a:p>
      </dgm:t>
    </dgm:pt>
  </dgm:ptLst>
  <dgm:cxnLst>
    <dgm:cxn modelId="{5FE48414-4507-445B-9DFE-7189719AC06A}" srcId="{7DA458B3-B672-4602-944A-696254299C35}" destId="{D9DE27A5-A017-43EA-A579-2038D3511DA6}" srcOrd="1" destOrd="0" parTransId="{8D700948-AC49-4D44-A361-2E146875A682}" sibTransId="{CEBB7C32-4834-46E7-8083-E74DB528E077}"/>
    <dgm:cxn modelId="{69BD0DAC-F1D5-4B7C-BEEF-8B2B49C0C9DA}" srcId="{7DA458B3-B672-4602-944A-696254299C35}" destId="{8EE51606-F1C8-4E8A-AAF5-61C4945CE735}" srcOrd="0" destOrd="0" parTransId="{47B145D3-847C-40F4-933D-D1DDC1F7A65B}" sibTransId="{19D89F01-6F4F-4AC4-BF7E-7FAD16B728C5}"/>
    <dgm:cxn modelId="{8FC3E51D-23F1-401B-B9C6-03060CDBCC19}" type="presOf" srcId="{D9DE27A5-A017-43EA-A579-2038D3511DA6}" destId="{D20F0788-7A37-EA44-84DB-A26F39B92DF7}" srcOrd="0" destOrd="0" presId="urn:microsoft.com/office/officeart/2005/8/layout/hChevron3"/>
    <dgm:cxn modelId="{0C81108A-F664-44B9-A0D0-B3B5CEB09C4F}" srcId="{7DA458B3-B672-4602-944A-696254299C35}" destId="{44490AAE-E0CB-4ED4-AB3E-096642CB04CD}" srcOrd="2" destOrd="0" parTransId="{BE25D2C2-DB7C-4FAD-B370-46312A5FFCBD}" sibTransId="{78449916-AB71-4760-8E83-B87CD2A039AA}"/>
    <dgm:cxn modelId="{DE983689-BAD8-44FD-B15D-C91FF4F04493}" type="presOf" srcId="{7DA458B3-B672-4602-944A-696254299C35}" destId="{45433798-AD02-534A-8676-C9D5AD52B912}" srcOrd="0" destOrd="0" presId="urn:microsoft.com/office/officeart/2005/8/layout/hChevron3"/>
    <dgm:cxn modelId="{244B1F2E-1977-42A2-A182-46462A880B7F}" type="presOf" srcId="{44490AAE-E0CB-4ED4-AB3E-096642CB04CD}" destId="{53422791-640B-1E47-9CFE-C0E0DAB45E2D}" srcOrd="0" destOrd="0" presId="urn:microsoft.com/office/officeart/2005/8/layout/hChevron3"/>
    <dgm:cxn modelId="{3981EBCF-F1B8-4359-A0B6-C93D812CAB74}" type="presOf" srcId="{8EE51606-F1C8-4E8A-AAF5-61C4945CE735}" destId="{04C52831-753E-E746-8675-5205EB55A4E1}" srcOrd="0" destOrd="0" presId="urn:microsoft.com/office/officeart/2005/8/layout/hChevron3"/>
    <dgm:cxn modelId="{E40908E4-A8D2-4D31-80E1-34F260410AED}" type="presParOf" srcId="{45433798-AD02-534A-8676-C9D5AD52B912}" destId="{04C52831-753E-E746-8675-5205EB55A4E1}" srcOrd="0" destOrd="0" presId="urn:microsoft.com/office/officeart/2005/8/layout/hChevron3"/>
    <dgm:cxn modelId="{E693B428-13F3-47A4-866C-55ACE665BA73}" type="presParOf" srcId="{45433798-AD02-534A-8676-C9D5AD52B912}" destId="{3FA97D24-403D-5145-B692-F13F676402DC}" srcOrd="1" destOrd="0" presId="urn:microsoft.com/office/officeart/2005/8/layout/hChevron3"/>
    <dgm:cxn modelId="{AB3682B2-6FB3-4C95-9662-C4C6F5659541}" type="presParOf" srcId="{45433798-AD02-534A-8676-C9D5AD52B912}" destId="{D20F0788-7A37-EA44-84DB-A26F39B92DF7}" srcOrd="2" destOrd="0" presId="urn:microsoft.com/office/officeart/2005/8/layout/hChevron3"/>
    <dgm:cxn modelId="{36C49474-5AD8-492C-B8D5-F02E1FA42A8B}" type="presParOf" srcId="{45433798-AD02-534A-8676-C9D5AD52B912}" destId="{CE85001C-CB49-684C-A1E2-687ED54011D6}" srcOrd="3" destOrd="0" presId="urn:microsoft.com/office/officeart/2005/8/layout/hChevron3"/>
    <dgm:cxn modelId="{0A117B86-E059-403E-B37D-BFFCC1B8C006}" type="presParOf" srcId="{45433798-AD02-534A-8676-C9D5AD52B912}" destId="{53422791-640B-1E47-9CFE-C0E0DAB45E2D}"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AAB97E-3C03-844B-BE5D-BD039AD94DCB}"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s-ES_tradnl"/>
        </a:p>
      </dgm:t>
    </dgm:pt>
    <dgm:pt modelId="{7259BC16-3437-9F40-93F1-64E921D78611}">
      <dgm:prSet custT="1"/>
      <dgm:spPr/>
      <dgm:t>
        <a:bodyPr/>
        <a:lstStyle/>
        <a:p>
          <a:pPr algn="ctr" rtl="0"/>
          <a:r>
            <a:rPr lang="es-ES" sz="2800" b="1" dirty="0"/>
            <a:t>Comisión Europea</a:t>
          </a:r>
        </a:p>
        <a:p>
          <a:pPr algn="ctr" rtl="0"/>
          <a:r>
            <a:rPr lang="es-ES" sz="2400" b="0" dirty="0"/>
            <a:t>“Hostigamiento verbal o psicológico continuado, llevado a cabo entre menores a través de servicios online o teléfonos móviles"</a:t>
          </a:r>
        </a:p>
      </dgm:t>
    </dgm:pt>
    <dgm:pt modelId="{3B7DA17A-F564-CF4E-9B2F-30CF4C18328E}" type="sibTrans" cxnId="{BBEFC6E6-45E3-A046-BA96-86207AD07B5F}">
      <dgm:prSet/>
      <dgm:spPr/>
      <dgm:t>
        <a:bodyPr/>
        <a:lstStyle/>
        <a:p>
          <a:endParaRPr lang="es-ES_tradnl" sz="1600"/>
        </a:p>
      </dgm:t>
    </dgm:pt>
    <dgm:pt modelId="{8BFCF291-736E-994A-B153-AED7192CC5C8}" type="parTrans" cxnId="{BBEFC6E6-45E3-A046-BA96-86207AD07B5F}">
      <dgm:prSet/>
      <dgm:spPr/>
      <dgm:t>
        <a:bodyPr/>
        <a:lstStyle/>
        <a:p>
          <a:endParaRPr lang="es-ES_tradnl" sz="1600"/>
        </a:p>
      </dgm:t>
    </dgm:pt>
    <dgm:pt modelId="{1EBCC85B-678B-F643-AE47-37CD3807AE74}" type="pres">
      <dgm:prSet presAssocID="{29AAB97E-3C03-844B-BE5D-BD039AD94DCB}" presName="linear" presStyleCnt="0">
        <dgm:presLayoutVars>
          <dgm:animLvl val="lvl"/>
          <dgm:resizeHandles val="exact"/>
        </dgm:presLayoutVars>
      </dgm:prSet>
      <dgm:spPr/>
      <dgm:t>
        <a:bodyPr/>
        <a:lstStyle/>
        <a:p>
          <a:endParaRPr lang="es-ES"/>
        </a:p>
      </dgm:t>
    </dgm:pt>
    <dgm:pt modelId="{831FD8CE-BDFF-FC4B-814D-02D8350438F7}" type="pres">
      <dgm:prSet presAssocID="{7259BC16-3437-9F40-93F1-64E921D78611}" presName="parentText" presStyleLbl="node1" presStyleIdx="0" presStyleCnt="1" custScaleX="100000" custScaleY="91701" custLinFactNeighborX="0" custLinFactNeighborY="-8872">
        <dgm:presLayoutVars>
          <dgm:chMax val="0"/>
          <dgm:bulletEnabled val="1"/>
        </dgm:presLayoutVars>
      </dgm:prSet>
      <dgm:spPr/>
      <dgm:t>
        <a:bodyPr/>
        <a:lstStyle/>
        <a:p>
          <a:endParaRPr lang="es-ES"/>
        </a:p>
      </dgm:t>
    </dgm:pt>
  </dgm:ptLst>
  <dgm:cxnLst>
    <dgm:cxn modelId="{BBEFC6E6-45E3-A046-BA96-86207AD07B5F}" srcId="{29AAB97E-3C03-844B-BE5D-BD039AD94DCB}" destId="{7259BC16-3437-9F40-93F1-64E921D78611}" srcOrd="0" destOrd="0" parTransId="{8BFCF291-736E-994A-B153-AED7192CC5C8}" sibTransId="{3B7DA17A-F564-CF4E-9B2F-30CF4C18328E}"/>
    <dgm:cxn modelId="{84117F45-DA38-4F43-AD7A-FC9CA02EDD72}" type="presOf" srcId="{7259BC16-3437-9F40-93F1-64E921D78611}" destId="{831FD8CE-BDFF-FC4B-814D-02D8350438F7}" srcOrd="0" destOrd="0" presId="urn:microsoft.com/office/officeart/2005/8/layout/vList2"/>
    <dgm:cxn modelId="{8CF96464-B381-4BD5-9C6E-99AA42BCF497}" type="presOf" srcId="{29AAB97E-3C03-844B-BE5D-BD039AD94DCB}" destId="{1EBCC85B-678B-F643-AE47-37CD3807AE74}" srcOrd="0" destOrd="0" presId="urn:microsoft.com/office/officeart/2005/8/layout/vList2"/>
    <dgm:cxn modelId="{F998A403-ED19-4F07-A1AA-B6531ABC371B}" type="presParOf" srcId="{1EBCC85B-678B-F643-AE47-37CD3807AE74}" destId="{831FD8CE-BDFF-FC4B-814D-02D8350438F7}"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D6A9A15-40A0-41DA-8B0C-9C606765E1F4}" type="doc">
      <dgm:prSet loTypeId="urn:microsoft.com/office/officeart/2005/8/layout/vList2" loCatId="list" qsTypeId="urn:microsoft.com/office/officeart/2005/8/quickstyle/simple1" qsCatId="simple" csTypeId="urn:microsoft.com/office/officeart/2005/8/colors/colorful1#1" csCatId="colorful" phldr="1"/>
      <dgm:spPr/>
      <dgm:t>
        <a:bodyPr/>
        <a:lstStyle/>
        <a:p>
          <a:endParaRPr lang="gl-ES"/>
        </a:p>
      </dgm:t>
    </dgm:pt>
    <dgm:pt modelId="{9CAD64CF-DB94-4089-9249-A4E128A08F3D}">
      <dgm:prSet phldrT="[Texto]" custT="1"/>
      <dgm:spPr/>
      <dgm:t>
        <a:bodyPr/>
        <a:lstStyle/>
        <a:p>
          <a:pPr algn="ctr"/>
          <a:r>
            <a:rPr lang="gl-ES" sz="1600" dirty="0"/>
            <a:t>¡ LOS PADRES PODEMOS HACER MÁS ! </a:t>
          </a:r>
        </a:p>
      </dgm:t>
    </dgm:pt>
    <dgm:pt modelId="{61D6D007-0A8F-4C13-8F7E-2305E835D9C0}" type="parTrans" cxnId="{DB9173B0-D78A-4D83-9E54-5BB77002DA9C}">
      <dgm:prSet/>
      <dgm:spPr/>
      <dgm:t>
        <a:bodyPr/>
        <a:lstStyle/>
        <a:p>
          <a:endParaRPr lang="gl-ES"/>
        </a:p>
      </dgm:t>
    </dgm:pt>
    <dgm:pt modelId="{52275946-CFC1-4D27-82B8-5B15F02921FE}" type="sibTrans" cxnId="{DB9173B0-D78A-4D83-9E54-5BB77002DA9C}">
      <dgm:prSet/>
      <dgm:spPr/>
      <dgm:t>
        <a:bodyPr/>
        <a:lstStyle/>
        <a:p>
          <a:endParaRPr lang="gl-ES"/>
        </a:p>
      </dgm:t>
    </dgm:pt>
    <dgm:pt modelId="{CE894C5D-EC5F-438C-9959-9D8B19C61EEE}" type="pres">
      <dgm:prSet presAssocID="{FD6A9A15-40A0-41DA-8B0C-9C606765E1F4}" presName="linear" presStyleCnt="0">
        <dgm:presLayoutVars>
          <dgm:animLvl val="lvl"/>
          <dgm:resizeHandles val="exact"/>
        </dgm:presLayoutVars>
      </dgm:prSet>
      <dgm:spPr/>
      <dgm:t>
        <a:bodyPr/>
        <a:lstStyle/>
        <a:p>
          <a:endParaRPr lang="es-ES"/>
        </a:p>
      </dgm:t>
    </dgm:pt>
    <dgm:pt modelId="{D21237AB-00FB-4F33-9AA4-08894F60A38E}" type="pres">
      <dgm:prSet presAssocID="{9CAD64CF-DB94-4089-9249-A4E128A08F3D}" presName="parentText" presStyleLbl="node1" presStyleIdx="0" presStyleCnt="1" custScaleX="75113" custScaleY="67839" custLinFactNeighborX="2442" custLinFactNeighborY="-9914">
        <dgm:presLayoutVars>
          <dgm:chMax val="0"/>
          <dgm:bulletEnabled val="1"/>
        </dgm:presLayoutVars>
      </dgm:prSet>
      <dgm:spPr/>
      <dgm:t>
        <a:bodyPr/>
        <a:lstStyle/>
        <a:p>
          <a:endParaRPr lang="es-ES"/>
        </a:p>
      </dgm:t>
    </dgm:pt>
  </dgm:ptLst>
  <dgm:cxnLst>
    <dgm:cxn modelId="{205A7E40-BA5A-4CBF-A3E7-4B3D6A8F0E52}" type="presOf" srcId="{FD6A9A15-40A0-41DA-8B0C-9C606765E1F4}" destId="{CE894C5D-EC5F-438C-9959-9D8B19C61EEE}" srcOrd="0" destOrd="0" presId="urn:microsoft.com/office/officeart/2005/8/layout/vList2"/>
    <dgm:cxn modelId="{DB9173B0-D78A-4D83-9E54-5BB77002DA9C}" srcId="{FD6A9A15-40A0-41DA-8B0C-9C606765E1F4}" destId="{9CAD64CF-DB94-4089-9249-A4E128A08F3D}" srcOrd="0" destOrd="0" parTransId="{61D6D007-0A8F-4C13-8F7E-2305E835D9C0}" sibTransId="{52275946-CFC1-4D27-82B8-5B15F02921FE}"/>
    <dgm:cxn modelId="{766691C2-C37C-4272-8304-D96769932418}" type="presOf" srcId="{9CAD64CF-DB94-4089-9249-A4E128A08F3D}" destId="{D21237AB-00FB-4F33-9AA4-08894F60A38E}" srcOrd="0" destOrd="0" presId="urn:microsoft.com/office/officeart/2005/8/layout/vList2"/>
    <dgm:cxn modelId="{35DFE99D-CE9C-42A0-9CB4-2BC5D257AB1C}" type="presParOf" srcId="{CE894C5D-EC5F-438C-9959-9D8B19C61EEE}" destId="{D21237AB-00FB-4F33-9AA4-08894F60A38E}"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D6A9A15-40A0-41DA-8B0C-9C606765E1F4}" type="doc">
      <dgm:prSet loTypeId="urn:microsoft.com/office/officeart/2005/8/layout/vList2" loCatId="list" qsTypeId="urn:microsoft.com/office/officeart/2005/8/quickstyle/simple1" qsCatId="simple" csTypeId="urn:microsoft.com/office/officeart/2005/8/colors/colorful1#2" csCatId="colorful" phldr="1"/>
      <dgm:spPr/>
      <dgm:t>
        <a:bodyPr/>
        <a:lstStyle/>
        <a:p>
          <a:endParaRPr lang="gl-ES"/>
        </a:p>
      </dgm:t>
    </dgm:pt>
    <dgm:pt modelId="{CE894C5D-EC5F-438C-9959-9D8B19C61EEE}" type="pres">
      <dgm:prSet presAssocID="{FD6A9A15-40A0-41DA-8B0C-9C606765E1F4}" presName="linear" presStyleCnt="0">
        <dgm:presLayoutVars>
          <dgm:animLvl val="lvl"/>
          <dgm:resizeHandles val="exact"/>
        </dgm:presLayoutVars>
      </dgm:prSet>
      <dgm:spPr/>
      <dgm:t>
        <a:bodyPr/>
        <a:lstStyle/>
        <a:p>
          <a:endParaRPr lang="es-ES"/>
        </a:p>
      </dgm:t>
    </dgm:pt>
  </dgm:ptLst>
  <dgm:cxnLst>
    <dgm:cxn modelId="{E1EAE3AF-996D-4DCF-BAA8-EE266A44EEBF}" type="presOf" srcId="{FD6A9A15-40A0-41DA-8B0C-9C606765E1F4}" destId="{CE894C5D-EC5F-438C-9959-9D8B19C61EEE}"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D6A9A15-40A0-41DA-8B0C-9C606765E1F4}" type="doc">
      <dgm:prSet loTypeId="urn:microsoft.com/office/officeart/2005/8/layout/vList2" loCatId="list" qsTypeId="urn:microsoft.com/office/officeart/2005/8/quickstyle/simple1" qsCatId="simple" csTypeId="urn:microsoft.com/office/officeart/2005/8/colors/colorful1#3" csCatId="colorful" phldr="1"/>
      <dgm:spPr/>
      <dgm:t>
        <a:bodyPr/>
        <a:lstStyle/>
        <a:p>
          <a:endParaRPr lang="gl-ES"/>
        </a:p>
      </dgm:t>
    </dgm:pt>
    <dgm:pt modelId="{CE894C5D-EC5F-438C-9959-9D8B19C61EEE}" type="pres">
      <dgm:prSet presAssocID="{FD6A9A15-40A0-41DA-8B0C-9C606765E1F4}" presName="linear" presStyleCnt="0">
        <dgm:presLayoutVars>
          <dgm:animLvl val="lvl"/>
          <dgm:resizeHandles val="exact"/>
        </dgm:presLayoutVars>
      </dgm:prSet>
      <dgm:spPr/>
      <dgm:t>
        <a:bodyPr/>
        <a:lstStyle/>
        <a:p>
          <a:endParaRPr lang="es-ES"/>
        </a:p>
      </dgm:t>
    </dgm:pt>
  </dgm:ptLst>
  <dgm:cxnLst>
    <dgm:cxn modelId="{45EA701F-7559-4E91-A978-05026112A14D}" type="presOf" srcId="{FD6A9A15-40A0-41DA-8B0C-9C606765E1F4}" destId="{CE894C5D-EC5F-438C-9959-9D8B19C61EEE}"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191DA6B-C328-43A9-B216-8D813CD42582}"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ES"/>
        </a:p>
      </dgm:t>
    </dgm:pt>
    <dgm:pt modelId="{DBAD36E5-E3BA-487C-B25D-878D1E42EF98}">
      <dgm:prSet phldrT="[Texto]"/>
      <dgm:spPr>
        <a:solidFill>
          <a:srgbClr val="0B082E"/>
        </a:solidFill>
      </dgm:spPr>
      <dgm:t>
        <a:bodyPr/>
        <a:lstStyle/>
        <a:p>
          <a:r>
            <a:rPr lang="es-ES" dirty="0"/>
            <a:t>FASE DE AMISTAD</a:t>
          </a:r>
        </a:p>
      </dgm:t>
    </dgm:pt>
    <dgm:pt modelId="{0950133E-799F-4029-BF7D-E280A137F240}" type="parTrans" cxnId="{2BE23C20-45A7-42FE-9BBA-D35554EC8CA8}">
      <dgm:prSet/>
      <dgm:spPr/>
      <dgm:t>
        <a:bodyPr/>
        <a:lstStyle/>
        <a:p>
          <a:endParaRPr lang="es-ES"/>
        </a:p>
      </dgm:t>
    </dgm:pt>
    <dgm:pt modelId="{EBD10EE1-97EA-4B7F-AEFD-0D20A0B5A03E}" type="sibTrans" cxnId="{2BE23C20-45A7-42FE-9BBA-D35554EC8CA8}">
      <dgm:prSet/>
      <dgm:spPr>
        <a:ln>
          <a:solidFill>
            <a:srgbClr val="0B082E"/>
          </a:solidFill>
        </a:ln>
      </dgm:spPr>
      <dgm:t>
        <a:bodyPr/>
        <a:lstStyle/>
        <a:p>
          <a:endParaRPr lang="es-ES"/>
        </a:p>
      </dgm:t>
    </dgm:pt>
    <dgm:pt modelId="{53EA02F9-EEA3-4A40-BF8E-7903E079B477}">
      <dgm:prSet phldrT="[Texto]"/>
      <dgm:spPr>
        <a:solidFill>
          <a:srgbClr val="0B082E"/>
        </a:solidFill>
      </dgm:spPr>
      <dgm:t>
        <a:bodyPr/>
        <a:lstStyle/>
        <a:p>
          <a:r>
            <a:rPr lang="es-ES" dirty="0"/>
            <a:t>FASE DE RELACIÓN</a:t>
          </a:r>
        </a:p>
      </dgm:t>
    </dgm:pt>
    <dgm:pt modelId="{63D84976-DC33-4218-9C14-5920C596A2E5}" type="parTrans" cxnId="{57E4729F-65D1-49EB-B79B-86080A16323A}">
      <dgm:prSet/>
      <dgm:spPr/>
      <dgm:t>
        <a:bodyPr/>
        <a:lstStyle/>
        <a:p>
          <a:endParaRPr lang="es-ES"/>
        </a:p>
      </dgm:t>
    </dgm:pt>
    <dgm:pt modelId="{77974C97-0DE8-45A7-8AD3-0F9EE00DD5E9}" type="sibTrans" cxnId="{57E4729F-65D1-49EB-B79B-86080A16323A}">
      <dgm:prSet/>
      <dgm:spPr/>
      <dgm:t>
        <a:bodyPr/>
        <a:lstStyle/>
        <a:p>
          <a:endParaRPr lang="es-ES"/>
        </a:p>
      </dgm:t>
    </dgm:pt>
    <dgm:pt modelId="{B5D3200F-F593-4F18-A3A0-4D4B744106BF}">
      <dgm:prSet phldrT="[Texto]"/>
      <dgm:spPr>
        <a:solidFill>
          <a:srgbClr val="0B082E"/>
        </a:solidFill>
      </dgm:spPr>
      <dgm:t>
        <a:bodyPr/>
        <a:lstStyle/>
        <a:p>
          <a:r>
            <a:rPr lang="es-ES" dirty="0"/>
            <a:t>COMPONENTE SEXUAL</a:t>
          </a:r>
        </a:p>
      </dgm:t>
    </dgm:pt>
    <dgm:pt modelId="{E6E8EB6D-4E04-4643-B1B5-170F39651441}" type="parTrans" cxnId="{7AAE4241-1FB9-413A-A2A3-B552A3D8944B}">
      <dgm:prSet/>
      <dgm:spPr/>
      <dgm:t>
        <a:bodyPr/>
        <a:lstStyle/>
        <a:p>
          <a:endParaRPr lang="es-ES"/>
        </a:p>
      </dgm:t>
    </dgm:pt>
    <dgm:pt modelId="{5107DA93-127A-46B8-86CE-B58768356EAB}" type="sibTrans" cxnId="{7AAE4241-1FB9-413A-A2A3-B552A3D8944B}">
      <dgm:prSet/>
      <dgm:spPr/>
      <dgm:t>
        <a:bodyPr/>
        <a:lstStyle/>
        <a:p>
          <a:endParaRPr lang="es-ES"/>
        </a:p>
      </dgm:t>
    </dgm:pt>
    <dgm:pt modelId="{AB6CA2B5-E69A-423D-9A20-099C1010608F}" type="pres">
      <dgm:prSet presAssocID="{D191DA6B-C328-43A9-B216-8D813CD42582}" presName="Name0" presStyleCnt="0">
        <dgm:presLayoutVars>
          <dgm:chMax val="7"/>
          <dgm:chPref val="7"/>
          <dgm:dir/>
        </dgm:presLayoutVars>
      </dgm:prSet>
      <dgm:spPr/>
      <dgm:t>
        <a:bodyPr/>
        <a:lstStyle/>
        <a:p>
          <a:endParaRPr lang="es-ES"/>
        </a:p>
      </dgm:t>
    </dgm:pt>
    <dgm:pt modelId="{40755EE7-0AB4-40C9-AD69-608FCFEFB095}" type="pres">
      <dgm:prSet presAssocID="{D191DA6B-C328-43A9-B216-8D813CD42582}" presName="Name1" presStyleCnt="0"/>
      <dgm:spPr/>
    </dgm:pt>
    <dgm:pt modelId="{EE81CD5E-8585-46B4-AF0C-E272BCDD91C9}" type="pres">
      <dgm:prSet presAssocID="{D191DA6B-C328-43A9-B216-8D813CD42582}" presName="cycle" presStyleCnt="0"/>
      <dgm:spPr/>
    </dgm:pt>
    <dgm:pt modelId="{F0C838B7-564F-41B4-8F03-9E02F9A647C6}" type="pres">
      <dgm:prSet presAssocID="{D191DA6B-C328-43A9-B216-8D813CD42582}" presName="srcNode" presStyleLbl="node1" presStyleIdx="0" presStyleCnt="3"/>
      <dgm:spPr/>
    </dgm:pt>
    <dgm:pt modelId="{8CB1D49A-F13E-40EC-B330-51D7D5A1BDE8}" type="pres">
      <dgm:prSet presAssocID="{D191DA6B-C328-43A9-B216-8D813CD42582}" presName="conn" presStyleLbl="parChTrans1D2" presStyleIdx="0" presStyleCnt="1"/>
      <dgm:spPr/>
      <dgm:t>
        <a:bodyPr/>
        <a:lstStyle/>
        <a:p>
          <a:endParaRPr lang="es-ES"/>
        </a:p>
      </dgm:t>
    </dgm:pt>
    <dgm:pt modelId="{909924BC-B68D-421F-AD30-05F5E009E752}" type="pres">
      <dgm:prSet presAssocID="{D191DA6B-C328-43A9-B216-8D813CD42582}" presName="extraNode" presStyleLbl="node1" presStyleIdx="0" presStyleCnt="3"/>
      <dgm:spPr/>
    </dgm:pt>
    <dgm:pt modelId="{B762A878-533A-4B02-BE04-9D3030E6A9AF}" type="pres">
      <dgm:prSet presAssocID="{D191DA6B-C328-43A9-B216-8D813CD42582}" presName="dstNode" presStyleLbl="node1" presStyleIdx="0" presStyleCnt="3"/>
      <dgm:spPr/>
    </dgm:pt>
    <dgm:pt modelId="{66A073D0-557B-4BF3-B06E-74FE4379433E}" type="pres">
      <dgm:prSet presAssocID="{DBAD36E5-E3BA-487C-B25D-878D1E42EF98}" presName="text_1" presStyleLbl="node1" presStyleIdx="0" presStyleCnt="3">
        <dgm:presLayoutVars>
          <dgm:bulletEnabled val="1"/>
        </dgm:presLayoutVars>
      </dgm:prSet>
      <dgm:spPr/>
      <dgm:t>
        <a:bodyPr/>
        <a:lstStyle/>
        <a:p>
          <a:endParaRPr lang="es-ES"/>
        </a:p>
      </dgm:t>
    </dgm:pt>
    <dgm:pt modelId="{8E65B2DE-71F9-47D3-906B-E193D7113441}" type="pres">
      <dgm:prSet presAssocID="{DBAD36E5-E3BA-487C-B25D-878D1E42EF98}" presName="accent_1" presStyleCnt="0"/>
      <dgm:spPr/>
    </dgm:pt>
    <dgm:pt modelId="{7BF73FA5-8057-4A3A-8C00-019C84A14AF9}" type="pres">
      <dgm:prSet presAssocID="{DBAD36E5-E3BA-487C-B25D-878D1E42EF98}" presName="accentRepeatNode" presStyleLbl="solidFgAcc1" presStyleIdx="0" presStyleCnt="3"/>
      <dgm:spPr>
        <a:solidFill>
          <a:schemeClr val="accent1">
            <a:lumMod val="40000"/>
            <a:lumOff val="60000"/>
          </a:schemeClr>
        </a:solidFill>
      </dgm:spPr>
    </dgm:pt>
    <dgm:pt modelId="{CEBEF6BF-6971-483C-832C-69AB1FAD9C7A}" type="pres">
      <dgm:prSet presAssocID="{53EA02F9-EEA3-4A40-BF8E-7903E079B477}" presName="text_2" presStyleLbl="node1" presStyleIdx="1" presStyleCnt="3">
        <dgm:presLayoutVars>
          <dgm:bulletEnabled val="1"/>
        </dgm:presLayoutVars>
      </dgm:prSet>
      <dgm:spPr/>
      <dgm:t>
        <a:bodyPr/>
        <a:lstStyle/>
        <a:p>
          <a:endParaRPr lang="es-ES"/>
        </a:p>
      </dgm:t>
    </dgm:pt>
    <dgm:pt modelId="{9770F0BB-B0F6-4152-8081-1C42EE88D028}" type="pres">
      <dgm:prSet presAssocID="{53EA02F9-EEA3-4A40-BF8E-7903E079B477}" presName="accent_2" presStyleCnt="0"/>
      <dgm:spPr/>
    </dgm:pt>
    <dgm:pt modelId="{5B400D7D-2327-4BEF-ABA7-8FDE2F328153}" type="pres">
      <dgm:prSet presAssocID="{53EA02F9-EEA3-4A40-BF8E-7903E079B477}" presName="accentRepeatNode" presStyleLbl="solidFgAcc1" presStyleIdx="1" presStyleCnt="3"/>
      <dgm:spPr>
        <a:solidFill>
          <a:schemeClr val="accent1">
            <a:lumMod val="40000"/>
            <a:lumOff val="60000"/>
          </a:schemeClr>
        </a:solidFill>
      </dgm:spPr>
    </dgm:pt>
    <dgm:pt modelId="{99E68933-80C3-4927-AAE8-FA066103BFCE}" type="pres">
      <dgm:prSet presAssocID="{B5D3200F-F593-4F18-A3A0-4D4B744106BF}" presName="text_3" presStyleLbl="node1" presStyleIdx="2" presStyleCnt="3">
        <dgm:presLayoutVars>
          <dgm:bulletEnabled val="1"/>
        </dgm:presLayoutVars>
      </dgm:prSet>
      <dgm:spPr/>
      <dgm:t>
        <a:bodyPr/>
        <a:lstStyle/>
        <a:p>
          <a:endParaRPr lang="es-ES"/>
        </a:p>
      </dgm:t>
    </dgm:pt>
    <dgm:pt modelId="{6F744206-EA70-4DE7-86F6-57082B291A25}" type="pres">
      <dgm:prSet presAssocID="{B5D3200F-F593-4F18-A3A0-4D4B744106BF}" presName="accent_3" presStyleCnt="0"/>
      <dgm:spPr/>
    </dgm:pt>
    <dgm:pt modelId="{800D760F-A583-42F5-9271-353AC7289BD5}" type="pres">
      <dgm:prSet presAssocID="{B5D3200F-F593-4F18-A3A0-4D4B744106BF}" presName="accentRepeatNode" presStyleLbl="solidFgAcc1" presStyleIdx="2" presStyleCnt="3"/>
      <dgm:spPr>
        <a:solidFill>
          <a:schemeClr val="accent1">
            <a:lumMod val="40000"/>
            <a:lumOff val="60000"/>
          </a:schemeClr>
        </a:solidFill>
      </dgm:spPr>
    </dgm:pt>
  </dgm:ptLst>
  <dgm:cxnLst>
    <dgm:cxn modelId="{52271FB7-BB58-4308-9DF7-0A2FB036B656}" type="presOf" srcId="{53EA02F9-EEA3-4A40-BF8E-7903E079B477}" destId="{CEBEF6BF-6971-483C-832C-69AB1FAD9C7A}" srcOrd="0" destOrd="0" presId="urn:microsoft.com/office/officeart/2008/layout/VerticalCurvedList"/>
    <dgm:cxn modelId="{860928E0-4159-4F45-B38E-5831EBA019B0}" type="presOf" srcId="{B5D3200F-F593-4F18-A3A0-4D4B744106BF}" destId="{99E68933-80C3-4927-AAE8-FA066103BFCE}" srcOrd="0" destOrd="0" presId="urn:microsoft.com/office/officeart/2008/layout/VerticalCurvedList"/>
    <dgm:cxn modelId="{57E4729F-65D1-49EB-B79B-86080A16323A}" srcId="{D191DA6B-C328-43A9-B216-8D813CD42582}" destId="{53EA02F9-EEA3-4A40-BF8E-7903E079B477}" srcOrd="1" destOrd="0" parTransId="{63D84976-DC33-4218-9C14-5920C596A2E5}" sibTransId="{77974C97-0DE8-45A7-8AD3-0F9EE00DD5E9}"/>
    <dgm:cxn modelId="{FEED1853-1C0B-4C71-A26B-C16E5FA86F87}" type="presOf" srcId="{EBD10EE1-97EA-4B7F-AEFD-0D20A0B5A03E}" destId="{8CB1D49A-F13E-40EC-B330-51D7D5A1BDE8}" srcOrd="0" destOrd="0" presId="urn:microsoft.com/office/officeart/2008/layout/VerticalCurvedList"/>
    <dgm:cxn modelId="{2FFA63F7-C051-48C7-8678-5053790E55CA}" type="presOf" srcId="{DBAD36E5-E3BA-487C-B25D-878D1E42EF98}" destId="{66A073D0-557B-4BF3-B06E-74FE4379433E}" srcOrd="0" destOrd="0" presId="urn:microsoft.com/office/officeart/2008/layout/VerticalCurvedList"/>
    <dgm:cxn modelId="{7AAE4241-1FB9-413A-A2A3-B552A3D8944B}" srcId="{D191DA6B-C328-43A9-B216-8D813CD42582}" destId="{B5D3200F-F593-4F18-A3A0-4D4B744106BF}" srcOrd="2" destOrd="0" parTransId="{E6E8EB6D-4E04-4643-B1B5-170F39651441}" sibTransId="{5107DA93-127A-46B8-86CE-B58768356EAB}"/>
    <dgm:cxn modelId="{16B61936-83F1-4F43-A770-A0C791637671}" type="presOf" srcId="{D191DA6B-C328-43A9-B216-8D813CD42582}" destId="{AB6CA2B5-E69A-423D-9A20-099C1010608F}" srcOrd="0" destOrd="0" presId="urn:microsoft.com/office/officeart/2008/layout/VerticalCurvedList"/>
    <dgm:cxn modelId="{2BE23C20-45A7-42FE-9BBA-D35554EC8CA8}" srcId="{D191DA6B-C328-43A9-B216-8D813CD42582}" destId="{DBAD36E5-E3BA-487C-B25D-878D1E42EF98}" srcOrd="0" destOrd="0" parTransId="{0950133E-799F-4029-BF7D-E280A137F240}" sibTransId="{EBD10EE1-97EA-4B7F-AEFD-0D20A0B5A03E}"/>
    <dgm:cxn modelId="{F377CCBE-260B-49FF-BBF7-F08B0BB6B8BF}" type="presParOf" srcId="{AB6CA2B5-E69A-423D-9A20-099C1010608F}" destId="{40755EE7-0AB4-40C9-AD69-608FCFEFB095}" srcOrd="0" destOrd="0" presId="urn:microsoft.com/office/officeart/2008/layout/VerticalCurvedList"/>
    <dgm:cxn modelId="{21FF4883-71B1-48E7-BEA4-1F46637B4D5D}" type="presParOf" srcId="{40755EE7-0AB4-40C9-AD69-608FCFEFB095}" destId="{EE81CD5E-8585-46B4-AF0C-E272BCDD91C9}" srcOrd="0" destOrd="0" presId="urn:microsoft.com/office/officeart/2008/layout/VerticalCurvedList"/>
    <dgm:cxn modelId="{CDE1137F-FC9C-4DD1-9DF1-A94B23462A1B}" type="presParOf" srcId="{EE81CD5E-8585-46B4-AF0C-E272BCDD91C9}" destId="{F0C838B7-564F-41B4-8F03-9E02F9A647C6}" srcOrd="0" destOrd="0" presId="urn:microsoft.com/office/officeart/2008/layout/VerticalCurvedList"/>
    <dgm:cxn modelId="{8F7A0112-466B-4042-A24B-6B7384CC77B8}" type="presParOf" srcId="{EE81CD5E-8585-46B4-AF0C-E272BCDD91C9}" destId="{8CB1D49A-F13E-40EC-B330-51D7D5A1BDE8}" srcOrd="1" destOrd="0" presId="urn:microsoft.com/office/officeart/2008/layout/VerticalCurvedList"/>
    <dgm:cxn modelId="{99648481-9761-46C6-A74E-BAA03A2B3215}" type="presParOf" srcId="{EE81CD5E-8585-46B4-AF0C-E272BCDD91C9}" destId="{909924BC-B68D-421F-AD30-05F5E009E752}" srcOrd="2" destOrd="0" presId="urn:microsoft.com/office/officeart/2008/layout/VerticalCurvedList"/>
    <dgm:cxn modelId="{E0DC5CE3-A3D8-4951-B77D-1FCB83295368}" type="presParOf" srcId="{EE81CD5E-8585-46B4-AF0C-E272BCDD91C9}" destId="{B762A878-533A-4B02-BE04-9D3030E6A9AF}" srcOrd="3" destOrd="0" presId="urn:microsoft.com/office/officeart/2008/layout/VerticalCurvedList"/>
    <dgm:cxn modelId="{04B5744E-C5D7-4237-AA6C-3342E4DF017E}" type="presParOf" srcId="{40755EE7-0AB4-40C9-AD69-608FCFEFB095}" destId="{66A073D0-557B-4BF3-B06E-74FE4379433E}" srcOrd="1" destOrd="0" presId="urn:microsoft.com/office/officeart/2008/layout/VerticalCurvedList"/>
    <dgm:cxn modelId="{DE8124C1-D34B-4719-B802-6E0E1DDED3F9}" type="presParOf" srcId="{40755EE7-0AB4-40C9-AD69-608FCFEFB095}" destId="{8E65B2DE-71F9-47D3-906B-E193D7113441}" srcOrd="2" destOrd="0" presId="urn:microsoft.com/office/officeart/2008/layout/VerticalCurvedList"/>
    <dgm:cxn modelId="{E5364B88-CFC0-4A07-96E8-9FB7BF791120}" type="presParOf" srcId="{8E65B2DE-71F9-47D3-906B-E193D7113441}" destId="{7BF73FA5-8057-4A3A-8C00-019C84A14AF9}" srcOrd="0" destOrd="0" presId="urn:microsoft.com/office/officeart/2008/layout/VerticalCurvedList"/>
    <dgm:cxn modelId="{A2ED537A-493C-4648-98BE-E216CDA4D119}" type="presParOf" srcId="{40755EE7-0AB4-40C9-AD69-608FCFEFB095}" destId="{CEBEF6BF-6971-483C-832C-69AB1FAD9C7A}" srcOrd="3" destOrd="0" presId="urn:microsoft.com/office/officeart/2008/layout/VerticalCurvedList"/>
    <dgm:cxn modelId="{AEA20F9D-7F83-4E23-822E-AA6D79C9FC18}" type="presParOf" srcId="{40755EE7-0AB4-40C9-AD69-608FCFEFB095}" destId="{9770F0BB-B0F6-4152-8081-1C42EE88D028}" srcOrd="4" destOrd="0" presId="urn:microsoft.com/office/officeart/2008/layout/VerticalCurvedList"/>
    <dgm:cxn modelId="{9BB9785A-90E6-445D-87CB-13DDB41E8E92}" type="presParOf" srcId="{9770F0BB-B0F6-4152-8081-1C42EE88D028}" destId="{5B400D7D-2327-4BEF-ABA7-8FDE2F328153}" srcOrd="0" destOrd="0" presId="urn:microsoft.com/office/officeart/2008/layout/VerticalCurvedList"/>
    <dgm:cxn modelId="{E2A139E2-3A3E-4790-A5FE-81B0FACAB8D3}" type="presParOf" srcId="{40755EE7-0AB4-40C9-AD69-608FCFEFB095}" destId="{99E68933-80C3-4927-AAE8-FA066103BFCE}" srcOrd="5" destOrd="0" presId="urn:microsoft.com/office/officeart/2008/layout/VerticalCurvedList"/>
    <dgm:cxn modelId="{EE804E82-5342-4262-B0A5-EC8BCFECACD0}" type="presParOf" srcId="{40755EE7-0AB4-40C9-AD69-608FCFEFB095}" destId="{6F744206-EA70-4DE7-86F6-57082B291A25}" srcOrd="6" destOrd="0" presId="urn:microsoft.com/office/officeart/2008/layout/VerticalCurvedList"/>
    <dgm:cxn modelId="{A045B9BE-9845-4B17-80B2-FE7058FF4C09}" type="presParOf" srcId="{6F744206-EA70-4DE7-86F6-57082B291A25}" destId="{800D760F-A583-42F5-9271-353AC7289BD5}"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B9F691F-9BD1-4779-A294-4A02238B9BB7}" type="doc">
      <dgm:prSet loTypeId="urn:microsoft.com/office/officeart/2005/8/layout/list1" loCatId="list" qsTypeId="urn:microsoft.com/office/officeart/2005/8/quickstyle/simple1" qsCatId="simple" csTypeId="urn:microsoft.com/office/officeart/2005/8/colors/colorful1#9" csCatId="colorful" phldr="1"/>
      <dgm:spPr/>
      <dgm:t>
        <a:bodyPr/>
        <a:lstStyle/>
        <a:p>
          <a:endParaRPr lang="es-ES"/>
        </a:p>
      </dgm:t>
    </dgm:pt>
    <dgm:pt modelId="{AB728BAC-5B0F-4FDC-BAA5-D28AEC7713D9}">
      <dgm:prSet phldrT="[Texto]" custT="1"/>
      <dgm:spPr/>
      <dgm:t>
        <a:bodyPr/>
        <a:lstStyle/>
        <a:p>
          <a:r>
            <a:rPr lang="es-ES" sz="6000" dirty="0"/>
            <a:t>E</a:t>
          </a:r>
          <a:r>
            <a:rPr lang="es-ES" sz="2800" dirty="0"/>
            <a:t>XPECTATIVAS</a:t>
          </a:r>
        </a:p>
      </dgm:t>
    </dgm:pt>
    <dgm:pt modelId="{72134BB2-77F3-4D0E-A33F-5B54949B8CA7}" type="parTrans" cxnId="{14E0C235-4753-4A95-96A7-B7AEDF0FF29C}">
      <dgm:prSet/>
      <dgm:spPr/>
      <dgm:t>
        <a:bodyPr/>
        <a:lstStyle/>
        <a:p>
          <a:endParaRPr lang="es-ES"/>
        </a:p>
      </dgm:t>
    </dgm:pt>
    <dgm:pt modelId="{DDF3EFAB-1102-4206-8D6B-0B7AB67975EF}" type="sibTrans" cxnId="{14E0C235-4753-4A95-96A7-B7AEDF0FF29C}">
      <dgm:prSet/>
      <dgm:spPr/>
      <dgm:t>
        <a:bodyPr/>
        <a:lstStyle/>
        <a:p>
          <a:endParaRPr lang="es-ES"/>
        </a:p>
      </dgm:t>
    </dgm:pt>
    <dgm:pt modelId="{C1BDFAC9-EA20-42C6-9771-D2F5D796EBDE}">
      <dgm:prSet phldrT="[Texto]" custT="1"/>
      <dgm:spPr/>
      <dgm:t>
        <a:bodyPr/>
        <a:lstStyle/>
        <a:p>
          <a:r>
            <a:rPr lang="es-ES" sz="6000" dirty="0"/>
            <a:t>C</a:t>
          </a:r>
          <a:r>
            <a:rPr lang="es-ES" sz="2800" dirty="0"/>
            <a:t>OSTE</a:t>
          </a:r>
          <a:endParaRPr lang="es-ES" sz="3100" dirty="0"/>
        </a:p>
      </dgm:t>
    </dgm:pt>
    <dgm:pt modelId="{710B4D3F-46A4-4650-9F41-EB0DC595A42A}" type="parTrans" cxnId="{35207DD0-FB22-44FB-B5D6-733DAD5251AA}">
      <dgm:prSet/>
      <dgm:spPr/>
      <dgm:t>
        <a:bodyPr/>
        <a:lstStyle/>
        <a:p>
          <a:endParaRPr lang="es-ES"/>
        </a:p>
      </dgm:t>
    </dgm:pt>
    <dgm:pt modelId="{7D707C9A-C930-4EC9-BBFD-4F11D2D2168E}" type="sibTrans" cxnId="{35207DD0-FB22-44FB-B5D6-733DAD5251AA}">
      <dgm:prSet/>
      <dgm:spPr/>
      <dgm:t>
        <a:bodyPr/>
        <a:lstStyle/>
        <a:p>
          <a:endParaRPr lang="es-ES"/>
        </a:p>
      </dgm:t>
    </dgm:pt>
    <dgm:pt modelId="{39B7B077-F228-43F3-A5B4-183E4B59CE94}">
      <dgm:prSet phldrT="[Texto]" custT="1"/>
      <dgm:spPr/>
      <dgm:t>
        <a:bodyPr/>
        <a:lstStyle/>
        <a:p>
          <a:r>
            <a:rPr lang="es-ES" sz="6000" dirty="0"/>
            <a:t>O</a:t>
          </a:r>
          <a:r>
            <a:rPr lang="es-ES" sz="2800" dirty="0"/>
            <a:t>PORTUNIDAD</a:t>
          </a:r>
          <a:endParaRPr lang="es-ES" sz="3100" dirty="0"/>
        </a:p>
      </dgm:t>
    </dgm:pt>
    <dgm:pt modelId="{E8685927-EC98-4692-B3FA-C8303FCA3D61}" type="parTrans" cxnId="{114E402E-6954-422D-9A5F-E71A15B6FE60}">
      <dgm:prSet/>
      <dgm:spPr/>
      <dgm:t>
        <a:bodyPr/>
        <a:lstStyle/>
        <a:p>
          <a:endParaRPr lang="es-ES"/>
        </a:p>
      </dgm:t>
    </dgm:pt>
    <dgm:pt modelId="{BF511C92-4CAD-48A7-9E7B-27A787DD5D37}" type="sibTrans" cxnId="{114E402E-6954-422D-9A5F-E71A15B6FE60}">
      <dgm:prSet/>
      <dgm:spPr/>
      <dgm:t>
        <a:bodyPr/>
        <a:lstStyle/>
        <a:p>
          <a:endParaRPr lang="es-ES"/>
        </a:p>
      </dgm:t>
    </dgm:pt>
    <dgm:pt modelId="{265CD33B-61FC-4149-8584-CECAF1E1DC5D}" type="pres">
      <dgm:prSet presAssocID="{BB9F691F-9BD1-4779-A294-4A02238B9BB7}" presName="linear" presStyleCnt="0">
        <dgm:presLayoutVars>
          <dgm:dir/>
          <dgm:animLvl val="lvl"/>
          <dgm:resizeHandles val="exact"/>
        </dgm:presLayoutVars>
      </dgm:prSet>
      <dgm:spPr/>
      <dgm:t>
        <a:bodyPr/>
        <a:lstStyle/>
        <a:p>
          <a:endParaRPr lang="es-ES"/>
        </a:p>
      </dgm:t>
    </dgm:pt>
    <dgm:pt modelId="{D8E1FB94-10E6-4243-82DF-438EB55E33B0}" type="pres">
      <dgm:prSet presAssocID="{AB728BAC-5B0F-4FDC-BAA5-D28AEC7713D9}" presName="parentLin" presStyleCnt="0"/>
      <dgm:spPr/>
    </dgm:pt>
    <dgm:pt modelId="{AF5497F3-E3AA-453A-B507-38E4731DFA40}" type="pres">
      <dgm:prSet presAssocID="{AB728BAC-5B0F-4FDC-BAA5-D28AEC7713D9}" presName="parentLeftMargin" presStyleLbl="node1" presStyleIdx="0" presStyleCnt="3"/>
      <dgm:spPr/>
      <dgm:t>
        <a:bodyPr/>
        <a:lstStyle/>
        <a:p>
          <a:endParaRPr lang="es-ES"/>
        </a:p>
      </dgm:t>
    </dgm:pt>
    <dgm:pt modelId="{F7FAC7AB-2880-4AC3-B38B-7D641EA3BCF2}" type="pres">
      <dgm:prSet presAssocID="{AB728BAC-5B0F-4FDC-BAA5-D28AEC7713D9}" presName="parentText" presStyleLbl="node1" presStyleIdx="0" presStyleCnt="3">
        <dgm:presLayoutVars>
          <dgm:chMax val="0"/>
          <dgm:bulletEnabled val="1"/>
        </dgm:presLayoutVars>
      </dgm:prSet>
      <dgm:spPr/>
      <dgm:t>
        <a:bodyPr/>
        <a:lstStyle/>
        <a:p>
          <a:endParaRPr lang="es-ES"/>
        </a:p>
      </dgm:t>
    </dgm:pt>
    <dgm:pt modelId="{BD9CBB4C-2470-47EF-BFB0-3831C61FEBAF}" type="pres">
      <dgm:prSet presAssocID="{AB728BAC-5B0F-4FDC-BAA5-D28AEC7713D9}" presName="negativeSpace" presStyleCnt="0"/>
      <dgm:spPr/>
    </dgm:pt>
    <dgm:pt modelId="{8707AA46-8978-470D-8A14-D14993700006}" type="pres">
      <dgm:prSet presAssocID="{AB728BAC-5B0F-4FDC-BAA5-D28AEC7713D9}" presName="childText" presStyleLbl="conFgAcc1" presStyleIdx="0" presStyleCnt="3">
        <dgm:presLayoutVars>
          <dgm:bulletEnabled val="1"/>
        </dgm:presLayoutVars>
      </dgm:prSet>
      <dgm:spPr/>
    </dgm:pt>
    <dgm:pt modelId="{116BD5FF-A33B-4DAE-B960-9714570B6715}" type="pres">
      <dgm:prSet presAssocID="{DDF3EFAB-1102-4206-8D6B-0B7AB67975EF}" presName="spaceBetweenRectangles" presStyleCnt="0"/>
      <dgm:spPr/>
    </dgm:pt>
    <dgm:pt modelId="{3600D3F4-3E88-4A49-AA2E-BF93BB6D0E7E}" type="pres">
      <dgm:prSet presAssocID="{C1BDFAC9-EA20-42C6-9771-D2F5D796EBDE}" presName="parentLin" presStyleCnt="0"/>
      <dgm:spPr/>
    </dgm:pt>
    <dgm:pt modelId="{CC918714-55F8-4F0B-BDAD-94F70E845ABF}" type="pres">
      <dgm:prSet presAssocID="{C1BDFAC9-EA20-42C6-9771-D2F5D796EBDE}" presName="parentLeftMargin" presStyleLbl="node1" presStyleIdx="0" presStyleCnt="3"/>
      <dgm:spPr/>
      <dgm:t>
        <a:bodyPr/>
        <a:lstStyle/>
        <a:p>
          <a:endParaRPr lang="es-ES"/>
        </a:p>
      </dgm:t>
    </dgm:pt>
    <dgm:pt modelId="{B1CE518D-996A-46A5-8255-F8EF1AB03C91}" type="pres">
      <dgm:prSet presAssocID="{C1BDFAC9-EA20-42C6-9771-D2F5D796EBDE}" presName="parentText" presStyleLbl="node1" presStyleIdx="1" presStyleCnt="3">
        <dgm:presLayoutVars>
          <dgm:chMax val="0"/>
          <dgm:bulletEnabled val="1"/>
        </dgm:presLayoutVars>
      </dgm:prSet>
      <dgm:spPr/>
      <dgm:t>
        <a:bodyPr/>
        <a:lstStyle/>
        <a:p>
          <a:endParaRPr lang="es-ES"/>
        </a:p>
      </dgm:t>
    </dgm:pt>
    <dgm:pt modelId="{1306B9CC-05E1-43A9-8D08-E0C53AC0E1A2}" type="pres">
      <dgm:prSet presAssocID="{C1BDFAC9-EA20-42C6-9771-D2F5D796EBDE}" presName="negativeSpace" presStyleCnt="0"/>
      <dgm:spPr/>
    </dgm:pt>
    <dgm:pt modelId="{534DD2A6-15B5-4C86-96BD-4B13E4F768E3}" type="pres">
      <dgm:prSet presAssocID="{C1BDFAC9-EA20-42C6-9771-D2F5D796EBDE}" presName="childText" presStyleLbl="conFgAcc1" presStyleIdx="1" presStyleCnt="3">
        <dgm:presLayoutVars>
          <dgm:bulletEnabled val="1"/>
        </dgm:presLayoutVars>
      </dgm:prSet>
      <dgm:spPr/>
    </dgm:pt>
    <dgm:pt modelId="{C5AA685A-0585-4882-9A3A-B893B89C4606}" type="pres">
      <dgm:prSet presAssocID="{7D707C9A-C930-4EC9-BBFD-4F11D2D2168E}" presName="spaceBetweenRectangles" presStyleCnt="0"/>
      <dgm:spPr/>
    </dgm:pt>
    <dgm:pt modelId="{C51D44B1-5EA2-4043-8B72-D0C330EAD5DC}" type="pres">
      <dgm:prSet presAssocID="{39B7B077-F228-43F3-A5B4-183E4B59CE94}" presName="parentLin" presStyleCnt="0"/>
      <dgm:spPr/>
    </dgm:pt>
    <dgm:pt modelId="{F1AFC100-D45E-49C2-A782-2748D5144F64}" type="pres">
      <dgm:prSet presAssocID="{39B7B077-F228-43F3-A5B4-183E4B59CE94}" presName="parentLeftMargin" presStyleLbl="node1" presStyleIdx="1" presStyleCnt="3"/>
      <dgm:spPr/>
      <dgm:t>
        <a:bodyPr/>
        <a:lstStyle/>
        <a:p>
          <a:endParaRPr lang="es-ES"/>
        </a:p>
      </dgm:t>
    </dgm:pt>
    <dgm:pt modelId="{D7D78471-3A5D-4C18-A5B4-C6F670E3DEAB}" type="pres">
      <dgm:prSet presAssocID="{39B7B077-F228-43F3-A5B4-183E4B59CE94}" presName="parentText" presStyleLbl="node1" presStyleIdx="2" presStyleCnt="3">
        <dgm:presLayoutVars>
          <dgm:chMax val="0"/>
          <dgm:bulletEnabled val="1"/>
        </dgm:presLayoutVars>
      </dgm:prSet>
      <dgm:spPr/>
      <dgm:t>
        <a:bodyPr/>
        <a:lstStyle/>
        <a:p>
          <a:endParaRPr lang="es-ES"/>
        </a:p>
      </dgm:t>
    </dgm:pt>
    <dgm:pt modelId="{D370E7A9-96C0-4C1D-825B-B0B8B41EB70F}" type="pres">
      <dgm:prSet presAssocID="{39B7B077-F228-43F3-A5B4-183E4B59CE94}" presName="negativeSpace" presStyleCnt="0"/>
      <dgm:spPr/>
    </dgm:pt>
    <dgm:pt modelId="{C8C9A0D8-283B-4376-AB07-C81C6701DC54}" type="pres">
      <dgm:prSet presAssocID="{39B7B077-F228-43F3-A5B4-183E4B59CE94}" presName="childText" presStyleLbl="conFgAcc1" presStyleIdx="2" presStyleCnt="3">
        <dgm:presLayoutVars>
          <dgm:bulletEnabled val="1"/>
        </dgm:presLayoutVars>
      </dgm:prSet>
      <dgm:spPr/>
    </dgm:pt>
  </dgm:ptLst>
  <dgm:cxnLst>
    <dgm:cxn modelId="{8B223AEA-EFBE-47B9-AA5B-FA7328599796}" type="presOf" srcId="{AB728BAC-5B0F-4FDC-BAA5-D28AEC7713D9}" destId="{AF5497F3-E3AA-453A-B507-38E4731DFA40}" srcOrd="0" destOrd="0" presId="urn:microsoft.com/office/officeart/2005/8/layout/list1"/>
    <dgm:cxn modelId="{35207DD0-FB22-44FB-B5D6-733DAD5251AA}" srcId="{BB9F691F-9BD1-4779-A294-4A02238B9BB7}" destId="{C1BDFAC9-EA20-42C6-9771-D2F5D796EBDE}" srcOrd="1" destOrd="0" parTransId="{710B4D3F-46A4-4650-9F41-EB0DC595A42A}" sibTransId="{7D707C9A-C930-4EC9-BBFD-4F11D2D2168E}"/>
    <dgm:cxn modelId="{114E402E-6954-422D-9A5F-E71A15B6FE60}" srcId="{BB9F691F-9BD1-4779-A294-4A02238B9BB7}" destId="{39B7B077-F228-43F3-A5B4-183E4B59CE94}" srcOrd="2" destOrd="0" parTransId="{E8685927-EC98-4692-B3FA-C8303FCA3D61}" sibTransId="{BF511C92-4CAD-48A7-9E7B-27A787DD5D37}"/>
    <dgm:cxn modelId="{389347B9-1D5A-400D-8928-5AF0662309DE}" type="presOf" srcId="{39B7B077-F228-43F3-A5B4-183E4B59CE94}" destId="{F1AFC100-D45E-49C2-A782-2748D5144F64}" srcOrd="0" destOrd="0" presId="urn:microsoft.com/office/officeart/2005/8/layout/list1"/>
    <dgm:cxn modelId="{14E0C235-4753-4A95-96A7-B7AEDF0FF29C}" srcId="{BB9F691F-9BD1-4779-A294-4A02238B9BB7}" destId="{AB728BAC-5B0F-4FDC-BAA5-D28AEC7713D9}" srcOrd="0" destOrd="0" parTransId="{72134BB2-77F3-4D0E-A33F-5B54949B8CA7}" sibTransId="{DDF3EFAB-1102-4206-8D6B-0B7AB67975EF}"/>
    <dgm:cxn modelId="{88992FA2-EDDB-4327-AA29-25AAF21AB5EE}" type="presOf" srcId="{BB9F691F-9BD1-4779-A294-4A02238B9BB7}" destId="{265CD33B-61FC-4149-8584-CECAF1E1DC5D}" srcOrd="0" destOrd="0" presId="urn:microsoft.com/office/officeart/2005/8/layout/list1"/>
    <dgm:cxn modelId="{E39BB6D0-A94D-45AF-9294-7022AFE68E00}" type="presOf" srcId="{C1BDFAC9-EA20-42C6-9771-D2F5D796EBDE}" destId="{B1CE518D-996A-46A5-8255-F8EF1AB03C91}" srcOrd="1" destOrd="0" presId="urn:microsoft.com/office/officeart/2005/8/layout/list1"/>
    <dgm:cxn modelId="{404B3F72-20CE-451A-9663-B4ECEA622838}" type="presOf" srcId="{39B7B077-F228-43F3-A5B4-183E4B59CE94}" destId="{D7D78471-3A5D-4C18-A5B4-C6F670E3DEAB}" srcOrd="1" destOrd="0" presId="urn:microsoft.com/office/officeart/2005/8/layout/list1"/>
    <dgm:cxn modelId="{A37F701C-0A4F-40B9-BFCF-929832724275}" type="presOf" srcId="{AB728BAC-5B0F-4FDC-BAA5-D28AEC7713D9}" destId="{F7FAC7AB-2880-4AC3-B38B-7D641EA3BCF2}" srcOrd="1" destOrd="0" presId="urn:microsoft.com/office/officeart/2005/8/layout/list1"/>
    <dgm:cxn modelId="{918A1E40-3CB9-47BA-A383-BC470C26853C}" type="presOf" srcId="{C1BDFAC9-EA20-42C6-9771-D2F5D796EBDE}" destId="{CC918714-55F8-4F0B-BDAD-94F70E845ABF}" srcOrd="0" destOrd="0" presId="urn:microsoft.com/office/officeart/2005/8/layout/list1"/>
    <dgm:cxn modelId="{F90ADE52-D303-4C7A-B715-4F3DCFC22C1A}" type="presParOf" srcId="{265CD33B-61FC-4149-8584-CECAF1E1DC5D}" destId="{D8E1FB94-10E6-4243-82DF-438EB55E33B0}" srcOrd="0" destOrd="0" presId="urn:microsoft.com/office/officeart/2005/8/layout/list1"/>
    <dgm:cxn modelId="{48FB68D7-5BC2-4A7A-A5F7-E4A977F87ABB}" type="presParOf" srcId="{D8E1FB94-10E6-4243-82DF-438EB55E33B0}" destId="{AF5497F3-E3AA-453A-B507-38E4731DFA40}" srcOrd="0" destOrd="0" presId="urn:microsoft.com/office/officeart/2005/8/layout/list1"/>
    <dgm:cxn modelId="{A67BF17C-437F-4E62-99B4-5B390C008B74}" type="presParOf" srcId="{D8E1FB94-10E6-4243-82DF-438EB55E33B0}" destId="{F7FAC7AB-2880-4AC3-B38B-7D641EA3BCF2}" srcOrd="1" destOrd="0" presId="urn:microsoft.com/office/officeart/2005/8/layout/list1"/>
    <dgm:cxn modelId="{63580308-93B3-4968-B041-3942A7B80A31}" type="presParOf" srcId="{265CD33B-61FC-4149-8584-CECAF1E1DC5D}" destId="{BD9CBB4C-2470-47EF-BFB0-3831C61FEBAF}" srcOrd="1" destOrd="0" presId="urn:microsoft.com/office/officeart/2005/8/layout/list1"/>
    <dgm:cxn modelId="{05103C11-08C2-417B-97C6-660901BAC81C}" type="presParOf" srcId="{265CD33B-61FC-4149-8584-CECAF1E1DC5D}" destId="{8707AA46-8978-470D-8A14-D14993700006}" srcOrd="2" destOrd="0" presId="urn:microsoft.com/office/officeart/2005/8/layout/list1"/>
    <dgm:cxn modelId="{6B276E9E-0CB0-495F-831E-F12B748E00FF}" type="presParOf" srcId="{265CD33B-61FC-4149-8584-CECAF1E1DC5D}" destId="{116BD5FF-A33B-4DAE-B960-9714570B6715}" srcOrd="3" destOrd="0" presId="urn:microsoft.com/office/officeart/2005/8/layout/list1"/>
    <dgm:cxn modelId="{D6F34119-F213-4F4B-8325-82B1C9DEC6C0}" type="presParOf" srcId="{265CD33B-61FC-4149-8584-CECAF1E1DC5D}" destId="{3600D3F4-3E88-4A49-AA2E-BF93BB6D0E7E}" srcOrd="4" destOrd="0" presId="urn:microsoft.com/office/officeart/2005/8/layout/list1"/>
    <dgm:cxn modelId="{5EA45CAC-87CB-44F9-9765-5DC56BCE3767}" type="presParOf" srcId="{3600D3F4-3E88-4A49-AA2E-BF93BB6D0E7E}" destId="{CC918714-55F8-4F0B-BDAD-94F70E845ABF}" srcOrd="0" destOrd="0" presId="urn:microsoft.com/office/officeart/2005/8/layout/list1"/>
    <dgm:cxn modelId="{40E8A475-20C1-4861-AC57-135FAECE5536}" type="presParOf" srcId="{3600D3F4-3E88-4A49-AA2E-BF93BB6D0E7E}" destId="{B1CE518D-996A-46A5-8255-F8EF1AB03C91}" srcOrd="1" destOrd="0" presId="urn:microsoft.com/office/officeart/2005/8/layout/list1"/>
    <dgm:cxn modelId="{D6039B22-8BAA-4E10-838C-FA2A686E9200}" type="presParOf" srcId="{265CD33B-61FC-4149-8584-CECAF1E1DC5D}" destId="{1306B9CC-05E1-43A9-8D08-E0C53AC0E1A2}" srcOrd="5" destOrd="0" presId="urn:microsoft.com/office/officeart/2005/8/layout/list1"/>
    <dgm:cxn modelId="{D3891BF7-0D36-42B1-90AC-5B86A69202BC}" type="presParOf" srcId="{265CD33B-61FC-4149-8584-CECAF1E1DC5D}" destId="{534DD2A6-15B5-4C86-96BD-4B13E4F768E3}" srcOrd="6" destOrd="0" presId="urn:microsoft.com/office/officeart/2005/8/layout/list1"/>
    <dgm:cxn modelId="{BD0A9F85-E1AD-4A09-AF82-B4263A2ACF3D}" type="presParOf" srcId="{265CD33B-61FC-4149-8584-CECAF1E1DC5D}" destId="{C5AA685A-0585-4882-9A3A-B893B89C4606}" srcOrd="7" destOrd="0" presId="urn:microsoft.com/office/officeart/2005/8/layout/list1"/>
    <dgm:cxn modelId="{0697ED51-CC18-4D86-92A5-D3D1E8DBE0D1}" type="presParOf" srcId="{265CD33B-61FC-4149-8584-CECAF1E1DC5D}" destId="{C51D44B1-5EA2-4043-8B72-D0C330EAD5DC}" srcOrd="8" destOrd="0" presId="urn:microsoft.com/office/officeart/2005/8/layout/list1"/>
    <dgm:cxn modelId="{E459A010-E934-4358-98DA-758BDA3A350B}" type="presParOf" srcId="{C51D44B1-5EA2-4043-8B72-D0C330EAD5DC}" destId="{F1AFC100-D45E-49C2-A782-2748D5144F64}" srcOrd="0" destOrd="0" presId="urn:microsoft.com/office/officeart/2005/8/layout/list1"/>
    <dgm:cxn modelId="{275851B7-8F5E-40A8-822A-F0BA9A14F260}" type="presParOf" srcId="{C51D44B1-5EA2-4043-8B72-D0C330EAD5DC}" destId="{D7D78471-3A5D-4C18-A5B4-C6F670E3DEAB}" srcOrd="1" destOrd="0" presId="urn:microsoft.com/office/officeart/2005/8/layout/list1"/>
    <dgm:cxn modelId="{8BA96022-B04F-4FA2-8F69-B0BB4458E69B}" type="presParOf" srcId="{265CD33B-61FC-4149-8584-CECAF1E1DC5D}" destId="{D370E7A9-96C0-4C1D-825B-B0B8B41EB70F}" srcOrd="9" destOrd="0" presId="urn:microsoft.com/office/officeart/2005/8/layout/list1"/>
    <dgm:cxn modelId="{8195AEC7-D322-48E1-BD14-F4523DA29D88}" type="presParOf" srcId="{265CD33B-61FC-4149-8584-CECAF1E1DC5D}" destId="{C8C9A0D8-283B-4376-AB07-C81C6701DC54}"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5B6C45-D516-4C46-B941-C7CA158CC68D}">
      <dsp:nvSpPr>
        <dsp:cNvPr id="0" name=""/>
        <dsp:cNvSpPr/>
      </dsp:nvSpPr>
      <dsp:spPr>
        <a:xfrm>
          <a:off x="1760334" y="436900"/>
          <a:ext cx="4406032" cy="4406032"/>
        </a:xfrm>
        <a:prstGeom prst="blockArc">
          <a:avLst>
            <a:gd name="adj1" fmla="val 13800000"/>
            <a:gd name="adj2" fmla="val 16200000"/>
            <a:gd name="adj3" fmla="val 3062"/>
          </a:avLst>
        </a:prstGeom>
        <a:solidFill>
          <a:schemeClr val="accent2">
            <a:hueOff val="-8488521"/>
            <a:satOff val="-15903"/>
            <a:lumOff val="2705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6C2747-E62B-415B-A6F0-F9D4E171B8E5}">
      <dsp:nvSpPr>
        <dsp:cNvPr id="0" name=""/>
        <dsp:cNvSpPr/>
      </dsp:nvSpPr>
      <dsp:spPr>
        <a:xfrm>
          <a:off x="1760334" y="436900"/>
          <a:ext cx="4406032" cy="4406032"/>
        </a:xfrm>
        <a:prstGeom prst="blockArc">
          <a:avLst>
            <a:gd name="adj1" fmla="val 11400000"/>
            <a:gd name="adj2" fmla="val 13800000"/>
            <a:gd name="adj3" fmla="val 3062"/>
          </a:avLst>
        </a:prstGeom>
        <a:solidFill>
          <a:schemeClr val="accent2">
            <a:hueOff val="-7427456"/>
            <a:satOff val="-13915"/>
            <a:lumOff val="2367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53F616-B42C-44F5-A3BD-40DAAFA89FF2}">
      <dsp:nvSpPr>
        <dsp:cNvPr id="0" name=""/>
        <dsp:cNvSpPr/>
      </dsp:nvSpPr>
      <dsp:spPr>
        <a:xfrm>
          <a:off x="1760334" y="436900"/>
          <a:ext cx="4406032" cy="4406032"/>
        </a:xfrm>
        <a:prstGeom prst="blockArc">
          <a:avLst>
            <a:gd name="adj1" fmla="val 9000000"/>
            <a:gd name="adj2" fmla="val 11400000"/>
            <a:gd name="adj3" fmla="val 3062"/>
          </a:avLst>
        </a:prstGeom>
        <a:solidFill>
          <a:schemeClr val="accent2">
            <a:hueOff val="-6366391"/>
            <a:satOff val="-11927"/>
            <a:lumOff val="2029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B1EB788-DAD9-4C17-9F12-04D2D1901EA8}">
      <dsp:nvSpPr>
        <dsp:cNvPr id="0" name=""/>
        <dsp:cNvSpPr/>
      </dsp:nvSpPr>
      <dsp:spPr>
        <a:xfrm>
          <a:off x="1760334" y="436900"/>
          <a:ext cx="4406032" cy="4406032"/>
        </a:xfrm>
        <a:prstGeom prst="blockArc">
          <a:avLst>
            <a:gd name="adj1" fmla="val 6600000"/>
            <a:gd name="adj2" fmla="val 9000000"/>
            <a:gd name="adj3" fmla="val 3062"/>
          </a:avLst>
        </a:prstGeom>
        <a:solidFill>
          <a:schemeClr val="accent2">
            <a:hueOff val="-5305326"/>
            <a:satOff val="-9939"/>
            <a:lumOff val="1691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B6E5381-B582-4172-BC81-AA0CB072F228}">
      <dsp:nvSpPr>
        <dsp:cNvPr id="0" name=""/>
        <dsp:cNvSpPr/>
      </dsp:nvSpPr>
      <dsp:spPr>
        <a:xfrm>
          <a:off x="1760334" y="436900"/>
          <a:ext cx="4406032" cy="4406032"/>
        </a:xfrm>
        <a:prstGeom prst="blockArc">
          <a:avLst>
            <a:gd name="adj1" fmla="val 4200000"/>
            <a:gd name="adj2" fmla="val 6600000"/>
            <a:gd name="adj3" fmla="val 3062"/>
          </a:avLst>
        </a:prstGeom>
        <a:solidFill>
          <a:schemeClr val="accent2">
            <a:hueOff val="-4244261"/>
            <a:satOff val="-7952"/>
            <a:lumOff val="1352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314D284-C287-4B57-AD9D-679448DDF592}">
      <dsp:nvSpPr>
        <dsp:cNvPr id="0" name=""/>
        <dsp:cNvSpPr/>
      </dsp:nvSpPr>
      <dsp:spPr>
        <a:xfrm>
          <a:off x="1760334" y="436900"/>
          <a:ext cx="4406032" cy="4406032"/>
        </a:xfrm>
        <a:prstGeom prst="blockArc">
          <a:avLst>
            <a:gd name="adj1" fmla="val 1800000"/>
            <a:gd name="adj2" fmla="val 4200000"/>
            <a:gd name="adj3" fmla="val 3062"/>
          </a:avLst>
        </a:prstGeom>
        <a:solidFill>
          <a:schemeClr val="accent2">
            <a:hueOff val="-3183196"/>
            <a:satOff val="-5964"/>
            <a:lumOff val="1014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A9B03B6-C85D-4A64-8674-B32186C9CC0C}">
      <dsp:nvSpPr>
        <dsp:cNvPr id="0" name=""/>
        <dsp:cNvSpPr/>
      </dsp:nvSpPr>
      <dsp:spPr>
        <a:xfrm>
          <a:off x="1760334" y="436900"/>
          <a:ext cx="4406032" cy="4406032"/>
        </a:xfrm>
        <a:prstGeom prst="blockArc">
          <a:avLst>
            <a:gd name="adj1" fmla="val 21000000"/>
            <a:gd name="adj2" fmla="val 1800000"/>
            <a:gd name="adj3" fmla="val 3062"/>
          </a:avLst>
        </a:prstGeom>
        <a:solidFill>
          <a:schemeClr val="accent2">
            <a:hueOff val="-2122130"/>
            <a:satOff val="-3976"/>
            <a:lumOff val="6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E5278D-A2C3-4890-BB3C-F38F7A197158}">
      <dsp:nvSpPr>
        <dsp:cNvPr id="0" name=""/>
        <dsp:cNvSpPr/>
      </dsp:nvSpPr>
      <dsp:spPr>
        <a:xfrm>
          <a:off x="1760334" y="436900"/>
          <a:ext cx="4406032" cy="4406032"/>
        </a:xfrm>
        <a:prstGeom prst="blockArc">
          <a:avLst>
            <a:gd name="adj1" fmla="val 18600000"/>
            <a:gd name="adj2" fmla="val 21000000"/>
            <a:gd name="adj3" fmla="val 3062"/>
          </a:avLst>
        </a:prstGeom>
        <a:solidFill>
          <a:schemeClr val="accent2">
            <a:hueOff val="-1061065"/>
            <a:satOff val="-1988"/>
            <a:lumOff val="338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DAC8304-D905-426B-A3C8-7F3A0F8B7230}">
      <dsp:nvSpPr>
        <dsp:cNvPr id="0" name=""/>
        <dsp:cNvSpPr/>
      </dsp:nvSpPr>
      <dsp:spPr>
        <a:xfrm>
          <a:off x="1760334" y="436900"/>
          <a:ext cx="4406032" cy="4406032"/>
        </a:xfrm>
        <a:prstGeom prst="blockArc">
          <a:avLst>
            <a:gd name="adj1" fmla="val 16200000"/>
            <a:gd name="adj2" fmla="val 18600000"/>
            <a:gd name="adj3" fmla="val 306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E40D6AC-A245-4F38-8E85-B2F39A7F3A2E}">
      <dsp:nvSpPr>
        <dsp:cNvPr id="0" name=""/>
        <dsp:cNvSpPr/>
      </dsp:nvSpPr>
      <dsp:spPr>
        <a:xfrm>
          <a:off x="2969444" y="1766315"/>
          <a:ext cx="1987813" cy="1747202"/>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S" sz="2000" b="1" kern="1200">
              <a:latin typeface="Arial"/>
              <a:ea typeface="+mn-ea"/>
              <a:cs typeface="Arial"/>
            </a:rPr>
            <a:t>Armadura preventiva</a:t>
          </a:r>
          <a:endParaRPr lang="es-ES" sz="2000" b="1" kern="1200" dirty="0">
            <a:latin typeface="Arial"/>
            <a:ea typeface="+mn-ea"/>
            <a:cs typeface="Arial"/>
          </a:endParaRPr>
        </a:p>
      </dsp:txBody>
      <dsp:txXfrm>
        <a:off x="3260552" y="2022187"/>
        <a:ext cx="1405597" cy="1235458"/>
      </dsp:txXfrm>
    </dsp:sp>
    <dsp:sp modelId="{727E1D80-A8D6-41EC-8043-56110485B715}">
      <dsp:nvSpPr>
        <dsp:cNvPr id="0" name=""/>
        <dsp:cNvSpPr/>
      </dsp:nvSpPr>
      <dsp:spPr>
        <a:xfrm>
          <a:off x="3038180" y="-350746"/>
          <a:ext cx="1850340" cy="1642691"/>
        </a:xfrm>
        <a:prstGeom prst="ellipse">
          <a:avLst/>
        </a:prstGeom>
        <a:solidFill>
          <a:schemeClr val="accent2">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kern="1200">
              <a:latin typeface="Arial"/>
              <a:ea typeface="+mn-ea"/>
              <a:cs typeface="Arial"/>
            </a:rPr>
            <a:t>Autoestima</a:t>
          </a:r>
          <a:endParaRPr lang="es-ES" sz="1200" kern="1200" dirty="0">
            <a:latin typeface="Arial"/>
            <a:ea typeface="+mn-ea"/>
            <a:cs typeface="Arial"/>
          </a:endParaRPr>
        </a:p>
      </dsp:txBody>
      <dsp:txXfrm>
        <a:off x="3309156" y="-110179"/>
        <a:ext cx="1308388" cy="1161557"/>
      </dsp:txXfrm>
    </dsp:sp>
    <dsp:sp modelId="{F18C282B-4812-490B-9083-F6840033768E}">
      <dsp:nvSpPr>
        <dsp:cNvPr id="0" name=""/>
        <dsp:cNvSpPr/>
      </dsp:nvSpPr>
      <dsp:spPr>
        <a:xfrm>
          <a:off x="4432591" y="156777"/>
          <a:ext cx="1850340" cy="1642691"/>
        </a:xfrm>
        <a:prstGeom prst="ellipse">
          <a:avLst/>
        </a:prstGeom>
        <a:solidFill>
          <a:schemeClr val="accent2">
            <a:hueOff val="-1061065"/>
            <a:satOff val="-1988"/>
            <a:lumOff val="3382"/>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kern="1200">
              <a:latin typeface="Arial"/>
              <a:ea typeface="+mn-ea"/>
              <a:cs typeface="Arial"/>
            </a:rPr>
            <a:t>Asertividad</a:t>
          </a:r>
          <a:endParaRPr lang="es-ES" sz="1200" kern="1200" dirty="0">
            <a:latin typeface="Arial"/>
            <a:ea typeface="+mn-ea"/>
            <a:cs typeface="Arial"/>
          </a:endParaRPr>
        </a:p>
      </dsp:txBody>
      <dsp:txXfrm>
        <a:off x="4703567" y="397344"/>
        <a:ext cx="1308388" cy="1161557"/>
      </dsp:txXfrm>
    </dsp:sp>
    <dsp:sp modelId="{BBD67A7E-5D2E-4B21-84FE-1E03F634EEB6}">
      <dsp:nvSpPr>
        <dsp:cNvPr id="0" name=""/>
        <dsp:cNvSpPr/>
      </dsp:nvSpPr>
      <dsp:spPr>
        <a:xfrm>
          <a:off x="5268232" y="1441872"/>
          <a:ext cx="1662957" cy="1642691"/>
        </a:xfrm>
        <a:prstGeom prst="ellipse">
          <a:avLst/>
        </a:prstGeom>
        <a:solidFill>
          <a:schemeClr val="accent2">
            <a:hueOff val="-2122130"/>
            <a:satOff val="-3976"/>
            <a:lumOff val="6765"/>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a:latin typeface="Arial"/>
              <a:ea typeface="+mn-ea"/>
              <a:cs typeface="Arial"/>
            </a:rPr>
            <a:t>Impulsividad</a:t>
          </a:r>
          <a:endParaRPr lang="es-ES" sz="1800" kern="1200" dirty="0">
            <a:latin typeface="Arial"/>
            <a:ea typeface="+mn-ea"/>
            <a:cs typeface="Arial"/>
          </a:endParaRPr>
        </a:p>
      </dsp:txBody>
      <dsp:txXfrm>
        <a:off x="5511766" y="1682439"/>
        <a:ext cx="1175889" cy="1161557"/>
      </dsp:txXfrm>
    </dsp:sp>
    <dsp:sp modelId="{44A1BE5C-C9DE-4505-B833-964691A2F451}">
      <dsp:nvSpPr>
        <dsp:cNvPr id="0" name=""/>
        <dsp:cNvSpPr/>
      </dsp:nvSpPr>
      <dsp:spPr>
        <a:xfrm>
          <a:off x="4916864" y="2903229"/>
          <a:ext cx="1850340" cy="1642691"/>
        </a:xfrm>
        <a:prstGeom prst="ellipse">
          <a:avLst/>
        </a:prstGeom>
        <a:solidFill>
          <a:schemeClr val="accent2">
            <a:hueOff val="-3183196"/>
            <a:satOff val="-5964"/>
            <a:lumOff val="10147"/>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kern="1200" dirty="0">
              <a:solidFill>
                <a:schemeClr val="bg1"/>
              </a:solidFill>
              <a:latin typeface="Arial"/>
              <a:ea typeface="+mn-ea"/>
              <a:cs typeface="Arial"/>
            </a:rPr>
            <a:t>Empatía</a:t>
          </a:r>
        </a:p>
      </dsp:txBody>
      <dsp:txXfrm>
        <a:off x="5187840" y="3143796"/>
        <a:ext cx="1308388" cy="1161557"/>
      </dsp:txXfrm>
    </dsp:sp>
    <dsp:sp modelId="{43162676-F2FC-4A94-9994-CFB781BC51CB}">
      <dsp:nvSpPr>
        <dsp:cNvPr id="0" name=""/>
        <dsp:cNvSpPr/>
      </dsp:nvSpPr>
      <dsp:spPr>
        <a:xfrm>
          <a:off x="3780131" y="3857062"/>
          <a:ext cx="1850340" cy="1642691"/>
        </a:xfrm>
        <a:prstGeom prst="ellipse">
          <a:avLst/>
        </a:prstGeom>
        <a:solidFill>
          <a:schemeClr val="accent2">
            <a:hueOff val="-4244261"/>
            <a:satOff val="-7952"/>
            <a:lumOff val="13529"/>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b="1" kern="1200" dirty="0">
              <a:latin typeface="Arial"/>
              <a:ea typeface="+mn-ea"/>
              <a:cs typeface="Arial"/>
            </a:rPr>
            <a:t>Expectativas</a:t>
          </a:r>
          <a:endParaRPr lang="es-ES" sz="1700" b="1" kern="1200" dirty="0">
            <a:latin typeface="Arial"/>
            <a:ea typeface="+mn-ea"/>
            <a:cs typeface="Arial"/>
          </a:endParaRPr>
        </a:p>
      </dsp:txBody>
      <dsp:txXfrm>
        <a:off x="4051107" y="4097629"/>
        <a:ext cx="1308388" cy="1161557"/>
      </dsp:txXfrm>
    </dsp:sp>
    <dsp:sp modelId="{869BD4F4-FB2F-4F15-BD79-3E0572F20A12}">
      <dsp:nvSpPr>
        <dsp:cNvPr id="0" name=""/>
        <dsp:cNvSpPr/>
      </dsp:nvSpPr>
      <dsp:spPr>
        <a:xfrm>
          <a:off x="2389921" y="3857062"/>
          <a:ext cx="1662957" cy="1642691"/>
        </a:xfrm>
        <a:prstGeom prst="ellipse">
          <a:avLst/>
        </a:prstGeom>
        <a:solidFill>
          <a:schemeClr val="accent2">
            <a:hueOff val="-5305326"/>
            <a:satOff val="-9939"/>
            <a:lumOff val="16911"/>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s-ES" sz="1900" b="1" kern="1200">
              <a:latin typeface="Arial"/>
              <a:ea typeface="+mn-ea"/>
              <a:cs typeface="Arial"/>
            </a:rPr>
            <a:t>Normas y límites</a:t>
          </a:r>
          <a:endParaRPr lang="es-ES" sz="1900" b="1" kern="1200" dirty="0">
            <a:latin typeface="Arial"/>
            <a:ea typeface="+mn-ea"/>
            <a:cs typeface="Arial"/>
          </a:endParaRPr>
        </a:p>
      </dsp:txBody>
      <dsp:txXfrm>
        <a:off x="2633455" y="4097629"/>
        <a:ext cx="1175889" cy="1161557"/>
      </dsp:txXfrm>
    </dsp:sp>
    <dsp:sp modelId="{37268446-4114-4933-ACF6-3F081B437DE3}">
      <dsp:nvSpPr>
        <dsp:cNvPr id="0" name=""/>
        <dsp:cNvSpPr/>
      </dsp:nvSpPr>
      <dsp:spPr>
        <a:xfrm>
          <a:off x="1253188" y="2903229"/>
          <a:ext cx="1662957" cy="1642691"/>
        </a:xfrm>
        <a:prstGeom prst="ellipse">
          <a:avLst/>
        </a:prstGeom>
        <a:solidFill>
          <a:schemeClr val="accent2">
            <a:hueOff val="-6366391"/>
            <a:satOff val="-11927"/>
            <a:lumOff val="20294"/>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kern="1200">
              <a:latin typeface="Arial"/>
              <a:ea typeface="+mn-ea"/>
              <a:cs typeface="Arial"/>
            </a:rPr>
            <a:t>Autonomía</a:t>
          </a:r>
          <a:endParaRPr lang="es-ES" sz="1800" kern="1200" dirty="0">
            <a:latin typeface="Arial"/>
            <a:ea typeface="+mn-ea"/>
            <a:cs typeface="Arial"/>
          </a:endParaRPr>
        </a:p>
      </dsp:txBody>
      <dsp:txXfrm>
        <a:off x="1496722" y="3143796"/>
        <a:ext cx="1175889" cy="1161557"/>
      </dsp:txXfrm>
    </dsp:sp>
    <dsp:sp modelId="{8970550D-1D7C-429B-B71A-A0F13A4446CC}">
      <dsp:nvSpPr>
        <dsp:cNvPr id="0" name=""/>
        <dsp:cNvSpPr/>
      </dsp:nvSpPr>
      <dsp:spPr>
        <a:xfrm>
          <a:off x="995511" y="1441872"/>
          <a:ext cx="1662957" cy="1642691"/>
        </a:xfrm>
        <a:prstGeom prst="ellipse">
          <a:avLst/>
        </a:prstGeom>
        <a:solidFill>
          <a:schemeClr val="accent2">
            <a:hueOff val="-7427456"/>
            <a:satOff val="-13915"/>
            <a:lumOff val="23676"/>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kern="1200">
              <a:latin typeface="Arial"/>
              <a:ea typeface="+mn-ea"/>
              <a:cs typeface="Arial"/>
            </a:rPr>
            <a:t>Responsa-bilidad</a:t>
          </a:r>
          <a:endParaRPr lang="es-ES" sz="1800" kern="1200" dirty="0">
            <a:latin typeface="Arial"/>
            <a:ea typeface="+mn-ea"/>
            <a:cs typeface="Arial"/>
          </a:endParaRPr>
        </a:p>
      </dsp:txBody>
      <dsp:txXfrm>
        <a:off x="1239045" y="1682439"/>
        <a:ext cx="1175889" cy="1161557"/>
      </dsp:txXfrm>
    </dsp:sp>
    <dsp:sp modelId="{8FD5608A-04F7-4D83-BAA6-FDDBB56A8A28}">
      <dsp:nvSpPr>
        <dsp:cNvPr id="0" name=""/>
        <dsp:cNvSpPr/>
      </dsp:nvSpPr>
      <dsp:spPr>
        <a:xfrm>
          <a:off x="1737461" y="156777"/>
          <a:ext cx="1662957" cy="1642691"/>
        </a:xfrm>
        <a:prstGeom prst="ellipse">
          <a:avLst/>
        </a:prstGeom>
        <a:solidFill>
          <a:schemeClr val="accent2">
            <a:hueOff val="-8488521"/>
            <a:satOff val="-15903"/>
            <a:lumOff val="27058"/>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b="1" kern="1200">
              <a:latin typeface="Arial"/>
              <a:ea typeface="+mn-ea"/>
              <a:cs typeface="Arial"/>
            </a:rPr>
            <a:t>Ocio y tiempo libre </a:t>
          </a:r>
          <a:endParaRPr lang="es-ES" sz="1800" b="1" kern="1200" dirty="0">
            <a:latin typeface="Arial"/>
            <a:ea typeface="+mn-ea"/>
            <a:cs typeface="Arial"/>
          </a:endParaRPr>
        </a:p>
      </dsp:txBody>
      <dsp:txXfrm>
        <a:off x="1980995" y="397344"/>
        <a:ext cx="1175889" cy="116155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234C5B-E5AE-DB44-8A65-91B93AB61CF1}">
      <dsp:nvSpPr>
        <dsp:cNvPr id="0" name=""/>
        <dsp:cNvSpPr/>
      </dsp:nvSpPr>
      <dsp:spPr>
        <a:xfrm>
          <a:off x="0" y="30029"/>
          <a:ext cx="8329799" cy="823680"/>
        </a:xfrm>
        <a:prstGeom prst="roundRect">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s-ES" sz="2000" kern="1200"/>
            <a:t>1º Educar en el Uso Responsable de Internet y las TIC</a:t>
          </a:r>
        </a:p>
      </dsp:txBody>
      <dsp:txXfrm>
        <a:off x="40209" y="70238"/>
        <a:ext cx="8249381" cy="743262"/>
      </dsp:txXfrm>
    </dsp:sp>
    <dsp:sp modelId="{A5A06982-94BD-7147-A4EE-A5327B62E8A7}">
      <dsp:nvSpPr>
        <dsp:cNvPr id="0" name=""/>
        <dsp:cNvSpPr/>
      </dsp:nvSpPr>
      <dsp:spPr>
        <a:xfrm>
          <a:off x="0" y="980429"/>
          <a:ext cx="8329799" cy="823680"/>
        </a:xfrm>
        <a:prstGeom prst="roundRect">
          <a:avLst/>
        </a:prstGeom>
        <a:gradFill rotWithShape="0">
          <a:gsLst>
            <a:gs pos="0">
              <a:schemeClr val="accent2">
                <a:hueOff val="-2829507"/>
                <a:satOff val="-5301"/>
                <a:lumOff val="9019"/>
                <a:alphaOff val="0"/>
                <a:tint val="94000"/>
                <a:satMod val="103000"/>
                <a:lumMod val="102000"/>
              </a:schemeClr>
            </a:gs>
            <a:gs pos="50000">
              <a:schemeClr val="accent2">
                <a:hueOff val="-2829507"/>
                <a:satOff val="-5301"/>
                <a:lumOff val="9019"/>
                <a:alphaOff val="0"/>
                <a:shade val="100000"/>
                <a:satMod val="110000"/>
                <a:lumMod val="100000"/>
              </a:schemeClr>
            </a:gs>
            <a:gs pos="100000">
              <a:schemeClr val="accent2">
                <a:hueOff val="-2829507"/>
                <a:satOff val="-5301"/>
                <a:lumOff val="9019"/>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s-ES" sz="2000" b="1" kern="1200"/>
            <a:t>2</a:t>
          </a:r>
          <a:r>
            <a:rPr lang="es-ES" sz="2000" b="1" kern="1200" baseline="30000"/>
            <a:t>o</a:t>
          </a:r>
          <a:r>
            <a:rPr lang="es-ES" sz="2000" b="1" kern="1200"/>
            <a:t> Apostar por la Educación en valores y Habilidades de Vida</a:t>
          </a:r>
          <a:endParaRPr lang="es-ES" sz="2000" kern="1200"/>
        </a:p>
      </dsp:txBody>
      <dsp:txXfrm>
        <a:off x="40209" y="1020638"/>
        <a:ext cx="8249381" cy="743262"/>
      </dsp:txXfrm>
    </dsp:sp>
    <dsp:sp modelId="{D726F183-BD6B-5F4D-834D-20923C099F92}">
      <dsp:nvSpPr>
        <dsp:cNvPr id="0" name=""/>
        <dsp:cNvSpPr/>
      </dsp:nvSpPr>
      <dsp:spPr>
        <a:xfrm>
          <a:off x="0" y="1804110"/>
          <a:ext cx="8329799" cy="1001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4471" tIns="20320" rIns="113792" bIns="20320" numCol="1" spcCol="1270" anchor="t" anchorCtr="0">
          <a:noAutofit/>
        </a:bodyPr>
        <a:lstStyle/>
        <a:p>
          <a:pPr marL="171450" lvl="1" indent="-171450" algn="l" defTabSz="711200" rtl="0">
            <a:lnSpc>
              <a:spcPct val="90000"/>
            </a:lnSpc>
            <a:spcBef>
              <a:spcPct val="0"/>
            </a:spcBef>
            <a:spcAft>
              <a:spcPct val="20000"/>
            </a:spcAft>
            <a:buChar char="••"/>
          </a:pPr>
          <a:r>
            <a:rPr lang="es-ES" sz="1600" b="1" kern="1200" dirty="0"/>
            <a:t>Herramientas transversales </a:t>
          </a:r>
          <a:r>
            <a:rPr lang="es-ES" sz="1600" kern="1200" dirty="0"/>
            <a:t>de gran valor para afrontar los diferentes retos y problemas que emergen en la adolescencia , e</a:t>
          </a:r>
          <a:r>
            <a:rPr lang="es-ES" sz="1600" b="0" kern="1200" dirty="0"/>
            <a:t>fectivas a la hora de prevenir:</a:t>
          </a:r>
        </a:p>
        <a:p>
          <a:pPr marL="171450" lvl="1" indent="-171450" algn="l" defTabSz="711200" rtl="0">
            <a:lnSpc>
              <a:spcPct val="90000"/>
            </a:lnSpc>
            <a:spcBef>
              <a:spcPct val="0"/>
            </a:spcBef>
            <a:spcAft>
              <a:spcPct val="20000"/>
            </a:spcAft>
            <a:buChar char="••"/>
          </a:pPr>
          <a:r>
            <a:rPr lang="es-ES" sz="1600" b="0" kern="1200" dirty="0"/>
            <a:t>Consumo de alcohol y sustancias</a:t>
          </a:r>
        </a:p>
        <a:p>
          <a:pPr marL="171450" lvl="1" indent="-171450" algn="l" defTabSz="711200" rtl="0">
            <a:lnSpc>
              <a:spcPct val="90000"/>
            </a:lnSpc>
            <a:spcBef>
              <a:spcPct val="0"/>
            </a:spcBef>
            <a:spcAft>
              <a:spcPct val="20000"/>
            </a:spcAft>
            <a:buChar char="••"/>
          </a:pPr>
          <a:r>
            <a:rPr lang="es-ES" sz="1600" b="0" kern="1200" dirty="0"/>
            <a:t>Adicciones sin sustancia,  Uso Problemático de Internet, acoso y </a:t>
          </a:r>
          <a:r>
            <a:rPr lang="es-ES" sz="1600" b="0" kern="1200" dirty="0" err="1"/>
            <a:t>ciberacoso</a:t>
          </a:r>
          <a:r>
            <a:rPr lang="es-ES" sz="1600" b="0" kern="1200" dirty="0"/>
            <a:t>…</a:t>
          </a:r>
        </a:p>
      </dsp:txBody>
      <dsp:txXfrm>
        <a:off x="0" y="1804110"/>
        <a:ext cx="8329799" cy="1001880"/>
      </dsp:txXfrm>
    </dsp:sp>
    <dsp:sp modelId="{6A8FCC8C-A18A-8541-8903-E910F5919239}">
      <dsp:nvSpPr>
        <dsp:cNvPr id="0" name=""/>
        <dsp:cNvSpPr/>
      </dsp:nvSpPr>
      <dsp:spPr>
        <a:xfrm>
          <a:off x="0" y="2805990"/>
          <a:ext cx="8329799" cy="823680"/>
        </a:xfrm>
        <a:prstGeom prst="roundRect">
          <a:avLst/>
        </a:prstGeom>
        <a:gradFill rotWithShape="0">
          <a:gsLst>
            <a:gs pos="0">
              <a:schemeClr val="accent2">
                <a:hueOff val="-5659015"/>
                <a:satOff val="-10602"/>
                <a:lumOff val="18039"/>
                <a:alphaOff val="0"/>
                <a:tint val="94000"/>
                <a:satMod val="103000"/>
                <a:lumMod val="102000"/>
              </a:schemeClr>
            </a:gs>
            <a:gs pos="50000">
              <a:schemeClr val="accent2">
                <a:hueOff val="-5659015"/>
                <a:satOff val="-10602"/>
                <a:lumOff val="18039"/>
                <a:alphaOff val="0"/>
                <a:shade val="100000"/>
                <a:satMod val="110000"/>
                <a:lumMod val="100000"/>
              </a:schemeClr>
            </a:gs>
            <a:gs pos="100000">
              <a:schemeClr val="accent2">
                <a:hueOff val="-5659015"/>
                <a:satOff val="-10602"/>
                <a:lumOff val="18039"/>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s-ES" sz="2000" b="1" kern="1200" dirty="0">
              <a:solidFill>
                <a:schemeClr val="accent4">
                  <a:lumMod val="75000"/>
                </a:schemeClr>
              </a:solidFill>
            </a:rPr>
            <a:t>3º HUIR DE LA “MIOPÍA DIGITAL”</a:t>
          </a:r>
        </a:p>
      </dsp:txBody>
      <dsp:txXfrm>
        <a:off x="40209" y="2846199"/>
        <a:ext cx="8249381" cy="743262"/>
      </dsp:txXfrm>
    </dsp:sp>
    <dsp:sp modelId="{D4EF6694-3B56-B140-9BD4-F3A2035DEB79}">
      <dsp:nvSpPr>
        <dsp:cNvPr id="0" name=""/>
        <dsp:cNvSpPr/>
      </dsp:nvSpPr>
      <dsp:spPr>
        <a:xfrm>
          <a:off x="0" y="3756390"/>
          <a:ext cx="8329799" cy="823680"/>
        </a:xfrm>
        <a:prstGeom prst="roundRect">
          <a:avLst/>
        </a:prstGeom>
        <a:gradFill rotWithShape="0">
          <a:gsLst>
            <a:gs pos="0">
              <a:schemeClr val="accent2">
                <a:hueOff val="-8488521"/>
                <a:satOff val="-15903"/>
                <a:lumOff val="27058"/>
                <a:alphaOff val="0"/>
                <a:tint val="94000"/>
                <a:satMod val="103000"/>
                <a:lumMod val="102000"/>
              </a:schemeClr>
            </a:gs>
            <a:gs pos="50000">
              <a:schemeClr val="accent2">
                <a:hueOff val="-8488521"/>
                <a:satOff val="-15903"/>
                <a:lumOff val="27058"/>
                <a:alphaOff val="0"/>
                <a:shade val="100000"/>
                <a:satMod val="110000"/>
                <a:lumMod val="100000"/>
              </a:schemeClr>
            </a:gs>
            <a:gs pos="100000">
              <a:schemeClr val="accent2">
                <a:hueOff val="-8488521"/>
                <a:satOff val="-15903"/>
                <a:lumOff val="27058"/>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s-ES" sz="2000" b="1" kern="1200" dirty="0">
              <a:solidFill>
                <a:srgbClr val="002060"/>
              </a:solidFill>
            </a:rPr>
            <a:t>… Competencias digitales sí, ¡¡¡Competencias humanas más!!!</a:t>
          </a:r>
          <a:endParaRPr lang="es-ES" sz="2000" kern="1200" dirty="0">
            <a:solidFill>
              <a:srgbClr val="002060"/>
            </a:solidFill>
          </a:endParaRPr>
        </a:p>
      </dsp:txBody>
      <dsp:txXfrm>
        <a:off x="40209" y="3796599"/>
        <a:ext cx="8249381" cy="7432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1AF2F5-7A41-7F48-84EB-3588579DE6EC}" type="datetimeFigureOut">
              <a:rPr lang="es-ES_tradnl" smtClean="0"/>
              <a:pPr/>
              <a:t>20/11/2019</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C558A6-9A2D-094A-8F06-0EF16284FC86}" type="slidenum">
              <a:rPr lang="es-ES_tradnl" smtClean="0"/>
              <a:pPr/>
              <a:t>‹Nº›</a:t>
            </a:fld>
            <a:endParaRPr lang="es-ES_tradnl"/>
          </a:p>
        </p:txBody>
      </p:sp>
    </p:spTree>
    <p:extLst>
      <p:ext uri="{BB962C8B-B14F-4D97-AF65-F5344CB8AC3E}">
        <p14:creationId xmlns:p14="http://schemas.microsoft.com/office/powerpoint/2010/main" val="102438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aevi.org.es/la-industria-del-videojuego/los-videojuegos-mas-vendidos/2019/4/" TargetMode="External"/><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vice.com/en_us/article/ev3gmm/red-dead-redemption-2-players-are-excited-to-attack-and-kill-feminists-in-the-game" TargetMode="External"/><Relationship Id="rId7" Type="http://schemas.openxmlformats.org/officeDocument/2006/relationships/hyperlink" Target="https://www.youtube.com/watch?v=oTcwl232id8" TargetMode="External"/><Relationship Id="rId2" Type="http://schemas.openxmlformats.org/officeDocument/2006/relationships/slide" Target="../slides/slide111.xml"/><Relationship Id="rId1" Type="http://schemas.openxmlformats.org/officeDocument/2006/relationships/notesMaster" Target="../notesMasters/notesMaster1.xml"/><Relationship Id="rId6" Type="http://schemas.openxmlformats.org/officeDocument/2006/relationships/hyperlink" Target="https://www.youtube.com/watch?v=fz5xvdezyv0" TargetMode="External"/><Relationship Id="rId5" Type="http://schemas.openxmlformats.org/officeDocument/2006/relationships/hyperlink" Target="https://www.youtube.com/watch?v=mZ7RicfseRU" TargetMode="External"/><Relationship Id="rId4" Type="http://schemas.openxmlformats.org/officeDocument/2006/relationships/hyperlink" Target="https://www.youtube.com/watch?v=MPYAM9AfRHo"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2AE11BD-C51A-4EF6-8AF1-0BE79E118DCE}" type="slidenum">
              <a:rPr lang="es-ES" smtClean="0">
                <a:solidFill>
                  <a:prstClr val="black"/>
                </a:solidFill>
              </a:rPr>
              <a:pPr/>
              <a:t>7</a:t>
            </a:fld>
            <a:endParaRPr lang="es-E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2AE11BD-C51A-4EF6-8AF1-0BE79E118DCE}" type="slidenum">
              <a:rPr lang="es-ES" smtClean="0">
                <a:solidFill>
                  <a:prstClr val="black"/>
                </a:solidFill>
              </a:rPr>
              <a:pPr/>
              <a:t>17</a:t>
            </a:fld>
            <a:endParaRPr lang="es-E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2AE11BD-C51A-4EF6-8AF1-0BE79E118DCE}" type="slidenum">
              <a:rPr lang="es-ES" smtClean="0">
                <a:solidFill>
                  <a:prstClr val="black"/>
                </a:solidFill>
              </a:rPr>
              <a:pPr/>
              <a:t>28</a:t>
            </a:fld>
            <a:endParaRPr lang="es-E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2AE11BD-C51A-4EF6-8AF1-0BE79E118DCE}" type="slidenum">
              <a:rPr lang="es-ES" smtClean="0">
                <a:solidFill>
                  <a:prstClr val="black"/>
                </a:solidFill>
              </a:rPr>
              <a:pPr/>
              <a:t>29</a:t>
            </a:fld>
            <a:endParaRPr lang="es-E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12AE11BD-C51A-4EF6-8AF1-0BE79E118DCE}" type="slidenum">
              <a:rPr lang="es-ES" smtClean="0"/>
              <a:pPr/>
              <a:t>34</a:t>
            </a:fld>
            <a:endParaRPr lang="es-E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12AE11BD-C51A-4EF6-8AF1-0BE79E118DCE}" type="slidenum">
              <a:rPr lang="es-ES" smtClean="0"/>
              <a:pPr/>
              <a:t>35</a:t>
            </a:fld>
            <a:endParaRPr lang="es-E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12AE11BD-C51A-4EF6-8AF1-0BE79E118DCE}" type="slidenum">
              <a:rPr lang="es-ES" smtClean="0"/>
              <a:pPr/>
              <a:t>36</a:t>
            </a:fld>
            <a:endParaRPr lang="es-E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12AE11BD-C51A-4EF6-8AF1-0BE79E118DCE}" type="slidenum">
              <a:rPr lang="es-ES" smtClean="0"/>
              <a:pPr/>
              <a:t>37</a:t>
            </a:fld>
            <a:endParaRPr lang="es-E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12AE11BD-C51A-4EF6-8AF1-0BE79E118DCE}" type="slidenum">
              <a:rPr lang="es-ES" smtClean="0"/>
              <a:pPr/>
              <a:t>38</a:t>
            </a:fld>
            <a:endParaRPr lang="es-E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12AE11BD-C51A-4EF6-8AF1-0BE79E118DCE}" type="slidenum">
              <a:rPr lang="es-ES" smtClean="0"/>
              <a:pPr/>
              <a:t>39</a:t>
            </a:fld>
            <a:endParaRPr lang="es-E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12AE11BD-C51A-4EF6-8AF1-0BE79E118DCE}" type="slidenum">
              <a:rPr lang="es-ES" smtClean="0"/>
              <a:pPr/>
              <a:t>40</a:t>
            </a:fld>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2AE11BD-C51A-4EF6-8AF1-0BE79E118DCE}" type="slidenum">
              <a:rPr lang="es-ES" smtClean="0">
                <a:solidFill>
                  <a:prstClr val="black"/>
                </a:solidFill>
              </a:rPr>
              <a:pPr/>
              <a:t>8</a:t>
            </a:fld>
            <a:endParaRPr lang="es-E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12AE11BD-C51A-4EF6-8AF1-0BE79E118DCE}" type="slidenum">
              <a:rPr lang="es-ES" smtClean="0"/>
              <a:pPr/>
              <a:t>41</a:t>
            </a:fld>
            <a:endParaRPr lang="es-E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1 Marcador de imagen de diapositiva"/>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ES" altLang="es-ES"/>
          </a:p>
        </p:txBody>
      </p:sp>
      <p:sp>
        <p:nvSpPr>
          <p:cNvPr id="7885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E88D05A2-6F74-487E-95F6-C44CA4FF96FA}" type="slidenum">
              <a:rPr lang="es-ES" altLang="es-ES"/>
              <a:pPr fontAlgn="base">
                <a:spcBef>
                  <a:spcPct val="0"/>
                </a:spcBef>
                <a:spcAft>
                  <a:spcPct val="0"/>
                </a:spcAft>
              </a:pPr>
              <a:t>42</a:t>
            </a:fld>
            <a:endParaRPr lang="es-ES" altLang="es-E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12AE11BD-C51A-4EF6-8AF1-0BE79E118DCE}" type="slidenum">
              <a:rPr lang="es-ES" smtClean="0"/>
              <a:pPr/>
              <a:t>43</a:t>
            </a:fld>
            <a:endParaRPr lang="es-E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12AE11BD-C51A-4EF6-8AF1-0BE79E118DCE}" type="slidenum">
              <a:rPr lang="es-ES" smtClean="0"/>
              <a:pPr/>
              <a:t>44</a:t>
            </a:fld>
            <a:endParaRPr lang="es-E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12AE11BD-C51A-4EF6-8AF1-0BE79E118DCE}" type="slidenum">
              <a:rPr lang="es-ES" smtClean="0"/>
              <a:pPr/>
              <a:t>45</a:t>
            </a:fld>
            <a:endParaRPr lang="es-E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371600" y="1143000"/>
            <a:ext cx="4114800" cy="30861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12AE11BD-C51A-4EF6-8AF1-0BE79E118DCE}" type="slidenum">
              <a:rPr lang="es-ES" smtClean="0"/>
              <a:pPr/>
              <a:t>46</a:t>
            </a:fld>
            <a:endParaRPr lang="es-E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12AE11BD-C51A-4EF6-8AF1-0BE79E118DCE}" type="slidenum">
              <a:rPr lang="es-ES" smtClean="0"/>
              <a:pPr/>
              <a:t>47</a:t>
            </a:fld>
            <a:endParaRPr lang="es-E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371600" y="1143000"/>
            <a:ext cx="4114800" cy="30861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12AE11BD-C51A-4EF6-8AF1-0BE79E118DCE}" type="slidenum">
              <a:rPr lang="es-ES" smtClean="0"/>
              <a:pPr/>
              <a:t>48</a:t>
            </a:fld>
            <a:endParaRPr lang="es-E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12AE11BD-C51A-4EF6-8AF1-0BE79E118DCE}" type="slidenum">
              <a:rPr lang="es-ES" smtClean="0"/>
              <a:pPr/>
              <a:t>49</a:t>
            </a:fld>
            <a:endParaRPr lang="es-E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2AE11BD-C51A-4EF6-8AF1-0BE79E118DCE}" type="slidenum">
              <a:rPr lang="es-ES" smtClean="0">
                <a:solidFill>
                  <a:prstClr val="black"/>
                </a:solidFill>
              </a:rPr>
              <a:pPr/>
              <a:t>50</a:t>
            </a:fld>
            <a:endParaRPr lang="es-E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2AE11BD-C51A-4EF6-8AF1-0BE79E118DCE}" type="slidenum">
              <a:rPr lang="es-ES" smtClean="0">
                <a:solidFill>
                  <a:prstClr val="black"/>
                </a:solidFill>
              </a:rPr>
              <a:pPr/>
              <a:t>9</a:t>
            </a:fld>
            <a:endParaRPr lang="es-E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12AE11BD-C51A-4EF6-8AF1-0BE79E118DCE}" type="slidenum">
              <a:rPr lang="es-ES" smtClean="0"/>
              <a:pPr/>
              <a:t>57</a:t>
            </a:fld>
            <a:endParaRPr lang="es-E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2AE11BD-C51A-4EF6-8AF1-0BE79E118DCE}" type="slidenum">
              <a:rPr lang="es-ES" smtClean="0"/>
              <a:pPr/>
              <a:t>61</a:t>
            </a:fld>
            <a:endParaRPr lang="es-E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8" y="503238"/>
            <a:ext cx="4184650" cy="2354262"/>
          </a:xfrm>
        </p:spPr>
      </p:sp>
      <p:sp>
        <p:nvSpPr>
          <p:cNvPr id="3" name="Notes Placeholder 2"/>
          <p:cNvSpPr>
            <a:spLocks noGrp="1"/>
          </p:cNvSpPr>
          <p:nvPr>
            <p:ph type="body" idx="1"/>
          </p:nvPr>
        </p:nvSpPr>
        <p:spPr/>
        <p:txBody>
          <a:bodyPr>
            <a:normAutofit/>
          </a:bodyPr>
          <a:lstStyle/>
          <a:p>
            <a:endParaRPr lang="es-ES" sz="1200" baseline="0"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1986"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41987" name="3 Marcador de número de diapositiva"/>
          <p:cNvSpPr txBox="1">
            <a:spLocks noGrp="1"/>
          </p:cNvSpPr>
          <p:nvPr/>
        </p:nvSpPr>
        <p:spPr bwMode="auto">
          <a:xfrm>
            <a:off x="3884616" y="8685213"/>
            <a:ext cx="2971800" cy="457200"/>
          </a:xfrm>
          <a:prstGeom prst="rect">
            <a:avLst/>
          </a:prstGeom>
          <a:noFill/>
          <a:ln w="9525">
            <a:noFill/>
            <a:miter lim="800000"/>
            <a:headEnd/>
            <a:tailEnd/>
          </a:ln>
        </p:spPr>
        <p:txBody>
          <a:bodyPr anchor="b"/>
          <a:lstStyle/>
          <a:p>
            <a:pPr algn="r" fontAlgn="auto">
              <a:spcBef>
                <a:spcPts val="0"/>
              </a:spcBef>
              <a:spcAft>
                <a:spcPts val="0"/>
              </a:spcAft>
            </a:pPr>
            <a:fld id="{93B7AB14-1D0B-43F3-AFD0-2029989F4C04}" type="slidenum">
              <a:rPr lang="es-ES" sz="1200">
                <a:solidFill>
                  <a:prstClr val="black"/>
                </a:solidFill>
                <a:latin typeface="Calibri" pitchFamily="34" charset="0"/>
              </a:rPr>
              <a:pPr algn="r" fontAlgn="auto">
                <a:spcBef>
                  <a:spcPts val="0"/>
                </a:spcBef>
                <a:spcAft>
                  <a:spcPts val="0"/>
                </a:spcAft>
              </a:pPr>
              <a:t>74</a:t>
            </a:fld>
            <a:endParaRPr lang="es-ES" sz="1200">
              <a:solidFill>
                <a:prstClr val="black"/>
              </a:solidFill>
              <a:latin typeface="Calibri" pitchFamily="34" charset="0"/>
            </a:endParaRPr>
          </a:p>
        </p:txBody>
      </p:sp>
    </p:spTree>
    <p:extLst>
      <p:ext uri="{BB962C8B-B14F-4D97-AF65-F5344CB8AC3E}">
        <p14:creationId xmlns:p14="http://schemas.microsoft.com/office/powerpoint/2010/main" val="7575331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1986"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dirty="0"/>
          </a:p>
        </p:txBody>
      </p:sp>
      <p:sp>
        <p:nvSpPr>
          <p:cNvPr id="41987" name="3 Marcador de número de diapositiva"/>
          <p:cNvSpPr txBox="1">
            <a:spLocks noGrp="1"/>
          </p:cNvSpPr>
          <p:nvPr/>
        </p:nvSpPr>
        <p:spPr bwMode="auto">
          <a:xfrm>
            <a:off x="3884616" y="8685213"/>
            <a:ext cx="2971800" cy="457200"/>
          </a:xfrm>
          <a:prstGeom prst="rect">
            <a:avLst/>
          </a:prstGeom>
          <a:noFill/>
          <a:ln w="9525">
            <a:noFill/>
            <a:miter lim="800000"/>
            <a:headEnd/>
            <a:tailEnd/>
          </a:ln>
        </p:spPr>
        <p:txBody>
          <a:bodyPr anchor="b"/>
          <a:lstStyle/>
          <a:p>
            <a:pPr algn="r" fontAlgn="auto">
              <a:spcBef>
                <a:spcPts val="0"/>
              </a:spcBef>
              <a:spcAft>
                <a:spcPts val="0"/>
              </a:spcAft>
            </a:pPr>
            <a:fld id="{93B7AB14-1D0B-43F3-AFD0-2029989F4C04}" type="slidenum">
              <a:rPr lang="es-ES" sz="1200">
                <a:solidFill>
                  <a:prstClr val="black"/>
                </a:solidFill>
                <a:latin typeface="Calibri" pitchFamily="34" charset="0"/>
              </a:rPr>
              <a:pPr algn="r" fontAlgn="auto">
                <a:spcBef>
                  <a:spcPts val="0"/>
                </a:spcBef>
                <a:spcAft>
                  <a:spcPts val="0"/>
                </a:spcAft>
              </a:pPr>
              <a:t>75</a:t>
            </a:fld>
            <a:endParaRPr lang="es-ES" sz="1200">
              <a:solidFill>
                <a:prstClr val="black"/>
              </a:solidFill>
              <a:latin typeface="Calibri" pitchFamily="34" charset="0"/>
            </a:endParaRPr>
          </a:p>
        </p:txBody>
      </p:sp>
    </p:spTree>
    <p:extLst>
      <p:ext uri="{BB962C8B-B14F-4D97-AF65-F5344CB8AC3E}">
        <p14:creationId xmlns:p14="http://schemas.microsoft.com/office/powerpoint/2010/main" val="20976312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1986"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41987" name="3 Marcador de número de diapositiva"/>
          <p:cNvSpPr txBox="1">
            <a:spLocks noGrp="1"/>
          </p:cNvSpPr>
          <p:nvPr/>
        </p:nvSpPr>
        <p:spPr bwMode="auto">
          <a:xfrm>
            <a:off x="3884615" y="8685213"/>
            <a:ext cx="2971800" cy="457200"/>
          </a:xfrm>
          <a:prstGeom prst="rect">
            <a:avLst/>
          </a:prstGeom>
          <a:noFill/>
          <a:ln w="9525">
            <a:noFill/>
            <a:miter lim="800000"/>
            <a:headEnd/>
            <a:tailEnd/>
          </a:ln>
        </p:spPr>
        <p:txBody>
          <a:bodyPr anchor="b"/>
          <a:lstStyle/>
          <a:p>
            <a:pPr algn="r" fontAlgn="auto">
              <a:spcBef>
                <a:spcPts val="0"/>
              </a:spcBef>
              <a:spcAft>
                <a:spcPts val="0"/>
              </a:spcAft>
            </a:pPr>
            <a:fld id="{93B7AB14-1D0B-43F3-AFD0-2029989F4C04}" type="slidenum">
              <a:rPr lang="es-ES" sz="1200">
                <a:solidFill>
                  <a:prstClr val="black"/>
                </a:solidFill>
                <a:latin typeface="Calibri" pitchFamily="34" charset="0"/>
              </a:rPr>
              <a:pPr algn="r" fontAlgn="auto">
                <a:spcBef>
                  <a:spcPts val="0"/>
                </a:spcBef>
                <a:spcAft>
                  <a:spcPts val="0"/>
                </a:spcAft>
              </a:pPr>
              <a:t>77</a:t>
            </a:fld>
            <a:endParaRPr lang="es-ES" sz="1200">
              <a:solidFill>
                <a:prstClr val="black"/>
              </a:solidFill>
              <a:latin typeface="Calibri" pitchFamily="34" charset="0"/>
            </a:endParaRPr>
          </a:p>
        </p:txBody>
      </p:sp>
    </p:spTree>
    <p:extLst>
      <p:ext uri="{BB962C8B-B14F-4D97-AF65-F5344CB8AC3E}">
        <p14:creationId xmlns:p14="http://schemas.microsoft.com/office/powerpoint/2010/main" val="5497259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2AE11BD-C51A-4EF6-8AF1-0BE79E118DCE}" type="slidenum">
              <a:rPr lang="es-ES" smtClean="0"/>
              <a:pPr/>
              <a:t>78</a:t>
            </a:fld>
            <a:endParaRPr lang="es-ES"/>
          </a:p>
        </p:txBody>
      </p:sp>
    </p:spTree>
    <p:extLst>
      <p:ext uri="{BB962C8B-B14F-4D97-AF65-F5344CB8AC3E}">
        <p14:creationId xmlns:p14="http://schemas.microsoft.com/office/powerpoint/2010/main" val="15680428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2AE11BD-C51A-4EF6-8AF1-0BE79E118DCE}" type="slidenum">
              <a:rPr lang="es-ES" smtClean="0"/>
              <a:pPr/>
              <a:t>80</a:t>
            </a:fld>
            <a:endParaRPr lang="es-ES"/>
          </a:p>
        </p:txBody>
      </p:sp>
    </p:spTree>
    <p:extLst>
      <p:ext uri="{BB962C8B-B14F-4D97-AF65-F5344CB8AC3E}">
        <p14:creationId xmlns:p14="http://schemas.microsoft.com/office/powerpoint/2010/main" val="139978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2AE11BD-C51A-4EF6-8AF1-0BE79E118DCE}" type="slidenum">
              <a:rPr lang="es-ES" smtClean="0"/>
              <a:pPr/>
              <a:t>81</a:t>
            </a:fld>
            <a:endParaRPr lang="es-ES"/>
          </a:p>
        </p:txBody>
      </p:sp>
    </p:spTree>
    <p:extLst>
      <p:ext uri="{BB962C8B-B14F-4D97-AF65-F5344CB8AC3E}">
        <p14:creationId xmlns:p14="http://schemas.microsoft.com/office/powerpoint/2010/main" val="6626261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B041328-4798-4433-91CB-C93FEBE8FC94}" type="slidenum">
              <a:rPr lang="es-ES" smtClean="0"/>
              <a:pPr/>
              <a:t>85</a:t>
            </a:fld>
            <a:endParaRPr lang="es-ES"/>
          </a:p>
        </p:txBody>
      </p:sp>
    </p:spTree>
    <p:extLst>
      <p:ext uri="{BB962C8B-B14F-4D97-AF65-F5344CB8AC3E}">
        <p14:creationId xmlns:p14="http://schemas.microsoft.com/office/powerpoint/2010/main" val="1091509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7B041328-4798-4433-91CB-C93FEBE8FC94}" type="slidenum">
              <a:rPr lang="es-ES" smtClean="0">
                <a:solidFill>
                  <a:prstClr val="black"/>
                </a:solidFill>
              </a:rPr>
              <a:pPr/>
              <a:t>10</a:t>
            </a:fld>
            <a:endParaRPr lang="es-ES">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1986"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41987" name="3 Marcador de número de diapositiva"/>
          <p:cNvSpPr txBox="1">
            <a:spLocks noGrp="1"/>
          </p:cNvSpPr>
          <p:nvPr/>
        </p:nvSpPr>
        <p:spPr bwMode="auto">
          <a:xfrm>
            <a:off x="3884616" y="8685213"/>
            <a:ext cx="2971800" cy="457200"/>
          </a:xfrm>
          <a:prstGeom prst="rect">
            <a:avLst/>
          </a:prstGeom>
          <a:noFill/>
          <a:ln w="9525">
            <a:noFill/>
            <a:miter lim="800000"/>
            <a:headEnd/>
            <a:tailEnd/>
          </a:ln>
        </p:spPr>
        <p:txBody>
          <a:bodyPr anchor="b"/>
          <a:lstStyle/>
          <a:p>
            <a:pPr algn="r"/>
            <a:fld id="{93B7AB14-1D0B-43F3-AFD0-2029989F4C04}" type="slidenum">
              <a:rPr lang="es-ES" sz="1200">
                <a:solidFill>
                  <a:prstClr val="black"/>
                </a:solidFill>
              </a:rPr>
              <a:pPr algn="r"/>
              <a:t>87</a:t>
            </a:fld>
            <a:endParaRPr lang="es-ES" sz="1200">
              <a:solidFill>
                <a:prstClr val="black"/>
              </a:solidFill>
            </a:endParaRPr>
          </a:p>
        </p:txBody>
      </p:sp>
    </p:spTree>
    <p:extLst>
      <p:ext uri="{BB962C8B-B14F-4D97-AF65-F5344CB8AC3E}">
        <p14:creationId xmlns:p14="http://schemas.microsoft.com/office/powerpoint/2010/main" val="2359842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1986"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41987" name="3 Marcador de número de diapositiva"/>
          <p:cNvSpPr txBox="1">
            <a:spLocks noGrp="1"/>
          </p:cNvSpPr>
          <p:nvPr/>
        </p:nvSpPr>
        <p:spPr bwMode="auto">
          <a:xfrm>
            <a:off x="3884616" y="8685213"/>
            <a:ext cx="2971800" cy="457200"/>
          </a:xfrm>
          <a:prstGeom prst="rect">
            <a:avLst/>
          </a:prstGeom>
          <a:noFill/>
          <a:ln w="9525">
            <a:noFill/>
            <a:miter lim="800000"/>
            <a:headEnd/>
            <a:tailEnd/>
          </a:ln>
        </p:spPr>
        <p:txBody>
          <a:bodyPr anchor="b"/>
          <a:lstStyle/>
          <a:p>
            <a:pPr algn="r"/>
            <a:fld id="{93B7AB14-1D0B-43F3-AFD0-2029989F4C04}" type="slidenum">
              <a:rPr lang="es-ES" sz="1200">
                <a:solidFill>
                  <a:prstClr val="black"/>
                </a:solidFill>
              </a:rPr>
              <a:pPr algn="r"/>
              <a:t>88</a:t>
            </a:fld>
            <a:endParaRPr lang="es-ES" sz="1200">
              <a:solidFill>
                <a:prstClr val="black"/>
              </a:solidFill>
            </a:endParaRPr>
          </a:p>
        </p:txBody>
      </p:sp>
    </p:spTree>
    <p:extLst>
      <p:ext uri="{BB962C8B-B14F-4D97-AF65-F5344CB8AC3E}">
        <p14:creationId xmlns:p14="http://schemas.microsoft.com/office/powerpoint/2010/main" val="21328362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1986"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41987" name="3 Marcador de número de diapositiva"/>
          <p:cNvSpPr txBox="1">
            <a:spLocks noGrp="1"/>
          </p:cNvSpPr>
          <p:nvPr/>
        </p:nvSpPr>
        <p:spPr bwMode="auto">
          <a:xfrm>
            <a:off x="3884616" y="8685213"/>
            <a:ext cx="2971800" cy="457200"/>
          </a:xfrm>
          <a:prstGeom prst="rect">
            <a:avLst/>
          </a:prstGeom>
          <a:noFill/>
          <a:ln w="9525">
            <a:noFill/>
            <a:miter lim="800000"/>
            <a:headEnd/>
            <a:tailEnd/>
          </a:ln>
        </p:spPr>
        <p:txBody>
          <a:bodyPr anchor="b"/>
          <a:lstStyle/>
          <a:p>
            <a:pPr algn="r"/>
            <a:fld id="{93B7AB14-1D0B-43F3-AFD0-2029989F4C04}" type="slidenum">
              <a:rPr lang="es-ES" sz="1200">
                <a:solidFill>
                  <a:prstClr val="black"/>
                </a:solidFill>
              </a:rPr>
              <a:pPr algn="r"/>
              <a:t>89</a:t>
            </a:fld>
            <a:endParaRPr lang="es-ES" sz="1200">
              <a:solidFill>
                <a:prstClr val="black"/>
              </a:solidFill>
            </a:endParaRPr>
          </a:p>
        </p:txBody>
      </p:sp>
    </p:spTree>
    <p:extLst>
      <p:ext uri="{BB962C8B-B14F-4D97-AF65-F5344CB8AC3E}">
        <p14:creationId xmlns:p14="http://schemas.microsoft.com/office/powerpoint/2010/main" val="19930858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1986"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41987" name="3 Marcador de número de diapositiva"/>
          <p:cNvSpPr txBox="1">
            <a:spLocks noGrp="1"/>
          </p:cNvSpPr>
          <p:nvPr/>
        </p:nvSpPr>
        <p:spPr bwMode="auto">
          <a:xfrm>
            <a:off x="3884616" y="8685213"/>
            <a:ext cx="2971800" cy="457200"/>
          </a:xfrm>
          <a:prstGeom prst="rect">
            <a:avLst/>
          </a:prstGeom>
          <a:noFill/>
          <a:ln w="9525">
            <a:noFill/>
            <a:miter lim="800000"/>
            <a:headEnd/>
            <a:tailEnd/>
          </a:ln>
        </p:spPr>
        <p:txBody>
          <a:bodyPr anchor="b"/>
          <a:lstStyle/>
          <a:p>
            <a:pPr algn="r"/>
            <a:fld id="{93B7AB14-1D0B-43F3-AFD0-2029989F4C04}" type="slidenum">
              <a:rPr lang="es-ES" sz="1200">
                <a:solidFill>
                  <a:prstClr val="black"/>
                </a:solidFill>
              </a:rPr>
              <a:pPr algn="r"/>
              <a:t>91</a:t>
            </a:fld>
            <a:endParaRPr lang="es-ES" sz="1200">
              <a:solidFill>
                <a:prstClr val="black"/>
              </a:solidFill>
            </a:endParaRPr>
          </a:p>
        </p:txBody>
      </p:sp>
    </p:spTree>
    <p:extLst>
      <p:ext uri="{BB962C8B-B14F-4D97-AF65-F5344CB8AC3E}">
        <p14:creationId xmlns:p14="http://schemas.microsoft.com/office/powerpoint/2010/main" val="6395162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2AE11BD-C51A-4EF6-8AF1-0BE79E118DCE}" type="slidenum">
              <a:rPr lang="es-ES" smtClean="0"/>
              <a:pPr/>
              <a:t>104</a:t>
            </a:fld>
            <a:endParaRPr lang="es-ES"/>
          </a:p>
        </p:txBody>
      </p:sp>
    </p:spTree>
    <p:extLst>
      <p:ext uri="{BB962C8B-B14F-4D97-AF65-F5344CB8AC3E}">
        <p14:creationId xmlns:p14="http://schemas.microsoft.com/office/powerpoint/2010/main" val="14207791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0C558A6-9A2D-094A-8F06-0EF16284FC86}" type="slidenum">
              <a:rPr lang="es-ES_tradnl" smtClean="0"/>
              <a:pPr/>
              <a:t>108</a:t>
            </a:fld>
            <a:endParaRPr lang="es-ES_tradnl"/>
          </a:p>
        </p:txBody>
      </p:sp>
    </p:spTree>
    <p:extLst>
      <p:ext uri="{BB962C8B-B14F-4D97-AF65-F5344CB8AC3E}">
        <p14:creationId xmlns:p14="http://schemas.microsoft.com/office/powerpoint/2010/main" val="29195264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NOTA DE INTERÉS: EN </a:t>
            </a:r>
            <a:r>
              <a:rPr lang="es-ES" b="1" dirty="0"/>
              <a:t>ABRIL DE 2019</a:t>
            </a:r>
            <a:r>
              <a:rPr lang="es-ES" dirty="0"/>
              <a:t>, LOS VIDEOJUEGOS MÁS VENDIDOS FUERON: </a:t>
            </a:r>
          </a:p>
          <a:p>
            <a:r>
              <a:rPr lang="es-ES" dirty="0"/>
              <a:t>1) DAYS GONE </a:t>
            </a:r>
            <a:r>
              <a:rPr lang="es-ES" i="1" dirty="0"/>
              <a:t>(juego de zombis de disparos, PEGI 18) </a:t>
            </a:r>
          </a:p>
          <a:p>
            <a:r>
              <a:rPr lang="es-ES" dirty="0"/>
              <a:t>2) FIFA 19</a:t>
            </a:r>
            <a:endParaRPr lang="es-ES" b="1" dirty="0"/>
          </a:p>
          <a:p>
            <a:r>
              <a:rPr lang="es-ES" b="1" dirty="0"/>
              <a:t>3) GTA V </a:t>
            </a:r>
            <a:r>
              <a:rPr lang="es-ES" b="0" i="1" dirty="0"/>
              <a:t>(ha vuelto al top 3 cuando salió a la venta hace 6 años en 2013, PEGI 18)  </a:t>
            </a:r>
            <a:r>
              <a:rPr lang="es-ES" b="0" i="1" dirty="0">
                <a:sym typeface="Wingdings" panose="05000000000000000000" pitchFamily="2" charset="2"/>
              </a:rPr>
              <a:t></a:t>
            </a:r>
            <a:endParaRPr lang="es-ES" b="0" i="1" dirty="0"/>
          </a:p>
          <a:p>
            <a:r>
              <a:rPr lang="es-ES" b="0" dirty="0"/>
              <a:t>4) Mortal </a:t>
            </a:r>
            <a:r>
              <a:rPr lang="es-ES" b="0" dirty="0" err="1"/>
              <a:t>Kombat</a:t>
            </a:r>
            <a:r>
              <a:rPr lang="es-ES" b="0" dirty="0"/>
              <a:t> 11 </a:t>
            </a:r>
            <a:r>
              <a:rPr lang="es-ES" b="0" i="1" dirty="0"/>
              <a:t>(de lucha muy sangriento, PEGI 18)</a:t>
            </a:r>
          </a:p>
          <a:p>
            <a:r>
              <a:rPr lang="es-ES" b="0" dirty="0"/>
              <a:t>5) </a:t>
            </a:r>
            <a:r>
              <a:rPr lang="es-ES" b="0" dirty="0" err="1"/>
              <a:t>Sekiro</a:t>
            </a:r>
            <a:r>
              <a:rPr lang="es-ES" b="0" dirty="0"/>
              <a:t>: </a:t>
            </a:r>
            <a:r>
              <a:rPr lang="es-ES" b="0" dirty="0" err="1"/>
              <a:t>Shadows</a:t>
            </a:r>
            <a:r>
              <a:rPr lang="es-ES" b="0" dirty="0"/>
              <a:t> Die </a:t>
            </a:r>
            <a:r>
              <a:rPr lang="es-ES" b="0" dirty="0" err="1"/>
              <a:t>Twice</a:t>
            </a:r>
            <a:r>
              <a:rPr lang="es-ES" b="0" dirty="0"/>
              <a:t> </a:t>
            </a:r>
            <a:r>
              <a:rPr lang="es-ES" b="0" i="1" dirty="0"/>
              <a:t>(de sa</a:t>
            </a:r>
            <a:r>
              <a:rPr lang="es-ES" b="0" i="1" dirty="0">
                <a:solidFill>
                  <a:srgbClr val="FFFF00"/>
                </a:solidFill>
              </a:rPr>
              <a:t>mur</a:t>
            </a:r>
            <a:r>
              <a:rPr lang="es-ES" b="0" i="1" dirty="0"/>
              <a:t>áis, sangriento, PEGI 18)</a:t>
            </a:r>
          </a:p>
          <a:p>
            <a:r>
              <a:rPr lang="es-ES" b="0" dirty="0"/>
              <a:t>6) </a:t>
            </a:r>
            <a:r>
              <a:rPr lang="es-ES" b="0" dirty="0" err="1"/>
              <a:t>Yoshi’s</a:t>
            </a:r>
            <a:r>
              <a:rPr lang="es-ES" b="0" dirty="0"/>
              <a:t> </a:t>
            </a:r>
            <a:r>
              <a:rPr lang="es-ES" b="0" dirty="0" err="1"/>
              <a:t>Crafted</a:t>
            </a:r>
            <a:r>
              <a:rPr lang="es-ES" b="0" dirty="0"/>
              <a:t> </a:t>
            </a:r>
            <a:r>
              <a:rPr lang="es-ES" b="0" dirty="0" err="1"/>
              <a:t>World</a:t>
            </a:r>
            <a:r>
              <a:rPr lang="es-ES" b="0" dirty="0"/>
              <a:t> </a:t>
            </a:r>
            <a:r>
              <a:rPr lang="es-ES" b="0" i="1" dirty="0"/>
              <a:t>(PEGI 3)</a:t>
            </a:r>
          </a:p>
          <a:p>
            <a:r>
              <a:rPr lang="es-ES" b="0" dirty="0"/>
              <a:t>7) Super Mario Bros </a:t>
            </a:r>
            <a:r>
              <a:rPr lang="es-ES" b="0" i="1" dirty="0"/>
              <a:t>(PEGI 3)</a:t>
            </a:r>
          </a:p>
          <a:p>
            <a:r>
              <a:rPr lang="es-ES" b="0" dirty="0"/>
              <a:t>8) </a:t>
            </a:r>
            <a:r>
              <a:rPr lang="es-ES" b="0" dirty="0" err="1"/>
              <a:t>Call</a:t>
            </a:r>
            <a:r>
              <a:rPr lang="es-ES" b="0" dirty="0"/>
              <a:t> </a:t>
            </a:r>
            <a:r>
              <a:rPr lang="es-ES" b="0" dirty="0" err="1"/>
              <a:t>of</a:t>
            </a:r>
            <a:r>
              <a:rPr lang="es-ES" b="0" dirty="0"/>
              <a:t> </a:t>
            </a:r>
            <a:r>
              <a:rPr lang="es-ES" b="0" dirty="0" err="1"/>
              <a:t>Duty</a:t>
            </a:r>
            <a:r>
              <a:rPr lang="es-ES" b="0" dirty="0"/>
              <a:t>: Black </a:t>
            </a:r>
            <a:r>
              <a:rPr lang="es-ES" b="0" dirty="0" err="1"/>
              <a:t>Ops</a:t>
            </a:r>
            <a:r>
              <a:rPr lang="es-ES" b="0" dirty="0"/>
              <a:t> 4 </a:t>
            </a:r>
            <a:r>
              <a:rPr lang="es-ES" b="0" i="1" dirty="0"/>
              <a:t>(PEGI 18)</a:t>
            </a:r>
          </a:p>
          <a:p>
            <a:r>
              <a:rPr lang="es-ES" b="0" dirty="0"/>
              <a:t>9) Red </a:t>
            </a:r>
            <a:r>
              <a:rPr lang="es-ES" b="0" dirty="0" err="1"/>
              <a:t>Dead</a:t>
            </a:r>
            <a:r>
              <a:rPr lang="es-ES" b="0" dirty="0"/>
              <a:t> </a:t>
            </a:r>
            <a:r>
              <a:rPr lang="es-ES" b="0" dirty="0" err="1"/>
              <a:t>Redemption</a:t>
            </a:r>
            <a:r>
              <a:rPr lang="es-ES" b="0" dirty="0"/>
              <a:t> 2 </a:t>
            </a:r>
            <a:r>
              <a:rPr lang="es-ES" b="0" i="1" dirty="0"/>
              <a:t>(se mantiene en el top)</a:t>
            </a:r>
          </a:p>
          <a:p>
            <a:r>
              <a:rPr lang="es-ES" b="0" dirty="0"/>
              <a:t>10) Dragon Ball </a:t>
            </a:r>
            <a:r>
              <a:rPr lang="es-ES" b="0" dirty="0" err="1"/>
              <a:t>Heroes</a:t>
            </a:r>
            <a:r>
              <a:rPr lang="es-ES" b="0" dirty="0"/>
              <a:t> </a:t>
            </a:r>
            <a:r>
              <a:rPr lang="es-ES" b="0" i="1" dirty="0"/>
              <a:t>(PEGI 12)</a:t>
            </a:r>
            <a:endParaRPr lang="es-ES" b="0" dirty="0"/>
          </a:p>
          <a:p>
            <a:endParaRPr lang="es-ES" b="0" dirty="0"/>
          </a:p>
          <a:p>
            <a:r>
              <a:rPr lang="es-ES" b="0" dirty="0"/>
              <a:t>Link: </a:t>
            </a:r>
            <a:r>
              <a:rPr lang="es-ES" dirty="0">
                <a:hlinkClick r:id="rId3"/>
              </a:rPr>
              <a:t>http://www.aevi.org.es/la-industria-del-videojuego/los-videojuegos-mas-vendidos/2019/4/</a:t>
            </a:r>
            <a:endParaRPr lang="es-ES" b="1" dirty="0"/>
          </a:p>
        </p:txBody>
      </p:sp>
      <p:sp>
        <p:nvSpPr>
          <p:cNvPr id="4" name="Marcador de número de diapositiva 3"/>
          <p:cNvSpPr>
            <a:spLocks noGrp="1"/>
          </p:cNvSpPr>
          <p:nvPr>
            <p:ph type="sldNum" sz="quarter" idx="5"/>
          </p:nvPr>
        </p:nvSpPr>
        <p:spPr/>
        <p:txBody>
          <a:bodyPr/>
          <a:lstStyle/>
          <a:p>
            <a:fld id="{E0C558A6-9A2D-094A-8F06-0EF16284FC86}" type="slidenum">
              <a:rPr lang="es-ES_tradnl" smtClean="0"/>
              <a:pPr/>
              <a:t>109</a:t>
            </a:fld>
            <a:endParaRPr lang="es-ES_tradnl"/>
          </a:p>
        </p:txBody>
      </p:sp>
    </p:spTree>
    <p:extLst>
      <p:ext uri="{BB962C8B-B14F-4D97-AF65-F5344CB8AC3E}">
        <p14:creationId xmlns:p14="http://schemas.microsoft.com/office/powerpoint/2010/main" val="853311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p:cNvSpPr>
            <a:spLocks noGrp="1"/>
          </p:cNvSpPr>
          <p:nvPr>
            <p:ph type="sldNum" sz="quarter" idx="5"/>
          </p:nvPr>
        </p:nvSpPr>
        <p:spPr/>
        <p:txBody>
          <a:bodyPr/>
          <a:lstStyle/>
          <a:p>
            <a:fld id="{E0C558A6-9A2D-094A-8F06-0EF16284FC86}" type="slidenum">
              <a:rPr lang="es-ES_tradnl" smtClean="0"/>
              <a:pPr/>
              <a:t>110</a:t>
            </a:fld>
            <a:endParaRPr lang="es-ES_tradnl"/>
          </a:p>
        </p:txBody>
      </p:sp>
    </p:spTree>
    <p:extLst>
      <p:ext uri="{BB962C8B-B14F-4D97-AF65-F5344CB8AC3E}">
        <p14:creationId xmlns:p14="http://schemas.microsoft.com/office/powerpoint/2010/main" val="17298715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a:t>
            </a:r>
            <a:r>
              <a:rPr lang="en-US" sz="1200" b="1" i="0" kern="1200" dirty="0" err="1">
                <a:solidFill>
                  <a:schemeClr val="tx1"/>
                </a:solidFill>
                <a:effectLst/>
                <a:latin typeface="+mn-lt"/>
                <a:ea typeface="+mn-ea"/>
                <a:cs typeface="+mn-cs"/>
              </a:rPr>
              <a:t>noticia</a:t>
            </a:r>
            <a:r>
              <a:rPr lang="en-US" sz="1200" b="1" i="0" kern="1200" dirty="0">
                <a:solidFill>
                  <a:schemeClr val="tx1"/>
                </a:solidFill>
                <a:effectLst/>
                <a:latin typeface="+mn-lt"/>
                <a:ea typeface="+mn-ea"/>
                <a:cs typeface="+mn-cs"/>
              </a:rPr>
              <a:t>) Players Are Excited to Attack and Kill Feminists in the Game </a:t>
            </a:r>
            <a:r>
              <a:rPr lang="es-ES" dirty="0">
                <a:hlinkClick r:id="rId3"/>
              </a:rPr>
              <a:t>https://www.vice.com/en_us/article/ev3gmm/red-dead-redemption-2-players-are-excited-to-attack-and-kill-feminists-in-the-game</a:t>
            </a:r>
            <a:endParaRPr lang="es-ES" dirty="0"/>
          </a:p>
          <a:p>
            <a:r>
              <a:rPr lang="es-ES" dirty="0"/>
              <a:t>Jugadores emocionados por atacar y matar feministas en el juego. </a:t>
            </a:r>
            <a:r>
              <a:rPr lang="es-ES" sz="1050" dirty="0" err="1"/>
              <a:t>Rockstar</a:t>
            </a:r>
            <a:r>
              <a:rPr lang="es-ES" sz="1050" dirty="0"/>
              <a:t> </a:t>
            </a:r>
            <a:r>
              <a:rPr lang="es-ES" sz="1050" dirty="0" err="1"/>
              <a:t>Games</a:t>
            </a:r>
            <a:r>
              <a:rPr lang="es-ES" sz="1050" dirty="0"/>
              <a:t> incluyó una representación histórica precisa de mujeres luchando por su derecho al voto, y los jugadores están haciendo lo peor.</a:t>
            </a:r>
          </a:p>
          <a:p>
            <a:endParaRPr lang="es-ES" dirty="0"/>
          </a:p>
          <a:p>
            <a:r>
              <a:rPr lang="es-ES" b="1" dirty="0"/>
              <a:t>VÍDEOS:</a:t>
            </a:r>
          </a:p>
          <a:p>
            <a:r>
              <a:rPr lang="es-ES" dirty="0">
                <a:hlinkClick r:id="rId4"/>
              </a:rPr>
              <a:t>https://www.youtube.com/watch?v=MPYAM9AfRHo</a:t>
            </a:r>
            <a:r>
              <a:rPr lang="es-ES" dirty="0"/>
              <a:t> – Dando una paliza a la molesta feminista (2 millones de visitas)</a:t>
            </a:r>
          </a:p>
          <a:p>
            <a:r>
              <a:rPr lang="es-ES" dirty="0">
                <a:hlinkClick r:id="rId5"/>
              </a:rPr>
              <a:t>https://www.youtube.com/watch?v=mZ7RicfseRU</a:t>
            </a:r>
            <a:r>
              <a:rPr lang="es-ES" dirty="0"/>
              <a:t> – Echando a la molesta feminista al cocodrilo (2 millones de visitas)</a:t>
            </a:r>
          </a:p>
          <a:p>
            <a:r>
              <a:rPr lang="es-ES" dirty="0">
                <a:hlinkClick r:id="rId6"/>
              </a:rPr>
              <a:t>https://www.youtube.com/watch?v=fz5xvdezyv0</a:t>
            </a:r>
            <a:r>
              <a:rPr lang="es-ES" dirty="0"/>
              <a:t> – Matando brutalmente a una sufragista sin motivo (7 mil visitas)</a:t>
            </a:r>
          </a:p>
          <a:p>
            <a:endParaRPr lang="es-ES" dirty="0"/>
          </a:p>
          <a:p>
            <a:r>
              <a:rPr lang="es-ES" dirty="0">
                <a:hlinkClick r:id="rId7"/>
              </a:rPr>
              <a:t>https://www.youtube.com/watch?v=oTcwl232id8</a:t>
            </a:r>
            <a:r>
              <a:rPr lang="es-ES" dirty="0"/>
              <a:t> - ¿Qué pasa si llevas un hombre negro al </a:t>
            </a:r>
            <a:r>
              <a:rPr lang="es-ES" dirty="0" err="1"/>
              <a:t>Ku</a:t>
            </a:r>
            <a:r>
              <a:rPr lang="es-ES" dirty="0"/>
              <a:t> </a:t>
            </a:r>
            <a:r>
              <a:rPr lang="es-ES" dirty="0" err="1"/>
              <a:t>Kux</a:t>
            </a:r>
            <a:r>
              <a:rPr lang="es-ES" dirty="0"/>
              <a:t> </a:t>
            </a:r>
            <a:r>
              <a:rPr lang="es-ES" dirty="0" err="1"/>
              <a:t>Klan</a:t>
            </a:r>
            <a:r>
              <a:rPr lang="es-ES" dirty="0"/>
              <a:t>? (8 millones de visitas)</a:t>
            </a:r>
          </a:p>
        </p:txBody>
      </p:sp>
      <p:sp>
        <p:nvSpPr>
          <p:cNvPr id="4" name="Marcador de número de diapositiva 3"/>
          <p:cNvSpPr>
            <a:spLocks noGrp="1"/>
          </p:cNvSpPr>
          <p:nvPr>
            <p:ph type="sldNum" sz="quarter" idx="5"/>
          </p:nvPr>
        </p:nvSpPr>
        <p:spPr/>
        <p:txBody>
          <a:bodyPr/>
          <a:lstStyle/>
          <a:p>
            <a:fld id="{E0C558A6-9A2D-094A-8F06-0EF16284FC86}" type="slidenum">
              <a:rPr lang="es-ES_tradnl" smtClean="0"/>
              <a:pPr/>
              <a:t>111</a:t>
            </a:fld>
            <a:endParaRPr lang="es-ES_tradnl"/>
          </a:p>
        </p:txBody>
      </p:sp>
    </p:spTree>
    <p:extLst>
      <p:ext uri="{BB962C8B-B14F-4D97-AF65-F5344CB8AC3E}">
        <p14:creationId xmlns:p14="http://schemas.microsoft.com/office/powerpoint/2010/main" val="33728257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1986"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41987" name="3 Marcador de número de diapositiva"/>
          <p:cNvSpPr txBox="1">
            <a:spLocks noGrp="1"/>
          </p:cNvSpPr>
          <p:nvPr/>
        </p:nvSpPr>
        <p:spPr bwMode="auto">
          <a:xfrm>
            <a:off x="3884615" y="8685213"/>
            <a:ext cx="2971800" cy="457200"/>
          </a:xfrm>
          <a:prstGeom prst="rect">
            <a:avLst/>
          </a:prstGeom>
          <a:noFill/>
          <a:ln w="9525">
            <a:noFill/>
            <a:miter lim="800000"/>
            <a:headEnd/>
            <a:tailEnd/>
          </a:ln>
        </p:spPr>
        <p:txBody>
          <a:bodyPr anchor="b"/>
          <a:lstStyle/>
          <a:p>
            <a:pPr algn="r" fontAlgn="auto">
              <a:spcBef>
                <a:spcPts val="0"/>
              </a:spcBef>
              <a:spcAft>
                <a:spcPts val="0"/>
              </a:spcAft>
            </a:pPr>
            <a:fld id="{93B7AB14-1D0B-43F3-AFD0-2029989F4C04}" type="slidenum">
              <a:rPr lang="es-ES" sz="1200">
                <a:solidFill>
                  <a:prstClr val="black"/>
                </a:solidFill>
                <a:latin typeface="Calibri" pitchFamily="34" charset="0"/>
              </a:rPr>
              <a:pPr algn="r" fontAlgn="auto">
                <a:spcBef>
                  <a:spcPts val="0"/>
                </a:spcBef>
                <a:spcAft>
                  <a:spcPts val="0"/>
                </a:spcAft>
              </a:pPr>
              <a:t>113</a:t>
            </a:fld>
            <a:endParaRPr lang="es-ES" sz="1200">
              <a:solidFill>
                <a:prstClr val="black"/>
              </a:solidFill>
              <a:latin typeface="Calibri" pitchFamily="34" charset="0"/>
            </a:endParaRPr>
          </a:p>
        </p:txBody>
      </p:sp>
    </p:spTree>
    <p:extLst>
      <p:ext uri="{BB962C8B-B14F-4D97-AF65-F5344CB8AC3E}">
        <p14:creationId xmlns:p14="http://schemas.microsoft.com/office/powerpoint/2010/main" val="31713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2AE11BD-C51A-4EF6-8AF1-0BE79E118DCE}" type="slidenum">
              <a:rPr lang="es-ES" smtClean="0">
                <a:solidFill>
                  <a:prstClr val="black"/>
                </a:solidFill>
              </a:rPr>
              <a:pPr/>
              <a:t>12</a:t>
            </a:fld>
            <a:endParaRPr lang="es-ES">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1986"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41987" name="3 Marcador de número de diapositiva"/>
          <p:cNvSpPr txBox="1">
            <a:spLocks noGrp="1"/>
          </p:cNvSpPr>
          <p:nvPr/>
        </p:nvSpPr>
        <p:spPr bwMode="auto">
          <a:xfrm>
            <a:off x="3884615" y="8685213"/>
            <a:ext cx="2971800" cy="457200"/>
          </a:xfrm>
          <a:prstGeom prst="rect">
            <a:avLst/>
          </a:prstGeom>
          <a:noFill/>
          <a:ln w="9525">
            <a:noFill/>
            <a:miter lim="800000"/>
            <a:headEnd/>
            <a:tailEnd/>
          </a:ln>
        </p:spPr>
        <p:txBody>
          <a:bodyPr anchor="b"/>
          <a:lstStyle/>
          <a:p>
            <a:pPr algn="r" fontAlgn="auto">
              <a:spcBef>
                <a:spcPts val="0"/>
              </a:spcBef>
              <a:spcAft>
                <a:spcPts val="0"/>
              </a:spcAft>
            </a:pPr>
            <a:fld id="{93B7AB14-1D0B-43F3-AFD0-2029989F4C04}" type="slidenum">
              <a:rPr lang="es-ES" sz="1200">
                <a:solidFill>
                  <a:prstClr val="black"/>
                </a:solidFill>
                <a:latin typeface="Calibri" pitchFamily="34" charset="0"/>
              </a:rPr>
              <a:pPr algn="r" fontAlgn="auto">
                <a:spcBef>
                  <a:spcPts val="0"/>
                </a:spcBef>
                <a:spcAft>
                  <a:spcPts val="0"/>
                </a:spcAft>
              </a:pPr>
              <a:t>114</a:t>
            </a:fld>
            <a:endParaRPr lang="es-ES" sz="1200">
              <a:solidFill>
                <a:prstClr val="black"/>
              </a:solidFill>
              <a:latin typeface="Calibri" pitchFamily="34" charset="0"/>
            </a:endParaRPr>
          </a:p>
        </p:txBody>
      </p:sp>
    </p:spTree>
    <p:extLst>
      <p:ext uri="{BB962C8B-B14F-4D97-AF65-F5344CB8AC3E}">
        <p14:creationId xmlns:p14="http://schemas.microsoft.com/office/powerpoint/2010/main" val="15235050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1986"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dirty="0"/>
          </a:p>
        </p:txBody>
      </p:sp>
      <p:sp>
        <p:nvSpPr>
          <p:cNvPr id="41987" name="3 Marcador de número de diapositiva"/>
          <p:cNvSpPr txBox="1">
            <a:spLocks noGrp="1"/>
          </p:cNvSpPr>
          <p:nvPr/>
        </p:nvSpPr>
        <p:spPr bwMode="auto">
          <a:xfrm>
            <a:off x="3884615" y="8685213"/>
            <a:ext cx="2971800" cy="457200"/>
          </a:xfrm>
          <a:prstGeom prst="rect">
            <a:avLst/>
          </a:prstGeom>
          <a:noFill/>
          <a:ln w="9525">
            <a:noFill/>
            <a:miter lim="800000"/>
            <a:headEnd/>
            <a:tailEnd/>
          </a:ln>
        </p:spPr>
        <p:txBody>
          <a:bodyPr anchor="b"/>
          <a:lstStyle/>
          <a:p>
            <a:pPr algn="r" fontAlgn="auto">
              <a:spcBef>
                <a:spcPts val="0"/>
              </a:spcBef>
              <a:spcAft>
                <a:spcPts val="0"/>
              </a:spcAft>
            </a:pPr>
            <a:fld id="{93B7AB14-1D0B-43F3-AFD0-2029989F4C04}" type="slidenum">
              <a:rPr lang="es-ES" sz="1200">
                <a:solidFill>
                  <a:prstClr val="black"/>
                </a:solidFill>
                <a:latin typeface="Calibri" pitchFamily="34" charset="0"/>
              </a:rPr>
              <a:pPr algn="r" fontAlgn="auto">
                <a:spcBef>
                  <a:spcPts val="0"/>
                </a:spcBef>
                <a:spcAft>
                  <a:spcPts val="0"/>
                </a:spcAft>
              </a:pPr>
              <a:t>115</a:t>
            </a:fld>
            <a:endParaRPr lang="es-ES" sz="1200">
              <a:solidFill>
                <a:prstClr val="black"/>
              </a:solidFill>
              <a:latin typeface="Calibri" pitchFamily="34" charset="0"/>
            </a:endParaRPr>
          </a:p>
        </p:txBody>
      </p:sp>
    </p:spTree>
    <p:extLst>
      <p:ext uri="{BB962C8B-B14F-4D97-AF65-F5344CB8AC3E}">
        <p14:creationId xmlns:p14="http://schemas.microsoft.com/office/powerpoint/2010/main" val="30283946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1986"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41987" name="3 Marcador de número de diapositiva"/>
          <p:cNvSpPr txBox="1">
            <a:spLocks noGrp="1"/>
          </p:cNvSpPr>
          <p:nvPr/>
        </p:nvSpPr>
        <p:spPr bwMode="auto">
          <a:xfrm>
            <a:off x="3884615" y="8685213"/>
            <a:ext cx="2971800" cy="457200"/>
          </a:xfrm>
          <a:prstGeom prst="rect">
            <a:avLst/>
          </a:prstGeom>
          <a:noFill/>
          <a:ln w="9525">
            <a:noFill/>
            <a:miter lim="800000"/>
            <a:headEnd/>
            <a:tailEnd/>
          </a:ln>
        </p:spPr>
        <p:txBody>
          <a:bodyPr anchor="b"/>
          <a:lstStyle/>
          <a:p>
            <a:pPr marL="0" marR="0" lvl="0" indent="0" algn="r" defTabSz="457200" rtl="0" eaLnBrk="1" fontAlgn="auto" latinLnBrk="0" hangingPunct="1">
              <a:lnSpc>
                <a:spcPct val="100000"/>
              </a:lnSpc>
              <a:spcBef>
                <a:spcPts val="0"/>
              </a:spcBef>
              <a:spcAft>
                <a:spcPts val="0"/>
              </a:spcAft>
              <a:buClrTx/>
              <a:buSzTx/>
              <a:buFontTx/>
              <a:buNone/>
              <a:tabLst/>
              <a:defRPr/>
            </a:pPr>
            <a:fld id="{93B7AB14-1D0B-43F3-AFD0-2029989F4C04}" type="slidenum">
              <a:rPr kumimoji="0" lang="es-ES"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s-E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7055421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1986"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41987" name="3 Marcador de número de diapositiva"/>
          <p:cNvSpPr txBox="1">
            <a:spLocks noGrp="1"/>
          </p:cNvSpPr>
          <p:nvPr/>
        </p:nvSpPr>
        <p:spPr bwMode="auto">
          <a:xfrm>
            <a:off x="3884615" y="8685213"/>
            <a:ext cx="2971800" cy="457200"/>
          </a:xfrm>
          <a:prstGeom prst="rect">
            <a:avLst/>
          </a:prstGeom>
          <a:noFill/>
          <a:ln w="9525">
            <a:noFill/>
            <a:miter lim="800000"/>
            <a:headEnd/>
            <a:tailEnd/>
          </a:ln>
        </p:spPr>
        <p:txBody>
          <a:bodyPr anchor="b"/>
          <a:lstStyle/>
          <a:p>
            <a:pPr algn="r" fontAlgn="auto">
              <a:spcBef>
                <a:spcPts val="0"/>
              </a:spcBef>
              <a:spcAft>
                <a:spcPts val="0"/>
              </a:spcAft>
            </a:pPr>
            <a:fld id="{93B7AB14-1D0B-43F3-AFD0-2029989F4C04}" type="slidenum">
              <a:rPr lang="es-ES" sz="1200">
                <a:solidFill>
                  <a:prstClr val="black"/>
                </a:solidFill>
                <a:latin typeface="Calibri" pitchFamily="34" charset="0"/>
              </a:rPr>
              <a:pPr algn="r" fontAlgn="auto">
                <a:spcBef>
                  <a:spcPts val="0"/>
                </a:spcBef>
                <a:spcAft>
                  <a:spcPts val="0"/>
                </a:spcAft>
              </a:pPr>
              <a:t>119</a:t>
            </a:fld>
            <a:endParaRPr lang="es-ES" sz="1200">
              <a:solidFill>
                <a:prstClr val="black"/>
              </a:solidFill>
              <a:latin typeface="Calibri" pitchFamily="34" charset="0"/>
            </a:endParaRPr>
          </a:p>
        </p:txBody>
      </p:sp>
    </p:spTree>
    <p:extLst>
      <p:ext uri="{BB962C8B-B14F-4D97-AF65-F5344CB8AC3E}">
        <p14:creationId xmlns:p14="http://schemas.microsoft.com/office/powerpoint/2010/main" val="13025529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1986"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41987" name="3 Marcador de número de diapositiva"/>
          <p:cNvSpPr txBox="1">
            <a:spLocks noGrp="1"/>
          </p:cNvSpPr>
          <p:nvPr/>
        </p:nvSpPr>
        <p:spPr bwMode="auto">
          <a:xfrm>
            <a:off x="3884615" y="8685213"/>
            <a:ext cx="2971800" cy="457200"/>
          </a:xfrm>
          <a:prstGeom prst="rect">
            <a:avLst/>
          </a:prstGeom>
          <a:noFill/>
          <a:ln w="9525">
            <a:noFill/>
            <a:miter lim="800000"/>
            <a:headEnd/>
            <a:tailEnd/>
          </a:ln>
        </p:spPr>
        <p:txBody>
          <a:bodyPr anchor="b"/>
          <a:lstStyle/>
          <a:p>
            <a:pPr algn="r" fontAlgn="auto">
              <a:spcBef>
                <a:spcPts val="0"/>
              </a:spcBef>
              <a:spcAft>
                <a:spcPts val="0"/>
              </a:spcAft>
            </a:pPr>
            <a:fld id="{93B7AB14-1D0B-43F3-AFD0-2029989F4C04}" type="slidenum">
              <a:rPr lang="es-ES" sz="1200">
                <a:solidFill>
                  <a:prstClr val="black"/>
                </a:solidFill>
                <a:latin typeface="Calibri" pitchFamily="34" charset="0"/>
              </a:rPr>
              <a:pPr algn="r" fontAlgn="auto">
                <a:spcBef>
                  <a:spcPts val="0"/>
                </a:spcBef>
                <a:spcAft>
                  <a:spcPts val="0"/>
                </a:spcAft>
              </a:pPr>
              <a:t>120</a:t>
            </a:fld>
            <a:endParaRPr lang="es-ES" sz="1200">
              <a:solidFill>
                <a:prstClr val="black"/>
              </a:solidFill>
              <a:latin typeface="Calibri" pitchFamily="34" charset="0"/>
            </a:endParaRPr>
          </a:p>
        </p:txBody>
      </p:sp>
    </p:spTree>
    <p:extLst>
      <p:ext uri="{BB962C8B-B14F-4D97-AF65-F5344CB8AC3E}">
        <p14:creationId xmlns:p14="http://schemas.microsoft.com/office/powerpoint/2010/main" val="13025529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1986"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41987" name="3 Marcador de número de diapositiva"/>
          <p:cNvSpPr txBox="1">
            <a:spLocks noGrp="1"/>
          </p:cNvSpPr>
          <p:nvPr/>
        </p:nvSpPr>
        <p:spPr bwMode="auto">
          <a:xfrm>
            <a:off x="3884615" y="8685213"/>
            <a:ext cx="2971800" cy="457200"/>
          </a:xfrm>
          <a:prstGeom prst="rect">
            <a:avLst/>
          </a:prstGeom>
          <a:noFill/>
          <a:ln w="9525">
            <a:noFill/>
            <a:miter lim="800000"/>
            <a:headEnd/>
            <a:tailEnd/>
          </a:ln>
        </p:spPr>
        <p:txBody>
          <a:bodyPr anchor="b"/>
          <a:lstStyle/>
          <a:p>
            <a:pPr algn="r" fontAlgn="auto">
              <a:spcBef>
                <a:spcPts val="0"/>
              </a:spcBef>
              <a:spcAft>
                <a:spcPts val="0"/>
              </a:spcAft>
            </a:pPr>
            <a:fld id="{93B7AB14-1D0B-43F3-AFD0-2029989F4C04}" type="slidenum">
              <a:rPr lang="es-ES" sz="1200">
                <a:solidFill>
                  <a:prstClr val="black"/>
                </a:solidFill>
                <a:latin typeface="Calibri" pitchFamily="34" charset="0"/>
              </a:rPr>
              <a:pPr algn="r" fontAlgn="auto">
                <a:spcBef>
                  <a:spcPts val="0"/>
                </a:spcBef>
                <a:spcAft>
                  <a:spcPts val="0"/>
                </a:spcAft>
              </a:pPr>
              <a:t>121</a:t>
            </a:fld>
            <a:endParaRPr lang="es-ES" sz="1200">
              <a:solidFill>
                <a:prstClr val="black"/>
              </a:solidFill>
              <a:latin typeface="Calibri" pitchFamily="34" charset="0"/>
            </a:endParaRPr>
          </a:p>
        </p:txBody>
      </p:sp>
    </p:spTree>
    <p:extLst>
      <p:ext uri="{BB962C8B-B14F-4D97-AF65-F5344CB8AC3E}">
        <p14:creationId xmlns:p14="http://schemas.microsoft.com/office/powerpoint/2010/main" val="13025529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E0C558A6-9A2D-094A-8F06-0EF16284FC86}" type="slidenum">
              <a:rPr lang="es-ES_tradnl" smtClean="0"/>
              <a:pPr/>
              <a:t>122</a:t>
            </a:fld>
            <a:endParaRPr lang="es-ES_tradnl"/>
          </a:p>
        </p:txBody>
      </p:sp>
    </p:spTree>
    <p:extLst>
      <p:ext uri="{BB962C8B-B14F-4D97-AF65-F5344CB8AC3E}">
        <p14:creationId xmlns:p14="http://schemas.microsoft.com/office/powerpoint/2010/main" val="40758624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1986"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dirty="0"/>
          </a:p>
        </p:txBody>
      </p:sp>
      <p:sp>
        <p:nvSpPr>
          <p:cNvPr id="41987" name="3 Marcador de número de diapositiva"/>
          <p:cNvSpPr txBox="1">
            <a:spLocks noGrp="1"/>
          </p:cNvSpPr>
          <p:nvPr/>
        </p:nvSpPr>
        <p:spPr bwMode="auto">
          <a:xfrm>
            <a:off x="3884615" y="8685213"/>
            <a:ext cx="2971800" cy="457200"/>
          </a:xfrm>
          <a:prstGeom prst="rect">
            <a:avLst/>
          </a:prstGeom>
          <a:noFill/>
          <a:ln w="9525">
            <a:noFill/>
            <a:miter lim="800000"/>
            <a:headEnd/>
            <a:tailEnd/>
          </a:ln>
        </p:spPr>
        <p:txBody>
          <a:bodyPr anchor="b"/>
          <a:lstStyle/>
          <a:p>
            <a:pPr algn="r" fontAlgn="auto">
              <a:spcBef>
                <a:spcPts val="0"/>
              </a:spcBef>
              <a:spcAft>
                <a:spcPts val="0"/>
              </a:spcAft>
            </a:pPr>
            <a:fld id="{93B7AB14-1D0B-43F3-AFD0-2029989F4C04}" type="slidenum">
              <a:rPr lang="es-ES" sz="1200">
                <a:solidFill>
                  <a:prstClr val="black"/>
                </a:solidFill>
                <a:latin typeface="Calibri" pitchFamily="34" charset="0"/>
              </a:rPr>
              <a:pPr algn="r" fontAlgn="auto">
                <a:spcBef>
                  <a:spcPts val="0"/>
                </a:spcBef>
                <a:spcAft>
                  <a:spcPts val="0"/>
                </a:spcAft>
              </a:pPr>
              <a:t>123</a:t>
            </a:fld>
            <a:endParaRPr lang="es-ES" sz="1200">
              <a:solidFill>
                <a:prstClr val="black"/>
              </a:solidFill>
              <a:latin typeface="Calibri" pitchFamily="34" charset="0"/>
            </a:endParaRPr>
          </a:p>
        </p:txBody>
      </p:sp>
    </p:spTree>
    <p:extLst>
      <p:ext uri="{BB962C8B-B14F-4D97-AF65-F5344CB8AC3E}">
        <p14:creationId xmlns:p14="http://schemas.microsoft.com/office/powerpoint/2010/main" val="13025529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1986"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41987" name="3 Marcador de número de diapositiva"/>
          <p:cNvSpPr txBox="1">
            <a:spLocks noGrp="1"/>
          </p:cNvSpPr>
          <p:nvPr/>
        </p:nvSpPr>
        <p:spPr bwMode="auto">
          <a:xfrm>
            <a:off x="3884615" y="8685213"/>
            <a:ext cx="2971800" cy="457200"/>
          </a:xfrm>
          <a:prstGeom prst="rect">
            <a:avLst/>
          </a:prstGeom>
          <a:noFill/>
          <a:ln w="9525">
            <a:noFill/>
            <a:miter lim="800000"/>
            <a:headEnd/>
            <a:tailEnd/>
          </a:ln>
        </p:spPr>
        <p:txBody>
          <a:bodyPr anchor="b"/>
          <a:lstStyle/>
          <a:p>
            <a:pPr algn="r" fontAlgn="auto">
              <a:spcBef>
                <a:spcPts val="0"/>
              </a:spcBef>
              <a:spcAft>
                <a:spcPts val="0"/>
              </a:spcAft>
            </a:pPr>
            <a:fld id="{93B7AB14-1D0B-43F3-AFD0-2029989F4C04}" type="slidenum">
              <a:rPr lang="es-ES" sz="1200">
                <a:solidFill>
                  <a:prstClr val="black"/>
                </a:solidFill>
                <a:latin typeface="Calibri" pitchFamily="34" charset="0"/>
              </a:rPr>
              <a:pPr algn="r" fontAlgn="auto">
                <a:spcBef>
                  <a:spcPts val="0"/>
                </a:spcBef>
                <a:spcAft>
                  <a:spcPts val="0"/>
                </a:spcAft>
              </a:pPr>
              <a:t>125</a:t>
            </a:fld>
            <a:endParaRPr lang="es-ES" sz="1200">
              <a:solidFill>
                <a:prstClr val="black"/>
              </a:solidFill>
              <a:latin typeface="Calibri" pitchFamily="34" charset="0"/>
            </a:endParaRPr>
          </a:p>
        </p:txBody>
      </p:sp>
    </p:spTree>
    <p:extLst>
      <p:ext uri="{BB962C8B-B14F-4D97-AF65-F5344CB8AC3E}">
        <p14:creationId xmlns:p14="http://schemas.microsoft.com/office/powerpoint/2010/main" val="13025529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8" y="503238"/>
            <a:ext cx="4184650" cy="2354262"/>
          </a:xfrm>
        </p:spPr>
      </p:sp>
      <p:sp>
        <p:nvSpPr>
          <p:cNvPr id="3" name="Notes Placeholder 2"/>
          <p:cNvSpPr>
            <a:spLocks noGrp="1"/>
          </p:cNvSpPr>
          <p:nvPr>
            <p:ph type="body" idx="1"/>
          </p:nvPr>
        </p:nvSpPr>
        <p:spPr/>
        <p:txBody>
          <a:bodyPr>
            <a:normAutofit/>
          </a:bodyPr>
          <a:lstStyle/>
          <a:p>
            <a:endParaRPr lang="es-ES" sz="1200" baseline="0" dirty="0"/>
          </a:p>
        </p:txBody>
      </p:sp>
    </p:spTree>
    <p:extLst>
      <p:ext uri="{BB962C8B-B14F-4D97-AF65-F5344CB8AC3E}">
        <p14:creationId xmlns:p14="http://schemas.microsoft.com/office/powerpoint/2010/main" val="2483250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2AE11BD-C51A-4EF6-8AF1-0BE79E118DCE}" type="slidenum">
              <a:rPr lang="es-ES" smtClean="0">
                <a:solidFill>
                  <a:prstClr val="black"/>
                </a:solidFill>
              </a:rPr>
              <a:pPr/>
              <a:t>13</a:t>
            </a:fld>
            <a:endParaRPr lang="es-ES">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2AE11BD-C51A-4EF6-8AF1-0BE79E118DCE}" type="slidenum">
              <a:rPr lang="es-ES" smtClean="0"/>
              <a:pPr/>
              <a:t>128</a:t>
            </a:fld>
            <a:endParaRPr lang="es-ES"/>
          </a:p>
        </p:txBody>
      </p:sp>
    </p:spTree>
    <p:extLst>
      <p:ext uri="{BB962C8B-B14F-4D97-AF65-F5344CB8AC3E}">
        <p14:creationId xmlns:p14="http://schemas.microsoft.com/office/powerpoint/2010/main" val="4214748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C558A6-9A2D-094A-8F06-0EF16284FC86}"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s-ES_trad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6277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C558A6-9A2D-094A-8F06-0EF16284FC86}"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s-ES_trad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6277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C558A6-9A2D-094A-8F06-0EF16284FC86}"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s-ES_trad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6277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C558A6-9A2D-094A-8F06-0EF16284FC86}"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s-ES_trad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6277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C558A6-9A2D-094A-8F06-0EF16284FC86}"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s-ES_trad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6277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C558A6-9A2D-094A-8F06-0EF16284FC86}"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s-ES_trad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6277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C558A6-9A2D-094A-8F06-0EF16284FC86}"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s-ES_trad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6277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AE11BD-C51A-4EF6-8AF1-0BE79E118DCE}"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85442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C558A6-9A2D-094A-8F06-0EF16284FC86}"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s-ES_trad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4223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2AE11BD-C51A-4EF6-8AF1-0BE79E118DCE}" type="slidenum">
              <a:rPr lang="es-ES" smtClean="0">
                <a:solidFill>
                  <a:prstClr val="black"/>
                </a:solidFill>
              </a:rPr>
              <a:pPr/>
              <a:t>14</a:t>
            </a:fld>
            <a:endParaRPr lang="es-ES">
              <a:solidFill>
                <a:prstClr val="black"/>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C558A6-9A2D-094A-8F06-0EF16284FC86}"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s-ES_trad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42231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C558A6-9A2D-094A-8F06-0EF16284FC86}"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s-ES_trad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27126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C558A6-9A2D-094A-8F06-0EF16284FC86}"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s-ES_trad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035525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C558A6-9A2D-094A-8F06-0EF16284FC86}"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s-ES_tradnl"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gl-ES" dirty="0"/>
          </a:p>
        </p:txBody>
      </p:sp>
      <p:sp>
        <p:nvSpPr>
          <p:cNvPr id="4" name="3 Marcador de número de diapositiva"/>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C558A6-9A2D-094A-8F06-0EF16284FC86}"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0" lang="es-ES_trad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4916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gl-ES" dirty="0"/>
          </a:p>
        </p:txBody>
      </p:sp>
      <p:sp>
        <p:nvSpPr>
          <p:cNvPr id="4" name="3 Marcador de número de diapositiva"/>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C558A6-9A2D-094A-8F06-0EF16284FC86}"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s-ES_trad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4916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gl-ES" dirty="0"/>
          </a:p>
        </p:txBody>
      </p:sp>
      <p:sp>
        <p:nvSpPr>
          <p:cNvPr id="4" name="3 Marcador de número de diapositiva"/>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C558A6-9A2D-094A-8F06-0EF16284FC86}"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s-ES_trad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49161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C558A6-9A2D-094A-8F06-0EF16284FC86}"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s-ES_trad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03966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C558A6-9A2D-094A-8F06-0EF16284FC86}"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es-ES_trad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03966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C558A6-9A2D-094A-8F06-0EF16284FC86}"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152</a:t>
            </a:fld>
            <a:endParaRPr kumimoji="0" lang="es-ES_trad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0396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2AE11BD-C51A-4EF6-8AF1-0BE79E118DCE}" type="slidenum">
              <a:rPr lang="es-ES" smtClean="0">
                <a:solidFill>
                  <a:prstClr val="black"/>
                </a:solidFill>
              </a:rPr>
              <a:pPr/>
              <a:t>15</a:t>
            </a:fld>
            <a:endParaRPr lang="es-ES">
              <a:solidFill>
                <a:prstClr val="black"/>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1986"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dirty="0"/>
          </a:p>
        </p:txBody>
      </p:sp>
      <p:sp>
        <p:nvSpPr>
          <p:cNvPr id="41987" name="3 Marcador de número de diapositiva"/>
          <p:cNvSpPr txBox="1">
            <a:spLocks noGrp="1"/>
          </p:cNvSpPr>
          <p:nvPr/>
        </p:nvSpPr>
        <p:spPr bwMode="auto">
          <a:xfrm>
            <a:off x="3884615" y="8685213"/>
            <a:ext cx="2971800" cy="457200"/>
          </a:xfrm>
          <a:prstGeom prst="rect">
            <a:avLst/>
          </a:prstGeom>
          <a:noFill/>
          <a:ln w="9525">
            <a:noFill/>
            <a:miter lim="800000"/>
            <a:headEnd/>
            <a:tailEnd/>
          </a:ln>
        </p:spPr>
        <p:txBody>
          <a:bodyPr anchor="b"/>
          <a:lstStyle/>
          <a:p>
            <a:pPr marL="0" marR="0" lvl="0" indent="0" algn="r" defTabSz="457200" rtl="0" eaLnBrk="1" fontAlgn="auto" latinLnBrk="0" hangingPunct="1">
              <a:lnSpc>
                <a:spcPct val="100000"/>
              </a:lnSpc>
              <a:spcBef>
                <a:spcPts val="0"/>
              </a:spcBef>
              <a:spcAft>
                <a:spcPts val="0"/>
              </a:spcAft>
              <a:buClrTx/>
              <a:buSzTx/>
              <a:buFontTx/>
              <a:buNone/>
              <a:tabLst/>
              <a:defRPr/>
            </a:pPr>
            <a:fld id="{93B7AB14-1D0B-43F3-AFD0-2029989F4C04}" type="slidenum">
              <a:rPr kumimoji="0" lang="es-ES"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s-E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567578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8" y="503238"/>
            <a:ext cx="4184650" cy="2354262"/>
          </a:xfrm>
        </p:spPr>
      </p:sp>
      <p:sp>
        <p:nvSpPr>
          <p:cNvPr id="3" name="Notes Placeholder 2"/>
          <p:cNvSpPr>
            <a:spLocks noGrp="1"/>
          </p:cNvSpPr>
          <p:nvPr>
            <p:ph type="body" idx="1"/>
          </p:nvPr>
        </p:nvSpPr>
        <p:spPr/>
        <p:txBody>
          <a:bodyPr>
            <a:normAutofit/>
          </a:bodyPr>
          <a:lstStyle/>
          <a:p>
            <a:endParaRPr lang="es-ES" sz="1200" baseline="0" dirty="0"/>
          </a:p>
        </p:txBody>
      </p:sp>
    </p:spTree>
    <p:extLst>
      <p:ext uri="{BB962C8B-B14F-4D97-AF65-F5344CB8AC3E}">
        <p14:creationId xmlns:p14="http://schemas.microsoft.com/office/powerpoint/2010/main" val="30267868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E0C558A6-9A2D-094A-8F06-0EF16284FC86}" type="slidenum">
              <a:rPr lang="es-ES_tradnl" smtClean="0"/>
              <a:pPr/>
              <a:t>161</a:t>
            </a:fld>
            <a:endParaRPr lang="es-ES_tradnl"/>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2AE11BD-C51A-4EF6-8AF1-0BE79E118DCE}" type="slidenum">
              <a:rPr lang="es-ES" smtClean="0">
                <a:solidFill>
                  <a:prstClr val="black"/>
                </a:solidFill>
              </a:rPr>
              <a:pPr/>
              <a:t>163</a:t>
            </a:fld>
            <a:endParaRPr lang="es-ES">
              <a:solidFill>
                <a:prstClr val="black"/>
              </a:solidFill>
            </a:endParaRPr>
          </a:p>
        </p:txBody>
      </p:sp>
    </p:spTree>
    <p:extLst>
      <p:ext uri="{BB962C8B-B14F-4D97-AF65-F5344CB8AC3E}">
        <p14:creationId xmlns:p14="http://schemas.microsoft.com/office/powerpoint/2010/main" val="66307659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121593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79731399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2AE11BD-C51A-4EF6-8AF1-0BE79E118DCE}" type="slidenum">
              <a:rPr lang="es-ES" smtClean="0">
                <a:solidFill>
                  <a:prstClr val="black"/>
                </a:solidFill>
              </a:rPr>
              <a:pPr/>
              <a:t>167</a:t>
            </a:fld>
            <a:endParaRPr lang="es-ES">
              <a:solidFill>
                <a:prstClr val="black"/>
              </a:solidFill>
            </a:endParaRPr>
          </a:p>
        </p:txBody>
      </p:sp>
    </p:spTree>
    <p:extLst>
      <p:ext uri="{BB962C8B-B14F-4D97-AF65-F5344CB8AC3E}">
        <p14:creationId xmlns:p14="http://schemas.microsoft.com/office/powerpoint/2010/main" val="206862406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2AE11BD-C51A-4EF6-8AF1-0BE79E118DCE}" type="slidenum">
              <a:rPr lang="es-ES" smtClean="0">
                <a:solidFill>
                  <a:prstClr val="black"/>
                </a:solidFill>
              </a:rPr>
              <a:pPr/>
              <a:t>168</a:t>
            </a:fld>
            <a:endParaRPr lang="es-ES">
              <a:solidFill>
                <a:prstClr val="black"/>
              </a:solidFill>
            </a:endParaRPr>
          </a:p>
        </p:txBody>
      </p:sp>
    </p:spTree>
    <p:extLst>
      <p:ext uri="{BB962C8B-B14F-4D97-AF65-F5344CB8AC3E}">
        <p14:creationId xmlns:p14="http://schemas.microsoft.com/office/powerpoint/2010/main" val="132115768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2AE11BD-C51A-4EF6-8AF1-0BE79E118DCE}" type="slidenum">
              <a:rPr lang="es-ES" smtClean="0">
                <a:solidFill>
                  <a:prstClr val="black"/>
                </a:solidFill>
              </a:rPr>
              <a:pPr/>
              <a:t>169</a:t>
            </a:fld>
            <a:endParaRPr lang="es-ES">
              <a:solidFill>
                <a:prstClr val="black"/>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2AE11BD-C51A-4EF6-8AF1-0BE79E118DCE}" type="slidenum">
              <a:rPr lang="es-ES" smtClean="0">
                <a:solidFill>
                  <a:prstClr val="black"/>
                </a:solidFill>
              </a:rPr>
              <a:pPr/>
              <a:t>170</a:t>
            </a:fld>
            <a:endParaRPr lang="es-ES">
              <a:solidFill>
                <a:prstClr val="black"/>
              </a:solidFill>
            </a:endParaRPr>
          </a:p>
        </p:txBody>
      </p:sp>
    </p:spTree>
    <p:extLst>
      <p:ext uri="{BB962C8B-B14F-4D97-AF65-F5344CB8AC3E}">
        <p14:creationId xmlns:p14="http://schemas.microsoft.com/office/powerpoint/2010/main" val="2010735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2AE11BD-C51A-4EF6-8AF1-0BE79E118DCE}" type="slidenum">
              <a:rPr lang="es-ES" smtClean="0">
                <a:solidFill>
                  <a:prstClr val="black"/>
                </a:solidFill>
              </a:rPr>
              <a:pPr/>
              <a:t>16</a:t>
            </a:fld>
            <a:endParaRPr lang="es-ES">
              <a:solidFill>
                <a:prstClr val="black"/>
              </a:solidFil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E0C558A6-9A2D-094A-8F06-0EF16284FC86}" type="slidenum">
              <a:rPr lang="es-ES_tradnl" smtClean="0"/>
              <a:pPr/>
              <a:t>171</a:t>
            </a:fld>
            <a:endParaRPr lang="es-ES_tradnl"/>
          </a:p>
        </p:txBody>
      </p:sp>
    </p:spTree>
    <p:extLst>
      <p:ext uri="{BB962C8B-B14F-4D97-AF65-F5344CB8AC3E}">
        <p14:creationId xmlns:p14="http://schemas.microsoft.com/office/powerpoint/2010/main" val="338473077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2AE11BD-C51A-4EF6-8AF1-0BE79E118DCE}" type="slidenum">
              <a:rPr lang="es-ES" smtClean="0">
                <a:solidFill>
                  <a:prstClr val="black"/>
                </a:solidFill>
              </a:rPr>
              <a:pPr/>
              <a:t>173</a:t>
            </a:fld>
            <a:endParaRPr lang="es-E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accent1"/>
        </a:solidFill>
        <a:effectLst/>
      </p:bgPr>
    </p:bg>
    <p:spTree>
      <p:nvGrpSpPr>
        <p:cNvPr id="1" name=""/>
        <p:cNvGrpSpPr/>
        <p:nvPr/>
      </p:nvGrpSpPr>
      <p:grpSpPr>
        <a:xfrm>
          <a:off x="0" y="0"/>
          <a:ext cx="0" cy="0"/>
          <a:chOff x="0" y="0"/>
          <a:chExt cx="0" cy="0"/>
        </a:xfrm>
      </p:grpSpPr>
      <p:sp>
        <p:nvSpPr>
          <p:cNvPr id="11" name="Freeform 6"/>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s-ES"/>
              <a:t>Clic para editar título</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smtClean="0"/>
              <a:pPr/>
              <a:t>11/20/2019</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smtClean="0"/>
              <a:pPr/>
              <a:t>‹Nº›</a:t>
            </a:fld>
            <a:endParaRPr lang="en-US" dirty="0"/>
          </a:p>
        </p:txBody>
      </p:sp>
      <p:sp>
        <p:nvSpPr>
          <p:cNvPr id="13" name="Rectangle 12"/>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152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Clic para editar título</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pPr/>
              <a:t>11/20/2019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‹Nº›</a:t>
            </a:fld>
            <a:endParaRPr lang="en-US" dirty="0"/>
          </a:p>
        </p:txBody>
      </p:sp>
    </p:spTree>
    <p:extLst>
      <p:ext uri="{BB962C8B-B14F-4D97-AF65-F5344CB8AC3E}">
        <p14:creationId xmlns:p14="http://schemas.microsoft.com/office/powerpoint/2010/main" val="1593623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s-ES"/>
              <a:t>Clic para editar título</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pPr/>
              <a:t>11/20/2019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‹Nº›</a:t>
            </a:fld>
            <a:endParaRPr lang="en-US" dirty="0"/>
          </a:p>
        </p:txBody>
      </p:sp>
    </p:spTree>
    <p:extLst>
      <p:ext uri="{BB962C8B-B14F-4D97-AF65-F5344CB8AC3E}">
        <p14:creationId xmlns:p14="http://schemas.microsoft.com/office/powerpoint/2010/main" val="612371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1 column">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609600" y="-30162"/>
            <a:ext cx="10972800" cy="1143000"/>
          </a:xfrm>
          <a:prstGeom prst="rect">
            <a:avLst/>
          </a:prstGeom>
        </p:spPr>
        <p:txBody>
          <a:bodyPr lIns="91425" tIns="91425" rIns="91425" bIns="91425" anchor="ctr" anchorCtr="0"/>
          <a:lstStyle>
            <a:lvl1pPr lvl="0">
              <a:spcBef>
                <a:spcPts val="0"/>
              </a:spcBef>
              <a:buClr>
                <a:srgbClr val="FFFFFF"/>
              </a:buClr>
              <a:defRPr>
                <a:solidFill>
                  <a:srgbClr val="FFFFFF"/>
                </a:solidFill>
              </a:defRPr>
            </a:lvl1pPr>
            <a:lvl2pPr lvl="1">
              <a:spcBef>
                <a:spcPts val="0"/>
              </a:spcBef>
              <a:buClr>
                <a:srgbClr val="FFFFFF"/>
              </a:buClr>
              <a:defRPr>
                <a:solidFill>
                  <a:srgbClr val="FFFFFF"/>
                </a:solidFill>
              </a:defRPr>
            </a:lvl2pPr>
            <a:lvl3pPr lvl="2">
              <a:spcBef>
                <a:spcPts val="0"/>
              </a:spcBef>
              <a:buClr>
                <a:srgbClr val="FFFFFF"/>
              </a:buClr>
              <a:defRPr>
                <a:solidFill>
                  <a:srgbClr val="FFFFFF"/>
                </a:solidFill>
              </a:defRPr>
            </a:lvl3pPr>
            <a:lvl4pPr lvl="3">
              <a:spcBef>
                <a:spcPts val="0"/>
              </a:spcBef>
              <a:buClr>
                <a:srgbClr val="FFFFFF"/>
              </a:buClr>
              <a:defRPr>
                <a:solidFill>
                  <a:srgbClr val="FFFFFF"/>
                </a:solidFill>
              </a:defRPr>
            </a:lvl4pPr>
            <a:lvl5pPr lvl="4">
              <a:spcBef>
                <a:spcPts val="0"/>
              </a:spcBef>
              <a:buClr>
                <a:srgbClr val="FFFFFF"/>
              </a:buClr>
              <a:defRPr>
                <a:solidFill>
                  <a:srgbClr val="FFFFFF"/>
                </a:solidFill>
              </a:defRPr>
            </a:lvl5pPr>
            <a:lvl6pPr lvl="5">
              <a:spcBef>
                <a:spcPts val="0"/>
              </a:spcBef>
              <a:buClr>
                <a:srgbClr val="FFFFFF"/>
              </a:buClr>
              <a:defRPr>
                <a:solidFill>
                  <a:srgbClr val="FFFFFF"/>
                </a:solidFill>
              </a:defRPr>
            </a:lvl6pPr>
            <a:lvl7pPr lvl="6">
              <a:spcBef>
                <a:spcPts val="0"/>
              </a:spcBef>
              <a:buClr>
                <a:srgbClr val="FFFFFF"/>
              </a:buClr>
              <a:defRPr>
                <a:solidFill>
                  <a:srgbClr val="FFFFFF"/>
                </a:solidFill>
              </a:defRPr>
            </a:lvl7pPr>
            <a:lvl8pPr lvl="7">
              <a:spcBef>
                <a:spcPts val="0"/>
              </a:spcBef>
              <a:buClr>
                <a:srgbClr val="FFFFFF"/>
              </a:buClr>
              <a:defRPr>
                <a:solidFill>
                  <a:srgbClr val="FFFFFF"/>
                </a:solidFill>
              </a:defRPr>
            </a:lvl8pPr>
            <a:lvl9pPr lvl="8">
              <a:spcBef>
                <a:spcPts val="0"/>
              </a:spcBef>
              <a:buClr>
                <a:srgbClr val="FFFFFF"/>
              </a:buClr>
              <a:defRPr>
                <a:solidFill>
                  <a:srgbClr val="FFFFFF"/>
                </a:solidFill>
              </a:defRPr>
            </a:lvl9pPr>
          </a:lstStyle>
          <a:p>
            <a:endParaRPr/>
          </a:p>
        </p:txBody>
      </p:sp>
      <p:sp>
        <p:nvSpPr>
          <p:cNvPr id="34" name="Shape 34"/>
          <p:cNvSpPr txBox="1">
            <a:spLocks noGrp="1"/>
          </p:cNvSpPr>
          <p:nvPr>
            <p:ph type="body" idx="1"/>
          </p:nvPr>
        </p:nvSpPr>
        <p:spPr>
          <a:xfrm>
            <a:off x="1215600" y="1600200"/>
            <a:ext cx="9760800" cy="4967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extLst>
      <p:ext uri="{BB962C8B-B14F-4D97-AF65-F5344CB8AC3E}">
        <p14:creationId xmlns:p14="http://schemas.microsoft.com/office/powerpoint/2010/main" val="280880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30"/>
        <p:cNvGrpSpPr/>
        <p:nvPr/>
      </p:nvGrpSpPr>
      <p:grpSpPr>
        <a:xfrm>
          <a:off x="0" y="0"/>
          <a:ext cx="0" cy="0"/>
          <a:chOff x="0" y="0"/>
          <a:chExt cx="0" cy="0"/>
        </a:xfrm>
      </p:grpSpPr>
      <p:pic>
        <p:nvPicPr>
          <p:cNvPr id="31" name="Shape 31" descr="comic-01.png"/>
          <p:cNvPicPr preferRelativeResize="0"/>
          <p:nvPr/>
        </p:nvPicPr>
        <p:blipFill>
          <a:blip r:embed="rId2">
            <a:alphaModFix amt="20000"/>
          </a:blip>
          <a:stretch>
            <a:fillRect/>
          </a:stretch>
        </p:blipFill>
        <p:spPr>
          <a:xfrm>
            <a:off x="0" y="0"/>
            <a:ext cx="12192000" cy="6858000"/>
          </a:xfrm>
          <a:prstGeom prst="rect">
            <a:avLst/>
          </a:prstGeom>
          <a:noFill/>
          <a:ln>
            <a:noFill/>
          </a:ln>
        </p:spPr>
      </p:pic>
      <p:sp>
        <p:nvSpPr>
          <p:cNvPr id="32" name="Shape 32"/>
          <p:cNvSpPr/>
          <p:nvPr/>
        </p:nvSpPr>
        <p:spPr>
          <a:xfrm>
            <a:off x="979467" y="1018011"/>
            <a:ext cx="10505333" cy="5580367"/>
          </a:xfrm>
          <a:custGeom>
            <a:avLst/>
            <a:gdLst/>
            <a:ahLst/>
            <a:cxnLst/>
            <a:rect l="0" t="0" r="0" b="0"/>
            <a:pathLst>
              <a:path w="315160" h="167411" extrusionOk="0">
                <a:moveTo>
                  <a:pt x="0" y="0"/>
                </a:moveTo>
                <a:lnTo>
                  <a:pt x="315160" y="10409"/>
                </a:lnTo>
                <a:lnTo>
                  <a:pt x="310823" y="159315"/>
                </a:lnTo>
                <a:lnTo>
                  <a:pt x="9252" y="167411"/>
                </a:lnTo>
                <a:close/>
              </a:path>
            </a:pathLst>
          </a:custGeom>
          <a:solidFill>
            <a:srgbClr val="001936">
              <a:alpha val="21920"/>
            </a:srgbClr>
          </a:solidFill>
          <a:ln>
            <a:noFill/>
          </a:ln>
        </p:spPr>
      </p:sp>
      <p:sp>
        <p:nvSpPr>
          <p:cNvPr id="33" name="Shape 33"/>
          <p:cNvSpPr/>
          <p:nvPr/>
        </p:nvSpPr>
        <p:spPr>
          <a:xfrm>
            <a:off x="674667" y="713212"/>
            <a:ext cx="10505333" cy="5580367"/>
          </a:xfrm>
          <a:custGeom>
            <a:avLst/>
            <a:gdLst/>
            <a:ahLst/>
            <a:cxnLst/>
            <a:rect l="0" t="0" r="0" b="0"/>
            <a:pathLst>
              <a:path w="315160" h="167411" extrusionOk="0">
                <a:moveTo>
                  <a:pt x="0" y="0"/>
                </a:moveTo>
                <a:lnTo>
                  <a:pt x="315160" y="10409"/>
                </a:lnTo>
                <a:lnTo>
                  <a:pt x="310823" y="159315"/>
                </a:lnTo>
                <a:lnTo>
                  <a:pt x="9252" y="167411"/>
                </a:lnTo>
                <a:close/>
              </a:path>
            </a:pathLst>
          </a:custGeom>
          <a:solidFill>
            <a:srgbClr val="FFFFFF"/>
          </a:solidFill>
          <a:ln w="76200" cap="flat" cmpd="sng">
            <a:solidFill>
              <a:srgbClr val="000000"/>
            </a:solidFill>
            <a:prstDash val="solid"/>
            <a:miter/>
            <a:headEnd type="none" w="lg" len="lg"/>
            <a:tailEnd type="none" w="lg" len="lg"/>
          </a:ln>
        </p:spPr>
      </p:sp>
      <p:sp>
        <p:nvSpPr>
          <p:cNvPr id="34" name="Shape 34"/>
          <p:cNvSpPr txBox="1">
            <a:spLocks noGrp="1"/>
          </p:cNvSpPr>
          <p:nvPr>
            <p:ph type="title"/>
          </p:nvPr>
        </p:nvSpPr>
        <p:spPr>
          <a:xfrm rot="161729">
            <a:off x="1301680" y="1169209"/>
            <a:ext cx="9373171" cy="1013517"/>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5" name="Shape 35"/>
          <p:cNvSpPr txBox="1">
            <a:spLocks noGrp="1"/>
          </p:cNvSpPr>
          <p:nvPr>
            <p:ph type="body" idx="1"/>
          </p:nvPr>
        </p:nvSpPr>
        <p:spPr>
          <a:xfrm>
            <a:off x="1431500" y="2066833"/>
            <a:ext cx="4528400" cy="3554800"/>
          </a:xfrm>
          <a:prstGeom prst="rect">
            <a:avLst/>
          </a:prstGeom>
        </p:spPr>
        <p:txBody>
          <a:bodyPr lIns="91425" tIns="91425" rIns="91425" bIns="91425" anchor="t" anchorCtr="0"/>
          <a:lstStyle>
            <a:lvl1pPr lvl="0">
              <a:spcBef>
                <a:spcPts val="0"/>
              </a:spcBef>
              <a:buSzPct val="100000"/>
              <a:defRPr sz="2200"/>
            </a:lvl1pPr>
            <a:lvl2pPr lvl="1">
              <a:spcBef>
                <a:spcPts val="0"/>
              </a:spcBef>
              <a:buSzPct val="100000"/>
              <a:defRPr sz="2200"/>
            </a:lvl2pPr>
            <a:lvl3pPr lvl="2">
              <a:spcBef>
                <a:spcPts val="0"/>
              </a:spcBef>
              <a:buSzPct val="100000"/>
              <a:defRPr sz="2200"/>
            </a:lvl3pPr>
            <a:lvl4pPr lvl="3">
              <a:spcBef>
                <a:spcPts val="0"/>
              </a:spcBef>
              <a:buSzPct val="100000"/>
              <a:defRPr sz="2200"/>
            </a:lvl4pPr>
            <a:lvl5pPr lvl="4">
              <a:spcBef>
                <a:spcPts val="0"/>
              </a:spcBef>
              <a:buSzPct val="100000"/>
              <a:defRPr sz="2200"/>
            </a:lvl5pPr>
            <a:lvl6pPr lvl="5">
              <a:spcBef>
                <a:spcPts val="0"/>
              </a:spcBef>
              <a:buSzPct val="100000"/>
              <a:defRPr sz="2200"/>
            </a:lvl6pPr>
            <a:lvl7pPr lvl="6">
              <a:spcBef>
                <a:spcPts val="0"/>
              </a:spcBef>
              <a:buSzPct val="100000"/>
              <a:defRPr sz="2200"/>
            </a:lvl7pPr>
            <a:lvl8pPr lvl="7">
              <a:spcBef>
                <a:spcPts val="0"/>
              </a:spcBef>
              <a:buSzPct val="100000"/>
              <a:defRPr sz="2200"/>
            </a:lvl8pPr>
            <a:lvl9pPr lvl="8">
              <a:spcBef>
                <a:spcPts val="0"/>
              </a:spcBef>
              <a:buSzPct val="100000"/>
              <a:defRPr sz="2200"/>
            </a:lvl9pPr>
          </a:lstStyle>
          <a:p>
            <a:endParaRPr/>
          </a:p>
        </p:txBody>
      </p:sp>
      <p:sp>
        <p:nvSpPr>
          <p:cNvPr id="36" name="Shape 36"/>
          <p:cNvSpPr txBox="1">
            <a:spLocks noGrp="1"/>
          </p:cNvSpPr>
          <p:nvPr>
            <p:ph type="body" idx="2"/>
          </p:nvPr>
        </p:nvSpPr>
        <p:spPr>
          <a:xfrm>
            <a:off x="6232335" y="2066833"/>
            <a:ext cx="4528400" cy="3554800"/>
          </a:xfrm>
          <a:prstGeom prst="rect">
            <a:avLst/>
          </a:prstGeom>
        </p:spPr>
        <p:txBody>
          <a:bodyPr lIns="91425" tIns="91425" rIns="91425" bIns="91425" anchor="t" anchorCtr="0"/>
          <a:lstStyle>
            <a:lvl1pPr lvl="0">
              <a:spcBef>
                <a:spcPts val="0"/>
              </a:spcBef>
              <a:buSzPct val="100000"/>
              <a:defRPr sz="2200"/>
            </a:lvl1pPr>
            <a:lvl2pPr lvl="1">
              <a:spcBef>
                <a:spcPts val="0"/>
              </a:spcBef>
              <a:buSzPct val="100000"/>
              <a:defRPr sz="2200"/>
            </a:lvl2pPr>
            <a:lvl3pPr lvl="2">
              <a:spcBef>
                <a:spcPts val="0"/>
              </a:spcBef>
              <a:buSzPct val="100000"/>
              <a:defRPr sz="2200"/>
            </a:lvl3pPr>
            <a:lvl4pPr lvl="3">
              <a:spcBef>
                <a:spcPts val="0"/>
              </a:spcBef>
              <a:buSzPct val="100000"/>
              <a:defRPr sz="2200"/>
            </a:lvl4pPr>
            <a:lvl5pPr lvl="4">
              <a:spcBef>
                <a:spcPts val="0"/>
              </a:spcBef>
              <a:buSzPct val="100000"/>
              <a:defRPr sz="2200"/>
            </a:lvl5pPr>
            <a:lvl6pPr lvl="5">
              <a:spcBef>
                <a:spcPts val="0"/>
              </a:spcBef>
              <a:buSzPct val="100000"/>
              <a:defRPr sz="2200"/>
            </a:lvl6pPr>
            <a:lvl7pPr lvl="6">
              <a:spcBef>
                <a:spcPts val="0"/>
              </a:spcBef>
              <a:buSzPct val="100000"/>
              <a:defRPr sz="2200"/>
            </a:lvl7pPr>
            <a:lvl8pPr lvl="7">
              <a:spcBef>
                <a:spcPts val="0"/>
              </a:spcBef>
              <a:buSzPct val="100000"/>
              <a:defRPr sz="2200"/>
            </a:lvl8pPr>
            <a:lvl9pPr lvl="8">
              <a:spcBef>
                <a:spcPts val="0"/>
              </a:spcBef>
              <a:buSzPct val="100000"/>
              <a:defRPr sz="2200"/>
            </a:lvl9pPr>
          </a:lstStyle>
          <a:p>
            <a:endParaRPr/>
          </a:p>
        </p:txBody>
      </p:sp>
    </p:spTree>
    <p:extLst>
      <p:ext uri="{BB962C8B-B14F-4D97-AF65-F5344CB8AC3E}">
        <p14:creationId xmlns:p14="http://schemas.microsoft.com/office/powerpoint/2010/main" val="3179391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914400" y="1600200"/>
            <a:ext cx="10363200" cy="1780108"/>
          </a:xfrm>
        </p:spPr>
        <p:txBody>
          <a:bodyPr anchor="b">
            <a:normAutofit/>
          </a:bodyPr>
          <a:lstStyle>
            <a:lvl1pPr>
              <a:defRPr sz="4400">
                <a:solidFill>
                  <a:srgbClr val="FFFFFF"/>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solidFill>
                  <a:srgbClr val="1F497D"/>
                </a:solidFill>
              </a:rPr>
              <a:pPr/>
              <a:t>11/20/2019</a:t>
            </a:fld>
            <a:endParaRPr lang="en-US" dirty="0">
              <a:solidFill>
                <a:srgbClr val="1F497D"/>
              </a:solidFill>
            </a:endParaRPr>
          </a:p>
        </p:txBody>
      </p:sp>
      <p:sp>
        <p:nvSpPr>
          <p:cNvPr id="5" name="Footer Placeholder 4"/>
          <p:cNvSpPr>
            <a:spLocks noGrp="1"/>
          </p:cNvSpPr>
          <p:nvPr>
            <p:ph type="ftr" sz="quarter" idx="11"/>
          </p:nvPr>
        </p:nvSpPr>
        <p:spPr/>
        <p:txBody>
          <a:bodyPr/>
          <a:lstStyle/>
          <a:p>
            <a:endParaRPr lang="en-US" dirty="0">
              <a:solidFill>
                <a:srgbClr val="1F497D"/>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smtClean="0">
                <a:solidFill>
                  <a:srgbClr val="1F497D"/>
                </a:solidFill>
              </a:rPr>
              <a:pPr/>
              <a:t>‹Nº›</a:t>
            </a:fld>
            <a:endParaRPr lang="en-US" dirty="0">
              <a:solidFill>
                <a:srgbClr val="1F497D"/>
              </a:solidFill>
            </a:endParaRPr>
          </a:p>
        </p:txBody>
      </p:sp>
    </p:spTree>
    <p:extLst>
      <p:ext uri="{BB962C8B-B14F-4D97-AF65-F5344CB8AC3E}">
        <p14:creationId xmlns:p14="http://schemas.microsoft.com/office/powerpoint/2010/main" val="143647679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9334D819-9F07-4261-B09B-9E467E5D9002}" type="datetimeFigureOut">
              <a:rPr lang="en-US" smtClean="0">
                <a:solidFill>
                  <a:srgbClr val="1F497D"/>
                </a:solidFill>
              </a:rPr>
              <a:pPr/>
              <a:t>11/20/2019</a:t>
            </a:fld>
            <a:endParaRPr lang="en-US" dirty="0">
              <a:solidFill>
                <a:srgbClr val="1F497D"/>
              </a:solidFill>
            </a:endParaRPr>
          </a:p>
        </p:txBody>
      </p:sp>
      <p:sp>
        <p:nvSpPr>
          <p:cNvPr id="5" name="Footer Placeholder 4"/>
          <p:cNvSpPr>
            <a:spLocks noGrp="1"/>
          </p:cNvSpPr>
          <p:nvPr>
            <p:ph type="ftr" sz="quarter" idx="11"/>
          </p:nvPr>
        </p:nvSpPr>
        <p:spPr/>
        <p:txBody>
          <a:bodyPr/>
          <a:lstStyle/>
          <a:p>
            <a:endParaRPr lang="en-US" dirty="0">
              <a:solidFill>
                <a:srgbClr val="1F497D"/>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smtClean="0">
                <a:solidFill>
                  <a:srgbClr val="1F497D"/>
                </a:solidFill>
              </a:rPr>
              <a:pPr/>
              <a:t>‹Nº›</a:t>
            </a:fld>
            <a:endParaRPr lang="en-US" dirty="0">
              <a:solidFill>
                <a:srgbClr val="1F497D"/>
              </a:solidFill>
            </a:endParaRPr>
          </a:p>
        </p:txBody>
      </p:sp>
      <p:sp>
        <p:nvSpPr>
          <p:cNvPr id="7" name="Title 6"/>
          <p:cNvSpPr>
            <a:spLocks noGrp="1"/>
          </p:cNvSpPr>
          <p:nvPr>
            <p:ph type="title"/>
          </p:nvPr>
        </p:nvSpPr>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390086466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14"/>
          <p:cNvSpPr>
            <a:spLocks/>
          </p:cNvSpPr>
          <p:nvPr/>
        </p:nvSpPr>
        <p:spPr bwMode="hidden">
          <a:xfrm>
            <a:off x="8063251" y="4203592"/>
            <a:ext cx="383523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18"/>
          <p:cNvSpPr>
            <a:spLocks/>
          </p:cNvSpPr>
          <p:nvPr/>
        </p:nvSpPr>
        <p:spPr bwMode="hidden">
          <a:xfrm>
            <a:off x="3492427" y="4075290"/>
            <a:ext cx="7392687"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22"/>
          <p:cNvSpPr>
            <a:spLocks/>
          </p:cNvSpPr>
          <p:nvPr/>
        </p:nvSpPr>
        <p:spPr bwMode="hidden">
          <a:xfrm>
            <a:off x="3771637" y="4087562"/>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6"/>
          <p:cNvSpPr>
            <a:spLocks/>
          </p:cNvSpPr>
          <p:nvPr/>
        </p:nvSpPr>
        <p:spPr bwMode="hidden">
          <a:xfrm>
            <a:off x="7479319" y="4074175"/>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3" name="Freeform 10"/>
          <p:cNvSpPr>
            <a:spLocks/>
          </p:cNvSpPr>
          <p:nvPr/>
        </p:nvSpPr>
        <p:spPr bwMode="hidden">
          <a:xfrm>
            <a:off x="282220" y="4058555"/>
            <a:ext cx="11631168"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p:cNvSpPr>
            <a:spLocks noGrp="1"/>
          </p:cNvSpPr>
          <p:nvPr>
            <p:ph type="title"/>
          </p:nvPr>
        </p:nvSpPr>
        <p:spPr>
          <a:xfrm>
            <a:off x="920043" y="2463560"/>
            <a:ext cx="10363200" cy="1524000"/>
          </a:xfrm>
        </p:spPr>
        <p:txBody>
          <a:bodyPr anchor="t">
            <a:normAutofit/>
          </a:bodyPr>
          <a:lstStyle>
            <a:lvl1pPr algn="ctr">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9334D819-9F07-4261-B09B-9E467E5D9002}" type="datetimeFigureOut">
              <a:rPr lang="en-US" smtClean="0">
                <a:solidFill>
                  <a:srgbClr val="1F497D"/>
                </a:solidFill>
              </a:rPr>
              <a:pPr/>
              <a:t>11/20/2019</a:t>
            </a:fld>
            <a:endParaRPr lang="en-US" dirty="0">
              <a:solidFill>
                <a:srgbClr val="1F497D"/>
              </a:solidFill>
            </a:endParaRPr>
          </a:p>
        </p:txBody>
      </p:sp>
      <p:sp>
        <p:nvSpPr>
          <p:cNvPr id="5" name="Footer Placeholder 4"/>
          <p:cNvSpPr>
            <a:spLocks noGrp="1"/>
          </p:cNvSpPr>
          <p:nvPr>
            <p:ph type="ftr" sz="quarter" idx="11"/>
          </p:nvPr>
        </p:nvSpPr>
        <p:spPr/>
        <p:txBody>
          <a:bodyPr/>
          <a:lstStyle/>
          <a:p>
            <a:endParaRPr lang="en-US" dirty="0">
              <a:solidFill>
                <a:srgbClr val="1F497D"/>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smtClean="0">
                <a:solidFill>
                  <a:srgbClr val="1F497D"/>
                </a:solidFill>
              </a:rPr>
              <a:pPr/>
              <a:t>‹Nº›</a:t>
            </a:fld>
            <a:endParaRPr lang="en-US" dirty="0">
              <a:solidFill>
                <a:srgbClr val="1F497D"/>
              </a:solidFill>
            </a:endParaRPr>
          </a:p>
        </p:txBody>
      </p:sp>
    </p:spTree>
    <p:extLst>
      <p:ext uri="{BB962C8B-B14F-4D97-AF65-F5344CB8AC3E}">
        <p14:creationId xmlns:p14="http://schemas.microsoft.com/office/powerpoint/2010/main" val="249330168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5" name="Date Placeholder 4"/>
          <p:cNvSpPr>
            <a:spLocks noGrp="1"/>
          </p:cNvSpPr>
          <p:nvPr>
            <p:ph type="dt" sz="half" idx="10"/>
          </p:nvPr>
        </p:nvSpPr>
        <p:spPr/>
        <p:txBody>
          <a:bodyPr/>
          <a:lstStyle/>
          <a:p>
            <a:fld id="{9334D819-9F07-4261-B09B-9E467E5D9002}" type="datetimeFigureOut">
              <a:rPr lang="en-US" smtClean="0">
                <a:solidFill>
                  <a:srgbClr val="1F497D"/>
                </a:solidFill>
              </a:rPr>
              <a:pPr/>
              <a:t>11/20/2019</a:t>
            </a:fld>
            <a:endParaRPr lang="en-US" dirty="0">
              <a:solidFill>
                <a:srgbClr val="1F497D"/>
              </a:solidFill>
            </a:endParaRPr>
          </a:p>
        </p:txBody>
      </p:sp>
      <p:sp>
        <p:nvSpPr>
          <p:cNvPr id="6" name="Footer Placeholder 5"/>
          <p:cNvSpPr>
            <a:spLocks noGrp="1"/>
          </p:cNvSpPr>
          <p:nvPr>
            <p:ph type="ftr" sz="quarter" idx="11"/>
          </p:nvPr>
        </p:nvSpPr>
        <p:spPr/>
        <p:txBody>
          <a:bodyPr/>
          <a:lstStyle/>
          <a:p>
            <a:endParaRPr lang="en-US" dirty="0">
              <a:solidFill>
                <a:srgbClr val="1F497D"/>
              </a:solidFill>
            </a:endParaRPr>
          </a:p>
        </p:txBody>
      </p:sp>
      <p:sp>
        <p:nvSpPr>
          <p:cNvPr id="7" name="Slide Number Placeholder 6"/>
          <p:cNvSpPr>
            <a:spLocks noGrp="1"/>
          </p:cNvSpPr>
          <p:nvPr>
            <p:ph type="sldNum" sz="quarter" idx="12"/>
          </p:nvPr>
        </p:nvSpPr>
        <p:spPr/>
        <p:txBody>
          <a:bodyPr/>
          <a:lstStyle/>
          <a:p>
            <a:fld id="{71766878-3199-4EAB-94E7-2D6D11070E14}" type="slidenum">
              <a:rPr lang="en-US" smtClean="0">
                <a:solidFill>
                  <a:srgbClr val="1F497D"/>
                </a:solidFill>
              </a:rPr>
              <a:pPr/>
              <a:t>‹Nº›</a:t>
            </a:fld>
            <a:endParaRPr lang="en-US" dirty="0">
              <a:solidFill>
                <a:srgbClr val="1F497D"/>
              </a:solidFill>
            </a:endParaRPr>
          </a:p>
        </p:txBody>
      </p:sp>
      <p:sp>
        <p:nvSpPr>
          <p:cNvPr id="9" name="Content Placeholder 8"/>
          <p:cNvSpPr>
            <a:spLocks noGrp="1"/>
          </p:cNvSpPr>
          <p:nvPr>
            <p:ph sz="quarter" idx="13"/>
          </p:nvPr>
        </p:nvSpPr>
        <p:spPr>
          <a:xfrm>
            <a:off x="902207" y="2679192"/>
            <a:ext cx="5096256" cy="34472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11" name="Content Placeholder 10"/>
          <p:cNvSpPr>
            <a:spLocks noGrp="1"/>
          </p:cNvSpPr>
          <p:nvPr>
            <p:ph sz="quarter" idx="14"/>
          </p:nvPr>
        </p:nvSpPr>
        <p:spPr>
          <a:xfrm>
            <a:off x="6193536" y="2679192"/>
            <a:ext cx="5096256" cy="34472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extLst>
      <p:ext uri="{BB962C8B-B14F-4D97-AF65-F5344CB8AC3E}">
        <p14:creationId xmlns:p14="http://schemas.microsoft.com/office/powerpoint/2010/main" val="63283100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Text Placeholder 2"/>
          <p:cNvSpPr>
            <a:spLocks noGrp="1"/>
          </p:cNvSpPr>
          <p:nvPr>
            <p:ph type="body" idx="1"/>
          </p:nvPr>
        </p:nvSpPr>
        <p:spPr>
          <a:xfrm>
            <a:off x="902208" y="2678114"/>
            <a:ext cx="5096256"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903110" y="3429001"/>
            <a:ext cx="5093407"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97600" y="2678113"/>
            <a:ext cx="5096256"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193367" y="3429001"/>
            <a:ext cx="5096256"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solidFill>
                  <a:srgbClr val="1F497D"/>
                </a:solidFill>
              </a:rPr>
              <a:pPr/>
              <a:t>11/20/2019</a:t>
            </a:fld>
            <a:endParaRPr lang="en-US" dirty="0">
              <a:solidFill>
                <a:srgbClr val="1F497D"/>
              </a:solidFill>
            </a:endParaRPr>
          </a:p>
        </p:txBody>
      </p:sp>
      <p:sp>
        <p:nvSpPr>
          <p:cNvPr id="8" name="Footer Placeholder 7"/>
          <p:cNvSpPr>
            <a:spLocks noGrp="1"/>
          </p:cNvSpPr>
          <p:nvPr>
            <p:ph type="ftr" sz="quarter" idx="11"/>
          </p:nvPr>
        </p:nvSpPr>
        <p:spPr/>
        <p:txBody>
          <a:bodyPr/>
          <a:lstStyle/>
          <a:p>
            <a:endParaRPr lang="en-US" dirty="0">
              <a:solidFill>
                <a:srgbClr val="1F497D"/>
              </a:solidFill>
            </a:endParaRPr>
          </a:p>
        </p:txBody>
      </p:sp>
      <p:sp>
        <p:nvSpPr>
          <p:cNvPr id="9" name="Slide Number Placeholder 8"/>
          <p:cNvSpPr>
            <a:spLocks noGrp="1"/>
          </p:cNvSpPr>
          <p:nvPr>
            <p:ph type="sldNum" sz="quarter" idx="12"/>
          </p:nvPr>
        </p:nvSpPr>
        <p:spPr/>
        <p:txBody>
          <a:bodyPr/>
          <a:lstStyle/>
          <a:p>
            <a:fld id="{71766878-3199-4EAB-94E7-2D6D11070E14}" type="slidenum">
              <a:rPr lang="en-US" smtClean="0">
                <a:solidFill>
                  <a:srgbClr val="1F497D"/>
                </a:solidFill>
              </a:rPr>
              <a:pPr/>
              <a:t>‹Nº›</a:t>
            </a:fld>
            <a:endParaRPr lang="en-US" dirty="0">
              <a:solidFill>
                <a:srgbClr val="1F497D"/>
              </a:solidFill>
            </a:endParaRPr>
          </a:p>
        </p:txBody>
      </p:sp>
    </p:spTree>
    <p:extLst>
      <p:ext uri="{BB962C8B-B14F-4D97-AF65-F5344CB8AC3E}">
        <p14:creationId xmlns:p14="http://schemas.microsoft.com/office/powerpoint/2010/main" val="102540636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Date Placeholder 2"/>
          <p:cNvSpPr>
            <a:spLocks noGrp="1"/>
          </p:cNvSpPr>
          <p:nvPr>
            <p:ph type="dt" sz="half" idx="10"/>
          </p:nvPr>
        </p:nvSpPr>
        <p:spPr/>
        <p:txBody>
          <a:bodyPr/>
          <a:lstStyle/>
          <a:p>
            <a:fld id="{9334D819-9F07-4261-B09B-9E467E5D9002}" type="datetimeFigureOut">
              <a:rPr lang="en-US" smtClean="0">
                <a:solidFill>
                  <a:srgbClr val="1F497D"/>
                </a:solidFill>
              </a:rPr>
              <a:pPr/>
              <a:t>11/20/2019</a:t>
            </a:fld>
            <a:endParaRPr lang="en-US" dirty="0">
              <a:solidFill>
                <a:srgbClr val="1F497D"/>
              </a:solidFill>
            </a:endParaRPr>
          </a:p>
        </p:txBody>
      </p:sp>
      <p:sp>
        <p:nvSpPr>
          <p:cNvPr id="4" name="Footer Placeholder 3"/>
          <p:cNvSpPr>
            <a:spLocks noGrp="1"/>
          </p:cNvSpPr>
          <p:nvPr>
            <p:ph type="ftr" sz="quarter" idx="11"/>
          </p:nvPr>
        </p:nvSpPr>
        <p:spPr/>
        <p:txBody>
          <a:bodyPr/>
          <a:lstStyle/>
          <a:p>
            <a:endParaRPr lang="en-US" dirty="0">
              <a:solidFill>
                <a:srgbClr val="1F497D"/>
              </a:solidFill>
            </a:endParaRPr>
          </a:p>
        </p:txBody>
      </p:sp>
      <p:sp>
        <p:nvSpPr>
          <p:cNvPr id="5" name="Slide Number Placeholder 4"/>
          <p:cNvSpPr>
            <a:spLocks noGrp="1"/>
          </p:cNvSpPr>
          <p:nvPr>
            <p:ph type="sldNum" sz="quarter" idx="12"/>
          </p:nvPr>
        </p:nvSpPr>
        <p:spPr/>
        <p:txBody>
          <a:bodyPr/>
          <a:lstStyle/>
          <a:p>
            <a:fld id="{71766878-3199-4EAB-94E7-2D6D11070E14}" type="slidenum">
              <a:rPr lang="en-US" smtClean="0">
                <a:solidFill>
                  <a:srgbClr val="1F497D"/>
                </a:solidFill>
              </a:rPr>
              <a:pPr/>
              <a:t>‹Nº›</a:t>
            </a:fld>
            <a:endParaRPr lang="en-US" dirty="0">
              <a:solidFill>
                <a:srgbClr val="1F497D"/>
              </a:solidFill>
            </a:endParaRPr>
          </a:p>
        </p:txBody>
      </p:sp>
    </p:spTree>
    <p:extLst>
      <p:ext uri="{BB962C8B-B14F-4D97-AF65-F5344CB8AC3E}">
        <p14:creationId xmlns:p14="http://schemas.microsoft.com/office/powerpoint/2010/main" val="281356744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Clic para editar título</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pPr/>
              <a:t>11/20/2019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‹Nº›</a:t>
            </a:fld>
            <a:endParaRPr lang="en-US" dirty="0"/>
          </a:p>
        </p:txBody>
      </p:sp>
    </p:spTree>
    <p:extLst>
      <p:ext uri="{BB962C8B-B14F-4D97-AF65-F5344CB8AC3E}">
        <p14:creationId xmlns:p14="http://schemas.microsoft.com/office/powerpoint/2010/main" val="12680392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a:grpSpLocks noChangeAspect="1"/>
          </p:cNvGrpSpPr>
          <p:nvPr/>
        </p:nvGrpSpPr>
        <p:grpSpPr bwMode="hidden">
          <a:xfrm>
            <a:off x="282220" y="714191"/>
            <a:ext cx="11631168"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Date Placeholder 1"/>
          <p:cNvSpPr>
            <a:spLocks noGrp="1"/>
          </p:cNvSpPr>
          <p:nvPr>
            <p:ph type="dt" sz="half" idx="10"/>
          </p:nvPr>
        </p:nvSpPr>
        <p:spPr/>
        <p:txBody>
          <a:bodyPr/>
          <a:lstStyle/>
          <a:p>
            <a:fld id="{9334D819-9F07-4261-B09B-9E467E5D9002}" type="datetimeFigureOut">
              <a:rPr lang="en-US" smtClean="0">
                <a:solidFill>
                  <a:srgbClr val="1F497D"/>
                </a:solidFill>
              </a:rPr>
              <a:pPr/>
              <a:t>11/20/2019</a:t>
            </a:fld>
            <a:endParaRPr lang="en-US" dirty="0">
              <a:solidFill>
                <a:srgbClr val="1F497D"/>
              </a:solidFill>
            </a:endParaRPr>
          </a:p>
        </p:txBody>
      </p:sp>
      <p:sp>
        <p:nvSpPr>
          <p:cNvPr id="3" name="Footer Placeholder 2"/>
          <p:cNvSpPr>
            <a:spLocks noGrp="1"/>
          </p:cNvSpPr>
          <p:nvPr>
            <p:ph type="ftr" sz="quarter" idx="11"/>
          </p:nvPr>
        </p:nvSpPr>
        <p:spPr/>
        <p:txBody>
          <a:bodyPr/>
          <a:lstStyle/>
          <a:p>
            <a:endParaRPr lang="en-US" dirty="0">
              <a:solidFill>
                <a:srgbClr val="1F497D"/>
              </a:solidFill>
            </a:endParaRPr>
          </a:p>
        </p:txBody>
      </p:sp>
      <p:sp>
        <p:nvSpPr>
          <p:cNvPr id="4" name="Slide Number Placeholder 3"/>
          <p:cNvSpPr>
            <a:spLocks noGrp="1"/>
          </p:cNvSpPr>
          <p:nvPr>
            <p:ph type="sldNum" sz="quarter" idx="12"/>
          </p:nvPr>
        </p:nvSpPr>
        <p:spPr/>
        <p:txBody>
          <a:bodyPr/>
          <a:lstStyle/>
          <a:p>
            <a:fld id="{71766878-3199-4EAB-94E7-2D6D11070E14}" type="slidenum">
              <a:rPr lang="en-US" smtClean="0">
                <a:solidFill>
                  <a:srgbClr val="1F497D"/>
                </a:solidFill>
              </a:rPr>
              <a:pPr/>
              <a:t>‹Nº›</a:t>
            </a:fld>
            <a:endParaRPr lang="en-US" dirty="0">
              <a:solidFill>
                <a:srgbClr val="1F497D"/>
              </a:solidFill>
            </a:endParaRPr>
          </a:p>
        </p:txBody>
      </p:sp>
    </p:spTree>
    <p:extLst>
      <p:ext uri="{BB962C8B-B14F-4D97-AF65-F5344CB8AC3E}">
        <p14:creationId xmlns:p14="http://schemas.microsoft.com/office/powerpoint/2010/main" val="173066783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9334D819-9F07-4261-B09B-9E467E5D9002}" type="datetimeFigureOut">
              <a:rPr lang="en-US" smtClean="0">
                <a:solidFill>
                  <a:srgbClr val="1F497D"/>
                </a:solidFill>
              </a:rPr>
              <a:pPr/>
              <a:t>11/20/2019</a:t>
            </a:fld>
            <a:endParaRPr lang="en-US" dirty="0">
              <a:solidFill>
                <a:srgbClr val="1F497D"/>
              </a:solidFill>
            </a:endParaRPr>
          </a:p>
        </p:txBody>
      </p:sp>
      <p:sp>
        <p:nvSpPr>
          <p:cNvPr id="6" name="Footer Placeholder 5"/>
          <p:cNvSpPr>
            <a:spLocks noGrp="1"/>
          </p:cNvSpPr>
          <p:nvPr>
            <p:ph type="ftr" sz="quarter" idx="11"/>
          </p:nvPr>
        </p:nvSpPr>
        <p:spPr/>
        <p:txBody>
          <a:bodyPr/>
          <a:lstStyle/>
          <a:p>
            <a:endParaRPr lang="en-US" dirty="0">
              <a:solidFill>
                <a:srgbClr val="1F497D"/>
              </a:solidFill>
            </a:endParaRPr>
          </a:p>
        </p:txBody>
      </p:sp>
      <p:sp>
        <p:nvSpPr>
          <p:cNvPr id="7" name="Slide Number Placeholder 6"/>
          <p:cNvSpPr>
            <a:spLocks noGrp="1"/>
          </p:cNvSpPr>
          <p:nvPr>
            <p:ph type="sldNum" sz="quarter" idx="12"/>
          </p:nvPr>
        </p:nvSpPr>
        <p:spPr/>
        <p:txBody>
          <a:bodyPr/>
          <a:lstStyle/>
          <a:p>
            <a:fld id="{71766878-3199-4EAB-94E7-2D6D11070E14}" type="slidenum">
              <a:rPr lang="en-US" smtClean="0">
                <a:solidFill>
                  <a:srgbClr val="1F497D"/>
                </a:solidFill>
              </a:rPr>
              <a:pPr/>
              <a:t>‹Nº›</a:t>
            </a:fld>
            <a:endParaRPr lang="en-US" dirty="0">
              <a:solidFill>
                <a:srgbClr val="1F497D"/>
              </a:solidFill>
            </a:endParaRPr>
          </a:p>
        </p:txBody>
      </p:sp>
      <p:sp>
        <p:nvSpPr>
          <p:cNvPr id="4" name="Text Placeholder 3"/>
          <p:cNvSpPr>
            <a:spLocks noGrp="1"/>
          </p:cNvSpPr>
          <p:nvPr>
            <p:ph type="body" sz="half" idx="2"/>
          </p:nvPr>
        </p:nvSpPr>
        <p:spPr>
          <a:xfrm>
            <a:off x="1219200" y="3581401"/>
            <a:ext cx="44704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2" name="Title 21"/>
          <p:cNvSpPr>
            <a:spLocks noGrp="1"/>
          </p:cNvSpPr>
          <p:nvPr>
            <p:ph type="title"/>
          </p:nvPr>
        </p:nvSpPr>
        <p:spPr>
          <a:xfrm>
            <a:off x="1219200" y="2286000"/>
            <a:ext cx="4470400" cy="1252728"/>
          </a:xfrm>
        </p:spPr>
        <p:txBody>
          <a:bodyPr anchor="b">
            <a:noAutofit/>
          </a:bodyPr>
          <a:lstStyle>
            <a:lvl1pPr algn="l">
              <a:defRPr sz="3200">
                <a:solidFill>
                  <a:schemeClr val="tx2"/>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6202616" y="1828800"/>
            <a:ext cx="5205435"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Tree>
    <p:extLst>
      <p:ext uri="{BB962C8B-B14F-4D97-AF65-F5344CB8AC3E}">
        <p14:creationId xmlns:p14="http://schemas.microsoft.com/office/powerpoint/2010/main" val="10984521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title"/>
          </p:nvPr>
        </p:nvSpPr>
        <p:spPr>
          <a:xfrm>
            <a:off x="6498874" y="338667"/>
            <a:ext cx="5083527" cy="2429934"/>
          </a:xfrm>
        </p:spPr>
        <p:txBody>
          <a:bodyPr anchor="b">
            <a:normAutofit/>
          </a:bodyPr>
          <a:lstStyle>
            <a:lvl1pPr algn="l">
              <a:defRPr sz="2800" b="0">
                <a:solidFill>
                  <a:srgbClr val="FFFFFF"/>
                </a:solidFill>
              </a:defRPr>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491112" y="2785533"/>
            <a:ext cx="5091289"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9334D819-9F07-4261-B09B-9E467E5D9002}" type="datetimeFigureOut">
              <a:rPr lang="en-US" smtClean="0">
                <a:solidFill>
                  <a:srgbClr val="1F497D"/>
                </a:solidFill>
              </a:rPr>
              <a:pPr/>
              <a:t>11/20/2019</a:t>
            </a:fld>
            <a:endParaRPr lang="en-US" dirty="0">
              <a:solidFill>
                <a:srgbClr val="1F497D"/>
              </a:solidFill>
            </a:endParaRPr>
          </a:p>
        </p:txBody>
      </p:sp>
      <p:sp>
        <p:nvSpPr>
          <p:cNvPr id="6" name="Footer Placeholder 5"/>
          <p:cNvSpPr>
            <a:spLocks noGrp="1"/>
          </p:cNvSpPr>
          <p:nvPr>
            <p:ph type="ftr" sz="quarter" idx="11"/>
          </p:nvPr>
        </p:nvSpPr>
        <p:spPr/>
        <p:txBody>
          <a:bodyPr/>
          <a:lstStyle/>
          <a:p>
            <a:endParaRPr lang="en-US" dirty="0">
              <a:solidFill>
                <a:srgbClr val="1F497D"/>
              </a:solidFill>
            </a:endParaRPr>
          </a:p>
        </p:txBody>
      </p:sp>
      <p:sp>
        <p:nvSpPr>
          <p:cNvPr id="7" name="Slide Number Placeholder 6"/>
          <p:cNvSpPr>
            <a:spLocks noGrp="1"/>
          </p:cNvSpPr>
          <p:nvPr>
            <p:ph type="sldNum" sz="quarter" idx="12"/>
          </p:nvPr>
        </p:nvSpPr>
        <p:spPr/>
        <p:txBody>
          <a:bodyPr/>
          <a:lstStyle/>
          <a:p>
            <a:fld id="{71766878-3199-4EAB-94E7-2D6D11070E14}" type="slidenum">
              <a:rPr lang="en-US" smtClean="0">
                <a:solidFill>
                  <a:srgbClr val="1F497D"/>
                </a:solidFill>
              </a:rPr>
              <a:pPr/>
              <a:t>‹Nº›</a:t>
            </a:fld>
            <a:endParaRPr lang="en-US" dirty="0">
              <a:solidFill>
                <a:srgbClr val="1F497D"/>
              </a:solidFill>
            </a:endParaRPr>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Tree>
    <p:extLst>
      <p:ext uri="{BB962C8B-B14F-4D97-AF65-F5344CB8AC3E}">
        <p14:creationId xmlns:p14="http://schemas.microsoft.com/office/powerpoint/2010/main" val="77976943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9334D819-9F07-4261-B09B-9E467E5D9002}" type="datetimeFigureOut">
              <a:rPr lang="en-US" smtClean="0">
                <a:solidFill>
                  <a:srgbClr val="1F497D"/>
                </a:solidFill>
              </a:rPr>
              <a:pPr/>
              <a:t>11/20/2019</a:t>
            </a:fld>
            <a:endParaRPr lang="en-US" dirty="0">
              <a:solidFill>
                <a:srgbClr val="1F497D"/>
              </a:solidFill>
            </a:endParaRPr>
          </a:p>
        </p:txBody>
      </p:sp>
      <p:sp>
        <p:nvSpPr>
          <p:cNvPr id="5" name="Footer Placeholder 4"/>
          <p:cNvSpPr>
            <a:spLocks noGrp="1"/>
          </p:cNvSpPr>
          <p:nvPr>
            <p:ph type="ftr" sz="quarter" idx="11"/>
          </p:nvPr>
        </p:nvSpPr>
        <p:spPr/>
        <p:txBody>
          <a:bodyPr/>
          <a:lstStyle/>
          <a:p>
            <a:endParaRPr lang="en-US" dirty="0">
              <a:solidFill>
                <a:srgbClr val="1F497D"/>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smtClean="0">
                <a:solidFill>
                  <a:srgbClr val="1F497D"/>
                </a:solidFill>
              </a:rPr>
              <a:pPr/>
              <a:t>‹Nº›</a:t>
            </a:fld>
            <a:endParaRPr lang="en-US" dirty="0">
              <a:solidFill>
                <a:srgbClr val="1F497D"/>
              </a:solidFill>
            </a:endParaRPr>
          </a:p>
        </p:txBody>
      </p:sp>
    </p:spTree>
    <p:extLst>
      <p:ext uri="{BB962C8B-B14F-4D97-AF65-F5344CB8AC3E}">
        <p14:creationId xmlns:p14="http://schemas.microsoft.com/office/powerpoint/2010/main" val="247108154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9334D819-9F07-4261-B09B-9E467E5D9002}" type="datetimeFigureOut">
              <a:rPr lang="en-US" smtClean="0">
                <a:solidFill>
                  <a:srgbClr val="1F497D"/>
                </a:solidFill>
              </a:rPr>
              <a:pPr/>
              <a:t>11/20/2019</a:t>
            </a:fld>
            <a:endParaRPr lang="en-US" dirty="0">
              <a:solidFill>
                <a:srgbClr val="1F497D"/>
              </a:solidFill>
            </a:endParaRPr>
          </a:p>
        </p:txBody>
      </p:sp>
      <p:sp>
        <p:nvSpPr>
          <p:cNvPr id="5" name="Footer Placeholder 4"/>
          <p:cNvSpPr>
            <a:spLocks noGrp="1"/>
          </p:cNvSpPr>
          <p:nvPr>
            <p:ph type="ftr" sz="quarter" idx="11"/>
          </p:nvPr>
        </p:nvSpPr>
        <p:spPr/>
        <p:txBody>
          <a:bodyPr/>
          <a:lstStyle/>
          <a:p>
            <a:endParaRPr lang="en-US" dirty="0">
              <a:solidFill>
                <a:srgbClr val="1F497D"/>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smtClean="0">
                <a:solidFill>
                  <a:srgbClr val="1F497D"/>
                </a:solidFill>
              </a:rPr>
              <a:pPr/>
              <a:t>‹Nº›</a:t>
            </a:fld>
            <a:endParaRPr lang="en-US" dirty="0">
              <a:solidFill>
                <a:srgbClr val="1F497D"/>
              </a:solidFill>
            </a:endParaRPr>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Vertical Title 1"/>
          <p:cNvSpPr>
            <a:spLocks noGrp="1"/>
          </p:cNvSpPr>
          <p:nvPr>
            <p:ph type="title" orient="vert"/>
          </p:nvPr>
        </p:nvSpPr>
        <p:spPr>
          <a:xfrm>
            <a:off x="8839200" y="1447801"/>
            <a:ext cx="2743200" cy="4487333"/>
          </a:xfrm>
        </p:spPr>
        <p:txBody>
          <a:bodyPr vert="eaVert" anchor="ctr"/>
          <a:lstStyle>
            <a:lvl1pPr algn="l">
              <a:defRPr>
                <a:solidFill>
                  <a:schemeClr val="tx2"/>
                </a:solidFil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09600" y="1447800"/>
            <a:ext cx="80264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Tree>
    <p:extLst>
      <p:ext uri="{BB962C8B-B14F-4D97-AF65-F5344CB8AC3E}">
        <p14:creationId xmlns:p14="http://schemas.microsoft.com/office/powerpoint/2010/main" val="424036789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s-ES"/>
              <a:t>Clic para editar título</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smtClean="0"/>
              <a:pPr/>
              <a:t>11/20/2019</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smtClean="0"/>
              <a:pPr/>
              <a:t>‹Nº›</a:t>
            </a:fld>
            <a:endParaRPr lang="en-US" dirty="0"/>
          </a:p>
        </p:txBody>
      </p:sp>
      <p:grpSp>
        <p:nvGrpSpPr>
          <p:cNvPr id="7" name="Group 6"/>
          <p:cNvGrpSpPr/>
          <p:nvPr/>
        </p:nvGrpSpPr>
        <p:grpSpPr>
          <a:xfrm>
            <a:off x="0" y="0"/>
            <a:ext cx="2814638" cy="6858000"/>
            <a:chOff x="0" y="0"/>
            <a:chExt cx="2814638" cy="6858000"/>
          </a:xfrm>
        </p:grpSpPr>
        <p:sp>
          <p:nvSpPr>
            <p:cNvPr id="11" name="Freeform 6"/>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30747451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Clic para editar título</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pPr/>
              <a:t>11/20/2019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pPr/>
              <a:t>‹Nº›</a:t>
            </a:fld>
            <a:endParaRPr lang="en-US" dirty="0"/>
          </a:p>
        </p:txBody>
      </p:sp>
    </p:spTree>
    <p:extLst>
      <p:ext uri="{BB962C8B-B14F-4D97-AF65-F5344CB8AC3E}">
        <p14:creationId xmlns:p14="http://schemas.microsoft.com/office/powerpoint/2010/main" val="878586151"/>
      </p:ext>
    </p:extLst>
  </p:cSld>
  <p:clrMapOvr>
    <a:masterClrMapping/>
  </p:clrMapOvr>
  <p:extLst>
    <p:ext uri="{DCECCB84-F9BA-43D5-87BE-67443E8EF086}">
      <p15:sldGuideLst xmlns:p15="http://schemas.microsoft.com/office/powerpoint/2012/main" xmlns=""/>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s-ES"/>
              <a:t>Clic para editar título</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257300" y="2909102"/>
            <a:ext cx="4800600" cy="299639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633864" y="2909102"/>
            <a:ext cx="4800600" cy="299639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pPr/>
              <a:t>11/20/2019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pPr/>
              <a:t>‹Nº›</a:t>
            </a:fld>
            <a:endParaRPr lang="en-US" dirty="0"/>
          </a:p>
        </p:txBody>
      </p:sp>
    </p:spTree>
    <p:extLst>
      <p:ext uri="{BB962C8B-B14F-4D97-AF65-F5344CB8AC3E}">
        <p14:creationId xmlns:p14="http://schemas.microsoft.com/office/powerpoint/2010/main" val="299883085"/>
      </p:ext>
    </p:extLst>
  </p:cSld>
  <p:clrMapOvr>
    <a:masterClrMapping/>
  </p:clrMapOvr>
  <p:extLst>
    <p:ext uri="{DCECCB84-F9BA-43D5-87BE-67443E8EF086}">
      <p15:sldGuideLst xmlns:p15="http://schemas.microsoft.com/office/powerpoint/2012/main" xmlns=""/>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Clic para editar título</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pPr/>
              <a:t>11/20/2019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pPr/>
              <a:t>‹Nº›</a:t>
            </a:fld>
            <a:endParaRPr lang="en-US" dirty="0"/>
          </a:p>
        </p:txBody>
      </p:sp>
    </p:spTree>
    <p:extLst>
      <p:ext uri="{BB962C8B-B14F-4D97-AF65-F5344CB8AC3E}">
        <p14:creationId xmlns:p14="http://schemas.microsoft.com/office/powerpoint/2010/main" val="2138373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pPr/>
              <a:t>11/20/2019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pPr/>
              <a:t>‹Nº›</a:t>
            </a:fld>
            <a:endParaRPr lang="en-US" dirty="0"/>
          </a:p>
        </p:txBody>
      </p:sp>
    </p:spTree>
    <p:extLst>
      <p:ext uri="{BB962C8B-B14F-4D97-AF65-F5344CB8AC3E}">
        <p14:creationId xmlns:p14="http://schemas.microsoft.com/office/powerpoint/2010/main" val="1508497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7" name="Freeform 11"/>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s-ES"/>
              <a:t>Clic para editar título</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smtClean="0"/>
              <a:pPr/>
              <a:t>11/20/2019</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smtClean="0"/>
              <a:pPr/>
              <a:t>‹Nº›</a:t>
            </a:fld>
            <a:endParaRPr lang="en-US" dirty="0"/>
          </a:p>
        </p:txBody>
      </p:sp>
      <p:sp>
        <p:nvSpPr>
          <p:cNvPr id="8" name="Rectangle 7"/>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3714220"/>
      </p:ext>
    </p:extLst>
  </p:cSld>
  <p:clrMapOvr>
    <a:masterClrMapping/>
  </p:clrMapOvr>
  <p:extLst>
    <p:ext uri="{DCECCB84-F9BA-43D5-87BE-67443E8EF086}">
      <p15:sldGuideLst xmlns:p15="http://schemas.microsoft.com/office/powerpoint/2012/main" xmlns="">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Arrastre la imagen al marcador de posición o haga clic en el icono para agregar</a:t>
            </a:r>
            <a:endParaRPr lang="en-US" dirty="0"/>
          </a:p>
        </p:txBody>
      </p:sp>
      <p:sp>
        <p:nvSpPr>
          <p:cNvPr id="11" name="Freeform 11"/>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s-ES"/>
              <a:t>Clic para editar título</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smtClean="0"/>
              <a:pPr/>
              <a:t>11/20/2019</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smtClean="0"/>
              <a:pPr/>
              <a:t>‹Nº›</a:t>
            </a:fld>
            <a:endParaRPr lang="en-US" dirty="0"/>
          </a:p>
        </p:txBody>
      </p:sp>
    </p:spTree>
    <p:extLst>
      <p:ext uri="{BB962C8B-B14F-4D97-AF65-F5344CB8AC3E}">
        <p14:creationId xmlns:p14="http://schemas.microsoft.com/office/powerpoint/2010/main" val="1067000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s-ES"/>
              <a:t>Clic para editar título</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smtClean="0"/>
              <a:pPr/>
              <a:t>11/20/2019</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smtClean="0"/>
              <a:pPr/>
              <a:t>‹Nº›</a:t>
            </a:fld>
            <a:endParaRPr lang="en-US" dirty="0"/>
          </a:p>
        </p:txBody>
      </p:sp>
      <p:sp>
        <p:nvSpPr>
          <p:cNvPr id="11" name="Freeform 6"/>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3971397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15"/>
          <p:cNvGrpSpPr>
            <a:grpSpLocks noChangeAspect="1"/>
          </p:cNvGrpSpPr>
          <p:nvPr/>
        </p:nvGrpSpPr>
        <p:grpSpPr bwMode="hidden">
          <a:xfrm>
            <a:off x="282220" y="1679429"/>
            <a:ext cx="11631168"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4" name="Date Placeholder 3"/>
          <p:cNvSpPr>
            <a:spLocks noGrp="1"/>
          </p:cNvSpPr>
          <p:nvPr>
            <p:ph type="dt" sz="half" idx="2"/>
          </p:nvPr>
        </p:nvSpPr>
        <p:spPr>
          <a:xfrm>
            <a:off x="6884896" y="6250165"/>
            <a:ext cx="5048920" cy="365125"/>
          </a:xfrm>
          <a:prstGeom prst="rect">
            <a:avLst/>
          </a:prstGeom>
        </p:spPr>
        <p:txBody>
          <a:bodyPr vert="horz" lIns="91440" tIns="45720" rIns="91440" bIns="45720" rtlCol="0" anchor="ctr"/>
          <a:lstStyle>
            <a:lvl1pPr algn="r">
              <a:defRPr sz="1000">
                <a:solidFill>
                  <a:schemeClr val="tx2"/>
                </a:solidFill>
              </a:defRPr>
            </a:lvl1pPr>
          </a:lstStyle>
          <a:p>
            <a:fld id="{9334D819-9F07-4261-B09B-9E467E5D9002}" type="datetimeFigureOut">
              <a:rPr lang="en-US" smtClean="0">
                <a:solidFill>
                  <a:srgbClr val="1F497D"/>
                </a:solidFill>
              </a:rPr>
              <a:pPr/>
              <a:t>11/20/2019</a:t>
            </a:fld>
            <a:endParaRPr lang="en-US" dirty="0">
              <a:solidFill>
                <a:srgbClr val="1F497D"/>
              </a:solidFill>
            </a:endParaRPr>
          </a:p>
        </p:txBody>
      </p:sp>
      <p:sp>
        <p:nvSpPr>
          <p:cNvPr id="5" name="Footer Placeholder 4"/>
          <p:cNvSpPr>
            <a:spLocks noGrp="1"/>
          </p:cNvSpPr>
          <p:nvPr>
            <p:ph type="ftr" sz="quarter" idx="3"/>
          </p:nvPr>
        </p:nvSpPr>
        <p:spPr>
          <a:xfrm>
            <a:off x="258185" y="6250165"/>
            <a:ext cx="5048921" cy="365125"/>
          </a:xfrm>
          <a:prstGeom prst="rect">
            <a:avLst/>
          </a:prstGeom>
        </p:spPr>
        <p:txBody>
          <a:bodyPr vert="horz" lIns="91440" tIns="45720" rIns="91440" bIns="45720" rtlCol="0" anchor="ctr"/>
          <a:lstStyle>
            <a:lvl1pPr algn="l">
              <a:defRPr sz="1000">
                <a:solidFill>
                  <a:schemeClr val="tx2"/>
                </a:solidFill>
              </a:defRPr>
            </a:lvl1pPr>
          </a:lstStyle>
          <a:p>
            <a:endParaRPr lang="en-US" dirty="0">
              <a:solidFill>
                <a:srgbClr val="1F497D"/>
              </a:solidFill>
            </a:endParaRPr>
          </a:p>
        </p:txBody>
      </p:sp>
      <p:sp>
        <p:nvSpPr>
          <p:cNvPr id="6" name="Slide Number Placeholder 5"/>
          <p:cNvSpPr>
            <a:spLocks noGrp="1"/>
          </p:cNvSpPr>
          <p:nvPr>
            <p:ph type="sldNum" sz="quarter" idx="4"/>
          </p:nvPr>
        </p:nvSpPr>
        <p:spPr>
          <a:xfrm>
            <a:off x="5321451" y="6250164"/>
            <a:ext cx="1549101" cy="365125"/>
          </a:xfrm>
          <a:prstGeom prst="rect">
            <a:avLst/>
          </a:prstGeom>
        </p:spPr>
        <p:txBody>
          <a:bodyPr vert="horz" lIns="91440" tIns="45720" rIns="91440" bIns="45720" rtlCol="0" anchor="ctr"/>
          <a:lstStyle>
            <a:lvl1pPr algn="ctr">
              <a:defRPr sz="1000">
                <a:solidFill>
                  <a:schemeClr val="tx2"/>
                </a:solidFill>
              </a:defRPr>
            </a:lvl1pPr>
          </a:lstStyle>
          <a:p>
            <a:fld id="{71766878-3199-4EAB-94E7-2D6D11070E14}" type="slidenum">
              <a:rPr lang="en-US" smtClean="0">
                <a:solidFill>
                  <a:srgbClr val="1F497D"/>
                </a:solidFill>
              </a:rPr>
              <a:pPr/>
              <a:t>‹Nº›</a:t>
            </a:fld>
            <a:endParaRPr lang="en-US" dirty="0">
              <a:solidFill>
                <a:srgbClr val="1F497D"/>
              </a:solidFill>
            </a:endParaRPr>
          </a:p>
        </p:txBody>
      </p:sp>
      <p:sp>
        <p:nvSpPr>
          <p:cNvPr id="3" name="Text Placeholder 2"/>
          <p:cNvSpPr>
            <a:spLocks noGrp="1"/>
          </p:cNvSpPr>
          <p:nvPr>
            <p:ph type="body" idx="1"/>
          </p:nvPr>
        </p:nvSpPr>
        <p:spPr>
          <a:xfrm>
            <a:off x="1162757" y="2675467"/>
            <a:ext cx="9877777" cy="3450696"/>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Tree>
    <p:extLst>
      <p:ext uri="{BB962C8B-B14F-4D97-AF65-F5344CB8AC3E}">
        <p14:creationId xmlns:p14="http://schemas.microsoft.com/office/powerpoint/2010/main" val="91672657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10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58.tiff"/><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8" Type="http://schemas.openxmlformats.org/officeDocument/2006/relationships/hyperlink" Target="https://www.google.es/url?sa=i&amp;rct=j&amp;q=&amp;esrc=s&amp;source=imgres&amp;cd=&amp;cad=rja&amp;uact=8&amp;ved=2ahUKEwi4oMfsqtDaAhUSblAKHUl5BXYQjRx6BAgAEAU&amp;url=https://vandal.elespanol.com/caratulas/pc/fortnite/15388&amp;psig=AOvVaw26cGqpkd6q0RkXx7G_4jpN&amp;ust=1524570773022415" TargetMode="External"/><Relationship Id="rId3" Type="http://schemas.openxmlformats.org/officeDocument/2006/relationships/image" Target="../media/image159.jpeg"/><Relationship Id="rId7" Type="http://schemas.openxmlformats.org/officeDocument/2006/relationships/image" Target="../media/image163.jpeg"/><Relationship Id="rId2" Type="http://schemas.openxmlformats.org/officeDocument/2006/relationships/hyperlink" Target="http://www.google.es/url?sa=i&amp;rct=j&amp;q=&amp;esrc=s&amp;source=images&amp;cd=&amp;cad=rja&amp;uact=8&amp;ved=0ahUKEwjYvrmZvNbSAhWHqxoKHQZtA84QjRwIBw&amp;url=http://www.pokemon-sunmoon.com/es-es/&amp;psig=AFQjCNGlJOaHt0iVcwdgeoVOCNkuH74a5w&amp;ust=1489597213818561" TargetMode="External"/><Relationship Id="rId1" Type="http://schemas.openxmlformats.org/officeDocument/2006/relationships/slideLayout" Target="../slideLayouts/slideLayout2.xml"/><Relationship Id="rId6" Type="http://schemas.openxmlformats.org/officeDocument/2006/relationships/image" Target="../media/image162.jpeg"/><Relationship Id="rId5" Type="http://schemas.openxmlformats.org/officeDocument/2006/relationships/image" Target="../media/image161.jpeg"/><Relationship Id="rId10" Type="http://schemas.openxmlformats.org/officeDocument/2006/relationships/image" Target="../media/image165.jpeg"/><Relationship Id="rId4" Type="http://schemas.openxmlformats.org/officeDocument/2006/relationships/image" Target="../media/image160.jpeg"/><Relationship Id="rId9" Type="http://schemas.openxmlformats.org/officeDocument/2006/relationships/image" Target="../media/image164.jpeg"/></Relationships>
</file>

<file path=ppt/slides/_rels/slide106.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hyperlink" Target="file:///C:\Users\Usuario\Desktop\VILANOVA\GTA5.mp4" TargetMode="Externa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5.xml"/><Relationship Id="rId6" Type="http://schemas.openxmlformats.org/officeDocument/2006/relationships/image" Target="../media/image169.png"/><Relationship Id="rId5" Type="http://schemas.openxmlformats.org/officeDocument/2006/relationships/hyperlink" Target="http://www.hobbyconsolas.com/noticias/videojuegos-mas-vendidos-espana-agosto-2017-163770" TargetMode="External"/><Relationship Id="rId4" Type="http://schemas.openxmlformats.org/officeDocument/2006/relationships/image" Target="../media/image168.png"/></Relationships>
</file>

<file path=ppt/slides/_rels/slide108.xml.rels><?xml version="1.0" encoding="UTF-8" standalone="yes"?>
<Relationships xmlns="http://schemas.openxmlformats.org/package/2006/relationships"><Relationship Id="rId8" Type="http://schemas.openxmlformats.org/officeDocument/2006/relationships/hyperlink" Target="http://www.hobbyconsolas.com/noticias/videojuegos-mas-vendidos-espana-agosto-2017-163770" TargetMode="External"/><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 Id="rId9" Type="http://schemas.openxmlformats.org/officeDocument/2006/relationships/image" Target="../media/image169.png"/></Relationships>
</file>

<file path=ppt/slides/_rels/slide109.xml.rels><?xml version="1.0" encoding="UTF-8" standalone="yes"?>
<Relationships xmlns="http://schemas.openxmlformats.org/package/2006/relationships"><Relationship Id="rId3" Type="http://schemas.openxmlformats.org/officeDocument/2006/relationships/image" Target="../media/image175.jpeg"/><Relationship Id="rId7" Type="http://schemas.openxmlformats.org/officeDocument/2006/relationships/image" Target="../media/image179.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78.gif"/><Relationship Id="rId5" Type="http://schemas.openxmlformats.org/officeDocument/2006/relationships/image" Target="../media/image177.jpeg"/><Relationship Id="rId4" Type="http://schemas.openxmlformats.org/officeDocument/2006/relationships/image" Target="../media/image176.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83.jpeg"/><Relationship Id="rId5" Type="http://schemas.openxmlformats.org/officeDocument/2006/relationships/image" Target="../media/image182.png"/><Relationship Id="rId4" Type="http://schemas.openxmlformats.org/officeDocument/2006/relationships/image" Target="../media/image181.jpeg"/></Relationships>
</file>

<file path=ppt/slides/_rels/slide111.xml.rels><?xml version="1.0" encoding="UTF-8" standalone="yes"?>
<Relationships xmlns="http://schemas.openxmlformats.org/package/2006/relationships"><Relationship Id="rId8" Type="http://schemas.openxmlformats.org/officeDocument/2006/relationships/hyperlink" Target="https://www.vice.com/en_us/article/ev3gmm/red-dead-redemption-2-players-are-excited-to-attack-and-kill-feminists-in-the-game" TargetMode="External"/><Relationship Id="rId3" Type="http://schemas.openxmlformats.org/officeDocument/2006/relationships/image" Target="../media/image180.jpeg"/><Relationship Id="rId7" Type="http://schemas.openxmlformats.org/officeDocument/2006/relationships/image" Target="../media/image185.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hyperlink" Target="https://www.youtube.com/watch?v=oTcwl232id8" TargetMode="External"/><Relationship Id="rId11" Type="http://schemas.openxmlformats.org/officeDocument/2006/relationships/hyperlink" Target="https://www.youtube.com/watch?v=mZ7RicfseRU" TargetMode="External"/><Relationship Id="rId5" Type="http://schemas.openxmlformats.org/officeDocument/2006/relationships/image" Target="../media/image184.png"/><Relationship Id="rId10" Type="http://schemas.openxmlformats.org/officeDocument/2006/relationships/image" Target="../media/image187.png"/><Relationship Id="rId4" Type="http://schemas.openxmlformats.org/officeDocument/2006/relationships/hyperlink" Target="https://www.youtube.com/watch?v=MPYAM9AfRHo" TargetMode="External"/><Relationship Id="rId9" Type="http://schemas.openxmlformats.org/officeDocument/2006/relationships/image" Target="../media/image186.png"/></Relationships>
</file>

<file path=ppt/slides/_rels/slide112.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hyperlink" Target="file:///C:\Users\Usuario\Desktop\VILANOVA\CLASHROYALE.mp4" TargetMode="External"/><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190.png"/><Relationship Id="rId4" Type="http://schemas.openxmlformats.org/officeDocument/2006/relationships/image" Target="../media/image189.jpeg"/></Relationships>
</file>

<file path=ppt/slides/_rels/slide115.xml.rels><?xml version="1.0" encoding="UTF-8" standalone="yes"?>
<Relationships xmlns="http://schemas.openxmlformats.org/package/2006/relationships"><Relationship Id="rId8" Type="http://schemas.openxmlformats.org/officeDocument/2006/relationships/image" Target="../media/image196.jpeg"/><Relationship Id="rId3" Type="http://schemas.openxmlformats.org/officeDocument/2006/relationships/image" Target="../media/image191.jpeg"/><Relationship Id="rId7" Type="http://schemas.openxmlformats.org/officeDocument/2006/relationships/image" Target="../media/image195.jpeg"/><Relationship Id="rId12" Type="http://schemas.openxmlformats.org/officeDocument/2006/relationships/image" Target="../media/image200.jpeg"/><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image" Target="../media/image194.jpeg"/><Relationship Id="rId11" Type="http://schemas.openxmlformats.org/officeDocument/2006/relationships/image" Target="../media/image199.jpeg"/><Relationship Id="rId5" Type="http://schemas.openxmlformats.org/officeDocument/2006/relationships/image" Target="../media/image193.jpg"/><Relationship Id="rId10" Type="http://schemas.openxmlformats.org/officeDocument/2006/relationships/image" Target="../media/image198.jpeg"/><Relationship Id="rId4" Type="http://schemas.openxmlformats.org/officeDocument/2006/relationships/image" Target="../media/image192.jpg"/><Relationship Id="rId9" Type="http://schemas.openxmlformats.org/officeDocument/2006/relationships/image" Target="../media/image197.jpeg"/></Relationships>
</file>

<file path=ppt/slides/_rels/slide116.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image" Target="../media/image201.png"/><Relationship Id="rId7" Type="http://schemas.openxmlformats.org/officeDocument/2006/relationships/image" Target="../media/image205.svg"/><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image" Target="../media/image203.png"/><Relationship Id="rId11" Type="http://schemas.openxmlformats.org/officeDocument/2006/relationships/image" Target="../media/image207.jpeg"/><Relationship Id="rId5" Type="http://schemas.openxmlformats.org/officeDocument/2006/relationships/image" Target="../media/image202.png"/><Relationship Id="rId10" Type="http://schemas.openxmlformats.org/officeDocument/2006/relationships/image" Target="../media/image206.png"/><Relationship Id="rId4" Type="http://schemas.openxmlformats.org/officeDocument/2006/relationships/image" Target="../media/image202.svg"/><Relationship Id="rId9" Type="http://schemas.openxmlformats.org/officeDocument/2006/relationships/image" Target="../media/image205.png"/></Relationships>
</file>

<file path=ppt/slides/_rels/slide117.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hyperlink" Target="file:///C:\Users\Usuario\Desktop\VILANOVA\FORTNITE.mp4" TargetMode="Externa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09.png"/><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1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1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20.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chart" Target="../charts/chart21.xml"/><Relationship Id="rId4" Type="http://schemas.openxmlformats.org/officeDocument/2006/relationships/image" Target="../media/image210.png"/></Relationships>
</file>

<file path=ppt/slides/_rels/slide123.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chart" Target="../charts/chart22.xml"/><Relationship Id="rId4" Type="http://schemas.openxmlformats.org/officeDocument/2006/relationships/image" Target="../media/image212.png"/></Relationships>
</file>

<file path=ppt/slides/_rels/slide124.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microsoft.com/office/2007/relationships/hdphoto" Target="../media/hdphoto1.wdp"/></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17.tiff"/><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8" Type="http://schemas.openxmlformats.org/officeDocument/2006/relationships/hyperlink" Target="https://www.google.es/url?sa=i&amp;rct=j&amp;q=&amp;esrc=s&amp;source=images&amp;cd=&amp;cad=rja&amp;uact=8&amp;ved=2ahUKEwiFw_bSkvTeAhURRBoKHUMkCuMQjRx6BAgBEAU&amp;url=https://www.youtube.com/watch?v=xN0fE5-c_Cw&amp;psig=AOvVaw2lbSOOrtEAT5ZZMGnu-VN-&amp;ust=1543393397475815" TargetMode="External"/><Relationship Id="rId3" Type="http://schemas.openxmlformats.org/officeDocument/2006/relationships/hyperlink" Target="https://www.google.es/url?sa=i&amp;rct=j&amp;q=&amp;esrc=s&amp;source=images&amp;cd=&amp;cad=rja&amp;uact=8&amp;ved=2ahUKEwij5dj4977aAhUPZ1AKHU99BgEQjRx6BAgAEAU&amp;url=https://www.elespanol.com/economia/empresas/20170825/241726586_0.html&amp;psig=AOvVaw2ZJ-edFk3prMf2Mv5VINSu&amp;ust=1523972976053144" TargetMode="External"/><Relationship Id="rId7" Type="http://schemas.openxmlformats.org/officeDocument/2006/relationships/image" Target="../media/image220.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19.jpeg"/><Relationship Id="rId5" Type="http://schemas.openxmlformats.org/officeDocument/2006/relationships/hyperlink" Target="https://www.google.es/url?sa=i&amp;source=images&amp;cd=&amp;cad=rja&amp;uact=8&amp;ved=2ahUKEwjo5b_S05nbAhXFaxQKHaD4AOEQjRx6BAgBEAU&amp;url=http://www.infoplay.info/2017-06-09/usain-bolt-nuevo-embajador-mundial-de-pokerstars/2289/noticia/&amp;psig=AOvVaw1nZvt43Vpa0EFNmZwB9cl0&amp;ust=1527089974060646" TargetMode="External"/><Relationship Id="rId4" Type="http://schemas.openxmlformats.org/officeDocument/2006/relationships/image" Target="../media/image218.jpeg"/><Relationship Id="rId9" Type="http://schemas.openxmlformats.org/officeDocument/2006/relationships/image" Target="../media/image221.jpe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30.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223.png"/></Relationships>
</file>

<file path=ppt/slides/_rels/slide131.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226.png"/><Relationship Id="rId5" Type="http://schemas.openxmlformats.org/officeDocument/2006/relationships/image" Target="../media/image225.jpeg"/><Relationship Id="rId4" Type="http://schemas.openxmlformats.org/officeDocument/2006/relationships/hyperlink" Target="https://www.google.es/url?sa=i&amp;rct=j&amp;q=&amp;esrc=s&amp;source=images&amp;cd=&amp;ved=&amp;url=https://www.sevillafc.es/actualidad/noticias/presentacion-equipaciones-1920&amp;psig=AOvVaw2_Q9KN3Y91b_bRzNbGlfeP&amp;ust=1569586956811849" TargetMode="External"/></Relationships>
</file>

<file path=ppt/slides/_rels/slide132.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228.png"/></Relationships>
</file>

<file path=ppt/slides/_rels/slide133.xml.rels><?xml version="1.0" encoding="UTF-8" standalone="yes"?>
<Relationships xmlns="http://schemas.openxmlformats.org/package/2006/relationships"><Relationship Id="rId3" Type="http://schemas.openxmlformats.org/officeDocument/2006/relationships/hyperlink" Target="https://www.google.es/url?sa=i&amp;rct=j&amp;q=&amp;esrc=s&amp;source=images&amp;cd=&amp;ved=2ahUKEwiM5_Pat-7kAhUB3OAKHUg8CSkQjRx6BAgBEAQ&amp;url=https://es.wikipedia.org/wiki/Bilbao_Basket&amp;psig=AOvVaw00x0sulPYNAWKOGibW4Nkn&amp;ust=1569585472522955"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231.png"/><Relationship Id="rId5" Type="http://schemas.openxmlformats.org/officeDocument/2006/relationships/image" Target="../media/image230.png"/><Relationship Id="rId4" Type="http://schemas.openxmlformats.org/officeDocument/2006/relationships/image" Target="../media/image229.png"/></Relationships>
</file>

<file path=ppt/slides/_rels/slide134.xml.rels><?xml version="1.0" encoding="UTF-8" standalone="yes"?>
<Relationships xmlns="http://schemas.openxmlformats.org/package/2006/relationships"><Relationship Id="rId3" Type="http://schemas.openxmlformats.org/officeDocument/2006/relationships/hyperlink" Target="https://www.google.es/url?sa=i&amp;rct=j&amp;q=&amp;esrc=s&amp;source=images&amp;cd=&amp;ved=2ahUKEwiM5_Pat-7kAhUB3OAKHUg8CSkQjRx6BAgBEAQ&amp;url=https://es.wikipedia.org/wiki/Bilbao_Basket&amp;psig=AOvVaw00x0sulPYNAWKOGibW4Nkn&amp;ust=1569585472522955"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233.png"/><Relationship Id="rId4" Type="http://schemas.openxmlformats.org/officeDocument/2006/relationships/image" Target="../media/image232.png"/></Relationships>
</file>

<file path=ppt/slides/_rels/slide135.xml.rels><?xml version="1.0" encoding="UTF-8" standalone="yes"?>
<Relationships xmlns="http://schemas.openxmlformats.org/package/2006/relationships"><Relationship Id="rId8" Type="http://schemas.openxmlformats.org/officeDocument/2006/relationships/image" Target="../media/image238.jpeg"/><Relationship Id="rId3" Type="http://schemas.openxmlformats.org/officeDocument/2006/relationships/image" Target="../media/image234.jpeg"/><Relationship Id="rId7" Type="http://schemas.openxmlformats.org/officeDocument/2006/relationships/image" Target="../media/image237.jpe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236.png"/><Relationship Id="rId5" Type="http://schemas.openxmlformats.org/officeDocument/2006/relationships/hyperlink" Target="https://www.google.es/url?sa=i&amp;source=images&amp;cd=&amp;cad=rja&amp;uact=8&amp;ved=2ahUKEwjI0b3G1JnbAhVBWRQKHQJkD6wQjRx6BAgBEAU&amp;url=https://codigo-de-bono.es/terminos-condiciones-los-bonos-sportium-16289.html&amp;psig=AOvVaw3_98KWvtpJGRurQfmFmlAo&amp;ust=1527090210547083" TargetMode="External"/><Relationship Id="rId4" Type="http://schemas.openxmlformats.org/officeDocument/2006/relationships/image" Target="../media/image235.png"/><Relationship Id="rId9" Type="http://schemas.openxmlformats.org/officeDocument/2006/relationships/image" Target="../media/image239.png"/></Relationships>
</file>

<file path=ppt/slides/_rels/slide136.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241.png"/></Relationships>
</file>

<file path=ppt/slides/_rels/slide137.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hyperlink" Target="Nos%20GASTAMOS%20200$%20en%20RASCA%20Y%20GANA%20y%20esto%20fue%20lo%20que%20paso.mp4" TargetMode="Externa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40.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jpeg"/><Relationship Id="rId1" Type="http://schemas.openxmlformats.org/officeDocument/2006/relationships/slideLayout" Target="../slideLayouts/slideLayout14.xml"/><Relationship Id="rId4" Type="http://schemas.openxmlformats.org/officeDocument/2006/relationships/image" Target="../media/image246.pn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0.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0.xml"/></Relationships>
</file>

<file path=ppt/slides/_rels/slide143.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71.xml"/><Relationship Id="rId1" Type="http://schemas.openxmlformats.org/officeDocument/2006/relationships/slideLayout" Target="../slideLayouts/slideLayout19.xml"/></Relationships>
</file>

<file path=ppt/slides/_rels/slide144.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72.xml"/><Relationship Id="rId1" Type="http://schemas.openxmlformats.org/officeDocument/2006/relationships/slideLayout" Target="../slideLayouts/slideLayout20.xml"/><Relationship Id="rId4" Type="http://schemas.openxmlformats.org/officeDocument/2006/relationships/chart" Target="../charts/chart25.xml"/></Relationships>
</file>

<file path=ppt/slides/_rels/slide145.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chart" Target="../charts/chart26.xml"/><Relationship Id="rId1" Type="http://schemas.openxmlformats.org/officeDocument/2006/relationships/slideLayout" Target="../slideLayouts/slideLayout20.xml"/></Relationships>
</file>

<file path=ppt/slides/_rels/slide146.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73.xml"/><Relationship Id="rId1" Type="http://schemas.openxmlformats.org/officeDocument/2006/relationships/slideLayout" Target="../slideLayouts/slideLayout20.xml"/><Relationship Id="rId5" Type="http://schemas.openxmlformats.org/officeDocument/2006/relationships/chart" Target="../charts/chart30.xml"/><Relationship Id="rId4" Type="http://schemas.openxmlformats.org/officeDocument/2006/relationships/chart" Target="../charts/chart29.xml"/></Relationships>
</file>

<file path=ppt/slides/_rels/slide147.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74.xml"/><Relationship Id="rId1" Type="http://schemas.openxmlformats.org/officeDocument/2006/relationships/slideLayout" Target="../slideLayouts/slideLayout20.xml"/><Relationship Id="rId5" Type="http://schemas.openxmlformats.org/officeDocument/2006/relationships/chart" Target="../charts/chart33.xml"/><Relationship Id="rId4" Type="http://schemas.openxmlformats.org/officeDocument/2006/relationships/chart" Target="../charts/chart32.xml"/></Relationships>
</file>

<file path=ppt/slides/_rels/slide148.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75.xml"/><Relationship Id="rId1" Type="http://schemas.openxmlformats.org/officeDocument/2006/relationships/slideLayout" Target="../slideLayouts/slideLayout20.xml"/><Relationship Id="rId5" Type="http://schemas.openxmlformats.org/officeDocument/2006/relationships/chart" Target="../charts/chart36.xml"/><Relationship Id="rId4" Type="http://schemas.openxmlformats.org/officeDocument/2006/relationships/chart" Target="../charts/chart35.xml"/></Relationships>
</file>

<file path=ppt/slides/_rels/slide149.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76.xml"/><Relationship Id="rId1" Type="http://schemas.openxmlformats.org/officeDocument/2006/relationships/slideLayout" Target="../slideLayouts/slideLayout20.xml"/><Relationship Id="rId5" Type="http://schemas.openxmlformats.org/officeDocument/2006/relationships/chart" Target="../charts/chart39.xml"/><Relationship Id="rId4" Type="http://schemas.openxmlformats.org/officeDocument/2006/relationships/chart" Target="../charts/chart38.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50.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77.xml"/><Relationship Id="rId1" Type="http://schemas.openxmlformats.org/officeDocument/2006/relationships/slideLayout" Target="../slideLayouts/slideLayout19.xml"/></Relationships>
</file>

<file path=ppt/slides/_rels/slide151.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78.xml"/><Relationship Id="rId1" Type="http://schemas.openxmlformats.org/officeDocument/2006/relationships/slideLayout" Target="../slideLayouts/slideLayout19.xml"/><Relationship Id="rId5" Type="http://schemas.openxmlformats.org/officeDocument/2006/relationships/chart" Target="../charts/chart43.xml"/><Relationship Id="rId4" Type="http://schemas.openxmlformats.org/officeDocument/2006/relationships/chart" Target="../charts/chart4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9.xml"/></Relationships>
</file>

<file path=ppt/slides/_rels/slide153.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chart" Target="../charts/chart44.xml"/><Relationship Id="rId1" Type="http://schemas.openxmlformats.org/officeDocument/2006/relationships/slideLayout" Target="../slideLayouts/slideLayout2.xml"/><Relationship Id="rId4" Type="http://schemas.openxmlformats.org/officeDocument/2006/relationships/image" Target="../media/image248.png"/></Relationships>
</file>

<file path=ppt/slides/_rels/slide155.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chart" Target="../charts/chart47.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s>
</file>

<file path=ppt/slides/_rels/slide160.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252.jpeg"/></Relationships>
</file>

<file path=ppt/slides/_rels/slide164.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84.xml"/><Relationship Id="rId1" Type="http://schemas.openxmlformats.org/officeDocument/2006/relationships/slideLayout" Target="../slideLayouts/slideLayout7.xml"/><Relationship Id="rId5" Type="http://schemas.openxmlformats.org/officeDocument/2006/relationships/image" Target="../media/image256.jpeg"/><Relationship Id="rId4" Type="http://schemas.openxmlformats.org/officeDocument/2006/relationships/image" Target="../media/image255.png"/></Relationships>
</file>

<file path=ppt/slides/_rels/slide166.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85.xml"/><Relationship Id="rId1" Type="http://schemas.openxmlformats.org/officeDocument/2006/relationships/slideLayout" Target="../slideLayouts/slideLayout13.xml"/><Relationship Id="rId4" Type="http://schemas.openxmlformats.org/officeDocument/2006/relationships/image" Target="../media/image258.jpeg"/></Relationships>
</file>

<file path=ppt/slides/_rels/slide167.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260.jpe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170.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261.jpeg"/><Relationship Id="rId7" Type="http://schemas.openxmlformats.org/officeDocument/2006/relationships/diagramColors" Target="../diagrams/colors10.xml"/><Relationship Id="rId2" Type="http://schemas.openxmlformats.org/officeDocument/2006/relationships/notesSlide" Target="../notesSlides/notesSlide89.xml"/><Relationship Id="rId1" Type="http://schemas.openxmlformats.org/officeDocument/2006/relationships/slideLayout" Target="../slideLayouts/slideLayout6.xml"/><Relationship Id="rId6" Type="http://schemas.openxmlformats.org/officeDocument/2006/relationships/diagramQuickStyle" Target="../diagrams/quickStyle10.xml"/><Relationship Id="rId11" Type="http://schemas.openxmlformats.org/officeDocument/2006/relationships/image" Target="../media/image264.png"/><Relationship Id="rId5" Type="http://schemas.openxmlformats.org/officeDocument/2006/relationships/diagramLayout" Target="../diagrams/layout10.xml"/><Relationship Id="rId10" Type="http://schemas.openxmlformats.org/officeDocument/2006/relationships/image" Target="../media/image263.png"/><Relationship Id="rId4" Type="http://schemas.openxmlformats.org/officeDocument/2006/relationships/diagramData" Target="../diagrams/data10.xml"/><Relationship Id="rId9" Type="http://schemas.openxmlformats.org/officeDocument/2006/relationships/image" Target="../media/image262.png"/></Relationships>
</file>

<file path=ppt/slides/_rels/slide171.xml.rels><?xml version="1.0" encoding="UTF-8" standalone="yes"?>
<Relationships xmlns="http://schemas.openxmlformats.org/package/2006/relationships"><Relationship Id="rId8" Type="http://schemas.openxmlformats.org/officeDocument/2006/relationships/image" Target="../media/image265.jpe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90.xml"/><Relationship Id="rId1" Type="http://schemas.openxmlformats.org/officeDocument/2006/relationships/slideLayout" Target="../slideLayouts/slideLayout6.xml"/><Relationship Id="rId6" Type="http://schemas.openxmlformats.org/officeDocument/2006/relationships/diagramColors" Target="../diagrams/colors11.xml"/><Relationship Id="rId5" Type="http://schemas.openxmlformats.org/officeDocument/2006/relationships/diagramQuickStyle" Target="../diagrams/quickStyle11.xml"/><Relationship Id="rId10" Type="http://schemas.openxmlformats.org/officeDocument/2006/relationships/image" Target="../media/image267.jpeg"/><Relationship Id="rId4" Type="http://schemas.openxmlformats.org/officeDocument/2006/relationships/diagramLayout" Target="../diagrams/layout11.xml"/><Relationship Id="rId9" Type="http://schemas.openxmlformats.org/officeDocument/2006/relationships/image" Target="../media/image266.jpeg"/></Relationships>
</file>

<file path=ppt/slides/_rels/slide172.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image" Target="../media/image266.jpeg"/><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79.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78.wmf"/><Relationship Id="rId5" Type="http://schemas.openxmlformats.org/officeDocument/2006/relationships/oleObject" Target="../embeddings/oleObject1.bin"/><Relationship Id="rId4" Type="http://schemas.openxmlformats.org/officeDocument/2006/relationships/hyperlink" Target="ADICCIONES%20CON%20Y%20SIN%20SUSTANCIA/VIDEOS/Campa&#241;a%20Unicef%20redes.mp4"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png"/><Relationship Id="rId17" Type="http://schemas.openxmlformats.org/officeDocument/2006/relationships/image" Target="../media/image19.jpeg"/><Relationship Id="rId2" Type="http://schemas.openxmlformats.org/officeDocument/2006/relationships/hyperlink" Target="http://www.google.es/url?sa=i&amp;rct=j&amp;q=&amp;esrc=s&amp;source=images&amp;cd=&amp;cad=rja&amp;uact=8&amp;ved=0ahUKEwiJ_5_61YPLAhVBGxQKHeFJDTcQjRwIBw&amp;url=http://blogs.uab.cat/tecnologiayactualidad/2014/09/16/una-app-para-medir-tu-adiccion-al-movil/&amp;psig=AFQjCNEVImXzLekDWLhaL6YiZVHoDJwTtg&amp;ust=1455965934912220" TargetMode="External"/><Relationship Id="rId16" Type="http://schemas.openxmlformats.org/officeDocument/2006/relationships/image" Target="../media/image18.png"/><Relationship Id="rId20"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png"/><Relationship Id="rId10" Type="http://schemas.openxmlformats.org/officeDocument/2006/relationships/image" Target="../media/image12.jpeg"/><Relationship Id="rId19" Type="http://schemas.openxmlformats.org/officeDocument/2006/relationships/image" Target="../media/image21.pn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jpeg"/><Relationship Id="rId10" Type="http://schemas.openxmlformats.org/officeDocument/2006/relationships/image" Target="../media/image107.jpeg"/><Relationship Id="rId4" Type="http://schemas.openxmlformats.org/officeDocument/2006/relationships/image" Target="../media/image102.png"/><Relationship Id="rId9" Type="http://schemas.openxmlformats.org/officeDocument/2006/relationships/hyperlink" Target="https://1.bp.blogspot.com/-etRWNgDFW_4/WCHLfZ7uLgI/AAAAAAAAJ9k/dxISLBW9nUMRBIDWqPBdSeqKNXCsfh7LQCLcB/s1600/davila121016.jpg"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hyperlink" Target="https://www.google.es/url?sa=i&amp;rct=j&amp;q=&amp;esrc=s&amp;source=images&amp;cd=&amp;ved=2ahUKEwivsMDoq-nkAhUqyYUKHWzcBnEQjRx6BAgBEAQ&amp;url=https://www.martesfinanciero.com/panel-principal/lo-que-sucede-en-internet-en-un-minuto/&amp;psig=AOvVaw02rQqKBApxiqdTiJDXS0Lf&amp;ust=1569410489245023" TargetMode="Externa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5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google.es/url?sa=i&amp;rct=j&amp;q=&amp;esrc=s&amp;source=images&amp;cd=&amp;cad=rja&amp;uact=8&amp;ved=0CAcQjRxqFQoTCLbitf_4l8kCFcvAFAod4hUA4A&amp;url=https://competenciasdirectivas.wordpress.com/2015/02/04/quesito-piramide-de-maslow-de-los-simpsons/&amp;psig=AFQjCNFouAikHNiBlzdlvPQgS_Qkt65-Pg&amp;ust=1447866454696100"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hyperlink" Target="http://www.google.es/url?sa=i&amp;rct=j&amp;q=&amp;esrc=s&amp;source=images&amp;cd=&amp;cad=rja&amp;uact=8&amp;ved=0CAcQjRxqFQoTCIypztTjl8kCFYa2FAodtGgCKg&amp;url=http://medicinaenparaguay.blogspot.com/2013/09/recibir-me-gusta-en-facebook-activa_9.html&amp;psig=AFQjCNEUWlzQ9xOHWBL-I2Mu86aFazBY1w&amp;ust=1447860701463643" TargetMode="External"/><Relationship Id="rId4" Type="http://schemas.openxmlformats.org/officeDocument/2006/relationships/image" Target="../media/image114.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8" Type="http://schemas.openxmlformats.org/officeDocument/2006/relationships/image" Target="../media/image117.gif"/><Relationship Id="rId3" Type="http://schemas.openxmlformats.org/officeDocument/2006/relationships/diagramLayout" Target="../diagrams/layout1.xml"/><Relationship Id="rId7" Type="http://schemas.openxmlformats.org/officeDocument/2006/relationships/image" Target="../media/image116.gif"/><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118.gif"/><Relationship Id="rId4" Type="http://schemas.openxmlformats.org/officeDocument/2006/relationships/diagramQuickStyle" Target="../diagrams/quickStyle1.xml"/><Relationship Id="rId9" Type="http://schemas.openxmlformats.org/officeDocument/2006/relationships/hyperlink" Target="MOVISTAR%20DESCONOCIDOS.avi"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6.xml"/><Relationship Id="rId5" Type="http://schemas.openxmlformats.org/officeDocument/2006/relationships/image" Target="../media/image122.png"/><Relationship Id="rId4" Type="http://schemas.openxmlformats.org/officeDocument/2006/relationships/image" Target="../media/image121.png"/></Relationships>
</file>

<file path=ppt/slides/_rels/slide6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125.png"/><Relationship Id="rId4" Type="http://schemas.openxmlformats.org/officeDocument/2006/relationships/image" Target="../media/image12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31.tif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image" Target="../media/image133.tif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chart" Target="../charts/chart5.xml"/></Relationships>
</file>

<file path=ppt/slides/_rels/slide7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35.tif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80.xml.rels><?xml version="1.0" encoding="UTF-8" standalone="yes"?>
<Relationships xmlns="http://schemas.openxmlformats.org/package/2006/relationships"><Relationship Id="rId8" Type="http://schemas.openxmlformats.org/officeDocument/2006/relationships/hyperlink" Target="http://www.ciberbullying.com/cyberbullying/wp-content/uploads/2017/01/Cyberbullying-among-young-people_LIBE-commision-EU-study.png" TargetMode="Externa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136.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xml"/><Relationship Id="rId4" Type="http://schemas.openxmlformats.org/officeDocument/2006/relationships/image" Target="../media/image139.jpeg"/></Relationships>
</file>

<file path=ppt/slides/_rels/slide83.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chart" Target="../charts/chart9.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9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chart" Target="../charts/chart13.xml"/><Relationship Id="rId4" Type="http://schemas.openxmlformats.org/officeDocument/2006/relationships/chart" Target="../charts/chart12.xml"/></Relationships>
</file>

<file path=ppt/slides/_rels/slide9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chart" Target="../charts/chart15.xml"/><Relationship Id="rId7" Type="http://schemas.openxmlformats.org/officeDocument/2006/relationships/diagramColors" Target="../diagrams/colors5.xml"/><Relationship Id="rId2" Type="http://schemas.openxmlformats.org/officeDocument/2006/relationships/chart" Target="../charts/chart14.xml"/><Relationship Id="rId1" Type="http://schemas.openxmlformats.org/officeDocument/2006/relationships/slideLayout" Target="../slideLayouts/slideLayout6.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44.jpeg"/><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4.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diagramLayout" Target="../diagrams/layout7.xml"/><Relationship Id="rId7" Type="http://schemas.openxmlformats.org/officeDocument/2006/relationships/hyperlink" Target="https://www.google.es/url?sa=i&amp;rct=j&amp;q=&amp;esrc=s&amp;source=images&amp;cd=&amp;cad=rja&amp;uact=8&amp;ved=0ahUKEwjhs7P2rfzTAhXIXRoKHcylDhkQjRwIBw&amp;url=https://nbrito11m98.wordpress.com/2010/05/15/carta-del-jefe-toro-sentado/&amp;psig=AFQjCNGkjq7xPND0ccJTHxtoM3m1a9fLFg&amp;ust=1495297081646320" TargetMode="External"/><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5.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359509" y="1629164"/>
            <a:ext cx="10042269" cy="2168285"/>
          </a:xfrm>
        </p:spPr>
        <p:txBody>
          <a:bodyPr/>
          <a:lstStyle/>
          <a:p>
            <a:r>
              <a:rPr lang="es-ES" sz="4000" b="1" dirty="0"/>
              <a:t> COIDADO DA IDENTIDADE DIXITAL NO CONTEXTO EDUCATIVO.</a:t>
            </a:r>
            <a:r>
              <a:rPr lang="pt-BR" sz="4000" b="1" dirty="0"/>
              <a:t/>
            </a:r>
            <a:br>
              <a:rPr lang="pt-BR" sz="4000" b="1" dirty="0"/>
            </a:br>
            <a:r>
              <a:rPr lang="pt-BR" sz="3200" b="1" dirty="0">
                <a:solidFill>
                  <a:schemeClr val="accent4">
                    <a:lumMod val="75000"/>
                  </a:schemeClr>
                </a:solidFill>
              </a:rPr>
              <a:t>PREVENCIÓN DE RISCOS E EXEMPLOS DE BOAS PRÁCTICAS</a:t>
            </a:r>
            <a:endParaRPr lang="es-ES" sz="4000" b="1" dirty="0">
              <a:solidFill>
                <a:schemeClr val="accent4">
                  <a:lumMod val="75000"/>
                </a:schemeClr>
              </a:solidFill>
            </a:endParaRPr>
          </a:p>
        </p:txBody>
      </p:sp>
      <p:sp>
        <p:nvSpPr>
          <p:cNvPr id="3" name="Subtítulo 2"/>
          <p:cNvSpPr>
            <a:spLocks noGrp="1"/>
          </p:cNvSpPr>
          <p:nvPr>
            <p:ph type="subTitle" idx="1"/>
          </p:nvPr>
        </p:nvSpPr>
        <p:spPr>
          <a:xfrm>
            <a:off x="502259" y="5105785"/>
            <a:ext cx="8733181" cy="801685"/>
          </a:xfrm>
        </p:spPr>
        <p:txBody>
          <a:bodyPr>
            <a:noAutofit/>
          </a:bodyPr>
          <a:lstStyle/>
          <a:p>
            <a:pPr algn="l"/>
            <a:r>
              <a:rPr lang="es-ES_tradnl" sz="1400" dirty="0">
                <a:solidFill>
                  <a:srgbClr val="002060"/>
                </a:solidFill>
              </a:rPr>
              <a:t>d. ANTONIO RIAL BOUBETA</a:t>
            </a:r>
          </a:p>
          <a:p>
            <a:pPr algn="l"/>
            <a:r>
              <a:rPr lang="es-ES_tradnl" sz="1400" dirty="0">
                <a:solidFill>
                  <a:srgbClr val="002060"/>
                </a:solidFill>
              </a:rPr>
              <a:t>d. José torres </a:t>
            </a:r>
            <a:r>
              <a:rPr lang="es-ES_tradnl" sz="1400" dirty="0" err="1">
                <a:solidFill>
                  <a:srgbClr val="002060"/>
                </a:solidFill>
              </a:rPr>
              <a:t>meirA</a:t>
            </a:r>
            <a:endParaRPr lang="es-ES_tradnl" sz="1400" cap="none" dirty="0">
              <a:solidFill>
                <a:srgbClr val="002060"/>
              </a:solidFill>
            </a:endParaRPr>
          </a:p>
          <a:p>
            <a:pPr algn="l"/>
            <a:r>
              <a:rPr lang="es-ES_tradnl" sz="1400" cap="none" dirty="0" err="1">
                <a:solidFill>
                  <a:srgbClr val="002060"/>
                </a:solidFill>
              </a:rPr>
              <a:t>Dna</a:t>
            </a:r>
            <a:r>
              <a:rPr lang="es-ES_tradnl" sz="1400" cap="none" dirty="0">
                <a:solidFill>
                  <a:srgbClr val="002060"/>
                </a:solidFill>
              </a:rPr>
              <a:t>. BELÉN MONTESA LOU</a:t>
            </a:r>
          </a:p>
          <a:p>
            <a:pPr algn="l"/>
            <a:r>
              <a:rPr lang="es-ES_tradnl" sz="1400" cap="none" dirty="0">
                <a:solidFill>
                  <a:srgbClr val="002060"/>
                </a:solidFill>
              </a:rPr>
              <a:t>D. LUÍS PENA FERNÁNDEZ</a:t>
            </a:r>
            <a:endParaRPr lang="es-ES_tradnl" sz="300" dirty="0">
              <a:solidFill>
                <a:srgbClr val="002060"/>
              </a:solidFill>
            </a:endParaRPr>
          </a:p>
          <a:p>
            <a:pPr algn="l"/>
            <a:r>
              <a:rPr lang="es-ES_tradnl" sz="1050" b="0" dirty="0">
                <a:solidFill>
                  <a:srgbClr val="002060"/>
                </a:solidFill>
              </a:rPr>
              <a:t>Ferrol, </a:t>
            </a:r>
            <a:r>
              <a:rPr lang="es-ES_tradnl" sz="1050" b="0" dirty="0" err="1">
                <a:solidFill>
                  <a:srgbClr val="002060"/>
                </a:solidFill>
              </a:rPr>
              <a:t>outubro-novembro</a:t>
            </a:r>
            <a:r>
              <a:rPr lang="es-ES_tradnl" sz="1050" b="0" dirty="0">
                <a:solidFill>
                  <a:srgbClr val="002060"/>
                </a:solidFill>
              </a:rPr>
              <a:t> 2019</a:t>
            </a:r>
          </a:p>
        </p:txBody>
      </p:sp>
      <p:sp>
        <p:nvSpPr>
          <p:cNvPr id="5" name="AutoShape 2" descr="Resultado de imagen de concello de boiro"/>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Tree>
    <p:extLst>
      <p:ext uri="{BB962C8B-B14F-4D97-AF65-F5344CB8AC3E}">
        <p14:creationId xmlns:p14="http://schemas.microsoft.com/office/powerpoint/2010/main" val="410262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4019" y="403231"/>
            <a:ext cx="6402359" cy="5571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6375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5261" y="769257"/>
            <a:ext cx="7653924" cy="411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Rectángulo"/>
          <p:cNvSpPr/>
          <p:nvPr/>
        </p:nvSpPr>
        <p:spPr>
          <a:xfrm>
            <a:off x="1045028" y="5096730"/>
            <a:ext cx="10509358" cy="1200329"/>
          </a:xfrm>
          <a:prstGeom prst="rect">
            <a:avLst/>
          </a:prstGeom>
          <a:solidFill>
            <a:schemeClr val="accent1">
              <a:lumMod val="20000"/>
              <a:lumOff val="80000"/>
            </a:schemeClr>
          </a:solidFill>
        </p:spPr>
        <p:txBody>
          <a:bodyPr wrap="square">
            <a:spAutoFit/>
          </a:bodyPr>
          <a:lstStyle/>
          <a:p>
            <a:pPr algn="just"/>
            <a:r>
              <a:rPr lang="es-ES" b="1" dirty="0">
                <a:solidFill>
                  <a:srgbClr val="002060"/>
                </a:solidFill>
              </a:rPr>
              <a:t>Las Habilidades de Comunicación, la </a:t>
            </a:r>
            <a:r>
              <a:rPr lang="es-ES" b="1" dirty="0" err="1">
                <a:solidFill>
                  <a:srgbClr val="002060"/>
                </a:solidFill>
              </a:rPr>
              <a:t>Asertividad</a:t>
            </a:r>
            <a:r>
              <a:rPr lang="es-ES" b="1" dirty="0">
                <a:solidFill>
                  <a:srgbClr val="002060"/>
                </a:solidFill>
              </a:rPr>
              <a:t> o las Habilidades de Resolución de Conflictos están en la base de muchos casos de </a:t>
            </a:r>
            <a:r>
              <a:rPr lang="es-ES" b="1" dirty="0" err="1">
                <a:solidFill>
                  <a:srgbClr val="002060"/>
                </a:solidFill>
              </a:rPr>
              <a:t>ciberacoso</a:t>
            </a:r>
            <a:r>
              <a:rPr lang="es-ES" b="1" dirty="0">
                <a:solidFill>
                  <a:srgbClr val="002060"/>
                </a:solidFill>
              </a:rPr>
              <a:t>:</a:t>
            </a:r>
          </a:p>
          <a:p>
            <a:pPr marL="285750" indent="-285750" algn="just">
              <a:buFont typeface="Wingdings" panose="05000000000000000000" pitchFamily="2" charset="2"/>
              <a:buChar char="§"/>
            </a:pPr>
            <a:r>
              <a:rPr lang="es-ES" dirty="0">
                <a:solidFill>
                  <a:srgbClr val="002060"/>
                </a:solidFill>
              </a:rPr>
              <a:t>Los </a:t>
            </a:r>
            <a:r>
              <a:rPr lang="es-ES" dirty="0" err="1">
                <a:solidFill>
                  <a:srgbClr val="002060"/>
                </a:solidFill>
              </a:rPr>
              <a:t>ciberacosares</a:t>
            </a:r>
            <a:r>
              <a:rPr lang="es-ES" dirty="0">
                <a:solidFill>
                  <a:srgbClr val="002060"/>
                </a:solidFill>
              </a:rPr>
              <a:t> son los que presentan menos </a:t>
            </a:r>
            <a:r>
              <a:rPr lang="es-ES" dirty="0" err="1">
                <a:solidFill>
                  <a:srgbClr val="002060"/>
                </a:solidFill>
              </a:rPr>
              <a:t>asertividad</a:t>
            </a:r>
            <a:r>
              <a:rPr lang="es-ES" dirty="0">
                <a:solidFill>
                  <a:srgbClr val="002060"/>
                </a:solidFill>
              </a:rPr>
              <a:t> capacidad de resolución de conflictos</a:t>
            </a:r>
          </a:p>
          <a:p>
            <a:pPr marL="285750" indent="-285750" algn="just">
              <a:buFont typeface="Wingdings" panose="05000000000000000000" pitchFamily="2" charset="2"/>
              <a:buChar char="§"/>
            </a:pPr>
            <a:r>
              <a:rPr lang="es-ES" dirty="0">
                <a:solidFill>
                  <a:srgbClr val="002060"/>
                </a:solidFill>
              </a:rPr>
              <a:t>Las víctimas y las </a:t>
            </a:r>
            <a:r>
              <a:rPr lang="es-ES" dirty="0" err="1">
                <a:solidFill>
                  <a:srgbClr val="002060"/>
                </a:solidFill>
              </a:rPr>
              <a:t>Bully-victims</a:t>
            </a:r>
            <a:r>
              <a:rPr lang="es-ES" dirty="0">
                <a:solidFill>
                  <a:srgbClr val="002060"/>
                </a:solidFill>
              </a:rPr>
              <a:t> son las que tienen más afectadas las habilidades de comunicación</a:t>
            </a:r>
          </a:p>
        </p:txBody>
      </p:sp>
    </p:spTree>
    <p:extLst>
      <p:ext uri="{BB962C8B-B14F-4D97-AF65-F5344CB8AC3E}">
        <p14:creationId xmlns:p14="http://schemas.microsoft.com/office/powerpoint/2010/main" val="3237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 Grupo"/>
          <p:cNvGrpSpPr/>
          <p:nvPr/>
        </p:nvGrpSpPr>
        <p:grpSpPr>
          <a:xfrm>
            <a:off x="1531101" y="624114"/>
            <a:ext cx="9412669" cy="3798971"/>
            <a:chOff x="63484" y="2125053"/>
            <a:chExt cx="4556813" cy="2051192"/>
          </a:xfrm>
        </p:grpSpPr>
        <p:pic>
          <p:nvPicPr>
            <p:cNvPr id="614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484" y="2125053"/>
              <a:ext cx="4556813" cy="2051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Elipse"/>
            <p:cNvSpPr/>
            <p:nvPr/>
          </p:nvSpPr>
          <p:spPr>
            <a:xfrm>
              <a:off x="1428142" y="2862617"/>
              <a:ext cx="486054" cy="576064"/>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Elipse"/>
            <p:cNvSpPr/>
            <p:nvPr/>
          </p:nvSpPr>
          <p:spPr>
            <a:xfrm>
              <a:off x="3473146" y="2862617"/>
              <a:ext cx="594798" cy="576064"/>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0" name="9 Rectángulo"/>
          <p:cNvSpPr/>
          <p:nvPr/>
        </p:nvSpPr>
        <p:spPr>
          <a:xfrm>
            <a:off x="1531101" y="4703319"/>
            <a:ext cx="9412669" cy="646331"/>
          </a:xfrm>
          <a:prstGeom prst="rect">
            <a:avLst/>
          </a:prstGeom>
          <a:solidFill>
            <a:schemeClr val="accent1">
              <a:lumMod val="20000"/>
              <a:lumOff val="80000"/>
            </a:schemeClr>
          </a:solidFill>
        </p:spPr>
        <p:txBody>
          <a:bodyPr wrap="square">
            <a:spAutoFit/>
          </a:bodyPr>
          <a:lstStyle/>
          <a:p>
            <a:pPr algn="ctr"/>
            <a:r>
              <a:rPr lang="es-ES" b="1" dirty="0">
                <a:solidFill>
                  <a:srgbClr val="002060"/>
                </a:solidFill>
              </a:rPr>
              <a:t>La autoestima se ve también claramente afectada en el </a:t>
            </a:r>
            <a:r>
              <a:rPr lang="es-ES" b="1" dirty="0" err="1">
                <a:solidFill>
                  <a:srgbClr val="002060"/>
                </a:solidFill>
              </a:rPr>
              <a:t>ciberacoso</a:t>
            </a:r>
            <a:r>
              <a:rPr lang="es-ES" b="1" dirty="0">
                <a:solidFill>
                  <a:srgbClr val="002060"/>
                </a:solidFill>
              </a:rPr>
              <a:t>, especialmente en el caso de las </a:t>
            </a:r>
            <a:r>
              <a:rPr lang="es-ES" b="1" dirty="0" err="1">
                <a:solidFill>
                  <a:srgbClr val="002060"/>
                </a:solidFill>
              </a:rPr>
              <a:t>Bully-Victims</a:t>
            </a:r>
            <a:r>
              <a:rPr lang="es-ES" b="1" dirty="0">
                <a:solidFill>
                  <a:srgbClr val="002060"/>
                </a:solidFill>
              </a:rPr>
              <a:t>, lo cual les convierte en un perfil especialmente “sensible”</a:t>
            </a:r>
            <a:endParaRPr lang="es-ES" dirty="0">
              <a:solidFill>
                <a:srgbClr val="002060"/>
              </a:solidFill>
            </a:endParaRPr>
          </a:p>
        </p:txBody>
      </p:sp>
    </p:spTree>
    <p:extLst>
      <p:ext uri="{BB962C8B-B14F-4D97-AF65-F5344CB8AC3E}">
        <p14:creationId xmlns:p14="http://schemas.microsoft.com/office/powerpoint/2010/main" val="37672310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9737" y="3145441"/>
            <a:ext cx="6226653" cy="3502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56" y="3221643"/>
            <a:ext cx="5623775" cy="342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 y="783771"/>
            <a:ext cx="12192001" cy="1528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Rectángulo redondeado"/>
          <p:cNvSpPr/>
          <p:nvPr/>
        </p:nvSpPr>
        <p:spPr>
          <a:xfrm>
            <a:off x="2034903" y="2665278"/>
            <a:ext cx="2479040" cy="382723"/>
          </a:xfrm>
          <a:prstGeom prst="round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bg1"/>
                </a:solidFill>
              </a:rPr>
              <a:t>BULLYING</a:t>
            </a:r>
          </a:p>
        </p:txBody>
      </p:sp>
      <p:sp>
        <p:nvSpPr>
          <p:cNvPr id="8" name="7 Rectángulo redondeado"/>
          <p:cNvSpPr/>
          <p:nvPr/>
        </p:nvSpPr>
        <p:spPr>
          <a:xfrm>
            <a:off x="7081520" y="2665278"/>
            <a:ext cx="2977859" cy="382723"/>
          </a:xfrm>
          <a:prstGeom prst="round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bg1"/>
                </a:solidFill>
              </a:rPr>
              <a:t>CIBERBULLYING</a:t>
            </a:r>
          </a:p>
        </p:txBody>
      </p:sp>
    </p:spTree>
    <p:extLst>
      <p:ext uri="{BB962C8B-B14F-4D97-AF65-F5344CB8AC3E}">
        <p14:creationId xmlns:p14="http://schemas.microsoft.com/office/powerpoint/2010/main" val="28126787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redondeado"/>
          <p:cNvSpPr/>
          <p:nvPr/>
        </p:nvSpPr>
        <p:spPr>
          <a:xfrm>
            <a:off x="1686560" y="1316538"/>
            <a:ext cx="2479040" cy="382723"/>
          </a:xfrm>
          <a:prstGeom prst="round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bg1"/>
                </a:solidFill>
              </a:rPr>
              <a:t>BULLYING</a:t>
            </a:r>
          </a:p>
        </p:txBody>
      </p:sp>
      <p:sp>
        <p:nvSpPr>
          <p:cNvPr id="8" name="7 Rectángulo redondeado"/>
          <p:cNvSpPr/>
          <p:nvPr/>
        </p:nvSpPr>
        <p:spPr>
          <a:xfrm>
            <a:off x="7081520" y="1316538"/>
            <a:ext cx="2977859" cy="382723"/>
          </a:xfrm>
          <a:prstGeom prst="round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bg1"/>
                </a:solidFill>
              </a:rPr>
              <a:t>CIBERBULLYING</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663" y="1927860"/>
            <a:ext cx="5639017" cy="3994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5333" y="1912620"/>
            <a:ext cx="5703805" cy="4067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9049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4452926" y="2357431"/>
            <a:ext cx="3643338" cy="461665"/>
          </a:xfrm>
          <a:prstGeom prst="rect">
            <a:avLst/>
          </a:prstGeom>
          <a:noFill/>
        </p:spPr>
        <p:txBody>
          <a:bodyPr wrap="square" rtlCol="0">
            <a:spAutoFit/>
          </a:bodyPr>
          <a:lstStyle/>
          <a:p>
            <a:endParaRPr lang="es-ES" sz="2400" b="1" dirty="0">
              <a:solidFill>
                <a:srgbClr val="92D050"/>
              </a:solidFill>
              <a:effectLst>
                <a:outerShdw blurRad="38100" dist="38100" dir="2700000" algn="tl">
                  <a:srgbClr val="000000">
                    <a:alpha val="43137"/>
                  </a:srgbClr>
                </a:outerShdw>
              </a:effectLst>
              <a:cs typeface="Arial"/>
            </a:endParaRPr>
          </a:p>
        </p:txBody>
      </p:sp>
      <p:sp>
        <p:nvSpPr>
          <p:cNvPr id="2" name="Título 1"/>
          <p:cNvSpPr>
            <a:spLocks noGrp="1"/>
          </p:cNvSpPr>
          <p:nvPr>
            <p:ph type="title"/>
          </p:nvPr>
        </p:nvSpPr>
        <p:spPr>
          <a:xfrm>
            <a:off x="965200" y="382385"/>
            <a:ext cx="10464800" cy="1492132"/>
          </a:xfrm>
        </p:spPr>
        <p:txBody>
          <a:bodyPr/>
          <a:lstStyle/>
          <a:p>
            <a:r>
              <a:rPr lang="es-ES_tradnl" dirty="0" err="1"/>
              <a:t>Adicci</a:t>
            </a:r>
            <a:r>
              <a:rPr lang="es-ES" dirty="0" err="1"/>
              <a:t>ón</a:t>
            </a:r>
            <a:r>
              <a:rPr lang="es-ES" dirty="0"/>
              <a:t> a los videojuegos </a:t>
            </a:r>
            <a:r>
              <a:rPr lang="es-ES" sz="4800" cap="none" dirty="0" err="1">
                <a:solidFill>
                  <a:schemeClr val="accent4">
                    <a:lumMod val="75000"/>
                  </a:schemeClr>
                </a:solidFill>
              </a:rPr>
              <a:t>Gaming</a:t>
            </a:r>
            <a:endParaRPr lang="es-ES_tradnl" sz="4800" cap="none" dirty="0">
              <a:solidFill>
                <a:schemeClr val="accent4">
                  <a:lumMod val="75000"/>
                </a:schemeClr>
              </a:solidFill>
            </a:endParaRPr>
          </a:p>
        </p:txBody>
      </p:sp>
      <p:pic>
        <p:nvPicPr>
          <p:cNvPr id="6" name="Imagen 5"/>
          <p:cNvPicPr>
            <a:picLocks noChangeAspect="1"/>
          </p:cNvPicPr>
          <p:nvPr/>
        </p:nvPicPr>
        <p:blipFill>
          <a:blip r:embed="rId3"/>
          <a:stretch>
            <a:fillRect/>
          </a:stretch>
        </p:blipFill>
        <p:spPr>
          <a:xfrm>
            <a:off x="2302934" y="1874517"/>
            <a:ext cx="7467600" cy="4167854"/>
          </a:xfrm>
          <a:prstGeom prst="rect">
            <a:avLst/>
          </a:prstGeom>
        </p:spPr>
      </p:pic>
    </p:spTree>
    <p:extLst>
      <p:ext uri="{BB962C8B-B14F-4D97-AF65-F5344CB8AC3E}">
        <p14:creationId xmlns:p14="http://schemas.microsoft.com/office/powerpoint/2010/main" val="954797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51678" y="313805"/>
            <a:ext cx="10940322" cy="1492132"/>
          </a:xfrm>
        </p:spPr>
        <p:txBody>
          <a:bodyPr/>
          <a:lstStyle/>
          <a:p>
            <a:r>
              <a:rPr lang="es-ES_tradnl" dirty="0"/>
              <a:t>¿A </a:t>
            </a:r>
            <a:r>
              <a:rPr lang="es-ES_tradnl" dirty="0" err="1"/>
              <a:t>qu</a:t>
            </a:r>
            <a:r>
              <a:rPr lang="es-ES" dirty="0"/>
              <a:t>é juegan LOS ADOLESCENTES?</a:t>
            </a:r>
            <a:endParaRPr lang="es-ES_tradnl" dirty="0"/>
          </a:p>
        </p:txBody>
      </p:sp>
      <p:pic>
        <p:nvPicPr>
          <p:cNvPr id="4" name="Picture 7" descr="Resultado de imagen de pokemon sol y lun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1678" y="1212639"/>
            <a:ext cx="3374277" cy="17704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Usuario\Desktop\ERGUETE 2016\Pay to Win\Imaxes\princip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7491" y="1821865"/>
            <a:ext cx="2271037" cy="40393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Resultado de imagen de fifa 18 ps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489" y="4120183"/>
            <a:ext cx="2376181" cy="23761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Resultado de imagen de gta v ps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3405" y="1206373"/>
            <a:ext cx="2423712" cy="27978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Resultado de imagen de call of duty ps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1678" y="3127500"/>
            <a:ext cx="2817515" cy="35218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Resultado de imagen">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47642" y="4120183"/>
            <a:ext cx="2376181" cy="23761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Imagen relacionad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36210" y="1306377"/>
            <a:ext cx="1842125" cy="2597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054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Resultado de imagen de gta v ps4">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2358" y="1701537"/>
            <a:ext cx="4014034" cy="4633712"/>
          </a:xfrm>
          <a:prstGeom prst="rect">
            <a:avLst/>
          </a:prstGeom>
          <a:noFill/>
          <a:extLst>
            <a:ext uri="{909E8E84-426E-40DD-AFC4-6F175D3DCCD1}">
              <a14:hiddenFill xmlns:a14="http://schemas.microsoft.com/office/drawing/2010/main">
                <a:solidFill>
                  <a:srgbClr val="FFFFFF"/>
                </a:solidFill>
              </a14:hiddenFill>
            </a:ext>
          </a:extLst>
        </p:spPr>
      </p:pic>
      <p:sp>
        <p:nvSpPr>
          <p:cNvPr id="11" name="Título 10"/>
          <p:cNvSpPr>
            <a:spLocks noGrp="1"/>
          </p:cNvSpPr>
          <p:nvPr>
            <p:ph type="title"/>
          </p:nvPr>
        </p:nvSpPr>
        <p:spPr>
          <a:xfrm>
            <a:off x="1257300" y="361448"/>
            <a:ext cx="10178322" cy="1492132"/>
          </a:xfrm>
        </p:spPr>
        <p:txBody>
          <a:bodyPr/>
          <a:lstStyle/>
          <a:p>
            <a:r>
              <a:rPr lang="es-ES_tradnl" dirty="0"/>
              <a:t>GTA v. </a:t>
            </a:r>
            <a:r>
              <a:rPr lang="es-ES_tradnl" sz="4800" cap="none" dirty="0"/>
              <a:t>Videojuego de </a:t>
            </a:r>
            <a:r>
              <a:rPr lang="es-ES_tradnl" sz="4800" cap="none" dirty="0" err="1"/>
              <a:t>acci</a:t>
            </a:r>
            <a:r>
              <a:rPr lang="es-ES" sz="4800" cap="none" dirty="0" err="1"/>
              <a:t>ón</a:t>
            </a:r>
            <a:r>
              <a:rPr lang="es-ES" sz="4800" cap="none" dirty="0"/>
              <a:t> </a:t>
            </a:r>
            <a:r>
              <a:rPr lang="mr-IN" sz="4800" cap="none" dirty="0"/>
              <a:t>–</a:t>
            </a:r>
            <a:r>
              <a:rPr lang="es-ES" sz="4800" cap="none" dirty="0"/>
              <a:t> aventura (17/09/2013)</a:t>
            </a:r>
            <a:endParaRPr lang="es-ES_tradnl" sz="4800" cap="none" dirty="0"/>
          </a:p>
        </p:txBody>
      </p:sp>
      <p:sp>
        <p:nvSpPr>
          <p:cNvPr id="12" name="Marcador de contenido 11"/>
          <p:cNvSpPr>
            <a:spLocks noGrp="1"/>
          </p:cNvSpPr>
          <p:nvPr>
            <p:ph sz="half" idx="1"/>
          </p:nvPr>
        </p:nvSpPr>
        <p:spPr>
          <a:xfrm>
            <a:off x="1378070" y="1970824"/>
            <a:ext cx="5658080" cy="4374691"/>
          </a:xfrm>
        </p:spPr>
        <p:txBody>
          <a:bodyPr>
            <a:normAutofit/>
          </a:bodyPr>
          <a:lstStyle/>
          <a:p>
            <a:pPr fontAlgn="auto">
              <a:spcBef>
                <a:spcPts val="0"/>
              </a:spcBef>
              <a:buFont typeface="Source Sans Pro"/>
              <a:buNone/>
            </a:pPr>
            <a:r>
              <a:rPr lang="es-ES" sz="2400" b="1" kern="0" dirty="0">
                <a:solidFill>
                  <a:schemeClr val="accent2"/>
                </a:solidFill>
                <a:latin typeface="Gill Sans MT" charset="0"/>
                <a:ea typeface="Gill Sans MT" charset="0"/>
                <a:cs typeface="Gill Sans MT" charset="0"/>
                <a:sym typeface="Permanent Marker"/>
              </a:rPr>
              <a:t>M</a:t>
            </a:r>
            <a:r>
              <a:rPr lang="en" sz="2400" b="1" kern="0" dirty="0" err="1">
                <a:solidFill>
                  <a:schemeClr val="accent2"/>
                </a:solidFill>
                <a:latin typeface="Gill Sans MT" charset="0"/>
                <a:ea typeface="Gill Sans MT" charset="0"/>
                <a:cs typeface="Gill Sans MT" charset="0"/>
                <a:sym typeface="Permanent Marker"/>
              </a:rPr>
              <a:t>ás</a:t>
            </a:r>
            <a:r>
              <a:rPr lang="en" sz="2400" b="1" kern="0" dirty="0">
                <a:solidFill>
                  <a:schemeClr val="accent2"/>
                </a:solidFill>
                <a:latin typeface="Gill Sans MT" charset="0"/>
                <a:ea typeface="Gill Sans MT" charset="0"/>
                <a:cs typeface="Gill Sans MT" charset="0"/>
                <a:sym typeface="Permanent Marker"/>
              </a:rPr>
              <a:t> </a:t>
            </a:r>
            <a:r>
              <a:rPr lang="en" sz="2400" b="1" kern="0" dirty="0" err="1">
                <a:solidFill>
                  <a:schemeClr val="accent2"/>
                </a:solidFill>
                <a:latin typeface="Gill Sans MT" charset="0"/>
                <a:ea typeface="Gill Sans MT" charset="0"/>
                <a:cs typeface="Gill Sans MT" charset="0"/>
                <a:sym typeface="Permanent Marker"/>
              </a:rPr>
              <a:t>vendido</a:t>
            </a:r>
            <a:r>
              <a:rPr lang="en" sz="2400" b="1" kern="0" dirty="0">
                <a:solidFill>
                  <a:schemeClr val="accent2"/>
                </a:solidFill>
                <a:latin typeface="Gill Sans MT" charset="0"/>
                <a:ea typeface="Gill Sans MT" charset="0"/>
                <a:cs typeface="Gill Sans MT" charset="0"/>
                <a:sym typeface="Permanent Marker"/>
              </a:rPr>
              <a:t> de la </a:t>
            </a:r>
            <a:r>
              <a:rPr lang="en" sz="2400" b="1" kern="0" dirty="0" err="1">
                <a:solidFill>
                  <a:schemeClr val="accent2"/>
                </a:solidFill>
                <a:latin typeface="Gill Sans MT" charset="0"/>
                <a:ea typeface="Gill Sans MT" charset="0"/>
                <a:cs typeface="Gill Sans MT" charset="0"/>
                <a:sym typeface="Permanent Marker"/>
              </a:rPr>
              <a:t>historia</a:t>
            </a:r>
            <a:r>
              <a:rPr lang="en" sz="2400" b="1" kern="0" dirty="0">
                <a:solidFill>
                  <a:schemeClr val="accent2"/>
                </a:solidFill>
                <a:latin typeface="Gill Sans MT" charset="0"/>
                <a:ea typeface="Gill Sans MT" charset="0"/>
                <a:cs typeface="Gill Sans MT" charset="0"/>
                <a:sym typeface="Permanent Marker"/>
              </a:rPr>
              <a:t> en 24h: </a:t>
            </a:r>
          </a:p>
          <a:p>
            <a:pPr>
              <a:spcBef>
                <a:spcPts val="0"/>
              </a:spcBef>
            </a:pPr>
            <a:r>
              <a:rPr lang="es-ES" b="1" kern="0" dirty="0">
                <a:solidFill>
                  <a:schemeClr val="accent2"/>
                </a:solidFill>
                <a:latin typeface="Gill Sans MT" charset="0"/>
                <a:ea typeface="Gill Sans MT" charset="0"/>
                <a:cs typeface="Gill Sans MT" charset="0"/>
              </a:rPr>
              <a:t>11.2 millones de unidades en primeras 24h</a:t>
            </a:r>
          </a:p>
          <a:p>
            <a:pPr>
              <a:spcBef>
                <a:spcPts val="0"/>
              </a:spcBef>
            </a:pPr>
            <a:r>
              <a:rPr lang="es-ES" b="1" kern="0" dirty="0">
                <a:solidFill>
                  <a:schemeClr val="accent2"/>
                </a:solidFill>
                <a:latin typeface="Gill Sans MT" charset="0"/>
                <a:ea typeface="Gill Sans MT" charset="0"/>
                <a:cs typeface="Gill Sans MT" charset="0"/>
              </a:rPr>
              <a:t>815.7 millones de dólares en un sólo día</a:t>
            </a:r>
          </a:p>
          <a:p>
            <a:pPr fontAlgn="auto">
              <a:spcBef>
                <a:spcPts val="0"/>
              </a:spcBef>
              <a:buFont typeface="Source Sans Pro"/>
              <a:buNone/>
            </a:pPr>
            <a:endParaRPr lang="en" b="1" kern="0" dirty="0">
              <a:solidFill>
                <a:schemeClr val="accent2"/>
              </a:solidFill>
              <a:latin typeface="Gill Sans MT" charset="0"/>
              <a:ea typeface="Gill Sans MT" charset="0"/>
              <a:cs typeface="Gill Sans MT" charset="0"/>
              <a:sym typeface="Permanent Marker"/>
            </a:endParaRPr>
          </a:p>
          <a:p>
            <a:pPr fontAlgn="auto">
              <a:spcBef>
                <a:spcPts val="0"/>
              </a:spcBef>
              <a:buFont typeface="Source Sans Pro"/>
              <a:buNone/>
            </a:pPr>
            <a:r>
              <a:rPr lang="es-ES" sz="2400" b="1" kern="0" dirty="0">
                <a:solidFill>
                  <a:schemeClr val="accent2"/>
                </a:solidFill>
                <a:latin typeface="Gill Sans MT" charset="0"/>
                <a:ea typeface="Gill Sans MT" charset="0"/>
                <a:cs typeface="Gill Sans MT" charset="0"/>
              </a:rPr>
              <a:t>Fi</a:t>
            </a:r>
            <a:r>
              <a:rPr lang="en" sz="2400" b="1" kern="0" dirty="0">
                <a:solidFill>
                  <a:schemeClr val="accent2"/>
                </a:solidFill>
                <a:latin typeface="Gill Sans MT" charset="0"/>
                <a:ea typeface="Gill Sans MT" charset="0"/>
                <a:cs typeface="Gill Sans MT" charset="0"/>
              </a:rPr>
              <a:t>n</a:t>
            </a:r>
            <a:r>
              <a:rPr lang="es-ES" sz="2400" b="1" kern="0" dirty="0">
                <a:solidFill>
                  <a:schemeClr val="accent2"/>
                </a:solidFill>
                <a:latin typeface="Gill Sans MT" charset="0"/>
                <a:ea typeface="Gill Sans MT" charset="0"/>
                <a:cs typeface="Gill Sans MT" charset="0"/>
              </a:rPr>
              <a:t>ales</a:t>
            </a:r>
            <a:r>
              <a:rPr lang="en" sz="2400" b="1" kern="0" dirty="0">
                <a:solidFill>
                  <a:schemeClr val="accent2"/>
                </a:solidFill>
                <a:latin typeface="Gill Sans MT" charset="0"/>
                <a:ea typeface="Gill Sans MT" charset="0"/>
                <a:cs typeface="Gill Sans MT" charset="0"/>
              </a:rPr>
              <a:t> de 2013: </a:t>
            </a:r>
            <a:endParaRPr lang="es-ES" sz="2400" b="1" kern="0" dirty="0">
              <a:solidFill>
                <a:schemeClr val="accent2"/>
              </a:solidFill>
              <a:latin typeface="Gill Sans MT" charset="0"/>
              <a:ea typeface="Gill Sans MT" charset="0"/>
              <a:cs typeface="Gill Sans MT" charset="0"/>
            </a:endParaRPr>
          </a:p>
          <a:p>
            <a:pPr>
              <a:spcBef>
                <a:spcPts val="0"/>
              </a:spcBef>
            </a:pPr>
            <a:r>
              <a:rPr lang="es-ES" b="1" kern="0" dirty="0" err="1">
                <a:solidFill>
                  <a:schemeClr val="accent2"/>
                </a:solidFill>
                <a:latin typeface="Gill Sans MT" charset="0"/>
                <a:ea typeface="Gill Sans MT" charset="0"/>
                <a:cs typeface="Gill Sans MT" charset="0"/>
              </a:rPr>
              <a:t>M</a:t>
            </a:r>
            <a:r>
              <a:rPr lang="en" b="1" kern="0" dirty="0" err="1">
                <a:solidFill>
                  <a:schemeClr val="accent2"/>
                </a:solidFill>
                <a:latin typeface="Gill Sans MT" charset="0"/>
                <a:ea typeface="Gill Sans MT" charset="0"/>
                <a:cs typeface="Gill Sans MT" charset="0"/>
              </a:rPr>
              <a:t>ás</a:t>
            </a:r>
            <a:r>
              <a:rPr lang="en" b="1" kern="0" dirty="0">
                <a:solidFill>
                  <a:schemeClr val="accent2"/>
                </a:solidFill>
                <a:latin typeface="Gill Sans MT" charset="0"/>
                <a:ea typeface="Gill Sans MT" charset="0"/>
                <a:cs typeface="Gill Sans MT" charset="0"/>
              </a:rPr>
              <a:t> de 29 </a:t>
            </a:r>
            <a:r>
              <a:rPr lang="en" b="1" kern="0" dirty="0" err="1">
                <a:solidFill>
                  <a:schemeClr val="accent2"/>
                </a:solidFill>
                <a:latin typeface="Gill Sans MT" charset="0"/>
                <a:ea typeface="Gill Sans MT" charset="0"/>
                <a:cs typeface="Gill Sans MT" charset="0"/>
              </a:rPr>
              <a:t>millones</a:t>
            </a:r>
            <a:r>
              <a:rPr lang="en" b="1" kern="0" dirty="0">
                <a:solidFill>
                  <a:schemeClr val="accent2"/>
                </a:solidFill>
                <a:latin typeface="Gill Sans MT" charset="0"/>
                <a:ea typeface="Gill Sans MT" charset="0"/>
                <a:cs typeface="Gill Sans MT" charset="0"/>
              </a:rPr>
              <a:t> de </a:t>
            </a:r>
            <a:r>
              <a:rPr lang="en" b="1" kern="0" dirty="0" err="1">
                <a:solidFill>
                  <a:schemeClr val="accent2"/>
                </a:solidFill>
                <a:latin typeface="Gill Sans MT" charset="0"/>
                <a:ea typeface="Gill Sans MT" charset="0"/>
                <a:cs typeface="Gill Sans MT" charset="0"/>
              </a:rPr>
              <a:t>copias</a:t>
            </a:r>
            <a:endParaRPr lang="es-ES" b="1" kern="0" dirty="0">
              <a:solidFill>
                <a:schemeClr val="accent2"/>
              </a:solidFill>
              <a:latin typeface="Gill Sans MT" charset="0"/>
              <a:ea typeface="Gill Sans MT" charset="0"/>
              <a:cs typeface="Gill Sans MT" charset="0"/>
            </a:endParaRPr>
          </a:p>
          <a:p>
            <a:pPr fontAlgn="auto">
              <a:spcBef>
                <a:spcPts val="0"/>
              </a:spcBef>
              <a:buFont typeface="Source Sans Pro"/>
              <a:buNone/>
            </a:pPr>
            <a:endParaRPr lang="en" b="1" kern="0" dirty="0">
              <a:solidFill>
                <a:schemeClr val="accent2"/>
              </a:solidFill>
              <a:latin typeface="Gill Sans MT" charset="0"/>
              <a:ea typeface="Gill Sans MT" charset="0"/>
              <a:cs typeface="Gill Sans MT" charset="0"/>
            </a:endParaRPr>
          </a:p>
          <a:p>
            <a:pPr fontAlgn="auto">
              <a:spcBef>
                <a:spcPts val="0"/>
              </a:spcBef>
              <a:buFont typeface="Source Sans Pro"/>
              <a:buNone/>
            </a:pPr>
            <a:r>
              <a:rPr lang="en" sz="2400" b="1" kern="0" dirty="0" err="1">
                <a:solidFill>
                  <a:schemeClr val="accent2"/>
                </a:solidFill>
                <a:latin typeface="Gill Sans MT" charset="0"/>
                <a:ea typeface="Gill Sans MT" charset="0"/>
                <a:cs typeface="Gill Sans MT" charset="0"/>
              </a:rPr>
              <a:t>Actualmente</a:t>
            </a:r>
            <a:r>
              <a:rPr lang="en" sz="2400" b="1" kern="0" dirty="0">
                <a:solidFill>
                  <a:schemeClr val="accent2"/>
                </a:solidFill>
                <a:latin typeface="Gill Sans MT" charset="0"/>
                <a:ea typeface="Gill Sans MT" charset="0"/>
                <a:cs typeface="Gill Sans MT" charset="0"/>
              </a:rPr>
              <a:t>: </a:t>
            </a:r>
            <a:endParaRPr lang="es-ES" sz="2400" b="1" kern="0" dirty="0">
              <a:solidFill>
                <a:schemeClr val="accent2"/>
              </a:solidFill>
              <a:latin typeface="Gill Sans MT" charset="0"/>
              <a:ea typeface="Gill Sans MT" charset="0"/>
              <a:cs typeface="Gill Sans MT" charset="0"/>
            </a:endParaRPr>
          </a:p>
          <a:p>
            <a:pPr>
              <a:spcBef>
                <a:spcPts val="0"/>
              </a:spcBef>
            </a:pPr>
            <a:r>
              <a:rPr lang="es-ES" b="1" kern="0" dirty="0">
                <a:solidFill>
                  <a:schemeClr val="accent2"/>
                </a:solidFill>
                <a:latin typeface="Gill Sans MT" charset="0"/>
                <a:ea typeface="Gill Sans MT" charset="0"/>
                <a:cs typeface="Gill Sans MT" charset="0"/>
              </a:rPr>
              <a:t>Aprox.</a:t>
            </a:r>
            <a:r>
              <a:rPr lang="en" b="1" kern="0" dirty="0">
                <a:solidFill>
                  <a:schemeClr val="accent2"/>
                </a:solidFill>
                <a:latin typeface="Gill Sans MT" charset="0"/>
                <a:ea typeface="Gill Sans MT" charset="0"/>
                <a:cs typeface="Gill Sans MT" charset="0"/>
              </a:rPr>
              <a:t> 80 </a:t>
            </a:r>
            <a:r>
              <a:rPr lang="en" b="1" kern="0" dirty="0" err="1">
                <a:solidFill>
                  <a:schemeClr val="accent2"/>
                </a:solidFill>
                <a:latin typeface="Gill Sans MT" charset="0"/>
                <a:ea typeface="Gill Sans MT" charset="0"/>
                <a:cs typeface="Gill Sans MT" charset="0"/>
              </a:rPr>
              <a:t>millones</a:t>
            </a:r>
            <a:r>
              <a:rPr lang="en" b="1" kern="0" dirty="0">
                <a:solidFill>
                  <a:schemeClr val="accent2"/>
                </a:solidFill>
                <a:latin typeface="Gill Sans MT" charset="0"/>
                <a:ea typeface="Gill Sans MT" charset="0"/>
                <a:cs typeface="Gill Sans MT" charset="0"/>
              </a:rPr>
              <a:t> </a:t>
            </a:r>
            <a:r>
              <a:rPr lang="es-ES" b="1" kern="0" dirty="0">
                <a:solidFill>
                  <a:schemeClr val="accent2"/>
                </a:solidFill>
                <a:latin typeface="Gill Sans MT" charset="0"/>
                <a:ea typeface="Gill Sans MT" charset="0"/>
                <a:cs typeface="Gill Sans MT" charset="0"/>
              </a:rPr>
              <a:t>copias </a:t>
            </a:r>
          </a:p>
          <a:p>
            <a:pPr>
              <a:spcBef>
                <a:spcPts val="0"/>
              </a:spcBef>
              <a:buNone/>
            </a:pPr>
            <a:r>
              <a:rPr lang="en" b="1" kern="0" dirty="0">
                <a:solidFill>
                  <a:schemeClr val="accent2"/>
                </a:solidFill>
                <a:latin typeface="Gill Sans MT" charset="0"/>
                <a:ea typeface="Gill Sans MT" charset="0"/>
                <a:cs typeface="Gill Sans MT" charset="0"/>
              </a:rPr>
              <a:t>(</a:t>
            </a:r>
            <a:r>
              <a:rPr lang="es-ES" b="1" kern="0" dirty="0">
                <a:solidFill>
                  <a:schemeClr val="accent2"/>
                </a:solidFill>
                <a:latin typeface="Gill Sans MT" charset="0"/>
                <a:ea typeface="Gill Sans MT" charset="0"/>
                <a:cs typeface="Gill Sans MT" charset="0"/>
              </a:rPr>
              <a:t>5º </a:t>
            </a:r>
            <a:r>
              <a:rPr lang="en" b="1" kern="0" dirty="0" err="1">
                <a:solidFill>
                  <a:schemeClr val="accent2"/>
                </a:solidFill>
                <a:latin typeface="Gill Sans MT" charset="0"/>
                <a:ea typeface="Gill Sans MT" charset="0"/>
                <a:cs typeface="Gill Sans MT" charset="0"/>
              </a:rPr>
              <a:t>más</a:t>
            </a:r>
            <a:r>
              <a:rPr lang="en" b="1" kern="0" dirty="0">
                <a:solidFill>
                  <a:schemeClr val="accent2"/>
                </a:solidFill>
                <a:latin typeface="Gill Sans MT" charset="0"/>
                <a:ea typeface="Gill Sans MT" charset="0"/>
                <a:cs typeface="Gill Sans MT" charset="0"/>
              </a:rPr>
              <a:t> </a:t>
            </a:r>
            <a:r>
              <a:rPr lang="en" b="1" kern="0" dirty="0" err="1">
                <a:solidFill>
                  <a:schemeClr val="accent2"/>
                </a:solidFill>
                <a:latin typeface="Gill Sans MT" charset="0"/>
                <a:ea typeface="Gill Sans MT" charset="0"/>
                <a:cs typeface="Gill Sans MT" charset="0"/>
              </a:rPr>
              <a:t>vendido</a:t>
            </a:r>
            <a:r>
              <a:rPr lang="en" b="1" kern="0" dirty="0">
                <a:solidFill>
                  <a:schemeClr val="accent2"/>
                </a:solidFill>
                <a:latin typeface="Gill Sans MT" charset="0"/>
                <a:ea typeface="Gill Sans MT" charset="0"/>
                <a:cs typeface="Gill Sans MT" charset="0"/>
              </a:rPr>
              <a:t> de la </a:t>
            </a:r>
            <a:r>
              <a:rPr lang="en" b="1" kern="0" dirty="0" err="1">
                <a:solidFill>
                  <a:schemeClr val="accent2"/>
                </a:solidFill>
                <a:latin typeface="Gill Sans MT" charset="0"/>
                <a:ea typeface="Gill Sans MT" charset="0"/>
                <a:cs typeface="Gill Sans MT" charset="0"/>
              </a:rPr>
              <a:t>historia</a:t>
            </a:r>
            <a:r>
              <a:rPr lang="en" b="1" kern="0" dirty="0">
                <a:solidFill>
                  <a:schemeClr val="accent2"/>
                </a:solidFill>
                <a:latin typeface="Gill Sans MT" charset="0"/>
                <a:ea typeface="Gill Sans MT" charset="0"/>
                <a:cs typeface="Gill Sans MT" charset="0"/>
              </a:rPr>
              <a:t>)</a:t>
            </a:r>
          </a:p>
          <a:p>
            <a:endParaRPr lang="es-ES_tradnl" dirty="0"/>
          </a:p>
        </p:txBody>
      </p:sp>
      <p:sp>
        <p:nvSpPr>
          <p:cNvPr id="5" name="4 Rectángulo"/>
          <p:cNvSpPr/>
          <p:nvPr/>
        </p:nvSpPr>
        <p:spPr>
          <a:xfrm>
            <a:off x="1251678" y="5043601"/>
            <a:ext cx="5263422" cy="12003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s-ES" b="1" dirty="0">
                <a:solidFill>
                  <a:schemeClr val="bg1"/>
                </a:solidFill>
              </a:rPr>
              <a:t>Jugar a videojuegos  tipo GTA o CALL OF DUTY implica tasas de acoso y </a:t>
            </a:r>
            <a:r>
              <a:rPr lang="es-ES" b="1" dirty="0" err="1">
                <a:solidFill>
                  <a:schemeClr val="bg1"/>
                </a:solidFill>
              </a:rPr>
              <a:t>ciberacoso</a:t>
            </a:r>
            <a:r>
              <a:rPr lang="es-ES" b="1" dirty="0">
                <a:solidFill>
                  <a:schemeClr val="bg1"/>
                </a:solidFill>
              </a:rPr>
              <a:t> significativamente mayores, especialmente en el caso de los más pequeños (12-13 años)</a:t>
            </a:r>
          </a:p>
        </p:txBody>
      </p:sp>
    </p:spTree>
    <p:extLst>
      <p:ext uri="{BB962C8B-B14F-4D97-AF65-F5344CB8AC3E}">
        <p14:creationId xmlns:p14="http://schemas.microsoft.com/office/powerpoint/2010/main" val="2064203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24925" y="139460"/>
            <a:ext cx="10172700" cy="1879121"/>
          </a:xfrm>
        </p:spPr>
        <p:txBody>
          <a:bodyPr>
            <a:normAutofit/>
          </a:bodyPr>
          <a:lstStyle/>
          <a:p>
            <a:r>
              <a:rPr lang="es-ES_tradnl" sz="4000" b="1" cap="none" dirty="0"/>
              <a:t>Reconocido como </a:t>
            </a:r>
            <a:r>
              <a:rPr lang="es-ES_tradnl" sz="4000" b="1" cap="none" dirty="0">
                <a:solidFill>
                  <a:schemeClr val="accent1"/>
                </a:solidFill>
              </a:rPr>
              <a:t>Industria cultural </a:t>
            </a:r>
            <a:br>
              <a:rPr lang="es-ES_tradnl" sz="4000" b="1" cap="none" dirty="0">
                <a:solidFill>
                  <a:schemeClr val="accent1"/>
                </a:solidFill>
              </a:rPr>
            </a:br>
            <a:r>
              <a:rPr lang="es-ES_tradnl" sz="4000" b="1" cap="none" dirty="0"/>
              <a:t>desde 2009 por el Parlamento español </a:t>
            </a:r>
          </a:p>
        </p:txBody>
      </p:sp>
      <p:pic>
        <p:nvPicPr>
          <p:cNvPr id="9" name="Imagen 1">
            <a:extLst>
              <a:ext uri="{FF2B5EF4-FFF2-40B4-BE49-F238E27FC236}">
                <a16:creationId xmlns:a16="http://schemas.microsoft.com/office/drawing/2014/main" xmlns="" id="{D8CD3F30-3239-4B86-A214-ED7B55ED5611}"/>
              </a:ext>
            </a:extLst>
          </p:cNvPr>
          <p:cNvPicPr>
            <a:picLocks noChangeAspect="1"/>
          </p:cNvPicPr>
          <p:nvPr/>
        </p:nvPicPr>
        <p:blipFill rotWithShape="1">
          <a:blip r:embed="rId2"/>
          <a:srcRect/>
          <a:stretch/>
        </p:blipFill>
        <p:spPr>
          <a:xfrm>
            <a:off x="1087281" y="1332443"/>
            <a:ext cx="4530144" cy="5525557"/>
          </a:xfrm>
          <a:prstGeom prst="rect">
            <a:avLst/>
          </a:prstGeom>
        </p:spPr>
      </p:pic>
      <p:grpSp>
        <p:nvGrpSpPr>
          <p:cNvPr id="3" name="11 Grupo"/>
          <p:cNvGrpSpPr/>
          <p:nvPr/>
        </p:nvGrpSpPr>
        <p:grpSpPr>
          <a:xfrm>
            <a:off x="5437645" y="1645032"/>
            <a:ext cx="6320238" cy="4750888"/>
            <a:chOff x="5437645" y="1645032"/>
            <a:chExt cx="6320238" cy="4750888"/>
          </a:xfrm>
        </p:grpSpPr>
        <p:pic>
          <p:nvPicPr>
            <p:cNvPr id="8" name="Imagen 4">
              <a:extLst>
                <a:ext uri="{FF2B5EF4-FFF2-40B4-BE49-F238E27FC236}">
                  <a16:creationId xmlns:a16="http://schemas.microsoft.com/office/drawing/2014/main" xmlns="" id="{0B8FEA2A-C6D8-4D1B-A47D-B5359139C886}"/>
                </a:ext>
              </a:extLst>
            </p:cNvPr>
            <p:cNvPicPr>
              <a:picLocks noChangeAspect="1"/>
            </p:cNvPicPr>
            <p:nvPr/>
          </p:nvPicPr>
          <p:blipFill>
            <a:blip r:embed="rId3"/>
            <a:stretch>
              <a:fillRect/>
            </a:stretch>
          </p:blipFill>
          <p:spPr>
            <a:xfrm>
              <a:off x="9374015" y="1645032"/>
              <a:ext cx="2383868" cy="4750888"/>
            </a:xfrm>
            <a:prstGeom prst="rect">
              <a:avLst/>
            </a:prstGeom>
          </p:spPr>
        </p:pic>
        <p:pic>
          <p:nvPicPr>
            <p:cNvPr id="11" name="Imagen 9">
              <a:extLst>
                <a:ext uri="{FF2B5EF4-FFF2-40B4-BE49-F238E27FC236}">
                  <a16:creationId xmlns:a16="http://schemas.microsoft.com/office/drawing/2014/main" xmlns="" id="{BB3A2198-9DED-427F-A094-A8D88E526E8D}"/>
                </a:ext>
              </a:extLst>
            </p:cNvPr>
            <p:cNvPicPr>
              <a:picLocks noChangeAspect="1"/>
            </p:cNvPicPr>
            <p:nvPr/>
          </p:nvPicPr>
          <p:blipFill>
            <a:blip r:embed="rId4"/>
            <a:stretch>
              <a:fillRect/>
            </a:stretch>
          </p:blipFill>
          <p:spPr>
            <a:xfrm>
              <a:off x="5437645" y="2621539"/>
              <a:ext cx="3936370" cy="2125423"/>
            </a:xfrm>
            <a:prstGeom prst="rect">
              <a:avLst/>
            </a:prstGeom>
          </p:spPr>
        </p:pic>
      </p:grpSp>
      <p:sp>
        <p:nvSpPr>
          <p:cNvPr id="13" name="CuadroTexto 8">
            <a:extLst>
              <a:ext uri="{FF2B5EF4-FFF2-40B4-BE49-F238E27FC236}">
                <a16:creationId xmlns:a16="http://schemas.microsoft.com/office/drawing/2014/main" xmlns="" id="{1CB6BE40-1FB2-4B43-87EE-828DA6653EE1}"/>
              </a:ext>
            </a:extLst>
          </p:cNvPr>
          <p:cNvSpPr txBox="1"/>
          <p:nvPr/>
        </p:nvSpPr>
        <p:spPr>
          <a:xfrm>
            <a:off x="10223718" y="952359"/>
            <a:ext cx="1540165" cy="369332"/>
          </a:xfrm>
          <a:prstGeom prst="rect">
            <a:avLst/>
          </a:prstGeom>
          <a:noFill/>
        </p:spPr>
        <p:txBody>
          <a:bodyPr wrap="square" rtlCol="0">
            <a:spAutoFit/>
          </a:bodyPr>
          <a:lstStyle/>
          <a:p>
            <a:r>
              <a:rPr lang="es-ES" b="1" dirty="0">
                <a:solidFill>
                  <a:schemeClr val="tx2"/>
                </a:solidFill>
              </a:rPr>
              <a:t>(AEVI, 2019)</a:t>
            </a:r>
          </a:p>
        </p:txBody>
      </p:sp>
      <p:pic>
        <p:nvPicPr>
          <p:cNvPr id="14" name="Picture 2">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17629" y="139459"/>
            <a:ext cx="1495453" cy="878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217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xmlns="" id="{85CFA661-9C42-4062-8455-358062EA3B0B}"/>
              </a:ext>
            </a:extLst>
          </p:cNvPr>
          <p:cNvPicPr>
            <a:picLocks noChangeAspect="1"/>
          </p:cNvPicPr>
          <p:nvPr/>
        </p:nvPicPr>
        <p:blipFill>
          <a:blip r:embed="rId3"/>
          <a:stretch>
            <a:fillRect/>
          </a:stretch>
        </p:blipFill>
        <p:spPr>
          <a:xfrm>
            <a:off x="8635099" y="2072522"/>
            <a:ext cx="3275732" cy="1704971"/>
          </a:xfrm>
          <a:prstGeom prst="rect">
            <a:avLst/>
          </a:prstGeom>
        </p:spPr>
      </p:pic>
      <p:pic>
        <p:nvPicPr>
          <p:cNvPr id="10" name="Imagen 9">
            <a:extLst>
              <a:ext uri="{FF2B5EF4-FFF2-40B4-BE49-F238E27FC236}">
                <a16:creationId xmlns:a16="http://schemas.microsoft.com/office/drawing/2014/main" xmlns="" id="{ECB7269C-4680-4283-92E9-BE1EC15A1A7C}"/>
              </a:ext>
            </a:extLst>
          </p:cNvPr>
          <p:cNvPicPr>
            <a:picLocks noChangeAspect="1"/>
          </p:cNvPicPr>
          <p:nvPr/>
        </p:nvPicPr>
        <p:blipFill>
          <a:blip r:embed="rId4"/>
          <a:stretch>
            <a:fillRect/>
          </a:stretch>
        </p:blipFill>
        <p:spPr>
          <a:xfrm>
            <a:off x="5822656" y="3876028"/>
            <a:ext cx="5625890" cy="2854590"/>
          </a:xfrm>
          <a:prstGeom prst="rect">
            <a:avLst/>
          </a:prstGeom>
        </p:spPr>
      </p:pic>
      <p:sp>
        <p:nvSpPr>
          <p:cNvPr id="2" name="Título 1">
            <a:extLst>
              <a:ext uri="{FF2B5EF4-FFF2-40B4-BE49-F238E27FC236}">
                <a16:creationId xmlns:a16="http://schemas.microsoft.com/office/drawing/2014/main" xmlns="" id="{2C8F333C-4595-496B-82D4-0F00FBB80DFC}"/>
              </a:ext>
            </a:extLst>
          </p:cNvPr>
          <p:cNvSpPr>
            <a:spLocks noGrp="1"/>
          </p:cNvSpPr>
          <p:nvPr>
            <p:ph type="title"/>
          </p:nvPr>
        </p:nvSpPr>
        <p:spPr/>
        <p:txBody>
          <a:bodyPr/>
          <a:lstStyle/>
          <a:p>
            <a:r>
              <a:rPr lang="es-ES" dirty="0"/>
              <a:t>Perfil de los </a:t>
            </a:r>
            <a:r>
              <a:rPr lang="es-ES" i="1" dirty="0" err="1"/>
              <a:t>gamers</a:t>
            </a:r>
            <a:endParaRPr lang="es-ES" dirty="0"/>
          </a:p>
        </p:txBody>
      </p:sp>
      <p:grpSp>
        <p:nvGrpSpPr>
          <p:cNvPr id="4" name="Grupo 4">
            <a:extLst>
              <a:ext uri="{FF2B5EF4-FFF2-40B4-BE49-F238E27FC236}">
                <a16:creationId xmlns:a16="http://schemas.microsoft.com/office/drawing/2014/main" xmlns="" id="{641AE523-0154-467B-8A7C-BCDD3A6043A5}"/>
              </a:ext>
            </a:extLst>
          </p:cNvPr>
          <p:cNvGrpSpPr/>
          <p:nvPr/>
        </p:nvGrpSpPr>
        <p:grpSpPr>
          <a:xfrm>
            <a:off x="5993169" y="1255317"/>
            <a:ext cx="4359007" cy="1166724"/>
            <a:chOff x="4646551" y="5250772"/>
            <a:chExt cx="4359007" cy="1166724"/>
          </a:xfrm>
        </p:grpSpPr>
        <p:pic>
          <p:nvPicPr>
            <p:cNvPr id="6" name="Imagen 5">
              <a:extLst>
                <a:ext uri="{FF2B5EF4-FFF2-40B4-BE49-F238E27FC236}">
                  <a16:creationId xmlns:a16="http://schemas.microsoft.com/office/drawing/2014/main" xmlns="" id="{B4BA1968-337A-4AAE-8D25-BE4773ED9C37}"/>
                </a:ext>
              </a:extLst>
            </p:cNvPr>
            <p:cNvPicPr>
              <a:picLocks noChangeAspect="1"/>
            </p:cNvPicPr>
            <p:nvPr/>
          </p:nvPicPr>
          <p:blipFill rotWithShape="1">
            <a:blip r:embed="rId5"/>
            <a:srcRect r="65657"/>
            <a:stretch/>
          </p:blipFill>
          <p:spPr>
            <a:xfrm>
              <a:off x="4646551" y="5250772"/>
              <a:ext cx="1311990" cy="1166724"/>
            </a:xfrm>
            <a:prstGeom prst="ellipse">
              <a:avLst/>
            </a:prstGeom>
          </p:spPr>
        </p:pic>
        <p:sp>
          <p:nvSpPr>
            <p:cNvPr id="7" name="CuadroTexto 6">
              <a:extLst>
                <a:ext uri="{FF2B5EF4-FFF2-40B4-BE49-F238E27FC236}">
                  <a16:creationId xmlns:a16="http://schemas.microsoft.com/office/drawing/2014/main" xmlns="" id="{1B368060-E186-4B6E-B5C9-D8D4BC8DE30E}"/>
                </a:ext>
              </a:extLst>
            </p:cNvPr>
            <p:cNvSpPr txBox="1"/>
            <p:nvPr/>
          </p:nvSpPr>
          <p:spPr>
            <a:xfrm>
              <a:off x="5958541" y="5317146"/>
              <a:ext cx="3047017" cy="923330"/>
            </a:xfrm>
            <a:prstGeom prst="rect">
              <a:avLst/>
            </a:prstGeom>
            <a:noFill/>
          </p:spPr>
          <p:txBody>
            <a:bodyPr wrap="square" rtlCol="0">
              <a:spAutoFit/>
            </a:bodyPr>
            <a:lstStyle/>
            <a:p>
              <a:r>
                <a:rPr lang="es-ES" dirty="0"/>
                <a:t>Los españoles dedican una media de </a:t>
              </a:r>
              <a:r>
                <a:rPr lang="es-ES" b="1" dirty="0"/>
                <a:t>6,2 </a:t>
              </a:r>
              <a:r>
                <a:rPr lang="es-ES" dirty="0"/>
                <a:t>horas/semana a videojuegos.</a:t>
              </a:r>
            </a:p>
          </p:txBody>
        </p:sp>
      </p:grpSp>
      <p:pic>
        <p:nvPicPr>
          <p:cNvPr id="3" name="Imagen 2">
            <a:extLst>
              <a:ext uri="{FF2B5EF4-FFF2-40B4-BE49-F238E27FC236}">
                <a16:creationId xmlns:a16="http://schemas.microsoft.com/office/drawing/2014/main" xmlns="" id="{35C8A4F7-9EF9-4006-BC3F-B4652B100EA1}"/>
              </a:ext>
            </a:extLst>
          </p:cNvPr>
          <p:cNvPicPr>
            <a:picLocks noChangeAspect="1"/>
          </p:cNvPicPr>
          <p:nvPr/>
        </p:nvPicPr>
        <p:blipFill>
          <a:blip r:embed="rId6"/>
          <a:stretch>
            <a:fillRect/>
          </a:stretch>
        </p:blipFill>
        <p:spPr>
          <a:xfrm>
            <a:off x="1095374" y="1207252"/>
            <a:ext cx="4376957" cy="1675749"/>
          </a:xfrm>
          <a:prstGeom prst="rect">
            <a:avLst/>
          </a:prstGeom>
        </p:spPr>
      </p:pic>
      <p:sp>
        <p:nvSpPr>
          <p:cNvPr id="9" name="CuadroTexto 8">
            <a:extLst>
              <a:ext uri="{FF2B5EF4-FFF2-40B4-BE49-F238E27FC236}">
                <a16:creationId xmlns:a16="http://schemas.microsoft.com/office/drawing/2014/main" xmlns="" id="{1CB6BE40-1FB2-4B43-87EE-828DA6653EE1}"/>
              </a:ext>
            </a:extLst>
          </p:cNvPr>
          <p:cNvSpPr txBox="1"/>
          <p:nvPr/>
        </p:nvSpPr>
        <p:spPr>
          <a:xfrm>
            <a:off x="10223718" y="952359"/>
            <a:ext cx="1540165" cy="369332"/>
          </a:xfrm>
          <a:prstGeom prst="rect">
            <a:avLst/>
          </a:prstGeom>
          <a:noFill/>
        </p:spPr>
        <p:txBody>
          <a:bodyPr wrap="square" rtlCol="0">
            <a:spAutoFit/>
          </a:bodyPr>
          <a:lstStyle/>
          <a:p>
            <a:r>
              <a:rPr lang="es-ES" b="1" dirty="0">
                <a:solidFill>
                  <a:schemeClr val="tx2"/>
                </a:solidFill>
              </a:rPr>
              <a:t>(AEVI, 2019)</a:t>
            </a:r>
          </a:p>
        </p:txBody>
      </p:sp>
      <p:sp>
        <p:nvSpPr>
          <p:cNvPr id="11" name="CuadroTexto 10">
            <a:extLst>
              <a:ext uri="{FF2B5EF4-FFF2-40B4-BE49-F238E27FC236}">
                <a16:creationId xmlns:a16="http://schemas.microsoft.com/office/drawing/2014/main" xmlns="" id="{5C1DAE74-1D25-4B34-A2C7-4C0DBC3D361C}"/>
              </a:ext>
            </a:extLst>
          </p:cNvPr>
          <p:cNvSpPr txBox="1"/>
          <p:nvPr/>
        </p:nvSpPr>
        <p:spPr>
          <a:xfrm>
            <a:off x="5629424" y="2754298"/>
            <a:ext cx="3047017" cy="923330"/>
          </a:xfrm>
          <a:prstGeom prst="rect">
            <a:avLst/>
          </a:prstGeom>
          <a:noFill/>
        </p:spPr>
        <p:txBody>
          <a:bodyPr wrap="square" rtlCol="0">
            <a:spAutoFit/>
          </a:bodyPr>
          <a:lstStyle/>
          <a:p>
            <a:pPr algn="r"/>
            <a:r>
              <a:rPr lang="es-ES" dirty="0"/>
              <a:t>El </a:t>
            </a:r>
            <a:r>
              <a:rPr lang="es-ES" b="1" dirty="0"/>
              <a:t>77,4%</a:t>
            </a:r>
            <a:r>
              <a:rPr lang="es-ES" dirty="0"/>
              <a:t> de los que juegan a videojuegos lo hacen al menos semanalmente.</a:t>
            </a:r>
          </a:p>
        </p:txBody>
      </p:sp>
      <p:pic>
        <p:nvPicPr>
          <p:cNvPr id="14" name="Imagen 13">
            <a:extLst>
              <a:ext uri="{FF2B5EF4-FFF2-40B4-BE49-F238E27FC236}">
                <a16:creationId xmlns:a16="http://schemas.microsoft.com/office/drawing/2014/main" xmlns="" id="{505426BF-E56C-470B-9EF9-B82702A791DE}"/>
              </a:ext>
            </a:extLst>
          </p:cNvPr>
          <p:cNvPicPr>
            <a:picLocks noChangeAspect="1"/>
          </p:cNvPicPr>
          <p:nvPr/>
        </p:nvPicPr>
        <p:blipFill>
          <a:blip r:embed="rId7"/>
          <a:stretch>
            <a:fillRect/>
          </a:stretch>
        </p:blipFill>
        <p:spPr>
          <a:xfrm>
            <a:off x="954471" y="2905540"/>
            <a:ext cx="4517860" cy="3712537"/>
          </a:xfrm>
          <a:prstGeom prst="rect">
            <a:avLst/>
          </a:prstGeom>
        </p:spPr>
      </p:pic>
      <p:sp>
        <p:nvSpPr>
          <p:cNvPr id="15" name="Rectángulo 14">
            <a:extLst>
              <a:ext uri="{FF2B5EF4-FFF2-40B4-BE49-F238E27FC236}">
                <a16:creationId xmlns:a16="http://schemas.microsoft.com/office/drawing/2014/main" xmlns="" id="{24B0ACCD-0952-43E3-A39F-AEBA0759631C}"/>
              </a:ext>
            </a:extLst>
          </p:cNvPr>
          <p:cNvSpPr/>
          <p:nvPr/>
        </p:nvSpPr>
        <p:spPr>
          <a:xfrm>
            <a:off x="982607" y="3910819"/>
            <a:ext cx="4309120" cy="942535"/>
          </a:xfrm>
          <a:prstGeom prst="rect">
            <a:avLst/>
          </a:prstGeom>
          <a:solidFill>
            <a:srgbClr val="C00000">
              <a:alpha val="24000"/>
            </a:srgbClr>
          </a:solidFill>
          <a:ln w="28575">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Picture 2">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17629" y="139459"/>
            <a:ext cx="1495453" cy="878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046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7915106-92F1-4B68-81B6-A4A595C32E6C}"/>
              </a:ext>
            </a:extLst>
          </p:cNvPr>
          <p:cNvSpPr>
            <a:spLocks noGrp="1"/>
          </p:cNvSpPr>
          <p:nvPr>
            <p:ph type="title"/>
          </p:nvPr>
        </p:nvSpPr>
        <p:spPr/>
        <p:txBody>
          <a:bodyPr/>
          <a:lstStyle/>
          <a:p>
            <a:r>
              <a:rPr lang="es-ES" dirty="0"/>
              <a:t>Videojuegos más vendidos 2018</a:t>
            </a:r>
          </a:p>
        </p:txBody>
      </p:sp>
      <p:grpSp>
        <p:nvGrpSpPr>
          <p:cNvPr id="3" name="Grupo 10">
            <a:extLst>
              <a:ext uri="{FF2B5EF4-FFF2-40B4-BE49-F238E27FC236}">
                <a16:creationId xmlns:a16="http://schemas.microsoft.com/office/drawing/2014/main" xmlns="" id="{86D4FB43-94AE-459F-999D-8913D770BE3D}"/>
              </a:ext>
            </a:extLst>
          </p:cNvPr>
          <p:cNvGrpSpPr/>
          <p:nvPr/>
        </p:nvGrpSpPr>
        <p:grpSpPr>
          <a:xfrm>
            <a:off x="1285347" y="1119215"/>
            <a:ext cx="2968603" cy="534647"/>
            <a:chOff x="1054656" y="1689851"/>
            <a:chExt cx="2968603" cy="534647"/>
          </a:xfrm>
        </p:grpSpPr>
        <p:sp>
          <p:nvSpPr>
            <p:cNvPr id="7" name="CuadroTexto 6">
              <a:extLst>
                <a:ext uri="{FF2B5EF4-FFF2-40B4-BE49-F238E27FC236}">
                  <a16:creationId xmlns:a16="http://schemas.microsoft.com/office/drawing/2014/main" xmlns="" id="{5C01E9D0-7AC1-4EF4-BCC5-CA4486E82A24}"/>
                </a:ext>
              </a:extLst>
            </p:cNvPr>
            <p:cNvSpPr txBox="1"/>
            <p:nvPr/>
          </p:nvSpPr>
          <p:spPr>
            <a:xfrm>
              <a:off x="1589303" y="1689851"/>
              <a:ext cx="1192955" cy="400110"/>
            </a:xfrm>
            <a:prstGeom prst="rect">
              <a:avLst/>
            </a:prstGeom>
            <a:noFill/>
          </p:spPr>
          <p:txBody>
            <a:bodyPr wrap="none" rtlCol="0">
              <a:spAutoFit/>
            </a:bodyPr>
            <a:lstStyle/>
            <a:p>
              <a:r>
                <a:rPr lang="es-ES" sz="2000" b="1" dirty="0">
                  <a:solidFill>
                    <a:schemeClr val="tx2"/>
                  </a:solidFill>
                  <a:latin typeface="Georgia" panose="02040502050405020303" pitchFamily="18" charset="0"/>
                </a:rPr>
                <a:t>FIFA 19</a:t>
              </a:r>
            </a:p>
          </p:txBody>
        </p:sp>
        <p:sp>
          <p:nvSpPr>
            <p:cNvPr id="9" name="CuadroTexto 8">
              <a:extLst>
                <a:ext uri="{FF2B5EF4-FFF2-40B4-BE49-F238E27FC236}">
                  <a16:creationId xmlns:a16="http://schemas.microsoft.com/office/drawing/2014/main" xmlns="" id="{FF3B841F-5DBD-4944-AB68-9B4F5798AFC7}"/>
                </a:ext>
              </a:extLst>
            </p:cNvPr>
            <p:cNvSpPr txBox="1"/>
            <p:nvPr/>
          </p:nvSpPr>
          <p:spPr>
            <a:xfrm>
              <a:off x="1955064" y="1962888"/>
              <a:ext cx="2068195" cy="261610"/>
            </a:xfrm>
            <a:prstGeom prst="rect">
              <a:avLst/>
            </a:prstGeom>
            <a:noFill/>
          </p:spPr>
          <p:txBody>
            <a:bodyPr wrap="none" rtlCol="0">
              <a:spAutoFit/>
            </a:bodyPr>
            <a:lstStyle/>
            <a:p>
              <a:r>
                <a:rPr lang="es-ES" sz="1100" dirty="0">
                  <a:solidFill>
                    <a:schemeClr val="bg1">
                      <a:lumMod val="50000"/>
                    </a:schemeClr>
                  </a:solidFill>
                  <a:latin typeface="Georgia" panose="02040502050405020303" pitchFamily="18" charset="0"/>
                </a:rPr>
                <a:t>ELECTRONIC ARTS (PEGI 3)</a:t>
              </a:r>
            </a:p>
          </p:txBody>
        </p:sp>
        <p:sp>
          <p:nvSpPr>
            <p:cNvPr id="10" name="Rectángulo 9">
              <a:extLst>
                <a:ext uri="{FF2B5EF4-FFF2-40B4-BE49-F238E27FC236}">
                  <a16:creationId xmlns:a16="http://schemas.microsoft.com/office/drawing/2014/main" xmlns="" id="{19A7AEC7-3F3B-4261-9D86-A33A6C88C506}"/>
                </a:ext>
              </a:extLst>
            </p:cNvPr>
            <p:cNvSpPr/>
            <p:nvPr/>
          </p:nvSpPr>
          <p:spPr>
            <a:xfrm>
              <a:off x="1054656" y="1689851"/>
              <a:ext cx="534647" cy="53464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a:solidFill>
                    <a:srgbClr val="C00000"/>
                  </a:solidFill>
                  <a:latin typeface="Calibri" panose="020F0502020204030204" pitchFamily="34" charset="0"/>
                  <a:cs typeface="Arial" panose="020B0604020202020204" pitchFamily="34" charset="0"/>
                </a:rPr>
                <a:t>1</a:t>
              </a:r>
            </a:p>
          </p:txBody>
        </p:sp>
      </p:grpSp>
      <p:grpSp>
        <p:nvGrpSpPr>
          <p:cNvPr id="4" name="Grupo 12">
            <a:extLst>
              <a:ext uri="{FF2B5EF4-FFF2-40B4-BE49-F238E27FC236}">
                <a16:creationId xmlns:a16="http://schemas.microsoft.com/office/drawing/2014/main" xmlns="" id="{0B698B33-5E9C-4760-87EB-E740DFCB8135}"/>
              </a:ext>
            </a:extLst>
          </p:cNvPr>
          <p:cNvGrpSpPr/>
          <p:nvPr/>
        </p:nvGrpSpPr>
        <p:grpSpPr>
          <a:xfrm>
            <a:off x="1285347" y="1713087"/>
            <a:ext cx="3021500" cy="835394"/>
            <a:chOff x="1054656" y="1619511"/>
            <a:chExt cx="3021500" cy="835394"/>
          </a:xfrm>
        </p:grpSpPr>
        <p:sp>
          <p:nvSpPr>
            <p:cNvPr id="14" name="CuadroTexto 13">
              <a:extLst>
                <a:ext uri="{FF2B5EF4-FFF2-40B4-BE49-F238E27FC236}">
                  <a16:creationId xmlns:a16="http://schemas.microsoft.com/office/drawing/2014/main" xmlns="" id="{B89D6BFC-3BE4-4A58-95C3-A9E8029CA9C3}"/>
                </a:ext>
              </a:extLst>
            </p:cNvPr>
            <p:cNvSpPr txBox="1"/>
            <p:nvPr/>
          </p:nvSpPr>
          <p:spPr>
            <a:xfrm>
              <a:off x="1589303" y="1619511"/>
              <a:ext cx="2433956" cy="707886"/>
            </a:xfrm>
            <a:prstGeom prst="rect">
              <a:avLst/>
            </a:prstGeom>
            <a:noFill/>
          </p:spPr>
          <p:txBody>
            <a:bodyPr wrap="square" rtlCol="0">
              <a:spAutoFit/>
            </a:bodyPr>
            <a:lstStyle/>
            <a:p>
              <a:r>
                <a:rPr lang="es-ES" sz="2000" b="1" dirty="0">
                  <a:solidFill>
                    <a:srgbClr val="C00000"/>
                  </a:solidFill>
                  <a:latin typeface="Georgia" panose="02040502050405020303" pitchFamily="18" charset="0"/>
                </a:rPr>
                <a:t>RED DEAD REDEMPTION 2</a:t>
              </a:r>
            </a:p>
          </p:txBody>
        </p:sp>
        <p:sp>
          <p:nvSpPr>
            <p:cNvPr id="15" name="CuadroTexto 14">
              <a:extLst>
                <a:ext uri="{FF2B5EF4-FFF2-40B4-BE49-F238E27FC236}">
                  <a16:creationId xmlns:a16="http://schemas.microsoft.com/office/drawing/2014/main" xmlns="" id="{7DFDB0D8-9373-45D8-A03A-C87C5DA0F339}"/>
                </a:ext>
              </a:extLst>
            </p:cNvPr>
            <p:cNvSpPr txBox="1"/>
            <p:nvPr/>
          </p:nvSpPr>
          <p:spPr>
            <a:xfrm>
              <a:off x="1955063" y="2193295"/>
              <a:ext cx="2121093" cy="261610"/>
            </a:xfrm>
            <a:prstGeom prst="rect">
              <a:avLst/>
            </a:prstGeom>
            <a:noFill/>
          </p:spPr>
          <p:txBody>
            <a:bodyPr wrap="none" rtlCol="0">
              <a:spAutoFit/>
            </a:bodyPr>
            <a:lstStyle/>
            <a:p>
              <a:r>
                <a:rPr lang="es-ES" sz="1100" dirty="0">
                  <a:solidFill>
                    <a:schemeClr val="bg1">
                      <a:lumMod val="50000"/>
                    </a:schemeClr>
                  </a:solidFill>
                  <a:latin typeface="Georgia" panose="02040502050405020303" pitchFamily="18" charset="0"/>
                </a:rPr>
                <a:t>ROCKSTAR GAMES (PEGI 18)</a:t>
              </a:r>
            </a:p>
          </p:txBody>
        </p:sp>
        <p:sp>
          <p:nvSpPr>
            <p:cNvPr id="16" name="Rectángulo 15">
              <a:extLst>
                <a:ext uri="{FF2B5EF4-FFF2-40B4-BE49-F238E27FC236}">
                  <a16:creationId xmlns:a16="http://schemas.microsoft.com/office/drawing/2014/main" xmlns="" id="{C3AA755F-E198-421F-B3CE-E123C6156AA0}"/>
                </a:ext>
              </a:extLst>
            </p:cNvPr>
            <p:cNvSpPr/>
            <p:nvPr/>
          </p:nvSpPr>
          <p:spPr>
            <a:xfrm>
              <a:off x="1054656" y="1689851"/>
              <a:ext cx="534647" cy="53464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a:solidFill>
                    <a:srgbClr val="C00000"/>
                  </a:solidFill>
                  <a:latin typeface="Calibri" panose="020F0502020204030204" pitchFamily="34" charset="0"/>
                  <a:cs typeface="Arial" panose="020B0604020202020204" pitchFamily="34" charset="0"/>
                </a:rPr>
                <a:t>2</a:t>
              </a:r>
            </a:p>
          </p:txBody>
        </p:sp>
      </p:grpSp>
      <p:grpSp>
        <p:nvGrpSpPr>
          <p:cNvPr id="5" name="Grupo 18">
            <a:extLst>
              <a:ext uri="{FF2B5EF4-FFF2-40B4-BE49-F238E27FC236}">
                <a16:creationId xmlns:a16="http://schemas.microsoft.com/office/drawing/2014/main" xmlns="" id="{0D522585-D61E-42E7-892F-C871311F7096}"/>
              </a:ext>
            </a:extLst>
          </p:cNvPr>
          <p:cNvGrpSpPr/>
          <p:nvPr/>
        </p:nvGrpSpPr>
        <p:grpSpPr>
          <a:xfrm>
            <a:off x="1285347" y="2505269"/>
            <a:ext cx="2983029" cy="703924"/>
            <a:chOff x="1054656" y="1689851"/>
            <a:chExt cx="2983029" cy="703924"/>
          </a:xfrm>
        </p:grpSpPr>
        <p:sp>
          <p:nvSpPr>
            <p:cNvPr id="20" name="CuadroTexto 19">
              <a:extLst>
                <a:ext uri="{FF2B5EF4-FFF2-40B4-BE49-F238E27FC236}">
                  <a16:creationId xmlns:a16="http://schemas.microsoft.com/office/drawing/2014/main" xmlns="" id="{E2D3D5F1-2193-4F92-9480-DE1A290B30DD}"/>
                </a:ext>
              </a:extLst>
            </p:cNvPr>
            <p:cNvSpPr txBox="1"/>
            <p:nvPr/>
          </p:nvSpPr>
          <p:spPr>
            <a:xfrm>
              <a:off x="1589303" y="1689851"/>
              <a:ext cx="2082621" cy="400110"/>
            </a:xfrm>
            <a:prstGeom prst="rect">
              <a:avLst/>
            </a:prstGeom>
            <a:noFill/>
          </p:spPr>
          <p:txBody>
            <a:bodyPr wrap="none" rtlCol="0">
              <a:spAutoFit/>
            </a:bodyPr>
            <a:lstStyle/>
            <a:p>
              <a:r>
                <a:rPr lang="es-ES" sz="2000" b="1" dirty="0">
                  <a:solidFill>
                    <a:srgbClr val="C00000"/>
                  </a:solidFill>
                  <a:latin typeface="Georgia" panose="02040502050405020303" pitchFamily="18" charset="0"/>
                </a:rPr>
                <a:t>SPIDER-MAN</a:t>
              </a:r>
            </a:p>
          </p:txBody>
        </p:sp>
        <p:sp>
          <p:nvSpPr>
            <p:cNvPr id="21" name="CuadroTexto 20">
              <a:extLst>
                <a:ext uri="{FF2B5EF4-FFF2-40B4-BE49-F238E27FC236}">
                  <a16:creationId xmlns:a16="http://schemas.microsoft.com/office/drawing/2014/main" xmlns="" id="{C59534DB-EE95-47BE-815D-B4726E865CBA}"/>
                </a:ext>
              </a:extLst>
            </p:cNvPr>
            <p:cNvSpPr txBox="1"/>
            <p:nvPr/>
          </p:nvSpPr>
          <p:spPr>
            <a:xfrm>
              <a:off x="1955064" y="1962888"/>
              <a:ext cx="2082621" cy="430887"/>
            </a:xfrm>
            <a:prstGeom prst="rect">
              <a:avLst/>
            </a:prstGeom>
            <a:noFill/>
          </p:spPr>
          <p:txBody>
            <a:bodyPr wrap="square" rtlCol="0">
              <a:spAutoFit/>
            </a:bodyPr>
            <a:lstStyle/>
            <a:p>
              <a:r>
                <a:rPr lang="es-ES" sz="1100" dirty="0">
                  <a:solidFill>
                    <a:schemeClr val="bg1">
                      <a:lumMod val="50000"/>
                    </a:schemeClr>
                  </a:solidFill>
                  <a:latin typeface="Georgia" panose="02040502050405020303" pitchFamily="18" charset="0"/>
                </a:rPr>
                <a:t>SONY INTERACTIVE ENTERTAINMENT (PEGI 18)</a:t>
              </a:r>
            </a:p>
          </p:txBody>
        </p:sp>
        <p:sp>
          <p:nvSpPr>
            <p:cNvPr id="22" name="Rectángulo 21">
              <a:extLst>
                <a:ext uri="{FF2B5EF4-FFF2-40B4-BE49-F238E27FC236}">
                  <a16:creationId xmlns:a16="http://schemas.microsoft.com/office/drawing/2014/main" xmlns="" id="{98FE316E-0BC4-4581-B4D2-33EC3C9DDE3B}"/>
                </a:ext>
              </a:extLst>
            </p:cNvPr>
            <p:cNvSpPr/>
            <p:nvPr/>
          </p:nvSpPr>
          <p:spPr>
            <a:xfrm>
              <a:off x="1054656" y="1689851"/>
              <a:ext cx="534647" cy="53464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a:solidFill>
                    <a:srgbClr val="C00000"/>
                  </a:solidFill>
                  <a:latin typeface="Calibri" panose="020F0502020204030204" pitchFamily="34" charset="0"/>
                  <a:cs typeface="Arial" panose="020B0604020202020204" pitchFamily="34" charset="0"/>
                </a:rPr>
                <a:t>3</a:t>
              </a:r>
            </a:p>
          </p:txBody>
        </p:sp>
      </p:grpSp>
      <p:grpSp>
        <p:nvGrpSpPr>
          <p:cNvPr id="6" name="Grupo 22">
            <a:extLst>
              <a:ext uri="{FF2B5EF4-FFF2-40B4-BE49-F238E27FC236}">
                <a16:creationId xmlns:a16="http://schemas.microsoft.com/office/drawing/2014/main" xmlns="" id="{E82D732E-A228-4982-B009-EE29449A2C00}"/>
              </a:ext>
            </a:extLst>
          </p:cNvPr>
          <p:cNvGrpSpPr/>
          <p:nvPr/>
        </p:nvGrpSpPr>
        <p:grpSpPr>
          <a:xfrm>
            <a:off x="1285347" y="3172177"/>
            <a:ext cx="3491355" cy="782419"/>
            <a:chOff x="1054656" y="1619511"/>
            <a:chExt cx="3609007" cy="782419"/>
          </a:xfrm>
        </p:grpSpPr>
        <p:sp>
          <p:nvSpPr>
            <p:cNvPr id="24" name="CuadroTexto 23">
              <a:extLst>
                <a:ext uri="{FF2B5EF4-FFF2-40B4-BE49-F238E27FC236}">
                  <a16:creationId xmlns:a16="http://schemas.microsoft.com/office/drawing/2014/main" xmlns="" id="{DB34BA81-9544-4613-9238-F254B7739D97}"/>
                </a:ext>
              </a:extLst>
            </p:cNvPr>
            <p:cNvSpPr txBox="1"/>
            <p:nvPr/>
          </p:nvSpPr>
          <p:spPr>
            <a:xfrm>
              <a:off x="1589303" y="1619511"/>
              <a:ext cx="2446565" cy="646331"/>
            </a:xfrm>
            <a:prstGeom prst="rect">
              <a:avLst/>
            </a:prstGeom>
            <a:noFill/>
          </p:spPr>
          <p:txBody>
            <a:bodyPr wrap="square" rtlCol="0">
              <a:spAutoFit/>
            </a:bodyPr>
            <a:lstStyle/>
            <a:p>
              <a:r>
                <a:rPr lang="es-ES" b="1" dirty="0">
                  <a:solidFill>
                    <a:srgbClr val="C00000"/>
                  </a:solidFill>
                  <a:latin typeface="Georgia" panose="02040502050405020303" pitchFamily="18" charset="0"/>
                </a:rPr>
                <a:t>CALL OF DUTY: BLACK OPS 4</a:t>
              </a:r>
            </a:p>
          </p:txBody>
        </p:sp>
        <p:sp>
          <p:nvSpPr>
            <p:cNvPr id="25" name="CuadroTexto 24">
              <a:extLst>
                <a:ext uri="{FF2B5EF4-FFF2-40B4-BE49-F238E27FC236}">
                  <a16:creationId xmlns:a16="http://schemas.microsoft.com/office/drawing/2014/main" xmlns="" id="{7EB7E0CF-C0F4-457F-9061-6A4CFA7FA629}"/>
                </a:ext>
              </a:extLst>
            </p:cNvPr>
            <p:cNvSpPr txBox="1"/>
            <p:nvPr/>
          </p:nvSpPr>
          <p:spPr>
            <a:xfrm>
              <a:off x="1955063" y="2140320"/>
              <a:ext cx="2708600" cy="261610"/>
            </a:xfrm>
            <a:prstGeom prst="rect">
              <a:avLst/>
            </a:prstGeom>
            <a:noFill/>
          </p:spPr>
          <p:txBody>
            <a:bodyPr wrap="square" rtlCol="0">
              <a:spAutoFit/>
            </a:bodyPr>
            <a:lstStyle/>
            <a:p>
              <a:r>
                <a:rPr lang="es-ES" sz="1050" dirty="0">
                  <a:solidFill>
                    <a:schemeClr val="bg1">
                      <a:lumMod val="50000"/>
                    </a:schemeClr>
                  </a:solidFill>
                  <a:latin typeface="Georgia" panose="02040502050405020303" pitchFamily="18" charset="0"/>
                </a:rPr>
                <a:t>ACTIVISION BLIZZARD (PEGI 18)</a:t>
              </a:r>
            </a:p>
          </p:txBody>
        </p:sp>
        <p:sp>
          <p:nvSpPr>
            <p:cNvPr id="26" name="Rectángulo 25">
              <a:extLst>
                <a:ext uri="{FF2B5EF4-FFF2-40B4-BE49-F238E27FC236}">
                  <a16:creationId xmlns:a16="http://schemas.microsoft.com/office/drawing/2014/main" xmlns="" id="{D066FE5B-CCC4-4B9A-80AD-0852B78C86BE}"/>
                </a:ext>
              </a:extLst>
            </p:cNvPr>
            <p:cNvSpPr/>
            <p:nvPr/>
          </p:nvSpPr>
          <p:spPr>
            <a:xfrm>
              <a:off x="1054656" y="1689851"/>
              <a:ext cx="534647" cy="53464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srgbClr val="C00000"/>
                  </a:solidFill>
                  <a:latin typeface="Calibri" panose="020F0502020204030204" pitchFamily="34" charset="0"/>
                  <a:cs typeface="Arial" panose="020B0604020202020204" pitchFamily="34" charset="0"/>
                </a:rPr>
                <a:t>4</a:t>
              </a:r>
            </a:p>
          </p:txBody>
        </p:sp>
      </p:grpSp>
      <p:grpSp>
        <p:nvGrpSpPr>
          <p:cNvPr id="8" name="Grupo 26">
            <a:extLst>
              <a:ext uri="{FF2B5EF4-FFF2-40B4-BE49-F238E27FC236}">
                <a16:creationId xmlns:a16="http://schemas.microsoft.com/office/drawing/2014/main" xmlns="" id="{2085B443-A8B8-40F8-8AB6-11915ABDE5FC}"/>
              </a:ext>
            </a:extLst>
          </p:cNvPr>
          <p:cNvGrpSpPr/>
          <p:nvPr/>
        </p:nvGrpSpPr>
        <p:grpSpPr>
          <a:xfrm>
            <a:off x="4666184" y="1247032"/>
            <a:ext cx="2968603" cy="703924"/>
            <a:chOff x="1054656" y="1689851"/>
            <a:chExt cx="3084589" cy="703924"/>
          </a:xfrm>
        </p:grpSpPr>
        <p:sp>
          <p:nvSpPr>
            <p:cNvPr id="28" name="CuadroTexto 27">
              <a:extLst>
                <a:ext uri="{FF2B5EF4-FFF2-40B4-BE49-F238E27FC236}">
                  <a16:creationId xmlns:a16="http://schemas.microsoft.com/office/drawing/2014/main" xmlns="" id="{E7877050-28B8-448F-85A4-D98B23A5C303}"/>
                </a:ext>
              </a:extLst>
            </p:cNvPr>
            <p:cNvSpPr txBox="1"/>
            <p:nvPr/>
          </p:nvSpPr>
          <p:spPr>
            <a:xfrm>
              <a:off x="1589303" y="1689851"/>
              <a:ext cx="2015295" cy="400110"/>
            </a:xfrm>
            <a:prstGeom prst="rect">
              <a:avLst/>
            </a:prstGeom>
            <a:noFill/>
          </p:spPr>
          <p:txBody>
            <a:bodyPr wrap="none" rtlCol="0">
              <a:spAutoFit/>
            </a:bodyPr>
            <a:lstStyle/>
            <a:p>
              <a:r>
                <a:rPr lang="es-ES" sz="2000" b="1" dirty="0">
                  <a:solidFill>
                    <a:srgbClr val="C00000"/>
                  </a:solidFill>
                  <a:latin typeface="Georgia" panose="02040502050405020303" pitchFamily="18" charset="0"/>
                </a:rPr>
                <a:t>GOD OF WAR</a:t>
              </a:r>
            </a:p>
          </p:txBody>
        </p:sp>
        <p:sp>
          <p:nvSpPr>
            <p:cNvPr id="29" name="CuadroTexto 28">
              <a:extLst>
                <a:ext uri="{FF2B5EF4-FFF2-40B4-BE49-F238E27FC236}">
                  <a16:creationId xmlns:a16="http://schemas.microsoft.com/office/drawing/2014/main" xmlns="" id="{F6EB8DDD-81D7-4981-B299-C5995270F889}"/>
                </a:ext>
              </a:extLst>
            </p:cNvPr>
            <p:cNvSpPr txBox="1"/>
            <p:nvPr/>
          </p:nvSpPr>
          <p:spPr>
            <a:xfrm>
              <a:off x="1955064" y="1962888"/>
              <a:ext cx="2184181" cy="430887"/>
            </a:xfrm>
            <a:prstGeom prst="rect">
              <a:avLst/>
            </a:prstGeom>
            <a:noFill/>
          </p:spPr>
          <p:txBody>
            <a:bodyPr wrap="square" rtlCol="0">
              <a:spAutoFit/>
            </a:bodyPr>
            <a:lstStyle/>
            <a:p>
              <a:r>
                <a:rPr lang="es-ES" sz="1100" dirty="0">
                  <a:solidFill>
                    <a:schemeClr val="bg1">
                      <a:lumMod val="50000"/>
                    </a:schemeClr>
                  </a:solidFill>
                  <a:latin typeface="Georgia" panose="02040502050405020303" pitchFamily="18" charset="0"/>
                </a:rPr>
                <a:t>SONY INTERACTIVE ENTERTAINMENT (PEGI 18)</a:t>
              </a:r>
            </a:p>
          </p:txBody>
        </p:sp>
        <p:sp>
          <p:nvSpPr>
            <p:cNvPr id="30" name="Rectángulo 29">
              <a:extLst>
                <a:ext uri="{FF2B5EF4-FFF2-40B4-BE49-F238E27FC236}">
                  <a16:creationId xmlns:a16="http://schemas.microsoft.com/office/drawing/2014/main" xmlns="" id="{D08DEA9F-9C01-4A30-B867-014726F43BC2}"/>
                </a:ext>
              </a:extLst>
            </p:cNvPr>
            <p:cNvSpPr/>
            <p:nvPr/>
          </p:nvSpPr>
          <p:spPr>
            <a:xfrm>
              <a:off x="1054656" y="1689851"/>
              <a:ext cx="534647" cy="53464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a:solidFill>
                    <a:srgbClr val="C00000"/>
                  </a:solidFill>
                  <a:latin typeface="Calibri" panose="020F0502020204030204" pitchFamily="34" charset="0"/>
                  <a:cs typeface="Arial" panose="020B0604020202020204" pitchFamily="34" charset="0"/>
                </a:rPr>
                <a:t>5</a:t>
              </a:r>
            </a:p>
          </p:txBody>
        </p:sp>
      </p:grpSp>
      <p:grpSp>
        <p:nvGrpSpPr>
          <p:cNvPr id="11" name="Grupo 32">
            <a:extLst>
              <a:ext uri="{FF2B5EF4-FFF2-40B4-BE49-F238E27FC236}">
                <a16:creationId xmlns:a16="http://schemas.microsoft.com/office/drawing/2014/main" xmlns="" id="{AD013D8A-4731-4CF2-B49D-4EC3BB4DBE79}"/>
              </a:ext>
            </a:extLst>
          </p:cNvPr>
          <p:cNvGrpSpPr/>
          <p:nvPr/>
        </p:nvGrpSpPr>
        <p:grpSpPr>
          <a:xfrm>
            <a:off x="4666184" y="1961371"/>
            <a:ext cx="2346638" cy="534647"/>
            <a:chOff x="1054656" y="1689851"/>
            <a:chExt cx="2346638" cy="534647"/>
          </a:xfrm>
        </p:grpSpPr>
        <p:sp>
          <p:nvSpPr>
            <p:cNvPr id="34" name="CuadroTexto 33">
              <a:extLst>
                <a:ext uri="{FF2B5EF4-FFF2-40B4-BE49-F238E27FC236}">
                  <a16:creationId xmlns:a16="http://schemas.microsoft.com/office/drawing/2014/main" xmlns="" id="{58CB98A4-0689-4D59-9E43-0BA5B68CAB0B}"/>
                </a:ext>
              </a:extLst>
            </p:cNvPr>
            <p:cNvSpPr txBox="1"/>
            <p:nvPr/>
          </p:nvSpPr>
          <p:spPr>
            <a:xfrm>
              <a:off x="1589303" y="1689851"/>
              <a:ext cx="1616148" cy="400110"/>
            </a:xfrm>
            <a:prstGeom prst="rect">
              <a:avLst/>
            </a:prstGeom>
            <a:noFill/>
          </p:spPr>
          <p:txBody>
            <a:bodyPr wrap="none" rtlCol="0">
              <a:spAutoFit/>
            </a:bodyPr>
            <a:lstStyle/>
            <a:p>
              <a:r>
                <a:rPr lang="es-ES" sz="2000" b="1" dirty="0">
                  <a:solidFill>
                    <a:srgbClr val="C00000"/>
                  </a:solidFill>
                  <a:latin typeface="Georgia" panose="02040502050405020303" pitchFamily="18" charset="0"/>
                </a:rPr>
                <a:t>FAR CRY 5</a:t>
              </a:r>
            </a:p>
          </p:txBody>
        </p:sp>
        <p:sp>
          <p:nvSpPr>
            <p:cNvPr id="35" name="CuadroTexto 34">
              <a:extLst>
                <a:ext uri="{FF2B5EF4-FFF2-40B4-BE49-F238E27FC236}">
                  <a16:creationId xmlns:a16="http://schemas.microsoft.com/office/drawing/2014/main" xmlns="" id="{12D028F3-2819-4414-9178-80F65510C9EF}"/>
                </a:ext>
              </a:extLst>
            </p:cNvPr>
            <p:cNvSpPr txBox="1"/>
            <p:nvPr/>
          </p:nvSpPr>
          <p:spPr>
            <a:xfrm>
              <a:off x="1955064" y="1962888"/>
              <a:ext cx="1446230" cy="261610"/>
            </a:xfrm>
            <a:prstGeom prst="rect">
              <a:avLst/>
            </a:prstGeom>
            <a:noFill/>
          </p:spPr>
          <p:txBody>
            <a:bodyPr wrap="none" rtlCol="0">
              <a:spAutoFit/>
            </a:bodyPr>
            <a:lstStyle/>
            <a:p>
              <a:r>
                <a:rPr lang="es-ES" sz="1100" dirty="0">
                  <a:solidFill>
                    <a:schemeClr val="bg1">
                      <a:lumMod val="50000"/>
                    </a:schemeClr>
                  </a:solidFill>
                  <a:latin typeface="Georgia" panose="02040502050405020303" pitchFamily="18" charset="0"/>
                </a:rPr>
                <a:t>UBISOFT (PEGI 18)</a:t>
              </a:r>
            </a:p>
          </p:txBody>
        </p:sp>
        <p:sp>
          <p:nvSpPr>
            <p:cNvPr id="36" name="Rectángulo 35">
              <a:extLst>
                <a:ext uri="{FF2B5EF4-FFF2-40B4-BE49-F238E27FC236}">
                  <a16:creationId xmlns:a16="http://schemas.microsoft.com/office/drawing/2014/main" xmlns="" id="{2EB0910D-EA73-4917-8ADA-9386FF1C433F}"/>
                </a:ext>
              </a:extLst>
            </p:cNvPr>
            <p:cNvSpPr/>
            <p:nvPr/>
          </p:nvSpPr>
          <p:spPr>
            <a:xfrm>
              <a:off x="1054656" y="1689851"/>
              <a:ext cx="534647" cy="53464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a:solidFill>
                    <a:srgbClr val="C00000"/>
                  </a:solidFill>
                  <a:latin typeface="Calibri" panose="020F0502020204030204" pitchFamily="34" charset="0"/>
                  <a:cs typeface="Arial" panose="020B0604020202020204" pitchFamily="34" charset="0"/>
                </a:rPr>
                <a:t>6</a:t>
              </a:r>
            </a:p>
          </p:txBody>
        </p:sp>
      </p:grpSp>
      <p:grpSp>
        <p:nvGrpSpPr>
          <p:cNvPr id="12" name="Grupo 36">
            <a:extLst>
              <a:ext uri="{FF2B5EF4-FFF2-40B4-BE49-F238E27FC236}">
                <a16:creationId xmlns:a16="http://schemas.microsoft.com/office/drawing/2014/main" xmlns="" id="{088C2027-DB9D-48CA-8C47-D490847CA469}"/>
              </a:ext>
            </a:extLst>
          </p:cNvPr>
          <p:cNvGrpSpPr/>
          <p:nvPr/>
        </p:nvGrpSpPr>
        <p:grpSpPr>
          <a:xfrm>
            <a:off x="4663384" y="2663809"/>
            <a:ext cx="3880296" cy="815998"/>
            <a:chOff x="1054656" y="1689851"/>
            <a:chExt cx="3880296" cy="815998"/>
          </a:xfrm>
        </p:grpSpPr>
        <p:sp>
          <p:nvSpPr>
            <p:cNvPr id="38" name="CuadroTexto 37">
              <a:extLst>
                <a:ext uri="{FF2B5EF4-FFF2-40B4-BE49-F238E27FC236}">
                  <a16:creationId xmlns:a16="http://schemas.microsoft.com/office/drawing/2014/main" xmlns="" id="{68AA668D-F1DC-4694-AA2E-94B96AD0E6F3}"/>
                </a:ext>
              </a:extLst>
            </p:cNvPr>
            <p:cNvSpPr txBox="1"/>
            <p:nvPr/>
          </p:nvSpPr>
          <p:spPr>
            <a:xfrm>
              <a:off x="1589303" y="1689851"/>
              <a:ext cx="3345649" cy="707886"/>
            </a:xfrm>
            <a:prstGeom prst="rect">
              <a:avLst/>
            </a:prstGeom>
            <a:noFill/>
          </p:spPr>
          <p:txBody>
            <a:bodyPr wrap="square" rtlCol="0">
              <a:spAutoFit/>
            </a:bodyPr>
            <a:lstStyle/>
            <a:p>
              <a:r>
                <a:rPr lang="es-ES" sz="2000" b="1" dirty="0">
                  <a:solidFill>
                    <a:schemeClr val="tx2"/>
                  </a:solidFill>
                  <a:latin typeface="Georgia" panose="02040502050405020303" pitchFamily="18" charset="0"/>
                </a:rPr>
                <a:t>SUPER SMASH BROS. ULTIMATE</a:t>
              </a:r>
            </a:p>
          </p:txBody>
        </p:sp>
        <p:sp>
          <p:nvSpPr>
            <p:cNvPr id="39" name="CuadroTexto 38">
              <a:extLst>
                <a:ext uri="{FF2B5EF4-FFF2-40B4-BE49-F238E27FC236}">
                  <a16:creationId xmlns:a16="http://schemas.microsoft.com/office/drawing/2014/main" xmlns="" id="{34DBF369-3068-4F2F-B7A9-6BB2F0657EFB}"/>
                </a:ext>
              </a:extLst>
            </p:cNvPr>
            <p:cNvSpPr txBox="1"/>
            <p:nvPr/>
          </p:nvSpPr>
          <p:spPr>
            <a:xfrm>
              <a:off x="1955064" y="2244239"/>
              <a:ext cx="1601721" cy="261610"/>
            </a:xfrm>
            <a:prstGeom prst="rect">
              <a:avLst/>
            </a:prstGeom>
            <a:noFill/>
          </p:spPr>
          <p:txBody>
            <a:bodyPr wrap="none" rtlCol="0">
              <a:spAutoFit/>
            </a:bodyPr>
            <a:lstStyle/>
            <a:p>
              <a:r>
                <a:rPr lang="es-ES" sz="1100" dirty="0">
                  <a:solidFill>
                    <a:schemeClr val="bg1">
                      <a:lumMod val="50000"/>
                    </a:schemeClr>
                  </a:solidFill>
                  <a:latin typeface="Georgia" panose="02040502050405020303" pitchFamily="18" charset="0"/>
                </a:rPr>
                <a:t>NINTENDO (PEGI 12)</a:t>
              </a:r>
            </a:p>
          </p:txBody>
        </p:sp>
        <p:sp>
          <p:nvSpPr>
            <p:cNvPr id="40" name="Rectángulo 39">
              <a:extLst>
                <a:ext uri="{FF2B5EF4-FFF2-40B4-BE49-F238E27FC236}">
                  <a16:creationId xmlns:a16="http://schemas.microsoft.com/office/drawing/2014/main" xmlns="" id="{38E1F8D9-6CE9-40A3-BEB9-64FE5AA3523F}"/>
                </a:ext>
              </a:extLst>
            </p:cNvPr>
            <p:cNvSpPr/>
            <p:nvPr/>
          </p:nvSpPr>
          <p:spPr>
            <a:xfrm>
              <a:off x="1054656" y="1689851"/>
              <a:ext cx="534647" cy="53464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a:solidFill>
                    <a:srgbClr val="C00000"/>
                  </a:solidFill>
                  <a:latin typeface="Calibri" panose="020F0502020204030204" pitchFamily="34" charset="0"/>
                  <a:cs typeface="Arial" panose="020B0604020202020204" pitchFamily="34" charset="0"/>
                </a:rPr>
                <a:t>7</a:t>
              </a:r>
            </a:p>
          </p:txBody>
        </p:sp>
      </p:grpSp>
      <p:grpSp>
        <p:nvGrpSpPr>
          <p:cNvPr id="13" name="Grupo 40">
            <a:extLst>
              <a:ext uri="{FF2B5EF4-FFF2-40B4-BE49-F238E27FC236}">
                <a16:creationId xmlns:a16="http://schemas.microsoft.com/office/drawing/2014/main" xmlns="" id="{9F3BD78E-DE9E-4A7F-964E-550B5B9D7F9B}"/>
              </a:ext>
            </a:extLst>
          </p:cNvPr>
          <p:cNvGrpSpPr/>
          <p:nvPr/>
        </p:nvGrpSpPr>
        <p:grpSpPr>
          <a:xfrm>
            <a:off x="8333818" y="1190760"/>
            <a:ext cx="3367522" cy="824393"/>
            <a:chOff x="1054656" y="1633579"/>
            <a:chExt cx="3367522" cy="824393"/>
          </a:xfrm>
        </p:grpSpPr>
        <p:sp>
          <p:nvSpPr>
            <p:cNvPr id="42" name="CuadroTexto 41">
              <a:extLst>
                <a:ext uri="{FF2B5EF4-FFF2-40B4-BE49-F238E27FC236}">
                  <a16:creationId xmlns:a16="http://schemas.microsoft.com/office/drawing/2014/main" xmlns="" id="{F8E532D9-A3F9-44FD-9BF7-D2D894D87317}"/>
                </a:ext>
              </a:extLst>
            </p:cNvPr>
            <p:cNvSpPr txBox="1"/>
            <p:nvPr/>
          </p:nvSpPr>
          <p:spPr>
            <a:xfrm>
              <a:off x="1589304" y="1633579"/>
              <a:ext cx="2832874" cy="707886"/>
            </a:xfrm>
            <a:prstGeom prst="rect">
              <a:avLst/>
            </a:prstGeom>
            <a:noFill/>
          </p:spPr>
          <p:txBody>
            <a:bodyPr wrap="square" rtlCol="0">
              <a:spAutoFit/>
            </a:bodyPr>
            <a:lstStyle/>
            <a:p>
              <a:r>
                <a:rPr lang="es-ES" sz="2000" b="1" dirty="0">
                  <a:solidFill>
                    <a:srgbClr val="C00000"/>
                  </a:solidFill>
                  <a:latin typeface="Georgia" panose="02040502050405020303" pitchFamily="18" charset="0"/>
                </a:rPr>
                <a:t>ASSASSIN’S CREED ODYSSEY</a:t>
              </a:r>
            </a:p>
          </p:txBody>
        </p:sp>
        <p:sp>
          <p:nvSpPr>
            <p:cNvPr id="43" name="CuadroTexto 42">
              <a:extLst>
                <a:ext uri="{FF2B5EF4-FFF2-40B4-BE49-F238E27FC236}">
                  <a16:creationId xmlns:a16="http://schemas.microsoft.com/office/drawing/2014/main" xmlns="" id="{ED3FD30E-B15A-4319-924E-4D492933BE0F}"/>
                </a:ext>
              </a:extLst>
            </p:cNvPr>
            <p:cNvSpPr txBox="1"/>
            <p:nvPr/>
          </p:nvSpPr>
          <p:spPr>
            <a:xfrm>
              <a:off x="1955064" y="2196362"/>
              <a:ext cx="1446230" cy="261610"/>
            </a:xfrm>
            <a:prstGeom prst="rect">
              <a:avLst/>
            </a:prstGeom>
            <a:noFill/>
          </p:spPr>
          <p:txBody>
            <a:bodyPr wrap="none" rtlCol="0">
              <a:spAutoFit/>
            </a:bodyPr>
            <a:lstStyle/>
            <a:p>
              <a:r>
                <a:rPr lang="es-ES" sz="1100" dirty="0">
                  <a:solidFill>
                    <a:schemeClr val="bg1">
                      <a:lumMod val="50000"/>
                    </a:schemeClr>
                  </a:solidFill>
                  <a:latin typeface="Georgia" panose="02040502050405020303" pitchFamily="18" charset="0"/>
                </a:rPr>
                <a:t>UBISOFT (PEGI 18)</a:t>
              </a:r>
            </a:p>
          </p:txBody>
        </p:sp>
        <p:sp>
          <p:nvSpPr>
            <p:cNvPr id="44" name="Rectángulo 43">
              <a:extLst>
                <a:ext uri="{FF2B5EF4-FFF2-40B4-BE49-F238E27FC236}">
                  <a16:creationId xmlns:a16="http://schemas.microsoft.com/office/drawing/2014/main" xmlns="" id="{AC0E0EDE-ACE2-4CA6-B973-901B3BC9F8CC}"/>
                </a:ext>
              </a:extLst>
            </p:cNvPr>
            <p:cNvSpPr/>
            <p:nvPr/>
          </p:nvSpPr>
          <p:spPr>
            <a:xfrm>
              <a:off x="1054656" y="1689851"/>
              <a:ext cx="534647" cy="53464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a:solidFill>
                    <a:srgbClr val="C00000"/>
                  </a:solidFill>
                  <a:latin typeface="Calibri" panose="020F0502020204030204" pitchFamily="34" charset="0"/>
                  <a:cs typeface="Arial" panose="020B0604020202020204" pitchFamily="34" charset="0"/>
                </a:rPr>
                <a:t>8</a:t>
              </a:r>
            </a:p>
          </p:txBody>
        </p:sp>
      </p:grpSp>
      <p:grpSp>
        <p:nvGrpSpPr>
          <p:cNvPr id="17" name="Grupo 44">
            <a:extLst>
              <a:ext uri="{FF2B5EF4-FFF2-40B4-BE49-F238E27FC236}">
                <a16:creationId xmlns:a16="http://schemas.microsoft.com/office/drawing/2014/main" xmlns="" id="{DE4F328F-ABA4-49E6-AB64-F4163156EE28}"/>
              </a:ext>
            </a:extLst>
          </p:cNvPr>
          <p:cNvGrpSpPr/>
          <p:nvPr/>
        </p:nvGrpSpPr>
        <p:grpSpPr>
          <a:xfrm>
            <a:off x="8322484" y="1961371"/>
            <a:ext cx="2415566" cy="548715"/>
            <a:chOff x="1054656" y="1689851"/>
            <a:chExt cx="2415566" cy="548715"/>
          </a:xfrm>
        </p:grpSpPr>
        <p:sp>
          <p:nvSpPr>
            <p:cNvPr id="46" name="CuadroTexto 45">
              <a:extLst>
                <a:ext uri="{FF2B5EF4-FFF2-40B4-BE49-F238E27FC236}">
                  <a16:creationId xmlns:a16="http://schemas.microsoft.com/office/drawing/2014/main" xmlns="" id="{A6E671F6-8A55-4CEC-8A48-5DC49FD05A7B}"/>
                </a:ext>
              </a:extLst>
            </p:cNvPr>
            <p:cNvSpPr txBox="1"/>
            <p:nvPr/>
          </p:nvSpPr>
          <p:spPr>
            <a:xfrm>
              <a:off x="1589303" y="1689851"/>
              <a:ext cx="1515158" cy="400110"/>
            </a:xfrm>
            <a:prstGeom prst="rect">
              <a:avLst/>
            </a:prstGeom>
            <a:noFill/>
          </p:spPr>
          <p:txBody>
            <a:bodyPr wrap="none" rtlCol="0">
              <a:spAutoFit/>
            </a:bodyPr>
            <a:lstStyle/>
            <a:p>
              <a:r>
                <a:rPr lang="es-ES" sz="2000" b="1" dirty="0">
                  <a:solidFill>
                    <a:schemeClr val="tx2"/>
                  </a:solidFill>
                  <a:latin typeface="Georgia" panose="02040502050405020303" pitchFamily="18" charset="0"/>
                </a:rPr>
                <a:t>NBA 2K19</a:t>
              </a:r>
            </a:p>
          </p:txBody>
        </p:sp>
        <p:sp>
          <p:nvSpPr>
            <p:cNvPr id="47" name="CuadroTexto 46">
              <a:extLst>
                <a:ext uri="{FF2B5EF4-FFF2-40B4-BE49-F238E27FC236}">
                  <a16:creationId xmlns:a16="http://schemas.microsoft.com/office/drawing/2014/main" xmlns="" id="{3F8C953D-83BB-4ACE-B3AC-E946BE279493}"/>
                </a:ext>
              </a:extLst>
            </p:cNvPr>
            <p:cNvSpPr txBox="1"/>
            <p:nvPr/>
          </p:nvSpPr>
          <p:spPr>
            <a:xfrm>
              <a:off x="1955064" y="1976956"/>
              <a:ext cx="1515158" cy="261610"/>
            </a:xfrm>
            <a:prstGeom prst="rect">
              <a:avLst/>
            </a:prstGeom>
            <a:noFill/>
          </p:spPr>
          <p:txBody>
            <a:bodyPr wrap="none" rtlCol="0">
              <a:spAutoFit/>
            </a:bodyPr>
            <a:lstStyle/>
            <a:p>
              <a:r>
                <a:rPr lang="es-ES" sz="1100" dirty="0">
                  <a:solidFill>
                    <a:schemeClr val="bg1">
                      <a:lumMod val="50000"/>
                    </a:schemeClr>
                  </a:solidFill>
                  <a:latin typeface="Georgia" panose="02040502050405020303" pitchFamily="18" charset="0"/>
                </a:rPr>
                <a:t>2K SPORTS (PEGI 3)</a:t>
              </a:r>
            </a:p>
          </p:txBody>
        </p:sp>
        <p:sp>
          <p:nvSpPr>
            <p:cNvPr id="48" name="Rectángulo 47">
              <a:extLst>
                <a:ext uri="{FF2B5EF4-FFF2-40B4-BE49-F238E27FC236}">
                  <a16:creationId xmlns:a16="http://schemas.microsoft.com/office/drawing/2014/main" xmlns="" id="{E34D3331-117C-4B80-8A72-2E861DDEF097}"/>
                </a:ext>
              </a:extLst>
            </p:cNvPr>
            <p:cNvSpPr/>
            <p:nvPr/>
          </p:nvSpPr>
          <p:spPr>
            <a:xfrm>
              <a:off x="1054656" y="1689851"/>
              <a:ext cx="534647" cy="53464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a:solidFill>
                    <a:srgbClr val="C00000"/>
                  </a:solidFill>
                  <a:latin typeface="Calibri" panose="020F0502020204030204" pitchFamily="34" charset="0"/>
                  <a:cs typeface="Arial" panose="020B0604020202020204" pitchFamily="34" charset="0"/>
                </a:rPr>
                <a:t>9</a:t>
              </a:r>
            </a:p>
          </p:txBody>
        </p:sp>
      </p:grpSp>
      <p:grpSp>
        <p:nvGrpSpPr>
          <p:cNvPr id="18" name="Grupo 48">
            <a:extLst>
              <a:ext uri="{FF2B5EF4-FFF2-40B4-BE49-F238E27FC236}">
                <a16:creationId xmlns:a16="http://schemas.microsoft.com/office/drawing/2014/main" xmlns="" id="{B614C7A4-765E-4895-901C-0D495F35B115}"/>
              </a:ext>
            </a:extLst>
          </p:cNvPr>
          <p:cNvGrpSpPr/>
          <p:nvPr/>
        </p:nvGrpSpPr>
        <p:grpSpPr>
          <a:xfrm>
            <a:off x="8333791" y="2663809"/>
            <a:ext cx="3658867" cy="843387"/>
            <a:chOff x="1054656" y="1689851"/>
            <a:chExt cx="3658867" cy="843387"/>
          </a:xfrm>
        </p:grpSpPr>
        <p:sp>
          <p:nvSpPr>
            <p:cNvPr id="50" name="CuadroTexto 49">
              <a:extLst>
                <a:ext uri="{FF2B5EF4-FFF2-40B4-BE49-F238E27FC236}">
                  <a16:creationId xmlns:a16="http://schemas.microsoft.com/office/drawing/2014/main" xmlns="" id="{B0A8F368-468A-4C16-B0FA-0CB733791DDC}"/>
                </a:ext>
              </a:extLst>
            </p:cNvPr>
            <p:cNvSpPr txBox="1"/>
            <p:nvPr/>
          </p:nvSpPr>
          <p:spPr>
            <a:xfrm>
              <a:off x="1589302" y="1689851"/>
              <a:ext cx="3124221" cy="707886"/>
            </a:xfrm>
            <a:prstGeom prst="rect">
              <a:avLst/>
            </a:prstGeom>
            <a:noFill/>
          </p:spPr>
          <p:txBody>
            <a:bodyPr wrap="square" rtlCol="0">
              <a:spAutoFit/>
            </a:bodyPr>
            <a:lstStyle/>
            <a:p>
              <a:r>
                <a:rPr lang="es-ES" sz="2000" b="1" dirty="0">
                  <a:solidFill>
                    <a:schemeClr val="tx2"/>
                  </a:solidFill>
                  <a:latin typeface="Georgia" panose="02040502050405020303" pitchFamily="18" charset="0"/>
                </a:rPr>
                <a:t>POKÉMON: </a:t>
              </a:r>
            </a:p>
            <a:p>
              <a:r>
                <a:rPr lang="es-ES" sz="2000" b="1" dirty="0">
                  <a:solidFill>
                    <a:schemeClr val="tx2"/>
                  </a:solidFill>
                  <a:latin typeface="Georgia" panose="02040502050405020303" pitchFamily="18" charset="0"/>
                </a:rPr>
                <a:t>LET’S GO, PIKACHU!</a:t>
              </a:r>
            </a:p>
          </p:txBody>
        </p:sp>
        <p:sp>
          <p:nvSpPr>
            <p:cNvPr id="51" name="CuadroTexto 50">
              <a:extLst>
                <a:ext uri="{FF2B5EF4-FFF2-40B4-BE49-F238E27FC236}">
                  <a16:creationId xmlns:a16="http://schemas.microsoft.com/office/drawing/2014/main" xmlns="" id="{35804350-5C7C-47D5-9C2E-EE8301F989B7}"/>
                </a:ext>
              </a:extLst>
            </p:cNvPr>
            <p:cNvSpPr txBox="1"/>
            <p:nvPr/>
          </p:nvSpPr>
          <p:spPr>
            <a:xfrm>
              <a:off x="1939950" y="2271628"/>
              <a:ext cx="1532792" cy="261610"/>
            </a:xfrm>
            <a:prstGeom prst="rect">
              <a:avLst/>
            </a:prstGeom>
            <a:noFill/>
          </p:spPr>
          <p:txBody>
            <a:bodyPr wrap="none" rtlCol="0">
              <a:spAutoFit/>
            </a:bodyPr>
            <a:lstStyle/>
            <a:p>
              <a:r>
                <a:rPr lang="es-ES" sz="1100" dirty="0">
                  <a:solidFill>
                    <a:schemeClr val="bg1">
                      <a:lumMod val="50000"/>
                    </a:schemeClr>
                  </a:solidFill>
                  <a:latin typeface="Georgia" panose="02040502050405020303" pitchFamily="18" charset="0"/>
                </a:rPr>
                <a:t>NINTENDO (PEGI 7)</a:t>
              </a:r>
            </a:p>
          </p:txBody>
        </p:sp>
        <p:sp>
          <p:nvSpPr>
            <p:cNvPr id="52" name="Rectángulo 51">
              <a:extLst>
                <a:ext uri="{FF2B5EF4-FFF2-40B4-BE49-F238E27FC236}">
                  <a16:creationId xmlns:a16="http://schemas.microsoft.com/office/drawing/2014/main" xmlns="" id="{CDCC9445-777B-4BC6-B45A-58A93C607CDB}"/>
                </a:ext>
              </a:extLst>
            </p:cNvPr>
            <p:cNvSpPr/>
            <p:nvPr/>
          </p:nvSpPr>
          <p:spPr>
            <a:xfrm>
              <a:off x="1054656" y="1689851"/>
              <a:ext cx="534647" cy="53464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srgbClr val="C00000"/>
                  </a:solidFill>
                  <a:latin typeface="Calibri" panose="020F0502020204030204" pitchFamily="34" charset="0"/>
                  <a:cs typeface="Arial" panose="020B0604020202020204" pitchFamily="34" charset="0"/>
                </a:rPr>
                <a:t>10</a:t>
              </a:r>
            </a:p>
          </p:txBody>
        </p:sp>
      </p:grpSp>
      <p:grpSp>
        <p:nvGrpSpPr>
          <p:cNvPr id="19" name="Grupo 56">
            <a:extLst>
              <a:ext uri="{FF2B5EF4-FFF2-40B4-BE49-F238E27FC236}">
                <a16:creationId xmlns:a16="http://schemas.microsoft.com/office/drawing/2014/main" xmlns="" id="{49D4C194-C405-43C5-94B6-BC9FA97C7062}"/>
              </a:ext>
            </a:extLst>
          </p:cNvPr>
          <p:cNvGrpSpPr/>
          <p:nvPr/>
        </p:nvGrpSpPr>
        <p:grpSpPr>
          <a:xfrm>
            <a:off x="1035894" y="4050174"/>
            <a:ext cx="10756887" cy="2739582"/>
            <a:chOff x="1035894" y="4050174"/>
            <a:chExt cx="10756887" cy="2739582"/>
          </a:xfrm>
        </p:grpSpPr>
        <p:pic>
          <p:nvPicPr>
            <p:cNvPr id="1030" name="Picture 6" descr="18 +">
              <a:extLst>
                <a:ext uri="{FF2B5EF4-FFF2-40B4-BE49-F238E27FC236}">
                  <a16:creationId xmlns:a16="http://schemas.microsoft.com/office/drawing/2014/main" xmlns="" id="{E39F3861-A62C-476F-9BB9-8FB8A1178F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46156" y="5606500"/>
              <a:ext cx="946625" cy="946625"/>
            </a:xfrm>
            <a:prstGeom prst="rect">
              <a:avLst/>
            </a:prstGeom>
            <a:noFill/>
            <a:extLst>
              <a:ext uri="{909E8E84-426E-40DD-AFC4-6F175D3DCCD1}">
                <a14:hiddenFill xmlns:a14="http://schemas.microsoft.com/office/drawing/2010/main">
                  <a:solidFill>
                    <a:srgbClr val="FFFFFF"/>
                  </a:solidFill>
                </a14:hiddenFill>
              </a:ext>
            </a:extLst>
          </p:spPr>
        </p:pic>
        <p:sp>
          <p:nvSpPr>
            <p:cNvPr id="53" name="CuadroTexto 52">
              <a:extLst>
                <a:ext uri="{FF2B5EF4-FFF2-40B4-BE49-F238E27FC236}">
                  <a16:creationId xmlns:a16="http://schemas.microsoft.com/office/drawing/2014/main" xmlns="" id="{CA0400D5-0D5E-4661-A64F-6516DF3F53B1}"/>
                </a:ext>
              </a:extLst>
            </p:cNvPr>
            <p:cNvSpPr txBox="1"/>
            <p:nvPr/>
          </p:nvSpPr>
          <p:spPr>
            <a:xfrm>
              <a:off x="8005702" y="5805966"/>
              <a:ext cx="3124221" cy="923330"/>
            </a:xfrm>
            <a:prstGeom prst="rect">
              <a:avLst/>
            </a:prstGeom>
            <a:noFill/>
          </p:spPr>
          <p:txBody>
            <a:bodyPr wrap="square" rtlCol="0">
              <a:spAutoFit/>
            </a:bodyPr>
            <a:lstStyle/>
            <a:p>
              <a:r>
                <a:rPr lang="es-ES" dirty="0"/>
                <a:t>6 de los 10 videojuegos tienen contenido no recomendado para menores de 18 años</a:t>
              </a:r>
            </a:p>
          </p:txBody>
        </p:sp>
        <p:pic>
          <p:nvPicPr>
            <p:cNvPr id="1028" name="Picture 4" descr="Resultado de imagen de clasificaciÃ³n pegi">
              <a:extLst>
                <a:ext uri="{FF2B5EF4-FFF2-40B4-BE49-F238E27FC236}">
                  <a16:creationId xmlns:a16="http://schemas.microsoft.com/office/drawing/2014/main" xmlns="" id="{6DD5C370-27BC-473D-B222-3B21B3F8FF6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600" t="26526" r="7648" b="23533"/>
            <a:stretch/>
          </p:blipFill>
          <p:spPr bwMode="auto">
            <a:xfrm>
              <a:off x="1035894" y="5843131"/>
              <a:ext cx="6991643" cy="9466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sultado de imagen de far cry 5 gore">
              <a:extLst>
                <a:ext uri="{FF2B5EF4-FFF2-40B4-BE49-F238E27FC236}">
                  <a16:creationId xmlns:a16="http://schemas.microsoft.com/office/drawing/2014/main" xmlns="" id="{06646286-5C0F-4F32-AC80-02BB5ED0CD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2565" y="4050174"/>
              <a:ext cx="2549248" cy="1529549"/>
            </a:xfrm>
            <a:prstGeom prst="rect">
              <a:avLst/>
            </a:prstGeom>
            <a:noFill/>
            <a:extLst>
              <a:ext uri="{909E8E84-426E-40DD-AFC4-6F175D3DCCD1}">
                <a14:hiddenFill xmlns:a14="http://schemas.microsoft.com/office/drawing/2010/main">
                  <a:solidFill>
                    <a:srgbClr val="FFFFFF"/>
                  </a:solidFill>
                </a14:hiddenFill>
              </a:ext>
            </a:extLst>
          </p:spPr>
        </p:pic>
        <p:pic>
          <p:nvPicPr>
            <p:cNvPr id="55" name="Imagen 54">
              <a:extLst>
                <a:ext uri="{FF2B5EF4-FFF2-40B4-BE49-F238E27FC236}">
                  <a16:creationId xmlns:a16="http://schemas.microsoft.com/office/drawing/2014/main" xmlns="" id="{C9E992C2-AA6E-491F-B9BC-33986AE15BFA}"/>
                </a:ext>
              </a:extLst>
            </p:cNvPr>
            <p:cNvPicPr>
              <a:picLocks noChangeAspect="1"/>
            </p:cNvPicPr>
            <p:nvPr/>
          </p:nvPicPr>
          <p:blipFill>
            <a:blip r:embed="rId6"/>
            <a:stretch>
              <a:fillRect/>
            </a:stretch>
          </p:blipFill>
          <p:spPr>
            <a:xfrm>
              <a:off x="5307283" y="4097568"/>
              <a:ext cx="2552956" cy="1434761"/>
            </a:xfrm>
            <a:prstGeom prst="rect">
              <a:avLst/>
            </a:prstGeom>
          </p:spPr>
        </p:pic>
        <p:pic>
          <p:nvPicPr>
            <p:cNvPr id="1038" name="Picture 14" descr="Resultado de imagen de assassins creed odyssey love scene">
              <a:extLst>
                <a:ext uri="{FF2B5EF4-FFF2-40B4-BE49-F238E27FC236}">
                  <a16:creationId xmlns:a16="http://schemas.microsoft.com/office/drawing/2014/main" xmlns="" id="{3A00EECB-068C-4510-9DE2-5A5EC40C7B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89807" y="4096432"/>
              <a:ext cx="2554726" cy="14370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5740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1062782"/>
            <a:ext cx="8011392" cy="416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2039" y="2336717"/>
            <a:ext cx="6761613" cy="424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7540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randombar(horizontal)">
                                      <p:cBhvr>
                                        <p:cTn id="7"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xmlns="" id="{2E5D70DC-99A6-4B20-92AD-DE66E53834DD}"/>
              </a:ext>
            </a:extLst>
          </p:cNvPr>
          <p:cNvPicPr>
            <a:picLocks noChangeAspect="1"/>
          </p:cNvPicPr>
          <p:nvPr/>
        </p:nvPicPr>
        <p:blipFill rotWithShape="1">
          <a:blip r:embed="rId3">
            <a:duotone>
              <a:schemeClr val="bg2">
                <a:shade val="45000"/>
                <a:satMod val="135000"/>
              </a:schemeClr>
              <a:prstClr val="white"/>
            </a:duotone>
            <a:alphaModFix amt="35000"/>
          </a:blip>
          <a:srcRect/>
          <a:stretch/>
        </p:blipFill>
        <p:spPr>
          <a:xfrm>
            <a:off x="0" y="0"/>
            <a:ext cx="12192000" cy="6858000"/>
          </a:xfrm>
          <a:prstGeom prst="rect">
            <a:avLst/>
          </a:prstGeom>
        </p:spPr>
      </p:pic>
      <p:sp>
        <p:nvSpPr>
          <p:cNvPr id="2" name="Título 1">
            <a:extLst>
              <a:ext uri="{FF2B5EF4-FFF2-40B4-BE49-F238E27FC236}">
                <a16:creationId xmlns:a16="http://schemas.microsoft.com/office/drawing/2014/main" xmlns="" id="{2436EA2B-83B7-442A-B409-2FF7CB517C1B}"/>
              </a:ext>
            </a:extLst>
          </p:cNvPr>
          <p:cNvSpPr>
            <a:spLocks noGrp="1"/>
          </p:cNvSpPr>
          <p:nvPr>
            <p:ph type="title"/>
          </p:nvPr>
        </p:nvSpPr>
        <p:spPr>
          <a:xfrm>
            <a:off x="388188" y="156245"/>
            <a:ext cx="5707812" cy="1681709"/>
          </a:xfrm>
        </p:spPr>
        <p:txBody>
          <a:bodyPr anchor="ctr">
            <a:normAutofit/>
          </a:bodyPr>
          <a:lstStyle/>
          <a:p>
            <a:r>
              <a:rPr lang="es-ES" sz="4700" dirty="0">
                <a:solidFill>
                  <a:srgbClr val="C00000"/>
                </a:solidFill>
              </a:rPr>
              <a:t>Red </a:t>
            </a:r>
            <a:r>
              <a:rPr lang="es-ES" sz="4700" dirty="0" err="1">
                <a:solidFill>
                  <a:srgbClr val="C00000"/>
                </a:solidFill>
              </a:rPr>
              <a:t>dead</a:t>
            </a:r>
            <a:r>
              <a:rPr lang="es-ES" sz="4700" dirty="0">
                <a:solidFill>
                  <a:srgbClr val="C00000"/>
                </a:solidFill>
              </a:rPr>
              <a:t> </a:t>
            </a:r>
            <a:r>
              <a:rPr lang="es-ES" sz="4700" dirty="0" err="1">
                <a:solidFill>
                  <a:srgbClr val="C00000"/>
                </a:solidFill>
              </a:rPr>
              <a:t>redemption</a:t>
            </a:r>
            <a:r>
              <a:rPr lang="es-ES" sz="4700" dirty="0">
                <a:solidFill>
                  <a:srgbClr val="C00000"/>
                </a:solidFill>
              </a:rPr>
              <a:t> 2</a:t>
            </a:r>
          </a:p>
        </p:txBody>
      </p:sp>
      <p:sp>
        <p:nvSpPr>
          <p:cNvPr id="3" name="Marcador de contenido 2">
            <a:extLst>
              <a:ext uri="{FF2B5EF4-FFF2-40B4-BE49-F238E27FC236}">
                <a16:creationId xmlns:a16="http://schemas.microsoft.com/office/drawing/2014/main" xmlns="" id="{AF113607-1435-4104-A10D-FA1709E199AB}"/>
              </a:ext>
            </a:extLst>
          </p:cNvPr>
          <p:cNvSpPr>
            <a:spLocks noGrp="1"/>
          </p:cNvSpPr>
          <p:nvPr>
            <p:ph idx="1"/>
          </p:nvPr>
        </p:nvSpPr>
        <p:spPr>
          <a:xfrm>
            <a:off x="443366" y="2011766"/>
            <a:ext cx="5142028" cy="4318674"/>
          </a:xfrm>
        </p:spPr>
        <p:txBody>
          <a:bodyPr anchor="t">
            <a:normAutofit fontScale="92500"/>
          </a:bodyPr>
          <a:lstStyle/>
          <a:p>
            <a:pPr>
              <a:spcAft>
                <a:spcPts val="600"/>
              </a:spcAft>
            </a:pPr>
            <a:r>
              <a:rPr lang="es-ES" dirty="0" err="1"/>
              <a:t>Esencialmente,un</a:t>
            </a:r>
            <a:r>
              <a:rPr lang="es-ES" dirty="0"/>
              <a:t> GTA de vaqueros</a:t>
            </a:r>
          </a:p>
          <a:p>
            <a:pPr>
              <a:spcAft>
                <a:spcPts val="600"/>
              </a:spcAft>
            </a:pPr>
            <a:r>
              <a:rPr lang="es-ES" b="1" dirty="0"/>
              <a:t>Violencia extrema, contenido sexual explícito, permite secuestrar y torturar a cualquier persona. Libertad al extremo.</a:t>
            </a:r>
          </a:p>
          <a:p>
            <a:pPr>
              <a:spcAft>
                <a:spcPts val="600"/>
              </a:spcAft>
            </a:pPr>
            <a:r>
              <a:rPr lang="es-ES" b="1" dirty="0"/>
              <a:t>Contenidos xenófobos (feministas, negros..)</a:t>
            </a:r>
          </a:p>
          <a:p>
            <a:pPr>
              <a:spcAft>
                <a:spcPts val="600"/>
              </a:spcAft>
            </a:pPr>
            <a:r>
              <a:rPr lang="es-ES" dirty="0"/>
              <a:t>Se ha mantenido en el Top 10 de ventas y es uno de los videojuegos mejor valorados de la historia.</a:t>
            </a:r>
          </a:p>
          <a:p>
            <a:pPr>
              <a:spcAft>
                <a:spcPts val="600"/>
              </a:spcAft>
            </a:pPr>
            <a:r>
              <a:rPr lang="es-ES" dirty="0"/>
              <a:t>Sus vídeos acumulan millones de visitas en </a:t>
            </a:r>
            <a:r>
              <a:rPr lang="es-ES" dirty="0" err="1"/>
              <a:t>Youtube</a:t>
            </a:r>
            <a:r>
              <a:rPr lang="es-ES" dirty="0"/>
              <a:t>, </a:t>
            </a:r>
            <a:r>
              <a:rPr lang="es-ES" dirty="0" err="1"/>
              <a:t>Twitch</a:t>
            </a:r>
            <a:r>
              <a:rPr lang="es-ES" dirty="0"/>
              <a:t>, etc.</a:t>
            </a:r>
          </a:p>
        </p:txBody>
      </p:sp>
      <p:pic>
        <p:nvPicPr>
          <p:cNvPr id="2050" name="Picture 2" descr="Resultado de imagen de red dead redemption 2 kidnap">
            <a:extLst>
              <a:ext uri="{FF2B5EF4-FFF2-40B4-BE49-F238E27FC236}">
                <a16:creationId xmlns:a16="http://schemas.microsoft.com/office/drawing/2014/main" xmlns="" id="{E28ADE14-BFEE-4FF8-B225-4DB20A4581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31" r="17477" b="-2"/>
          <a:stretch/>
        </p:blipFill>
        <p:spPr bwMode="auto">
          <a:xfrm>
            <a:off x="5724287" y="2642287"/>
            <a:ext cx="3135234" cy="3131460"/>
          </a:xfrm>
          <a:custGeom>
            <a:avLst/>
            <a:gdLst>
              <a:gd name="connsiteX0" fmla="*/ 1499301 w 2998601"/>
              <a:gd name="connsiteY0" fmla="*/ 0 h 2994963"/>
              <a:gd name="connsiteX1" fmla="*/ 1528395 w 2998601"/>
              <a:gd name="connsiteY1" fmla="*/ 2727 h 2994963"/>
              <a:gd name="connsiteX2" fmla="*/ 1556581 w 2998601"/>
              <a:gd name="connsiteY2" fmla="*/ 10001 h 2994963"/>
              <a:gd name="connsiteX3" fmla="*/ 1583858 w 2998601"/>
              <a:gd name="connsiteY3" fmla="*/ 20912 h 2994963"/>
              <a:gd name="connsiteX4" fmla="*/ 1612043 w 2998601"/>
              <a:gd name="connsiteY4" fmla="*/ 34550 h 2994963"/>
              <a:gd name="connsiteX5" fmla="*/ 1638411 w 2998601"/>
              <a:gd name="connsiteY5" fmla="*/ 50007 h 2994963"/>
              <a:gd name="connsiteX6" fmla="*/ 1665688 w 2998601"/>
              <a:gd name="connsiteY6" fmla="*/ 66373 h 2994963"/>
              <a:gd name="connsiteX7" fmla="*/ 1692964 w 2998601"/>
              <a:gd name="connsiteY7" fmla="*/ 80920 h 2994963"/>
              <a:gd name="connsiteX8" fmla="*/ 1720240 w 2998601"/>
              <a:gd name="connsiteY8" fmla="*/ 95468 h 2994963"/>
              <a:gd name="connsiteX9" fmla="*/ 1746608 w 2998601"/>
              <a:gd name="connsiteY9" fmla="*/ 106378 h 2994963"/>
              <a:gd name="connsiteX10" fmla="*/ 1775703 w 2998601"/>
              <a:gd name="connsiteY10" fmla="*/ 113652 h 2994963"/>
              <a:gd name="connsiteX11" fmla="*/ 1803888 w 2998601"/>
              <a:gd name="connsiteY11" fmla="*/ 117289 h 2994963"/>
              <a:gd name="connsiteX12" fmla="*/ 1833892 w 2998601"/>
              <a:gd name="connsiteY12" fmla="*/ 117289 h 2994963"/>
              <a:gd name="connsiteX13" fmla="*/ 1864806 w 2998601"/>
              <a:gd name="connsiteY13" fmla="*/ 115471 h 2994963"/>
              <a:gd name="connsiteX14" fmla="*/ 1895719 w 2998601"/>
              <a:gd name="connsiteY14" fmla="*/ 111834 h 2994963"/>
              <a:gd name="connsiteX15" fmla="*/ 1926633 w 2998601"/>
              <a:gd name="connsiteY15" fmla="*/ 107288 h 2994963"/>
              <a:gd name="connsiteX16" fmla="*/ 1957546 w 2998601"/>
              <a:gd name="connsiteY16" fmla="*/ 103651 h 2994963"/>
              <a:gd name="connsiteX17" fmla="*/ 1988460 w 2998601"/>
              <a:gd name="connsiteY17" fmla="*/ 100923 h 2994963"/>
              <a:gd name="connsiteX18" fmla="*/ 2017554 w 2998601"/>
              <a:gd name="connsiteY18" fmla="*/ 101832 h 2994963"/>
              <a:gd name="connsiteX19" fmla="*/ 2045740 w 2998601"/>
              <a:gd name="connsiteY19" fmla="*/ 105469 h 2994963"/>
              <a:gd name="connsiteX20" fmla="*/ 2073017 w 2998601"/>
              <a:gd name="connsiteY20" fmla="*/ 113652 h 2994963"/>
              <a:gd name="connsiteX21" fmla="*/ 2095748 w 2998601"/>
              <a:gd name="connsiteY21" fmla="*/ 125472 h 2994963"/>
              <a:gd name="connsiteX22" fmla="*/ 2117568 w 2998601"/>
              <a:gd name="connsiteY22" fmla="*/ 140929 h 2994963"/>
              <a:gd name="connsiteX23" fmla="*/ 2136662 w 2998601"/>
              <a:gd name="connsiteY23" fmla="*/ 159113 h 2994963"/>
              <a:gd name="connsiteX24" fmla="*/ 2155756 w 2998601"/>
              <a:gd name="connsiteY24" fmla="*/ 180025 h 2994963"/>
              <a:gd name="connsiteX25" fmla="*/ 2173031 w 2998601"/>
              <a:gd name="connsiteY25" fmla="*/ 201846 h 2994963"/>
              <a:gd name="connsiteX26" fmla="*/ 2190306 w 2998601"/>
              <a:gd name="connsiteY26" fmla="*/ 224577 h 2994963"/>
              <a:gd name="connsiteX27" fmla="*/ 2207581 w 2998601"/>
              <a:gd name="connsiteY27" fmla="*/ 247307 h 2994963"/>
              <a:gd name="connsiteX28" fmla="*/ 2224856 w 2998601"/>
              <a:gd name="connsiteY28" fmla="*/ 269128 h 2994963"/>
              <a:gd name="connsiteX29" fmla="*/ 2243041 w 2998601"/>
              <a:gd name="connsiteY29" fmla="*/ 290040 h 2994963"/>
              <a:gd name="connsiteX30" fmla="*/ 2263953 w 2998601"/>
              <a:gd name="connsiteY30" fmla="*/ 308225 h 2994963"/>
              <a:gd name="connsiteX31" fmla="*/ 2283956 w 2998601"/>
              <a:gd name="connsiteY31" fmla="*/ 324591 h 2994963"/>
              <a:gd name="connsiteX32" fmla="*/ 2306686 w 2998601"/>
              <a:gd name="connsiteY32" fmla="*/ 337319 h 2994963"/>
              <a:gd name="connsiteX33" fmla="*/ 2331235 w 2998601"/>
              <a:gd name="connsiteY33" fmla="*/ 348230 h 2994963"/>
              <a:gd name="connsiteX34" fmla="*/ 2357602 w 2998601"/>
              <a:gd name="connsiteY34" fmla="*/ 357322 h 2994963"/>
              <a:gd name="connsiteX35" fmla="*/ 2384878 w 2998601"/>
              <a:gd name="connsiteY35" fmla="*/ 365505 h 2994963"/>
              <a:gd name="connsiteX36" fmla="*/ 2412155 w 2998601"/>
              <a:gd name="connsiteY36" fmla="*/ 372779 h 2994963"/>
              <a:gd name="connsiteX37" fmla="*/ 2440341 w 2998601"/>
              <a:gd name="connsiteY37" fmla="*/ 380053 h 2994963"/>
              <a:gd name="connsiteX38" fmla="*/ 2466708 w 2998601"/>
              <a:gd name="connsiteY38" fmla="*/ 388236 h 2994963"/>
              <a:gd name="connsiteX39" fmla="*/ 2493075 w 2998601"/>
              <a:gd name="connsiteY39" fmla="*/ 397328 h 2994963"/>
              <a:gd name="connsiteX40" fmla="*/ 2517624 w 2998601"/>
              <a:gd name="connsiteY40" fmla="*/ 408239 h 2994963"/>
              <a:gd name="connsiteX41" fmla="*/ 2539446 w 2998601"/>
              <a:gd name="connsiteY41" fmla="*/ 421877 h 2994963"/>
              <a:gd name="connsiteX42" fmla="*/ 2559449 w 2998601"/>
              <a:gd name="connsiteY42" fmla="*/ 438243 h 2994963"/>
              <a:gd name="connsiteX43" fmla="*/ 2575814 w 2998601"/>
              <a:gd name="connsiteY43" fmla="*/ 458246 h 2994963"/>
              <a:gd name="connsiteX44" fmla="*/ 2589453 w 2998601"/>
              <a:gd name="connsiteY44" fmla="*/ 480067 h 2994963"/>
              <a:gd name="connsiteX45" fmla="*/ 2600363 w 2998601"/>
              <a:gd name="connsiteY45" fmla="*/ 504615 h 2994963"/>
              <a:gd name="connsiteX46" fmla="*/ 2609455 w 2998601"/>
              <a:gd name="connsiteY46" fmla="*/ 530983 h 2994963"/>
              <a:gd name="connsiteX47" fmla="*/ 2617638 w 2998601"/>
              <a:gd name="connsiteY47" fmla="*/ 557350 h 2994963"/>
              <a:gd name="connsiteX48" fmla="*/ 2624912 w 2998601"/>
              <a:gd name="connsiteY48" fmla="*/ 585536 h 2994963"/>
              <a:gd name="connsiteX49" fmla="*/ 2632186 w 2998601"/>
              <a:gd name="connsiteY49" fmla="*/ 612812 h 2994963"/>
              <a:gd name="connsiteX50" fmla="*/ 2640369 w 2998601"/>
              <a:gd name="connsiteY50" fmla="*/ 640089 h 2994963"/>
              <a:gd name="connsiteX51" fmla="*/ 2649461 w 2998601"/>
              <a:gd name="connsiteY51" fmla="*/ 666457 h 2994963"/>
              <a:gd name="connsiteX52" fmla="*/ 2660371 w 2998601"/>
              <a:gd name="connsiteY52" fmla="*/ 691006 h 2994963"/>
              <a:gd name="connsiteX53" fmla="*/ 2673101 w 2998601"/>
              <a:gd name="connsiteY53" fmla="*/ 713736 h 2994963"/>
              <a:gd name="connsiteX54" fmla="*/ 2689467 w 2998601"/>
              <a:gd name="connsiteY54" fmla="*/ 733739 h 2994963"/>
              <a:gd name="connsiteX55" fmla="*/ 2707651 w 2998601"/>
              <a:gd name="connsiteY55" fmla="*/ 754651 h 2994963"/>
              <a:gd name="connsiteX56" fmla="*/ 2728563 w 2998601"/>
              <a:gd name="connsiteY56" fmla="*/ 772835 h 2994963"/>
              <a:gd name="connsiteX57" fmla="*/ 2750385 w 2998601"/>
              <a:gd name="connsiteY57" fmla="*/ 790110 h 2994963"/>
              <a:gd name="connsiteX58" fmla="*/ 2774024 w 2998601"/>
              <a:gd name="connsiteY58" fmla="*/ 807385 h 2994963"/>
              <a:gd name="connsiteX59" fmla="*/ 2796754 w 2998601"/>
              <a:gd name="connsiteY59" fmla="*/ 824660 h 2994963"/>
              <a:gd name="connsiteX60" fmla="*/ 2818576 w 2998601"/>
              <a:gd name="connsiteY60" fmla="*/ 841936 h 2994963"/>
              <a:gd name="connsiteX61" fmla="*/ 2839487 w 2998601"/>
              <a:gd name="connsiteY61" fmla="*/ 861029 h 2994963"/>
              <a:gd name="connsiteX62" fmla="*/ 2857672 w 2998601"/>
              <a:gd name="connsiteY62" fmla="*/ 880123 h 2994963"/>
              <a:gd name="connsiteX63" fmla="*/ 2873129 w 2998601"/>
              <a:gd name="connsiteY63" fmla="*/ 901944 h 2994963"/>
              <a:gd name="connsiteX64" fmla="*/ 2884949 w 2998601"/>
              <a:gd name="connsiteY64" fmla="*/ 924674 h 2994963"/>
              <a:gd name="connsiteX65" fmla="*/ 2893132 w 2998601"/>
              <a:gd name="connsiteY65" fmla="*/ 951951 h 2994963"/>
              <a:gd name="connsiteX66" fmla="*/ 2896768 w 2998601"/>
              <a:gd name="connsiteY66" fmla="*/ 980137 h 2994963"/>
              <a:gd name="connsiteX67" fmla="*/ 2897678 w 2998601"/>
              <a:gd name="connsiteY67" fmla="*/ 1009232 h 2994963"/>
              <a:gd name="connsiteX68" fmla="*/ 2894950 w 2998601"/>
              <a:gd name="connsiteY68" fmla="*/ 1040145 h 2994963"/>
              <a:gd name="connsiteX69" fmla="*/ 2891313 w 2998601"/>
              <a:gd name="connsiteY69" fmla="*/ 1071058 h 2994963"/>
              <a:gd name="connsiteX70" fmla="*/ 2886767 w 2998601"/>
              <a:gd name="connsiteY70" fmla="*/ 1101972 h 2994963"/>
              <a:gd name="connsiteX71" fmla="*/ 2883130 w 2998601"/>
              <a:gd name="connsiteY71" fmla="*/ 1132885 h 2994963"/>
              <a:gd name="connsiteX72" fmla="*/ 2881312 w 2998601"/>
              <a:gd name="connsiteY72" fmla="*/ 1163799 h 2994963"/>
              <a:gd name="connsiteX73" fmla="*/ 2881312 w 2998601"/>
              <a:gd name="connsiteY73" fmla="*/ 1193803 h 2994963"/>
              <a:gd name="connsiteX74" fmla="*/ 2884949 w 2998601"/>
              <a:gd name="connsiteY74" fmla="*/ 1221988 h 2994963"/>
              <a:gd name="connsiteX75" fmla="*/ 2892222 w 2998601"/>
              <a:gd name="connsiteY75" fmla="*/ 1250174 h 2994963"/>
              <a:gd name="connsiteX76" fmla="*/ 2903133 w 2998601"/>
              <a:gd name="connsiteY76" fmla="*/ 1276542 h 2994963"/>
              <a:gd name="connsiteX77" fmla="*/ 2917681 w 2998601"/>
              <a:gd name="connsiteY77" fmla="*/ 1303818 h 2994963"/>
              <a:gd name="connsiteX78" fmla="*/ 2932228 w 2998601"/>
              <a:gd name="connsiteY78" fmla="*/ 1331095 h 2994963"/>
              <a:gd name="connsiteX79" fmla="*/ 2948594 w 2998601"/>
              <a:gd name="connsiteY79" fmla="*/ 1358371 h 2994963"/>
              <a:gd name="connsiteX80" fmla="*/ 2964050 w 2998601"/>
              <a:gd name="connsiteY80" fmla="*/ 1384739 h 2994963"/>
              <a:gd name="connsiteX81" fmla="*/ 2977689 w 2998601"/>
              <a:gd name="connsiteY81" fmla="*/ 1412924 h 2994963"/>
              <a:gd name="connsiteX82" fmla="*/ 2988599 w 2998601"/>
              <a:gd name="connsiteY82" fmla="*/ 1440201 h 2994963"/>
              <a:gd name="connsiteX83" fmla="*/ 2995873 w 2998601"/>
              <a:gd name="connsiteY83" fmla="*/ 1468387 h 2994963"/>
              <a:gd name="connsiteX84" fmla="*/ 2998601 w 2998601"/>
              <a:gd name="connsiteY84" fmla="*/ 1497481 h 2994963"/>
              <a:gd name="connsiteX85" fmla="*/ 2995873 w 2998601"/>
              <a:gd name="connsiteY85" fmla="*/ 1526576 h 2994963"/>
              <a:gd name="connsiteX86" fmla="*/ 2988599 w 2998601"/>
              <a:gd name="connsiteY86" fmla="*/ 1554762 h 2994963"/>
              <a:gd name="connsiteX87" fmla="*/ 2977689 w 2998601"/>
              <a:gd name="connsiteY87" fmla="*/ 1582039 h 2994963"/>
              <a:gd name="connsiteX88" fmla="*/ 2964050 w 2998601"/>
              <a:gd name="connsiteY88" fmla="*/ 1610224 h 2994963"/>
              <a:gd name="connsiteX89" fmla="*/ 2948594 w 2998601"/>
              <a:gd name="connsiteY89" fmla="*/ 1636592 h 2994963"/>
              <a:gd name="connsiteX90" fmla="*/ 2932228 w 2998601"/>
              <a:gd name="connsiteY90" fmla="*/ 1663869 h 2994963"/>
              <a:gd name="connsiteX91" fmla="*/ 2917681 w 2998601"/>
              <a:gd name="connsiteY91" fmla="*/ 1691145 h 2994963"/>
              <a:gd name="connsiteX92" fmla="*/ 2903133 w 2998601"/>
              <a:gd name="connsiteY92" fmla="*/ 1718421 h 2994963"/>
              <a:gd name="connsiteX93" fmla="*/ 2892222 w 2998601"/>
              <a:gd name="connsiteY93" fmla="*/ 1744789 h 2994963"/>
              <a:gd name="connsiteX94" fmla="*/ 2884949 w 2998601"/>
              <a:gd name="connsiteY94" fmla="*/ 1772975 h 2994963"/>
              <a:gd name="connsiteX95" fmla="*/ 2881312 w 2998601"/>
              <a:gd name="connsiteY95" fmla="*/ 1801160 h 2994963"/>
              <a:gd name="connsiteX96" fmla="*/ 2881312 w 2998601"/>
              <a:gd name="connsiteY96" fmla="*/ 1831165 h 2994963"/>
              <a:gd name="connsiteX97" fmla="*/ 2883130 w 2998601"/>
              <a:gd name="connsiteY97" fmla="*/ 1862078 h 2994963"/>
              <a:gd name="connsiteX98" fmla="*/ 2886767 w 2998601"/>
              <a:gd name="connsiteY98" fmla="*/ 1892991 h 2994963"/>
              <a:gd name="connsiteX99" fmla="*/ 2891313 w 2998601"/>
              <a:gd name="connsiteY99" fmla="*/ 1923905 h 2994963"/>
              <a:gd name="connsiteX100" fmla="*/ 2894950 w 2998601"/>
              <a:gd name="connsiteY100" fmla="*/ 1954818 h 2994963"/>
              <a:gd name="connsiteX101" fmla="*/ 2897678 w 2998601"/>
              <a:gd name="connsiteY101" fmla="*/ 1985731 h 2994963"/>
              <a:gd name="connsiteX102" fmla="*/ 2896768 w 2998601"/>
              <a:gd name="connsiteY102" fmla="*/ 2014827 h 2994963"/>
              <a:gd name="connsiteX103" fmla="*/ 2893132 w 2998601"/>
              <a:gd name="connsiteY103" fmla="*/ 2043013 h 2994963"/>
              <a:gd name="connsiteX104" fmla="*/ 2884949 w 2998601"/>
              <a:gd name="connsiteY104" fmla="*/ 2070289 h 2994963"/>
              <a:gd name="connsiteX105" fmla="*/ 2873129 w 2998601"/>
              <a:gd name="connsiteY105" fmla="*/ 2093019 h 2994963"/>
              <a:gd name="connsiteX106" fmla="*/ 2857672 w 2998601"/>
              <a:gd name="connsiteY106" fmla="*/ 2114841 h 2994963"/>
              <a:gd name="connsiteX107" fmla="*/ 2839487 w 2998601"/>
              <a:gd name="connsiteY107" fmla="*/ 2133934 h 2994963"/>
              <a:gd name="connsiteX108" fmla="*/ 2818576 w 2998601"/>
              <a:gd name="connsiteY108" fmla="*/ 2153027 h 2994963"/>
              <a:gd name="connsiteX109" fmla="*/ 2796754 w 2998601"/>
              <a:gd name="connsiteY109" fmla="*/ 2170303 h 2994963"/>
              <a:gd name="connsiteX110" fmla="*/ 2774024 w 2998601"/>
              <a:gd name="connsiteY110" fmla="*/ 2187578 h 2994963"/>
              <a:gd name="connsiteX111" fmla="*/ 2750385 w 2998601"/>
              <a:gd name="connsiteY111" fmla="*/ 2204853 h 2994963"/>
              <a:gd name="connsiteX112" fmla="*/ 2728563 w 2998601"/>
              <a:gd name="connsiteY112" fmla="*/ 2222128 h 2994963"/>
              <a:gd name="connsiteX113" fmla="*/ 2707651 w 2998601"/>
              <a:gd name="connsiteY113" fmla="*/ 2240312 h 2994963"/>
              <a:gd name="connsiteX114" fmla="*/ 2689467 w 2998601"/>
              <a:gd name="connsiteY114" fmla="*/ 2261224 h 2994963"/>
              <a:gd name="connsiteX115" fmla="*/ 2673101 w 2998601"/>
              <a:gd name="connsiteY115" fmla="*/ 2281227 h 2994963"/>
              <a:gd name="connsiteX116" fmla="*/ 2660371 w 2998601"/>
              <a:gd name="connsiteY116" fmla="*/ 2303957 h 2994963"/>
              <a:gd name="connsiteX117" fmla="*/ 2649461 w 2998601"/>
              <a:gd name="connsiteY117" fmla="*/ 2328506 h 2994963"/>
              <a:gd name="connsiteX118" fmla="*/ 2640369 w 2998601"/>
              <a:gd name="connsiteY118" fmla="*/ 2354874 h 2994963"/>
              <a:gd name="connsiteX119" fmla="*/ 2632186 w 2998601"/>
              <a:gd name="connsiteY119" fmla="*/ 2382151 h 2994963"/>
              <a:gd name="connsiteX120" fmla="*/ 2624912 w 2998601"/>
              <a:gd name="connsiteY120" fmla="*/ 2409427 h 2994963"/>
              <a:gd name="connsiteX121" fmla="*/ 2617638 w 2998601"/>
              <a:gd name="connsiteY121" fmla="*/ 2437613 h 2994963"/>
              <a:gd name="connsiteX122" fmla="*/ 2609455 w 2998601"/>
              <a:gd name="connsiteY122" fmla="*/ 2463980 h 2994963"/>
              <a:gd name="connsiteX123" fmla="*/ 2600363 w 2998601"/>
              <a:gd name="connsiteY123" fmla="*/ 2490347 h 2994963"/>
              <a:gd name="connsiteX124" fmla="*/ 2589453 w 2998601"/>
              <a:gd name="connsiteY124" fmla="*/ 2514896 h 2994963"/>
              <a:gd name="connsiteX125" fmla="*/ 2575814 w 2998601"/>
              <a:gd name="connsiteY125" fmla="*/ 2536718 h 2994963"/>
              <a:gd name="connsiteX126" fmla="*/ 2559449 w 2998601"/>
              <a:gd name="connsiteY126" fmla="*/ 2556720 h 2994963"/>
              <a:gd name="connsiteX127" fmla="*/ 2539446 w 2998601"/>
              <a:gd name="connsiteY127" fmla="*/ 2573086 h 2994963"/>
              <a:gd name="connsiteX128" fmla="*/ 2517624 w 2998601"/>
              <a:gd name="connsiteY128" fmla="*/ 2586724 h 2994963"/>
              <a:gd name="connsiteX129" fmla="*/ 2493075 w 2998601"/>
              <a:gd name="connsiteY129" fmla="*/ 2597635 h 2994963"/>
              <a:gd name="connsiteX130" fmla="*/ 2466708 w 2998601"/>
              <a:gd name="connsiteY130" fmla="*/ 2606727 h 2994963"/>
              <a:gd name="connsiteX131" fmla="*/ 2440341 w 2998601"/>
              <a:gd name="connsiteY131" fmla="*/ 2614910 h 2994963"/>
              <a:gd name="connsiteX132" fmla="*/ 2412155 w 2998601"/>
              <a:gd name="connsiteY132" fmla="*/ 2622184 h 2994963"/>
              <a:gd name="connsiteX133" fmla="*/ 2384878 w 2998601"/>
              <a:gd name="connsiteY133" fmla="*/ 2629458 h 2994963"/>
              <a:gd name="connsiteX134" fmla="*/ 2357602 w 2998601"/>
              <a:gd name="connsiteY134" fmla="*/ 2637641 h 2994963"/>
              <a:gd name="connsiteX135" fmla="*/ 2331235 w 2998601"/>
              <a:gd name="connsiteY135" fmla="*/ 2646733 h 2994963"/>
              <a:gd name="connsiteX136" fmla="*/ 2306686 w 2998601"/>
              <a:gd name="connsiteY136" fmla="*/ 2657644 h 2994963"/>
              <a:gd name="connsiteX137" fmla="*/ 2283956 w 2998601"/>
              <a:gd name="connsiteY137" fmla="*/ 2670372 h 2994963"/>
              <a:gd name="connsiteX138" fmla="*/ 2263953 w 2998601"/>
              <a:gd name="connsiteY138" fmla="*/ 2686738 h 2994963"/>
              <a:gd name="connsiteX139" fmla="*/ 2243041 w 2998601"/>
              <a:gd name="connsiteY139" fmla="*/ 2704923 h 2994963"/>
              <a:gd name="connsiteX140" fmla="*/ 2224856 w 2998601"/>
              <a:gd name="connsiteY140" fmla="*/ 2725835 h 2994963"/>
              <a:gd name="connsiteX141" fmla="*/ 2207581 w 2998601"/>
              <a:gd name="connsiteY141" fmla="*/ 2747656 h 2994963"/>
              <a:gd name="connsiteX142" fmla="*/ 2190306 w 2998601"/>
              <a:gd name="connsiteY142" fmla="*/ 2770386 h 2994963"/>
              <a:gd name="connsiteX143" fmla="*/ 2173031 w 2998601"/>
              <a:gd name="connsiteY143" fmla="*/ 2793117 h 2994963"/>
              <a:gd name="connsiteX144" fmla="*/ 2155756 w 2998601"/>
              <a:gd name="connsiteY144" fmla="*/ 2814938 h 2994963"/>
              <a:gd name="connsiteX145" fmla="*/ 2136662 w 2998601"/>
              <a:gd name="connsiteY145" fmla="*/ 2835850 h 2994963"/>
              <a:gd name="connsiteX146" fmla="*/ 2117568 w 2998601"/>
              <a:gd name="connsiteY146" fmla="*/ 2854034 h 2994963"/>
              <a:gd name="connsiteX147" fmla="*/ 2095748 w 2998601"/>
              <a:gd name="connsiteY147" fmla="*/ 2869491 h 2994963"/>
              <a:gd name="connsiteX148" fmla="*/ 2073017 w 2998601"/>
              <a:gd name="connsiteY148" fmla="*/ 2881311 h 2994963"/>
              <a:gd name="connsiteX149" fmla="*/ 2045740 w 2998601"/>
              <a:gd name="connsiteY149" fmla="*/ 2889494 h 2994963"/>
              <a:gd name="connsiteX150" fmla="*/ 2017554 w 2998601"/>
              <a:gd name="connsiteY150" fmla="*/ 2893131 h 2994963"/>
              <a:gd name="connsiteX151" fmla="*/ 1988460 w 2998601"/>
              <a:gd name="connsiteY151" fmla="*/ 2894040 h 2994963"/>
              <a:gd name="connsiteX152" fmla="*/ 1957546 w 2998601"/>
              <a:gd name="connsiteY152" fmla="*/ 2891312 h 2994963"/>
              <a:gd name="connsiteX153" fmla="*/ 1926633 w 2998601"/>
              <a:gd name="connsiteY153" fmla="*/ 2887676 h 2994963"/>
              <a:gd name="connsiteX154" fmla="*/ 1895719 w 2998601"/>
              <a:gd name="connsiteY154" fmla="*/ 2883129 h 2994963"/>
              <a:gd name="connsiteX155" fmla="*/ 1864806 w 2998601"/>
              <a:gd name="connsiteY155" fmla="*/ 2879493 h 2994963"/>
              <a:gd name="connsiteX156" fmla="*/ 1833892 w 2998601"/>
              <a:gd name="connsiteY156" fmla="*/ 2877674 h 2994963"/>
              <a:gd name="connsiteX157" fmla="*/ 1803888 w 2998601"/>
              <a:gd name="connsiteY157" fmla="*/ 2877674 h 2994963"/>
              <a:gd name="connsiteX158" fmla="*/ 1775703 w 2998601"/>
              <a:gd name="connsiteY158" fmla="*/ 2881311 h 2994963"/>
              <a:gd name="connsiteX159" fmla="*/ 1746608 w 2998601"/>
              <a:gd name="connsiteY159" fmla="*/ 2888585 h 2994963"/>
              <a:gd name="connsiteX160" fmla="*/ 1720240 w 2998601"/>
              <a:gd name="connsiteY160" fmla="*/ 2899495 h 2994963"/>
              <a:gd name="connsiteX161" fmla="*/ 1692964 w 2998601"/>
              <a:gd name="connsiteY161" fmla="*/ 2914043 h 2994963"/>
              <a:gd name="connsiteX162" fmla="*/ 1665688 w 2998601"/>
              <a:gd name="connsiteY162" fmla="*/ 2928591 h 2994963"/>
              <a:gd name="connsiteX163" fmla="*/ 1638411 w 2998601"/>
              <a:gd name="connsiteY163" fmla="*/ 2944956 h 2994963"/>
              <a:gd name="connsiteX164" fmla="*/ 1612043 w 2998601"/>
              <a:gd name="connsiteY164" fmla="*/ 2960413 h 2994963"/>
              <a:gd name="connsiteX165" fmla="*/ 1583858 w 2998601"/>
              <a:gd name="connsiteY165" fmla="*/ 2974051 h 2994963"/>
              <a:gd name="connsiteX166" fmla="*/ 1556581 w 2998601"/>
              <a:gd name="connsiteY166" fmla="*/ 2984962 h 2994963"/>
              <a:gd name="connsiteX167" fmla="*/ 1528395 w 2998601"/>
              <a:gd name="connsiteY167" fmla="*/ 2992236 h 2994963"/>
              <a:gd name="connsiteX168" fmla="*/ 1499301 w 2998601"/>
              <a:gd name="connsiteY168" fmla="*/ 2994963 h 2994963"/>
              <a:gd name="connsiteX169" fmla="*/ 1470206 w 2998601"/>
              <a:gd name="connsiteY169" fmla="*/ 2992236 h 2994963"/>
              <a:gd name="connsiteX170" fmla="*/ 1442020 w 2998601"/>
              <a:gd name="connsiteY170" fmla="*/ 2984962 h 2994963"/>
              <a:gd name="connsiteX171" fmla="*/ 1414744 w 2998601"/>
              <a:gd name="connsiteY171" fmla="*/ 2974051 h 2994963"/>
              <a:gd name="connsiteX172" fmla="*/ 1386558 w 2998601"/>
              <a:gd name="connsiteY172" fmla="*/ 2960413 h 2994963"/>
              <a:gd name="connsiteX173" fmla="*/ 1360190 w 2998601"/>
              <a:gd name="connsiteY173" fmla="*/ 2944956 h 2994963"/>
              <a:gd name="connsiteX174" fmla="*/ 1332914 w 2998601"/>
              <a:gd name="connsiteY174" fmla="*/ 2928591 h 2994963"/>
              <a:gd name="connsiteX175" fmla="*/ 1305637 w 2998601"/>
              <a:gd name="connsiteY175" fmla="*/ 2914043 h 2994963"/>
              <a:gd name="connsiteX176" fmla="*/ 1278361 w 2998601"/>
              <a:gd name="connsiteY176" fmla="*/ 2899495 h 2994963"/>
              <a:gd name="connsiteX177" fmla="*/ 1251085 w 2998601"/>
              <a:gd name="connsiteY177" fmla="*/ 2888585 h 2994963"/>
              <a:gd name="connsiteX178" fmla="*/ 1222899 w 2998601"/>
              <a:gd name="connsiteY178" fmla="*/ 2881311 h 2994963"/>
              <a:gd name="connsiteX179" fmla="*/ 1194713 w 2998601"/>
              <a:gd name="connsiteY179" fmla="*/ 2877674 h 2994963"/>
              <a:gd name="connsiteX180" fmla="*/ 1164708 w 2998601"/>
              <a:gd name="connsiteY180" fmla="*/ 2877674 h 2994963"/>
              <a:gd name="connsiteX181" fmla="*/ 1133795 w 2998601"/>
              <a:gd name="connsiteY181" fmla="*/ 2879493 h 2994963"/>
              <a:gd name="connsiteX182" fmla="*/ 1102882 w 2998601"/>
              <a:gd name="connsiteY182" fmla="*/ 2883129 h 2994963"/>
              <a:gd name="connsiteX183" fmla="*/ 1071968 w 2998601"/>
              <a:gd name="connsiteY183" fmla="*/ 2887676 h 2994963"/>
              <a:gd name="connsiteX184" fmla="*/ 1041054 w 2998601"/>
              <a:gd name="connsiteY184" fmla="*/ 2891312 h 2994963"/>
              <a:gd name="connsiteX185" fmla="*/ 1010141 w 2998601"/>
              <a:gd name="connsiteY185" fmla="*/ 2894040 h 2994963"/>
              <a:gd name="connsiteX186" fmla="*/ 981047 w 2998601"/>
              <a:gd name="connsiteY186" fmla="*/ 2893131 h 2994963"/>
              <a:gd name="connsiteX187" fmla="*/ 952861 w 2998601"/>
              <a:gd name="connsiteY187" fmla="*/ 2889494 h 2994963"/>
              <a:gd name="connsiteX188" fmla="*/ 925584 w 2998601"/>
              <a:gd name="connsiteY188" fmla="*/ 2881311 h 2994963"/>
              <a:gd name="connsiteX189" fmla="*/ 902854 w 2998601"/>
              <a:gd name="connsiteY189" fmla="*/ 2869491 h 2994963"/>
              <a:gd name="connsiteX190" fmla="*/ 881032 w 2998601"/>
              <a:gd name="connsiteY190" fmla="*/ 2854034 h 2994963"/>
              <a:gd name="connsiteX191" fmla="*/ 861939 w 2998601"/>
              <a:gd name="connsiteY191" fmla="*/ 2835850 h 2994963"/>
              <a:gd name="connsiteX192" fmla="*/ 842845 w 2998601"/>
              <a:gd name="connsiteY192" fmla="*/ 2814938 h 2994963"/>
              <a:gd name="connsiteX193" fmla="*/ 825570 w 2998601"/>
              <a:gd name="connsiteY193" fmla="*/ 2793117 h 2994963"/>
              <a:gd name="connsiteX194" fmla="*/ 808295 w 2998601"/>
              <a:gd name="connsiteY194" fmla="*/ 2770386 h 2994963"/>
              <a:gd name="connsiteX195" fmla="*/ 791020 w 2998601"/>
              <a:gd name="connsiteY195" fmla="*/ 2747656 h 2994963"/>
              <a:gd name="connsiteX196" fmla="*/ 773745 w 2998601"/>
              <a:gd name="connsiteY196" fmla="*/ 2725835 h 2994963"/>
              <a:gd name="connsiteX197" fmla="*/ 755560 w 2998601"/>
              <a:gd name="connsiteY197" fmla="*/ 2704923 h 2994963"/>
              <a:gd name="connsiteX198" fmla="*/ 734648 w 2998601"/>
              <a:gd name="connsiteY198" fmla="*/ 2686738 h 2994963"/>
              <a:gd name="connsiteX199" fmla="*/ 714645 w 2998601"/>
              <a:gd name="connsiteY199" fmla="*/ 2670372 h 2994963"/>
              <a:gd name="connsiteX200" fmla="*/ 691915 w 2998601"/>
              <a:gd name="connsiteY200" fmla="*/ 2657644 h 2994963"/>
              <a:gd name="connsiteX201" fmla="*/ 667366 w 2998601"/>
              <a:gd name="connsiteY201" fmla="*/ 2646733 h 2994963"/>
              <a:gd name="connsiteX202" fmla="*/ 640999 w 2998601"/>
              <a:gd name="connsiteY202" fmla="*/ 2637641 h 2994963"/>
              <a:gd name="connsiteX203" fmla="*/ 613722 w 2998601"/>
              <a:gd name="connsiteY203" fmla="*/ 2629458 h 2994963"/>
              <a:gd name="connsiteX204" fmla="*/ 586446 w 2998601"/>
              <a:gd name="connsiteY204" fmla="*/ 2622184 h 2994963"/>
              <a:gd name="connsiteX205" fmla="*/ 558260 w 2998601"/>
              <a:gd name="connsiteY205" fmla="*/ 2614910 h 2994963"/>
              <a:gd name="connsiteX206" fmla="*/ 531893 w 2998601"/>
              <a:gd name="connsiteY206" fmla="*/ 2606727 h 2994963"/>
              <a:gd name="connsiteX207" fmla="*/ 505525 w 2998601"/>
              <a:gd name="connsiteY207" fmla="*/ 2597635 h 2994963"/>
              <a:gd name="connsiteX208" fmla="*/ 480977 w 2998601"/>
              <a:gd name="connsiteY208" fmla="*/ 2586724 h 2994963"/>
              <a:gd name="connsiteX209" fmla="*/ 459155 w 2998601"/>
              <a:gd name="connsiteY209" fmla="*/ 2573086 h 2994963"/>
              <a:gd name="connsiteX210" fmla="*/ 439152 w 2998601"/>
              <a:gd name="connsiteY210" fmla="*/ 2556720 h 2994963"/>
              <a:gd name="connsiteX211" fmla="*/ 422787 w 2998601"/>
              <a:gd name="connsiteY211" fmla="*/ 2536718 h 2994963"/>
              <a:gd name="connsiteX212" fmla="*/ 409149 w 2998601"/>
              <a:gd name="connsiteY212" fmla="*/ 2514896 h 2994963"/>
              <a:gd name="connsiteX213" fmla="*/ 398238 w 2998601"/>
              <a:gd name="connsiteY213" fmla="*/ 2490347 h 2994963"/>
              <a:gd name="connsiteX214" fmla="*/ 389146 w 2998601"/>
              <a:gd name="connsiteY214" fmla="*/ 2463980 h 2994963"/>
              <a:gd name="connsiteX215" fmla="*/ 380963 w 2998601"/>
              <a:gd name="connsiteY215" fmla="*/ 2437613 h 2994963"/>
              <a:gd name="connsiteX216" fmla="*/ 373689 w 2998601"/>
              <a:gd name="connsiteY216" fmla="*/ 2409427 h 2994963"/>
              <a:gd name="connsiteX217" fmla="*/ 366415 w 2998601"/>
              <a:gd name="connsiteY217" fmla="*/ 2382151 h 2994963"/>
              <a:gd name="connsiteX218" fmla="*/ 358232 w 2998601"/>
              <a:gd name="connsiteY218" fmla="*/ 2354874 h 2994963"/>
              <a:gd name="connsiteX219" fmla="*/ 349140 w 2998601"/>
              <a:gd name="connsiteY219" fmla="*/ 2328506 h 2994963"/>
              <a:gd name="connsiteX220" fmla="*/ 338229 w 2998601"/>
              <a:gd name="connsiteY220" fmla="*/ 2303957 h 2994963"/>
              <a:gd name="connsiteX221" fmla="*/ 325500 w 2998601"/>
              <a:gd name="connsiteY221" fmla="*/ 2281227 h 2994963"/>
              <a:gd name="connsiteX222" fmla="*/ 309135 w 2998601"/>
              <a:gd name="connsiteY222" fmla="*/ 2261224 h 2994963"/>
              <a:gd name="connsiteX223" fmla="*/ 290950 w 2998601"/>
              <a:gd name="connsiteY223" fmla="*/ 2240312 h 2994963"/>
              <a:gd name="connsiteX224" fmla="*/ 270038 w 2998601"/>
              <a:gd name="connsiteY224" fmla="*/ 2222128 h 2994963"/>
              <a:gd name="connsiteX225" fmla="*/ 247307 w 2998601"/>
              <a:gd name="connsiteY225" fmla="*/ 2204853 h 2994963"/>
              <a:gd name="connsiteX226" fmla="*/ 224577 w 2998601"/>
              <a:gd name="connsiteY226" fmla="*/ 2187578 h 2994963"/>
              <a:gd name="connsiteX227" fmla="*/ 201847 w 2998601"/>
              <a:gd name="connsiteY227" fmla="*/ 2170303 h 2994963"/>
              <a:gd name="connsiteX228" fmla="*/ 180025 w 2998601"/>
              <a:gd name="connsiteY228" fmla="*/ 2153027 h 2994963"/>
              <a:gd name="connsiteX229" fmla="*/ 159113 w 2998601"/>
              <a:gd name="connsiteY229" fmla="*/ 2133934 h 2994963"/>
              <a:gd name="connsiteX230" fmla="*/ 140929 w 2998601"/>
              <a:gd name="connsiteY230" fmla="*/ 2114841 h 2994963"/>
              <a:gd name="connsiteX231" fmla="*/ 125473 w 2998601"/>
              <a:gd name="connsiteY231" fmla="*/ 2093019 h 2994963"/>
              <a:gd name="connsiteX232" fmla="*/ 113653 w 2998601"/>
              <a:gd name="connsiteY232" fmla="*/ 2070289 h 2994963"/>
              <a:gd name="connsiteX233" fmla="*/ 105470 w 2998601"/>
              <a:gd name="connsiteY233" fmla="*/ 2043013 h 2994963"/>
              <a:gd name="connsiteX234" fmla="*/ 101833 w 2998601"/>
              <a:gd name="connsiteY234" fmla="*/ 2014827 h 2994963"/>
              <a:gd name="connsiteX235" fmla="*/ 100923 w 2998601"/>
              <a:gd name="connsiteY235" fmla="*/ 1985731 h 2994963"/>
              <a:gd name="connsiteX236" fmla="*/ 103651 w 2998601"/>
              <a:gd name="connsiteY236" fmla="*/ 1954818 h 2994963"/>
              <a:gd name="connsiteX237" fmla="*/ 107288 w 2998601"/>
              <a:gd name="connsiteY237" fmla="*/ 1923905 h 2994963"/>
              <a:gd name="connsiteX238" fmla="*/ 111834 w 2998601"/>
              <a:gd name="connsiteY238" fmla="*/ 1892991 h 2994963"/>
              <a:gd name="connsiteX239" fmla="*/ 115471 w 2998601"/>
              <a:gd name="connsiteY239" fmla="*/ 1862078 h 2994963"/>
              <a:gd name="connsiteX240" fmla="*/ 117290 w 2998601"/>
              <a:gd name="connsiteY240" fmla="*/ 1831165 h 2994963"/>
              <a:gd name="connsiteX241" fmla="*/ 117290 w 2998601"/>
              <a:gd name="connsiteY241" fmla="*/ 1801160 h 2994963"/>
              <a:gd name="connsiteX242" fmla="*/ 113653 w 2998601"/>
              <a:gd name="connsiteY242" fmla="*/ 1772975 h 2994963"/>
              <a:gd name="connsiteX243" fmla="*/ 106379 w 2998601"/>
              <a:gd name="connsiteY243" fmla="*/ 1744789 h 2994963"/>
              <a:gd name="connsiteX244" fmla="*/ 95468 w 2998601"/>
              <a:gd name="connsiteY244" fmla="*/ 1718421 h 2994963"/>
              <a:gd name="connsiteX245" fmla="*/ 81830 w 2998601"/>
              <a:gd name="connsiteY245" fmla="*/ 1691145 h 2994963"/>
              <a:gd name="connsiteX246" fmla="*/ 66373 w 2998601"/>
              <a:gd name="connsiteY246" fmla="*/ 1663869 h 2994963"/>
              <a:gd name="connsiteX247" fmla="*/ 50008 w 2998601"/>
              <a:gd name="connsiteY247" fmla="*/ 1636592 h 2994963"/>
              <a:gd name="connsiteX248" fmla="*/ 34551 w 2998601"/>
              <a:gd name="connsiteY248" fmla="*/ 1610224 h 2994963"/>
              <a:gd name="connsiteX249" fmla="*/ 20912 w 2998601"/>
              <a:gd name="connsiteY249" fmla="*/ 1582039 h 2994963"/>
              <a:gd name="connsiteX250" fmla="*/ 10002 w 2998601"/>
              <a:gd name="connsiteY250" fmla="*/ 1554762 h 2994963"/>
              <a:gd name="connsiteX251" fmla="*/ 2728 w 2998601"/>
              <a:gd name="connsiteY251" fmla="*/ 1526576 h 2994963"/>
              <a:gd name="connsiteX252" fmla="*/ 0 w 2998601"/>
              <a:gd name="connsiteY252" fmla="*/ 1497481 h 2994963"/>
              <a:gd name="connsiteX253" fmla="*/ 2728 w 2998601"/>
              <a:gd name="connsiteY253" fmla="*/ 1468387 h 2994963"/>
              <a:gd name="connsiteX254" fmla="*/ 10002 w 2998601"/>
              <a:gd name="connsiteY254" fmla="*/ 1440201 h 2994963"/>
              <a:gd name="connsiteX255" fmla="*/ 20912 w 2998601"/>
              <a:gd name="connsiteY255" fmla="*/ 1412924 h 2994963"/>
              <a:gd name="connsiteX256" fmla="*/ 34551 w 2998601"/>
              <a:gd name="connsiteY256" fmla="*/ 1384739 h 2994963"/>
              <a:gd name="connsiteX257" fmla="*/ 50008 w 2998601"/>
              <a:gd name="connsiteY257" fmla="*/ 1358371 h 2994963"/>
              <a:gd name="connsiteX258" fmla="*/ 66373 w 2998601"/>
              <a:gd name="connsiteY258" fmla="*/ 1331095 h 2994963"/>
              <a:gd name="connsiteX259" fmla="*/ 81830 w 2998601"/>
              <a:gd name="connsiteY259" fmla="*/ 1303818 h 2994963"/>
              <a:gd name="connsiteX260" fmla="*/ 95468 w 2998601"/>
              <a:gd name="connsiteY260" fmla="*/ 1276542 h 2994963"/>
              <a:gd name="connsiteX261" fmla="*/ 106379 w 2998601"/>
              <a:gd name="connsiteY261" fmla="*/ 1250174 h 2994963"/>
              <a:gd name="connsiteX262" fmla="*/ 113653 w 2998601"/>
              <a:gd name="connsiteY262" fmla="*/ 1221988 h 2994963"/>
              <a:gd name="connsiteX263" fmla="*/ 117290 w 2998601"/>
              <a:gd name="connsiteY263" fmla="*/ 1193803 h 2994963"/>
              <a:gd name="connsiteX264" fmla="*/ 117290 w 2998601"/>
              <a:gd name="connsiteY264" fmla="*/ 1163799 h 2994963"/>
              <a:gd name="connsiteX265" fmla="*/ 115471 w 2998601"/>
              <a:gd name="connsiteY265" fmla="*/ 1132885 h 2994963"/>
              <a:gd name="connsiteX266" fmla="*/ 111834 w 2998601"/>
              <a:gd name="connsiteY266" fmla="*/ 1101972 h 2994963"/>
              <a:gd name="connsiteX267" fmla="*/ 107288 w 2998601"/>
              <a:gd name="connsiteY267" fmla="*/ 1071058 h 2994963"/>
              <a:gd name="connsiteX268" fmla="*/ 103651 w 2998601"/>
              <a:gd name="connsiteY268" fmla="*/ 1040145 h 2994963"/>
              <a:gd name="connsiteX269" fmla="*/ 100923 w 2998601"/>
              <a:gd name="connsiteY269" fmla="*/ 1009232 h 2994963"/>
              <a:gd name="connsiteX270" fmla="*/ 101833 w 2998601"/>
              <a:gd name="connsiteY270" fmla="*/ 980137 h 2994963"/>
              <a:gd name="connsiteX271" fmla="*/ 105470 w 2998601"/>
              <a:gd name="connsiteY271" fmla="*/ 951951 h 2994963"/>
              <a:gd name="connsiteX272" fmla="*/ 113653 w 2998601"/>
              <a:gd name="connsiteY272" fmla="*/ 924674 h 2994963"/>
              <a:gd name="connsiteX273" fmla="*/ 125473 w 2998601"/>
              <a:gd name="connsiteY273" fmla="*/ 901944 h 2994963"/>
              <a:gd name="connsiteX274" fmla="*/ 140929 w 2998601"/>
              <a:gd name="connsiteY274" fmla="*/ 880123 h 2994963"/>
              <a:gd name="connsiteX275" fmla="*/ 159113 w 2998601"/>
              <a:gd name="connsiteY275" fmla="*/ 861029 h 2994963"/>
              <a:gd name="connsiteX276" fmla="*/ 180025 w 2998601"/>
              <a:gd name="connsiteY276" fmla="*/ 841936 h 2994963"/>
              <a:gd name="connsiteX277" fmla="*/ 201847 w 2998601"/>
              <a:gd name="connsiteY277" fmla="*/ 824660 h 2994963"/>
              <a:gd name="connsiteX278" fmla="*/ 224577 w 2998601"/>
              <a:gd name="connsiteY278" fmla="*/ 807385 h 2994963"/>
              <a:gd name="connsiteX279" fmla="*/ 247307 w 2998601"/>
              <a:gd name="connsiteY279" fmla="*/ 790110 h 2994963"/>
              <a:gd name="connsiteX280" fmla="*/ 270038 w 2998601"/>
              <a:gd name="connsiteY280" fmla="*/ 772835 h 2994963"/>
              <a:gd name="connsiteX281" fmla="*/ 290950 w 2998601"/>
              <a:gd name="connsiteY281" fmla="*/ 754651 h 2994963"/>
              <a:gd name="connsiteX282" fmla="*/ 309135 w 2998601"/>
              <a:gd name="connsiteY282" fmla="*/ 733739 h 2994963"/>
              <a:gd name="connsiteX283" fmla="*/ 325500 w 2998601"/>
              <a:gd name="connsiteY283" fmla="*/ 713736 h 2994963"/>
              <a:gd name="connsiteX284" fmla="*/ 338229 w 2998601"/>
              <a:gd name="connsiteY284" fmla="*/ 691006 h 2994963"/>
              <a:gd name="connsiteX285" fmla="*/ 349140 w 2998601"/>
              <a:gd name="connsiteY285" fmla="*/ 666457 h 2994963"/>
              <a:gd name="connsiteX286" fmla="*/ 358232 w 2998601"/>
              <a:gd name="connsiteY286" fmla="*/ 640089 h 2994963"/>
              <a:gd name="connsiteX287" fmla="*/ 366415 w 2998601"/>
              <a:gd name="connsiteY287" fmla="*/ 612812 h 2994963"/>
              <a:gd name="connsiteX288" fmla="*/ 373689 w 2998601"/>
              <a:gd name="connsiteY288" fmla="*/ 585536 h 2994963"/>
              <a:gd name="connsiteX289" fmla="*/ 380963 w 2998601"/>
              <a:gd name="connsiteY289" fmla="*/ 557350 h 2994963"/>
              <a:gd name="connsiteX290" fmla="*/ 389146 w 2998601"/>
              <a:gd name="connsiteY290" fmla="*/ 530983 h 2994963"/>
              <a:gd name="connsiteX291" fmla="*/ 398238 w 2998601"/>
              <a:gd name="connsiteY291" fmla="*/ 504615 h 2994963"/>
              <a:gd name="connsiteX292" fmla="*/ 409149 w 2998601"/>
              <a:gd name="connsiteY292" fmla="*/ 480067 h 2994963"/>
              <a:gd name="connsiteX293" fmla="*/ 422787 w 2998601"/>
              <a:gd name="connsiteY293" fmla="*/ 458246 h 2994963"/>
              <a:gd name="connsiteX294" fmla="*/ 439152 w 2998601"/>
              <a:gd name="connsiteY294" fmla="*/ 438243 h 2994963"/>
              <a:gd name="connsiteX295" fmla="*/ 459155 w 2998601"/>
              <a:gd name="connsiteY295" fmla="*/ 421877 h 2994963"/>
              <a:gd name="connsiteX296" fmla="*/ 480977 w 2998601"/>
              <a:gd name="connsiteY296" fmla="*/ 408239 h 2994963"/>
              <a:gd name="connsiteX297" fmla="*/ 505525 w 2998601"/>
              <a:gd name="connsiteY297" fmla="*/ 397328 h 2994963"/>
              <a:gd name="connsiteX298" fmla="*/ 531893 w 2998601"/>
              <a:gd name="connsiteY298" fmla="*/ 388236 h 2994963"/>
              <a:gd name="connsiteX299" fmla="*/ 558260 w 2998601"/>
              <a:gd name="connsiteY299" fmla="*/ 380053 h 2994963"/>
              <a:gd name="connsiteX300" fmla="*/ 586446 w 2998601"/>
              <a:gd name="connsiteY300" fmla="*/ 372779 h 2994963"/>
              <a:gd name="connsiteX301" fmla="*/ 613722 w 2998601"/>
              <a:gd name="connsiteY301" fmla="*/ 365505 h 2994963"/>
              <a:gd name="connsiteX302" fmla="*/ 640999 w 2998601"/>
              <a:gd name="connsiteY302" fmla="*/ 357322 h 2994963"/>
              <a:gd name="connsiteX303" fmla="*/ 667366 w 2998601"/>
              <a:gd name="connsiteY303" fmla="*/ 348230 h 2994963"/>
              <a:gd name="connsiteX304" fmla="*/ 691915 w 2998601"/>
              <a:gd name="connsiteY304" fmla="*/ 337319 h 2994963"/>
              <a:gd name="connsiteX305" fmla="*/ 714645 w 2998601"/>
              <a:gd name="connsiteY305" fmla="*/ 324591 h 2994963"/>
              <a:gd name="connsiteX306" fmla="*/ 734648 w 2998601"/>
              <a:gd name="connsiteY306" fmla="*/ 308225 h 2994963"/>
              <a:gd name="connsiteX307" fmla="*/ 755560 w 2998601"/>
              <a:gd name="connsiteY307" fmla="*/ 290040 h 2994963"/>
              <a:gd name="connsiteX308" fmla="*/ 773745 w 2998601"/>
              <a:gd name="connsiteY308" fmla="*/ 269128 h 2994963"/>
              <a:gd name="connsiteX309" fmla="*/ 791020 w 2998601"/>
              <a:gd name="connsiteY309" fmla="*/ 247307 h 2994963"/>
              <a:gd name="connsiteX310" fmla="*/ 808295 w 2998601"/>
              <a:gd name="connsiteY310" fmla="*/ 224577 h 2994963"/>
              <a:gd name="connsiteX311" fmla="*/ 825570 w 2998601"/>
              <a:gd name="connsiteY311" fmla="*/ 201846 h 2994963"/>
              <a:gd name="connsiteX312" fmla="*/ 842845 w 2998601"/>
              <a:gd name="connsiteY312" fmla="*/ 180025 h 2994963"/>
              <a:gd name="connsiteX313" fmla="*/ 861939 w 2998601"/>
              <a:gd name="connsiteY313" fmla="*/ 159113 h 2994963"/>
              <a:gd name="connsiteX314" fmla="*/ 881032 w 2998601"/>
              <a:gd name="connsiteY314" fmla="*/ 140929 h 2994963"/>
              <a:gd name="connsiteX315" fmla="*/ 902854 w 2998601"/>
              <a:gd name="connsiteY315" fmla="*/ 125472 h 2994963"/>
              <a:gd name="connsiteX316" fmla="*/ 925584 w 2998601"/>
              <a:gd name="connsiteY316" fmla="*/ 113652 h 2994963"/>
              <a:gd name="connsiteX317" fmla="*/ 952861 w 2998601"/>
              <a:gd name="connsiteY317" fmla="*/ 105469 h 2994963"/>
              <a:gd name="connsiteX318" fmla="*/ 981047 w 2998601"/>
              <a:gd name="connsiteY318" fmla="*/ 101832 h 2994963"/>
              <a:gd name="connsiteX319" fmla="*/ 1010141 w 2998601"/>
              <a:gd name="connsiteY319" fmla="*/ 100923 h 2994963"/>
              <a:gd name="connsiteX320" fmla="*/ 1041054 w 2998601"/>
              <a:gd name="connsiteY320" fmla="*/ 103651 h 2994963"/>
              <a:gd name="connsiteX321" fmla="*/ 1071968 w 2998601"/>
              <a:gd name="connsiteY321" fmla="*/ 107288 h 2994963"/>
              <a:gd name="connsiteX322" fmla="*/ 1102882 w 2998601"/>
              <a:gd name="connsiteY322" fmla="*/ 111834 h 2994963"/>
              <a:gd name="connsiteX323" fmla="*/ 1133795 w 2998601"/>
              <a:gd name="connsiteY323" fmla="*/ 115471 h 2994963"/>
              <a:gd name="connsiteX324" fmla="*/ 1164708 w 2998601"/>
              <a:gd name="connsiteY324" fmla="*/ 117289 h 2994963"/>
              <a:gd name="connsiteX325" fmla="*/ 1194713 w 2998601"/>
              <a:gd name="connsiteY325" fmla="*/ 117289 h 2994963"/>
              <a:gd name="connsiteX326" fmla="*/ 1222899 w 2998601"/>
              <a:gd name="connsiteY326" fmla="*/ 113652 h 2994963"/>
              <a:gd name="connsiteX327" fmla="*/ 1251085 w 2998601"/>
              <a:gd name="connsiteY327" fmla="*/ 106378 h 2994963"/>
              <a:gd name="connsiteX328" fmla="*/ 1278361 w 2998601"/>
              <a:gd name="connsiteY328" fmla="*/ 95468 h 2994963"/>
              <a:gd name="connsiteX329" fmla="*/ 1305637 w 2998601"/>
              <a:gd name="connsiteY329" fmla="*/ 80920 h 2994963"/>
              <a:gd name="connsiteX330" fmla="*/ 1332914 w 2998601"/>
              <a:gd name="connsiteY330" fmla="*/ 66373 h 2994963"/>
              <a:gd name="connsiteX331" fmla="*/ 1360190 w 2998601"/>
              <a:gd name="connsiteY331" fmla="*/ 50007 h 2994963"/>
              <a:gd name="connsiteX332" fmla="*/ 1386558 w 2998601"/>
              <a:gd name="connsiteY332" fmla="*/ 34550 h 2994963"/>
              <a:gd name="connsiteX333" fmla="*/ 1414744 w 2998601"/>
              <a:gd name="connsiteY333" fmla="*/ 20912 h 2994963"/>
              <a:gd name="connsiteX334" fmla="*/ 1442020 w 2998601"/>
              <a:gd name="connsiteY334" fmla="*/ 10001 h 2994963"/>
              <a:gd name="connsiteX335" fmla="*/ 1470206 w 2998601"/>
              <a:gd name="connsiteY335" fmla="*/ 2727 h 299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2998601" h="2994963">
                <a:moveTo>
                  <a:pt x="1499301" y="0"/>
                </a:moveTo>
                <a:lnTo>
                  <a:pt x="1528395" y="2727"/>
                </a:lnTo>
                <a:lnTo>
                  <a:pt x="1556581" y="10001"/>
                </a:lnTo>
                <a:lnTo>
                  <a:pt x="1583858" y="20912"/>
                </a:lnTo>
                <a:lnTo>
                  <a:pt x="1612043" y="34550"/>
                </a:lnTo>
                <a:lnTo>
                  <a:pt x="1638411" y="50007"/>
                </a:lnTo>
                <a:lnTo>
                  <a:pt x="1665688" y="66373"/>
                </a:lnTo>
                <a:lnTo>
                  <a:pt x="1692964" y="80920"/>
                </a:lnTo>
                <a:lnTo>
                  <a:pt x="1720240" y="95468"/>
                </a:lnTo>
                <a:lnTo>
                  <a:pt x="1746608" y="106378"/>
                </a:lnTo>
                <a:lnTo>
                  <a:pt x="1775703" y="113652"/>
                </a:lnTo>
                <a:lnTo>
                  <a:pt x="1803888" y="117289"/>
                </a:lnTo>
                <a:lnTo>
                  <a:pt x="1833892" y="117289"/>
                </a:lnTo>
                <a:lnTo>
                  <a:pt x="1864806" y="115471"/>
                </a:lnTo>
                <a:lnTo>
                  <a:pt x="1895719" y="111834"/>
                </a:lnTo>
                <a:lnTo>
                  <a:pt x="1926633" y="107288"/>
                </a:lnTo>
                <a:lnTo>
                  <a:pt x="1957546" y="103651"/>
                </a:lnTo>
                <a:lnTo>
                  <a:pt x="1988460" y="100923"/>
                </a:lnTo>
                <a:lnTo>
                  <a:pt x="2017554" y="101832"/>
                </a:lnTo>
                <a:lnTo>
                  <a:pt x="2045740" y="105469"/>
                </a:lnTo>
                <a:lnTo>
                  <a:pt x="2073017" y="113652"/>
                </a:lnTo>
                <a:lnTo>
                  <a:pt x="2095748" y="125472"/>
                </a:lnTo>
                <a:lnTo>
                  <a:pt x="2117568" y="140929"/>
                </a:lnTo>
                <a:lnTo>
                  <a:pt x="2136662" y="159113"/>
                </a:lnTo>
                <a:lnTo>
                  <a:pt x="2155756" y="180025"/>
                </a:lnTo>
                <a:lnTo>
                  <a:pt x="2173031" y="201846"/>
                </a:lnTo>
                <a:lnTo>
                  <a:pt x="2190306" y="224577"/>
                </a:lnTo>
                <a:lnTo>
                  <a:pt x="2207581" y="247307"/>
                </a:lnTo>
                <a:lnTo>
                  <a:pt x="2224856" y="269128"/>
                </a:lnTo>
                <a:lnTo>
                  <a:pt x="2243041" y="290040"/>
                </a:lnTo>
                <a:lnTo>
                  <a:pt x="2263953" y="308225"/>
                </a:lnTo>
                <a:lnTo>
                  <a:pt x="2283956" y="324591"/>
                </a:lnTo>
                <a:lnTo>
                  <a:pt x="2306686" y="337319"/>
                </a:lnTo>
                <a:lnTo>
                  <a:pt x="2331235" y="348230"/>
                </a:lnTo>
                <a:lnTo>
                  <a:pt x="2357602" y="357322"/>
                </a:lnTo>
                <a:lnTo>
                  <a:pt x="2384878" y="365505"/>
                </a:lnTo>
                <a:lnTo>
                  <a:pt x="2412155" y="372779"/>
                </a:lnTo>
                <a:lnTo>
                  <a:pt x="2440341" y="380053"/>
                </a:lnTo>
                <a:lnTo>
                  <a:pt x="2466708" y="388236"/>
                </a:lnTo>
                <a:lnTo>
                  <a:pt x="2493075" y="397328"/>
                </a:lnTo>
                <a:lnTo>
                  <a:pt x="2517624" y="408239"/>
                </a:lnTo>
                <a:lnTo>
                  <a:pt x="2539446" y="421877"/>
                </a:lnTo>
                <a:lnTo>
                  <a:pt x="2559449" y="438243"/>
                </a:lnTo>
                <a:lnTo>
                  <a:pt x="2575814" y="458246"/>
                </a:lnTo>
                <a:lnTo>
                  <a:pt x="2589453" y="480067"/>
                </a:lnTo>
                <a:lnTo>
                  <a:pt x="2600363" y="504615"/>
                </a:lnTo>
                <a:lnTo>
                  <a:pt x="2609455" y="530983"/>
                </a:lnTo>
                <a:lnTo>
                  <a:pt x="2617638" y="557350"/>
                </a:lnTo>
                <a:lnTo>
                  <a:pt x="2624912" y="585536"/>
                </a:lnTo>
                <a:lnTo>
                  <a:pt x="2632186" y="612812"/>
                </a:lnTo>
                <a:lnTo>
                  <a:pt x="2640369" y="640089"/>
                </a:lnTo>
                <a:lnTo>
                  <a:pt x="2649461" y="666457"/>
                </a:lnTo>
                <a:lnTo>
                  <a:pt x="2660371" y="691006"/>
                </a:lnTo>
                <a:lnTo>
                  <a:pt x="2673101" y="713736"/>
                </a:lnTo>
                <a:lnTo>
                  <a:pt x="2689467" y="733739"/>
                </a:lnTo>
                <a:lnTo>
                  <a:pt x="2707651" y="754651"/>
                </a:lnTo>
                <a:lnTo>
                  <a:pt x="2728563" y="772835"/>
                </a:lnTo>
                <a:lnTo>
                  <a:pt x="2750385" y="790110"/>
                </a:lnTo>
                <a:lnTo>
                  <a:pt x="2774024" y="807385"/>
                </a:lnTo>
                <a:lnTo>
                  <a:pt x="2796754" y="824660"/>
                </a:lnTo>
                <a:lnTo>
                  <a:pt x="2818576" y="841936"/>
                </a:lnTo>
                <a:lnTo>
                  <a:pt x="2839487" y="861029"/>
                </a:lnTo>
                <a:lnTo>
                  <a:pt x="2857672" y="880123"/>
                </a:lnTo>
                <a:lnTo>
                  <a:pt x="2873129" y="901944"/>
                </a:lnTo>
                <a:lnTo>
                  <a:pt x="2884949" y="924674"/>
                </a:lnTo>
                <a:lnTo>
                  <a:pt x="2893132" y="951951"/>
                </a:lnTo>
                <a:lnTo>
                  <a:pt x="2896768" y="980137"/>
                </a:lnTo>
                <a:lnTo>
                  <a:pt x="2897678" y="1009232"/>
                </a:lnTo>
                <a:lnTo>
                  <a:pt x="2894950" y="1040145"/>
                </a:lnTo>
                <a:lnTo>
                  <a:pt x="2891313" y="1071058"/>
                </a:lnTo>
                <a:lnTo>
                  <a:pt x="2886767" y="1101972"/>
                </a:lnTo>
                <a:lnTo>
                  <a:pt x="2883130" y="1132885"/>
                </a:lnTo>
                <a:lnTo>
                  <a:pt x="2881312" y="1163799"/>
                </a:lnTo>
                <a:lnTo>
                  <a:pt x="2881312" y="1193803"/>
                </a:lnTo>
                <a:lnTo>
                  <a:pt x="2884949" y="1221988"/>
                </a:lnTo>
                <a:lnTo>
                  <a:pt x="2892222" y="1250174"/>
                </a:lnTo>
                <a:lnTo>
                  <a:pt x="2903133" y="1276542"/>
                </a:lnTo>
                <a:lnTo>
                  <a:pt x="2917681" y="1303818"/>
                </a:lnTo>
                <a:lnTo>
                  <a:pt x="2932228" y="1331095"/>
                </a:lnTo>
                <a:lnTo>
                  <a:pt x="2948594" y="1358371"/>
                </a:lnTo>
                <a:lnTo>
                  <a:pt x="2964050" y="1384739"/>
                </a:lnTo>
                <a:lnTo>
                  <a:pt x="2977689" y="1412924"/>
                </a:lnTo>
                <a:lnTo>
                  <a:pt x="2988599" y="1440201"/>
                </a:lnTo>
                <a:lnTo>
                  <a:pt x="2995873" y="1468387"/>
                </a:lnTo>
                <a:lnTo>
                  <a:pt x="2998601" y="1497481"/>
                </a:lnTo>
                <a:lnTo>
                  <a:pt x="2995873" y="1526576"/>
                </a:lnTo>
                <a:lnTo>
                  <a:pt x="2988599" y="1554762"/>
                </a:lnTo>
                <a:lnTo>
                  <a:pt x="2977689" y="1582039"/>
                </a:lnTo>
                <a:lnTo>
                  <a:pt x="2964050" y="1610224"/>
                </a:lnTo>
                <a:lnTo>
                  <a:pt x="2948594" y="1636592"/>
                </a:lnTo>
                <a:lnTo>
                  <a:pt x="2932228" y="1663869"/>
                </a:lnTo>
                <a:lnTo>
                  <a:pt x="2917681" y="1691145"/>
                </a:lnTo>
                <a:lnTo>
                  <a:pt x="2903133" y="1718421"/>
                </a:lnTo>
                <a:lnTo>
                  <a:pt x="2892222" y="1744789"/>
                </a:lnTo>
                <a:lnTo>
                  <a:pt x="2884949" y="1772975"/>
                </a:lnTo>
                <a:lnTo>
                  <a:pt x="2881312" y="1801160"/>
                </a:lnTo>
                <a:lnTo>
                  <a:pt x="2881312" y="1831165"/>
                </a:lnTo>
                <a:lnTo>
                  <a:pt x="2883130" y="1862078"/>
                </a:lnTo>
                <a:lnTo>
                  <a:pt x="2886767" y="1892991"/>
                </a:lnTo>
                <a:lnTo>
                  <a:pt x="2891313" y="1923905"/>
                </a:lnTo>
                <a:lnTo>
                  <a:pt x="2894950" y="1954818"/>
                </a:lnTo>
                <a:lnTo>
                  <a:pt x="2897678" y="1985731"/>
                </a:lnTo>
                <a:lnTo>
                  <a:pt x="2896768" y="2014827"/>
                </a:lnTo>
                <a:lnTo>
                  <a:pt x="2893132" y="2043013"/>
                </a:lnTo>
                <a:lnTo>
                  <a:pt x="2884949" y="2070289"/>
                </a:lnTo>
                <a:lnTo>
                  <a:pt x="2873129" y="2093019"/>
                </a:lnTo>
                <a:lnTo>
                  <a:pt x="2857672" y="2114841"/>
                </a:lnTo>
                <a:lnTo>
                  <a:pt x="2839487" y="2133934"/>
                </a:lnTo>
                <a:lnTo>
                  <a:pt x="2818576" y="2153027"/>
                </a:lnTo>
                <a:lnTo>
                  <a:pt x="2796754" y="2170303"/>
                </a:lnTo>
                <a:lnTo>
                  <a:pt x="2774024" y="2187578"/>
                </a:lnTo>
                <a:lnTo>
                  <a:pt x="2750385" y="2204853"/>
                </a:lnTo>
                <a:lnTo>
                  <a:pt x="2728563" y="2222128"/>
                </a:lnTo>
                <a:lnTo>
                  <a:pt x="2707651" y="2240312"/>
                </a:lnTo>
                <a:lnTo>
                  <a:pt x="2689467" y="2261224"/>
                </a:lnTo>
                <a:lnTo>
                  <a:pt x="2673101" y="2281227"/>
                </a:lnTo>
                <a:lnTo>
                  <a:pt x="2660371" y="2303957"/>
                </a:lnTo>
                <a:lnTo>
                  <a:pt x="2649461" y="2328506"/>
                </a:lnTo>
                <a:lnTo>
                  <a:pt x="2640369" y="2354874"/>
                </a:lnTo>
                <a:lnTo>
                  <a:pt x="2632186" y="2382151"/>
                </a:lnTo>
                <a:lnTo>
                  <a:pt x="2624912" y="2409427"/>
                </a:lnTo>
                <a:lnTo>
                  <a:pt x="2617638" y="2437613"/>
                </a:lnTo>
                <a:lnTo>
                  <a:pt x="2609455" y="2463980"/>
                </a:lnTo>
                <a:lnTo>
                  <a:pt x="2600363" y="2490347"/>
                </a:lnTo>
                <a:lnTo>
                  <a:pt x="2589453" y="2514896"/>
                </a:lnTo>
                <a:lnTo>
                  <a:pt x="2575814" y="2536718"/>
                </a:lnTo>
                <a:lnTo>
                  <a:pt x="2559449" y="2556720"/>
                </a:lnTo>
                <a:lnTo>
                  <a:pt x="2539446" y="2573086"/>
                </a:lnTo>
                <a:lnTo>
                  <a:pt x="2517624" y="2586724"/>
                </a:lnTo>
                <a:lnTo>
                  <a:pt x="2493075" y="2597635"/>
                </a:lnTo>
                <a:lnTo>
                  <a:pt x="2466708" y="2606727"/>
                </a:lnTo>
                <a:lnTo>
                  <a:pt x="2440341" y="2614910"/>
                </a:lnTo>
                <a:lnTo>
                  <a:pt x="2412155" y="2622184"/>
                </a:lnTo>
                <a:lnTo>
                  <a:pt x="2384878" y="2629458"/>
                </a:lnTo>
                <a:lnTo>
                  <a:pt x="2357602" y="2637641"/>
                </a:lnTo>
                <a:lnTo>
                  <a:pt x="2331235" y="2646733"/>
                </a:lnTo>
                <a:lnTo>
                  <a:pt x="2306686" y="2657644"/>
                </a:lnTo>
                <a:lnTo>
                  <a:pt x="2283956" y="2670372"/>
                </a:lnTo>
                <a:lnTo>
                  <a:pt x="2263953" y="2686738"/>
                </a:lnTo>
                <a:lnTo>
                  <a:pt x="2243041" y="2704923"/>
                </a:lnTo>
                <a:lnTo>
                  <a:pt x="2224856" y="2725835"/>
                </a:lnTo>
                <a:lnTo>
                  <a:pt x="2207581" y="2747656"/>
                </a:lnTo>
                <a:lnTo>
                  <a:pt x="2190306" y="2770386"/>
                </a:lnTo>
                <a:lnTo>
                  <a:pt x="2173031" y="2793117"/>
                </a:lnTo>
                <a:lnTo>
                  <a:pt x="2155756" y="2814938"/>
                </a:lnTo>
                <a:lnTo>
                  <a:pt x="2136662" y="2835850"/>
                </a:lnTo>
                <a:lnTo>
                  <a:pt x="2117568" y="2854034"/>
                </a:lnTo>
                <a:lnTo>
                  <a:pt x="2095748" y="2869491"/>
                </a:lnTo>
                <a:lnTo>
                  <a:pt x="2073017" y="2881311"/>
                </a:lnTo>
                <a:lnTo>
                  <a:pt x="2045740" y="2889494"/>
                </a:lnTo>
                <a:lnTo>
                  <a:pt x="2017554" y="2893131"/>
                </a:lnTo>
                <a:lnTo>
                  <a:pt x="1988460" y="2894040"/>
                </a:lnTo>
                <a:lnTo>
                  <a:pt x="1957546" y="2891312"/>
                </a:lnTo>
                <a:lnTo>
                  <a:pt x="1926633" y="2887676"/>
                </a:lnTo>
                <a:lnTo>
                  <a:pt x="1895719" y="2883129"/>
                </a:lnTo>
                <a:lnTo>
                  <a:pt x="1864806" y="2879493"/>
                </a:lnTo>
                <a:lnTo>
                  <a:pt x="1833892" y="2877674"/>
                </a:lnTo>
                <a:lnTo>
                  <a:pt x="1803888" y="2877674"/>
                </a:lnTo>
                <a:lnTo>
                  <a:pt x="1775703" y="2881311"/>
                </a:lnTo>
                <a:lnTo>
                  <a:pt x="1746608" y="2888585"/>
                </a:lnTo>
                <a:lnTo>
                  <a:pt x="1720240" y="2899495"/>
                </a:lnTo>
                <a:lnTo>
                  <a:pt x="1692964" y="2914043"/>
                </a:lnTo>
                <a:lnTo>
                  <a:pt x="1665688" y="2928591"/>
                </a:lnTo>
                <a:lnTo>
                  <a:pt x="1638411" y="2944956"/>
                </a:lnTo>
                <a:lnTo>
                  <a:pt x="1612043" y="2960413"/>
                </a:lnTo>
                <a:lnTo>
                  <a:pt x="1583858" y="2974051"/>
                </a:lnTo>
                <a:lnTo>
                  <a:pt x="1556581" y="2984962"/>
                </a:lnTo>
                <a:lnTo>
                  <a:pt x="1528395" y="2992236"/>
                </a:lnTo>
                <a:lnTo>
                  <a:pt x="1499301" y="2994963"/>
                </a:lnTo>
                <a:lnTo>
                  <a:pt x="1470206" y="2992236"/>
                </a:lnTo>
                <a:lnTo>
                  <a:pt x="1442020" y="2984962"/>
                </a:lnTo>
                <a:lnTo>
                  <a:pt x="1414744" y="2974051"/>
                </a:lnTo>
                <a:lnTo>
                  <a:pt x="1386558" y="2960413"/>
                </a:lnTo>
                <a:lnTo>
                  <a:pt x="1360190" y="2944956"/>
                </a:lnTo>
                <a:lnTo>
                  <a:pt x="1332914" y="2928591"/>
                </a:lnTo>
                <a:lnTo>
                  <a:pt x="1305637" y="2914043"/>
                </a:lnTo>
                <a:lnTo>
                  <a:pt x="1278361" y="2899495"/>
                </a:lnTo>
                <a:lnTo>
                  <a:pt x="1251085" y="2888585"/>
                </a:lnTo>
                <a:lnTo>
                  <a:pt x="1222899" y="2881311"/>
                </a:lnTo>
                <a:lnTo>
                  <a:pt x="1194713" y="2877674"/>
                </a:lnTo>
                <a:lnTo>
                  <a:pt x="1164708" y="2877674"/>
                </a:lnTo>
                <a:lnTo>
                  <a:pt x="1133795" y="2879493"/>
                </a:lnTo>
                <a:lnTo>
                  <a:pt x="1102882" y="2883129"/>
                </a:lnTo>
                <a:lnTo>
                  <a:pt x="1071968" y="2887676"/>
                </a:lnTo>
                <a:lnTo>
                  <a:pt x="1041054" y="2891312"/>
                </a:lnTo>
                <a:lnTo>
                  <a:pt x="1010141" y="2894040"/>
                </a:lnTo>
                <a:lnTo>
                  <a:pt x="981047" y="2893131"/>
                </a:lnTo>
                <a:lnTo>
                  <a:pt x="952861" y="2889494"/>
                </a:lnTo>
                <a:lnTo>
                  <a:pt x="925584" y="2881311"/>
                </a:lnTo>
                <a:lnTo>
                  <a:pt x="902854" y="2869491"/>
                </a:lnTo>
                <a:lnTo>
                  <a:pt x="881032" y="2854034"/>
                </a:lnTo>
                <a:lnTo>
                  <a:pt x="861939" y="2835850"/>
                </a:lnTo>
                <a:lnTo>
                  <a:pt x="842845" y="2814938"/>
                </a:lnTo>
                <a:lnTo>
                  <a:pt x="825570" y="2793117"/>
                </a:lnTo>
                <a:lnTo>
                  <a:pt x="808295" y="2770386"/>
                </a:lnTo>
                <a:lnTo>
                  <a:pt x="791020" y="2747656"/>
                </a:lnTo>
                <a:lnTo>
                  <a:pt x="773745" y="2725835"/>
                </a:lnTo>
                <a:lnTo>
                  <a:pt x="755560" y="2704923"/>
                </a:lnTo>
                <a:lnTo>
                  <a:pt x="734648" y="2686738"/>
                </a:lnTo>
                <a:lnTo>
                  <a:pt x="714645" y="2670372"/>
                </a:lnTo>
                <a:lnTo>
                  <a:pt x="691915" y="2657644"/>
                </a:lnTo>
                <a:lnTo>
                  <a:pt x="667366" y="2646733"/>
                </a:lnTo>
                <a:lnTo>
                  <a:pt x="640999" y="2637641"/>
                </a:lnTo>
                <a:lnTo>
                  <a:pt x="613722" y="2629458"/>
                </a:lnTo>
                <a:lnTo>
                  <a:pt x="586446" y="2622184"/>
                </a:lnTo>
                <a:lnTo>
                  <a:pt x="558260" y="2614910"/>
                </a:lnTo>
                <a:lnTo>
                  <a:pt x="531893" y="2606727"/>
                </a:lnTo>
                <a:lnTo>
                  <a:pt x="505525" y="2597635"/>
                </a:lnTo>
                <a:lnTo>
                  <a:pt x="480977" y="2586724"/>
                </a:lnTo>
                <a:lnTo>
                  <a:pt x="459155" y="2573086"/>
                </a:lnTo>
                <a:lnTo>
                  <a:pt x="439152" y="2556720"/>
                </a:lnTo>
                <a:lnTo>
                  <a:pt x="422787" y="2536718"/>
                </a:lnTo>
                <a:lnTo>
                  <a:pt x="409149" y="2514896"/>
                </a:lnTo>
                <a:lnTo>
                  <a:pt x="398238" y="2490347"/>
                </a:lnTo>
                <a:lnTo>
                  <a:pt x="389146" y="2463980"/>
                </a:lnTo>
                <a:lnTo>
                  <a:pt x="380963" y="2437613"/>
                </a:lnTo>
                <a:lnTo>
                  <a:pt x="373689" y="2409427"/>
                </a:lnTo>
                <a:lnTo>
                  <a:pt x="366415" y="2382151"/>
                </a:lnTo>
                <a:lnTo>
                  <a:pt x="358232" y="2354874"/>
                </a:lnTo>
                <a:lnTo>
                  <a:pt x="349140" y="2328506"/>
                </a:lnTo>
                <a:lnTo>
                  <a:pt x="338229" y="2303957"/>
                </a:lnTo>
                <a:lnTo>
                  <a:pt x="325500" y="2281227"/>
                </a:lnTo>
                <a:lnTo>
                  <a:pt x="309135" y="2261224"/>
                </a:lnTo>
                <a:lnTo>
                  <a:pt x="290950" y="2240312"/>
                </a:lnTo>
                <a:lnTo>
                  <a:pt x="270038" y="2222128"/>
                </a:lnTo>
                <a:lnTo>
                  <a:pt x="247307" y="2204853"/>
                </a:lnTo>
                <a:lnTo>
                  <a:pt x="224577" y="2187578"/>
                </a:lnTo>
                <a:lnTo>
                  <a:pt x="201847" y="2170303"/>
                </a:lnTo>
                <a:lnTo>
                  <a:pt x="180025" y="2153027"/>
                </a:lnTo>
                <a:lnTo>
                  <a:pt x="159113" y="2133934"/>
                </a:lnTo>
                <a:lnTo>
                  <a:pt x="140929" y="2114841"/>
                </a:lnTo>
                <a:lnTo>
                  <a:pt x="125473" y="2093019"/>
                </a:lnTo>
                <a:lnTo>
                  <a:pt x="113653" y="2070289"/>
                </a:lnTo>
                <a:lnTo>
                  <a:pt x="105470" y="2043013"/>
                </a:lnTo>
                <a:lnTo>
                  <a:pt x="101833" y="2014827"/>
                </a:lnTo>
                <a:lnTo>
                  <a:pt x="100923" y="1985731"/>
                </a:lnTo>
                <a:lnTo>
                  <a:pt x="103651" y="1954818"/>
                </a:lnTo>
                <a:lnTo>
                  <a:pt x="107288" y="1923905"/>
                </a:lnTo>
                <a:lnTo>
                  <a:pt x="111834" y="1892991"/>
                </a:lnTo>
                <a:lnTo>
                  <a:pt x="115471" y="1862078"/>
                </a:lnTo>
                <a:lnTo>
                  <a:pt x="117290" y="1831165"/>
                </a:lnTo>
                <a:lnTo>
                  <a:pt x="117290" y="1801160"/>
                </a:lnTo>
                <a:lnTo>
                  <a:pt x="113653" y="1772975"/>
                </a:lnTo>
                <a:lnTo>
                  <a:pt x="106379" y="1744789"/>
                </a:lnTo>
                <a:lnTo>
                  <a:pt x="95468" y="1718421"/>
                </a:lnTo>
                <a:lnTo>
                  <a:pt x="81830" y="1691145"/>
                </a:lnTo>
                <a:lnTo>
                  <a:pt x="66373" y="1663869"/>
                </a:lnTo>
                <a:lnTo>
                  <a:pt x="50008" y="1636592"/>
                </a:lnTo>
                <a:lnTo>
                  <a:pt x="34551" y="1610224"/>
                </a:lnTo>
                <a:lnTo>
                  <a:pt x="20912" y="1582039"/>
                </a:lnTo>
                <a:lnTo>
                  <a:pt x="10002" y="1554762"/>
                </a:lnTo>
                <a:lnTo>
                  <a:pt x="2728" y="1526576"/>
                </a:lnTo>
                <a:lnTo>
                  <a:pt x="0" y="1497481"/>
                </a:lnTo>
                <a:lnTo>
                  <a:pt x="2728" y="1468387"/>
                </a:lnTo>
                <a:lnTo>
                  <a:pt x="10002" y="1440201"/>
                </a:lnTo>
                <a:lnTo>
                  <a:pt x="20912" y="1412924"/>
                </a:lnTo>
                <a:lnTo>
                  <a:pt x="34551" y="1384739"/>
                </a:lnTo>
                <a:lnTo>
                  <a:pt x="50008" y="1358371"/>
                </a:lnTo>
                <a:lnTo>
                  <a:pt x="66373" y="1331095"/>
                </a:lnTo>
                <a:lnTo>
                  <a:pt x="81830" y="1303818"/>
                </a:lnTo>
                <a:lnTo>
                  <a:pt x="95468" y="1276542"/>
                </a:lnTo>
                <a:lnTo>
                  <a:pt x="106379" y="1250174"/>
                </a:lnTo>
                <a:lnTo>
                  <a:pt x="113653" y="1221988"/>
                </a:lnTo>
                <a:lnTo>
                  <a:pt x="117290" y="1193803"/>
                </a:lnTo>
                <a:lnTo>
                  <a:pt x="117290" y="1163799"/>
                </a:lnTo>
                <a:lnTo>
                  <a:pt x="115471" y="1132885"/>
                </a:lnTo>
                <a:lnTo>
                  <a:pt x="111834" y="1101972"/>
                </a:lnTo>
                <a:lnTo>
                  <a:pt x="107288" y="1071058"/>
                </a:lnTo>
                <a:lnTo>
                  <a:pt x="103651" y="1040145"/>
                </a:lnTo>
                <a:lnTo>
                  <a:pt x="100923" y="1009232"/>
                </a:lnTo>
                <a:lnTo>
                  <a:pt x="101833" y="980137"/>
                </a:lnTo>
                <a:lnTo>
                  <a:pt x="105470" y="951951"/>
                </a:lnTo>
                <a:lnTo>
                  <a:pt x="113653" y="924674"/>
                </a:lnTo>
                <a:lnTo>
                  <a:pt x="125473" y="901944"/>
                </a:lnTo>
                <a:lnTo>
                  <a:pt x="140929" y="880123"/>
                </a:lnTo>
                <a:lnTo>
                  <a:pt x="159113" y="861029"/>
                </a:lnTo>
                <a:lnTo>
                  <a:pt x="180025" y="841936"/>
                </a:lnTo>
                <a:lnTo>
                  <a:pt x="201847" y="824660"/>
                </a:lnTo>
                <a:lnTo>
                  <a:pt x="224577" y="807385"/>
                </a:lnTo>
                <a:lnTo>
                  <a:pt x="247307" y="790110"/>
                </a:lnTo>
                <a:lnTo>
                  <a:pt x="270038" y="772835"/>
                </a:lnTo>
                <a:lnTo>
                  <a:pt x="290950" y="754651"/>
                </a:lnTo>
                <a:lnTo>
                  <a:pt x="309135" y="733739"/>
                </a:lnTo>
                <a:lnTo>
                  <a:pt x="325500" y="713736"/>
                </a:lnTo>
                <a:lnTo>
                  <a:pt x="338229" y="691006"/>
                </a:lnTo>
                <a:lnTo>
                  <a:pt x="349140" y="666457"/>
                </a:lnTo>
                <a:lnTo>
                  <a:pt x="358232" y="640089"/>
                </a:lnTo>
                <a:lnTo>
                  <a:pt x="366415" y="612812"/>
                </a:lnTo>
                <a:lnTo>
                  <a:pt x="373689" y="585536"/>
                </a:lnTo>
                <a:lnTo>
                  <a:pt x="380963" y="557350"/>
                </a:lnTo>
                <a:lnTo>
                  <a:pt x="389146" y="530983"/>
                </a:lnTo>
                <a:lnTo>
                  <a:pt x="398238" y="504615"/>
                </a:lnTo>
                <a:lnTo>
                  <a:pt x="409149" y="480067"/>
                </a:lnTo>
                <a:lnTo>
                  <a:pt x="422787" y="458246"/>
                </a:lnTo>
                <a:lnTo>
                  <a:pt x="439152" y="438243"/>
                </a:lnTo>
                <a:lnTo>
                  <a:pt x="459155" y="421877"/>
                </a:lnTo>
                <a:lnTo>
                  <a:pt x="480977" y="408239"/>
                </a:lnTo>
                <a:lnTo>
                  <a:pt x="505525" y="397328"/>
                </a:lnTo>
                <a:lnTo>
                  <a:pt x="531893" y="388236"/>
                </a:lnTo>
                <a:lnTo>
                  <a:pt x="558260" y="380053"/>
                </a:lnTo>
                <a:lnTo>
                  <a:pt x="586446" y="372779"/>
                </a:lnTo>
                <a:lnTo>
                  <a:pt x="613722" y="365505"/>
                </a:lnTo>
                <a:lnTo>
                  <a:pt x="640999" y="357322"/>
                </a:lnTo>
                <a:lnTo>
                  <a:pt x="667366" y="348230"/>
                </a:lnTo>
                <a:lnTo>
                  <a:pt x="691915" y="337319"/>
                </a:lnTo>
                <a:lnTo>
                  <a:pt x="714645" y="324591"/>
                </a:lnTo>
                <a:lnTo>
                  <a:pt x="734648" y="308225"/>
                </a:lnTo>
                <a:lnTo>
                  <a:pt x="755560" y="290040"/>
                </a:lnTo>
                <a:lnTo>
                  <a:pt x="773745" y="269128"/>
                </a:lnTo>
                <a:lnTo>
                  <a:pt x="791020" y="247307"/>
                </a:lnTo>
                <a:lnTo>
                  <a:pt x="808295" y="224577"/>
                </a:lnTo>
                <a:lnTo>
                  <a:pt x="825570" y="201846"/>
                </a:lnTo>
                <a:lnTo>
                  <a:pt x="842845" y="180025"/>
                </a:lnTo>
                <a:lnTo>
                  <a:pt x="861939" y="159113"/>
                </a:lnTo>
                <a:lnTo>
                  <a:pt x="881032" y="140929"/>
                </a:lnTo>
                <a:lnTo>
                  <a:pt x="902854" y="125472"/>
                </a:lnTo>
                <a:lnTo>
                  <a:pt x="925584" y="113652"/>
                </a:lnTo>
                <a:lnTo>
                  <a:pt x="952861" y="105469"/>
                </a:lnTo>
                <a:lnTo>
                  <a:pt x="981047" y="101832"/>
                </a:lnTo>
                <a:lnTo>
                  <a:pt x="1010141" y="100923"/>
                </a:lnTo>
                <a:lnTo>
                  <a:pt x="1041054" y="103651"/>
                </a:lnTo>
                <a:lnTo>
                  <a:pt x="1071968" y="107288"/>
                </a:lnTo>
                <a:lnTo>
                  <a:pt x="1102882" y="111834"/>
                </a:lnTo>
                <a:lnTo>
                  <a:pt x="1133795" y="115471"/>
                </a:lnTo>
                <a:lnTo>
                  <a:pt x="1164708" y="117289"/>
                </a:lnTo>
                <a:lnTo>
                  <a:pt x="1194713" y="117289"/>
                </a:lnTo>
                <a:lnTo>
                  <a:pt x="1222899" y="113652"/>
                </a:lnTo>
                <a:lnTo>
                  <a:pt x="1251085" y="106378"/>
                </a:lnTo>
                <a:lnTo>
                  <a:pt x="1278361" y="95468"/>
                </a:lnTo>
                <a:lnTo>
                  <a:pt x="1305637" y="80920"/>
                </a:lnTo>
                <a:lnTo>
                  <a:pt x="1332914" y="66373"/>
                </a:lnTo>
                <a:lnTo>
                  <a:pt x="1360190" y="50007"/>
                </a:lnTo>
                <a:lnTo>
                  <a:pt x="1386558" y="34550"/>
                </a:lnTo>
                <a:lnTo>
                  <a:pt x="1414744" y="20912"/>
                </a:lnTo>
                <a:lnTo>
                  <a:pt x="1442020" y="10001"/>
                </a:lnTo>
                <a:lnTo>
                  <a:pt x="1470206" y="2727"/>
                </a:lnTo>
                <a:close/>
              </a:path>
            </a:pathLst>
          </a:custGeom>
          <a:noFill/>
          <a:extLst>
            <a:ext uri="{909E8E84-426E-40DD-AFC4-6F175D3DCCD1}">
              <a14:hiddenFill xmlns:a14="http://schemas.microsoft.com/office/drawing/2010/main">
                <a:solidFill>
                  <a:srgbClr val="FFFFFF"/>
                </a:solidFill>
              </a14:hiddenFill>
            </a:ext>
          </a:extLst>
        </p:spPr>
      </p:pic>
      <p:pic>
        <p:nvPicPr>
          <p:cNvPr id="4" name="Imagen 3" descr="Imagen que contiene animal, artrópodo, exterior, suelo&#10;&#10;Descripción generada automáticamente">
            <a:extLst>
              <a:ext uri="{FF2B5EF4-FFF2-40B4-BE49-F238E27FC236}">
                <a16:creationId xmlns:a16="http://schemas.microsoft.com/office/drawing/2014/main" xmlns="" id="{7A5C7162-2708-4229-9248-F6F4D3A3AA31}"/>
              </a:ext>
            </a:extLst>
          </p:cNvPr>
          <p:cNvPicPr>
            <a:picLocks noChangeAspect="1"/>
          </p:cNvPicPr>
          <p:nvPr/>
        </p:nvPicPr>
        <p:blipFill rotWithShape="1">
          <a:blip r:embed="rId5"/>
          <a:srcRect l="23551" r="7019"/>
          <a:stretch/>
        </p:blipFill>
        <p:spPr>
          <a:xfrm>
            <a:off x="7959581" y="10"/>
            <a:ext cx="4232421" cy="3428990"/>
          </a:xfrm>
          <a:custGeom>
            <a:avLst/>
            <a:gdLst>
              <a:gd name="connsiteX0" fmla="*/ 176695 w 4232421"/>
              <a:gd name="connsiteY0" fmla="*/ 0 h 3429000"/>
              <a:gd name="connsiteX1" fmla="*/ 4232421 w 4232421"/>
              <a:gd name="connsiteY1" fmla="*/ 0 h 3429000"/>
              <a:gd name="connsiteX2" fmla="*/ 4232421 w 4232421"/>
              <a:gd name="connsiteY2" fmla="*/ 2741963 h 3429000"/>
              <a:gd name="connsiteX3" fmla="*/ 4230819 w 4232421"/>
              <a:gd name="connsiteY3" fmla="*/ 2742965 h 3429000"/>
              <a:gd name="connsiteX4" fmla="*/ 4189566 w 4232421"/>
              <a:gd name="connsiteY4" fmla="*/ 2761300 h 3429000"/>
              <a:gd name="connsiteX5" fmla="*/ 4145256 w 4232421"/>
              <a:gd name="connsiteY5" fmla="*/ 2776579 h 3429000"/>
              <a:gd name="connsiteX6" fmla="*/ 4100946 w 4232421"/>
              <a:gd name="connsiteY6" fmla="*/ 2790330 h 3429000"/>
              <a:gd name="connsiteX7" fmla="*/ 4053581 w 4232421"/>
              <a:gd name="connsiteY7" fmla="*/ 2802553 h 3429000"/>
              <a:gd name="connsiteX8" fmla="*/ 4007741 w 4232421"/>
              <a:gd name="connsiteY8" fmla="*/ 2814777 h 3429000"/>
              <a:gd name="connsiteX9" fmla="*/ 3961906 w 4232421"/>
              <a:gd name="connsiteY9" fmla="*/ 2828531 h 3429000"/>
              <a:gd name="connsiteX10" fmla="*/ 3917596 w 4232421"/>
              <a:gd name="connsiteY10" fmla="*/ 2843809 h 3429000"/>
              <a:gd name="connsiteX11" fmla="*/ 3876343 w 4232421"/>
              <a:gd name="connsiteY11" fmla="*/ 2862145 h 3429000"/>
              <a:gd name="connsiteX12" fmla="*/ 3838145 w 4232421"/>
              <a:gd name="connsiteY12" fmla="*/ 2883535 h 3429000"/>
              <a:gd name="connsiteX13" fmla="*/ 3804531 w 4232421"/>
              <a:gd name="connsiteY13" fmla="*/ 2911037 h 3429000"/>
              <a:gd name="connsiteX14" fmla="*/ 3769387 w 4232421"/>
              <a:gd name="connsiteY14" fmla="*/ 2941596 h 3429000"/>
              <a:gd name="connsiteX15" fmla="*/ 3738828 w 4232421"/>
              <a:gd name="connsiteY15" fmla="*/ 2976737 h 3429000"/>
              <a:gd name="connsiteX16" fmla="*/ 3709798 w 4232421"/>
              <a:gd name="connsiteY16" fmla="*/ 3013408 h 3429000"/>
              <a:gd name="connsiteX17" fmla="*/ 3680767 w 4232421"/>
              <a:gd name="connsiteY17" fmla="*/ 3051604 h 3429000"/>
              <a:gd name="connsiteX18" fmla="*/ 3651737 w 4232421"/>
              <a:gd name="connsiteY18" fmla="*/ 3089802 h 3429000"/>
              <a:gd name="connsiteX19" fmla="*/ 3622708 w 4232421"/>
              <a:gd name="connsiteY19" fmla="*/ 3126473 h 3429000"/>
              <a:gd name="connsiteX20" fmla="*/ 3590619 w 4232421"/>
              <a:gd name="connsiteY20" fmla="*/ 3161614 h 3429000"/>
              <a:gd name="connsiteX21" fmla="*/ 3558532 w 4232421"/>
              <a:gd name="connsiteY21" fmla="*/ 3192174 h 3429000"/>
              <a:gd name="connsiteX22" fmla="*/ 3521864 w 4232421"/>
              <a:gd name="connsiteY22" fmla="*/ 3218148 h 3429000"/>
              <a:gd name="connsiteX23" fmla="*/ 3483665 w 4232421"/>
              <a:gd name="connsiteY23" fmla="*/ 3238011 h 3429000"/>
              <a:gd name="connsiteX24" fmla="*/ 3437828 w 4232421"/>
              <a:gd name="connsiteY24" fmla="*/ 3251762 h 3429000"/>
              <a:gd name="connsiteX25" fmla="*/ 3390461 w 4232421"/>
              <a:gd name="connsiteY25" fmla="*/ 3257874 h 3429000"/>
              <a:gd name="connsiteX26" fmla="*/ 3341569 w 4232421"/>
              <a:gd name="connsiteY26" fmla="*/ 3259401 h 3429000"/>
              <a:gd name="connsiteX27" fmla="*/ 3289619 w 4232421"/>
              <a:gd name="connsiteY27" fmla="*/ 3254819 h 3429000"/>
              <a:gd name="connsiteX28" fmla="*/ 3237670 w 4232421"/>
              <a:gd name="connsiteY28" fmla="*/ 3248707 h 3429000"/>
              <a:gd name="connsiteX29" fmla="*/ 3185721 w 4232421"/>
              <a:gd name="connsiteY29" fmla="*/ 3241066 h 3429000"/>
              <a:gd name="connsiteX30" fmla="*/ 3133771 w 4232421"/>
              <a:gd name="connsiteY30" fmla="*/ 3234956 h 3429000"/>
              <a:gd name="connsiteX31" fmla="*/ 3081822 w 4232421"/>
              <a:gd name="connsiteY31" fmla="*/ 3231899 h 3429000"/>
              <a:gd name="connsiteX32" fmla="*/ 3031400 w 4232421"/>
              <a:gd name="connsiteY32" fmla="*/ 3231899 h 3429000"/>
              <a:gd name="connsiteX33" fmla="*/ 2984035 w 4232421"/>
              <a:gd name="connsiteY33" fmla="*/ 3238011 h 3429000"/>
              <a:gd name="connsiteX34" fmla="*/ 2935140 w 4232421"/>
              <a:gd name="connsiteY34" fmla="*/ 3250235 h 3429000"/>
              <a:gd name="connsiteX35" fmla="*/ 2890830 w 4232421"/>
              <a:gd name="connsiteY35" fmla="*/ 3268570 h 3429000"/>
              <a:gd name="connsiteX36" fmla="*/ 2844995 w 4232421"/>
              <a:gd name="connsiteY36" fmla="*/ 3293018 h 3429000"/>
              <a:gd name="connsiteX37" fmla="*/ 2799158 w 4232421"/>
              <a:gd name="connsiteY37" fmla="*/ 3317465 h 3429000"/>
              <a:gd name="connsiteX38" fmla="*/ 2753317 w 4232421"/>
              <a:gd name="connsiteY38" fmla="*/ 3344964 h 3429000"/>
              <a:gd name="connsiteX39" fmla="*/ 2709007 w 4232421"/>
              <a:gd name="connsiteY39" fmla="*/ 3370942 h 3429000"/>
              <a:gd name="connsiteX40" fmla="*/ 2661643 w 4232421"/>
              <a:gd name="connsiteY40" fmla="*/ 3393859 h 3429000"/>
              <a:gd name="connsiteX41" fmla="*/ 2615805 w 4232421"/>
              <a:gd name="connsiteY41" fmla="*/ 3412195 h 3429000"/>
              <a:gd name="connsiteX42" fmla="*/ 2568440 w 4232421"/>
              <a:gd name="connsiteY42" fmla="*/ 3424418 h 3429000"/>
              <a:gd name="connsiteX43" fmla="*/ 2519548 w 4232421"/>
              <a:gd name="connsiteY43" fmla="*/ 3429000 h 3429000"/>
              <a:gd name="connsiteX44" fmla="*/ 2470653 w 4232421"/>
              <a:gd name="connsiteY44" fmla="*/ 3424418 h 3429000"/>
              <a:gd name="connsiteX45" fmla="*/ 2423286 w 4232421"/>
              <a:gd name="connsiteY45" fmla="*/ 3412195 h 3429000"/>
              <a:gd name="connsiteX46" fmla="*/ 2377451 w 4232421"/>
              <a:gd name="connsiteY46" fmla="*/ 3393859 h 3429000"/>
              <a:gd name="connsiteX47" fmla="*/ 2330084 w 4232421"/>
              <a:gd name="connsiteY47" fmla="*/ 3370942 h 3429000"/>
              <a:gd name="connsiteX48" fmla="*/ 2285773 w 4232421"/>
              <a:gd name="connsiteY48" fmla="*/ 3344964 h 3429000"/>
              <a:gd name="connsiteX49" fmla="*/ 2239936 w 4232421"/>
              <a:gd name="connsiteY49" fmla="*/ 3317465 h 3429000"/>
              <a:gd name="connsiteX50" fmla="*/ 2194099 w 4232421"/>
              <a:gd name="connsiteY50" fmla="*/ 3293018 h 3429000"/>
              <a:gd name="connsiteX51" fmla="*/ 2148261 w 4232421"/>
              <a:gd name="connsiteY51" fmla="*/ 3268570 h 3429000"/>
              <a:gd name="connsiteX52" fmla="*/ 2102426 w 4232421"/>
              <a:gd name="connsiteY52" fmla="*/ 3250235 h 3429000"/>
              <a:gd name="connsiteX53" fmla="*/ 2055059 w 4232421"/>
              <a:gd name="connsiteY53" fmla="*/ 3238011 h 3429000"/>
              <a:gd name="connsiteX54" fmla="*/ 2007691 w 4232421"/>
              <a:gd name="connsiteY54" fmla="*/ 3231899 h 3429000"/>
              <a:gd name="connsiteX55" fmla="*/ 1957269 w 4232421"/>
              <a:gd name="connsiteY55" fmla="*/ 3231899 h 3429000"/>
              <a:gd name="connsiteX56" fmla="*/ 1905320 w 4232421"/>
              <a:gd name="connsiteY56" fmla="*/ 3234956 h 3429000"/>
              <a:gd name="connsiteX57" fmla="*/ 1853373 w 4232421"/>
              <a:gd name="connsiteY57" fmla="*/ 3241066 h 3429000"/>
              <a:gd name="connsiteX58" fmla="*/ 1801421 w 4232421"/>
              <a:gd name="connsiteY58" fmla="*/ 3248707 h 3429000"/>
              <a:gd name="connsiteX59" fmla="*/ 1749472 w 4232421"/>
              <a:gd name="connsiteY59" fmla="*/ 3254819 h 3429000"/>
              <a:gd name="connsiteX60" fmla="*/ 1697523 w 4232421"/>
              <a:gd name="connsiteY60" fmla="*/ 3259401 h 3429000"/>
              <a:gd name="connsiteX61" fmla="*/ 1648630 w 4232421"/>
              <a:gd name="connsiteY61" fmla="*/ 3257874 h 3429000"/>
              <a:gd name="connsiteX62" fmla="*/ 1601266 w 4232421"/>
              <a:gd name="connsiteY62" fmla="*/ 3251762 h 3429000"/>
              <a:gd name="connsiteX63" fmla="*/ 1555428 w 4232421"/>
              <a:gd name="connsiteY63" fmla="*/ 3238011 h 3429000"/>
              <a:gd name="connsiteX64" fmla="*/ 1517230 w 4232421"/>
              <a:gd name="connsiteY64" fmla="*/ 3218148 h 3429000"/>
              <a:gd name="connsiteX65" fmla="*/ 1480559 w 4232421"/>
              <a:gd name="connsiteY65" fmla="*/ 3192174 h 3429000"/>
              <a:gd name="connsiteX66" fmla="*/ 1448472 w 4232421"/>
              <a:gd name="connsiteY66" fmla="*/ 3161614 h 3429000"/>
              <a:gd name="connsiteX67" fmla="*/ 1416386 w 4232421"/>
              <a:gd name="connsiteY67" fmla="*/ 3126473 h 3429000"/>
              <a:gd name="connsiteX68" fmla="*/ 1387354 w 4232421"/>
              <a:gd name="connsiteY68" fmla="*/ 3089802 h 3429000"/>
              <a:gd name="connsiteX69" fmla="*/ 1358325 w 4232421"/>
              <a:gd name="connsiteY69" fmla="*/ 3051604 h 3429000"/>
              <a:gd name="connsiteX70" fmla="*/ 1329295 w 4232421"/>
              <a:gd name="connsiteY70" fmla="*/ 3013408 h 3429000"/>
              <a:gd name="connsiteX71" fmla="*/ 1300263 w 4232421"/>
              <a:gd name="connsiteY71" fmla="*/ 2976737 h 3429000"/>
              <a:gd name="connsiteX72" fmla="*/ 1269704 w 4232421"/>
              <a:gd name="connsiteY72" fmla="*/ 2941596 h 3429000"/>
              <a:gd name="connsiteX73" fmla="*/ 1234563 w 4232421"/>
              <a:gd name="connsiteY73" fmla="*/ 2911037 h 3429000"/>
              <a:gd name="connsiteX74" fmla="*/ 1200949 w 4232421"/>
              <a:gd name="connsiteY74" fmla="*/ 2883535 h 3429000"/>
              <a:gd name="connsiteX75" fmla="*/ 1162751 w 4232421"/>
              <a:gd name="connsiteY75" fmla="*/ 2862145 h 3429000"/>
              <a:gd name="connsiteX76" fmla="*/ 1121495 w 4232421"/>
              <a:gd name="connsiteY76" fmla="*/ 2843809 h 3429000"/>
              <a:gd name="connsiteX77" fmla="*/ 1077188 w 4232421"/>
              <a:gd name="connsiteY77" fmla="*/ 2828531 h 3429000"/>
              <a:gd name="connsiteX78" fmla="*/ 1031348 w 4232421"/>
              <a:gd name="connsiteY78" fmla="*/ 2814777 h 3429000"/>
              <a:gd name="connsiteX79" fmla="*/ 985513 w 4232421"/>
              <a:gd name="connsiteY79" fmla="*/ 2802553 h 3429000"/>
              <a:gd name="connsiteX80" fmla="*/ 938145 w 4232421"/>
              <a:gd name="connsiteY80" fmla="*/ 2790330 h 3429000"/>
              <a:gd name="connsiteX81" fmla="*/ 893838 w 4232421"/>
              <a:gd name="connsiteY81" fmla="*/ 2776579 h 3429000"/>
              <a:gd name="connsiteX82" fmla="*/ 849525 w 4232421"/>
              <a:gd name="connsiteY82" fmla="*/ 2761300 h 3429000"/>
              <a:gd name="connsiteX83" fmla="*/ 808275 w 4232421"/>
              <a:gd name="connsiteY83" fmla="*/ 2742965 h 3429000"/>
              <a:gd name="connsiteX84" fmla="*/ 771601 w 4232421"/>
              <a:gd name="connsiteY84" fmla="*/ 2720045 h 3429000"/>
              <a:gd name="connsiteX85" fmla="*/ 737987 w 4232421"/>
              <a:gd name="connsiteY85" fmla="*/ 2692543 h 3429000"/>
              <a:gd name="connsiteX86" fmla="*/ 710485 w 4232421"/>
              <a:gd name="connsiteY86" fmla="*/ 2658929 h 3429000"/>
              <a:gd name="connsiteX87" fmla="*/ 687568 w 4232421"/>
              <a:gd name="connsiteY87" fmla="*/ 2622258 h 3429000"/>
              <a:gd name="connsiteX88" fmla="*/ 669232 w 4232421"/>
              <a:gd name="connsiteY88" fmla="*/ 2581005 h 3429000"/>
              <a:gd name="connsiteX89" fmla="*/ 653954 w 4232421"/>
              <a:gd name="connsiteY89" fmla="*/ 2536695 h 3429000"/>
              <a:gd name="connsiteX90" fmla="*/ 640203 w 4232421"/>
              <a:gd name="connsiteY90" fmla="*/ 2492387 h 3429000"/>
              <a:gd name="connsiteX91" fmla="*/ 627979 w 4232421"/>
              <a:gd name="connsiteY91" fmla="*/ 2445020 h 3429000"/>
              <a:gd name="connsiteX92" fmla="*/ 615753 w 4232421"/>
              <a:gd name="connsiteY92" fmla="*/ 2399185 h 3429000"/>
              <a:gd name="connsiteX93" fmla="*/ 602002 w 4232421"/>
              <a:gd name="connsiteY93" fmla="*/ 2353345 h 3429000"/>
              <a:gd name="connsiteX94" fmla="*/ 586724 w 4232421"/>
              <a:gd name="connsiteY94" fmla="*/ 2309035 h 3429000"/>
              <a:gd name="connsiteX95" fmla="*/ 568388 w 4232421"/>
              <a:gd name="connsiteY95" fmla="*/ 2267782 h 3429000"/>
              <a:gd name="connsiteX96" fmla="*/ 546998 w 4232421"/>
              <a:gd name="connsiteY96" fmla="*/ 2229583 h 3429000"/>
              <a:gd name="connsiteX97" fmla="*/ 519496 w 4232421"/>
              <a:gd name="connsiteY97" fmla="*/ 2195970 h 3429000"/>
              <a:gd name="connsiteX98" fmla="*/ 488937 w 4232421"/>
              <a:gd name="connsiteY98" fmla="*/ 2160826 h 3429000"/>
              <a:gd name="connsiteX99" fmla="*/ 453796 w 4232421"/>
              <a:gd name="connsiteY99" fmla="*/ 2130269 h 3429000"/>
              <a:gd name="connsiteX100" fmla="*/ 415595 w 4232421"/>
              <a:gd name="connsiteY100" fmla="*/ 2101240 h 3429000"/>
              <a:gd name="connsiteX101" fmla="*/ 377399 w 4232421"/>
              <a:gd name="connsiteY101" fmla="*/ 2072208 h 3429000"/>
              <a:gd name="connsiteX102" fmla="*/ 339201 w 4232421"/>
              <a:gd name="connsiteY102" fmla="*/ 2043179 h 3429000"/>
              <a:gd name="connsiteX103" fmla="*/ 302530 w 4232421"/>
              <a:gd name="connsiteY103" fmla="*/ 2014147 h 3429000"/>
              <a:gd name="connsiteX104" fmla="*/ 267389 w 4232421"/>
              <a:gd name="connsiteY104" fmla="*/ 1982060 h 3429000"/>
              <a:gd name="connsiteX105" fmla="*/ 236829 w 4232421"/>
              <a:gd name="connsiteY105" fmla="*/ 1949976 h 3429000"/>
              <a:gd name="connsiteX106" fmla="*/ 210855 w 4232421"/>
              <a:gd name="connsiteY106" fmla="*/ 1913305 h 3429000"/>
              <a:gd name="connsiteX107" fmla="*/ 190992 w 4232421"/>
              <a:gd name="connsiteY107" fmla="*/ 1875107 h 3429000"/>
              <a:gd name="connsiteX108" fmla="*/ 177241 w 4232421"/>
              <a:gd name="connsiteY108" fmla="*/ 1829269 h 3429000"/>
              <a:gd name="connsiteX109" fmla="*/ 171129 w 4232421"/>
              <a:gd name="connsiteY109" fmla="*/ 1781905 h 3429000"/>
              <a:gd name="connsiteX110" fmla="*/ 169599 w 4232421"/>
              <a:gd name="connsiteY110" fmla="*/ 1733010 h 3429000"/>
              <a:gd name="connsiteX111" fmla="*/ 174184 w 4232421"/>
              <a:gd name="connsiteY111" fmla="*/ 1681060 h 3429000"/>
              <a:gd name="connsiteX112" fmla="*/ 180296 w 4232421"/>
              <a:gd name="connsiteY112" fmla="*/ 1629111 h 3429000"/>
              <a:gd name="connsiteX113" fmla="*/ 187935 w 4232421"/>
              <a:gd name="connsiteY113" fmla="*/ 1577162 h 3429000"/>
              <a:gd name="connsiteX114" fmla="*/ 194049 w 4232421"/>
              <a:gd name="connsiteY114" fmla="*/ 1525212 h 3429000"/>
              <a:gd name="connsiteX115" fmla="*/ 197104 w 4232421"/>
              <a:gd name="connsiteY115" fmla="*/ 1473263 h 3429000"/>
              <a:gd name="connsiteX116" fmla="*/ 197104 w 4232421"/>
              <a:gd name="connsiteY116" fmla="*/ 1422841 h 3429000"/>
              <a:gd name="connsiteX117" fmla="*/ 190992 w 4232421"/>
              <a:gd name="connsiteY117" fmla="*/ 1375479 h 3429000"/>
              <a:gd name="connsiteX118" fmla="*/ 178768 w 4232421"/>
              <a:gd name="connsiteY118" fmla="*/ 1328111 h 3429000"/>
              <a:gd name="connsiteX119" fmla="*/ 160433 w 4232421"/>
              <a:gd name="connsiteY119" fmla="*/ 1283801 h 3429000"/>
              <a:gd name="connsiteX120" fmla="*/ 137515 w 4232421"/>
              <a:gd name="connsiteY120" fmla="*/ 1237964 h 3429000"/>
              <a:gd name="connsiteX121" fmla="*/ 111538 w 4232421"/>
              <a:gd name="connsiteY121" fmla="*/ 1192129 h 3429000"/>
              <a:gd name="connsiteX122" fmla="*/ 84039 w 4232421"/>
              <a:gd name="connsiteY122" fmla="*/ 1146289 h 3429000"/>
              <a:gd name="connsiteX123" fmla="*/ 58064 w 4232421"/>
              <a:gd name="connsiteY123" fmla="*/ 1101978 h 3429000"/>
              <a:gd name="connsiteX124" fmla="*/ 35144 w 4232421"/>
              <a:gd name="connsiteY124" fmla="*/ 1054614 h 3429000"/>
              <a:gd name="connsiteX125" fmla="*/ 16808 w 4232421"/>
              <a:gd name="connsiteY125" fmla="*/ 1008776 h 3429000"/>
              <a:gd name="connsiteX126" fmla="*/ 4585 w 4232421"/>
              <a:gd name="connsiteY126" fmla="*/ 961409 h 3429000"/>
              <a:gd name="connsiteX127" fmla="*/ 0 w 4232421"/>
              <a:gd name="connsiteY127" fmla="*/ 912517 h 3429000"/>
              <a:gd name="connsiteX128" fmla="*/ 4585 w 4232421"/>
              <a:gd name="connsiteY128" fmla="*/ 863625 h 3429000"/>
              <a:gd name="connsiteX129" fmla="*/ 16808 w 4232421"/>
              <a:gd name="connsiteY129" fmla="*/ 816260 h 3429000"/>
              <a:gd name="connsiteX130" fmla="*/ 35144 w 4232421"/>
              <a:gd name="connsiteY130" fmla="*/ 770420 h 3429000"/>
              <a:gd name="connsiteX131" fmla="*/ 58064 w 4232421"/>
              <a:gd name="connsiteY131" fmla="*/ 723055 h 3429000"/>
              <a:gd name="connsiteX132" fmla="*/ 84039 w 4232421"/>
              <a:gd name="connsiteY132" fmla="*/ 678745 h 3429000"/>
              <a:gd name="connsiteX133" fmla="*/ 111538 w 4232421"/>
              <a:gd name="connsiteY133" fmla="*/ 632910 h 3429000"/>
              <a:gd name="connsiteX134" fmla="*/ 137515 w 4232421"/>
              <a:gd name="connsiteY134" fmla="*/ 587070 h 3429000"/>
              <a:gd name="connsiteX135" fmla="*/ 160433 w 4232421"/>
              <a:gd name="connsiteY135" fmla="*/ 541232 h 3429000"/>
              <a:gd name="connsiteX136" fmla="*/ 178768 w 4232421"/>
              <a:gd name="connsiteY136" fmla="*/ 496922 h 3429000"/>
              <a:gd name="connsiteX137" fmla="*/ 190992 w 4232421"/>
              <a:gd name="connsiteY137" fmla="*/ 449557 h 3429000"/>
              <a:gd name="connsiteX138" fmla="*/ 197104 w 4232421"/>
              <a:gd name="connsiteY138" fmla="*/ 402192 h 3429000"/>
              <a:gd name="connsiteX139" fmla="*/ 197104 w 4232421"/>
              <a:gd name="connsiteY139" fmla="*/ 351770 h 3429000"/>
              <a:gd name="connsiteX140" fmla="*/ 194049 w 4232421"/>
              <a:gd name="connsiteY140" fmla="*/ 299821 h 3429000"/>
              <a:gd name="connsiteX141" fmla="*/ 187935 w 4232421"/>
              <a:gd name="connsiteY141" fmla="*/ 247872 h 3429000"/>
              <a:gd name="connsiteX142" fmla="*/ 180296 w 4232421"/>
              <a:gd name="connsiteY142" fmla="*/ 195922 h 3429000"/>
              <a:gd name="connsiteX143" fmla="*/ 174184 w 4232421"/>
              <a:gd name="connsiteY143" fmla="*/ 143973 h 3429000"/>
              <a:gd name="connsiteX144" fmla="*/ 169599 w 4232421"/>
              <a:gd name="connsiteY144" fmla="*/ 92024 h 3429000"/>
              <a:gd name="connsiteX145" fmla="*/ 171129 w 4232421"/>
              <a:gd name="connsiteY145" fmla="*/ 43131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232421" h="3429000">
                <a:moveTo>
                  <a:pt x="176695" y="0"/>
                </a:moveTo>
                <a:lnTo>
                  <a:pt x="4232421" y="0"/>
                </a:lnTo>
                <a:lnTo>
                  <a:pt x="4232421" y="2741963"/>
                </a:lnTo>
                <a:lnTo>
                  <a:pt x="4230819" y="2742965"/>
                </a:lnTo>
                <a:lnTo>
                  <a:pt x="4189566" y="2761300"/>
                </a:lnTo>
                <a:lnTo>
                  <a:pt x="4145256" y="2776579"/>
                </a:lnTo>
                <a:lnTo>
                  <a:pt x="4100946" y="2790330"/>
                </a:lnTo>
                <a:lnTo>
                  <a:pt x="4053581" y="2802553"/>
                </a:lnTo>
                <a:lnTo>
                  <a:pt x="4007741" y="2814777"/>
                </a:lnTo>
                <a:lnTo>
                  <a:pt x="3961906" y="2828531"/>
                </a:lnTo>
                <a:lnTo>
                  <a:pt x="3917596" y="2843809"/>
                </a:lnTo>
                <a:lnTo>
                  <a:pt x="3876343" y="2862145"/>
                </a:lnTo>
                <a:lnTo>
                  <a:pt x="3838145" y="2883535"/>
                </a:lnTo>
                <a:lnTo>
                  <a:pt x="3804531" y="2911037"/>
                </a:lnTo>
                <a:lnTo>
                  <a:pt x="3769387" y="2941596"/>
                </a:lnTo>
                <a:lnTo>
                  <a:pt x="3738828" y="2976737"/>
                </a:lnTo>
                <a:lnTo>
                  <a:pt x="3709798" y="3013408"/>
                </a:lnTo>
                <a:lnTo>
                  <a:pt x="3680767" y="3051604"/>
                </a:lnTo>
                <a:lnTo>
                  <a:pt x="3651737" y="3089802"/>
                </a:lnTo>
                <a:lnTo>
                  <a:pt x="3622708" y="3126473"/>
                </a:lnTo>
                <a:lnTo>
                  <a:pt x="3590619" y="3161614"/>
                </a:lnTo>
                <a:lnTo>
                  <a:pt x="3558532" y="3192174"/>
                </a:lnTo>
                <a:lnTo>
                  <a:pt x="3521864" y="3218148"/>
                </a:lnTo>
                <a:lnTo>
                  <a:pt x="3483665" y="3238011"/>
                </a:lnTo>
                <a:lnTo>
                  <a:pt x="3437828" y="3251762"/>
                </a:lnTo>
                <a:lnTo>
                  <a:pt x="3390461" y="3257874"/>
                </a:lnTo>
                <a:lnTo>
                  <a:pt x="3341569" y="3259401"/>
                </a:lnTo>
                <a:lnTo>
                  <a:pt x="3289619" y="3254819"/>
                </a:lnTo>
                <a:lnTo>
                  <a:pt x="3237670" y="3248707"/>
                </a:lnTo>
                <a:lnTo>
                  <a:pt x="3185721" y="3241066"/>
                </a:lnTo>
                <a:lnTo>
                  <a:pt x="3133771" y="3234956"/>
                </a:lnTo>
                <a:lnTo>
                  <a:pt x="3081822" y="3231899"/>
                </a:lnTo>
                <a:lnTo>
                  <a:pt x="3031400" y="3231899"/>
                </a:lnTo>
                <a:lnTo>
                  <a:pt x="2984035" y="3238011"/>
                </a:lnTo>
                <a:lnTo>
                  <a:pt x="2935140" y="3250235"/>
                </a:lnTo>
                <a:lnTo>
                  <a:pt x="2890830" y="3268570"/>
                </a:lnTo>
                <a:lnTo>
                  <a:pt x="2844995" y="3293018"/>
                </a:lnTo>
                <a:lnTo>
                  <a:pt x="2799158" y="3317465"/>
                </a:lnTo>
                <a:lnTo>
                  <a:pt x="2753317" y="3344964"/>
                </a:lnTo>
                <a:lnTo>
                  <a:pt x="2709007" y="3370942"/>
                </a:lnTo>
                <a:lnTo>
                  <a:pt x="2661643" y="3393859"/>
                </a:lnTo>
                <a:lnTo>
                  <a:pt x="2615805" y="3412195"/>
                </a:lnTo>
                <a:lnTo>
                  <a:pt x="2568440" y="3424418"/>
                </a:lnTo>
                <a:lnTo>
                  <a:pt x="2519548" y="3429000"/>
                </a:lnTo>
                <a:lnTo>
                  <a:pt x="2470653" y="3424418"/>
                </a:lnTo>
                <a:lnTo>
                  <a:pt x="2423286" y="3412195"/>
                </a:lnTo>
                <a:lnTo>
                  <a:pt x="2377451" y="3393859"/>
                </a:lnTo>
                <a:lnTo>
                  <a:pt x="2330084" y="3370942"/>
                </a:lnTo>
                <a:lnTo>
                  <a:pt x="2285773" y="3344964"/>
                </a:lnTo>
                <a:lnTo>
                  <a:pt x="2239936" y="3317465"/>
                </a:lnTo>
                <a:lnTo>
                  <a:pt x="2194099" y="3293018"/>
                </a:lnTo>
                <a:lnTo>
                  <a:pt x="2148261" y="3268570"/>
                </a:lnTo>
                <a:lnTo>
                  <a:pt x="2102426" y="3250235"/>
                </a:lnTo>
                <a:lnTo>
                  <a:pt x="2055059" y="3238011"/>
                </a:lnTo>
                <a:lnTo>
                  <a:pt x="2007691" y="3231899"/>
                </a:lnTo>
                <a:lnTo>
                  <a:pt x="1957269" y="3231899"/>
                </a:lnTo>
                <a:lnTo>
                  <a:pt x="1905320" y="3234956"/>
                </a:lnTo>
                <a:lnTo>
                  <a:pt x="1853373" y="3241066"/>
                </a:lnTo>
                <a:lnTo>
                  <a:pt x="1801421" y="3248707"/>
                </a:lnTo>
                <a:lnTo>
                  <a:pt x="1749472" y="3254819"/>
                </a:lnTo>
                <a:lnTo>
                  <a:pt x="1697523" y="3259401"/>
                </a:lnTo>
                <a:lnTo>
                  <a:pt x="1648630" y="3257874"/>
                </a:lnTo>
                <a:lnTo>
                  <a:pt x="1601266" y="3251762"/>
                </a:lnTo>
                <a:lnTo>
                  <a:pt x="1555428" y="3238011"/>
                </a:lnTo>
                <a:lnTo>
                  <a:pt x="1517230" y="3218148"/>
                </a:lnTo>
                <a:lnTo>
                  <a:pt x="1480559" y="3192174"/>
                </a:lnTo>
                <a:lnTo>
                  <a:pt x="1448472" y="3161614"/>
                </a:lnTo>
                <a:lnTo>
                  <a:pt x="1416386" y="3126473"/>
                </a:lnTo>
                <a:lnTo>
                  <a:pt x="1387354" y="3089802"/>
                </a:lnTo>
                <a:lnTo>
                  <a:pt x="1358325" y="3051604"/>
                </a:lnTo>
                <a:lnTo>
                  <a:pt x="1329295" y="3013408"/>
                </a:lnTo>
                <a:lnTo>
                  <a:pt x="1300263" y="2976737"/>
                </a:lnTo>
                <a:lnTo>
                  <a:pt x="1269704" y="2941596"/>
                </a:lnTo>
                <a:lnTo>
                  <a:pt x="1234563" y="2911037"/>
                </a:lnTo>
                <a:lnTo>
                  <a:pt x="1200949" y="2883535"/>
                </a:lnTo>
                <a:lnTo>
                  <a:pt x="1162751" y="2862145"/>
                </a:lnTo>
                <a:lnTo>
                  <a:pt x="1121495" y="2843809"/>
                </a:lnTo>
                <a:lnTo>
                  <a:pt x="1077188" y="2828531"/>
                </a:lnTo>
                <a:lnTo>
                  <a:pt x="1031348" y="2814777"/>
                </a:lnTo>
                <a:lnTo>
                  <a:pt x="985513" y="2802553"/>
                </a:lnTo>
                <a:lnTo>
                  <a:pt x="938145" y="2790330"/>
                </a:lnTo>
                <a:lnTo>
                  <a:pt x="893838" y="2776579"/>
                </a:lnTo>
                <a:lnTo>
                  <a:pt x="849525" y="2761300"/>
                </a:lnTo>
                <a:lnTo>
                  <a:pt x="808275" y="2742965"/>
                </a:lnTo>
                <a:lnTo>
                  <a:pt x="771601" y="2720045"/>
                </a:lnTo>
                <a:lnTo>
                  <a:pt x="737987" y="2692543"/>
                </a:lnTo>
                <a:lnTo>
                  <a:pt x="710485" y="2658929"/>
                </a:lnTo>
                <a:lnTo>
                  <a:pt x="687568" y="2622258"/>
                </a:lnTo>
                <a:lnTo>
                  <a:pt x="669232" y="2581005"/>
                </a:lnTo>
                <a:lnTo>
                  <a:pt x="653954" y="2536695"/>
                </a:lnTo>
                <a:lnTo>
                  <a:pt x="640203" y="2492387"/>
                </a:lnTo>
                <a:lnTo>
                  <a:pt x="627979" y="2445020"/>
                </a:lnTo>
                <a:lnTo>
                  <a:pt x="615753" y="2399185"/>
                </a:lnTo>
                <a:lnTo>
                  <a:pt x="602002" y="2353345"/>
                </a:lnTo>
                <a:lnTo>
                  <a:pt x="586724" y="2309035"/>
                </a:lnTo>
                <a:lnTo>
                  <a:pt x="568388" y="2267782"/>
                </a:lnTo>
                <a:lnTo>
                  <a:pt x="546998" y="2229583"/>
                </a:lnTo>
                <a:lnTo>
                  <a:pt x="519496" y="2195970"/>
                </a:lnTo>
                <a:lnTo>
                  <a:pt x="488937" y="2160826"/>
                </a:lnTo>
                <a:lnTo>
                  <a:pt x="453796" y="2130269"/>
                </a:lnTo>
                <a:lnTo>
                  <a:pt x="415595" y="2101240"/>
                </a:lnTo>
                <a:lnTo>
                  <a:pt x="377399" y="2072208"/>
                </a:lnTo>
                <a:lnTo>
                  <a:pt x="339201" y="2043179"/>
                </a:lnTo>
                <a:lnTo>
                  <a:pt x="302530" y="2014147"/>
                </a:lnTo>
                <a:lnTo>
                  <a:pt x="267389" y="1982060"/>
                </a:lnTo>
                <a:lnTo>
                  <a:pt x="236829" y="1949976"/>
                </a:lnTo>
                <a:lnTo>
                  <a:pt x="210855" y="1913305"/>
                </a:lnTo>
                <a:lnTo>
                  <a:pt x="190992" y="1875107"/>
                </a:lnTo>
                <a:lnTo>
                  <a:pt x="177241" y="1829269"/>
                </a:lnTo>
                <a:lnTo>
                  <a:pt x="171129" y="1781905"/>
                </a:lnTo>
                <a:lnTo>
                  <a:pt x="169599" y="1733010"/>
                </a:lnTo>
                <a:lnTo>
                  <a:pt x="174184" y="1681060"/>
                </a:lnTo>
                <a:lnTo>
                  <a:pt x="180296" y="1629111"/>
                </a:lnTo>
                <a:lnTo>
                  <a:pt x="187935" y="1577162"/>
                </a:lnTo>
                <a:lnTo>
                  <a:pt x="194049" y="1525212"/>
                </a:lnTo>
                <a:lnTo>
                  <a:pt x="197104" y="1473263"/>
                </a:lnTo>
                <a:lnTo>
                  <a:pt x="197104" y="1422841"/>
                </a:lnTo>
                <a:lnTo>
                  <a:pt x="190992" y="1375479"/>
                </a:lnTo>
                <a:lnTo>
                  <a:pt x="178768" y="1328111"/>
                </a:lnTo>
                <a:lnTo>
                  <a:pt x="160433" y="1283801"/>
                </a:lnTo>
                <a:lnTo>
                  <a:pt x="137515" y="1237964"/>
                </a:lnTo>
                <a:lnTo>
                  <a:pt x="111538" y="1192129"/>
                </a:lnTo>
                <a:lnTo>
                  <a:pt x="84039" y="1146289"/>
                </a:lnTo>
                <a:lnTo>
                  <a:pt x="58064" y="1101978"/>
                </a:lnTo>
                <a:lnTo>
                  <a:pt x="35144" y="1054614"/>
                </a:lnTo>
                <a:lnTo>
                  <a:pt x="16808" y="1008776"/>
                </a:lnTo>
                <a:lnTo>
                  <a:pt x="4585" y="961409"/>
                </a:lnTo>
                <a:lnTo>
                  <a:pt x="0" y="912517"/>
                </a:lnTo>
                <a:lnTo>
                  <a:pt x="4585" y="863625"/>
                </a:lnTo>
                <a:lnTo>
                  <a:pt x="16808" y="816260"/>
                </a:lnTo>
                <a:lnTo>
                  <a:pt x="35144" y="770420"/>
                </a:lnTo>
                <a:lnTo>
                  <a:pt x="58064" y="723055"/>
                </a:lnTo>
                <a:lnTo>
                  <a:pt x="84039" y="678745"/>
                </a:lnTo>
                <a:lnTo>
                  <a:pt x="111538" y="632910"/>
                </a:lnTo>
                <a:lnTo>
                  <a:pt x="137515" y="587070"/>
                </a:lnTo>
                <a:lnTo>
                  <a:pt x="160433" y="541232"/>
                </a:lnTo>
                <a:lnTo>
                  <a:pt x="178768" y="496922"/>
                </a:lnTo>
                <a:lnTo>
                  <a:pt x="190992" y="449557"/>
                </a:lnTo>
                <a:lnTo>
                  <a:pt x="197104" y="402192"/>
                </a:lnTo>
                <a:lnTo>
                  <a:pt x="197104" y="351770"/>
                </a:lnTo>
                <a:lnTo>
                  <a:pt x="194049" y="299821"/>
                </a:lnTo>
                <a:lnTo>
                  <a:pt x="187935" y="247872"/>
                </a:lnTo>
                <a:lnTo>
                  <a:pt x="180296" y="195922"/>
                </a:lnTo>
                <a:lnTo>
                  <a:pt x="174184" y="143973"/>
                </a:lnTo>
                <a:lnTo>
                  <a:pt x="169599" y="92024"/>
                </a:lnTo>
                <a:lnTo>
                  <a:pt x="171129" y="43131"/>
                </a:lnTo>
                <a:close/>
              </a:path>
            </a:pathLst>
          </a:custGeom>
        </p:spPr>
      </p:pic>
      <p:pic>
        <p:nvPicPr>
          <p:cNvPr id="2052" name="Picture 4" descr="Resultado de imagen de red dead redemption 2 love scene">
            <a:extLst>
              <a:ext uri="{FF2B5EF4-FFF2-40B4-BE49-F238E27FC236}">
                <a16:creationId xmlns:a16="http://schemas.microsoft.com/office/drawing/2014/main" xmlns="" id="{B6D26ED4-24CA-4865-9E90-C02FB80B993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310" t="3736" r="11871" b="4999"/>
          <a:stretch/>
        </p:blipFill>
        <p:spPr bwMode="auto">
          <a:xfrm>
            <a:off x="9018358" y="3890298"/>
            <a:ext cx="3173643" cy="2967700"/>
          </a:xfrm>
          <a:custGeom>
            <a:avLst/>
            <a:gdLst>
              <a:gd name="connsiteX0" fmla="*/ 1885720 w 3173643"/>
              <a:gd name="connsiteY0" fmla="*/ 0 h 2967700"/>
              <a:gd name="connsiteX1" fmla="*/ 1922313 w 3173643"/>
              <a:gd name="connsiteY1" fmla="*/ 3430 h 2967700"/>
              <a:gd name="connsiteX2" fmla="*/ 1957763 w 3173643"/>
              <a:gd name="connsiteY2" fmla="*/ 12579 h 2967700"/>
              <a:gd name="connsiteX3" fmla="*/ 1992070 w 3173643"/>
              <a:gd name="connsiteY3" fmla="*/ 26302 h 2967700"/>
              <a:gd name="connsiteX4" fmla="*/ 2027519 w 3173643"/>
              <a:gd name="connsiteY4" fmla="*/ 43455 h 2967700"/>
              <a:gd name="connsiteX5" fmla="*/ 2060683 w 3173643"/>
              <a:gd name="connsiteY5" fmla="*/ 62896 h 2967700"/>
              <a:gd name="connsiteX6" fmla="*/ 2094991 w 3173643"/>
              <a:gd name="connsiteY6" fmla="*/ 83480 h 2967700"/>
              <a:gd name="connsiteX7" fmla="*/ 2129297 w 3173643"/>
              <a:gd name="connsiteY7" fmla="*/ 101777 h 2967700"/>
              <a:gd name="connsiteX8" fmla="*/ 2163602 w 3173643"/>
              <a:gd name="connsiteY8" fmla="*/ 120075 h 2967700"/>
              <a:gd name="connsiteX9" fmla="*/ 2196766 w 3173643"/>
              <a:gd name="connsiteY9" fmla="*/ 133797 h 2967700"/>
              <a:gd name="connsiteX10" fmla="*/ 2233360 w 3173643"/>
              <a:gd name="connsiteY10" fmla="*/ 142945 h 2967700"/>
              <a:gd name="connsiteX11" fmla="*/ 2268809 w 3173643"/>
              <a:gd name="connsiteY11" fmla="*/ 147520 h 2967700"/>
              <a:gd name="connsiteX12" fmla="*/ 2306546 w 3173643"/>
              <a:gd name="connsiteY12" fmla="*/ 147520 h 2967700"/>
              <a:gd name="connsiteX13" fmla="*/ 2345428 w 3173643"/>
              <a:gd name="connsiteY13" fmla="*/ 145233 h 2967700"/>
              <a:gd name="connsiteX14" fmla="*/ 2384308 w 3173643"/>
              <a:gd name="connsiteY14" fmla="*/ 140659 h 2967700"/>
              <a:gd name="connsiteX15" fmla="*/ 2423190 w 3173643"/>
              <a:gd name="connsiteY15" fmla="*/ 134941 h 2967700"/>
              <a:gd name="connsiteX16" fmla="*/ 2462070 w 3173643"/>
              <a:gd name="connsiteY16" fmla="*/ 130367 h 2967700"/>
              <a:gd name="connsiteX17" fmla="*/ 2500951 w 3173643"/>
              <a:gd name="connsiteY17" fmla="*/ 126936 h 2967700"/>
              <a:gd name="connsiteX18" fmla="*/ 2537544 w 3173643"/>
              <a:gd name="connsiteY18" fmla="*/ 128079 h 2967700"/>
              <a:gd name="connsiteX19" fmla="*/ 2572995 w 3173643"/>
              <a:gd name="connsiteY19" fmla="*/ 132653 h 2967700"/>
              <a:gd name="connsiteX20" fmla="*/ 2607301 w 3173643"/>
              <a:gd name="connsiteY20" fmla="*/ 142945 h 2967700"/>
              <a:gd name="connsiteX21" fmla="*/ 2635891 w 3173643"/>
              <a:gd name="connsiteY21" fmla="*/ 157812 h 2967700"/>
              <a:gd name="connsiteX22" fmla="*/ 2663335 w 3173643"/>
              <a:gd name="connsiteY22" fmla="*/ 177253 h 2967700"/>
              <a:gd name="connsiteX23" fmla="*/ 2687350 w 3173643"/>
              <a:gd name="connsiteY23" fmla="*/ 200124 h 2967700"/>
              <a:gd name="connsiteX24" fmla="*/ 2711365 w 3173643"/>
              <a:gd name="connsiteY24" fmla="*/ 226426 h 2967700"/>
              <a:gd name="connsiteX25" fmla="*/ 2733093 w 3173643"/>
              <a:gd name="connsiteY25" fmla="*/ 253871 h 2967700"/>
              <a:gd name="connsiteX26" fmla="*/ 2754820 w 3173643"/>
              <a:gd name="connsiteY26" fmla="*/ 282461 h 2967700"/>
              <a:gd name="connsiteX27" fmla="*/ 2776547 w 3173643"/>
              <a:gd name="connsiteY27" fmla="*/ 311049 h 2967700"/>
              <a:gd name="connsiteX28" fmla="*/ 2798275 w 3173643"/>
              <a:gd name="connsiteY28" fmla="*/ 338495 h 2967700"/>
              <a:gd name="connsiteX29" fmla="*/ 2821146 w 3173643"/>
              <a:gd name="connsiteY29" fmla="*/ 364797 h 2967700"/>
              <a:gd name="connsiteX30" fmla="*/ 2847448 w 3173643"/>
              <a:gd name="connsiteY30" fmla="*/ 387669 h 2967700"/>
              <a:gd name="connsiteX31" fmla="*/ 2872607 w 3173643"/>
              <a:gd name="connsiteY31" fmla="*/ 408253 h 2967700"/>
              <a:gd name="connsiteX32" fmla="*/ 2901195 w 3173643"/>
              <a:gd name="connsiteY32" fmla="*/ 424261 h 2967700"/>
              <a:gd name="connsiteX33" fmla="*/ 2932071 w 3173643"/>
              <a:gd name="connsiteY33" fmla="*/ 437985 h 2967700"/>
              <a:gd name="connsiteX34" fmla="*/ 2965233 w 3173643"/>
              <a:gd name="connsiteY34" fmla="*/ 449420 h 2967700"/>
              <a:gd name="connsiteX35" fmla="*/ 2999539 w 3173643"/>
              <a:gd name="connsiteY35" fmla="*/ 459712 h 2967700"/>
              <a:gd name="connsiteX36" fmla="*/ 3033847 w 3173643"/>
              <a:gd name="connsiteY36" fmla="*/ 468861 h 2967700"/>
              <a:gd name="connsiteX37" fmla="*/ 3069297 w 3173643"/>
              <a:gd name="connsiteY37" fmla="*/ 478010 h 2967700"/>
              <a:gd name="connsiteX38" fmla="*/ 3102460 w 3173643"/>
              <a:gd name="connsiteY38" fmla="*/ 488302 h 2967700"/>
              <a:gd name="connsiteX39" fmla="*/ 3135622 w 3173643"/>
              <a:gd name="connsiteY39" fmla="*/ 499737 h 2967700"/>
              <a:gd name="connsiteX40" fmla="*/ 3166499 w 3173643"/>
              <a:gd name="connsiteY40" fmla="*/ 513461 h 2967700"/>
              <a:gd name="connsiteX41" fmla="*/ 3173643 w 3173643"/>
              <a:gd name="connsiteY41" fmla="*/ 517926 h 2967700"/>
              <a:gd name="connsiteX42" fmla="*/ 3173643 w 3173643"/>
              <a:gd name="connsiteY42" fmla="*/ 2967700 h 2967700"/>
              <a:gd name="connsiteX43" fmla="*/ 452321 w 3173643"/>
              <a:gd name="connsiteY43" fmla="*/ 2967700 h 2967700"/>
              <a:gd name="connsiteX44" fmla="*/ 450560 w 3173643"/>
              <a:gd name="connsiteY44" fmla="*/ 2961831 h 2967700"/>
              <a:gd name="connsiteX45" fmla="*/ 439125 w 3173643"/>
              <a:gd name="connsiteY45" fmla="*/ 2928666 h 2967700"/>
              <a:gd name="connsiteX46" fmla="*/ 425402 w 3173643"/>
              <a:gd name="connsiteY46" fmla="*/ 2897790 h 2967700"/>
              <a:gd name="connsiteX47" fmla="*/ 409392 w 3173643"/>
              <a:gd name="connsiteY47" fmla="*/ 2869201 h 2967700"/>
              <a:gd name="connsiteX48" fmla="*/ 388809 w 3173643"/>
              <a:gd name="connsiteY48" fmla="*/ 2844043 h 2967700"/>
              <a:gd name="connsiteX49" fmla="*/ 365937 w 3173643"/>
              <a:gd name="connsiteY49" fmla="*/ 2817741 h 2967700"/>
              <a:gd name="connsiteX50" fmla="*/ 339636 w 3173643"/>
              <a:gd name="connsiteY50" fmla="*/ 2794870 h 2967700"/>
              <a:gd name="connsiteX51" fmla="*/ 311046 w 3173643"/>
              <a:gd name="connsiteY51" fmla="*/ 2773142 h 2967700"/>
              <a:gd name="connsiteX52" fmla="*/ 282458 w 3173643"/>
              <a:gd name="connsiteY52" fmla="*/ 2751415 h 2967700"/>
              <a:gd name="connsiteX53" fmla="*/ 253870 w 3173643"/>
              <a:gd name="connsiteY53" fmla="*/ 2729687 h 2967700"/>
              <a:gd name="connsiteX54" fmla="*/ 226423 w 3173643"/>
              <a:gd name="connsiteY54" fmla="*/ 2707959 h 2967700"/>
              <a:gd name="connsiteX55" fmla="*/ 200122 w 3173643"/>
              <a:gd name="connsiteY55" fmla="*/ 2683944 h 2967700"/>
              <a:gd name="connsiteX56" fmla="*/ 177251 w 3173643"/>
              <a:gd name="connsiteY56" fmla="*/ 2659930 h 2967700"/>
              <a:gd name="connsiteX57" fmla="*/ 157812 w 3173643"/>
              <a:gd name="connsiteY57" fmla="*/ 2632484 h 2967700"/>
              <a:gd name="connsiteX58" fmla="*/ 142945 w 3173643"/>
              <a:gd name="connsiteY58" fmla="*/ 2603895 h 2967700"/>
              <a:gd name="connsiteX59" fmla="*/ 132653 w 3173643"/>
              <a:gd name="connsiteY59" fmla="*/ 2569589 h 2967700"/>
              <a:gd name="connsiteX60" fmla="*/ 128079 w 3173643"/>
              <a:gd name="connsiteY60" fmla="*/ 2534138 h 2967700"/>
              <a:gd name="connsiteX61" fmla="*/ 126934 w 3173643"/>
              <a:gd name="connsiteY61" fmla="*/ 2497543 h 2967700"/>
              <a:gd name="connsiteX62" fmla="*/ 130365 w 3173643"/>
              <a:gd name="connsiteY62" fmla="*/ 2458662 h 2967700"/>
              <a:gd name="connsiteX63" fmla="*/ 134940 w 3173643"/>
              <a:gd name="connsiteY63" fmla="*/ 2419782 h 2967700"/>
              <a:gd name="connsiteX64" fmla="*/ 140657 w 3173643"/>
              <a:gd name="connsiteY64" fmla="*/ 2380900 h 2967700"/>
              <a:gd name="connsiteX65" fmla="*/ 145232 w 3173643"/>
              <a:gd name="connsiteY65" fmla="*/ 2342019 h 2967700"/>
              <a:gd name="connsiteX66" fmla="*/ 147519 w 3173643"/>
              <a:gd name="connsiteY66" fmla="*/ 2303138 h 2967700"/>
              <a:gd name="connsiteX67" fmla="*/ 147519 w 3173643"/>
              <a:gd name="connsiteY67" fmla="*/ 2265400 h 2967700"/>
              <a:gd name="connsiteX68" fmla="*/ 142945 w 3173643"/>
              <a:gd name="connsiteY68" fmla="*/ 2229950 h 2967700"/>
              <a:gd name="connsiteX69" fmla="*/ 133796 w 3173643"/>
              <a:gd name="connsiteY69" fmla="*/ 2194499 h 2967700"/>
              <a:gd name="connsiteX70" fmla="*/ 120073 w 3173643"/>
              <a:gd name="connsiteY70" fmla="*/ 2161335 h 2967700"/>
              <a:gd name="connsiteX71" fmla="*/ 102920 w 3173643"/>
              <a:gd name="connsiteY71" fmla="*/ 2127029 h 2967700"/>
              <a:gd name="connsiteX72" fmla="*/ 83479 w 3173643"/>
              <a:gd name="connsiteY72" fmla="*/ 2092723 h 2967700"/>
              <a:gd name="connsiteX73" fmla="*/ 62897 w 3173643"/>
              <a:gd name="connsiteY73" fmla="*/ 2058415 h 2967700"/>
              <a:gd name="connsiteX74" fmla="*/ 43456 w 3173643"/>
              <a:gd name="connsiteY74" fmla="*/ 2025251 h 2967700"/>
              <a:gd name="connsiteX75" fmla="*/ 26302 w 3173643"/>
              <a:gd name="connsiteY75" fmla="*/ 1989801 h 2967700"/>
              <a:gd name="connsiteX76" fmla="*/ 12580 w 3173643"/>
              <a:gd name="connsiteY76" fmla="*/ 1955494 h 2967700"/>
              <a:gd name="connsiteX77" fmla="*/ 3431 w 3173643"/>
              <a:gd name="connsiteY77" fmla="*/ 1920043 h 2967700"/>
              <a:gd name="connsiteX78" fmla="*/ 0 w 3173643"/>
              <a:gd name="connsiteY78" fmla="*/ 1883449 h 2967700"/>
              <a:gd name="connsiteX79" fmla="*/ 3431 w 3173643"/>
              <a:gd name="connsiteY79" fmla="*/ 1846856 h 2967700"/>
              <a:gd name="connsiteX80" fmla="*/ 12580 w 3173643"/>
              <a:gd name="connsiteY80" fmla="*/ 1811405 h 2967700"/>
              <a:gd name="connsiteX81" fmla="*/ 26302 w 3173643"/>
              <a:gd name="connsiteY81" fmla="*/ 1777098 h 2967700"/>
              <a:gd name="connsiteX82" fmla="*/ 43456 w 3173643"/>
              <a:gd name="connsiteY82" fmla="*/ 1741648 h 2967700"/>
              <a:gd name="connsiteX83" fmla="*/ 62897 w 3173643"/>
              <a:gd name="connsiteY83" fmla="*/ 1708484 h 2967700"/>
              <a:gd name="connsiteX84" fmla="*/ 83479 w 3173643"/>
              <a:gd name="connsiteY84" fmla="*/ 1674178 h 2967700"/>
              <a:gd name="connsiteX85" fmla="*/ 102920 w 3173643"/>
              <a:gd name="connsiteY85" fmla="*/ 1639870 h 2967700"/>
              <a:gd name="connsiteX86" fmla="*/ 120073 w 3173643"/>
              <a:gd name="connsiteY86" fmla="*/ 1605564 h 2967700"/>
              <a:gd name="connsiteX87" fmla="*/ 133796 w 3173643"/>
              <a:gd name="connsiteY87" fmla="*/ 1572400 h 2967700"/>
              <a:gd name="connsiteX88" fmla="*/ 142945 w 3173643"/>
              <a:gd name="connsiteY88" fmla="*/ 1536949 h 2967700"/>
              <a:gd name="connsiteX89" fmla="*/ 147519 w 3173643"/>
              <a:gd name="connsiteY89" fmla="*/ 1501500 h 2967700"/>
              <a:gd name="connsiteX90" fmla="*/ 147519 w 3173643"/>
              <a:gd name="connsiteY90" fmla="*/ 1463762 h 2967700"/>
              <a:gd name="connsiteX91" fmla="*/ 145232 w 3173643"/>
              <a:gd name="connsiteY91" fmla="*/ 1424880 h 2967700"/>
              <a:gd name="connsiteX92" fmla="*/ 140657 w 3173643"/>
              <a:gd name="connsiteY92" fmla="*/ 1386000 h 2967700"/>
              <a:gd name="connsiteX93" fmla="*/ 134940 w 3173643"/>
              <a:gd name="connsiteY93" fmla="*/ 1347118 h 2967700"/>
              <a:gd name="connsiteX94" fmla="*/ 130365 w 3173643"/>
              <a:gd name="connsiteY94" fmla="*/ 1308237 h 2967700"/>
              <a:gd name="connsiteX95" fmla="*/ 126934 w 3173643"/>
              <a:gd name="connsiteY95" fmla="*/ 1269356 h 2967700"/>
              <a:gd name="connsiteX96" fmla="*/ 128079 w 3173643"/>
              <a:gd name="connsiteY96" fmla="*/ 1232762 h 2967700"/>
              <a:gd name="connsiteX97" fmla="*/ 132653 w 3173643"/>
              <a:gd name="connsiteY97" fmla="*/ 1197312 h 2967700"/>
              <a:gd name="connsiteX98" fmla="*/ 142945 w 3173643"/>
              <a:gd name="connsiteY98" fmla="*/ 1163004 h 2967700"/>
              <a:gd name="connsiteX99" fmla="*/ 157812 w 3173643"/>
              <a:gd name="connsiteY99" fmla="*/ 1134416 h 2967700"/>
              <a:gd name="connsiteX100" fmla="*/ 177251 w 3173643"/>
              <a:gd name="connsiteY100" fmla="*/ 1106970 h 2967700"/>
              <a:gd name="connsiteX101" fmla="*/ 200122 w 3173643"/>
              <a:gd name="connsiteY101" fmla="*/ 1082955 h 2967700"/>
              <a:gd name="connsiteX102" fmla="*/ 226423 w 3173643"/>
              <a:gd name="connsiteY102" fmla="*/ 1058941 h 2967700"/>
              <a:gd name="connsiteX103" fmla="*/ 253870 w 3173643"/>
              <a:gd name="connsiteY103" fmla="*/ 1037212 h 2967700"/>
              <a:gd name="connsiteX104" fmla="*/ 282458 w 3173643"/>
              <a:gd name="connsiteY104" fmla="*/ 1015484 h 2967700"/>
              <a:gd name="connsiteX105" fmla="*/ 311046 w 3173643"/>
              <a:gd name="connsiteY105" fmla="*/ 993757 h 2967700"/>
              <a:gd name="connsiteX106" fmla="*/ 339636 w 3173643"/>
              <a:gd name="connsiteY106" fmla="*/ 972029 h 2967700"/>
              <a:gd name="connsiteX107" fmla="*/ 365937 w 3173643"/>
              <a:gd name="connsiteY107" fmla="*/ 949159 h 2967700"/>
              <a:gd name="connsiteX108" fmla="*/ 388809 w 3173643"/>
              <a:gd name="connsiteY108" fmla="*/ 922857 h 2967700"/>
              <a:gd name="connsiteX109" fmla="*/ 409392 w 3173643"/>
              <a:gd name="connsiteY109" fmla="*/ 897698 h 2967700"/>
              <a:gd name="connsiteX110" fmla="*/ 425402 w 3173643"/>
              <a:gd name="connsiteY110" fmla="*/ 869109 h 2967700"/>
              <a:gd name="connsiteX111" fmla="*/ 439125 w 3173643"/>
              <a:gd name="connsiteY111" fmla="*/ 838233 h 2967700"/>
              <a:gd name="connsiteX112" fmla="*/ 450560 w 3173643"/>
              <a:gd name="connsiteY112" fmla="*/ 805069 h 2967700"/>
              <a:gd name="connsiteX113" fmla="*/ 460852 w 3173643"/>
              <a:gd name="connsiteY113" fmla="*/ 770761 h 2967700"/>
              <a:gd name="connsiteX114" fmla="*/ 470001 w 3173643"/>
              <a:gd name="connsiteY114" fmla="*/ 736455 h 2967700"/>
              <a:gd name="connsiteX115" fmla="*/ 479150 w 3173643"/>
              <a:gd name="connsiteY115" fmla="*/ 701004 h 2967700"/>
              <a:gd name="connsiteX116" fmla="*/ 489442 w 3173643"/>
              <a:gd name="connsiteY116" fmla="*/ 667841 h 2967700"/>
              <a:gd name="connsiteX117" fmla="*/ 500877 w 3173643"/>
              <a:gd name="connsiteY117" fmla="*/ 634677 h 2967700"/>
              <a:gd name="connsiteX118" fmla="*/ 514600 w 3173643"/>
              <a:gd name="connsiteY118" fmla="*/ 603802 h 2967700"/>
              <a:gd name="connsiteX119" fmla="*/ 531753 w 3173643"/>
              <a:gd name="connsiteY119" fmla="*/ 576357 h 2967700"/>
              <a:gd name="connsiteX120" fmla="*/ 552336 w 3173643"/>
              <a:gd name="connsiteY120" fmla="*/ 551198 h 2967700"/>
              <a:gd name="connsiteX121" fmla="*/ 577494 w 3173643"/>
              <a:gd name="connsiteY121" fmla="*/ 530614 h 2967700"/>
              <a:gd name="connsiteX122" fmla="*/ 604941 w 3173643"/>
              <a:gd name="connsiteY122" fmla="*/ 513461 h 2967700"/>
              <a:gd name="connsiteX123" fmla="*/ 635815 w 3173643"/>
              <a:gd name="connsiteY123" fmla="*/ 499737 h 2967700"/>
              <a:gd name="connsiteX124" fmla="*/ 668979 w 3173643"/>
              <a:gd name="connsiteY124" fmla="*/ 488302 h 2967700"/>
              <a:gd name="connsiteX125" fmla="*/ 702142 w 3173643"/>
              <a:gd name="connsiteY125" fmla="*/ 478010 h 2967700"/>
              <a:gd name="connsiteX126" fmla="*/ 737592 w 3173643"/>
              <a:gd name="connsiteY126" fmla="*/ 468861 h 2967700"/>
              <a:gd name="connsiteX127" fmla="*/ 771898 w 3173643"/>
              <a:gd name="connsiteY127" fmla="*/ 459712 h 2967700"/>
              <a:gd name="connsiteX128" fmla="*/ 806205 w 3173643"/>
              <a:gd name="connsiteY128" fmla="*/ 449420 h 2967700"/>
              <a:gd name="connsiteX129" fmla="*/ 839368 w 3173643"/>
              <a:gd name="connsiteY129" fmla="*/ 437985 h 2967700"/>
              <a:gd name="connsiteX130" fmla="*/ 870244 w 3173643"/>
              <a:gd name="connsiteY130" fmla="*/ 424261 h 2967700"/>
              <a:gd name="connsiteX131" fmla="*/ 898833 w 3173643"/>
              <a:gd name="connsiteY131" fmla="*/ 408253 h 2967700"/>
              <a:gd name="connsiteX132" fmla="*/ 923991 w 3173643"/>
              <a:gd name="connsiteY132" fmla="*/ 387669 h 2967700"/>
              <a:gd name="connsiteX133" fmla="*/ 950293 w 3173643"/>
              <a:gd name="connsiteY133" fmla="*/ 364797 h 2967700"/>
              <a:gd name="connsiteX134" fmla="*/ 973165 w 3173643"/>
              <a:gd name="connsiteY134" fmla="*/ 338495 h 2967700"/>
              <a:gd name="connsiteX135" fmla="*/ 994892 w 3173643"/>
              <a:gd name="connsiteY135" fmla="*/ 311049 h 2967700"/>
              <a:gd name="connsiteX136" fmla="*/ 1016619 w 3173643"/>
              <a:gd name="connsiteY136" fmla="*/ 282461 h 2967700"/>
              <a:gd name="connsiteX137" fmla="*/ 1038347 w 3173643"/>
              <a:gd name="connsiteY137" fmla="*/ 253871 h 2967700"/>
              <a:gd name="connsiteX138" fmla="*/ 1060074 w 3173643"/>
              <a:gd name="connsiteY138" fmla="*/ 226426 h 2967700"/>
              <a:gd name="connsiteX139" fmla="*/ 1084089 w 3173643"/>
              <a:gd name="connsiteY139" fmla="*/ 200124 h 2967700"/>
              <a:gd name="connsiteX140" fmla="*/ 1108103 w 3173643"/>
              <a:gd name="connsiteY140" fmla="*/ 177253 h 2967700"/>
              <a:gd name="connsiteX141" fmla="*/ 1135549 w 3173643"/>
              <a:gd name="connsiteY141" fmla="*/ 157812 h 2967700"/>
              <a:gd name="connsiteX142" fmla="*/ 1164137 w 3173643"/>
              <a:gd name="connsiteY142" fmla="*/ 142945 h 2967700"/>
              <a:gd name="connsiteX143" fmla="*/ 1198445 w 3173643"/>
              <a:gd name="connsiteY143" fmla="*/ 132653 h 2967700"/>
              <a:gd name="connsiteX144" fmla="*/ 1233895 w 3173643"/>
              <a:gd name="connsiteY144" fmla="*/ 128079 h 2967700"/>
              <a:gd name="connsiteX145" fmla="*/ 1270487 w 3173643"/>
              <a:gd name="connsiteY145" fmla="*/ 126936 h 2967700"/>
              <a:gd name="connsiteX146" fmla="*/ 1309368 w 3173643"/>
              <a:gd name="connsiteY146" fmla="*/ 130367 h 2967700"/>
              <a:gd name="connsiteX147" fmla="*/ 1348249 w 3173643"/>
              <a:gd name="connsiteY147" fmla="*/ 134941 h 2967700"/>
              <a:gd name="connsiteX148" fmla="*/ 1387131 w 3173643"/>
              <a:gd name="connsiteY148" fmla="*/ 140659 h 2967700"/>
              <a:gd name="connsiteX149" fmla="*/ 1426011 w 3173643"/>
              <a:gd name="connsiteY149" fmla="*/ 145233 h 2967700"/>
              <a:gd name="connsiteX150" fmla="*/ 1464891 w 3173643"/>
              <a:gd name="connsiteY150" fmla="*/ 147520 h 2967700"/>
              <a:gd name="connsiteX151" fmla="*/ 1502630 w 3173643"/>
              <a:gd name="connsiteY151" fmla="*/ 147520 h 2967700"/>
              <a:gd name="connsiteX152" fmla="*/ 1538080 w 3173643"/>
              <a:gd name="connsiteY152" fmla="*/ 142945 h 2967700"/>
              <a:gd name="connsiteX153" fmla="*/ 1573531 w 3173643"/>
              <a:gd name="connsiteY153" fmla="*/ 133797 h 2967700"/>
              <a:gd name="connsiteX154" fmla="*/ 1607837 w 3173643"/>
              <a:gd name="connsiteY154" fmla="*/ 120075 h 2967700"/>
              <a:gd name="connsiteX155" fmla="*/ 1642143 w 3173643"/>
              <a:gd name="connsiteY155" fmla="*/ 101777 h 2967700"/>
              <a:gd name="connsiteX156" fmla="*/ 1676450 w 3173643"/>
              <a:gd name="connsiteY156" fmla="*/ 83480 h 2967700"/>
              <a:gd name="connsiteX157" fmla="*/ 1710756 w 3173643"/>
              <a:gd name="connsiteY157" fmla="*/ 62896 h 2967700"/>
              <a:gd name="connsiteX158" fmla="*/ 1743919 w 3173643"/>
              <a:gd name="connsiteY158" fmla="*/ 43455 h 2967700"/>
              <a:gd name="connsiteX159" fmla="*/ 1779370 w 3173643"/>
              <a:gd name="connsiteY159" fmla="*/ 26302 h 2967700"/>
              <a:gd name="connsiteX160" fmla="*/ 1813676 w 3173643"/>
              <a:gd name="connsiteY160" fmla="*/ 12579 h 2967700"/>
              <a:gd name="connsiteX161" fmla="*/ 1849126 w 3173643"/>
              <a:gd name="connsiteY161" fmla="*/ 3430 h 296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3173643" h="2967700">
                <a:moveTo>
                  <a:pt x="1885720" y="0"/>
                </a:moveTo>
                <a:lnTo>
                  <a:pt x="1922313" y="3430"/>
                </a:lnTo>
                <a:lnTo>
                  <a:pt x="1957763" y="12579"/>
                </a:lnTo>
                <a:lnTo>
                  <a:pt x="1992070" y="26302"/>
                </a:lnTo>
                <a:lnTo>
                  <a:pt x="2027519" y="43455"/>
                </a:lnTo>
                <a:lnTo>
                  <a:pt x="2060683" y="62896"/>
                </a:lnTo>
                <a:lnTo>
                  <a:pt x="2094991" y="83480"/>
                </a:lnTo>
                <a:lnTo>
                  <a:pt x="2129297" y="101777"/>
                </a:lnTo>
                <a:lnTo>
                  <a:pt x="2163602" y="120075"/>
                </a:lnTo>
                <a:lnTo>
                  <a:pt x="2196766" y="133797"/>
                </a:lnTo>
                <a:lnTo>
                  <a:pt x="2233360" y="142945"/>
                </a:lnTo>
                <a:lnTo>
                  <a:pt x="2268809" y="147520"/>
                </a:lnTo>
                <a:lnTo>
                  <a:pt x="2306546" y="147520"/>
                </a:lnTo>
                <a:lnTo>
                  <a:pt x="2345428" y="145233"/>
                </a:lnTo>
                <a:lnTo>
                  <a:pt x="2384308" y="140659"/>
                </a:lnTo>
                <a:lnTo>
                  <a:pt x="2423190" y="134941"/>
                </a:lnTo>
                <a:lnTo>
                  <a:pt x="2462070" y="130367"/>
                </a:lnTo>
                <a:lnTo>
                  <a:pt x="2500951" y="126936"/>
                </a:lnTo>
                <a:lnTo>
                  <a:pt x="2537544" y="128079"/>
                </a:lnTo>
                <a:lnTo>
                  <a:pt x="2572995" y="132653"/>
                </a:lnTo>
                <a:lnTo>
                  <a:pt x="2607301" y="142945"/>
                </a:lnTo>
                <a:lnTo>
                  <a:pt x="2635891" y="157812"/>
                </a:lnTo>
                <a:lnTo>
                  <a:pt x="2663335" y="177253"/>
                </a:lnTo>
                <a:lnTo>
                  <a:pt x="2687350" y="200124"/>
                </a:lnTo>
                <a:lnTo>
                  <a:pt x="2711365" y="226426"/>
                </a:lnTo>
                <a:lnTo>
                  <a:pt x="2733093" y="253871"/>
                </a:lnTo>
                <a:lnTo>
                  <a:pt x="2754820" y="282461"/>
                </a:lnTo>
                <a:lnTo>
                  <a:pt x="2776547" y="311049"/>
                </a:lnTo>
                <a:lnTo>
                  <a:pt x="2798275" y="338495"/>
                </a:lnTo>
                <a:lnTo>
                  <a:pt x="2821146" y="364797"/>
                </a:lnTo>
                <a:lnTo>
                  <a:pt x="2847448" y="387669"/>
                </a:lnTo>
                <a:lnTo>
                  <a:pt x="2872607" y="408253"/>
                </a:lnTo>
                <a:lnTo>
                  <a:pt x="2901195" y="424261"/>
                </a:lnTo>
                <a:lnTo>
                  <a:pt x="2932071" y="437985"/>
                </a:lnTo>
                <a:lnTo>
                  <a:pt x="2965233" y="449420"/>
                </a:lnTo>
                <a:lnTo>
                  <a:pt x="2999539" y="459712"/>
                </a:lnTo>
                <a:lnTo>
                  <a:pt x="3033847" y="468861"/>
                </a:lnTo>
                <a:lnTo>
                  <a:pt x="3069297" y="478010"/>
                </a:lnTo>
                <a:lnTo>
                  <a:pt x="3102460" y="488302"/>
                </a:lnTo>
                <a:lnTo>
                  <a:pt x="3135622" y="499737"/>
                </a:lnTo>
                <a:lnTo>
                  <a:pt x="3166499" y="513461"/>
                </a:lnTo>
                <a:lnTo>
                  <a:pt x="3173643" y="517926"/>
                </a:lnTo>
                <a:lnTo>
                  <a:pt x="3173643" y="2967700"/>
                </a:lnTo>
                <a:lnTo>
                  <a:pt x="452321" y="2967700"/>
                </a:lnTo>
                <a:lnTo>
                  <a:pt x="450560" y="2961831"/>
                </a:lnTo>
                <a:lnTo>
                  <a:pt x="439125" y="2928666"/>
                </a:lnTo>
                <a:lnTo>
                  <a:pt x="425402" y="2897790"/>
                </a:lnTo>
                <a:lnTo>
                  <a:pt x="409392" y="2869201"/>
                </a:lnTo>
                <a:lnTo>
                  <a:pt x="388809" y="2844043"/>
                </a:lnTo>
                <a:lnTo>
                  <a:pt x="365937" y="2817741"/>
                </a:lnTo>
                <a:lnTo>
                  <a:pt x="339636" y="2794870"/>
                </a:lnTo>
                <a:lnTo>
                  <a:pt x="311046" y="2773142"/>
                </a:lnTo>
                <a:lnTo>
                  <a:pt x="282458" y="2751415"/>
                </a:lnTo>
                <a:lnTo>
                  <a:pt x="253870" y="2729687"/>
                </a:lnTo>
                <a:lnTo>
                  <a:pt x="226423" y="2707959"/>
                </a:lnTo>
                <a:lnTo>
                  <a:pt x="200122" y="2683944"/>
                </a:lnTo>
                <a:lnTo>
                  <a:pt x="177251" y="2659930"/>
                </a:lnTo>
                <a:lnTo>
                  <a:pt x="157812" y="2632484"/>
                </a:lnTo>
                <a:lnTo>
                  <a:pt x="142945" y="2603895"/>
                </a:lnTo>
                <a:lnTo>
                  <a:pt x="132653" y="2569589"/>
                </a:lnTo>
                <a:lnTo>
                  <a:pt x="128079" y="2534138"/>
                </a:lnTo>
                <a:lnTo>
                  <a:pt x="126934" y="2497543"/>
                </a:lnTo>
                <a:lnTo>
                  <a:pt x="130365" y="2458662"/>
                </a:lnTo>
                <a:lnTo>
                  <a:pt x="134940" y="2419782"/>
                </a:lnTo>
                <a:lnTo>
                  <a:pt x="140657" y="2380900"/>
                </a:lnTo>
                <a:lnTo>
                  <a:pt x="145232" y="2342019"/>
                </a:lnTo>
                <a:lnTo>
                  <a:pt x="147519" y="2303138"/>
                </a:lnTo>
                <a:lnTo>
                  <a:pt x="147519" y="2265400"/>
                </a:lnTo>
                <a:lnTo>
                  <a:pt x="142945" y="2229950"/>
                </a:lnTo>
                <a:lnTo>
                  <a:pt x="133796" y="2194499"/>
                </a:lnTo>
                <a:lnTo>
                  <a:pt x="120073" y="2161335"/>
                </a:lnTo>
                <a:lnTo>
                  <a:pt x="102920" y="2127029"/>
                </a:lnTo>
                <a:lnTo>
                  <a:pt x="83479" y="2092723"/>
                </a:lnTo>
                <a:lnTo>
                  <a:pt x="62897" y="2058415"/>
                </a:lnTo>
                <a:lnTo>
                  <a:pt x="43456" y="2025251"/>
                </a:lnTo>
                <a:lnTo>
                  <a:pt x="26302" y="1989801"/>
                </a:lnTo>
                <a:lnTo>
                  <a:pt x="12580" y="1955494"/>
                </a:lnTo>
                <a:lnTo>
                  <a:pt x="3431" y="1920043"/>
                </a:lnTo>
                <a:lnTo>
                  <a:pt x="0" y="1883449"/>
                </a:lnTo>
                <a:lnTo>
                  <a:pt x="3431" y="1846856"/>
                </a:lnTo>
                <a:lnTo>
                  <a:pt x="12580" y="1811405"/>
                </a:lnTo>
                <a:lnTo>
                  <a:pt x="26302" y="1777098"/>
                </a:lnTo>
                <a:lnTo>
                  <a:pt x="43456" y="1741648"/>
                </a:lnTo>
                <a:lnTo>
                  <a:pt x="62897" y="1708484"/>
                </a:lnTo>
                <a:lnTo>
                  <a:pt x="83479" y="1674178"/>
                </a:lnTo>
                <a:lnTo>
                  <a:pt x="102920" y="1639870"/>
                </a:lnTo>
                <a:lnTo>
                  <a:pt x="120073" y="1605564"/>
                </a:lnTo>
                <a:lnTo>
                  <a:pt x="133796" y="1572400"/>
                </a:lnTo>
                <a:lnTo>
                  <a:pt x="142945" y="1536949"/>
                </a:lnTo>
                <a:lnTo>
                  <a:pt x="147519" y="1501500"/>
                </a:lnTo>
                <a:lnTo>
                  <a:pt x="147519" y="1463762"/>
                </a:lnTo>
                <a:lnTo>
                  <a:pt x="145232" y="1424880"/>
                </a:lnTo>
                <a:lnTo>
                  <a:pt x="140657" y="1386000"/>
                </a:lnTo>
                <a:lnTo>
                  <a:pt x="134940" y="1347118"/>
                </a:lnTo>
                <a:lnTo>
                  <a:pt x="130365" y="1308237"/>
                </a:lnTo>
                <a:lnTo>
                  <a:pt x="126934" y="1269356"/>
                </a:lnTo>
                <a:lnTo>
                  <a:pt x="128079" y="1232762"/>
                </a:lnTo>
                <a:lnTo>
                  <a:pt x="132653" y="1197312"/>
                </a:lnTo>
                <a:lnTo>
                  <a:pt x="142945" y="1163004"/>
                </a:lnTo>
                <a:lnTo>
                  <a:pt x="157812" y="1134416"/>
                </a:lnTo>
                <a:lnTo>
                  <a:pt x="177251" y="1106970"/>
                </a:lnTo>
                <a:lnTo>
                  <a:pt x="200122" y="1082955"/>
                </a:lnTo>
                <a:lnTo>
                  <a:pt x="226423" y="1058941"/>
                </a:lnTo>
                <a:lnTo>
                  <a:pt x="253870" y="1037212"/>
                </a:lnTo>
                <a:lnTo>
                  <a:pt x="282458" y="1015484"/>
                </a:lnTo>
                <a:lnTo>
                  <a:pt x="311046" y="993757"/>
                </a:lnTo>
                <a:lnTo>
                  <a:pt x="339636" y="972029"/>
                </a:lnTo>
                <a:lnTo>
                  <a:pt x="365937" y="949159"/>
                </a:lnTo>
                <a:lnTo>
                  <a:pt x="388809" y="922857"/>
                </a:lnTo>
                <a:lnTo>
                  <a:pt x="409392" y="897698"/>
                </a:lnTo>
                <a:lnTo>
                  <a:pt x="425402" y="869109"/>
                </a:lnTo>
                <a:lnTo>
                  <a:pt x="439125" y="838233"/>
                </a:lnTo>
                <a:lnTo>
                  <a:pt x="450560" y="805069"/>
                </a:lnTo>
                <a:lnTo>
                  <a:pt x="460852" y="770761"/>
                </a:lnTo>
                <a:lnTo>
                  <a:pt x="470001" y="736455"/>
                </a:lnTo>
                <a:lnTo>
                  <a:pt x="479150" y="701004"/>
                </a:lnTo>
                <a:lnTo>
                  <a:pt x="489442" y="667841"/>
                </a:lnTo>
                <a:lnTo>
                  <a:pt x="500877" y="634677"/>
                </a:lnTo>
                <a:lnTo>
                  <a:pt x="514600" y="603802"/>
                </a:lnTo>
                <a:lnTo>
                  <a:pt x="531753" y="576357"/>
                </a:lnTo>
                <a:lnTo>
                  <a:pt x="552336" y="551198"/>
                </a:lnTo>
                <a:lnTo>
                  <a:pt x="577494" y="530614"/>
                </a:lnTo>
                <a:lnTo>
                  <a:pt x="604941" y="513461"/>
                </a:lnTo>
                <a:lnTo>
                  <a:pt x="635815" y="499737"/>
                </a:lnTo>
                <a:lnTo>
                  <a:pt x="668979" y="488302"/>
                </a:lnTo>
                <a:lnTo>
                  <a:pt x="702142" y="478010"/>
                </a:lnTo>
                <a:lnTo>
                  <a:pt x="737592" y="468861"/>
                </a:lnTo>
                <a:lnTo>
                  <a:pt x="771898" y="459712"/>
                </a:lnTo>
                <a:lnTo>
                  <a:pt x="806205" y="449420"/>
                </a:lnTo>
                <a:lnTo>
                  <a:pt x="839368" y="437985"/>
                </a:lnTo>
                <a:lnTo>
                  <a:pt x="870244" y="424261"/>
                </a:lnTo>
                <a:lnTo>
                  <a:pt x="898833" y="408253"/>
                </a:lnTo>
                <a:lnTo>
                  <a:pt x="923991" y="387669"/>
                </a:lnTo>
                <a:lnTo>
                  <a:pt x="950293" y="364797"/>
                </a:lnTo>
                <a:lnTo>
                  <a:pt x="973165" y="338495"/>
                </a:lnTo>
                <a:lnTo>
                  <a:pt x="994892" y="311049"/>
                </a:lnTo>
                <a:lnTo>
                  <a:pt x="1016619" y="282461"/>
                </a:lnTo>
                <a:lnTo>
                  <a:pt x="1038347" y="253871"/>
                </a:lnTo>
                <a:lnTo>
                  <a:pt x="1060074" y="226426"/>
                </a:lnTo>
                <a:lnTo>
                  <a:pt x="1084089" y="200124"/>
                </a:lnTo>
                <a:lnTo>
                  <a:pt x="1108103" y="177253"/>
                </a:lnTo>
                <a:lnTo>
                  <a:pt x="1135549" y="157812"/>
                </a:lnTo>
                <a:lnTo>
                  <a:pt x="1164137" y="142945"/>
                </a:lnTo>
                <a:lnTo>
                  <a:pt x="1198445" y="132653"/>
                </a:lnTo>
                <a:lnTo>
                  <a:pt x="1233895" y="128079"/>
                </a:lnTo>
                <a:lnTo>
                  <a:pt x="1270487" y="126936"/>
                </a:lnTo>
                <a:lnTo>
                  <a:pt x="1309368" y="130367"/>
                </a:lnTo>
                <a:lnTo>
                  <a:pt x="1348249" y="134941"/>
                </a:lnTo>
                <a:lnTo>
                  <a:pt x="1387131" y="140659"/>
                </a:lnTo>
                <a:lnTo>
                  <a:pt x="1426011" y="145233"/>
                </a:lnTo>
                <a:lnTo>
                  <a:pt x="1464891" y="147520"/>
                </a:lnTo>
                <a:lnTo>
                  <a:pt x="1502630" y="147520"/>
                </a:lnTo>
                <a:lnTo>
                  <a:pt x="1538080" y="142945"/>
                </a:lnTo>
                <a:lnTo>
                  <a:pt x="1573531" y="133797"/>
                </a:lnTo>
                <a:lnTo>
                  <a:pt x="1607837" y="120075"/>
                </a:lnTo>
                <a:lnTo>
                  <a:pt x="1642143" y="101777"/>
                </a:lnTo>
                <a:lnTo>
                  <a:pt x="1676450" y="83480"/>
                </a:lnTo>
                <a:lnTo>
                  <a:pt x="1710756" y="62896"/>
                </a:lnTo>
                <a:lnTo>
                  <a:pt x="1743919" y="43455"/>
                </a:lnTo>
                <a:lnTo>
                  <a:pt x="1779370" y="26302"/>
                </a:lnTo>
                <a:lnTo>
                  <a:pt x="1813676" y="12579"/>
                </a:lnTo>
                <a:lnTo>
                  <a:pt x="1849126" y="343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12490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n 31">
            <a:extLst>
              <a:ext uri="{FF2B5EF4-FFF2-40B4-BE49-F238E27FC236}">
                <a16:creationId xmlns:a16="http://schemas.microsoft.com/office/drawing/2014/main" xmlns="" id="{FC8D5034-E28C-452B-989B-742490599F5D}"/>
              </a:ext>
            </a:extLst>
          </p:cNvPr>
          <p:cNvPicPr>
            <a:picLocks noChangeAspect="1"/>
          </p:cNvPicPr>
          <p:nvPr/>
        </p:nvPicPr>
        <p:blipFill rotWithShape="1">
          <a:blip r:embed="rId3">
            <a:duotone>
              <a:schemeClr val="bg2">
                <a:shade val="45000"/>
                <a:satMod val="135000"/>
              </a:schemeClr>
              <a:prstClr val="white"/>
            </a:duotone>
            <a:alphaModFix amt="35000"/>
          </a:blip>
          <a:srcRect/>
          <a:stretch/>
        </p:blipFill>
        <p:spPr>
          <a:xfrm>
            <a:off x="0" y="0"/>
            <a:ext cx="12192000" cy="6858000"/>
          </a:xfrm>
          <a:prstGeom prst="rect">
            <a:avLst/>
          </a:prstGeom>
        </p:spPr>
      </p:pic>
      <p:sp>
        <p:nvSpPr>
          <p:cNvPr id="2" name="Título 1">
            <a:extLst>
              <a:ext uri="{FF2B5EF4-FFF2-40B4-BE49-F238E27FC236}">
                <a16:creationId xmlns:a16="http://schemas.microsoft.com/office/drawing/2014/main" xmlns="" id="{2436EA2B-83B7-442A-B409-2FF7CB517C1B}"/>
              </a:ext>
            </a:extLst>
          </p:cNvPr>
          <p:cNvSpPr>
            <a:spLocks noGrp="1"/>
          </p:cNvSpPr>
          <p:nvPr>
            <p:ph type="title" idx="4294967295"/>
          </p:nvPr>
        </p:nvSpPr>
        <p:spPr>
          <a:xfrm>
            <a:off x="1053547" y="204790"/>
            <a:ext cx="6340475" cy="1681162"/>
          </a:xfrm>
        </p:spPr>
        <p:txBody>
          <a:bodyPr vert="horz" lIns="91440" tIns="45720" rIns="91440" bIns="45720" rtlCol="0" anchor="t">
            <a:normAutofit/>
          </a:bodyPr>
          <a:lstStyle/>
          <a:p>
            <a:r>
              <a:rPr lang="en-US" dirty="0">
                <a:solidFill>
                  <a:srgbClr val="C00000"/>
                </a:solidFill>
              </a:rPr>
              <a:t>Red dead redemption 2</a:t>
            </a:r>
          </a:p>
        </p:txBody>
      </p:sp>
      <p:pic>
        <p:nvPicPr>
          <p:cNvPr id="34" name="Imagen 33">
            <a:hlinkClick r:id="rId4"/>
            <a:extLst>
              <a:ext uri="{FF2B5EF4-FFF2-40B4-BE49-F238E27FC236}">
                <a16:creationId xmlns:a16="http://schemas.microsoft.com/office/drawing/2014/main" xmlns="" id="{53FE9AE8-B021-4D69-9D1C-577EBF11C837}"/>
              </a:ext>
            </a:extLst>
          </p:cNvPr>
          <p:cNvPicPr>
            <a:picLocks noChangeAspect="1"/>
          </p:cNvPicPr>
          <p:nvPr/>
        </p:nvPicPr>
        <p:blipFill rotWithShape="1">
          <a:blip r:embed="rId5"/>
          <a:srcRect r="49531"/>
          <a:stretch/>
        </p:blipFill>
        <p:spPr>
          <a:xfrm>
            <a:off x="6407563" y="1864264"/>
            <a:ext cx="2313104" cy="2191062"/>
          </a:xfrm>
          <a:prstGeom prst="rect">
            <a:avLst/>
          </a:prstGeom>
        </p:spPr>
      </p:pic>
      <p:pic>
        <p:nvPicPr>
          <p:cNvPr id="10" name="Imagen 9">
            <a:hlinkClick r:id="rId6"/>
            <a:extLst>
              <a:ext uri="{FF2B5EF4-FFF2-40B4-BE49-F238E27FC236}">
                <a16:creationId xmlns:a16="http://schemas.microsoft.com/office/drawing/2014/main" xmlns="" id="{B7617531-C56C-46B3-BD74-939BCA2231CC}"/>
              </a:ext>
            </a:extLst>
          </p:cNvPr>
          <p:cNvPicPr>
            <a:picLocks noChangeAspect="1"/>
          </p:cNvPicPr>
          <p:nvPr/>
        </p:nvPicPr>
        <p:blipFill>
          <a:blip r:embed="rId7"/>
          <a:stretch>
            <a:fillRect/>
          </a:stretch>
        </p:blipFill>
        <p:spPr>
          <a:xfrm>
            <a:off x="3038475" y="4902607"/>
            <a:ext cx="6115050" cy="1419225"/>
          </a:xfrm>
          <a:prstGeom prst="rect">
            <a:avLst/>
          </a:prstGeom>
        </p:spPr>
      </p:pic>
      <p:grpSp>
        <p:nvGrpSpPr>
          <p:cNvPr id="3" name="Grupo 14">
            <a:extLst>
              <a:ext uri="{FF2B5EF4-FFF2-40B4-BE49-F238E27FC236}">
                <a16:creationId xmlns:a16="http://schemas.microsoft.com/office/drawing/2014/main" xmlns="" id="{01D91373-2EDF-4FB4-A5D3-CB1F81D99312}"/>
              </a:ext>
            </a:extLst>
          </p:cNvPr>
          <p:cNvGrpSpPr/>
          <p:nvPr/>
        </p:nvGrpSpPr>
        <p:grpSpPr>
          <a:xfrm>
            <a:off x="1201202" y="1846195"/>
            <a:ext cx="4894798" cy="2152442"/>
            <a:chOff x="6202086" y="2112401"/>
            <a:chExt cx="4583234" cy="1698356"/>
          </a:xfrm>
        </p:grpSpPr>
        <p:pic>
          <p:nvPicPr>
            <p:cNvPr id="11" name="Imagen 10">
              <a:hlinkClick r:id="rId8"/>
              <a:extLst>
                <a:ext uri="{FF2B5EF4-FFF2-40B4-BE49-F238E27FC236}">
                  <a16:creationId xmlns:a16="http://schemas.microsoft.com/office/drawing/2014/main" xmlns="" id="{32A26237-CD20-41E0-84AA-BA69C048639B}"/>
                </a:ext>
              </a:extLst>
            </p:cNvPr>
            <p:cNvPicPr>
              <a:picLocks noChangeAspect="1"/>
            </p:cNvPicPr>
            <p:nvPr/>
          </p:nvPicPr>
          <p:blipFill>
            <a:blip r:embed="rId9"/>
            <a:stretch>
              <a:fillRect/>
            </a:stretch>
          </p:blipFill>
          <p:spPr>
            <a:xfrm>
              <a:off x="6202086" y="2112401"/>
              <a:ext cx="4583234" cy="1698356"/>
            </a:xfrm>
            <a:prstGeom prst="rect">
              <a:avLst/>
            </a:prstGeom>
          </p:spPr>
        </p:pic>
        <p:pic>
          <p:nvPicPr>
            <p:cNvPr id="13" name="Imagen 12">
              <a:extLst>
                <a:ext uri="{FF2B5EF4-FFF2-40B4-BE49-F238E27FC236}">
                  <a16:creationId xmlns:a16="http://schemas.microsoft.com/office/drawing/2014/main" xmlns="" id="{FE0C8835-7BBC-4874-A906-05C2801EAE2B}"/>
                </a:ext>
              </a:extLst>
            </p:cNvPr>
            <p:cNvPicPr>
              <a:picLocks noChangeAspect="1"/>
            </p:cNvPicPr>
            <p:nvPr/>
          </p:nvPicPr>
          <p:blipFill>
            <a:blip r:embed="rId10"/>
            <a:stretch>
              <a:fillRect/>
            </a:stretch>
          </p:blipFill>
          <p:spPr>
            <a:xfrm>
              <a:off x="9880585" y="3457010"/>
              <a:ext cx="904735" cy="353747"/>
            </a:xfrm>
            <a:prstGeom prst="rect">
              <a:avLst/>
            </a:prstGeom>
          </p:spPr>
        </p:pic>
      </p:grpSp>
      <p:pic>
        <p:nvPicPr>
          <p:cNvPr id="9" name="Imagen 8">
            <a:hlinkClick r:id="rId11"/>
            <a:extLst>
              <a:ext uri="{FF2B5EF4-FFF2-40B4-BE49-F238E27FC236}">
                <a16:creationId xmlns:a16="http://schemas.microsoft.com/office/drawing/2014/main" xmlns="" id="{9A494714-F4F6-4A64-AAAC-A765B7B9C5D5}"/>
              </a:ext>
            </a:extLst>
          </p:cNvPr>
          <p:cNvPicPr>
            <a:picLocks noChangeAspect="1"/>
          </p:cNvPicPr>
          <p:nvPr/>
        </p:nvPicPr>
        <p:blipFill rotWithShape="1">
          <a:blip r:embed="rId5"/>
          <a:srcRect l="50469"/>
          <a:stretch/>
        </p:blipFill>
        <p:spPr>
          <a:xfrm>
            <a:off x="8720667" y="1866642"/>
            <a:ext cx="2270130" cy="2188684"/>
          </a:xfrm>
          <a:prstGeom prst="rect">
            <a:avLst/>
          </a:prstGeom>
        </p:spPr>
      </p:pic>
    </p:spTree>
    <p:extLst>
      <p:ext uri="{BB962C8B-B14F-4D97-AF65-F5344CB8AC3E}">
        <p14:creationId xmlns:p14="http://schemas.microsoft.com/office/powerpoint/2010/main" val="309719187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1547" y="0"/>
            <a:ext cx="8943975"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7474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50"/>
          <p:cNvSpPr>
            <a:spLocks noChangeArrowheads="1"/>
          </p:cNvSpPr>
          <p:nvPr/>
        </p:nvSpPr>
        <p:spPr bwMode="auto">
          <a:xfrm>
            <a:off x="1676401" y="-32266"/>
            <a:ext cx="184731" cy="369332"/>
          </a:xfrm>
          <a:prstGeom prst="rect">
            <a:avLst/>
          </a:prstGeom>
          <a:noFill/>
          <a:ln w="9525">
            <a:noFill/>
            <a:miter lim="800000"/>
            <a:headEnd/>
            <a:tailEnd/>
          </a:ln>
        </p:spPr>
        <p:txBody>
          <a:bodyPr wrap="none" anchor="ctr">
            <a:spAutoFit/>
          </a:bodyPr>
          <a:lstStyle/>
          <a:p>
            <a:endParaRPr lang="es-ES">
              <a:solidFill>
                <a:prstClr val="black"/>
              </a:solidFill>
              <a:latin typeface="Calibri" pitchFamily="34" charset="0"/>
            </a:endParaRPr>
          </a:p>
        </p:txBody>
      </p:sp>
      <p:sp>
        <p:nvSpPr>
          <p:cNvPr id="2" name="1 Rectángulo"/>
          <p:cNvSpPr/>
          <p:nvPr/>
        </p:nvSpPr>
        <p:spPr>
          <a:xfrm>
            <a:off x="910384" y="963328"/>
            <a:ext cx="8016556" cy="5816977"/>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s-ES" sz="1600" b="1" dirty="0">
                <a:solidFill>
                  <a:schemeClr val="tx2"/>
                </a:solidFill>
              </a:rPr>
              <a:t>Videojuegos que se pueden descargar y jugar sin necesidad de  pagar, convirtiendo a los Smartphone en pequeñas consolas</a:t>
            </a:r>
          </a:p>
          <a:p>
            <a:pPr algn="just"/>
            <a:r>
              <a:rPr lang="es-ES" sz="1600" b="1" dirty="0">
                <a:solidFill>
                  <a:srgbClr val="C00000"/>
                </a:solidFill>
              </a:rPr>
              <a:t>F2P-P2W</a:t>
            </a:r>
          </a:p>
          <a:p>
            <a:pPr algn="just"/>
            <a:endParaRPr lang="es-ES" sz="1600" b="1" dirty="0">
              <a:solidFill>
                <a:srgbClr val="680023"/>
              </a:solidFill>
            </a:endParaRPr>
          </a:p>
          <a:p>
            <a:pPr algn="just"/>
            <a:r>
              <a:rPr lang="es-ES" sz="1600" b="1" dirty="0">
                <a:solidFill>
                  <a:srgbClr val="680023"/>
                </a:solidFill>
              </a:rPr>
              <a:t>SUPERCELL</a:t>
            </a:r>
            <a:r>
              <a:rPr lang="es-ES" sz="1600" b="1" i="1" dirty="0">
                <a:solidFill>
                  <a:schemeClr val="tx2"/>
                </a:solidFill>
              </a:rPr>
              <a:t>:</a:t>
            </a:r>
            <a:r>
              <a:rPr lang="es-ES" sz="1600" dirty="0">
                <a:solidFill>
                  <a:schemeClr val="tx2"/>
                </a:solidFill>
              </a:rPr>
              <a:t> empresa finlandesa que con sólo tres juegos en el mercado y una plantilla de 150 trabajadores consiguió 1.500 millones de euros de ingresos el año pasado. Al menos 100 millones de personas juegan al día a alguno de sus juegos. </a:t>
            </a:r>
            <a:r>
              <a:rPr lang="es-ES" sz="1600" b="1" i="1" dirty="0" err="1">
                <a:solidFill>
                  <a:schemeClr val="tx2"/>
                </a:solidFill>
              </a:rPr>
              <a:t>Clash</a:t>
            </a:r>
            <a:r>
              <a:rPr lang="es-ES" sz="1600" b="1" i="1" dirty="0">
                <a:solidFill>
                  <a:schemeClr val="tx2"/>
                </a:solidFill>
              </a:rPr>
              <a:t> </a:t>
            </a:r>
            <a:r>
              <a:rPr lang="es-ES" sz="1600" b="1" i="1" dirty="0" err="1">
                <a:solidFill>
                  <a:schemeClr val="tx2"/>
                </a:solidFill>
              </a:rPr>
              <a:t>Royale</a:t>
            </a:r>
            <a:r>
              <a:rPr lang="es-ES" sz="1600" dirty="0">
                <a:solidFill>
                  <a:schemeClr val="tx2"/>
                </a:solidFill>
              </a:rPr>
              <a:t>: más de 1.000 millones de facturación año.</a:t>
            </a:r>
          </a:p>
          <a:p>
            <a:pPr algn="just"/>
            <a:endParaRPr lang="es-ES" sz="1600" b="1" dirty="0">
              <a:solidFill>
                <a:srgbClr val="680023"/>
              </a:solidFill>
            </a:endParaRPr>
          </a:p>
          <a:p>
            <a:pPr marL="285750" lvl="0" indent="-285750">
              <a:buFont typeface="Wingdings" panose="05000000000000000000" pitchFamily="2" charset="2"/>
              <a:buChar char="§"/>
            </a:pPr>
            <a:r>
              <a:rPr lang="en-US" sz="1600" b="1" dirty="0">
                <a:solidFill>
                  <a:srgbClr val="FF0000"/>
                </a:solidFill>
              </a:rPr>
              <a:t>Se ha </a:t>
            </a:r>
            <a:r>
              <a:rPr lang="en-US" sz="1600" b="1" dirty="0" err="1">
                <a:solidFill>
                  <a:srgbClr val="FF0000"/>
                </a:solidFill>
              </a:rPr>
              <a:t>extendido</a:t>
            </a:r>
            <a:r>
              <a:rPr lang="en-US" sz="1600" b="1" dirty="0">
                <a:solidFill>
                  <a:srgbClr val="FF0000"/>
                </a:solidFill>
              </a:rPr>
              <a:t> a </a:t>
            </a:r>
            <a:r>
              <a:rPr lang="en-US" sz="1600" b="1" dirty="0" err="1">
                <a:solidFill>
                  <a:srgbClr val="FF0000"/>
                </a:solidFill>
              </a:rPr>
              <a:t>muchos</a:t>
            </a:r>
            <a:r>
              <a:rPr lang="en-US" sz="1600" b="1" dirty="0">
                <a:solidFill>
                  <a:srgbClr val="FF0000"/>
                </a:solidFill>
              </a:rPr>
              <a:t> </a:t>
            </a:r>
            <a:r>
              <a:rPr lang="en-US" sz="1600" b="1" dirty="0" err="1">
                <a:solidFill>
                  <a:srgbClr val="FF0000"/>
                </a:solidFill>
              </a:rPr>
              <a:t>otros</a:t>
            </a:r>
            <a:r>
              <a:rPr lang="en-US" sz="1600" b="1" dirty="0">
                <a:solidFill>
                  <a:srgbClr val="FF0000"/>
                </a:solidFill>
              </a:rPr>
              <a:t> </a:t>
            </a:r>
            <a:r>
              <a:rPr lang="en-US" sz="1600" b="1" dirty="0" err="1">
                <a:solidFill>
                  <a:srgbClr val="FF0000"/>
                </a:solidFill>
              </a:rPr>
              <a:t>videojuegos</a:t>
            </a:r>
            <a:r>
              <a:rPr lang="en-US" sz="1600" b="1" dirty="0">
                <a:solidFill>
                  <a:srgbClr val="FF0000"/>
                </a:solidFill>
              </a:rPr>
              <a:t> </a:t>
            </a:r>
            <a:r>
              <a:rPr lang="en-US" sz="1600" b="1" dirty="0" err="1">
                <a:solidFill>
                  <a:srgbClr val="FF0000"/>
                </a:solidFill>
              </a:rPr>
              <a:t>como</a:t>
            </a:r>
            <a:r>
              <a:rPr lang="en-US" sz="1600" b="1" dirty="0">
                <a:solidFill>
                  <a:srgbClr val="FF0000"/>
                </a:solidFill>
              </a:rPr>
              <a:t> Dragon Ball, </a:t>
            </a:r>
            <a:r>
              <a:rPr lang="en-US" sz="1600" b="1" dirty="0" err="1">
                <a:solidFill>
                  <a:srgbClr val="FF0000"/>
                </a:solidFill>
              </a:rPr>
              <a:t>Fifa</a:t>
            </a:r>
            <a:r>
              <a:rPr lang="en-US" sz="1600" b="1" dirty="0">
                <a:solidFill>
                  <a:srgbClr val="FF0000"/>
                </a:solidFill>
              </a:rPr>
              <a:t>, Call of Duty…</a:t>
            </a:r>
          </a:p>
          <a:p>
            <a:pPr marL="285750" lvl="0" indent="-285750">
              <a:buFont typeface="Wingdings" panose="05000000000000000000" pitchFamily="2" charset="2"/>
              <a:buChar char="§"/>
            </a:pPr>
            <a:r>
              <a:rPr lang="en-US" sz="1600" dirty="0" err="1"/>
              <a:t>Suponen</a:t>
            </a:r>
            <a:r>
              <a:rPr lang="en-US" sz="1600" dirty="0"/>
              <a:t> </a:t>
            </a:r>
            <a:r>
              <a:rPr lang="en-US" sz="1600" dirty="0" err="1"/>
              <a:t>ya</a:t>
            </a:r>
            <a:r>
              <a:rPr lang="en-US" sz="1600" dirty="0"/>
              <a:t> un </a:t>
            </a:r>
            <a:r>
              <a:rPr lang="en-US" sz="1600" dirty="0" err="1"/>
              <a:t>negocio</a:t>
            </a:r>
            <a:r>
              <a:rPr lang="en-US" sz="1600" dirty="0"/>
              <a:t> de </a:t>
            </a:r>
            <a:r>
              <a:rPr lang="en-US" sz="1600" dirty="0" err="1"/>
              <a:t>más</a:t>
            </a:r>
            <a:r>
              <a:rPr lang="en-US" sz="1600" dirty="0"/>
              <a:t> de 20.000 </a:t>
            </a:r>
            <a:r>
              <a:rPr lang="en-US" sz="1600" dirty="0" err="1"/>
              <a:t>millones</a:t>
            </a:r>
            <a:r>
              <a:rPr lang="en-US" sz="1600" dirty="0"/>
              <a:t> de euros</a:t>
            </a:r>
          </a:p>
          <a:p>
            <a:pPr marL="285750" lvl="0" indent="-285750">
              <a:buFont typeface="Wingdings" panose="05000000000000000000" pitchFamily="2" charset="2"/>
              <a:buChar char="§"/>
            </a:pPr>
            <a:r>
              <a:rPr lang="en-US" sz="1600" dirty="0" err="1"/>
              <a:t>Por</a:t>
            </a:r>
            <a:r>
              <a:rPr lang="en-US" sz="1600" dirty="0"/>
              <a:t> </a:t>
            </a:r>
            <a:r>
              <a:rPr lang="en-US" sz="1600" dirty="0" err="1"/>
              <a:t>iniciativa</a:t>
            </a:r>
            <a:r>
              <a:rPr lang="en-US" sz="1600" dirty="0"/>
              <a:t> de </a:t>
            </a:r>
            <a:r>
              <a:rPr lang="en-US" sz="1600" dirty="0" err="1"/>
              <a:t>paises</a:t>
            </a:r>
            <a:r>
              <a:rPr lang="en-US" sz="1600" dirty="0"/>
              <a:t> </a:t>
            </a:r>
            <a:r>
              <a:rPr lang="en-US" sz="1600" dirty="0" err="1"/>
              <a:t>como</a:t>
            </a:r>
            <a:r>
              <a:rPr lang="en-US" sz="1600" dirty="0"/>
              <a:t> </a:t>
            </a:r>
            <a:r>
              <a:rPr lang="en-US" sz="1600" dirty="0" err="1"/>
              <a:t>Bélgica</a:t>
            </a:r>
            <a:r>
              <a:rPr lang="en-US" sz="1600" dirty="0"/>
              <a:t> se </a:t>
            </a:r>
            <a:r>
              <a:rPr lang="en-US" sz="1600" dirty="0" err="1"/>
              <a:t>está</a:t>
            </a:r>
            <a:r>
              <a:rPr lang="en-US" sz="1600" dirty="0"/>
              <a:t> </a:t>
            </a:r>
            <a:r>
              <a:rPr lang="en-US" sz="1600" dirty="0" err="1"/>
              <a:t>intentando</a:t>
            </a:r>
            <a:r>
              <a:rPr lang="en-US" sz="1600" dirty="0"/>
              <a:t> </a:t>
            </a:r>
            <a:r>
              <a:rPr lang="en-US" sz="1600" dirty="0" err="1"/>
              <a:t>cambiar</a:t>
            </a:r>
            <a:r>
              <a:rPr lang="en-US" sz="1600" dirty="0"/>
              <a:t> la </a:t>
            </a:r>
            <a:r>
              <a:rPr lang="en-US" sz="1600" dirty="0" err="1"/>
              <a:t>legislación</a:t>
            </a:r>
            <a:r>
              <a:rPr lang="en-US" sz="1600" dirty="0"/>
              <a:t> </a:t>
            </a:r>
            <a:r>
              <a:rPr lang="en-US" sz="1600" dirty="0" err="1"/>
              <a:t>europea</a:t>
            </a:r>
            <a:endParaRPr lang="es-ES" sz="1600" dirty="0"/>
          </a:p>
          <a:p>
            <a:pPr algn="just"/>
            <a:endParaRPr lang="es-ES" dirty="0">
              <a:solidFill>
                <a:schemeClr val="tx2"/>
              </a:solidFill>
            </a:endParaRPr>
          </a:p>
          <a:p>
            <a:pPr algn="just"/>
            <a:r>
              <a:rPr lang="es-ES" b="1" dirty="0">
                <a:solidFill>
                  <a:schemeClr val="tx2"/>
                </a:solidFill>
              </a:rPr>
              <a:t>CLAVES DEL ÉXITO:</a:t>
            </a:r>
          </a:p>
          <a:p>
            <a:pPr marL="285750" indent="-285750">
              <a:buFont typeface="Wingdings" panose="05000000000000000000" pitchFamily="2" charset="2"/>
              <a:buChar char="§"/>
            </a:pPr>
            <a:r>
              <a:rPr lang="es-ES" sz="1600" dirty="0">
                <a:solidFill>
                  <a:schemeClr val="tx2"/>
                </a:solidFill>
              </a:rPr>
              <a:t>Partidas breves, aprox. 3-4min</a:t>
            </a:r>
          </a:p>
          <a:p>
            <a:pPr marL="285750" indent="-285750">
              <a:buFont typeface="Wingdings" panose="05000000000000000000" pitchFamily="2" charset="2"/>
              <a:buChar char="§"/>
            </a:pPr>
            <a:r>
              <a:rPr lang="es-ES" sz="1600" dirty="0">
                <a:solidFill>
                  <a:schemeClr val="tx2"/>
                </a:solidFill>
              </a:rPr>
              <a:t>“</a:t>
            </a:r>
            <a:r>
              <a:rPr lang="es-ES" sz="1600" dirty="0" err="1">
                <a:solidFill>
                  <a:schemeClr val="tx2"/>
                </a:solidFill>
              </a:rPr>
              <a:t>Jugabilidad</a:t>
            </a:r>
            <a:r>
              <a:rPr lang="es-ES" sz="1600" dirty="0">
                <a:solidFill>
                  <a:schemeClr val="tx2"/>
                </a:solidFill>
              </a:rPr>
              <a:t>” sencilla y muy atractiva, en línea y en tiempo real, no juegas contra el móvil, sino con otro amigo.</a:t>
            </a:r>
          </a:p>
          <a:p>
            <a:pPr marL="285750" indent="-285750">
              <a:buFont typeface="Wingdings" panose="05000000000000000000" pitchFamily="2" charset="2"/>
              <a:buChar char="§"/>
            </a:pPr>
            <a:r>
              <a:rPr lang="es-ES" sz="1600" dirty="0">
                <a:solidFill>
                  <a:schemeClr val="tx2"/>
                </a:solidFill>
              </a:rPr>
              <a:t>Fomenta la </a:t>
            </a:r>
            <a:r>
              <a:rPr lang="es-ES" sz="1600" b="1" dirty="0">
                <a:solidFill>
                  <a:schemeClr val="tx2"/>
                </a:solidFill>
              </a:rPr>
              <a:t>competitividad</a:t>
            </a:r>
            <a:r>
              <a:rPr lang="es-ES" sz="1600" dirty="0">
                <a:solidFill>
                  <a:schemeClr val="tx2"/>
                </a:solidFill>
              </a:rPr>
              <a:t>, sistema de clasificación basado en ganar “Coronas” que permite escalar posiciones y divisiones en función del ratio de victorias/derrotas.</a:t>
            </a:r>
          </a:p>
          <a:p>
            <a:pPr marL="285750" indent="-285750" algn="just">
              <a:buFont typeface="Wingdings" panose="05000000000000000000" pitchFamily="2" charset="2"/>
              <a:buChar char="§"/>
            </a:pPr>
            <a:r>
              <a:rPr lang="es-ES" sz="1600" b="1" dirty="0">
                <a:solidFill>
                  <a:schemeClr val="tx2"/>
                </a:solidFill>
              </a:rPr>
              <a:t>juego en línea</a:t>
            </a:r>
            <a:r>
              <a:rPr lang="es-ES" sz="1600" dirty="0">
                <a:solidFill>
                  <a:schemeClr val="tx2"/>
                </a:solidFill>
              </a:rPr>
              <a:t> con otros y posibilidad de crear “</a:t>
            </a:r>
            <a:r>
              <a:rPr lang="es-ES" sz="1600" b="1" dirty="0">
                <a:solidFill>
                  <a:schemeClr val="tx2"/>
                </a:solidFill>
              </a:rPr>
              <a:t>Clanes</a:t>
            </a:r>
            <a:r>
              <a:rPr lang="es-ES" sz="1600" dirty="0">
                <a:solidFill>
                  <a:schemeClr val="tx2"/>
                </a:solidFill>
              </a:rPr>
              <a:t>” con los amigos o gente que conocen a través del juego, </a:t>
            </a:r>
            <a:r>
              <a:rPr lang="es-ES" sz="1600" b="1" dirty="0">
                <a:solidFill>
                  <a:schemeClr val="tx2"/>
                </a:solidFill>
              </a:rPr>
              <a:t>chatear</a:t>
            </a:r>
            <a:r>
              <a:rPr lang="es-ES" sz="1600" dirty="0">
                <a:solidFill>
                  <a:schemeClr val="tx2"/>
                </a:solidFill>
              </a:rPr>
              <a:t> con estos, </a:t>
            </a:r>
            <a:r>
              <a:rPr lang="es-ES" sz="1600" b="1" dirty="0">
                <a:solidFill>
                  <a:schemeClr val="tx2"/>
                </a:solidFill>
              </a:rPr>
              <a:t>comparar sus posiciones en el ranking</a:t>
            </a:r>
            <a:r>
              <a:rPr lang="es-ES" sz="1600" dirty="0">
                <a:solidFill>
                  <a:schemeClr val="tx2"/>
                </a:solidFill>
              </a:rPr>
              <a:t>, llevar a cabo </a:t>
            </a:r>
            <a:r>
              <a:rPr lang="es-ES" sz="1600" b="1" dirty="0">
                <a:solidFill>
                  <a:schemeClr val="tx2"/>
                </a:solidFill>
              </a:rPr>
              <a:t>batallas amistosas</a:t>
            </a:r>
            <a:r>
              <a:rPr lang="es-ES" sz="1600" dirty="0">
                <a:solidFill>
                  <a:schemeClr val="tx2"/>
                </a:solidFill>
              </a:rPr>
              <a:t> o </a:t>
            </a:r>
            <a:r>
              <a:rPr lang="es-ES" sz="1600" b="1" dirty="0">
                <a:solidFill>
                  <a:schemeClr val="tx2"/>
                </a:solidFill>
              </a:rPr>
              <a:t>presumir de sus colecciones de cartas</a:t>
            </a:r>
            <a:r>
              <a:rPr lang="es-ES" sz="1600" dirty="0">
                <a:solidFill>
                  <a:schemeClr val="tx2"/>
                </a:solidFill>
              </a:rPr>
              <a:t>.</a:t>
            </a:r>
          </a:p>
        </p:txBody>
      </p:sp>
      <p:pic>
        <p:nvPicPr>
          <p:cNvPr id="8" name="Picture 2" descr="C:\Users\Usuario\Desktop\ERGUETE 2016\Pay to Win\Imaxes\princip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5968" y="1226222"/>
            <a:ext cx="2917927" cy="5189989"/>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3"/>
          <p:cNvSpPr>
            <a:spLocks noGrp="1"/>
          </p:cNvSpPr>
          <p:nvPr>
            <p:ph type="title"/>
          </p:nvPr>
        </p:nvSpPr>
        <p:spPr>
          <a:xfrm>
            <a:off x="910384" y="162157"/>
            <a:ext cx="10178322" cy="768517"/>
          </a:xfrm>
        </p:spPr>
        <p:txBody>
          <a:bodyPr>
            <a:normAutofit fontScale="90000"/>
          </a:bodyPr>
          <a:lstStyle/>
          <a:p>
            <a:r>
              <a:rPr lang="es-ES_tradnl" dirty="0"/>
              <a:t>“</a:t>
            </a:r>
            <a:r>
              <a:rPr lang="es-ES_tradnl" cap="none" dirty="0"/>
              <a:t>Free to Play-</a:t>
            </a:r>
            <a:r>
              <a:rPr lang="es-ES_tradnl" cap="none" dirty="0" err="1"/>
              <a:t>Pay</a:t>
            </a:r>
            <a:r>
              <a:rPr lang="es-ES_tradnl" cap="none" dirty="0"/>
              <a:t> to </a:t>
            </a:r>
            <a:r>
              <a:rPr lang="es-ES_tradnl" cap="none" dirty="0" err="1"/>
              <a:t>Win</a:t>
            </a:r>
            <a:r>
              <a:rPr lang="es-ES_tradnl" dirty="0"/>
              <a:t>”</a:t>
            </a:r>
          </a:p>
        </p:txBody>
      </p:sp>
    </p:spTree>
    <p:extLst>
      <p:ext uri="{BB962C8B-B14F-4D97-AF65-F5344CB8AC3E}">
        <p14:creationId xmlns:p14="http://schemas.microsoft.com/office/powerpoint/2010/main" val="3195206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50"/>
          <p:cNvSpPr>
            <a:spLocks noChangeArrowheads="1"/>
          </p:cNvSpPr>
          <p:nvPr/>
        </p:nvSpPr>
        <p:spPr bwMode="auto">
          <a:xfrm>
            <a:off x="1676401" y="-32266"/>
            <a:ext cx="184731" cy="369332"/>
          </a:xfrm>
          <a:prstGeom prst="rect">
            <a:avLst/>
          </a:prstGeom>
          <a:noFill/>
          <a:ln w="9525">
            <a:noFill/>
            <a:miter lim="800000"/>
            <a:headEnd/>
            <a:tailEnd/>
          </a:ln>
        </p:spPr>
        <p:txBody>
          <a:bodyPr wrap="none" anchor="ctr">
            <a:spAutoFit/>
          </a:bodyPr>
          <a:lstStyle/>
          <a:p>
            <a:endParaRPr lang="es-ES">
              <a:solidFill>
                <a:prstClr val="black"/>
              </a:solidFill>
              <a:latin typeface="Calibri" pitchFamily="34" charset="0"/>
            </a:endParaRPr>
          </a:p>
        </p:txBody>
      </p:sp>
      <p:sp>
        <p:nvSpPr>
          <p:cNvPr id="2" name="1 Rectángulo"/>
          <p:cNvSpPr/>
          <p:nvPr/>
        </p:nvSpPr>
        <p:spPr>
          <a:xfrm>
            <a:off x="996587" y="337066"/>
            <a:ext cx="6081546" cy="594008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285750" indent="-285750" algn="just">
              <a:buFont typeface="Wingdings" panose="05000000000000000000" pitchFamily="2" charset="2"/>
              <a:buChar char="§"/>
            </a:pPr>
            <a:r>
              <a:rPr lang="es-ES" dirty="0">
                <a:solidFill>
                  <a:schemeClr val="tx2"/>
                </a:solidFill>
              </a:rPr>
              <a:t>A través de las victorias el jugador recibe </a:t>
            </a:r>
            <a:r>
              <a:rPr lang="es-ES" b="1" dirty="0">
                <a:solidFill>
                  <a:schemeClr val="tx2"/>
                </a:solidFill>
              </a:rPr>
              <a:t>cofres</a:t>
            </a:r>
            <a:r>
              <a:rPr lang="es-ES" dirty="0">
                <a:solidFill>
                  <a:schemeClr val="tx2"/>
                </a:solidFill>
              </a:rPr>
              <a:t> donde obtiene oro y </a:t>
            </a:r>
            <a:r>
              <a:rPr lang="es-ES" b="1" dirty="0">
                <a:solidFill>
                  <a:schemeClr val="tx2"/>
                </a:solidFill>
              </a:rPr>
              <a:t>cartas</a:t>
            </a:r>
            <a:r>
              <a:rPr lang="es-ES" dirty="0">
                <a:solidFill>
                  <a:schemeClr val="tx2"/>
                </a:solidFill>
              </a:rPr>
              <a:t>, que sirven para mejorar y aumentar las tropas disponibles.</a:t>
            </a:r>
          </a:p>
          <a:p>
            <a:pPr marL="285750" indent="-285750" algn="just">
              <a:buFont typeface="Wingdings" panose="05000000000000000000" pitchFamily="2" charset="2"/>
              <a:buChar char="§"/>
            </a:pPr>
            <a:endParaRPr lang="es-ES" sz="1400" dirty="0">
              <a:solidFill>
                <a:schemeClr val="tx2"/>
              </a:solidFill>
            </a:endParaRPr>
          </a:p>
          <a:p>
            <a:pPr marL="285750" indent="-285750" algn="just">
              <a:buFont typeface="Wingdings" panose="05000000000000000000" pitchFamily="2" charset="2"/>
              <a:buChar char="§"/>
            </a:pPr>
            <a:r>
              <a:rPr lang="es-ES" b="1" dirty="0">
                <a:solidFill>
                  <a:schemeClr val="tx2"/>
                </a:solidFill>
              </a:rPr>
              <a:t>El coleccionismo de esas cartas, resulta ser el verdadero filón de su rentabilidad y su adicción.</a:t>
            </a:r>
          </a:p>
          <a:p>
            <a:pPr marL="285750" indent="-285750" algn="just">
              <a:buFont typeface="Wingdings" panose="05000000000000000000" pitchFamily="2" charset="2"/>
              <a:buChar char="§"/>
            </a:pPr>
            <a:endParaRPr lang="es-ES" sz="1400" dirty="0">
              <a:solidFill>
                <a:schemeClr val="tx2"/>
              </a:solidFill>
            </a:endParaRPr>
          </a:p>
          <a:p>
            <a:pPr marL="285750" indent="-285750" algn="just">
              <a:buFont typeface="Wingdings" panose="05000000000000000000" pitchFamily="2" charset="2"/>
              <a:buChar char="§"/>
            </a:pPr>
            <a:r>
              <a:rPr lang="es-ES" dirty="0">
                <a:solidFill>
                  <a:schemeClr val="tx2"/>
                </a:solidFill>
              </a:rPr>
              <a:t>Miles de impedimentos para el progreso del jugador al menos que tire de </a:t>
            </a:r>
            <a:r>
              <a:rPr lang="es-ES" b="1" dirty="0">
                <a:solidFill>
                  <a:schemeClr val="tx2"/>
                </a:solidFill>
              </a:rPr>
              <a:t>monedero</a:t>
            </a:r>
            <a:r>
              <a:rPr lang="es-ES" dirty="0">
                <a:solidFill>
                  <a:schemeClr val="tx2"/>
                </a:solidFill>
              </a:rPr>
              <a:t>: “</a:t>
            </a:r>
            <a:r>
              <a:rPr lang="es-ES" b="1" dirty="0">
                <a:solidFill>
                  <a:schemeClr val="tx2"/>
                </a:solidFill>
              </a:rPr>
              <a:t>cofres recompensa</a:t>
            </a:r>
            <a:r>
              <a:rPr lang="es-ES" dirty="0">
                <a:solidFill>
                  <a:schemeClr val="tx2"/>
                </a:solidFill>
              </a:rPr>
              <a:t>” (</a:t>
            </a:r>
            <a:r>
              <a:rPr lang="es-ES" b="1" dirty="0">
                <a:solidFill>
                  <a:schemeClr val="tx2"/>
                </a:solidFill>
              </a:rPr>
              <a:t>LOOT-BOX)</a:t>
            </a:r>
            <a:r>
              <a:rPr lang="es-ES" dirty="0">
                <a:solidFill>
                  <a:schemeClr val="tx2"/>
                </a:solidFill>
              </a:rPr>
              <a:t> con cartas con las que crear una baraja competitiva para ser capaces de ganar. Limitados y tiempos de espera muy restrictivos para su desbloqueo (de 4h los comunes a 24h los más exclusivos).</a:t>
            </a:r>
          </a:p>
          <a:p>
            <a:pPr marL="285750" indent="-285750" algn="just">
              <a:buFont typeface="Wingdings" panose="05000000000000000000" pitchFamily="2" charset="2"/>
              <a:buChar char="§"/>
            </a:pPr>
            <a:endParaRPr lang="es-ES" sz="1400" dirty="0">
              <a:solidFill>
                <a:schemeClr val="tx2"/>
              </a:solidFill>
            </a:endParaRPr>
          </a:p>
          <a:p>
            <a:pPr marL="285750" indent="-285750" algn="just">
              <a:buFont typeface="Wingdings" panose="05000000000000000000" pitchFamily="2" charset="2"/>
              <a:buChar char="§"/>
            </a:pPr>
            <a:r>
              <a:rPr lang="es-ES" dirty="0">
                <a:solidFill>
                  <a:schemeClr val="tx2"/>
                </a:solidFill>
              </a:rPr>
              <a:t>Esperar  </a:t>
            </a:r>
            <a:r>
              <a:rPr lang="es-ES" b="1" dirty="0">
                <a:solidFill>
                  <a:schemeClr val="tx2"/>
                </a:solidFill>
              </a:rPr>
              <a:t>o pagar</a:t>
            </a:r>
            <a:r>
              <a:rPr lang="es-ES" dirty="0">
                <a:solidFill>
                  <a:schemeClr val="tx2"/>
                </a:solidFill>
              </a:rPr>
              <a:t> para seguir avanzando: comprar </a:t>
            </a:r>
            <a:r>
              <a:rPr lang="es-ES" b="1" u="sng" dirty="0">
                <a:solidFill>
                  <a:schemeClr val="tx2"/>
                </a:solidFill>
              </a:rPr>
              <a:t>GEMAS,</a:t>
            </a:r>
            <a:r>
              <a:rPr lang="es-ES" dirty="0">
                <a:solidFill>
                  <a:schemeClr val="tx2"/>
                </a:solidFill>
              </a:rPr>
              <a:t> la verdadera </a:t>
            </a:r>
            <a:r>
              <a:rPr lang="es-ES" b="1" dirty="0">
                <a:solidFill>
                  <a:schemeClr val="tx2"/>
                </a:solidFill>
              </a:rPr>
              <a:t>divisa del juego.</a:t>
            </a:r>
            <a:r>
              <a:rPr lang="es-ES" dirty="0">
                <a:solidFill>
                  <a:schemeClr val="tx2"/>
                </a:solidFill>
              </a:rPr>
              <a:t> Con ellas puedes acelerar los tiempos y </a:t>
            </a:r>
            <a:r>
              <a:rPr lang="es-ES" b="1" dirty="0">
                <a:solidFill>
                  <a:schemeClr val="tx2"/>
                </a:solidFill>
              </a:rPr>
              <a:t>comprar cofres</a:t>
            </a:r>
            <a:r>
              <a:rPr lang="es-ES" dirty="0">
                <a:solidFill>
                  <a:schemeClr val="tx2"/>
                </a:solidFill>
              </a:rPr>
              <a:t> con las mejores cartas .</a:t>
            </a:r>
          </a:p>
          <a:p>
            <a:pPr marL="285750" indent="-285750" algn="just">
              <a:buFont typeface="Wingdings" panose="05000000000000000000" pitchFamily="2" charset="2"/>
              <a:buChar char="§"/>
            </a:pPr>
            <a:endParaRPr lang="es-ES" sz="1400" dirty="0">
              <a:solidFill>
                <a:schemeClr val="tx2"/>
              </a:solidFill>
            </a:endParaRPr>
          </a:p>
          <a:p>
            <a:pPr marL="285750" indent="-285750" algn="just">
              <a:buFont typeface="Wingdings" panose="05000000000000000000" pitchFamily="2" charset="2"/>
              <a:buChar char="§"/>
            </a:pPr>
            <a:r>
              <a:rPr lang="es-ES" dirty="0">
                <a:solidFill>
                  <a:schemeClr val="tx2"/>
                </a:solidFill>
              </a:rPr>
              <a:t>Por azar y una paciencia infinita también se pueden conseguir buenas cartas, que se van renovando cada pocos meses, cada vez más exclusivas “</a:t>
            </a:r>
            <a:r>
              <a:rPr lang="es-ES" b="1" dirty="0">
                <a:solidFill>
                  <a:schemeClr val="tx2"/>
                </a:solidFill>
              </a:rPr>
              <a:t>épicas-legendarias</a:t>
            </a:r>
            <a:r>
              <a:rPr lang="es-ES" dirty="0">
                <a:solidFill>
                  <a:schemeClr val="tx2"/>
                </a:solidFill>
              </a:rPr>
              <a:t>” y que marcan la diferencia entre ganar o perder.</a:t>
            </a:r>
          </a:p>
        </p:txBody>
      </p:sp>
      <p:pic>
        <p:nvPicPr>
          <p:cNvPr id="10" name="2 Imagen" descr="cartas legendarias.jpg">
            <a:hlinkClick r:id="rId3" action="ppaction://hlinkfile"/>
          </p:cNvPr>
          <p:cNvPicPr/>
          <p:nvPr/>
        </p:nvPicPr>
        <p:blipFill>
          <a:blip r:embed="rId4" cstate="print"/>
          <a:stretch>
            <a:fillRect/>
          </a:stretch>
        </p:blipFill>
        <p:spPr>
          <a:xfrm>
            <a:off x="7412657" y="337066"/>
            <a:ext cx="4104456" cy="3240360"/>
          </a:xfrm>
          <a:prstGeom prst="rect">
            <a:avLst/>
          </a:prstGeom>
        </p:spPr>
      </p:pic>
      <p:pic>
        <p:nvPicPr>
          <p:cNvPr id="6" name="1 Imagen" descr="precio cofres.png"/>
          <p:cNvPicPr/>
          <p:nvPr/>
        </p:nvPicPr>
        <p:blipFill>
          <a:blip r:embed="rId5" cstate="print"/>
          <a:stretch>
            <a:fillRect/>
          </a:stretch>
        </p:blipFill>
        <p:spPr>
          <a:xfrm>
            <a:off x="7412657" y="3709750"/>
            <a:ext cx="4088371" cy="2567404"/>
          </a:xfrm>
          <a:prstGeom prst="rect">
            <a:avLst/>
          </a:prstGeom>
        </p:spPr>
      </p:pic>
    </p:spTree>
    <p:extLst>
      <p:ext uri="{BB962C8B-B14F-4D97-AF65-F5344CB8AC3E}">
        <p14:creationId xmlns:p14="http://schemas.microsoft.com/office/powerpoint/2010/main" val="35836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50"/>
          <p:cNvSpPr>
            <a:spLocks noChangeArrowheads="1"/>
          </p:cNvSpPr>
          <p:nvPr/>
        </p:nvSpPr>
        <p:spPr bwMode="auto">
          <a:xfrm>
            <a:off x="1676401" y="-32266"/>
            <a:ext cx="184731" cy="369332"/>
          </a:xfrm>
          <a:prstGeom prst="rect">
            <a:avLst/>
          </a:prstGeom>
          <a:noFill/>
          <a:ln w="9525">
            <a:noFill/>
            <a:miter lim="800000"/>
            <a:headEnd/>
            <a:tailEnd/>
          </a:ln>
        </p:spPr>
        <p:txBody>
          <a:bodyPr wrap="none" anchor="ctr">
            <a:spAutoFit/>
          </a:bodyPr>
          <a:lstStyle/>
          <a:p>
            <a:endParaRPr lang="es-ES">
              <a:solidFill>
                <a:prstClr val="black"/>
              </a:solidFill>
              <a:latin typeface="Calibri" pitchFamily="34" charset="0"/>
            </a:endParaRPr>
          </a:p>
        </p:txBody>
      </p:sp>
      <p:sp>
        <p:nvSpPr>
          <p:cNvPr id="2" name="1 Rectángulo"/>
          <p:cNvSpPr/>
          <p:nvPr/>
        </p:nvSpPr>
        <p:spPr>
          <a:xfrm>
            <a:off x="946390" y="2193109"/>
            <a:ext cx="7522907" cy="156966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s-ES" sz="1600" b="1" i="1" dirty="0">
                <a:solidFill>
                  <a:schemeClr val="tx2"/>
                </a:solidFill>
              </a:rPr>
              <a:t>Fortnite</a:t>
            </a:r>
            <a:r>
              <a:rPr lang="es-ES" sz="1600" dirty="0">
                <a:solidFill>
                  <a:schemeClr val="tx2"/>
                </a:solidFill>
              </a:rPr>
              <a:t> es un videojuego del año </a:t>
            </a:r>
            <a:r>
              <a:rPr lang="es-ES" sz="1600" b="1" dirty="0">
                <a:solidFill>
                  <a:schemeClr val="tx2"/>
                </a:solidFill>
              </a:rPr>
              <a:t>2017,</a:t>
            </a:r>
            <a:r>
              <a:rPr lang="es-ES" sz="1600" dirty="0">
                <a:solidFill>
                  <a:schemeClr val="tx2"/>
                </a:solidFill>
              </a:rPr>
              <a:t> desarrollado por la empresa </a:t>
            </a:r>
            <a:r>
              <a:rPr lang="es-ES" sz="1600" b="1" i="1" dirty="0" err="1">
                <a:solidFill>
                  <a:schemeClr val="tx2"/>
                </a:solidFill>
              </a:rPr>
              <a:t>Epic</a:t>
            </a:r>
            <a:r>
              <a:rPr lang="es-ES" sz="1600" b="1" i="1" dirty="0">
                <a:solidFill>
                  <a:schemeClr val="tx2"/>
                </a:solidFill>
              </a:rPr>
              <a:t> </a:t>
            </a:r>
            <a:r>
              <a:rPr lang="es-ES" sz="1600" b="1" i="1" dirty="0" err="1">
                <a:solidFill>
                  <a:schemeClr val="tx2"/>
                </a:solidFill>
              </a:rPr>
              <a:t>Games</a:t>
            </a:r>
            <a:endParaRPr lang="es-ES" sz="1600" b="1" i="1" dirty="0">
              <a:solidFill>
                <a:schemeClr val="tx2"/>
              </a:solidFill>
            </a:endParaRPr>
          </a:p>
          <a:p>
            <a:r>
              <a:rPr lang="es-ES" sz="1600" b="1" i="1" dirty="0">
                <a:solidFill>
                  <a:schemeClr val="tx2"/>
                </a:solidFill>
              </a:rPr>
              <a:t>Los modos de juego publicados incluyen:</a:t>
            </a:r>
          </a:p>
          <a:p>
            <a:pPr marL="285750" indent="-285750">
              <a:buFont typeface="Wingdings" panose="05000000000000000000" pitchFamily="2" charset="2"/>
              <a:buChar char="§"/>
            </a:pPr>
            <a:r>
              <a:rPr lang="es-ES" sz="1600" b="1" i="1" dirty="0">
                <a:solidFill>
                  <a:schemeClr val="accent6"/>
                </a:solidFill>
              </a:rPr>
              <a:t>Fortnite Salvar el mundo</a:t>
            </a:r>
            <a:r>
              <a:rPr lang="es-ES" sz="1600" b="1" i="1" dirty="0">
                <a:solidFill>
                  <a:schemeClr val="tx2"/>
                </a:solidFill>
              </a:rPr>
              <a:t>: </a:t>
            </a:r>
            <a:r>
              <a:rPr lang="es-ES" sz="1600" dirty="0">
                <a:solidFill>
                  <a:schemeClr val="tx2"/>
                </a:solidFill>
              </a:rPr>
              <a:t>Un juego de jugador contra entorno</a:t>
            </a:r>
          </a:p>
          <a:p>
            <a:pPr marL="285750" indent="-285750">
              <a:buFont typeface="Wingdings" panose="05000000000000000000" pitchFamily="2" charset="2"/>
              <a:buChar char="§"/>
            </a:pPr>
            <a:r>
              <a:rPr lang="es-ES" sz="1600" b="1" i="1" dirty="0">
                <a:solidFill>
                  <a:schemeClr val="accent6"/>
                </a:solidFill>
              </a:rPr>
              <a:t>Fortnite Modo creativo</a:t>
            </a:r>
            <a:r>
              <a:rPr lang="es-ES" sz="1600" b="1" i="1" dirty="0">
                <a:solidFill>
                  <a:schemeClr val="tx2"/>
                </a:solidFill>
              </a:rPr>
              <a:t>: </a:t>
            </a:r>
            <a:r>
              <a:rPr lang="es-ES" sz="1600" dirty="0">
                <a:solidFill>
                  <a:schemeClr val="tx2"/>
                </a:solidFill>
              </a:rPr>
              <a:t>El jugador puede construir su propia isla </a:t>
            </a:r>
          </a:p>
          <a:p>
            <a:pPr marL="285750" indent="-285750">
              <a:buFont typeface="Wingdings" panose="05000000000000000000" pitchFamily="2" charset="2"/>
              <a:buChar char="§"/>
            </a:pPr>
            <a:r>
              <a:rPr lang="es-ES" sz="1600" b="1" i="1" dirty="0">
                <a:solidFill>
                  <a:srgbClr val="C00000"/>
                </a:solidFill>
              </a:rPr>
              <a:t>Fortnite </a:t>
            </a:r>
            <a:r>
              <a:rPr lang="es-ES" sz="1600" b="1" i="1" dirty="0" err="1">
                <a:solidFill>
                  <a:srgbClr val="C00000"/>
                </a:solidFill>
              </a:rPr>
              <a:t>Battle</a:t>
            </a:r>
            <a:r>
              <a:rPr lang="es-ES" sz="1600" b="1" i="1" dirty="0">
                <a:solidFill>
                  <a:srgbClr val="C00000"/>
                </a:solidFill>
              </a:rPr>
              <a:t> </a:t>
            </a:r>
            <a:r>
              <a:rPr lang="es-ES" sz="1600" b="1" i="1" dirty="0" err="1">
                <a:solidFill>
                  <a:srgbClr val="C00000"/>
                </a:solidFill>
              </a:rPr>
              <a:t>Royale</a:t>
            </a:r>
            <a:r>
              <a:rPr lang="es-ES" sz="1600" b="1" i="1" dirty="0">
                <a:solidFill>
                  <a:schemeClr val="tx2"/>
                </a:solidFill>
              </a:rPr>
              <a:t>: </a:t>
            </a:r>
            <a:r>
              <a:rPr lang="es-ES" sz="1600" dirty="0">
                <a:solidFill>
                  <a:schemeClr val="tx2"/>
                </a:solidFill>
              </a:rPr>
              <a:t>Hasta </a:t>
            </a:r>
            <a:r>
              <a:rPr lang="es-ES" sz="1600" b="1" dirty="0">
                <a:solidFill>
                  <a:srgbClr val="C00000"/>
                </a:solidFill>
              </a:rPr>
              <a:t>cien jugadores</a:t>
            </a:r>
            <a:r>
              <a:rPr lang="es-ES" sz="1600" dirty="0">
                <a:solidFill>
                  <a:schemeClr val="tx2"/>
                </a:solidFill>
              </a:rPr>
              <a:t> luchan en una isla, en espacios cada vez más pequeños (debido a la tormenta), para </a:t>
            </a:r>
            <a:r>
              <a:rPr lang="es-ES" sz="1600" b="1" dirty="0">
                <a:solidFill>
                  <a:srgbClr val="C00000"/>
                </a:solidFill>
              </a:rPr>
              <a:t>ser la última persona en pie</a:t>
            </a:r>
            <a:endParaRPr lang="es-ES" sz="1600" b="1" dirty="0">
              <a:solidFill>
                <a:schemeClr val="tx2"/>
              </a:solidFill>
            </a:endParaRPr>
          </a:p>
        </p:txBody>
      </p:sp>
      <p:sp>
        <p:nvSpPr>
          <p:cNvPr id="4" name="Título 3"/>
          <p:cNvSpPr>
            <a:spLocks noGrp="1"/>
          </p:cNvSpPr>
          <p:nvPr>
            <p:ph type="title"/>
          </p:nvPr>
        </p:nvSpPr>
        <p:spPr>
          <a:xfrm>
            <a:off x="910384" y="162157"/>
            <a:ext cx="10754874" cy="768517"/>
          </a:xfrm>
        </p:spPr>
        <p:txBody>
          <a:bodyPr>
            <a:normAutofit fontScale="90000"/>
          </a:bodyPr>
          <a:lstStyle/>
          <a:p>
            <a:r>
              <a:rPr lang="es-ES_tradnl" i="1" dirty="0"/>
              <a:t>FORTNITE </a:t>
            </a:r>
            <a:r>
              <a:rPr lang="es-ES_tradnl" sz="2700" i="1" dirty="0"/>
              <a:t>“</a:t>
            </a:r>
            <a:r>
              <a:rPr lang="es-ES_tradnl" sz="2700" i="1" cap="none" dirty="0"/>
              <a:t>E</a:t>
            </a:r>
            <a:r>
              <a:rPr lang="es-ES" sz="2700" i="1" cap="none" dirty="0"/>
              <a:t>se híbrido entre Los Juegos del Hambre y Minecraft</a:t>
            </a:r>
            <a:r>
              <a:rPr lang="es-ES" sz="2700" dirty="0"/>
              <a:t>”</a:t>
            </a:r>
            <a:br>
              <a:rPr lang="es-ES" sz="2700" dirty="0"/>
            </a:br>
            <a:endParaRPr lang="es-ES_tradnl" sz="2200" i="1" dirty="0"/>
          </a:p>
        </p:txBody>
      </p:sp>
      <p:grpSp>
        <p:nvGrpSpPr>
          <p:cNvPr id="6" name="Grupo 5">
            <a:extLst>
              <a:ext uri="{FF2B5EF4-FFF2-40B4-BE49-F238E27FC236}">
                <a16:creationId xmlns:a16="http://schemas.microsoft.com/office/drawing/2014/main" xmlns="" id="{3551A919-7215-410D-8C00-EBB9B831B141}"/>
              </a:ext>
            </a:extLst>
          </p:cNvPr>
          <p:cNvGrpSpPr/>
          <p:nvPr/>
        </p:nvGrpSpPr>
        <p:grpSpPr>
          <a:xfrm>
            <a:off x="4707843" y="799839"/>
            <a:ext cx="5454905" cy="1325695"/>
            <a:chOff x="1172166" y="3864730"/>
            <a:chExt cx="7899728" cy="1887960"/>
          </a:xfrm>
        </p:grpSpPr>
        <p:pic>
          <p:nvPicPr>
            <p:cNvPr id="7" name="Picture 2" descr="Resultado de imagen de minecraft">
              <a:extLst>
                <a:ext uri="{FF2B5EF4-FFF2-40B4-BE49-F238E27FC236}">
                  <a16:creationId xmlns:a16="http://schemas.microsoft.com/office/drawing/2014/main" xmlns="" id="{F754BCB5-A811-4394-B786-53D2EAF5AE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9674" y="3864730"/>
              <a:ext cx="1326379" cy="1887959"/>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descr="Imagen que contiene pasto, tabla, viejo, hombre&#10;&#10;Descripción generada automáticamente">
              <a:extLst>
                <a:ext uri="{FF2B5EF4-FFF2-40B4-BE49-F238E27FC236}">
                  <a16:creationId xmlns:a16="http://schemas.microsoft.com/office/drawing/2014/main" xmlns="" id="{5F8EFF13-970E-4200-972A-61719DD6E1E1}"/>
                </a:ext>
              </a:extLst>
            </p:cNvPr>
            <p:cNvPicPr>
              <a:picLocks noChangeAspect="1"/>
            </p:cNvPicPr>
            <p:nvPr/>
          </p:nvPicPr>
          <p:blipFill>
            <a:blip r:embed="rId4"/>
            <a:stretch>
              <a:fillRect/>
            </a:stretch>
          </p:blipFill>
          <p:spPr>
            <a:xfrm>
              <a:off x="5713868" y="3864730"/>
              <a:ext cx="3358026" cy="1887957"/>
            </a:xfrm>
            <a:prstGeom prst="rect">
              <a:avLst/>
            </a:prstGeom>
          </p:spPr>
        </p:pic>
        <p:pic>
          <p:nvPicPr>
            <p:cNvPr id="10" name="Imagen 9" descr="Imagen que contiene hombre&#10;&#10;Descripción generada automáticamente">
              <a:extLst>
                <a:ext uri="{FF2B5EF4-FFF2-40B4-BE49-F238E27FC236}">
                  <a16:creationId xmlns:a16="http://schemas.microsoft.com/office/drawing/2014/main" xmlns="" id="{3C7E4FA3-646E-43C4-ABDC-71C0E6434BF4}"/>
                </a:ext>
              </a:extLst>
            </p:cNvPr>
            <p:cNvPicPr>
              <a:picLocks noChangeAspect="1"/>
            </p:cNvPicPr>
            <p:nvPr/>
          </p:nvPicPr>
          <p:blipFill>
            <a:blip r:embed="rId5"/>
            <a:stretch>
              <a:fillRect/>
            </a:stretch>
          </p:blipFill>
          <p:spPr>
            <a:xfrm>
              <a:off x="1172166" y="3864732"/>
              <a:ext cx="1399693" cy="1887958"/>
            </a:xfrm>
            <a:prstGeom prst="rect">
              <a:avLst/>
            </a:prstGeom>
          </p:spPr>
        </p:pic>
        <p:sp>
          <p:nvSpPr>
            <p:cNvPr id="11" name="Signo más 10">
              <a:extLst>
                <a:ext uri="{FF2B5EF4-FFF2-40B4-BE49-F238E27FC236}">
                  <a16:creationId xmlns:a16="http://schemas.microsoft.com/office/drawing/2014/main" xmlns="" id="{36E4A726-E64F-4A3A-B83E-8A1C33779190}"/>
                </a:ext>
              </a:extLst>
            </p:cNvPr>
            <p:cNvSpPr/>
            <p:nvPr/>
          </p:nvSpPr>
          <p:spPr>
            <a:xfrm>
              <a:off x="2608516" y="4391458"/>
              <a:ext cx="834501" cy="834501"/>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Es igual a 11">
              <a:extLst>
                <a:ext uri="{FF2B5EF4-FFF2-40B4-BE49-F238E27FC236}">
                  <a16:creationId xmlns:a16="http://schemas.microsoft.com/office/drawing/2014/main" xmlns="" id="{3DCA50EC-F898-4A74-B1CB-1C86C057F368}"/>
                </a:ext>
              </a:extLst>
            </p:cNvPr>
            <p:cNvSpPr/>
            <p:nvPr/>
          </p:nvSpPr>
          <p:spPr>
            <a:xfrm>
              <a:off x="4813412" y="4391457"/>
              <a:ext cx="834501" cy="834501"/>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grpSp>
      <p:pic>
        <p:nvPicPr>
          <p:cNvPr id="2050" name="Picture 2" descr="Resultado de imagen de fortnite 100 jugadores">
            <a:extLst>
              <a:ext uri="{FF2B5EF4-FFF2-40B4-BE49-F238E27FC236}">
                <a16:creationId xmlns:a16="http://schemas.microsoft.com/office/drawing/2014/main" xmlns="" id="{EB41861E-C2DE-4679-A08B-D65B56CF53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0890" y="2244435"/>
            <a:ext cx="1372289" cy="76851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n de fortnite victoria royale">
            <a:extLst>
              <a:ext uri="{FF2B5EF4-FFF2-40B4-BE49-F238E27FC236}">
                <a16:creationId xmlns:a16="http://schemas.microsoft.com/office/drawing/2014/main" xmlns="" id="{1C249EAA-61E9-4CC0-A51E-2C59D80CD5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6500" y="2917882"/>
            <a:ext cx="1407021" cy="791449"/>
          </a:xfrm>
          <a:prstGeom prst="rect">
            <a:avLst/>
          </a:prstGeom>
          <a:noFill/>
          <a:extLst>
            <a:ext uri="{909E8E84-426E-40DD-AFC4-6F175D3DCCD1}">
              <a14:hiddenFill xmlns:a14="http://schemas.microsoft.com/office/drawing/2010/main">
                <a:solidFill>
                  <a:srgbClr val="FFFFFF"/>
                </a:solidFill>
              </a14:hiddenFill>
            </a:ext>
          </a:extLst>
        </p:spPr>
      </p:pic>
      <p:sp>
        <p:nvSpPr>
          <p:cNvPr id="14" name="1 Rectángulo">
            <a:extLst>
              <a:ext uri="{FF2B5EF4-FFF2-40B4-BE49-F238E27FC236}">
                <a16:creationId xmlns:a16="http://schemas.microsoft.com/office/drawing/2014/main" xmlns="" id="{E2D57E7C-CF0F-487A-BF9A-0FBF1D1F044E}"/>
              </a:ext>
            </a:extLst>
          </p:cNvPr>
          <p:cNvSpPr/>
          <p:nvPr/>
        </p:nvSpPr>
        <p:spPr>
          <a:xfrm>
            <a:off x="925674" y="3771943"/>
            <a:ext cx="9807429" cy="830997"/>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s-ES" sz="1600" dirty="0">
                <a:solidFill>
                  <a:schemeClr val="tx2"/>
                </a:solidFill>
              </a:rPr>
              <a:t>Lanzados como </a:t>
            </a:r>
            <a:r>
              <a:rPr lang="es-ES" sz="1600" b="1" dirty="0">
                <a:solidFill>
                  <a:srgbClr val="FF0000"/>
                </a:solidFill>
              </a:rPr>
              <a:t>TÍTULOS GRATUITOS COMPATIBLES CON MICROTRANSACCIONES</a:t>
            </a:r>
            <a:r>
              <a:rPr lang="es-ES" sz="1600" dirty="0">
                <a:solidFill>
                  <a:schemeClr val="tx2"/>
                </a:solidFill>
              </a:rPr>
              <a:t>, están disponibles para </a:t>
            </a:r>
            <a:r>
              <a:rPr lang="es-ES" sz="1600" b="1" i="1" dirty="0">
                <a:solidFill>
                  <a:schemeClr val="tx2"/>
                </a:solidFill>
              </a:rPr>
              <a:t>Windows</a:t>
            </a:r>
            <a:r>
              <a:rPr lang="es-ES" sz="1600" i="1" dirty="0">
                <a:solidFill>
                  <a:schemeClr val="tx2"/>
                </a:solidFill>
              </a:rPr>
              <a:t>, </a:t>
            </a:r>
            <a:r>
              <a:rPr lang="es-ES" sz="1600" b="1" i="1" dirty="0">
                <a:solidFill>
                  <a:schemeClr val="tx2"/>
                </a:solidFill>
              </a:rPr>
              <a:t>macOS</a:t>
            </a:r>
            <a:r>
              <a:rPr lang="es-ES" sz="1600" b="1" dirty="0">
                <a:solidFill>
                  <a:schemeClr val="tx2"/>
                </a:solidFill>
              </a:rPr>
              <a:t>,</a:t>
            </a:r>
            <a:r>
              <a:rPr lang="es-ES" sz="1600" dirty="0">
                <a:solidFill>
                  <a:schemeClr val="tx2"/>
                </a:solidFill>
              </a:rPr>
              <a:t> </a:t>
            </a:r>
            <a:r>
              <a:rPr lang="es-ES" sz="1600" b="1" i="1" dirty="0">
                <a:solidFill>
                  <a:schemeClr val="tx2"/>
                </a:solidFill>
              </a:rPr>
              <a:t>PlayStation 4</a:t>
            </a:r>
            <a:r>
              <a:rPr lang="es-ES" sz="1600" i="1" dirty="0">
                <a:solidFill>
                  <a:schemeClr val="tx2"/>
                </a:solidFill>
              </a:rPr>
              <a:t>, </a:t>
            </a:r>
            <a:r>
              <a:rPr lang="es-ES" sz="1600" b="1" i="1" dirty="0">
                <a:solidFill>
                  <a:schemeClr val="tx2"/>
                </a:solidFill>
              </a:rPr>
              <a:t>Xbox </a:t>
            </a:r>
            <a:r>
              <a:rPr lang="es-ES" sz="1600" b="1" i="1" dirty="0" err="1">
                <a:solidFill>
                  <a:schemeClr val="tx2"/>
                </a:solidFill>
              </a:rPr>
              <a:t>One</a:t>
            </a:r>
            <a:r>
              <a:rPr lang="es-ES" sz="1600" dirty="0">
                <a:solidFill>
                  <a:schemeClr val="tx2"/>
                </a:solidFill>
              </a:rPr>
              <a:t>, para </a:t>
            </a:r>
            <a:r>
              <a:rPr lang="es-ES" sz="1600" b="1" i="1" dirty="0">
                <a:solidFill>
                  <a:schemeClr val="tx2"/>
                </a:solidFill>
              </a:rPr>
              <a:t>Nintendo </a:t>
            </a:r>
            <a:r>
              <a:rPr lang="es-ES" sz="1600" b="1" i="1" dirty="0" err="1">
                <a:solidFill>
                  <a:schemeClr val="tx2"/>
                </a:solidFill>
              </a:rPr>
              <a:t>Switch</a:t>
            </a:r>
            <a:r>
              <a:rPr lang="es-ES" sz="1600" b="1" dirty="0">
                <a:solidFill>
                  <a:schemeClr val="tx2"/>
                </a:solidFill>
              </a:rPr>
              <a:t> </a:t>
            </a:r>
            <a:r>
              <a:rPr lang="es-ES" sz="1600" dirty="0">
                <a:solidFill>
                  <a:schemeClr val="tx2"/>
                </a:solidFill>
              </a:rPr>
              <a:t>y para dispositivos</a:t>
            </a:r>
          </a:p>
          <a:p>
            <a:r>
              <a:rPr lang="es-ES" sz="1600" b="1" i="1" dirty="0">
                <a:solidFill>
                  <a:srgbClr val="FF0000"/>
                </a:solidFill>
              </a:rPr>
              <a:t>iOS</a:t>
            </a:r>
            <a:r>
              <a:rPr lang="es-ES" sz="1600" dirty="0">
                <a:solidFill>
                  <a:schemeClr val="tx2"/>
                </a:solidFill>
              </a:rPr>
              <a:t> o </a:t>
            </a:r>
            <a:r>
              <a:rPr lang="es-ES" sz="1600" b="1" i="1" dirty="0">
                <a:solidFill>
                  <a:srgbClr val="FF0000"/>
                </a:solidFill>
              </a:rPr>
              <a:t>Android</a:t>
            </a:r>
          </a:p>
        </p:txBody>
      </p:sp>
      <p:pic>
        <p:nvPicPr>
          <p:cNvPr id="2054" name="Picture 6">
            <a:extLst>
              <a:ext uri="{FF2B5EF4-FFF2-40B4-BE49-F238E27FC236}">
                <a16:creationId xmlns:a16="http://schemas.microsoft.com/office/drawing/2014/main" xmlns="" id="{C161A96A-F836-4CB0-8DDD-A0429A74B5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11686" y="3797003"/>
            <a:ext cx="1175832" cy="780875"/>
          </a:xfrm>
          <a:prstGeom prst="rect">
            <a:avLst/>
          </a:prstGeom>
          <a:noFill/>
          <a:extLst>
            <a:ext uri="{909E8E84-426E-40DD-AFC4-6F175D3DCCD1}">
              <a14:hiddenFill xmlns:a14="http://schemas.microsoft.com/office/drawing/2010/main">
                <a:solidFill>
                  <a:srgbClr val="FFFFFF"/>
                </a:solidFill>
              </a14:hiddenFill>
            </a:ext>
          </a:extLst>
        </p:spPr>
      </p:pic>
      <p:sp>
        <p:nvSpPr>
          <p:cNvPr id="16" name="1 Rectángulo">
            <a:extLst>
              <a:ext uri="{FF2B5EF4-FFF2-40B4-BE49-F238E27FC236}">
                <a16:creationId xmlns:a16="http://schemas.microsoft.com/office/drawing/2014/main" xmlns="" id="{874F4E13-559E-4A88-A8D8-4EA09687A385}"/>
              </a:ext>
            </a:extLst>
          </p:cNvPr>
          <p:cNvSpPr/>
          <p:nvPr/>
        </p:nvSpPr>
        <p:spPr>
          <a:xfrm>
            <a:off x="946390" y="4646089"/>
            <a:ext cx="10820502" cy="107721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s-ES" sz="1600" dirty="0">
                <a:solidFill>
                  <a:schemeClr val="tx2"/>
                </a:solidFill>
              </a:rPr>
              <a:t>Se </a:t>
            </a:r>
            <a:r>
              <a:rPr lang="es-ES" sz="1600" b="1" dirty="0">
                <a:solidFill>
                  <a:srgbClr val="FF0000"/>
                </a:solidFill>
              </a:rPr>
              <a:t>MONETIZAN</a:t>
            </a:r>
            <a:r>
              <a:rPr lang="es-ES" sz="1600" dirty="0">
                <a:solidFill>
                  <a:schemeClr val="tx2"/>
                </a:solidFill>
              </a:rPr>
              <a:t> mediante el uso de </a:t>
            </a:r>
            <a:r>
              <a:rPr lang="es-ES" sz="1600" b="1" dirty="0">
                <a:solidFill>
                  <a:srgbClr val="FF0000"/>
                </a:solidFill>
              </a:rPr>
              <a:t>V-</a:t>
            </a:r>
            <a:r>
              <a:rPr lang="es-ES" sz="1600" b="1" dirty="0" err="1">
                <a:solidFill>
                  <a:srgbClr val="FF0000"/>
                </a:solidFill>
              </a:rPr>
              <a:t>Bucks</a:t>
            </a:r>
            <a:r>
              <a:rPr lang="es-ES" sz="1600" dirty="0">
                <a:solidFill>
                  <a:schemeClr val="tx2"/>
                </a:solidFill>
              </a:rPr>
              <a:t>, (la moneda del juego). Se pueden usar para </a:t>
            </a:r>
            <a:r>
              <a:rPr lang="es-ES" sz="1600" b="1" dirty="0">
                <a:solidFill>
                  <a:srgbClr val="FF0000"/>
                </a:solidFill>
              </a:rPr>
              <a:t>comprar artículos cosméticos</a:t>
            </a:r>
            <a:r>
              <a:rPr lang="es-ES" sz="1600" b="1" dirty="0">
                <a:solidFill>
                  <a:schemeClr val="tx2"/>
                </a:solidFill>
              </a:rPr>
              <a:t> </a:t>
            </a:r>
            <a:r>
              <a:rPr lang="es-ES" sz="1600" dirty="0">
                <a:solidFill>
                  <a:schemeClr val="tx2"/>
                </a:solidFill>
              </a:rPr>
              <a:t>como modelos de personajes o similares, o también se puede usar para comprar el </a:t>
            </a:r>
            <a:r>
              <a:rPr lang="es-ES" sz="1600" b="1" dirty="0">
                <a:solidFill>
                  <a:srgbClr val="FF0000"/>
                </a:solidFill>
              </a:rPr>
              <a:t>pase de batalla</a:t>
            </a:r>
            <a:r>
              <a:rPr lang="es-ES" sz="1600" dirty="0">
                <a:solidFill>
                  <a:schemeClr val="tx2"/>
                </a:solidFill>
              </a:rPr>
              <a:t>, una progresión escalonada de </a:t>
            </a:r>
            <a:r>
              <a:rPr lang="es-ES" sz="1600" b="1" dirty="0">
                <a:solidFill>
                  <a:srgbClr val="FF0000"/>
                </a:solidFill>
              </a:rPr>
              <a:t>recompensas de personalización</a:t>
            </a:r>
            <a:r>
              <a:rPr lang="es-ES" sz="1600" dirty="0">
                <a:solidFill>
                  <a:schemeClr val="tx2"/>
                </a:solidFill>
              </a:rPr>
              <a:t> para ganar experiencia y completar ciertos objetivos durante el juego, en el curso de una temporada de </a:t>
            </a:r>
            <a:r>
              <a:rPr lang="es-ES" sz="1600" dirty="0" err="1">
                <a:solidFill>
                  <a:schemeClr val="tx2"/>
                </a:solidFill>
              </a:rPr>
              <a:t>Battle</a:t>
            </a:r>
            <a:r>
              <a:rPr lang="es-ES" sz="1600" dirty="0">
                <a:solidFill>
                  <a:schemeClr val="tx2"/>
                </a:solidFill>
              </a:rPr>
              <a:t> </a:t>
            </a:r>
            <a:r>
              <a:rPr lang="es-ES" sz="1600" dirty="0" err="1">
                <a:solidFill>
                  <a:schemeClr val="tx2"/>
                </a:solidFill>
              </a:rPr>
              <a:t>Royale</a:t>
            </a:r>
            <a:endParaRPr lang="es-ES" sz="1600" dirty="0">
              <a:solidFill>
                <a:srgbClr val="FF0000"/>
              </a:solidFill>
            </a:endParaRPr>
          </a:p>
        </p:txBody>
      </p:sp>
      <p:pic>
        <p:nvPicPr>
          <p:cNvPr id="2058" name="Picture 10">
            <a:extLst>
              <a:ext uri="{FF2B5EF4-FFF2-40B4-BE49-F238E27FC236}">
                <a16:creationId xmlns:a16="http://schemas.microsoft.com/office/drawing/2014/main" xmlns="" id="{B62F269B-83C9-44A0-90CE-563DB065F27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84229" y="5723307"/>
            <a:ext cx="2369084" cy="107102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xmlns="" id="{72974779-C0CE-4597-AC0D-C3FD72669FD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98243" y="5449345"/>
            <a:ext cx="2391085" cy="134498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xmlns="" id="{2FF3804D-DBA3-4DFD-9659-3BC6991CBBE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13129" y="5449345"/>
            <a:ext cx="2369085" cy="133261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Resultado de imagen de fortnite pase de batalla">
            <a:extLst>
              <a:ext uri="{FF2B5EF4-FFF2-40B4-BE49-F238E27FC236}">
                <a16:creationId xmlns:a16="http://schemas.microsoft.com/office/drawing/2014/main" xmlns="" id="{3C3FA655-3123-4D0A-A226-EA90932F710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27144" y="5449345"/>
            <a:ext cx="2369084" cy="1333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98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50"/>
          <p:cNvSpPr>
            <a:spLocks noChangeArrowheads="1"/>
          </p:cNvSpPr>
          <p:nvPr/>
        </p:nvSpPr>
        <p:spPr bwMode="auto">
          <a:xfrm>
            <a:off x="1676401" y="-32266"/>
            <a:ext cx="184731" cy="369332"/>
          </a:xfrm>
          <a:prstGeom prst="rect">
            <a:avLst/>
          </a:prstGeom>
          <a:noFill/>
          <a:ln w="9525">
            <a:noFill/>
            <a:miter lim="800000"/>
            <a:headEnd/>
            <a:tailEnd/>
          </a:ln>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 name="1 Rectángulo"/>
          <p:cNvSpPr/>
          <p:nvPr/>
        </p:nvSpPr>
        <p:spPr>
          <a:xfrm>
            <a:off x="980057" y="1292130"/>
            <a:ext cx="10741426" cy="156966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r>
              <a:rPr kumimoji="0" lang="es-ES" sz="1600" b="1" i="0" u="none" strike="noStrike" kern="1200" cap="none" spc="0" normalizeH="0" baseline="0" noProof="0" dirty="0">
                <a:ln>
                  <a:noFill/>
                </a:ln>
                <a:solidFill>
                  <a:srgbClr val="0B082E"/>
                </a:solidFill>
                <a:effectLst/>
                <a:uLnTx/>
                <a:uFillTx/>
                <a:latin typeface="Gill Sans MT"/>
                <a:ea typeface="+mn-ea"/>
                <a:cs typeface="+mn-cs"/>
              </a:rPr>
              <a:t>Se estima que </a:t>
            </a:r>
            <a:r>
              <a:rPr kumimoji="0" lang="es-ES" sz="1600" b="1" i="0" u="none" strike="noStrike" kern="1200" cap="none" spc="0" normalizeH="0" baseline="0" noProof="0" dirty="0" err="1">
                <a:ln>
                  <a:noFill/>
                </a:ln>
                <a:solidFill>
                  <a:srgbClr val="0B082E"/>
                </a:solidFill>
                <a:effectLst/>
                <a:uLnTx/>
                <a:uFillTx/>
                <a:latin typeface="Gill Sans MT"/>
                <a:ea typeface="+mn-ea"/>
                <a:cs typeface="+mn-cs"/>
              </a:rPr>
              <a:t>Epic</a:t>
            </a:r>
            <a:r>
              <a:rPr kumimoji="0" lang="es-ES" sz="1600" b="1" i="0" u="none" strike="noStrike" kern="1200" cap="none" spc="0" normalizeH="0" baseline="0" noProof="0" dirty="0">
                <a:ln>
                  <a:noFill/>
                </a:ln>
                <a:solidFill>
                  <a:srgbClr val="0B082E"/>
                </a:solidFill>
                <a:effectLst/>
                <a:uLnTx/>
                <a:uFillTx/>
                <a:latin typeface="Gill Sans MT"/>
                <a:ea typeface="+mn-ea"/>
                <a:cs typeface="+mn-cs"/>
              </a:rPr>
              <a:t> </a:t>
            </a:r>
            <a:r>
              <a:rPr kumimoji="0" lang="es-ES" sz="1600" b="1" i="0" u="none" strike="noStrike" kern="1200" cap="none" spc="0" normalizeH="0" baseline="0" noProof="0" dirty="0" err="1">
                <a:ln>
                  <a:noFill/>
                </a:ln>
                <a:solidFill>
                  <a:srgbClr val="0B082E"/>
                </a:solidFill>
                <a:effectLst/>
                <a:uLnTx/>
                <a:uFillTx/>
                <a:latin typeface="Gill Sans MT"/>
                <a:ea typeface="+mn-ea"/>
                <a:cs typeface="+mn-cs"/>
              </a:rPr>
              <a:t>Games</a:t>
            </a:r>
            <a:r>
              <a:rPr lang="es-ES" sz="1600" b="1" dirty="0">
                <a:solidFill>
                  <a:srgbClr val="0B082E"/>
                </a:solidFill>
              </a:rPr>
              <a:t> ha ingresado unos </a:t>
            </a:r>
            <a:r>
              <a:rPr lang="es-ES" sz="1600" b="1" dirty="0">
                <a:solidFill>
                  <a:srgbClr val="FF0000"/>
                </a:solidFill>
              </a:rPr>
              <a:t>4.000 millones de dólares </a:t>
            </a:r>
            <a:r>
              <a:rPr lang="es-ES" sz="1600" b="1" dirty="0">
                <a:solidFill>
                  <a:srgbClr val="0B082E"/>
                </a:solidFill>
              </a:rPr>
              <a:t>por Fortnite desde su lanzamiento</a:t>
            </a:r>
          </a:p>
          <a:p>
            <a:pPr marL="285750" lvl="0" indent="-285750">
              <a:buFont typeface="Wingdings" panose="05000000000000000000" pitchFamily="2" charset="2"/>
              <a:buChar char="§"/>
            </a:pPr>
            <a:r>
              <a:rPr lang="es-ES" sz="1600" dirty="0">
                <a:solidFill>
                  <a:srgbClr val="0B082E"/>
                </a:solidFill>
              </a:rPr>
              <a:t>Forbes informó que las ventas generaron </a:t>
            </a:r>
            <a:r>
              <a:rPr lang="es-ES" sz="1600" b="1" dirty="0">
                <a:solidFill>
                  <a:srgbClr val="0B082E"/>
                </a:solidFill>
              </a:rPr>
              <a:t>203 millones </a:t>
            </a:r>
            <a:r>
              <a:rPr lang="es-ES" sz="1600" dirty="0">
                <a:solidFill>
                  <a:srgbClr val="0B082E"/>
                </a:solidFill>
              </a:rPr>
              <a:t>de dólares solo en el mes de </a:t>
            </a:r>
            <a:r>
              <a:rPr lang="es-ES" sz="1600" b="1" dirty="0">
                <a:solidFill>
                  <a:srgbClr val="0B082E"/>
                </a:solidFill>
              </a:rPr>
              <a:t>mayo de 2019</a:t>
            </a:r>
          </a:p>
          <a:p>
            <a:pPr marL="285750" lvl="0" indent="-285750">
              <a:buFont typeface="Wingdings" panose="05000000000000000000" pitchFamily="2" charset="2"/>
              <a:buChar char="§"/>
            </a:pPr>
            <a:r>
              <a:rPr lang="es-ES" sz="1600" dirty="0">
                <a:solidFill>
                  <a:srgbClr val="0B082E"/>
                </a:solidFill>
              </a:rPr>
              <a:t>La compañía fue valorada en </a:t>
            </a:r>
            <a:r>
              <a:rPr lang="es-ES" sz="1600" b="1" dirty="0">
                <a:solidFill>
                  <a:srgbClr val="0B082E"/>
                </a:solidFill>
              </a:rPr>
              <a:t>15.000 millones de dólares</a:t>
            </a:r>
            <a:r>
              <a:rPr lang="es-ES" sz="1600" dirty="0">
                <a:solidFill>
                  <a:srgbClr val="0B082E"/>
                </a:solidFill>
              </a:rPr>
              <a:t>, superando al producto interior bruto (PIB) de Jamaica</a:t>
            </a:r>
          </a:p>
          <a:p>
            <a:pPr marL="285750" lvl="0" indent="-285750">
              <a:buFont typeface="Wingdings" panose="05000000000000000000" pitchFamily="2" charset="2"/>
              <a:buChar char="§"/>
            </a:pPr>
            <a:r>
              <a:rPr lang="es-ES" sz="1600" dirty="0">
                <a:solidFill>
                  <a:srgbClr val="0B082E"/>
                </a:solidFill>
              </a:rPr>
              <a:t>Se estima que un jugador de </a:t>
            </a:r>
            <a:r>
              <a:rPr lang="es-ES" sz="1600" dirty="0" err="1">
                <a:solidFill>
                  <a:srgbClr val="0B082E"/>
                </a:solidFill>
              </a:rPr>
              <a:t>Fornite</a:t>
            </a:r>
            <a:r>
              <a:rPr lang="es-ES" sz="1600" dirty="0">
                <a:solidFill>
                  <a:srgbClr val="0B082E"/>
                </a:solidFill>
              </a:rPr>
              <a:t> da a </a:t>
            </a:r>
            <a:r>
              <a:rPr lang="es-ES" sz="1600" dirty="0" err="1">
                <a:solidFill>
                  <a:srgbClr val="0B082E"/>
                </a:solidFill>
              </a:rPr>
              <a:t>Epic</a:t>
            </a:r>
            <a:r>
              <a:rPr lang="es-ES" sz="1600" dirty="0">
                <a:solidFill>
                  <a:srgbClr val="0B082E"/>
                </a:solidFill>
              </a:rPr>
              <a:t> </a:t>
            </a:r>
            <a:r>
              <a:rPr lang="es-ES" sz="1600" dirty="0" err="1">
                <a:solidFill>
                  <a:srgbClr val="0B082E"/>
                </a:solidFill>
              </a:rPr>
              <a:t>Games</a:t>
            </a:r>
            <a:r>
              <a:rPr lang="es-ES" sz="1600" dirty="0">
                <a:solidFill>
                  <a:srgbClr val="0B082E"/>
                </a:solidFill>
              </a:rPr>
              <a:t> en torno a </a:t>
            </a:r>
            <a:r>
              <a:rPr lang="es-ES" sz="1600" b="1" dirty="0">
                <a:solidFill>
                  <a:srgbClr val="0B082E"/>
                </a:solidFill>
              </a:rPr>
              <a:t>100 dólares al año.</a:t>
            </a:r>
            <a:r>
              <a:rPr lang="es-ES" sz="1600" dirty="0">
                <a:solidFill>
                  <a:srgbClr val="0B082E"/>
                </a:solidFill>
              </a:rPr>
              <a:t> Para comparar, Facebook el ingreso anual por usuario es de 19 dólares</a:t>
            </a:r>
          </a:p>
          <a:p>
            <a:pPr marL="285750" lvl="0" indent="-285750">
              <a:buFont typeface="Wingdings" panose="05000000000000000000" pitchFamily="2" charset="2"/>
              <a:buChar char="§"/>
            </a:pPr>
            <a:r>
              <a:rPr lang="es-ES" sz="1600" dirty="0">
                <a:solidFill>
                  <a:srgbClr val="0B082E"/>
                </a:solidFill>
              </a:rPr>
              <a:t>Fortnite fue el séptimo juego con más ingresos de todo el mundo en consolas, un ranking liderado por el </a:t>
            </a:r>
            <a:r>
              <a:rPr lang="es-ES" sz="1600" b="1" dirty="0">
                <a:solidFill>
                  <a:srgbClr val="FF0000"/>
                </a:solidFill>
              </a:rPr>
              <a:t>FIFA 20</a:t>
            </a:r>
            <a:endParaRPr kumimoji="0" lang="es-ES" sz="1600" b="1" i="0" u="none" strike="noStrike" kern="1200" cap="none" spc="0" normalizeH="0" baseline="0" noProof="0" dirty="0">
              <a:ln>
                <a:noFill/>
              </a:ln>
              <a:solidFill>
                <a:srgbClr val="FF0000"/>
              </a:solidFill>
              <a:effectLst/>
              <a:uLnTx/>
              <a:uFillTx/>
              <a:latin typeface="Gill Sans MT"/>
            </a:endParaRPr>
          </a:p>
        </p:txBody>
      </p:sp>
      <p:sp>
        <p:nvSpPr>
          <p:cNvPr id="4" name="Título 3"/>
          <p:cNvSpPr>
            <a:spLocks noGrp="1"/>
          </p:cNvSpPr>
          <p:nvPr>
            <p:ph type="title"/>
          </p:nvPr>
        </p:nvSpPr>
        <p:spPr>
          <a:xfrm>
            <a:off x="910384" y="162157"/>
            <a:ext cx="10488544" cy="768517"/>
          </a:xfrm>
        </p:spPr>
        <p:txBody>
          <a:bodyPr>
            <a:normAutofit fontScale="90000"/>
          </a:bodyPr>
          <a:lstStyle/>
          <a:p>
            <a:r>
              <a:rPr lang="es-ES_tradnl" i="1" dirty="0"/>
              <a:t>FORTNITE en cifras:</a:t>
            </a:r>
          </a:p>
        </p:txBody>
      </p:sp>
      <p:pic>
        <p:nvPicPr>
          <p:cNvPr id="5" name="Gráfico 4" descr="Dólar">
            <a:extLst>
              <a:ext uri="{FF2B5EF4-FFF2-40B4-BE49-F238E27FC236}">
                <a16:creationId xmlns:a16="http://schemas.microsoft.com/office/drawing/2014/main" xmlns="" id="{005E2A00-7860-47A2-81AF-E393D3CC4D5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790807" y="794554"/>
            <a:ext cx="1216241" cy="1216241"/>
          </a:xfrm>
          <a:prstGeom prst="rect">
            <a:avLst/>
          </a:prstGeom>
        </p:spPr>
      </p:pic>
      <p:pic>
        <p:nvPicPr>
          <p:cNvPr id="3076" name="Picture 4" descr="Imagen relacionada">
            <a:extLst>
              <a:ext uri="{FF2B5EF4-FFF2-40B4-BE49-F238E27FC236}">
                <a16:creationId xmlns:a16="http://schemas.microsoft.com/office/drawing/2014/main" xmlns="" id="{066A5EDB-1E5F-4451-97F2-B5BEFD02CC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7817" y="5533515"/>
            <a:ext cx="1324485" cy="1324485"/>
          </a:xfrm>
          <a:prstGeom prst="rect">
            <a:avLst/>
          </a:prstGeom>
          <a:noFill/>
          <a:extLst>
            <a:ext uri="{909E8E84-426E-40DD-AFC4-6F175D3DCCD1}">
              <a14:hiddenFill xmlns:a14="http://schemas.microsoft.com/office/drawing/2010/main">
                <a:solidFill>
                  <a:srgbClr val="FFFFFF"/>
                </a:solidFill>
              </a14:hiddenFill>
            </a:ext>
          </a:extLst>
        </p:spPr>
      </p:pic>
      <p:sp>
        <p:nvSpPr>
          <p:cNvPr id="10" name="1 Rectángulo">
            <a:extLst>
              <a:ext uri="{FF2B5EF4-FFF2-40B4-BE49-F238E27FC236}">
                <a16:creationId xmlns:a16="http://schemas.microsoft.com/office/drawing/2014/main" xmlns="" id="{9904B9DA-1A3E-450C-8CA0-FCD539D5BDB2}"/>
              </a:ext>
            </a:extLst>
          </p:cNvPr>
          <p:cNvSpPr/>
          <p:nvPr/>
        </p:nvSpPr>
        <p:spPr>
          <a:xfrm>
            <a:off x="980057" y="898259"/>
            <a:ext cx="6122079" cy="34406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nSpc>
                <a:spcPct val="107000"/>
              </a:lnSpc>
              <a:spcAft>
                <a:spcPts val="800"/>
              </a:spcAft>
            </a:pPr>
            <a:r>
              <a:rPr lang="es-ES"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250 millones de usuarios registrados</a:t>
            </a:r>
            <a:r>
              <a:rPr lang="es-ES" sz="1600" dirty="0">
                <a:latin typeface="Calibri" panose="020F0502020204030204" pitchFamily="34" charset="0"/>
                <a:ea typeface="Calibri" panose="020F0502020204030204" pitchFamily="34" charset="0"/>
                <a:cs typeface="Times New Roman" panose="02020603050405020304" pitchFamily="18" charset="0"/>
              </a:rPr>
              <a:t> hasta marzo de 2019</a:t>
            </a:r>
          </a:p>
        </p:txBody>
      </p:sp>
      <p:pic>
        <p:nvPicPr>
          <p:cNvPr id="11" name="Gráfico 10" descr="Usuarios">
            <a:extLst>
              <a:ext uri="{FF2B5EF4-FFF2-40B4-BE49-F238E27FC236}">
                <a16:creationId xmlns:a16="http://schemas.microsoft.com/office/drawing/2014/main" xmlns="" id="{FA51A042-0365-4B7B-88FC-257241E09C12}"/>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429923" y="491457"/>
            <a:ext cx="914400" cy="914400"/>
          </a:xfrm>
          <a:prstGeom prst="rect">
            <a:avLst/>
          </a:prstGeom>
        </p:spPr>
      </p:pic>
      <p:sp>
        <p:nvSpPr>
          <p:cNvPr id="16" name="1 Rectángulo">
            <a:extLst>
              <a:ext uri="{FF2B5EF4-FFF2-40B4-BE49-F238E27FC236}">
                <a16:creationId xmlns:a16="http://schemas.microsoft.com/office/drawing/2014/main" xmlns="" id="{CF8FA973-01C6-42CA-9B6B-95DE3B6E49A4}"/>
              </a:ext>
            </a:extLst>
          </p:cNvPr>
          <p:cNvSpPr/>
          <p:nvPr/>
        </p:nvSpPr>
        <p:spPr>
          <a:xfrm>
            <a:off x="914265" y="3042528"/>
            <a:ext cx="6010318" cy="107721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r>
              <a:rPr kumimoji="0" lang="es-ES" sz="1600" b="1" i="0" u="none" strike="noStrike" kern="1200" cap="none" spc="0" normalizeH="0" baseline="0" noProof="0" dirty="0">
                <a:ln>
                  <a:noFill/>
                </a:ln>
                <a:solidFill>
                  <a:srgbClr val="0B082E"/>
                </a:solidFill>
                <a:effectLst/>
                <a:uLnTx/>
                <a:uFillTx/>
                <a:latin typeface="Gill Sans MT"/>
              </a:rPr>
              <a:t>Grandes inversiones en publicidad</a:t>
            </a:r>
          </a:p>
          <a:p>
            <a:pPr marL="285750" lvl="0" indent="-285750">
              <a:buFont typeface="Wingdings" panose="05000000000000000000" pitchFamily="2" charset="2"/>
              <a:buChar char="§"/>
            </a:pPr>
            <a:r>
              <a:rPr lang="es-ES" sz="1600" dirty="0">
                <a:solidFill>
                  <a:srgbClr val="0B082E"/>
                </a:solidFill>
                <a:latin typeface="Gill Sans MT"/>
              </a:rPr>
              <a:t>30 millones de dólares en premios “</a:t>
            </a:r>
            <a:r>
              <a:rPr lang="es-ES" sz="1600" b="1" dirty="0">
                <a:solidFill>
                  <a:srgbClr val="FF0000"/>
                </a:solidFill>
                <a:latin typeface="Gill Sans MT"/>
              </a:rPr>
              <a:t>Copa Mundial de Fortnite”</a:t>
            </a:r>
          </a:p>
          <a:p>
            <a:pPr marL="285750" lvl="0" indent="-285750">
              <a:buFont typeface="Wingdings" panose="05000000000000000000" pitchFamily="2" charset="2"/>
              <a:buChar char="§"/>
            </a:pPr>
            <a:r>
              <a:rPr kumimoji="0" lang="es-ES" sz="1600" b="1" i="0" u="none" strike="noStrike" kern="1200" cap="none" spc="0" normalizeH="0" baseline="0" noProof="0" dirty="0">
                <a:ln>
                  <a:noFill/>
                </a:ln>
                <a:solidFill>
                  <a:srgbClr val="0B082E"/>
                </a:solidFill>
                <a:effectLst/>
                <a:uLnTx/>
                <a:uFillTx/>
                <a:latin typeface="Gill Sans MT"/>
              </a:rPr>
              <a:t>Patrocinio de “</a:t>
            </a:r>
            <a:r>
              <a:rPr kumimoji="0" lang="es-ES" sz="1600" b="1" i="0" u="none" strike="noStrike" kern="1200" cap="none" spc="0" normalizeH="0" baseline="0" noProof="0" dirty="0" err="1">
                <a:ln>
                  <a:noFill/>
                </a:ln>
                <a:solidFill>
                  <a:srgbClr val="0B082E"/>
                </a:solidFill>
                <a:effectLst/>
                <a:uLnTx/>
                <a:uFillTx/>
                <a:latin typeface="Gill Sans MT"/>
              </a:rPr>
              <a:t>youtubers</a:t>
            </a:r>
            <a:r>
              <a:rPr kumimoji="0" lang="es-ES" sz="1600" b="1" i="0" u="none" strike="noStrike" kern="1200" cap="none" spc="0" normalizeH="0" baseline="0" noProof="0" dirty="0">
                <a:ln>
                  <a:noFill/>
                </a:ln>
                <a:solidFill>
                  <a:srgbClr val="0B082E"/>
                </a:solidFill>
                <a:effectLst/>
                <a:uLnTx/>
                <a:uFillTx/>
                <a:latin typeface="Gill Sans MT"/>
              </a:rPr>
              <a:t>”</a:t>
            </a:r>
          </a:p>
          <a:p>
            <a:pPr marL="285750" lvl="0" indent="-285750">
              <a:buFont typeface="Wingdings" panose="05000000000000000000" pitchFamily="2" charset="2"/>
              <a:buChar char="§"/>
            </a:pPr>
            <a:r>
              <a:rPr lang="es-ES" sz="1600" b="1" i="1" dirty="0">
                <a:solidFill>
                  <a:srgbClr val="FF0000"/>
                </a:solidFill>
              </a:rPr>
              <a:t>SERVIDORES GRATUITOS</a:t>
            </a:r>
          </a:p>
        </p:txBody>
      </p:sp>
      <p:pic>
        <p:nvPicPr>
          <p:cNvPr id="14" name="Imagen 13" descr="Captura de pantalla de un celular con la imagen de un hombre&#10;&#10;Descripción generada automáticamente">
            <a:extLst>
              <a:ext uri="{FF2B5EF4-FFF2-40B4-BE49-F238E27FC236}">
                <a16:creationId xmlns:a16="http://schemas.microsoft.com/office/drawing/2014/main" xmlns="" id="{91CFB447-3F99-4422-BF01-99CAF9BE90DA}"/>
              </a:ext>
            </a:extLst>
          </p:cNvPr>
          <p:cNvPicPr>
            <a:picLocks noChangeAspect="1"/>
          </p:cNvPicPr>
          <p:nvPr/>
        </p:nvPicPr>
        <p:blipFill>
          <a:blip r:embed="rId8"/>
          <a:stretch>
            <a:fillRect/>
          </a:stretch>
        </p:blipFill>
        <p:spPr>
          <a:xfrm>
            <a:off x="9262708" y="2904523"/>
            <a:ext cx="2417224" cy="1972455"/>
          </a:xfrm>
          <a:prstGeom prst="rect">
            <a:avLst/>
          </a:prstGeom>
        </p:spPr>
      </p:pic>
      <p:pic>
        <p:nvPicPr>
          <p:cNvPr id="15" name="Imagen 14">
            <a:extLst>
              <a:ext uri="{FF2B5EF4-FFF2-40B4-BE49-F238E27FC236}">
                <a16:creationId xmlns:a16="http://schemas.microsoft.com/office/drawing/2014/main" xmlns="" id="{5A644648-6BD0-4D2B-BAA8-875D253FB10E}"/>
              </a:ext>
            </a:extLst>
          </p:cNvPr>
          <p:cNvPicPr>
            <a:picLocks noChangeAspect="1"/>
          </p:cNvPicPr>
          <p:nvPr/>
        </p:nvPicPr>
        <p:blipFill>
          <a:blip r:embed="rId9"/>
          <a:stretch>
            <a:fillRect/>
          </a:stretch>
        </p:blipFill>
        <p:spPr>
          <a:xfrm>
            <a:off x="6799111" y="2987404"/>
            <a:ext cx="2463597" cy="1772242"/>
          </a:xfrm>
          <a:prstGeom prst="rect">
            <a:avLst/>
          </a:prstGeom>
        </p:spPr>
      </p:pic>
      <p:sp>
        <p:nvSpPr>
          <p:cNvPr id="20" name="1 Rectángulo">
            <a:extLst>
              <a:ext uri="{FF2B5EF4-FFF2-40B4-BE49-F238E27FC236}">
                <a16:creationId xmlns:a16="http://schemas.microsoft.com/office/drawing/2014/main" xmlns="" id="{39F756A4-98EA-4FEF-8B76-8424045FC534}"/>
              </a:ext>
            </a:extLst>
          </p:cNvPr>
          <p:cNvSpPr/>
          <p:nvPr/>
        </p:nvSpPr>
        <p:spPr>
          <a:xfrm>
            <a:off x="896955" y="4464945"/>
            <a:ext cx="5902156" cy="181588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r>
              <a:rPr kumimoji="0" lang="es-ES" sz="1600" b="1" i="0" u="none" strike="noStrike" kern="1200" cap="none" spc="0" normalizeH="0" baseline="0" noProof="0" dirty="0">
                <a:ln>
                  <a:noFill/>
                </a:ln>
                <a:solidFill>
                  <a:srgbClr val="0B082E"/>
                </a:solidFill>
                <a:effectLst/>
                <a:uLnTx/>
                <a:uFillTx/>
                <a:latin typeface="Gill Sans MT"/>
              </a:rPr>
              <a:t>“</a:t>
            </a:r>
            <a:r>
              <a:rPr kumimoji="0" lang="es-ES" sz="1600" b="1" i="1" u="none" strike="noStrike" kern="1200" cap="none" spc="0" normalizeH="0" baseline="0" noProof="0" dirty="0">
                <a:ln>
                  <a:noFill/>
                </a:ln>
                <a:solidFill>
                  <a:srgbClr val="0B082E"/>
                </a:solidFill>
                <a:effectLst/>
                <a:uLnTx/>
                <a:uFillTx/>
                <a:latin typeface="Gill Sans MT"/>
              </a:rPr>
              <a:t>Fenómeno cultural en línea</a:t>
            </a:r>
            <a:r>
              <a:rPr kumimoji="0" lang="es-ES" sz="1600" b="1" i="0" u="none" strike="noStrike" kern="1200" cap="none" spc="0" normalizeH="0" baseline="0" noProof="0" dirty="0">
                <a:ln>
                  <a:noFill/>
                </a:ln>
                <a:solidFill>
                  <a:srgbClr val="0B082E"/>
                </a:solidFill>
                <a:effectLst/>
                <a:uLnTx/>
                <a:uFillTx/>
                <a:latin typeface="Gill Sans MT"/>
              </a:rPr>
              <a:t>”</a:t>
            </a:r>
          </a:p>
          <a:p>
            <a:pPr marL="285750" lvl="0" indent="-285750">
              <a:buFont typeface="Wingdings" panose="05000000000000000000" pitchFamily="2" charset="2"/>
              <a:buChar char="§"/>
            </a:pPr>
            <a:r>
              <a:rPr lang="es-ES" sz="1600" dirty="0">
                <a:solidFill>
                  <a:srgbClr val="0B082E"/>
                </a:solidFill>
              </a:rPr>
              <a:t>Los niños de entre diez y doce años consumen vídeos en Internet dedicados a videojuegos</a:t>
            </a:r>
          </a:p>
          <a:p>
            <a:pPr marL="285750" lvl="0" indent="-285750">
              <a:buFont typeface="Wingdings" panose="05000000000000000000" pitchFamily="2" charset="2"/>
              <a:buChar char="§"/>
            </a:pPr>
            <a:r>
              <a:rPr lang="es-ES" sz="1600" dirty="0">
                <a:solidFill>
                  <a:srgbClr val="0B082E"/>
                </a:solidFill>
              </a:rPr>
              <a:t>Netflix: "Competimos con (y perdemos contra) Fortnite más que HBO“</a:t>
            </a:r>
          </a:p>
          <a:p>
            <a:pPr marL="285750" lvl="0" indent="-285750">
              <a:buFont typeface="Wingdings" panose="05000000000000000000" pitchFamily="2" charset="2"/>
              <a:buChar char="§"/>
            </a:pPr>
            <a:r>
              <a:rPr lang="es-ES" sz="1600" b="1" dirty="0">
                <a:solidFill>
                  <a:srgbClr val="0B082E"/>
                </a:solidFill>
              </a:rPr>
              <a:t>Torneo de </a:t>
            </a:r>
            <a:r>
              <a:rPr lang="es-ES" sz="1600" b="1" dirty="0" err="1">
                <a:solidFill>
                  <a:srgbClr val="0B082E"/>
                </a:solidFill>
              </a:rPr>
              <a:t>ElRubius</a:t>
            </a:r>
            <a:r>
              <a:rPr lang="es-ES" sz="1600" b="1" dirty="0">
                <a:solidFill>
                  <a:srgbClr val="0B082E"/>
                </a:solidFill>
              </a:rPr>
              <a:t> con 100 “</a:t>
            </a:r>
            <a:r>
              <a:rPr lang="es-ES" sz="1600" dirty="0">
                <a:solidFill>
                  <a:srgbClr val="0B082E"/>
                </a:solidFill>
              </a:rPr>
              <a:t>INFLUENCERS</a:t>
            </a:r>
            <a:r>
              <a:rPr lang="es-ES" sz="1600" b="1" dirty="0">
                <a:solidFill>
                  <a:srgbClr val="0B082E"/>
                </a:solidFill>
              </a:rPr>
              <a:t>”, </a:t>
            </a:r>
            <a:r>
              <a:rPr lang="es-ES" sz="1600" i="1" dirty="0">
                <a:solidFill>
                  <a:srgbClr val="0B082E"/>
                </a:solidFill>
              </a:rPr>
              <a:t>audiencia de </a:t>
            </a:r>
            <a:r>
              <a:rPr lang="es-ES" sz="1600" b="1" i="1" dirty="0">
                <a:solidFill>
                  <a:srgbClr val="FF0000"/>
                </a:solidFill>
              </a:rPr>
              <a:t>un millón de usuarios conectados al mismo tiempo</a:t>
            </a:r>
            <a:endParaRPr kumimoji="0" lang="es-ES" sz="1600" i="0" u="none" strike="noStrike" kern="1200" cap="none" spc="0" normalizeH="0" baseline="0" noProof="0" dirty="0">
              <a:ln>
                <a:noFill/>
              </a:ln>
              <a:solidFill>
                <a:srgbClr val="0B082E"/>
              </a:solidFill>
              <a:effectLst/>
              <a:uLnTx/>
              <a:uFillTx/>
              <a:latin typeface="Gill Sans MT"/>
            </a:endParaRPr>
          </a:p>
        </p:txBody>
      </p:sp>
      <p:sp>
        <p:nvSpPr>
          <p:cNvPr id="17" name="Flecha: hacia abajo 16">
            <a:extLst>
              <a:ext uri="{FF2B5EF4-FFF2-40B4-BE49-F238E27FC236}">
                <a16:creationId xmlns:a16="http://schemas.microsoft.com/office/drawing/2014/main" xmlns="" id="{01888362-AD50-4019-8E95-2B40A1AE2B26}"/>
              </a:ext>
            </a:extLst>
          </p:cNvPr>
          <p:cNvSpPr/>
          <p:nvPr/>
        </p:nvSpPr>
        <p:spPr>
          <a:xfrm>
            <a:off x="3567516" y="4119746"/>
            <a:ext cx="578344" cy="3657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9" name="Imagen 18">
            <a:extLst>
              <a:ext uri="{FF2B5EF4-FFF2-40B4-BE49-F238E27FC236}">
                <a16:creationId xmlns:a16="http://schemas.microsoft.com/office/drawing/2014/main" xmlns="" id="{5347621C-DA6C-4374-95F2-D11535A1004D}"/>
              </a:ext>
            </a:extLst>
          </p:cNvPr>
          <p:cNvPicPr>
            <a:picLocks noChangeAspect="1"/>
          </p:cNvPicPr>
          <p:nvPr/>
        </p:nvPicPr>
        <p:blipFill>
          <a:blip r:embed="rId10"/>
          <a:stretch>
            <a:fillRect/>
          </a:stretch>
        </p:blipFill>
        <p:spPr>
          <a:xfrm>
            <a:off x="9204869" y="5002592"/>
            <a:ext cx="1585938" cy="1815882"/>
          </a:xfrm>
          <a:prstGeom prst="rect">
            <a:avLst/>
          </a:prstGeom>
        </p:spPr>
      </p:pic>
      <p:pic>
        <p:nvPicPr>
          <p:cNvPr id="3078" name="Picture 6" descr="Imagen relacionada">
            <a:extLst>
              <a:ext uri="{FF2B5EF4-FFF2-40B4-BE49-F238E27FC236}">
                <a16:creationId xmlns:a16="http://schemas.microsoft.com/office/drawing/2014/main" xmlns="" id="{FE34FF1A-FAC3-46B2-8091-76F59163442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52172" y="5956490"/>
            <a:ext cx="1596445" cy="89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81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file"/>
            <a:extLst>
              <a:ext uri="{FF2B5EF4-FFF2-40B4-BE49-F238E27FC236}">
                <a16:creationId xmlns:a16="http://schemas.microsoft.com/office/drawing/2014/main" xmlns="" id="{029B1A6D-8450-4BF6-8008-C2E2840A4748}"/>
              </a:ext>
            </a:extLst>
          </p:cNvPr>
          <p:cNvPicPr>
            <a:picLocks noChangeAspect="1"/>
          </p:cNvPicPr>
          <p:nvPr/>
        </p:nvPicPr>
        <p:blipFill>
          <a:blip r:embed="rId3"/>
          <a:stretch>
            <a:fillRect/>
          </a:stretch>
        </p:blipFill>
        <p:spPr>
          <a:xfrm>
            <a:off x="1331280" y="1880022"/>
            <a:ext cx="5809450" cy="4722369"/>
          </a:xfrm>
          <a:prstGeom prst="rect">
            <a:avLst/>
          </a:prstGeom>
        </p:spPr>
      </p:pic>
      <p:sp>
        <p:nvSpPr>
          <p:cNvPr id="4" name="1 Rectángulo">
            <a:extLst>
              <a:ext uri="{FF2B5EF4-FFF2-40B4-BE49-F238E27FC236}">
                <a16:creationId xmlns:a16="http://schemas.microsoft.com/office/drawing/2014/main" xmlns="" id="{3817F260-3EAC-42AA-A6E7-50B235B790A6}"/>
              </a:ext>
            </a:extLst>
          </p:cNvPr>
          <p:cNvSpPr/>
          <p:nvPr/>
        </p:nvSpPr>
        <p:spPr>
          <a:xfrm>
            <a:off x="7395250" y="2361461"/>
            <a:ext cx="4083673" cy="369331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just"/>
            <a:r>
              <a:rPr lang="es-ES" dirty="0"/>
              <a:t>Una madre galesa denunció que su hijo de 10 años la dejó en la ruina después de gastar más de 1.000 euros en </a:t>
            </a:r>
            <a:r>
              <a:rPr lang="es-ES" dirty="0" err="1"/>
              <a:t>Fortnite</a:t>
            </a:r>
            <a:r>
              <a:rPr lang="es-ES" dirty="0"/>
              <a:t>, vaciando por completo su cuenta bancaria sin saber que se trataba de "dinero real"</a:t>
            </a:r>
          </a:p>
          <a:p>
            <a:pPr lvl="0"/>
            <a:endParaRPr lang="es-ES" dirty="0"/>
          </a:p>
          <a:p>
            <a:pPr lvl="0" algn="ctr"/>
            <a:r>
              <a:rPr lang="es-ES" dirty="0"/>
              <a:t>"Soy una madre soltera y ahora debo sobrevivir cinco días sin dinero“</a:t>
            </a:r>
          </a:p>
          <a:p>
            <a:pPr lvl="0" algn="ctr"/>
            <a:endParaRPr lang="es-ES" dirty="0"/>
          </a:p>
          <a:p>
            <a:pPr lvl="0" algn="ctr"/>
            <a:r>
              <a:rPr lang="es-ES" dirty="0"/>
              <a:t>"Esto me da miedo".</a:t>
            </a:r>
          </a:p>
          <a:p>
            <a:pPr lvl="0"/>
            <a:endParaRPr lang="es-ES" dirty="0"/>
          </a:p>
          <a:p>
            <a:pPr lvl="0" algn="ctr"/>
            <a:r>
              <a:rPr lang="es-ES" dirty="0"/>
              <a:t>"Mi hijo no entendía lo que estaba haciendo porque sólo tiene 10 años"</a:t>
            </a:r>
            <a:endParaRPr lang="es-ES" sz="1600" b="1" i="1" dirty="0">
              <a:solidFill>
                <a:srgbClr val="FF0000"/>
              </a:solidFill>
            </a:endParaRPr>
          </a:p>
        </p:txBody>
      </p:sp>
      <p:sp>
        <p:nvSpPr>
          <p:cNvPr id="5" name="Rectángulo 4">
            <a:extLst>
              <a:ext uri="{FF2B5EF4-FFF2-40B4-BE49-F238E27FC236}">
                <a16:creationId xmlns:a16="http://schemas.microsoft.com/office/drawing/2014/main" xmlns="" id="{E6FDDDFD-864A-412A-8A79-48C3A2DCC624}"/>
              </a:ext>
            </a:extLst>
          </p:cNvPr>
          <p:cNvSpPr/>
          <p:nvPr/>
        </p:nvSpPr>
        <p:spPr>
          <a:xfrm>
            <a:off x="1600428" y="502341"/>
            <a:ext cx="5271154" cy="1200329"/>
          </a:xfrm>
          <a:prstGeom prst="rect">
            <a:avLst/>
          </a:prstGeom>
        </p:spPr>
        <p:txBody>
          <a:bodyPr wrap="square">
            <a:spAutoFit/>
          </a:bodyPr>
          <a:lstStyle/>
          <a:p>
            <a:pPr algn="ctr"/>
            <a:r>
              <a:rPr lang="es-ES" sz="2400" b="1" dirty="0">
                <a:solidFill>
                  <a:srgbClr val="555555"/>
                </a:solidFill>
                <a:latin typeface="georgia" panose="02040502050405020303" pitchFamily="18" charset="0"/>
              </a:rPr>
              <a:t>El free </a:t>
            </a:r>
            <a:r>
              <a:rPr lang="es-ES" sz="2400" b="1" dirty="0" err="1">
                <a:solidFill>
                  <a:srgbClr val="555555"/>
                </a:solidFill>
                <a:latin typeface="georgia" panose="02040502050405020303" pitchFamily="18" charset="0"/>
              </a:rPr>
              <a:t>to</a:t>
            </a:r>
            <a:r>
              <a:rPr lang="es-ES" sz="2400" b="1" dirty="0">
                <a:solidFill>
                  <a:srgbClr val="555555"/>
                </a:solidFill>
                <a:latin typeface="georgia" panose="02040502050405020303" pitchFamily="18" charset="0"/>
              </a:rPr>
              <a:t> </a:t>
            </a:r>
            <a:r>
              <a:rPr lang="es-ES" sz="2400" b="1" dirty="0" err="1">
                <a:solidFill>
                  <a:srgbClr val="555555"/>
                </a:solidFill>
                <a:latin typeface="georgia" panose="02040502050405020303" pitchFamily="18" charset="0"/>
              </a:rPr>
              <a:t>play</a:t>
            </a:r>
            <a:r>
              <a:rPr lang="es-ES" sz="2400" b="1" dirty="0">
                <a:solidFill>
                  <a:srgbClr val="555555"/>
                </a:solidFill>
                <a:latin typeface="georgia" panose="02040502050405020303" pitchFamily="18" charset="0"/>
              </a:rPr>
              <a:t> permite jugar, pero incita constantemente a consumir y comprar:</a:t>
            </a:r>
            <a:endParaRPr lang="es-ES" sz="2400" b="1" dirty="0"/>
          </a:p>
        </p:txBody>
      </p:sp>
      <p:sp>
        <p:nvSpPr>
          <p:cNvPr id="6" name="Rectángulo 5">
            <a:extLst>
              <a:ext uri="{FF2B5EF4-FFF2-40B4-BE49-F238E27FC236}">
                <a16:creationId xmlns:a16="http://schemas.microsoft.com/office/drawing/2014/main" xmlns="" id="{4F6210B3-777B-4355-A064-ACAC33FE175C}"/>
              </a:ext>
            </a:extLst>
          </p:cNvPr>
          <p:cNvSpPr/>
          <p:nvPr/>
        </p:nvSpPr>
        <p:spPr>
          <a:xfrm>
            <a:off x="7395250" y="502341"/>
            <a:ext cx="3885337" cy="1200329"/>
          </a:xfrm>
          <a:prstGeom prst="rect">
            <a:avLst/>
          </a:prstGeom>
        </p:spPr>
        <p:txBody>
          <a:bodyPr wrap="square">
            <a:spAutoFit/>
          </a:bodyPr>
          <a:lstStyle/>
          <a:p>
            <a:pPr algn="ctr"/>
            <a:r>
              <a:rPr lang="es-ES" sz="2400" dirty="0">
                <a:solidFill>
                  <a:srgbClr val="555555"/>
                </a:solidFill>
                <a:latin typeface="georgia" panose="02040502050405020303" pitchFamily="18" charset="0"/>
              </a:rPr>
              <a:t>accesorios estéticos, como los bailes, picos o skins, seduce a los jugadores</a:t>
            </a:r>
            <a:endParaRPr lang="es-ES" sz="2400" dirty="0"/>
          </a:p>
        </p:txBody>
      </p:sp>
    </p:spTree>
    <p:extLst>
      <p:ext uri="{BB962C8B-B14F-4D97-AF65-F5344CB8AC3E}">
        <p14:creationId xmlns:p14="http://schemas.microsoft.com/office/powerpoint/2010/main" val="349608792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6D9844F-50AA-4BE2-9671-6E6CB7203A5B}"/>
              </a:ext>
            </a:extLst>
          </p:cNvPr>
          <p:cNvSpPr>
            <a:spLocks noGrp="1"/>
          </p:cNvSpPr>
          <p:nvPr>
            <p:ph type="title"/>
          </p:nvPr>
        </p:nvSpPr>
        <p:spPr>
          <a:xfrm>
            <a:off x="1251678" y="382385"/>
            <a:ext cx="10178322" cy="890958"/>
          </a:xfrm>
        </p:spPr>
        <p:txBody>
          <a:bodyPr/>
          <a:lstStyle/>
          <a:p>
            <a:r>
              <a:rPr lang="es-ES" dirty="0"/>
              <a:t>UNA “NUEVA” RED SOCIAL</a:t>
            </a:r>
          </a:p>
        </p:txBody>
      </p:sp>
      <p:pic>
        <p:nvPicPr>
          <p:cNvPr id="5" name="Imagen 4">
            <a:extLst>
              <a:ext uri="{FF2B5EF4-FFF2-40B4-BE49-F238E27FC236}">
                <a16:creationId xmlns:a16="http://schemas.microsoft.com/office/drawing/2014/main" xmlns="" id="{CDDB62B8-FF03-4AD4-9C11-2C6DC8D45BDE}"/>
              </a:ext>
            </a:extLst>
          </p:cNvPr>
          <p:cNvPicPr>
            <a:picLocks noChangeAspect="1"/>
          </p:cNvPicPr>
          <p:nvPr/>
        </p:nvPicPr>
        <p:blipFill>
          <a:blip r:embed="rId2"/>
          <a:stretch>
            <a:fillRect/>
          </a:stretch>
        </p:blipFill>
        <p:spPr>
          <a:xfrm>
            <a:off x="1251678" y="1165255"/>
            <a:ext cx="4321349" cy="3068208"/>
          </a:xfrm>
          <a:prstGeom prst="rect">
            <a:avLst/>
          </a:prstGeom>
        </p:spPr>
      </p:pic>
      <p:sp>
        <p:nvSpPr>
          <p:cNvPr id="6" name="Rectángulo 5">
            <a:extLst>
              <a:ext uri="{FF2B5EF4-FFF2-40B4-BE49-F238E27FC236}">
                <a16:creationId xmlns:a16="http://schemas.microsoft.com/office/drawing/2014/main" xmlns="" id="{770D4C66-EF06-4229-8C71-110F1BEAD7C5}"/>
              </a:ext>
            </a:extLst>
          </p:cNvPr>
          <p:cNvSpPr/>
          <p:nvPr/>
        </p:nvSpPr>
        <p:spPr>
          <a:xfrm>
            <a:off x="7271048" y="1182369"/>
            <a:ext cx="2460930" cy="461665"/>
          </a:xfrm>
          <a:prstGeom prst="rect">
            <a:avLst/>
          </a:prstGeom>
        </p:spPr>
        <p:txBody>
          <a:bodyPr wrap="none">
            <a:spAutoFit/>
          </a:bodyPr>
          <a:lstStyle/>
          <a:p>
            <a:r>
              <a:rPr lang="es-ES" sz="2400" b="1" i="1" dirty="0">
                <a:solidFill>
                  <a:srgbClr val="555555"/>
                </a:solidFill>
                <a:latin typeface="georgia" panose="02040502050405020303" pitchFamily="18" charset="0"/>
              </a:rPr>
              <a:t>CHAT DE VOZ</a:t>
            </a:r>
            <a:endParaRPr lang="es-ES" sz="2400" i="1" dirty="0"/>
          </a:p>
        </p:txBody>
      </p:sp>
      <p:sp>
        <p:nvSpPr>
          <p:cNvPr id="13" name="Rectángulo 12">
            <a:extLst>
              <a:ext uri="{FF2B5EF4-FFF2-40B4-BE49-F238E27FC236}">
                <a16:creationId xmlns:a16="http://schemas.microsoft.com/office/drawing/2014/main" xmlns="" id="{F371DEF2-AF24-4F79-80A0-519BE339E9E4}"/>
              </a:ext>
            </a:extLst>
          </p:cNvPr>
          <p:cNvSpPr/>
          <p:nvPr/>
        </p:nvSpPr>
        <p:spPr>
          <a:xfrm>
            <a:off x="7516500" y="2699359"/>
            <a:ext cx="3423822" cy="1200329"/>
          </a:xfrm>
          <a:prstGeom prst="rect">
            <a:avLst/>
          </a:prstGeom>
        </p:spPr>
        <p:txBody>
          <a:bodyPr wrap="square">
            <a:spAutoFit/>
          </a:bodyPr>
          <a:lstStyle/>
          <a:p>
            <a:pPr algn="ctr"/>
            <a:r>
              <a:rPr lang="es-ES" b="1" dirty="0">
                <a:solidFill>
                  <a:srgbClr val="555555"/>
                </a:solidFill>
                <a:latin typeface="georgia" panose="02040502050405020303" pitchFamily="18" charset="0"/>
              </a:rPr>
              <a:t>el diálogo </a:t>
            </a:r>
            <a:r>
              <a:rPr lang="es-ES" dirty="0">
                <a:solidFill>
                  <a:srgbClr val="555555"/>
                </a:solidFill>
                <a:latin typeface="georgia" panose="02040502050405020303" pitchFamily="18" charset="0"/>
              </a:rPr>
              <a:t>(entre amigos o </a:t>
            </a:r>
            <a:r>
              <a:rPr lang="es-ES" b="1" dirty="0">
                <a:solidFill>
                  <a:srgbClr val="FF0000"/>
                </a:solidFill>
                <a:latin typeface="georgia" panose="02040502050405020303" pitchFamily="18" charset="0"/>
              </a:rPr>
              <a:t>desconocidos</a:t>
            </a:r>
            <a:r>
              <a:rPr lang="es-ES" dirty="0">
                <a:solidFill>
                  <a:srgbClr val="555555"/>
                </a:solidFill>
                <a:latin typeface="georgia" panose="02040502050405020303" pitchFamily="18" charset="0"/>
              </a:rPr>
              <a:t>) no es solo sobre el juego, sino sobre todo tipo de asuntos cotidianos</a:t>
            </a:r>
          </a:p>
        </p:txBody>
      </p:sp>
      <p:sp>
        <p:nvSpPr>
          <p:cNvPr id="15" name="Rectángulo 14">
            <a:extLst>
              <a:ext uri="{FF2B5EF4-FFF2-40B4-BE49-F238E27FC236}">
                <a16:creationId xmlns:a16="http://schemas.microsoft.com/office/drawing/2014/main" xmlns="" id="{C9ED1216-FDBD-44DF-AF2F-DAEDF3849D27}"/>
              </a:ext>
            </a:extLst>
          </p:cNvPr>
          <p:cNvSpPr/>
          <p:nvPr/>
        </p:nvSpPr>
        <p:spPr>
          <a:xfrm>
            <a:off x="5573027" y="1674872"/>
            <a:ext cx="3256072" cy="923330"/>
          </a:xfrm>
          <a:prstGeom prst="rect">
            <a:avLst/>
          </a:prstGeom>
        </p:spPr>
        <p:txBody>
          <a:bodyPr wrap="square">
            <a:spAutoFit/>
          </a:bodyPr>
          <a:lstStyle/>
          <a:p>
            <a:pPr algn="ctr"/>
            <a:r>
              <a:rPr lang="es-ES" dirty="0">
                <a:solidFill>
                  <a:srgbClr val="555555"/>
                </a:solidFill>
                <a:latin typeface="georgia" panose="02040502050405020303" pitchFamily="18" charset="0"/>
              </a:rPr>
              <a:t>El objetivo compartido de sobrevivir en la batalla real: </a:t>
            </a:r>
            <a:r>
              <a:rPr lang="es-ES" b="1" dirty="0">
                <a:solidFill>
                  <a:srgbClr val="555555"/>
                </a:solidFill>
                <a:latin typeface="georgia" panose="02040502050405020303" pitchFamily="18" charset="0"/>
              </a:rPr>
              <a:t>estrategias </a:t>
            </a:r>
            <a:r>
              <a:rPr lang="es-ES" dirty="0">
                <a:solidFill>
                  <a:srgbClr val="555555"/>
                </a:solidFill>
                <a:latin typeface="georgia" panose="02040502050405020303" pitchFamily="18" charset="0"/>
              </a:rPr>
              <a:t>de juego</a:t>
            </a:r>
            <a:endParaRPr lang="es-ES" dirty="0"/>
          </a:p>
        </p:txBody>
      </p:sp>
      <p:sp>
        <p:nvSpPr>
          <p:cNvPr id="16" name="Título 1">
            <a:extLst>
              <a:ext uri="{FF2B5EF4-FFF2-40B4-BE49-F238E27FC236}">
                <a16:creationId xmlns:a16="http://schemas.microsoft.com/office/drawing/2014/main" xmlns="" id="{7D8A0A0E-0DCA-4BEF-AFDA-31B4AA271F14}"/>
              </a:ext>
            </a:extLst>
          </p:cNvPr>
          <p:cNvSpPr txBox="1">
            <a:spLocks/>
          </p:cNvSpPr>
          <p:nvPr/>
        </p:nvSpPr>
        <p:spPr>
          <a:xfrm>
            <a:off x="1251678" y="4393327"/>
            <a:ext cx="10178322" cy="890958"/>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dirty="0"/>
              <a:t>CALDO DE CULTIVO PARA EL GROOMING</a:t>
            </a:r>
          </a:p>
        </p:txBody>
      </p:sp>
      <p:sp>
        <p:nvSpPr>
          <p:cNvPr id="17" name="1 Rectángulo">
            <a:extLst>
              <a:ext uri="{FF2B5EF4-FFF2-40B4-BE49-F238E27FC236}">
                <a16:creationId xmlns:a16="http://schemas.microsoft.com/office/drawing/2014/main" xmlns="" id="{C7644669-9561-488E-9550-5623FACF4468}"/>
              </a:ext>
            </a:extLst>
          </p:cNvPr>
          <p:cNvSpPr/>
          <p:nvPr/>
        </p:nvSpPr>
        <p:spPr>
          <a:xfrm>
            <a:off x="1165441" y="5216355"/>
            <a:ext cx="5362186" cy="107721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r>
              <a:rPr lang="es-ES" sz="1600" b="1" dirty="0">
                <a:solidFill>
                  <a:srgbClr val="0B082E"/>
                </a:solidFill>
                <a:latin typeface="Gill Sans MT"/>
              </a:rPr>
              <a:t>SENSACIÓN DE ANONIMATO E IMPUNIDAD QUE SE SIENTE AL USAR INTERNET</a:t>
            </a:r>
          </a:p>
          <a:p>
            <a:pPr lvl="0" algn="ctr"/>
            <a:r>
              <a:rPr lang="es-ES" sz="1600" b="1" dirty="0">
                <a:solidFill>
                  <a:srgbClr val="0B082E"/>
                </a:solidFill>
                <a:latin typeface="Gill Sans MT"/>
              </a:rPr>
              <a:t>“PESCADOR”: Busca activamente el contacto con menores para obtener material (pornografía infantil)</a:t>
            </a:r>
          </a:p>
        </p:txBody>
      </p:sp>
      <p:graphicFrame>
        <p:nvGraphicFramePr>
          <p:cNvPr id="18" name="Diagrama 17">
            <a:extLst>
              <a:ext uri="{FF2B5EF4-FFF2-40B4-BE49-F238E27FC236}">
                <a16:creationId xmlns:a16="http://schemas.microsoft.com/office/drawing/2014/main" xmlns="" id="{CEBDBF2F-9E97-4B03-90B7-712FB29E8A0D}"/>
              </a:ext>
            </a:extLst>
          </p:cNvPr>
          <p:cNvGraphicFramePr/>
          <p:nvPr/>
        </p:nvGraphicFramePr>
        <p:xfrm>
          <a:off x="6527627" y="4987117"/>
          <a:ext cx="4412695" cy="186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4223428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50"/>
          <p:cNvSpPr>
            <a:spLocks noChangeArrowheads="1"/>
          </p:cNvSpPr>
          <p:nvPr/>
        </p:nvSpPr>
        <p:spPr bwMode="auto">
          <a:xfrm>
            <a:off x="1676401" y="-32266"/>
            <a:ext cx="184731" cy="369332"/>
          </a:xfrm>
          <a:prstGeom prst="rect">
            <a:avLst/>
          </a:prstGeom>
          <a:noFill/>
          <a:ln w="9525">
            <a:noFill/>
            <a:miter lim="800000"/>
            <a:headEnd/>
            <a:tailEnd/>
          </a:ln>
        </p:spPr>
        <p:txBody>
          <a:bodyPr wrap="none" anchor="ctr">
            <a:spAutoFit/>
          </a:bodyPr>
          <a:lstStyle/>
          <a:p>
            <a:endParaRPr lang="es-ES">
              <a:solidFill>
                <a:prstClr val="black"/>
              </a:solidFill>
              <a:latin typeface="Calibri" pitchFamily="34" charset="0"/>
            </a:endParaRPr>
          </a:p>
        </p:txBody>
      </p:sp>
      <p:graphicFrame>
        <p:nvGraphicFramePr>
          <p:cNvPr id="4" name="3 Gráfico"/>
          <p:cNvGraphicFramePr/>
          <p:nvPr/>
        </p:nvGraphicFramePr>
        <p:xfrm>
          <a:off x="848221" y="1425605"/>
          <a:ext cx="6452462" cy="2702560"/>
        </p:xfrm>
        <a:graphic>
          <a:graphicData uri="http://schemas.openxmlformats.org/drawingml/2006/chart">
            <c:chart xmlns:c="http://schemas.openxmlformats.org/drawingml/2006/chart" xmlns:r="http://schemas.openxmlformats.org/officeDocument/2006/relationships" r:id="rId3"/>
          </a:graphicData>
        </a:graphic>
      </p:graphicFrame>
      <p:sp>
        <p:nvSpPr>
          <p:cNvPr id="6" name="5 Rectángulo"/>
          <p:cNvSpPr/>
          <p:nvPr/>
        </p:nvSpPr>
        <p:spPr>
          <a:xfrm>
            <a:off x="968652" y="4192207"/>
            <a:ext cx="10962091" cy="2185214"/>
          </a:xfrm>
          <a:prstGeom prst="rect">
            <a:avLst/>
          </a:prstGeom>
        </p:spPr>
        <p:txBody>
          <a:bodyPr wrap="square">
            <a:spAutoFit/>
          </a:bodyPr>
          <a:lstStyle/>
          <a:p>
            <a:pPr marL="285750" indent="-285750">
              <a:buFont typeface="Wingdings" panose="05000000000000000000" pitchFamily="2" charset="2"/>
              <a:buChar char="§"/>
            </a:pPr>
            <a:r>
              <a:rPr lang="es-ES" sz="1700" b="1" dirty="0">
                <a:solidFill>
                  <a:srgbClr val="FF0000"/>
                </a:solidFill>
              </a:rPr>
              <a:t>El 48,7% juega habitualmente a videojuegos </a:t>
            </a:r>
            <a:r>
              <a:rPr lang="es-ES" sz="1700" dirty="0">
                <a:solidFill>
                  <a:schemeClr val="accent2"/>
                </a:solidFill>
              </a:rPr>
              <a:t>(el 20,2% alguna vez a la semana y </a:t>
            </a:r>
            <a:r>
              <a:rPr lang="es-ES" sz="1700" b="1" dirty="0">
                <a:solidFill>
                  <a:schemeClr val="accent2"/>
                </a:solidFill>
              </a:rPr>
              <a:t>el 28,5% todos los días)</a:t>
            </a:r>
          </a:p>
          <a:p>
            <a:pPr marL="285750" indent="-285750">
              <a:buFont typeface="Wingdings" panose="05000000000000000000" pitchFamily="2" charset="2"/>
              <a:buChar char="§"/>
            </a:pPr>
            <a:endParaRPr lang="es-ES" sz="1700" b="1" dirty="0">
              <a:solidFill>
                <a:schemeClr val="accent2"/>
              </a:solidFill>
            </a:endParaRPr>
          </a:p>
          <a:p>
            <a:pPr marL="285750" indent="-285750">
              <a:buFont typeface="Wingdings" panose="05000000000000000000" pitchFamily="2" charset="2"/>
              <a:buChar char="§"/>
            </a:pPr>
            <a:r>
              <a:rPr lang="es-ES" sz="1700" dirty="0">
                <a:solidFill>
                  <a:schemeClr val="accent2"/>
                </a:solidFill>
              </a:rPr>
              <a:t>Aunque no es exclusivo de los chicos, ellos juegan mucho más que ellas (76,3% frente al 18,2%). </a:t>
            </a:r>
            <a:r>
              <a:rPr lang="es-ES" sz="1700" b="1" dirty="0">
                <a:solidFill>
                  <a:schemeClr val="accent2"/>
                </a:solidFill>
              </a:rPr>
              <a:t>Más de la mitad de los escolares de 12-13 años juegan habitualmente a videojuegos (el 82,6% en el caso de los niños.  A esas edades es cuando se asientan valores y estereotipos).</a:t>
            </a:r>
          </a:p>
          <a:p>
            <a:pPr marL="285750" indent="-285750">
              <a:buFont typeface="Wingdings" panose="05000000000000000000" pitchFamily="2" charset="2"/>
              <a:buChar char="§"/>
            </a:pPr>
            <a:endParaRPr lang="es-ES" sz="1700" b="1" dirty="0">
              <a:solidFill>
                <a:schemeClr val="accent2"/>
              </a:solidFill>
            </a:endParaRPr>
          </a:p>
          <a:p>
            <a:pPr marL="285750" indent="-285750">
              <a:buFont typeface="Wingdings" panose="05000000000000000000" pitchFamily="2" charset="2"/>
              <a:buChar char="§"/>
            </a:pPr>
            <a:r>
              <a:rPr lang="es-ES" sz="1700" dirty="0">
                <a:solidFill>
                  <a:schemeClr val="accent2"/>
                </a:solidFill>
              </a:rPr>
              <a:t>Por termino medio cada adolescente gallego dedica 5 horas y media a la semana a los videojuegos, aunque </a:t>
            </a:r>
            <a:r>
              <a:rPr lang="es-ES" sz="1700" b="1" dirty="0">
                <a:solidFill>
                  <a:schemeClr val="accent2"/>
                </a:solidFill>
              </a:rPr>
              <a:t>un</a:t>
            </a:r>
            <a:r>
              <a:rPr lang="es-ES" sz="1700" dirty="0">
                <a:solidFill>
                  <a:schemeClr val="accent2"/>
                </a:solidFill>
              </a:rPr>
              <a:t> </a:t>
            </a:r>
            <a:r>
              <a:rPr lang="es-ES" sz="1700" b="1" dirty="0">
                <a:solidFill>
                  <a:schemeClr val="accent2"/>
                </a:solidFill>
              </a:rPr>
              <a:t>6% le dedica más de 21 horas y hay incluso quien llega a dedicarle más de 50 horas (el 1%).</a:t>
            </a:r>
          </a:p>
        </p:txBody>
      </p:sp>
      <p:graphicFrame>
        <p:nvGraphicFramePr>
          <p:cNvPr id="7" name="6 Gráfico"/>
          <p:cNvGraphicFramePr/>
          <p:nvPr/>
        </p:nvGraphicFramePr>
        <p:xfrm>
          <a:off x="6714398" y="2077294"/>
          <a:ext cx="5114744" cy="1981200"/>
        </p:xfrm>
        <a:graphic>
          <a:graphicData uri="http://schemas.openxmlformats.org/drawingml/2006/chart">
            <c:chart xmlns:c="http://schemas.openxmlformats.org/drawingml/2006/chart" xmlns:r="http://schemas.openxmlformats.org/officeDocument/2006/relationships" r:id="rId4"/>
          </a:graphicData>
        </a:graphic>
      </p:graphicFrame>
      <p:sp>
        <p:nvSpPr>
          <p:cNvPr id="2" name="1 CuadroTexto"/>
          <p:cNvSpPr txBox="1"/>
          <p:nvPr/>
        </p:nvSpPr>
        <p:spPr>
          <a:xfrm>
            <a:off x="7837716" y="1425605"/>
            <a:ext cx="3381829" cy="369332"/>
          </a:xfrm>
          <a:prstGeom prst="rect">
            <a:avLst/>
          </a:prstGeom>
          <a:solidFill>
            <a:schemeClr val="accent4"/>
          </a:solidFill>
        </p:spPr>
        <p:txBody>
          <a:bodyPr wrap="square" rtlCol="0">
            <a:spAutoFit/>
          </a:bodyPr>
          <a:lstStyle/>
          <a:p>
            <a:pPr algn="ctr"/>
            <a:r>
              <a:rPr lang="es-ES" b="1" dirty="0">
                <a:solidFill>
                  <a:schemeClr val="bg1"/>
                </a:solidFill>
              </a:rPr>
              <a:t>% de jugadores</a:t>
            </a:r>
          </a:p>
        </p:txBody>
      </p:sp>
      <p:sp>
        <p:nvSpPr>
          <p:cNvPr id="8" name="1 Título"/>
          <p:cNvSpPr txBox="1">
            <a:spLocks/>
          </p:cNvSpPr>
          <p:nvPr/>
        </p:nvSpPr>
        <p:spPr>
          <a:xfrm>
            <a:off x="968653" y="153785"/>
            <a:ext cx="10178322" cy="624591"/>
          </a:xfrm>
          <a:prstGeom prst="rect">
            <a:avLst/>
          </a:prstGeom>
        </p:spPr>
        <p:txBody>
          <a:bodyPr>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4000" dirty="0">
                <a:solidFill>
                  <a:srgbClr val="002060"/>
                </a:solidFill>
                <a:effectLst>
                  <a:outerShdw blurRad="38100" dist="38100" dir="2700000" algn="tl">
                    <a:srgbClr val="000000">
                      <a:alpha val="43137"/>
                    </a:srgbClr>
                  </a:outerShdw>
                </a:effectLst>
              </a:rPr>
              <a:t>DATOS USC (2019)</a:t>
            </a:r>
            <a:endParaRPr lang="es-ES" sz="4000" cap="none"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s-ES" sz="1800" b="1" cap="none" dirty="0">
                <a:solidFill>
                  <a:srgbClr val="C00000"/>
                </a:solidFill>
                <a:latin typeface="Arial" panose="020B0604020202020204" pitchFamily="34" charset="0"/>
                <a:cs typeface="Arial" panose="020B0604020202020204" pitchFamily="34" charset="0"/>
              </a:rPr>
              <a:t>Estudio realizado sobre una muestra de 4.000 adolescentes de entre 12 y 18 años de toda Galicia</a:t>
            </a:r>
            <a:endParaRPr lang="gl-ES" sz="1800" cap="none"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8005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1596" y="295275"/>
            <a:ext cx="4962525" cy="656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763" y="0"/>
            <a:ext cx="4762500" cy="709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1152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50"/>
          <p:cNvSpPr>
            <a:spLocks noChangeArrowheads="1"/>
          </p:cNvSpPr>
          <p:nvPr/>
        </p:nvSpPr>
        <p:spPr bwMode="auto">
          <a:xfrm>
            <a:off x="1676401" y="-32266"/>
            <a:ext cx="184731" cy="369332"/>
          </a:xfrm>
          <a:prstGeom prst="rect">
            <a:avLst/>
          </a:prstGeom>
          <a:noFill/>
          <a:ln w="9525">
            <a:noFill/>
            <a:miter lim="800000"/>
            <a:headEnd/>
            <a:tailEnd/>
          </a:ln>
        </p:spPr>
        <p:txBody>
          <a:bodyPr wrap="none" anchor="ctr">
            <a:spAutoFit/>
          </a:bodyPr>
          <a:lstStyle/>
          <a:p>
            <a:endParaRPr lang="es-ES">
              <a:solidFill>
                <a:prstClr val="black"/>
              </a:solidFill>
              <a:latin typeface="Calibri" pitchFamily="34" charset="0"/>
            </a:endParaRPr>
          </a:p>
        </p:txBody>
      </p:sp>
      <p:graphicFrame>
        <p:nvGraphicFramePr>
          <p:cNvPr id="5" name="Marcador de contenido 5">
            <a:extLst>
              <a:ext uri="{FF2B5EF4-FFF2-40B4-BE49-F238E27FC236}">
                <a16:creationId xmlns:a16="http://schemas.microsoft.com/office/drawing/2014/main" xmlns="" id="{9EE50198-8F09-435B-8B94-059C1D99E723}"/>
              </a:ext>
            </a:extLst>
          </p:cNvPr>
          <p:cNvGraphicFramePr>
            <a:graphicFrameLocks/>
          </p:cNvGraphicFramePr>
          <p:nvPr/>
        </p:nvGraphicFramePr>
        <p:xfrm>
          <a:off x="1528534" y="337066"/>
          <a:ext cx="9270093" cy="5626440"/>
        </p:xfrm>
        <a:graphic>
          <a:graphicData uri="http://schemas.openxmlformats.org/drawingml/2006/chart">
            <c:chart xmlns:c="http://schemas.openxmlformats.org/drawingml/2006/chart" xmlns:r="http://schemas.openxmlformats.org/officeDocument/2006/relationships" r:id="rId3"/>
          </a:graphicData>
        </a:graphic>
      </p:graphicFrame>
      <p:sp>
        <p:nvSpPr>
          <p:cNvPr id="4" name="3 Rectángulo"/>
          <p:cNvSpPr/>
          <p:nvPr/>
        </p:nvSpPr>
        <p:spPr>
          <a:xfrm>
            <a:off x="917849" y="6079618"/>
            <a:ext cx="10591980" cy="646331"/>
          </a:xfrm>
          <a:prstGeom prst="rect">
            <a:avLst/>
          </a:prstGeom>
        </p:spPr>
        <p:txBody>
          <a:bodyPr wrap="square">
            <a:spAutoFit/>
          </a:bodyPr>
          <a:lstStyle/>
          <a:p>
            <a:pPr algn="ctr"/>
            <a:r>
              <a:rPr lang="es-ES" b="1" dirty="0">
                <a:solidFill>
                  <a:schemeClr val="accent2"/>
                </a:solidFill>
              </a:rPr>
              <a:t>El ranking de videojuegos de mayor aceptación entre los adolescentes estaría encabezado claramente por el FORTNITE,  aunque existen importantes diferencia por Género</a:t>
            </a:r>
          </a:p>
        </p:txBody>
      </p:sp>
    </p:spTree>
    <p:extLst>
      <p:ext uri="{BB962C8B-B14F-4D97-AF65-F5344CB8AC3E}">
        <p14:creationId xmlns:p14="http://schemas.microsoft.com/office/powerpoint/2010/main" val="3263643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50"/>
          <p:cNvSpPr>
            <a:spLocks noChangeArrowheads="1"/>
          </p:cNvSpPr>
          <p:nvPr/>
        </p:nvSpPr>
        <p:spPr bwMode="auto">
          <a:xfrm>
            <a:off x="1676401" y="-32266"/>
            <a:ext cx="184731" cy="369332"/>
          </a:xfrm>
          <a:prstGeom prst="rect">
            <a:avLst/>
          </a:prstGeom>
          <a:noFill/>
          <a:ln w="9525">
            <a:noFill/>
            <a:miter lim="800000"/>
            <a:headEnd/>
            <a:tailEnd/>
          </a:ln>
        </p:spPr>
        <p:txBody>
          <a:bodyPr wrap="none" anchor="ctr">
            <a:spAutoFit/>
          </a:bodyPr>
          <a:lstStyle/>
          <a:p>
            <a:endParaRPr lang="es-ES">
              <a:solidFill>
                <a:prstClr val="black"/>
              </a:solidFill>
              <a:latin typeface="Calibri" pitchFamily="34" charset="0"/>
            </a:endParaRPr>
          </a:p>
        </p:txBody>
      </p:sp>
      <p:graphicFrame>
        <p:nvGraphicFramePr>
          <p:cNvPr id="2" name="1 Gráfico"/>
          <p:cNvGraphicFramePr/>
          <p:nvPr/>
        </p:nvGraphicFramePr>
        <p:xfrm>
          <a:off x="1768765" y="337066"/>
          <a:ext cx="9175005" cy="5793229"/>
        </p:xfrm>
        <a:graphic>
          <a:graphicData uri="http://schemas.openxmlformats.org/drawingml/2006/chart">
            <c:chart xmlns:c="http://schemas.openxmlformats.org/drawingml/2006/chart" xmlns:r="http://schemas.openxmlformats.org/officeDocument/2006/relationships" r:id="rId3"/>
          </a:graphicData>
        </a:graphic>
      </p:graphicFrame>
      <p:sp>
        <p:nvSpPr>
          <p:cNvPr id="7" name="3 Rectángulo"/>
          <p:cNvSpPr/>
          <p:nvPr/>
        </p:nvSpPr>
        <p:spPr>
          <a:xfrm>
            <a:off x="1508497" y="6334583"/>
            <a:ext cx="9175005" cy="369332"/>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ES" sz="1800" b="1" dirty="0">
                <a:solidFill>
                  <a:schemeClr val="accent2"/>
                </a:solidFill>
              </a:rPr>
              <a:t>Las preferencias de chicas y chicos requieren un análisis particular</a:t>
            </a:r>
          </a:p>
        </p:txBody>
      </p:sp>
    </p:spTree>
    <p:extLst>
      <p:ext uri="{BB962C8B-B14F-4D97-AF65-F5344CB8AC3E}">
        <p14:creationId xmlns:p14="http://schemas.microsoft.com/office/powerpoint/2010/main" val="4058689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Gráfico"/>
          <p:cNvGraphicFramePr/>
          <p:nvPr/>
        </p:nvGraphicFramePr>
        <p:xfrm>
          <a:off x="890353" y="1057726"/>
          <a:ext cx="5400040" cy="5265061"/>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ángulo redondeado 1"/>
          <p:cNvSpPr>
            <a:spLocks noChangeArrowheads="1"/>
          </p:cNvSpPr>
          <p:nvPr/>
        </p:nvSpPr>
        <p:spPr bwMode="auto">
          <a:xfrm>
            <a:off x="1164199" y="2248704"/>
            <a:ext cx="4911725" cy="684212"/>
          </a:xfrm>
          <a:prstGeom prst="roundRect">
            <a:avLst>
              <a:gd name="adj" fmla="val 16667"/>
            </a:avLst>
          </a:prstGeom>
          <a:solidFill>
            <a:srgbClr val="C00000">
              <a:alpha val="7843"/>
            </a:srgbClr>
          </a:solidFill>
          <a:ln w="12700">
            <a:noFill/>
            <a:miter lim="800000"/>
            <a:headEnd/>
            <a:tailEnd/>
          </a:ln>
        </p:spPr>
        <p:txBody>
          <a:bodyPr vert="horz" wrap="square" lIns="91440" tIns="45720" rIns="91440" bIns="45720" numCol="1" anchor="t" anchorCtr="0" compatLnSpc="1">
            <a:prstTxWarp prst="textNoShape">
              <a:avLst/>
            </a:prstTxWarp>
          </a:bodyPr>
          <a:lstStyle/>
          <a:p>
            <a:endParaRPr lang="es-ES"/>
          </a:p>
        </p:txBody>
      </p:sp>
      <p:pic>
        <p:nvPicPr>
          <p:cNvPr id="9" name="chart"/>
          <p:cNvPicPr/>
          <p:nvPr/>
        </p:nvPicPr>
        <p:blipFill>
          <a:blip r:embed="rId4" cstate="print"/>
          <a:stretch>
            <a:fillRect/>
          </a:stretch>
        </p:blipFill>
        <p:spPr>
          <a:xfrm>
            <a:off x="5459190" y="2364612"/>
            <a:ext cx="428625" cy="428625"/>
          </a:xfrm>
          <a:prstGeom prst="rect">
            <a:avLst/>
          </a:prstGeom>
        </p:spPr>
      </p:pic>
      <p:graphicFrame>
        <p:nvGraphicFramePr>
          <p:cNvPr id="10" name="9 Gráfico"/>
          <p:cNvGraphicFramePr/>
          <p:nvPr/>
        </p:nvGraphicFramePr>
        <p:xfrm>
          <a:off x="6459814" y="1056903"/>
          <a:ext cx="5400040" cy="5284519"/>
        </p:xfrm>
        <a:graphic>
          <a:graphicData uri="http://schemas.openxmlformats.org/drawingml/2006/chart">
            <c:chart xmlns:c="http://schemas.openxmlformats.org/drawingml/2006/chart" xmlns:r="http://schemas.openxmlformats.org/officeDocument/2006/relationships" r:id="rId5"/>
          </a:graphicData>
        </a:graphic>
      </p:graphicFrame>
      <p:sp>
        <p:nvSpPr>
          <p:cNvPr id="11" name="Rectángulo redondeado 1"/>
          <p:cNvSpPr>
            <a:spLocks noChangeArrowheads="1"/>
          </p:cNvSpPr>
          <p:nvPr/>
        </p:nvSpPr>
        <p:spPr bwMode="auto">
          <a:xfrm>
            <a:off x="6728072" y="2225986"/>
            <a:ext cx="4614863" cy="685800"/>
          </a:xfrm>
          <a:prstGeom prst="roundRect">
            <a:avLst>
              <a:gd name="adj" fmla="val 16667"/>
            </a:avLst>
          </a:prstGeom>
          <a:solidFill>
            <a:srgbClr val="C00000">
              <a:alpha val="7843"/>
            </a:srgbClr>
          </a:solidFill>
          <a:ln w="12700">
            <a:noFill/>
            <a:miter lim="800000"/>
            <a:headEnd/>
            <a:tailEnd/>
          </a:ln>
        </p:spPr>
        <p:txBody>
          <a:bodyPr vert="horz" wrap="square" lIns="91440" tIns="45720" rIns="91440" bIns="45720" numCol="1" anchor="t" anchorCtr="0" compatLnSpc="1">
            <a:prstTxWarp prst="textNoShape">
              <a:avLst/>
            </a:prstTxWarp>
          </a:bodyPr>
          <a:lstStyle/>
          <a:p>
            <a:endParaRPr lang="es-ES"/>
          </a:p>
        </p:txBody>
      </p:sp>
      <p:pic>
        <p:nvPicPr>
          <p:cNvPr id="13" name="chart"/>
          <p:cNvPicPr/>
          <p:nvPr/>
        </p:nvPicPr>
        <p:blipFill>
          <a:blip r:embed="rId4" cstate="print"/>
          <a:stretch>
            <a:fillRect/>
          </a:stretch>
        </p:blipFill>
        <p:spPr>
          <a:xfrm>
            <a:off x="10563600" y="2338882"/>
            <a:ext cx="428625" cy="428625"/>
          </a:xfrm>
          <a:prstGeom prst="rect">
            <a:avLst/>
          </a:prstGeom>
        </p:spPr>
      </p:pic>
      <p:sp>
        <p:nvSpPr>
          <p:cNvPr id="15" name="Recortar rectángulo de esquina diagonal 3"/>
          <p:cNvSpPr/>
          <p:nvPr/>
        </p:nvSpPr>
        <p:spPr>
          <a:xfrm>
            <a:off x="1018730" y="926275"/>
            <a:ext cx="1380086" cy="556965"/>
          </a:xfrm>
          <a:custGeom>
            <a:avLst/>
            <a:gdLst>
              <a:gd name="connsiteX0" fmla="*/ 0 w 850900"/>
              <a:gd name="connsiteY0" fmla="*/ 0 h 311150"/>
              <a:gd name="connsiteX1" fmla="*/ 799041 w 850900"/>
              <a:gd name="connsiteY1" fmla="*/ 0 h 311150"/>
              <a:gd name="connsiteX2" fmla="*/ 850900 w 850900"/>
              <a:gd name="connsiteY2" fmla="*/ 51859 h 311150"/>
              <a:gd name="connsiteX3" fmla="*/ 850900 w 850900"/>
              <a:gd name="connsiteY3" fmla="*/ 311150 h 311150"/>
              <a:gd name="connsiteX4" fmla="*/ 850900 w 850900"/>
              <a:gd name="connsiteY4" fmla="*/ 311150 h 311150"/>
              <a:gd name="connsiteX5" fmla="*/ 51859 w 850900"/>
              <a:gd name="connsiteY5" fmla="*/ 311150 h 311150"/>
              <a:gd name="connsiteX6" fmla="*/ 0 w 850900"/>
              <a:gd name="connsiteY6" fmla="*/ 259291 h 311150"/>
              <a:gd name="connsiteX7" fmla="*/ 0 w 850900"/>
              <a:gd name="connsiteY7" fmla="*/ 0 h 311150"/>
              <a:gd name="connsiteX0" fmla="*/ 0 w 850900"/>
              <a:gd name="connsiteY0" fmla="*/ 0 h 381000"/>
              <a:gd name="connsiteX1" fmla="*/ 799041 w 850900"/>
              <a:gd name="connsiteY1" fmla="*/ 0 h 381000"/>
              <a:gd name="connsiteX2" fmla="*/ 850900 w 850900"/>
              <a:gd name="connsiteY2" fmla="*/ 51859 h 381000"/>
              <a:gd name="connsiteX3" fmla="*/ 850900 w 850900"/>
              <a:gd name="connsiteY3" fmla="*/ 311150 h 381000"/>
              <a:gd name="connsiteX4" fmla="*/ 850900 w 850900"/>
              <a:gd name="connsiteY4" fmla="*/ 311150 h 381000"/>
              <a:gd name="connsiteX5" fmla="*/ 13759 w 850900"/>
              <a:gd name="connsiteY5" fmla="*/ 381000 h 381000"/>
              <a:gd name="connsiteX6" fmla="*/ 0 w 850900"/>
              <a:gd name="connsiteY6" fmla="*/ 259291 h 381000"/>
              <a:gd name="connsiteX7" fmla="*/ 0 w 850900"/>
              <a:gd name="connsiteY7" fmla="*/ 0 h 381000"/>
              <a:gd name="connsiteX0" fmla="*/ 0 w 850900"/>
              <a:gd name="connsiteY0" fmla="*/ 0 h 381000"/>
              <a:gd name="connsiteX1" fmla="*/ 799041 w 850900"/>
              <a:gd name="connsiteY1" fmla="*/ 0 h 381000"/>
              <a:gd name="connsiteX2" fmla="*/ 850900 w 850900"/>
              <a:gd name="connsiteY2" fmla="*/ 51859 h 381000"/>
              <a:gd name="connsiteX3" fmla="*/ 850900 w 850900"/>
              <a:gd name="connsiteY3" fmla="*/ 311150 h 381000"/>
              <a:gd name="connsiteX4" fmla="*/ 692150 w 850900"/>
              <a:gd name="connsiteY4" fmla="*/ 228600 h 381000"/>
              <a:gd name="connsiteX5" fmla="*/ 13759 w 850900"/>
              <a:gd name="connsiteY5" fmla="*/ 381000 h 381000"/>
              <a:gd name="connsiteX6" fmla="*/ 0 w 850900"/>
              <a:gd name="connsiteY6" fmla="*/ 259291 h 381000"/>
              <a:gd name="connsiteX7" fmla="*/ 0 w 850900"/>
              <a:gd name="connsiteY7" fmla="*/ 0 h 381000"/>
              <a:gd name="connsiteX0" fmla="*/ 0 w 850900"/>
              <a:gd name="connsiteY0" fmla="*/ 0 h 381000"/>
              <a:gd name="connsiteX1" fmla="*/ 799041 w 850900"/>
              <a:gd name="connsiteY1" fmla="*/ 0 h 381000"/>
              <a:gd name="connsiteX2" fmla="*/ 850900 w 850900"/>
              <a:gd name="connsiteY2" fmla="*/ 51859 h 381000"/>
              <a:gd name="connsiteX3" fmla="*/ 793750 w 850900"/>
              <a:gd name="connsiteY3" fmla="*/ 196850 h 381000"/>
              <a:gd name="connsiteX4" fmla="*/ 692150 w 850900"/>
              <a:gd name="connsiteY4" fmla="*/ 228600 h 381000"/>
              <a:gd name="connsiteX5" fmla="*/ 13759 w 850900"/>
              <a:gd name="connsiteY5" fmla="*/ 381000 h 381000"/>
              <a:gd name="connsiteX6" fmla="*/ 0 w 850900"/>
              <a:gd name="connsiteY6" fmla="*/ 259291 h 381000"/>
              <a:gd name="connsiteX7" fmla="*/ 0 w 850900"/>
              <a:gd name="connsiteY7" fmla="*/ 0 h 381000"/>
              <a:gd name="connsiteX0" fmla="*/ 0 w 806450"/>
              <a:gd name="connsiteY0" fmla="*/ 0 h 381000"/>
              <a:gd name="connsiteX1" fmla="*/ 799041 w 806450"/>
              <a:gd name="connsiteY1" fmla="*/ 0 h 381000"/>
              <a:gd name="connsiteX2" fmla="*/ 806450 w 806450"/>
              <a:gd name="connsiteY2" fmla="*/ 51859 h 381000"/>
              <a:gd name="connsiteX3" fmla="*/ 793750 w 806450"/>
              <a:gd name="connsiteY3" fmla="*/ 196850 h 381000"/>
              <a:gd name="connsiteX4" fmla="*/ 692150 w 806450"/>
              <a:gd name="connsiteY4" fmla="*/ 228600 h 381000"/>
              <a:gd name="connsiteX5" fmla="*/ 13759 w 806450"/>
              <a:gd name="connsiteY5" fmla="*/ 381000 h 381000"/>
              <a:gd name="connsiteX6" fmla="*/ 0 w 806450"/>
              <a:gd name="connsiteY6" fmla="*/ 259291 h 381000"/>
              <a:gd name="connsiteX7" fmla="*/ 0 w 806450"/>
              <a:gd name="connsiteY7" fmla="*/ 0 h 381000"/>
              <a:gd name="connsiteX0" fmla="*/ 0 w 799041"/>
              <a:gd name="connsiteY0" fmla="*/ 0 h 381000"/>
              <a:gd name="connsiteX1" fmla="*/ 799041 w 799041"/>
              <a:gd name="connsiteY1" fmla="*/ 0 h 381000"/>
              <a:gd name="connsiteX2" fmla="*/ 793750 w 799041"/>
              <a:gd name="connsiteY2" fmla="*/ 58209 h 381000"/>
              <a:gd name="connsiteX3" fmla="*/ 793750 w 799041"/>
              <a:gd name="connsiteY3" fmla="*/ 196850 h 381000"/>
              <a:gd name="connsiteX4" fmla="*/ 692150 w 799041"/>
              <a:gd name="connsiteY4" fmla="*/ 228600 h 381000"/>
              <a:gd name="connsiteX5" fmla="*/ 13759 w 799041"/>
              <a:gd name="connsiteY5" fmla="*/ 381000 h 381000"/>
              <a:gd name="connsiteX6" fmla="*/ 0 w 799041"/>
              <a:gd name="connsiteY6" fmla="*/ 259291 h 381000"/>
              <a:gd name="connsiteX7" fmla="*/ 0 w 799041"/>
              <a:gd name="connsiteY7" fmla="*/ 0 h 381000"/>
              <a:gd name="connsiteX0" fmla="*/ 0 w 799041"/>
              <a:gd name="connsiteY0" fmla="*/ 0 h 279400"/>
              <a:gd name="connsiteX1" fmla="*/ 799041 w 799041"/>
              <a:gd name="connsiteY1" fmla="*/ 0 h 279400"/>
              <a:gd name="connsiteX2" fmla="*/ 793750 w 799041"/>
              <a:gd name="connsiteY2" fmla="*/ 58209 h 279400"/>
              <a:gd name="connsiteX3" fmla="*/ 793750 w 799041"/>
              <a:gd name="connsiteY3" fmla="*/ 196850 h 279400"/>
              <a:gd name="connsiteX4" fmla="*/ 692150 w 799041"/>
              <a:gd name="connsiteY4" fmla="*/ 228600 h 279400"/>
              <a:gd name="connsiteX5" fmla="*/ 0 w 799041"/>
              <a:gd name="connsiteY5" fmla="*/ 279400 h 279400"/>
              <a:gd name="connsiteX6" fmla="*/ 0 w 799041"/>
              <a:gd name="connsiteY6" fmla="*/ 259291 h 279400"/>
              <a:gd name="connsiteX7" fmla="*/ 0 w 799041"/>
              <a:gd name="connsiteY7" fmla="*/ 0 h 279400"/>
              <a:gd name="connsiteX0" fmla="*/ 0 w 799041"/>
              <a:gd name="connsiteY0" fmla="*/ 0 h 411691"/>
              <a:gd name="connsiteX1" fmla="*/ 799041 w 799041"/>
              <a:gd name="connsiteY1" fmla="*/ 0 h 411691"/>
              <a:gd name="connsiteX2" fmla="*/ 793750 w 799041"/>
              <a:gd name="connsiteY2" fmla="*/ 58209 h 411691"/>
              <a:gd name="connsiteX3" fmla="*/ 793750 w 799041"/>
              <a:gd name="connsiteY3" fmla="*/ 196850 h 411691"/>
              <a:gd name="connsiteX4" fmla="*/ 692150 w 799041"/>
              <a:gd name="connsiteY4" fmla="*/ 228600 h 411691"/>
              <a:gd name="connsiteX5" fmla="*/ 0 w 799041"/>
              <a:gd name="connsiteY5" fmla="*/ 279400 h 411691"/>
              <a:gd name="connsiteX6" fmla="*/ 0 w 799041"/>
              <a:gd name="connsiteY6" fmla="*/ 411691 h 411691"/>
              <a:gd name="connsiteX7" fmla="*/ 0 w 799041"/>
              <a:gd name="connsiteY7" fmla="*/ 0 h 411691"/>
              <a:gd name="connsiteX0" fmla="*/ 0 w 799041"/>
              <a:gd name="connsiteY0" fmla="*/ 0 h 411691"/>
              <a:gd name="connsiteX1" fmla="*/ 799041 w 799041"/>
              <a:gd name="connsiteY1" fmla="*/ 0 h 411691"/>
              <a:gd name="connsiteX2" fmla="*/ 793750 w 799041"/>
              <a:gd name="connsiteY2" fmla="*/ 58209 h 411691"/>
              <a:gd name="connsiteX3" fmla="*/ 793750 w 799041"/>
              <a:gd name="connsiteY3" fmla="*/ 196850 h 411691"/>
              <a:gd name="connsiteX4" fmla="*/ 692150 w 799041"/>
              <a:gd name="connsiteY4" fmla="*/ 228600 h 411691"/>
              <a:gd name="connsiteX5" fmla="*/ 0 w 799041"/>
              <a:gd name="connsiteY5" fmla="*/ 368346 h 411691"/>
              <a:gd name="connsiteX6" fmla="*/ 0 w 799041"/>
              <a:gd name="connsiteY6" fmla="*/ 411691 h 411691"/>
              <a:gd name="connsiteX7" fmla="*/ 0 w 799041"/>
              <a:gd name="connsiteY7" fmla="*/ 0 h 411691"/>
              <a:gd name="connsiteX0" fmla="*/ 0 w 799041"/>
              <a:gd name="connsiteY0" fmla="*/ 0 h 411691"/>
              <a:gd name="connsiteX1" fmla="*/ 799041 w 799041"/>
              <a:gd name="connsiteY1" fmla="*/ 0 h 411691"/>
              <a:gd name="connsiteX2" fmla="*/ 793750 w 799041"/>
              <a:gd name="connsiteY2" fmla="*/ 58209 h 411691"/>
              <a:gd name="connsiteX3" fmla="*/ 788001 w 799041"/>
              <a:gd name="connsiteY3" fmla="*/ 190497 h 411691"/>
              <a:gd name="connsiteX4" fmla="*/ 692150 w 799041"/>
              <a:gd name="connsiteY4" fmla="*/ 228600 h 411691"/>
              <a:gd name="connsiteX5" fmla="*/ 0 w 799041"/>
              <a:gd name="connsiteY5" fmla="*/ 368346 h 411691"/>
              <a:gd name="connsiteX6" fmla="*/ 0 w 799041"/>
              <a:gd name="connsiteY6" fmla="*/ 411691 h 411691"/>
              <a:gd name="connsiteX7" fmla="*/ 0 w 799041"/>
              <a:gd name="connsiteY7" fmla="*/ 0 h 411691"/>
              <a:gd name="connsiteX0" fmla="*/ 0 w 799041"/>
              <a:gd name="connsiteY0" fmla="*/ 0 h 411691"/>
              <a:gd name="connsiteX1" fmla="*/ 799041 w 799041"/>
              <a:gd name="connsiteY1" fmla="*/ 0 h 411691"/>
              <a:gd name="connsiteX2" fmla="*/ 799041 w 799041"/>
              <a:gd name="connsiteY2" fmla="*/ 58209 h 411691"/>
              <a:gd name="connsiteX3" fmla="*/ 788001 w 799041"/>
              <a:gd name="connsiteY3" fmla="*/ 190497 h 411691"/>
              <a:gd name="connsiteX4" fmla="*/ 692150 w 799041"/>
              <a:gd name="connsiteY4" fmla="*/ 228600 h 411691"/>
              <a:gd name="connsiteX5" fmla="*/ 0 w 799041"/>
              <a:gd name="connsiteY5" fmla="*/ 368346 h 411691"/>
              <a:gd name="connsiteX6" fmla="*/ 0 w 799041"/>
              <a:gd name="connsiteY6" fmla="*/ 411691 h 411691"/>
              <a:gd name="connsiteX7" fmla="*/ 0 w 799041"/>
              <a:gd name="connsiteY7" fmla="*/ 0 h 411691"/>
              <a:gd name="connsiteX0" fmla="*/ 0 w 799041"/>
              <a:gd name="connsiteY0" fmla="*/ 0 h 411691"/>
              <a:gd name="connsiteX1" fmla="*/ 799041 w 799041"/>
              <a:gd name="connsiteY1" fmla="*/ 0 h 411691"/>
              <a:gd name="connsiteX2" fmla="*/ 799041 w 799041"/>
              <a:gd name="connsiteY2" fmla="*/ 58209 h 411691"/>
              <a:gd name="connsiteX3" fmla="*/ 799041 w 799041"/>
              <a:gd name="connsiteY3" fmla="*/ 190497 h 411691"/>
              <a:gd name="connsiteX4" fmla="*/ 692150 w 799041"/>
              <a:gd name="connsiteY4" fmla="*/ 228600 h 411691"/>
              <a:gd name="connsiteX5" fmla="*/ 0 w 799041"/>
              <a:gd name="connsiteY5" fmla="*/ 368346 h 411691"/>
              <a:gd name="connsiteX6" fmla="*/ 0 w 799041"/>
              <a:gd name="connsiteY6" fmla="*/ 411691 h 411691"/>
              <a:gd name="connsiteX7" fmla="*/ 0 w 799041"/>
              <a:gd name="connsiteY7" fmla="*/ 0 h 411691"/>
              <a:gd name="connsiteX0" fmla="*/ 0 w 799041"/>
              <a:gd name="connsiteY0" fmla="*/ 0 h 411691"/>
              <a:gd name="connsiteX1" fmla="*/ 799041 w 799041"/>
              <a:gd name="connsiteY1" fmla="*/ 0 h 411691"/>
              <a:gd name="connsiteX2" fmla="*/ 799041 w 799041"/>
              <a:gd name="connsiteY2" fmla="*/ 58209 h 411691"/>
              <a:gd name="connsiteX3" fmla="*/ 799041 w 799041"/>
              <a:gd name="connsiteY3" fmla="*/ 196850 h 411691"/>
              <a:gd name="connsiteX4" fmla="*/ 692150 w 799041"/>
              <a:gd name="connsiteY4" fmla="*/ 228600 h 411691"/>
              <a:gd name="connsiteX5" fmla="*/ 0 w 799041"/>
              <a:gd name="connsiteY5" fmla="*/ 368346 h 411691"/>
              <a:gd name="connsiteX6" fmla="*/ 0 w 799041"/>
              <a:gd name="connsiteY6" fmla="*/ 411691 h 411691"/>
              <a:gd name="connsiteX7" fmla="*/ 0 w 799041"/>
              <a:gd name="connsiteY7" fmla="*/ 0 h 411691"/>
              <a:gd name="connsiteX0" fmla="*/ 0 w 804789"/>
              <a:gd name="connsiteY0" fmla="*/ 0 h 411691"/>
              <a:gd name="connsiteX1" fmla="*/ 799041 w 804789"/>
              <a:gd name="connsiteY1" fmla="*/ 0 h 411691"/>
              <a:gd name="connsiteX2" fmla="*/ 799041 w 804789"/>
              <a:gd name="connsiteY2" fmla="*/ 58209 h 411691"/>
              <a:gd name="connsiteX3" fmla="*/ 804789 w 804789"/>
              <a:gd name="connsiteY3" fmla="*/ 203203 h 411691"/>
              <a:gd name="connsiteX4" fmla="*/ 692150 w 804789"/>
              <a:gd name="connsiteY4" fmla="*/ 228600 h 411691"/>
              <a:gd name="connsiteX5" fmla="*/ 0 w 804789"/>
              <a:gd name="connsiteY5" fmla="*/ 368346 h 411691"/>
              <a:gd name="connsiteX6" fmla="*/ 0 w 804789"/>
              <a:gd name="connsiteY6" fmla="*/ 411691 h 411691"/>
              <a:gd name="connsiteX7" fmla="*/ 0 w 804789"/>
              <a:gd name="connsiteY7" fmla="*/ 0 h 411691"/>
              <a:gd name="connsiteX0" fmla="*/ 0 w 804789"/>
              <a:gd name="connsiteY0" fmla="*/ 0 h 411691"/>
              <a:gd name="connsiteX1" fmla="*/ 799041 w 804789"/>
              <a:gd name="connsiteY1" fmla="*/ 0 h 411691"/>
              <a:gd name="connsiteX2" fmla="*/ 799041 w 804789"/>
              <a:gd name="connsiteY2" fmla="*/ 58209 h 411691"/>
              <a:gd name="connsiteX3" fmla="*/ 804789 w 804789"/>
              <a:gd name="connsiteY3" fmla="*/ 203203 h 411691"/>
              <a:gd name="connsiteX4" fmla="*/ 692150 w 804789"/>
              <a:gd name="connsiteY4" fmla="*/ 263830 h 411691"/>
              <a:gd name="connsiteX5" fmla="*/ 0 w 804789"/>
              <a:gd name="connsiteY5" fmla="*/ 368346 h 411691"/>
              <a:gd name="connsiteX6" fmla="*/ 0 w 804789"/>
              <a:gd name="connsiteY6" fmla="*/ 411691 h 411691"/>
              <a:gd name="connsiteX7" fmla="*/ 0 w 804789"/>
              <a:gd name="connsiteY7" fmla="*/ 0 h 411691"/>
              <a:gd name="connsiteX0" fmla="*/ 0 w 810378"/>
              <a:gd name="connsiteY0" fmla="*/ 0 h 411691"/>
              <a:gd name="connsiteX1" fmla="*/ 799041 w 810378"/>
              <a:gd name="connsiteY1" fmla="*/ 0 h 411691"/>
              <a:gd name="connsiteX2" fmla="*/ 799041 w 810378"/>
              <a:gd name="connsiteY2" fmla="*/ 58209 h 411691"/>
              <a:gd name="connsiteX3" fmla="*/ 810378 w 810378"/>
              <a:gd name="connsiteY3" fmla="*/ 243466 h 411691"/>
              <a:gd name="connsiteX4" fmla="*/ 692150 w 810378"/>
              <a:gd name="connsiteY4" fmla="*/ 263830 h 411691"/>
              <a:gd name="connsiteX5" fmla="*/ 0 w 810378"/>
              <a:gd name="connsiteY5" fmla="*/ 368346 h 411691"/>
              <a:gd name="connsiteX6" fmla="*/ 0 w 810378"/>
              <a:gd name="connsiteY6" fmla="*/ 411691 h 411691"/>
              <a:gd name="connsiteX7" fmla="*/ 0 w 810378"/>
              <a:gd name="connsiteY7" fmla="*/ 0 h 411691"/>
              <a:gd name="connsiteX0" fmla="*/ 0 w 799041"/>
              <a:gd name="connsiteY0" fmla="*/ 0 h 411691"/>
              <a:gd name="connsiteX1" fmla="*/ 799041 w 799041"/>
              <a:gd name="connsiteY1" fmla="*/ 0 h 411691"/>
              <a:gd name="connsiteX2" fmla="*/ 799041 w 799041"/>
              <a:gd name="connsiteY2" fmla="*/ 58209 h 411691"/>
              <a:gd name="connsiteX3" fmla="*/ 692150 w 799041"/>
              <a:gd name="connsiteY3" fmla="*/ 263830 h 411691"/>
              <a:gd name="connsiteX4" fmla="*/ 0 w 799041"/>
              <a:gd name="connsiteY4" fmla="*/ 368346 h 411691"/>
              <a:gd name="connsiteX5" fmla="*/ 0 w 799041"/>
              <a:gd name="connsiteY5" fmla="*/ 411691 h 411691"/>
              <a:gd name="connsiteX6" fmla="*/ 0 w 799041"/>
              <a:gd name="connsiteY6" fmla="*/ 0 h 411691"/>
              <a:gd name="connsiteX0" fmla="*/ 0 w 821967"/>
              <a:gd name="connsiteY0" fmla="*/ 0 h 411691"/>
              <a:gd name="connsiteX1" fmla="*/ 799041 w 821967"/>
              <a:gd name="connsiteY1" fmla="*/ 0 h 411691"/>
              <a:gd name="connsiteX2" fmla="*/ 799041 w 821967"/>
              <a:gd name="connsiteY2" fmla="*/ 58209 h 411691"/>
              <a:gd name="connsiteX3" fmla="*/ 821967 w 821967"/>
              <a:gd name="connsiteY3" fmla="*/ 248731 h 411691"/>
              <a:gd name="connsiteX4" fmla="*/ 0 w 821967"/>
              <a:gd name="connsiteY4" fmla="*/ 368346 h 411691"/>
              <a:gd name="connsiteX5" fmla="*/ 0 w 821967"/>
              <a:gd name="connsiteY5" fmla="*/ 411691 h 411691"/>
              <a:gd name="connsiteX6" fmla="*/ 0 w 821967"/>
              <a:gd name="connsiteY6" fmla="*/ 0 h 411691"/>
              <a:gd name="connsiteX0" fmla="*/ 0 w 821967"/>
              <a:gd name="connsiteY0" fmla="*/ 0 h 411691"/>
              <a:gd name="connsiteX1" fmla="*/ 799041 w 821967"/>
              <a:gd name="connsiteY1" fmla="*/ 0 h 411691"/>
              <a:gd name="connsiteX2" fmla="*/ 821967 w 821967"/>
              <a:gd name="connsiteY2" fmla="*/ 248731 h 411691"/>
              <a:gd name="connsiteX3" fmla="*/ 0 w 821967"/>
              <a:gd name="connsiteY3" fmla="*/ 368346 h 411691"/>
              <a:gd name="connsiteX4" fmla="*/ 0 w 821967"/>
              <a:gd name="connsiteY4" fmla="*/ 411691 h 411691"/>
              <a:gd name="connsiteX5" fmla="*/ 0 w 821967"/>
              <a:gd name="connsiteY5" fmla="*/ 0 h 411691"/>
              <a:gd name="connsiteX0" fmla="*/ 0 w 821967"/>
              <a:gd name="connsiteY0" fmla="*/ 0 h 411691"/>
              <a:gd name="connsiteX1" fmla="*/ 799041 w 821967"/>
              <a:gd name="connsiteY1" fmla="*/ 0 h 411691"/>
              <a:gd name="connsiteX2" fmla="*/ 821967 w 821967"/>
              <a:gd name="connsiteY2" fmla="*/ 248731 h 411691"/>
              <a:gd name="connsiteX3" fmla="*/ 0 w 821967"/>
              <a:gd name="connsiteY3" fmla="*/ 411691 h 411691"/>
              <a:gd name="connsiteX4" fmla="*/ 0 w 821967"/>
              <a:gd name="connsiteY4" fmla="*/ 0 h 411691"/>
              <a:gd name="connsiteX0" fmla="*/ 0 w 821967"/>
              <a:gd name="connsiteY0" fmla="*/ 0 h 421757"/>
              <a:gd name="connsiteX1" fmla="*/ 799041 w 821967"/>
              <a:gd name="connsiteY1" fmla="*/ 0 h 421757"/>
              <a:gd name="connsiteX2" fmla="*/ 821967 w 821967"/>
              <a:gd name="connsiteY2" fmla="*/ 248731 h 421757"/>
              <a:gd name="connsiteX3" fmla="*/ 5592 w 821967"/>
              <a:gd name="connsiteY3" fmla="*/ 421757 h 421757"/>
              <a:gd name="connsiteX4" fmla="*/ 0 w 821967"/>
              <a:gd name="connsiteY4" fmla="*/ 0 h 421757"/>
              <a:gd name="connsiteX0" fmla="*/ 0 w 821967"/>
              <a:gd name="connsiteY0" fmla="*/ 0 h 306000"/>
              <a:gd name="connsiteX1" fmla="*/ 799041 w 821967"/>
              <a:gd name="connsiteY1" fmla="*/ 0 h 306000"/>
              <a:gd name="connsiteX2" fmla="*/ 821967 w 821967"/>
              <a:gd name="connsiteY2" fmla="*/ 248731 h 306000"/>
              <a:gd name="connsiteX3" fmla="*/ 162157 w 821967"/>
              <a:gd name="connsiteY3" fmla="*/ 306000 h 306000"/>
              <a:gd name="connsiteX4" fmla="*/ 0 w 821967"/>
              <a:gd name="connsiteY4" fmla="*/ 0 h 306000"/>
              <a:gd name="connsiteX0" fmla="*/ 0 w 821967"/>
              <a:gd name="connsiteY0" fmla="*/ 0 h 361362"/>
              <a:gd name="connsiteX1" fmla="*/ 799041 w 821967"/>
              <a:gd name="connsiteY1" fmla="*/ 0 h 361362"/>
              <a:gd name="connsiteX2" fmla="*/ 821967 w 821967"/>
              <a:gd name="connsiteY2" fmla="*/ 248731 h 361362"/>
              <a:gd name="connsiteX3" fmla="*/ 0 w 821967"/>
              <a:gd name="connsiteY3" fmla="*/ 361362 h 361362"/>
              <a:gd name="connsiteX4" fmla="*/ 0 w 821967"/>
              <a:gd name="connsiteY4" fmla="*/ 0 h 361362"/>
              <a:gd name="connsiteX0" fmla="*/ 0 w 799041"/>
              <a:gd name="connsiteY0" fmla="*/ 0 h 361362"/>
              <a:gd name="connsiteX1" fmla="*/ 799041 w 799041"/>
              <a:gd name="connsiteY1" fmla="*/ 0 h 361362"/>
              <a:gd name="connsiteX2" fmla="*/ 777234 w 799041"/>
              <a:gd name="connsiteY2" fmla="*/ 258797 h 361362"/>
              <a:gd name="connsiteX3" fmla="*/ 0 w 799041"/>
              <a:gd name="connsiteY3" fmla="*/ 361362 h 361362"/>
              <a:gd name="connsiteX4" fmla="*/ 0 w 799041"/>
              <a:gd name="connsiteY4" fmla="*/ 0 h 361362"/>
              <a:gd name="connsiteX0" fmla="*/ 0 w 799041"/>
              <a:gd name="connsiteY0" fmla="*/ 0 h 361362"/>
              <a:gd name="connsiteX1" fmla="*/ 799041 w 799041"/>
              <a:gd name="connsiteY1" fmla="*/ 0 h 361362"/>
              <a:gd name="connsiteX2" fmla="*/ 777234 w 799041"/>
              <a:gd name="connsiteY2" fmla="*/ 233633 h 361362"/>
              <a:gd name="connsiteX3" fmla="*/ 0 w 799041"/>
              <a:gd name="connsiteY3" fmla="*/ 361362 h 361362"/>
              <a:gd name="connsiteX4" fmla="*/ 0 w 799041"/>
              <a:gd name="connsiteY4" fmla="*/ 0 h 361362"/>
              <a:gd name="connsiteX0" fmla="*/ 0 w 805192"/>
              <a:gd name="connsiteY0" fmla="*/ 0 h 361362"/>
              <a:gd name="connsiteX1" fmla="*/ 799041 w 805192"/>
              <a:gd name="connsiteY1" fmla="*/ 0 h 361362"/>
              <a:gd name="connsiteX2" fmla="*/ 805192 w 805192"/>
              <a:gd name="connsiteY2" fmla="*/ 233633 h 361362"/>
              <a:gd name="connsiteX3" fmla="*/ 0 w 805192"/>
              <a:gd name="connsiteY3" fmla="*/ 361362 h 361362"/>
              <a:gd name="connsiteX4" fmla="*/ 0 w 805192"/>
              <a:gd name="connsiteY4" fmla="*/ 0 h 361362"/>
              <a:gd name="connsiteX0" fmla="*/ 0 w 805192"/>
              <a:gd name="connsiteY0" fmla="*/ 0 h 361362"/>
              <a:gd name="connsiteX1" fmla="*/ 799041 w 805192"/>
              <a:gd name="connsiteY1" fmla="*/ 0 h 361362"/>
              <a:gd name="connsiteX2" fmla="*/ 805192 w 805192"/>
              <a:gd name="connsiteY2" fmla="*/ 233633 h 361362"/>
              <a:gd name="connsiteX3" fmla="*/ 0 w 805192"/>
              <a:gd name="connsiteY3" fmla="*/ 361362 h 361362"/>
              <a:gd name="connsiteX4" fmla="*/ 0 w 805192"/>
              <a:gd name="connsiteY4" fmla="*/ 0 h 361362"/>
              <a:gd name="connsiteX0" fmla="*/ 0 w 799041"/>
              <a:gd name="connsiteY0" fmla="*/ 0 h 361362"/>
              <a:gd name="connsiteX1" fmla="*/ 799041 w 799041"/>
              <a:gd name="connsiteY1" fmla="*/ 0 h 361362"/>
              <a:gd name="connsiteX2" fmla="*/ 794009 w 799041"/>
              <a:gd name="connsiteY2" fmla="*/ 233633 h 361362"/>
              <a:gd name="connsiteX3" fmla="*/ 0 w 799041"/>
              <a:gd name="connsiteY3" fmla="*/ 361362 h 361362"/>
              <a:gd name="connsiteX4" fmla="*/ 0 w 799041"/>
              <a:gd name="connsiteY4" fmla="*/ 0 h 361362"/>
              <a:gd name="connsiteX0" fmla="*/ 0 w 799041"/>
              <a:gd name="connsiteY0" fmla="*/ 0 h 361362"/>
              <a:gd name="connsiteX1" fmla="*/ 799041 w 799041"/>
              <a:gd name="connsiteY1" fmla="*/ 0 h 361362"/>
              <a:gd name="connsiteX2" fmla="*/ 799041 w 799041"/>
              <a:gd name="connsiteY2" fmla="*/ 238162 h 361362"/>
              <a:gd name="connsiteX3" fmla="*/ 0 w 799041"/>
              <a:gd name="connsiteY3" fmla="*/ 361362 h 361362"/>
              <a:gd name="connsiteX4" fmla="*/ 0 w 799041"/>
              <a:gd name="connsiteY4" fmla="*/ 0 h 361362"/>
              <a:gd name="connsiteX0" fmla="*/ 0 w 799041"/>
              <a:gd name="connsiteY0" fmla="*/ 0 h 361362"/>
              <a:gd name="connsiteX1" fmla="*/ 799041 w 799041"/>
              <a:gd name="connsiteY1" fmla="*/ 0 h 361362"/>
              <a:gd name="connsiteX2" fmla="*/ 799041 w 799041"/>
              <a:gd name="connsiteY2" fmla="*/ 238162 h 361362"/>
              <a:gd name="connsiteX3" fmla="*/ 0 w 799041"/>
              <a:gd name="connsiteY3" fmla="*/ 361362 h 361362"/>
              <a:gd name="connsiteX4" fmla="*/ 0 w 799041"/>
              <a:gd name="connsiteY4" fmla="*/ 0 h 361362"/>
              <a:gd name="connsiteX0" fmla="*/ 0 w 799041"/>
              <a:gd name="connsiteY0" fmla="*/ 0 h 361362"/>
              <a:gd name="connsiteX1" fmla="*/ 799041 w 799041"/>
              <a:gd name="connsiteY1" fmla="*/ 0 h 361362"/>
              <a:gd name="connsiteX2" fmla="*/ 799041 w 799041"/>
              <a:gd name="connsiteY2" fmla="*/ 238162 h 361362"/>
              <a:gd name="connsiteX3" fmla="*/ 0 w 799041"/>
              <a:gd name="connsiteY3" fmla="*/ 361362 h 361362"/>
              <a:gd name="connsiteX4" fmla="*/ 0 w 799041"/>
              <a:gd name="connsiteY4" fmla="*/ 0 h 361362"/>
              <a:gd name="connsiteX0" fmla="*/ 0 w 799041"/>
              <a:gd name="connsiteY0" fmla="*/ 0 h 361362"/>
              <a:gd name="connsiteX1" fmla="*/ 799041 w 799041"/>
              <a:gd name="connsiteY1" fmla="*/ 0 h 361362"/>
              <a:gd name="connsiteX2" fmla="*/ 787023 w 799041"/>
              <a:gd name="connsiteY2" fmla="*/ 178669 h 361362"/>
              <a:gd name="connsiteX3" fmla="*/ 0 w 799041"/>
              <a:gd name="connsiteY3" fmla="*/ 361362 h 361362"/>
              <a:gd name="connsiteX4" fmla="*/ 0 w 799041"/>
              <a:gd name="connsiteY4" fmla="*/ 0 h 361362"/>
              <a:gd name="connsiteX0" fmla="*/ 0 w 787023"/>
              <a:gd name="connsiteY0" fmla="*/ 0 h 361362"/>
              <a:gd name="connsiteX1" fmla="*/ 781014 w 787023"/>
              <a:gd name="connsiteY1" fmla="*/ 0 h 361362"/>
              <a:gd name="connsiteX2" fmla="*/ 787023 w 787023"/>
              <a:gd name="connsiteY2" fmla="*/ 178669 h 361362"/>
              <a:gd name="connsiteX3" fmla="*/ 0 w 787023"/>
              <a:gd name="connsiteY3" fmla="*/ 361362 h 361362"/>
              <a:gd name="connsiteX4" fmla="*/ 0 w 787023"/>
              <a:gd name="connsiteY4" fmla="*/ 0 h 361362"/>
              <a:gd name="connsiteX0" fmla="*/ 0 w 787023"/>
              <a:gd name="connsiteY0" fmla="*/ 0 h 301869"/>
              <a:gd name="connsiteX1" fmla="*/ 781014 w 787023"/>
              <a:gd name="connsiteY1" fmla="*/ 0 h 301869"/>
              <a:gd name="connsiteX2" fmla="*/ 787023 w 787023"/>
              <a:gd name="connsiteY2" fmla="*/ 178669 h 301869"/>
              <a:gd name="connsiteX3" fmla="*/ 6007 w 787023"/>
              <a:gd name="connsiteY3" fmla="*/ 301869 h 301869"/>
              <a:gd name="connsiteX4" fmla="*/ 0 w 787023"/>
              <a:gd name="connsiteY4" fmla="*/ 0 h 301869"/>
              <a:gd name="connsiteX0" fmla="*/ 0 w 787023"/>
              <a:gd name="connsiteY0" fmla="*/ 0 h 301869"/>
              <a:gd name="connsiteX1" fmla="*/ 781014 w 787023"/>
              <a:gd name="connsiteY1" fmla="*/ 0 h 301869"/>
              <a:gd name="connsiteX2" fmla="*/ 787023 w 787023"/>
              <a:gd name="connsiteY2" fmla="*/ 178669 h 301869"/>
              <a:gd name="connsiteX3" fmla="*/ 0 w 787023"/>
              <a:gd name="connsiteY3" fmla="*/ 301869 h 301869"/>
              <a:gd name="connsiteX4" fmla="*/ 0 w 787023"/>
              <a:gd name="connsiteY4" fmla="*/ 0 h 301869"/>
              <a:gd name="connsiteX0" fmla="*/ 0 w 781014"/>
              <a:gd name="connsiteY0" fmla="*/ 0 h 301869"/>
              <a:gd name="connsiteX1" fmla="*/ 781014 w 781014"/>
              <a:gd name="connsiteY1" fmla="*/ 0 h 301869"/>
              <a:gd name="connsiteX2" fmla="*/ 777485 w 781014"/>
              <a:gd name="connsiteY2" fmla="*/ 178669 h 301869"/>
              <a:gd name="connsiteX3" fmla="*/ 0 w 781014"/>
              <a:gd name="connsiteY3" fmla="*/ 301869 h 301869"/>
              <a:gd name="connsiteX4" fmla="*/ 0 w 781014"/>
              <a:gd name="connsiteY4" fmla="*/ 0 h 301869"/>
              <a:gd name="connsiteX0" fmla="*/ 0 w 781014"/>
              <a:gd name="connsiteY0" fmla="*/ 0 h 301869"/>
              <a:gd name="connsiteX1" fmla="*/ 781014 w 781014"/>
              <a:gd name="connsiteY1" fmla="*/ 0 h 301869"/>
              <a:gd name="connsiteX2" fmla="*/ 781014 w 781014"/>
              <a:gd name="connsiteY2" fmla="*/ 173510 h 301869"/>
              <a:gd name="connsiteX3" fmla="*/ 0 w 781014"/>
              <a:gd name="connsiteY3" fmla="*/ 301869 h 301869"/>
              <a:gd name="connsiteX4" fmla="*/ 0 w 781014"/>
              <a:gd name="connsiteY4" fmla="*/ 0 h 301869"/>
              <a:gd name="connsiteX0" fmla="*/ 0 w 782066"/>
              <a:gd name="connsiteY0" fmla="*/ 0 h 301869"/>
              <a:gd name="connsiteX1" fmla="*/ 781014 w 782066"/>
              <a:gd name="connsiteY1" fmla="*/ 0 h 301869"/>
              <a:gd name="connsiteX2" fmla="*/ 781014 w 782066"/>
              <a:gd name="connsiteY2" fmla="*/ 173510 h 301869"/>
              <a:gd name="connsiteX3" fmla="*/ 0 w 782066"/>
              <a:gd name="connsiteY3" fmla="*/ 301869 h 301869"/>
              <a:gd name="connsiteX4" fmla="*/ 0 w 782066"/>
              <a:gd name="connsiteY4" fmla="*/ 0 h 301869"/>
              <a:gd name="connsiteX0" fmla="*/ 0 w 782066"/>
              <a:gd name="connsiteY0" fmla="*/ 0 h 301869"/>
              <a:gd name="connsiteX1" fmla="*/ 781014 w 782066"/>
              <a:gd name="connsiteY1" fmla="*/ 0 h 301869"/>
              <a:gd name="connsiteX2" fmla="*/ 781014 w 782066"/>
              <a:gd name="connsiteY2" fmla="*/ 231600 h 301869"/>
              <a:gd name="connsiteX3" fmla="*/ 0 w 782066"/>
              <a:gd name="connsiteY3" fmla="*/ 301869 h 301869"/>
              <a:gd name="connsiteX4" fmla="*/ 0 w 782066"/>
              <a:gd name="connsiteY4" fmla="*/ 0 h 301869"/>
              <a:gd name="connsiteX0" fmla="*/ 0 w 781014"/>
              <a:gd name="connsiteY0" fmla="*/ 0 h 301869"/>
              <a:gd name="connsiteX1" fmla="*/ 781014 w 781014"/>
              <a:gd name="connsiteY1" fmla="*/ 0 h 301869"/>
              <a:gd name="connsiteX2" fmla="*/ 765829 w 781014"/>
              <a:gd name="connsiteY2" fmla="*/ 231600 h 301869"/>
              <a:gd name="connsiteX3" fmla="*/ 0 w 781014"/>
              <a:gd name="connsiteY3" fmla="*/ 301869 h 301869"/>
              <a:gd name="connsiteX4" fmla="*/ 0 w 781014"/>
              <a:gd name="connsiteY4" fmla="*/ 0 h 301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14" h="301869">
                <a:moveTo>
                  <a:pt x="0" y="0"/>
                </a:moveTo>
                <a:lnTo>
                  <a:pt x="781014" y="0"/>
                </a:lnTo>
                <a:cubicBezTo>
                  <a:pt x="781014" y="79387"/>
                  <a:pt x="768197" y="114256"/>
                  <a:pt x="765829" y="231600"/>
                </a:cubicBezTo>
                <a:lnTo>
                  <a:pt x="0" y="301869"/>
                </a:lnTo>
                <a:lnTo>
                  <a:pt x="0" y="0"/>
                </a:lnTo>
                <a:close/>
              </a:path>
            </a:pathLst>
          </a:custGeom>
          <a:solidFill>
            <a:schemeClr val="bg1">
              <a:lumMod val="50000"/>
            </a:schemeClr>
          </a:solidFill>
          <a:ln>
            <a:noFill/>
          </a:ln>
          <a:effectLst>
            <a:outerShdw blurRad="50800" dist="38100" dir="3000000" sx="105000" sy="105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gl-ES" sz="1600" b="1" dirty="0">
                <a:effectLst/>
                <a:ea typeface="Calibri" panose="020F0502020204030204" pitchFamily="34" charset="0"/>
                <a:cs typeface="Times New Roman" panose="02020603050405020304" pitchFamily="18" charset="0"/>
              </a:rPr>
              <a:t>GLOBAL</a:t>
            </a:r>
          </a:p>
        </p:txBody>
      </p:sp>
      <p:sp>
        <p:nvSpPr>
          <p:cNvPr id="16" name="Recortar rectángulo de esquina diagonal 3"/>
          <p:cNvSpPr/>
          <p:nvPr/>
        </p:nvSpPr>
        <p:spPr>
          <a:xfrm>
            <a:off x="6550652" y="1056903"/>
            <a:ext cx="1334564" cy="448109"/>
          </a:xfrm>
          <a:custGeom>
            <a:avLst/>
            <a:gdLst>
              <a:gd name="connsiteX0" fmla="*/ 0 w 850900"/>
              <a:gd name="connsiteY0" fmla="*/ 0 h 311150"/>
              <a:gd name="connsiteX1" fmla="*/ 799041 w 850900"/>
              <a:gd name="connsiteY1" fmla="*/ 0 h 311150"/>
              <a:gd name="connsiteX2" fmla="*/ 850900 w 850900"/>
              <a:gd name="connsiteY2" fmla="*/ 51859 h 311150"/>
              <a:gd name="connsiteX3" fmla="*/ 850900 w 850900"/>
              <a:gd name="connsiteY3" fmla="*/ 311150 h 311150"/>
              <a:gd name="connsiteX4" fmla="*/ 850900 w 850900"/>
              <a:gd name="connsiteY4" fmla="*/ 311150 h 311150"/>
              <a:gd name="connsiteX5" fmla="*/ 51859 w 850900"/>
              <a:gd name="connsiteY5" fmla="*/ 311150 h 311150"/>
              <a:gd name="connsiteX6" fmla="*/ 0 w 850900"/>
              <a:gd name="connsiteY6" fmla="*/ 259291 h 311150"/>
              <a:gd name="connsiteX7" fmla="*/ 0 w 850900"/>
              <a:gd name="connsiteY7" fmla="*/ 0 h 311150"/>
              <a:gd name="connsiteX0" fmla="*/ 0 w 850900"/>
              <a:gd name="connsiteY0" fmla="*/ 0 h 381000"/>
              <a:gd name="connsiteX1" fmla="*/ 799041 w 850900"/>
              <a:gd name="connsiteY1" fmla="*/ 0 h 381000"/>
              <a:gd name="connsiteX2" fmla="*/ 850900 w 850900"/>
              <a:gd name="connsiteY2" fmla="*/ 51859 h 381000"/>
              <a:gd name="connsiteX3" fmla="*/ 850900 w 850900"/>
              <a:gd name="connsiteY3" fmla="*/ 311150 h 381000"/>
              <a:gd name="connsiteX4" fmla="*/ 850900 w 850900"/>
              <a:gd name="connsiteY4" fmla="*/ 311150 h 381000"/>
              <a:gd name="connsiteX5" fmla="*/ 13759 w 850900"/>
              <a:gd name="connsiteY5" fmla="*/ 381000 h 381000"/>
              <a:gd name="connsiteX6" fmla="*/ 0 w 850900"/>
              <a:gd name="connsiteY6" fmla="*/ 259291 h 381000"/>
              <a:gd name="connsiteX7" fmla="*/ 0 w 850900"/>
              <a:gd name="connsiteY7" fmla="*/ 0 h 381000"/>
              <a:gd name="connsiteX0" fmla="*/ 0 w 850900"/>
              <a:gd name="connsiteY0" fmla="*/ 0 h 381000"/>
              <a:gd name="connsiteX1" fmla="*/ 799041 w 850900"/>
              <a:gd name="connsiteY1" fmla="*/ 0 h 381000"/>
              <a:gd name="connsiteX2" fmla="*/ 850900 w 850900"/>
              <a:gd name="connsiteY2" fmla="*/ 51859 h 381000"/>
              <a:gd name="connsiteX3" fmla="*/ 850900 w 850900"/>
              <a:gd name="connsiteY3" fmla="*/ 311150 h 381000"/>
              <a:gd name="connsiteX4" fmla="*/ 692150 w 850900"/>
              <a:gd name="connsiteY4" fmla="*/ 228600 h 381000"/>
              <a:gd name="connsiteX5" fmla="*/ 13759 w 850900"/>
              <a:gd name="connsiteY5" fmla="*/ 381000 h 381000"/>
              <a:gd name="connsiteX6" fmla="*/ 0 w 850900"/>
              <a:gd name="connsiteY6" fmla="*/ 259291 h 381000"/>
              <a:gd name="connsiteX7" fmla="*/ 0 w 850900"/>
              <a:gd name="connsiteY7" fmla="*/ 0 h 381000"/>
              <a:gd name="connsiteX0" fmla="*/ 0 w 850900"/>
              <a:gd name="connsiteY0" fmla="*/ 0 h 381000"/>
              <a:gd name="connsiteX1" fmla="*/ 799041 w 850900"/>
              <a:gd name="connsiteY1" fmla="*/ 0 h 381000"/>
              <a:gd name="connsiteX2" fmla="*/ 850900 w 850900"/>
              <a:gd name="connsiteY2" fmla="*/ 51859 h 381000"/>
              <a:gd name="connsiteX3" fmla="*/ 793750 w 850900"/>
              <a:gd name="connsiteY3" fmla="*/ 196850 h 381000"/>
              <a:gd name="connsiteX4" fmla="*/ 692150 w 850900"/>
              <a:gd name="connsiteY4" fmla="*/ 228600 h 381000"/>
              <a:gd name="connsiteX5" fmla="*/ 13759 w 850900"/>
              <a:gd name="connsiteY5" fmla="*/ 381000 h 381000"/>
              <a:gd name="connsiteX6" fmla="*/ 0 w 850900"/>
              <a:gd name="connsiteY6" fmla="*/ 259291 h 381000"/>
              <a:gd name="connsiteX7" fmla="*/ 0 w 850900"/>
              <a:gd name="connsiteY7" fmla="*/ 0 h 381000"/>
              <a:gd name="connsiteX0" fmla="*/ 0 w 806450"/>
              <a:gd name="connsiteY0" fmla="*/ 0 h 381000"/>
              <a:gd name="connsiteX1" fmla="*/ 799041 w 806450"/>
              <a:gd name="connsiteY1" fmla="*/ 0 h 381000"/>
              <a:gd name="connsiteX2" fmla="*/ 806450 w 806450"/>
              <a:gd name="connsiteY2" fmla="*/ 51859 h 381000"/>
              <a:gd name="connsiteX3" fmla="*/ 793750 w 806450"/>
              <a:gd name="connsiteY3" fmla="*/ 196850 h 381000"/>
              <a:gd name="connsiteX4" fmla="*/ 692150 w 806450"/>
              <a:gd name="connsiteY4" fmla="*/ 228600 h 381000"/>
              <a:gd name="connsiteX5" fmla="*/ 13759 w 806450"/>
              <a:gd name="connsiteY5" fmla="*/ 381000 h 381000"/>
              <a:gd name="connsiteX6" fmla="*/ 0 w 806450"/>
              <a:gd name="connsiteY6" fmla="*/ 259291 h 381000"/>
              <a:gd name="connsiteX7" fmla="*/ 0 w 806450"/>
              <a:gd name="connsiteY7" fmla="*/ 0 h 381000"/>
              <a:gd name="connsiteX0" fmla="*/ 0 w 799041"/>
              <a:gd name="connsiteY0" fmla="*/ 0 h 381000"/>
              <a:gd name="connsiteX1" fmla="*/ 799041 w 799041"/>
              <a:gd name="connsiteY1" fmla="*/ 0 h 381000"/>
              <a:gd name="connsiteX2" fmla="*/ 793750 w 799041"/>
              <a:gd name="connsiteY2" fmla="*/ 58209 h 381000"/>
              <a:gd name="connsiteX3" fmla="*/ 793750 w 799041"/>
              <a:gd name="connsiteY3" fmla="*/ 196850 h 381000"/>
              <a:gd name="connsiteX4" fmla="*/ 692150 w 799041"/>
              <a:gd name="connsiteY4" fmla="*/ 228600 h 381000"/>
              <a:gd name="connsiteX5" fmla="*/ 13759 w 799041"/>
              <a:gd name="connsiteY5" fmla="*/ 381000 h 381000"/>
              <a:gd name="connsiteX6" fmla="*/ 0 w 799041"/>
              <a:gd name="connsiteY6" fmla="*/ 259291 h 381000"/>
              <a:gd name="connsiteX7" fmla="*/ 0 w 799041"/>
              <a:gd name="connsiteY7" fmla="*/ 0 h 381000"/>
              <a:gd name="connsiteX0" fmla="*/ 0 w 799041"/>
              <a:gd name="connsiteY0" fmla="*/ 0 h 279400"/>
              <a:gd name="connsiteX1" fmla="*/ 799041 w 799041"/>
              <a:gd name="connsiteY1" fmla="*/ 0 h 279400"/>
              <a:gd name="connsiteX2" fmla="*/ 793750 w 799041"/>
              <a:gd name="connsiteY2" fmla="*/ 58209 h 279400"/>
              <a:gd name="connsiteX3" fmla="*/ 793750 w 799041"/>
              <a:gd name="connsiteY3" fmla="*/ 196850 h 279400"/>
              <a:gd name="connsiteX4" fmla="*/ 692150 w 799041"/>
              <a:gd name="connsiteY4" fmla="*/ 228600 h 279400"/>
              <a:gd name="connsiteX5" fmla="*/ 0 w 799041"/>
              <a:gd name="connsiteY5" fmla="*/ 279400 h 279400"/>
              <a:gd name="connsiteX6" fmla="*/ 0 w 799041"/>
              <a:gd name="connsiteY6" fmla="*/ 259291 h 279400"/>
              <a:gd name="connsiteX7" fmla="*/ 0 w 799041"/>
              <a:gd name="connsiteY7" fmla="*/ 0 h 279400"/>
              <a:gd name="connsiteX0" fmla="*/ 0 w 799041"/>
              <a:gd name="connsiteY0" fmla="*/ 0 h 411691"/>
              <a:gd name="connsiteX1" fmla="*/ 799041 w 799041"/>
              <a:gd name="connsiteY1" fmla="*/ 0 h 411691"/>
              <a:gd name="connsiteX2" fmla="*/ 793750 w 799041"/>
              <a:gd name="connsiteY2" fmla="*/ 58209 h 411691"/>
              <a:gd name="connsiteX3" fmla="*/ 793750 w 799041"/>
              <a:gd name="connsiteY3" fmla="*/ 196850 h 411691"/>
              <a:gd name="connsiteX4" fmla="*/ 692150 w 799041"/>
              <a:gd name="connsiteY4" fmla="*/ 228600 h 411691"/>
              <a:gd name="connsiteX5" fmla="*/ 0 w 799041"/>
              <a:gd name="connsiteY5" fmla="*/ 279400 h 411691"/>
              <a:gd name="connsiteX6" fmla="*/ 0 w 799041"/>
              <a:gd name="connsiteY6" fmla="*/ 411691 h 411691"/>
              <a:gd name="connsiteX7" fmla="*/ 0 w 799041"/>
              <a:gd name="connsiteY7" fmla="*/ 0 h 411691"/>
              <a:gd name="connsiteX0" fmla="*/ 0 w 799041"/>
              <a:gd name="connsiteY0" fmla="*/ 0 h 411691"/>
              <a:gd name="connsiteX1" fmla="*/ 799041 w 799041"/>
              <a:gd name="connsiteY1" fmla="*/ 0 h 411691"/>
              <a:gd name="connsiteX2" fmla="*/ 793750 w 799041"/>
              <a:gd name="connsiteY2" fmla="*/ 58209 h 411691"/>
              <a:gd name="connsiteX3" fmla="*/ 793750 w 799041"/>
              <a:gd name="connsiteY3" fmla="*/ 196850 h 411691"/>
              <a:gd name="connsiteX4" fmla="*/ 692150 w 799041"/>
              <a:gd name="connsiteY4" fmla="*/ 228600 h 411691"/>
              <a:gd name="connsiteX5" fmla="*/ 0 w 799041"/>
              <a:gd name="connsiteY5" fmla="*/ 368346 h 411691"/>
              <a:gd name="connsiteX6" fmla="*/ 0 w 799041"/>
              <a:gd name="connsiteY6" fmla="*/ 411691 h 411691"/>
              <a:gd name="connsiteX7" fmla="*/ 0 w 799041"/>
              <a:gd name="connsiteY7" fmla="*/ 0 h 411691"/>
              <a:gd name="connsiteX0" fmla="*/ 0 w 799041"/>
              <a:gd name="connsiteY0" fmla="*/ 0 h 411691"/>
              <a:gd name="connsiteX1" fmla="*/ 799041 w 799041"/>
              <a:gd name="connsiteY1" fmla="*/ 0 h 411691"/>
              <a:gd name="connsiteX2" fmla="*/ 793750 w 799041"/>
              <a:gd name="connsiteY2" fmla="*/ 58209 h 411691"/>
              <a:gd name="connsiteX3" fmla="*/ 788001 w 799041"/>
              <a:gd name="connsiteY3" fmla="*/ 190497 h 411691"/>
              <a:gd name="connsiteX4" fmla="*/ 692150 w 799041"/>
              <a:gd name="connsiteY4" fmla="*/ 228600 h 411691"/>
              <a:gd name="connsiteX5" fmla="*/ 0 w 799041"/>
              <a:gd name="connsiteY5" fmla="*/ 368346 h 411691"/>
              <a:gd name="connsiteX6" fmla="*/ 0 w 799041"/>
              <a:gd name="connsiteY6" fmla="*/ 411691 h 411691"/>
              <a:gd name="connsiteX7" fmla="*/ 0 w 799041"/>
              <a:gd name="connsiteY7" fmla="*/ 0 h 411691"/>
              <a:gd name="connsiteX0" fmla="*/ 0 w 799041"/>
              <a:gd name="connsiteY0" fmla="*/ 0 h 411691"/>
              <a:gd name="connsiteX1" fmla="*/ 799041 w 799041"/>
              <a:gd name="connsiteY1" fmla="*/ 0 h 411691"/>
              <a:gd name="connsiteX2" fmla="*/ 799041 w 799041"/>
              <a:gd name="connsiteY2" fmla="*/ 58209 h 411691"/>
              <a:gd name="connsiteX3" fmla="*/ 788001 w 799041"/>
              <a:gd name="connsiteY3" fmla="*/ 190497 h 411691"/>
              <a:gd name="connsiteX4" fmla="*/ 692150 w 799041"/>
              <a:gd name="connsiteY4" fmla="*/ 228600 h 411691"/>
              <a:gd name="connsiteX5" fmla="*/ 0 w 799041"/>
              <a:gd name="connsiteY5" fmla="*/ 368346 h 411691"/>
              <a:gd name="connsiteX6" fmla="*/ 0 w 799041"/>
              <a:gd name="connsiteY6" fmla="*/ 411691 h 411691"/>
              <a:gd name="connsiteX7" fmla="*/ 0 w 799041"/>
              <a:gd name="connsiteY7" fmla="*/ 0 h 411691"/>
              <a:gd name="connsiteX0" fmla="*/ 0 w 799041"/>
              <a:gd name="connsiteY0" fmla="*/ 0 h 411691"/>
              <a:gd name="connsiteX1" fmla="*/ 799041 w 799041"/>
              <a:gd name="connsiteY1" fmla="*/ 0 h 411691"/>
              <a:gd name="connsiteX2" fmla="*/ 799041 w 799041"/>
              <a:gd name="connsiteY2" fmla="*/ 58209 h 411691"/>
              <a:gd name="connsiteX3" fmla="*/ 799041 w 799041"/>
              <a:gd name="connsiteY3" fmla="*/ 190497 h 411691"/>
              <a:gd name="connsiteX4" fmla="*/ 692150 w 799041"/>
              <a:gd name="connsiteY4" fmla="*/ 228600 h 411691"/>
              <a:gd name="connsiteX5" fmla="*/ 0 w 799041"/>
              <a:gd name="connsiteY5" fmla="*/ 368346 h 411691"/>
              <a:gd name="connsiteX6" fmla="*/ 0 w 799041"/>
              <a:gd name="connsiteY6" fmla="*/ 411691 h 411691"/>
              <a:gd name="connsiteX7" fmla="*/ 0 w 799041"/>
              <a:gd name="connsiteY7" fmla="*/ 0 h 411691"/>
              <a:gd name="connsiteX0" fmla="*/ 0 w 799041"/>
              <a:gd name="connsiteY0" fmla="*/ 0 h 411691"/>
              <a:gd name="connsiteX1" fmla="*/ 799041 w 799041"/>
              <a:gd name="connsiteY1" fmla="*/ 0 h 411691"/>
              <a:gd name="connsiteX2" fmla="*/ 799041 w 799041"/>
              <a:gd name="connsiteY2" fmla="*/ 58209 h 411691"/>
              <a:gd name="connsiteX3" fmla="*/ 799041 w 799041"/>
              <a:gd name="connsiteY3" fmla="*/ 196850 h 411691"/>
              <a:gd name="connsiteX4" fmla="*/ 692150 w 799041"/>
              <a:gd name="connsiteY4" fmla="*/ 228600 h 411691"/>
              <a:gd name="connsiteX5" fmla="*/ 0 w 799041"/>
              <a:gd name="connsiteY5" fmla="*/ 368346 h 411691"/>
              <a:gd name="connsiteX6" fmla="*/ 0 w 799041"/>
              <a:gd name="connsiteY6" fmla="*/ 411691 h 411691"/>
              <a:gd name="connsiteX7" fmla="*/ 0 w 799041"/>
              <a:gd name="connsiteY7" fmla="*/ 0 h 411691"/>
              <a:gd name="connsiteX0" fmla="*/ 0 w 804789"/>
              <a:gd name="connsiteY0" fmla="*/ 0 h 411691"/>
              <a:gd name="connsiteX1" fmla="*/ 799041 w 804789"/>
              <a:gd name="connsiteY1" fmla="*/ 0 h 411691"/>
              <a:gd name="connsiteX2" fmla="*/ 799041 w 804789"/>
              <a:gd name="connsiteY2" fmla="*/ 58209 h 411691"/>
              <a:gd name="connsiteX3" fmla="*/ 804789 w 804789"/>
              <a:gd name="connsiteY3" fmla="*/ 203203 h 411691"/>
              <a:gd name="connsiteX4" fmla="*/ 692150 w 804789"/>
              <a:gd name="connsiteY4" fmla="*/ 228600 h 411691"/>
              <a:gd name="connsiteX5" fmla="*/ 0 w 804789"/>
              <a:gd name="connsiteY5" fmla="*/ 368346 h 411691"/>
              <a:gd name="connsiteX6" fmla="*/ 0 w 804789"/>
              <a:gd name="connsiteY6" fmla="*/ 411691 h 411691"/>
              <a:gd name="connsiteX7" fmla="*/ 0 w 804789"/>
              <a:gd name="connsiteY7" fmla="*/ 0 h 411691"/>
              <a:gd name="connsiteX0" fmla="*/ 0 w 804789"/>
              <a:gd name="connsiteY0" fmla="*/ 0 h 411691"/>
              <a:gd name="connsiteX1" fmla="*/ 799041 w 804789"/>
              <a:gd name="connsiteY1" fmla="*/ 0 h 411691"/>
              <a:gd name="connsiteX2" fmla="*/ 799041 w 804789"/>
              <a:gd name="connsiteY2" fmla="*/ 58209 h 411691"/>
              <a:gd name="connsiteX3" fmla="*/ 804789 w 804789"/>
              <a:gd name="connsiteY3" fmla="*/ 203203 h 411691"/>
              <a:gd name="connsiteX4" fmla="*/ 692150 w 804789"/>
              <a:gd name="connsiteY4" fmla="*/ 263830 h 411691"/>
              <a:gd name="connsiteX5" fmla="*/ 0 w 804789"/>
              <a:gd name="connsiteY5" fmla="*/ 368346 h 411691"/>
              <a:gd name="connsiteX6" fmla="*/ 0 w 804789"/>
              <a:gd name="connsiteY6" fmla="*/ 411691 h 411691"/>
              <a:gd name="connsiteX7" fmla="*/ 0 w 804789"/>
              <a:gd name="connsiteY7" fmla="*/ 0 h 411691"/>
              <a:gd name="connsiteX0" fmla="*/ 0 w 810378"/>
              <a:gd name="connsiteY0" fmla="*/ 0 h 411691"/>
              <a:gd name="connsiteX1" fmla="*/ 799041 w 810378"/>
              <a:gd name="connsiteY1" fmla="*/ 0 h 411691"/>
              <a:gd name="connsiteX2" fmla="*/ 799041 w 810378"/>
              <a:gd name="connsiteY2" fmla="*/ 58209 h 411691"/>
              <a:gd name="connsiteX3" fmla="*/ 810378 w 810378"/>
              <a:gd name="connsiteY3" fmla="*/ 243466 h 411691"/>
              <a:gd name="connsiteX4" fmla="*/ 692150 w 810378"/>
              <a:gd name="connsiteY4" fmla="*/ 263830 h 411691"/>
              <a:gd name="connsiteX5" fmla="*/ 0 w 810378"/>
              <a:gd name="connsiteY5" fmla="*/ 368346 h 411691"/>
              <a:gd name="connsiteX6" fmla="*/ 0 w 810378"/>
              <a:gd name="connsiteY6" fmla="*/ 411691 h 411691"/>
              <a:gd name="connsiteX7" fmla="*/ 0 w 810378"/>
              <a:gd name="connsiteY7" fmla="*/ 0 h 411691"/>
              <a:gd name="connsiteX0" fmla="*/ 0 w 799041"/>
              <a:gd name="connsiteY0" fmla="*/ 0 h 411691"/>
              <a:gd name="connsiteX1" fmla="*/ 799041 w 799041"/>
              <a:gd name="connsiteY1" fmla="*/ 0 h 411691"/>
              <a:gd name="connsiteX2" fmla="*/ 799041 w 799041"/>
              <a:gd name="connsiteY2" fmla="*/ 58209 h 411691"/>
              <a:gd name="connsiteX3" fmla="*/ 692150 w 799041"/>
              <a:gd name="connsiteY3" fmla="*/ 263830 h 411691"/>
              <a:gd name="connsiteX4" fmla="*/ 0 w 799041"/>
              <a:gd name="connsiteY4" fmla="*/ 368346 h 411691"/>
              <a:gd name="connsiteX5" fmla="*/ 0 w 799041"/>
              <a:gd name="connsiteY5" fmla="*/ 411691 h 411691"/>
              <a:gd name="connsiteX6" fmla="*/ 0 w 799041"/>
              <a:gd name="connsiteY6" fmla="*/ 0 h 411691"/>
              <a:gd name="connsiteX0" fmla="*/ 0 w 821967"/>
              <a:gd name="connsiteY0" fmla="*/ 0 h 411691"/>
              <a:gd name="connsiteX1" fmla="*/ 799041 w 821967"/>
              <a:gd name="connsiteY1" fmla="*/ 0 h 411691"/>
              <a:gd name="connsiteX2" fmla="*/ 799041 w 821967"/>
              <a:gd name="connsiteY2" fmla="*/ 58209 h 411691"/>
              <a:gd name="connsiteX3" fmla="*/ 821967 w 821967"/>
              <a:gd name="connsiteY3" fmla="*/ 248731 h 411691"/>
              <a:gd name="connsiteX4" fmla="*/ 0 w 821967"/>
              <a:gd name="connsiteY4" fmla="*/ 368346 h 411691"/>
              <a:gd name="connsiteX5" fmla="*/ 0 w 821967"/>
              <a:gd name="connsiteY5" fmla="*/ 411691 h 411691"/>
              <a:gd name="connsiteX6" fmla="*/ 0 w 821967"/>
              <a:gd name="connsiteY6" fmla="*/ 0 h 411691"/>
              <a:gd name="connsiteX0" fmla="*/ 0 w 821967"/>
              <a:gd name="connsiteY0" fmla="*/ 0 h 411691"/>
              <a:gd name="connsiteX1" fmla="*/ 799041 w 821967"/>
              <a:gd name="connsiteY1" fmla="*/ 0 h 411691"/>
              <a:gd name="connsiteX2" fmla="*/ 821967 w 821967"/>
              <a:gd name="connsiteY2" fmla="*/ 248731 h 411691"/>
              <a:gd name="connsiteX3" fmla="*/ 0 w 821967"/>
              <a:gd name="connsiteY3" fmla="*/ 368346 h 411691"/>
              <a:gd name="connsiteX4" fmla="*/ 0 w 821967"/>
              <a:gd name="connsiteY4" fmla="*/ 411691 h 411691"/>
              <a:gd name="connsiteX5" fmla="*/ 0 w 821967"/>
              <a:gd name="connsiteY5" fmla="*/ 0 h 411691"/>
              <a:gd name="connsiteX0" fmla="*/ 0 w 821967"/>
              <a:gd name="connsiteY0" fmla="*/ 0 h 411691"/>
              <a:gd name="connsiteX1" fmla="*/ 799041 w 821967"/>
              <a:gd name="connsiteY1" fmla="*/ 0 h 411691"/>
              <a:gd name="connsiteX2" fmla="*/ 821967 w 821967"/>
              <a:gd name="connsiteY2" fmla="*/ 248731 h 411691"/>
              <a:gd name="connsiteX3" fmla="*/ 0 w 821967"/>
              <a:gd name="connsiteY3" fmla="*/ 411691 h 411691"/>
              <a:gd name="connsiteX4" fmla="*/ 0 w 821967"/>
              <a:gd name="connsiteY4" fmla="*/ 0 h 411691"/>
              <a:gd name="connsiteX0" fmla="*/ 0 w 821967"/>
              <a:gd name="connsiteY0" fmla="*/ 0 h 421757"/>
              <a:gd name="connsiteX1" fmla="*/ 799041 w 821967"/>
              <a:gd name="connsiteY1" fmla="*/ 0 h 421757"/>
              <a:gd name="connsiteX2" fmla="*/ 821967 w 821967"/>
              <a:gd name="connsiteY2" fmla="*/ 248731 h 421757"/>
              <a:gd name="connsiteX3" fmla="*/ 5592 w 821967"/>
              <a:gd name="connsiteY3" fmla="*/ 421757 h 421757"/>
              <a:gd name="connsiteX4" fmla="*/ 0 w 821967"/>
              <a:gd name="connsiteY4" fmla="*/ 0 h 421757"/>
              <a:gd name="connsiteX0" fmla="*/ 0 w 821967"/>
              <a:gd name="connsiteY0" fmla="*/ 0 h 306000"/>
              <a:gd name="connsiteX1" fmla="*/ 799041 w 821967"/>
              <a:gd name="connsiteY1" fmla="*/ 0 h 306000"/>
              <a:gd name="connsiteX2" fmla="*/ 821967 w 821967"/>
              <a:gd name="connsiteY2" fmla="*/ 248731 h 306000"/>
              <a:gd name="connsiteX3" fmla="*/ 162157 w 821967"/>
              <a:gd name="connsiteY3" fmla="*/ 306000 h 306000"/>
              <a:gd name="connsiteX4" fmla="*/ 0 w 821967"/>
              <a:gd name="connsiteY4" fmla="*/ 0 h 306000"/>
              <a:gd name="connsiteX0" fmla="*/ 0 w 821967"/>
              <a:gd name="connsiteY0" fmla="*/ 0 h 361362"/>
              <a:gd name="connsiteX1" fmla="*/ 799041 w 821967"/>
              <a:gd name="connsiteY1" fmla="*/ 0 h 361362"/>
              <a:gd name="connsiteX2" fmla="*/ 821967 w 821967"/>
              <a:gd name="connsiteY2" fmla="*/ 248731 h 361362"/>
              <a:gd name="connsiteX3" fmla="*/ 0 w 821967"/>
              <a:gd name="connsiteY3" fmla="*/ 361362 h 361362"/>
              <a:gd name="connsiteX4" fmla="*/ 0 w 821967"/>
              <a:gd name="connsiteY4" fmla="*/ 0 h 361362"/>
              <a:gd name="connsiteX0" fmla="*/ 0 w 799041"/>
              <a:gd name="connsiteY0" fmla="*/ 0 h 361362"/>
              <a:gd name="connsiteX1" fmla="*/ 799041 w 799041"/>
              <a:gd name="connsiteY1" fmla="*/ 0 h 361362"/>
              <a:gd name="connsiteX2" fmla="*/ 777234 w 799041"/>
              <a:gd name="connsiteY2" fmla="*/ 258797 h 361362"/>
              <a:gd name="connsiteX3" fmla="*/ 0 w 799041"/>
              <a:gd name="connsiteY3" fmla="*/ 361362 h 361362"/>
              <a:gd name="connsiteX4" fmla="*/ 0 w 799041"/>
              <a:gd name="connsiteY4" fmla="*/ 0 h 361362"/>
              <a:gd name="connsiteX0" fmla="*/ 0 w 799041"/>
              <a:gd name="connsiteY0" fmla="*/ 0 h 361362"/>
              <a:gd name="connsiteX1" fmla="*/ 799041 w 799041"/>
              <a:gd name="connsiteY1" fmla="*/ 0 h 361362"/>
              <a:gd name="connsiteX2" fmla="*/ 777234 w 799041"/>
              <a:gd name="connsiteY2" fmla="*/ 233633 h 361362"/>
              <a:gd name="connsiteX3" fmla="*/ 0 w 799041"/>
              <a:gd name="connsiteY3" fmla="*/ 361362 h 361362"/>
              <a:gd name="connsiteX4" fmla="*/ 0 w 799041"/>
              <a:gd name="connsiteY4" fmla="*/ 0 h 361362"/>
              <a:gd name="connsiteX0" fmla="*/ 0 w 805192"/>
              <a:gd name="connsiteY0" fmla="*/ 0 h 361362"/>
              <a:gd name="connsiteX1" fmla="*/ 799041 w 805192"/>
              <a:gd name="connsiteY1" fmla="*/ 0 h 361362"/>
              <a:gd name="connsiteX2" fmla="*/ 805192 w 805192"/>
              <a:gd name="connsiteY2" fmla="*/ 233633 h 361362"/>
              <a:gd name="connsiteX3" fmla="*/ 0 w 805192"/>
              <a:gd name="connsiteY3" fmla="*/ 361362 h 361362"/>
              <a:gd name="connsiteX4" fmla="*/ 0 w 805192"/>
              <a:gd name="connsiteY4" fmla="*/ 0 h 361362"/>
              <a:gd name="connsiteX0" fmla="*/ 0 w 805192"/>
              <a:gd name="connsiteY0" fmla="*/ 0 h 361362"/>
              <a:gd name="connsiteX1" fmla="*/ 799041 w 805192"/>
              <a:gd name="connsiteY1" fmla="*/ 0 h 361362"/>
              <a:gd name="connsiteX2" fmla="*/ 805192 w 805192"/>
              <a:gd name="connsiteY2" fmla="*/ 233633 h 361362"/>
              <a:gd name="connsiteX3" fmla="*/ 0 w 805192"/>
              <a:gd name="connsiteY3" fmla="*/ 361362 h 361362"/>
              <a:gd name="connsiteX4" fmla="*/ 0 w 805192"/>
              <a:gd name="connsiteY4" fmla="*/ 0 h 361362"/>
              <a:gd name="connsiteX0" fmla="*/ 0 w 799041"/>
              <a:gd name="connsiteY0" fmla="*/ 0 h 361362"/>
              <a:gd name="connsiteX1" fmla="*/ 799041 w 799041"/>
              <a:gd name="connsiteY1" fmla="*/ 0 h 361362"/>
              <a:gd name="connsiteX2" fmla="*/ 794009 w 799041"/>
              <a:gd name="connsiteY2" fmla="*/ 233633 h 361362"/>
              <a:gd name="connsiteX3" fmla="*/ 0 w 799041"/>
              <a:gd name="connsiteY3" fmla="*/ 361362 h 361362"/>
              <a:gd name="connsiteX4" fmla="*/ 0 w 799041"/>
              <a:gd name="connsiteY4" fmla="*/ 0 h 361362"/>
              <a:gd name="connsiteX0" fmla="*/ 0 w 799041"/>
              <a:gd name="connsiteY0" fmla="*/ 0 h 361362"/>
              <a:gd name="connsiteX1" fmla="*/ 799041 w 799041"/>
              <a:gd name="connsiteY1" fmla="*/ 0 h 361362"/>
              <a:gd name="connsiteX2" fmla="*/ 799041 w 799041"/>
              <a:gd name="connsiteY2" fmla="*/ 238162 h 361362"/>
              <a:gd name="connsiteX3" fmla="*/ 0 w 799041"/>
              <a:gd name="connsiteY3" fmla="*/ 361362 h 361362"/>
              <a:gd name="connsiteX4" fmla="*/ 0 w 799041"/>
              <a:gd name="connsiteY4" fmla="*/ 0 h 361362"/>
              <a:gd name="connsiteX0" fmla="*/ 0 w 799041"/>
              <a:gd name="connsiteY0" fmla="*/ 0 h 361362"/>
              <a:gd name="connsiteX1" fmla="*/ 799041 w 799041"/>
              <a:gd name="connsiteY1" fmla="*/ 0 h 361362"/>
              <a:gd name="connsiteX2" fmla="*/ 799041 w 799041"/>
              <a:gd name="connsiteY2" fmla="*/ 238162 h 361362"/>
              <a:gd name="connsiteX3" fmla="*/ 0 w 799041"/>
              <a:gd name="connsiteY3" fmla="*/ 361362 h 361362"/>
              <a:gd name="connsiteX4" fmla="*/ 0 w 799041"/>
              <a:gd name="connsiteY4" fmla="*/ 0 h 361362"/>
              <a:gd name="connsiteX0" fmla="*/ 0 w 799041"/>
              <a:gd name="connsiteY0" fmla="*/ 0 h 361362"/>
              <a:gd name="connsiteX1" fmla="*/ 799041 w 799041"/>
              <a:gd name="connsiteY1" fmla="*/ 0 h 361362"/>
              <a:gd name="connsiteX2" fmla="*/ 799041 w 799041"/>
              <a:gd name="connsiteY2" fmla="*/ 238162 h 361362"/>
              <a:gd name="connsiteX3" fmla="*/ 0 w 799041"/>
              <a:gd name="connsiteY3" fmla="*/ 361362 h 361362"/>
              <a:gd name="connsiteX4" fmla="*/ 0 w 799041"/>
              <a:gd name="connsiteY4" fmla="*/ 0 h 361362"/>
              <a:gd name="connsiteX0" fmla="*/ 0 w 799041"/>
              <a:gd name="connsiteY0" fmla="*/ 0 h 361362"/>
              <a:gd name="connsiteX1" fmla="*/ 799041 w 799041"/>
              <a:gd name="connsiteY1" fmla="*/ 0 h 361362"/>
              <a:gd name="connsiteX2" fmla="*/ 787023 w 799041"/>
              <a:gd name="connsiteY2" fmla="*/ 178669 h 361362"/>
              <a:gd name="connsiteX3" fmla="*/ 0 w 799041"/>
              <a:gd name="connsiteY3" fmla="*/ 361362 h 361362"/>
              <a:gd name="connsiteX4" fmla="*/ 0 w 799041"/>
              <a:gd name="connsiteY4" fmla="*/ 0 h 361362"/>
              <a:gd name="connsiteX0" fmla="*/ 0 w 787023"/>
              <a:gd name="connsiteY0" fmla="*/ 0 h 361362"/>
              <a:gd name="connsiteX1" fmla="*/ 781014 w 787023"/>
              <a:gd name="connsiteY1" fmla="*/ 0 h 361362"/>
              <a:gd name="connsiteX2" fmla="*/ 787023 w 787023"/>
              <a:gd name="connsiteY2" fmla="*/ 178669 h 361362"/>
              <a:gd name="connsiteX3" fmla="*/ 0 w 787023"/>
              <a:gd name="connsiteY3" fmla="*/ 361362 h 361362"/>
              <a:gd name="connsiteX4" fmla="*/ 0 w 787023"/>
              <a:gd name="connsiteY4" fmla="*/ 0 h 361362"/>
              <a:gd name="connsiteX0" fmla="*/ 0 w 787023"/>
              <a:gd name="connsiteY0" fmla="*/ 0 h 301869"/>
              <a:gd name="connsiteX1" fmla="*/ 781014 w 787023"/>
              <a:gd name="connsiteY1" fmla="*/ 0 h 301869"/>
              <a:gd name="connsiteX2" fmla="*/ 787023 w 787023"/>
              <a:gd name="connsiteY2" fmla="*/ 178669 h 301869"/>
              <a:gd name="connsiteX3" fmla="*/ 6007 w 787023"/>
              <a:gd name="connsiteY3" fmla="*/ 301869 h 301869"/>
              <a:gd name="connsiteX4" fmla="*/ 0 w 787023"/>
              <a:gd name="connsiteY4" fmla="*/ 0 h 301869"/>
              <a:gd name="connsiteX0" fmla="*/ 0 w 787023"/>
              <a:gd name="connsiteY0" fmla="*/ 0 h 301869"/>
              <a:gd name="connsiteX1" fmla="*/ 781014 w 787023"/>
              <a:gd name="connsiteY1" fmla="*/ 0 h 301869"/>
              <a:gd name="connsiteX2" fmla="*/ 787023 w 787023"/>
              <a:gd name="connsiteY2" fmla="*/ 178669 h 301869"/>
              <a:gd name="connsiteX3" fmla="*/ 0 w 787023"/>
              <a:gd name="connsiteY3" fmla="*/ 301869 h 301869"/>
              <a:gd name="connsiteX4" fmla="*/ 0 w 787023"/>
              <a:gd name="connsiteY4" fmla="*/ 0 h 301869"/>
              <a:gd name="connsiteX0" fmla="*/ 0 w 781014"/>
              <a:gd name="connsiteY0" fmla="*/ 0 h 301869"/>
              <a:gd name="connsiteX1" fmla="*/ 781014 w 781014"/>
              <a:gd name="connsiteY1" fmla="*/ 0 h 301869"/>
              <a:gd name="connsiteX2" fmla="*/ 777485 w 781014"/>
              <a:gd name="connsiteY2" fmla="*/ 178669 h 301869"/>
              <a:gd name="connsiteX3" fmla="*/ 0 w 781014"/>
              <a:gd name="connsiteY3" fmla="*/ 301869 h 301869"/>
              <a:gd name="connsiteX4" fmla="*/ 0 w 781014"/>
              <a:gd name="connsiteY4" fmla="*/ 0 h 301869"/>
              <a:gd name="connsiteX0" fmla="*/ 0 w 781014"/>
              <a:gd name="connsiteY0" fmla="*/ 0 h 301869"/>
              <a:gd name="connsiteX1" fmla="*/ 781014 w 781014"/>
              <a:gd name="connsiteY1" fmla="*/ 0 h 301869"/>
              <a:gd name="connsiteX2" fmla="*/ 781014 w 781014"/>
              <a:gd name="connsiteY2" fmla="*/ 173510 h 301869"/>
              <a:gd name="connsiteX3" fmla="*/ 0 w 781014"/>
              <a:gd name="connsiteY3" fmla="*/ 301869 h 301869"/>
              <a:gd name="connsiteX4" fmla="*/ 0 w 781014"/>
              <a:gd name="connsiteY4" fmla="*/ 0 h 301869"/>
              <a:gd name="connsiteX0" fmla="*/ 0 w 782066"/>
              <a:gd name="connsiteY0" fmla="*/ 0 h 301869"/>
              <a:gd name="connsiteX1" fmla="*/ 781014 w 782066"/>
              <a:gd name="connsiteY1" fmla="*/ 0 h 301869"/>
              <a:gd name="connsiteX2" fmla="*/ 781014 w 782066"/>
              <a:gd name="connsiteY2" fmla="*/ 173510 h 301869"/>
              <a:gd name="connsiteX3" fmla="*/ 0 w 782066"/>
              <a:gd name="connsiteY3" fmla="*/ 301869 h 301869"/>
              <a:gd name="connsiteX4" fmla="*/ 0 w 782066"/>
              <a:gd name="connsiteY4" fmla="*/ 0 h 301869"/>
              <a:gd name="connsiteX0" fmla="*/ 0 w 782066"/>
              <a:gd name="connsiteY0" fmla="*/ 0 h 301869"/>
              <a:gd name="connsiteX1" fmla="*/ 781014 w 782066"/>
              <a:gd name="connsiteY1" fmla="*/ 0 h 301869"/>
              <a:gd name="connsiteX2" fmla="*/ 781014 w 782066"/>
              <a:gd name="connsiteY2" fmla="*/ 231600 h 301869"/>
              <a:gd name="connsiteX3" fmla="*/ 0 w 782066"/>
              <a:gd name="connsiteY3" fmla="*/ 301869 h 301869"/>
              <a:gd name="connsiteX4" fmla="*/ 0 w 782066"/>
              <a:gd name="connsiteY4" fmla="*/ 0 h 301869"/>
              <a:gd name="connsiteX0" fmla="*/ 0 w 781014"/>
              <a:gd name="connsiteY0" fmla="*/ 0 h 301869"/>
              <a:gd name="connsiteX1" fmla="*/ 781014 w 781014"/>
              <a:gd name="connsiteY1" fmla="*/ 0 h 301869"/>
              <a:gd name="connsiteX2" fmla="*/ 765829 w 781014"/>
              <a:gd name="connsiteY2" fmla="*/ 231600 h 301869"/>
              <a:gd name="connsiteX3" fmla="*/ 0 w 781014"/>
              <a:gd name="connsiteY3" fmla="*/ 301869 h 301869"/>
              <a:gd name="connsiteX4" fmla="*/ 0 w 781014"/>
              <a:gd name="connsiteY4" fmla="*/ 0 h 301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14" h="301869">
                <a:moveTo>
                  <a:pt x="0" y="0"/>
                </a:moveTo>
                <a:lnTo>
                  <a:pt x="781014" y="0"/>
                </a:lnTo>
                <a:cubicBezTo>
                  <a:pt x="781014" y="79387"/>
                  <a:pt x="768197" y="114256"/>
                  <a:pt x="765829" y="231600"/>
                </a:cubicBezTo>
                <a:lnTo>
                  <a:pt x="0" y="301869"/>
                </a:lnTo>
                <a:lnTo>
                  <a:pt x="0" y="0"/>
                </a:lnTo>
                <a:close/>
              </a:path>
            </a:pathLst>
          </a:custGeom>
          <a:solidFill>
            <a:schemeClr val="bg1">
              <a:lumMod val="50000"/>
            </a:schemeClr>
          </a:solidFill>
          <a:ln>
            <a:noFill/>
          </a:ln>
          <a:effectLst>
            <a:outerShdw blurRad="50800" dist="38100" dir="3000000" sx="105000" sy="105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gl-ES" sz="1600" b="1" dirty="0">
                <a:effectLst/>
                <a:ea typeface="Calibri" panose="020F0502020204030204" pitchFamily="34" charset="0"/>
                <a:cs typeface="Times New Roman" panose="02020603050405020304" pitchFamily="18" charset="0"/>
              </a:rPr>
              <a:t>12-14 anos</a:t>
            </a:r>
          </a:p>
        </p:txBody>
      </p:sp>
    </p:spTree>
    <p:extLst>
      <p:ext uri="{BB962C8B-B14F-4D97-AF65-F5344CB8AC3E}">
        <p14:creationId xmlns:p14="http://schemas.microsoft.com/office/powerpoint/2010/main" val="224760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50"/>
          <p:cNvSpPr>
            <a:spLocks noChangeArrowheads="1"/>
          </p:cNvSpPr>
          <p:nvPr/>
        </p:nvSpPr>
        <p:spPr bwMode="auto">
          <a:xfrm>
            <a:off x="1676401" y="-32266"/>
            <a:ext cx="184731" cy="369332"/>
          </a:xfrm>
          <a:prstGeom prst="rect">
            <a:avLst/>
          </a:prstGeom>
          <a:noFill/>
          <a:ln w="9525">
            <a:noFill/>
            <a:miter lim="800000"/>
            <a:headEnd/>
            <a:tailEnd/>
          </a:ln>
        </p:spPr>
        <p:txBody>
          <a:bodyPr wrap="none" anchor="ctr">
            <a:spAutoFit/>
          </a:bodyPr>
          <a:lstStyle/>
          <a:p>
            <a:endParaRPr lang="es-ES">
              <a:solidFill>
                <a:prstClr val="black"/>
              </a:solidFill>
              <a:latin typeface="Calibri" pitchFamily="34" charset="0"/>
            </a:endParaRPr>
          </a:p>
        </p:txBody>
      </p:sp>
      <p:sp>
        <p:nvSpPr>
          <p:cNvPr id="8" name="Marcador de contenido 2">
            <a:extLst>
              <a:ext uri="{FF2B5EF4-FFF2-40B4-BE49-F238E27FC236}">
                <a16:creationId xmlns:a16="http://schemas.microsoft.com/office/drawing/2014/main" xmlns="" id="{C6BBC184-C307-4A25-B63B-FE2C18232DD8}"/>
              </a:ext>
            </a:extLst>
          </p:cNvPr>
          <p:cNvSpPr txBox="1">
            <a:spLocks/>
          </p:cNvSpPr>
          <p:nvPr/>
        </p:nvSpPr>
        <p:spPr>
          <a:xfrm>
            <a:off x="1079337" y="1115383"/>
            <a:ext cx="10595428" cy="42245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
              <a:defRPr/>
            </a:pPr>
            <a:r>
              <a:rPr kumimoji="0" lang="es-ES" sz="2000" b="0" i="0" u="none" strike="noStrike" kern="1200" cap="none" spc="0" normalizeH="0" baseline="0" noProof="0" dirty="0">
                <a:ln>
                  <a:noFill/>
                </a:ln>
                <a:solidFill>
                  <a:schemeClr val="accent2">
                    <a:lumMod val="75000"/>
                  </a:schemeClr>
                </a:solidFill>
                <a:effectLst/>
                <a:uLnTx/>
                <a:uFillTx/>
                <a:latin typeface="Calibri" panose="020F0502020204030204"/>
              </a:rPr>
              <a:t>El </a:t>
            </a:r>
            <a:r>
              <a:rPr kumimoji="0" lang="es-ES" sz="2000" b="1" i="0" u="none" strike="noStrike" kern="1200" cap="none" spc="0" normalizeH="0" baseline="0" noProof="0" dirty="0">
                <a:ln>
                  <a:noFill/>
                </a:ln>
                <a:solidFill>
                  <a:schemeClr val="accent2">
                    <a:lumMod val="75000"/>
                  </a:schemeClr>
                </a:solidFill>
                <a:effectLst/>
                <a:uLnTx/>
                <a:uFillTx/>
                <a:latin typeface="Calibri" panose="020F0502020204030204"/>
              </a:rPr>
              <a:t>14,5%</a:t>
            </a:r>
            <a:r>
              <a:rPr kumimoji="0" lang="es-ES" sz="2000" b="0" i="0" u="none" strike="noStrike" kern="1200" cap="none" spc="0" normalizeH="0" baseline="0" noProof="0" dirty="0">
                <a:ln>
                  <a:noFill/>
                </a:ln>
                <a:solidFill>
                  <a:schemeClr val="accent2">
                    <a:lumMod val="75000"/>
                  </a:schemeClr>
                </a:solidFill>
                <a:effectLst/>
                <a:uLnTx/>
                <a:uFillTx/>
                <a:latin typeface="Calibri" panose="020F0502020204030204"/>
              </a:rPr>
              <a:t> de los adolescentes estaría haciendo un </a:t>
            </a:r>
            <a:r>
              <a:rPr kumimoji="0" lang="es-ES" sz="2000" b="1" i="0" u="none" strike="noStrike" kern="1200" cap="none" spc="0" normalizeH="0" baseline="0" noProof="0" dirty="0">
                <a:ln>
                  <a:noFill/>
                </a:ln>
                <a:solidFill>
                  <a:schemeClr val="accent2">
                    <a:lumMod val="75000"/>
                  </a:schemeClr>
                </a:solidFill>
                <a:effectLst/>
                <a:uLnTx/>
                <a:uFillTx/>
                <a:latin typeface="Calibri" panose="020F0502020204030204"/>
              </a:rPr>
              <a:t>uso problemático de los videojuegos</a:t>
            </a:r>
            <a:r>
              <a:rPr lang="es-ES" sz="2000" dirty="0">
                <a:solidFill>
                  <a:schemeClr val="accent2">
                    <a:lumMod val="75000"/>
                  </a:schemeClr>
                </a:solidFill>
                <a:latin typeface="Calibri" panose="020F0502020204030204"/>
              </a:rPr>
              <a:t> y un </a:t>
            </a:r>
            <a:r>
              <a:rPr lang="es-ES" sz="2000" b="1" dirty="0">
                <a:solidFill>
                  <a:schemeClr val="accent2">
                    <a:lumMod val="75000"/>
                  </a:schemeClr>
                </a:solidFill>
                <a:latin typeface="Calibri" panose="020F0502020204030204"/>
              </a:rPr>
              <a:t>3</a:t>
            </a:r>
            <a:r>
              <a:rPr kumimoji="0" lang="es-ES" sz="2000" b="1" i="0" u="none" strike="noStrike" kern="1200" cap="none" spc="0" normalizeH="0" baseline="0" noProof="0" dirty="0">
                <a:ln>
                  <a:noFill/>
                </a:ln>
                <a:solidFill>
                  <a:schemeClr val="accent2">
                    <a:lumMod val="75000"/>
                  </a:schemeClr>
                </a:solidFill>
                <a:effectLst/>
                <a:uLnTx/>
                <a:uFillTx/>
                <a:latin typeface="Calibri" panose="020F0502020204030204"/>
              </a:rPr>
              <a:t>,7% </a:t>
            </a:r>
            <a:r>
              <a:rPr lang="es-ES" sz="2000" dirty="0">
                <a:solidFill>
                  <a:schemeClr val="accent2">
                    <a:lumMod val="75000"/>
                  </a:schemeClr>
                </a:solidFill>
                <a:latin typeface="Calibri" panose="020F0502020204030204"/>
              </a:rPr>
              <a:t>adicional p</a:t>
            </a:r>
            <a:r>
              <a:rPr kumimoji="0" lang="es-ES" sz="2000" b="0" i="0" u="none" strike="noStrike" kern="1200" cap="none" spc="0" normalizeH="0" baseline="0" noProof="0" dirty="0" err="1">
                <a:ln>
                  <a:noFill/>
                </a:ln>
                <a:solidFill>
                  <a:schemeClr val="accent2">
                    <a:lumMod val="75000"/>
                  </a:schemeClr>
                </a:solidFill>
                <a:effectLst/>
                <a:uLnTx/>
                <a:uFillTx/>
                <a:latin typeface="Calibri" panose="020F0502020204030204"/>
              </a:rPr>
              <a:t>resentaría</a:t>
            </a:r>
            <a:r>
              <a:rPr kumimoji="0" lang="es-ES" sz="2000" b="0" i="0" u="none" strike="noStrike" kern="1200" cap="none" spc="0" normalizeH="0" baseline="0" noProof="0" dirty="0">
                <a:ln>
                  <a:noFill/>
                </a:ln>
                <a:solidFill>
                  <a:schemeClr val="accent2">
                    <a:lumMod val="75000"/>
                  </a:schemeClr>
                </a:solidFill>
                <a:effectLst/>
                <a:uLnTx/>
                <a:uFillTx/>
                <a:latin typeface="Calibri" panose="020F0502020204030204"/>
              </a:rPr>
              <a:t> </a:t>
            </a:r>
            <a:r>
              <a:rPr kumimoji="0" lang="es-ES" sz="2000" b="1" i="0" u="none" strike="noStrike" kern="1200" cap="none" spc="0" normalizeH="0" baseline="0" noProof="0" dirty="0">
                <a:ln>
                  <a:noFill/>
                </a:ln>
                <a:solidFill>
                  <a:schemeClr val="accent2">
                    <a:lumMod val="75000"/>
                  </a:schemeClr>
                </a:solidFill>
                <a:effectLst/>
                <a:uLnTx/>
                <a:uFillTx/>
                <a:latin typeface="Calibri" panose="020F0502020204030204"/>
              </a:rPr>
              <a:t>síntomas de adicción</a:t>
            </a:r>
            <a:r>
              <a:rPr lang="es-ES" sz="2000" b="1" dirty="0">
                <a:solidFill>
                  <a:schemeClr val="accent2">
                    <a:lumMod val="75000"/>
                  </a:schemeClr>
                </a:solidFill>
                <a:latin typeface="Calibri" panose="020F0502020204030204"/>
              </a:rPr>
              <a:t>. </a:t>
            </a:r>
            <a:r>
              <a:rPr lang="es-ES" sz="2000" dirty="0">
                <a:solidFill>
                  <a:schemeClr val="accent2">
                    <a:lumMod val="75000"/>
                  </a:schemeClr>
                </a:solidFill>
                <a:latin typeface="Calibri" panose="020F0502020204030204"/>
              </a:rPr>
              <a:t>Estos porcentajes ascenderían al 38</a:t>
            </a:r>
            <a:r>
              <a:rPr kumimoji="0" lang="es-ES" sz="2000" i="0" u="none" strike="noStrike" kern="1200" cap="none" spc="0" normalizeH="0" baseline="0" noProof="0" dirty="0">
                <a:ln>
                  <a:noFill/>
                </a:ln>
                <a:solidFill>
                  <a:schemeClr val="accent2">
                    <a:lumMod val="75000"/>
                  </a:schemeClr>
                </a:solidFill>
                <a:effectLst/>
                <a:uLnTx/>
                <a:uFillTx/>
                <a:latin typeface="Calibri" panose="020F0502020204030204"/>
              </a:rPr>
              <a:t>,9% </a:t>
            </a:r>
            <a:r>
              <a:rPr lang="es-ES" sz="2000" noProof="0" dirty="0">
                <a:solidFill>
                  <a:schemeClr val="accent2">
                    <a:lumMod val="75000"/>
                  </a:schemeClr>
                </a:solidFill>
                <a:latin typeface="Calibri" panose="020F0502020204030204"/>
              </a:rPr>
              <a:t>y al 12,6% entre los que juegan todos los días (</a:t>
            </a:r>
            <a:r>
              <a:rPr lang="es-ES" sz="2000" b="1" noProof="0" dirty="0">
                <a:solidFill>
                  <a:srgbClr val="FF0000"/>
                </a:solidFill>
                <a:latin typeface="Calibri" panose="020F0502020204030204"/>
              </a:rPr>
              <a:t>¡Más del 50%!</a:t>
            </a:r>
            <a:r>
              <a:rPr lang="es-ES" sz="2000" noProof="0" dirty="0">
                <a:solidFill>
                  <a:schemeClr val="accent2">
                    <a:lumMod val="75000"/>
                  </a:schemeClr>
                </a:solidFill>
                <a:latin typeface="Calibri" panose="020F0502020204030204"/>
              </a:rPr>
              <a:t>).</a:t>
            </a:r>
          </a:p>
          <a:p>
            <a:pPr algn="just">
              <a:buFont typeface="Wingdings" panose="05000000000000000000" pitchFamily="2" charset="2"/>
              <a:buChar char="§"/>
              <a:defRPr/>
            </a:pPr>
            <a:r>
              <a:rPr lang="es-ES" sz="2000" b="1" noProof="0" dirty="0">
                <a:solidFill>
                  <a:schemeClr val="accent2">
                    <a:lumMod val="75000"/>
                  </a:schemeClr>
                </a:solidFill>
                <a:latin typeface="Calibri" panose="020F0502020204030204"/>
              </a:rPr>
              <a:t>El 63,3% de los chicos incumplen el PEGI!!</a:t>
            </a:r>
          </a:p>
          <a:p>
            <a:pPr algn="just">
              <a:buFont typeface="Wingdings" panose="05000000000000000000" pitchFamily="2" charset="2"/>
              <a:buChar char="§"/>
              <a:defRPr/>
            </a:pPr>
            <a:r>
              <a:rPr lang="es-ES" sz="2000" dirty="0">
                <a:solidFill>
                  <a:schemeClr val="accent2">
                    <a:lumMod val="75000"/>
                  </a:schemeClr>
                </a:solidFill>
                <a:latin typeface="Calibri" panose="020F0502020204030204"/>
              </a:rPr>
              <a:t>El porcentaje de adolescentes adictos a videojuegos es significativamente mayor entre los </a:t>
            </a:r>
            <a:r>
              <a:rPr lang="es-ES" sz="2000" b="1" dirty="0">
                <a:solidFill>
                  <a:schemeClr val="accent2">
                    <a:lumMod val="75000"/>
                  </a:schemeClr>
                </a:solidFill>
                <a:latin typeface="Calibri" panose="020F0502020204030204"/>
              </a:rPr>
              <a:t>chicos</a:t>
            </a:r>
            <a:r>
              <a:rPr lang="es-ES" sz="2000" dirty="0">
                <a:solidFill>
                  <a:schemeClr val="accent2">
                    <a:lumMod val="75000"/>
                  </a:schemeClr>
                </a:solidFill>
                <a:latin typeface="Calibri" panose="020F0502020204030204"/>
              </a:rPr>
              <a:t> (5,6%) que entre las chicas (1.1%) y entre los </a:t>
            </a:r>
            <a:r>
              <a:rPr lang="es-ES" sz="2000" b="1" dirty="0">
                <a:solidFill>
                  <a:schemeClr val="accent2">
                    <a:lumMod val="75000"/>
                  </a:schemeClr>
                </a:solidFill>
                <a:latin typeface="Calibri" panose="020F0502020204030204"/>
              </a:rPr>
              <a:t>14 y los 16 años</a:t>
            </a:r>
            <a:r>
              <a:rPr lang="es-ES" sz="2000" dirty="0">
                <a:solidFill>
                  <a:schemeClr val="accent2">
                    <a:lumMod val="75000"/>
                  </a:schemeClr>
                </a:solidFill>
                <a:latin typeface="Calibri" panose="020F0502020204030204"/>
              </a:rPr>
              <a:t> (4,7%). </a:t>
            </a:r>
            <a:r>
              <a:rPr lang="es-ES" sz="2000" b="1" dirty="0">
                <a:solidFill>
                  <a:srgbClr val="C00000"/>
                </a:solidFill>
                <a:latin typeface="Calibri" panose="020F0502020204030204"/>
              </a:rPr>
              <a:t>Entre los varones de 14 a 16 años el porcentaje de posibles adictos asciende a un alarmante 8%.</a:t>
            </a:r>
          </a:p>
          <a:p>
            <a:pPr lvl="0" algn="just">
              <a:buFont typeface="Wingdings" panose="05000000000000000000" pitchFamily="2" charset="2"/>
              <a:buChar char="§"/>
              <a:defRPr/>
            </a:pPr>
            <a:r>
              <a:rPr lang="es-ES" sz="2000" dirty="0">
                <a:solidFill>
                  <a:schemeClr val="accent2">
                    <a:lumMod val="75000"/>
                  </a:schemeClr>
                </a:solidFill>
                <a:latin typeface="Calibri" panose="020F0502020204030204"/>
              </a:rPr>
              <a:t>Algunos videojuegos destacarían especialmente por su potencial adictivo.  El </a:t>
            </a:r>
            <a:r>
              <a:rPr lang="es-ES" sz="2000" b="1" dirty="0">
                <a:solidFill>
                  <a:srgbClr val="C00000"/>
                </a:solidFill>
                <a:latin typeface="Calibri" panose="020F0502020204030204"/>
              </a:rPr>
              <a:t>FORNITE</a:t>
            </a:r>
            <a:r>
              <a:rPr lang="es-ES" sz="2000" dirty="0">
                <a:solidFill>
                  <a:schemeClr val="accent2">
                    <a:lumMod val="75000"/>
                  </a:schemeClr>
                </a:solidFill>
                <a:latin typeface="Calibri" panose="020F0502020204030204"/>
              </a:rPr>
              <a:t> encabezaría ese ranking.</a:t>
            </a:r>
            <a:endParaRPr lang="es-ES" sz="2000" noProof="0" dirty="0">
              <a:solidFill>
                <a:schemeClr val="accent2">
                  <a:lumMod val="75000"/>
                </a:schemeClr>
              </a:solidFill>
              <a:latin typeface="Calibri" panose="020F0502020204030204"/>
            </a:endParaRPr>
          </a:p>
        </p:txBody>
      </p:sp>
      <p:sp>
        <p:nvSpPr>
          <p:cNvPr id="5" name="Título 3">
            <a:extLst>
              <a:ext uri="{FF2B5EF4-FFF2-40B4-BE49-F238E27FC236}">
                <a16:creationId xmlns:a16="http://schemas.microsoft.com/office/drawing/2014/main" xmlns="" id="{45967F8B-17AA-4F7E-9929-99679BEA7D61}"/>
              </a:ext>
            </a:extLst>
          </p:cNvPr>
          <p:cNvSpPr txBox="1">
            <a:spLocks/>
          </p:cNvSpPr>
          <p:nvPr/>
        </p:nvSpPr>
        <p:spPr>
          <a:xfrm>
            <a:off x="1103087" y="206440"/>
            <a:ext cx="10595428" cy="767337"/>
          </a:xfrm>
          <a:prstGeom prst="rect">
            <a:avLst/>
          </a:prstGeom>
          <a:solidFill>
            <a:schemeClr val="accent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s-ES" sz="2400" b="1" i="0" u="none" strike="noStrike" kern="1200" cap="none" spc="0" normalizeH="0" baseline="0" noProof="0" dirty="0">
                <a:ln>
                  <a:noFill/>
                </a:ln>
                <a:solidFill>
                  <a:schemeClr val="accent2">
                    <a:lumMod val="75000"/>
                  </a:schemeClr>
                </a:solidFill>
                <a:effectLst/>
                <a:uLnTx/>
                <a:uFillTx/>
                <a:latin typeface="Calibri" panose="020F0502020204030204"/>
                <a:ea typeface="+mj-ea"/>
                <a:cs typeface="+mj-cs"/>
              </a:rPr>
              <a:t>ESTIMACIÓN PREVALENCIA ADICCIÓN</a:t>
            </a:r>
            <a:r>
              <a:rPr kumimoji="0" lang="es-ES" sz="2400" b="1" i="0" u="none" strike="noStrike" kern="1200" cap="none" spc="0" normalizeH="0" noProof="0" dirty="0">
                <a:ln>
                  <a:noFill/>
                </a:ln>
                <a:solidFill>
                  <a:schemeClr val="accent2">
                    <a:lumMod val="75000"/>
                  </a:schemeClr>
                </a:solidFill>
                <a:effectLst/>
                <a:uLnTx/>
                <a:uFillTx/>
                <a:latin typeface="Calibri" panose="020F0502020204030204"/>
                <a:ea typeface="+mj-ea"/>
                <a:cs typeface="+mj-cs"/>
              </a:rPr>
              <a:t> A VIDEOJUEGOS</a:t>
            </a:r>
          </a:p>
          <a:p>
            <a:pPr lvl="0">
              <a:defRPr/>
            </a:pPr>
            <a:r>
              <a:rPr kumimoji="0" lang="es-ES" sz="2000" b="1" i="0" u="none" strike="noStrike" kern="1200" cap="none" spc="0" normalizeH="0" baseline="0" noProof="0" dirty="0">
                <a:ln>
                  <a:noFill/>
                </a:ln>
                <a:solidFill>
                  <a:schemeClr val="accent2">
                    <a:lumMod val="75000"/>
                  </a:schemeClr>
                </a:solidFill>
                <a:effectLst/>
                <a:uLnTx/>
                <a:uFillTx/>
                <a:latin typeface="Calibri" panose="020F0502020204030204"/>
                <a:ea typeface="+mj-ea"/>
                <a:cs typeface="+mj-cs"/>
              </a:rPr>
              <a:t>GASA – Escala de Adicción a Videojuegos para Adolescentes</a:t>
            </a:r>
            <a:endParaRPr lang="es-ES" sz="1800" b="1" dirty="0">
              <a:solidFill>
                <a:srgbClr val="C00000"/>
              </a:solidFill>
              <a:latin typeface="Calibri" panose="020F0502020204030204"/>
            </a:endParaRPr>
          </a:p>
        </p:txBody>
      </p:sp>
      <p:pic>
        <p:nvPicPr>
          <p:cNvPr id="9" name="8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2653" y="3847606"/>
            <a:ext cx="2688801" cy="2709352"/>
          </a:xfrm>
          <a:prstGeom prst="rect">
            <a:avLst/>
          </a:prstGeom>
          <a:noFill/>
        </p:spPr>
      </p:pic>
      <p:pic>
        <p:nvPicPr>
          <p:cNvPr id="10" name="9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9563" y="3368436"/>
            <a:ext cx="3045122" cy="3271647"/>
          </a:xfrm>
          <a:prstGeom prst="rect">
            <a:avLst/>
          </a:prstGeom>
          <a:noFill/>
        </p:spPr>
      </p:pic>
      <p:graphicFrame>
        <p:nvGraphicFramePr>
          <p:cNvPr id="12" name="11 Gráfico"/>
          <p:cNvGraphicFramePr/>
          <p:nvPr/>
        </p:nvGraphicFramePr>
        <p:xfrm>
          <a:off x="1103088" y="4203549"/>
          <a:ext cx="3457038" cy="227279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718847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descr="No hay ninguna descripción de la foto disponi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719" y="-204398"/>
            <a:ext cx="5810175" cy="10348364"/>
          </a:xfrm>
          <a:prstGeom prst="rect">
            <a:avLst/>
          </a:prstGeom>
          <a:noFill/>
          <a:extLst>
            <a:ext uri="{909E8E84-426E-40DD-AFC4-6F175D3DCCD1}">
              <a14:hiddenFill xmlns:a14="http://schemas.microsoft.com/office/drawing/2010/main">
                <a:solidFill>
                  <a:srgbClr val="FFFFFF"/>
                </a:solidFill>
              </a14:hiddenFill>
            </a:ext>
          </a:extLst>
        </p:spPr>
      </p:pic>
      <p:pic>
        <p:nvPicPr>
          <p:cNvPr id="2232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4096" y="2888248"/>
            <a:ext cx="4914619" cy="2399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5377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50"/>
          <p:cNvSpPr>
            <a:spLocks noChangeArrowheads="1"/>
          </p:cNvSpPr>
          <p:nvPr/>
        </p:nvSpPr>
        <p:spPr bwMode="auto">
          <a:xfrm>
            <a:off x="1676401" y="-32266"/>
            <a:ext cx="184731" cy="369332"/>
          </a:xfrm>
          <a:prstGeom prst="rect">
            <a:avLst/>
          </a:prstGeom>
          <a:noFill/>
          <a:ln w="9525">
            <a:noFill/>
            <a:miter lim="800000"/>
            <a:headEnd/>
            <a:tailEnd/>
          </a:ln>
        </p:spPr>
        <p:txBody>
          <a:bodyPr wrap="none" anchor="ctr">
            <a:spAutoFit/>
          </a:bodyPr>
          <a:lstStyle/>
          <a:p>
            <a:endParaRPr lang="es-ES">
              <a:solidFill>
                <a:prstClr val="black"/>
              </a:solidFill>
              <a:latin typeface="Calibri" pitchFamily="34" charset="0"/>
            </a:endParaRPr>
          </a:p>
        </p:txBody>
      </p:sp>
      <p:pic>
        <p:nvPicPr>
          <p:cNvPr id="14"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167" b="98056" l="0" r="100000"/>
                    </a14:imgEffect>
                  </a14:imgLayer>
                </a14:imgProps>
              </a:ext>
              <a:ext uri="{28A0092B-C50C-407E-A947-70E740481C1C}">
                <a14:useLocalDpi xmlns:a14="http://schemas.microsoft.com/office/drawing/2010/main" val="0"/>
              </a:ext>
            </a:extLst>
          </a:blip>
          <a:srcRect t="68626" b="3344"/>
          <a:stretch/>
        </p:blipFill>
        <p:spPr bwMode="auto">
          <a:xfrm>
            <a:off x="1677988" y="5097688"/>
            <a:ext cx="9180512" cy="171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14 Rectángulo"/>
          <p:cNvSpPr/>
          <p:nvPr/>
        </p:nvSpPr>
        <p:spPr>
          <a:xfrm>
            <a:off x="1533972" y="4326195"/>
            <a:ext cx="3744416" cy="830997"/>
          </a:xfrm>
          <a:prstGeom prst="rect">
            <a:avLst/>
          </a:prstGeom>
        </p:spPr>
        <p:txBody>
          <a:bodyPr wrap="square">
            <a:spAutoFit/>
          </a:bodyPr>
          <a:lstStyle/>
          <a:p>
            <a:pPr algn="ctr" defTabSz="914400"/>
            <a:r>
              <a:rPr lang="en" sz="2400" kern="0" dirty="0">
                <a:solidFill>
                  <a:srgbClr val="0198AD"/>
                </a:solidFill>
                <a:latin typeface="Permanent Marker" panose="020B0604020202020204" charset="0"/>
                <a:ea typeface="Permanent Marker" panose="020B0604020202020204" charset="0"/>
                <a:cs typeface="Arial"/>
                <a:sym typeface="Arial"/>
              </a:rPr>
              <a:t>Construcción de la</a:t>
            </a:r>
          </a:p>
          <a:p>
            <a:pPr algn="ctr" defTabSz="914400"/>
            <a:r>
              <a:rPr lang="en" sz="2400" kern="0" dirty="0">
                <a:solidFill>
                  <a:srgbClr val="0198AD"/>
                </a:solidFill>
                <a:latin typeface="Permanent Marker" panose="020B0604020202020204" charset="0"/>
                <a:ea typeface="Permanent Marker" panose="020B0604020202020204" charset="0"/>
                <a:cs typeface="Arial"/>
                <a:sym typeface="Arial"/>
              </a:rPr>
              <a:t>propia identidad</a:t>
            </a:r>
          </a:p>
        </p:txBody>
      </p:sp>
      <p:sp>
        <p:nvSpPr>
          <p:cNvPr id="16" name="15 Rectángulo"/>
          <p:cNvSpPr/>
          <p:nvPr/>
        </p:nvSpPr>
        <p:spPr>
          <a:xfrm>
            <a:off x="1369237" y="2484980"/>
            <a:ext cx="3477103" cy="1200329"/>
          </a:xfrm>
          <a:prstGeom prst="rect">
            <a:avLst/>
          </a:prstGeom>
          <a:ln>
            <a:noFill/>
          </a:ln>
        </p:spPr>
        <p:txBody>
          <a:bodyPr wrap="square">
            <a:spAutoFit/>
          </a:bodyPr>
          <a:lstStyle/>
          <a:p>
            <a:pPr algn="ctr" defTabSz="914400"/>
            <a:r>
              <a:rPr lang="es-ES" sz="2400" kern="0" dirty="0">
                <a:solidFill>
                  <a:srgbClr val="0198AD"/>
                </a:solidFill>
                <a:latin typeface="Permanent Marker" panose="020B0604020202020204" charset="0"/>
                <a:ea typeface="Permanent Marker" panose="020B0604020202020204" charset="0"/>
                <a:cs typeface="Arial"/>
                <a:sym typeface="Arial"/>
              </a:rPr>
              <a:t>N</a:t>
            </a:r>
            <a:r>
              <a:rPr lang="en" sz="2400" kern="0" dirty="0">
                <a:solidFill>
                  <a:srgbClr val="0198AD"/>
                </a:solidFill>
                <a:latin typeface="Permanent Marker" panose="020B0604020202020204" charset="0"/>
                <a:ea typeface="Permanent Marker" panose="020B0604020202020204" charset="0"/>
                <a:cs typeface="Arial"/>
                <a:sym typeface="Arial"/>
              </a:rPr>
              <a:t>ormalización</a:t>
            </a:r>
          </a:p>
          <a:p>
            <a:pPr algn="ctr" defTabSz="914400"/>
            <a:r>
              <a:rPr lang="en" sz="2400" kern="0" dirty="0">
                <a:solidFill>
                  <a:srgbClr val="0198AD"/>
                </a:solidFill>
                <a:latin typeface="Permanent Marker" panose="020B0604020202020204" charset="0"/>
                <a:ea typeface="Permanent Marker" panose="020B0604020202020204" charset="0"/>
                <a:cs typeface="Arial"/>
                <a:sym typeface="Arial"/>
              </a:rPr>
              <a:t>de Modelos de relación poco adecuados</a:t>
            </a:r>
          </a:p>
        </p:txBody>
      </p:sp>
      <p:sp>
        <p:nvSpPr>
          <p:cNvPr id="17" name="16 Rectángulo"/>
          <p:cNvSpPr/>
          <p:nvPr/>
        </p:nvSpPr>
        <p:spPr>
          <a:xfrm>
            <a:off x="6761478" y="4721010"/>
            <a:ext cx="2952328" cy="830997"/>
          </a:xfrm>
          <a:prstGeom prst="rect">
            <a:avLst/>
          </a:prstGeom>
        </p:spPr>
        <p:txBody>
          <a:bodyPr wrap="square">
            <a:spAutoFit/>
          </a:bodyPr>
          <a:lstStyle/>
          <a:p>
            <a:pPr algn="ctr" defTabSz="914400"/>
            <a:r>
              <a:rPr lang="es-ES" sz="2400" kern="0" dirty="0">
                <a:solidFill>
                  <a:srgbClr val="0198AD"/>
                </a:solidFill>
                <a:latin typeface="Permanent Marker" panose="020B0604020202020204" charset="0"/>
                <a:ea typeface="Permanent Marker" panose="020B0604020202020204" charset="0"/>
                <a:cs typeface="Arial"/>
                <a:sym typeface="Arial"/>
              </a:rPr>
              <a:t>Papel de la mujer, actitudes sexistas</a:t>
            </a:r>
            <a:endParaRPr lang="en" sz="2400" kern="0" dirty="0">
              <a:solidFill>
                <a:srgbClr val="0198AD"/>
              </a:solidFill>
              <a:latin typeface="Permanent Marker" panose="020B0604020202020204" charset="0"/>
              <a:ea typeface="Permanent Marker" panose="020B0604020202020204" charset="0"/>
              <a:cs typeface="Arial"/>
              <a:sym typeface="Arial"/>
            </a:endParaRPr>
          </a:p>
        </p:txBody>
      </p:sp>
      <p:sp>
        <p:nvSpPr>
          <p:cNvPr id="18" name="17 Rectángulo"/>
          <p:cNvSpPr/>
          <p:nvPr/>
        </p:nvSpPr>
        <p:spPr>
          <a:xfrm>
            <a:off x="2569518" y="5549034"/>
            <a:ext cx="6336704" cy="523220"/>
          </a:xfrm>
          <a:prstGeom prst="rect">
            <a:avLst/>
          </a:prstGeom>
        </p:spPr>
        <p:txBody>
          <a:bodyPr wrap="square">
            <a:spAutoFit/>
          </a:bodyPr>
          <a:lstStyle/>
          <a:p>
            <a:pPr algn="ctr" defTabSz="914400"/>
            <a:r>
              <a:rPr lang="es-ES" sz="2800" b="1" kern="0" dirty="0">
                <a:solidFill>
                  <a:srgbClr val="C00000"/>
                </a:solidFill>
                <a:latin typeface="Permanent Marker" panose="020B0604020202020204" charset="0"/>
                <a:ea typeface="Permanent Marker" panose="020B0604020202020204" charset="0"/>
                <a:cs typeface="Arial"/>
                <a:sym typeface="Arial"/>
              </a:rPr>
              <a:t>Educación, socialización…</a:t>
            </a:r>
            <a:endParaRPr lang="en" sz="2800" b="1" kern="0" dirty="0">
              <a:solidFill>
                <a:srgbClr val="C00000"/>
              </a:solidFill>
              <a:latin typeface="Permanent Marker" panose="020B0604020202020204" charset="0"/>
              <a:ea typeface="Permanent Marker" panose="020B0604020202020204" charset="0"/>
              <a:cs typeface="Arial"/>
              <a:sym typeface="Arial"/>
            </a:endParaRPr>
          </a:p>
        </p:txBody>
      </p:sp>
      <p:sp>
        <p:nvSpPr>
          <p:cNvPr id="19" name="18 Rectángulo"/>
          <p:cNvSpPr/>
          <p:nvPr/>
        </p:nvSpPr>
        <p:spPr>
          <a:xfrm>
            <a:off x="7582644" y="3482078"/>
            <a:ext cx="3131840" cy="830997"/>
          </a:xfrm>
          <a:prstGeom prst="rect">
            <a:avLst/>
          </a:prstGeom>
        </p:spPr>
        <p:txBody>
          <a:bodyPr wrap="square">
            <a:spAutoFit/>
          </a:bodyPr>
          <a:lstStyle/>
          <a:p>
            <a:pPr algn="ctr" defTabSz="914400"/>
            <a:r>
              <a:rPr lang="en" sz="2400" kern="0" dirty="0">
                <a:solidFill>
                  <a:srgbClr val="0198AD"/>
                </a:solidFill>
                <a:latin typeface="Permanent Marker" panose="020B0604020202020204" charset="0"/>
                <a:ea typeface="Permanent Marker" panose="020B0604020202020204" charset="0"/>
                <a:cs typeface="Arial"/>
                <a:sym typeface="Arial"/>
              </a:rPr>
              <a:t>Violencia, xenofobia…</a:t>
            </a:r>
          </a:p>
        </p:txBody>
      </p:sp>
      <p:sp>
        <p:nvSpPr>
          <p:cNvPr id="20" name="19 Rectángulo"/>
          <p:cNvSpPr/>
          <p:nvPr/>
        </p:nvSpPr>
        <p:spPr>
          <a:xfrm>
            <a:off x="4666320" y="807279"/>
            <a:ext cx="2952328" cy="1200329"/>
          </a:xfrm>
          <a:prstGeom prst="rect">
            <a:avLst/>
          </a:prstGeom>
        </p:spPr>
        <p:txBody>
          <a:bodyPr wrap="square">
            <a:spAutoFit/>
          </a:bodyPr>
          <a:lstStyle/>
          <a:p>
            <a:pPr algn="ctr" defTabSz="914400"/>
            <a:r>
              <a:rPr lang="es-ES" sz="2400" kern="0" dirty="0">
                <a:solidFill>
                  <a:srgbClr val="0198AD"/>
                </a:solidFill>
                <a:latin typeface="Permanent Marker" panose="020B0604020202020204" charset="0"/>
                <a:ea typeface="Permanent Marker" panose="020B0604020202020204" charset="0"/>
                <a:cs typeface="Arial"/>
                <a:sym typeface="Arial"/>
              </a:rPr>
              <a:t>Rutina, estilo de vida…posible </a:t>
            </a:r>
            <a:r>
              <a:rPr lang="es-ES" sz="2400" b="1" kern="0" dirty="0">
                <a:solidFill>
                  <a:srgbClr val="C00000"/>
                </a:solidFill>
                <a:latin typeface="Permanent Marker" panose="020B0604020202020204" charset="0"/>
                <a:ea typeface="Permanent Marker" panose="020B0604020202020204" charset="0"/>
                <a:cs typeface="Arial"/>
                <a:sym typeface="Arial"/>
              </a:rPr>
              <a:t>ADICCIÓN</a:t>
            </a:r>
            <a:endParaRPr lang="en" sz="2400" b="1" kern="0" dirty="0">
              <a:solidFill>
                <a:srgbClr val="C00000"/>
              </a:solidFill>
              <a:latin typeface="Permanent Marker" panose="020B0604020202020204" charset="0"/>
              <a:ea typeface="Permanent Marker" panose="020B0604020202020204" charset="0"/>
              <a:cs typeface="Arial"/>
              <a:sym typeface="Arial"/>
            </a:endParaRPr>
          </a:p>
        </p:txBody>
      </p:sp>
      <p:sp>
        <p:nvSpPr>
          <p:cNvPr id="21" name="20 Elipse"/>
          <p:cNvSpPr/>
          <p:nvPr/>
        </p:nvSpPr>
        <p:spPr>
          <a:xfrm>
            <a:off x="4846340" y="2406079"/>
            <a:ext cx="2592288" cy="2463081"/>
          </a:xfrm>
          <a:prstGeom prst="ellipse">
            <a:avLst/>
          </a:prstGeom>
          <a:solidFill>
            <a:srgbClr val="C0504D"/>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ts val="0"/>
              </a:spcBef>
              <a:spcAft>
                <a:spcPct val="0"/>
              </a:spcAft>
              <a:buClrTx/>
              <a:buSzTx/>
              <a:buFontTx/>
              <a:buNone/>
              <a:tabLst/>
              <a:defRPr/>
            </a:pPr>
            <a:r>
              <a:rPr kumimoji="0" lang="es-ES" sz="2400" b="1" i="0" u="none" strike="noStrike" kern="0" cap="none" spc="0" normalizeH="0" baseline="0" noProof="0" dirty="0">
                <a:ln>
                  <a:noFill/>
                </a:ln>
                <a:solidFill>
                  <a:srgbClr val="FFFFFF"/>
                </a:solidFill>
                <a:effectLst/>
                <a:uLnTx/>
                <a:uFillTx/>
                <a:latin typeface="Permanent Marker"/>
                <a:ea typeface="Permanent Marker"/>
                <a:cs typeface="Permanent Marker"/>
                <a:sym typeface="Permanent Marker"/>
              </a:rPr>
              <a:t>No es una cuestión de censura…</a:t>
            </a:r>
            <a:endParaRPr kumimoji="0" lang="en" sz="2400" b="1" i="0" u="none" strike="noStrike" kern="0" cap="none" spc="0" normalizeH="0" baseline="0" noProof="0" dirty="0">
              <a:ln>
                <a:noFill/>
              </a:ln>
              <a:solidFill>
                <a:srgbClr val="FFFFFF"/>
              </a:solidFill>
              <a:effectLst/>
              <a:uLnTx/>
              <a:uFillTx/>
              <a:latin typeface="Calibri"/>
              <a:ea typeface="+mn-ea"/>
              <a:cs typeface="+mn-cs"/>
            </a:endParaRPr>
          </a:p>
        </p:txBody>
      </p:sp>
      <p:sp>
        <p:nvSpPr>
          <p:cNvPr id="22" name="21 Rectángulo"/>
          <p:cNvSpPr/>
          <p:nvPr/>
        </p:nvSpPr>
        <p:spPr>
          <a:xfrm>
            <a:off x="7174974" y="2331458"/>
            <a:ext cx="3131840" cy="830997"/>
          </a:xfrm>
          <a:prstGeom prst="rect">
            <a:avLst/>
          </a:prstGeom>
        </p:spPr>
        <p:txBody>
          <a:bodyPr wrap="square">
            <a:spAutoFit/>
          </a:bodyPr>
          <a:lstStyle/>
          <a:p>
            <a:pPr algn="ctr" defTabSz="914400"/>
            <a:r>
              <a:rPr lang="en" sz="2400" kern="0" dirty="0">
                <a:solidFill>
                  <a:srgbClr val="0198AD"/>
                </a:solidFill>
                <a:latin typeface="Permanent Marker" panose="020B0604020202020204" charset="0"/>
                <a:ea typeface="Permanent Marker" panose="020B0604020202020204" charset="0"/>
                <a:cs typeface="Arial"/>
                <a:sym typeface="Arial"/>
              </a:rPr>
              <a:t>Contenidos inapropiados</a:t>
            </a:r>
          </a:p>
        </p:txBody>
      </p:sp>
    </p:spTree>
    <p:extLst>
      <p:ext uri="{BB962C8B-B14F-4D97-AF65-F5344CB8AC3E}">
        <p14:creationId xmlns:p14="http://schemas.microsoft.com/office/powerpoint/2010/main" val="291652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xmlns="" id="{A1E37553-DF98-43E0-BA22-A7EC40FAEF3A}"/>
              </a:ext>
            </a:extLst>
          </p:cNvPr>
          <p:cNvSpPr>
            <a:spLocks noGrp="1"/>
          </p:cNvSpPr>
          <p:nvPr>
            <p:ph type="title"/>
          </p:nvPr>
        </p:nvSpPr>
        <p:spPr>
          <a:xfrm>
            <a:off x="2556385" y="1927628"/>
            <a:ext cx="9473381" cy="4064627"/>
          </a:xfrm>
        </p:spPr>
        <p:txBody>
          <a:bodyPr>
            <a:normAutofit fontScale="90000"/>
          </a:bodyPr>
          <a:lstStyle/>
          <a:p>
            <a:pPr algn="ctr"/>
            <a:r>
              <a:rPr lang="es-ES" dirty="0"/>
              <a:t>Adicción a videojuegos:</a:t>
            </a:r>
            <a:br>
              <a:rPr lang="es-ES" dirty="0"/>
            </a:br>
            <a:r>
              <a:rPr lang="es-ES" dirty="0"/>
              <a:t/>
            </a:r>
            <a:br>
              <a:rPr lang="es-ES" dirty="0"/>
            </a:br>
            <a:r>
              <a:rPr lang="es-ES" dirty="0"/>
              <a:t>signos y síntomas</a:t>
            </a:r>
          </a:p>
        </p:txBody>
      </p:sp>
    </p:spTree>
    <p:extLst>
      <p:ext uri="{BB962C8B-B14F-4D97-AF65-F5344CB8AC3E}">
        <p14:creationId xmlns:p14="http://schemas.microsoft.com/office/powerpoint/2010/main" val="3462427292"/>
      </p:ext>
    </p:extLst>
  </p:cSld>
  <p:clrMapOvr>
    <a:masterClrMapping/>
  </p:clrMapOvr>
  <p:transition>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12258" y="261703"/>
            <a:ext cx="8425190" cy="951646"/>
          </a:xfrm>
        </p:spPr>
        <p:txBody>
          <a:bodyPr>
            <a:normAutofit/>
          </a:bodyPr>
          <a:lstStyle/>
          <a:p>
            <a:r>
              <a:rPr lang="es-ES_tradnl" sz="4000" dirty="0">
                <a:solidFill>
                  <a:srgbClr val="002060"/>
                </a:solidFill>
              </a:rPr>
              <a:t>     Internet </a:t>
            </a:r>
            <a:r>
              <a:rPr lang="es-ES_tradnl" sz="4000" dirty="0" err="1">
                <a:solidFill>
                  <a:srgbClr val="002060"/>
                </a:solidFill>
              </a:rPr>
              <a:t>Gaming</a:t>
            </a:r>
            <a:r>
              <a:rPr lang="es-ES_tradnl" sz="4000" dirty="0">
                <a:solidFill>
                  <a:srgbClr val="002060"/>
                </a:solidFill>
              </a:rPr>
              <a:t> </a:t>
            </a:r>
            <a:r>
              <a:rPr lang="es-ES_tradnl" sz="4000" dirty="0" err="1">
                <a:solidFill>
                  <a:srgbClr val="002060"/>
                </a:solidFill>
              </a:rPr>
              <a:t>Disorder</a:t>
            </a:r>
            <a:endParaRPr lang="gl-ES" sz="4000" dirty="0">
              <a:solidFill>
                <a:srgbClr val="002060"/>
              </a:solidFill>
            </a:endParaRPr>
          </a:p>
        </p:txBody>
      </p:sp>
      <p:sp>
        <p:nvSpPr>
          <p:cNvPr id="5" name="Shape 142"/>
          <p:cNvSpPr txBox="1">
            <a:spLocks/>
          </p:cNvSpPr>
          <p:nvPr/>
        </p:nvSpPr>
        <p:spPr>
          <a:xfrm>
            <a:off x="1086230" y="963561"/>
            <a:ext cx="10658851" cy="5063613"/>
          </a:xfrm>
          <a:prstGeom prst="rect">
            <a:avLst/>
          </a:prstGeom>
        </p:spPr>
        <p:style>
          <a:lnRef idx="2">
            <a:schemeClr val="accent1"/>
          </a:lnRef>
          <a:fillRef idx="1">
            <a:schemeClr val="lt1"/>
          </a:fillRef>
          <a:effectRef idx="0">
            <a:schemeClr val="accent1"/>
          </a:effectRef>
          <a:fontRef idx="minor">
            <a:schemeClr val="dk1"/>
          </a:fontRef>
        </p:style>
        <p:txBody>
          <a:bodyPr vert="horz" lIns="91425" tIns="91425" rIns="91425" bIns="91425" rtlCol="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spcBef>
                <a:spcPts val="0"/>
              </a:spcBef>
              <a:buFont typeface="Arial" panose="020B0604020202020204" pitchFamily="34" charset="0"/>
              <a:buNone/>
            </a:pPr>
            <a:r>
              <a:rPr lang="es-ES" b="1" dirty="0">
                <a:solidFill>
                  <a:srgbClr val="002060"/>
                </a:solidFill>
                <a:latin typeface="Permanent Marker"/>
                <a:ea typeface="Permanent Marker"/>
                <a:cs typeface="Permanent Marker"/>
                <a:sym typeface="Permanent Marker"/>
              </a:rPr>
              <a:t>SIGNOS</a:t>
            </a:r>
            <a:r>
              <a:rPr lang="en" b="1" dirty="0">
                <a:solidFill>
                  <a:srgbClr val="002060"/>
                </a:solidFill>
                <a:latin typeface="Permanent Marker"/>
                <a:ea typeface="Permanent Marker"/>
                <a:cs typeface="Permanent Marker"/>
                <a:sym typeface="Permanent Marker"/>
              </a:rPr>
              <a:t> o SÍNTOMAS</a:t>
            </a:r>
          </a:p>
          <a:p>
            <a:pPr algn="just">
              <a:spcBef>
                <a:spcPts val="0"/>
              </a:spcBef>
              <a:buFont typeface="Arial" panose="020B0604020202020204" pitchFamily="34" charset="0"/>
              <a:buNone/>
            </a:pPr>
            <a:endParaRPr lang="en" sz="1800" b="1" dirty="0">
              <a:solidFill>
                <a:srgbClr val="0198AD"/>
              </a:solidFill>
              <a:latin typeface="Permanent Marker"/>
              <a:ea typeface="Permanent Marker"/>
              <a:cs typeface="Permanent Marker"/>
              <a:sym typeface="Permanent Marker"/>
            </a:endParaRPr>
          </a:p>
          <a:p>
            <a:pPr algn="just">
              <a:buFont typeface="Wingdings" pitchFamily="2" charset="2"/>
              <a:buChar char="ü"/>
            </a:pPr>
            <a:r>
              <a:rPr lang="es-ES" sz="1800" dirty="0">
                <a:solidFill>
                  <a:schemeClr val="accent1">
                    <a:lumMod val="50000"/>
                  </a:schemeClr>
                </a:solidFill>
              </a:rPr>
              <a:t>Cambios bruscos en el </a:t>
            </a:r>
            <a:r>
              <a:rPr lang="es-ES" sz="1800" b="1" dirty="0">
                <a:solidFill>
                  <a:schemeClr val="accent1">
                    <a:lumMod val="50000"/>
                  </a:schemeClr>
                </a:solidFill>
              </a:rPr>
              <a:t>estado de ánimo</a:t>
            </a:r>
            <a:r>
              <a:rPr lang="es-ES" sz="1800" dirty="0">
                <a:solidFill>
                  <a:schemeClr val="accent1">
                    <a:lumMod val="50000"/>
                  </a:schemeClr>
                </a:solidFill>
              </a:rPr>
              <a:t>: de la euforia a la apatía</a:t>
            </a:r>
          </a:p>
          <a:p>
            <a:pPr algn="just">
              <a:buFont typeface="Wingdings" pitchFamily="2" charset="2"/>
              <a:buChar char="ü"/>
            </a:pPr>
            <a:r>
              <a:rPr lang="es-ES" sz="1800" b="1" dirty="0">
                <a:solidFill>
                  <a:schemeClr val="accent1">
                    <a:lumMod val="50000"/>
                  </a:schemeClr>
                </a:solidFill>
              </a:rPr>
              <a:t>Ansiedad, preocupación por jugar</a:t>
            </a:r>
            <a:r>
              <a:rPr lang="es-ES" sz="1800" dirty="0">
                <a:solidFill>
                  <a:schemeClr val="accent1">
                    <a:lumMod val="50000"/>
                  </a:schemeClr>
                </a:solidFill>
              </a:rPr>
              <a:t>, los videojuegos pasan a ser la actividad dominante en la vida diaria</a:t>
            </a:r>
          </a:p>
          <a:p>
            <a:pPr algn="just">
              <a:buFont typeface="Wingdings" pitchFamily="2" charset="2"/>
              <a:buChar char="ü"/>
            </a:pPr>
            <a:r>
              <a:rPr lang="es-ES" sz="1800" dirty="0">
                <a:solidFill>
                  <a:schemeClr val="accent1">
                    <a:lumMod val="50000"/>
                  </a:schemeClr>
                </a:solidFill>
              </a:rPr>
              <a:t>Síndrome de </a:t>
            </a:r>
            <a:r>
              <a:rPr lang="es-ES" sz="1800" b="1" dirty="0">
                <a:solidFill>
                  <a:schemeClr val="accent1">
                    <a:lumMod val="50000"/>
                  </a:schemeClr>
                </a:solidFill>
              </a:rPr>
              <a:t>abstinencia </a:t>
            </a:r>
            <a:r>
              <a:rPr lang="es-ES" sz="1800" dirty="0">
                <a:solidFill>
                  <a:schemeClr val="accent1">
                    <a:lumMod val="50000"/>
                  </a:schemeClr>
                </a:solidFill>
              </a:rPr>
              <a:t>(cuando se le impide jugar, irritabilidad, aparición de </a:t>
            </a:r>
            <a:r>
              <a:rPr lang="es-ES" sz="1800" b="1" dirty="0">
                <a:solidFill>
                  <a:schemeClr val="accent1">
                    <a:lumMod val="50000"/>
                  </a:schemeClr>
                </a:solidFill>
              </a:rPr>
              <a:t>comportamientos agresivos </a:t>
            </a:r>
            <a:r>
              <a:rPr lang="es-ES" sz="1800" dirty="0">
                <a:solidFill>
                  <a:schemeClr val="accent1">
                    <a:lumMod val="50000"/>
                  </a:schemeClr>
                </a:solidFill>
              </a:rPr>
              <a:t>no habituales…)</a:t>
            </a:r>
          </a:p>
          <a:p>
            <a:pPr algn="just">
              <a:buFont typeface="Wingdings" pitchFamily="2" charset="2"/>
              <a:buChar char="ü"/>
            </a:pPr>
            <a:r>
              <a:rPr lang="es-ES" sz="1800" b="1" dirty="0">
                <a:solidFill>
                  <a:schemeClr val="accent1">
                    <a:lumMod val="50000"/>
                  </a:schemeClr>
                </a:solidFill>
              </a:rPr>
              <a:t>Uso excesivo continuado </a:t>
            </a:r>
            <a:r>
              <a:rPr lang="es-ES" sz="1800" dirty="0">
                <a:solidFill>
                  <a:schemeClr val="accent1">
                    <a:lumMod val="50000"/>
                  </a:schemeClr>
                </a:solidFill>
              </a:rPr>
              <a:t>a pesar de saber que le genera problemas</a:t>
            </a:r>
          </a:p>
          <a:p>
            <a:pPr algn="just">
              <a:buFont typeface="Wingdings" pitchFamily="2" charset="2"/>
              <a:buChar char="ü"/>
            </a:pPr>
            <a:r>
              <a:rPr lang="es-ES" sz="1800" b="1" dirty="0">
                <a:solidFill>
                  <a:schemeClr val="accent1">
                    <a:lumMod val="50000"/>
                  </a:schemeClr>
                </a:solidFill>
              </a:rPr>
              <a:t>Tolerancia</a:t>
            </a:r>
            <a:r>
              <a:rPr lang="es-ES" sz="1800" dirty="0">
                <a:solidFill>
                  <a:schemeClr val="accent1">
                    <a:lumMod val="50000"/>
                  </a:schemeClr>
                </a:solidFill>
              </a:rPr>
              <a:t>, necesita cada vez cantidades mayores de tiempo de juego</a:t>
            </a:r>
          </a:p>
          <a:p>
            <a:pPr algn="just">
              <a:buFont typeface="Wingdings" pitchFamily="2" charset="2"/>
              <a:buChar char="ü"/>
            </a:pPr>
            <a:r>
              <a:rPr lang="es-ES" sz="1800" b="1" dirty="0">
                <a:solidFill>
                  <a:schemeClr val="accent1">
                    <a:lumMod val="50000"/>
                  </a:schemeClr>
                </a:solidFill>
              </a:rPr>
              <a:t>Intentos fracasados de controlar l</a:t>
            </a:r>
            <a:r>
              <a:rPr lang="es-ES" sz="1800" dirty="0">
                <a:solidFill>
                  <a:schemeClr val="accent1">
                    <a:lumMod val="50000"/>
                  </a:schemeClr>
                </a:solidFill>
              </a:rPr>
              <a:t>a participación en juegos de Internet</a:t>
            </a:r>
          </a:p>
          <a:p>
            <a:pPr algn="just">
              <a:buFont typeface="Wingdings" pitchFamily="2" charset="2"/>
              <a:buChar char="ü"/>
            </a:pPr>
            <a:r>
              <a:rPr lang="es-ES" sz="1800" b="1" dirty="0">
                <a:solidFill>
                  <a:schemeClr val="accent1">
                    <a:lumMod val="50000"/>
                  </a:schemeClr>
                </a:solidFill>
              </a:rPr>
              <a:t>Pérdida de interés por otros hobbies o aficiones</a:t>
            </a:r>
          </a:p>
          <a:p>
            <a:pPr algn="just">
              <a:buFont typeface="Wingdings" pitchFamily="2" charset="2"/>
              <a:buChar char="ü"/>
            </a:pPr>
            <a:r>
              <a:rPr lang="es-ES" sz="1800" dirty="0">
                <a:solidFill>
                  <a:schemeClr val="accent1">
                    <a:lumMod val="50000"/>
                  </a:schemeClr>
                </a:solidFill>
              </a:rPr>
              <a:t>Descuido o </a:t>
            </a:r>
            <a:r>
              <a:rPr lang="es-ES" sz="1800" b="1" dirty="0">
                <a:solidFill>
                  <a:schemeClr val="accent1">
                    <a:lumMod val="50000"/>
                  </a:schemeClr>
                </a:solidFill>
              </a:rPr>
              <a:t>pérdida de relaciones significativas </a:t>
            </a:r>
            <a:r>
              <a:rPr lang="es-ES" sz="1800" dirty="0">
                <a:solidFill>
                  <a:schemeClr val="accent1">
                    <a:lumMod val="50000"/>
                  </a:schemeClr>
                </a:solidFill>
              </a:rPr>
              <a:t>o oportunidades debido al juego</a:t>
            </a:r>
          </a:p>
          <a:p>
            <a:pPr algn="just">
              <a:buFont typeface="Wingdings" pitchFamily="2" charset="2"/>
              <a:buChar char="ü"/>
            </a:pPr>
            <a:r>
              <a:rPr lang="es-ES" sz="1800" dirty="0">
                <a:solidFill>
                  <a:schemeClr val="accent1">
                    <a:lumMod val="50000"/>
                  </a:schemeClr>
                </a:solidFill>
              </a:rPr>
              <a:t>Uso de los juegos para </a:t>
            </a:r>
            <a:r>
              <a:rPr lang="es-ES" sz="1800" b="1" dirty="0">
                <a:solidFill>
                  <a:schemeClr val="accent1">
                    <a:lumMod val="50000"/>
                  </a:schemeClr>
                </a:solidFill>
              </a:rPr>
              <a:t>escapar</a:t>
            </a:r>
            <a:r>
              <a:rPr lang="es-ES" sz="1800" dirty="0">
                <a:solidFill>
                  <a:schemeClr val="accent1">
                    <a:lumMod val="50000"/>
                  </a:schemeClr>
                </a:solidFill>
              </a:rPr>
              <a:t> o aliviar un humor negativo (sentimientos de desesperanza, culpa o ansiedad)</a:t>
            </a:r>
          </a:p>
          <a:p>
            <a:pPr algn="just">
              <a:buFont typeface="Wingdings" pitchFamily="2" charset="2"/>
              <a:buChar char="ü"/>
            </a:pPr>
            <a:r>
              <a:rPr lang="es-ES" sz="1800" b="1" dirty="0">
                <a:solidFill>
                  <a:schemeClr val="accent1">
                    <a:lumMod val="50000"/>
                  </a:schemeClr>
                </a:solidFill>
              </a:rPr>
              <a:t>Mentiras</a:t>
            </a:r>
            <a:r>
              <a:rPr lang="es-ES" sz="1800" dirty="0">
                <a:solidFill>
                  <a:schemeClr val="accent1">
                    <a:lumMod val="50000"/>
                  </a:schemeClr>
                </a:solidFill>
              </a:rPr>
              <a:t> respecto a la cantidad de tiempo que echa jugando</a:t>
            </a:r>
          </a:p>
          <a:p>
            <a:pPr algn="just">
              <a:buFont typeface="Wingdings" pitchFamily="2" charset="2"/>
              <a:buChar char="ü"/>
            </a:pPr>
            <a:r>
              <a:rPr lang="es-ES" sz="1800" dirty="0">
                <a:solidFill>
                  <a:schemeClr val="accent1">
                    <a:lumMod val="50000"/>
                  </a:schemeClr>
                </a:solidFill>
              </a:rPr>
              <a:t>Cambios en los </a:t>
            </a:r>
            <a:r>
              <a:rPr lang="es-ES" sz="1800" b="1" dirty="0">
                <a:solidFill>
                  <a:schemeClr val="accent1">
                    <a:lumMod val="50000"/>
                  </a:schemeClr>
                </a:solidFill>
              </a:rPr>
              <a:t>gastos</a:t>
            </a:r>
          </a:p>
          <a:p>
            <a:pPr marL="0" indent="0" algn="just">
              <a:buNone/>
            </a:pPr>
            <a:r>
              <a:rPr lang="es-ES" sz="1800" b="1" dirty="0">
                <a:solidFill>
                  <a:schemeClr val="accent4"/>
                </a:solidFill>
              </a:rPr>
              <a:t>(1) FRECUENCIA, (2) INTENSIDAD, (3) </a:t>
            </a:r>
            <a:r>
              <a:rPr lang="es-ES" sz="2400" b="1" dirty="0">
                <a:solidFill>
                  <a:schemeClr val="accent4"/>
                </a:solidFill>
              </a:rPr>
              <a:t>Interferencia en la vida diaria</a:t>
            </a:r>
            <a:endParaRPr lang="en" sz="2400" b="1" dirty="0">
              <a:solidFill>
                <a:schemeClr val="accent4"/>
              </a:solidFill>
            </a:endParaRPr>
          </a:p>
        </p:txBody>
      </p:sp>
      <p:pic>
        <p:nvPicPr>
          <p:cNvPr id="4" name="Picture 4" descr="Resultado de imagen de internet gaming disorde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049" t="16144" r="9925" b="18945"/>
          <a:stretch/>
        </p:blipFill>
        <p:spPr bwMode="auto">
          <a:xfrm>
            <a:off x="9455265" y="1075312"/>
            <a:ext cx="2104576" cy="1077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0387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t>Juego </a:t>
            </a:r>
            <a:r>
              <a:rPr lang="es-ES_tradnl" sz="4400" dirty="0"/>
              <a:t>(online Y PRESENCIAL)</a:t>
            </a:r>
            <a:r>
              <a:rPr lang="es-ES_tradnl" dirty="0"/>
              <a:t/>
            </a:r>
            <a:br>
              <a:rPr lang="es-ES_tradnl" dirty="0"/>
            </a:br>
            <a:r>
              <a:rPr lang="es-ES_tradnl" sz="4800" cap="none" dirty="0" err="1">
                <a:solidFill>
                  <a:schemeClr val="accent4">
                    <a:lumMod val="75000"/>
                  </a:schemeClr>
                </a:solidFill>
              </a:rPr>
              <a:t>Gambling</a:t>
            </a:r>
            <a:endParaRPr lang="es-ES_tradnl" cap="none" dirty="0">
              <a:solidFill>
                <a:schemeClr val="accent4">
                  <a:lumMod val="75000"/>
                </a:schemeClr>
              </a:solidFill>
            </a:endParaRPr>
          </a:p>
        </p:txBody>
      </p:sp>
      <p:pic>
        <p:nvPicPr>
          <p:cNvPr id="3" name="Imagen 2"/>
          <p:cNvPicPr>
            <a:picLocks noChangeAspect="1"/>
          </p:cNvPicPr>
          <p:nvPr/>
        </p:nvPicPr>
        <p:blipFill>
          <a:blip r:embed="rId3"/>
          <a:stretch>
            <a:fillRect/>
          </a:stretch>
        </p:blipFill>
        <p:spPr>
          <a:xfrm>
            <a:off x="1489439" y="1841500"/>
            <a:ext cx="9702800" cy="5016500"/>
          </a:xfrm>
          <a:prstGeom prst="rect">
            <a:avLst/>
          </a:prstGeom>
        </p:spPr>
      </p:pic>
    </p:spTree>
    <p:extLst>
      <p:ext uri="{BB962C8B-B14F-4D97-AF65-F5344CB8AC3E}">
        <p14:creationId xmlns:p14="http://schemas.microsoft.com/office/powerpoint/2010/main" val="191543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4911" y="1426916"/>
            <a:ext cx="9284925" cy="3927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2" descr="Resultado de imagen de apuestas on lin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545" y="1352510"/>
            <a:ext cx="9663656" cy="4076337"/>
          </a:xfrm>
          <a:prstGeom prst="rect">
            <a:avLst/>
          </a:prstGeom>
          <a:noFill/>
          <a:extLst>
            <a:ext uri="{909E8E84-426E-40DD-AFC4-6F175D3DCCD1}">
              <a14:hiddenFill xmlns:a14="http://schemas.microsoft.com/office/drawing/2010/main">
                <a:solidFill>
                  <a:srgbClr val="FFFFFF"/>
                </a:solidFill>
              </a14:hiddenFill>
            </a:ext>
          </a:extLst>
        </p:spPr>
      </p:pic>
      <p:pic>
        <p:nvPicPr>
          <p:cNvPr id="67586" name="Picture 2" descr="Resultado de imagen de usain bolt poker">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9984" y="1396952"/>
            <a:ext cx="8255000" cy="3733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jose coronado bet36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7897" y="1352509"/>
            <a:ext cx="10668000" cy="4429126"/>
          </a:xfrm>
          <a:prstGeom prst="rect">
            <a:avLst/>
          </a:prstGeom>
          <a:noFill/>
          <a:extLst>
            <a:ext uri="{909E8E84-426E-40DD-AFC4-6F175D3DCCD1}">
              <a14:hiddenFill xmlns:a14="http://schemas.microsoft.com/office/drawing/2010/main">
                <a:solidFill>
                  <a:srgbClr val="FFFFFF"/>
                </a:solidFill>
              </a14:hiddenFill>
            </a:ext>
          </a:extLst>
        </p:spPr>
      </p:pic>
      <p:pic>
        <p:nvPicPr>
          <p:cNvPr id="69634" name="Picture 2" descr="Resultado de imagen de 888 carlos sober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3485" y="1352509"/>
            <a:ext cx="11747993" cy="4955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8573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randombar(horizontal)">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7586"/>
                                        </p:tgtEl>
                                        <p:attrNameLst>
                                          <p:attrName>style.visibility</p:attrName>
                                        </p:attrNameLst>
                                      </p:cBhvr>
                                      <p:to>
                                        <p:strVal val="visible"/>
                                      </p:to>
                                    </p:set>
                                    <p:animEffect transition="in" filter="randombar(horizontal)">
                                      <p:cBhvr>
                                        <p:cTn id="12" dur="500"/>
                                        <p:tgtEl>
                                          <p:spTgt spid="6758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9634"/>
                                        </p:tgtEl>
                                        <p:attrNameLst>
                                          <p:attrName>style.visibility</p:attrName>
                                        </p:attrNameLst>
                                      </p:cBhvr>
                                      <p:to>
                                        <p:strVal val="visible"/>
                                      </p:to>
                                    </p:set>
                                    <p:animEffect transition="in" filter="randombar(horizontal)">
                                      <p:cBhvr>
                                        <p:cTn id="22" dur="500"/>
                                        <p:tgtEl>
                                          <p:spTgt spid="69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8901" y="398592"/>
            <a:ext cx="9664700"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6826" y="398592"/>
            <a:ext cx="10108850"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910" y="1579063"/>
            <a:ext cx="7325088" cy="483679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81234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174" y="131444"/>
            <a:ext cx="7350751" cy="4121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7450" y="2019300"/>
            <a:ext cx="5924550" cy="483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427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randombar(horizontal)">
                                      <p:cBhvr>
                                        <p:cTn id="7"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964" y="388619"/>
            <a:ext cx="6829425" cy="536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descr="Resultado de imagen de sevilla fc 2019-20">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0555" y="655319"/>
            <a:ext cx="6255560" cy="3553823"/>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0334" y="3428002"/>
            <a:ext cx="6296025" cy="360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448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45"/>
                                        </p:tgtEl>
                                        <p:attrNameLst>
                                          <p:attrName>style.visibility</p:attrName>
                                        </p:attrNameLst>
                                      </p:cBhvr>
                                      <p:to>
                                        <p:strVal val="visible"/>
                                      </p:to>
                                    </p:set>
                                    <p:animEffect transition="in" filter="randombar(horizontal)">
                                      <p:cBhvr>
                                        <p:cTn id="7" dur="500"/>
                                        <p:tgtEl>
                                          <p:spTgt spid="1024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47"/>
                                        </p:tgtEl>
                                        <p:attrNameLst>
                                          <p:attrName>style.visibility</p:attrName>
                                        </p:attrNameLst>
                                      </p:cBhvr>
                                      <p:to>
                                        <p:strVal val="visible"/>
                                      </p:to>
                                    </p:set>
                                    <p:animEffect transition="in" filter="randombar(horizontal)">
                                      <p:cBhvr>
                                        <p:cTn id="12" dur="500"/>
                                        <p:tgtEl>
                                          <p:spTgt spid="10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8752" y="357188"/>
            <a:ext cx="8677275" cy="442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2146935"/>
            <a:ext cx="8915400" cy="458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6279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randombar(horizontal)">
                                      <p:cBhvr>
                                        <p:cTn id="7" dur="5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Resultado de imagen de retabet bilbao basket">
            <a:hlinkClick r:id="rId3"/>
          </p:cNvPr>
          <p:cNvSpPr>
            <a:spLocks noChangeAspect="1" noChangeArrowheads="1"/>
          </p:cNvSpPr>
          <p:nvPr/>
        </p:nvSpPr>
        <p:spPr bwMode="auto">
          <a:xfrm>
            <a:off x="123825" y="-1546225"/>
            <a:ext cx="5734050" cy="3228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3" name="AutoShape 4" descr="Resultado de imagen de retabet bilbao basket">
            <a:hlinkClick r:id="rId3"/>
          </p:cNvPr>
          <p:cNvSpPr>
            <a:spLocks noChangeAspect="1" noChangeArrowheads="1"/>
          </p:cNvSpPr>
          <p:nvPr/>
        </p:nvSpPr>
        <p:spPr bwMode="auto">
          <a:xfrm>
            <a:off x="276225" y="-1393825"/>
            <a:ext cx="5734050" cy="3228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Gill Sans MT"/>
              <a:ea typeface="+mn-ea"/>
              <a:cs typeface="+mn-cs"/>
            </a:endParaRPr>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883" y="220662"/>
            <a:ext cx="8517497" cy="5394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3230" y="3327641"/>
            <a:ext cx="4351020" cy="2436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Marcador de contenido 4"/>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1037865" y="630396"/>
            <a:ext cx="4820010" cy="5994838"/>
          </a:xfrm>
        </p:spPr>
      </p:pic>
    </p:spTree>
    <p:extLst>
      <p:ext uri="{BB962C8B-B14F-4D97-AF65-F5344CB8AC3E}">
        <p14:creationId xmlns:p14="http://schemas.microsoft.com/office/powerpoint/2010/main" val="374940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randombar(horizontal)">
                                      <p:cBhvr>
                                        <p:cTn id="7" dur="500"/>
                                        <p:tgtEl>
                                          <p:spTgt spid="1126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Resultado de imagen de retabet bilbao basket">
            <a:hlinkClick r:id="rId3"/>
          </p:cNvPr>
          <p:cNvSpPr>
            <a:spLocks noChangeAspect="1" noChangeArrowheads="1"/>
          </p:cNvSpPr>
          <p:nvPr/>
        </p:nvSpPr>
        <p:spPr bwMode="auto">
          <a:xfrm>
            <a:off x="123825" y="-1546225"/>
            <a:ext cx="5734050" cy="3228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3" name="AutoShape 4" descr="Resultado de imagen de retabet bilbao basket">
            <a:hlinkClick r:id="rId3"/>
          </p:cNvPr>
          <p:cNvSpPr>
            <a:spLocks noChangeAspect="1" noChangeArrowheads="1"/>
          </p:cNvSpPr>
          <p:nvPr/>
        </p:nvSpPr>
        <p:spPr bwMode="auto">
          <a:xfrm>
            <a:off x="276225" y="-1393825"/>
            <a:ext cx="5734050" cy="3228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Gill Sans MT"/>
              <a:ea typeface="+mn-ea"/>
              <a:cs typeface="+mn-cs"/>
            </a:endParaRPr>
          </a:p>
        </p:txBody>
      </p:sp>
      <p:pic>
        <p:nvPicPr>
          <p:cNvPr id="8" name="Marcador de contenido 4"/>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6656363" y="2665730"/>
            <a:ext cx="5181600" cy="3963561"/>
          </a:xfrm>
        </p:spPr>
      </p:pic>
      <p:pic>
        <p:nvPicPr>
          <p:cNvPr id="9" name="Marcador de contenido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0135" y="405722"/>
            <a:ext cx="5181600" cy="3938539"/>
          </a:xfrm>
          <a:prstGeom prst="rect">
            <a:avLst/>
          </a:prstGeom>
        </p:spPr>
      </p:pic>
    </p:spTree>
    <p:extLst>
      <p:ext uri="{BB962C8B-B14F-4D97-AF65-F5344CB8AC3E}">
        <p14:creationId xmlns:p14="http://schemas.microsoft.com/office/powerpoint/2010/main" val="2056683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esultado de imagen de bonus bienvenida bet3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775" y="4053760"/>
            <a:ext cx="3324225" cy="213360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Resultado de imagen de bonus bienvenida bw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2336" y="4016217"/>
            <a:ext cx="3014856" cy="220868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Resultado de imagen de bonus bienvenida sportium">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3775" y="688719"/>
            <a:ext cx="8075150" cy="2807029"/>
          </a:xfrm>
          <a:prstGeom prst="rect">
            <a:avLst/>
          </a:prstGeom>
          <a:noFill/>
          <a:extLst>
            <a:ext uri="{909E8E84-426E-40DD-AFC4-6F175D3DCCD1}">
              <a14:hiddenFill xmlns:a14="http://schemas.microsoft.com/office/drawing/2010/main">
                <a:solidFill>
                  <a:srgbClr val="FFFFFF"/>
                </a:solidFill>
              </a14:hiddenFill>
            </a:ext>
          </a:extLst>
        </p:spPr>
      </p:pic>
      <p:pic>
        <p:nvPicPr>
          <p:cNvPr id="10" name="9 Imagen" descr="C:\Users\Sandra\Desktop\descarga.jpg"/>
          <p:cNvPicPr/>
          <p:nvPr/>
        </p:nvPicPr>
        <p:blipFill>
          <a:blip r:embed="rId7">
            <a:extLst>
              <a:ext uri="{28A0092B-C50C-407E-A947-70E740481C1C}">
                <a14:useLocalDpi xmlns:a14="http://schemas.microsoft.com/office/drawing/2010/main" val="0"/>
              </a:ext>
            </a:extLst>
          </a:blip>
          <a:srcRect/>
          <a:stretch>
            <a:fillRect/>
          </a:stretch>
        </p:blipFill>
        <p:spPr bwMode="auto">
          <a:xfrm>
            <a:off x="9300466" y="688719"/>
            <a:ext cx="2560637" cy="2513684"/>
          </a:xfrm>
          <a:prstGeom prst="rect">
            <a:avLst/>
          </a:prstGeom>
          <a:noFill/>
          <a:ln>
            <a:noFill/>
          </a:ln>
        </p:spPr>
      </p:pic>
      <p:pic>
        <p:nvPicPr>
          <p:cNvPr id="11" name="Picture 2" descr="Resultado de imagen de paypa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41529" y="4016217"/>
            <a:ext cx="4219574" cy="2208684"/>
          </a:xfrm>
          <a:prstGeom prst="rect">
            <a:avLst/>
          </a:prstGeom>
          <a:noFill/>
          <a:extLst>
            <a:ext uri="{909E8E84-426E-40DD-AFC4-6F175D3DCCD1}">
              <a14:hiddenFill xmlns:a14="http://schemas.microsoft.com/office/drawing/2010/main">
                <a:solidFill>
                  <a:srgbClr val="FFFFFF"/>
                </a:solidFill>
              </a14:hiddenFill>
            </a:ext>
          </a:extLst>
        </p:spPr>
      </p:pic>
      <p:pic>
        <p:nvPicPr>
          <p:cNvPr id="8" name="Marcador de contenido 7"/>
          <p:cNvPicPr>
            <a:picLocks noGrp="1" noChangeAspect="1"/>
          </p:cNvPicPr>
          <p:nvPr>
            <p:ph sz="half" idx="4294967295"/>
          </p:nvPr>
        </p:nvPicPr>
        <p:blipFill>
          <a:blip r:embed="rId9">
            <a:extLst>
              <a:ext uri="{28A0092B-C50C-407E-A947-70E740481C1C}">
                <a14:useLocalDpi xmlns:a14="http://schemas.microsoft.com/office/drawing/2010/main" val="0"/>
              </a:ext>
            </a:extLst>
          </a:blip>
          <a:stretch>
            <a:fillRect/>
          </a:stretch>
        </p:blipFill>
        <p:spPr>
          <a:xfrm>
            <a:off x="3871038" y="443938"/>
            <a:ext cx="5429428" cy="6768807"/>
          </a:xfrm>
          <a:prstGeom prst="rect">
            <a:avLst/>
          </a:prstGeom>
        </p:spPr>
      </p:pic>
    </p:spTree>
    <p:extLst>
      <p:ext uri="{BB962C8B-B14F-4D97-AF65-F5344CB8AC3E}">
        <p14:creationId xmlns:p14="http://schemas.microsoft.com/office/powerpoint/2010/main" val="20649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7322" y="871538"/>
            <a:ext cx="9705975" cy="465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5988" y="123825"/>
            <a:ext cx="7820025" cy="661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2793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8231" y="218627"/>
            <a:ext cx="8335538" cy="6420746"/>
          </a:xfrm>
          <a:prstGeom prst="rect">
            <a:avLst/>
          </a:prstGeom>
        </p:spPr>
      </p:pic>
      <p:sp>
        <p:nvSpPr>
          <p:cNvPr id="3" name="Flecha derecha 2"/>
          <p:cNvSpPr/>
          <p:nvPr/>
        </p:nvSpPr>
        <p:spPr>
          <a:xfrm rot="10800000">
            <a:off x="8553450" y="4171950"/>
            <a:ext cx="1285875" cy="3619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 name="Flecha derecha 2"/>
          <p:cNvSpPr/>
          <p:nvPr/>
        </p:nvSpPr>
        <p:spPr>
          <a:xfrm rot="19900367">
            <a:off x="860181" y="5561135"/>
            <a:ext cx="1285875" cy="3619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425354041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hlinkClick r:id="rId2" action="ppaction://hlinkfile"/>
          </p:cNvPr>
          <p:cNvPicPr>
            <a:picLocks noGrp="1" noChangeAspect="1"/>
          </p:cNvPicPr>
          <p:nvPr>
            <p:ph idx="1"/>
          </p:nvPr>
        </p:nvPicPr>
        <p:blipFill>
          <a:blip r:embed="rId3"/>
          <a:stretch>
            <a:fillRect/>
          </a:stretch>
        </p:blipFill>
        <p:spPr>
          <a:xfrm>
            <a:off x="1121799" y="0"/>
            <a:ext cx="9899855" cy="6796631"/>
          </a:xfrm>
          <a:prstGeom prst="rect">
            <a:avLst/>
          </a:prstGeom>
        </p:spPr>
      </p:pic>
    </p:spTree>
    <p:extLst>
      <p:ext uri="{BB962C8B-B14F-4D97-AF65-F5344CB8AC3E}">
        <p14:creationId xmlns:p14="http://schemas.microsoft.com/office/powerpoint/2010/main" val="156206994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p:cNvGraphicFramePr/>
          <p:nvPr/>
        </p:nvGraphicFramePr>
        <p:xfrm>
          <a:off x="1251678" y="1430865"/>
          <a:ext cx="7332133" cy="5037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ítulo 1"/>
          <p:cNvSpPr>
            <a:spLocks noGrp="1"/>
          </p:cNvSpPr>
          <p:nvPr>
            <p:ph type="title"/>
          </p:nvPr>
        </p:nvSpPr>
        <p:spPr/>
        <p:txBody>
          <a:bodyPr/>
          <a:lstStyle/>
          <a:p>
            <a:r>
              <a:rPr lang="es-ES_tradnl" dirty="0"/>
              <a:t>Modelo eco</a:t>
            </a:r>
          </a:p>
        </p:txBody>
      </p:sp>
    </p:spTree>
    <p:extLst>
      <p:ext uri="{BB962C8B-B14F-4D97-AF65-F5344CB8AC3E}">
        <p14:creationId xmlns:p14="http://schemas.microsoft.com/office/powerpoint/2010/main" val="4332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PC\Desktop\Practicum\Nuevas tecnologías\Imaxes\Capturas noticias\Sexting Vigo.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1367" y="-116515"/>
            <a:ext cx="7853423" cy="6878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506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34340" y="2414547"/>
            <a:ext cx="11647170" cy="1204306"/>
          </a:xfrm>
        </p:spPr>
        <p:txBody>
          <a:bodyPr anchor="ctr">
            <a:noAutofit/>
          </a:bodyPr>
          <a:lstStyle/>
          <a:p>
            <a:r>
              <a:rPr lang="es-ES" b="1" dirty="0"/>
              <a:t>ESTUDIO SOBRE</a:t>
            </a:r>
            <a:br>
              <a:rPr lang="es-ES" b="1" dirty="0"/>
            </a:br>
            <a:r>
              <a:rPr lang="es-ES" sz="6000" b="1" dirty="0"/>
              <a:t>MENORES Y JUEGO</a:t>
            </a:r>
            <a:r>
              <a:rPr lang="es-ES" sz="5400" b="1" dirty="0"/>
              <a:t/>
            </a:r>
            <a:br>
              <a:rPr lang="es-ES" sz="5400" b="1" dirty="0"/>
            </a:br>
            <a:r>
              <a:rPr lang="es-ES" b="1" dirty="0"/>
              <a:t>EN LA COMUNIDAD GALLEGA</a:t>
            </a:r>
          </a:p>
        </p:txBody>
      </p:sp>
      <p:grpSp>
        <p:nvGrpSpPr>
          <p:cNvPr id="4" name="Group 2"/>
          <p:cNvGrpSpPr>
            <a:grpSpLocks/>
          </p:cNvGrpSpPr>
          <p:nvPr/>
        </p:nvGrpSpPr>
        <p:grpSpPr bwMode="auto">
          <a:xfrm>
            <a:off x="334572" y="5987320"/>
            <a:ext cx="2589603" cy="675139"/>
            <a:chOff x="621" y="15564"/>
            <a:chExt cx="2685" cy="641"/>
          </a:xfrm>
        </p:grpSpPr>
        <p:pic>
          <p:nvPicPr>
            <p:cNvPr id="5" name="Picture 24" descr="logo_a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 y="15564"/>
              <a:ext cx="1080" cy="6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6" y="15565"/>
              <a:ext cx="1590" cy="617"/>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6 CuadroTexto"/>
          <p:cNvSpPr txBox="1"/>
          <p:nvPr/>
        </p:nvSpPr>
        <p:spPr>
          <a:xfrm>
            <a:off x="10178415" y="4919288"/>
            <a:ext cx="153733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uLnTx/>
                <a:uFillTx/>
                <a:latin typeface="Candara"/>
                <a:ea typeface="+mn-ea"/>
                <a:cs typeface="+mn-cs"/>
              </a:rPr>
              <a:t>Julio 2019</a:t>
            </a:r>
          </a:p>
        </p:txBody>
      </p:sp>
      <p:sp>
        <p:nvSpPr>
          <p:cNvPr id="10" name="Rectángulo 22"/>
          <p:cNvSpPr/>
          <p:nvPr/>
        </p:nvSpPr>
        <p:spPr>
          <a:xfrm>
            <a:off x="3113350" y="6076101"/>
            <a:ext cx="5717561" cy="738664"/>
          </a:xfrm>
          <a:prstGeom prst="rect">
            <a:avLst/>
          </a:prstGeom>
        </p:spPr>
        <p:txBody>
          <a:bodyPr wrap="square">
            <a:sp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s-ES_tradnl" altLang="es-ES" sz="1400" b="0" i="0" u="none" strike="noStrike" kern="0" cap="none" spc="0" normalizeH="0" baseline="0" noProof="0" dirty="0">
                <a:ln>
                  <a:noFill/>
                </a:ln>
                <a:solidFill>
                  <a:srgbClr val="004358"/>
                </a:solidFill>
                <a:effectLst/>
                <a:uLnTx/>
                <a:uFillTx/>
                <a:latin typeface="Candara"/>
                <a:ea typeface="ＭＳ Ｐゴシック" panose="020B0600070205080204" pitchFamily="34" charset="-128"/>
                <a:cs typeface="+mn-cs"/>
              </a:rPr>
              <a:t>Este trabajo se enmarca dentro de un proyecto de investigación financiado por el Plan Nacional sobre Drogas  (</a:t>
            </a:r>
            <a:r>
              <a:rPr kumimoji="0" lang="es-ES_tradnl" altLang="es-ES" sz="1400" b="0" i="0" u="none" strike="noStrike" kern="0" cap="none" spc="0" normalizeH="0" baseline="0" noProof="0" dirty="0">
                <a:ln>
                  <a:noFill/>
                </a:ln>
                <a:solidFill>
                  <a:srgbClr val="0E4D62"/>
                </a:solidFill>
                <a:effectLst/>
                <a:uLnTx/>
                <a:uFillTx/>
                <a:latin typeface="Candara"/>
                <a:ea typeface="ＭＳ Ｐゴシック" panose="020B0600070205080204" pitchFamily="34" charset="-128"/>
                <a:cs typeface="+mn-cs"/>
              </a:rPr>
              <a:t>Ref. 2018/008</a:t>
            </a:r>
            <a:r>
              <a:rPr kumimoji="0" lang="es-ES_tradnl" altLang="es-ES" sz="1400" b="0" i="0" u="none" strike="noStrike" kern="0" cap="none" spc="0" normalizeH="0" baseline="0" noProof="0" dirty="0">
                <a:ln>
                  <a:noFill/>
                </a:ln>
                <a:solidFill>
                  <a:srgbClr val="004358"/>
                </a:solidFill>
                <a:effectLst/>
                <a:uLnTx/>
                <a:uFillTx/>
                <a:latin typeface="Candara"/>
                <a:ea typeface="ＭＳ Ｐゴシック" panose="020B0600070205080204" pitchFamily="34" charset="-128"/>
                <a:cs typeface="+mn-cs"/>
              </a:rPr>
              <a:t>).</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s-ES_tradnl" altLang="es-ES" sz="1400" b="1" i="0" u="none" strike="noStrike" kern="0" cap="none" spc="0" normalizeH="0" baseline="0" noProof="0" dirty="0">
                <a:ln>
                  <a:noFill/>
                </a:ln>
                <a:solidFill>
                  <a:srgbClr val="004358"/>
                </a:solidFill>
                <a:effectLst/>
                <a:uLnTx/>
                <a:uFillTx/>
                <a:latin typeface="Candara"/>
                <a:ea typeface="ＭＳ Ｐゴシック" panose="020B0600070205080204" pitchFamily="34" charset="-128"/>
                <a:cs typeface="+mn-cs"/>
              </a:rPr>
              <a:t>Investigador Principal: </a:t>
            </a:r>
            <a:r>
              <a:rPr kumimoji="0" lang="es-ES_tradnl" altLang="es-ES" sz="1400" b="0" i="0" u="none" strike="noStrike" kern="0" cap="none" spc="0" normalizeH="0" baseline="0" noProof="0" dirty="0">
                <a:ln>
                  <a:noFill/>
                </a:ln>
                <a:solidFill>
                  <a:srgbClr val="004358"/>
                </a:solidFill>
                <a:effectLst/>
                <a:uLnTx/>
                <a:uFillTx/>
                <a:latin typeface="Candara"/>
                <a:ea typeface="ＭＳ Ｐゴシック" panose="020B0600070205080204" pitchFamily="34" charset="-128"/>
                <a:cs typeface="+mn-cs"/>
              </a:rPr>
              <a:t>Prof. Dr. Antonio Rial Boubeta </a:t>
            </a:r>
            <a:endParaRPr kumimoji="0" lang="es-ES" altLang="es-ES" sz="1400" b="0" i="0" u="none" strike="noStrike" kern="0" cap="none" spc="0" normalizeH="0" baseline="0" noProof="0" dirty="0">
              <a:ln>
                <a:noFill/>
              </a:ln>
              <a:solidFill>
                <a:srgbClr val="004358"/>
              </a:solidFill>
              <a:effectLst/>
              <a:uLnTx/>
              <a:uFillTx/>
              <a:latin typeface="Candara"/>
              <a:ea typeface="ＭＳ Ｐゴシック" panose="020B0600070205080204" pitchFamily="34" charset="-128"/>
              <a:cs typeface="+mn-cs"/>
            </a:endParaRPr>
          </a:p>
        </p:txBody>
      </p:sp>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8250" y="5943322"/>
            <a:ext cx="3041650" cy="807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8598191"/>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280300" y="655728"/>
            <a:ext cx="11502407" cy="1116279"/>
          </a:xfrm>
        </p:spPr>
        <p:txBody>
          <a:bodyPr/>
          <a:lstStyle/>
          <a:p>
            <a:pPr algn="l"/>
            <a:r>
              <a:rPr lang="es-ES" b="1" dirty="0">
                <a:solidFill>
                  <a:schemeClr val="tx2"/>
                </a:solidFill>
              </a:rPr>
              <a:t>ANTECEDENTES</a:t>
            </a:r>
          </a:p>
        </p:txBody>
      </p:sp>
      <p:sp>
        <p:nvSpPr>
          <p:cNvPr id="7" name="Marcador de contenido 2"/>
          <p:cNvSpPr txBox="1">
            <a:spLocks/>
          </p:cNvSpPr>
          <p:nvPr/>
        </p:nvSpPr>
        <p:spPr>
          <a:xfrm>
            <a:off x="280300" y="1582856"/>
            <a:ext cx="11686910" cy="5107311"/>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marR="0" lvl="0" indent="0" algn="just" defTabSz="914400" rtl="0" eaLnBrk="1" fontAlgn="auto" latinLnBrk="0" hangingPunct="1">
              <a:lnSpc>
                <a:spcPct val="107000"/>
              </a:lnSpc>
              <a:spcBef>
                <a:spcPct val="20000"/>
              </a:spcBef>
              <a:spcAft>
                <a:spcPts val="0"/>
              </a:spcAft>
              <a:buClr>
                <a:srgbClr val="4F81BD"/>
              </a:buClr>
              <a:buSzPct val="100000"/>
              <a:buFont typeface="Symbol" pitchFamily="18" charset="2"/>
              <a:buNone/>
              <a:tabLst/>
              <a:defRPr/>
            </a:pPr>
            <a:r>
              <a:rPr kumimoji="0" lang="es-ES" sz="16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El aumento y casi normalización del juego y las apuestas entre menores está suscitando una enorme preocupación social, tanto en nuestro país como en el conjunto de la Unión Europea.  Más allá de tratarse de una conducta ilícita entre dicho colectivo, algunos estudios alertan de que las tasas de prevalencia del juego patológico son mayores en adolescentes que en adultos y que asistimos a un vertiginoso tránsito de simples jugadores ocasionales al desarrollo de una verdadera adicción (</a:t>
            </a:r>
            <a:r>
              <a:rPr kumimoji="0" lang="es-ES" sz="1600" b="0" i="0" u="none" strike="noStrike" kern="1200" cap="none" spc="0" normalizeH="0" baseline="0" noProof="0" dirty="0" err="1">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Chóliz</a:t>
            </a:r>
            <a:r>
              <a:rPr kumimoji="0" lang="es-ES" sz="16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 Marcos y Lázaro, 2018; González, Fernández, </a:t>
            </a:r>
            <a:r>
              <a:rPr kumimoji="0" lang="es-ES" sz="1600" b="0" i="0" u="none" strike="noStrike" kern="1200" cap="none" spc="0" normalizeH="0" baseline="0" noProof="0" dirty="0" err="1">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Weidberg</a:t>
            </a:r>
            <a:r>
              <a:rPr kumimoji="0" lang="es-ES" sz="16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 Martínez y </a:t>
            </a:r>
            <a:r>
              <a:rPr kumimoji="0" lang="es-ES" sz="1600" b="0" i="0" u="none" strike="noStrike" kern="1200" cap="none" spc="0" normalizeH="0" baseline="0" noProof="0" dirty="0" err="1">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Secades</a:t>
            </a:r>
            <a:r>
              <a:rPr kumimoji="0" lang="es-ES" sz="16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 2017). En España se estima que entre el 0,3 y 0,9% de la población es jugadora patológica (Dirección General de Ordenación del Juego, 2015), mientras que en el caso de los adolescentes una revisión reciente situaría esa tasa por encima del 4% (Calado, Alexandre y </a:t>
            </a:r>
            <a:r>
              <a:rPr kumimoji="0" lang="es-ES" sz="1600" b="0" i="0" u="none" strike="noStrike" kern="1200" cap="none" spc="0" normalizeH="0" baseline="0" noProof="0" dirty="0" err="1">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Griffiths</a:t>
            </a:r>
            <a:r>
              <a:rPr kumimoji="0" lang="es-ES" sz="16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 2016). Por otra parte, aunque no llegue a desarrollarse un trastorno, la participación en juegos de azar es una práctica que puede interferir en la vida diaria, mermar el rendimiento académico y favorecer la aparición de otras conductas igualmente problemáticas, como son el consumo de alcohol y otras drogas (</a:t>
            </a:r>
            <a:r>
              <a:rPr kumimoji="0" lang="es-ES" sz="1600" b="0" i="0" u="none" strike="noStrike" kern="1200" cap="none" spc="0" normalizeH="0" baseline="0" noProof="0" dirty="0" err="1">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Míguez</a:t>
            </a:r>
            <a:r>
              <a:rPr kumimoji="0" lang="es-ES" sz="16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 y </a:t>
            </a:r>
            <a:r>
              <a:rPr kumimoji="0" lang="es-ES" sz="1600" b="0" i="0" u="none" strike="noStrike" kern="1200" cap="none" spc="0" normalizeH="0" baseline="0" noProof="0" dirty="0" err="1">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Becoña</a:t>
            </a:r>
            <a:r>
              <a:rPr kumimoji="0" lang="es-ES" sz="16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 2015; Rial et al. 2019) o, incluso, verse reflejado en importantes problemas de convivencia familiar.</a:t>
            </a:r>
          </a:p>
          <a:p>
            <a:pPr marL="0" marR="0" lvl="0" indent="0" algn="just" defTabSz="914400" rtl="0" eaLnBrk="1" fontAlgn="auto" latinLnBrk="0" hangingPunct="1">
              <a:lnSpc>
                <a:spcPct val="107000"/>
              </a:lnSpc>
              <a:spcBef>
                <a:spcPct val="20000"/>
              </a:spcBef>
              <a:spcAft>
                <a:spcPts val="0"/>
              </a:spcAft>
              <a:buClr>
                <a:srgbClr val="4F81BD"/>
              </a:buClr>
              <a:buSzPct val="100000"/>
              <a:buFont typeface="Symbol" pitchFamily="18" charset="2"/>
              <a:buNone/>
              <a:tabLst/>
              <a:defRPr/>
            </a:pPr>
            <a:r>
              <a:rPr kumimoji="0" lang="es-ES" sz="16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Los menores constituyen un segmento poblacional especialmente vulnerable y merecedor de toda atención a la hora de desarrollar planes de prevención, especialmente en lo que se refiere a las </a:t>
            </a:r>
            <a:r>
              <a:rPr kumimoji="0" lang="es-ES" sz="1600" b="0" i="1"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Adicciones Comportamentales</a:t>
            </a:r>
            <a:r>
              <a:rPr kumimoji="0" lang="es-ES" sz="16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 tal y como se insiste en la propia </a:t>
            </a:r>
            <a:r>
              <a:rPr kumimoji="0" lang="es-ES" sz="1600" b="0" i="1"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Estrategia Nacional sobre Adiciones 2017-2024</a:t>
            </a:r>
            <a:r>
              <a:rPr kumimoji="0" lang="es-ES" sz="16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 A pesar de la relevancia del tema y de la existencia de diferentes </a:t>
            </a:r>
            <a:r>
              <a:rPr kumimoji="0" lang="es-ES" sz="1600" b="0" i="1"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observatorios del juego</a:t>
            </a:r>
            <a:r>
              <a:rPr kumimoji="0" lang="es-ES" sz="16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 tanto públicos como privados, resulta paradójico comprobar la escasez de datos empíricos fiables que informen, con muestras grandes e instrumentos validados internacionalmente, tanto del volumen de menores que juegan/apuestan en nuestro país (frecuencia, formatos, vías, motivos…), como de la prevalencia de juego </a:t>
            </a:r>
            <a:r>
              <a:rPr kumimoji="0" lang="es-ES" sz="1600" b="0" i="1"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problemático</a:t>
            </a:r>
            <a:r>
              <a:rPr kumimoji="0" lang="es-ES" sz="16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 y/o </a:t>
            </a:r>
            <a:r>
              <a:rPr kumimoji="0" lang="es-ES" sz="1600" b="0" i="1"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patológico</a:t>
            </a:r>
            <a:r>
              <a:rPr kumimoji="0" lang="es-ES" sz="16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 En un momento en el que tanto a nivel estatal como autonómico está teniendo lugar un intenso debate social por la elaboración de un nuevo marco normativo, este trabajo se plantea con el </a:t>
            </a:r>
            <a:r>
              <a:rPr kumimoji="0" lang="es-ES" sz="16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OBJETIVO</a:t>
            </a:r>
            <a:r>
              <a:rPr kumimoji="0" lang="es-ES" sz="16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 de </a:t>
            </a:r>
            <a:r>
              <a:rPr kumimoji="0" lang="es-ES" sz="16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aportar nuevos datos empíricos al respecto, a partir de una muestra lo más amplia y representativa posible de menores y con toda la neutralidad y el rigor que la coyuntura actual requiere</a:t>
            </a:r>
            <a:r>
              <a:rPr kumimoji="0" lang="es-ES" sz="16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074286786"/>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280300" y="655728"/>
            <a:ext cx="11502407" cy="1116279"/>
          </a:xfrm>
        </p:spPr>
        <p:txBody>
          <a:bodyPr/>
          <a:lstStyle/>
          <a:p>
            <a:pPr algn="l"/>
            <a:r>
              <a:rPr lang="es-ES" b="1" dirty="0">
                <a:solidFill>
                  <a:schemeClr val="tx2"/>
                </a:solidFill>
              </a:rPr>
              <a:t>METODOLOGÍA</a:t>
            </a:r>
          </a:p>
        </p:txBody>
      </p:sp>
      <p:sp>
        <p:nvSpPr>
          <p:cNvPr id="7" name="Marcador de contenido 2"/>
          <p:cNvSpPr txBox="1">
            <a:spLocks/>
          </p:cNvSpPr>
          <p:nvPr/>
        </p:nvSpPr>
        <p:spPr>
          <a:xfrm>
            <a:off x="280300" y="1550472"/>
            <a:ext cx="11709770" cy="5139696"/>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marR="0" lvl="0" indent="0" algn="just" defTabSz="3174454" rtl="0" eaLnBrk="1" fontAlgn="auto" latinLnBrk="0" hangingPunct="1">
              <a:lnSpc>
                <a:spcPct val="100000"/>
              </a:lnSpc>
              <a:spcBef>
                <a:spcPts val="0"/>
              </a:spcBef>
              <a:spcAft>
                <a:spcPts val="0"/>
              </a:spcAft>
              <a:buClr>
                <a:srgbClr val="4F81BD"/>
              </a:buClr>
              <a:buSzPct val="100000"/>
              <a:buFont typeface="Symbol" pitchFamily="18" charset="2"/>
              <a:buNone/>
              <a:tabLst/>
              <a:defRPr/>
            </a:pPr>
            <a:r>
              <a:rPr kumimoji="0" lang="es-ES" sz="1600" b="1" i="0" u="none" strike="noStrike" kern="0" cap="none" spc="0" normalizeH="0" baseline="0" noProof="0" dirty="0">
                <a:ln>
                  <a:noFill/>
                </a:ln>
                <a:solidFill>
                  <a:srgbClr val="1F497D"/>
                </a:solidFill>
                <a:effectLst/>
                <a:uLnTx/>
                <a:uFillTx/>
                <a:latin typeface="Candara"/>
                <a:ea typeface="+mn-ea"/>
                <a:cs typeface="+mn-cs"/>
              </a:rPr>
              <a:t>DISEÑO Y PARTICIPANTES</a:t>
            </a:r>
          </a:p>
          <a:p>
            <a:pPr marL="274320" marR="0" lvl="0" indent="-274320" algn="just" defTabSz="3174454" rtl="0" eaLnBrk="1" fontAlgn="auto" latinLnBrk="0" hangingPunct="1">
              <a:lnSpc>
                <a:spcPct val="100000"/>
              </a:lnSpc>
              <a:spcBef>
                <a:spcPts val="0"/>
              </a:spcBef>
              <a:spcAft>
                <a:spcPts val="0"/>
              </a:spcAft>
              <a:buClr>
                <a:srgbClr val="4F81BD"/>
              </a:buClr>
              <a:buSzPct val="100000"/>
              <a:buFont typeface="Wingdings" panose="05000000000000000000" pitchFamily="2" charset="2"/>
              <a:buChar char="§"/>
              <a:tabLst/>
              <a:defRPr/>
            </a:pPr>
            <a:r>
              <a:rPr kumimoji="0" lang="es-ES" sz="1600" b="0" i="0" u="none" strike="noStrike" kern="0" cap="none" spc="0" normalizeH="0" baseline="0" noProof="0" dirty="0">
                <a:ln>
                  <a:noFill/>
                </a:ln>
                <a:solidFill>
                  <a:srgbClr val="1F497D"/>
                </a:solidFill>
                <a:effectLst/>
                <a:uLnTx/>
                <a:uFillTx/>
                <a:latin typeface="Candara"/>
                <a:ea typeface="+mn-ea"/>
                <a:cs typeface="+mn-cs"/>
              </a:rPr>
              <a:t>Muestreo </a:t>
            </a:r>
            <a:r>
              <a:rPr kumimoji="0" lang="es-ES" sz="1600" b="0" i="0" u="none" strike="noStrike" kern="0" cap="none" spc="0" normalizeH="0" baseline="0" noProof="0" dirty="0" err="1">
                <a:ln>
                  <a:noFill/>
                </a:ln>
                <a:solidFill>
                  <a:srgbClr val="1F497D"/>
                </a:solidFill>
                <a:effectLst/>
                <a:uLnTx/>
                <a:uFillTx/>
                <a:latin typeface="Candara"/>
                <a:ea typeface="+mn-ea"/>
                <a:cs typeface="+mn-cs"/>
              </a:rPr>
              <a:t>bietápico</a:t>
            </a:r>
            <a:r>
              <a:rPr kumimoji="0" lang="es-ES" sz="1600" b="0" i="0" u="none" strike="noStrike" kern="0" cap="none" spc="0" normalizeH="0" baseline="0" noProof="0" dirty="0">
                <a:ln>
                  <a:noFill/>
                </a:ln>
                <a:solidFill>
                  <a:srgbClr val="1F497D"/>
                </a:solidFill>
                <a:effectLst/>
                <a:uLnTx/>
                <a:uFillTx/>
                <a:latin typeface="Candara"/>
                <a:ea typeface="+mn-ea"/>
                <a:cs typeface="+mn-cs"/>
              </a:rPr>
              <a:t>: por conglomerados para la selección de las unidades de primer nivel (centros escolares) e intencionado para la selección de las unidades de segundo nivel (estudiantes)</a:t>
            </a:r>
          </a:p>
          <a:p>
            <a:pPr marL="274320" marR="0" lvl="0" indent="-274320" algn="just" defTabSz="3174454" rtl="0" eaLnBrk="1" fontAlgn="auto" latinLnBrk="0" hangingPunct="1">
              <a:lnSpc>
                <a:spcPct val="100000"/>
              </a:lnSpc>
              <a:spcBef>
                <a:spcPts val="0"/>
              </a:spcBef>
              <a:spcAft>
                <a:spcPts val="0"/>
              </a:spcAft>
              <a:buClr>
                <a:srgbClr val="4F81BD"/>
              </a:buClr>
              <a:buSzPct val="100000"/>
              <a:buFont typeface="Wingdings" panose="05000000000000000000" pitchFamily="2" charset="2"/>
              <a:buChar char="§"/>
              <a:tabLst/>
              <a:defRPr/>
            </a:pPr>
            <a:r>
              <a:rPr kumimoji="0" lang="es-ES" sz="1600" b="0" i="0" u="none" strike="noStrike" kern="0" cap="none" spc="0" normalizeH="0" baseline="0" noProof="0" dirty="0">
                <a:ln>
                  <a:noFill/>
                </a:ln>
                <a:solidFill>
                  <a:srgbClr val="1F497D"/>
                </a:solidFill>
                <a:effectLst/>
                <a:uLnTx/>
                <a:uFillTx/>
                <a:latin typeface="Candara"/>
                <a:ea typeface="+mn-ea"/>
                <a:cs typeface="+mn-cs"/>
              </a:rPr>
              <a:t>Accedieron a participar en el estudio 57 centros de la Comunidad Autónoma de Galicia, de ESO, Bachillerato y Formación Profesional, públicos y concertados. </a:t>
            </a:r>
          </a:p>
          <a:p>
            <a:pPr marL="274320" marR="0" lvl="0" indent="-274320" algn="just" defTabSz="3174454" rtl="0" eaLnBrk="1" fontAlgn="auto" latinLnBrk="0" hangingPunct="1">
              <a:lnSpc>
                <a:spcPct val="100000"/>
              </a:lnSpc>
              <a:spcBef>
                <a:spcPts val="0"/>
              </a:spcBef>
              <a:spcAft>
                <a:spcPts val="0"/>
              </a:spcAft>
              <a:buClr>
                <a:srgbClr val="4F81BD"/>
              </a:buClr>
              <a:buSzPct val="100000"/>
              <a:buFont typeface="Wingdings" panose="05000000000000000000" pitchFamily="2" charset="2"/>
              <a:buChar char="§"/>
              <a:tabLst/>
              <a:defRPr/>
            </a:pPr>
            <a:r>
              <a:rPr kumimoji="0" lang="es-ES" sz="1600" b="0" i="0" u="none" strike="noStrike" kern="0" cap="none" spc="0" normalizeH="0" baseline="0" noProof="0" dirty="0">
                <a:ln>
                  <a:noFill/>
                </a:ln>
                <a:solidFill>
                  <a:srgbClr val="1F497D"/>
                </a:solidFill>
                <a:effectLst/>
                <a:uLnTx/>
                <a:uFillTx/>
                <a:latin typeface="Candara"/>
                <a:ea typeface="+mn-ea"/>
                <a:cs typeface="+mn-cs"/>
              </a:rPr>
              <a:t>Tamaño de la muestra: </a:t>
            </a:r>
            <a:r>
              <a:rPr kumimoji="0" lang="pt-BR" sz="1600" b="1" i="0" u="none" strike="noStrike" kern="0" cap="none" spc="0" normalizeH="0" baseline="0" noProof="0" dirty="0">
                <a:ln>
                  <a:noFill/>
                </a:ln>
                <a:solidFill>
                  <a:srgbClr val="1F497D"/>
                </a:solidFill>
                <a:effectLst/>
                <a:uLnTx/>
                <a:uFillTx/>
                <a:latin typeface="Candara"/>
                <a:ea typeface="+mn-ea"/>
                <a:cs typeface="+mn-cs"/>
              </a:rPr>
              <a:t>9.059 adolescentes de entre 12 y 17 </a:t>
            </a:r>
            <a:r>
              <a:rPr kumimoji="0" lang="pt-BR" sz="1600" b="1" i="0" u="none" strike="noStrike" kern="0" cap="none" spc="0" normalizeH="0" baseline="0" noProof="0" dirty="0" err="1">
                <a:ln>
                  <a:noFill/>
                </a:ln>
                <a:solidFill>
                  <a:srgbClr val="1F497D"/>
                </a:solidFill>
                <a:effectLst/>
                <a:uLnTx/>
                <a:uFillTx/>
                <a:latin typeface="Candara"/>
                <a:ea typeface="+mn-ea"/>
                <a:cs typeface="+mn-cs"/>
              </a:rPr>
              <a:t>años</a:t>
            </a:r>
            <a:r>
              <a:rPr kumimoji="0" lang="pt-BR" sz="1600" b="0" i="0" u="none" strike="noStrike" kern="0" cap="none" spc="0" normalizeH="0" baseline="0" noProof="0" dirty="0">
                <a:ln>
                  <a:noFill/>
                </a:ln>
                <a:solidFill>
                  <a:srgbClr val="1F497D"/>
                </a:solidFill>
                <a:effectLst/>
                <a:uLnTx/>
                <a:uFillTx/>
                <a:latin typeface="Candara"/>
                <a:ea typeface="+mn-ea"/>
                <a:cs typeface="+mn-cs"/>
              </a:rPr>
              <a:t> (Media = 14,59;  D.T. = 1,48), por tanto todos </a:t>
            </a:r>
            <a:r>
              <a:rPr kumimoji="0" lang="pt-BR" sz="1600" b="1" i="0" u="none" strike="noStrike" kern="0" cap="none" spc="0" normalizeH="0" baseline="0" noProof="0" dirty="0">
                <a:ln>
                  <a:noFill/>
                </a:ln>
                <a:solidFill>
                  <a:srgbClr val="1F497D"/>
                </a:solidFill>
                <a:effectLst/>
                <a:uLnTx/>
                <a:uFillTx/>
                <a:latin typeface="Candara"/>
                <a:ea typeface="+mn-ea"/>
                <a:cs typeface="+mn-cs"/>
              </a:rPr>
              <a:t>menores de </a:t>
            </a:r>
            <a:r>
              <a:rPr kumimoji="0" lang="pt-BR" sz="1600" b="1" i="0" u="none" strike="noStrike" kern="0" cap="none" spc="0" normalizeH="0" baseline="0" noProof="0" dirty="0" err="1">
                <a:ln>
                  <a:noFill/>
                </a:ln>
                <a:solidFill>
                  <a:srgbClr val="1F497D"/>
                </a:solidFill>
                <a:effectLst/>
                <a:uLnTx/>
                <a:uFillTx/>
                <a:latin typeface="Candara"/>
                <a:ea typeface="+mn-ea"/>
                <a:cs typeface="+mn-cs"/>
              </a:rPr>
              <a:t>edad</a:t>
            </a:r>
            <a:r>
              <a:rPr kumimoji="0" lang="pt-BR" sz="1600" b="0" i="0" u="none" strike="noStrike" kern="0" cap="none" spc="0" normalizeH="0" baseline="0" noProof="0" dirty="0">
                <a:ln>
                  <a:noFill/>
                </a:ln>
                <a:solidFill>
                  <a:srgbClr val="1F497D"/>
                </a:solidFill>
                <a:effectLst/>
                <a:uLnTx/>
                <a:uFillTx/>
                <a:latin typeface="Candara"/>
                <a:ea typeface="+mn-ea"/>
                <a:cs typeface="+mn-cs"/>
              </a:rPr>
              <a:t>.</a:t>
            </a:r>
          </a:p>
          <a:p>
            <a:pPr marL="274320" marR="0" lvl="0" indent="-274320" algn="just" defTabSz="3174454" rtl="0" eaLnBrk="1" fontAlgn="auto" latinLnBrk="0" hangingPunct="1">
              <a:lnSpc>
                <a:spcPct val="100000"/>
              </a:lnSpc>
              <a:spcBef>
                <a:spcPts val="0"/>
              </a:spcBef>
              <a:spcAft>
                <a:spcPts val="0"/>
              </a:spcAft>
              <a:buClr>
                <a:srgbClr val="4F81BD"/>
              </a:buClr>
              <a:buSzPct val="100000"/>
              <a:buFont typeface="Wingdings" panose="05000000000000000000" pitchFamily="2" charset="2"/>
              <a:buChar char="§"/>
              <a:tabLst/>
              <a:defRPr/>
            </a:pPr>
            <a:r>
              <a:rPr kumimoji="0" lang="es-ES" sz="1600" b="0" i="0" u="none" strike="noStrike" kern="0" cap="none" spc="0" normalizeH="0" baseline="0" noProof="0" dirty="0">
                <a:ln>
                  <a:noFill/>
                </a:ln>
                <a:solidFill>
                  <a:srgbClr val="1F497D"/>
                </a:solidFill>
                <a:effectLst/>
                <a:uLnTx/>
                <a:uFillTx/>
                <a:latin typeface="Candara"/>
                <a:ea typeface="+mn-ea"/>
                <a:cs typeface="+mn-cs"/>
              </a:rPr>
              <a:t>Distribución por sexo: 50,2% eran mujeres y 49,8% varones</a:t>
            </a:r>
          </a:p>
          <a:p>
            <a:pPr marL="274320" marR="0" lvl="0" indent="-274320" algn="just" defTabSz="3174454" rtl="0" eaLnBrk="1" fontAlgn="auto" latinLnBrk="0" hangingPunct="1">
              <a:lnSpc>
                <a:spcPct val="100000"/>
              </a:lnSpc>
              <a:spcBef>
                <a:spcPts val="0"/>
              </a:spcBef>
              <a:spcAft>
                <a:spcPts val="0"/>
              </a:spcAft>
              <a:buClr>
                <a:srgbClr val="4F81BD"/>
              </a:buClr>
              <a:buSzPct val="100000"/>
              <a:buFont typeface="Wingdings" panose="05000000000000000000" pitchFamily="2" charset="2"/>
              <a:buChar char="§"/>
              <a:tabLst/>
              <a:defRPr/>
            </a:pPr>
            <a:endParaRPr kumimoji="0" lang="es-ES" sz="1600" b="0" i="0" u="none" strike="noStrike" kern="0" cap="none" spc="0" normalizeH="0" baseline="0" noProof="0" dirty="0">
              <a:ln>
                <a:noFill/>
              </a:ln>
              <a:solidFill>
                <a:srgbClr val="1F497D"/>
              </a:solidFill>
              <a:effectLst/>
              <a:uLnTx/>
              <a:uFillTx/>
              <a:latin typeface="Candara"/>
              <a:ea typeface="+mn-ea"/>
              <a:cs typeface="+mn-cs"/>
            </a:endParaRPr>
          </a:p>
          <a:p>
            <a:pPr marL="0" marR="0" lvl="0" indent="0" algn="just" defTabSz="3174454" rtl="0" eaLnBrk="1" fontAlgn="auto" latinLnBrk="0" hangingPunct="1">
              <a:lnSpc>
                <a:spcPct val="100000"/>
              </a:lnSpc>
              <a:spcBef>
                <a:spcPts val="0"/>
              </a:spcBef>
              <a:spcAft>
                <a:spcPts val="0"/>
              </a:spcAft>
              <a:buClr>
                <a:srgbClr val="4F81BD"/>
              </a:buClr>
              <a:buSzPct val="100000"/>
              <a:buFont typeface="Symbol" pitchFamily="18" charset="2"/>
              <a:buNone/>
              <a:tabLst/>
              <a:defRPr/>
            </a:pPr>
            <a:r>
              <a:rPr kumimoji="0" lang="es-ES_tradnl" sz="1600" b="1" i="0" u="none" strike="noStrike" kern="0" cap="none" spc="0" normalizeH="0" baseline="0" noProof="0" dirty="0">
                <a:ln>
                  <a:noFill/>
                </a:ln>
                <a:solidFill>
                  <a:srgbClr val="18536B"/>
                </a:solidFill>
                <a:effectLst/>
                <a:uLnTx/>
                <a:uFillTx/>
                <a:latin typeface="Candara"/>
                <a:ea typeface="+mn-ea"/>
                <a:cs typeface="+mn-cs"/>
              </a:rPr>
              <a:t>INSTRUMENTO</a:t>
            </a:r>
          </a:p>
          <a:p>
            <a:pPr marL="274320" marR="0" lvl="0" indent="-274320" algn="just" defTabSz="3174454" rtl="0" eaLnBrk="1" fontAlgn="auto" latinLnBrk="0" hangingPunct="1">
              <a:lnSpc>
                <a:spcPct val="100000"/>
              </a:lnSpc>
              <a:spcBef>
                <a:spcPts val="0"/>
              </a:spcBef>
              <a:spcAft>
                <a:spcPts val="0"/>
              </a:spcAft>
              <a:buClr>
                <a:srgbClr val="4F81BD"/>
              </a:buClr>
              <a:buSzPct val="100000"/>
              <a:buFont typeface="Wingdings" panose="05000000000000000000" pitchFamily="2" charset="2"/>
              <a:buChar char="§"/>
              <a:tabLst/>
              <a:defRPr/>
            </a:pPr>
            <a:r>
              <a:rPr kumimoji="0" lang="es-ES_tradnl" sz="1600" b="0" i="0" u="none" strike="noStrike" kern="0" cap="none" spc="0" normalizeH="0" baseline="0" noProof="0" dirty="0">
                <a:ln>
                  <a:noFill/>
                </a:ln>
                <a:solidFill>
                  <a:srgbClr val="18536B"/>
                </a:solidFill>
                <a:effectLst/>
                <a:uLnTx/>
                <a:uFillTx/>
                <a:latin typeface="Candara"/>
                <a:ea typeface="+mn-ea"/>
                <a:cs typeface="+mn-cs"/>
              </a:rPr>
              <a:t>Cuestionario </a:t>
            </a:r>
            <a:r>
              <a:rPr kumimoji="0" lang="es-ES_tradnl" sz="1600" b="0" i="1" u="none" strike="noStrike" kern="0" cap="none" spc="0" normalizeH="0" baseline="0" noProof="0" dirty="0">
                <a:ln>
                  <a:noFill/>
                </a:ln>
                <a:solidFill>
                  <a:srgbClr val="18536B"/>
                </a:solidFill>
                <a:effectLst/>
                <a:uLnTx/>
                <a:uFillTx/>
                <a:latin typeface="Candara"/>
                <a:ea typeface="+mn-ea"/>
                <a:cs typeface="+mn-cs"/>
              </a:rPr>
              <a:t>ad hoc </a:t>
            </a:r>
            <a:r>
              <a:rPr kumimoji="0" lang="es-ES_tradnl" sz="1600" b="0" i="0" u="none" strike="noStrike" kern="0" cap="none" spc="0" normalizeH="0" baseline="0" noProof="0" dirty="0">
                <a:ln>
                  <a:noFill/>
                </a:ln>
                <a:solidFill>
                  <a:srgbClr val="18536B"/>
                </a:solidFill>
                <a:effectLst/>
                <a:uLnTx/>
                <a:uFillTx/>
                <a:latin typeface="Candara"/>
                <a:ea typeface="+mn-ea"/>
                <a:cs typeface="+mn-cs"/>
              </a:rPr>
              <a:t>compuesto por dos bloques</a:t>
            </a:r>
            <a:r>
              <a:rPr kumimoji="0" lang="es-ES_tradnl" sz="1600" b="0" i="1" u="none" strike="noStrike" kern="0" cap="none" spc="0" normalizeH="0" baseline="0" noProof="0" dirty="0">
                <a:ln>
                  <a:noFill/>
                </a:ln>
                <a:solidFill>
                  <a:srgbClr val="18536B"/>
                </a:solidFill>
                <a:effectLst/>
                <a:uLnTx/>
                <a:uFillTx/>
                <a:latin typeface="Candara"/>
                <a:ea typeface="+mn-ea"/>
                <a:cs typeface="+mn-cs"/>
              </a:rPr>
              <a:t>:</a:t>
            </a:r>
            <a:endParaRPr kumimoji="0" lang="gl-ES" sz="1600" b="0" i="0" u="none" strike="noStrike" kern="0" cap="none" spc="0" normalizeH="0" baseline="0" noProof="0" dirty="0">
              <a:ln>
                <a:noFill/>
              </a:ln>
              <a:solidFill>
                <a:srgbClr val="18536B"/>
              </a:solidFill>
              <a:effectLst/>
              <a:uLnTx/>
              <a:uFillTx/>
              <a:latin typeface="Candara"/>
              <a:ea typeface="+mn-ea"/>
              <a:cs typeface="+mn-cs"/>
            </a:endParaRPr>
          </a:p>
          <a:p>
            <a:pPr marL="644843" marR="0" lvl="1" indent="-342900" algn="just" defTabSz="3174454" rtl="0" eaLnBrk="1" fontAlgn="auto" latinLnBrk="0" hangingPunct="1">
              <a:lnSpc>
                <a:spcPct val="100000"/>
              </a:lnSpc>
              <a:spcBef>
                <a:spcPts val="0"/>
              </a:spcBef>
              <a:spcAft>
                <a:spcPts val="0"/>
              </a:spcAft>
              <a:buClr>
                <a:srgbClr val="4F81BD"/>
              </a:buClr>
              <a:buSzPct val="100000"/>
              <a:buFont typeface="+mj-lt"/>
              <a:buAutoNum type="arabicPeriod"/>
              <a:tabLst/>
              <a:defRPr/>
            </a:pPr>
            <a:r>
              <a:rPr kumimoji="0" lang="es-ES_tradnl" sz="1600" b="1" i="0" u="none" strike="noStrike" kern="0" cap="none" spc="0" normalizeH="0" baseline="0" noProof="0" dirty="0">
                <a:ln>
                  <a:noFill/>
                </a:ln>
                <a:solidFill>
                  <a:srgbClr val="18536B"/>
                </a:solidFill>
                <a:effectLst/>
                <a:uLnTx/>
                <a:uFillTx/>
                <a:latin typeface="Candara"/>
                <a:ea typeface="+mn-ea"/>
                <a:cs typeface="+mn-cs"/>
              </a:rPr>
              <a:t>Bloque I:  </a:t>
            </a:r>
            <a:r>
              <a:rPr kumimoji="0" lang="es-ES_tradnl" sz="1600" b="0" i="0" u="none" strike="noStrike" kern="0" cap="none" spc="0" normalizeH="0" baseline="0" noProof="0" dirty="0">
                <a:ln>
                  <a:noFill/>
                </a:ln>
                <a:solidFill>
                  <a:srgbClr val="18536B"/>
                </a:solidFill>
                <a:effectLst/>
                <a:uLnTx/>
                <a:uFillTx/>
                <a:latin typeface="Candara"/>
                <a:ea typeface="+mn-ea"/>
                <a:cs typeface="+mn-cs"/>
              </a:rPr>
              <a:t>Preguntas </a:t>
            </a:r>
            <a:r>
              <a:rPr kumimoji="0" lang="es-ES_tradnl" sz="1600" b="0" i="0" u="none" strike="noStrike" kern="0" cap="none" spc="0" normalizeH="0" baseline="0" noProof="0" dirty="0">
                <a:ln>
                  <a:noFill/>
                </a:ln>
                <a:solidFill>
                  <a:srgbClr val="18536B"/>
                </a:solidFill>
                <a:effectLst/>
                <a:uLnTx/>
                <a:uFillTx/>
                <a:latin typeface="Calibri"/>
                <a:ea typeface="+mn-ea"/>
                <a:cs typeface="+mn-cs"/>
              </a:rPr>
              <a:t>de elaboración propia acerca de la frecuencia, tipo de </a:t>
            </a:r>
            <a:r>
              <a:rPr kumimoji="0" lang="es-ES" sz="1600" b="0" i="0" u="none" strike="noStrike" kern="0" cap="none" spc="0" normalizeH="0" baseline="0" noProof="0" dirty="0">
                <a:ln>
                  <a:noFill/>
                </a:ln>
                <a:solidFill>
                  <a:srgbClr val="18536B"/>
                </a:solidFill>
                <a:effectLst/>
                <a:uLnTx/>
                <a:uFillTx/>
                <a:latin typeface="Candara"/>
                <a:ea typeface="+mn-ea"/>
                <a:cs typeface="+mn-cs"/>
              </a:rPr>
              <a:t>apuestas o juego de azar,</a:t>
            </a:r>
            <a:r>
              <a:rPr kumimoji="0" lang="es-ES_tradnl" sz="1600" b="0" i="0" u="none" strike="noStrike" kern="0" cap="none" spc="0" normalizeH="0" baseline="0" noProof="0" dirty="0">
                <a:ln>
                  <a:noFill/>
                </a:ln>
                <a:solidFill>
                  <a:srgbClr val="18536B"/>
                </a:solidFill>
                <a:effectLst/>
                <a:uLnTx/>
                <a:uFillTx/>
                <a:latin typeface="Calibri"/>
                <a:ea typeface="+mn-ea"/>
                <a:cs typeface="+mn-cs"/>
              </a:rPr>
              <a:t> vías de acceso,  </a:t>
            </a:r>
            <a:r>
              <a:rPr kumimoji="0" lang="es-ES" sz="1600" b="0" i="0" u="none" strike="noStrike" kern="0" cap="none" spc="0" normalizeH="0" baseline="0" noProof="0" dirty="0">
                <a:ln>
                  <a:noFill/>
                </a:ln>
                <a:solidFill>
                  <a:srgbClr val="18536B"/>
                </a:solidFill>
                <a:effectLst/>
                <a:uLnTx/>
                <a:uFillTx/>
                <a:latin typeface="Candara"/>
                <a:ea typeface="+mn-ea"/>
                <a:cs typeface="+mn-cs"/>
              </a:rPr>
              <a:t>motivaciones y expectativas, cantidades apostadas, atribución de probabilidades, conocimiento acerca de la legalidad, conocimiento por parte de los progenitores…, así como diferentes preguntas extraídas de la última edición del ESTUDES.</a:t>
            </a:r>
          </a:p>
          <a:p>
            <a:pPr marL="644843" marR="0" lvl="1" indent="-342900" algn="just" defTabSz="3174454" rtl="0" eaLnBrk="1" fontAlgn="auto" latinLnBrk="0" hangingPunct="1">
              <a:lnSpc>
                <a:spcPct val="100000"/>
              </a:lnSpc>
              <a:spcBef>
                <a:spcPts val="0"/>
              </a:spcBef>
              <a:spcAft>
                <a:spcPts val="0"/>
              </a:spcAft>
              <a:buClr>
                <a:srgbClr val="4F81BD"/>
              </a:buClr>
              <a:buSzPct val="100000"/>
              <a:buFont typeface="+mj-lt"/>
              <a:buAutoNum type="arabicPeriod"/>
              <a:tabLst/>
              <a:defRPr/>
            </a:pPr>
            <a:r>
              <a:rPr kumimoji="0" lang="es-ES_tradnl" sz="1600" b="1" i="0" u="none" strike="noStrike" kern="0" cap="none" spc="0" normalizeH="0" baseline="0" noProof="0" dirty="0">
                <a:ln>
                  <a:noFill/>
                </a:ln>
                <a:solidFill>
                  <a:srgbClr val="18536B"/>
                </a:solidFill>
                <a:effectLst/>
                <a:uLnTx/>
                <a:uFillTx/>
                <a:latin typeface="Candara"/>
                <a:ea typeface="+mn-ea"/>
                <a:cs typeface="+mn-cs"/>
              </a:rPr>
              <a:t>Bloque II: </a:t>
            </a:r>
            <a:r>
              <a:rPr kumimoji="0" lang="es-ES_tradnl" sz="1600" b="0" i="0" u="none" strike="noStrike" kern="0" cap="none" spc="0" normalizeH="0" baseline="0" noProof="0" dirty="0">
                <a:ln>
                  <a:noFill/>
                </a:ln>
                <a:solidFill>
                  <a:srgbClr val="18536B"/>
                </a:solidFill>
                <a:effectLst/>
                <a:uLnTx/>
                <a:uFillTx/>
                <a:latin typeface="Candara"/>
                <a:ea typeface="+mn-ea"/>
                <a:cs typeface="+mn-cs"/>
              </a:rPr>
              <a:t>Instrumento de cribado. </a:t>
            </a:r>
            <a:r>
              <a:rPr kumimoji="0" lang="nl-NL" sz="1600" b="0" i="1" u="none" strike="noStrike" kern="0" cap="none" spc="0" normalizeH="0" baseline="0" noProof="0" dirty="0">
                <a:ln>
                  <a:noFill/>
                </a:ln>
                <a:solidFill>
                  <a:srgbClr val="18536B"/>
                </a:solidFill>
                <a:effectLst/>
                <a:uLnTx/>
                <a:uFillTx/>
                <a:latin typeface="Candara"/>
                <a:ea typeface="+mn-ea"/>
                <a:cs typeface="+mn-cs"/>
              </a:rPr>
              <a:t>Brief Adolescent Gambling Screen</a:t>
            </a:r>
            <a:r>
              <a:rPr kumimoji="0" lang="nl-NL" sz="1600" b="0" i="0" u="none" strike="noStrike" kern="0" cap="none" spc="0" normalizeH="0" baseline="0" noProof="0" dirty="0">
                <a:ln>
                  <a:noFill/>
                </a:ln>
                <a:solidFill>
                  <a:srgbClr val="18536B"/>
                </a:solidFill>
                <a:effectLst/>
                <a:uLnTx/>
                <a:uFillTx/>
                <a:latin typeface="Candara"/>
                <a:ea typeface="+mn-ea"/>
                <a:cs typeface="+mn-cs"/>
              </a:rPr>
              <a:t> [BAGS] (Stinchfield et al., 2017). </a:t>
            </a:r>
          </a:p>
          <a:p>
            <a:pPr marL="644843" marR="0" lvl="1" indent="-342900" algn="just" defTabSz="3174454" rtl="0" eaLnBrk="1" fontAlgn="auto" latinLnBrk="0" hangingPunct="1">
              <a:lnSpc>
                <a:spcPct val="100000"/>
              </a:lnSpc>
              <a:spcBef>
                <a:spcPts val="0"/>
              </a:spcBef>
              <a:spcAft>
                <a:spcPts val="0"/>
              </a:spcAft>
              <a:buClr>
                <a:srgbClr val="4F81BD"/>
              </a:buClr>
              <a:buSzPct val="100000"/>
              <a:buFont typeface="+mj-lt"/>
              <a:buAutoNum type="arabicPeriod"/>
              <a:tabLst/>
              <a:defRPr/>
            </a:pPr>
            <a:endParaRPr kumimoji="0" lang="nl-NL" sz="1600" b="0" i="0" u="none" strike="noStrike" kern="0" cap="none" spc="0" normalizeH="0" baseline="0" noProof="0" dirty="0">
              <a:ln>
                <a:noFill/>
              </a:ln>
              <a:solidFill>
                <a:srgbClr val="18536B"/>
              </a:solidFill>
              <a:effectLst/>
              <a:uLnTx/>
              <a:uFillTx/>
              <a:latin typeface="Candara"/>
              <a:ea typeface="+mn-ea"/>
              <a:cs typeface="+mn-cs"/>
            </a:endParaRPr>
          </a:p>
          <a:p>
            <a:pPr marL="0" marR="0" lvl="0" indent="0" algn="just" defTabSz="3174454" rtl="0" eaLnBrk="1" fontAlgn="auto" latinLnBrk="0" hangingPunct="1">
              <a:lnSpc>
                <a:spcPct val="100000"/>
              </a:lnSpc>
              <a:spcBef>
                <a:spcPts val="0"/>
              </a:spcBef>
              <a:spcAft>
                <a:spcPts val="0"/>
              </a:spcAft>
              <a:buClr>
                <a:srgbClr val="4F81BD"/>
              </a:buClr>
              <a:buSzPct val="100000"/>
              <a:buFont typeface="Symbol" pitchFamily="18" charset="2"/>
              <a:buNone/>
              <a:tabLst/>
              <a:defRPr/>
            </a:pPr>
            <a:r>
              <a:rPr kumimoji="0" lang="es-ES" sz="1600" b="1" i="0" u="none" strike="noStrike" kern="0" cap="none" spc="0" normalizeH="0" baseline="0" noProof="0" dirty="0">
                <a:ln>
                  <a:noFill/>
                </a:ln>
                <a:solidFill>
                  <a:srgbClr val="18536B"/>
                </a:solidFill>
                <a:effectLst/>
                <a:uLnTx/>
                <a:uFillTx/>
                <a:latin typeface="Candara"/>
                <a:ea typeface="+mn-ea"/>
                <a:cs typeface="+mn-cs"/>
              </a:rPr>
              <a:t>PROCEDIMIENTO</a:t>
            </a:r>
          </a:p>
          <a:p>
            <a:pPr marL="0" marR="0" lvl="0" indent="0" algn="just" defTabSz="3174454" rtl="0" eaLnBrk="1" fontAlgn="auto" latinLnBrk="0" hangingPunct="1">
              <a:lnSpc>
                <a:spcPct val="100000"/>
              </a:lnSpc>
              <a:spcBef>
                <a:spcPts val="0"/>
              </a:spcBef>
              <a:spcAft>
                <a:spcPts val="0"/>
              </a:spcAft>
              <a:buClr>
                <a:srgbClr val="4F81BD"/>
              </a:buClr>
              <a:buSzPct val="100000"/>
              <a:buFont typeface="Symbol" pitchFamily="18" charset="2"/>
              <a:buNone/>
              <a:tabLst/>
              <a:defRPr/>
            </a:pPr>
            <a:r>
              <a:rPr kumimoji="0" lang="es-ES" sz="1600" b="0" i="0" u="none" strike="noStrike" kern="0" cap="none" spc="0" normalizeH="0" baseline="0" noProof="0" dirty="0">
                <a:ln>
                  <a:noFill/>
                </a:ln>
                <a:solidFill>
                  <a:srgbClr val="18536B"/>
                </a:solidFill>
                <a:effectLst/>
                <a:uLnTx/>
                <a:uFillTx/>
                <a:latin typeface="Candara"/>
                <a:ea typeface="+mn-ea"/>
                <a:cs typeface="+mn-cs"/>
              </a:rPr>
              <a:t>Durante el primer semestre de 2019 se recogieron datos en 57 centros educativos de las cuatro provincias gallegas. Las/os participantes fueron debidamente informadas/os del objetivo del estudio, así como la voluntariedad de su participación. Se garantizó la confidencialidad y anonimato de sus respuestas. El tiempo de cumplimentación del cuestionario no superaba los 15 minutos. Se contó con la colaboración tanto de la dirección de los centros, como de las respectivas asociaciones de madres y padres (</a:t>
            </a:r>
            <a:r>
              <a:rPr kumimoji="0" lang="es-ES" sz="1600" b="0" i="0" u="none" strike="noStrike" kern="0" cap="none" spc="0" normalizeH="0" baseline="0" noProof="0" dirty="0" err="1">
                <a:ln>
                  <a:noFill/>
                </a:ln>
                <a:solidFill>
                  <a:srgbClr val="18536B"/>
                </a:solidFill>
                <a:effectLst/>
                <a:uLnTx/>
                <a:uFillTx/>
                <a:latin typeface="Candara"/>
                <a:ea typeface="+mn-ea"/>
                <a:cs typeface="+mn-cs"/>
              </a:rPr>
              <a:t>AMPAs</a:t>
            </a:r>
            <a:r>
              <a:rPr kumimoji="0" lang="es-ES" sz="1600" b="0" i="0" u="none" strike="noStrike" kern="0" cap="none" spc="0" normalizeH="0" baseline="0" noProof="0">
                <a:ln>
                  <a:noFill/>
                </a:ln>
                <a:solidFill>
                  <a:srgbClr val="18536B"/>
                </a:solidFill>
                <a:effectLst/>
                <a:uLnTx/>
                <a:uFillTx/>
                <a:latin typeface="Candara"/>
                <a:ea typeface="+mn-ea"/>
                <a:cs typeface="+mn-cs"/>
              </a:rPr>
              <a:t>).</a:t>
            </a:r>
            <a:endParaRPr kumimoji="0" lang="es-ES" sz="1600" b="0" i="0" u="none" strike="noStrike" kern="0" cap="none" spc="0" normalizeH="0" baseline="0" noProof="0" dirty="0">
              <a:ln>
                <a:noFill/>
              </a:ln>
              <a:solidFill>
                <a:srgbClr val="18536B"/>
              </a:solidFill>
              <a:effectLst/>
              <a:uLnTx/>
              <a:uFillTx/>
              <a:latin typeface="Candara"/>
              <a:ea typeface="+mn-ea"/>
              <a:cs typeface="+mn-cs"/>
            </a:endParaRPr>
          </a:p>
        </p:txBody>
      </p:sp>
    </p:spTree>
    <p:extLst>
      <p:ext uri="{BB962C8B-B14F-4D97-AF65-F5344CB8AC3E}">
        <p14:creationId xmlns:p14="http://schemas.microsoft.com/office/powerpoint/2010/main" val="3095721839"/>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rmAutofit/>
          </a:bodyPr>
          <a:lstStyle/>
          <a:p>
            <a:r>
              <a:rPr lang="es-ES" b="1" dirty="0"/>
              <a:t>RESULTADOS GLOBALES</a:t>
            </a:r>
          </a:p>
        </p:txBody>
      </p:sp>
      <p:graphicFrame>
        <p:nvGraphicFramePr>
          <p:cNvPr id="6" name="5 Gráfico"/>
          <p:cNvGraphicFramePr/>
          <p:nvPr/>
        </p:nvGraphicFramePr>
        <p:xfrm>
          <a:off x="646544" y="2557602"/>
          <a:ext cx="4202545" cy="3619825"/>
        </p:xfrm>
        <a:graphic>
          <a:graphicData uri="http://schemas.openxmlformats.org/drawingml/2006/chart">
            <c:chart xmlns:c="http://schemas.openxmlformats.org/drawingml/2006/chart" xmlns:r="http://schemas.openxmlformats.org/officeDocument/2006/relationships" r:id="rId3"/>
          </a:graphicData>
        </a:graphic>
      </p:graphicFrame>
      <p:sp>
        <p:nvSpPr>
          <p:cNvPr id="7" name="Marcador de contenido 3"/>
          <p:cNvSpPr txBox="1">
            <a:spLocks/>
          </p:cNvSpPr>
          <p:nvPr/>
        </p:nvSpPr>
        <p:spPr>
          <a:xfrm>
            <a:off x="4608945" y="2846070"/>
            <a:ext cx="6973455" cy="2826274"/>
          </a:xfrm>
          <a:prstGeom prst="rect">
            <a:avLst/>
          </a:prstGeom>
        </p:spPr>
        <p:txBody>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285750" marR="0" lvl="0" indent="-285750" algn="just" defTabSz="457200" rtl="0" eaLnBrk="1" fontAlgn="auto" latinLnBrk="0" hangingPunct="1">
              <a:lnSpc>
                <a:spcPct val="100000"/>
              </a:lnSpc>
              <a:spcBef>
                <a:spcPct val="20000"/>
              </a:spcBef>
              <a:spcAft>
                <a:spcPts val="600"/>
              </a:spcAft>
              <a:buClr>
                <a:srgbClr val="4F81BD"/>
              </a:buClr>
              <a:buSzPct val="115000"/>
              <a:buFont typeface="Arial"/>
              <a:buChar char="•"/>
              <a:tabLst/>
              <a:defRPr/>
            </a:pPr>
            <a:r>
              <a:rPr kumimoji="0" lang="es-ES" sz="1800" b="1" i="0" u="none" strike="noStrike" kern="1200" cap="none" spc="0" normalizeH="0" baseline="0" noProof="0" dirty="0">
                <a:ln>
                  <a:noFill/>
                </a:ln>
                <a:solidFill>
                  <a:prstClr val="black">
                    <a:lumMod val="85000"/>
                    <a:lumOff val="15000"/>
                  </a:prstClr>
                </a:solidFill>
                <a:effectLst/>
                <a:uLnTx/>
                <a:uFillTx/>
                <a:latin typeface="Candara"/>
                <a:ea typeface="+mn-ea"/>
                <a:cs typeface="+mn-cs"/>
              </a:rPr>
              <a:t>Casi 1 de cada 4 menores (24%) reconoce haber apostado dinero alguna vez en su vida en algún tipo de juego de azar</a:t>
            </a:r>
            <a:r>
              <a:rPr kumimoji="0" lang="es-ES" sz="1800" b="0" i="0" u="none" strike="noStrike" kern="1200" cap="none" spc="0" normalizeH="0" baseline="0" noProof="0" dirty="0">
                <a:ln>
                  <a:noFill/>
                </a:ln>
                <a:solidFill>
                  <a:prstClr val="black">
                    <a:lumMod val="85000"/>
                    <a:lumOff val="15000"/>
                  </a:prstClr>
                </a:solidFill>
                <a:effectLst/>
                <a:uLnTx/>
                <a:uFillTx/>
                <a:latin typeface="Candara"/>
                <a:ea typeface="+mn-ea"/>
                <a:cs typeface="+mn-cs"/>
              </a:rPr>
              <a:t>. El </a:t>
            </a:r>
            <a:r>
              <a:rPr kumimoji="0" lang="es-ES" sz="1800" b="1" i="0" u="none" strike="noStrike" kern="1200" cap="none" spc="0" normalizeH="0" baseline="0" noProof="0" dirty="0">
                <a:ln>
                  <a:noFill/>
                </a:ln>
                <a:solidFill>
                  <a:srgbClr val="FF0000"/>
                </a:solidFill>
                <a:effectLst/>
                <a:uLnTx/>
                <a:uFillTx/>
                <a:latin typeface="Candara"/>
                <a:ea typeface="+mn-ea"/>
                <a:cs typeface="+mn-cs"/>
              </a:rPr>
              <a:t>8,1% reconoce haber apostado en el transcurso del último mes, </a:t>
            </a:r>
            <a:r>
              <a:rPr kumimoji="0" lang="es-ES" sz="1800" b="0" i="0" u="none" strike="noStrike" kern="1200" cap="none" spc="0" normalizeH="0" baseline="0" noProof="0" dirty="0">
                <a:ln>
                  <a:noFill/>
                </a:ln>
                <a:solidFill>
                  <a:prstClr val="black">
                    <a:lumMod val="85000"/>
                    <a:lumOff val="15000"/>
                  </a:prstClr>
                </a:solidFill>
                <a:effectLst/>
                <a:uLnTx/>
                <a:uFillTx/>
                <a:latin typeface="Candara"/>
                <a:ea typeface="+mn-ea"/>
                <a:cs typeface="+mn-cs"/>
              </a:rPr>
              <a:t>lo cual revela que, a pesar de ser ilegal y de tener importantes consecuencias para la salud mental y para la convivencia, </a:t>
            </a:r>
            <a:r>
              <a:rPr kumimoji="0" lang="es-ES" sz="1800" b="1" i="0" u="none" strike="noStrike" kern="1200" cap="none" spc="0" normalizeH="0" baseline="0" noProof="0" dirty="0">
                <a:ln>
                  <a:noFill/>
                </a:ln>
                <a:solidFill>
                  <a:prstClr val="black">
                    <a:lumMod val="85000"/>
                    <a:lumOff val="15000"/>
                  </a:prstClr>
                </a:solidFill>
                <a:effectLst/>
                <a:uLnTx/>
                <a:uFillTx/>
                <a:latin typeface="Candara"/>
                <a:ea typeface="+mn-ea"/>
                <a:cs typeface="+mn-cs"/>
              </a:rPr>
              <a:t>estamos ante una práctica relativamente habitual para cerca de 10.000 menores en Galicia</a:t>
            </a:r>
            <a:r>
              <a:rPr kumimoji="0" lang="es-ES" sz="1800" b="0" i="0" u="none" strike="noStrike" kern="1200" cap="none" spc="0" normalizeH="0" baseline="0" noProof="0" dirty="0">
                <a:ln>
                  <a:noFill/>
                </a:ln>
                <a:solidFill>
                  <a:prstClr val="black">
                    <a:lumMod val="85000"/>
                    <a:lumOff val="15000"/>
                  </a:prstClr>
                </a:solidFill>
                <a:effectLst/>
                <a:uLnTx/>
                <a:uFillTx/>
                <a:latin typeface="Candara"/>
                <a:ea typeface="+mn-ea"/>
                <a:cs typeface="+mn-cs"/>
              </a:rPr>
              <a:t>.</a:t>
            </a:r>
          </a:p>
          <a:p>
            <a:pPr marL="285750" marR="0" lvl="0" indent="-285750" algn="just" defTabSz="457200" rtl="0" eaLnBrk="1" fontAlgn="auto" latinLnBrk="0" hangingPunct="1">
              <a:lnSpc>
                <a:spcPct val="100000"/>
              </a:lnSpc>
              <a:spcBef>
                <a:spcPct val="20000"/>
              </a:spcBef>
              <a:spcAft>
                <a:spcPts val="600"/>
              </a:spcAft>
              <a:buClr>
                <a:srgbClr val="4F81BD"/>
              </a:buClr>
              <a:buSzPct val="115000"/>
              <a:buFont typeface="Arial"/>
              <a:buChar char="•"/>
              <a:tabLst/>
              <a:defRPr/>
            </a:pPr>
            <a:r>
              <a:rPr kumimoji="0" lang="es-ES" sz="1800" b="0" i="0" u="none" strike="noStrike" kern="1200" cap="none" spc="0" normalizeH="0" baseline="0" noProof="0" dirty="0">
                <a:ln>
                  <a:noFill/>
                </a:ln>
                <a:solidFill>
                  <a:prstClr val="black">
                    <a:lumMod val="85000"/>
                    <a:lumOff val="15000"/>
                  </a:prstClr>
                </a:solidFill>
                <a:effectLst/>
                <a:uLnTx/>
                <a:uFillTx/>
                <a:latin typeface="Candara"/>
                <a:ea typeface="+mn-ea"/>
                <a:cs typeface="+mn-cs"/>
              </a:rPr>
              <a:t>El </a:t>
            </a:r>
            <a:r>
              <a:rPr kumimoji="0" lang="es-ES" sz="1800" b="1" i="0" u="none" strike="noStrike" kern="1200" cap="none" spc="0" normalizeH="0" baseline="0" noProof="0" dirty="0">
                <a:ln>
                  <a:noFill/>
                </a:ln>
                <a:solidFill>
                  <a:prstClr val="black">
                    <a:lumMod val="85000"/>
                    <a:lumOff val="15000"/>
                  </a:prstClr>
                </a:solidFill>
                <a:effectLst/>
                <a:uLnTx/>
                <a:uFillTx/>
                <a:latin typeface="Candara"/>
                <a:ea typeface="+mn-ea"/>
                <a:cs typeface="+mn-cs"/>
              </a:rPr>
              <a:t>22,6% apostó de forma presencial </a:t>
            </a:r>
            <a:r>
              <a:rPr kumimoji="0" lang="es-ES" sz="1800" b="0" i="0" u="none" strike="noStrike" kern="1200" cap="none" spc="0" normalizeH="0" baseline="0" noProof="0" dirty="0">
                <a:ln>
                  <a:noFill/>
                </a:ln>
                <a:solidFill>
                  <a:prstClr val="black">
                    <a:lumMod val="85000"/>
                    <a:lumOff val="15000"/>
                  </a:prstClr>
                </a:solidFill>
                <a:effectLst/>
                <a:uLnTx/>
                <a:uFillTx/>
                <a:latin typeface="Candara"/>
                <a:ea typeface="+mn-ea"/>
                <a:cs typeface="+mn-cs"/>
              </a:rPr>
              <a:t>(en bares,  locales de apuestas, etc.) y </a:t>
            </a:r>
            <a:r>
              <a:rPr kumimoji="0" lang="es-ES" sz="1800" b="1" i="0" u="none" strike="noStrike" kern="1200" cap="none" spc="0" normalizeH="0" baseline="0" noProof="0" dirty="0">
                <a:ln>
                  <a:noFill/>
                </a:ln>
                <a:solidFill>
                  <a:prstClr val="black">
                    <a:lumMod val="85000"/>
                    <a:lumOff val="15000"/>
                  </a:prstClr>
                </a:solidFill>
                <a:effectLst/>
                <a:uLnTx/>
                <a:uFillTx/>
                <a:latin typeface="Candara"/>
                <a:ea typeface="+mn-ea"/>
                <a:cs typeface="+mn-cs"/>
              </a:rPr>
              <a:t>el 7,1% a través de Internet</a:t>
            </a:r>
            <a:r>
              <a:rPr kumimoji="0" lang="es-ES" sz="1800" b="0" i="0" u="none" strike="noStrike" kern="1200" cap="none" spc="0" normalizeH="0" baseline="0" noProof="0" dirty="0">
                <a:ln>
                  <a:noFill/>
                </a:ln>
                <a:solidFill>
                  <a:prstClr val="black">
                    <a:lumMod val="85000"/>
                    <a:lumOff val="15000"/>
                  </a:prstClr>
                </a:solidFill>
                <a:effectLst/>
                <a:uLnTx/>
                <a:uFillTx/>
                <a:latin typeface="Candara"/>
                <a:ea typeface="+mn-ea"/>
                <a:cs typeface="+mn-cs"/>
              </a:rPr>
              <a:t>. Apuestan el triple de menores de manera presencial que online. De hecho el 82,7% de los  que apuestan a través de la Red  también lo hace de manera presencial.</a:t>
            </a:r>
          </a:p>
        </p:txBody>
      </p:sp>
    </p:spTree>
    <p:extLst>
      <p:ext uri="{BB962C8B-B14F-4D97-AF65-F5344CB8AC3E}">
        <p14:creationId xmlns:p14="http://schemas.microsoft.com/office/powerpoint/2010/main" val="3238784472"/>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3 Gráfico"/>
          <p:cNvGraphicFramePr/>
          <p:nvPr/>
        </p:nvGraphicFramePr>
        <p:xfrm>
          <a:off x="367055" y="1417163"/>
          <a:ext cx="5322546" cy="3020454"/>
        </p:xfrm>
        <a:graphic>
          <a:graphicData uri="http://schemas.openxmlformats.org/drawingml/2006/chart">
            <c:chart xmlns:c="http://schemas.openxmlformats.org/drawingml/2006/chart" xmlns:r="http://schemas.openxmlformats.org/officeDocument/2006/relationships" r:id="rId3"/>
          </a:graphicData>
        </a:graphic>
      </p:graphicFrame>
      <p:sp>
        <p:nvSpPr>
          <p:cNvPr id="8" name="Marcador de contenido 3"/>
          <p:cNvSpPr txBox="1">
            <a:spLocks/>
          </p:cNvSpPr>
          <p:nvPr/>
        </p:nvSpPr>
        <p:spPr>
          <a:xfrm>
            <a:off x="376958" y="4587682"/>
            <a:ext cx="11384512" cy="2108680"/>
          </a:xfrm>
          <a:prstGeom prst="rect">
            <a:avLst/>
          </a:prstGeom>
        </p:spPr>
        <p:txBody>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285750" marR="0" lvl="0" indent="-285750" algn="just" defTabSz="457200" rtl="0" eaLnBrk="1" fontAlgn="auto" latinLnBrk="0" hangingPunct="1">
              <a:lnSpc>
                <a:spcPct val="100000"/>
              </a:lnSpc>
              <a:spcBef>
                <a:spcPts val="0"/>
              </a:spcBef>
              <a:spcAft>
                <a:spcPts val="0"/>
              </a:spcAft>
              <a:buClr>
                <a:srgbClr val="4F81BD"/>
              </a:buClr>
              <a:buSzPct val="115000"/>
              <a:buFont typeface="Arial"/>
              <a:buChar char="•"/>
              <a:tabLst/>
              <a:defRPr/>
            </a:pPr>
            <a:r>
              <a:rPr kumimoji="0" lang="es-ES" sz="1800" b="0" i="0" u="none" strike="noStrike" kern="1200" cap="none" spc="0" normalizeH="0" baseline="0" noProof="0" dirty="0">
                <a:ln>
                  <a:noFill/>
                </a:ln>
                <a:solidFill>
                  <a:prstClr val="black">
                    <a:lumMod val="85000"/>
                    <a:lumOff val="15000"/>
                  </a:prstClr>
                </a:solidFill>
                <a:effectLst/>
                <a:uLnTx/>
                <a:uFillTx/>
                <a:latin typeface="Candara"/>
                <a:ea typeface="+mn-ea"/>
                <a:cs typeface="+mn-cs"/>
              </a:rPr>
              <a:t>En el caso de los chicos las cifras son considerablemente mayores (</a:t>
            </a:r>
            <a:r>
              <a:rPr kumimoji="0" lang="es-ES" sz="1800" b="1" i="0" u="none" strike="noStrike" kern="1200" cap="none" spc="0" normalizeH="0" baseline="0" noProof="0" dirty="0">
                <a:ln>
                  <a:noFill/>
                </a:ln>
                <a:solidFill>
                  <a:prstClr val="black">
                    <a:lumMod val="85000"/>
                    <a:lumOff val="15000"/>
                  </a:prstClr>
                </a:solidFill>
                <a:effectLst/>
                <a:uLnTx/>
                <a:uFillTx/>
                <a:latin typeface="Candara"/>
                <a:ea typeface="+mn-ea"/>
                <a:cs typeface="+mn-cs"/>
              </a:rPr>
              <a:t>35</a:t>
            </a:r>
            <a:r>
              <a:rPr kumimoji="0" lang="es-ES" sz="1800" b="0" i="0" u="none" strike="noStrike" kern="1200" cap="none" spc="0" normalizeH="0" baseline="0" noProof="0" dirty="0">
                <a:ln>
                  <a:noFill/>
                </a:ln>
                <a:solidFill>
                  <a:prstClr val="black">
                    <a:lumMod val="85000"/>
                    <a:lumOff val="15000"/>
                  </a:prstClr>
                </a:solidFill>
                <a:effectLst/>
                <a:uLnTx/>
                <a:uFillTx/>
                <a:latin typeface="Candara"/>
                <a:ea typeface="+mn-ea"/>
                <a:cs typeface="+mn-cs"/>
              </a:rPr>
              <a:t>%, </a:t>
            </a:r>
            <a:r>
              <a:rPr kumimoji="0" lang="es-ES" sz="1800" b="1" i="0" u="none" strike="noStrike" kern="1200" cap="none" spc="0" normalizeH="0" baseline="0" noProof="0" dirty="0">
                <a:ln>
                  <a:noFill/>
                </a:ln>
                <a:solidFill>
                  <a:prstClr val="black">
                    <a:lumMod val="85000"/>
                    <a:lumOff val="15000"/>
                  </a:prstClr>
                </a:solidFill>
                <a:effectLst/>
                <a:uLnTx/>
                <a:uFillTx/>
                <a:latin typeface="Candara"/>
                <a:ea typeface="+mn-ea"/>
                <a:cs typeface="+mn-cs"/>
              </a:rPr>
              <a:t>32,7</a:t>
            </a:r>
            <a:r>
              <a:rPr kumimoji="0" lang="es-ES" sz="1800" b="0" i="0" u="none" strike="noStrike" kern="1200" cap="none" spc="0" normalizeH="0" baseline="0" noProof="0" dirty="0">
                <a:ln>
                  <a:noFill/>
                </a:ln>
                <a:solidFill>
                  <a:prstClr val="black">
                    <a:lumMod val="85000"/>
                    <a:lumOff val="15000"/>
                  </a:prstClr>
                </a:solidFill>
                <a:effectLst/>
                <a:uLnTx/>
                <a:uFillTx/>
                <a:latin typeface="Candara"/>
                <a:ea typeface="+mn-ea"/>
                <a:cs typeface="+mn-cs"/>
              </a:rPr>
              <a:t> y </a:t>
            </a:r>
            <a:r>
              <a:rPr kumimoji="0" lang="es-ES" sz="1800" b="1" i="0" u="none" strike="noStrike" kern="1200" cap="none" spc="0" normalizeH="0" baseline="0" noProof="0" dirty="0">
                <a:ln>
                  <a:noFill/>
                </a:ln>
                <a:solidFill>
                  <a:prstClr val="black">
                    <a:lumMod val="85000"/>
                    <a:lumOff val="15000"/>
                  </a:prstClr>
                </a:solidFill>
                <a:effectLst/>
                <a:uLnTx/>
                <a:uFillTx/>
                <a:latin typeface="Candara"/>
                <a:ea typeface="+mn-ea"/>
                <a:cs typeface="+mn-cs"/>
              </a:rPr>
              <a:t>13,7</a:t>
            </a:r>
            <a:r>
              <a:rPr kumimoji="0" lang="es-ES" sz="1800" b="0" i="0" u="none" strike="noStrike" kern="1200" cap="none" spc="0" normalizeH="0" baseline="0" noProof="0" dirty="0">
                <a:ln>
                  <a:noFill/>
                </a:ln>
                <a:solidFill>
                  <a:prstClr val="black">
                    <a:lumMod val="85000"/>
                    <a:lumOff val="15000"/>
                  </a:prstClr>
                </a:solidFill>
                <a:effectLst/>
                <a:uLnTx/>
                <a:uFillTx/>
                <a:latin typeface="Candara"/>
                <a:ea typeface="+mn-ea"/>
                <a:cs typeface="+mn-cs"/>
              </a:rPr>
              <a:t>%).  Se puede decir que 1 de cada 3 chicos de entre 12 a 17 años apostó alguna vez en su vida en juegos de azar (el </a:t>
            </a:r>
            <a:r>
              <a:rPr kumimoji="0" lang="es-ES" sz="1800" b="1" i="0" u="none" strike="noStrike" kern="1200" cap="none" spc="0" normalizeH="0" baseline="0" noProof="0" dirty="0">
                <a:ln>
                  <a:noFill/>
                </a:ln>
                <a:solidFill>
                  <a:prstClr val="black">
                    <a:lumMod val="85000"/>
                    <a:lumOff val="15000"/>
                  </a:prstClr>
                </a:solidFill>
                <a:effectLst/>
                <a:uLnTx/>
                <a:uFillTx/>
                <a:latin typeface="Candara"/>
                <a:ea typeface="+mn-ea"/>
                <a:cs typeface="+mn-cs"/>
              </a:rPr>
              <a:t>14</a:t>
            </a:r>
            <a:r>
              <a:rPr kumimoji="0" lang="es-ES" sz="1800" b="0" i="0" u="none" strike="noStrike" kern="1200" cap="none" spc="0" normalizeH="0" baseline="0" noProof="0" dirty="0">
                <a:ln>
                  <a:noFill/>
                </a:ln>
                <a:solidFill>
                  <a:prstClr val="black">
                    <a:lumMod val="85000"/>
                    <a:lumOff val="15000"/>
                  </a:prstClr>
                </a:solidFill>
                <a:effectLst/>
                <a:uLnTx/>
                <a:uFillTx/>
                <a:latin typeface="Candara"/>
                <a:ea typeface="+mn-ea"/>
                <a:cs typeface="+mn-cs"/>
              </a:rPr>
              <a:t>% en el último mes).</a:t>
            </a:r>
          </a:p>
          <a:p>
            <a:pPr marL="285750" marR="0" lvl="0" indent="-285750" algn="just" defTabSz="457200" rtl="0" eaLnBrk="1" fontAlgn="auto" latinLnBrk="0" hangingPunct="1">
              <a:lnSpc>
                <a:spcPct val="100000"/>
              </a:lnSpc>
              <a:spcBef>
                <a:spcPts val="0"/>
              </a:spcBef>
              <a:spcAft>
                <a:spcPts val="0"/>
              </a:spcAft>
              <a:buClr>
                <a:srgbClr val="4F81BD"/>
              </a:buClr>
              <a:buSzPct val="115000"/>
              <a:buFont typeface="Arial"/>
              <a:buChar char="•"/>
              <a:tabLst/>
              <a:defRPr/>
            </a:pPr>
            <a:r>
              <a:rPr kumimoji="0" lang="es-ES" sz="1800" b="0" i="0" u="none" strike="noStrike" kern="1200" cap="none" spc="0" normalizeH="0" baseline="0" noProof="0" dirty="0">
                <a:ln>
                  <a:noFill/>
                </a:ln>
                <a:solidFill>
                  <a:prstClr val="black">
                    <a:lumMod val="85000"/>
                    <a:lumOff val="15000"/>
                  </a:prstClr>
                </a:solidFill>
                <a:effectLst/>
                <a:uLnTx/>
                <a:uFillTx/>
                <a:latin typeface="Candara"/>
                <a:ea typeface="+mn-ea"/>
                <a:cs typeface="+mn-cs"/>
              </a:rPr>
              <a:t>El porcentaje de menores que apuestan aumenta considerablemente con la edad. Aunque </a:t>
            </a:r>
            <a:r>
              <a:rPr kumimoji="0" lang="es-ES" sz="1800" b="1" i="0" u="none" strike="noStrike" kern="1200" cap="none" spc="0" normalizeH="0" baseline="0" noProof="0" dirty="0">
                <a:ln>
                  <a:noFill/>
                </a:ln>
                <a:solidFill>
                  <a:prstClr val="black">
                    <a:lumMod val="85000"/>
                    <a:lumOff val="15000"/>
                  </a:prstClr>
                </a:solidFill>
                <a:effectLst/>
                <a:uLnTx/>
                <a:uFillTx/>
                <a:latin typeface="Candara"/>
                <a:ea typeface="+mn-ea"/>
                <a:cs typeface="+mn-cs"/>
              </a:rPr>
              <a:t>a los 12-13 años ya apostó alguna vez casi el 14%;</a:t>
            </a:r>
            <a:r>
              <a:rPr kumimoji="0" lang="es-ES" sz="1800" b="0" i="0" u="none" strike="noStrike" kern="1200" cap="none" spc="0" normalizeH="0" baseline="0" noProof="0" dirty="0">
                <a:ln>
                  <a:noFill/>
                </a:ln>
                <a:solidFill>
                  <a:prstClr val="black">
                    <a:lumMod val="85000"/>
                    <a:lumOff val="15000"/>
                  </a:prstClr>
                </a:solidFill>
                <a:effectLst/>
                <a:uLnTx/>
                <a:uFillTx/>
                <a:latin typeface="Candara"/>
                <a:ea typeface="+mn-ea"/>
                <a:cs typeface="+mn-cs"/>
              </a:rPr>
              <a:t> la cifra </a:t>
            </a:r>
            <a:r>
              <a:rPr kumimoji="0" lang="es-ES" sz="1800" b="1" i="0" u="none" strike="noStrike" kern="1200" cap="none" spc="0" normalizeH="0" baseline="0" noProof="0" dirty="0">
                <a:ln>
                  <a:noFill/>
                </a:ln>
                <a:solidFill>
                  <a:prstClr val="black">
                    <a:lumMod val="85000"/>
                    <a:lumOff val="15000"/>
                  </a:prstClr>
                </a:solidFill>
                <a:effectLst/>
                <a:uLnTx/>
                <a:uFillTx/>
                <a:latin typeface="Candara"/>
                <a:ea typeface="+mn-ea"/>
                <a:cs typeface="+mn-cs"/>
              </a:rPr>
              <a:t>supera el 35% entre los 16 y los 17</a:t>
            </a:r>
            <a:r>
              <a:rPr kumimoji="0" lang="es-ES" sz="1800" b="0" i="0" u="none" strike="noStrike" kern="1200" cap="none" spc="0" normalizeH="0" baseline="0" noProof="0" dirty="0">
                <a:ln>
                  <a:noFill/>
                </a:ln>
                <a:solidFill>
                  <a:prstClr val="black">
                    <a:lumMod val="85000"/>
                    <a:lumOff val="15000"/>
                  </a:prstClr>
                </a:solidFill>
                <a:effectLst/>
                <a:uLnTx/>
                <a:uFillTx/>
                <a:latin typeface="Candara"/>
                <a:ea typeface="+mn-ea"/>
                <a:cs typeface="+mn-cs"/>
              </a:rPr>
              <a:t>.</a:t>
            </a:r>
          </a:p>
          <a:p>
            <a:pPr marL="285750" marR="0" lvl="0" indent="-285750" algn="just" defTabSz="457200" rtl="0" eaLnBrk="1" fontAlgn="auto" latinLnBrk="0" hangingPunct="1">
              <a:lnSpc>
                <a:spcPct val="100000"/>
              </a:lnSpc>
              <a:spcBef>
                <a:spcPts val="0"/>
              </a:spcBef>
              <a:spcAft>
                <a:spcPts val="0"/>
              </a:spcAft>
              <a:buClr>
                <a:srgbClr val="4F81BD"/>
              </a:buClr>
              <a:buSzPct val="115000"/>
              <a:buFont typeface="Arial"/>
              <a:buChar char="•"/>
              <a:tabLst/>
              <a:defRPr/>
            </a:pPr>
            <a:r>
              <a:rPr kumimoji="0" lang="es-ES" sz="1800" b="0" i="0" u="none" strike="noStrike" kern="1200" cap="none" spc="0" normalizeH="0" baseline="0" noProof="0" dirty="0">
                <a:ln>
                  <a:noFill/>
                </a:ln>
                <a:solidFill>
                  <a:srgbClr val="FF0000"/>
                </a:solidFill>
                <a:effectLst/>
                <a:uLnTx/>
                <a:uFillTx/>
                <a:latin typeface="Candara"/>
                <a:ea typeface="+mn-ea"/>
                <a:cs typeface="+mn-cs"/>
              </a:rPr>
              <a:t>Si combinamos Género y Edad, encontramos que </a:t>
            </a:r>
            <a:r>
              <a:rPr kumimoji="0" lang="es-ES" sz="1800" b="1" i="0" u="none" strike="noStrike" kern="1200" cap="none" spc="0" normalizeH="0" baseline="0" noProof="0" dirty="0">
                <a:ln>
                  <a:noFill/>
                </a:ln>
                <a:solidFill>
                  <a:srgbClr val="FF0000"/>
                </a:solidFill>
                <a:effectLst/>
                <a:uLnTx/>
                <a:uFillTx/>
                <a:latin typeface="Candara"/>
                <a:ea typeface="+mn-ea"/>
                <a:cs typeface="+mn-cs"/>
              </a:rPr>
              <a:t>más de la mitad de los varones de 16-17 años (52,3%) ha apostado alguna vez en su vida (el 23,8% en el último mes).</a:t>
            </a:r>
          </a:p>
        </p:txBody>
      </p:sp>
      <p:cxnSp>
        <p:nvCxnSpPr>
          <p:cNvPr id="11" name="Conector recto 10"/>
          <p:cNvCxnSpPr/>
          <p:nvPr/>
        </p:nvCxnSpPr>
        <p:spPr>
          <a:xfrm flipV="1">
            <a:off x="434109" y="4537503"/>
            <a:ext cx="11244517" cy="3694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 name="Título 2"/>
          <p:cNvSpPr txBox="1">
            <a:spLocks/>
          </p:cNvSpPr>
          <p:nvPr/>
        </p:nvSpPr>
        <p:spPr>
          <a:xfrm>
            <a:off x="182128" y="1195590"/>
            <a:ext cx="2421372" cy="777677"/>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ES" sz="3200" b="1" i="0" u="none" strike="noStrike" kern="1200" cap="none" spc="0" normalizeH="0" baseline="0" noProof="0" dirty="0">
                <a:ln w="3175" cmpd="sng">
                  <a:noFill/>
                </a:ln>
                <a:solidFill>
                  <a:srgbClr val="1F497D"/>
                </a:solidFill>
                <a:effectLst/>
                <a:uLnTx/>
                <a:uFillTx/>
                <a:latin typeface="Candara"/>
                <a:ea typeface="+mj-ea"/>
                <a:cs typeface="+mj-cs"/>
              </a:rPr>
              <a:t>GÉNERO</a:t>
            </a:r>
          </a:p>
        </p:txBody>
      </p:sp>
      <p:sp>
        <p:nvSpPr>
          <p:cNvPr id="10" name="Título 2"/>
          <p:cNvSpPr txBox="1">
            <a:spLocks/>
          </p:cNvSpPr>
          <p:nvPr/>
        </p:nvSpPr>
        <p:spPr>
          <a:xfrm>
            <a:off x="5884428" y="1139352"/>
            <a:ext cx="2421372" cy="777677"/>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ES" sz="3200" b="1" i="0" u="none" strike="noStrike" kern="1200" cap="none" spc="0" normalizeH="0" baseline="0" noProof="0" dirty="0">
                <a:ln w="3175" cmpd="sng">
                  <a:noFill/>
                </a:ln>
                <a:solidFill>
                  <a:srgbClr val="1F497D"/>
                </a:solidFill>
                <a:effectLst/>
                <a:uLnTx/>
                <a:uFillTx/>
                <a:latin typeface="Candara"/>
                <a:ea typeface="+mj-ea"/>
                <a:cs typeface="+mj-cs"/>
              </a:rPr>
              <a:t>EDAD</a:t>
            </a:r>
          </a:p>
        </p:txBody>
      </p:sp>
      <p:graphicFrame>
        <p:nvGraphicFramePr>
          <p:cNvPr id="12" name="6 Gráfico"/>
          <p:cNvGraphicFramePr/>
          <p:nvPr/>
        </p:nvGraphicFramePr>
        <p:xfrm>
          <a:off x="5560292" y="1403927"/>
          <a:ext cx="5801990" cy="302045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59632994"/>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Gráfico"/>
          <p:cNvGraphicFramePr/>
          <p:nvPr/>
        </p:nvGraphicFramePr>
        <p:xfrm>
          <a:off x="6178374" y="2174420"/>
          <a:ext cx="4859079" cy="2563829"/>
        </p:xfrm>
        <a:graphic>
          <a:graphicData uri="http://schemas.openxmlformats.org/drawingml/2006/chart">
            <c:chart xmlns:c="http://schemas.openxmlformats.org/drawingml/2006/chart" xmlns:r="http://schemas.openxmlformats.org/officeDocument/2006/relationships" r:id="rId2"/>
          </a:graphicData>
        </a:graphic>
      </p:graphicFrame>
      <p:sp>
        <p:nvSpPr>
          <p:cNvPr id="8" name="7 Rectángulo"/>
          <p:cNvSpPr/>
          <p:nvPr/>
        </p:nvSpPr>
        <p:spPr>
          <a:xfrm>
            <a:off x="7458690" y="1665367"/>
            <a:ext cx="2299026"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C0504D"/>
                </a:solidFill>
                <a:effectLst/>
                <a:uLnTx/>
                <a:uFillTx/>
                <a:latin typeface="Candara"/>
                <a:ea typeface="+mn-ea"/>
                <a:cs typeface="+mn-cs"/>
              </a:rPr>
              <a:t>¿Lo saben tus padres?</a:t>
            </a:r>
          </a:p>
        </p:txBody>
      </p:sp>
      <p:graphicFrame>
        <p:nvGraphicFramePr>
          <p:cNvPr id="10" name="9 Gráfico"/>
          <p:cNvGraphicFramePr/>
          <p:nvPr/>
        </p:nvGraphicFramePr>
        <p:xfrm>
          <a:off x="999242" y="2154010"/>
          <a:ext cx="4859079" cy="2563829"/>
        </p:xfrm>
        <a:graphic>
          <a:graphicData uri="http://schemas.openxmlformats.org/drawingml/2006/chart">
            <c:chart xmlns:c="http://schemas.openxmlformats.org/drawingml/2006/chart" xmlns:r="http://schemas.openxmlformats.org/officeDocument/2006/relationships" r:id="rId3"/>
          </a:graphicData>
        </a:graphic>
      </p:graphicFrame>
      <p:sp>
        <p:nvSpPr>
          <p:cNvPr id="11" name="10 Rectángulo"/>
          <p:cNvSpPr/>
          <p:nvPr/>
        </p:nvSpPr>
        <p:spPr>
          <a:xfrm>
            <a:off x="2234992" y="1665367"/>
            <a:ext cx="2496196"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C0504D"/>
                </a:solidFill>
                <a:effectLst/>
                <a:uLnTx/>
                <a:uFillTx/>
                <a:latin typeface="Candara"/>
                <a:ea typeface="+mn-ea"/>
                <a:cs typeface="+mn-cs"/>
              </a:rPr>
              <a:t>¿Sabías que no es legal?</a:t>
            </a:r>
          </a:p>
        </p:txBody>
      </p:sp>
      <p:sp>
        <p:nvSpPr>
          <p:cNvPr id="12" name="Marcador de contenido 3"/>
          <p:cNvSpPr txBox="1">
            <a:spLocks/>
          </p:cNvSpPr>
          <p:nvPr/>
        </p:nvSpPr>
        <p:spPr>
          <a:xfrm>
            <a:off x="999242" y="5138197"/>
            <a:ext cx="10327888" cy="1332083"/>
          </a:xfrm>
          <a:prstGeom prst="rect">
            <a:avLst/>
          </a:prstGeom>
        </p:spPr>
        <p:txBody>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285750" marR="0" lvl="0" indent="-285750" algn="just" defTabSz="457200" rtl="0" eaLnBrk="1" fontAlgn="auto" latinLnBrk="0" hangingPunct="1">
              <a:lnSpc>
                <a:spcPct val="100000"/>
              </a:lnSpc>
              <a:spcBef>
                <a:spcPct val="20000"/>
              </a:spcBef>
              <a:spcAft>
                <a:spcPts val="600"/>
              </a:spcAft>
              <a:buClr>
                <a:srgbClr val="4F81BD"/>
              </a:buClr>
              <a:buSzPct val="115000"/>
              <a:buFont typeface="Arial"/>
              <a:buChar char="•"/>
              <a:tabLst/>
              <a:defRPr/>
            </a:pPr>
            <a:r>
              <a:rPr kumimoji="0" lang="es-ES" sz="1800" b="0" i="0" u="none" strike="noStrike" kern="1200" cap="none" spc="0" normalizeH="0" baseline="0" noProof="0" dirty="0">
                <a:ln>
                  <a:noFill/>
                </a:ln>
                <a:solidFill>
                  <a:prstClr val="black">
                    <a:lumMod val="85000"/>
                    <a:lumOff val="15000"/>
                  </a:prstClr>
                </a:solidFill>
                <a:effectLst/>
                <a:uLnTx/>
                <a:uFillTx/>
                <a:latin typeface="Candara"/>
                <a:ea typeface="+mn-ea"/>
                <a:cs typeface="+mn-cs"/>
              </a:rPr>
              <a:t>La inmensa mayoría de menores que apuestan (el </a:t>
            </a:r>
            <a:r>
              <a:rPr kumimoji="0" lang="es-ES" sz="1800" b="1" i="0" u="none" strike="noStrike" kern="1200" cap="none" spc="0" normalizeH="0" baseline="0" noProof="0" dirty="0">
                <a:ln>
                  <a:noFill/>
                </a:ln>
                <a:solidFill>
                  <a:prstClr val="black">
                    <a:lumMod val="85000"/>
                    <a:lumOff val="15000"/>
                  </a:prstClr>
                </a:solidFill>
                <a:effectLst/>
                <a:uLnTx/>
                <a:uFillTx/>
                <a:latin typeface="Candara"/>
                <a:ea typeface="+mn-ea"/>
                <a:cs typeface="+mn-cs"/>
              </a:rPr>
              <a:t>85,4</a:t>
            </a:r>
            <a:r>
              <a:rPr kumimoji="0" lang="es-ES" sz="1800" b="0" i="0" u="none" strike="noStrike" kern="1200" cap="none" spc="0" normalizeH="0" baseline="0" noProof="0" dirty="0">
                <a:ln>
                  <a:noFill/>
                </a:ln>
                <a:solidFill>
                  <a:prstClr val="black">
                    <a:lumMod val="85000"/>
                    <a:lumOff val="15000"/>
                  </a:prstClr>
                </a:solidFill>
                <a:effectLst/>
                <a:uLnTx/>
                <a:uFillTx/>
                <a:latin typeface="Candara"/>
                <a:ea typeface="+mn-ea"/>
                <a:cs typeface="+mn-cs"/>
              </a:rPr>
              <a:t>%) lo hacen sabiendo que no es legal a su edad.</a:t>
            </a:r>
          </a:p>
          <a:p>
            <a:pPr marL="285750" marR="0" lvl="0" indent="-285750" algn="just" defTabSz="457200" rtl="0" eaLnBrk="1" fontAlgn="auto" latinLnBrk="0" hangingPunct="1">
              <a:lnSpc>
                <a:spcPct val="100000"/>
              </a:lnSpc>
              <a:spcBef>
                <a:spcPct val="20000"/>
              </a:spcBef>
              <a:spcAft>
                <a:spcPts val="600"/>
              </a:spcAft>
              <a:buClr>
                <a:srgbClr val="4F81BD"/>
              </a:buClr>
              <a:buSzPct val="115000"/>
              <a:buFont typeface="Arial"/>
              <a:buChar char="•"/>
              <a:tabLst/>
              <a:defRPr/>
            </a:pPr>
            <a:r>
              <a:rPr kumimoji="0" lang="es-ES" sz="1800" b="0" i="0" u="none" strike="noStrike" kern="1200" cap="none" spc="0" normalizeH="0" baseline="0" noProof="0" dirty="0">
                <a:ln>
                  <a:noFill/>
                </a:ln>
                <a:solidFill>
                  <a:srgbClr val="FF0000"/>
                </a:solidFill>
                <a:effectLst/>
                <a:uLnTx/>
                <a:uFillTx/>
                <a:latin typeface="Candara"/>
                <a:ea typeface="+mn-ea"/>
                <a:cs typeface="+mn-cs"/>
              </a:rPr>
              <a:t>Más  de la mitad de las y los progenitores cuyas/os hijas/os menores apuestan lo saben (</a:t>
            </a:r>
            <a:r>
              <a:rPr kumimoji="0" lang="es-ES" sz="1800" b="1" i="0" u="none" strike="noStrike" kern="1200" cap="none" spc="0" normalizeH="0" baseline="0" noProof="0" dirty="0">
                <a:ln>
                  <a:noFill/>
                </a:ln>
                <a:solidFill>
                  <a:srgbClr val="FF0000"/>
                </a:solidFill>
                <a:effectLst/>
                <a:uLnTx/>
                <a:uFillTx/>
                <a:latin typeface="Candara"/>
                <a:ea typeface="+mn-ea"/>
                <a:cs typeface="+mn-cs"/>
              </a:rPr>
              <a:t>61</a:t>
            </a:r>
            <a:r>
              <a:rPr kumimoji="0" lang="es-ES" sz="1800" b="0" i="0" u="none" strike="noStrike" kern="1200" cap="none" spc="0" normalizeH="0" baseline="0" noProof="0" dirty="0">
                <a:ln>
                  <a:noFill/>
                </a:ln>
                <a:solidFill>
                  <a:srgbClr val="FF0000"/>
                </a:solidFill>
                <a:effectLst/>
                <a:uLnTx/>
                <a:uFillTx/>
                <a:latin typeface="Candara"/>
                <a:ea typeface="+mn-ea"/>
                <a:cs typeface="+mn-cs"/>
              </a:rPr>
              <a:t>%).</a:t>
            </a:r>
          </a:p>
        </p:txBody>
      </p:sp>
      <p:cxnSp>
        <p:nvCxnSpPr>
          <p:cNvPr id="13" name="Conector recto 12"/>
          <p:cNvCxnSpPr/>
          <p:nvPr/>
        </p:nvCxnSpPr>
        <p:spPr>
          <a:xfrm flipV="1">
            <a:off x="999242" y="4816969"/>
            <a:ext cx="9975273" cy="36946"/>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9151785"/>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300200" y="1724783"/>
            <a:ext cx="3427540"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C0504D"/>
                </a:solidFill>
                <a:effectLst/>
                <a:uLnTx/>
                <a:uFillTx/>
                <a:latin typeface="Candara"/>
                <a:ea typeface="+mn-ea"/>
                <a:cs typeface="+mn-cs"/>
              </a:rPr>
              <a:t>Tipos de apuestas más comunes</a:t>
            </a:r>
            <a:endParaRPr kumimoji="0" lang="es-ES" sz="1800" b="0" i="0" u="none" strike="noStrike" kern="1200" cap="none" spc="0" normalizeH="0" baseline="0" noProof="0" dirty="0">
              <a:ln>
                <a:noFill/>
              </a:ln>
              <a:solidFill>
                <a:srgbClr val="C0504D"/>
              </a:solidFill>
              <a:effectLst/>
              <a:uLnTx/>
              <a:uFillTx/>
              <a:latin typeface="Candara"/>
              <a:ea typeface="+mn-ea"/>
              <a:cs typeface="+mn-cs"/>
            </a:endParaRPr>
          </a:p>
        </p:txBody>
      </p:sp>
      <p:graphicFrame>
        <p:nvGraphicFramePr>
          <p:cNvPr id="4" name="3 Gráfico"/>
          <p:cNvGraphicFramePr/>
          <p:nvPr/>
        </p:nvGraphicFramePr>
        <p:xfrm>
          <a:off x="344794" y="1989712"/>
          <a:ext cx="5545137" cy="2109552"/>
        </p:xfrm>
        <a:graphic>
          <a:graphicData uri="http://schemas.openxmlformats.org/drawingml/2006/chart">
            <c:chart xmlns:c="http://schemas.openxmlformats.org/drawingml/2006/chart" xmlns:r="http://schemas.openxmlformats.org/officeDocument/2006/relationships" r:id="rId3"/>
          </a:graphicData>
        </a:graphic>
      </p:graphicFrame>
      <p:sp>
        <p:nvSpPr>
          <p:cNvPr id="5" name="4 Rectángulo"/>
          <p:cNvSpPr/>
          <p:nvPr/>
        </p:nvSpPr>
        <p:spPr>
          <a:xfrm>
            <a:off x="7095692" y="1726100"/>
            <a:ext cx="2598788"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C0504D"/>
                </a:solidFill>
                <a:effectLst/>
                <a:uLnTx/>
                <a:uFillTx/>
                <a:latin typeface="Candara"/>
                <a:ea typeface="+mn-ea"/>
                <a:cs typeface="+mn-cs"/>
              </a:rPr>
              <a:t>Lugares donde apuestan</a:t>
            </a:r>
          </a:p>
        </p:txBody>
      </p:sp>
      <p:graphicFrame>
        <p:nvGraphicFramePr>
          <p:cNvPr id="6" name="5 Gráfico"/>
          <p:cNvGraphicFramePr/>
          <p:nvPr/>
        </p:nvGraphicFramePr>
        <p:xfrm>
          <a:off x="5672865" y="1972277"/>
          <a:ext cx="5682324" cy="28086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6 Gráfico"/>
          <p:cNvGraphicFramePr/>
          <p:nvPr/>
        </p:nvGraphicFramePr>
        <p:xfrm>
          <a:off x="951500" y="4570841"/>
          <a:ext cx="4051845" cy="2123293"/>
        </p:xfrm>
        <a:graphic>
          <a:graphicData uri="http://schemas.openxmlformats.org/drawingml/2006/chart">
            <c:chart xmlns:c="http://schemas.openxmlformats.org/drawingml/2006/chart" xmlns:r="http://schemas.openxmlformats.org/officeDocument/2006/relationships" r:id="rId5"/>
          </a:graphicData>
        </a:graphic>
      </p:graphicFrame>
      <p:sp>
        <p:nvSpPr>
          <p:cNvPr id="8" name="7 Rectángulo"/>
          <p:cNvSpPr/>
          <p:nvPr/>
        </p:nvSpPr>
        <p:spPr>
          <a:xfrm>
            <a:off x="1926876" y="4262534"/>
            <a:ext cx="2102627"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C0504D"/>
                </a:solidFill>
                <a:effectLst/>
                <a:uLnTx/>
                <a:uFillTx/>
                <a:latin typeface="Candara"/>
                <a:ea typeface="+mn-ea"/>
                <a:cs typeface="+mn-cs"/>
              </a:rPr>
              <a:t>¿Te pidieron el DNI?</a:t>
            </a:r>
          </a:p>
        </p:txBody>
      </p:sp>
      <p:sp>
        <p:nvSpPr>
          <p:cNvPr id="10" name="Título 2"/>
          <p:cNvSpPr txBox="1">
            <a:spLocks/>
          </p:cNvSpPr>
          <p:nvPr/>
        </p:nvSpPr>
        <p:spPr>
          <a:xfrm>
            <a:off x="210141" y="941913"/>
            <a:ext cx="9601196" cy="777677"/>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ES" sz="4400" b="1" i="0" u="none" strike="noStrike" kern="1200" cap="none" spc="0" normalizeH="0" baseline="0" noProof="0" dirty="0">
                <a:ln w="3175" cmpd="sng">
                  <a:noFill/>
                </a:ln>
                <a:solidFill>
                  <a:srgbClr val="1F497D"/>
                </a:solidFill>
                <a:effectLst/>
                <a:uLnTx/>
                <a:uFillTx/>
                <a:latin typeface="Candara"/>
                <a:ea typeface="+mj-ea"/>
                <a:cs typeface="+mj-cs"/>
              </a:rPr>
              <a:t>JUEGO PRESENCIAL</a:t>
            </a:r>
          </a:p>
        </p:txBody>
      </p:sp>
      <p:sp>
        <p:nvSpPr>
          <p:cNvPr id="11" name="Marcador de contenido 3"/>
          <p:cNvSpPr txBox="1">
            <a:spLocks/>
          </p:cNvSpPr>
          <p:nvPr/>
        </p:nvSpPr>
        <p:spPr>
          <a:xfrm>
            <a:off x="4798272" y="5030274"/>
            <a:ext cx="6913437" cy="1385398"/>
          </a:xfrm>
          <a:prstGeom prst="rect">
            <a:avLst/>
          </a:prstGeom>
        </p:spPr>
        <p:style>
          <a:lnRef idx="2">
            <a:schemeClr val="accent1"/>
          </a:lnRef>
          <a:fillRef idx="1">
            <a:schemeClr val="lt1"/>
          </a:fillRef>
          <a:effectRef idx="0">
            <a:schemeClr val="accent1"/>
          </a:effectRef>
          <a:fontRef idx="minor">
            <a:schemeClr val="dk1"/>
          </a:fontRef>
        </p:style>
        <p:txBody>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285750" marR="0" lvl="0" indent="-285750" algn="just" defTabSz="457200" rtl="0" eaLnBrk="1" fontAlgn="auto" latinLnBrk="0" hangingPunct="1">
              <a:lnSpc>
                <a:spcPct val="100000"/>
              </a:lnSpc>
              <a:spcBef>
                <a:spcPct val="20000"/>
              </a:spcBef>
              <a:spcAft>
                <a:spcPts val="600"/>
              </a:spcAft>
              <a:buClr>
                <a:srgbClr val="4F81BD"/>
              </a:buClr>
              <a:buSzPct val="115000"/>
              <a:buFont typeface="Arial"/>
              <a:buChar char="•"/>
              <a:tabLst/>
              <a:defRPr/>
            </a:pPr>
            <a:r>
              <a:rPr kumimoji="0" lang="es-ES" sz="1800" b="0" i="0" u="none" strike="noStrike" kern="1200" cap="none" spc="0" normalizeH="0" baseline="0" noProof="0" dirty="0">
                <a:ln>
                  <a:noFill/>
                </a:ln>
                <a:solidFill>
                  <a:prstClr val="black">
                    <a:lumMod val="85000"/>
                    <a:lumOff val="15000"/>
                  </a:prstClr>
                </a:solidFill>
                <a:effectLst/>
                <a:uLnTx/>
                <a:uFillTx/>
                <a:latin typeface="Candara"/>
                <a:ea typeface="+mn-ea"/>
                <a:cs typeface="+mn-cs"/>
              </a:rPr>
              <a:t>Las </a:t>
            </a:r>
            <a:r>
              <a:rPr kumimoji="0" lang="es-ES" sz="1800" b="1" i="0" u="none" strike="noStrike" kern="1200" cap="none" spc="0" normalizeH="0" baseline="0" noProof="0" dirty="0">
                <a:ln>
                  <a:noFill/>
                </a:ln>
                <a:solidFill>
                  <a:prstClr val="black">
                    <a:lumMod val="85000"/>
                    <a:lumOff val="15000"/>
                  </a:prstClr>
                </a:solidFill>
                <a:effectLst/>
                <a:uLnTx/>
                <a:uFillTx/>
                <a:latin typeface="Candara"/>
                <a:ea typeface="+mn-ea"/>
                <a:cs typeface="+mn-cs"/>
              </a:rPr>
              <a:t>máquinas de apuestas deportivas </a:t>
            </a:r>
            <a:r>
              <a:rPr kumimoji="0" lang="es-ES" sz="1800" b="0" i="0" u="none" strike="noStrike" kern="1200" cap="none" spc="0" normalizeH="0" baseline="0" noProof="0" dirty="0">
                <a:ln>
                  <a:noFill/>
                </a:ln>
                <a:solidFill>
                  <a:prstClr val="black">
                    <a:lumMod val="85000"/>
                    <a:lumOff val="15000"/>
                  </a:prstClr>
                </a:solidFill>
                <a:effectLst/>
                <a:uLnTx/>
                <a:uFillTx/>
                <a:latin typeface="Candara"/>
                <a:ea typeface="+mn-ea"/>
                <a:cs typeface="+mn-cs"/>
              </a:rPr>
              <a:t>en </a:t>
            </a:r>
            <a:r>
              <a:rPr kumimoji="0" lang="es-ES" sz="1800" b="1" i="0" u="none" strike="noStrike" kern="1200" cap="none" spc="0" normalizeH="0" baseline="0" noProof="0" dirty="0">
                <a:ln>
                  <a:noFill/>
                </a:ln>
                <a:solidFill>
                  <a:prstClr val="black">
                    <a:lumMod val="85000"/>
                    <a:lumOff val="15000"/>
                  </a:prstClr>
                </a:solidFill>
                <a:effectLst/>
                <a:uLnTx/>
                <a:uFillTx/>
                <a:latin typeface="Candara"/>
                <a:ea typeface="+mn-ea"/>
                <a:cs typeface="+mn-cs"/>
              </a:rPr>
              <a:t>bares y cafeterías </a:t>
            </a:r>
            <a:r>
              <a:rPr kumimoji="0" lang="es-ES" sz="1800" b="0" i="0" u="none" strike="noStrike" kern="1200" cap="none" spc="0" normalizeH="0" baseline="0" noProof="0" dirty="0">
                <a:ln>
                  <a:noFill/>
                </a:ln>
                <a:solidFill>
                  <a:prstClr val="black">
                    <a:lumMod val="85000"/>
                    <a:lumOff val="15000"/>
                  </a:prstClr>
                </a:solidFill>
                <a:effectLst/>
                <a:uLnTx/>
                <a:uFillTx/>
                <a:latin typeface="Candara"/>
                <a:ea typeface="+mn-ea"/>
                <a:cs typeface="+mn-cs"/>
              </a:rPr>
              <a:t>constituyen el principal atractivo para las y los adolescentes; al menos 2 de cada 3 juegan por esta vía.</a:t>
            </a:r>
          </a:p>
          <a:p>
            <a:pPr marL="285750" marR="0" lvl="0" indent="-285750" algn="just" defTabSz="457200" rtl="0" eaLnBrk="1" fontAlgn="auto" latinLnBrk="0" hangingPunct="1">
              <a:lnSpc>
                <a:spcPct val="100000"/>
              </a:lnSpc>
              <a:spcBef>
                <a:spcPct val="20000"/>
              </a:spcBef>
              <a:spcAft>
                <a:spcPts val="600"/>
              </a:spcAft>
              <a:buClr>
                <a:srgbClr val="4F81BD"/>
              </a:buClr>
              <a:buSzPct val="115000"/>
              <a:buFont typeface="Arial"/>
              <a:buChar char="•"/>
              <a:tabLst/>
              <a:defRPr/>
            </a:pPr>
            <a:r>
              <a:rPr kumimoji="0" lang="es-ES" sz="1800" b="1" i="0" u="none" strike="noStrike" kern="1200" cap="none" spc="0" normalizeH="0" baseline="0" noProof="0" dirty="0">
                <a:ln>
                  <a:noFill/>
                </a:ln>
                <a:solidFill>
                  <a:srgbClr val="FF0000"/>
                </a:solidFill>
                <a:effectLst/>
                <a:uLnTx/>
                <a:uFillTx/>
                <a:latin typeface="Candara"/>
                <a:ea typeface="+mn-ea"/>
                <a:cs typeface="+mn-cs"/>
              </a:rPr>
              <a:t>En 4 de cada 5 casos al menor no se le pidió el DNI.</a:t>
            </a:r>
          </a:p>
        </p:txBody>
      </p:sp>
    </p:spTree>
    <p:extLst>
      <p:ext uri="{BB962C8B-B14F-4D97-AF65-F5344CB8AC3E}">
        <p14:creationId xmlns:p14="http://schemas.microsoft.com/office/powerpoint/2010/main" val="1600048961"/>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254241" y="623804"/>
            <a:ext cx="10972800" cy="1252537"/>
          </a:xfrm>
        </p:spPr>
        <p:txBody>
          <a:bodyPr/>
          <a:lstStyle/>
          <a:p>
            <a:pPr algn="l"/>
            <a:r>
              <a:rPr lang="gl-ES" b="1" dirty="0">
                <a:solidFill>
                  <a:schemeClr val="tx2"/>
                </a:solidFill>
              </a:rPr>
              <a:t>JUEGO ONLINE</a:t>
            </a:r>
          </a:p>
        </p:txBody>
      </p:sp>
      <p:sp>
        <p:nvSpPr>
          <p:cNvPr id="3" name="2 Rectángulo"/>
          <p:cNvSpPr/>
          <p:nvPr/>
        </p:nvSpPr>
        <p:spPr>
          <a:xfrm>
            <a:off x="1418662" y="1823887"/>
            <a:ext cx="3427540"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C0504D"/>
                </a:solidFill>
                <a:effectLst/>
                <a:uLnTx/>
                <a:uFillTx/>
                <a:latin typeface="Candara"/>
                <a:ea typeface="+mn-ea"/>
                <a:cs typeface="+mn-cs"/>
              </a:rPr>
              <a:t>Tipos de apuestas más comunes</a:t>
            </a:r>
            <a:endParaRPr kumimoji="0" lang="es-ES" sz="1800" b="0" i="0" u="none" strike="noStrike" kern="1200" cap="none" spc="0" normalizeH="0" baseline="0" noProof="0" dirty="0">
              <a:ln>
                <a:noFill/>
              </a:ln>
              <a:solidFill>
                <a:srgbClr val="C0504D"/>
              </a:solidFill>
              <a:effectLst/>
              <a:uLnTx/>
              <a:uFillTx/>
              <a:latin typeface="Candara"/>
              <a:ea typeface="+mn-ea"/>
              <a:cs typeface="+mn-cs"/>
            </a:endParaRPr>
          </a:p>
        </p:txBody>
      </p:sp>
      <p:sp>
        <p:nvSpPr>
          <p:cNvPr id="5" name="Marcador de contenido 3"/>
          <p:cNvSpPr txBox="1">
            <a:spLocks/>
          </p:cNvSpPr>
          <p:nvPr/>
        </p:nvSpPr>
        <p:spPr>
          <a:xfrm>
            <a:off x="254241" y="4714607"/>
            <a:ext cx="5676842" cy="1434733"/>
          </a:xfrm>
          <a:prstGeom prst="rect">
            <a:avLst/>
          </a:prstGeom>
        </p:spPr>
        <p:style>
          <a:lnRef idx="2">
            <a:schemeClr val="accent1"/>
          </a:lnRef>
          <a:fillRef idx="1">
            <a:schemeClr val="lt1"/>
          </a:fillRef>
          <a:effectRef idx="0">
            <a:schemeClr val="accent1"/>
          </a:effectRef>
          <a:fontRef idx="minor">
            <a:schemeClr val="dk1"/>
          </a:fontRef>
        </p:style>
        <p:txBody>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285750" marR="0" lvl="0" indent="-285750" algn="just" defTabSz="457200" rtl="0" eaLnBrk="1" fontAlgn="auto" latinLnBrk="0" hangingPunct="1">
              <a:lnSpc>
                <a:spcPct val="100000"/>
              </a:lnSpc>
              <a:spcBef>
                <a:spcPct val="20000"/>
              </a:spcBef>
              <a:spcAft>
                <a:spcPts val="600"/>
              </a:spcAft>
              <a:buClr>
                <a:srgbClr val="4F81BD"/>
              </a:buClr>
              <a:buSzPct val="115000"/>
              <a:buFont typeface="Arial"/>
              <a:buChar char="•"/>
              <a:tabLst/>
              <a:defRPr/>
            </a:pPr>
            <a:r>
              <a:rPr kumimoji="0" lang="es-ES" sz="1600" b="0" i="0" u="none" strike="noStrike" kern="1200" cap="none" spc="0" normalizeH="0" baseline="0" noProof="0" dirty="0">
                <a:ln>
                  <a:noFill/>
                </a:ln>
                <a:solidFill>
                  <a:prstClr val="black">
                    <a:lumMod val="85000"/>
                    <a:lumOff val="15000"/>
                  </a:prstClr>
                </a:solidFill>
                <a:effectLst/>
                <a:uLnTx/>
                <a:uFillTx/>
                <a:latin typeface="Candara"/>
                <a:ea typeface="+mn-ea"/>
                <a:cs typeface="+mn-cs"/>
              </a:rPr>
              <a:t>Las</a:t>
            </a:r>
            <a:r>
              <a:rPr kumimoji="0" lang="es-ES" sz="1600" b="1" i="0" u="none" strike="noStrike" kern="1200" cap="none" spc="0" normalizeH="0" baseline="0" noProof="0" dirty="0">
                <a:ln>
                  <a:noFill/>
                </a:ln>
                <a:solidFill>
                  <a:prstClr val="black">
                    <a:lumMod val="85000"/>
                    <a:lumOff val="15000"/>
                  </a:prstClr>
                </a:solidFill>
                <a:effectLst/>
                <a:uLnTx/>
                <a:uFillTx/>
                <a:latin typeface="Candara"/>
                <a:ea typeface="+mn-ea"/>
                <a:cs typeface="+mn-cs"/>
              </a:rPr>
              <a:t> apuestas deportiva</a:t>
            </a:r>
            <a:r>
              <a:rPr kumimoji="0" lang="es-ES" sz="1600" b="0" i="0" u="none" strike="noStrike" kern="1200" cap="none" spc="0" normalizeH="0" baseline="0" noProof="0" dirty="0">
                <a:ln>
                  <a:noFill/>
                </a:ln>
                <a:solidFill>
                  <a:prstClr val="black">
                    <a:lumMod val="85000"/>
                    <a:lumOff val="15000"/>
                  </a:prstClr>
                </a:solidFill>
                <a:effectLst/>
                <a:uLnTx/>
                <a:uFillTx/>
                <a:latin typeface="Candara"/>
                <a:ea typeface="+mn-ea"/>
                <a:cs typeface="+mn-cs"/>
              </a:rPr>
              <a:t>s vía Web o aplicaciones móviles presentan un mayor atractivo que el resto de formatos.</a:t>
            </a:r>
          </a:p>
          <a:p>
            <a:pPr marL="285750" marR="0" lvl="0" indent="-285750" algn="just" defTabSz="457200" rtl="0" eaLnBrk="1" fontAlgn="auto" latinLnBrk="0" hangingPunct="1">
              <a:lnSpc>
                <a:spcPct val="100000"/>
              </a:lnSpc>
              <a:spcBef>
                <a:spcPct val="20000"/>
              </a:spcBef>
              <a:spcAft>
                <a:spcPts val="600"/>
              </a:spcAft>
              <a:buClr>
                <a:srgbClr val="4F81BD"/>
              </a:buClr>
              <a:buSzPct val="115000"/>
              <a:buFont typeface="Arial"/>
              <a:buChar char="•"/>
              <a:tabLst/>
              <a:defRPr/>
            </a:pPr>
            <a:r>
              <a:rPr kumimoji="0" lang="es-ES" sz="1600" b="1" i="0" u="none" strike="noStrike" kern="1200" cap="none" spc="0" normalizeH="0" baseline="0" noProof="0" dirty="0">
                <a:ln>
                  <a:noFill/>
                </a:ln>
                <a:solidFill>
                  <a:prstClr val="black">
                    <a:lumMod val="85000"/>
                    <a:lumOff val="15000"/>
                  </a:prstClr>
                </a:solidFill>
                <a:effectLst/>
                <a:uLnTx/>
                <a:uFillTx/>
                <a:latin typeface="Candara"/>
                <a:ea typeface="+mn-ea"/>
                <a:cs typeface="+mn-cs"/>
              </a:rPr>
              <a:t>Cuentas tipo PayPal o </a:t>
            </a:r>
            <a:r>
              <a:rPr kumimoji="0" lang="es-ES" sz="1600" b="1" i="0" u="none" strike="noStrike" kern="1200" cap="none" spc="0" normalizeH="0" baseline="0" noProof="0" dirty="0" err="1">
                <a:ln>
                  <a:noFill/>
                </a:ln>
                <a:solidFill>
                  <a:prstClr val="black">
                    <a:lumMod val="85000"/>
                    <a:lumOff val="15000"/>
                  </a:prstClr>
                </a:solidFill>
                <a:effectLst/>
                <a:uLnTx/>
                <a:uFillTx/>
                <a:latin typeface="Candara"/>
                <a:ea typeface="+mn-ea"/>
                <a:cs typeface="+mn-cs"/>
              </a:rPr>
              <a:t>Skrill</a:t>
            </a:r>
            <a:r>
              <a:rPr kumimoji="0" lang="es-ES" sz="1600" b="0" i="0" u="none" strike="noStrike" kern="1200" cap="none" spc="0" normalizeH="0" baseline="0" noProof="0" dirty="0">
                <a:ln>
                  <a:noFill/>
                </a:ln>
                <a:solidFill>
                  <a:prstClr val="black">
                    <a:lumMod val="85000"/>
                    <a:lumOff val="15000"/>
                  </a:prstClr>
                </a:solidFill>
                <a:effectLst/>
                <a:uLnTx/>
                <a:uFillTx/>
                <a:latin typeface="Candara"/>
                <a:ea typeface="+mn-ea"/>
                <a:cs typeface="+mn-cs"/>
              </a:rPr>
              <a:t>, junto a las </a:t>
            </a:r>
            <a:r>
              <a:rPr kumimoji="0" lang="es-ES" sz="1600" b="1" i="0" u="none" strike="noStrike" kern="1200" cap="none" spc="0" normalizeH="0" baseline="0" noProof="0" dirty="0">
                <a:ln>
                  <a:noFill/>
                </a:ln>
                <a:solidFill>
                  <a:prstClr val="black">
                    <a:lumMod val="85000"/>
                    <a:lumOff val="15000"/>
                  </a:prstClr>
                </a:solidFill>
                <a:effectLst/>
                <a:uLnTx/>
                <a:uFillTx/>
                <a:latin typeface="Candara"/>
                <a:ea typeface="+mn-ea"/>
                <a:cs typeface="+mn-cs"/>
              </a:rPr>
              <a:t>tarjetas prepago </a:t>
            </a:r>
            <a:r>
              <a:rPr kumimoji="0" lang="es-ES" sz="1600" b="0" i="0" u="none" strike="noStrike" kern="1200" cap="none" spc="0" normalizeH="0" baseline="0" noProof="0" dirty="0">
                <a:ln>
                  <a:noFill/>
                </a:ln>
                <a:solidFill>
                  <a:prstClr val="black">
                    <a:lumMod val="85000"/>
                    <a:lumOff val="15000"/>
                  </a:prstClr>
                </a:solidFill>
                <a:effectLst/>
                <a:uLnTx/>
                <a:uFillTx/>
                <a:latin typeface="Candara"/>
                <a:ea typeface="+mn-ea"/>
                <a:cs typeface="+mn-cs"/>
              </a:rPr>
              <a:t>tipo </a:t>
            </a:r>
            <a:r>
              <a:rPr kumimoji="0" lang="es-ES" sz="1600" b="1" i="0" u="none" strike="noStrike" kern="1200" cap="none" spc="0" normalizeH="0" baseline="0" noProof="0" dirty="0" err="1">
                <a:ln>
                  <a:noFill/>
                </a:ln>
                <a:solidFill>
                  <a:srgbClr val="FF0000"/>
                </a:solidFill>
                <a:effectLst/>
                <a:uLnTx/>
                <a:uFillTx/>
                <a:latin typeface="Candara"/>
                <a:ea typeface="+mn-ea"/>
                <a:cs typeface="+mn-cs"/>
              </a:rPr>
              <a:t>Paysafecard</a:t>
            </a:r>
            <a:r>
              <a:rPr kumimoji="0" lang="es-ES" sz="1600" b="0" i="0" u="none" strike="noStrike" kern="1200" cap="none" spc="0" normalizeH="0" baseline="0" noProof="0" dirty="0">
                <a:ln>
                  <a:noFill/>
                </a:ln>
                <a:solidFill>
                  <a:prstClr val="black">
                    <a:lumMod val="85000"/>
                    <a:lumOff val="15000"/>
                  </a:prstClr>
                </a:solidFill>
                <a:effectLst/>
                <a:uLnTx/>
                <a:uFillTx/>
                <a:latin typeface="Candara"/>
                <a:ea typeface="+mn-ea"/>
                <a:cs typeface="+mn-cs"/>
              </a:rPr>
              <a:t> constituyen los medios de pago más habituales.</a:t>
            </a:r>
          </a:p>
          <a:p>
            <a:pPr marL="0" marR="0" lvl="0" indent="0" algn="just" defTabSz="457200" rtl="0" eaLnBrk="1" fontAlgn="auto" latinLnBrk="0" hangingPunct="1">
              <a:lnSpc>
                <a:spcPct val="100000"/>
              </a:lnSpc>
              <a:spcBef>
                <a:spcPct val="20000"/>
              </a:spcBef>
              <a:spcAft>
                <a:spcPts val="600"/>
              </a:spcAft>
              <a:buClr>
                <a:srgbClr val="4F81BD"/>
              </a:buClr>
              <a:buSzPct val="115000"/>
              <a:buFont typeface="Arial"/>
              <a:buNone/>
              <a:tabLst/>
              <a:defRPr/>
            </a:pPr>
            <a:endParaRPr kumimoji="0" lang="es-ES" sz="1600" b="0" i="0" u="none" strike="noStrike" kern="1200" cap="none" spc="0" normalizeH="0" baseline="0" noProof="0" dirty="0">
              <a:ln>
                <a:noFill/>
              </a:ln>
              <a:solidFill>
                <a:prstClr val="black">
                  <a:lumMod val="85000"/>
                  <a:lumOff val="15000"/>
                </a:prstClr>
              </a:solidFill>
              <a:effectLst/>
              <a:uLnTx/>
              <a:uFillTx/>
              <a:latin typeface="Candara"/>
              <a:ea typeface="+mn-ea"/>
              <a:cs typeface="+mn-cs"/>
            </a:endParaRPr>
          </a:p>
        </p:txBody>
      </p:sp>
      <p:sp>
        <p:nvSpPr>
          <p:cNvPr id="6" name="4 Rectángulo"/>
          <p:cNvSpPr/>
          <p:nvPr/>
        </p:nvSpPr>
        <p:spPr>
          <a:xfrm>
            <a:off x="6760640" y="1823887"/>
            <a:ext cx="3871573"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C0504D"/>
                </a:solidFill>
                <a:effectLst/>
                <a:uLnTx/>
                <a:uFillTx/>
                <a:latin typeface="Candara"/>
                <a:ea typeface="+mn-ea"/>
                <a:cs typeface="+mn-cs"/>
              </a:rPr>
              <a:t>Medios a través de los que apuestan</a:t>
            </a:r>
          </a:p>
        </p:txBody>
      </p:sp>
      <p:sp>
        <p:nvSpPr>
          <p:cNvPr id="7" name="7 Rectángulo"/>
          <p:cNvSpPr/>
          <p:nvPr/>
        </p:nvSpPr>
        <p:spPr>
          <a:xfrm>
            <a:off x="7434089" y="4183988"/>
            <a:ext cx="3446777"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C0504D"/>
                </a:solidFill>
                <a:effectLst/>
                <a:uLnTx/>
                <a:uFillTx/>
                <a:latin typeface="Candara"/>
                <a:ea typeface="+mn-ea"/>
                <a:cs typeface="+mn-cs"/>
              </a:rPr>
              <a:t>Medios a través de los que pagan</a:t>
            </a:r>
          </a:p>
        </p:txBody>
      </p:sp>
      <p:graphicFrame>
        <p:nvGraphicFramePr>
          <p:cNvPr id="8" name="8 Gráfico"/>
          <p:cNvGraphicFramePr/>
          <p:nvPr/>
        </p:nvGraphicFramePr>
        <p:xfrm>
          <a:off x="540568" y="2128184"/>
          <a:ext cx="5390515" cy="24348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9 Gráfico"/>
          <p:cNvGraphicFramePr/>
          <p:nvPr/>
        </p:nvGraphicFramePr>
        <p:xfrm>
          <a:off x="6153773" y="2128184"/>
          <a:ext cx="5390515" cy="21240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10 Gráfico"/>
          <p:cNvGraphicFramePr/>
          <p:nvPr/>
        </p:nvGraphicFramePr>
        <p:xfrm>
          <a:off x="5931083" y="4452862"/>
          <a:ext cx="5835897" cy="217931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49714761"/>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254241" y="623804"/>
            <a:ext cx="10972800" cy="1252537"/>
          </a:xfrm>
        </p:spPr>
        <p:txBody>
          <a:bodyPr>
            <a:normAutofit/>
          </a:bodyPr>
          <a:lstStyle/>
          <a:p>
            <a:pPr algn="l"/>
            <a:r>
              <a:rPr lang="gl-ES" b="1" dirty="0">
                <a:solidFill>
                  <a:schemeClr val="tx2"/>
                </a:solidFill>
              </a:rPr>
              <a:t>INFORMACIÓN ADICIONAL</a:t>
            </a:r>
          </a:p>
        </p:txBody>
      </p:sp>
      <p:sp>
        <p:nvSpPr>
          <p:cNvPr id="3" name="2 Rectángulo"/>
          <p:cNvSpPr/>
          <p:nvPr/>
        </p:nvSpPr>
        <p:spPr>
          <a:xfrm>
            <a:off x="1468353" y="1823887"/>
            <a:ext cx="2130713"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C0504D"/>
                </a:solidFill>
                <a:effectLst/>
                <a:uLnTx/>
                <a:uFillTx/>
                <a:latin typeface="Candara"/>
                <a:ea typeface="+mn-ea"/>
                <a:cs typeface="+mn-cs"/>
              </a:rPr>
              <a:t>Con quién apuestan</a:t>
            </a:r>
            <a:endParaRPr kumimoji="0" lang="es-ES" sz="1800" b="0" i="0" u="none" strike="noStrike" kern="1200" cap="none" spc="0" normalizeH="0" baseline="0" noProof="0" dirty="0">
              <a:ln>
                <a:noFill/>
              </a:ln>
              <a:solidFill>
                <a:srgbClr val="C0504D"/>
              </a:solidFill>
              <a:effectLst/>
              <a:uLnTx/>
              <a:uFillTx/>
              <a:latin typeface="Candara"/>
              <a:ea typeface="+mn-ea"/>
              <a:cs typeface="+mn-cs"/>
            </a:endParaRPr>
          </a:p>
        </p:txBody>
      </p:sp>
      <p:sp>
        <p:nvSpPr>
          <p:cNvPr id="5" name="Marcador de contenido 3"/>
          <p:cNvSpPr txBox="1">
            <a:spLocks/>
          </p:cNvSpPr>
          <p:nvPr/>
        </p:nvSpPr>
        <p:spPr>
          <a:xfrm>
            <a:off x="540568" y="5226233"/>
            <a:ext cx="6076315" cy="865957"/>
          </a:xfrm>
          <a:prstGeom prst="rect">
            <a:avLst/>
          </a:prstGeom>
        </p:spPr>
        <p:style>
          <a:lnRef idx="2">
            <a:schemeClr val="accent1"/>
          </a:lnRef>
          <a:fillRef idx="1">
            <a:schemeClr val="lt1"/>
          </a:fillRef>
          <a:effectRef idx="0">
            <a:schemeClr val="accent1"/>
          </a:effectRef>
          <a:fontRef idx="minor">
            <a:schemeClr val="dk1"/>
          </a:fontRef>
        </p:style>
        <p:txBody>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marR="0" lvl="0" indent="0" algn="ctr" defTabSz="457200" rtl="0" eaLnBrk="1" fontAlgn="auto" latinLnBrk="0" hangingPunct="1">
              <a:lnSpc>
                <a:spcPct val="100000"/>
              </a:lnSpc>
              <a:spcBef>
                <a:spcPct val="20000"/>
              </a:spcBef>
              <a:spcAft>
                <a:spcPts val="600"/>
              </a:spcAft>
              <a:buClr>
                <a:srgbClr val="4F81BD"/>
              </a:buClr>
              <a:buSzPct val="115000"/>
              <a:buFont typeface="Arial"/>
              <a:buNone/>
              <a:tabLst/>
              <a:defRPr/>
            </a:pPr>
            <a:r>
              <a:rPr kumimoji="0" lang="es-ES" sz="1600" b="0" i="0" u="none" strike="noStrike" kern="1200" cap="none" spc="0" normalizeH="0" baseline="0" noProof="0" dirty="0">
                <a:ln>
                  <a:noFill/>
                </a:ln>
                <a:solidFill>
                  <a:prstClr val="black">
                    <a:lumMod val="85000"/>
                    <a:lumOff val="15000"/>
                  </a:prstClr>
                </a:solidFill>
                <a:effectLst/>
                <a:uLnTx/>
                <a:uFillTx/>
                <a:latin typeface="Candara"/>
                <a:ea typeface="+mn-ea"/>
                <a:cs typeface="+mn-cs"/>
              </a:rPr>
              <a:t>Juegan fundamentalmente con </a:t>
            </a:r>
            <a:r>
              <a:rPr kumimoji="0" lang="es-ES" sz="1600" b="1" i="0" u="none" strike="noStrike" kern="1200" cap="none" spc="0" normalizeH="0" baseline="0" noProof="0" dirty="0">
                <a:ln>
                  <a:noFill/>
                </a:ln>
                <a:solidFill>
                  <a:prstClr val="black">
                    <a:lumMod val="85000"/>
                    <a:lumOff val="15000"/>
                  </a:prstClr>
                </a:solidFill>
                <a:effectLst/>
                <a:uLnTx/>
                <a:uFillTx/>
                <a:latin typeface="Candara"/>
                <a:ea typeface="+mn-ea"/>
                <a:cs typeface="+mn-cs"/>
              </a:rPr>
              <a:t>amigos/as</a:t>
            </a:r>
            <a:r>
              <a:rPr kumimoji="0" lang="es-ES" sz="1600" b="0" i="0" u="none" strike="noStrike" kern="1200" cap="none" spc="0" normalizeH="0" baseline="0" noProof="0" dirty="0">
                <a:ln>
                  <a:noFill/>
                </a:ln>
                <a:solidFill>
                  <a:prstClr val="black">
                    <a:lumMod val="85000"/>
                    <a:lumOff val="15000"/>
                  </a:prstClr>
                </a:solidFill>
                <a:effectLst/>
                <a:uLnTx/>
                <a:uFillTx/>
                <a:latin typeface="Candara"/>
                <a:ea typeface="+mn-ea"/>
                <a:cs typeface="+mn-cs"/>
              </a:rPr>
              <a:t>, para </a:t>
            </a:r>
            <a:r>
              <a:rPr kumimoji="0" lang="es-ES" sz="1600" b="1" i="0" u="none" strike="noStrike" kern="1200" cap="none" spc="0" normalizeH="0" baseline="0" noProof="0" dirty="0">
                <a:ln>
                  <a:noFill/>
                </a:ln>
                <a:solidFill>
                  <a:srgbClr val="FF0000"/>
                </a:solidFill>
                <a:effectLst/>
                <a:uLnTx/>
                <a:uFillTx/>
                <a:latin typeface="Candara"/>
                <a:ea typeface="+mn-ea"/>
                <a:cs typeface="+mn-cs"/>
              </a:rPr>
              <a:t>conseguir dinero </a:t>
            </a:r>
            <a:r>
              <a:rPr kumimoji="0" lang="es-ES" sz="1600" b="0" i="0" u="none" strike="noStrike" kern="1200" cap="none" spc="0" normalizeH="0" baseline="0" noProof="0" dirty="0">
                <a:ln>
                  <a:noFill/>
                </a:ln>
                <a:solidFill>
                  <a:srgbClr val="FF0000"/>
                </a:solidFill>
                <a:effectLst/>
                <a:uLnTx/>
                <a:uFillTx/>
                <a:latin typeface="Candara"/>
                <a:ea typeface="+mn-ea"/>
                <a:cs typeface="+mn-cs"/>
              </a:rPr>
              <a:t>y para </a:t>
            </a:r>
            <a:r>
              <a:rPr kumimoji="0" lang="es-ES" sz="1600" b="1" i="0" u="none" strike="noStrike" kern="1200" cap="none" spc="0" normalizeH="0" baseline="0" noProof="0" dirty="0">
                <a:ln>
                  <a:noFill/>
                </a:ln>
                <a:solidFill>
                  <a:srgbClr val="FF0000"/>
                </a:solidFill>
                <a:effectLst/>
                <a:uLnTx/>
                <a:uFillTx/>
                <a:latin typeface="Candara"/>
                <a:ea typeface="+mn-ea"/>
                <a:cs typeface="+mn-cs"/>
              </a:rPr>
              <a:t>divertirse</a:t>
            </a:r>
            <a:r>
              <a:rPr kumimoji="0" lang="es-ES" sz="1600" b="0" i="0" u="none" strike="noStrike" kern="1200" cap="none" spc="0" normalizeH="0" baseline="0" noProof="0" dirty="0">
                <a:ln>
                  <a:noFill/>
                </a:ln>
                <a:solidFill>
                  <a:prstClr val="black">
                    <a:lumMod val="85000"/>
                    <a:lumOff val="15000"/>
                  </a:prstClr>
                </a:solidFill>
                <a:effectLst/>
                <a:uLnTx/>
                <a:uFillTx/>
                <a:latin typeface="Candara"/>
                <a:ea typeface="+mn-ea"/>
                <a:cs typeface="+mn-cs"/>
              </a:rPr>
              <a:t>. Las cantidades jugadas son, por lo general, reducidas (el 82% menos de 10€ y sólo el 2.3% más de 50€/mes)</a:t>
            </a:r>
          </a:p>
        </p:txBody>
      </p:sp>
      <p:sp>
        <p:nvSpPr>
          <p:cNvPr id="6" name="4 Rectángulo"/>
          <p:cNvSpPr/>
          <p:nvPr/>
        </p:nvSpPr>
        <p:spPr>
          <a:xfrm>
            <a:off x="6869643" y="1823887"/>
            <a:ext cx="3097322"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C0504D"/>
                </a:solidFill>
                <a:effectLst/>
                <a:uLnTx/>
                <a:uFillTx/>
                <a:latin typeface="Candara"/>
                <a:ea typeface="+mn-ea"/>
                <a:cs typeface="+mn-cs"/>
              </a:rPr>
              <a:t>Motivos por los que apuestan</a:t>
            </a:r>
          </a:p>
        </p:txBody>
      </p:sp>
      <p:sp>
        <p:nvSpPr>
          <p:cNvPr id="7" name="7 Rectángulo"/>
          <p:cNvSpPr/>
          <p:nvPr/>
        </p:nvSpPr>
        <p:spPr>
          <a:xfrm>
            <a:off x="7198449" y="4252568"/>
            <a:ext cx="2935420"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C0504D"/>
                </a:solidFill>
                <a:effectLst/>
                <a:uLnTx/>
                <a:uFillTx/>
                <a:latin typeface="Candara"/>
                <a:ea typeface="+mn-ea"/>
                <a:cs typeface="+mn-cs"/>
              </a:rPr>
              <a:t>Cuánto suelen gastar al mes</a:t>
            </a:r>
          </a:p>
        </p:txBody>
      </p:sp>
      <p:graphicFrame>
        <p:nvGraphicFramePr>
          <p:cNvPr id="8" name="8 Gráfico"/>
          <p:cNvGraphicFramePr/>
          <p:nvPr/>
        </p:nvGraphicFramePr>
        <p:xfrm>
          <a:off x="540568" y="2128184"/>
          <a:ext cx="5390515" cy="24348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9 Gráfico"/>
          <p:cNvGraphicFramePr/>
          <p:nvPr/>
        </p:nvGraphicFramePr>
        <p:xfrm>
          <a:off x="6153773" y="2128184"/>
          <a:ext cx="5390515" cy="21240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9 Gráfico"/>
          <p:cNvGraphicFramePr/>
          <p:nvPr/>
        </p:nvGraphicFramePr>
        <p:xfrm>
          <a:off x="6306173" y="4733925"/>
          <a:ext cx="5390515" cy="212407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448432718"/>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254241" y="623804"/>
            <a:ext cx="10972800" cy="1252537"/>
          </a:xfrm>
        </p:spPr>
        <p:txBody>
          <a:bodyPr>
            <a:normAutofit/>
          </a:bodyPr>
          <a:lstStyle/>
          <a:p>
            <a:pPr algn="l"/>
            <a:r>
              <a:rPr lang="gl-ES" b="1" dirty="0">
                <a:solidFill>
                  <a:schemeClr val="tx2"/>
                </a:solidFill>
              </a:rPr>
              <a:t>INFORMACIÓN ADICIONAL</a:t>
            </a:r>
          </a:p>
        </p:txBody>
      </p:sp>
      <p:sp>
        <p:nvSpPr>
          <p:cNvPr id="3" name="2 Rectángulo"/>
          <p:cNvSpPr/>
          <p:nvPr/>
        </p:nvSpPr>
        <p:spPr>
          <a:xfrm>
            <a:off x="1005090" y="1823887"/>
            <a:ext cx="4697120"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C0504D"/>
                </a:solidFill>
                <a:effectLst/>
                <a:uLnTx/>
                <a:uFillTx/>
                <a:latin typeface="Candara"/>
                <a:ea typeface="+mn-ea"/>
                <a:cs typeface="+mn-cs"/>
              </a:rPr>
              <a:t>¿Cuántas veces has ganado dinero apostando?</a:t>
            </a:r>
            <a:endParaRPr kumimoji="0" lang="es-ES" sz="1800" b="0" i="0" u="none" strike="noStrike" kern="1200" cap="none" spc="0" normalizeH="0" baseline="0" noProof="0" dirty="0">
              <a:ln>
                <a:noFill/>
              </a:ln>
              <a:solidFill>
                <a:srgbClr val="C0504D"/>
              </a:solidFill>
              <a:effectLst/>
              <a:uLnTx/>
              <a:uFillTx/>
              <a:latin typeface="Candara"/>
              <a:ea typeface="+mn-ea"/>
              <a:cs typeface="+mn-cs"/>
            </a:endParaRPr>
          </a:p>
        </p:txBody>
      </p:sp>
      <p:sp>
        <p:nvSpPr>
          <p:cNvPr id="5" name="Marcador de contenido 3"/>
          <p:cNvSpPr txBox="1">
            <a:spLocks/>
          </p:cNvSpPr>
          <p:nvPr/>
        </p:nvSpPr>
        <p:spPr>
          <a:xfrm>
            <a:off x="540568" y="4700155"/>
            <a:ext cx="5860232" cy="1978437"/>
          </a:xfrm>
          <a:prstGeom prst="rect">
            <a:avLst/>
          </a:prstGeom>
        </p:spPr>
        <p:style>
          <a:lnRef idx="2">
            <a:schemeClr val="accent1"/>
          </a:lnRef>
          <a:fillRef idx="1">
            <a:schemeClr val="lt1"/>
          </a:fillRef>
          <a:effectRef idx="0">
            <a:schemeClr val="accent1"/>
          </a:effectRef>
          <a:fontRef idx="minor">
            <a:schemeClr val="dk1"/>
          </a:fontRef>
        </p:style>
        <p:txBody>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285750" marR="0" lvl="0" indent="-285750" algn="just" defTabSz="457200" rtl="0" eaLnBrk="1" fontAlgn="auto" latinLnBrk="0" hangingPunct="1">
              <a:lnSpc>
                <a:spcPct val="100000"/>
              </a:lnSpc>
              <a:spcBef>
                <a:spcPct val="20000"/>
              </a:spcBef>
              <a:spcAft>
                <a:spcPts val="600"/>
              </a:spcAft>
              <a:buClr>
                <a:srgbClr val="4F81BD"/>
              </a:buClr>
              <a:buSzPct val="115000"/>
              <a:buFont typeface="Arial"/>
              <a:buChar char="•"/>
              <a:tabLst/>
              <a:defRPr/>
            </a:pPr>
            <a:r>
              <a:rPr kumimoji="0" lang="es-ES" sz="1600" b="0" i="0" u="none" strike="noStrike" kern="1200" cap="none" spc="0" normalizeH="0" baseline="0" noProof="0" dirty="0">
                <a:ln>
                  <a:noFill/>
                </a:ln>
                <a:solidFill>
                  <a:prstClr val="black">
                    <a:lumMod val="85000"/>
                    <a:lumOff val="15000"/>
                  </a:prstClr>
                </a:solidFill>
                <a:effectLst/>
                <a:uLnTx/>
                <a:uFillTx/>
                <a:latin typeface="Candara"/>
                <a:ea typeface="+mn-ea"/>
                <a:cs typeface="+mn-cs"/>
              </a:rPr>
              <a:t>La </a:t>
            </a:r>
            <a:r>
              <a:rPr kumimoji="0" lang="es-ES" sz="1600" b="1" i="0" u="none" strike="noStrike" kern="1200" cap="none" spc="0" normalizeH="0" baseline="0" noProof="0" dirty="0">
                <a:ln>
                  <a:noFill/>
                </a:ln>
                <a:solidFill>
                  <a:prstClr val="black">
                    <a:lumMod val="85000"/>
                    <a:lumOff val="15000"/>
                  </a:prstClr>
                </a:solidFill>
                <a:effectLst/>
                <a:uLnTx/>
                <a:uFillTx/>
                <a:latin typeface="Candara"/>
                <a:ea typeface="+mn-ea"/>
                <a:cs typeface="+mn-cs"/>
              </a:rPr>
              <a:t>expectativa</a:t>
            </a:r>
            <a:r>
              <a:rPr kumimoji="0" lang="es-ES" sz="1600" b="0" i="0" u="none" strike="noStrike" kern="1200" cap="none" spc="0" normalizeH="0" baseline="0" noProof="0" dirty="0">
                <a:ln>
                  <a:noFill/>
                </a:ln>
                <a:solidFill>
                  <a:prstClr val="black">
                    <a:lumMod val="85000"/>
                    <a:lumOff val="15000"/>
                  </a:prstClr>
                </a:solidFill>
                <a:effectLst/>
                <a:uLnTx/>
                <a:uFillTx/>
                <a:latin typeface="Candara"/>
                <a:ea typeface="+mn-ea"/>
                <a:cs typeface="+mn-cs"/>
              </a:rPr>
              <a:t> de ganar dinero con las apuestas es manifiesta, así como la tendencia a magnificar las ganancias y minimizar las pérdidas. </a:t>
            </a:r>
            <a:r>
              <a:rPr kumimoji="0" lang="es-ES" sz="1600" b="1" i="0" u="none" strike="noStrike" kern="1200" cap="none" spc="0" normalizeH="0" baseline="0" noProof="0" dirty="0">
                <a:ln>
                  <a:noFill/>
                </a:ln>
                <a:solidFill>
                  <a:srgbClr val="FF0000"/>
                </a:solidFill>
                <a:effectLst/>
                <a:uLnTx/>
                <a:uFillTx/>
                <a:latin typeface="Candara"/>
                <a:ea typeface="+mn-ea"/>
                <a:cs typeface="+mn-cs"/>
              </a:rPr>
              <a:t>1 de cada 3 está convencido de que se puede ganar dinero relativamente fácil y rápido!</a:t>
            </a:r>
          </a:p>
          <a:p>
            <a:pPr marL="285750" marR="0" lvl="0" indent="-285750" algn="just" defTabSz="457200" rtl="0" eaLnBrk="1" fontAlgn="auto" latinLnBrk="0" hangingPunct="1">
              <a:lnSpc>
                <a:spcPct val="100000"/>
              </a:lnSpc>
              <a:spcBef>
                <a:spcPct val="20000"/>
              </a:spcBef>
              <a:spcAft>
                <a:spcPts val="600"/>
              </a:spcAft>
              <a:buClr>
                <a:srgbClr val="4F81BD"/>
              </a:buClr>
              <a:buSzPct val="115000"/>
              <a:buFont typeface="Arial"/>
              <a:buChar char="•"/>
              <a:tabLst/>
              <a:defRPr/>
            </a:pPr>
            <a:r>
              <a:rPr kumimoji="0" lang="es-ES" sz="1600" b="0" i="0" u="none" strike="noStrike" kern="1200" cap="none" spc="0" normalizeH="0" baseline="0" noProof="0" dirty="0">
                <a:ln>
                  <a:noFill/>
                </a:ln>
                <a:solidFill>
                  <a:prstClr val="black">
                    <a:lumMod val="85000"/>
                    <a:lumOff val="15000"/>
                  </a:prstClr>
                </a:solidFill>
                <a:effectLst/>
                <a:uLnTx/>
                <a:uFillTx/>
                <a:latin typeface="Candara"/>
                <a:ea typeface="+mn-ea"/>
                <a:cs typeface="+mn-cs"/>
              </a:rPr>
              <a:t>Los </a:t>
            </a:r>
            <a:r>
              <a:rPr kumimoji="0" lang="es-ES" sz="1600" b="1" i="0" u="none" strike="noStrike" kern="1200" cap="none" spc="0" normalizeH="0" baseline="0" noProof="0" dirty="0">
                <a:ln>
                  <a:noFill/>
                </a:ln>
                <a:solidFill>
                  <a:prstClr val="black">
                    <a:lumMod val="85000"/>
                    <a:lumOff val="15000"/>
                  </a:prstClr>
                </a:solidFill>
                <a:effectLst/>
                <a:uLnTx/>
                <a:uFillTx/>
                <a:latin typeface="Candara"/>
                <a:ea typeface="+mn-ea"/>
                <a:cs typeface="+mn-cs"/>
              </a:rPr>
              <a:t>amigos</a:t>
            </a:r>
            <a:r>
              <a:rPr kumimoji="0" lang="es-ES" sz="1600" b="0" i="0" u="none" strike="noStrike" kern="1200" cap="none" spc="0" normalizeH="0" baseline="0" noProof="0" dirty="0">
                <a:ln>
                  <a:noFill/>
                </a:ln>
                <a:solidFill>
                  <a:prstClr val="black">
                    <a:lumMod val="85000"/>
                    <a:lumOff val="15000"/>
                  </a:prstClr>
                </a:solidFill>
                <a:effectLst/>
                <a:uLnTx/>
                <a:uFillTx/>
                <a:latin typeface="Candara"/>
                <a:ea typeface="+mn-ea"/>
                <a:cs typeface="+mn-cs"/>
              </a:rPr>
              <a:t>, la </a:t>
            </a:r>
            <a:r>
              <a:rPr kumimoji="0" lang="es-ES" sz="1600" b="1" i="0" u="none" strike="noStrike" kern="1200" cap="none" spc="0" normalizeH="0" baseline="0" noProof="0" dirty="0">
                <a:ln>
                  <a:noFill/>
                </a:ln>
                <a:solidFill>
                  <a:prstClr val="black">
                    <a:lumMod val="85000"/>
                    <a:lumOff val="15000"/>
                  </a:prstClr>
                </a:solidFill>
                <a:effectLst/>
                <a:uLnTx/>
                <a:uFillTx/>
                <a:latin typeface="Candara"/>
                <a:ea typeface="+mn-ea"/>
                <a:cs typeface="+mn-cs"/>
              </a:rPr>
              <a:t>publicidad</a:t>
            </a:r>
            <a:r>
              <a:rPr kumimoji="0" lang="es-ES" sz="1600" b="0" i="0" u="none" strike="noStrike" kern="1200" cap="none" spc="0" normalizeH="0" baseline="0" noProof="0" dirty="0">
                <a:ln>
                  <a:noFill/>
                </a:ln>
                <a:solidFill>
                  <a:prstClr val="black">
                    <a:lumMod val="85000"/>
                    <a:lumOff val="15000"/>
                  </a:prstClr>
                </a:solidFill>
                <a:effectLst/>
                <a:uLnTx/>
                <a:uFillTx/>
                <a:latin typeface="Candara"/>
                <a:ea typeface="+mn-ea"/>
                <a:cs typeface="+mn-cs"/>
              </a:rPr>
              <a:t> y la misma </a:t>
            </a:r>
            <a:r>
              <a:rPr kumimoji="0" lang="es-ES" sz="1600" b="1" i="0" u="none" strike="noStrike" kern="1200" cap="none" spc="0" normalizeH="0" baseline="0" noProof="0" dirty="0">
                <a:ln>
                  <a:noFill/>
                </a:ln>
                <a:solidFill>
                  <a:prstClr val="black">
                    <a:lumMod val="85000"/>
                    <a:lumOff val="15000"/>
                  </a:prstClr>
                </a:solidFill>
                <a:effectLst/>
                <a:uLnTx/>
                <a:uFillTx/>
                <a:latin typeface="Candara"/>
                <a:ea typeface="+mn-ea"/>
                <a:cs typeface="+mn-cs"/>
              </a:rPr>
              <a:t>calle </a:t>
            </a:r>
            <a:r>
              <a:rPr kumimoji="0" lang="es-ES" sz="1600" b="0" i="0" u="none" strike="noStrike" kern="1200" cap="none" spc="0" normalizeH="0" baseline="0" noProof="0" dirty="0">
                <a:ln>
                  <a:noFill/>
                </a:ln>
                <a:solidFill>
                  <a:prstClr val="black">
                    <a:lumMod val="85000"/>
                    <a:lumOff val="15000"/>
                  </a:prstClr>
                </a:solidFill>
                <a:effectLst/>
                <a:uLnTx/>
                <a:uFillTx/>
                <a:latin typeface="Candara"/>
                <a:ea typeface="+mn-ea"/>
                <a:cs typeface="+mn-cs"/>
              </a:rPr>
              <a:t>son los principales medios de difusión del juego, lo que revela la implantación que hoy en día tiene en la sociedad.</a:t>
            </a:r>
          </a:p>
        </p:txBody>
      </p:sp>
      <p:sp>
        <p:nvSpPr>
          <p:cNvPr id="6" name="4 Rectángulo"/>
          <p:cNvSpPr/>
          <p:nvPr/>
        </p:nvSpPr>
        <p:spPr>
          <a:xfrm>
            <a:off x="6778276" y="1823887"/>
            <a:ext cx="4605748"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C0504D"/>
                </a:solidFill>
                <a:effectLst/>
                <a:uLnTx/>
                <a:uFillTx/>
                <a:latin typeface="Candara"/>
                <a:ea typeface="+mn-ea"/>
                <a:cs typeface="+mn-cs"/>
              </a:rPr>
              <a:t>¿Crees que es fácil ganar dinero con el juego?</a:t>
            </a:r>
          </a:p>
        </p:txBody>
      </p:sp>
      <p:sp>
        <p:nvSpPr>
          <p:cNvPr id="7" name="7 Rectángulo"/>
          <p:cNvSpPr/>
          <p:nvPr/>
        </p:nvSpPr>
        <p:spPr>
          <a:xfrm>
            <a:off x="7621533" y="4378328"/>
            <a:ext cx="3073277"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C0504D"/>
                </a:solidFill>
                <a:effectLst/>
                <a:uLnTx/>
                <a:uFillTx/>
                <a:latin typeface="Candara"/>
                <a:ea typeface="+mn-ea"/>
                <a:cs typeface="+mn-cs"/>
              </a:rPr>
              <a:t>¿Cómo te informas del juego?</a:t>
            </a:r>
          </a:p>
        </p:txBody>
      </p:sp>
      <p:graphicFrame>
        <p:nvGraphicFramePr>
          <p:cNvPr id="8" name="8 Gráfico"/>
          <p:cNvGraphicFramePr/>
          <p:nvPr/>
        </p:nvGraphicFramePr>
        <p:xfrm>
          <a:off x="540568" y="2128184"/>
          <a:ext cx="5390515" cy="24348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9 Gráfico"/>
          <p:cNvGraphicFramePr/>
          <p:nvPr/>
        </p:nvGraphicFramePr>
        <p:xfrm>
          <a:off x="6153773" y="2128184"/>
          <a:ext cx="5390515" cy="21240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9 Gráfico"/>
          <p:cNvGraphicFramePr/>
          <p:nvPr/>
        </p:nvGraphicFramePr>
        <p:xfrm>
          <a:off x="6306173" y="4733925"/>
          <a:ext cx="5390515" cy="212407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4488918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085" y="171450"/>
            <a:ext cx="634365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5067" y="3082290"/>
            <a:ext cx="5648325" cy="346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6417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b="1" dirty="0"/>
              <a:t>ESTIMACIÓN DE LA ADICCIÓN AL JUEGO</a:t>
            </a:r>
            <a:endParaRPr lang="gl-ES" b="1" dirty="0"/>
          </a:p>
        </p:txBody>
      </p:sp>
      <p:graphicFrame>
        <p:nvGraphicFramePr>
          <p:cNvPr id="3" name="90 Gráfico"/>
          <p:cNvGraphicFramePr/>
          <p:nvPr/>
        </p:nvGraphicFramePr>
        <p:xfrm>
          <a:off x="341745" y="3608627"/>
          <a:ext cx="4323644" cy="2950217"/>
        </p:xfrm>
        <a:graphic>
          <a:graphicData uri="http://schemas.openxmlformats.org/drawingml/2006/chart">
            <c:chart xmlns:c="http://schemas.openxmlformats.org/drawingml/2006/chart" xmlns:r="http://schemas.openxmlformats.org/officeDocument/2006/relationships" r:id="rId3"/>
          </a:graphicData>
        </a:graphic>
      </p:graphicFrame>
      <p:sp>
        <p:nvSpPr>
          <p:cNvPr id="5" name="Título 2"/>
          <p:cNvSpPr txBox="1">
            <a:spLocks/>
          </p:cNvSpPr>
          <p:nvPr/>
        </p:nvSpPr>
        <p:spPr>
          <a:xfrm>
            <a:off x="1295402" y="843590"/>
            <a:ext cx="9601196" cy="777677"/>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s-ES" sz="4400" b="0" i="0" u="none" strike="noStrike" kern="1200" cap="none" spc="0" normalizeH="0" baseline="0" noProof="0" dirty="0">
              <a:ln w="3175" cmpd="sng">
                <a:noFill/>
              </a:ln>
              <a:solidFill>
                <a:prstClr val="black">
                  <a:lumMod val="85000"/>
                  <a:lumOff val="15000"/>
                </a:prstClr>
              </a:solidFill>
              <a:effectLst/>
              <a:uLnTx/>
              <a:uFillTx/>
              <a:latin typeface="Candara"/>
              <a:ea typeface="+mj-ea"/>
              <a:cs typeface="+mj-cs"/>
            </a:endParaRPr>
          </a:p>
        </p:txBody>
      </p:sp>
      <p:sp>
        <p:nvSpPr>
          <p:cNvPr id="6" name="Marcador de contenido 3"/>
          <p:cNvSpPr txBox="1">
            <a:spLocks/>
          </p:cNvSpPr>
          <p:nvPr/>
        </p:nvSpPr>
        <p:spPr>
          <a:xfrm>
            <a:off x="4823459" y="3694942"/>
            <a:ext cx="7082213" cy="2763008"/>
          </a:xfrm>
          <a:prstGeom prst="rect">
            <a:avLst/>
          </a:prstGeom>
        </p:spPr>
        <p:style>
          <a:lnRef idx="2">
            <a:schemeClr val="accent1"/>
          </a:lnRef>
          <a:fillRef idx="1">
            <a:schemeClr val="lt1"/>
          </a:fillRef>
          <a:effectRef idx="0">
            <a:schemeClr val="accent1"/>
          </a:effectRef>
          <a:fontRef idx="minor">
            <a:schemeClr val="dk1"/>
          </a:fontRef>
        </p:style>
        <p:txBody>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285750" marR="0" lvl="0" indent="-285750" algn="just" defTabSz="457200" rtl="0" eaLnBrk="1" fontAlgn="auto" latinLnBrk="0" hangingPunct="1">
              <a:lnSpc>
                <a:spcPct val="100000"/>
              </a:lnSpc>
              <a:spcBef>
                <a:spcPct val="20000"/>
              </a:spcBef>
              <a:spcAft>
                <a:spcPts val="600"/>
              </a:spcAft>
              <a:buClr>
                <a:srgbClr val="4F81BD"/>
              </a:buClr>
              <a:buSzPct val="115000"/>
              <a:buFont typeface="Arial"/>
              <a:buChar char="•"/>
              <a:tabLst/>
              <a:defRPr/>
            </a:pPr>
            <a:r>
              <a:rPr kumimoji="0" lang="es-ES" sz="1600" b="1" i="0" u="none" strike="noStrike" kern="1200" cap="none" spc="0" normalizeH="0" baseline="0" noProof="0" dirty="0">
                <a:ln>
                  <a:noFill/>
                </a:ln>
                <a:solidFill>
                  <a:srgbClr val="004358"/>
                </a:solidFill>
                <a:effectLst/>
                <a:uLnTx/>
                <a:uFillTx/>
                <a:latin typeface="Candara"/>
                <a:ea typeface="+mn-ea"/>
                <a:cs typeface="+mn-cs"/>
              </a:rPr>
              <a:t>Un 2% de la muestra podría estar teniendo ya problemas con el juego</a:t>
            </a:r>
            <a:r>
              <a:rPr kumimoji="0" lang="es-ES" sz="1600" b="0" i="0" u="none" strike="noStrike" kern="1200" cap="none" spc="0" normalizeH="0" baseline="0" noProof="0" dirty="0">
                <a:ln>
                  <a:noFill/>
                </a:ln>
                <a:solidFill>
                  <a:srgbClr val="004358"/>
                </a:solidFill>
                <a:effectLst/>
                <a:uLnTx/>
                <a:uFillTx/>
                <a:latin typeface="Candara"/>
                <a:ea typeface="+mn-ea"/>
                <a:cs typeface="+mn-cs"/>
              </a:rPr>
              <a:t>:  el </a:t>
            </a:r>
            <a:r>
              <a:rPr kumimoji="0" lang="es-ES" sz="1600" b="1" i="0" u="none" strike="noStrike" kern="1200" cap="none" spc="0" normalizeH="0" baseline="0" noProof="0" dirty="0">
                <a:ln>
                  <a:noFill/>
                </a:ln>
                <a:solidFill>
                  <a:srgbClr val="004358"/>
                </a:solidFill>
                <a:effectLst/>
                <a:uLnTx/>
                <a:uFillTx/>
                <a:latin typeface="Candara"/>
                <a:ea typeface="+mn-ea"/>
                <a:cs typeface="+mn-cs"/>
              </a:rPr>
              <a:t>1,4</a:t>
            </a:r>
            <a:r>
              <a:rPr kumimoji="0" lang="es-ES" sz="1600" b="0" i="0" u="none" strike="noStrike" kern="1200" cap="none" spc="0" normalizeH="0" baseline="0" noProof="0" dirty="0">
                <a:ln>
                  <a:noFill/>
                </a:ln>
                <a:solidFill>
                  <a:srgbClr val="004358"/>
                </a:solidFill>
                <a:effectLst/>
                <a:uLnTx/>
                <a:uFillTx/>
                <a:latin typeface="Candara"/>
                <a:ea typeface="+mn-ea"/>
                <a:cs typeface="+mn-cs"/>
              </a:rPr>
              <a:t>% serían Usuarios Problemáticos (con una alta probabilidad de desarrollar un trastorno del juego en el futuro) y un </a:t>
            </a:r>
            <a:r>
              <a:rPr kumimoji="0" lang="es-ES" sz="1600" b="1" i="0" u="none" strike="noStrike" kern="1200" cap="none" spc="0" normalizeH="0" baseline="0" noProof="0" dirty="0">
                <a:ln>
                  <a:noFill/>
                </a:ln>
                <a:solidFill>
                  <a:srgbClr val="004358"/>
                </a:solidFill>
                <a:effectLst/>
                <a:uLnTx/>
                <a:uFillTx/>
                <a:latin typeface="Candara"/>
                <a:ea typeface="+mn-ea"/>
                <a:cs typeface="+mn-cs"/>
              </a:rPr>
              <a:t>0,6</a:t>
            </a:r>
            <a:r>
              <a:rPr kumimoji="0" lang="es-ES" sz="1600" b="0" i="0" u="none" strike="noStrike" kern="1200" cap="none" spc="0" normalizeH="0" baseline="0" noProof="0" dirty="0">
                <a:ln>
                  <a:noFill/>
                </a:ln>
                <a:solidFill>
                  <a:srgbClr val="004358"/>
                </a:solidFill>
                <a:effectLst/>
                <a:uLnTx/>
                <a:uFillTx/>
                <a:latin typeface="Candara"/>
                <a:ea typeface="+mn-ea"/>
                <a:cs typeface="+mn-cs"/>
              </a:rPr>
              <a:t>% adicional presentaría ya evidencias de una ludopatía. El porcentaje en el caso de los chicos de entre 14 y 15 años se situaría en el 3,6% y en el 4,8% entre los de 16-17.</a:t>
            </a:r>
          </a:p>
          <a:p>
            <a:pPr marL="285750" marR="0" lvl="0" indent="-285750" algn="just" defTabSz="457200" rtl="0" eaLnBrk="1" fontAlgn="auto" latinLnBrk="0" hangingPunct="1">
              <a:lnSpc>
                <a:spcPct val="100000"/>
              </a:lnSpc>
              <a:spcBef>
                <a:spcPct val="20000"/>
              </a:spcBef>
              <a:spcAft>
                <a:spcPts val="600"/>
              </a:spcAft>
              <a:buClr>
                <a:srgbClr val="4F81BD"/>
              </a:buClr>
              <a:buSzPct val="115000"/>
              <a:buFont typeface="Arial"/>
              <a:buChar char="•"/>
              <a:tabLst/>
              <a:defRPr/>
            </a:pPr>
            <a:r>
              <a:rPr kumimoji="0" lang="es-ES" sz="1600" b="1" i="0" u="none" strike="noStrike" kern="1200" cap="none" spc="0" normalizeH="0" baseline="0" noProof="0" dirty="0">
                <a:ln>
                  <a:noFill/>
                </a:ln>
                <a:solidFill>
                  <a:srgbClr val="004358"/>
                </a:solidFill>
                <a:effectLst/>
                <a:uLnTx/>
                <a:uFillTx/>
                <a:latin typeface="Candara"/>
                <a:ea typeface="+mn-ea"/>
                <a:cs typeface="+mn-cs"/>
              </a:rPr>
              <a:t>Si las cifras las referimos únicamente a quienes apostaron alguna vez en su vida, la tasa asciende al 8% </a:t>
            </a:r>
            <a:r>
              <a:rPr kumimoji="0" lang="es-ES" sz="1600" b="0" i="0" u="none" strike="noStrike" kern="1200" cap="none" spc="0" normalizeH="0" baseline="0" noProof="0" dirty="0">
                <a:ln>
                  <a:noFill/>
                </a:ln>
                <a:solidFill>
                  <a:srgbClr val="004358"/>
                </a:solidFill>
                <a:effectLst/>
                <a:uLnTx/>
                <a:uFillTx/>
                <a:latin typeface="Candara"/>
                <a:ea typeface="+mn-ea"/>
                <a:cs typeface="+mn-cs"/>
              </a:rPr>
              <a:t>(5,6% de juego problemático y 2,4% de juego patológico). Esto es, </a:t>
            </a:r>
            <a:r>
              <a:rPr kumimoji="0" lang="es-ES" sz="1600" b="1" i="0" u="none" strike="noStrike" kern="1200" cap="none" spc="0" normalizeH="0" baseline="0" noProof="0" dirty="0">
                <a:ln>
                  <a:noFill/>
                </a:ln>
                <a:solidFill>
                  <a:srgbClr val="FF0000"/>
                </a:solidFill>
                <a:effectLst/>
                <a:uLnTx/>
                <a:uFillTx/>
                <a:latin typeface="Candara"/>
                <a:ea typeface="+mn-ea"/>
                <a:cs typeface="+mn-cs"/>
              </a:rPr>
              <a:t>casi 1 de cada 10 adolescentes que apuestan podría estar teniendo ya problemas con el juego</a:t>
            </a:r>
            <a:r>
              <a:rPr kumimoji="0" lang="es-ES" sz="1600" b="0" i="0" u="none" strike="noStrike" kern="1200" cap="none" spc="0" normalizeH="0" baseline="0" noProof="0" dirty="0">
                <a:ln>
                  <a:noFill/>
                </a:ln>
                <a:solidFill>
                  <a:srgbClr val="FF0000"/>
                </a:solidFill>
                <a:effectLst/>
                <a:uLnTx/>
                <a:uFillTx/>
                <a:latin typeface="Candara"/>
                <a:ea typeface="+mn-ea"/>
                <a:cs typeface="+mn-cs"/>
              </a:rPr>
              <a:t>, </a:t>
            </a:r>
            <a:r>
              <a:rPr kumimoji="0" lang="es-ES" sz="1600" b="0" i="0" u="none" strike="noStrike" kern="1200" cap="none" spc="0" normalizeH="0" baseline="0" noProof="0" dirty="0">
                <a:ln>
                  <a:noFill/>
                </a:ln>
                <a:solidFill>
                  <a:srgbClr val="004358"/>
                </a:solidFill>
                <a:effectLst/>
                <a:uLnTx/>
                <a:uFillTx/>
                <a:latin typeface="Candara"/>
                <a:ea typeface="+mn-ea"/>
                <a:cs typeface="+mn-cs"/>
              </a:rPr>
              <a:t>lo que coincide con lo advertido por los expertos internacionales.</a:t>
            </a:r>
          </a:p>
          <a:p>
            <a:pPr marL="285750" marR="0" lvl="0" indent="-285750" algn="just" defTabSz="457200" rtl="0" eaLnBrk="1" fontAlgn="auto" latinLnBrk="0" hangingPunct="1">
              <a:lnSpc>
                <a:spcPct val="100000"/>
              </a:lnSpc>
              <a:spcBef>
                <a:spcPct val="20000"/>
              </a:spcBef>
              <a:spcAft>
                <a:spcPts val="600"/>
              </a:spcAft>
              <a:buClr>
                <a:srgbClr val="4F81BD"/>
              </a:buClr>
              <a:buSzPct val="115000"/>
              <a:buFont typeface="Arial"/>
              <a:buChar char="•"/>
              <a:tabLst/>
              <a:defRPr/>
            </a:pPr>
            <a:endParaRPr kumimoji="0" lang="es-ES" sz="1600" b="0" i="0" u="none" strike="noStrike" kern="1200" cap="none" spc="0" normalizeH="0" baseline="0" noProof="0" dirty="0">
              <a:ln>
                <a:noFill/>
              </a:ln>
              <a:solidFill>
                <a:srgbClr val="01438A"/>
              </a:solidFill>
              <a:effectLst/>
              <a:uLnTx/>
              <a:uFillTx/>
              <a:latin typeface="Candara"/>
              <a:ea typeface="+mn-ea"/>
              <a:cs typeface="+mn-cs"/>
            </a:endParaRPr>
          </a:p>
          <a:p>
            <a:pPr marL="285750" marR="0" lvl="0" indent="-285750" algn="just" defTabSz="457200" rtl="0" eaLnBrk="1" fontAlgn="auto" latinLnBrk="0" hangingPunct="1">
              <a:lnSpc>
                <a:spcPct val="100000"/>
              </a:lnSpc>
              <a:spcBef>
                <a:spcPct val="20000"/>
              </a:spcBef>
              <a:spcAft>
                <a:spcPts val="600"/>
              </a:spcAft>
              <a:buClr>
                <a:srgbClr val="4F81BD"/>
              </a:buClr>
              <a:buSzPct val="115000"/>
              <a:buFont typeface="Arial"/>
              <a:buChar char="•"/>
              <a:tabLst/>
              <a:defRPr/>
            </a:pPr>
            <a:endParaRPr kumimoji="0" lang="es-ES" sz="1600" b="0" i="0" u="none" strike="noStrike" kern="1200" cap="none" spc="0" normalizeH="0" baseline="0" noProof="0" dirty="0">
              <a:ln>
                <a:noFill/>
              </a:ln>
              <a:solidFill>
                <a:prstClr val="black">
                  <a:lumMod val="85000"/>
                  <a:lumOff val="15000"/>
                </a:prstClr>
              </a:solidFill>
              <a:effectLst/>
              <a:uLnTx/>
              <a:uFillTx/>
              <a:latin typeface="Candara"/>
              <a:ea typeface="+mn-ea"/>
              <a:cs typeface="+mn-cs"/>
            </a:endParaRPr>
          </a:p>
          <a:p>
            <a:pPr marL="285750" marR="0" lvl="0" indent="-285750" algn="just" defTabSz="457200" rtl="0" eaLnBrk="1" fontAlgn="auto" latinLnBrk="0" hangingPunct="1">
              <a:lnSpc>
                <a:spcPct val="100000"/>
              </a:lnSpc>
              <a:spcBef>
                <a:spcPct val="20000"/>
              </a:spcBef>
              <a:spcAft>
                <a:spcPts val="600"/>
              </a:spcAft>
              <a:buClr>
                <a:srgbClr val="4F81BD"/>
              </a:buClr>
              <a:buSzPct val="115000"/>
              <a:buFont typeface="Arial"/>
              <a:buChar char="•"/>
              <a:tabLst/>
              <a:defRPr/>
            </a:pPr>
            <a:endParaRPr kumimoji="0" lang="es-ES" sz="1600" b="0" i="0" u="none" strike="noStrike" kern="1200" cap="none" spc="0" normalizeH="0" baseline="0" noProof="0" dirty="0">
              <a:ln>
                <a:noFill/>
              </a:ln>
              <a:solidFill>
                <a:prstClr val="black">
                  <a:lumMod val="85000"/>
                  <a:lumOff val="15000"/>
                </a:prstClr>
              </a:solidFill>
              <a:effectLst/>
              <a:uLnTx/>
              <a:uFillTx/>
              <a:latin typeface="Candara"/>
              <a:ea typeface="+mn-ea"/>
              <a:cs typeface="+mn-cs"/>
            </a:endParaRPr>
          </a:p>
        </p:txBody>
      </p:sp>
      <p:sp>
        <p:nvSpPr>
          <p:cNvPr id="7" name="Título 3">
            <a:extLst>
              <a:ext uri="{FF2B5EF4-FFF2-40B4-BE49-F238E27FC236}">
                <a16:creationId xmlns:a16="http://schemas.microsoft.com/office/drawing/2014/main" xmlns="" id="{45967F8B-17AA-4F7E-9929-99679BEA7D61}"/>
              </a:ext>
            </a:extLst>
          </p:cNvPr>
          <p:cNvSpPr txBox="1">
            <a:spLocks/>
          </p:cNvSpPr>
          <p:nvPr/>
        </p:nvSpPr>
        <p:spPr>
          <a:xfrm>
            <a:off x="341745" y="2655803"/>
            <a:ext cx="11563928" cy="718038"/>
          </a:xfrm>
          <a:prstGeom prst="rect">
            <a:avLst/>
          </a:prstGeom>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j-ea"/>
                <a:cs typeface="+mj-cs"/>
              </a:rPr>
              <a:t>Se aplicó un instrumento de </a:t>
            </a:r>
            <a:r>
              <a:rPr kumimoji="0" lang="es-ES" sz="1800" b="0" i="1" u="none" strike="noStrike" kern="1200" cap="none" spc="0" normalizeH="0" baseline="0" noProof="0" dirty="0" err="1">
                <a:ln>
                  <a:noFill/>
                </a:ln>
                <a:solidFill>
                  <a:prstClr val="black"/>
                </a:solidFill>
                <a:effectLst/>
                <a:uLnTx/>
                <a:uFillTx/>
                <a:latin typeface="Calibri" panose="020F0502020204030204"/>
                <a:ea typeface="+mj-ea"/>
                <a:cs typeface="+mj-cs"/>
              </a:rPr>
              <a:t>screening</a:t>
            </a:r>
            <a:r>
              <a:rPr kumimoji="0" lang="es-ES" sz="1800" b="0" i="0" u="none" strike="noStrike" kern="1200" cap="none" spc="0" normalizeH="0" baseline="0" noProof="0" dirty="0">
                <a:ln>
                  <a:noFill/>
                </a:ln>
                <a:solidFill>
                  <a:prstClr val="black"/>
                </a:solidFill>
                <a:effectLst/>
                <a:uLnTx/>
                <a:uFillTx/>
                <a:latin typeface="Calibri" panose="020F0502020204030204"/>
                <a:ea typeface="+mj-ea"/>
                <a:cs typeface="+mj-cs"/>
              </a:rPr>
              <a:t> específico validado a nivel internacional:</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2400" b="1" i="1" u="none" strike="noStrike" kern="1200" cap="none" spc="0" normalizeH="0" baseline="0" noProof="0" dirty="0">
                <a:ln>
                  <a:noFill/>
                </a:ln>
                <a:solidFill>
                  <a:srgbClr val="1F497D"/>
                </a:solidFill>
                <a:effectLst/>
                <a:uLnTx/>
                <a:uFillTx/>
                <a:latin typeface="Calibri" panose="020F0502020204030204"/>
                <a:ea typeface="+mj-ea"/>
                <a:cs typeface="+mj-cs"/>
              </a:rPr>
              <a:t>BAGS</a:t>
            </a:r>
            <a:r>
              <a:rPr kumimoji="0" lang="es-ES" sz="2400" b="0" i="0" u="none" strike="noStrike" kern="1200" cap="none" spc="0" normalizeH="0" baseline="0" noProof="0" dirty="0">
                <a:ln>
                  <a:noFill/>
                </a:ln>
                <a:solidFill>
                  <a:prstClr val="black"/>
                </a:solidFill>
                <a:effectLst/>
                <a:uLnTx/>
                <a:uFillTx/>
                <a:latin typeface="Calibri" panose="020F0502020204030204"/>
                <a:ea typeface="+mj-ea"/>
                <a:cs typeface="+mj-cs"/>
              </a:rPr>
              <a:t> </a:t>
            </a:r>
            <a:r>
              <a:rPr kumimoji="0" lang="es-ES" sz="1800" b="0" i="0" u="none" strike="noStrike" kern="1200" cap="none" spc="0" normalizeH="0" baseline="0" noProof="0" dirty="0">
                <a:ln>
                  <a:noFill/>
                </a:ln>
                <a:solidFill>
                  <a:prstClr val="black"/>
                </a:solidFill>
                <a:effectLst/>
                <a:uLnTx/>
                <a:uFillTx/>
                <a:latin typeface="Calibri" panose="020F0502020204030204"/>
                <a:ea typeface="+mj-ea"/>
                <a:cs typeface="+mj-cs"/>
              </a:rPr>
              <a:t>– </a:t>
            </a:r>
            <a:r>
              <a:rPr kumimoji="0" lang="en-US" sz="1800" b="0" i="1" u="none" strike="noStrike" kern="1200" cap="none" spc="0" normalizeH="0" baseline="0" noProof="0" dirty="0">
                <a:ln>
                  <a:noFill/>
                </a:ln>
                <a:solidFill>
                  <a:prstClr val="black"/>
                </a:solidFill>
                <a:effectLst/>
                <a:uLnTx/>
                <a:uFillTx/>
                <a:latin typeface="Calibri" panose="020F0502020204030204"/>
                <a:ea typeface="+mj-ea"/>
                <a:cs typeface="+mj-cs"/>
              </a:rPr>
              <a:t>BRIEF ADOLESCENT GAMBLING SCREEN</a:t>
            </a:r>
            <a:r>
              <a:rPr kumimoji="0" lang="en-US" sz="1800" b="0" i="0" u="none" strike="noStrike" kern="1200" cap="none" spc="0" normalizeH="0" baseline="0" noProof="0" dirty="0">
                <a:ln>
                  <a:noFill/>
                </a:ln>
                <a:solidFill>
                  <a:prstClr val="black"/>
                </a:solidFill>
                <a:effectLst/>
                <a:uLnTx/>
                <a:uFillTx/>
                <a:latin typeface="Calibri" panose="020F0502020204030204"/>
                <a:ea typeface="+mj-ea"/>
                <a:cs typeface="+mj-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j-ea"/>
                <a:cs typeface="+mj-cs"/>
              </a:rPr>
              <a:t>Stinchfield</a:t>
            </a:r>
            <a:r>
              <a:rPr kumimoji="0" lang="en-US" sz="1800" b="0" i="0" u="none" strike="noStrike" kern="1200" cap="none" spc="0" normalizeH="0" baseline="0" noProof="0" dirty="0">
                <a:ln>
                  <a:noFill/>
                </a:ln>
                <a:solidFill>
                  <a:prstClr val="black"/>
                </a:solidFill>
                <a:effectLst/>
                <a:uLnTx/>
                <a:uFillTx/>
                <a:latin typeface="Calibri" panose="020F0502020204030204"/>
                <a:ea typeface="+mj-ea"/>
                <a:cs typeface="+mj-cs"/>
              </a:rPr>
              <a:t> et al., 2017</a:t>
            </a:r>
            <a:r>
              <a:rPr kumimoji="0" lang="es-ES" sz="1800" b="0" i="0" u="none" strike="noStrike" kern="1200" cap="none" spc="0" normalizeH="0" baseline="0" noProof="0" dirty="0">
                <a:ln>
                  <a:noFill/>
                </a:ln>
                <a:solidFill>
                  <a:prstClr val="black"/>
                </a:solidFill>
                <a:effectLst/>
                <a:uLnTx/>
                <a:uFillTx/>
                <a:latin typeface="Calibri" panose="020F0502020204030204"/>
                <a:ea typeface="+mj-ea"/>
                <a:cs typeface="+mj-cs"/>
              </a:rPr>
              <a:t>).</a:t>
            </a:r>
            <a:endParaRPr kumimoji="0" lang="es-ES" sz="16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096943997"/>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b="1" dirty="0"/>
              <a:t>ALGUNOS AYUNTAMIENTOS</a:t>
            </a:r>
            <a:endParaRPr lang="gl-ES" b="1" dirty="0"/>
          </a:p>
        </p:txBody>
      </p:sp>
      <p:sp>
        <p:nvSpPr>
          <p:cNvPr id="5" name="Título 2"/>
          <p:cNvSpPr txBox="1">
            <a:spLocks/>
          </p:cNvSpPr>
          <p:nvPr/>
        </p:nvSpPr>
        <p:spPr>
          <a:xfrm>
            <a:off x="1295402" y="843590"/>
            <a:ext cx="9601196" cy="777677"/>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s-ES" sz="4400" b="0" i="0" u="none" strike="noStrike" kern="1200" cap="none" spc="0" normalizeH="0" baseline="0" noProof="0" dirty="0">
              <a:ln w="3175" cmpd="sng">
                <a:noFill/>
              </a:ln>
              <a:solidFill>
                <a:prstClr val="black">
                  <a:lumMod val="85000"/>
                  <a:lumOff val="15000"/>
                </a:prstClr>
              </a:solidFill>
              <a:effectLst/>
              <a:uLnTx/>
              <a:uFillTx/>
              <a:latin typeface="Candara"/>
              <a:ea typeface="+mj-ea"/>
              <a:cs typeface="+mj-cs"/>
            </a:endParaRPr>
          </a:p>
        </p:txBody>
      </p:sp>
      <p:graphicFrame>
        <p:nvGraphicFramePr>
          <p:cNvPr id="8" name="7 Gráfico"/>
          <p:cNvGraphicFramePr/>
          <p:nvPr/>
        </p:nvGraphicFramePr>
        <p:xfrm>
          <a:off x="920467" y="3647482"/>
          <a:ext cx="3200119" cy="2879495"/>
        </p:xfrm>
        <a:graphic>
          <a:graphicData uri="http://schemas.openxmlformats.org/drawingml/2006/chart">
            <c:chart xmlns:c="http://schemas.openxmlformats.org/drawingml/2006/chart" xmlns:r="http://schemas.openxmlformats.org/officeDocument/2006/relationships" r:id="rId3"/>
          </a:graphicData>
        </a:graphic>
      </p:graphicFrame>
      <p:sp>
        <p:nvSpPr>
          <p:cNvPr id="13" name="Título 2"/>
          <p:cNvSpPr txBox="1">
            <a:spLocks/>
          </p:cNvSpPr>
          <p:nvPr/>
        </p:nvSpPr>
        <p:spPr>
          <a:xfrm>
            <a:off x="5305250" y="2674143"/>
            <a:ext cx="2045180" cy="777677"/>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gl-ES" sz="1800" b="1" i="0" u="none" strike="noStrike" kern="1200" cap="none" spc="0" normalizeH="0" baseline="0" noProof="0" dirty="0">
                <a:ln w="3175" cmpd="sng">
                  <a:noFill/>
                </a:ln>
                <a:solidFill>
                  <a:srgbClr val="1F497D"/>
                </a:solidFill>
                <a:effectLst/>
                <a:uLnTx/>
                <a:uFillTx/>
                <a:latin typeface="Candara"/>
                <a:ea typeface="+mj-ea"/>
                <a:cs typeface="+mj-cs"/>
              </a:rPr>
              <a:t>AYUNTAMIENTO </a:t>
            </a:r>
            <a:r>
              <a:rPr kumimoji="0" lang="gl-ES" sz="1800" b="1" i="0" u="none" strike="noStrike" kern="1200" cap="none" spc="0" normalizeH="0" baseline="0" noProof="0" dirty="0">
                <a:ln w="3175" cmpd="sng">
                  <a:noFill/>
                </a:ln>
                <a:solidFill>
                  <a:srgbClr val="FF0000"/>
                </a:solidFill>
                <a:effectLst/>
                <a:uLnTx/>
                <a:uFillTx/>
                <a:latin typeface="Candara"/>
                <a:ea typeface="+mj-ea"/>
                <a:cs typeface="+mj-cs"/>
              </a:rPr>
              <a:t>Y</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gl-ES" sz="1800" b="1" i="0" u="none" strike="noStrike" kern="1200" cap="none" spc="0" normalizeH="0" baseline="0" noProof="0" dirty="0">
                <a:ln w="3175" cmpd="sng">
                  <a:noFill/>
                </a:ln>
                <a:solidFill>
                  <a:srgbClr val="1F497D"/>
                </a:solidFill>
                <a:effectLst/>
                <a:uLnTx/>
                <a:uFillTx/>
                <a:latin typeface="Candara"/>
                <a:ea typeface="+mj-ea"/>
                <a:cs typeface="+mj-cs"/>
              </a:rPr>
              <a:t>(n=1.538)</a:t>
            </a:r>
          </a:p>
        </p:txBody>
      </p:sp>
      <p:sp>
        <p:nvSpPr>
          <p:cNvPr id="14" name="13 Rectángulo"/>
          <p:cNvSpPr/>
          <p:nvPr/>
        </p:nvSpPr>
        <p:spPr>
          <a:xfrm>
            <a:off x="1536342" y="2528490"/>
            <a:ext cx="2016799" cy="92333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gl-ES" sz="1800" b="1" i="0" u="none" strike="noStrike" kern="1200" cap="none" spc="0" normalizeH="0" baseline="0" noProof="0" dirty="0">
              <a:ln>
                <a:noFill/>
              </a:ln>
              <a:solidFill>
                <a:srgbClr val="1F497D"/>
              </a:solidFill>
              <a:effectLst/>
              <a:uLnTx/>
              <a:uFillTx/>
              <a:latin typeface="Candar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gl-ES" sz="1800" b="1" i="0" u="none" strike="noStrike" kern="1200" cap="none" spc="0" normalizeH="0" baseline="0" noProof="0" dirty="0">
                <a:ln>
                  <a:noFill/>
                </a:ln>
                <a:solidFill>
                  <a:srgbClr val="1F497D"/>
                </a:solidFill>
                <a:effectLst/>
                <a:uLnTx/>
                <a:uFillTx/>
                <a:latin typeface="Candara"/>
                <a:ea typeface="+mn-ea"/>
                <a:cs typeface="+mn-cs"/>
              </a:rPr>
              <a:t>AYUNTAMIENTO </a:t>
            </a:r>
            <a:r>
              <a:rPr kumimoji="0" lang="gl-ES" sz="1800" b="1" i="0" u="none" strike="noStrike" kern="1200" cap="none" spc="0" normalizeH="0" baseline="0" noProof="0" dirty="0">
                <a:ln>
                  <a:noFill/>
                </a:ln>
                <a:solidFill>
                  <a:srgbClr val="FF0000"/>
                </a:solidFill>
                <a:effectLst/>
                <a:uLnTx/>
                <a:uFillTx/>
                <a:latin typeface="Candara"/>
                <a:ea typeface="+mn-ea"/>
                <a:cs typeface="+mn-cs"/>
              </a:rPr>
              <a:t>X</a:t>
            </a:r>
            <a:r>
              <a:rPr kumimoji="0" lang="gl-ES" sz="1800" b="1" i="0" u="none" strike="noStrike" kern="1200" cap="none" spc="0" normalizeH="0" baseline="0" noProof="0" dirty="0">
                <a:ln>
                  <a:noFill/>
                </a:ln>
                <a:solidFill>
                  <a:srgbClr val="1F497D"/>
                </a:solidFill>
                <a:effectLst/>
                <a:uLnTx/>
                <a:uFillTx/>
                <a:latin typeface="Candara"/>
                <a:ea typeface="+mn-ea"/>
                <a:cs typeface="+mn-cs"/>
              </a:rPr>
              <a:t> (n=3.814)</a:t>
            </a:r>
          </a:p>
        </p:txBody>
      </p:sp>
      <p:graphicFrame>
        <p:nvGraphicFramePr>
          <p:cNvPr id="16" name="15 Gráfico"/>
          <p:cNvGraphicFramePr/>
          <p:nvPr/>
        </p:nvGraphicFramePr>
        <p:xfrm>
          <a:off x="4495940" y="3647482"/>
          <a:ext cx="3200119" cy="2879495"/>
        </p:xfrm>
        <a:graphic>
          <a:graphicData uri="http://schemas.openxmlformats.org/drawingml/2006/chart">
            <c:chart xmlns:c="http://schemas.openxmlformats.org/drawingml/2006/chart" xmlns:r="http://schemas.openxmlformats.org/officeDocument/2006/relationships" r:id="rId4"/>
          </a:graphicData>
        </a:graphic>
      </p:graphicFrame>
      <p:sp>
        <p:nvSpPr>
          <p:cNvPr id="17" name="16 Rectángulo"/>
          <p:cNvSpPr/>
          <p:nvPr/>
        </p:nvSpPr>
        <p:spPr>
          <a:xfrm>
            <a:off x="9092682" y="2343508"/>
            <a:ext cx="2016799" cy="92333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gl-ES" sz="1800" b="1" i="0" u="none" strike="noStrike" kern="1200" cap="none" spc="0" normalizeH="0" baseline="0" noProof="0" dirty="0">
              <a:ln>
                <a:noFill/>
              </a:ln>
              <a:solidFill>
                <a:srgbClr val="1F497D"/>
              </a:solidFill>
              <a:effectLst/>
              <a:uLnTx/>
              <a:uFillTx/>
              <a:latin typeface="Candar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gl-ES" sz="1800" b="1" i="0" u="none" strike="noStrike" kern="1200" cap="none" spc="0" normalizeH="0" baseline="0" noProof="0" dirty="0">
                <a:ln>
                  <a:noFill/>
                </a:ln>
                <a:solidFill>
                  <a:srgbClr val="1F497D"/>
                </a:solidFill>
                <a:effectLst/>
                <a:uLnTx/>
                <a:uFillTx/>
                <a:latin typeface="Candara"/>
                <a:ea typeface="+mn-ea"/>
                <a:cs typeface="+mn-cs"/>
              </a:rPr>
              <a:t>AYUNTAMIENTO </a:t>
            </a:r>
            <a:r>
              <a:rPr kumimoji="0" lang="gl-ES" sz="1800" b="1" i="0" u="none" strike="noStrike" kern="1200" cap="none" spc="0" normalizeH="0" baseline="0" noProof="0" dirty="0">
                <a:ln>
                  <a:noFill/>
                </a:ln>
                <a:solidFill>
                  <a:srgbClr val="FF0000"/>
                </a:solidFill>
                <a:effectLst/>
                <a:uLnTx/>
                <a:uFillTx/>
                <a:latin typeface="Candara"/>
                <a:ea typeface="+mn-ea"/>
                <a:cs typeface="+mn-cs"/>
              </a:rPr>
              <a:t>Z</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gl-ES" sz="1800" b="1" i="0" u="none" strike="noStrike" kern="1200" cap="none" spc="0" normalizeH="0" baseline="0" noProof="0" dirty="0">
                <a:ln>
                  <a:noFill/>
                </a:ln>
                <a:solidFill>
                  <a:srgbClr val="1F497D"/>
                </a:solidFill>
                <a:effectLst/>
                <a:uLnTx/>
                <a:uFillTx/>
                <a:latin typeface="Candara"/>
                <a:ea typeface="+mn-ea"/>
                <a:cs typeface="+mn-cs"/>
              </a:rPr>
              <a:t>(n=1.121)</a:t>
            </a:r>
          </a:p>
        </p:txBody>
      </p:sp>
      <p:graphicFrame>
        <p:nvGraphicFramePr>
          <p:cNvPr id="18" name="17 Gráfico"/>
          <p:cNvGraphicFramePr/>
          <p:nvPr/>
        </p:nvGraphicFramePr>
        <p:xfrm>
          <a:off x="8501021" y="3554700"/>
          <a:ext cx="3200119" cy="287949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280537374"/>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b="1" dirty="0"/>
              <a:t>CONCLUSIONES</a:t>
            </a:r>
            <a:endParaRPr lang="gl-ES" b="1" dirty="0"/>
          </a:p>
        </p:txBody>
      </p:sp>
      <p:sp>
        <p:nvSpPr>
          <p:cNvPr id="5" name="Título 2"/>
          <p:cNvSpPr txBox="1">
            <a:spLocks/>
          </p:cNvSpPr>
          <p:nvPr/>
        </p:nvSpPr>
        <p:spPr>
          <a:xfrm>
            <a:off x="1295402" y="843590"/>
            <a:ext cx="9601196" cy="777677"/>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s-ES" sz="4400" b="0" i="0" u="none" strike="noStrike" kern="1200" cap="none" spc="0" normalizeH="0" baseline="0" noProof="0" dirty="0">
              <a:ln w="3175" cmpd="sng">
                <a:noFill/>
              </a:ln>
              <a:solidFill>
                <a:prstClr val="black">
                  <a:lumMod val="85000"/>
                  <a:lumOff val="15000"/>
                </a:prstClr>
              </a:solidFill>
              <a:effectLst/>
              <a:uLnTx/>
              <a:uFillTx/>
              <a:latin typeface="Candara"/>
              <a:ea typeface="+mj-ea"/>
              <a:cs typeface="+mj-cs"/>
            </a:endParaRPr>
          </a:p>
        </p:txBody>
      </p:sp>
      <p:sp>
        <p:nvSpPr>
          <p:cNvPr id="8" name="Marcador de contenido 2"/>
          <p:cNvSpPr txBox="1">
            <a:spLocks/>
          </p:cNvSpPr>
          <p:nvPr/>
        </p:nvSpPr>
        <p:spPr>
          <a:xfrm>
            <a:off x="361323" y="2699506"/>
            <a:ext cx="11583750" cy="3726180"/>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marR="0" lvl="0" indent="0" algn="just" defTabSz="914400" rtl="0" eaLnBrk="1" fontAlgn="auto" latinLnBrk="0" hangingPunct="1">
              <a:lnSpc>
                <a:spcPct val="107000"/>
              </a:lnSpc>
              <a:spcBef>
                <a:spcPct val="20000"/>
              </a:spcBef>
              <a:spcAft>
                <a:spcPts val="0"/>
              </a:spcAft>
              <a:buClr>
                <a:srgbClr val="4F81BD"/>
              </a:buClr>
              <a:buSzPct val="100000"/>
              <a:buFont typeface="Symbol" pitchFamily="18" charset="2"/>
              <a:buNone/>
              <a:tabLst/>
              <a:defRPr/>
            </a:pPr>
            <a:r>
              <a:rPr kumimoji="0" lang="es-ES" sz="16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Este estudio ha permitido comprobar que, lejos de cualquier tipo de demagogia o ideología, </a:t>
            </a:r>
            <a:r>
              <a:rPr kumimoji="0" lang="es-ES" sz="16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es un hecho que los menores apuestan</a:t>
            </a:r>
            <a:r>
              <a:rPr kumimoji="0" lang="es-ES" sz="16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 En la comunidad Autónoma de Galicia, a falta de que las autoridades autonómicas pongan definitivamente en marcha un Observatorio del Juego con las garantías y estándares científico-técnicos requeridos, el presente trabajo (llevado a cabo con una </a:t>
            </a:r>
            <a:r>
              <a:rPr kumimoji="0" lang="es-ES" sz="16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muestra de 9.000 adolescentes</a:t>
            </a:r>
            <a:r>
              <a:rPr kumimoji="0" lang="es-ES" sz="16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 ha permitido constatar que </a:t>
            </a:r>
            <a:r>
              <a:rPr kumimoji="0" lang="es-ES" sz="16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casi 1 de cada 4 menores reconoce haber apostado dinero alguna vez en su vida y alrededor de un 8,1% lo hace en la actualidad</a:t>
            </a:r>
            <a:r>
              <a:rPr kumimoji="0" lang="es-ES" sz="16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 lo que equivaldría a </a:t>
            </a:r>
            <a:r>
              <a:rPr kumimoji="0" lang="es-ES" sz="1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alrededor de 10.000 menores</a:t>
            </a:r>
            <a:r>
              <a:rPr kumimoji="0" lang="es-ES" sz="16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 La inmensa mayoría (casi el 90%) lo hacen sabiendo que no es legal y en el 61% de los casos su padres lo saben. En cuanto a las modalidades de juego más habituales, </a:t>
            </a:r>
            <a:r>
              <a:rPr kumimoji="0" lang="es-ES" sz="16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las máquinas de apuestas deportivas de bares y cafeterías constituyen el principal atractivo para los adolescentes, y en casi el 80% de los casos ni siquiera se les pide el DNI</a:t>
            </a:r>
            <a:r>
              <a:rPr kumimoji="0" lang="es-ES" sz="16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 Con relación al impacto a nivel de una posible ludopatía, </a:t>
            </a:r>
            <a:r>
              <a:rPr kumimoji="0" lang="es-ES" sz="16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casi 1 de cada 10 menores que apuestan podría estar teniendo ya problemas con el juego (</a:t>
            </a:r>
            <a:r>
              <a:rPr kumimoji="0" lang="es-ES" sz="1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el 2% de toda la población de adolescentes: más de 2.000 menores</a:t>
            </a:r>
            <a:r>
              <a:rPr kumimoji="0" lang="es-ES" sz="16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s-ES" sz="16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0" marR="0" lvl="0" indent="0" algn="just" defTabSz="914400" rtl="0" eaLnBrk="1" fontAlgn="auto" latinLnBrk="0" hangingPunct="1">
              <a:lnSpc>
                <a:spcPct val="107000"/>
              </a:lnSpc>
              <a:spcBef>
                <a:spcPct val="20000"/>
              </a:spcBef>
              <a:spcAft>
                <a:spcPts val="0"/>
              </a:spcAft>
              <a:buClr>
                <a:srgbClr val="4F81BD"/>
              </a:buClr>
              <a:buSzPct val="100000"/>
              <a:buFont typeface="Symbol" pitchFamily="18" charset="2"/>
              <a:buNone/>
              <a:tabLst/>
              <a:defRPr/>
            </a:pPr>
            <a:endParaRPr kumimoji="0" lang="es-ES" sz="16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ct val="20000"/>
              </a:spcBef>
              <a:spcAft>
                <a:spcPts val="0"/>
              </a:spcAft>
              <a:buClr>
                <a:srgbClr val="4F81BD"/>
              </a:buClr>
              <a:buSzPct val="100000"/>
              <a:buFont typeface="Symbol" pitchFamily="18" charset="2"/>
              <a:buNone/>
              <a:tabLst/>
              <a:defRPr/>
            </a:pPr>
            <a:r>
              <a:rPr kumimoji="0" lang="es-ES" sz="16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Estos resultados refuerzan la necesidad de abordar específicamente la participación en juegos de azar y apuestas de los menores de edad (tal y como se recoge en la </a:t>
            </a:r>
            <a:r>
              <a:rPr kumimoji="0" lang="es-ES" sz="1600" b="0" i="1"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Estrategia Nacional sobre Adicciones 2017-2024</a:t>
            </a:r>
            <a:r>
              <a:rPr kumimoji="0" lang="es-ES" sz="16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 como un caldo de cultivo realmente preocupante y que parecer ir a más. Un análisis más profundo de la accesibilidad, las motivaciones y expectativas o el control parental deben llevar al desarrollo de una prevención  realmente integral y, sobre todo, eficaz.</a:t>
            </a:r>
          </a:p>
        </p:txBody>
      </p:sp>
    </p:spTree>
    <p:extLst>
      <p:ext uri="{BB962C8B-B14F-4D97-AF65-F5344CB8AC3E}">
        <p14:creationId xmlns:p14="http://schemas.microsoft.com/office/powerpoint/2010/main" val="2333891408"/>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349D4D51-1D3F-4A60-B517-11BE0EC6859D}"/>
              </a:ext>
            </a:extLst>
          </p:cNvPr>
          <p:cNvPicPr>
            <a:picLocks noChangeAspect="1"/>
          </p:cNvPicPr>
          <p:nvPr/>
        </p:nvPicPr>
        <p:blipFill>
          <a:blip r:embed="rId2"/>
          <a:stretch>
            <a:fillRect/>
          </a:stretch>
        </p:blipFill>
        <p:spPr>
          <a:xfrm>
            <a:off x="4964" y="0"/>
            <a:ext cx="12182072" cy="6858000"/>
          </a:xfrm>
          <a:prstGeom prst="rect">
            <a:avLst/>
          </a:prstGeom>
        </p:spPr>
      </p:pic>
    </p:spTree>
    <p:extLst>
      <p:ext uri="{BB962C8B-B14F-4D97-AF65-F5344CB8AC3E}">
        <p14:creationId xmlns:p14="http://schemas.microsoft.com/office/powerpoint/2010/main" val="150663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98806" y="546161"/>
            <a:ext cx="9835661" cy="630970"/>
          </a:xfrm>
        </p:spPr>
        <p:txBody>
          <a:bodyPr>
            <a:normAutofit/>
          </a:bodyPr>
          <a:lstStyle/>
          <a:p>
            <a:pPr algn="r"/>
            <a:r>
              <a:rPr lang="es-ES_tradnl" sz="2500" dirty="0">
                <a:solidFill>
                  <a:srgbClr val="002060"/>
                </a:solidFill>
                <a:effectLst>
                  <a:outerShdw blurRad="38100" dist="38100" dir="2700000" algn="tl">
                    <a:srgbClr val="000000">
                      <a:alpha val="43137"/>
                    </a:srgbClr>
                  </a:outerShdw>
                </a:effectLst>
                <a:latin typeface="Britannic Bold" pitchFamily="34" charset="0"/>
              </a:rPr>
              <a:t>El papel de los Padres</a:t>
            </a:r>
            <a:endParaRPr lang="gl-ES" sz="2500" dirty="0">
              <a:solidFill>
                <a:srgbClr val="002060"/>
              </a:solidFill>
              <a:effectLst>
                <a:outerShdw blurRad="38100" dist="38100" dir="2700000" algn="tl">
                  <a:srgbClr val="000000">
                    <a:alpha val="43137"/>
                  </a:srgbClr>
                </a:outerShdw>
              </a:effectLst>
              <a:latin typeface="Britannic Bold" pitchFamily="34" charset="0"/>
            </a:endParaRPr>
          </a:p>
        </p:txBody>
      </p:sp>
      <p:sp>
        <p:nvSpPr>
          <p:cNvPr id="3" name="2 Rectángulo"/>
          <p:cNvSpPr/>
          <p:nvPr/>
        </p:nvSpPr>
        <p:spPr>
          <a:xfrm>
            <a:off x="819546" y="4072253"/>
            <a:ext cx="6266121"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0B082E"/>
                </a:solidFill>
                <a:effectLst/>
                <a:uLnTx/>
                <a:uFillTx/>
                <a:latin typeface="Gill Sans MT"/>
                <a:ea typeface="+mn-ea"/>
                <a:cs typeface="+mn-cs"/>
              </a:rPr>
              <a:t>Llevas el móvil a clase…</a:t>
            </a:r>
          </a:p>
        </p:txBody>
      </p:sp>
      <p:sp>
        <p:nvSpPr>
          <p:cNvPr id="9" name="8 Rectángulo"/>
          <p:cNvSpPr/>
          <p:nvPr/>
        </p:nvSpPr>
        <p:spPr>
          <a:xfrm>
            <a:off x="6719776" y="4008756"/>
            <a:ext cx="5316280"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0B082E"/>
                </a:solidFill>
                <a:effectLst/>
                <a:uLnTx/>
                <a:uFillTx/>
                <a:latin typeface="Gill Sans MT"/>
                <a:ea typeface="+mn-ea"/>
                <a:cs typeface="+mn-cs"/>
              </a:rPr>
              <a:t>Te sueles conectar a partir de las 12 de la noche…</a:t>
            </a:r>
          </a:p>
        </p:txBody>
      </p:sp>
      <p:graphicFrame>
        <p:nvGraphicFramePr>
          <p:cNvPr id="10" name="9 Gráfico"/>
          <p:cNvGraphicFramePr/>
          <p:nvPr/>
        </p:nvGraphicFramePr>
        <p:xfrm>
          <a:off x="6138532" y="1467276"/>
          <a:ext cx="5516440" cy="260497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10 Gráfico"/>
          <p:cNvGraphicFramePr/>
          <p:nvPr/>
        </p:nvGraphicFramePr>
        <p:xfrm>
          <a:off x="819546" y="1435931"/>
          <a:ext cx="5290632" cy="2519364"/>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6 Grupo"/>
          <p:cNvGrpSpPr/>
          <p:nvPr/>
        </p:nvGrpSpPr>
        <p:grpSpPr>
          <a:xfrm>
            <a:off x="2264093" y="4316533"/>
            <a:ext cx="8080057" cy="2440520"/>
            <a:chOff x="2264093" y="933450"/>
            <a:chExt cx="8080057" cy="2440520"/>
          </a:xfrm>
        </p:grpSpPr>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4093" y="933450"/>
              <a:ext cx="1816417" cy="24405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 name="11 Rectángulo"/>
            <p:cNvSpPr/>
            <p:nvPr/>
          </p:nvSpPr>
          <p:spPr>
            <a:xfrm>
              <a:off x="4248150" y="1276547"/>
              <a:ext cx="6096000" cy="1754326"/>
            </a:xfrm>
            <a:prstGeom prst="rect">
              <a:avLst/>
            </a:prstGeom>
            <a:solidFill>
              <a:schemeClr val="bg1"/>
            </a:solidFill>
            <a:ln>
              <a:solidFill>
                <a:schemeClr val="accent4">
                  <a:lumMod val="50000"/>
                </a:schemeClr>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B376E"/>
                  </a:solidFill>
                  <a:effectLst/>
                  <a:uLnTx/>
                  <a:uFillTx/>
                  <a:latin typeface="Gill Sans MT"/>
                  <a:ea typeface="+mn-ea"/>
                  <a:cs typeface="+mn-cs"/>
                </a:rPr>
                <a:t>"Minors and online gambling: prevalence and related variables”</a:t>
              </a:r>
              <a:endParaRPr kumimoji="0" lang="es-ES" sz="1800" b="0" i="0" u="none" strike="noStrike" kern="1200" cap="none" spc="0" normalizeH="0" baseline="0" noProof="0" dirty="0">
                <a:ln>
                  <a:noFill/>
                </a:ln>
                <a:solidFill>
                  <a:srgbClr val="1B376E"/>
                </a:solidFill>
                <a:effectLst/>
                <a:uLnTx/>
                <a:uFillTx/>
                <a:latin typeface="Gill Sans M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1B376E"/>
                  </a:solidFill>
                  <a:effectLst/>
                  <a:uLnTx/>
                  <a:uFillTx/>
                  <a:latin typeface="Gill Sans MT"/>
                  <a:ea typeface="+mn-ea"/>
                  <a:cs typeface="+mn-cs"/>
                </a:rPr>
                <a:t>Patricia Gómez; Sandra Feijóo; Teresa Braña; Jesús Varela; Antonio Rial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1B376E"/>
                </a:solidFill>
                <a:effectLst/>
                <a:uLnTx/>
                <a:uFillTx/>
                <a:latin typeface="Gill Sans M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err="1">
                  <a:ln>
                    <a:noFill/>
                  </a:ln>
                  <a:solidFill>
                    <a:srgbClr val="1B376E"/>
                  </a:solidFill>
                  <a:effectLst/>
                  <a:uLnTx/>
                  <a:uFillTx/>
                  <a:latin typeface="Gill Sans MT"/>
                  <a:ea typeface="+mn-ea"/>
                  <a:cs typeface="+mn-cs"/>
                </a:rPr>
                <a:t>University</a:t>
              </a:r>
              <a:r>
                <a:rPr kumimoji="0" lang="es-ES" sz="1800" b="0" i="0" u="none" strike="noStrike" kern="1200" cap="none" spc="0" normalizeH="0" baseline="0" noProof="0" dirty="0">
                  <a:ln>
                    <a:noFill/>
                  </a:ln>
                  <a:solidFill>
                    <a:srgbClr val="1B376E"/>
                  </a:solidFill>
                  <a:effectLst/>
                  <a:uLnTx/>
                  <a:uFillTx/>
                  <a:latin typeface="Gill Sans MT"/>
                  <a:ea typeface="+mn-ea"/>
                  <a:cs typeface="+mn-cs"/>
                </a:rPr>
                <a:t> of Santiago de Compostela</a:t>
              </a:r>
            </a:p>
          </p:txBody>
        </p:sp>
      </p:grpSp>
    </p:spTree>
    <p:extLst>
      <p:ext uri="{BB962C8B-B14F-4D97-AF65-F5344CB8AC3E}">
        <p14:creationId xmlns:p14="http://schemas.microsoft.com/office/powerpoint/2010/main" val="41334578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50"/>
          <p:cNvSpPr>
            <a:spLocks noChangeArrowheads="1"/>
          </p:cNvSpPr>
          <p:nvPr/>
        </p:nvSpPr>
        <p:spPr bwMode="auto">
          <a:xfrm>
            <a:off x="1676401" y="-32266"/>
            <a:ext cx="184731" cy="369332"/>
          </a:xfrm>
          <a:prstGeom prst="rect">
            <a:avLst/>
          </a:prstGeom>
          <a:noFill/>
          <a:ln w="9525">
            <a:noFill/>
            <a:miter lim="800000"/>
            <a:headEnd/>
            <a:tailEnd/>
          </a:ln>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9" name="Título 3"/>
          <p:cNvSpPr>
            <a:spLocks noGrp="1"/>
          </p:cNvSpPr>
          <p:nvPr>
            <p:ph type="title"/>
          </p:nvPr>
        </p:nvSpPr>
        <p:spPr>
          <a:xfrm>
            <a:off x="910384" y="162157"/>
            <a:ext cx="10178322" cy="768517"/>
          </a:xfrm>
        </p:spPr>
        <p:txBody>
          <a:bodyPr>
            <a:normAutofit fontScale="90000"/>
          </a:bodyPr>
          <a:lstStyle/>
          <a:p>
            <a:r>
              <a:rPr lang="es-ES_tradnl" dirty="0"/>
              <a:t>“</a:t>
            </a:r>
            <a:r>
              <a:rPr lang="es-ES_tradnl" cap="none" dirty="0"/>
              <a:t>Free to Play-</a:t>
            </a:r>
            <a:r>
              <a:rPr lang="es-ES_tradnl" cap="none" dirty="0" err="1"/>
              <a:t>Pay</a:t>
            </a:r>
            <a:r>
              <a:rPr lang="es-ES_tradnl" cap="none" dirty="0"/>
              <a:t> to </a:t>
            </a:r>
            <a:r>
              <a:rPr lang="es-ES_tradnl" cap="none" dirty="0" err="1"/>
              <a:t>Win</a:t>
            </a:r>
            <a:r>
              <a:rPr lang="es-ES_tradnl" dirty="0"/>
              <a:t>”</a:t>
            </a:r>
          </a:p>
        </p:txBody>
      </p:sp>
      <p:graphicFrame>
        <p:nvGraphicFramePr>
          <p:cNvPr id="6" name="5 Gráfico"/>
          <p:cNvGraphicFramePr/>
          <p:nvPr/>
        </p:nvGraphicFramePr>
        <p:xfrm>
          <a:off x="1095113" y="930674"/>
          <a:ext cx="5875701" cy="4344249"/>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2 Grupo"/>
          <p:cNvGrpSpPr/>
          <p:nvPr/>
        </p:nvGrpSpPr>
        <p:grpSpPr>
          <a:xfrm>
            <a:off x="6079803" y="3905153"/>
            <a:ext cx="5843022" cy="2720044"/>
            <a:chOff x="6079803" y="3905153"/>
            <a:chExt cx="5843022" cy="2720044"/>
          </a:xfrm>
        </p:grpSpPr>
        <p:graphicFrame>
          <p:nvGraphicFramePr>
            <p:cNvPr id="7" name="6 Gráfico"/>
            <p:cNvGraphicFramePr/>
            <p:nvPr/>
          </p:nvGraphicFramePr>
          <p:xfrm>
            <a:off x="6079803" y="4750131"/>
            <a:ext cx="5843022" cy="1875066"/>
          </p:xfrm>
          <a:graphic>
            <a:graphicData uri="http://schemas.openxmlformats.org/drawingml/2006/chart">
              <c:chart xmlns:c="http://schemas.openxmlformats.org/drawingml/2006/chart" xmlns:r="http://schemas.openxmlformats.org/officeDocument/2006/relationships" r:id="rId4"/>
            </a:graphicData>
          </a:graphic>
        </p:graphicFrame>
        <p:sp>
          <p:nvSpPr>
            <p:cNvPr id="8" name="Título 3"/>
            <p:cNvSpPr txBox="1">
              <a:spLocks/>
            </p:cNvSpPr>
            <p:nvPr/>
          </p:nvSpPr>
          <p:spPr>
            <a:xfrm>
              <a:off x="6970814" y="3905153"/>
              <a:ext cx="4773882" cy="768517"/>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_tradnl" sz="4400" b="0" i="0" u="none" strike="noStrike" kern="1200" cap="all" spc="200" normalizeH="0" baseline="0" noProof="0" dirty="0">
                  <a:ln>
                    <a:noFill/>
                  </a:ln>
                  <a:solidFill>
                    <a:srgbClr val="0B082E"/>
                  </a:solidFill>
                  <a:effectLst/>
                  <a:uLnTx/>
                  <a:uFillTx/>
                  <a:latin typeface="Impact"/>
                  <a:ea typeface="+mj-ea"/>
                  <a:cs typeface="+mj-cs"/>
                </a:rPr>
                <a:t>Papel do deporte</a:t>
              </a:r>
            </a:p>
          </p:txBody>
        </p:sp>
      </p:grpSp>
    </p:spTree>
    <p:extLst>
      <p:ext uri="{BB962C8B-B14F-4D97-AF65-F5344CB8AC3E}">
        <p14:creationId xmlns:p14="http://schemas.microsoft.com/office/powerpoint/2010/main" val="428284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xmlns="" id="{A1E37553-DF98-43E0-BA22-A7EC40FAEF3A}"/>
              </a:ext>
            </a:extLst>
          </p:cNvPr>
          <p:cNvSpPr>
            <a:spLocks noGrp="1"/>
          </p:cNvSpPr>
          <p:nvPr>
            <p:ph type="title"/>
          </p:nvPr>
        </p:nvSpPr>
        <p:spPr>
          <a:xfrm>
            <a:off x="2556385" y="1396686"/>
            <a:ext cx="9473381" cy="4064627"/>
          </a:xfrm>
        </p:spPr>
        <p:txBody>
          <a:bodyPr>
            <a:normAutofit fontScale="90000"/>
          </a:bodyPr>
          <a:lstStyle/>
          <a:p>
            <a:pPr algn="ctr"/>
            <a:r>
              <a:rPr lang="es-ES" dirty="0"/>
              <a:t>Juego patológico:</a:t>
            </a:r>
            <a:br>
              <a:rPr lang="es-ES" dirty="0"/>
            </a:br>
            <a:r>
              <a:rPr lang="es-ES" dirty="0"/>
              <a:t/>
            </a:r>
            <a:br>
              <a:rPr lang="es-ES" dirty="0"/>
            </a:br>
            <a:r>
              <a:rPr lang="es-ES" dirty="0"/>
              <a:t>signos y síntomas</a:t>
            </a:r>
          </a:p>
        </p:txBody>
      </p:sp>
    </p:spTree>
    <p:extLst>
      <p:ext uri="{BB962C8B-B14F-4D97-AF65-F5344CB8AC3E}">
        <p14:creationId xmlns:p14="http://schemas.microsoft.com/office/powerpoint/2010/main" val="4258905273"/>
      </p:ext>
    </p:extLst>
  </p:cSld>
  <p:clrMapOvr>
    <a:masterClrMapping/>
  </p:clrMapOvr>
  <p:transition>
    <p:fade/>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06839" y="262320"/>
            <a:ext cx="10178322" cy="1492132"/>
          </a:xfrm>
        </p:spPr>
        <p:txBody>
          <a:bodyPr/>
          <a:lstStyle/>
          <a:p>
            <a:r>
              <a:rPr lang="es-ES_tradnl" dirty="0"/>
              <a:t>Signos y síntomas</a:t>
            </a:r>
          </a:p>
        </p:txBody>
      </p:sp>
      <p:sp>
        <p:nvSpPr>
          <p:cNvPr id="6" name="Rectángulo 5">
            <a:extLst>
              <a:ext uri="{FF2B5EF4-FFF2-40B4-BE49-F238E27FC236}">
                <a16:creationId xmlns:a16="http://schemas.microsoft.com/office/drawing/2014/main" xmlns="" id="{8106390C-A495-4BBE-99A4-EDDAE493E9EF}"/>
              </a:ext>
            </a:extLst>
          </p:cNvPr>
          <p:cNvSpPr/>
          <p:nvPr/>
        </p:nvSpPr>
        <p:spPr>
          <a:xfrm>
            <a:off x="1789471" y="1158074"/>
            <a:ext cx="8613058" cy="5416868"/>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Tx/>
              <a:buAutoNum type="alphaLcParenR"/>
              <a:tabLst/>
              <a:defRPr/>
            </a:pPr>
            <a:r>
              <a:rPr kumimoji="0" lang="es-ES" sz="2400" b="1" i="0" u="none" strike="noStrike" kern="1200" cap="none" spc="0" normalizeH="0" baseline="0" noProof="0" dirty="0">
                <a:ln>
                  <a:noFill/>
                </a:ln>
                <a:solidFill>
                  <a:prstClr val="black"/>
                </a:solidFill>
                <a:effectLst/>
                <a:uLnTx/>
                <a:uFillTx/>
                <a:latin typeface="Gill Sans MT"/>
                <a:ea typeface="+mn-ea"/>
                <a:cs typeface="+mn-cs"/>
              </a:rPr>
              <a:t>Signos conductuales/comportamentales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Gill Sans MT"/>
                <a:ea typeface="+mn-ea"/>
                <a:cs typeface="+mn-cs"/>
              </a:rPr>
              <a:t>La persona: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Gill Sans MT"/>
                <a:ea typeface="+mn-ea"/>
                <a:cs typeface="+mn-cs"/>
              </a:rPr>
              <a:t> Deja de hacer las cosas con las que disfrutaba anteriormente.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Gill Sans MT"/>
                <a:ea typeface="+mn-ea"/>
                <a:cs typeface="+mn-cs"/>
              </a:rPr>
              <a:t> Se pierde eventos familiares.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Gill Sans MT"/>
                <a:ea typeface="+mn-ea"/>
                <a:cs typeface="+mn-cs"/>
              </a:rPr>
              <a:t> No tiene tiempo ni deseos de realizar las actividades cotidianas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Gill Sans MT"/>
                <a:ea typeface="+mn-ea"/>
                <a:cs typeface="+mn-cs"/>
              </a:rPr>
              <a:t> Cambia los patrones de sueño, de alimentación o sus hábitos sexuales.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Gill Sans MT"/>
                <a:ea typeface="+mn-ea"/>
                <a:cs typeface="+mn-cs"/>
              </a:rPr>
              <a:t> Tiene conflictos con otras personas por el dinero.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Gill Sans MT"/>
                <a:ea typeface="+mn-ea"/>
                <a:cs typeface="+mn-cs"/>
              </a:rPr>
              <a:t> Consume alcohol u otras drogas más a menudo o incrementa las cantidades consumidas.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Gill Sans MT"/>
                <a:ea typeface="+mn-ea"/>
                <a:cs typeface="+mn-cs"/>
              </a:rPr>
              <a:t> Descuida las necesidades personales (higiene, sueño, alimentación) y familiares para apostar.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Gill Sans MT"/>
                <a:ea typeface="+mn-ea"/>
                <a:cs typeface="+mn-cs"/>
              </a:rPr>
              <a:t> Piensa en el juego todo el tiempo.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Gill Sans MT"/>
                <a:ea typeface="+mn-ea"/>
                <a:cs typeface="+mn-cs"/>
              </a:rPr>
              <a:t> Se muestra reservada sobre sus hábitos de juego y se pone a la defensiva cuando alguien alude a los mismos.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Gill Sans MT"/>
                <a:ea typeface="+mn-ea"/>
                <a:cs typeface="+mn-cs"/>
              </a:rPr>
              <a:t> Oculta las actividades de juego.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Gill Sans MT"/>
                <a:ea typeface="+mn-ea"/>
                <a:cs typeface="+mn-cs"/>
              </a:rPr>
              <a:t> Miente sobre el alcance (o su implicación) de los juegos de azar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Gill Sans MT"/>
                <a:ea typeface="+mn-ea"/>
                <a:cs typeface="+mn-cs"/>
              </a:rPr>
              <a:t> Dedica más tiempo a los juegos de azar.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Gill Sans MT"/>
                <a:ea typeface="+mn-ea"/>
                <a:cs typeface="+mn-cs"/>
              </a:rPr>
              <a:t> Tiene problemas legales relacionados con los juegos de azar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Gill Sans MT"/>
                <a:ea typeface="+mn-ea"/>
                <a:cs typeface="+mn-cs"/>
              </a:rPr>
              <a:t> Llega a menudo tarde al trabajo o al centro de estudios.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Gill Sans MT"/>
                <a:ea typeface="+mn-ea"/>
                <a:cs typeface="+mn-cs"/>
              </a:rPr>
              <a:t> Se ausenta de su trabajo, centro escolar o de actividades sociales importantes.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Gill Sans MT"/>
                <a:ea typeface="+mn-ea"/>
                <a:cs typeface="+mn-cs"/>
              </a:rPr>
              <a:t> Juega con la única intención de ganar dinero.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Gill Sans MT"/>
                <a:ea typeface="+mn-ea"/>
                <a:cs typeface="+mn-cs"/>
              </a:rPr>
              <a:t> Se muestra inquieta o irritable cuando no está participando en juegos de azar.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Gill Sans MT"/>
                <a:ea typeface="+mn-ea"/>
                <a:cs typeface="+mn-cs"/>
              </a:rPr>
              <a:t> Participa en juegos de azar con más frecuencia y durante períodos de tiempo cada vez más largos.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Gill Sans MT"/>
                <a:ea typeface="+mn-ea"/>
                <a:cs typeface="+mn-cs"/>
              </a:rPr>
              <a:t> Apuesta cantidades crecientes de dinero.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Gill Sans MT"/>
                <a:ea typeface="+mn-ea"/>
                <a:cs typeface="+mn-cs"/>
              </a:rPr>
              <a:t> Intenta detener, controlar o reducir el juego sin éxito.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Gill Sans MT"/>
                <a:ea typeface="+mn-ea"/>
                <a:cs typeface="+mn-cs"/>
              </a:rPr>
              <a:t> Trata de recuperarse de las pérdidas con más juegos de azar.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Gill Sans MT"/>
                <a:ea typeface="+mn-ea"/>
                <a:cs typeface="+mn-cs"/>
              </a:rPr>
              <a:t> No puede dejar de jugar a pesar de las consecuencias negativas. </a:t>
            </a:r>
          </a:p>
        </p:txBody>
      </p:sp>
      <p:pic>
        <p:nvPicPr>
          <p:cNvPr id="7" name="Imagen 6">
            <a:extLst>
              <a:ext uri="{FF2B5EF4-FFF2-40B4-BE49-F238E27FC236}">
                <a16:creationId xmlns:a16="http://schemas.microsoft.com/office/drawing/2014/main" xmlns="" id="{C2CE3B96-873A-4587-A434-6D55AC1E3B02}"/>
              </a:ext>
            </a:extLst>
          </p:cNvPr>
          <p:cNvPicPr>
            <a:picLocks noChangeAspect="1"/>
          </p:cNvPicPr>
          <p:nvPr/>
        </p:nvPicPr>
        <p:blipFill rotWithShape="1">
          <a:blip r:embed="rId2"/>
          <a:srcRect l="35323" t="19785" r="36371" b="8101"/>
          <a:stretch/>
        </p:blipFill>
        <p:spPr>
          <a:xfrm>
            <a:off x="9330812" y="61728"/>
            <a:ext cx="2362411" cy="3385448"/>
          </a:xfrm>
          <a:prstGeom prst="rect">
            <a:avLst/>
          </a:prstGeom>
        </p:spPr>
      </p:pic>
    </p:spTree>
    <p:extLst>
      <p:ext uri="{BB962C8B-B14F-4D97-AF65-F5344CB8AC3E}">
        <p14:creationId xmlns:p14="http://schemas.microsoft.com/office/powerpoint/2010/main" val="284651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06839" y="262320"/>
            <a:ext cx="10178322" cy="1492132"/>
          </a:xfrm>
        </p:spPr>
        <p:txBody>
          <a:bodyPr/>
          <a:lstStyle/>
          <a:p>
            <a:r>
              <a:rPr lang="es-ES_tradnl" dirty="0"/>
              <a:t>Signos y síntomas</a:t>
            </a:r>
          </a:p>
        </p:txBody>
      </p:sp>
      <p:sp>
        <p:nvSpPr>
          <p:cNvPr id="6" name="Rectángulo 5">
            <a:extLst>
              <a:ext uri="{FF2B5EF4-FFF2-40B4-BE49-F238E27FC236}">
                <a16:creationId xmlns:a16="http://schemas.microsoft.com/office/drawing/2014/main" xmlns="" id="{8106390C-A495-4BBE-99A4-EDDAE493E9EF}"/>
              </a:ext>
            </a:extLst>
          </p:cNvPr>
          <p:cNvSpPr/>
          <p:nvPr/>
        </p:nvSpPr>
        <p:spPr>
          <a:xfrm>
            <a:off x="1563329" y="1244979"/>
            <a:ext cx="7600336" cy="4152355"/>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mj-lt"/>
              <a:buAutoNum type="alphaLcParenR" startAt="2"/>
              <a:tabLst/>
              <a:defRPr/>
            </a:pPr>
            <a:r>
              <a:rPr kumimoji="0" lang="es-ES" sz="2400" b="1" i="0" u="none" strike="noStrike" kern="1200" cap="none" spc="0" normalizeH="0" baseline="0" noProof="0" dirty="0">
                <a:ln>
                  <a:noFill/>
                </a:ln>
                <a:solidFill>
                  <a:prstClr val="black"/>
                </a:solidFill>
                <a:effectLst/>
                <a:uLnTx/>
                <a:uFillTx/>
                <a:latin typeface="Gill Sans MT"/>
                <a:ea typeface="+mn-ea"/>
                <a:cs typeface="+mn-cs"/>
              </a:rPr>
              <a:t>Signos relacionados con el dinero</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Gill Sans MT"/>
                <a:ea typeface="+mn-ea"/>
                <a:cs typeface="+mn-cs"/>
              </a:rPr>
              <a:t>La persona: </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Gill Sans MT"/>
                <a:ea typeface="+mn-ea"/>
                <a:cs typeface="+mn-cs"/>
              </a:rPr>
              <a:t> Gasta más dinero del que puede permitirse.</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Gill Sans MT"/>
                <a:ea typeface="+mn-ea"/>
                <a:cs typeface="+mn-cs"/>
              </a:rPr>
              <a:t> Con frecuencia pide dinero prestado o anticipos de sueldo. </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Gill Sans MT"/>
                <a:ea typeface="+mn-ea"/>
                <a:cs typeface="+mn-cs"/>
              </a:rPr>
              <a:t> Tiene deudas sin explicación lógica. </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Gill Sans MT"/>
                <a:ea typeface="+mn-ea"/>
                <a:cs typeface="+mn-cs"/>
              </a:rPr>
              <a:t> Tiene dinero o bienes cuyo origen no puede justificar. </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Gill Sans MT"/>
                <a:ea typeface="+mn-ea"/>
                <a:cs typeface="+mn-cs"/>
              </a:rPr>
              <a:t> Amigos, miembros de la familia o compañeros de trabajo o estudios se quejan de la desaparición de dinero u objetos de valor. </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Gill Sans MT"/>
                <a:ea typeface="+mn-ea"/>
                <a:cs typeface="+mn-cs"/>
              </a:rPr>
              <a:t> No hace frente al pago de recibos o facturas. </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Gill Sans MT"/>
                <a:ea typeface="+mn-ea"/>
                <a:cs typeface="+mn-cs"/>
              </a:rPr>
              <a:t> Menciona con frecuencia la pérdida o extravío de la cartera o de dinero.</a:t>
            </a:r>
          </a:p>
        </p:txBody>
      </p:sp>
      <p:pic>
        <p:nvPicPr>
          <p:cNvPr id="7" name="Imagen 6">
            <a:extLst>
              <a:ext uri="{FF2B5EF4-FFF2-40B4-BE49-F238E27FC236}">
                <a16:creationId xmlns:a16="http://schemas.microsoft.com/office/drawing/2014/main" xmlns="" id="{C2CE3B96-873A-4587-A434-6D55AC1E3B02}"/>
              </a:ext>
            </a:extLst>
          </p:cNvPr>
          <p:cNvPicPr>
            <a:picLocks noChangeAspect="1"/>
          </p:cNvPicPr>
          <p:nvPr/>
        </p:nvPicPr>
        <p:blipFill rotWithShape="1">
          <a:blip r:embed="rId2"/>
          <a:srcRect l="35323" t="19785" r="36371" b="8101"/>
          <a:stretch/>
        </p:blipFill>
        <p:spPr>
          <a:xfrm>
            <a:off x="9330812" y="61728"/>
            <a:ext cx="2362411" cy="3385448"/>
          </a:xfrm>
          <a:prstGeom prst="rect">
            <a:avLst/>
          </a:prstGeom>
        </p:spPr>
      </p:pic>
    </p:spTree>
    <p:extLst>
      <p:ext uri="{BB962C8B-B14F-4D97-AF65-F5344CB8AC3E}">
        <p14:creationId xmlns:p14="http://schemas.microsoft.com/office/powerpoint/2010/main" val="3136712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06839" y="262320"/>
            <a:ext cx="10178322" cy="1492132"/>
          </a:xfrm>
        </p:spPr>
        <p:txBody>
          <a:bodyPr/>
          <a:lstStyle/>
          <a:p>
            <a:r>
              <a:rPr lang="es-ES_tradnl" dirty="0"/>
              <a:t>Signos y síntomas</a:t>
            </a:r>
          </a:p>
        </p:txBody>
      </p:sp>
      <p:sp>
        <p:nvSpPr>
          <p:cNvPr id="6" name="Rectángulo 5">
            <a:extLst>
              <a:ext uri="{FF2B5EF4-FFF2-40B4-BE49-F238E27FC236}">
                <a16:creationId xmlns:a16="http://schemas.microsoft.com/office/drawing/2014/main" xmlns="" id="{8106390C-A495-4BBE-99A4-EDDAE493E9EF}"/>
              </a:ext>
            </a:extLst>
          </p:cNvPr>
          <p:cNvSpPr/>
          <p:nvPr/>
        </p:nvSpPr>
        <p:spPr>
          <a:xfrm>
            <a:off x="1563329" y="1244979"/>
            <a:ext cx="7600336" cy="3136693"/>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mj-lt"/>
              <a:buAutoNum type="alphaLcParenR" startAt="3"/>
              <a:tabLst/>
              <a:defRPr/>
            </a:pPr>
            <a:r>
              <a:rPr kumimoji="0" lang="es-ES" sz="2400" b="1" i="0" u="none" strike="noStrike" kern="1200" cap="none" spc="0" normalizeH="0" baseline="0" noProof="0" dirty="0">
                <a:ln>
                  <a:noFill/>
                </a:ln>
                <a:solidFill>
                  <a:prstClr val="black"/>
                </a:solidFill>
                <a:effectLst/>
                <a:uLnTx/>
                <a:uFillTx/>
                <a:latin typeface="Gill Sans MT"/>
                <a:ea typeface="+mn-ea"/>
                <a:cs typeface="+mn-cs"/>
              </a:rPr>
              <a:t>Signos emocionales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2400" b="1"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Gill Sans MT"/>
                <a:ea typeface="+mn-ea"/>
                <a:cs typeface="+mn-cs"/>
              </a:rPr>
              <a:t>La persona: </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Gill Sans MT"/>
                <a:ea typeface="+mn-ea"/>
                <a:cs typeface="+mn-cs"/>
              </a:rPr>
              <a:t> Se aísla de la familia y los amigos y pierde interés por pasar tiempo con ellos.  Se muestra ausente o ansiosa. </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Gill Sans MT"/>
                <a:ea typeface="+mn-ea"/>
                <a:cs typeface="+mn-cs"/>
              </a:rPr>
              <a:t> Tiene dificultades para prestar atención. </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Gill Sans MT"/>
                <a:ea typeface="+mn-ea"/>
                <a:cs typeface="+mn-cs"/>
              </a:rPr>
              <a:t> Tiene cambios de humor y arrebatos repentinos de ira. </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Gill Sans MT"/>
                <a:ea typeface="+mn-ea"/>
                <a:cs typeface="+mn-cs"/>
              </a:rPr>
              <a:t> Parece estar deprimida</a:t>
            </a:r>
          </a:p>
        </p:txBody>
      </p:sp>
      <p:pic>
        <p:nvPicPr>
          <p:cNvPr id="7" name="Imagen 6">
            <a:extLst>
              <a:ext uri="{FF2B5EF4-FFF2-40B4-BE49-F238E27FC236}">
                <a16:creationId xmlns:a16="http://schemas.microsoft.com/office/drawing/2014/main" xmlns="" id="{C2CE3B96-873A-4587-A434-6D55AC1E3B02}"/>
              </a:ext>
            </a:extLst>
          </p:cNvPr>
          <p:cNvPicPr>
            <a:picLocks noChangeAspect="1"/>
          </p:cNvPicPr>
          <p:nvPr/>
        </p:nvPicPr>
        <p:blipFill rotWithShape="1">
          <a:blip r:embed="rId2"/>
          <a:srcRect l="35323" t="19785" r="36371" b="8101"/>
          <a:stretch/>
        </p:blipFill>
        <p:spPr>
          <a:xfrm>
            <a:off x="9330812" y="61728"/>
            <a:ext cx="2362411" cy="3385448"/>
          </a:xfrm>
          <a:prstGeom prst="rect">
            <a:avLst/>
          </a:prstGeom>
        </p:spPr>
      </p:pic>
    </p:spTree>
    <p:extLst>
      <p:ext uri="{BB962C8B-B14F-4D97-AF65-F5344CB8AC3E}">
        <p14:creationId xmlns:p14="http://schemas.microsoft.com/office/powerpoint/2010/main" val="3872948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9580" y="0"/>
            <a:ext cx="6705600" cy="68294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4759" y="179415"/>
            <a:ext cx="8835242" cy="1583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La imagen puede contener: una o varias personas y personas practicando deporte"/>
          <p:cNvPicPr>
            <a:picLocks noChangeAspect="1" noChangeArrowheads="1"/>
          </p:cNvPicPr>
          <p:nvPr/>
        </p:nvPicPr>
        <p:blipFill rotWithShape="1">
          <a:blip r:embed="rId5">
            <a:extLst>
              <a:ext uri="{28A0092B-C50C-407E-A947-70E740481C1C}">
                <a14:useLocalDpi xmlns:a14="http://schemas.microsoft.com/office/drawing/2010/main" val="0"/>
              </a:ext>
            </a:extLst>
          </a:blip>
          <a:srcRect l="1819" t="7065" r="334" b="38410"/>
          <a:stretch/>
        </p:blipFill>
        <p:spPr bwMode="auto">
          <a:xfrm>
            <a:off x="5821061" y="635143"/>
            <a:ext cx="4750130" cy="4714505"/>
          </a:xfrm>
          <a:prstGeom prst="rect">
            <a:avLst/>
          </a:prstGeom>
          <a:noFill/>
          <a:extLst>
            <a:ext uri="{909E8E84-426E-40DD-AFC4-6F175D3DCCD1}">
              <a14:hiddenFill xmlns:a14="http://schemas.microsoft.com/office/drawing/2010/main">
                <a:solidFill>
                  <a:srgbClr val="FFFFFF"/>
                </a:solidFill>
              </a14:hiddenFill>
            </a:ext>
          </a:extLst>
        </p:spPr>
      </p:pic>
      <p:pic>
        <p:nvPicPr>
          <p:cNvPr id="5" name="4 Imagen"/>
          <p:cNvPicPr/>
          <p:nvPr/>
        </p:nvPicPr>
        <p:blipFill rotWithShape="1">
          <a:blip r:embed="rId6"/>
          <a:srcRect l="9894" t="9272" r="11661" b="66433"/>
          <a:stretch/>
        </p:blipFill>
        <p:spPr bwMode="auto">
          <a:xfrm>
            <a:off x="2451423" y="3408310"/>
            <a:ext cx="6739276" cy="2584487"/>
          </a:xfrm>
          <a:prstGeom prst="rect">
            <a:avLst/>
          </a:prstGeom>
          <a:ln>
            <a:solidFill>
              <a:schemeClr val="accent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7077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06839" y="262320"/>
            <a:ext cx="10178322" cy="1492132"/>
          </a:xfrm>
        </p:spPr>
        <p:txBody>
          <a:bodyPr/>
          <a:lstStyle/>
          <a:p>
            <a:r>
              <a:rPr lang="es-ES_tradnl" dirty="0"/>
              <a:t>Signos y síntomas</a:t>
            </a:r>
          </a:p>
        </p:txBody>
      </p:sp>
      <p:sp>
        <p:nvSpPr>
          <p:cNvPr id="6" name="Rectángulo 5">
            <a:extLst>
              <a:ext uri="{FF2B5EF4-FFF2-40B4-BE49-F238E27FC236}">
                <a16:creationId xmlns:a16="http://schemas.microsoft.com/office/drawing/2014/main" xmlns="" id="{8106390C-A495-4BBE-99A4-EDDAE493E9EF}"/>
              </a:ext>
            </a:extLst>
          </p:cNvPr>
          <p:cNvSpPr/>
          <p:nvPr/>
        </p:nvSpPr>
        <p:spPr>
          <a:xfrm>
            <a:off x="1563329" y="1244979"/>
            <a:ext cx="7600336" cy="2677656"/>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mj-lt"/>
              <a:buAutoNum type="alphaLcParenR" startAt="4"/>
              <a:tabLst/>
              <a:defRPr/>
            </a:pPr>
            <a:r>
              <a:rPr kumimoji="0" lang="es-ES" sz="2400" b="1" i="0" u="none" strike="noStrike" kern="1200" cap="none" spc="0" normalizeH="0" baseline="0" noProof="0" dirty="0">
                <a:ln>
                  <a:noFill/>
                </a:ln>
                <a:solidFill>
                  <a:prstClr val="black"/>
                </a:solidFill>
                <a:effectLst/>
                <a:uLnTx/>
                <a:uFillTx/>
                <a:latin typeface="Gill Sans MT"/>
                <a:ea typeface="+mn-ea"/>
                <a:cs typeface="+mn-cs"/>
              </a:rPr>
              <a:t>Signos relacionados con la salud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2400" b="1"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Gill Sans MT"/>
                <a:ea typeface="+mn-ea"/>
                <a:cs typeface="+mn-cs"/>
              </a:rPr>
              <a:t>La persona se queja de problemas de salud relacionados con el estrés, tales como: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Gill Sans MT"/>
                <a:ea typeface="+mn-ea"/>
                <a:cs typeface="+mn-cs"/>
              </a:rPr>
              <a:t> Dolores de cabeza.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Gill Sans MT"/>
                <a:ea typeface="+mn-ea"/>
                <a:cs typeface="+mn-cs"/>
              </a:rPr>
              <a:t> Problemas estomacales e intestinales.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Gill Sans MT"/>
                <a:ea typeface="+mn-ea"/>
                <a:cs typeface="+mn-cs"/>
              </a:rPr>
              <a:t> Tiene dificultades para dormir.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Gill Sans MT"/>
                <a:ea typeface="+mn-ea"/>
                <a:cs typeface="+mn-cs"/>
              </a:rPr>
              <a:t> Come en exceso o pierde el apetito de forma repentina.</a:t>
            </a:r>
            <a:endParaRPr kumimoji="0" lang="es-ES" sz="16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7" name="Imagen 6">
            <a:extLst>
              <a:ext uri="{FF2B5EF4-FFF2-40B4-BE49-F238E27FC236}">
                <a16:creationId xmlns:a16="http://schemas.microsoft.com/office/drawing/2014/main" xmlns="" id="{C2CE3B96-873A-4587-A434-6D55AC1E3B02}"/>
              </a:ext>
            </a:extLst>
          </p:cNvPr>
          <p:cNvPicPr>
            <a:picLocks noChangeAspect="1"/>
          </p:cNvPicPr>
          <p:nvPr/>
        </p:nvPicPr>
        <p:blipFill rotWithShape="1">
          <a:blip r:embed="rId2"/>
          <a:srcRect l="35323" t="19785" r="36371" b="8101"/>
          <a:stretch/>
        </p:blipFill>
        <p:spPr>
          <a:xfrm>
            <a:off x="9330812" y="61728"/>
            <a:ext cx="2362411" cy="3385448"/>
          </a:xfrm>
          <a:prstGeom prst="rect">
            <a:avLst/>
          </a:prstGeom>
        </p:spPr>
      </p:pic>
    </p:spTree>
    <p:extLst>
      <p:ext uri="{BB962C8B-B14F-4D97-AF65-F5344CB8AC3E}">
        <p14:creationId xmlns:p14="http://schemas.microsoft.com/office/powerpoint/2010/main" val="341235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2880361" y="559538"/>
            <a:ext cx="9311640" cy="4064627"/>
          </a:xfrm>
        </p:spPr>
        <p:txBody>
          <a:bodyPr>
            <a:normAutofit/>
          </a:bodyPr>
          <a:lstStyle/>
          <a:p>
            <a:pPr algn="ctr"/>
            <a:r>
              <a:rPr lang="es-ES_tradnl" sz="5400" dirty="0"/>
              <a:t>¿qué podemos Hacer?</a:t>
            </a:r>
          </a:p>
        </p:txBody>
      </p:sp>
    </p:spTree>
    <p:extLst>
      <p:ext uri="{BB962C8B-B14F-4D97-AF65-F5344CB8AC3E}">
        <p14:creationId xmlns:p14="http://schemas.microsoft.com/office/powerpoint/2010/main" val="1394634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fotos01.farodevigo.es/2013/09/10/646x260/mecos-dej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8808" y="666398"/>
            <a:ext cx="7985850" cy="4957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10320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7648" y="1374651"/>
            <a:ext cx="6553200" cy="505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nvPr>
        </p:nvSpPr>
        <p:spPr/>
        <p:txBody>
          <a:bodyPr/>
          <a:lstStyle/>
          <a:p>
            <a:r>
              <a:rPr lang="es-ES_tradnl" dirty="0" err="1"/>
              <a:t>Prevenci</a:t>
            </a:r>
            <a:r>
              <a:rPr lang="es-ES" dirty="0" err="1"/>
              <a:t>ón</a:t>
            </a:r>
            <a:r>
              <a:rPr lang="es-ES" dirty="0"/>
              <a:t> </a:t>
            </a:r>
            <a:r>
              <a:rPr lang="es-ES" dirty="0">
                <a:solidFill>
                  <a:schemeClr val="accent4"/>
                </a:solidFill>
              </a:rPr>
              <a:t>integral</a:t>
            </a:r>
            <a:endParaRPr lang="es-ES_tradnl" dirty="0">
              <a:solidFill>
                <a:schemeClr val="accent4"/>
              </a:solidFill>
            </a:endParaRPr>
          </a:p>
        </p:txBody>
      </p:sp>
      <p:pic>
        <p:nvPicPr>
          <p:cNvPr id="5" name="Picture 2" descr="http://kidsandteensonline.files.wordpress.com/2013/12/fotolia_38084458_subscription_xx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1303" y="1089307"/>
            <a:ext cx="1387539" cy="13875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40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Patri\Dropbox\Peleteiro\03-23_TEEN_BRAIN_CAROUSEL_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0"/>
            <a:ext cx="117633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13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4"/>
        <p:cNvGrpSpPr/>
        <p:nvPr/>
      </p:nvGrpSpPr>
      <p:grpSpPr>
        <a:xfrm>
          <a:off x="0" y="0"/>
          <a:ext cx="0" cy="0"/>
          <a:chOff x="0" y="0"/>
          <a:chExt cx="0" cy="0"/>
        </a:xfrm>
      </p:grpSpPr>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426" t="36562" r="6663"/>
          <a:stretch/>
        </p:blipFill>
        <p:spPr bwMode="auto">
          <a:xfrm>
            <a:off x="3349381" y="2199096"/>
            <a:ext cx="5628996" cy="4658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6605" r="7987" b="83942"/>
          <a:stretch/>
        </p:blipFill>
        <p:spPr bwMode="auto">
          <a:xfrm>
            <a:off x="3102802" y="190500"/>
            <a:ext cx="6010456" cy="1717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Imagen relacionada"/>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2702"/>
          <a:stretch/>
        </p:blipFill>
        <p:spPr bwMode="auto">
          <a:xfrm>
            <a:off x="1345533" y="-1"/>
            <a:ext cx="106299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738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11" name="Picture 2" descr="Resultado de imagen de fear of missing out penguins"/>
          <p:cNvPicPr>
            <a:picLocks noChangeAspect="1" noChangeArrowheads="1"/>
          </p:cNvPicPr>
          <p:nvPr/>
        </p:nvPicPr>
        <p:blipFill rotWithShape="1">
          <a:blip r:embed="rId3">
            <a:extLst>
              <a:ext uri="{28A0092B-C50C-407E-A947-70E740481C1C}">
                <a14:useLocalDpi xmlns:a14="http://schemas.microsoft.com/office/drawing/2010/main" val="0"/>
              </a:ext>
            </a:extLst>
          </a:blip>
          <a:srcRect t="13897" b="8651"/>
          <a:stretch/>
        </p:blipFill>
        <p:spPr bwMode="auto">
          <a:xfrm>
            <a:off x="613721" y="626533"/>
            <a:ext cx="11070279" cy="59836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que es fom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5968" y="626533"/>
            <a:ext cx="2328032" cy="13265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82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9656" y="1700808"/>
            <a:ext cx="6553200" cy="505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Rectángulo"/>
          <p:cNvSpPr/>
          <p:nvPr/>
        </p:nvSpPr>
        <p:spPr>
          <a:xfrm>
            <a:off x="4151784" y="4455914"/>
            <a:ext cx="4248472" cy="1296144"/>
          </a:xfrm>
          <a:prstGeom prst="rect">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a:solidFill>
                <a:prstClr val="white"/>
              </a:solidFill>
            </a:endParaRPr>
          </a:p>
        </p:txBody>
      </p:sp>
      <p:sp>
        <p:nvSpPr>
          <p:cNvPr id="6" name="5 Rectángulo"/>
          <p:cNvSpPr/>
          <p:nvPr/>
        </p:nvSpPr>
        <p:spPr>
          <a:xfrm>
            <a:off x="1072690" y="4686742"/>
            <a:ext cx="2646040" cy="1323439"/>
          </a:xfrm>
          <a:prstGeom prst="rect">
            <a:avLst/>
          </a:prstGeom>
        </p:spPr>
        <p:txBody>
          <a:bodyPr wrap="square">
            <a:spAutoFit/>
          </a:bodyPr>
          <a:lstStyle/>
          <a:p>
            <a:pPr marL="285750" indent="-285750">
              <a:buFont typeface="Wingdings" panose="05000000000000000000" pitchFamily="2" charset="2"/>
              <a:buChar char="ü"/>
            </a:pPr>
            <a:r>
              <a:rPr lang="es-ES" sz="1600" dirty="0">
                <a:solidFill>
                  <a:srgbClr val="C0504D"/>
                </a:solidFill>
                <a:latin typeface="Calibri"/>
              </a:rPr>
              <a:t>Normas y leyes</a:t>
            </a:r>
          </a:p>
          <a:p>
            <a:pPr marL="285750" indent="-285750">
              <a:buFont typeface="Wingdings" panose="05000000000000000000" pitchFamily="2" charset="2"/>
              <a:buChar char="ü"/>
            </a:pPr>
            <a:r>
              <a:rPr lang="es-ES" sz="1600" dirty="0">
                <a:solidFill>
                  <a:srgbClr val="C0504D"/>
                </a:solidFill>
                <a:latin typeface="Calibri"/>
              </a:rPr>
              <a:t>Recursos</a:t>
            </a:r>
          </a:p>
          <a:p>
            <a:pPr marL="285750" indent="-285750">
              <a:buFont typeface="Wingdings" panose="05000000000000000000" pitchFamily="2" charset="2"/>
              <a:buChar char="ü"/>
            </a:pPr>
            <a:r>
              <a:rPr lang="es-ES" sz="1600" dirty="0">
                <a:solidFill>
                  <a:srgbClr val="C0504D"/>
                </a:solidFill>
                <a:latin typeface="Calibri"/>
              </a:rPr>
              <a:t>Información</a:t>
            </a:r>
          </a:p>
          <a:p>
            <a:pPr marL="285750" indent="-285750">
              <a:buFont typeface="Wingdings" panose="05000000000000000000" pitchFamily="2" charset="2"/>
              <a:buChar char="ü"/>
            </a:pPr>
            <a:r>
              <a:rPr lang="es-ES" sz="1600" dirty="0">
                <a:solidFill>
                  <a:srgbClr val="C0504D"/>
                </a:solidFill>
                <a:latin typeface="Calibri"/>
              </a:rPr>
              <a:t>Formación</a:t>
            </a:r>
          </a:p>
          <a:p>
            <a:pPr marL="285750" indent="-285750">
              <a:buFont typeface="Wingdings" panose="05000000000000000000" pitchFamily="2" charset="2"/>
              <a:buChar char="ü"/>
            </a:pPr>
            <a:r>
              <a:rPr lang="es-ES" sz="1600" dirty="0">
                <a:solidFill>
                  <a:srgbClr val="C0504D"/>
                </a:solidFill>
                <a:latin typeface="Calibri"/>
              </a:rPr>
              <a:t>Medios comunicación</a:t>
            </a:r>
          </a:p>
        </p:txBody>
      </p:sp>
      <p:sp>
        <p:nvSpPr>
          <p:cNvPr id="9" name="8 Rectángulo"/>
          <p:cNvSpPr/>
          <p:nvPr/>
        </p:nvSpPr>
        <p:spPr>
          <a:xfrm>
            <a:off x="9014813" y="4576427"/>
            <a:ext cx="2780947" cy="1323439"/>
          </a:xfrm>
          <a:prstGeom prst="rect">
            <a:avLst/>
          </a:prstGeom>
        </p:spPr>
        <p:txBody>
          <a:bodyPr wrap="square">
            <a:spAutoFit/>
          </a:bodyPr>
          <a:lstStyle/>
          <a:p>
            <a:pPr marL="285750" indent="-285750">
              <a:buFont typeface="Wingdings" panose="05000000000000000000" pitchFamily="2" charset="2"/>
              <a:buChar char="ü"/>
            </a:pPr>
            <a:r>
              <a:rPr lang="es-ES" sz="1600" dirty="0">
                <a:solidFill>
                  <a:srgbClr val="C0504D"/>
                </a:solidFill>
                <a:latin typeface="Calibri"/>
              </a:rPr>
              <a:t>Guías y protocolos</a:t>
            </a:r>
          </a:p>
          <a:p>
            <a:pPr marL="285750" indent="-285750">
              <a:buFont typeface="Wingdings" panose="05000000000000000000" pitchFamily="2" charset="2"/>
              <a:buChar char="ü"/>
            </a:pPr>
            <a:r>
              <a:rPr lang="es-ES" sz="1600" dirty="0">
                <a:solidFill>
                  <a:srgbClr val="C0504D"/>
                </a:solidFill>
                <a:latin typeface="Calibri"/>
              </a:rPr>
              <a:t>Centros educativos</a:t>
            </a:r>
          </a:p>
          <a:p>
            <a:pPr marL="285750" indent="-285750">
              <a:buFont typeface="Wingdings" panose="05000000000000000000" pitchFamily="2" charset="2"/>
              <a:buChar char="ü"/>
            </a:pPr>
            <a:r>
              <a:rPr lang="es-ES" sz="1600" dirty="0">
                <a:solidFill>
                  <a:srgbClr val="C0504D"/>
                </a:solidFill>
                <a:latin typeface="Calibri"/>
              </a:rPr>
              <a:t>SBIRT</a:t>
            </a:r>
          </a:p>
          <a:p>
            <a:pPr marL="285750" indent="-285750">
              <a:buFont typeface="Wingdings" panose="05000000000000000000" pitchFamily="2" charset="2"/>
              <a:buChar char="ü"/>
            </a:pPr>
            <a:r>
              <a:rPr lang="es-ES" sz="1600" b="1" dirty="0">
                <a:solidFill>
                  <a:srgbClr val="C0504D"/>
                </a:solidFill>
                <a:latin typeface="Calibri"/>
              </a:rPr>
              <a:t>Implicación y compromiso de todos</a:t>
            </a:r>
          </a:p>
        </p:txBody>
      </p:sp>
      <p:sp>
        <p:nvSpPr>
          <p:cNvPr id="2" name="Título 1"/>
          <p:cNvSpPr>
            <a:spLocks noGrp="1"/>
          </p:cNvSpPr>
          <p:nvPr>
            <p:ph type="title"/>
          </p:nvPr>
        </p:nvSpPr>
        <p:spPr/>
        <p:txBody>
          <a:bodyPr/>
          <a:lstStyle/>
          <a:p>
            <a:r>
              <a:rPr lang="es-ES_tradnl" dirty="0" err="1"/>
              <a:t>Prevenci</a:t>
            </a:r>
            <a:r>
              <a:rPr lang="es-ES" dirty="0" err="1"/>
              <a:t>ón</a:t>
            </a:r>
            <a:r>
              <a:rPr lang="es-ES" dirty="0"/>
              <a:t> integral</a:t>
            </a:r>
            <a:endParaRPr lang="es-ES_tradnl" dirty="0"/>
          </a:p>
        </p:txBody>
      </p:sp>
    </p:spTree>
    <p:extLst>
      <p:ext uri="{BB962C8B-B14F-4D97-AF65-F5344CB8AC3E}">
        <p14:creationId xmlns:p14="http://schemas.microsoft.com/office/powerpoint/2010/main" val="41608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9656" y="1700808"/>
            <a:ext cx="6553200" cy="505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4972574" y="3107513"/>
            <a:ext cx="2520280" cy="12961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a:solidFill>
                <a:prstClr val="white"/>
              </a:solidFill>
            </a:endParaRPr>
          </a:p>
        </p:txBody>
      </p:sp>
      <p:sp>
        <p:nvSpPr>
          <p:cNvPr id="9" name="8 CuadroTexto"/>
          <p:cNvSpPr txBox="1"/>
          <p:nvPr/>
        </p:nvSpPr>
        <p:spPr>
          <a:xfrm>
            <a:off x="8252284" y="750233"/>
            <a:ext cx="3497755" cy="2954655"/>
          </a:xfrm>
          <a:prstGeom prst="rect">
            <a:avLst/>
          </a:prstGeom>
          <a:noFill/>
        </p:spPr>
        <p:txBody>
          <a:bodyPr wrap="square" rtlCol="0">
            <a:spAutoFit/>
          </a:bodyPr>
          <a:lstStyle/>
          <a:p>
            <a:pPr marL="285750" indent="-285750"/>
            <a:r>
              <a:rPr lang="es-ES" b="1" u="sng" dirty="0">
                <a:solidFill>
                  <a:srgbClr val="7030A0"/>
                </a:solidFill>
                <a:latin typeface="Calibri"/>
              </a:rPr>
              <a:t>LA GRAN ASIGNATURA PENDIENTE</a:t>
            </a:r>
          </a:p>
          <a:p>
            <a:pPr marL="285750" indent="-285750"/>
            <a:endParaRPr lang="es-ES" sz="1600" b="1" dirty="0">
              <a:solidFill>
                <a:srgbClr val="C0504D"/>
              </a:solidFill>
              <a:latin typeface="Calibri"/>
            </a:endParaRPr>
          </a:p>
          <a:p>
            <a:pPr marL="285750" indent="-285750">
              <a:buFont typeface="Wingdings" pitchFamily="2" charset="2"/>
              <a:buChar char="ü"/>
            </a:pPr>
            <a:r>
              <a:rPr lang="es-ES" sz="1600" dirty="0">
                <a:solidFill>
                  <a:srgbClr val="C0504D"/>
                </a:solidFill>
                <a:latin typeface="Calibri"/>
              </a:rPr>
              <a:t>Tiempo </a:t>
            </a:r>
            <a:r>
              <a:rPr lang="es-ES" sz="1600" b="1" dirty="0">
                <a:solidFill>
                  <a:srgbClr val="C0504D"/>
                </a:solidFill>
                <a:latin typeface="Calibri"/>
              </a:rPr>
              <a:t>(</a:t>
            </a:r>
            <a:r>
              <a:rPr lang="es-ES" sz="1600" dirty="0">
                <a:solidFill>
                  <a:srgbClr val="C0504D"/>
                </a:solidFill>
                <a:latin typeface="Calibri"/>
              </a:rPr>
              <a:t>PRE-</a:t>
            </a:r>
            <a:r>
              <a:rPr lang="es-ES" sz="1600" b="1" dirty="0">
                <a:solidFill>
                  <a:srgbClr val="C0504D"/>
                </a:solidFill>
                <a:latin typeface="Calibri"/>
              </a:rPr>
              <a:t>OCUPARSE)</a:t>
            </a:r>
            <a:endParaRPr lang="es-ES" sz="1600" dirty="0">
              <a:solidFill>
                <a:srgbClr val="C0504D"/>
              </a:solidFill>
              <a:latin typeface="Calibri"/>
            </a:endParaRPr>
          </a:p>
          <a:p>
            <a:pPr marL="285750" indent="-285750">
              <a:buFont typeface="Wingdings" pitchFamily="2" charset="2"/>
              <a:buChar char="ü"/>
            </a:pPr>
            <a:r>
              <a:rPr lang="es-ES" sz="1600" dirty="0">
                <a:solidFill>
                  <a:srgbClr val="C0504D"/>
                </a:solidFill>
                <a:latin typeface="Calibri"/>
              </a:rPr>
              <a:t>Comunicación</a:t>
            </a:r>
          </a:p>
          <a:p>
            <a:pPr marL="285750" indent="-285750">
              <a:buFont typeface="Wingdings" pitchFamily="2" charset="2"/>
              <a:buChar char="ü"/>
            </a:pPr>
            <a:r>
              <a:rPr lang="es-ES" sz="1600" dirty="0">
                <a:solidFill>
                  <a:srgbClr val="C0504D"/>
                </a:solidFill>
                <a:latin typeface="Calibri"/>
              </a:rPr>
              <a:t>Normas y límites (</a:t>
            </a:r>
            <a:r>
              <a:rPr lang="es-ES" sz="1600" i="1" dirty="0" err="1">
                <a:solidFill>
                  <a:srgbClr val="C0504D"/>
                </a:solidFill>
                <a:latin typeface="Calibri"/>
              </a:rPr>
              <a:t>Overreliance</a:t>
            </a:r>
            <a:r>
              <a:rPr lang="es-ES" sz="1600" dirty="0">
                <a:solidFill>
                  <a:srgbClr val="C0504D"/>
                </a:solidFill>
                <a:latin typeface="Calibri"/>
              </a:rPr>
              <a:t>)</a:t>
            </a:r>
          </a:p>
          <a:p>
            <a:pPr marL="285750" indent="-285750">
              <a:buFont typeface="Wingdings" pitchFamily="2" charset="2"/>
              <a:buChar char="ü"/>
            </a:pPr>
            <a:r>
              <a:rPr lang="es-ES" sz="1600" b="1" dirty="0">
                <a:solidFill>
                  <a:srgbClr val="C0504D"/>
                </a:solidFill>
                <a:latin typeface="Calibri"/>
              </a:rPr>
              <a:t>Educación en Valores</a:t>
            </a:r>
          </a:p>
          <a:p>
            <a:pPr marL="285750" indent="-285750">
              <a:buFont typeface="Wingdings" pitchFamily="2" charset="2"/>
              <a:buChar char="ü"/>
            </a:pPr>
            <a:r>
              <a:rPr lang="es-ES" sz="1600" dirty="0">
                <a:solidFill>
                  <a:srgbClr val="C0504D"/>
                </a:solidFill>
                <a:latin typeface="Calibri"/>
              </a:rPr>
              <a:t>Autonomía, Responsabilidad... </a:t>
            </a:r>
            <a:r>
              <a:rPr lang="es-ES" sz="1600" b="1" dirty="0">
                <a:solidFill>
                  <a:srgbClr val="C0504D"/>
                </a:solidFill>
                <a:latin typeface="Calibri"/>
              </a:rPr>
              <a:t>(Habilidades de Vida)</a:t>
            </a:r>
          </a:p>
          <a:p>
            <a:pPr marL="285750" indent="-285750">
              <a:buFont typeface="Wingdings" pitchFamily="2" charset="2"/>
              <a:buChar char="ü"/>
            </a:pPr>
            <a:r>
              <a:rPr lang="es-ES" sz="1600" dirty="0">
                <a:solidFill>
                  <a:srgbClr val="C0504D"/>
                </a:solidFill>
                <a:latin typeface="Calibri"/>
              </a:rPr>
              <a:t>Emociones</a:t>
            </a:r>
          </a:p>
          <a:p>
            <a:pPr marL="285750" indent="-285750">
              <a:buFont typeface="Wingdings" pitchFamily="2" charset="2"/>
              <a:buChar char="ü"/>
            </a:pPr>
            <a:r>
              <a:rPr lang="es-ES" sz="1600" dirty="0">
                <a:solidFill>
                  <a:srgbClr val="C0504D"/>
                </a:solidFill>
                <a:latin typeface="Calibri"/>
              </a:rPr>
              <a:t>Predicar con el </a:t>
            </a:r>
            <a:r>
              <a:rPr lang="es-ES" sz="1600" b="1" dirty="0">
                <a:solidFill>
                  <a:srgbClr val="C0504D"/>
                </a:solidFill>
                <a:latin typeface="Calibri"/>
              </a:rPr>
              <a:t>Ejemplo</a:t>
            </a:r>
          </a:p>
          <a:p>
            <a:r>
              <a:rPr lang="es-ES" sz="2400" b="1" dirty="0">
                <a:solidFill>
                  <a:srgbClr val="C00000"/>
                </a:solidFill>
                <a:latin typeface="Calibri"/>
              </a:rPr>
              <a:t>		O.C.L.A</a:t>
            </a:r>
            <a:r>
              <a:rPr lang="es-ES" sz="2000" b="1" dirty="0">
                <a:solidFill>
                  <a:srgbClr val="C00000"/>
                </a:solidFill>
                <a:latin typeface="Calibri"/>
              </a:rPr>
              <a:t>.</a:t>
            </a:r>
          </a:p>
        </p:txBody>
      </p:sp>
      <p:sp>
        <p:nvSpPr>
          <p:cNvPr id="3" name="Título 2"/>
          <p:cNvSpPr>
            <a:spLocks noGrp="1"/>
          </p:cNvSpPr>
          <p:nvPr>
            <p:ph type="title"/>
          </p:nvPr>
        </p:nvSpPr>
        <p:spPr>
          <a:xfrm>
            <a:off x="1251678" y="382385"/>
            <a:ext cx="10178322" cy="725947"/>
          </a:xfrm>
        </p:spPr>
        <p:txBody>
          <a:bodyPr>
            <a:noAutofit/>
          </a:bodyPr>
          <a:lstStyle/>
          <a:p>
            <a:r>
              <a:rPr lang="es-ES_tradnl" dirty="0" err="1"/>
              <a:t>Prevenci</a:t>
            </a:r>
            <a:r>
              <a:rPr lang="es-ES" dirty="0" err="1"/>
              <a:t>ón</a:t>
            </a:r>
            <a:r>
              <a:rPr lang="es-ES" dirty="0"/>
              <a:t> integral</a:t>
            </a:r>
            <a:endParaRPr lang="es-ES_tradnl" dirty="0"/>
          </a:p>
        </p:txBody>
      </p:sp>
    </p:spTree>
    <p:extLst>
      <p:ext uri="{BB962C8B-B14F-4D97-AF65-F5344CB8AC3E}">
        <p14:creationId xmlns:p14="http://schemas.microsoft.com/office/powerpoint/2010/main" val="243586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285750" y="206843"/>
            <a:ext cx="12001584" cy="400110"/>
          </a:xfrm>
          <a:prstGeom prst="rect">
            <a:avLst/>
          </a:prstGeom>
          <a:noFill/>
        </p:spPr>
        <p:txBody>
          <a:bodyPr wrap="square" rtlCol="0">
            <a:spAutoFit/>
          </a:bodyPr>
          <a:lstStyle/>
          <a:p>
            <a:pPr algn="r" eaLnBrk="0" fontAlgn="auto" hangingPunct="0">
              <a:spcBef>
                <a:spcPts val="0"/>
              </a:spcBef>
              <a:spcAft>
                <a:spcPts val="0"/>
              </a:spcAft>
              <a:defRPr/>
            </a:pPr>
            <a:r>
              <a:rPr lang="es-ES" sz="2000" dirty="0">
                <a:solidFill>
                  <a:srgbClr val="FFC000"/>
                </a:solidFill>
                <a:effectLst>
                  <a:outerShdw blurRad="38100" dist="38100" dir="2700000" algn="tl">
                    <a:srgbClr val="000000">
                      <a:alpha val="43137"/>
                    </a:srgbClr>
                  </a:outerShdw>
                </a:effectLst>
                <a:latin typeface="Britannic Bold" pitchFamily="34" charset="0"/>
              </a:rPr>
              <a:t>COMO SIEMPRE…</a:t>
            </a:r>
            <a:r>
              <a:rPr lang="es-ES" sz="2000" dirty="0">
                <a:solidFill>
                  <a:srgbClr val="002060"/>
                </a:solidFill>
                <a:effectLst>
                  <a:outerShdw blurRad="38100" dist="38100" dir="2700000" algn="tl">
                    <a:srgbClr val="000000">
                      <a:alpha val="43137"/>
                    </a:srgbClr>
                  </a:outerShdw>
                </a:effectLst>
                <a:latin typeface="Britannic Bold" pitchFamily="34" charset="0"/>
              </a:rPr>
              <a:t> </a:t>
            </a:r>
            <a:r>
              <a:rPr lang="pt-BR" sz="2000" dirty="0">
                <a:solidFill>
                  <a:srgbClr val="002060"/>
                </a:solidFill>
                <a:effectLst>
                  <a:outerShdw blurRad="38100" dist="38100" dir="2700000" algn="tl">
                    <a:srgbClr val="000000">
                      <a:alpha val="43137"/>
                    </a:srgbClr>
                  </a:outerShdw>
                </a:effectLst>
                <a:latin typeface="Britannic Bold" pitchFamily="34" charset="0"/>
              </a:rPr>
              <a:t>LO URGENTE NO DEJA TIEMPO PARA LO IMPORTANTE </a:t>
            </a:r>
          </a:p>
        </p:txBody>
      </p:sp>
      <p:pic>
        <p:nvPicPr>
          <p:cNvPr id="7" name="Picture 2" descr="escolar solo"/>
          <p:cNvPicPr>
            <a:picLocks noChangeAspect="1" noChangeArrowheads="1"/>
          </p:cNvPicPr>
          <p:nvPr/>
        </p:nvPicPr>
        <p:blipFill>
          <a:blip r:embed="rId3"/>
          <a:srcRect/>
          <a:stretch>
            <a:fillRect/>
          </a:stretch>
        </p:blipFill>
        <p:spPr bwMode="auto">
          <a:xfrm>
            <a:off x="1092529" y="1159750"/>
            <a:ext cx="10528009" cy="5149570"/>
          </a:xfrm>
          <a:prstGeom prst="rect">
            <a:avLst/>
          </a:prstGeom>
          <a:noFill/>
          <a:ln w="9525">
            <a:noFill/>
            <a:miter lim="800000"/>
            <a:headEnd/>
            <a:tailEnd/>
          </a:ln>
        </p:spPr>
      </p:pic>
      <p:grpSp>
        <p:nvGrpSpPr>
          <p:cNvPr id="2" name="7 Grupo"/>
          <p:cNvGrpSpPr/>
          <p:nvPr/>
        </p:nvGrpSpPr>
        <p:grpSpPr>
          <a:xfrm>
            <a:off x="6967946" y="6317886"/>
            <a:ext cx="4652593" cy="468700"/>
            <a:chOff x="5225959" y="6317886"/>
            <a:chExt cx="3489445" cy="468700"/>
          </a:xfrm>
        </p:grpSpPr>
        <p:pic>
          <p:nvPicPr>
            <p:cNvPr id="425986" name="Picture 2" descr="https://encrypted-tbn1.gstatic.com/images?q=tbn:ANd9GcQwZjHByB0UZ13o61BGVWOlg9Fkj0vOETTJSFSmkWiHEJxiXsgm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54201" y="6317886"/>
              <a:ext cx="661203" cy="468700"/>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5225959" y="6395220"/>
              <a:ext cx="2857520" cy="369332"/>
            </a:xfrm>
            <a:prstGeom prst="rect">
              <a:avLst/>
            </a:prstGeom>
            <a:noFill/>
          </p:spPr>
          <p:txBody>
            <a:bodyPr wrap="square" rtlCol="0">
              <a:spAutoFit/>
            </a:bodyPr>
            <a:lstStyle/>
            <a:p>
              <a:pPr algn="l" fontAlgn="auto">
                <a:spcBef>
                  <a:spcPts val="0"/>
                </a:spcBef>
                <a:spcAft>
                  <a:spcPts val="0"/>
                </a:spcAft>
              </a:pPr>
              <a:r>
                <a:rPr lang="es-ES" dirty="0">
                  <a:solidFill>
                    <a:prstClr val="black"/>
                  </a:solidFill>
                  <a:latin typeface="Calibri"/>
                </a:rPr>
                <a:t>“Los niños de la llave”</a:t>
              </a:r>
            </a:p>
          </p:txBody>
        </p:sp>
      </p:grpSp>
    </p:spTree>
    <p:extLst>
      <p:ext uri="{BB962C8B-B14F-4D97-AF65-F5344CB8AC3E}">
        <p14:creationId xmlns:p14="http://schemas.microsoft.com/office/powerpoint/2010/main" val="15828246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137" y="133976"/>
            <a:ext cx="4962525" cy="629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0962" y="-136369"/>
            <a:ext cx="5688632" cy="6744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1786" y="72858"/>
            <a:ext cx="5724525" cy="641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0999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C:\Users\Usuario\Dropbox\Promoción da saúde nun entorno dixital\depositphotos_32658021-boy-in-knight-costume-carto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5447" y="3104854"/>
            <a:ext cx="1892300" cy="31146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11 Diagrama"/>
          <p:cNvGraphicFramePr/>
          <p:nvPr>
            <p:extLst>
              <p:ext uri="{D42A27DB-BD31-4B8C-83A1-F6EECF244321}">
                <p14:modId xmlns:p14="http://schemas.microsoft.com/office/powerpoint/2010/main" val="4272723653"/>
              </p:ext>
            </p:extLst>
          </p:nvPr>
        </p:nvGraphicFramePr>
        <p:xfrm>
          <a:off x="340606" y="1070521"/>
          <a:ext cx="7926702" cy="51490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ítulo 1"/>
          <p:cNvSpPr>
            <a:spLocks noGrp="1"/>
          </p:cNvSpPr>
          <p:nvPr>
            <p:ph type="title"/>
          </p:nvPr>
        </p:nvSpPr>
        <p:spPr>
          <a:xfrm>
            <a:off x="865179" y="143234"/>
            <a:ext cx="10178322" cy="1492132"/>
          </a:xfrm>
        </p:spPr>
        <p:txBody>
          <a:bodyPr>
            <a:normAutofit fontScale="90000"/>
          </a:bodyPr>
          <a:lstStyle/>
          <a:p>
            <a:r>
              <a:rPr lang="es-ES" sz="4000" dirty="0">
                <a:solidFill>
                  <a:srgbClr val="1F497D"/>
                </a:solidFill>
                <a:effectLst>
                  <a:outerShdw blurRad="38100" dist="38100" dir="2700000" algn="tl">
                    <a:srgbClr val="000000">
                      <a:alpha val="43137"/>
                    </a:srgbClr>
                  </a:outerShdw>
                </a:effectLst>
              </a:rPr>
              <a:t>Educación en Valores y Habilidades de Vida</a:t>
            </a:r>
            <a:r>
              <a:rPr lang="es-ES" sz="5400" dirty="0">
                <a:solidFill>
                  <a:srgbClr val="1F497D"/>
                </a:solidFill>
                <a:effectLst>
                  <a:outerShdw blurRad="38100" dist="38100" dir="2700000" algn="tl">
                    <a:srgbClr val="000000">
                      <a:alpha val="43137"/>
                    </a:srgbClr>
                  </a:outerShdw>
                </a:effectLst>
                <a:latin typeface="Britannic Bold" pitchFamily="34" charset="0"/>
              </a:rPr>
              <a:t/>
            </a:r>
            <a:br>
              <a:rPr lang="es-ES" sz="5400" dirty="0">
                <a:solidFill>
                  <a:srgbClr val="1F497D"/>
                </a:solidFill>
                <a:effectLst>
                  <a:outerShdw blurRad="38100" dist="38100" dir="2700000" algn="tl">
                    <a:srgbClr val="000000">
                      <a:alpha val="43137"/>
                    </a:srgbClr>
                  </a:outerShdw>
                </a:effectLst>
                <a:latin typeface="Britannic Bold" pitchFamily="34" charset="0"/>
              </a:rPr>
            </a:br>
            <a:endParaRPr lang="es-ES_tradnl" dirty="0"/>
          </a:p>
        </p:txBody>
      </p:sp>
      <p:pic>
        <p:nvPicPr>
          <p:cNvPr id="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9079" y="-133350"/>
            <a:ext cx="5772150" cy="699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73243" y="467134"/>
            <a:ext cx="8244408" cy="5275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0606" y="0"/>
            <a:ext cx="5743575"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9732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251678" y="306185"/>
            <a:ext cx="10178322" cy="1492132"/>
          </a:xfrm>
        </p:spPr>
        <p:txBody>
          <a:bodyPr/>
          <a:lstStyle/>
          <a:p>
            <a:r>
              <a:rPr lang="es-ES" altLang="es-ES" sz="4400" dirty="0">
                <a:solidFill>
                  <a:schemeClr val="accent4">
                    <a:lumMod val="75000"/>
                  </a:schemeClr>
                </a:solidFill>
              </a:rPr>
              <a:t>EDUCAR</a:t>
            </a:r>
            <a:endParaRPr lang="es-ES" altLang="es-ES" sz="3600" dirty="0">
              <a:solidFill>
                <a:schemeClr val="accent2">
                  <a:lumMod val="50000"/>
                </a:schemeClr>
              </a:solidFill>
            </a:endParaRPr>
          </a:p>
        </p:txBody>
      </p:sp>
      <p:graphicFrame>
        <p:nvGraphicFramePr>
          <p:cNvPr id="3" name="Diagrama 2"/>
          <p:cNvGraphicFramePr/>
          <p:nvPr>
            <p:extLst>
              <p:ext uri="{D42A27DB-BD31-4B8C-83A1-F6EECF244321}">
                <p14:modId xmlns:p14="http://schemas.microsoft.com/office/powerpoint/2010/main" val="3215661992"/>
              </p:ext>
            </p:extLst>
          </p:nvPr>
        </p:nvGraphicFramePr>
        <p:xfrm>
          <a:off x="1131701" y="1161495"/>
          <a:ext cx="8329799" cy="4610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1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73239" y="5211574"/>
            <a:ext cx="2308713" cy="1539142"/>
          </a:xfrm>
          <a:prstGeom prst="rect">
            <a:avLst/>
          </a:prstGeom>
        </p:spPr>
      </p:pic>
      <p:pic>
        <p:nvPicPr>
          <p:cNvPr id="5" name="4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92617" y="4284089"/>
            <a:ext cx="1382957" cy="921971"/>
          </a:xfrm>
          <a:prstGeom prst="rect">
            <a:avLst/>
          </a:prstGeom>
        </p:spPr>
      </p:pic>
      <p:pic>
        <p:nvPicPr>
          <p:cNvPr id="6" name="5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90282" y="5828746"/>
            <a:ext cx="1382957" cy="921971"/>
          </a:xfrm>
          <a:prstGeom prst="rect">
            <a:avLst/>
          </a:prstGeom>
        </p:spPr>
      </p:pic>
      <p:pic>
        <p:nvPicPr>
          <p:cNvPr id="7" name="6 Image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61873" y="3670702"/>
            <a:ext cx="920079" cy="613386"/>
          </a:xfrm>
          <a:prstGeom prst="rect">
            <a:avLst/>
          </a:prstGeom>
        </p:spPr>
      </p:pic>
      <p:pic>
        <p:nvPicPr>
          <p:cNvPr id="9" name="8 Image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9445" y="6137330"/>
            <a:ext cx="920079" cy="613386"/>
          </a:xfrm>
          <a:prstGeom prst="rect">
            <a:avLst/>
          </a:prstGeom>
        </p:spPr>
      </p:pic>
    </p:spTree>
    <p:extLst>
      <p:ext uri="{BB962C8B-B14F-4D97-AF65-F5344CB8AC3E}">
        <p14:creationId xmlns:p14="http://schemas.microsoft.com/office/powerpoint/2010/main" val="137334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074057" y="396900"/>
            <a:ext cx="10609944" cy="822301"/>
          </a:xfrm>
        </p:spPr>
        <p:txBody>
          <a:bodyPr>
            <a:normAutofit fontScale="90000"/>
          </a:bodyPr>
          <a:lstStyle/>
          <a:p>
            <a:pPr algn="ctr"/>
            <a:r>
              <a:rPr lang="es-ES" altLang="es-ES" sz="3600" dirty="0">
                <a:solidFill>
                  <a:schemeClr val="accent4">
                    <a:lumMod val="75000"/>
                  </a:schemeClr>
                </a:solidFill>
              </a:rPr>
              <a:t>Es necesario recuperar el impulso y el sentido de la </a:t>
            </a:r>
            <a:r>
              <a:rPr lang="es-ES" altLang="es-ES" sz="6000" dirty="0" err="1">
                <a:solidFill>
                  <a:schemeClr val="accent2">
                    <a:lumMod val="75000"/>
                  </a:schemeClr>
                </a:solidFill>
              </a:rPr>
              <a:t>edUCACIÓN</a:t>
            </a:r>
            <a:endParaRPr lang="es-ES" altLang="es-ES" sz="3600" dirty="0">
              <a:solidFill>
                <a:schemeClr val="accent2">
                  <a:lumMod val="75000"/>
                </a:schemeClr>
              </a:solidFill>
            </a:endParaRPr>
          </a:p>
        </p:txBody>
      </p:sp>
      <p:pic>
        <p:nvPicPr>
          <p:cNvPr id="6"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950" y="1847664"/>
            <a:ext cx="6519811" cy="4346539"/>
          </a:xfrm>
          <a:prstGeom prst="rect">
            <a:avLst/>
          </a:prstGeom>
        </p:spPr>
      </p:pic>
      <p:pic>
        <p:nvPicPr>
          <p:cNvPr id="4" name="Picture 19" descr="http://cdn.quotesgram.com/small/0/69/297224598-nelson-mandela-education-quo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2695" y="1805058"/>
            <a:ext cx="7252109" cy="4423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5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914400" y="1772817"/>
            <a:ext cx="10801389" cy="3785652"/>
          </a:xfrm>
          <a:prstGeom prst="rect">
            <a:avLst/>
          </a:prstGeom>
        </p:spPr>
        <p:txBody>
          <a:bodyPr wrap="square">
            <a:spAutoFit/>
          </a:bodyPr>
          <a:lstStyle/>
          <a:p>
            <a:pPr algn="r" fontAlgn="auto">
              <a:spcBef>
                <a:spcPts val="0"/>
              </a:spcBef>
              <a:spcAft>
                <a:spcPts val="0"/>
              </a:spcAft>
            </a:pPr>
            <a:r>
              <a:rPr lang="es-ES" sz="2400" b="1" i="1" dirty="0">
                <a:solidFill>
                  <a:srgbClr val="002060"/>
                </a:solidFill>
                <a:latin typeface="Calibri"/>
              </a:rPr>
              <a:t>“Los jóvenes hoy en día son unos tiranos. Contradicen a sus padres, devoran su comida y le faltan al respeto a sus maestros”</a:t>
            </a:r>
          </a:p>
          <a:p>
            <a:pPr algn="r" fontAlgn="auto">
              <a:spcBef>
                <a:spcPts val="0"/>
              </a:spcBef>
              <a:spcAft>
                <a:spcPts val="0"/>
              </a:spcAft>
            </a:pPr>
            <a:endParaRPr lang="es-ES" sz="2400" dirty="0">
              <a:solidFill>
                <a:srgbClr val="002060"/>
              </a:solidFill>
              <a:latin typeface="Calibri"/>
            </a:endParaRPr>
          </a:p>
          <a:p>
            <a:pPr algn="r" fontAlgn="auto">
              <a:spcBef>
                <a:spcPts val="0"/>
              </a:spcBef>
              <a:spcAft>
                <a:spcPts val="0"/>
              </a:spcAft>
            </a:pPr>
            <a:r>
              <a:rPr lang="es-ES" sz="2400" dirty="0">
                <a:solidFill>
                  <a:srgbClr val="002060"/>
                </a:solidFill>
                <a:latin typeface="Calibri"/>
              </a:rPr>
              <a:t>Sócrates (s. IV a. de C.)</a:t>
            </a:r>
          </a:p>
          <a:p>
            <a:pPr algn="r" fontAlgn="auto">
              <a:spcBef>
                <a:spcPts val="0"/>
              </a:spcBef>
              <a:spcAft>
                <a:spcPts val="0"/>
              </a:spcAft>
            </a:pPr>
            <a:r>
              <a:rPr lang="es-ES" sz="2400" dirty="0">
                <a:solidFill>
                  <a:srgbClr val="002060"/>
                </a:solidFill>
                <a:latin typeface="Calibri"/>
              </a:rPr>
              <a:t/>
            </a:r>
            <a:br>
              <a:rPr lang="es-ES" sz="2400" dirty="0">
                <a:solidFill>
                  <a:srgbClr val="002060"/>
                </a:solidFill>
                <a:latin typeface="Calibri"/>
              </a:rPr>
            </a:br>
            <a:endParaRPr lang="es-ES" sz="2400" b="1" i="1" dirty="0">
              <a:solidFill>
                <a:srgbClr val="002060"/>
              </a:solidFill>
              <a:latin typeface="Calibri"/>
            </a:endParaRPr>
          </a:p>
          <a:p>
            <a:pPr algn="r" fontAlgn="auto">
              <a:spcBef>
                <a:spcPts val="0"/>
              </a:spcBef>
              <a:spcAft>
                <a:spcPts val="0"/>
              </a:spcAft>
            </a:pPr>
            <a:r>
              <a:rPr lang="es-ES" sz="2400" b="1" i="1" dirty="0">
                <a:solidFill>
                  <a:srgbClr val="002060"/>
                </a:solidFill>
                <a:latin typeface="Calibri"/>
              </a:rPr>
              <a:t>"Adquirir desde jóvenes tales o cuales hábitos no tiene poca importancia, tiene una importancia absoluta“</a:t>
            </a:r>
          </a:p>
          <a:p>
            <a:pPr algn="r" fontAlgn="auto">
              <a:spcBef>
                <a:spcPts val="0"/>
              </a:spcBef>
              <a:spcAft>
                <a:spcPts val="0"/>
              </a:spcAft>
            </a:pPr>
            <a:r>
              <a:rPr lang="es-ES" sz="2400" b="1" i="1" dirty="0">
                <a:solidFill>
                  <a:srgbClr val="002060"/>
                </a:solidFill>
                <a:latin typeface="Calibri"/>
              </a:rPr>
              <a:t> </a:t>
            </a:r>
          </a:p>
          <a:p>
            <a:pPr algn="r" fontAlgn="auto">
              <a:spcBef>
                <a:spcPts val="0"/>
              </a:spcBef>
              <a:spcAft>
                <a:spcPts val="0"/>
              </a:spcAft>
            </a:pPr>
            <a:r>
              <a:rPr lang="es-ES" sz="2400" dirty="0">
                <a:solidFill>
                  <a:srgbClr val="002060"/>
                </a:solidFill>
                <a:latin typeface="Calibri"/>
              </a:rPr>
              <a:t>Aristóteles (s. III a. de C.)</a:t>
            </a:r>
          </a:p>
        </p:txBody>
      </p:sp>
      <p:sp>
        <p:nvSpPr>
          <p:cNvPr id="4" name="3 Rectángulo"/>
          <p:cNvSpPr/>
          <p:nvPr/>
        </p:nvSpPr>
        <p:spPr>
          <a:xfrm>
            <a:off x="7514802" y="525238"/>
            <a:ext cx="3983783" cy="523220"/>
          </a:xfrm>
          <a:prstGeom prst="rect">
            <a:avLst/>
          </a:prstGeom>
        </p:spPr>
        <p:txBody>
          <a:bodyPr wrap="none">
            <a:spAutoFit/>
          </a:bodyPr>
          <a:lstStyle/>
          <a:p>
            <a:pPr algn="r" fontAlgn="auto">
              <a:spcBef>
                <a:spcPts val="0"/>
              </a:spcBef>
              <a:spcAft>
                <a:spcPts val="0"/>
              </a:spcAft>
              <a:defRPr/>
            </a:pPr>
            <a:r>
              <a:rPr lang="es-ES" sz="2800" dirty="0">
                <a:solidFill>
                  <a:srgbClr val="1F497D"/>
                </a:solidFill>
                <a:effectLst>
                  <a:outerShdw blurRad="38100" dist="38100" dir="2700000" algn="tl">
                    <a:srgbClr val="000000">
                      <a:alpha val="43137"/>
                    </a:srgbClr>
                  </a:outerShdw>
                </a:effectLst>
                <a:latin typeface="Britannic Bold" pitchFamily="34" charset="0"/>
              </a:rPr>
              <a:t>Dos frases con mensaje</a:t>
            </a:r>
          </a:p>
        </p:txBody>
      </p:sp>
    </p:spTree>
    <p:extLst>
      <p:ext uri="{BB962C8B-B14F-4D97-AF65-F5344CB8AC3E}">
        <p14:creationId xmlns:p14="http://schemas.microsoft.com/office/powerpoint/2010/main" val="42157099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iterate type="wd">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iterate type="wd">
                                    <p:tmPct val="10000"/>
                                  </p:iterate>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iterate type="wd">
                                    <p:tmPct val="10000"/>
                                  </p:iterate>
                                  <p:childTnLst>
                                    <p:set>
                                      <p:cBhvr>
                                        <p:cTn id="16" dur="1" fill="hold">
                                          <p:stCondLst>
                                            <p:cond delay="0"/>
                                          </p:stCondLst>
                                        </p:cTn>
                                        <p:tgtEl>
                                          <p:spTgt spid="5">
                                            <p:txEl>
                                              <p:pRg st="4" end="4"/>
                                            </p:txEl>
                                          </p:spTgt>
                                        </p:tgtEl>
                                        <p:attrNameLst>
                                          <p:attrName>style.visibility</p:attrName>
                                        </p:attrNameLst>
                                      </p:cBhvr>
                                      <p:to>
                                        <p:strVal val="visible"/>
                                      </p:to>
                                    </p:set>
                                    <p:animEffect transition="in" filter="blinds(horizontal)">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iterate type="wd">
                                    <p:tmPct val="10000"/>
                                  </p:iterate>
                                  <p:childTnLst>
                                    <p:set>
                                      <p:cBhvr>
                                        <p:cTn id="21" dur="1" fill="hold">
                                          <p:stCondLst>
                                            <p:cond delay="0"/>
                                          </p:stCondLst>
                                        </p:cTn>
                                        <p:tgtEl>
                                          <p:spTgt spid="5">
                                            <p:txEl>
                                              <p:pRg st="6" end="6"/>
                                            </p:txEl>
                                          </p:spTgt>
                                        </p:tgtEl>
                                        <p:attrNameLst>
                                          <p:attrName>style.visibility</p:attrName>
                                        </p:attrNameLst>
                                      </p:cBhvr>
                                      <p:to>
                                        <p:strVal val="visible"/>
                                      </p:to>
                                    </p:set>
                                    <p:animEffect transition="in" filter="blinds(horizontal)">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p:cNvSpPr txBox="1">
            <a:spLocks/>
          </p:cNvSpPr>
          <p:nvPr/>
        </p:nvSpPr>
        <p:spPr>
          <a:xfrm>
            <a:off x="3019776" y="559296"/>
            <a:ext cx="8216617" cy="1109709"/>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ES_tradnl" sz="3600" b="1" dirty="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latin typeface="+mj-lt"/>
                <a:ea typeface="+mj-ea"/>
                <a:cs typeface="+mj-cs"/>
              </a:rPr>
              <a:t>TAREA 1:</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_tradnl" sz="3600" b="1" i="0" u="none" strike="noStrike" kern="1200" normalizeH="0" baseline="0" noProof="0" dirty="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uLnTx/>
                <a:uFillTx/>
                <a:latin typeface="+mj-lt"/>
                <a:ea typeface="+mj-ea"/>
                <a:cs typeface="+mj-cs"/>
              </a:rPr>
              <a:t>10 CONSEJOS PARA LOS PADRES</a:t>
            </a:r>
          </a:p>
        </p:txBody>
      </p:sp>
      <p:sp>
        <p:nvSpPr>
          <p:cNvPr id="8" name="Título 2">
            <a:extLst>
              <a:ext uri="{FF2B5EF4-FFF2-40B4-BE49-F238E27FC236}">
                <a16:creationId xmlns:a16="http://schemas.microsoft.com/office/drawing/2014/main" xmlns="" id="{F54FA8A2-E78D-431F-887A-72CDCA350D7F}"/>
              </a:ext>
            </a:extLst>
          </p:cNvPr>
          <p:cNvSpPr txBox="1">
            <a:spLocks/>
          </p:cNvSpPr>
          <p:nvPr/>
        </p:nvSpPr>
        <p:spPr>
          <a:xfrm>
            <a:off x="3019776" y="1811044"/>
            <a:ext cx="8723791" cy="2537890"/>
          </a:xfrm>
          <a:prstGeom prst="rect">
            <a:avLst/>
          </a:prstGeom>
        </p:spPr>
        <p:txBody>
          <a:bodyPr vert="horz" lIns="91440" tIns="45720" rIns="91440" bIns="45720" rtlCol="0" anchor="b">
            <a:noAutofit/>
          </a:bodyPr>
          <a:lstStyle/>
          <a:p>
            <a:pPr marL="450850" marR="0" lvl="0" indent="-450850" algn="l" defTabSz="914400" rtl="0" eaLnBrk="1" fontAlgn="auto" latinLnBrk="0" hangingPunct="1">
              <a:lnSpc>
                <a:spcPct val="90000"/>
              </a:lnSpc>
              <a:spcBef>
                <a:spcPct val="0"/>
              </a:spcBef>
              <a:spcAft>
                <a:spcPts val="0"/>
              </a:spcAft>
              <a:buClrTx/>
              <a:buSzTx/>
              <a:buFont typeface="Wingdings" pitchFamily="2" charset="2"/>
              <a:buChar char="§"/>
              <a:tabLst/>
              <a:defRPr/>
            </a:pPr>
            <a:r>
              <a:rPr kumimoji="0" lang="es-ES_tradnl" sz="2800" b="1" i="0" u="none" strike="noStrike" kern="1200" cap="none" spc="800" normalizeH="0" baseline="0" noProof="0" dirty="0">
                <a:ln>
                  <a:noFill/>
                </a:ln>
                <a:solidFill>
                  <a:schemeClr val="tx2"/>
                </a:solidFill>
                <a:effectLst/>
                <a:uLnTx/>
                <a:uFillTx/>
                <a:latin typeface="Calibri" panose="020F0502020204030204" pitchFamily="34" charset="0"/>
                <a:ea typeface="+mj-ea"/>
                <a:cs typeface="Calibri" panose="020F0502020204030204" pitchFamily="34" charset="0"/>
              </a:rPr>
              <a:t>¿Cómo fomentar un uso saludable/responsable de las TIC entre los adolescentes?</a:t>
            </a:r>
          </a:p>
          <a:p>
            <a:pPr marL="450850" marR="0" lvl="0" indent="-450850" algn="l" defTabSz="914400" rtl="0" eaLnBrk="1" fontAlgn="auto" latinLnBrk="0" hangingPunct="1">
              <a:lnSpc>
                <a:spcPct val="90000"/>
              </a:lnSpc>
              <a:spcBef>
                <a:spcPct val="0"/>
              </a:spcBef>
              <a:spcAft>
                <a:spcPts val="0"/>
              </a:spcAft>
              <a:buClrTx/>
              <a:buSzTx/>
              <a:buFont typeface="Wingdings" pitchFamily="2" charset="2"/>
              <a:buChar char="§"/>
              <a:tabLst/>
              <a:defRPr/>
            </a:pPr>
            <a:endParaRPr kumimoji="0" lang="es-ES_tradnl" sz="2800" b="1" i="0" u="none" strike="noStrike" kern="1200" cap="none" spc="800" normalizeH="0" baseline="0" noProof="0" dirty="0">
              <a:ln>
                <a:noFill/>
              </a:ln>
              <a:solidFill>
                <a:schemeClr val="tx2"/>
              </a:solidFill>
              <a:effectLst/>
              <a:uLnTx/>
              <a:uFillTx/>
              <a:latin typeface="Calibri" panose="020F0502020204030204" pitchFamily="34" charset="0"/>
              <a:ea typeface="+mj-ea"/>
              <a:cs typeface="Calibri" panose="020F0502020204030204" pitchFamily="34" charset="0"/>
            </a:endParaRPr>
          </a:p>
          <a:p>
            <a:pPr marL="450850" marR="0" lvl="0" indent="-450850" algn="l" defTabSz="914400" rtl="0" eaLnBrk="1" fontAlgn="auto" latinLnBrk="0" hangingPunct="1">
              <a:lnSpc>
                <a:spcPct val="90000"/>
              </a:lnSpc>
              <a:spcBef>
                <a:spcPct val="0"/>
              </a:spcBef>
              <a:spcAft>
                <a:spcPts val="0"/>
              </a:spcAft>
              <a:buClrTx/>
              <a:buSzTx/>
              <a:buFont typeface="Wingdings" pitchFamily="2" charset="2"/>
              <a:buChar char="§"/>
              <a:tabLst/>
              <a:defRPr/>
            </a:pPr>
            <a:r>
              <a:rPr lang="es-ES_tradnl" sz="2400" b="1" spc="800" dirty="0">
                <a:solidFill>
                  <a:schemeClr val="accent5"/>
                </a:solidFill>
                <a:latin typeface="Calibri" panose="020F0502020204030204" pitchFamily="34" charset="0"/>
                <a:ea typeface="+mj-ea"/>
                <a:cs typeface="Calibri" panose="020F0502020204030204" pitchFamily="34" charset="0"/>
              </a:rPr>
              <a:t>¿Cómo instaurar en casa una buena HIGIENE DIGITAL?</a:t>
            </a:r>
          </a:p>
        </p:txBody>
      </p:sp>
    </p:spTree>
    <p:extLst>
      <p:ext uri="{BB962C8B-B14F-4D97-AF65-F5344CB8AC3E}">
        <p14:creationId xmlns:p14="http://schemas.microsoft.com/office/powerpoint/2010/main" val="2800139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2"/>
          <p:cNvSpPr txBox="1">
            <a:spLocks/>
          </p:cNvSpPr>
          <p:nvPr/>
        </p:nvSpPr>
        <p:spPr>
          <a:xfrm>
            <a:off x="3019776" y="1757776"/>
            <a:ext cx="8938445" cy="2015234"/>
          </a:xfrm>
          <a:prstGeom prst="rect">
            <a:avLst/>
          </a:prstGeom>
        </p:spPr>
        <p:txBody>
          <a:bodyPr vert="horz" lIns="91440" tIns="45720" rIns="91440" bIns="45720" rtlCol="0" anchor="b">
            <a:noAutofit/>
          </a:bodyPr>
          <a:lstStyle/>
          <a:p>
            <a:pPr marL="450850" marR="0" lvl="0" indent="-450850" algn="just" defTabSz="914400" rtl="0" eaLnBrk="1" fontAlgn="auto" latinLnBrk="0" hangingPunct="1">
              <a:lnSpc>
                <a:spcPct val="90000"/>
              </a:lnSpc>
              <a:spcBef>
                <a:spcPct val="0"/>
              </a:spcBef>
              <a:spcAft>
                <a:spcPts val="0"/>
              </a:spcAft>
              <a:buClrTx/>
              <a:buSzTx/>
              <a:buFont typeface="Wingdings" pitchFamily="2" charset="2"/>
              <a:buChar char="§"/>
              <a:tabLst/>
              <a:defRPr/>
            </a:pPr>
            <a:r>
              <a:rPr kumimoji="0" lang="es-ES_tradnl" sz="2400" b="1" i="0" u="none" strike="noStrike" kern="1200" cap="none" spc="800" normalizeH="0" baseline="0" noProof="0" dirty="0">
                <a:ln>
                  <a:noFill/>
                </a:ln>
                <a:solidFill>
                  <a:schemeClr val="tx2"/>
                </a:solidFill>
                <a:effectLst/>
                <a:uLnTx/>
                <a:uFillTx/>
                <a:latin typeface="Calibri" panose="020F0502020204030204" pitchFamily="34" charset="0"/>
                <a:ea typeface="+mj-ea"/>
                <a:cs typeface="Calibri" panose="020F0502020204030204" pitchFamily="34" charset="0"/>
              </a:rPr>
              <a:t>¿Qué 3 medidas podrías en marcha en los centros para fomentar un uso saludable/responsable de las TIC?</a:t>
            </a:r>
            <a:endParaRPr lang="es-ES_tradnl" sz="2000" b="1" spc="800" dirty="0">
              <a:solidFill>
                <a:schemeClr val="accent5"/>
              </a:solidFill>
              <a:latin typeface="Calibri" panose="020F0502020204030204" pitchFamily="34" charset="0"/>
              <a:ea typeface="+mj-ea"/>
              <a:cs typeface="Calibri" panose="020F0502020204030204" pitchFamily="34" charset="0"/>
            </a:endParaRPr>
          </a:p>
        </p:txBody>
      </p:sp>
      <p:sp>
        <p:nvSpPr>
          <p:cNvPr id="5" name="Título 2"/>
          <p:cNvSpPr txBox="1">
            <a:spLocks/>
          </p:cNvSpPr>
          <p:nvPr/>
        </p:nvSpPr>
        <p:spPr>
          <a:xfrm>
            <a:off x="3019776" y="878888"/>
            <a:ext cx="8565583" cy="1056443"/>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ES_tradnl" sz="3600" b="1" dirty="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latin typeface="+mj-lt"/>
                <a:ea typeface="+mj-ea"/>
                <a:cs typeface="+mj-cs"/>
              </a:rPr>
              <a:t>TAREA 2:</a:t>
            </a:r>
          </a:p>
          <a:p>
            <a:pPr marL="0" marR="0" lvl="0" indent="0" algn="ctr" defTabSz="914400" rtl="0" eaLnBrk="1" fontAlgn="auto" latinLnBrk="0" hangingPunct="1">
              <a:lnSpc>
                <a:spcPct val="90000"/>
              </a:lnSpc>
              <a:spcBef>
                <a:spcPct val="0"/>
              </a:spcBef>
              <a:spcAft>
                <a:spcPts val="0"/>
              </a:spcAft>
              <a:buClrTx/>
              <a:buSzTx/>
              <a:buFontTx/>
              <a:buNone/>
              <a:tabLst/>
              <a:defRPr/>
            </a:pPr>
            <a:r>
              <a:rPr lang="es-ES_tradnl" sz="3600" b="1" dirty="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latin typeface="+mj-lt"/>
                <a:ea typeface="+mj-ea"/>
                <a:cs typeface="+mj-cs"/>
              </a:rPr>
              <a:t>BASES PARA UN PLAN DE PREVENCIÓN ESCOLAR</a:t>
            </a:r>
            <a:endParaRPr kumimoji="0" lang="es-ES_tradnl" sz="3600" b="1" i="0" u="none" strike="noStrike" kern="1200" normalizeH="0" baseline="0" noProof="0" dirty="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uLnTx/>
              <a:uFillTx/>
              <a:latin typeface="+mj-lt"/>
              <a:ea typeface="+mj-ea"/>
              <a:cs typeface="+mj-cs"/>
            </a:endParaRPr>
          </a:p>
        </p:txBody>
      </p:sp>
    </p:spTree>
    <p:extLst>
      <p:ext uri="{BB962C8B-B14F-4D97-AF65-F5344CB8AC3E}">
        <p14:creationId xmlns:p14="http://schemas.microsoft.com/office/powerpoint/2010/main" val="388642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2311452943"/>
              </p:ext>
            </p:extLst>
          </p:nvPr>
        </p:nvGraphicFramePr>
        <p:xfrm>
          <a:off x="527381" y="473366"/>
          <a:ext cx="11233248" cy="5605450"/>
        </p:xfrm>
        <a:graphic>
          <a:graphicData uri="http://schemas.openxmlformats.org/drawingml/2006/table">
            <a:tbl>
              <a:tblPr bandRow="1">
                <a:tableStyleId>{5C22544A-7EE6-4342-B048-85BDC9FD1C3A}</a:tableStyleId>
              </a:tblPr>
              <a:tblGrid>
                <a:gridCol w="11233248"/>
              </a:tblGrid>
              <a:tr h="270782">
                <a:tc>
                  <a:txBody>
                    <a:bodyPr/>
                    <a:lstStyle/>
                    <a:p>
                      <a:pPr algn="ctr">
                        <a:lnSpc>
                          <a:spcPct val="115000"/>
                        </a:lnSpc>
                        <a:spcAft>
                          <a:spcPts val="0"/>
                        </a:spcAft>
                      </a:pPr>
                      <a:r>
                        <a:rPr lang="es-ES" sz="2400" b="1" kern="1200" cap="small" dirty="0">
                          <a:solidFill>
                            <a:schemeClr val="bg1"/>
                          </a:solidFill>
                          <a:effectLst/>
                        </a:rPr>
                        <a:t> </a:t>
                      </a:r>
                      <a:r>
                        <a:rPr lang="es-ES" sz="2400" b="1" kern="1200" cap="small" dirty="0" smtClean="0">
                          <a:solidFill>
                            <a:schemeClr val="bg1"/>
                          </a:solidFill>
                          <a:effectLst/>
                        </a:rPr>
                        <a:t>CONSEJOS </a:t>
                      </a:r>
                      <a:r>
                        <a:rPr lang="es-ES" sz="2400" b="1" kern="1200" cap="small" dirty="0">
                          <a:solidFill>
                            <a:schemeClr val="bg1"/>
                          </a:solidFill>
                          <a:effectLst/>
                        </a:rPr>
                        <a:t>PARA EL DÍA A </a:t>
                      </a:r>
                      <a:r>
                        <a:rPr lang="es-ES" sz="2400" b="1" kern="1200" cap="small" dirty="0" smtClean="0">
                          <a:solidFill>
                            <a:schemeClr val="bg1"/>
                          </a:solidFill>
                          <a:effectLst/>
                        </a:rPr>
                        <a:t>DÍA</a:t>
                      </a:r>
                      <a:endParaRPr lang="es-ES" sz="1200" b="1" dirty="0">
                        <a:solidFill>
                          <a:schemeClr val="bg1"/>
                        </a:solidFill>
                        <a:effectLst/>
                        <a:latin typeface="Calibri"/>
                        <a:ea typeface="Calibri"/>
                        <a:cs typeface="Times New Roman"/>
                      </a:endParaRPr>
                    </a:p>
                  </a:txBody>
                  <a:tcPr marL="46595" marR="46595" marT="7709" marB="0">
                    <a:solidFill>
                      <a:schemeClr val="tx2"/>
                    </a:solidFill>
                  </a:tcPr>
                </a:tc>
              </a:tr>
              <a:tr h="4007626">
                <a:tc>
                  <a:txBody>
                    <a:bodyPr/>
                    <a:lstStyle/>
                    <a:p>
                      <a:pPr marL="342900" lvl="0" indent="-342900">
                        <a:lnSpc>
                          <a:spcPct val="120000"/>
                        </a:lnSpc>
                        <a:spcAft>
                          <a:spcPts val="0"/>
                        </a:spcAft>
                        <a:buSzPts val="1200"/>
                        <a:buFont typeface="Cambria"/>
                        <a:buAutoNum type="arabicPeriod"/>
                        <a:tabLst>
                          <a:tab pos="457200" algn="l"/>
                        </a:tabLst>
                      </a:pPr>
                      <a:r>
                        <a:rPr lang="es-ES" sz="1200" b="1" kern="1200" dirty="0">
                          <a:solidFill>
                            <a:schemeClr val="tx2">
                              <a:lumMod val="75000"/>
                            </a:schemeClr>
                          </a:solidFill>
                          <a:effectLst/>
                        </a:rPr>
                        <a:t>Retarda el acceso al primer móvil (el paso de primaria a secundaria puede ser buen momento, no antes)</a:t>
                      </a:r>
                      <a:endParaRPr lang="es-ES" sz="1100" b="1" dirty="0">
                        <a:solidFill>
                          <a:schemeClr val="tx2">
                            <a:lumMod val="75000"/>
                          </a:schemeClr>
                        </a:solidFill>
                        <a:effectLst/>
                      </a:endParaRPr>
                    </a:p>
                    <a:p>
                      <a:pPr marL="342900" lvl="0" indent="-342900">
                        <a:lnSpc>
                          <a:spcPct val="120000"/>
                        </a:lnSpc>
                        <a:spcAft>
                          <a:spcPts val="0"/>
                        </a:spcAft>
                        <a:buSzPts val="1200"/>
                        <a:buFont typeface="Cambria"/>
                        <a:buAutoNum type="arabicPeriod"/>
                        <a:tabLst>
                          <a:tab pos="457200" algn="l"/>
                        </a:tabLst>
                      </a:pPr>
                      <a:r>
                        <a:rPr lang="es-ES" sz="1200" b="1" kern="1200" dirty="0">
                          <a:solidFill>
                            <a:schemeClr val="tx2">
                              <a:lumMod val="75000"/>
                            </a:schemeClr>
                          </a:solidFill>
                          <a:effectLst/>
                        </a:rPr>
                        <a:t>Racionaliza los regalos de dispositivos tecnológicos (videojuegos, consolas, </a:t>
                      </a:r>
                      <a:r>
                        <a:rPr lang="es-ES" sz="1200" b="1" kern="1200" dirty="0" err="1">
                          <a:solidFill>
                            <a:schemeClr val="tx2">
                              <a:lumMod val="75000"/>
                            </a:schemeClr>
                          </a:solidFill>
                          <a:effectLst/>
                        </a:rPr>
                        <a:t>tablets</a:t>
                      </a:r>
                      <a:r>
                        <a:rPr lang="es-ES" sz="1200" b="1" kern="1200" dirty="0">
                          <a:solidFill>
                            <a:schemeClr val="tx2">
                              <a:lumMod val="75000"/>
                            </a:schemeClr>
                          </a:solidFill>
                          <a:effectLst/>
                        </a:rPr>
                        <a:t>…) e intenta ajustar edades y contenidos</a:t>
                      </a:r>
                      <a:endParaRPr lang="es-ES" sz="1100" b="1" dirty="0">
                        <a:solidFill>
                          <a:schemeClr val="tx2">
                            <a:lumMod val="75000"/>
                          </a:schemeClr>
                        </a:solidFill>
                        <a:effectLst/>
                      </a:endParaRPr>
                    </a:p>
                    <a:p>
                      <a:pPr marL="342900" lvl="0" indent="-342900">
                        <a:lnSpc>
                          <a:spcPct val="120000"/>
                        </a:lnSpc>
                        <a:spcAft>
                          <a:spcPts val="0"/>
                        </a:spcAft>
                        <a:buSzPts val="1200"/>
                        <a:buFont typeface="Cambria"/>
                        <a:buAutoNum type="arabicPeriod"/>
                        <a:tabLst>
                          <a:tab pos="457200" algn="l"/>
                        </a:tabLst>
                      </a:pPr>
                      <a:r>
                        <a:rPr lang="es-ES" sz="1200" b="1" kern="1200" dirty="0">
                          <a:solidFill>
                            <a:schemeClr val="tx2">
                              <a:lumMod val="75000"/>
                            </a:schemeClr>
                          </a:solidFill>
                          <a:effectLst/>
                        </a:rPr>
                        <a:t>Establece normas y límites (no se utiliza el móvil a la hora de comer, no se duerme con él en la mesilla, no se lleva al baño, limita horarios y tiempos de uso…) pero… ¡¡¡para toda la familia!!! PREDICA CON EL EJEMPLO</a:t>
                      </a:r>
                      <a:endParaRPr lang="es-ES" sz="1100" b="1" dirty="0">
                        <a:solidFill>
                          <a:schemeClr val="tx2">
                            <a:lumMod val="75000"/>
                          </a:schemeClr>
                        </a:solidFill>
                        <a:effectLst/>
                      </a:endParaRPr>
                    </a:p>
                    <a:p>
                      <a:pPr marL="342900" lvl="0" indent="-342900">
                        <a:lnSpc>
                          <a:spcPct val="120000"/>
                        </a:lnSpc>
                        <a:spcAft>
                          <a:spcPts val="0"/>
                        </a:spcAft>
                        <a:buSzPts val="1200"/>
                        <a:buFont typeface="Cambria"/>
                        <a:buAutoNum type="arabicPeriod"/>
                        <a:tabLst>
                          <a:tab pos="457200" algn="l"/>
                        </a:tabLst>
                      </a:pPr>
                      <a:r>
                        <a:rPr lang="es-ES" sz="1200" b="1" kern="1200" dirty="0">
                          <a:solidFill>
                            <a:schemeClr val="tx2">
                              <a:lumMod val="75000"/>
                            </a:schemeClr>
                          </a:solidFill>
                          <a:effectLst/>
                        </a:rPr>
                        <a:t>Enséñale a aprovechar las potencialidades de las NT, pero a no depender de ellas. Supervisa sus hábitos de vida y su OCIO. Es fundamental  que su ocio sea rico y variado, como la alimentación!!!</a:t>
                      </a:r>
                      <a:endParaRPr lang="es-ES" sz="1100" b="1" dirty="0">
                        <a:solidFill>
                          <a:schemeClr val="tx2">
                            <a:lumMod val="75000"/>
                          </a:schemeClr>
                        </a:solidFill>
                        <a:effectLst/>
                      </a:endParaRPr>
                    </a:p>
                    <a:p>
                      <a:pPr marL="342900" lvl="0" indent="-342900">
                        <a:lnSpc>
                          <a:spcPct val="120000"/>
                        </a:lnSpc>
                        <a:spcAft>
                          <a:spcPts val="0"/>
                        </a:spcAft>
                        <a:buSzPts val="1200"/>
                        <a:buFont typeface="Cambria"/>
                        <a:buAutoNum type="arabicPeriod"/>
                        <a:tabLst>
                          <a:tab pos="457200" algn="l"/>
                        </a:tabLst>
                      </a:pPr>
                      <a:r>
                        <a:rPr lang="es-ES" sz="1200" b="1" kern="1200" dirty="0">
                          <a:solidFill>
                            <a:schemeClr val="tx2">
                              <a:lumMod val="75000"/>
                            </a:schemeClr>
                          </a:solidFill>
                          <a:effectLst/>
                        </a:rPr>
                        <a:t>Preocúpate por saber sus aficiones y sus hobbies, tanto </a:t>
                      </a:r>
                      <a:r>
                        <a:rPr lang="es-ES" sz="1200" b="1" kern="1200" dirty="0" err="1">
                          <a:solidFill>
                            <a:schemeClr val="tx2">
                              <a:lumMod val="75000"/>
                            </a:schemeClr>
                          </a:solidFill>
                          <a:effectLst/>
                        </a:rPr>
                        <a:t>on</a:t>
                      </a:r>
                      <a:r>
                        <a:rPr lang="es-ES" sz="1200" b="1" kern="1200" dirty="0">
                          <a:solidFill>
                            <a:schemeClr val="tx2">
                              <a:lumMod val="75000"/>
                            </a:schemeClr>
                          </a:solidFill>
                          <a:effectLst/>
                        </a:rPr>
                        <a:t> line como off line, saber a lo que juega, con quien juega y con quien se relaciona</a:t>
                      </a:r>
                      <a:endParaRPr lang="es-ES" sz="1100" b="1" dirty="0">
                        <a:solidFill>
                          <a:schemeClr val="tx2">
                            <a:lumMod val="75000"/>
                          </a:schemeClr>
                        </a:solidFill>
                        <a:effectLst/>
                      </a:endParaRPr>
                    </a:p>
                    <a:p>
                      <a:pPr marL="342900" lvl="0" indent="-342900">
                        <a:lnSpc>
                          <a:spcPct val="120000"/>
                        </a:lnSpc>
                        <a:spcAft>
                          <a:spcPts val="0"/>
                        </a:spcAft>
                        <a:buSzPts val="1200"/>
                        <a:buFont typeface="Cambria"/>
                        <a:buAutoNum type="arabicPeriod"/>
                        <a:tabLst>
                          <a:tab pos="457200" algn="l"/>
                        </a:tabLst>
                      </a:pPr>
                      <a:r>
                        <a:rPr lang="es-ES" sz="1200" b="1" kern="1200" dirty="0">
                          <a:solidFill>
                            <a:schemeClr val="tx2">
                              <a:lumMod val="75000"/>
                            </a:schemeClr>
                          </a:solidFill>
                          <a:effectLst/>
                        </a:rPr>
                        <a:t>Ponte al día en las redes sociales. Más efectivo que pedirle las contraseñas es que os registréis  juntos</a:t>
                      </a:r>
                      <a:endParaRPr lang="es-ES" sz="1100" b="1" dirty="0">
                        <a:solidFill>
                          <a:schemeClr val="tx2">
                            <a:lumMod val="75000"/>
                          </a:schemeClr>
                        </a:solidFill>
                        <a:effectLst/>
                      </a:endParaRPr>
                    </a:p>
                    <a:p>
                      <a:pPr marL="342900" lvl="0" indent="-342900">
                        <a:lnSpc>
                          <a:spcPct val="120000"/>
                        </a:lnSpc>
                        <a:spcAft>
                          <a:spcPts val="0"/>
                        </a:spcAft>
                        <a:buSzPts val="1200"/>
                        <a:buFont typeface="Cambria"/>
                        <a:buAutoNum type="arabicPeriod"/>
                        <a:tabLst>
                          <a:tab pos="457200" algn="l"/>
                        </a:tabLst>
                      </a:pPr>
                      <a:r>
                        <a:rPr lang="es-ES" sz="1200" b="1" kern="1200" dirty="0">
                          <a:solidFill>
                            <a:schemeClr val="tx2">
                              <a:lumMod val="75000"/>
                            </a:schemeClr>
                          </a:solidFill>
                          <a:effectLst/>
                        </a:rPr>
                        <a:t>Interésate por sus relaciones en las redes sociales y enséñale a respetar a los demás (no todo vale, fomenta la empatía)</a:t>
                      </a:r>
                      <a:endParaRPr lang="es-ES" sz="1100" b="1" dirty="0">
                        <a:solidFill>
                          <a:schemeClr val="tx2">
                            <a:lumMod val="75000"/>
                          </a:schemeClr>
                        </a:solidFill>
                        <a:effectLst/>
                      </a:endParaRPr>
                    </a:p>
                    <a:p>
                      <a:pPr marL="342900" lvl="0" indent="-342900">
                        <a:lnSpc>
                          <a:spcPct val="120000"/>
                        </a:lnSpc>
                        <a:spcAft>
                          <a:spcPts val="0"/>
                        </a:spcAft>
                        <a:buSzPts val="1200"/>
                        <a:buFont typeface="Cambria"/>
                        <a:buAutoNum type="arabicPeriod"/>
                        <a:tabLst>
                          <a:tab pos="457200" algn="l"/>
                        </a:tabLst>
                      </a:pPr>
                      <a:r>
                        <a:rPr lang="es-ES" sz="1200" b="1" kern="1200" dirty="0">
                          <a:solidFill>
                            <a:schemeClr val="tx2">
                              <a:lumMod val="75000"/>
                            </a:schemeClr>
                          </a:solidFill>
                          <a:effectLst/>
                        </a:rPr>
                        <a:t>Habla con claridad de las ventajas e inconvenientes de las NT y de sus riesgos. No tengas miedo en poner los problemas encima de la mesa, aunque pueda acarrear discusiones. Discutir no es malo, siempre que se haga con respeto, argumentos y los roles estén claramente definidos. Los padres ni somos colegas, ni somos policías.</a:t>
                      </a:r>
                      <a:endParaRPr lang="es-ES" sz="1100" b="1" dirty="0">
                        <a:solidFill>
                          <a:schemeClr val="tx2">
                            <a:lumMod val="75000"/>
                          </a:schemeClr>
                        </a:solidFill>
                        <a:effectLst/>
                      </a:endParaRPr>
                    </a:p>
                    <a:p>
                      <a:pPr marL="342900" lvl="0" indent="-342900" algn="just">
                        <a:lnSpc>
                          <a:spcPct val="120000"/>
                        </a:lnSpc>
                        <a:spcAft>
                          <a:spcPts val="0"/>
                        </a:spcAft>
                        <a:buSzPts val="1200"/>
                        <a:buFont typeface="Cambria"/>
                        <a:buAutoNum type="arabicPeriod"/>
                        <a:tabLst>
                          <a:tab pos="457200" algn="l"/>
                        </a:tabLst>
                      </a:pPr>
                      <a:r>
                        <a:rPr lang="es-ES" sz="1200" b="1" kern="1200" dirty="0">
                          <a:solidFill>
                            <a:schemeClr val="tx2">
                              <a:lumMod val="75000"/>
                            </a:schemeClr>
                          </a:solidFill>
                          <a:effectLst/>
                        </a:rPr>
                        <a:t>Insiste en que es importante evitar (o al menos dosificar) subir fotos personales (</a:t>
                      </a:r>
                      <a:r>
                        <a:rPr lang="es-ES" sz="1200" b="1" kern="1200" dirty="0" err="1">
                          <a:solidFill>
                            <a:schemeClr val="tx2">
                              <a:lumMod val="75000"/>
                            </a:schemeClr>
                          </a:solidFill>
                          <a:effectLst/>
                        </a:rPr>
                        <a:t>Selfies</a:t>
                      </a:r>
                      <a:r>
                        <a:rPr lang="es-ES" sz="1200" b="1" kern="1200" dirty="0">
                          <a:solidFill>
                            <a:schemeClr val="tx2">
                              <a:lumMod val="75000"/>
                            </a:schemeClr>
                          </a:solidFill>
                          <a:effectLst/>
                        </a:rPr>
                        <a:t>) y no aceptar a desconocidos en la Red</a:t>
                      </a:r>
                      <a:endParaRPr lang="es-ES" sz="1100" b="1" dirty="0">
                        <a:solidFill>
                          <a:schemeClr val="tx2">
                            <a:lumMod val="75000"/>
                          </a:schemeClr>
                        </a:solidFill>
                        <a:effectLst/>
                      </a:endParaRPr>
                    </a:p>
                    <a:p>
                      <a:pPr marL="342900" lvl="0" indent="-342900" algn="just">
                        <a:lnSpc>
                          <a:spcPct val="120000"/>
                        </a:lnSpc>
                        <a:spcAft>
                          <a:spcPts val="0"/>
                        </a:spcAft>
                        <a:buSzPts val="1200"/>
                        <a:buFont typeface="Cambria"/>
                        <a:buAutoNum type="arabicPeriod"/>
                        <a:tabLst>
                          <a:tab pos="457200" algn="l"/>
                        </a:tabLst>
                      </a:pPr>
                      <a:r>
                        <a:rPr lang="es-ES" sz="1200" b="1" kern="1200" dirty="0">
                          <a:solidFill>
                            <a:schemeClr val="tx2">
                              <a:lumMod val="75000"/>
                            </a:schemeClr>
                          </a:solidFill>
                          <a:effectLst/>
                        </a:rPr>
                        <a:t>Trata de fomentar la Privacidad, recalca el valor de la intimidad y reflexionad juntos/as sobre lo que se sube y lo que se cuenta</a:t>
                      </a:r>
                      <a:endParaRPr lang="es-ES" sz="1100" b="1" dirty="0">
                        <a:solidFill>
                          <a:schemeClr val="tx2">
                            <a:lumMod val="75000"/>
                          </a:schemeClr>
                        </a:solidFill>
                        <a:effectLst/>
                      </a:endParaRPr>
                    </a:p>
                    <a:p>
                      <a:pPr marL="342900" lvl="0" indent="-342900" algn="just">
                        <a:lnSpc>
                          <a:spcPct val="120000"/>
                        </a:lnSpc>
                        <a:spcAft>
                          <a:spcPts val="0"/>
                        </a:spcAft>
                        <a:buSzPts val="1200"/>
                        <a:buFont typeface="Cambria"/>
                        <a:buAutoNum type="arabicPeriod"/>
                        <a:tabLst>
                          <a:tab pos="457200" algn="l"/>
                        </a:tabLst>
                      </a:pPr>
                      <a:r>
                        <a:rPr lang="es-ES" sz="1200" b="1" kern="1200" dirty="0">
                          <a:solidFill>
                            <a:schemeClr val="tx2">
                              <a:lumMod val="75000"/>
                            </a:schemeClr>
                          </a:solidFill>
                          <a:effectLst/>
                        </a:rPr>
                        <a:t>Intenta fomentar en tu hijo/a una autoestima positiva (basada en la persona más que en el físico) y refuerza sus actitudes asertivas. Te proporcionará importantes beneficios también a otros niveles</a:t>
                      </a:r>
                      <a:endParaRPr lang="es-ES" sz="1100" b="1" dirty="0">
                        <a:solidFill>
                          <a:schemeClr val="tx2">
                            <a:lumMod val="75000"/>
                          </a:schemeClr>
                        </a:solidFill>
                        <a:effectLst/>
                      </a:endParaRPr>
                    </a:p>
                    <a:p>
                      <a:pPr marL="342900" lvl="0" indent="-342900">
                        <a:lnSpc>
                          <a:spcPct val="120000"/>
                        </a:lnSpc>
                        <a:spcAft>
                          <a:spcPts val="0"/>
                        </a:spcAft>
                        <a:buSzPts val="1200"/>
                        <a:buFont typeface="Cambria"/>
                        <a:buAutoNum type="arabicPeriod"/>
                        <a:tabLst>
                          <a:tab pos="457200" algn="l"/>
                        </a:tabLst>
                      </a:pPr>
                      <a:r>
                        <a:rPr lang="es-ES" sz="1200" b="1" kern="1200" dirty="0">
                          <a:solidFill>
                            <a:schemeClr val="tx2">
                              <a:lumMod val="75000"/>
                            </a:schemeClr>
                          </a:solidFill>
                          <a:effectLst/>
                        </a:rPr>
                        <a:t>Huye de la prohibición y la censura, los programas de control parental ayudan pero no son la solución</a:t>
                      </a:r>
                      <a:endParaRPr lang="es-ES" sz="1100" b="1" dirty="0">
                        <a:solidFill>
                          <a:schemeClr val="tx2">
                            <a:lumMod val="75000"/>
                          </a:schemeClr>
                        </a:solidFill>
                        <a:effectLst/>
                      </a:endParaRPr>
                    </a:p>
                    <a:p>
                      <a:pPr marL="342900" lvl="0" indent="-342900">
                        <a:lnSpc>
                          <a:spcPct val="120000"/>
                        </a:lnSpc>
                        <a:spcAft>
                          <a:spcPts val="0"/>
                        </a:spcAft>
                        <a:buSzPts val="1200"/>
                        <a:buFont typeface="Cambria"/>
                        <a:buAutoNum type="arabicPeriod"/>
                        <a:tabLst>
                          <a:tab pos="457200" algn="l"/>
                        </a:tabLst>
                      </a:pPr>
                      <a:r>
                        <a:rPr lang="es-ES" sz="1200" b="1" kern="1200" dirty="0">
                          <a:solidFill>
                            <a:schemeClr val="tx2">
                              <a:lumMod val="75000"/>
                            </a:schemeClr>
                          </a:solidFill>
                          <a:effectLst/>
                        </a:rPr>
                        <a:t>Evita las amenazas y </a:t>
                      </a:r>
                      <a:r>
                        <a:rPr lang="es-ES" sz="1200" b="1" kern="1200" dirty="0" err="1">
                          <a:solidFill>
                            <a:schemeClr val="tx2">
                              <a:lumMod val="75000"/>
                            </a:schemeClr>
                          </a:solidFill>
                          <a:effectLst/>
                        </a:rPr>
                        <a:t>ultimatums</a:t>
                      </a:r>
                      <a:r>
                        <a:rPr lang="es-ES" sz="1200" b="1" kern="1200" dirty="0">
                          <a:solidFill>
                            <a:schemeClr val="tx2">
                              <a:lumMod val="75000"/>
                            </a:schemeClr>
                          </a:solidFill>
                          <a:effectLst/>
                        </a:rPr>
                        <a:t>. Amenazar con quitarle el móvil a tu hijo/a, o eliminar su cuenta de Instagram no es una buena opción. La pérdida de privilegios tecnológicos (miedo a quedarse  sin móvil) suele ser la principal causa de ocultación cuando son acosados en la Red</a:t>
                      </a:r>
                      <a:endParaRPr lang="es-ES" sz="1100" b="1" dirty="0">
                        <a:solidFill>
                          <a:schemeClr val="tx2">
                            <a:lumMod val="75000"/>
                          </a:schemeClr>
                        </a:solidFill>
                        <a:effectLst/>
                      </a:endParaRPr>
                    </a:p>
                    <a:p>
                      <a:pPr marL="342900" lvl="0" indent="-342900" algn="just">
                        <a:lnSpc>
                          <a:spcPct val="120000"/>
                        </a:lnSpc>
                        <a:spcAft>
                          <a:spcPts val="0"/>
                        </a:spcAft>
                        <a:buSzPts val="1200"/>
                        <a:buFont typeface="Cambria"/>
                        <a:buAutoNum type="arabicPeriod"/>
                        <a:tabLst>
                          <a:tab pos="457200" algn="l"/>
                        </a:tabLst>
                      </a:pPr>
                      <a:r>
                        <a:rPr lang="es-ES" sz="1200" b="1" kern="1200" dirty="0">
                          <a:solidFill>
                            <a:schemeClr val="tx2">
                              <a:lumMod val="75000"/>
                            </a:schemeClr>
                          </a:solidFill>
                          <a:effectLst/>
                        </a:rPr>
                        <a:t>Si quieres confianza respeta su intimidad y dialoga (paciencia,  día a día, los resultados llegan a medio plazo), pero…</a:t>
                      </a:r>
                      <a:endParaRPr lang="es-ES" sz="1100" b="1" dirty="0">
                        <a:solidFill>
                          <a:schemeClr val="tx2">
                            <a:lumMod val="75000"/>
                          </a:schemeClr>
                        </a:solidFill>
                        <a:effectLst/>
                      </a:endParaRPr>
                    </a:p>
                    <a:p>
                      <a:pPr marL="342900" lvl="0" indent="-342900" algn="just">
                        <a:lnSpc>
                          <a:spcPct val="120000"/>
                        </a:lnSpc>
                        <a:spcAft>
                          <a:spcPts val="0"/>
                        </a:spcAft>
                        <a:buSzPts val="1200"/>
                        <a:buFont typeface="Cambria"/>
                        <a:buAutoNum type="arabicPeriod"/>
                        <a:tabLst>
                          <a:tab pos="457200" algn="l"/>
                        </a:tabLst>
                      </a:pPr>
                      <a:r>
                        <a:rPr lang="es-ES" sz="1200" b="1" kern="1200" dirty="0">
                          <a:solidFill>
                            <a:schemeClr val="tx2">
                              <a:lumMod val="75000"/>
                            </a:schemeClr>
                          </a:solidFill>
                          <a:effectLst/>
                        </a:rPr>
                        <a:t>SI TIENES QUE ENTRAR…ENTRA. No te culpes por ello.</a:t>
                      </a:r>
                      <a:endParaRPr lang="es-ES" sz="1100" b="1" dirty="0">
                        <a:solidFill>
                          <a:schemeClr val="tx2">
                            <a:lumMod val="75000"/>
                          </a:schemeClr>
                        </a:solidFill>
                        <a:effectLst/>
                      </a:endParaRPr>
                    </a:p>
                    <a:p>
                      <a:pPr marL="457200" algn="just">
                        <a:lnSpc>
                          <a:spcPct val="115000"/>
                        </a:lnSpc>
                        <a:spcAft>
                          <a:spcPts val="0"/>
                        </a:spcAft>
                        <a:tabLst>
                          <a:tab pos="457200" algn="l"/>
                        </a:tabLst>
                      </a:pPr>
                      <a:r>
                        <a:rPr lang="es-ES" sz="1200" b="1" dirty="0">
                          <a:effectLst/>
                        </a:rPr>
                        <a:t> </a:t>
                      </a:r>
                      <a:endParaRPr lang="es-ES" sz="1100" b="1" dirty="0">
                        <a:effectLst/>
                      </a:endParaRPr>
                    </a:p>
                    <a:p>
                      <a:pPr algn="ctr">
                        <a:lnSpc>
                          <a:spcPct val="115000"/>
                        </a:lnSpc>
                        <a:spcAft>
                          <a:spcPts val="0"/>
                        </a:spcAft>
                        <a:tabLst>
                          <a:tab pos="457200" algn="l"/>
                        </a:tabLst>
                      </a:pPr>
                      <a:r>
                        <a:rPr lang="es-ES" sz="1600" b="1" kern="1200" dirty="0">
                          <a:solidFill>
                            <a:srgbClr val="680023"/>
                          </a:solidFill>
                          <a:effectLst/>
                        </a:rPr>
                        <a:t>Estos 15 “mandamientos” se resumen en 4: </a:t>
                      </a:r>
                      <a:r>
                        <a:rPr lang="es-ES" sz="2000" b="1" kern="1200" dirty="0">
                          <a:solidFill>
                            <a:srgbClr val="680023"/>
                          </a:solidFill>
                          <a:effectLst/>
                        </a:rPr>
                        <a:t>O</a:t>
                      </a:r>
                      <a:r>
                        <a:rPr lang="es-ES" sz="1600" b="1" kern="1200" dirty="0">
                          <a:solidFill>
                            <a:srgbClr val="680023"/>
                          </a:solidFill>
                          <a:effectLst/>
                        </a:rPr>
                        <a:t>bserva, </a:t>
                      </a:r>
                      <a:r>
                        <a:rPr lang="es-ES" sz="2000" b="1" kern="1200" dirty="0">
                          <a:solidFill>
                            <a:srgbClr val="680023"/>
                          </a:solidFill>
                          <a:effectLst/>
                        </a:rPr>
                        <a:t>C</a:t>
                      </a:r>
                      <a:r>
                        <a:rPr lang="es-ES" sz="1600" b="1" kern="1200" dirty="0">
                          <a:solidFill>
                            <a:srgbClr val="680023"/>
                          </a:solidFill>
                          <a:effectLst/>
                        </a:rPr>
                        <a:t>ontrola, </a:t>
                      </a:r>
                      <a:r>
                        <a:rPr lang="es-ES" sz="2000" b="1" kern="1200" dirty="0">
                          <a:solidFill>
                            <a:srgbClr val="680023"/>
                          </a:solidFill>
                          <a:effectLst/>
                        </a:rPr>
                        <a:t>L</a:t>
                      </a:r>
                      <a:r>
                        <a:rPr lang="es-ES" sz="1600" b="1" kern="1200" dirty="0">
                          <a:solidFill>
                            <a:srgbClr val="680023"/>
                          </a:solidFill>
                          <a:effectLst/>
                        </a:rPr>
                        <a:t>imita y </a:t>
                      </a:r>
                      <a:r>
                        <a:rPr lang="es-ES" sz="2000" b="1" kern="1200" dirty="0">
                          <a:solidFill>
                            <a:srgbClr val="680023"/>
                          </a:solidFill>
                          <a:effectLst/>
                        </a:rPr>
                        <a:t>A</a:t>
                      </a:r>
                      <a:r>
                        <a:rPr lang="es-ES" sz="1600" b="1" kern="1200" dirty="0">
                          <a:solidFill>
                            <a:srgbClr val="680023"/>
                          </a:solidFill>
                          <a:effectLst/>
                        </a:rPr>
                        <a:t>yuda</a:t>
                      </a:r>
                      <a:endParaRPr lang="es-ES" sz="1100" b="1" dirty="0">
                        <a:solidFill>
                          <a:srgbClr val="680023"/>
                        </a:solidFill>
                        <a:effectLst/>
                        <a:latin typeface="Calibri"/>
                        <a:ea typeface="Calibri"/>
                        <a:cs typeface="Times New Roman"/>
                      </a:endParaRPr>
                    </a:p>
                  </a:txBody>
                  <a:tcPr marL="46595" marR="46595" marT="7709" marB="0"/>
                </a:tc>
              </a:tr>
            </a:tbl>
          </a:graphicData>
        </a:graphic>
      </p:graphicFrame>
    </p:spTree>
    <p:extLst>
      <p:ext uri="{BB962C8B-B14F-4D97-AF65-F5344CB8AC3E}">
        <p14:creationId xmlns:p14="http://schemas.microsoft.com/office/powerpoint/2010/main" val="32081677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769"/>
          <a:stretch/>
        </p:blipFill>
        <p:spPr bwMode="auto">
          <a:xfrm>
            <a:off x="1018947" y="243765"/>
            <a:ext cx="8888252" cy="5752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7359" y="440731"/>
            <a:ext cx="8064016" cy="5359065"/>
          </a:xfrm>
          <a:prstGeom prst="rect">
            <a:avLst/>
          </a:prstGeom>
          <a:ln>
            <a:noFill/>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406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824" y="0"/>
            <a:ext cx="5506405" cy="5247198"/>
          </a:xfrm>
          <a:prstGeom prst="rect">
            <a:avLst/>
          </a:prstGeom>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8314" y="811530"/>
            <a:ext cx="7207661" cy="551307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7308" y="2033793"/>
            <a:ext cx="6542722" cy="4290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5387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339"/>
                                        </p:tgtEl>
                                        <p:attrNameLst>
                                          <p:attrName>style.visibility</p:attrName>
                                        </p:attrNameLst>
                                      </p:cBhvr>
                                      <p:to>
                                        <p:strVal val="visible"/>
                                      </p:to>
                                    </p:set>
                                    <p:animEffect transition="in" filter="randombar(horizontal)">
                                      <p:cBhvr>
                                        <p:cTn id="12" dur="5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txBox="1">
            <a:spLocks/>
          </p:cNvSpPr>
          <p:nvPr/>
        </p:nvSpPr>
        <p:spPr>
          <a:xfrm>
            <a:off x="3006089" y="481242"/>
            <a:ext cx="3931921" cy="869245"/>
          </a:xfrm>
          <a:prstGeom prst="roundRect">
            <a:avLst/>
          </a:prstGeo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_tradnl" sz="4400" b="1" i="0" u="none" strike="noStrike" kern="1200" normalizeH="0" baseline="0" noProof="0" dirty="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uLnTx/>
                <a:uFillTx/>
                <a:latin typeface="+mj-lt"/>
                <a:ea typeface="+mj-ea"/>
                <a:cs typeface="+mj-cs"/>
              </a:rPr>
              <a:t>PROBLEMA</a:t>
            </a:r>
          </a:p>
        </p:txBody>
      </p:sp>
      <p:sp>
        <p:nvSpPr>
          <p:cNvPr id="5" name="Título 2"/>
          <p:cNvSpPr txBox="1">
            <a:spLocks/>
          </p:cNvSpPr>
          <p:nvPr/>
        </p:nvSpPr>
        <p:spPr>
          <a:xfrm>
            <a:off x="3025139" y="4359216"/>
            <a:ext cx="3931921" cy="869245"/>
          </a:xfrm>
          <a:prstGeom prst="roundRect">
            <a:avLst/>
          </a:prstGeo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ES_tradnl" sz="4400" b="1" dirty="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latin typeface="+mj-lt"/>
                <a:ea typeface="+mj-ea"/>
                <a:cs typeface="+mj-cs"/>
              </a:rPr>
              <a:t>MENORES</a:t>
            </a:r>
            <a:endParaRPr kumimoji="0" lang="es-ES_tradnl" sz="4400" b="1" i="0" u="none" strike="noStrike" kern="1200" normalizeH="0" baseline="0" noProof="0" dirty="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uLnTx/>
              <a:uFillTx/>
              <a:latin typeface="+mj-lt"/>
              <a:ea typeface="+mj-ea"/>
              <a:cs typeface="+mj-cs"/>
            </a:endParaRPr>
          </a:p>
        </p:txBody>
      </p:sp>
      <p:sp>
        <p:nvSpPr>
          <p:cNvPr id="6" name="Título 2"/>
          <p:cNvSpPr txBox="1">
            <a:spLocks/>
          </p:cNvSpPr>
          <p:nvPr/>
        </p:nvSpPr>
        <p:spPr>
          <a:xfrm>
            <a:off x="3017518" y="1447251"/>
            <a:ext cx="3931921" cy="869245"/>
          </a:xfrm>
          <a:prstGeom prst="roundRect">
            <a:avLst/>
          </a:prstGeo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_tradnl" sz="4400" b="1" i="0" u="none" strike="noStrike" kern="1200" normalizeH="0" baseline="0" noProof="0" dirty="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uLnTx/>
                <a:uFillTx/>
                <a:latin typeface="+mj-lt"/>
                <a:ea typeface="+mj-ea"/>
                <a:cs typeface="+mj-cs"/>
              </a:rPr>
              <a:t>SALUD</a:t>
            </a:r>
          </a:p>
        </p:txBody>
      </p:sp>
      <p:sp>
        <p:nvSpPr>
          <p:cNvPr id="7" name="Título 2"/>
          <p:cNvSpPr txBox="1">
            <a:spLocks/>
          </p:cNvSpPr>
          <p:nvPr/>
        </p:nvSpPr>
        <p:spPr>
          <a:xfrm>
            <a:off x="3006088" y="2435177"/>
            <a:ext cx="3931921" cy="869245"/>
          </a:xfrm>
          <a:prstGeom prst="roundRect">
            <a:avLst/>
          </a:prstGeo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_tradnl" sz="4400" b="1" i="0" u="none" strike="noStrike" kern="1200" normalizeH="0" baseline="0" noProof="0" dirty="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uLnTx/>
                <a:uFillTx/>
                <a:latin typeface="+mj-lt"/>
                <a:ea typeface="+mj-ea"/>
                <a:cs typeface="+mj-cs"/>
              </a:rPr>
              <a:t>CONVIVENCIA</a:t>
            </a:r>
          </a:p>
        </p:txBody>
      </p:sp>
      <p:sp>
        <p:nvSpPr>
          <p:cNvPr id="9" name="Título 2"/>
          <p:cNvSpPr txBox="1">
            <a:spLocks/>
          </p:cNvSpPr>
          <p:nvPr/>
        </p:nvSpPr>
        <p:spPr>
          <a:xfrm>
            <a:off x="7227563" y="2435176"/>
            <a:ext cx="3931921" cy="869245"/>
          </a:xfrm>
          <a:prstGeom prst="roundRect">
            <a:avLst/>
          </a:prstGeo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_tradnl" sz="4400" b="1" i="0" u="none" strike="noStrike" kern="1200" normalizeH="0" baseline="0" noProof="0" dirty="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uLnTx/>
                <a:uFillTx/>
                <a:latin typeface="+mj-lt"/>
                <a:ea typeface="+mj-ea"/>
                <a:cs typeface="+mj-cs"/>
              </a:rPr>
              <a:t>VALORES</a:t>
            </a:r>
          </a:p>
        </p:txBody>
      </p:sp>
      <p:sp>
        <p:nvSpPr>
          <p:cNvPr id="10" name="Título 2"/>
          <p:cNvSpPr txBox="1">
            <a:spLocks/>
          </p:cNvSpPr>
          <p:nvPr/>
        </p:nvSpPr>
        <p:spPr>
          <a:xfrm>
            <a:off x="3025140" y="5312304"/>
            <a:ext cx="3931921" cy="869245"/>
          </a:xfrm>
          <a:prstGeom prst="roundRect">
            <a:avLst/>
          </a:prstGeo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ES_tradnl" sz="4400" b="1" dirty="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latin typeface="+mj-lt"/>
                <a:ea typeface="+mj-ea"/>
                <a:cs typeface="+mj-cs"/>
              </a:rPr>
              <a:t>NEGOCIO</a:t>
            </a:r>
            <a:endParaRPr kumimoji="0" lang="es-ES_tradnl" sz="4400" b="1" i="0" u="none" strike="noStrike" kern="1200" normalizeH="0" baseline="0" noProof="0" dirty="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uLnTx/>
              <a:uFillTx/>
              <a:latin typeface="+mj-lt"/>
              <a:ea typeface="+mj-ea"/>
              <a:cs typeface="+mj-cs"/>
            </a:endParaRPr>
          </a:p>
        </p:txBody>
      </p:sp>
      <p:sp>
        <p:nvSpPr>
          <p:cNvPr id="11" name="Título 2"/>
          <p:cNvSpPr txBox="1">
            <a:spLocks/>
          </p:cNvSpPr>
          <p:nvPr/>
        </p:nvSpPr>
        <p:spPr>
          <a:xfrm>
            <a:off x="7227568" y="3391204"/>
            <a:ext cx="3931921" cy="869245"/>
          </a:xfrm>
          <a:prstGeom prst="roundRect">
            <a:avLst/>
          </a:prstGeo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_tradnl" sz="4400" b="1" i="0" u="none" strike="noStrike" kern="1200" normalizeH="0" baseline="0" noProof="0" dirty="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uLnTx/>
                <a:uFillTx/>
                <a:latin typeface="+mj-lt"/>
                <a:ea typeface="+mj-ea"/>
                <a:cs typeface="+mj-cs"/>
              </a:rPr>
              <a:t>PREVENCIÓN</a:t>
            </a:r>
          </a:p>
        </p:txBody>
      </p:sp>
      <p:sp>
        <p:nvSpPr>
          <p:cNvPr id="12" name="Título 2"/>
          <p:cNvSpPr txBox="1">
            <a:spLocks/>
          </p:cNvSpPr>
          <p:nvPr/>
        </p:nvSpPr>
        <p:spPr>
          <a:xfrm>
            <a:off x="7227568" y="4362743"/>
            <a:ext cx="3931921" cy="869245"/>
          </a:xfrm>
          <a:prstGeom prst="roundRect">
            <a:avLst/>
          </a:prstGeo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ES_tradnl" sz="4400" b="1" dirty="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latin typeface="+mj-lt"/>
                <a:ea typeface="+mj-ea"/>
                <a:cs typeface="+mj-cs"/>
              </a:rPr>
              <a:t>EDUCACIÓN</a:t>
            </a:r>
            <a:endParaRPr kumimoji="0" lang="es-ES_tradnl" sz="4400" b="1" i="0" u="none" strike="noStrike" kern="1200" normalizeH="0" baseline="0" noProof="0" dirty="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uLnTx/>
              <a:uFillTx/>
              <a:latin typeface="+mj-lt"/>
              <a:ea typeface="+mj-ea"/>
              <a:cs typeface="+mj-cs"/>
            </a:endParaRPr>
          </a:p>
        </p:txBody>
      </p:sp>
      <p:sp>
        <p:nvSpPr>
          <p:cNvPr id="13" name="Título 2"/>
          <p:cNvSpPr txBox="1">
            <a:spLocks/>
          </p:cNvSpPr>
          <p:nvPr/>
        </p:nvSpPr>
        <p:spPr>
          <a:xfrm>
            <a:off x="3025140" y="3395569"/>
            <a:ext cx="3931921" cy="869245"/>
          </a:xfrm>
          <a:prstGeom prst="roundRect">
            <a:avLst/>
          </a:prstGeo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ES_tradnl" sz="4400" b="1" dirty="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latin typeface="+mj-lt"/>
                <a:ea typeface="+mj-ea"/>
                <a:cs typeface="+mj-cs"/>
              </a:rPr>
              <a:t>SEGURIDAD</a:t>
            </a:r>
            <a:endParaRPr kumimoji="0" lang="es-ES_tradnl" sz="4400" b="1" i="0" u="none" strike="noStrike" kern="1200" normalizeH="0" baseline="0" noProof="0" dirty="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uLnTx/>
              <a:uFillTx/>
              <a:latin typeface="+mj-lt"/>
              <a:ea typeface="+mj-ea"/>
              <a:cs typeface="+mj-cs"/>
            </a:endParaRPr>
          </a:p>
        </p:txBody>
      </p:sp>
      <p:sp>
        <p:nvSpPr>
          <p:cNvPr id="15" name="Título 2"/>
          <p:cNvSpPr txBox="1">
            <a:spLocks/>
          </p:cNvSpPr>
          <p:nvPr/>
        </p:nvSpPr>
        <p:spPr>
          <a:xfrm>
            <a:off x="7227565" y="480077"/>
            <a:ext cx="3931921" cy="869245"/>
          </a:xfrm>
          <a:prstGeom prst="roundRect">
            <a:avLst/>
          </a:prstGeo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b">
            <a:normAutofit fontScale="85000" lnSpcReduction="1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ES_tradnl" sz="4400" b="1" dirty="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latin typeface="+mj-lt"/>
                <a:ea typeface="+mj-ea"/>
                <a:cs typeface="+mj-cs"/>
              </a:rPr>
              <a:t>RESPONSABILIDAD</a:t>
            </a:r>
            <a:endParaRPr kumimoji="0" lang="es-ES_tradnl" sz="4400" b="1" i="0" u="none" strike="noStrike" kern="1200" normalizeH="0" baseline="0" noProof="0" dirty="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uLnTx/>
              <a:uFillTx/>
              <a:latin typeface="+mj-lt"/>
              <a:ea typeface="+mj-ea"/>
              <a:cs typeface="+mj-cs"/>
            </a:endParaRPr>
          </a:p>
        </p:txBody>
      </p:sp>
      <p:sp>
        <p:nvSpPr>
          <p:cNvPr id="16" name="Título 2"/>
          <p:cNvSpPr txBox="1">
            <a:spLocks/>
          </p:cNvSpPr>
          <p:nvPr/>
        </p:nvSpPr>
        <p:spPr>
          <a:xfrm>
            <a:off x="7227562" y="5346860"/>
            <a:ext cx="3931921" cy="869245"/>
          </a:xfrm>
          <a:prstGeom prst="roundRect">
            <a:avLst/>
          </a:prstGeo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ES_tradnl" sz="4400" b="1" noProof="0" dirty="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latin typeface="+mj-lt"/>
                <a:ea typeface="+mj-ea"/>
                <a:cs typeface="+mj-cs"/>
              </a:rPr>
              <a:t>FAMILIA</a:t>
            </a:r>
            <a:endParaRPr kumimoji="0" lang="es-ES_tradnl" sz="4400" b="1" i="0" u="none" strike="noStrike" kern="1200" normalizeH="0" baseline="0" noProof="0" dirty="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uLnTx/>
              <a:uFillTx/>
              <a:latin typeface="+mj-lt"/>
              <a:ea typeface="+mj-ea"/>
              <a:cs typeface="+mj-cs"/>
            </a:endParaRPr>
          </a:p>
        </p:txBody>
      </p:sp>
      <p:sp>
        <p:nvSpPr>
          <p:cNvPr id="17" name="Título 2"/>
          <p:cNvSpPr txBox="1">
            <a:spLocks/>
          </p:cNvSpPr>
          <p:nvPr/>
        </p:nvSpPr>
        <p:spPr>
          <a:xfrm>
            <a:off x="7218593" y="1436470"/>
            <a:ext cx="3931921" cy="869245"/>
          </a:xfrm>
          <a:prstGeom prst="roundRect">
            <a:avLst/>
          </a:prstGeo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_tradnl" sz="4400" b="1" i="0" u="none" strike="noStrike" kern="1200" normalizeH="0" baseline="0" noProof="0" dirty="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uLnTx/>
                <a:uFillTx/>
                <a:latin typeface="+mj-lt"/>
                <a:ea typeface="+mj-ea"/>
                <a:cs typeface="+mj-cs"/>
              </a:rPr>
              <a:t>LEYES</a:t>
            </a:r>
          </a:p>
        </p:txBody>
      </p:sp>
    </p:spTree>
    <p:extLst>
      <p:ext uri="{BB962C8B-B14F-4D97-AF65-F5344CB8AC3E}">
        <p14:creationId xmlns:p14="http://schemas.microsoft.com/office/powerpoint/2010/main" val="55552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433" y="1051542"/>
            <a:ext cx="10784747" cy="1762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34" y="2734647"/>
            <a:ext cx="8089900"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3161" y="3644284"/>
            <a:ext cx="9118600" cy="273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080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169" t="11621" r="38265" b="7408"/>
          <a:stretch/>
        </p:blipFill>
        <p:spPr bwMode="auto">
          <a:xfrm>
            <a:off x="743824" y="0"/>
            <a:ext cx="7241225" cy="6650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609" y="878219"/>
            <a:ext cx="8165805" cy="5573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242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513" y="266700"/>
            <a:ext cx="8029575" cy="659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0" y="354329"/>
            <a:ext cx="5676900" cy="658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9854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218" y="185738"/>
            <a:ext cx="9001125"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9860" y="1323023"/>
            <a:ext cx="9029700" cy="528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4555" y="961072"/>
            <a:ext cx="5781675" cy="601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4083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randombar(horizontal)">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461" t="25186" r="40770" b="7128"/>
          <a:stretch/>
        </p:blipFill>
        <p:spPr bwMode="auto">
          <a:xfrm>
            <a:off x="1194645" y="297319"/>
            <a:ext cx="9121013" cy="6385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Marcador de contenido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2010" y="1014991"/>
            <a:ext cx="6137910" cy="4949927"/>
          </a:xfrm>
          <a:prstGeom prst="rect">
            <a:avLst/>
          </a:prstGeom>
        </p:spPr>
      </p:pic>
    </p:spTree>
    <p:extLst>
      <p:ext uri="{BB962C8B-B14F-4D97-AF65-F5344CB8AC3E}">
        <p14:creationId xmlns:p14="http://schemas.microsoft.com/office/powerpoint/2010/main" val="28103892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095" y="461010"/>
            <a:ext cx="6153150" cy="392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0645" y="2652713"/>
            <a:ext cx="6191250" cy="406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3613" y="457200"/>
            <a:ext cx="772477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450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randombar(horizontal)">
                                      <p:cBhvr>
                                        <p:cTn id="7" dur="500"/>
                                        <p:tgtEl>
                                          <p:spTgt spid="133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458"/>
                                        </p:tgtEl>
                                        <p:attrNameLst>
                                          <p:attrName>style.visibility</p:attrName>
                                        </p:attrNameLst>
                                      </p:cBhvr>
                                      <p:to>
                                        <p:strVal val="visible"/>
                                      </p:to>
                                    </p:set>
                                    <p:animEffect transition="in" filter="randombar(horizontal)">
                                      <p:cBhvr>
                                        <p:cTn id="12"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51" y="1825625"/>
            <a:ext cx="4664297" cy="4351338"/>
          </a:xfrm>
          <a:prstGeom prst="rect">
            <a:avLst/>
          </a:prstGeom>
        </p:spPr>
      </p:pic>
      <p:pic>
        <p:nvPicPr>
          <p:cNvPr id="5" name="Marcador de contenido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9524" y="1825625"/>
            <a:ext cx="4906952" cy="4351338"/>
          </a:xfrm>
          <a:prstGeom prst="rect">
            <a:avLst/>
          </a:prstGeom>
        </p:spPr>
      </p:pic>
      <p:pic>
        <p:nvPicPr>
          <p:cNvPr id="6" name="Marcador de contenido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2312" y="227982"/>
            <a:ext cx="6934201" cy="5476357"/>
          </a:xfrm>
          <a:prstGeom prst="rect">
            <a:avLst/>
          </a:prstGeom>
        </p:spPr>
      </p:pic>
    </p:spTree>
    <p:extLst>
      <p:ext uri="{BB962C8B-B14F-4D97-AF65-F5344CB8AC3E}">
        <p14:creationId xmlns:p14="http://schemas.microsoft.com/office/powerpoint/2010/main" val="3441741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889" y="457676"/>
            <a:ext cx="7487641" cy="4515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5405" y="1335405"/>
            <a:ext cx="6134100" cy="376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3580" y="2715577"/>
            <a:ext cx="6134100" cy="401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3130" y="2729864"/>
            <a:ext cx="6153150" cy="398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923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randombar(horizontal)">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341"/>
                                        </p:tgtEl>
                                        <p:attrNameLst>
                                          <p:attrName>style.visibility</p:attrName>
                                        </p:attrNameLst>
                                      </p:cBhvr>
                                      <p:to>
                                        <p:strVal val="visible"/>
                                      </p:to>
                                    </p:set>
                                    <p:animEffect transition="in" filter="randombar(horizontal)">
                                      <p:cBhvr>
                                        <p:cTn id="12" dur="500"/>
                                        <p:tgtEl>
                                          <p:spTgt spid="1434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342"/>
                                        </p:tgtEl>
                                        <p:attrNameLst>
                                          <p:attrName>style.visibility</p:attrName>
                                        </p:attrNameLst>
                                      </p:cBhvr>
                                      <p:to>
                                        <p:strVal val="visible"/>
                                      </p:to>
                                    </p:set>
                                    <p:animEffect transition="in" filter="randombar(horizontal)">
                                      <p:cBhvr>
                                        <p:cTn id="17" dur="500"/>
                                        <p:tgtEl>
                                          <p:spTgt spid="1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450" y="804862"/>
            <a:ext cx="6362700" cy="524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2 Imagen"/>
          <p:cNvPicPr/>
          <p:nvPr/>
        </p:nvPicPr>
        <p:blipFill rotWithShape="1">
          <a:blip r:embed="rId4" cstate="print"/>
          <a:srcRect l="10604" t="12644" r="40279"/>
          <a:stretch/>
        </p:blipFill>
        <p:spPr bwMode="auto">
          <a:xfrm>
            <a:off x="5269229" y="0"/>
            <a:ext cx="5675191" cy="6542689"/>
          </a:xfrm>
          <a:prstGeom prst="rect">
            <a:avLst/>
          </a:prstGeom>
          <a:noFill/>
          <a:ln w="9525">
            <a:noFill/>
            <a:miter lim="800000"/>
            <a:headEnd/>
            <a:tailEnd/>
          </a:ln>
        </p:spPr>
      </p:pic>
    </p:spTree>
    <p:extLst>
      <p:ext uri="{BB962C8B-B14F-4D97-AF65-F5344CB8AC3E}">
        <p14:creationId xmlns:p14="http://schemas.microsoft.com/office/powerpoint/2010/main" val="488433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46" name="Object 22">
            <a:hlinkClick r:id="rId4" action="ppaction://hlinkfile"/>
          </p:cNvPr>
          <p:cNvGraphicFramePr>
            <a:graphicFrameLocks noChangeAspect="1"/>
          </p:cNvGraphicFramePr>
          <p:nvPr/>
        </p:nvGraphicFramePr>
        <p:xfrm>
          <a:off x="2982506" y="5860050"/>
          <a:ext cx="2322513" cy="687387"/>
        </p:xfrm>
        <a:graphic>
          <a:graphicData uri="http://schemas.openxmlformats.org/presentationml/2006/ole">
            <mc:AlternateContent xmlns:mc="http://schemas.openxmlformats.org/markup-compatibility/2006">
              <mc:Choice xmlns:v="urn:schemas-microsoft-com:vml" Requires="v">
                <p:oleObj spid="_x0000_s222215" name="Package" showAsIcon="1" r:id="rId5" imgW="2322360" imgH="686880" progId="Package">
                  <p:embed/>
                </p:oleObj>
              </mc:Choice>
              <mc:Fallback>
                <p:oleObj name="Package" showAsIcon="1" r:id="rId5" imgW="2322360" imgH="686880" progId="Package">
                  <p:embed/>
                  <p:pic>
                    <p:nvPicPr>
                      <p:cNvPr id="0" name="Object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2506" y="5860050"/>
                        <a:ext cx="2322513" cy="68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2506" y="416634"/>
            <a:ext cx="6464696" cy="5292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8433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6"/>
                                        </p:tgtEl>
                                        <p:attrNameLst>
                                          <p:attrName>style.visibility</p:attrName>
                                        </p:attrNameLst>
                                      </p:cBhvr>
                                      <p:to>
                                        <p:strVal val="visible"/>
                                      </p:to>
                                    </p:set>
                                    <p:animEffect transition="in" filter="blinds(horizontal)">
                                      <p:cBhvr>
                                        <p:cTn id="7" dur="500"/>
                                        <p:tgtEl>
                                          <p:spTgt spid="1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314325"/>
            <a:ext cx="9334500" cy="622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465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245209" y="1787810"/>
            <a:ext cx="10042269" cy="2168285"/>
          </a:xfrm>
        </p:spPr>
        <p:txBody>
          <a:bodyPr/>
          <a:lstStyle/>
          <a:p>
            <a:r>
              <a:rPr lang="es-ES" sz="4800" b="1" dirty="0">
                <a:solidFill>
                  <a:schemeClr val="accent1">
                    <a:lumMod val="75000"/>
                  </a:schemeClr>
                </a:solidFill>
              </a:rPr>
              <a:t>Adolescentes</a:t>
            </a:r>
            <a:br>
              <a:rPr lang="es-ES" sz="4800" b="1" dirty="0">
                <a:solidFill>
                  <a:schemeClr val="accent1">
                    <a:lumMod val="75000"/>
                  </a:schemeClr>
                </a:solidFill>
              </a:rPr>
            </a:br>
            <a:r>
              <a:rPr lang="es-ES" sz="3600" b="1" dirty="0">
                <a:solidFill>
                  <a:schemeClr val="accent5">
                    <a:lumMod val="75000"/>
                  </a:schemeClr>
                </a:solidFill>
              </a:rPr>
              <a:t>redes sociales</a:t>
            </a:r>
            <a:endParaRPr lang="es-ES" sz="3200" dirty="0">
              <a:solidFill>
                <a:schemeClr val="accent5">
                  <a:lumMod val="75000"/>
                </a:schemeClr>
              </a:solidFill>
            </a:endParaRPr>
          </a:p>
        </p:txBody>
      </p:sp>
      <p:sp>
        <p:nvSpPr>
          <p:cNvPr id="5" name="AutoShape 2" descr="Resultado de imagen de concello de boiro"/>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Tree>
    <p:extLst>
      <p:ext uri="{BB962C8B-B14F-4D97-AF65-F5344CB8AC3E}">
        <p14:creationId xmlns:p14="http://schemas.microsoft.com/office/powerpoint/2010/main" val="4025552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txBox="1">
            <a:spLocks/>
          </p:cNvSpPr>
          <p:nvPr/>
        </p:nvSpPr>
        <p:spPr>
          <a:xfrm>
            <a:off x="3032760" y="1996446"/>
            <a:ext cx="8216617" cy="869245"/>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_tradnl" sz="4400" b="1" i="0" u="none" strike="noStrike" kern="1200" normalizeH="0" baseline="0" noProof="0" dirty="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uLnTx/>
                <a:uFillTx/>
                <a:latin typeface="+mj-lt"/>
                <a:ea typeface="+mj-ea"/>
                <a:cs typeface="+mj-cs"/>
              </a:rPr>
              <a:t>¿Qué aportan y</a:t>
            </a:r>
            <a:r>
              <a:rPr kumimoji="0" lang="es-ES_tradnl" sz="4400" b="1" i="0" u="none" strike="noStrike" kern="1200" normalizeH="0" noProof="0" dirty="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uLnTx/>
                <a:uFillTx/>
                <a:latin typeface="+mj-lt"/>
                <a:ea typeface="+mj-ea"/>
                <a:cs typeface="+mj-cs"/>
              </a:rPr>
              <a:t> a quién?</a:t>
            </a:r>
            <a:endParaRPr kumimoji="0" lang="es-ES_tradnl" sz="4400" b="1" i="0" u="none" strike="noStrike" kern="1200" normalizeH="0" baseline="0" noProof="0" dirty="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uLnTx/>
              <a:uFillTx/>
              <a:latin typeface="+mj-lt"/>
              <a:ea typeface="+mj-ea"/>
              <a:cs typeface="+mj-cs"/>
            </a:endParaRPr>
          </a:p>
        </p:txBody>
      </p:sp>
      <p:sp>
        <p:nvSpPr>
          <p:cNvPr id="5" name="Título 2"/>
          <p:cNvSpPr txBox="1">
            <a:spLocks/>
          </p:cNvSpPr>
          <p:nvPr/>
        </p:nvSpPr>
        <p:spPr>
          <a:xfrm>
            <a:off x="3032760" y="742956"/>
            <a:ext cx="8216617" cy="869245"/>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_tradnl" sz="4400" b="1" i="0" u="none" strike="noStrike" kern="1200" normalizeH="0" baseline="0" noProof="0" dirty="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uLnTx/>
                <a:uFillTx/>
                <a:latin typeface="+mj-lt"/>
                <a:ea typeface="+mj-ea"/>
                <a:cs typeface="+mj-cs"/>
              </a:rPr>
              <a:t>¿Qué</a:t>
            </a:r>
            <a:r>
              <a:rPr kumimoji="0" lang="es-ES_tradnl" sz="4400" b="1" i="0" u="none" strike="noStrike" kern="1200" normalizeH="0" noProof="0" dirty="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uLnTx/>
                <a:uFillTx/>
                <a:latin typeface="+mj-lt"/>
                <a:ea typeface="+mj-ea"/>
                <a:cs typeface="+mj-cs"/>
              </a:rPr>
              <a:t> son las </a:t>
            </a:r>
            <a:r>
              <a:rPr kumimoji="0" lang="es-ES_tradnl" sz="4400" b="1" i="0" u="none" strike="noStrike" kern="1200" normalizeH="0" noProof="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uLnTx/>
                <a:uFillTx/>
                <a:latin typeface="+mj-lt"/>
                <a:ea typeface="+mj-ea"/>
                <a:cs typeface="+mj-cs"/>
              </a:rPr>
              <a:t>Redes</a:t>
            </a:r>
            <a:r>
              <a:rPr kumimoji="0" lang="es-ES_tradnl" sz="4400" b="1" i="0" u="none" strike="noStrike" kern="1200" normalizeH="0" noProof="0" dirty="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uLnTx/>
                <a:uFillTx/>
                <a:latin typeface="+mj-lt"/>
                <a:ea typeface="+mj-ea"/>
                <a:cs typeface="+mj-cs"/>
              </a:rPr>
              <a:t> </a:t>
            </a:r>
            <a:r>
              <a:rPr kumimoji="0" lang="es-ES_tradnl" sz="4400" b="1" i="0" u="none" strike="noStrike" kern="1200" normalizeH="0" noProof="0" dirty="0">
                <a:ln w="12700">
                  <a:solidFill>
                    <a:schemeClr val="tx2">
                      <a:satMod val="155000"/>
                    </a:schemeClr>
                  </a:solidFill>
                  <a:prstDash val="solid"/>
                </a:ln>
                <a:solidFill>
                  <a:srgbClr val="92D050"/>
                </a:solidFill>
                <a:effectLst>
                  <a:outerShdw blurRad="41275" dist="20320" dir="1800000" algn="tl" rotWithShape="0">
                    <a:srgbClr val="000000">
                      <a:alpha val="40000"/>
                    </a:srgbClr>
                  </a:outerShdw>
                </a:effectLst>
                <a:uLnTx/>
                <a:uFillTx/>
                <a:latin typeface="+mj-lt"/>
                <a:ea typeface="+mj-ea"/>
                <a:cs typeface="+mj-cs"/>
              </a:rPr>
              <a:t>Sociales</a:t>
            </a:r>
            <a:r>
              <a:rPr kumimoji="0" lang="es-ES_tradnl" sz="4400" b="1" i="0" u="none" strike="noStrike" kern="1200" normalizeH="0" noProof="0" dirty="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uLnTx/>
                <a:uFillTx/>
                <a:latin typeface="+mj-lt"/>
                <a:ea typeface="+mj-ea"/>
                <a:cs typeface="+mj-cs"/>
              </a:rPr>
              <a:t>?</a:t>
            </a:r>
            <a:endParaRPr kumimoji="0" lang="es-ES_tradnl" sz="4400" b="1" i="0" u="none" strike="noStrike" kern="1200" normalizeH="0" baseline="0" noProof="0" dirty="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uLnTx/>
              <a:uFillTx/>
              <a:latin typeface="+mj-lt"/>
              <a:ea typeface="+mj-ea"/>
              <a:cs typeface="+mj-cs"/>
            </a:endParaRPr>
          </a:p>
        </p:txBody>
      </p:sp>
      <p:sp>
        <p:nvSpPr>
          <p:cNvPr id="6" name="Título 2"/>
          <p:cNvSpPr txBox="1">
            <a:spLocks/>
          </p:cNvSpPr>
          <p:nvPr/>
        </p:nvSpPr>
        <p:spPr>
          <a:xfrm>
            <a:off x="3036570" y="3234696"/>
            <a:ext cx="8216617" cy="869245"/>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chor="b">
            <a:normAutofit fontScale="85000" lnSpcReduction="1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_tradnl" sz="4400" b="1" i="0" u="none" strike="noStrike" kern="1200" normalizeH="0" baseline="0" noProof="0" dirty="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uLnTx/>
                <a:uFillTx/>
                <a:latin typeface="+mj-lt"/>
                <a:ea typeface="+mj-ea"/>
                <a:cs typeface="+mj-cs"/>
              </a:rPr>
              <a:t>¿Qué os</a:t>
            </a:r>
            <a:r>
              <a:rPr kumimoji="0" lang="es-ES_tradnl" sz="4400" b="1" i="0" u="none" strike="noStrike" kern="1200" normalizeH="0" noProof="0" dirty="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uLnTx/>
                <a:uFillTx/>
                <a:latin typeface="+mj-lt"/>
                <a:ea typeface="+mj-ea"/>
                <a:cs typeface="+mj-cs"/>
              </a:rPr>
              <a:t> importan las Redes Sociales?</a:t>
            </a:r>
            <a:endParaRPr kumimoji="0" lang="es-ES_tradnl" sz="4400" b="1" i="0" u="none" strike="noStrike" kern="1200" normalizeH="0" baseline="0" noProof="0" dirty="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uLnTx/>
              <a:uFillTx/>
              <a:latin typeface="+mj-lt"/>
              <a:ea typeface="+mj-ea"/>
              <a:cs typeface="+mj-cs"/>
            </a:endParaRPr>
          </a:p>
        </p:txBody>
      </p:sp>
      <p:sp>
        <p:nvSpPr>
          <p:cNvPr id="7" name="Título 2"/>
          <p:cNvSpPr txBox="1">
            <a:spLocks/>
          </p:cNvSpPr>
          <p:nvPr/>
        </p:nvSpPr>
        <p:spPr>
          <a:xfrm>
            <a:off x="3036570" y="4472946"/>
            <a:ext cx="8216617" cy="869245"/>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chor="b">
            <a:normAutofit fontScale="77500" lnSpcReduction="2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_tradnl" sz="4400" b="1" i="0" u="none" strike="noStrike" kern="1200" normalizeH="0" baseline="0" noProof="0" dirty="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uLnTx/>
                <a:uFillTx/>
                <a:latin typeface="+mj-lt"/>
                <a:ea typeface="+mj-ea"/>
                <a:cs typeface="+mj-cs"/>
              </a:rPr>
              <a:t>¿Qué implicaciones negativas pueden tener</a:t>
            </a:r>
            <a:r>
              <a:rPr kumimoji="0" lang="es-ES_tradnl" sz="4400" b="1" i="0" u="none" strike="noStrike" kern="1200" normalizeH="0" noProof="0" dirty="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uLnTx/>
                <a:uFillTx/>
                <a:latin typeface="+mj-lt"/>
                <a:ea typeface="+mj-ea"/>
                <a:cs typeface="+mj-cs"/>
              </a:rPr>
              <a:t>?</a:t>
            </a:r>
            <a:endParaRPr kumimoji="0" lang="es-ES_tradnl" sz="4400" b="1" i="0" u="none" strike="noStrike" kern="1200" normalizeH="0" baseline="0" noProof="0" dirty="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uLnTx/>
              <a:uFillTx/>
              <a:latin typeface="+mj-lt"/>
              <a:ea typeface="+mj-ea"/>
              <a:cs typeface="+mj-cs"/>
            </a:endParaRPr>
          </a:p>
        </p:txBody>
      </p:sp>
      <p:sp>
        <p:nvSpPr>
          <p:cNvPr id="8" name="Título 2"/>
          <p:cNvSpPr txBox="1">
            <a:spLocks/>
          </p:cNvSpPr>
          <p:nvPr/>
        </p:nvSpPr>
        <p:spPr>
          <a:xfrm>
            <a:off x="3032759" y="5684526"/>
            <a:ext cx="8216617" cy="869245"/>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_tradnl" sz="4400" b="1" i="0" u="none" strike="noStrike" kern="1200" normalizeH="0" baseline="0" noProof="0" dirty="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uLnTx/>
                <a:uFillTx/>
                <a:latin typeface="+mj-lt"/>
                <a:ea typeface="+mj-ea"/>
                <a:cs typeface="+mj-cs"/>
              </a:rPr>
              <a:t>¿Se puede</a:t>
            </a:r>
            <a:r>
              <a:rPr kumimoji="0" lang="es-ES_tradnl" sz="4400" b="1" i="0" u="none" strike="noStrike" kern="1200" normalizeH="0" noProof="0" dirty="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uLnTx/>
                <a:uFillTx/>
                <a:latin typeface="+mj-lt"/>
                <a:ea typeface="+mj-ea"/>
                <a:cs typeface="+mj-cs"/>
              </a:rPr>
              <a:t> prevenir? ¿Cómo?</a:t>
            </a:r>
            <a:endParaRPr kumimoji="0" lang="es-ES_tradnl" sz="4400" b="1" i="0" u="none" strike="noStrike" kern="1200" normalizeH="0" baseline="0" noProof="0" dirty="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uLnTx/>
              <a:uFillTx/>
              <a:latin typeface="+mj-lt"/>
              <a:ea typeface="+mj-ea"/>
              <a:cs typeface="+mj-cs"/>
            </a:endParaRPr>
          </a:p>
        </p:txBody>
      </p:sp>
    </p:spTree>
    <p:extLst>
      <p:ext uri="{BB962C8B-B14F-4D97-AF65-F5344CB8AC3E}">
        <p14:creationId xmlns:p14="http://schemas.microsoft.com/office/powerpoint/2010/main" val="249318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25" y="781050"/>
            <a:ext cx="9429750" cy="529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6171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671" y="502920"/>
            <a:ext cx="10571644" cy="5852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364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0"/>
          <p:cNvSpPr>
            <a:spLocks noChangeArrowheads="1"/>
          </p:cNvSpPr>
          <p:nvPr/>
        </p:nvSpPr>
        <p:spPr bwMode="auto">
          <a:xfrm>
            <a:off x="203200"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337066"/>
            <a:ext cx="12020550" cy="601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93424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0"/>
          <p:cNvSpPr>
            <a:spLocks noChangeArrowheads="1"/>
          </p:cNvSpPr>
          <p:nvPr/>
        </p:nvSpPr>
        <p:spPr bwMode="auto">
          <a:xfrm>
            <a:off x="203200"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242888"/>
            <a:ext cx="12077700" cy="637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6403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0"/>
          <p:cNvSpPr>
            <a:spLocks noChangeArrowheads="1"/>
          </p:cNvSpPr>
          <p:nvPr/>
        </p:nvSpPr>
        <p:spPr bwMode="auto">
          <a:xfrm>
            <a:off x="203200"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 y="142875"/>
            <a:ext cx="11791950" cy="657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99191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0"/>
          <p:cNvSpPr>
            <a:spLocks noChangeArrowheads="1"/>
          </p:cNvSpPr>
          <p:nvPr/>
        </p:nvSpPr>
        <p:spPr bwMode="auto">
          <a:xfrm>
            <a:off x="203200"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280988"/>
            <a:ext cx="11944350" cy="629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72727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0"/>
          <p:cNvSpPr>
            <a:spLocks noChangeArrowheads="1"/>
          </p:cNvSpPr>
          <p:nvPr/>
        </p:nvSpPr>
        <p:spPr bwMode="auto">
          <a:xfrm>
            <a:off x="203200"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1158240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09144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0"/>
          <p:cNvSpPr>
            <a:spLocks noChangeArrowheads="1"/>
          </p:cNvSpPr>
          <p:nvPr/>
        </p:nvSpPr>
        <p:spPr bwMode="auto">
          <a:xfrm>
            <a:off x="203200"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195263"/>
            <a:ext cx="11925300" cy="646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9338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blogs.uab.cat/tecnologiayactualidad/files/2014/09/adictos-al-movil.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6729" y="1144455"/>
            <a:ext cx="5248275" cy="33813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sultado de imagen de adiccion al móv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7940" y="4618176"/>
            <a:ext cx="3329552" cy="18645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Usuario\Dropbox\Promoción da saúde nun entorno dixital\images (1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3229" y="3141204"/>
            <a:ext cx="3759560" cy="348211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10 Grupo"/>
          <p:cNvGrpSpPr/>
          <p:nvPr/>
        </p:nvGrpSpPr>
        <p:grpSpPr>
          <a:xfrm>
            <a:off x="2566077" y="3056438"/>
            <a:ext cx="8806784" cy="2494012"/>
            <a:chOff x="275848" y="3645024"/>
            <a:chExt cx="8806784" cy="2494012"/>
          </a:xfrm>
        </p:grpSpPr>
        <p:pic>
          <p:nvPicPr>
            <p:cNvPr id="12" name="Picture 4" descr="C:\Users\Patri\Dropbox\Promoción da saúde nun entorno dixital\images (1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6037" y="4590305"/>
              <a:ext cx="3216595" cy="15487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Usuario\Dropbox\Promoción da saúde nun entorno dixital\hqdefaul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5848" y="3645024"/>
              <a:ext cx="2112234" cy="15841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13 Grupo"/>
          <p:cNvGrpSpPr/>
          <p:nvPr/>
        </p:nvGrpSpPr>
        <p:grpSpPr>
          <a:xfrm>
            <a:off x="1921966" y="1099701"/>
            <a:ext cx="8976231" cy="2585270"/>
            <a:chOff x="311914" y="1027783"/>
            <a:chExt cx="8976231" cy="2585270"/>
          </a:xfrm>
        </p:grpSpPr>
        <p:grpSp>
          <p:nvGrpSpPr>
            <p:cNvPr id="15" name="23 Grupo"/>
            <p:cNvGrpSpPr/>
            <p:nvPr/>
          </p:nvGrpSpPr>
          <p:grpSpPr>
            <a:xfrm>
              <a:off x="311914" y="1179415"/>
              <a:ext cx="8976231" cy="2433638"/>
              <a:chOff x="107504" y="1556792"/>
              <a:chExt cx="8976231" cy="2433638"/>
            </a:xfrm>
          </p:grpSpPr>
          <p:pic>
            <p:nvPicPr>
              <p:cNvPr id="20" name="Picture 4" descr="internet-3"/>
              <p:cNvPicPr>
                <a:picLocks noChangeAspect="1" noChangeArrowheads="1"/>
              </p:cNvPicPr>
              <p:nvPr/>
            </p:nvPicPr>
            <p:blipFill>
              <a:blip r:embed="rId8" cstate="print">
                <a:grayscl/>
              </a:blip>
              <a:srcRect/>
              <a:stretch>
                <a:fillRect/>
              </a:stretch>
            </p:blipFill>
            <p:spPr bwMode="auto">
              <a:xfrm>
                <a:off x="107504" y="1556792"/>
                <a:ext cx="2448923" cy="1872431"/>
              </a:xfrm>
              <a:prstGeom prst="rect">
                <a:avLst/>
              </a:prstGeom>
              <a:noFill/>
              <a:ln w="28575">
                <a:solidFill>
                  <a:srgbClr val="FFFFFF"/>
                </a:solidFill>
                <a:miter lim="800000"/>
                <a:headEnd/>
                <a:tailEnd/>
              </a:ln>
            </p:spPr>
          </p:pic>
          <p:pic>
            <p:nvPicPr>
              <p:cNvPr id="21" name="Picture 2" descr="C:\Users\Patri\Dropbox\IQAIST\Imágenes\Medir-tu-adicción-al-smartphone.jpg"/>
              <p:cNvPicPr>
                <a:picLocks noChangeAspect="1" noChangeArrowheads="1"/>
              </p:cNvPicPr>
              <p:nvPr/>
            </p:nvPicPr>
            <p:blipFill>
              <a:blip r:embed="rId9">
                <a:extLst>
                  <a:ext uri="{28A0092B-C50C-407E-A947-70E740481C1C}">
                    <a14:useLocalDpi xmlns:a14="http://schemas.microsoft.com/office/drawing/2010/main" val="0"/>
                  </a:ext>
                </a:extLst>
              </a:blip>
              <a:srcRect l="20285" r="22150"/>
              <a:stretch>
                <a:fillRect/>
              </a:stretch>
            </p:blipFill>
            <p:spPr bwMode="auto">
              <a:xfrm>
                <a:off x="6559610" y="1556792"/>
                <a:ext cx="2524125" cy="243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30 Grupo"/>
            <p:cNvGrpSpPr/>
            <p:nvPr/>
          </p:nvGrpSpPr>
          <p:grpSpPr>
            <a:xfrm>
              <a:off x="384175" y="1127957"/>
              <a:ext cx="8311950" cy="2076450"/>
              <a:chOff x="348246" y="1316271"/>
              <a:chExt cx="8311950" cy="2076450"/>
            </a:xfrm>
          </p:grpSpPr>
          <p:pic>
            <p:nvPicPr>
              <p:cNvPr id="18" name="Picture 2" descr="C:\Users\Usuario\Dropbox\Promoción da saúde nun entorno dixital\ciberbullying-y-grroming.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8246" y="1413517"/>
                <a:ext cx="2496191" cy="18721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Usuario\Dropbox\Promoción da saúde nun entorno dixital\19134.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88471" y="1316271"/>
                <a:ext cx="2371725" cy="2076450"/>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92649" y="1027783"/>
              <a:ext cx="4177566" cy="2349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5" name="Picture 2" descr="Resultado de imagen de niños jugando videojuego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58292" y="1636058"/>
            <a:ext cx="5456712" cy="362704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61239" y="1283331"/>
            <a:ext cx="5828441" cy="3287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7" name="34 Grupo"/>
          <p:cNvGrpSpPr/>
          <p:nvPr/>
        </p:nvGrpSpPr>
        <p:grpSpPr>
          <a:xfrm>
            <a:off x="3263397" y="1375654"/>
            <a:ext cx="6538478" cy="2391201"/>
            <a:chOff x="625810" y="1683718"/>
            <a:chExt cx="6538478" cy="2391201"/>
          </a:xfrm>
        </p:grpSpPr>
        <p:pic>
          <p:nvPicPr>
            <p:cNvPr id="28"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11960" y="1683718"/>
              <a:ext cx="2952328" cy="2211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5810" y="1897590"/>
              <a:ext cx="3418041" cy="2177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0" name="Picture 8" descr="Resultado de imagen de SUMISIÓN QUIMICA"/>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377467" y="1595162"/>
            <a:ext cx="5029200" cy="3362326"/>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37 Grupo"/>
          <p:cNvGrpSpPr/>
          <p:nvPr/>
        </p:nvGrpSpPr>
        <p:grpSpPr>
          <a:xfrm>
            <a:off x="7736814" y="1038077"/>
            <a:ext cx="2961991" cy="5625171"/>
            <a:chOff x="6002496" y="1097890"/>
            <a:chExt cx="2961991" cy="5625171"/>
          </a:xfrm>
        </p:grpSpPr>
        <p:pic>
          <p:nvPicPr>
            <p:cNvPr id="32" name="Picture 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02496" y="1097890"/>
              <a:ext cx="2961991" cy="1971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2"/>
            <p:cNvPicPr>
              <a:picLocks noChangeAspect="1" noChangeArrowheads="1"/>
            </p:cNvPicPr>
            <p:nvPr/>
          </p:nvPicPr>
          <p:blipFill rotWithShape="1">
            <a:blip r:embed="rId19">
              <a:extLst>
                <a:ext uri="{28A0092B-C50C-407E-A947-70E740481C1C}">
                  <a14:useLocalDpi xmlns:a14="http://schemas.microsoft.com/office/drawing/2010/main" val="0"/>
                </a:ext>
              </a:extLst>
            </a:blip>
            <a:srcRect b="8657"/>
            <a:stretch/>
          </p:blipFill>
          <p:spPr bwMode="auto">
            <a:xfrm>
              <a:off x="6288471" y="3201017"/>
              <a:ext cx="2570553" cy="3522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4" name="Picture 10" descr="Resultado de imagen de SUMISIÓN QUIMICA"/>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155446" y="1008304"/>
            <a:ext cx="5062363" cy="4882554"/>
          </a:xfrm>
          <a:prstGeom prst="rect">
            <a:avLst/>
          </a:prstGeom>
          <a:noFill/>
          <a:extLst>
            <a:ext uri="{909E8E84-426E-40DD-AFC4-6F175D3DCCD1}">
              <a14:hiddenFill xmlns:a14="http://schemas.microsoft.com/office/drawing/2010/main">
                <a:solidFill>
                  <a:srgbClr val="FFFFFF"/>
                </a:solidFill>
              </a14:hiddenFill>
            </a:ext>
          </a:extLst>
        </p:spPr>
      </p:pic>
      <p:sp>
        <p:nvSpPr>
          <p:cNvPr id="36" name="Título 8"/>
          <p:cNvSpPr>
            <a:spLocks noGrp="1"/>
          </p:cNvSpPr>
          <p:nvPr>
            <p:ph type="title"/>
          </p:nvPr>
        </p:nvSpPr>
        <p:spPr>
          <a:xfrm>
            <a:off x="1162778" y="382385"/>
            <a:ext cx="10178322" cy="1492132"/>
          </a:xfrm>
        </p:spPr>
        <p:txBody>
          <a:bodyPr>
            <a:normAutofit/>
          </a:bodyPr>
          <a:lstStyle/>
          <a:p>
            <a:r>
              <a:rPr lang="es-ES_tradnl" sz="4400" dirty="0"/>
              <a:t>Retos, problemas, desafíos</a:t>
            </a:r>
          </a:p>
        </p:txBody>
      </p:sp>
    </p:spTree>
    <p:extLst>
      <p:ext uri="{BB962C8B-B14F-4D97-AF65-F5344CB8AC3E}">
        <p14:creationId xmlns:p14="http://schemas.microsoft.com/office/powerpoint/2010/main" val="1696203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randombar(horizontal)">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randombar(horizontal)">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randombar(horizontal)">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down)">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randombar(horizontal)">
                                      <p:cBhvr>
                                        <p:cTn id="5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0"/>
          <p:cNvSpPr>
            <a:spLocks noChangeArrowheads="1"/>
          </p:cNvSpPr>
          <p:nvPr/>
        </p:nvSpPr>
        <p:spPr bwMode="auto">
          <a:xfrm>
            <a:off x="203200"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013" y="328613"/>
            <a:ext cx="10467975" cy="620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10423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0"/>
          <p:cNvSpPr>
            <a:spLocks noChangeArrowheads="1"/>
          </p:cNvSpPr>
          <p:nvPr/>
        </p:nvSpPr>
        <p:spPr bwMode="auto">
          <a:xfrm>
            <a:off x="203200"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6388" y="0"/>
            <a:ext cx="9039225" cy="694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44525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50"/>
          <p:cNvSpPr>
            <a:spLocks noChangeArrowheads="1"/>
          </p:cNvSpPr>
          <p:nvPr/>
        </p:nvSpPr>
        <p:spPr bwMode="auto">
          <a:xfrm>
            <a:off x="203200"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s-ES" altLang="es-ES"/>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213"/>
            <a:ext cx="12220575" cy="650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59977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0"/>
          <p:cNvSpPr>
            <a:spLocks noChangeArrowheads="1"/>
          </p:cNvSpPr>
          <p:nvPr/>
        </p:nvSpPr>
        <p:spPr bwMode="auto">
          <a:xfrm>
            <a:off x="203200"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171450"/>
            <a:ext cx="11763375" cy="651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32627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0"/>
          <p:cNvSpPr>
            <a:spLocks noChangeArrowheads="1"/>
          </p:cNvSpPr>
          <p:nvPr/>
        </p:nvSpPr>
        <p:spPr bwMode="auto">
          <a:xfrm>
            <a:off x="203200"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588" y="390525"/>
            <a:ext cx="11172825" cy="607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28022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0"/>
          <p:cNvSpPr>
            <a:spLocks noChangeArrowheads="1"/>
          </p:cNvSpPr>
          <p:nvPr/>
        </p:nvSpPr>
        <p:spPr bwMode="auto">
          <a:xfrm>
            <a:off x="203200"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253" y="337066"/>
            <a:ext cx="11496675" cy="604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70571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0"/>
          <p:cNvSpPr>
            <a:spLocks noChangeArrowheads="1"/>
          </p:cNvSpPr>
          <p:nvPr/>
        </p:nvSpPr>
        <p:spPr bwMode="auto">
          <a:xfrm>
            <a:off x="203200"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93186" name="Picture 2"/>
          <p:cNvPicPr>
            <a:picLocks noChangeAspect="1" noChangeArrowheads="1"/>
          </p:cNvPicPr>
          <p:nvPr/>
        </p:nvPicPr>
        <p:blipFill>
          <a:blip r:embed="rId3" cstate="print"/>
          <a:srcRect/>
          <a:stretch>
            <a:fillRect/>
          </a:stretch>
        </p:blipFill>
        <p:spPr bwMode="auto">
          <a:xfrm>
            <a:off x="723900" y="0"/>
            <a:ext cx="10744200" cy="7019925"/>
          </a:xfrm>
          <a:prstGeom prst="rect">
            <a:avLst/>
          </a:prstGeom>
          <a:noFill/>
          <a:ln w="9525">
            <a:noFill/>
            <a:miter lim="800000"/>
            <a:headEnd/>
            <a:tailEnd/>
          </a:ln>
        </p:spPr>
      </p:pic>
    </p:spTree>
    <p:extLst>
      <p:ext uri="{BB962C8B-B14F-4D97-AF65-F5344CB8AC3E}">
        <p14:creationId xmlns:p14="http://schemas.microsoft.com/office/powerpoint/2010/main" val="7322151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0"/>
          <p:cNvSpPr>
            <a:spLocks noChangeArrowheads="1"/>
          </p:cNvSpPr>
          <p:nvPr/>
        </p:nvSpPr>
        <p:spPr bwMode="auto">
          <a:xfrm>
            <a:off x="203200"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8" y="23813"/>
            <a:ext cx="11591925" cy="681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57157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0"/>
          <p:cNvSpPr>
            <a:spLocks noChangeArrowheads="1"/>
          </p:cNvSpPr>
          <p:nvPr/>
        </p:nvSpPr>
        <p:spPr bwMode="auto">
          <a:xfrm>
            <a:off x="203200"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3368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1351" y="0"/>
            <a:ext cx="8369300" cy="699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77982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0"/>
          <p:cNvSpPr>
            <a:spLocks noChangeArrowheads="1"/>
          </p:cNvSpPr>
          <p:nvPr/>
        </p:nvSpPr>
        <p:spPr bwMode="auto">
          <a:xfrm>
            <a:off x="203200"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8745" y="268401"/>
            <a:ext cx="10534650" cy="641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179"/>
            <a:ext cx="8229600" cy="677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623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b="12910"/>
          <a:stretch/>
        </p:blipFill>
        <p:spPr>
          <a:xfrm>
            <a:off x="1597450" y="1456865"/>
            <a:ext cx="8731538" cy="4277423"/>
          </a:xfrm>
          <a:prstGeom prst="rect">
            <a:avLst/>
          </a:prstGeom>
          <a:ln>
            <a:noFill/>
          </a:ln>
          <a:effectLst>
            <a:softEdge rad="112500"/>
          </a:effectLst>
        </p:spPr>
      </p:pic>
    </p:spTree>
    <p:extLst>
      <p:ext uri="{BB962C8B-B14F-4D97-AF65-F5344CB8AC3E}">
        <p14:creationId xmlns:p14="http://schemas.microsoft.com/office/powerpoint/2010/main" val="19889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40867" y="378242"/>
            <a:ext cx="6353021" cy="584775"/>
          </a:xfrm>
          <a:prstGeom prst="rect">
            <a:avLst/>
          </a:prstGeom>
        </p:spPr>
        <p:txBody>
          <a:bodyPr wrap="none">
            <a:spAutoFit/>
          </a:bodyPr>
          <a:lstStyle/>
          <a:p>
            <a:pPr algn="r">
              <a:defRPr/>
            </a:pPr>
            <a:r>
              <a:rPr lang="es-ES" sz="3200" dirty="0">
                <a:solidFill>
                  <a:srgbClr val="1F497D"/>
                </a:solidFill>
                <a:effectLst>
                  <a:outerShdw blurRad="38100" dist="38100" dir="2700000" algn="tl">
                    <a:srgbClr val="000000">
                      <a:alpha val="43137"/>
                    </a:srgbClr>
                  </a:outerShdw>
                </a:effectLst>
                <a:latin typeface="Britannic Bold" pitchFamily="34" charset="0"/>
              </a:rPr>
              <a:t>7 Claves para entender y prevenir</a:t>
            </a:r>
          </a:p>
        </p:txBody>
      </p:sp>
      <p:grpSp>
        <p:nvGrpSpPr>
          <p:cNvPr id="27" name="25 Grupo"/>
          <p:cNvGrpSpPr/>
          <p:nvPr/>
        </p:nvGrpSpPr>
        <p:grpSpPr>
          <a:xfrm>
            <a:off x="1440319" y="1196752"/>
            <a:ext cx="9644339" cy="659472"/>
            <a:chOff x="409826" y="2143116"/>
            <a:chExt cx="8568952" cy="659472"/>
          </a:xfrm>
        </p:grpSpPr>
        <p:sp>
          <p:nvSpPr>
            <p:cNvPr id="30" name="11 Rectángulo redondeado"/>
            <p:cNvSpPr/>
            <p:nvPr/>
          </p:nvSpPr>
          <p:spPr>
            <a:xfrm>
              <a:off x="409826" y="2143116"/>
              <a:ext cx="8568952" cy="65947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pPr>
              <a:r>
                <a:rPr lang="es-ES" sz="2400" dirty="0">
                  <a:solidFill>
                    <a:srgbClr val="4BACC6">
                      <a:lumMod val="50000"/>
                    </a:srgbClr>
                  </a:solidFill>
                </a:rPr>
                <a:t>              </a:t>
              </a:r>
              <a:r>
                <a:rPr lang="es-ES" sz="2400" b="1" dirty="0">
                  <a:solidFill>
                    <a:srgbClr val="4BACC6">
                      <a:lumMod val="50000"/>
                    </a:srgbClr>
                  </a:solidFill>
                </a:rPr>
                <a:t>No demonicemos</a:t>
              </a:r>
              <a:endParaRPr lang="es-ES" sz="2400" dirty="0">
                <a:solidFill>
                  <a:srgbClr val="4BACC6">
                    <a:lumMod val="50000"/>
                  </a:srgbClr>
                </a:solidFill>
              </a:endParaRPr>
            </a:p>
          </p:txBody>
        </p:sp>
        <p:sp>
          <p:nvSpPr>
            <p:cNvPr id="31" name="30 Elipse"/>
            <p:cNvSpPr/>
            <p:nvPr/>
          </p:nvSpPr>
          <p:spPr>
            <a:xfrm>
              <a:off x="767016" y="2143117"/>
              <a:ext cx="632874" cy="555450"/>
            </a:xfrm>
            <a:prstGeom prst="ellipse">
              <a:avLst/>
            </a:prstGeom>
            <a:ln/>
          </p:spPr>
          <p:style>
            <a:lnRef idx="1">
              <a:schemeClr val="accent3"/>
            </a:lnRef>
            <a:fillRef idx="3">
              <a:schemeClr val="accent3"/>
            </a:fillRef>
            <a:effectRef idx="2">
              <a:schemeClr val="accent3"/>
            </a:effectRef>
            <a:fontRef idx="minor">
              <a:schemeClr val="lt1"/>
            </a:fontRef>
          </p:style>
          <p:txBody>
            <a:bodyPr/>
            <a:lstStyle/>
            <a:p>
              <a:pPr fontAlgn="auto">
                <a:spcBef>
                  <a:spcPts val="0"/>
                </a:spcBef>
                <a:spcAft>
                  <a:spcPts val="0"/>
                </a:spcAft>
              </a:pPr>
              <a:r>
                <a:rPr lang="es-ES" sz="2400" dirty="0">
                  <a:solidFill>
                    <a:prstClr val="white"/>
                  </a:solidFill>
                </a:rPr>
                <a:t>1</a:t>
              </a:r>
              <a:endParaRPr lang="es-ES" sz="4000" dirty="0">
                <a:solidFill>
                  <a:prstClr val="white"/>
                </a:solidFill>
              </a:endParaRPr>
            </a:p>
          </p:txBody>
        </p:sp>
      </p:grpSp>
      <p:grpSp>
        <p:nvGrpSpPr>
          <p:cNvPr id="32" name="26 Grupo"/>
          <p:cNvGrpSpPr/>
          <p:nvPr/>
        </p:nvGrpSpPr>
        <p:grpSpPr>
          <a:xfrm>
            <a:off x="1459089" y="2037478"/>
            <a:ext cx="9644339" cy="659472"/>
            <a:chOff x="428596" y="2857496"/>
            <a:chExt cx="8568952" cy="659472"/>
          </a:xfrm>
        </p:grpSpPr>
        <p:sp>
          <p:nvSpPr>
            <p:cNvPr id="33" name="11 Rectángulo redondeado"/>
            <p:cNvSpPr/>
            <p:nvPr/>
          </p:nvSpPr>
          <p:spPr>
            <a:xfrm>
              <a:off x="428596" y="2857496"/>
              <a:ext cx="8568952" cy="65947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pPr>
              <a:r>
                <a:rPr lang="es-ES" sz="2400" dirty="0">
                  <a:solidFill>
                    <a:srgbClr val="4BACC6">
                      <a:lumMod val="50000"/>
                    </a:srgbClr>
                  </a:solidFill>
                </a:rPr>
                <a:t>              </a:t>
              </a:r>
              <a:r>
                <a:rPr lang="es-ES" sz="2400" b="1" dirty="0">
                  <a:solidFill>
                    <a:srgbClr val="4BACC6">
                      <a:lumMod val="50000"/>
                    </a:srgbClr>
                  </a:solidFill>
                </a:rPr>
                <a:t>No es cosa de adolescentes</a:t>
              </a:r>
              <a:endParaRPr lang="es-ES" sz="2400" dirty="0">
                <a:solidFill>
                  <a:srgbClr val="4BACC6">
                    <a:lumMod val="50000"/>
                  </a:srgbClr>
                </a:solidFill>
              </a:endParaRPr>
            </a:p>
          </p:txBody>
        </p:sp>
        <p:sp>
          <p:nvSpPr>
            <p:cNvPr id="34" name="33 Elipse"/>
            <p:cNvSpPr/>
            <p:nvPr/>
          </p:nvSpPr>
          <p:spPr>
            <a:xfrm>
              <a:off x="785786" y="2857497"/>
              <a:ext cx="632874" cy="555450"/>
            </a:xfrm>
            <a:prstGeom prst="ellipse">
              <a:avLst/>
            </a:prstGeom>
            <a:ln/>
          </p:spPr>
          <p:style>
            <a:lnRef idx="1">
              <a:schemeClr val="accent3"/>
            </a:lnRef>
            <a:fillRef idx="3">
              <a:schemeClr val="accent3"/>
            </a:fillRef>
            <a:effectRef idx="2">
              <a:schemeClr val="accent3"/>
            </a:effectRef>
            <a:fontRef idx="minor">
              <a:schemeClr val="lt1"/>
            </a:fontRef>
          </p:style>
          <p:txBody>
            <a:bodyPr/>
            <a:lstStyle/>
            <a:p>
              <a:pPr fontAlgn="auto">
                <a:spcBef>
                  <a:spcPts val="0"/>
                </a:spcBef>
                <a:spcAft>
                  <a:spcPts val="0"/>
                </a:spcAft>
              </a:pPr>
              <a:r>
                <a:rPr lang="es-ES" sz="2400" dirty="0">
                  <a:solidFill>
                    <a:prstClr val="white"/>
                  </a:solidFill>
                </a:rPr>
                <a:t>2</a:t>
              </a:r>
              <a:endParaRPr lang="es-ES" sz="4000" dirty="0">
                <a:solidFill>
                  <a:prstClr val="white"/>
                </a:solidFill>
              </a:endParaRPr>
            </a:p>
          </p:txBody>
        </p:sp>
      </p:grpSp>
      <p:grpSp>
        <p:nvGrpSpPr>
          <p:cNvPr id="35" name="28 Grupo"/>
          <p:cNvGrpSpPr/>
          <p:nvPr/>
        </p:nvGrpSpPr>
        <p:grpSpPr>
          <a:xfrm>
            <a:off x="1459089" y="3625644"/>
            <a:ext cx="9644339" cy="642942"/>
            <a:chOff x="428596" y="4286256"/>
            <a:chExt cx="8568952" cy="642942"/>
          </a:xfrm>
        </p:grpSpPr>
        <p:sp>
          <p:nvSpPr>
            <p:cNvPr id="36" name="11 Rectángulo redondeado"/>
            <p:cNvSpPr/>
            <p:nvPr/>
          </p:nvSpPr>
          <p:spPr>
            <a:xfrm>
              <a:off x="428596" y="4286256"/>
              <a:ext cx="8568952" cy="64294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solidFill>
                    <a:srgbClr val="4BACC6">
                      <a:lumMod val="50000"/>
                    </a:srgbClr>
                  </a:solidFill>
                </a:rPr>
                <a:t>		   Es algo relativamente nuevo, que evoluciona muy rápido</a:t>
              </a:r>
              <a:endParaRPr lang="es-ES" sz="2400" dirty="0">
                <a:solidFill>
                  <a:srgbClr val="4BACC6">
                    <a:lumMod val="50000"/>
                  </a:srgbClr>
                </a:solidFill>
              </a:endParaRPr>
            </a:p>
          </p:txBody>
        </p:sp>
        <p:sp>
          <p:nvSpPr>
            <p:cNvPr id="37" name="36 Elipse"/>
            <p:cNvSpPr/>
            <p:nvPr/>
          </p:nvSpPr>
          <p:spPr>
            <a:xfrm>
              <a:off x="785786" y="4286257"/>
              <a:ext cx="632874" cy="541528"/>
            </a:xfrm>
            <a:prstGeom prst="ellipse">
              <a:avLst/>
            </a:prstGeom>
            <a:ln/>
          </p:spPr>
          <p:style>
            <a:lnRef idx="1">
              <a:schemeClr val="accent3"/>
            </a:lnRef>
            <a:fillRef idx="3">
              <a:schemeClr val="accent3"/>
            </a:fillRef>
            <a:effectRef idx="2">
              <a:schemeClr val="accent3"/>
            </a:effectRef>
            <a:fontRef idx="minor">
              <a:schemeClr val="lt1"/>
            </a:fontRef>
          </p:style>
          <p:txBody>
            <a:bodyPr/>
            <a:lstStyle/>
            <a:p>
              <a:pPr fontAlgn="auto">
                <a:spcBef>
                  <a:spcPts val="0"/>
                </a:spcBef>
                <a:spcAft>
                  <a:spcPts val="0"/>
                </a:spcAft>
              </a:pPr>
              <a:r>
                <a:rPr lang="es-ES" sz="2400" dirty="0">
                  <a:solidFill>
                    <a:prstClr val="white"/>
                  </a:solidFill>
                </a:rPr>
                <a:t>4</a:t>
              </a:r>
              <a:endParaRPr lang="es-ES" sz="4000" dirty="0">
                <a:solidFill>
                  <a:prstClr val="white"/>
                </a:solidFill>
              </a:endParaRPr>
            </a:p>
          </p:txBody>
        </p:sp>
      </p:grpSp>
      <p:grpSp>
        <p:nvGrpSpPr>
          <p:cNvPr id="38" name="29 Grupo"/>
          <p:cNvGrpSpPr/>
          <p:nvPr/>
        </p:nvGrpSpPr>
        <p:grpSpPr>
          <a:xfrm>
            <a:off x="1459089" y="4411462"/>
            <a:ext cx="9644339" cy="571504"/>
            <a:chOff x="428596" y="5000636"/>
            <a:chExt cx="8568952" cy="571504"/>
          </a:xfrm>
        </p:grpSpPr>
        <p:sp>
          <p:nvSpPr>
            <p:cNvPr id="39" name="11 Rectángulo redondeado"/>
            <p:cNvSpPr/>
            <p:nvPr/>
          </p:nvSpPr>
          <p:spPr>
            <a:xfrm>
              <a:off x="428596" y="5000636"/>
              <a:ext cx="8568952" cy="57150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pPr>
              <a:r>
                <a:rPr lang="es-ES" sz="2400" dirty="0">
                  <a:solidFill>
                    <a:srgbClr val="4BACC6">
                      <a:lumMod val="50000"/>
                    </a:srgbClr>
                  </a:solidFill>
                </a:rPr>
                <a:t>              </a:t>
              </a:r>
              <a:r>
                <a:rPr lang="es-ES" sz="2400" b="1" dirty="0">
                  <a:solidFill>
                    <a:srgbClr val="4BACC6">
                      <a:lumMod val="50000"/>
                    </a:srgbClr>
                  </a:solidFill>
                </a:rPr>
                <a:t>Va a más, porque es un NEGOCIO… y porque GUSTA</a:t>
              </a:r>
              <a:endParaRPr lang="es-ES" sz="2400" dirty="0">
                <a:solidFill>
                  <a:srgbClr val="4BACC6">
                    <a:lumMod val="50000"/>
                  </a:srgbClr>
                </a:solidFill>
              </a:endParaRPr>
            </a:p>
          </p:txBody>
        </p:sp>
        <p:sp>
          <p:nvSpPr>
            <p:cNvPr id="40" name="39 Elipse"/>
            <p:cNvSpPr/>
            <p:nvPr/>
          </p:nvSpPr>
          <p:spPr>
            <a:xfrm>
              <a:off x="785786" y="5000636"/>
              <a:ext cx="632874" cy="564566"/>
            </a:xfrm>
            <a:prstGeom prst="ellipse">
              <a:avLst/>
            </a:prstGeom>
            <a:ln/>
          </p:spPr>
          <p:style>
            <a:lnRef idx="1">
              <a:schemeClr val="accent3"/>
            </a:lnRef>
            <a:fillRef idx="3">
              <a:schemeClr val="accent3"/>
            </a:fillRef>
            <a:effectRef idx="2">
              <a:schemeClr val="accent3"/>
            </a:effectRef>
            <a:fontRef idx="minor">
              <a:schemeClr val="lt1"/>
            </a:fontRef>
          </p:style>
          <p:txBody>
            <a:bodyPr/>
            <a:lstStyle/>
            <a:p>
              <a:pPr fontAlgn="auto">
                <a:spcBef>
                  <a:spcPts val="0"/>
                </a:spcBef>
                <a:spcAft>
                  <a:spcPts val="0"/>
                </a:spcAft>
              </a:pPr>
              <a:r>
                <a:rPr lang="es-ES" sz="2400" dirty="0">
                  <a:solidFill>
                    <a:prstClr val="white"/>
                  </a:solidFill>
                </a:rPr>
                <a:t>5</a:t>
              </a:r>
              <a:endParaRPr lang="es-ES" sz="4000" dirty="0">
                <a:solidFill>
                  <a:prstClr val="white"/>
                </a:solidFill>
              </a:endParaRPr>
            </a:p>
          </p:txBody>
        </p:sp>
      </p:grpSp>
      <p:grpSp>
        <p:nvGrpSpPr>
          <p:cNvPr id="41" name="22 Grupo"/>
          <p:cNvGrpSpPr/>
          <p:nvPr/>
        </p:nvGrpSpPr>
        <p:grpSpPr>
          <a:xfrm>
            <a:off x="1459090" y="2839826"/>
            <a:ext cx="9644338" cy="642942"/>
            <a:chOff x="428596" y="3571876"/>
            <a:chExt cx="8568952" cy="642942"/>
          </a:xfrm>
        </p:grpSpPr>
        <p:grpSp>
          <p:nvGrpSpPr>
            <p:cNvPr id="42" name="27 Grupo"/>
            <p:cNvGrpSpPr/>
            <p:nvPr/>
          </p:nvGrpSpPr>
          <p:grpSpPr>
            <a:xfrm>
              <a:off x="428596" y="3571876"/>
              <a:ext cx="8568952" cy="642942"/>
              <a:chOff x="428596" y="3571876"/>
              <a:chExt cx="8568952" cy="642942"/>
            </a:xfrm>
          </p:grpSpPr>
          <p:sp>
            <p:nvSpPr>
              <p:cNvPr id="44" name="11 Rectángulo redondeado"/>
              <p:cNvSpPr/>
              <p:nvPr/>
            </p:nvSpPr>
            <p:spPr>
              <a:xfrm>
                <a:off x="428596" y="3571876"/>
                <a:ext cx="8568952" cy="64294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pPr>
                <a:r>
                  <a:rPr lang="es-ES" sz="2400" dirty="0">
                    <a:solidFill>
                      <a:srgbClr val="4BACC6">
                        <a:lumMod val="50000"/>
                      </a:srgbClr>
                    </a:solidFill>
                  </a:rPr>
                  <a:t>               </a:t>
                </a:r>
              </a:p>
              <a:p>
                <a:pPr algn="l" fontAlgn="auto">
                  <a:spcBef>
                    <a:spcPts val="0"/>
                  </a:spcBef>
                  <a:spcAft>
                    <a:spcPts val="0"/>
                  </a:spcAft>
                </a:pPr>
                <a:r>
                  <a:rPr lang="es-ES" sz="2400" b="1" dirty="0">
                    <a:solidFill>
                      <a:srgbClr val="4BACC6">
                        <a:lumMod val="50000"/>
                      </a:srgbClr>
                    </a:solidFill>
                  </a:rPr>
                  <a:t>	</a:t>
                </a:r>
                <a:endParaRPr lang="es-ES" sz="2400" dirty="0">
                  <a:solidFill>
                    <a:srgbClr val="4BACC6">
                      <a:lumMod val="50000"/>
                    </a:srgbClr>
                  </a:solidFill>
                </a:endParaRPr>
              </a:p>
            </p:txBody>
          </p:sp>
          <p:sp>
            <p:nvSpPr>
              <p:cNvPr id="45" name="44 Elipse"/>
              <p:cNvSpPr/>
              <p:nvPr/>
            </p:nvSpPr>
            <p:spPr>
              <a:xfrm>
                <a:off x="785786" y="3571877"/>
                <a:ext cx="632874" cy="541528"/>
              </a:xfrm>
              <a:prstGeom prst="ellipse">
                <a:avLst/>
              </a:prstGeom>
              <a:ln/>
            </p:spPr>
            <p:style>
              <a:lnRef idx="1">
                <a:schemeClr val="accent3"/>
              </a:lnRef>
              <a:fillRef idx="3">
                <a:schemeClr val="accent3"/>
              </a:fillRef>
              <a:effectRef idx="2">
                <a:schemeClr val="accent3"/>
              </a:effectRef>
              <a:fontRef idx="minor">
                <a:schemeClr val="lt1"/>
              </a:fontRef>
            </p:style>
            <p:txBody>
              <a:bodyPr/>
              <a:lstStyle/>
              <a:p>
                <a:pPr fontAlgn="auto">
                  <a:spcBef>
                    <a:spcPts val="0"/>
                  </a:spcBef>
                  <a:spcAft>
                    <a:spcPts val="0"/>
                  </a:spcAft>
                </a:pPr>
                <a:r>
                  <a:rPr lang="es-ES" sz="2400" dirty="0">
                    <a:solidFill>
                      <a:prstClr val="white"/>
                    </a:solidFill>
                  </a:rPr>
                  <a:t>3</a:t>
                </a:r>
                <a:endParaRPr lang="es-ES" sz="4000" dirty="0">
                  <a:solidFill>
                    <a:prstClr val="white"/>
                  </a:solidFill>
                </a:endParaRPr>
              </a:p>
            </p:txBody>
          </p:sp>
        </p:grpSp>
        <p:sp>
          <p:nvSpPr>
            <p:cNvPr id="43" name="42 Rectángulo"/>
            <p:cNvSpPr/>
            <p:nvPr/>
          </p:nvSpPr>
          <p:spPr>
            <a:xfrm>
              <a:off x="1453484" y="3643314"/>
              <a:ext cx="3304571" cy="461665"/>
            </a:xfrm>
            <a:prstGeom prst="rect">
              <a:avLst/>
            </a:prstGeom>
          </p:spPr>
          <p:txBody>
            <a:bodyPr wrap="none">
              <a:spAutoFit/>
            </a:bodyPr>
            <a:lstStyle/>
            <a:p>
              <a:pPr algn="l" fontAlgn="auto">
                <a:spcBef>
                  <a:spcPts val="0"/>
                </a:spcBef>
                <a:spcAft>
                  <a:spcPts val="0"/>
                </a:spcAft>
              </a:pPr>
              <a:r>
                <a:rPr lang="es-ES" sz="2400" b="1" dirty="0">
                  <a:solidFill>
                    <a:srgbClr val="4BACC6">
                      <a:lumMod val="50000"/>
                    </a:srgbClr>
                  </a:solidFill>
                </a:rPr>
                <a:t> Tampoco o es una moda</a:t>
              </a:r>
            </a:p>
          </p:txBody>
        </p:sp>
      </p:grpSp>
      <p:grpSp>
        <p:nvGrpSpPr>
          <p:cNvPr id="46" name="45 Grupo"/>
          <p:cNvGrpSpPr/>
          <p:nvPr/>
        </p:nvGrpSpPr>
        <p:grpSpPr>
          <a:xfrm>
            <a:off x="1498037" y="5293798"/>
            <a:ext cx="9644339" cy="571504"/>
            <a:chOff x="467544" y="5725846"/>
            <a:chExt cx="8568952" cy="571504"/>
          </a:xfrm>
        </p:grpSpPr>
        <p:sp>
          <p:nvSpPr>
            <p:cNvPr id="47" name="11 Rectángulo redondeado"/>
            <p:cNvSpPr/>
            <p:nvPr/>
          </p:nvSpPr>
          <p:spPr>
            <a:xfrm>
              <a:off x="467544" y="5725846"/>
              <a:ext cx="8568952" cy="57150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pPr>
              <a:r>
                <a:rPr lang="es-ES" sz="2400" dirty="0">
                  <a:solidFill>
                    <a:srgbClr val="4BACC6">
                      <a:lumMod val="50000"/>
                    </a:srgbClr>
                  </a:solidFill>
                </a:rPr>
                <a:t>              </a:t>
              </a:r>
              <a:r>
                <a:rPr lang="es-ES" sz="2400" b="1" dirty="0">
                  <a:solidFill>
                    <a:srgbClr val="4BACC6">
                      <a:lumMod val="50000"/>
                    </a:srgbClr>
                  </a:solidFill>
                </a:rPr>
                <a:t>Esta cambiando muchas cosas en nuestras vidas</a:t>
              </a:r>
              <a:endParaRPr lang="es-ES" sz="2400" dirty="0">
                <a:solidFill>
                  <a:srgbClr val="4BACC6">
                    <a:lumMod val="50000"/>
                  </a:srgbClr>
                </a:solidFill>
              </a:endParaRPr>
            </a:p>
          </p:txBody>
        </p:sp>
        <p:sp>
          <p:nvSpPr>
            <p:cNvPr id="48" name="47 Elipse"/>
            <p:cNvSpPr/>
            <p:nvPr/>
          </p:nvSpPr>
          <p:spPr>
            <a:xfrm>
              <a:off x="824734" y="5725846"/>
              <a:ext cx="632874" cy="564566"/>
            </a:xfrm>
            <a:prstGeom prst="ellipse">
              <a:avLst/>
            </a:prstGeom>
            <a:ln/>
          </p:spPr>
          <p:style>
            <a:lnRef idx="1">
              <a:schemeClr val="accent3"/>
            </a:lnRef>
            <a:fillRef idx="3">
              <a:schemeClr val="accent3"/>
            </a:fillRef>
            <a:effectRef idx="2">
              <a:schemeClr val="accent3"/>
            </a:effectRef>
            <a:fontRef idx="minor">
              <a:schemeClr val="lt1"/>
            </a:fontRef>
          </p:style>
          <p:txBody>
            <a:bodyPr/>
            <a:lstStyle/>
            <a:p>
              <a:pPr fontAlgn="auto">
                <a:spcBef>
                  <a:spcPts val="0"/>
                </a:spcBef>
                <a:spcAft>
                  <a:spcPts val="0"/>
                </a:spcAft>
              </a:pPr>
              <a:r>
                <a:rPr lang="es-ES" sz="2400" dirty="0">
                  <a:solidFill>
                    <a:prstClr val="white"/>
                  </a:solidFill>
                </a:rPr>
                <a:t>6</a:t>
              </a:r>
              <a:endParaRPr lang="es-ES" sz="4000" dirty="0">
                <a:solidFill>
                  <a:prstClr val="white"/>
                </a:solidFill>
              </a:endParaRPr>
            </a:p>
          </p:txBody>
        </p:sp>
      </p:grpSp>
      <p:grpSp>
        <p:nvGrpSpPr>
          <p:cNvPr id="49" name="23 Grupo"/>
          <p:cNvGrpSpPr/>
          <p:nvPr/>
        </p:nvGrpSpPr>
        <p:grpSpPr>
          <a:xfrm>
            <a:off x="1498037" y="6097856"/>
            <a:ext cx="9644339" cy="571504"/>
            <a:chOff x="467544" y="5725846"/>
            <a:chExt cx="8568952" cy="571504"/>
          </a:xfrm>
        </p:grpSpPr>
        <p:sp>
          <p:nvSpPr>
            <p:cNvPr id="50" name="11 Rectángulo redondeado"/>
            <p:cNvSpPr/>
            <p:nvPr/>
          </p:nvSpPr>
          <p:spPr>
            <a:xfrm>
              <a:off x="467544" y="5725846"/>
              <a:ext cx="8568952" cy="57150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pPr>
              <a:r>
                <a:rPr lang="es-ES" sz="2400" dirty="0">
                  <a:solidFill>
                    <a:srgbClr val="4BACC6">
                      <a:lumMod val="50000"/>
                    </a:srgbClr>
                  </a:solidFill>
                </a:rPr>
                <a:t>              </a:t>
              </a:r>
              <a:r>
                <a:rPr lang="es-ES" sz="2400" b="1" dirty="0">
                  <a:solidFill>
                    <a:srgbClr val="4BACC6">
                      <a:lumMod val="50000"/>
                    </a:srgbClr>
                  </a:solidFill>
                </a:rPr>
                <a:t>Se está convirtiendo en un verdadero problema</a:t>
              </a:r>
              <a:endParaRPr lang="es-ES" sz="2400" dirty="0">
                <a:solidFill>
                  <a:srgbClr val="4BACC6">
                    <a:lumMod val="50000"/>
                  </a:srgbClr>
                </a:solidFill>
              </a:endParaRPr>
            </a:p>
          </p:txBody>
        </p:sp>
        <p:sp>
          <p:nvSpPr>
            <p:cNvPr id="51" name="50 Elipse"/>
            <p:cNvSpPr/>
            <p:nvPr/>
          </p:nvSpPr>
          <p:spPr>
            <a:xfrm>
              <a:off x="824734" y="5725846"/>
              <a:ext cx="632874" cy="564566"/>
            </a:xfrm>
            <a:prstGeom prst="ellipse">
              <a:avLst/>
            </a:prstGeom>
            <a:ln/>
          </p:spPr>
          <p:style>
            <a:lnRef idx="1">
              <a:schemeClr val="accent3"/>
            </a:lnRef>
            <a:fillRef idx="3">
              <a:schemeClr val="accent3"/>
            </a:fillRef>
            <a:effectRef idx="2">
              <a:schemeClr val="accent3"/>
            </a:effectRef>
            <a:fontRef idx="minor">
              <a:schemeClr val="lt1"/>
            </a:fontRef>
          </p:style>
          <p:txBody>
            <a:bodyPr/>
            <a:lstStyle/>
            <a:p>
              <a:pPr fontAlgn="auto">
                <a:spcBef>
                  <a:spcPts val="0"/>
                </a:spcBef>
                <a:spcAft>
                  <a:spcPts val="0"/>
                </a:spcAft>
              </a:pPr>
              <a:r>
                <a:rPr lang="es-ES" sz="2400" dirty="0">
                  <a:solidFill>
                    <a:prstClr val="white"/>
                  </a:solidFill>
                </a:rPr>
                <a:t>7</a:t>
              </a:r>
              <a:endParaRPr lang="es-ES" sz="4000" dirty="0">
                <a:solidFill>
                  <a:prstClr val="white"/>
                </a:solidFill>
              </a:endParaRPr>
            </a:p>
          </p:txBody>
        </p:sp>
      </p:grpSp>
    </p:spTree>
    <p:extLst>
      <p:ext uri="{BB962C8B-B14F-4D97-AF65-F5344CB8AC3E}">
        <p14:creationId xmlns:p14="http://schemas.microsoft.com/office/powerpoint/2010/main" val="35923312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heckerboard(across)">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checkerboard(across)">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blinds(horizontal)">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checkerboard(across)">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checkerboard(across)">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down)">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wipe(down)">
                                      <p:cBhvr>
                                        <p:cTn id="3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Rectángulo redondeado"/>
          <p:cNvSpPr/>
          <p:nvPr/>
        </p:nvSpPr>
        <p:spPr>
          <a:xfrm>
            <a:off x="2021941" y="842421"/>
            <a:ext cx="5561849" cy="547101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gl-ES" sz="1400" b="1" dirty="0">
                <a:solidFill>
                  <a:schemeClr val="accent1">
                    <a:lumMod val="50000"/>
                  </a:schemeClr>
                </a:solidFill>
                <a:latin typeface="Tahoma" pitchFamily="34" charset="0"/>
                <a:cs typeface="Tahoma" pitchFamily="34" charset="0"/>
              </a:rPr>
              <a:t>INTERNET Y LAS REDES SOCIALES NO SON UNA MODA, NI ALGO PASAJERO</a:t>
            </a:r>
          </a:p>
          <a:p>
            <a:pPr marL="0" lvl="1" algn="l"/>
            <a:r>
              <a:rPr lang="gl-ES" sz="1400" b="1" dirty="0">
                <a:solidFill>
                  <a:schemeClr val="accent1">
                    <a:lumMod val="50000"/>
                  </a:schemeClr>
                </a:solidFill>
                <a:latin typeface="Tahoma" pitchFamily="34" charset="0"/>
                <a:cs typeface="Tahoma" pitchFamily="34" charset="0"/>
              </a:rPr>
              <a:t>    </a:t>
            </a:r>
          </a:p>
          <a:p>
            <a:pPr marL="285750" indent="-285750" algn="just">
              <a:buFont typeface="Wingdings" panose="05000000000000000000" pitchFamily="2" charset="2"/>
              <a:buChar char="ü"/>
            </a:pPr>
            <a:r>
              <a:rPr lang="es-ES" sz="1400" b="1" dirty="0">
                <a:solidFill>
                  <a:schemeClr val="accent1">
                    <a:lumMod val="50000"/>
                  </a:schemeClr>
                </a:solidFill>
                <a:latin typeface="Tahoma" pitchFamily="34" charset="0"/>
                <a:cs typeface="Tahoma" pitchFamily="34" charset="0"/>
              </a:rPr>
              <a:t>EUROSTAT (2018):</a:t>
            </a:r>
          </a:p>
          <a:p>
            <a:pPr marL="742950" lvl="1" indent="-285750" algn="just">
              <a:buFont typeface="Wingdings" panose="05000000000000000000" pitchFamily="2" charset="2"/>
              <a:buChar char="§"/>
            </a:pPr>
            <a:r>
              <a:rPr lang="es-ES" sz="1400" dirty="0">
                <a:solidFill>
                  <a:schemeClr val="accent1">
                    <a:lumMod val="50000"/>
                  </a:schemeClr>
                </a:solidFill>
                <a:latin typeface="Tahoma" pitchFamily="34" charset="0"/>
                <a:cs typeface="Tahoma" pitchFamily="34" charset="0"/>
              </a:rPr>
              <a:t>En 2007 el porcentaje de hogares conectados a Internet era del 55%, en 2018 del 86,4%. El 25% ya no tiene teléfono fijo.</a:t>
            </a:r>
          </a:p>
          <a:p>
            <a:pPr marL="742950" lvl="1" indent="-285750" algn="just">
              <a:buFont typeface="Wingdings" panose="05000000000000000000" pitchFamily="2" charset="2"/>
              <a:buChar char="§"/>
            </a:pPr>
            <a:endParaRPr lang="es-ES" sz="1400" dirty="0">
              <a:solidFill>
                <a:schemeClr val="accent1">
                  <a:lumMod val="50000"/>
                </a:schemeClr>
              </a:solidFill>
              <a:latin typeface="Tahoma" pitchFamily="34" charset="0"/>
              <a:cs typeface="Tahoma" pitchFamily="34" charset="0"/>
            </a:endParaRPr>
          </a:p>
          <a:p>
            <a:pPr marL="285750" lvl="1" indent="-285750" algn="l">
              <a:buFont typeface="Wingdings" panose="05000000000000000000" pitchFamily="2" charset="2"/>
              <a:buChar char="ü"/>
            </a:pPr>
            <a:r>
              <a:rPr lang="gl-ES" sz="1400" b="1" dirty="0">
                <a:solidFill>
                  <a:schemeClr val="accent1">
                    <a:lumMod val="50000"/>
                  </a:schemeClr>
                </a:solidFill>
                <a:latin typeface="Tahoma" pitchFamily="34" charset="0"/>
                <a:cs typeface="Tahoma" pitchFamily="34" charset="0"/>
              </a:rPr>
              <a:t> INE (2018)</a:t>
            </a:r>
          </a:p>
          <a:p>
            <a:pPr marL="742950" lvl="1" indent="-285750" algn="just">
              <a:buFont typeface="Wingdings" panose="05000000000000000000" pitchFamily="2" charset="2"/>
              <a:buChar char="§"/>
            </a:pPr>
            <a:r>
              <a:rPr lang="es-ES" sz="1400" dirty="0">
                <a:solidFill>
                  <a:schemeClr val="accent1">
                    <a:lumMod val="50000"/>
                  </a:schemeClr>
                </a:solidFill>
                <a:latin typeface="Tahoma" pitchFamily="34" charset="0"/>
                <a:cs typeface="Tahoma" pitchFamily="34" charset="0"/>
              </a:rPr>
              <a:t>En España el 86,1% de la población de 16 a 74 años utilizó Internet en los últimos tres meses, ese porcentaje supera al de usuarios del ordenador.</a:t>
            </a:r>
          </a:p>
          <a:p>
            <a:pPr marL="742950" lvl="1" indent="-285750" algn="just">
              <a:buFont typeface="Wingdings" panose="05000000000000000000" pitchFamily="2" charset="2"/>
              <a:buChar char="§"/>
            </a:pPr>
            <a:r>
              <a:rPr lang="es-ES" sz="1400" dirty="0">
                <a:solidFill>
                  <a:schemeClr val="accent1">
                    <a:lumMod val="50000"/>
                  </a:schemeClr>
                </a:solidFill>
                <a:latin typeface="Tahoma" pitchFamily="34" charset="0"/>
                <a:cs typeface="Tahoma" pitchFamily="34" charset="0"/>
              </a:rPr>
              <a:t>El uso de Internet es una práctica mayoritaria en los menores, con un 92,5% de niño y un 93,2% de niñas.</a:t>
            </a:r>
          </a:p>
          <a:p>
            <a:pPr marL="742950" lvl="1" indent="-285750" algn="just">
              <a:buFont typeface="Wingdings" panose="05000000000000000000" pitchFamily="2" charset="2"/>
              <a:buChar char="§"/>
            </a:pPr>
            <a:r>
              <a:rPr lang="es-ES" sz="1400" dirty="0">
                <a:solidFill>
                  <a:schemeClr val="accent1">
                    <a:lumMod val="50000"/>
                  </a:schemeClr>
                </a:solidFill>
                <a:latin typeface="Tahoma" pitchFamily="34" charset="0"/>
                <a:cs typeface="Tahoma" pitchFamily="34" charset="0"/>
              </a:rPr>
              <a:t>El 94% de los adolescentes de 15 años tiene móvil.</a:t>
            </a:r>
          </a:p>
          <a:p>
            <a:pPr marL="742950" lvl="1" indent="-285750" algn="just">
              <a:buFont typeface="Wingdings" panose="05000000000000000000" pitchFamily="2" charset="2"/>
              <a:buChar char="§"/>
            </a:pPr>
            <a:r>
              <a:rPr lang="gl-ES" sz="1400" dirty="0">
                <a:solidFill>
                  <a:schemeClr val="accent1">
                    <a:lumMod val="50000"/>
                  </a:schemeClr>
                </a:solidFill>
                <a:latin typeface="Tahoma" pitchFamily="34" charset="0"/>
                <a:cs typeface="Tahoma" pitchFamily="34" charset="0"/>
              </a:rPr>
              <a:t>2 de cada 3 </a:t>
            </a:r>
            <a:r>
              <a:rPr lang="gl-ES" sz="1400" dirty="0" err="1">
                <a:solidFill>
                  <a:schemeClr val="accent1">
                    <a:lumMod val="50000"/>
                  </a:schemeClr>
                </a:solidFill>
                <a:latin typeface="Tahoma" pitchFamily="34" charset="0"/>
                <a:cs typeface="Tahoma" pitchFamily="34" charset="0"/>
              </a:rPr>
              <a:t>españoles</a:t>
            </a:r>
            <a:r>
              <a:rPr lang="gl-ES" sz="1400" dirty="0">
                <a:solidFill>
                  <a:schemeClr val="accent1">
                    <a:lumMod val="50000"/>
                  </a:schemeClr>
                </a:solidFill>
                <a:latin typeface="Tahoma" pitchFamily="34" charset="0"/>
                <a:cs typeface="Tahoma" pitchFamily="34" charset="0"/>
              </a:rPr>
              <a:t> está </a:t>
            </a:r>
            <a:r>
              <a:rPr lang="gl-ES" sz="1400" dirty="0" err="1">
                <a:solidFill>
                  <a:schemeClr val="accent1">
                    <a:lumMod val="50000"/>
                  </a:schemeClr>
                </a:solidFill>
                <a:latin typeface="Tahoma" pitchFamily="34" charset="0"/>
                <a:cs typeface="Tahoma" pitchFamily="34" charset="0"/>
              </a:rPr>
              <a:t>registrado</a:t>
            </a:r>
            <a:r>
              <a:rPr lang="gl-ES" sz="1400" dirty="0">
                <a:solidFill>
                  <a:schemeClr val="accent1">
                    <a:lumMod val="50000"/>
                  </a:schemeClr>
                </a:solidFill>
                <a:latin typeface="Tahoma" pitchFamily="34" charset="0"/>
                <a:cs typeface="Tahoma" pitchFamily="34" charset="0"/>
              </a:rPr>
              <a:t> en al menos unha rede social</a:t>
            </a:r>
          </a:p>
          <a:p>
            <a:pPr marL="742950" lvl="1" indent="-285750" algn="just">
              <a:buFont typeface="Wingdings" panose="05000000000000000000" pitchFamily="2" charset="2"/>
              <a:buChar char="§"/>
            </a:pPr>
            <a:endParaRPr lang="gl-ES" sz="1400" dirty="0">
              <a:solidFill>
                <a:schemeClr val="accent1">
                  <a:lumMod val="50000"/>
                </a:schemeClr>
              </a:solidFill>
              <a:latin typeface="Tahoma" pitchFamily="34" charset="0"/>
              <a:cs typeface="Tahoma" pitchFamily="34" charset="0"/>
            </a:endParaRPr>
          </a:p>
          <a:p>
            <a:pPr marL="285750" lvl="1" indent="-285750" algn="l">
              <a:buFont typeface="Wingdings" panose="05000000000000000000" pitchFamily="2" charset="2"/>
              <a:buChar char="ü"/>
            </a:pPr>
            <a:r>
              <a:rPr lang="gl-ES" sz="1400" b="1" dirty="0">
                <a:solidFill>
                  <a:schemeClr val="accent1">
                    <a:lumMod val="50000"/>
                  </a:schemeClr>
                </a:solidFill>
                <a:latin typeface="Tahoma" pitchFamily="34" charset="0"/>
                <a:cs typeface="Tahoma" pitchFamily="34" charset="0"/>
              </a:rPr>
              <a:t>AIMC (2019)</a:t>
            </a:r>
          </a:p>
          <a:p>
            <a:pPr marL="742950" lvl="1" indent="-285750" algn="just">
              <a:buFont typeface="Wingdings" panose="05000000000000000000" pitchFamily="2" charset="2"/>
              <a:buChar char="§"/>
            </a:pPr>
            <a:r>
              <a:rPr lang="es-ES" sz="1400" dirty="0">
                <a:solidFill>
                  <a:schemeClr val="accent1">
                    <a:lumMod val="50000"/>
                  </a:schemeClr>
                </a:solidFill>
                <a:latin typeface="Tahoma" pitchFamily="34" charset="0"/>
                <a:cs typeface="Tahoma" pitchFamily="34" charset="0"/>
              </a:rPr>
              <a:t>En España 7 de cada 10 niños de 7 a 13 años utiliza las redes sociales (80,5% en la población </a:t>
            </a:r>
            <a:r>
              <a:rPr lang="es-ES" sz="1400" dirty="0" err="1">
                <a:solidFill>
                  <a:schemeClr val="accent1">
                    <a:lumMod val="50000"/>
                  </a:schemeClr>
                </a:solidFill>
                <a:latin typeface="Tahoma" pitchFamily="34" charset="0"/>
                <a:cs typeface="Tahoma" pitchFamily="34" charset="0"/>
              </a:rPr>
              <a:t>generla</a:t>
            </a:r>
            <a:r>
              <a:rPr lang="es-ES" sz="1400" dirty="0">
                <a:solidFill>
                  <a:schemeClr val="accent1">
                    <a:lumMod val="50000"/>
                  </a:schemeClr>
                </a:solidFill>
                <a:latin typeface="Tahoma" pitchFamily="34" charset="0"/>
                <a:cs typeface="Tahoma" pitchFamily="34" charset="0"/>
              </a:rPr>
              <a:t>).</a:t>
            </a:r>
            <a:endParaRPr lang="gl-ES" sz="1400" dirty="0">
              <a:solidFill>
                <a:schemeClr val="accent1">
                  <a:lumMod val="50000"/>
                </a:schemeClr>
              </a:solidFill>
              <a:latin typeface="Tahoma" pitchFamily="34" charset="0"/>
              <a:cs typeface="Tahoma" pitchFamily="34" charset="0"/>
            </a:endParaRPr>
          </a:p>
        </p:txBody>
      </p:sp>
      <p:pic>
        <p:nvPicPr>
          <p:cNvPr id="3" name="2 Imagen" descr="Satirical Illustrations Addiction to Technology2"/>
          <p:cNvPicPr/>
          <p:nvPr/>
        </p:nvPicPr>
        <p:blipFill>
          <a:blip r:embed="rId2">
            <a:extLst>
              <a:ext uri="{28A0092B-C50C-407E-A947-70E740481C1C}">
                <a14:useLocalDpi xmlns:a14="http://schemas.microsoft.com/office/drawing/2010/main" val="0"/>
              </a:ext>
            </a:extLst>
          </a:blip>
          <a:srcRect/>
          <a:stretch>
            <a:fillRect/>
          </a:stretch>
        </p:blipFill>
        <p:spPr bwMode="auto">
          <a:xfrm>
            <a:off x="7943830" y="683081"/>
            <a:ext cx="3122310" cy="5630352"/>
          </a:xfrm>
          <a:prstGeom prst="rect">
            <a:avLst/>
          </a:prstGeom>
          <a:noFill/>
          <a:ln>
            <a:noFill/>
          </a:ln>
        </p:spPr>
      </p:pic>
    </p:spTree>
    <p:extLst>
      <p:ext uri="{BB962C8B-B14F-4D97-AF65-F5344CB8AC3E}">
        <p14:creationId xmlns:p14="http://schemas.microsoft.com/office/powerpoint/2010/main" val="3838053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4 Rectángulo redondeado"/>
          <p:cNvSpPr/>
          <p:nvPr/>
        </p:nvSpPr>
        <p:spPr>
          <a:xfrm>
            <a:off x="2151380" y="1068328"/>
            <a:ext cx="8415982" cy="243988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gl-ES" sz="1400" b="1" dirty="0">
                <a:solidFill>
                  <a:schemeClr val="accent1">
                    <a:lumMod val="50000"/>
                  </a:schemeClr>
                </a:solidFill>
                <a:latin typeface="Tahoma" pitchFamily="34" charset="0"/>
                <a:cs typeface="Tahoma" pitchFamily="34" charset="0"/>
              </a:rPr>
              <a:t>NO ES EXCLUSIVO DE LOS/AS ADOLESCENTES</a:t>
            </a:r>
          </a:p>
          <a:p>
            <a:pPr algn="just"/>
            <a:endParaRPr lang="gl-ES" sz="1400" b="1" dirty="0">
              <a:solidFill>
                <a:schemeClr val="accent1">
                  <a:lumMod val="50000"/>
                </a:schemeClr>
              </a:solidFill>
              <a:latin typeface="Tahoma" pitchFamily="34" charset="0"/>
              <a:cs typeface="Tahoma" pitchFamily="34" charset="0"/>
            </a:endParaRPr>
          </a:p>
          <a:p>
            <a:pPr algn="just"/>
            <a:r>
              <a:rPr lang="gl-ES" sz="1400" dirty="0">
                <a:solidFill>
                  <a:schemeClr val="accent1">
                    <a:lumMod val="50000"/>
                  </a:schemeClr>
                </a:solidFill>
                <a:latin typeface="Tahoma" pitchFamily="34" charset="0"/>
                <a:cs typeface="Tahoma" pitchFamily="34" charset="0"/>
              </a:rPr>
              <a:t>Es un fenómeno social absolutamente globalizado y que forma parte del día a día</a:t>
            </a:r>
          </a:p>
          <a:p>
            <a:pPr marL="285750" indent="-285750" algn="l">
              <a:buFont typeface="Wingdings" panose="05000000000000000000" pitchFamily="2" charset="2"/>
              <a:buChar char="§"/>
            </a:pPr>
            <a:r>
              <a:rPr lang="es-ES" sz="1400" b="1" dirty="0">
                <a:solidFill>
                  <a:schemeClr val="accent1">
                    <a:lumMod val="50000"/>
                  </a:schemeClr>
                </a:solidFill>
                <a:latin typeface="Tahoma" pitchFamily="34" charset="0"/>
                <a:cs typeface="Tahoma" pitchFamily="34" charset="0"/>
              </a:rPr>
              <a:t>Nomofobia: </a:t>
            </a:r>
            <a:r>
              <a:rPr lang="es-ES" sz="1400" dirty="0">
                <a:solidFill>
                  <a:schemeClr val="accent1">
                    <a:lumMod val="50000"/>
                  </a:schemeClr>
                </a:solidFill>
                <a:latin typeface="Tahoma" pitchFamily="34" charset="0"/>
                <a:cs typeface="Tahoma" pitchFamily="34" charset="0"/>
              </a:rPr>
              <a:t>abreviatura de la expresión inglesa “</a:t>
            </a:r>
            <a:r>
              <a:rPr lang="es-ES" sz="1400" i="1" dirty="0">
                <a:solidFill>
                  <a:schemeClr val="accent1">
                    <a:lumMod val="50000"/>
                  </a:schemeClr>
                </a:solidFill>
                <a:latin typeface="Tahoma" pitchFamily="34" charset="0"/>
                <a:cs typeface="Tahoma" pitchFamily="34" charset="0"/>
              </a:rPr>
              <a:t>no </a:t>
            </a:r>
            <a:r>
              <a:rPr lang="es-ES" sz="1400" i="1" dirty="0" err="1">
                <a:solidFill>
                  <a:schemeClr val="accent1">
                    <a:lumMod val="50000"/>
                  </a:schemeClr>
                </a:solidFill>
                <a:latin typeface="Tahoma" pitchFamily="34" charset="0"/>
                <a:cs typeface="Tahoma" pitchFamily="34" charset="0"/>
              </a:rPr>
              <a:t>mobile</a:t>
            </a:r>
            <a:r>
              <a:rPr lang="es-ES" sz="1400" i="1" dirty="0">
                <a:solidFill>
                  <a:schemeClr val="accent1">
                    <a:lumMod val="50000"/>
                  </a:schemeClr>
                </a:solidFill>
                <a:latin typeface="Tahoma" pitchFamily="34" charset="0"/>
                <a:cs typeface="Tahoma" pitchFamily="34" charset="0"/>
              </a:rPr>
              <a:t> </a:t>
            </a:r>
            <a:r>
              <a:rPr lang="es-ES" sz="1400" i="1" dirty="0" err="1">
                <a:solidFill>
                  <a:schemeClr val="accent1">
                    <a:lumMod val="50000"/>
                  </a:schemeClr>
                </a:solidFill>
                <a:latin typeface="Tahoma" pitchFamily="34" charset="0"/>
                <a:cs typeface="Tahoma" pitchFamily="34" charset="0"/>
              </a:rPr>
              <a:t>phone</a:t>
            </a:r>
            <a:r>
              <a:rPr lang="es-ES" sz="1400" i="1" dirty="0">
                <a:solidFill>
                  <a:schemeClr val="accent1">
                    <a:lumMod val="50000"/>
                  </a:schemeClr>
                </a:solidFill>
                <a:latin typeface="Tahoma" pitchFamily="34" charset="0"/>
                <a:cs typeface="Tahoma" pitchFamily="34" charset="0"/>
              </a:rPr>
              <a:t> </a:t>
            </a:r>
            <a:r>
              <a:rPr lang="es-ES" sz="1400" i="1" dirty="0" err="1">
                <a:solidFill>
                  <a:schemeClr val="accent1">
                    <a:lumMod val="50000"/>
                  </a:schemeClr>
                </a:solidFill>
                <a:latin typeface="Tahoma" pitchFamily="34" charset="0"/>
                <a:cs typeface="Tahoma" pitchFamily="34" charset="0"/>
              </a:rPr>
              <a:t>phobia</a:t>
            </a:r>
            <a:r>
              <a:rPr lang="es-ES" sz="1400" dirty="0">
                <a:solidFill>
                  <a:schemeClr val="accent1">
                    <a:lumMod val="50000"/>
                  </a:schemeClr>
                </a:solidFill>
                <a:latin typeface="Tahoma" pitchFamily="34" charset="0"/>
                <a:cs typeface="Tahoma" pitchFamily="34" charset="0"/>
              </a:rPr>
              <a:t>”; representa un miedo irracional a estar sin el móvil.</a:t>
            </a:r>
          </a:p>
          <a:p>
            <a:pPr marL="285750" indent="-285750" algn="l">
              <a:buFont typeface="Wingdings" panose="05000000000000000000" pitchFamily="2" charset="2"/>
              <a:buChar char="§"/>
            </a:pPr>
            <a:r>
              <a:rPr lang="es-ES" sz="1400" b="1" i="1" dirty="0" err="1">
                <a:solidFill>
                  <a:schemeClr val="accent1">
                    <a:lumMod val="50000"/>
                  </a:schemeClr>
                </a:solidFill>
                <a:latin typeface="Tahoma" pitchFamily="34" charset="0"/>
                <a:cs typeface="Tahoma" pitchFamily="34" charset="0"/>
              </a:rPr>
              <a:t>Phubbing</a:t>
            </a:r>
            <a:r>
              <a:rPr lang="es-ES" sz="1400" dirty="0">
                <a:solidFill>
                  <a:schemeClr val="accent1">
                    <a:lumMod val="50000"/>
                  </a:schemeClr>
                </a:solidFill>
                <a:latin typeface="Tahoma" pitchFamily="34" charset="0"/>
                <a:cs typeface="Tahoma" pitchFamily="34" charset="0"/>
              </a:rPr>
              <a:t>: término formado a partir de las palabras «</a:t>
            </a:r>
            <a:r>
              <a:rPr lang="es-ES" sz="1400" i="1" dirty="0" err="1">
                <a:solidFill>
                  <a:schemeClr val="accent1">
                    <a:lumMod val="50000"/>
                  </a:schemeClr>
                </a:solidFill>
                <a:latin typeface="Tahoma" pitchFamily="34" charset="0"/>
                <a:cs typeface="Tahoma" pitchFamily="34" charset="0"/>
              </a:rPr>
              <a:t>phone</a:t>
            </a:r>
            <a:r>
              <a:rPr lang="es-ES" sz="1400" dirty="0">
                <a:solidFill>
                  <a:schemeClr val="accent1">
                    <a:lumMod val="50000"/>
                  </a:schemeClr>
                </a:solidFill>
                <a:latin typeface="Tahoma" pitchFamily="34" charset="0"/>
                <a:cs typeface="Tahoma" pitchFamily="34" charset="0"/>
              </a:rPr>
              <a:t>» (teléfono) y «</a:t>
            </a:r>
            <a:r>
              <a:rPr lang="es-ES" sz="1400" i="1" dirty="0" err="1">
                <a:solidFill>
                  <a:schemeClr val="accent1">
                    <a:lumMod val="50000"/>
                  </a:schemeClr>
                </a:solidFill>
                <a:latin typeface="Tahoma" pitchFamily="34" charset="0"/>
                <a:cs typeface="Tahoma" pitchFamily="34" charset="0"/>
              </a:rPr>
              <a:t>snubbing</a:t>
            </a:r>
            <a:r>
              <a:rPr lang="es-ES" sz="1400" dirty="0">
                <a:solidFill>
                  <a:schemeClr val="accent1">
                    <a:lumMod val="50000"/>
                  </a:schemeClr>
                </a:solidFill>
                <a:latin typeface="Tahoma" pitchFamily="34" charset="0"/>
                <a:cs typeface="Tahoma" pitchFamily="34" charset="0"/>
              </a:rPr>
              <a:t>» (desprecio), que consiste en restar atención a quien nos acompaña para prestársela al móvil.</a:t>
            </a:r>
            <a:endParaRPr lang="es-ES" sz="1400" b="1" dirty="0">
              <a:solidFill>
                <a:schemeClr val="accent1">
                  <a:lumMod val="50000"/>
                </a:schemeClr>
              </a:solidFill>
              <a:latin typeface="Tahoma" pitchFamily="34" charset="0"/>
              <a:cs typeface="Tahoma" pitchFamily="34" charset="0"/>
            </a:endParaRPr>
          </a:p>
          <a:p>
            <a:pPr marL="285750" indent="-285750" algn="l">
              <a:buFont typeface="Wingdings" panose="05000000000000000000" pitchFamily="2" charset="2"/>
              <a:buChar char="§"/>
            </a:pPr>
            <a:r>
              <a:rPr lang="es-ES" sz="1400" b="1" dirty="0">
                <a:solidFill>
                  <a:schemeClr val="accent1">
                    <a:lumMod val="50000"/>
                  </a:schemeClr>
                </a:solidFill>
                <a:latin typeface="Tahoma" pitchFamily="34" charset="0"/>
                <a:cs typeface="Tahoma" pitchFamily="34" charset="0"/>
              </a:rPr>
              <a:t>Síndrome de la vibración fantasma, </a:t>
            </a:r>
            <a:r>
              <a:rPr lang="es-ES" sz="1400" b="1" dirty="0" err="1">
                <a:solidFill>
                  <a:schemeClr val="accent1">
                    <a:lumMod val="50000"/>
                  </a:schemeClr>
                </a:solidFill>
                <a:latin typeface="Tahoma" pitchFamily="34" charset="0"/>
                <a:cs typeface="Tahoma" pitchFamily="34" charset="0"/>
              </a:rPr>
              <a:t>Vamping</a:t>
            </a:r>
            <a:r>
              <a:rPr lang="es-ES" sz="1400" b="1" dirty="0">
                <a:solidFill>
                  <a:schemeClr val="accent1">
                    <a:lumMod val="50000"/>
                  </a:schemeClr>
                </a:solidFill>
                <a:latin typeface="Tahoma" pitchFamily="34" charset="0"/>
                <a:cs typeface="Tahoma" pitchFamily="34" charset="0"/>
              </a:rPr>
              <a:t>, </a:t>
            </a:r>
            <a:r>
              <a:rPr lang="es-ES" sz="1400" b="1" dirty="0" err="1">
                <a:solidFill>
                  <a:schemeClr val="accent1">
                    <a:lumMod val="50000"/>
                  </a:schemeClr>
                </a:solidFill>
                <a:latin typeface="Tahoma" pitchFamily="34" charset="0"/>
                <a:cs typeface="Tahoma" pitchFamily="34" charset="0"/>
              </a:rPr>
              <a:t>Phombies</a:t>
            </a:r>
            <a:r>
              <a:rPr lang="es-ES" sz="1400" b="1" dirty="0">
                <a:solidFill>
                  <a:schemeClr val="accent1">
                    <a:lumMod val="50000"/>
                  </a:schemeClr>
                </a:solidFill>
                <a:latin typeface="Tahoma" pitchFamily="34" charset="0"/>
                <a:cs typeface="Tahoma" pitchFamily="34" charset="0"/>
              </a:rPr>
              <a:t>…</a:t>
            </a:r>
            <a:endParaRPr lang="es-ES" sz="1400" dirty="0">
              <a:solidFill>
                <a:schemeClr val="accent1">
                  <a:lumMod val="50000"/>
                </a:schemeClr>
              </a:solidFill>
              <a:latin typeface="Tahoma" pitchFamily="34" charset="0"/>
              <a:cs typeface="Tahoma" pitchFamily="34" charset="0"/>
            </a:endParaRPr>
          </a:p>
          <a:p>
            <a:pPr marL="285750" indent="-285750" algn="l">
              <a:buFont typeface="Wingdings" panose="05000000000000000000" pitchFamily="2" charset="2"/>
              <a:buChar char="§"/>
            </a:pPr>
            <a:r>
              <a:rPr lang="gl-ES" sz="1400" b="1" dirty="0" err="1">
                <a:solidFill>
                  <a:schemeClr val="accent1">
                    <a:lumMod val="50000"/>
                  </a:schemeClr>
                </a:solidFill>
                <a:latin typeface="Tahoma" pitchFamily="34" charset="0"/>
                <a:cs typeface="Tahoma" pitchFamily="34" charset="0"/>
              </a:rPr>
              <a:t>Adultescencia</a:t>
            </a:r>
            <a:r>
              <a:rPr lang="gl-ES" sz="1400" b="1" dirty="0">
                <a:solidFill>
                  <a:schemeClr val="accent1">
                    <a:lumMod val="50000"/>
                  </a:schemeClr>
                </a:solidFill>
                <a:latin typeface="Tahoma" pitchFamily="34" charset="0"/>
                <a:cs typeface="Tahoma" pitchFamily="34" charset="0"/>
              </a:rPr>
              <a:t>... </a:t>
            </a:r>
            <a:r>
              <a:rPr lang="gl-ES" sz="1400" dirty="0">
                <a:solidFill>
                  <a:schemeClr val="accent1">
                    <a:lumMod val="50000"/>
                  </a:schemeClr>
                </a:solidFill>
                <a:latin typeface="Tahoma" pitchFamily="34" charset="0"/>
                <a:cs typeface="Tahoma" pitchFamily="34" charset="0"/>
              </a:rPr>
              <a:t>¿hasta </a:t>
            </a:r>
            <a:r>
              <a:rPr lang="gl-ES" sz="1400" dirty="0" err="1">
                <a:solidFill>
                  <a:schemeClr val="accent1">
                    <a:lumMod val="50000"/>
                  </a:schemeClr>
                </a:solidFill>
                <a:latin typeface="Tahoma" pitchFamily="34" charset="0"/>
                <a:cs typeface="Tahoma" pitchFamily="34" charset="0"/>
              </a:rPr>
              <a:t>cuando</a:t>
            </a:r>
            <a:r>
              <a:rPr lang="gl-ES" sz="1400" dirty="0">
                <a:solidFill>
                  <a:schemeClr val="accent1">
                    <a:lumMod val="50000"/>
                  </a:schemeClr>
                </a:solidFill>
                <a:latin typeface="Tahoma" pitchFamily="34" charset="0"/>
                <a:cs typeface="Tahoma" pitchFamily="34" charset="0"/>
              </a:rPr>
              <a:t> dura la </a:t>
            </a:r>
            <a:r>
              <a:rPr lang="gl-ES" sz="1400" dirty="0" err="1">
                <a:solidFill>
                  <a:schemeClr val="accent1">
                    <a:lumMod val="50000"/>
                  </a:schemeClr>
                </a:solidFill>
                <a:latin typeface="Tahoma" pitchFamily="34" charset="0"/>
                <a:cs typeface="Tahoma" pitchFamily="34" charset="0"/>
              </a:rPr>
              <a:t>edad</a:t>
            </a:r>
            <a:r>
              <a:rPr lang="gl-ES" sz="1400" dirty="0">
                <a:solidFill>
                  <a:schemeClr val="accent1">
                    <a:lumMod val="50000"/>
                  </a:schemeClr>
                </a:solidFill>
                <a:latin typeface="Tahoma" pitchFamily="34" charset="0"/>
                <a:cs typeface="Tahoma" pitchFamily="34" charset="0"/>
              </a:rPr>
              <a:t> del </a:t>
            </a:r>
            <a:r>
              <a:rPr lang="gl-ES" sz="1400" i="1" dirty="0">
                <a:solidFill>
                  <a:schemeClr val="accent1">
                    <a:lumMod val="50000"/>
                  </a:schemeClr>
                </a:solidFill>
                <a:latin typeface="Tahoma" pitchFamily="34" charset="0"/>
                <a:cs typeface="Tahoma" pitchFamily="34" charset="0"/>
              </a:rPr>
              <a:t>SELFIE</a:t>
            </a:r>
            <a:r>
              <a:rPr lang="gl-ES" sz="1400" dirty="0">
                <a:solidFill>
                  <a:schemeClr val="accent1">
                    <a:lumMod val="50000"/>
                  </a:schemeClr>
                </a:solidFill>
                <a:latin typeface="Tahoma" pitchFamily="34" charset="0"/>
                <a:cs typeface="Tahoma" pitchFamily="34" charset="0"/>
              </a:rPr>
              <a:t>?</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6809" y="4097977"/>
            <a:ext cx="2055742" cy="1546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1840" y="4086039"/>
            <a:ext cx="2512009" cy="154996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44790" y="4074994"/>
            <a:ext cx="1867890" cy="160985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https://encrypted-tbn3.gstatic.com/images?q=tbn:ANd9GcQ94OWsabQKAC1iwWEEL1-IFJl7D-YwPNvIr-YZWiIv8gR29X2f3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6016" y="3930978"/>
            <a:ext cx="3176736" cy="23825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6066" y="1068328"/>
            <a:ext cx="4521223" cy="2992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descr="Din que estamos diante dunha xeracion nacida para ser vista... ou irresponsablemente exhibida as veces, ou narcisista e aburrida... non che sei, pero era cousa de pensalo 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65896" y="1042539"/>
            <a:ext cx="3095625" cy="37623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 descr="C:\Users\Pa\Desktop\FB_IMG_1441310151441.jpg"/>
          <p:cNvPicPr>
            <a:picLocks noChangeAspect="1" noChangeArrowheads="1"/>
          </p:cNvPicPr>
          <p:nvPr/>
        </p:nvPicPr>
        <p:blipFill>
          <a:blip r:embed="rId8"/>
          <a:srcRect/>
          <a:stretch>
            <a:fillRect/>
          </a:stretch>
        </p:blipFill>
        <p:spPr bwMode="auto">
          <a:xfrm>
            <a:off x="1913841" y="570542"/>
            <a:ext cx="8221085" cy="3000396"/>
          </a:xfrm>
          <a:prstGeom prst="rect">
            <a:avLst/>
          </a:prstGeom>
          <a:noFill/>
        </p:spPr>
      </p:pic>
      <p:pic>
        <p:nvPicPr>
          <p:cNvPr id="14" name="Picture 2" descr="https://1.bp.blogspot.com/-etRWNgDFW_4/WCHLfZ7uLgI/AAAAAAAAJ9k/dxISLBW9nUMRBIDWqPBdSeqKNXCsfh7LQCLcB/s640/davila121016.jp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28888" y="3660948"/>
            <a:ext cx="8062374" cy="2922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046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Rectángulo redondeado"/>
          <p:cNvSpPr/>
          <p:nvPr/>
        </p:nvSpPr>
        <p:spPr>
          <a:xfrm>
            <a:off x="2420272" y="687904"/>
            <a:ext cx="8783836" cy="257461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gl-ES" sz="1400" b="1" dirty="0">
                <a:solidFill>
                  <a:schemeClr val="accent1">
                    <a:lumMod val="50000"/>
                  </a:schemeClr>
                </a:solidFill>
                <a:latin typeface="Tahoma" pitchFamily="34" charset="0"/>
                <a:cs typeface="Tahoma" pitchFamily="34" charset="0"/>
              </a:rPr>
              <a:t>ES ALGO RELATIVAMENTE NUEVO, QUE EVOLUCIONA DE FORMA VERTIGINOSA</a:t>
            </a:r>
          </a:p>
          <a:p>
            <a:pPr marL="742950" lvl="1" indent="-285750" algn="just">
              <a:buFont typeface="Wingdings" panose="05000000000000000000" pitchFamily="2" charset="2"/>
              <a:buChar char="ü"/>
            </a:pPr>
            <a:r>
              <a:rPr lang="gl-ES" sz="1400" dirty="0">
                <a:solidFill>
                  <a:schemeClr val="accent1">
                    <a:lumMod val="50000"/>
                  </a:schemeClr>
                </a:solidFill>
                <a:latin typeface="Tahoma" pitchFamily="34" charset="0"/>
                <a:cs typeface="Tahoma" pitchFamily="34" charset="0"/>
              </a:rPr>
              <a:t>1993: </a:t>
            </a:r>
            <a:r>
              <a:rPr lang="es-ES" sz="1400" dirty="0">
                <a:solidFill>
                  <a:schemeClr val="accent1">
                    <a:lumMod val="50000"/>
                  </a:schemeClr>
                </a:solidFill>
                <a:latin typeface="Tahoma" pitchFamily="34" charset="0"/>
                <a:cs typeface="Tahoma" pitchFamily="34" charset="0"/>
              </a:rPr>
              <a:t>Internet llega al gran público</a:t>
            </a:r>
          </a:p>
          <a:p>
            <a:pPr marL="742950" lvl="1" indent="-285750" algn="just">
              <a:buFont typeface="Wingdings" panose="05000000000000000000" pitchFamily="2" charset="2"/>
              <a:buChar char="ü"/>
            </a:pPr>
            <a:r>
              <a:rPr lang="es-ES" sz="1400" dirty="0">
                <a:solidFill>
                  <a:schemeClr val="accent1">
                    <a:lumMod val="50000"/>
                  </a:schemeClr>
                </a:solidFill>
                <a:latin typeface="Tahoma" pitchFamily="34" charset="0"/>
                <a:cs typeface="Tahoma" pitchFamily="34" charset="0"/>
              </a:rPr>
              <a:t>2004: Facebook (2.200 millones de usuarios)</a:t>
            </a:r>
          </a:p>
          <a:p>
            <a:pPr marL="742950" lvl="1" indent="-285750" algn="just">
              <a:buFont typeface="Wingdings" panose="05000000000000000000" pitchFamily="2" charset="2"/>
              <a:buChar char="ü"/>
            </a:pPr>
            <a:r>
              <a:rPr lang="es-ES" sz="1400" dirty="0" err="1">
                <a:solidFill>
                  <a:schemeClr val="accent1">
                    <a:lumMod val="50000"/>
                  </a:schemeClr>
                </a:solidFill>
                <a:latin typeface="Tahoma" pitchFamily="34" charset="0"/>
                <a:cs typeface="Tahoma" pitchFamily="34" charset="0"/>
              </a:rPr>
              <a:t>Youtube</a:t>
            </a:r>
            <a:r>
              <a:rPr lang="es-ES" sz="1400" dirty="0">
                <a:solidFill>
                  <a:schemeClr val="accent1">
                    <a:lumMod val="50000"/>
                  </a:schemeClr>
                </a:solidFill>
                <a:latin typeface="Tahoma" pitchFamily="34" charset="0"/>
                <a:cs typeface="Tahoma" pitchFamily="34" charset="0"/>
              </a:rPr>
              <a:t>: 2005 (1.900 millones)</a:t>
            </a:r>
          </a:p>
          <a:p>
            <a:pPr marL="742950" lvl="1" indent="-285750" algn="just">
              <a:buFont typeface="Wingdings" panose="05000000000000000000" pitchFamily="2" charset="2"/>
              <a:buChar char="ü"/>
            </a:pPr>
            <a:r>
              <a:rPr lang="es-ES" sz="1400" dirty="0">
                <a:solidFill>
                  <a:schemeClr val="accent1">
                    <a:lumMod val="50000"/>
                  </a:schemeClr>
                </a:solidFill>
                <a:latin typeface="Tahoma" pitchFamily="34" charset="0"/>
                <a:cs typeface="Tahoma" pitchFamily="34" charset="0"/>
              </a:rPr>
              <a:t>2006: Twitter (335 millones)</a:t>
            </a:r>
          </a:p>
          <a:p>
            <a:pPr marL="742950" lvl="1" indent="-285750" algn="just">
              <a:buFont typeface="Wingdings" panose="05000000000000000000" pitchFamily="2" charset="2"/>
              <a:buChar char="ü"/>
            </a:pPr>
            <a:r>
              <a:rPr lang="es-ES" sz="1400" dirty="0">
                <a:solidFill>
                  <a:schemeClr val="accent1">
                    <a:lumMod val="50000"/>
                  </a:schemeClr>
                </a:solidFill>
                <a:latin typeface="Tahoma" pitchFamily="34" charset="0"/>
                <a:cs typeface="Tahoma" pitchFamily="34" charset="0"/>
              </a:rPr>
              <a:t>2006: </a:t>
            </a:r>
            <a:r>
              <a:rPr lang="es-ES" sz="1400" dirty="0" err="1">
                <a:solidFill>
                  <a:schemeClr val="accent1">
                    <a:lumMod val="50000"/>
                  </a:schemeClr>
                </a:solidFill>
                <a:latin typeface="Tahoma" pitchFamily="34" charset="0"/>
                <a:cs typeface="Tahoma" pitchFamily="34" charset="0"/>
              </a:rPr>
              <a:t>Whatsapp</a:t>
            </a:r>
            <a:r>
              <a:rPr lang="es-ES" sz="1400" dirty="0">
                <a:solidFill>
                  <a:schemeClr val="accent1">
                    <a:lumMod val="50000"/>
                  </a:schemeClr>
                </a:solidFill>
                <a:latin typeface="Tahoma" pitchFamily="34" charset="0"/>
                <a:cs typeface="Tahoma" pitchFamily="34" charset="0"/>
              </a:rPr>
              <a:t> (1.500 millones)</a:t>
            </a:r>
          </a:p>
          <a:p>
            <a:pPr marL="742950" lvl="1" indent="-285750" algn="just">
              <a:buFont typeface="Wingdings" panose="05000000000000000000" pitchFamily="2" charset="2"/>
              <a:buChar char="ü"/>
            </a:pPr>
            <a:r>
              <a:rPr lang="es-ES" sz="1400" dirty="0">
                <a:solidFill>
                  <a:schemeClr val="accent1">
                    <a:lumMod val="50000"/>
                  </a:schemeClr>
                </a:solidFill>
                <a:latin typeface="Tahoma" pitchFamily="34" charset="0"/>
                <a:cs typeface="Tahoma" pitchFamily="34" charset="0"/>
              </a:rPr>
              <a:t>2010: Instagram (1.000 millones de usuarios)</a:t>
            </a:r>
          </a:p>
          <a:p>
            <a:pPr marL="742950" lvl="1" indent="-285750" algn="just">
              <a:buFont typeface="Wingdings" panose="05000000000000000000" pitchFamily="2" charset="2"/>
              <a:buChar char="ü"/>
            </a:pPr>
            <a:r>
              <a:rPr lang="es-ES" sz="1400" dirty="0">
                <a:solidFill>
                  <a:schemeClr val="accent1">
                    <a:lumMod val="50000"/>
                  </a:schemeClr>
                </a:solidFill>
                <a:latin typeface="Tahoma" pitchFamily="34" charset="0"/>
                <a:cs typeface="Tahoma" pitchFamily="34" charset="0"/>
              </a:rPr>
              <a:t>2011: </a:t>
            </a:r>
            <a:r>
              <a:rPr lang="es-ES" sz="1400" dirty="0" err="1">
                <a:solidFill>
                  <a:schemeClr val="accent1">
                    <a:lumMod val="50000"/>
                  </a:schemeClr>
                </a:solidFill>
                <a:latin typeface="Tahoma" pitchFamily="34" charset="0"/>
                <a:cs typeface="Tahoma" pitchFamily="34" charset="0"/>
              </a:rPr>
              <a:t>Snapchat</a:t>
            </a:r>
            <a:r>
              <a:rPr lang="es-ES" sz="1400" dirty="0">
                <a:solidFill>
                  <a:schemeClr val="accent1">
                    <a:lumMod val="50000"/>
                  </a:schemeClr>
                </a:solidFill>
                <a:latin typeface="Tahoma" pitchFamily="34" charset="0"/>
                <a:cs typeface="Tahoma" pitchFamily="34" charset="0"/>
              </a:rPr>
              <a:t> (290 millones)</a:t>
            </a:r>
          </a:p>
          <a:p>
            <a:pPr marL="742950" lvl="1" indent="-285750" algn="just">
              <a:buFont typeface="Wingdings" panose="05000000000000000000" pitchFamily="2" charset="2"/>
              <a:buChar char="ü"/>
            </a:pPr>
            <a:r>
              <a:rPr lang="es-ES" sz="1400" dirty="0" err="1">
                <a:solidFill>
                  <a:schemeClr val="accent1">
                    <a:lumMod val="50000"/>
                  </a:schemeClr>
                </a:solidFill>
                <a:latin typeface="Tahoma" pitchFamily="34" charset="0"/>
                <a:cs typeface="Tahoma" pitchFamily="34" charset="0"/>
              </a:rPr>
              <a:t>TikTok</a:t>
            </a:r>
            <a:r>
              <a:rPr lang="es-ES" sz="1400" dirty="0">
                <a:solidFill>
                  <a:schemeClr val="accent1">
                    <a:lumMod val="50000"/>
                  </a:schemeClr>
                </a:solidFill>
                <a:latin typeface="Tahoma" pitchFamily="34" charset="0"/>
                <a:cs typeface="Tahoma" pitchFamily="34" charset="0"/>
              </a:rPr>
              <a:t>: 2016 (500 millones)</a:t>
            </a:r>
          </a:p>
          <a:p>
            <a:pPr marL="742950" lvl="1" indent="-285750" algn="just">
              <a:buFont typeface="Wingdings" panose="05000000000000000000" pitchFamily="2" charset="2"/>
              <a:buChar char="ü"/>
            </a:pPr>
            <a:r>
              <a:rPr lang="es-ES" sz="1400" dirty="0">
                <a:solidFill>
                  <a:schemeClr val="accent1">
                    <a:lumMod val="50000"/>
                  </a:schemeClr>
                </a:solidFill>
                <a:latin typeface="Tahoma" pitchFamily="34" charset="0"/>
                <a:cs typeface="Tahoma" pitchFamily="34" charset="0"/>
              </a:rPr>
              <a:t>Google+, Pinterest,, </a:t>
            </a:r>
            <a:r>
              <a:rPr lang="es-ES" sz="1400" dirty="0" err="1">
                <a:solidFill>
                  <a:schemeClr val="accent1">
                    <a:lumMod val="50000"/>
                  </a:schemeClr>
                </a:solidFill>
                <a:latin typeface="Tahoma" pitchFamily="34" charset="0"/>
                <a:cs typeface="Tahoma" pitchFamily="34" charset="0"/>
              </a:rPr>
              <a:t>Linkedin</a:t>
            </a:r>
            <a:r>
              <a:rPr lang="es-ES" sz="1400" dirty="0">
                <a:solidFill>
                  <a:schemeClr val="accent1">
                    <a:lumMod val="50000"/>
                  </a:schemeClr>
                </a:solidFill>
                <a:latin typeface="Tahoma" pitchFamily="34" charset="0"/>
                <a:cs typeface="Tahoma" pitchFamily="34" charset="0"/>
              </a:rPr>
              <a:t>, </a:t>
            </a:r>
            <a:r>
              <a:rPr lang="es-ES" sz="1400" b="1" dirty="0" err="1">
                <a:solidFill>
                  <a:schemeClr val="accent1">
                    <a:lumMod val="50000"/>
                  </a:schemeClr>
                </a:solidFill>
                <a:latin typeface="Tahoma" pitchFamily="34" charset="0"/>
                <a:cs typeface="Tahoma" pitchFamily="34" charset="0"/>
              </a:rPr>
              <a:t>ResearchGate</a:t>
            </a:r>
            <a:r>
              <a:rPr lang="es-ES" sz="1400" dirty="0">
                <a:solidFill>
                  <a:schemeClr val="accent1">
                    <a:lumMod val="50000"/>
                  </a:schemeClr>
                </a:solidFill>
                <a:latin typeface="Tahoma" pitchFamily="34" charset="0"/>
                <a:cs typeface="Tahoma" pitchFamily="34" charset="0"/>
              </a:rPr>
              <a:t>, Social Drive, </a:t>
            </a:r>
            <a:r>
              <a:rPr lang="es-ES" sz="1400" dirty="0" err="1">
                <a:solidFill>
                  <a:schemeClr val="accent1">
                    <a:lumMod val="50000"/>
                  </a:schemeClr>
                </a:solidFill>
                <a:latin typeface="Tahoma" pitchFamily="34" charset="0"/>
                <a:cs typeface="Tahoma" pitchFamily="34" charset="0"/>
              </a:rPr>
              <a:t>eDarling</a:t>
            </a:r>
            <a:r>
              <a:rPr lang="es-ES" sz="1400" dirty="0">
                <a:solidFill>
                  <a:schemeClr val="accent1">
                    <a:lumMod val="50000"/>
                  </a:schemeClr>
                </a:solidFill>
                <a:latin typeface="Tahoma" pitchFamily="34" charset="0"/>
                <a:cs typeface="Tahoma" pitchFamily="34" charset="0"/>
              </a:rPr>
              <a:t>, </a:t>
            </a:r>
            <a:r>
              <a:rPr lang="es-ES" sz="1400" dirty="0" err="1">
                <a:solidFill>
                  <a:schemeClr val="accent1">
                    <a:lumMod val="50000"/>
                  </a:schemeClr>
                </a:solidFill>
                <a:latin typeface="Tahoma" pitchFamily="34" charset="0"/>
                <a:cs typeface="Tahoma" pitchFamily="34" charset="0"/>
              </a:rPr>
              <a:t>Meetic</a:t>
            </a:r>
            <a:r>
              <a:rPr lang="es-ES" sz="1400" dirty="0">
                <a:solidFill>
                  <a:schemeClr val="accent1">
                    <a:lumMod val="50000"/>
                  </a:schemeClr>
                </a:solidFill>
                <a:latin typeface="Tahoma" pitchFamily="34" charset="0"/>
                <a:cs typeface="Tahoma" pitchFamily="34" charset="0"/>
              </a:rPr>
              <a:t>, </a:t>
            </a:r>
            <a:r>
              <a:rPr lang="es-ES" sz="1400" dirty="0" err="1">
                <a:solidFill>
                  <a:schemeClr val="accent1">
                    <a:lumMod val="50000"/>
                  </a:schemeClr>
                </a:solidFill>
                <a:latin typeface="Tahoma" pitchFamily="34" charset="0"/>
                <a:cs typeface="Tahoma" pitchFamily="34" charset="0"/>
              </a:rPr>
              <a:t>Badoo</a:t>
            </a:r>
            <a:r>
              <a:rPr lang="es-ES" sz="1400" dirty="0">
                <a:solidFill>
                  <a:schemeClr val="accent1">
                    <a:lumMod val="50000"/>
                  </a:schemeClr>
                </a:solidFill>
                <a:latin typeface="Tahoma" pitchFamily="34" charset="0"/>
                <a:cs typeface="Tahoma" pitchFamily="34" charset="0"/>
              </a:rPr>
              <a:t>, </a:t>
            </a:r>
            <a:r>
              <a:rPr lang="es-ES" sz="1400" dirty="0" err="1">
                <a:solidFill>
                  <a:schemeClr val="accent1">
                    <a:lumMod val="50000"/>
                  </a:schemeClr>
                </a:solidFill>
                <a:latin typeface="Tahoma" pitchFamily="34" charset="0"/>
                <a:cs typeface="Tahoma" pitchFamily="34" charset="0"/>
              </a:rPr>
              <a:t>Two</a:t>
            </a:r>
            <a:r>
              <a:rPr lang="es-ES" sz="1400" dirty="0">
                <a:solidFill>
                  <a:schemeClr val="accent1">
                    <a:lumMod val="50000"/>
                  </a:schemeClr>
                </a:solidFill>
                <a:latin typeface="Tahoma" pitchFamily="34" charset="0"/>
                <a:cs typeface="Tahoma" pitchFamily="34" charset="0"/>
              </a:rPr>
              <a:t>…</a:t>
            </a:r>
          </a:p>
        </p:txBody>
      </p:sp>
      <p:pic>
        <p:nvPicPr>
          <p:cNvPr id="24580" name="Picture 4" descr="Resultado de imagen de usuarios de redes sociales 2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0272" y="1498600"/>
            <a:ext cx="8143596" cy="4641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36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checkerboard(across)">
                                      <p:cBhvr>
                                        <p:cTn id="7" dur="5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4 Rectángulo redondeado"/>
          <p:cNvSpPr/>
          <p:nvPr/>
        </p:nvSpPr>
        <p:spPr>
          <a:xfrm>
            <a:off x="1945382" y="959004"/>
            <a:ext cx="8783836" cy="3024336"/>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gl-ES" sz="1400" b="1"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VA A MÁS PORQUE TIENE UN FUERTE COMPONENTE ECONÓMICO...</a:t>
            </a:r>
            <a:endParaRPr kumimoji="0" lang="gl-ES" sz="1400" b="0"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endParaRPr>
          </a:p>
          <a:p>
            <a:pPr marL="742950" marR="0" lvl="1" indent="-285750" algn="just" defTabSz="91440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gl-ES" sz="1400" b="0"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Industria del </a:t>
            </a:r>
            <a:r>
              <a:rPr kumimoji="0" lang="gl-ES" sz="1400" b="0" i="0" u="none" strike="noStrike" kern="0" cap="none" spc="0" normalizeH="0" baseline="0" noProof="0" dirty="0" err="1">
                <a:ln>
                  <a:noFill/>
                </a:ln>
                <a:solidFill>
                  <a:srgbClr val="4F81BD">
                    <a:lumMod val="50000"/>
                  </a:srgbClr>
                </a:solidFill>
                <a:effectLst/>
                <a:uLnTx/>
                <a:uFillTx/>
                <a:latin typeface="Tahoma" pitchFamily="34" charset="0"/>
                <a:ea typeface="+mn-ea"/>
                <a:cs typeface="Tahoma" pitchFamily="34" charset="0"/>
              </a:rPr>
              <a:t>videojuego</a:t>
            </a:r>
            <a:r>
              <a:rPr kumimoji="0" lang="gl-ES" sz="1400" b="0"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 y los </a:t>
            </a:r>
            <a:r>
              <a:rPr kumimoji="0" lang="gl-ES" sz="1400" b="0" i="0" u="none" strike="noStrike" kern="0" cap="none" spc="0" normalizeH="0" baseline="0" noProof="0" dirty="0" err="1">
                <a:ln>
                  <a:noFill/>
                </a:ln>
                <a:solidFill>
                  <a:srgbClr val="4F81BD">
                    <a:lumMod val="50000"/>
                  </a:srgbClr>
                </a:solidFill>
                <a:effectLst/>
                <a:uLnTx/>
                <a:uFillTx/>
                <a:latin typeface="Tahoma" pitchFamily="34" charset="0"/>
                <a:ea typeface="+mn-ea"/>
                <a:cs typeface="Tahoma" pitchFamily="34" charset="0"/>
              </a:rPr>
              <a:t>juegos</a:t>
            </a:r>
            <a:r>
              <a:rPr kumimoji="0" lang="gl-ES" sz="1400" b="0"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 </a:t>
            </a:r>
            <a:r>
              <a:rPr kumimoji="0" lang="gl-ES" sz="1400" b="0" i="1"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on </a:t>
            </a:r>
            <a:r>
              <a:rPr kumimoji="0" lang="gl-ES" sz="1400" b="0" i="1" u="none" strike="noStrike" kern="0" cap="none" spc="0" normalizeH="0" baseline="0" noProof="0" dirty="0" err="1">
                <a:ln>
                  <a:noFill/>
                </a:ln>
                <a:solidFill>
                  <a:srgbClr val="4F81BD">
                    <a:lumMod val="50000"/>
                  </a:srgbClr>
                </a:solidFill>
                <a:effectLst/>
                <a:uLnTx/>
                <a:uFillTx/>
                <a:latin typeface="Tahoma" pitchFamily="34" charset="0"/>
                <a:ea typeface="+mn-ea"/>
                <a:cs typeface="Tahoma" pitchFamily="34" charset="0"/>
              </a:rPr>
              <a:t>line</a:t>
            </a:r>
            <a:r>
              <a:rPr kumimoji="0" lang="gl-ES" sz="1400" b="0"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 </a:t>
            </a:r>
            <a:r>
              <a:rPr kumimoji="0" lang="es-ES" sz="1400" b="0"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supera en volumen de facturación al cine y la música juntos</a:t>
            </a:r>
            <a:endParaRPr kumimoji="0" lang="gl-ES" sz="1400" b="0"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endParaRPr>
          </a:p>
          <a:p>
            <a:pPr marL="742950" marR="0" lvl="1" indent="-285750" algn="just" defTabSz="91440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gl-ES" sz="1400" b="0" i="0" u="none" strike="noStrike" kern="0" cap="none" spc="0" normalizeH="0" baseline="0" noProof="0" dirty="0" err="1">
                <a:ln>
                  <a:noFill/>
                </a:ln>
                <a:solidFill>
                  <a:srgbClr val="4F81BD">
                    <a:lumMod val="50000"/>
                  </a:srgbClr>
                </a:solidFill>
                <a:effectLst/>
                <a:uLnTx/>
                <a:uFillTx/>
                <a:latin typeface="Tahoma" pitchFamily="34" charset="0"/>
                <a:ea typeface="+mn-ea"/>
                <a:cs typeface="Tahoma" pitchFamily="34" charset="0"/>
              </a:rPr>
              <a:t>Publicidad</a:t>
            </a:r>
            <a:r>
              <a:rPr kumimoji="0" lang="gl-ES" sz="1400" b="0"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 </a:t>
            </a:r>
            <a:r>
              <a:rPr kumimoji="0" lang="gl-ES" sz="1400" b="0" i="1"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on </a:t>
            </a:r>
            <a:r>
              <a:rPr kumimoji="0" lang="gl-ES" sz="1400" b="0" i="1" u="none" strike="noStrike" kern="0" cap="none" spc="0" normalizeH="0" baseline="0" noProof="0" dirty="0" err="1">
                <a:ln>
                  <a:noFill/>
                </a:ln>
                <a:solidFill>
                  <a:srgbClr val="4F81BD">
                    <a:lumMod val="50000"/>
                  </a:srgbClr>
                </a:solidFill>
                <a:effectLst/>
                <a:uLnTx/>
                <a:uFillTx/>
                <a:latin typeface="Tahoma" pitchFamily="34" charset="0"/>
                <a:ea typeface="+mn-ea"/>
                <a:cs typeface="Tahoma" pitchFamily="34" charset="0"/>
              </a:rPr>
              <a:t>line</a:t>
            </a:r>
            <a:r>
              <a:rPr kumimoji="0" lang="gl-ES" sz="1400" b="0"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 </a:t>
            </a:r>
            <a:r>
              <a:rPr kumimoji="0" lang="gl-ES" sz="1400" b="1" i="0" u="none" strike="noStrike" kern="0" cap="none" spc="0" normalizeH="0" baseline="0" noProof="0" dirty="0" err="1">
                <a:ln>
                  <a:noFill/>
                </a:ln>
                <a:solidFill>
                  <a:srgbClr val="4F81BD">
                    <a:lumMod val="50000"/>
                  </a:srgbClr>
                </a:solidFill>
                <a:effectLst/>
                <a:uLnTx/>
                <a:uFillTx/>
                <a:latin typeface="Tahoma" pitchFamily="34" charset="0"/>
                <a:ea typeface="+mn-ea"/>
                <a:cs typeface="Tahoma" pitchFamily="34" charset="0"/>
              </a:rPr>
              <a:t>Big</a:t>
            </a:r>
            <a:r>
              <a:rPr kumimoji="0" lang="gl-ES" sz="1400" b="1"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 Data</a:t>
            </a:r>
          </a:p>
          <a:p>
            <a:pPr marL="742950" lvl="1" indent="-285750" algn="just" defTabSz="914400" fontAlgn="base">
              <a:spcBef>
                <a:spcPct val="0"/>
              </a:spcBef>
              <a:spcAft>
                <a:spcPct val="0"/>
              </a:spcAft>
              <a:buFont typeface="Wingdings" panose="05000000000000000000" pitchFamily="2" charset="2"/>
              <a:buChar char="ü"/>
              <a:defRPr/>
            </a:pPr>
            <a:r>
              <a:rPr lang="gl-ES" sz="1400" kern="0" dirty="0">
                <a:solidFill>
                  <a:srgbClr val="4F81BD">
                    <a:lumMod val="50000"/>
                  </a:srgbClr>
                </a:solidFill>
                <a:latin typeface="Tahoma" pitchFamily="34" charset="0"/>
                <a:cs typeface="Tahoma" pitchFamily="34" charset="0"/>
              </a:rPr>
              <a:t>RRSS como </a:t>
            </a:r>
            <a:r>
              <a:rPr lang="gl-ES" sz="1400" b="1" kern="0" dirty="0">
                <a:solidFill>
                  <a:srgbClr val="4F81BD">
                    <a:lumMod val="50000"/>
                  </a:srgbClr>
                </a:solidFill>
                <a:latin typeface="Tahoma" pitchFamily="34" charset="0"/>
                <a:cs typeface="Tahoma" pitchFamily="34" charset="0"/>
              </a:rPr>
              <a:t>Escaparate</a:t>
            </a:r>
            <a:r>
              <a:rPr lang="gl-ES" sz="1400" kern="0" dirty="0">
                <a:solidFill>
                  <a:srgbClr val="4F81BD">
                    <a:lumMod val="50000"/>
                  </a:srgbClr>
                </a:solidFill>
                <a:latin typeface="Tahoma" pitchFamily="34" charset="0"/>
                <a:cs typeface="Tahoma" pitchFamily="34" charset="0"/>
              </a:rPr>
              <a:t> y </a:t>
            </a:r>
            <a:r>
              <a:rPr lang="gl-ES" sz="1400" b="1" kern="0" dirty="0">
                <a:solidFill>
                  <a:srgbClr val="4F81BD">
                    <a:lumMod val="50000"/>
                  </a:srgbClr>
                </a:solidFill>
                <a:latin typeface="Tahoma" pitchFamily="34" charset="0"/>
                <a:cs typeface="Tahoma" pitchFamily="34" charset="0"/>
              </a:rPr>
              <a:t>Punto</a:t>
            </a:r>
            <a:r>
              <a:rPr lang="gl-ES" sz="1400" kern="0" dirty="0">
                <a:solidFill>
                  <a:srgbClr val="4F81BD">
                    <a:lumMod val="50000"/>
                  </a:srgbClr>
                </a:solidFill>
                <a:latin typeface="Tahoma" pitchFamily="34" charset="0"/>
                <a:cs typeface="Tahoma" pitchFamily="34" charset="0"/>
              </a:rPr>
              <a:t> </a:t>
            </a:r>
            <a:r>
              <a:rPr lang="gl-ES" sz="1400" b="1" kern="0" dirty="0">
                <a:solidFill>
                  <a:srgbClr val="4F81BD">
                    <a:lumMod val="50000"/>
                  </a:srgbClr>
                </a:solidFill>
                <a:latin typeface="Tahoma" pitchFamily="34" charset="0"/>
                <a:cs typeface="Tahoma" pitchFamily="34" charset="0"/>
              </a:rPr>
              <a:t>de venta</a:t>
            </a:r>
          </a:p>
          <a:p>
            <a:pPr marL="742950" marR="0" lvl="1" indent="-285750" algn="just" defTabSz="91440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gl-ES" sz="1400" b="0"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Magnífica </a:t>
            </a:r>
            <a:r>
              <a:rPr kumimoji="0" lang="gl-ES" sz="1400" b="0" i="0" u="none" strike="noStrike" kern="0" cap="none" spc="0" normalizeH="0" baseline="0" noProof="0" dirty="0" err="1">
                <a:ln>
                  <a:noFill/>
                </a:ln>
                <a:solidFill>
                  <a:srgbClr val="4F81BD">
                    <a:lumMod val="50000"/>
                  </a:srgbClr>
                </a:solidFill>
                <a:effectLst/>
                <a:uLnTx/>
                <a:uFillTx/>
                <a:latin typeface="Tahoma" pitchFamily="34" charset="0"/>
                <a:ea typeface="+mn-ea"/>
                <a:cs typeface="Tahoma" pitchFamily="34" charset="0"/>
              </a:rPr>
              <a:t>herramienta</a:t>
            </a:r>
            <a:r>
              <a:rPr kumimoji="0" lang="gl-ES" sz="1400" b="0"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 de MKT: </a:t>
            </a:r>
            <a:r>
              <a:rPr kumimoji="0" lang="gl-ES" sz="1400" b="0" i="0" u="none" strike="noStrike" kern="0" cap="none" spc="0" normalizeH="0" baseline="0" noProof="0" dirty="0" err="1">
                <a:ln>
                  <a:noFill/>
                </a:ln>
                <a:solidFill>
                  <a:srgbClr val="4F81BD">
                    <a:lumMod val="50000"/>
                  </a:srgbClr>
                </a:solidFill>
                <a:effectLst/>
                <a:uLnTx/>
                <a:uFillTx/>
                <a:latin typeface="Tahoma" pitchFamily="34" charset="0"/>
                <a:ea typeface="+mn-ea"/>
                <a:cs typeface="Tahoma" pitchFamily="34" charset="0"/>
              </a:rPr>
              <a:t>mejorar</a:t>
            </a:r>
            <a:r>
              <a:rPr kumimoji="0" lang="gl-ES" sz="1400" b="0"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 la </a:t>
            </a:r>
            <a:r>
              <a:rPr kumimoji="0" lang="gl-ES" sz="1400" b="0" i="0" u="none" strike="noStrike" kern="0" cap="none" spc="0" normalizeH="0" baseline="0" noProof="0" dirty="0" err="1">
                <a:ln>
                  <a:noFill/>
                </a:ln>
                <a:solidFill>
                  <a:srgbClr val="4F81BD">
                    <a:lumMod val="50000"/>
                  </a:srgbClr>
                </a:solidFill>
                <a:effectLst/>
                <a:uLnTx/>
                <a:uFillTx/>
                <a:latin typeface="Tahoma" pitchFamily="34" charset="0"/>
                <a:ea typeface="+mn-ea"/>
                <a:cs typeface="Tahoma" pitchFamily="34" charset="0"/>
              </a:rPr>
              <a:t>imagen</a:t>
            </a:r>
            <a:r>
              <a:rPr kumimoji="0" lang="gl-ES" sz="1400" b="0"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 de la empresa, </a:t>
            </a:r>
            <a:r>
              <a:rPr kumimoji="0" lang="gl-ES" sz="1400" b="0" i="0" u="none" strike="noStrike" kern="0" cap="none" spc="0" normalizeH="0" baseline="0" noProof="0" dirty="0" err="1">
                <a:ln>
                  <a:noFill/>
                </a:ln>
                <a:solidFill>
                  <a:srgbClr val="4F81BD">
                    <a:lumMod val="50000"/>
                  </a:srgbClr>
                </a:solidFill>
                <a:effectLst/>
                <a:uLnTx/>
                <a:uFillTx/>
                <a:latin typeface="Tahoma" pitchFamily="34" charset="0"/>
                <a:ea typeface="+mn-ea"/>
                <a:cs typeface="Tahoma" pitchFamily="34" charset="0"/>
              </a:rPr>
              <a:t>llegar</a:t>
            </a:r>
            <a:r>
              <a:rPr kumimoji="0" lang="gl-ES" sz="1400" b="0"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 a más clientes, aumentar las ventas, las audiencias (Programas de radio y TV;  La </a:t>
            </a:r>
            <a:r>
              <a:rPr kumimoji="0" lang="gl-ES" sz="1400" b="0" i="0" u="none" strike="noStrike" kern="0" cap="none" spc="0" normalizeH="0" baseline="0" noProof="0" dirty="0" err="1">
                <a:ln>
                  <a:noFill/>
                </a:ln>
                <a:solidFill>
                  <a:srgbClr val="4F81BD">
                    <a:lumMod val="50000"/>
                  </a:srgbClr>
                </a:solidFill>
                <a:effectLst/>
                <a:uLnTx/>
                <a:uFillTx/>
                <a:latin typeface="Tahoma" pitchFamily="34" charset="0"/>
                <a:ea typeface="+mn-ea"/>
                <a:cs typeface="Tahoma" pitchFamily="34" charset="0"/>
              </a:rPr>
              <a:t>noche</a:t>
            </a:r>
            <a:r>
              <a:rPr kumimoji="0" lang="gl-ES" sz="1400" b="0"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 en 24h, No es un día </a:t>
            </a:r>
            <a:r>
              <a:rPr kumimoji="0" lang="gl-ES" sz="1400" b="0" i="0" u="none" strike="noStrike" kern="0" cap="none" spc="0" normalizeH="0" baseline="0" noProof="0" dirty="0" err="1">
                <a:ln>
                  <a:noFill/>
                </a:ln>
                <a:solidFill>
                  <a:srgbClr val="4F81BD">
                    <a:lumMod val="50000"/>
                  </a:srgbClr>
                </a:solidFill>
                <a:effectLst/>
                <a:uLnTx/>
                <a:uFillTx/>
                <a:latin typeface="Tahoma" pitchFamily="34" charset="0"/>
                <a:ea typeface="+mn-ea"/>
                <a:cs typeface="Tahoma" pitchFamily="34" charset="0"/>
              </a:rPr>
              <a:t>cualquiera</a:t>
            </a:r>
            <a:r>
              <a:rPr kumimoji="0" lang="gl-ES" sz="1400" b="0"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 (RNE), Estudio Estadio, </a:t>
            </a:r>
            <a:r>
              <a:rPr kumimoji="0" lang="gl-ES" sz="1400" b="0" i="0" u="none" strike="noStrike" kern="0" cap="none" spc="0" normalizeH="0" baseline="0" noProof="0" dirty="0" err="1">
                <a:ln>
                  <a:noFill/>
                </a:ln>
                <a:solidFill>
                  <a:srgbClr val="4F81BD">
                    <a:lumMod val="50000"/>
                  </a:srgbClr>
                </a:solidFill>
                <a:effectLst/>
                <a:uLnTx/>
                <a:uFillTx/>
                <a:latin typeface="Tahoma" pitchFamily="34" charset="0"/>
                <a:ea typeface="+mn-ea"/>
                <a:cs typeface="Tahoma" pitchFamily="34" charset="0"/>
              </a:rPr>
              <a:t>Tiempo</a:t>
            </a:r>
            <a:r>
              <a:rPr kumimoji="0" lang="gl-ES" sz="1400" b="0"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 de </a:t>
            </a:r>
            <a:r>
              <a:rPr kumimoji="0" lang="gl-ES" sz="1400" b="0" i="0" u="none" strike="noStrike" kern="0" cap="none" spc="0" normalizeH="0" baseline="0" noProof="0" dirty="0" err="1">
                <a:ln>
                  <a:noFill/>
                </a:ln>
                <a:solidFill>
                  <a:srgbClr val="4F81BD">
                    <a:lumMod val="50000"/>
                  </a:srgbClr>
                </a:solidFill>
                <a:effectLst/>
                <a:uLnTx/>
                <a:uFillTx/>
                <a:latin typeface="Tahoma" pitchFamily="34" charset="0"/>
                <a:ea typeface="+mn-ea"/>
                <a:cs typeface="Tahoma" pitchFamily="34" charset="0"/>
              </a:rPr>
              <a:t>juego</a:t>
            </a:r>
            <a:r>
              <a:rPr kumimoji="0" lang="gl-ES" sz="1400" b="0"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 (</a:t>
            </a:r>
            <a:r>
              <a:rPr kumimoji="0" lang="gl-ES" sz="1400" b="0" i="0" u="none" strike="noStrike" kern="0" cap="none" spc="0" normalizeH="0" baseline="0" noProof="0" dirty="0" err="1">
                <a:ln>
                  <a:noFill/>
                </a:ln>
                <a:solidFill>
                  <a:srgbClr val="4F81BD">
                    <a:lumMod val="50000"/>
                  </a:srgbClr>
                </a:solidFill>
                <a:effectLst/>
                <a:uLnTx/>
                <a:uFillTx/>
                <a:latin typeface="Tahoma" pitchFamily="34" charset="0"/>
                <a:ea typeface="+mn-ea"/>
                <a:cs typeface="Tahoma" pitchFamily="34" charset="0"/>
              </a:rPr>
              <a:t>Cadena</a:t>
            </a:r>
            <a:r>
              <a:rPr kumimoji="0" lang="gl-ES" sz="1400" b="0"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 COPE), En Xogo (TVG)... La </a:t>
            </a:r>
            <a:r>
              <a:rPr kumimoji="0" lang="gl-ES" sz="1400" b="0" i="0" u="none" strike="noStrike" kern="0" cap="none" spc="0" normalizeH="0" baseline="0" noProof="0" dirty="0" err="1">
                <a:ln>
                  <a:noFill/>
                </a:ln>
                <a:solidFill>
                  <a:srgbClr val="4F81BD">
                    <a:lumMod val="50000"/>
                  </a:srgbClr>
                </a:solidFill>
                <a:effectLst/>
                <a:uLnTx/>
                <a:uFillTx/>
                <a:latin typeface="Tahoma" pitchFamily="34" charset="0"/>
                <a:ea typeface="+mn-ea"/>
                <a:cs typeface="Tahoma" pitchFamily="34" charset="0"/>
              </a:rPr>
              <a:t>Brujula</a:t>
            </a:r>
            <a:r>
              <a:rPr kumimoji="0" lang="gl-ES" sz="1400" b="0"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 La </a:t>
            </a:r>
            <a:r>
              <a:rPr kumimoji="0" lang="gl-ES" sz="1400" b="0" i="0" u="none" strike="noStrike" kern="0" cap="none" spc="0" normalizeH="0" baseline="0" noProof="0" dirty="0" err="1">
                <a:ln>
                  <a:noFill/>
                </a:ln>
                <a:solidFill>
                  <a:srgbClr val="4F81BD">
                    <a:lumMod val="50000"/>
                  </a:srgbClr>
                </a:solidFill>
                <a:effectLst/>
                <a:uLnTx/>
                <a:uFillTx/>
                <a:latin typeface="Tahoma" pitchFamily="34" charset="0"/>
                <a:ea typeface="+mn-ea"/>
                <a:cs typeface="Tahoma" pitchFamily="34" charset="0"/>
              </a:rPr>
              <a:t>linterna</a:t>
            </a:r>
            <a:r>
              <a:rPr kumimoji="0" lang="gl-ES" sz="1400" b="0"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a:t>
            </a:r>
          </a:p>
          <a:p>
            <a:pPr marL="742950" marR="0" lvl="1" indent="-285750" algn="just" defTabSz="91440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gl-ES" sz="1400" b="0"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Del concepto tradicional de “consumidor” al de “</a:t>
            </a:r>
            <a:r>
              <a:rPr kumimoji="0" lang="gl-ES" sz="1400" b="1" i="0" u="none" strike="noStrike" kern="0" cap="none" spc="0" normalizeH="0" baseline="0" noProof="0" dirty="0" err="1">
                <a:ln>
                  <a:noFill/>
                </a:ln>
                <a:solidFill>
                  <a:srgbClr val="4F81BD">
                    <a:lumMod val="50000"/>
                  </a:srgbClr>
                </a:solidFill>
                <a:effectLst/>
                <a:uLnTx/>
                <a:uFillTx/>
                <a:latin typeface="Tahoma" pitchFamily="34" charset="0"/>
                <a:ea typeface="+mn-ea"/>
                <a:cs typeface="Tahoma" pitchFamily="34" charset="0"/>
              </a:rPr>
              <a:t>Prosumidor</a:t>
            </a:r>
            <a:r>
              <a:rPr kumimoji="0" lang="gl-ES" sz="1400" b="0"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 (un cliente que produce y consume al </a:t>
            </a:r>
            <a:r>
              <a:rPr kumimoji="0" lang="gl-ES" sz="1400" b="0" i="0" u="none" strike="noStrike" kern="0" cap="none" spc="0" normalizeH="0" baseline="0" noProof="0" dirty="0" err="1">
                <a:ln>
                  <a:noFill/>
                </a:ln>
                <a:solidFill>
                  <a:srgbClr val="4F81BD">
                    <a:lumMod val="50000"/>
                  </a:srgbClr>
                </a:solidFill>
                <a:effectLst/>
                <a:uLnTx/>
                <a:uFillTx/>
                <a:latin typeface="Tahoma" pitchFamily="34" charset="0"/>
                <a:ea typeface="+mn-ea"/>
                <a:cs typeface="Tahoma" pitchFamily="34" charset="0"/>
              </a:rPr>
              <a:t>mismo</a:t>
            </a:r>
            <a:r>
              <a:rPr kumimoji="0" lang="gl-ES" sz="1400" b="0"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 </a:t>
            </a:r>
            <a:r>
              <a:rPr kumimoji="0" lang="gl-ES" sz="1400" b="0" i="0" u="none" strike="noStrike" kern="0" cap="none" spc="0" normalizeH="0" baseline="0" noProof="0" dirty="0" err="1">
                <a:ln>
                  <a:noFill/>
                </a:ln>
                <a:solidFill>
                  <a:srgbClr val="4F81BD">
                    <a:lumMod val="50000"/>
                  </a:srgbClr>
                </a:solidFill>
                <a:effectLst/>
                <a:uLnTx/>
                <a:uFillTx/>
                <a:latin typeface="Tahoma" pitchFamily="34" charset="0"/>
                <a:ea typeface="+mn-ea"/>
                <a:cs typeface="Tahoma" pitchFamily="34" charset="0"/>
              </a:rPr>
              <a:t>tiempo</a:t>
            </a:r>
            <a:r>
              <a:rPr kumimoji="0" lang="gl-ES" sz="1400" b="0"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 con </a:t>
            </a:r>
            <a:r>
              <a:rPr kumimoji="0" lang="gl-ES" sz="1400" b="0" i="0" u="none" strike="noStrike" kern="0" cap="none" spc="0" normalizeH="0" baseline="0" noProof="0" dirty="0" err="1">
                <a:ln>
                  <a:noFill/>
                </a:ln>
                <a:solidFill>
                  <a:srgbClr val="4F81BD">
                    <a:lumMod val="50000"/>
                  </a:srgbClr>
                </a:solidFill>
                <a:effectLst/>
                <a:uLnTx/>
                <a:uFillTx/>
                <a:latin typeface="Tahoma" pitchFamily="34" charset="0"/>
                <a:ea typeface="+mn-ea"/>
                <a:cs typeface="Tahoma" pitchFamily="34" charset="0"/>
              </a:rPr>
              <a:t>interactividad</a:t>
            </a:r>
            <a:r>
              <a:rPr kumimoji="0" lang="gl-ES" sz="1400" b="0"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 y participación real “planificada” que funciona)</a:t>
            </a:r>
          </a:p>
          <a:p>
            <a:pPr marL="742950" marR="0" lvl="1" indent="-285750" algn="just" defTabSz="914400" eaLnBrk="1" fontAlgn="base" latinLnBrk="0" hangingPunct="1">
              <a:lnSpc>
                <a:spcPct val="100000"/>
              </a:lnSpc>
              <a:spcBef>
                <a:spcPct val="0"/>
              </a:spcBef>
              <a:spcAft>
                <a:spcPct val="0"/>
              </a:spcAft>
              <a:buClrTx/>
              <a:buSzTx/>
              <a:buFont typeface="Wingdings" panose="05000000000000000000" pitchFamily="2" charset="2"/>
              <a:buChar char="ü"/>
              <a:tabLst/>
              <a:defRPr/>
            </a:pPr>
            <a:endParaRPr kumimoji="0" lang="gl-ES" sz="1400" b="0"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endParaRPr>
          </a:p>
          <a:p>
            <a:pPr marL="742950" marR="0" lvl="1" indent="-285750" algn="just" defTabSz="91440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gl-ES" sz="1400" b="1"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a:t>
            </a:r>
            <a:r>
              <a:rPr kumimoji="0" lang="gl-ES" sz="1400" b="1" i="0" u="none" strike="noStrike" kern="0" cap="none" spc="0" normalizeH="0" baseline="0" noProof="0" dirty="0" err="1">
                <a:ln>
                  <a:noFill/>
                </a:ln>
                <a:solidFill>
                  <a:srgbClr val="4F81BD">
                    <a:lumMod val="50000"/>
                  </a:srgbClr>
                </a:solidFill>
                <a:effectLst/>
                <a:uLnTx/>
                <a:uFillTx/>
                <a:latin typeface="Tahoma" pitchFamily="34" charset="0"/>
                <a:ea typeface="+mn-ea"/>
                <a:cs typeface="Tahoma" pitchFamily="34" charset="0"/>
              </a:rPr>
              <a:t>Cuando</a:t>
            </a:r>
            <a:r>
              <a:rPr kumimoji="0" lang="gl-ES" sz="1400" b="1"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 no </a:t>
            </a:r>
            <a:r>
              <a:rPr kumimoji="0" lang="gl-ES" sz="1400" b="1" i="0" u="none" strike="noStrike" kern="0" cap="none" spc="0" normalizeH="0" baseline="0" noProof="0" dirty="0" err="1">
                <a:ln>
                  <a:noFill/>
                </a:ln>
                <a:solidFill>
                  <a:srgbClr val="4F81BD">
                    <a:lumMod val="50000"/>
                  </a:srgbClr>
                </a:solidFill>
                <a:effectLst/>
                <a:uLnTx/>
                <a:uFillTx/>
                <a:latin typeface="Tahoma" pitchFamily="34" charset="0"/>
                <a:ea typeface="+mn-ea"/>
                <a:cs typeface="Tahoma" pitchFamily="34" charset="0"/>
              </a:rPr>
              <a:t>hay</a:t>
            </a:r>
            <a:r>
              <a:rPr kumimoji="0" lang="gl-ES" sz="1400" b="1"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 </a:t>
            </a:r>
            <a:r>
              <a:rPr kumimoji="0" lang="gl-ES" sz="1400" b="1" i="0" u="none" strike="noStrike" kern="0" cap="none" spc="0" normalizeH="0" baseline="0" noProof="0" dirty="0" err="1">
                <a:ln>
                  <a:noFill/>
                </a:ln>
                <a:solidFill>
                  <a:srgbClr val="4F81BD">
                    <a:lumMod val="50000"/>
                  </a:srgbClr>
                </a:solidFill>
                <a:effectLst/>
                <a:uLnTx/>
                <a:uFillTx/>
                <a:latin typeface="Tahoma" pitchFamily="34" charset="0"/>
                <a:ea typeface="+mn-ea"/>
                <a:cs typeface="Tahoma" pitchFamily="34" charset="0"/>
              </a:rPr>
              <a:t>producto</a:t>
            </a:r>
            <a:r>
              <a:rPr kumimoji="0" lang="gl-ES" sz="1400" b="1"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 el </a:t>
            </a:r>
            <a:r>
              <a:rPr kumimoji="0" lang="gl-ES" sz="1400" b="1" i="0" u="none" strike="noStrike" kern="0" cap="none" spc="0" normalizeH="0" baseline="0" noProof="0" dirty="0" err="1">
                <a:ln>
                  <a:noFill/>
                </a:ln>
                <a:solidFill>
                  <a:srgbClr val="4F81BD">
                    <a:lumMod val="50000"/>
                  </a:srgbClr>
                </a:solidFill>
                <a:effectLst/>
                <a:uLnTx/>
                <a:uFillTx/>
                <a:latin typeface="Tahoma" pitchFamily="34" charset="0"/>
                <a:ea typeface="+mn-ea"/>
                <a:cs typeface="Tahoma" pitchFamily="34" charset="0"/>
              </a:rPr>
              <a:t>producto</a:t>
            </a:r>
            <a:r>
              <a:rPr kumimoji="0" lang="gl-ES" sz="1400" b="1"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 </a:t>
            </a:r>
            <a:r>
              <a:rPr kumimoji="0" lang="gl-ES" sz="1400" b="1" i="0" u="none" strike="noStrike" kern="0" cap="none" spc="0" normalizeH="0" baseline="0" noProof="0" dirty="0" err="1">
                <a:ln>
                  <a:noFill/>
                </a:ln>
                <a:solidFill>
                  <a:srgbClr val="4F81BD">
                    <a:lumMod val="50000"/>
                  </a:srgbClr>
                </a:solidFill>
                <a:effectLst/>
                <a:uLnTx/>
                <a:uFillTx/>
                <a:latin typeface="Tahoma" pitchFamily="34" charset="0"/>
                <a:ea typeface="+mn-ea"/>
                <a:cs typeface="Tahoma" pitchFamily="34" charset="0"/>
              </a:rPr>
              <a:t>eres</a:t>
            </a:r>
            <a:r>
              <a:rPr kumimoji="0" lang="gl-ES" sz="1400" b="1"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 </a:t>
            </a:r>
            <a:r>
              <a:rPr kumimoji="0" lang="gl-ES" sz="1400" b="1" i="0" u="none" strike="noStrike" kern="0" cap="none" spc="0" normalizeH="0" baseline="0" noProof="0" dirty="0" err="1">
                <a:ln>
                  <a:noFill/>
                </a:ln>
                <a:solidFill>
                  <a:srgbClr val="4F81BD">
                    <a:lumMod val="50000"/>
                  </a:srgbClr>
                </a:solidFill>
                <a:effectLst/>
                <a:uLnTx/>
                <a:uFillTx/>
                <a:latin typeface="Tahoma" pitchFamily="34" charset="0"/>
                <a:ea typeface="+mn-ea"/>
                <a:cs typeface="Tahoma" pitchFamily="34" charset="0"/>
              </a:rPr>
              <a:t>tú</a:t>
            </a:r>
            <a:r>
              <a:rPr kumimoji="0" lang="gl-ES" sz="1400" b="1"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a:t>
            </a:r>
            <a:endParaRPr kumimoji="0" lang="gl-ES" sz="1400" b="0"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9613" y="2644775"/>
            <a:ext cx="4017962" cy="421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1626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checkerboard(across)">
                                      <p:cBhvr>
                                        <p:cTn id="7"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0"/>
          <p:cNvSpPr>
            <a:spLocks noChangeArrowheads="1"/>
          </p:cNvSpPr>
          <p:nvPr/>
        </p:nvSpPr>
        <p:spPr bwMode="auto">
          <a:xfrm>
            <a:off x="2061210" y="19383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3" name="2 CuadroTexto"/>
          <p:cNvSpPr txBox="1"/>
          <p:nvPr/>
        </p:nvSpPr>
        <p:spPr>
          <a:xfrm>
            <a:off x="7272898" y="5774695"/>
            <a:ext cx="3740115" cy="923330"/>
          </a:xfrm>
          <a:prstGeom prst="rect">
            <a:avLst/>
          </a:prstGeom>
          <a:solidFill>
            <a:schemeClr val="bg1"/>
          </a:solidFill>
        </p:spPr>
        <p:txBody>
          <a:bodyPr wrap="square" rtlCol="0">
            <a:spAutoFit/>
          </a:bodyPr>
          <a:lstStyle/>
          <a:p>
            <a:pPr marL="285750" indent="-285750" algn="l">
              <a:buFont typeface="Wingdings" panose="05000000000000000000" pitchFamily="2" charset="2"/>
              <a:buChar char="§"/>
            </a:pPr>
            <a:r>
              <a:rPr lang="es-ES" dirty="0">
                <a:solidFill>
                  <a:srgbClr val="800000"/>
                </a:solidFill>
              </a:rPr>
              <a:t>900 millones de webs porno</a:t>
            </a:r>
          </a:p>
          <a:p>
            <a:pPr marL="285750" indent="-285750" algn="l">
              <a:buFont typeface="Wingdings" panose="05000000000000000000" pitchFamily="2" charset="2"/>
              <a:buChar char="§"/>
            </a:pPr>
            <a:r>
              <a:rPr lang="es-ES" dirty="0">
                <a:solidFill>
                  <a:srgbClr val="800000"/>
                </a:solidFill>
              </a:rPr>
              <a:t>25% de las descargas</a:t>
            </a:r>
          </a:p>
          <a:p>
            <a:pPr marL="285750" indent="-285750" algn="l">
              <a:buFont typeface="Wingdings" panose="05000000000000000000" pitchFamily="2" charset="2"/>
              <a:buChar char="§"/>
            </a:pPr>
            <a:r>
              <a:rPr lang="es-ES" dirty="0">
                <a:solidFill>
                  <a:srgbClr val="800000"/>
                </a:solidFill>
              </a:rPr>
              <a:t>20% de las búsquedas</a:t>
            </a:r>
          </a:p>
        </p:txBody>
      </p:sp>
      <p:pic>
        <p:nvPicPr>
          <p:cNvPr id="22530" name="Picture 2" descr="Resultado de imagen de que pasa en internet en un minuto 2019">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1900" y="1053792"/>
            <a:ext cx="5162550" cy="5286375"/>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3175" y="840745"/>
            <a:ext cx="8029575" cy="493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49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checkerboard(across)">
                                      <p:cBhvr>
                                        <p:cTn id="7" dur="500"/>
                                        <p:tgtEl>
                                          <p:spTgt spid="2253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1473200" y="888142"/>
            <a:ext cx="9685848" cy="36004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l"/>
            <a:r>
              <a:rPr lang="gl-ES" sz="1600" b="1" dirty="0">
                <a:solidFill>
                  <a:schemeClr val="accent1">
                    <a:lumMod val="50000"/>
                  </a:schemeClr>
                </a:solidFill>
                <a:latin typeface="Tahoma" pitchFamily="34" charset="0"/>
                <a:cs typeface="Tahoma" pitchFamily="34" charset="0"/>
              </a:rPr>
              <a:t>... TAMBIÉN PORQUE GUSTA!!!</a:t>
            </a:r>
          </a:p>
          <a:p>
            <a:pPr marL="0" lvl="1" algn="l"/>
            <a:endParaRPr lang="gl-ES" sz="1600" b="1" dirty="0">
              <a:solidFill>
                <a:schemeClr val="accent1">
                  <a:lumMod val="50000"/>
                </a:schemeClr>
              </a:solidFill>
              <a:latin typeface="Tahoma" pitchFamily="34" charset="0"/>
              <a:cs typeface="Tahoma" pitchFamily="34" charset="0"/>
            </a:endParaRPr>
          </a:p>
          <a:p>
            <a:pPr marL="0" lvl="1" algn="l"/>
            <a:r>
              <a:rPr lang="gl-ES" sz="1600" dirty="0">
                <a:solidFill>
                  <a:schemeClr val="accent1">
                    <a:lumMod val="50000"/>
                  </a:schemeClr>
                </a:solidFill>
                <a:latin typeface="Tahoma" pitchFamily="34" charset="0"/>
                <a:cs typeface="Tahoma" pitchFamily="34" charset="0"/>
              </a:rPr>
              <a:t>INTERNET Y LAS REDES SOCIALES  ENCAJAN CON LO MÁS PROFUNDO DEL SER HUMANO</a:t>
            </a:r>
          </a:p>
          <a:p>
            <a:pPr marL="0" lvl="1" algn="l"/>
            <a:endParaRPr lang="gl-ES" sz="1400" b="1" dirty="0">
              <a:solidFill>
                <a:schemeClr val="accent1">
                  <a:lumMod val="50000"/>
                </a:schemeClr>
              </a:solidFill>
              <a:latin typeface="Tahoma" pitchFamily="34" charset="0"/>
              <a:cs typeface="Tahoma" pitchFamily="34" charset="0"/>
            </a:endParaRPr>
          </a:p>
          <a:p>
            <a:pPr marL="0" lvl="1" algn="l"/>
            <a:endParaRPr lang="gl-ES" sz="1400" b="1" dirty="0">
              <a:solidFill>
                <a:schemeClr val="accent1">
                  <a:lumMod val="50000"/>
                </a:schemeClr>
              </a:solidFill>
              <a:latin typeface="Tahoma" pitchFamily="34" charset="0"/>
              <a:cs typeface="Tahoma" pitchFamily="34" charset="0"/>
            </a:endParaRPr>
          </a:p>
          <a:p>
            <a:pPr marL="285750" lvl="1" indent="-285750" algn="l">
              <a:buFont typeface="Wingdings" panose="05000000000000000000" pitchFamily="2" charset="2"/>
              <a:buChar char="§"/>
            </a:pPr>
            <a:r>
              <a:rPr lang="gl-ES" sz="1400" b="1" dirty="0">
                <a:solidFill>
                  <a:schemeClr val="accent1">
                    <a:lumMod val="50000"/>
                  </a:schemeClr>
                </a:solidFill>
                <a:latin typeface="Tahoma" pitchFamily="34" charset="0"/>
                <a:cs typeface="Tahoma" pitchFamily="34" charset="0"/>
              </a:rPr>
              <a:t>Por su... </a:t>
            </a:r>
          </a:p>
          <a:p>
            <a:pPr marL="457200" lvl="2" algn="l">
              <a:buFont typeface="Wingdings" pitchFamily="2" charset="2"/>
              <a:buChar char="ü"/>
            </a:pPr>
            <a:r>
              <a:rPr lang="gl-ES" sz="1400" dirty="0" err="1">
                <a:solidFill>
                  <a:schemeClr val="accent1">
                    <a:lumMod val="50000"/>
                  </a:schemeClr>
                </a:solidFill>
                <a:latin typeface="Tahoma" pitchFamily="34" charset="0"/>
                <a:cs typeface="Tahoma" pitchFamily="34" charset="0"/>
              </a:rPr>
              <a:t>Accesibilidad</a:t>
            </a:r>
            <a:r>
              <a:rPr lang="gl-ES" sz="1400" dirty="0">
                <a:solidFill>
                  <a:schemeClr val="accent1">
                    <a:lumMod val="50000"/>
                  </a:schemeClr>
                </a:solidFill>
                <a:latin typeface="Tahoma" pitchFamily="34" charset="0"/>
                <a:cs typeface="Tahoma" pitchFamily="34" charset="0"/>
              </a:rPr>
              <a:t>/</a:t>
            </a:r>
            <a:r>
              <a:rPr lang="gl-ES" sz="1400" dirty="0" err="1">
                <a:solidFill>
                  <a:schemeClr val="accent1">
                    <a:lumMod val="50000"/>
                  </a:schemeClr>
                </a:solidFill>
                <a:latin typeface="Tahoma" pitchFamily="34" charset="0"/>
                <a:cs typeface="Tahoma" pitchFamily="34" charset="0"/>
              </a:rPr>
              <a:t>Universalidad</a:t>
            </a:r>
            <a:endParaRPr lang="gl-ES" sz="1400" dirty="0">
              <a:solidFill>
                <a:schemeClr val="accent1">
                  <a:lumMod val="50000"/>
                </a:schemeClr>
              </a:solidFill>
              <a:latin typeface="Tahoma" pitchFamily="34" charset="0"/>
              <a:cs typeface="Tahoma" pitchFamily="34" charset="0"/>
            </a:endParaRPr>
          </a:p>
          <a:p>
            <a:pPr marL="457200" lvl="2" algn="l">
              <a:buFont typeface="Wingdings" pitchFamily="2" charset="2"/>
              <a:buChar char="ü"/>
            </a:pPr>
            <a:r>
              <a:rPr lang="gl-ES" sz="1400" dirty="0" err="1">
                <a:solidFill>
                  <a:schemeClr val="accent1">
                    <a:lumMod val="50000"/>
                  </a:schemeClr>
                </a:solidFill>
                <a:latin typeface="Tahoma" pitchFamily="34" charset="0"/>
                <a:cs typeface="Tahoma" pitchFamily="34" charset="0"/>
              </a:rPr>
              <a:t>Versatilidad</a:t>
            </a:r>
            <a:r>
              <a:rPr lang="gl-ES" sz="1400" dirty="0">
                <a:solidFill>
                  <a:schemeClr val="accent1">
                    <a:lumMod val="50000"/>
                  </a:schemeClr>
                </a:solidFill>
                <a:latin typeface="Tahoma" pitchFamily="34" charset="0"/>
                <a:cs typeface="Tahoma" pitchFamily="34" charset="0"/>
              </a:rPr>
              <a:t> y riqueza estimular</a:t>
            </a:r>
          </a:p>
          <a:p>
            <a:pPr marL="457200" lvl="2" algn="l">
              <a:buFont typeface="Wingdings" pitchFamily="2" charset="2"/>
              <a:buChar char="ü"/>
            </a:pPr>
            <a:r>
              <a:rPr lang="gl-ES" sz="1400" dirty="0" err="1">
                <a:solidFill>
                  <a:schemeClr val="accent1">
                    <a:lumMod val="50000"/>
                  </a:schemeClr>
                </a:solidFill>
                <a:latin typeface="Tahoma" pitchFamily="34" charset="0"/>
                <a:cs typeface="Tahoma" pitchFamily="34" charset="0"/>
              </a:rPr>
              <a:t>Inmediatez</a:t>
            </a:r>
            <a:endParaRPr lang="gl-ES" sz="1400" dirty="0">
              <a:solidFill>
                <a:schemeClr val="accent1">
                  <a:lumMod val="50000"/>
                </a:schemeClr>
              </a:solidFill>
              <a:latin typeface="Tahoma" pitchFamily="34" charset="0"/>
              <a:cs typeface="Tahoma" pitchFamily="34" charset="0"/>
            </a:endParaRPr>
          </a:p>
          <a:p>
            <a:pPr marL="457200" lvl="2" algn="l">
              <a:buFont typeface="Wingdings" pitchFamily="2" charset="2"/>
              <a:buChar char="ü"/>
            </a:pPr>
            <a:r>
              <a:rPr lang="gl-ES" sz="1400" dirty="0" err="1">
                <a:solidFill>
                  <a:schemeClr val="accent1">
                    <a:lumMod val="50000"/>
                  </a:schemeClr>
                </a:solidFill>
                <a:latin typeface="Tahoma" pitchFamily="34" charset="0"/>
                <a:cs typeface="Tahoma" pitchFamily="34" charset="0"/>
              </a:rPr>
              <a:t>Interactividad</a:t>
            </a:r>
            <a:r>
              <a:rPr lang="gl-ES" sz="1400" dirty="0">
                <a:solidFill>
                  <a:schemeClr val="accent1">
                    <a:lumMod val="50000"/>
                  </a:schemeClr>
                </a:solidFill>
                <a:latin typeface="Tahoma" pitchFamily="34" charset="0"/>
                <a:cs typeface="Tahoma" pitchFamily="34" charset="0"/>
              </a:rPr>
              <a:t> y </a:t>
            </a:r>
            <a:r>
              <a:rPr lang="gl-ES" sz="1400" dirty="0" err="1">
                <a:solidFill>
                  <a:schemeClr val="accent1">
                    <a:lumMod val="50000"/>
                  </a:schemeClr>
                </a:solidFill>
                <a:latin typeface="Tahoma" pitchFamily="34" charset="0"/>
                <a:cs typeface="Tahoma" pitchFamily="34" charset="0"/>
              </a:rPr>
              <a:t>simultaneidad</a:t>
            </a:r>
            <a:endParaRPr lang="gl-ES" sz="1400" dirty="0">
              <a:solidFill>
                <a:schemeClr val="accent1">
                  <a:lumMod val="50000"/>
                </a:schemeClr>
              </a:solidFill>
              <a:latin typeface="Tahoma" pitchFamily="34" charset="0"/>
              <a:cs typeface="Tahoma" pitchFamily="34" charset="0"/>
            </a:endParaRPr>
          </a:p>
          <a:p>
            <a:pPr marL="457200" lvl="2" algn="l">
              <a:buFont typeface="Wingdings" pitchFamily="2" charset="2"/>
              <a:buChar char="ü"/>
            </a:pPr>
            <a:r>
              <a:rPr lang="gl-ES" sz="1400" dirty="0">
                <a:solidFill>
                  <a:schemeClr val="accent1">
                    <a:lumMod val="50000"/>
                  </a:schemeClr>
                </a:solidFill>
                <a:latin typeface="Tahoma" pitchFamily="34" charset="0"/>
                <a:cs typeface="Tahoma" pitchFamily="34" charset="0"/>
              </a:rPr>
              <a:t>Control y </a:t>
            </a:r>
            <a:r>
              <a:rPr lang="gl-ES" sz="1400" dirty="0" err="1">
                <a:solidFill>
                  <a:schemeClr val="accent1">
                    <a:lumMod val="50000"/>
                  </a:schemeClr>
                </a:solidFill>
                <a:latin typeface="Tahoma" pitchFamily="34" charset="0"/>
                <a:cs typeface="Tahoma" pitchFamily="34" charset="0"/>
              </a:rPr>
              <a:t>capacidad</a:t>
            </a:r>
            <a:r>
              <a:rPr lang="gl-ES" sz="1400" dirty="0">
                <a:solidFill>
                  <a:schemeClr val="accent1">
                    <a:lumMod val="50000"/>
                  </a:schemeClr>
                </a:solidFill>
                <a:latin typeface="Tahoma" pitchFamily="34" charset="0"/>
                <a:cs typeface="Tahoma" pitchFamily="34" charset="0"/>
              </a:rPr>
              <a:t> de planificación (</a:t>
            </a:r>
            <a:r>
              <a:rPr lang="gl-ES" sz="1400" dirty="0">
                <a:solidFill>
                  <a:srgbClr val="C00000"/>
                </a:solidFill>
                <a:latin typeface="Tahoma" pitchFamily="34" charset="0"/>
                <a:cs typeface="Tahoma" pitchFamily="34" charset="0"/>
              </a:rPr>
              <a:t>PROYECTAR LA MEJOR VERSIÓN DE UNO MISMO</a:t>
            </a:r>
            <a:r>
              <a:rPr lang="gl-ES" sz="1400" dirty="0">
                <a:solidFill>
                  <a:schemeClr val="accent1">
                    <a:lumMod val="50000"/>
                  </a:schemeClr>
                </a:solidFill>
                <a:latin typeface="Tahoma" pitchFamily="34" charset="0"/>
                <a:cs typeface="Tahoma" pitchFamily="34" charset="0"/>
              </a:rPr>
              <a:t>)</a:t>
            </a:r>
          </a:p>
          <a:p>
            <a:pPr marL="0" lvl="1" algn="l"/>
            <a:endParaRPr lang="gl-ES" sz="1400" b="1" dirty="0">
              <a:solidFill>
                <a:schemeClr val="accent1">
                  <a:lumMod val="50000"/>
                </a:schemeClr>
              </a:solidFill>
              <a:latin typeface="Tahoma" pitchFamily="34" charset="0"/>
              <a:cs typeface="Tahoma" pitchFamily="34" charset="0"/>
            </a:endParaRPr>
          </a:p>
          <a:p>
            <a:pPr marL="285750" lvl="1" indent="-285750" algn="l">
              <a:buFont typeface="Wingdings" panose="05000000000000000000" pitchFamily="2" charset="2"/>
              <a:buChar char="§"/>
            </a:pPr>
            <a:r>
              <a:rPr lang="gl-ES" sz="1400" b="1" dirty="0">
                <a:solidFill>
                  <a:schemeClr val="accent1">
                    <a:lumMod val="50000"/>
                  </a:schemeClr>
                </a:solidFill>
                <a:latin typeface="Tahoma" pitchFamily="34" charset="0"/>
                <a:cs typeface="Tahoma" pitchFamily="34" charset="0"/>
              </a:rPr>
              <a:t>… por su </a:t>
            </a:r>
            <a:r>
              <a:rPr lang="gl-ES" sz="1400" b="1" dirty="0" err="1">
                <a:solidFill>
                  <a:schemeClr val="accent1">
                    <a:lumMod val="50000"/>
                  </a:schemeClr>
                </a:solidFill>
                <a:latin typeface="Tahoma" pitchFamily="34" charset="0"/>
                <a:cs typeface="Tahoma" pitchFamily="34" charset="0"/>
              </a:rPr>
              <a:t>capacidad</a:t>
            </a:r>
            <a:r>
              <a:rPr lang="gl-ES" sz="1400" b="1" dirty="0">
                <a:solidFill>
                  <a:schemeClr val="accent1">
                    <a:lumMod val="50000"/>
                  </a:schemeClr>
                </a:solidFill>
                <a:latin typeface="Tahoma" pitchFamily="34" charset="0"/>
                <a:cs typeface="Tahoma" pitchFamily="34" charset="0"/>
              </a:rPr>
              <a:t> de conectar con las NECESIDADES de los individuos</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2663" y="1897767"/>
            <a:ext cx="2886075" cy="15811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3 Imagen" descr="Satirical Illustrations Addiction to Technology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9846" y="3906208"/>
            <a:ext cx="2428892" cy="2428892"/>
          </a:xfrm>
          <a:prstGeom prst="rect">
            <a:avLst/>
          </a:prstGeom>
          <a:noFill/>
          <a:ln>
            <a:noFill/>
          </a:ln>
        </p:spPr>
      </p:pic>
    </p:spTree>
    <p:extLst>
      <p:ext uri="{BB962C8B-B14F-4D97-AF65-F5344CB8AC3E}">
        <p14:creationId xmlns:p14="http://schemas.microsoft.com/office/powerpoint/2010/main" val="4018409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0"/>
          <p:cNvSpPr>
            <a:spLocks noChangeArrowheads="1"/>
          </p:cNvSpPr>
          <p:nvPr/>
        </p:nvSpPr>
        <p:spPr bwMode="auto">
          <a:xfrm>
            <a:off x="203200" y="15240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4103" name="Picture 7" descr="https://competenciasdirectivas.files.wordpress.com/2011/02/piramide-de-maslow2.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0291" y="783643"/>
            <a:ext cx="8229206" cy="5239967"/>
          </a:xfrm>
          <a:prstGeom prst="rect">
            <a:avLst/>
          </a:prstGeom>
          <a:noFill/>
          <a:extLst>
            <a:ext uri="{909E8E84-426E-40DD-AFC4-6F175D3DCCD1}">
              <a14:hiddenFill xmlns:a14="http://schemas.microsoft.com/office/drawing/2010/main">
                <a:solidFill>
                  <a:srgbClr val="FFFFFF"/>
                </a:solidFill>
              </a14:hiddenFill>
            </a:ext>
          </a:extLst>
        </p:spPr>
      </p:pic>
      <p:sp>
        <p:nvSpPr>
          <p:cNvPr id="10" name="9 Rectángulo redondeado"/>
          <p:cNvSpPr/>
          <p:nvPr/>
        </p:nvSpPr>
        <p:spPr>
          <a:xfrm>
            <a:off x="3791744" y="310268"/>
            <a:ext cx="5338027" cy="422928"/>
          </a:xfrm>
          <a:prstGeom prst="round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bg1"/>
                </a:solidFill>
              </a:rPr>
              <a:t>PIRÁMIDE DE MASLOW</a:t>
            </a:r>
          </a:p>
        </p:txBody>
      </p:sp>
      <p:sp>
        <p:nvSpPr>
          <p:cNvPr id="13" name="12 Rectángulo redondeado"/>
          <p:cNvSpPr/>
          <p:nvPr/>
        </p:nvSpPr>
        <p:spPr>
          <a:xfrm>
            <a:off x="4622385" y="5417840"/>
            <a:ext cx="3430288" cy="1440160"/>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r>
              <a:rPr lang="es-ES" sz="2400" b="1" dirty="0">
                <a:solidFill>
                  <a:schemeClr val="bg1"/>
                </a:solidFill>
              </a:rPr>
              <a:t>SURTIDOR </a:t>
            </a:r>
            <a:endParaRPr lang="es-ES" sz="2000" b="1" dirty="0">
              <a:solidFill>
                <a:schemeClr val="bg1"/>
              </a:solidFill>
            </a:endParaRPr>
          </a:p>
          <a:p>
            <a:r>
              <a:rPr lang="es-ES" sz="2000" dirty="0">
                <a:solidFill>
                  <a:schemeClr val="bg1"/>
                </a:solidFill>
              </a:rPr>
              <a:t>Emocional</a:t>
            </a:r>
          </a:p>
          <a:p>
            <a:r>
              <a:rPr lang="es-ES" sz="2000" dirty="0">
                <a:solidFill>
                  <a:schemeClr val="bg1"/>
                </a:solidFill>
              </a:rPr>
              <a:t>Afectivo</a:t>
            </a:r>
          </a:p>
          <a:p>
            <a:r>
              <a:rPr lang="es-ES" sz="2000" dirty="0">
                <a:solidFill>
                  <a:schemeClr val="bg1"/>
                </a:solidFill>
              </a:rPr>
              <a:t>Experiencial</a:t>
            </a:r>
          </a:p>
        </p:txBody>
      </p:sp>
      <p:pic>
        <p:nvPicPr>
          <p:cNvPr id="9" name="Picture 2" descr="http://2.bp.blogspot.com/-s3QhvFoJC74/Ui5dLfccUSI/AAAAAAAACUQ/TxNunu0E3Tg/s1600/recibir-me-gusta-facebook-activa-zona-cerebral-placer.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6742" y="1628800"/>
            <a:ext cx="7053673" cy="4212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930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103"/>
                                        </p:tgtEl>
                                        <p:attrNameLst>
                                          <p:attrName>style.visibility</p:attrName>
                                        </p:attrNameLst>
                                      </p:cBhvr>
                                      <p:to>
                                        <p:strVal val="visible"/>
                                      </p:to>
                                    </p:set>
                                    <p:animEffect transition="in" filter="blinds(horizontal)">
                                      <p:cBhvr>
                                        <p:cTn id="7" dur="500"/>
                                        <p:tgtEl>
                                          <p:spTgt spid="410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p:cNvSpPr/>
          <p:nvPr/>
        </p:nvSpPr>
        <p:spPr>
          <a:xfrm>
            <a:off x="1204686" y="1016000"/>
            <a:ext cx="10189028" cy="5138057"/>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gl-ES" sz="2000" b="1"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gl-ES" sz="2400" b="1" i="0" u="none" strike="noStrike" kern="0" cap="none" spc="0" normalizeH="0" baseline="0" noProof="0" dirty="0">
                <a:ln>
                  <a:noFill/>
                </a:ln>
                <a:solidFill>
                  <a:srgbClr val="C00000"/>
                </a:solidFill>
                <a:effectLst/>
                <a:uLnTx/>
                <a:uFillTx/>
                <a:latin typeface="Tahoma" pitchFamily="34" charset="0"/>
                <a:ea typeface="+mn-ea"/>
                <a:cs typeface="Tahoma" pitchFamily="34" charset="0"/>
              </a:rPr>
              <a:t>SE ESTÁ CONVIRTIENDO EN UN VERDADERO PROBLEMA</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gl-ES" b="1"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endParaRPr>
          </a:p>
          <a:p>
            <a:pPr marL="742950" marR="0" lvl="1"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gl-ES" b="1"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Uso abusivo, posible adicción, </a:t>
            </a:r>
            <a:r>
              <a:rPr kumimoji="0" lang="gl-ES" b="0"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acceso a </a:t>
            </a:r>
            <a:r>
              <a:rPr kumimoji="0" lang="gl-ES" b="0" i="0" u="none" strike="noStrike" kern="0" cap="none" spc="0" normalizeH="0" baseline="0" noProof="0" dirty="0" err="1">
                <a:ln>
                  <a:noFill/>
                </a:ln>
                <a:solidFill>
                  <a:srgbClr val="4F81BD">
                    <a:lumMod val="50000"/>
                  </a:srgbClr>
                </a:solidFill>
                <a:effectLst/>
                <a:uLnTx/>
                <a:uFillTx/>
                <a:latin typeface="Tahoma" pitchFamily="34" charset="0"/>
                <a:ea typeface="+mn-ea"/>
                <a:cs typeface="Tahoma" pitchFamily="34" charset="0"/>
              </a:rPr>
              <a:t>contenidos</a:t>
            </a:r>
            <a:r>
              <a:rPr kumimoji="0" lang="gl-ES" b="0"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 </a:t>
            </a:r>
            <a:r>
              <a:rPr kumimoji="0" lang="gl-ES" b="0" i="0" u="none" strike="noStrike" kern="0" cap="none" spc="0" normalizeH="0" baseline="0" noProof="0" dirty="0" err="1">
                <a:ln>
                  <a:noFill/>
                </a:ln>
                <a:solidFill>
                  <a:srgbClr val="4F81BD">
                    <a:lumMod val="50000"/>
                  </a:srgbClr>
                </a:solidFill>
                <a:effectLst/>
                <a:uLnTx/>
                <a:uFillTx/>
                <a:latin typeface="Tahoma" pitchFamily="34" charset="0"/>
                <a:ea typeface="+mn-ea"/>
                <a:cs typeface="Tahoma" pitchFamily="34" charset="0"/>
              </a:rPr>
              <a:t>peligrosos</a:t>
            </a:r>
            <a:r>
              <a:rPr kumimoji="0" lang="gl-ES" b="0"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 sexistas, racistas, </a:t>
            </a:r>
            <a:r>
              <a:rPr kumimoji="0" lang="gl-ES" b="1" i="0" u="none" strike="noStrike" kern="0" cap="none" spc="0" normalizeH="0" baseline="0" noProof="0" dirty="0" err="1">
                <a:ln>
                  <a:noFill/>
                </a:ln>
                <a:solidFill>
                  <a:srgbClr val="4F81BD">
                    <a:lumMod val="50000"/>
                  </a:srgbClr>
                </a:solidFill>
                <a:effectLst/>
                <a:uLnTx/>
                <a:uFillTx/>
                <a:latin typeface="Tahoma" pitchFamily="34" charset="0"/>
                <a:ea typeface="+mn-ea"/>
                <a:cs typeface="Tahoma" pitchFamily="34" charset="0"/>
              </a:rPr>
              <a:t>conflictos</a:t>
            </a:r>
            <a:r>
              <a:rPr kumimoji="0" lang="gl-ES" b="1"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 familiares, escolares, </a:t>
            </a:r>
            <a:r>
              <a:rPr kumimoji="0" lang="gl-ES" b="0"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menor </a:t>
            </a:r>
            <a:r>
              <a:rPr kumimoji="0" lang="gl-ES" b="0" i="0" u="none" strike="noStrike" kern="0" cap="none" spc="0" normalizeH="0" baseline="0" noProof="0" dirty="0" err="1">
                <a:ln>
                  <a:noFill/>
                </a:ln>
                <a:solidFill>
                  <a:srgbClr val="4F81BD">
                    <a:lumMod val="50000"/>
                  </a:srgbClr>
                </a:solidFill>
                <a:effectLst/>
                <a:uLnTx/>
                <a:uFillTx/>
                <a:latin typeface="Tahoma" pitchFamily="34" charset="0"/>
                <a:ea typeface="+mn-ea"/>
                <a:cs typeface="Tahoma" pitchFamily="34" charset="0"/>
              </a:rPr>
              <a:t>rendimiento</a:t>
            </a:r>
            <a:r>
              <a:rPr kumimoji="0" lang="gl-ES" b="0"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 escolar, </a:t>
            </a:r>
            <a:r>
              <a:rPr kumimoji="0" lang="gl-ES" b="0" i="0" u="none" strike="noStrike" kern="0" cap="none" spc="0" normalizeH="0" baseline="0" noProof="0" dirty="0" err="1">
                <a:ln>
                  <a:noFill/>
                </a:ln>
                <a:solidFill>
                  <a:srgbClr val="4F81BD">
                    <a:lumMod val="50000"/>
                  </a:srgbClr>
                </a:solidFill>
                <a:effectLst/>
                <a:uLnTx/>
                <a:uFillTx/>
                <a:latin typeface="Tahoma" pitchFamily="34" charset="0"/>
                <a:ea typeface="+mn-ea"/>
                <a:cs typeface="Tahoma" pitchFamily="34" charset="0"/>
              </a:rPr>
              <a:t>ciberacoso</a:t>
            </a:r>
            <a:r>
              <a:rPr kumimoji="0" lang="gl-ES" b="0"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 violencia filioparental…</a:t>
            </a:r>
          </a:p>
          <a:p>
            <a:pPr marL="742950" marR="0" lvl="1"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gl-ES" b="0"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endParaRPr>
          </a:p>
          <a:p>
            <a:pPr marL="742950" marR="0" lvl="1"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gl-ES" b="1" i="0" u="none" strike="noStrike" kern="0" cap="none" spc="0" normalizeH="0" baseline="0" noProof="0" dirty="0" err="1">
                <a:ln>
                  <a:noFill/>
                </a:ln>
                <a:solidFill>
                  <a:srgbClr val="4F81BD">
                    <a:lumMod val="50000"/>
                  </a:srgbClr>
                </a:solidFill>
                <a:effectLst/>
                <a:uLnTx/>
                <a:uFillTx/>
                <a:latin typeface="Tahoma" pitchFamily="34" charset="0"/>
                <a:ea typeface="+mn-ea"/>
                <a:cs typeface="Tahoma" pitchFamily="34" charset="0"/>
              </a:rPr>
              <a:t>Aislamiento</a:t>
            </a:r>
            <a:r>
              <a:rPr kumimoji="0" lang="gl-ES" b="1"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 social, deterioro del estilo de vida, sedentarismo</a:t>
            </a:r>
            <a:r>
              <a:rPr kumimoji="0" lang="gl-ES" b="0"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 pautas de alimentación y </a:t>
            </a:r>
            <a:r>
              <a:rPr kumimoji="0" lang="gl-ES" b="0" i="0" u="none" strike="noStrike" kern="0" cap="none" spc="0" normalizeH="0" baseline="0" noProof="0" dirty="0" err="1">
                <a:ln>
                  <a:noFill/>
                </a:ln>
                <a:solidFill>
                  <a:srgbClr val="4F81BD">
                    <a:lumMod val="50000"/>
                  </a:srgbClr>
                </a:solidFill>
                <a:effectLst/>
                <a:uLnTx/>
                <a:uFillTx/>
                <a:latin typeface="Tahoma" pitchFamily="34" charset="0"/>
                <a:ea typeface="+mn-ea"/>
                <a:cs typeface="Tahoma" pitchFamily="34" charset="0"/>
              </a:rPr>
              <a:t>sueño</a:t>
            </a:r>
            <a:r>
              <a:rPr kumimoji="0" lang="gl-ES" b="0"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 </a:t>
            </a:r>
            <a:r>
              <a:rPr kumimoji="0" lang="gl-ES" b="1" i="0" u="none" strike="noStrike" kern="0" cap="none" spc="0" normalizeH="0" baseline="0" noProof="0" dirty="0" err="1">
                <a:ln>
                  <a:noFill/>
                </a:ln>
                <a:solidFill>
                  <a:srgbClr val="4F81BD">
                    <a:lumMod val="50000"/>
                  </a:srgbClr>
                </a:solidFill>
                <a:effectLst/>
                <a:uLnTx/>
                <a:uFillTx/>
                <a:latin typeface="Tahoma" pitchFamily="34" charset="0"/>
                <a:ea typeface="+mn-ea"/>
                <a:cs typeface="Tahoma" pitchFamily="34" charset="0"/>
              </a:rPr>
              <a:t>Ansiedad</a:t>
            </a:r>
            <a:r>
              <a:rPr kumimoji="0" lang="gl-ES" b="1"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 depresión, ideación suicida</a:t>
            </a:r>
          </a:p>
          <a:p>
            <a:pPr marL="742950" marR="0" lvl="1"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gl-ES" b="0"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endParaRPr>
          </a:p>
          <a:p>
            <a:pPr marL="742950" lvl="1" indent="-285750" algn="just" defTabSz="914400">
              <a:buFont typeface="Wingdings" panose="05000000000000000000" pitchFamily="2" charset="2"/>
              <a:buChar char="ü"/>
              <a:defRPr/>
            </a:pPr>
            <a:r>
              <a:rPr lang="gl-ES" kern="0" dirty="0">
                <a:solidFill>
                  <a:srgbClr val="4F81BD">
                    <a:lumMod val="50000"/>
                  </a:srgbClr>
                </a:solidFill>
                <a:latin typeface="Tahoma" pitchFamily="34" charset="0"/>
                <a:cs typeface="Tahoma" pitchFamily="34" charset="0"/>
              </a:rPr>
              <a:t>Aumento de la </a:t>
            </a:r>
            <a:r>
              <a:rPr lang="gl-ES" b="1" kern="0" dirty="0" err="1">
                <a:solidFill>
                  <a:srgbClr val="4F81BD">
                    <a:lumMod val="50000"/>
                  </a:srgbClr>
                </a:solidFill>
                <a:latin typeface="Tahoma" pitchFamily="34" charset="0"/>
                <a:cs typeface="Tahoma" pitchFamily="34" charset="0"/>
              </a:rPr>
              <a:t>ludopatía</a:t>
            </a:r>
            <a:endParaRPr lang="gl-ES" b="1" kern="0" dirty="0">
              <a:solidFill>
                <a:srgbClr val="4F81BD">
                  <a:lumMod val="50000"/>
                </a:srgbClr>
              </a:solidFill>
              <a:latin typeface="Tahoma" pitchFamily="34" charset="0"/>
              <a:cs typeface="Tahoma" pitchFamily="34" charset="0"/>
            </a:endParaRPr>
          </a:p>
          <a:p>
            <a:pPr marL="742950" lvl="1" indent="-285750" algn="just" defTabSz="914400">
              <a:buFont typeface="Wingdings" panose="05000000000000000000" pitchFamily="2" charset="2"/>
              <a:buChar char="ü"/>
              <a:defRPr/>
            </a:pPr>
            <a:endParaRPr lang="gl-ES" b="1" kern="0" dirty="0">
              <a:solidFill>
                <a:srgbClr val="4F81BD">
                  <a:lumMod val="50000"/>
                </a:srgbClr>
              </a:solidFill>
              <a:latin typeface="Tahoma" pitchFamily="34" charset="0"/>
              <a:cs typeface="Tahoma" pitchFamily="34" charset="0"/>
            </a:endParaRPr>
          </a:p>
          <a:p>
            <a:pPr marL="742950" marR="0" lvl="1"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gl-ES" b="1"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Prácticas de </a:t>
            </a:r>
            <a:r>
              <a:rPr kumimoji="0" lang="gl-ES" b="1" i="0" u="none" strike="noStrike" kern="0" cap="none" spc="0" normalizeH="0" baseline="0" noProof="0" dirty="0" err="1">
                <a:ln>
                  <a:noFill/>
                </a:ln>
                <a:solidFill>
                  <a:srgbClr val="4F81BD">
                    <a:lumMod val="50000"/>
                  </a:srgbClr>
                </a:solidFill>
                <a:effectLst/>
                <a:uLnTx/>
                <a:uFillTx/>
                <a:latin typeface="Tahoma" pitchFamily="34" charset="0"/>
                <a:ea typeface="+mn-ea"/>
                <a:cs typeface="Tahoma" pitchFamily="34" charset="0"/>
              </a:rPr>
              <a:t>riesgo</a:t>
            </a:r>
            <a:r>
              <a:rPr kumimoji="0" lang="gl-ES" b="1"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 y </a:t>
            </a:r>
            <a:r>
              <a:rPr kumimoji="0" lang="gl-ES" b="1" i="0" u="none" strike="noStrike" kern="0" cap="none" spc="0" normalizeH="0" baseline="0" noProof="0" dirty="0" err="1">
                <a:ln>
                  <a:noFill/>
                </a:ln>
                <a:solidFill>
                  <a:srgbClr val="4F81BD">
                    <a:lumMod val="50000"/>
                  </a:srgbClr>
                </a:solidFill>
                <a:effectLst/>
                <a:uLnTx/>
                <a:uFillTx/>
                <a:latin typeface="Tahoma" pitchFamily="34" charset="0"/>
                <a:ea typeface="+mn-ea"/>
                <a:cs typeface="Tahoma" pitchFamily="34" charset="0"/>
              </a:rPr>
              <a:t>nuevas</a:t>
            </a:r>
            <a:r>
              <a:rPr kumimoji="0" lang="gl-ES" b="1"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 formas de delito </a:t>
            </a:r>
            <a:r>
              <a:rPr kumimoji="0" lang="gl-ES" b="0"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a:t>
            </a:r>
            <a:r>
              <a:rPr kumimoji="0" lang="gl-ES" b="0" i="0" u="none" strike="noStrike" kern="0" cap="none" spc="0" normalizeH="0" baseline="0" noProof="0" dirty="0" err="1">
                <a:ln>
                  <a:noFill/>
                </a:ln>
                <a:solidFill>
                  <a:srgbClr val="4F81BD">
                    <a:lumMod val="50000"/>
                  </a:srgbClr>
                </a:solidFill>
                <a:effectLst/>
                <a:uLnTx/>
                <a:uFillTx/>
                <a:latin typeface="Tahoma" pitchFamily="34" charset="0"/>
                <a:ea typeface="+mn-ea"/>
                <a:cs typeface="Tahoma" pitchFamily="34" charset="0"/>
              </a:rPr>
              <a:t>cyberbullying</a:t>
            </a:r>
            <a:r>
              <a:rPr kumimoji="0" lang="gl-ES" b="0"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 </a:t>
            </a:r>
            <a:r>
              <a:rPr kumimoji="0" lang="gl-ES" b="0" i="0" u="none" strike="noStrike" kern="0" cap="none" spc="0" normalizeH="0" baseline="0" noProof="0" dirty="0" err="1">
                <a:ln>
                  <a:noFill/>
                </a:ln>
                <a:solidFill>
                  <a:srgbClr val="4F81BD">
                    <a:lumMod val="50000"/>
                  </a:srgbClr>
                </a:solidFill>
                <a:effectLst/>
                <a:uLnTx/>
                <a:uFillTx/>
                <a:latin typeface="Tahoma" pitchFamily="34" charset="0"/>
                <a:ea typeface="+mn-ea"/>
                <a:cs typeface="Tahoma" pitchFamily="34" charset="0"/>
              </a:rPr>
              <a:t>sexting</a:t>
            </a:r>
            <a:r>
              <a:rPr kumimoji="0" lang="gl-ES" b="0"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 y </a:t>
            </a:r>
            <a:r>
              <a:rPr kumimoji="0" lang="gl-ES" b="0" i="0" u="none" strike="noStrike" kern="0" cap="none" spc="0" normalizeH="0" baseline="0" noProof="0" dirty="0" err="1">
                <a:ln>
                  <a:noFill/>
                </a:ln>
                <a:solidFill>
                  <a:srgbClr val="4F81BD">
                    <a:lumMod val="50000"/>
                  </a:srgbClr>
                </a:solidFill>
                <a:effectLst/>
                <a:uLnTx/>
                <a:uFillTx/>
                <a:latin typeface="Tahoma" pitchFamily="34" charset="0"/>
                <a:ea typeface="+mn-ea"/>
                <a:cs typeface="Tahoma" pitchFamily="34" charset="0"/>
              </a:rPr>
              <a:t>sextorsión</a:t>
            </a:r>
            <a:r>
              <a:rPr kumimoji="0" lang="gl-ES" b="0"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 </a:t>
            </a:r>
            <a:r>
              <a:rPr kumimoji="0" lang="gl-ES" b="0" i="0" u="none" strike="noStrike" kern="0" cap="none" spc="0" normalizeH="0" baseline="0" noProof="0" dirty="0" err="1">
                <a:ln>
                  <a:noFill/>
                </a:ln>
                <a:solidFill>
                  <a:srgbClr val="4F81BD">
                    <a:lumMod val="50000"/>
                  </a:srgbClr>
                </a:solidFill>
                <a:effectLst/>
                <a:uLnTx/>
                <a:uFillTx/>
                <a:latin typeface="Tahoma" pitchFamily="34" charset="0"/>
                <a:ea typeface="+mn-ea"/>
                <a:cs typeface="Tahoma" pitchFamily="34" charset="0"/>
              </a:rPr>
              <a:t>grooming</a:t>
            </a:r>
            <a:r>
              <a:rPr kumimoji="0" lang="gl-ES" b="0" i="0" u="none" strike="noStrike" kern="0" cap="none" spc="0" normalizeH="0" baseline="0" noProof="0" dirty="0">
                <a:ln>
                  <a:noFill/>
                </a:ln>
                <a:solidFill>
                  <a:srgbClr val="4F81BD">
                    <a:lumMod val="50000"/>
                  </a:srgbClr>
                </a:solidFill>
                <a:effectLst/>
                <a:uLnTx/>
                <a:uFillTx/>
                <a:latin typeface="Tahoma" pitchFamily="34" charset="0"/>
                <a:ea typeface="+mn-ea"/>
                <a:cs typeface="Tahoma" pitchFamily="34" charset="0"/>
              </a:rPr>
              <a:t>)</a:t>
            </a:r>
            <a:endParaRPr lang="gl-ES" kern="0" dirty="0">
              <a:solidFill>
                <a:srgbClr val="4F81BD">
                  <a:lumMod val="50000"/>
                </a:srgbClr>
              </a:solidFill>
              <a:latin typeface="Tahoma" pitchFamily="34" charset="0"/>
              <a:cs typeface="Tahoma"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3255176792"/>
              </p:ext>
            </p:extLst>
          </p:nvPr>
        </p:nvGraphicFramePr>
        <p:xfrm>
          <a:off x="2032000" y="304800"/>
          <a:ext cx="9387840" cy="58335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8 Grupo"/>
          <p:cNvGrpSpPr/>
          <p:nvPr/>
        </p:nvGrpSpPr>
        <p:grpSpPr>
          <a:xfrm>
            <a:off x="2203446" y="522879"/>
            <a:ext cx="1858408" cy="5065904"/>
            <a:chOff x="-638623" y="2332539"/>
            <a:chExt cx="1858408" cy="5065904"/>
          </a:xfrm>
        </p:grpSpPr>
        <p:pic>
          <p:nvPicPr>
            <p:cNvPr id="4" name="Picture 2" descr="Sext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623" y="2332539"/>
              <a:ext cx="1858407" cy="10653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9" descr="Ciberbullyi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655" y="6318580"/>
              <a:ext cx="1768475" cy="10798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1" descr="Grooming">
              <a:hlinkClick r:id="rId9" action="ppaction://hlinkfile"/>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8622" y="4408318"/>
              <a:ext cx="1858407" cy="11298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9989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2880361" y="319508"/>
            <a:ext cx="9311640" cy="4064627"/>
          </a:xfrm>
        </p:spPr>
        <p:txBody>
          <a:bodyPr>
            <a:normAutofit/>
          </a:bodyPr>
          <a:lstStyle/>
          <a:p>
            <a:pPr algn="ctr"/>
            <a:r>
              <a:rPr lang="es-ES_tradnl" sz="5400" dirty="0"/>
              <a:t>¿ES para Preocuparse?</a:t>
            </a:r>
          </a:p>
        </p:txBody>
      </p:sp>
    </p:spTree>
    <p:extLst>
      <p:ext uri="{BB962C8B-B14F-4D97-AF65-F5344CB8AC3E}">
        <p14:creationId xmlns:p14="http://schemas.microsoft.com/office/powerpoint/2010/main" val="249318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245209" y="1787810"/>
            <a:ext cx="10042269" cy="2168285"/>
          </a:xfrm>
        </p:spPr>
        <p:txBody>
          <a:bodyPr/>
          <a:lstStyle/>
          <a:p>
            <a:r>
              <a:rPr lang="es-ES" sz="4000" b="1" dirty="0">
                <a:solidFill>
                  <a:schemeClr val="accent1">
                    <a:lumMod val="75000"/>
                  </a:schemeClr>
                </a:solidFill>
              </a:rPr>
              <a:t>Uso </a:t>
            </a:r>
            <a:r>
              <a:rPr lang="es-ES" sz="4000" b="1" dirty="0" err="1">
                <a:solidFill>
                  <a:schemeClr val="accent1">
                    <a:lumMod val="75000"/>
                  </a:schemeClr>
                </a:solidFill>
              </a:rPr>
              <a:t>probemático</a:t>
            </a:r>
            <a:r>
              <a:rPr lang="es-ES" sz="4000" b="1" dirty="0">
                <a:solidFill>
                  <a:schemeClr val="accent1">
                    <a:lumMod val="75000"/>
                  </a:schemeClr>
                </a:solidFill>
              </a:rPr>
              <a:t/>
            </a:r>
            <a:br>
              <a:rPr lang="es-ES" sz="4000" b="1" dirty="0">
                <a:solidFill>
                  <a:schemeClr val="accent1">
                    <a:lumMod val="75000"/>
                  </a:schemeClr>
                </a:solidFill>
              </a:rPr>
            </a:br>
            <a:r>
              <a:rPr lang="es-ES" sz="3600" b="1" dirty="0">
                <a:solidFill>
                  <a:schemeClr val="accent5">
                    <a:lumMod val="75000"/>
                  </a:schemeClr>
                </a:solidFill>
              </a:rPr>
              <a:t>de</a:t>
            </a:r>
            <a:r>
              <a:rPr lang="es-ES" sz="4000" b="1" dirty="0">
                <a:solidFill>
                  <a:schemeClr val="accent1">
                    <a:lumMod val="75000"/>
                  </a:schemeClr>
                </a:solidFill>
              </a:rPr>
              <a:t> </a:t>
            </a:r>
            <a:r>
              <a:rPr lang="es-ES" sz="3600" b="1" dirty="0">
                <a:solidFill>
                  <a:schemeClr val="accent5">
                    <a:lumMod val="75000"/>
                  </a:schemeClr>
                </a:solidFill>
              </a:rPr>
              <a:t>INTERNET</a:t>
            </a:r>
            <a:endParaRPr lang="es-ES" sz="3200" dirty="0">
              <a:solidFill>
                <a:schemeClr val="accent5">
                  <a:lumMod val="75000"/>
                </a:schemeClr>
              </a:solidFill>
            </a:endParaRPr>
          </a:p>
        </p:txBody>
      </p:sp>
      <p:sp>
        <p:nvSpPr>
          <p:cNvPr id="5" name="AutoShape 2" descr="Resultado de imagen de concello de boiro"/>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Tree>
    <p:extLst>
      <p:ext uri="{BB962C8B-B14F-4D97-AF65-F5344CB8AC3E}">
        <p14:creationId xmlns:p14="http://schemas.microsoft.com/office/powerpoint/2010/main" val="4025552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redondeado"/>
          <p:cNvSpPr/>
          <p:nvPr/>
        </p:nvSpPr>
        <p:spPr>
          <a:xfrm>
            <a:off x="1136431" y="385890"/>
            <a:ext cx="10469274" cy="5506909"/>
          </a:xfrm>
          <a:prstGeom prst="roundRect">
            <a:avLst/>
          </a:prstGeom>
          <a:solidFill>
            <a:srgbClr val="8AA43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457200" indent="-457200" algn="just">
              <a:buFont typeface="Wingdings" panose="05000000000000000000" pitchFamily="2" charset="2"/>
              <a:buChar char="q"/>
            </a:pPr>
            <a:r>
              <a:rPr lang="es-ES" b="1" dirty="0">
                <a:solidFill>
                  <a:schemeClr val="bg1"/>
                </a:solidFill>
                <a:latin typeface="Tahoma" pitchFamily="34" charset="0"/>
                <a:cs typeface="Tahoma" pitchFamily="34" charset="0"/>
              </a:rPr>
              <a:t>¿SE PUEDE HABLAR DE ADICCIÓN A INTERNET, EL MÓVIL O LAS REDES SOCIALES?</a:t>
            </a:r>
          </a:p>
          <a:p>
            <a:pPr marL="457200" indent="-457200" algn="just">
              <a:buFont typeface="Wingdings" panose="05000000000000000000" pitchFamily="2" charset="2"/>
              <a:buChar char="q"/>
            </a:pPr>
            <a:endParaRPr lang="es-ES" b="1" dirty="0">
              <a:solidFill>
                <a:schemeClr val="bg1"/>
              </a:solidFill>
              <a:latin typeface="Tahoma" pitchFamily="34" charset="0"/>
              <a:cs typeface="Tahoma" pitchFamily="34" charset="0"/>
            </a:endParaRPr>
          </a:p>
          <a:p>
            <a:pPr marL="457200" indent="-457200" algn="just"/>
            <a:r>
              <a:rPr lang="es-ES" b="1" dirty="0">
                <a:solidFill>
                  <a:schemeClr val="bg1"/>
                </a:solidFill>
                <a:latin typeface="Tahoma" pitchFamily="34" charset="0"/>
                <a:cs typeface="Tahoma" pitchFamily="34" charset="0"/>
              </a:rPr>
              <a:t>	La </a:t>
            </a:r>
            <a:r>
              <a:rPr lang="es-ES" b="1" i="1" dirty="0">
                <a:solidFill>
                  <a:schemeClr val="tx1">
                    <a:lumMod val="85000"/>
                    <a:lumOff val="15000"/>
                  </a:schemeClr>
                </a:solidFill>
                <a:latin typeface="Tahoma" pitchFamily="34" charset="0"/>
                <a:cs typeface="Tahoma" pitchFamily="34" charset="0"/>
              </a:rPr>
              <a:t>American </a:t>
            </a:r>
            <a:r>
              <a:rPr lang="es-ES" b="1" i="1" dirty="0" err="1">
                <a:solidFill>
                  <a:schemeClr val="tx1">
                    <a:lumMod val="85000"/>
                    <a:lumOff val="15000"/>
                  </a:schemeClr>
                </a:solidFill>
                <a:latin typeface="Tahoma" pitchFamily="34" charset="0"/>
                <a:cs typeface="Tahoma" pitchFamily="34" charset="0"/>
              </a:rPr>
              <a:t>Psychiatric</a:t>
            </a:r>
            <a:r>
              <a:rPr lang="es-ES" b="1" i="1" dirty="0">
                <a:solidFill>
                  <a:schemeClr val="tx1">
                    <a:lumMod val="85000"/>
                    <a:lumOff val="15000"/>
                  </a:schemeClr>
                </a:solidFill>
                <a:latin typeface="Tahoma" pitchFamily="34" charset="0"/>
                <a:cs typeface="Tahoma" pitchFamily="34" charset="0"/>
              </a:rPr>
              <a:t> </a:t>
            </a:r>
            <a:r>
              <a:rPr lang="es-ES" b="1" i="1" dirty="0" err="1">
                <a:solidFill>
                  <a:schemeClr val="tx1">
                    <a:lumMod val="85000"/>
                    <a:lumOff val="15000"/>
                  </a:schemeClr>
                </a:solidFill>
                <a:latin typeface="Tahoma" pitchFamily="34" charset="0"/>
                <a:cs typeface="Tahoma" pitchFamily="34" charset="0"/>
              </a:rPr>
              <a:t>Association</a:t>
            </a:r>
            <a:r>
              <a:rPr lang="es-ES" b="1" i="1" dirty="0">
                <a:solidFill>
                  <a:schemeClr val="tx1">
                    <a:lumMod val="85000"/>
                    <a:lumOff val="15000"/>
                  </a:schemeClr>
                </a:solidFill>
                <a:latin typeface="Tahoma" pitchFamily="34" charset="0"/>
                <a:cs typeface="Tahoma" pitchFamily="34" charset="0"/>
              </a:rPr>
              <a:t> </a:t>
            </a:r>
            <a:r>
              <a:rPr lang="es-ES" b="1" dirty="0">
                <a:solidFill>
                  <a:schemeClr val="tx1">
                    <a:lumMod val="85000"/>
                    <a:lumOff val="15000"/>
                  </a:schemeClr>
                </a:solidFill>
                <a:latin typeface="Tahoma" pitchFamily="34" charset="0"/>
                <a:cs typeface="Tahoma" pitchFamily="34" charset="0"/>
              </a:rPr>
              <a:t>(APA) </a:t>
            </a:r>
            <a:r>
              <a:rPr lang="es-ES" b="1" dirty="0">
                <a:solidFill>
                  <a:schemeClr val="bg1"/>
                </a:solidFill>
                <a:latin typeface="Tahoma" pitchFamily="34" charset="0"/>
                <a:cs typeface="Tahoma" pitchFamily="34" charset="0"/>
              </a:rPr>
              <a:t>dice que no se puede hablar (todavía) de “adicción a Internet”</a:t>
            </a:r>
          </a:p>
          <a:p>
            <a:pPr marL="457200" indent="-457200" algn="just"/>
            <a:endParaRPr lang="es-ES" b="1" dirty="0">
              <a:solidFill>
                <a:schemeClr val="bg1"/>
              </a:solidFill>
              <a:latin typeface="Tahoma" pitchFamily="34" charset="0"/>
              <a:cs typeface="Tahoma" pitchFamily="34" charset="0"/>
            </a:endParaRPr>
          </a:p>
          <a:p>
            <a:pPr marL="730250" lvl="1" indent="-273050" algn="just">
              <a:buFont typeface="Wingdings" pitchFamily="2" charset="2"/>
              <a:buChar char="§"/>
            </a:pPr>
            <a:r>
              <a:rPr lang="es-ES" dirty="0">
                <a:solidFill>
                  <a:schemeClr val="bg1"/>
                </a:solidFill>
                <a:latin typeface="Tahoma" pitchFamily="34" charset="0"/>
                <a:cs typeface="Tahoma" pitchFamily="34" charset="0"/>
              </a:rPr>
              <a:t>No se recoge en el DSM-5</a:t>
            </a:r>
          </a:p>
          <a:p>
            <a:pPr marL="730250" lvl="1" indent="-273050" algn="just">
              <a:buFont typeface="Wingdings" pitchFamily="2" charset="2"/>
              <a:buChar char="§"/>
            </a:pPr>
            <a:r>
              <a:rPr lang="es-ES" b="1" i="1" dirty="0">
                <a:solidFill>
                  <a:schemeClr val="accent4">
                    <a:lumMod val="75000"/>
                  </a:schemeClr>
                </a:solidFill>
                <a:latin typeface="Tahoma" pitchFamily="34" charset="0"/>
                <a:cs typeface="Tahoma" pitchFamily="34" charset="0"/>
              </a:rPr>
              <a:t>INTERNET GAMING DISORDER (SECCIÓN III)</a:t>
            </a:r>
          </a:p>
          <a:p>
            <a:pPr marL="730250" lvl="1" indent="-273050" algn="just">
              <a:buFont typeface="Wingdings" pitchFamily="2" charset="2"/>
              <a:buChar char="§"/>
            </a:pPr>
            <a:r>
              <a:rPr lang="es-ES" dirty="0">
                <a:solidFill>
                  <a:schemeClr val="bg1"/>
                </a:solidFill>
                <a:latin typeface="Tahoma" pitchFamily="34" charset="0"/>
                <a:cs typeface="Tahoma" pitchFamily="34" charset="0"/>
              </a:rPr>
              <a:t>No se recoge tampoco en la CIE-11 (</a:t>
            </a:r>
            <a:r>
              <a:rPr lang="es-ES" i="1" dirty="0">
                <a:solidFill>
                  <a:schemeClr val="bg1"/>
                </a:solidFill>
                <a:latin typeface="Tahoma" pitchFamily="34" charset="0"/>
                <a:cs typeface="Tahoma" pitchFamily="34" charset="0"/>
              </a:rPr>
              <a:t>Clasificación Internacional de Enfermedades</a:t>
            </a:r>
            <a:r>
              <a:rPr lang="es-ES" dirty="0">
                <a:solidFill>
                  <a:schemeClr val="bg1"/>
                </a:solidFill>
                <a:latin typeface="Tahoma" pitchFamily="34" charset="0"/>
                <a:cs typeface="Tahoma" pitchFamily="34" charset="0"/>
              </a:rPr>
              <a:t>) de la OMS, aunque se ha incorporado la parte vinculada a los videojuegos en 2019)</a:t>
            </a:r>
          </a:p>
          <a:p>
            <a:pPr marL="730250" lvl="1" indent="-273050" algn="just">
              <a:buFont typeface="Wingdings" pitchFamily="2" charset="2"/>
              <a:buChar char="§"/>
            </a:pPr>
            <a:r>
              <a:rPr lang="es-ES" b="1" i="1" dirty="0">
                <a:solidFill>
                  <a:schemeClr val="accent4">
                    <a:lumMod val="75000"/>
                  </a:schemeClr>
                </a:solidFill>
                <a:latin typeface="Tahoma" pitchFamily="34" charset="0"/>
                <a:cs typeface="Tahoma" pitchFamily="34" charset="0"/>
              </a:rPr>
              <a:t>GAMBLING DISORDER (APUESTAS) </a:t>
            </a:r>
            <a:r>
              <a:rPr lang="es-ES" dirty="0">
                <a:solidFill>
                  <a:schemeClr val="bg1"/>
                </a:solidFill>
                <a:latin typeface="Tahoma" pitchFamily="34" charset="0"/>
                <a:cs typeface="Tahoma" pitchFamily="34" charset="0"/>
              </a:rPr>
              <a:t>reconocida por la OMS desde 1980</a:t>
            </a:r>
            <a:endParaRPr lang="es-ES" dirty="0">
              <a:solidFill>
                <a:schemeClr val="accent4">
                  <a:lumMod val="75000"/>
                </a:schemeClr>
              </a:solidFill>
              <a:latin typeface="Tahoma" pitchFamily="34" charset="0"/>
              <a:cs typeface="Tahoma" pitchFamily="34" charset="0"/>
            </a:endParaRPr>
          </a:p>
          <a:p>
            <a:pPr marL="730250" lvl="1" indent="-273050" algn="just">
              <a:buFont typeface="Wingdings" pitchFamily="2" charset="2"/>
              <a:buChar char="§"/>
            </a:pPr>
            <a:r>
              <a:rPr lang="es-ES" dirty="0">
                <a:solidFill>
                  <a:schemeClr val="bg1"/>
                </a:solidFill>
                <a:latin typeface="Tahoma" pitchFamily="34" charset="0"/>
                <a:cs typeface="Tahoma" pitchFamily="34" charset="0"/>
              </a:rPr>
              <a:t>Se recomienda hablar de USO PROBLEMÁTICO DE INTERNET (PIU) y ya se recoge en la Estrategia Nacional 2017-2024 sobre adicciones</a:t>
            </a:r>
          </a:p>
          <a:p>
            <a:pPr marL="730250" lvl="1" indent="-273050" algn="just">
              <a:buFont typeface="Wingdings" pitchFamily="2" charset="2"/>
              <a:buChar char="§"/>
            </a:pPr>
            <a:endParaRPr lang="es-ES" dirty="0">
              <a:solidFill>
                <a:schemeClr val="bg1"/>
              </a:solidFill>
              <a:latin typeface="Tahoma" pitchFamily="34" charset="0"/>
              <a:cs typeface="Tahoma" pitchFamily="34" charset="0"/>
            </a:endParaRPr>
          </a:p>
          <a:p>
            <a:pPr marL="730250" lvl="1" indent="-273050" algn="just">
              <a:buFont typeface="Wingdings" pitchFamily="2" charset="2"/>
              <a:buChar char="§"/>
            </a:pPr>
            <a:r>
              <a:rPr lang="es-ES" sz="2000" b="1" dirty="0">
                <a:solidFill>
                  <a:schemeClr val="bg1"/>
                </a:solidFill>
                <a:latin typeface="Tahoma" pitchFamily="34" charset="0"/>
                <a:cs typeface="Tahoma" pitchFamily="34" charset="0"/>
              </a:rPr>
              <a:t>El problema existe: miles de hogares y familias </a:t>
            </a:r>
          </a:p>
        </p:txBody>
      </p:sp>
    </p:spTree>
    <p:extLst>
      <p:ext uri="{BB962C8B-B14F-4D97-AF65-F5344CB8AC3E}">
        <p14:creationId xmlns:p14="http://schemas.microsoft.com/office/powerpoint/2010/main" val="30735642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p:txBody>
          <a:bodyPr>
            <a:normAutofit/>
          </a:bodyPr>
          <a:lstStyle/>
          <a:p>
            <a:r>
              <a:rPr lang="es-ES_tradnl" sz="4800" dirty="0"/>
              <a:t>ADMINISTRACIÓN E instituciones</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5412" y="3120677"/>
            <a:ext cx="5522910" cy="3257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412" y="1420912"/>
            <a:ext cx="5522910" cy="169976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4533" y="1420912"/>
            <a:ext cx="3698984" cy="508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5215" y="1110060"/>
            <a:ext cx="4438635" cy="5747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1648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p:cNvPicPr>
            <a:picLocks noChangeAspect="1" noChangeArrowheads="1"/>
          </p:cNvPicPr>
          <p:nvPr/>
        </p:nvPicPr>
        <p:blipFill>
          <a:blip r:embed="rId3"/>
          <a:srcRect/>
          <a:stretch>
            <a:fillRect/>
          </a:stretch>
        </p:blipFill>
        <p:spPr bwMode="auto">
          <a:xfrm>
            <a:off x="974541" y="0"/>
            <a:ext cx="10968295" cy="6858000"/>
          </a:xfrm>
          <a:prstGeom prst="rect">
            <a:avLst/>
          </a:prstGeom>
          <a:noFill/>
          <a:ln w="9525">
            <a:noFill/>
            <a:miter lim="800000"/>
            <a:headEnd/>
            <a:tailEnd/>
          </a:ln>
          <a:effectLst/>
        </p:spPr>
      </p:pic>
      <p:pic>
        <p:nvPicPr>
          <p:cNvPr id="3"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7886" y="173722"/>
            <a:ext cx="5303638" cy="6723678"/>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423" y="173721"/>
            <a:ext cx="5257098" cy="6684279"/>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185914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t>Datos </a:t>
            </a:r>
            <a:r>
              <a:rPr lang="es-ES_tradnl" dirty="0" err="1"/>
              <a:t>galicia</a:t>
            </a:r>
            <a:endParaRPr lang="es-ES_tradnl"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668221720"/>
              </p:ext>
            </p:extLst>
          </p:nvPr>
        </p:nvGraphicFramePr>
        <p:xfrm>
          <a:off x="1684087" y="1363578"/>
          <a:ext cx="9048081" cy="5120640"/>
        </p:xfrm>
        <a:graphic>
          <a:graphicData uri="http://schemas.openxmlformats.org/drawingml/2006/table">
            <a:tbl>
              <a:tblPr firstRow="1" bandRow="1">
                <a:tableStyleId>{1FECB4D8-DB02-4DC6-A0A2-4F2EBAE1DC90}</a:tableStyleId>
              </a:tblPr>
              <a:tblGrid>
                <a:gridCol w="7287007">
                  <a:extLst>
                    <a:ext uri="{9D8B030D-6E8A-4147-A177-3AD203B41FA5}">
                      <a16:colId xmlns:a16="http://schemas.microsoft.com/office/drawing/2014/main" xmlns="" val="20000"/>
                    </a:ext>
                  </a:extLst>
                </a:gridCol>
                <a:gridCol w="884102">
                  <a:extLst>
                    <a:ext uri="{9D8B030D-6E8A-4147-A177-3AD203B41FA5}">
                      <a16:colId xmlns:a16="http://schemas.microsoft.com/office/drawing/2014/main" xmlns="" val="20001"/>
                    </a:ext>
                  </a:extLst>
                </a:gridCol>
                <a:gridCol w="876972">
                  <a:extLst>
                    <a:ext uri="{9D8B030D-6E8A-4147-A177-3AD203B41FA5}">
                      <a16:colId xmlns:a16="http://schemas.microsoft.com/office/drawing/2014/main" xmlns="" val="20002"/>
                    </a:ext>
                  </a:extLst>
                </a:gridCol>
              </a:tblGrid>
              <a:tr h="130632">
                <a:tc>
                  <a:txBody>
                    <a:bodyPr/>
                    <a:lstStyle/>
                    <a:p>
                      <a:endParaRPr lang="es-ES_tradnl" sz="1800" dirty="0"/>
                    </a:p>
                  </a:txBody>
                  <a:tcPr/>
                </a:tc>
                <a:tc>
                  <a:txBody>
                    <a:bodyPr/>
                    <a:lstStyle/>
                    <a:p>
                      <a:r>
                        <a:rPr lang="es-ES_tradnl" sz="1800" dirty="0"/>
                        <a:t>2014</a:t>
                      </a:r>
                    </a:p>
                  </a:txBody>
                  <a:tcPr/>
                </a:tc>
                <a:tc>
                  <a:txBody>
                    <a:bodyPr/>
                    <a:lstStyle/>
                    <a:p>
                      <a:r>
                        <a:rPr lang="es-ES_tradnl" sz="1800" dirty="0"/>
                        <a:t>2017</a:t>
                      </a:r>
                    </a:p>
                  </a:txBody>
                  <a:tcPr/>
                </a:tc>
                <a:extLst>
                  <a:ext uri="{0D108BD9-81ED-4DB2-BD59-A6C34878D82A}">
                    <a16:rowId xmlns:a16="http://schemas.microsoft.com/office/drawing/2014/main" xmlns="" val="10000"/>
                  </a:ext>
                </a:extLst>
              </a:tr>
              <a:tr h="741345">
                <a:tc>
                  <a:txBody>
                    <a:bodyPr/>
                    <a:lstStyle/>
                    <a:p>
                      <a:r>
                        <a:rPr lang="es-ES_tradnl" sz="1800" b="1" dirty="0"/>
                        <a:t>Uso abusivo</a:t>
                      </a:r>
                    </a:p>
                    <a:p>
                      <a:pPr marL="457200" lvl="1" indent="0">
                        <a:buFont typeface="Arial" charset="0"/>
                        <a:buNone/>
                      </a:pPr>
                      <a:r>
                        <a:rPr lang="es-ES_tradnl" sz="1800" dirty="0"/>
                        <a:t>M</a:t>
                      </a:r>
                      <a:r>
                        <a:rPr lang="es-ES" sz="1800" dirty="0" err="1"/>
                        <a:t>ás</a:t>
                      </a:r>
                      <a:r>
                        <a:rPr lang="es-ES" sz="1800" dirty="0"/>
                        <a:t> de 5h/día</a:t>
                      </a:r>
                    </a:p>
                    <a:p>
                      <a:pPr marL="457200" lvl="1" indent="0">
                        <a:buFont typeface="Arial" charset="0"/>
                        <a:buNone/>
                      </a:pPr>
                      <a:r>
                        <a:rPr lang="es-ES" sz="1800" dirty="0"/>
                        <a:t>A</a:t>
                      </a:r>
                      <a:r>
                        <a:rPr lang="es-ES" sz="1800" baseline="0" dirty="0"/>
                        <a:t> partir de las 12 de la noche</a:t>
                      </a:r>
                      <a:endParaRPr lang="es-ES_tradnl" sz="1800" dirty="0"/>
                    </a:p>
                  </a:txBody>
                  <a:tcPr/>
                </a:tc>
                <a:tc>
                  <a:txBody>
                    <a:bodyPr/>
                    <a:lstStyle/>
                    <a:p>
                      <a:endParaRPr lang="es-ES_tradnl" sz="1800" dirty="0"/>
                    </a:p>
                    <a:p>
                      <a:r>
                        <a:rPr lang="es-ES_tradnl" sz="1800" dirty="0"/>
                        <a:t>13,5%</a:t>
                      </a:r>
                    </a:p>
                    <a:p>
                      <a:r>
                        <a:rPr lang="es-ES_tradnl" sz="1800" dirty="0"/>
                        <a:t>13,6%</a:t>
                      </a:r>
                    </a:p>
                  </a:txBody>
                  <a:tcPr/>
                </a:tc>
                <a:tc>
                  <a:txBody>
                    <a:bodyPr/>
                    <a:lstStyle/>
                    <a:p>
                      <a:endParaRPr lang="es-ES_tradnl" sz="1800" dirty="0"/>
                    </a:p>
                    <a:p>
                      <a:r>
                        <a:rPr lang="es-ES_tradnl" sz="1800" dirty="0">
                          <a:solidFill>
                            <a:srgbClr val="FF0000"/>
                          </a:solidFill>
                        </a:rPr>
                        <a:t>29,4%</a:t>
                      </a:r>
                    </a:p>
                    <a:p>
                      <a:r>
                        <a:rPr lang="es-ES_tradnl" sz="1800" dirty="0">
                          <a:solidFill>
                            <a:srgbClr val="FF0000"/>
                          </a:solidFill>
                        </a:rPr>
                        <a:t>22,5%</a:t>
                      </a:r>
                    </a:p>
                  </a:txBody>
                  <a:tcPr/>
                </a:tc>
                <a:extLst>
                  <a:ext uri="{0D108BD9-81ED-4DB2-BD59-A6C34878D82A}">
                    <a16:rowId xmlns:a16="http://schemas.microsoft.com/office/drawing/2014/main" xmlns="" val="10001"/>
                  </a:ext>
                </a:extLst>
              </a:tr>
              <a:tr h="321716">
                <a:tc>
                  <a:txBody>
                    <a:bodyPr/>
                    <a:lstStyle/>
                    <a:p>
                      <a:r>
                        <a:rPr lang="es-ES_tradnl" sz="1800" b="1" dirty="0"/>
                        <a:t>Discusiones</a:t>
                      </a:r>
                      <a:r>
                        <a:rPr lang="es-ES_tradnl" sz="1800" b="1" baseline="0" dirty="0"/>
                        <a:t> frecuentes en casa</a:t>
                      </a:r>
                      <a:endParaRPr lang="es-ES_tradnl" sz="1800" b="1" dirty="0"/>
                    </a:p>
                  </a:txBody>
                  <a:tcPr/>
                </a:tc>
                <a:tc>
                  <a:txBody>
                    <a:bodyPr/>
                    <a:lstStyle/>
                    <a:p>
                      <a:r>
                        <a:rPr lang="es-ES_tradnl" sz="1800" dirty="0"/>
                        <a:t>24,2%</a:t>
                      </a:r>
                    </a:p>
                  </a:txBody>
                  <a:tcPr/>
                </a:tc>
                <a:tc>
                  <a:txBody>
                    <a:bodyPr/>
                    <a:lstStyle/>
                    <a:p>
                      <a:r>
                        <a:rPr lang="es-ES_tradnl" sz="1800" dirty="0">
                          <a:solidFill>
                            <a:srgbClr val="FF0000"/>
                          </a:solidFill>
                        </a:rPr>
                        <a:t>42,5%</a:t>
                      </a:r>
                    </a:p>
                  </a:txBody>
                  <a:tcPr/>
                </a:tc>
                <a:extLst>
                  <a:ext uri="{0D108BD9-81ED-4DB2-BD59-A6C34878D82A}">
                    <a16:rowId xmlns:a16="http://schemas.microsoft.com/office/drawing/2014/main" xmlns="" val="10002"/>
                  </a:ext>
                </a:extLst>
              </a:tr>
              <a:tr h="321716">
                <a:tc>
                  <a:txBody>
                    <a:bodyPr/>
                    <a:lstStyle/>
                    <a:p>
                      <a:r>
                        <a:rPr lang="es-ES_tradnl" sz="1800" b="1" dirty="0"/>
                        <a:t>Control parental uso internet y móvil</a:t>
                      </a:r>
                    </a:p>
                  </a:txBody>
                  <a:tcPr/>
                </a:tc>
                <a:tc>
                  <a:txBody>
                    <a:bodyPr/>
                    <a:lstStyle/>
                    <a:p>
                      <a:r>
                        <a:rPr lang="es-ES_tradnl" sz="1800" dirty="0"/>
                        <a:t>48,1%</a:t>
                      </a:r>
                    </a:p>
                  </a:txBody>
                  <a:tcPr/>
                </a:tc>
                <a:tc>
                  <a:txBody>
                    <a:bodyPr/>
                    <a:lstStyle/>
                    <a:p>
                      <a:r>
                        <a:rPr lang="es-ES_tradnl" sz="1800" dirty="0">
                          <a:solidFill>
                            <a:srgbClr val="FF0000"/>
                          </a:solidFill>
                        </a:rPr>
                        <a:t>27,6%</a:t>
                      </a:r>
                    </a:p>
                  </a:txBody>
                  <a:tcPr/>
                </a:tc>
                <a:extLst>
                  <a:ext uri="{0D108BD9-81ED-4DB2-BD59-A6C34878D82A}">
                    <a16:rowId xmlns:a16="http://schemas.microsoft.com/office/drawing/2014/main" xmlns="" val="10003"/>
                  </a:ext>
                </a:extLst>
              </a:tr>
              <a:tr h="741345">
                <a:tc>
                  <a:txBody>
                    <a:bodyPr/>
                    <a:lstStyle/>
                    <a:p>
                      <a:r>
                        <a:rPr lang="es-ES_tradnl" sz="1800" b="1" dirty="0" err="1"/>
                        <a:t>Ciberbullying</a:t>
                      </a:r>
                      <a:endParaRPr lang="es-ES_tradnl" sz="1800" b="1" dirty="0"/>
                    </a:p>
                    <a:p>
                      <a:pPr lvl="1"/>
                      <a:r>
                        <a:rPr lang="es-ES_tradnl" sz="1800" dirty="0"/>
                        <a:t>V</a:t>
                      </a:r>
                      <a:r>
                        <a:rPr lang="es-ES" sz="1800" dirty="0" err="1"/>
                        <a:t>íctima</a:t>
                      </a:r>
                      <a:endParaRPr lang="es-ES" sz="1800" dirty="0"/>
                    </a:p>
                    <a:p>
                      <a:pPr lvl="1"/>
                      <a:r>
                        <a:rPr lang="es-ES" sz="1800" dirty="0"/>
                        <a:t>Acosador </a:t>
                      </a:r>
                      <a:endParaRPr lang="es-ES_tradnl" sz="1800" dirty="0"/>
                    </a:p>
                  </a:txBody>
                  <a:tcPr/>
                </a:tc>
                <a:tc>
                  <a:txBody>
                    <a:bodyPr/>
                    <a:lstStyle/>
                    <a:p>
                      <a:endParaRPr lang="es-ES_tradnl" sz="1800" dirty="0"/>
                    </a:p>
                    <a:p>
                      <a:r>
                        <a:rPr lang="es-ES_tradnl" sz="1800" dirty="0"/>
                        <a:t>8,9%</a:t>
                      </a:r>
                    </a:p>
                    <a:p>
                      <a:r>
                        <a:rPr lang="es-ES_tradnl" sz="1800" dirty="0"/>
                        <a:t>6,8%</a:t>
                      </a:r>
                    </a:p>
                  </a:txBody>
                  <a:tcPr/>
                </a:tc>
                <a:tc>
                  <a:txBody>
                    <a:bodyPr/>
                    <a:lstStyle/>
                    <a:p>
                      <a:endParaRPr lang="es-ES_tradnl" sz="1800" dirty="0"/>
                    </a:p>
                    <a:p>
                      <a:r>
                        <a:rPr lang="es-ES_tradnl" sz="1800" dirty="0"/>
                        <a:t>9,4%</a:t>
                      </a:r>
                    </a:p>
                    <a:p>
                      <a:r>
                        <a:rPr lang="es-ES_tradnl" sz="1800" dirty="0"/>
                        <a:t>8,8%</a:t>
                      </a:r>
                    </a:p>
                  </a:txBody>
                  <a:tcPr/>
                </a:tc>
                <a:extLst>
                  <a:ext uri="{0D108BD9-81ED-4DB2-BD59-A6C34878D82A}">
                    <a16:rowId xmlns:a16="http://schemas.microsoft.com/office/drawing/2014/main" xmlns="" val="10004"/>
                  </a:ext>
                </a:extLst>
              </a:tr>
              <a:tr h="601469">
                <a:tc>
                  <a:txBody>
                    <a:bodyPr/>
                    <a:lstStyle/>
                    <a:p>
                      <a:r>
                        <a:rPr lang="es-ES_tradnl" sz="1800" b="1" dirty="0" err="1"/>
                        <a:t>Sexting</a:t>
                      </a:r>
                      <a:endParaRPr lang="es-ES_tradnl" sz="1800" b="1" dirty="0"/>
                    </a:p>
                    <a:p>
                      <a:pPr lvl="1"/>
                      <a:r>
                        <a:rPr lang="es-ES_tradnl" sz="1800" dirty="0"/>
                        <a:t>Activo</a:t>
                      </a:r>
                    </a:p>
                    <a:p>
                      <a:pPr lvl="1"/>
                      <a:r>
                        <a:rPr lang="es-ES_tradnl" sz="1800" dirty="0"/>
                        <a:t>Pasivo</a:t>
                      </a:r>
                    </a:p>
                  </a:txBody>
                  <a:tcPr/>
                </a:tc>
                <a:tc>
                  <a:txBody>
                    <a:bodyPr/>
                    <a:lstStyle/>
                    <a:p>
                      <a:endParaRPr lang="es-ES_tradnl" sz="1800" dirty="0"/>
                    </a:p>
                    <a:p>
                      <a:r>
                        <a:rPr lang="es-ES_tradnl" sz="1800" dirty="0"/>
                        <a:t>4%</a:t>
                      </a:r>
                    </a:p>
                  </a:txBody>
                  <a:tcPr/>
                </a:tc>
                <a:tc>
                  <a:txBody>
                    <a:bodyPr/>
                    <a:lstStyle/>
                    <a:p>
                      <a:endParaRPr lang="es-ES_tradnl" sz="1800" dirty="0"/>
                    </a:p>
                    <a:p>
                      <a:r>
                        <a:rPr lang="es-ES_tradnl" sz="1800" dirty="0"/>
                        <a:t>9,2%</a:t>
                      </a:r>
                    </a:p>
                    <a:p>
                      <a:r>
                        <a:rPr lang="es-ES_tradnl" sz="1800" dirty="0"/>
                        <a:t>23%</a:t>
                      </a:r>
                    </a:p>
                  </a:txBody>
                  <a:tcPr/>
                </a:tc>
                <a:extLst>
                  <a:ext uri="{0D108BD9-81ED-4DB2-BD59-A6C34878D82A}">
                    <a16:rowId xmlns:a16="http://schemas.microsoft.com/office/drawing/2014/main" xmlns="" val="10005"/>
                  </a:ext>
                </a:extLst>
              </a:tr>
              <a:tr h="181839">
                <a:tc>
                  <a:txBody>
                    <a:bodyPr/>
                    <a:lstStyle/>
                    <a:p>
                      <a:r>
                        <a:rPr lang="es-ES_tradnl" sz="1800" b="1" dirty="0" err="1"/>
                        <a:t>Grooming</a:t>
                      </a:r>
                      <a:r>
                        <a:rPr lang="es-ES_tradnl" sz="1800" b="1" dirty="0"/>
                        <a:t> </a:t>
                      </a:r>
                    </a:p>
                    <a:p>
                      <a:pPr lvl="1"/>
                      <a:r>
                        <a:rPr lang="es-ES_tradnl" sz="1800" dirty="0"/>
                        <a:t>Aceptar a desconocidos en RRSS</a:t>
                      </a:r>
                    </a:p>
                    <a:p>
                      <a:pPr lvl="1"/>
                      <a:r>
                        <a:rPr lang="es-ES_tradnl" sz="1800" dirty="0"/>
                        <a:t>Quedar con</a:t>
                      </a:r>
                      <a:r>
                        <a:rPr lang="es-ES_tradnl" sz="1800" baseline="0" dirty="0"/>
                        <a:t> alguien que solo conoces de RRSS</a:t>
                      </a:r>
                    </a:p>
                  </a:txBody>
                  <a:tcPr/>
                </a:tc>
                <a:tc>
                  <a:txBody>
                    <a:bodyPr/>
                    <a:lstStyle/>
                    <a:p>
                      <a:endParaRPr lang="es-ES_tradnl" sz="1800" dirty="0"/>
                    </a:p>
                    <a:p>
                      <a:r>
                        <a:rPr lang="es-ES_tradnl" sz="1800" dirty="0"/>
                        <a:t>31,4%</a:t>
                      </a:r>
                    </a:p>
                    <a:p>
                      <a:r>
                        <a:rPr lang="es-ES_tradnl" sz="1800" dirty="0"/>
                        <a:t>10,7%</a:t>
                      </a:r>
                    </a:p>
                  </a:txBody>
                  <a:tcPr/>
                </a:tc>
                <a:tc>
                  <a:txBody>
                    <a:bodyPr/>
                    <a:lstStyle/>
                    <a:p>
                      <a:endParaRPr lang="es-ES_tradnl" sz="1800" dirty="0"/>
                    </a:p>
                    <a:p>
                      <a:r>
                        <a:rPr lang="es-ES_tradnl" sz="1800" dirty="0"/>
                        <a:t>52,7%</a:t>
                      </a:r>
                    </a:p>
                    <a:p>
                      <a:r>
                        <a:rPr lang="es-ES_tradnl" sz="1800" dirty="0"/>
                        <a:t>17,4%</a:t>
                      </a:r>
                    </a:p>
                  </a:txBody>
                  <a:tcPr/>
                </a:tc>
                <a:extLst>
                  <a:ext uri="{0D108BD9-81ED-4DB2-BD59-A6C34878D82A}">
                    <a16:rowId xmlns:a16="http://schemas.microsoft.com/office/drawing/2014/main" xmlns="" val="10006"/>
                  </a:ext>
                </a:extLst>
              </a:tr>
              <a:tr h="181839">
                <a:tc>
                  <a:txBody>
                    <a:bodyPr/>
                    <a:lstStyle/>
                    <a:p>
                      <a:pPr lvl="0"/>
                      <a:r>
                        <a:rPr lang="es-ES_tradnl" sz="1800" b="1" baseline="0" dirty="0"/>
                        <a:t>Apostar dinero en la red</a:t>
                      </a:r>
                    </a:p>
                  </a:txBody>
                  <a:tcPr/>
                </a:tc>
                <a:tc>
                  <a:txBody>
                    <a:bodyPr/>
                    <a:lstStyle/>
                    <a:p>
                      <a:r>
                        <a:rPr lang="es-ES_tradnl" sz="1800" dirty="0"/>
                        <a:t>4,2%</a:t>
                      </a:r>
                    </a:p>
                  </a:txBody>
                  <a:tcPr/>
                </a:tc>
                <a:tc>
                  <a:txBody>
                    <a:bodyPr/>
                    <a:lstStyle/>
                    <a:p>
                      <a:r>
                        <a:rPr lang="es-ES_tradnl" sz="1800" dirty="0">
                          <a:solidFill>
                            <a:srgbClr val="FF0000"/>
                          </a:solidFill>
                        </a:rPr>
                        <a:t>8,4%</a:t>
                      </a:r>
                    </a:p>
                  </a:txBody>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2640741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gl-ES" dirty="0"/>
              <a:t>DATOS GALICIA</a:t>
            </a:r>
          </a:p>
        </p:txBody>
      </p:sp>
      <p:grpSp>
        <p:nvGrpSpPr>
          <p:cNvPr id="4" name="2 Grupo"/>
          <p:cNvGrpSpPr/>
          <p:nvPr/>
        </p:nvGrpSpPr>
        <p:grpSpPr>
          <a:xfrm>
            <a:off x="1945716" y="3218457"/>
            <a:ext cx="8555900" cy="3150583"/>
            <a:chOff x="336580" y="4135339"/>
            <a:chExt cx="8555900" cy="3150583"/>
          </a:xfrm>
        </p:grpSpPr>
        <p:sp>
          <p:nvSpPr>
            <p:cNvPr id="5" name="4 Rectángulo redondeado"/>
            <p:cNvSpPr/>
            <p:nvPr/>
          </p:nvSpPr>
          <p:spPr>
            <a:xfrm>
              <a:off x="336580" y="4135339"/>
              <a:ext cx="5171524" cy="3150583"/>
            </a:xfrm>
            <a:prstGeom prst="roundRect">
              <a:avLst/>
            </a:prstGeom>
            <a:solidFill>
              <a:srgbClr val="8AA4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r>
                <a:rPr lang="es-ES" sz="2400" b="1" dirty="0">
                  <a:solidFill>
                    <a:schemeClr val="tx1">
                      <a:lumMod val="75000"/>
                      <a:lumOff val="25000"/>
                    </a:schemeClr>
                  </a:solidFill>
                </a:rPr>
                <a:t>USO PROBLEMÁTICO</a:t>
              </a:r>
            </a:p>
            <a:p>
              <a:pPr marL="285750" lvl="0" indent="-285750" algn="just" fontAlgn="base">
                <a:spcBef>
                  <a:spcPct val="0"/>
                </a:spcBef>
                <a:spcAft>
                  <a:spcPct val="0"/>
                </a:spcAft>
                <a:buFont typeface="Wingdings" panose="05000000000000000000" pitchFamily="2" charset="2"/>
                <a:buChar char="ü"/>
              </a:pPr>
              <a:r>
                <a:rPr lang="es-ES" sz="1400" dirty="0">
                  <a:solidFill>
                    <a:schemeClr val="bg1"/>
                  </a:solidFill>
                  <a:latin typeface="Tahoma" pitchFamily="34" charset="0"/>
                  <a:cs typeface="Tahoma" pitchFamily="34" charset="0"/>
                </a:rPr>
                <a:t>Si bien la OMS no reconoce todavía como tal la Adicción a Internet, se estima que el 16,3% de los adolescentes estarían haciendo un Uso problemático de Internet y las TIC  (</a:t>
              </a:r>
              <a:r>
                <a:rPr lang="es-ES" sz="1400" b="1" dirty="0">
                  <a:solidFill>
                    <a:schemeClr val="accent4">
                      <a:lumMod val="75000"/>
                    </a:schemeClr>
                  </a:solidFill>
                  <a:latin typeface="Tahoma" pitchFamily="34" charset="0"/>
                  <a:cs typeface="Tahoma" pitchFamily="34" charset="0"/>
                </a:rPr>
                <a:t>21,8%</a:t>
              </a:r>
              <a:r>
                <a:rPr lang="es-ES" sz="1400" dirty="0">
                  <a:solidFill>
                    <a:schemeClr val="accent4">
                      <a:lumMod val="75000"/>
                    </a:schemeClr>
                  </a:solidFill>
                  <a:latin typeface="Tahoma" pitchFamily="34" charset="0"/>
                  <a:cs typeface="Tahoma" pitchFamily="34" charset="0"/>
                </a:rPr>
                <a:t> en 14-18 años</a:t>
              </a:r>
              <a:r>
                <a:rPr lang="es-ES" sz="1400" dirty="0">
                  <a:solidFill>
                    <a:schemeClr val="bg1"/>
                  </a:solidFill>
                  <a:latin typeface="Tahoma" pitchFamily="34" charset="0"/>
                  <a:cs typeface="Tahoma" pitchFamily="34" charset="0"/>
                </a:rPr>
                <a:t>)</a:t>
              </a:r>
            </a:p>
            <a:p>
              <a:pPr marL="285750" lvl="0" indent="-285750" algn="just" fontAlgn="base">
                <a:spcBef>
                  <a:spcPct val="0"/>
                </a:spcBef>
                <a:spcAft>
                  <a:spcPct val="0"/>
                </a:spcAft>
                <a:buFont typeface="Wingdings" panose="05000000000000000000" pitchFamily="2" charset="2"/>
                <a:buChar char="ü"/>
              </a:pPr>
              <a:endParaRPr lang="es-ES" sz="1400" dirty="0">
                <a:solidFill>
                  <a:schemeClr val="bg1"/>
                </a:solidFill>
                <a:latin typeface="Tahoma" pitchFamily="34" charset="0"/>
                <a:cs typeface="Tahoma" pitchFamily="34" charset="0"/>
              </a:endParaRPr>
            </a:p>
            <a:p>
              <a:pPr marL="285750" lvl="0" indent="-285750" algn="just" fontAlgn="base">
                <a:spcBef>
                  <a:spcPct val="0"/>
                </a:spcBef>
                <a:spcAft>
                  <a:spcPct val="0"/>
                </a:spcAft>
                <a:buFont typeface="Wingdings" panose="05000000000000000000" pitchFamily="2" charset="2"/>
                <a:buChar char="ü"/>
              </a:pPr>
              <a:r>
                <a:rPr lang="es-ES" sz="1400" b="1" dirty="0">
                  <a:solidFill>
                    <a:schemeClr val="bg1"/>
                  </a:solidFill>
                  <a:latin typeface="Tahoma" pitchFamily="34" charset="0"/>
                  <a:cs typeface="Tahoma" pitchFamily="34" charset="0"/>
                </a:rPr>
                <a:t>Aunque no existe un claro perfil de riesgo…</a:t>
              </a:r>
            </a:p>
            <a:p>
              <a:pPr marL="285750" lvl="0" indent="-285750" algn="just" fontAlgn="base">
                <a:spcBef>
                  <a:spcPct val="0"/>
                </a:spcBef>
                <a:spcAft>
                  <a:spcPct val="0"/>
                </a:spcAft>
                <a:buFont typeface="Wingdings" panose="05000000000000000000" pitchFamily="2" charset="2"/>
                <a:buChar char="ü"/>
              </a:pPr>
              <a:endParaRPr lang="es-ES" sz="1400" b="1" dirty="0">
                <a:solidFill>
                  <a:schemeClr val="bg1"/>
                </a:solidFill>
                <a:latin typeface="Tahoma" pitchFamily="34" charset="0"/>
                <a:cs typeface="Tahoma" pitchFamily="34" charset="0"/>
              </a:endParaRPr>
            </a:p>
            <a:p>
              <a:pPr marL="285750" lvl="0" indent="-285750" algn="just" fontAlgn="base">
                <a:spcBef>
                  <a:spcPct val="0"/>
                </a:spcBef>
                <a:spcAft>
                  <a:spcPct val="0"/>
                </a:spcAft>
                <a:buFont typeface="Wingdings" panose="05000000000000000000" pitchFamily="2" charset="2"/>
                <a:buChar char="ü"/>
              </a:pPr>
              <a:r>
                <a:rPr lang="es-ES" sz="1400" dirty="0">
                  <a:solidFill>
                    <a:schemeClr val="bg1"/>
                  </a:solidFill>
                  <a:latin typeface="Tahoma" pitchFamily="34" charset="0"/>
                  <a:cs typeface="Tahoma" pitchFamily="34" charset="0"/>
                </a:rPr>
                <a:t>Es mayor entre las chicas, entre los 14-16 años, núcleos urbanos, centros privados y sobre todo en niños/as</a:t>
              </a:r>
              <a:r>
                <a:rPr lang="es-ES" sz="1400" b="1" dirty="0">
                  <a:solidFill>
                    <a:schemeClr val="bg1"/>
                  </a:solidFill>
                  <a:latin typeface="Tahoma" pitchFamily="34" charset="0"/>
                  <a:cs typeface="Tahoma" pitchFamily="34" charset="0"/>
                </a:rPr>
                <a:t> cuyos padres no supervisan el uso que hacen de Internet</a:t>
              </a:r>
              <a:r>
                <a:rPr lang="es-ES" sz="1400" dirty="0">
                  <a:solidFill>
                    <a:schemeClr val="bg1"/>
                  </a:solidFill>
                  <a:latin typeface="Tahoma" pitchFamily="34" charset="0"/>
                  <a:cs typeface="Tahoma" pitchFamily="34" charset="0"/>
                </a:rPr>
                <a:t>.</a:t>
              </a:r>
            </a:p>
            <a:p>
              <a:pPr marL="285750" indent="-285750" algn="just">
                <a:buFont typeface="Wingdings" panose="05000000000000000000" pitchFamily="2" charset="2"/>
                <a:buChar char="ü"/>
              </a:pPr>
              <a:endParaRPr lang="es-ES" sz="1400" dirty="0">
                <a:solidFill>
                  <a:schemeClr val="bg1"/>
                </a:solidFill>
                <a:latin typeface="Tahoma" pitchFamily="34" charset="0"/>
                <a:cs typeface="Tahoma" pitchFamily="34" charset="0"/>
              </a:endParaRPr>
            </a:p>
          </p:txBody>
        </p:sp>
        <p:grpSp>
          <p:nvGrpSpPr>
            <p:cNvPr id="6" name="Group 1"/>
            <p:cNvGrpSpPr>
              <a:grpSpLocks/>
            </p:cNvGrpSpPr>
            <p:nvPr/>
          </p:nvGrpSpPr>
          <p:grpSpPr bwMode="auto">
            <a:xfrm>
              <a:off x="7272808" y="4544516"/>
              <a:ext cx="1619672" cy="1628775"/>
              <a:chOff x="7040" y="9183"/>
              <a:chExt cx="3160" cy="2565"/>
            </a:xfrm>
          </p:grpSpPr>
          <p:sp>
            <p:nvSpPr>
              <p:cNvPr id="8" name="Text Box 2"/>
              <p:cNvSpPr txBox="1">
                <a:spLocks noChangeArrowheads="1"/>
              </p:cNvSpPr>
              <p:nvPr/>
            </p:nvSpPr>
            <p:spPr bwMode="auto">
              <a:xfrm>
                <a:off x="7040" y="11043"/>
                <a:ext cx="2879" cy="7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l">
                  <a:spcAft>
                    <a:spcPts val="1000"/>
                  </a:spcAft>
                </a:pPr>
                <a:r>
                  <a:rPr lang="es-ES" sz="1000" b="1" dirty="0">
                    <a:solidFill>
                      <a:srgbClr val="595959"/>
                    </a:solidFill>
                    <a:latin typeface="Tahoma" pitchFamily="34" charset="0"/>
                  </a:rPr>
                  <a:t>Uso </a:t>
                </a:r>
                <a:r>
                  <a:rPr lang="es-ES" sz="1000" b="1" dirty="0" err="1">
                    <a:solidFill>
                      <a:srgbClr val="595959"/>
                    </a:solidFill>
                    <a:latin typeface="Tahoma" pitchFamily="34" charset="0"/>
                  </a:rPr>
                  <a:t>Saudable</a:t>
                </a:r>
                <a:endParaRPr lang="es-ES" sz="2000" dirty="0">
                  <a:solidFill>
                    <a:prstClr val="black"/>
                  </a:solidFill>
                </a:endParaRPr>
              </a:p>
            </p:txBody>
          </p:sp>
          <p:sp>
            <p:nvSpPr>
              <p:cNvPr id="9" name="Text Box 3"/>
              <p:cNvSpPr txBox="1">
                <a:spLocks noChangeArrowheads="1"/>
              </p:cNvSpPr>
              <p:nvPr/>
            </p:nvSpPr>
            <p:spPr bwMode="auto">
              <a:xfrm>
                <a:off x="7040" y="9183"/>
                <a:ext cx="3160" cy="3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l">
                  <a:spcAft>
                    <a:spcPts val="1000"/>
                  </a:spcAft>
                </a:pPr>
                <a:r>
                  <a:rPr lang="es-ES" sz="1000" b="1" dirty="0">
                    <a:solidFill>
                      <a:srgbClr val="FF0000"/>
                    </a:solidFill>
                    <a:latin typeface="Tahoma" pitchFamily="34" charset="0"/>
                  </a:rPr>
                  <a:t>Uso Problemático</a:t>
                </a:r>
                <a:endParaRPr lang="es-ES" sz="2000" dirty="0">
                  <a:solidFill>
                    <a:srgbClr val="FF0000"/>
                  </a:solidFill>
                </a:endParaRPr>
              </a:p>
            </p:txBody>
          </p:sp>
        </p:grpSp>
        <p:graphicFrame>
          <p:nvGraphicFramePr>
            <p:cNvPr id="7" name="6 Gráfico"/>
            <p:cNvGraphicFramePr/>
            <p:nvPr>
              <p:extLst>
                <p:ext uri="{D42A27DB-BD31-4B8C-83A1-F6EECF244321}">
                  <p14:modId xmlns:p14="http://schemas.microsoft.com/office/powerpoint/2010/main" val="2442004551"/>
                </p:ext>
              </p:extLst>
            </p:nvPr>
          </p:nvGraphicFramePr>
          <p:xfrm>
            <a:off x="5616624" y="4251221"/>
            <a:ext cx="2009775" cy="2655193"/>
          </p:xfrm>
          <a:graphic>
            <a:graphicData uri="http://schemas.openxmlformats.org/drawingml/2006/chart">
              <c:chart xmlns:c="http://schemas.openxmlformats.org/drawingml/2006/chart" xmlns:r="http://schemas.openxmlformats.org/officeDocument/2006/relationships" r:id="rId2"/>
            </a:graphicData>
          </a:graphic>
        </p:graphicFrame>
      </p:gr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8052" y="1076863"/>
            <a:ext cx="5414228" cy="2020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946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DF3222AC-B4D7-4B55-AA67-90CBDA2CD2F5}"/>
              </a:ext>
            </a:extLst>
          </p:cNvPr>
          <p:cNvPicPr>
            <a:picLocks noChangeAspect="1"/>
          </p:cNvPicPr>
          <p:nvPr/>
        </p:nvPicPr>
        <p:blipFill>
          <a:blip r:embed="rId2"/>
          <a:stretch>
            <a:fillRect/>
          </a:stretch>
        </p:blipFill>
        <p:spPr>
          <a:xfrm>
            <a:off x="0" y="33712"/>
            <a:ext cx="12192000" cy="6790575"/>
          </a:xfrm>
          <a:prstGeom prst="rect">
            <a:avLst/>
          </a:prstGeom>
        </p:spPr>
      </p:pic>
    </p:spTree>
    <p:extLst>
      <p:ext uri="{BB962C8B-B14F-4D97-AF65-F5344CB8AC3E}">
        <p14:creationId xmlns:p14="http://schemas.microsoft.com/office/powerpoint/2010/main" val="166946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gl-ES" dirty="0"/>
              <a:t>NO ES UN PROBLEMA AISLADO</a:t>
            </a:r>
          </a:p>
        </p:txBody>
      </p:sp>
      <p:graphicFrame>
        <p:nvGraphicFramePr>
          <p:cNvPr id="4" name="3 Tabla"/>
          <p:cNvGraphicFramePr>
            <a:graphicFrameLocks noGrp="1"/>
          </p:cNvGraphicFramePr>
          <p:nvPr>
            <p:extLst>
              <p:ext uri="{D42A27DB-BD31-4B8C-83A1-F6EECF244321}">
                <p14:modId xmlns:p14="http://schemas.microsoft.com/office/powerpoint/2010/main" val="3307205352"/>
              </p:ext>
            </p:extLst>
          </p:nvPr>
        </p:nvGraphicFramePr>
        <p:xfrm>
          <a:off x="6469534" y="1466331"/>
          <a:ext cx="4484216" cy="2519980"/>
        </p:xfrm>
        <a:graphic>
          <a:graphicData uri="http://schemas.openxmlformats.org/drawingml/2006/table">
            <a:tbl>
              <a:tblPr firstRow="1" firstCol="1" bandRow="1">
                <a:tableStyleId>{5C22544A-7EE6-4342-B048-85BDC9FD1C3A}</a:tableStyleId>
              </a:tblPr>
              <a:tblGrid>
                <a:gridCol w="1894171">
                  <a:extLst>
                    <a:ext uri="{9D8B030D-6E8A-4147-A177-3AD203B41FA5}">
                      <a16:colId xmlns:a16="http://schemas.microsoft.com/office/drawing/2014/main" xmlns="" val="20000"/>
                    </a:ext>
                  </a:extLst>
                </a:gridCol>
                <a:gridCol w="1297963">
                  <a:extLst>
                    <a:ext uri="{9D8B030D-6E8A-4147-A177-3AD203B41FA5}">
                      <a16:colId xmlns:a16="http://schemas.microsoft.com/office/drawing/2014/main" xmlns="" val="20001"/>
                    </a:ext>
                  </a:extLst>
                </a:gridCol>
                <a:gridCol w="1292082">
                  <a:extLst>
                    <a:ext uri="{9D8B030D-6E8A-4147-A177-3AD203B41FA5}">
                      <a16:colId xmlns:a16="http://schemas.microsoft.com/office/drawing/2014/main" xmlns="" val="20002"/>
                    </a:ext>
                  </a:extLst>
                </a:gridCol>
              </a:tblGrid>
              <a:tr h="223580">
                <a:tc rowSpan="2">
                  <a:txBody>
                    <a:bodyPr/>
                    <a:lstStyle/>
                    <a:p>
                      <a:pPr algn="ctr">
                        <a:lnSpc>
                          <a:spcPct val="115000"/>
                        </a:lnSpc>
                        <a:spcAft>
                          <a:spcPts val="0"/>
                        </a:spcAft>
                      </a:pPr>
                      <a:r>
                        <a:rPr lang="es-ES" sz="1600" dirty="0">
                          <a:solidFill>
                            <a:srgbClr val="002060"/>
                          </a:solidFill>
                          <a:effectLst/>
                        </a:rPr>
                        <a:t>Consumo Drogas</a:t>
                      </a:r>
                    </a:p>
                    <a:p>
                      <a:pPr algn="ctr">
                        <a:lnSpc>
                          <a:spcPct val="115000"/>
                        </a:lnSpc>
                        <a:spcAft>
                          <a:spcPts val="0"/>
                        </a:spcAft>
                      </a:pPr>
                      <a:r>
                        <a:rPr lang="es-ES" sz="1600" dirty="0">
                          <a:solidFill>
                            <a:srgbClr val="002060"/>
                          </a:solidFill>
                          <a:effectLst/>
                          <a:latin typeface="Calibri"/>
                          <a:ea typeface="Calibri"/>
                          <a:cs typeface="Times New Roman"/>
                        </a:rPr>
                        <a:t>(patrón riesgo)</a:t>
                      </a:r>
                      <a:endParaRPr lang="es-ES" sz="2000" dirty="0">
                        <a:solidFill>
                          <a:srgbClr val="002060"/>
                        </a:solidFill>
                        <a:effectLst/>
                        <a:latin typeface="Calibri"/>
                        <a:ea typeface="Calibri"/>
                        <a:cs typeface="Times New Roman"/>
                      </a:endParaRPr>
                    </a:p>
                  </a:txBody>
                  <a:tcPr marL="68580" marR="68580" marT="0" marB="0" anchor="ctr">
                    <a:solidFill>
                      <a:schemeClr val="accent1">
                        <a:lumMod val="20000"/>
                        <a:lumOff val="80000"/>
                      </a:schemeClr>
                    </a:solidFill>
                  </a:tcPr>
                </a:tc>
                <a:tc gridSpan="2">
                  <a:txBody>
                    <a:bodyPr/>
                    <a:lstStyle/>
                    <a:p>
                      <a:pPr algn="ctr">
                        <a:lnSpc>
                          <a:spcPct val="115000"/>
                        </a:lnSpc>
                        <a:spcAft>
                          <a:spcPts val="0"/>
                        </a:spcAft>
                      </a:pPr>
                      <a:r>
                        <a:rPr lang="es-ES" sz="1600" dirty="0">
                          <a:effectLst/>
                        </a:rPr>
                        <a:t>Uso Problemático Internet</a:t>
                      </a:r>
                      <a:endParaRPr lang="es-ES" sz="2000" dirty="0">
                        <a:effectLst/>
                        <a:latin typeface="Calibri"/>
                        <a:ea typeface="Calibri"/>
                        <a:cs typeface="Times New Roman"/>
                      </a:endParaRPr>
                    </a:p>
                  </a:txBody>
                  <a:tcPr marL="68580" marR="68580" marT="0" marB="0" anchor="ctr"/>
                </a:tc>
                <a:tc hMerge="1">
                  <a:txBody>
                    <a:bodyPr/>
                    <a:lstStyle/>
                    <a:p>
                      <a:endParaRPr lang="es-ES"/>
                    </a:p>
                  </a:txBody>
                  <a:tcPr/>
                </a:tc>
                <a:extLst>
                  <a:ext uri="{0D108BD9-81ED-4DB2-BD59-A6C34878D82A}">
                    <a16:rowId xmlns:a16="http://schemas.microsoft.com/office/drawing/2014/main" xmlns="" val="10000"/>
                  </a:ext>
                </a:extLst>
              </a:tr>
              <a:tr h="670740">
                <a:tc vMerge="1">
                  <a:txBody>
                    <a:bodyPr/>
                    <a:lstStyle/>
                    <a:p>
                      <a:endParaRPr lang="es-ES"/>
                    </a:p>
                  </a:txBody>
                  <a:tcPr/>
                </a:tc>
                <a:tc>
                  <a:txBody>
                    <a:bodyPr/>
                    <a:lstStyle/>
                    <a:p>
                      <a:pPr algn="ctr">
                        <a:lnSpc>
                          <a:spcPct val="115000"/>
                        </a:lnSpc>
                        <a:spcAft>
                          <a:spcPts val="0"/>
                        </a:spcAft>
                      </a:pPr>
                      <a:r>
                        <a:rPr lang="es-ES" sz="1600" b="1" dirty="0">
                          <a:solidFill>
                            <a:schemeClr val="tx2"/>
                          </a:solidFill>
                          <a:effectLst/>
                        </a:rPr>
                        <a:t>Positivo </a:t>
                      </a:r>
                      <a:endParaRPr lang="es-ES" sz="2000" b="1" dirty="0">
                        <a:solidFill>
                          <a:schemeClr val="tx2"/>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600" b="1" dirty="0">
                          <a:solidFill>
                            <a:schemeClr val="tx2"/>
                          </a:solidFill>
                          <a:effectLst/>
                        </a:rPr>
                        <a:t>Negativo </a:t>
                      </a:r>
                      <a:endParaRPr lang="es-ES" sz="2000" b="1" dirty="0">
                        <a:solidFill>
                          <a:schemeClr val="tx2"/>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xmlns="" val="10001"/>
                  </a:ext>
                </a:extLst>
              </a:tr>
              <a:tr h="223580">
                <a:tc>
                  <a:txBody>
                    <a:bodyPr/>
                    <a:lstStyle/>
                    <a:p>
                      <a:pPr algn="ctr">
                        <a:lnSpc>
                          <a:spcPct val="115000"/>
                        </a:lnSpc>
                        <a:spcAft>
                          <a:spcPts val="0"/>
                        </a:spcAft>
                      </a:pPr>
                      <a:r>
                        <a:rPr lang="es-ES" sz="1600" dirty="0">
                          <a:effectLst/>
                        </a:rPr>
                        <a:t>AUDIT (alcohol)</a:t>
                      </a:r>
                      <a:endParaRPr lang="es-ES" sz="20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600" dirty="0">
                          <a:solidFill>
                            <a:srgbClr val="C00000"/>
                          </a:solidFill>
                          <a:effectLst/>
                        </a:rPr>
                        <a:t>38,1%</a:t>
                      </a:r>
                      <a:endParaRPr lang="es-ES" sz="2000" dirty="0">
                        <a:solidFill>
                          <a:srgbClr val="C00000"/>
                        </a:solidFill>
                        <a:effectLst/>
                      </a:endParaRPr>
                    </a:p>
                  </a:txBody>
                  <a:tcPr marL="68580" marR="68580" marT="0" marB="0" anchor="ctr"/>
                </a:tc>
                <a:tc>
                  <a:txBody>
                    <a:bodyPr/>
                    <a:lstStyle/>
                    <a:p>
                      <a:pPr algn="ctr">
                        <a:lnSpc>
                          <a:spcPct val="115000"/>
                        </a:lnSpc>
                        <a:spcAft>
                          <a:spcPts val="0"/>
                        </a:spcAft>
                      </a:pPr>
                      <a:r>
                        <a:rPr lang="es-ES" sz="1600" dirty="0">
                          <a:effectLst/>
                        </a:rPr>
                        <a:t>15,8%</a:t>
                      </a:r>
                      <a:endParaRPr lang="es-ES" sz="2000" dirty="0">
                        <a:effectLst/>
                      </a:endParaRPr>
                    </a:p>
                  </a:txBody>
                  <a:tcPr marL="68580" marR="68580" marT="0" marB="0" anchor="ctr"/>
                </a:tc>
                <a:extLst>
                  <a:ext uri="{0D108BD9-81ED-4DB2-BD59-A6C34878D82A}">
                    <a16:rowId xmlns:a16="http://schemas.microsoft.com/office/drawing/2014/main" xmlns="" val="10002"/>
                  </a:ext>
                </a:extLst>
              </a:tr>
              <a:tr h="447160">
                <a:tc>
                  <a:txBody>
                    <a:bodyPr/>
                    <a:lstStyle/>
                    <a:p>
                      <a:pPr algn="ctr">
                        <a:lnSpc>
                          <a:spcPct val="115000"/>
                        </a:lnSpc>
                        <a:spcAft>
                          <a:spcPts val="0"/>
                        </a:spcAft>
                      </a:pPr>
                      <a:r>
                        <a:rPr lang="es-ES" sz="1600" dirty="0">
                          <a:effectLst/>
                        </a:rPr>
                        <a:t>CAST (cannabis)</a:t>
                      </a:r>
                      <a:endParaRPr lang="es-ES" sz="20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600" dirty="0">
                          <a:solidFill>
                            <a:srgbClr val="C00000"/>
                          </a:solidFill>
                          <a:effectLst/>
                        </a:rPr>
                        <a:t>7%</a:t>
                      </a:r>
                      <a:endParaRPr lang="es-ES" sz="2000" dirty="0">
                        <a:solidFill>
                          <a:srgbClr val="C00000"/>
                        </a:solidFill>
                        <a:effectLst/>
                      </a:endParaRPr>
                    </a:p>
                  </a:txBody>
                  <a:tcPr marL="68580" marR="68580" marT="0" marB="0" anchor="ctr"/>
                </a:tc>
                <a:tc>
                  <a:txBody>
                    <a:bodyPr/>
                    <a:lstStyle/>
                    <a:p>
                      <a:pPr algn="ctr">
                        <a:lnSpc>
                          <a:spcPct val="115000"/>
                        </a:lnSpc>
                        <a:spcAft>
                          <a:spcPts val="0"/>
                        </a:spcAft>
                      </a:pPr>
                      <a:r>
                        <a:rPr lang="es-ES" sz="1600" dirty="0">
                          <a:effectLst/>
                        </a:rPr>
                        <a:t>2,9%</a:t>
                      </a:r>
                      <a:endParaRPr lang="es-ES" sz="2000" dirty="0">
                        <a:effectLst/>
                      </a:endParaRPr>
                    </a:p>
                  </a:txBody>
                  <a:tcPr marL="68580" marR="68580" marT="0" marB="0" anchor="ctr"/>
                </a:tc>
                <a:extLst>
                  <a:ext uri="{0D108BD9-81ED-4DB2-BD59-A6C34878D82A}">
                    <a16:rowId xmlns:a16="http://schemas.microsoft.com/office/drawing/2014/main" xmlns="" val="10003"/>
                  </a:ext>
                </a:extLst>
              </a:tr>
              <a:tr h="447160">
                <a:tc>
                  <a:txBody>
                    <a:bodyPr/>
                    <a:lstStyle/>
                    <a:p>
                      <a:pPr algn="ctr">
                        <a:lnSpc>
                          <a:spcPct val="115000"/>
                        </a:lnSpc>
                        <a:spcAft>
                          <a:spcPts val="0"/>
                        </a:spcAft>
                      </a:pPr>
                      <a:r>
                        <a:rPr lang="es-ES" sz="1600" dirty="0">
                          <a:effectLst/>
                        </a:rPr>
                        <a:t>CRAFFT</a:t>
                      </a:r>
                    </a:p>
                    <a:p>
                      <a:pPr algn="ctr">
                        <a:lnSpc>
                          <a:spcPct val="115000"/>
                        </a:lnSpc>
                        <a:spcAft>
                          <a:spcPts val="0"/>
                        </a:spcAft>
                      </a:pPr>
                      <a:r>
                        <a:rPr lang="es-ES" sz="1600" dirty="0">
                          <a:effectLst/>
                          <a:latin typeface="Calibri"/>
                          <a:ea typeface="Calibri"/>
                          <a:cs typeface="Times New Roman"/>
                        </a:rPr>
                        <a:t>(Drogas general)</a:t>
                      </a:r>
                      <a:endParaRPr lang="es-ES" sz="20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600" dirty="0">
                          <a:solidFill>
                            <a:srgbClr val="C00000"/>
                          </a:solidFill>
                          <a:effectLst/>
                        </a:rPr>
                        <a:t>39,4%</a:t>
                      </a:r>
                      <a:endParaRPr lang="es-ES" sz="2000" dirty="0">
                        <a:solidFill>
                          <a:srgbClr val="C00000"/>
                        </a:solidFill>
                        <a:effectLst/>
                      </a:endParaRPr>
                    </a:p>
                  </a:txBody>
                  <a:tcPr marL="68580" marR="68580" marT="0" marB="0" anchor="ctr"/>
                </a:tc>
                <a:tc>
                  <a:txBody>
                    <a:bodyPr/>
                    <a:lstStyle/>
                    <a:p>
                      <a:pPr algn="ctr">
                        <a:lnSpc>
                          <a:spcPct val="115000"/>
                        </a:lnSpc>
                        <a:spcAft>
                          <a:spcPts val="0"/>
                        </a:spcAft>
                      </a:pPr>
                      <a:r>
                        <a:rPr lang="es-ES" sz="1600" dirty="0">
                          <a:effectLst/>
                        </a:rPr>
                        <a:t>13,3%</a:t>
                      </a:r>
                      <a:endParaRPr lang="es-ES" sz="2000" dirty="0">
                        <a:effectLst/>
                      </a:endParaRPr>
                    </a:p>
                  </a:txBody>
                  <a:tcPr marL="68580" marR="68580" marT="0" marB="0" anchor="ctr"/>
                </a:tc>
                <a:extLst>
                  <a:ext uri="{0D108BD9-81ED-4DB2-BD59-A6C34878D82A}">
                    <a16:rowId xmlns:a16="http://schemas.microsoft.com/office/drawing/2014/main" xmlns="" val="10004"/>
                  </a:ext>
                </a:extLst>
              </a:tr>
            </a:tbl>
          </a:graphicData>
        </a:graphic>
      </p:graphicFrame>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5958" y="1335290"/>
            <a:ext cx="4326162" cy="5464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6551082" y="4185128"/>
            <a:ext cx="4271050" cy="1754326"/>
          </a:xfrm>
          <a:prstGeom prst="rect">
            <a:avLst/>
          </a:prstGeom>
          <a:solidFill>
            <a:schemeClr val="accent1">
              <a:lumMod val="20000"/>
              <a:lumOff val="80000"/>
            </a:schemeClr>
          </a:solidFill>
        </p:spPr>
        <p:txBody>
          <a:bodyPr wrap="square">
            <a:spAutoFit/>
          </a:bodyPr>
          <a:lstStyle/>
          <a:p>
            <a:pPr algn="ctr"/>
            <a:r>
              <a:rPr lang="es-ES" b="1" dirty="0">
                <a:solidFill>
                  <a:srgbClr val="002060"/>
                </a:solidFill>
              </a:rPr>
              <a:t>La Adicción a Internet y el consumo de sustancias están muy relacionadas.</a:t>
            </a:r>
          </a:p>
          <a:p>
            <a:pPr algn="ctr"/>
            <a:endParaRPr lang="es-ES" b="1" dirty="0">
              <a:solidFill>
                <a:srgbClr val="002060"/>
              </a:solidFill>
            </a:endParaRPr>
          </a:p>
          <a:p>
            <a:pPr algn="ctr"/>
            <a:r>
              <a:rPr lang="es-ES" b="1" dirty="0">
                <a:solidFill>
                  <a:srgbClr val="002060"/>
                </a:solidFill>
              </a:rPr>
              <a:t>Las tasas de “consumidores de riesgo” se triplican entre los Usuarios Problemáticos de Internet.</a:t>
            </a:r>
          </a:p>
        </p:txBody>
      </p:sp>
    </p:spTree>
    <p:extLst>
      <p:ext uri="{BB962C8B-B14F-4D97-AF65-F5344CB8AC3E}">
        <p14:creationId xmlns:p14="http://schemas.microsoft.com/office/powerpoint/2010/main" val="125431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0"/>
            <a:r>
              <a:rPr lang="es-ES" sz="4400" dirty="0"/>
              <a:t>INDICIOS DE UNA POSIBLE ADICCIÓN</a:t>
            </a:r>
          </a:p>
        </p:txBody>
      </p:sp>
      <p:graphicFrame>
        <p:nvGraphicFramePr>
          <p:cNvPr id="11" name="10 Tabla"/>
          <p:cNvGraphicFramePr>
            <a:graphicFrameLocks noGrp="1"/>
          </p:cNvGraphicFramePr>
          <p:nvPr>
            <p:extLst>
              <p:ext uri="{D42A27DB-BD31-4B8C-83A1-F6EECF244321}">
                <p14:modId xmlns:p14="http://schemas.microsoft.com/office/powerpoint/2010/main" val="1841807943"/>
              </p:ext>
            </p:extLst>
          </p:nvPr>
        </p:nvGraphicFramePr>
        <p:xfrm>
          <a:off x="1341944" y="1355417"/>
          <a:ext cx="8280920" cy="4414520"/>
        </p:xfrm>
        <a:graphic>
          <a:graphicData uri="http://schemas.openxmlformats.org/drawingml/2006/table">
            <a:tbl>
              <a:tblPr bandRow="1"/>
              <a:tblGrid>
                <a:gridCol w="8280920">
                  <a:extLst>
                    <a:ext uri="{9D8B030D-6E8A-4147-A177-3AD203B41FA5}">
                      <a16:colId xmlns:a16="http://schemas.microsoft.com/office/drawing/2014/main" xmlns="" val="20000"/>
                    </a:ext>
                  </a:extLst>
                </a:gridCol>
              </a:tblGrid>
              <a:tr h="14401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lang="es-ES" sz="1600" b="1" dirty="0">
                          <a:solidFill>
                            <a:schemeClr val="tx2"/>
                          </a:solidFill>
                        </a:rPr>
                        <a:t>Mentiras sobre el</a:t>
                      </a:r>
                      <a:r>
                        <a:rPr lang="es-ES" sz="1600" b="1" baseline="0" dirty="0">
                          <a:solidFill>
                            <a:schemeClr val="tx2"/>
                          </a:solidFill>
                        </a:rPr>
                        <a:t> tiempo de conexión</a:t>
                      </a:r>
                      <a:endParaRPr lang="es-ES" sz="1600" b="1" dirty="0">
                        <a:solidFill>
                          <a:schemeClr val="tx2"/>
                        </a:solidFill>
                      </a:endParaRPr>
                    </a:p>
                  </a:txBody>
                  <a:tcPr>
                    <a:lnL>
                      <a:noFill/>
                    </a:lnL>
                    <a:lnR>
                      <a:noFill/>
                    </a:lnR>
                    <a:lnT w="12700" cmpd="sng">
                      <a:solidFill>
                        <a:srgbClr val="4F81BD"/>
                      </a:solidFill>
                    </a:lnT>
                    <a:lnB>
                      <a:noFill/>
                    </a:lnB>
                    <a:lnTlToBr w="12700" cmpd="sng">
                      <a:noFill/>
                      <a:prstDash val="solid"/>
                    </a:lnTlToBr>
                    <a:lnBlToTr w="12700" cmpd="sng">
                      <a:noFill/>
                      <a:prstDash val="solid"/>
                    </a:lnBlToTr>
                    <a:solidFill>
                      <a:srgbClr val="4F81BD">
                        <a:alpha val="20000"/>
                      </a:srgbClr>
                    </a:solidFill>
                  </a:tcPr>
                </a:tc>
                <a:extLst>
                  <a:ext uri="{0D108BD9-81ED-4DB2-BD59-A6C34878D82A}">
                    <a16:rowId xmlns:a16="http://schemas.microsoft.com/office/drawing/2014/main" xmlns="" val="10000"/>
                  </a:ext>
                </a:extLst>
              </a:tr>
              <a:tr h="37084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lang="es-ES" sz="1600" b="1" dirty="0">
                          <a:solidFill>
                            <a:schemeClr val="tx2"/>
                          </a:solidFill>
                        </a:rPr>
                        <a:t>Intentos fallidos de controlar el uso de Internet, móvil…</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37084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lang="es-ES" sz="1600" b="1" dirty="0">
                          <a:solidFill>
                            <a:schemeClr val="tx2"/>
                          </a:solidFill>
                        </a:rPr>
                        <a:t>Poner en peligro cosas importantes (relaciones, actividades, estudios…)</a:t>
                      </a:r>
                    </a:p>
                  </a:txBody>
                  <a:tcPr>
                    <a:lnL>
                      <a:noFill/>
                    </a:lnL>
                    <a:lnR>
                      <a:noFill/>
                    </a:lnR>
                    <a:lnT>
                      <a:noFill/>
                    </a:lnT>
                    <a:lnB>
                      <a:noFill/>
                    </a:lnB>
                    <a:lnTlToBr w="12700" cmpd="sng">
                      <a:noFill/>
                      <a:prstDash val="solid"/>
                    </a:lnTlToBr>
                    <a:lnBlToTr w="12700" cmpd="sng">
                      <a:noFill/>
                      <a:prstDash val="solid"/>
                    </a:lnBlToTr>
                    <a:solidFill>
                      <a:srgbClr val="4F81BD">
                        <a:alpha val="20000"/>
                      </a:srgbClr>
                    </a:solidFill>
                  </a:tcPr>
                </a:tc>
                <a:extLst>
                  <a:ext uri="{0D108BD9-81ED-4DB2-BD59-A6C34878D82A}">
                    <a16:rowId xmlns:a16="http://schemas.microsoft.com/office/drawing/2014/main" xmlns="" val="10002"/>
                  </a:ext>
                </a:extLst>
              </a:tr>
              <a:tr h="37084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lang="es-ES" sz="1600" b="1" dirty="0">
                          <a:solidFill>
                            <a:schemeClr val="tx2"/>
                          </a:solidFill>
                        </a:rPr>
                        <a:t>Uso excesivo y continuado a pesar de conocer los problemas derivados</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37084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lang="es-ES" sz="1600" b="1" dirty="0">
                          <a:solidFill>
                            <a:schemeClr val="tx2"/>
                          </a:solidFill>
                        </a:rPr>
                        <a:t>Perdida de interés por hobbies y actividades previas gratificantes</a:t>
                      </a:r>
                    </a:p>
                  </a:txBody>
                  <a:tcPr>
                    <a:lnL>
                      <a:noFill/>
                    </a:lnL>
                    <a:lnR>
                      <a:noFill/>
                    </a:lnR>
                    <a:lnT>
                      <a:noFill/>
                    </a:lnT>
                    <a:lnB>
                      <a:noFill/>
                    </a:lnB>
                    <a:lnTlToBr w="12700" cmpd="sng">
                      <a:noFill/>
                      <a:prstDash val="solid"/>
                    </a:lnTlToBr>
                    <a:lnBlToTr w="12700" cmpd="sng">
                      <a:noFill/>
                      <a:prstDash val="solid"/>
                    </a:lnBlToTr>
                    <a:solidFill>
                      <a:srgbClr val="4F81BD">
                        <a:alpha val="20000"/>
                      </a:srgbClr>
                    </a:solidFill>
                  </a:tcPr>
                </a:tc>
                <a:extLst>
                  <a:ext uri="{0D108BD9-81ED-4DB2-BD59-A6C34878D82A}">
                    <a16:rowId xmlns:a16="http://schemas.microsoft.com/office/drawing/2014/main" xmlns="" val="10004"/>
                  </a:ext>
                </a:extLst>
              </a:tr>
              <a:tr h="37084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lang="es-ES" sz="1600" b="1" kern="1200" dirty="0">
                          <a:solidFill>
                            <a:schemeClr val="tx2"/>
                          </a:solidFill>
                          <a:latin typeface="+mn-lt"/>
                          <a:ea typeface="+mn-ea"/>
                          <a:cs typeface="+mn-cs"/>
                        </a:rPr>
                        <a:t>Euforia </a:t>
                      </a:r>
                      <a:r>
                        <a:rPr lang="gl-ES" sz="1600" b="1" kern="1200" dirty="0">
                          <a:solidFill>
                            <a:schemeClr val="tx2"/>
                          </a:solidFill>
                          <a:latin typeface="+mn-lt"/>
                          <a:ea typeface="+mn-ea"/>
                          <a:cs typeface="+mn-cs"/>
                        </a:rPr>
                        <a:t>o activación anómala </a:t>
                      </a:r>
                      <a:r>
                        <a:rPr lang="gl-ES" sz="1600" b="1" kern="1200" dirty="0" err="1">
                          <a:solidFill>
                            <a:schemeClr val="tx2"/>
                          </a:solidFill>
                          <a:latin typeface="+mn-lt"/>
                          <a:ea typeface="+mn-ea"/>
                          <a:cs typeface="+mn-cs"/>
                        </a:rPr>
                        <a:t>cuando</a:t>
                      </a:r>
                      <a:r>
                        <a:rPr lang="gl-ES" sz="1600" b="1" kern="1200" dirty="0">
                          <a:solidFill>
                            <a:schemeClr val="tx2"/>
                          </a:solidFill>
                          <a:latin typeface="+mn-lt"/>
                          <a:ea typeface="+mn-ea"/>
                          <a:cs typeface="+mn-cs"/>
                        </a:rPr>
                        <a:t> se está navegando</a:t>
                      </a:r>
                      <a:endParaRPr lang="es-ES" sz="1600" b="1" kern="1200" dirty="0">
                        <a:solidFill>
                          <a:schemeClr val="tx2"/>
                        </a:solidFill>
                        <a:latin typeface="+mn-lt"/>
                        <a:ea typeface="+mn-ea"/>
                        <a:cs typeface="+mn-cs"/>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37084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lang="es-ES" sz="1600" b="1" dirty="0">
                          <a:solidFill>
                            <a:schemeClr val="tx2"/>
                          </a:solidFill>
                        </a:rPr>
                        <a:t>Pérdida de control en el tiempo y frecuencia de conexión, pérdida de la noción del tiempo</a:t>
                      </a:r>
                    </a:p>
                  </a:txBody>
                  <a:tcPr>
                    <a:lnL>
                      <a:noFill/>
                    </a:lnL>
                    <a:lnR>
                      <a:noFill/>
                    </a:lnR>
                    <a:lnT>
                      <a:noFill/>
                    </a:lnT>
                    <a:lnB>
                      <a:noFill/>
                    </a:lnB>
                    <a:lnTlToBr w="12700" cmpd="sng">
                      <a:noFill/>
                      <a:prstDash val="solid"/>
                    </a:lnTlToBr>
                    <a:lnBlToTr w="12700" cmpd="sng">
                      <a:noFill/>
                      <a:prstDash val="solid"/>
                    </a:lnBlToTr>
                    <a:solidFill>
                      <a:srgbClr val="4F81BD">
                        <a:alpha val="20000"/>
                      </a:srgbClr>
                    </a:solidFill>
                  </a:tcPr>
                </a:tc>
                <a:extLst>
                  <a:ext uri="{0D108BD9-81ED-4DB2-BD59-A6C34878D82A}">
                    <a16:rowId xmlns:a16="http://schemas.microsoft.com/office/drawing/2014/main" xmlns="" val="10006"/>
                  </a:ext>
                </a:extLst>
              </a:tr>
              <a:tr h="37084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lang="es-ES" sz="1600" b="1" dirty="0">
                          <a:solidFill>
                            <a:schemeClr val="tx2"/>
                          </a:solidFill>
                        </a:rPr>
                        <a:t>Uso de Internet/móvil</a:t>
                      </a:r>
                      <a:r>
                        <a:rPr lang="es-ES" sz="1600" b="1" baseline="0" dirty="0">
                          <a:solidFill>
                            <a:schemeClr val="tx2"/>
                          </a:solidFill>
                        </a:rPr>
                        <a:t> </a:t>
                      </a:r>
                      <a:r>
                        <a:rPr lang="es-ES" sz="1600" b="1" dirty="0">
                          <a:solidFill>
                            <a:schemeClr val="tx2"/>
                          </a:solidFill>
                        </a:rPr>
                        <a:t>como vía de escape o desahogo y como fuente principal de placer</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37084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lang="es-ES" sz="1600" b="1" dirty="0">
                          <a:solidFill>
                            <a:schemeClr val="tx2"/>
                          </a:solidFill>
                        </a:rPr>
                        <a:t>Preocupación y ansiedad excesiva por no poder conectarse, irritabilidad</a:t>
                      </a:r>
                      <a:r>
                        <a:rPr lang="es-ES" sz="1600" b="1" baseline="0" dirty="0">
                          <a:solidFill>
                            <a:schemeClr val="tx2"/>
                          </a:solidFill>
                        </a:rPr>
                        <a:t> manifiesta</a:t>
                      </a:r>
                      <a:endParaRPr lang="es-ES" sz="1600" b="1" dirty="0">
                        <a:solidFill>
                          <a:schemeClr val="tx2"/>
                        </a:solidFill>
                      </a:endParaRPr>
                    </a:p>
                  </a:txBody>
                  <a:tcPr>
                    <a:lnL>
                      <a:noFill/>
                    </a:lnL>
                    <a:lnR>
                      <a:noFill/>
                    </a:lnR>
                    <a:lnT>
                      <a:noFill/>
                    </a:lnT>
                    <a:lnB>
                      <a:noFill/>
                    </a:lnB>
                    <a:lnTlToBr w="12700" cmpd="sng">
                      <a:noFill/>
                      <a:prstDash val="solid"/>
                    </a:lnTlToBr>
                    <a:lnBlToTr w="12700" cmpd="sng">
                      <a:noFill/>
                      <a:prstDash val="solid"/>
                    </a:lnBlToTr>
                    <a:solidFill>
                      <a:srgbClr val="4F81BD">
                        <a:alpha val="20000"/>
                      </a:srgbClr>
                    </a:solidFill>
                  </a:tcPr>
                </a:tc>
                <a:extLst>
                  <a:ext uri="{0D108BD9-81ED-4DB2-BD59-A6C34878D82A}">
                    <a16:rowId xmlns:a16="http://schemas.microsoft.com/office/drawing/2014/main" xmlns="" val="10008"/>
                  </a:ext>
                </a:extLst>
              </a:tr>
              <a:tr h="37084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lang="es-ES" sz="1600" b="1" dirty="0">
                          <a:solidFill>
                            <a:schemeClr val="tx2"/>
                          </a:solidFill>
                        </a:rPr>
                        <a:t>Tolerancia (necesidad de incrementar la cantidad de tiempo de conexión)</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9"/>
                  </a:ext>
                </a:extLst>
              </a:tr>
              <a:tr h="37084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lang="es-ES" sz="1600" b="1" dirty="0">
                          <a:solidFill>
                            <a:schemeClr val="tx2"/>
                          </a:solidFill>
                        </a:rPr>
                        <a:t>Quejas de terceros por el tiempo empleado en la Red</a:t>
                      </a:r>
                    </a:p>
                  </a:txBody>
                  <a:tcPr>
                    <a:lnL>
                      <a:noFill/>
                    </a:lnL>
                    <a:lnR>
                      <a:noFill/>
                    </a:lnR>
                    <a:lnT>
                      <a:noFill/>
                    </a:lnT>
                    <a:lnB>
                      <a:noFill/>
                    </a:lnB>
                    <a:lnTlToBr w="12700" cmpd="sng">
                      <a:noFill/>
                      <a:prstDash val="solid"/>
                    </a:lnTlToBr>
                    <a:lnBlToTr w="12700" cmpd="sng">
                      <a:noFill/>
                      <a:prstDash val="solid"/>
                    </a:lnBlToTr>
                    <a:solidFill>
                      <a:srgbClr val="4F81BD">
                        <a:alpha val="20000"/>
                      </a:srgbClr>
                    </a:solidFill>
                  </a:tcPr>
                </a:tc>
                <a:extLst>
                  <a:ext uri="{0D108BD9-81ED-4DB2-BD59-A6C34878D82A}">
                    <a16:rowId xmlns:a16="http://schemas.microsoft.com/office/drawing/2014/main" xmlns="" val="10010"/>
                  </a:ext>
                </a:extLst>
              </a:tr>
              <a:tr h="37084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lang="es-ES" sz="1600" b="1" dirty="0">
                          <a:solidFill>
                            <a:schemeClr val="tx2"/>
                          </a:solidFill>
                        </a:rPr>
                        <a:t>Pensamientos obsesivos…</a:t>
                      </a:r>
                    </a:p>
                  </a:txBody>
                  <a:tcPr>
                    <a:lnL>
                      <a:noFill/>
                    </a:lnL>
                    <a:lnR>
                      <a:noFill/>
                    </a:lnR>
                    <a:lnT>
                      <a:noFill/>
                    </a:lnT>
                    <a:lnB w="12700" cmpd="sng">
                      <a:solidFill>
                        <a:srgbClr val="4F81BD"/>
                      </a:solidFill>
                    </a:lnB>
                    <a:lnTlToBr w="12700" cmpd="sng">
                      <a:noFill/>
                      <a:prstDash val="solid"/>
                    </a:lnTlToBr>
                    <a:lnBlToTr w="12700" cmpd="sng">
                      <a:noFill/>
                      <a:prstDash val="solid"/>
                    </a:lnBlToTr>
                    <a:noFill/>
                  </a:tcPr>
                </a:tc>
                <a:extLst>
                  <a:ext uri="{0D108BD9-81ED-4DB2-BD59-A6C34878D82A}">
                    <a16:rowId xmlns:a16="http://schemas.microsoft.com/office/drawing/2014/main" xmlns="" val="10011"/>
                  </a:ext>
                </a:extLst>
              </a:tr>
            </a:tbl>
          </a:graphicData>
        </a:graphic>
      </p:graphicFrame>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4153" y="5367338"/>
            <a:ext cx="5211762"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8895" y="1339225"/>
            <a:ext cx="2500200" cy="1665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3486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randombar(horizontal)">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r>
              <a:rPr lang="es-ES_tradnl" dirty="0" err="1"/>
              <a:t>sexting</a:t>
            </a:r>
            <a:endParaRPr lang="es-ES_tradnl" dirty="0"/>
          </a:p>
        </p:txBody>
      </p:sp>
      <p:pic>
        <p:nvPicPr>
          <p:cNvPr id="10" name="Imagen 9"/>
          <p:cNvPicPr>
            <a:picLocks noChangeAspect="1"/>
          </p:cNvPicPr>
          <p:nvPr/>
        </p:nvPicPr>
        <p:blipFill rotWithShape="1">
          <a:blip r:embed="rId2"/>
          <a:srcRect l="12743" r="15077"/>
          <a:stretch/>
        </p:blipFill>
        <p:spPr>
          <a:xfrm>
            <a:off x="3980829" y="0"/>
            <a:ext cx="7449171" cy="6858000"/>
          </a:xfrm>
          <a:prstGeom prst="rect">
            <a:avLst/>
          </a:prstGeom>
        </p:spPr>
      </p:pic>
    </p:spTree>
    <p:extLst>
      <p:ext uri="{BB962C8B-B14F-4D97-AF65-F5344CB8AC3E}">
        <p14:creationId xmlns:p14="http://schemas.microsoft.com/office/powerpoint/2010/main" val="3637516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903" y="127982"/>
            <a:ext cx="4090235" cy="6842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7 Marcador de contenido"/>
          <p:cNvPicPr>
            <a:picLocks noGrp="1" noChangeAspect="1"/>
          </p:cNvPicPr>
          <p:nvPr/>
        </p:nvPicPr>
        <p:blipFill>
          <a:blip r:embed="rId4">
            <a:extLst>
              <a:ext uri="{28A0092B-C50C-407E-A947-70E740481C1C}">
                <a14:useLocalDpi xmlns:a14="http://schemas.microsoft.com/office/drawing/2010/main" val="0"/>
              </a:ext>
            </a:extLst>
          </a:blip>
          <a:stretch>
            <a:fillRect/>
          </a:stretch>
        </p:blipFill>
        <p:spPr>
          <a:xfrm>
            <a:off x="6016767" y="240007"/>
            <a:ext cx="5525774" cy="6617993"/>
          </a:xfrm>
          <a:prstGeom prst="rect">
            <a:avLst/>
          </a:prstGeom>
        </p:spPr>
      </p:pic>
    </p:spTree>
    <p:extLst>
      <p:ext uri="{BB962C8B-B14F-4D97-AF65-F5344CB8AC3E}">
        <p14:creationId xmlns:p14="http://schemas.microsoft.com/office/powerpoint/2010/main" val="410997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p:txBody>
          <a:bodyPr/>
          <a:lstStyle/>
          <a:p>
            <a:r>
              <a:rPr lang="es-ES_tradnl" dirty="0"/>
              <a:t>SEXTING </a:t>
            </a:r>
            <a:r>
              <a:rPr lang="es-ES_tradnl" sz="3600" dirty="0"/>
              <a:t>(Rial et al. 2019)</a:t>
            </a:r>
            <a:endParaRPr lang="es-ES_tradnl" dirty="0"/>
          </a:p>
        </p:txBody>
      </p:sp>
      <p:graphicFrame>
        <p:nvGraphicFramePr>
          <p:cNvPr id="8" name="Marcador de contenido 7"/>
          <p:cNvGraphicFramePr>
            <a:graphicFrameLocks noGrp="1"/>
          </p:cNvGraphicFramePr>
          <p:nvPr>
            <p:ph idx="1"/>
            <p:extLst>
              <p:ext uri="{D42A27DB-BD31-4B8C-83A1-F6EECF244321}">
                <p14:modId xmlns:p14="http://schemas.microsoft.com/office/powerpoint/2010/main" val="2177314571"/>
              </p:ext>
            </p:extLst>
          </p:nvPr>
        </p:nvGraphicFramePr>
        <p:xfrm>
          <a:off x="2752933" y="1255451"/>
          <a:ext cx="7305468" cy="3316551"/>
        </p:xfrm>
        <a:graphic>
          <a:graphicData uri="http://schemas.openxmlformats.org/drawingml/2006/table">
            <a:tbl>
              <a:tblPr firstRow="1" bandRow="1">
                <a:tableStyleId>{5C22544A-7EE6-4342-B048-85BDC9FD1C3A}</a:tableStyleId>
              </a:tblPr>
              <a:tblGrid>
                <a:gridCol w="6498290">
                  <a:extLst>
                    <a:ext uri="{9D8B030D-6E8A-4147-A177-3AD203B41FA5}">
                      <a16:colId xmlns:a16="http://schemas.microsoft.com/office/drawing/2014/main" xmlns="" val="20000"/>
                    </a:ext>
                  </a:extLst>
                </a:gridCol>
                <a:gridCol w="807178">
                  <a:extLst>
                    <a:ext uri="{9D8B030D-6E8A-4147-A177-3AD203B41FA5}">
                      <a16:colId xmlns:a16="http://schemas.microsoft.com/office/drawing/2014/main" xmlns="" val="20001"/>
                    </a:ext>
                  </a:extLst>
                </a:gridCol>
              </a:tblGrid>
              <a:tr h="269819">
                <a:tc>
                  <a:txBody>
                    <a:bodyPr/>
                    <a:lstStyle/>
                    <a:p>
                      <a:pPr>
                        <a:lnSpc>
                          <a:spcPct val="115000"/>
                        </a:lnSpc>
                        <a:spcAft>
                          <a:spcPts val="0"/>
                        </a:spcAft>
                      </a:pPr>
                      <a:r>
                        <a:rPr lang="es-ES" sz="1400" dirty="0">
                          <a:solidFill>
                            <a:schemeClr val="bg1"/>
                          </a:solidFill>
                          <a:effectLst/>
                          <a:latin typeface="+mn-lt"/>
                          <a:ea typeface="Arial"/>
                        </a:rPr>
                        <a:t>SEXTING</a:t>
                      </a:r>
                    </a:p>
                  </a:txBody>
                  <a:tcPr marL="67084" marR="67084" marT="0" marB="0" anchor="ctr"/>
                </a:tc>
                <a:tc>
                  <a:txBody>
                    <a:bodyPr/>
                    <a:lstStyle/>
                    <a:p>
                      <a:pPr algn="ctr">
                        <a:lnSpc>
                          <a:spcPct val="115000"/>
                        </a:lnSpc>
                        <a:spcAft>
                          <a:spcPts val="0"/>
                        </a:spcAft>
                      </a:pPr>
                      <a:r>
                        <a:rPr lang="es-ES" sz="1400" dirty="0">
                          <a:solidFill>
                            <a:schemeClr val="bg1"/>
                          </a:solidFill>
                          <a:effectLst/>
                          <a:latin typeface="+mn-lt"/>
                          <a:ea typeface="Arial"/>
                        </a:rPr>
                        <a:t>%</a:t>
                      </a:r>
                    </a:p>
                  </a:txBody>
                  <a:tcPr marL="67084" marR="67084" marT="0" marB="0" anchor="ctr"/>
                </a:tc>
                <a:extLst>
                  <a:ext uri="{0D108BD9-81ED-4DB2-BD59-A6C34878D82A}">
                    <a16:rowId xmlns:a16="http://schemas.microsoft.com/office/drawing/2014/main" xmlns="" val="10000"/>
                  </a:ext>
                </a:extLst>
              </a:tr>
              <a:tr h="761683">
                <a:tc>
                  <a:txBody>
                    <a:bodyPr/>
                    <a:lstStyle/>
                    <a:p>
                      <a:pPr>
                        <a:lnSpc>
                          <a:spcPct val="115000"/>
                        </a:lnSpc>
                        <a:spcAft>
                          <a:spcPts val="0"/>
                        </a:spcAft>
                      </a:pPr>
                      <a:r>
                        <a:rPr lang="es-ES" sz="1400" b="1" dirty="0" err="1">
                          <a:solidFill>
                            <a:srgbClr val="002060"/>
                          </a:solidFill>
                          <a:effectLst/>
                          <a:latin typeface="+mn-lt"/>
                          <a:ea typeface="Times New Roman"/>
                        </a:rPr>
                        <a:t>Sexting</a:t>
                      </a:r>
                      <a:r>
                        <a:rPr lang="es-ES" sz="1400" b="1" dirty="0">
                          <a:solidFill>
                            <a:srgbClr val="002060"/>
                          </a:solidFill>
                          <a:effectLst/>
                          <a:latin typeface="+mn-lt"/>
                          <a:ea typeface="Times New Roman"/>
                        </a:rPr>
                        <a:t> Activo</a:t>
                      </a:r>
                      <a:endParaRPr lang="es-ES" sz="1400" dirty="0">
                        <a:solidFill>
                          <a:srgbClr val="002060"/>
                        </a:solidFill>
                        <a:effectLst/>
                        <a:latin typeface="+mn-lt"/>
                        <a:ea typeface="Arial"/>
                      </a:endParaRPr>
                    </a:p>
                    <a:p>
                      <a:pPr>
                        <a:lnSpc>
                          <a:spcPct val="115000"/>
                        </a:lnSpc>
                        <a:spcAft>
                          <a:spcPts val="0"/>
                        </a:spcAft>
                      </a:pPr>
                      <a:r>
                        <a:rPr lang="es-ES" sz="1400" dirty="0">
                          <a:solidFill>
                            <a:srgbClr val="002060"/>
                          </a:solidFill>
                          <a:effectLst/>
                          <a:latin typeface="+mn-lt"/>
                          <a:ea typeface="Times New Roman"/>
                        </a:rPr>
                        <a:t>“¿Has enviado fotos o vídeos de ti mismo/a de contenido erótico/sexual, por Internet o móvil a otra persona?”</a:t>
                      </a:r>
                      <a:endParaRPr lang="es-ES" sz="1400" dirty="0">
                        <a:solidFill>
                          <a:srgbClr val="002060"/>
                        </a:solidFill>
                        <a:effectLst/>
                        <a:latin typeface="+mn-lt"/>
                        <a:ea typeface="Arial"/>
                      </a:endParaRPr>
                    </a:p>
                  </a:txBody>
                  <a:tcPr marL="67084" marR="67084" marT="0" marB="0"/>
                </a:tc>
                <a:tc>
                  <a:txBody>
                    <a:bodyPr/>
                    <a:lstStyle/>
                    <a:p>
                      <a:pPr algn="ctr">
                        <a:lnSpc>
                          <a:spcPct val="115000"/>
                        </a:lnSpc>
                        <a:spcAft>
                          <a:spcPts val="0"/>
                        </a:spcAft>
                      </a:pPr>
                      <a:r>
                        <a:rPr lang="es-ES" sz="1400" dirty="0">
                          <a:solidFill>
                            <a:srgbClr val="000000"/>
                          </a:solidFill>
                          <a:effectLst/>
                          <a:latin typeface="+mn-lt"/>
                          <a:ea typeface="Times New Roman"/>
                        </a:rPr>
                        <a:t>9,2</a:t>
                      </a:r>
                      <a:endParaRPr lang="es-ES" sz="1400" dirty="0">
                        <a:solidFill>
                          <a:srgbClr val="000000"/>
                        </a:solidFill>
                        <a:effectLst/>
                        <a:latin typeface="+mn-lt"/>
                        <a:ea typeface="Arial"/>
                      </a:endParaRPr>
                    </a:p>
                  </a:txBody>
                  <a:tcPr marL="67084" marR="67084" marT="0" marB="0" anchor="ctr"/>
                </a:tc>
                <a:extLst>
                  <a:ext uri="{0D108BD9-81ED-4DB2-BD59-A6C34878D82A}">
                    <a16:rowId xmlns:a16="http://schemas.microsoft.com/office/drawing/2014/main" xmlns="" val="10001"/>
                  </a:ext>
                </a:extLst>
              </a:tr>
              <a:tr h="761683">
                <a:tc>
                  <a:txBody>
                    <a:bodyPr/>
                    <a:lstStyle/>
                    <a:p>
                      <a:pPr>
                        <a:lnSpc>
                          <a:spcPct val="115000"/>
                        </a:lnSpc>
                        <a:spcAft>
                          <a:spcPts val="0"/>
                        </a:spcAft>
                      </a:pPr>
                      <a:r>
                        <a:rPr lang="es-ES" sz="1400" b="1" dirty="0" err="1">
                          <a:solidFill>
                            <a:srgbClr val="002060"/>
                          </a:solidFill>
                          <a:effectLst/>
                          <a:latin typeface="+mn-lt"/>
                          <a:ea typeface="Times New Roman"/>
                        </a:rPr>
                        <a:t>Sexting</a:t>
                      </a:r>
                      <a:r>
                        <a:rPr lang="es-ES" sz="1400" b="1" dirty="0">
                          <a:solidFill>
                            <a:srgbClr val="002060"/>
                          </a:solidFill>
                          <a:effectLst/>
                          <a:latin typeface="+mn-lt"/>
                          <a:ea typeface="Times New Roman"/>
                        </a:rPr>
                        <a:t> Pasivo</a:t>
                      </a:r>
                      <a:endParaRPr lang="es-ES" sz="1400" dirty="0">
                        <a:solidFill>
                          <a:srgbClr val="002060"/>
                        </a:solidFill>
                        <a:effectLst/>
                        <a:latin typeface="+mn-lt"/>
                        <a:ea typeface="Arial"/>
                      </a:endParaRPr>
                    </a:p>
                    <a:p>
                      <a:pPr>
                        <a:lnSpc>
                          <a:spcPct val="115000"/>
                        </a:lnSpc>
                        <a:spcAft>
                          <a:spcPts val="0"/>
                        </a:spcAft>
                      </a:pPr>
                      <a:r>
                        <a:rPr lang="es-ES" sz="1400" dirty="0">
                          <a:solidFill>
                            <a:srgbClr val="002060"/>
                          </a:solidFill>
                          <a:effectLst/>
                          <a:latin typeface="+mn-lt"/>
                          <a:ea typeface="Times New Roman"/>
                        </a:rPr>
                        <a:t>“¿Alguno de tus contactos te ha enviado fotos o vídeos de contenido erótico/sexual de chicos/as de tu entorno?”</a:t>
                      </a:r>
                      <a:endParaRPr lang="es-ES" sz="1400" dirty="0">
                        <a:solidFill>
                          <a:srgbClr val="002060"/>
                        </a:solidFill>
                        <a:effectLst/>
                        <a:latin typeface="+mn-lt"/>
                        <a:ea typeface="Arial"/>
                      </a:endParaRPr>
                    </a:p>
                  </a:txBody>
                  <a:tcPr marL="67084" marR="67084" marT="0" marB="0"/>
                </a:tc>
                <a:tc>
                  <a:txBody>
                    <a:bodyPr/>
                    <a:lstStyle/>
                    <a:p>
                      <a:pPr algn="ctr">
                        <a:lnSpc>
                          <a:spcPct val="115000"/>
                        </a:lnSpc>
                        <a:spcAft>
                          <a:spcPts val="0"/>
                        </a:spcAft>
                      </a:pPr>
                      <a:r>
                        <a:rPr lang="es-ES" sz="1400" b="1" dirty="0">
                          <a:solidFill>
                            <a:srgbClr val="FF0000"/>
                          </a:solidFill>
                          <a:effectLst/>
                          <a:latin typeface="+mn-lt"/>
                          <a:ea typeface="Times New Roman"/>
                        </a:rPr>
                        <a:t>23</a:t>
                      </a:r>
                      <a:endParaRPr lang="es-ES" sz="1400" b="1" dirty="0">
                        <a:solidFill>
                          <a:srgbClr val="FF0000"/>
                        </a:solidFill>
                        <a:effectLst/>
                        <a:latin typeface="+mn-lt"/>
                        <a:ea typeface="Arial"/>
                      </a:endParaRPr>
                    </a:p>
                  </a:txBody>
                  <a:tcPr marL="67084" marR="67084" marT="0" marB="0" anchor="ctr"/>
                </a:tc>
                <a:extLst>
                  <a:ext uri="{0D108BD9-81ED-4DB2-BD59-A6C34878D82A}">
                    <a16:rowId xmlns:a16="http://schemas.microsoft.com/office/drawing/2014/main" xmlns="" val="10002"/>
                  </a:ext>
                </a:extLst>
              </a:tr>
              <a:tr h="761683">
                <a:tc>
                  <a:txBody>
                    <a:bodyPr/>
                    <a:lstStyle/>
                    <a:p>
                      <a:pPr>
                        <a:lnSpc>
                          <a:spcPct val="115000"/>
                        </a:lnSpc>
                        <a:spcAft>
                          <a:spcPts val="0"/>
                        </a:spcAft>
                      </a:pPr>
                      <a:r>
                        <a:rPr lang="es-ES" sz="1400" b="1" dirty="0">
                          <a:solidFill>
                            <a:srgbClr val="002060"/>
                          </a:solidFill>
                          <a:effectLst/>
                          <a:latin typeface="+mn-lt"/>
                          <a:ea typeface="Times New Roman"/>
                        </a:rPr>
                        <a:t>Coacciones</a:t>
                      </a:r>
                      <a:endParaRPr lang="es-ES" sz="1400" dirty="0">
                        <a:solidFill>
                          <a:srgbClr val="002060"/>
                        </a:solidFill>
                        <a:effectLst/>
                        <a:latin typeface="+mn-lt"/>
                        <a:ea typeface="Arial"/>
                      </a:endParaRPr>
                    </a:p>
                    <a:p>
                      <a:pPr>
                        <a:lnSpc>
                          <a:spcPct val="115000"/>
                        </a:lnSpc>
                        <a:spcAft>
                          <a:spcPts val="0"/>
                        </a:spcAft>
                      </a:pPr>
                      <a:r>
                        <a:rPr lang="es-ES" sz="1400" dirty="0">
                          <a:solidFill>
                            <a:srgbClr val="002060"/>
                          </a:solidFill>
                          <a:effectLst/>
                          <a:latin typeface="+mn-lt"/>
                          <a:ea typeface="Times New Roman"/>
                        </a:rPr>
                        <a:t>“¿Alguien te ha presionado para que le enviases fotos de ti mismo/a de contenido erótico/sexual?”</a:t>
                      </a:r>
                      <a:endParaRPr lang="es-ES" sz="1400" dirty="0">
                        <a:solidFill>
                          <a:srgbClr val="002060"/>
                        </a:solidFill>
                        <a:effectLst/>
                        <a:latin typeface="+mn-lt"/>
                        <a:ea typeface="Arial"/>
                      </a:endParaRPr>
                    </a:p>
                  </a:txBody>
                  <a:tcPr marL="67084" marR="67084" marT="0" marB="0"/>
                </a:tc>
                <a:tc>
                  <a:txBody>
                    <a:bodyPr/>
                    <a:lstStyle/>
                    <a:p>
                      <a:pPr algn="ctr">
                        <a:lnSpc>
                          <a:spcPct val="115000"/>
                        </a:lnSpc>
                        <a:spcAft>
                          <a:spcPts val="0"/>
                        </a:spcAft>
                      </a:pPr>
                      <a:r>
                        <a:rPr lang="es-ES" sz="1400" b="1" dirty="0">
                          <a:solidFill>
                            <a:srgbClr val="FF0000"/>
                          </a:solidFill>
                          <a:effectLst/>
                          <a:latin typeface="+mn-lt"/>
                          <a:ea typeface="Times New Roman"/>
                        </a:rPr>
                        <a:t>8,1</a:t>
                      </a:r>
                      <a:endParaRPr lang="es-ES" sz="1400" b="1" dirty="0">
                        <a:solidFill>
                          <a:srgbClr val="FF0000"/>
                        </a:solidFill>
                        <a:effectLst/>
                        <a:latin typeface="+mn-lt"/>
                        <a:ea typeface="Arial"/>
                      </a:endParaRPr>
                    </a:p>
                  </a:txBody>
                  <a:tcPr marL="67084" marR="67084" marT="0" marB="0" anchor="ctr"/>
                </a:tc>
                <a:extLst>
                  <a:ext uri="{0D108BD9-81ED-4DB2-BD59-A6C34878D82A}">
                    <a16:rowId xmlns:a16="http://schemas.microsoft.com/office/drawing/2014/main" xmlns="" val="10003"/>
                  </a:ext>
                </a:extLst>
              </a:tr>
              <a:tr h="761683">
                <a:tc>
                  <a:txBody>
                    <a:bodyPr/>
                    <a:lstStyle/>
                    <a:p>
                      <a:pPr>
                        <a:lnSpc>
                          <a:spcPct val="115000"/>
                        </a:lnSpc>
                        <a:spcAft>
                          <a:spcPts val="0"/>
                        </a:spcAft>
                      </a:pPr>
                      <a:r>
                        <a:rPr lang="es-ES" sz="1400" b="1" dirty="0">
                          <a:solidFill>
                            <a:srgbClr val="002060"/>
                          </a:solidFill>
                          <a:effectLst/>
                          <a:latin typeface="+mn-lt"/>
                          <a:ea typeface="Times New Roman"/>
                        </a:rPr>
                        <a:t>Intentos de </a:t>
                      </a:r>
                      <a:r>
                        <a:rPr lang="es-ES" sz="1400" b="1" dirty="0" err="1">
                          <a:solidFill>
                            <a:srgbClr val="002060"/>
                          </a:solidFill>
                          <a:effectLst/>
                          <a:latin typeface="+mn-lt"/>
                          <a:ea typeface="Times New Roman"/>
                        </a:rPr>
                        <a:t>sextorsión</a:t>
                      </a:r>
                      <a:endParaRPr lang="es-ES" sz="1400" dirty="0">
                        <a:solidFill>
                          <a:srgbClr val="002060"/>
                        </a:solidFill>
                        <a:effectLst/>
                        <a:latin typeface="+mn-lt"/>
                        <a:ea typeface="Arial"/>
                      </a:endParaRPr>
                    </a:p>
                    <a:p>
                      <a:pPr>
                        <a:lnSpc>
                          <a:spcPct val="115000"/>
                        </a:lnSpc>
                        <a:spcAft>
                          <a:spcPts val="0"/>
                        </a:spcAft>
                      </a:pPr>
                      <a:r>
                        <a:rPr lang="es-ES" sz="1400" dirty="0">
                          <a:solidFill>
                            <a:srgbClr val="002060"/>
                          </a:solidFill>
                          <a:effectLst/>
                          <a:latin typeface="+mn-lt"/>
                          <a:ea typeface="Times New Roman"/>
                        </a:rPr>
                        <a:t>“¿Te han chantajeado con publicar o difundir fotos o vídeos tuyos de contenido erótico/sexual en Internet?”</a:t>
                      </a:r>
                      <a:endParaRPr lang="es-ES" sz="1400" dirty="0">
                        <a:solidFill>
                          <a:srgbClr val="002060"/>
                        </a:solidFill>
                        <a:effectLst/>
                        <a:latin typeface="+mn-lt"/>
                        <a:ea typeface="Arial"/>
                      </a:endParaRPr>
                    </a:p>
                  </a:txBody>
                  <a:tcPr marL="67084" marR="67084" marT="0" marB="0"/>
                </a:tc>
                <a:tc>
                  <a:txBody>
                    <a:bodyPr/>
                    <a:lstStyle/>
                    <a:p>
                      <a:pPr algn="ctr">
                        <a:lnSpc>
                          <a:spcPct val="115000"/>
                        </a:lnSpc>
                        <a:spcAft>
                          <a:spcPts val="0"/>
                        </a:spcAft>
                      </a:pPr>
                      <a:r>
                        <a:rPr lang="es-ES" sz="1400" dirty="0">
                          <a:solidFill>
                            <a:srgbClr val="000000"/>
                          </a:solidFill>
                          <a:effectLst/>
                          <a:latin typeface="+mn-lt"/>
                          <a:ea typeface="Times New Roman"/>
                        </a:rPr>
                        <a:t>1,6</a:t>
                      </a:r>
                      <a:endParaRPr lang="es-ES" sz="1400" dirty="0">
                        <a:solidFill>
                          <a:srgbClr val="000000"/>
                        </a:solidFill>
                        <a:effectLst/>
                        <a:latin typeface="+mn-lt"/>
                        <a:ea typeface="Arial"/>
                      </a:endParaRPr>
                    </a:p>
                  </a:txBody>
                  <a:tcPr marL="67084" marR="67084" marT="0" marB="0" anchor="ctr"/>
                </a:tc>
                <a:extLst>
                  <a:ext uri="{0D108BD9-81ED-4DB2-BD59-A6C34878D82A}">
                    <a16:rowId xmlns:a16="http://schemas.microsoft.com/office/drawing/2014/main" xmlns="" val="10004"/>
                  </a:ext>
                </a:extLst>
              </a:tr>
            </a:tbl>
          </a:graphicData>
        </a:graphic>
      </p:graphicFrame>
      <p:graphicFrame>
        <p:nvGraphicFramePr>
          <p:cNvPr id="9" name="Diagrama 8"/>
          <p:cNvGraphicFramePr/>
          <p:nvPr>
            <p:extLst>
              <p:ext uri="{D42A27DB-BD31-4B8C-83A1-F6EECF244321}">
                <p14:modId xmlns:p14="http://schemas.microsoft.com/office/powerpoint/2010/main" val="4089307605"/>
              </p:ext>
            </p:extLst>
          </p:nvPr>
        </p:nvGraphicFramePr>
        <p:xfrm>
          <a:off x="1251678" y="4572002"/>
          <a:ext cx="9910308" cy="19789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83433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0"/>
            <a:ext cx="12276199" cy="6858000"/>
          </a:xfrm>
          <a:prstGeom prst="rect">
            <a:avLst/>
          </a:prstGeom>
          <a:noFill/>
          <a:ln w="9525">
            <a:noFill/>
            <a:miter lim="800000"/>
            <a:headEnd/>
            <a:tailEnd/>
          </a:ln>
          <a:effectLst/>
        </p:spPr>
      </p:pic>
    </p:spTree>
    <p:extLst>
      <p:ext uri="{BB962C8B-B14F-4D97-AF65-F5344CB8AC3E}">
        <p14:creationId xmlns:p14="http://schemas.microsoft.com/office/powerpoint/2010/main" val="36532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8065167" y="264695"/>
            <a:ext cx="3092117" cy="1196670"/>
          </a:xfrm>
        </p:spPr>
        <p:txBody>
          <a:bodyPr>
            <a:normAutofit/>
          </a:bodyPr>
          <a:lstStyle/>
          <a:p>
            <a:r>
              <a:rPr lang="es-ES_tradnl" sz="2400" dirty="0"/>
              <a:t>Papel de los padres</a:t>
            </a:r>
          </a:p>
        </p:txBody>
      </p:sp>
      <p:sp>
        <p:nvSpPr>
          <p:cNvPr id="4" name="Marcador de texto 3"/>
          <p:cNvSpPr>
            <a:spLocks noGrp="1"/>
          </p:cNvSpPr>
          <p:nvPr>
            <p:ph type="body" sz="half" idx="2"/>
          </p:nvPr>
        </p:nvSpPr>
        <p:spPr>
          <a:xfrm>
            <a:off x="8065167" y="1741336"/>
            <a:ext cx="3776313" cy="4164164"/>
          </a:xfrm>
        </p:spPr>
        <p:txBody>
          <a:bodyPr>
            <a:noAutofit/>
          </a:bodyPr>
          <a:lstStyle/>
          <a:p>
            <a:pPr marL="342900" indent="-342900">
              <a:buClr>
                <a:schemeClr val="bg1"/>
              </a:buClr>
              <a:buFont typeface="Wingdings" panose="05000000000000000000" pitchFamily="2" charset="2"/>
              <a:buChar char="§"/>
            </a:pPr>
            <a:r>
              <a:rPr lang="es-ES_tradnl" sz="2400" dirty="0"/>
              <a:t>La </a:t>
            </a:r>
            <a:r>
              <a:rPr lang="es-ES_tradnl" sz="2400" b="1" dirty="0" err="1"/>
              <a:t>supervisi</a:t>
            </a:r>
            <a:r>
              <a:rPr lang="es-ES" sz="2400" b="1" dirty="0" err="1"/>
              <a:t>ón</a:t>
            </a:r>
            <a:r>
              <a:rPr lang="es-ES" sz="2400" b="1" dirty="0"/>
              <a:t> </a:t>
            </a:r>
            <a:r>
              <a:rPr lang="es-ES" sz="2400" dirty="0"/>
              <a:t>parental ayuda a reducir las tasas de </a:t>
            </a:r>
            <a:r>
              <a:rPr lang="es-ES" sz="2400" dirty="0" err="1"/>
              <a:t>sexting</a:t>
            </a:r>
            <a:r>
              <a:rPr lang="es-ES" sz="2400" dirty="0"/>
              <a:t> casi a la mitad</a:t>
            </a:r>
          </a:p>
          <a:p>
            <a:pPr marL="342900" indent="-342900">
              <a:buClr>
                <a:schemeClr val="bg1"/>
              </a:buClr>
              <a:buFont typeface="Wingdings" panose="05000000000000000000" pitchFamily="2" charset="2"/>
              <a:buChar char="§"/>
            </a:pPr>
            <a:endParaRPr lang="es-ES" sz="2400" dirty="0"/>
          </a:p>
          <a:p>
            <a:pPr marL="342900" indent="-342900">
              <a:buClr>
                <a:schemeClr val="bg1"/>
              </a:buClr>
              <a:buFont typeface="Wingdings" panose="05000000000000000000" pitchFamily="2" charset="2"/>
              <a:buChar char="§"/>
            </a:pPr>
            <a:r>
              <a:rPr lang="es-ES" sz="2400" dirty="0"/>
              <a:t>Es fundamental establecer </a:t>
            </a:r>
            <a:r>
              <a:rPr lang="es-ES" sz="2400" b="1" dirty="0"/>
              <a:t>normas</a:t>
            </a:r>
            <a:r>
              <a:rPr lang="es-ES" sz="2400" dirty="0"/>
              <a:t> y </a:t>
            </a:r>
            <a:r>
              <a:rPr lang="es-ES" sz="2400" b="1" dirty="0"/>
              <a:t>límites</a:t>
            </a:r>
            <a:r>
              <a:rPr lang="es-ES" sz="2400" dirty="0"/>
              <a:t> </a:t>
            </a:r>
            <a:endParaRPr lang="es-ES_tradnl" sz="2400" dirty="0"/>
          </a:p>
        </p:txBody>
      </p:sp>
      <p:graphicFrame>
        <p:nvGraphicFramePr>
          <p:cNvPr id="5" name="3 Gráfico"/>
          <p:cNvGraphicFramePr/>
          <p:nvPr>
            <p:extLst>
              <p:ext uri="{D42A27DB-BD31-4B8C-83A1-F6EECF244321}">
                <p14:modId xmlns:p14="http://schemas.microsoft.com/office/powerpoint/2010/main" val="1428057150"/>
              </p:ext>
            </p:extLst>
          </p:nvPr>
        </p:nvGraphicFramePr>
        <p:xfrm>
          <a:off x="408330" y="457200"/>
          <a:ext cx="6297269" cy="292343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4 Gráfico"/>
          <p:cNvGraphicFramePr/>
          <p:nvPr>
            <p:extLst>
              <p:ext uri="{D42A27DB-BD31-4B8C-83A1-F6EECF244321}">
                <p14:modId xmlns:p14="http://schemas.microsoft.com/office/powerpoint/2010/main" val="514358784"/>
              </p:ext>
            </p:extLst>
          </p:nvPr>
        </p:nvGraphicFramePr>
        <p:xfrm>
          <a:off x="612209" y="3577389"/>
          <a:ext cx="6093390" cy="30961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3359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ES_tradnl" sz="4800" dirty="0" err="1"/>
              <a:t>Grooming</a:t>
            </a:r>
            <a:r>
              <a:rPr lang="es-ES_tradnl" sz="4800" dirty="0"/>
              <a:t> y contacto con desconocidos</a:t>
            </a:r>
          </a:p>
        </p:txBody>
      </p:sp>
      <p:pic>
        <p:nvPicPr>
          <p:cNvPr id="8" name="Imagen 7"/>
          <p:cNvPicPr>
            <a:picLocks noChangeAspect="1"/>
          </p:cNvPicPr>
          <p:nvPr/>
        </p:nvPicPr>
        <p:blipFill>
          <a:blip r:embed="rId2"/>
          <a:stretch>
            <a:fillRect/>
          </a:stretch>
        </p:blipFill>
        <p:spPr>
          <a:xfrm>
            <a:off x="2765789" y="1874517"/>
            <a:ext cx="7150100" cy="4775200"/>
          </a:xfrm>
          <a:prstGeom prst="rect">
            <a:avLst/>
          </a:prstGeom>
        </p:spPr>
      </p:pic>
    </p:spTree>
    <p:extLst>
      <p:ext uri="{BB962C8B-B14F-4D97-AF65-F5344CB8AC3E}">
        <p14:creationId xmlns:p14="http://schemas.microsoft.com/office/powerpoint/2010/main" val="283168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50"/>
          <p:cNvSpPr>
            <a:spLocks noChangeArrowheads="1"/>
          </p:cNvSpPr>
          <p:nvPr/>
        </p:nvSpPr>
        <p:spPr bwMode="auto">
          <a:xfrm>
            <a:off x="1676401" y="-32266"/>
            <a:ext cx="184731" cy="369332"/>
          </a:xfrm>
          <a:prstGeom prst="rect">
            <a:avLst/>
          </a:prstGeom>
          <a:noFill/>
          <a:ln w="9525">
            <a:noFill/>
            <a:miter lim="800000"/>
            <a:headEnd/>
            <a:tailEnd/>
          </a:ln>
        </p:spPr>
        <p:txBody>
          <a:bodyPr wrap="none" anchor="ctr">
            <a:spAutoFit/>
          </a:bodyPr>
          <a:lstStyle/>
          <a:p>
            <a:endParaRPr lang="es-ES">
              <a:solidFill>
                <a:prstClr val="black"/>
              </a:solidFill>
              <a:latin typeface="Calibri" pitchFamily="34" charset="0"/>
            </a:endParaRPr>
          </a:p>
        </p:txBody>
      </p:sp>
      <p:graphicFrame>
        <p:nvGraphicFramePr>
          <p:cNvPr id="5" name="4 Tabla"/>
          <p:cNvGraphicFramePr>
            <a:graphicFrameLocks noGrp="1"/>
          </p:cNvGraphicFramePr>
          <p:nvPr>
            <p:extLst>
              <p:ext uri="{D42A27DB-BD31-4B8C-83A1-F6EECF244321}">
                <p14:modId xmlns:p14="http://schemas.microsoft.com/office/powerpoint/2010/main" val="169759276"/>
              </p:ext>
            </p:extLst>
          </p:nvPr>
        </p:nvGraphicFramePr>
        <p:xfrm>
          <a:off x="1571718" y="1480333"/>
          <a:ext cx="9127564" cy="3470039"/>
        </p:xfrm>
        <a:graphic>
          <a:graphicData uri="http://schemas.openxmlformats.org/drawingml/2006/table">
            <a:tbl>
              <a:tblPr firstRow="1" bandRow="1">
                <a:tableStyleId>{5C22544A-7EE6-4342-B048-85BDC9FD1C3A}</a:tableStyleId>
              </a:tblPr>
              <a:tblGrid>
                <a:gridCol w="7904046">
                  <a:extLst>
                    <a:ext uri="{9D8B030D-6E8A-4147-A177-3AD203B41FA5}">
                      <a16:colId xmlns:a16="http://schemas.microsoft.com/office/drawing/2014/main" xmlns="" val="20000"/>
                    </a:ext>
                  </a:extLst>
                </a:gridCol>
                <a:gridCol w="1223518">
                  <a:extLst>
                    <a:ext uri="{9D8B030D-6E8A-4147-A177-3AD203B41FA5}">
                      <a16:colId xmlns:a16="http://schemas.microsoft.com/office/drawing/2014/main" xmlns="" val="20001"/>
                    </a:ext>
                  </a:extLst>
                </a:gridCol>
              </a:tblGrid>
              <a:tr h="385559">
                <a:tc>
                  <a:txBody>
                    <a:bodyPr/>
                    <a:lstStyle/>
                    <a:p>
                      <a:pPr>
                        <a:lnSpc>
                          <a:spcPct val="115000"/>
                        </a:lnSpc>
                        <a:spcAft>
                          <a:spcPts val="0"/>
                        </a:spcAft>
                      </a:pPr>
                      <a:r>
                        <a:rPr lang="es-ES" sz="1800" dirty="0">
                          <a:effectLst/>
                        </a:rPr>
                        <a:t>CONTACTO CON DESCONOCIDOS ON LINE</a:t>
                      </a:r>
                      <a:endParaRPr lang="es-ES" sz="1800" dirty="0">
                        <a:solidFill>
                          <a:srgbClr val="002060"/>
                        </a:solidFill>
                        <a:effectLst/>
                        <a:latin typeface="Arial"/>
                        <a:ea typeface="Arial"/>
                      </a:endParaRPr>
                    </a:p>
                  </a:txBody>
                  <a:tcPr marL="67084" marR="67084" marT="0" marB="0"/>
                </a:tc>
                <a:tc>
                  <a:txBody>
                    <a:bodyPr/>
                    <a:lstStyle/>
                    <a:p>
                      <a:pPr algn="ctr">
                        <a:lnSpc>
                          <a:spcPct val="115000"/>
                        </a:lnSpc>
                        <a:spcAft>
                          <a:spcPts val="0"/>
                        </a:spcAft>
                      </a:pPr>
                      <a:r>
                        <a:rPr lang="es-ES" sz="1800" dirty="0">
                          <a:effectLst/>
                        </a:rPr>
                        <a:t>%</a:t>
                      </a:r>
                      <a:endParaRPr lang="es-ES" sz="1800" dirty="0">
                        <a:solidFill>
                          <a:srgbClr val="002060"/>
                        </a:solidFill>
                        <a:effectLst/>
                        <a:latin typeface="Arial"/>
                        <a:ea typeface="Arial"/>
                      </a:endParaRPr>
                    </a:p>
                  </a:txBody>
                  <a:tcPr marL="67084" marR="67084" marT="0" marB="0" anchor="ctr"/>
                </a:tc>
                <a:extLst>
                  <a:ext uri="{0D108BD9-81ED-4DB2-BD59-A6C34878D82A}">
                    <a16:rowId xmlns:a16="http://schemas.microsoft.com/office/drawing/2014/main" xmlns="" val="10000"/>
                  </a:ext>
                </a:extLst>
              </a:tr>
              <a:tr h="1156680">
                <a:tc>
                  <a:txBody>
                    <a:bodyPr/>
                    <a:lstStyle/>
                    <a:p>
                      <a:pPr>
                        <a:lnSpc>
                          <a:spcPct val="115000"/>
                        </a:lnSpc>
                        <a:spcAft>
                          <a:spcPts val="0"/>
                        </a:spcAft>
                      </a:pPr>
                      <a:r>
                        <a:rPr lang="es-ES" sz="1800" b="1" dirty="0">
                          <a:effectLst/>
                        </a:rPr>
                        <a:t>Contacto activo</a:t>
                      </a:r>
                    </a:p>
                    <a:p>
                      <a:pPr>
                        <a:lnSpc>
                          <a:spcPct val="115000"/>
                        </a:lnSpc>
                        <a:spcAft>
                          <a:spcPts val="0"/>
                        </a:spcAft>
                      </a:pPr>
                      <a:r>
                        <a:rPr lang="es-ES" sz="1800" dirty="0">
                          <a:effectLst/>
                        </a:rPr>
                        <a:t>“¿Has contactado con desconocidos a través de Internet, chats, videojuegos </a:t>
                      </a:r>
                      <a:r>
                        <a:rPr lang="es-ES" sz="1800" dirty="0" err="1">
                          <a:effectLst/>
                        </a:rPr>
                        <a:t>on</a:t>
                      </a:r>
                      <a:r>
                        <a:rPr lang="es-ES" sz="1800" dirty="0">
                          <a:effectLst/>
                        </a:rPr>
                        <a:t> line o redes sociales?”</a:t>
                      </a:r>
                      <a:endParaRPr lang="es-ES" sz="1800" dirty="0">
                        <a:solidFill>
                          <a:srgbClr val="002060"/>
                        </a:solidFill>
                        <a:effectLst/>
                        <a:latin typeface="Arial"/>
                        <a:ea typeface="Arial"/>
                      </a:endParaRPr>
                    </a:p>
                  </a:txBody>
                  <a:tcPr marL="67084" marR="67084" marT="0" marB="0"/>
                </a:tc>
                <a:tc>
                  <a:txBody>
                    <a:bodyPr/>
                    <a:lstStyle/>
                    <a:p>
                      <a:pPr algn="ctr">
                        <a:lnSpc>
                          <a:spcPct val="115000"/>
                        </a:lnSpc>
                        <a:spcAft>
                          <a:spcPts val="0"/>
                        </a:spcAft>
                      </a:pPr>
                      <a:r>
                        <a:rPr lang="es-ES" sz="1800">
                          <a:effectLst/>
                        </a:rPr>
                        <a:t>39</a:t>
                      </a:r>
                      <a:endParaRPr lang="es-ES" sz="1800">
                        <a:solidFill>
                          <a:srgbClr val="000000"/>
                        </a:solidFill>
                        <a:effectLst/>
                        <a:latin typeface="Arial"/>
                        <a:ea typeface="Arial"/>
                      </a:endParaRPr>
                    </a:p>
                  </a:txBody>
                  <a:tcPr marL="67084" marR="67084" marT="0" marB="0" anchor="ctr"/>
                </a:tc>
                <a:extLst>
                  <a:ext uri="{0D108BD9-81ED-4DB2-BD59-A6C34878D82A}">
                    <a16:rowId xmlns:a16="http://schemas.microsoft.com/office/drawing/2014/main" xmlns="" val="10001"/>
                  </a:ext>
                </a:extLst>
              </a:tr>
              <a:tr h="771120">
                <a:tc>
                  <a:txBody>
                    <a:bodyPr/>
                    <a:lstStyle/>
                    <a:p>
                      <a:pPr>
                        <a:lnSpc>
                          <a:spcPct val="115000"/>
                        </a:lnSpc>
                        <a:spcAft>
                          <a:spcPts val="0"/>
                        </a:spcAft>
                      </a:pPr>
                      <a:r>
                        <a:rPr lang="es-ES" sz="1800" b="1" dirty="0">
                          <a:effectLst/>
                        </a:rPr>
                        <a:t>Contacto pasivo</a:t>
                      </a:r>
                    </a:p>
                    <a:p>
                      <a:pPr>
                        <a:lnSpc>
                          <a:spcPct val="115000"/>
                        </a:lnSpc>
                        <a:spcAft>
                          <a:spcPts val="0"/>
                        </a:spcAft>
                      </a:pPr>
                      <a:r>
                        <a:rPr lang="es-ES" sz="1800" dirty="0">
                          <a:effectLst/>
                        </a:rPr>
                        <a:t>“¿Has aceptado en las redes sociales a alguien que no conocías de nada?”</a:t>
                      </a:r>
                      <a:endParaRPr lang="es-ES" sz="1800" dirty="0">
                        <a:solidFill>
                          <a:srgbClr val="002060"/>
                        </a:solidFill>
                        <a:effectLst/>
                        <a:latin typeface="Arial"/>
                        <a:ea typeface="Arial"/>
                      </a:endParaRPr>
                    </a:p>
                  </a:txBody>
                  <a:tcPr marL="67084" marR="67084" marT="0" marB="0"/>
                </a:tc>
                <a:tc>
                  <a:txBody>
                    <a:bodyPr/>
                    <a:lstStyle/>
                    <a:p>
                      <a:pPr algn="ctr">
                        <a:lnSpc>
                          <a:spcPct val="115000"/>
                        </a:lnSpc>
                        <a:spcAft>
                          <a:spcPts val="0"/>
                        </a:spcAft>
                      </a:pPr>
                      <a:r>
                        <a:rPr lang="es-ES" sz="1800" dirty="0">
                          <a:effectLst/>
                        </a:rPr>
                        <a:t>52,7</a:t>
                      </a:r>
                      <a:endParaRPr lang="es-ES" sz="1800" b="1" dirty="0">
                        <a:solidFill>
                          <a:srgbClr val="C00000"/>
                        </a:solidFill>
                        <a:effectLst/>
                        <a:latin typeface="Arial"/>
                        <a:ea typeface="Arial"/>
                      </a:endParaRPr>
                    </a:p>
                  </a:txBody>
                  <a:tcPr marL="67084" marR="67084" marT="0" marB="0" anchor="ctr"/>
                </a:tc>
                <a:extLst>
                  <a:ext uri="{0D108BD9-81ED-4DB2-BD59-A6C34878D82A}">
                    <a16:rowId xmlns:a16="http://schemas.microsoft.com/office/drawing/2014/main" xmlns="" val="10002"/>
                  </a:ext>
                </a:extLst>
              </a:tr>
              <a:tr h="1156680">
                <a:tc>
                  <a:txBody>
                    <a:bodyPr/>
                    <a:lstStyle/>
                    <a:p>
                      <a:pPr>
                        <a:lnSpc>
                          <a:spcPct val="115000"/>
                        </a:lnSpc>
                        <a:spcAft>
                          <a:spcPts val="0"/>
                        </a:spcAft>
                      </a:pPr>
                      <a:r>
                        <a:rPr lang="es-ES" sz="1800" b="1" dirty="0">
                          <a:effectLst/>
                        </a:rPr>
                        <a:t>Contacto físico</a:t>
                      </a:r>
                    </a:p>
                    <a:p>
                      <a:pPr>
                        <a:lnSpc>
                          <a:spcPct val="115000"/>
                        </a:lnSpc>
                        <a:spcAft>
                          <a:spcPts val="0"/>
                        </a:spcAft>
                      </a:pPr>
                      <a:r>
                        <a:rPr lang="es-ES" sz="1800" dirty="0">
                          <a:effectLst/>
                        </a:rPr>
                        <a:t>“¿Has quedado en persona con gente que conociste exclusivamente a través de Internet, chats, videojuegos </a:t>
                      </a:r>
                      <a:r>
                        <a:rPr lang="es-ES" sz="1800" dirty="0" err="1">
                          <a:effectLst/>
                        </a:rPr>
                        <a:t>on</a:t>
                      </a:r>
                      <a:r>
                        <a:rPr lang="es-ES" sz="1800" dirty="0">
                          <a:effectLst/>
                        </a:rPr>
                        <a:t> line o redes sociales?”</a:t>
                      </a:r>
                      <a:endParaRPr lang="es-ES" sz="1800" dirty="0">
                        <a:solidFill>
                          <a:srgbClr val="002060"/>
                        </a:solidFill>
                        <a:effectLst/>
                        <a:latin typeface="Arial"/>
                        <a:ea typeface="Arial"/>
                      </a:endParaRPr>
                    </a:p>
                  </a:txBody>
                  <a:tcPr marL="67084" marR="67084" marT="0" marB="0"/>
                </a:tc>
                <a:tc>
                  <a:txBody>
                    <a:bodyPr/>
                    <a:lstStyle/>
                    <a:p>
                      <a:pPr algn="ctr">
                        <a:lnSpc>
                          <a:spcPct val="115000"/>
                        </a:lnSpc>
                        <a:spcAft>
                          <a:spcPts val="0"/>
                        </a:spcAft>
                      </a:pPr>
                      <a:r>
                        <a:rPr lang="es-ES" sz="1800" dirty="0">
                          <a:effectLst/>
                        </a:rPr>
                        <a:t>17,4</a:t>
                      </a:r>
                      <a:endParaRPr lang="es-ES" sz="1800" dirty="0">
                        <a:solidFill>
                          <a:srgbClr val="000000"/>
                        </a:solidFill>
                        <a:effectLst/>
                        <a:latin typeface="Arial"/>
                        <a:ea typeface="Arial"/>
                      </a:endParaRPr>
                    </a:p>
                  </a:txBody>
                  <a:tcPr marL="67084" marR="67084" marT="0" marB="0" anchor="ctr"/>
                </a:tc>
                <a:extLst>
                  <a:ext uri="{0D108BD9-81ED-4DB2-BD59-A6C34878D82A}">
                    <a16:rowId xmlns:a16="http://schemas.microsoft.com/office/drawing/2014/main" xmlns="" val="10003"/>
                  </a:ext>
                </a:extLst>
              </a:tr>
            </a:tbl>
          </a:graphicData>
        </a:graphic>
      </p:graphicFrame>
      <p:sp>
        <p:nvSpPr>
          <p:cNvPr id="2" name="Título 1"/>
          <p:cNvSpPr>
            <a:spLocks noGrp="1"/>
          </p:cNvSpPr>
          <p:nvPr>
            <p:ph type="title"/>
          </p:nvPr>
        </p:nvSpPr>
        <p:spPr>
          <a:xfrm>
            <a:off x="1251678" y="280784"/>
            <a:ext cx="10178322" cy="1492132"/>
          </a:xfrm>
        </p:spPr>
        <p:txBody>
          <a:bodyPr>
            <a:normAutofit/>
          </a:bodyPr>
          <a:lstStyle/>
          <a:p>
            <a:r>
              <a:rPr lang="es-ES_tradnl" dirty="0"/>
              <a:t>contacto con desconocidos</a:t>
            </a:r>
            <a:br>
              <a:rPr lang="es-ES_tradnl" dirty="0"/>
            </a:br>
            <a:r>
              <a:rPr lang="es-ES_tradnl" sz="3200" dirty="0"/>
              <a:t> (Rial et al. 2019)</a:t>
            </a:r>
            <a:endParaRPr lang="es-ES_tradnl" dirty="0"/>
          </a:p>
        </p:txBody>
      </p:sp>
      <p:sp>
        <p:nvSpPr>
          <p:cNvPr id="6" name="5 Rectángulo"/>
          <p:cNvSpPr/>
          <p:nvPr/>
        </p:nvSpPr>
        <p:spPr>
          <a:xfrm>
            <a:off x="1676400" y="5247474"/>
            <a:ext cx="9342120" cy="1477328"/>
          </a:xfrm>
          <a:prstGeom prst="rect">
            <a:avLst/>
          </a:prstGeom>
          <a:solidFill>
            <a:schemeClr val="accent1">
              <a:lumMod val="20000"/>
              <a:lumOff val="80000"/>
            </a:schemeClr>
          </a:solidFill>
        </p:spPr>
        <p:txBody>
          <a:bodyPr wrap="square">
            <a:spAutoFit/>
          </a:bodyPr>
          <a:lstStyle/>
          <a:p>
            <a:pPr algn="ctr"/>
            <a:r>
              <a:rPr lang="es-ES" dirty="0">
                <a:solidFill>
                  <a:srgbClr val="002060"/>
                </a:solidFill>
              </a:rPr>
              <a:t>El 39% de los adolescentes reconoce hacer contactado voluntariamente con desconocidos a través de Internet, chats, videojuegos </a:t>
            </a:r>
            <a:r>
              <a:rPr lang="es-ES" i="1" dirty="0" err="1">
                <a:solidFill>
                  <a:srgbClr val="002060"/>
                </a:solidFill>
              </a:rPr>
              <a:t>on</a:t>
            </a:r>
            <a:r>
              <a:rPr lang="es-ES" i="1" dirty="0">
                <a:solidFill>
                  <a:srgbClr val="002060"/>
                </a:solidFill>
              </a:rPr>
              <a:t> line </a:t>
            </a:r>
            <a:r>
              <a:rPr lang="es-ES" dirty="0">
                <a:solidFill>
                  <a:srgbClr val="002060"/>
                </a:solidFill>
              </a:rPr>
              <a:t>o redes sociales y </a:t>
            </a:r>
            <a:r>
              <a:rPr lang="es-ES" b="1" dirty="0">
                <a:solidFill>
                  <a:srgbClr val="002060"/>
                </a:solidFill>
              </a:rPr>
              <a:t>el 52,7% haber aceptado en las redes sociales a alguien que no conocían previamente</a:t>
            </a:r>
            <a:r>
              <a:rPr lang="es-ES" dirty="0">
                <a:solidFill>
                  <a:srgbClr val="002060"/>
                </a:solidFill>
              </a:rPr>
              <a:t>; de éstos </a:t>
            </a:r>
            <a:r>
              <a:rPr lang="es-ES" b="1" dirty="0">
                <a:solidFill>
                  <a:srgbClr val="002060"/>
                </a:solidFill>
              </a:rPr>
              <a:t>1 de cada 3 (17,4% del total) llegaron a quedar físicamente, (más de 20.000 casos)  </a:t>
            </a:r>
            <a:r>
              <a:rPr lang="es-ES" dirty="0">
                <a:solidFill>
                  <a:srgbClr val="002060"/>
                </a:solidFill>
              </a:rPr>
              <a:t>lo cual constituye un caldo de cultivo especialmente preocupante para el </a:t>
            </a:r>
            <a:r>
              <a:rPr lang="es-ES" i="1" dirty="0" err="1">
                <a:solidFill>
                  <a:srgbClr val="002060"/>
                </a:solidFill>
              </a:rPr>
              <a:t>Grooming</a:t>
            </a:r>
            <a:r>
              <a:rPr lang="es-ES" dirty="0">
                <a:solidFill>
                  <a:srgbClr val="002060"/>
                </a:solidFill>
              </a:rPr>
              <a:t>.</a:t>
            </a:r>
          </a:p>
        </p:txBody>
      </p:sp>
    </p:spTree>
    <p:extLst>
      <p:ext uri="{BB962C8B-B14F-4D97-AF65-F5344CB8AC3E}">
        <p14:creationId xmlns:p14="http://schemas.microsoft.com/office/powerpoint/2010/main" val="148335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50"/>
          <p:cNvSpPr>
            <a:spLocks noChangeArrowheads="1"/>
          </p:cNvSpPr>
          <p:nvPr/>
        </p:nvSpPr>
        <p:spPr bwMode="auto">
          <a:xfrm>
            <a:off x="1676401" y="-32266"/>
            <a:ext cx="184731" cy="369332"/>
          </a:xfrm>
          <a:prstGeom prst="rect">
            <a:avLst/>
          </a:prstGeom>
          <a:noFill/>
          <a:ln w="9525">
            <a:noFill/>
            <a:miter lim="800000"/>
            <a:headEnd/>
            <a:tailEnd/>
          </a:ln>
        </p:spPr>
        <p:txBody>
          <a:bodyPr wrap="none" anchor="ctr">
            <a:spAutoFit/>
          </a:bodyPr>
          <a:lstStyle/>
          <a:p>
            <a:endParaRPr lang="es-ES">
              <a:solidFill>
                <a:prstClr val="black"/>
              </a:solidFill>
              <a:latin typeface="Calibri" pitchFamily="34" charset="0"/>
            </a:endParaRPr>
          </a:p>
        </p:txBody>
      </p:sp>
      <p:graphicFrame>
        <p:nvGraphicFramePr>
          <p:cNvPr id="6" name="5 Gráfico"/>
          <p:cNvGraphicFramePr/>
          <p:nvPr>
            <p:extLst>
              <p:ext uri="{D42A27DB-BD31-4B8C-83A1-F6EECF244321}">
                <p14:modId xmlns:p14="http://schemas.microsoft.com/office/powerpoint/2010/main" val="3344444018"/>
              </p:ext>
            </p:extLst>
          </p:nvPr>
        </p:nvGraphicFramePr>
        <p:xfrm>
          <a:off x="476107" y="3409570"/>
          <a:ext cx="6149282" cy="305539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6 Gráfico"/>
          <p:cNvGraphicFramePr/>
          <p:nvPr>
            <p:extLst>
              <p:ext uri="{D42A27DB-BD31-4B8C-83A1-F6EECF244321}">
                <p14:modId xmlns:p14="http://schemas.microsoft.com/office/powerpoint/2010/main" val="899755997"/>
              </p:ext>
            </p:extLst>
          </p:nvPr>
        </p:nvGraphicFramePr>
        <p:xfrm>
          <a:off x="476107" y="490437"/>
          <a:ext cx="6325746" cy="3151121"/>
        </p:xfrm>
        <a:graphic>
          <a:graphicData uri="http://schemas.openxmlformats.org/drawingml/2006/chart">
            <c:chart xmlns:c="http://schemas.openxmlformats.org/drawingml/2006/chart" xmlns:r="http://schemas.openxmlformats.org/officeDocument/2006/relationships" r:id="rId4"/>
          </a:graphicData>
        </a:graphic>
      </p:graphicFrame>
      <p:sp>
        <p:nvSpPr>
          <p:cNvPr id="4" name="Marcador de texto 3"/>
          <p:cNvSpPr>
            <a:spLocks noGrp="1"/>
          </p:cNvSpPr>
          <p:nvPr>
            <p:ph type="body" sz="half" idx="2"/>
          </p:nvPr>
        </p:nvSpPr>
        <p:spPr>
          <a:xfrm>
            <a:off x="8269303" y="1798486"/>
            <a:ext cx="3583607" cy="4164164"/>
          </a:xfrm>
        </p:spPr>
        <p:txBody>
          <a:bodyPr>
            <a:normAutofit/>
          </a:bodyPr>
          <a:lstStyle/>
          <a:p>
            <a:pPr marL="342900" indent="-342900">
              <a:buClr>
                <a:schemeClr val="bg1"/>
              </a:buClr>
              <a:buFont typeface="Wingdings" panose="05000000000000000000" pitchFamily="2" charset="2"/>
              <a:buChar char="§"/>
            </a:pPr>
            <a:r>
              <a:rPr lang="es-ES_tradnl" sz="2000" dirty="0"/>
              <a:t>No hay diferencias pos Sexo</a:t>
            </a:r>
          </a:p>
          <a:p>
            <a:pPr marL="342900" indent="-342900">
              <a:buClr>
                <a:schemeClr val="bg1"/>
              </a:buClr>
              <a:buFont typeface="Wingdings" panose="05000000000000000000" pitchFamily="2" charset="2"/>
              <a:buChar char="§"/>
            </a:pPr>
            <a:r>
              <a:rPr lang="es-ES_tradnl" sz="2000" dirty="0"/>
              <a:t>Aumenta con la edad y se dispara entre los 14 y los 16 años</a:t>
            </a:r>
          </a:p>
          <a:p>
            <a:pPr marL="342900" indent="-342900">
              <a:buClr>
                <a:schemeClr val="bg1"/>
              </a:buClr>
              <a:buFont typeface="Wingdings" panose="05000000000000000000" pitchFamily="2" charset="2"/>
              <a:buChar char="§"/>
            </a:pPr>
            <a:r>
              <a:rPr lang="es-ES" sz="2000" dirty="0"/>
              <a:t>1 de cada 5 adolescentes de entre 14 y 16 años, ha llegado a </a:t>
            </a:r>
            <a:r>
              <a:rPr lang="es-ES" sz="2000" b="1" dirty="0"/>
              <a:t>quedar físicamente con alguien que conoció exclusivamente a través de Internet.</a:t>
            </a:r>
            <a:endParaRPr lang="es-ES" sz="2000" dirty="0"/>
          </a:p>
          <a:p>
            <a:endParaRPr lang="es-ES_tradnl" sz="2000" dirty="0"/>
          </a:p>
        </p:txBody>
      </p:sp>
      <p:sp>
        <p:nvSpPr>
          <p:cNvPr id="3" name="2 Título"/>
          <p:cNvSpPr>
            <a:spLocks noGrp="1"/>
          </p:cNvSpPr>
          <p:nvPr>
            <p:ph type="title"/>
          </p:nvPr>
        </p:nvSpPr>
        <p:spPr>
          <a:xfrm>
            <a:off x="8337883" y="457200"/>
            <a:ext cx="3377867" cy="1196670"/>
          </a:xfrm>
        </p:spPr>
        <p:txBody>
          <a:bodyPr/>
          <a:lstStyle/>
          <a:p>
            <a:r>
              <a:rPr lang="es-ES_tradnl" sz="2000" dirty="0"/>
              <a:t>DATOS DE INTER</a:t>
            </a:r>
            <a:r>
              <a:rPr lang="es-ES" sz="2000" dirty="0"/>
              <a:t>ÉS </a:t>
            </a:r>
            <a:endParaRPr lang="es-ES" dirty="0"/>
          </a:p>
        </p:txBody>
      </p:sp>
    </p:spTree>
    <p:extLst>
      <p:ext uri="{BB962C8B-B14F-4D97-AF65-F5344CB8AC3E}">
        <p14:creationId xmlns:p14="http://schemas.microsoft.com/office/powerpoint/2010/main" val="87906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Gráfico"/>
          <p:cNvGraphicFramePr/>
          <p:nvPr>
            <p:extLst>
              <p:ext uri="{D42A27DB-BD31-4B8C-83A1-F6EECF244321}">
                <p14:modId xmlns:p14="http://schemas.microsoft.com/office/powerpoint/2010/main" val="4251057739"/>
              </p:ext>
            </p:extLst>
          </p:nvPr>
        </p:nvGraphicFramePr>
        <p:xfrm>
          <a:off x="850232" y="205304"/>
          <a:ext cx="5914314" cy="30720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8 Gráfico"/>
          <p:cNvGraphicFramePr/>
          <p:nvPr>
            <p:extLst>
              <p:ext uri="{D42A27DB-BD31-4B8C-83A1-F6EECF244321}">
                <p14:modId xmlns:p14="http://schemas.microsoft.com/office/powerpoint/2010/main" val="2719775170"/>
              </p:ext>
            </p:extLst>
          </p:nvPr>
        </p:nvGraphicFramePr>
        <p:xfrm>
          <a:off x="850232" y="3211288"/>
          <a:ext cx="5999374" cy="3301807"/>
        </p:xfrm>
        <a:graphic>
          <a:graphicData uri="http://schemas.openxmlformats.org/drawingml/2006/chart">
            <c:chart xmlns:c="http://schemas.openxmlformats.org/drawingml/2006/chart" xmlns:r="http://schemas.openxmlformats.org/officeDocument/2006/relationships" r:id="rId3"/>
          </a:graphicData>
        </a:graphic>
      </p:graphicFrame>
      <p:sp>
        <p:nvSpPr>
          <p:cNvPr id="12" name="Título 2"/>
          <p:cNvSpPr>
            <a:spLocks noGrp="1"/>
          </p:cNvSpPr>
          <p:nvPr>
            <p:ph type="title"/>
          </p:nvPr>
        </p:nvSpPr>
        <p:spPr>
          <a:xfrm>
            <a:off x="7980501" y="52904"/>
            <a:ext cx="3092117" cy="1196670"/>
          </a:xfrm>
        </p:spPr>
        <p:txBody>
          <a:bodyPr>
            <a:normAutofit/>
          </a:bodyPr>
          <a:lstStyle/>
          <a:p>
            <a:r>
              <a:rPr lang="es-ES_tradnl" sz="2800" dirty="0"/>
              <a:t>Papel de los padres</a:t>
            </a:r>
          </a:p>
        </p:txBody>
      </p:sp>
      <p:sp>
        <p:nvSpPr>
          <p:cNvPr id="13" name="Marcador de texto 3"/>
          <p:cNvSpPr>
            <a:spLocks noGrp="1"/>
          </p:cNvSpPr>
          <p:nvPr>
            <p:ph type="body" sz="half" idx="2"/>
          </p:nvPr>
        </p:nvSpPr>
        <p:spPr>
          <a:xfrm>
            <a:off x="7840981" y="1504270"/>
            <a:ext cx="4126230" cy="4164164"/>
          </a:xfrm>
        </p:spPr>
        <p:txBody>
          <a:bodyPr>
            <a:noAutofit/>
          </a:bodyPr>
          <a:lstStyle/>
          <a:p>
            <a:pPr marL="285750" indent="-285750">
              <a:buClr>
                <a:schemeClr val="bg1"/>
              </a:buClr>
              <a:buFont typeface="Arial" charset="0"/>
              <a:buChar char="•"/>
            </a:pPr>
            <a:r>
              <a:rPr lang="es-ES_tradnl" sz="2800" dirty="0"/>
              <a:t>De nuevo la </a:t>
            </a:r>
            <a:r>
              <a:rPr lang="es-ES_tradnl" sz="2800" b="1" dirty="0" err="1"/>
              <a:t>supervisi</a:t>
            </a:r>
            <a:r>
              <a:rPr lang="es-ES" sz="2800" b="1" dirty="0" err="1"/>
              <a:t>ón</a:t>
            </a:r>
            <a:r>
              <a:rPr lang="es-ES" sz="2800" b="1" dirty="0"/>
              <a:t> </a:t>
            </a:r>
            <a:r>
              <a:rPr lang="es-ES" sz="2800" dirty="0"/>
              <a:t>parental ayuda a reducir las tasas casi a la mitad</a:t>
            </a:r>
          </a:p>
          <a:p>
            <a:pPr marL="285750" indent="-285750">
              <a:buClr>
                <a:schemeClr val="bg1"/>
              </a:buClr>
              <a:buFont typeface="Arial" charset="0"/>
              <a:buChar char="•"/>
            </a:pPr>
            <a:r>
              <a:rPr lang="es-ES" sz="2800" b="1" dirty="0"/>
              <a:t>Normas</a:t>
            </a:r>
            <a:r>
              <a:rPr lang="es-ES" sz="2800" dirty="0"/>
              <a:t> y límites</a:t>
            </a:r>
            <a:endParaRPr lang="es-ES_tradnl" sz="2800" dirty="0"/>
          </a:p>
        </p:txBody>
      </p:sp>
    </p:spTree>
    <p:extLst>
      <p:ext uri="{BB962C8B-B14F-4D97-AF65-F5344CB8AC3E}">
        <p14:creationId xmlns:p14="http://schemas.microsoft.com/office/powerpoint/2010/main" val="4162283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50"/>
          <p:cNvSpPr>
            <a:spLocks noChangeArrowheads="1"/>
          </p:cNvSpPr>
          <p:nvPr/>
        </p:nvSpPr>
        <p:spPr bwMode="auto">
          <a:xfrm>
            <a:off x="1676401" y="-32266"/>
            <a:ext cx="184731" cy="369332"/>
          </a:xfrm>
          <a:prstGeom prst="rect">
            <a:avLst/>
          </a:prstGeom>
          <a:noFill/>
          <a:ln w="9525">
            <a:noFill/>
            <a:miter lim="800000"/>
            <a:headEnd/>
            <a:tailEnd/>
          </a:ln>
        </p:spPr>
        <p:txBody>
          <a:bodyPr wrap="none" anchor="ctr">
            <a:spAutoFit/>
          </a:bodyPr>
          <a:lstStyle/>
          <a:p>
            <a:endParaRPr lang="es-ES">
              <a:solidFill>
                <a:prstClr val="black"/>
              </a:solidFill>
              <a:latin typeface="Calibri" pitchFamily="34" charset="0"/>
            </a:endParaRPr>
          </a:p>
        </p:txBody>
      </p:sp>
      <p:graphicFrame>
        <p:nvGraphicFramePr>
          <p:cNvPr id="10" name="9 Diagrama"/>
          <p:cNvGraphicFramePr/>
          <p:nvPr>
            <p:extLst>
              <p:ext uri="{D42A27DB-BD31-4B8C-83A1-F6EECF244321}">
                <p14:modId xmlns:p14="http://schemas.microsoft.com/office/powerpoint/2010/main" val="539179723"/>
              </p:ext>
            </p:extLst>
          </p:nvPr>
        </p:nvGraphicFramePr>
        <p:xfrm>
          <a:off x="1406618" y="4071665"/>
          <a:ext cx="10178322" cy="34251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11 Rectángulo"/>
          <p:cNvSpPr/>
          <p:nvPr/>
        </p:nvSpPr>
        <p:spPr>
          <a:xfrm>
            <a:off x="1200878" y="360700"/>
            <a:ext cx="10178322" cy="1008112"/>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a:defRPr/>
            </a:pPr>
            <a:r>
              <a:rPr lang="es-ES_tradnl" sz="2000" b="1" kern="0" dirty="0">
                <a:solidFill>
                  <a:schemeClr val="bg2"/>
                </a:solidFill>
                <a:latin typeface="Microsoft New Tai Lue" pitchFamily="34" charset="0"/>
                <a:cs typeface="Microsoft New Tai Lue" pitchFamily="34" charset="0"/>
              </a:rPr>
              <a:t>Cerca de 20.000 menores en Galicia tuvieron una cita con alguien que solo conocían a través de la Red</a:t>
            </a:r>
            <a:endParaRPr lang="es-ES" sz="2000" b="1" kern="0" dirty="0">
              <a:solidFill>
                <a:schemeClr val="bg2"/>
              </a:solidFill>
              <a:latin typeface="Microsoft New Tai Lue" pitchFamily="34" charset="0"/>
              <a:cs typeface="Microsoft New Tai Lue" pitchFamily="34" charset="0"/>
            </a:endParaRPr>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88970" y="1669614"/>
            <a:ext cx="5697108" cy="3233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3802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graphicEl>
                                              <a:dgm id="{04C52831-753E-E746-8675-5205EB55A4E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graphicEl>
                                              <a:dgm id="{D20F0788-7A37-EA44-84DB-A26F39B92DF7}"/>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graphicEl>
                                              <a:dgm id="{53422791-640B-1E47-9CFE-C0E0DAB45E2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25 Rectángulo"/>
          <p:cNvSpPr/>
          <p:nvPr/>
        </p:nvSpPr>
        <p:spPr>
          <a:xfrm>
            <a:off x="2092205" y="5927585"/>
            <a:ext cx="2347609" cy="57606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s-ES_tradnl" sz="2000" b="1" kern="0" dirty="0">
                <a:solidFill>
                  <a:schemeClr val="bg1"/>
                </a:solidFill>
                <a:cs typeface="Microsoft New Tai Lue" pitchFamily="34" charset="0"/>
              </a:rPr>
              <a:t>Lo sabes</a:t>
            </a:r>
            <a:endParaRPr lang="es-ES" sz="2000" b="1" kern="0" dirty="0">
              <a:solidFill>
                <a:schemeClr val="bg1"/>
              </a:solidFill>
              <a:cs typeface="Microsoft New Tai Lue" pitchFamily="34" charset="0"/>
            </a:endParaRPr>
          </a:p>
        </p:txBody>
      </p:sp>
      <p:sp>
        <p:nvSpPr>
          <p:cNvPr id="27" name="26 Rectángulo"/>
          <p:cNvSpPr/>
          <p:nvPr/>
        </p:nvSpPr>
        <p:spPr>
          <a:xfrm>
            <a:off x="7034807" y="5905394"/>
            <a:ext cx="3713306" cy="57606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s-ES_tradnl" sz="2000" b="1" kern="0" dirty="0">
                <a:solidFill>
                  <a:schemeClr val="bg1"/>
                </a:solidFill>
                <a:cs typeface="Microsoft New Tai Lue" pitchFamily="34" charset="0"/>
              </a:rPr>
              <a:t>¿En que estabas pensando?</a:t>
            </a:r>
            <a:endParaRPr lang="es-ES" sz="2000" b="1" kern="0" dirty="0">
              <a:solidFill>
                <a:schemeClr val="bg1"/>
              </a:solidFill>
              <a:cs typeface="Microsoft New Tai Lue" pitchFamily="34" charset="0"/>
            </a:endParaRPr>
          </a:p>
        </p:txBody>
      </p:sp>
      <p:grpSp>
        <p:nvGrpSpPr>
          <p:cNvPr id="2" name="1 Grupo"/>
          <p:cNvGrpSpPr/>
          <p:nvPr/>
        </p:nvGrpSpPr>
        <p:grpSpPr>
          <a:xfrm>
            <a:off x="1977907" y="4382151"/>
            <a:ext cx="7982522" cy="2088232"/>
            <a:chOff x="683568" y="4509120"/>
            <a:chExt cx="7056784" cy="2088232"/>
          </a:xfrm>
          <a:solidFill>
            <a:schemeClr val="accent1"/>
          </a:solidFill>
        </p:grpSpPr>
        <p:sp>
          <p:nvSpPr>
            <p:cNvPr id="28" name="27 Recortar rectángulo de esquina del mismo lado"/>
            <p:cNvSpPr/>
            <p:nvPr/>
          </p:nvSpPr>
          <p:spPr>
            <a:xfrm>
              <a:off x="3131840" y="5445224"/>
              <a:ext cx="1909984" cy="1152128"/>
            </a:xfrm>
            <a:prstGeom prst="snip2SameRect">
              <a:avLst>
                <a:gd name="adj1" fmla="val 50000"/>
                <a:gd name="adj2" fmla="val 0"/>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s-ES" sz="2000" kern="0">
                <a:solidFill>
                  <a:srgbClr val="FFFFFF"/>
                </a:solidFill>
                <a:cs typeface="Arial"/>
              </a:endParaRPr>
            </a:p>
          </p:txBody>
        </p:sp>
        <p:cxnSp>
          <p:nvCxnSpPr>
            <p:cNvPr id="29" name="28 Conector recto"/>
            <p:cNvCxnSpPr/>
            <p:nvPr/>
          </p:nvCxnSpPr>
          <p:spPr>
            <a:xfrm>
              <a:off x="683568" y="4509120"/>
              <a:ext cx="7056784" cy="1367464"/>
            </a:xfrm>
            <a:prstGeom prst="line">
              <a:avLst/>
            </a:prstGeom>
            <a:grpFill/>
            <a:ln w="107950" cap="flat" cmpd="sng" algn="ctr">
              <a:solidFill>
                <a:srgbClr val="000000"/>
              </a:solidFill>
              <a:prstDash val="solid"/>
            </a:ln>
            <a:effectLst>
              <a:outerShdw blurRad="40000" dist="23000" dir="5400000" rotWithShape="0">
                <a:srgbClr val="000000">
                  <a:alpha val="35000"/>
                </a:srgbClr>
              </a:outerShdw>
            </a:effectLst>
          </p:spPr>
        </p:cxnSp>
      </p:grpSp>
      <p:sp>
        <p:nvSpPr>
          <p:cNvPr id="30" name="29 Elipse"/>
          <p:cNvSpPr/>
          <p:nvPr/>
        </p:nvSpPr>
        <p:spPr>
          <a:xfrm>
            <a:off x="8400366" y="1777947"/>
            <a:ext cx="2079451" cy="1892723"/>
          </a:xfrm>
          <a:prstGeom prst="ellipse">
            <a:avLst/>
          </a:prstGeom>
          <a:solidFill>
            <a:schemeClr val="accent3"/>
          </a:solidFill>
          <a:ln w="3175"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algn="ctr" defTabSz="914400">
              <a:defRPr/>
            </a:pPr>
            <a:r>
              <a:rPr lang="es-ES_tradnl" sz="2000" kern="0" dirty="0">
                <a:solidFill>
                  <a:srgbClr val="FFFFFF"/>
                </a:solidFill>
                <a:cs typeface="Arial"/>
              </a:rPr>
              <a:t>Premiado/a socialmente</a:t>
            </a:r>
            <a:endParaRPr lang="es-ES" sz="2000" kern="0" dirty="0">
              <a:solidFill>
                <a:srgbClr val="FFFFFF"/>
              </a:solidFill>
              <a:cs typeface="Arial"/>
            </a:endParaRPr>
          </a:p>
        </p:txBody>
      </p:sp>
      <p:sp>
        <p:nvSpPr>
          <p:cNvPr id="31" name="30 Elipse"/>
          <p:cNvSpPr/>
          <p:nvPr/>
        </p:nvSpPr>
        <p:spPr>
          <a:xfrm>
            <a:off x="6356784" y="2719665"/>
            <a:ext cx="2282769" cy="2088232"/>
          </a:xfrm>
          <a:prstGeom prst="ellipse">
            <a:avLst/>
          </a:prstGeom>
          <a:solidFill>
            <a:schemeClr val="accent3"/>
          </a:solidFill>
          <a:ln w="3175"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algn="ctr" defTabSz="914400">
              <a:defRPr/>
            </a:pPr>
            <a:r>
              <a:rPr lang="es-ES_tradnl" sz="2000" kern="0" dirty="0">
                <a:solidFill>
                  <a:srgbClr val="FFFFFF"/>
                </a:solidFill>
                <a:cs typeface="Arial"/>
              </a:rPr>
              <a:t>Experimentar</a:t>
            </a:r>
            <a:endParaRPr lang="es-ES" sz="2000" kern="0" dirty="0">
              <a:solidFill>
                <a:srgbClr val="FFFFFF"/>
              </a:solidFill>
              <a:cs typeface="Arial"/>
            </a:endParaRPr>
          </a:p>
        </p:txBody>
      </p:sp>
      <p:sp>
        <p:nvSpPr>
          <p:cNvPr id="32" name="31 Elipse"/>
          <p:cNvSpPr/>
          <p:nvPr/>
        </p:nvSpPr>
        <p:spPr>
          <a:xfrm>
            <a:off x="8010440" y="3167330"/>
            <a:ext cx="2228446" cy="2051884"/>
          </a:xfrm>
          <a:prstGeom prst="ellipse">
            <a:avLst/>
          </a:prstGeom>
          <a:solidFill>
            <a:schemeClr val="accent3"/>
          </a:solidFill>
          <a:ln w="3175"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algn="ctr" defTabSz="914400">
              <a:defRPr/>
            </a:pPr>
            <a:r>
              <a:rPr lang="es-ES_tradnl" sz="2000" kern="0" dirty="0">
                <a:solidFill>
                  <a:srgbClr val="FFFFFF"/>
                </a:solidFill>
                <a:cs typeface="Arial"/>
              </a:rPr>
              <a:t>Presión grupo</a:t>
            </a:r>
            <a:endParaRPr lang="es-ES" sz="2000" kern="0" dirty="0">
              <a:solidFill>
                <a:srgbClr val="FFFFFF"/>
              </a:solidFill>
              <a:cs typeface="Arial"/>
            </a:endParaRPr>
          </a:p>
          <a:p>
            <a:pPr algn="ctr" defTabSz="914400">
              <a:defRPr/>
            </a:pPr>
            <a:r>
              <a:rPr lang="es-ES_tradnl" sz="2000" kern="0" dirty="0">
                <a:solidFill>
                  <a:srgbClr val="FFFFFF"/>
                </a:solidFill>
                <a:cs typeface="Arial"/>
              </a:rPr>
              <a:t>Autoestima</a:t>
            </a:r>
          </a:p>
          <a:p>
            <a:pPr algn="ctr" defTabSz="914400">
              <a:defRPr/>
            </a:pPr>
            <a:r>
              <a:rPr lang="es-ES_tradnl" sz="2000" kern="0" dirty="0">
                <a:solidFill>
                  <a:schemeClr val="accent4">
                    <a:lumMod val="75000"/>
                  </a:schemeClr>
                </a:solidFill>
                <a:cs typeface="Arial"/>
              </a:rPr>
              <a:t>Necesidades afectivas</a:t>
            </a:r>
          </a:p>
        </p:txBody>
      </p:sp>
      <p:sp>
        <p:nvSpPr>
          <p:cNvPr id="33" name="32 Elipse"/>
          <p:cNvSpPr/>
          <p:nvPr/>
        </p:nvSpPr>
        <p:spPr>
          <a:xfrm>
            <a:off x="2226054" y="2172264"/>
            <a:ext cx="2079913" cy="1907868"/>
          </a:xfrm>
          <a:prstGeom prst="ellipse">
            <a:avLst/>
          </a:prstGeom>
          <a:solidFill>
            <a:srgbClr val="0070C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algn="ctr" defTabSz="914400">
              <a:defRPr/>
            </a:pPr>
            <a:r>
              <a:rPr lang="es-ES_tradnl" sz="2000" kern="0" dirty="0">
                <a:solidFill>
                  <a:srgbClr val="FFFFFF"/>
                </a:solidFill>
                <a:cs typeface="Arial"/>
              </a:rPr>
              <a:t>Posible riesgo</a:t>
            </a:r>
            <a:endParaRPr lang="es-ES" sz="2000" kern="0" dirty="0">
              <a:solidFill>
                <a:srgbClr val="FFFFFF"/>
              </a:solidFill>
              <a:cs typeface="Arial"/>
            </a:endParaRPr>
          </a:p>
        </p:txBody>
      </p:sp>
      <p:sp>
        <p:nvSpPr>
          <p:cNvPr id="14" name="13 Elipse"/>
          <p:cNvSpPr/>
          <p:nvPr/>
        </p:nvSpPr>
        <p:spPr>
          <a:xfrm>
            <a:off x="6541627" y="1403234"/>
            <a:ext cx="2097926" cy="1892723"/>
          </a:xfrm>
          <a:prstGeom prst="ellipse">
            <a:avLst/>
          </a:prstGeom>
          <a:solidFill>
            <a:schemeClr val="accent3"/>
          </a:solidFill>
          <a:ln w="3175"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algn="ctr" defTabSz="914400">
              <a:defRPr/>
            </a:pPr>
            <a:r>
              <a:rPr lang="es-ES_tradnl" sz="2000" kern="0" dirty="0">
                <a:solidFill>
                  <a:srgbClr val="FFFFFF"/>
                </a:solidFill>
                <a:cs typeface="Arial"/>
              </a:rPr>
              <a:t>Expectativas</a:t>
            </a:r>
            <a:endParaRPr lang="es-ES" sz="2000" kern="0" dirty="0">
              <a:solidFill>
                <a:srgbClr val="FFFFFF"/>
              </a:solidFill>
              <a:cs typeface="Arial"/>
            </a:endParaRPr>
          </a:p>
        </p:txBody>
      </p:sp>
      <p:sp>
        <p:nvSpPr>
          <p:cNvPr id="3" name="Título 2"/>
          <p:cNvSpPr>
            <a:spLocks noGrp="1"/>
          </p:cNvSpPr>
          <p:nvPr>
            <p:ph type="title"/>
          </p:nvPr>
        </p:nvSpPr>
        <p:spPr>
          <a:xfrm>
            <a:off x="1267623" y="287069"/>
            <a:ext cx="10178322" cy="810010"/>
          </a:xfrm>
        </p:spPr>
        <p:txBody>
          <a:bodyPr>
            <a:normAutofit fontScale="90000"/>
          </a:bodyPr>
          <a:lstStyle/>
          <a:p>
            <a:r>
              <a:rPr lang="es-ES_tradnl" dirty="0"/>
              <a:t>LES COMPENSA: </a:t>
            </a:r>
            <a:br>
              <a:rPr lang="es-ES_tradnl" dirty="0"/>
            </a:br>
            <a:r>
              <a:rPr lang="es-ES_tradnl" sz="4400" dirty="0" err="1">
                <a:solidFill>
                  <a:schemeClr val="accent4">
                    <a:lumMod val="75000"/>
                  </a:schemeClr>
                </a:solidFill>
              </a:rPr>
              <a:t>An</a:t>
            </a:r>
            <a:r>
              <a:rPr lang="es-ES" sz="4400" dirty="0" err="1">
                <a:solidFill>
                  <a:schemeClr val="accent4">
                    <a:lumMod val="75000"/>
                  </a:schemeClr>
                </a:solidFill>
              </a:rPr>
              <a:t>álisis</a:t>
            </a:r>
            <a:r>
              <a:rPr lang="es-ES" sz="4400" dirty="0">
                <a:solidFill>
                  <a:schemeClr val="accent4">
                    <a:lumMod val="75000"/>
                  </a:schemeClr>
                </a:solidFill>
              </a:rPr>
              <a:t> coste-beneficio</a:t>
            </a:r>
            <a:endParaRPr lang="es-ES_tradnl" dirty="0">
              <a:solidFill>
                <a:schemeClr val="accent4">
                  <a:lumMod val="75000"/>
                </a:schemeClr>
              </a:solidFill>
            </a:endParaRPr>
          </a:p>
        </p:txBody>
      </p:sp>
    </p:spTree>
    <p:extLst>
      <p:ext uri="{BB962C8B-B14F-4D97-AF65-F5344CB8AC3E}">
        <p14:creationId xmlns:p14="http://schemas.microsoft.com/office/powerpoint/2010/main" val="1390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1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ciberbullying</a:t>
            </a:r>
            <a:endParaRPr lang="es-ES_tradnl" dirty="0"/>
          </a:p>
        </p:txBody>
      </p:sp>
      <p:pic>
        <p:nvPicPr>
          <p:cNvPr id="4" name="Imagen 3"/>
          <p:cNvPicPr>
            <a:picLocks noChangeAspect="1"/>
          </p:cNvPicPr>
          <p:nvPr/>
        </p:nvPicPr>
        <p:blipFill>
          <a:blip r:embed="rId2"/>
          <a:stretch>
            <a:fillRect/>
          </a:stretch>
        </p:blipFill>
        <p:spPr>
          <a:xfrm>
            <a:off x="2019300" y="1128451"/>
            <a:ext cx="9410700" cy="5295900"/>
          </a:xfrm>
          <a:prstGeom prst="rect">
            <a:avLst/>
          </a:prstGeom>
        </p:spPr>
      </p:pic>
    </p:spTree>
    <p:extLst>
      <p:ext uri="{BB962C8B-B14F-4D97-AF65-F5344CB8AC3E}">
        <p14:creationId xmlns:p14="http://schemas.microsoft.com/office/powerpoint/2010/main" val="274520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32656"/>
            <a:ext cx="7596509" cy="615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9196" y="0"/>
            <a:ext cx="8568951" cy="6873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95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2649471074"/>
              </p:ext>
            </p:extLst>
          </p:nvPr>
        </p:nvGraphicFramePr>
        <p:xfrm>
          <a:off x="1251679" y="1566394"/>
          <a:ext cx="5851250" cy="31632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4" name="Picture 2" descr="Cyberbullying-among-young-people_LIBE-commision-EU-study">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14350" y="598561"/>
            <a:ext cx="3845022" cy="5437855"/>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920208" y="382385"/>
            <a:ext cx="10178322" cy="793272"/>
          </a:xfrm>
        </p:spPr>
        <p:txBody>
          <a:bodyPr>
            <a:normAutofit/>
          </a:bodyPr>
          <a:lstStyle/>
          <a:p>
            <a:r>
              <a:rPr lang="es-ES_tradnl" sz="3600" dirty="0"/>
              <a:t>Aun Por Definir con claridad</a:t>
            </a:r>
          </a:p>
        </p:txBody>
      </p:sp>
      <p:sp>
        <p:nvSpPr>
          <p:cNvPr id="3" name="2 Rectángulo redondeado"/>
          <p:cNvSpPr/>
          <p:nvPr/>
        </p:nvSpPr>
        <p:spPr>
          <a:xfrm>
            <a:off x="1251679" y="4507264"/>
            <a:ext cx="5851250" cy="2114253"/>
          </a:xfrm>
          <a:prstGeom prst="roundRect">
            <a:avLst/>
          </a:prstGeom>
          <a:solidFill>
            <a:schemeClr val="accent6">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dirty="0">
                <a:solidFill>
                  <a:schemeClr val="bg1"/>
                </a:solidFill>
              </a:rPr>
              <a:t>“… no existe una definición única de </a:t>
            </a:r>
            <a:r>
              <a:rPr lang="es-ES" dirty="0" err="1">
                <a:solidFill>
                  <a:schemeClr val="bg1"/>
                </a:solidFill>
              </a:rPr>
              <a:t>Ciberbullying</a:t>
            </a:r>
            <a:r>
              <a:rPr lang="es-ES" dirty="0">
                <a:solidFill>
                  <a:schemeClr val="bg1"/>
                </a:solidFill>
              </a:rPr>
              <a:t> acordada internacionalmente, por lo que se recomienda llegar a un acuerdo para poder crear </a:t>
            </a:r>
            <a:r>
              <a:rPr lang="es-ES" dirty="0" err="1">
                <a:solidFill>
                  <a:schemeClr val="bg1"/>
                </a:solidFill>
              </a:rPr>
              <a:t>uha</a:t>
            </a:r>
            <a:r>
              <a:rPr lang="es-ES" dirty="0">
                <a:solidFill>
                  <a:schemeClr val="bg1"/>
                </a:solidFill>
              </a:rPr>
              <a:t> definición oficial” </a:t>
            </a:r>
          </a:p>
          <a:p>
            <a:pPr algn="ctr"/>
            <a:endParaRPr lang="es-ES" dirty="0">
              <a:solidFill>
                <a:schemeClr val="bg1"/>
              </a:solidFill>
            </a:endParaRPr>
          </a:p>
          <a:p>
            <a:pPr algn="ctr"/>
            <a:r>
              <a:rPr lang="es-ES" dirty="0">
                <a:solidFill>
                  <a:schemeClr val="bg1"/>
                </a:solidFill>
              </a:rPr>
              <a:t>“…posibilitaría un mejor entendimiento del fenómeno entre todos los estados miembros y ayudaría a compartir buenas prácticas y recomendaciones”</a:t>
            </a:r>
          </a:p>
        </p:txBody>
      </p:sp>
    </p:spTree>
    <p:extLst>
      <p:ext uri="{BB962C8B-B14F-4D97-AF65-F5344CB8AC3E}">
        <p14:creationId xmlns:p14="http://schemas.microsoft.com/office/powerpoint/2010/main" val="763555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redondeado"/>
          <p:cNvSpPr/>
          <p:nvPr/>
        </p:nvSpPr>
        <p:spPr>
          <a:xfrm>
            <a:off x="1860748" y="1663587"/>
            <a:ext cx="4429156" cy="532524"/>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sz="2000" b="1" dirty="0">
                <a:solidFill>
                  <a:schemeClr val="bg1"/>
                </a:solidFill>
              </a:rPr>
              <a:t>¿Que es el </a:t>
            </a:r>
            <a:r>
              <a:rPr lang="es-ES" sz="2000" b="1" dirty="0" err="1">
                <a:solidFill>
                  <a:schemeClr val="bg1"/>
                </a:solidFill>
              </a:rPr>
              <a:t>Ciberbullying</a:t>
            </a:r>
            <a:r>
              <a:rPr lang="es-ES" sz="2000" b="1" dirty="0">
                <a:solidFill>
                  <a:schemeClr val="bg1"/>
                </a:solidFill>
              </a:rPr>
              <a:t> ?</a:t>
            </a:r>
          </a:p>
        </p:txBody>
      </p:sp>
      <p:sp>
        <p:nvSpPr>
          <p:cNvPr id="8" name="7 Rectángulo redondeado"/>
          <p:cNvSpPr/>
          <p:nvPr/>
        </p:nvSpPr>
        <p:spPr>
          <a:xfrm>
            <a:off x="2332314" y="2272558"/>
            <a:ext cx="4714908" cy="532524"/>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sz="2000" b="1" dirty="0">
                <a:solidFill>
                  <a:schemeClr val="bg1"/>
                </a:solidFill>
              </a:rPr>
              <a:t>¿En que consiste?</a:t>
            </a:r>
          </a:p>
        </p:txBody>
      </p:sp>
      <p:sp>
        <p:nvSpPr>
          <p:cNvPr id="9" name="8 Rectángulo redondeado"/>
          <p:cNvSpPr/>
          <p:nvPr/>
        </p:nvSpPr>
        <p:spPr>
          <a:xfrm>
            <a:off x="2908378" y="2898356"/>
            <a:ext cx="5357850" cy="532524"/>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BR" sz="2000" b="1" dirty="0">
                <a:solidFill>
                  <a:schemeClr val="bg1"/>
                </a:solidFill>
              </a:rPr>
              <a:t>¿</a:t>
            </a:r>
            <a:r>
              <a:rPr lang="pt-BR" sz="2000" b="1" dirty="0" err="1">
                <a:solidFill>
                  <a:schemeClr val="bg1"/>
                </a:solidFill>
              </a:rPr>
              <a:t>Cuando</a:t>
            </a:r>
            <a:r>
              <a:rPr lang="pt-BR" sz="2000" b="1" dirty="0">
                <a:solidFill>
                  <a:schemeClr val="bg1"/>
                </a:solidFill>
              </a:rPr>
              <a:t> se </a:t>
            </a:r>
            <a:r>
              <a:rPr lang="pt-BR" sz="2000" b="1" dirty="0" err="1">
                <a:solidFill>
                  <a:schemeClr val="bg1"/>
                </a:solidFill>
              </a:rPr>
              <a:t>puede</a:t>
            </a:r>
            <a:r>
              <a:rPr lang="pt-BR" sz="2000" b="1" dirty="0">
                <a:solidFill>
                  <a:schemeClr val="bg1"/>
                </a:solidFill>
              </a:rPr>
              <a:t> </a:t>
            </a:r>
            <a:r>
              <a:rPr lang="pt-BR" sz="2000" b="1" dirty="0" err="1">
                <a:solidFill>
                  <a:schemeClr val="bg1"/>
                </a:solidFill>
              </a:rPr>
              <a:t>hablar</a:t>
            </a:r>
            <a:r>
              <a:rPr lang="pt-BR" sz="2000" b="1" dirty="0">
                <a:solidFill>
                  <a:schemeClr val="bg1"/>
                </a:solidFill>
              </a:rPr>
              <a:t> de </a:t>
            </a:r>
            <a:r>
              <a:rPr lang="pt-BR" sz="2000" b="1" dirty="0" err="1">
                <a:solidFill>
                  <a:schemeClr val="bg1"/>
                </a:solidFill>
              </a:rPr>
              <a:t>Ciberbullying</a:t>
            </a:r>
            <a:r>
              <a:rPr lang="pt-BR" sz="2000" b="1" dirty="0">
                <a:solidFill>
                  <a:schemeClr val="bg1"/>
                </a:solidFill>
              </a:rPr>
              <a:t>?</a:t>
            </a:r>
          </a:p>
        </p:txBody>
      </p:sp>
      <p:sp>
        <p:nvSpPr>
          <p:cNvPr id="10" name="9 Rectángulo redondeado"/>
          <p:cNvSpPr/>
          <p:nvPr/>
        </p:nvSpPr>
        <p:spPr>
          <a:xfrm>
            <a:off x="3484442" y="3503896"/>
            <a:ext cx="5429288" cy="532524"/>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BR" sz="2000" b="1" dirty="0">
                <a:solidFill>
                  <a:schemeClr val="bg1"/>
                </a:solidFill>
              </a:rPr>
              <a:t>¿</a:t>
            </a:r>
            <a:r>
              <a:rPr lang="pt-BR" sz="2000" b="1" dirty="0" err="1">
                <a:solidFill>
                  <a:schemeClr val="bg1"/>
                </a:solidFill>
              </a:rPr>
              <a:t>Cuál</a:t>
            </a:r>
            <a:r>
              <a:rPr lang="pt-BR" sz="2000" b="1" dirty="0">
                <a:solidFill>
                  <a:schemeClr val="bg1"/>
                </a:solidFill>
              </a:rPr>
              <a:t> es </a:t>
            </a:r>
            <a:r>
              <a:rPr lang="pt-BR" sz="2000" b="1" dirty="0" err="1">
                <a:solidFill>
                  <a:schemeClr val="bg1"/>
                </a:solidFill>
              </a:rPr>
              <a:t>su</a:t>
            </a:r>
            <a:r>
              <a:rPr lang="pt-BR" sz="2000" b="1" dirty="0">
                <a:solidFill>
                  <a:schemeClr val="bg1"/>
                </a:solidFill>
              </a:rPr>
              <a:t> </a:t>
            </a:r>
            <a:r>
              <a:rPr lang="pt-BR" sz="2000" b="1" dirty="0" err="1">
                <a:solidFill>
                  <a:schemeClr val="bg1"/>
                </a:solidFill>
              </a:rPr>
              <a:t>prevalencia</a:t>
            </a:r>
            <a:r>
              <a:rPr lang="pt-BR" sz="2000" b="1" dirty="0">
                <a:solidFill>
                  <a:schemeClr val="bg1"/>
                </a:solidFill>
              </a:rPr>
              <a:t> </a:t>
            </a:r>
            <a:r>
              <a:rPr lang="pt-BR" sz="2000" b="1" dirty="0" err="1">
                <a:solidFill>
                  <a:schemeClr val="bg1"/>
                </a:solidFill>
              </a:rPr>
              <a:t>actual</a:t>
            </a:r>
            <a:r>
              <a:rPr lang="pt-BR" sz="2000" b="1" dirty="0">
                <a:solidFill>
                  <a:schemeClr val="bg1"/>
                </a:solidFill>
              </a:rPr>
              <a:t>?</a:t>
            </a:r>
          </a:p>
        </p:txBody>
      </p:sp>
      <p:sp>
        <p:nvSpPr>
          <p:cNvPr id="11" name="10 Rectángulo redondeado"/>
          <p:cNvSpPr/>
          <p:nvPr/>
        </p:nvSpPr>
        <p:spPr>
          <a:xfrm>
            <a:off x="5111368" y="5358269"/>
            <a:ext cx="5357850" cy="532524"/>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sz="2000" b="1" dirty="0">
                <a:solidFill>
                  <a:schemeClr val="bg1"/>
                </a:solidFill>
              </a:rPr>
              <a:t>¿Cómo prevenirlo?</a:t>
            </a:r>
          </a:p>
        </p:txBody>
      </p:sp>
      <p:sp>
        <p:nvSpPr>
          <p:cNvPr id="12" name="11 Rectángulo redondeado"/>
          <p:cNvSpPr/>
          <p:nvPr/>
        </p:nvSpPr>
        <p:spPr>
          <a:xfrm>
            <a:off x="4060506" y="4122492"/>
            <a:ext cx="5429288" cy="532524"/>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BR" sz="2000" b="1" dirty="0">
                <a:solidFill>
                  <a:schemeClr val="bg1"/>
                </a:solidFill>
              </a:rPr>
              <a:t>¿</a:t>
            </a:r>
            <a:r>
              <a:rPr lang="pt-BR" sz="2000" b="1" dirty="0" err="1">
                <a:solidFill>
                  <a:schemeClr val="bg1"/>
                </a:solidFill>
              </a:rPr>
              <a:t>Cuáles</a:t>
            </a:r>
            <a:r>
              <a:rPr lang="pt-BR" sz="2000" b="1" dirty="0">
                <a:solidFill>
                  <a:schemeClr val="bg1"/>
                </a:solidFill>
              </a:rPr>
              <a:t> </a:t>
            </a:r>
            <a:r>
              <a:rPr lang="pt-BR" sz="2000" b="1" dirty="0" err="1">
                <a:solidFill>
                  <a:schemeClr val="bg1"/>
                </a:solidFill>
              </a:rPr>
              <a:t>son</a:t>
            </a:r>
            <a:r>
              <a:rPr lang="pt-BR" sz="2000" b="1" dirty="0">
                <a:solidFill>
                  <a:schemeClr val="bg1"/>
                </a:solidFill>
              </a:rPr>
              <a:t> sus particularidades?</a:t>
            </a:r>
          </a:p>
        </p:txBody>
      </p:sp>
      <p:sp>
        <p:nvSpPr>
          <p:cNvPr id="13" name="12 Rectángulo redondeado"/>
          <p:cNvSpPr/>
          <p:nvPr/>
        </p:nvSpPr>
        <p:spPr>
          <a:xfrm>
            <a:off x="4636570" y="4731463"/>
            <a:ext cx="5357850" cy="532524"/>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sz="2000" b="1" dirty="0">
                <a:solidFill>
                  <a:schemeClr val="bg1"/>
                </a:solidFill>
              </a:rPr>
              <a:t>¿Cómo detectarlo?</a:t>
            </a:r>
          </a:p>
        </p:txBody>
      </p:sp>
      <p:sp>
        <p:nvSpPr>
          <p:cNvPr id="2" name="Título 1"/>
          <p:cNvSpPr>
            <a:spLocks noGrp="1"/>
          </p:cNvSpPr>
          <p:nvPr>
            <p:ph type="title"/>
          </p:nvPr>
        </p:nvSpPr>
        <p:spPr>
          <a:xfrm>
            <a:off x="1109925" y="300742"/>
            <a:ext cx="10178322" cy="695979"/>
          </a:xfrm>
        </p:spPr>
        <p:txBody>
          <a:bodyPr>
            <a:normAutofit fontScale="90000"/>
          </a:bodyPr>
          <a:lstStyle/>
          <a:p>
            <a:r>
              <a:rPr lang="es-ES_tradnl" dirty="0"/>
              <a:t>No está tan claro…</a:t>
            </a:r>
          </a:p>
        </p:txBody>
      </p:sp>
      <p:grpSp>
        <p:nvGrpSpPr>
          <p:cNvPr id="3" name="13 Grupo"/>
          <p:cNvGrpSpPr/>
          <p:nvPr/>
        </p:nvGrpSpPr>
        <p:grpSpPr>
          <a:xfrm>
            <a:off x="1002074" y="1595893"/>
            <a:ext cx="9881457" cy="2988264"/>
            <a:chOff x="-523589" y="1072673"/>
            <a:chExt cx="9881457" cy="2988264"/>
          </a:xfrm>
        </p:grpSpPr>
        <p:sp>
          <p:nvSpPr>
            <p:cNvPr id="15" name="14 CuadroTexto"/>
            <p:cNvSpPr txBox="1"/>
            <p:nvPr/>
          </p:nvSpPr>
          <p:spPr>
            <a:xfrm>
              <a:off x="4932040" y="1072673"/>
              <a:ext cx="3386460" cy="523220"/>
            </a:xfrm>
            <a:prstGeom prst="rect">
              <a:avLst/>
            </a:prstGeom>
            <a:noFill/>
          </p:spPr>
          <p:txBody>
            <a:bodyPr wrap="square" rtlCol="0">
              <a:spAutoFit/>
            </a:bodyPr>
            <a:lstStyle/>
            <a:p>
              <a:r>
                <a:rPr lang="es-ES_tradnl" sz="1400" dirty="0"/>
                <a:t>CONDUCTAS: Agresiones, amenazas, insultos, burlas, humillaciones, exclusión…</a:t>
              </a:r>
            </a:p>
          </p:txBody>
        </p:sp>
        <p:sp>
          <p:nvSpPr>
            <p:cNvPr id="16" name="15 CuadroTexto"/>
            <p:cNvSpPr txBox="1"/>
            <p:nvPr/>
          </p:nvSpPr>
          <p:spPr>
            <a:xfrm>
              <a:off x="6905514" y="2320420"/>
              <a:ext cx="2452354" cy="523220"/>
            </a:xfrm>
            <a:prstGeom prst="rect">
              <a:avLst/>
            </a:prstGeom>
            <a:noFill/>
          </p:spPr>
          <p:txBody>
            <a:bodyPr wrap="square" rtlCol="0">
              <a:spAutoFit/>
            </a:bodyPr>
            <a:lstStyle/>
            <a:p>
              <a:r>
                <a:rPr lang="es-ES" sz="1400" dirty="0">
                  <a:solidFill>
                    <a:srgbClr val="FF0000"/>
                  </a:solidFill>
                </a:rPr>
                <a:t>Persistencia en el tiempo, reiteración???</a:t>
              </a:r>
            </a:p>
          </p:txBody>
        </p:sp>
        <p:sp>
          <p:nvSpPr>
            <p:cNvPr id="17" name="16 CuadroTexto"/>
            <p:cNvSpPr txBox="1"/>
            <p:nvPr/>
          </p:nvSpPr>
          <p:spPr>
            <a:xfrm>
              <a:off x="5868810" y="1772816"/>
              <a:ext cx="2073408" cy="307777"/>
            </a:xfrm>
            <a:prstGeom prst="rect">
              <a:avLst/>
            </a:prstGeom>
            <a:noFill/>
          </p:spPr>
          <p:txBody>
            <a:bodyPr wrap="square" rtlCol="0">
              <a:spAutoFit/>
            </a:bodyPr>
            <a:lstStyle/>
            <a:p>
              <a:pPr algn="l"/>
              <a:r>
                <a:rPr lang="es-ES" sz="1400" dirty="0"/>
                <a:t>Entre menores</a:t>
              </a:r>
            </a:p>
          </p:txBody>
        </p:sp>
        <p:sp>
          <p:nvSpPr>
            <p:cNvPr id="18" name="17 CuadroTexto"/>
            <p:cNvSpPr txBox="1"/>
            <p:nvPr/>
          </p:nvSpPr>
          <p:spPr>
            <a:xfrm>
              <a:off x="-523589" y="2672899"/>
              <a:ext cx="2767610" cy="307777"/>
            </a:xfrm>
            <a:prstGeom prst="rect">
              <a:avLst/>
            </a:prstGeom>
            <a:noFill/>
          </p:spPr>
          <p:txBody>
            <a:bodyPr wrap="square" rtlCol="0">
              <a:spAutoFit/>
            </a:bodyPr>
            <a:lstStyle/>
            <a:p>
              <a:pPr algn="l"/>
              <a:r>
                <a:rPr lang="es-ES" sz="1400" dirty="0">
                  <a:solidFill>
                    <a:srgbClr val="FF0000"/>
                  </a:solidFill>
                </a:rPr>
                <a:t>Intencional??</a:t>
              </a:r>
            </a:p>
          </p:txBody>
        </p:sp>
        <p:sp>
          <p:nvSpPr>
            <p:cNvPr id="19" name="18 CuadroTexto"/>
            <p:cNvSpPr txBox="1"/>
            <p:nvPr/>
          </p:nvSpPr>
          <p:spPr>
            <a:xfrm>
              <a:off x="7675344" y="2990506"/>
              <a:ext cx="1468656" cy="307777"/>
            </a:xfrm>
            <a:prstGeom prst="rect">
              <a:avLst/>
            </a:prstGeom>
            <a:noFill/>
          </p:spPr>
          <p:txBody>
            <a:bodyPr wrap="square" rtlCol="0">
              <a:spAutoFit/>
            </a:bodyPr>
            <a:lstStyle/>
            <a:p>
              <a:pPr algn="l"/>
              <a:r>
                <a:rPr lang="es-ES" sz="1400" dirty="0">
                  <a:solidFill>
                    <a:srgbClr val="FF0000"/>
                  </a:solidFill>
                </a:rPr>
                <a:t>Injustificado???</a:t>
              </a:r>
            </a:p>
          </p:txBody>
        </p:sp>
        <p:sp>
          <p:nvSpPr>
            <p:cNvPr id="20" name="19 CuadroTexto"/>
            <p:cNvSpPr txBox="1"/>
            <p:nvPr/>
          </p:nvSpPr>
          <p:spPr>
            <a:xfrm>
              <a:off x="-415738" y="3191857"/>
              <a:ext cx="2595163" cy="307777"/>
            </a:xfrm>
            <a:prstGeom prst="rect">
              <a:avLst/>
            </a:prstGeom>
            <a:noFill/>
          </p:spPr>
          <p:txBody>
            <a:bodyPr wrap="square" rtlCol="0">
              <a:spAutoFit/>
            </a:bodyPr>
            <a:lstStyle/>
            <a:p>
              <a:pPr algn="l"/>
              <a:r>
                <a:rPr lang="es-ES" sz="1400" dirty="0">
                  <a:solidFill>
                    <a:srgbClr val="FF0000"/>
                  </a:solidFill>
                </a:rPr>
                <a:t>Desequilibrio poder???</a:t>
              </a:r>
            </a:p>
          </p:txBody>
        </p:sp>
        <p:sp>
          <p:nvSpPr>
            <p:cNvPr id="21" name="20 CuadroTexto"/>
            <p:cNvSpPr txBox="1"/>
            <p:nvPr/>
          </p:nvSpPr>
          <p:spPr>
            <a:xfrm>
              <a:off x="6494928" y="2017659"/>
              <a:ext cx="2174488" cy="307777"/>
            </a:xfrm>
            <a:prstGeom prst="rect">
              <a:avLst/>
            </a:prstGeom>
            <a:noFill/>
          </p:spPr>
          <p:txBody>
            <a:bodyPr wrap="square" rtlCol="0">
              <a:spAutoFit/>
            </a:bodyPr>
            <a:lstStyle/>
            <a:p>
              <a:pPr algn="l"/>
              <a:r>
                <a:rPr lang="es-ES" sz="1400" dirty="0"/>
                <a:t>Escenarios virtuales</a:t>
              </a:r>
            </a:p>
          </p:txBody>
        </p:sp>
        <p:sp>
          <p:nvSpPr>
            <p:cNvPr id="22" name="21 CuadroTexto"/>
            <p:cNvSpPr txBox="1"/>
            <p:nvPr/>
          </p:nvSpPr>
          <p:spPr>
            <a:xfrm>
              <a:off x="-62926" y="3753160"/>
              <a:ext cx="2306947" cy="307777"/>
            </a:xfrm>
            <a:prstGeom prst="rect">
              <a:avLst/>
            </a:prstGeom>
            <a:noFill/>
          </p:spPr>
          <p:txBody>
            <a:bodyPr wrap="square" rtlCol="0">
              <a:spAutoFit/>
            </a:bodyPr>
            <a:lstStyle/>
            <a:p>
              <a:pPr algn="r"/>
              <a:r>
                <a:rPr lang="es-ES" sz="1400" dirty="0">
                  <a:solidFill>
                    <a:srgbClr val="FF0000"/>
                  </a:solidFill>
                </a:rPr>
                <a:t>Afectación, consecuencias??? </a:t>
              </a:r>
            </a:p>
          </p:txBody>
        </p:sp>
      </p:grpSp>
      <p:grpSp>
        <p:nvGrpSpPr>
          <p:cNvPr id="4" name="22 Grupo"/>
          <p:cNvGrpSpPr/>
          <p:nvPr/>
        </p:nvGrpSpPr>
        <p:grpSpPr>
          <a:xfrm>
            <a:off x="1324311" y="4685327"/>
            <a:ext cx="3168134" cy="1984693"/>
            <a:chOff x="417570" y="4153519"/>
            <a:chExt cx="2810603" cy="1873386"/>
          </a:xfrm>
        </p:grpSpPr>
        <p:sp>
          <p:nvSpPr>
            <p:cNvPr id="24" name="23 CuadroTexto"/>
            <p:cNvSpPr txBox="1"/>
            <p:nvPr/>
          </p:nvSpPr>
          <p:spPr>
            <a:xfrm>
              <a:off x="417570" y="4182131"/>
              <a:ext cx="2810603" cy="1844774"/>
            </a:xfrm>
            <a:prstGeom prst="rect">
              <a:avLst/>
            </a:prstGeom>
            <a:noFill/>
            <a:ln>
              <a:solidFill>
                <a:srgbClr val="680023"/>
              </a:solidFill>
              <a:prstDash val="dash"/>
            </a:ln>
          </p:spPr>
          <p:txBody>
            <a:bodyPr wrap="square" rtlCol="0">
              <a:spAutoFit/>
            </a:bodyPr>
            <a:lstStyle/>
            <a:p>
              <a:pPr algn="l"/>
              <a:r>
                <a:rPr lang="es-ES" sz="1100" b="1" dirty="0">
                  <a:solidFill>
                    <a:srgbClr val="680023"/>
                  </a:solidFill>
                </a:rPr>
                <a:t>Particularidades:</a:t>
              </a:r>
            </a:p>
            <a:p>
              <a:pPr marL="285750" indent="-285750" algn="l">
                <a:buFont typeface="Wingdings" panose="05000000000000000000" pitchFamily="2" charset="2"/>
                <a:buChar char="ü"/>
              </a:pPr>
              <a:r>
                <a:rPr lang="es-ES" sz="1100" dirty="0"/>
                <a:t>Universal y accesible</a:t>
              </a:r>
            </a:p>
            <a:p>
              <a:pPr marL="285750" indent="-285750" algn="l">
                <a:buFont typeface="Wingdings" panose="05000000000000000000" pitchFamily="2" charset="2"/>
                <a:buChar char="ü"/>
              </a:pPr>
              <a:r>
                <a:rPr lang="es-ES" sz="1100" dirty="0"/>
                <a:t>“Anónimo” y difícil de perseguir y controlar</a:t>
              </a:r>
            </a:p>
            <a:p>
              <a:pPr marL="285750" indent="-285750" algn="l">
                <a:buFont typeface="Wingdings" panose="05000000000000000000" pitchFamily="2" charset="2"/>
                <a:buChar char="ü"/>
              </a:pPr>
              <a:r>
                <a:rPr lang="es-ES" sz="1100" dirty="0" err="1"/>
                <a:t>Planificable</a:t>
              </a:r>
              <a:endParaRPr lang="es-ES" sz="1100" dirty="0"/>
            </a:p>
            <a:p>
              <a:pPr marL="285750" indent="-285750" algn="l">
                <a:buFont typeface="Wingdings" panose="05000000000000000000" pitchFamily="2" charset="2"/>
                <a:buChar char="ü"/>
              </a:pPr>
              <a:r>
                <a:rPr lang="es-ES" sz="1100" dirty="0"/>
                <a:t>Efecto multiplicador</a:t>
              </a:r>
            </a:p>
            <a:p>
              <a:pPr marL="285750" indent="-285750" algn="l">
                <a:buFont typeface="Wingdings" panose="05000000000000000000" pitchFamily="2" charset="2"/>
                <a:buChar char="ü"/>
              </a:pPr>
              <a:r>
                <a:rPr lang="es-ES" sz="1100" dirty="0"/>
                <a:t>24x7 (no hay escape)</a:t>
              </a:r>
            </a:p>
            <a:p>
              <a:pPr marL="285750" indent="-285750" algn="l">
                <a:buFont typeface="Wingdings" panose="05000000000000000000" pitchFamily="2" charset="2"/>
                <a:buChar char="ü"/>
              </a:pPr>
              <a:r>
                <a:rPr lang="es-ES" sz="1100" dirty="0"/>
                <a:t>No empático</a:t>
              </a:r>
            </a:p>
            <a:p>
              <a:pPr marL="285750" indent="-285750">
                <a:buFont typeface="Wingdings" panose="05000000000000000000" pitchFamily="2" charset="2"/>
                <a:buChar char="ü"/>
              </a:pPr>
              <a:r>
                <a:rPr lang="es-ES" sz="1100" dirty="0"/>
                <a:t>Invencibilidad online </a:t>
              </a:r>
            </a:p>
            <a:p>
              <a:pPr marL="285750" indent="-285750" algn="l">
                <a:buFont typeface="Wingdings" panose="05000000000000000000" pitchFamily="2" charset="2"/>
                <a:buChar char="ü"/>
              </a:pPr>
              <a:r>
                <a:rPr lang="es-ES" sz="1100" dirty="0"/>
                <a:t>Dilución de responsabilidad</a:t>
              </a:r>
            </a:p>
            <a:p>
              <a:pPr marL="285750" indent="-285750" algn="l">
                <a:buFont typeface="Wingdings" panose="05000000000000000000" pitchFamily="2" charset="2"/>
                <a:buChar char="ü"/>
              </a:pPr>
              <a:r>
                <a:rPr lang="es-ES" sz="1100" dirty="0" err="1"/>
                <a:t>Sútil</a:t>
              </a:r>
              <a:r>
                <a:rPr lang="es-ES" sz="1100" dirty="0"/>
                <a:t> y ¿”disculpable”?</a:t>
              </a:r>
            </a:p>
            <a:p>
              <a:pPr marL="285750" indent="-285750" algn="l">
                <a:buFont typeface="Wingdings" panose="05000000000000000000" pitchFamily="2" charset="2"/>
                <a:buChar char="ü"/>
              </a:pPr>
              <a:r>
                <a:rPr lang="es-ES" sz="1100" b="1" dirty="0"/>
                <a:t>Psicológico (+dañino)</a:t>
              </a:r>
            </a:p>
          </p:txBody>
        </p:sp>
        <p:sp>
          <p:nvSpPr>
            <p:cNvPr id="25" name="24 Flecha abajo"/>
            <p:cNvSpPr/>
            <p:nvPr/>
          </p:nvSpPr>
          <p:spPr>
            <a:xfrm>
              <a:off x="2843808" y="4153519"/>
              <a:ext cx="266372" cy="4996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2357092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527051" y="188914"/>
            <a:ext cx="11329589" cy="773111"/>
          </a:xfrm>
        </p:spPr>
        <p:txBody>
          <a:bodyPr>
            <a:normAutofit fontScale="90000"/>
          </a:bodyPr>
          <a:lstStyle/>
          <a:p>
            <a:pPr algn="r"/>
            <a:r>
              <a:rPr lang="es-ES" altLang="es-ES" dirty="0">
                <a:solidFill>
                  <a:srgbClr val="003366"/>
                </a:solidFill>
                <a:latin typeface="Britannic Bold" panose="020B0903060703020204" pitchFamily="34" charset="0"/>
              </a:rPr>
              <a:t>Particularidades</a:t>
            </a:r>
          </a:p>
        </p:txBody>
      </p:sp>
      <p:pic>
        <p:nvPicPr>
          <p:cNvPr id="4098" name="Picture 2" descr="C:\Users\Patri\Documents\Afundación 2016\Imágenes\Cyber-Bully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4446" y="4653136"/>
            <a:ext cx="4303001" cy="21602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Patri\Documents\Afundación 2016\Imágenes\Cyber-Bully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7447" y="5580856"/>
            <a:ext cx="2455068" cy="12325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Patri\Documents\Afundación 2016\Imágenes\Cyber-Bully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9031" y="5580856"/>
            <a:ext cx="2455068" cy="12325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Patri\Documents\Afundación 2016\Imágenes\Cyber-Bullyin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 y="6065608"/>
            <a:ext cx="1489485" cy="7477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Patri\Documents\Afundación 2016\Imágenes\Cyber-Bullyin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02515" y="6066297"/>
            <a:ext cx="1489485" cy="74776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p:cNvSpPr>
            <a:spLocks noGrp="1" noChangeArrowheads="1"/>
          </p:cNvSpPr>
          <p:nvPr>
            <p:ph idx="1"/>
          </p:nvPr>
        </p:nvSpPr>
        <p:spPr bwMode="auto">
          <a:xfrm>
            <a:off x="1264356" y="1600201"/>
            <a:ext cx="1031804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342900" marR="0" lvl="0" indent="-342900" algn="just" defTabSz="914400" rtl="0" eaLnBrk="1" fontAlgn="base" latinLnBrk="0" hangingPunct="1">
              <a:lnSpc>
                <a:spcPct val="100000"/>
              </a:lnSpc>
              <a:spcBef>
                <a:spcPts val="600"/>
              </a:spcBef>
              <a:spcAft>
                <a:spcPct val="0"/>
              </a:spcAft>
              <a:buClrTx/>
              <a:buSzTx/>
              <a:buFontTx/>
              <a:buChar char="•"/>
              <a:tabLst/>
              <a:defRPr/>
            </a:pPr>
            <a:r>
              <a:rPr kumimoji="0" lang="es-ES" sz="1700" b="1" i="0" u="none" strike="noStrike" kern="0" cap="none" spc="0" normalizeH="0" baseline="0" noProof="0" dirty="0" err="1">
                <a:ln>
                  <a:noFill/>
                </a:ln>
                <a:solidFill>
                  <a:srgbClr val="2D2D8A">
                    <a:lumMod val="50000"/>
                  </a:srgbClr>
                </a:solidFill>
                <a:effectLst/>
                <a:uLnTx/>
                <a:uFillTx/>
                <a:latin typeface="Arial"/>
                <a:ea typeface="+mn-ea"/>
                <a:cs typeface="Arial"/>
              </a:rPr>
              <a:t>Desconoñecemento</a:t>
            </a:r>
            <a:r>
              <a:rPr kumimoji="0" lang="es-ES" sz="1700" b="1" i="0" u="none" strike="noStrike" kern="0" cap="none" spc="0" normalizeH="0" baseline="0" noProof="0" dirty="0">
                <a:ln>
                  <a:noFill/>
                </a:ln>
                <a:solidFill>
                  <a:srgbClr val="2D2D8A">
                    <a:lumMod val="50000"/>
                  </a:srgbClr>
                </a:solidFill>
                <a:effectLst/>
                <a:uLnTx/>
                <a:uFillTx/>
                <a:latin typeface="Arial"/>
                <a:ea typeface="+mn-ea"/>
                <a:cs typeface="Arial"/>
              </a:rPr>
              <a:t> de que o </a:t>
            </a:r>
            <a:r>
              <a:rPr kumimoji="0" lang="es-ES" sz="1700" b="1" i="0" u="none" strike="noStrike" kern="0" cap="none" spc="0" normalizeH="0" baseline="0" noProof="0" dirty="0" err="1">
                <a:ln>
                  <a:noFill/>
                </a:ln>
                <a:solidFill>
                  <a:srgbClr val="2D2D8A">
                    <a:lumMod val="50000"/>
                  </a:srgbClr>
                </a:solidFill>
                <a:effectLst/>
                <a:uLnTx/>
                <a:uFillTx/>
                <a:latin typeface="Arial"/>
                <a:ea typeface="+mn-ea"/>
                <a:cs typeface="Arial"/>
              </a:rPr>
              <a:t>ciberacoso</a:t>
            </a:r>
            <a:r>
              <a:rPr kumimoji="0" lang="es-ES" sz="1700" b="1" i="0" u="none" strike="noStrike" kern="0" cap="none" spc="0" normalizeH="0" baseline="0" noProof="0" dirty="0">
                <a:ln>
                  <a:noFill/>
                </a:ln>
                <a:solidFill>
                  <a:srgbClr val="2D2D8A">
                    <a:lumMod val="50000"/>
                  </a:srgbClr>
                </a:solidFill>
                <a:effectLst/>
                <a:uLnTx/>
                <a:uFillTx/>
                <a:latin typeface="Arial"/>
                <a:ea typeface="+mn-ea"/>
                <a:cs typeface="Arial"/>
              </a:rPr>
              <a:t> é un delito </a:t>
            </a:r>
            <a:r>
              <a:rPr kumimoji="0" lang="es-ES" sz="1700" b="0" i="0" u="none" strike="noStrike" kern="0" cap="none" spc="0" normalizeH="0" baseline="0" noProof="0" dirty="0">
                <a:ln>
                  <a:noFill/>
                </a:ln>
                <a:solidFill>
                  <a:srgbClr val="2D2D8A">
                    <a:lumMod val="50000"/>
                  </a:srgbClr>
                </a:solidFill>
                <a:effectLst/>
                <a:uLnTx/>
                <a:uFillTx/>
                <a:latin typeface="Arial"/>
                <a:ea typeface="+mn-ea"/>
                <a:cs typeface="Arial"/>
              </a:rPr>
              <a:t>penal: empodera </a:t>
            </a:r>
            <a:r>
              <a:rPr kumimoji="0" lang="es-ES" sz="1700" b="0" i="0" u="none" strike="noStrike" kern="0" cap="none" spc="0" normalizeH="0" baseline="0" noProof="0" dirty="0" err="1">
                <a:ln>
                  <a:noFill/>
                </a:ln>
                <a:solidFill>
                  <a:srgbClr val="2D2D8A">
                    <a:lumMod val="50000"/>
                  </a:srgbClr>
                </a:solidFill>
                <a:effectLst/>
                <a:uLnTx/>
                <a:uFillTx/>
                <a:latin typeface="Arial"/>
                <a:ea typeface="+mn-ea"/>
                <a:cs typeface="Arial"/>
              </a:rPr>
              <a:t>ao</a:t>
            </a:r>
            <a:r>
              <a:rPr kumimoji="0" lang="es-ES" sz="1700" b="0" i="0" u="none" strike="noStrike" kern="0" cap="none" spc="0" normalizeH="0" baseline="0" noProof="0" dirty="0">
                <a:ln>
                  <a:noFill/>
                </a:ln>
                <a:solidFill>
                  <a:srgbClr val="2D2D8A">
                    <a:lumMod val="50000"/>
                  </a:srgbClr>
                </a:solidFill>
                <a:effectLst/>
                <a:uLnTx/>
                <a:uFillTx/>
                <a:latin typeface="Arial"/>
                <a:ea typeface="+mn-ea"/>
                <a:cs typeface="Arial"/>
              </a:rPr>
              <a:t> agresor/a e </a:t>
            </a:r>
            <a:r>
              <a:rPr kumimoji="0" lang="es-ES" sz="1700" b="0" i="0" u="none" strike="noStrike" kern="0" cap="none" spc="0" normalizeH="0" baseline="0" noProof="0" dirty="0" err="1">
                <a:ln>
                  <a:noFill/>
                </a:ln>
                <a:solidFill>
                  <a:srgbClr val="2D2D8A">
                    <a:lumMod val="50000"/>
                  </a:srgbClr>
                </a:solidFill>
                <a:effectLst/>
                <a:uLnTx/>
                <a:uFillTx/>
                <a:latin typeface="Arial"/>
                <a:ea typeface="+mn-ea"/>
                <a:cs typeface="Arial"/>
              </a:rPr>
              <a:t>desprotexe</a:t>
            </a:r>
            <a:r>
              <a:rPr kumimoji="0" lang="es-ES" sz="1700" b="0" i="0" u="none" strike="noStrike" kern="0" cap="none" spc="0" normalizeH="0" baseline="0" noProof="0" dirty="0">
                <a:ln>
                  <a:noFill/>
                </a:ln>
                <a:solidFill>
                  <a:srgbClr val="2D2D8A">
                    <a:lumMod val="50000"/>
                  </a:srgbClr>
                </a:solidFill>
                <a:effectLst/>
                <a:uLnTx/>
                <a:uFillTx/>
                <a:latin typeface="Arial"/>
                <a:ea typeface="+mn-ea"/>
                <a:cs typeface="Arial"/>
              </a:rPr>
              <a:t> á </a:t>
            </a:r>
            <a:r>
              <a:rPr kumimoji="0" lang="es-ES" sz="1700" b="0" i="0" u="none" strike="noStrike" kern="0" cap="none" spc="0" normalizeH="0" baseline="0" noProof="0" dirty="0" err="1">
                <a:ln>
                  <a:noFill/>
                </a:ln>
                <a:solidFill>
                  <a:srgbClr val="2D2D8A">
                    <a:lumMod val="50000"/>
                  </a:srgbClr>
                </a:solidFill>
                <a:effectLst/>
                <a:uLnTx/>
                <a:uFillTx/>
                <a:latin typeface="Arial"/>
                <a:ea typeface="+mn-ea"/>
                <a:cs typeface="Arial"/>
              </a:rPr>
              <a:t>vítima</a:t>
            </a:r>
            <a:endParaRPr kumimoji="0" lang="es-ES" sz="1700" b="0" i="0" u="none" strike="noStrike" kern="0" cap="none" spc="0" normalizeH="0" baseline="0" noProof="0" dirty="0">
              <a:ln>
                <a:noFill/>
              </a:ln>
              <a:solidFill>
                <a:srgbClr val="2D2D8A">
                  <a:lumMod val="50000"/>
                </a:srgbClr>
              </a:solidFill>
              <a:effectLst/>
              <a:uLnTx/>
              <a:uFillTx/>
              <a:latin typeface="Arial"/>
              <a:ea typeface="+mn-ea"/>
              <a:cs typeface="Arial"/>
            </a:endParaRPr>
          </a:p>
          <a:p>
            <a:pPr marL="342900" marR="0" lvl="0" indent="-342900" algn="just" defTabSz="914400" rtl="0" eaLnBrk="1" fontAlgn="base" latinLnBrk="0" hangingPunct="1">
              <a:lnSpc>
                <a:spcPct val="100000"/>
              </a:lnSpc>
              <a:spcBef>
                <a:spcPts val="600"/>
              </a:spcBef>
              <a:spcAft>
                <a:spcPct val="0"/>
              </a:spcAft>
              <a:buClrTx/>
              <a:buSzTx/>
              <a:buFontTx/>
              <a:buChar char="•"/>
              <a:tabLst/>
              <a:defRPr/>
            </a:pPr>
            <a:r>
              <a:rPr kumimoji="0" lang="es-ES" sz="1700" b="0" i="0" u="none" strike="noStrike" kern="0" cap="none" spc="0" normalizeH="0" baseline="0" noProof="0" dirty="0">
                <a:ln>
                  <a:noFill/>
                </a:ln>
                <a:solidFill>
                  <a:srgbClr val="2D2D8A">
                    <a:lumMod val="50000"/>
                  </a:srgbClr>
                </a:solidFill>
                <a:effectLst/>
                <a:uLnTx/>
                <a:uFillTx/>
                <a:latin typeface="Arial"/>
                <a:ea typeface="+mn-ea"/>
                <a:cs typeface="Arial"/>
              </a:rPr>
              <a:t>Agresores: </a:t>
            </a:r>
            <a:r>
              <a:rPr kumimoji="0" lang="es-ES" sz="1700" b="1" i="0" u="none" strike="noStrike" kern="0" cap="none" spc="0" normalizeH="0" baseline="0" noProof="0" dirty="0" err="1">
                <a:ln>
                  <a:noFill/>
                </a:ln>
                <a:solidFill>
                  <a:srgbClr val="2D2D8A">
                    <a:lumMod val="50000"/>
                  </a:srgbClr>
                </a:solidFill>
                <a:effectLst/>
                <a:uLnTx/>
                <a:uFillTx/>
                <a:latin typeface="Arial"/>
                <a:ea typeface="+mn-ea"/>
                <a:cs typeface="Arial"/>
              </a:rPr>
              <a:t>Sentimento</a:t>
            </a:r>
            <a:r>
              <a:rPr kumimoji="0" lang="es-ES" sz="1700" b="1" i="0" u="none" strike="noStrike" kern="0" cap="none" spc="0" normalizeH="0" baseline="0" noProof="0" dirty="0">
                <a:ln>
                  <a:noFill/>
                </a:ln>
                <a:solidFill>
                  <a:srgbClr val="2D2D8A">
                    <a:lumMod val="50000"/>
                  </a:srgbClr>
                </a:solidFill>
                <a:effectLst/>
                <a:uLnTx/>
                <a:uFillTx/>
                <a:latin typeface="Arial"/>
                <a:ea typeface="+mn-ea"/>
                <a:cs typeface="Arial"/>
              </a:rPr>
              <a:t> de </a:t>
            </a:r>
            <a:r>
              <a:rPr kumimoji="0" lang="es-ES" sz="1700" b="1" i="0" u="none" strike="noStrike" kern="0" cap="none" spc="0" normalizeH="0" baseline="0" noProof="0" dirty="0" err="1">
                <a:ln>
                  <a:noFill/>
                </a:ln>
                <a:solidFill>
                  <a:srgbClr val="2D2D8A">
                    <a:lumMod val="50000"/>
                  </a:srgbClr>
                </a:solidFill>
                <a:effectLst/>
                <a:uLnTx/>
                <a:uFillTx/>
                <a:latin typeface="Arial"/>
                <a:ea typeface="+mn-ea"/>
                <a:cs typeface="Arial"/>
              </a:rPr>
              <a:t>invencibilidade</a:t>
            </a:r>
            <a:r>
              <a:rPr kumimoji="0" lang="es-ES" sz="1700" b="1" i="0" u="none" strike="noStrike" kern="0" cap="none" spc="0" normalizeH="0" baseline="0" noProof="0" dirty="0">
                <a:ln>
                  <a:noFill/>
                </a:ln>
                <a:solidFill>
                  <a:srgbClr val="2D2D8A">
                    <a:lumMod val="50000"/>
                  </a:srgbClr>
                </a:solidFill>
                <a:effectLst/>
                <a:uLnTx/>
                <a:uFillTx/>
                <a:latin typeface="Arial"/>
                <a:ea typeface="+mn-ea"/>
                <a:cs typeface="Arial"/>
              </a:rPr>
              <a:t> </a:t>
            </a:r>
            <a:r>
              <a:rPr kumimoji="0" lang="es-ES" sz="1700" b="1" i="1" u="none" strike="noStrike" kern="0" cap="none" spc="0" normalizeH="0" baseline="0" noProof="0" dirty="0">
                <a:ln>
                  <a:noFill/>
                </a:ln>
                <a:solidFill>
                  <a:srgbClr val="2D2D8A">
                    <a:lumMod val="50000"/>
                  </a:srgbClr>
                </a:solidFill>
                <a:effectLst/>
                <a:uLnTx/>
                <a:uFillTx/>
                <a:latin typeface="Arial"/>
                <a:ea typeface="+mn-ea"/>
                <a:cs typeface="Arial"/>
              </a:rPr>
              <a:t>online e</a:t>
            </a:r>
            <a:r>
              <a:rPr kumimoji="0" lang="es-ES" sz="1700" b="0" i="0" u="none" strike="noStrike" kern="0" cap="none" spc="0" normalizeH="0" baseline="0" noProof="0" dirty="0">
                <a:ln>
                  <a:noFill/>
                </a:ln>
                <a:solidFill>
                  <a:srgbClr val="2D2D8A">
                    <a:lumMod val="50000"/>
                  </a:srgbClr>
                </a:solidFill>
                <a:effectLst/>
                <a:uLnTx/>
                <a:uFillTx/>
                <a:latin typeface="Arial"/>
                <a:ea typeface="+mn-ea"/>
                <a:cs typeface="Arial"/>
              </a:rPr>
              <a:t> poder sobre a </a:t>
            </a:r>
            <a:r>
              <a:rPr kumimoji="0" lang="es-ES" sz="1700" b="0" i="0" u="none" strike="noStrike" kern="0" cap="none" spc="0" normalizeH="0" baseline="0" noProof="0" dirty="0" err="1">
                <a:ln>
                  <a:noFill/>
                </a:ln>
                <a:solidFill>
                  <a:srgbClr val="2D2D8A">
                    <a:lumMod val="50000"/>
                  </a:srgbClr>
                </a:solidFill>
                <a:effectLst/>
                <a:uLnTx/>
                <a:uFillTx/>
                <a:latin typeface="Arial"/>
                <a:ea typeface="+mn-ea"/>
                <a:cs typeface="Arial"/>
              </a:rPr>
              <a:t>vítima</a:t>
            </a:r>
            <a:endParaRPr kumimoji="0" lang="es-ES" sz="1700" b="0" i="0" u="none" strike="noStrike" kern="0" cap="none" spc="0" normalizeH="0" baseline="0" noProof="0" dirty="0">
              <a:ln>
                <a:noFill/>
              </a:ln>
              <a:solidFill>
                <a:srgbClr val="2D2D8A">
                  <a:lumMod val="50000"/>
                </a:srgbClr>
              </a:solidFill>
              <a:effectLst/>
              <a:uLnTx/>
              <a:uFillTx/>
              <a:latin typeface="Arial"/>
              <a:ea typeface="+mn-ea"/>
              <a:cs typeface="Arial"/>
            </a:endParaRPr>
          </a:p>
          <a:p>
            <a:pPr marL="342900" marR="0" lvl="0" indent="-342900" algn="just" defTabSz="914400" rtl="0" eaLnBrk="1" fontAlgn="base" latinLnBrk="0" hangingPunct="1">
              <a:lnSpc>
                <a:spcPct val="100000"/>
              </a:lnSpc>
              <a:spcBef>
                <a:spcPts val="600"/>
              </a:spcBef>
              <a:spcAft>
                <a:spcPct val="0"/>
              </a:spcAft>
              <a:buClrTx/>
              <a:buSzTx/>
              <a:buFontTx/>
              <a:buChar char="•"/>
              <a:tabLst/>
              <a:defRPr/>
            </a:pPr>
            <a:r>
              <a:rPr kumimoji="0" lang="es-ES" sz="1700" b="1" i="0" u="none" strike="noStrike" kern="0" cap="none" spc="0" normalizeH="0" baseline="0" noProof="0" dirty="0">
                <a:ln>
                  <a:noFill/>
                </a:ln>
                <a:solidFill>
                  <a:srgbClr val="2D2D8A">
                    <a:lumMod val="50000"/>
                  </a:srgbClr>
                </a:solidFill>
                <a:effectLst/>
                <a:uLnTx/>
                <a:uFillTx/>
                <a:latin typeface="Arial"/>
                <a:ea typeface="+mn-ea"/>
                <a:cs typeface="Arial"/>
              </a:rPr>
              <a:t>Invasión </a:t>
            </a:r>
            <a:r>
              <a:rPr kumimoji="0" lang="es-ES" sz="1700" b="1" i="0" u="none" strike="noStrike" kern="0" cap="none" spc="0" normalizeH="0" baseline="0" noProof="0" dirty="0" err="1">
                <a:ln>
                  <a:noFill/>
                </a:ln>
                <a:solidFill>
                  <a:srgbClr val="2D2D8A">
                    <a:lumMod val="50000"/>
                  </a:srgbClr>
                </a:solidFill>
                <a:effectLst/>
                <a:uLnTx/>
                <a:uFillTx/>
                <a:latin typeface="Arial"/>
                <a:ea typeface="+mn-ea"/>
                <a:cs typeface="Arial"/>
              </a:rPr>
              <a:t>sen</a:t>
            </a:r>
            <a:r>
              <a:rPr kumimoji="0" lang="es-ES" sz="1700" b="1" i="0" u="none" strike="noStrike" kern="0" cap="none" spc="0" normalizeH="0" baseline="0" noProof="0" dirty="0">
                <a:ln>
                  <a:noFill/>
                </a:ln>
                <a:solidFill>
                  <a:srgbClr val="2D2D8A">
                    <a:lumMod val="50000"/>
                  </a:srgbClr>
                </a:solidFill>
                <a:effectLst/>
                <a:uLnTx/>
                <a:uFillTx/>
                <a:latin typeface="Arial"/>
                <a:ea typeface="+mn-ea"/>
                <a:cs typeface="Arial"/>
              </a:rPr>
              <a:t> límite temporal</a:t>
            </a:r>
            <a:r>
              <a:rPr kumimoji="0" lang="es-ES" sz="1700" b="0" i="0" u="none" strike="noStrike" kern="0" cap="none" spc="0" normalizeH="0" baseline="0" noProof="0" dirty="0">
                <a:ln>
                  <a:noFill/>
                </a:ln>
                <a:solidFill>
                  <a:srgbClr val="2D2D8A">
                    <a:lumMod val="50000"/>
                  </a:srgbClr>
                </a:solidFill>
                <a:effectLst/>
                <a:uLnTx/>
                <a:uFillTx/>
                <a:latin typeface="Arial"/>
                <a:ea typeface="+mn-ea"/>
                <a:cs typeface="Arial"/>
              </a:rPr>
              <a:t>: acceso 24h á </a:t>
            </a:r>
            <a:r>
              <a:rPr kumimoji="0" lang="es-ES" sz="1700" b="0" i="0" u="none" strike="noStrike" kern="0" cap="none" spc="0" normalizeH="0" baseline="0" noProof="0" dirty="0" err="1">
                <a:ln>
                  <a:noFill/>
                </a:ln>
                <a:solidFill>
                  <a:srgbClr val="2D2D8A">
                    <a:lumMod val="50000"/>
                  </a:srgbClr>
                </a:solidFill>
                <a:effectLst/>
                <a:uLnTx/>
                <a:uFillTx/>
                <a:latin typeface="Arial"/>
                <a:ea typeface="+mn-ea"/>
                <a:cs typeface="Arial"/>
              </a:rPr>
              <a:t>vítima</a:t>
            </a:r>
            <a:r>
              <a:rPr kumimoji="0" lang="es-ES" sz="1700" b="0" i="0" u="none" strike="noStrike" kern="0" cap="none" spc="0" normalizeH="0" baseline="0" noProof="0" dirty="0">
                <a:ln>
                  <a:noFill/>
                </a:ln>
                <a:solidFill>
                  <a:srgbClr val="2D2D8A">
                    <a:lumMod val="50000"/>
                  </a:srgbClr>
                </a:solidFill>
                <a:effectLst/>
                <a:uLnTx/>
                <a:uFillTx/>
                <a:latin typeface="Arial"/>
                <a:ea typeface="+mn-ea"/>
                <a:cs typeface="Arial"/>
              </a:rPr>
              <a:t> (</a:t>
            </a:r>
            <a:r>
              <a:rPr kumimoji="0" lang="es-ES" sz="1700" b="0" i="0" u="none" strike="noStrike" kern="0" cap="none" spc="0" normalizeH="0" baseline="0" noProof="0" dirty="0" err="1">
                <a:ln>
                  <a:noFill/>
                </a:ln>
                <a:solidFill>
                  <a:srgbClr val="2D2D8A">
                    <a:lumMod val="50000"/>
                  </a:srgbClr>
                </a:solidFill>
                <a:effectLst/>
                <a:uLnTx/>
                <a:uFillTx/>
                <a:latin typeface="Arial"/>
                <a:ea typeface="+mn-ea"/>
                <a:cs typeface="Arial"/>
              </a:rPr>
              <a:t>conectividade</a:t>
            </a:r>
            <a:r>
              <a:rPr kumimoji="0" lang="es-ES" sz="1700" b="0" i="0" u="none" strike="noStrike" kern="0" cap="none" spc="0" normalizeH="0" baseline="0" noProof="0" dirty="0">
                <a:ln>
                  <a:noFill/>
                </a:ln>
                <a:solidFill>
                  <a:srgbClr val="2D2D8A">
                    <a:lumMod val="50000"/>
                  </a:srgbClr>
                </a:solidFill>
                <a:effectLst/>
                <a:uLnTx/>
                <a:uFillTx/>
                <a:latin typeface="Arial"/>
                <a:ea typeface="+mn-ea"/>
                <a:cs typeface="Arial"/>
              </a:rPr>
              <a:t> permanente </a:t>
            </a:r>
            <a:r>
              <a:rPr kumimoji="0" lang="es-ES" sz="1700" b="0" i="0" u="none" strike="noStrike" kern="0" cap="none" spc="0" normalizeH="0" baseline="0" noProof="0" dirty="0" err="1">
                <a:ln>
                  <a:noFill/>
                </a:ln>
                <a:solidFill>
                  <a:srgbClr val="2D2D8A">
                    <a:lumMod val="50000"/>
                  </a:srgbClr>
                </a:solidFill>
                <a:effectLst/>
                <a:uLnTx/>
                <a:uFillTx/>
                <a:latin typeface="Arial"/>
                <a:ea typeface="+mn-ea"/>
                <a:cs typeface="Arial"/>
              </a:rPr>
              <a:t>aos</a:t>
            </a:r>
            <a:r>
              <a:rPr kumimoji="0" lang="es-ES" sz="1700" b="0" i="0" u="none" strike="noStrike" kern="0" cap="none" spc="0" normalizeH="0" baseline="0" noProof="0" dirty="0">
                <a:ln>
                  <a:noFill/>
                </a:ln>
                <a:solidFill>
                  <a:srgbClr val="2D2D8A">
                    <a:lumMod val="50000"/>
                  </a:srgbClr>
                </a:solidFill>
                <a:effectLst/>
                <a:uLnTx/>
                <a:uFillTx/>
                <a:latin typeface="Arial"/>
                <a:ea typeface="+mn-ea"/>
                <a:cs typeface="Arial"/>
              </a:rPr>
              <a:t> dispositivos móviles)</a:t>
            </a:r>
          </a:p>
          <a:p>
            <a:pPr marL="342900" marR="0" lvl="0" indent="-342900" algn="just" defTabSz="914400" rtl="0" eaLnBrk="1" fontAlgn="base" latinLnBrk="0" hangingPunct="1">
              <a:lnSpc>
                <a:spcPct val="100000"/>
              </a:lnSpc>
              <a:spcBef>
                <a:spcPts val="600"/>
              </a:spcBef>
              <a:spcAft>
                <a:spcPct val="0"/>
              </a:spcAft>
              <a:buClrTx/>
              <a:buSzTx/>
              <a:buFontTx/>
              <a:buChar char="•"/>
              <a:tabLst/>
              <a:defRPr/>
            </a:pPr>
            <a:r>
              <a:rPr kumimoji="0" lang="es-ES" sz="1700" b="0" i="0" u="none" strike="noStrike" kern="0" cap="none" spc="0" normalizeH="0" baseline="0" noProof="0" dirty="0" err="1">
                <a:ln>
                  <a:noFill/>
                </a:ln>
                <a:solidFill>
                  <a:srgbClr val="2D2D8A">
                    <a:lumMod val="50000"/>
                  </a:srgbClr>
                </a:solidFill>
                <a:effectLst/>
                <a:uLnTx/>
                <a:uFillTx/>
                <a:latin typeface="Arial"/>
                <a:ea typeface="+mn-ea"/>
                <a:cs typeface="Arial"/>
              </a:rPr>
              <a:t>Aqueles</a:t>
            </a:r>
            <a:r>
              <a:rPr kumimoji="0" lang="es-ES" sz="1700" b="0" i="0" u="none" strike="noStrike" kern="0" cap="none" spc="0" normalizeH="0" baseline="0" noProof="0" dirty="0">
                <a:ln>
                  <a:noFill/>
                </a:ln>
                <a:solidFill>
                  <a:srgbClr val="2D2D8A">
                    <a:lumMod val="50000"/>
                  </a:srgbClr>
                </a:solidFill>
                <a:effectLst/>
                <a:uLnTx/>
                <a:uFillTx/>
                <a:latin typeface="Arial"/>
                <a:ea typeface="+mn-ea"/>
                <a:cs typeface="Arial"/>
              </a:rPr>
              <a:t> lugares que o rapaz/rapaza consideraría </a:t>
            </a:r>
            <a:r>
              <a:rPr kumimoji="0" lang="es-ES" sz="1700" b="0" i="0" u="none" strike="noStrike" kern="0" cap="none" spc="0" normalizeH="0" baseline="0" noProof="0" dirty="0" err="1">
                <a:ln>
                  <a:noFill/>
                </a:ln>
                <a:solidFill>
                  <a:srgbClr val="2D2D8A">
                    <a:lumMod val="50000"/>
                  </a:srgbClr>
                </a:solidFill>
                <a:effectLst/>
                <a:uLnTx/>
                <a:uFillTx/>
                <a:latin typeface="Arial"/>
                <a:ea typeface="+mn-ea"/>
                <a:cs typeface="Arial"/>
              </a:rPr>
              <a:t>máis</a:t>
            </a:r>
            <a:r>
              <a:rPr kumimoji="0" lang="es-ES" sz="1700" b="0" i="0" u="none" strike="noStrike" kern="0" cap="none" spc="0" normalizeH="0" baseline="0" noProof="0" dirty="0">
                <a:ln>
                  <a:noFill/>
                </a:ln>
                <a:solidFill>
                  <a:srgbClr val="2D2D8A">
                    <a:lumMod val="50000"/>
                  </a:srgbClr>
                </a:solidFill>
                <a:effectLst/>
                <a:uLnTx/>
                <a:uFillTx/>
                <a:latin typeface="Arial"/>
                <a:ea typeface="+mn-ea"/>
                <a:cs typeface="Arial"/>
              </a:rPr>
              <a:t> seguros (como o </a:t>
            </a:r>
            <a:r>
              <a:rPr kumimoji="0" lang="es-ES" sz="1700" b="0" i="0" u="none" strike="noStrike" kern="0" cap="none" spc="0" normalizeH="0" baseline="0" noProof="0" dirty="0" err="1">
                <a:ln>
                  <a:noFill/>
                </a:ln>
                <a:solidFill>
                  <a:srgbClr val="2D2D8A">
                    <a:lumMod val="50000"/>
                  </a:srgbClr>
                </a:solidFill>
                <a:effectLst/>
                <a:uLnTx/>
                <a:uFillTx/>
                <a:latin typeface="Arial"/>
                <a:ea typeface="+mn-ea"/>
                <a:cs typeface="Arial"/>
              </a:rPr>
              <a:t>fogar</a:t>
            </a:r>
            <a:r>
              <a:rPr kumimoji="0" lang="es-ES" sz="1700" b="1" i="0" u="none" strike="noStrike" kern="0" cap="none" spc="0" normalizeH="0" baseline="0" noProof="0" dirty="0">
                <a:ln>
                  <a:noFill/>
                </a:ln>
                <a:solidFill>
                  <a:srgbClr val="2D2D8A">
                    <a:lumMod val="50000"/>
                  </a:srgbClr>
                </a:solidFill>
                <a:effectLst/>
                <a:uLnTx/>
                <a:uFillTx/>
                <a:latin typeface="Arial"/>
                <a:ea typeface="+mn-ea"/>
                <a:cs typeface="Arial"/>
              </a:rPr>
              <a:t> </a:t>
            </a:r>
            <a:r>
              <a:rPr kumimoji="0" lang="es-ES" sz="1700" b="1" i="0" u="none" strike="noStrike" kern="0" cap="none" spc="0" normalizeH="0" baseline="0" noProof="0" dirty="0" err="1">
                <a:ln>
                  <a:noFill/>
                </a:ln>
                <a:solidFill>
                  <a:srgbClr val="2D2D8A">
                    <a:lumMod val="50000"/>
                  </a:srgbClr>
                </a:solidFill>
                <a:effectLst/>
                <a:uLnTx/>
                <a:uFillTx/>
                <a:latin typeface="Arial"/>
                <a:ea typeface="+mn-ea"/>
                <a:cs typeface="Arial"/>
              </a:rPr>
              <a:t>ou</a:t>
            </a:r>
            <a:r>
              <a:rPr kumimoji="0" lang="es-ES" sz="1700" b="0" i="0" u="none" strike="noStrike" kern="0" cap="none" spc="0" normalizeH="0" baseline="0" noProof="0" dirty="0">
                <a:ln>
                  <a:noFill/>
                </a:ln>
                <a:solidFill>
                  <a:srgbClr val="2D2D8A">
                    <a:lumMod val="50000"/>
                  </a:srgbClr>
                </a:solidFill>
                <a:effectLst/>
                <a:uLnTx/>
                <a:uFillTx/>
                <a:latin typeface="Arial"/>
                <a:ea typeface="+mn-ea"/>
                <a:cs typeface="Arial"/>
              </a:rPr>
              <a:t> a </a:t>
            </a:r>
            <a:r>
              <a:rPr kumimoji="0" lang="es-ES" sz="1700" b="0" i="0" u="none" strike="noStrike" kern="0" cap="none" spc="0" normalizeH="0" baseline="0" noProof="0" dirty="0" err="1">
                <a:ln>
                  <a:noFill/>
                </a:ln>
                <a:solidFill>
                  <a:srgbClr val="2D2D8A">
                    <a:lumMod val="50000"/>
                  </a:srgbClr>
                </a:solidFill>
                <a:effectLst/>
                <a:uLnTx/>
                <a:uFillTx/>
                <a:latin typeface="Arial"/>
                <a:ea typeface="+mn-ea"/>
                <a:cs typeface="Arial"/>
              </a:rPr>
              <a:t>súa</a:t>
            </a:r>
            <a:r>
              <a:rPr kumimoji="0" lang="es-ES" sz="1700" b="0" i="0" u="none" strike="noStrike" kern="0" cap="none" spc="0" normalizeH="0" baseline="0" noProof="0" dirty="0">
                <a:ln>
                  <a:noFill/>
                </a:ln>
                <a:solidFill>
                  <a:srgbClr val="2D2D8A">
                    <a:lumMod val="50000"/>
                  </a:srgbClr>
                </a:solidFill>
                <a:effectLst/>
                <a:uLnTx/>
                <a:uFillTx/>
                <a:latin typeface="Arial"/>
                <a:ea typeface="+mn-ea"/>
                <a:cs typeface="Arial"/>
              </a:rPr>
              <a:t> </a:t>
            </a:r>
            <a:r>
              <a:rPr kumimoji="0" lang="es-ES" sz="1700" b="1" i="0" u="none" strike="noStrike" kern="0" cap="none" spc="0" normalizeH="0" baseline="0" noProof="0" dirty="0">
                <a:ln>
                  <a:noFill/>
                </a:ln>
                <a:solidFill>
                  <a:srgbClr val="2D2D8A">
                    <a:lumMod val="50000"/>
                  </a:srgbClr>
                </a:solidFill>
                <a:effectLst/>
                <a:uLnTx/>
                <a:uFillTx/>
                <a:latin typeface="Arial"/>
                <a:ea typeface="+mn-ea"/>
                <a:cs typeface="Arial"/>
              </a:rPr>
              <a:t>habitación</a:t>
            </a:r>
            <a:r>
              <a:rPr kumimoji="0" lang="es-ES" sz="1700" b="0" i="0" u="none" strike="noStrike" kern="0" cap="none" spc="0" normalizeH="0" baseline="0" noProof="0" dirty="0">
                <a:ln>
                  <a:noFill/>
                </a:ln>
                <a:solidFill>
                  <a:srgbClr val="2D2D8A">
                    <a:lumMod val="50000"/>
                  </a:srgbClr>
                </a:solidFill>
                <a:effectLst/>
                <a:uLnTx/>
                <a:uFillTx/>
                <a:latin typeface="Arial"/>
                <a:ea typeface="+mn-ea"/>
                <a:cs typeface="Arial"/>
              </a:rPr>
              <a:t>) pasan a ser </a:t>
            </a:r>
            <a:r>
              <a:rPr kumimoji="0" lang="es-ES" sz="1700" b="1" i="0" u="none" strike="noStrike" kern="0" cap="none" spc="0" normalizeH="0" baseline="0" noProof="0" dirty="0">
                <a:ln>
                  <a:noFill/>
                </a:ln>
                <a:solidFill>
                  <a:srgbClr val="2D2D8A">
                    <a:lumMod val="50000"/>
                  </a:srgbClr>
                </a:solidFill>
                <a:effectLst/>
                <a:uLnTx/>
                <a:uFillTx/>
                <a:latin typeface="Arial"/>
                <a:ea typeface="+mn-ea"/>
                <a:cs typeface="Arial"/>
              </a:rPr>
              <a:t>lugares </a:t>
            </a:r>
            <a:r>
              <a:rPr kumimoji="0" lang="es-ES" sz="1700" b="1" i="0" u="none" strike="noStrike" kern="0" cap="none" spc="0" normalizeH="0" baseline="0" noProof="0" dirty="0" err="1">
                <a:ln>
                  <a:noFill/>
                </a:ln>
                <a:solidFill>
                  <a:srgbClr val="2D2D8A">
                    <a:lumMod val="50000"/>
                  </a:srgbClr>
                </a:solidFill>
                <a:effectLst/>
                <a:uLnTx/>
                <a:uFillTx/>
                <a:latin typeface="Arial"/>
                <a:ea typeface="+mn-ea"/>
                <a:cs typeface="Arial"/>
              </a:rPr>
              <a:t>onde</a:t>
            </a:r>
            <a:r>
              <a:rPr kumimoji="0" lang="es-ES" sz="1700" b="1" i="0" u="none" strike="noStrike" kern="0" cap="none" spc="0" normalizeH="0" baseline="0" noProof="0" dirty="0">
                <a:ln>
                  <a:noFill/>
                </a:ln>
                <a:solidFill>
                  <a:srgbClr val="2D2D8A">
                    <a:lumMod val="50000"/>
                  </a:srgbClr>
                </a:solidFill>
                <a:effectLst/>
                <a:uLnTx/>
                <a:uFillTx/>
                <a:latin typeface="Arial"/>
                <a:ea typeface="+mn-ea"/>
                <a:cs typeface="Arial"/>
              </a:rPr>
              <a:t> </a:t>
            </a:r>
            <a:r>
              <a:rPr kumimoji="0" lang="es-ES" sz="1700" b="1" i="0" u="none" strike="noStrike" kern="0" cap="none" spc="0" normalizeH="0" baseline="0" noProof="0" dirty="0" err="1">
                <a:ln>
                  <a:noFill/>
                </a:ln>
                <a:solidFill>
                  <a:srgbClr val="2D2D8A">
                    <a:lumMod val="50000"/>
                  </a:srgbClr>
                </a:solidFill>
                <a:effectLst/>
                <a:uLnTx/>
                <a:uFillTx/>
                <a:latin typeface="Arial"/>
                <a:ea typeface="+mn-ea"/>
                <a:cs typeface="Arial"/>
              </a:rPr>
              <a:t>tamén</a:t>
            </a:r>
            <a:r>
              <a:rPr kumimoji="0" lang="es-ES" sz="1700" b="1" i="0" u="none" strike="noStrike" kern="0" cap="none" spc="0" normalizeH="0" baseline="0" noProof="0" dirty="0">
                <a:ln>
                  <a:noFill/>
                </a:ln>
                <a:solidFill>
                  <a:srgbClr val="2D2D8A">
                    <a:lumMod val="50000"/>
                  </a:srgbClr>
                </a:solidFill>
                <a:effectLst/>
                <a:uLnTx/>
                <a:uFillTx/>
                <a:latin typeface="Arial"/>
                <a:ea typeface="+mn-ea"/>
                <a:cs typeface="Arial"/>
              </a:rPr>
              <a:t> pode ser </a:t>
            </a:r>
            <a:r>
              <a:rPr kumimoji="0" lang="es-ES" sz="1700" b="1" i="0" u="none" strike="noStrike" kern="0" cap="none" spc="0" normalizeH="0" baseline="0" noProof="0" dirty="0" err="1">
                <a:ln>
                  <a:noFill/>
                </a:ln>
                <a:solidFill>
                  <a:srgbClr val="2D2D8A">
                    <a:lumMod val="50000"/>
                  </a:srgbClr>
                </a:solidFill>
                <a:effectLst/>
                <a:uLnTx/>
                <a:uFillTx/>
                <a:latin typeface="Arial"/>
                <a:ea typeface="+mn-ea"/>
                <a:cs typeface="Arial"/>
              </a:rPr>
              <a:t>vítima</a:t>
            </a:r>
            <a:endParaRPr kumimoji="0" lang="es-ES" sz="1700" b="1" i="0" u="none" strike="noStrike" kern="0" cap="none" spc="0" normalizeH="0" baseline="0" noProof="0" dirty="0">
              <a:ln>
                <a:noFill/>
              </a:ln>
              <a:solidFill>
                <a:srgbClr val="2D2D8A">
                  <a:lumMod val="50000"/>
                </a:srgbClr>
              </a:solidFill>
              <a:effectLst/>
              <a:uLnTx/>
              <a:uFillTx/>
              <a:latin typeface="Arial"/>
              <a:ea typeface="+mn-ea"/>
              <a:cs typeface="Arial"/>
            </a:endParaRPr>
          </a:p>
          <a:p>
            <a:pPr marL="342900" marR="0" lvl="0" indent="-342900" algn="just" defTabSz="914400" rtl="0" eaLnBrk="1" fontAlgn="base" latinLnBrk="0" hangingPunct="1">
              <a:lnSpc>
                <a:spcPct val="100000"/>
              </a:lnSpc>
              <a:spcBef>
                <a:spcPts val="600"/>
              </a:spcBef>
              <a:spcAft>
                <a:spcPct val="0"/>
              </a:spcAft>
              <a:buClrTx/>
              <a:buSzTx/>
              <a:buFontTx/>
              <a:buChar char="•"/>
              <a:tabLst/>
              <a:defRPr/>
            </a:pPr>
            <a:r>
              <a:rPr kumimoji="0" lang="es-ES" sz="1700" b="1" i="0" u="none" strike="noStrike" kern="0" cap="none" spc="0" normalizeH="0" baseline="0" noProof="0" dirty="0">
                <a:ln>
                  <a:noFill/>
                </a:ln>
                <a:solidFill>
                  <a:srgbClr val="2D2D8A">
                    <a:lumMod val="50000"/>
                  </a:srgbClr>
                </a:solidFill>
                <a:effectLst/>
                <a:uLnTx/>
                <a:uFillTx/>
                <a:latin typeface="Arial"/>
                <a:ea typeface="+mn-ea"/>
                <a:cs typeface="Arial"/>
              </a:rPr>
              <a:t>Difícil escape</a:t>
            </a:r>
            <a:r>
              <a:rPr kumimoji="0" lang="es-ES" sz="1700" b="0" i="0" u="none" strike="noStrike" kern="0" cap="none" spc="0" normalizeH="0" baseline="0" noProof="0" dirty="0">
                <a:ln>
                  <a:noFill/>
                </a:ln>
                <a:solidFill>
                  <a:srgbClr val="2D2D8A">
                    <a:lumMod val="50000"/>
                  </a:srgbClr>
                </a:solidFill>
                <a:effectLst/>
                <a:uLnTx/>
                <a:uFillTx/>
                <a:latin typeface="Arial"/>
                <a:ea typeface="+mn-ea"/>
                <a:cs typeface="Arial"/>
              </a:rPr>
              <a:t>: Internet é o medio no que socializan e interactúan </a:t>
            </a:r>
            <a:r>
              <a:rPr kumimoji="0" lang="es-ES" sz="1700" b="0" i="0" u="none" strike="noStrike" kern="0" cap="none" spc="0" normalizeH="0" baseline="0" noProof="0" dirty="0" err="1">
                <a:ln>
                  <a:noFill/>
                </a:ln>
                <a:solidFill>
                  <a:srgbClr val="2D2D8A">
                    <a:lumMod val="50000"/>
                  </a:srgbClr>
                </a:solidFill>
                <a:effectLst/>
                <a:uLnTx/>
                <a:uFillTx/>
                <a:latin typeface="Arial"/>
                <a:ea typeface="+mn-ea"/>
                <a:cs typeface="Arial"/>
              </a:rPr>
              <a:t>cos</a:t>
            </a:r>
            <a:r>
              <a:rPr kumimoji="0" lang="es-ES" sz="1700" b="0" i="0" u="none" strike="noStrike" kern="0" cap="none" spc="0" normalizeH="0" baseline="0" noProof="0" dirty="0">
                <a:ln>
                  <a:noFill/>
                </a:ln>
                <a:solidFill>
                  <a:srgbClr val="2D2D8A">
                    <a:lumMod val="50000"/>
                  </a:srgbClr>
                </a:solidFill>
                <a:effectLst/>
                <a:uLnTx/>
                <a:uFillTx/>
                <a:latin typeface="Arial"/>
                <a:ea typeface="+mn-ea"/>
                <a:cs typeface="Arial"/>
              </a:rPr>
              <a:t> pares.</a:t>
            </a:r>
          </a:p>
        </p:txBody>
      </p:sp>
    </p:spTree>
    <p:extLst>
      <p:ext uri="{BB962C8B-B14F-4D97-AF65-F5344CB8AC3E}">
        <p14:creationId xmlns:p14="http://schemas.microsoft.com/office/powerpoint/2010/main" val="125237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527051" y="188914"/>
            <a:ext cx="11329589" cy="668336"/>
          </a:xfrm>
        </p:spPr>
        <p:txBody>
          <a:bodyPr>
            <a:normAutofit fontScale="90000"/>
          </a:bodyPr>
          <a:lstStyle/>
          <a:p>
            <a:pPr algn="r"/>
            <a:r>
              <a:rPr lang="es-ES" altLang="es-ES" sz="4800" dirty="0">
                <a:solidFill>
                  <a:srgbClr val="003366"/>
                </a:solidFill>
                <a:latin typeface="Britannic Bold" panose="020B0903060703020204" pitchFamily="34" charset="0"/>
              </a:rPr>
              <a:t>Particularidades</a:t>
            </a:r>
          </a:p>
        </p:txBody>
      </p:sp>
      <p:pic>
        <p:nvPicPr>
          <p:cNvPr id="5122" name="Picture 2" descr="C:\Users\Patri\Documents\Afundación 2016\Imágenes\nina_sufirendo_ciberbully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1184" y="1484785"/>
            <a:ext cx="2830817" cy="14679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Patri\Documents\Afundación 2016\Imágenes\nina_sufirendo_ciberbully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1184" y="5390020"/>
            <a:ext cx="2830817" cy="14679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Patri\Documents\Afundación 2016\Imágenes\nina_sufirendo_ciberbully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1184" y="3356993"/>
            <a:ext cx="2830817" cy="146798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a:spLocks noGrp="1" noChangeArrowheads="1"/>
          </p:cNvSpPr>
          <p:nvPr>
            <p:ph idx="1"/>
          </p:nvPr>
        </p:nvSpPr>
        <p:spPr bwMode="auto">
          <a:xfrm>
            <a:off x="1181203" y="1484785"/>
            <a:ext cx="817998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marR="0" lvl="0" indent="0" algn="just" defTabSz="914400" rtl="0" eaLnBrk="1" fontAlgn="base" latinLnBrk="0" hangingPunct="1">
              <a:lnSpc>
                <a:spcPct val="100000"/>
              </a:lnSpc>
              <a:spcBef>
                <a:spcPts val="600"/>
              </a:spcBef>
              <a:spcAft>
                <a:spcPct val="0"/>
              </a:spcAft>
              <a:buClrTx/>
              <a:buSzTx/>
              <a:buFontTx/>
              <a:buNone/>
              <a:tabLst/>
              <a:defRPr/>
            </a:pPr>
            <a:endParaRPr kumimoji="0" lang="es-ES" sz="1100" b="1" i="0" u="none" strike="noStrike" kern="0" cap="none" spc="0" normalizeH="0" baseline="0" noProof="0" dirty="0">
              <a:ln>
                <a:noFill/>
              </a:ln>
              <a:solidFill>
                <a:srgbClr val="2D2D8A">
                  <a:lumMod val="50000"/>
                </a:srgbClr>
              </a:solidFill>
              <a:effectLst/>
              <a:uLnTx/>
              <a:uFillTx/>
              <a:latin typeface="Arial"/>
              <a:ea typeface="+mn-ea"/>
              <a:cs typeface="Arial"/>
            </a:endParaRPr>
          </a:p>
          <a:p>
            <a:pPr marL="342900" marR="0" lvl="0" indent="-342900" algn="just" defTabSz="914400" rtl="0" eaLnBrk="1" fontAlgn="base" latinLnBrk="0" hangingPunct="1">
              <a:lnSpc>
                <a:spcPct val="100000"/>
              </a:lnSpc>
              <a:spcBef>
                <a:spcPts val="600"/>
              </a:spcBef>
              <a:spcAft>
                <a:spcPct val="0"/>
              </a:spcAft>
              <a:buClrTx/>
              <a:buSzTx/>
              <a:buFontTx/>
              <a:buChar char="•"/>
              <a:tabLst/>
              <a:defRPr/>
            </a:pPr>
            <a:r>
              <a:rPr kumimoji="0" lang="es-ES" sz="2000" b="1" i="0" u="none" strike="noStrike" kern="0" cap="none" spc="0" normalizeH="0" baseline="0" noProof="0" dirty="0">
                <a:ln>
                  <a:noFill/>
                </a:ln>
                <a:solidFill>
                  <a:srgbClr val="2D2D8A">
                    <a:lumMod val="50000"/>
                  </a:srgbClr>
                </a:solidFill>
                <a:effectLst/>
                <a:uLnTx/>
                <a:uFillTx/>
                <a:latin typeface="Arial"/>
                <a:ea typeface="+mn-ea"/>
                <a:cs typeface="Arial"/>
              </a:rPr>
              <a:t>Escalada de conflicto</a:t>
            </a:r>
            <a:r>
              <a:rPr kumimoji="0" lang="es-ES" sz="2000" b="0" i="0" u="none" strike="noStrike" kern="0" cap="none" spc="0" normalizeH="0" baseline="0" noProof="0" dirty="0">
                <a:ln>
                  <a:noFill/>
                </a:ln>
                <a:solidFill>
                  <a:srgbClr val="2D2D8A">
                    <a:lumMod val="50000"/>
                  </a:srgbClr>
                </a:solidFill>
                <a:effectLst/>
                <a:uLnTx/>
                <a:uFillTx/>
                <a:latin typeface="Arial"/>
                <a:ea typeface="+mn-ea"/>
                <a:cs typeface="Arial"/>
              </a:rPr>
              <a:t>: inmediatez das </a:t>
            </a:r>
            <a:r>
              <a:rPr kumimoji="0" lang="es-ES" sz="2000" b="0" i="0" u="none" strike="noStrike" kern="0" cap="none" spc="0" normalizeH="0" baseline="0" noProof="0" dirty="0" err="1">
                <a:ln>
                  <a:noFill/>
                </a:ln>
                <a:solidFill>
                  <a:srgbClr val="2D2D8A">
                    <a:lumMod val="50000"/>
                  </a:srgbClr>
                </a:solidFill>
                <a:effectLst/>
                <a:uLnTx/>
                <a:uFillTx/>
                <a:latin typeface="Arial"/>
                <a:ea typeface="+mn-ea"/>
                <a:cs typeface="Arial"/>
              </a:rPr>
              <a:t>comunicacións</a:t>
            </a:r>
            <a:r>
              <a:rPr kumimoji="0" lang="es-ES" sz="2000" b="0" i="0" u="none" strike="noStrike" kern="0" cap="none" spc="0" normalizeH="0" baseline="0" noProof="0" dirty="0">
                <a:ln>
                  <a:noFill/>
                </a:ln>
                <a:solidFill>
                  <a:srgbClr val="2D2D8A">
                    <a:lumMod val="50000"/>
                  </a:srgbClr>
                </a:solidFill>
                <a:effectLst/>
                <a:uLnTx/>
                <a:uFillTx/>
                <a:latin typeface="Arial"/>
                <a:ea typeface="+mn-ea"/>
                <a:cs typeface="Arial"/>
              </a:rPr>
              <a:t>, actos impulsivos</a:t>
            </a:r>
          </a:p>
          <a:p>
            <a:pPr marL="342900" marR="0" lvl="0" indent="-342900" algn="just" defTabSz="914400" rtl="0" eaLnBrk="1" fontAlgn="base" latinLnBrk="0" hangingPunct="1">
              <a:lnSpc>
                <a:spcPct val="100000"/>
              </a:lnSpc>
              <a:spcBef>
                <a:spcPts val="600"/>
              </a:spcBef>
              <a:spcAft>
                <a:spcPct val="0"/>
              </a:spcAft>
              <a:buClrTx/>
              <a:buSzTx/>
              <a:buFontTx/>
              <a:buChar char="•"/>
              <a:tabLst/>
              <a:defRPr/>
            </a:pPr>
            <a:r>
              <a:rPr kumimoji="0" lang="es-ES" sz="2000" b="0" i="0" u="none" strike="noStrike" kern="0" cap="none" spc="0" normalizeH="0" baseline="0" noProof="0" dirty="0">
                <a:ln>
                  <a:noFill/>
                </a:ln>
                <a:solidFill>
                  <a:srgbClr val="2D2D8A">
                    <a:lumMod val="50000"/>
                  </a:srgbClr>
                </a:solidFill>
                <a:effectLst/>
                <a:uLnTx/>
                <a:uFillTx/>
                <a:latin typeface="Arial"/>
                <a:ea typeface="+mn-ea"/>
                <a:cs typeface="Arial"/>
              </a:rPr>
              <a:t>A </a:t>
            </a:r>
            <a:r>
              <a:rPr kumimoji="0" lang="es-ES" sz="2000" b="1" i="0" u="none" strike="noStrike" kern="0" cap="none" spc="0" normalizeH="0" baseline="0" noProof="0" dirty="0">
                <a:ln>
                  <a:noFill/>
                </a:ln>
                <a:solidFill>
                  <a:srgbClr val="2D2D8A">
                    <a:lumMod val="50000"/>
                  </a:srgbClr>
                </a:solidFill>
                <a:effectLst/>
                <a:uLnTx/>
                <a:uFillTx/>
                <a:latin typeface="Arial"/>
                <a:ea typeface="+mn-ea"/>
                <a:cs typeface="Arial"/>
              </a:rPr>
              <a:t>distancia física </a:t>
            </a:r>
            <a:r>
              <a:rPr kumimoji="0" lang="es-ES" sz="2000" b="0" i="0" u="none" strike="noStrike" kern="0" cap="none" spc="0" normalizeH="0" baseline="0" noProof="0" dirty="0">
                <a:ln>
                  <a:noFill/>
                </a:ln>
                <a:solidFill>
                  <a:srgbClr val="2D2D8A">
                    <a:lumMod val="50000"/>
                  </a:srgbClr>
                </a:solidFill>
                <a:effectLst/>
                <a:uLnTx/>
                <a:uFillTx/>
                <a:latin typeface="Arial"/>
                <a:ea typeface="+mn-ea"/>
                <a:cs typeface="Arial"/>
              </a:rPr>
              <a:t>debilita as </a:t>
            </a:r>
            <a:r>
              <a:rPr kumimoji="0" lang="es-ES" sz="2000" b="0" i="0" u="none" strike="noStrike" kern="0" cap="none" spc="0" normalizeH="0" baseline="0" noProof="0" dirty="0" err="1">
                <a:ln>
                  <a:noFill/>
                </a:ln>
                <a:solidFill>
                  <a:srgbClr val="2D2D8A">
                    <a:lumMod val="50000"/>
                  </a:srgbClr>
                </a:solidFill>
                <a:effectLst/>
                <a:uLnTx/>
                <a:uFillTx/>
                <a:latin typeface="Arial"/>
                <a:ea typeface="+mn-ea"/>
                <a:cs typeface="Arial"/>
              </a:rPr>
              <a:t>restriccións</a:t>
            </a:r>
            <a:r>
              <a:rPr kumimoji="0" lang="es-ES" sz="2000" b="0" i="0" u="none" strike="noStrike" kern="0" cap="none" spc="0" normalizeH="0" baseline="0" noProof="0" dirty="0">
                <a:ln>
                  <a:noFill/>
                </a:ln>
                <a:solidFill>
                  <a:srgbClr val="2D2D8A">
                    <a:lumMod val="50000"/>
                  </a:srgbClr>
                </a:solidFill>
                <a:effectLst/>
                <a:uLnTx/>
                <a:uFillTx/>
                <a:latin typeface="Arial"/>
                <a:ea typeface="+mn-ea"/>
                <a:cs typeface="Arial"/>
              </a:rPr>
              <a:t> </a:t>
            </a:r>
            <a:r>
              <a:rPr kumimoji="0" lang="es-ES" sz="2000" b="0" i="0" u="none" strike="noStrike" kern="0" cap="none" spc="0" normalizeH="0" baseline="0" noProof="0" dirty="0" err="1">
                <a:ln>
                  <a:noFill/>
                </a:ln>
                <a:solidFill>
                  <a:srgbClr val="2D2D8A">
                    <a:lumMod val="50000"/>
                  </a:srgbClr>
                </a:solidFill>
                <a:effectLst/>
                <a:uLnTx/>
                <a:uFillTx/>
                <a:latin typeface="Arial"/>
                <a:ea typeface="+mn-ea"/>
                <a:cs typeface="Arial"/>
              </a:rPr>
              <a:t>sociais</a:t>
            </a:r>
            <a:r>
              <a:rPr kumimoji="0" lang="es-ES" sz="2000" b="0" i="0" u="none" strike="noStrike" kern="0" cap="none" spc="0" normalizeH="0" baseline="0" noProof="0" dirty="0">
                <a:ln>
                  <a:noFill/>
                </a:ln>
                <a:solidFill>
                  <a:srgbClr val="2D2D8A">
                    <a:lumMod val="50000"/>
                  </a:srgbClr>
                </a:solidFill>
                <a:effectLst/>
                <a:uLnTx/>
                <a:uFillTx/>
                <a:latin typeface="Arial"/>
                <a:ea typeface="+mn-ea"/>
                <a:cs typeface="Arial"/>
              </a:rPr>
              <a:t> da agresión e limita a percepción do </a:t>
            </a:r>
            <a:r>
              <a:rPr kumimoji="0" lang="es-ES" sz="2000" b="0" i="0" u="none" strike="noStrike" kern="0" cap="none" spc="0" normalizeH="0" baseline="0" noProof="0" dirty="0" err="1">
                <a:ln>
                  <a:noFill/>
                </a:ln>
                <a:solidFill>
                  <a:srgbClr val="2D2D8A">
                    <a:lumMod val="50000"/>
                  </a:srgbClr>
                </a:solidFill>
                <a:effectLst/>
                <a:uLnTx/>
                <a:uFillTx/>
                <a:latin typeface="Arial"/>
                <a:ea typeface="+mn-ea"/>
                <a:cs typeface="Arial"/>
              </a:rPr>
              <a:t>dano</a:t>
            </a:r>
            <a:r>
              <a:rPr kumimoji="0" lang="es-ES" sz="2000" b="0" i="0" u="none" strike="noStrike" kern="0" cap="none" spc="0" normalizeH="0" baseline="0" noProof="0" dirty="0">
                <a:ln>
                  <a:noFill/>
                </a:ln>
                <a:solidFill>
                  <a:srgbClr val="2D2D8A">
                    <a:lumMod val="50000"/>
                  </a:srgbClr>
                </a:solidFill>
                <a:effectLst/>
                <a:uLnTx/>
                <a:uFillTx/>
                <a:latin typeface="Arial"/>
                <a:ea typeface="+mn-ea"/>
                <a:cs typeface="Arial"/>
              </a:rPr>
              <a:t> (</a:t>
            </a:r>
            <a:r>
              <a:rPr kumimoji="0" lang="es-ES" sz="2000" b="1" i="0" u="none" strike="noStrike" kern="0" cap="none" spc="0" normalizeH="0" baseline="0" noProof="0" dirty="0">
                <a:ln>
                  <a:noFill/>
                </a:ln>
                <a:solidFill>
                  <a:srgbClr val="2D2D8A">
                    <a:lumMod val="50000"/>
                  </a:srgbClr>
                </a:solidFill>
                <a:effectLst/>
                <a:uLnTx/>
                <a:uFillTx/>
                <a:latin typeface="Arial"/>
                <a:ea typeface="+mn-ea"/>
                <a:cs typeface="Arial"/>
              </a:rPr>
              <a:t>empatía</a:t>
            </a:r>
            <a:r>
              <a:rPr kumimoji="0" lang="es-ES" sz="2000" b="0" i="0" u="none" strike="noStrike" kern="0" cap="none" spc="0" normalizeH="0" baseline="0" noProof="0" dirty="0">
                <a:ln>
                  <a:noFill/>
                </a:ln>
                <a:solidFill>
                  <a:srgbClr val="2D2D8A">
                    <a:lumMod val="50000"/>
                  </a:srgbClr>
                </a:solidFill>
                <a:effectLst/>
                <a:uLnTx/>
                <a:uFillTx/>
                <a:latin typeface="Arial"/>
                <a:ea typeface="+mn-ea"/>
                <a:cs typeface="Arial"/>
              </a:rPr>
              <a:t>)</a:t>
            </a:r>
          </a:p>
          <a:p>
            <a:pPr marL="342900" marR="0" lvl="0" indent="-342900" algn="just" defTabSz="914400" rtl="0" eaLnBrk="1" fontAlgn="base" latinLnBrk="0" hangingPunct="1">
              <a:lnSpc>
                <a:spcPct val="100000"/>
              </a:lnSpc>
              <a:spcBef>
                <a:spcPts val="600"/>
              </a:spcBef>
              <a:spcAft>
                <a:spcPct val="0"/>
              </a:spcAft>
              <a:buClrTx/>
              <a:buSzTx/>
              <a:buFontTx/>
              <a:buChar char="•"/>
              <a:tabLst/>
              <a:defRPr/>
            </a:pPr>
            <a:r>
              <a:rPr kumimoji="0" lang="es-ES" sz="2000" b="0" i="0" u="none" strike="noStrike" kern="0" cap="none" spc="0" normalizeH="0" baseline="0" noProof="0" dirty="0">
                <a:ln>
                  <a:noFill/>
                </a:ln>
                <a:solidFill>
                  <a:srgbClr val="2D2D8A">
                    <a:lumMod val="50000"/>
                  </a:srgbClr>
                </a:solidFill>
                <a:effectLst/>
                <a:uLnTx/>
                <a:uFillTx/>
                <a:latin typeface="Arial"/>
                <a:ea typeface="+mn-ea"/>
                <a:cs typeface="Arial"/>
              </a:rPr>
              <a:t>Os </a:t>
            </a:r>
            <a:r>
              <a:rPr kumimoji="0" lang="es-ES" sz="2000" b="1" i="0" u="none" strike="noStrike" kern="0" cap="none" spc="0" normalizeH="0" baseline="0" noProof="0" dirty="0">
                <a:ln>
                  <a:noFill/>
                </a:ln>
                <a:solidFill>
                  <a:srgbClr val="2D2D8A">
                    <a:lumMod val="50000"/>
                  </a:srgbClr>
                </a:solidFill>
                <a:effectLst/>
                <a:uLnTx/>
                <a:uFillTx/>
                <a:latin typeface="Arial"/>
                <a:ea typeface="+mn-ea"/>
                <a:cs typeface="Arial"/>
              </a:rPr>
              <a:t>efectos da </a:t>
            </a:r>
            <a:r>
              <a:rPr kumimoji="0" lang="es-ES" sz="2000" b="1" i="0" u="none" strike="noStrike" kern="0" cap="none" spc="0" normalizeH="0" baseline="0" noProof="0" dirty="0" err="1">
                <a:ln>
                  <a:noFill/>
                </a:ln>
                <a:solidFill>
                  <a:srgbClr val="2D2D8A">
                    <a:lumMod val="50000"/>
                  </a:srgbClr>
                </a:solidFill>
                <a:effectLst/>
                <a:uLnTx/>
                <a:uFillTx/>
                <a:latin typeface="Arial"/>
                <a:ea typeface="+mn-ea"/>
                <a:cs typeface="Arial"/>
              </a:rPr>
              <a:t>ciberagresión</a:t>
            </a:r>
            <a:r>
              <a:rPr kumimoji="0" lang="es-ES" sz="2000" b="1" i="0" u="none" strike="noStrike" kern="0" cap="none" spc="0" normalizeH="0" baseline="0" noProof="0" dirty="0">
                <a:ln>
                  <a:noFill/>
                </a:ln>
                <a:solidFill>
                  <a:srgbClr val="2D2D8A">
                    <a:lumMod val="50000"/>
                  </a:srgbClr>
                </a:solidFill>
                <a:effectLst/>
                <a:uLnTx/>
                <a:uFillTx/>
                <a:latin typeface="Arial"/>
                <a:ea typeface="+mn-ea"/>
                <a:cs typeface="Arial"/>
              </a:rPr>
              <a:t> poden </a:t>
            </a:r>
            <a:r>
              <a:rPr kumimoji="0" lang="es-ES" sz="2000" b="1" i="0" u="none" strike="noStrike" kern="0" cap="none" spc="0" normalizeH="0" baseline="0" noProof="0" dirty="0" err="1">
                <a:ln>
                  <a:noFill/>
                </a:ln>
                <a:solidFill>
                  <a:srgbClr val="2D2D8A">
                    <a:lumMod val="50000"/>
                  </a:srgbClr>
                </a:solidFill>
                <a:effectLst/>
                <a:uLnTx/>
                <a:uFillTx/>
                <a:latin typeface="Arial"/>
                <a:ea typeface="+mn-ea"/>
                <a:cs typeface="Arial"/>
              </a:rPr>
              <a:t>manterse</a:t>
            </a:r>
            <a:r>
              <a:rPr kumimoji="0" lang="es-ES" sz="2000" b="1" i="0" u="none" strike="noStrike" kern="0" cap="none" spc="0" normalizeH="0" baseline="0" noProof="0" dirty="0">
                <a:ln>
                  <a:noFill/>
                </a:ln>
                <a:solidFill>
                  <a:srgbClr val="2D2D8A">
                    <a:lumMod val="50000"/>
                  </a:srgbClr>
                </a:solidFill>
                <a:effectLst/>
                <a:uLnTx/>
                <a:uFillTx/>
                <a:latin typeface="Arial"/>
                <a:ea typeface="+mn-ea"/>
                <a:cs typeface="Arial"/>
              </a:rPr>
              <a:t> </a:t>
            </a:r>
            <a:r>
              <a:rPr kumimoji="0" lang="es-ES" sz="2000" b="0" i="0" u="none" strike="noStrike" kern="0" cap="none" spc="0" normalizeH="0" baseline="0" noProof="0" dirty="0">
                <a:ln>
                  <a:noFill/>
                </a:ln>
                <a:solidFill>
                  <a:srgbClr val="2D2D8A">
                    <a:lumMod val="50000"/>
                  </a:srgbClr>
                </a:solidFill>
                <a:effectLst/>
                <a:uLnTx/>
                <a:uFillTx/>
                <a:latin typeface="Arial"/>
                <a:ea typeface="+mn-ea"/>
                <a:cs typeface="Arial"/>
              </a:rPr>
              <a:t>― </a:t>
            </a:r>
            <a:r>
              <a:rPr kumimoji="0" lang="es-ES" sz="2000" b="0" i="0" u="none" strike="noStrike" kern="0" cap="none" spc="0" normalizeH="0" baseline="0" noProof="0" dirty="0" err="1">
                <a:ln>
                  <a:noFill/>
                </a:ln>
                <a:solidFill>
                  <a:srgbClr val="2D2D8A">
                    <a:lumMod val="50000"/>
                  </a:srgbClr>
                </a:solidFill>
                <a:effectLst/>
                <a:uLnTx/>
                <a:uFillTx/>
                <a:latin typeface="Arial"/>
                <a:ea typeface="+mn-ea"/>
                <a:cs typeface="Arial"/>
              </a:rPr>
              <a:t>moi</a:t>
            </a:r>
            <a:r>
              <a:rPr kumimoji="0" lang="es-ES" sz="2000" b="0" i="0" u="none" strike="noStrike" kern="0" cap="none" spc="0" normalizeH="0" baseline="0" noProof="0" dirty="0">
                <a:ln>
                  <a:noFill/>
                </a:ln>
                <a:solidFill>
                  <a:srgbClr val="2D2D8A">
                    <a:lumMod val="50000"/>
                  </a:srgbClr>
                </a:solidFill>
                <a:effectLst/>
                <a:uLnTx/>
                <a:uFillTx/>
                <a:latin typeface="Arial"/>
                <a:ea typeface="+mn-ea"/>
                <a:cs typeface="Arial"/>
              </a:rPr>
              <a:t> difícil retirar os </a:t>
            </a:r>
            <a:r>
              <a:rPr kumimoji="0" lang="es-ES" sz="2000" b="0" i="0" u="none" strike="noStrike" kern="0" cap="none" spc="0" normalizeH="0" baseline="0" noProof="0" dirty="0" err="1">
                <a:ln>
                  <a:noFill/>
                </a:ln>
                <a:solidFill>
                  <a:srgbClr val="2D2D8A">
                    <a:lumMod val="50000"/>
                  </a:srgbClr>
                </a:solidFill>
                <a:effectLst/>
                <a:uLnTx/>
                <a:uFillTx/>
                <a:latin typeface="Arial"/>
                <a:ea typeface="+mn-ea"/>
                <a:cs typeface="Arial"/>
              </a:rPr>
              <a:t>contidos</a:t>
            </a:r>
            <a:r>
              <a:rPr kumimoji="0" lang="es-ES" sz="2000" b="0" i="0" u="none" strike="noStrike" kern="0" cap="none" spc="0" normalizeH="0" baseline="0" noProof="0" dirty="0">
                <a:ln>
                  <a:noFill/>
                </a:ln>
                <a:solidFill>
                  <a:srgbClr val="2D2D8A">
                    <a:lumMod val="50000"/>
                  </a:srgbClr>
                </a:solidFill>
                <a:effectLst/>
                <a:uLnTx/>
                <a:uFillTx/>
                <a:latin typeface="Arial"/>
                <a:ea typeface="+mn-ea"/>
                <a:cs typeface="Arial"/>
              </a:rPr>
              <a:t>, o cal mantén e prolonga as consecuencias</a:t>
            </a:r>
          </a:p>
          <a:p>
            <a:pPr marL="342900" marR="0" lvl="0" indent="-342900" algn="just" defTabSz="914400" rtl="0" eaLnBrk="1" fontAlgn="base" latinLnBrk="0" hangingPunct="1">
              <a:lnSpc>
                <a:spcPct val="100000"/>
              </a:lnSpc>
              <a:spcBef>
                <a:spcPts val="600"/>
              </a:spcBef>
              <a:spcAft>
                <a:spcPct val="0"/>
              </a:spcAft>
              <a:buClrTx/>
              <a:buSzTx/>
              <a:buFontTx/>
              <a:buChar char="•"/>
              <a:tabLst/>
              <a:defRPr/>
            </a:pPr>
            <a:r>
              <a:rPr kumimoji="0" lang="es-ES" sz="2000" b="1" i="0" u="none" strike="noStrike" kern="0" cap="none" spc="0" normalizeH="0" baseline="0" noProof="0" dirty="0" err="1">
                <a:ln>
                  <a:noFill/>
                </a:ln>
                <a:solidFill>
                  <a:srgbClr val="2D2D8A">
                    <a:lumMod val="50000"/>
                  </a:srgbClr>
                </a:solidFill>
                <a:effectLst/>
                <a:uLnTx/>
                <a:uFillTx/>
                <a:latin typeface="Arial"/>
                <a:ea typeface="+mn-ea"/>
                <a:cs typeface="Arial"/>
              </a:rPr>
              <a:t>Maior</a:t>
            </a:r>
            <a:r>
              <a:rPr kumimoji="0" lang="es-ES" sz="2000" b="1" i="0" u="none" strike="noStrike" kern="0" cap="none" spc="0" normalizeH="0" baseline="0" noProof="0" dirty="0">
                <a:ln>
                  <a:noFill/>
                </a:ln>
                <a:solidFill>
                  <a:srgbClr val="2D2D8A">
                    <a:lumMod val="50000"/>
                  </a:srgbClr>
                </a:solidFill>
                <a:effectLst/>
                <a:uLnTx/>
                <a:uFillTx/>
                <a:latin typeface="Arial"/>
                <a:ea typeface="+mn-ea"/>
                <a:cs typeface="Arial"/>
              </a:rPr>
              <a:t> afectación das víctimas</a:t>
            </a:r>
            <a:r>
              <a:rPr kumimoji="0" lang="es-ES" sz="2000" b="0" i="0" u="none" strike="noStrike" kern="0" cap="none" spc="0" normalizeH="0" baseline="0" noProof="0" dirty="0">
                <a:ln>
                  <a:noFill/>
                </a:ln>
                <a:solidFill>
                  <a:srgbClr val="2D2D8A">
                    <a:lumMod val="50000"/>
                  </a:srgbClr>
                </a:solidFill>
                <a:effectLst/>
                <a:uLnTx/>
                <a:uFillTx/>
                <a:latin typeface="Arial"/>
                <a:ea typeface="+mn-ea"/>
                <a:cs typeface="Arial"/>
              </a:rPr>
              <a:t> (</a:t>
            </a:r>
            <a:r>
              <a:rPr kumimoji="0" lang="es-ES" sz="2000" b="0" i="0" u="none" strike="noStrike" kern="0" cap="none" spc="0" normalizeH="0" baseline="0" noProof="0" dirty="0" err="1">
                <a:ln>
                  <a:noFill/>
                </a:ln>
                <a:solidFill>
                  <a:srgbClr val="2D2D8A">
                    <a:lumMod val="50000"/>
                  </a:srgbClr>
                </a:solidFill>
                <a:effectLst/>
                <a:uLnTx/>
                <a:uFillTx/>
                <a:latin typeface="Arial"/>
                <a:ea typeface="+mn-ea"/>
                <a:cs typeface="Arial"/>
              </a:rPr>
              <a:t>Kowalski</a:t>
            </a:r>
            <a:r>
              <a:rPr kumimoji="0" lang="es-ES" sz="2000" b="0" i="0" u="none" strike="noStrike" kern="0" cap="none" spc="0" normalizeH="0" baseline="0" noProof="0" dirty="0">
                <a:ln>
                  <a:noFill/>
                </a:ln>
                <a:solidFill>
                  <a:srgbClr val="2D2D8A">
                    <a:lumMod val="50000"/>
                  </a:srgbClr>
                </a:solidFill>
                <a:effectLst/>
                <a:uLnTx/>
                <a:uFillTx/>
                <a:latin typeface="Arial"/>
                <a:ea typeface="+mn-ea"/>
                <a:cs typeface="Arial"/>
              </a:rPr>
              <a:t> &amp; </a:t>
            </a:r>
            <a:r>
              <a:rPr kumimoji="0" lang="es-ES" sz="2000" b="0" i="0" u="none" strike="noStrike" kern="0" cap="none" spc="0" normalizeH="0" baseline="0" noProof="0" dirty="0" err="1">
                <a:ln>
                  <a:noFill/>
                </a:ln>
                <a:solidFill>
                  <a:srgbClr val="2D2D8A">
                    <a:lumMod val="50000"/>
                  </a:srgbClr>
                </a:solidFill>
                <a:effectLst/>
                <a:uLnTx/>
                <a:uFillTx/>
                <a:latin typeface="Arial"/>
                <a:ea typeface="+mn-ea"/>
                <a:cs typeface="Arial"/>
              </a:rPr>
              <a:t>Limber</a:t>
            </a:r>
            <a:r>
              <a:rPr kumimoji="0" lang="es-ES" sz="2000" b="0" i="0" u="none" strike="noStrike" kern="0" cap="none" spc="0" normalizeH="0" baseline="0" noProof="0" dirty="0">
                <a:ln>
                  <a:noFill/>
                </a:ln>
                <a:solidFill>
                  <a:srgbClr val="2D2D8A">
                    <a:lumMod val="50000"/>
                  </a:srgbClr>
                </a:solidFill>
                <a:effectLst/>
                <a:uLnTx/>
                <a:uFillTx/>
                <a:latin typeface="Arial"/>
                <a:ea typeface="+mn-ea"/>
                <a:cs typeface="Arial"/>
              </a:rPr>
              <a:t>, 2013)</a:t>
            </a:r>
          </a:p>
          <a:p>
            <a:pPr marL="342900" marR="0" lvl="0" indent="-342900" algn="just" defTabSz="914400" rtl="0" eaLnBrk="1" fontAlgn="base" latinLnBrk="0" hangingPunct="1">
              <a:lnSpc>
                <a:spcPct val="100000"/>
              </a:lnSpc>
              <a:spcBef>
                <a:spcPts val="600"/>
              </a:spcBef>
              <a:spcAft>
                <a:spcPct val="0"/>
              </a:spcAft>
              <a:buClrTx/>
              <a:buSzTx/>
              <a:buFontTx/>
              <a:buChar char="•"/>
              <a:tabLst/>
              <a:defRPr/>
            </a:pPr>
            <a:r>
              <a:rPr kumimoji="0" lang="es-ES" sz="2000" b="1" i="0" u="none" strike="noStrike" kern="0" cap="none" spc="0" normalizeH="0" baseline="0" noProof="0" dirty="0" err="1">
                <a:ln>
                  <a:noFill/>
                </a:ln>
                <a:solidFill>
                  <a:srgbClr val="2D2D8A">
                    <a:lumMod val="50000"/>
                  </a:srgbClr>
                </a:solidFill>
                <a:effectLst/>
                <a:uLnTx/>
                <a:uFillTx/>
                <a:latin typeface="Arial"/>
                <a:ea typeface="+mn-ea"/>
                <a:cs typeface="Arial"/>
              </a:rPr>
              <a:t>Maior</a:t>
            </a:r>
            <a:r>
              <a:rPr kumimoji="0" lang="es-ES" sz="2000" b="1" i="0" u="none" strike="noStrike" kern="0" cap="none" spc="0" normalizeH="0" baseline="0" noProof="0" dirty="0">
                <a:ln>
                  <a:noFill/>
                </a:ln>
                <a:solidFill>
                  <a:srgbClr val="2D2D8A">
                    <a:lumMod val="50000"/>
                  </a:srgbClr>
                </a:solidFill>
                <a:effectLst/>
                <a:uLnTx/>
                <a:uFillTx/>
                <a:latin typeface="Arial"/>
                <a:ea typeface="+mn-ea"/>
                <a:cs typeface="Arial"/>
              </a:rPr>
              <a:t> </a:t>
            </a:r>
            <a:r>
              <a:rPr kumimoji="0" lang="es-ES" sz="2000" b="1" i="0" u="none" strike="noStrike" kern="0" cap="none" spc="0" normalizeH="0" baseline="0" noProof="0" dirty="0" err="1">
                <a:ln>
                  <a:noFill/>
                </a:ln>
                <a:solidFill>
                  <a:srgbClr val="2D2D8A">
                    <a:lumMod val="50000"/>
                  </a:srgbClr>
                </a:solidFill>
                <a:effectLst/>
                <a:uLnTx/>
                <a:uFillTx/>
                <a:latin typeface="Arial"/>
                <a:ea typeface="+mn-ea"/>
                <a:cs typeface="Arial"/>
              </a:rPr>
              <a:t>dificultade</a:t>
            </a:r>
            <a:r>
              <a:rPr kumimoji="0" lang="es-ES" sz="2000" b="1" i="0" u="none" strike="noStrike" kern="0" cap="none" spc="0" normalizeH="0" baseline="0" noProof="0" dirty="0">
                <a:ln>
                  <a:noFill/>
                </a:ln>
                <a:solidFill>
                  <a:srgbClr val="2D2D8A">
                    <a:lumMod val="50000"/>
                  </a:srgbClr>
                </a:solidFill>
                <a:effectLst/>
                <a:uLnTx/>
                <a:uFillTx/>
                <a:latin typeface="Arial"/>
                <a:ea typeface="+mn-ea"/>
                <a:cs typeface="Arial"/>
              </a:rPr>
              <a:t> de detectar, abordar e tratar o problema</a:t>
            </a:r>
            <a:endParaRPr kumimoji="0" lang="es-ES" altLang="es-ES" sz="2000" b="0" i="0" u="none" strike="noStrike" kern="0" cap="none" spc="0" normalizeH="0" baseline="0" noProof="0" dirty="0">
              <a:ln>
                <a:noFill/>
              </a:ln>
              <a:solidFill>
                <a:srgbClr val="2D2D8A">
                  <a:lumMod val="50000"/>
                </a:srgbClr>
              </a:solidFill>
              <a:effectLst/>
              <a:uLnTx/>
              <a:uFillTx/>
              <a:latin typeface="Arial"/>
              <a:ea typeface="+mn-ea"/>
              <a:cs typeface="Arial"/>
            </a:endParaRPr>
          </a:p>
        </p:txBody>
      </p:sp>
    </p:spTree>
    <p:extLst>
      <p:ext uri="{BB962C8B-B14F-4D97-AF65-F5344CB8AC3E}">
        <p14:creationId xmlns:p14="http://schemas.microsoft.com/office/powerpoint/2010/main" val="31713972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383" y="1800820"/>
            <a:ext cx="11382876" cy="5057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1473" y="69933"/>
            <a:ext cx="2747844" cy="2867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70468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527051" y="5108"/>
            <a:ext cx="11329589" cy="744536"/>
          </a:xfrm>
        </p:spPr>
        <p:txBody>
          <a:bodyPr>
            <a:normAutofit fontScale="90000"/>
          </a:bodyPr>
          <a:lstStyle/>
          <a:p>
            <a:pPr algn="r"/>
            <a:r>
              <a:rPr lang="es-ES" altLang="es-ES" dirty="0">
                <a:solidFill>
                  <a:srgbClr val="003366"/>
                </a:solidFill>
                <a:latin typeface="Britannic Bold" panose="020B0903060703020204" pitchFamily="34" charset="0"/>
              </a:rPr>
              <a:t>Prevalencia</a:t>
            </a:r>
            <a:endParaRPr lang="es-ES" altLang="es-ES" sz="4800" dirty="0">
              <a:solidFill>
                <a:srgbClr val="003366"/>
              </a:solidFill>
              <a:latin typeface="Britannic Bold" panose="020B0903060703020204" pitchFamily="34" charset="0"/>
            </a:endParaRPr>
          </a:p>
        </p:txBody>
      </p:sp>
      <p:sp>
        <p:nvSpPr>
          <p:cNvPr id="5" name="Rectangle 3"/>
          <p:cNvSpPr>
            <a:spLocks noGrp="1" noChangeArrowheads="1"/>
          </p:cNvSpPr>
          <p:nvPr>
            <p:ph idx="1"/>
          </p:nvPr>
        </p:nvSpPr>
        <p:spPr bwMode="auto">
          <a:xfrm>
            <a:off x="914401" y="609600"/>
            <a:ext cx="10942239" cy="4882761"/>
          </a:xfrm>
          <a:prstGeom prst="rect">
            <a:avLst/>
          </a:prstGeom>
          <a:noFill/>
          <a:ln>
            <a:solidFill>
              <a:srgbClr val="BBE0E3"/>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altLang="es-ES" sz="1300" b="1" i="0" u="none" strike="noStrike" kern="0" cap="none" spc="0" normalizeH="0" baseline="0" noProof="0" dirty="0">
                <a:ln>
                  <a:noFill/>
                </a:ln>
                <a:solidFill>
                  <a:srgbClr val="800000"/>
                </a:solidFill>
                <a:effectLst/>
                <a:uLnTx/>
                <a:uFillTx/>
                <a:latin typeface="Arial"/>
                <a:ea typeface="+mn-ea"/>
                <a:cs typeface="Arial"/>
              </a:rPr>
              <a:t>OBSERVATORIO ESTATAL DE LA CONVIVENCIA ESCOLAR (MINISTERIO DE EDUCACIÓN, 2010)</a:t>
            </a:r>
          </a:p>
          <a:p>
            <a:pPr lvl="1" algn="just">
              <a:lnSpc>
                <a:spcPct val="100000"/>
              </a:lnSpc>
              <a:buClrTx/>
              <a:buFont typeface="Wingdings" pitchFamily="2" charset="2"/>
              <a:buChar char="Ø"/>
              <a:defRPr/>
            </a:pPr>
            <a:r>
              <a:rPr lang="es-ES" sz="1300" kern="0" dirty="0">
                <a:solidFill>
                  <a:srgbClr val="2D2D8A">
                    <a:lumMod val="50000"/>
                  </a:srgbClr>
                </a:solidFill>
                <a:latin typeface="Arial"/>
                <a:cs typeface="Arial"/>
              </a:rPr>
              <a:t>El </a:t>
            </a:r>
            <a:r>
              <a:rPr lang="es-ES" sz="1300" b="1" kern="0" dirty="0">
                <a:solidFill>
                  <a:srgbClr val="2D2D8A">
                    <a:lumMod val="50000"/>
                  </a:srgbClr>
                </a:solidFill>
                <a:latin typeface="Arial"/>
                <a:cs typeface="Arial"/>
              </a:rPr>
              <a:t>2</a:t>
            </a:r>
            <a:r>
              <a:rPr lang="es-ES" altLang="es-ES" sz="1300" b="1" kern="0" dirty="0">
                <a:solidFill>
                  <a:srgbClr val="2D2D8A">
                    <a:lumMod val="50000"/>
                  </a:srgbClr>
                </a:solidFill>
                <a:latin typeface="Arial"/>
                <a:cs typeface="Arial"/>
              </a:rPr>
              <a:t>%</a:t>
            </a:r>
            <a:r>
              <a:rPr lang="es-ES" altLang="es-ES" sz="1300" kern="0" dirty="0">
                <a:solidFill>
                  <a:srgbClr val="2D2D8A">
                    <a:lumMod val="50000"/>
                  </a:srgbClr>
                </a:solidFill>
                <a:latin typeface="Arial"/>
                <a:cs typeface="Arial"/>
              </a:rPr>
              <a:t> de la población escolar sufre </a:t>
            </a:r>
            <a:r>
              <a:rPr lang="es-ES" altLang="es-ES" sz="1300" kern="0" dirty="0" err="1">
                <a:solidFill>
                  <a:srgbClr val="2D2D8A">
                    <a:lumMod val="50000"/>
                  </a:srgbClr>
                </a:solidFill>
                <a:latin typeface="Arial"/>
                <a:cs typeface="Arial"/>
              </a:rPr>
              <a:t>Ciberacoso</a:t>
            </a:r>
            <a:r>
              <a:rPr lang="es-ES" altLang="es-ES" sz="1300" kern="0" dirty="0">
                <a:solidFill>
                  <a:srgbClr val="2D2D8A">
                    <a:lumMod val="50000"/>
                  </a:srgbClr>
                </a:solidFill>
                <a:latin typeface="Arial"/>
                <a:cs typeface="Arial"/>
              </a:rPr>
              <a:t>. </a:t>
            </a:r>
            <a:r>
              <a:rPr lang="es-ES" altLang="es-ES" sz="1300" b="1" kern="0" dirty="0">
                <a:solidFill>
                  <a:srgbClr val="2D2D8A">
                    <a:lumMod val="50000"/>
                  </a:srgbClr>
                </a:solidFill>
                <a:latin typeface="Arial"/>
                <a:cs typeface="Arial"/>
              </a:rPr>
              <a:t>Observatorio Muerto!</a:t>
            </a:r>
            <a:endParaRPr lang="en-US" altLang="es-ES" sz="1300" b="1" kern="0" dirty="0">
              <a:solidFill>
                <a:srgbClr val="800000"/>
              </a:solidFill>
              <a:latin typeface="Arial"/>
              <a:cs typeface="Arial"/>
            </a:endParaRP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altLang="es-ES" sz="1300" b="1" i="0" u="none" strike="noStrike" kern="0" cap="none" spc="0" normalizeH="0" baseline="0" noProof="0" dirty="0">
                <a:ln>
                  <a:noFill/>
                </a:ln>
                <a:solidFill>
                  <a:srgbClr val="800000"/>
                </a:solidFill>
                <a:effectLst/>
                <a:uLnTx/>
                <a:uFillTx/>
                <a:latin typeface="Arial"/>
                <a:ea typeface="+mn-ea"/>
                <a:cs typeface="Arial"/>
              </a:rPr>
              <a:t>EU KIDS ONLINE (2011) </a:t>
            </a:r>
          </a:p>
          <a:p>
            <a:pPr marL="742950" marR="0" lvl="1" indent="-285750" algn="just" defTabSz="914400" rtl="0" eaLnBrk="1" fontAlgn="base" latinLnBrk="0" hangingPunct="1">
              <a:lnSpc>
                <a:spcPct val="100000"/>
              </a:lnSpc>
              <a:spcBef>
                <a:spcPct val="20000"/>
              </a:spcBef>
              <a:spcAft>
                <a:spcPct val="0"/>
              </a:spcAft>
              <a:buClrTx/>
              <a:buSzTx/>
              <a:buFont typeface="Wingdings" pitchFamily="2" charset="2"/>
              <a:buChar char="Ø"/>
              <a:tabLst/>
              <a:defRPr/>
            </a:pPr>
            <a:r>
              <a:rPr kumimoji="0" lang="en-US" altLang="es-ES" sz="1300" b="0" i="0" u="none" strike="noStrike" kern="0" cap="none" spc="0" normalizeH="0" baseline="0" noProof="0" dirty="0">
                <a:ln>
                  <a:noFill/>
                </a:ln>
                <a:solidFill>
                  <a:srgbClr val="2D2D8A">
                    <a:lumMod val="50000"/>
                  </a:srgbClr>
                </a:solidFill>
                <a:effectLst/>
                <a:uLnTx/>
                <a:uFillTx/>
                <a:latin typeface="Arial"/>
                <a:cs typeface="Arial"/>
              </a:rPr>
              <a:t>Un </a:t>
            </a:r>
            <a:r>
              <a:rPr kumimoji="0" lang="en-US" altLang="es-ES" sz="1300" b="1" i="0" u="none" strike="noStrike" kern="0" cap="none" spc="0" normalizeH="0" baseline="0" noProof="0" dirty="0">
                <a:ln>
                  <a:noFill/>
                </a:ln>
                <a:solidFill>
                  <a:srgbClr val="2D2D8A">
                    <a:lumMod val="50000"/>
                  </a:srgbClr>
                </a:solidFill>
                <a:effectLst/>
                <a:uLnTx/>
                <a:uFillTx/>
                <a:latin typeface="Arial"/>
                <a:cs typeface="Arial"/>
              </a:rPr>
              <a:t>6%</a:t>
            </a:r>
            <a:r>
              <a:rPr kumimoji="0" lang="en-US" altLang="es-ES" sz="1300" b="0" i="0" u="none" strike="noStrike" kern="0" cap="none" spc="0" normalizeH="0" baseline="0" noProof="0" dirty="0">
                <a:ln>
                  <a:noFill/>
                </a:ln>
                <a:solidFill>
                  <a:srgbClr val="2D2D8A">
                    <a:lumMod val="50000"/>
                  </a:srgbClr>
                </a:solidFill>
                <a:effectLst/>
                <a:uLnTx/>
                <a:uFillTx/>
                <a:latin typeface="Arial"/>
                <a:cs typeface="Arial"/>
              </a:rPr>
              <a:t> de los </a:t>
            </a:r>
            <a:r>
              <a:rPr kumimoji="0" lang="en-US" altLang="es-ES" sz="1300" b="0" i="0" u="none" strike="noStrike" kern="0" cap="none" spc="0" normalizeH="0" baseline="0" noProof="0" dirty="0" err="1">
                <a:ln>
                  <a:noFill/>
                </a:ln>
                <a:solidFill>
                  <a:srgbClr val="2D2D8A">
                    <a:lumMod val="50000"/>
                  </a:srgbClr>
                </a:solidFill>
                <a:effectLst/>
                <a:uLnTx/>
                <a:uFillTx/>
                <a:latin typeface="Arial"/>
                <a:cs typeface="Arial"/>
              </a:rPr>
              <a:t>menores</a:t>
            </a:r>
            <a:r>
              <a:rPr kumimoji="0" lang="en-US" altLang="es-ES" sz="1300" b="0" i="0" u="none" strike="noStrike" kern="0" cap="none" spc="0" normalizeH="0" baseline="0" noProof="0" dirty="0">
                <a:ln>
                  <a:noFill/>
                </a:ln>
                <a:solidFill>
                  <a:srgbClr val="2D2D8A">
                    <a:lumMod val="50000"/>
                  </a:srgbClr>
                </a:solidFill>
                <a:effectLst/>
                <a:uLnTx/>
                <a:uFillTx/>
                <a:latin typeface="Arial"/>
                <a:cs typeface="Arial"/>
              </a:rPr>
              <a:t> </a:t>
            </a:r>
            <a:r>
              <a:rPr kumimoji="0" lang="en-US" altLang="es-ES" sz="1300" b="0" i="0" u="none" strike="noStrike" kern="0" cap="none" spc="0" normalizeH="0" baseline="0" noProof="0" dirty="0" err="1">
                <a:ln>
                  <a:noFill/>
                </a:ln>
                <a:solidFill>
                  <a:srgbClr val="2D2D8A">
                    <a:lumMod val="50000"/>
                  </a:srgbClr>
                </a:solidFill>
                <a:effectLst/>
                <a:uLnTx/>
                <a:uFillTx/>
                <a:latin typeface="Arial"/>
                <a:cs typeface="Arial"/>
              </a:rPr>
              <a:t>europeos</a:t>
            </a:r>
            <a:r>
              <a:rPr kumimoji="0" lang="en-US" altLang="es-ES" sz="1300" b="0" i="0" u="none" strike="noStrike" kern="0" cap="none" spc="0" normalizeH="0" baseline="0" noProof="0" dirty="0">
                <a:ln>
                  <a:noFill/>
                </a:ln>
                <a:solidFill>
                  <a:srgbClr val="2D2D8A">
                    <a:lumMod val="50000"/>
                  </a:srgbClr>
                </a:solidFill>
                <a:effectLst/>
                <a:uLnTx/>
                <a:uFillTx/>
                <a:latin typeface="Arial"/>
                <a:cs typeface="Arial"/>
              </a:rPr>
              <a:t> de entre 6 y 9 </a:t>
            </a:r>
            <a:r>
              <a:rPr kumimoji="0" lang="en-US" altLang="es-ES" sz="1300" b="0" i="0" u="none" strike="noStrike" kern="0" cap="none" spc="0" normalizeH="0" baseline="0" noProof="0" dirty="0" err="1">
                <a:ln>
                  <a:noFill/>
                </a:ln>
                <a:solidFill>
                  <a:srgbClr val="2D2D8A">
                    <a:lumMod val="50000"/>
                  </a:srgbClr>
                </a:solidFill>
                <a:effectLst/>
                <a:uLnTx/>
                <a:uFillTx/>
                <a:latin typeface="Arial"/>
                <a:cs typeface="Arial"/>
              </a:rPr>
              <a:t>años</a:t>
            </a:r>
            <a:r>
              <a:rPr kumimoji="0" lang="en-US" altLang="es-ES" sz="1300" b="0" i="0" u="none" strike="noStrike" kern="0" cap="none" spc="0" normalizeH="0" baseline="0" noProof="0" dirty="0">
                <a:ln>
                  <a:noFill/>
                </a:ln>
                <a:solidFill>
                  <a:srgbClr val="2D2D8A">
                    <a:lumMod val="50000"/>
                  </a:srgbClr>
                </a:solidFill>
                <a:effectLst/>
                <a:uLnTx/>
                <a:uFillTx/>
                <a:latin typeface="Arial"/>
                <a:cs typeface="Arial"/>
              </a:rPr>
              <a:t> </a:t>
            </a:r>
            <a:r>
              <a:rPr kumimoji="0" lang="en-US" altLang="es-ES" sz="1300" b="1" i="0" u="none" strike="noStrike" kern="0" cap="none" spc="0" normalizeH="0" baseline="0" noProof="0" dirty="0" err="1">
                <a:ln>
                  <a:noFill/>
                </a:ln>
                <a:solidFill>
                  <a:srgbClr val="2D2D8A">
                    <a:lumMod val="50000"/>
                  </a:srgbClr>
                </a:solidFill>
                <a:effectLst/>
                <a:uLnTx/>
                <a:uFillTx/>
                <a:latin typeface="Arial"/>
                <a:cs typeface="Arial"/>
              </a:rPr>
              <a:t>recibió</a:t>
            </a:r>
            <a:r>
              <a:rPr kumimoji="0" lang="en-US" altLang="es-ES" sz="1300" b="1" i="0" u="none" strike="noStrike" kern="0" cap="none" spc="0" normalizeH="0" baseline="0" noProof="0" dirty="0">
                <a:ln>
                  <a:noFill/>
                </a:ln>
                <a:solidFill>
                  <a:srgbClr val="2D2D8A">
                    <a:lumMod val="50000"/>
                  </a:srgbClr>
                </a:solidFill>
                <a:effectLst/>
                <a:uLnTx/>
                <a:uFillTx/>
                <a:latin typeface="Arial"/>
                <a:cs typeface="Arial"/>
              </a:rPr>
              <a:t> </a:t>
            </a:r>
            <a:r>
              <a:rPr kumimoji="0" lang="en-US" altLang="es-ES" sz="1300" b="1" i="0" u="none" strike="noStrike" kern="0" cap="none" spc="0" normalizeH="0" baseline="0" noProof="0" dirty="0" err="1">
                <a:ln>
                  <a:noFill/>
                </a:ln>
                <a:solidFill>
                  <a:srgbClr val="2D2D8A">
                    <a:lumMod val="50000"/>
                  </a:srgbClr>
                </a:solidFill>
                <a:effectLst/>
                <a:uLnTx/>
                <a:uFillTx/>
                <a:latin typeface="Arial"/>
                <a:cs typeface="Arial"/>
              </a:rPr>
              <a:t>mensajes</a:t>
            </a:r>
            <a:r>
              <a:rPr kumimoji="0" lang="en-US" altLang="es-ES" sz="1300" b="1" i="0" u="none" strike="noStrike" kern="0" cap="none" spc="0" normalizeH="0" baseline="0" noProof="0" dirty="0">
                <a:ln>
                  <a:noFill/>
                </a:ln>
                <a:solidFill>
                  <a:srgbClr val="2D2D8A">
                    <a:lumMod val="50000"/>
                  </a:srgbClr>
                </a:solidFill>
                <a:effectLst/>
                <a:uLnTx/>
                <a:uFillTx/>
                <a:latin typeface="Arial"/>
                <a:cs typeface="Arial"/>
              </a:rPr>
              <a:t> </a:t>
            </a:r>
            <a:r>
              <a:rPr kumimoji="0" lang="en-US" altLang="es-ES" sz="1300" b="1" i="0" u="none" strike="noStrike" kern="0" cap="none" spc="0" normalizeH="0" baseline="0" noProof="0" dirty="0" err="1">
                <a:ln>
                  <a:noFill/>
                </a:ln>
                <a:solidFill>
                  <a:srgbClr val="2D2D8A">
                    <a:lumMod val="50000"/>
                  </a:srgbClr>
                </a:solidFill>
                <a:effectLst/>
                <a:uLnTx/>
                <a:uFillTx/>
                <a:latin typeface="Arial"/>
                <a:cs typeface="Arial"/>
              </a:rPr>
              <a:t>molestos</a:t>
            </a:r>
            <a:r>
              <a:rPr kumimoji="0" lang="en-US" altLang="es-ES" sz="1300" b="1" i="0" u="none" strike="noStrike" kern="0" cap="none" spc="0" normalizeH="0" baseline="0" noProof="0" dirty="0">
                <a:ln>
                  <a:noFill/>
                </a:ln>
                <a:solidFill>
                  <a:srgbClr val="2D2D8A">
                    <a:lumMod val="50000"/>
                  </a:srgbClr>
                </a:solidFill>
                <a:effectLst/>
                <a:uLnTx/>
                <a:uFillTx/>
                <a:latin typeface="Arial"/>
                <a:cs typeface="Arial"/>
              </a:rPr>
              <a:t> u </a:t>
            </a:r>
            <a:r>
              <a:rPr kumimoji="0" lang="en-US" altLang="es-ES" sz="1300" b="1" i="0" u="none" strike="noStrike" kern="0" cap="none" spc="0" normalizeH="0" baseline="0" noProof="0" dirty="0" err="1">
                <a:ln>
                  <a:noFill/>
                </a:ln>
                <a:solidFill>
                  <a:srgbClr val="2D2D8A">
                    <a:lumMod val="50000"/>
                  </a:srgbClr>
                </a:solidFill>
                <a:effectLst/>
                <a:uLnTx/>
                <a:uFillTx/>
                <a:latin typeface="Arial"/>
                <a:cs typeface="Arial"/>
              </a:rPr>
              <a:t>ofensivos</a:t>
            </a:r>
            <a:r>
              <a:rPr kumimoji="0" lang="en-US" altLang="es-ES" sz="1300" b="1" i="0" u="none" strike="noStrike" kern="0" cap="none" spc="0" normalizeH="0" baseline="0" noProof="0" dirty="0">
                <a:ln>
                  <a:noFill/>
                </a:ln>
                <a:solidFill>
                  <a:srgbClr val="2D2D8A">
                    <a:lumMod val="50000"/>
                  </a:srgbClr>
                </a:solidFill>
                <a:effectLst/>
                <a:uLnTx/>
                <a:uFillTx/>
                <a:latin typeface="Arial"/>
                <a:cs typeface="Arial"/>
              </a:rPr>
              <a:t> a </a:t>
            </a:r>
            <a:r>
              <a:rPr kumimoji="0" lang="en-US" altLang="es-ES" sz="1300" b="1" i="0" u="none" strike="noStrike" kern="0" cap="none" spc="0" normalizeH="0" baseline="0" noProof="0" dirty="0" err="1">
                <a:ln>
                  <a:noFill/>
                </a:ln>
                <a:solidFill>
                  <a:srgbClr val="2D2D8A">
                    <a:lumMod val="50000"/>
                  </a:srgbClr>
                </a:solidFill>
                <a:effectLst/>
                <a:uLnTx/>
                <a:uFillTx/>
                <a:latin typeface="Arial"/>
                <a:cs typeface="Arial"/>
              </a:rPr>
              <a:t>través</a:t>
            </a:r>
            <a:r>
              <a:rPr kumimoji="0" lang="en-US" altLang="es-ES" sz="1300" b="1" i="0" u="none" strike="noStrike" kern="0" cap="none" spc="0" normalizeH="0" baseline="0" noProof="0" dirty="0">
                <a:ln>
                  <a:noFill/>
                </a:ln>
                <a:solidFill>
                  <a:srgbClr val="2D2D8A">
                    <a:lumMod val="50000"/>
                  </a:srgbClr>
                </a:solidFill>
                <a:effectLst/>
                <a:uLnTx/>
                <a:uFillTx/>
                <a:latin typeface="Arial"/>
                <a:cs typeface="Arial"/>
              </a:rPr>
              <a:t> de Internet en los </a:t>
            </a:r>
            <a:r>
              <a:rPr kumimoji="0" lang="en-US" altLang="es-ES" sz="1300" b="1" i="0" u="none" strike="noStrike" kern="0" cap="none" spc="0" normalizeH="0" baseline="0" noProof="0" dirty="0" err="1">
                <a:ln>
                  <a:noFill/>
                </a:ln>
                <a:solidFill>
                  <a:srgbClr val="2D2D8A">
                    <a:lumMod val="50000"/>
                  </a:srgbClr>
                </a:solidFill>
                <a:effectLst/>
                <a:uLnTx/>
                <a:uFillTx/>
                <a:latin typeface="Arial"/>
                <a:cs typeface="Arial"/>
              </a:rPr>
              <a:t>último</a:t>
            </a:r>
            <a:r>
              <a:rPr lang="en-US" altLang="es-ES" sz="1300" b="1" kern="0" dirty="0">
                <a:solidFill>
                  <a:srgbClr val="2D2D8A">
                    <a:lumMod val="50000"/>
                  </a:srgbClr>
                </a:solidFill>
                <a:latin typeface="Arial"/>
                <a:cs typeface="Arial"/>
              </a:rPr>
              <a:t>s</a:t>
            </a:r>
            <a:r>
              <a:rPr kumimoji="0" lang="en-US" altLang="es-ES" sz="1300" b="1" i="0" u="none" strike="noStrike" kern="0" cap="none" spc="0" normalizeH="0" baseline="0" noProof="0" dirty="0">
                <a:ln>
                  <a:noFill/>
                </a:ln>
                <a:solidFill>
                  <a:srgbClr val="2D2D8A">
                    <a:lumMod val="50000"/>
                  </a:srgbClr>
                </a:solidFill>
                <a:effectLst/>
                <a:uLnTx/>
                <a:uFillTx/>
                <a:latin typeface="Arial"/>
                <a:cs typeface="Arial"/>
              </a:rPr>
              <a:t> 12 </a:t>
            </a:r>
            <a:r>
              <a:rPr kumimoji="0" lang="en-US" altLang="es-ES" sz="1300" b="1" i="0" u="none" strike="noStrike" kern="0" cap="none" spc="0" normalizeH="0" baseline="0" noProof="0" dirty="0" err="1">
                <a:ln>
                  <a:noFill/>
                </a:ln>
                <a:solidFill>
                  <a:srgbClr val="2D2D8A">
                    <a:lumMod val="50000"/>
                  </a:srgbClr>
                </a:solidFill>
                <a:effectLst/>
                <a:uLnTx/>
                <a:uFillTx/>
                <a:latin typeface="Arial"/>
                <a:cs typeface="Arial"/>
              </a:rPr>
              <a:t>meses</a:t>
            </a:r>
            <a:endParaRPr kumimoji="0" lang="en-US" altLang="es-ES" sz="1300" b="1" i="0" u="none" strike="noStrike" kern="0" cap="none" spc="0" normalizeH="0" baseline="0" noProof="0" dirty="0">
              <a:ln>
                <a:noFill/>
              </a:ln>
              <a:solidFill>
                <a:srgbClr val="2D2D8A">
                  <a:lumMod val="50000"/>
                </a:srgbClr>
              </a:solidFill>
              <a:effectLst/>
              <a:uLnTx/>
              <a:uFillTx/>
              <a:latin typeface="Arial"/>
              <a:cs typeface="Arial"/>
            </a:endParaRP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altLang="es-ES" sz="1300" b="1" i="0" u="none" strike="noStrike" kern="0" cap="none" spc="0" normalizeH="0" baseline="0" noProof="0" dirty="0">
                <a:ln>
                  <a:noFill/>
                </a:ln>
                <a:solidFill>
                  <a:srgbClr val="800000"/>
                </a:solidFill>
                <a:effectLst/>
                <a:uLnTx/>
                <a:uFillTx/>
                <a:latin typeface="Arial"/>
                <a:ea typeface="+mn-ea"/>
                <a:cs typeface="Arial"/>
              </a:rPr>
              <a:t>VALEDOR DO POBO DE GALICIA-USC (2014) </a:t>
            </a:r>
          </a:p>
          <a:p>
            <a:pPr marL="742950" marR="0" lvl="1" indent="-285750" algn="just" defTabSz="914400" rtl="0" eaLnBrk="1" fontAlgn="base" latinLnBrk="0" hangingPunct="1">
              <a:lnSpc>
                <a:spcPct val="100000"/>
              </a:lnSpc>
              <a:spcBef>
                <a:spcPct val="20000"/>
              </a:spcBef>
              <a:spcAft>
                <a:spcPct val="0"/>
              </a:spcAft>
              <a:buClrTx/>
              <a:buSzTx/>
              <a:buFont typeface="Wingdings" pitchFamily="2" charset="2"/>
              <a:buChar char="Ø"/>
              <a:tabLst/>
              <a:defRPr/>
            </a:pPr>
            <a:r>
              <a:rPr kumimoji="0" lang="en-US" altLang="es-ES" sz="1300" b="0" i="0" u="none" strike="noStrike" kern="0" cap="none" spc="0" normalizeH="0" baseline="0" noProof="0" dirty="0">
                <a:ln>
                  <a:noFill/>
                </a:ln>
                <a:solidFill>
                  <a:srgbClr val="2D2D8A">
                    <a:lumMod val="50000"/>
                  </a:srgbClr>
                </a:solidFill>
                <a:effectLst/>
                <a:uLnTx/>
                <a:uFillTx/>
                <a:latin typeface="Arial"/>
                <a:cs typeface="Arial"/>
              </a:rPr>
              <a:t>Un </a:t>
            </a:r>
            <a:r>
              <a:rPr kumimoji="0" lang="en-US" altLang="es-ES" sz="1300" b="1" i="0" u="none" strike="noStrike" kern="0" cap="none" spc="0" normalizeH="0" baseline="0" noProof="0" dirty="0">
                <a:ln>
                  <a:noFill/>
                </a:ln>
                <a:solidFill>
                  <a:srgbClr val="2D2D8A">
                    <a:lumMod val="50000"/>
                  </a:srgbClr>
                </a:solidFill>
                <a:effectLst/>
                <a:uLnTx/>
                <a:uFillTx/>
                <a:latin typeface="Arial"/>
                <a:cs typeface="Arial"/>
              </a:rPr>
              <a:t>8,9% de los </a:t>
            </a:r>
            <a:r>
              <a:rPr kumimoji="0" lang="en-US" altLang="es-ES" sz="1300" b="1" i="0" u="none" strike="noStrike" kern="0" cap="none" spc="0" normalizeH="0" baseline="0" noProof="0" dirty="0" err="1">
                <a:ln>
                  <a:noFill/>
                </a:ln>
                <a:solidFill>
                  <a:srgbClr val="2D2D8A">
                    <a:lumMod val="50000"/>
                  </a:srgbClr>
                </a:solidFill>
                <a:effectLst/>
                <a:uLnTx/>
                <a:uFillTx/>
                <a:latin typeface="Arial"/>
                <a:cs typeface="Arial"/>
              </a:rPr>
              <a:t>estudiantes</a:t>
            </a:r>
            <a:r>
              <a:rPr kumimoji="0" lang="en-US" altLang="es-ES" sz="1300" b="1" i="0" u="none" strike="noStrike" kern="0" cap="none" spc="0" normalizeH="0" baseline="0" noProof="0" dirty="0">
                <a:ln>
                  <a:noFill/>
                </a:ln>
                <a:solidFill>
                  <a:srgbClr val="2D2D8A">
                    <a:lumMod val="50000"/>
                  </a:srgbClr>
                </a:solidFill>
                <a:effectLst/>
                <a:uLnTx/>
                <a:uFillTx/>
                <a:latin typeface="Arial"/>
                <a:cs typeface="Arial"/>
              </a:rPr>
              <a:t> de ESO en Galicia se </a:t>
            </a:r>
            <a:r>
              <a:rPr kumimoji="0" lang="en-US" altLang="es-ES" sz="1300" b="1" i="0" u="none" strike="noStrike" kern="0" cap="none" spc="0" normalizeH="0" baseline="0" noProof="0" dirty="0" err="1">
                <a:ln>
                  <a:noFill/>
                </a:ln>
                <a:solidFill>
                  <a:srgbClr val="2D2D8A">
                    <a:lumMod val="50000"/>
                  </a:srgbClr>
                </a:solidFill>
                <a:effectLst/>
                <a:uLnTx/>
                <a:uFillTx/>
                <a:latin typeface="Arial"/>
                <a:cs typeface="Arial"/>
              </a:rPr>
              <a:t>sintió</a:t>
            </a:r>
            <a:r>
              <a:rPr kumimoji="0" lang="en-US" altLang="es-ES" sz="1300" b="1" i="0" u="none" strike="noStrike" kern="0" cap="none" spc="0" normalizeH="0" baseline="0" noProof="0" dirty="0">
                <a:ln>
                  <a:noFill/>
                </a:ln>
                <a:solidFill>
                  <a:srgbClr val="2D2D8A">
                    <a:lumMod val="50000"/>
                  </a:srgbClr>
                </a:solidFill>
                <a:effectLst/>
                <a:uLnTx/>
                <a:uFillTx/>
                <a:latin typeface="Arial"/>
                <a:cs typeface="Arial"/>
              </a:rPr>
              <a:t> </a:t>
            </a:r>
            <a:r>
              <a:rPr kumimoji="0" lang="pt-BR" altLang="es-ES" sz="1300" b="1" i="0" u="none" strike="noStrike" kern="0" cap="none" spc="0" normalizeH="0" baseline="0" noProof="0" dirty="0" err="1">
                <a:ln>
                  <a:noFill/>
                </a:ln>
                <a:solidFill>
                  <a:srgbClr val="2D2D8A">
                    <a:lumMod val="50000"/>
                  </a:srgbClr>
                </a:solidFill>
                <a:effectLst/>
                <a:uLnTx/>
                <a:uFillTx/>
                <a:latin typeface="Arial"/>
                <a:cs typeface="Arial"/>
              </a:rPr>
              <a:t>amenazado</a:t>
            </a:r>
            <a:r>
              <a:rPr kumimoji="0" lang="pt-BR" altLang="es-ES" sz="1300" b="1" i="0" u="none" strike="noStrike" kern="0" cap="none" spc="0" normalizeH="0" baseline="0" noProof="0" dirty="0">
                <a:ln>
                  <a:noFill/>
                </a:ln>
                <a:solidFill>
                  <a:srgbClr val="2D2D8A">
                    <a:lumMod val="50000"/>
                  </a:srgbClr>
                </a:solidFill>
                <a:effectLst/>
                <a:uLnTx/>
                <a:uFillTx/>
                <a:latin typeface="Arial"/>
                <a:cs typeface="Arial"/>
              </a:rPr>
              <a:t>, </a:t>
            </a:r>
            <a:r>
              <a:rPr kumimoji="0" lang="pt-BR" altLang="es-ES" sz="1300" b="1" i="0" u="none" strike="noStrike" kern="0" cap="none" spc="0" normalizeH="0" baseline="0" noProof="0" dirty="0" err="1">
                <a:ln>
                  <a:noFill/>
                </a:ln>
                <a:solidFill>
                  <a:srgbClr val="2D2D8A">
                    <a:lumMod val="50000"/>
                  </a:srgbClr>
                </a:solidFill>
                <a:effectLst/>
                <a:uLnTx/>
                <a:uFillTx/>
                <a:latin typeface="Arial"/>
                <a:cs typeface="Arial"/>
              </a:rPr>
              <a:t>acosado</a:t>
            </a:r>
            <a:r>
              <a:rPr kumimoji="0" lang="pt-BR" altLang="es-ES" sz="1300" b="1" i="0" u="none" strike="noStrike" kern="0" cap="none" spc="0" normalizeH="0" baseline="0" noProof="0" dirty="0">
                <a:ln>
                  <a:noFill/>
                </a:ln>
                <a:solidFill>
                  <a:srgbClr val="2D2D8A">
                    <a:lumMod val="50000"/>
                  </a:srgbClr>
                </a:solidFill>
                <a:effectLst/>
                <a:uLnTx/>
                <a:uFillTx/>
                <a:latin typeface="Arial"/>
                <a:cs typeface="Arial"/>
              </a:rPr>
              <a:t> o </a:t>
            </a:r>
            <a:r>
              <a:rPr kumimoji="0" lang="pt-BR" altLang="es-ES" sz="1300" b="1" i="0" u="none" strike="noStrike" kern="0" cap="none" spc="0" normalizeH="0" baseline="0" noProof="0" dirty="0" err="1">
                <a:ln>
                  <a:noFill/>
                </a:ln>
                <a:solidFill>
                  <a:srgbClr val="2D2D8A">
                    <a:lumMod val="50000"/>
                  </a:srgbClr>
                </a:solidFill>
                <a:effectLst/>
                <a:uLnTx/>
                <a:uFillTx/>
                <a:latin typeface="Arial"/>
                <a:cs typeface="Arial"/>
              </a:rPr>
              <a:t>humillado</a:t>
            </a:r>
            <a:r>
              <a:rPr kumimoji="0" lang="pt-BR" altLang="es-ES" sz="1300" b="0" i="0" u="none" strike="noStrike" kern="0" cap="none" spc="0" normalizeH="0" baseline="0" noProof="0" dirty="0">
                <a:ln>
                  <a:noFill/>
                </a:ln>
                <a:solidFill>
                  <a:srgbClr val="2D2D8A">
                    <a:lumMod val="50000"/>
                  </a:srgbClr>
                </a:solidFill>
                <a:effectLst/>
                <a:uLnTx/>
                <a:uFillTx/>
                <a:latin typeface="Arial"/>
                <a:cs typeface="Arial"/>
              </a:rPr>
              <a:t> a través de Internet </a:t>
            </a:r>
            <a:r>
              <a:rPr kumimoji="0" lang="pt-BR" altLang="es-ES" sz="1300" b="0" i="0" u="none" strike="noStrike" kern="0" cap="none" spc="0" normalizeH="0" baseline="0" noProof="0" dirty="0" err="1">
                <a:ln>
                  <a:noFill/>
                </a:ln>
                <a:solidFill>
                  <a:srgbClr val="2D2D8A">
                    <a:lumMod val="50000"/>
                  </a:srgbClr>
                </a:solidFill>
                <a:effectLst/>
                <a:uLnTx/>
                <a:uFillTx/>
                <a:latin typeface="Arial"/>
                <a:cs typeface="Arial"/>
              </a:rPr>
              <a:t>en</a:t>
            </a:r>
            <a:r>
              <a:rPr kumimoji="0" lang="pt-BR" altLang="es-ES" sz="1300" b="0" i="0" u="none" strike="noStrike" kern="0" cap="none" spc="0" normalizeH="0" baseline="0" noProof="0" dirty="0">
                <a:ln>
                  <a:noFill/>
                </a:ln>
                <a:solidFill>
                  <a:srgbClr val="2D2D8A">
                    <a:lumMod val="50000"/>
                  </a:srgbClr>
                </a:solidFill>
                <a:effectLst/>
                <a:uLnTx/>
                <a:uFillTx/>
                <a:latin typeface="Arial"/>
                <a:cs typeface="Arial"/>
              </a:rPr>
              <a:t> </a:t>
            </a:r>
            <a:r>
              <a:rPr kumimoji="0" lang="pt-BR" altLang="es-ES" sz="1300" b="0" i="0" u="none" strike="noStrike" kern="0" cap="none" spc="0" normalizeH="0" baseline="0" noProof="0" dirty="0" err="1">
                <a:ln>
                  <a:noFill/>
                </a:ln>
                <a:solidFill>
                  <a:srgbClr val="2D2D8A">
                    <a:lumMod val="50000"/>
                  </a:srgbClr>
                </a:solidFill>
                <a:effectLst/>
                <a:uLnTx/>
                <a:uFillTx/>
                <a:latin typeface="Arial"/>
                <a:cs typeface="Arial"/>
              </a:rPr>
              <a:t>los</a:t>
            </a:r>
            <a:r>
              <a:rPr kumimoji="0" lang="pt-BR" altLang="es-ES" sz="1300" b="0" i="0" u="none" strike="noStrike" kern="0" cap="none" spc="0" normalizeH="0" baseline="0" noProof="0" dirty="0">
                <a:ln>
                  <a:noFill/>
                </a:ln>
                <a:solidFill>
                  <a:srgbClr val="2D2D8A">
                    <a:lumMod val="50000"/>
                  </a:srgbClr>
                </a:solidFill>
                <a:effectLst/>
                <a:uLnTx/>
                <a:uFillTx/>
                <a:latin typeface="Arial"/>
                <a:cs typeface="Arial"/>
              </a:rPr>
              <a:t> últimos 12 meses; u</a:t>
            </a:r>
            <a:r>
              <a:rPr kumimoji="0" lang="en-US" altLang="es-ES" sz="1300" b="0" i="0" u="none" strike="noStrike" kern="0" cap="none" spc="0" normalizeH="0" baseline="0" noProof="0" dirty="0">
                <a:ln>
                  <a:noFill/>
                </a:ln>
                <a:solidFill>
                  <a:srgbClr val="2D2D8A">
                    <a:lumMod val="50000"/>
                  </a:srgbClr>
                </a:solidFill>
                <a:effectLst/>
                <a:uLnTx/>
                <a:uFillTx/>
                <a:latin typeface="Arial"/>
                <a:cs typeface="Arial"/>
              </a:rPr>
              <a:t>n </a:t>
            </a:r>
            <a:r>
              <a:rPr kumimoji="0" lang="en-US" altLang="es-ES" sz="1300" b="1" i="0" u="none" strike="noStrike" kern="0" cap="none" spc="0" normalizeH="0" baseline="0" noProof="0" dirty="0">
                <a:ln>
                  <a:noFill/>
                </a:ln>
                <a:solidFill>
                  <a:srgbClr val="2D2D8A">
                    <a:lumMod val="50000"/>
                  </a:srgbClr>
                </a:solidFill>
                <a:effectLst/>
                <a:uLnTx/>
                <a:uFillTx/>
                <a:latin typeface="Arial"/>
                <a:cs typeface="Arial"/>
              </a:rPr>
              <a:t>6,8% a</a:t>
            </a:r>
            <a:r>
              <a:rPr kumimoji="0" lang="pt-BR" altLang="es-ES" sz="1300" b="1" i="0" u="none" strike="noStrike" kern="0" cap="none" spc="0" normalizeH="0" baseline="0" noProof="0" dirty="0" err="1">
                <a:ln>
                  <a:noFill/>
                </a:ln>
                <a:solidFill>
                  <a:srgbClr val="2D2D8A">
                    <a:lumMod val="50000"/>
                  </a:srgbClr>
                </a:solidFill>
                <a:effectLst/>
                <a:uLnTx/>
                <a:uFillTx/>
                <a:latin typeface="Arial"/>
                <a:cs typeface="Arial"/>
              </a:rPr>
              <a:t>menazó</a:t>
            </a:r>
            <a:r>
              <a:rPr kumimoji="0" lang="pt-BR" altLang="es-ES" sz="1300" b="1" i="0" u="none" strike="noStrike" kern="0" cap="none" spc="0" normalizeH="0" baseline="0" noProof="0" dirty="0">
                <a:ln>
                  <a:noFill/>
                </a:ln>
                <a:solidFill>
                  <a:srgbClr val="2D2D8A">
                    <a:lumMod val="50000"/>
                  </a:srgbClr>
                </a:solidFill>
                <a:effectLst/>
                <a:uLnTx/>
                <a:uFillTx/>
                <a:latin typeface="Arial"/>
                <a:cs typeface="Arial"/>
              </a:rPr>
              <a:t>, </a:t>
            </a:r>
            <a:r>
              <a:rPr kumimoji="0" lang="pt-BR" altLang="es-ES" sz="1300" b="1" i="0" u="none" strike="noStrike" kern="0" cap="none" spc="0" normalizeH="0" baseline="0" noProof="0" dirty="0" err="1">
                <a:ln>
                  <a:noFill/>
                </a:ln>
                <a:solidFill>
                  <a:srgbClr val="2D2D8A">
                    <a:lumMod val="50000"/>
                  </a:srgbClr>
                </a:solidFill>
                <a:effectLst/>
                <a:uLnTx/>
                <a:uFillTx/>
                <a:latin typeface="Arial"/>
                <a:cs typeface="Arial"/>
              </a:rPr>
              <a:t>acosó</a:t>
            </a:r>
            <a:r>
              <a:rPr kumimoji="0" lang="pt-BR" altLang="es-ES" sz="1300" b="1" i="0" u="none" strike="noStrike" kern="0" cap="none" spc="0" normalizeH="0" baseline="0" noProof="0" dirty="0">
                <a:ln>
                  <a:noFill/>
                </a:ln>
                <a:solidFill>
                  <a:srgbClr val="2D2D8A">
                    <a:lumMod val="50000"/>
                  </a:srgbClr>
                </a:solidFill>
                <a:effectLst/>
                <a:uLnTx/>
                <a:uFillTx/>
                <a:latin typeface="Arial"/>
                <a:cs typeface="Arial"/>
              </a:rPr>
              <a:t> o </a:t>
            </a:r>
            <a:r>
              <a:rPr kumimoji="0" lang="pt-BR" altLang="es-ES" sz="1300" b="1" i="0" u="none" strike="noStrike" kern="0" cap="none" spc="0" normalizeH="0" baseline="0" noProof="0" dirty="0" err="1">
                <a:ln>
                  <a:noFill/>
                </a:ln>
                <a:solidFill>
                  <a:srgbClr val="2D2D8A">
                    <a:lumMod val="50000"/>
                  </a:srgbClr>
                </a:solidFill>
                <a:effectLst/>
                <a:uLnTx/>
                <a:uFillTx/>
                <a:latin typeface="Arial"/>
                <a:cs typeface="Arial"/>
              </a:rPr>
              <a:t>humilló</a:t>
            </a:r>
            <a:r>
              <a:rPr kumimoji="0" lang="pt-BR" altLang="es-ES" sz="1300" b="1" i="0" u="none" strike="noStrike" kern="0" cap="none" spc="0" normalizeH="0" baseline="0" noProof="0" dirty="0">
                <a:ln>
                  <a:noFill/>
                </a:ln>
                <a:solidFill>
                  <a:srgbClr val="2D2D8A">
                    <a:lumMod val="50000"/>
                  </a:srgbClr>
                </a:solidFill>
                <a:effectLst/>
                <a:uLnTx/>
                <a:uFillTx/>
                <a:latin typeface="Arial"/>
                <a:cs typeface="Arial"/>
              </a:rPr>
              <a:t> a </a:t>
            </a:r>
            <a:r>
              <a:rPr kumimoji="0" lang="pt-BR" altLang="es-ES" sz="1300" b="1" i="0" u="none" strike="noStrike" kern="0" cap="none" spc="0" normalizeH="0" baseline="0" noProof="0" dirty="0" err="1">
                <a:ln>
                  <a:noFill/>
                </a:ln>
                <a:solidFill>
                  <a:srgbClr val="2D2D8A">
                    <a:lumMod val="50000"/>
                  </a:srgbClr>
                </a:solidFill>
                <a:effectLst/>
                <a:uLnTx/>
                <a:uFillTx/>
                <a:latin typeface="Arial"/>
                <a:cs typeface="Arial"/>
              </a:rPr>
              <a:t>otros</a:t>
            </a:r>
            <a:r>
              <a:rPr kumimoji="0" lang="pt-BR" altLang="es-ES" sz="1300" b="1" i="0" u="none" strike="noStrike" kern="0" cap="none" spc="0" normalizeH="0" baseline="0" noProof="0" dirty="0">
                <a:ln>
                  <a:noFill/>
                </a:ln>
                <a:solidFill>
                  <a:srgbClr val="2D2D8A">
                    <a:lumMod val="50000"/>
                  </a:srgbClr>
                </a:solidFill>
                <a:effectLst/>
                <a:uLnTx/>
                <a:uFillTx/>
                <a:latin typeface="Arial"/>
                <a:cs typeface="Arial"/>
              </a:rPr>
              <a:t> </a:t>
            </a:r>
            <a:r>
              <a:rPr kumimoji="0" lang="pt-BR" altLang="es-ES" sz="1300" b="0" i="0" u="none" strike="noStrike" kern="0" cap="none" spc="0" normalizeH="0" baseline="0" noProof="0" dirty="0">
                <a:ln>
                  <a:noFill/>
                </a:ln>
                <a:solidFill>
                  <a:srgbClr val="2D2D8A">
                    <a:lumMod val="50000"/>
                  </a:srgbClr>
                </a:solidFill>
                <a:effectLst/>
                <a:uLnTx/>
                <a:uFillTx/>
                <a:latin typeface="Arial"/>
                <a:cs typeface="Arial"/>
              </a:rPr>
              <a:t>a través de Internet</a:t>
            </a:r>
          </a:p>
          <a:p>
            <a:pPr marL="57150" marR="0" lvl="0" indent="0" algn="just" defTabSz="914400" rtl="0" eaLnBrk="1" fontAlgn="base" latinLnBrk="0" hangingPunct="1">
              <a:lnSpc>
                <a:spcPct val="100000"/>
              </a:lnSpc>
              <a:spcBef>
                <a:spcPct val="20000"/>
              </a:spcBef>
              <a:spcAft>
                <a:spcPct val="0"/>
              </a:spcAft>
              <a:buClrTx/>
              <a:buSzTx/>
              <a:buFontTx/>
              <a:buNone/>
              <a:tabLst/>
              <a:defRPr/>
            </a:pPr>
            <a:r>
              <a:rPr kumimoji="0" lang="es-ES" altLang="es-ES" sz="1300" b="1" i="0" u="none" strike="noStrike" kern="0" cap="none" spc="0" normalizeH="0" baseline="0" noProof="0" dirty="0">
                <a:ln>
                  <a:noFill/>
                </a:ln>
                <a:solidFill>
                  <a:srgbClr val="800000"/>
                </a:solidFill>
                <a:effectLst/>
                <a:uLnTx/>
                <a:uFillTx/>
                <a:latin typeface="Arial"/>
                <a:ea typeface="+mn-ea"/>
                <a:cs typeface="Arial"/>
              </a:rPr>
              <a:t>SAVE THE CHILDREN (2016)</a:t>
            </a:r>
          </a:p>
          <a:p>
            <a:pPr marL="742950" marR="0" lvl="1" indent="-285750" algn="just" defTabSz="914400" rtl="0" eaLnBrk="1" fontAlgn="base" latinLnBrk="0" hangingPunct="1">
              <a:lnSpc>
                <a:spcPct val="100000"/>
              </a:lnSpc>
              <a:spcBef>
                <a:spcPct val="20000"/>
              </a:spcBef>
              <a:spcAft>
                <a:spcPct val="0"/>
              </a:spcAft>
              <a:buClrTx/>
              <a:buSzTx/>
              <a:buFont typeface="Wingdings" pitchFamily="2" charset="2"/>
              <a:buChar char="Ø"/>
              <a:tabLst/>
              <a:defRPr/>
            </a:pPr>
            <a:r>
              <a:rPr kumimoji="0" lang="es-ES" altLang="es-ES" sz="1300" b="0" i="0" u="none" strike="noStrike" kern="0" cap="none" spc="0" normalizeH="0" baseline="0" noProof="0" dirty="0">
                <a:ln>
                  <a:noFill/>
                </a:ln>
                <a:solidFill>
                  <a:srgbClr val="2D2D8A">
                    <a:lumMod val="50000"/>
                  </a:srgbClr>
                </a:solidFill>
                <a:effectLst/>
                <a:uLnTx/>
                <a:uFillTx/>
                <a:latin typeface="Arial"/>
                <a:cs typeface="Arial"/>
              </a:rPr>
              <a:t>Un </a:t>
            </a:r>
            <a:r>
              <a:rPr kumimoji="0" lang="es-ES" altLang="es-ES" sz="1300" b="1" i="0" u="none" strike="noStrike" kern="0" cap="none" spc="0" normalizeH="0" baseline="0" noProof="0" dirty="0">
                <a:ln>
                  <a:noFill/>
                </a:ln>
                <a:solidFill>
                  <a:srgbClr val="2D2D8A">
                    <a:lumMod val="50000"/>
                  </a:srgbClr>
                </a:solidFill>
                <a:effectLst/>
                <a:uLnTx/>
                <a:uFillTx/>
                <a:latin typeface="Arial"/>
                <a:cs typeface="Arial"/>
              </a:rPr>
              <a:t>6,9% de los estudiantes españoles de ESO </a:t>
            </a:r>
            <a:r>
              <a:rPr kumimoji="0" lang="es-ES" altLang="es-ES" sz="1300" b="0" i="0" u="none" strike="noStrike" kern="0" cap="none" spc="0" normalizeH="0" baseline="0" noProof="0" dirty="0">
                <a:ln>
                  <a:noFill/>
                </a:ln>
                <a:solidFill>
                  <a:srgbClr val="2D2D8A">
                    <a:lumMod val="50000"/>
                  </a:srgbClr>
                </a:solidFill>
                <a:effectLst/>
                <a:uLnTx/>
                <a:uFillTx/>
                <a:latin typeface="Arial"/>
                <a:cs typeface="Arial"/>
              </a:rPr>
              <a:t>se considera </a:t>
            </a:r>
            <a:r>
              <a:rPr kumimoji="0" lang="es-ES" altLang="es-ES" sz="1300" b="1" i="0" u="none" strike="noStrike" kern="0" cap="none" spc="0" normalizeH="0" baseline="0" noProof="0" dirty="0">
                <a:ln>
                  <a:noFill/>
                </a:ln>
                <a:solidFill>
                  <a:srgbClr val="2D2D8A">
                    <a:lumMod val="50000"/>
                  </a:srgbClr>
                </a:solidFill>
                <a:effectLst/>
                <a:uLnTx/>
                <a:uFillTx/>
                <a:latin typeface="Arial"/>
                <a:cs typeface="Arial"/>
              </a:rPr>
              <a:t>víctima de </a:t>
            </a:r>
            <a:r>
              <a:rPr kumimoji="0" lang="es-ES" altLang="es-ES" sz="1300" b="1" i="0" u="none" strike="noStrike" kern="0" cap="none" spc="0" normalizeH="0" baseline="0" noProof="0" dirty="0" err="1">
                <a:ln>
                  <a:noFill/>
                </a:ln>
                <a:solidFill>
                  <a:srgbClr val="2D2D8A">
                    <a:lumMod val="50000"/>
                  </a:srgbClr>
                </a:solidFill>
                <a:effectLst/>
                <a:uLnTx/>
                <a:uFillTx/>
                <a:latin typeface="Arial"/>
                <a:cs typeface="Arial"/>
              </a:rPr>
              <a:t>ciberacoso</a:t>
            </a:r>
            <a:endParaRPr kumimoji="0" lang="es-ES" altLang="es-ES" sz="1300" b="1" i="0" u="none" strike="noStrike" kern="0" cap="none" spc="0" normalizeH="0" baseline="0" noProof="0" dirty="0">
              <a:ln>
                <a:noFill/>
              </a:ln>
              <a:solidFill>
                <a:srgbClr val="2D2D8A">
                  <a:lumMod val="50000"/>
                </a:srgbClr>
              </a:solidFill>
              <a:effectLst/>
              <a:uLnTx/>
              <a:uFillTx/>
              <a:latin typeface="Arial"/>
              <a:cs typeface="Arial"/>
            </a:endParaRPr>
          </a:p>
          <a:p>
            <a:pPr marL="57150" marR="0" lvl="0" indent="0" algn="just" defTabSz="914400" rtl="0" eaLnBrk="1" fontAlgn="base" latinLnBrk="0" hangingPunct="1">
              <a:lnSpc>
                <a:spcPct val="100000"/>
              </a:lnSpc>
              <a:spcBef>
                <a:spcPct val="20000"/>
              </a:spcBef>
              <a:spcAft>
                <a:spcPct val="0"/>
              </a:spcAft>
              <a:buClrTx/>
              <a:buSzTx/>
              <a:buFontTx/>
              <a:buNone/>
              <a:tabLst/>
              <a:defRPr/>
            </a:pPr>
            <a:r>
              <a:rPr kumimoji="0" lang="es-ES" sz="1300" b="1" i="0" u="none" strike="noStrike" kern="0" cap="none" spc="0" normalizeH="0" baseline="0" noProof="0" dirty="0">
                <a:ln>
                  <a:noFill/>
                </a:ln>
                <a:solidFill>
                  <a:srgbClr val="800000"/>
                </a:solidFill>
                <a:effectLst/>
                <a:uLnTx/>
                <a:uFillTx/>
                <a:latin typeface="Arial"/>
                <a:ea typeface="+mn-ea"/>
                <a:cs typeface="Arial"/>
              </a:rPr>
              <a:t>NET CHILDREN GO MOBILE 2016 (COMISIÓN EUROPEA)</a:t>
            </a:r>
          </a:p>
          <a:p>
            <a:pPr marL="742950" marR="0" lvl="1" indent="-285750" algn="just" defTabSz="914400" rtl="0" eaLnBrk="1" fontAlgn="base" latinLnBrk="0" hangingPunct="1">
              <a:lnSpc>
                <a:spcPct val="100000"/>
              </a:lnSpc>
              <a:spcBef>
                <a:spcPct val="20000"/>
              </a:spcBef>
              <a:spcAft>
                <a:spcPct val="0"/>
              </a:spcAft>
              <a:buClrTx/>
              <a:buSzTx/>
              <a:buFont typeface="Wingdings" pitchFamily="2" charset="2"/>
              <a:buChar char="Ø"/>
              <a:tabLst/>
              <a:defRPr/>
            </a:pPr>
            <a:r>
              <a:rPr lang="es-ES" sz="1300" kern="0" dirty="0">
                <a:solidFill>
                  <a:srgbClr val="2D2D8A">
                    <a:lumMod val="50000"/>
                  </a:srgbClr>
                </a:solidFill>
                <a:latin typeface="Arial"/>
                <a:cs typeface="Arial"/>
              </a:rPr>
              <a:t>El </a:t>
            </a:r>
            <a:r>
              <a:rPr kumimoji="0" lang="es-ES" sz="1300" b="1" i="0" u="none" strike="noStrike" kern="0" cap="none" spc="0" normalizeH="0" baseline="0" noProof="0" dirty="0">
                <a:ln>
                  <a:noFill/>
                </a:ln>
                <a:solidFill>
                  <a:srgbClr val="2D2D8A">
                    <a:lumMod val="50000"/>
                  </a:srgbClr>
                </a:solidFill>
                <a:effectLst/>
                <a:uLnTx/>
                <a:uFillTx/>
                <a:latin typeface="Arial"/>
                <a:cs typeface="Arial"/>
              </a:rPr>
              <a:t>12%</a:t>
            </a:r>
            <a:r>
              <a:rPr kumimoji="0" lang="es-ES" sz="1300" b="0" i="0" u="none" strike="noStrike" kern="0" cap="none" spc="0" normalizeH="0" baseline="0" noProof="0" dirty="0">
                <a:ln>
                  <a:noFill/>
                </a:ln>
                <a:solidFill>
                  <a:srgbClr val="2D2D8A">
                    <a:lumMod val="50000"/>
                  </a:srgbClr>
                </a:solidFill>
                <a:effectLst/>
                <a:uLnTx/>
                <a:uFillTx/>
                <a:latin typeface="Arial"/>
                <a:cs typeface="Arial"/>
              </a:rPr>
              <a:t> de niños/as de entre 9 y16 años fue víctima de </a:t>
            </a:r>
            <a:r>
              <a:rPr kumimoji="0" lang="es-ES" sz="1300" b="1" i="0" u="none" strike="noStrike" kern="0" cap="none" spc="0" normalizeH="0" baseline="0" noProof="0" dirty="0" err="1">
                <a:ln>
                  <a:noFill/>
                </a:ln>
                <a:solidFill>
                  <a:srgbClr val="2D2D8A">
                    <a:lumMod val="50000"/>
                  </a:srgbClr>
                </a:solidFill>
                <a:effectLst/>
                <a:uLnTx/>
                <a:uFillTx/>
                <a:latin typeface="Arial"/>
                <a:cs typeface="Arial"/>
              </a:rPr>
              <a:t>ciberacoso</a:t>
            </a:r>
            <a:r>
              <a:rPr kumimoji="0" lang="es-ES" sz="1300" b="0" i="0" u="none" strike="noStrike" kern="0" cap="none" spc="0" normalizeH="0" baseline="0" noProof="0" dirty="0">
                <a:ln>
                  <a:noFill/>
                </a:ln>
                <a:solidFill>
                  <a:srgbClr val="2D2D8A">
                    <a:lumMod val="50000"/>
                  </a:srgbClr>
                </a:solidFill>
                <a:effectLst/>
                <a:uLnTx/>
                <a:uFillTx/>
                <a:latin typeface="Arial"/>
                <a:cs typeface="Arial"/>
              </a:rPr>
              <a:t> </a:t>
            </a:r>
          </a:p>
          <a:p>
            <a:pPr marL="57150" lvl="0" indent="0" algn="just">
              <a:lnSpc>
                <a:spcPct val="100000"/>
              </a:lnSpc>
              <a:buClrTx/>
              <a:buNone/>
              <a:defRPr/>
            </a:pPr>
            <a:r>
              <a:rPr lang="es-ES" altLang="es-ES" sz="1300" b="1" kern="0" dirty="0">
                <a:solidFill>
                  <a:srgbClr val="800000"/>
                </a:solidFill>
                <a:latin typeface="Arial"/>
                <a:cs typeface="Arial"/>
              </a:rPr>
              <a:t>ESTRATEXIA GALEGA DE CONVIVENCIA ESCOLAR: IMFORME DE DIAGNOSE (2016)</a:t>
            </a:r>
          </a:p>
          <a:p>
            <a:pPr marL="457200" lvl="1" indent="0" algn="just">
              <a:lnSpc>
                <a:spcPct val="100000"/>
              </a:lnSpc>
              <a:buClrTx/>
              <a:buFont typeface="Wingdings" pitchFamily="2" charset="2"/>
              <a:buChar char="Ø"/>
              <a:defRPr/>
            </a:pPr>
            <a:r>
              <a:rPr lang="es-ES" sz="1300" kern="0" dirty="0">
                <a:solidFill>
                  <a:srgbClr val="2D2D8A">
                    <a:lumMod val="50000"/>
                  </a:srgbClr>
                </a:solidFill>
                <a:latin typeface="Arial"/>
                <a:cs typeface="Arial"/>
              </a:rPr>
              <a:t>El </a:t>
            </a:r>
            <a:r>
              <a:rPr lang="es-ES" altLang="es-ES" sz="1300" b="1" kern="0" dirty="0">
                <a:solidFill>
                  <a:srgbClr val="2D2D8A">
                    <a:lumMod val="50000"/>
                  </a:srgbClr>
                </a:solidFill>
                <a:latin typeface="Arial"/>
                <a:cs typeface="Arial"/>
              </a:rPr>
              <a:t>5,7% de los escolares fue amenazado o insultado a través de las TIC</a:t>
            </a:r>
          </a:p>
          <a:p>
            <a:pPr marL="457200" lvl="1" indent="0" algn="just">
              <a:lnSpc>
                <a:spcPct val="100000"/>
              </a:lnSpc>
              <a:buClrTx/>
              <a:buFont typeface="Wingdings" pitchFamily="2" charset="2"/>
              <a:buChar char="Ø"/>
              <a:defRPr/>
            </a:pPr>
            <a:r>
              <a:rPr lang="es-ES" sz="1300" kern="0" dirty="0">
                <a:solidFill>
                  <a:srgbClr val="2D2D8A">
                    <a:lumMod val="50000"/>
                  </a:srgbClr>
                </a:solidFill>
                <a:latin typeface="Arial"/>
                <a:cs typeface="Arial"/>
              </a:rPr>
              <a:t>Observatorio </a:t>
            </a:r>
            <a:r>
              <a:rPr lang="es-ES" sz="1300" kern="0" dirty="0" err="1">
                <a:solidFill>
                  <a:srgbClr val="2D2D8A">
                    <a:lumMod val="50000"/>
                  </a:srgbClr>
                </a:solidFill>
                <a:latin typeface="Arial"/>
                <a:cs typeface="Arial"/>
              </a:rPr>
              <a:t>Galego</a:t>
            </a:r>
            <a:r>
              <a:rPr lang="es-ES" sz="1300" kern="0" dirty="0">
                <a:solidFill>
                  <a:srgbClr val="2D2D8A">
                    <a:lumMod val="50000"/>
                  </a:srgbClr>
                </a:solidFill>
                <a:latin typeface="Arial"/>
                <a:cs typeface="Arial"/>
              </a:rPr>
              <a:t> da Convivencia escolar: </a:t>
            </a:r>
            <a:r>
              <a:rPr lang="es-ES" altLang="es-ES" sz="1300" b="1" kern="0" dirty="0">
                <a:solidFill>
                  <a:srgbClr val="2D2D8A">
                    <a:lumMod val="50000"/>
                  </a:srgbClr>
                </a:solidFill>
                <a:latin typeface="Arial"/>
                <a:cs typeface="Arial"/>
              </a:rPr>
              <a:t>Observatorio Muerto!</a:t>
            </a:r>
          </a:p>
          <a:p>
            <a:pPr marL="57150" indent="0" algn="just">
              <a:lnSpc>
                <a:spcPct val="100000"/>
              </a:lnSpc>
              <a:buClrTx/>
              <a:buNone/>
              <a:defRPr/>
            </a:pPr>
            <a:r>
              <a:rPr lang="es-ES" altLang="es-ES" sz="1300" b="1" kern="0" dirty="0">
                <a:solidFill>
                  <a:srgbClr val="800000"/>
                </a:solidFill>
                <a:latin typeface="Arial"/>
                <a:cs typeface="Arial"/>
              </a:rPr>
              <a:t>OCDE (Informe Pisa 2016): </a:t>
            </a:r>
            <a:r>
              <a:rPr lang="es-ES" altLang="es-ES" sz="1300" b="1" kern="0" dirty="0">
                <a:solidFill>
                  <a:srgbClr val="2D2D8A">
                    <a:lumMod val="50000"/>
                  </a:srgbClr>
                </a:solidFill>
                <a:latin typeface="Arial"/>
                <a:cs typeface="Arial"/>
              </a:rPr>
              <a:t>Un 14% de los escolares españoles sufre acoso; en Galicia el 17,4%</a:t>
            </a:r>
            <a:r>
              <a:rPr lang="es-ES" altLang="es-ES" sz="1300" b="1" kern="0" dirty="0">
                <a:solidFill>
                  <a:srgbClr val="800000"/>
                </a:solidFill>
                <a:latin typeface="Arial"/>
                <a:cs typeface="Arial"/>
              </a:rPr>
              <a:t>OMS (2016): </a:t>
            </a:r>
            <a:r>
              <a:rPr lang="es-ES" altLang="es-ES" sz="1300" b="1" kern="0" dirty="0">
                <a:solidFill>
                  <a:srgbClr val="2D2D8A">
                    <a:lumMod val="50000"/>
                  </a:srgbClr>
                </a:solidFill>
                <a:latin typeface="Arial"/>
                <a:cs typeface="Arial"/>
              </a:rPr>
              <a:t>Un 7% de los adolescentes españoles fueron acosados a través de la Red</a:t>
            </a:r>
          </a:p>
          <a:p>
            <a:pPr marL="57150" lvl="0" indent="0" algn="just">
              <a:lnSpc>
                <a:spcPct val="100000"/>
              </a:lnSpc>
              <a:buClrTx/>
              <a:buNone/>
              <a:defRPr/>
            </a:pPr>
            <a:r>
              <a:rPr lang="es-ES" altLang="es-ES" sz="1300" b="1" kern="0" dirty="0" err="1">
                <a:solidFill>
                  <a:srgbClr val="800000"/>
                </a:solidFill>
                <a:latin typeface="Arial"/>
                <a:cs typeface="Arial"/>
              </a:rPr>
              <a:t>Zych</a:t>
            </a:r>
            <a:r>
              <a:rPr lang="es-ES" altLang="es-ES" sz="1300" b="1" kern="0" dirty="0">
                <a:solidFill>
                  <a:srgbClr val="800000"/>
                </a:solidFill>
                <a:latin typeface="Arial"/>
                <a:cs typeface="Arial"/>
              </a:rPr>
              <a:t>, Ortega y Marín (2016): Revisión de estudios en España</a:t>
            </a:r>
          </a:p>
          <a:p>
            <a:pPr marL="457200" lvl="1" indent="0" algn="just">
              <a:lnSpc>
                <a:spcPct val="100000"/>
              </a:lnSpc>
              <a:buClrTx/>
              <a:buFont typeface="Wingdings" pitchFamily="2" charset="2"/>
              <a:buChar char="Ø"/>
              <a:defRPr/>
            </a:pPr>
            <a:r>
              <a:rPr lang="es-ES" sz="1300" kern="0" dirty="0">
                <a:solidFill>
                  <a:srgbClr val="2D2D8A">
                    <a:lumMod val="50000"/>
                  </a:srgbClr>
                </a:solidFill>
                <a:latin typeface="Arial"/>
                <a:cs typeface="Arial"/>
              </a:rPr>
              <a:t> Caos de Cifras de Acoso :desde un 5% a un a78%; </a:t>
            </a:r>
            <a:r>
              <a:rPr lang="es-ES" sz="1300" kern="0" dirty="0" err="1">
                <a:solidFill>
                  <a:srgbClr val="2D2D8A">
                    <a:lumMod val="50000"/>
                  </a:srgbClr>
                </a:solidFill>
                <a:latin typeface="Arial"/>
                <a:cs typeface="Arial"/>
              </a:rPr>
              <a:t>idem</a:t>
            </a:r>
            <a:r>
              <a:rPr lang="es-ES" sz="1300" kern="0" dirty="0">
                <a:solidFill>
                  <a:srgbClr val="2D2D8A">
                    <a:lumMod val="50000"/>
                  </a:srgbClr>
                </a:solidFill>
                <a:latin typeface="Arial"/>
                <a:cs typeface="Arial"/>
              </a:rPr>
              <a:t> </a:t>
            </a:r>
            <a:r>
              <a:rPr lang="es-ES" sz="1300" kern="0" dirty="0" err="1">
                <a:solidFill>
                  <a:srgbClr val="2D2D8A">
                    <a:lumMod val="50000"/>
                  </a:srgbClr>
                </a:solidFill>
                <a:latin typeface="Arial"/>
                <a:cs typeface="Arial"/>
              </a:rPr>
              <a:t>Ciberacoso</a:t>
            </a:r>
            <a:r>
              <a:rPr lang="es-ES" sz="1300" kern="0" dirty="0">
                <a:solidFill>
                  <a:srgbClr val="2D2D8A">
                    <a:lumMod val="50000"/>
                  </a:srgbClr>
                </a:solidFill>
                <a:latin typeface="Arial"/>
                <a:cs typeface="Arial"/>
              </a:rPr>
              <a:t>: entre un  6,5% y un 72% </a:t>
            </a:r>
          </a:p>
          <a:p>
            <a:pPr marL="57150" lvl="0" indent="0" algn="just">
              <a:lnSpc>
                <a:spcPct val="100000"/>
              </a:lnSpc>
              <a:buClrTx/>
              <a:buNone/>
              <a:defRPr/>
            </a:pPr>
            <a:r>
              <a:rPr lang="es-ES" altLang="es-ES" sz="1300" b="1" kern="0" dirty="0">
                <a:solidFill>
                  <a:srgbClr val="800000"/>
                </a:solidFill>
                <a:latin typeface="Arial"/>
                <a:cs typeface="Arial"/>
              </a:rPr>
              <a:t>USC (2017):</a:t>
            </a:r>
          </a:p>
          <a:p>
            <a:pPr marL="457200" lvl="1" indent="0" algn="just">
              <a:lnSpc>
                <a:spcPct val="100000"/>
              </a:lnSpc>
              <a:buClrTx/>
              <a:buFont typeface="Wingdings" pitchFamily="2" charset="2"/>
              <a:buChar char="Ø"/>
              <a:defRPr/>
            </a:pPr>
            <a:r>
              <a:rPr lang="es-ES" sz="1300" kern="0" dirty="0">
                <a:solidFill>
                  <a:srgbClr val="2D2D8A">
                    <a:lumMod val="50000"/>
                  </a:srgbClr>
                </a:solidFill>
                <a:latin typeface="Arial"/>
                <a:cs typeface="Arial"/>
              </a:rPr>
              <a:t>El </a:t>
            </a:r>
            <a:r>
              <a:rPr lang="es-ES" altLang="es-ES" sz="1300" b="1" kern="0" dirty="0">
                <a:solidFill>
                  <a:srgbClr val="2D2D8A">
                    <a:lumMod val="50000"/>
                  </a:srgbClr>
                </a:solidFill>
                <a:latin typeface="Arial"/>
                <a:cs typeface="Arial"/>
              </a:rPr>
              <a:t>9,4%</a:t>
            </a:r>
            <a:r>
              <a:rPr lang="es-ES" altLang="es-ES" sz="1300" kern="0" dirty="0">
                <a:solidFill>
                  <a:srgbClr val="2D2D8A">
                    <a:lumMod val="50000"/>
                  </a:srgbClr>
                </a:solidFill>
                <a:latin typeface="Arial"/>
                <a:cs typeface="Arial"/>
              </a:rPr>
              <a:t> refiere ser víctima de </a:t>
            </a:r>
            <a:r>
              <a:rPr lang="es-ES" altLang="es-ES" sz="1300" b="1" kern="0" dirty="0" err="1">
                <a:solidFill>
                  <a:srgbClr val="2D2D8A">
                    <a:lumMod val="50000"/>
                  </a:srgbClr>
                </a:solidFill>
                <a:latin typeface="Arial"/>
                <a:cs typeface="Arial"/>
              </a:rPr>
              <a:t>ciberacoso</a:t>
            </a:r>
            <a:r>
              <a:rPr lang="es-ES" altLang="es-ES" sz="1300" kern="0" dirty="0">
                <a:solidFill>
                  <a:srgbClr val="2D2D8A">
                    <a:lumMod val="50000"/>
                  </a:srgbClr>
                </a:solidFill>
                <a:latin typeface="Arial"/>
                <a:cs typeface="Arial"/>
              </a:rPr>
              <a:t> y </a:t>
            </a:r>
            <a:r>
              <a:rPr lang="es-ES" altLang="es-ES" sz="1300" b="1" kern="0" dirty="0">
                <a:solidFill>
                  <a:srgbClr val="2D2D8A">
                    <a:lumMod val="50000"/>
                  </a:srgbClr>
                </a:solidFill>
                <a:latin typeface="Arial"/>
                <a:cs typeface="Arial"/>
              </a:rPr>
              <a:t>8,8%</a:t>
            </a:r>
            <a:r>
              <a:rPr lang="es-ES" altLang="es-ES" sz="1300" kern="0" dirty="0">
                <a:solidFill>
                  <a:srgbClr val="2D2D8A">
                    <a:lumMod val="50000"/>
                  </a:srgbClr>
                </a:solidFill>
                <a:latin typeface="Arial"/>
                <a:cs typeface="Arial"/>
              </a:rPr>
              <a:t> </a:t>
            </a:r>
            <a:r>
              <a:rPr lang="es-ES" altLang="es-ES" sz="1300" kern="0" dirty="0" err="1">
                <a:solidFill>
                  <a:srgbClr val="2D2D8A">
                    <a:lumMod val="50000"/>
                  </a:srgbClr>
                </a:solidFill>
                <a:latin typeface="Arial"/>
                <a:cs typeface="Arial"/>
              </a:rPr>
              <a:t>ciberagresores</a:t>
            </a:r>
            <a:endParaRPr lang="es-ES" altLang="es-ES" sz="1300" kern="0" dirty="0">
              <a:solidFill>
                <a:srgbClr val="2D2D8A">
                  <a:lumMod val="50000"/>
                </a:srgbClr>
              </a:solidFill>
              <a:latin typeface="Arial"/>
              <a:cs typeface="Arial"/>
            </a:endParaRPr>
          </a:p>
          <a:p>
            <a:pPr marL="457200" lvl="1" indent="0" algn="just">
              <a:lnSpc>
                <a:spcPct val="100000"/>
              </a:lnSpc>
              <a:buClrTx/>
              <a:buFont typeface="Wingdings" pitchFamily="2" charset="2"/>
              <a:buChar char="Ø"/>
              <a:defRPr/>
            </a:pPr>
            <a:r>
              <a:rPr lang="es-ES" altLang="es-ES" sz="1300" kern="0" dirty="0">
                <a:solidFill>
                  <a:srgbClr val="2D2D8A">
                    <a:lumMod val="50000"/>
                  </a:srgbClr>
                </a:solidFill>
                <a:latin typeface="Arial"/>
                <a:cs typeface="Arial"/>
              </a:rPr>
              <a:t>Aproximadamente 4 de cada 10 víctimas son  también agresores</a:t>
            </a:r>
          </a:p>
          <a:p>
            <a:pPr marL="457200" lvl="1" indent="0" algn="just">
              <a:lnSpc>
                <a:spcPct val="100000"/>
              </a:lnSpc>
              <a:buClrTx/>
              <a:buFont typeface="Wingdings" pitchFamily="2" charset="2"/>
              <a:buChar char="Ø"/>
              <a:defRPr/>
            </a:pPr>
            <a:r>
              <a:rPr lang="es-ES" altLang="es-ES" sz="1300" kern="0" dirty="0">
                <a:solidFill>
                  <a:srgbClr val="2D2D8A">
                    <a:lumMod val="50000"/>
                  </a:srgbClr>
                </a:solidFill>
                <a:latin typeface="Arial"/>
                <a:cs typeface="Arial"/>
              </a:rPr>
              <a:t>Más el 80% de los acosados en la Red son  también acosados fuera de ella (</a:t>
            </a:r>
            <a:r>
              <a:rPr lang="es-ES" altLang="es-ES" sz="1300" kern="0" dirty="0" err="1">
                <a:solidFill>
                  <a:srgbClr val="2D2D8A">
                    <a:lumMod val="50000"/>
                  </a:srgbClr>
                </a:solidFill>
                <a:latin typeface="Arial"/>
                <a:cs typeface="Arial"/>
              </a:rPr>
              <a:t>Olweus</a:t>
            </a:r>
            <a:r>
              <a:rPr lang="es-ES" altLang="es-ES" sz="1300" kern="0" dirty="0">
                <a:solidFill>
                  <a:srgbClr val="2D2D8A">
                    <a:lumMod val="50000"/>
                  </a:srgbClr>
                </a:solidFill>
                <a:latin typeface="Arial"/>
                <a:cs typeface="Arial"/>
              </a:rPr>
              <a:t> &amp; </a:t>
            </a:r>
            <a:r>
              <a:rPr lang="es-ES" altLang="es-ES" sz="1300" kern="0" dirty="0" err="1">
                <a:solidFill>
                  <a:srgbClr val="2D2D8A">
                    <a:lumMod val="50000"/>
                  </a:srgbClr>
                </a:solidFill>
                <a:latin typeface="Arial"/>
                <a:cs typeface="Arial"/>
              </a:rPr>
              <a:t>Limber</a:t>
            </a:r>
            <a:r>
              <a:rPr lang="es-ES" altLang="es-ES" sz="1300" kern="0" dirty="0">
                <a:solidFill>
                  <a:srgbClr val="2D2D8A">
                    <a:lumMod val="50000"/>
                  </a:srgbClr>
                </a:solidFill>
                <a:latin typeface="Arial"/>
                <a:cs typeface="Arial"/>
              </a:rPr>
              <a:t>, 2018)</a:t>
            </a:r>
          </a:p>
          <a:p>
            <a:pPr marL="57150" lvl="0" indent="0" algn="just">
              <a:lnSpc>
                <a:spcPct val="100000"/>
              </a:lnSpc>
              <a:buClrTx/>
              <a:buNone/>
              <a:defRPr/>
            </a:pPr>
            <a:r>
              <a:rPr lang="es-ES" altLang="es-ES" sz="1300" b="1" kern="0" dirty="0">
                <a:solidFill>
                  <a:srgbClr val="800000"/>
                </a:solidFill>
                <a:latin typeface="Arial"/>
                <a:cs typeface="Arial"/>
              </a:rPr>
              <a:t>UNESCO (2019)</a:t>
            </a:r>
          </a:p>
          <a:p>
            <a:pPr marL="457200" lvl="1" indent="0" algn="just">
              <a:lnSpc>
                <a:spcPct val="100000"/>
              </a:lnSpc>
              <a:buClrTx/>
              <a:buFont typeface="Wingdings" pitchFamily="2" charset="2"/>
              <a:buChar char="Ø"/>
              <a:defRPr/>
            </a:pPr>
            <a:r>
              <a:rPr lang="es-ES" sz="1300" kern="0" dirty="0">
                <a:solidFill>
                  <a:srgbClr val="2D2D8A">
                    <a:lumMod val="50000"/>
                  </a:srgbClr>
                </a:solidFill>
                <a:latin typeface="Arial"/>
                <a:cs typeface="Arial"/>
              </a:rPr>
              <a:t>En el mundo 1 de cada 3 escolares sufre alguna forma de acoso o </a:t>
            </a:r>
            <a:r>
              <a:rPr lang="es-ES" sz="1300" kern="0" dirty="0" err="1">
                <a:solidFill>
                  <a:srgbClr val="2D2D8A">
                    <a:lumMod val="50000"/>
                  </a:srgbClr>
                </a:solidFill>
                <a:latin typeface="Arial"/>
                <a:cs typeface="Arial"/>
              </a:rPr>
              <a:t>ciberacoso</a:t>
            </a:r>
            <a:endParaRPr lang="es-ES" sz="1300" kern="0" dirty="0">
              <a:solidFill>
                <a:srgbClr val="2D2D8A">
                  <a:lumMod val="50000"/>
                </a:srgbClr>
              </a:solidFill>
              <a:latin typeface="Arial"/>
              <a:cs typeface="Arial"/>
            </a:endParaRPr>
          </a:p>
          <a:p>
            <a:pPr marL="57150" lvl="0" indent="0" algn="just">
              <a:lnSpc>
                <a:spcPct val="100000"/>
              </a:lnSpc>
              <a:buClrTx/>
              <a:buNone/>
              <a:defRPr/>
            </a:pPr>
            <a:r>
              <a:rPr lang="es-ES" altLang="es-ES" sz="1300" b="1" kern="0" dirty="0">
                <a:solidFill>
                  <a:srgbClr val="800000"/>
                </a:solidFill>
                <a:latin typeface="Arial"/>
                <a:cs typeface="Arial"/>
              </a:rPr>
              <a:t>USC (2019): </a:t>
            </a:r>
            <a:r>
              <a:rPr lang="es-ES" sz="1300" kern="0" dirty="0">
                <a:solidFill>
                  <a:srgbClr val="2D2D8A">
                    <a:lumMod val="50000"/>
                  </a:srgbClr>
                </a:solidFill>
                <a:latin typeface="Arial"/>
                <a:cs typeface="Arial"/>
              </a:rPr>
              <a:t>Estamos ya en un 40% de victimas de acoso y 15% de </a:t>
            </a:r>
            <a:r>
              <a:rPr lang="es-ES" sz="1300" kern="0" dirty="0" err="1">
                <a:solidFill>
                  <a:srgbClr val="2D2D8A">
                    <a:lumMod val="50000"/>
                  </a:srgbClr>
                </a:solidFill>
                <a:latin typeface="Arial"/>
                <a:cs typeface="Arial"/>
              </a:rPr>
              <a:t>ciberacoso</a:t>
            </a:r>
            <a:r>
              <a:rPr lang="es-ES" sz="1300" kern="0" dirty="0">
                <a:solidFill>
                  <a:srgbClr val="2D2D8A">
                    <a:lumMod val="50000"/>
                  </a:srgbClr>
                </a:solidFill>
                <a:latin typeface="Arial"/>
                <a:cs typeface="Arial"/>
              </a:rPr>
              <a:t> (</a:t>
            </a:r>
            <a:r>
              <a:rPr lang="es-ES" sz="1300" kern="0" dirty="0" err="1">
                <a:solidFill>
                  <a:srgbClr val="2D2D8A">
                    <a:lumMod val="50000"/>
                  </a:srgbClr>
                </a:solidFill>
                <a:latin typeface="Arial"/>
                <a:cs typeface="Arial"/>
              </a:rPr>
              <a:t>Calamarro</a:t>
            </a:r>
            <a:r>
              <a:rPr lang="es-ES" sz="1300" kern="0" dirty="0">
                <a:solidFill>
                  <a:srgbClr val="2D2D8A">
                    <a:lumMod val="50000"/>
                  </a:srgbClr>
                </a:solidFill>
                <a:latin typeface="Arial"/>
                <a:cs typeface="Arial"/>
              </a:rPr>
              <a:t> y cols. 2019)</a:t>
            </a:r>
            <a:endParaRPr kumimoji="0" lang="es-ES" altLang="es-ES" sz="1300" b="1" i="0" u="none" strike="noStrike" kern="0" cap="none" spc="0" normalizeH="0" baseline="0" noProof="0" dirty="0">
              <a:ln>
                <a:noFill/>
              </a:ln>
              <a:solidFill>
                <a:srgbClr val="2D2D8A">
                  <a:lumMod val="50000"/>
                </a:srgbClr>
              </a:solidFill>
              <a:effectLst/>
              <a:uLnTx/>
              <a:uFillTx/>
              <a:latin typeface="Arial"/>
              <a:ea typeface="+mn-ea"/>
              <a:cs typeface="Arial"/>
            </a:endParaRPr>
          </a:p>
        </p:txBody>
      </p:sp>
    </p:spTree>
    <p:extLst>
      <p:ext uri="{BB962C8B-B14F-4D97-AF65-F5344CB8AC3E}">
        <p14:creationId xmlns:p14="http://schemas.microsoft.com/office/powerpoint/2010/main" val="25052152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527051" y="188914"/>
            <a:ext cx="11329589" cy="735011"/>
          </a:xfrm>
        </p:spPr>
        <p:txBody>
          <a:bodyPr>
            <a:normAutofit fontScale="90000"/>
          </a:bodyPr>
          <a:lstStyle/>
          <a:p>
            <a:pPr algn="r"/>
            <a:r>
              <a:rPr lang="es-ES" altLang="es-ES" dirty="0">
                <a:solidFill>
                  <a:srgbClr val="003366"/>
                </a:solidFill>
                <a:latin typeface="Britannic Bold" panose="020B0903060703020204" pitchFamily="34" charset="0"/>
              </a:rPr>
              <a:t>Prevalencia</a:t>
            </a:r>
            <a:endParaRPr lang="es-ES" altLang="es-ES" sz="4800" dirty="0">
              <a:solidFill>
                <a:srgbClr val="003366"/>
              </a:solidFill>
              <a:latin typeface="Britannic Bold" panose="020B0903060703020204" pitchFamily="34" charset="0"/>
            </a:endParaRPr>
          </a:p>
        </p:txBody>
      </p:sp>
      <p:pic>
        <p:nvPicPr>
          <p:cNvPr id="1026" name="Picture 2" descr="glacier_iceberg_under_wa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661" y="1412776"/>
            <a:ext cx="11684000" cy="493395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815413" y="5661248"/>
            <a:ext cx="2552302" cy="369332"/>
          </a:xfrm>
          <a:prstGeom prst="rect">
            <a:avLst/>
          </a:prstGeom>
        </p:spPr>
        <p:txBody>
          <a:bodyPr wrap="none">
            <a:spAutoFit/>
          </a:bodyPr>
          <a:lstStyle/>
          <a:p>
            <a:r>
              <a:rPr lang="es-ES" b="1" dirty="0">
                <a:solidFill>
                  <a:schemeClr val="bg1"/>
                </a:solidFill>
              </a:rPr>
              <a:t>¿La punta del iceberg?</a:t>
            </a:r>
            <a:endParaRPr lang="es-ES" dirty="0">
              <a:solidFill>
                <a:schemeClr val="bg1"/>
              </a:solidFill>
            </a:endParaRPr>
          </a:p>
        </p:txBody>
      </p:sp>
    </p:spTree>
    <p:extLst>
      <p:ext uri="{BB962C8B-B14F-4D97-AF65-F5344CB8AC3E}">
        <p14:creationId xmlns:p14="http://schemas.microsoft.com/office/powerpoint/2010/main" val="2515227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50"/>
          <p:cNvSpPr>
            <a:spLocks noChangeArrowheads="1"/>
          </p:cNvSpPr>
          <p:nvPr/>
        </p:nvSpPr>
        <p:spPr bwMode="auto">
          <a:xfrm>
            <a:off x="1676401" y="-32266"/>
            <a:ext cx="184731" cy="369332"/>
          </a:xfrm>
          <a:prstGeom prst="rect">
            <a:avLst/>
          </a:prstGeom>
          <a:noFill/>
          <a:ln w="9525">
            <a:noFill/>
            <a:miter lim="800000"/>
            <a:headEnd/>
            <a:tailEnd/>
          </a:ln>
        </p:spPr>
        <p:txBody>
          <a:bodyPr wrap="none" anchor="ctr">
            <a:spAutoFit/>
          </a:bodyPr>
          <a:lstStyle/>
          <a:p>
            <a:endParaRPr lang="es-ES">
              <a:solidFill>
                <a:prstClr val="black"/>
              </a:solidFill>
            </a:endParaRPr>
          </a:p>
        </p:txBody>
      </p:sp>
      <p:graphicFrame>
        <p:nvGraphicFramePr>
          <p:cNvPr id="5" name="4 Tabla"/>
          <p:cNvGraphicFramePr>
            <a:graphicFrameLocks noGrp="1"/>
          </p:cNvGraphicFramePr>
          <p:nvPr>
            <p:extLst>
              <p:ext uri="{D42A27DB-BD31-4B8C-83A1-F6EECF244321}">
                <p14:modId xmlns:p14="http://schemas.microsoft.com/office/powerpoint/2010/main" val="3278236218"/>
              </p:ext>
            </p:extLst>
          </p:nvPr>
        </p:nvGraphicFramePr>
        <p:xfrm>
          <a:off x="2157037" y="2053613"/>
          <a:ext cx="8176100" cy="2037259"/>
        </p:xfrm>
        <a:graphic>
          <a:graphicData uri="http://schemas.openxmlformats.org/drawingml/2006/table">
            <a:tbl>
              <a:tblPr firstRow="1" bandRow="1">
                <a:tableStyleId>{5C22544A-7EE6-4342-B048-85BDC9FD1C3A}</a:tableStyleId>
              </a:tblPr>
              <a:tblGrid>
                <a:gridCol w="6566530">
                  <a:extLst>
                    <a:ext uri="{9D8B030D-6E8A-4147-A177-3AD203B41FA5}">
                      <a16:colId xmlns:a16="http://schemas.microsoft.com/office/drawing/2014/main" xmlns="" val="20000"/>
                    </a:ext>
                  </a:extLst>
                </a:gridCol>
                <a:gridCol w="1609570">
                  <a:extLst>
                    <a:ext uri="{9D8B030D-6E8A-4147-A177-3AD203B41FA5}">
                      <a16:colId xmlns:a16="http://schemas.microsoft.com/office/drawing/2014/main" xmlns="" val="20001"/>
                    </a:ext>
                  </a:extLst>
                </a:gridCol>
              </a:tblGrid>
              <a:tr h="277788">
                <a:tc>
                  <a:txBody>
                    <a:bodyPr/>
                    <a:lstStyle/>
                    <a:p>
                      <a:pPr>
                        <a:lnSpc>
                          <a:spcPct val="115000"/>
                        </a:lnSpc>
                        <a:spcAft>
                          <a:spcPts val="0"/>
                        </a:spcAft>
                      </a:pPr>
                      <a:r>
                        <a:rPr lang="es-ES" sz="1800" dirty="0">
                          <a:effectLst/>
                        </a:rPr>
                        <a:t>CIBERBULLYING</a:t>
                      </a:r>
                      <a:endParaRPr lang="es-ES" sz="1800" b="0" dirty="0">
                        <a:solidFill>
                          <a:srgbClr val="002060"/>
                        </a:solidFill>
                        <a:effectLst/>
                        <a:latin typeface="+mn-lt"/>
                        <a:ea typeface="Arial"/>
                      </a:endParaRPr>
                    </a:p>
                  </a:txBody>
                  <a:tcPr marL="67084" marR="67084" marT="0" marB="0"/>
                </a:tc>
                <a:tc>
                  <a:txBody>
                    <a:bodyPr/>
                    <a:lstStyle/>
                    <a:p>
                      <a:pPr algn="ctr">
                        <a:lnSpc>
                          <a:spcPct val="115000"/>
                        </a:lnSpc>
                        <a:spcAft>
                          <a:spcPts val="0"/>
                        </a:spcAft>
                      </a:pPr>
                      <a:r>
                        <a:rPr lang="es-ES" sz="1800">
                          <a:effectLst/>
                        </a:rPr>
                        <a:t>%</a:t>
                      </a:r>
                      <a:endParaRPr lang="es-ES" sz="1800" b="0">
                        <a:solidFill>
                          <a:srgbClr val="000000"/>
                        </a:solidFill>
                        <a:effectLst/>
                        <a:latin typeface="+mn-lt"/>
                        <a:ea typeface="Arial"/>
                      </a:endParaRPr>
                    </a:p>
                  </a:txBody>
                  <a:tcPr marL="67084" marR="67084" marT="0" marB="0"/>
                </a:tc>
                <a:extLst>
                  <a:ext uri="{0D108BD9-81ED-4DB2-BD59-A6C34878D82A}">
                    <a16:rowId xmlns:a16="http://schemas.microsoft.com/office/drawing/2014/main" xmlns="" val="10000"/>
                  </a:ext>
                </a:extLst>
              </a:tr>
              <a:tr h="1055803">
                <a:tc>
                  <a:txBody>
                    <a:bodyPr/>
                    <a:lstStyle/>
                    <a:p>
                      <a:pPr>
                        <a:lnSpc>
                          <a:spcPct val="115000"/>
                        </a:lnSpc>
                        <a:spcAft>
                          <a:spcPts val="0"/>
                        </a:spcAft>
                      </a:pPr>
                      <a:r>
                        <a:rPr lang="es-ES" sz="2000" dirty="0">
                          <a:effectLst/>
                        </a:rPr>
                        <a:t>Víctimas</a:t>
                      </a:r>
                      <a:r>
                        <a:rPr lang="es-ES" sz="2000" baseline="0" dirty="0">
                          <a:effectLst/>
                        </a:rPr>
                        <a:t> </a:t>
                      </a:r>
                      <a:r>
                        <a:rPr lang="es-ES" sz="2000" baseline="0" dirty="0" err="1">
                          <a:effectLst/>
                        </a:rPr>
                        <a:t>ciberacoso</a:t>
                      </a:r>
                      <a:endParaRPr lang="es-ES" sz="2000" baseline="0" dirty="0">
                        <a:effectLst/>
                      </a:endParaRPr>
                    </a:p>
                    <a:p>
                      <a:pPr marL="457200" marR="0" lvl="1" indent="0" algn="l" defTabSz="914400" rtl="0" eaLnBrk="1" fontAlgn="auto" latinLnBrk="0" hangingPunct="1">
                        <a:lnSpc>
                          <a:spcPct val="115000"/>
                        </a:lnSpc>
                        <a:spcBef>
                          <a:spcPts val="0"/>
                        </a:spcBef>
                        <a:spcAft>
                          <a:spcPts val="0"/>
                        </a:spcAft>
                        <a:buClrTx/>
                        <a:buSzTx/>
                        <a:buFontTx/>
                        <a:buNone/>
                        <a:tabLst/>
                        <a:defRPr/>
                      </a:pPr>
                      <a:r>
                        <a:rPr lang="es-ES" sz="2000" dirty="0">
                          <a:effectLst/>
                        </a:rPr>
                        <a:t>Víctimas</a:t>
                      </a:r>
                      <a:r>
                        <a:rPr lang="es-ES" sz="2000" baseline="0" dirty="0">
                          <a:effectLst/>
                        </a:rPr>
                        <a:t> puras</a:t>
                      </a:r>
                    </a:p>
                    <a:p>
                      <a:pPr marL="457200" marR="0" lvl="1" indent="0" algn="l" defTabSz="914400" rtl="0" eaLnBrk="1" fontAlgn="auto" latinLnBrk="0" hangingPunct="1">
                        <a:lnSpc>
                          <a:spcPct val="115000"/>
                        </a:lnSpc>
                        <a:spcBef>
                          <a:spcPts val="0"/>
                        </a:spcBef>
                        <a:spcAft>
                          <a:spcPts val="0"/>
                        </a:spcAft>
                        <a:buClrTx/>
                        <a:buSzTx/>
                        <a:buFontTx/>
                        <a:buNone/>
                        <a:tabLst/>
                        <a:defRPr/>
                      </a:pPr>
                      <a:r>
                        <a:rPr lang="es-ES" sz="2000" baseline="0" dirty="0">
                          <a:effectLst/>
                        </a:rPr>
                        <a:t>Víctimas agresoras (</a:t>
                      </a:r>
                      <a:r>
                        <a:rPr lang="es-ES" sz="2000" baseline="0" dirty="0" err="1">
                          <a:effectLst/>
                        </a:rPr>
                        <a:t>bully-victims</a:t>
                      </a:r>
                      <a:r>
                        <a:rPr lang="es-ES" sz="2000" baseline="0" dirty="0">
                          <a:effectLst/>
                        </a:rPr>
                        <a:t>)</a:t>
                      </a:r>
                      <a:endParaRPr lang="es-ES" sz="2000" b="0" dirty="0">
                        <a:solidFill>
                          <a:srgbClr val="002060"/>
                        </a:solidFill>
                        <a:effectLst/>
                        <a:latin typeface="+mn-lt"/>
                        <a:ea typeface="Arial"/>
                      </a:endParaRPr>
                    </a:p>
                  </a:txBody>
                  <a:tcPr marL="67084" marR="67084" marT="0" marB="0"/>
                </a:tc>
                <a:tc>
                  <a:txBody>
                    <a:bodyPr/>
                    <a:lstStyle/>
                    <a:p>
                      <a:pPr algn="ctr">
                        <a:lnSpc>
                          <a:spcPct val="115000"/>
                        </a:lnSpc>
                        <a:spcAft>
                          <a:spcPts val="0"/>
                        </a:spcAft>
                      </a:pPr>
                      <a:r>
                        <a:rPr lang="es-ES" sz="2000" b="1" dirty="0">
                          <a:effectLst/>
                        </a:rPr>
                        <a:t>9,4</a:t>
                      </a:r>
                    </a:p>
                    <a:p>
                      <a:pPr algn="ctr">
                        <a:lnSpc>
                          <a:spcPct val="115000"/>
                        </a:lnSpc>
                        <a:spcAft>
                          <a:spcPts val="0"/>
                        </a:spcAft>
                      </a:pPr>
                      <a:r>
                        <a:rPr lang="es-ES" sz="1800" dirty="0">
                          <a:effectLst/>
                        </a:rPr>
                        <a:t>5,2%</a:t>
                      </a:r>
                    </a:p>
                    <a:p>
                      <a:pPr algn="ctr">
                        <a:lnSpc>
                          <a:spcPct val="115000"/>
                        </a:lnSpc>
                        <a:spcAft>
                          <a:spcPts val="0"/>
                        </a:spcAft>
                      </a:pPr>
                      <a:r>
                        <a:rPr lang="es-ES" sz="1800" dirty="0">
                          <a:effectLst/>
                        </a:rPr>
                        <a:t>4,3 (45%)</a:t>
                      </a:r>
                      <a:endParaRPr lang="es-ES" sz="1800" b="0" dirty="0">
                        <a:solidFill>
                          <a:srgbClr val="FF0000"/>
                        </a:solidFill>
                        <a:effectLst/>
                        <a:latin typeface="+mn-lt"/>
                        <a:ea typeface="Arial"/>
                      </a:endParaRPr>
                    </a:p>
                  </a:txBody>
                  <a:tcPr marL="67084" marR="67084" marT="0" marB="0" anchor="ctr"/>
                </a:tc>
                <a:extLst>
                  <a:ext uri="{0D108BD9-81ED-4DB2-BD59-A6C34878D82A}">
                    <a16:rowId xmlns:a16="http://schemas.microsoft.com/office/drawing/2014/main" xmlns="" val="10001"/>
                  </a:ext>
                </a:extLst>
              </a:tr>
              <a:tr h="308916">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 sz="2000" baseline="0" dirty="0">
                          <a:effectLst/>
                        </a:rPr>
                        <a:t>Autores </a:t>
                      </a:r>
                      <a:r>
                        <a:rPr lang="es-ES" sz="2000" baseline="0" dirty="0" err="1">
                          <a:effectLst/>
                        </a:rPr>
                        <a:t>ciberacoso</a:t>
                      </a:r>
                      <a:endParaRPr lang="es-ES" sz="2000" baseline="0" dirty="0">
                        <a:effectLst/>
                      </a:endParaRPr>
                    </a:p>
                  </a:txBody>
                  <a:tcPr marL="67084" marR="67084" marT="0" marB="0"/>
                </a:tc>
                <a:tc>
                  <a:txBody>
                    <a:bodyPr/>
                    <a:lstStyle/>
                    <a:p>
                      <a:pPr algn="ctr">
                        <a:lnSpc>
                          <a:spcPct val="115000"/>
                        </a:lnSpc>
                        <a:spcAft>
                          <a:spcPts val="0"/>
                        </a:spcAft>
                      </a:pPr>
                      <a:r>
                        <a:rPr lang="es-ES" sz="2000" b="1" dirty="0">
                          <a:effectLst/>
                        </a:rPr>
                        <a:t>8,8</a:t>
                      </a:r>
                    </a:p>
                    <a:p>
                      <a:pPr marL="0" marR="0" indent="0" algn="ctr" defTabSz="914400" rtl="0" eaLnBrk="1" fontAlgn="auto" latinLnBrk="0" hangingPunct="1">
                        <a:lnSpc>
                          <a:spcPct val="115000"/>
                        </a:lnSpc>
                        <a:spcBef>
                          <a:spcPts val="0"/>
                        </a:spcBef>
                        <a:spcAft>
                          <a:spcPts val="0"/>
                        </a:spcAft>
                        <a:buClrTx/>
                        <a:buSzTx/>
                        <a:buFontTx/>
                        <a:buNone/>
                        <a:tabLst/>
                        <a:defRPr/>
                      </a:pPr>
                      <a:endParaRPr lang="es-ES" sz="1800" b="0" kern="1200" dirty="0">
                        <a:solidFill>
                          <a:srgbClr val="FF0000"/>
                        </a:solidFill>
                        <a:effectLst/>
                        <a:latin typeface="+mn-lt"/>
                        <a:ea typeface="Arial"/>
                        <a:cs typeface="+mn-cs"/>
                      </a:endParaRPr>
                    </a:p>
                  </a:txBody>
                  <a:tcPr marL="67084" marR="67084" marT="0" marB="0" anchor="ctr"/>
                </a:tc>
                <a:extLst>
                  <a:ext uri="{0D108BD9-81ED-4DB2-BD59-A6C34878D82A}">
                    <a16:rowId xmlns:a16="http://schemas.microsoft.com/office/drawing/2014/main" xmlns="" val="10002"/>
                  </a:ext>
                </a:extLst>
              </a:tr>
            </a:tbl>
          </a:graphicData>
        </a:graphic>
      </p:graphicFrame>
      <p:sp>
        <p:nvSpPr>
          <p:cNvPr id="6" name="5 Rectángulo"/>
          <p:cNvSpPr/>
          <p:nvPr/>
        </p:nvSpPr>
        <p:spPr>
          <a:xfrm>
            <a:off x="1861132" y="4278489"/>
            <a:ext cx="8835656" cy="1754326"/>
          </a:xfrm>
          <a:prstGeom prst="rect">
            <a:avLst/>
          </a:prstGeom>
          <a:solidFill>
            <a:srgbClr val="8AA436"/>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l"/>
            <a:r>
              <a:rPr lang="es-ES" dirty="0">
                <a:solidFill>
                  <a:schemeClr val="bg1"/>
                </a:solidFill>
              </a:rPr>
              <a:t>Un 9,4% de los adolescentes gallegos de 12 a 17 años sufre </a:t>
            </a:r>
            <a:r>
              <a:rPr lang="es-ES" dirty="0" err="1">
                <a:solidFill>
                  <a:schemeClr val="bg1"/>
                </a:solidFill>
              </a:rPr>
              <a:t>ciberacoso</a:t>
            </a:r>
            <a:r>
              <a:rPr lang="es-ES" dirty="0">
                <a:solidFill>
                  <a:schemeClr val="bg1"/>
                </a:solidFill>
              </a:rPr>
              <a:t> y un 8,8% lo ejerce, es vivenciado bajo ambos roles más frecuentemente de lo que pudiéramos pensar (</a:t>
            </a:r>
            <a:r>
              <a:rPr lang="en-US" b="1" dirty="0" err="1">
                <a:solidFill>
                  <a:schemeClr val="bg1"/>
                </a:solidFill>
                <a:latin typeface="Tahoma" pitchFamily="34" charset="0"/>
                <a:cs typeface="Tahoma" pitchFamily="34" charset="0"/>
              </a:rPr>
              <a:t>Casi</a:t>
            </a:r>
            <a:r>
              <a:rPr lang="en-US" b="1" dirty="0">
                <a:solidFill>
                  <a:schemeClr val="bg1"/>
                </a:solidFill>
                <a:latin typeface="Tahoma" pitchFamily="34" charset="0"/>
                <a:cs typeface="Tahoma" pitchFamily="34" charset="0"/>
              </a:rPr>
              <a:t> la </a:t>
            </a:r>
            <a:r>
              <a:rPr lang="en-US" b="1" dirty="0" err="1">
                <a:solidFill>
                  <a:schemeClr val="bg1"/>
                </a:solidFill>
                <a:latin typeface="Tahoma" pitchFamily="34" charset="0"/>
                <a:cs typeface="Tahoma" pitchFamily="34" charset="0"/>
              </a:rPr>
              <a:t>mitad</a:t>
            </a:r>
            <a:r>
              <a:rPr lang="en-US" b="1" dirty="0">
                <a:solidFill>
                  <a:schemeClr val="bg1"/>
                </a:solidFill>
                <a:latin typeface="Tahoma" pitchFamily="34" charset="0"/>
                <a:cs typeface="Tahoma" pitchFamily="34" charset="0"/>
              </a:rPr>
              <a:t> de los </a:t>
            </a:r>
            <a:r>
              <a:rPr lang="en-US" b="1" dirty="0" err="1">
                <a:solidFill>
                  <a:schemeClr val="bg1"/>
                </a:solidFill>
                <a:latin typeface="Tahoma" pitchFamily="34" charset="0"/>
                <a:cs typeface="Tahoma" pitchFamily="34" charset="0"/>
              </a:rPr>
              <a:t>acosados</a:t>
            </a:r>
            <a:r>
              <a:rPr lang="en-US" b="1" dirty="0">
                <a:solidFill>
                  <a:schemeClr val="bg1"/>
                </a:solidFill>
                <a:latin typeface="Tahoma" pitchFamily="34" charset="0"/>
                <a:cs typeface="Tahoma" pitchFamily="34" charset="0"/>
              </a:rPr>
              <a:t> en la Red son </a:t>
            </a:r>
            <a:r>
              <a:rPr lang="en-US" b="1" dirty="0" err="1">
                <a:solidFill>
                  <a:schemeClr val="bg1"/>
                </a:solidFill>
                <a:latin typeface="Tahoma" pitchFamily="34" charset="0"/>
                <a:cs typeface="Tahoma" pitchFamily="34" charset="0"/>
              </a:rPr>
              <a:t>también</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acosadores</a:t>
            </a:r>
            <a:r>
              <a:rPr lang="en-US" b="1" dirty="0">
                <a:solidFill>
                  <a:schemeClr val="bg1"/>
                </a:solidFill>
                <a:latin typeface="Tahoma" pitchFamily="34" charset="0"/>
                <a:cs typeface="Tahoma" pitchFamily="34" charset="0"/>
              </a:rPr>
              <a:t> (el 45%).</a:t>
            </a:r>
          </a:p>
          <a:p>
            <a:pPr algn="l"/>
            <a:endParaRPr lang="en-US" b="1" dirty="0">
              <a:solidFill>
                <a:schemeClr val="bg1"/>
              </a:solidFill>
              <a:latin typeface="Tahoma" pitchFamily="34" charset="0"/>
              <a:cs typeface="Tahoma" pitchFamily="34" charset="0"/>
            </a:endParaRPr>
          </a:p>
          <a:p>
            <a:pPr algn="l"/>
            <a:r>
              <a:rPr lang="es-ES" dirty="0">
                <a:solidFill>
                  <a:schemeClr val="bg1"/>
                </a:solidFill>
              </a:rPr>
              <a:t>Por lo tanto… </a:t>
            </a:r>
            <a:r>
              <a:rPr lang="es-ES" b="1" dirty="0">
                <a:solidFill>
                  <a:schemeClr val="bg1"/>
                </a:solidFill>
              </a:rPr>
              <a:t>no sólo debemos preguntarnos si mi hijo/a puede estar sufriendo acoso en la Red, sino también si puede estar acosando a otros/as.</a:t>
            </a:r>
          </a:p>
        </p:txBody>
      </p:sp>
      <p:sp>
        <p:nvSpPr>
          <p:cNvPr id="7" name="Título 2"/>
          <p:cNvSpPr txBox="1">
            <a:spLocks/>
          </p:cNvSpPr>
          <p:nvPr/>
        </p:nvSpPr>
        <p:spPr>
          <a:xfrm>
            <a:off x="5515430" y="1094310"/>
            <a:ext cx="4817708" cy="38372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s-ES_tradnl" sz="3200" dirty="0"/>
              <a:t>Datos de </a:t>
            </a:r>
            <a:r>
              <a:rPr lang="es-ES_tradnl" sz="3200" dirty="0" err="1"/>
              <a:t>galicia</a:t>
            </a:r>
            <a:r>
              <a:rPr lang="es-ES_tradnl" sz="3200" dirty="0"/>
              <a:t> </a:t>
            </a:r>
            <a:r>
              <a:rPr lang="es-ES_tradnl" sz="2800" dirty="0">
                <a:solidFill>
                  <a:schemeClr val="accent2"/>
                </a:solidFill>
              </a:rPr>
              <a:t>(USC, 2018; 12-17 años)</a:t>
            </a:r>
          </a:p>
        </p:txBody>
      </p:sp>
    </p:spTree>
    <p:extLst>
      <p:ext uri="{BB962C8B-B14F-4D97-AF65-F5344CB8AC3E}">
        <p14:creationId xmlns:p14="http://schemas.microsoft.com/office/powerpoint/2010/main" val="374248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50"/>
          <p:cNvSpPr>
            <a:spLocks noChangeArrowheads="1"/>
          </p:cNvSpPr>
          <p:nvPr/>
        </p:nvSpPr>
        <p:spPr bwMode="auto">
          <a:xfrm>
            <a:off x="1676401" y="-32266"/>
            <a:ext cx="184731" cy="369332"/>
          </a:xfrm>
          <a:prstGeom prst="rect">
            <a:avLst/>
          </a:prstGeom>
          <a:noFill/>
          <a:ln w="9525">
            <a:noFill/>
            <a:miter lim="800000"/>
            <a:headEnd/>
            <a:tailEnd/>
          </a:ln>
        </p:spPr>
        <p:txBody>
          <a:bodyPr wrap="none" anchor="ctr">
            <a:spAutoFit/>
          </a:bodyPr>
          <a:lstStyle/>
          <a:p>
            <a:endParaRPr lang="es-ES">
              <a:solidFill>
                <a:prstClr val="black"/>
              </a:solidFill>
            </a:endParaRPr>
          </a:p>
        </p:txBody>
      </p:sp>
      <p:sp>
        <p:nvSpPr>
          <p:cNvPr id="6" name="5 Rectángulo"/>
          <p:cNvSpPr/>
          <p:nvPr/>
        </p:nvSpPr>
        <p:spPr>
          <a:xfrm>
            <a:off x="340324" y="3138822"/>
            <a:ext cx="5913519" cy="307777"/>
          </a:xfrm>
          <a:prstGeom prst="rect">
            <a:avLst/>
          </a:prstGeom>
          <a:solidFill>
            <a:schemeClr val="accent1">
              <a:lumMod val="20000"/>
              <a:lumOff val="80000"/>
            </a:schemeClr>
          </a:solidFill>
        </p:spPr>
        <p:txBody>
          <a:bodyPr wrap="square">
            <a:spAutoFit/>
          </a:bodyPr>
          <a:lstStyle/>
          <a:p>
            <a:pPr algn="ctr"/>
            <a:endParaRPr lang="es-ES" sz="1400" b="1" dirty="0">
              <a:solidFill>
                <a:srgbClr val="002060"/>
              </a:solidFill>
            </a:endParaRPr>
          </a:p>
        </p:txBody>
      </p:sp>
      <p:graphicFrame>
        <p:nvGraphicFramePr>
          <p:cNvPr id="2" name="1 Tabla"/>
          <p:cNvGraphicFramePr>
            <a:graphicFrameLocks noGrp="1"/>
          </p:cNvGraphicFramePr>
          <p:nvPr>
            <p:extLst>
              <p:ext uri="{D42A27DB-BD31-4B8C-83A1-F6EECF244321}">
                <p14:modId xmlns:p14="http://schemas.microsoft.com/office/powerpoint/2010/main" val="1933472453"/>
              </p:ext>
            </p:extLst>
          </p:nvPr>
        </p:nvGraphicFramePr>
        <p:xfrm>
          <a:off x="581986" y="1767449"/>
          <a:ext cx="6542170" cy="2488200"/>
        </p:xfrm>
        <a:graphic>
          <a:graphicData uri="http://schemas.openxmlformats.org/drawingml/2006/table">
            <a:tbl>
              <a:tblPr firstRow="1" bandRow="1">
                <a:tableStyleId>{F5AB1C69-6EDB-4FF4-983F-18BD219EF322}</a:tableStyleId>
              </a:tblPr>
              <a:tblGrid>
                <a:gridCol w="5611441">
                  <a:extLst>
                    <a:ext uri="{9D8B030D-6E8A-4147-A177-3AD203B41FA5}">
                      <a16:colId xmlns:a16="http://schemas.microsoft.com/office/drawing/2014/main" xmlns="" val="20000"/>
                    </a:ext>
                  </a:extLst>
                </a:gridCol>
                <a:gridCol w="930729">
                  <a:extLst>
                    <a:ext uri="{9D8B030D-6E8A-4147-A177-3AD203B41FA5}">
                      <a16:colId xmlns:a16="http://schemas.microsoft.com/office/drawing/2014/main" xmlns="" val="20001"/>
                    </a:ext>
                  </a:extLst>
                </a:gridCol>
              </a:tblGrid>
              <a:tr h="697468">
                <a:tc gridSpan="2">
                  <a:txBody>
                    <a:bodyPr/>
                    <a:lstStyle/>
                    <a:p>
                      <a:pPr algn="ctr">
                        <a:lnSpc>
                          <a:spcPct val="115000"/>
                        </a:lnSpc>
                        <a:spcAft>
                          <a:spcPts val="0"/>
                        </a:spcAft>
                      </a:pPr>
                      <a:r>
                        <a:rPr lang="es-ES" sz="2000" dirty="0">
                          <a:effectLst/>
                        </a:rPr>
                        <a:t>ACOSO-CIBERACOSO</a:t>
                      </a:r>
                      <a:endParaRPr lang="es-ES" sz="2000" dirty="0">
                        <a:solidFill>
                          <a:srgbClr val="002060"/>
                        </a:solidFill>
                        <a:effectLst/>
                        <a:latin typeface="Calibri"/>
                        <a:ea typeface="Calibri"/>
                        <a:cs typeface="Times New Roman"/>
                      </a:endParaRPr>
                    </a:p>
                  </a:txBody>
                  <a:tcPr marL="68580" marR="68580" marT="0" marB="0" anchor="ctr"/>
                </a:tc>
                <a:tc hMerge="1">
                  <a:txBody>
                    <a:bodyPr/>
                    <a:lstStyle/>
                    <a:p>
                      <a:endParaRPr lang="es-ES"/>
                    </a:p>
                  </a:txBody>
                  <a:tcPr/>
                </a:tc>
                <a:extLst>
                  <a:ext uri="{0D108BD9-81ED-4DB2-BD59-A6C34878D82A}">
                    <a16:rowId xmlns:a16="http://schemas.microsoft.com/office/drawing/2014/main" xmlns="" val="10000"/>
                  </a:ext>
                </a:extLst>
              </a:tr>
              <a:tr h="895366">
                <a:tc>
                  <a:txBody>
                    <a:bodyPr/>
                    <a:lstStyle/>
                    <a:p>
                      <a:pPr algn="ctr">
                        <a:lnSpc>
                          <a:spcPct val="115000"/>
                        </a:lnSpc>
                        <a:spcAft>
                          <a:spcPts val="0"/>
                        </a:spcAft>
                      </a:pPr>
                      <a:r>
                        <a:rPr lang="es-ES" sz="2000" dirty="0">
                          <a:effectLst/>
                        </a:rPr>
                        <a:t>Acosados cara a cara que también son acosados en la Red</a:t>
                      </a:r>
                      <a:endParaRPr lang="es-ES" sz="20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2000" dirty="0">
                          <a:effectLst/>
                        </a:rPr>
                        <a:t>26,4%</a:t>
                      </a:r>
                      <a:endParaRPr lang="es-ES" sz="2000" dirty="0">
                        <a:solidFill>
                          <a:srgbClr val="00206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xmlns="" val="10001"/>
                  </a:ext>
                </a:extLst>
              </a:tr>
              <a:tr h="895366">
                <a:tc>
                  <a:txBody>
                    <a:bodyPr/>
                    <a:lstStyle/>
                    <a:p>
                      <a:pPr marL="0" lvl="1" indent="0" algn="ctr">
                        <a:lnSpc>
                          <a:spcPct val="115000"/>
                        </a:lnSpc>
                        <a:spcAft>
                          <a:spcPts val="0"/>
                        </a:spcAft>
                      </a:pPr>
                      <a:r>
                        <a:rPr lang="es-ES" sz="2000" b="1" dirty="0" err="1">
                          <a:solidFill>
                            <a:schemeClr val="accent4">
                              <a:lumMod val="75000"/>
                            </a:schemeClr>
                          </a:solidFill>
                          <a:effectLst/>
                        </a:rPr>
                        <a:t>Ciberacosados</a:t>
                      </a:r>
                      <a:r>
                        <a:rPr lang="es-ES" sz="2000" b="1" dirty="0">
                          <a:solidFill>
                            <a:schemeClr val="accent4">
                              <a:lumMod val="75000"/>
                            </a:schemeClr>
                          </a:solidFill>
                          <a:effectLst/>
                        </a:rPr>
                        <a:t> que también</a:t>
                      </a:r>
                      <a:r>
                        <a:rPr lang="es-ES" sz="2000" b="1" baseline="0" dirty="0">
                          <a:solidFill>
                            <a:schemeClr val="accent4">
                              <a:lumMod val="75000"/>
                            </a:schemeClr>
                          </a:solidFill>
                          <a:effectLst/>
                        </a:rPr>
                        <a:t> </a:t>
                      </a:r>
                      <a:r>
                        <a:rPr lang="es-ES" sz="2000" b="1" dirty="0">
                          <a:solidFill>
                            <a:schemeClr val="accent4">
                              <a:lumMod val="75000"/>
                            </a:schemeClr>
                          </a:solidFill>
                          <a:effectLst/>
                        </a:rPr>
                        <a:t>son acosados cara a cara</a:t>
                      </a:r>
                      <a:endParaRPr lang="es-ES" sz="2000" b="1" dirty="0">
                        <a:solidFill>
                          <a:schemeClr val="accent4">
                            <a:lumMod val="75000"/>
                          </a:schemeClr>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2000" b="1" dirty="0">
                          <a:solidFill>
                            <a:schemeClr val="accent4">
                              <a:lumMod val="75000"/>
                            </a:schemeClr>
                          </a:solidFill>
                          <a:effectLst/>
                        </a:rPr>
                        <a:t>80,3%</a:t>
                      </a:r>
                      <a:endParaRPr lang="es-ES" sz="2000" b="1" dirty="0">
                        <a:solidFill>
                          <a:schemeClr val="accent4">
                            <a:lumMod val="75000"/>
                          </a:schemeClr>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xmlns="" val="10002"/>
                  </a:ext>
                </a:extLst>
              </a:tr>
            </a:tbl>
          </a:graphicData>
        </a:graphic>
      </p:graphicFrame>
      <p:sp>
        <p:nvSpPr>
          <p:cNvPr id="5" name="Marcador de texto 4"/>
          <p:cNvSpPr>
            <a:spLocks noGrp="1"/>
          </p:cNvSpPr>
          <p:nvPr>
            <p:ph type="body" sz="half" idx="2"/>
          </p:nvPr>
        </p:nvSpPr>
        <p:spPr>
          <a:xfrm>
            <a:off x="7782712" y="1261984"/>
            <a:ext cx="3854115" cy="5116664"/>
          </a:xfrm>
        </p:spPr>
        <p:txBody>
          <a:bodyPr>
            <a:normAutofit fontScale="40000" lnSpcReduction="20000"/>
          </a:bodyPr>
          <a:lstStyle/>
          <a:p>
            <a:pPr algn="ctr"/>
            <a:r>
              <a:rPr lang="es-ES" sz="4500" b="1" dirty="0">
                <a:solidFill>
                  <a:schemeClr val="bg1"/>
                </a:solidFill>
              </a:rPr>
              <a:t>La relación entre ACOSO OFF-LINE y ACOSO ON LINE ha sido muy poco estudiada</a:t>
            </a:r>
          </a:p>
          <a:p>
            <a:pPr algn="just"/>
            <a:r>
              <a:rPr lang="es-ES" sz="4500" dirty="0">
                <a:solidFill>
                  <a:schemeClr val="bg1"/>
                </a:solidFill>
              </a:rPr>
              <a:t>Los datos dicen que es muy frecuente que un menor que está siendo acosado en la Red también lo esté siendo cara a cara (en el 80% de los casos). Es menos frecuente el fenómeno inverso. El hecho de ser insultado, amenazado… en la Red es un hecho revelador, un indicador preocupante en la mayor parte dos casos.</a:t>
            </a:r>
          </a:p>
          <a:p>
            <a:pPr algn="just"/>
            <a:r>
              <a:rPr lang="es-ES" sz="4500" b="1" dirty="0">
                <a:solidFill>
                  <a:schemeClr val="bg1"/>
                </a:solidFill>
              </a:rPr>
              <a:t>Aun así en 1 de cada 4 casos los que sufren acoso cara a cara siguen </a:t>
            </a:r>
            <a:r>
              <a:rPr lang="es-ES" sz="4500" b="1" dirty="0" err="1">
                <a:solidFill>
                  <a:schemeClr val="bg1"/>
                </a:solidFill>
              </a:rPr>
              <a:t>sufrIéndolo</a:t>
            </a:r>
            <a:r>
              <a:rPr lang="es-ES" sz="4500" b="1" dirty="0">
                <a:solidFill>
                  <a:schemeClr val="bg1"/>
                </a:solidFill>
              </a:rPr>
              <a:t> en Internet, … no termina en el centro escolar.</a:t>
            </a:r>
          </a:p>
          <a:p>
            <a:endParaRPr lang="es-ES_tradnl" dirty="0">
              <a:solidFill>
                <a:schemeClr val="bg1"/>
              </a:solidFill>
            </a:endParaRPr>
          </a:p>
        </p:txBody>
      </p:sp>
    </p:spTree>
    <p:extLst>
      <p:ext uri="{BB962C8B-B14F-4D97-AF65-F5344CB8AC3E}">
        <p14:creationId xmlns:p14="http://schemas.microsoft.com/office/powerpoint/2010/main" val="962927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50"/>
          <p:cNvSpPr>
            <a:spLocks noChangeArrowheads="1"/>
          </p:cNvSpPr>
          <p:nvPr/>
        </p:nvSpPr>
        <p:spPr bwMode="auto">
          <a:xfrm>
            <a:off x="1676401" y="-32266"/>
            <a:ext cx="184731" cy="369332"/>
          </a:xfrm>
          <a:prstGeom prst="rect">
            <a:avLst/>
          </a:prstGeom>
          <a:noFill/>
          <a:ln w="9525">
            <a:noFill/>
            <a:miter lim="800000"/>
            <a:headEnd/>
            <a:tailEnd/>
          </a:ln>
        </p:spPr>
        <p:txBody>
          <a:bodyPr wrap="none" anchor="ctr">
            <a:spAutoFit/>
          </a:bodyPr>
          <a:lstStyle/>
          <a:p>
            <a:endParaRPr lang="es-ES">
              <a:solidFill>
                <a:prstClr val="black"/>
              </a:solidFill>
            </a:endParaRPr>
          </a:p>
        </p:txBody>
      </p:sp>
      <p:graphicFrame>
        <p:nvGraphicFramePr>
          <p:cNvPr id="6" name="5 Gráfico"/>
          <p:cNvGraphicFramePr/>
          <p:nvPr>
            <p:extLst>
              <p:ext uri="{D42A27DB-BD31-4B8C-83A1-F6EECF244321}">
                <p14:modId xmlns:p14="http://schemas.microsoft.com/office/powerpoint/2010/main" val="2785787311"/>
              </p:ext>
            </p:extLst>
          </p:nvPr>
        </p:nvGraphicFramePr>
        <p:xfrm>
          <a:off x="930729" y="3167743"/>
          <a:ext cx="5649045" cy="349431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6 Gráfico"/>
          <p:cNvGraphicFramePr/>
          <p:nvPr>
            <p:extLst>
              <p:ext uri="{D42A27DB-BD31-4B8C-83A1-F6EECF244321}">
                <p14:modId xmlns:p14="http://schemas.microsoft.com/office/powerpoint/2010/main" val="2740017838"/>
              </p:ext>
            </p:extLst>
          </p:nvPr>
        </p:nvGraphicFramePr>
        <p:xfrm>
          <a:off x="930730" y="337066"/>
          <a:ext cx="5649044" cy="3102429"/>
        </p:xfrm>
        <a:graphic>
          <a:graphicData uri="http://schemas.openxmlformats.org/drawingml/2006/chart">
            <c:chart xmlns:c="http://schemas.openxmlformats.org/drawingml/2006/chart" xmlns:r="http://schemas.openxmlformats.org/officeDocument/2006/relationships" r:id="rId4"/>
          </a:graphicData>
        </a:graphic>
      </p:graphicFrame>
      <p:sp>
        <p:nvSpPr>
          <p:cNvPr id="10" name="9 Elipse"/>
          <p:cNvSpPr/>
          <p:nvPr/>
        </p:nvSpPr>
        <p:spPr>
          <a:xfrm>
            <a:off x="2505578" y="4148432"/>
            <a:ext cx="287383" cy="2873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Elipse"/>
          <p:cNvSpPr/>
          <p:nvPr/>
        </p:nvSpPr>
        <p:spPr>
          <a:xfrm>
            <a:off x="4249056" y="3665136"/>
            <a:ext cx="293256" cy="2873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Elipse"/>
          <p:cNvSpPr/>
          <p:nvPr/>
        </p:nvSpPr>
        <p:spPr>
          <a:xfrm>
            <a:off x="5954945" y="5156437"/>
            <a:ext cx="287383" cy="2873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Marcador de texto 3"/>
          <p:cNvSpPr>
            <a:spLocks noGrp="1"/>
          </p:cNvSpPr>
          <p:nvPr>
            <p:ph type="body" sz="half" idx="2"/>
          </p:nvPr>
        </p:nvSpPr>
        <p:spPr>
          <a:xfrm>
            <a:off x="7880683" y="1208404"/>
            <a:ext cx="3875887" cy="4441282"/>
          </a:xfrm>
        </p:spPr>
        <p:txBody>
          <a:bodyPr anchor="ctr">
            <a:normAutofit/>
          </a:bodyPr>
          <a:lstStyle/>
          <a:p>
            <a:r>
              <a:rPr lang="es-ES_tradnl" sz="2400" dirty="0"/>
              <a:t>En la Red agreden tanto a ellos como ellas, no hay diferencias significativas por sexo.</a:t>
            </a:r>
          </a:p>
          <a:p>
            <a:endParaRPr lang="es-ES_tradnl" sz="2400" dirty="0"/>
          </a:p>
          <a:p>
            <a:r>
              <a:rPr lang="es-ES_tradnl" sz="2400" dirty="0"/>
              <a:t>El </a:t>
            </a:r>
            <a:r>
              <a:rPr lang="es-ES_tradnl" sz="2400" dirty="0" err="1"/>
              <a:t>Ciberbullying</a:t>
            </a:r>
            <a:r>
              <a:rPr lang="es-ES_tradnl" sz="2400" dirty="0"/>
              <a:t> “no desaparece con la edad”, </a:t>
            </a:r>
          </a:p>
          <a:p>
            <a:r>
              <a:rPr lang="es-ES" sz="2400" b="1" dirty="0">
                <a:solidFill>
                  <a:schemeClr val="bg1"/>
                </a:solidFill>
              </a:rPr>
              <a:t>¡¡ </a:t>
            </a:r>
            <a:r>
              <a:rPr lang="es-ES" sz="2400" dirty="0">
                <a:solidFill>
                  <a:schemeClr val="bg1"/>
                </a:solidFill>
              </a:rPr>
              <a:t>N</a:t>
            </a:r>
            <a:r>
              <a:rPr lang="es-ES_tradnl" sz="2400" dirty="0"/>
              <a:t>o es cosa de </a:t>
            </a:r>
            <a:r>
              <a:rPr lang="es-ES_tradnl" sz="2400" dirty="0" err="1"/>
              <a:t>crios</a:t>
            </a:r>
            <a:r>
              <a:rPr lang="es-ES_tradnl" sz="2400" dirty="0"/>
              <a:t>!</a:t>
            </a:r>
          </a:p>
        </p:txBody>
      </p:sp>
    </p:spTree>
    <p:extLst>
      <p:ext uri="{BB962C8B-B14F-4D97-AF65-F5344CB8AC3E}">
        <p14:creationId xmlns:p14="http://schemas.microsoft.com/office/powerpoint/2010/main" val="154349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rotWithShape="1">
          <a:blip r:embed="rId3"/>
          <a:srcRect l="9541" t="23190" r="11837" b="45916"/>
          <a:stretch/>
        </p:blipFill>
        <p:spPr bwMode="auto">
          <a:xfrm>
            <a:off x="1202361" y="1268760"/>
            <a:ext cx="7239889" cy="3069324"/>
          </a:xfrm>
          <a:prstGeom prst="rect">
            <a:avLst/>
          </a:prstGeom>
          <a:ln>
            <a:noFill/>
          </a:ln>
          <a:extLst>
            <a:ext uri="{53640926-AAD7-44D8-BBD7-CCE9431645EC}">
              <a14:shadowObscured xmlns:a14="http://schemas.microsoft.com/office/drawing/2010/main"/>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2448" y="336029"/>
            <a:ext cx="7486650" cy="607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1614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Gráfico"/>
          <p:cNvGraphicFramePr/>
          <p:nvPr>
            <p:extLst>
              <p:ext uri="{D42A27DB-BD31-4B8C-83A1-F6EECF244321}">
                <p14:modId xmlns:p14="http://schemas.microsoft.com/office/powerpoint/2010/main" val="3447452955"/>
              </p:ext>
            </p:extLst>
          </p:nvPr>
        </p:nvGraphicFramePr>
        <p:xfrm>
          <a:off x="421124" y="767443"/>
          <a:ext cx="6959389" cy="5437414"/>
        </p:xfrm>
        <a:graphic>
          <a:graphicData uri="http://schemas.openxmlformats.org/drawingml/2006/chart">
            <c:chart xmlns:c="http://schemas.openxmlformats.org/drawingml/2006/chart" xmlns:r="http://schemas.openxmlformats.org/officeDocument/2006/relationships" r:id="rId2"/>
          </a:graphicData>
        </a:graphic>
      </p:graphicFrame>
      <p:sp>
        <p:nvSpPr>
          <p:cNvPr id="6" name="Marcador de texto 5"/>
          <p:cNvSpPr>
            <a:spLocks noGrp="1"/>
          </p:cNvSpPr>
          <p:nvPr>
            <p:ph type="body" sz="half" idx="2"/>
          </p:nvPr>
        </p:nvSpPr>
        <p:spPr/>
        <p:txBody>
          <a:bodyPr>
            <a:normAutofit fontScale="92500" lnSpcReduction="20000"/>
          </a:bodyPr>
          <a:lstStyle/>
          <a:p>
            <a:pPr algn="ctr"/>
            <a:r>
              <a:rPr lang="es-ES" sz="2000" b="1" dirty="0">
                <a:solidFill>
                  <a:schemeClr val="bg1"/>
                </a:solidFill>
              </a:rPr>
              <a:t>El </a:t>
            </a:r>
            <a:r>
              <a:rPr lang="es-ES" sz="2000" b="1" dirty="0" err="1">
                <a:solidFill>
                  <a:schemeClr val="bg1"/>
                </a:solidFill>
              </a:rPr>
              <a:t>Ciberbullying</a:t>
            </a:r>
            <a:r>
              <a:rPr lang="es-ES" sz="2000" b="1" dirty="0">
                <a:solidFill>
                  <a:schemeClr val="bg1"/>
                </a:solidFill>
              </a:rPr>
              <a:t> no es un hecho aislado.</a:t>
            </a:r>
          </a:p>
          <a:p>
            <a:pPr algn="ctr"/>
            <a:r>
              <a:rPr lang="es-ES" sz="2000" dirty="0">
                <a:solidFill>
                  <a:schemeClr val="bg1"/>
                </a:solidFill>
              </a:rPr>
              <a:t>Las conductas de riesgo en la Red  son mucho más frecuentes entre los implicados en el </a:t>
            </a:r>
            <a:r>
              <a:rPr lang="es-ES" sz="2000" dirty="0" err="1">
                <a:solidFill>
                  <a:schemeClr val="bg1"/>
                </a:solidFill>
              </a:rPr>
              <a:t>ciberacoso</a:t>
            </a:r>
            <a:r>
              <a:rPr lang="es-ES" sz="2000" dirty="0">
                <a:solidFill>
                  <a:schemeClr val="bg1"/>
                </a:solidFill>
              </a:rPr>
              <a:t>, ¡</a:t>
            </a:r>
            <a:r>
              <a:rPr lang="es-ES" sz="2000" dirty="0" err="1">
                <a:solidFill>
                  <a:schemeClr val="bg1"/>
                </a:solidFill>
              </a:rPr>
              <a:t>tambiénen</a:t>
            </a:r>
            <a:r>
              <a:rPr lang="es-ES" sz="2000" dirty="0">
                <a:solidFill>
                  <a:schemeClr val="bg1"/>
                </a:solidFill>
              </a:rPr>
              <a:t> el caso de las víctimas!</a:t>
            </a:r>
          </a:p>
          <a:p>
            <a:pPr algn="ctr"/>
            <a:endParaRPr lang="es-ES" sz="2000" dirty="0">
              <a:solidFill>
                <a:schemeClr val="bg1"/>
              </a:solidFill>
            </a:endParaRPr>
          </a:p>
          <a:p>
            <a:pPr algn="ctr"/>
            <a:r>
              <a:rPr lang="es-ES" sz="2000" b="1" dirty="0">
                <a:solidFill>
                  <a:schemeClr val="bg1"/>
                </a:solidFill>
              </a:rPr>
              <a:t>EL MAL USO DE LA RED ES UN CLARO FACTOR DE RIESGO</a:t>
            </a:r>
          </a:p>
          <a:p>
            <a:endParaRPr lang="es-ES_tradnl" dirty="0"/>
          </a:p>
        </p:txBody>
      </p:sp>
    </p:spTree>
    <p:extLst>
      <p:ext uri="{BB962C8B-B14F-4D97-AF65-F5344CB8AC3E}">
        <p14:creationId xmlns:p14="http://schemas.microsoft.com/office/powerpoint/2010/main" val="2952626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50"/>
          <p:cNvSpPr>
            <a:spLocks noChangeArrowheads="1"/>
          </p:cNvSpPr>
          <p:nvPr/>
        </p:nvSpPr>
        <p:spPr bwMode="auto">
          <a:xfrm>
            <a:off x="1676401" y="-32266"/>
            <a:ext cx="184731" cy="369332"/>
          </a:xfrm>
          <a:prstGeom prst="rect">
            <a:avLst/>
          </a:prstGeom>
          <a:noFill/>
          <a:ln w="9525">
            <a:noFill/>
            <a:miter lim="800000"/>
            <a:headEnd/>
            <a:tailEnd/>
          </a:ln>
        </p:spPr>
        <p:txBody>
          <a:bodyPr wrap="none" anchor="ctr">
            <a:spAutoFit/>
          </a:bodyPr>
          <a:lstStyle/>
          <a:p>
            <a:endParaRPr lang="es-ES">
              <a:solidFill>
                <a:prstClr val="black"/>
              </a:solidFill>
            </a:endParaRPr>
          </a:p>
        </p:txBody>
      </p:sp>
      <p:graphicFrame>
        <p:nvGraphicFramePr>
          <p:cNvPr id="10" name="9 Gráfico"/>
          <p:cNvGraphicFramePr/>
          <p:nvPr>
            <p:extLst>
              <p:ext uri="{D42A27DB-BD31-4B8C-83A1-F6EECF244321}">
                <p14:modId xmlns:p14="http://schemas.microsoft.com/office/powerpoint/2010/main" val="2842516069"/>
              </p:ext>
            </p:extLst>
          </p:nvPr>
        </p:nvGraphicFramePr>
        <p:xfrm>
          <a:off x="1352550" y="1737548"/>
          <a:ext cx="4724400" cy="3015829"/>
        </p:xfrm>
        <a:graphic>
          <a:graphicData uri="http://schemas.openxmlformats.org/drawingml/2006/chart">
            <c:chart xmlns:c="http://schemas.openxmlformats.org/drawingml/2006/chart" xmlns:r="http://schemas.openxmlformats.org/officeDocument/2006/relationships" r:id="rId3"/>
          </a:graphicData>
        </a:graphic>
      </p:graphicFrame>
      <p:sp>
        <p:nvSpPr>
          <p:cNvPr id="11" name="8 CuadroTexto"/>
          <p:cNvSpPr txBox="1"/>
          <p:nvPr/>
        </p:nvSpPr>
        <p:spPr>
          <a:xfrm>
            <a:off x="1512570" y="1119702"/>
            <a:ext cx="4122420" cy="400110"/>
          </a:xfrm>
          <a:prstGeom prst="rect">
            <a:avLst/>
          </a:prstGeom>
          <a:solidFill>
            <a:schemeClr val="accent1"/>
          </a:solidFill>
        </p:spPr>
        <p:txBody>
          <a:bodyPr wrap="square" rtlCol="0">
            <a:spAutoFit/>
          </a:bodyPr>
          <a:lstStyle>
            <a:defPPr>
              <a:defRPr lang="es-ES"/>
            </a:defPPr>
            <a:lvl1pPr algn="ctr" rtl="0" fontAlgn="base">
              <a:spcBef>
                <a:spcPct val="0"/>
              </a:spcBef>
              <a:spcAft>
                <a:spcPct val="0"/>
              </a:spcAft>
              <a:defRPr kern="1200">
                <a:solidFill>
                  <a:schemeClr val="tx1"/>
                </a:solidFill>
                <a:latin typeface="Arial" pitchFamily="34" charset="0"/>
                <a:ea typeface="+mn-ea"/>
                <a:cs typeface="+mn-cs"/>
              </a:defRPr>
            </a:lvl1pPr>
            <a:lvl2pPr marL="457200" algn="ctr" rtl="0" fontAlgn="base">
              <a:spcBef>
                <a:spcPct val="0"/>
              </a:spcBef>
              <a:spcAft>
                <a:spcPct val="0"/>
              </a:spcAft>
              <a:defRPr kern="1200">
                <a:solidFill>
                  <a:schemeClr val="tx1"/>
                </a:solidFill>
                <a:latin typeface="Arial" pitchFamily="34" charset="0"/>
                <a:ea typeface="+mn-ea"/>
                <a:cs typeface="+mn-cs"/>
              </a:defRPr>
            </a:lvl2pPr>
            <a:lvl3pPr marL="914400" algn="ctr" rtl="0" fontAlgn="base">
              <a:spcBef>
                <a:spcPct val="0"/>
              </a:spcBef>
              <a:spcAft>
                <a:spcPct val="0"/>
              </a:spcAft>
              <a:defRPr kern="1200">
                <a:solidFill>
                  <a:schemeClr val="tx1"/>
                </a:solidFill>
                <a:latin typeface="Arial" pitchFamily="34" charset="0"/>
                <a:ea typeface="+mn-ea"/>
                <a:cs typeface="+mn-cs"/>
              </a:defRPr>
            </a:lvl3pPr>
            <a:lvl4pPr marL="1371600" algn="ctr" rtl="0" fontAlgn="base">
              <a:spcBef>
                <a:spcPct val="0"/>
              </a:spcBef>
              <a:spcAft>
                <a:spcPct val="0"/>
              </a:spcAft>
              <a:defRPr kern="1200">
                <a:solidFill>
                  <a:schemeClr val="tx1"/>
                </a:solidFill>
                <a:latin typeface="Arial" pitchFamily="34" charset="0"/>
                <a:ea typeface="+mn-ea"/>
                <a:cs typeface="+mn-cs"/>
              </a:defRPr>
            </a:lvl4pPr>
            <a:lvl5pPr marL="1828800" algn="ctr"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r>
              <a:rPr lang="es-ES" sz="2000" b="1" dirty="0">
                <a:solidFill>
                  <a:prstClr val="white"/>
                </a:solidFill>
              </a:rPr>
              <a:t>VIDEOJUEGOS VIOLENTOS</a:t>
            </a:r>
            <a:endParaRPr lang="es-ES" b="1" dirty="0">
              <a:solidFill>
                <a:prstClr val="white"/>
              </a:solidFill>
            </a:endParaRPr>
          </a:p>
        </p:txBody>
      </p:sp>
      <p:graphicFrame>
        <p:nvGraphicFramePr>
          <p:cNvPr id="13" name="12 Gráfico"/>
          <p:cNvGraphicFramePr/>
          <p:nvPr>
            <p:extLst>
              <p:ext uri="{D42A27DB-BD31-4B8C-83A1-F6EECF244321}">
                <p14:modId xmlns:p14="http://schemas.microsoft.com/office/powerpoint/2010/main" val="3429539165"/>
              </p:ext>
            </p:extLst>
          </p:nvPr>
        </p:nvGraphicFramePr>
        <p:xfrm>
          <a:off x="7063657" y="684736"/>
          <a:ext cx="4559593" cy="2771279"/>
        </p:xfrm>
        <a:graphic>
          <a:graphicData uri="http://schemas.openxmlformats.org/drawingml/2006/chart">
            <c:chart xmlns:c="http://schemas.openxmlformats.org/drawingml/2006/chart" xmlns:r="http://schemas.openxmlformats.org/officeDocument/2006/relationships" r:id="rId4"/>
          </a:graphicData>
        </a:graphic>
      </p:graphicFrame>
      <p:sp>
        <p:nvSpPr>
          <p:cNvPr id="15" name="8 CuadroTexto"/>
          <p:cNvSpPr txBox="1"/>
          <p:nvPr/>
        </p:nvSpPr>
        <p:spPr>
          <a:xfrm>
            <a:off x="10287998" y="280269"/>
            <a:ext cx="1142002" cy="338554"/>
          </a:xfrm>
          <a:prstGeom prst="rect">
            <a:avLst/>
          </a:prstGeom>
          <a:solidFill>
            <a:schemeClr val="accent3">
              <a:lumMod val="75000"/>
            </a:schemeClr>
          </a:solidFill>
        </p:spPr>
        <p:txBody>
          <a:bodyPr wrap="square" rtlCol="0">
            <a:spAutoFit/>
          </a:bodyPr>
          <a:lstStyle>
            <a:defPPr>
              <a:defRPr lang="es-ES"/>
            </a:defPPr>
            <a:lvl1pPr algn="ctr" rtl="0" fontAlgn="base">
              <a:spcBef>
                <a:spcPct val="0"/>
              </a:spcBef>
              <a:spcAft>
                <a:spcPct val="0"/>
              </a:spcAft>
              <a:defRPr kern="1200">
                <a:solidFill>
                  <a:schemeClr val="tx1"/>
                </a:solidFill>
                <a:latin typeface="Arial" pitchFamily="34" charset="0"/>
                <a:ea typeface="+mn-ea"/>
                <a:cs typeface="+mn-cs"/>
              </a:defRPr>
            </a:lvl1pPr>
            <a:lvl2pPr marL="457200" algn="ctr" rtl="0" fontAlgn="base">
              <a:spcBef>
                <a:spcPct val="0"/>
              </a:spcBef>
              <a:spcAft>
                <a:spcPct val="0"/>
              </a:spcAft>
              <a:defRPr kern="1200">
                <a:solidFill>
                  <a:schemeClr val="tx1"/>
                </a:solidFill>
                <a:latin typeface="Arial" pitchFamily="34" charset="0"/>
                <a:ea typeface="+mn-ea"/>
                <a:cs typeface="+mn-cs"/>
              </a:defRPr>
            </a:lvl2pPr>
            <a:lvl3pPr marL="914400" algn="ctr" rtl="0" fontAlgn="base">
              <a:spcBef>
                <a:spcPct val="0"/>
              </a:spcBef>
              <a:spcAft>
                <a:spcPct val="0"/>
              </a:spcAft>
              <a:defRPr kern="1200">
                <a:solidFill>
                  <a:schemeClr val="tx1"/>
                </a:solidFill>
                <a:latin typeface="Arial" pitchFamily="34" charset="0"/>
                <a:ea typeface="+mn-ea"/>
                <a:cs typeface="+mn-cs"/>
              </a:defRPr>
            </a:lvl3pPr>
            <a:lvl4pPr marL="1371600" algn="ctr" rtl="0" fontAlgn="base">
              <a:spcBef>
                <a:spcPct val="0"/>
              </a:spcBef>
              <a:spcAft>
                <a:spcPct val="0"/>
              </a:spcAft>
              <a:defRPr kern="1200">
                <a:solidFill>
                  <a:schemeClr val="tx1"/>
                </a:solidFill>
                <a:latin typeface="Arial" pitchFamily="34" charset="0"/>
                <a:ea typeface="+mn-ea"/>
                <a:cs typeface="+mn-cs"/>
              </a:defRPr>
            </a:lvl4pPr>
            <a:lvl5pPr marL="1828800" algn="ctr"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r>
              <a:rPr lang="es-ES" sz="1600" b="1" dirty="0">
                <a:solidFill>
                  <a:prstClr val="white"/>
                </a:solidFill>
              </a:rPr>
              <a:t>CHICAS</a:t>
            </a:r>
            <a:endParaRPr lang="es-ES" sz="1400" b="1" dirty="0">
              <a:solidFill>
                <a:prstClr val="white"/>
              </a:solidFill>
            </a:endParaRPr>
          </a:p>
        </p:txBody>
      </p:sp>
      <p:sp>
        <p:nvSpPr>
          <p:cNvPr id="17" name="16 Rectángulo"/>
          <p:cNvSpPr/>
          <p:nvPr/>
        </p:nvSpPr>
        <p:spPr>
          <a:xfrm>
            <a:off x="1251678" y="5043601"/>
            <a:ext cx="5263422" cy="107721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s-ES" sz="1600" b="1" dirty="0">
                <a:solidFill>
                  <a:schemeClr val="bg1"/>
                </a:solidFill>
              </a:rPr>
              <a:t>Jugar a videojuegos violentos (tipo GTA o CALL OF DUTY) implica tasas de </a:t>
            </a:r>
            <a:r>
              <a:rPr lang="es-ES" sz="1600" b="1" dirty="0" err="1">
                <a:solidFill>
                  <a:schemeClr val="bg1"/>
                </a:solidFill>
              </a:rPr>
              <a:t>ciberacoso</a:t>
            </a:r>
            <a:r>
              <a:rPr lang="es-ES" sz="1600" b="1" dirty="0">
                <a:solidFill>
                  <a:schemeClr val="bg1"/>
                </a:solidFill>
              </a:rPr>
              <a:t> significativamente mayores, especialmente en el caso de las chicas y de lo más pequeños</a:t>
            </a:r>
          </a:p>
        </p:txBody>
      </p:sp>
      <p:graphicFrame>
        <p:nvGraphicFramePr>
          <p:cNvPr id="16" name="15 Gráfico"/>
          <p:cNvGraphicFramePr/>
          <p:nvPr>
            <p:extLst>
              <p:ext uri="{D42A27DB-BD31-4B8C-83A1-F6EECF244321}">
                <p14:modId xmlns:p14="http://schemas.microsoft.com/office/powerpoint/2010/main" val="1363088780"/>
              </p:ext>
            </p:extLst>
          </p:nvPr>
        </p:nvGraphicFramePr>
        <p:xfrm>
          <a:off x="7006840" y="3926395"/>
          <a:ext cx="4830317" cy="2798980"/>
        </p:xfrm>
        <a:graphic>
          <a:graphicData uri="http://schemas.openxmlformats.org/drawingml/2006/chart">
            <c:chart xmlns:c="http://schemas.openxmlformats.org/drawingml/2006/chart" xmlns:r="http://schemas.openxmlformats.org/officeDocument/2006/relationships" r:id="rId5"/>
          </a:graphicData>
        </a:graphic>
      </p:graphicFrame>
      <p:sp>
        <p:nvSpPr>
          <p:cNvPr id="19" name="8 CuadroTexto"/>
          <p:cNvSpPr txBox="1"/>
          <p:nvPr/>
        </p:nvSpPr>
        <p:spPr>
          <a:xfrm>
            <a:off x="9915858" y="3521928"/>
            <a:ext cx="1514142" cy="338554"/>
          </a:xfrm>
          <a:prstGeom prst="rect">
            <a:avLst/>
          </a:prstGeom>
          <a:solidFill>
            <a:schemeClr val="accent3">
              <a:lumMod val="75000"/>
            </a:schemeClr>
          </a:solidFill>
        </p:spPr>
        <p:txBody>
          <a:bodyPr wrap="square" rtlCol="0">
            <a:spAutoFit/>
          </a:bodyPr>
          <a:lstStyle>
            <a:defPPr>
              <a:defRPr lang="es-ES"/>
            </a:defPPr>
            <a:lvl1pPr algn="ctr" rtl="0" fontAlgn="base">
              <a:spcBef>
                <a:spcPct val="0"/>
              </a:spcBef>
              <a:spcAft>
                <a:spcPct val="0"/>
              </a:spcAft>
              <a:defRPr kern="1200">
                <a:solidFill>
                  <a:schemeClr val="tx1"/>
                </a:solidFill>
                <a:latin typeface="Arial" pitchFamily="34" charset="0"/>
                <a:ea typeface="+mn-ea"/>
                <a:cs typeface="+mn-cs"/>
              </a:defRPr>
            </a:lvl1pPr>
            <a:lvl2pPr marL="457200" algn="ctr" rtl="0" fontAlgn="base">
              <a:spcBef>
                <a:spcPct val="0"/>
              </a:spcBef>
              <a:spcAft>
                <a:spcPct val="0"/>
              </a:spcAft>
              <a:defRPr kern="1200">
                <a:solidFill>
                  <a:schemeClr val="tx1"/>
                </a:solidFill>
                <a:latin typeface="Arial" pitchFamily="34" charset="0"/>
                <a:ea typeface="+mn-ea"/>
                <a:cs typeface="+mn-cs"/>
              </a:defRPr>
            </a:lvl2pPr>
            <a:lvl3pPr marL="914400" algn="ctr" rtl="0" fontAlgn="base">
              <a:spcBef>
                <a:spcPct val="0"/>
              </a:spcBef>
              <a:spcAft>
                <a:spcPct val="0"/>
              </a:spcAft>
              <a:defRPr kern="1200">
                <a:solidFill>
                  <a:schemeClr val="tx1"/>
                </a:solidFill>
                <a:latin typeface="Arial" pitchFamily="34" charset="0"/>
                <a:ea typeface="+mn-ea"/>
                <a:cs typeface="+mn-cs"/>
              </a:defRPr>
            </a:lvl3pPr>
            <a:lvl4pPr marL="1371600" algn="ctr" rtl="0" fontAlgn="base">
              <a:spcBef>
                <a:spcPct val="0"/>
              </a:spcBef>
              <a:spcAft>
                <a:spcPct val="0"/>
              </a:spcAft>
              <a:defRPr kern="1200">
                <a:solidFill>
                  <a:schemeClr val="tx1"/>
                </a:solidFill>
                <a:latin typeface="Arial" pitchFamily="34" charset="0"/>
                <a:ea typeface="+mn-ea"/>
                <a:cs typeface="+mn-cs"/>
              </a:defRPr>
            </a:lvl4pPr>
            <a:lvl5pPr marL="1828800" algn="ctr"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r>
              <a:rPr lang="es-ES" sz="1600" b="1" dirty="0">
                <a:solidFill>
                  <a:prstClr val="white"/>
                </a:solidFill>
              </a:rPr>
              <a:t>12-13 AÑOS</a:t>
            </a:r>
            <a:endParaRPr lang="es-ES" sz="1400" b="1" dirty="0">
              <a:solidFill>
                <a:prstClr val="white"/>
              </a:solidFill>
            </a:endParaRPr>
          </a:p>
        </p:txBody>
      </p:sp>
    </p:spTree>
    <p:extLst>
      <p:ext uri="{BB962C8B-B14F-4D97-AF65-F5344CB8AC3E}">
        <p14:creationId xmlns:p14="http://schemas.microsoft.com/office/powerpoint/2010/main" val="339270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15" grpId="0" animBg="1"/>
      <p:bldGraphic spid="16" grpId="0">
        <p:bldAsOne/>
      </p:bldGraphic>
      <p:bldP spid="19"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6340839" y="5072997"/>
            <a:ext cx="4297984" cy="307777"/>
          </a:xfrm>
          <a:prstGeom prst="rect">
            <a:avLst/>
          </a:prstGeom>
        </p:spPr>
        <p:txBody>
          <a:bodyPr wrap="square">
            <a:spAutoFit/>
          </a:bodyPr>
          <a:lstStyle/>
          <a:p>
            <a:r>
              <a:rPr lang="pt-BR" sz="1400" b="1" dirty="0">
                <a:solidFill>
                  <a:srgbClr val="1F497D"/>
                </a:solidFill>
              </a:rPr>
              <a:t>¿Te </a:t>
            </a:r>
            <a:r>
              <a:rPr lang="pt-BR" sz="1400" b="1" dirty="0" err="1">
                <a:solidFill>
                  <a:srgbClr val="1F497D"/>
                </a:solidFill>
              </a:rPr>
              <a:t>sueles</a:t>
            </a:r>
            <a:r>
              <a:rPr lang="pt-BR" sz="1400" b="1" dirty="0">
                <a:solidFill>
                  <a:srgbClr val="1F497D"/>
                </a:solidFill>
              </a:rPr>
              <a:t> conectar a partir de </a:t>
            </a:r>
            <a:r>
              <a:rPr lang="pt-BR" sz="1400" b="1" dirty="0" err="1">
                <a:solidFill>
                  <a:srgbClr val="1F497D"/>
                </a:solidFill>
              </a:rPr>
              <a:t>las</a:t>
            </a:r>
            <a:r>
              <a:rPr lang="pt-BR" sz="1400" b="1" dirty="0">
                <a:solidFill>
                  <a:srgbClr val="1F497D"/>
                </a:solidFill>
              </a:rPr>
              <a:t> 12 de </a:t>
            </a:r>
            <a:r>
              <a:rPr lang="pt-BR" sz="1400" b="1" dirty="0" err="1">
                <a:solidFill>
                  <a:srgbClr val="1F497D"/>
                </a:solidFill>
              </a:rPr>
              <a:t>la</a:t>
            </a:r>
            <a:r>
              <a:rPr lang="pt-BR" sz="1400" b="1" dirty="0">
                <a:solidFill>
                  <a:srgbClr val="1F497D"/>
                </a:solidFill>
              </a:rPr>
              <a:t> </a:t>
            </a:r>
            <a:r>
              <a:rPr lang="pt-BR" sz="1400" b="1" dirty="0" err="1">
                <a:solidFill>
                  <a:srgbClr val="1F497D"/>
                </a:solidFill>
              </a:rPr>
              <a:t>noche</a:t>
            </a:r>
            <a:r>
              <a:rPr lang="pt-BR" sz="1400" b="1" dirty="0">
                <a:solidFill>
                  <a:srgbClr val="1F497D"/>
                </a:solidFill>
              </a:rPr>
              <a:t>?</a:t>
            </a:r>
            <a:endParaRPr lang="es-ES" sz="1400" b="1" dirty="0">
              <a:solidFill>
                <a:srgbClr val="1F497D"/>
              </a:solidFill>
            </a:endParaRPr>
          </a:p>
        </p:txBody>
      </p:sp>
      <p:graphicFrame>
        <p:nvGraphicFramePr>
          <p:cNvPr id="7" name="6 Gráfico"/>
          <p:cNvGraphicFramePr/>
          <p:nvPr>
            <p:extLst>
              <p:ext uri="{D42A27DB-BD31-4B8C-83A1-F6EECF244321}">
                <p14:modId xmlns:p14="http://schemas.microsoft.com/office/powerpoint/2010/main" val="438619741"/>
              </p:ext>
            </p:extLst>
          </p:nvPr>
        </p:nvGraphicFramePr>
        <p:xfrm>
          <a:off x="6090692" y="1579419"/>
          <a:ext cx="5225008" cy="3778394"/>
        </p:xfrm>
        <a:graphic>
          <a:graphicData uri="http://schemas.openxmlformats.org/drawingml/2006/chart">
            <c:chart xmlns:c="http://schemas.openxmlformats.org/drawingml/2006/chart" xmlns:r="http://schemas.openxmlformats.org/officeDocument/2006/relationships" r:id="rId2"/>
          </a:graphicData>
        </a:graphic>
      </p:graphicFrame>
      <p:sp>
        <p:nvSpPr>
          <p:cNvPr id="11" name="10 Rectángulo"/>
          <p:cNvSpPr/>
          <p:nvPr/>
        </p:nvSpPr>
        <p:spPr>
          <a:xfrm>
            <a:off x="1303267" y="5072997"/>
            <a:ext cx="4699591" cy="307777"/>
          </a:xfrm>
          <a:prstGeom prst="rect">
            <a:avLst/>
          </a:prstGeom>
        </p:spPr>
        <p:txBody>
          <a:bodyPr wrap="square">
            <a:spAutoFit/>
          </a:bodyPr>
          <a:lstStyle/>
          <a:p>
            <a:r>
              <a:rPr lang="es-ES" sz="1400" b="1" dirty="0">
                <a:solidFill>
                  <a:srgbClr val="1F497D"/>
                </a:solidFill>
              </a:rPr>
              <a:t>¿Llevas el móvil a clase?</a:t>
            </a:r>
          </a:p>
        </p:txBody>
      </p:sp>
      <p:graphicFrame>
        <p:nvGraphicFramePr>
          <p:cNvPr id="12" name="11 Gráfico"/>
          <p:cNvGraphicFramePr/>
          <p:nvPr>
            <p:extLst>
              <p:ext uri="{D42A27DB-BD31-4B8C-83A1-F6EECF244321}">
                <p14:modId xmlns:p14="http://schemas.microsoft.com/office/powerpoint/2010/main" val="1739185687"/>
              </p:ext>
            </p:extLst>
          </p:nvPr>
        </p:nvGraphicFramePr>
        <p:xfrm>
          <a:off x="981285" y="1403476"/>
          <a:ext cx="4933739" cy="39543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2 Diagrama"/>
          <p:cNvGraphicFramePr/>
          <p:nvPr>
            <p:extLst>
              <p:ext uri="{D42A27DB-BD31-4B8C-83A1-F6EECF244321}">
                <p14:modId xmlns:p14="http://schemas.microsoft.com/office/powerpoint/2010/main" val="3136960856"/>
              </p:ext>
            </p:extLst>
          </p:nvPr>
        </p:nvGraphicFramePr>
        <p:xfrm>
          <a:off x="2579977" y="452776"/>
          <a:ext cx="6047014" cy="11805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9334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p:cNvGraphicFramePr/>
          <p:nvPr>
            <p:extLst>
              <p:ext uri="{D42A27DB-BD31-4B8C-83A1-F6EECF244321}">
                <p14:modId xmlns:p14="http://schemas.microsoft.com/office/powerpoint/2010/main" val="2233376983"/>
              </p:ext>
            </p:extLst>
          </p:nvPr>
        </p:nvGraphicFramePr>
        <p:xfrm>
          <a:off x="2579977" y="452776"/>
          <a:ext cx="6047014" cy="11805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2"/>
          <p:cNvSpPr>
            <a:spLocks noGrp="1" noChangeArrowheads="1"/>
          </p:cNvSpPr>
          <p:nvPr>
            <p:ph type="title"/>
          </p:nvPr>
        </p:nvSpPr>
        <p:spPr>
          <a:xfrm>
            <a:off x="1284720" y="187578"/>
            <a:ext cx="8497192" cy="715962"/>
          </a:xfrm>
        </p:spPr>
        <p:txBody>
          <a:bodyPr>
            <a:noAutofit/>
          </a:bodyPr>
          <a:lstStyle/>
          <a:p>
            <a:r>
              <a:rPr lang="es-ES" altLang="es-ES" dirty="0"/>
              <a:t>¿Como detectaRlo?</a:t>
            </a:r>
          </a:p>
        </p:txBody>
      </p:sp>
      <p:pic>
        <p:nvPicPr>
          <p:cNvPr id="13" name="12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3953" y="983239"/>
            <a:ext cx="4147661" cy="982721"/>
          </a:xfrm>
          <a:prstGeom prst="rect">
            <a:avLst/>
          </a:prstGeom>
        </p:spPr>
      </p:pic>
      <p:pic>
        <p:nvPicPr>
          <p:cNvPr id="14" name="13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26761" y="983239"/>
            <a:ext cx="4147661" cy="982721"/>
          </a:xfrm>
          <a:prstGeom prst="rect">
            <a:avLst/>
          </a:prstGeom>
        </p:spPr>
      </p:pic>
      <p:pic>
        <p:nvPicPr>
          <p:cNvPr id="15" name="14 Imagen"/>
          <p:cNvPicPr>
            <a:picLocks noChangeAspect="1"/>
          </p:cNvPicPr>
          <p:nvPr/>
        </p:nvPicPr>
        <p:blipFill rotWithShape="1">
          <a:blip r:embed="rId7">
            <a:extLst>
              <a:ext uri="{28A0092B-C50C-407E-A947-70E740481C1C}">
                <a14:useLocalDpi xmlns:a14="http://schemas.microsoft.com/office/drawing/2010/main" val="0"/>
              </a:ext>
            </a:extLst>
          </a:blip>
          <a:srcRect l="12870"/>
          <a:stretch/>
        </p:blipFill>
        <p:spPr>
          <a:xfrm>
            <a:off x="4701614" y="983239"/>
            <a:ext cx="3613845" cy="982721"/>
          </a:xfrm>
          <a:prstGeom prst="rect">
            <a:avLst/>
          </a:prstGeom>
        </p:spPr>
      </p:pic>
      <p:graphicFrame>
        <p:nvGraphicFramePr>
          <p:cNvPr id="16" name="15 Tabla"/>
          <p:cNvGraphicFramePr>
            <a:graphicFrameLocks noGrp="1"/>
          </p:cNvGraphicFramePr>
          <p:nvPr>
            <p:extLst>
              <p:ext uri="{D42A27DB-BD31-4B8C-83A1-F6EECF244321}">
                <p14:modId xmlns:p14="http://schemas.microsoft.com/office/powerpoint/2010/main" val="3037509412"/>
              </p:ext>
            </p:extLst>
          </p:nvPr>
        </p:nvGraphicFramePr>
        <p:xfrm>
          <a:off x="368499" y="2120132"/>
          <a:ext cx="11697363" cy="4251960"/>
        </p:xfrm>
        <a:graphic>
          <a:graphicData uri="http://schemas.openxmlformats.org/drawingml/2006/table">
            <a:tbl>
              <a:tblPr bandRow="1">
                <a:tableStyleId>{5C22544A-7EE6-4342-B048-85BDC9FD1C3A}</a:tableStyleId>
              </a:tblPr>
              <a:tblGrid>
                <a:gridCol w="11697363">
                  <a:extLst>
                    <a:ext uri="{9D8B030D-6E8A-4147-A177-3AD203B41FA5}">
                      <a16:colId xmlns:a16="http://schemas.microsoft.com/office/drawing/2014/main" xmlns="" val="20000"/>
                    </a:ext>
                  </a:extLst>
                </a:gridCol>
              </a:tblGrid>
              <a:tr h="237944">
                <a:tc>
                  <a:txBody>
                    <a:bodyPr/>
                    <a:lstStyle/>
                    <a:p>
                      <a:pPr marL="453390" indent="-226695" algn="ctr">
                        <a:lnSpc>
                          <a:spcPct val="150000"/>
                        </a:lnSpc>
                        <a:spcAft>
                          <a:spcPts val="0"/>
                        </a:spcAft>
                      </a:pPr>
                      <a:r>
                        <a:rPr lang="es-ES" sz="1800" b="1" kern="1200" cap="small" dirty="0">
                          <a:solidFill>
                            <a:schemeClr val="bg1"/>
                          </a:solidFill>
                          <a:effectLst/>
                        </a:rPr>
                        <a:t>SEÑALES DE ALERTA (VÍCTIMAS)</a:t>
                      </a:r>
                      <a:endParaRPr lang="es-ES" sz="1600" b="1" dirty="0">
                        <a:solidFill>
                          <a:schemeClr val="bg1"/>
                        </a:solidFill>
                        <a:effectLst/>
                        <a:latin typeface="Calibri"/>
                        <a:ea typeface="Calibri"/>
                        <a:cs typeface="Times New Roman"/>
                      </a:endParaRPr>
                    </a:p>
                  </a:txBody>
                  <a:tcPr marL="58525" marR="58525" marT="0" marB="0">
                    <a:solidFill>
                      <a:schemeClr val="tx2"/>
                    </a:solidFill>
                  </a:tcPr>
                </a:tc>
                <a:extLst>
                  <a:ext uri="{0D108BD9-81ED-4DB2-BD59-A6C34878D82A}">
                    <a16:rowId xmlns:a16="http://schemas.microsoft.com/office/drawing/2014/main" xmlns="" val="10000"/>
                  </a:ext>
                </a:extLst>
              </a:tr>
              <a:tr h="3714012">
                <a:tc>
                  <a:txBody>
                    <a:bodyPr/>
                    <a:lstStyle/>
                    <a:p>
                      <a:pPr marL="342900" lvl="0" indent="-342900" algn="just">
                        <a:lnSpc>
                          <a:spcPct val="150000"/>
                        </a:lnSpc>
                        <a:spcAft>
                          <a:spcPts val="0"/>
                        </a:spcAft>
                        <a:buClr>
                          <a:srgbClr val="002060"/>
                        </a:buClr>
                        <a:buFont typeface="Wingdings" panose="05000000000000000000" pitchFamily="2" charset="2"/>
                        <a:buChar char="§"/>
                      </a:pPr>
                      <a:r>
                        <a:rPr lang="es-ES" sz="1400" b="1" dirty="0">
                          <a:solidFill>
                            <a:srgbClr val="002060"/>
                          </a:solidFill>
                          <a:effectLst/>
                        </a:rPr>
                        <a:t>Estado de ansiedad, nerviosismo, inquietud, miedo (no sólo a ir al colegio  sino a quedar solo en casa)</a:t>
                      </a:r>
                    </a:p>
                    <a:p>
                      <a:pPr marL="342900" lvl="0" indent="-342900" algn="just">
                        <a:lnSpc>
                          <a:spcPct val="150000"/>
                        </a:lnSpc>
                        <a:spcAft>
                          <a:spcPts val="0"/>
                        </a:spcAft>
                        <a:buClr>
                          <a:srgbClr val="002060"/>
                        </a:buClr>
                        <a:buFont typeface="Wingdings" panose="05000000000000000000" pitchFamily="2" charset="2"/>
                        <a:buChar char="§"/>
                      </a:pPr>
                      <a:r>
                        <a:rPr lang="es-ES" sz="1400" b="1" dirty="0">
                          <a:solidFill>
                            <a:srgbClr val="002060"/>
                          </a:solidFill>
                          <a:effectLst/>
                        </a:rPr>
                        <a:t>Crisis de angustia  “espontáneas” (posibles amenazas o chantajes)</a:t>
                      </a:r>
                    </a:p>
                    <a:p>
                      <a:pPr marL="342900" lvl="0" indent="-342900" algn="just">
                        <a:lnSpc>
                          <a:spcPct val="150000"/>
                        </a:lnSpc>
                        <a:spcAft>
                          <a:spcPts val="0"/>
                        </a:spcAft>
                        <a:buClr>
                          <a:srgbClr val="002060"/>
                        </a:buClr>
                        <a:buFont typeface="Wingdings" panose="05000000000000000000" pitchFamily="2" charset="2"/>
                        <a:buChar char="§"/>
                      </a:pPr>
                      <a:r>
                        <a:rPr lang="es-ES" sz="1400" b="1" dirty="0">
                          <a:solidFill>
                            <a:srgbClr val="002060"/>
                          </a:solidFill>
                          <a:effectLst/>
                        </a:rPr>
                        <a:t>Síntomas psicosomáticos: quejas, cefaleas, dolores abdominales, sin causa orgánica</a:t>
                      </a:r>
                    </a:p>
                    <a:p>
                      <a:pPr marL="342900" lvl="0" indent="-342900" algn="just">
                        <a:lnSpc>
                          <a:spcPct val="150000"/>
                        </a:lnSpc>
                        <a:spcAft>
                          <a:spcPts val="0"/>
                        </a:spcAft>
                        <a:buClr>
                          <a:srgbClr val="002060"/>
                        </a:buClr>
                        <a:buFont typeface="Wingdings" panose="05000000000000000000" pitchFamily="2" charset="2"/>
                        <a:buChar char="§"/>
                      </a:pPr>
                      <a:r>
                        <a:rPr lang="es-ES" sz="1400" b="1" dirty="0">
                          <a:solidFill>
                            <a:srgbClr val="002060"/>
                          </a:solidFill>
                          <a:effectLst/>
                        </a:rPr>
                        <a:t>Síntomas depresivos: tristeza, apatía, fatiga, pensamientos suicidas…</a:t>
                      </a:r>
                    </a:p>
                    <a:p>
                      <a:pPr marL="342900" lvl="0" indent="-342900" algn="just">
                        <a:lnSpc>
                          <a:spcPct val="150000"/>
                        </a:lnSpc>
                        <a:spcAft>
                          <a:spcPts val="0"/>
                        </a:spcAft>
                        <a:buClr>
                          <a:srgbClr val="002060"/>
                        </a:buClr>
                        <a:buFont typeface="Wingdings" panose="05000000000000000000" pitchFamily="2" charset="2"/>
                        <a:buChar char="§"/>
                      </a:pPr>
                      <a:r>
                        <a:rPr lang="es-ES" sz="1400" b="1" dirty="0">
                          <a:solidFill>
                            <a:srgbClr val="002060"/>
                          </a:solidFill>
                          <a:effectLst/>
                        </a:rPr>
                        <a:t>Baja autoestima, comentarios </a:t>
                      </a:r>
                      <a:r>
                        <a:rPr lang="es-ES" sz="1400" b="1" dirty="0" err="1">
                          <a:solidFill>
                            <a:srgbClr val="002060"/>
                          </a:solidFill>
                          <a:effectLst/>
                        </a:rPr>
                        <a:t>autodespectivos</a:t>
                      </a:r>
                      <a:r>
                        <a:rPr lang="es-ES" sz="1400" b="1" dirty="0">
                          <a:solidFill>
                            <a:srgbClr val="002060"/>
                          </a:solidFill>
                          <a:effectLst/>
                        </a:rPr>
                        <a:t> o </a:t>
                      </a:r>
                      <a:r>
                        <a:rPr lang="es-ES" sz="1400" b="1" dirty="0" err="1">
                          <a:solidFill>
                            <a:srgbClr val="002060"/>
                          </a:solidFill>
                          <a:effectLst/>
                        </a:rPr>
                        <a:t>culpabilizantes</a:t>
                      </a:r>
                      <a:endParaRPr lang="es-ES" sz="1400" b="1" dirty="0">
                        <a:solidFill>
                          <a:srgbClr val="002060"/>
                        </a:solidFill>
                        <a:effectLst/>
                      </a:endParaRPr>
                    </a:p>
                    <a:p>
                      <a:pPr marL="342900" lvl="0" indent="-342900" algn="just">
                        <a:lnSpc>
                          <a:spcPct val="150000"/>
                        </a:lnSpc>
                        <a:spcAft>
                          <a:spcPts val="0"/>
                        </a:spcAft>
                        <a:buClr>
                          <a:srgbClr val="002060"/>
                        </a:buClr>
                        <a:buFont typeface="Wingdings" panose="05000000000000000000" pitchFamily="2" charset="2"/>
                        <a:buChar char="§"/>
                      </a:pPr>
                      <a:r>
                        <a:rPr lang="es-ES" sz="1400" b="1" dirty="0">
                          <a:solidFill>
                            <a:srgbClr val="002060"/>
                          </a:solidFill>
                          <a:effectLst/>
                        </a:rPr>
                        <a:t>Cambios repentinos de humor, irritabilidad, </a:t>
                      </a:r>
                      <a:r>
                        <a:rPr lang="es-ES" sz="1400" b="1" dirty="0" err="1">
                          <a:solidFill>
                            <a:srgbClr val="002060"/>
                          </a:solidFill>
                          <a:effectLst/>
                        </a:rPr>
                        <a:t>emocionoalidad</a:t>
                      </a:r>
                      <a:r>
                        <a:rPr lang="es-ES" sz="1400" b="1" dirty="0">
                          <a:solidFill>
                            <a:srgbClr val="002060"/>
                          </a:solidFill>
                          <a:effectLst/>
                        </a:rPr>
                        <a:t> fluctuante, ausencia, fugas…incluso signos </a:t>
                      </a:r>
                      <a:r>
                        <a:rPr lang="es-ES" sz="1400" b="1" dirty="0" err="1">
                          <a:solidFill>
                            <a:srgbClr val="002060"/>
                          </a:solidFill>
                          <a:effectLst/>
                        </a:rPr>
                        <a:t>inusuais</a:t>
                      </a:r>
                      <a:r>
                        <a:rPr lang="es-ES" sz="1400" b="1" dirty="0">
                          <a:solidFill>
                            <a:srgbClr val="002060"/>
                          </a:solidFill>
                          <a:effectLst/>
                        </a:rPr>
                        <a:t> de comportamiento agresivos…</a:t>
                      </a:r>
                    </a:p>
                    <a:p>
                      <a:pPr marL="342900" marR="0" lvl="0" indent="-342900" algn="just" defTabSz="914400" rtl="0" eaLnBrk="1" fontAlgn="auto" latinLnBrk="0" hangingPunct="1">
                        <a:lnSpc>
                          <a:spcPct val="150000"/>
                        </a:lnSpc>
                        <a:spcBef>
                          <a:spcPts val="0"/>
                        </a:spcBef>
                        <a:spcAft>
                          <a:spcPts val="0"/>
                        </a:spcAft>
                        <a:buClr>
                          <a:srgbClr val="002060"/>
                        </a:buClr>
                        <a:buSzTx/>
                        <a:buFont typeface="Wingdings" panose="05000000000000000000" pitchFamily="2" charset="2"/>
                        <a:buChar char="§"/>
                        <a:tabLst/>
                        <a:defRPr/>
                      </a:pPr>
                      <a:r>
                        <a:rPr lang="es-ES" sz="1400" b="1" dirty="0">
                          <a:solidFill>
                            <a:srgbClr val="002060"/>
                          </a:solidFill>
                          <a:effectLst/>
                        </a:rPr>
                        <a:t>Cambios conductuales repentinos,  dejar de usar el ordenador,  la </a:t>
                      </a:r>
                      <a:r>
                        <a:rPr lang="es-ES" sz="1400" b="1" dirty="0" err="1">
                          <a:solidFill>
                            <a:srgbClr val="002060"/>
                          </a:solidFill>
                          <a:effectLst/>
                        </a:rPr>
                        <a:t>tablet</a:t>
                      </a:r>
                      <a:r>
                        <a:rPr lang="es-ES" sz="1400" b="1" dirty="0">
                          <a:solidFill>
                            <a:srgbClr val="002060"/>
                          </a:solidFill>
                          <a:effectLst/>
                        </a:rPr>
                        <a:t> o el</a:t>
                      </a:r>
                      <a:r>
                        <a:rPr lang="es-ES" sz="1400" b="1" baseline="0" dirty="0">
                          <a:solidFill>
                            <a:srgbClr val="002060"/>
                          </a:solidFill>
                          <a:effectLst/>
                        </a:rPr>
                        <a:t> </a:t>
                      </a:r>
                      <a:r>
                        <a:rPr lang="es-ES" sz="1400" b="1" dirty="0">
                          <a:solidFill>
                            <a:srgbClr val="002060"/>
                          </a:solidFill>
                          <a:effectLst/>
                        </a:rPr>
                        <a:t>móvil, pérdida de apetito, </a:t>
                      </a:r>
                    </a:p>
                    <a:p>
                      <a:pPr marL="342900" lvl="0" indent="-342900" algn="just">
                        <a:lnSpc>
                          <a:spcPct val="150000"/>
                        </a:lnSpc>
                        <a:spcAft>
                          <a:spcPts val="0"/>
                        </a:spcAft>
                        <a:buClr>
                          <a:srgbClr val="002060"/>
                        </a:buClr>
                        <a:buFont typeface="Wingdings" panose="05000000000000000000" pitchFamily="2" charset="2"/>
                        <a:buChar char="§"/>
                      </a:pPr>
                      <a:r>
                        <a:rPr lang="es-ES" sz="1400" b="1" dirty="0">
                          <a:solidFill>
                            <a:srgbClr val="002060"/>
                          </a:solidFill>
                          <a:effectLst/>
                        </a:rPr>
                        <a:t>Poco interés por actividades lúdicas y/o abandono de actividades extraescolares previas</a:t>
                      </a:r>
                    </a:p>
                    <a:p>
                      <a:pPr marL="342900" lvl="0" indent="-342900" algn="just">
                        <a:lnSpc>
                          <a:spcPct val="150000"/>
                        </a:lnSpc>
                        <a:spcAft>
                          <a:spcPts val="0"/>
                        </a:spcAft>
                        <a:buClr>
                          <a:srgbClr val="002060"/>
                        </a:buClr>
                        <a:buFont typeface="Wingdings" panose="05000000000000000000" pitchFamily="2" charset="2"/>
                        <a:buChar char="§"/>
                      </a:pPr>
                      <a:r>
                        <a:rPr lang="es-ES" sz="1400" b="1" dirty="0">
                          <a:solidFill>
                            <a:srgbClr val="002060"/>
                          </a:solidFill>
                          <a:effectLst/>
                        </a:rPr>
                        <a:t>Trastornos del sueño: terrores nocturnos,  pesadillas, insomnio (de conciliación o de mantenimiento)</a:t>
                      </a:r>
                    </a:p>
                    <a:p>
                      <a:pPr marL="342900" lvl="0" indent="-342900" algn="just">
                        <a:lnSpc>
                          <a:spcPct val="150000"/>
                        </a:lnSpc>
                        <a:spcAft>
                          <a:spcPts val="0"/>
                        </a:spcAft>
                        <a:buClr>
                          <a:srgbClr val="002060"/>
                        </a:buClr>
                        <a:buFont typeface="Wingdings" panose="05000000000000000000" pitchFamily="2" charset="2"/>
                        <a:buChar char="§"/>
                      </a:pPr>
                      <a:r>
                        <a:rPr lang="es-ES" sz="1400" b="1" dirty="0">
                          <a:solidFill>
                            <a:srgbClr val="002060"/>
                          </a:solidFill>
                          <a:effectLst/>
                        </a:rPr>
                        <a:t>Bajo rendimiento escolar:  incapaz de atender, estado de alerta constante</a:t>
                      </a:r>
                    </a:p>
                    <a:p>
                      <a:pPr marL="342900" lvl="0" indent="-342900" algn="just">
                        <a:lnSpc>
                          <a:spcPct val="150000"/>
                        </a:lnSpc>
                        <a:spcAft>
                          <a:spcPts val="0"/>
                        </a:spcAft>
                        <a:buClr>
                          <a:srgbClr val="002060"/>
                        </a:buClr>
                        <a:buFont typeface="Wingdings" panose="05000000000000000000" pitchFamily="2" charset="2"/>
                        <a:buChar char="§"/>
                      </a:pPr>
                      <a:r>
                        <a:rPr lang="es-ES" sz="1400" b="1" dirty="0">
                          <a:solidFill>
                            <a:srgbClr val="002060"/>
                          </a:solidFill>
                          <a:effectLst/>
                        </a:rPr>
                        <a:t>Aislamiento:  pérdida de amigos/as, </a:t>
                      </a:r>
                      <a:r>
                        <a:rPr lang="es-ES" sz="1400" b="1" dirty="0" err="1">
                          <a:solidFill>
                            <a:srgbClr val="002060"/>
                          </a:solidFill>
                          <a:effectLst/>
                        </a:rPr>
                        <a:t>rehuye</a:t>
                      </a:r>
                      <a:r>
                        <a:rPr lang="es-ES" sz="1400" b="1" baseline="0" dirty="0">
                          <a:solidFill>
                            <a:srgbClr val="002060"/>
                          </a:solidFill>
                          <a:effectLst/>
                        </a:rPr>
                        <a:t> p</a:t>
                      </a:r>
                      <a:r>
                        <a:rPr lang="es-ES" sz="1400" b="1" dirty="0">
                          <a:solidFill>
                            <a:srgbClr val="002060"/>
                          </a:solidFill>
                          <a:effectLst/>
                        </a:rPr>
                        <a:t>articipar en actividades grupales, menor comunicación…</a:t>
                      </a:r>
                    </a:p>
                  </a:txBody>
                  <a:tcPr marL="58525" marR="58525" marT="0" marB="0"/>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26201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p:cNvGraphicFramePr/>
          <p:nvPr>
            <p:extLst>
              <p:ext uri="{D42A27DB-BD31-4B8C-83A1-F6EECF244321}">
                <p14:modId xmlns:p14="http://schemas.microsoft.com/office/powerpoint/2010/main" val="1612220550"/>
              </p:ext>
            </p:extLst>
          </p:nvPr>
        </p:nvGraphicFramePr>
        <p:xfrm>
          <a:off x="2579977" y="452776"/>
          <a:ext cx="6047014" cy="11805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3 Tabla"/>
          <p:cNvGraphicFramePr>
            <a:graphicFrameLocks noGrp="1"/>
          </p:cNvGraphicFramePr>
          <p:nvPr>
            <p:extLst>
              <p:ext uri="{D42A27DB-BD31-4B8C-83A1-F6EECF244321}">
                <p14:modId xmlns:p14="http://schemas.microsoft.com/office/powerpoint/2010/main" val="1243935140"/>
              </p:ext>
            </p:extLst>
          </p:nvPr>
        </p:nvGraphicFramePr>
        <p:xfrm>
          <a:off x="1325881" y="988934"/>
          <a:ext cx="10412730" cy="3931920"/>
        </p:xfrm>
        <a:graphic>
          <a:graphicData uri="http://schemas.openxmlformats.org/drawingml/2006/table">
            <a:tbl>
              <a:tblPr bandRow="1">
                <a:tableStyleId>{5C22544A-7EE6-4342-B048-85BDC9FD1C3A}</a:tableStyleId>
              </a:tblPr>
              <a:tblGrid>
                <a:gridCol w="10412730">
                  <a:extLst>
                    <a:ext uri="{9D8B030D-6E8A-4147-A177-3AD203B41FA5}">
                      <a16:colId xmlns:a16="http://schemas.microsoft.com/office/drawing/2014/main" xmlns="" val="20000"/>
                    </a:ext>
                  </a:extLst>
                </a:gridCol>
              </a:tblGrid>
              <a:tr h="0">
                <a:tc>
                  <a:txBody>
                    <a:bodyPr/>
                    <a:lstStyle/>
                    <a:p>
                      <a:pPr indent="450215" algn="ctr">
                        <a:lnSpc>
                          <a:spcPct val="150000"/>
                        </a:lnSpc>
                        <a:spcAft>
                          <a:spcPts val="0"/>
                        </a:spcAft>
                      </a:pPr>
                      <a:r>
                        <a:rPr lang="es-ES" sz="1800" b="1" kern="1200" cap="small" dirty="0">
                          <a:solidFill>
                            <a:schemeClr val="bg1"/>
                          </a:solidFill>
                          <a:effectLst/>
                        </a:rPr>
                        <a:t>SEÑALES DE ALERTA (AGRESORES)</a:t>
                      </a:r>
                      <a:endParaRPr lang="es-ES" sz="1800" b="1" dirty="0">
                        <a:solidFill>
                          <a:schemeClr val="bg1"/>
                        </a:solidFill>
                        <a:effectLst/>
                        <a:latin typeface="Calibri"/>
                        <a:ea typeface="Calibri"/>
                        <a:cs typeface="Times New Roman"/>
                      </a:endParaRPr>
                    </a:p>
                  </a:txBody>
                  <a:tcPr marL="68580" marR="68580" marT="0" marB="0">
                    <a:solidFill>
                      <a:schemeClr val="tx2"/>
                    </a:solidFill>
                  </a:tcPr>
                </a:tc>
                <a:extLst>
                  <a:ext uri="{0D108BD9-81ED-4DB2-BD59-A6C34878D82A}">
                    <a16:rowId xmlns:a16="http://schemas.microsoft.com/office/drawing/2014/main" xmlns="" val="10000"/>
                  </a:ext>
                </a:extLst>
              </a:tr>
              <a:tr h="2491105">
                <a:tc>
                  <a:txBody>
                    <a:bodyPr/>
                    <a:lstStyle/>
                    <a:p>
                      <a:pPr marL="342900" lvl="0" indent="-342900" algn="l">
                        <a:lnSpc>
                          <a:spcPct val="150000"/>
                        </a:lnSpc>
                        <a:spcAft>
                          <a:spcPts val="0"/>
                        </a:spcAft>
                        <a:buClr>
                          <a:srgbClr val="002060"/>
                        </a:buClr>
                        <a:buFont typeface="Wingdings" panose="05000000000000000000" pitchFamily="2" charset="2"/>
                        <a:buChar char="§"/>
                      </a:pPr>
                      <a:r>
                        <a:rPr lang="es-ES" sz="1400" b="1" dirty="0">
                          <a:solidFill>
                            <a:srgbClr val="002060"/>
                          </a:solidFill>
                          <a:effectLst/>
                        </a:rPr>
                        <a:t>Actitudes agresivas</a:t>
                      </a:r>
                    </a:p>
                    <a:p>
                      <a:pPr marL="342900" marR="0" lvl="0" indent="-342900" algn="l" defTabSz="914400" rtl="0" eaLnBrk="1" fontAlgn="auto" latinLnBrk="0" hangingPunct="1">
                        <a:lnSpc>
                          <a:spcPct val="150000"/>
                        </a:lnSpc>
                        <a:spcBef>
                          <a:spcPts val="0"/>
                        </a:spcBef>
                        <a:spcAft>
                          <a:spcPts val="0"/>
                        </a:spcAft>
                        <a:buClr>
                          <a:srgbClr val="002060"/>
                        </a:buClr>
                        <a:buSzTx/>
                        <a:buFont typeface="Wingdings" panose="05000000000000000000" pitchFamily="2" charset="2"/>
                        <a:buChar char="§"/>
                        <a:tabLst/>
                        <a:defRPr/>
                      </a:pPr>
                      <a:r>
                        <a:rPr lang="es-ES" sz="1400" b="1" dirty="0">
                          <a:solidFill>
                            <a:srgbClr val="002060"/>
                          </a:solidFill>
                          <a:effectLst/>
                        </a:rPr>
                        <a:t>Círculo de amigos agresivos</a:t>
                      </a:r>
                    </a:p>
                    <a:p>
                      <a:pPr marL="342900" lvl="0" indent="-342900" algn="l">
                        <a:lnSpc>
                          <a:spcPct val="150000"/>
                        </a:lnSpc>
                        <a:spcAft>
                          <a:spcPts val="0"/>
                        </a:spcAft>
                        <a:buClr>
                          <a:srgbClr val="002060"/>
                        </a:buClr>
                        <a:buFont typeface="Wingdings" panose="05000000000000000000" pitchFamily="2" charset="2"/>
                        <a:buChar char="§"/>
                      </a:pPr>
                      <a:r>
                        <a:rPr lang="es-ES" sz="1400" b="1" dirty="0">
                          <a:solidFill>
                            <a:srgbClr val="002060"/>
                          </a:solidFill>
                          <a:effectLst/>
                        </a:rPr>
                        <a:t>Escasa empatía:  incapacidad de ponerse en el lugar del otro,  de reconocer el sufrimiento ajeno y frenarlo</a:t>
                      </a:r>
                    </a:p>
                    <a:p>
                      <a:pPr marL="342900" marR="0" lvl="0" indent="-342900" algn="l" defTabSz="914400" rtl="0" eaLnBrk="1" fontAlgn="auto" latinLnBrk="0" hangingPunct="1">
                        <a:lnSpc>
                          <a:spcPct val="150000"/>
                        </a:lnSpc>
                        <a:spcBef>
                          <a:spcPts val="0"/>
                        </a:spcBef>
                        <a:spcAft>
                          <a:spcPts val="0"/>
                        </a:spcAft>
                        <a:buClr>
                          <a:srgbClr val="002060"/>
                        </a:buClr>
                        <a:buSzTx/>
                        <a:buFont typeface="Wingdings" panose="05000000000000000000" pitchFamily="2" charset="2"/>
                        <a:buChar char="§"/>
                        <a:tabLst/>
                        <a:defRPr/>
                      </a:pPr>
                      <a:r>
                        <a:rPr lang="es-ES" sz="1400" b="1" dirty="0">
                          <a:solidFill>
                            <a:srgbClr val="002060"/>
                          </a:solidFill>
                          <a:effectLst/>
                        </a:rPr>
                        <a:t>Escasa tolerancia a la frustración,  incapacidad de encajar críticas o castigos</a:t>
                      </a:r>
                      <a:r>
                        <a:rPr lang="es-ES" sz="1400" b="1" baseline="0" dirty="0">
                          <a:solidFill>
                            <a:srgbClr val="002060"/>
                          </a:solidFill>
                          <a:effectLst/>
                        </a:rPr>
                        <a:t> y de </a:t>
                      </a:r>
                      <a:r>
                        <a:rPr lang="es-ES" sz="1400" b="1" dirty="0">
                          <a:solidFill>
                            <a:srgbClr val="002060"/>
                          </a:solidFill>
                          <a:effectLst/>
                        </a:rPr>
                        <a:t>asumir las consecuencias de sus actos</a:t>
                      </a:r>
                    </a:p>
                    <a:p>
                      <a:pPr marL="342900" lvl="0" indent="-342900" algn="l">
                        <a:lnSpc>
                          <a:spcPct val="150000"/>
                        </a:lnSpc>
                        <a:spcAft>
                          <a:spcPts val="0"/>
                        </a:spcAft>
                        <a:buClr>
                          <a:srgbClr val="002060"/>
                        </a:buClr>
                        <a:buFont typeface="Wingdings" panose="05000000000000000000" pitchFamily="2" charset="2"/>
                        <a:buChar char="§"/>
                      </a:pPr>
                      <a:r>
                        <a:rPr lang="es-ES" sz="1400" b="1" dirty="0">
                          <a:solidFill>
                            <a:srgbClr val="002060"/>
                          </a:solidFill>
                          <a:effectLst/>
                        </a:rPr>
                        <a:t>Escasa capacidad de introspección y arrepentimiento, tendencia a minimizar o banalizar la agresión, obviando las repercusiones</a:t>
                      </a:r>
                      <a:r>
                        <a:rPr lang="es-ES" sz="1400" b="1" baseline="0" dirty="0">
                          <a:solidFill>
                            <a:srgbClr val="002060"/>
                          </a:solidFill>
                          <a:effectLst/>
                        </a:rPr>
                        <a:t> en la</a:t>
                      </a:r>
                      <a:r>
                        <a:rPr lang="es-ES" sz="1400" b="1" dirty="0">
                          <a:solidFill>
                            <a:srgbClr val="002060"/>
                          </a:solidFill>
                          <a:effectLst/>
                        </a:rPr>
                        <a:t> víctima</a:t>
                      </a:r>
                    </a:p>
                    <a:p>
                      <a:pPr marL="342900" lvl="0" indent="-342900" algn="l">
                        <a:lnSpc>
                          <a:spcPct val="150000"/>
                        </a:lnSpc>
                        <a:spcAft>
                          <a:spcPts val="0"/>
                        </a:spcAft>
                        <a:buClr>
                          <a:srgbClr val="002060"/>
                        </a:buClr>
                        <a:buFont typeface="Wingdings" panose="05000000000000000000" pitchFamily="2" charset="2"/>
                        <a:buChar char="§"/>
                      </a:pPr>
                      <a:r>
                        <a:rPr lang="es-ES" sz="1400" b="1" dirty="0">
                          <a:solidFill>
                            <a:srgbClr val="002060"/>
                          </a:solidFill>
                          <a:effectLst/>
                        </a:rPr>
                        <a:t>Baja autoestima </a:t>
                      </a:r>
                    </a:p>
                    <a:p>
                      <a:pPr marL="342900" lvl="0" indent="-342900" algn="l">
                        <a:lnSpc>
                          <a:spcPct val="150000"/>
                        </a:lnSpc>
                        <a:spcAft>
                          <a:spcPts val="0"/>
                        </a:spcAft>
                        <a:buClr>
                          <a:srgbClr val="002060"/>
                        </a:buClr>
                        <a:buFont typeface="Wingdings" panose="05000000000000000000" pitchFamily="2" charset="2"/>
                        <a:buChar char="§"/>
                      </a:pPr>
                      <a:r>
                        <a:rPr lang="es-ES" sz="1400" b="1" dirty="0">
                          <a:solidFill>
                            <a:srgbClr val="002060"/>
                          </a:solidFill>
                          <a:effectLst/>
                        </a:rPr>
                        <a:t>Baja asertividad</a:t>
                      </a:r>
                    </a:p>
                    <a:p>
                      <a:pPr marL="342900" lvl="0" indent="-342900" algn="l">
                        <a:lnSpc>
                          <a:spcPct val="150000"/>
                        </a:lnSpc>
                        <a:spcAft>
                          <a:spcPts val="0"/>
                        </a:spcAft>
                        <a:buClr>
                          <a:srgbClr val="002060"/>
                        </a:buClr>
                        <a:buFont typeface="Wingdings" panose="05000000000000000000" pitchFamily="2" charset="2"/>
                        <a:buChar char="§"/>
                      </a:pPr>
                      <a:r>
                        <a:rPr lang="es-ES" sz="1400" b="1" dirty="0">
                          <a:solidFill>
                            <a:srgbClr val="002060"/>
                          </a:solidFill>
                          <a:effectLst/>
                        </a:rPr>
                        <a:t>Déficit de habilidades de resolución de conflictos</a:t>
                      </a:r>
                    </a:p>
                    <a:p>
                      <a:pPr marL="342900" lvl="0" indent="-342900" algn="l">
                        <a:lnSpc>
                          <a:spcPct val="150000"/>
                        </a:lnSpc>
                        <a:spcAft>
                          <a:spcPts val="0"/>
                        </a:spcAft>
                        <a:buClr>
                          <a:srgbClr val="002060"/>
                        </a:buClr>
                        <a:buFont typeface="Wingdings" panose="05000000000000000000" pitchFamily="2" charset="2"/>
                        <a:buChar char="§"/>
                      </a:pPr>
                      <a:r>
                        <a:rPr lang="es-ES" sz="1400" b="1" dirty="0">
                          <a:solidFill>
                            <a:srgbClr val="002060"/>
                          </a:solidFill>
                          <a:effectLst/>
                        </a:rPr>
                        <a:t>Tendencia</a:t>
                      </a:r>
                      <a:r>
                        <a:rPr lang="es-ES" sz="1400" b="1" baseline="0" dirty="0">
                          <a:solidFill>
                            <a:srgbClr val="002060"/>
                          </a:solidFill>
                          <a:effectLst/>
                        </a:rPr>
                        <a:t> a ju</a:t>
                      </a:r>
                      <a:r>
                        <a:rPr lang="es-ES" sz="1400" b="1" dirty="0">
                          <a:solidFill>
                            <a:srgbClr val="002060"/>
                          </a:solidFill>
                          <a:effectLst/>
                        </a:rPr>
                        <a:t>stificar la violencia, especialmente la indirecta</a:t>
                      </a:r>
                    </a:p>
                    <a:p>
                      <a:pPr marL="342900" lvl="0" indent="-342900" algn="l">
                        <a:lnSpc>
                          <a:spcPct val="150000"/>
                        </a:lnSpc>
                        <a:spcAft>
                          <a:spcPts val="0"/>
                        </a:spcAft>
                        <a:buClr>
                          <a:srgbClr val="002060"/>
                        </a:buClr>
                        <a:buFont typeface="Wingdings" panose="05000000000000000000" pitchFamily="2" charset="2"/>
                        <a:buChar char="§"/>
                      </a:pPr>
                      <a:r>
                        <a:rPr lang="es-ES" sz="1400" b="1" dirty="0">
                          <a:solidFill>
                            <a:srgbClr val="002060"/>
                          </a:solidFill>
                          <a:effectLst/>
                        </a:rPr>
                        <a:t>Tendencia a justificar situaciones de </a:t>
                      </a:r>
                      <a:r>
                        <a:rPr lang="es-ES" sz="1400" b="1" dirty="0" err="1">
                          <a:solidFill>
                            <a:srgbClr val="002060"/>
                          </a:solidFill>
                          <a:effectLst/>
                        </a:rPr>
                        <a:t>ciberacoso</a:t>
                      </a:r>
                      <a:r>
                        <a:rPr lang="es-ES" sz="1400" b="1" dirty="0">
                          <a:solidFill>
                            <a:srgbClr val="002060"/>
                          </a:solidFill>
                          <a:effectLst/>
                        </a:rPr>
                        <a:t> protagonizadas por otros</a:t>
                      </a:r>
                      <a:endParaRPr lang="es-ES" sz="1400" b="1" dirty="0">
                        <a:solidFill>
                          <a:srgbClr val="002060"/>
                        </a:solidFill>
                        <a:effectLst/>
                        <a:latin typeface="Calibri"/>
                        <a:ea typeface="Calibri"/>
                        <a:cs typeface="Times New Roman"/>
                      </a:endParaRPr>
                    </a:p>
                  </a:txBody>
                  <a:tcPr marL="68580" marR="68580" marT="0" marB="0"/>
                </a:tc>
                <a:extLst>
                  <a:ext uri="{0D108BD9-81ED-4DB2-BD59-A6C34878D82A}">
                    <a16:rowId xmlns:a16="http://schemas.microsoft.com/office/drawing/2014/main" xmlns="" val="10001"/>
                  </a:ext>
                </a:extLst>
              </a:tr>
            </a:tbl>
          </a:graphicData>
        </a:graphic>
      </p:graphicFrame>
      <p:grpSp>
        <p:nvGrpSpPr>
          <p:cNvPr id="9" name="8 Grupo"/>
          <p:cNvGrpSpPr/>
          <p:nvPr/>
        </p:nvGrpSpPr>
        <p:grpSpPr>
          <a:xfrm>
            <a:off x="1914056" y="3431629"/>
            <a:ext cx="9377147" cy="3191113"/>
            <a:chOff x="1914056" y="3431629"/>
            <a:chExt cx="9377147" cy="3191113"/>
          </a:xfrm>
        </p:grpSpPr>
        <p:sp>
          <p:nvSpPr>
            <p:cNvPr id="7" name="6 CuadroTexto"/>
            <p:cNvSpPr txBox="1"/>
            <p:nvPr/>
          </p:nvSpPr>
          <p:spPr>
            <a:xfrm>
              <a:off x="1914056" y="5718447"/>
              <a:ext cx="7776864" cy="46166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lvl="0" algn="ctr" fontAlgn="base">
                <a:spcBef>
                  <a:spcPct val="0"/>
                </a:spcBef>
                <a:spcAft>
                  <a:spcPct val="0"/>
                </a:spcAft>
              </a:pPr>
              <a:r>
                <a:rPr lang="es-ES" sz="2400" b="1" dirty="0">
                  <a:solidFill>
                    <a:srgbClr val="C00000"/>
                  </a:solidFill>
                  <a:latin typeface="Arial" pitchFamily="34" charset="0"/>
                  <a:cs typeface="Arial"/>
                </a:rPr>
                <a:t>C</a:t>
              </a:r>
              <a:r>
                <a:rPr lang="es-ES" sz="2400" dirty="0">
                  <a:solidFill>
                    <a:srgbClr val="C00000"/>
                  </a:solidFill>
                  <a:latin typeface="Arial" pitchFamily="34" charset="0"/>
                  <a:cs typeface="Arial"/>
                </a:rPr>
                <a:t>ambios:</a:t>
              </a:r>
              <a:r>
                <a:rPr lang="es-ES" sz="2000" dirty="0">
                  <a:solidFill>
                    <a:srgbClr val="003366"/>
                  </a:solidFill>
                  <a:latin typeface="Arial" pitchFamily="34" charset="0"/>
                  <a:cs typeface="Arial"/>
                </a:rPr>
                <a:t> </a:t>
              </a:r>
              <a:r>
                <a:rPr lang="es-ES" sz="2000" b="1" dirty="0">
                  <a:solidFill>
                    <a:srgbClr val="003366"/>
                  </a:solidFill>
                  <a:latin typeface="Arial" pitchFamily="34" charset="0"/>
                  <a:cs typeface="Arial"/>
                </a:rPr>
                <a:t>C</a:t>
              </a:r>
              <a:r>
                <a:rPr lang="es-ES" sz="2000" dirty="0">
                  <a:solidFill>
                    <a:srgbClr val="003366"/>
                  </a:solidFill>
                  <a:latin typeface="Arial" pitchFamily="34" charset="0"/>
                  <a:cs typeface="Arial"/>
                </a:rPr>
                <a:t>ostumbres, </a:t>
              </a:r>
              <a:r>
                <a:rPr lang="es-ES" sz="2000" b="1" dirty="0">
                  <a:solidFill>
                    <a:srgbClr val="003366"/>
                  </a:solidFill>
                  <a:latin typeface="Arial" pitchFamily="34" charset="0"/>
                  <a:cs typeface="Arial"/>
                </a:rPr>
                <a:t>C</a:t>
              </a:r>
              <a:r>
                <a:rPr lang="es-ES" sz="2000" dirty="0">
                  <a:solidFill>
                    <a:srgbClr val="003366"/>
                  </a:solidFill>
                  <a:latin typeface="Arial" pitchFamily="34" charset="0"/>
                  <a:cs typeface="Arial"/>
                </a:rPr>
                <a:t>asa</a:t>
              </a:r>
              <a:r>
                <a:rPr lang="es-ES" sz="2000" b="1" dirty="0">
                  <a:solidFill>
                    <a:srgbClr val="003366"/>
                  </a:solidFill>
                  <a:latin typeface="Arial" pitchFamily="34" charset="0"/>
                  <a:cs typeface="Arial"/>
                </a:rPr>
                <a:t>, C</a:t>
              </a:r>
              <a:r>
                <a:rPr lang="es-ES" sz="2000" dirty="0">
                  <a:solidFill>
                    <a:srgbClr val="003366"/>
                  </a:solidFill>
                  <a:latin typeface="Arial" pitchFamily="34" charset="0"/>
                  <a:cs typeface="Arial"/>
                </a:rPr>
                <a:t>lase, </a:t>
              </a:r>
              <a:r>
                <a:rPr lang="es-ES" sz="2000" b="1" dirty="0">
                  <a:solidFill>
                    <a:srgbClr val="003366"/>
                  </a:solidFill>
                  <a:latin typeface="Arial" pitchFamily="34" charset="0"/>
                  <a:cs typeface="Arial"/>
                </a:rPr>
                <a:t>C</a:t>
              </a:r>
              <a:r>
                <a:rPr lang="es-ES" sz="2000" dirty="0">
                  <a:solidFill>
                    <a:srgbClr val="003366"/>
                  </a:solidFill>
                  <a:latin typeface="Arial" pitchFamily="34" charset="0"/>
                  <a:cs typeface="Arial"/>
                </a:rPr>
                <a:t>uerpo …</a:t>
              </a:r>
            </a:p>
          </p:txBody>
        </p:sp>
        <p:pic>
          <p:nvPicPr>
            <p:cNvPr id="8" name="Picture 2" descr="Resultado de imagen de TORO SENTADO">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07622" y="3431629"/>
              <a:ext cx="2483581" cy="319111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9 Rectángulo"/>
          <p:cNvSpPr/>
          <p:nvPr/>
        </p:nvSpPr>
        <p:spPr>
          <a:xfrm>
            <a:off x="6845734" y="6253410"/>
            <a:ext cx="1781257" cy="369332"/>
          </a:xfrm>
          <a:prstGeom prst="rect">
            <a:avLst/>
          </a:prstGeom>
        </p:spPr>
        <p:style>
          <a:lnRef idx="1">
            <a:schemeClr val="accent1"/>
          </a:lnRef>
          <a:fillRef idx="3">
            <a:schemeClr val="accent1"/>
          </a:fillRef>
          <a:effectRef idx="2">
            <a:schemeClr val="accent1"/>
          </a:effectRef>
          <a:fontRef idx="minor">
            <a:schemeClr val="lt1"/>
          </a:fontRef>
        </p:style>
        <p:txBody>
          <a:bodyPr wrap="none">
            <a:spAutoFit/>
          </a:bodyPr>
          <a:lstStyle/>
          <a:p>
            <a:r>
              <a:rPr lang="es-ES" b="1" dirty="0">
                <a:solidFill>
                  <a:srgbClr val="C00000"/>
                </a:solidFill>
                <a:latin typeface="Arial" pitchFamily="34" charset="0"/>
                <a:cs typeface="Arial"/>
              </a:rPr>
              <a:t>LAS TRES “A”</a:t>
            </a:r>
            <a:endParaRPr lang="es-ES" dirty="0"/>
          </a:p>
        </p:txBody>
      </p:sp>
    </p:spTree>
    <p:extLst>
      <p:ext uri="{BB962C8B-B14F-4D97-AF65-F5344CB8AC3E}">
        <p14:creationId xmlns:p14="http://schemas.microsoft.com/office/powerpoint/2010/main" val="1234275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252811" y="556420"/>
            <a:ext cx="11329589" cy="735012"/>
          </a:xfrm>
        </p:spPr>
        <p:txBody>
          <a:bodyPr/>
          <a:lstStyle/>
          <a:p>
            <a:pPr algn="r"/>
            <a:r>
              <a:rPr lang="es-ES" altLang="es-ES" sz="4000" dirty="0">
                <a:solidFill>
                  <a:srgbClr val="003366"/>
                </a:solidFill>
                <a:latin typeface="Britannic Bold" panose="020B0903060703020204" pitchFamily="34" charset="0"/>
              </a:rPr>
              <a:t>¿Como </a:t>
            </a:r>
            <a:r>
              <a:rPr lang="es-ES" altLang="es-ES" sz="4000" dirty="0" err="1">
                <a:solidFill>
                  <a:srgbClr val="003366"/>
                </a:solidFill>
                <a:latin typeface="Britannic Bold" panose="020B0903060703020204" pitchFamily="34" charset="0"/>
              </a:rPr>
              <a:t>prevENIR</a:t>
            </a:r>
            <a:r>
              <a:rPr lang="es-ES" altLang="es-ES" sz="4000" dirty="0">
                <a:solidFill>
                  <a:srgbClr val="003366"/>
                </a:solidFill>
                <a:latin typeface="Britannic Bold" panose="020B0903060703020204" pitchFamily="34" charset="0"/>
              </a:rPr>
              <a:t>?</a:t>
            </a:r>
          </a:p>
        </p:txBody>
      </p:sp>
      <p:sp>
        <p:nvSpPr>
          <p:cNvPr id="5" name="Rectangle 3"/>
          <p:cNvSpPr>
            <a:spLocks noGrp="1" noChangeArrowheads="1"/>
          </p:cNvSpPr>
          <p:nvPr>
            <p:ph idx="1"/>
          </p:nvPr>
        </p:nvSpPr>
        <p:spPr bwMode="auto">
          <a:xfrm>
            <a:off x="1275644" y="1600201"/>
            <a:ext cx="10306756" cy="4525963"/>
          </a:xfrm>
          <a:prstGeom prst="rect">
            <a:avLst/>
          </a:prstGeom>
          <a:blipFill dpi="0" rotWithShape="1">
            <a:blip r:embed="rId2">
              <a:alphaModFix amt="25000"/>
            </a:blip>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lnSpcReduction="10000"/>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s-ES" sz="2000" b="1" i="0" u="none" strike="noStrike" kern="0" cap="none" spc="0" normalizeH="0" baseline="0" noProof="0" dirty="0">
                <a:ln>
                  <a:noFill/>
                </a:ln>
                <a:solidFill>
                  <a:srgbClr val="680023"/>
                </a:solidFill>
                <a:effectLst/>
                <a:uLnTx/>
                <a:uFillTx/>
                <a:latin typeface="Arial"/>
                <a:ea typeface="+mn-ea"/>
                <a:cs typeface="Arial"/>
              </a:rPr>
              <a:t>PROGRAMAS GENERALISTAS (BULLYING)</a:t>
            </a:r>
          </a:p>
          <a:p>
            <a:pPr marL="0" marR="0" lvl="0" indent="0" algn="just" defTabSz="914400" rtl="0" eaLnBrk="1" fontAlgn="base" latinLnBrk="0" hangingPunct="1">
              <a:lnSpc>
                <a:spcPct val="100000"/>
              </a:lnSpc>
              <a:spcBef>
                <a:spcPct val="20000"/>
              </a:spcBef>
              <a:spcAft>
                <a:spcPct val="0"/>
              </a:spcAft>
              <a:buClrTx/>
              <a:buSzTx/>
              <a:buFontTx/>
              <a:buNone/>
              <a:tabLst/>
              <a:defRPr/>
            </a:pPr>
            <a:endParaRPr kumimoji="0" lang="es-ES" sz="1000" b="0" i="0" u="none" strike="noStrike" kern="0" cap="none" spc="0" normalizeH="0" baseline="0" noProof="0" dirty="0">
              <a:ln>
                <a:noFill/>
              </a:ln>
              <a:solidFill>
                <a:srgbClr val="000000"/>
              </a:solidFill>
              <a:effectLst/>
              <a:uLnTx/>
              <a:uFillTx/>
              <a:latin typeface="Arial"/>
              <a:ea typeface="+mn-ea"/>
              <a:cs typeface="Arial"/>
            </a:endParaRPr>
          </a:p>
          <a:p>
            <a:pPr marL="342900" marR="0" lvl="0" indent="-342900" algn="just" defTabSz="914400" rtl="0" eaLnBrk="1" fontAlgn="base" latinLnBrk="0" hangingPunct="1">
              <a:lnSpc>
                <a:spcPct val="100000"/>
              </a:lnSpc>
              <a:spcBef>
                <a:spcPct val="20000"/>
              </a:spcBef>
              <a:spcAft>
                <a:spcPct val="0"/>
              </a:spcAft>
              <a:buClrTx/>
              <a:buSzTx/>
              <a:buFont typeface="Wingdings" panose="05000000000000000000" pitchFamily="2" charset="2"/>
              <a:buChar char="§"/>
              <a:tabLst/>
              <a:defRPr/>
            </a:pPr>
            <a:r>
              <a:rPr kumimoji="0" lang="es-ES" altLang="es-ES" sz="1600" b="1" i="0" u="none" strike="noStrike" kern="0" cap="none" spc="0" normalizeH="0" baseline="0" noProof="0" dirty="0">
                <a:ln>
                  <a:noFill/>
                </a:ln>
                <a:solidFill>
                  <a:srgbClr val="000000"/>
                </a:solidFill>
                <a:effectLst/>
                <a:uLnTx/>
                <a:uFillTx/>
                <a:latin typeface="Arial"/>
                <a:ea typeface="+mn-ea"/>
                <a:cs typeface="Arial"/>
              </a:rPr>
              <a:t>Método KIVA (cambiar las normas del grupo)</a:t>
            </a:r>
          </a:p>
          <a:p>
            <a:pPr marL="342900" marR="0" lvl="0" indent="-342900" algn="just" defTabSz="914400" rtl="0" eaLnBrk="1" fontAlgn="base" latinLnBrk="0" hangingPunct="1">
              <a:lnSpc>
                <a:spcPct val="100000"/>
              </a:lnSpc>
              <a:spcBef>
                <a:spcPct val="20000"/>
              </a:spcBef>
              <a:spcAft>
                <a:spcPct val="0"/>
              </a:spcAft>
              <a:buClrTx/>
              <a:buSzTx/>
              <a:buFont typeface="Wingdings" panose="05000000000000000000" pitchFamily="2" charset="2"/>
              <a:buChar char="§"/>
              <a:tabLst/>
              <a:defRPr/>
            </a:pPr>
            <a:r>
              <a:rPr kumimoji="0" lang="es-ES" sz="1600" b="1" i="0" u="none" strike="noStrike" kern="0" cap="none" spc="0" normalizeH="0" baseline="0" noProof="0" dirty="0">
                <a:ln>
                  <a:noFill/>
                </a:ln>
                <a:solidFill>
                  <a:srgbClr val="C00000"/>
                </a:solidFill>
                <a:effectLst/>
                <a:uLnTx/>
                <a:uFillTx/>
                <a:latin typeface="Arial"/>
                <a:ea typeface="+mn-ea"/>
                <a:cs typeface="Arial"/>
              </a:rPr>
              <a:t>Programa TEI (Tutorías entre iguales)</a:t>
            </a:r>
          </a:p>
          <a:p>
            <a:pPr marL="0" marR="0" lvl="0" indent="0" algn="just" defTabSz="914400" rtl="0" eaLnBrk="1" fontAlgn="base" latinLnBrk="0" hangingPunct="1">
              <a:lnSpc>
                <a:spcPct val="100000"/>
              </a:lnSpc>
              <a:spcBef>
                <a:spcPct val="20000"/>
              </a:spcBef>
              <a:spcAft>
                <a:spcPct val="0"/>
              </a:spcAft>
              <a:buClrTx/>
              <a:buSzTx/>
              <a:buFontTx/>
              <a:buNone/>
              <a:tabLst/>
              <a:defRPr/>
            </a:pPr>
            <a:endParaRPr kumimoji="0" lang="es-ES" sz="1100" b="1" i="0" u="none" strike="noStrike" kern="0" cap="none" spc="0" normalizeH="0" baseline="0" noProof="0" dirty="0">
              <a:ln>
                <a:noFill/>
              </a:ln>
              <a:solidFill>
                <a:srgbClr val="680023"/>
              </a:solidFill>
              <a:effectLst/>
              <a:uLnTx/>
              <a:uFillTx/>
              <a:latin typeface="Arial"/>
              <a:ea typeface="+mn-ea"/>
              <a:cs typeface="Arial"/>
            </a:endParaRP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s-ES" sz="2000" b="1" i="0" u="none" strike="noStrike" kern="0" cap="none" spc="0" normalizeH="0" baseline="0" noProof="0" dirty="0">
                <a:ln>
                  <a:noFill/>
                </a:ln>
                <a:solidFill>
                  <a:srgbClr val="680023"/>
                </a:solidFill>
                <a:effectLst/>
                <a:uLnTx/>
                <a:uFillTx/>
                <a:latin typeface="Arial"/>
                <a:ea typeface="+mn-ea"/>
                <a:cs typeface="Arial"/>
              </a:rPr>
              <a:t>PROGRAMAS ESPECÍFICOS (CIBERBULLYING)</a:t>
            </a:r>
          </a:p>
          <a:p>
            <a:pPr marL="0" marR="0" lvl="0" indent="0" algn="just" defTabSz="914400" rtl="0" eaLnBrk="1" fontAlgn="base" latinLnBrk="0" hangingPunct="1">
              <a:lnSpc>
                <a:spcPct val="100000"/>
              </a:lnSpc>
              <a:spcBef>
                <a:spcPct val="20000"/>
              </a:spcBef>
              <a:spcAft>
                <a:spcPct val="0"/>
              </a:spcAft>
              <a:buClrTx/>
              <a:buSzTx/>
              <a:buFontTx/>
              <a:buNone/>
              <a:tabLst/>
              <a:defRPr/>
            </a:pPr>
            <a:endParaRPr kumimoji="0" lang="es-ES" sz="1000" b="0" i="0" u="none" strike="noStrike" kern="0" cap="none" spc="0" normalizeH="0" baseline="0" noProof="0" dirty="0">
              <a:ln>
                <a:noFill/>
              </a:ln>
              <a:solidFill>
                <a:srgbClr val="000000"/>
              </a:solidFill>
              <a:effectLst/>
              <a:uLnTx/>
              <a:uFillTx/>
              <a:latin typeface="Arial"/>
              <a:ea typeface="+mn-ea"/>
              <a:cs typeface="Arial"/>
            </a:endParaRP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s-ES" sz="1600" b="1" i="0" u="none" strike="noStrike" kern="0" cap="none" spc="0" normalizeH="0" baseline="0" noProof="0" dirty="0">
                <a:ln>
                  <a:noFill/>
                </a:ln>
                <a:solidFill>
                  <a:srgbClr val="000000"/>
                </a:solidFill>
                <a:effectLst/>
                <a:uLnTx/>
                <a:uFillTx/>
                <a:latin typeface="Arial"/>
                <a:ea typeface="+mn-ea"/>
                <a:cs typeface="Arial"/>
              </a:rPr>
              <a:t>Programa </a:t>
            </a:r>
            <a:r>
              <a:rPr kumimoji="0" lang="es-ES" sz="1600" b="1" i="0" u="none" strike="noStrike" kern="0" cap="none" spc="0" normalizeH="0" baseline="0" noProof="0" dirty="0" err="1">
                <a:ln>
                  <a:noFill/>
                </a:ln>
                <a:solidFill>
                  <a:srgbClr val="000000"/>
                </a:solidFill>
                <a:effectLst/>
                <a:uLnTx/>
                <a:uFillTx/>
                <a:latin typeface="Arial"/>
                <a:ea typeface="+mn-ea"/>
                <a:cs typeface="Arial"/>
              </a:rPr>
              <a:t>ConRed</a:t>
            </a:r>
            <a:r>
              <a:rPr kumimoji="0" lang="es-ES" sz="1600" b="1" i="0" u="none" strike="noStrike" kern="0" cap="none" spc="0" normalizeH="0" baseline="0" noProof="0" dirty="0">
                <a:ln>
                  <a:noFill/>
                </a:ln>
                <a:solidFill>
                  <a:srgbClr val="000000"/>
                </a:solidFill>
                <a:effectLst/>
                <a:uLnTx/>
                <a:uFillTx/>
                <a:latin typeface="Arial"/>
                <a:ea typeface="+mn-ea"/>
                <a:cs typeface="Arial"/>
              </a:rPr>
              <a:t> (</a:t>
            </a:r>
            <a:r>
              <a:rPr kumimoji="0" lang="es-ES" sz="1600" b="0" i="0" u="none" strike="noStrike" kern="0" cap="none" spc="0" normalizeH="0" baseline="0" noProof="0" dirty="0">
                <a:ln>
                  <a:noFill/>
                </a:ln>
                <a:solidFill>
                  <a:srgbClr val="000000"/>
                </a:solidFill>
                <a:effectLst/>
                <a:uLnTx/>
                <a:uFillTx/>
                <a:latin typeface="Arial"/>
                <a:ea typeface="+mn-ea"/>
                <a:cs typeface="Arial"/>
              </a:rPr>
              <a:t>Del Rey, Casas e Ortega, 2012) </a:t>
            </a:r>
          </a:p>
          <a:p>
            <a:pPr marL="342900" marR="0" lvl="0" indent="-342900" algn="just" defTabSz="914400" rtl="0" eaLnBrk="1" fontAlgn="base" latinLnBrk="0" hangingPunct="1">
              <a:lnSpc>
                <a:spcPct val="100000"/>
              </a:lnSpc>
              <a:spcBef>
                <a:spcPct val="20000"/>
              </a:spcBef>
              <a:spcAft>
                <a:spcPct val="0"/>
              </a:spcAft>
              <a:buClrTx/>
              <a:buSzTx/>
              <a:buFontTx/>
              <a:buChar char="•"/>
              <a:tabLst/>
              <a:defRPr/>
            </a:pPr>
            <a:r>
              <a:rPr kumimoji="0" lang="es-ES" sz="1600" b="0" i="0" u="none" strike="noStrike" kern="0" cap="none" spc="0" normalizeH="0" baseline="0" noProof="0" dirty="0">
                <a:ln>
                  <a:noFill/>
                </a:ln>
                <a:solidFill>
                  <a:srgbClr val="000000"/>
                </a:solidFill>
                <a:effectLst/>
                <a:uLnTx/>
                <a:uFillTx/>
                <a:latin typeface="Arial"/>
                <a:ea typeface="+mn-ea"/>
                <a:cs typeface="Arial"/>
              </a:rPr>
              <a:t>Basado na Teoría do </a:t>
            </a:r>
            <a:r>
              <a:rPr kumimoji="0" lang="es-ES" sz="1600" b="0" i="0" u="none" strike="noStrike" kern="0" cap="none" spc="0" normalizeH="0" baseline="0" noProof="0" dirty="0" err="1">
                <a:ln>
                  <a:noFill/>
                </a:ln>
                <a:solidFill>
                  <a:srgbClr val="000000"/>
                </a:solidFill>
                <a:effectLst/>
                <a:uLnTx/>
                <a:uFillTx/>
                <a:latin typeface="Arial"/>
                <a:ea typeface="+mn-ea"/>
                <a:cs typeface="Arial"/>
              </a:rPr>
              <a:t>Comportamento</a:t>
            </a:r>
            <a:r>
              <a:rPr kumimoji="0" lang="es-ES" sz="1600" b="0" i="0" u="none" strike="noStrike" kern="0" cap="none" spc="0" normalizeH="0" baseline="0" noProof="0" dirty="0">
                <a:ln>
                  <a:noFill/>
                </a:ln>
                <a:solidFill>
                  <a:srgbClr val="000000"/>
                </a:solidFill>
                <a:effectLst/>
                <a:uLnTx/>
                <a:uFillTx/>
                <a:latin typeface="Arial"/>
                <a:ea typeface="+mn-ea"/>
                <a:cs typeface="Arial"/>
              </a:rPr>
              <a:t> Social Normativo, asume o </a:t>
            </a:r>
            <a:r>
              <a:rPr kumimoji="0" lang="es-ES" sz="1600" b="1" i="0" u="none" strike="noStrike" kern="0" cap="none" spc="0" normalizeH="0" baseline="0" noProof="0" dirty="0" err="1">
                <a:ln>
                  <a:noFill/>
                </a:ln>
                <a:solidFill>
                  <a:srgbClr val="000000"/>
                </a:solidFill>
                <a:effectLst/>
                <a:uLnTx/>
                <a:uFillTx/>
                <a:latin typeface="Arial"/>
                <a:ea typeface="+mn-ea"/>
                <a:cs typeface="Arial"/>
              </a:rPr>
              <a:t>comportamento</a:t>
            </a:r>
            <a:r>
              <a:rPr kumimoji="0" lang="es-ES" sz="1600" b="1" i="0" u="none" strike="noStrike" kern="0" cap="none" spc="0" normalizeH="0" baseline="0" noProof="0" dirty="0">
                <a:ln>
                  <a:noFill/>
                </a:ln>
                <a:solidFill>
                  <a:srgbClr val="000000"/>
                </a:solidFill>
                <a:effectLst/>
                <a:uLnTx/>
                <a:uFillTx/>
                <a:latin typeface="Arial"/>
                <a:ea typeface="+mn-ea"/>
                <a:cs typeface="Arial"/>
              </a:rPr>
              <a:t> </a:t>
            </a:r>
            <a:r>
              <a:rPr kumimoji="0" lang="es-ES" sz="1600" b="0" i="0" u="none" strike="noStrike" kern="0" cap="none" spc="0" normalizeH="0" baseline="0" noProof="0" dirty="0">
                <a:ln>
                  <a:noFill/>
                </a:ln>
                <a:solidFill>
                  <a:srgbClr val="000000"/>
                </a:solidFill>
                <a:effectLst/>
                <a:uLnTx/>
                <a:uFillTx/>
                <a:latin typeface="Arial"/>
                <a:ea typeface="+mn-ea"/>
                <a:cs typeface="Arial"/>
              </a:rPr>
              <a:t>e as </a:t>
            </a:r>
            <a:r>
              <a:rPr kumimoji="0" lang="es-ES" sz="1600" b="0" i="0" u="none" strike="noStrike" kern="0" cap="none" spc="0" normalizeH="0" baseline="0" noProof="0" dirty="0" err="1">
                <a:ln>
                  <a:noFill/>
                </a:ln>
                <a:solidFill>
                  <a:srgbClr val="000000"/>
                </a:solidFill>
                <a:effectLst/>
                <a:uLnTx/>
                <a:uFillTx/>
                <a:latin typeface="Arial"/>
                <a:ea typeface="+mn-ea"/>
                <a:cs typeface="Arial"/>
              </a:rPr>
              <a:t>accións</a:t>
            </a:r>
            <a:r>
              <a:rPr kumimoji="0" lang="es-ES" sz="1600" b="0" i="0" u="none" strike="noStrike" kern="0" cap="none" spc="0" normalizeH="0" baseline="0" noProof="0" dirty="0">
                <a:ln>
                  <a:noFill/>
                </a:ln>
                <a:solidFill>
                  <a:srgbClr val="000000"/>
                </a:solidFill>
                <a:effectLst/>
                <a:uLnTx/>
                <a:uFillTx/>
                <a:latin typeface="Arial"/>
                <a:ea typeface="+mn-ea"/>
                <a:cs typeface="Arial"/>
              </a:rPr>
              <a:t> están </a:t>
            </a:r>
            <a:r>
              <a:rPr kumimoji="0" lang="es-ES" sz="1600" b="0" i="0" u="none" strike="noStrike" kern="0" cap="none" spc="0" normalizeH="0" baseline="0" noProof="0" dirty="0" err="1">
                <a:ln>
                  <a:noFill/>
                </a:ln>
                <a:solidFill>
                  <a:srgbClr val="000000"/>
                </a:solidFill>
                <a:effectLst/>
                <a:uLnTx/>
                <a:uFillTx/>
                <a:latin typeface="Arial"/>
                <a:ea typeface="+mn-ea"/>
                <a:cs typeface="Arial"/>
              </a:rPr>
              <a:t>fortemente</a:t>
            </a:r>
            <a:r>
              <a:rPr kumimoji="0" lang="es-ES" sz="1600" b="0" i="0" u="none" strike="noStrike" kern="0" cap="none" spc="0" normalizeH="0" baseline="0" noProof="0" dirty="0">
                <a:ln>
                  <a:noFill/>
                </a:ln>
                <a:solidFill>
                  <a:srgbClr val="000000"/>
                </a:solidFill>
                <a:effectLst/>
                <a:uLnTx/>
                <a:uFillTx/>
                <a:latin typeface="Arial"/>
                <a:ea typeface="+mn-ea"/>
                <a:cs typeface="Arial"/>
              </a:rPr>
              <a:t> </a:t>
            </a:r>
            <a:r>
              <a:rPr kumimoji="0" lang="es-ES" sz="1600" b="1" i="0" u="none" strike="noStrike" kern="0" cap="none" spc="0" normalizeH="0" baseline="0" noProof="0" dirty="0">
                <a:ln>
                  <a:noFill/>
                </a:ln>
                <a:solidFill>
                  <a:srgbClr val="000000"/>
                </a:solidFill>
                <a:effectLst/>
                <a:uLnTx/>
                <a:uFillTx/>
                <a:latin typeface="Arial"/>
                <a:ea typeface="+mn-ea"/>
                <a:cs typeface="Arial"/>
              </a:rPr>
              <a:t>relacionados con </a:t>
            </a:r>
            <a:r>
              <a:rPr kumimoji="0" lang="es-ES" sz="1600" b="0" i="0" u="none" strike="noStrike" kern="0" cap="none" spc="0" normalizeH="0" baseline="0" noProof="0" dirty="0" err="1">
                <a:ln>
                  <a:noFill/>
                </a:ln>
                <a:solidFill>
                  <a:srgbClr val="000000"/>
                </a:solidFill>
                <a:effectLst/>
                <a:uLnTx/>
                <a:uFillTx/>
                <a:latin typeface="Arial"/>
                <a:ea typeface="+mn-ea"/>
                <a:cs typeface="Arial"/>
              </a:rPr>
              <a:t>aquilo</a:t>
            </a:r>
            <a:r>
              <a:rPr kumimoji="0" lang="es-ES" sz="1600" b="0" i="0" u="none" strike="noStrike" kern="0" cap="none" spc="0" normalizeH="0" baseline="0" noProof="0" dirty="0">
                <a:ln>
                  <a:noFill/>
                </a:ln>
                <a:solidFill>
                  <a:srgbClr val="000000"/>
                </a:solidFill>
                <a:effectLst/>
                <a:uLnTx/>
                <a:uFillTx/>
                <a:latin typeface="Arial"/>
                <a:ea typeface="+mn-ea"/>
                <a:cs typeface="Arial"/>
              </a:rPr>
              <a:t> que se percibe como </a:t>
            </a:r>
            <a:r>
              <a:rPr kumimoji="0" lang="es-ES" sz="1600" b="1" i="0" u="none" strike="noStrike" kern="0" cap="none" spc="0" normalizeH="0" baseline="0" noProof="0" dirty="0">
                <a:ln>
                  <a:noFill/>
                </a:ln>
                <a:solidFill>
                  <a:srgbClr val="000000"/>
                </a:solidFill>
                <a:effectLst/>
                <a:uLnTx/>
                <a:uFillTx/>
                <a:latin typeface="Arial"/>
                <a:ea typeface="+mn-ea"/>
                <a:cs typeface="Arial"/>
              </a:rPr>
              <a:t>socialmente aceptado</a:t>
            </a:r>
            <a:r>
              <a:rPr kumimoji="0" lang="es-ES" sz="1600" b="0" i="0" u="none" strike="noStrike" kern="0" cap="none" spc="0" normalizeH="0" baseline="0" noProof="0" dirty="0">
                <a:ln>
                  <a:noFill/>
                </a:ln>
                <a:solidFill>
                  <a:srgbClr val="000000"/>
                </a:solidFill>
                <a:effectLst/>
                <a:uLnTx/>
                <a:uFillTx/>
                <a:latin typeface="Arial"/>
                <a:ea typeface="+mn-ea"/>
                <a:cs typeface="Arial"/>
              </a:rPr>
              <a:t>, como normal </a:t>
            </a:r>
            <a:r>
              <a:rPr kumimoji="0" lang="es-ES" sz="1600" b="0" i="0" u="none" strike="noStrike" kern="0" cap="none" spc="0" normalizeH="0" baseline="0" noProof="0" dirty="0" err="1">
                <a:ln>
                  <a:noFill/>
                </a:ln>
                <a:solidFill>
                  <a:srgbClr val="000000"/>
                </a:solidFill>
                <a:effectLst/>
                <a:uLnTx/>
                <a:uFillTx/>
                <a:latin typeface="Arial"/>
                <a:ea typeface="+mn-ea"/>
                <a:cs typeface="Arial"/>
              </a:rPr>
              <a:t>ou</a:t>
            </a:r>
            <a:r>
              <a:rPr kumimoji="0" lang="es-ES" sz="1600" b="0" i="0" u="none" strike="noStrike" kern="0" cap="none" spc="0" normalizeH="0" baseline="0" noProof="0" dirty="0">
                <a:ln>
                  <a:noFill/>
                </a:ln>
                <a:solidFill>
                  <a:srgbClr val="000000"/>
                </a:solidFill>
                <a:effectLst/>
                <a:uLnTx/>
                <a:uFillTx/>
                <a:latin typeface="Arial"/>
                <a:ea typeface="+mn-ea"/>
                <a:cs typeface="Arial"/>
              </a:rPr>
              <a:t> «legal».</a:t>
            </a:r>
          </a:p>
          <a:p>
            <a:pPr marL="0" marR="0" lvl="0" indent="0" algn="just" defTabSz="914400" rtl="0" eaLnBrk="1" fontAlgn="base" latinLnBrk="0" hangingPunct="1">
              <a:lnSpc>
                <a:spcPct val="100000"/>
              </a:lnSpc>
              <a:spcBef>
                <a:spcPct val="20000"/>
              </a:spcBef>
              <a:spcAft>
                <a:spcPct val="0"/>
              </a:spcAft>
              <a:buClrTx/>
              <a:buSzTx/>
              <a:buFontTx/>
              <a:buNone/>
              <a:tabLst/>
              <a:defRPr/>
            </a:pPr>
            <a:endParaRPr kumimoji="0" lang="es-ES" sz="1600" b="1" i="0" u="none" strike="noStrike" kern="0" cap="none" spc="0" normalizeH="0" baseline="0" noProof="0" dirty="0">
              <a:ln>
                <a:noFill/>
              </a:ln>
              <a:solidFill>
                <a:srgbClr val="000000"/>
              </a:solidFill>
              <a:effectLst/>
              <a:uLnTx/>
              <a:uFillTx/>
              <a:latin typeface="Arial"/>
              <a:ea typeface="+mn-ea"/>
              <a:cs typeface="Arial"/>
            </a:endParaRP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s-ES" altLang="es-ES" sz="1600" b="1" i="0" u="none" strike="noStrike" kern="0" cap="none" spc="0" normalizeH="0" baseline="0" noProof="0" dirty="0" err="1">
                <a:ln>
                  <a:noFill/>
                </a:ln>
                <a:solidFill>
                  <a:srgbClr val="000000"/>
                </a:solidFill>
                <a:effectLst/>
                <a:uLnTx/>
                <a:uFillTx/>
                <a:latin typeface="Arial"/>
                <a:ea typeface="+mn-ea"/>
                <a:cs typeface="Arial"/>
              </a:rPr>
              <a:t>Cyberprogram</a:t>
            </a:r>
            <a:r>
              <a:rPr kumimoji="0" lang="es-ES" altLang="es-ES" sz="1600" b="1" i="0" u="none" strike="noStrike" kern="0" cap="none" spc="0" normalizeH="0" baseline="0" noProof="0" dirty="0">
                <a:ln>
                  <a:noFill/>
                </a:ln>
                <a:solidFill>
                  <a:srgbClr val="000000"/>
                </a:solidFill>
                <a:effectLst/>
                <a:uLnTx/>
                <a:uFillTx/>
                <a:latin typeface="Arial"/>
                <a:ea typeface="+mn-ea"/>
                <a:cs typeface="Arial"/>
              </a:rPr>
              <a:t> 2.0 (</a:t>
            </a:r>
            <a:r>
              <a:rPr kumimoji="0" lang="es-ES" altLang="es-ES" sz="1600" b="0" i="0" u="none" strike="noStrike" kern="0" cap="none" spc="0" normalizeH="0" baseline="0" noProof="0" dirty="0" err="1">
                <a:ln>
                  <a:noFill/>
                </a:ln>
                <a:solidFill>
                  <a:srgbClr val="000000"/>
                </a:solidFill>
                <a:effectLst/>
                <a:uLnTx/>
                <a:uFillTx/>
                <a:latin typeface="Arial"/>
                <a:ea typeface="+mn-ea"/>
                <a:cs typeface="Arial"/>
              </a:rPr>
              <a:t>Garaigordobil</a:t>
            </a:r>
            <a:r>
              <a:rPr kumimoji="0" lang="es-ES" altLang="es-ES" sz="1600" b="0" i="0" u="none" strike="noStrike" kern="0" cap="none" spc="0" normalizeH="0" baseline="0" noProof="0" dirty="0">
                <a:ln>
                  <a:noFill/>
                </a:ln>
                <a:solidFill>
                  <a:srgbClr val="000000"/>
                </a:solidFill>
                <a:effectLst/>
                <a:uLnTx/>
                <a:uFillTx/>
                <a:latin typeface="Arial"/>
                <a:ea typeface="+mn-ea"/>
                <a:cs typeface="Arial"/>
              </a:rPr>
              <a:t> e Martínez–</a:t>
            </a:r>
            <a:r>
              <a:rPr kumimoji="0" lang="es-ES" altLang="es-ES" sz="1600" b="0" i="0" u="none" strike="noStrike" kern="0" cap="none" spc="0" normalizeH="0" baseline="0" noProof="0" dirty="0" err="1">
                <a:ln>
                  <a:noFill/>
                </a:ln>
                <a:solidFill>
                  <a:srgbClr val="000000"/>
                </a:solidFill>
                <a:effectLst/>
                <a:uLnTx/>
                <a:uFillTx/>
                <a:latin typeface="Arial"/>
                <a:ea typeface="+mn-ea"/>
                <a:cs typeface="Arial"/>
              </a:rPr>
              <a:t>Valderrey</a:t>
            </a:r>
            <a:r>
              <a:rPr kumimoji="0" lang="es-ES" altLang="es-ES" sz="1600" b="0" i="0" u="none" strike="noStrike" kern="0" cap="none" spc="0" normalizeH="0" baseline="0" noProof="0" dirty="0">
                <a:ln>
                  <a:noFill/>
                </a:ln>
                <a:solidFill>
                  <a:srgbClr val="000000"/>
                </a:solidFill>
                <a:effectLst/>
                <a:uLnTx/>
                <a:uFillTx/>
                <a:latin typeface="Arial"/>
                <a:ea typeface="+mn-ea"/>
                <a:cs typeface="Arial"/>
              </a:rPr>
              <a:t>, 2015)</a:t>
            </a:r>
          </a:p>
          <a:p>
            <a:pPr marL="342900" marR="0" lvl="0" indent="-342900" algn="just" defTabSz="914400" rtl="0" eaLnBrk="1" fontAlgn="base" latinLnBrk="0" hangingPunct="1">
              <a:lnSpc>
                <a:spcPct val="100000"/>
              </a:lnSpc>
              <a:spcBef>
                <a:spcPct val="20000"/>
              </a:spcBef>
              <a:spcAft>
                <a:spcPct val="0"/>
              </a:spcAft>
              <a:buClrTx/>
              <a:buSzTx/>
              <a:buFontTx/>
              <a:buChar char="•"/>
              <a:tabLst/>
              <a:defRPr/>
            </a:pPr>
            <a:r>
              <a:rPr kumimoji="0" lang="es-ES" sz="1600" b="0" i="0" u="none" strike="noStrike" kern="0" cap="none" spc="0" normalizeH="0" baseline="0" noProof="0" dirty="0">
                <a:ln>
                  <a:noFill/>
                </a:ln>
                <a:solidFill>
                  <a:srgbClr val="000000"/>
                </a:solidFill>
                <a:effectLst/>
                <a:uLnTx/>
                <a:uFillTx/>
                <a:latin typeface="Arial"/>
                <a:ea typeface="+mn-ea"/>
                <a:cs typeface="Arial"/>
              </a:rPr>
              <a:t>19 </a:t>
            </a:r>
            <a:r>
              <a:rPr kumimoji="0" lang="es-ES" sz="1600" b="0" i="0" u="none" strike="noStrike" kern="0" cap="none" spc="0" normalizeH="0" baseline="0" noProof="0" dirty="0" err="1">
                <a:ln>
                  <a:noFill/>
                </a:ln>
                <a:solidFill>
                  <a:srgbClr val="000000"/>
                </a:solidFill>
                <a:effectLst/>
                <a:uLnTx/>
                <a:uFillTx/>
                <a:latin typeface="Arial"/>
                <a:ea typeface="+mn-ea"/>
                <a:cs typeface="Arial"/>
              </a:rPr>
              <a:t>sesións</a:t>
            </a:r>
            <a:r>
              <a:rPr kumimoji="0" lang="es-ES" sz="1600" b="0" i="0" u="none" strike="noStrike" kern="0" cap="none" spc="0" normalizeH="0" baseline="0" noProof="0" dirty="0">
                <a:ln>
                  <a:noFill/>
                </a:ln>
                <a:solidFill>
                  <a:srgbClr val="000000"/>
                </a:solidFill>
                <a:effectLst/>
                <a:uLnTx/>
                <a:uFillTx/>
                <a:latin typeface="Arial"/>
                <a:ea typeface="+mn-ea"/>
                <a:cs typeface="Arial"/>
              </a:rPr>
              <a:t> de 1 hora de duración durante o curso escolar</a:t>
            </a:r>
            <a:endParaRPr kumimoji="0" lang="es-ES" altLang="es-ES" sz="1600" b="0" i="0" u="none" strike="noStrike" kern="0" cap="none" spc="0" normalizeH="0" baseline="0" noProof="0" dirty="0">
              <a:ln>
                <a:noFill/>
              </a:ln>
              <a:solidFill>
                <a:srgbClr val="000000"/>
              </a:solidFill>
              <a:effectLst/>
              <a:uLnTx/>
              <a:uFillTx/>
              <a:latin typeface="Arial"/>
              <a:ea typeface="+mn-ea"/>
              <a:cs typeface="Arial"/>
            </a:endParaRPr>
          </a:p>
          <a:p>
            <a:pPr marL="342900" marR="0" lvl="0" indent="-342900" algn="just" defTabSz="914400" rtl="0" eaLnBrk="1" fontAlgn="base" latinLnBrk="0" hangingPunct="1">
              <a:lnSpc>
                <a:spcPct val="100000"/>
              </a:lnSpc>
              <a:spcBef>
                <a:spcPct val="20000"/>
              </a:spcBef>
              <a:spcAft>
                <a:spcPct val="0"/>
              </a:spcAft>
              <a:buClrTx/>
              <a:buSzTx/>
              <a:buFontTx/>
              <a:buChar char="•"/>
              <a:tabLst/>
              <a:defRPr/>
            </a:pPr>
            <a:r>
              <a:rPr kumimoji="0" lang="es-ES" sz="1600" b="0" i="0" u="none" strike="noStrike" kern="0" cap="none" spc="0" normalizeH="0" baseline="0" noProof="0" dirty="0" err="1">
                <a:ln>
                  <a:noFill/>
                </a:ln>
                <a:solidFill>
                  <a:srgbClr val="000000"/>
                </a:solidFill>
                <a:effectLst/>
                <a:uLnTx/>
                <a:uFillTx/>
                <a:latin typeface="Arial"/>
                <a:ea typeface="+mn-ea"/>
                <a:cs typeface="Arial"/>
              </a:rPr>
              <a:t>Obxetivo</a:t>
            </a:r>
            <a:r>
              <a:rPr kumimoji="0" lang="es-ES" sz="1600" b="0" i="0" u="none" strike="noStrike" kern="0" cap="none" spc="0" normalizeH="0" baseline="0" noProof="0" dirty="0">
                <a:ln>
                  <a:noFill/>
                </a:ln>
                <a:solidFill>
                  <a:srgbClr val="000000"/>
                </a:solidFill>
                <a:effectLst/>
                <a:uLnTx/>
                <a:uFillTx/>
                <a:latin typeface="Arial"/>
                <a:ea typeface="+mn-ea"/>
                <a:cs typeface="Arial"/>
              </a:rPr>
              <a:t>: </a:t>
            </a:r>
            <a:r>
              <a:rPr kumimoji="0" lang="es-ES" sz="1600" b="0" i="0" u="none" strike="noStrike" kern="0" cap="none" spc="0" normalizeH="0" baseline="0" noProof="0" dirty="0" err="1">
                <a:ln>
                  <a:noFill/>
                </a:ln>
                <a:solidFill>
                  <a:srgbClr val="000000"/>
                </a:solidFill>
                <a:effectLst/>
                <a:uLnTx/>
                <a:uFillTx/>
                <a:latin typeface="Arial"/>
                <a:ea typeface="+mn-ea"/>
                <a:cs typeface="Arial"/>
              </a:rPr>
              <a:t>previr</a:t>
            </a:r>
            <a:r>
              <a:rPr kumimoji="0" lang="es-ES" sz="1600" b="0" i="0" u="none" strike="noStrike" kern="0" cap="none" spc="0" normalizeH="0" baseline="0" noProof="0" dirty="0">
                <a:ln>
                  <a:noFill/>
                </a:ln>
                <a:solidFill>
                  <a:srgbClr val="000000"/>
                </a:solidFill>
                <a:effectLst/>
                <a:uLnTx/>
                <a:uFillTx/>
                <a:latin typeface="Arial"/>
                <a:ea typeface="+mn-ea"/>
                <a:cs typeface="Arial"/>
              </a:rPr>
              <a:t> e /</a:t>
            </a:r>
            <a:r>
              <a:rPr kumimoji="0" lang="es-ES" sz="1600" b="0" i="0" u="none" strike="noStrike" kern="0" cap="none" spc="0" normalizeH="0" baseline="0" noProof="0" dirty="0" err="1">
                <a:ln>
                  <a:noFill/>
                </a:ln>
                <a:solidFill>
                  <a:srgbClr val="000000"/>
                </a:solidFill>
                <a:effectLst/>
                <a:uLnTx/>
                <a:uFillTx/>
                <a:latin typeface="Arial"/>
                <a:ea typeface="+mn-ea"/>
                <a:cs typeface="Arial"/>
              </a:rPr>
              <a:t>ou</a:t>
            </a:r>
            <a:r>
              <a:rPr kumimoji="0" lang="es-ES" sz="1600" b="0" i="0" u="none" strike="noStrike" kern="0" cap="none" spc="0" normalizeH="0" baseline="0" noProof="0" dirty="0">
                <a:ln>
                  <a:noFill/>
                </a:ln>
                <a:solidFill>
                  <a:srgbClr val="000000"/>
                </a:solidFill>
                <a:effectLst/>
                <a:uLnTx/>
                <a:uFillTx/>
                <a:latin typeface="Arial"/>
                <a:ea typeface="+mn-ea"/>
                <a:cs typeface="Arial"/>
              </a:rPr>
              <a:t> </a:t>
            </a:r>
            <a:r>
              <a:rPr kumimoji="0" lang="es-ES" sz="1600" b="0" i="0" u="none" strike="noStrike" kern="0" cap="none" spc="0" normalizeH="0" baseline="0" noProof="0" dirty="0" err="1">
                <a:ln>
                  <a:noFill/>
                </a:ln>
                <a:solidFill>
                  <a:srgbClr val="000000"/>
                </a:solidFill>
                <a:effectLst/>
                <a:uLnTx/>
                <a:uFillTx/>
                <a:latin typeface="Arial"/>
                <a:ea typeface="+mn-ea"/>
                <a:cs typeface="Arial"/>
              </a:rPr>
              <a:t>intervir</a:t>
            </a:r>
            <a:r>
              <a:rPr kumimoji="0" lang="es-ES" sz="1600" b="0" i="0" u="none" strike="noStrike" kern="0" cap="none" spc="0" normalizeH="0" baseline="0" noProof="0" dirty="0">
                <a:ln>
                  <a:noFill/>
                </a:ln>
                <a:solidFill>
                  <a:srgbClr val="000000"/>
                </a:solidFill>
                <a:effectLst/>
                <a:uLnTx/>
                <a:uFillTx/>
                <a:latin typeface="Arial"/>
                <a:ea typeface="+mn-ea"/>
                <a:cs typeface="Arial"/>
              </a:rPr>
              <a:t> en </a:t>
            </a:r>
            <a:r>
              <a:rPr kumimoji="0" lang="es-ES" sz="1600" b="0" i="0" u="none" strike="noStrike" kern="0" cap="none" spc="0" normalizeH="0" baseline="0" noProof="0" dirty="0" err="1">
                <a:ln>
                  <a:noFill/>
                </a:ln>
                <a:solidFill>
                  <a:srgbClr val="000000"/>
                </a:solidFill>
                <a:effectLst/>
                <a:uLnTx/>
                <a:uFillTx/>
                <a:latin typeface="Arial"/>
                <a:ea typeface="+mn-ea"/>
                <a:cs typeface="Arial"/>
              </a:rPr>
              <a:t>situacións</a:t>
            </a:r>
            <a:r>
              <a:rPr kumimoji="0" lang="es-ES" sz="1600" b="0" i="0" u="none" strike="noStrike" kern="0" cap="none" spc="0" normalizeH="0" baseline="0" noProof="0" dirty="0">
                <a:ln>
                  <a:noFill/>
                </a:ln>
                <a:solidFill>
                  <a:srgbClr val="000000"/>
                </a:solidFill>
                <a:effectLst/>
                <a:uLnTx/>
                <a:uFillTx/>
                <a:latin typeface="Arial"/>
                <a:ea typeface="+mn-ea"/>
                <a:cs typeface="Arial"/>
              </a:rPr>
              <a:t> de acoso presencial </a:t>
            </a:r>
            <a:r>
              <a:rPr kumimoji="0" lang="es-ES" sz="1600" b="0" i="0" u="none" strike="noStrike" kern="0" cap="none" spc="0" normalizeH="0" baseline="0" noProof="0" dirty="0" err="1">
                <a:ln>
                  <a:noFill/>
                </a:ln>
                <a:solidFill>
                  <a:srgbClr val="000000"/>
                </a:solidFill>
                <a:effectLst/>
                <a:uLnTx/>
                <a:uFillTx/>
                <a:latin typeface="Arial"/>
                <a:ea typeface="+mn-ea"/>
                <a:cs typeface="Arial"/>
              </a:rPr>
              <a:t>ou</a:t>
            </a:r>
            <a:r>
              <a:rPr kumimoji="0" lang="es-ES" sz="1600" b="0" i="0" u="none" strike="noStrike" kern="0" cap="none" spc="0" normalizeH="0" baseline="0" noProof="0" dirty="0">
                <a:ln>
                  <a:noFill/>
                </a:ln>
                <a:solidFill>
                  <a:srgbClr val="000000"/>
                </a:solidFill>
                <a:effectLst/>
                <a:uLnTx/>
                <a:uFillTx/>
                <a:latin typeface="Arial"/>
                <a:ea typeface="+mn-ea"/>
                <a:cs typeface="Arial"/>
              </a:rPr>
              <a:t> electrónico</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s-ES" sz="1600" b="0" i="0" u="none" strike="noStrike" kern="0" cap="none" spc="0" normalizeH="0" baseline="0" noProof="0" dirty="0">
              <a:ln>
                <a:noFill/>
              </a:ln>
              <a:solidFill>
                <a:srgbClr val="000000"/>
              </a:solidFill>
              <a:effectLst/>
              <a:uLnTx/>
              <a:uFillTx/>
              <a:latin typeface="Arial"/>
              <a:ea typeface="+mn-ea"/>
              <a:cs typeface="Arial"/>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 sz="1800" b="1" i="0" u="none" strike="noStrike" kern="0" cap="small" spc="0" normalizeH="0" baseline="0" noProof="0" dirty="0">
                <a:ln>
                  <a:noFill/>
                </a:ln>
                <a:solidFill>
                  <a:schemeClr val="accent2"/>
                </a:solidFill>
                <a:effectLst/>
                <a:uLnTx/>
                <a:uFillTx/>
                <a:latin typeface="Arial"/>
                <a:ea typeface="+mn-ea"/>
                <a:cs typeface="Arial"/>
              </a:rPr>
              <a:t>Son muy pocos los programas dirigidos específicamente a prevenir o reducir el </a:t>
            </a:r>
            <a:r>
              <a:rPr kumimoji="0" lang="es-ES" sz="1800" b="1" i="0" u="none" strike="noStrike" kern="0" cap="small" spc="0" normalizeH="0" baseline="0" noProof="0" dirty="0" err="1">
                <a:ln>
                  <a:noFill/>
                </a:ln>
                <a:solidFill>
                  <a:schemeClr val="accent2"/>
                </a:solidFill>
                <a:effectLst/>
                <a:uLnTx/>
                <a:uFillTx/>
                <a:latin typeface="Arial"/>
                <a:ea typeface="+mn-ea"/>
                <a:cs typeface="Arial"/>
              </a:rPr>
              <a:t>ciberbullying</a:t>
            </a:r>
            <a:r>
              <a:rPr kumimoji="0" lang="es-ES" sz="1800" b="1" i="0" u="none" strike="noStrike" kern="0" cap="small" spc="0" normalizeH="0" baseline="0" noProof="0" dirty="0">
                <a:ln>
                  <a:noFill/>
                </a:ln>
                <a:solidFill>
                  <a:schemeClr val="accent2"/>
                </a:solidFill>
                <a:effectLst/>
                <a:uLnTx/>
                <a:uFillTx/>
                <a:latin typeface="Arial"/>
                <a:ea typeface="+mn-ea"/>
                <a:cs typeface="Arial"/>
              </a:rPr>
              <a:t> que hayan sido validados</a:t>
            </a:r>
            <a:endParaRPr kumimoji="0" lang="es-ES" altLang="es-ES" sz="1800" b="0" i="0" u="none" strike="noStrike" kern="0" cap="small" spc="0" normalizeH="0" baseline="0" noProof="0" dirty="0">
              <a:ln>
                <a:noFill/>
              </a:ln>
              <a:solidFill>
                <a:schemeClr val="accent2"/>
              </a:solidFill>
              <a:effectLst/>
              <a:uLnTx/>
              <a:uFillTx/>
              <a:latin typeface="Arial"/>
              <a:ea typeface="+mn-ea"/>
              <a:cs typeface="Arial"/>
            </a:endParaRPr>
          </a:p>
        </p:txBody>
      </p:sp>
    </p:spTree>
    <p:extLst>
      <p:ext uri="{BB962C8B-B14F-4D97-AF65-F5344CB8AC3E}">
        <p14:creationId xmlns:p14="http://schemas.microsoft.com/office/powerpoint/2010/main" val="26878721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0507" y="1103087"/>
            <a:ext cx="9017000" cy="5494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9676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893" y="406400"/>
            <a:ext cx="10778736" cy="5545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57494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490" y="711202"/>
            <a:ext cx="11233248" cy="5400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80338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9457" y="885371"/>
            <a:ext cx="10179249" cy="5307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0680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Insignia">
  <a:themeElements>
    <a:clrScheme name="Insignia">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Insignia">
      <a:majorFont>
        <a:latin typeface="Impact"/>
        <a:ea typeface=""/>
        <a:cs typeface=""/>
      </a:majorFont>
      <a:minorFont>
        <a:latin typeface="Gill Sans MT"/>
        <a:ea typeface=""/>
        <a:cs typeface=""/>
      </a:minorFont>
    </a:fontScheme>
    <a:fmtScheme name="Insignia">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Badge" id="{71A07785-5930-41D4-9A83-E23602B48E98}" vid="{D71F8F05-6246-47AF-9E68-E57F6C93F792}"/>
    </a:ext>
  </a:extLst>
</a:theme>
</file>

<file path=ppt/theme/theme2.xml><?xml version="1.0" encoding="utf-8"?>
<a:theme xmlns:a="http://schemas.openxmlformats.org/drawingml/2006/main" name="Forma de ond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orma de onda">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orma de onda">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Badge</Template>
  <TotalTime>3750</TotalTime>
  <Words>8740</Words>
  <Application>Microsoft Office PowerPoint</Application>
  <PresentationFormat>Personalizado</PresentationFormat>
  <Paragraphs>940</Paragraphs>
  <Slides>176</Slides>
  <Notes>91</Notes>
  <HiddenSlides>0</HiddenSlides>
  <MMClips>0</MMClips>
  <ScaleCrop>false</ScaleCrop>
  <HeadingPairs>
    <vt:vector size="6" baseType="variant">
      <vt:variant>
        <vt:lpstr>Tema</vt:lpstr>
      </vt:variant>
      <vt:variant>
        <vt:i4>2</vt:i4>
      </vt:variant>
      <vt:variant>
        <vt:lpstr>Servidores OLE incrustados</vt:lpstr>
      </vt:variant>
      <vt:variant>
        <vt:i4>1</vt:i4>
      </vt:variant>
      <vt:variant>
        <vt:lpstr>Títulos de diapositiva</vt:lpstr>
      </vt:variant>
      <vt:variant>
        <vt:i4>176</vt:i4>
      </vt:variant>
    </vt:vector>
  </HeadingPairs>
  <TitlesOfParts>
    <vt:vector size="179" baseType="lpstr">
      <vt:lpstr>Insignia</vt:lpstr>
      <vt:lpstr>Forma de onda</vt:lpstr>
      <vt:lpstr>Package</vt:lpstr>
      <vt:lpstr> COIDADO DA IDENTIDADE DIXITAL NO CONTEXTO EDUCATIVO. PREVENCIÓN DE RISCOS E EXEMPLOS DE BOAS PRÁCTICAS</vt:lpstr>
      <vt:lpstr>Presentación de PowerPoint</vt:lpstr>
      <vt:lpstr>Presentación de PowerPoint</vt:lpstr>
      <vt:lpstr>Retos, problemas, desafíos</vt:lpstr>
      <vt:lpstr>Presentación de PowerPoint</vt:lpstr>
      <vt:lpstr>¿ES para Preocuparse?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Adolescentes redes sociales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Uso probemático de INTERNET</vt:lpstr>
      <vt:lpstr>Presentación de PowerPoint</vt:lpstr>
      <vt:lpstr>ADMINISTRACIÓN E instituciones</vt:lpstr>
      <vt:lpstr>Presentación de PowerPoint</vt:lpstr>
      <vt:lpstr>Datos galicia</vt:lpstr>
      <vt:lpstr>DATOS GALICIA</vt:lpstr>
      <vt:lpstr>Presentación de PowerPoint</vt:lpstr>
      <vt:lpstr>NO ES UN PROBLEMA AISLADO</vt:lpstr>
      <vt:lpstr>INDICIOS DE UNA POSIBLE ADICCIÓN</vt:lpstr>
      <vt:lpstr>sexting</vt:lpstr>
      <vt:lpstr>SEXTING (Rial et al. 2019)</vt:lpstr>
      <vt:lpstr>Presentación de PowerPoint</vt:lpstr>
      <vt:lpstr>Papel de los padres</vt:lpstr>
      <vt:lpstr>Grooming y contacto con desconocidos</vt:lpstr>
      <vt:lpstr>contacto con desconocidos  (Rial et al. 2019)</vt:lpstr>
      <vt:lpstr>DATOS DE INTERÉS </vt:lpstr>
      <vt:lpstr>Papel de los padres</vt:lpstr>
      <vt:lpstr>Presentación de PowerPoint</vt:lpstr>
      <vt:lpstr>LES COMPENSA:  Análisis coste-beneficio</vt:lpstr>
      <vt:lpstr>ciberbullying</vt:lpstr>
      <vt:lpstr>Aun Por Definir con claridad</vt:lpstr>
      <vt:lpstr>No está tan claro…</vt:lpstr>
      <vt:lpstr>Particularidades</vt:lpstr>
      <vt:lpstr>Particularidades</vt:lpstr>
      <vt:lpstr>Presentación de PowerPoint</vt:lpstr>
      <vt:lpstr>Prevalencia</vt:lpstr>
      <vt:lpstr>Prevalencia</vt:lpstr>
      <vt:lpstr>Presentación de PowerPoint</vt:lpstr>
      <vt:lpstr>Presentación de PowerPoint</vt:lpstr>
      <vt:lpstr>Presentación de PowerPoint</vt:lpstr>
      <vt:lpstr>Presentación de PowerPoint</vt:lpstr>
      <vt:lpstr>Presentación de PowerPoint</vt:lpstr>
      <vt:lpstr>Presentación de PowerPoint</vt:lpstr>
      <vt:lpstr>¿Como detectaRlo?</vt:lpstr>
      <vt:lpstr>Presentación de PowerPoint</vt:lpstr>
      <vt:lpstr>¿Como prevENIR?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Adicción a los videojuegos Gaming</vt:lpstr>
      <vt:lpstr>¿A qué juegan LOS ADOLESCENTES?</vt:lpstr>
      <vt:lpstr>GTA v. Videojuego de acción – aventura (17/09/2013)</vt:lpstr>
      <vt:lpstr>Reconocido como Industria cultural  desde 2009 por el Parlamento español </vt:lpstr>
      <vt:lpstr>Perfil de los gamers</vt:lpstr>
      <vt:lpstr>Videojuegos más vendidos 2018</vt:lpstr>
      <vt:lpstr>Red dead redemption 2</vt:lpstr>
      <vt:lpstr>Red dead redemption 2</vt:lpstr>
      <vt:lpstr>Presentación de PowerPoint</vt:lpstr>
      <vt:lpstr>“Free to Play-Pay to Win”</vt:lpstr>
      <vt:lpstr>Presentación de PowerPoint</vt:lpstr>
      <vt:lpstr>FORTNITE “Ese híbrido entre Los Juegos del Hambre y Minecraft” </vt:lpstr>
      <vt:lpstr>FORTNITE en cifras:</vt:lpstr>
      <vt:lpstr>Presentación de PowerPoint</vt:lpstr>
      <vt:lpstr>UNA “NUEVA” RED SOCIAL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Adicción a videojuegos:  signos y síntomas</vt:lpstr>
      <vt:lpstr>     Internet Gaming Disorder</vt:lpstr>
      <vt:lpstr>Juego (online Y PRESENCIAL) Gambling</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Modelo eco</vt:lpstr>
      <vt:lpstr>ESTUDIO SOBRE MENORES Y JUEGO EN LA COMUNIDAD GALLEGA</vt:lpstr>
      <vt:lpstr>ANTECEDENTES</vt:lpstr>
      <vt:lpstr>METODOLOGÍA</vt:lpstr>
      <vt:lpstr>RESULTADOS GLOBALES</vt:lpstr>
      <vt:lpstr>Presentación de PowerPoint</vt:lpstr>
      <vt:lpstr>Presentación de PowerPoint</vt:lpstr>
      <vt:lpstr>Presentación de PowerPoint</vt:lpstr>
      <vt:lpstr>JUEGO ONLINE</vt:lpstr>
      <vt:lpstr>INFORMACIÓN ADICIONAL</vt:lpstr>
      <vt:lpstr>INFORMACIÓN ADICIONAL</vt:lpstr>
      <vt:lpstr>ESTIMACIÓN DE LA ADICCIÓN AL JUEGO</vt:lpstr>
      <vt:lpstr>ALGUNOS AYUNTAMIENTOS</vt:lpstr>
      <vt:lpstr>CONCLUSIONES</vt:lpstr>
      <vt:lpstr>Presentación de PowerPoint</vt:lpstr>
      <vt:lpstr>El papel de los Padres</vt:lpstr>
      <vt:lpstr>“Free to Play-Pay to Win”</vt:lpstr>
      <vt:lpstr>Juego patológico:  signos y síntomas</vt:lpstr>
      <vt:lpstr>Signos y síntomas</vt:lpstr>
      <vt:lpstr>Signos y síntomas</vt:lpstr>
      <vt:lpstr>Signos y síntomas</vt:lpstr>
      <vt:lpstr>Signos y síntomas</vt:lpstr>
      <vt:lpstr>¿qué podemos Hacer?</vt:lpstr>
      <vt:lpstr>Presentación de PowerPoint</vt:lpstr>
      <vt:lpstr>Prevención integral</vt:lpstr>
      <vt:lpstr>Presentación de PowerPoint</vt:lpstr>
      <vt:lpstr>Presentación de PowerPoint</vt:lpstr>
      <vt:lpstr>Presentación de PowerPoint</vt:lpstr>
      <vt:lpstr>Prevención integral</vt:lpstr>
      <vt:lpstr>Prevención integral</vt:lpstr>
      <vt:lpstr>Presentación de PowerPoint</vt:lpstr>
      <vt:lpstr>Educación en Valores y Habilidades de Vida </vt:lpstr>
      <vt:lpstr>EDUCAR</vt:lpstr>
      <vt:lpstr>Es necesario recuperar el impulso y el sentido de la edUCACIÓN</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desafío de las adicciones tecnológicas</dc:title>
  <dc:creator>Usuario de Microsoft Office</dc:creator>
  <cp:lastModifiedBy>Usuario</cp:lastModifiedBy>
  <cp:revision>277</cp:revision>
  <dcterms:created xsi:type="dcterms:W3CDTF">2018-11-09T12:32:25Z</dcterms:created>
  <dcterms:modified xsi:type="dcterms:W3CDTF">2019-11-20T14:59:27Z</dcterms:modified>
</cp:coreProperties>
</file>