
<file path=[Content_Types].xml><?xml version="1.0" encoding="utf-8"?>
<Types xmlns="http://schemas.openxmlformats.org/package/2006/content-types"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94.xml" ContentType="application/vnd.openxmlformats-officedocument.presentationml.slide+xml"/>
  <Override PartName="/ppt/slides/slide142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36.xml" ContentType="application/vnd.openxmlformats-officedocument.presentationml.slide+xml"/>
  <Override PartName="/ppt/slides/slide83.xml" ContentType="application/vnd.openxmlformats-officedocument.presentationml.slide+xml"/>
  <Override PartName="/ppt/slides/slide120.xml" ContentType="application/vnd.openxmlformats-officedocument.presentationml.slide+xml"/>
  <Override PartName="/ppt/slides/slide131.xml" ContentType="application/vnd.openxmlformats-officedocument.presentationml.slide+xml"/>
  <Override PartName="/ppt/notesSlides/notesSlide38.xml" ContentType="application/vnd.openxmlformats-officedocument.presentationml.notesSlide+xml"/>
  <Override PartName="/ppt/notesSlides/notesSlide49.xml" ContentType="application/vnd.openxmlformats-officedocument.presentationml.notesSlide+xml"/>
  <Override PartName="/ppt/slides/slide25.xml" ContentType="application/vnd.openxmlformats-officedocument.presentationml.slide+xml"/>
  <Override PartName="/ppt/slides/slide72.xml" ContentType="application/vnd.openxmlformats-officedocument.presentationml.slid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Override PartName="/ppt/notesSlides/notesSlide74.xml" ContentType="application/vnd.openxmlformats-officedocument.presentationml.notesSlide+xml"/>
  <Override PartName="/ppt/diagrams/layout9.xml" ContentType="application/vnd.openxmlformats-officedocument.drawingml.diagramLayout+xml"/>
  <Default Extension="xml" ContentType="application/xml"/>
  <Override PartName="/ppt/slides/slide14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notesSlides/notesSlide16.xml" ContentType="application/vnd.openxmlformats-officedocument.presentationml.notesSlide+xml"/>
  <Override PartName="/ppt/charts/chart13.xml" ContentType="application/vnd.openxmlformats-officedocument.drawingml.chart+xml"/>
  <Override PartName="/ppt/notesSlides/notesSlide63.xml" ContentType="application/vnd.openxmlformats-officedocument.presentationml.notesSlide+xml"/>
  <Override PartName="/ppt/theme/themeOverride1.xml" ContentType="application/vnd.openxmlformats-officedocument.themeOverride+xml"/>
  <Override PartName="/ppt/tableStyles.xml" ContentType="application/vnd.openxmlformats-officedocument.presentationml.tableStyles+xml"/>
  <Override PartName="/ppt/notesSlides/notesSlide41.xml" ContentType="application/vnd.openxmlformats-officedocument.presentationml.notesSlide+xml"/>
  <Override PartName="/ppt/notesSlides/notesSlide52.xml" ContentType="application/vnd.openxmlformats-officedocument.presentationml.notesSlide+xml"/>
  <Override PartName="/ppt/slides/slide147.xml" ContentType="application/vnd.openxmlformats-officedocument.presentationml.slide+xml"/>
  <Override PartName="/ppt/slides/slide158.xml" ContentType="application/vnd.openxmlformats-officedocument.presentationml.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slides/slide136.xml" ContentType="application/vnd.openxmlformats-officedocument.presentationml.slide+xml"/>
  <Override PartName="/ppt/notesSlides/notesSlide7.xml" ContentType="application/vnd.openxmlformats-officedocument.presentationml.notesSlide+xml"/>
  <Override PartName="/ppt/diagrams/layout1.xml" ContentType="application/vnd.openxmlformats-officedocument.drawingml.diagramLayout+xml"/>
  <Default Extension="xlsx" ContentType="application/vnd.openxmlformats-officedocument.spreadsheetml.sheet"/>
  <Override PartName="/ppt/diagrams/data2.xml" ContentType="application/vnd.openxmlformats-officedocument.drawingml.diagramData+xml"/>
  <Override PartName="/ppt/charts/chart3.xml" ContentType="application/vnd.openxmlformats-officedocument.drawingml.chart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slides/slide125.xml" ContentType="application/vnd.openxmlformats-officedocument.presentationml.slide+xml"/>
  <Override PartName="/ppt/diagrams/colors4.xml" ContentType="application/vnd.openxmlformats-officedocument.drawingml.diagramColors+xml"/>
  <Override PartName="/ppt/diagrams/drawing10.xml" ContentType="application/vnd.ms-office.drawingml.diagramDrawing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66.xml" ContentType="application/vnd.openxmlformats-officedocument.presentationml.slide+xml"/>
  <Override PartName="/ppt/slides/slide103.xml" ContentType="application/vnd.openxmlformats-officedocument.presentationml.slide+xml"/>
  <Override PartName="/ppt/slides/slide114.xml" ContentType="application/vnd.openxmlformats-officedocument.presentationml.slide+xml"/>
  <Override PartName="/ppt/slides/slide150.xml" ContentType="application/vnd.openxmlformats-officedocument.presentationml.slide+xml"/>
  <Override PartName="/ppt/slides/slide161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68.xml" ContentType="application/vnd.openxmlformats-officedocument.presentationml.notesSlide+xml"/>
  <Override PartName="/ppt/notesSlides/notesSlide79.xml" ContentType="application/vnd.openxmlformats-officedocument.presentationml.notesSlide+xml"/>
  <Override PartName="/ppt/diagrams/drawing3.xml" ContentType="application/vnd.ms-office.drawingml.diagramDrawing+xml"/>
  <Override PartName="/ppt/slides/slide55.xml" ContentType="application/vnd.openxmlformats-officedocument.presentationml.slide+xml"/>
  <Override PartName="/ppt/theme/theme2.xml" ContentType="application/vnd.openxmlformats-officedocument.theme+xml"/>
  <Override PartName="/ppt/diagrams/quickStyle3.xml" ContentType="application/vnd.openxmlformats-officedocument.drawingml.diagramStyle+xml"/>
  <Override PartName="/ppt/charts/chart18.xml" ContentType="application/vnd.openxmlformats-officedocument.drawingml.chart+xml"/>
  <Override PartName="/ppt/notesSlides/notesSlide57.xml" ContentType="application/vnd.openxmlformats-officedocument.presentationml.notes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notesSlides/notesSlide46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22.xml" ContentType="application/vnd.openxmlformats-officedocument.presentationml.slide+xml"/>
  <Override PartName="/ppt/notesSlides/notesSlide24.xml" ContentType="application/vnd.openxmlformats-officedocument.presentationml.notesSlide+xml"/>
  <Override PartName="/ppt/notesSlides/notesSlide35.xml" ContentType="application/vnd.openxmlformats-officedocument.presentationml.notesSlide+xml"/>
  <Override PartName="/ppt/diagrams/layout6.xml" ContentType="application/vnd.openxmlformats-officedocument.drawingml.diagramLayout+xml"/>
  <Override PartName="/ppt/notesSlides/notesSlide71.xml" ContentType="application/vnd.openxmlformats-officedocument.presentationml.notesSlide+xml"/>
  <Override PartName="/ppt/notesSlides/notesSlide82.xml" ContentType="application/vnd.openxmlformats-officedocument.presentationml.notesSlide+xml"/>
  <Override PartName="/ppt/diagrams/data10.xml" ContentType="application/vnd.openxmlformats-officedocument.drawingml.diagramData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notesSlides/notesSlide13.xml" ContentType="application/vnd.openxmlformats-officedocument.presentationml.notesSlide+xml"/>
  <Override PartName="/ppt/charts/chart8.xml" ContentType="application/vnd.openxmlformats-officedocument.drawingml.chart+xml"/>
  <Override PartName="/ppt/diagrams/data7.xml" ContentType="application/vnd.openxmlformats-officedocument.drawingml.diagramData+xml"/>
  <Override PartName="/ppt/notesSlides/notesSlide60.xml" ContentType="application/vnd.openxmlformats-officedocument.presentationml.notesSlide+xml"/>
  <Override PartName="/ppt/diagrams/colors9.xml" ContentType="application/vnd.openxmlformats-officedocument.drawingml.diagramColors+xml"/>
  <Override PartName="/ppt/slides/slide119.xml" ContentType="application/vnd.openxmlformats-officedocument.presentationml.slide+xml"/>
  <Override PartName="/ppt/slideLayouts/slideLayout10.xml" ContentType="application/vnd.openxmlformats-officedocument.presentationml.slideLayout+xml"/>
  <Override PartName="/ppt/charts/chart10.xml" ContentType="application/vnd.openxmlformats-officedocument.drawingml.chart+xml"/>
  <Override PartName="/ppt/diagrams/drawing8.xml" ContentType="application/vnd.ms-office.drawingml.diagramDrawing+xml"/>
  <Override PartName="/ppt/slides/slide108.xml" ContentType="application/vnd.openxmlformats-officedocument.presentationml.slide+xml"/>
  <Override PartName="/ppt/slides/slide155.xml" ContentType="application/vnd.openxmlformats-officedocument.presentationml.slide+xml"/>
  <Override PartName="/ppt/diagrams/quickStyle8.xml" ContentType="application/vnd.openxmlformats-officedocument.drawingml.diagramStyle+xml"/>
  <Override PartName="/ppt/slides/slide49.xml" ContentType="application/vnd.openxmlformats-officedocument.presentationml.slide+xml"/>
  <Override PartName="/ppt/slides/slide96.xml" ContentType="application/vnd.openxmlformats-officedocument.presentationml.slide+xml"/>
  <Override PartName="/ppt/slides/slide144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38.xml" ContentType="application/vnd.openxmlformats-officedocument.presentationml.slide+xml"/>
  <Override PartName="/ppt/slides/slide85.xml" ContentType="application/vnd.openxmlformats-officedocument.presentationml.slide+xml"/>
  <Override PartName="/ppt/slides/slide122.xml" ContentType="application/vnd.openxmlformats-officedocument.presentationml.slide+xml"/>
  <Override PartName="/ppt/slides/slide133.xml" ContentType="application/vnd.openxmlformats-officedocument.presentationml.slide+xml"/>
  <Override PartName="/ppt/diagrams/colors1.xml" ContentType="application/vnd.openxmlformats-officedocument.drawingml.diagramColors+xml"/>
  <Override PartName="/ppt/slides/slide27.xml" ContentType="application/vnd.openxmlformats-officedocument.presentationml.slide+xml"/>
  <Override PartName="/ppt/slides/slide74.xml" ContentType="application/vnd.openxmlformats-officedocument.presentationml.slide+xml"/>
  <Override PartName="/ppt/slides/slide111.xml" ContentType="application/vnd.openxmlformats-officedocument.presentationml.slide+xml"/>
  <Override PartName="/ppt/slideLayouts/slideLayout4.xml" ContentType="application/vnd.openxmlformats-officedocument.presentationml.slideLayout+xml"/>
  <Override PartName="/ppt/notesSlides/notesSlide29.xml" ContentType="application/vnd.openxmlformats-officedocument.presentationml.notesSlide+xml"/>
  <Override PartName="/ppt/notesSlides/notesSlide76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100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Override PartName="/ppt/notesSlides/notesSlide65.xml" ContentType="application/vnd.openxmlformats-officedocument.presentationml.notesSlide+xml"/>
  <Override PartName="/ppt/slides/slide41.xml" ContentType="application/vnd.openxmlformats-officedocument.presentationml.slide+xml"/>
  <Override PartName="/ppt/notesSlides/notesSlide43.xml" ContentType="application/vnd.openxmlformats-officedocument.presentationml.notesSlide+xml"/>
  <Override PartName="/ppt/charts/chart15.xml" ContentType="application/vnd.openxmlformats-officedocument.drawingml.chart+xml"/>
  <Override PartName="/ppt/notesSlides/notesSlide54.xml" ContentType="application/vnd.openxmlformats-officedocument.presentationml.notesSlide+xml"/>
  <Override PartName="/ppt/slides/slide30.xml" ContentType="application/vnd.openxmlformats-officedocument.presentationml.slide+xml"/>
  <Override PartName="/ppt/slides/slide149.xml" ContentType="application/vnd.openxmlformats-officedocument.presentationml.slide+xml"/>
  <Override PartName="/ppt/notesSlides/notesSlide32.xml" ContentType="application/vnd.openxmlformats-officedocument.presentationml.notesSlide+xml"/>
  <Override PartName="/ppt/slides/slide138.xml" ContentType="application/vnd.openxmlformats-officedocument.presentationml.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layout3.xml" ContentType="application/vnd.openxmlformats-officedocument.drawingml.diagramLayout+xml"/>
  <Override PartName="/ppt/diagrams/data4.xml" ContentType="application/vnd.openxmlformats-officedocument.drawingml.diagramData+xml"/>
  <Override PartName="/ppt/slides/slide79.xml" ContentType="application/vnd.openxmlformats-officedocument.presentationml.slide+xml"/>
  <Override PartName="/ppt/slides/slide127.xml" ContentType="application/vnd.openxmlformats-officedocument.presentationml.slide+xml"/>
  <Override PartName="/ppt/notesSlides/notesSlide10.xml" ContentType="application/vnd.openxmlformats-officedocument.presentationml.notesSlide+xml"/>
  <Override PartName="/ppt/charts/chart5.xml" ContentType="application/vnd.openxmlformats-officedocument.drawingml.chart+xml"/>
  <Override PartName="/ppt/diagrams/colors6.xml" ContentType="application/vnd.openxmlformats-officedocument.drawingml.diagramColors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116.xml" ContentType="application/vnd.openxmlformats-officedocument.presentationml.slide+xml"/>
  <Override PartName="/ppt/slides/slide163.xml" ContentType="application/vnd.openxmlformats-officedocument.presentationml.slide+xml"/>
  <Override PartName="/ppt/slideLayouts/slideLayout9.xml" ContentType="application/vnd.openxmlformats-officedocument.presentationml.slideLayout+xml"/>
  <Override PartName="/ppt/diagrams/drawing5.xml" ContentType="application/vnd.ms-office.drawingml.diagramDrawing+xml"/>
  <Override PartName="/ppt/slides/slide57.xml" ContentType="application/vnd.openxmlformats-officedocument.presentationml.slide+xml"/>
  <Override PartName="/ppt/slides/slide105.xml" ContentType="application/vnd.openxmlformats-officedocument.presentationml.slide+xml"/>
  <Override PartName="/ppt/slides/slide141.xml" ContentType="application/vnd.openxmlformats-officedocument.presentationml.slide+xml"/>
  <Override PartName="/ppt/slides/slide152.xml" ContentType="application/vnd.openxmlformats-officedocument.presentationml.slide+xml"/>
  <Override PartName="/ppt/notesSlides/notesSlide1.xml" ContentType="application/vnd.openxmlformats-officedocument.presentationml.notesSlide+xml"/>
  <Override PartName="/ppt/diagrams/quickStyle5.xml" ContentType="application/vnd.openxmlformats-officedocument.drawingml.diagramStyle+xml"/>
  <Override PartName="/ppt/notesSlides/notesSlide59.xml" ContentType="application/vnd.openxmlformats-officedocument.presentationml.notesSlide+xml"/>
  <Override PartName="/ppt/slides/slide46.xml" ContentType="application/vnd.openxmlformats-officedocument.presentationml.slide+xml"/>
  <Override PartName="/ppt/slides/slide93.xml" ContentType="application/vnd.openxmlformats-officedocument.presentationml.slide+xml"/>
  <Override PartName="/ppt/slides/slide130.xml" ContentType="application/vnd.openxmlformats-officedocument.presentationml.slide+xml"/>
  <Override PartName="/ppt/notesSlides/notesSlide48.xml" ContentType="application/vnd.openxmlformats-officedocument.presentationml.notesSlide+xml"/>
  <Override PartName="/ppt/diagrams/colors10.xml" ContentType="application/vnd.openxmlformats-officedocument.drawingml.diagramColors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Override PartName="/ppt/notesSlides/notesSlide37.xml" ContentType="application/vnd.openxmlformats-officedocument.presentationml.notesSlide+xml"/>
  <Override PartName="/ppt/diagrams/layout8.xml" ContentType="application/vnd.openxmlformats-officedocument.drawingml.diagramLayout+xml"/>
  <Override PartName="/ppt/slides/slide13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73.xml" ContentType="application/vnd.openxmlformats-officedocument.presentationml.notesSlide+xml"/>
  <Override PartName="/ppt/diagrams/data9.xml" ContentType="application/vnd.openxmlformats-officedocument.drawingml.diagramData+xml"/>
  <Override PartName="/ppt/slides/slide20.xml" ContentType="application/vnd.openxmlformats-officedocument.presentationml.slide+xml"/>
  <Override PartName="/ppt/slideLayouts/slideLayout12.xml" ContentType="application/vnd.openxmlformats-officedocument.presentationml.slideLayout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diagrams/layout4.xml" ContentType="application/vnd.openxmlformats-officedocument.drawingml.diagramLayout+xml"/>
  <Override PartName="/ppt/charts/chart12.xml" ContentType="application/vnd.openxmlformats-officedocument.drawingml.chart+xml"/>
  <Override PartName="/ppt/notesSlides/notesSlide51.xml" ContentType="application/vnd.openxmlformats-officedocument.presentationml.notesSlide+xml"/>
  <Override PartName="/ppt/notesSlides/notesSlide80.xml" ContentType="application/vnd.openxmlformats-officedocument.presentationml.notesSlide+xml"/>
  <Override PartName="/ppt/slides/slide139.xml" ContentType="application/vnd.openxmlformats-officedocument.presentationml.slide+xml"/>
  <Override PartName="/ppt/slides/slide157.xml" ContentType="application/vnd.openxmlformats-officedocument.presentationml.slide+xml"/>
  <Default Extension="tiff" ContentType="image/tiff"/>
  <Override PartName="/ppt/notesSlides/notesSlide11.xml" ContentType="application/vnd.openxmlformats-officedocument.presentationml.notesSlide+xml"/>
  <Override PartName="/ppt/charts/chart6.xml" ContentType="application/vnd.openxmlformats-officedocument.drawingml.chart+xml"/>
  <Override PartName="/ppt/notesSlides/notesSlide40.xml" ContentType="application/vnd.openxmlformats-officedocument.presentationml.notesSlide+xml"/>
  <Override PartName="/ppt/diagrams/data5.xml" ContentType="application/vnd.openxmlformats-officedocument.drawingml.diagramData+xml"/>
  <Override PartName="/ppt/diagrams/colors7.xml" ContentType="application/vnd.openxmlformats-officedocument.drawingml.diagramColors+xml"/>
  <Override PartName="/ppt/slides/slide98.xml" ContentType="application/vnd.openxmlformats-officedocument.presentationml.slide+xml"/>
  <Override PartName="/ppt/slides/slide117.xml" ContentType="application/vnd.openxmlformats-officedocument.presentationml.slide+xml"/>
  <Override PartName="/ppt/slides/slide128.xml" ContentType="application/vnd.openxmlformats-officedocument.presentationml.slide+xml"/>
  <Override PartName="/ppt/slides/slide146.xml" ContentType="application/vnd.openxmlformats-officedocument.presentationml.slide+xml"/>
  <Override PartName="/ppt/notesSlides/notesSlide6.xml" ContentType="application/vnd.openxmlformats-officedocument.presentationml.notesSlide+xml"/>
  <Override PartName="/ppt/diagrams/drawing6.xml" ContentType="application/vnd.ms-office.drawingml.diagramDrawing+xml"/>
  <Override PartName="/ppt/slides/slide8.xml" ContentType="application/vnd.openxmlformats-officedocument.presentationml.slide+xml"/>
  <Override PartName="/ppt/slides/slide69.xml" ContentType="application/vnd.openxmlformats-officedocument.presentationml.slide+xml"/>
  <Override PartName="/ppt/slides/slide87.xml" ContentType="application/vnd.openxmlformats-officedocument.presentationml.slide+xml"/>
  <Override PartName="/ppt/slides/slide106.xml" ContentType="application/vnd.openxmlformats-officedocument.presentationml.slide+xml"/>
  <Override PartName="/ppt/slides/slide124.xml" ContentType="application/vnd.openxmlformats-officedocument.presentationml.slide+xml"/>
  <Override PartName="/ppt/slides/slide135.xml" ContentType="application/vnd.openxmlformats-officedocument.presentationml.slide+xml"/>
  <Override PartName="/ppt/slides/slide153.xml" ContentType="application/vnd.openxmlformats-officedocument.presentationml.slide+xml"/>
  <Override PartName="/ppt/diagrams/data1.xml" ContentType="application/vnd.openxmlformats-officedocument.drawingml.diagramData+xml"/>
  <Override PartName="/ppt/charts/chart2.xml" ContentType="application/vnd.openxmlformats-officedocument.drawingml.chart+xml"/>
  <Override PartName="/ppt/diagrams/colors3.xml" ContentType="application/vnd.openxmlformats-officedocument.drawingml.diagramColors+xml"/>
  <Override PartName="/ppt/diagrams/quickStyle6.xml" ContentType="application/vnd.openxmlformats-officedocument.drawingml.diagramStyle+xml"/>
  <Override PartName="/ppt/slides/slide29.xml" ContentType="application/vnd.openxmlformats-officedocument.presentationml.slide+xml"/>
  <Override PartName="/ppt/slides/slide76.xml" ContentType="application/vnd.openxmlformats-officedocument.presentationml.slide+xml"/>
  <Override PartName="/ppt/slides/slide113.xml" ContentType="application/vnd.openxmlformats-officedocument.presentationml.slide+xml"/>
  <Override PartName="/ppt/slides/slide160.xml" ContentType="application/vnd.openxmlformats-officedocument.presentationml.slide+xml"/>
  <Override PartName="/ppt/notesSlides/notesSlide78.xml" ContentType="application/vnd.openxmlformats-officedocument.presentationml.notesSlide+xml"/>
  <Override PartName="/ppt/diagrams/drawing2.xml" ContentType="application/vnd.ms-office.drawingml.diagramDrawing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102.xml" ContentType="application/vnd.openxmlformats-officedocument.presentationml.slide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notesSlides/notesSlide67.xml" ContentType="application/vnd.openxmlformats-officedocument.presentationml.notesSlide+xml"/>
  <Override PartName="/ppt/slides/slide43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notesSlides/notesSlide45.xml" ContentType="application/vnd.openxmlformats-officedocument.presentationml.notesSlide+xml"/>
  <Override PartName="/ppt/charts/chart17.xml" ContentType="application/vnd.openxmlformats-officedocument.drawingml.chart+xml"/>
  <Override PartName="/ppt/notesSlides/notesSlide56.xml" ContentType="application/vnd.openxmlformats-officedocument.presentationml.notesSlide+xml"/>
  <Override PartName="/ppt/slides/slide32.xml" ContentType="application/vnd.openxmlformats-officedocument.presentationml.slide+xml"/>
  <Override PartName="/ppt/notesSlides/notesSlide34.xml" ContentType="application/vnd.openxmlformats-officedocument.presentationml.notesSlide+xml"/>
  <Override PartName="/ppt/notesSlides/notesSlide81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notesSlides/notesSlide23.xml" ContentType="application/vnd.openxmlformats-officedocument.presentationml.notesSlide+xml"/>
  <Override PartName="/ppt/diagrams/layout5.xml" ContentType="application/vnd.openxmlformats-officedocument.drawingml.diagramLayout+xml"/>
  <Override PartName="/ppt/diagrams/data6.xml" ContentType="application/vnd.openxmlformats-officedocument.drawingml.diagramData+xml"/>
  <Override PartName="/ppt/notesSlides/notesSlide70.xml" ContentType="application/vnd.openxmlformats-officedocument.presentationml.notesSlide+xml"/>
  <Override PartName="/ppt/slides/slide129.xml" ContentType="application/vnd.openxmlformats-officedocument.presentationml.slide+xml"/>
  <Override PartName="/ppt/notesSlides/notesSlide12.xml" ContentType="application/vnd.openxmlformats-officedocument.presentationml.notesSlide+xml"/>
  <Override PartName="/ppt/charts/chart7.xml" ContentType="application/vnd.openxmlformats-officedocument.drawingml.chart+xml"/>
  <Override PartName="/ppt/diagrams/colors8.xml" ContentType="application/vnd.openxmlformats-officedocument.drawingml.diagramColors+xml"/>
  <Override PartName="/ppt/charts/chart20.xml" ContentType="application/vnd.openxmlformats-officedocument.drawingml.chart+xml"/>
  <Override PartName="/ppt/slides/slide118.xml" ContentType="application/vnd.openxmlformats-officedocument.presentationml.slide+xml"/>
  <Override PartName="/ppt/diagrams/drawing7.xml" ContentType="application/vnd.ms-office.drawingml.diagramDrawing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107.xml" ContentType="application/vnd.openxmlformats-officedocument.presentationml.slide+xml"/>
  <Override PartName="/ppt/slides/slide143.xml" ContentType="application/vnd.openxmlformats-officedocument.presentationml.slide+xml"/>
  <Override PartName="/ppt/slides/slide154.xml" ContentType="application/vnd.openxmlformats-officedocument.presentationml.slide+xml"/>
  <Override PartName="/ppt/viewProps.xml" ContentType="application/vnd.openxmlformats-officedocument.presentationml.viewProps+xml"/>
  <Override PartName="/ppt/diagrams/quickStyle7.xml" ContentType="application/vnd.openxmlformats-officedocument.drawingml.diagramStyle+xml"/>
  <Override PartName="/ppt/slides/slide48.xml" ContentType="application/vnd.openxmlformats-officedocument.presentationml.slide+xml"/>
  <Override PartName="/ppt/slides/slide95.xml" ContentType="application/vnd.openxmlformats-officedocument.presentationml.slide+xml"/>
  <Override PartName="/ppt/slides/slide132.xml" ContentType="application/vnd.openxmlformats-officedocument.presentationml.slide+xml"/>
  <Override PartName="/ppt/notesSlides/notesSlide3.xml" ContentType="application/vnd.openxmlformats-officedocument.presentationml.notesSlide+xml"/>
  <Default Extension="bin" ContentType="application/vnd.openxmlformats-officedocument.oleObject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slides/slide121.xml" ContentType="application/vnd.openxmlformats-officedocument.presentationml.slide+xml"/>
  <Override PartName="/ppt/presProps.xml" ContentType="application/vnd.openxmlformats-officedocument.presentationml.presProps+xml"/>
  <Override PartName="/ppt/notesSlides/notesSlide39.xml" ContentType="application/vnd.openxmlformats-officedocument.presentationml.notesSlid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62.xml" ContentType="application/vnd.openxmlformats-officedocument.presentationml.slide+xml"/>
  <Override PartName="/ppt/slides/slide110.xml" ContentType="application/vnd.openxmlformats-officedocument.presentationml.slide+xml"/>
  <Override PartName="/ppt/slideLayouts/slideLayout3.xml" ContentType="application/vnd.openxmlformats-officedocument.presentationml.slideLayout+xml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75.xml" ContentType="application/vnd.openxmlformats-officedocument.presentationml.notesSlide+xml"/>
  <Override PartName="/ppt/slides/slide51.xml" ContentType="application/vnd.openxmlformats-officedocument.presentationml.slide+xml"/>
  <Override PartName="/ppt/charts/chart14.xml" ContentType="application/vnd.openxmlformats-officedocument.drawingml.chart+xml"/>
  <Override PartName="/ppt/notesSlides/notesSlide53.xml" ContentType="application/vnd.openxmlformats-officedocument.presentationml.notesSlide+xml"/>
  <Override PartName="/ppt/theme/themeOverride2.xml" ContentType="application/vnd.openxmlformats-officedocument.themeOverride+xml"/>
  <Override PartName="/ppt/slides/slide40.xml" ContentType="application/vnd.openxmlformats-officedocument.presentationml.slide+xml"/>
  <Override PartName="/ppt/slides/slide159.xml" ContentType="application/vnd.openxmlformats-officedocument.presentationml.slide+xml"/>
  <Override PartName="/ppt/notesSlides/notesSlide42.xml" ContentType="application/vnd.openxmlformats-officedocument.presentationml.notesSlide+xml"/>
  <Default Extension="wdp" ContentType="image/vnd.ms-photo"/>
  <Override PartName="/ppt/slides/slide148.xml" ContentType="application/vnd.openxmlformats-officedocument.presentationml.slide+xml"/>
  <Override PartName="/ppt/notesSlides/notesSlide8.xml" ContentType="application/vnd.openxmlformats-officedocument.presentationml.notesSlide+xml"/>
  <Default Extension="vml" ContentType="application/vnd.openxmlformats-officedocument.vmlDrawing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diagrams/layout2.xml" ContentType="application/vnd.openxmlformats-officedocument.drawingml.diagramLayout+xml"/>
  <Override PartName="/ppt/slides/slide89.xml" ContentType="application/vnd.openxmlformats-officedocument.presentationml.slide+xml"/>
  <Override PartName="/ppt/slides/slide126.xml" ContentType="application/vnd.openxmlformats-officedocument.presentationml.slide+xml"/>
  <Override PartName="/ppt/slides/slide137.xml" ContentType="application/vnd.openxmlformats-officedocument.presentationml.slide+xml"/>
  <Override PartName="/ppt/charts/chart4.xml" ContentType="application/vnd.openxmlformats-officedocument.drawingml.chart+xml"/>
  <Override PartName="/ppt/diagrams/data3.xml" ContentType="application/vnd.openxmlformats-officedocument.drawingml.diagramData+xml"/>
  <Override PartName="/ppt/diagrams/colors5.xml" ContentType="application/vnd.openxmlformats-officedocument.drawingml.diagramColors+xml"/>
  <Override PartName="/ppt/diagrams/quickStyle10.xml" ContentType="application/vnd.openxmlformats-officedocument.drawingml.diagramStyle+xml"/>
  <Override PartName="/ppt/diagrams/drawing11.xml" ContentType="application/vnd.ms-office.drawingml.diagramDrawing+xml"/>
  <Override PartName="/ppt/slides/slide78.xml" ContentType="application/vnd.openxmlformats-officedocument.presentationml.slide+xml"/>
  <Override PartName="/ppt/slides/slide115.xml" ContentType="application/vnd.openxmlformats-officedocument.presentationml.slide+xml"/>
  <Override PartName="/ppt/slides/slide162.xml" ContentType="application/vnd.openxmlformats-officedocument.presentationml.slide+xml"/>
  <Override PartName="/docProps/core.xml" ContentType="application/vnd.openxmlformats-package.core-properties+xml"/>
  <Override PartName="/ppt/diagrams/drawing4.xml" ContentType="application/vnd.ms-office.drawingml.diagramDrawing+xml"/>
  <Override PartName="/ppt/slides/slide6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104.xml" ContentType="application/vnd.openxmlformats-officedocument.presentationml.slide+xml"/>
  <Override PartName="/ppt/slides/slide151.xml" ContentType="application/vnd.openxmlformats-officedocument.presentationml.slide+xml"/>
  <Override PartName="/ppt/slideLayouts/slideLayout8.xml" ContentType="application/vnd.openxmlformats-officedocument.presentationml.slideLayout+xml"/>
  <Override PartName="/ppt/diagrams/quickStyle4.xml" ContentType="application/vnd.openxmlformats-officedocument.drawingml.diagramStyle+xml"/>
  <Override PartName="/ppt/notesSlides/notesSlide69.xml" ContentType="application/vnd.openxmlformats-officedocument.presentationml.notesSlide+xml"/>
  <Override PartName="/ppt/diagrams/layout10.xml" ContentType="application/vnd.openxmlformats-officedocument.drawingml.diagramLayout+xml"/>
  <Override PartName="/ppt/slideMasters/slideMaster1.xml" ContentType="application/vnd.openxmlformats-officedocument.presentationml.slideMaster+xml"/>
  <Override PartName="/ppt/slides/slide45.xml" ContentType="application/vnd.openxmlformats-officedocument.presentationml.slide+xml"/>
  <Override PartName="/ppt/slides/slide92.xml" ContentType="application/vnd.openxmlformats-officedocument.presentationml.slide+xml"/>
  <Override PartName="/ppt/slides/slide140.xml" ContentType="application/vnd.openxmlformats-officedocument.presentationml.slide+xml"/>
  <Override PartName="/ppt/notesSlides/notesSlide47.xml" ContentType="application/vnd.openxmlformats-officedocument.presentationml.notesSlide+xml"/>
  <Override PartName="/ppt/notesSlides/notesSlide58.xml" ContentType="application/vnd.openxmlformats-officedocument.presentationml.notesSlide+xml"/>
  <Override PartName="/ppt/charts/chart19.xml" ContentType="application/vnd.openxmlformats-officedocument.drawingml.chart+xml"/>
  <Override PartName="/ppt/slides/slide34.xml" ContentType="application/vnd.openxmlformats-officedocument.presentationml.slide+xml"/>
  <Override PartName="/ppt/slides/slide81.xml" ContentType="application/vnd.openxmlformats-officedocument.presentationml.slide+xml"/>
  <Override PartName="/ppt/notesSlides/notesSlide36.xml" ContentType="application/vnd.openxmlformats-officedocument.presentationml.notesSlide+xml"/>
  <Override PartName="/ppt/notesSlides/notesSlide83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diagrams/layout7.xml" ContentType="application/vnd.openxmlformats-officedocument.drawingml.diagramLayout+xml"/>
  <Override PartName="/ppt/diagrams/data8.xml" ContentType="application/vnd.openxmlformats-officedocument.drawingml.diagramData+xml"/>
  <Override PartName="/ppt/notesSlides/notesSlide72.xml" ContentType="application/vnd.openxmlformats-officedocument.presentationml.notesSlide+xml"/>
  <Override PartName="/ppt/slides/slide12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notesSlides/notesSlide61.xml" ContentType="application/vnd.openxmlformats-officedocument.presentationml.notesSlide+xml"/>
  <Override PartName="/ppt/notesSlides/notesSlide50.xml" ContentType="application/vnd.openxmlformats-officedocument.presentationml.notesSlide+xml"/>
  <Override PartName="/ppt/diagrams/drawing9.xml" ContentType="application/vnd.ms-office.drawingml.diagramDrawing+xml"/>
  <Override PartName="/ppt/slides/slide109.xml" ContentType="application/vnd.openxmlformats-officedocument.presentationml.slide+xml"/>
  <Override PartName="/ppt/slides/slide145.xml" ContentType="application/vnd.openxmlformats-officedocument.presentationml.slide+xml"/>
  <Override PartName="/ppt/slides/slide156.xml" ContentType="application/vnd.openxmlformats-officedocument.presentationml.slide+xml"/>
  <Override PartName="/ppt/diagrams/quickStyle9.xml" ContentType="application/vnd.openxmlformats-officedocument.drawingml.diagramStyle+xml"/>
  <Override PartName="/ppt/slides/slide97.xml" ContentType="application/vnd.openxmlformats-officedocument.presentationml.slide+xml"/>
  <Override PartName="/ppt/slides/slide134.xml" ContentType="application/vnd.openxmlformats-officedocument.presentationml.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slides/slide123.xml" ContentType="application/vnd.openxmlformats-officedocument.presentationml.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64.xml" ContentType="application/vnd.openxmlformats-officedocument.presentationml.slide+xml"/>
  <Override PartName="/ppt/slides/slide101.xml" ContentType="application/vnd.openxmlformats-officedocument.presentationml.slide+xml"/>
  <Override PartName="/ppt/slides/slide112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77.xml" ContentType="application/vnd.openxmlformats-officedocument.presentationml.notesSlide+xml"/>
  <Override PartName="/ppt/diagrams/drawing1.xml" ContentType="application/vnd.ms-office.drawingml.diagramDrawing+xml"/>
  <Override PartName="/ppt/slides/slide53.xml" ContentType="application/vnd.openxmlformats-officedocument.presentationml.slide+xml"/>
  <Default Extension="jpeg" ContentType="image/jpeg"/>
  <Override PartName="/ppt/diagrams/quickStyle1.xml" ContentType="application/vnd.openxmlformats-officedocument.drawingml.diagramStyle+xml"/>
  <Override PartName="/ppt/charts/chart16.xml" ContentType="application/vnd.openxmlformats-officedocument.drawingml.chart+xml"/>
  <Override PartName="/ppt/notesSlides/notesSlide55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4" r:id="rId1"/>
  </p:sldMasterIdLst>
  <p:notesMasterIdLst>
    <p:notesMasterId r:id="rId165"/>
  </p:notesMasterIdLst>
  <p:sldIdLst>
    <p:sldId id="554" r:id="rId2"/>
    <p:sldId id="661" r:id="rId3"/>
    <p:sldId id="663" r:id="rId4"/>
    <p:sldId id="402" r:id="rId5"/>
    <p:sldId id="593" r:id="rId6"/>
    <p:sldId id="361" r:id="rId7"/>
    <p:sldId id="498" r:id="rId8"/>
    <p:sldId id="499" r:id="rId9"/>
    <p:sldId id="500" r:id="rId10"/>
    <p:sldId id="501" r:id="rId11"/>
    <p:sldId id="502" r:id="rId12"/>
    <p:sldId id="506" r:id="rId13"/>
    <p:sldId id="507" r:id="rId14"/>
    <p:sldId id="508" r:id="rId15"/>
    <p:sldId id="556" r:id="rId16"/>
    <p:sldId id="509" r:id="rId17"/>
    <p:sldId id="513" r:id="rId18"/>
    <p:sldId id="504" r:id="rId19"/>
    <p:sldId id="641" r:id="rId20"/>
    <p:sldId id="640" r:id="rId21"/>
    <p:sldId id="505" r:id="rId22"/>
    <p:sldId id="558" r:id="rId23"/>
    <p:sldId id="633" r:id="rId24"/>
    <p:sldId id="635" r:id="rId25"/>
    <p:sldId id="637" r:id="rId26"/>
    <p:sldId id="638" r:id="rId27"/>
    <p:sldId id="639" r:id="rId28"/>
    <p:sldId id="557" r:id="rId29"/>
    <p:sldId id="682" r:id="rId30"/>
    <p:sldId id="683" r:id="rId31"/>
    <p:sldId id="684" r:id="rId32"/>
    <p:sldId id="686" r:id="rId33"/>
    <p:sldId id="687" r:id="rId34"/>
    <p:sldId id="691" r:id="rId35"/>
    <p:sldId id="692" r:id="rId36"/>
    <p:sldId id="693" r:id="rId37"/>
    <p:sldId id="694" r:id="rId38"/>
    <p:sldId id="695" r:id="rId39"/>
    <p:sldId id="696" r:id="rId40"/>
    <p:sldId id="697" r:id="rId41"/>
    <p:sldId id="698" r:id="rId42"/>
    <p:sldId id="699" r:id="rId43"/>
    <p:sldId id="700" r:id="rId44"/>
    <p:sldId id="701" r:id="rId45"/>
    <p:sldId id="702" r:id="rId46"/>
    <p:sldId id="703" r:id="rId47"/>
    <p:sldId id="704" r:id="rId48"/>
    <p:sldId id="705" r:id="rId49"/>
    <p:sldId id="706" r:id="rId50"/>
    <p:sldId id="548" r:id="rId51"/>
    <p:sldId id="707" r:id="rId52"/>
    <p:sldId id="708" r:id="rId53"/>
    <p:sldId id="709" r:id="rId54"/>
    <p:sldId id="710" r:id="rId55"/>
    <p:sldId id="711" r:id="rId56"/>
    <p:sldId id="712" r:id="rId57"/>
    <p:sldId id="713" r:id="rId58"/>
    <p:sldId id="493" r:id="rId59"/>
    <p:sldId id="517" r:id="rId60"/>
    <p:sldId id="721" r:id="rId61"/>
    <p:sldId id="516" r:id="rId62"/>
    <p:sldId id="258" r:id="rId63"/>
    <p:sldId id="518" r:id="rId64"/>
    <p:sldId id="377" r:id="rId65"/>
    <p:sldId id="356" r:id="rId66"/>
    <p:sldId id="623" r:id="rId67"/>
    <p:sldId id="417" r:id="rId68"/>
    <p:sldId id="563" r:id="rId69"/>
    <p:sldId id="564" r:id="rId70"/>
    <p:sldId id="565" r:id="rId71"/>
    <p:sldId id="590" r:id="rId72"/>
    <p:sldId id="567" r:id="rId73"/>
    <p:sldId id="568" r:id="rId74"/>
    <p:sldId id="569" r:id="rId75"/>
    <p:sldId id="570" r:id="rId76"/>
    <p:sldId id="571" r:id="rId77"/>
    <p:sldId id="572" r:id="rId78"/>
    <p:sldId id="573" r:id="rId79"/>
    <p:sldId id="594" r:id="rId80"/>
    <p:sldId id="595" r:id="rId81"/>
    <p:sldId id="596" r:id="rId82"/>
    <p:sldId id="597" r:id="rId83"/>
    <p:sldId id="598" r:id="rId84"/>
    <p:sldId id="605" r:id="rId85"/>
    <p:sldId id="599" r:id="rId86"/>
    <p:sldId id="600" r:id="rId87"/>
    <p:sldId id="606" r:id="rId88"/>
    <p:sldId id="607" r:id="rId89"/>
    <p:sldId id="608" r:id="rId90"/>
    <p:sldId id="609" r:id="rId91"/>
    <p:sldId id="610" r:id="rId92"/>
    <p:sldId id="611" r:id="rId93"/>
    <p:sldId id="614" r:id="rId94"/>
    <p:sldId id="615" r:id="rId95"/>
    <p:sldId id="618" r:id="rId96"/>
    <p:sldId id="668" r:id="rId97"/>
    <p:sldId id="669" r:id="rId98"/>
    <p:sldId id="671" r:id="rId99"/>
    <p:sldId id="670" r:id="rId100"/>
    <p:sldId id="672" r:id="rId101"/>
    <p:sldId id="673" r:id="rId102"/>
    <p:sldId id="680" r:id="rId103"/>
    <p:sldId id="681" r:id="rId104"/>
    <p:sldId id="586" r:id="rId105"/>
    <p:sldId id="587" r:id="rId106"/>
    <p:sldId id="450" r:id="rId107"/>
    <p:sldId id="451" r:id="rId108"/>
    <p:sldId id="624" r:id="rId109"/>
    <p:sldId id="625" r:id="rId110"/>
    <p:sldId id="626" r:id="rId111"/>
    <p:sldId id="627" r:id="rId112"/>
    <p:sldId id="628" r:id="rId113"/>
    <p:sldId id="629" r:id="rId114"/>
    <p:sldId id="454" r:id="rId115"/>
    <p:sldId id="455" r:id="rId116"/>
    <p:sldId id="534" r:id="rId117"/>
    <p:sldId id="535" r:id="rId118"/>
    <p:sldId id="538" r:id="rId119"/>
    <p:sldId id="588" r:id="rId120"/>
    <p:sldId id="457" r:id="rId121"/>
    <p:sldId id="492" r:id="rId122"/>
    <p:sldId id="649" r:id="rId123"/>
    <p:sldId id="650" r:id="rId124"/>
    <p:sldId id="651" r:id="rId125"/>
    <p:sldId id="652" r:id="rId126"/>
    <p:sldId id="653" r:id="rId127"/>
    <p:sldId id="655" r:id="rId128"/>
    <p:sldId id="462" r:id="rId129"/>
    <p:sldId id="654" r:id="rId130"/>
    <p:sldId id="659" r:id="rId131"/>
    <p:sldId id="658" r:id="rId132"/>
    <p:sldId id="460" r:id="rId133"/>
    <p:sldId id="642" r:id="rId134"/>
    <p:sldId id="643" r:id="rId135"/>
    <p:sldId id="644" r:id="rId136"/>
    <p:sldId id="645" r:id="rId137"/>
    <p:sldId id="646" r:id="rId138"/>
    <p:sldId id="647" r:id="rId139"/>
    <p:sldId id="648" r:id="rId140"/>
    <p:sldId id="630" r:id="rId141"/>
    <p:sldId id="714" r:id="rId142"/>
    <p:sldId id="715" r:id="rId143"/>
    <p:sldId id="716" r:id="rId144"/>
    <p:sldId id="717" r:id="rId145"/>
    <p:sldId id="718" r:id="rId146"/>
    <p:sldId id="719" r:id="rId147"/>
    <p:sldId id="720" r:id="rId148"/>
    <p:sldId id="631" r:id="rId149"/>
    <p:sldId id="632" r:id="rId150"/>
    <p:sldId id="664" r:id="rId151"/>
    <p:sldId id="463" r:id="rId152"/>
    <p:sldId id="660" r:id="rId153"/>
    <p:sldId id="324" r:id="rId154"/>
    <p:sldId id="326" r:id="rId155"/>
    <p:sldId id="325" r:id="rId156"/>
    <p:sldId id="327" r:id="rId157"/>
    <p:sldId id="520" r:id="rId158"/>
    <p:sldId id="521" r:id="rId159"/>
    <p:sldId id="560" r:id="rId160"/>
    <p:sldId id="562" r:id="rId161"/>
    <p:sldId id="524" r:id="rId162"/>
    <p:sldId id="525" r:id="rId163"/>
    <p:sldId id="555" r:id="rId16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8AA436"/>
  </p:clrMru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Estilo medio 1 - Énfasis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F5AB1C69-6EDB-4FF4-983F-18BD219EF322}" styleName="Estilo medio 2 - Énfasis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1669" autoAdjust="0"/>
    <p:restoredTop sz="94776" autoAdjust="0"/>
  </p:normalViewPr>
  <p:slideViewPr>
    <p:cSldViewPr snapToGrid="0" snapToObjects="1">
      <p:cViewPr>
        <p:scale>
          <a:sx n="89" d="100"/>
          <a:sy n="89" d="100"/>
        </p:scale>
        <p:origin x="-684" y="1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7350"/>
    </p:cViewPr>
  </p:outlin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notesMaster" Target="notesMasters/notesMaster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0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1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2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3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4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5.xlsx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6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7.xlsx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18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19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2.xlsx"/></Relationships>
</file>

<file path=ppt/charts/_rels/chart20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oja_de_c_lculo_de_Microsoft_Office_Excel20.xlsx"/><Relationship Id="rId1" Type="http://schemas.openxmlformats.org/officeDocument/2006/relationships/themeOverride" Target="../theme/themeOverride2.xm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7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8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oja_de_c_lculo_de_Microsoft_Office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26"/>
  <c:chart>
    <c:autoTitleDeleted val="1"/>
    <c:plotArea>
      <c:layout>
        <c:manualLayout>
          <c:layoutTarget val="inner"/>
          <c:xMode val="edge"/>
          <c:yMode val="edge"/>
          <c:x val="0.2164127825254141"/>
          <c:y val="7.9534331402652134E-2"/>
          <c:w val="0.78358736155280573"/>
          <c:h val="0.83707609325114685"/>
        </c:manualLayout>
      </c:layout>
      <c:barChart>
        <c:barDir val="col"/>
        <c:grouping val="stacked"/>
        <c:ser>
          <c:idx val="0"/>
          <c:order val="0"/>
          <c:tx>
            <c:strRef>
              <c:f>Hoja1!$B$1</c:f>
              <c:strCache>
                <c:ptCount val="1"/>
                <c:pt idx="0">
                  <c:v>Uso saludable</c:v>
                </c:pt>
              </c:strCache>
            </c:strRef>
          </c:tx>
          <c:dPt>
            <c:idx val="0"/>
            <c:spPr>
              <a:solidFill>
                <a:schemeClr val="accent3">
                  <a:lumMod val="75000"/>
                </a:schemeClr>
              </a:solidFill>
            </c:spPr>
          </c:dPt>
          <c:dLbls>
            <c:txPr>
              <a:bodyPr/>
              <a:lstStyle/>
              <a:p>
                <a:pPr>
                  <a:defRPr sz="1050" b="1"/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Hoja1!$B$2</c:f>
              <c:numCache>
                <c:formatCode>General</c:formatCode>
                <c:ptCount val="1"/>
                <c:pt idx="0">
                  <c:v>81.599999999999994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Uso Problemático</c:v>
                </c:pt>
              </c:strCache>
            </c:strRef>
          </c:tx>
          <c:spPr>
            <a:solidFill>
              <a:srgbClr val="C00000"/>
            </a:solidFill>
            <a:ln>
              <a:solidFill>
                <a:schemeClr val="accent1"/>
              </a:solidFill>
            </a:ln>
          </c:spPr>
          <c:dLbls>
            <c:txPr>
              <a:bodyPr/>
              <a:lstStyle/>
              <a:p>
                <a:pPr>
                  <a:defRPr sz="1200" b="1">
                    <a:solidFill>
                      <a:schemeClr val="bg1"/>
                    </a:solidFill>
                  </a:defRPr>
                </a:pPr>
                <a:endParaRPr lang="es-ES"/>
              </a:p>
            </c:txPr>
            <c:showVal val="1"/>
          </c:dLbls>
          <c:cat>
            <c:numRef>
              <c:f>Hoja1!$A$2</c:f>
              <c:numCache>
                <c:formatCode>General</c:formatCode>
                <c:ptCount val="1"/>
              </c:numCache>
            </c:numRef>
          </c:cat>
          <c:val>
            <c:numRef>
              <c:f>Hoja1!$C$2</c:f>
              <c:numCache>
                <c:formatCode>General</c:formatCode>
                <c:ptCount val="1"/>
                <c:pt idx="0">
                  <c:v>18.399999999999999</c:v>
                </c:pt>
              </c:numCache>
            </c:numRef>
          </c:val>
        </c:ser>
        <c:gapWidth val="70"/>
        <c:overlap val="100"/>
        <c:axId val="173853312"/>
        <c:axId val="173875584"/>
      </c:barChart>
      <c:catAx>
        <c:axId val="173853312"/>
        <c:scaling>
          <c:orientation val="minMax"/>
        </c:scaling>
        <c:axPos val="b"/>
        <c:numFmt formatCode="General" sourceLinked="1"/>
        <c:tickLblPos val="nextTo"/>
        <c:crossAx val="173875584"/>
        <c:crosses val="autoZero"/>
        <c:auto val="1"/>
        <c:lblAlgn val="ctr"/>
        <c:lblOffset val="100"/>
      </c:catAx>
      <c:valAx>
        <c:axId val="173875584"/>
        <c:scaling>
          <c:orientation val="minMax"/>
          <c:max val="100"/>
          <c:min val="0"/>
        </c:scaling>
        <c:axPos val="l"/>
        <c:numFmt formatCode="General" sourceLinked="0"/>
        <c:tickLblPos val="nextTo"/>
        <c:crossAx val="173853312"/>
        <c:crosses val="autoZero"/>
        <c:crossBetween val="between"/>
        <c:majorUnit val="20"/>
      </c:valAx>
    </c:plotArea>
    <c:plotVisOnly val="1"/>
    <c:dispBlanksAs val="gap"/>
  </c:chart>
  <c:spPr>
    <a:ln>
      <a:noFill/>
    </a:ln>
  </c:spPr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/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No implicado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Uso problemático</c:v>
                </c:pt>
                <c:pt idx="1">
                  <c:v>Apuestas Online</c:v>
                </c:pt>
                <c:pt idx="2">
                  <c:v>Contacto con desconocidos</c:v>
                </c:pt>
                <c:pt idx="3">
                  <c:v>Sexting Activo</c:v>
                </c:pt>
                <c:pt idx="4">
                  <c:v>Sexting pasivo</c:v>
                </c:pt>
              </c:strCache>
            </c:strRef>
          </c:cat>
          <c:val>
            <c:numRef>
              <c:f>Hoja1!$B$2:$B$6</c:f>
              <c:numCache>
                <c:formatCode>0%</c:formatCode>
                <c:ptCount val="5"/>
                <c:pt idx="0" formatCode="0.00%">
                  <c:v>0.129</c:v>
                </c:pt>
                <c:pt idx="1">
                  <c:v>8.0000000000000043E-2</c:v>
                </c:pt>
                <c:pt idx="2" formatCode="0.00%">
                  <c:v>0.34300000000000008</c:v>
                </c:pt>
                <c:pt idx="3" formatCode="0.00%">
                  <c:v>7.3000000000000009E-2</c:v>
                </c:pt>
                <c:pt idx="4" formatCode="0.00%">
                  <c:v>0.193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Víctima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Uso problemático</c:v>
                </c:pt>
                <c:pt idx="1">
                  <c:v>Apuestas Online</c:v>
                </c:pt>
                <c:pt idx="2">
                  <c:v>Contacto con desconocidos</c:v>
                </c:pt>
                <c:pt idx="3">
                  <c:v>Sexting Activo</c:v>
                </c:pt>
                <c:pt idx="4">
                  <c:v>Sexting pasivo</c:v>
                </c:pt>
              </c:strCache>
            </c:strRef>
          </c:cat>
          <c:val>
            <c:numRef>
              <c:f>Hoja1!$C$2:$C$6</c:f>
              <c:numCache>
                <c:formatCode>0.00%</c:formatCode>
                <c:ptCount val="5"/>
                <c:pt idx="0">
                  <c:v>0.32100000000000073</c:v>
                </c:pt>
                <c:pt idx="1">
                  <c:v>0.16600000000000001</c:v>
                </c:pt>
                <c:pt idx="2">
                  <c:v>0.6520000000000018</c:v>
                </c:pt>
                <c:pt idx="3" formatCode="0%">
                  <c:v>0.19</c:v>
                </c:pt>
                <c:pt idx="4">
                  <c:v>0.46400000000000002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Agresor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Uso problemático</c:v>
                </c:pt>
                <c:pt idx="1">
                  <c:v>Apuestas Online</c:v>
                </c:pt>
                <c:pt idx="2">
                  <c:v>Contacto con desconocidos</c:v>
                </c:pt>
                <c:pt idx="3">
                  <c:v>Sexting Activo</c:v>
                </c:pt>
                <c:pt idx="4">
                  <c:v>Sexting pasivo</c:v>
                </c:pt>
              </c:strCache>
            </c:strRef>
          </c:cat>
          <c:val>
            <c:numRef>
              <c:f>Hoja1!$D$2:$D$6</c:f>
              <c:numCache>
                <c:formatCode>0.00%</c:formatCode>
                <c:ptCount val="5"/>
                <c:pt idx="0">
                  <c:v>0.36400000000000032</c:v>
                </c:pt>
                <c:pt idx="1">
                  <c:v>0.19800000000000001</c:v>
                </c:pt>
                <c:pt idx="2">
                  <c:v>0.70900000000000063</c:v>
                </c:pt>
                <c:pt idx="3">
                  <c:v>0.24100000000000021</c:v>
                </c:pt>
                <c:pt idx="4">
                  <c:v>0.502</c:v>
                </c:pt>
              </c:numCache>
            </c:numRef>
          </c:val>
        </c:ser>
        <c:ser>
          <c:idx val="3"/>
          <c:order val="3"/>
          <c:tx>
            <c:strRef>
              <c:f>Hoja1!$E$1</c:f>
              <c:strCache>
                <c:ptCount val="1"/>
                <c:pt idx="0">
                  <c:v>Bully Victim</c:v>
                </c:pt>
              </c:strCache>
            </c:strRef>
          </c:tx>
          <c:spPr>
            <a:solidFill>
              <a:schemeClr val="accent1">
                <a:lumMod val="60000"/>
              </a:schemeClr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05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Hoja1!$A$2:$A$6</c:f>
              <c:strCache>
                <c:ptCount val="5"/>
                <c:pt idx="0">
                  <c:v>Uso problemático</c:v>
                </c:pt>
                <c:pt idx="1">
                  <c:v>Apuestas Online</c:v>
                </c:pt>
                <c:pt idx="2">
                  <c:v>Contacto con desconocidos</c:v>
                </c:pt>
                <c:pt idx="3">
                  <c:v>Sexting Activo</c:v>
                </c:pt>
                <c:pt idx="4">
                  <c:v>Sexting pasivo</c:v>
                </c:pt>
              </c:strCache>
            </c:strRef>
          </c:cat>
          <c:val>
            <c:numRef>
              <c:f>Hoja1!$E$2:$E$6</c:f>
              <c:numCache>
                <c:formatCode>0.00%</c:formatCode>
                <c:ptCount val="5"/>
                <c:pt idx="0">
                  <c:v>0.35700000000000032</c:v>
                </c:pt>
                <c:pt idx="1">
                  <c:v>0.23500000000000001</c:v>
                </c:pt>
                <c:pt idx="2">
                  <c:v>0.72100000000000064</c:v>
                </c:pt>
                <c:pt idx="3">
                  <c:v>0.23700000000000004</c:v>
                </c:pt>
                <c:pt idx="4">
                  <c:v>0.56499999999999995</c:v>
                </c:pt>
              </c:numCache>
            </c:numRef>
          </c:val>
        </c:ser>
        <c:axId val="163405184"/>
        <c:axId val="163423360"/>
      </c:barChart>
      <c:catAx>
        <c:axId val="163405184"/>
        <c:scaling>
          <c:orientation val="minMax"/>
        </c:scaling>
        <c:axPos val="l"/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5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423360"/>
        <c:crosses val="autoZero"/>
        <c:auto val="1"/>
        <c:lblAlgn val="ctr"/>
        <c:lblOffset val="100"/>
      </c:catAx>
      <c:valAx>
        <c:axId val="163423360"/>
        <c:scaling>
          <c:orientation val="minMax"/>
        </c:scaling>
        <c:delete val="1"/>
        <c:axPos val="b"/>
        <c:majorGridlines>
          <c:spPr>
            <a:ln w="6350" cap="flat" cmpd="sng" algn="in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0.00%" sourceLinked="1"/>
        <c:tickLblPos val="nextTo"/>
        <c:crossAx val="163405184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5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 w="6350" cap="flat" cmpd="sng" algn="in">
      <a:noFill/>
      <a:prstDash val="solid"/>
    </a:ln>
    <a:effectLst/>
  </c:spPr>
  <c:txPr>
    <a:bodyPr/>
    <a:lstStyle/>
    <a:p>
      <a:pPr>
        <a:defRPr sz="1050"/>
      </a:pPr>
      <a:endParaRPr lang="es-ES"/>
    </a:p>
  </c:txPr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0.12285179070358117"/>
          <c:y val="4.6753977098834339E-2"/>
          <c:w val="0.78486410972821719"/>
          <c:h val="0.84775065164503882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No juega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Agresores</c:v>
                </c:pt>
                <c:pt idx="2">
                  <c:v>Bully-Victims</c:v>
                </c:pt>
              </c:strCache>
            </c:strRef>
          </c:cat>
          <c:val>
            <c:numRef>
              <c:f>Hoja1!$B$2:$B$4</c:f>
              <c:numCache>
                <c:formatCode>0.00%</c:formatCode>
                <c:ptCount val="3"/>
                <c:pt idx="0">
                  <c:v>7.9000000000000167E-2</c:v>
                </c:pt>
                <c:pt idx="1">
                  <c:v>7.3999999999999996E-2</c:v>
                </c:pt>
                <c:pt idx="2">
                  <c:v>3.500000000000001E-2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Juega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Agresores</c:v>
                </c:pt>
                <c:pt idx="2">
                  <c:v>Bully-Victims</c:v>
                </c:pt>
              </c:strCache>
            </c:strRef>
          </c:cat>
          <c:val>
            <c:numRef>
              <c:f>Hoja1!$C$2:$C$4</c:f>
              <c:numCache>
                <c:formatCode>0.00%</c:formatCode>
                <c:ptCount val="3"/>
                <c:pt idx="0">
                  <c:v>0.12200000000000009</c:v>
                </c:pt>
                <c:pt idx="1">
                  <c:v>0.11700000000000002</c:v>
                </c:pt>
                <c:pt idx="2">
                  <c:v>6.1000000000000013E-2</c:v>
                </c:pt>
              </c:numCache>
            </c:numRef>
          </c:val>
        </c:ser>
        <c:axId val="163260288"/>
        <c:axId val="163261824"/>
      </c:barChart>
      <c:catAx>
        <c:axId val="163260288"/>
        <c:scaling>
          <c:orientation val="minMax"/>
        </c:scaling>
        <c:axPos val="b"/>
        <c:numFmt formatCode="General" sourceLinked="0"/>
        <c:tickLblPos val="nextTo"/>
        <c:crossAx val="163261824"/>
        <c:crosses val="autoZero"/>
        <c:auto val="1"/>
        <c:lblAlgn val="ctr"/>
        <c:lblOffset val="100"/>
      </c:catAx>
      <c:valAx>
        <c:axId val="163261824"/>
        <c:scaling>
          <c:orientation val="minMax"/>
        </c:scaling>
        <c:axPos val="l"/>
        <c:majorGridlines/>
        <c:numFmt formatCode="0.00%" sourceLinked="1"/>
        <c:tickLblPos val="nextTo"/>
        <c:crossAx val="1632602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1839077520340144"/>
          <c:y val="9.5022618097769226E-2"/>
          <c:w val="0.14023410380154136"/>
          <c:h val="0.16080222914560988"/>
        </c:manualLayout>
      </c:layout>
    </c:legend>
    <c:plotVisOnly val="1"/>
    <c:dispBlanksAs val="gap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0.12729228244714064"/>
          <c:y val="5.0879756242514701E-2"/>
          <c:w val="0.81608270738199651"/>
          <c:h val="0.83431549115047665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No juega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Agresores</c:v>
                </c:pt>
                <c:pt idx="2">
                  <c:v>Bully-Victims</c:v>
                </c:pt>
              </c:strCache>
            </c:strRef>
          </c:cat>
          <c:val>
            <c:numRef>
              <c:f>Hoja1!$B$2:$B$4</c:f>
              <c:numCache>
                <c:formatCode>0.00%</c:formatCode>
                <c:ptCount val="3"/>
                <c:pt idx="0">
                  <c:v>8.3000000000000046E-2</c:v>
                </c:pt>
                <c:pt idx="1">
                  <c:v>7.8000000000000014E-2</c:v>
                </c:pt>
                <c:pt idx="2">
                  <c:v>3.5999999999999997E-2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Juega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Agresores</c:v>
                </c:pt>
                <c:pt idx="2">
                  <c:v>Bully-Victims</c:v>
                </c:pt>
              </c:strCache>
            </c:strRef>
          </c:cat>
          <c:val>
            <c:numRef>
              <c:f>Hoja1!$C$2:$C$4</c:f>
              <c:numCache>
                <c:formatCode>0.00%</c:formatCode>
                <c:ptCount val="3"/>
                <c:pt idx="0">
                  <c:v>0.17300000000000001</c:v>
                </c:pt>
                <c:pt idx="1">
                  <c:v>0.14700000000000021</c:v>
                </c:pt>
                <c:pt idx="2">
                  <c:v>7.0000000000000021E-2</c:v>
                </c:pt>
              </c:numCache>
            </c:numRef>
          </c:val>
        </c:ser>
        <c:axId val="163669120"/>
        <c:axId val="163670656"/>
      </c:barChart>
      <c:catAx>
        <c:axId val="163669120"/>
        <c:scaling>
          <c:orientation val="minMax"/>
        </c:scaling>
        <c:axPos val="b"/>
        <c:numFmt formatCode="General" sourceLinked="0"/>
        <c:tickLblPos val="nextTo"/>
        <c:crossAx val="163670656"/>
        <c:crosses val="autoZero"/>
        <c:auto val="1"/>
        <c:lblAlgn val="ctr"/>
        <c:lblOffset val="100"/>
      </c:catAx>
      <c:valAx>
        <c:axId val="163670656"/>
        <c:scaling>
          <c:orientation val="minMax"/>
        </c:scaling>
        <c:axPos val="l"/>
        <c:majorGridlines/>
        <c:numFmt formatCode="0.00%" sourceLinked="1"/>
        <c:tickLblPos val="nextTo"/>
        <c:crossAx val="163669120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891094665686188"/>
          <c:y val="0.11008851869479742"/>
          <c:w val="0.160754479621317"/>
          <c:h val="0.16573791379359501"/>
        </c:manualLayout>
      </c:layout>
    </c:legend>
    <c:plotVisOnly val="1"/>
    <c:dispBlanksAs val="gap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0.12667026481765567"/>
          <c:y val="5.3986708737414311E-2"/>
          <c:w val="0.7698620880959175"/>
          <c:h val="0.82419803115946233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No juega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Agresores</c:v>
                </c:pt>
                <c:pt idx="2">
                  <c:v>Bully-Victims</c:v>
                </c:pt>
              </c:strCache>
            </c:strRef>
          </c:cat>
          <c:val>
            <c:numRef>
              <c:f>Hoja1!$B$2:$B$4</c:f>
              <c:numCache>
                <c:formatCode>0.00%</c:formatCode>
                <c:ptCount val="3"/>
                <c:pt idx="0">
                  <c:v>4.3000000000000003E-2</c:v>
                </c:pt>
                <c:pt idx="1">
                  <c:v>2.5000000000000001E-2</c:v>
                </c:pt>
                <c:pt idx="2">
                  <c:v>1.0999999999999998E-2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Juega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Agresores</c:v>
                </c:pt>
                <c:pt idx="2">
                  <c:v>Bully-Victims</c:v>
                </c:pt>
              </c:strCache>
            </c:strRef>
          </c:cat>
          <c:val>
            <c:numRef>
              <c:f>Hoja1!$C$2:$C$4</c:f>
              <c:numCache>
                <c:formatCode>0.00%</c:formatCode>
                <c:ptCount val="3"/>
                <c:pt idx="0">
                  <c:v>9.4000000000000028E-2</c:v>
                </c:pt>
                <c:pt idx="1">
                  <c:v>6.5000000000000002E-2</c:v>
                </c:pt>
                <c:pt idx="2">
                  <c:v>4.9000000000000106E-2</c:v>
                </c:pt>
              </c:numCache>
            </c:numRef>
          </c:val>
        </c:ser>
        <c:axId val="163765632"/>
        <c:axId val="163775616"/>
      </c:barChart>
      <c:catAx>
        <c:axId val="163765632"/>
        <c:scaling>
          <c:orientation val="minMax"/>
        </c:scaling>
        <c:axPos val="b"/>
        <c:numFmt formatCode="General" sourceLinked="0"/>
        <c:tickLblPos val="nextTo"/>
        <c:crossAx val="163775616"/>
        <c:crosses val="autoZero"/>
        <c:auto val="1"/>
        <c:lblAlgn val="ctr"/>
        <c:lblOffset val="100"/>
      </c:catAx>
      <c:valAx>
        <c:axId val="163775616"/>
        <c:scaling>
          <c:orientation val="minMax"/>
        </c:scaling>
        <c:axPos val="l"/>
        <c:majorGridlines/>
        <c:numFmt formatCode="0.00%" sourceLinked="1"/>
        <c:tickLblPos val="nextTo"/>
        <c:crossAx val="16376563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73193375008157169"/>
          <c:y val="0.10572898061138924"/>
          <c:w val="0.14333859379225136"/>
          <c:h val="0.175858634936716"/>
        </c:manualLayout>
      </c:layout>
    </c:legend>
    <c:plotVisOnly val="1"/>
    <c:dispBlanksAs val="gap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8.6234328629150162E-2"/>
          <c:y val="4.8399060728289096E-2"/>
          <c:w val="0.83164165079302765"/>
          <c:h val="0.78918835239920404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Agresores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-2.3148148148148077E-3"/>
                  <c:y val="1.585489401253040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0"/>
                  <c:y val="1.5854894012530405E-2"/>
                </c:manualLayout>
              </c:layout>
              <c:tx>
                <c:rich>
                  <a:bodyPr/>
                  <a:lstStyle/>
                  <a:p>
                    <a:r>
                      <a:rPr lang="mr-IN"/>
                      <a:t>6%</a:t>
                    </a:r>
                  </a:p>
                </c:rich>
              </c:tx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0"/>
                  <c:y val="1.5854894012530405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6077538940733258E-3"/>
                  <c:y val="3.5550129391049797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Nunca</c:v>
                </c:pt>
                <c:pt idx="1">
                  <c:v>Alguna vez/mes</c:v>
                </c:pt>
                <c:pt idx="2">
                  <c:v>Alguna vez/semana</c:v>
                </c:pt>
                <c:pt idx="3">
                  <c:v>A diario</c:v>
                </c:pt>
              </c:strCache>
            </c:strRef>
          </c:cat>
          <c:val>
            <c:numRef>
              <c:f>Hoja1!$B$2:$B$5</c:f>
              <c:numCache>
                <c:formatCode>0%</c:formatCode>
                <c:ptCount val="4"/>
                <c:pt idx="0" formatCode="0.00%">
                  <c:v>3.1000000000000052E-2</c:v>
                </c:pt>
                <c:pt idx="1">
                  <c:v>6.0000000000000032E-2</c:v>
                </c:pt>
                <c:pt idx="2" formatCode="0.00%">
                  <c:v>9.7000000000000003E-2</c:v>
                </c:pt>
                <c:pt idx="3" formatCode="0.00%">
                  <c:v>0.19700000000000001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Víctimas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dLbl>
              <c:idx val="0"/>
              <c:layout>
                <c:manualLayout>
                  <c:x val="2.1218890680033564E-17"/>
                  <c:y val="7.9274470062651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-8.4875562720134972E-17"/>
                  <c:y val="7.92744700626518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3148148148148077E-3"/>
                  <c:y val="1.1891170509397836E-2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1.2810654616720703E-2"/>
                  <c:y val="7.9273857803023994E-3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Nunca</c:v>
                </c:pt>
                <c:pt idx="1">
                  <c:v>Alguna vez/mes</c:v>
                </c:pt>
                <c:pt idx="2">
                  <c:v>Alguna vez/semana</c:v>
                </c:pt>
                <c:pt idx="3">
                  <c:v>A diario</c:v>
                </c:pt>
              </c:strCache>
            </c:strRef>
          </c:cat>
          <c:val>
            <c:numRef>
              <c:f>Hoja1!$C$2:$C$5</c:f>
              <c:numCache>
                <c:formatCode>0.00%</c:formatCode>
                <c:ptCount val="4"/>
                <c:pt idx="0">
                  <c:v>4.5000000000000012E-2</c:v>
                </c:pt>
                <c:pt idx="1">
                  <c:v>9.8000000000000226E-2</c:v>
                </c:pt>
                <c:pt idx="2">
                  <c:v>0.112</c:v>
                </c:pt>
                <c:pt idx="3">
                  <c:v>0.15400000000000033</c:v>
                </c:pt>
              </c:numCache>
            </c:numRef>
          </c:val>
        </c:ser>
        <c:axId val="163782016"/>
        <c:axId val="163808384"/>
      </c:barChart>
      <c:catAx>
        <c:axId val="163782016"/>
        <c:scaling>
          <c:orientation val="minMax"/>
        </c:scaling>
        <c:axPos val="b"/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808384"/>
        <c:crosses val="autoZero"/>
        <c:auto val="1"/>
        <c:lblAlgn val="ctr"/>
        <c:lblOffset val="100"/>
      </c:catAx>
      <c:valAx>
        <c:axId val="163808384"/>
        <c:scaling>
          <c:orientation val="minMax"/>
          <c:max val="0.2"/>
        </c:scaling>
        <c:axPos val="l"/>
        <c:numFmt formatCode="0%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78201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19156836508472"/>
          <c:y val="0.13510457652967187"/>
          <c:w val="0.15932325368407199"/>
          <c:h val="0.16938635220394788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 w="6350" cap="flat" cmpd="sng" algn="in">
      <a:noFill/>
      <a:prstDash val="solid"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autoTitleDeleted val="1"/>
    <c:plotArea>
      <c:layout>
        <c:manualLayout>
          <c:layoutTarget val="inner"/>
          <c:xMode val="edge"/>
          <c:yMode val="edge"/>
          <c:x val="7.326108648690631E-2"/>
          <c:y val="6.5727679346015422E-2"/>
          <c:w val="0.85484187848974003"/>
          <c:h val="0.77704762589311882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Agresores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dLbl>
              <c:idx val="3"/>
              <c:layout>
                <c:manualLayout>
                  <c:x val="-4.0197831906635034E-2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Nunca</c:v>
                </c:pt>
                <c:pt idx="1">
                  <c:v>Alguna vez/mes</c:v>
                </c:pt>
                <c:pt idx="2">
                  <c:v>Alguna vez/semana</c:v>
                </c:pt>
                <c:pt idx="3">
                  <c:v>A diario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3.6999999999999998E-2</c:v>
                </c:pt>
                <c:pt idx="1">
                  <c:v>5.6000000000000001E-2</c:v>
                </c:pt>
                <c:pt idx="2">
                  <c:v>6.8000000000000019E-2</c:v>
                </c:pt>
                <c:pt idx="3">
                  <c:v>0.12200000000000009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Vícitmas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Nunca</c:v>
                </c:pt>
                <c:pt idx="1">
                  <c:v>Alguna vez/mes</c:v>
                </c:pt>
                <c:pt idx="2">
                  <c:v>Alguna vez/semana</c:v>
                </c:pt>
                <c:pt idx="3">
                  <c:v>A diario</c:v>
                </c:pt>
              </c:strCache>
            </c:strRef>
          </c:cat>
          <c:val>
            <c:numRef>
              <c:f>Hoja1!$C$2:$C$5</c:f>
              <c:numCache>
                <c:formatCode>0.00%</c:formatCode>
                <c:ptCount val="4"/>
                <c:pt idx="0">
                  <c:v>4.1000000000000002E-2</c:v>
                </c:pt>
                <c:pt idx="1">
                  <c:v>6.8000000000000019E-2</c:v>
                </c:pt>
                <c:pt idx="2">
                  <c:v>0.10800000000000012</c:v>
                </c:pt>
                <c:pt idx="3">
                  <c:v>0.12300000000000012</c:v>
                </c:pt>
              </c:numCache>
            </c:numRef>
          </c:val>
        </c:ser>
        <c:axId val="163903360"/>
        <c:axId val="163904896"/>
      </c:barChart>
      <c:catAx>
        <c:axId val="163903360"/>
        <c:scaling>
          <c:orientation val="minMax"/>
        </c:scaling>
        <c:axPos val="b"/>
        <c:numFmt formatCode="General" sourceLinked="0"/>
        <c:majorTickMark val="none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904896"/>
        <c:crosses val="autoZero"/>
        <c:auto val="1"/>
        <c:lblAlgn val="ctr"/>
        <c:lblOffset val="100"/>
      </c:catAx>
      <c:valAx>
        <c:axId val="163904896"/>
        <c:scaling>
          <c:orientation val="minMax"/>
          <c:max val="0.2"/>
        </c:scaling>
        <c:axPos val="l"/>
        <c:numFmt formatCode="0%" sourceLinked="0"/>
        <c:majorTickMark val="none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903360"/>
        <c:crosses val="autoZero"/>
        <c:crossBetween val="between"/>
        <c:majorUnit val="2.0000000000000011E-2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12860272172608167"/>
          <c:y val="0.10773890814098799"/>
          <c:w val="0.16506791880626245"/>
          <c:h val="0.16673672930193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 w="6350" cap="flat" cmpd="sng" algn="in">
      <a:noFill/>
      <a:prstDash val="solid"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dPt>
            <c:idx val="3"/>
            <c:spPr>
              <a:solidFill>
                <a:schemeClr val="accent1"/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Lbls>
            <c:txPr>
              <a:bodyPr rot="0" vert="horz"/>
              <a:lstStyle/>
              <a:p>
                <a:pPr>
                  <a:defRPr sz="1600"/>
                </a:pPr>
                <a:endParaRPr lang="es-E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Nunca</c:v>
                </c:pt>
                <c:pt idx="1">
                  <c:v>Casi nunca</c:v>
                </c:pt>
                <c:pt idx="2">
                  <c:v>Alguna vez al mes</c:v>
                </c:pt>
                <c:pt idx="3">
                  <c:v>Alguna vez a la semana</c:v>
                </c:pt>
                <c:pt idx="4">
                  <c:v>Todos/casi todos los días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0.23800000000000004</c:v>
                </c:pt>
                <c:pt idx="1">
                  <c:v>0.15600000000000033</c:v>
                </c:pt>
                <c:pt idx="2">
                  <c:v>0.11899999999999998</c:v>
                </c:pt>
                <c:pt idx="3">
                  <c:v>0.28500000000000031</c:v>
                </c:pt>
                <c:pt idx="4">
                  <c:v>0.20200000000000001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39-43A9-A449-1795E6F2338F}"/>
            </c:ext>
          </c:extLst>
        </c:ser>
        <c:gapWidth val="182"/>
        <c:axId val="165688448"/>
        <c:axId val="165689984"/>
      </c:barChart>
      <c:catAx>
        <c:axId val="165688448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sz="1600"/>
            </a:pPr>
            <a:endParaRPr lang="es-ES"/>
          </a:p>
        </c:txPr>
        <c:crossAx val="165689984"/>
        <c:crossesAt val="0"/>
        <c:auto val="1"/>
        <c:lblAlgn val="ctr"/>
        <c:lblOffset val="100"/>
      </c:catAx>
      <c:valAx>
        <c:axId val="165689984"/>
        <c:scaling>
          <c:orientation val="minMax"/>
        </c:scaling>
        <c:delete val="1"/>
        <c:axPos val="b"/>
        <c:numFmt formatCode="0.0%" sourceLinked="1"/>
        <c:majorTickMark val="none"/>
        <c:tickLblPos val="nextTo"/>
        <c:crossAx val="165688448"/>
        <c:crosses val="autoZero"/>
        <c:crossBetween val="between"/>
        <c:minorUnit val="0.2"/>
      </c:valAx>
    </c:plotArea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4"/>
  <c:chart>
    <c:autoTitleDeleted val="1"/>
    <c:plotArea>
      <c:layout/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Serie 1</c:v>
                </c:pt>
              </c:strCache>
            </c:strRef>
          </c:tx>
          <c:dPt>
            <c:idx val="3"/>
            <c:spPr>
              <a:solidFill>
                <a:schemeClr val="accent1"/>
              </a:solidFill>
            </c:spPr>
          </c:dPt>
          <c:dPt>
            <c:idx val="4"/>
            <c:spPr>
              <a:solidFill>
                <a:schemeClr val="accent1"/>
              </a:solidFill>
            </c:spPr>
          </c:dPt>
          <c:dLbls>
            <c:txPr>
              <a:bodyPr rot="0" vert="horz"/>
              <a:lstStyle/>
              <a:p>
                <a:pPr>
                  <a:defRPr sz="1400"/>
                </a:pPr>
                <a:endParaRPr lang="es-E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Hoja1!$A$2:$A$6</c:f>
              <c:strCache>
                <c:ptCount val="5"/>
                <c:pt idx="0">
                  <c:v>12-13 años</c:v>
                </c:pt>
                <c:pt idx="1">
                  <c:v>14-16 años</c:v>
                </c:pt>
                <c:pt idx="2">
                  <c:v>17-18 años</c:v>
                </c:pt>
                <c:pt idx="3">
                  <c:v>CHICOS</c:v>
                </c:pt>
                <c:pt idx="4">
                  <c:v>CHICAS</c:v>
                </c:pt>
              </c:strCache>
            </c:strRef>
          </c:cat>
          <c:val>
            <c:numRef>
              <c:f>Hoja1!$B$2:$B$6</c:f>
              <c:numCache>
                <c:formatCode>0.0%</c:formatCode>
                <c:ptCount val="5"/>
                <c:pt idx="0">
                  <c:v>0.53300000000000003</c:v>
                </c:pt>
                <c:pt idx="1">
                  <c:v>0.48300000000000032</c:v>
                </c:pt>
                <c:pt idx="2">
                  <c:v>0.43600000000000061</c:v>
                </c:pt>
                <c:pt idx="3">
                  <c:v>0.76300000000000134</c:v>
                </c:pt>
                <c:pt idx="4">
                  <c:v>0.18200000000000024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8239-43A9-A449-1795E6F2338F}"/>
            </c:ext>
          </c:extLst>
        </c:ser>
        <c:gapWidth val="182"/>
        <c:axId val="165830016"/>
        <c:axId val="165840000"/>
      </c:barChart>
      <c:catAx>
        <c:axId val="165830016"/>
        <c:scaling>
          <c:orientation val="minMax"/>
        </c:scaling>
        <c:axPos val="l"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sz="1600"/>
            </a:pPr>
            <a:endParaRPr lang="es-ES"/>
          </a:p>
        </c:txPr>
        <c:crossAx val="165840000"/>
        <c:crossesAt val="0"/>
        <c:auto val="1"/>
        <c:lblAlgn val="ctr"/>
        <c:lblOffset val="100"/>
      </c:catAx>
      <c:valAx>
        <c:axId val="165840000"/>
        <c:scaling>
          <c:orientation val="minMax"/>
        </c:scaling>
        <c:delete val="1"/>
        <c:axPos val="b"/>
        <c:numFmt formatCode="0.0%" sourceLinked="1"/>
        <c:majorTickMark val="none"/>
        <c:tickLblPos val="nextTo"/>
        <c:crossAx val="165830016"/>
        <c:crosses val="autoZero"/>
        <c:crossBetween val="between"/>
        <c:minorUnit val="0.2"/>
      </c:valAx>
    </c:plotArea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title>
      <c:tx>
        <c:rich>
          <a:bodyPr rot="0" spcFirstLastPara="1" vertOverflow="ellipsis" vert="horz" wrap="square" anchor="ctr" anchorCtr="1"/>
          <a:lstStyle/>
          <a:p>
            <a:pPr>
              <a:defRPr sz="2000" b="0" i="0" u="none" strike="noStrike" kern="1200" spc="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dirty="0" smtClean="0">
                <a:solidFill>
                  <a:schemeClr val="accent2">
                    <a:lumMod val="75000"/>
                  </a:schemeClr>
                </a:solidFill>
              </a:rPr>
              <a:t>15 VIDEOJUEGOS</a:t>
            </a:r>
            <a:r>
              <a:rPr lang="en-US" sz="2000" baseline="0" dirty="0" smtClean="0">
                <a:solidFill>
                  <a:schemeClr val="accent2">
                    <a:lumMod val="75000"/>
                  </a:schemeClr>
                </a:solidFill>
              </a:rPr>
              <a:t> MÁS POPULARES ENTRE LOS ADOLESCENTES</a:t>
            </a:r>
          </a:p>
          <a:p>
            <a:pPr>
              <a:defRPr sz="2000" b="0" i="0" u="none" strike="noStrike" kern="1200" spc="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 sz="2000" baseline="0" dirty="0" smtClean="0">
                <a:solidFill>
                  <a:schemeClr val="accent2">
                    <a:lumMod val="75000"/>
                  </a:schemeClr>
                </a:solidFill>
              </a:rPr>
              <a:t>(% de </a:t>
            </a:r>
            <a:r>
              <a:rPr lang="en-US" sz="2000" baseline="0" dirty="0" err="1" smtClean="0">
                <a:solidFill>
                  <a:schemeClr val="accent2">
                    <a:lumMod val="75000"/>
                  </a:schemeClr>
                </a:solidFill>
              </a:rPr>
              <a:t>jugadores</a:t>
            </a:r>
            <a:r>
              <a:rPr lang="en-US" sz="2000" baseline="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en-US" sz="2000" baseline="0" dirty="0" err="1" smtClean="0">
                <a:solidFill>
                  <a:schemeClr val="accent2">
                    <a:lumMod val="75000"/>
                  </a:schemeClr>
                </a:solidFill>
              </a:rPr>
              <a:t>habituales</a:t>
            </a:r>
            <a:r>
              <a:rPr lang="en-US" sz="2000" baseline="0" dirty="0" smtClean="0">
                <a:solidFill>
                  <a:schemeClr val="accent2">
                    <a:lumMod val="75000"/>
                  </a:schemeClr>
                </a:solidFill>
              </a:rPr>
              <a:t>)</a:t>
            </a:r>
            <a:endParaRPr lang="en-US" sz="2000" dirty="0">
              <a:solidFill>
                <a:schemeClr val="accent2">
                  <a:lumMod val="75000"/>
                </a:schemeClr>
              </a:solidFill>
            </a:endParaRPr>
          </a:p>
        </c:rich>
      </c:tx>
      <c:layout/>
      <c:spPr>
        <a:noFill/>
        <a:ln>
          <a:noFill/>
        </a:ln>
        <a:effectLst/>
      </c:spPr>
    </c:title>
    <c:plotArea>
      <c:layout/>
      <c:barChart>
        <c:barDir val="bar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Porcentaje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numFmt formatCode="0.0%" sourceLinked="0"/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accent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 xmlns:c16r2="http://schemas.microsoft.com/office/drawing/2015/06/chart"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Hoja1!$A$2:$A$15</c:f>
              <c:strCache>
                <c:ptCount val="14"/>
                <c:pt idx="0">
                  <c:v>SINGSTAR</c:v>
                </c:pt>
                <c:pt idx="1">
                  <c:v>SPIDERMAN</c:v>
                </c:pt>
                <c:pt idx="2">
                  <c:v>DRAGON BALL</c:v>
                </c:pt>
                <c:pt idx="3">
                  <c:v>LEAGUE OF LEGENDS</c:v>
                </c:pt>
                <c:pt idx="4">
                  <c:v>NEED FOR SPEED/FORZA HORIZON</c:v>
                </c:pt>
                <c:pt idx="5">
                  <c:v>CANDY CRUSH</c:v>
                </c:pt>
                <c:pt idx="6">
                  <c:v>MINECRAFT</c:v>
                </c:pt>
                <c:pt idx="7">
                  <c:v>JUST DANCE</c:v>
                </c:pt>
                <c:pt idx="8">
                  <c:v>POKEMON</c:v>
                </c:pt>
                <c:pt idx="9">
                  <c:v>GTA/RDR</c:v>
                </c:pt>
                <c:pt idx="10">
                  <c:v>CALL OF DUTY</c:v>
                </c:pt>
                <c:pt idx="11">
                  <c:v>FIFA</c:v>
                </c:pt>
                <c:pt idx="12">
                  <c:v>CLASH ROYAL/CLASH OF CLANS</c:v>
                </c:pt>
                <c:pt idx="13">
                  <c:v>FORTNITE</c:v>
                </c:pt>
              </c:strCache>
            </c:strRef>
          </c:cat>
          <c:val>
            <c:numRef>
              <c:f>Hoja1!$B$2:$B$15</c:f>
              <c:numCache>
                <c:formatCode>0.0%</c:formatCode>
                <c:ptCount val="14"/>
                <c:pt idx="0">
                  <c:v>3.1000000000000021E-2</c:v>
                </c:pt>
                <c:pt idx="1">
                  <c:v>7.6999999999999999E-2</c:v>
                </c:pt>
                <c:pt idx="2">
                  <c:v>8.0000000000000043E-2</c:v>
                </c:pt>
                <c:pt idx="3">
                  <c:v>8.7000000000000022E-2</c:v>
                </c:pt>
                <c:pt idx="4">
                  <c:v>9.7000000000000003E-2</c:v>
                </c:pt>
                <c:pt idx="5">
                  <c:v>0.10400000000000002</c:v>
                </c:pt>
                <c:pt idx="6">
                  <c:v>0.11899999999999998</c:v>
                </c:pt>
                <c:pt idx="7">
                  <c:v>0.15300000000000014</c:v>
                </c:pt>
                <c:pt idx="8">
                  <c:v>0.15600000000000014</c:v>
                </c:pt>
                <c:pt idx="9">
                  <c:v>0.22600000000000001</c:v>
                </c:pt>
                <c:pt idx="10">
                  <c:v>0.24900000000000014</c:v>
                </c:pt>
                <c:pt idx="11">
                  <c:v>0.29300000000000026</c:v>
                </c:pt>
                <c:pt idx="12">
                  <c:v>0.30300000000000032</c:v>
                </c:pt>
                <c:pt idx="13">
                  <c:v>0.39400000000000041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B0EB-4B10-8D3F-CF9CA8401BDC}"/>
            </c:ext>
          </c:extLst>
        </c:ser>
        <c:gapWidth val="182"/>
        <c:axId val="165904384"/>
        <c:axId val="165905920"/>
      </c:barChart>
      <c:catAx>
        <c:axId val="165904384"/>
        <c:scaling>
          <c:orientation val="minMax"/>
        </c:scaling>
        <c:axPos val="l"/>
        <c:numFmt formatCode="General" sourceLinked="1"/>
        <c:maj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accent2">
                    <a:lumMod val="7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5905920"/>
        <c:crosses val="autoZero"/>
        <c:auto val="1"/>
        <c:lblAlgn val="ctr"/>
        <c:lblOffset val="100"/>
      </c:catAx>
      <c:valAx>
        <c:axId val="165905920"/>
        <c:scaling>
          <c:orientation val="minMax"/>
        </c:scaling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%" sourceLinked="1"/>
        <c:maj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590438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15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% JUGADORES ON LINE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JUGADORES</c:v>
                </c:pt>
              </c:strCache>
            </c:strRef>
          </c:tx>
          <c:dLbls>
            <c:dLbl>
              <c:idx val="0"/>
              <c:layout>
                <c:manualLayout>
                  <c:x val="-2.1218890680033965E-17"/>
                  <c:y val="1.1904761904761921E-2"/>
                </c:manualLayout>
              </c:layout>
              <c:showVal val="1"/>
            </c:dLbl>
            <c:dLbl>
              <c:idx val="1"/>
              <c:layout>
                <c:manualLayout>
                  <c:x val="-9.2592592592593611E-3"/>
                  <c:y val="1.1904761904761921E-2"/>
                </c:manualLayout>
              </c:layout>
              <c:showVal val="1"/>
            </c:dLbl>
            <c:dLbl>
              <c:idx val="2"/>
              <c:layout>
                <c:manualLayout>
                  <c:x val="-6.9444444444444831E-3"/>
                  <c:y val="1.5873015873015879E-2"/>
                </c:manualLayout>
              </c:layout>
              <c:showVal val="1"/>
            </c:dLbl>
            <c:dLbl>
              <c:idx val="3"/>
              <c:layout>
                <c:manualLayout>
                  <c:x val="-8.4875562720135958E-17"/>
                  <c:y val="7.9365079365079413E-3"/>
                </c:manualLayout>
              </c:layout>
              <c:showVal val="1"/>
            </c:dLbl>
            <c:numFmt formatCode="0.0%" sourceLinked="0"/>
            <c:showVal val="1"/>
          </c:dLbls>
          <c:cat>
            <c:strRef>
              <c:f>Hoja1!$A$2:$A$5</c:f>
              <c:strCache>
                <c:ptCount val="4"/>
                <c:pt idx="0">
                  <c:v>Nunca o casi nunca</c:v>
                </c:pt>
                <c:pt idx="1">
                  <c:v>Alguna vez al mes</c:v>
                </c:pt>
                <c:pt idx="2">
                  <c:v>Alguna vez a la semana</c:v>
                </c:pt>
                <c:pt idx="3">
                  <c:v>Todos o casi todos los días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2.8000000000000001E-2</c:v>
                </c:pt>
                <c:pt idx="1">
                  <c:v>6.9000000000000034E-2</c:v>
                </c:pt>
                <c:pt idx="2">
                  <c:v>0.10700000000000012</c:v>
                </c:pt>
                <c:pt idx="3">
                  <c:v>0.17</c:v>
                </c:pt>
              </c:numCache>
            </c:numRef>
          </c:val>
        </c:ser>
        <c:axId val="167916288"/>
        <c:axId val="167917824"/>
      </c:barChart>
      <c:catAx>
        <c:axId val="167916288"/>
        <c:scaling>
          <c:orientation val="minMax"/>
        </c:scaling>
        <c:axPos val="b"/>
        <c:tickLblPos val="nextTo"/>
        <c:crossAx val="167917824"/>
        <c:crosses val="autoZero"/>
        <c:auto val="1"/>
        <c:lblAlgn val="ctr"/>
        <c:lblOffset val="100"/>
      </c:catAx>
      <c:valAx>
        <c:axId val="167917824"/>
        <c:scaling>
          <c:orientation val="minMax"/>
        </c:scaling>
        <c:axPos val="l"/>
        <c:majorGridlines/>
        <c:numFmt formatCode="0%" sourceLinked="0"/>
        <c:tickLblPos val="nextTo"/>
        <c:crossAx val="167916288"/>
        <c:crosses val="autoZero"/>
        <c:crossBetween val="between"/>
      </c:valAx>
    </c:plotArea>
    <c:plotVisOnly val="1"/>
    <c:dispBlanksAs val="gap"/>
  </c:chart>
  <c:externalData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0.10431175123837802"/>
          <c:y val="2.9827680668280489E-2"/>
          <c:w val="0.89504296170073983"/>
          <c:h val="0.80993149141923504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Supervisan/controlan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SEXTING ACTIVO</c:v>
                </c:pt>
                <c:pt idx="1">
                  <c:v>SEXTING PASIVO</c:v>
                </c:pt>
                <c:pt idx="2">
                  <c:v>COACCIONES</c:v>
                </c:pt>
                <c:pt idx="3">
                  <c:v>SEXTORSION</c:v>
                </c:pt>
              </c:strCache>
            </c:strRef>
          </c:cat>
          <c:val>
            <c:numRef>
              <c:f>Hoja1!$B$2:$B$5</c:f>
              <c:numCache>
                <c:formatCode>0.0</c:formatCode>
                <c:ptCount val="4"/>
                <c:pt idx="0">
                  <c:v>5.4</c:v>
                </c:pt>
                <c:pt idx="1">
                  <c:v>15.8</c:v>
                </c:pt>
                <c:pt idx="2">
                  <c:v>7</c:v>
                </c:pt>
                <c:pt idx="3">
                  <c:v>1.2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supervisan/controlan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SEXTING ACTIVO</c:v>
                </c:pt>
                <c:pt idx="1">
                  <c:v>SEXTING PASIVO</c:v>
                </c:pt>
                <c:pt idx="2">
                  <c:v>COACCIONES</c:v>
                </c:pt>
                <c:pt idx="3">
                  <c:v>SEXTORSION</c:v>
                </c:pt>
              </c:strCache>
            </c:strRef>
          </c:cat>
          <c:val>
            <c:numRef>
              <c:f>Hoja1!$C$2:$C$5</c:f>
              <c:numCache>
                <c:formatCode>0.0</c:formatCode>
                <c:ptCount val="4"/>
                <c:pt idx="0">
                  <c:v>10.7</c:v>
                </c:pt>
                <c:pt idx="1">
                  <c:v>25.9</c:v>
                </c:pt>
                <c:pt idx="2">
                  <c:v>8.6</c:v>
                </c:pt>
                <c:pt idx="3">
                  <c:v>1.8</c:v>
                </c:pt>
              </c:numCache>
            </c:numRef>
          </c:val>
        </c:ser>
        <c:axId val="174381696"/>
        <c:axId val="174387584"/>
      </c:barChart>
      <c:catAx>
        <c:axId val="17438169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74387584"/>
        <c:crosses val="autoZero"/>
        <c:auto val="1"/>
        <c:lblAlgn val="ctr"/>
        <c:lblOffset val="100"/>
      </c:catAx>
      <c:valAx>
        <c:axId val="174387584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7438169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58587060186846851"/>
          <c:y val="0.20031183379614426"/>
          <c:w val="0.38591405035328852"/>
          <c:h val="0.15064394271743642"/>
        </c:manualLayout>
      </c:layout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style val="15"/>
  <c:clrMapOvr bg1="lt1" tx1="dk1" bg2="lt2" tx2="dk2" accent1="accent1" accent2="accent2" accent3="accent3" accent4="accent4" accent5="accent5" accent6="accent6" hlink="hlink" folHlink="folHlink"/>
  <c:chart>
    <c:title>
      <c:tx>
        <c:rich>
          <a:bodyPr/>
          <a:lstStyle/>
          <a:p>
            <a:pPr>
              <a:defRPr sz="1600"/>
            </a:pPr>
            <a:r>
              <a:rPr lang="en-US" sz="1600"/>
              <a:t>% JUGADORES ON LINE</a:t>
            </a:r>
          </a:p>
        </c:rich>
      </c:tx>
      <c:layout/>
    </c:title>
    <c:plotArea>
      <c:layout/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JUGADORES</c:v>
                </c:pt>
              </c:strCache>
            </c:strRef>
          </c:tx>
          <c:dLbls>
            <c:dLbl>
              <c:idx val="0"/>
              <c:layout>
                <c:manualLayout>
                  <c:x val="-2.1218890680033965E-17"/>
                  <c:y val="1.1904761904761921E-2"/>
                </c:manualLayout>
              </c:layout>
              <c:showVal val="1"/>
            </c:dLbl>
            <c:dLbl>
              <c:idx val="1"/>
              <c:layout>
                <c:manualLayout>
                  <c:x val="-9.2592592592593611E-3"/>
                  <c:y val="1.1904761904761921E-2"/>
                </c:manualLayout>
              </c:layout>
              <c:showVal val="1"/>
            </c:dLbl>
            <c:dLbl>
              <c:idx val="2"/>
              <c:layout>
                <c:manualLayout>
                  <c:x val="-6.9444444444444831E-3"/>
                  <c:y val="1.5873015873015879E-2"/>
                </c:manualLayout>
              </c:layout>
              <c:showVal val="1"/>
            </c:dLbl>
            <c:dLbl>
              <c:idx val="3"/>
              <c:layout>
                <c:manualLayout>
                  <c:x val="-8.4875562720135958E-17"/>
                  <c:y val="7.9365079365079413E-3"/>
                </c:manualLayout>
              </c:layout>
              <c:showVal val="1"/>
            </c:dLbl>
            <c:numFmt formatCode="0.0%" sourceLinked="0"/>
            <c:showVal val="1"/>
          </c:dLbls>
          <c:cat>
            <c:strRef>
              <c:f>Hoja1!$A$2:$A$5</c:f>
              <c:strCache>
                <c:ptCount val="4"/>
                <c:pt idx="0">
                  <c:v>Nunca o casi nunca</c:v>
                </c:pt>
                <c:pt idx="1">
                  <c:v>Alguna vez al mes</c:v>
                </c:pt>
                <c:pt idx="2">
                  <c:v>Alguna vez a la semana</c:v>
                </c:pt>
                <c:pt idx="3">
                  <c:v>Todos o casi todos los días</c:v>
                </c:pt>
              </c:strCache>
            </c:strRef>
          </c:cat>
          <c:val>
            <c:numRef>
              <c:f>Hoja1!$B$2:$B$5</c:f>
              <c:numCache>
                <c:formatCode>0.00%</c:formatCode>
                <c:ptCount val="4"/>
                <c:pt idx="0">
                  <c:v>2.5000000000000001E-2</c:v>
                </c:pt>
                <c:pt idx="1">
                  <c:v>6.0000000000000032E-2</c:v>
                </c:pt>
                <c:pt idx="2">
                  <c:v>7.0999999999999994E-2</c:v>
                </c:pt>
                <c:pt idx="3">
                  <c:v>0.12000000000000002</c:v>
                </c:pt>
              </c:numCache>
            </c:numRef>
          </c:val>
        </c:ser>
        <c:axId val="168138624"/>
        <c:axId val="168140160"/>
      </c:barChart>
      <c:catAx>
        <c:axId val="168138624"/>
        <c:scaling>
          <c:orientation val="minMax"/>
        </c:scaling>
        <c:axPos val="b"/>
        <c:tickLblPos val="nextTo"/>
        <c:crossAx val="168140160"/>
        <c:crosses val="autoZero"/>
        <c:auto val="1"/>
        <c:lblAlgn val="ctr"/>
        <c:lblOffset val="100"/>
      </c:catAx>
      <c:valAx>
        <c:axId val="168140160"/>
        <c:scaling>
          <c:orientation val="minMax"/>
        </c:scaling>
        <c:axPos val="l"/>
        <c:majorGridlines/>
        <c:numFmt formatCode="0%" sourceLinked="0"/>
        <c:tickLblPos val="nextTo"/>
        <c:crossAx val="168138624"/>
        <c:crosses val="autoZero"/>
        <c:crossBetween val="between"/>
      </c:valAx>
    </c:plotArea>
    <c:plotVisOnly val="1"/>
    <c:dispBlanksAs val="gap"/>
  </c:chart>
  <c:externalData r:id="rId2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8.0647698906369747E-2"/>
          <c:y val="4.7033795173663413E-2"/>
          <c:w val="0.89551884253171199"/>
          <c:h val="0.78728241370917595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Móvil antes 12 noche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SEXTING ACTIVO</c:v>
                </c:pt>
                <c:pt idx="1">
                  <c:v>SEXTING PASIVO</c:v>
                </c:pt>
                <c:pt idx="2">
                  <c:v>COACCIONES</c:v>
                </c:pt>
                <c:pt idx="3">
                  <c:v>SEXTORSION</c:v>
                </c:pt>
              </c:strCache>
            </c:strRef>
          </c:cat>
          <c:val>
            <c:numRef>
              <c:f>Hoja1!$B$2:$B$5</c:f>
              <c:numCache>
                <c:formatCode>0.0</c:formatCode>
                <c:ptCount val="4"/>
                <c:pt idx="0">
                  <c:v>3.9</c:v>
                </c:pt>
                <c:pt idx="1">
                  <c:v>11.9</c:v>
                </c:pt>
                <c:pt idx="2">
                  <c:v>4.5999999999999996</c:v>
                </c:pt>
                <c:pt idx="3">
                  <c:v>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Móvil después 12 noche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Hoja1!$A$2:$A$5</c:f>
              <c:strCache>
                <c:ptCount val="4"/>
                <c:pt idx="0">
                  <c:v>SEXTING ACTIVO</c:v>
                </c:pt>
                <c:pt idx="1">
                  <c:v>SEXTING PASIVO</c:v>
                </c:pt>
                <c:pt idx="2">
                  <c:v>COACCIONES</c:v>
                </c:pt>
                <c:pt idx="3">
                  <c:v>SEXTORSION</c:v>
                </c:pt>
              </c:strCache>
            </c:strRef>
          </c:cat>
          <c:val>
            <c:numRef>
              <c:f>Hoja1!$C$2:$C$5</c:f>
              <c:numCache>
                <c:formatCode>0.0</c:formatCode>
                <c:ptCount val="4"/>
                <c:pt idx="0">
                  <c:v>15.3</c:v>
                </c:pt>
                <c:pt idx="1">
                  <c:v>36</c:v>
                </c:pt>
                <c:pt idx="2">
                  <c:v>12.4</c:v>
                </c:pt>
                <c:pt idx="3">
                  <c:v>2.4</c:v>
                </c:pt>
              </c:numCache>
            </c:numRef>
          </c:val>
        </c:ser>
        <c:axId val="174281856"/>
        <c:axId val="174283392"/>
      </c:barChart>
      <c:catAx>
        <c:axId val="174281856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74283392"/>
        <c:crosses val="autoZero"/>
        <c:auto val="1"/>
        <c:lblAlgn val="ctr"/>
        <c:lblOffset val="100"/>
      </c:catAx>
      <c:valAx>
        <c:axId val="174283392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74281856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0569510566342954"/>
          <c:y val="0.21838172305692699"/>
          <c:w val="0.39081754081368453"/>
          <c:h val="0.19903613279691629"/>
        </c:manualLayout>
      </c:layout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6.3386028077115394E-2"/>
          <c:y val="4.8152194291689585E-2"/>
          <c:w val="0.91384433464901804"/>
          <c:h val="0.79026362781681958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12 y 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CONTACTAR POR INTERNET</c:v>
                </c:pt>
                <c:pt idx="1">
                  <c:v>ACEPTAR EN REDES</c:v>
                </c:pt>
                <c:pt idx="2">
                  <c:v>QUEDAR EN PERSONA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23.3</c:v>
                </c:pt>
                <c:pt idx="1">
                  <c:v>30</c:v>
                </c:pt>
                <c:pt idx="2">
                  <c:v>7.5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14-16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CONTACTAR POR INTERNET</c:v>
                </c:pt>
                <c:pt idx="1">
                  <c:v>ACEPTAR EN REDES</c:v>
                </c:pt>
                <c:pt idx="2">
                  <c:v>QUEDAR EN PERSONA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44.2</c:v>
                </c:pt>
                <c:pt idx="1">
                  <c:v>61</c:v>
                </c:pt>
                <c:pt idx="2">
                  <c:v>19.899999999999999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17 y 18</c:v>
                </c:pt>
              </c:strCache>
            </c:strRef>
          </c:tx>
          <c:spPr>
            <a:solidFill>
              <a:schemeClr val="accent5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CONTACTAR POR INTERNET</c:v>
                </c:pt>
                <c:pt idx="1">
                  <c:v>ACEPTAR EN REDES</c:v>
                </c:pt>
                <c:pt idx="2">
                  <c:v>QUEDAR EN PERSONA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52.8</c:v>
                </c:pt>
                <c:pt idx="1">
                  <c:v>70.5</c:v>
                </c:pt>
                <c:pt idx="2">
                  <c:v>28.1</c:v>
                </c:pt>
              </c:numCache>
            </c:numRef>
          </c:val>
        </c:ser>
        <c:axId val="81504512"/>
        <c:axId val="81522688"/>
      </c:barChart>
      <c:catAx>
        <c:axId val="81504512"/>
        <c:scaling>
          <c:orientation val="minMax"/>
        </c:scaling>
        <c:axPos val="b"/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1522688"/>
        <c:crosses val="autoZero"/>
        <c:auto val="1"/>
        <c:lblAlgn val="ctr"/>
        <c:lblOffset val="100"/>
      </c:catAx>
      <c:valAx>
        <c:axId val="81522688"/>
        <c:scaling>
          <c:orientation val="minMax"/>
        </c:scaling>
        <c:axPos val="l"/>
        <c:majorGridlines>
          <c:spPr>
            <a:ln w="6350" cap="flat" cmpd="sng" algn="in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815045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308762036555595"/>
          <c:y val="7.4233329809010706E-2"/>
          <c:w val="0.11326580625654215"/>
          <c:h val="0.2352795536730548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 w="6350" cap="flat" cmpd="sng" algn="in">
      <a:noFill/>
      <a:prstDash val="solid"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6.659720921047152E-2"/>
          <c:y val="5.2010854990997814E-2"/>
          <c:w val="0.89670776513856199"/>
          <c:h val="0.77345647066721601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Chicos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CONTACTAR POR INTERNET</c:v>
                </c:pt>
                <c:pt idx="1">
                  <c:v>ACEPTAR EN REDES</c:v>
                </c:pt>
                <c:pt idx="2">
                  <c:v>QUEDAR EN PERSONA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39.5</c:v>
                </c:pt>
                <c:pt idx="1">
                  <c:v>49.8</c:v>
                </c:pt>
                <c:pt idx="2">
                  <c:v>16.7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Chicas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CONTACTAR POR INTERNET</c:v>
                </c:pt>
                <c:pt idx="1">
                  <c:v>ACEPTAR EN REDES</c:v>
                </c:pt>
                <c:pt idx="2">
                  <c:v>QUEDAR EN PERSONA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38.200000000000003</c:v>
                </c:pt>
                <c:pt idx="1">
                  <c:v>55.5</c:v>
                </c:pt>
                <c:pt idx="2">
                  <c:v>17.899999999999999</c:v>
                </c:pt>
              </c:numCache>
            </c:numRef>
          </c:val>
        </c:ser>
        <c:axId val="174564096"/>
        <c:axId val="174565632"/>
      </c:barChart>
      <c:catAx>
        <c:axId val="174564096"/>
        <c:scaling>
          <c:orientation val="minMax"/>
        </c:scaling>
        <c:axPos val="b"/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4565632"/>
        <c:crosses val="autoZero"/>
        <c:auto val="1"/>
        <c:lblAlgn val="ctr"/>
        <c:lblOffset val="100"/>
      </c:catAx>
      <c:valAx>
        <c:axId val="174565632"/>
        <c:scaling>
          <c:orientation val="minMax"/>
        </c:scaling>
        <c:axPos val="l"/>
        <c:majorGridlines>
          <c:spPr>
            <a:ln w="6350" cap="flat" cmpd="sng" algn="in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74564096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660892484471195"/>
          <c:y val="0.115474264029176"/>
          <c:w val="0.11121779060539687"/>
          <c:h val="0.1694224036715450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 w="6350" cap="flat" cmpd="sng" algn="in">
      <a:noFill/>
      <a:prstDash val="solid"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9.69152830904597E-2"/>
          <c:y val="5.4171577357309403E-2"/>
          <c:w val="0.87832557876552064"/>
          <c:h val="0.76550217097977502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Supervisan/controlan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CONTACTO ACTIVO</c:v>
                </c:pt>
                <c:pt idx="1">
                  <c:v>CONTACTO PASIVO</c:v>
                </c:pt>
                <c:pt idx="2">
                  <c:v>CONTACTO FÍSICO</c:v>
                </c:pt>
              </c:strCache>
            </c:strRef>
          </c:cat>
          <c:val>
            <c:numRef>
              <c:f>Hoja1!$B$2:$B$4</c:f>
              <c:numCache>
                <c:formatCode>0.0</c:formatCode>
                <c:ptCount val="3"/>
                <c:pt idx="0">
                  <c:v>29.9</c:v>
                </c:pt>
                <c:pt idx="1">
                  <c:v>43.2</c:v>
                </c:pt>
                <c:pt idx="2">
                  <c:v>14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No supervisan/controlan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/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CONTACTO ACTIVO</c:v>
                </c:pt>
                <c:pt idx="1">
                  <c:v>CONTACTO PASIVO</c:v>
                </c:pt>
                <c:pt idx="2">
                  <c:v>CONTACTO FÍSICO</c:v>
                </c:pt>
              </c:strCache>
            </c:strRef>
          </c:cat>
          <c:val>
            <c:numRef>
              <c:f>Hoja1!$C$2:$C$4</c:f>
              <c:numCache>
                <c:formatCode>0.0</c:formatCode>
                <c:ptCount val="3"/>
                <c:pt idx="0">
                  <c:v>42.8</c:v>
                </c:pt>
                <c:pt idx="1">
                  <c:v>56.6</c:v>
                </c:pt>
                <c:pt idx="2">
                  <c:v>18.7</c:v>
                </c:pt>
              </c:numCache>
            </c:numRef>
          </c:val>
        </c:ser>
        <c:axId val="174697088"/>
        <c:axId val="174702976"/>
      </c:barChart>
      <c:catAx>
        <c:axId val="174697088"/>
        <c:scaling>
          <c:orientation val="minMax"/>
        </c:scaling>
        <c:axPos val="b"/>
        <c:numFmt formatCode="General" sourceLinked="0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74702976"/>
        <c:crosses val="autoZero"/>
        <c:auto val="1"/>
        <c:lblAlgn val="ctr"/>
        <c:lblOffset val="100"/>
      </c:catAx>
      <c:valAx>
        <c:axId val="174702976"/>
        <c:scaling>
          <c:orientation val="minMax"/>
        </c:scaling>
        <c:axPos val="l"/>
        <c:majorGridlines/>
        <c:numFmt formatCode="0.0" sourceLinked="1"/>
        <c:tickLblPos val="nextTo"/>
        <c:txPr>
          <a:bodyPr/>
          <a:lstStyle/>
          <a:p>
            <a:pPr>
              <a:defRPr sz="1200"/>
            </a:pPr>
            <a:endParaRPr lang="es-ES"/>
          </a:p>
        </c:txPr>
        <c:crossAx val="17469708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5154972934844391"/>
          <c:y val="0.21838159445481301"/>
          <c:w val="0.33789045129038753"/>
          <c:h val="0.20618838209119641"/>
        </c:manualLayout>
      </c:layout>
      <c:txPr>
        <a:bodyPr/>
        <a:lstStyle/>
        <a:p>
          <a:pPr>
            <a:defRPr sz="1200"/>
          </a:pPr>
          <a:endParaRPr lang="es-ES"/>
        </a:p>
      </c:txPr>
    </c:legend>
    <c:plotVisOnly val="1"/>
    <c:dispBlanksAs val="gap"/>
  </c:chart>
  <c:txPr>
    <a:bodyPr/>
    <a:lstStyle/>
    <a:p>
      <a:pPr>
        <a:defRPr sz="1800"/>
      </a:pPr>
      <a:endParaRPr lang="es-ES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9.69152830904597E-2"/>
          <c:y val="4.8148323804419697E-2"/>
          <c:w val="0.88313034353562259"/>
          <c:h val="0.76550217097977502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Móvil antes 12 noche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CONTACTO ACTIVO</c:v>
                </c:pt>
                <c:pt idx="1">
                  <c:v>CONTACTO PASIVO</c:v>
                </c:pt>
                <c:pt idx="2">
                  <c:v>CONTACTO FÍSICO</c:v>
                </c:pt>
              </c:strCache>
            </c:strRef>
          </c:cat>
          <c:val>
            <c:numRef>
              <c:f>Hoja1!$B$2:$B$4</c:f>
              <c:numCache>
                <c:formatCode>0.0</c:formatCode>
                <c:ptCount val="3"/>
                <c:pt idx="0">
                  <c:v>25.6</c:v>
                </c:pt>
                <c:pt idx="1">
                  <c:v>38.4</c:v>
                </c:pt>
                <c:pt idx="2">
                  <c:v>9.7000000000000011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Móvil después 12 noche 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CONTACTO ACTIVO</c:v>
                </c:pt>
                <c:pt idx="1">
                  <c:v>CONTACTO PASIVO</c:v>
                </c:pt>
                <c:pt idx="2">
                  <c:v>CONTACTO FÍSICO</c:v>
                </c:pt>
              </c:strCache>
            </c:strRef>
          </c:cat>
          <c:val>
            <c:numRef>
              <c:f>Hoja1!$C$2:$C$4</c:f>
              <c:numCache>
                <c:formatCode>0.0</c:formatCode>
                <c:ptCount val="3"/>
                <c:pt idx="0">
                  <c:v>54.4</c:v>
                </c:pt>
                <c:pt idx="1">
                  <c:v>69.400000000000006</c:v>
                </c:pt>
                <c:pt idx="2">
                  <c:v>26.3</c:v>
                </c:pt>
              </c:numCache>
            </c:numRef>
          </c:val>
        </c:ser>
        <c:axId val="174638208"/>
        <c:axId val="174639744"/>
      </c:barChart>
      <c:catAx>
        <c:axId val="174638208"/>
        <c:scaling>
          <c:orientation val="minMax"/>
        </c:scaling>
        <c:axPos val="b"/>
        <c:numFmt formatCode="General" sourceLinked="0"/>
        <c:tickLblPos val="nextTo"/>
        <c:crossAx val="174639744"/>
        <c:crosses val="autoZero"/>
        <c:auto val="1"/>
        <c:lblAlgn val="ctr"/>
        <c:lblOffset val="100"/>
      </c:catAx>
      <c:valAx>
        <c:axId val="174639744"/>
        <c:scaling>
          <c:orientation val="minMax"/>
        </c:scaling>
        <c:axPos val="l"/>
        <c:majorGridlines/>
        <c:numFmt formatCode="0.0" sourceLinked="1"/>
        <c:tickLblPos val="nextTo"/>
        <c:crossAx val="174638208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6858999534642805"/>
          <c:y val="9.1893269844130487E-2"/>
          <c:w val="0.32085008208191845"/>
          <c:h val="0.220574300464453"/>
        </c:manualLayout>
      </c:layout>
    </c:legend>
    <c:plotVisOnly val="1"/>
    <c:dispBlanksAs val="gap"/>
  </c:chart>
  <c:txPr>
    <a:bodyPr/>
    <a:lstStyle/>
    <a:p>
      <a:pPr>
        <a:defRPr sz="1200"/>
      </a:pPr>
      <a:endParaRPr lang="es-ES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8.6155624534766564E-2"/>
          <c:y val="0.13781642467836999"/>
          <c:w val="0.91384433464901882"/>
          <c:h val="0.79026362781681958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12 e 13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AUTORES</c:v>
                </c:pt>
                <c:pt idx="2">
                  <c:v>BULLY VICTIMS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6.2</c:v>
                </c:pt>
                <c:pt idx="1">
                  <c:v>3.9</c:v>
                </c:pt>
                <c:pt idx="2">
                  <c:v>2.5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14-16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AUTORES</c:v>
                </c:pt>
                <c:pt idx="2">
                  <c:v>BULLY VICTIMS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11.4</c:v>
                </c:pt>
                <c:pt idx="1">
                  <c:v>10.7</c:v>
                </c:pt>
                <c:pt idx="2">
                  <c:v>5.0999999999999996</c:v>
                </c:pt>
              </c:numCache>
            </c:numRef>
          </c:val>
        </c:ser>
        <c:ser>
          <c:idx val="2"/>
          <c:order val="2"/>
          <c:tx>
            <c:strRef>
              <c:f>Hoja1!$D$1</c:f>
              <c:strCache>
                <c:ptCount val="1"/>
                <c:pt idx="0">
                  <c:v>17 e 18</c:v>
                </c:pt>
              </c:strCache>
            </c:strRef>
          </c:tx>
          <c:spPr>
            <a:solidFill>
              <a:schemeClr val="accent3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AUTORES</c:v>
                </c:pt>
                <c:pt idx="2">
                  <c:v>BULLY VICTIMS</c:v>
                </c:pt>
              </c:strCache>
            </c:strRef>
          </c:cat>
          <c:val>
            <c:numRef>
              <c:f>Hoja1!$D$2:$D$4</c:f>
              <c:numCache>
                <c:formatCode>General</c:formatCode>
                <c:ptCount val="3"/>
                <c:pt idx="0">
                  <c:v>9.9</c:v>
                </c:pt>
                <c:pt idx="1">
                  <c:v>12.6</c:v>
                </c:pt>
                <c:pt idx="2">
                  <c:v>4.9000000000000004</c:v>
                </c:pt>
              </c:numCache>
            </c:numRef>
          </c:val>
        </c:ser>
        <c:axId val="163475840"/>
        <c:axId val="163477376"/>
      </c:barChart>
      <c:catAx>
        <c:axId val="163475840"/>
        <c:scaling>
          <c:orientation val="minMax"/>
        </c:scaling>
        <c:axPos val="b"/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477376"/>
        <c:crosses val="autoZero"/>
        <c:auto val="1"/>
        <c:lblAlgn val="ctr"/>
        <c:lblOffset val="100"/>
      </c:catAx>
      <c:valAx>
        <c:axId val="163477376"/>
        <c:scaling>
          <c:orientation val="minMax"/>
        </c:scaling>
        <c:axPos val="l"/>
        <c:majorGridlines>
          <c:spPr>
            <a:ln w="6350" cap="flat" cmpd="sng" algn="in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47584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83308762036555595"/>
          <c:y val="7.4233329809010803E-2"/>
          <c:w val="0.11326580625654223"/>
          <c:h val="0.23527955367305467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 w="6350" cap="flat" cmpd="sng" algn="in">
      <a:noFill/>
      <a:prstDash val="solid"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es-ES"/>
  <c:chart>
    <c:plotArea>
      <c:layout>
        <c:manualLayout>
          <c:layoutTarget val="inner"/>
          <c:xMode val="edge"/>
          <c:yMode val="edge"/>
          <c:x val="6.659720921047152E-2"/>
          <c:y val="5.2010854990997814E-2"/>
          <c:w val="0.89670776513856199"/>
          <c:h val="0.77345647066721601"/>
        </c:manualLayout>
      </c:layout>
      <c:barChart>
        <c:barDir val="col"/>
        <c:grouping val="clustered"/>
        <c:ser>
          <c:idx val="0"/>
          <c:order val="0"/>
          <c:tx>
            <c:strRef>
              <c:f>Hoja1!$B$1</c:f>
              <c:strCache>
                <c:ptCount val="1"/>
                <c:pt idx="0">
                  <c:v>Mozos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AUTORES</c:v>
                </c:pt>
                <c:pt idx="2">
                  <c:v>BULLY VICTIMS</c:v>
                </c:pt>
              </c:strCache>
            </c:strRef>
          </c:cat>
          <c:val>
            <c:numRef>
              <c:f>Hoja1!$B$2:$B$4</c:f>
              <c:numCache>
                <c:formatCode>General</c:formatCode>
                <c:ptCount val="3"/>
                <c:pt idx="0">
                  <c:v>8.9</c:v>
                </c:pt>
                <c:pt idx="1">
                  <c:v>9</c:v>
                </c:pt>
                <c:pt idx="2">
                  <c:v>4.5</c:v>
                </c:pt>
              </c:numCache>
            </c:numRef>
          </c:val>
        </c:ser>
        <c:ser>
          <c:idx val="1"/>
          <c:order val="1"/>
          <c:tx>
            <c:strRef>
              <c:f>Hoja1!$C$1</c:f>
              <c:strCache>
                <c:ptCount val="1"/>
                <c:pt idx="0">
                  <c:v>Mozas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es-ES"/>
              </a:p>
            </c:txPr>
            <c:showVal val="1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Hoja1!$A$2:$A$4</c:f>
              <c:strCache>
                <c:ptCount val="3"/>
                <c:pt idx="0">
                  <c:v>VÍCTIMAS</c:v>
                </c:pt>
                <c:pt idx="1">
                  <c:v>AUTORES</c:v>
                </c:pt>
                <c:pt idx="2">
                  <c:v>BULLY VICTIMS</c:v>
                </c:pt>
              </c:strCache>
            </c:strRef>
          </c:cat>
          <c:val>
            <c:numRef>
              <c:f>Hoja1!$C$2:$C$4</c:f>
              <c:numCache>
                <c:formatCode>General</c:formatCode>
                <c:ptCount val="3"/>
                <c:pt idx="0">
                  <c:v>9.7000000000000011</c:v>
                </c:pt>
                <c:pt idx="1">
                  <c:v>8.6</c:v>
                </c:pt>
                <c:pt idx="2">
                  <c:v>3.8</c:v>
                </c:pt>
              </c:numCache>
            </c:numRef>
          </c:val>
        </c:ser>
        <c:axId val="163510912"/>
        <c:axId val="163320192"/>
      </c:barChart>
      <c:catAx>
        <c:axId val="163510912"/>
        <c:scaling>
          <c:orientation val="minMax"/>
        </c:scaling>
        <c:axPos val="b"/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320192"/>
        <c:crosses val="autoZero"/>
        <c:auto val="1"/>
        <c:lblAlgn val="ctr"/>
        <c:lblOffset val="100"/>
      </c:catAx>
      <c:valAx>
        <c:axId val="163320192"/>
        <c:scaling>
          <c:orientation val="minMax"/>
        </c:scaling>
        <c:axPos val="l"/>
        <c:majorGridlines>
          <c:spPr>
            <a:ln w="6350" cap="flat" cmpd="sng" algn="in">
              <a:solidFill>
                <a:schemeClr val="tx1">
                  <a:tint val="75000"/>
                </a:schemeClr>
              </a:solidFill>
              <a:prstDash val="solid"/>
              <a:round/>
            </a:ln>
            <a:effectLst/>
          </c:spPr>
        </c:majorGridlines>
        <c:numFmt formatCode="General" sourceLinked="0"/>
        <c:tickLblPos val="nextTo"/>
        <c:spPr>
          <a:noFill/>
          <a:ln w="6350" cap="flat" cmpd="sng" algn="in">
            <a:solidFill>
              <a:schemeClr val="tx1">
                <a:tint val="75000"/>
              </a:schemeClr>
            </a:solidFill>
            <a:prstDash val="solid"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s-ES"/>
          </a:p>
        </c:txPr>
        <c:crossAx val="16351091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660892484471195"/>
          <c:y val="0.115474264029176"/>
          <c:w val="0.1112177906053968"/>
          <c:h val="0.16942240367154501"/>
        </c:manualLayout>
      </c:layout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0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s-ES"/>
        </a:p>
      </c:txPr>
    </c:legend>
    <c:plotVisOnly val="1"/>
    <c:dispBlanksAs val="gap"/>
  </c:chart>
  <c:spPr>
    <a:noFill/>
    <a:ln w="6350" cap="flat" cmpd="sng" algn="in">
      <a:noFill/>
      <a:prstDash val="solid"/>
    </a:ln>
    <a:effectLst/>
  </c:spPr>
  <c:txPr>
    <a:bodyPr/>
    <a:lstStyle/>
    <a:p>
      <a:pPr>
        <a:defRPr/>
      </a:pPr>
      <a:endParaRPr lang="es-ES"/>
    </a:p>
  </c:txPr>
  <c:externalData r:id="rId1"/>
</c:chartSpace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hyperlink" Target="TALLER%20PADRES/DESCONOCIDOS.avi" TargetMode="Externa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3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#9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91F0B87-DDB2-9F47-9BEA-616C6709580B}" type="doc">
      <dgm:prSet loTypeId="urn:microsoft.com/office/officeart/2005/8/layout/vList4#1" loCatId="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4A86BE18-F78C-3A41-BC60-4EAD57B49725}">
      <dgm:prSet phldrT="[Texto]"/>
      <dgm:spPr/>
      <dgm:t>
        <a:bodyPr/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b="1" dirty="0" err="1" smtClean="0">
              <a:latin typeface="Gill Sans MT" charset="0"/>
              <a:ea typeface="Gill Sans MT" charset="0"/>
              <a:cs typeface="Gill Sans MT" charset="0"/>
            </a:rPr>
            <a:t>Sexting</a:t>
          </a:r>
          <a:endParaRPr lang="es-ES_tradnl" b="1" dirty="0">
            <a:latin typeface="Gill Sans MT" charset="0"/>
            <a:ea typeface="Gill Sans MT" charset="0"/>
            <a:cs typeface="Gill Sans MT" charset="0"/>
          </a:endParaRPr>
        </a:p>
      </dgm:t>
    </dgm:pt>
    <dgm:pt modelId="{B5141EA6-1E40-944A-AB46-CAF807B62315}" type="parTrans" cxnId="{DE3A9194-F610-1C4B-8870-EF9977BC2E5C}">
      <dgm:prSet/>
      <dgm:spPr/>
      <dgm:t>
        <a:bodyPr/>
        <a:lstStyle/>
        <a:p>
          <a:endParaRPr lang="es-ES_tradnl"/>
        </a:p>
      </dgm:t>
    </dgm:pt>
    <dgm:pt modelId="{8A0B75D2-E4D8-A247-95C6-F52D35F25483}" type="sibTrans" cxnId="{DE3A9194-F610-1C4B-8870-EF9977BC2E5C}">
      <dgm:prSet/>
      <dgm:spPr/>
      <dgm:t>
        <a:bodyPr/>
        <a:lstStyle/>
        <a:p>
          <a:endParaRPr lang="es-ES_tradnl"/>
        </a:p>
      </dgm:t>
    </dgm:pt>
    <dgm:pt modelId="{4B0ECB7D-053D-F94E-9E10-7AF1BFFF0FDA}">
      <dgm:prSet phldrT="[Texto]"/>
      <dgm:spPr/>
      <dgm:t>
        <a:bodyPr/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dirty="0" err="1" smtClean="0">
              <a:latin typeface="Gill Sans MT" charset="0"/>
              <a:ea typeface="Gill Sans MT" charset="0"/>
              <a:cs typeface="Gill Sans MT" charset="0"/>
            </a:rPr>
            <a:t>Env</a:t>
          </a:r>
          <a:r>
            <a:rPr lang="es-ES" dirty="0" err="1" smtClean="0">
              <a:latin typeface="Gill Sans MT" charset="0"/>
              <a:ea typeface="Gill Sans MT" charset="0"/>
              <a:cs typeface="Gill Sans MT" charset="0"/>
            </a:rPr>
            <a:t>ío</a:t>
          </a:r>
          <a:r>
            <a:rPr lang="es-ES" dirty="0" smtClean="0">
              <a:latin typeface="Gill Sans MT" charset="0"/>
              <a:ea typeface="Gill Sans MT" charset="0"/>
              <a:cs typeface="Gill Sans MT" charset="0"/>
            </a:rPr>
            <a:t> de contenidos de tipo sexual (principalmente</a:t>
          </a:r>
          <a:r>
            <a:rPr lang="es-ES" baseline="0" dirty="0" smtClean="0">
              <a:latin typeface="Gill Sans MT" charset="0"/>
              <a:ea typeface="Gill Sans MT" charset="0"/>
              <a:cs typeface="Gill Sans MT" charset="0"/>
            </a:rPr>
            <a:t> fotografías y/o vídeos) producidos generalmente por el propio remitente, por medio de teléfonos móviles. </a:t>
          </a:r>
          <a:r>
            <a:rPr lang="es-ES" dirty="0" smtClean="0">
              <a:latin typeface="Gill Sans MT" charset="0"/>
              <a:ea typeface="Gill Sans MT" charset="0"/>
              <a:cs typeface="Gill Sans MT" charset="0"/>
            </a:rPr>
            <a:t>(art. código penal 197)</a:t>
          </a:r>
          <a:endParaRPr lang="es-ES_tradnl" dirty="0">
            <a:latin typeface="Gill Sans MT" charset="0"/>
            <a:ea typeface="Gill Sans MT" charset="0"/>
            <a:cs typeface="Gill Sans MT" charset="0"/>
          </a:endParaRPr>
        </a:p>
      </dgm:t>
    </dgm:pt>
    <dgm:pt modelId="{EAE9E70F-E543-6040-8A5C-0971630873E7}" type="parTrans" cxnId="{394EF4EF-DB05-094E-AB3E-C06020C75DC6}">
      <dgm:prSet/>
      <dgm:spPr/>
      <dgm:t>
        <a:bodyPr/>
        <a:lstStyle/>
        <a:p>
          <a:endParaRPr lang="es-ES_tradnl"/>
        </a:p>
      </dgm:t>
    </dgm:pt>
    <dgm:pt modelId="{687213E6-FF0D-4546-95EC-FBF58893127A}" type="sibTrans" cxnId="{394EF4EF-DB05-094E-AB3E-C06020C75DC6}">
      <dgm:prSet/>
      <dgm:spPr/>
      <dgm:t>
        <a:bodyPr/>
        <a:lstStyle/>
        <a:p>
          <a:endParaRPr lang="es-ES_tradnl"/>
        </a:p>
      </dgm:t>
    </dgm:pt>
    <dgm:pt modelId="{B8478055-74B5-0541-86A5-0A135A123255}">
      <dgm:prSet/>
      <dgm:spPr/>
      <dgm:t>
        <a:bodyPr/>
        <a:lstStyle/>
        <a:p>
          <a:r>
            <a:rPr lang="es-ES" b="1" dirty="0" err="1" smtClean="0">
              <a:latin typeface="Gill Sans MT" charset="0"/>
              <a:ea typeface="Gill Sans MT" charset="0"/>
              <a:cs typeface="Gill Sans MT" charset="0"/>
            </a:rPr>
            <a:t>Grooming</a:t>
          </a:r>
          <a:endParaRPr lang="es-ES" b="1" dirty="0">
            <a:latin typeface="Gill Sans MT" charset="0"/>
            <a:ea typeface="Gill Sans MT" charset="0"/>
            <a:cs typeface="Gill Sans MT" charset="0"/>
          </a:endParaRPr>
        </a:p>
      </dgm:t>
    </dgm:pt>
    <dgm:pt modelId="{D4E53A2B-2E4F-904C-B6CF-4EE4F83CA43E}" type="parTrans" cxnId="{21954751-2BCF-F34F-ADFE-C7A192A1DDBB}">
      <dgm:prSet/>
      <dgm:spPr/>
      <dgm:t>
        <a:bodyPr/>
        <a:lstStyle/>
        <a:p>
          <a:endParaRPr lang="es-ES_tradnl"/>
        </a:p>
      </dgm:t>
    </dgm:pt>
    <dgm:pt modelId="{676938DE-6455-8541-A7C7-6B50EE988144}" type="sibTrans" cxnId="{21954751-2BCF-F34F-ADFE-C7A192A1DDBB}">
      <dgm:prSet/>
      <dgm:spPr/>
      <dgm:t>
        <a:bodyPr/>
        <a:lstStyle/>
        <a:p>
          <a:endParaRPr lang="es-ES_tradnl"/>
        </a:p>
      </dgm:t>
    </dgm:pt>
    <dgm:pt modelId="{BAFA146A-8882-654E-A509-90530F4EC41C}">
      <dgm:prSet/>
      <dgm:spPr/>
      <dgm:t>
        <a:bodyPr/>
        <a:lstStyle/>
        <a:p>
          <a:r>
            <a:rPr lang="es-ES" b="1" dirty="0" err="1" smtClean="0">
              <a:latin typeface="Gill Sans MT" charset="0"/>
              <a:ea typeface="Gill Sans MT" charset="0"/>
              <a:cs typeface="Gill Sans MT" charset="0"/>
            </a:rPr>
            <a:t>Ciberbullying</a:t>
          </a:r>
          <a:endParaRPr lang="es-ES" b="1" dirty="0" smtClean="0">
            <a:latin typeface="Gill Sans MT" charset="0"/>
            <a:ea typeface="Gill Sans MT" charset="0"/>
            <a:cs typeface="Gill Sans MT" charset="0"/>
          </a:endParaRPr>
        </a:p>
      </dgm:t>
      <dgm:extLst>
        <a:ext uri="{E40237B7-FDA0-4F09-8148-C483321AD2D9}">
          <dgm14:cNvPr xmlns="" xmlns:dgm14="http://schemas.microsoft.com/office/drawing/2010/diagram" id="0" name="">
            <a:hlinkClick xmlns:r="http://schemas.openxmlformats.org/officeDocument/2006/relationships" r:id="rId1" action="ppaction://hlinkfile"/>
          </dgm14:cNvPr>
        </a:ext>
      </dgm:extLst>
    </dgm:pt>
    <dgm:pt modelId="{7CD27761-7799-6A40-8802-E9FB0DD69E65}" type="parTrans" cxnId="{9BE34A40-2A7A-1946-8042-AF4AAABE9BBD}">
      <dgm:prSet/>
      <dgm:spPr/>
      <dgm:t>
        <a:bodyPr/>
        <a:lstStyle/>
        <a:p>
          <a:endParaRPr lang="es-ES_tradnl"/>
        </a:p>
      </dgm:t>
    </dgm:pt>
    <dgm:pt modelId="{09E68B53-B966-334E-8B28-53049505856B}" type="sibTrans" cxnId="{9BE34A40-2A7A-1946-8042-AF4AAABE9BBD}">
      <dgm:prSet/>
      <dgm:spPr/>
      <dgm:t>
        <a:bodyPr/>
        <a:lstStyle/>
        <a:p>
          <a:endParaRPr lang="es-ES_tradnl"/>
        </a:p>
      </dgm:t>
    </dgm:pt>
    <dgm:pt modelId="{47FB66A1-C209-2F42-BE0D-C8EF3D1E012B}">
      <dgm:prSet/>
      <dgm:spPr/>
      <dgm:t>
        <a:bodyPr/>
        <a:lstStyle/>
        <a:p>
          <a:r>
            <a:rPr lang="es-ES" dirty="0" smtClean="0">
              <a:latin typeface="Gill Sans MT" charset="0"/>
              <a:ea typeface="Gill Sans MT" charset="0"/>
              <a:cs typeface="Gill Sans MT" charset="0"/>
            </a:rPr>
            <a:t>Prácticas online de ciertos adultos para ganarse la confianza de un (o una) menor fingiendo empatía, cariño, etc. con fines de satisfacción sexual (art. 183 código penal)</a:t>
          </a:r>
          <a:endParaRPr lang="es-ES" b="1" dirty="0">
            <a:latin typeface="Gill Sans MT" charset="0"/>
            <a:ea typeface="Gill Sans MT" charset="0"/>
            <a:cs typeface="Gill Sans MT" charset="0"/>
          </a:endParaRPr>
        </a:p>
      </dgm:t>
    </dgm:pt>
    <dgm:pt modelId="{E2FB3009-3585-BC40-8AAC-1AF7C4B9BFFD}" type="parTrans" cxnId="{25B11774-19D7-0644-8A20-533E8A74FB4E}">
      <dgm:prSet/>
      <dgm:spPr/>
      <dgm:t>
        <a:bodyPr/>
        <a:lstStyle/>
        <a:p>
          <a:endParaRPr lang="es-ES_tradnl"/>
        </a:p>
      </dgm:t>
    </dgm:pt>
    <dgm:pt modelId="{87674A6A-5E0C-AB48-B154-F6FE54B57968}" type="sibTrans" cxnId="{25B11774-19D7-0644-8A20-533E8A74FB4E}">
      <dgm:prSet/>
      <dgm:spPr/>
      <dgm:t>
        <a:bodyPr/>
        <a:lstStyle/>
        <a:p>
          <a:endParaRPr lang="es-ES_tradnl"/>
        </a:p>
      </dgm:t>
    </dgm:pt>
    <dgm:pt modelId="{87A9A10C-AE39-7A46-80BE-7D2D5406AE08}">
      <dgm:prSet/>
      <dgm:spPr/>
      <dgm:t>
        <a:bodyPr/>
        <a:lstStyle/>
        <a:p>
          <a:r>
            <a:rPr lang="es-ES" dirty="0" smtClean="0">
              <a:latin typeface="Gill Sans MT" charset="0"/>
              <a:ea typeface="Gill Sans MT" charset="0"/>
              <a:cs typeface="Gill Sans MT" charset="0"/>
            </a:rPr>
            <a:t>Uso de medios telemáticos (Internet, telefonía móvil, videojuegos) para ejercer el acoso psicológico entre iguales (art. 172 código penal penal)</a:t>
          </a:r>
          <a:endParaRPr lang="es-ES" b="1" dirty="0" smtClean="0">
            <a:latin typeface="Gill Sans MT" charset="0"/>
            <a:ea typeface="Gill Sans MT" charset="0"/>
            <a:cs typeface="Gill Sans MT" charset="0"/>
          </a:endParaRPr>
        </a:p>
      </dgm:t>
    </dgm:pt>
    <dgm:pt modelId="{A3891075-0CE3-BF42-B6E3-BF562B0B79AD}" type="parTrans" cxnId="{1AF61566-E1C6-FD44-91C6-DFF4DDF023EB}">
      <dgm:prSet/>
      <dgm:spPr/>
      <dgm:t>
        <a:bodyPr/>
        <a:lstStyle/>
        <a:p>
          <a:endParaRPr lang="es-ES_tradnl"/>
        </a:p>
      </dgm:t>
    </dgm:pt>
    <dgm:pt modelId="{1C7A5E00-D700-484E-BCAA-399FCAE5F923}" type="sibTrans" cxnId="{1AF61566-E1C6-FD44-91C6-DFF4DDF023EB}">
      <dgm:prSet/>
      <dgm:spPr/>
      <dgm:t>
        <a:bodyPr/>
        <a:lstStyle/>
        <a:p>
          <a:endParaRPr lang="es-ES_tradnl"/>
        </a:p>
      </dgm:t>
    </dgm:pt>
    <dgm:pt modelId="{C6FAD66B-75D1-534C-9229-7841985F03A0}" type="pres">
      <dgm:prSet presAssocID="{491F0B87-DDB2-9F47-9BEA-616C6709580B}" presName="linear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06708F39-B01B-8643-A105-093384FEBA10}" type="pres">
      <dgm:prSet presAssocID="{4A86BE18-F78C-3A41-BC60-4EAD57B49725}" presName="comp" presStyleCnt="0"/>
      <dgm:spPr/>
    </dgm:pt>
    <dgm:pt modelId="{C7382CBD-4D42-FC49-A309-AD8B637A4EB8}" type="pres">
      <dgm:prSet presAssocID="{4A86BE18-F78C-3A41-BC60-4EAD57B49725}" presName="box" presStyleLbl="node1" presStyleIdx="0" presStyleCnt="3"/>
      <dgm:spPr/>
      <dgm:t>
        <a:bodyPr/>
        <a:lstStyle/>
        <a:p>
          <a:endParaRPr lang="es-ES_tradnl"/>
        </a:p>
      </dgm:t>
    </dgm:pt>
    <dgm:pt modelId="{7C8CAEB4-DDE1-4549-BE0D-56519FC40AD1}" type="pres">
      <dgm:prSet presAssocID="{4A86BE18-F78C-3A41-BC60-4EAD57B49725}" presName="img" presStyleLbl="fgImgPlace1" presStyleIdx="0" presStyleCnt="3" custFlipHor="1" custScaleX="3681" custScaleY="5844"/>
      <dgm:spPr/>
    </dgm:pt>
    <dgm:pt modelId="{A0549543-7F1F-DA47-A09C-FDD828449E01}" type="pres">
      <dgm:prSet presAssocID="{4A86BE18-F78C-3A41-BC60-4EAD57B49725}" presName="text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9022E7B-EB76-6143-A342-63D82F2B1D56}" type="pres">
      <dgm:prSet presAssocID="{8A0B75D2-E4D8-A247-95C6-F52D35F25483}" presName="spacer" presStyleCnt="0"/>
      <dgm:spPr/>
    </dgm:pt>
    <dgm:pt modelId="{12556C7F-2AE0-6C4C-A8F1-08D051F8343F}" type="pres">
      <dgm:prSet presAssocID="{B8478055-74B5-0541-86A5-0A135A123255}" presName="comp" presStyleCnt="0"/>
      <dgm:spPr/>
    </dgm:pt>
    <dgm:pt modelId="{8D86092F-EBE9-8C48-9BB9-411A7530E221}" type="pres">
      <dgm:prSet presAssocID="{B8478055-74B5-0541-86A5-0A135A123255}" presName="box" presStyleLbl="node1" presStyleIdx="1" presStyleCnt="3"/>
      <dgm:spPr/>
      <dgm:t>
        <a:bodyPr/>
        <a:lstStyle/>
        <a:p>
          <a:endParaRPr lang="es-ES_tradnl"/>
        </a:p>
      </dgm:t>
    </dgm:pt>
    <dgm:pt modelId="{B45463A1-7021-F344-BB06-769B33B0184C}" type="pres">
      <dgm:prSet presAssocID="{B8478055-74B5-0541-86A5-0A135A123255}" presName="img" presStyleLbl="fgImgPlace1" presStyleIdx="1" presStyleCnt="3" custFlipVert="1" custScaleX="3929" custScaleY="4215"/>
      <dgm:spPr/>
    </dgm:pt>
    <dgm:pt modelId="{E12BCE2C-3F96-694C-A118-08212E853704}" type="pres">
      <dgm:prSet presAssocID="{B8478055-74B5-0541-86A5-0A135A123255}" presName="text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F0A5103D-8B4C-4A48-8ECB-88FA348B36E8}" type="pres">
      <dgm:prSet presAssocID="{676938DE-6455-8541-A7C7-6B50EE988144}" presName="spacer" presStyleCnt="0"/>
      <dgm:spPr/>
    </dgm:pt>
    <dgm:pt modelId="{19DE3012-A8CA-8444-8F1A-1BB8FE2B95C1}" type="pres">
      <dgm:prSet presAssocID="{BAFA146A-8882-654E-A509-90530F4EC41C}" presName="comp" presStyleCnt="0"/>
      <dgm:spPr/>
    </dgm:pt>
    <dgm:pt modelId="{C4C3A8F7-A666-E540-B895-5F2A200D42D4}" type="pres">
      <dgm:prSet presAssocID="{BAFA146A-8882-654E-A509-90530F4EC41C}" presName="box" presStyleLbl="node1" presStyleIdx="2" presStyleCnt="3"/>
      <dgm:spPr/>
      <dgm:t>
        <a:bodyPr/>
        <a:lstStyle/>
        <a:p>
          <a:endParaRPr lang="es-ES_tradnl"/>
        </a:p>
      </dgm:t>
    </dgm:pt>
    <dgm:pt modelId="{CA803C56-C9EF-3545-9A86-60F4E75697A2}" type="pres">
      <dgm:prSet presAssocID="{BAFA146A-8882-654E-A509-90530F4EC41C}" presName="img" presStyleLbl="fgImgPlace1" presStyleIdx="2" presStyleCnt="3" custFlipVert="1" custFlipHor="1" custScaleX="21944" custScaleY="10385"/>
      <dgm:spPr/>
    </dgm:pt>
    <dgm:pt modelId="{07E65C97-4FC8-DD43-B8D9-974690D8F5C0}" type="pres">
      <dgm:prSet presAssocID="{BAFA146A-8882-654E-A509-90530F4EC41C}" presName="text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DE3A9194-F610-1C4B-8870-EF9977BC2E5C}" srcId="{491F0B87-DDB2-9F47-9BEA-616C6709580B}" destId="{4A86BE18-F78C-3A41-BC60-4EAD57B49725}" srcOrd="0" destOrd="0" parTransId="{B5141EA6-1E40-944A-AB46-CAF807B62315}" sibTransId="{8A0B75D2-E4D8-A247-95C6-F52D35F25483}"/>
    <dgm:cxn modelId="{D100FC2D-E256-4D99-BDCC-A53B329604B6}" type="presOf" srcId="{B8478055-74B5-0541-86A5-0A135A123255}" destId="{8D86092F-EBE9-8C48-9BB9-411A7530E221}" srcOrd="0" destOrd="0" presId="urn:microsoft.com/office/officeart/2005/8/layout/vList4#1"/>
    <dgm:cxn modelId="{E50BDA9A-5576-4B2C-9026-3E9F7B57FA08}" type="presOf" srcId="{491F0B87-DDB2-9F47-9BEA-616C6709580B}" destId="{C6FAD66B-75D1-534C-9229-7841985F03A0}" srcOrd="0" destOrd="0" presId="urn:microsoft.com/office/officeart/2005/8/layout/vList4#1"/>
    <dgm:cxn modelId="{A0764530-3663-4E23-B4F5-A7BA1CEAE5E6}" type="presOf" srcId="{4A86BE18-F78C-3A41-BC60-4EAD57B49725}" destId="{C7382CBD-4D42-FC49-A309-AD8B637A4EB8}" srcOrd="0" destOrd="0" presId="urn:microsoft.com/office/officeart/2005/8/layout/vList4#1"/>
    <dgm:cxn modelId="{25B11774-19D7-0644-8A20-533E8A74FB4E}" srcId="{B8478055-74B5-0541-86A5-0A135A123255}" destId="{47FB66A1-C209-2F42-BE0D-C8EF3D1E012B}" srcOrd="0" destOrd="0" parTransId="{E2FB3009-3585-BC40-8AAC-1AF7C4B9BFFD}" sibTransId="{87674A6A-5E0C-AB48-B154-F6FE54B57968}"/>
    <dgm:cxn modelId="{21954751-2BCF-F34F-ADFE-C7A192A1DDBB}" srcId="{491F0B87-DDB2-9F47-9BEA-616C6709580B}" destId="{B8478055-74B5-0541-86A5-0A135A123255}" srcOrd="1" destOrd="0" parTransId="{D4E53A2B-2E4F-904C-B6CF-4EE4F83CA43E}" sibTransId="{676938DE-6455-8541-A7C7-6B50EE988144}"/>
    <dgm:cxn modelId="{0FE56D43-1FCB-4D91-B36F-DBC1EF4DA25B}" type="presOf" srcId="{87A9A10C-AE39-7A46-80BE-7D2D5406AE08}" destId="{C4C3A8F7-A666-E540-B895-5F2A200D42D4}" srcOrd="0" destOrd="1" presId="urn:microsoft.com/office/officeart/2005/8/layout/vList4#1"/>
    <dgm:cxn modelId="{B74822B1-92F2-45B8-AF3C-737BCB3A1534}" type="presOf" srcId="{B8478055-74B5-0541-86A5-0A135A123255}" destId="{E12BCE2C-3F96-694C-A118-08212E853704}" srcOrd="1" destOrd="0" presId="urn:microsoft.com/office/officeart/2005/8/layout/vList4#1"/>
    <dgm:cxn modelId="{C6D2ABE2-707F-42B6-885D-A7B7A6A7709B}" type="presOf" srcId="{47FB66A1-C209-2F42-BE0D-C8EF3D1E012B}" destId="{8D86092F-EBE9-8C48-9BB9-411A7530E221}" srcOrd="0" destOrd="1" presId="urn:microsoft.com/office/officeart/2005/8/layout/vList4#1"/>
    <dgm:cxn modelId="{9C0C13CB-C6FA-4919-BA04-4B09A1315829}" type="presOf" srcId="{BAFA146A-8882-654E-A509-90530F4EC41C}" destId="{07E65C97-4FC8-DD43-B8D9-974690D8F5C0}" srcOrd="1" destOrd="0" presId="urn:microsoft.com/office/officeart/2005/8/layout/vList4#1"/>
    <dgm:cxn modelId="{9BE34A40-2A7A-1946-8042-AF4AAABE9BBD}" srcId="{491F0B87-DDB2-9F47-9BEA-616C6709580B}" destId="{BAFA146A-8882-654E-A509-90530F4EC41C}" srcOrd="2" destOrd="0" parTransId="{7CD27761-7799-6A40-8802-E9FB0DD69E65}" sibTransId="{09E68B53-B966-334E-8B28-53049505856B}"/>
    <dgm:cxn modelId="{1AF61566-E1C6-FD44-91C6-DFF4DDF023EB}" srcId="{BAFA146A-8882-654E-A509-90530F4EC41C}" destId="{87A9A10C-AE39-7A46-80BE-7D2D5406AE08}" srcOrd="0" destOrd="0" parTransId="{A3891075-0CE3-BF42-B6E3-BF562B0B79AD}" sibTransId="{1C7A5E00-D700-484E-BCAA-399FCAE5F923}"/>
    <dgm:cxn modelId="{9997E577-3DEE-4D8E-BA43-7E60A31F2EBB}" type="presOf" srcId="{47FB66A1-C209-2F42-BE0D-C8EF3D1E012B}" destId="{E12BCE2C-3F96-694C-A118-08212E853704}" srcOrd="1" destOrd="1" presId="urn:microsoft.com/office/officeart/2005/8/layout/vList4#1"/>
    <dgm:cxn modelId="{3BF14D59-E1F3-4D75-A71B-5CC95A08BBD8}" type="presOf" srcId="{BAFA146A-8882-654E-A509-90530F4EC41C}" destId="{C4C3A8F7-A666-E540-B895-5F2A200D42D4}" srcOrd="0" destOrd="0" presId="urn:microsoft.com/office/officeart/2005/8/layout/vList4#1"/>
    <dgm:cxn modelId="{394EF4EF-DB05-094E-AB3E-C06020C75DC6}" srcId="{4A86BE18-F78C-3A41-BC60-4EAD57B49725}" destId="{4B0ECB7D-053D-F94E-9E10-7AF1BFFF0FDA}" srcOrd="0" destOrd="0" parTransId="{EAE9E70F-E543-6040-8A5C-0971630873E7}" sibTransId="{687213E6-FF0D-4546-95EC-FBF58893127A}"/>
    <dgm:cxn modelId="{3DB5769C-6E34-4338-B70B-11592F88DC2F}" type="presOf" srcId="{4A86BE18-F78C-3A41-BC60-4EAD57B49725}" destId="{A0549543-7F1F-DA47-A09C-FDD828449E01}" srcOrd="1" destOrd="0" presId="urn:microsoft.com/office/officeart/2005/8/layout/vList4#1"/>
    <dgm:cxn modelId="{372099F8-CD41-4B8A-B3BB-B79F3914D54E}" type="presOf" srcId="{4B0ECB7D-053D-F94E-9E10-7AF1BFFF0FDA}" destId="{A0549543-7F1F-DA47-A09C-FDD828449E01}" srcOrd="1" destOrd="1" presId="urn:microsoft.com/office/officeart/2005/8/layout/vList4#1"/>
    <dgm:cxn modelId="{82CED920-640D-4D07-B02F-5FCEEA736DB0}" type="presOf" srcId="{87A9A10C-AE39-7A46-80BE-7D2D5406AE08}" destId="{07E65C97-4FC8-DD43-B8D9-974690D8F5C0}" srcOrd="1" destOrd="1" presId="urn:microsoft.com/office/officeart/2005/8/layout/vList4#1"/>
    <dgm:cxn modelId="{4FDD6113-2563-4D55-9EF4-C0FBA062EB4E}" type="presOf" srcId="{4B0ECB7D-053D-F94E-9E10-7AF1BFFF0FDA}" destId="{C7382CBD-4D42-FC49-A309-AD8B637A4EB8}" srcOrd="0" destOrd="1" presId="urn:microsoft.com/office/officeart/2005/8/layout/vList4#1"/>
    <dgm:cxn modelId="{10DEEC29-686E-4B14-AEED-77FD7275A79D}" type="presParOf" srcId="{C6FAD66B-75D1-534C-9229-7841985F03A0}" destId="{06708F39-B01B-8643-A105-093384FEBA10}" srcOrd="0" destOrd="0" presId="urn:microsoft.com/office/officeart/2005/8/layout/vList4#1"/>
    <dgm:cxn modelId="{F2A420B7-9A63-4B41-80BD-6BA18A8DAE7F}" type="presParOf" srcId="{06708F39-B01B-8643-A105-093384FEBA10}" destId="{C7382CBD-4D42-FC49-A309-AD8B637A4EB8}" srcOrd="0" destOrd="0" presId="urn:microsoft.com/office/officeart/2005/8/layout/vList4#1"/>
    <dgm:cxn modelId="{C0C5D39D-C96D-43BA-8B9D-FEF8FB929603}" type="presParOf" srcId="{06708F39-B01B-8643-A105-093384FEBA10}" destId="{7C8CAEB4-DDE1-4549-BE0D-56519FC40AD1}" srcOrd="1" destOrd="0" presId="urn:microsoft.com/office/officeart/2005/8/layout/vList4#1"/>
    <dgm:cxn modelId="{A9B4ED28-671A-4A67-A824-EA17EAB52354}" type="presParOf" srcId="{06708F39-B01B-8643-A105-093384FEBA10}" destId="{A0549543-7F1F-DA47-A09C-FDD828449E01}" srcOrd="2" destOrd="0" presId="urn:microsoft.com/office/officeart/2005/8/layout/vList4#1"/>
    <dgm:cxn modelId="{87D09835-4213-4406-BCB1-BA4980B496F2}" type="presParOf" srcId="{C6FAD66B-75D1-534C-9229-7841985F03A0}" destId="{39022E7B-EB76-6143-A342-63D82F2B1D56}" srcOrd="1" destOrd="0" presId="urn:microsoft.com/office/officeart/2005/8/layout/vList4#1"/>
    <dgm:cxn modelId="{C0FA0882-9325-4D11-8722-E2491EFA7157}" type="presParOf" srcId="{C6FAD66B-75D1-534C-9229-7841985F03A0}" destId="{12556C7F-2AE0-6C4C-A8F1-08D051F8343F}" srcOrd="2" destOrd="0" presId="urn:microsoft.com/office/officeart/2005/8/layout/vList4#1"/>
    <dgm:cxn modelId="{7841C805-CDFD-4EA3-B2FF-32216E0444E7}" type="presParOf" srcId="{12556C7F-2AE0-6C4C-A8F1-08D051F8343F}" destId="{8D86092F-EBE9-8C48-9BB9-411A7530E221}" srcOrd="0" destOrd="0" presId="urn:microsoft.com/office/officeart/2005/8/layout/vList4#1"/>
    <dgm:cxn modelId="{A297FF11-9EE7-4B28-997B-BA37C6EDBA25}" type="presParOf" srcId="{12556C7F-2AE0-6C4C-A8F1-08D051F8343F}" destId="{B45463A1-7021-F344-BB06-769B33B0184C}" srcOrd="1" destOrd="0" presId="urn:microsoft.com/office/officeart/2005/8/layout/vList4#1"/>
    <dgm:cxn modelId="{DCD7DCF4-65AB-4957-B633-F041CBCEDF10}" type="presParOf" srcId="{12556C7F-2AE0-6C4C-A8F1-08D051F8343F}" destId="{E12BCE2C-3F96-694C-A118-08212E853704}" srcOrd="2" destOrd="0" presId="urn:microsoft.com/office/officeart/2005/8/layout/vList4#1"/>
    <dgm:cxn modelId="{20874A28-B2B4-4D09-ACB5-CE1FE8EB2F23}" type="presParOf" srcId="{C6FAD66B-75D1-534C-9229-7841985F03A0}" destId="{F0A5103D-8B4C-4A48-8ECB-88FA348B36E8}" srcOrd="3" destOrd="0" presId="urn:microsoft.com/office/officeart/2005/8/layout/vList4#1"/>
    <dgm:cxn modelId="{2DFF224B-15EF-4374-B91F-98DB0EB57940}" type="presParOf" srcId="{C6FAD66B-75D1-534C-9229-7841985F03A0}" destId="{19DE3012-A8CA-8444-8F1A-1BB8FE2B95C1}" srcOrd="4" destOrd="0" presId="urn:microsoft.com/office/officeart/2005/8/layout/vList4#1"/>
    <dgm:cxn modelId="{ECDD36B8-BE89-4EBE-BD53-15033E9969A6}" type="presParOf" srcId="{19DE3012-A8CA-8444-8F1A-1BB8FE2B95C1}" destId="{C4C3A8F7-A666-E540-B895-5F2A200D42D4}" srcOrd="0" destOrd="0" presId="urn:microsoft.com/office/officeart/2005/8/layout/vList4#1"/>
    <dgm:cxn modelId="{B6D53EFC-CE77-4F99-B34F-215AC4E32B28}" type="presParOf" srcId="{19DE3012-A8CA-8444-8F1A-1BB8FE2B95C1}" destId="{CA803C56-C9EF-3545-9A86-60F4E75697A2}" srcOrd="1" destOrd="0" presId="urn:microsoft.com/office/officeart/2005/8/layout/vList4#1"/>
    <dgm:cxn modelId="{92EF07E6-F157-4757-B637-A06D7AA94CE9}" type="presParOf" srcId="{19DE3012-A8CA-8444-8F1A-1BB8FE2B95C1}" destId="{07E65C97-4FC8-DD43-B8D9-974690D8F5C0}" srcOrd="2" destOrd="0" presId="urn:microsoft.com/office/officeart/2005/8/layout/vList4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B8F54B9F-7C58-CB47-B2C6-45DB2FDEAFB5}" type="doc">
      <dgm:prSet loTypeId="urn:microsoft.com/office/officeart/2005/8/layout/vList2" loCatId="list" qsTypeId="urn:microsoft.com/office/officeart/2005/8/quickstyle/simple4" qsCatId="simple" csTypeId="urn:microsoft.com/office/officeart/2005/8/colors/colorful2" csCatId="colorful" phldr="1"/>
      <dgm:spPr/>
      <dgm:t>
        <a:bodyPr/>
        <a:lstStyle/>
        <a:p>
          <a:endParaRPr lang="es-ES_tradnl"/>
        </a:p>
      </dgm:t>
    </dgm:pt>
    <dgm:pt modelId="{55E14BE1-6A55-B64A-BB85-C96AD0F73221}">
      <dgm:prSet custT="1"/>
      <dgm:spPr/>
      <dgm:t>
        <a:bodyPr/>
        <a:lstStyle/>
        <a:p>
          <a:pPr rtl="0"/>
          <a:r>
            <a:rPr lang="es-ES" sz="2000" smtClean="0"/>
            <a:t>1º Educar en el Uso Responsable de Internet y las TIC</a:t>
          </a:r>
          <a:endParaRPr lang="es-ES" sz="2000"/>
        </a:p>
      </dgm:t>
    </dgm:pt>
    <dgm:pt modelId="{14F4E22B-E76B-1A4F-8BBE-E558176B421D}" type="parTrans" cxnId="{6A17F299-C5BA-E64A-A9C8-0B9E87A8926B}">
      <dgm:prSet/>
      <dgm:spPr/>
      <dgm:t>
        <a:bodyPr/>
        <a:lstStyle/>
        <a:p>
          <a:endParaRPr lang="es-ES_tradnl" sz="3200"/>
        </a:p>
      </dgm:t>
    </dgm:pt>
    <dgm:pt modelId="{AE40B3D9-444F-4F42-B31E-7AC56D5E4546}" type="sibTrans" cxnId="{6A17F299-C5BA-E64A-A9C8-0B9E87A8926B}">
      <dgm:prSet/>
      <dgm:spPr/>
      <dgm:t>
        <a:bodyPr/>
        <a:lstStyle/>
        <a:p>
          <a:endParaRPr lang="es-ES_tradnl" sz="3200"/>
        </a:p>
      </dgm:t>
    </dgm:pt>
    <dgm:pt modelId="{5403C380-A3CF-D648-A657-ACB6DABD086D}">
      <dgm:prSet custT="1"/>
      <dgm:spPr/>
      <dgm:t>
        <a:bodyPr/>
        <a:lstStyle/>
        <a:p>
          <a:pPr rtl="0"/>
          <a:r>
            <a:rPr lang="es-ES" sz="2000" b="1" smtClean="0"/>
            <a:t>2</a:t>
          </a:r>
          <a:r>
            <a:rPr lang="es-ES" sz="2000" b="1" baseline="30000" smtClean="0"/>
            <a:t>o</a:t>
          </a:r>
          <a:r>
            <a:rPr lang="es-ES" sz="2000" b="1" smtClean="0"/>
            <a:t> Apostar por la Educación en valores y Habilidades de Vida</a:t>
          </a:r>
          <a:endParaRPr lang="es-ES" sz="2000"/>
        </a:p>
      </dgm:t>
    </dgm:pt>
    <dgm:pt modelId="{02E66711-7449-0542-8F2F-7D6868E9B721}" type="parTrans" cxnId="{06A37F94-CA86-CD41-BCC0-ADB369487568}">
      <dgm:prSet/>
      <dgm:spPr/>
      <dgm:t>
        <a:bodyPr/>
        <a:lstStyle/>
        <a:p>
          <a:endParaRPr lang="es-ES_tradnl" sz="3200"/>
        </a:p>
      </dgm:t>
    </dgm:pt>
    <dgm:pt modelId="{40DF10CC-0F04-E044-BA59-5E0C87401DBE}" type="sibTrans" cxnId="{06A37F94-CA86-CD41-BCC0-ADB369487568}">
      <dgm:prSet/>
      <dgm:spPr/>
      <dgm:t>
        <a:bodyPr/>
        <a:lstStyle/>
        <a:p>
          <a:endParaRPr lang="es-ES_tradnl" sz="3200"/>
        </a:p>
      </dgm:t>
    </dgm:pt>
    <dgm:pt modelId="{A1E2E3E7-45E1-1349-BF9D-4C4CB5CDEA1C}">
      <dgm:prSet custT="1"/>
      <dgm:spPr/>
      <dgm:t>
        <a:bodyPr/>
        <a:lstStyle/>
        <a:p>
          <a:pPr rtl="0"/>
          <a:r>
            <a:rPr lang="es-ES" sz="1600" b="1" dirty="0" smtClean="0"/>
            <a:t>Herramientas transversales </a:t>
          </a:r>
          <a:r>
            <a:rPr lang="es-ES" sz="1600" dirty="0" smtClean="0"/>
            <a:t>de gran valor para afrontar los diferentes retos y problemas que emergen en la adolescencia , e</a:t>
          </a:r>
          <a:r>
            <a:rPr lang="es-ES" sz="1600" b="0" dirty="0" smtClean="0"/>
            <a:t>fectivas a la hora de prevenir:</a:t>
          </a:r>
          <a:endParaRPr lang="es-ES" sz="1600" b="0" dirty="0"/>
        </a:p>
      </dgm:t>
    </dgm:pt>
    <dgm:pt modelId="{56B22E23-6135-3446-B94F-0769E162DF40}" type="parTrans" cxnId="{30B6C175-6C93-0D40-B52B-308875EF8AC0}">
      <dgm:prSet/>
      <dgm:spPr/>
      <dgm:t>
        <a:bodyPr/>
        <a:lstStyle/>
        <a:p>
          <a:endParaRPr lang="es-ES_tradnl" sz="3200"/>
        </a:p>
      </dgm:t>
    </dgm:pt>
    <dgm:pt modelId="{119DE07C-66AA-E043-AB71-6B689F55D16F}" type="sibTrans" cxnId="{30B6C175-6C93-0D40-B52B-308875EF8AC0}">
      <dgm:prSet/>
      <dgm:spPr/>
      <dgm:t>
        <a:bodyPr/>
        <a:lstStyle/>
        <a:p>
          <a:endParaRPr lang="es-ES_tradnl" sz="3200"/>
        </a:p>
      </dgm:t>
    </dgm:pt>
    <dgm:pt modelId="{70EAF73D-103B-164A-B7F4-1E94CF25BF55}">
      <dgm:prSet custT="1"/>
      <dgm:spPr/>
      <dgm:t>
        <a:bodyPr/>
        <a:lstStyle/>
        <a:p>
          <a:pPr rtl="0"/>
          <a:r>
            <a:rPr lang="es-ES" sz="2000" b="1" dirty="0" smtClean="0">
              <a:solidFill>
                <a:schemeClr val="accent4">
                  <a:lumMod val="75000"/>
                </a:schemeClr>
              </a:solidFill>
            </a:rPr>
            <a:t>3º HUIR DE LA “MIOPÍA DIGITAL”</a:t>
          </a:r>
          <a:endParaRPr lang="es-ES" sz="2000" b="1" dirty="0">
            <a:solidFill>
              <a:schemeClr val="accent4">
                <a:lumMod val="75000"/>
              </a:schemeClr>
            </a:solidFill>
          </a:endParaRPr>
        </a:p>
      </dgm:t>
    </dgm:pt>
    <dgm:pt modelId="{38072EF9-70D3-7A4F-BCE6-E5316ABFAC13}" type="parTrans" cxnId="{33B6CAD6-14FB-AE44-81A3-54C6FBC255C9}">
      <dgm:prSet/>
      <dgm:spPr/>
      <dgm:t>
        <a:bodyPr/>
        <a:lstStyle/>
        <a:p>
          <a:endParaRPr lang="es-ES_tradnl" sz="3200"/>
        </a:p>
      </dgm:t>
    </dgm:pt>
    <dgm:pt modelId="{683F3418-2292-F244-8BEC-DF93639B72EE}" type="sibTrans" cxnId="{33B6CAD6-14FB-AE44-81A3-54C6FBC255C9}">
      <dgm:prSet/>
      <dgm:spPr/>
      <dgm:t>
        <a:bodyPr/>
        <a:lstStyle/>
        <a:p>
          <a:endParaRPr lang="es-ES_tradnl" sz="3200"/>
        </a:p>
      </dgm:t>
    </dgm:pt>
    <dgm:pt modelId="{8943A42D-1C18-3640-8789-59576695767A}">
      <dgm:prSet custT="1"/>
      <dgm:spPr/>
      <dgm:t>
        <a:bodyPr/>
        <a:lstStyle/>
        <a:p>
          <a:pPr algn="ctr" rtl="0"/>
          <a:r>
            <a:rPr lang="es-ES" sz="2000" b="1" dirty="0" smtClean="0">
              <a:solidFill>
                <a:srgbClr val="002060"/>
              </a:solidFill>
            </a:rPr>
            <a:t>… Competencias digitales sí, ¡¡¡Competencias humanas más!!!</a:t>
          </a:r>
          <a:endParaRPr lang="es-ES" sz="2000" dirty="0">
            <a:solidFill>
              <a:srgbClr val="002060"/>
            </a:solidFill>
          </a:endParaRPr>
        </a:p>
      </dgm:t>
    </dgm:pt>
    <dgm:pt modelId="{43BBAAC8-3176-1443-934E-AF7892AA872A}" type="parTrans" cxnId="{121A9A50-1D7C-304B-9AFD-5AC649A4C6C1}">
      <dgm:prSet/>
      <dgm:spPr/>
      <dgm:t>
        <a:bodyPr/>
        <a:lstStyle/>
        <a:p>
          <a:endParaRPr lang="es-ES_tradnl" sz="3200"/>
        </a:p>
      </dgm:t>
    </dgm:pt>
    <dgm:pt modelId="{E378DFD9-56E6-0F41-8103-DEFB65B66412}" type="sibTrans" cxnId="{121A9A50-1D7C-304B-9AFD-5AC649A4C6C1}">
      <dgm:prSet/>
      <dgm:spPr/>
      <dgm:t>
        <a:bodyPr/>
        <a:lstStyle/>
        <a:p>
          <a:endParaRPr lang="es-ES_tradnl" sz="3200"/>
        </a:p>
      </dgm:t>
    </dgm:pt>
    <dgm:pt modelId="{2F34C978-6953-4269-9E08-13F42A9C5B34}">
      <dgm:prSet custT="1"/>
      <dgm:spPr/>
      <dgm:t>
        <a:bodyPr/>
        <a:lstStyle/>
        <a:p>
          <a:pPr rtl="0"/>
          <a:r>
            <a:rPr lang="es-ES" sz="1600" b="0" dirty="0" smtClean="0"/>
            <a:t>Consumo de alcohol y sustancias</a:t>
          </a:r>
          <a:endParaRPr lang="es-ES" sz="1600" b="0" dirty="0"/>
        </a:p>
      </dgm:t>
    </dgm:pt>
    <dgm:pt modelId="{0DD6CE5C-BA55-47DF-9B55-921956B82EE2}" type="parTrans" cxnId="{15B1C1CB-7D05-4B1E-8E06-89A9BF0FC84A}">
      <dgm:prSet/>
      <dgm:spPr/>
      <dgm:t>
        <a:bodyPr/>
        <a:lstStyle/>
        <a:p>
          <a:endParaRPr lang="es-ES"/>
        </a:p>
      </dgm:t>
    </dgm:pt>
    <dgm:pt modelId="{60483160-BF18-4AF3-B435-E7DC3991CC68}" type="sibTrans" cxnId="{15B1C1CB-7D05-4B1E-8E06-89A9BF0FC84A}">
      <dgm:prSet/>
      <dgm:spPr/>
      <dgm:t>
        <a:bodyPr/>
        <a:lstStyle/>
        <a:p>
          <a:endParaRPr lang="es-ES"/>
        </a:p>
      </dgm:t>
    </dgm:pt>
    <dgm:pt modelId="{721D4621-9416-406C-AC9D-D9FF5515E930}">
      <dgm:prSet custT="1"/>
      <dgm:spPr/>
      <dgm:t>
        <a:bodyPr/>
        <a:lstStyle/>
        <a:p>
          <a:pPr rtl="0"/>
          <a:r>
            <a:rPr lang="es-ES" sz="1600" b="0" dirty="0" smtClean="0"/>
            <a:t>Adicciones sin sustancia,  Uso Problemático de Internet, acoso y </a:t>
          </a:r>
          <a:r>
            <a:rPr lang="es-ES" sz="1600" b="0" dirty="0" err="1" smtClean="0"/>
            <a:t>ciberacoso</a:t>
          </a:r>
          <a:r>
            <a:rPr lang="es-ES" sz="1600" b="0" dirty="0" smtClean="0"/>
            <a:t>…</a:t>
          </a:r>
          <a:endParaRPr lang="es-ES" sz="1600" b="0" dirty="0"/>
        </a:p>
      </dgm:t>
    </dgm:pt>
    <dgm:pt modelId="{0E7EA1C5-4EED-49F7-B227-25BD9EAE057E}" type="parTrans" cxnId="{2679943A-C1BA-4186-82BF-B372D6E9178E}">
      <dgm:prSet/>
      <dgm:spPr/>
      <dgm:t>
        <a:bodyPr/>
        <a:lstStyle/>
        <a:p>
          <a:endParaRPr lang="es-ES"/>
        </a:p>
      </dgm:t>
    </dgm:pt>
    <dgm:pt modelId="{EEFF0568-C38D-48B6-B740-A9CE4D4A3FB1}" type="sibTrans" cxnId="{2679943A-C1BA-4186-82BF-B372D6E9178E}">
      <dgm:prSet/>
      <dgm:spPr/>
      <dgm:t>
        <a:bodyPr/>
        <a:lstStyle/>
        <a:p>
          <a:endParaRPr lang="es-ES"/>
        </a:p>
      </dgm:t>
    </dgm:pt>
    <dgm:pt modelId="{938073AF-4F7E-DA4D-8458-4804C2A44EFF}" type="pres">
      <dgm:prSet presAssocID="{B8F54B9F-7C58-CB47-B2C6-45DB2FDEAFB5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15234C5B-E5AE-DB44-8A65-91B93AB61CF1}" type="pres">
      <dgm:prSet presAssocID="{55E14BE1-6A55-B64A-BB85-C96AD0F73221}" presName="parentText" presStyleLbl="node1" presStyleIdx="0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9DB9F9D-50CD-8B4B-9420-BCE95970C914}" type="pres">
      <dgm:prSet presAssocID="{AE40B3D9-444F-4F42-B31E-7AC56D5E4546}" presName="spacer" presStyleCnt="0"/>
      <dgm:spPr/>
    </dgm:pt>
    <dgm:pt modelId="{A5A06982-94BD-7147-A4EE-A5327B62E8A7}" type="pres">
      <dgm:prSet presAssocID="{5403C380-A3CF-D648-A657-ACB6DABD086D}" presName="parentText" presStyleLbl="node1" presStyleIdx="1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D726F183-BD6B-5F4D-834D-20923C099F92}" type="pres">
      <dgm:prSet presAssocID="{5403C380-A3CF-D648-A657-ACB6DABD086D}" presName="childText" presStyleLbl="revTx" presStyleIdx="0" presStyleCnt="1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6A8FCC8C-A18A-8541-8903-E910F5919239}" type="pres">
      <dgm:prSet presAssocID="{70EAF73D-103B-164A-B7F4-1E94CF25BF55}" presName="parentText" presStyleLbl="node1" presStyleIdx="2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EF843C22-FE03-A54B-8701-F6E3B057E79B}" type="pres">
      <dgm:prSet presAssocID="{683F3418-2292-F244-8BEC-DF93639B72EE}" presName="spacer" presStyleCnt="0"/>
      <dgm:spPr/>
    </dgm:pt>
    <dgm:pt modelId="{D4EF6694-3B56-B140-9BD4-F3A2035DEB79}" type="pres">
      <dgm:prSet presAssocID="{8943A42D-1C18-3640-8789-59576695767A}" presName="parentText" presStyleLbl="node1" presStyleIdx="3" presStyleCnt="4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16759B04-97E3-4883-8C5B-EF289433F0E8}" type="presOf" srcId="{721D4621-9416-406C-AC9D-D9FF5515E930}" destId="{D726F183-BD6B-5F4D-834D-20923C099F92}" srcOrd="0" destOrd="2" presId="urn:microsoft.com/office/officeart/2005/8/layout/vList2"/>
    <dgm:cxn modelId="{86E64F50-661C-4133-800A-86283B8D9B5A}" type="presOf" srcId="{8943A42D-1C18-3640-8789-59576695767A}" destId="{D4EF6694-3B56-B140-9BD4-F3A2035DEB79}" srcOrd="0" destOrd="0" presId="urn:microsoft.com/office/officeart/2005/8/layout/vList2"/>
    <dgm:cxn modelId="{20C50F50-4657-4D00-9AB0-2D39E3D277FD}" type="presOf" srcId="{A1E2E3E7-45E1-1349-BF9D-4C4CB5CDEA1C}" destId="{D726F183-BD6B-5F4D-834D-20923C099F92}" srcOrd="0" destOrd="0" presId="urn:microsoft.com/office/officeart/2005/8/layout/vList2"/>
    <dgm:cxn modelId="{BA37835F-183E-4830-AB44-CA3D893F8F5D}" type="presOf" srcId="{2F34C978-6953-4269-9E08-13F42A9C5B34}" destId="{D726F183-BD6B-5F4D-834D-20923C099F92}" srcOrd="0" destOrd="1" presId="urn:microsoft.com/office/officeart/2005/8/layout/vList2"/>
    <dgm:cxn modelId="{73035B7D-E225-4F95-B656-768E485A4514}" type="presOf" srcId="{5403C380-A3CF-D648-A657-ACB6DABD086D}" destId="{A5A06982-94BD-7147-A4EE-A5327B62E8A7}" srcOrd="0" destOrd="0" presId="urn:microsoft.com/office/officeart/2005/8/layout/vList2"/>
    <dgm:cxn modelId="{6A17F299-C5BA-E64A-A9C8-0B9E87A8926B}" srcId="{B8F54B9F-7C58-CB47-B2C6-45DB2FDEAFB5}" destId="{55E14BE1-6A55-B64A-BB85-C96AD0F73221}" srcOrd="0" destOrd="0" parTransId="{14F4E22B-E76B-1A4F-8BBE-E558176B421D}" sibTransId="{AE40B3D9-444F-4F42-B31E-7AC56D5E4546}"/>
    <dgm:cxn modelId="{70BDB9D2-49AC-4C11-8202-5E33F6E2CEDF}" type="presOf" srcId="{B8F54B9F-7C58-CB47-B2C6-45DB2FDEAFB5}" destId="{938073AF-4F7E-DA4D-8458-4804C2A44EFF}" srcOrd="0" destOrd="0" presId="urn:microsoft.com/office/officeart/2005/8/layout/vList2"/>
    <dgm:cxn modelId="{33B6CAD6-14FB-AE44-81A3-54C6FBC255C9}" srcId="{B8F54B9F-7C58-CB47-B2C6-45DB2FDEAFB5}" destId="{70EAF73D-103B-164A-B7F4-1E94CF25BF55}" srcOrd="2" destOrd="0" parTransId="{38072EF9-70D3-7A4F-BCE6-E5316ABFAC13}" sibTransId="{683F3418-2292-F244-8BEC-DF93639B72EE}"/>
    <dgm:cxn modelId="{2679943A-C1BA-4186-82BF-B372D6E9178E}" srcId="{5403C380-A3CF-D648-A657-ACB6DABD086D}" destId="{721D4621-9416-406C-AC9D-D9FF5515E930}" srcOrd="2" destOrd="0" parTransId="{0E7EA1C5-4EED-49F7-B227-25BD9EAE057E}" sibTransId="{EEFF0568-C38D-48B6-B740-A9CE4D4A3FB1}"/>
    <dgm:cxn modelId="{06A37F94-CA86-CD41-BCC0-ADB369487568}" srcId="{B8F54B9F-7C58-CB47-B2C6-45DB2FDEAFB5}" destId="{5403C380-A3CF-D648-A657-ACB6DABD086D}" srcOrd="1" destOrd="0" parTransId="{02E66711-7449-0542-8F2F-7D6868E9B721}" sibTransId="{40DF10CC-0F04-E044-BA59-5E0C87401DBE}"/>
    <dgm:cxn modelId="{721BE6D9-148B-4E20-8DFC-48B1EDC40AB6}" type="presOf" srcId="{55E14BE1-6A55-B64A-BB85-C96AD0F73221}" destId="{15234C5B-E5AE-DB44-8A65-91B93AB61CF1}" srcOrd="0" destOrd="0" presId="urn:microsoft.com/office/officeart/2005/8/layout/vList2"/>
    <dgm:cxn modelId="{30B6C175-6C93-0D40-B52B-308875EF8AC0}" srcId="{5403C380-A3CF-D648-A657-ACB6DABD086D}" destId="{A1E2E3E7-45E1-1349-BF9D-4C4CB5CDEA1C}" srcOrd="0" destOrd="0" parTransId="{56B22E23-6135-3446-B94F-0769E162DF40}" sibTransId="{119DE07C-66AA-E043-AB71-6B689F55D16F}"/>
    <dgm:cxn modelId="{121A9A50-1D7C-304B-9AFD-5AC649A4C6C1}" srcId="{B8F54B9F-7C58-CB47-B2C6-45DB2FDEAFB5}" destId="{8943A42D-1C18-3640-8789-59576695767A}" srcOrd="3" destOrd="0" parTransId="{43BBAAC8-3176-1443-934E-AF7892AA872A}" sibTransId="{E378DFD9-56E6-0F41-8103-DEFB65B66412}"/>
    <dgm:cxn modelId="{15B1C1CB-7D05-4B1E-8E06-89A9BF0FC84A}" srcId="{5403C380-A3CF-D648-A657-ACB6DABD086D}" destId="{2F34C978-6953-4269-9E08-13F42A9C5B34}" srcOrd="1" destOrd="0" parTransId="{0DD6CE5C-BA55-47DF-9B55-921956B82EE2}" sibTransId="{60483160-BF18-4AF3-B435-E7DC3991CC68}"/>
    <dgm:cxn modelId="{1F3B6F45-043D-4DCE-A630-D28FA8DDD089}" type="presOf" srcId="{70EAF73D-103B-164A-B7F4-1E94CF25BF55}" destId="{6A8FCC8C-A18A-8541-8903-E910F5919239}" srcOrd="0" destOrd="0" presId="urn:microsoft.com/office/officeart/2005/8/layout/vList2"/>
    <dgm:cxn modelId="{7091D4E4-FA18-4576-A0CC-09783ACF06F6}" type="presParOf" srcId="{938073AF-4F7E-DA4D-8458-4804C2A44EFF}" destId="{15234C5B-E5AE-DB44-8A65-91B93AB61CF1}" srcOrd="0" destOrd="0" presId="urn:microsoft.com/office/officeart/2005/8/layout/vList2"/>
    <dgm:cxn modelId="{468BFC4B-907C-45B9-AA11-BC7A058BA9C1}" type="presParOf" srcId="{938073AF-4F7E-DA4D-8458-4804C2A44EFF}" destId="{E9DB9F9D-50CD-8B4B-9420-BCE95970C914}" srcOrd="1" destOrd="0" presId="urn:microsoft.com/office/officeart/2005/8/layout/vList2"/>
    <dgm:cxn modelId="{A18E5029-32B8-41D0-AEE4-A1CA595DC9B1}" type="presParOf" srcId="{938073AF-4F7E-DA4D-8458-4804C2A44EFF}" destId="{A5A06982-94BD-7147-A4EE-A5327B62E8A7}" srcOrd="2" destOrd="0" presId="urn:microsoft.com/office/officeart/2005/8/layout/vList2"/>
    <dgm:cxn modelId="{488D3B9B-89DB-4E7C-8B14-07629D121509}" type="presParOf" srcId="{938073AF-4F7E-DA4D-8458-4804C2A44EFF}" destId="{D726F183-BD6B-5F4D-834D-20923C099F92}" srcOrd="3" destOrd="0" presId="urn:microsoft.com/office/officeart/2005/8/layout/vList2"/>
    <dgm:cxn modelId="{D019AF2F-2409-49E6-AB5A-1C1F562D71FF}" type="presParOf" srcId="{938073AF-4F7E-DA4D-8458-4804C2A44EFF}" destId="{6A8FCC8C-A18A-8541-8903-E910F5919239}" srcOrd="4" destOrd="0" presId="urn:microsoft.com/office/officeart/2005/8/layout/vList2"/>
    <dgm:cxn modelId="{EE0E3197-602C-42E0-8B47-1C494521CAFB}" type="presParOf" srcId="{938073AF-4F7E-DA4D-8458-4804C2A44EFF}" destId="{EF843C22-FE03-A54B-8701-F6E3B057E79B}" srcOrd="5" destOrd="0" presId="urn:microsoft.com/office/officeart/2005/8/layout/vList2"/>
    <dgm:cxn modelId="{92FF295F-E575-4591-A604-81DE8CEA0EDA}" type="presParOf" srcId="{938073AF-4F7E-DA4D-8458-4804C2A44EFF}" destId="{D4EF6694-3B56-B140-9BD4-F3A2035DEB79}" srcOrd="6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0A508E7-6B46-034C-8120-E765A33D038E}" type="doc">
      <dgm:prSet loTypeId="urn:microsoft.com/office/officeart/2005/8/layout/default#1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ES_tradnl"/>
        </a:p>
      </dgm:t>
    </dgm:pt>
    <dgm:pt modelId="{1F3C5620-DCD5-674B-9937-1A5B668B9753}">
      <dgm:prSet phldrT="[Texto]" custT="1"/>
      <dgm:spPr/>
      <dgm:t>
        <a:bodyPr/>
        <a:lstStyle/>
        <a:p>
          <a:r>
            <a:rPr lang="es-ES" sz="1800" dirty="0" smtClean="0">
              <a:solidFill>
                <a:srgbClr val="002060"/>
              </a:solidFill>
            </a:rPr>
            <a:t>Un 8,1% informa además haber sufrido </a:t>
          </a:r>
          <a:r>
            <a:rPr lang="es-ES" sz="1800" b="1" dirty="0" smtClean="0">
              <a:solidFill>
                <a:srgbClr val="002060"/>
              </a:solidFill>
            </a:rPr>
            <a:t>coacciones</a:t>
          </a:r>
          <a:r>
            <a:rPr lang="es-ES" sz="1800" dirty="0" smtClean="0">
              <a:solidFill>
                <a:srgbClr val="002060"/>
              </a:solidFill>
            </a:rPr>
            <a:t> o presiones para que enviasen fotos o vídeos de sí mismos de contenido erótico/sexual, cifra que asciende al 25% entre los que reconocen haber practicado </a:t>
          </a:r>
          <a:r>
            <a:rPr lang="es-ES" sz="1800" dirty="0" err="1" smtClean="0">
              <a:solidFill>
                <a:srgbClr val="002060"/>
              </a:solidFill>
            </a:rPr>
            <a:t>sexting</a:t>
          </a:r>
          <a:r>
            <a:rPr lang="es-ES" sz="1800" dirty="0" smtClean="0">
              <a:solidFill>
                <a:srgbClr val="002060"/>
              </a:solidFill>
            </a:rPr>
            <a:t> activo; en otras palabras, </a:t>
          </a:r>
          <a:r>
            <a:rPr lang="es-ES" sz="1800" b="1" dirty="0" smtClean="0">
              <a:solidFill>
                <a:srgbClr val="002060"/>
              </a:solidFill>
            </a:rPr>
            <a:t>1 de cada 4  adolescentes que enviaron fotos o vídeos de sí mismos de contenido erótico o sexual revela haber sufrido coacciones, tratándose de chicas en el 80% de los casos. </a:t>
          </a:r>
          <a:endParaRPr lang="es-ES_tradnl" sz="1800" dirty="0"/>
        </a:p>
      </dgm:t>
    </dgm:pt>
    <dgm:pt modelId="{C8BA3518-CE15-F74B-85D0-BC3266BF11F1}" type="parTrans" cxnId="{A33BE0A8-2B76-3A47-8703-B382F19BC67A}">
      <dgm:prSet/>
      <dgm:spPr/>
      <dgm:t>
        <a:bodyPr/>
        <a:lstStyle/>
        <a:p>
          <a:endParaRPr lang="es-ES_tradnl"/>
        </a:p>
      </dgm:t>
    </dgm:pt>
    <dgm:pt modelId="{9045B618-A37B-B241-B313-F64C7D798313}" type="sibTrans" cxnId="{A33BE0A8-2B76-3A47-8703-B382F19BC67A}">
      <dgm:prSet/>
      <dgm:spPr/>
      <dgm:t>
        <a:bodyPr/>
        <a:lstStyle/>
        <a:p>
          <a:endParaRPr lang="es-ES_tradnl"/>
        </a:p>
      </dgm:t>
    </dgm:pt>
    <dgm:pt modelId="{1CFAF3C4-ABB5-3B42-BB75-C768B49E2C55}" type="pres">
      <dgm:prSet presAssocID="{E0A508E7-6B46-034C-8120-E765A33D038E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DEC32DA5-BC91-194E-BABF-88B0E806C84C}" type="pres">
      <dgm:prSet presAssocID="{1F3C5620-DCD5-674B-9937-1A5B668B9753}" presName="node" presStyleLbl="node1" presStyleIdx="0" presStyleCnt="1" custScaleX="1695211" custScaleY="47103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C92F2D1D-3845-481B-8A29-DFBD083CA9F2}" type="presOf" srcId="{E0A508E7-6B46-034C-8120-E765A33D038E}" destId="{1CFAF3C4-ABB5-3B42-BB75-C768B49E2C55}" srcOrd="0" destOrd="0" presId="urn:microsoft.com/office/officeart/2005/8/layout/default#1"/>
    <dgm:cxn modelId="{A33BE0A8-2B76-3A47-8703-B382F19BC67A}" srcId="{E0A508E7-6B46-034C-8120-E765A33D038E}" destId="{1F3C5620-DCD5-674B-9937-1A5B668B9753}" srcOrd="0" destOrd="0" parTransId="{C8BA3518-CE15-F74B-85D0-BC3266BF11F1}" sibTransId="{9045B618-A37B-B241-B313-F64C7D798313}"/>
    <dgm:cxn modelId="{DE186247-28A6-4C7D-9A32-AA53769AAF18}" type="presOf" srcId="{1F3C5620-DCD5-674B-9937-1A5B668B9753}" destId="{DEC32DA5-BC91-194E-BABF-88B0E806C84C}" srcOrd="0" destOrd="0" presId="urn:microsoft.com/office/officeart/2005/8/layout/default#1"/>
    <dgm:cxn modelId="{5B668E92-60BC-4999-812E-A01D42AE6F04}" type="presParOf" srcId="{1CFAF3C4-ABB5-3B42-BB75-C768B49E2C55}" destId="{DEC32DA5-BC91-194E-BABF-88B0E806C84C}" srcOrd="0" destOrd="0" presId="urn:microsoft.com/office/officeart/2005/8/layout/default#1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7DA458B3-B672-4602-944A-696254299C35}" type="doc">
      <dgm:prSet loTypeId="urn:microsoft.com/office/officeart/2005/8/layout/hChevron3" loCatId="relationship" qsTypeId="urn:microsoft.com/office/officeart/2005/8/quickstyle/simple1" qsCatId="simple" csTypeId="urn:microsoft.com/office/officeart/2005/8/colors/colorful2" csCatId="colorful" phldr="1"/>
      <dgm:spPr/>
    </dgm:pt>
    <dgm:pt modelId="{8EE51606-F1C8-4E8A-AAF5-61C4945CE735}">
      <dgm:prSet phldrT="[Texto]"/>
      <dgm:spPr>
        <a:xfrm rot="19200000">
          <a:off x="1194" y="1894894"/>
          <a:ext cx="2535223" cy="1647894"/>
        </a:xfrm>
      </dgm:spPr>
      <dgm:t>
        <a:bodyPr/>
        <a:lstStyle/>
        <a:p>
          <a:r>
            <a:rPr lang="es-ES" dirty="0" smtClean="0">
              <a:latin typeface="Arial"/>
              <a:ea typeface="+mn-ea"/>
              <a:cs typeface="Arial"/>
            </a:rPr>
            <a:t>Lo sabes</a:t>
          </a:r>
          <a:endParaRPr lang="es-ES" dirty="0">
            <a:latin typeface="Arial"/>
            <a:ea typeface="+mn-ea"/>
            <a:cs typeface="Arial"/>
          </a:endParaRPr>
        </a:p>
      </dgm:t>
    </dgm:pt>
    <dgm:pt modelId="{47B145D3-847C-40F4-933D-D1DDC1F7A65B}" type="parTrans" cxnId="{69BD0DAC-F1D5-4B7C-BEEF-8B2B49C0C9DA}">
      <dgm:prSet/>
      <dgm:spPr/>
      <dgm:t>
        <a:bodyPr/>
        <a:lstStyle/>
        <a:p>
          <a:endParaRPr lang="es-ES"/>
        </a:p>
      </dgm:t>
    </dgm:pt>
    <dgm:pt modelId="{19D89F01-6F4F-4AC4-BF7E-7FAD16B728C5}" type="sibTrans" cxnId="{69BD0DAC-F1D5-4B7C-BEEF-8B2B49C0C9DA}">
      <dgm:prSet/>
      <dgm:spPr/>
      <dgm:t>
        <a:bodyPr/>
        <a:lstStyle/>
        <a:p>
          <a:endParaRPr lang="es-ES"/>
        </a:p>
      </dgm:t>
    </dgm:pt>
    <dgm:pt modelId="{D9DE27A5-A017-43EA-A579-2038D3511DA6}">
      <dgm:prSet phldrT="[Texto]"/>
      <dgm:spPr>
        <a:xfrm>
          <a:off x="2872848" y="849698"/>
          <a:ext cx="2535223" cy="1647894"/>
        </a:xfrm>
      </dgm:spPr>
      <dgm:t>
        <a:bodyPr/>
        <a:lstStyle/>
        <a:p>
          <a:r>
            <a:rPr lang="es-ES" smtClean="0">
              <a:latin typeface="Arial"/>
              <a:ea typeface="+mn-ea"/>
              <a:cs typeface="Arial"/>
            </a:rPr>
            <a:t>Por qué lo has hecho?</a:t>
          </a:r>
          <a:endParaRPr lang="es-ES" dirty="0">
            <a:latin typeface="Arial"/>
            <a:ea typeface="+mn-ea"/>
            <a:cs typeface="Arial"/>
          </a:endParaRPr>
        </a:p>
      </dgm:t>
    </dgm:pt>
    <dgm:pt modelId="{8D700948-AC49-4D44-A361-2E146875A682}" type="parTrans" cxnId="{5FE48414-4507-445B-9DFE-7189719AC06A}">
      <dgm:prSet/>
      <dgm:spPr/>
      <dgm:t>
        <a:bodyPr/>
        <a:lstStyle/>
        <a:p>
          <a:endParaRPr lang="es-ES"/>
        </a:p>
      </dgm:t>
    </dgm:pt>
    <dgm:pt modelId="{CEBB7C32-4834-46E7-8083-E74DB528E077}" type="sibTrans" cxnId="{5FE48414-4507-445B-9DFE-7189719AC06A}">
      <dgm:prSet/>
      <dgm:spPr/>
      <dgm:t>
        <a:bodyPr/>
        <a:lstStyle/>
        <a:p>
          <a:endParaRPr lang="es-ES"/>
        </a:p>
      </dgm:t>
    </dgm:pt>
    <dgm:pt modelId="{44490AAE-E0CB-4ED4-AB3E-096642CB04CD}">
      <dgm:prSet phldrT="[Texto]"/>
      <dgm:spPr>
        <a:xfrm rot="2400000">
          <a:off x="5744502" y="1894894"/>
          <a:ext cx="2535223" cy="1647894"/>
        </a:xfrm>
      </dgm:spPr>
      <dgm:t>
        <a:bodyPr/>
        <a:lstStyle/>
        <a:p>
          <a:r>
            <a:rPr lang="es-ES" smtClean="0">
              <a:latin typeface="Arial"/>
              <a:ea typeface="+mn-ea"/>
              <a:cs typeface="Arial"/>
            </a:rPr>
            <a:t>En que estabas pensando?</a:t>
          </a:r>
          <a:endParaRPr lang="es-ES" dirty="0">
            <a:latin typeface="Arial"/>
            <a:ea typeface="+mn-ea"/>
            <a:cs typeface="Arial"/>
          </a:endParaRPr>
        </a:p>
      </dgm:t>
    </dgm:pt>
    <dgm:pt modelId="{BE25D2C2-DB7C-4FAD-B370-46312A5FFCBD}" type="parTrans" cxnId="{0C81108A-F664-44B9-A0D0-B3B5CEB09C4F}">
      <dgm:prSet/>
      <dgm:spPr/>
      <dgm:t>
        <a:bodyPr/>
        <a:lstStyle/>
        <a:p>
          <a:endParaRPr lang="es-ES"/>
        </a:p>
      </dgm:t>
    </dgm:pt>
    <dgm:pt modelId="{78449916-AB71-4760-8E83-B87CD2A039AA}" type="sibTrans" cxnId="{0C81108A-F664-44B9-A0D0-B3B5CEB09C4F}">
      <dgm:prSet/>
      <dgm:spPr/>
      <dgm:t>
        <a:bodyPr/>
        <a:lstStyle/>
        <a:p>
          <a:endParaRPr lang="es-ES"/>
        </a:p>
      </dgm:t>
    </dgm:pt>
    <dgm:pt modelId="{45433798-AD02-534A-8676-C9D5AD52B912}" type="pres">
      <dgm:prSet presAssocID="{7DA458B3-B672-4602-944A-696254299C35}" presName="Name0" presStyleCnt="0">
        <dgm:presLayoutVars>
          <dgm:dir/>
          <dgm:resizeHandles val="exact"/>
        </dgm:presLayoutVars>
      </dgm:prSet>
      <dgm:spPr/>
    </dgm:pt>
    <dgm:pt modelId="{04C52831-753E-E746-8675-5205EB55A4E1}" type="pres">
      <dgm:prSet presAssocID="{8EE51606-F1C8-4E8A-AAF5-61C4945CE735}" presName="parTxOnly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3FA97D24-403D-5145-B692-F13F676402DC}" type="pres">
      <dgm:prSet presAssocID="{19D89F01-6F4F-4AC4-BF7E-7FAD16B728C5}" presName="parSpace" presStyleCnt="0"/>
      <dgm:spPr/>
    </dgm:pt>
    <dgm:pt modelId="{D20F0788-7A37-EA44-84DB-A26F39B92DF7}" type="pres">
      <dgm:prSet presAssocID="{D9DE27A5-A017-43EA-A579-2038D3511DA6}" presName="parTxOnly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  <dgm:pt modelId="{CE85001C-CB49-684C-A1E2-687ED54011D6}" type="pres">
      <dgm:prSet presAssocID="{CEBB7C32-4834-46E7-8083-E74DB528E077}" presName="parSpace" presStyleCnt="0"/>
      <dgm:spPr/>
    </dgm:pt>
    <dgm:pt modelId="{53422791-640B-1E47-9CFE-C0E0DAB45E2D}" type="pres">
      <dgm:prSet presAssocID="{44490AAE-E0CB-4ED4-AB3E-096642CB04CD}" presName="parTxOnly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3981EBCF-F1B8-4359-A0B6-C93D812CAB74}" type="presOf" srcId="{8EE51606-F1C8-4E8A-AAF5-61C4945CE735}" destId="{04C52831-753E-E746-8675-5205EB55A4E1}" srcOrd="0" destOrd="0" presId="urn:microsoft.com/office/officeart/2005/8/layout/hChevron3"/>
    <dgm:cxn modelId="{DE983689-BAD8-44FD-B15D-C91FF4F04493}" type="presOf" srcId="{7DA458B3-B672-4602-944A-696254299C35}" destId="{45433798-AD02-534A-8676-C9D5AD52B912}" srcOrd="0" destOrd="0" presId="urn:microsoft.com/office/officeart/2005/8/layout/hChevron3"/>
    <dgm:cxn modelId="{8FC3E51D-23F1-401B-B9C6-03060CDBCC19}" type="presOf" srcId="{D9DE27A5-A017-43EA-A579-2038D3511DA6}" destId="{D20F0788-7A37-EA44-84DB-A26F39B92DF7}" srcOrd="0" destOrd="0" presId="urn:microsoft.com/office/officeart/2005/8/layout/hChevron3"/>
    <dgm:cxn modelId="{69BD0DAC-F1D5-4B7C-BEEF-8B2B49C0C9DA}" srcId="{7DA458B3-B672-4602-944A-696254299C35}" destId="{8EE51606-F1C8-4E8A-AAF5-61C4945CE735}" srcOrd="0" destOrd="0" parTransId="{47B145D3-847C-40F4-933D-D1DDC1F7A65B}" sibTransId="{19D89F01-6F4F-4AC4-BF7E-7FAD16B728C5}"/>
    <dgm:cxn modelId="{0C81108A-F664-44B9-A0D0-B3B5CEB09C4F}" srcId="{7DA458B3-B672-4602-944A-696254299C35}" destId="{44490AAE-E0CB-4ED4-AB3E-096642CB04CD}" srcOrd="2" destOrd="0" parTransId="{BE25D2C2-DB7C-4FAD-B370-46312A5FFCBD}" sibTransId="{78449916-AB71-4760-8E83-B87CD2A039AA}"/>
    <dgm:cxn modelId="{244B1F2E-1977-42A2-A182-46462A880B7F}" type="presOf" srcId="{44490AAE-E0CB-4ED4-AB3E-096642CB04CD}" destId="{53422791-640B-1E47-9CFE-C0E0DAB45E2D}" srcOrd="0" destOrd="0" presId="urn:microsoft.com/office/officeart/2005/8/layout/hChevron3"/>
    <dgm:cxn modelId="{5FE48414-4507-445B-9DFE-7189719AC06A}" srcId="{7DA458B3-B672-4602-944A-696254299C35}" destId="{D9DE27A5-A017-43EA-A579-2038D3511DA6}" srcOrd="1" destOrd="0" parTransId="{8D700948-AC49-4D44-A361-2E146875A682}" sibTransId="{CEBB7C32-4834-46E7-8083-E74DB528E077}"/>
    <dgm:cxn modelId="{E40908E4-A8D2-4D31-80E1-34F260410AED}" type="presParOf" srcId="{45433798-AD02-534A-8676-C9D5AD52B912}" destId="{04C52831-753E-E746-8675-5205EB55A4E1}" srcOrd="0" destOrd="0" presId="urn:microsoft.com/office/officeart/2005/8/layout/hChevron3"/>
    <dgm:cxn modelId="{E693B428-13F3-47A4-866C-55ACE665BA73}" type="presParOf" srcId="{45433798-AD02-534A-8676-C9D5AD52B912}" destId="{3FA97D24-403D-5145-B692-F13F676402DC}" srcOrd="1" destOrd="0" presId="urn:microsoft.com/office/officeart/2005/8/layout/hChevron3"/>
    <dgm:cxn modelId="{AB3682B2-6FB3-4C95-9662-C4C6F5659541}" type="presParOf" srcId="{45433798-AD02-534A-8676-C9D5AD52B912}" destId="{D20F0788-7A37-EA44-84DB-A26F39B92DF7}" srcOrd="2" destOrd="0" presId="urn:microsoft.com/office/officeart/2005/8/layout/hChevron3"/>
    <dgm:cxn modelId="{36C49474-5AD8-492C-B8D5-F02E1FA42A8B}" type="presParOf" srcId="{45433798-AD02-534A-8676-C9D5AD52B912}" destId="{CE85001C-CB49-684C-A1E2-687ED54011D6}" srcOrd="3" destOrd="0" presId="urn:microsoft.com/office/officeart/2005/8/layout/hChevron3"/>
    <dgm:cxn modelId="{0A117B86-E059-403E-B37D-BFFCC1B8C006}" type="presParOf" srcId="{45433798-AD02-534A-8676-C9D5AD52B912}" destId="{53422791-640B-1E47-9CFE-C0E0DAB45E2D}" srcOrd="4" destOrd="0" presId="urn:microsoft.com/office/officeart/2005/8/layout/hChevron3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29AAB97E-3C03-844B-BE5D-BD039AD94DCB}" type="doc">
      <dgm:prSet loTypeId="urn:microsoft.com/office/officeart/2005/8/layout/vList2" loCatId="list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es-ES_tradnl"/>
        </a:p>
      </dgm:t>
    </dgm:pt>
    <dgm:pt modelId="{7259BC16-3437-9F40-93F1-64E921D78611}">
      <dgm:prSet custT="1"/>
      <dgm:spPr/>
      <dgm:t>
        <a:bodyPr/>
        <a:lstStyle/>
        <a:p>
          <a:pPr algn="ctr" rtl="0"/>
          <a:r>
            <a:rPr lang="es-ES" sz="2800" b="1" dirty="0" smtClean="0"/>
            <a:t>Comisión Europea</a:t>
          </a:r>
        </a:p>
        <a:p>
          <a:pPr algn="ctr" rtl="0"/>
          <a:r>
            <a:rPr lang="es-ES" sz="2400" b="0" dirty="0" smtClean="0"/>
            <a:t>“Hostigamiento verbal o psicológico continuado, llevado a cabo entre menores a través de servicios online o teléfonos móviles"</a:t>
          </a:r>
          <a:endParaRPr lang="es-ES" sz="2400" b="0" dirty="0"/>
        </a:p>
      </dgm:t>
    </dgm:pt>
    <dgm:pt modelId="{3B7DA17A-F564-CF4E-9B2F-30CF4C18328E}" type="sibTrans" cxnId="{BBEFC6E6-45E3-A046-BA96-86207AD07B5F}">
      <dgm:prSet/>
      <dgm:spPr/>
      <dgm:t>
        <a:bodyPr/>
        <a:lstStyle/>
        <a:p>
          <a:endParaRPr lang="es-ES_tradnl" sz="1600"/>
        </a:p>
      </dgm:t>
    </dgm:pt>
    <dgm:pt modelId="{8BFCF291-736E-994A-B153-AED7192CC5C8}" type="parTrans" cxnId="{BBEFC6E6-45E3-A046-BA96-86207AD07B5F}">
      <dgm:prSet/>
      <dgm:spPr/>
      <dgm:t>
        <a:bodyPr/>
        <a:lstStyle/>
        <a:p>
          <a:endParaRPr lang="es-ES_tradnl" sz="1600"/>
        </a:p>
      </dgm:t>
    </dgm:pt>
    <dgm:pt modelId="{1EBCC85B-678B-F643-AE47-37CD3807AE74}" type="pres">
      <dgm:prSet presAssocID="{29AAB97E-3C03-844B-BE5D-BD039AD94DCB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es-ES_tradnl"/>
        </a:p>
      </dgm:t>
    </dgm:pt>
    <dgm:pt modelId="{831FD8CE-BDFF-FC4B-814D-02D8350438F7}" type="pres">
      <dgm:prSet presAssocID="{7259BC16-3437-9F40-93F1-64E921D78611}" presName="parentText" presStyleLbl="node1" presStyleIdx="0" presStyleCnt="1" custScaleX="100000" custScaleY="91701" custLinFactNeighborX="0" custLinFactNeighborY="-8872">
        <dgm:presLayoutVars>
          <dgm:chMax val="0"/>
          <dgm:bulletEnabled val="1"/>
        </dgm:presLayoutVars>
      </dgm:prSet>
      <dgm:spPr/>
      <dgm:t>
        <a:bodyPr/>
        <a:lstStyle/>
        <a:p>
          <a:endParaRPr lang="es-ES_tradnl"/>
        </a:p>
      </dgm:t>
    </dgm:pt>
  </dgm:ptLst>
  <dgm:cxnLst>
    <dgm:cxn modelId="{BBEFC6E6-45E3-A046-BA96-86207AD07B5F}" srcId="{29AAB97E-3C03-844B-BE5D-BD039AD94DCB}" destId="{7259BC16-3437-9F40-93F1-64E921D78611}" srcOrd="0" destOrd="0" parTransId="{8BFCF291-736E-994A-B153-AED7192CC5C8}" sibTransId="{3B7DA17A-F564-CF4E-9B2F-30CF4C18328E}"/>
    <dgm:cxn modelId="{84117F45-DA38-4F43-AD7A-FC9CA02EDD72}" type="presOf" srcId="{7259BC16-3437-9F40-93F1-64E921D78611}" destId="{831FD8CE-BDFF-FC4B-814D-02D8350438F7}" srcOrd="0" destOrd="0" presId="urn:microsoft.com/office/officeart/2005/8/layout/vList2"/>
    <dgm:cxn modelId="{8CF96464-B381-4BD5-9C6E-99AA42BCF497}" type="presOf" srcId="{29AAB97E-3C03-844B-BE5D-BD039AD94DCB}" destId="{1EBCC85B-678B-F643-AE47-37CD3807AE74}" srcOrd="0" destOrd="0" presId="urn:microsoft.com/office/officeart/2005/8/layout/vList2"/>
    <dgm:cxn modelId="{F998A403-ED19-4F07-A1AA-B6531ABC371B}" type="presParOf" srcId="{1EBCC85B-678B-F643-AE47-37CD3807AE74}" destId="{831FD8CE-BDFF-FC4B-814D-02D8350438F7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FD6A9A15-40A0-41DA-8B0C-9C606765E1F4}" type="doc">
      <dgm:prSet loTypeId="urn:microsoft.com/office/officeart/2005/8/layout/vList2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gl-ES"/>
        </a:p>
      </dgm:t>
    </dgm:pt>
    <dgm:pt modelId="{9CAD64CF-DB94-4089-9249-A4E128A08F3D}">
      <dgm:prSet phldrT="[Texto]" custT="1"/>
      <dgm:spPr/>
      <dgm:t>
        <a:bodyPr/>
        <a:lstStyle/>
        <a:p>
          <a:pPr algn="ctr"/>
          <a:r>
            <a:rPr lang="gl-ES" sz="1600" dirty="0" smtClean="0"/>
            <a:t>¡ LOS PADRES PODEMOS HACER MÁS ! </a:t>
          </a:r>
          <a:endParaRPr lang="gl-ES" sz="1600" dirty="0"/>
        </a:p>
      </dgm:t>
    </dgm:pt>
    <dgm:pt modelId="{61D6D007-0A8F-4C13-8F7E-2305E835D9C0}" type="parTrans" cxnId="{DB9173B0-D78A-4D83-9E54-5BB77002DA9C}">
      <dgm:prSet/>
      <dgm:spPr/>
      <dgm:t>
        <a:bodyPr/>
        <a:lstStyle/>
        <a:p>
          <a:endParaRPr lang="gl-ES"/>
        </a:p>
      </dgm:t>
    </dgm:pt>
    <dgm:pt modelId="{52275946-CFC1-4D27-82B8-5B15F02921FE}" type="sibTrans" cxnId="{DB9173B0-D78A-4D83-9E54-5BB77002DA9C}">
      <dgm:prSet/>
      <dgm:spPr/>
      <dgm:t>
        <a:bodyPr/>
        <a:lstStyle/>
        <a:p>
          <a:endParaRPr lang="gl-ES"/>
        </a:p>
      </dgm:t>
    </dgm:pt>
    <dgm:pt modelId="{CE894C5D-EC5F-438C-9959-9D8B19C61EEE}" type="pres">
      <dgm:prSet presAssocID="{FD6A9A15-40A0-41DA-8B0C-9C606765E1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gl-ES"/>
        </a:p>
      </dgm:t>
    </dgm:pt>
    <dgm:pt modelId="{D21237AB-00FB-4F33-9AA4-08894F60A38E}" type="pres">
      <dgm:prSet presAssocID="{9CAD64CF-DB94-4089-9249-A4E128A08F3D}" presName="parentText" presStyleLbl="node1" presStyleIdx="0" presStyleCnt="1" custScaleX="75113" custScaleY="67839" custLinFactNeighborX="2442" custLinFactNeighborY="-9914">
        <dgm:presLayoutVars>
          <dgm:chMax val="0"/>
          <dgm:bulletEnabled val="1"/>
        </dgm:presLayoutVars>
      </dgm:prSet>
      <dgm:spPr/>
      <dgm:t>
        <a:bodyPr/>
        <a:lstStyle/>
        <a:p>
          <a:endParaRPr lang="gl-ES"/>
        </a:p>
      </dgm:t>
    </dgm:pt>
  </dgm:ptLst>
  <dgm:cxnLst>
    <dgm:cxn modelId="{205A7E40-BA5A-4CBF-A3E7-4B3D6A8F0E52}" type="presOf" srcId="{FD6A9A15-40A0-41DA-8B0C-9C606765E1F4}" destId="{CE894C5D-EC5F-438C-9959-9D8B19C61EEE}" srcOrd="0" destOrd="0" presId="urn:microsoft.com/office/officeart/2005/8/layout/vList2"/>
    <dgm:cxn modelId="{DB9173B0-D78A-4D83-9E54-5BB77002DA9C}" srcId="{FD6A9A15-40A0-41DA-8B0C-9C606765E1F4}" destId="{9CAD64CF-DB94-4089-9249-A4E128A08F3D}" srcOrd="0" destOrd="0" parTransId="{61D6D007-0A8F-4C13-8F7E-2305E835D9C0}" sibTransId="{52275946-CFC1-4D27-82B8-5B15F02921FE}"/>
    <dgm:cxn modelId="{766691C2-C37C-4272-8304-D96769932418}" type="presOf" srcId="{9CAD64CF-DB94-4089-9249-A4E128A08F3D}" destId="{D21237AB-00FB-4F33-9AA4-08894F60A38E}" srcOrd="0" destOrd="0" presId="urn:microsoft.com/office/officeart/2005/8/layout/vList2"/>
    <dgm:cxn modelId="{35DFE99D-CE9C-42A0-9CB4-2BC5D257AB1C}" type="presParOf" srcId="{CE894C5D-EC5F-438C-9959-9D8B19C61EEE}" destId="{D21237AB-00FB-4F33-9AA4-08894F60A38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D6A9A15-40A0-41DA-8B0C-9C606765E1F4}" type="doc">
      <dgm:prSet loTypeId="urn:microsoft.com/office/officeart/2005/8/layout/vList2" loCatId="list" qsTypeId="urn:microsoft.com/office/officeart/2005/8/quickstyle/simple1" qsCatId="simple" csTypeId="urn:microsoft.com/office/officeart/2005/8/colors/colorful1#2" csCatId="colorful" phldr="1"/>
      <dgm:spPr/>
      <dgm:t>
        <a:bodyPr/>
        <a:lstStyle/>
        <a:p>
          <a:endParaRPr lang="gl-ES"/>
        </a:p>
      </dgm:t>
    </dgm:pt>
    <dgm:pt modelId="{CE894C5D-EC5F-438C-9959-9D8B19C61EEE}" type="pres">
      <dgm:prSet presAssocID="{FD6A9A15-40A0-41DA-8B0C-9C606765E1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gl-ES"/>
        </a:p>
      </dgm:t>
    </dgm:pt>
  </dgm:ptLst>
  <dgm:cxnLst>
    <dgm:cxn modelId="{E1EAE3AF-996D-4DCF-BAA8-EE266A44EEBF}" type="presOf" srcId="{FD6A9A15-40A0-41DA-8B0C-9C606765E1F4}" destId="{CE894C5D-EC5F-438C-9959-9D8B19C61EE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FD6A9A15-40A0-41DA-8B0C-9C606765E1F4}" type="doc">
      <dgm:prSet loTypeId="urn:microsoft.com/office/officeart/2005/8/layout/vList2" loCatId="list" qsTypeId="urn:microsoft.com/office/officeart/2005/8/quickstyle/simple1" qsCatId="simple" csTypeId="urn:microsoft.com/office/officeart/2005/8/colors/colorful1#3" csCatId="colorful" phldr="1"/>
      <dgm:spPr/>
      <dgm:t>
        <a:bodyPr/>
        <a:lstStyle/>
        <a:p>
          <a:endParaRPr lang="gl-ES"/>
        </a:p>
      </dgm:t>
    </dgm:pt>
    <dgm:pt modelId="{CE894C5D-EC5F-438C-9959-9D8B19C61EEE}" type="pres">
      <dgm:prSet presAssocID="{FD6A9A15-40A0-41DA-8B0C-9C606765E1F4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gl-ES"/>
        </a:p>
      </dgm:t>
    </dgm:pt>
  </dgm:ptLst>
  <dgm:cxnLst>
    <dgm:cxn modelId="{45EA701F-7559-4E91-A978-05026112A14D}" type="presOf" srcId="{FD6A9A15-40A0-41DA-8B0C-9C606765E1F4}" destId="{CE894C5D-EC5F-438C-9959-9D8B19C61EEE}" srcOrd="0" destOrd="0" presId="urn:microsoft.com/office/officeart/2005/8/layout/vList2"/>
  </dgm:cxnLst>
  <dgm:bg/>
  <dgm:whole/>
  <dgm:extLst>
    <a:ext uri="http://schemas.microsoft.com/office/drawing/2008/diagram">
      <dsp:dataModelExt xmlns=""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BB9F691F-9BD1-4779-A294-4A02238B9BB7}" type="doc">
      <dgm:prSet loTypeId="urn:microsoft.com/office/officeart/2005/8/layout/list1" loCatId="list" qsTypeId="urn:microsoft.com/office/officeart/2005/8/quickstyle/simple1" qsCatId="simple" csTypeId="urn:microsoft.com/office/officeart/2005/8/colors/colorful1#9" csCatId="colorful" phldr="1"/>
      <dgm:spPr/>
      <dgm:t>
        <a:bodyPr/>
        <a:lstStyle/>
        <a:p>
          <a:endParaRPr lang="es-ES"/>
        </a:p>
      </dgm:t>
    </dgm:pt>
    <dgm:pt modelId="{AB728BAC-5B0F-4FDC-BAA5-D28AEC7713D9}">
      <dgm:prSet phldrT="[Texto]" custT="1"/>
      <dgm:spPr/>
      <dgm:t>
        <a:bodyPr/>
        <a:lstStyle/>
        <a:p>
          <a:r>
            <a:rPr lang="es-ES" sz="6000" dirty="0" smtClean="0"/>
            <a:t>E</a:t>
          </a:r>
          <a:r>
            <a:rPr lang="es-ES" sz="2800" dirty="0" smtClean="0"/>
            <a:t>XPECTATIVAS</a:t>
          </a:r>
          <a:endParaRPr lang="es-ES" sz="2800" dirty="0"/>
        </a:p>
      </dgm:t>
    </dgm:pt>
    <dgm:pt modelId="{72134BB2-77F3-4D0E-A33F-5B54949B8CA7}" type="parTrans" cxnId="{14E0C235-4753-4A95-96A7-B7AEDF0FF29C}">
      <dgm:prSet/>
      <dgm:spPr/>
      <dgm:t>
        <a:bodyPr/>
        <a:lstStyle/>
        <a:p>
          <a:endParaRPr lang="es-ES"/>
        </a:p>
      </dgm:t>
    </dgm:pt>
    <dgm:pt modelId="{DDF3EFAB-1102-4206-8D6B-0B7AB67975EF}" type="sibTrans" cxnId="{14E0C235-4753-4A95-96A7-B7AEDF0FF29C}">
      <dgm:prSet/>
      <dgm:spPr/>
      <dgm:t>
        <a:bodyPr/>
        <a:lstStyle/>
        <a:p>
          <a:endParaRPr lang="es-ES"/>
        </a:p>
      </dgm:t>
    </dgm:pt>
    <dgm:pt modelId="{C1BDFAC9-EA20-42C6-9771-D2F5D796EBDE}">
      <dgm:prSet phldrT="[Texto]" custT="1"/>
      <dgm:spPr/>
      <dgm:t>
        <a:bodyPr/>
        <a:lstStyle/>
        <a:p>
          <a:r>
            <a:rPr lang="es-ES" sz="6000" dirty="0" smtClean="0"/>
            <a:t>C</a:t>
          </a:r>
          <a:r>
            <a:rPr lang="es-ES" sz="2800" dirty="0" smtClean="0"/>
            <a:t>OSTE</a:t>
          </a:r>
          <a:endParaRPr lang="es-ES" sz="3100" dirty="0"/>
        </a:p>
      </dgm:t>
    </dgm:pt>
    <dgm:pt modelId="{710B4D3F-46A4-4650-9F41-EB0DC595A42A}" type="parTrans" cxnId="{35207DD0-FB22-44FB-B5D6-733DAD5251AA}">
      <dgm:prSet/>
      <dgm:spPr/>
      <dgm:t>
        <a:bodyPr/>
        <a:lstStyle/>
        <a:p>
          <a:endParaRPr lang="es-ES"/>
        </a:p>
      </dgm:t>
    </dgm:pt>
    <dgm:pt modelId="{7D707C9A-C930-4EC9-BBFD-4F11D2D2168E}" type="sibTrans" cxnId="{35207DD0-FB22-44FB-B5D6-733DAD5251AA}">
      <dgm:prSet/>
      <dgm:spPr/>
      <dgm:t>
        <a:bodyPr/>
        <a:lstStyle/>
        <a:p>
          <a:endParaRPr lang="es-ES"/>
        </a:p>
      </dgm:t>
    </dgm:pt>
    <dgm:pt modelId="{39B7B077-F228-43F3-A5B4-183E4B59CE94}">
      <dgm:prSet phldrT="[Texto]" custT="1"/>
      <dgm:spPr/>
      <dgm:t>
        <a:bodyPr/>
        <a:lstStyle/>
        <a:p>
          <a:r>
            <a:rPr lang="es-ES" sz="6000" dirty="0" smtClean="0"/>
            <a:t>O</a:t>
          </a:r>
          <a:r>
            <a:rPr lang="es-ES" sz="2800" dirty="0" smtClean="0"/>
            <a:t>PORTUNIDAD</a:t>
          </a:r>
          <a:endParaRPr lang="es-ES" sz="3100" dirty="0"/>
        </a:p>
      </dgm:t>
    </dgm:pt>
    <dgm:pt modelId="{E8685927-EC98-4692-B3FA-C8303FCA3D61}" type="parTrans" cxnId="{114E402E-6954-422D-9A5F-E71A15B6FE60}">
      <dgm:prSet/>
      <dgm:spPr/>
      <dgm:t>
        <a:bodyPr/>
        <a:lstStyle/>
        <a:p>
          <a:endParaRPr lang="es-ES"/>
        </a:p>
      </dgm:t>
    </dgm:pt>
    <dgm:pt modelId="{BF511C92-4CAD-48A7-9E7B-27A787DD5D37}" type="sibTrans" cxnId="{114E402E-6954-422D-9A5F-E71A15B6FE60}">
      <dgm:prSet/>
      <dgm:spPr/>
      <dgm:t>
        <a:bodyPr/>
        <a:lstStyle/>
        <a:p>
          <a:endParaRPr lang="es-ES"/>
        </a:p>
      </dgm:t>
    </dgm:pt>
    <dgm:pt modelId="{265CD33B-61FC-4149-8584-CECAF1E1DC5D}" type="pres">
      <dgm:prSet presAssocID="{BB9F691F-9BD1-4779-A294-4A02238B9BB7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D8E1FB94-10E6-4243-82DF-438EB55E33B0}" type="pres">
      <dgm:prSet presAssocID="{AB728BAC-5B0F-4FDC-BAA5-D28AEC7713D9}" presName="parentLin" presStyleCnt="0"/>
      <dgm:spPr/>
    </dgm:pt>
    <dgm:pt modelId="{AF5497F3-E3AA-453A-B507-38E4731DFA40}" type="pres">
      <dgm:prSet presAssocID="{AB728BAC-5B0F-4FDC-BAA5-D28AEC7713D9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F7FAC7AB-2880-4AC3-B38B-7D641EA3BCF2}" type="pres">
      <dgm:prSet presAssocID="{AB728BAC-5B0F-4FDC-BAA5-D28AEC7713D9}" presName="parentText" presStyleLbl="node1" presStyleIdx="0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BD9CBB4C-2470-47EF-BFB0-3831C61FEBAF}" type="pres">
      <dgm:prSet presAssocID="{AB728BAC-5B0F-4FDC-BAA5-D28AEC7713D9}" presName="negativeSpace" presStyleCnt="0"/>
      <dgm:spPr/>
    </dgm:pt>
    <dgm:pt modelId="{8707AA46-8978-470D-8A14-D14993700006}" type="pres">
      <dgm:prSet presAssocID="{AB728BAC-5B0F-4FDC-BAA5-D28AEC7713D9}" presName="childText" presStyleLbl="conFgAcc1" presStyleIdx="0" presStyleCnt="3">
        <dgm:presLayoutVars>
          <dgm:bulletEnabled val="1"/>
        </dgm:presLayoutVars>
      </dgm:prSet>
      <dgm:spPr/>
    </dgm:pt>
    <dgm:pt modelId="{116BD5FF-A33B-4DAE-B960-9714570B6715}" type="pres">
      <dgm:prSet presAssocID="{DDF3EFAB-1102-4206-8D6B-0B7AB67975EF}" presName="spaceBetweenRectangles" presStyleCnt="0"/>
      <dgm:spPr/>
    </dgm:pt>
    <dgm:pt modelId="{3600D3F4-3E88-4A49-AA2E-BF93BB6D0E7E}" type="pres">
      <dgm:prSet presAssocID="{C1BDFAC9-EA20-42C6-9771-D2F5D796EBDE}" presName="parentLin" presStyleCnt="0"/>
      <dgm:spPr/>
    </dgm:pt>
    <dgm:pt modelId="{CC918714-55F8-4F0B-BDAD-94F70E845ABF}" type="pres">
      <dgm:prSet presAssocID="{C1BDFAC9-EA20-42C6-9771-D2F5D796EBDE}" presName="parentLeftMargin" presStyleLbl="node1" presStyleIdx="0" presStyleCnt="3"/>
      <dgm:spPr/>
      <dgm:t>
        <a:bodyPr/>
        <a:lstStyle/>
        <a:p>
          <a:endParaRPr lang="es-ES"/>
        </a:p>
      </dgm:t>
    </dgm:pt>
    <dgm:pt modelId="{B1CE518D-996A-46A5-8255-F8EF1AB03C91}" type="pres">
      <dgm:prSet presAssocID="{C1BDFAC9-EA20-42C6-9771-D2F5D796EBDE}" presName="parentText" presStyleLbl="node1" presStyleIdx="1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1306B9CC-05E1-43A9-8D08-E0C53AC0E1A2}" type="pres">
      <dgm:prSet presAssocID="{C1BDFAC9-EA20-42C6-9771-D2F5D796EBDE}" presName="negativeSpace" presStyleCnt="0"/>
      <dgm:spPr/>
    </dgm:pt>
    <dgm:pt modelId="{534DD2A6-15B5-4C86-96BD-4B13E4F768E3}" type="pres">
      <dgm:prSet presAssocID="{C1BDFAC9-EA20-42C6-9771-D2F5D796EBDE}" presName="childText" presStyleLbl="conFgAcc1" presStyleIdx="1" presStyleCnt="3">
        <dgm:presLayoutVars>
          <dgm:bulletEnabled val="1"/>
        </dgm:presLayoutVars>
      </dgm:prSet>
      <dgm:spPr/>
    </dgm:pt>
    <dgm:pt modelId="{C5AA685A-0585-4882-9A3A-B893B89C4606}" type="pres">
      <dgm:prSet presAssocID="{7D707C9A-C930-4EC9-BBFD-4F11D2D2168E}" presName="spaceBetweenRectangles" presStyleCnt="0"/>
      <dgm:spPr/>
    </dgm:pt>
    <dgm:pt modelId="{C51D44B1-5EA2-4043-8B72-D0C330EAD5DC}" type="pres">
      <dgm:prSet presAssocID="{39B7B077-F228-43F3-A5B4-183E4B59CE94}" presName="parentLin" presStyleCnt="0"/>
      <dgm:spPr/>
    </dgm:pt>
    <dgm:pt modelId="{F1AFC100-D45E-49C2-A782-2748D5144F64}" type="pres">
      <dgm:prSet presAssocID="{39B7B077-F228-43F3-A5B4-183E4B59CE94}" presName="parentLeftMargin" presStyleLbl="node1" presStyleIdx="1" presStyleCnt="3"/>
      <dgm:spPr/>
      <dgm:t>
        <a:bodyPr/>
        <a:lstStyle/>
        <a:p>
          <a:endParaRPr lang="es-ES"/>
        </a:p>
      </dgm:t>
    </dgm:pt>
    <dgm:pt modelId="{D7D78471-3A5D-4C18-A5B4-C6F670E3DEAB}" type="pres">
      <dgm:prSet presAssocID="{39B7B077-F228-43F3-A5B4-183E4B59CE94}" presName="parentText" presStyleLbl="node1" presStyleIdx="2" presStyleCnt="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370E7A9-96C0-4C1D-825B-B0B8B41EB70F}" type="pres">
      <dgm:prSet presAssocID="{39B7B077-F228-43F3-A5B4-183E4B59CE94}" presName="negativeSpace" presStyleCnt="0"/>
      <dgm:spPr/>
    </dgm:pt>
    <dgm:pt modelId="{C8C9A0D8-283B-4376-AB07-C81C6701DC54}" type="pres">
      <dgm:prSet presAssocID="{39B7B077-F228-43F3-A5B4-183E4B59CE94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8B223AEA-EFBE-47B9-AA5B-FA7328599796}" type="presOf" srcId="{AB728BAC-5B0F-4FDC-BAA5-D28AEC7713D9}" destId="{AF5497F3-E3AA-453A-B507-38E4731DFA40}" srcOrd="0" destOrd="0" presId="urn:microsoft.com/office/officeart/2005/8/layout/list1"/>
    <dgm:cxn modelId="{404B3F72-20CE-451A-9663-B4ECEA622838}" type="presOf" srcId="{39B7B077-F228-43F3-A5B4-183E4B59CE94}" destId="{D7D78471-3A5D-4C18-A5B4-C6F670E3DEAB}" srcOrd="1" destOrd="0" presId="urn:microsoft.com/office/officeart/2005/8/layout/list1"/>
    <dgm:cxn modelId="{918A1E40-3CB9-47BA-A383-BC470C26853C}" type="presOf" srcId="{C1BDFAC9-EA20-42C6-9771-D2F5D796EBDE}" destId="{CC918714-55F8-4F0B-BDAD-94F70E845ABF}" srcOrd="0" destOrd="0" presId="urn:microsoft.com/office/officeart/2005/8/layout/list1"/>
    <dgm:cxn modelId="{E39BB6D0-A94D-45AF-9294-7022AFE68E00}" type="presOf" srcId="{C1BDFAC9-EA20-42C6-9771-D2F5D796EBDE}" destId="{B1CE518D-996A-46A5-8255-F8EF1AB03C91}" srcOrd="1" destOrd="0" presId="urn:microsoft.com/office/officeart/2005/8/layout/list1"/>
    <dgm:cxn modelId="{389347B9-1D5A-400D-8928-5AF0662309DE}" type="presOf" srcId="{39B7B077-F228-43F3-A5B4-183E4B59CE94}" destId="{F1AFC100-D45E-49C2-A782-2748D5144F64}" srcOrd="0" destOrd="0" presId="urn:microsoft.com/office/officeart/2005/8/layout/list1"/>
    <dgm:cxn modelId="{35207DD0-FB22-44FB-B5D6-733DAD5251AA}" srcId="{BB9F691F-9BD1-4779-A294-4A02238B9BB7}" destId="{C1BDFAC9-EA20-42C6-9771-D2F5D796EBDE}" srcOrd="1" destOrd="0" parTransId="{710B4D3F-46A4-4650-9F41-EB0DC595A42A}" sibTransId="{7D707C9A-C930-4EC9-BBFD-4F11D2D2168E}"/>
    <dgm:cxn modelId="{A37F701C-0A4F-40B9-BFCF-929832724275}" type="presOf" srcId="{AB728BAC-5B0F-4FDC-BAA5-D28AEC7713D9}" destId="{F7FAC7AB-2880-4AC3-B38B-7D641EA3BCF2}" srcOrd="1" destOrd="0" presId="urn:microsoft.com/office/officeart/2005/8/layout/list1"/>
    <dgm:cxn modelId="{114E402E-6954-422D-9A5F-E71A15B6FE60}" srcId="{BB9F691F-9BD1-4779-A294-4A02238B9BB7}" destId="{39B7B077-F228-43F3-A5B4-183E4B59CE94}" srcOrd="2" destOrd="0" parTransId="{E8685927-EC98-4692-B3FA-C8303FCA3D61}" sibTransId="{BF511C92-4CAD-48A7-9E7B-27A787DD5D37}"/>
    <dgm:cxn modelId="{88992FA2-EDDB-4327-AA29-25AAF21AB5EE}" type="presOf" srcId="{BB9F691F-9BD1-4779-A294-4A02238B9BB7}" destId="{265CD33B-61FC-4149-8584-CECAF1E1DC5D}" srcOrd="0" destOrd="0" presId="urn:microsoft.com/office/officeart/2005/8/layout/list1"/>
    <dgm:cxn modelId="{14E0C235-4753-4A95-96A7-B7AEDF0FF29C}" srcId="{BB9F691F-9BD1-4779-A294-4A02238B9BB7}" destId="{AB728BAC-5B0F-4FDC-BAA5-D28AEC7713D9}" srcOrd="0" destOrd="0" parTransId="{72134BB2-77F3-4D0E-A33F-5B54949B8CA7}" sibTransId="{DDF3EFAB-1102-4206-8D6B-0B7AB67975EF}"/>
    <dgm:cxn modelId="{F90ADE52-D303-4C7A-B715-4F3DCFC22C1A}" type="presParOf" srcId="{265CD33B-61FC-4149-8584-CECAF1E1DC5D}" destId="{D8E1FB94-10E6-4243-82DF-438EB55E33B0}" srcOrd="0" destOrd="0" presId="urn:microsoft.com/office/officeart/2005/8/layout/list1"/>
    <dgm:cxn modelId="{48FB68D7-5BC2-4A7A-A5F7-E4A977F87ABB}" type="presParOf" srcId="{D8E1FB94-10E6-4243-82DF-438EB55E33B0}" destId="{AF5497F3-E3AA-453A-B507-38E4731DFA40}" srcOrd="0" destOrd="0" presId="urn:microsoft.com/office/officeart/2005/8/layout/list1"/>
    <dgm:cxn modelId="{A67BF17C-437F-4E62-99B4-5B390C008B74}" type="presParOf" srcId="{D8E1FB94-10E6-4243-82DF-438EB55E33B0}" destId="{F7FAC7AB-2880-4AC3-B38B-7D641EA3BCF2}" srcOrd="1" destOrd="0" presId="urn:microsoft.com/office/officeart/2005/8/layout/list1"/>
    <dgm:cxn modelId="{63580308-93B3-4968-B041-3942A7B80A31}" type="presParOf" srcId="{265CD33B-61FC-4149-8584-CECAF1E1DC5D}" destId="{BD9CBB4C-2470-47EF-BFB0-3831C61FEBAF}" srcOrd="1" destOrd="0" presId="urn:microsoft.com/office/officeart/2005/8/layout/list1"/>
    <dgm:cxn modelId="{05103C11-08C2-417B-97C6-660901BAC81C}" type="presParOf" srcId="{265CD33B-61FC-4149-8584-CECAF1E1DC5D}" destId="{8707AA46-8978-470D-8A14-D14993700006}" srcOrd="2" destOrd="0" presId="urn:microsoft.com/office/officeart/2005/8/layout/list1"/>
    <dgm:cxn modelId="{6B276E9E-0CB0-495F-831E-F12B748E00FF}" type="presParOf" srcId="{265CD33B-61FC-4149-8584-CECAF1E1DC5D}" destId="{116BD5FF-A33B-4DAE-B960-9714570B6715}" srcOrd="3" destOrd="0" presId="urn:microsoft.com/office/officeart/2005/8/layout/list1"/>
    <dgm:cxn modelId="{D6F34119-F213-4F4B-8325-82B1C9DEC6C0}" type="presParOf" srcId="{265CD33B-61FC-4149-8584-CECAF1E1DC5D}" destId="{3600D3F4-3E88-4A49-AA2E-BF93BB6D0E7E}" srcOrd="4" destOrd="0" presId="urn:microsoft.com/office/officeart/2005/8/layout/list1"/>
    <dgm:cxn modelId="{5EA45CAC-87CB-44F9-9765-5DC56BCE3767}" type="presParOf" srcId="{3600D3F4-3E88-4A49-AA2E-BF93BB6D0E7E}" destId="{CC918714-55F8-4F0B-BDAD-94F70E845ABF}" srcOrd="0" destOrd="0" presId="urn:microsoft.com/office/officeart/2005/8/layout/list1"/>
    <dgm:cxn modelId="{40E8A475-20C1-4861-AC57-135FAECE5536}" type="presParOf" srcId="{3600D3F4-3E88-4A49-AA2E-BF93BB6D0E7E}" destId="{B1CE518D-996A-46A5-8255-F8EF1AB03C91}" srcOrd="1" destOrd="0" presId="urn:microsoft.com/office/officeart/2005/8/layout/list1"/>
    <dgm:cxn modelId="{D6039B22-8BAA-4E10-838C-FA2A686E9200}" type="presParOf" srcId="{265CD33B-61FC-4149-8584-CECAF1E1DC5D}" destId="{1306B9CC-05E1-43A9-8D08-E0C53AC0E1A2}" srcOrd="5" destOrd="0" presId="urn:microsoft.com/office/officeart/2005/8/layout/list1"/>
    <dgm:cxn modelId="{D3891BF7-0D36-42B1-90AC-5B86A69202BC}" type="presParOf" srcId="{265CD33B-61FC-4149-8584-CECAF1E1DC5D}" destId="{534DD2A6-15B5-4C86-96BD-4B13E4F768E3}" srcOrd="6" destOrd="0" presId="urn:microsoft.com/office/officeart/2005/8/layout/list1"/>
    <dgm:cxn modelId="{BD0A9F85-E1AD-4A09-AF82-B4263A2ACF3D}" type="presParOf" srcId="{265CD33B-61FC-4149-8584-CECAF1E1DC5D}" destId="{C5AA685A-0585-4882-9A3A-B893B89C4606}" srcOrd="7" destOrd="0" presId="urn:microsoft.com/office/officeart/2005/8/layout/list1"/>
    <dgm:cxn modelId="{0697ED51-CC18-4D86-92A5-D3D1E8DBE0D1}" type="presParOf" srcId="{265CD33B-61FC-4149-8584-CECAF1E1DC5D}" destId="{C51D44B1-5EA2-4043-8B72-D0C330EAD5DC}" srcOrd="8" destOrd="0" presId="urn:microsoft.com/office/officeart/2005/8/layout/list1"/>
    <dgm:cxn modelId="{E459A010-E934-4358-98DA-758BDA3A350B}" type="presParOf" srcId="{C51D44B1-5EA2-4043-8B72-D0C330EAD5DC}" destId="{F1AFC100-D45E-49C2-A782-2748D5144F64}" srcOrd="0" destOrd="0" presId="urn:microsoft.com/office/officeart/2005/8/layout/list1"/>
    <dgm:cxn modelId="{275851B7-8F5E-40A8-822A-F0BA9A14F260}" type="presParOf" srcId="{C51D44B1-5EA2-4043-8B72-D0C330EAD5DC}" destId="{D7D78471-3A5D-4C18-A5B4-C6F670E3DEAB}" srcOrd="1" destOrd="0" presId="urn:microsoft.com/office/officeart/2005/8/layout/list1"/>
    <dgm:cxn modelId="{8BA96022-B04F-4FA2-8F69-B0BB4458E69B}" type="presParOf" srcId="{265CD33B-61FC-4149-8584-CECAF1E1DC5D}" destId="{D370E7A9-96C0-4C1D-825B-B0B8B41EB70F}" srcOrd="9" destOrd="0" presId="urn:microsoft.com/office/officeart/2005/8/layout/list1"/>
    <dgm:cxn modelId="{8195AEC7-D322-48E1-BD14-F4523DA29D88}" type="presParOf" srcId="{265CD33B-61FC-4149-8584-CECAF1E1DC5D}" destId="{C8C9A0D8-283B-4376-AB07-C81C6701DC54}" srcOrd="10" destOrd="0" presId="urn:microsoft.com/office/officeart/2005/8/layout/list1"/>
  </dgm:cxnLst>
  <dgm:bg/>
  <dgm:whole/>
  <dgm:extLst>
    <a:ext uri="http://schemas.microsoft.com/office/drawing/2008/diagram">
      <dsp:dataModelExt xmlns=""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56981E13-673E-4321-819D-0A9D0F79552B}" type="doc">
      <dgm:prSet loTypeId="urn:microsoft.com/office/officeart/2005/8/layout/radial6" loCatId="cycle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08A071E0-AF01-40E1-BD32-CBC0B7FD9032}">
      <dgm:prSet phldrT="[Texto]" custT="1"/>
      <dgm:spPr>
        <a:xfrm>
          <a:off x="3429295" y="1995931"/>
          <a:ext cx="2033889" cy="1977098"/>
        </a:xfrm>
      </dgm:spPr>
      <dgm:t>
        <a:bodyPr/>
        <a:lstStyle/>
        <a:p>
          <a:r>
            <a:rPr lang="es-ES" sz="2000" b="1" smtClean="0">
              <a:latin typeface="Arial"/>
              <a:ea typeface="+mn-ea"/>
              <a:cs typeface="Arial"/>
            </a:rPr>
            <a:t>Armadura preventiva</a:t>
          </a:r>
          <a:endParaRPr lang="es-ES" sz="2000" b="1" dirty="0">
            <a:latin typeface="Arial"/>
            <a:ea typeface="+mn-ea"/>
            <a:cs typeface="Arial"/>
          </a:endParaRPr>
        </a:p>
      </dgm:t>
    </dgm:pt>
    <dgm:pt modelId="{871ABD32-E5B1-4393-8F79-97867E06E711}" type="parTrans" cxnId="{E46E1B57-C72B-48E1-8228-D29923655D15}">
      <dgm:prSet/>
      <dgm:spPr/>
      <dgm:t>
        <a:bodyPr/>
        <a:lstStyle/>
        <a:p>
          <a:endParaRPr lang="es-ES" sz="1400"/>
        </a:p>
      </dgm:t>
    </dgm:pt>
    <dgm:pt modelId="{9D5B6ED9-ECAE-46A9-8CF2-762BAE357A35}" type="sibTrans" cxnId="{E46E1B57-C72B-48E1-8228-D29923655D15}">
      <dgm:prSet/>
      <dgm:spPr/>
      <dgm:t>
        <a:bodyPr/>
        <a:lstStyle/>
        <a:p>
          <a:endParaRPr lang="es-ES" sz="1400"/>
        </a:p>
      </dgm:t>
    </dgm:pt>
    <dgm:pt modelId="{4AE94298-B0CF-4135-B525-961C60337A91}">
      <dgm:prSet phldrT="[Texto]" custT="1"/>
      <dgm:spPr>
        <a:xfrm>
          <a:off x="3505355" y="-397744"/>
          <a:ext cx="1881769" cy="1858836"/>
        </a:xfrm>
      </dgm:spPr>
      <dgm:t>
        <a:bodyPr/>
        <a:lstStyle/>
        <a:p>
          <a:r>
            <a:rPr lang="es-ES" sz="1800" smtClean="0">
              <a:latin typeface="Arial"/>
              <a:ea typeface="+mn-ea"/>
              <a:cs typeface="Arial"/>
            </a:rPr>
            <a:t>Autoestima</a:t>
          </a:r>
          <a:endParaRPr lang="es-ES" sz="1200" dirty="0">
            <a:latin typeface="Arial"/>
            <a:ea typeface="+mn-ea"/>
            <a:cs typeface="Arial"/>
          </a:endParaRPr>
        </a:p>
      </dgm:t>
    </dgm:pt>
    <dgm:pt modelId="{32AA8CC5-949D-4358-B315-DD49C2E6679E}" type="parTrans" cxnId="{754FDDE5-8646-48A5-B22A-3F9F0272E46F}">
      <dgm:prSet/>
      <dgm:spPr/>
      <dgm:t>
        <a:bodyPr/>
        <a:lstStyle/>
        <a:p>
          <a:endParaRPr lang="es-ES" sz="1400"/>
        </a:p>
      </dgm:t>
    </dgm:pt>
    <dgm:pt modelId="{8AC28F12-D308-4957-AB08-0AC9C2F592C7}" type="sibTrans" cxnId="{754FDDE5-8646-48A5-B22A-3F9F0272E46F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615C9322-1F35-4D3A-815B-A90BC1FDF561}">
      <dgm:prSet custT="1"/>
      <dgm:spPr>
        <a:xfrm>
          <a:off x="5081989" y="176103"/>
          <a:ext cx="1881769" cy="1858836"/>
        </a:xfrm>
      </dgm:spPr>
      <dgm:t>
        <a:bodyPr/>
        <a:lstStyle/>
        <a:p>
          <a:r>
            <a:rPr lang="es-ES" sz="1800" smtClean="0">
              <a:latin typeface="Arial"/>
              <a:ea typeface="+mn-ea"/>
              <a:cs typeface="Arial"/>
            </a:rPr>
            <a:t>Asertividad</a:t>
          </a:r>
          <a:endParaRPr lang="es-ES" sz="1200" dirty="0" smtClean="0">
            <a:latin typeface="Arial"/>
            <a:ea typeface="+mn-ea"/>
            <a:cs typeface="Arial"/>
          </a:endParaRPr>
        </a:p>
      </dgm:t>
    </dgm:pt>
    <dgm:pt modelId="{3EB24A0F-DFFC-481B-8955-F43266E7DA1F}" type="parTrans" cxnId="{708747D9-1AF8-4268-BFC9-B20A53FBEFAA}">
      <dgm:prSet/>
      <dgm:spPr/>
      <dgm:t>
        <a:bodyPr/>
        <a:lstStyle/>
        <a:p>
          <a:endParaRPr lang="es-ES" sz="1400"/>
        </a:p>
      </dgm:t>
    </dgm:pt>
    <dgm:pt modelId="{11CBD6A1-C940-4FA0-AD44-442AA1166B42}" type="sibTrans" cxnId="{708747D9-1AF8-4268-BFC9-B20A53FBEFAA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19AC6321-5EE2-4B78-AEA3-AE2D18AFDE0C}">
      <dgm:prSet custT="1"/>
      <dgm:spPr>
        <a:xfrm>
          <a:off x="5920899" y="1629137"/>
          <a:ext cx="1881769" cy="1858836"/>
        </a:xfrm>
      </dgm:spPr>
      <dgm:t>
        <a:bodyPr/>
        <a:lstStyle/>
        <a:p>
          <a:r>
            <a:rPr lang="es-ES" sz="1600" smtClean="0">
              <a:latin typeface="Arial"/>
              <a:ea typeface="+mn-ea"/>
              <a:cs typeface="Arial"/>
            </a:rPr>
            <a:t>Impulsividad</a:t>
          </a:r>
          <a:endParaRPr lang="es-ES" sz="1800" dirty="0" smtClean="0">
            <a:latin typeface="Arial"/>
            <a:ea typeface="+mn-ea"/>
            <a:cs typeface="Arial"/>
          </a:endParaRPr>
        </a:p>
      </dgm:t>
    </dgm:pt>
    <dgm:pt modelId="{FB2F7E6E-2292-4E48-8BE6-406830E37497}" type="parTrans" cxnId="{D2B00A2F-861B-4E0C-8222-3146829571FB}">
      <dgm:prSet/>
      <dgm:spPr/>
      <dgm:t>
        <a:bodyPr/>
        <a:lstStyle/>
        <a:p>
          <a:endParaRPr lang="es-ES" sz="1400"/>
        </a:p>
      </dgm:t>
    </dgm:pt>
    <dgm:pt modelId="{A5E15B2B-6B7B-46B5-89EC-38D992496175}" type="sibTrans" cxnId="{D2B00A2F-861B-4E0C-8222-3146829571FB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2905DC8C-1F8C-495C-9585-6B8A2C91D35D}">
      <dgm:prSet custT="1"/>
      <dgm:spPr>
        <a:xfrm>
          <a:off x="5629548" y="3281466"/>
          <a:ext cx="1881769" cy="1858836"/>
        </a:xfrm>
      </dgm:spPr>
      <dgm:t>
        <a:bodyPr/>
        <a:lstStyle/>
        <a:p>
          <a:r>
            <a:rPr lang="es-ES" sz="1800" dirty="0" smtClean="0">
              <a:solidFill>
                <a:schemeClr val="bg1"/>
              </a:solidFill>
              <a:latin typeface="Arial"/>
              <a:ea typeface="+mn-ea"/>
              <a:cs typeface="Arial"/>
            </a:rPr>
            <a:t>Empatía</a:t>
          </a:r>
        </a:p>
      </dgm:t>
    </dgm:pt>
    <dgm:pt modelId="{97F41BE8-F767-4C1B-8696-293E9CB651A9}" type="parTrans" cxnId="{550FBCFD-882B-4A4E-A0C2-A9734ABCF387}">
      <dgm:prSet/>
      <dgm:spPr/>
      <dgm:t>
        <a:bodyPr/>
        <a:lstStyle/>
        <a:p>
          <a:endParaRPr lang="es-ES" sz="1400"/>
        </a:p>
      </dgm:t>
    </dgm:pt>
    <dgm:pt modelId="{2EBDCCE0-8A47-40AA-889F-84E0E65858F5}" type="sibTrans" cxnId="{550FBCFD-882B-4A4E-A0C2-A9734ABCF387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94593E23-A1A6-4988-B0FB-5DDCEA280999}">
      <dgm:prSet custT="1"/>
      <dgm:spPr>
        <a:xfrm>
          <a:off x="4344265" y="4359947"/>
          <a:ext cx="1881769" cy="1858836"/>
        </a:xfrm>
      </dgm:spPr>
      <dgm:t>
        <a:bodyPr/>
        <a:lstStyle/>
        <a:p>
          <a:r>
            <a:rPr lang="es-ES" sz="1600" b="1" dirty="0" smtClean="0">
              <a:latin typeface="Arial"/>
              <a:ea typeface="+mn-ea"/>
              <a:cs typeface="Arial"/>
            </a:rPr>
            <a:t>Expectativas</a:t>
          </a:r>
          <a:endParaRPr lang="es-ES" sz="1700" b="1" dirty="0" smtClean="0">
            <a:latin typeface="Arial"/>
            <a:ea typeface="+mn-ea"/>
            <a:cs typeface="Arial"/>
          </a:endParaRPr>
        </a:p>
      </dgm:t>
    </dgm:pt>
    <dgm:pt modelId="{C7DBC8CB-A5CC-4C3E-9183-B8FAF73B4ED5}" type="parTrans" cxnId="{07ADDA76-0B3B-4C5D-8886-881D2E08A1CF}">
      <dgm:prSet/>
      <dgm:spPr/>
      <dgm:t>
        <a:bodyPr/>
        <a:lstStyle/>
        <a:p>
          <a:endParaRPr lang="es-ES" sz="1400"/>
        </a:p>
      </dgm:t>
    </dgm:pt>
    <dgm:pt modelId="{14E36E50-5EC8-40C2-9764-1EA3846ECC25}" type="sibTrans" cxnId="{07ADDA76-0B3B-4C5D-8886-881D2E08A1CF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79C8E823-03BB-4E2E-A93D-E5E1749F9FB6}">
      <dgm:prSet custT="1"/>
      <dgm:spPr>
        <a:xfrm>
          <a:off x="2666445" y="4359947"/>
          <a:ext cx="1881769" cy="1858836"/>
        </a:xfrm>
      </dgm:spPr>
      <dgm:t>
        <a:bodyPr/>
        <a:lstStyle/>
        <a:p>
          <a:r>
            <a:rPr lang="es-ES" sz="1900" b="1" smtClean="0">
              <a:latin typeface="Arial"/>
              <a:ea typeface="+mn-ea"/>
              <a:cs typeface="Arial"/>
            </a:rPr>
            <a:t>Normas y límites</a:t>
          </a:r>
          <a:endParaRPr lang="es-ES" sz="1900" b="1" dirty="0" smtClean="0">
            <a:latin typeface="Arial"/>
            <a:ea typeface="+mn-ea"/>
            <a:cs typeface="Arial"/>
          </a:endParaRPr>
        </a:p>
      </dgm:t>
    </dgm:pt>
    <dgm:pt modelId="{38630567-CD08-49CB-BA5F-23FFAD22D86C}" type="parTrans" cxnId="{DB5CD289-27F5-414F-A238-309B67ECB47D}">
      <dgm:prSet/>
      <dgm:spPr/>
      <dgm:t>
        <a:bodyPr/>
        <a:lstStyle/>
        <a:p>
          <a:endParaRPr lang="es-ES" sz="1400"/>
        </a:p>
      </dgm:t>
    </dgm:pt>
    <dgm:pt modelId="{FC8A5B70-8612-4DC5-8248-F122DCF8DED1}" type="sibTrans" cxnId="{DB5CD289-27F5-414F-A238-309B67ECB47D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66E24030-395A-4A50-A896-B34E47E28D64}">
      <dgm:prSet custT="1"/>
      <dgm:spPr>
        <a:xfrm>
          <a:off x="1381162" y="3281466"/>
          <a:ext cx="1881769" cy="1858836"/>
        </a:xfrm>
      </dgm:spPr>
      <dgm:t>
        <a:bodyPr/>
        <a:lstStyle/>
        <a:p>
          <a:r>
            <a:rPr lang="es-ES" sz="1800" smtClean="0">
              <a:latin typeface="Arial"/>
              <a:ea typeface="+mn-ea"/>
              <a:cs typeface="Arial"/>
            </a:rPr>
            <a:t>Autonomía</a:t>
          </a:r>
          <a:endParaRPr lang="es-ES" sz="1800" dirty="0" smtClean="0">
            <a:latin typeface="Arial"/>
            <a:ea typeface="+mn-ea"/>
            <a:cs typeface="Arial"/>
          </a:endParaRPr>
        </a:p>
      </dgm:t>
    </dgm:pt>
    <dgm:pt modelId="{E1C3E909-2104-43D2-BE3B-434EF3C58DE7}" type="parTrans" cxnId="{948D4596-473A-40A8-8E4D-9967D3FC112D}">
      <dgm:prSet/>
      <dgm:spPr/>
      <dgm:t>
        <a:bodyPr/>
        <a:lstStyle/>
        <a:p>
          <a:endParaRPr lang="es-ES" sz="1400"/>
        </a:p>
      </dgm:t>
    </dgm:pt>
    <dgm:pt modelId="{11996DC1-D157-4D7B-A084-DA0EFD91A5E8}" type="sibTrans" cxnId="{948D4596-473A-40A8-8E4D-9967D3FC112D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DCB06451-5537-4E43-A2AB-9C3818C2D4B0}">
      <dgm:prSet custT="1"/>
      <dgm:spPr>
        <a:xfrm>
          <a:off x="1089811" y="1629137"/>
          <a:ext cx="1881769" cy="1858836"/>
        </a:xfrm>
      </dgm:spPr>
      <dgm:t>
        <a:bodyPr/>
        <a:lstStyle/>
        <a:p>
          <a:r>
            <a:rPr lang="es-ES" sz="1800" smtClean="0">
              <a:latin typeface="Arial"/>
              <a:ea typeface="+mn-ea"/>
              <a:cs typeface="Arial"/>
            </a:rPr>
            <a:t>Responsa-bilidad</a:t>
          </a:r>
          <a:endParaRPr lang="es-ES" sz="1800" dirty="0" smtClean="0">
            <a:latin typeface="Arial"/>
            <a:ea typeface="+mn-ea"/>
            <a:cs typeface="Arial"/>
          </a:endParaRPr>
        </a:p>
      </dgm:t>
    </dgm:pt>
    <dgm:pt modelId="{1B71FDF7-540D-4414-8B5E-6E5C104A2082}" type="parTrans" cxnId="{BF0D9D13-17E6-49A0-A405-0581962740EC}">
      <dgm:prSet/>
      <dgm:spPr/>
      <dgm:t>
        <a:bodyPr/>
        <a:lstStyle/>
        <a:p>
          <a:endParaRPr lang="es-ES" sz="1400"/>
        </a:p>
      </dgm:t>
    </dgm:pt>
    <dgm:pt modelId="{062C4265-E541-4172-ACBF-C5B2480A6B33}" type="sibTrans" cxnId="{BF0D9D13-17E6-49A0-A405-0581962740EC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CF4C3635-1C01-4ACD-957F-F1BAED5D3D95}">
      <dgm:prSet custT="1"/>
      <dgm:spPr>
        <a:xfrm>
          <a:off x="1928721" y="176103"/>
          <a:ext cx="1881769" cy="1858836"/>
        </a:xfrm>
      </dgm:spPr>
      <dgm:t>
        <a:bodyPr/>
        <a:lstStyle/>
        <a:p>
          <a:r>
            <a:rPr lang="es-ES" sz="1800" b="1" smtClean="0">
              <a:latin typeface="Arial"/>
              <a:ea typeface="+mn-ea"/>
              <a:cs typeface="Arial"/>
            </a:rPr>
            <a:t>Ocio y tiempo libre </a:t>
          </a:r>
          <a:endParaRPr lang="es-ES" sz="1800" b="1" dirty="0">
            <a:latin typeface="Arial"/>
            <a:ea typeface="+mn-ea"/>
            <a:cs typeface="Arial"/>
          </a:endParaRPr>
        </a:p>
      </dgm:t>
    </dgm:pt>
    <dgm:pt modelId="{C8713CF0-0DA2-4F88-A7DF-066ED63984D7}" type="parTrans" cxnId="{F8747B06-4EC0-407B-8051-C64D9A33B682}">
      <dgm:prSet/>
      <dgm:spPr/>
      <dgm:t>
        <a:bodyPr/>
        <a:lstStyle/>
        <a:p>
          <a:endParaRPr lang="es-ES" sz="1400"/>
        </a:p>
      </dgm:t>
    </dgm:pt>
    <dgm:pt modelId="{82AC6D43-5E12-41AF-980B-4BB94BC56612}" type="sibTrans" cxnId="{F8747B06-4EC0-407B-8051-C64D9A33B682}">
      <dgm:prSet/>
      <dgm:spPr>
        <a:xfrm>
          <a:off x="1955300" y="493541"/>
          <a:ext cx="4981879" cy="4981879"/>
        </a:xfrm>
      </dgm:spPr>
      <dgm:t>
        <a:bodyPr/>
        <a:lstStyle/>
        <a:p>
          <a:endParaRPr lang="es-ES" sz="1400"/>
        </a:p>
      </dgm:t>
    </dgm:pt>
    <dgm:pt modelId="{F3D34649-A6D7-4951-B0DA-1B0DF661EC82}" type="pres">
      <dgm:prSet presAssocID="{56981E13-673E-4321-819D-0A9D0F79552B}" presName="Name0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0E40D6AC-A245-4F38-8E85-B2F39A7F3A2E}" type="pres">
      <dgm:prSet presAssocID="{08A071E0-AF01-40E1-BD32-CBC0B7FD9032}" presName="centerShape" presStyleLbl="node0" presStyleIdx="0" presStyleCnt="1" custScaleX="148650" custScaleY="130657"/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727E1D80-A8D6-41EC-8043-56110485B715}" type="pres">
      <dgm:prSet presAssocID="{4AE94298-B0CF-4135-B525-961C60337A91}" presName="node" presStyleLbl="node1" presStyleIdx="0" presStyleCnt="9" custScaleX="197671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AAFFA230-3D82-428B-A86F-0B11975A04FD}" type="pres">
      <dgm:prSet presAssocID="{4AE94298-B0CF-4135-B525-961C60337A91}" presName="dummy" presStyleCnt="0"/>
      <dgm:spPr/>
      <dgm:t>
        <a:bodyPr/>
        <a:lstStyle/>
        <a:p>
          <a:endParaRPr lang="es-ES_tradnl"/>
        </a:p>
      </dgm:t>
    </dgm:pt>
    <dgm:pt modelId="{DDAC8304-D905-426B-A3C8-7F3A0F8B7230}" type="pres">
      <dgm:prSet presAssocID="{8AC28F12-D308-4957-AB08-0AC9C2F592C7}" presName="sibTrans" presStyleLbl="sibTrans2D1" presStyleIdx="0" presStyleCnt="9"/>
      <dgm:spPr>
        <a:prstGeom prst="blockArc">
          <a:avLst>
            <a:gd name="adj1" fmla="val 16200000"/>
            <a:gd name="adj2" fmla="val 186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F18C282B-4812-490B-9083-F6840033768E}" type="pres">
      <dgm:prSet presAssocID="{615C9322-1F35-4D3A-815B-A90BC1FDF561}" presName="node" presStyleLbl="node1" presStyleIdx="1" presStyleCnt="9" custScaleX="197671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AC780D9E-4608-4725-BC53-77C9D16DBB0C}" type="pres">
      <dgm:prSet presAssocID="{615C9322-1F35-4D3A-815B-A90BC1FDF561}" presName="dummy" presStyleCnt="0"/>
      <dgm:spPr/>
      <dgm:t>
        <a:bodyPr/>
        <a:lstStyle/>
        <a:p>
          <a:endParaRPr lang="es-ES_tradnl"/>
        </a:p>
      </dgm:t>
    </dgm:pt>
    <dgm:pt modelId="{46E5278D-A2C3-4890-BB3C-F38F7A197158}" type="pres">
      <dgm:prSet presAssocID="{11CBD6A1-C940-4FA0-AD44-442AA1166B42}" presName="sibTrans" presStyleLbl="sibTrans2D1" presStyleIdx="1" presStyleCnt="9"/>
      <dgm:spPr>
        <a:prstGeom prst="blockArc">
          <a:avLst>
            <a:gd name="adj1" fmla="val 18600000"/>
            <a:gd name="adj2" fmla="val 210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BBD67A7E-5D2E-4B21-84FE-1E03F634EEB6}" type="pres">
      <dgm:prSet presAssocID="{19AC6321-5EE2-4B78-AEA3-AE2D18AFDE0C}" presName="node" presStyleLbl="node1" presStyleIdx="2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CD5FD87F-4618-4AB1-94D5-19B32CC6AC68}" type="pres">
      <dgm:prSet presAssocID="{19AC6321-5EE2-4B78-AEA3-AE2D18AFDE0C}" presName="dummy" presStyleCnt="0"/>
      <dgm:spPr/>
      <dgm:t>
        <a:bodyPr/>
        <a:lstStyle/>
        <a:p>
          <a:endParaRPr lang="es-ES_tradnl"/>
        </a:p>
      </dgm:t>
    </dgm:pt>
    <dgm:pt modelId="{EA9B03B6-C85D-4A64-8674-B32186C9CC0C}" type="pres">
      <dgm:prSet presAssocID="{A5E15B2B-6B7B-46B5-89EC-38D992496175}" presName="sibTrans" presStyleLbl="sibTrans2D1" presStyleIdx="2" presStyleCnt="9"/>
      <dgm:spPr>
        <a:prstGeom prst="blockArc">
          <a:avLst>
            <a:gd name="adj1" fmla="val 21000000"/>
            <a:gd name="adj2" fmla="val 18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44A1BE5C-C9DE-4505-B833-964691A2F451}" type="pres">
      <dgm:prSet presAssocID="{2905DC8C-1F8C-495C-9585-6B8A2C91D35D}" presName="node" presStyleLbl="node1" presStyleIdx="3" presStyleCnt="9" custScaleX="197671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1DBC510B-1BC3-4A5E-943E-E3693BF0EA77}" type="pres">
      <dgm:prSet presAssocID="{2905DC8C-1F8C-495C-9585-6B8A2C91D35D}" presName="dummy" presStyleCnt="0"/>
      <dgm:spPr/>
      <dgm:t>
        <a:bodyPr/>
        <a:lstStyle/>
        <a:p>
          <a:endParaRPr lang="es-ES_tradnl"/>
        </a:p>
      </dgm:t>
    </dgm:pt>
    <dgm:pt modelId="{A314D284-C287-4B57-AD9D-679448DDF592}" type="pres">
      <dgm:prSet presAssocID="{2EBDCCE0-8A47-40AA-889F-84E0E65858F5}" presName="sibTrans" presStyleLbl="sibTrans2D1" presStyleIdx="3" presStyleCnt="9"/>
      <dgm:spPr>
        <a:prstGeom prst="blockArc">
          <a:avLst>
            <a:gd name="adj1" fmla="val 1800000"/>
            <a:gd name="adj2" fmla="val 42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43162676-F2FC-4A94-9994-CFB781BC51CB}" type="pres">
      <dgm:prSet presAssocID="{94593E23-A1A6-4988-B0FB-5DDCEA280999}" presName="node" presStyleLbl="node1" presStyleIdx="4" presStyleCnt="9" custScaleX="197671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FA15E7CA-3BB2-4D5E-A7C3-B544B3E2C7DC}" type="pres">
      <dgm:prSet presAssocID="{94593E23-A1A6-4988-B0FB-5DDCEA280999}" presName="dummy" presStyleCnt="0"/>
      <dgm:spPr/>
      <dgm:t>
        <a:bodyPr/>
        <a:lstStyle/>
        <a:p>
          <a:endParaRPr lang="es-ES_tradnl"/>
        </a:p>
      </dgm:t>
    </dgm:pt>
    <dgm:pt modelId="{0B6E5381-B582-4172-BC81-AA0CB072F228}" type="pres">
      <dgm:prSet presAssocID="{14E36E50-5EC8-40C2-9764-1EA3846ECC25}" presName="sibTrans" presStyleLbl="sibTrans2D1" presStyleIdx="4" presStyleCnt="9"/>
      <dgm:spPr>
        <a:prstGeom prst="blockArc">
          <a:avLst>
            <a:gd name="adj1" fmla="val 4200000"/>
            <a:gd name="adj2" fmla="val 66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869BD4F4-FB2F-4F15-BD79-3E0572F20A12}" type="pres">
      <dgm:prSet presAssocID="{79C8E823-03BB-4E2E-A93D-E5E1749F9FB6}" presName="node" presStyleLbl="node1" presStyleIdx="5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E020464E-EFAD-4A5B-842C-F906822F553D}" type="pres">
      <dgm:prSet presAssocID="{79C8E823-03BB-4E2E-A93D-E5E1749F9FB6}" presName="dummy" presStyleCnt="0"/>
      <dgm:spPr/>
      <dgm:t>
        <a:bodyPr/>
        <a:lstStyle/>
        <a:p>
          <a:endParaRPr lang="es-ES_tradnl"/>
        </a:p>
      </dgm:t>
    </dgm:pt>
    <dgm:pt modelId="{EB1EB788-DAD9-4C17-9F12-04D2D1901EA8}" type="pres">
      <dgm:prSet presAssocID="{FC8A5B70-8612-4DC5-8248-F122DCF8DED1}" presName="sibTrans" presStyleLbl="sibTrans2D1" presStyleIdx="5" presStyleCnt="9"/>
      <dgm:spPr>
        <a:prstGeom prst="blockArc">
          <a:avLst>
            <a:gd name="adj1" fmla="val 6600000"/>
            <a:gd name="adj2" fmla="val 90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37268446-4114-4933-ACF6-3F081B437DE3}" type="pres">
      <dgm:prSet presAssocID="{66E24030-395A-4A50-A896-B34E47E28D64}" presName="node" presStyleLbl="node1" presStyleIdx="6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EA07738E-360F-4550-8224-E5F63C0FA38F}" type="pres">
      <dgm:prSet presAssocID="{66E24030-395A-4A50-A896-B34E47E28D64}" presName="dummy" presStyleCnt="0"/>
      <dgm:spPr/>
      <dgm:t>
        <a:bodyPr/>
        <a:lstStyle/>
        <a:p>
          <a:endParaRPr lang="es-ES_tradnl"/>
        </a:p>
      </dgm:t>
    </dgm:pt>
    <dgm:pt modelId="{F753F616-B42C-44F5-A3BD-40DAAFA89FF2}" type="pres">
      <dgm:prSet presAssocID="{11996DC1-D157-4D7B-A084-DA0EFD91A5E8}" presName="sibTrans" presStyleLbl="sibTrans2D1" presStyleIdx="6" presStyleCnt="9"/>
      <dgm:spPr>
        <a:prstGeom prst="blockArc">
          <a:avLst>
            <a:gd name="adj1" fmla="val 9000000"/>
            <a:gd name="adj2" fmla="val 114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8970550D-1D7C-429B-B71A-A0F13A4446CC}" type="pres">
      <dgm:prSet presAssocID="{DCB06451-5537-4E43-A2AB-9C3818C2D4B0}" presName="node" presStyleLbl="node1" presStyleIdx="7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42847473-1EA5-4B17-A126-CC0171933890}" type="pres">
      <dgm:prSet presAssocID="{DCB06451-5537-4E43-A2AB-9C3818C2D4B0}" presName="dummy" presStyleCnt="0"/>
      <dgm:spPr/>
      <dgm:t>
        <a:bodyPr/>
        <a:lstStyle/>
        <a:p>
          <a:endParaRPr lang="es-ES_tradnl"/>
        </a:p>
      </dgm:t>
    </dgm:pt>
    <dgm:pt modelId="{596C2747-E62B-415B-A6F0-F9D4E171B8E5}" type="pres">
      <dgm:prSet presAssocID="{062C4265-E541-4172-ACBF-C5B2480A6B33}" presName="sibTrans" presStyleLbl="sibTrans2D1" presStyleIdx="7" presStyleCnt="9"/>
      <dgm:spPr>
        <a:prstGeom prst="blockArc">
          <a:avLst>
            <a:gd name="adj1" fmla="val 11400000"/>
            <a:gd name="adj2" fmla="val 13800000"/>
            <a:gd name="adj3" fmla="val 3062"/>
          </a:avLst>
        </a:prstGeom>
      </dgm:spPr>
      <dgm:t>
        <a:bodyPr/>
        <a:lstStyle/>
        <a:p>
          <a:endParaRPr lang="es-ES"/>
        </a:p>
      </dgm:t>
    </dgm:pt>
    <dgm:pt modelId="{8FD5608A-04F7-4D83-BAA6-FDDBB56A8A28}" type="pres">
      <dgm:prSet presAssocID="{CF4C3635-1C01-4ACD-957F-F1BAED5D3D95}" presName="node" presStyleLbl="node1" presStyleIdx="8" presStyleCnt="9" custScaleX="177653" custScaleY="175488">
        <dgm:presLayoutVars>
          <dgm:bulletEnabled val="1"/>
        </dgm:presLayoutVars>
      </dgm:prSet>
      <dgm:spPr>
        <a:prstGeom prst="ellipse">
          <a:avLst/>
        </a:prstGeom>
      </dgm:spPr>
      <dgm:t>
        <a:bodyPr/>
        <a:lstStyle/>
        <a:p>
          <a:endParaRPr lang="es-ES"/>
        </a:p>
      </dgm:t>
    </dgm:pt>
    <dgm:pt modelId="{19A76C6F-475C-48B6-86EC-2E9BD617EFE3}" type="pres">
      <dgm:prSet presAssocID="{CF4C3635-1C01-4ACD-957F-F1BAED5D3D95}" presName="dummy" presStyleCnt="0"/>
      <dgm:spPr/>
      <dgm:t>
        <a:bodyPr/>
        <a:lstStyle/>
        <a:p>
          <a:endParaRPr lang="es-ES_tradnl"/>
        </a:p>
      </dgm:t>
    </dgm:pt>
    <dgm:pt modelId="{015B6C45-D516-4C46-B941-C7CA158CC68D}" type="pres">
      <dgm:prSet presAssocID="{82AC6D43-5E12-41AF-980B-4BB94BC56612}" presName="sibTrans" presStyleLbl="sibTrans2D1" presStyleIdx="8" presStyleCnt="9"/>
      <dgm:spPr>
        <a:prstGeom prst="blockArc">
          <a:avLst>
            <a:gd name="adj1" fmla="val 13800000"/>
            <a:gd name="adj2" fmla="val 16200000"/>
            <a:gd name="adj3" fmla="val 3062"/>
          </a:avLst>
        </a:prstGeom>
      </dgm:spPr>
      <dgm:t>
        <a:bodyPr/>
        <a:lstStyle/>
        <a:p>
          <a:endParaRPr lang="es-ES"/>
        </a:p>
      </dgm:t>
    </dgm:pt>
  </dgm:ptLst>
  <dgm:cxnLst>
    <dgm:cxn modelId="{3ED3AD07-C850-4A09-A6F2-D54E4E58BB15}" type="presOf" srcId="{615C9322-1F35-4D3A-815B-A90BC1FDF561}" destId="{F18C282B-4812-490B-9083-F6840033768E}" srcOrd="0" destOrd="0" presId="urn:microsoft.com/office/officeart/2005/8/layout/radial6"/>
    <dgm:cxn modelId="{4559D7E5-6C27-456F-823D-91FEAAE8F33F}" type="presOf" srcId="{14E36E50-5EC8-40C2-9764-1EA3846ECC25}" destId="{0B6E5381-B582-4172-BC81-AA0CB072F228}" srcOrd="0" destOrd="0" presId="urn:microsoft.com/office/officeart/2005/8/layout/radial6"/>
    <dgm:cxn modelId="{56972743-9B63-4801-B5C8-B94EB2F0E2F3}" type="presOf" srcId="{A5E15B2B-6B7B-46B5-89EC-38D992496175}" destId="{EA9B03B6-C85D-4A64-8674-B32186C9CC0C}" srcOrd="0" destOrd="0" presId="urn:microsoft.com/office/officeart/2005/8/layout/radial6"/>
    <dgm:cxn modelId="{6D6C32FE-7B33-49D9-9D68-10A3A6A93A04}" type="presOf" srcId="{56981E13-673E-4321-819D-0A9D0F79552B}" destId="{F3D34649-A6D7-4951-B0DA-1B0DF661EC82}" srcOrd="0" destOrd="0" presId="urn:microsoft.com/office/officeart/2005/8/layout/radial6"/>
    <dgm:cxn modelId="{550FBCFD-882B-4A4E-A0C2-A9734ABCF387}" srcId="{08A071E0-AF01-40E1-BD32-CBC0B7FD9032}" destId="{2905DC8C-1F8C-495C-9585-6B8A2C91D35D}" srcOrd="3" destOrd="0" parTransId="{97F41BE8-F767-4C1B-8696-293E9CB651A9}" sibTransId="{2EBDCCE0-8A47-40AA-889F-84E0E65858F5}"/>
    <dgm:cxn modelId="{DB5CD289-27F5-414F-A238-309B67ECB47D}" srcId="{08A071E0-AF01-40E1-BD32-CBC0B7FD9032}" destId="{79C8E823-03BB-4E2E-A93D-E5E1749F9FB6}" srcOrd="5" destOrd="0" parTransId="{38630567-CD08-49CB-BA5F-23FFAD22D86C}" sibTransId="{FC8A5B70-8612-4DC5-8248-F122DCF8DED1}"/>
    <dgm:cxn modelId="{BDE93940-3E6A-468F-AFE5-7D3C041E051E}" type="presOf" srcId="{FC8A5B70-8612-4DC5-8248-F122DCF8DED1}" destId="{EB1EB788-DAD9-4C17-9F12-04D2D1901EA8}" srcOrd="0" destOrd="0" presId="urn:microsoft.com/office/officeart/2005/8/layout/radial6"/>
    <dgm:cxn modelId="{86BC8D19-AEDC-4147-8082-2FEF61EEECF5}" type="presOf" srcId="{2EBDCCE0-8A47-40AA-889F-84E0E65858F5}" destId="{A314D284-C287-4B57-AD9D-679448DDF592}" srcOrd="0" destOrd="0" presId="urn:microsoft.com/office/officeart/2005/8/layout/radial6"/>
    <dgm:cxn modelId="{F8747B06-4EC0-407B-8051-C64D9A33B682}" srcId="{08A071E0-AF01-40E1-BD32-CBC0B7FD9032}" destId="{CF4C3635-1C01-4ACD-957F-F1BAED5D3D95}" srcOrd="8" destOrd="0" parTransId="{C8713CF0-0DA2-4F88-A7DF-066ED63984D7}" sibTransId="{82AC6D43-5E12-41AF-980B-4BB94BC56612}"/>
    <dgm:cxn modelId="{708747D9-1AF8-4268-BFC9-B20A53FBEFAA}" srcId="{08A071E0-AF01-40E1-BD32-CBC0B7FD9032}" destId="{615C9322-1F35-4D3A-815B-A90BC1FDF561}" srcOrd="1" destOrd="0" parTransId="{3EB24A0F-DFFC-481B-8955-F43266E7DA1F}" sibTransId="{11CBD6A1-C940-4FA0-AD44-442AA1166B42}"/>
    <dgm:cxn modelId="{81E79973-1BCB-43A6-8E44-ECFB4B062B43}" type="presOf" srcId="{CF4C3635-1C01-4ACD-957F-F1BAED5D3D95}" destId="{8FD5608A-04F7-4D83-BAA6-FDDBB56A8A28}" srcOrd="0" destOrd="0" presId="urn:microsoft.com/office/officeart/2005/8/layout/radial6"/>
    <dgm:cxn modelId="{51E75FB8-49A8-45F9-9C57-E1A577D0FB50}" type="presOf" srcId="{82AC6D43-5E12-41AF-980B-4BB94BC56612}" destId="{015B6C45-D516-4C46-B941-C7CA158CC68D}" srcOrd="0" destOrd="0" presId="urn:microsoft.com/office/officeart/2005/8/layout/radial6"/>
    <dgm:cxn modelId="{A437FB85-CFDC-40F6-BECE-5DE00C44F234}" type="presOf" srcId="{66E24030-395A-4A50-A896-B34E47E28D64}" destId="{37268446-4114-4933-ACF6-3F081B437DE3}" srcOrd="0" destOrd="0" presId="urn:microsoft.com/office/officeart/2005/8/layout/radial6"/>
    <dgm:cxn modelId="{F8E6A0E7-677B-40A5-884D-162094F942CB}" type="presOf" srcId="{062C4265-E541-4172-ACBF-C5B2480A6B33}" destId="{596C2747-E62B-415B-A6F0-F9D4E171B8E5}" srcOrd="0" destOrd="0" presId="urn:microsoft.com/office/officeart/2005/8/layout/radial6"/>
    <dgm:cxn modelId="{702EC6BD-8646-4E05-92FB-E5ECB5F786D2}" type="presOf" srcId="{08A071E0-AF01-40E1-BD32-CBC0B7FD9032}" destId="{0E40D6AC-A245-4F38-8E85-B2F39A7F3A2E}" srcOrd="0" destOrd="0" presId="urn:microsoft.com/office/officeart/2005/8/layout/radial6"/>
    <dgm:cxn modelId="{EE40B759-B0B4-4015-AA18-445E2006727E}" type="presOf" srcId="{8AC28F12-D308-4957-AB08-0AC9C2F592C7}" destId="{DDAC8304-D905-426B-A3C8-7F3A0F8B7230}" srcOrd="0" destOrd="0" presId="urn:microsoft.com/office/officeart/2005/8/layout/radial6"/>
    <dgm:cxn modelId="{E46E1B57-C72B-48E1-8228-D29923655D15}" srcId="{56981E13-673E-4321-819D-0A9D0F79552B}" destId="{08A071E0-AF01-40E1-BD32-CBC0B7FD9032}" srcOrd="0" destOrd="0" parTransId="{871ABD32-E5B1-4393-8F79-97867E06E711}" sibTransId="{9D5B6ED9-ECAE-46A9-8CF2-762BAE357A35}"/>
    <dgm:cxn modelId="{948D4596-473A-40A8-8E4D-9967D3FC112D}" srcId="{08A071E0-AF01-40E1-BD32-CBC0B7FD9032}" destId="{66E24030-395A-4A50-A896-B34E47E28D64}" srcOrd="6" destOrd="0" parTransId="{E1C3E909-2104-43D2-BE3B-434EF3C58DE7}" sibTransId="{11996DC1-D157-4D7B-A084-DA0EFD91A5E8}"/>
    <dgm:cxn modelId="{03F653EA-7D49-4502-92C2-24CAABF380F2}" type="presOf" srcId="{2905DC8C-1F8C-495C-9585-6B8A2C91D35D}" destId="{44A1BE5C-C9DE-4505-B833-964691A2F451}" srcOrd="0" destOrd="0" presId="urn:microsoft.com/office/officeart/2005/8/layout/radial6"/>
    <dgm:cxn modelId="{B0DDE976-ABC2-4149-8120-A5F3DB2DF7A8}" type="presOf" srcId="{19AC6321-5EE2-4B78-AEA3-AE2D18AFDE0C}" destId="{BBD67A7E-5D2E-4B21-84FE-1E03F634EEB6}" srcOrd="0" destOrd="0" presId="urn:microsoft.com/office/officeart/2005/8/layout/radial6"/>
    <dgm:cxn modelId="{21A1FB21-524B-4CC4-907F-0CB731A8A166}" type="presOf" srcId="{11996DC1-D157-4D7B-A084-DA0EFD91A5E8}" destId="{F753F616-B42C-44F5-A3BD-40DAAFA89FF2}" srcOrd="0" destOrd="0" presId="urn:microsoft.com/office/officeart/2005/8/layout/radial6"/>
    <dgm:cxn modelId="{15F8C494-3A7E-448E-9A58-23DF5F6E8367}" type="presOf" srcId="{11CBD6A1-C940-4FA0-AD44-442AA1166B42}" destId="{46E5278D-A2C3-4890-BB3C-F38F7A197158}" srcOrd="0" destOrd="0" presId="urn:microsoft.com/office/officeart/2005/8/layout/radial6"/>
    <dgm:cxn modelId="{754FDDE5-8646-48A5-B22A-3F9F0272E46F}" srcId="{08A071E0-AF01-40E1-BD32-CBC0B7FD9032}" destId="{4AE94298-B0CF-4135-B525-961C60337A91}" srcOrd="0" destOrd="0" parTransId="{32AA8CC5-949D-4358-B315-DD49C2E6679E}" sibTransId="{8AC28F12-D308-4957-AB08-0AC9C2F592C7}"/>
    <dgm:cxn modelId="{07ADDA76-0B3B-4C5D-8886-881D2E08A1CF}" srcId="{08A071E0-AF01-40E1-BD32-CBC0B7FD9032}" destId="{94593E23-A1A6-4988-B0FB-5DDCEA280999}" srcOrd="4" destOrd="0" parTransId="{C7DBC8CB-A5CC-4C3E-9183-B8FAF73B4ED5}" sibTransId="{14E36E50-5EC8-40C2-9764-1EA3846ECC25}"/>
    <dgm:cxn modelId="{D0B08D1F-3EEC-4D72-B6E0-B52711A1F794}" type="presOf" srcId="{4AE94298-B0CF-4135-B525-961C60337A91}" destId="{727E1D80-A8D6-41EC-8043-56110485B715}" srcOrd="0" destOrd="0" presId="urn:microsoft.com/office/officeart/2005/8/layout/radial6"/>
    <dgm:cxn modelId="{90370D49-FEE5-4CBC-98DF-7D186EC645C8}" type="presOf" srcId="{94593E23-A1A6-4988-B0FB-5DDCEA280999}" destId="{43162676-F2FC-4A94-9994-CFB781BC51CB}" srcOrd="0" destOrd="0" presId="urn:microsoft.com/office/officeart/2005/8/layout/radial6"/>
    <dgm:cxn modelId="{668486F2-2C38-45CC-A1AF-D43F153B3381}" type="presOf" srcId="{79C8E823-03BB-4E2E-A93D-E5E1749F9FB6}" destId="{869BD4F4-FB2F-4F15-BD79-3E0572F20A12}" srcOrd="0" destOrd="0" presId="urn:microsoft.com/office/officeart/2005/8/layout/radial6"/>
    <dgm:cxn modelId="{F4502A5F-E33F-49A9-9B8E-693C59043CB1}" type="presOf" srcId="{DCB06451-5537-4E43-A2AB-9C3818C2D4B0}" destId="{8970550D-1D7C-429B-B71A-A0F13A4446CC}" srcOrd="0" destOrd="0" presId="urn:microsoft.com/office/officeart/2005/8/layout/radial6"/>
    <dgm:cxn modelId="{BF0D9D13-17E6-49A0-A405-0581962740EC}" srcId="{08A071E0-AF01-40E1-BD32-CBC0B7FD9032}" destId="{DCB06451-5537-4E43-A2AB-9C3818C2D4B0}" srcOrd="7" destOrd="0" parTransId="{1B71FDF7-540D-4414-8B5E-6E5C104A2082}" sibTransId="{062C4265-E541-4172-ACBF-C5B2480A6B33}"/>
    <dgm:cxn modelId="{D2B00A2F-861B-4E0C-8222-3146829571FB}" srcId="{08A071E0-AF01-40E1-BD32-CBC0B7FD9032}" destId="{19AC6321-5EE2-4B78-AEA3-AE2D18AFDE0C}" srcOrd="2" destOrd="0" parTransId="{FB2F7E6E-2292-4E48-8BE6-406830E37497}" sibTransId="{A5E15B2B-6B7B-46B5-89EC-38D992496175}"/>
    <dgm:cxn modelId="{C494514C-A776-4E92-887D-4796FE1942D2}" type="presParOf" srcId="{F3D34649-A6D7-4951-B0DA-1B0DF661EC82}" destId="{0E40D6AC-A245-4F38-8E85-B2F39A7F3A2E}" srcOrd="0" destOrd="0" presId="urn:microsoft.com/office/officeart/2005/8/layout/radial6"/>
    <dgm:cxn modelId="{E42DEB12-172B-4246-8D05-FACC5DABCDEA}" type="presParOf" srcId="{F3D34649-A6D7-4951-B0DA-1B0DF661EC82}" destId="{727E1D80-A8D6-41EC-8043-56110485B715}" srcOrd="1" destOrd="0" presId="urn:microsoft.com/office/officeart/2005/8/layout/radial6"/>
    <dgm:cxn modelId="{AC318725-1D03-4EC3-9CD2-738CDF4E7212}" type="presParOf" srcId="{F3D34649-A6D7-4951-B0DA-1B0DF661EC82}" destId="{AAFFA230-3D82-428B-A86F-0B11975A04FD}" srcOrd="2" destOrd="0" presId="urn:microsoft.com/office/officeart/2005/8/layout/radial6"/>
    <dgm:cxn modelId="{62B68A42-6007-429A-B446-EC9873405278}" type="presParOf" srcId="{F3D34649-A6D7-4951-B0DA-1B0DF661EC82}" destId="{DDAC8304-D905-426B-A3C8-7F3A0F8B7230}" srcOrd="3" destOrd="0" presId="urn:microsoft.com/office/officeart/2005/8/layout/radial6"/>
    <dgm:cxn modelId="{EFD4D247-9D0F-443B-B870-2E81F5D9B622}" type="presParOf" srcId="{F3D34649-A6D7-4951-B0DA-1B0DF661EC82}" destId="{F18C282B-4812-490B-9083-F6840033768E}" srcOrd="4" destOrd="0" presId="urn:microsoft.com/office/officeart/2005/8/layout/radial6"/>
    <dgm:cxn modelId="{899D5B8D-2CDD-4E32-BED5-5F986B52990B}" type="presParOf" srcId="{F3D34649-A6D7-4951-B0DA-1B0DF661EC82}" destId="{AC780D9E-4608-4725-BC53-77C9D16DBB0C}" srcOrd="5" destOrd="0" presId="urn:microsoft.com/office/officeart/2005/8/layout/radial6"/>
    <dgm:cxn modelId="{3B8FC698-A3B4-4ADE-BC44-F039E7CC9496}" type="presParOf" srcId="{F3D34649-A6D7-4951-B0DA-1B0DF661EC82}" destId="{46E5278D-A2C3-4890-BB3C-F38F7A197158}" srcOrd="6" destOrd="0" presId="urn:microsoft.com/office/officeart/2005/8/layout/radial6"/>
    <dgm:cxn modelId="{4B7014EF-FD5B-46BD-8148-B3C3FBDC0715}" type="presParOf" srcId="{F3D34649-A6D7-4951-B0DA-1B0DF661EC82}" destId="{BBD67A7E-5D2E-4B21-84FE-1E03F634EEB6}" srcOrd="7" destOrd="0" presId="urn:microsoft.com/office/officeart/2005/8/layout/radial6"/>
    <dgm:cxn modelId="{E646656E-82B5-4A7F-9FB6-631B3577C619}" type="presParOf" srcId="{F3D34649-A6D7-4951-B0DA-1B0DF661EC82}" destId="{CD5FD87F-4618-4AB1-94D5-19B32CC6AC68}" srcOrd="8" destOrd="0" presId="urn:microsoft.com/office/officeart/2005/8/layout/radial6"/>
    <dgm:cxn modelId="{2ABCEC94-0D2A-4D6B-8A63-D7CA24DF47D1}" type="presParOf" srcId="{F3D34649-A6D7-4951-B0DA-1B0DF661EC82}" destId="{EA9B03B6-C85D-4A64-8674-B32186C9CC0C}" srcOrd="9" destOrd="0" presId="urn:microsoft.com/office/officeart/2005/8/layout/radial6"/>
    <dgm:cxn modelId="{579E384E-CE58-4D1A-8493-5371E75515F3}" type="presParOf" srcId="{F3D34649-A6D7-4951-B0DA-1B0DF661EC82}" destId="{44A1BE5C-C9DE-4505-B833-964691A2F451}" srcOrd="10" destOrd="0" presId="urn:microsoft.com/office/officeart/2005/8/layout/radial6"/>
    <dgm:cxn modelId="{A44EECB2-C3D9-4748-86DC-904DDAE1D3E5}" type="presParOf" srcId="{F3D34649-A6D7-4951-B0DA-1B0DF661EC82}" destId="{1DBC510B-1BC3-4A5E-943E-E3693BF0EA77}" srcOrd="11" destOrd="0" presId="urn:microsoft.com/office/officeart/2005/8/layout/radial6"/>
    <dgm:cxn modelId="{2B722ED3-51EE-4E3A-B3E6-8F2332F35CCE}" type="presParOf" srcId="{F3D34649-A6D7-4951-B0DA-1B0DF661EC82}" destId="{A314D284-C287-4B57-AD9D-679448DDF592}" srcOrd="12" destOrd="0" presId="urn:microsoft.com/office/officeart/2005/8/layout/radial6"/>
    <dgm:cxn modelId="{0C7E97FF-5BD6-4478-AB6B-E887A56BF784}" type="presParOf" srcId="{F3D34649-A6D7-4951-B0DA-1B0DF661EC82}" destId="{43162676-F2FC-4A94-9994-CFB781BC51CB}" srcOrd="13" destOrd="0" presId="urn:microsoft.com/office/officeart/2005/8/layout/radial6"/>
    <dgm:cxn modelId="{D1E2230D-7037-453A-A18E-07D95805E5A4}" type="presParOf" srcId="{F3D34649-A6D7-4951-B0DA-1B0DF661EC82}" destId="{FA15E7CA-3BB2-4D5E-A7C3-B544B3E2C7DC}" srcOrd="14" destOrd="0" presId="urn:microsoft.com/office/officeart/2005/8/layout/radial6"/>
    <dgm:cxn modelId="{46B3E020-E6E0-4701-A836-69A6D72FE2F2}" type="presParOf" srcId="{F3D34649-A6D7-4951-B0DA-1B0DF661EC82}" destId="{0B6E5381-B582-4172-BC81-AA0CB072F228}" srcOrd="15" destOrd="0" presId="urn:microsoft.com/office/officeart/2005/8/layout/radial6"/>
    <dgm:cxn modelId="{F7651C65-F8BF-4909-AAD5-98639432A8C8}" type="presParOf" srcId="{F3D34649-A6D7-4951-B0DA-1B0DF661EC82}" destId="{869BD4F4-FB2F-4F15-BD79-3E0572F20A12}" srcOrd="16" destOrd="0" presId="urn:microsoft.com/office/officeart/2005/8/layout/radial6"/>
    <dgm:cxn modelId="{34BF3609-36DE-4B1C-9729-F21AFE528280}" type="presParOf" srcId="{F3D34649-A6D7-4951-B0DA-1B0DF661EC82}" destId="{E020464E-EFAD-4A5B-842C-F906822F553D}" srcOrd="17" destOrd="0" presId="urn:microsoft.com/office/officeart/2005/8/layout/radial6"/>
    <dgm:cxn modelId="{2018B35D-72CB-4016-A94C-E7B61830C8CD}" type="presParOf" srcId="{F3D34649-A6D7-4951-B0DA-1B0DF661EC82}" destId="{EB1EB788-DAD9-4C17-9F12-04D2D1901EA8}" srcOrd="18" destOrd="0" presId="urn:microsoft.com/office/officeart/2005/8/layout/radial6"/>
    <dgm:cxn modelId="{008491B7-30C7-4339-B1EC-810A2481DED0}" type="presParOf" srcId="{F3D34649-A6D7-4951-B0DA-1B0DF661EC82}" destId="{37268446-4114-4933-ACF6-3F081B437DE3}" srcOrd="19" destOrd="0" presId="urn:microsoft.com/office/officeart/2005/8/layout/radial6"/>
    <dgm:cxn modelId="{EC13CB4C-4C24-489C-BFAB-EE1A493AA463}" type="presParOf" srcId="{F3D34649-A6D7-4951-B0DA-1B0DF661EC82}" destId="{EA07738E-360F-4550-8224-E5F63C0FA38F}" srcOrd="20" destOrd="0" presId="urn:microsoft.com/office/officeart/2005/8/layout/radial6"/>
    <dgm:cxn modelId="{1EEEB1AD-7837-450D-9617-FDDAEECDEC6D}" type="presParOf" srcId="{F3D34649-A6D7-4951-B0DA-1B0DF661EC82}" destId="{F753F616-B42C-44F5-A3BD-40DAAFA89FF2}" srcOrd="21" destOrd="0" presId="urn:microsoft.com/office/officeart/2005/8/layout/radial6"/>
    <dgm:cxn modelId="{4AB3F8B1-DF76-40EB-9644-C0703863EA8E}" type="presParOf" srcId="{F3D34649-A6D7-4951-B0DA-1B0DF661EC82}" destId="{8970550D-1D7C-429B-B71A-A0F13A4446CC}" srcOrd="22" destOrd="0" presId="urn:microsoft.com/office/officeart/2005/8/layout/radial6"/>
    <dgm:cxn modelId="{92044138-0F36-42AD-9041-D12B63BCB425}" type="presParOf" srcId="{F3D34649-A6D7-4951-B0DA-1B0DF661EC82}" destId="{42847473-1EA5-4B17-A126-CC0171933890}" srcOrd="23" destOrd="0" presId="urn:microsoft.com/office/officeart/2005/8/layout/radial6"/>
    <dgm:cxn modelId="{AB8B4791-FC77-4085-8F33-ED4A4AD92B95}" type="presParOf" srcId="{F3D34649-A6D7-4951-B0DA-1B0DF661EC82}" destId="{596C2747-E62B-415B-A6F0-F9D4E171B8E5}" srcOrd="24" destOrd="0" presId="urn:microsoft.com/office/officeart/2005/8/layout/radial6"/>
    <dgm:cxn modelId="{01ABACA8-0591-43D3-9001-3A7AE1839D1C}" type="presParOf" srcId="{F3D34649-A6D7-4951-B0DA-1B0DF661EC82}" destId="{8FD5608A-04F7-4D83-BAA6-FDDBB56A8A28}" srcOrd="25" destOrd="0" presId="urn:microsoft.com/office/officeart/2005/8/layout/radial6"/>
    <dgm:cxn modelId="{3FAFC23F-0646-4EBC-8100-4601274C104F}" type="presParOf" srcId="{F3D34649-A6D7-4951-B0DA-1B0DF661EC82}" destId="{19A76C6F-475C-48B6-86EC-2E9BD617EFE3}" srcOrd="26" destOrd="0" presId="urn:microsoft.com/office/officeart/2005/8/layout/radial6"/>
    <dgm:cxn modelId="{0FD0A4F0-751F-4147-935A-1C39DE01787F}" type="presParOf" srcId="{F3D34649-A6D7-4951-B0DA-1B0DF661EC82}" destId="{015B6C45-D516-4C46-B941-C7CA158CC68D}" srcOrd="27" destOrd="0" presId="urn:microsoft.com/office/officeart/2005/8/layout/radial6"/>
  </dgm:cxnLst>
  <dgm:bg/>
  <dgm:whole/>
  <dgm:extLst>
    <a:ext uri="http://schemas.microsoft.com/office/drawing/2008/diagram">
      <dsp:dataModelExt xmlns=""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82CBD-4D42-FC49-A309-AD8B637A4EB8}">
      <dsp:nvSpPr>
        <dsp:cNvPr id="0" name=""/>
        <dsp:cNvSpPr/>
      </dsp:nvSpPr>
      <dsp:spPr>
        <a:xfrm>
          <a:off x="0" y="0"/>
          <a:ext cx="9387839" cy="1822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700" b="1" kern="1200" dirty="0" err="1" smtClean="0">
              <a:latin typeface="Gill Sans MT" charset="0"/>
              <a:ea typeface="Gill Sans MT" charset="0"/>
              <a:cs typeface="Gill Sans MT" charset="0"/>
            </a:rPr>
            <a:t>Sexting</a:t>
          </a:r>
          <a:endParaRPr lang="es-ES_tradnl" sz="2700" b="1" kern="1200" dirty="0">
            <a:latin typeface="Gill Sans MT" charset="0"/>
            <a:ea typeface="Gill Sans MT" charset="0"/>
            <a:cs typeface="Gill Sans MT" charset="0"/>
          </a:endParaRPr>
        </a:p>
        <a:p>
          <a:pPr marL="228600" lvl="0" indent="-22860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Char char="••"/>
          </a:pPr>
          <a:r>
            <a:rPr lang="es-ES_tradnl" sz="2100" kern="1200" dirty="0" err="1" smtClean="0">
              <a:latin typeface="Gill Sans MT" charset="0"/>
              <a:ea typeface="Gill Sans MT" charset="0"/>
              <a:cs typeface="Gill Sans MT" charset="0"/>
            </a:rPr>
            <a:t>Env</a:t>
          </a:r>
          <a:r>
            <a:rPr lang="es-ES" sz="2100" kern="1200" dirty="0" err="1" smtClean="0">
              <a:latin typeface="Gill Sans MT" charset="0"/>
              <a:ea typeface="Gill Sans MT" charset="0"/>
              <a:cs typeface="Gill Sans MT" charset="0"/>
            </a:rPr>
            <a:t>ío</a:t>
          </a:r>
          <a:r>
            <a:rPr lang="es-ES" sz="2100" kern="1200" dirty="0" smtClean="0">
              <a:latin typeface="Gill Sans MT" charset="0"/>
              <a:ea typeface="Gill Sans MT" charset="0"/>
              <a:cs typeface="Gill Sans MT" charset="0"/>
            </a:rPr>
            <a:t> de contenidos de tipo sexual (principalmente</a:t>
          </a:r>
          <a:r>
            <a:rPr lang="es-ES" sz="2100" kern="1200" baseline="0" dirty="0" smtClean="0">
              <a:latin typeface="Gill Sans MT" charset="0"/>
              <a:ea typeface="Gill Sans MT" charset="0"/>
              <a:cs typeface="Gill Sans MT" charset="0"/>
            </a:rPr>
            <a:t> fotografías y/o vídeos) producidos generalmente por el propio remitente, por medio de teléfonos móviles. </a:t>
          </a:r>
          <a:r>
            <a:rPr lang="es-ES" sz="2100" kern="1200" dirty="0" smtClean="0">
              <a:latin typeface="Gill Sans MT" charset="0"/>
              <a:ea typeface="Gill Sans MT" charset="0"/>
              <a:cs typeface="Gill Sans MT" charset="0"/>
            </a:rPr>
            <a:t>(art. código penal 197)</a:t>
          </a:r>
          <a:endParaRPr lang="es-ES_tradnl" sz="2100" kern="1200" dirty="0">
            <a:latin typeface="Gill Sans MT" charset="0"/>
            <a:ea typeface="Gill Sans MT" charset="0"/>
            <a:cs typeface="Gill Sans MT" charset="0"/>
          </a:endParaRPr>
        </a:p>
      </dsp:txBody>
      <dsp:txXfrm>
        <a:off x="2059865" y="0"/>
        <a:ext cx="7327974" cy="1822979"/>
      </dsp:txXfrm>
    </dsp:sp>
    <dsp:sp modelId="{7C8CAEB4-DDE1-4549-BE0D-56519FC40AD1}">
      <dsp:nvSpPr>
        <dsp:cNvPr id="0" name=""/>
        <dsp:cNvSpPr/>
      </dsp:nvSpPr>
      <dsp:spPr>
        <a:xfrm flipH="1">
          <a:off x="1086525" y="868875"/>
          <a:ext cx="69113" cy="85227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86092F-EBE9-8C48-9BB9-411A7530E221}">
      <dsp:nvSpPr>
        <dsp:cNvPr id="0" name=""/>
        <dsp:cNvSpPr/>
      </dsp:nvSpPr>
      <dsp:spPr>
        <a:xfrm>
          <a:off x="0" y="2005276"/>
          <a:ext cx="9387839" cy="1822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4244261"/>
                <a:satOff val="-7952"/>
                <a:lumOff val="1352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4244261"/>
                <a:satOff val="-7952"/>
                <a:lumOff val="1352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4244261"/>
                <a:satOff val="-7952"/>
                <a:lumOff val="1352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err="1" smtClean="0">
              <a:latin typeface="Gill Sans MT" charset="0"/>
              <a:ea typeface="Gill Sans MT" charset="0"/>
              <a:cs typeface="Gill Sans MT" charset="0"/>
            </a:rPr>
            <a:t>Grooming</a:t>
          </a:r>
          <a:endParaRPr lang="es-ES" sz="2700" b="1" kern="1200" dirty="0">
            <a:latin typeface="Gill Sans MT" charset="0"/>
            <a:ea typeface="Gill Sans MT" charset="0"/>
            <a:cs typeface="Gill Sans MT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smtClean="0">
              <a:latin typeface="Gill Sans MT" charset="0"/>
              <a:ea typeface="Gill Sans MT" charset="0"/>
              <a:cs typeface="Gill Sans MT" charset="0"/>
            </a:rPr>
            <a:t>Prácticas online de ciertos adultos para ganarse la confianza de un (o una) menor fingiendo empatía, cariño, etc. con fines de satisfacción sexual (art. 183 código penal)</a:t>
          </a:r>
          <a:endParaRPr lang="es-ES" sz="2100" b="1" kern="1200" dirty="0">
            <a:latin typeface="Gill Sans MT" charset="0"/>
            <a:ea typeface="Gill Sans MT" charset="0"/>
            <a:cs typeface="Gill Sans MT" charset="0"/>
          </a:endParaRPr>
        </a:p>
      </dsp:txBody>
      <dsp:txXfrm>
        <a:off x="2059865" y="2005276"/>
        <a:ext cx="7327974" cy="1822979"/>
      </dsp:txXfrm>
    </dsp:sp>
    <dsp:sp modelId="{B45463A1-7021-F344-BB06-769B33B0184C}">
      <dsp:nvSpPr>
        <dsp:cNvPr id="0" name=""/>
        <dsp:cNvSpPr/>
      </dsp:nvSpPr>
      <dsp:spPr>
        <a:xfrm flipV="1">
          <a:off x="1084197" y="2886031"/>
          <a:ext cx="73769" cy="61470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4357367"/>
            <a:satOff val="12345"/>
            <a:lumOff val="314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C4C3A8F7-A666-E540-B895-5F2A200D42D4}">
      <dsp:nvSpPr>
        <dsp:cNvPr id="0" name=""/>
        <dsp:cNvSpPr/>
      </dsp:nvSpPr>
      <dsp:spPr>
        <a:xfrm>
          <a:off x="0" y="4010553"/>
          <a:ext cx="9387839" cy="1822979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-8488521"/>
                <a:satOff val="-15903"/>
                <a:lumOff val="2705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8488521"/>
                <a:satOff val="-15903"/>
                <a:lumOff val="2705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8488521"/>
                <a:satOff val="-15903"/>
                <a:lumOff val="2705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2870" tIns="102870" rIns="102870" bIns="102870" numCol="1" spcCol="1270" anchor="t" anchorCtr="0">
          <a:noAutofit/>
        </a:bodyPr>
        <a:lstStyle/>
        <a:p>
          <a:pPr lvl="0" algn="l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700" b="1" kern="1200" dirty="0" err="1" smtClean="0">
              <a:latin typeface="Gill Sans MT" charset="0"/>
              <a:ea typeface="Gill Sans MT" charset="0"/>
              <a:cs typeface="Gill Sans MT" charset="0"/>
            </a:rPr>
            <a:t>Ciberbullying</a:t>
          </a:r>
          <a:endParaRPr lang="es-ES" sz="2700" b="1" kern="1200" dirty="0" smtClean="0">
            <a:latin typeface="Gill Sans MT" charset="0"/>
            <a:ea typeface="Gill Sans MT" charset="0"/>
            <a:cs typeface="Gill Sans MT" charset="0"/>
          </a:endParaRPr>
        </a:p>
        <a:p>
          <a:pPr marL="228600" lvl="1" indent="-228600" algn="l" defTabSz="9334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2100" kern="1200" dirty="0" smtClean="0">
              <a:latin typeface="Gill Sans MT" charset="0"/>
              <a:ea typeface="Gill Sans MT" charset="0"/>
              <a:cs typeface="Gill Sans MT" charset="0"/>
            </a:rPr>
            <a:t>Uso de medios telemáticos (Internet, telefonía móvil, videojuegos) para ejercer el acoso psicológico entre iguales (art. 172 código penal penal)</a:t>
          </a:r>
          <a:endParaRPr lang="es-ES" sz="2100" b="1" kern="1200" dirty="0" smtClean="0">
            <a:latin typeface="Gill Sans MT" charset="0"/>
            <a:ea typeface="Gill Sans MT" charset="0"/>
            <a:cs typeface="Gill Sans MT" charset="0"/>
          </a:endParaRPr>
        </a:p>
      </dsp:txBody>
      <dsp:txXfrm>
        <a:off x="2059865" y="4010553"/>
        <a:ext cx="7327974" cy="1822979"/>
      </dsp:txXfrm>
    </dsp:sp>
    <dsp:sp modelId="{CA803C56-C9EF-3545-9A86-60F4E75697A2}">
      <dsp:nvSpPr>
        <dsp:cNvPr id="0" name=""/>
        <dsp:cNvSpPr/>
      </dsp:nvSpPr>
      <dsp:spPr>
        <a:xfrm flipH="1" flipV="1">
          <a:off x="915075" y="4846316"/>
          <a:ext cx="412013" cy="151453"/>
        </a:xfrm>
        <a:prstGeom prst="roundRect">
          <a:avLst>
            <a:gd name="adj" fmla="val 10000"/>
          </a:avLst>
        </a:prstGeom>
        <a:solidFill>
          <a:schemeClr val="accent2">
            <a:tint val="50000"/>
            <a:hueOff val="-8714734"/>
            <a:satOff val="24690"/>
            <a:lumOff val="628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15B6C45-D516-4C46-B941-C7CA158CC68D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13800000"/>
            <a:gd name="adj2" fmla="val 16200000"/>
            <a:gd name="adj3" fmla="val 3062"/>
          </a:avLst>
        </a:prstGeom>
        <a:solidFill>
          <a:schemeClr val="accent2">
            <a:hueOff val="-8488521"/>
            <a:satOff val="-15903"/>
            <a:lumOff val="27058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96C2747-E62B-415B-A6F0-F9D4E171B8E5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11400000"/>
            <a:gd name="adj2" fmla="val 13800000"/>
            <a:gd name="adj3" fmla="val 3062"/>
          </a:avLst>
        </a:prstGeom>
        <a:solidFill>
          <a:schemeClr val="accent2">
            <a:hueOff val="-7427456"/>
            <a:satOff val="-13915"/>
            <a:lumOff val="236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753F616-B42C-44F5-A3BD-40DAAFA89FF2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9000000"/>
            <a:gd name="adj2" fmla="val 11400000"/>
            <a:gd name="adj3" fmla="val 3062"/>
          </a:avLst>
        </a:prstGeom>
        <a:solidFill>
          <a:schemeClr val="accent2">
            <a:hueOff val="-6366391"/>
            <a:satOff val="-11927"/>
            <a:lumOff val="20294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B1EB788-DAD9-4C17-9F12-04D2D1901EA8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6600000"/>
            <a:gd name="adj2" fmla="val 9000000"/>
            <a:gd name="adj3" fmla="val 3062"/>
          </a:avLst>
        </a:prstGeom>
        <a:solidFill>
          <a:schemeClr val="accent2">
            <a:hueOff val="-5305326"/>
            <a:satOff val="-9939"/>
            <a:lumOff val="1691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B6E5381-B582-4172-BC81-AA0CB072F228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4200000"/>
            <a:gd name="adj2" fmla="val 6600000"/>
            <a:gd name="adj3" fmla="val 3062"/>
          </a:avLst>
        </a:prstGeom>
        <a:solidFill>
          <a:schemeClr val="accent2">
            <a:hueOff val="-4244261"/>
            <a:satOff val="-7952"/>
            <a:lumOff val="13529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314D284-C287-4B57-AD9D-679448DDF592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1800000"/>
            <a:gd name="adj2" fmla="val 4200000"/>
            <a:gd name="adj3" fmla="val 3062"/>
          </a:avLst>
        </a:prstGeom>
        <a:solidFill>
          <a:schemeClr val="accent2">
            <a:hueOff val="-3183196"/>
            <a:satOff val="-5964"/>
            <a:lumOff val="1014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A9B03B6-C85D-4A64-8674-B32186C9CC0C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21000000"/>
            <a:gd name="adj2" fmla="val 1800000"/>
            <a:gd name="adj3" fmla="val 3062"/>
          </a:avLst>
        </a:prstGeom>
        <a:solidFill>
          <a:schemeClr val="accent2">
            <a:hueOff val="-2122130"/>
            <a:satOff val="-3976"/>
            <a:lumOff val="676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46E5278D-A2C3-4890-BB3C-F38F7A197158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18600000"/>
            <a:gd name="adj2" fmla="val 21000000"/>
            <a:gd name="adj3" fmla="val 3062"/>
          </a:avLst>
        </a:prstGeom>
        <a:solidFill>
          <a:schemeClr val="accent2">
            <a:hueOff val="-1061065"/>
            <a:satOff val="-1988"/>
            <a:lumOff val="338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DAC8304-D905-426B-A3C8-7F3A0F8B7230}">
      <dsp:nvSpPr>
        <dsp:cNvPr id="0" name=""/>
        <dsp:cNvSpPr/>
      </dsp:nvSpPr>
      <dsp:spPr>
        <a:xfrm>
          <a:off x="1760334" y="436900"/>
          <a:ext cx="4406032" cy="4406032"/>
        </a:xfrm>
        <a:prstGeom prst="blockArc">
          <a:avLst>
            <a:gd name="adj1" fmla="val 16200000"/>
            <a:gd name="adj2" fmla="val 18600000"/>
            <a:gd name="adj3" fmla="val 3062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40D6AC-A245-4F38-8E85-B2F39A7F3A2E}">
      <dsp:nvSpPr>
        <dsp:cNvPr id="0" name=""/>
        <dsp:cNvSpPr/>
      </dsp:nvSpPr>
      <dsp:spPr>
        <a:xfrm>
          <a:off x="2969444" y="1766315"/>
          <a:ext cx="1987813" cy="174720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400" tIns="25400" rIns="25400" bIns="254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>
              <a:latin typeface="Arial"/>
              <a:ea typeface="+mn-ea"/>
              <a:cs typeface="Arial"/>
            </a:rPr>
            <a:t>Armadura preventiva</a:t>
          </a:r>
          <a:endParaRPr lang="es-ES" sz="2000" b="1" kern="1200" dirty="0">
            <a:latin typeface="Arial"/>
            <a:ea typeface="+mn-ea"/>
            <a:cs typeface="Arial"/>
          </a:endParaRPr>
        </a:p>
      </dsp:txBody>
      <dsp:txXfrm>
        <a:off x="3260552" y="2022187"/>
        <a:ext cx="1405597" cy="1235458"/>
      </dsp:txXfrm>
    </dsp:sp>
    <dsp:sp modelId="{727E1D80-A8D6-41EC-8043-56110485B715}">
      <dsp:nvSpPr>
        <dsp:cNvPr id="0" name=""/>
        <dsp:cNvSpPr/>
      </dsp:nvSpPr>
      <dsp:spPr>
        <a:xfrm>
          <a:off x="3038180" y="-350746"/>
          <a:ext cx="1850340" cy="1642691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/>
              <a:ea typeface="+mn-ea"/>
              <a:cs typeface="Arial"/>
            </a:rPr>
            <a:t>Autoestima</a:t>
          </a:r>
          <a:endParaRPr lang="es-ES" sz="1200" kern="1200" dirty="0">
            <a:latin typeface="Arial"/>
            <a:ea typeface="+mn-ea"/>
            <a:cs typeface="Arial"/>
          </a:endParaRPr>
        </a:p>
      </dsp:txBody>
      <dsp:txXfrm>
        <a:off x="3309156" y="-110179"/>
        <a:ext cx="1308388" cy="1161557"/>
      </dsp:txXfrm>
    </dsp:sp>
    <dsp:sp modelId="{F18C282B-4812-490B-9083-F6840033768E}">
      <dsp:nvSpPr>
        <dsp:cNvPr id="0" name=""/>
        <dsp:cNvSpPr/>
      </dsp:nvSpPr>
      <dsp:spPr>
        <a:xfrm>
          <a:off x="4432591" y="156777"/>
          <a:ext cx="1850340" cy="1642691"/>
        </a:xfrm>
        <a:prstGeom prst="ellipse">
          <a:avLst/>
        </a:prstGeom>
        <a:solidFill>
          <a:schemeClr val="accent2">
            <a:hueOff val="-1061065"/>
            <a:satOff val="-1988"/>
            <a:lumOff val="3382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/>
              <a:ea typeface="+mn-ea"/>
              <a:cs typeface="Arial"/>
            </a:rPr>
            <a:t>Asertividad</a:t>
          </a:r>
          <a:endParaRPr lang="es-ES" sz="1200" kern="1200" dirty="0" smtClean="0">
            <a:latin typeface="Arial"/>
            <a:ea typeface="+mn-ea"/>
            <a:cs typeface="Arial"/>
          </a:endParaRPr>
        </a:p>
      </dsp:txBody>
      <dsp:txXfrm>
        <a:off x="4703567" y="397344"/>
        <a:ext cx="1308388" cy="1161557"/>
      </dsp:txXfrm>
    </dsp:sp>
    <dsp:sp modelId="{BBD67A7E-5D2E-4B21-84FE-1E03F634EEB6}">
      <dsp:nvSpPr>
        <dsp:cNvPr id="0" name=""/>
        <dsp:cNvSpPr/>
      </dsp:nvSpPr>
      <dsp:spPr>
        <a:xfrm>
          <a:off x="5268232" y="1441872"/>
          <a:ext cx="1662957" cy="1642691"/>
        </a:xfrm>
        <a:prstGeom prst="ellipse">
          <a:avLst/>
        </a:prstGeom>
        <a:solidFill>
          <a:schemeClr val="accent2">
            <a:hueOff val="-2122130"/>
            <a:satOff val="-3976"/>
            <a:lumOff val="6765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smtClean="0">
              <a:latin typeface="Arial"/>
              <a:ea typeface="+mn-ea"/>
              <a:cs typeface="Arial"/>
            </a:rPr>
            <a:t>Impulsividad</a:t>
          </a:r>
          <a:endParaRPr lang="es-ES" sz="1800" kern="1200" dirty="0" smtClean="0">
            <a:latin typeface="Arial"/>
            <a:ea typeface="+mn-ea"/>
            <a:cs typeface="Arial"/>
          </a:endParaRPr>
        </a:p>
      </dsp:txBody>
      <dsp:txXfrm>
        <a:off x="5511766" y="1682439"/>
        <a:ext cx="1175889" cy="1161557"/>
      </dsp:txXfrm>
    </dsp:sp>
    <dsp:sp modelId="{44A1BE5C-C9DE-4505-B833-964691A2F451}">
      <dsp:nvSpPr>
        <dsp:cNvPr id="0" name=""/>
        <dsp:cNvSpPr/>
      </dsp:nvSpPr>
      <dsp:spPr>
        <a:xfrm>
          <a:off x="4916864" y="2903229"/>
          <a:ext cx="1850340" cy="1642691"/>
        </a:xfrm>
        <a:prstGeom prst="ellipse">
          <a:avLst/>
        </a:prstGeom>
        <a:solidFill>
          <a:schemeClr val="accent2">
            <a:hueOff val="-3183196"/>
            <a:satOff val="-5964"/>
            <a:lumOff val="10147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bg1"/>
              </a:solidFill>
              <a:latin typeface="Arial"/>
              <a:ea typeface="+mn-ea"/>
              <a:cs typeface="Arial"/>
            </a:rPr>
            <a:t>Empatía</a:t>
          </a:r>
        </a:p>
      </dsp:txBody>
      <dsp:txXfrm>
        <a:off x="5187840" y="3143796"/>
        <a:ext cx="1308388" cy="1161557"/>
      </dsp:txXfrm>
    </dsp:sp>
    <dsp:sp modelId="{43162676-F2FC-4A94-9994-CFB781BC51CB}">
      <dsp:nvSpPr>
        <dsp:cNvPr id="0" name=""/>
        <dsp:cNvSpPr/>
      </dsp:nvSpPr>
      <dsp:spPr>
        <a:xfrm>
          <a:off x="3780131" y="3857062"/>
          <a:ext cx="1850340" cy="1642691"/>
        </a:xfrm>
        <a:prstGeom prst="ellipse">
          <a:avLst/>
        </a:prstGeom>
        <a:solidFill>
          <a:schemeClr val="accent2">
            <a:hueOff val="-4244261"/>
            <a:satOff val="-7952"/>
            <a:lumOff val="13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latin typeface="Arial"/>
              <a:ea typeface="+mn-ea"/>
              <a:cs typeface="Arial"/>
            </a:rPr>
            <a:t>Expectativas</a:t>
          </a:r>
          <a:endParaRPr lang="es-ES" sz="1700" b="1" kern="1200" dirty="0" smtClean="0">
            <a:latin typeface="Arial"/>
            <a:ea typeface="+mn-ea"/>
            <a:cs typeface="Arial"/>
          </a:endParaRPr>
        </a:p>
      </dsp:txBody>
      <dsp:txXfrm>
        <a:off x="4051107" y="4097629"/>
        <a:ext cx="1308388" cy="1161557"/>
      </dsp:txXfrm>
    </dsp:sp>
    <dsp:sp modelId="{869BD4F4-FB2F-4F15-BD79-3E0572F20A12}">
      <dsp:nvSpPr>
        <dsp:cNvPr id="0" name=""/>
        <dsp:cNvSpPr/>
      </dsp:nvSpPr>
      <dsp:spPr>
        <a:xfrm>
          <a:off x="2389921" y="3857062"/>
          <a:ext cx="1662957" cy="1642691"/>
        </a:xfrm>
        <a:prstGeom prst="ellipse">
          <a:avLst/>
        </a:prstGeom>
        <a:solidFill>
          <a:schemeClr val="accent2">
            <a:hueOff val="-5305326"/>
            <a:satOff val="-9939"/>
            <a:lumOff val="16911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4130" tIns="24130" rIns="24130" bIns="24130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900" b="1" kern="1200" smtClean="0">
              <a:latin typeface="Arial"/>
              <a:ea typeface="+mn-ea"/>
              <a:cs typeface="Arial"/>
            </a:rPr>
            <a:t>Normas y límites</a:t>
          </a:r>
          <a:endParaRPr lang="es-ES" sz="1900" b="1" kern="1200" dirty="0" smtClean="0">
            <a:latin typeface="Arial"/>
            <a:ea typeface="+mn-ea"/>
            <a:cs typeface="Arial"/>
          </a:endParaRPr>
        </a:p>
      </dsp:txBody>
      <dsp:txXfrm>
        <a:off x="2633455" y="4097629"/>
        <a:ext cx="1175889" cy="1161557"/>
      </dsp:txXfrm>
    </dsp:sp>
    <dsp:sp modelId="{37268446-4114-4933-ACF6-3F081B437DE3}">
      <dsp:nvSpPr>
        <dsp:cNvPr id="0" name=""/>
        <dsp:cNvSpPr/>
      </dsp:nvSpPr>
      <dsp:spPr>
        <a:xfrm>
          <a:off x="1253188" y="2903229"/>
          <a:ext cx="1662957" cy="1642691"/>
        </a:xfrm>
        <a:prstGeom prst="ellipse">
          <a:avLst/>
        </a:prstGeom>
        <a:solidFill>
          <a:schemeClr val="accent2">
            <a:hueOff val="-6366391"/>
            <a:satOff val="-11927"/>
            <a:lumOff val="20294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/>
              <a:ea typeface="+mn-ea"/>
              <a:cs typeface="Arial"/>
            </a:rPr>
            <a:t>Autonomía</a:t>
          </a:r>
          <a:endParaRPr lang="es-ES" sz="1800" kern="1200" dirty="0" smtClean="0">
            <a:latin typeface="Arial"/>
            <a:ea typeface="+mn-ea"/>
            <a:cs typeface="Arial"/>
          </a:endParaRPr>
        </a:p>
      </dsp:txBody>
      <dsp:txXfrm>
        <a:off x="1496722" y="3143796"/>
        <a:ext cx="1175889" cy="1161557"/>
      </dsp:txXfrm>
    </dsp:sp>
    <dsp:sp modelId="{8970550D-1D7C-429B-B71A-A0F13A4446CC}">
      <dsp:nvSpPr>
        <dsp:cNvPr id="0" name=""/>
        <dsp:cNvSpPr/>
      </dsp:nvSpPr>
      <dsp:spPr>
        <a:xfrm>
          <a:off x="995511" y="1441872"/>
          <a:ext cx="1662957" cy="1642691"/>
        </a:xfrm>
        <a:prstGeom prst="ellipse">
          <a:avLst/>
        </a:prstGeom>
        <a:solidFill>
          <a:schemeClr val="accent2">
            <a:hueOff val="-7427456"/>
            <a:satOff val="-13915"/>
            <a:lumOff val="23676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smtClean="0">
              <a:latin typeface="Arial"/>
              <a:ea typeface="+mn-ea"/>
              <a:cs typeface="Arial"/>
            </a:rPr>
            <a:t>Responsa-bilidad</a:t>
          </a:r>
          <a:endParaRPr lang="es-ES" sz="1800" kern="1200" dirty="0" smtClean="0">
            <a:latin typeface="Arial"/>
            <a:ea typeface="+mn-ea"/>
            <a:cs typeface="Arial"/>
          </a:endParaRPr>
        </a:p>
      </dsp:txBody>
      <dsp:txXfrm>
        <a:off x="1239045" y="1682439"/>
        <a:ext cx="1175889" cy="1161557"/>
      </dsp:txXfrm>
    </dsp:sp>
    <dsp:sp modelId="{8FD5608A-04F7-4D83-BAA6-FDDBB56A8A28}">
      <dsp:nvSpPr>
        <dsp:cNvPr id="0" name=""/>
        <dsp:cNvSpPr/>
      </dsp:nvSpPr>
      <dsp:spPr>
        <a:xfrm>
          <a:off x="1737461" y="156777"/>
          <a:ext cx="1662957" cy="1642691"/>
        </a:xfrm>
        <a:prstGeom prst="ellipse">
          <a:avLst/>
        </a:prstGeom>
        <a:solidFill>
          <a:schemeClr val="accent2">
            <a:hueOff val="-8488521"/>
            <a:satOff val="-15903"/>
            <a:lumOff val="2705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b="1" kern="1200" smtClean="0">
              <a:latin typeface="Arial"/>
              <a:ea typeface="+mn-ea"/>
              <a:cs typeface="Arial"/>
            </a:rPr>
            <a:t>Ocio y tiempo libre </a:t>
          </a:r>
          <a:endParaRPr lang="es-ES" sz="1800" b="1" kern="1200" dirty="0">
            <a:latin typeface="Arial"/>
            <a:ea typeface="+mn-ea"/>
            <a:cs typeface="Arial"/>
          </a:endParaRPr>
        </a:p>
      </dsp:txBody>
      <dsp:txXfrm>
        <a:off x="1980995" y="397344"/>
        <a:ext cx="1175889" cy="1161557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234C5B-E5AE-DB44-8A65-91B93AB61CF1}">
      <dsp:nvSpPr>
        <dsp:cNvPr id="0" name=""/>
        <dsp:cNvSpPr/>
      </dsp:nvSpPr>
      <dsp:spPr>
        <a:xfrm>
          <a:off x="0" y="30029"/>
          <a:ext cx="8329799" cy="823680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/>
            <a:t>1º Educar en el Uso Responsable de Internet y las TIC</a:t>
          </a:r>
          <a:endParaRPr lang="es-ES" sz="2000" kern="1200"/>
        </a:p>
      </dsp:txBody>
      <dsp:txXfrm>
        <a:off x="40209" y="70238"/>
        <a:ext cx="8249381" cy="743262"/>
      </dsp:txXfrm>
    </dsp:sp>
    <dsp:sp modelId="{A5A06982-94BD-7147-A4EE-A5327B62E8A7}">
      <dsp:nvSpPr>
        <dsp:cNvPr id="0" name=""/>
        <dsp:cNvSpPr/>
      </dsp:nvSpPr>
      <dsp:spPr>
        <a:xfrm>
          <a:off x="0" y="980429"/>
          <a:ext cx="8329799" cy="823680"/>
        </a:xfrm>
        <a:prstGeom prst="roundRect">
          <a:avLst/>
        </a:prstGeom>
        <a:gradFill rotWithShape="0">
          <a:gsLst>
            <a:gs pos="0">
              <a:schemeClr val="accent2">
                <a:hueOff val="-2829507"/>
                <a:satOff val="-5301"/>
                <a:lumOff val="901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2829507"/>
                <a:satOff val="-5301"/>
                <a:lumOff val="901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2829507"/>
                <a:satOff val="-5301"/>
                <a:lumOff val="901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smtClean="0"/>
            <a:t>2</a:t>
          </a:r>
          <a:r>
            <a:rPr lang="es-ES" sz="2000" b="1" kern="1200" baseline="30000" smtClean="0"/>
            <a:t>o</a:t>
          </a:r>
          <a:r>
            <a:rPr lang="es-ES" sz="2000" b="1" kern="1200" smtClean="0"/>
            <a:t> Apostar por la Educación en valores y Habilidades de Vida</a:t>
          </a:r>
          <a:endParaRPr lang="es-ES" sz="2000" kern="1200"/>
        </a:p>
      </dsp:txBody>
      <dsp:txXfrm>
        <a:off x="40209" y="1020638"/>
        <a:ext cx="8249381" cy="743262"/>
      </dsp:txXfrm>
    </dsp:sp>
    <dsp:sp modelId="{D726F183-BD6B-5F4D-834D-20923C099F92}">
      <dsp:nvSpPr>
        <dsp:cNvPr id="0" name=""/>
        <dsp:cNvSpPr/>
      </dsp:nvSpPr>
      <dsp:spPr>
        <a:xfrm>
          <a:off x="0" y="1804110"/>
          <a:ext cx="8329799" cy="10018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4471" tIns="20320" rIns="113792" bIns="20320" numCol="1" spcCol="1270" anchor="t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b="1" kern="1200" dirty="0" smtClean="0"/>
            <a:t>Herramientas transversales </a:t>
          </a:r>
          <a:r>
            <a:rPr lang="es-ES" sz="1600" kern="1200" dirty="0" smtClean="0"/>
            <a:t>de gran valor para afrontar los diferentes retos y problemas que emergen en la adolescencia , e</a:t>
          </a:r>
          <a:r>
            <a:rPr lang="es-ES" sz="1600" b="0" kern="1200" dirty="0" smtClean="0"/>
            <a:t>fectivas a la hora de prevenir:</a:t>
          </a:r>
          <a:endParaRPr lang="es-ES" sz="1600" b="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b="0" kern="1200" dirty="0" smtClean="0"/>
            <a:t>Consumo de alcohol y sustancias</a:t>
          </a:r>
          <a:endParaRPr lang="es-ES" sz="1600" b="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20000"/>
            </a:spcAft>
            <a:buChar char="••"/>
          </a:pPr>
          <a:r>
            <a:rPr lang="es-ES" sz="1600" b="0" kern="1200" dirty="0" smtClean="0"/>
            <a:t>Adicciones sin sustancia,  Uso Problemático de Internet, acoso y </a:t>
          </a:r>
          <a:r>
            <a:rPr lang="es-ES" sz="1600" b="0" kern="1200" dirty="0" err="1" smtClean="0"/>
            <a:t>ciberacoso</a:t>
          </a:r>
          <a:r>
            <a:rPr lang="es-ES" sz="1600" b="0" kern="1200" dirty="0" smtClean="0"/>
            <a:t>…</a:t>
          </a:r>
          <a:endParaRPr lang="es-ES" sz="1600" b="0" kern="1200" dirty="0"/>
        </a:p>
      </dsp:txBody>
      <dsp:txXfrm>
        <a:off x="0" y="1804110"/>
        <a:ext cx="8329799" cy="1001880"/>
      </dsp:txXfrm>
    </dsp:sp>
    <dsp:sp modelId="{6A8FCC8C-A18A-8541-8903-E910F5919239}">
      <dsp:nvSpPr>
        <dsp:cNvPr id="0" name=""/>
        <dsp:cNvSpPr/>
      </dsp:nvSpPr>
      <dsp:spPr>
        <a:xfrm>
          <a:off x="0" y="2805990"/>
          <a:ext cx="8329799" cy="823680"/>
        </a:xfrm>
        <a:prstGeom prst="roundRect">
          <a:avLst/>
        </a:prstGeom>
        <a:gradFill rotWithShape="0">
          <a:gsLst>
            <a:gs pos="0">
              <a:schemeClr val="accent2">
                <a:hueOff val="-5659015"/>
                <a:satOff val="-10602"/>
                <a:lumOff val="18039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5659015"/>
                <a:satOff val="-10602"/>
                <a:lumOff val="18039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5659015"/>
                <a:satOff val="-10602"/>
                <a:lumOff val="18039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chemeClr val="accent4">
                  <a:lumMod val="75000"/>
                </a:schemeClr>
              </a:solidFill>
            </a:rPr>
            <a:t>3º HUIR DE LA “MIOPÍA DIGITAL”</a:t>
          </a:r>
          <a:endParaRPr lang="es-ES" sz="2000" b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40209" y="2846199"/>
        <a:ext cx="8249381" cy="743262"/>
      </dsp:txXfrm>
    </dsp:sp>
    <dsp:sp modelId="{D4EF6694-3B56-B140-9BD4-F3A2035DEB79}">
      <dsp:nvSpPr>
        <dsp:cNvPr id="0" name=""/>
        <dsp:cNvSpPr/>
      </dsp:nvSpPr>
      <dsp:spPr>
        <a:xfrm>
          <a:off x="0" y="3756390"/>
          <a:ext cx="8329799" cy="823680"/>
        </a:xfrm>
        <a:prstGeom prst="roundRect">
          <a:avLst/>
        </a:prstGeom>
        <a:gradFill rotWithShape="0">
          <a:gsLst>
            <a:gs pos="0">
              <a:schemeClr val="accent2">
                <a:hueOff val="-8488521"/>
                <a:satOff val="-15903"/>
                <a:lumOff val="27058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2">
                <a:hueOff val="-8488521"/>
                <a:satOff val="-15903"/>
                <a:lumOff val="27058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2">
                <a:hueOff val="-8488521"/>
                <a:satOff val="-15903"/>
                <a:lumOff val="27058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b="1" kern="1200" dirty="0" smtClean="0">
              <a:solidFill>
                <a:srgbClr val="002060"/>
              </a:solidFill>
            </a:rPr>
            <a:t>… Competencias digitales sí, ¡¡¡Competencias humanas más!!!</a:t>
          </a:r>
          <a:endParaRPr lang="es-ES" sz="2000" kern="1200" dirty="0">
            <a:solidFill>
              <a:srgbClr val="002060"/>
            </a:solidFill>
          </a:endParaRPr>
        </a:p>
      </dsp:txBody>
      <dsp:txXfrm>
        <a:off x="40209" y="3796599"/>
        <a:ext cx="8249381" cy="74326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C83D14D-D4D6-41FA-A774-575055A236A0}">
      <dsp:nvSpPr>
        <dsp:cNvPr id="0" name=""/>
        <dsp:cNvSpPr/>
      </dsp:nvSpPr>
      <dsp:spPr>
        <a:xfrm>
          <a:off x="2285444" y="506160"/>
          <a:ext cx="1074061" cy="414125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2010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2457294" y="506160"/>
        <a:ext cx="902211" cy="414125"/>
      </dsp:txXfrm>
    </dsp:sp>
    <dsp:sp modelId="{359DBBA6-568C-47D6-851D-689AFCBE59E1}">
      <dsp:nvSpPr>
        <dsp:cNvPr id="0" name=""/>
        <dsp:cNvSpPr/>
      </dsp:nvSpPr>
      <dsp:spPr>
        <a:xfrm>
          <a:off x="2285444" y="920285"/>
          <a:ext cx="1074061" cy="414125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2012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2457294" y="920285"/>
        <a:ext cx="902211" cy="414125"/>
      </dsp:txXfrm>
    </dsp:sp>
    <dsp:sp modelId="{450B0932-52D1-43F6-86FF-C15508C65DB4}">
      <dsp:nvSpPr>
        <dsp:cNvPr id="0" name=""/>
        <dsp:cNvSpPr/>
      </dsp:nvSpPr>
      <dsp:spPr>
        <a:xfrm>
          <a:off x="2285444" y="1334410"/>
          <a:ext cx="1074061" cy="414125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2014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2457294" y="1334410"/>
        <a:ext cx="902211" cy="414125"/>
      </dsp:txXfrm>
    </dsp:sp>
    <dsp:sp modelId="{43CFFB54-BB5A-4694-B4BC-35DD070DCB19}">
      <dsp:nvSpPr>
        <dsp:cNvPr id="0" name=""/>
        <dsp:cNvSpPr/>
      </dsp:nvSpPr>
      <dsp:spPr>
        <a:xfrm>
          <a:off x="2285444" y="1748536"/>
          <a:ext cx="1074061" cy="414125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2018</a:t>
          </a:r>
          <a:endParaRPr lang="es-ES" sz="1800" kern="1200" dirty="0">
            <a:solidFill>
              <a:srgbClr val="000000">
                <a:hueOff val="0"/>
                <a:satOff val="0"/>
                <a:lumOff val="0"/>
                <a:alphaOff val="0"/>
              </a:srgbClr>
            </a:solidFill>
            <a:latin typeface="Arial"/>
            <a:ea typeface="+mn-ea"/>
            <a:cs typeface="+mn-cs"/>
          </a:endParaRPr>
        </a:p>
      </dsp:txBody>
      <dsp:txXfrm>
        <a:off x="2457294" y="1748536"/>
        <a:ext cx="902211" cy="414125"/>
      </dsp:txXfrm>
    </dsp:sp>
    <dsp:sp modelId="{A6DCF2F7-4731-45D1-AB31-39CB99B5807C}">
      <dsp:nvSpPr>
        <dsp:cNvPr id="0" name=""/>
        <dsp:cNvSpPr/>
      </dsp:nvSpPr>
      <dsp:spPr>
        <a:xfrm>
          <a:off x="771247" y="185016"/>
          <a:ext cx="1445915" cy="1252783"/>
        </a:xfrm>
        <a:prstGeom prst="ellipse">
          <a:avLst/>
        </a:prstGeom>
        <a:solidFill>
          <a:srgbClr val="7030A0"/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INTERNET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TIC</a:t>
          </a:r>
        </a:p>
      </dsp:txBody>
      <dsp:txXfrm>
        <a:off x="982996" y="368482"/>
        <a:ext cx="1022417" cy="885851"/>
      </dsp:txXfrm>
    </dsp:sp>
    <dsp:sp modelId="{D9C2F099-45A5-4100-8B12-30F35ECF2A37}">
      <dsp:nvSpPr>
        <dsp:cNvPr id="0" name=""/>
        <dsp:cNvSpPr/>
      </dsp:nvSpPr>
      <dsp:spPr>
        <a:xfrm>
          <a:off x="5550392" y="472044"/>
          <a:ext cx="1675737" cy="1756472"/>
        </a:xfrm>
        <a:prstGeom prst="rect">
          <a:avLst/>
        </a:prstGeom>
        <a:solidFill>
          <a:srgbClr val="333399">
            <a:alpha val="90000"/>
            <a:tint val="40000"/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333399">
              <a:alpha val="90000"/>
              <a:tint val="40000"/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128016" rIns="128016" bIns="128016" numCol="1" spcCol="1270" anchor="ctr" anchorCtr="0">
          <a:noAutofit/>
        </a:bodyPr>
        <a:lstStyle/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2003/2004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0000">
                  <a:hueOff val="0"/>
                  <a:satOff val="0"/>
                  <a:lumOff val="0"/>
                  <a:alphaOff val="0"/>
                </a:srgbClr>
              </a:solidFill>
              <a:latin typeface="Arial"/>
              <a:ea typeface="+mn-ea"/>
              <a:cs typeface="+mn-cs"/>
            </a:rPr>
            <a:t>2007/2009</a:t>
          </a:r>
        </a:p>
        <a:p>
          <a:pPr lvl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chemeClr val="tx1"/>
              </a:solidFill>
              <a:latin typeface="Arial"/>
              <a:ea typeface="+mn-ea"/>
              <a:cs typeface="+mn-cs"/>
            </a:rPr>
            <a:t>2014/2018</a:t>
          </a:r>
          <a:endParaRPr lang="es-ES" sz="1800" kern="1200" dirty="0">
            <a:solidFill>
              <a:schemeClr val="tx1"/>
            </a:solidFill>
            <a:latin typeface="Arial"/>
            <a:ea typeface="+mn-ea"/>
            <a:cs typeface="+mn-cs"/>
          </a:endParaRPr>
        </a:p>
      </dsp:txBody>
      <dsp:txXfrm>
        <a:off x="5818510" y="472044"/>
        <a:ext cx="1407619" cy="1756472"/>
      </dsp:txXfrm>
    </dsp:sp>
    <dsp:sp modelId="{8D0CE91F-A001-4186-AF9B-0550D7FDDF59}">
      <dsp:nvSpPr>
        <dsp:cNvPr id="0" name=""/>
        <dsp:cNvSpPr/>
      </dsp:nvSpPr>
      <dsp:spPr>
        <a:xfrm>
          <a:off x="3971898" y="103050"/>
          <a:ext cx="1551101" cy="1290934"/>
        </a:xfrm>
        <a:prstGeom prst="ellipse">
          <a:avLst/>
        </a:prstGeom>
        <a:solidFill>
          <a:srgbClr val="333399">
            <a:hueOff val="0"/>
            <a:satOff val="0"/>
            <a:lumOff val="0"/>
            <a:alphaOff val="0"/>
          </a:srgbClr>
        </a:solidFill>
        <a:ln w="25400" cap="flat" cmpd="sng" algn="ctr">
          <a:solidFill>
            <a:srgbClr val="FFFFFF">
              <a:hueOff val="0"/>
              <a:satOff val="0"/>
              <a:lumOff val="0"/>
              <a:alphaOff val="0"/>
            </a:srgb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400" b="1" kern="1200" dirty="0" smtClean="0">
              <a:solidFill>
                <a:srgbClr val="FFFFFF"/>
              </a:solidFill>
              <a:latin typeface="Arial"/>
              <a:ea typeface="+mn-ea"/>
              <a:cs typeface="+mn-cs"/>
            </a:rPr>
            <a:t>ALCOHOL </a:t>
          </a:r>
        </a:p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100" b="1" kern="1200" dirty="0" smtClean="0">
              <a:solidFill>
                <a:schemeClr val="bg1">
                  <a:lumMod val="85000"/>
                </a:schemeClr>
              </a:solidFill>
              <a:latin typeface="Arial"/>
              <a:ea typeface="+mn-ea"/>
              <a:cs typeface="+mn-cs"/>
            </a:rPr>
            <a:t>OTRAS DROGAS</a:t>
          </a:r>
          <a:endParaRPr lang="es-ES" sz="1100" b="1" kern="1200" dirty="0">
            <a:solidFill>
              <a:schemeClr val="bg1">
                <a:lumMod val="85000"/>
              </a:schemeClr>
            </a:solidFill>
            <a:latin typeface="Arial"/>
            <a:ea typeface="+mn-ea"/>
            <a:cs typeface="+mn-cs"/>
          </a:endParaRPr>
        </a:p>
      </dsp:txBody>
      <dsp:txXfrm>
        <a:off x="4199051" y="292103"/>
        <a:ext cx="1096795" cy="912828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C32DA5-BC91-194E-BABF-88B0E806C84C}">
      <dsp:nvSpPr>
        <dsp:cNvPr id="0" name=""/>
        <dsp:cNvSpPr/>
      </dsp:nvSpPr>
      <dsp:spPr>
        <a:xfrm>
          <a:off x="2498" y="163771"/>
          <a:ext cx="9905310" cy="1651379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3000"/>
                <a:lumMod val="102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hade val="100000"/>
                <a:satMod val="11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8000"/>
                <a:satMod val="120000"/>
                <a:lumMod val="99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800" kern="1200" dirty="0" smtClean="0">
              <a:solidFill>
                <a:srgbClr val="002060"/>
              </a:solidFill>
            </a:rPr>
            <a:t>Un 8,1% informa además haber sufrido </a:t>
          </a:r>
          <a:r>
            <a:rPr lang="es-ES" sz="1800" b="1" kern="1200" dirty="0" smtClean="0">
              <a:solidFill>
                <a:srgbClr val="002060"/>
              </a:solidFill>
            </a:rPr>
            <a:t>coacciones</a:t>
          </a:r>
          <a:r>
            <a:rPr lang="es-ES" sz="1800" kern="1200" dirty="0" smtClean="0">
              <a:solidFill>
                <a:srgbClr val="002060"/>
              </a:solidFill>
            </a:rPr>
            <a:t> o presiones para que enviasen fotos o vídeos de sí mismos de contenido erótico/sexual, cifra que asciende al 25% entre los que reconocen haber practicado </a:t>
          </a:r>
          <a:r>
            <a:rPr lang="es-ES" sz="1800" kern="1200" dirty="0" err="1" smtClean="0">
              <a:solidFill>
                <a:srgbClr val="002060"/>
              </a:solidFill>
            </a:rPr>
            <a:t>sexting</a:t>
          </a:r>
          <a:r>
            <a:rPr lang="es-ES" sz="1800" kern="1200" dirty="0" smtClean="0">
              <a:solidFill>
                <a:srgbClr val="002060"/>
              </a:solidFill>
            </a:rPr>
            <a:t> activo; en otras palabras, </a:t>
          </a:r>
          <a:r>
            <a:rPr lang="es-ES" sz="1800" b="1" kern="1200" dirty="0" smtClean="0">
              <a:solidFill>
                <a:srgbClr val="002060"/>
              </a:solidFill>
            </a:rPr>
            <a:t>1 de cada 4  adolescentes que enviaron fotos o vídeos de sí mismos de contenido erótico o sexual revela haber sufrido coacciones, tratándose de chicas en el 80% de los casos. </a:t>
          </a:r>
          <a:endParaRPr lang="es-ES_tradnl" sz="1800" kern="1200" dirty="0"/>
        </a:p>
      </dsp:txBody>
      <dsp:txXfrm>
        <a:off x="2498" y="163771"/>
        <a:ext cx="9905310" cy="1651379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4C52831-753E-E746-8675-5205EB55A4E1}">
      <dsp:nvSpPr>
        <dsp:cNvPr id="0" name=""/>
        <dsp:cNvSpPr/>
      </dsp:nvSpPr>
      <dsp:spPr>
        <a:xfrm>
          <a:off x="4472" y="930312"/>
          <a:ext cx="3911298" cy="1564519"/>
        </a:xfrm>
        <a:prstGeom prst="homePlat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81356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dirty="0" smtClean="0">
              <a:latin typeface="Arial"/>
              <a:ea typeface="+mn-ea"/>
              <a:cs typeface="Arial"/>
            </a:rPr>
            <a:t>Lo sabes</a:t>
          </a:r>
          <a:endParaRPr lang="es-ES" sz="3400" kern="1200" dirty="0">
            <a:latin typeface="Arial"/>
            <a:ea typeface="+mn-ea"/>
            <a:cs typeface="Arial"/>
          </a:endParaRPr>
        </a:p>
      </dsp:txBody>
      <dsp:txXfrm>
        <a:off x="4472" y="930312"/>
        <a:ext cx="3520168" cy="1564519"/>
      </dsp:txXfrm>
    </dsp:sp>
    <dsp:sp modelId="{D20F0788-7A37-EA44-84DB-A26F39B92DF7}">
      <dsp:nvSpPr>
        <dsp:cNvPr id="0" name=""/>
        <dsp:cNvSpPr/>
      </dsp:nvSpPr>
      <dsp:spPr>
        <a:xfrm>
          <a:off x="3133511" y="930312"/>
          <a:ext cx="3911298" cy="1564519"/>
        </a:xfrm>
        <a:prstGeom prst="chevron">
          <a:avLst/>
        </a:prstGeom>
        <a:solidFill>
          <a:schemeClr val="accent2">
            <a:hueOff val="-4244261"/>
            <a:satOff val="-7952"/>
            <a:lumOff val="13529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smtClean="0">
              <a:latin typeface="Arial"/>
              <a:ea typeface="+mn-ea"/>
              <a:cs typeface="Arial"/>
            </a:rPr>
            <a:t>Por qué lo has hecho?</a:t>
          </a:r>
          <a:endParaRPr lang="es-ES" sz="3400" kern="1200" dirty="0">
            <a:latin typeface="Arial"/>
            <a:ea typeface="+mn-ea"/>
            <a:cs typeface="Arial"/>
          </a:endParaRPr>
        </a:p>
      </dsp:txBody>
      <dsp:txXfrm>
        <a:off x="3915771" y="930312"/>
        <a:ext cx="2346779" cy="1564519"/>
      </dsp:txXfrm>
    </dsp:sp>
    <dsp:sp modelId="{53422791-640B-1E47-9CFE-C0E0DAB45E2D}">
      <dsp:nvSpPr>
        <dsp:cNvPr id="0" name=""/>
        <dsp:cNvSpPr/>
      </dsp:nvSpPr>
      <dsp:spPr>
        <a:xfrm>
          <a:off x="6262550" y="930312"/>
          <a:ext cx="3911298" cy="1564519"/>
        </a:xfrm>
        <a:prstGeom prst="chevron">
          <a:avLst/>
        </a:prstGeom>
        <a:solidFill>
          <a:schemeClr val="accent2">
            <a:hueOff val="-8488521"/>
            <a:satOff val="-15903"/>
            <a:lumOff val="27058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6017" tIns="90678" rIns="45339" bIns="90678" numCol="1" spcCol="1270" anchor="ctr" anchorCtr="0">
          <a:noAutofit/>
        </a:bodyPr>
        <a:lstStyle/>
        <a:p>
          <a:pPr lvl="0" algn="ctr" defTabSz="1511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3400" kern="1200" smtClean="0">
              <a:latin typeface="Arial"/>
              <a:ea typeface="+mn-ea"/>
              <a:cs typeface="Arial"/>
            </a:rPr>
            <a:t>En que estabas pensando?</a:t>
          </a:r>
          <a:endParaRPr lang="es-ES" sz="3400" kern="1200" dirty="0">
            <a:latin typeface="Arial"/>
            <a:ea typeface="+mn-ea"/>
            <a:cs typeface="Arial"/>
          </a:endParaRPr>
        </a:p>
      </dsp:txBody>
      <dsp:txXfrm>
        <a:off x="7044810" y="930312"/>
        <a:ext cx="2346779" cy="1564519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707AA46-8978-470D-8A14-D14993700006}">
      <dsp:nvSpPr>
        <dsp:cNvPr id="0" name=""/>
        <dsp:cNvSpPr/>
      </dsp:nvSpPr>
      <dsp:spPr>
        <a:xfrm>
          <a:off x="0" y="596793"/>
          <a:ext cx="733213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7FAC7AB-2880-4AC3-B38B-7D641EA3BCF2}">
      <dsp:nvSpPr>
        <dsp:cNvPr id="0" name=""/>
        <dsp:cNvSpPr/>
      </dsp:nvSpPr>
      <dsp:spPr>
        <a:xfrm>
          <a:off x="366606" y="35913"/>
          <a:ext cx="5132493" cy="1121760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996" tIns="0" rIns="193996" bIns="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 smtClean="0"/>
            <a:t>E</a:t>
          </a:r>
          <a:r>
            <a:rPr lang="es-ES" sz="2800" kern="1200" dirty="0" smtClean="0"/>
            <a:t>XPECTATIVAS</a:t>
          </a:r>
          <a:endParaRPr lang="es-ES" sz="2800" kern="1200" dirty="0"/>
        </a:p>
      </dsp:txBody>
      <dsp:txXfrm>
        <a:off x="421366" y="90673"/>
        <a:ext cx="5022973" cy="1012240"/>
      </dsp:txXfrm>
    </dsp:sp>
    <dsp:sp modelId="{534DD2A6-15B5-4C86-96BD-4B13E4F768E3}">
      <dsp:nvSpPr>
        <dsp:cNvPr id="0" name=""/>
        <dsp:cNvSpPr/>
      </dsp:nvSpPr>
      <dsp:spPr>
        <a:xfrm>
          <a:off x="0" y="2320473"/>
          <a:ext cx="733213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1CE518D-996A-46A5-8255-F8EF1AB03C91}">
      <dsp:nvSpPr>
        <dsp:cNvPr id="0" name=""/>
        <dsp:cNvSpPr/>
      </dsp:nvSpPr>
      <dsp:spPr>
        <a:xfrm>
          <a:off x="366606" y="1759593"/>
          <a:ext cx="5132493" cy="1121760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996" tIns="0" rIns="193996" bIns="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 smtClean="0"/>
            <a:t>C</a:t>
          </a:r>
          <a:r>
            <a:rPr lang="es-ES" sz="2800" kern="1200" dirty="0" smtClean="0"/>
            <a:t>OSTE</a:t>
          </a:r>
          <a:endParaRPr lang="es-ES" sz="3100" kern="1200" dirty="0"/>
        </a:p>
      </dsp:txBody>
      <dsp:txXfrm>
        <a:off x="421366" y="1814353"/>
        <a:ext cx="5022973" cy="1012240"/>
      </dsp:txXfrm>
    </dsp:sp>
    <dsp:sp modelId="{C8C9A0D8-283B-4376-AB07-C81C6701DC54}">
      <dsp:nvSpPr>
        <dsp:cNvPr id="0" name=""/>
        <dsp:cNvSpPr/>
      </dsp:nvSpPr>
      <dsp:spPr>
        <a:xfrm>
          <a:off x="0" y="4044153"/>
          <a:ext cx="7332133" cy="957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7D78471-3A5D-4C18-A5B4-C6F670E3DEAB}">
      <dsp:nvSpPr>
        <dsp:cNvPr id="0" name=""/>
        <dsp:cNvSpPr/>
      </dsp:nvSpPr>
      <dsp:spPr>
        <a:xfrm>
          <a:off x="366606" y="3483273"/>
          <a:ext cx="5132493" cy="1121760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3996" tIns="0" rIns="193996" bIns="0" numCol="1" spcCol="1270" anchor="ctr" anchorCtr="0">
          <a:noAutofit/>
        </a:bodyPr>
        <a:lstStyle/>
        <a:p>
          <a:pPr lvl="0" algn="l" defTabSz="2667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6000" kern="1200" dirty="0" smtClean="0"/>
            <a:t>O</a:t>
          </a:r>
          <a:r>
            <a:rPr lang="es-ES" sz="2800" kern="1200" dirty="0" smtClean="0"/>
            <a:t>PORTUNIDAD</a:t>
          </a:r>
          <a:endParaRPr lang="es-ES" sz="3100" kern="1200" dirty="0"/>
        </a:p>
      </dsp:txBody>
      <dsp:txXfrm>
        <a:off x="421366" y="3538033"/>
        <a:ext cx="5022973" cy="101224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31FD8CE-BDFF-FC4B-814D-02D8350438F7}">
      <dsp:nvSpPr>
        <dsp:cNvPr id="0" name=""/>
        <dsp:cNvSpPr/>
      </dsp:nvSpPr>
      <dsp:spPr>
        <a:xfrm>
          <a:off x="0" y="352344"/>
          <a:ext cx="5851250" cy="2059971"/>
        </a:xfrm>
        <a:prstGeom prst="roundRect">
          <a:avLst/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800" b="1" kern="1200" dirty="0" smtClean="0"/>
            <a:t>Comisión Europea</a:t>
          </a:r>
        </a:p>
        <a:p>
          <a:pPr lvl="0" algn="ctr" defTabSz="12446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0" kern="1200" dirty="0" smtClean="0"/>
            <a:t>“Hostigamiento verbal o psicológico continuado, llevado a cabo entre menores a través de servicios online o teléfonos móviles"</a:t>
          </a:r>
          <a:endParaRPr lang="es-ES" sz="2400" b="0" kern="1200" dirty="0"/>
        </a:p>
      </dsp:txBody>
      <dsp:txXfrm>
        <a:off x="100559" y="452903"/>
        <a:ext cx="5650132" cy="1858853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21237AB-00FB-4F33-9AA4-08894F60A38E}">
      <dsp:nvSpPr>
        <dsp:cNvPr id="0" name=""/>
        <dsp:cNvSpPr/>
      </dsp:nvSpPr>
      <dsp:spPr>
        <a:xfrm>
          <a:off x="900128" y="56904"/>
          <a:ext cx="4542093" cy="825464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2700" cap="flat" cmpd="sng" algn="in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gl-ES" sz="1600" kern="1200" dirty="0" smtClean="0"/>
            <a:t>¡ LOS PADRES PODEMOS HACER MÁS ! </a:t>
          </a:r>
          <a:endParaRPr lang="gl-ES" sz="1600" kern="1200" dirty="0"/>
        </a:p>
      </dsp:txBody>
      <dsp:txXfrm>
        <a:off x="940424" y="97200"/>
        <a:ext cx="4461501" cy="74487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4#1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Chevron3">
  <dgm:title val=""/>
  <dgm:desc val=""/>
  <dgm:catLst>
    <dgm:cat type="process" pri="10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root des" func="maxDepth" op="gte" val="2">
        <dgm:constrLst>
          <dgm:constr type="w" for="ch" forName="parAndChTx" refType="w"/>
          <dgm:constr type="primFontSz" for="ch" ptType="node" op="equ"/>
          <dgm:constr type="w" for="ch" forName="parAndChSpace" refType="w" refFor="ch" refForName="parAndChTx" fact="-0.2"/>
          <dgm:constr type="w" for="ch" ptType="sibTrans" op="equ"/>
        </dgm:constrLst>
        <dgm:ruleLst/>
        <dgm:forEach name="Name6" axis="ch" ptType="node">
          <dgm:layoutNode name="parAndChTx">
            <dgm:varLst>
              <dgm:bulletEnabled val="1"/>
            </dgm:varLst>
            <dgm:alg type="tx"/>
            <dgm:choose name="Name7">
              <dgm:if name="Name8" func="var" arg="dir" op="equ" val="norm">
                <dgm:choose name="Name9">
                  <dgm:if name="Name10" axis="self" ptType="node" func="pos" op="equ" val="1">
                    <dgm:shape xmlns:r="http://schemas.openxmlformats.org/officeDocument/2006/relationships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4"/>
                    </dgm:constrLst>
                  </dgm:if>
                  <dgm:else name="Name11">
                    <dgm:shape xmlns:r="http://schemas.openxmlformats.org/officeDocument/2006/relationships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if>
              <dgm:else name="Name12">
                <dgm:choose name="Name13">
                  <dgm:if name="Name14" axis="self" ptType="node" func="pos" op="equ" val="1">
                    <dgm:shape xmlns:r="http://schemas.openxmlformats.org/officeDocument/2006/relationships" rot="180" type="homePlate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4"/>
                      <dgm:constr type="rMarg" refType="w" fact="0.1"/>
                    </dgm:constrLst>
                  </dgm:if>
                  <dgm:else name="Name15">
                    <dgm:shape xmlns:r="http://schemas.openxmlformats.org/officeDocument/2006/relationships" rot="180" type="chevron" r:blip="">
                      <dgm:adjLst>
                        <dgm:adj idx="1" val="0.25"/>
                      </dgm:adjLst>
                    </dgm:shape>
                    <dgm:presOf axis="desOrSelf" ptType="node"/>
                    <dgm:constrLst>
                      <dgm:constr type="h" refType="w" op="equ" fact="0.8"/>
                      <dgm:constr type="primFontSz" val="65"/>
                      <dgm:constr type="tMarg" refType="primFontSz" fact="0.2"/>
                      <dgm:constr type="bMarg" refType="primFontSz" fact="0.2"/>
                      <dgm:constr type="lMarg" refType="w" fact="0.1"/>
                      <dgm:constr type="rMarg" refType="w" fact="0.1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16" axis="followSib" ptType="sibTrans" cnt="1">
            <dgm:layoutNode name="parAndCh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17">
        <dgm:constrLst>
          <dgm:constr type="w" for="ch" forName="parTxOnly" refType="w"/>
          <dgm:constr type="primFontSz" for="ch" ptType="node" op="equ"/>
          <dgm:constr type="w" for="ch" forName="parSpace" refType="w" refFor="ch" refForName="parTxOnly" fact="-0.2"/>
          <dgm:constr type="w" for="ch" ptType="sibTrans" op="equ"/>
        </dgm:constrLst>
        <dgm:ruleLst/>
        <dgm:forEach name="Name18" axis="ch" ptType="node">
          <dgm:layoutNode name="parTxOnly">
            <dgm:varLst>
              <dgm:bulletEnabled val="1"/>
            </dgm:varLst>
            <dgm:alg type="tx"/>
            <dgm:presOf axis="desOrSelf" ptType="node"/>
            <dgm:choose name="Name19">
              <dgm:if name="Name20" func="var" arg="dir" op="equ" val="norm">
                <dgm:choose name="Name21">
                  <dgm:if name="Name22" axis="self" ptType="node" func="pos" op="equ" val="1">
                    <dgm:shape xmlns:r="http://schemas.openxmlformats.org/officeDocument/2006/relationships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42"/>
                      <dgm:constr type="rMarg" refType="primFontSz" fact="0.105"/>
                    </dgm:constrLst>
                  </dgm:if>
                  <dgm:else name="Name23">
                    <dgm:shape xmlns:r="http://schemas.openxmlformats.org/officeDocument/2006/relationships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315"/>
                      <dgm:constr type="rMarg" refType="primFontSz" fact="0.105"/>
                    </dgm:constrLst>
                  </dgm:else>
                </dgm:choose>
              </dgm:if>
              <dgm:else name="Name24">
                <dgm:choose name="Name25">
                  <dgm:if name="Name26" axis="self" ptType="node" func="pos" op="equ" val="1">
                    <dgm:shape xmlns:r="http://schemas.openxmlformats.org/officeDocument/2006/relationships" rot="180" type="homePlate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42"/>
                    </dgm:constrLst>
                  </dgm:if>
                  <dgm:else name="Name27">
                    <dgm:shape xmlns:r="http://schemas.openxmlformats.org/officeDocument/2006/relationships" rot="180" type="chevron" r:blip="">
                      <dgm:adjLst/>
                    </dgm:shape>
                    <dgm:constrLst>
                      <dgm:constr type="h" refType="w" op="equ" fact="0.4"/>
                      <dgm:constr type="primFontSz" val="65"/>
                      <dgm:constr type="tMarg" refType="primFontSz" fact="0.21"/>
                      <dgm:constr type="bMarg" refType="primFontSz" fact="0.21"/>
                      <dgm:constr type="lMarg" refType="primFontSz" fact="0.105"/>
                      <dgm:constr type="rMarg" refType="primFontSz" fact="0.315"/>
                    </dgm:constrLst>
                  </dgm:else>
                </dgm:choose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7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1AF2F5-7A41-7F48-84EB-3588579DE6EC}" type="datetimeFigureOut">
              <a:rPr lang="es-ES_tradnl" smtClean="0"/>
              <a:pPr/>
              <a:t>22/10/2019</a:t>
            </a:fld>
            <a:endParaRPr lang="es-ES_tradn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ES_tradn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C558A6-9A2D-094A-8F06-0EF16284FC86}" type="slidenum">
              <a:rPr lang="es-ES_tradnl" smtClean="0"/>
              <a:pPr/>
              <a:t>‹Nº›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1024385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evi.org.es/la-industria-del-videojuego/los-videojuegos-mas-vendidos/2019/4/" TargetMode="External"/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vice.com/en_us/article/ev3gmm/red-dead-redemption-2-players-are-excited-to-attack-and-kill-feminists-in-the-game" TargetMode="External"/><Relationship Id="rId7" Type="http://schemas.openxmlformats.org/officeDocument/2006/relationships/hyperlink" Target="https://www.youtube.com/watch?v=oTcwl232id8" TargetMode="External"/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www.youtube.com/watch?v=fz5xvdezyv0" TargetMode="External"/><Relationship Id="rId5" Type="http://schemas.openxmlformats.org/officeDocument/2006/relationships/hyperlink" Target="https://www.youtube.com/watch?v=mZ7RicfseRU" TargetMode="External"/><Relationship Id="rId4" Type="http://schemas.openxmlformats.org/officeDocument/2006/relationships/hyperlink" Target="https://www.youtube.com/watch?v=MPYAM9AfRHo" TargetMode="Externa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7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17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28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29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34</a:t>
            </a:fld>
            <a:endParaRPr lang="es-E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35</a:t>
            </a:fld>
            <a:endParaRPr lang="es-E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36</a:t>
            </a:fld>
            <a:endParaRPr lang="es-E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37</a:t>
            </a:fld>
            <a:endParaRPr lang="es-E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38</a:t>
            </a:fld>
            <a:endParaRPr lang="es-E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39</a:t>
            </a:fld>
            <a:endParaRPr lang="es-E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40</a:t>
            </a:fld>
            <a:endParaRPr lang="es-E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8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41</a:t>
            </a:fld>
            <a:endParaRPr lang="es-E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685800" y="1143000"/>
            <a:ext cx="5486400" cy="30861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1" name="2 Marcador de notas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s-ES" altLang="es-ES" smtClean="0"/>
          </a:p>
        </p:txBody>
      </p:sp>
      <p:sp>
        <p:nvSpPr>
          <p:cNvPr id="78852" name="3 Marcador de número de diapositiva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88D05A2-6F74-487E-95F6-C44CA4FF96FA}" type="slidenum">
              <a:rPr lang="es-ES" altLang="es-ES"/>
              <a:pPr fontAlgn="base">
                <a:spcBef>
                  <a:spcPct val="0"/>
                </a:spcBef>
                <a:spcAft>
                  <a:spcPct val="0"/>
                </a:spcAft>
              </a:pPr>
              <a:t>42</a:t>
            </a:fld>
            <a:endParaRPr lang="es-ES" altLang="es-E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43</a:t>
            </a:fld>
            <a:endParaRPr lang="es-E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44</a:t>
            </a:fld>
            <a:endParaRPr lang="es-E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45</a:t>
            </a:fld>
            <a:endParaRPr lang="es-E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46</a:t>
            </a:fld>
            <a:endParaRPr lang="es-E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47</a:t>
            </a:fld>
            <a:endParaRPr lang="es-E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1371600" y="1143000"/>
            <a:ext cx="41148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48</a:t>
            </a:fld>
            <a:endParaRPr lang="es-E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49</a:t>
            </a:fld>
            <a:endParaRPr lang="es-E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50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57</a:t>
            </a:fld>
            <a:endParaRPr lang="es-E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61</a:t>
            </a:fld>
            <a:endParaRPr lang="es-E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4288" y="503238"/>
            <a:ext cx="4184650" cy="2354262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sz="1200" baseline="0" dirty="0" smtClean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6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74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75753311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6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75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9763120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77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54972599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78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56804282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80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3997805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81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662626165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41328-4798-4433-91CB-C93FEBE8FC94}" type="slidenum">
              <a:rPr lang="es-ES" smtClean="0"/>
              <a:pPr/>
              <a:t>85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09150965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041328-4798-4433-91CB-C93FEBE8FC94}" type="slidenum">
              <a:rPr lang="es-ES" smtClean="0">
                <a:solidFill>
                  <a:prstClr val="black"/>
                </a:solidFill>
              </a:rPr>
              <a:pPr/>
              <a:t>10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6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B7AB14-1D0B-43F3-AFD0-2029989F4C04}" type="slidenum">
              <a:rPr lang="es-ES" sz="1200">
                <a:solidFill>
                  <a:prstClr val="black"/>
                </a:solidFill>
              </a:rPr>
              <a:pPr algn="r"/>
              <a:t>87</a:t>
            </a:fld>
            <a:endParaRPr 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3598422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6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B7AB14-1D0B-43F3-AFD0-2029989F4C04}" type="slidenum">
              <a:rPr lang="es-ES" sz="1200">
                <a:solidFill>
                  <a:prstClr val="black"/>
                </a:solidFill>
              </a:rPr>
              <a:pPr algn="r"/>
              <a:t>88</a:t>
            </a:fld>
            <a:endParaRPr 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13283625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6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B7AB14-1D0B-43F3-AFD0-2029989F4C04}" type="slidenum">
              <a:rPr lang="es-ES" sz="1200">
                <a:solidFill>
                  <a:prstClr val="black"/>
                </a:solidFill>
              </a:rPr>
              <a:pPr algn="r"/>
              <a:t>89</a:t>
            </a:fld>
            <a:endParaRPr 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99308588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6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93B7AB14-1D0B-43F3-AFD0-2029989F4C04}" type="slidenum">
              <a:rPr lang="es-ES" sz="1200">
                <a:solidFill>
                  <a:prstClr val="black"/>
                </a:solidFill>
              </a:rPr>
              <a:pPr algn="r"/>
              <a:t>91</a:t>
            </a:fld>
            <a:endParaRPr lang="es-ES" sz="120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39516211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104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1420779159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109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2919526452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/>
              <a:t>NOTA DE INTERÉS: EN </a:t>
            </a:r>
            <a:r>
              <a:rPr lang="es-ES" b="1" dirty="0"/>
              <a:t>ABRIL DE 2019</a:t>
            </a:r>
            <a:r>
              <a:rPr lang="es-ES" dirty="0"/>
              <a:t>, LOS VIDEOJUEGOS MÁS VENDIDOS FUERON: </a:t>
            </a:r>
          </a:p>
          <a:p>
            <a:r>
              <a:rPr lang="es-ES" dirty="0"/>
              <a:t>1) DAYS GONE </a:t>
            </a:r>
            <a:r>
              <a:rPr lang="es-ES" i="1" dirty="0"/>
              <a:t>(juego de zombis de disparos, PEGI 18) </a:t>
            </a:r>
          </a:p>
          <a:p>
            <a:r>
              <a:rPr lang="es-ES" dirty="0"/>
              <a:t>2) FIFA 19</a:t>
            </a:r>
            <a:endParaRPr lang="es-ES" b="1" dirty="0"/>
          </a:p>
          <a:p>
            <a:r>
              <a:rPr lang="es-ES" b="1" dirty="0"/>
              <a:t>3) GTA V </a:t>
            </a:r>
            <a:r>
              <a:rPr lang="es-ES" b="0" i="1" dirty="0"/>
              <a:t>(ha vuelto al top 3 cuando salió a la venta hace 6 años en 2013, PEGI 18)  </a:t>
            </a:r>
            <a:r>
              <a:rPr lang="es-ES" b="0" i="1" dirty="0">
                <a:sym typeface="Wingdings" panose="05000000000000000000" pitchFamily="2" charset="2"/>
              </a:rPr>
              <a:t></a:t>
            </a:r>
            <a:endParaRPr lang="es-ES" b="0" i="1" dirty="0"/>
          </a:p>
          <a:p>
            <a:r>
              <a:rPr lang="es-ES" b="0" dirty="0"/>
              <a:t>4) Mortal </a:t>
            </a:r>
            <a:r>
              <a:rPr lang="es-ES" b="0" dirty="0" err="1"/>
              <a:t>Kombat</a:t>
            </a:r>
            <a:r>
              <a:rPr lang="es-ES" b="0" dirty="0"/>
              <a:t> 11 </a:t>
            </a:r>
            <a:r>
              <a:rPr lang="es-ES" b="0" i="1" dirty="0"/>
              <a:t>(de lucha muy sangriento, PEGI 18)</a:t>
            </a:r>
          </a:p>
          <a:p>
            <a:r>
              <a:rPr lang="es-ES" b="0" dirty="0"/>
              <a:t>5) </a:t>
            </a:r>
            <a:r>
              <a:rPr lang="es-ES" b="0" dirty="0" err="1"/>
              <a:t>Sekiro</a:t>
            </a:r>
            <a:r>
              <a:rPr lang="es-ES" b="0" dirty="0"/>
              <a:t>: </a:t>
            </a:r>
            <a:r>
              <a:rPr lang="es-ES" b="0" dirty="0" err="1"/>
              <a:t>Shadows</a:t>
            </a:r>
            <a:r>
              <a:rPr lang="es-ES" b="0" dirty="0"/>
              <a:t> Die </a:t>
            </a:r>
            <a:r>
              <a:rPr lang="es-ES" b="0" dirty="0" err="1"/>
              <a:t>Twice</a:t>
            </a:r>
            <a:r>
              <a:rPr lang="es-ES" b="0" dirty="0"/>
              <a:t> </a:t>
            </a:r>
            <a:r>
              <a:rPr lang="es-ES" b="0" i="1" dirty="0"/>
              <a:t>(de sa</a:t>
            </a:r>
            <a:r>
              <a:rPr lang="es-ES" b="0" i="1" dirty="0">
                <a:solidFill>
                  <a:srgbClr val="FFFF00"/>
                </a:solidFill>
              </a:rPr>
              <a:t>mur</a:t>
            </a:r>
            <a:r>
              <a:rPr lang="es-ES" b="0" i="1" dirty="0"/>
              <a:t>áis, sangriento, PEGI 18)</a:t>
            </a:r>
          </a:p>
          <a:p>
            <a:r>
              <a:rPr lang="es-ES" b="0" dirty="0"/>
              <a:t>6) </a:t>
            </a:r>
            <a:r>
              <a:rPr lang="es-ES" b="0" dirty="0" err="1"/>
              <a:t>Yoshi’s</a:t>
            </a:r>
            <a:r>
              <a:rPr lang="es-ES" b="0" dirty="0"/>
              <a:t> </a:t>
            </a:r>
            <a:r>
              <a:rPr lang="es-ES" b="0" dirty="0" err="1"/>
              <a:t>Crafted</a:t>
            </a:r>
            <a:r>
              <a:rPr lang="es-ES" b="0" dirty="0"/>
              <a:t> </a:t>
            </a:r>
            <a:r>
              <a:rPr lang="es-ES" b="0" dirty="0" err="1"/>
              <a:t>World</a:t>
            </a:r>
            <a:r>
              <a:rPr lang="es-ES" b="0" dirty="0"/>
              <a:t> </a:t>
            </a:r>
            <a:r>
              <a:rPr lang="es-ES" b="0" i="1" dirty="0"/>
              <a:t>(PEGI 3)</a:t>
            </a:r>
          </a:p>
          <a:p>
            <a:r>
              <a:rPr lang="es-ES" b="0" dirty="0"/>
              <a:t>7) Super Mario Bros </a:t>
            </a:r>
            <a:r>
              <a:rPr lang="es-ES" b="0" i="1" dirty="0"/>
              <a:t>(PEGI 3)</a:t>
            </a:r>
          </a:p>
          <a:p>
            <a:r>
              <a:rPr lang="es-ES" b="0" dirty="0"/>
              <a:t>8) </a:t>
            </a:r>
            <a:r>
              <a:rPr lang="es-ES" b="0" dirty="0" err="1"/>
              <a:t>Call</a:t>
            </a:r>
            <a:r>
              <a:rPr lang="es-ES" b="0" dirty="0"/>
              <a:t> </a:t>
            </a:r>
            <a:r>
              <a:rPr lang="es-ES" b="0" dirty="0" err="1"/>
              <a:t>of</a:t>
            </a:r>
            <a:r>
              <a:rPr lang="es-ES" b="0" dirty="0"/>
              <a:t> </a:t>
            </a:r>
            <a:r>
              <a:rPr lang="es-ES" b="0" dirty="0" err="1"/>
              <a:t>Duty</a:t>
            </a:r>
            <a:r>
              <a:rPr lang="es-ES" b="0" dirty="0"/>
              <a:t>: Black </a:t>
            </a:r>
            <a:r>
              <a:rPr lang="es-ES" b="0" dirty="0" err="1"/>
              <a:t>Ops</a:t>
            </a:r>
            <a:r>
              <a:rPr lang="es-ES" b="0" dirty="0"/>
              <a:t> 4 </a:t>
            </a:r>
            <a:r>
              <a:rPr lang="es-ES" b="0" i="1" dirty="0"/>
              <a:t>(PEGI 18)</a:t>
            </a:r>
          </a:p>
          <a:p>
            <a:r>
              <a:rPr lang="es-ES" b="0" dirty="0"/>
              <a:t>9) Red </a:t>
            </a:r>
            <a:r>
              <a:rPr lang="es-ES" b="0" dirty="0" err="1"/>
              <a:t>Dead</a:t>
            </a:r>
            <a:r>
              <a:rPr lang="es-ES" b="0" dirty="0"/>
              <a:t> </a:t>
            </a:r>
            <a:r>
              <a:rPr lang="es-ES" b="0" dirty="0" err="1"/>
              <a:t>Redemption</a:t>
            </a:r>
            <a:r>
              <a:rPr lang="es-ES" b="0" dirty="0"/>
              <a:t> 2 </a:t>
            </a:r>
            <a:r>
              <a:rPr lang="es-ES" b="0" i="1" dirty="0"/>
              <a:t>(se mantiene en el top)</a:t>
            </a:r>
          </a:p>
          <a:p>
            <a:r>
              <a:rPr lang="es-ES" b="0" dirty="0"/>
              <a:t>10) Dragon Ball </a:t>
            </a:r>
            <a:r>
              <a:rPr lang="es-ES" b="0" dirty="0" err="1"/>
              <a:t>Heroes</a:t>
            </a:r>
            <a:r>
              <a:rPr lang="es-ES" b="0" dirty="0"/>
              <a:t> </a:t>
            </a:r>
            <a:r>
              <a:rPr lang="es-ES" b="0" i="1" dirty="0"/>
              <a:t>(PEGI 12)</a:t>
            </a:r>
            <a:endParaRPr lang="es-ES" b="0" dirty="0"/>
          </a:p>
          <a:p>
            <a:endParaRPr lang="es-ES" b="0" dirty="0"/>
          </a:p>
          <a:p>
            <a:r>
              <a:rPr lang="es-ES" b="0" dirty="0"/>
              <a:t>Link: </a:t>
            </a:r>
            <a:r>
              <a:rPr lang="es-ES" dirty="0">
                <a:hlinkClick r:id="rId3"/>
              </a:rPr>
              <a:t>http://www.aevi.org.es/la-industria-del-videojuego/los-videojuegos-mas-vendidos/2019/4/</a:t>
            </a:r>
            <a:endParaRPr lang="es-ES" b="1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110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8533116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112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1729871542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</a:t>
            </a:r>
            <a:r>
              <a:rPr lang="en-US" sz="1200" b="1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noticia</a:t>
            </a:r>
            <a:r>
              <a:rPr lang="en-US" sz="1200" b="1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Players Are Excited to Attack and Kill Feminists in the Game </a:t>
            </a:r>
            <a:r>
              <a:rPr lang="es-ES" dirty="0">
                <a:hlinkClick r:id="rId3"/>
              </a:rPr>
              <a:t>https://www.vice.com/en_us/article/ev3gmm/red-dead-redemption-2-players-are-excited-to-attack-and-kill-feminists-in-the-game</a:t>
            </a:r>
            <a:endParaRPr lang="es-ES" dirty="0"/>
          </a:p>
          <a:p>
            <a:r>
              <a:rPr lang="es-ES" dirty="0"/>
              <a:t>Jugadores emocionados por atacar y matar feministas en el juego. </a:t>
            </a:r>
            <a:r>
              <a:rPr lang="es-ES" sz="1050" dirty="0" err="1"/>
              <a:t>Rockstar</a:t>
            </a:r>
            <a:r>
              <a:rPr lang="es-ES" sz="1050" dirty="0"/>
              <a:t> </a:t>
            </a:r>
            <a:r>
              <a:rPr lang="es-ES" sz="1050" dirty="0" err="1"/>
              <a:t>Games</a:t>
            </a:r>
            <a:r>
              <a:rPr lang="es-ES" sz="1050" dirty="0"/>
              <a:t> incluyó una representación histórica precisa de mujeres luchando por su derecho al voto, y los jugadores están haciendo lo peor.</a:t>
            </a:r>
          </a:p>
          <a:p>
            <a:endParaRPr lang="es-ES" dirty="0"/>
          </a:p>
          <a:p>
            <a:r>
              <a:rPr lang="es-ES" b="1" dirty="0"/>
              <a:t>VÍDEOS:</a:t>
            </a:r>
          </a:p>
          <a:p>
            <a:r>
              <a:rPr lang="es-ES" dirty="0">
                <a:hlinkClick r:id="rId4"/>
              </a:rPr>
              <a:t>https://www.youtube.com/watch?v=MPYAM9AfRHo</a:t>
            </a:r>
            <a:r>
              <a:rPr lang="es-ES" dirty="0"/>
              <a:t> – Dando una paliza a la molesta feminista (2 millones de visitas)</a:t>
            </a:r>
          </a:p>
          <a:p>
            <a:r>
              <a:rPr lang="es-ES" dirty="0">
                <a:hlinkClick r:id="rId5"/>
              </a:rPr>
              <a:t>https://www.youtube.com/watch?v=mZ7RicfseRU</a:t>
            </a:r>
            <a:r>
              <a:rPr lang="es-ES" dirty="0"/>
              <a:t> – Echando a la molesta feminista al cocodrilo (2 millones de visitas)</a:t>
            </a:r>
          </a:p>
          <a:p>
            <a:r>
              <a:rPr lang="es-ES" dirty="0">
                <a:hlinkClick r:id="rId6"/>
              </a:rPr>
              <a:t>https://www.youtube.com/watch?v=fz5xvdezyv0</a:t>
            </a:r>
            <a:r>
              <a:rPr lang="es-ES" dirty="0"/>
              <a:t> – Matando brutalmente a una sufragista sin motivo (7 mil visitas)</a:t>
            </a:r>
          </a:p>
          <a:p>
            <a:endParaRPr lang="es-ES" dirty="0"/>
          </a:p>
          <a:p>
            <a:r>
              <a:rPr lang="es-ES" dirty="0">
                <a:hlinkClick r:id="rId7"/>
              </a:rPr>
              <a:t>https://www.youtube.com/watch?v=oTcwl232id8</a:t>
            </a:r>
            <a:r>
              <a:rPr lang="es-ES" dirty="0"/>
              <a:t> - ¿Qué pasa si llevas un hombre negro al </a:t>
            </a:r>
            <a:r>
              <a:rPr lang="es-ES" dirty="0" err="1"/>
              <a:t>Ku</a:t>
            </a:r>
            <a:r>
              <a:rPr lang="es-ES" dirty="0"/>
              <a:t> </a:t>
            </a:r>
            <a:r>
              <a:rPr lang="es-ES" dirty="0" err="1"/>
              <a:t>Kux</a:t>
            </a:r>
            <a:r>
              <a:rPr lang="es-ES" dirty="0"/>
              <a:t> </a:t>
            </a:r>
            <a:r>
              <a:rPr lang="es-ES" dirty="0" err="1"/>
              <a:t>Klan</a:t>
            </a:r>
            <a:r>
              <a:rPr lang="es-ES" dirty="0"/>
              <a:t>? (8 millones de visitas)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113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37282578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114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138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12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115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523505066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116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552992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117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552992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118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55299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119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02552992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/>
              <a:pPr/>
              <a:t>120</a:t>
            </a:fld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21474885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122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0062773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123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00627736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124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00627736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125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00627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126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00627736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127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0062773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_tradn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128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00627736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132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448544212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140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xmlns="" val="39827126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141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8271267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142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82712675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143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8271267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144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8271267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145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827126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14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146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827126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147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982712675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148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578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1 Marcador de imagen de diapositiva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1986" name="2 Marcador de notas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s-ES" dirty="0" smtClean="0"/>
          </a:p>
        </p:txBody>
      </p:sp>
      <p:sp>
        <p:nvSpPr>
          <p:cNvPr id="41987" name="3 Marcador de número de diapositiva"/>
          <p:cNvSpPr txBox="1">
            <a:spLocks noGrp="1"/>
          </p:cNvSpPr>
          <p:nvPr/>
        </p:nvSpPr>
        <p:spPr bwMode="auto">
          <a:xfrm>
            <a:off x="3884615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fld id="{93B7AB14-1D0B-43F3-AFD0-2029989F4C04}" type="slidenum">
              <a:rPr lang="es-ES" sz="1200">
                <a:solidFill>
                  <a:prstClr val="black"/>
                </a:solidFill>
                <a:latin typeface="Calibri" pitchFamily="34" charset="0"/>
              </a:rPr>
              <a:pPr algn="r" fontAlgn="auto">
                <a:spcBef>
                  <a:spcPts val="0"/>
                </a:spcBef>
                <a:spcAft>
                  <a:spcPts val="0"/>
                </a:spcAft>
              </a:pPr>
              <a:t>150</a:t>
            </a:fld>
            <a:endParaRPr lang="es-ES" sz="1200">
              <a:solidFill>
                <a:prstClr val="black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5675782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151</a:t>
            </a:fld>
            <a:endParaRPr lang="es-ES_tradnl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153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663076598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Shape 72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Shape 73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15121593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Shape 6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Shape 64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</p:spTree>
    <p:extLst>
      <p:ext uri="{BB962C8B-B14F-4D97-AF65-F5344CB8AC3E}">
        <p14:creationId xmlns="" xmlns:p14="http://schemas.microsoft.com/office/powerpoint/2010/main" val="797313992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157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8624062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158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2115768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15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159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160</a:t>
            </a:fld>
            <a:endParaRPr lang="es-E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10735190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0C558A6-9A2D-094A-8F06-0EF16284FC86}" type="slidenum">
              <a:rPr lang="es-ES_tradnl" smtClean="0"/>
              <a:pPr/>
              <a:t>161</a:t>
            </a:fld>
            <a:endParaRPr lang="es-ES_tradnl"/>
          </a:p>
        </p:txBody>
      </p:sp>
    </p:spTree>
    <p:extLst>
      <p:ext uri="{BB962C8B-B14F-4D97-AF65-F5344CB8AC3E}">
        <p14:creationId xmlns="" xmlns:p14="http://schemas.microsoft.com/office/powerpoint/2010/main" val="3384730779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163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s-ES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AE11BD-C51A-4EF6-8AF1-0BE79E118DCE}" type="slidenum">
              <a:rPr lang="es-ES" smtClean="0">
                <a:solidFill>
                  <a:prstClr val="black"/>
                </a:solidFill>
              </a:rPr>
              <a:pPr/>
              <a:t>16</a:t>
            </a:fld>
            <a:endParaRPr lang="es-E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3557016" y="630936"/>
            <a:ext cx="5235575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5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8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51526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9362339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066321" y="382386"/>
            <a:ext cx="1492132" cy="5600404"/>
          </a:xfrm>
        </p:spPr>
        <p:txBody>
          <a:bodyPr vert="eaVert"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382385"/>
            <a:ext cx="8392585" cy="560040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61237118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+ 1 column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>
            <a:spLocks noGrp="1"/>
          </p:cNvSpPr>
          <p:nvPr>
            <p:ph type="title"/>
          </p:nvPr>
        </p:nvSpPr>
        <p:spPr>
          <a:xfrm>
            <a:off x="609600" y="-30162"/>
            <a:ext cx="10972800" cy="1143000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 lvl="0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2pPr>
            <a:lvl3pPr lvl="2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3pPr>
            <a:lvl4pPr lvl="3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4pPr>
            <a:lvl5pPr lvl="4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5pPr>
            <a:lvl6pPr lvl="5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6pPr>
            <a:lvl7pPr lvl="6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7pPr>
            <a:lvl8pPr lvl="7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8pPr>
            <a:lvl9pPr lvl="8">
              <a:spcBef>
                <a:spcPts val="0"/>
              </a:spcBef>
              <a:buClr>
                <a:srgbClr val="FFFFFF"/>
              </a:buClr>
              <a:defRPr>
                <a:solidFill>
                  <a:srgbClr val="FFFFFF"/>
                </a:solidFill>
              </a:defRPr>
            </a:lvl9pPr>
          </a:lstStyle>
          <a:p>
            <a:endParaRPr/>
          </a:p>
        </p:txBody>
      </p:sp>
      <p:sp>
        <p:nvSpPr>
          <p:cNvPr id="34" name="Shape 34"/>
          <p:cNvSpPr txBox="1">
            <a:spLocks noGrp="1"/>
          </p:cNvSpPr>
          <p:nvPr>
            <p:ph type="body" idx="1"/>
          </p:nvPr>
        </p:nvSpPr>
        <p:spPr>
          <a:xfrm>
            <a:off x="1215600" y="1600200"/>
            <a:ext cx="9760800" cy="49677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280880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Shape 31" descr="comic-01.png"/>
          <p:cNvPicPr preferRelativeResize="0"/>
          <p:nvPr/>
        </p:nvPicPr>
        <p:blipFill>
          <a:blip r:embed="rId2">
            <a:alphaModFix amt="20000"/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Shape 32"/>
          <p:cNvSpPr/>
          <p:nvPr/>
        </p:nvSpPr>
        <p:spPr>
          <a:xfrm>
            <a:off x="979467" y="1018011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001936">
              <a:alpha val="21920"/>
            </a:srgbClr>
          </a:solidFill>
          <a:ln>
            <a:noFill/>
          </a:ln>
        </p:spPr>
      </p:sp>
      <p:sp>
        <p:nvSpPr>
          <p:cNvPr id="33" name="Shape 33"/>
          <p:cNvSpPr/>
          <p:nvPr/>
        </p:nvSpPr>
        <p:spPr>
          <a:xfrm>
            <a:off x="674667" y="713212"/>
            <a:ext cx="10505333" cy="5580367"/>
          </a:xfrm>
          <a:custGeom>
            <a:avLst/>
            <a:gdLst/>
            <a:ahLst/>
            <a:cxnLst/>
            <a:rect l="0" t="0" r="0" b="0"/>
            <a:pathLst>
              <a:path w="315160" h="167411" extrusionOk="0">
                <a:moveTo>
                  <a:pt x="0" y="0"/>
                </a:moveTo>
                <a:lnTo>
                  <a:pt x="315160" y="10409"/>
                </a:lnTo>
                <a:lnTo>
                  <a:pt x="310823" y="159315"/>
                </a:lnTo>
                <a:lnTo>
                  <a:pt x="9252" y="167411"/>
                </a:lnTo>
                <a:close/>
              </a:path>
            </a:pathLst>
          </a:custGeom>
          <a:solidFill>
            <a:srgbClr val="FFFFFF"/>
          </a:solidFill>
          <a:ln w="76200" cap="flat" cmpd="sng">
            <a:solidFill>
              <a:srgbClr val="000000"/>
            </a:solidFill>
            <a:prstDash val="solid"/>
            <a:miter/>
            <a:headEnd type="none" w="lg" len="lg"/>
            <a:tailEnd type="none" w="lg" len="lg"/>
          </a:ln>
        </p:spPr>
      </p:sp>
      <p:sp>
        <p:nvSpPr>
          <p:cNvPr id="34" name="Shape 34"/>
          <p:cNvSpPr txBox="1">
            <a:spLocks noGrp="1"/>
          </p:cNvSpPr>
          <p:nvPr>
            <p:ph type="title"/>
          </p:nvPr>
        </p:nvSpPr>
        <p:spPr>
          <a:xfrm rot="161729">
            <a:off x="1301680" y="1169209"/>
            <a:ext cx="9373171" cy="1013517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35" name="Shape 35"/>
          <p:cNvSpPr txBox="1">
            <a:spLocks noGrp="1"/>
          </p:cNvSpPr>
          <p:nvPr>
            <p:ph type="body" idx="1"/>
          </p:nvPr>
        </p:nvSpPr>
        <p:spPr>
          <a:xfrm>
            <a:off x="1431500" y="2066833"/>
            <a:ext cx="45284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  <p:sp>
        <p:nvSpPr>
          <p:cNvPr id="36" name="Shape 36"/>
          <p:cNvSpPr txBox="1">
            <a:spLocks noGrp="1"/>
          </p:cNvSpPr>
          <p:nvPr>
            <p:ph type="body" idx="2"/>
          </p:nvPr>
        </p:nvSpPr>
        <p:spPr>
          <a:xfrm>
            <a:off x="6232335" y="2066833"/>
            <a:ext cx="4528400" cy="35548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 lvl="0">
              <a:spcBef>
                <a:spcPts val="0"/>
              </a:spcBef>
              <a:buSzPct val="100000"/>
              <a:defRPr sz="2200"/>
            </a:lvl1pPr>
            <a:lvl2pPr lvl="1">
              <a:spcBef>
                <a:spcPts val="0"/>
              </a:spcBef>
              <a:buSzPct val="100000"/>
              <a:defRPr sz="2200"/>
            </a:lvl2pPr>
            <a:lvl3pPr lvl="2">
              <a:spcBef>
                <a:spcPts val="0"/>
              </a:spcBef>
              <a:buSzPct val="100000"/>
              <a:defRPr sz="2200"/>
            </a:lvl3pPr>
            <a:lvl4pPr lvl="3">
              <a:spcBef>
                <a:spcPts val="0"/>
              </a:spcBef>
              <a:buSzPct val="100000"/>
              <a:defRPr sz="2200"/>
            </a:lvl4pPr>
            <a:lvl5pPr lvl="4">
              <a:spcBef>
                <a:spcPts val="0"/>
              </a:spcBef>
              <a:buSzPct val="100000"/>
              <a:defRPr sz="2200"/>
            </a:lvl5pPr>
            <a:lvl6pPr lvl="5">
              <a:spcBef>
                <a:spcPts val="0"/>
              </a:spcBef>
              <a:buSzPct val="100000"/>
              <a:defRPr sz="2200"/>
            </a:lvl6pPr>
            <a:lvl7pPr lvl="6">
              <a:spcBef>
                <a:spcPts val="0"/>
              </a:spcBef>
              <a:buSzPct val="100000"/>
              <a:defRPr sz="2200"/>
            </a:lvl7pPr>
            <a:lvl8pPr lvl="7">
              <a:spcBef>
                <a:spcPts val="0"/>
              </a:spcBef>
              <a:buSzPct val="100000"/>
              <a:defRPr sz="2200"/>
            </a:lvl8pPr>
            <a:lvl9pPr lvl="8">
              <a:spcBef>
                <a:spcPts val="0"/>
              </a:spcBef>
              <a:buSzPct val="100000"/>
              <a:defRPr sz="2200"/>
            </a:lvl9pPr>
          </a:lstStyle>
          <a:p>
            <a:endParaRPr/>
          </a:p>
        </p:txBody>
      </p:sp>
    </p:spTree>
    <p:extLst>
      <p:ext uri="{BB962C8B-B14F-4D97-AF65-F5344CB8AC3E}">
        <p14:creationId xmlns="" xmlns:p14="http://schemas.microsoft.com/office/powerpoint/2010/main" val="3179391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2680392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Encabezado de sección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29" y="1073888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0" y="5159781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6" y="6375679"/>
            <a:ext cx="1493947" cy="348462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4" y="6375679"/>
            <a:ext cx="1487566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0"/>
            <a:ext cx="2814638" cy="6858000"/>
            <a:chOff x="0" y="0"/>
            <a:chExt cx="2814638" cy="6858000"/>
          </a:xfrm>
        </p:grpSpPr>
        <p:sp>
          <p:nvSpPr>
            <p:cNvPr id="11" name="Freeform 6"/>
            <p:cNvSpPr/>
            <p:nvPr/>
          </p:nvSpPr>
          <p:spPr bwMode="auto">
            <a:xfrm>
              <a:off x="0" y="0"/>
              <a:ext cx="2814638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  <a:headEnd/>
              <a:tailEnd/>
            </a:ln>
          </p:spPr>
        </p:sp>
        <p:sp>
          <p:nvSpPr>
            <p:cNvPr id="16" name="Freeform 11"/>
            <p:cNvSpPr/>
            <p:nvPr/>
          </p:nvSpPr>
          <p:spPr bwMode="auto">
            <a:xfrm>
              <a:off x="874382" y="0"/>
              <a:ext cx="1646238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</p:sp>
      </p:grpSp>
    </p:spTree>
    <p:extLst>
      <p:ext uri="{BB962C8B-B14F-4D97-AF65-F5344CB8AC3E}">
        <p14:creationId xmlns="" xmlns:p14="http://schemas.microsoft.com/office/powerpoint/2010/main" val="30747451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6" y="2286000"/>
            <a:ext cx="4800600" cy="3619500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878586151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2728" y="381000"/>
            <a:ext cx="10172700" cy="1493517"/>
          </a:xfrm>
        </p:spPr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7300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3"/>
            <a:ext cx="480060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19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00600" cy="2996398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99883085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/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21383737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5084979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199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7"/>
            <a:ext cx="6158418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6"/>
            <a:ext cx="3092115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1" y="6375679"/>
            <a:ext cx="1233355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0" y="6375679"/>
            <a:ext cx="3482179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4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33714220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696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4" y="0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>
            <a:off x="7389812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092117" cy="1196670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19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3" y="1741336"/>
            <a:ext cx="3092117" cy="4164164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200"/>
              </a:spcBef>
              <a:buNone/>
              <a:defRPr sz="1600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0" y="6375679"/>
            <a:ext cx="1232456" cy="348462"/>
          </a:xfrm>
        </p:spPr>
        <p:txBody>
          <a:bodyPr/>
          <a:lstStyle/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8" cy="34579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87568" y="6375679"/>
            <a:ext cx="1234440" cy="345796"/>
          </a:xfrm>
        </p:spPr>
        <p:txBody>
          <a:bodyPr/>
          <a:lstStyle/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</p:spTree>
    <p:extLst>
      <p:ext uri="{BB962C8B-B14F-4D97-AF65-F5344CB8AC3E}">
        <p14:creationId xmlns="" xmlns:p14="http://schemas.microsoft.com/office/powerpoint/2010/main" val="10670007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s-ES" smtClean="0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8" y="2286001"/>
            <a:ext cx="10178322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8" y="6375679"/>
            <a:ext cx="2329722" cy="34846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/>
              <a:pPr/>
              <a:t>10/22/2019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1" name="Freeform 6"/>
          <p:cNvSpPr/>
          <p:nvPr/>
        </p:nvSpPr>
        <p:spPr bwMode="auto">
          <a:xfrm>
            <a:off x="0" y="0"/>
            <a:ext cx="885825" cy="6858000"/>
          </a:xfrm>
          <a:custGeom>
            <a:avLst/>
            <a:gdLst/>
            <a:ahLst/>
            <a:cxnLst/>
            <a:rect l="0" t="0" r="r" b="b"/>
            <a:pathLst>
              <a:path w="558" h="4320">
                <a:moveTo>
                  <a:pt x="0" y="0"/>
                </a:moveTo>
                <a:lnTo>
                  <a:pt x="447" y="0"/>
                </a:lnTo>
                <a:lnTo>
                  <a:pt x="448" y="43"/>
                </a:lnTo>
                <a:lnTo>
                  <a:pt x="453" y="81"/>
                </a:lnTo>
                <a:lnTo>
                  <a:pt x="460" y="114"/>
                </a:lnTo>
                <a:lnTo>
                  <a:pt x="469" y="143"/>
                </a:lnTo>
                <a:lnTo>
                  <a:pt x="479" y="169"/>
                </a:lnTo>
                <a:lnTo>
                  <a:pt x="491" y="192"/>
                </a:lnTo>
                <a:lnTo>
                  <a:pt x="503" y="216"/>
                </a:lnTo>
                <a:lnTo>
                  <a:pt x="515" y="240"/>
                </a:lnTo>
                <a:lnTo>
                  <a:pt x="525" y="263"/>
                </a:lnTo>
                <a:lnTo>
                  <a:pt x="535" y="289"/>
                </a:lnTo>
                <a:lnTo>
                  <a:pt x="545" y="318"/>
                </a:lnTo>
                <a:lnTo>
                  <a:pt x="552" y="351"/>
                </a:lnTo>
                <a:lnTo>
                  <a:pt x="556" y="389"/>
                </a:lnTo>
                <a:lnTo>
                  <a:pt x="558" y="432"/>
                </a:lnTo>
                <a:lnTo>
                  <a:pt x="556" y="475"/>
                </a:lnTo>
                <a:lnTo>
                  <a:pt x="552" y="513"/>
                </a:lnTo>
                <a:lnTo>
                  <a:pt x="545" y="546"/>
                </a:lnTo>
                <a:lnTo>
                  <a:pt x="535" y="575"/>
                </a:lnTo>
                <a:lnTo>
                  <a:pt x="525" y="601"/>
                </a:lnTo>
                <a:lnTo>
                  <a:pt x="515" y="624"/>
                </a:lnTo>
                <a:lnTo>
                  <a:pt x="503" y="648"/>
                </a:lnTo>
                <a:lnTo>
                  <a:pt x="491" y="672"/>
                </a:lnTo>
                <a:lnTo>
                  <a:pt x="479" y="695"/>
                </a:lnTo>
                <a:lnTo>
                  <a:pt x="469" y="721"/>
                </a:lnTo>
                <a:lnTo>
                  <a:pt x="460" y="750"/>
                </a:lnTo>
                <a:lnTo>
                  <a:pt x="453" y="783"/>
                </a:lnTo>
                <a:lnTo>
                  <a:pt x="448" y="821"/>
                </a:lnTo>
                <a:lnTo>
                  <a:pt x="447" y="864"/>
                </a:lnTo>
                <a:lnTo>
                  <a:pt x="448" y="907"/>
                </a:lnTo>
                <a:lnTo>
                  <a:pt x="453" y="945"/>
                </a:lnTo>
                <a:lnTo>
                  <a:pt x="460" y="978"/>
                </a:lnTo>
                <a:lnTo>
                  <a:pt x="469" y="1007"/>
                </a:lnTo>
                <a:lnTo>
                  <a:pt x="479" y="1033"/>
                </a:lnTo>
                <a:lnTo>
                  <a:pt x="491" y="1056"/>
                </a:lnTo>
                <a:lnTo>
                  <a:pt x="503" y="1080"/>
                </a:lnTo>
                <a:lnTo>
                  <a:pt x="515" y="1104"/>
                </a:lnTo>
                <a:lnTo>
                  <a:pt x="525" y="1127"/>
                </a:lnTo>
                <a:lnTo>
                  <a:pt x="535" y="1153"/>
                </a:lnTo>
                <a:lnTo>
                  <a:pt x="545" y="1182"/>
                </a:lnTo>
                <a:lnTo>
                  <a:pt x="552" y="1215"/>
                </a:lnTo>
                <a:lnTo>
                  <a:pt x="556" y="1253"/>
                </a:lnTo>
                <a:lnTo>
                  <a:pt x="558" y="1296"/>
                </a:lnTo>
                <a:lnTo>
                  <a:pt x="556" y="1339"/>
                </a:lnTo>
                <a:lnTo>
                  <a:pt x="552" y="1377"/>
                </a:lnTo>
                <a:lnTo>
                  <a:pt x="545" y="1410"/>
                </a:lnTo>
                <a:lnTo>
                  <a:pt x="535" y="1439"/>
                </a:lnTo>
                <a:lnTo>
                  <a:pt x="525" y="1465"/>
                </a:lnTo>
                <a:lnTo>
                  <a:pt x="515" y="1488"/>
                </a:lnTo>
                <a:lnTo>
                  <a:pt x="503" y="1512"/>
                </a:lnTo>
                <a:lnTo>
                  <a:pt x="491" y="1536"/>
                </a:lnTo>
                <a:lnTo>
                  <a:pt x="479" y="1559"/>
                </a:lnTo>
                <a:lnTo>
                  <a:pt x="469" y="1585"/>
                </a:lnTo>
                <a:lnTo>
                  <a:pt x="460" y="1614"/>
                </a:lnTo>
                <a:lnTo>
                  <a:pt x="453" y="1647"/>
                </a:lnTo>
                <a:lnTo>
                  <a:pt x="448" y="1685"/>
                </a:lnTo>
                <a:lnTo>
                  <a:pt x="447" y="1728"/>
                </a:lnTo>
                <a:lnTo>
                  <a:pt x="448" y="1771"/>
                </a:lnTo>
                <a:lnTo>
                  <a:pt x="453" y="1809"/>
                </a:lnTo>
                <a:lnTo>
                  <a:pt x="460" y="1842"/>
                </a:lnTo>
                <a:lnTo>
                  <a:pt x="469" y="1871"/>
                </a:lnTo>
                <a:lnTo>
                  <a:pt x="479" y="1897"/>
                </a:lnTo>
                <a:lnTo>
                  <a:pt x="491" y="1920"/>
                </a:lnTo>
                <a:lnTo>
                  <a:pt x="503" y="1944"/>
                </a:lnTo>
                <a:lnTo>
                  <a:pt x="515" y="1968"/>
                </a:lnTo>
                <a:lnTo>
                  <a:pt x="525" y="1991"/>
                </a:lnTo>
                <a:lnTo>
                  <a:pt x="535" y="2017"/>
                </a:lnTo>
                <a:lnTo>
                  <a:pt x="545" y="2046"/>
                </a:lnTo>
                <a:lnTo>
                  <a:pt x="552" y="2079"/>
                </a:lnTo>
                <a:lnTo>
                  <a:pt x="556" y="2117"/>
                </a:lnTo>
                <a:lnTo>
                  <a:pt x="558" y="2159"/>
                </a:lnTo>
                <a:lnTo>
                  <a:pt x="556" y="2203"/>
                </a:lnTo>
                <a:lnTo>
                  <a:pt x="552" y="2241"/>
                </a:lnTo>
                <a:lnTo>
                  <a:pt x="545" y="2274"/>
                </a:lnTo>
                <a:lnTo>
                  <a:pt x="535" y="2303"/>
                </a:lnTo>
                <a:lnTo>
                  <a:pt x="525" y="2329"/>
                </a:lnTo>
                <a:lnTo>
                  <a:pt x="515" y="2352"/>
                </a:lnTo>
                <a:lnTo>
                  <a:pt x="503" y="2376"/>
                </a:lnTo>
                <a:lnTo>
                  <a:pt x="491" y="2400"/>
                </a:lnTo>
                <a:lnTo>
                  <a:pt x="479" y="2423"/>
                </a:lnTo>
                <a:lnTo>
                  <a:pt x="469" y="2449"/>
                </a:lnTo>
                <a:lnTo>
                  <a:pt x="460" y="2478"/>
                </a:lnTo>
                <a:lnTo>
                  <a:pt x="453" y="2511"/>
                </a:lnTo>
                <a:lnTo>
                  <a:pt x="448" y="2549"/>
                </a:lnTo>
                <a:lnTo>
                  <a:pt x="447" y="2592"/>
                </a:lnTo>
                <a:lnTo>
                  <a:pt x="448" y="2635"/>
                </a:lnTo>
                <a:lnTo>
                  <a:pt x="453" y="2673"/>
                </a:lnTo>
                <a:lnTo>
                  <a:pt x="460" y="2706"/>
                </a:lnTo>
                <a:lnTo>
                  <a:pt x="469" y="2735"/>
                </a:lnTo>
                <a:lnTo>
                  <a:pt x="479" y="2761"/>
                </a:lnTo>
                <a:lnTo>
                  <a:pt x="491" y="2784"/>
                </a:lnTo>
                <a:lnTo>
                  <a:pt x="515" y="2832"/>
                </a:lnTo>
                <a:lnTo>
                  <a:pt x="525" y="2855"/>
                </a:lnTo>
                <a:lnTo>
                  <a:pt x="535" y="2881"/>
                </a:lnTo>
                <a:lnTo>
                  <a:pt x="545" y="2910"/>
                </a:lnTo>
                <a:lnTo>
                  <a:pt x="552" y="2943"/>
                </a:lnTo>
                <a:lnTo>
                  <a:pt x="556" y="2981"/>
                </a:lnTo>
                <a:lnTo>
                  <a:pt x="558" y="3024"/>
                </a:lnTo>
                <a:lnTo>
                  <a:pt x="556" y="3067"/>
                </a:lnTo>
                <a:lnTo>
                  <a:pt x="552" y="3105"/>
                </a:lnTo>
                <a:lnTo>
                  <a:pt x="545" y="3138"/>
                </a:lnTo>
                <a:lnTo>
                  <a:pt x="535" y="3167"/>
                </a:lnTo>
                <a:lnTo>
                  <a:pt x="525" y="3193"/>
                </a:lnTo>
                <a:lnTo>
                  <a:pt x="515" y="3216"/>
                </a:lnTo>
                <a:lnTo>
                  <a:pt x="503" y="3240"/>
                </a:lnTo>
                <a:lnTo>
                  <a:pt x="491" y="3264"/>
                </a:lnTo>
                <a:lnTo>
                  <a:pt x="479" y="3287"/>
                </a:lnTo>
                <a:lnTo>
                  <a:pt x="469" y="3313"/>
                </a:lnTo>
                <a:lnTo>
                  <a:pt x="460" y="3342"/>
                </a:lnTo>
                <a:lnTo>
                  <a:pt x="453" y="3375"/>
                </a:lnTo>
                <a:lnTo>
                  <a:pt x="448" y="3413"/>
                </a:lnTo>
                <a:lnTo>
                  <a:pt x="447" y="3456"/>
                </a:lnTo>
                <a:lnTo>
                  <a:pt x="448" y="3499"/>
                </a:lnTo>
                <a:lnTo>
                  <a:pt x="453" y="3537"/>
                </a:lnTo>
                <a:lnTo>
                  <a:pt x="460" y="3570"/>
                </a:lnTo>
                <a:lnTo>
                  <a:pt x="469" y="3599"/>
                </a:lnTo>
                <a:lnTo>
                  <a:pt x="479" y="3625"/>
                </a:lnTo>
                <a:lnTo>
                  <a:pt x="491" y="3648"/>
                </a:lnTo>
                <a:lnTo>
                  <a:pt x="503" y="3672"/>
                </a:lnTo>
                <a:lnTo>
                  <a:pt x="515" y="3696"/>
                </a:lnTo>
                <a:lnTo>
                  <a:pt x="525" y="3719"/>
                </a:lnTo>
                <a:lnTo>
                  <a:pt x="535" y="3745"/>
                </a:lnTo>
                <a:lnTo>
                  <a:pt x="545" y="3774"/>
                </a:lnTo>
                <a:lnTo>
                  <a:pt x="552" y="3807"/>
                </a:lnTo>
                <a:lnTo>
                  <a:pt x="556" y="3845"/>
                </a:lnTo>
                <a:lnTo>
                  <a:pt x="558" y="3888"/>
                </a:lnTo>
                <a:lnTo>
                  <a:pt x="556" y="3931"/>
                </a:lnTo>
                <a:lnTo>
                  <a:pt x="552" y="3969"/>
                </a:lnTo>
                <a:lnTo>
                  <a:pt x="545" y="4002"/>
                </a:lnTo>
                <a:lnTo>
                  <a:pt x="535" y="4031"/>
                </a:lnTo>
                <a:lnTo>
                  <a:pt x="525" y="4057"/>
                </a:lnTo>
                <a:lnTo>
                  <a:pt x="515" y="4080"/>
                </a:lnTo>
                <a:lnTo>
                  <a:pt x="503" y="4104"/>
                </a:lnTo>
                <a:lnTo>
                  <a:pt x="491" y="4128"/>
                </a:lnTo>
                <a:lnTo>
                  <a:pt x="479" y="4151"/>
                </a:lnTo>
                <a:lnTo>
                  <a:pt x="469" y="4177"/>
                </a:lnTo>
                <a:lnTo>
                  <a:pt x="460" y="4206"/>
                </a:lnTo>
                <a:lnTo>
                  <a:pt x="453" y="4239"/>
                </a:lnTo>
                <a:lnTo>
                  <a:pt x="448" y="4277"/>
                </a:lnTo>
                <a:lnTo>
                  <a:pt x="447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  <a:headEnd/>
            <a:tailEnd/>
          </a:ln>
        </p:spPr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="" xmlns:p14="http://schemas.microsoft.com/office/powerpoint/2010/main" val="16397139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  <p:sldLayoutId id="2147483696" r:id="rId12"/>
    <p:sldLayoutId id="214748369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1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Gill Sans MT" panose="020B0502020104020203" pitchFamily="34" charset="0"/>
        <a:buChar char="–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057400" indent="-228600" algn="l" defTabSz="914400" rtl="0" eaLnBrk="1" latinLnBrk="0" hangingPunct="1">
        <a:lnSpc>
          <a:spcPct val="110000"/>
        </a:lnSpc>
        <a:spcBef>
          <a:spcPts val="700"/>
        </a:spcBef>
        <a:buClr>
          <a:schemeClr val="tx2"/>
        </a:buClr>
        <a:buFont typeface="Arial" panose="020B0604020202020204" pitchFamily="34" charset="0"/>
        <a:buChar char="•"/>
        <a:defRPr sz="1400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 xmlns="">
        <p15:guide id="1" pos="792">
          <p15:clr>
            <a:srgbClr val="F26B43"/>
          </p15:clr>
        </p15:guide>
        <p15:guide id="2" pos="7200">
          <p15:clr>
            <a:srgbClr val="F26B43"/>
          </p15:clr>
        </p15:guide>
        <p15:guide id="3" orient="horz" pos="4008">
          <p15:clr>
            <a:srgbClr val="F26B43"/>
          </p15:clr>
        </p15:guide>
        <p15:guide id="4" orient="horz" pos="1440">
          <p15:clr>
            <a:srgbClr val="F26B43"/>
          </p15:clr>
        </p15:guide>
        <p15:guide id="5" orient="horz" pos="3720">
          <p15:clr>
            <a:srgbClr val="F26B43"/>
          </p15:clr>
        </p15:guide>
        <p15:guide id="6" orient="horz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png"/><Relationship Id="rId2" Type="http://schemas.openxmlformats.org/officeDocument/2006/relationships/image" Target="../media/image15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tiff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png"/><Relationship Id="rId2" Type="http://schemas.openxmlformats.org/officeDocument/2006/relationships/image" Target="../media/image158.tiff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es/url?sa=i&amp;rct=j&amp;q=&amp;esrc=s&amp;source=imgres&amp;cd=&amp;cad=rja&amp;uact=8&amp;ved=2ahUKEwi4oMfsqtDaAhUSblAKHUl5BXYQjRx6BAgAEAU&amp;url=https://vandal.elespanol.com/caratulas/pc/fortnite/15388&amp;psig=AOvVaw26cGqpkd6q0RkXx7G_4jpN&amp;ust=1524570773022415" TargetMode="External"/><Relationship Id="rId3" Type="http://schemas.openxmlformats.org/officeDocument/2006/relationships/image" Target="../media/image160.jpeg"/><Relationship Id="rId7" Type="http://schemas.openxmlformats.org/officeDocument/2006/relationships/image" Target="../media/image164.jpeg"/><Relationship Id="rId2" Type="http://schemas.openxmlformats.org/officeDocument/2006/relationships/hyperlink" Target="http://www.google.es/url?sa=i&amp;rct=j&amp;q=&amp;esrc=s&amp;source=images&amp;cd=&amp;cad=rja&amp;uact=8&amp;ved=0ahUKEwjYvrmZvNbSAhWHqxoKHQZtA84QjRwIBw&amp;url=http://www.pokemon-sunmoon.com/es-es/&amp;psig=AFQjCNGlJOaHt0iVcwdgeoVOCNkuH74a5w&amp;ust=1489597213818561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eg"/><Relationship Id="rId5" Type="http://schemas.openxmlformats.org/officeDocument/2006/relationships/image" Target="../media/image162.jpeg"/><Relationship Id="rId10" Type="http://schemas.openxmlformats.org/officeDocument/2006/relationships/image" Target="../media/image166.jpeg"/><Relationship Id="rId4" Type="http://schemas.openxmlformats.org/officeDocument/2006/relationships/image" Target="../media/image161.jpeg"/><Relationship Id="rId9" Type="http://schemas.openxmlformats.org/officeDocument/2006/relationships/image" Target="../media/image165.jpe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3.jpeg"/><Relationship Id="rId2" Type="http://schemas.openxmlformats.org/officeDocument/2006/relationships/hyperlink" Target="GTA5.mp4" TargetMode="External"/><Relationship Id="rId1" Type="http://schemas.openxmlformats.org/officeDocument/2006/relationships/slideLayout" Target="../slideLayouts/slideLayout4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8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70.png"/><Relationship Id="rId5" Type="http://schemas.openxmlformats.org/officeDocument/2006/relationships/hyperlink" Target="http://www.hobbyconsolas.com/noticias/videojuegos-mas-vendidos-espana-agosto-2017-163770" TargetMode="External"/><Relationship Id="rId4" Type="http://schemas.openxmlformats.org/officeDocument/2006/relationships/image" Target="../media/image169.png"/></Relationships>
</file>

<file path=ppt/slides/_rels/slide109.xml.rels><?xml version="1.0" encoding="UTF-8" standalone="yes"?>
<Relationships xmlns="http://schemas.openxmlformats.org/package/2006/relationships"><Relationship Id="rId8" Type="http://schemas.openxmlformats.org/officeDocument/2006/relationships/hyperlink" Target="http://www.hobbyconsolas.com/noticias/videojuegos-mas-vendidos-espana-agosto-2017-163770" TargetMode="External"/><Relationship Id="rId3" Type="http://schemas.openxmlformats.org/officeDocument/2006/relationships/image" Target="../media/image171.png"/><Relationship Id="rId7" Type="http://schemas.openxmlformats.org/officeDocument/2006/relationships/image" Target="../media/image17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Relationship Id="rId9" Type="http://schemas.openxmlformats.org/officeDocument/2006/relationships/image" Target="../media/image17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jpeg"/><Relationship Id="rId7" Type="http://schemas.openxmlformats.org/officeDocument/2006/relationships/image" Target="../media/image180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9.gif"/><Relationship Id="rId5" Type="http://schemas.openxmlformats.org/officeDocument/2006/relationships/image" Target="../media/image178.jpeg"/><Relationship Id="rId4" Type="http://schemas.openxmlformats.org/officeDocument/2006/relationships/image" Target="../media/image177.pn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jpe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5.jpeg"/><Relationship Id="rId5" Type="http://schemas.openxmlformats.org/officeDocument/2006/relationships/image" Target="../media/image184.png"/><Relationship Id="rId4" Type="http://schemas.openxmlformats.org/officeDocument/2006/relationships/image" Target="../media/image183.jpeg"/></Relationships>
</file>

<file path=ppt/slides/_rels/slide113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vice.com/en_us/article/ev3gmm/red-dead-redemption-2-players-are-excited-to-attack-and-kill-feminists-in-the-game" TargetMode="External"/><Relationship Id="rId3" Type="http://schemas.openxmlformats.org/officeDocument/2006/relationships/image" Target="../media/image182.jpeg"/><Relationship Id="rId7" Type="http://schemas.openxmlformats.org/officeDocument/2006/relationships/image" Target="../media/image187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youtube.com/watch?v=oTcwl232id8" TargetMode="External"/><Relationship Id="rId11" Type="http://schemas.openxmlformats.org/officeDocument/2006/relationships/hyperlink" Target="https://www.youtube.com/watch?v=mZ7RicfseRU" TargetMode="External"/><Relationship Id="rId5" Type="http://schemas.openxmlformats.org/officeDocument/2006/relationships/image" Target="../media/image186.png"/><Relationship Id="rId10" Type="http://schemas.openxmlformats.org/officeDocument/2006/relationships/image" Target="../media/image189.png"/><Relationship Id="rId4" Type="http://schemas.openxmlformats.org/officeDocument/2006/relationships/hyperlink" Target="https://www.youtube.com/watch?v=MPYAM9AfRHo" TargetMode="External"/><Relationship Id="rId9" Type="http://schemas.openxmlformats.org/officeDocument/2006/relationships/image" Target="../media/image188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jpe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4" Type="http://schemas.openxmlformats.org/officeDocument/2006/relationships/chart" Target="../charts/chart17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tiff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6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google.es/url?sa=i&amp;rct=j&amp;q=&amp;esrc=s&amp;source=images&amp;cd=&amp;cad=rja&amp;uact=8&amp;ved=2ahUKEwiFw_bSkvTeAhURRBoKHUMkCuMQjRx6BAgBEAU&amp;url=https://www.youtube.com/watch?v=xN0fE5-c_Cw&amp;psig=AOvVaw2lbSOOrtEAT5ZZMGnu-VN-&amp;ust=1543393397475815" TargetMode="External"/><Relationship Id="rId3" Type="http://schemas.openxmlformats.org/officeDocument/2006/relationships/hyperlink" Target="https://www.google.es/url?sa=i&amp;rct=j&amp;q=&amp;esrc=s&amp;source=images&amp;cd=&amp;cad=rja&amp;uact=8&amp;ved=2ahUKEwij5dj4977aAhUPZ1AKHU99BgEQjRx6BAgAEAU&amp;url=https://www.elespanol.com/economia/empresas/20170825/241726586_0.html&amp;psig=AOvVaw2ZJ-edFk3prMf2Mv5VINSu&amp;ust=1523972976053144" TargetMode="External"/><Relationship Id="rId7" Type="http://schemas.openxmlformats.org/officeDocument/2006/relationships/image" Target="../media/image19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5.jpeg"/><Relationship Id="rId5" Type="http://schemas.openxmlformats.org/officeDocument/2006/relationships/hyperlink" Target="https://www.google.es/url?sa=i&amp;source=images&amp;cd=&amp;cad=rja&amp;uact=8&amp;ved=2ahUKEwjo5b_S05nbAhXFaxQKHaD4AOEQjRx6BAgBEAU&amp;url=http://www.infoplay.info/2017-06-09/usain-bolt-nuevo-embajador-mundial-de-pokerstars/2289/noticia/&amp;psig=AOvVaw1nZvt43Vpa0EFNmZwB9cl0&amp;ust=1527089974060646" TargetMode="External"/><Relationship Id="rId4" Type="http://schemas.openxmlformats.org/officeDocument/2006/relationships/image" Target="../media/image194.jpeg"/><Relationship Id="rId9" Type="http://schemas.openxmlformats.org/officeDocument/2006/relationships/image" Target="../media/image197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8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9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0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2.png"/><Relationship Id="rId5" Type="http://schemas.openxmlformats.org/officeDocument/2006/relationships/image" Target="../media/image201.jpeg"/><Relationship Id="rId4" Type="http://schemas.openxmlformats.org/officeDocument/2006/relationships/hyperlink" Target="https://www.google.es/url?sa=i&amp;rct=j&amp;q=&amp;esrc=s&amp;source=images&amp;cd=&amp;ved=&amp;url=https://www.sevillafc.es/actualidad/noticias/presentacion-equipaciones-1920&amp;psig=AOvVaw2_Q9KN3Y91b_bRzNbGlfeP&amp;ust=1569586956811849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3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4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ved=2ahUKEwiM5_Pat-7kAhUB3OAKHUg8CSkQjRx6BAgBEAQ&amp;url=https://es.wikipedia.org/wiki/Bilbao_Basket&amp;psig=AOvVaw00x0sulPYNAWKOGibW4Nkn&amp;ust=1569585472522955" TargetMode="External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7.png"/><Relationship Id="rId5" Type="http://schemas.openxmlformats.org/officeDocument/2006/relationships/image" Target="../media/image206.png"/><Relationship Id="rId4" Type="http://schemas.openxmlformats.org/officeDocument/2006/relationships/image" Target="../media/image205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ved=2ahUKEwiM5_Pat-7kAhUB3OAKHUg8CSkQjRx6BAgBEAQ&amp;url=https://es.wikipedia.org/wiki/Bilbao_Basket&amp;psig=AOvVaw00x0sulPYNAWKOGibW4Nkn&amp;ust=1569585472522955" TargetMode="External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9.png"/><Relationship Id="rId4" Type="http://schemas.openxmlformats.org/officeDocument/2006/relationships/image" Target="../media/image208.png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4.jpeg"/><Relationship Id="rId3" Type="http://schemas.openxmlformats.org/officeDocument/2006/relationships/image" Target="../media/image210.jpeg"/><Relationship Id="rId7" Type="http://schemas.openxmlformats.org/officeDocument/2006/relationships/image" Target="../media/image213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2.png"/><Relationship Id="rId5" Type="http://schemas.openxmlformats.org/officeDocument/2006/relationships/hyperlink" Target="https://www.google.es/url?sa=i&amp;source=images&amp;cd=&amp;cad=rja&amp;uact=8&amp;ved=2ahUKEwjI0b3G1JnbAhVBWRQKHQJkD6wQjRx6BAgBEAU&amp;url=https://codigo-de-bono.es/terminos-condiciones-los-bonos-sportium-16289.html&amp;psig=AOvVaw3_98KWvtpJGRurQfmFmlAo&amp;ust=1527090210547083" TargetMode="External"/><Relationship Id="rId4" Type="http://schemas.openxmlformats.org/officeDocument/2006/relationships/image" Target="../media/image211.png"/><Relationship Id="rId9" Type="http://schemas.openxmlformats.org/officeDocument/2006/relationships/image" Target="../media/image215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6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7.png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hyperlink" Target="Nos%20GASTAMOS%20200$%20en%20RASCA%20Y%20GANA%20y%20esto%20fue%20lo%20que%20paso.mp4" TargetMode="External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2.png"/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6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3.pn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4.pn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5.png"/><Relationship Id="rId1" Type="http://schemas.openxmlformats.org/officeDocument/2006/relationships/slideLayout" Target="../slideLayouts/slideLayout2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/Relationships>
</file>

<file path=ppt/slides/_rels/slide1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8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6.xml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1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6.xml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2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3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6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chart" Target="../charts/chart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6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7.jpeg"/><Relationship Id="rId1" Type="http://schemas.openxmlformats.org/officeDocument/2006/relationships/slideLayout" Target="../slideLayouts/slideLayout2.xml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9.jpeg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0.jpeg"/><Relationship Id="rId1" Type="http://schemas.openxmlformats.org/officeDocument/2006/relationships/slideLayout" Target="../slideLayouts/slideLayout2.xml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1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3.jpeg"/><Relationship Id="rId4" Type="http://schemas.openxmlformats.org/officeDocument/2006/relationships/image" Target="../media/image242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4.jpe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45.jpe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8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6.jpe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7.jpeg"/><Relationship Id="rId4" Type="http://schemas.openxmlformats.org/officeDocument/2006/relationships/hyperlink" Target="ADICCIONES%20CON%20Y%20SIN%20SUSTANCIA/VIDEOS/Anuncio%20IKEA%20Navidad%202018.mp4" TargetMode="Externa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43.jpeg"/><Relationship Id="rId4" Type="http://schemas.openxmlformats.org/officeDocument/2006/relationships/image" Target="../media/image42.png"/></Relationships>
</file>

<file path=ppt/slides/_rels/slide1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png"/><Relationship Id="rId3" Type="http://schemas.openxmlformats.org/officeDocument/2006/relationships/image" Target="../media/image248.jpeg"/><Relationship Id="rId7" Type="http://schemas.openxmlformats.org/officeDocument/2006/relationships/diagramColors" Target="../diagrams/colors9.xml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9.xml"/><Relationship Id="rId11" Type="http://schemas.microsoft.com/office/2007/relationships/diagramDrawing" Target="../diagrams/drawing10.xml"/><Relationship Id="rId5" Type="http://schemas.openxmlformats.org/officeDocument/2006/relationships/diagramLayout" Target="../diagrams/layout9.xml"/><Relationship Id="rId10" Type="http://schemas.openxmlformats.org/officeDocument/2006/relationships/image" Target="../media/image251.png"/><Relationship Id="rId4" Type="http://schemas.openxmlformats.org/officeDocument/2006/relationships/diagramData" Target="../diagrams/data9.xml"/><Relationship Id="rId9" Type="http://schemas.openxmlformats.org/officeDocument/2006/relationships/image" Target="../media/image250.png"/></Relationships>
</file>

<file path=ppt/slides/_rels/slide1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3.jpeg"/><Relationship Id="rId3" Type="http://schemas.openxmlformats.org/officeDocument/2006/relationships/diagramData" Target="../diagrams/data10.xml"/><Relationship Id="rId7" Type="http://schemas.openxmlformats.org/officeDocument/2006/relationships/image" Target="../media/image252.jpe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10" Type="http://schemas.microsoft.com/office/2007/relationships/diagramDrawing" Target="../diagrams/drawing11.xml"/><Relationship Id="rId4" Type="http://schemas.openxmlformats.org/officeDocument/2006/relationships/diagramLayout" Target="../diagrams/layout10.xml"/><Relationship Id="rId9" Type="http://schemas.openxmlformats.org/officeDocument/2006/relationships/image" Target="../media/image254.jpeg"/></Relationships>
</file>

<file path=ppt/slides/_rels/slide1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5.jpeg"/><Relationship Id="rId2" Type="http://schemas.openxmlformats.org/officeDocument/2006/relationships/image" Target="../media/image253.jpeg"/><Relationship Id="rId1" Type="http://schemas.openxmlformats.org/officeDocument/2006/relationships/slideLayout" Target="../slideLayouts/slideLayout6.xml"/></Relationships>
</file>

<file path=ppt/slides/_rels/slide1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oleObject" Target="../embeddings/oleObject2.bin"/><Relationship Id="rId4" Type="http://schemas.openxmlformats.org/officeDocument/2006/relationships/hyperlink" Target="Anuncio%20IKEA%20Navidad%202018.mp4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8.png"/><Relationship Id="rId5" Type="http://schemas.openxmlformats.org/officeDocument/2006/relationships/oleObject" Target="../embeddings/oleObject1.bin"/><Relationship Id="rId4" Type="http://schemas.openxmlformats.org/officeDocument/2006/relationships/hyperlink" Target="ADICCIONES%20CON%20Y%20SIN%20SUSTANCIA/VIDEOS/Campa&#241;a%20Unicef%20redes.mp4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13" Type="http://schemas.openxmlformats.org/officeDocument/2006/relationships/image" Target="../media/image14.jpeg"/><Relationship Id="rId18" Type="http://schemas.openxmlformats.org/officeDocument/2006/relationships/image" Target="../media/image1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17" Type="http://schemas.openxmlformats.org/officeDocument/2006/relationships/image" Target="../media/image18.jpeg"/><Relationship Id="rId2" Type="http://schemas.openxmlformats.org/officeDocument/2006/relationships/hyperlink" Target="http://www.google.es/url?sa=i&amp;rct=j&amp;q=&amp;esrc=s&amp;source=images&amp;cd=&amp;cad=rja&amp;uact=8&amp;ved=0ahUKEwiJ_5_61YPLAhVBGxQKHeFJDTcQjRwIBw&amp;url=http://blogs.uab.cat/tecnologiayactualidad/2014/09/16/una-app-para-medir-tu-adiccion-al-movil/&amp;psig=AFQjCNEVImXzLekDWLhaL6YiZVHoDJwTtg&amp;ust=1455965934912220" TargetMode="External"/><Relationship Id="rId16" Type="http://schemas.openxmlformats.org/officeDocument/2006/relationships/image" Target="../media/image17.png"/><Relationship Id="rId20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11" Type="http://schemas.openxmlformats.org/officeDocument/2006/relationships/image" Target="../media/image12.jpeg"/><Relationship Id="rId5" Type="http://schemas.openxmlformats.org/officeDocument/2006/relationships/image" Target="../media/image6.jpeg"/><Relationship Id="rId15" Type="http://schemas.openxmlformats.org/officeDocument/2006/relationships/image" Target="../media/image16.png"/><Relationship Id="rId10" Type="http://schemas.openxmlformats.org/officeDocument/2006/relationships/image" Target="../media/image11.jpeg"/><Relationship Id="rId19" Type="http://schemas.openxmlformats.org/officeDocument/2006/relationships/image" Target="../media/image20.png"/><Relationship Id="rId4" Type="http://schemas.openxmlformats.org/officeDocument/2006/relationships/image" Target="../media/image5.jpeg"/><Relationship Id="rId9" Type="http://schemas.openxmlformats.org/officeDocument/2006/relationships/image" Target="../media/image10.jpeg"/><Relationship Id="rId14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tif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jpeg"/><Relationship Id="rId3" Type="http://schemas.openxmlformats.org/officeDocument/2006/relationships/image" Target="../media/image100.jpeg"/><Relationship Id="rId7" Type="http://schemas.openxmlformats.org/officeDocument/2006/relationships/image" Target="../media/image104.jpe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5" Type="http://schemas.openxmlformats.org/officeDocument/2006/relationships/image" Target="../media/image102.jpeg"/><Relationship Id="rId10" Type="http://schemas.openxmlformats.org/officeDocument/2006/relationships/image" Target="../media/image106.jpeg"/><Relationship Id="rId4" Type="http://schemas.openxmlformats.org/officeDocument/2006/relationships/image" Target="../media/image101.png"/><Relationship Id="rId9" Type="http://schemas.openxmlformats.org/officeDocument/2006/relationships/hyperlink" Target="https://1.bp.blogspot.com/-etRWNgDFW_4/WCHLfZ7uLgI/AAAAAAAAJ9k/dxISLBW9nUMRBIDWqPBdSeqKNXCsfh7LQCLcB/s1600/davila121016.jpg" TargetMode="Externa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jpeg"/><Relationship Id="rId2" Type="http://schemas.openxmlformats.org/officeDocument/2006/relationships/hyperlink" Target="https://www.google.es/url?sa=i&amp;rct=j&amp;q=&amp;esrc=s&amp;source=images&amp;cd=&amp;ved=2ahUKEwivsMDoq-nkAhUqyYUKHWzcBnEQjRx6BAgBEAQ&amp;url=https://www.martesfinanciero.com/panel-principal/lo-que-sucede-en-internet-en-un-minuto/&amp;psig=AOvVaw02rQqKBApxiqdTiJDXS0Lf&amp;ust=1569410489245023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0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jpe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oogle.es/url?sa=i&amp;rct=j&amp;q=&amp;esrc=s&amp;source=images&amp;cd=&amp;cad=rja&amp;uact=8&amp;ved=0CAcQjRxqFQoTCLbitf_4l8kCFcvAFAod4hUA4A&amp;url=https://competenciasdirectivas.wordpress.com/2015/02/04/quesito-piramide-de-maslow-de-los-simpsons/&amp;psig=AFQjCNFouAikHNiBlzdlvPQgS_Qkt65-Pg&amp;ust=1447866454696100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4.jpeg"/><Relationship Id="rId5" Type="http://schemas.openxmlformats.org/officeDocument/2006/relationships/hyperlink" Target="http://www.google.es/url?sa=i&amp;rct=j&amp;q=&amp;esrc=s&amp;source=images&amp;cd=&amp;cad=rja&amp;uact=8&amp;ved=0CAcQjRxqFQoTCIypztTjl8kCFYa2FAodtGgCKg&amp;url=http://medicinaenparaguay.blogspot.com/2013/09/recibir-me-gusta-en-facebook-activa_9.html&amp;psig=AFQjCNEUWlzQ9xOHWBL-I2Mu86aFazBY1w&amp;ust=1447860701463643" TargetMode="External"/><Relationship Id="rId4" Type="http://schemas.openxmlformats.org/officeDocument/2006/relationships/image" Target="../media/image113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hyperlink" Target="MOVISTAR%20DESCONOCIDOS.avi" TargetMode="External"/><Relationship Id="rId3" Type="http://schemas.openxmlformats.org/officeDocument/2006/relationships/diagramLayout" Target="../diagrams/layout1.xml"/><Relationship Id="rId7" Type="http://schemas.openxmlformats.org/officeDocument/2006/relationships/image" Target="../media/image116.gif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5.gif"/><Relationship Id="rId5" Type="http://schemas.openxmlformats.org/officeDocument/2006/relationships/diagramColors" Target="../diagrams/colors1.xml"/><Relationship Id="rId10" Type="http://schemas.microsoft.com/office/2007/relationships/diagramDrawing" Target="../diagrams/drawing1.xml"/><Relationship Id="rId4" Type="http://schemas.openxmlformats.org/officeDocument/2006/relationships/diagramQuickStyle" Target="../diagrams/quickStyle1.xml"/><Relationship Id="rId9" Type="http://schemas.openxmlformats.org/officeDocument/2006/relationships/image" Target="../media/image117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png"/><Relationship Id="rId2" Type="http://schemas.openxmlformats.org/officeDocument/2006/relationships/image" Target="../media/image118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1.png"/><Relationship Id="rId4" Type="http://schemas.openxmlformats.org/officeDocument/2006/relationships/image" Target="../media/image120.png"/></Relationships>
</file>

<file path=ppt/slides/_rels/slide6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12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24.png"/><Relationship Id="rId4" Type="http://schemas.openxmlformats.org/officeDocument/2006/relationships/image" Target="../media/image123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image" Target="../media/image128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tiff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tiff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Relationship Id="rId4" Type="http://schemas.openxmlformats.org/officeDocument/2006/relationships/chart" Target="../charts/chart5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diagramData" Target="../diagrams/data3.xml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6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tiff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5.png"/><Relationship Id="rId3" Type="http://schemas.openxmlformats.org/officeDocument/2006/relationships/diagramData" Target="../diagrams/data4.xml"/><Relationship Id="rId7" Type="http://schemas.openxmlformats.org/officeDocument/2006/relationships/hyperlink" Target="http://www.ciberbullying.com/cyberbullying/wp-content/uploads/2017/01/Cyberbullying-among-young-people_LIBE-commision-EU-study.png" TargetMode="External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diagramDrawing" Target="../diagrams/drawing6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8.jpeg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1.pn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8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8.xml"/><Relationship Id="rId4" Type="http://schemas.openxmlformats.org/officeDocument/2006/relationships/chart" Target="../charts/chart9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8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3.xml"/><Relationship Id="rId4" Type="http://schemas.openxmlformats.org/officeDocument/2006/relationships/chart" Target="../charts/chart12.xml"/></Relationships>
</file>

<file path=ppt/slides/_rels/slide9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7.xml"/><Relationship Id="rId3" Type="http://schemas.openxmlformats.org/officeDocument/2006/relationships/chart" Target="../charts/chart15.xml"/><Relationship Id="rId7" Type="http://schemas.openxmlformats.org/officeDocument/2006/relationships/diagramColors" Target="../diagrams/colors5.xml"/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6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microsoft.com/office/2007/relationships/diagramDrawing" Target="../diagrams/drawing8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3.jpeg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9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9.xml"/><Relationship Id="rId3" Type="http://schemas.openxmlformats.org/officeDocument/2006/relationships/diagramLayout" Target="../diagrams/layout7.xml"/><Relationship Id="rId7" Type="http://schemas.openxmlformats.org/officeDocument/2006/relationships/image" Target="../media/image144.jpeg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www.google.es/url?sa=i&amp;rct=j&amp;q=&amp;esrc=s&amp;source=images&amp;cd=&amp;cad=rja&amp;uact=8&amp;ved=0ahUKEwjhs7P2rfzTAhXIXRoKHcylDhkQjRwIBw&amp;url=https://nbrito11m98.wordpress.com/2010/05/15/carta-del-jefe-toro-sentado/&amp;psig=AFQjCNGkjq7xPND0ccJTHxtoM3m1a9fLFg&amp;ust=1495297081646320" TargetMode="Externa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png"/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pn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359509" y="1629164"/>
            <a:ext cx="10042269" cy="2168285"/>
          </a:xfrm>
        </p:spPr>
        <p:txBody>
          <a:bodyPr/>
          <a:lstStyle/>
          <a:p>
            <a:r>
              <a:rPr lang="es-ES" sz="4000" b="1" dirty="0" smtClean="0"/>
              <a:t> </a:t>
            </a:r>
            <a:r>
              <a:rPr lang="es-ES" sz="4000" b="1" dirty="0" smtClean="0"/>
              <a:t>COIDADO DA IDENTIDADE DIXITAL NO CONTEXTO EDUCATIVO.</a:t>
            </a:r>
            <a:r>
              <a:rPr lang="pt-BR" sz="4000" b="1" dirty="0" smtClean="0"/>
              <a:t/>
            </a:r>
            <a:br>
              <a:rPr lang="pt-BR" sz="4000" b="1" dirty="0" smtClean="0"/>
            </a:br>
            <a:r>
              <a:rPr lang="pt-BR" sz="3200" b="1" dirty="0" smtClean="0">
                <a:solidFill>
                  <a:schemeClr val="accent4">
                    <a:lumMod val="75000"/>
                  </a:schemeClr>
                </a:solidFill>
              </a:rPr>
              <a:t>PREVENCIÓN DE RISCOS E EXEMPLOS DE BOAS PRÁCTICAS</a:t>
            </a:r>
            <a:endParaRPr lang="es-ES" sz="4000" b="1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502259" y="5105785"/>
            <a:ext cx="8733181" cy="801685"/>
          </a:xfrm>
        </p:spPr>
        <p:txBody>
          <a:bodyPr>
            <a:noAutofit/>
          </a:bodyPr>
          <a:lstStyle/>
          <a:p>
            <a:pPr algn="l"/>
            <a:r>
              <a:rPr lang="es-ES_tradnl" sz="1400" dirty="0" smtClean="0">
                <a:solidFill>
                  <a:srgbClr val="002060"/>
                </a:solidFill>
              </a:rPr>
              <a:t>d. ANTONIO </a:t>
            </a:r>
            <a:r>
              <a:rPr lang="es-ES_tradnl" sz="1400" dirty="0">
                <a:solidFill>
                  <a:srgbClr val="002060"/>
                </a:solidFill>
              </a:rPr>
              <a:t>RIAL </a:t>
            </a:r>
            <a:r>
              <a:rPr lang="es-ES_tradnl" sz="1400" dirty="0" smtClean="0">
                <a:solidFill>
                  <a:srgbClr val="002060"/>
                </a:solidFill>
              </a:rPr>
              <a:t>BOUBETA</a:t>
            </a:r>
          </a:p>
          <a:p>
            <a:pPr algn="l"/>
            <a:r>
              <a:rPr lang="es-ES_tradnl" sz="1400" dirty="0" smtClean="0">
                <a:solidFill>
                  <a:srgbClr val="002060"/>
                </a:solidFill>
              </a:rPr>
              <a:t>d</a:t>
            </a:r>
            <a:r>
              <a:rPr lang="es-ES_tradnl" sz="1400" dirty="0" smtClean="0">
                <a:solidFill>
                  <a:srgbClr val="002060"/>
                </a:solidFill>
              </a:rPr>
              <a:t>. José torres </a:t>
            </a:r>
            <a:r>
              <a:rPr lang="es-ES_tradnl" sz="1400" dirty="0" err="1" smtClean="0">
                <a:solidFill>
                  <a:srgbClr val="002060"/>
                </a:solidFill>
              </a:rPr>
              <a:t>meirA</a:t>
            </a:r>
            <a:endParaRPr lang="es-ES_tradnl" sz="1400" cap="none" dirty="0" smtClean="0">
              <a:solidFill>
                <a:srgbClr val="002060"/>
              </a:solidFill>
            </a:endParaRPr>
          </a:p>
          <a:p>
            <a:pPr algn="l"/>
            <a:r>
              <a:rPr lang="es-ES_tradnl" sz="1400" cap="none" dirty="0" err="1" smtClean="0">
                <a:solidFill>
                  <a:srgbClr val="002060"/>
                </a:solidFill>
              </a:rPr>
              <a:t>Dna</a:t>
            </a:r>
            <a:r>
              <a:rPr lang="es-ES_tradnl" sz="1400" cap="none" dirty="0" smtClean="0">
                <a:solidFill>
                  <a:srgbClr val="002060"/>
                </a:solidFill>
              </a:rPr>
              <a:t>. </a:t>
            </a:r>
            <a:r>
              <a:rPr lang="es-ES_tradnl" sz="1400" cap="none" dirty="0" smtClean="0">
                <a:solidFill>
                  <a:srgbClr val="002060"/>
                </a:solidFill>
              </a:rPr>
              <a:t>B</a:t>
            </a:r>
            <a:r>
              <a:rPr lang="es-ES_tradnl" sz="1400" cap="none" dirty="0" smtClean="0">
                <a:solidFill>
                  <a:srgbClr val="002060"/>
                </a:solidFill>
              </a:rPr>
              <a:t>ELÉN MONTESA LOU</a:t>
            </a:r>
          </a:p>
          <a:p>
            <a:pPr algn="l"/>
            <a:r>
              <a:rPr lang="es-ES_tradnl" sz="1400" cap="none" dirty="0" smtClean="0">
                <a:solidFill>
                  <a:srgbClr val="002060"/>
                </a:solidFill>
              </a:rPr>
              <a:t>D. </a:t>
            </a:r>
            <a:r>
              <a:rPr lang="es-ES_tradnl" sz="1400" cap="none" dirty="0" smtClean="0">
                <a:solidFill>
                  <a:srgbClr val="002060"/>
                </a:solidFill>
              </a:rPr>
              <a:t>LUÍS </a:t>
            </a:r>
            <a:r>
              <a:rPr lang="es-ES_tradnl" sz="1400" cap="none" dirty="0" smtClean="0">
                <a:solidFill>
                  <a:srgbClr val="002060"/>
                </a:solidFill>
              </a:rPr>
              <a:t>PENA </a:t>
            </a:r>
            <a:r>
              <a:rPr lang="es-ES_tradnl" sz="1400" cap="none" dirty="0" smtClean="0">
                <a:solidFill>
                  <a:srgbClr val="002060"/>
                </a:solidFill>
              </a:rPr>
              <a:t>FERNÁNDEZ</a:t>
            </a:r>
            <a:endParaRPr lang="es-ES_tradnl" sz="300" dirty="0" smtClean="0">
              <a:solidFill>
                <a:srgbClr val="002060"/>
              </a:solidFill>
            </a:endParaRPr>
          </a:p>
          <a:p>
            <a:pPr algn="l"/>
            <a:r>
              <a:rPr lang="es-ES_tradnl" sz="1050" b="0" dirty="0" smtClean="0">
                <a:solidFill>
                  <a:srgbClr val="002060"/>
                </a:solidFill>
              </a:rPr>
              <a:t>Ferrol, </a:t>
            </a:r>
            <a:r>
              <a:rPr lang="es-ES_tradnl" sz="1050" b="0" dirty="0" err="1" smtClean="0">
                <a:solidFill>
                  <a:srgbClr val="002060"/>
                </a:solidFill>
              </a:rPr>
              <a:t>outubro-novembro</a:t>
            </a:r>
            <a:r>
              <a:rPr lang="es-ES_tradnl" sz="1050" b="0" dirty="0" smtClean="0">
                <a:solidFill>
                  <a:srgbClr val="002060"/>
                </a:solidFill>
              </a:rPr>
              <a:t> 2019</a:t>
            </a:r>
            <a:endParaRPr lang="es-ES_tradnl" sz="1050" b="0" dirty="0">
              <a:solidFill>
                <a:srgbClr val="002060"/>
              </a:solidFill>
            </a:endParaRPr>
          </a:p>
        </p:txBody>
      </p:sp>
      <p:sp>
        <p:nvSpPr>
          <p:cNvPr id="5" name="AutoShape 2" descr="Resultado de imagen de concello de boir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10262506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4019" y="403231"/>
            <a:ext cx="6402359" cy="55711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563755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85261" y="769257"/>
            <a:ext cx="7653924" cy="4111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1045028" y="5096730"/>
            <a:ext cx="10509358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just"/>
            <a:r>
              <a:rPr lang="es-ES" b="1" dirty="0" smtClean="0">
                <a:solidFill>
                  <a:srgbClr val="002060"/>
                </a:solidFill>
              </a:rPr>
              <a:t>Las Habilidades de Comunicación, la </a:t>
            </a:r>
            <a:r>
              <a:rPr lang="es-ES" b="1" dirty="0" err="1" smtClean="0">
                <a:solidFill>
                  <a:srgbClr val="002060"/>
                </a:solidFill>
              </a:rPr>
              <a:t>Asertividad</a:t>
            </a:r>
            <a:r>
              <a:rPr lang="es-ES" b="1" dirty="0" smtClean="0">
                <a:solidFill>
                  <a:srgbClr val="002060"/>
                </a:solidFill>
              </a:rPr>
              <a:t> o las Habilidades de Resolución de Conflictos están en la base de muchos casos de </a:t>
            </a:r>
            <a:r>
              <a:rPr lang="es-ES" b="1" dirty="0" err="1" smtClean="0">
                <a:solidFill>
                  <a:srgbClr val="002060"/>
                </a:solidFill>
              </a:rPr>
              <a:t>ciberacoso</a:t>
            </a:r>
            <a:r>
              <a:rPr lang="es-ES" b="1" dirty="0" smtClean="0">
                <a:solidFill>
                  <a:srgbClr val="002060"/>
                </a:solidFill>
              </a:rPr>
              <a:t>: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rgbClr val="002060"/>
                </a:solidFill>
              </a:rPr>
              <a:t>Los </a:t>
            </a:r>
            <a:r>
              <a:rPr lang="es-ES" dirty="0" err="1" smtClean="0">
                <a:solidFill>
                  <a:srgbClr val="002060"/>
                </a:solidFill>
              </a:rPr>
              <a:t>ciberacosares</a:t>
            </a:r>
            <a:r>
              <a:rPr lang="es-ES" dirty="0" smtClean="0">
                <a:solidFill>
                  <a:srgbClr val="002060"/>
                </a:solidFill>
              </a:rPr>
              <a:t> son los que presentan menos </a:t>
            </a:r>
            <a:r>
              <a:rPr lang="es-ES" dirty="0" err="1" smtClean="0">
                <a:solidFill>
                  <a:srgbClr val="002060"/>
                </a:solidFill>
              </a:rPr>
              <a:t>asertividad</a:t>
            </a:r>
            <a:r>
              <a:rPr lang="es-ES" dirty="0" smtClean="0">
                <a:solidFill>
                  <a:srgbClr val="002060"/>
                </a:solidFill>
              </a:rPr>
              <a:t> capacidad de resolución de conflictos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rgbClr val="002060"/>
                </a:solidFill>
              </a:rPr>
              <a:t>Las víctimas y las </a:t>
            </a:r>
            <a:r>
              <a:rPr lang="es-ES" dirty="0" err="1" smtClean="0">
                <a:solidFill>
                  <a:srgbClr val="002060"/>
                </a:solidFill>
              </a:rPr>
              <a:t>Bully-victims</a:t>
            </a:r>
            <a:r>
              <a:rPr lang="es-ES" dirty="0" smtClean="0">
                <a:solidFill>
                  <a:srgbClr val="002060"/>
                </a:solidFill>
              </a:rPr>
              <a:t> son las que tienen más afectadas las habilidades de comunicación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73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2 Grupo"/>
          <p:cNvGrpSpPr/>
          <p:nvPr/>
        </p:nvGrpSpPr>
        <p:grpSpPr>
          <a:xfrm>
            <a:off x="1531101" y="624114"/>
            <a:ext cx="9412669" cy="3798971"/>
            <a:chOff x="63484" y="2125053"/>
            <a:chExt cx="4556813" cy="2051192"/>
          </a:xfrm>
        </p:grpSpPr>
        <p:pic>
          <p:nvPicPr>
            <p:cNvPr id="6149" name="Picture 5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84" y="2125053"/>
              <a:ext cx="4556813" cy="20511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2" name="1 Elipse"/>
            <p:cNvSpPr/>
            <p:nvPr/>
          </p:nvSpPr>
          <p:spPr>
            <a:xfrm>
              <a:off x="1428142" y="2862617"/>
              <a:ext cx="486054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  <p:sp>
          <p:nvSpPr>
            <p:cNvPr id="9" name="8 Elipse"/>
            <p:cNvSpPr/>
            <p:nvPr/>
          </p:nvSpPr>
          <p:spPr>
            <a:xfrm>
              <a:off x="3473146" y="2862617"/>
              <a:ext cx="594798" cy="576064"/>
            </a:xfrm>
            <a:prstGeom prst="ellipse">
              <a:avLst/>
            </a:prstGeom>
            <a:noFill/>
            <a:ln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  <p:sp>
        <p:nvSpPr>
          <p:cNvPr id="10" name="9 Rectángulo"/>
          <p:cNvSpPr/>
          <p:nvPr/>
        </p:nvSpPr>
        <p:spPr>
          <a:xfrm>
            <a:off x="1531101" y="4703319"/>
            <a:ext cx="9412669" cy="646331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2060"/>
                </a:solidFill>
              </a:rPr>
              <a:t>La autoestima se ve también claramente afectada en el </a:t>
            </a:r>
            <a:r>
              <a:rPr lang="es-ES" b="1" dirty="0" err="1" smtClean="0">
                <a:solidFill>
                  <a:srgbClr val="002060"/>
                </a:solidFill>
              </a:rPr>
              <a:t>ciberacoso</a:t>
            </a:r>
            <a:r>
              <a:rPr lang="es-ES" b="1" dirty="0" smtClean="0">
                <a:solidFill>
                  <a:srgbClr val="002060"/>
                </a:solidFill>
              </a:rPr>
              <a:t>, especialmente en el caso de las </a:t>
            </a:r>
            <a:r>
              <a:rPr lang="es-ES" b="1" dirty="0" err="1" smtClean="0">
                <a:solidFill>
                  <a:srgbClr val="002060"/>
                </a:solidFill>
              </a:rPr>
              <a:t>Bully-Victims</a:t>
            </a:r>
            <a:r>
              <a:rPr lang="es-ES" b="1" dirty="0" smtClean="0">
                <a:solidFill>
                  <a:srgbClr val="002060"/>
                </a:solidFill>
              </a:rPr>
              <a:t>, lo cual les convierte en un perfil especialmente “sensible”</a:t>
            </a:r>
            <a:endParaRPr lang="es-ES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7672310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9737" y="3145441"/>
            <a:ext cx="6226653" cy="35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356" y="3221643"/>
            <a:ext cx="5623775" cy="342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25400" y="783771"/>
            <a:ext cx="12192001" cy="1528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6 Rectángulo redondeado"/>
          <p:cNvSpPr/>
          <p:nvPr/>
        </p:nvSpPr>
        <p:spPr>
          <a:xfrm>
            <a:off x="2034903" y="2665278"/>
            <a:ext cx="2479040" cy="38272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BULLYING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081520" y="2665278"/>
            <a:ext cx="2977859" cy="38272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CIBERBULLYING</a:t>
            </a:r>
            <a:endParaRPr lang="es-ES" sz="2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1267871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 redondeado"/>
          <p:cNvSpPr/>
          <p:nvPr/>
        </p:nvSpPr>
        <p:spPr>
          <a:xfrm>
            <a:off x="1686560" y="1316538"/>
            <a:ext cx="2479040" cy="38272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BULLYING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7081520" y="1316538"/>
            <a:ext cx="2977859" cy="382723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CIBERBULLYING</a:t>
            </a:r>
            <a:endParaRPr lang="es-ES" sz="2000" b="1" dirty="0">
              <a:solidFill>
                <a:schemeClr val="bg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3663" y="1927860"/>
            <a:ext cx="5639017" cy="39944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35333" y="1912620"/>
            <a:ext cx="5703805" cy="40672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99049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7 CuadroTexto"/>
          <p:cNvSpPr txBox="1"/>
          <p:nvPr/>
        </p:nvSpPr>
        <p:spPr>
          <a:xfrm>
            <a:off x="4452926" y="2357431"/>
            <a:ext cx="364333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s-ES" sz="2400" b="1" dirty="0">
              <a:solidFill>
                <a:srgbClr val="92D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cs typeface="Arial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65200" y="382385"/>
            <a:ext cx="10464800" cy="1492132"/>
          </a:xfrm>
        </p:spPr>
        <p:txBody>
          <a:bodyPr/>
          <a:lstStyle/>
          <a:p>
            <a:r>
              <a:rPr lang="es-ES_tradnl" dirty="0" err="1" smtClean="0"/>
              <a:t>Adicci</a:t>
            </a:r>
            <a:r>
              <a:rPr lang="es-ES" dirty="0" err="1" smtClean="0"/>
              <a:t>ón</a:t>
            </a:r>
            <a:r>
              <a:rPr lang="es-ES" dirty="0" smtClean="0"/>
              <a:t> a los videojuegos </a:t>
            </a:r>
            <a:r>
              <a:rPr lang="es-ES" sz="4800" cap="none" dirty="0" err="1" smtClean="0">
                <a:solidFill>
                  <a:schemeClr val="accent4">
                    <a:lumMod val="75000"/>
                  </a:schemeClr>
                </a:solidFill>
              </a:rPr>
              <a:t>Gaming</a:t>
            </a:r>
            <a:endParaRPr lang="es-ES_tradnl" sz="4800" cap="none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6" name="Imagen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02934" y="1874517"/>
            <a:ext cx="7467600" cy="416785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95479731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1251677" y="1161889"/>
            <a:ext cx="10178322" cy="700457"/>
          </a:xfrm>
        </p:spPr>
        <p:txBody>
          <a:bodyPr>
            <a:normAutofit/>
          </a:bodyPr>
          <a:lstStyle/>
          <a:p>
            <a:r>
              <a:rPr lang="es-ES_tradnl" sz="3600" cap="none" dirty="0" smtClean="0"/>
              <a:t>Por 25 pesetas</a:t>
            </a:r>
            <a:r>
              <a:rPr lang="mr-IN" sz="3600" cap="none" dirty="0" smtClean="0"/>
              <a:t>…</a:t>
            </a:r>
            <a:r>
              <a:rPr lang="es-ES" sz="3600" cap="none" dirty="0" smtClean="0"/>
              <a:t> juegos de nuestra infancia</a:t>
            </a:r>
            <a:endParaRPr lang="es-ES_tradnl" sz="3600" cap="none" dirty="0"/>
          </a:p>
        </p:txBody>
      </p:sp>
      <p:grpSp>
        <p:nvGrpSpPr>
          <p:cNvPr id="11" name="Agrupar 10"/>
          <p:cNvGrpSpPr/>
          <p:nvPr/>
        </p:nvGrpSpPr>
        <p:grpSpPr>
          <a:xfrm>
            <a:off x="3300450" y="2000369"/>
            <a:ext cx="6819722" cy="3994484"/>
            <a:chOff x="3869793" y="1862346"/>
            <a:chExt cx="6819722" cy="3994484"/>
          </a:xfrm>
        </p:grpSpPr>
        <p:pic>
          <p:nvPicPr>
            <p:cNvPr id="10" name="Imagen 9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69793" y="1862346"/>
              <a:ext cx="2985776" cy="3994484"/>
            </a:xfrm>
            <a:prstGeom prst="rect">
              <a:avLst/>
            </a:prstGeom>
          </p:spPr>
        </p:pic>
        <p:pic>
          <p:nvPicPr>
            <p:cNvPr id="9" name="Imagen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624368" y="2262657"/>
              <a:ext cx="5065147" cy="3594173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="" xmlns:p14="http://schemas.microsoft.com/office/powerpoint/2010/main" val="112025506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313805"/>
            <a:ext cx="10940322" cy="1492132"/>
          </a:xfrm>
        </p:spPr>
        <p:txBody>
          <a:bodyPr/>
          <a:lstStyle/>
          <a:p>
            <a:r>
              <a:rPr lang="es-ES_tradnl" dirty="0" smtClean="0"/>
              <a:t>¿A </a:t>
            </a:r>
            <a:r>
              <a:rPr lang="es-ES_tradnl" dirty="0" err="1" smtClean="0"/>
              <a:t>qu</a:t>
            </a:r>
            <a:r>
              <a:rPr lang="es-ES" dirty="0" smtClean="0"/>
              <a:t>é juegan LOS ADOLESCENTES?</a:t>
            </a:r>
            <a:endParaRPr lang="es-ES_tradnl" dirty="0"/>
          </a:p>
        </p:txBody>
      </p:sp>
      <p:pic>
        <p:nvPicPr>
          <p:cNvPr id="4" name="Picture 7" descr="Resultado de imagen de pokemon sol y luna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1212639"/>
            <a:ext cx="3374277" cy="177048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Usuario\Desktop\ERGUETE 2016\Pay to Win\Imaxes\principal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57491" y="1821865"/>
            <a:ext cx="2271037" cy="403939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Resultado de imagen de fifa 18 ps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489" y="4120183"/>
            <a:ext cx="2376181" cy="2376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0" descr="Resultado de imagen de gta v ps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3405" y="1206373"/>
            <a:ext cx="2423712" cy="279787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6" descr="Resultado de imagen de call of duty ps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1678" y="3127500"/>
            <a:ext cx="2817515" cy="3521893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Resultado de imagen">
            <a:hlinkClick r:id="rId8"/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7642" y="4120183"/>
            <a:ext cx="2376181" cy="23761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8" descr="Imagen relacionada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36210" y="1306377"/>
            <a:ext cx="1842125" cy="259786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8230542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0" descr="Resultado de imagen de gta v ps4">
            <a:hlinkClick r:id="rId2" action="ppaction://hlinkfil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2358" y="1701537"/>
            <a:ext cx="4014034" cy="46337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ítulo 10"/>
          <p:cNvSpPr>
            <a:spLocks noGrp="1"/>
          </p:cNvSpPr>
          <p:nvPr>
            <p:ph type="title"/>
          </p:nvPr>
        </p:nvSpPr>
        <p:spPr>
          <a:xfrm>
            <a:off x="1257300" y="361448"/>
            <a:ext cx="10178322" cy="1492132"/>
          </a:xfrm>
        </p:spPr>
        <p:txBody>
          <a:bodyPr/>
          <a:lstStyle/>
          <a:p>
            <a:r>
              <a:rPr lang="es-ES_tradnl" dirty="0" smtClean="0"/>
              <a:t>GTA v. </a:t>
            </a:r>
            <a:r>
              <a:rPr lang="es-ES_tradnl" sz="4800" cap="none" dirty="0" smtClean="0"/>
              <a:t>Videojuego de </a:t>
            </a:r>
            <a:r>
              <a:rPr lang="es-ES_tradnl" sz="4800" cap="none" dirty="0" err="1" smtClean="0"/>
              <a:t>acci</a:t>
            </a:r>
            <a:r>
              <a:rPr lang="es-ES" sz="4800" cap="none" dirty="0" err="1" smtClean="0"/>
              <a:t>ón</a:t>
            </a:r>
            <a:r>
              <a:rPr lang="es-ES" sz="4800" cap="none" dirty="0" smtClean="0"/>
              <a:t> </a:t>
            </a:r>
            <a:r>
              <a:rPr lang="mr-IN" sz="4800" cap="none" dirty="0" smtClean="0"/>
              <a:t>–</a:t>
            </a:r>
            <a:r>
              <a:rPr lang="es-ES" sz="4800" cap="none" dirty="0" smtClean="0"/>
              <a:t> aventura (17/09/2013)</a:t>
            </a:r>
            <a:endParaRPr lang="es-ES_tradnl" sz="4800" cap="none" dirty="0"/>
          </a:p>
        </p:txBody>
      </p:sp>
      <p:sp>
        <p:nvSpPr>
          <p:cNvPr id="12" name="Marcador de contenido 11"/>
          <p:cNvSpPr>
            <a:spLocks noGrp="1"/>
          </p:cNvSpPr>
          <p:nvPr>
            <p:ph sz="half" idx="1"/>
          </p:nvPr>
        </p:nvSpPr>
        <p:spPr>
          <a:xfrm>
            <a:off x="1378070" y="1970824"/>
            <a:ext cx="5658080" cy="4374691"/>
          </a:xfrm>
        </p:spPr>
        <p:txBody>
          <a:bodyPr>
            <a:normAutofit/>
          </a:bodyPr>
          <a:lstStyle/>
          <a:p>
            <a:pPr fontAlgn="auto">
              <a:spcBef>
                <a:spcPts val="0"/>
              </a:spcBef>
              <a:buFont typeface="Source Sans Pro"/>
              <a:buNone/>
            </a:pPr>
            <a:r>
              <a:rPr lang="es-ES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  <a:sym typeface="Permanent Marker"/>
              </a:rPr>
              <a:t>M</a:t>
            </a:r>
            <a:r>
              <a:rPr lang="en" sz="2400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  <a:sym typeface="Permanent Marker"/>
              </a:rPr>
              <a:t>ás</a:t>
            </a:r>
            <a:r>
              <a:rPr lang="en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  <a:sym typeface="Permanent Marker"/>
              </a:rPr>
              <a:t> </a:t>
            </a:r>
            <a:r>
              <a:rPr lang="en" sz="2400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  <a:sym typeface="Permanent Marker"/>
              </a:rPr>
              <a:t>vendido</a:t>
            </a:r>
            <a:r>
              <a:rPr lang="en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  <a:sym typeface="Permanent Marker"/>
              </a:rPr>
              <a:t> de la </a:t>
            </a:r>
            <a:r>
              <a:rPr lang="en" sz="2400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  <a:sym typeface="Permanent Marker"/>
              </a:rPr>
              <a:t>historia</a:t>
            </a:r>
            <a:r>
              <a:rPr lang="en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  <a:sym typeface="Permanent Marker"/>
              </a:rPr>
              <a:t> en 24h: </a:t>
            </a:r>
          </a:p>
          <a:p>
            <a:pPr>
              <a:spcBef>
                <a:spcPts val="0"/>
              </a:spcBef>
            </a:pPr>
            <a:r>
              <a:rPr lang="es-ES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11.2 millones de unidades en primeras 24h</a:t>
            </a:r>
          </a:p>
          <a:p>
            <a:pPr>
              <a:spcBef>
                <a:spcPts val="0"/>
              </a:spcBef>
            </a:pPr>
            <a:r>
              <a:rPr lang="es-ES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815.7 millones de dólares en un sólo día</a:t>
            </a:r>
          </a:p>
          <a:p>
            <a:pPr fontAlgn="auto">
              <a:spcBef>
                <a:spcPts val="0"/>
              </a:spcBef>
              <a:buFont typeface="Source Sans Pro"/>
              <a:buNone/>
            </a:pPr>
            <a:endParaRPr lang="en" b="1" kern="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  <a:sym typeface="Permanent Marker"/>
            </a:endParaRPr>
          </a:p>
          <a:p>
            <a:pPr fontAlgn="auto">
              <a:spcBef>
                <a:spcPts val="0"/>
              </a:spcBef>
              <a:buFont typeface="Source Sans Pro"/>
              <a:buNone/>
            </a:pPr>
            <a:r>
              <a:rPr lang="es-ES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Fi</a:t>
            </a:r>
            <a:r>
              <a:rPr lang="en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n</a:t>
            </a:r>
            <a:r>
              <a:rPr lang="es-ES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ales</a:t>
            </a:r>
            <a:r>
              <a:rPr lang="en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 de 2013: </a:t>
            </a:r>
            <a:endParaRPr lang="es-ES" sz="2400" b="1" kern="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r>
              <a:rPr lang="es-ES" b="1" kern="0" dirty="0" err="1" smtClean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M</a:t>
            </a:r>
            <a:r>
              <a:rPr lang="en" b="1" kern="0" dirty="0" err="1" smtClean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ás</a:t>
            </a:r>
            <a:r>
              <a:rPr lang="en" b="1" kern="0" dirty="0" smtClean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de 29 </a:t>
            </a:r>
            <a:r>
              <a:rPr lang="en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millones</a:t>
            </a: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 de </a:t>
            </a:r>
            <a:r>
              <a:rPr lang="en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copias</a:t>
            </a:r>
            <a:endParaRPr lang="es-ES" b="1" kern="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fontAlgn="auto">
              <a:spcBef>
                <a:spcPts val="0"/>
              </a:spcBef>
              <a:buFont typeface="Source Sans Pro"/>
              <a:buNone/>
            </a:pPr>
            <a:endParaRPr lang="en" b="1" kern="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 fontAlgn="auto">
              <a:spcBef>
                <a:spcPts val="0"/>
              </a:spcBef>
              <a:buFont typeface="Source Sans Pro"/>
              <a:buNone/>
            </a:pPr>
            <a:r>
              <a:rPr lang="en" sz="2400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Actualmente</a:t>
            </a:r>
            <a:r>
              <a:rPr lang="en" sz="2400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: </a:t>
            </a:r>
            <a:endParaRPr lang="es-ES" sz="2400" b="1" kern="0" dirty="0">
              <a:solidFill>
                <a:schemeClr val="accent2"/>
              </a:solidFill>
              <a:latin typeface="Gill Sans MT" charset="0"/>
              <a:ea typeface="Gill Sans MT" charset="0"/>
              <a:cs typeface="Gill Sans MT" charset="0"/>
            </a:endParaRPr>
          </a:p>
          <a:p>
            <a:pPr>
              <a:spcBef>
                <a:spcPts val="0"/>
              </a:spcBef>
            </a:pPr>
            <a:r>
              <a:rPr lang="es-ES" b="1" kern="0" dirty="0" smtClean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Aprox</a:t>
            </a:r>
            <a:r>
              <a:rPr lang="es-ES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.</a:t>
            </a: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 80 </a:t>
            </a:r>
            <a:r>
              <a:rPr lang="en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millones</a:t>
            </a: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s-ES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copias </a:t>
            </a:r>
          </a:p>
          <a:p>
            <a:pPr>
              <a:spcBef>
                <a:spcPts val="0"/>
              </a:spcBef>
              <a:buNone/>
            </a:pP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(</a:t>
            </a:r>
            <a:r>
              <a:rPr lang="es-ES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5º </a:t>
            </a:r>
            <a:r>
              <a:rPr lang="en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más</a:t>
            </a: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 </a:t>
            </a:r>
            <a:r>
              <a:rPr lang="en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vendido</a:t>
            </a: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 de la </a:t>
            </a:r>
            <a:r>
              <a:rPr lang="en" b="1" kern="0" dirty="0" err="1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historia</a:t>
            </a:r>
            <a:r>
              <a:rPr lang="en" b="1" kern="0" dirty="0">
                <a:solidFill>
                  <a:schemeClr val="accent2"/>
                </a:solidFill>
                <a:latin typeface="Gill Sans MT" charset="0"/>
                <a:ea typeface="Gill Sans MT" charset="0"/>
                <a:cs typeface="Gill Sans MT" charset="0"/>
              </a:rPr>
              <a:t>)</a:t>
            </a:r>
          </a:p>
          <a:p>
            <a:endParaRPr lang="es-ES_tradnl" dirty="0"/>
          </a:p>
        </p:txBody>
      </p:sp>
      <p:sp>
        <p:nvSpPr>
          <p:cNvPr id="5" name="4 Rectángulo"/>
          <p:cNvSpPr/>
          <p:nvPr/>
        </p:nvSpPr>
        <p:spPr>
          <a:xfrm>
            <a:off x="1251678" y="5043601"/>
            <a:ext cx="5263422" cy="1200329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bg1"/>
                </a:solidFill>
              </a:rPr>
              <a:t>Jugar a videojuegos </a:t>
            </a:r>
            <a:r>
              <a:rPr lang="es-ES" b="1" dirty="0" smtClean="0">
                <a:solidFill>
                  <a:schemeClr val="bg1"/>
                </a:solidFill>
              </a:rPr>
              <a:t> tipo </a:t>
            </a:r>
            <a:r>
              <a:rPr lang="es-ES" b="1" dirty="0">
                <a:solidFill>
                  <a:schemeClr val="bg1"/>
                </a:solidFill>
              </a:rPr>
              <a:t>GTA o CALL OF </a:t>
            </a:r>
            <a:r>
              <a:rPr lang="es-ES" b="1" dirty="0" smtClean="0">
                <a:solidFill>
                  <a:schemeClr val="bg1"/>
                </a:solidFill>
              </a:rPr>
              <a:t>DUTY </a:t>
            </a:r>
            <a:r>
              <a:rPr lang="es-ES" b="1" dirty="0">
                <a:solidFill>
                  <a:schemeClr val="bg1"/>
                </a:solidFill>
              </a:rPr>
              <a:t>implica tasas de </a:t>
            </a:r>
            <a:r>
              <a:rPr lang="es-ES" b="1" dirty="0" smtClean="0">
                <a:solidFill>
                  <a:schemeClr val="bg1"/>
                </a:solidFill>
              </a:rPr>
              <a:t>acoso y </a:t>
            </a:r>
            <a:r>
              <a:rPr lang="es-ES" b="1" dirty="0" err="1" smtClean="0">
                <a:solidFill>
                  <a:schemeClr val="bg1"/>
                </a:solidFill>
              </a:rPr>
              <a:t>ciberacoso</a:t>
            </a:r>
            <a:r>
              <a:rPr lang="es-ES" b="1" dirty="0" smtClean="0">
                <a:solidFill>
                  <a:schemeClr val="bg1"/>
                </a:solidFill>
              </a:rPr>
              <a:t> </a:t>
            </a:r>
            <a:r>
              <a:rPr lang="es-ES" b="1" dirty="0">
                <a:solidFill>
                  <a:schemeClr val="bg1"/>
                </a:solidFill>
              </a:rPr>
              <a:t>significativamente mayores, especialmente en el caso </a:t>
            </a:r>
            <a:r>
              <a:rPr lang="es-ES" b="1" dirty="0" smtClean="0">
                <a:solidFill>
                  <a:schemeClr val="bg1"/>
                </a:solidFill>
              </a:rPr>
              <a:t>de los </a:t>
            </a:r>
            <a:r>
              <a:rPr lang="es-ES" b="1" dirty="0">
                <a:solidFill>
                  <a:schemeClr val="bg1"/>
                </a:solidFill>
              </a:rPr>
              <a:t>más </a:t>
            </a:r>
            <a:r>
              <a:rPr lang="es-ES" b="1" dirty="0" smtClean="0">
                <a:solidFill>
                  <a:schemeClr val="bg1"/>
                </a:solidFill>
              </a:rPr>
              <a:t>pequeños (12-13 años)</a:t>
            </a:r>
            <a:endParaRPr lang="es-E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0642032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4925" y="139460"/>
            <a:ext cx="10172700" cy="1879121"/>
          </a:xfrm>
        </p:spPr>
        <p:txBody>
          <a:bodyPr>
            <a:normAutofit/>
          </a:bodyPr>
          <a:lstStyle/>
          <a:p>
            <a:r>
              <a:rPr lang="es-ES_tradnl" sz="4000" b="1" cap="none" dirty="0" smtClean="0"/>
              <a:t>Reconocido como </a:t>
            </a:r>
            <a:r>
              <a:rPr lang="es-ES_tradnl" sz="4000" b="1" cap="none" dirty="0">
                <a:solidFill>
                  <a:schemeClr val="accent1"/>
                </a:solidFill>
              </a:rPr>
              <a:t>I</a:t>
            </a:r>
            <a:r>
              <a:rPr lang="es-ES_tradnl" sz="4000" b="1" cap="none" dirty="0" smtClean="0">
                <a:solidFill>
                  <a:schemeClr val="accent1"/>
                </a:solidFill>
              </a:rPr>
              <a:t>ndustria cultural </a:t>
            </a:r>
            <a:br>
              <a:rPr lang="es-ES_tradnl" sz="4000" b="1" cap="none" dirty="0" smtClean="0">
                <a:solidFill>
                  <a:schemeClr val="accent1"/>
                </a:solidFill>
              </a:rPr>
            </a:br>
            <a:r>
              <a:rPr lang="es-ES_tradnl" sz="4000" b="1" cap="none" dirty="0" smtClean="0"/>
              <a:t>desde 2009 por el Parlamento español </a:t>
            </a:r>
            <a:endParaRPr lang="es-ES_tradnl" sz="4000" b="1" cap="none" dirty="0"/>
          </a:p>
        </p:txBody>
      </p:sp>
      <p:pic>
        <p:nvPicPr>
          <p:cNvPr id="9" name="Imagen 1">
            <a:extLst>
              <a:ext uri="{FF2B5EF4-FFF2-40B4-BE49-F238E27FC236}">
                <a16:creationId xmlns:a16="http://schemas.microsoft.com/office/drawing/2014/main" xmlns="" id="{D8CD3F30-3239-4B86-A214-ED7B55ED561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/>
          <a:stretch/>
        </p:blipFill>
        <p:spPr>
          <a:xfrm>
            <a:off x="1087281" y="1332443"/>
            <a:ext cx="4530144" cy="5525557"/>
          </a:xfrm>
          <a:prstGeom prst="rect">
            <a:avLst/>
          </a:prstGeom>
        </p:spPr>
      </p:pic>
      <p:grpSp>
        <p:nvGrpSpPr>
          <p:cNvPr id="3" name="11 Grupo"/>
          <p:cNvGrpSpPr/>
          <p:nvPr/>
        </p:nvGrpSpPr>
        <p:grpSpPr>
          <a:xfrm>
            <a:off x="5437645" y="1645032"/>
            <a:ext cx="6320238" cy="4750888"/>
            <a:chOff x="5437645" y="1645032"/>
            <a:chExt cx="6320238" cy="4750888"/>
          </a:xfrm>
        </p:grpSpPr>
        <p:pic>
          <p:nvPicPr>
            <p:cNvPr id="8" name="Imagen 4">
              <a:extLst>
                <a:ext uri="{FF2B5EF4-FFF2-40B4-BE49-F238E27FC236}">
                  <a16:creationId xmlns:a16="http://schemas.microsoft.com/office/drawing/2014/main" xmlns="" id="{0B8FEA2A-C6D8-4D1B-A47D-B5359139C8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9374015" y="1645032"/>
              <a:ext cx="2383868" cy="4750888"/>
            </a:xfrm>
            <a:prstGeom prst="rect">
              <a:avLst/>
            </a:prstGeom>
          </p:spPr>
        </p:pic>
        <p:pic>
          <p:nvPicPr>
            <p:cNvPr id="11" name="Imagen 9">
              <a:extLst>
                <a:ext uri="{FF2B5EF4-FFF2-40B4-BE49-F238E27FC236}">
                  <a16:creationId xmlns:a16="http://schemas.microsoft.com/office/drawing/2014/main" xmlns="" id="{BB3A2198-9DED-427F-A094-A8D88E526E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437645" y="2621539"/>
              <a:ext cx="3936370" cy="2125423"/>
            </a:xfrm>
            <a:prstGeom prst="rect">
              <a:avLst/>
            </a:prstGeom>
          </p:spPr>
        </p:pic>
      </p:grpSp>
      <p:sp>
        <p:nvSpPr>
          <p:cNvPr id="13" name="CuadroTexto 8">
            <a:extLst>
              <a:ext uri="{FF2B5EF4-FFF2-40B4-BE49-F238E27FC236}">
                <a16:creationId xmlns:a16="http://schemas.microsoft.com/office/drawing/2014/main" xmlns="" id="{1CB6BE40-1FB2-4B43-87EE-828DA6653EE1}"/>
              </a:ext>
            </a:extLst>
          </p:cNvPr>
          <p:cNvSpPr txBox="1"/>
          <p:nvPr/>
        </p:nvSpPr>
        <p:spPr>
          <a:xfrm>
            <a:off x="10223718" y="952359"/>
            <a:ext cx="154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(AEVI, 2019)</a:t>
            </a:r>
          </a:p>
        </p:txBody>
      </p:sp>
      <p:pic>
        <p:nvPicPr>
          <p:cNvPr id="14" name="Picture 2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629" y="139459"/>
            <a:ext cx="1495453" cy="87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421709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xmlns="" id="{85CFA661-9C42-4062-8455-358062EA3B0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5099" y="2072522"/>
            <a:ext cx="3275732" cy="1704971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xmlns="" id="{ECB7269C-4680-4283-92E9-BE1EC15A1A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22656" y="3876028"/>
            <a:ext cx="5625890" cy="285459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C8F333C-4595-496B-82D4-0F00FBB80D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Perfil de los </a:t>
            </a:r>
            <a:r>
              <a:rPr lang="es-ES" i="1" dirty="0" err="1"/>
              <a:t>gamers</a:t>
            </a:r>
            <a:endParaRPr lang="es-ES" dirty="0"/>
          </a:p>
        </p:txBody>
      </p:sp>
      <p:grpSp>
        <p:nvGrpSpPr>
          <p:cNvPr id="4" name="Grupo 4">
            <a:extLst>
              <a:ext uri="{FF2B5EF4-FFF2-40B4-BE49-F238E27FC236}">
                <a16:creationId xmlns:a16="http://schemas.microsoft.com/office/drawing/2014/main" xmlns="" id="{641AE523-0154-467B-8A7C-BCDD3A6043A5}"/>
              </a:ext>
            </a:extLst>
          </p:cNvPr>
          <p:cNvGrpSpPr/>
          <p:nvPr/>
        </p:nvGrpSpPr>
        <p:grpSpPr>
          <a:xfrm>
            <a:off x="5993169" y="1255317"/>
            <a:ext cx="4359007" cy="1166724"/>
            <a:chOff x="4646551" y="5250772"/>
            <a:chExt cx="4359007" cy="1166724"/>
          </a:xfrm>
        </p:grpSpPr>
        <p:pic>
          <p:nvPicPr>
            <p:cNvPr id="6" name="Imagen 5">
              <a:extLst>
                <a:ext uri="{FF2B5EF4-FFF2-40B4-BE49-F238E27FC236}">
                  <a16:creationId xmlns:a16="http://schemas.microsoft.com/office/drawing/2014/main" xmlns="" id="{B4BA1968-337A-4AAE-8D25-BE4773ED9C3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="" xmlns:a14="http://schemas.microsoft.com/office/drawing/2010/main">
                    <a14:imgLayer r:embed="">
                      <a14:imgEffect>
                        <a14:backgroundRemoval t="5310" b="89381" l="2973" r="31081">
                          <a14:foregroundMark x1="17568" y1="12389" x2="17568" y2="12389"/>
                          <a14:foregroundMark x1="18108" y1="19469" x2="18108" y2="19469"/>
                          <a14:foregroundMark x1="17568" y1="5310" x2="17568" y2="5310"/>
                          <a14:foregroundMark x1="8108" y1="50442" x2="8108" y2="50442"/>
                          <a14:foregroundMark x1="8108" y1="50442" x2="8108" y2="50442"/>
                          <a14:foregroundMark x1="17838" y1="84956" x2="17838" y2="84956"/>
                          <a14:foregroundMark x1="17838" y1="81416" x2="17838" y2="81416"/>
                          <a14:foregroundMark x1="29189" y1="48673" x2="29189" y2="48673"/>
                          <a14:foregroundMark x1="31081" y1="48673" x2="31081" y2="48673"/>
                          <a14:foregroundMark x1="27568" y1="50442" x2="27568" y2="50442"/>
                          <a14:foregroundMark x1="9189" y1="48673" x2="9189" y2="48673"/>
                        </a14:backgroundRemoval>
                      </a14:imgEffect>
                    </a14:imgLayer>
                  </a14:imgProps>
                </a:ext>
              </a:extLst>
            </a:blip>
            <a:srcRect r="65657"/>
            <a:stretch/>
          </p:blipFill>
          <p:spPr>
            <a:xfrm>
              <a:off x="4646551" y="5250772"/>
              <a:ext cx="1311990" cy="1166724"/>
            </a:xfrm>
            <a:prstGeom prst="ellipse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1B368060-E186-4B6E-B5C9-D8D4BC8DE30E}"/>
                </a:ext>
              </a:extLst>
            </p:cNvPr>
            <p:cNvSpPr txBox="1"/>
            <p:nvPr/>
          </p:nvSpPr>
          <p:spPr>
            <a:xfrm>
              <a:off x="5958541" y="5317146"/>
              <a:ext cx="3047017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Los españoles dedican una media de </a:t>
              </a:r>
              <a:r>
                <a:rPr lang="es-ES" b="1" dirty="0"/>
                <a:t>6,2 </a:t>
              </a:r>
              <a:r>
                <a:rPr lang="es-ES" dirty="0"/>
                <a:t>horas/semana a videojuegos.</a:t>
              </a:r>
            </a:p>
          </p:txBody>
        </p:sp>
      </p:grpSp>
      <p:pic>
        <p:nvPicPr>
          <p:cNvPr id="3" name="Imagen 2">
            <a:extLst>
              <a:ext uri="{FF2B5EF4-FFF2-40B4-BE49-F238E27FC236}">
                <a16:creationId xmlns:a16="http://schemas.microsoft.com/office/drawing/2014/main" xmlns="" id="{35C8A4F7-9EF9-4006-BC3F-B4652B100E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5374" y="1207252"/>
            <a:ext cx="4376957" cy="1675749"/>
          </a:xfrm>
          <a:prstGeom prst="rect">
            <a:avLst/>
          </a:prstGeom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xmlns="" id="{1CB6BE40-1FB2-4B43-87EE-828DA6653EE1}"/>
              </a:ext>
            </a:extLst>
          </p:cNvPr>
          <p:cNvSpPr txBox="1"/>
          <p:nvPr/>
        </p:nvSpPr>
        <p:spPr>
          <a:xfrm>
            <a:off x="10223718" y="952359"/>
            <a:ext cx="154016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b="1" dirty="0">
                <a:solidFill>
                  <a:schemeClr val="tx2"/>
                </a:solidFill>
              </a:rPr>
              <a:t>(AEVI, 2019)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xmlns="" id="{5C1DAE74-1D25-4B34-A2C7-4C0DBC3D361C}"/>
              </a:ext>
            </a:extLst>
          </p:cNvPr>
          <p:cNvSpPr txBox="1"/>
          <p:nvPr/>
        </p:nvSpPr>
        <p:spPr>
          <a:xfrm>
            <a:off x="5629424" y="2754298"/>
            <a:ext cx="30470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dirty="0"/>
              <a:t>El </a:t>
            </a:r>
            <a:r>
              <a:rPr lang="es-ES" b="1" dirty="0"/>
              <a:t>77,4%</a:t>
            </a:r>
            <a:r>
              <a:rPr lang="es-ES" dirty="0"/>
              <a:t> de los que juegan a videojuegos lo hacen al menos semanalmente.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xmlns="" id="{505426BF-E56C-470B-9EF9-B82702A791D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4471" y="2905540"/>
            <a:ext cx="4517860" cy="371253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xmlns="" id="{24B0ACCD-0952-43E3-A39F-AEBA0759631C}"/>
              </a:ext>
            </a:extLst>
          </p:cNvPr>
          <p:cNvSpPr/>
          <p:nvPr/>
        </p:nvSpPr>
        <p:spPr>
          <a:xfrm>
            <a:off x="982607" y="3910819"/>
            <a:ext cx="4309120" cy="942535"/>
          </a:xfrm>
          <a:prstGeom prst="rect">
            <a:avLst/>
          </a:prstGeom>
          <a:solidFill>
            <a:srgbClr val="C00000">
              <a:alpha val="24000"/>
            </a:srgbClr>
          </a:solidFill>
          <a:ln w="28575">
            <a:solidFill>
              <a:srgbClr val="C00000"/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pic>
        <p:nvPicPr>
          <p:cNvPr id="16" name="Picture 2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629" y="139459"/>
            <a:ext cx="1495453" cy="8783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90461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50" y="1062782"/>
            <a:ext cx="8011392" cy="416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039" y="2336717"/>
            <a:ext cx="6761613" cy="424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675406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87915106-92F1-4B68-81B6-A4A595C32E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/>
              <a:t>Videojuegos más vendidos 2018</a:t>
            </a:r>
          </a:p>
        </p:txBody>
      </p:sp>
      <p:grpSp>
        <p:nvGrpSpPr>
          <p:cNvPr id="3" name="Grupo 10">
            <a:extLst>
              <a:ext uri="{FF2B5EF4-FFF2-40B4-BE49-F238E27FC236}">
                <a16:creationId xmlns:a16="http://schemas.microsoft.com/office/drawing/2014/main" xmlns="" id="{86D4FB43-94AE-459F-999D-8913D770BE3D}"/>
              </a:ext>
            </a:extLst>
          </p:cNvPr>
          <p:cNvGrpSpPr/>
          <p:nvPr/>
        </p:nvGrpSpPr>
        <p:grpSpPr>
          <a:xfrm>
            <a:off x="1285347" y="1119215"/>
            <a:ext cx="2968603" cy="534647"/>
            <a:chOff x="1054656" y="1689851"/>
            <a:chExt cx="2968603" cy="534647"/>
          </a:xfrm>
        </p:grpSpPr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xmlns="" id="{5C01E9D0-7AC1-4EF4-BCC5-CA4486E82A24}"/>
                </a:ext>
              </a:extLst>
            </p:cNvPr>
            <p:cNvSpPr txBox="1"/>
            <p:nvPr/>
          </p:nvSpPr>
          <p:spPr>
            <a:xfrm>
              <a:off x="1589303" y="1689851"/>
              <a:ext cx="119295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FIFA 19</a:t>
              </a:r>
            </a:p>
          </p:txBody>
        </p:sp>
        <p:sp>
          <p:nvSpPr>
            <p:cNvPr id="9" name="CuadroTexto 8">
              <a:extLst>
                <a:ext uri="{FF2B5EF4-FFF2-40B4-BE49-F238E27FC236}">
                  <a16:creationId xmlns:a16="http://schemas.microsoft.com/office/drawing/2014/main" xmlns="" id="{FF3B841F-5DBD-4944-AB68-9B4F5798AFC7}"/>
                </a:ext>
              </a:extLst>
            </p:cNvPr>
            <p:cNvSpPr txBox="1"/>
            <p:nvPr/>
          </p:nvSpPr>
          <p:spPr>
            <a:xfrm>
              <a:off x="1955064" y="1962888"/>
              <a:ext cx="2068195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ELECTRONIC ARTS (PEGI 3)</a:t>
              </a:r>
            </a:p>
          </p:txBody>
        </p:sp>
        <p:sp>
          <p:nvSpPr>
            <p:cNvPr id="10" name="Rectángulo 9">
              <a:extLst>
                <a:ext uri="{FF2B5EF4-FFF2-40B4-BE49-F238E27FC236}">
                  <a16:creationId xmlns:a16="http://schemas.microsoft.com/office/drawing/2014/main" xmlns="" id="{19A7AEC7-3F3B-4261-9D86-A33A6C88C506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" name="Grupo 12">
            <a:extLst>
              <a:ext uri="{FF2B5EF4-FFF2-40B4-BE49-F238E27FC236}">
                <a16:creationId xmlns:a16="http://schemas.microsoft.com/office/drawing/2014/main" xmlns="" id="{0B698B33-5E9C-4760-87EB-E740DFCB8135}"/>
              </a:ext>
            </a:extLst>
          </p:cNvPr>
          <p:cNvGrpSpPr/>
          <p:nvPr/>
        </p:nvGrpSpPr>
        <p:grpSpPr>
          <a:xfrm>
            <a:off x="1285347" y="1713087"/>
            <a:ext cx="3021500" cy="835394"/>
            <a:chOff x="1054656" y="1619511"/>
            <a:chExt cx="3021500" cy="835394"/>
          </a:xfrm>
        </p:grpSpPr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xmlns="" id="{B89D6BFC-3BE4-4A58-95C3-A9E8029CA9C3}"/>
                </a:ext>
              </a:extLst>
            </p:cNvPr>
            <p:cNvSpPr txBox="1"/>
            <p:nvPr/>
          </p:nvSpPr>
          <p:spPr>
            <a:xfrm>
              <a:off x="1589303" y="1619511"/>
              <a:ext cx="24339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RED DEAD REDEMPTION 2</a:t>
              </a:r>
            </a:p>
          </p:txBody>
        </p:sp>
        <p:sp>
          <p:nvSpPr>
            <p:cNvPr id="15" name="CuadroTexto 14">
              <a:extLst>
                <a:ext uri="{FF2B5EF4-FFF2-40B4-BE49-F238E27FC236}">
                  <a16:creationId xmlns:a16="http://schemas.microsoft.com/office/drawing/2014/main" xmlns="" id="{7DFDB0D8-9373-45D8-A03A-C87C5DA0F339}"/>
                </a:ext>
              </a:extLst>
            </p:cNvPr>
            <p:cNvSpPr txBox="1"/>
            <p:nvPr/>
          </p:nvSpPr>
          <p:spPr>
            <a:xfrm>
              <a:off x="1955063" y="2193295"/>
              <a:ext cx="2121093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ROCKSTAR GAMES (PEGI 18)</a:t>
              </a:r>
            </a:p>
          </p:txBody>
        </p:sp>
        <p:sp>
          <p:nvSpPr>
            <p:cNvPr id="16" name="Rectángulo 15">
              <a:extLst>
                <a:ext uri="{FF2B5EF4-FFF2-40B4-BE49-F238E27FC236}">
                  <a16:creationId xmlns:a16="http://schemas.microsoft.com/office/drawing/2014/main" xmlns="" id="{C3AA755F-E198-421F-B3CE-E123C6156AA0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5" name="Grupo 18">
            <a:extLst>
              <a:ext uri="{FF2B5EF4-FFF2-40B4-BE49-F238E27FC236}">
                <a16:creationId xmlns:a16="http://schemas.microsoft.com/office/drawing/2014/main" xmlns="" id="{0D522585-D61E-42E7-892F-C871311F7096}"/>
              </a:ext>
            </a:extLst>
          </p:cNvPr>
          <p:cNvGrpSpPr/>
          <p:nvPr/>
        </p:nvGrpSpPr>
        <p:grpSpPr>
          <a:xfrm>
            <a:off x="1285347" y="2505269"/>
            <a:ext cx="2983029" cy="703924"/>
            <a:chOff x="1054656" y="1689851"/>
            <a:chExt cx="2983029" cy="703924"/>
          </a:xfrm>
        </p:grpSpPr>
        <p:sp>
          <p:nvSpPr>
            <p:cNvPr id="20" name="CuadroTexto 19">
              <a:extLst>
                <a:ext uri="{FF2B5EF4-FFF2-40B4-BE49-F238E27FC236}">
                  <a16:creationId xmlns:a16="http://schemas.microsoft.com/office/drawing/2014/main" xmlns="" id="{E2D3D5F1-2193-4F92-9480-DE1A290B30DD}"/>
                </a:ext>
              </a:extLst>
            </p:cNvPr>
            <p:cNvSpPr txBox="1"/>
            <p:nvPr/>
          </p:nvSpPr>
          <p:spPr>
            <a:xfrm>
              <a:off x="1589303" y="1689851"/>
              <a:ext cx="208262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SPIDER-MAN</a:t>
              </a:r>
            </a:p>
          </p:txBody>
        </p:sp>
        <p:sp>
          <p:nvSpPr>
            <p:cNvPr id="21" name="CuadroTexto 20">
              <a:extLst>
                <a:ext uri="{FF2B5EF4-FFF2-40B4-BE49-F238E27FC236}">
                  <a16:creationId xmlns:a16="http://schemas.microsoft.com/office/drawing/2014/main" xmlns="" id="{C59534DB-EE95-47BE-815D-B4726E865CBA}"/>
                </a:ext>
              </a:extLst>
            </p:cNvPr>
            <p:cNvSpPr txBox="1"/>
            <p:nvPr/>
          </p:nvSpPr>
          <p:spPr>
            <a:xfrm>
              <a:off x="1955064" y="1962888"/>
              <a:ext cx="208262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SONY INTERACTIVE ENTERTAINMENT (PEGI 18)</a:t>
              </a:r>
            </a:p>
          </p:txBody>
        </p:sp>
        <p:sp>
          <p:nvSpPr>
            <p:cNvPr id="22" name="Rectángulo 21">
              <a:extLst>
                <a:ext uri="{FF2B5EF4-FFF2-40B4-BE49-F238E27FC236}">
                  <a16:creationId xmlns:a16="http://schemas.microsoft.com/office/drawing/2014/main" xmlns="" id="{98FE316E-0BC4-4581-B4D2-33EC3C9DDE3B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6" name="Grupo 22">
            <a:extLst>
              <a:ext uri="{FF2B5EF4-FFF2-40B4-BE49-F238E27FC236}">
                <a16:creationId xmlns:a16="http://schemas.microsoft.com/office/drawing/2014/main" xmlns="" id="{E82D732E-A228-4982-B009-EE29449A2C00}"/>
              </a:ext>
            </a:extLst>
          </p:cNvPr>
          <p:cNvGrpSpPr/>
          <p:nvPr/>
        </p:nvGrpSpPr>
        <p:grpSpPr>
          <a:xfrm>
            <a:off x="1285347" y="3172177"/>
            <a:ext cx="3491355" cy="782419"/>
            <a:chOff x="1054656" y="1619511"/>
            <a:chExt cx="3609007" cy="782419"/>
          </a:xfrm>
        </p:grpSpPr>
        <p:sp>
          <p:nvSpPr>
            <p:cNvPr id="24" name="CuadroTexto 23">
              <a:extLst>
                <a:ext uri="{FF2B5EF4-FFF2-40B4-BE49-F238E27FC236}">
                  <a16:creationId xmlns:a16="http://schemas.microsoft.com/office/drawing/2014/main" xmlns="" id="{DB34BA81-9544-4613-9238-F254B7739D97}"/>
                </a:ext>
              </a:extLst>
            </p:cNvPr>
            <p:cNvSpPr txBox="1"/>
            <p:nvPr/>
          </p:nvSpPr>
          <p:spPr>
            <a:xfrm>
              <a:off x="1589303" y="1619511"/>
              <a:ext cx="24465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CALL OF DUTY: BLACK OPS 4</a:t>
              </a:r>
            </a:p>
          </p:txBody>
        </p:sp>
        <p:sp>
          <p:nvSpPr>
            <p:cNvPr id="25" name="CuadroTexto 24">
              <a:extLst>
                <a:ext uri="{FF2B5EF4-FFF2-40B4-BE49-F238E27FC236}">
                  <a16:creationId xmlns:a16="http://schemas.microsoft.com/office/drawing/2014/main" xmlns="" id="{7EB7E0CF-C0F4-457F-9061-6A4CFA7FA629}"/>
                </a:ext>
              </a:extLst>
            </p:cNvPr>
            <p:cNvSpPr txBox="1"/>
            <p:nvPr/>
          </p:nvSpPr>
          <p:spPr>
            <a:xfrm>
              <a:off x="1955063" y="2140320"/>
              <a:ext cx="270860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05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ACTIVISION BLIZZARD (PEGI 18)</a:t>
              </a:r>
            </a:p>
          </p:txBody>
        </p:sp>
        <p:sp>
          <p:nvSpPr>
            <p:cNvPr id="26" name="Rectángulo 25">
              <a:extLst>
                <a:ext uri="{FF2B5EF4-FFF2-40B4-BE49-F238E27FC236}">
                  <a16:creationId xmlns:a16="http://schemas.microsoft.com/office/drawing/2014/main" xmlns="" id="{D066FE5B-CCC4-4B9A-80AD-0852B78C86BE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8" name="Grupo 26">
            <a:extLst>
              <a:ext uri="{FF2B5EF4-FFF2-40B4-BE49-F238E27FC236}">
                <a16:creationId xmlns:a16="http://schemas.microsoft.com/office/drawing/2014/main" xmlns="" id="{2085B443-A8B8-40F8-8AB6-11915ABDE5FC}"/>
              </a:ext>
            </a:extLst>
          </p:cNvPr>
          <p:cNvGrpSpPr/>
          <p:nvPr/>
        </p:nvGrpSpPr>
        <p:grpSpPr>
          <a:xfrm>
            <a:off x="4666184" y="1247032"/>
            <a:ext cx="2968603" cy="703924"/>
            <a:chOff x="1054656" y="1689851"/>
            <a:chExt cx="3084589" cy="703924"/>
          </a:xfrm>
        </p:grpSpPr>
        <p:sp>
          <p:nvSpPr>
            <p:cNvPr id="28" name="CuadroTexto 27">
              <a:extLst>
                <a:ext uri="{FF2B5EF4-FFF2-40B4-BE49-F238E27FC236}">
                  <a16:creationId xmlns:a16="http://schemas.microsoft.com/office/drawing/2014/main" xmlns="" id="{E7877050-28B8-448F-85A4-D98B23A5C303}"/>
                </a:ext>
              </a:extLst>
            </p:cNvPr>
            <p:cNvSpPr txBox="1"/>
            <p:nvPr/>
          </p:nvSpPr>
          <p:spPr>
            <a:xfrm>
              <a:off x="1589303" y="1689851"/>
              <a:ext cx="2015295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GOD OF WAR</a:t>
              </a:r>
            </a:p>
          </p:txBody>
        </p:sp>
        <p:sp>
          <p:nvSpPr>
            <p:cNvPr id="29" name="CuadroTexto 28">
              <a:extLst>
                <a:ext uri="{FF2B5EF4-FFF2-40B4-BE49-F238E27FC236}">
                  <a16:creationId xmlns:a16="http://schemas.microsoft.com/office/drawing/2014/main" xmlns="" id="{F6EB8DDD-81D7-4981-B299-C5995270F889}"/>
                </a:ext>
              </a:extLst>
            </p:cNvPr>
            <p:cNvSpPr txBox="1"/>
            <p:nvPr/>
          </p:nvSpPr>
          <p:spPr>
            <a:xfrm>
              <a:off x="1955064" y="1962888"/>
              <a:ext cx="2184181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SONY INTERACTIVE ENTERTAINMENT (PEGI 18)</a:t>
              </a:r>
            </a:p>
          </p:txBody>
        </p:sp>
        <p:sp>
          <p:nvSpPr>
            <p:cNvPr id="30" name="Rectángulo 29">
              <a:extLst>
                <a:ext uri="{FF2B5EF4-FFF2-40B4-BE49-F238E27FC236}">
                  <a16:creationId xmlns:a16="http://schemas.microsoft.com/office/drawing/2014/main" xmlns="" id="{D08DEA9F-9C01-4A30-B867-014726F43BC2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" name="Grupo 32">
            <a:extLst>
              <a:ext uri="{FF2B5EF4-FFF2-40B4-BE49-F238E27FC236}">
                <a16:creationId xmlns:a16="http://schemas.microsoft.com/office/drawing/2014/main" xmlns="" id="{AD013D8A-4731-4CF2-B49D-4EC3BB4DBE79}"/>
              </a:ext>
            </a:extLst>
          </p:cNvPr>
          <p:cNvGrpSpPr/>
          <p:nvPr/>
        </p:nvGrpSpPr>
        <p:grpSpPr>
          <a:xfrm>
            <a:off x="4666184" y="1961371"/>
            <a:ext cx="2346638" cy="534647"/>
            <a:chOff x="1054656" y="1689851"/>
            <a:chExt cx="2346638" cy="534647"/>
          </a:xfrm>
        </p:grpSpPr>
        <p:sp>
          <p:nvSpPr>
            <p:cNvPr id="34" name="CuadroTexto 33">
              <a:extLst>
                <a:ext uri="{FF2B5EF4-FFF2-40B4-BE49-F238E27FC236}">
                  <a16:creationId xmlns:a16="http://schemas.microsoft.com/office/drawing/2014/main" xmlns="" id="{58CB98A4-0689-4D59-9E43-0BA5B68CAB0B}"/>
                </a:ext>
              </a:extLst>
            </p:cNvPr>
            <p:cNvSpPr txBox="1"/>
            <p:nvPr/>
          </p:nvSpPr>
          <p:spPr>
            <a:xfrm>
              <a:off x="1589303" y="1689851"/>
              <a:ext cx="161614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FAR CRY 5</a:t>
              </a:r>
            </a:p>
          </p:txBody>
        </p:sp>
        <p:sp>
          <p:nvSpPr>
            <p:cNvPr id="35" name="CuadroTexto 34">
              <a:extLst>
                <a:ext uri="{FF2B5EF4-FFF2-40B4-BE49-F238E27FC236}">
                  <a16:creationId xmlns:a16="http://schemas.microsoft.com/office/drawing/2014/main" xmlns="" id="{12D028F3-2819-4414-9178-80F65510C9EF}"/>
                </a:ext>
              </a:extLst>
            </p:cNvPr>
            <p:cNvSpPr txBox="1"/>
            <p:nvPr/>
          </p:nvSpPr>
          <p:spPr>
            <a:xfrm>
              <a:off x="1955064" y="1962888"/>
              <a:ext cx="1446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UBISOFT (PEGI 18)</a:t>
              </a:r>
            </a:p>
          </p:txBody>
        </p:sp>
        <p:sp>
          <p:nvSpPr>
            <p:cNvPr id="36" name="Rectángulo 35">
              <a:extLst>
                <a:ext uri="{FF2B5EF4-FFF2-40B4-BE49-F238E27FC236}">
                  <a16:creationId xmlns:a16="http://schemas.microsoft.com/office/drawing/2014/main" xmlns="" id="{2EB0910D-EA73-4917-8ADA-9386FF1C433F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12" name="Grupo 36">
            <a:extLst>
              <a:ext uri="{FF2B5EF4-FFF2-40B4-BE49-F238E27FC236}">
                <a16:creationId xmlns:a16="http://schemas.microsoft.com/office/drawing/2014/main" xmlns="" id="{088C2027-DB9D-48CA-8C47-D490847CA469}"/>
              </a:ext>
            </a:extLst>
          </p:cNvPr>
          <p:cNvGrpSpPr/>
          <p:nvPr/>
        </p:nvGrpSpPr>
        <p:grpSpPr>
          <a:xfrm>
            <a:off x="4663384" y="2663809"/>
            <a:ext cx="3880296" cy="815998"/>
            <a:chOff x="1054656" y="1689851"/>
            <a:chExt cx="3880296" cy="815998"/>
          </a:xfrm>
        </p:grpSpPr>
        <p:sp>
          <p:nvSpPr>
            <p:cNvPr id="38" name="CuadroTexto 37">
              <a:extLst>
                <a:ext uri="{FF2B5EF4-FFF2-40B4-BE49-F238E27FC236}">
                  <a16:creationId xmlns:a16="http://schemas.microsoft.com/office/drawing/2014/main" xmlns="" id="{68AA668D-F1DC-4694-AA2E-94B96AD0E6F3}"/>
                </a:ext>
              </a:extLst>
            </p:cNvPr>
            <p:cNvSpPr txBox="1"/>
            <p:nvPr/>
          </p:nvSpPr>
          <p:spPr>
            <a:xfrm>
              <a:off x="1589303" y="1689851"/>
              <a:ext cx="3345649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SUPER SMASH BROS. ULTIMATE</a:t>
              </a:r>
            </a:p>
          </p:txBody>
        </p:sp>
        <p:sp>
          <p:nvSpPr>
            <p:cNvPr id="39" name="CuadroTexto 38">
              <a:extLst>
                <a:ext uri="{FF2B5EF4-FFF2-40B4-BE49-F238E27FC236}">
                  <a16:creationId xmlns:a16="http://schemas.microsoft.com/office/drawing/2014/main" xmlns="" id="{34DBF369-3068-4F2F-B7A9-6BB2F0657EFB}"/>
                </a:ext>
              </a:extLst>
            </p:cNvPr>
            <p:cNvSpPr txBox="1"/>
            <p:nvPr/>
          </p:nvSpPr>
          <p:spPr>
            <a:xfrm>
              <a:off x="1955064" y="2244239"/>
              <a:ext cx="1601721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NINTENDO (PEGI 12)</a:t>
              </a:r>
            </a:p>
          </p:txBody>
        </p:sp>
        <p:sp>
          <p:nvSpPr>
            <p:cNvPr id="40" name="Rectángulo 39">
              <a:extLst>
                <a:ext uri="{FF2B5EF4-FFF2-40B4-BE49-F238E27FC236}">
                  <a16:creationId xmlns:a16="http://schemas.microsoft.com/office/drawing/2014/main" xmlns="" id="{38E1F8D9-6CE9-40A3-BEB9-64FE5AA3523F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7</a:t>
              </a:r>
            </a:p>
          </p:txBody>
        </p:sp>
      </p:grpSp>
      <p:grpSp>
        <p:nvGrpSpPr>
          <p:cNvPr id="13" name="Grupo 40">
            <a:extLst>
              <a:ext uri="{FF2B5EF4-FFF2-40B4-BE49-F238E27FC236}">
                <a16:creationId xmlns:a16="http://schemas.microsoft.com/office/drawing/2014/main" xmlns="" id="{9F3BD78E-DE9E-4A7F-964E-550B5B9D7F9B}"/>
              </a:ext>
            </a:extLst>
          </p:cNvPr>
          <p:cNvGrpSpPr/>
          <p:nvPr/>
        </p:nvGrpSpPr>
        <p:grpSpPr>
          <a:xfrm>
            <a:off x="8333818" y="1190760"/>
            <a:ext cx="3367522" cy="824393"/>
            <a:chOff x="1054656" y="1633579"/>
            <a:chExt cx="3367522" cy="824393"/>
          </a:xfrm>
        </p:grpSpPr>
        <p:sp>
          <p:nvSpPr>
            <p:cNvPr id="42" name="CuadroTexto 41">
              <a:extLst>
                <a:ext uri="{FF2B5EF4-FFF2-40B4-BE49-F238E27FC236}">
                  <a16:creationId xmlns:a16="http://schemas.microsoft.com/office/drawing/2014/main" xmlns="" id="{F8E532D9-A3F9-44FD-9BF7-D2D894D87317}"/>
                </a:ext>
              </a:extLst>
            </p:cNvPr>
            <p:cNvSpPr txBox="1"/>
            <p:nvPr/>
          </p:nvSpPr>
          <p:spPr>
            <a:xfrm>
              <a:off x="1589304" y="1633579"/>
              <a:ext cx="2832874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rgbClr val="C00000"/>
                  </a:solidFill>
                  <a:latin typeface="Georgia" panose="02040502050405020303" pitchFamily="18" charset="0"/>
                </a:rPr>
                <a:t>ASSASSIN’S CREED ODYSSEY</a:t>
              </a:r>
            </a:p>
          </p:txBody>
        </p:sp>
        <p:sp>
          <p:nvSpPr>
            <p:cNvPr id="43" name="CuadroTexto 42">
              <a:extLst>
                <a:ext uri="{FF2B5EF4-FFF2-40B4-BE49-F238E27FC236}">
                  <a16:creationId xmlns:a16="http://schemas.microsoft.com/office/drawing/2014/main" xmlns="" id="{ED3FD30E-B15A-4319-924E-4D492933BE0F}"/>
                </a:ext>
              </a:extLst>
            </p:cNvPr>
            <p:cNvSpPr txBox="1"/>
            <p:nvPr/>
          </p:nvSpPr>
          <p:spPr>
            <a:xfrm>
              <a:off x="1955064" y="2196362"/>
              <a:ext cx="1446230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UBISOFT (PEGI 18)</a:t>
              </a:r>
            </a:p>
          </p:txBody>
        </p:sp>
        <p:sp>
          <p:nvSpPr>
            <p:cNvPr id="44" name="Rectángulo 43">
              <a:extLst>
                <a:ext uri="{FF2B5EF4-FFF2-40B4-BE49-F238E27FC236}">
                  <a16:creationId xmlns:a16="http://schemas.microsoft.com/office/drawing/2014/main" xmlns="" id="{AC0E0EDE-ACE2-4CA6-B973-901B3BC9F8CC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8</a:t>
              </a:r>
            </a:p>
          </p:txBody>
        </p:sp>
      </p:grpSp>
      <p:grpSp>
        <p:nvGrpSpPr>
          <p:cNvPr id="17" name="Grupo 44">
            <a:extLst>
              <a:ext uri="{FF2B5EF4-FFF2-40B4-BE49-F238E27FC236}">
                <a16:creationId xmlns:a16="http://schemas.microsoft.com/office/drawing/2014/main" xmlns="" id="{DE4F328F-ABA4-49E6-AB64-F4163156EE28}"/>
              </a:ext>
            </a:extLst>
          </p:cNvPr>
          <p:cNvGrpSpPr/>
          <p:nvPr/>
        </p:nvGrpSpPr>
        <p:grpSpPr>
          <a:xfrm>
            <a:off x="8322484" y="1961371"/>
            <a:ext cx="2415566" cy="548715"/>
            <a:chOff x="1054656" y="1689851"/>
            <a:chExt cx="2415566" cy="548715"/>
          </a:xfrm>
        </p:grpSpPr>
        <p:sp>
          <p:nvSpPr>
            <p:cNvPr id="46" name="CuadroTexto 45">
              <a:extLst>
                <a:ext uri="{FF2B5EF4-FFF2-40B4-BE49-F238E27FC236}">
                  <a16:creationId xmlns:a16="http://schemas.microsoft.com/office/drawing/2014/main" xmlns="" id="{A6E671F6-8A55-4CEC-8A48-5DC49FD05A7B}"/>
                </a:ext>
              </a:extLst>
            </p:cNvPr>
            <p:cNvSpPr txBox="1"/>
            <p:nvPr/>
          </p:nvSpPr>
          <p:spPr>
            <a:xfrm>
              <a:off x="1589303" y="1689851"/>
              <a:ext cx="151515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NBA 2K19</a:t>
              </a:r>
            </a:p>
          </p:txBody>
        </p:sp>
        <p:sp>
          <p:nvSpPr>
            <p:cNvPr id="47" name="CuadroTexto 46">
              <a:extLst>
                <a:ext uri="{FF2B5EF4-FFF2-40B4-BE49-F238E27FC236}">
                  <a16:creationId xmlns:a16="http://schemas.microsoft.com/office/drawing/2014/main" xmlns="" id="{3F8C953D-83BB-4ACE-B3AC-E946BE279493}"/>
                </a:ext>
              </a:extLst>
            </p:cNvPr>
            <p:cNvSpPr txBox="1"/>
            <p:nvPr/>
          </p:nvSpPr>
          <p:spPr>
            <a:xfrm>
              <a:off x="1955064" y="1976956"/>
              <a:ext cx="1515158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2K SPORTS (PEGI 3)</a:t>
              </a:r>
            </a:p>
          </p:txBody>
        </p:sp>
        <p:sp>
          <p:nvSpPr>
            <p:cNvPr id="48" name="Rectángulo 47">
              <a:extLst>
                <a:ext uri="{FF2B5EF4-FFF2-40B4-BE49-F238E27FC236}">
                  <a16:creationId xmlns:a16="http://schemas.microsoft.com/office/drawing/2014/main" xmlns="" id="{E34D3331-117C-4B80-8A72-2E861DDEF097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8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9</a:t>
              </a:r>
            </a:p>
          </p:txBody>
        </p:sp>
      </p:grpSp>
      <p:grpSp>
        <p:nvGrpSpPr>
          <p:cNvPr id="18" name="Grupo 48">
            <a:extLst>
              <a:ext uri="{FF2B5EF4-FFF2-40B4-BE49-F238E27FC236}">
                <a16:creationId xmlns:a16="http://schemas.microsoft.com/office/drawing/2014/main" xmlns="" id="{B614C7A4-765E-4895-901C-0D495F35B115}"/>
              </a:ext>
            </a:extLst>
          </p:cNvPr>
          <p:cNvGrpSpPr/>
          <p:nvPr/>
        </p:nvGrpSpPr>
        <p:grpSpPr>
          <a:xfrm>
            <a:off x="8333791" y="2663809"/>
            <a:ext cx="3658867" cy="843387"/>
            <a:chOff x="1054656" y="1689851"/>
            <a:chExt cx="3658867" cy="843387"/>
          </a:xfrm>
        </p:grpSpPr>
        <p:sp>
          <p:nvSpPr>
            <p:cNvPr id="50" name="CuadroTexto 49">
              <a:extLst>
                <a:ext uri="{FF2B5EF4-FFF2-40B4-BE49-F238E27FC236}">
                  <a16:creationId xmlns:a16="http://schemas.microsoft.com/office/drawing/2014/main" xmlns="" id="{B0A8F368-468A-4C16-B0FA-0CB733791DDC}"/>
                </a:ext>
              </a:extLst>
            </p:cNvPr>
            <p:cNvSpPr txBox="1"/>
            <p:nvPr/>
          </p:nvSpPr>
          <p:spPr>
            <a:xfrm>
              <a:off x="1589302" y="1689851"/>
              <a:ext cx="312422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POKÉMON: </a:t>
              </a:r>
            </a:p>
            <a:p>
              <a:r>
                <a:rPr lang="es-ES" sz="2000" b="1" dirty="0">
                  <a:solidFill>
                    <a:schemeClr val="tx2"/>
                  </a:solidFill>
                  <a:latin typeface="Georgia" panose="02040502050405020303" pitchFamily="18" charset="0"/>
                </a:rPr>
                <a:t>LET’S GO, PIKACHU!</a:t>
              </a:r>
            </a:p>
          </p:txBody>
        </p:sp>
        <p:sp>
          <p:nvSpPr>
            <p:cNvPr id="51" name="CuadroTexto 50">
              <a:extLst>
                <a:ext uri="{FF2B5EF4-FFF2-40B4-BE49-F238E27FC236}">
                  <a16:creationId xmlns:a16="http://schemas.microsoft.com/office/drawing/2014/main" xmlns="" id="{35804350-5C7C-47D5-9C2E-EE8301F989B7}"/>
                </a:ext>
              </a:extLst>
            </p:cNvPr>
            <p:cNvSpPr txBox="1"/>
            <p:nvPr/>
          </p:nvSpPr>
          <p:spPr>
            <a:xfrm>
              <a:off x="1939950" y="2271628"/>
              <a:ext cx="1532792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s-ES" sz="1100" dirty="0">
                  <a:solidFill>
                    <a:schemeClr val="bg1">
                      <a:lumMod val="50000"/>
                    </a:schemeClr>
                  </a:solidFill>
                  <a:latin typeface="Georgia" panose="02040502050405020303" pitchFamily="18" charset="0"/>
                </a:rPr>
                <a:t>NINTENDO (PEGI 7)</a:t>
              </a:r>
            </a:p>
          </p:txBody>
        </p:sp>
        <p:sp>
          <p:nvSpPr>
            <p:cNvPr id="52" name="Rectángulo 51">
              <a:extLst>
                <a:ext uri="{FF2B5EF4-FFF2-40B4-BE49-F238E27FC236}">
                  <a16:creationId xmlns:a16="http://schemas.microsoft.com/office/drawing/2014/main" xmlns="" id="{CDCC9445-777B-4BC6-B45A-58A93C607CDB}"/>
                </a:ext>
              </a:extLst>
            </p:cNvPr>
            <p:cNvSpPr/>
            <p:nvPr/>
          </p:nvSpPr>
          <p:spPr>
            <a:xfrm>
              <a:off x="1054656" y="1689851"/>
              <a:ext cx="534647" cy="534647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ES" sz="2400" b="1" dirty="0">
                  <a:solidFill>
                    <a:srgbClr val="C00000"/>
                  </a:solidFill>
                  <a:latin typeface="Calibri" panose="020F0502020204030204" pitchFamily="34" charset="0"/>
                  <a:cs typeface="Arial" panose="020B0604020202020204" pitchFamily="34" charset="0"/>
                </a:rPr>
                <a:t>10</a:t>
              </a:r>
            </a:p>
          </p:txBody>
        </p:sp>
      </p:grpSp>
      <p:grpSp>
        <p:nvGrpSpPr>
          <p:cNvPr id="19" name="Grupo 56">
            <a:extLst>
              <a:ext uri="{FF2B5EF4-FFF2-40B4-BE49-F238E27FC236}">
                <a16:creationId xmlns:a16="http://schemas.microsoft.com/office/drawing/2014/main" xmlns="" id="{49D4C194-C405-43C5-94B6-BC9FA97C7062}"/>
              </a:ext>
            </a:extLst>
          </p:cNvPr>
          <p:cNvGrpSpPr/>
          <p:nvPr/>
        </p:nvGrpSpPr>
        <p:grpSpPr>
          <a:xfrm>
            <a:off x="1035894" y="4050174"/>
            <a:ext cx="10756887" cy="2739582"/>
            <a:chOff x="1035894" y="4050174"/>
            <a:chExt cx="10756887" cy="2739582"/>
          </a:xfrm>
        </p:grpSpPr>
        <p:pic>
          <p:nvPicPr>
            <p:cNvPr id="1030" name="Picture 6" descr="18 +">
              <a:extLst>
                <a:ext uri="{FF2B5EF4-FFF2-40B4-BE49-F238E27FC236}">
                  <a16:creationId xmlns:a16="http://schemas.microsoft.com/office/drawing/2014/main" xmlns="" id="{E39F3861-A62C-476F-9BB9-8FB8A1178F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846156" y="5606500"/>
              <a:ext cx="946625" cy="9466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3" name="CuadroTexto 52">
              <a:extLst>
                <a:ext uri="{FF2B5EF4-FFF2-40B4-BE49-F238E27FC236}">
                  <a16:creationId xmlns:a16="http://schemas.microsoft.com/office/drawing/2014/main" xmlns="" id="{CA0400D5-0D5E-4661-A64F-6516DF3F53B1}"/>
                </a:ext>
              </a:extLst>
            </p:cNvPr>
            <p:cNvSpPr txBox="1"/>
            <p:nvPr/>
          </p:nvSpPr>
          <p:spPr>
            <a:xfrm>
              <a:off x="8005702" y="5805966"/>
              <a:ext cx="312422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dirty="0"/>
                <a:t>6 de los 10 videojuegos tienen contenido no recomendado para menores de 18 años</a:t>
              </a:r>
            </a:p>
          </p:txBody>
        </p:sp>
        <p:pic>
          <p:nvPicPr>
            <p:cNvPr id="1028" name="Picture 4" descr="Resultado de imagen de clasificaciÃ³n pegi">
              <a:extLst>
                <a:ext uri="{FF2B5EF4-FFF2-40B4-BE49-F238E27FC236}">
                  <a16:creationId xmlns:a16="http://schemas.microsoft.com/office/drawing/2014/main" xmlns="" id="{6DD5C370-27BC-473D-B222-3B21B3F8FF6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l="6600" t="26526" r="7648" b="23533"/>
            <a:stretch/>
          </p:blipFill>
          <p:spPr bwMode="auto">
            <a:xfrm>
              <a:off x="1035894" y="5843131"/>
              <a:ext cx="6991643" cy="946625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4" name="Picture 10" descr="Resultado de imagen de far cry 5 gore">
              <a:extLst>
                <a:ext uri="{FF2B5EF4-FFF2-40B4-BE49-F238E27FC236}">
                  <a16:creationId xmlns:a16="http://schemas.microsoft.com/office/drawing/2014/main" xmlns="" id="{06646286-5C0F-4F32-AC80-02BB5ED0CD9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02565" y="4050174"/>
              <a:ext cx="2549248" cy="1529549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5" name="Imagen 54">
              <a:extLst>
                <a:ext uri="{FF2B5EF4-FFF2-40B4-BE49-F238E27FC236}">
                  <a16:creationId xmlns:a16="http://schemas.microsoft.com/office/drawing/2014/main" xmlns="" id="{C9E992C2-AA6E-491F-B9BC-33986AE15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307283" y="4097568"/>
              <a:ext cx="2552956" cy="1434761"/>
            </a:xfrm>
            <a:prstGeom prst="rect">
              <a:avLst/>
            </a:prstGeom>
          </p:spPr>
        </p:pic>
        <p:pic>
          <p:nvPicPr>
            <p:cNvPr id="1038" name="Picture 14" descr="Resultado de imagen de assassins creed odyssey love scene">
              <a:extLst>
                <a:ext uri="{FF2B5EF4-FFF2-40B4-BE49-F238E27FC236}">
                  <a16:creationId xmlns:a16="http://schemas.microsoft.com/office/drawing/2014/main" xmlns="" id="{3A00EECB-068C-4510-9DE2-5A5EC40C7B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9807" y="4096432"/>
              <a:ext cx="2554726" cy="143703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1557409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547" y="0"/>
            <a:ext cx="8943975" cy="666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07474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7" name="Rectangle 136">
            <a:extLst>
              <a:ext uri="{FF2B5EF4-FFF2-40B4-BE49-F238E27FC236}">
                <a16:creationId xmlns:a16="http://schemas.microsoft.com/office/drawing/2014/main" xmlns="" id="{7C615D28-8D37-47CB-9D5B-9ACFDA30897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1"/>
            <a:ext cx="12192000" cy="6857998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xmlns="" id="{2E5D70DC-99A6-4B20-92AD-DE66E53834D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36EA2B-83B7-442A-B409-2FF7CB517C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8188" y="156245"/>
            <a:ext cx="5707812" cy="1681709"/>
          </a:xfrm>
        </p:spPr>
        <p:txBody>
          <a:bodyPr anchor="ctr">
            <a:normAutofit/>
          </a:bodyPr>
          <a:lstStyle/>
          <a:p>
            <a:r>
              <a:rPr lang="es-ES" sz="4700" dirty="0">
                <a:solidFill>
                  <a:srgbClr val="C00000"/>
                </a:solidFill>
              </a:rPr>
              <a:t>Red </a:t>
            </a:r>
            <a:r>
              <a:rPr lang="es-ES" sz="4700" dirty="0" err="1">
                <a:solidFill>
                  <a:srgbClr val="C00000"/>
                </a:solidFill>
              </a:rPr>
              <a:t>dead</a:t>
            </a:r>
            <a:r>
              <a:rPr lang="es-ES" sz="4700" dirty="0">
                <a:solidFill>
                  <a:srgbClr val="C00000"/>
                </a:solidFill>
              </a:rPr>
              <a:t> </a:t>
            </a:r>
            <a:r>
              <a:rPr lang="es-ES" sz="4700" dirty="0" err="1">
                <a:solidFill>
                  <a:srgbClr val="C00000"/>
                </a:solidFill>
              </a:rPr>
              <a:t>redemption</a:t>
            </a:r>
            <a:r>
              <a:rPr lang="es-ES" sz="4700" dirty="0">
                <a:solidFill>
                  <a:srgbClr val="C00000"/>
                </a:solidFill>
              </a:rPr>
              <a:t> </a:t>
            </a:r>
            <a:r>
              <a:rPr lang="es-ES" sz="4700" dirty="0" smtClean="0">
                <a:solidFill>
                  <a:srgbClr val="C00000"/>
                </a:solidFill>
              </a:rPr>
              <a:t>2</a:t>
            </a:r>
            <a:endParaRPr lang="es-ES" sz="4700" dirty="0">
              <a:solidFill>
                <a:srgbClr val="C00000"/>
              </a:solidFill>
            </a:endParaRP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xmlns="" id="{AF113607-1435-4104-A10D-FA1709E199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43366" y="2011766"/>
            <a:ext cx="5142028" cy="4318674"/>
          </a:xfrm>
        </p:spPr>
        <p:txBody>
          <a:bodyPr anchor="t">
            <a:normAutofit fontScale="92500"/>
          </a:bodyPr>
          <a:lstStyle/>
          <a:p>
            <a:pPr>
              <a:spcAft>
                <a:spcPts val="600"/>
              </a:spcAft>
            </a:pPr>
            <a:r>
              <a:rPr lang="es-ES" dirty="0" err="1" smtClean="0"/>
              <a:t>Esencialmente,un</a:t>
            </a:r>
            <a:r>
              <a:rPr lang="es-ES" dirty="0" smtClean="0"/>
              <a:t> </a:t>
            </a:r>
            <a:r>
              <a:rPr lang="es-ES" dirty="0"/>
              <a:t>GTA de </a:t>
            </a:r>
            <a:r>
              <a:rPr lang="es-ES" dirty="0" smtClean="0"/>
              <a:t>vaqueros</a:t>
            </a:r>
            <a:endParaRPr lang="es-ES" dirty="0"/>
          </a:p>
          <a:p>
            <a:pPr>
              <a:spcAft>
                <a:spcPts val="600"/>
              </a:spcAft>
            </a:pPr>
            <a:r>
              <a:rPr lang="es-ES" b="1" dirty="0"/>
              <a:t>Violencia extrema, contenido sexual explícito, permite secuestrar y torturar a cualquier persona. Libertad al extremo</a:t>
            </a:r>
            <a:r>
              <a:rPr lang="es-ES" b="1" dirty="0" smtClean="0"/>
              <a:t>.</a:t>
            </a:r>
          </a:p>
          <a:p>
            <a:pPr>
              <a:spcAft>
                <a:spcPts val="600"/>
              </a:spcAft>
            </a:pPr>
            <a:r>
              <a:rPr lang="es-ES" b="1" dirty="0" smtClean="0"/>
              <a:t>Contenidos xenófobos (feministas, negros..)</a:t>
            </a:r>
            <a:endParaRPr lang="es-ES" b="1" dirty="0"/>
          </a:p>
          <a:p>
            <a:pPr>
              <a:spcAft>
                <a:spcPts val="600"/>
              </a:spcAft>
            </a:pPr>
            <a:r>
              <a:rPr lang="es-ES" dirty="0"/>
              <a:t>Se ha mantenido en el Top 10 de ventas y es uno de los videojuegos mejor valorados de la historia.</a:t>
            </a:r>
          </a:p>
          <a:p>
            <a:pPr>
              <a:spcAft>
                <a:spcPts val="600"/>
              </a:spcAft>
            </a:pPr>
            <a:r>
              <a:rPr lang="es-ES" dirty="0"/>
              <a:t>Sus vídeos acumulan millones de visitas en </a:t>
            </a:r>
            <a:r>
              <a:rPr lang="es-ES" dirty="0" err="1"/>
              <a:t>Youtube</a:t>
            </a:r>
            <a:r>
              <a:rPr lang="es-ES" dirty="0"/>
              <a:t>, </a:t>
            </a:r>
            <a:r>
              <a:rPr lang="es-ES" dirty="0" err="1"/>
              <a:t>Twitch</a:t>
            </a:r>
            <a:r>
              <a:rPr lang="es-ES" dirty="0"/>
              <a:t>, etc.</a:t>
            </a:r>
          </a:p>
        </p:txBody>
      </p:sp>
      <p:sp>
        <p:nvSpPr>
          <p:cNvPr id="139" name="Freeform: Shape 138">
            <a:extLst>
              <a:ext uri="{FF2B5EF4-FFF2-40B4-BE49-F238E27FC236}">
                <a16:creationId xmlns:a16="http://schemas.microsoft.com/office/drawing/2014/main" xmlns="" id="{2ECC44DA-6522-428F-B35C-9C517A3F799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5610946" y="2529102"/>
            <a:ext cx="3361914" cy="3357830"/>
          </a:xfrm>
          <a:custGeom>
            <a:avLst/>
            <a:gdLst>
              <a:gd name="connsiteX0" fmla="*/ 3095991 w 6191980"/>
              <a:gd name="connsiteY0" fmla="*/ 0 h 6184462"/>
              <a:gd name="connsiteX1" fmla="*/ 3156069 w 6191980"/>
              <a:gd name="connsiteY1" fmla="*/ 5631 h 6184462"/>
              <a:gd name="connsiteX2" fmla="*/ 3214272 w 6191980"/>
              <a:gd name="connsiteY2" fmla="*/ 20652 h 6184462"/>
              <a:gd name="connsiteX3" fmla="*/ 3270598 w 6191980"/>
              <a:gd name="connsiteY3" fmla="*/ 43182 h 6184462"/>
              <a:gd name="connsiteX4" fmla="*/ 3328798 w 6191980"/>
              <a:gd name="connsiteY4" fmla="*/ 71344 h 6184462"/>
              <a:gd name="connsiteX5" fmla="*/ 3383247 w 6191980"/>
              <a:gd name="connsiteY5" fmla="*/ 103262 h 6184462"/>
              <a:gd name="connsiteX6" fmla="*/ 3439573 w 6191980"/>
              <a:gd name="connsiteY6" fmla="*/ 137057 h 6184462"/>
              <a:gd name="connsiteX7" fmla="*/ 3495897 w 6191980"/>
              <a:gd name="connsiteY7" fmla="*/ 167096 h 6184462"/>
              <a:gd name="connsiteX8" fmla="*/ 3552221 w 6191980"/>
              <a:gd name="connsiteY8" fmla="*/ 197137 h 6184462"/>
              <a:gd name="connsiteX9" fmla="*/ 3606669 w 6191980"/>
              <a:gd name="connsiteY9" fmla="*/ 219666 h 6184462"/>
              <a:gd name="connsiteX10" fmla="*/ 3666749 w 6191980"/>
              <a:gd name="connsiteY10" fmla="*/ 234686 h 6184462"/>
              <a:gd name="connsiteX11" fmla="*/ 3724950 w 6191980"/>
              <a:gd name="connsiteY11" fmla="*/ 242197 h 6184462"/>
              <a:gd name="connsiteX12" fmla="*/ 3786907 w 6191980"/>
              <a:gd name="connsiteY12" fmla="*/ 242197 h 6184462"/>
              <a:gd name="connsiteX13" fmla="*/ 3850743 w 6191980"/>
              <a:gd name="connsiteY13" fmla="*/ 238443 h 6184462"/>
              <a:gd name="connsiteX14" fmla="*/ 3914577 w 6191980"/>
              <a:gd name="connsiteY14" fmla="*/ 230932 h 6184462"/>
              <a:gd name="connsiteX15" fmla="*/ 3978413 w 6191980"/>
              <a:gd name="connsiteY15" fmla="*/ 221545 h 6184462"/>
              <a:gd name="connsiteX16" fmla="*/ 4042247 w 6191980"/>
              <a:gd name="connsiteY16" fmla="*/ 214035 h 6184462"/>
              <a:gd name="connsiteX17" fmla="*/ 4106083 w 6191980"/>
              <a:gd name="connsiteY17" fmla="*/ 208401 h 6184462"/>
              <a:gd name="connsiteX18" fmla="*/ 4166161 w 6191980"/>
              <a:gd name="connsiteY18" fmla="*/ 210279 h 6184462"/>
              <a:gd name="connsiteX19" fmla="*/ 4224364 w 6191980"/>
              <a:gd name="connsiteY19" fmla="*/ 217789 h 6184462"/>
              <a:gd name="connsiteX20" fmla="*/ 4280690 w 6191980"/>
              <a:gd name="connsiteY20" fmla="*/ 234686 h 6184462"/>
              <a:gd name="connsiteX21" fmla="*/ 4327628 w 6191980"/>
              <a:gd name="connsiteY21" fmla="*/ 259094 h 6184462"/>
              <a:gd name="connsiteX22" fmla="*/ 4372686 w 6191980"/>
              <a:gd name="connsiteY22" fmla="*/ 291012 h 6184462"/>
              <a:gd name="connsiteX23" fmla="*/ 4412114 w 6191980"/>
              <a:gd name="connsiteY23" fmla="*/ 328561 h 6184462"/>
              <a:gd name="connsiteX24" fmla="*/ 4451542 w 6191980"/>
              <a:gd name="connsiteY24" fmla="*/ 371743 h 6184462"/>
              <a:gd name="connsiteX25" fmla="*/ 4487214 w 6191980"/>
              <a:gd name="connsiteY25" fmla="*/ 416803 h 6184462"/>
              <a:gd name="connsiteX26" fmla="*/ 4522886 w 6191980"/>
              <a:gd name="connsiteY26" fmla="*/ 463741 h 6184462"/>
              <a:gd name="connsiteX27" fmla="*/ 4558559 w 6191980"/>
              <a:gd name="connsiteY27" fmla="*/ 510678 h 6184462"/>
              <a:gd name="connsiteX28" fmla="*/ 4594231 w 6191980"/>
              <a:gd name="connsiteY28" fmla="*/ 555737 h 6184462"/>
              <a:gd name="connsiteX29" fmla="*/ 4631782 w 6191980"/>
              <a:gd name="connsiteY29" fmla="*/ 598919 h 6184462"/>
              <a:gd name="connsiteX30" fmla="*/ 4674964 w 6191980"/>
              <a:gd name="connsiteY30" fmla="*/ 636471 h 6184462"/>
              <a:gd name="connsiteX31" fmla="*/ 4716270 w 6191980"/>
              <a:gd name="connsiteY31" fmla="*/ 670266 h 6184462"/>
              <a:gd name="connsiteX32" fmla="*/ 4763206 w 6191980"/>
              <a:gd name="connsiteY32" fmla="*/ 696549 h 6184462"/>
              <a:gd name="connsiteX33" fmla="*/ 4813899 w 6191980"/>
              <a:gd name="connsiteY33" fmla="*/ 719079 h 6184462"/>
              <a:gd name="connsiteX34" fmla="*/ 4868345 w 6191980"/>
              <a:gd name="connsiteY34" fmla="*/ 737854 h 6184462"/>
              <a:gd name="connsiteX35" fmla="*/ 4924669 w 6191980"/>
              <a:gd name="connsiteY35" fmla="*/ 754751 h 6184462"/>
              <a:gd name="connsiteX36" fmla="*/ 4980995 w 6191980"/>
              <a:gd name="connsiteY36" fmla="*/ 769772 h 6184462"/>
              <a:gd name="connsiteX37" fmla="*/ 5039198 w 6191980"/>
              <a:gd name="connsiteY37" fmla="*/ 784792 h 6184462"/>
              <a:gd name="connsiteX38" fmla="*/ 5093644 w 6191980"/>
              <a:gd name="connsiteY38" fmla="*/ 801690 h 6184462"/>
              <a:gd name="connsiteX39" fmla="*/ 5148091 w 6191980"/>
              <a:gd name="connsiteY39" fmla="*/ 820464 h 6184462"/>
              <a:gd name="connsiteX40" fmla="*/ 5198784 w 6191980"/>
              <a:gd name="connsiteY40" fmla="*/ 842995 h 6184462"/>
              <a:gd name="connsiteX41" fmla="*/ 5243845 w 6191980"/>
              <a:gd name="connsiteY41" fmla="*/ 871157 h 6184462"/>
              <a:gd name="connsiteX42" fmla="*/ 5285151 w 6191980"/>
              <a:gd name="connsiteY42" fmla="*/ 904952 h 6184462"/>
              <a:gd name="connsiteX43" fmla="*/ 5318944 w 6191980"/>
              <a:gd name="connsiteY43" fmla="*/ 946257 h 6184462"/>
              <a:gd name="connsiteX44" fmla="*/ 5347108 w 6191980"/>
              <a:gd name="connsiteY44" fmla="*/ 991317 h 6184462"/>
              <a:gd name="connsiteX45" fmla="*/ 5369636 w 6191980"/>
              <a:gd name="connsiteY45" fmla="*/ 1042007 h 6184462"/>
              <a:gd name="connsiteX46" fmla="*/ 5388410 w 6191980"/>
              <a:gd name="connsiteY46" fmla="*/ 1096456 h 6184462"/>
              <a:gd name="connsiteX47" fmla="*/ 5405308 w 6191980"/>
              <a:gd name="connsiteY47" fmla="*/ 1150903 h 6184462"/>
              <a:gd name="connsiteX48" fmla="*/ 5420328 w 6191980"/>
              <a:gd name="connsiteY48" fmla="*/ 1209105 h 6184462"/>
              <a:gd name="connsiteX49" fmla="*/ 5435349 w 6191980"/>
              <a:gd name="connsiteY49" fmla="*/ 1265429 h 6184462"/>
              <a:gd name="connsiteX50" fmla="*/ 5452246 w 6191980"/>
              <a:gd name="connsiteY50" fmla="*/ 1321755 h 6184462"/>
              <a:gd name="connsiteX51" fmla="*/ 5471021 w 6191980"/>
              <a:gd name="connsiteY51" fmla="*/ 1376203 h 6184462"/>
              <a:gd name="connsiteX52" fmla="*/ 5493550 w 6191980"/>
              <a:gd name="connsiteY52" fmla="*/ 1426896 h 6184462"/>
              <a:gd name="connsiteX53" fmla="*/ 5519836 w 6191980"/>
              <a:gd name="connsiteY53" fmla="*/ 1473832 h 6184462"/>
              <a:gd name="connsiteX54" fmla="*/ 5553632 w 6191980"/>
              <a:gd name="connsiteY54" fmla="*/ 1515138 h 6184462"/>
              <a:gd name="connsiteX55" fmla="*/ 5591181 w 6191980"/>
              <a:gd name="connsiteY55" fmla="*/ 1558320 h 6184462"/>
              <a:gd name="connsiteX56" fmla="*/ 5634364 w 6191980"/>
              <a:gd name="connsiteY56" fmla="*/ 1595869 h 6184462"/>
              <a:gd name="connsiteX57" fmla="*/ 5679425 w 6191980"/>
              <a:gd name="connsiteY57" fmla="*/ 1631541 h 6184462"/>
              <a:gd name="connsiteX58" fmla="*/ 5728238 w 6191980"/>
              <a:gd name="connsiteY58" fmla="*/ 1667213 h 6184462"/>
              <a:gd name="connsiteX59" fmla="*/ 5775175 w 6191980"/>
              <a:gd name="connsiteY59" fmla="*/ 1702885 h 6184462"/>
              <a:gd name="connsiteX60" fmla="*/ 5820236 w 6191980"/>
              <a:gd name="connsiteY60" fmla="*/ 1738560 h 6184462"/>
              <a:gd name="connsiteX61" fmla="*/ 5863416 w 6191980"/>
              <a:gd name="connsiteY61" fmla="*/ 1777986 h 6184462"/>
              <a:gd name="connsiteX62" fmla="*/ 5900968 w 6191980"/>
              <a:gd name="connsiteY62" fmla="*/ 1817414 h 6184462"/>
              <a:gd name="connsiteX63" fmla="*/ 5932886 w 6191980"/>
              <a:gd name="connsiteY63" fmla="*/ 1862474 h 6184462"/>
              <a:gd name="connsiteX64" fmla="*/ 5957294 w 6191980"/>
              <a:gd name="connsiteY64" fmla="*/ 1909410 h 6184462"/>
              <a:gd name="connsiteX65" fmla="*/ 5974191 w 6191980"/>
              <a:gd name="connsiteY65" fmla="*/ 1965736 h 6184462"/>
              <a:gd name="connsiteX66" fmla="*/ 5981700 w 6191980"/>
              <a:gd name="connsiteY66" fmla="*/ 2023938 h 6184462"/>
              <a:gd name="connsiteX67" fmla="*/ 5983578 w 6191980"/>
              <a:gd name="connsiteY67" fmla="*/ 2084018 h 6184462"/>
              <a:gd name="connsiteX68" fmla="*/ 5977945 w 6191980"/>
              <a:gd name="connsiteY68" fmla="*/ 2147852 h 6184462"/>
              <a:gd name="connsiteX69" fmla="*/ 5970435 w 6191980"/>
              <a:gd name="connsiteY69" fmla="*/ 2211686 h 6184462"/>
              <a:gd name="connsiteX70" fmla="*/ 5961048 w 6191980"/>
              <a:gd name="connsiteY70" fmla="*/ 2275522 h 6184462"/>
              <a:gd name="connsiteX71" fmla="*/ 5953538 w 6191980"/>
              <a:gd name="connsiteY71" fmla="*/ 2339356 h 6184462"/>
              <a:gd name="connsiteX72" fmla="*/ 5949784 w 6191980"/>
              <a:gd name="connsiteY72" fmla="*/ 2403192 h 6184462"/>
              <a:gd name="connsiteX73" fmla="*/ 5949784 w 6191980"/>
              <a:gd name="connsiteY73" fmla="*/ 2465149 h 6184462"/>
              <a:gd name="connsiteX74" fmla="*/ 5957294 w 6191980"/>
              <a:gd name="connsiteY74" fmla="*/ 2523350 h 6184462"/>
              <a:gd name="connsiteX75" fmla="*/ 5972312 w 6191980"/>
              <a:gd name="connsiteY75" fmla="*/ 2581552 h 6184462"/>
              <a:gd name="connsiteX76" fmla="*/ 5994843 w 6191980"/>
              <a:gd name="connsiteY76" fmla="*/ 2636001 h 6184462"/>
              <a:gd name="connsiteX77" fmla="*/ 6024884 w 6191980"/>
              <a:gd name="connsiteY77" fmla="*/ 2692325 h 6184462"/>
              <a:gd name="connsiteX78" fmla="*/ 6054922 w 6191980"/>
              <a:gd name="connsiteY78" fmla="*/ 2748651 h 6184462"/>
              <a:gd name="connsiteX79" fmla="*/ 6088718 w 6191980"/>
              <a:gd name="connsiteY79" fmla="*/ 2804974 h 6184462"/>
              <a:gd name="connsiteX80" fmla="*/ 6120634 w 6191980"/>
              <a:gd name="connsiteY80" fmla="*/ 2859423 h 6184462"/>
              <a:gd name="connsiteX81" fmla="*/ 6148798 w 6191980"/>
              <a:gd name="connsiteY81" fmla="*/ 2917624 h 6184462"/>
              <a:gd name="connsiteX82" fmla="*/ 6171326 w 6191980"/>
              <a:gd name="connsiteY82" fmla="*/ 2973950 h 6184462"/>
              <a:gd name="connsiteX83" fmla="*/ 6186347 w 6191980"/>
              <a:gd name="connsiteY83" fmla="*/ 3032152 h 6184462"/>
              <a:gd name="connsiteX84" fmla="*/ 6191980 w 6191980"/>
              <a:gd name="connsiteY84" fmla="*/ 3092230 h 6184462"/>
              <a:gd name="connsiteX85" fmla="*/ 6186347 w 6191980"/>
              <a:gd name="connsiteY85" fmla="*/ 3152310 h 6184462"/>
              <a:gd name="connsiteX86" fmla="*/ 6171326 w 6191980"/>
              <a:gd name="connsiteY86" fmla="*/ 3210513 h 6184462"/>
              <a:gd name="connsiteX87" fmla="*/ 6148798 w 6191980"/>
              <a:gd name="connsiteY87" fmla="*/ 3266839 h 6184462"/>
              <a:gd name="connsiteX88" fmla="*/ 6120634 w 6191980"/>
              <a:gd name="connsiteY88" fmla="*/ 3325039 h 6184462"/>
              <a:gd name="connsiteX89" fmla="*/ 6088718 w 6191980"/>
              <a:gd name="connsiteY89" fmla="*/ 3379488 h 6184462"/>
              <a:gd name="connsiteX90" fmla="*/ 6054922 w 6191980"/>
              <a:gd name="connsiteY90" fmla="*/ 3435814 h 6184462"/>
              <a:gd name="connsiteX91" fmla="*/ 6024884 w 6191980"/>
              <a:gd name="connsiteY91" fmla="*/ 3492137 h 6184462"/>
              <a:gd name="connsiteX92" fmla="*/ 5994843 w 6191980"/>
              <a:gd name="connsiteY92" fmla="*/ 3548461 h 6184462"/>
              <a:gd name="connsiteX93" fmla="*/ 5972312 w 6191980"/>
              <a:gd name="connsiteY93" fmla="*/ 3602910 h 6184462"/>
              <a:gd name="connsiteX94" fmla="*/ 5957294 w 6191980"/>
              <a:gd name="connsiteY94" fmla="*/ 3661113 h 6184462"/>
              <a:gd name="connsiteX95" fmla="*/ 5949784 w 6191980"/>
              <a:gd name="connsiteY95" fmla="*/ 3719313 h 6184462"/>
              <a:gd name="connsiteX96" fmla="*/ 5949784 w 6191980"/>
              <a:gd name="connsiteY96" fmla="*/ 3781272 h 6184462"/>
              <a:gd name="connsiteX97" fmla="*/ 5953538 w 6191980"/>
              <a:gd name="connsiteY97" fmla="*/ 3845106 h 6184462"/>
              <a:gd name="connsiteX98" fmla="*/ 5961048 w 6191980"/>
              <a:gd name="connsiteY98" fmla="*/ 3908940 h 6184462"/>
              <a:gd name="connsiteX99" fmla="*/ 5970435 w 6191980"/>
              <a:gd name="connsiteY99" fmla="*/ 3972776 h 6184462"/>
              <a:gd name="connsiteX100" fmla="*/ 5977945 w 6191980"/>
              <a:gd name="connsiteY100" fmla="*/ 4036610 h 6184462"/>
              <a:gd name="connsiteX101" fmla="*/ 5983578 w 6191980"/>
              <a:gd name="connsiteY101" fmla="*/ 4100444 h 6184462"/>
              <a:gd name="connsiteX102" fmla="*/ 5981700 w 6191980"/>
              <a:gd name="connsiteY102" fmla="*/ 4160526 h 6184462"/>
              <a:gd name="connsiteX103" fmla="*/ 5974191 w 6191980"/>
              <a:gd name="connsiteY103" fmla="*/ 4218729 h 6184462"/>
              <a:gd name="connsiteX104" fmla="*/ 5957294 w 6191980"/>
              <a:gd name="connsiteY104" fmla="*/ 4275053 h 6184462"/>
              <a:gd name="connsiteX105" fmla="*/ 5932886 w 6191980"/>
              <a:gd name="connsiteY105" fmla="*/ 4321989 h 6184462"/>
              <a:gd name="connsiteX106" fmla="*/ 5900968 w 6191980"/>
              <a:gd name="connsiteY106" fmla="*/ 4367050 h 6184462"/>
              <a:gd name="connsiteX107" fmla="*/ 5863416 w 6191980"/>
              <a:gd name="connsiteY107" fmla="*/ 4406477 h 6184462"/>
              <a:gd name="connsiteX108" fmla="*/ 5820236 w 6191980"/>
              <a:gd name="connsiteY108" fmla="*/ 4445903 h 6184462"/>
              <a:gd name="connsiteX109" fmla="*/ 5775175 w 6191980"/>
              <a:gd name="connsiteY109" fmla="*/ 4481577 h 6184462"/>
              <a:gd name="connsiteX110" fmla="*/ 5728238 w 6191980"/>
              <a:gd name="connsiteY110" fmla="*/ 4517249 h 6184462"/>
              <a:gd name="connsiteX111" fmla="*/ 5679425 w 6191980"/>
              <a:gd name="connsiteY111" fmla="*/ 4552921 h 6184462"/>
              <a:gd name="connsiteX112" fmla="*/ 5634364 w 6191980"/>
              <a:gd name="connsiteY112" fmla="*/ 4588593 h 6184462"/>
              <a:gd name="connsiteX113" fmla="*/ 5591181 w 6191980"/>
              <a:gd name="connsiteY113" fmla="*/ 4626142 h 6184462"/>
              <a:gd name="connsiteX114" fmla="*/ 5553632 w 6191980"/>
              <a:gd name="connsiteY114" fmla="*/ 4669325 h 6184462"/>
              <a:gd name="connsiteX115" fmla="*/ 5519836 w 6191980"/>
              <a:gd name="connsiteY115" fmla="*/ 4710630 h 6184462"/>
              <a:gd name="connsiteX116" fmla="*/ 5493550 w 6191980"/>
              <a:gd name="connsiteY116" fmla="*/ 4757566 h 6184462"/>
              <a:gd name="connsiteX117" fmla="*/ 5471021 w 6191980"/>
              <a:gd name="connsiteY117" fmla="*/ 4808259 h 6184462"/>
              <a:gd name="connsiteX118" fmla="*/ 5452246 w 6191980"/>
              <a:gd name="connsiteY118" fmla="*/ 4862708 h 6184462"/>
              <a:gd name="connsiteX119" fmla="*/ 5435349 w 6191980"/>
              <a:gd name="connsiteY119" fmla="*/ 4919033 h 6184462"/>
              <a:gd name="connsiteX120" fmla="*/ 5420328 w 6191980"/>
              <a:gd name="connsiteY120" fmla="*/ 4975357 h 6184462"/>
              <a:gd name="connsiteX121" fmla="*/ 5405308 w 6191980"/>
              <a:gd name="connsiteY121" fmla="*/ 5033560 h 6184462"/>
              <a:gd name="connsiteX122" fmla="*/ 5388410 w 6191980"/>
              <a:gd name="connsiteY122" fmla="*/ 5088007 h 6184462"/>
              <a:gd name="connsiteX123" fmla="*/ 5369636 w 6191980"/>
              <a:gd name="connsiteY123" fmla="*/ 5142453 h 6184462"/>
              <a:gd name="connsiteX124" fmla="*/ 5347108 w 6191980"/>
              <a:gd name="connsiteY124" fmla="*/ 5193146 h 6184462"/>
              <a:gd name="connsiteX125" fmla="*/ 5318944 w 6191980"/>
              <a:gd name="connsiteY125" fmla="*/ 5238207 h 6184462"/>
              <a:gd name="connsiteX126" fmla="*/ 5285151 w 6191980"/>
              <a:gd name="connsiteY126" fmla="*/ 5279510 h 6184462"/>
              <a:gd name="connsiteX127" fmla="*/ 5243845 w 6191980"/>
              <a:gd name="connsiteY127" fmla="*/ 5313305 h 6184462"/>
              <a:gd name="connsiteX128" fmla="*/ 5198784 w 6191980"/>
              <a:gd name="connsiteY128" fmla="*/ 5341467 h 6184462"/>
              <a:gd name="connsiteX129" fmla="*/ 5148091 w 6191980"/>
              <a:gd name="connsiteY129" fmla="*/ 5363998 h 6184462"/>
              <a:gd name="connsiteX130" fmla="*/ 5093644 w 6191980"/>
              <a:gd name="connsiteY130" fmla="*/ 5382773 h 6184462"/>
              <a:gd name="connsiteX131" fmla="*/ 5039198 w 6191980"/>
              <a:gd name="connsiteY131" fmla="*/ 5399670 h 6184462"/>
              <a:gd name="connsiteX132" fmla="*/ 4980995 w 6191980"/>
              <a:gd name="connsiteY132" fmla="*/ 5414691 h 6184462"/>
              <a:gd name="connsiteX133" fmla="*/ 4924669 w 6191980"/>
              <a:gd name="connsiteY133" fmla="*/ 5429711 h 6184462"/>
              <a:gd name="connsiteX134" fmla="*/ 4868345 w 6191980"/>
              <a:gd name="connsiteY134" fmla="*/ 5446609 h 6184462"/>
              <a:gd name="connsiteX135" fmla="*/ 4813899 w 6191980"/>
              <a:gd name="connsiteY135" fmla="*/ 5465383 h 6184462"/>
              <a:gd name="connsiteX136" fmla="*/ 4763206 w 6191980"/>
              <a:gd name="connsiteY136" fmla="*/ 5487914 h 6184462"/>
              <a:gd name="connsiteX137" fmla="*/ 4716270 w 6191980"/>
              <a:gd name="connsiteY137" fmla="*/ 5514197 h 6184462"/>
              <a:gd name="connsiteX138" fmla="*/ 4674964 w 6191980"/>
              <a:gd name="connsiteY138" fmla="*/ 5547992 h 6184462"/>
              <a:gd name="connsiteX139" fmla="*/ 4631782 w 6191980"/>
              <a:gd name="connsiteY139" fmla="*/ 5585543 h 6184462"/>
              <a:gd name="connsiteX140" fmla="*/ 4594231 w 6191980"/>
              <a:gd name="connsiteY140" fmla="*/ 5628725 h 6184462"/>
              <a:gd name="connsiteX141" fmla="*/ 4558559 w 6191980"/>
              <a:gd name="connsiteY141" fmla="*/ 5673785 h 6184462"/>
              <a:gd name="connsiteX142" fmla="*/ 4522886 w 6191980"/>
              <a:gd name="connsiteY142" fmla="*/ 5720721 h 6184462"/>
              <a:gd name="connsiteX143" fmla="*/ 4487214 w 6191980"/>
              <a:gd name="connsiteY143" fmla="*/ 5767659 h 6184462"/>
              <a:gd name="connsiteX144" fmla="*/ 4451542 w 6191980"/>
              <a:gd name="connsiteY144" fmla="*/ 5812719 h 6184462"/>
              <a:gd name="connsiteX145" fmla="*/ 4412114 w 6191980"/>
              <a:gd name="connsiteY145" fmla="*/ 5855901 h 6184462"/>
              <a:gd name="connsiteX146" fmla="*/ 4372686 w 6191980"/>
              <a:gd name="connsiteY146" fmla="*/ 5893450 h 6184462"/>
              <a:gd name="connsiteX147" fmla="*/ 4327628 w 6191980"/>
              <a:gd name="connsiteY147" fmla="*/ 5925368 h 6184462"/>
              <a:gd name="connsiteX148" fmla="*/ 4280690 w 6191980"/>
              <a:gd name="connsiteY148" fmla="*/ 5949776 h 6184462"/>
              <a:gd name="connsiteX149" fmla="*/ 4224364 w 6191980"/>
              <a:gd name="connsiteY149" fmla="*/ 5966674 h 6184462"/>
              <a:gd name="connsiteX150" fmla="*/ 4166161 w 6191980"/>
              <a:gd name="connsiteY150" fmla="*/ 5974184 h 6184462"/>
              <a:gd name="connsiteX151" fmla="*/ 4106083 w 6191980"/>
              <a:gd name="connsiteY151" fmla="*/ 5976061 h 6184462"/>
              <a:gd name="connsiteX152" fmla="*/ 4042247 w 6191980"/>
              <a:gd name="connsiteY152" fmla="*/ 5970428 h 6184462"/>
              <a:gd name="connsiteX153" fmla="*/ 3978413 w 6191980"/>
              <a:gd name="connsiteY153" fmla="*/ 5962919 h 6184462"/>
              <a:gd name="connsiteX154" fmla="*/ 3914577 w 6191980"/>
              <a:gd name="connsiteY154" fmla="*/ 5953530 h 6184462"/>
              <a:gd name="connsiteX155" fmla="*/ 3850743 w 6191980"/>
              <a:gd name="connsiteY155" fmla="*/ 5946022 h 6184462"/>
              <a:gd name="connsiteX156" fmla="*/ 3786907 w 6191980"/>
              <a:gd name="connsiteY156" fmla="*/ 5942266 h 6184462"/>
              <a:gd name="connsiteX157" fmla="*/ 3724950 w 6191980"/>
              <a:gd name="connsiteY157" fmla="*/ 5942266 h 6184462"/>
              <a:gd name="connsiteX158" fmla="*/ 3666749 w 6191980"/>
              <a:gd name="connsiteY158" fmla="*/ 5949776 h 6184462"/>
              <a:gd name="connsiteX159" fmla="*/ 3606669 w 6191980"/>
              <a:gd name="connsiteY159" fmla="*/ 5964797 h 6184462"/>
              <a:gd name="connsiteX160" fmla="*/ 3552221 w 6191980"/>
              <a:gd name="connsiteY160" fmla="*/ 5987325 h 6184462"/>
              <a:gd name="connsiteX161" fmla="*/ 3495897 w 6191980"/>
              <a:gd name="connsiteY161" fmla="*/ 6017366 h 6184462"/>
              <a:gd name="connsiteX162" fmla="*/ 3439573 w 6191980"/>
              <a:gd name="connsiteY162" fmla="*/ 6047407 h 6184462"/>
              <a:gd name="connsiteX163" fmla="*/ 3383247 w 6191980"/>
              <a:gd name="connsiteY163" fmla="*/ 6081200 h 6184462"/>
              <a:gd name="connsiteX164" fmla="*/ 3328798 w 6191980"/>
              <a:gd name="connsiteY164" fmla="*/ 6113118 h 6184462"/>
              <a:gd name="connsiteX165" fmla="*/ 3270598 w 6191980"/>
              <a:gd name="connsiteY165" fmla="*/ 6141280 h 6184462"/>
              <a:gd name="connsiteX166" fmla="*/ 3214272 w 6191980"/>
              <a:gd name="connsiteY166" fmla="*/ 6163811 h 6184462"/>
              <a:gd name="connsiteX167" fmla="*/ 3156069 w 6191980"/>
              <a:gd name="connsiteY167" fmla="*/ 6178831 h 6184462"/>
              <a:gd name="connsiteX168" fmla="*/ 3095991 w 6191980"/>
              <a:gd name="connsiteY168" fmla="*/ 6184462 h 6184462"/>
              <a:gd name="connsiteX169" fmla="*/ 3035911 w 6191980"/>
              <a:gd name="connsiteY169" fmla="*/ 6178831 h 6184462"/>
              <a:gd name="connsiteX170" fmla="*/ 2977708 w 6191980"/>
              <a:gd name="connsiteY170" fmla="*/ 6163811 h 6184462"/>
              <a:gd name="connsiteX171" fmla="*/ 2921385 w 6191980"/>
              <a:gd name="connsiteY171" fmla="*/ 6141280 h 6184462"/>
              <a:gd name="connsiteX172" fmla="*/ 2863182 w 6191980"/>
              <a:gd name="connsiteY172" fmla="*/ 6113118 h 6184462"/>
              <a:gd name="connsiteX173" fmla="*/ 2808733 w 6191980"/>
              <a:gd name="connsiteY173" fmla="*/ 6081200 h 6184462"/>
              <a:gd name="connsiteX174" fmla="*/ 2752409 w 6191980"/>
              <a:gd name="connsiteY174" fmla="*/ 6047407 h 6184462"/>
              <a:gd name="connsiteX175" fmla="*/ 2696083 w 6191980"/>
              <a:gd name="connsiteY175" fmla="*/ 6017366 h 6184462"/>
              <a:gd name="connsiteX176" fmla="*/ 2639760 w 6191980"/>
              <a:gd name="connsiteY176" fmla="*/ 5987325 h 6184462"/>
              <a:gd name="connsiteX177" fmla="*/ 2583436 w 6191980"/>
              <a:gd name="connsiteY177" fmla="*/ 5964797 h 6184462"/>
              <a:gd name="connsiteX178" fmla="*/ 2525233 w 6191980"/>
              <a:gd name="connsiteY178" fmla="*/ 5949776 h 6184462"/>
              <a:gd name="connsiteX179" fmla="*/ 2467030 w 6191980"/>
              <a:gd name="connsiteY179" fmla="*/ 5942266 h 6184462"/>
              <a:gd name="connsiteX180" fmla="*/ 2405071 w 6191980"/>
              <a:gd name="connsiteY180" fmla="*/ 5942266 h 6184462"/>
              <a:gd name="connsiteX181" fmla="*/ 2341237 w 6191980"/>
              <a:gd name="connsiteY181" fmla="*/ 5946022 h 6184462"/>
              <a:gd name="connsiteX182" fmla="*/ 2277403 w 6191980"/>
              <a:gd name="connsiteY182" fmla="*/ 5953530 h 6184462"/>
              <a:gd name="connsiteX183" fmla="*/ 2213567 w 6191980"/>
              <a:gd name="connsiteY183" fmla="*/ 5962919 h 6184462"/>
              <a:gd name="connsiteX184" fmla="*/ 2149731 w 6191980"/>
              <a:gd name="connsiteY184" fmla="*/ 5970428 h 6184462"/>
              <a:gd name="connsiteX185" fmla="*/ 2085897 w 6191980"/>
              <a:gd name="connsiteY185" fmla="*/ 5976061 h 6184462"/>
              <a:gd name="connsiteX186" fmla="*/ 2025819 w 6191980"/>
              <a:gd name="connsiteY186" fmla="*/ 5974184 h 6184462"/>
              <a:gd name="connsiteX187" fmla="*/ 1967617 w 6191980"/>
              <a:gd name="connsiteY187" fmla="*/ 5966674 h 6184462"/>
              <a:gd name="connsiteX188" fmla="*/ 1911291 w 6191980"/>
              <a:gd name="connsiteY188" fmla="*/ 5949776 h 6184462"/>
              <a:gd name="connsiteX189" fmla="*/ 1864354 w 6191980"/>
              <a:gd name="connsiteY189" fmla="*/ 5925368 h 6184462"/>
              <a:gd name="connsiteX190" fmla="*/ 1819293 w 6191980"/>
              <a:gd name="connsiteY190" fmla="*/ 5893450 h 6184462"/>
              <a:gd name="connsiteX191" fmla="*/ 1779867 w 6191980"/>
              <a:gd name="connsiteY191" fmla="*/ 5855901 h 6184462"/>
              <a:gd name="connsiteX192" fmla="*/ 1740438 w 6191980"/>
              <a:gd name="connsiteY192" fmla="*/ 5812719 h 6184462"/>
              <a:gd name="connsiteX193" fmla="*/ 1704766 w 6191980"/>
              <a:gd name="connsiteY193" fmla="*/ 5767659 h 6184462"/>
              <a:gd name="connsiteX194" fmla="*/ 1669094 w 6191980"/>
              <a:gd name="connsiteY194" fmla="*/ 5720721 h 6184462"/>
              <a:gd name="connsiteX195" fmla="*/ 1633422 w 6191980"/>
              <a:gd name="connsiteY195" fmla="*/ 5673785 h 6184462"/>
              <a:gd name="connsiteX196" fmla="*/ 1597750 w 6191980"/>
              <a:gd name="connsiteY196" fmla="*/ 5628725 h 6184462"/>
              <a:gd name="connsiteX197" fmla="*/ 1560199 w 6191980"/>
              <a:gd name="connsiteY197" fmla="*/ 5585543 h 6184462"/>
              <a:gd name="connsiteX198" fmla="*/ 1517016 w 6191980"/>
              <a:gd name="connsiteY198" fmla="*/ 5547992 h 6184462"/>
              <a:gd name="connsiteX199" fmla="*/ 1475711 w 6191980"/>
              <a:gd name="connsiteY199" fmla="*/ 5514197 h 6184462"/>
              <a:gd name="connsiteX200" fmla="*/ 1428774 w 6191980"/>
              <a:gd name="connsiteY200" fmla="*/ 5487914 h 6184462"/>
              <a:gd name="connsiteX201" fmla="*/ 1378082 w 6191980"/>
              <a:gd name="connsiteY201" fmla="*/ 5465383 h 6184462"/>
              <a:gd name="connsiteX202" fmla="*/ 1323635 w 6191980"/>
              <a:gd name="connsiteY202" fmla="*/ 5446609 h 6184462"/>
              <a:gd name="connsiteX203" fmla="*/ 1267309 w 6191980"/>
              <a:gd name="connsiteY203" fmla="*/ 5429711 h 6184462"/>
              <a:gd name="connsiteX204" fmla="*/ 1210986 w 6191980"/>
              <a:gd name="connsiteY204" fmla="*/ 5414691 h 6184462"/>
              <a:gd name="connsiteX205" fmla="*/ 1152783 w 6191980"/>
              <a:gd name="connsiteY205" fmla="*/ 5399670 h 6184462"/>
              <a:gd name="connsiteX206" fmla="*/ 1098336 w 6191980"/>
              <a:gd name="connsiteY206" fmla="*/ 5382773 h 6184462"/>
              <a:gd name="connsiteX207" fmla="*/ 1043887 w 6191980"/>
              <a:gd name="connsiteY207" fmla="*/ 5363998 h 6184462"/>
              <a:gd name="connsiteX208" fmla="*/ 993197 w 6191980"/>
              <a:gd name="connsiteY208" fmla="*/ 5341467 h 6184462"/>
              <a:gd name="connsiteX209" fmla="*/ 948135 w 6191980"/>
              <a:gd name="connsiteY209" fmla="*/ 5313305 h 6184462"/>
              <a:gd name="connsiteX210" fmla="*/ 906830 w 6191980"/>
              <a:gd name="connsiteY210" fmla="*/ 5279510 h 6184462"/>
              <a:gd name="connsiteX211" fmla="*/ 873037 w 6191980"/>
              <a:gd name="connsiteY211" fmla="*/ 5238207 h 6184462"/>
              <a:gd name="connsiteX212" fmla="*/ 844875 w 6191980"/>
              <a:gd name="connsiteY212" fmla="*/ 5193146 h 6184462"/>
              <a:gd name="connsiteX213" fmla="*/ 822344 w 6191980"/>
              <a:gd name="connsiteY213" fmla="*/ 5142453 h 6184462"/>
              <a:gd name="connsiteX214" fmla="*/ 803570 w 6191980"/>
              <a:gd name="connsiteY214" fmla="*/ 5088007 h 6184462"/>
              <a:gd name="connsiteX215" fmla="*/ 786672 w 6191980"/>
              <a:gd name="connsiteY215" fmla="*/ 5033560 h 6184462"/>
              <a:gd name="connsiteX216" fmla="*/ 771652 w 6191980"/>
              <a:gd name="connsiteY216" fmla="*/ 4975357 h 6184462"/>
              <a:gd name="connsiteX217" fmla="*/ 756631 w 6191980"/>
              <a:gd name="connsiteY217" fmla="*/ 4919033 h 6184462"/>
              <a:gd name="connsiteX218" fmla="*/ 739734 w 6191980"/>
              <a:gd name="connsiteY218" fmla="*/ 4862708 h 6184462"/>
              <a:gd name="connsiteX219" fmla="*/ 720959 w 6191980"/>
              <a:gd name="connsiteY219" fmla="*/ 4808259 h 6184462"/>
              <a:gd name="connsiteX220" fmla="*/ 698428 w 6191980"/>
              <a:gd name="connsiteY220" fmla="*/ 4757566 h 6184462"/>
              <a:gd name="connsiteX221" fmla="*/ 672143 w 6191980"/>
              <a:gd name="connsiteY221" fmla="*/ 4710630 h 6184462"/>
              <a:gd name="connsiteX222" fmla="*/ 638351 w 6191980"/>
              <a:gd name="connsiteY222" fmla="*/ 4669325 h 6184462"/>
              <a:gd name="connsiteX223" fmla="*/ 600799 w 6191980"/>
              <a:gd name="connsiteY223" fmla="*/ 4626142 h 6184462"/>
              <a:gd name="connsiteX224" fmla="*/ 557617 w 6191980"/>
              <a:gd name="connsiteY224" fmla="*/ 4588593 h 6184462"/>
              <a:gd name="connsiteX225" fmla="*/ 510678 w 6191980"/>
              <a:gd name="connsiteY225" fmla="*/ 4552921 h 6184462"/>
              <a:gd name="connsiteX226" fmla="*/ 463742 w 6191980"/>
              <a:gd name="connsiteY226" fmla="*/ 4517249 h 6184462"/>
              <a:gd name="connsiteX227" fmla="*/ 416805 w 6191980"/>
              <a:gd name="connsiteY227" fmla="*/ 4481577 h 6184462"/>
              <a:gd name="connsiteX228" fmla="*/ 371744 w 6191980"/>
              <a:gd name="connsiteY228" fmla="*/ 4445903 h 6184462"/>
              <a:gd name="connsiteX229" fmla="*/ 328562 w 6191980"/>
              <a:gd name="connsiteY229" fmla="*/ 4406477 h 6184462"/>
              <a:gd name="connsiteX230" fmla="*/ 291012 w 6191980"/>
              <a:gd name="connsiteY230" fmla="*/ 4367050 h 6184462"/>
              <a:gd name="connsiteX231" fmla="*/ 259096 w 6191980"/>
              <a:gd name="connsiteY231" fmla="*/ 4321989 h 6184462"/>
              <a:gd name="connsiteX232" fmla="*/ 234689 w 6191980"/>
              <a:gd name="connsiteY232" fmla="*/ 4275053 h 6184462"/>
              <a:gd name="connsiteX233" fmla="*/ 217791 w 6191980"/>
              <a:gd name="connsiteY233" fmla="*/ 4218729 h 6184462"/>
              <a:gd name="connsiteX234" fmla="*/ 210281 w 6191980"/>
              <a:gd name="connsiteY234" fmla="*/ 4160526 h 6184462"/>
              <a:gd name="connsiteX235" fmla="*/ 208402 w 6191980"/>
              <a:gd name="connsiteY235" fmla="*/ 4100444 h 6184462"/>
              <a:gd name="connsiteX236" fmla="*/ 214035 w 6191980"/>
              <a:gd name="connsiteY236" fmla="*/ 4036610 h 6184462"/>
              <a:gd name="connsiteX237" fmla="*/ 221545 w 6191980"/>
              <a:gd name="connsiteY237" fmla="*/ 3972776 h 6184462"/>
              <a:gd name="connsiteX238" fmla="*/ 230932 w 6191980"/>
              <a:gd name="connsiteY238" fmla="*/ 3908940 h 6184462"/>
              <a:gd name="connsiteX239" fmla="*/ 238443 w 6191980"/>
              <a:gd name="connsiteY239" fmla="*/ 3845106 h 6184462"/>
              <a:gd name="connsiteX240" fmla="*/ 242199 w 6191980"/>
              <a:gd name="connsiteY240" fmla="*/ 3781272 h 6184462"/>
              <a:gd name="connsiteX241" fmla="*/ 242199 w 6191980"/>
              <a:gd name="connsiteY241" fmla="*/ 3719313 h 6184462"/>
              <a:gd name="connsiteX242" fmla="*/ 234689 w 6191980"/>
              <a:gd name="connsiteY242" fmla="*/ 3661113 h 6184462"/>
              <a:gd name="connsiteX243" fmla="*/ 219668 w 6191980"/>
              <a:gd name="connsiteY243" fmla="*/ 3602910 h 6184462"/>
              <a:gd name="connsiteX244" fmla="*/ 197138 w 6191980"/>
              <a:gd name="connsiteY244" fmla="*/ 3548461 h 6184462"/>
              <a:gd name="connsiteX245" fmla="*/ 168976 w 6191980"/>
              <a:gd name="connsiteY245" fmla="*/ 3492137 h 6184462"/>
              <a:gd name="connsiteX246" fmla="*/ 137057 w 6191980"/>
              <a:gd name="connsiteY246" fmla="*/ 3435814 h 6184462"/>
              <a:gd name="connsiteX247" fmla="*/ 103264 w 6191980"/>
              <a:gd name="connsiteY247" fmla="*/ 3379488 h 6184462"/>
              <a:gd name="connsiteX248" fmla="*/ 71346 w 6191980"/>
              <a:gd name="connsiteY248" fmla="*/ 3325039 h 6184462"/>
              <a:gd name="connsiteX249" fmla="*/ 43182 w 6191980"/>
              <a:gd name="connsiteY249" fmla="*/ 3266839 h 6184462"/>
              <a:gd name="connsiteX250" fmla="*/ 20654 w 6191980"/>
              <a:gd name="connsiteY250" fmla="*/ 3210513 h 6184462"/>
              <a:gd name="connsiteX251" fmla="*/ 5634 w 6191980"/>
              <a:gd name="connsiteY251" fmla="*/ 3152310 h 6184462"/>
              <a:gd name="connsiteX252" fmla="*/ 0 w 6191980"/>
              <a:gd name="connsiteY252" fmla="*/ 3092230 h 6184462"/>
              <a:gd name="connsiteX253" fmla="*/ 5634 w 6191980"/>
              <a:gd name="connsiteY253" fmla="*/ 3032152 h 6184462"/>
              <a:gd name="connsiteX254" fmla="*/ 20654 w 6191980"/>
              <a:gd name="connsiteY254" fmla="*/ 2973950 h 6184462"/>
              <a:gd name="connsiteX255" fmla="*/ 43182 w 6191980"/>
              <a:gd name="connsiteY255" fmla="*/ 2917624 h 6184462"/>
              <a:gd name="connsiteX256" fmla="*/ 71346 w 6191980"/>
              <a:gd name="connsiteY256" fmla="*/ 2859423 h 6184462"/>
              <a:gd name="connsiteX257" fmla="*/ 103264 w 6191980"/>
              <a:gd name="connsiteY257" fmla="*/ 2804974 h 6184462"/>
              <a:gd name="connsiteX258" fmla="*/ 137057 w 6191980"/>
              <a:gd name="connsiteY258" fmla="*/ 2748651 h 6184462"/>
              <a:gd name="connsiteX259" fmla="*/ 168976 w 6191980"/>
              <a:gd name="connsiteY259" fmla="*/ 2692325 h 6184462"/>
              <a:gd name="connsiteX260" fmla="*/ 197138 w 6191980"/>
              <a:gd name="connsiteY260" fmla="*/ 2636001 h 6184462"/>
              <a:gd name="connsiteX261" fmla="*/ 219668 w 6191980"/>
              <a:gd name="connsiteY261" fmla="*/ 2581552 h 6184462"/>
              <a:gd name="connsiteX262" fmla="*/ 234689 w 6191980"/>
              <a:gd name="connsiteY262" fmla="*/ 2523350 h 6184462"/>
              <a:gd name="connsiteX263" fmla="*/ 242199 w 6191980"/>
              <a:gd name="connsiteY263" fmla="*/ 2465149 h 6184462"/>
              <a:gd name="connsiteX264" fmla="*/ 242199 w 6191980"/>
              <a:gd name="connsiteY264" fmla="*/ 2403192 h 6184462"/>
              <a:gd name="connsiteX265" fmla="*/ 238443 w 6191980"/>
              <a:gd name="connsiteY265" fmla="*/ 2339356 h 6184462"/>
              <a:gd name="connsiteX266" fmla="*/ 230932 w 6191980"/>
              <a:gd name="connsiteY266" fmla="*/ 2275522 h 6184462"/>
              <a:gd name="connsiteX267" fmla="*/ 221545 w 6191980"/>
              <a:gd name="connsiteY267" fmla="*/ 2211686 h 6184462"/>
              <a:gd name="connsiteX268" fmla="*/ 214035 w 6191980"/>
              <a:gd name="connsiteY268" fmla="*/ 2147852 h 6184462"/>
              <a:gd name="connsiteX269" fmla="*/ 208402 w 6191980"/>
              <a:gd name="connsiteY269" fmla="*/ 2084018 h 6184462"/>
              <a:gd name="connsiteX270" fmla="*/ 210281 w 6191980"/>
              <a:gd name="connsiteY270" fmla="*/ 2023938 h 6184462"/>
              <a:gd name="connsiteX271" fmla="*/ 217791 w 6191980"/>
              <a:gd name="connsiteY271" fmla="*/ 1965736 h 6184462"/>
              <a:gd name="connsiteX272" fmla="*/ 234689 w 6191980"/>
              <a:gd name="connsiteY272" fmla="*/ 1909410 h 6184462"/>
              <a:gd name="connsiteX273" fmla="*/ 259096 w 6191980"/>
              <a:gd name="connsiteY273" fmla="*/ 1862474 h 6184462"/>
              <a:gd name="connsiteX274" fmla="*/ 291012 w 6191980"/>
              <a:gd name="connsiteY274" fmla="*/ 1817414 h 6184462"/>
              <a:gd name="connsiteX275" fmla="*/ 328562 w 6191980"/>
              <a:gd name="connsiteY275" fmla="*/ 1777986 h 6184462"/>
              <a:gd name="connsiteX276" fmla="*/ 371744 w 6191980"/>
              <a:gd name="connsiteY276" fmla="*/ 1738560 h 6184462"/>
              <a:gd name="connsiteX277" fmla="*/ 416805 w 6191980"/>
              <a:gd name="connsiteY277" fmla="*/ 1702885 h 6184462"/>
              <a:gd name="connsiteX278" fmla="*/ 463742 w 6191980"/>
              <a:gd name="connsiteY278" fmla="*/ 1667213 h 6184462"/>
              <a:gd name="connsiteX279" fmla="*/ 510678 w 6191980"/>
              <a:gd name="connsiteY279" fmla="*/ 1631541 h 6184462"/>
              <a:gd name="connsiteX280" fmla="*/ 557617 w 6191980"/>
              <a:gd name="connsiteY280" fmla="*/ 1595869 h 6184462"/>
              <a:gd name="connsiteX281" fmla="*/ 600799 w 6191980"/>
              <a:gd name="connsiteY281" fmla="*/ 1558320 h 6184462"/>
              <a:gd name="connsiteX282" fmla="*/ 638351 w 6191980"/>
              <a:gd name="connsiteY282" fmla="*/ 1515138 h 6184462"/>
              <a:gd name="connsiteX283" fmla="*/ 672143 w 6191980"/>
              <a:gd name="connsiteY283" fmla="*/ 1473832 h 6184462"/>
              <a:gd name="connsiteX284" fmla="*/ 698428 w 6191980"/>
              <a:gd name="connsiteY284" fmla="*/ 1426896 h 6184462"/>
              <a:gd name="connsiteX285" fmla="*/ 720959 w 6191980"/>
              <a:gd name="connsiteY285" fmla="*/ 1376203 h 6184462"/>
              <a:gd name="connsiteX286" fmla="*/ 739734 w 6191980"/>
              <a:gd name="connsiteY286" fmla="*/ 1321755 h 6184462"/>
              <a:gd name="connsiteX287" fmla="*/ 756631 w 6191980"/>
              <a:gd name="connsiteY287" fmla="*/ 1265429 h 6184462"/>
              <a:gd name="connsiteX288" fmla="*/ 771652 w 6191980"/>
              <a:gd name="connsiteY288" fmla="*/ 1209105 h 6184462"/>
              <a:gd name="connsiteX289" fmla="*/ 786672 w 6191980"/>
              <a:gd name="connsiteY289" fmla="*/ 1150903 h 6184462"/>
              <a:gd name="connsiteX290" fmla="*/ 803570 w 6191980"/>
              <a:gd name="connsiteY290" fmla="*/ 1096456 h 6184462"/>
              <a:gd name="connsiteX291" fmla="*/ 822344 w 6191980"/>
              <a:gd name="connsiteY291" fmla="*/ 1042007 h 6184462"/>
              <a:gd name="connsiteX292" fmla="*/ 844875 w 6191980"/>
              <a:gd name="connsiteY292" fmla="*/ 991317 h 6184462"/>
              <a:gd name="connsiteX293" fmla="*/ 873037 w 6191980"/>
              <a:gd name="connsiteY293" fmla="*/ 946257 h 6184462"/>
              <a:gd name="connsiteX294" fmla="*/ 906830 w 6191980"/>
              <a:gd name="connsiteY294" fmla="*/ 904952 h 6184462"/>
              <a:gd name="connsiteX295" fmla="*/ 948135 w 6191980"/>
              <a:gd name="connsiteY295" fmla="*/ 871157 h 6184462"/>
              <a:gd name="connsiteX296" fmla="*/ 993197 w 6191980"/>
              <a:gd name="connsiteY296" fmla="*/ 842995 h 6184462"/>
              <a:gd name="connsiteX297" fmla="*/ 1043887 w 6191980"/>
              <a:gd name="connsiteY297" fmla="*/ 820464 h 6184462"/>
              <a:gd name="connsiteX298" fmla="*/ 1098336 w 6191980"/>
              <a:gd name="connsiteY298" fmla="*/ 801690 h 6184462"/>
              <a:gd name="connsiteX299" fmla="*/ 1152783 w 6191980"/>
              <a:gd name="connsiteY299" fmla="*/ 784792 h 6184462"/>
              <a:gd name="connsiteX300" fmla="*/ 1210986 w 6191980"/>
              <a:gd name="connsiteY300" fmla="*/ 769772 h 6184462"/>
              <a:gd name="connsiteX301" fmla="*/ 1267309 w 6191980"/>
              <a:gd name="connsiteY301" fmla="*/ 754751 h 6184462"/>
              <a:gd name="connsiteX302" fmla="*/ 1323635 w 6191980"/>
              <a:gd name="connsiteY302" fmla="*/ 737854 h 6184462"/>
              <a:gd name="connsiteX303" fmla="*/ 1378082 w 6191980"/>
              <a:gd name="connsiteY303" fmla="*/ 719079 h 6184462"/>
              <a:gd name="connsiteX304" fmla="*/ 1428774 w 6191980"/>
              <a:gd name="connsiteY304" fmla="*/ 696549 h 6184462"/>
              <a:gd name="connsiteX305" fmla="*/ 1475711 w 6191980"/>
              <a:gd name="connsiteY305" fmla="*/ 670266 h 6184462"/>
              <a:gd name="connsiteX306" fmla="*/ 1517016 w 6191980"/>
              <a:gd name="connsiteY306" fmla="*/ 636471 h 6184462"/>
              <a:gd name="connsiteX307" fmla="*/ 1560199 w 6191980"/>
              <a:gd name="connsiteY307" fmla="*/ 598919 h 6184462"/>
              <a:gd name="connsiteX308" fmla="*/ 1597750 w 6191980"/>
              <a:gd name="connsiteY308" fmla="*/ 555737 h 6184462"/>
              <a:gd name="connsiteX309" fmla="*/ 1633422 w 6191980"/>
              <a:gd name="connsiteY309" fmla="*/ 510678 h 6184462"/>
              <a:gd name="connsiteX310" fmla="*/ 1669094 w 6191980"/>
              <a:gd name="connsiteY310" fmla="*/ 463741 h 6184462"/>
              <a:gd name="connsiteX311" fmla="*/ 1704766 w 6191980"/>
              <a:gd name="connsiteY311" fmla="*/ 416803 h 6184462"/>
              <a:gd name="connsiteX312" fmla="*/ 1740438 w 6191980"/>
              <a:gd name="connsiteY312" fmla="*/ 371743 h 6184462"/>
              <a:gd name="connsiteX313" fmla="*/ 1779867 w 6191980"/>
              <a:gd name="connsiteY313" fmla="*/ 328561 h 6184462"/>
              <a:gd name="connsiteX314" fmla="*/ 1819293 w 6191980"/>
              <a:gd name="connsiteY314" fmla="*/ 291012 h 6184462"/>
              <a:gd name="connsiteX315" fmla="*/ 1864354 w 6191980"/>
              <a:gd name="connsiteY315" fmla="*/ 259094 h 6184462"/>
              <a:gd name="connsiteX316" fmla="*/ 1911291 w 6191980"/>
              <a:gd name="connsiteY316" fmla="*/ 234686 h 6184462"/>
              <a:gd name="connsiteX317" fmla="*/ 1967617 w 6191980"/>
              <a:gd name="connsiteY317" fmla="*/ 217789 h 6184462"/>
              <a:gd name="connsiteX318" fmla="*/ 2025819 w 6191980"/>
              <a:gd name="connsiteY318" fmla="*/ 210279 h 6184462"/>
              <a:gd name="connsiteX319" fmla="*/ 2085897 w 6191980"/>
              <a:gd name="connsiteY319" fmla="*/ 208401 h 6184462"/>
              <a:gd name="connsiteX320" fmla="*/ 2149731 w 6191980"/>
              <a:gd name="connsiteY320" fmla="*/ 214035 h 6184462"/>
              <a:gd name="connsiteX321" fmla="*/ 2213567 w 6191980"/>
              <a:gd name="connsiteY321" fmla="*/ 221545 h 6184462"/>
              <a:gd name="connsiteX322" fmla="*/ 2277403 w 6191980"/>
              <a:gd name="connsiteY322" fmla="*/ 230932 h 6184462"/>
              <a:gd name="connsiteX323" fmla="*/ 2341237 w 6191980"/>
              <a:gd name="connsiteY323" fmla="*/ 238443 h 6184462"/>
              <a:gd name="connsiteX324" fmla="*/ 2405071 w 6191980"/>
              <a:gd name="connsiteY324" fmla="*/ 242197 h 6184462"/>
              <a:gd name="connsiteX325" fmla="*/ 2467030 w 6191980"/>
              <a:gd name="connsiteY325" fmla="*/ 242197 h 6184462"/>
              <a:gd name="connsiteX326" fmla="*/ 2525233 w 6191980"/>
              <a:gd name="connsiteY326" fmla="*/ 234686 h 6184462"/>
              <a:gd name="connsiteX327" fmla="*/ 2583436 w 6191980"/>
              <a:gd name="connsiteY327" fmla="*/ 219666 h 6184462"/>
              <a:gd name="connsiteX328" fmla="*/ 2639760 w 6191980"/>
              <a:gd name="connsiteY328" fmla="*/ 197137 h 6184462"/>
              <a:gd name="connsiteX329" fmla="*/ 2696083 w 6191980"/>
              <a:gd name="connsiteY329" fmla="*/ 167096 h 6184462"/>
              <a:gd name="connsiteX330" fmla="*/ 2752409 w 6191980"/>
              <a:gd name="connsiteY330" fmla="*/ 137057 h 6184462"/>
              <a:gd name="connsiteX331" fmla="*/ 2808733 w 6191980"/>
              <a:gd name="connsiteY331" fmla="*/ 103262 h 6184462"/>
              <a:gd name="connsiteX332" fmla="*/ 2863182 w 6191980"/>
              <a:gd name="connsiteY332" fmla="*/ 71344 h 6184462"/>
              <a:gd name="connsiteX333" fmla="*/ 2921385 w 6191980"/>
              <a:gd name="connsiteY333" fmla="*/ 43182 h 6184462"/>
              <a:gd name="connsiteX334" fmla="*/ 2977708 w 6191980"/>
              <a:gd name="connsiteY334" fmla="*/ 20652 h 6184462"/>
              <a:gd name="connsiteX335" fmla="*/ 3035911 w 6191980"/>
              <a:gd name="connsiteY335" fmla="*/ 5631 h 618446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6191980" h="6184462">
                <a:moveTo>
                  <a:pt x="3095991" y="0"/>
                </a:moveTo>
                <a:lnTo>
                  <a:pt x="3156069" y="5631"/>
                </a:lnTo>
                <a:lnTo>
                  <a:pt x="3214272" y="20652"/>
                </a:lnTo>
                <a:lnTo>
                  <a:pt x="3270598" y="43182"/>
                </a:lnTo>
                <a:lnTo>
                  <a:pt x="3328798" y="71344"/>
                </a:lnTo>
                <a:lnTo>
                  <a:pt x="3383247" y="103262"/>
                </a:lnTo>
                <a:lnTo>
                  <a:pt x="3439573" y="137057"/>
                </a:lnTo>
                <a:lnTo>
                  <a:pt x="3495897" y="167096"/>
                </a:lnTo>
                <a:lnTo>
                  <a:pt x="3552221" y="197137"/>
                </a:lnTo>
                <a:lnTo>
                  <a:pt x="3606669" y="219666"/>
                </a:lnTo>
                <a:lnTo>
                  <a:pt x="3666749" y="234686"/>
                </a:lnTo>
                <a:lnTo>
                  <a:pt x="3724950" y="242197"/>
                </a:lnTo>
                <a:lnTo>
                  <a:pt x="3786907" y="242197"/>
                </a:lnTo>
                <a:lnTo>
                  <a:pt x="3850743" y="238443"/>
                </a:lnTo>
                <a:lnTo>
                  <a:pt x="3914577" y="230932"/>
                </a:lnTo>
                <a:lnTo>
                  <a:pt x="3978413" y="221545"/>
                </a:lnTo>
                <a:lnTo>
                  <a:pt x="4042247" y="214035"/>
                </a:lnTo>
                <a:lnTo>
                  <a:pt x="4106083" y="208401"/>
                </a:lnTo>
                <a:lnTo>
                  <a:pt x="4166161" y="210279"/>
                </a:lnTo>
                <a:lnTo>
                  <a:pt x="4224364" y="217789"/>
                </a:lnTo>
                <a:lnTo>
                  <a:pt x="4280690" y="234686"/>
                </a:lnTo>
                <a:lnTo>
                  <a:pt x="4327628" y="259094"/>
                </a:lnTo>
                <a:lnTo>
                  <a:pt x="4372686" y="291012"/>
                </a:lnTo>
                <a:lnTo>
                  <a:pt x="4412114" y="328561"/>
                </a:lnTo>
                <a:lnTo>
                  <a:pt x="4451542" y="371743"/>
                </a:lnTo>
                <a:lnTo>
                  <a:pt x="4487214" y="416803"/>
                </a:lnTo>
                <a:lnTo>
                  <a:pt x="4522886" y="463741"/>
                </a:lnTo>
                <a:lnTo>
                  <a:pt x="4558559" y="510678"/>
                </a:lnTo>
                <a:lnTo>
                  <a:pt x="4594231" y="555737"/>
                </a:lnTo>
                <a:lnTo>
                  <a:pt x="4631782" y="598919"/>
                </a:lnTo>
                <a:lnTo>
                  <a:pt x="4674964" y="636471"/>
                </a:lnTo>
                <a:lnTo>
                  <a:pt x="4716270" y="670266"/>
                </a:lnTo>
                <a:lnTo>
                  <a:pt x="4763206" y="696549"/>
                </a:lnTo>
                <a:lnTo>
                  <a:pt x="4813899" y="719079"/>
                </a:lnTo>
                <a:lnTo>
                  <a:pt x="4868345" y="737854"/>
                </a:lnTo>
                <a:lnTo>
                  <a:pt x="4924669" y="754751"/>
                </a:lnTo>
                <a:lnTo>
                  <a:pt x="4980995" y="769772"/>
                </a:lnTo>
                <a:lnTo>
                  <a:pt x="5039198" y="784792"/>
                </a:lnTo>
                <a:lnTo>
                  <a:pt x="5093644" y="801690"/>
                </a:lnTo>
                <a:lnTo>
                  <a:pt x="5148091" y="820464"/>
                </a:lnTo>
                <a:lnTo>
                  <a:pt x="5198784" y="842995"/>
                </a:lnTo>
                <a:lnTo>
                  <a:pt x="5243845" y="871157"/>
                </a:lnTo>
                <a:lnTo>
                  <a:pt x="5285151" y="904952"/>
                </a:lnTo>
                <a:lnTo>
                  <a:pt x="5318944" y="946257"/>
                </a:lnTo>
                <a:lnTo>
                  <a:pt x="5347108" y="991317"/>
                </a:lnTo>
                <a:lnTo>
                  <a:pt x="5369636" y="1042007"/>
                </a:lnTo>
                <a:lnTo>
                  <a:pt x="5388410" y="1096456"/>
                </a:lnTo>
                <a:lnTo>
                  <a:pt x="5405308" y="1150903"/>
                </a:lnTo>
                <a:lnTo>
                  <a:pt x="5420328" y="1209105"/>
                </a:lnTo>
                <a:lnTo>
                  <a:pt x="5435349" y="1265429"/>
                </a:lnTo>
                <a:lnTo>
                  <a:pt x="5452246" y="1321755"/>
                </a:lnTo>
                <a:lnTo>
                  <a:pt x="5471021" y="1376203"/>
                </a:lnTo>
                <a:lnTo>
                  <a:pt x="5493550" y="1426896"/>
                </a:lnTo>
                <a:lnTo>
                  <a:pt x="5519836" y="1473832"/>
                </a:lnTo>
                <a:lnTo>
                  <a:pt x="5553632" y="1515138"/>
                </a:lnTo>
                <a:lnTo>
                  <a:pt x="5591181" y="1558320"/>
                </a:lnTo>
                <a:lnTo>
                  <a:pt x="5634364" y="1595869"/>
                </a:lnTo>
                <a:lnTo>
                  <a:pt x="5679425" y="1631541"/>
                </a:lnTo>
                <a:lnTo>
                  <a:pt x="5728238" y="1667213"/>
                </a:lnTo>
                <a:lnTo>
                  <a:pt x="5775175" y="1702885"/>
                </a:lnTo>
                <a:lnTo>
                  <a:pt x="5820236" y="1738560"/>
                </a:lnTo>
                <a:lnTo>
                  <a:pt x="5863416" y="1777986"/>
                </a:lnTo>
                <a:lnTo>
                  <a:pt x="5900968" y="1817414"/>
                </a:lnTo>
                <a:lnTo>
                  <a:pt x="5932886" y="1862474"/>
                </a:lnTo>
                <a:lnTo>
                  <a:pt x="5957294" y="1909410"/>
                </a:lnTo>
                <a:lnTo>
                  <a:pt x="5974191" y="1965736"/>
                </a:lnTo>
                <a:lnTo>
                  <a:pt x="5981700" y="2023938"/>
                </a:lnTo>
                <a:lnTo>
                  <a:pt x="5983578" y="2084018"/>
                </a:lnTo>
                <a:lnTo>
                  <a:pt x="5977945" y="2147852"/>
                </a:lnTo>
                <a:lnTo>
                  <a:pt x="5970435" y="2211686"/>
                </a:lnTo>
                <a:lnTo>
                  <a:pt x="5961048" y="2275522"/>
                </a:lnTo>
                <a:lnTo>
                  <a:pt x="5953538" y="2339356"/>
                </a:lnTo>
                <a:lnTo>
                  <a:pt x="5949784" y="2403192"/>
                </a:lnTo>
                <a:lnTo>
                  <a:pt x="5949784" y="2465149"/>
                </a:lnTo>
                <a:lnTo>
                  <a:pt x="5957294" y="2523350"/>
                </a:lnTo>
                <a:lnTo>
                  <a:pt x="5972312" y="2581552"/>
                </a:lnTo>
                <a:lnTo>
                  <a:pt x="5994843" y="2636001"/>
                </a:lnTo>
                <a:lnTo>
                  <a:pt x="6024884" y="2692325"/>
                </a:lnTo>
                <a:lnTo>
                  <a:pt x="6054922" y="2748651"/>
                </a:lnTo>
                <a:lnTo>
                  <a:pt x="6088718" y="2804974"/>
                </a:lnTo>
                <a:lnTo>
                  <a:pt x="6120634" y="2859423"/>
                </a:lnTo>
                <a:lnTo>
                  <a:pt x="6148798" y="2917624"/>
                </a:lnTo>
                <a:lnTo>
                  <a:pt x="6171326" y="2973950"/>
                </a:lnTo>
                <a:lnTo>
                  <a:pt x="6186347" y="3032152"/>
                </a:lnTo>
                <a:lnTo>
                  <a:pt x="6191980" y="3092230"/>
                </a:lnTo>
                <a:lnTo>
                  <a:pt x="6186347" y="3152310"/>
                </a:lnTo>
                <a:lnTo>
                  <a:pt x="6171326" y="3210513"/>
                </a:lnTo>
                <a:lnTo>
                  <a:pt x="6148798" y="3266839"/>
                </a:lnTo>
                <a:lnTo>
                  <a:pt x="6120634" y="3325039"/>
                </a:lnTo>
                <a:lnTo>
                  <a:pt x="6088718" y="3379488"/>
                </a:lnTo>
                <a:lnTo>
                  <a:pt x="6054922" y="3435814"/>
                </a:lnTo>
                <a:lnTo>
                  <a:pt x="6024884" y="3492137"/>
                </a:lnTo>
                <a:lnTo>
                  <a:pt x="5994843" y="3548461"/>
                </a:lnTo>
                <a:lnTo>
                  <a:pt x="5972312" y="3602910"/>
                </a:lnTo>
                <a:lnTo>
                  <a:pt x="5957294" y="3661113"/>
                </a:lnTo>
                <a:lnTo>
                  <a:pt x="5949784" y="3719313"/>
                </a:lnTo>
                <a:lnTo>
                  <a:pt x="5949784" y="3781272"/>
                </a:lnTo>
                <a:lnTo>
                  <a:pt x="5953538" y="3845106"/>
                </a:lnTo>
                <a:lnTo>
                  <a:pt x="5961048" y="3908940"/>
                </a:lnTo>
                <a:lnTo>
                  <a:pt x="5970435" y="3972776"/>
                </a:lnTo>
                <a:lnTo>
                  <a:pt x="5977945" y="4036610"/>
                </a:lnTo>
                <a:lnTo>
                  <a:pt x="5983578" y="4100444"/>
                </a:lnTo>
                <a:lnTo>
                  <a:pt x="5981700" y="4160526"/>
                </a:lnTo>
                <a:lnTo>
                  <a:pt x="5974191" y="4218729"/>
                </a:lnTo>
                <a:lnTo>
                  <a:pt x="5957294" y="4275053"/>
                </a:lnTo>
                <a:lnTo>
                  <a:pt x="5932886" y="4321989"/>
                </a:lnTo>
                <a:lnTo>
                  <a:pt x="5900968" y="4367050"/>
                </a:lnTo>
                <a:lnTo>
                  <a:pt x="5863416" y="4406477"/>
                </a:lnTo>
                <a:lnTo>
                  <a:pt x="5820236" y="4445903"/>
                </a:lnTo>
                <a:lnTo>
                  <a:pt x="5775175" y="4481577"/>
                </a:lnTo>
                <a:lnTo>
                  <a:pt x="5728238" y="4517249"/>
                </a:lnTo>
                <a:lnTo>
                  <a:pt x="5679425" y="4552921"/>
                </a:lnTo>
                <a:lnTo>
                  <a:pt x="5634364" y="4588593"/>
                </a:lnTo>
                <a:lnTo>
                  <a:pt x="5591181" y="4626142"/>
                </a:lnTo>
                <a:lnTo>
                  <a:pt x="5553632" y="4669325"/>
                </a:lnTo>
                <a:lnTo>
                  <a:pt x="5519836" y="4710630"/>
                </a:lnTo>
                <a:lnTo>
                  <a:pt x="5493550" y="4757566"/>
                </a:lnTo>
                <a:lnTo>
                  <a:pt x="5471021" y="4808259"/>
                </a:lnTo>
                <a:lnTo>
                  <a:pt x="5452246" y="4862708"/>
                </a:lnTo>
                <a:lnTo>
                  <a:pt x="5435349" y="4919033"/>
                </a:lnTo>
                <a:lnTo>
                  <a:pt x="5420328" y="4975357"/>
                </a:lnTo>
                <a:lnTo>
                  <a:pt x="5405308" y="5033560"/>
                </a:lnTo>
                <a:lnTo>
                  <a:pt x="5388410" y="5088007"/>
                </a:lnTo>
                <a:lnTo>
                  <a:pt x="5369636" y="5142453"/>
                </a:lnTo>
                <a:lnTo>
                  <a:pt x="5347108" y="5193146"/>
                </a:lnTo>
                <a:lnTo>
                  <a:pt x="5318944" y="5238207"/>
                </a:lnTo>
                <a:lnTo>
                  <a:pt x="5285151" y="5279510"/>
                </a:lnTo>
                <a:lnTo>
                  <a:pt x="5243845" y="5313305"/>
                </a:lnTo>
                <a:lnTo>
                  <a:pt x="5198784" y="5341467"/>
                </a:lnTo>
                <a:lnTo>
                  <a:pt x="5148091" y="5363998"/>
                </a:lnTo>
                <a:lnTo>
                  <a:pt x="5093644" y="5382773"/>
                </a:lnTo>
                <a:lnTo>
                  <a:pt x="5039198" y="5399670"/>
                </a:lnTo>
                <a:lnTo>
                  <a:pt x="4980995" y="5414691"/>
                </a:lnTo>
                <a:lnTo>
                  <a:pt x="4924669" y="5429711"/>
                </a:lnTo>
                <a:lnTo>
                  <a:pt x="4868345" y="5446609"/>
                </a:lnTo>
                <a:lnTo>
                  <a:pt x="4813899" y="5465383"/>
                </a:lnTo>
                <a:lnTo>
                  <a:pt x="4763206" y="5487914"/>
                </a:lnTo>
                <a:lnTo>
                  <a:pt x="4716270" y="5514197"/>
                </a:lnTo>
                <a:lnTo>
                  <a:pt x="4674964" y="5547992"/>
                </a:lnTo>
                <a:lnTo>
                  <a:pt x="4631782" y="5585543"/>
                </a:lnTo>
                <a:lnTo>
                  <a:pt x="4594231" y="5628725"/>
                </a:lnTo>
                <a:lnTo>
                  <a:pt x="4558559" y="5673785"/>
                </a:lnTo>
                <a:lnTo>
                  <a:pt x="4522886" y="5720721"/>
                </a:lnTo>
                <a:lnTo>
                  <a:pt x="4487214" y="5767659"/>
                </a:lnTo>
                <a:lnTo>
                  <a:pt x="4451542" y="5812719"/>
                </a:lnTo>
                <a:lnTo>
                  <a:pt x="4412114" y="5855901"/>
                </a:lnTo>
                <a:lnTo>
                  <a:pt x="4372686" y="5893450"/>
                </a:lnTo>
                <a:lnTo>
                  <a:pt x="4327628" y="5925368"/>
                </a:lnTo>
                <a:lnTo>
                  <a:pt x="4280690" y="5949776"/>
                </a:lnTo>
                <a:lnTo>
                  <a:pt x="4224364" y="5966674"/>
                </a:lnTo>
                <a:lnTo>
                  <a:pt x="4166161" y="5974184"/>
                </a:lnTo>
                <a:lnTo>
                  <a:pt x="4106083" y="5976061"/>
                </a:lnTo>
                <a:lnTo>
                  <a:pt x="4042247" y="5970428"/>
                </a:lnTo>
                <a:lnTo>
                  <a:pt x="3978413" y="5962919"/>
                </a:lnTo>
                <a:lnTo>
                  <a:pt x="3914577" y="5953530"/>
                </a:lnTo>
                <a:lnTo>
                  <a:pt x="3850743" y="5946022"/>
                </a:lnTo>
                <a:lnTo>
                  <a:pt x="3786907" y="5942266"/>
                </a:lnTo>
                <a:lnTo>
                  <a:pt x="3724950" y="5942266"/>
                </a:lnTo>
                <a:lnTo>
                  <a:pt x="3666749" y="5949776"/>
                </a:lnTo>
                <a:lnTo>
                  <a:pt x="3606669" y="5964797"/>
                </a:lnTo>
                <a:lnTo>
                  <a:pt x="3552221" y="5987325"/>
                </a:lnTo>
                <a:lnTo>
                  <a:pt x="3495897" y="6017366"/>
                </a:lnTo>
                <a:lnTo>
                  <a:pt x="3439573" y="6047407"/>
                </a:lnTo>
                <a:lnTo>
                  <a:pt x="3383247" y="6081200"/>
                </a:lnTo>
                <a:lnTo>
                  <a:pt x="3328798" y="6113118"/>
                </a:lnTo>
                <a:lnTo>
                  <a:pt x="3270598" y="6141280"/>
                </a:lnTo>
                <a:lnTo>
                  <a:pt x="3214272" y="6163811"/>
                </a:lnTo>
                <a:lnTo>
                  <a:pt x="3156069" y="6178831"/>
                </a:lnTo>
                <a:lnTo>
                  <a:pt x="3095991" y="6184462"/>
                </a:lnTo>
                <a:lnTo>
                  <a:pt x="3035911" y="6178831"/>
                </a:lnTo>
                <a:lnTo>
                  <a:pt x="2977708" y="6163811"/>
                </a:lnTo>
                <a:lnTo>
                  <a:pt x="2921385" y="6141280"/>
                </a:lnTo>
                <a:lnTo>
                  <a:pt x="2863182" y="6113118"/>
                </a:lnTo>
                <a:lnTo>
                  <a:pt x="2808733" y="6081200"/>
                </a:lnTo>
                <a:lnTo>
                  <a:pt x="2752409" y="6047407"/>
                </a:lnTo>
                <a:lnTo>
                  <a:pt x="2696083" y="6017366"/>
                </a:lnTo>
                <a:lnTo>
                  <a:pt x="2639760" y="5987325"/>
                </a:lnTo>
                <a:lnTo>
                  <a:pt x="2583436" y="5964797"/>
                </a:lnTo>
                <a:lnTo>
                  <a:pt x="2525233" y="5949776"/>
                </a:lnTo>
                <a:lnTo>
                  <a:pt x="2467030" y="5942266"/>
                </a:lnTo>
                <a:lnTo>
                  <a:pt x="2405071" y="5942266"/>
                </a:lnTo>
                <a:lnTo>
                  <a:pt x="2341237" y="5946022"/>
                </a:lnTo>
                <a:lnTo>
                  <a:pt x="2277403" y="5953530"/>
                </a:lnTo>
                <a:lnTo>
                  <a:pt x="2213567" y="5962919"/>
                </a:lnTo>
                <a:lnTo>
                  <a:pt x="2149731" y="5970428"/>
                </a:lnTo>
                <a:lnTo>
                  <a:pt x="2085897" y="5976061"/>
                </a:lnTo>
                <a:lnTo>
                  <a:pt x="2025819" y="5974184"/>
                </a:lnTo>
                <a:lnTo>
                  <a:pt x="1967617" y="5966674"/>
                </a:lnTo>
                <a:lnTo>
                  <a:pt x="1911291" y="5949776"/>
                </a:lnTo>
                <a:lnTo>
                  <a:pt x="1864354" y="5925368"/>
                </a:lnTo>
                <a:lnTo>
                  <a:pt x="1819293" y="5893450"/>
                </a:lnTo>
                <a:lnTo>
                  <a:pt x="1779867" y="5855901"/>
                </a:lnTo>
                <a:lnTo>
                  <a:pt x="1740438" y="5812719"/>
                </a:lnTo>
                <a:lnTo>
                  <a:pt x="1704766" y="5767659"/>
                </a:lnTo>
                <a:lnTo>
                  <a:pt x="1669094" y="5720721"/>
                </a:lnTo>
                <a:lnTo>
                  <a:pt x="1633422" y="5673785"/>
                </a:lnTo>
                <a:lnTo>
                  <a:pt x="1597750" y="5628725"/>
                </a:lnTo>
                <a:lnTo>
                  <a:pt x="1560199" y="5585543"/>
                </a:lnTo>
                <a:lnTo>
                  <a:pt x="1517016" y="5547992"/>
                </a:lnTo>
                <a:lnTo>
                  <a:pt x="1475711" y="5514197"/>
                </a:lnTo>
                <a:lnTo>
                  <a:pt x="1428774" y="5487914"/>
                </a:lnTo>
                <a:lnTo>
                  <a:pt x="1378082" y="5465383"/>
                </a:lnTo>
                <a:lnTo>
                  <a:pt x="1323635" y="5446609"/>
                </a:lnTo>
                <a:lnTo>
                  <a:pt x="1267309" y="5429711"/>
                </a:lnTo>
                <a:lnTo>
                  <a:pt x="1210986" y="5414691"/>
                </a:lnTo>
                <a:lnTo>
                  <a:pt x="1152783" y="5399670"/>
                </a:lnTo>
                <a:lnTo>
                  <a:pt x="1098336" y="5382773"/>
                </a:lnTo>
                <a:lnTo>
                  <a:pt x="1043887" y="5363998"/>
                </a:lnTo>
                <a:lnTo>
                  <a:pt x="993197" y="5341467"/>
                </a:lnTo>
                <a:lnTo>
                  <a:pt x="948135" y="5313305"/>
                </a:lnTo>
                <a:lnTo>
                  <a:pt x="906830" y="5279510"/>
                </a:lnTo>
                <a:lnTo>
                  <a:pt x="873037" y="5238207"/>
                </a:lnTo>
                <a:lnTo>
                  <a:pt x="844875" y="5193146"/>
                </a:lnTo>
                <a:lnTo>
                  <a:pt x="822344" y="5142453"/>
                </a:lnTo>
                <a:lnTo>
                  <a:pt x="803570" y="5088007"/>
                </a:lnTo>
                <a:lnTo>
                  <a:pt x="786672" y="5033560"/>
                </a:lnTo>
                <a:lnTo>
                  <a:pt x="771652" y="4975357"/>
                </a:lnTo>
                <a:lnTo>
                  <a:pt x="756631" y="4919033"/>
                </a:lnTo>
                <a:lnTo>
                  <a:pt x="739734" y="4862708"/>
                </a:lnTo>
                <a:lnTo>
                  <a:pt x="720959" y="4808259"/>
                </a:lnTo>
                <a:lnTo>
                  <a:pt x="698428" y="4757566"/>
                </a:lnTo>
                <a:lnTo>
                  <a:pt x="672143" y="4710630"/>
                </a:lnTo>
                <a:lnTo>
                  <a:pt x="638351" y="4669325"/>
                </a:lnTo>
                <a:lnTo>
                  <a:pt x="600799" y="4626142"/>
                </a:lnTo>
                <a:lnTo>
                  <a:pt x="557617" y="4588593"/>
                </a:lnTo>
                <a:lnTo>
                  <a:pt x="510678" y="4552921"/>
                </a:lnTo>
                <a:lnTo>
                  <a:pt x="463742" y="4517249"/>
                </a:lnTo>
                <a:lnTo>
                  <a:pt x="416805" y="4481577"/>
                </a:lnTo>
                <a:lnTo>
                  <a:pt x="371744" y="4445903"/>
                </a:lnTo>
                <a:lnTo>
                  <a:pt x="328562" y="4406477"/>
                </a:lnTo>
                <a:lnTo>
                  <a:pt x="291012" y="4367050"/>
                </a:lnTo>
                <a:lnTo>
                  <a:pt x="259096" y="4321989"/>
                </a:lnTo>
                <a:lnTo>
                  <a:pt x="234689" y="4275053"/>
                </a:lnTo>
                <a:lnTo>
                  <a:pt x="217791" y="4218729"/>
                </a:lnTo>
                <a:lnTo>
                  <a:pt x="210281" y="4160526"/>
                </a:lnTo>
                <a:lnTo>
                  <a:pt x="208402" y="4100444"/>
                </a:lnTo>
                <a:lnTo>
                  <a:pt x="214035" y="4036610"/>
                </a:lnTo>
                <a:lnTo>
                  <a:pt x="221545" y="3972776"/>
                </a:lnTo>
                <a:lnTo>
                  <a:pt x="230932" y="3908940"/>
                </a:lnTo>
                <a:lnTo>
                  <a:pt x="238443" y="3845106"/>
                </a:lnTo>
                <a:lnTo>
                  <a:pt x="242199" y="3781272"/>
                </a:lnTo>
                <a:lnTo>
                  <a:pt x="242199" y="3719313"/>
                </a:lnTo>
                <a:lnTo>
                  <a:pt x="234689" y="3661113"/>
                </a:lnTo>
                <a:lnTo>
                  <a:pt x="219668" y="3602910"/>
                </a:lnTo>
                <a:lnTo>
                  <a:pt x="197138" y="3548461"/>
                </a:lnTo>
                <a:lnTo>
                  <a:pt x="168976" y="3492137"/>
                </a:lnTo>
                <a:lnTo>
                  <a:pt x="137057" y="3435814"/>
                </a:lnTo>
                <a:lnTo>
                  <a:pt x="103264" y="3379488"/>
                </a:lnTo>
                <a:lnTo>
                  <a:pt x="71346" y="3325039"/>
                </a:lnTo>
                <a:lnTo>
                  <a:pt x="43182" y="3266839"/>
                </a:lnTo>
                <a:lnTo>
                  <a:pt x="20654" y="3210513"/>
                </a:lnTo>
                <a:lnTo>
                  <a:pt x="5634" y="3152310"/>
                </a:lnTo>
                <a:lnTo>
                  <a:pt x="0" y="3092230"/>
                </a:lnTo>
                <a:lnTo>
                  <a:pt x="5634" y="3032152"/>
                </a:lnTo>
                <a:lnTo>
                  <a:pt x="20654" y="2973950"/>
                </a:lnTo>
                <a:lnTo>
                  <a:pt x="43182" y="2917624"/>
                </a:lnTo>
                <a:lnTo>
                  <a:pt x="71346" y="2859423"/>
                </a:lnTo>
                <a:lnTo>
                  <a:pt x="103264" y="2804974"/>
                </a:lnTo>
                <a:lnTo>
                  <a:pt x="137057" y="2748651"/>
                </a:lnTo>
                <a:lnTo>
                  <a:pt x="168976" y="2692325"/>
                </a:lnTo>
                <a:lnTo>
                  <a:pt x="197138" y="2636001"/>
                </a:lnTo>
                <a:lnTo>
                  <a:pt x="219668" y="2581552"/>
                </a:lnTo>
                <a:lnTo>
                  <a:pt x="234689" y="2523350"/>
                </a:lnTo>
                <a:lnTo>
                  <a:pt x="242199" y="2465149"/>
                </a:lnTo>
                <a:lnTo>
                  <a:pt x="242199" y="2403192"/>
                </a:lnTo>
                <a:lnTo>
                  <a:pt x="238443" y="2339356"/>
                </a:lnTo>
                <a:lnTo>
                  <a:pt x="230932" y="2275522"/>
                </a:lnTo>
                <a:lnTo>
                  <a:pt x="221545" y="2211686"/>
                </a:lnTo>
                <a:lnTo>
                  <a:pt x="214035" y="2147852"/>
                </a:lnTo>
                <a:lnTo>
                  <a:pt x="208402" y="2084018"/>
                </a:lnTo>
                <a:lnTo>
                  <a:pt x="210281" y="2023938"/>
                </a:lnTo>
                <a:lnTo>
                  <a:pt x="217791" y="1965736"/>
                </a:lnTo>
                <a:lnTo>
                  <a:pt x="234689" y="1909410"/>
                </a:lnTo>
                <a:lnTo>
                  <a:pt x="259096" y="1862474"/>
                </a:lnTo>
                <a:lnTo>
                  <a:pt x="291012" y="1817414"/>
                </a:lnTo>
                <a:lnTo>
                  <a:pt x="328562" y="1777986"/>
                </a:lnTo>
                <a:lnTo>
                  <a:pt x="371744" y="1738560"/>
                </a:lnTo>
                <a:lnTo>
                  <a:pt x="416805" y="1702885"/>
                </a:lnTo>
                <a:lnTo>
                  <a:pt x="463742" y="1667213"/>
                </a:lnTo>
                <a:lnTo>
                  <a:pt x="510678" y="1631541"/>
                </a:lnTo>
                <a:lnTo>
                  <a:pt x="557617" y="1595869"/>
                </a:lnTo>
                <a:lnTo>
                  <a:pt x="600799" y="1558320"/>
                </a:lnTo>
                <a:lnTo>
                  <a:pt x="638351" y="1515138"/>
                </a:lnTo>
                <a:lnTo>
                  <a:pt x="672143" y="1473832"/>
                </a:lnTo>
                <a:lnTo>
                  <a:pt x="698428" y="1426896"/>
                </a:lnTo>
                <a:lnTo>
                  <a:pt x="720959" y="1376203"/>
                </a:lnTo>
                <a:lnTo>
                  <a:pt x="739734" y="1321755"/>
                </a:lnTo>
                <a:lnTo>
                  <a:pt x="756631" y="1265429"/>
                </a:lnTo>
                <a:lnTo>
                  <a:pt x="771652" y="1209105"/>
                </a:lnTo>
                <a:lnTo>
                  <a:pt x="786672" y="1150903"/>
                </a:lnTo>
                <a:lnTo>
                  <a:pt x="803570" y="1096456"/>
                </a:lnTo>
                <a:lnTo>
                  <a:pt x="822344" y="1042007"/>
                </a:lnTo>
                <a:lnTo>
                  <a:pt x="844875" y="991317"/>
                </a:lnTo>
                <a:lnTo>
                  <a:pt x="873037" y="946257"/>
                </a:lnTo>
                <a:lnTo>
                  <a:pt x="906830" y="904952"/>
                </a:lnTo>
                <a:lnTo>
                  <a:pt x="948135" y="871157"/>
                </a:lnTo>
                <a:lnTo>
                  <a:pt x="993197" y="842995"/>
                </a:lnTo>
                <a:lnTo>
                  <a:pt x="1043887" y="820464"/>
                </a:lnTo>
                <a:lnTo>
                  <a:pt x="1098336" y="801690"/>
                </a:lnTo>
                <a:lnTo>
                  <a:pt x="1152783" y="784792"/>
                </a:lnTo>
                <a:lnTo>
                  <a:pt x="1210986" y="769772"/>
                </a:lnTo>
                <a:lnTo>
                  <a:pt x="1267309" y="754751"/>
                </a:lnTo>
                <a:lnTo>
                  <a:pt x="1323635" y="737854"/>
                </a:lnTo>
                <a:lnTo>
                  <a:pt x="1378082" y="719079"/>
                </a:lnTo>
                <a:lnTo>
                  <a:pt x="1428774" y="696549"/>
                </a:lnTo>
                <a:lnTo>
                  <a:pt x="1475711" y="670266"/>
                </a:lnTo>
                <a:lnTo>
                  <a:pt x="1517016" y="636471"/>
                </a:lnTo>
                <a:lnTo>
                  <a:pt x="1560199" y="598919"/>
                </a:lnTo>
                <a:lnTo>
                  <a:pt x="1597750" y="555737"/>
                </a:lnTo>
                <a:lnTo>
                  <a:pt x="1633422" y="510678"/>
                </a:lnTo>
                <a:lnTo>
                  <a:pt x="1669094" y="463741"/>
                </a:lnTo>
                <a:lnTo>
                  <a:pt x="1704766" y="416803"/>
                </a:lnTo>
                <a:lnTo>
                  <a:pt x="1740438" y="371743"/>
                </a:lnTo>
                <a:lnTo>
                  <a:pt x="1779867" y="328561"/>
                </a:lnTo>
                <a:lnTo>
                  <a:pt x="1819293" y="291012"/>
                </a:lnTo>
                <a:lnTo>
                  <a:pt x="1864354" y="259094"/>
                </a:lnTo>
                <a:lnTo>
                  <a:pt x="1911291" y="234686"/>
                </a:lnTo>
                <a:lnTo>
                  <a:pt x="1967617" y="217789"/>
                </a:lnTo>
                <a:lnTo>
                  <a:pt x="2025819" y="210279"/>
                </a:lnTo>
                <a:lnTo>
                  <a:pt x="2085897" y="208401"/>
                </a:lnTo>
                <a:lnTo>
                  <a:pt x="2149731" y="214035"/>
                </a:lnTo>
                <a:lnTo>
                  <a:pt x="2213567" y="221545"/>
                </a:lnTo>
                <a:lnTo>
                  <a:pt x="2277403" y="230932"/>
                </a:lnTo>
                <a:lnTo>
                  <a:pt x="2341237" y="238443"/>
                </a:lnTo>
                <a:lnTo>
                  <a:pt x="2405071" y="242197"/>
                </a:lnTo>
                <a:lnTo>
                  <a:pt x="2467030" y="242197"/>
                </a:lnTo>
                <a:lnTo>
                  <a:pt x="2525233" y="234686"/>
                </a:lnTo>
                <a:lnTo>
                  <a:pt x="2583436" y="219666"/>
                </a:lnTo>
                <a:lnTo>
                  <a:pt x="2639760" y="197137"/>
                </a:lnTo>
                <a:lnTo>
                  <a:pt x="2696083" y="167096"/>
                </a:lnTo>
                <a:lnTo>
                  <a:pt x="2752409" y="137057"/>
                </a:lnTo>
                <a:lnTo>
                  <a:pt x="2808733" y="103262"/>
                </a:lnTo>
                <a:lnTo>
                  <a:pt x="2863182" y="71344"/>
                </a:lnTo>
                <a:lnTo>
                  <a:pt x="2921385" y="43182"/>
                </a:lnTo>
                <a:lnTo>
                  <a:pt x="2977708" y="20652"/>
                </a:lnTo>
                <a:lnTo>
                  <a:pt x="3035911" y="5631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 descr="Resultado de imagen de red dead redemption 2 kidnap">
            <a:extLst>
              <a:ext uri="{FF2B5EF4-FFF2-40B4-BE49-F238E27FC236}">
                <a16:creationId xmlns:a16="http://schemas.microsoft.com/office/drawing/2014/main" xmlns="" id="{E28ADE14-BFEE-4FF8-B225-4DB20A4581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7431" r="17477" b="-2"/>
          <a:stretch/>
        </p:blipFill>
        <p:spPr bwMode="auto">
          <a:xfrm>
            <a:off x="5724287" y="2642287"/>
            <a:ext cx="3135234" cy="3131460"/>
          </a:xfrm>
          <a:custGeom>
            <a:avLst/>
            <a:gdLst>
              <a:gd name="connsiteX0" fmla="*/ 1499301 w 2998601"/>
              <a:gd name="connsiteY0" fmla="*/ 0 h 2994963"/>
              <a:gd name="connsiteX1" fmla="*/ 1528395 w 2998601"/>
              <a:gd name="connsiteY1" fmla="*/ 2727 h 2994963"/>
              <a:gd name="connsiteX2" fmla="*/ 1556581 w 2998601"/>
              <a:gd name="connsiteY2" fmla="*/ 10001 h 2994963"/>
              <a:gd name="connsiteX3" fmla="*/ 1583858 w 2998601"/>
              <a:gd name="connsiteY3" fmla="*/ 20912 h 2994963"/>
              <a:gd name="connsiteX4" fmla="*/ 1612043 w 2998601"/>
              <a:gd name="connsiteY4" fmla="*/ 34550 h 2994963"/>
              <a:gd name="connsiteX5" fmla="*/ 1638411 w 2998601"/>
              <a:gd name="connsiteY5" fmla="*/ 50007 h 2994963"/>
              <a:gd name="connsiteX6" fmla="*/ 1665688 w 2998601"/>
              <a:gd name="connsiteY6" fmla="*/ 66373 h 2994963"/>
              <a:gd name="connsiteX7" fmla="*/ 1692964 w 2998601"/>
              <a:gd name="connsiteY7" fmla="*/ 80920 h 2994963"/>
              <a:gd name="connsiteX8" fmla="*/ 1720240 w 2998601"/>
              <a:gd name="connsiteY8" fmla="*/ 95468 h 2994963"/>
              <a:gd name="connsiteX9" fmla="*/ 1746608 w 2998601"/>
              <a:gd name="connsiteY9" fmla="*/ 106378 h 2994963"/>
              <a:gd name="connsiteX10" fmla="*/ 1775703 w 2998601"/>
              <a:gd name="connsiteY10" fmla="*/ 113652 h 2994963"/>
              <a:gd name="connsiteX11" fmla="*/ 1803888 w 2998601"/>
              <a:gd name="connsiteY11" fmla="*/ 117289 h 2994963"/>
              <a:gd name="connsiteX12" fmla="*/ 1833892 w 2998601"/>
              <a:gd name="connsiteY12" fmla="*/ 117289 h 2994963"/>
              <a:gd name="connsiteX13" fmla="*/ 1864806 w 2998601"/>
              <a:gd name="connsiteY13" fmla="*/ 115471 h 2994963"/>
              <a:gd name="connsiteX14" fmla="*/ 1895719 w 2998601"/>
              <a:gd name="connsiteY14" fmla="*/ 111834 h 2994963"/>
              <a:gd name="connsiteX15" fmla="*/ 1926633 w 2998601"/>
              <a:gd name="connsiteY15" fmla="*/ 107288 h 2994963"/>
              <a:gd name="connsiteX16" fmla="*/ 1957546 w 2998601"/>
              <a:gd name="connsiteY16" fmla="*/ 103651 h 2994963"/>
              <a:gd name="connsiteX17" fmla="*/ 1988460 w 2998601"/>
              <a:gd name="connsiteY17" fmla="*/ 100923 h 2994963"/>
              <a:gd name="connsiteX18" fmla="*/ 2017554 w 2998601"/>
              <a:gd name="connsiteY18" fmla="*/ 101832 h 2994963"/>
              <a:gd name="connsiteX19" fmla="*/ 2045740 w 2998601"/>
              <a:gd name="connsiteY19" fmla="*/ 105469 h 2994963"/>
              <a:gd name="connsiteX20" fmla="*/ 2073017 w 2998601"/>
              <a:gd name="connsiteY20" fmla="*/ 113652 h 2994963"/>
              <a:gd name="connsiteX21" fmla="*/ 2095748 w 2998601"/>
              <a:gd name="connsiteY21" fmla="*/ 125472 h 2994963"/>
              <a:gd name="connsiteX22" fmla="*/ 2117568 w 2998601"/>
              <a:gd name="connsiteY22" fmla="*/ 140929 h 2994963"/>
              <a:gd name="connsiteX23" fmla="*/ 2136662 w 2998601"/>
              <a:gd name="connsiteY23" fmla="*/ 159113 h 2994963"/>
              <a:gd name="connsiteX24" fmla="*/ 2155756 w 2998601"/>
              <a:gd name="connsiteY24" fmla="*/ 180025 h 2994963"/>
              <a:gd name="connsiteX25" fmla="*/ 2173031 w 2998601"/>
              <a:gd name="connsiteY25" fmla="*/ 201846 h 2994963"/>
              <a:gd name="connsiteX26" fmla="*/ 2190306 w 2998601"/>
              <a:gd name="connsiteY26" fmla="*/ 224577 h 2994963"/>
              <a:gd name="connsiteX27" fmla="*/ 2207581 w 2998601"/>
              <a:gd name="connsiteY27" fmla="*/ 247307 h 2994963"/>
              <a:gd name="connsiteX28" fmla="*/ 2224856 w 2998601"/>
              <a:gd name="connsiteY28" fmla="*/ 269128 h 2994963"/>
              <a:gd name="connsiteX29" fmla="*/ 2243041 w 2998601"/>
              <a:gd name="connsiteY29" fmla="*/ 290040 h 2994963"/>
              <a:gd name="connsiteX30" fmla="*/ 2263953 w 2998601"/>
              <a:gd name="connsiteY30" fmla="*/ 308225 h 2994963"/>
              <a:gd name="connsiteX31" fmla="*/ 2283956 w 2998601"/>
              <a:gd name="connsiteY31" fmla="*/ 324591 h 2994963"/>
              <a:gd name="connsiteX32" fmla="*/ 2306686 w 2998601"/>
              <a:gd name="connsiteY32" fmla="*/ 337319 h 2994963"/>
              <a:gd name="connsiteX33" fmla="*/ 2331235 w 2998601"/>
              <a:gd name="connsiteY33" fmla="*/ 348230 h 2994963"/>
              <a:gd name="connsiteX34" fmla="*/ 2357602 w 2998601"/>
              <a:gd name="connsiteY34" fmla="*/ 357322 h 2994963"/>
              <a:gd name="connsiteX35" fmla="*/ 2384878 w 2998601"/>
              <a:gd name="connsiteY35" fmla="*/ 365505 h 2994963"/>
              <a:gd name="connsiteX36" fmla="*/ 2412155 w 2998601"/>
              <a:gd name="connsiteY36" fmla="*/ 372779 h 2994963"/>
              <a:gd name="connsiteX37" fmla="*/ 2440341 w 2998601"/>
              <a:gd name="connsiteY37" fmla="*/ 380053 h 2994963"/>
              <a:gd name="connsiteX38" fmla="*/ 2466708 w 2998601"/>
              <a:gd name="connsiteY38" fmla="*/ 388236 h 2994963"/>
              <a:gd name="connsiteX39" fmla="*/ 2493075 w 2998601"/>
              <a:gd name="connsiteY39" fmla="*/ 397328 h 2994963"/>
              <a:gd name="connsiteX40" fmla="*/ 2517624 w 2998601"/>
              <a:gd name="connsiteY40" fmla="*/ 408239 h 2994963"/>
              <a:gd name="connsiteX41" fmla="*/ 2539446 w 2998601"/>
              <a:gd name="connsiteY41" fmla="*/ 421877 h 2994963"/>
              <a:gd name="connsiteX42" fmla="*/ 2559449 w 2998601"/>
              <a:gd name="connsiteY42" fmla="*/ 438243 h 2994963"/>
              <a:gd name="connsiteX43" fmla="*/ 2575814 w 2998601"/>
              <a:gd name="connsiteY43" fmla="*/ 458246 h 2994963"/>
              <a:gd name="connsiteX44" fmla="*/ 2589453 w 2998601"/>
              <a:gd name="connsiteY44" fmla="*/ 480067 h 2994963"/>
              <a:gd name="connsiteX45" fmla="*/ 2600363 w 2998601"/>
              <a:gd name="connsiteY45" fmla="*/ 504615 h 2994963"/>
              <a:gd name="connsiteX46" fmla="*/ 2609455 w 2998601"/>
              <a:gd name="connsiteY46" fmla="*/ 530983 h 2994963"/>
              <a:gd name="connsiteX47" fmla="*/ 2617638 w 2998601"/>
              <a:gd name="connsiteY47" fmla="*/ 557350 h 2994963"/>
              <a:gd name="connsiteX48" fmla="*/ 2624912 w 2998601"/>
              <a:gd name="connsiteY48" fmla="*/ 585536 h 2994963"/>
              <a:gd name="connsiteX49" fmla="*/ 2632186 w 2998601"/>
              <a:gd name="connsiteY49" fmla="*/ 612812 h 2994963"/>
              <a:gd name="connsiteX50" fmla="*/ 2640369 w 2998601"/>
              <a:gd name="connsiteY50" fmla="*/ 640089 h 2994963"/>
              <a:gd name="connsiteX51" fmla="*/ 2649461 w 2998601"/>
              <a:gd name="connsiteY51" fmla="*/ 666457 h 2994963"/>
              <a:gd name="connsiteX52" fmla="*/ 2660371 w 2998601"/>
              <a:gd name="connsiteY52" fmla="*/ 691006 h 2994963"/>
              <a:gd name="connsiteX53" fmla="*/ 2673101 w 2998601"/>
              <a:gd name="connsiteY53" fmla="*/ 713736 h 2994963"/>
              <a:gd name="connsiteX54" fmla="*/ 2689467 w 2998601"/>
              <a:gd name="connsiteY54" fmla="*/ 733739 h 2994963"/>
              <a:gd name="connsiteX55" fmla="*/ 2707651 w 2998601"/>
              <a:gd name="connsiteY55" fmla="*/ 754651 h 2994963"/>
              <a:gd name="connsiteX56" fmla="*/ 2728563 w 2998601"/>
              <a:gd name="connsiteY56" fmla="*/ 772835 h 2994963"/>
              <a:gd name="connsiteX57" fmla="*/ 2750385 w 2998601"/>
              <a:gd name="connsiteY57" fmla="*/ 790110 h 2994963"/>
              <a:gd name="connsiteX58" fmla="*/ 2774024 w 2998601"/>
              <a:gd name="connsiteY58" fmla="*/ 807385 h 2994963"/>
              <a:gd name="connsiteX59" fmla="*/ 2796754 w 2998601"/>
              <a:gd name="connsiteY59" fmla="*/ 824660 h 2994963"/>
              <a:gd name="connsiteX60" fmla="*/ 2818576 w 2998601"/>
              <a:gd name="connsiteY60" fmla="*/ 841936 h 2994963"/>
              <a:gd name="connsiteX61" fmla="*/ 2839487 w 2998601"/>
              <a:gd name="connsiteY61" fmla="*/ 861029 h 2994963"/>
              <a:gd name="connsiteX62" fmla="*/ 2857672 w 2998601"/>
              <a:gd name="connsiteY62" fmla="*/ 880123 h 2994963"/>
              <a:gd name="connsiteX63" fmla="*/ 2873129 w 2998601"/>
              <a:gd name="connsiteY63" fmla="*/ 901944 h 2994963"/>
              <a:gd name="connsiteX64" fmla="*/ 2884949 w 2998601"/>
              <a:gd name="connsiteY64" fmla="*/ 924674 h 2994963"/>
              <a:gd name="connsiteX65" fmla="*/ 2893132 w 2998601"/>
              <a:gd name="connsiteY65" fmla="*/ 951951 h 2994963"/>
              <a:gd name="connsiteX66" fmla="*/ 2896768 w 2998601"/>
              <a:gd name="connsiteY66" fmla="*/ 980137 h 2994963"/>
              <a:gd name="connsiteX67" fmla="*/ 2897678 w 2998601"/>
              <a:gd name="connsiteY67" fmla="*/ 1009232 h 2994963"/>
              <a:gd name="connsiteX68" fmla="*/ 2894950 w 2998601"/>
              <a:gd name="connsiteY68" fmla="*/ 1040145 h 2994963"/>
              <a:gd name="connsiteX69" fmla="*/ 2891313 w 2998601"/>
              <a:gd name="connsiteY69" fmla="*/ 1071058 h 2994963"/>
              <a:gd name="connsiteX70" fmla="*/ 2886767 w 2998601"/>
              <a:gd name="connsiteY70" fmla="*/ 1101972 h 2994963"/>
              <a:gd name="connsiteX71" fmla="*/ 2883130 w 2998601"/>
              <a:gd name="connsiteY71" fmla="*/ 1132885 h 2994963"/>
              <a:gd name="connsiteX72" fmla="*/ 2881312 w 2998601"/>
              <a:gd name="connsiteY72" fmla="*/ 1163799 h 2994963"/>
              <a:gd name="connsiteX73" fmla="*/ 2881312 w 2998601"/>
              <a:gd name="connsiteY73" fmla="*/ 1193803 h 2994963"/>
              <a:gd name="connsiteX74" fmla="*/ 2884949 w 2998601"/>
              <a:gd name="connsiteY74" fmla="*/ 1221988 h 2994963"/>
              <a:gd name="connsiteX75" fmla="*/ 2892222 w 2998601"/>
              <a:gd name="connsiteY75" fmla="*/ 1250174 h 2994963"/>
              <a:gd name="connsiteX76" fmla="*/ 2903133 w 2998601"/>
              <a:gd name="connsiteY76" fmla="*/ 1276542 h 2994963"/>
              <a:gd name="connsiteX77" fmla="*/ 2917681 w 2998601"/>
              <a:gd name="connsiteY77" fmla="*/ 1303818 h 2994963"/>
              <a:gd name="connsiteX78" fmla="*/ 2932228 w 2998601"/>
              <a:gd name="connsiteY78" fmla="*/ 1331095 h 2994963"/>
              <a:gd name="connsiteX79" fmla="*/ 2948594 w 2998601"/>
              <a:gd name="connsiteY79" fmla="*/ 1358371 h 2994963"/>
              <a:gd name="connsiteX80" fmla="*/ 2964050 w 2998601"/>
              <a:gd name="connsiteY80" fmla="*/ 1384739 h 2994963"/>
              <a:gd name="connsiteX81" fmla="*/ 2977689 w 2998601"/>
              <a:gd name="connsiteY81" fmla="*/ 1412924 h 2994963"/>
              <a:gd name="connsiteX82" fmla="*/ 2988599 w 2998601"/>
              <a:gd name="connsiteY82" fmla="*/ 1440201 h 2994963"/>
              <a:gd name="connsiteX83" fmla="*/ 2995873 w 2998601"/>
              <a:gd name="connsiteY83" fmla="*/ 1468387 h 2994963"/>
              <a:gd name="connsiteX84" fmla="*/ 2998601 w 2998601"/>
              <a:gd name="connsiteY84" fmla="*/ 1497481 h 2994963"/>
              <a:gd name="connsiteX85" fmla="*/ 2995873 w 2998601"/>
              <a:gd name="connsiteY85" fmla="*/ 1526576 h 2994963"/>
              <a:gd name="connsiteX86" fmla="*/ 2988599 w 2998601"/>
              <a:gd name="connsiteY86" fmla="*/ 1554762 h 2994963"/>
              <a:gd name="connsiteX87" fmla="*/ 2977689 w 2998601"/>
              <a:gd name="connsiteY87" fmla="*/ 1582039 h 2994963"/>
              <a:gd name="connsiteX88" fmla="*/ 2964050 w 2998601"/>
              <a:gd name="connsiteY88" fmla="*/ 1610224 h 2994963"/>
              <a:gd name="connsiteX89" fmla="*/ 2948594 w 2998601"/>
              <a:gd name="connsiteY89" fmla="*/ 1636592 h 2994963"/>
              <a:gd name="connsiteX90" fmla="*/ 2932228 w 2998601"/>
              <a:gd name="connsiteY90" fmla="*/ 1663869 h 2994963"/>
              <a:gd name="connsiteX91" fmla="*/ 2917681 w 2998601"/>
              <a:gd name="connsiteY91" fmla="*/ 1691145 h 2994963"/>
              <a:gd name="connsiteX92" fmla="*/ 2903133 w 2998601"/>
              <a:gd name="connsiteY92" fmla="*/ 1718421 h 2994963"/>
              <a:gd name="connsiteX93" fmla="*/ 2892222 w 2998601"/>
              <a:gd name="connsiteY93" fmla="*/ 1744789 h 2994963"/>
              <a:gd name="connsiteX94" fmla="*/ 2884949 w 2998601"/>
              <a:gd name="connsiteY94" fmla="*/ 1772975 h 2994963"/>
              <a:gd name="connsiteX95" fmla="*/ 2881312 w 2998601"/>
              <a:gd name="connsiteY95" fmla="*/ 1801160 h 2994963"/>
              <a:gd name="connsiteX96" fmla="*/ 2881312 w 2998601"/>
              <a:gd name="connsiteY96" fmla="*/ 1831165 h 2994963"/>
              <a:gd name="connsiteX97" fmla="*/ 2883130 w 2998601"/>
              <a:gd name="connsiteY97" fmla="*/ 1862078 h 2994963"/>
              <a:gd name="connsiteX98" fmla="*/ 2886767 w 2998601"/>
              <a:gd name="connsiteY98" fmla="*/ 1892991 h 2994963"/>
              <a:gd name="connsiteX99" fmla="*/ 2891313 w 2998601"/>
              <a:gd name="connsiteY99" fmla="*/ 1923905 h 2994963"/>
              <a:gd name="connsiteX100" fmla="*/ 2894950 w 2998601"/>
              <a:gd name="connsiteY100" fmla="*/ 1954818 h 2994963"/>
              <a:gd name="connsiteX101" fmla="*/ 2897678 w 2998601"/>
              <a:gd name="connsiteY101" fmla="*/ 1985731 h 2994963"/>
              <a:gd name="connsiteX102" fmla="*/ 2896768 w 2998601"/>
              <a:gd name="connsiteY102" fmla="*/ 2014827 h 2994963"/>
              <a:gd name="connsiteX103" fmla="*/ 2893132 w 2998601"/>
              <a:gd name="connsiteY103" fmla="*/ 2043013 h 2994963"/>
              <a:gd name="connsiteX104" fmla="*/ 2884949 w 2998601"/>
              <a:gd name="connsiteY104" fmla="*/ 2070289 h 2994963"/>
              <a:gd name="connsiteX105" fmla="*/ 2873129 w 2998601"/>
              <a:gd name="connsiteY105" fmla="*/ 2093019 h 2994963"/>
              <a:gd name="connsiteX106" fmla="*/ 2857672 w 2998601"/>
              <a:gd name="connsiteY106" fmla="*/ 2114841 h 2994963"/>
              <a:gd name="connsiteX107" fmla="*/ 2839487 w 2998601"/>
              <a:gd name="connsiteY107" fmla="*/ 2133934 h 2994963"/>
              <a:gd name="connsiteX108" fmla="*/ 2818576 w 2998601"/>
              <a:gd name="connsiteY108" fmla="*/ 2153027 h 2994963"/>
              <a:gd name="connsiteX109" fmla="*/ 2796754 w 2998601"/>
              <a:gd name="connsiteY109" fmla="*/ 2170303 h 2994963"/>
              <a:gd name="connsiteX110" fmla="*/ 2774024 w 2998601"/>
              <a:gd name="connsiteY110" fmla="*/ 2187578 h 2994963"/>
              <a:gd name="connsiteX111" fmla="*/ 2750385 w 2998601"/>
              <a:gd name="connsiteY111" fmla="*/ 2204853 h 2994963"/>
              <a:gd name="connsiteX112" fmla="*/ 2728563 w 2998601"/>
              <a:gd name="connsiteY112" fmla="*/ 2222128 h 2994963"/>
              <a:gd name="connsiteX113" fmla="*/ 2707651 w 2998601"/>
              <a:gd name="connsiteY113" fmla="*/ 2240312 h 2994963"/>
              <a:gd name="connsiteX114" fmla="*/ 2689467 w 2998601"/>
              <a:gd name="connsiteY114" fmla="*/ 2261224 h 2994963"/>
              <a:gd name="connsiteX115" fmla="*/ 2673101 w 2998601"/>
              <a:gd name="connsiteY115" fmla="*/ 2281227 h 2994963"/>
              <a:gd name="connsiteX116" fmla="*/ 2660371 w 2998601"/>
              <a:gd name="connsiteY116" fmla="*/ 2303957 h 2994963"/>
              <a:gd name="connsiteX117" fmla="*/ 2649461 w 2998601"/>
              <a:gd name="connsiteY117" fmla="*/ 2328506 h 2994963"/>
              <a:gd name="connsiteX118" fmla="*/ 2640369 w 2998601"/>
              <a:gd name="connsiteY118" fmla="*/ 2354874 h 2994963"/>
              <a:gd name="connsiteX119" fmla="*/ 2632186 w 2998601"/>
              <a:gd name="connsiteY119" fmla="*/ 2382151 h 2994963"/>
              <a:gd name="connsiteX120" fmla="*/ 2624912 w 2998601"/>
              <a:gd name="connsiteY120" fmla="*/ 2409427 h 2994963"/>
              <a:gd name="connsiteX121" fmla="*/ 2617638 w 2998601"/>
              <a:gd name="connsiteY121" fmla="*/ 2437613 h 2994963"/>
              <a:gd name="connsiteX122" fmla="*/ 2609455 w 2998601"/>
              <a:gd name="connsiteY122" fmla="*/ 2463980 h 2994963"/>
              <a:gd name="connsiteX123" fmla="*/ 2600363 w 2998601"/>
              <a:gd name="connsiteY123" fmla="*/ 2490347 h 2994963"/>
              <a:gd name="connsiteX124" fmla="*/ 2589453 w 2998601"/>
              <a:gd name="connsiteY124" fmla="*/ 2514896 h 2994963"/>
              <a:gd name="connsiteX125" fmla="*/ 2575814 w 2998601"/>
              <a:gd name="connsiteY125" fmla="*/ 2536718 h 2994963"/>
              <a:gd name="connsiteX126" fmla="*/ 2559449 w 2998601"/>
              <a:gd name="connsiteY126" fmla="*/ 2556720 h 2994963"/>
              <a:gd name="connsiteX127" fmla="*/ 2539446 w 2998601"/>
              <a:gd name="connsiteY127" fmla="*/ 2573086 h 2994963"/>
              <a:gd name="connsiteX128" fmla="*/ 2517624 w 2998601"/>
              <a:gd name="connsiteY128" fmla="*/ 2586724 h 2994963"/>
              <a:gd name="connsiteX129" fmla="*/ 2493075 w 2998601"/>
              <a:gd name="connsiteY129" fmla="*/ 2597635 h 2994963"/>
              <a:gd name="connsiteX130" fmla="*/ 2466708 w 2998601"/>
              <a:gd name="connsiteY130" fmla="*/ 2606727 h 2994963"/>
              <a:gd name="connsiteX131" fmla="*/ 2440341 w 2998601"/>
              <a:gd name="connsiteY131" fmla="*/ 2614910 h 2994963"/>
              <a:gd name="connsiteX132" fmla="*/ 2412155 w 2998601"/>
              <a:gd name="connsiteY132" fmla="*/ 2622184 h 2994963"/>
              <a:gd name="connsiteX133" fmla="*/ 2384878 w 2998601"/>
              <a:gd name="connsiteY133" fmla="*/ 2629458 h 2994963"/>
              <a:gd name="connsiteX134" fmla="*/ 2357602 w 2998601"/>
              <a:gd name="connsiteY134" fmla="*/ 2637641 h 2994963"/>
              <a:gd name="connsiteX135" fmla="*/ 2331235 w 2998601"/>
              <a:gd name="connsiteY135" fmla="*/ 2646733 h 2994963"/>
              <a:gd name="connsiteX136" fmla="*/ 2306686 w 2998601"/>
              <a:gd name="connsiteY136" fmla="*/ 2657644 h 2994963"/>
              <a:gd name="connsiteX137" fmla="*/ 2283956 w 2998601"/>
              <a:gd name="connsiteY137" fmla="*/ 2670372 h 2994963"/>
              <a:gd name="connsiteX138" fmla="*/ 2263953 w 2998601"/>
              <a:gd name="connsiteY138" fmla="*/ 2686738 h 2994963"/>
              <a:gd name="connsiteX139" fmla="*/ 2243041 w 2998601"/>
              <a:gd name="connsiteY139" fmla="*/ 2704923 h 2994963"/>
              <a:gd name="connsiteX140" fmla="*/ 2224856 w 2998601"/>
              <a:gd name="connsiteY140" fmla="*/ 2725835 h 2994963"/>
              <a:gd name="connsiteX141" fmla="*/ 2207581 w 2998601"/>
              <a:gd name="connsiteY141" fmla="*/ 2747656 h 2994963"/>
              <a:gd name="connsiteX142" fmla="*/ 2190306 w 2998601"/>
              <a:gd name="connsiteY142" fmla="*/ 2770386 h 2994963"/>
              <a:gd name="connsiteX143" fmla="*/ 2173031 w 2998601"/>
              <a:gd name="connsiteY143" fmla="*/ 2793117 h 2994963"/>
              <a:gd name="connsiteX144" fmla="*/ 2155756 w 2998601"/>
              <a:gd name="connsiteY144" fmla="*/ 2814938 h 2994963"/>
              <a:gd name="connsiteX145" fmla="*/ 2136662 w 2998601"/>
              <a:gd name="connsiteY145" fmla="*/ 2835850 h 2994963"/>
              <a:gd name="connsiteX146" fmla="*/ 2117568 w 2998601"/>
              <a:gd name="connsiteY146" fmla="*/ 2854034 h 2994963"/>
              <a:gd name="connsiteX147" fmla="*/ 2095748 w 2998601"/>
              <a:gd name="connsiteY147" fmla="*/ 2869491 h 2994963"/>
              <a:gd name="connsiteX148" fmla="*/ 2073017 w 2998601"/>
              <a:gd name="connsiteY148" fmla="*/ 2881311 h 2994963"/>
              <a:gd name="connsiteX149" fmla="*/ 2045740 w 2998601"/>
              <a:gd name="connsiteY149" fmla="*/ 2889494 h 2994963"/>
              <a:gd name="connsiteX150" fmla="*/ 2017554 w 2998601"/>
              <a:gd name="connsiteY150" fmla="*/ 2893131 h 2994963"/>
              <a:gd name="connsiteX151" fmla="*/ 1988460 w 2998601"/>
              <a:gd name="connsiteY151" fmla="*/ 2894040 h 2994963"/>
              <a:gd name="connsiteX152" fmla="*/ 1957546 w 2998601"/>
              <a:gd name="connsiteY152" fmla="*/ 2891312 h 2994963"/>
              <a:gd name="connsiteX153" fmla="*/ 1926633 w 2998601"/>
              <a:gd name="connsiteY153" fmla="*/ 2887676 h 2994963"/>
              <a:gd name="connsiteX154" fmla="*/ 1895719 w 2998601"/>
              <a:gd name="connsiteY154" fmla="*/ 2883129 h 2994963"/>
              <a:gd name="connsiteX155" fmla="*/ 1864806 w 2998601"/>
              <a:gd name="connsiteY155" fmla="*/ 2879493 h 2994963"/>
              <a:gd name="connsiteX156" fmla="*/ 1833892 w 2998601"/>
              <a:gd name="connsiteY156" fmla="*/ 2877674 h 2994963"/>
              <a:gd name="connsiteX157" fmla="*/ 1803888 w 2998601"/>
              <a:gd name="connsiteY157" fmla="*/ 2877674 h 2994963"/>
              <a:gd name="connsiteX158" fmla="*/ 1775703 w 2998601"/>
              <a:gd name="connsiteY158" fmla="*/ 2881311 h 2994963"/>
              <a:gd name="connsiteX159" fmla="*/ 1746608 w 2998601"/>
              <a:gd name="connsiteY159" fmla="*/ 2888585 h 2994963"/>
              <a:gd name="connsiteX160" fmla="*/ 1720240 w 2998601"/>
              <a:gd name="connsiteY160" fmla="*/ 2899495 h 2994963"/>
              <a:gd name="connsiteX161" fmla="*/ 1692964 w 2998601"/>
              <a:gd name="connsiteY161" fmla="*/ 2914043 h 2994963"/>
              <a:gd name="connsiteX162" fmla="*/ 1665688 w 2998601"/>
              <a:gd name="connsiteY162" fmla="*/ 2928591 h 2994963"/>
              <a:gd name="connsiteX163" fmla="*/ 1638411 w 2998601"/>
              <a:gd name="connsiteY163" fmla="*/ 2944956 h 2994963"/>
              <a:gd name="connsiteX164" fmla="*/ 1612043 w 2998601"/>
              <a:gd name="connsiteY164" fmla="*/ 2960413 h 2994963"/>
              <a:gd name="connsiteX165" fmla="*/ 1583858 w 2998601"/>
              <a:gd name="connsiteY165" fmla="*/ 2974051 h 2994963"/>
              <a:gd name="connsiteX166" fmla="*/ 1556581 w 2998601"/>
              <a:gd name="connsiteY166" fmla="*/ 2984962 h 2994963"/>
              <a:gd name="connsiteX167" fmla="*/ 1528395 w 2998601"/>
              <a:gd name="connsiteY167" fmla="*/ 2992236 h 2994963"/>
              <a:gd name="connsiteX168" fmla="*/ 1499301 w 2998601"/>
              <a:gd name="connsiteY168" fmla="*/ 2994963 h 2994963"/>
              <a:gd name="connsiteX169" fmla="*/ 1470206 w 2998601"/>
              <a:gd name="connsiteY169" fmla="*/ 2992236 h 2994963"/>
              <a:gd name="connsiteX170" fmla="*/ 1442020 w 2998601"/>
              <a:gd name="connsiteY170" fmla="*/ 2984962 h 2994963"/>
              <a:gd name="connsiteX171" fmla="*/ 1414744 w 2998601"/>
              <a:gd name="connsiteY171" fmla="*/ 2974051 h 2994963"/>
              <a:gd name="connsiteX172" fmla="*/ 1386558 w 2998601"/>
              <a:gd name="connsiteY172" fmla="*/ 2960413 h 2994963"/>
              <a:gd name="connsiteX173" fmla="*/ 1360190 w 2998601"/>
              <a:gd name="connsiteY173" fmla="*/ 2944956 h 2994963"/>
              <a:gd name="connsiteX174" fmla="*/ 1332914 w 2998601"/>
              <a:gd name="connsiteY174" fmla="*/ 2928591 h 2994963"/>
              <a:gd name="connsiteX175" fmla="*/ 1305637 w 2998601"/>
              <a:gd name="connsiteY175" fmla="*/ 2914043 h 2994963"/>
              <a:gd name="connsiteX176" fmla="*/ 1278361 w 2998601"/>
              <a:gd name="connsiteY176" fmla="*/ 2899495 h 2994963"/>
              <a:gd name="connsiteX177" fmla="*/ 1251085 w 2998601"/>
              <a:gd name="connsiteY177" fmla="*/ 2888585 h 2994963"/>
              <a:gd name="connsiteX178" fmla="*/ 1222899 w 2998601"/>
              <a:gd name="connsiteY178" fmla="*/ 2881311 h 2994963"/>
              <a:gd name="connsiteX179" fmla="*/ 1194713 w 2998601"/>
              <a:gd name="connsiteY179" fmla="*/ 2877674 h 2994963"/>
              <a:gd name="connsiteX180" fmla="*/ 1164708 w 2998601"/>
              <a:gd name="connsiteY180" fmla="*/ 2877674 h 2994963"/>
              <a:gd name="connsiteX181" fmla="*/ 1133795 w 2998601"/>
              <a:gd name="connsiteY181" fmla="*/ 2879493 h 2994963"/>
              <a:gd name="connsiteX182" fmla="*/ 1102882 w 2998601"/>
              <a:gd name="connsiteY182" fmla="*/ 2883129 h 2994963"/>
              <a:gd name="connsiteX183" fmla="*/ 1071968 w 2998601"/>
              <a:gd name="connsiteY183" fmla="*/ 2887676 h 2994963"/>
              <a:gd name="connsiteX184" fmla="*/ 1041054 w 2998601"/>
              <a:gd name="connsiteY184" fmla="*/ 2891312 h 2994963"/>
              <a:gd name="connsiteX185" fmla="*/ 1010141 w 2998601"/>
              <a:gd name="connsiteY185" fmla="*/ 2894040 h 2994963"/>
              <a:gd name="connsiteX186" fmla="*/ 981047 w 2998601"/>
              <a:gd name="connsiteY186" fmla="*/ 2893131 h 2994963"/>
              <a:gd name="connsiteX187" fmla="*/ 952861 w 2998601"/>
              <a:gd name="connsiteY187" fmla="*/ 2889494 h 2994963"/>
              <a:gd name="connsiteX188" fmla="*/ 925584 w 2998601"/>
              <a:gd name="connsiteY188" fmla="*/ 2881311 h 2994963"/>
              <a:gd name="connsiteX189" fmla="*/ 902854 w 2998601"/>
              <a:gd name="connsiteY189" fmla="*/ 2869491 h 2994963"/>
              <a:gd name="connsiteX190" fmla="*/ 881032 w 2998601"/>
              <a:gd name="connsiteY190" fmla="*/ 2854034 h 2994963"/>
              <a:gd name="connsiteX191" fmla="*/ 861939 w 2998601"/>
              <a:gd name="connsiteY191" fmla="*/ 2835850 h 2994963"/>
              <a:gd name="connsiteX192" fmla="*/ 842845 w 2998601"/>
              <a:gd name="connsiteY192" fmla="*/ 2814938 h 2994963"/>
              <a:gd name="connsiteX193" fmla="*/ 825570 w 2998601"/>
              <a:gd name="connsiteY193" fmla="*/ 2793117 h 2994963"/>
              <a:gd name="connsiteX194" fmla="*/ 808295 w 2998601"/>
              <a:gd name="connsiteY194" fmla="*/ 2770386 h 2994963"/>
              <a:gd name="connsiteX195" fmla="*/ 791020 w 2998601"/>
              <a:gd name="connsiteY195" fmla="*/ 2747656 h 2994963"/>
              <a:gd name="connsiteX196" fmla="*/ 773745 w 2998601"/>
              <a:gd name="connsiteY196" fmla="*/ 2725835 h 2994963"/>
              <a:gd name="connsiteX197" fmla="*/ 755560 w 2998601"/>
              <a:gd name="connsiteY197" fmla="*/ 2704923 h 2994963"/>
              <a:gd name="connsiteX198" fmla="*/ 734648 w 2998601"/>
              <a:gd name="connsiteY198" fmla="*/ 2686738 h 2994963"/>
              <a:gd name="connsiteX199" fmla="*/ 714645 w 2998601"/>
              <a:gd name="connsiteY199" fmla="*/ 2670372 h 2994963"/>
              <a:gd name="connsiteX200" fmla="*/ 691915 w 2998601"/>
              <a:gd name="connsiteY200" fmla="*/ 2657644 h 2994963"/>
              <a:gd name="connsiteX201" fmla="*/ 667366 w 2998601"/>
              <a:gd name="connsiteY201" fmla="*/ 2646733 h 2994963"/>
              <a:gd name="connsiteX202" fmla="*/ 640999 w 2998601"/>
              <a:gd name="connsiteY202" fmla="*/ 2637641 h 2994963"/>
              <a:gd name="connsiteX203" fmla="*/ 613722 w 2998601"/>
              <a:gd name="connsiteY203" fmla="*/ 2629458 h 2994963"/>
              <a:gd name="connsiteX204" fmla="*/ 586446 w 2998601"/>
              <a:gd name="connsiteY204" fmla="*/ 2622184 h 2994963"/>
              <a:gd name="connsiteX205" fmla="*/ 558260 w 2998601"/>
              <a:gd name="connsiteY205" fmla="*/ 2614910 h 2994963"/>
              <a:gd name="connsiteX206" fmla="*/ 531893 w 2998601"/>
              <a:gd name="connsiteY206" fmla="*/ 2606727 h 2994963"/>
              <a:gd name="connsiteX207" fmla="*/ 505525 w 2998601"/>
              <a:gd name="connsiteY207" fmla="*/ 2597635 h 2994963"/>
              <a:gd name="connsiteX208" fmla="*/ 480977 w 2998601"/>
              <a:gd name="connsiteY208" fmla="*/ 2586724 h 2994963"/>
              <a:gd name="connsiteX209" fmla="*/ 459155 w 2998601"/>
              <a:gd name="connsiteY209" fmla="*/ 2573086 h 2994963"/>
              <a:gd name="connsiteX210" fmla="*/ 439152 w 2998601"/>
              <a:gd name="connsiteY210" fmla="*/ 2556720 h 2994963"/>
              <a:gd name="connsiteX211" fmla="*/ 422787 w 2998601"/>
              <a:gd name="connsiteY211" fmla="*/ 2536718 h 2994963"/>
              <a:gd name="connsiteX212" fmla="*/ 409149 w 2998601"/>
              <a:gd name="connsiteY212" fmla="*/ 2514896 h 2994963"/>
              <a:gd name="connsiteX213" fmla="*/ 398238 w 2998601"/>
              <a:gd name="connsiteY213" fmla="*/ 2490347 h 2994963"/>
              <a:gd name="connsiteX214" fmla="*/ 389146 w 2998601"/>
              <a:gd name="connsiteY214" fmla="*/ 2463980 h 2994963"/>
              <a:gd name="connsiteX215" fmla="*/ 380963 w 2998601"/>
              <a:gd name="connsiteY215" fmla="*/ 2437613 h 2994963"/>
              <a:gd name="connsiteX216" fmla="*/ 373689 w 2998601"/>
              <a:gd name="connsiteY216" fmla="*/ 2409427 h 2994963"/>
              <a:gd name="connsiteX217" fmla="*/ 366415 w 2998601"/>
              <a:gd name="connsiteY217" fmla="*/ 2382151 h 2994963"/>
              <a:gd name="connsiteX218" fmla="*/ 358232 w 2998601"/>
              <a:gd name="connsiteY218" fmla="*/ 2354874 h 2994963"/>
              <a:gd name="connsiteX219" fmla="*/ 349140 w 2998601"/>
              <a:gd name="connsiteY219" fmla="*/ 2328506 h 2994963"/>
              <a:gd name="connsiteX220" fmla="*/ 338229 w 2998601"/>
              <a:gd name="connsiteY220" fmla="*/ 2303957 h 2994963"/>
              <a:gd name="connsiteX221" fmla="*/ 325500 w 2998601"/>
              <a:gd name="connsiteY221" fmla="*/ 2281227 h 2994963"/>
              <a:gd name="connsiteX222" fmla="*/ 309135 w 2998601"/>
              <a:gd name="connsiteY222" fmla="*/ 2261224 h 2994963"/>
              <a:gd name="connsiteX223" fmla="*/ 290950 w 2998601"/>
              <a:gd name="connsiteY223" fmla="*/ 2240312 h 2994963"/>
              <a:gd name="connsiteX224" fmla="*/ 270038 w 2998601"/>
              <a:gd name="connsiteY224" fmla="*/ 2222128 h 2994963"/>
              <a:gd name="connsiteX225" fmla="*/ 247307 w 2998601"/>
              <a:gd name="connsiteY225" fmla="*/ 2204853 h 2994963"/>
              <a:gd name="connsiteX226" fmla="*/ 224577 w 2998601"/>
              <a:gd name="connsiteY226" fmla="*/ 2187578 h 2994963"/>
              <a:gd name="connsiteX227" fmla="*/ 201847 w 2998601"/>
              <a:gd name="connsiteY227" fmla="*/ 2170303 h 2994963"/>
              <a:gd name="connsiteX228" fmla="*/ 180025 w 2998601"/>
              <a:gd name="connsiteY228" fmla="*/ 2153027 h 2994963"/>
              <a:gd name="connsiteX229" fmla="*/ 159113 w 2998601"/>
              <a:gd name="connsiteY229" fmla="*/ 2133934 h 2994963"/>
              <a:gd name="connsiteX230" fmla="*/ 140929 w 2998601"/>
              <a:gd name="connsiteY230" fmla="*/ 2114841 h 2994963"/>
              <a:gd name="connsiteX231" fmla="*/ 125473 w 2998601"/>
              <a:gd name="connsiteY231" fmla="*/ 2093019 h 2994963"/>
              <a:gd name="connsiteX232" fmla="*/ 113653 w 2998601"/>
              <a:gd name="connsiteY232" fmla="*/ 2070289 h 2994963"/>
              <a:gd name="connsiteX233" fmla="*/ 105470 w 2998601"/>
              <a:gd name="connsiteY233" fmla="*/ 2043013 h 2994963"/>
              <a:gd name="connsiteX234" fmla="*/ 101833 w 2998601"/>
              <a:gd name="connsiteY234" fmla="*/ 2014827 h 2994963"/>
              <a:gd name="connsiteX235" fmla="*/ 100923 w 2998601"/>
              <a:gd name="connsiteY235" fmla="*/ 1985731 h 2994963"/>
              <a:gd name="connsiteX236" fmla="*/ 103651 w 2998601"/>
              <a:gd name="connsiteY236" fmla="*/ 1954818 h 2994963"/>
              <a:gd name="connsiteX237" fmla="*/ 107288 w 2998601"/>
              <a:gd name="connsiteY237" fmla="*/ 1923905 h 2994963"/>
              <a:gd name="connsiteX238" fmla="*/ 111834 w 2998601"/>
              <a:gd name="connsiteY238" fmla="*/ 1892991 h 2994963"/>
              <a:gd name="connsiteX239" fmla="*/ 115471 w 2998601"/>
              <a:gd name="connsiteY239" fmla="*/ 1862078 h 2994963"/>
              <a:gd name="connsiteX240" fmla="*/ 117290 w 2998601"/>
              <a:gd name="connsiteY240" fmla="*/ 1831165 h 2994963"/>
              <a:gd name="connsiteX241" fmla="*/ 117290 w 2998601"/>
              <a:gd name="connsiteY241" fmla="*/ 1801160 h 2994963"/>
              <a:gd name="connsiteX242" fmla="*/ 113653 w 2998601"/>
              <a:gd name="connsiteY242" fmla="*/ 1772975 h 2994963"/>
              <a:gd name="connsiteX243" fmla="*/ 106379 w 2998601"/>
              <a:gd name="connsiteY243" fmla="*/ 1744789 h 2994963"/>
              <a:gd name="connsiteX244" fmla="*/ 95468 w 2998601"/>
              <a:gd name="connsiteY244" fmla="*/ 1718421 h 2994963"/>
              <a:gd name="connsiteX245" fmla="*/ 81830 w 2998601"/>
              <a:gd name="connsiteY245" fmla="*/ 1691145 h 2994963"/>
              <a:gd name="connsiteX246" fmla="*/ 66373 w 2998601"/>
              <a:gd name="connsiteY246" fmla="*/ 1663869 h 2994963"/>
              <a:gd name="connsiteX247" fmla="*/ 50008 w 2998601"/>
              <a:gd name="connsiteY247" fmla="*/ 1636592 h 2994963"/>
              <a:gd name="connsiteX248" fmla="*/ 34551 w 2998601"/>
              <a:gd name="connsiteY248" fmla="*/ 1610224 h 2994963"/>
              <a:gd name="connsiteX249" fmla="*/ 20912 w 2998601"/>
              <a:gd name="connsiteY249" fmla="*/ 1582039 h 2994963"/>
              <a:gd name="connsiteX250" fmla="*/ 10002 w 2998601"/>
              <a:gd name="connsiteY250" fmla="*/ 1554762 h 2994963"/>
              <a:gd name="connsiteX251" fmla="*/ 2728 w 2998601"/>
              <a:gd name="connsiteY251" fmla="*/ 1526576 h 2994963"/>
              <a:gd name="connsiteX252" fmla="*/ 0 w 2998601"/>
              <a:gd name="connsiteY252" fmla="*/ 1497481 h 2994963"/>
              <a:gd name="connsiteX253" fmla="*/ 2728 w 2998601"/>
              <a:gd name="connsiteY253" fmla="*/ 1468387 h 2994963"/>
              <a:gd name="connsiteX254" fmla="*/ 10002 w 2998601"/>
              <a:gd name="connsiteY254" fmla="*/ 1440201 h 2994963"/>
              <a:gd name="connsiteX255" fmla="*/ 20912 w 2998601"/>
              <a:gd name="connsiteY255" fmla="*/ 1412924 h 2994963"/>
              <a:gd name="connsiteX256" fmla="*/ 34551 w 2998601"/>
              <a:gd name="connsiteY256" fmla="*/ 1384739 h 2994963"/>
              <a:gd name="connsiteX257" fmla="*/ 50008 w 2998601"/>
              <a:gd name="connsiteY257" fmla="*/ 1358371 h 2994963"/>
              <a:gd name="connsiteX258" fmla="*/ 66373 w 2998601"/>
              <a:gd name="connsiteY258" fmla="*/ 1331095 h 2994963"/>
              <a:gd name="connsiteX259" fmla="*/ 81830 w 2998601"/>
              <a:gd name="connsiteY259" fmla="*/ 1303818 h 2994963"/>
              <a:gd name="connsiteX260" fmla="*/ 95468 w 2998601"/>
              <a:gd name="connsiteY260" fmla="*/ 1276542 h 2994963"/>
              <a:gd name="connsiteX261" fmla="*/ 106379 w 2998601"/>
              <a:gd name="connsiteY261" fmla="*/ 1250174 h 2994963"/>
              <a:gd name="connsiteX262" fmla="*/ 113653 w 2998601"/>
              <a:gd name="connsiteY262" fmla="*/ 1221988 h 2994963"/>
              <a:gd name="connsiteX263" fmla="*/ 117290 w 2998601"/>
              <a:gd name="connsiteY263" fmla="*/ 1193803 h 2994963"/>
              <a:gd name="connsiteX264" fmla="*/ 117290 w 2998601"/>
              <a:gd name="connsiteY264" fmla="*/ 1163799 h 2994963"/>
              <a:gd name="connsiteX265" fmla="*/ 115471 w 2998601"/>
              <a:gd name="connsiteY265" fmla="*/ 1132885 h 2994963"/>
              <a:gd name="connsiteX266" fmla="*/ 111834 w 2998601"/>
              <a:gd name="connsiteY266" fmla="*/ 1101972 h 2994963"/>
              <a:gd name="connsiteX267" fmla="*/ 107288 w 2998601"/>
              <a:gd name="connsiteY267" fmla="*/ 1071058 h 2994963"/>
              <a:gd name="connsiteX268" fmla="*/ 103651 w 2998601"/>
              <a:gd name="connsiteY268" fmla="*/ 1040145 h 2994963"/>
              <a:gd name="connsiteX269" fmla="*/ 100923 w 2998601"/>
              <a:gd name="connsiteY269" fmla="*/ 1009232 h 2994963"/>
              <a:gd name="connsiteX270" fmla="*/ 101833 w 2998601"/>
              <a:gd name="connsiteY270" fmla="*/ 980137 h 2994963"/>
              <a:gd name="connsiteX271" fmla="*/ 105470 w 2998601"/>
              <a:gd name="connsiteY271" fmla="*/ 951951 h 2994963"/>
              <a:gd name="connsiteX272" fmla="*/ 113653 w 2998601"/>
              <a:gd name="connsiteY272" fmla="*/ 924674 h 2994963"/>
              <a:gd name="connsiteX273" fmla="*/ 125473 w 2998601"/>
              <a:gd name="connsiteY273" fmla="*/ 901944 h 2994963"/>
              <a:gd name="connsiteX274" fmla="*/ 140929 w 2998601"/>
              <a:gd name="connsiteY274" fmla="*/ 880123 h 2994963"/>
              <a:gd name="connsiteX275" fmla="*/ 159113 w 2998601"/>
              <a:gd name="connsiteY275" fmla="*/ 861029 h 2994963"/>
              <a:gd name="connsiteX276" fmla="*/ 180025 w 2998601"/>
              <a:gd name="connsiteY276" fmla="*/ 841936 h 2994963"/>
              <a:gd name="connsiteX277" fmla="*/ 201847 w 2998601"/>
              <a:gd name="connsiteY277" fmla="*/ 824660 h 2994963"/>
              <a:gd name="connsiteX278" fmla="*/ 224577 w 2998601"/>
              <a:gd name="connsiteY278" fmla="*/ 807385 h 2994963"/>
              <a:gd name="connsiteX279" fmla="*/ 247307 w 2998601"/>
              <a:gd name="connsiteY279" fmla="*/ 790110 h 2994963"/>
              <a:gd name="connsiteX280" fmla="*/ 270038 w 2998601"/>
              <a:gd name="connsiteY280" fmla="*/ 772835 h 2994963"/>
              <a:gd name="connsiteX281" fmla="*/ 290950 w 2998601"/>
              <a:gd name="connsiteY281" fmla="*/ 754651 h 2994963"/>
              <a:gd name="connsiteX282" fmla="*/ 309135 w 2998601"/>
              <a:gd name="connsiteY282" fmla="*/ 733739 h 2994963"/>
              <a:gd name="connsiteX283" fmla="*/ 325500 w 2998601"/>
              <a:gd name="connsiteY283" fmla="*/ 713736 h 2994963"/>
              <a:gd name="connsiteX284" fmla="*/ 338229 w 2998601"/>
              <a:gd name="connsiteY284" fmla="*/ 691006 h 2994963"/>
              <a:gd name="connsiteX285" fmla="*/ 349140 w 2998601"/>
              <a:gd name="connsiteY285" fmla="*/ 666457 h 2994963"/>
              <a:gd name="connsiteX286" fmla="*/ 358232 w 2998601"/>
              <a:gd name="connsiteY286" fmla="*/ 640089 h 2994963"/>
              <a:gd name="connsiteX287" fmla="*/ 366415 w 2998601"/>
              <a:gd name="connsiteY287" fmla="*/ 612812 h 2994963"/>
              <a:gd name="connsiteX288" fmla="*/ 373689 w 2998601"/>
              <a:gd name="connsiteY288" fmla="*/ 585536 h 2994963"/>
              <a:gd name="connsiteX289" fmla="*/ 380963 w 2998601"/>
              <a:gd name="connsiteY289" fmla="*/ 557350 h 2994963"/>
              <a:gd name="connsiteX290" fmla="*/ 389146 w 2998601"/>
              <a:gd name="connsiteY290" fmla="*/ 530983 h 2994963"/>
              <a:gd name="connsiteX291" fmla="*/ 398238 w 2998601"/>
              <a:gd name="connsiteY291" fmla="*/ 504615 h 2994963"/>
              <a:gd name="connsiteX292" fmla="*/ 409149 w 2998601"/>
              <a:gd name="connsiteY292" fmla="*/ 480067 h 2994963"/>
              <a:gd name="connsiteX293" fmla="*/ 422787 w 2998601"/>
              <a:gd name="connsiteY293" fmla="*/ 458246 h 2994963"/>
              <a:gd name="connsiteX294" fmla="*/ 439152 w 2998601"/>
              <a:gd name="connsiteY294" fmla="*/ 438243 h 2994963"/>
              <a:gd name="connsiteX295" fmla="*/ 459155 w 2998601"/>
              <a:gd name="connsiteY295" fmla="*/ 421877 h 2994963"/>
              <a:gd name="connsiteX296" fmla="*/ 480977 w 2998601"/>
              <a:gd name="connsiteY296" fmla="*/ 408239 h 2994963"/>
              <a:gd name="connsiteX297" fmla="*/ 505525 w 2998601"/>
              <a:gd name="connsiteY297" fmla="*/ 397328 h 2994963"/>
              <a:gd name="connsiteX298" fmla="*/ 531893 w 2998601"/>
              <a:gd name="connsiteY298" fmla="*/ 388236 h 2994963"/>
              <a:gd name="connsiteX299" fmla="*/ 558260 w 2998601"/>
              <a:gd name="connsiteY299" fmla="*/ 380053 h 2994963"/>
              <a:gd name="connsiteX300" fmla="*/ 586446 w 2998601"/>
              <a:gd name="connsiteY300" fmla="*/ 372779 h 2994963"/>
              <a:gd name="connsiteX301" fmla="*/ 613722 w 2998601"/>
              <a:gd name="connsiteY301" fmla="*/ 365505 h 2994963"/>
              <a:gd name="connsiteX302" fmla="*/ 640999 w 2998601"/>
              <a:gd name="connsiteY302" fmla="*/ 357322 h 2994963"/>
              <a:gd name="connsiteX303" fmla="*/ 667366 w 2998601"/>
              <a:gd name="connsiteY303" fmla="*/ 348230 h 2994963"/>
              <a:gd name="connsiteX304" fmla="*/ 691915 w 2998601"/>
              <a:gd name="connsiteY304" fmla="*/ 337319 h 2994963"/>
              <a:gd name="connsiteX305" fmla="*/ 714645 w 2998601"/>
              <a:gd name="connsiteY305" fmla="*/ 324591 h 2994963"/>
              <a:gd name="connsiteX306" fmla="*/ 734648 w 2998601"/>
              <a:gd name="connsiteY306" fmla="*/ 308225 h 2994963"/>
              <a:gd name="connsiteX307" fmla="*/ 755560 w 2998601"/>
              <a:gd name="connsiteY307" fmla="*/ 290040 h 2994963"/>
              <a:gd name="connsiteX308" fmla="*/ 773745 w 2998601"/>
              <a:gd name="connsiteY308" fmla="*/ 269128 h 2994963"/>
              <a:gd name="connsiteX309" fmla="*/ 791020 w 2998601"/>
              <a:gd name="connsiteY309" fmla="*/ 247307 h 2994963"/>
              <a:gd name="connsiteX310" fmla="*/ 808295 w 2998601"/>
              <a:gd name="connsiteY310" fmla="*/ 224577 h 2994963"/>
              <a:gd name="connsiteX311" fmla="*/ 825570 w 2998601"/>
              <a:gd name="connsiteY311" fmla="*/ 201846 h 2994963"/>
              <a:gd name="connsiteX312" fmla="*/ 842845 w 2998601"/>
              <a:gd name="connsiteY312" fmla="*/ 180025 h 2994963"/>
              <a:gd name="connsiteX313" fmla="*/ 861939 w 2998601"/>
              <a:gd name="connsiteY313" fmla="*/ 159113 h 2994963"/>
              <a:gd name="connsiteX314" fmla="*/ 881032 w 2998601"/>
              <a:gd name="connsiteY314" fmla="*/ 140929 h 2994963"/>
              <a:gd name="connsiteX315" fmla="*/ 902854 w 2998601"/>
              <a:gd name="connsiteY315" fmla="*/ 125472 h 2994963"/>
              <a:gd name="connsiteX316" fmla="*/ 925584 w 2998601"/>
              <a:gd name="connsiteY316" fmla="*/ 113652 h 2994963"/>
              <a:gd name="connsiteX317" fmla="*/ 952861 w 2998601"/>
              <a:gd name="connsiteY317" fmla="*/ 105469 h 2994963"/>
              <a:gd name="connsiteX318" fmla="*/ 981047 w 2998601"/>
              <a:gd name="connsiteY318" fmla="*/ 101832 h 2994963"/>
              <a:gd name="connsiteX319" fmla="*/ 1010141 w 2998601"/>
              <a:gd name="connsiteY319" fmla="*/ 100923 h 2994963"/>
              <a:gd name="connsiteX320" fmla="*/ 1041054 w 2998601"/>
              <a:gd name="connsiteY320" fmla="*/ 103651 h 2994963"/>
              <a:gd name="connsiteX321" fmla="*/ 1071968 w 2998601"/>
              <a:gd name="connsiteY321" fmla="*/ 107288 h 2994963"/>
              <a:gd name="connsiteX322" fmla="*/ 1102882 w 2998601"/>
              <a:gd name="connsiteY322" fmla="*/ 111834 h 2994963"/>
              <a:gd name="connsiteX323" fmla="*/ 1133795 w 2998601"/>
              <a:gd name="connsiteY323" fmla="*/ 115471 h 2994963"/>
              <a:gd name="connsiteX324" fmla="*/ 1164708 w 2998601"/>
              <a:gd name="connsiteY324" fmla="*/ 117289 h 2994963"/>
              <a:gd name="connsiteX325" fmla="*/ 1194713 w 2998601"/>
              <a:gd name="connsiteY325" fmla="*/ 117289 h 2994963"/>
              <a:gd name="connsiteX326" fmla="*/ 1222899 w 2998601"/>
              <a:gd name="connsiteY326" fmla="*/ 113652 h 2994963"/>
              <a:gd name="connsiteX327" fmla="*/ 1251085 w 2998601"/>
              <a:gd name="connsiteY327" fmla="*/ 106378 h 2994963"/>
              <a:gd name="connsiteX328" fmla="*/ 1278361 w 2998601"/>
              <a:gd name="connsiteY328" fmla="*/ 95468 h 2994963"/>
              <a:gd name="connsiteX329" fmla="*/ 1305637 w 2998601"/>
              <a:gd name="connsiteY329" fmla="*/ 80920 h 2994963"/>
              <a:gd name="connsiteX330" fmla="*/ 1332914 w 2998601"/>
              <a:gd name="connsiteY330" fmla="*/ 66373 h 2994963"/>
              <a:gd name="connsiteX331" fmla="*/ 1360190 w 2998601"/>
              <a:gd name="connsiteY331" fmla="*/ 50007 h 2994963"/>
              <a:gd name="connsiteX332" fmla="*/ 1386558 w 2998601"/>
              <a:gd name="connsiteY332" fmla="*/ 34550 h 2994963"/>
              <a:gd name="connsiteX333" fmla="*/ 1414744 w 2998601"/>
              <a:gd name="connsiteY333" fmla="*/ 20912 h 2994963"/>
              <a:gd name="connsiteX334" fmla="*/ 1442020 w 2998601"/>
              <a:gd name="connsiteY334" fmla="*/ 10001 h 2994963"/>
              <a:gd name="connsiteX335" fmla="*/ 1470206 w 2998601"/>
              <a:gd name="connsiteY335" fmla="*/ 2727 h 29949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</a:cxnLst>
            <a:rect l="l" t="t" r="r" b="b"/>
            <a:pathLst>
              <a:path w="2998601" h="2994963">
                <a:moveTo>
                  <a:pt x="1499301" y="0"/>
                </a:moveTo>
                <a:lnTo>
                  <a:pt x="1528395" y="2727"/>
                </a:lnTo>
                <a:lnTo>
                  <a:pt x="1556581" y="10001"/>
                </a:lnTo>
                <a:lnTo>
                  <a:pt x="1583858" y="20912"/>
                </a:lnTo>
                <a:lnTo>
                  <a:pt x="1612043" y="34550"/>
                </a:lnTo>
                <a:lnTo>
                  <a:pt x="1638411" y="50007"/>
                </a:lnTo>
                <a:lnTo>
                  <a:pt x="1665688" y="66373"/>
                </a:lnTo>
                <a:lnTo>
                  <a:pt x="1692964" y="80920"/>
                </a:lnTo>
                <a:lnTo>
                  <a:pt x="1720240" y="95468"/>
                </a:lnTo>
                <a:lnTo>
                  <a:pt x="1746608" y="106378"/>
                </a:lnTo>
                <a:lnTo>
                  <a:pt x="1775703" y="113652"/>
                </a:lnTo>
                <a:lnTo>
                  <a:pt x="1803888" y="117289"/>
                </a:lnTo>
                <a:lnTo>
                  <a:pt x="1833892" y="117289"/>
                </a:lnTo>
                <a:lnTo>
                  <a:pt x="1864806" y="115471"/>
                </a:lnTo>
                <a:lnTo>
                  <a:pt x="1895719" y="111834"/>
                </a:lnTo>
                <a:lnTo>
                  <a:pt x="1926633" y="107288"/>
                </a:lnTo>
                <a:lnTo>
                  <a:pt x="1957546" y="103651"/>
                </a:lnTo>
                <a:lnTo>
                  <a:pt x="1988460" y="100923"/>
                </a:lnTo>
                <a:lnTo>
                  <a:pt x="2017554" y="101832"/>
                </a:lnTo>
                <a:lnTo>
                  <a:pt x="2045740" y="105469"/>
                </a:lnTo>
                <a:lnTo>
                  <a:pt x="2073017" y="113652"/>
                </a:lnTo>
                <a:lnTo>
                  <a:pt x="2095748" y="125472"/>
                </a:lnTo>
                <a:lnTo>
                  <a:pt x="2117568" y="140929"/>
                </a:lnTo>
                <a:lnTo>
                  <a:pt x="2136662" y="159113"/>
                </a:lnTo>
                <a:lnTo>
                  <a:pt x="2155756" y="180025"/>
                </a:lnTo>
                <a:lnTo>
                  <a:pt x="2173031" y="201846"/>
                </a:lnTo>
                <a:lnTo>
                  <a:pt x="2190306" y="224577"/>
                </a:lnTo>
                <a:lnTo>
                  <a:pt x="2207581" y="247307"/>
                </a:lnTo>
                <a:lnTo>
                  <a:pt x="2224856" y="269128"/>
                </a:lnTo>
                <a:lnTo>
                  <a:pt x="2243041" y="290040"/>
                </a:lnTo>
                <a:lnTo>
                  <a:pt x="2263953" y="308225"/>
                </a:lnTo>
                <a:lnTo>
                  <a:pt x="2283956" y="324591"/>
                </a:lnTo>
                <a:lnTo>
                  <a:pt x="2306686" y="337319"/>
                </a:lnTo>
                <a:lnTo>
                  <a:pt x="2331235" y="348230"/>
                </a:lnTo>
                <a:lnTo>
                  <a:pt x="2357602" y="357322"/>
                </a:lnTo>
                <a:lnTo>
                  <a:pt x="2384878" y="365505"/>
                </a:lnTo>
                <a:lnTo>
                  <a:pt x="2412155" y="372779"/>
                </a:lnTo>
                <a:lnTo>
                  <a:pt x="2440341" y="380053"/>
                </a:lnTo>
                <a:lnTo>
                  <a:pt x="2466708" y="388236"/>
                </a:lnTo>
                <a:lnTo>
                  <a:pt x="2493075" y="397328"/>
                </a:lnTo>
                <a:lnTo>
                  <a:pt x="2517624" y="408239"/>
                </a:lnTo>
                <a:lnTo>
                  <a:pt x="2539446" y="421877"/>
                </a:lnTo>
                <a:lnTo>
                  <a:pt x="2559449" y="438243"/>
                </a:lnTo>
                <a:lnTo>
                  <a:pt x="2575814" y="458246"/>
                </a:lnTo>
                <a:lnTo>
                  <a:pt x="2589453" y="480067"/>
                </a:lnTo>
                <a:lnTo>
                  <a:pt x="2600363" y="504615"/>
                </a:lnTo>
                <a:lnTo>
                  <a:pt x="2609455" y="530983"/>
                </a:lnTo>
                <a:lnTo>
                  <a:pt x="2617638" y="557350"/>
                </a:lnTo>
                <a:lnTo>
                  <a:pt x="2624912" y="585536"/>
                </a:lnTo>
                <a:lnTo>
                  <a:pt x="2632186" y="612812"/>
                </a:lnTo>
                <a:lnTo>
                  <a:pt x="2640369" y="640089"/>
                </a:lnTo>
                <a:lnTo>
                  <a:pt x="2649461" y="666457"/>
                </a:lnTo>
                <a:lnTo>
                  <a:pt x="2660371" y="691006"/>
                </a:lnTo>
                <a:lnTo>
                  <a:pt x="2673101" y="713736"/>
                </a:lnTo>
                <a:lnTo>
                  <a:pt x="2689467" y="733739"/>
                </a:lnTo>
                <a:lnTo>
                  <a:pt x="2707651" y="754651"/>
                </a:lnTo>
                <a:lnTo>
                  <a:pt x="2728563" y="772835"/>
                </a:lnTo>
                <a:lnTo>
                  <a:pt x="2750385" y="790110"/>
                </a:lnTo>
                <a:lnTo>
                  <a:pt x="2774024" y="807385"/>
                </a:lnTo>
                <a:lnTo>
                  <a:pt x="2796754" y="824660"/>
                </a:lnTo>
                <a:lnTo>
                  <a:pt x="2818576" y="841936"/>
                </a:lnTo>
                <a:lnTo>
                  <a:pt x="2839487" y="861029"/>
                </a:lnTo>
                <a:lnTo>
                  <a:pt x="2857672" y="880123"/>
                </a:lnTo>
                <a:lnTo>
                  <a:pt x="2873129" y="901944"/>
                </a:lnTo>
                <a:lnTo>
                  <a:pt x="2884949" y="924674"/>
                </a:lnTo>
                <a:lnTo>
                  <a:pt x="2893132" y="951951"/>
                </a:lnTo>
                <a:lnTo>
                  <a:pt x="2896768" y="980137"/>
                </a:lnTo>
                <a:lnTo>
                  <a:pt x="2897678" y="1009232"/>
                </a:lnTo>
                <a:lnTo>
                  <a:pt x="2894950" y="1040145"/>
                </a:lnTo>
                <a:lnTo>
                  <a:pt x="2891313" y="1071058"/>
                </a:lnTo>
                <a:lnTo>
                  <a:pt x="2886767" y="1101972"/>
                </a:lnTo>
                <a:lnTo>
                  <a:pt x="2883130" y="1132885"/>
                </a:lnTo>
                <a:lnTo>
                  <a:pt x="2881312" y="1163799"/>
                </a:lnTo>
                <a:lnTo>
                  <a:pt x="2881312" y="1193803"/>
                </a:lnTo>
                <a:lnTo>
                  <a:pt x="2884949" y="1221988"/>
                </a:lnTo>
                <a:lnTo>
                  <a:pt x="2892222" y="1250174"/>
                </a:lnTo>
                <a:lnTo>
                  <a:pt x="2903133" y="1276542"/>
                </a:lnTo>
                <a:lnTo>
                  <a:pt x="2917681" y="1303818"/>
                </a:lnTo>
                <a:lnTo>
                  <a:pt x="2932228" y="1331095"/>
                </a:lnTo>
                <a:lnTo>
                  <a:pt x="2948594" y="1358371"/>
                </a:lnTo>
                <a:lnTo>
                  <a:pt x="2964050" y="1384739"/>
                </a:lnTo>
                <a:lnTo>
                  <a:pt x="2977689" y="1412924"/>
                </a:lnTo>
                <a:lnTo>
                  <a:pt x="2988599" y="1440201"/>
                </a:lnTo>
                <a:lnTo>
                  <a:pt x="2995873" y="1468387"/>
                </a:lnTo>
                <a:lnTo>
                  <a:pt x="2998601" y="1497481"/>
                </a:lnTo>
                <a:lnTo>
                  <a:pt x="2995873" y="1526576"/>
                </a:lnTo>
                <a:lnTo>
                  <a:pt x="2988599" y="1554762"/>
                </a:lnTo>
                <a:lnTo>
                  <a:pt x="2977689" y="1582039"/>
                </a:lnTo>
                <a:lnTo>
                  <a:pt x="2964050" y="1610224"/>
                </a:lnTo>
                <a:lnTo>
                  <a:pt x="2948594" y="1636592"/>
                </a:lnTo>
                <a:lnTo>
                  <a:pt x="2932228" y="1663869"/>
                </a:lnTo>
                <a:lnTo>
                  <a:pt x="2917681" y="1691145"/>
                </a:lnTo>
                <a:lnTo>
                  <a:pt x="2903133" y="1718421"/>
                </a:lnTo>
                <a:lnTo>
                  <a:pt x="2892222" y="1744789"/>
                </a:lnTo>
                <a:lnTo>
                  <a:pt x="2884949" y="1772975"/>
                </a:lnTo>
                <a:lnTo>
                  <a:pt x="2881312" y="1801160"/>
                </a:lnTo>
                <a:lnTo>
                  <a:pt x="2881312" y="1831165"/>
                </a:lnTo>
                <a:lnTo>
                  <a:pt x="2883130" y="1862078"/>
                </a:lnTo>
                <a:lnTo>
                  <a:pt x="2886767" y="1892991"/>
                </a:lnTo>
                <a:lnTo>
                  <a:pt x="2891313" y="1923905"/>
                </a:lnTo>
                <a:lnTo>
                  <a:pt x="2894950" y="1954818"/>
                </a:lnTo>
                <a:lnTo>
                  <a:pt x="2897678" y="1985731"/>
                </a:lnTo>
                <a:lnTo>
                  <a:pt x="2896768" y="2014827"/>
                </a:lnTo>
                <a:lnTo>
                  <a:pt x="2893132" y="2043013"/>
                </a:lnTo>
                <a:lnTo>
                  <a:pt x="2884949" y="2070289"/>
                </a:lnTo>
                <a:lnTo>
                  <a:pt x="2873129" y="2093019"/>
                </a:lnTo>
                <a:lnTo>
                  <a:pt x="2857672" y="2114841"/>
                </a:lnTo>
                <a:lnTo>
                  <a:pt x="2839487" y="2133934"/>
                </a:lnTo>
                <a:lnTo>
                  <a:pt x="2818576" y="2153027"/>
                </a:lnTo>
                <a:lnTo>
                  <a:pt x="2796754" y="2170303"/>
                </a:lnTo>
                <a:lnTo>
                  <a:pt x="2774024" y="2187578"/>
                </a:lnTo>
                <a:lnTo>
                  <a:pt x="2750385" y="2204853"/>
                </a:lnTo>
                <a:lnTo>
                  <a:pt x="2728563" y="2222128"/>
                </a:lnTo>
                <a:lnTo>
                  <a:pt x="2707651" y="2240312"/>
                </a:lnTo>
                <a:lnTo>
                  <a:pt x="2689467" y="2261224"/>
                </a:lnTo>
                <a:lnTo>
                  <a:pt x="2673101" y="2281227"/>
                </a:lnTo>
                <a:lnTo>
                  <a:pt x="2660371" y="2303957"/>
                </a:lnTo>
                <a:lnTo>
                  <a:pt x="2649461" y="2328506"/>
                </a:lnTo>
                <a:lnTo>
                  <a:pt x="2640369" y="2354874"/>
                </a:lnTo>
                <a:lnTo>
                  <a:pt x="2632186" y="2382151"/>
                </a:lnTo>
                <a:lnTo>
                  <a:pt x="2624912" y="2409427"/>
                </a:lnTo>
                <a:lnTo>
                  <a:pt x="2617638" y="2437613"/>
                </a:lnTo>
                <a:lnTo>
                  <a:pt x="2609455" y="2463980"/>
                </a:lnTo>
                <a:lnTo>
                  <a:pt x="2600363" y="2490347"/>
                </a:lnTo>
                <a:lnTo>
                  <a:pt x="2589453" y="2514896"/>
                </a:lnTo>
                <a:lnTo>
                  <a:pt x="2575814" y="2536718"/>
                </a:lnTo>
                <a:lnTo>
                  <a:pt x="2559449" y="2556720"/>
                </a:lnTo>
                <a:lnTo>
                  <a:pt x="2539446" y="2573086"/>
                </a:lnTo>
                <a:lnTo>
                  <a:pt x="2517624" y="2586724"/>
                </a:lnTo>
                <a:lnTo>
                  <a:pt x="2493075" y="2597635"/>
                </a:lnTo>
                <a:lnTo>
                  <a:pt x="2466708" y="2606727"/>
                </a:lnTo>
                <a:lnTo>
                  <a:pt x="2440341" y="2614910"/>
                </a:lnTo>
                <a:lnTo>
                  <a:pt x="2412155" y="2622184"/>
                </a:lnTo>
                <a:lnTo>
                  <a:pt x="2384878" y="2629458"/>
                </a:lnTo>
                <a:lnTo>
                  <a:pt x="2357602" y="2637641"/>
                </a:lnTo>
                <a:lnTo>
                  <a:pt x="2331235" y="2646733"/>
                </a:lnTo>
                <a:lnTo>
                  <a:pt x="2306686" y="2657644"/>
                </a:lnTo>
                <a:lnTo>
                  <a:pt x="2283956" y="2670372"/>
                </a:lnTo>
                <a:lnTo>
                  <a:pt x="2263953" y="2686738"/>
                </a:lnTo>
                <a:lnTo>
                  <a:pt x="2243041" y="2704923"/>
                </a:lnTo>
                <a:lnTo>
                  <a:pt x="2224856" y="2725835"/>
                </a:lnTo>
                <a:lnTo>
                  <a:pt x="2207581" y="2747656"/>
                </a:lnTo>
                <a:lnTo>
                  <a:pt x="2190306" y="2770386"/>
                </a:lnTo>
                <a:lnTo>
                  <a:pt x="2173031" y="2793117"/>
                </a:lnTo>
                <a:lnTo>
                  <a:pt x="2155756" y="2814938"/>
                </a:lnTo>
                <a:lnTo>
                  <a:pt x="2136662" y="2835850"/>
                </a:lnTo>
                <a:lnTo>
                  <a:pt x="2117568" y="2854034"/>
                </a:lnTo>
                <a:lnTo>
                  <a:pt x="2095748" y="2869491"/>
                </a:lnTo>
                <a:lnTo>
                  <a:pt x="2073017" y="2881311"/>
                </a:lnTo>
                <a:lnTo>
                  <a:pt x="2045740" y="2889494"/>
                </a:lnTo>
                <a:lnTo>
                  <a:pt x="2017554" y="2893131"/>
                </a:lnTo>
                <a:lnTo>
                  <a:pt x="1988460" y="2894040"/>
                </a:lnTo>
                <a:lnTo>
                  <a:pt x="1957546" y="2891312"/>
                </a:lnTo>
                <a:lnTo>
                  <a:pt x="1926633" y="2887676"/>
                </a:lnTo>
                <a:lnTo>
                  <a:pt x="1895719" y="2883129"/>
                </a:lnTo>
                <a:lnTo>
                  <a:pt x="1864806" y="2879493"/>
                </a:lnTo>
                <a:lnTo>
                  <a:pt x="1833892" y="2877674"/>
                </a:lnTo>
                <a:lnTo>
                  <a:pt x="1803888" y="2877674"/>
                </a:lnTo>
                <a:lnTo>
                  <a:pt x="1775703" y="2881311"/>
                </a:lnTo>
                <a:lnTo>
                  <a:pt x="1746608" y="2888585"/>
                </a:lnTo>
                <a:lnTo>
                  <a:pt x="1720240" y="2899495"/>
                </a:lnTo>
                <a:lnTo>
                  <a:pt x="1692964" y="2914043"/>
                </a:lnTo>
                <a:lnTo>
                  <a:pt x="1665688" y="2928591"/>
                </a:lnTo>
                <a:lnTo>
                  <a:pt x="1638411" y="2944956"/>
                </a:lnTo>
                <a:lnTo>
                  <a:pt x="1612043" y="2960413"/>
                </a:lnTo>
                <a:lnTo>
                  <a:pt x="1583858" y="2974051"/>
                </a:lnTo>
                <a:lnTo>
                  <a:pt x="1556581" y="2984962"/>
                </a:lnTo>
                <a:lnTo>
                  <a:pt x="1528395" y="2992236"/>
                </a:lnTo>
                <a:lnTo>
                  <a:pt x="1499301" y="2994963"/>
                </a:lnTo>
                <a:lnTo>
                  <a:pt x="1470206" y="2992236"/>
                </a:lnTo>
                <a:lnTo>
                  <a:pt x="1442020" y="2984962"/>
                </a:lnTo>
                <a:lnTo>
                  <a:pt x="1414744" y="2974051"/>
                </a:lnTo>
                <a:lnTo>
                  <a:pt x="1386558" y="2960413"/>
                </a:lnTo>
                <a:lnTo>
                  <a:pt x="1360190" y="2944956"/>
                </a:lnTo>
                <a:lnTo>
                  <a:pt x="1332914" y="2928591"/>
                </a:lnTo>
                <a:lnTo>
                  <a:pt x="1305637" y="2914043"/>
                </a:lnTo>
                <a:lnTo>
                  <a:pt x="1278361" y="2899495"/>
                </a:lnTo>
                <a:lnTo>
                  <a:pt x="1251085" y="2888585"/>
                </a:lnTo>
                <a:lnTo>
                  <a:pt x="1222899" y="2881311"/>
                </a:lnTo>
                <a:lnTo>
                  <a:pt x="1194713" y="2877674"/>
                </a:lnTo>
                <a:lnTo>
                  <a:pt x="1164708" y="2877674"/>
                </a:lnTo>
                <a:lnTo>
                  <a:pt x="1133795" y="2879493"/>
                </a:lnTo>
                <a:lnTo>
                  <a:pt x="1102882" y="2883129"/>
                </a:lnTo>
                <a:lnTo>
                  <a:pt x="1071968" y="2887676"/>
                </a:lnTo>
                <a:lnTo>
                  <a:pt x="1041054" y="2891312"/>
                </a:lnTo>
                <a:lnTo>
                  <a:pt x="1010141" y="2894040"/>
                </a:lnTo>
                <a:lnTo>
                  <a:pt x="981047" y="2893131"/>
                </a:lnTo>
                <a:lnTo>
                  <a:pt x="952861" y="2889494"/>
                </a:lnTo>
                <a:lnTo>
                  <a:pt x="925584" y="2881311"/>
                </a:lnTo>
                <a:lnTo>
                  <a:pt x="902854" y="2869491"/>
                </a:lnTo>
                <a:lnTo>
                  <a:pt x="881032" y="2854034"/>
                </a:lnTo>
                <a:lnTo>
                  <a:pt x="861939" y="2835850"/>
                </a:lnTo>
                <a:lnTo>
                  <a:pt x="842845" y="2814938"/>
                </a:lnTo>
                <a:lnTo>
                  <a:pt x="825570" y="2793117"/>
                </a:lnTo>
                <a:lnTo>
                  <a:pt x="808295" y="2770386"/>
                </a:lnTo>
                <a:lnTo>
                  <a:pt x="791020" y="2747656"/>
                </a:lnTo>
                <a:lnTo>
                  <a:pt x="773745" y="2725835"/>
                </a:lnTo>
                <a:lnTo>
                  <a:pt x="755560" y="2704923"/>
                </a:lnTo>
                <a:lnTo>
                  <a:pt x="734648" y="2686738"/>
                </a:lnTo>
                <a:lnTo>
                  <a:pt x="714645" y="2670372"/>
                </a:lnTo>
                <a:lnTo>
                  <a:pt x="691915" y="2657644"/>
                </a:lnTo>
                <a:lnTo>
                  <a:pt x="667366" y="2646733"/>
                </a:lnTo>
                <a:lnTo>
                  <a:pt x="640999" y="2637641"/>
                </a:lnTo>
                <a:lnTo>
                  <a:pt x="613722" y="2629458"/>
                </a:lnTo>
                <a:lnTo>
                  <a:pt x="586446" y="2622184"/>
                </a:lnTo>
                <a:lnTo>
                  <a:pt x="558260" y="2614910"/>
                </a:lnTo>
                <a:lnTo>
                  <a:pt x="531893" y="2606727"/>
                </a:lnTo>
                <a:lnTo>
                  <a:pt x="505525" y="2597635"/>
                </a:lnTo>
                <a:lnTo>
                  <a:pt x="480977" y="2586724"/>
                </a:lnTo>
                <a:lnTo>
                  <a:pt x="459155" y="2573086"/>
                </a:lnTo>
                <a:lnTo>
                  <a:pt x="439152" y="2556720"/>
                </a:lnTo>
                <a:lnTo>
                  <a:pt x="422787" y="2536718"/>
                </a:lnTo>
                <a:lnTo>
                  <a:pt x="409149" y="2514896"/>
                </a:lnTo>
                <a:lnTo>
                  <a:pt x="398238" y="2490347"/>
                </a:lnTo>
                <a:lnTo>
                  <a:pt x="389146" y="2463980"/>
                </a:lnTo>
                <a:lnTo>
                  <a:pt x="380963" y="2437613"/>
                </a:lnTo>
                <a:lnTo>
                  <a:pt x="373689" y="2409427"/>
                </a:lnTo>
                <a:lnTo>
                  <a:pt x="366415" y="2382151"/>
                </a:lnTo>
                <a:lnTo>
                  <a:pt x="358232" y="2354874"/>
                </a:lnTo>
                <a:lnTo>
                  <a:pt x="349140" y="2328506"/>
                </a:lnTo>
                <a:lnTo>
                  <a:pt x="338229" y="2303957"/>
                </a:lnTo>
                <a:lnTo>
                  <a:pt x="325500" y="2281227"/>
                </a:lnTo>
                <a:lnTo>
                  <a:pt x="309135" y="2261224"/>
                </a:lnTo>
                <a:lnTo>
                  <a:pt x="290950" y="2240312"/>
                </a:lnTo>
                <a:lnTo>
                  <a:pt x="270038" y="2222128"/>
                </a:lnTo>
                <a:lnTo>
                  <a:pt x="247307" y="2204853"/>
                </a:lnTo>
                <a:lnTo>
                  <a:pt x="224577" y="2187578"/>
                </a:lnTo>
                <a:lnTo>
                  <a:pt x="201847" y="2170303"/>
                </a:lnTo>
                <a:lnTo>
                  <a:pt x="180025" y="2153027"/>
                </a:lnTo>
                <a:lnTo>
                  <a:pt x="159113" y="2133934"/>
                </a:lnTo>
                <a:lnTo>
                  <a:pt x="140929" y="2114841"/>
                </a:lnTo>
                <a:lnTo>
                  <a:pt x="125473" y="2093019"/>
                </a:lnTo>
                <a:lnTo>
                  <a:pt x="113653" y="2070289"/>
                </a:lnTo>
                <a:lnTo>
                  <a:pt x="105470" y="2043013"/>
                </a:lnTo>
                <a:lnTo>
                  <a:pt x="101833" y="2014827"/>
                </a:lnTo>
                <a:lnTo>
                  <a:pt x="100923" y="1985731"/>
                </a:lnTo>
                <a:lnTo>
                  <a:pt x="103651" y="1954818"/>
                </a:lnTo>
                <a:lnTo>
                  <a:pt x="107288" y="1923905"/>
                </a:lnTo>
                <a:lnTo>
                  <a:pt x="111834" y="1892991"/>
                </a:lnTo>
                <a:lnTo>
                  <a:pt x="115471" y="1862078"/>
                </a:lnTo>
                <a:lnTo>
                  <a:pt x="117290" y="1831165"/>
                </a:lnTo>
                <a:lnTo>
                  <a:pt x="117290" y="1801160"/>
                </a:lnTo>
                <a:lnTo>
                  <a:pt x="113653" y="1772975"/>
                </a:lnTo>
                <a:lnTo>
                  <a:pt x="106379" y="1744789"/>
                </a:lnTo>
                <a:lnTo>
                  <a:pt x="95468" y="1718421"/>
                </a:lnTo>
                <a:lnTo>
                  <a:pt x="81830" y="1691145"/>
                </a:lnTo>
                <a:lnTo>
                  <a:pt x="66373" y="1663869"/>
                </a:lnTo>
                <a:lnTo>
                  <a:pt x="50008" y="1636592"/>
                </a:lnTo>
                <a:lnTo>
                  <a:pt x="34551" y="1610224"/>
                </a:lnTo>
                <a:lnTo>
                  <a:pt x="20912" y="1582039"/>
                </a:lnTo>
                <a:lnTo>
                  <a:pt x="10002" y="1554762"/>
                </a:lnTo>
                <a:lnTo>
                  <a:pt x="2728" y="1526576"/>
                </a:lnTo>
                <a:lnTo>
                  <a:pt x="0" y="1497481"/>
                </a:lnTo>
                <a:lnTo>
                  <a:pt x="2728" y="1468387"/>
                </a:lnTo>
                <a:lnTo>
                  <a:pt x="10002" y="1440201"/>
                </a:lnTo>
                <a:lnTo>
                  <a:pt x="20912" y="1412924"/>
                </a:lnTo>
                <a:lnTo>
                  <a:pt x="34551" y="1384739"/>
                </a:lnTo>
                <a:lnTo>
                  <a:pt x="50008" y="1358371"/>
                </a:lnTo>
                <a:lnTo>
                  <a:pt x="66373" y="1331095"/>
                </a:lnTo>
                <a:lnTo>
                  <a:pt x="81830" y="1303818"/>
                </a:lnTo>
                <a:lnTo>
                  <a:pt x="95468" y="1276542"/>
                </a:lnTo>
                <a:lnTo>
                  <a:pt x="106379" y="1250174"/>
                </a:lnTo>
                <a:lnTo>
                  <a:pt x="113653" y="1221988"/>
                </a:lnTo>
                <a:lnTo>
                  <a:pt x="117290" y="1193803"/>
                </a:lnTo>
                <a:lnTo>
                  <a:pt x="117290" y="1163799"/>
                </a:lnTo>
                <a:lnTo>
                  <a:pt x="115471" y="1132885"/>
                </a:lnTo>
                <a:lnTo>
                  <a:pt x="111834" y="1101972"/>
                </a:lnTo>
                <a:lnTo>
                  <a:pt x="107288" y="1071058"/>
                </a:lnTo>
                <a:lnTo>
                  <a:pt x="103651" y="1040145"/>
                </a:lnTo>
                <a:lnTo>
                  <a:pt x="100923" y="1009232"/>
                </a:lnTo>
                <a:lnTo>
                  <a:pt x="101833" y="980137"/>
                </a:lnTo>
                <a:lnTo>
                  <a:pt x="105470" y="951951"/>
                </a:lnTo>
                <a:lnTo>
                  <a:pt x="113653" y="924674"/>
                </a:lnTo>
                <a:lnTo>
                  <a:pt x="125473" y="901944"/>
                </a:lnTo>
                <a:lnTo>
                  <a:pt x="140929" y="880123"/>
                </a:lnTo>
                <a:lnTo>
                  <a:pt x="159113" y="861029"/>
                </a:lnTo>
                <a:lnTo>
                  <a:pt x="180025" y="841936"/>
                </a:lnTo>
                <a:lnTo>
                  <a:pt x="201847" y="824660"/>
                </a:lnTo>
                <a:lnTo>
                  <a:pt x="224577" y="807385"/>
                </a:lnTo>
                <a:lnTo>
                  <a:pt x="247307" y="790110"/>
                </a:lnTo>
                <a:lnTo>
                  <a:pt x="270038" y="772835"/>
                </a:lnTo>
                <a:lnTo>
                  <a:pt x="290950" y="754651"/>
                </a:lnTo>
                <a:lnTo>
                  <a:pt x="309135" y="733739"/>
                </a:lnTo>
                <a:lnTo>
                  <a:pt x="325500" y="713736"/>
                </a:lnTo>
                <a:lnTo>
                  <a:pt x="338229" y="691006"/>
                </a:lnTo>
                <a:lnTo>
                  <a:pt x="349140" y="666457"/>
                </a:lnTo>
                <a:lnTo>
                  <a:pt x="358232" y="640089"/>
                </a:lnTo>
                <a:lnTo>
                  <a:pt x="366415" y="612812"/>
                </a:lnTo>
                <a:lnTo>
                  <a:pt x="373689" y="585536"/>
                </a:lnTo>
                <a:lnTo>
                  <a:pt x="380963" y="557350"/>
                </a:lnTo>
                <a:lnTo>
                  <a:pt x="389146" y="530983"/>
                </a:lnTo>
                <a:lnTo>
                  <a:pt x="398238" y="504615"/>
                </a:lnTo>
                <a:lnTo>
                  <a:pt x="409149" y="480067"/>
                </a:lnTo>
                <a:lnTo>
                  <a:pt x="422787" y="458246"/>
                </a:lnTo>
                <a:lnTo>
                  <a:pt x="439152" y="438243"/>
                </a:lnTo>
                <a:lnTo>
                  <a:pt x="459155" y="421877"/>
                </a:lnTo>
                <a:lnTo>
                  <a:pt x="480977" y="408239"/>
                </a:lnTo>
                <a:lnTo>
                  <a:pt x="505525" y="397328"/>
                </a:lnTo>
                <a:lnTo>
                  <a:pt x="531893" y="388236"/>
                </a:lnTo>
                <a:lnTo>
                  <a:pt x="558260" y="380053"/>
                </a:lnTo>
                <a:lnTo>
                  <a:pt x="586446" y="372779"/>
                </a:lnTo>
                <a:lnTo>
                  <a:pt x="613722" y="365505"/>
                </a:lnTo>
                <a:lnTo>
                  <a:pt x="640999" y="357322"/>
                </a:lnTo>
                <a:lnTo>
                  <a:pt x="667366" y="348230"/>
                </a:lnTo>
                <a:lnTo>
                  <a:pt x="691915" y="337319"/>
                </a:lnTo>
                <a:lnTo>
                  <a:pt x="714645" y="324591"/>
                </a:lnTo>
                <a:lnTo>
                  <a:pt x="734648" y="308225"/>
                </a:lnTo>
                <a:lnTo>
                  <a:pt x="755560" y="290040"/>
                </a:lnTo>
                <a:lnTo>
                  <a:pt x="773745" y="269128"/>
                </a:lnTo>
                <a:lnTo>
                  <a:pt x="791020" y="247307"/>
                </a:lnTo>
                <a:lnTo>
                  <a:pt x="808295" y="224577"/>
                </a:lnTo>
                <a:lnTo>
                  <a:pt x="825570" y="201846"/>
                </a:lnTo>
                <a:lnTo>
                  <a:pt x="842845" y="180025"/>
                </a:lnTo>
                <a:lnTo>
                  <a:pt x="861939" y="159113"/>
                </a:lnTo>
                <a:lnTo>
                  <a:pt x="881032" y="140929"/>
                </a:lnTo>
                <a:lnTo>
                  <a:pt x="902854" y="125472"/>
                </a:lnTo>
                <a:lnTo>
                  <a:pt x="925584" y="113652"/>
                </a:lnTo>
                <a:lnTo>
                  <a:pt x="952861" y="105469"/>
                </a:lnTo>
                <a:lnTo>
                  <a:pt x="981047" y="101832"/>
                </a:lnTo>
                <a:lnTo>
                  <a:pt x="1010141" y="100923"/>
                </a:lnTo>
                <a:lnTo>
                  <a:pt x="1041054" y="103651"/>
                </a:lnTo>
                <a:lnTo>
                  <a:pt x="1071968" y="107288"/>
                </a:lnTo>
                <a:lnTo>
                  <a:pt x="1102882" y="111834"/>
                </a:lnTo>
                <a:lnTo>
                  <a:pt x="1133795" y="115471"/>
                </a:lnTo>
                <a:lnTo>
                  <a:pt x="1164708" y="117289"/>
                </a:lnTo>
                <a:lnTo>
                  <a:pt x="1194713" y="117289"/>
                </a:lnTo>
                <a:lnTo>
                  <a:pt x="1222899" y="113652"/>
                </a:lnTo>
                <a:lnTo>
                  <a:pt x="1251085" y="106378"/>
                </a:lnTo>
                <a:lnTo>
                  <a:pt x="1278361" y="95468"/>
                </a:lnTo>
                <a:lnTo>
                  <a:pt x="1305637" y="80920"/>
                </a:lnTo>
                <a:lnTo>
                  <a:pt x="1332914" y="66373"/>
                </a:lnTo>
                <a:lnTo>
                  <a:pt x="1360190" y="50007"/>
                </a:lnTo>
                <a:lnTo>
                  <a:pt x="1386558" y="34550"/>
                </a:lnTo>
                <a:lnTo>
                  <a:pt x="1414744" y="20912"/>
                </a:lnTo>
                <a:lnTo>
                  <a:pt x="1442020" y="10001"/>
                </a:lnTo>
                <a:lnTo>
                  <a:pt x="1470206" y="2727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1" name="Freeform: Shape 140">
            <a:extLst>
              <a:ext uri="{FF2B5EF4-FFF2-40B4-BE49-F238E27FC236}">
                <a16:creationId xmlns:a16="http://schemas.microsoft.com/office/drawing/2014/main" xmlns="" id="{304BD3B5-98FC-4F3B-BD5D-C4BF6D4ED9D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856276" y="0"/>
            <a:ext cx="4335725" cy="3532180"/>
          </a:xfrm>
          <a:custGeom>
            <a:avLst/>
            <a:gdLst>
              <a:gd name="connsiteX0" fmla="*/ 179111 w 4335725"/>
              <a:gd name="connsiteY0" fmla="*/ 0 h 3532180"/>
              <a:gd name="connsiteX1" fmla="*/ 4335725 w 4335725"/>
              <a:gd name="connsiteY1" fmla="*/ 0 h 3532180"/>
              <a:gd name="connsiteX2" fmla="*/ 4335725 w 4335725"/>
              <a:gd name="connsiteY2" fmla="*/ 2845937 h 3532180"/>
              <a:gd name="connsiteX3" fmla="*/ 4315217 w 4335725"/>
              <a:gd name="connsiteY3" fmla="*/ 2853009 h 3532180"/>
              <a:gd name="connsiteX4" fmla="*/ 4269092 w 4335725"/>
              <a:gd name="connsiteY4" fmla="*/ 2867324 h 3532180"/>
              <a:gd name="connsiteX5" fmla="*/ 4219783 w 4335725"/>
              <a:gd name="connsiteY5" fmla="*/ 2880049 h 3532180"/>
              <a:gd name="connsiteX6" fmla="*/ 4172065 w 4335725"/>
              <a:gd name="connsiteY6" fmla="*/ 2892774 h 3532180"/>
              <a:gd name="connsiteX7" fmla="*/ 4124349 w 4335725"/>
              <a:gd name="connsiteY7" fmla="*/ 2907089 h 3532180"/>
              <a:gd name="connsiteX8" fmla="*/ 4078224 w 4335725"/>
              <a:gd name="connsiteY8" fmla="*/ 2922994 h 3532180"/>
              <a:gd name="connsiteX9" fmla="*/ 4035278 w 4335725"/>
              <a:gd name="connsiteY9" fmla="*/ 2942082 h 3532180"/>
              <a:gd name="connsiteX10" fmla="*/ 3995515 w 4335725"/>
              <a:gd name="connsiteY10" fmla="*/ 2964348 h 3532180"/>
              <a:gd name="connsiteX11" fmla="*/ 3960521 w 4335725"/>
              <a:gd name="connsiteY11" fmla="*/ 2992978 h 3532180"/>
              <a:gd name="connsiteX12" fmla="*/ 3923939 w 4335725"/>
              <a:gd name="connsiteY12" fmla="*/ 3024791 h 3532180"/>
              <a:gd name="connsiteX13" fmla="*/ 3892126 w 4335725"/>
              <a:gd name="connsiteY13" fmla="*/ 3061373 h 3532180"/>
              <a:gd name="connsiteX14" fmla="*/ 3861905 w 4335725"/>
              <a:gd name="connsiteY14" fmla="*/ 3099547 h 3532180"/>
              <a:gd name="connsiteX15" fmla="*/ 3831684 w 4335725"/>
              <a:gd name="connsiteY15" fmla="*/ 3139310 h 3532180"/>
              <a:gd name="connsiteX16" fmla="*/ 3801464 w 4335725"/>
              <a:gd name="connsiteY16" fmla="*/ 3179075 h 3532180"/>
              <a:gd name="connsiteX17" fmla="*/ 3771243 w 4335725"/>
              <a:gd name="connsiteY17" fmla="*/ 3217249 h 3532180"/>
              <a:gd name="connsiteX18" fmla="*/ 3737841 w 4335725"/>
              <a:gd name="connsiteY18" fmla="*/ 3253831 h 3532180"/>
              <a:gd name="connsiteX19" fmla="*/ 3704438 w 4335725"/>
              <a:gd name="connsiteY19" fmla="*/ 3285642 h 3532180"/>
              <a:gd name="connsiteX20" fmla="*/ 3666266 w 4335725"/>
              <a:gd name="connsiteY20" fmla="*/ 3312682 h 3532180"/>
              <a:gd name="connsiteX21" fmla="*/ 3626501 w 4335725"/>
              <a:gd name="connsiteY21" fmla="*/ 3333360 h 3532180"/>
              <a:gd name="connsiteX22" fmla="*/ 3578783 w 4335725"/>
              <a:gd name="connsiteY22" fmla="*/ 3347676 h 3532180"/>
              <a:gd name="connsiteX23" fmla="*/ 3529475 w 4335725"/>
              <a:gd name="connsiteY23" fmla="*/ 3354038 h 3532180"/>
              <a:gd name="connsiteX24" fmla="*/ 3478579 w 4335725"/>
              <a:gd name="connsiteY24" fmla="*/ 3355628 h 3532180"/>
              <a:gd name="connsiteX25" fmla="*/ 3424498 w 4335725"/>
              <a:gd name="connsiteY25" fmla="*/ 3350856 h 3532180"/>
              <a:gd name="connsiteX26" fmla="*/ 3370419 w 4335725"/>
              <a:gd name="connsiteY26" fmla="*/ 3344494 h 3532180"/>
              <a:gd name="connsiteX27" fmla="*/ 3316339 w 4335725"/>
              <a:gd name="connsiteY27" fmla="*/ 3336540 h 3532180"/>
              <a:gd name="connsiteX28" fmla="*/ 3262260 w 4335725"/>
              <a:gd name="connsiteY28" fmla="*/ 3330180 h 3532180"/>
              <a:gd name="connsiteX29" fmla="*/ 3208180 w 4335725"/>
              <a:gd name="connsiteY29" fmla="*/ 3326998 h 3532180"/>
              <a:gd name="connsiteX30" fmla="*/ 3155691 w 4335725"/>
              <a:gd name="connsiteY30" fmla="*/ 3326998 h 3532180"/>
              <a:gd name="connsiteX31" fmla="*/ 3106385 w 4335725"/>
              <a:gd name="connsiteY31" fmla="*/ 3333360 h 3532180"/>
              <a:gd name="connsiteX32" fmla="*/ 3055487 w 4335725"/>
              <a:gd name="connsiteY32" fmla="*/ 3346085 h 3532180"/>
              <a:gd name="connsiteX33" fmla="*/ 3009359 w 4335725"/>
              <a:gd name="connsiteY33" fmla="*/ 3365171 h 3532180"/>
              <a:gd name="connsiteX34" fmla="*/ 2961643 w 4335725"/>
              <a:gd name="connsiteY34" fmla="*/ 3390621 h 3532180"/>
              <a:gd name="connsiteX35" fmla="*/ 2913927 w 4335725"/>
              <a:gd name="connsiteY35" fmla="*/ 3416071 h 3532180"/>
              <a:gd name="connsiteX36" fmla="*/ 2866209 w 4335725"/>
              <a:gd name="connsiteY36" fmla="*/ 3444699 h 3532180"/>
              <a:gd name="connsiteX37" fmla="*/ 2820081 w 4335725"/>
              <a:gd name="connsiteY37" fmla="*/ 3471739 h 3532180"/>
              <a:gd name="connsiteX38" fmla="*/ 2770775 w 4335725"/>
              <a:gd name="connsiteY38" fmla="*/ 3495598 h 3532180"/>
              <a:gd name="connsiteX39" fmla="*/ 2723057 w 4335725"/>
              <a:gd name="connsiteY39" fmla="*/ 3514685 h 3532180"/>
              <a:gd name="connsiteX40" fmla="*/ 2673749 w 4335725"/>
              <a:gd name="connsiteY40" fmla="*/ 3527410 h 3532180"/>
              <a:gd name="connsiteX41" fmla="*/ 2622852 w 4335725"/>
              <a:gd name="connsiteY41" fmla="*/ 3532180 h 3532180"/>
              <a:gd name="connsiteX42" fmla="*/ 2571953 w 4335725"/>
              <a:gd name="connsiteY42" fmla="*/ 3527410 h 3532180"/>
              <a:gd name="connsiteX43" fmla="*/ 2522645 w 4335725"/>
              <a:gd name="connsiteY43" fmla="*/ 3514685 h 3532180"/>
              <a:gd name="connsiteX44" fmla="*/ 2474930 w 4335725"/>
              <a:gd name="connsiteY44" fmla="*/ 3495598 h 3532180"/>
              <a:gd name="connsiteX45" fmla="*/ 2425621 w 4335725"/>
              <a:gd name="connsiteY45" fmla="*/ 3471739 h 3532180"/>
              <a:gd name="connsiteX46" fmla="*/ 2379493 w 4335725"/>
              <a:gd name="connsiteY46" fmla="*/ 3444699 h 3532180"/>
              <a:gd name="connsiteX47" fmla="*/ 2331777 w 4335725"/>
              <a:gd name="connsiteY47" fmla="*/ 3416071 h 3532180"/>
              <a:gd name="connsiteX48" fmla="*/ 2284059 w 4335725"/>
              <a:gd name="connsiteY48" fmla="*/ 3390621 h 3532180"/>
              <a:gd name="connsiteX49" fmla="*/ 2236343 w 4335725"/>
              <a:gd name="connsiteY49" fmla="*/ 3365171 h 3532180"/>
              <a:gd name="connsiteX50" fmla="*/ 2188627 w 4335725"/>
              <a:gd name="connsiteY50" fmla="*/ 3346085 h 3532180"/>
              <a:gd name="connsiteX51" fmla="*/ 2139319 w 4335725"/>
              <a:gd name="connsiteY51" fmla="*/ 3333360 h 3532180"/>
              <a:gd name="connsiteX52" fmla="*/ 2090011 w 4335725"/>
              <a:gd name="connsiteY52" fmla="*/ 3326998 h 3532180"/>
              <a:gd name="connsiteX53" fmla="*/ 2037520 w 4335725"/>
              <a:gd name="connsiteY53" fmla="*/ 3326998 h 3532180"/>
              <a:gd name="connsiteX54" fmla="*/ 1983442 w 4335725"/>
              <a:gd name="connsiteY54" fmla="*/ 3330180 h 3532180"/>
              <a:gd name="connsiteX55" fmla="*/ 1929363 w 4335725"/>
              <a:gd name="connsiteY55" fmla="*/ 3336540 h 3532180"/>
              <a:gd name="connsiteX56" fmla="*/ 1875283 w 4335725"/>
              <a:gd name="connsiteY56" fmla="*/ 3344494 h 3532180"/>
              <a:gd name="connsiteX57" fmla="*/ 1821202 w 4335725"/>
              <a:gd name="connsiteY57" fmla="*/ 3350856 h 3532180"/>
              <a:gd name="connsiteX58" fmla="*/ 1767124 w 4335725"/>
              <a:gd name="connsiteY58" fmla="*/ 3355628 h 3532180"/>
              <a:gd name="connsiteX59" fmla="*/ 1716227 w 4335725"/>
              <a:gd name="connsiteY59" fmla="*/ 3354038 h 3532180"/>
              <a:gd name="connsiteX60" fmla="*/ 1666919 w 4335725"/>
              <a:gd name="connsiteY60" fmla="*/ 3347676 h 3532180"/>
              <a:gd name="connsiteX61" fmla="*/ 1619201 w 4335725"/>
              <a:gd name="connsiteY61" fmla="*/ 3333360 h 3532180"/>
              <a:gd name="connsiteX62" fmla="*/ 1579437 w 4335725"/>
              <a:gd name="connsiteY62" fmla="*/ 3312682 h 3532180"/>
              <a:gd name="connsiteX63" fmla="*/ 1541263 w 4335725"/>
              <a:gd name="connsiteY63" fmla="*/ 3285642 h 3532180"/>
              <a:gd name="connsiteX64" fmla="*/ 1507862 w 4335725"/>
              <a:gd name="connsiteY64" fmla="*/ 3253831 h 3532180"/>
              <a:gd name="connsiteX65" fmla="*/ 1474459 w 4335725"/>
              <a:gd name="connsiteY65" fmla="*/ 3217249 h 3532180"/>
              <a:gd name="connsiteX66" fmla="*/ 1444238 w 4335725"/>
              <a:gd name="connsiteY66" fmla="*/ 3179075 h 3532180"/>
              <a:gd name="connsiteX67" fmla="*/ 1414018 w 4335725"/>
              <a:gd name="connsiteY67" fmla="*/ 3139310 h 3532180"/>
              <a:gd name="connsiteX68" fmla="*/ 1383797 w 4335725"/>
              <a:gd name="connsiteY68" fmla="*/ 3099547 h 3532180"/>
              <a:gd name="connsiteX69" fmla="*/ 1353577 w 4335725"/>
              <a:gd name="connsiteY69" fmla="*/ 3061373 h 3532180"/>
              <a:gd name="connsiteX70" fmla="*/ 1321765 w 4335725"/>
              <a:gd name="connsiteY70" fmla="*/ 3024791 h 3532180"/>
              <a:gd name="connsiteX71" fmla="*/ 1285181 w 4335725"/>
              <a:gd name="connsiteY71" fmla="*/ 2992978 h 3532180"/>
              <a:gd name="connsiteX72" fmla="*/ 1250188 w 4335725"/>
              <a:gd name="connsiteY72" fmla="*/ 2964348 h 3532180"/>
              <a:gd name="connsiteX73" fmla="*/ 1210424 w 4335725"/>
              <a:gd name="connsiteY73" fmla="*/ 2942082 h 3532180"/>
              <a:gd name="connsiteX74" fmla="*/ 1167479 w 4335725"/>
              <a:gd name="connsiteY74" fmla="*/ 2922994 h 3532180"/>
              <a:gd name="connsiteX75" fmla="*/ 1121353 w 4335725"/>
              <a:gd name="connsiteY75" fmla="*/ 2907089 h 3532180"/>
              <a:gd name="connsiteX76" fmla="*/ 1073635 w 4335725"/>
              <a:gd name="connsiteY76" fmla="*/ 2892774 h 3532180"/>
              <a:gd name="connsiteX77" fmla="*/ 1025919 w 4335725"/>
              <a:gd name="connsiteY77" fmla="*/ 2880049 h 3532180"/>
              <a:gd name="connsiteX78" fmla="*/ 976611 w 4335725"/>
              <a:gd name="connsiteY78" fmla="*/ 2867324 h 3532180"/>
              <a:gd name="connsiteX79" fmla="*/ 930485 w 4335725"/>
              <a:gd name="connsiteY79" fmla="*/ 2853009 h 3532180"/>
              <a:gd name="connsiteX80" fmla="*/ 884357 w 4335725"/>
              <a:gd name="connsiteY80" fmla="*/ 2837103 h 3532180"/>
              <a:gd name="connsiteX81" fmla="*/ 841413 w 4335725"/>
              <a:gd name="connsiteY81" fmla="*/ 2818015 h 3532180"/>
              <a:gd name="connsiteX82" fmla="*/ 803238 w 4335725"/>
              <a:gd name="connsiteY82" fmla="*/ 2794157 h 3532180"/>
              <a:gd name="connsiteX83" fmla="*/ 768245 w 4335725"/>
              <a:gd name="connsiteY83" fmla="*/ 2765527 h 3532180"/>
              <a:gd name="connsiteX84" fmla="*/ 739617 w 4335725"/>
              <a:gd name="connsiteY84" fmla="*/ 2730536 h 3532180"/>
              <a:gd name="connsiteX85" fmla="*/ 715759 w 4335725"/>
              <a:gd name="connsiteY85" fmla="*/ 2692361 h 3532180"/>
              <a:gd name="connsiteX86" fmla="*/ 696671 w 4335725"/>
              <a:gd name="connsiteY86" fmla="*/ 2649416 h 3532180"/>
              <a:gd name="connsiteX87" fmla="*/ 680766 w 4335725"/>
              <a:gd name="connsiteY87" fmla="*/ 2603290 h 3532180"/>
              <a:gd name="connsiteX88" fmla="*/ 666450 w 4335725"/>
              <a:gd name="connsiteY88" fmla="*/ 2557164 h 3532180"/>
              <a:gd name="connsiteX89" fmla="*/ 653726 w 4335725"/>
              <a:gd name="connsiteY89" fmla="*/ 2507856 h 3532180"/>
              <a:gd name="connsiteX90" fmla="*/ 641000 w 4335725"/>
              <a:gd name="connsiteY90" fmla="*/ 2460140 h 3532180"/>
              <a:gd name="connsiteX91" fmla="*/ 626685 w 4335725"/>
              <a:gd name="connsiteY91" fmla="*/ 2412422 h 3532180"/>
              <a:gd name="connsiteX92" fmla="*/ 610780 w 4335725"/>
              <a:gd name="connsiteY92" fmla="*/ 2366295 h 3532180"/>
              <a:gd name="connsiteX93" fmla="*/ 591692 w 4335725"/>
              <a:gd name="connsiteY93" fmla="*/ 2323348 h 3532180"/>
              <a:gd name="connsiteX94" fmla="*/ 569424 w 4335725"/>
              <a:gd name="connsiteY94" fmla="*/ 2283586 h 3532180"/>
              <a:gd name="connsiteX95" fmla="*/ 540796 w 4335725"/>
              <a:gd name="connsiteY95" fmla="*/ 2248593 h 3532180"/>
              <a:gd name="connsiteX96" fmla="*/ 508983 w 4335725"/>
              <a:gd name="connsiteY96" fmla="*/ 2212010 h 3532180"/>
              <a:gd name="connsiteX97" fmla="*/ 472400 w 4335725"/>
              <a:gd name="connsiteY97" fmla="*/ 2180199 h 3532180"/>
              <a:gd name="connsiteX98" fmla="*/ 432635 w 4335725"/>
              <a:gd name="connsiteY98" fmla="*/ 2149978 h 3532180"/>
              <a:gd name="connsiteX99" fmla="*/ 392872 w 4335725"/>
              <a:gd name="connsiteY99" fmla="*/ 2119758 h 3532180"/>
              <a:gd name="connsiteX100" fmla="*/ 353108 w 4335725"/>
              <a:gd name="connsiteY100" fmla="*/ 2089537 h 3532180"/>
              <a:gd name="connsiteX101" fmla="*/ 314933 w 4335725"/>
              <a:gd name="connsiteY101" fmla="*/ 2059315 h 3532180"/>
              <a:gd name="connsiteX102" fmla="*/ 278350 w 4335725"/>
              <a:gd name="connsiteY102" fmla="*/ 2025914 h 3532180"/>
              <a:gd name="connsiteX103" fmla="*/ 246539 w 4335725"/>
              <a:gd name="connsiteY103" fmla="*/ 1992513 h 3532180"/>
              <a:gd name="connsiteX104" fmla="*/ 219500 w 4335725"/>
              <a:gd name="connsiteY104" fmla="*/ 1954338 h 3532180"/>
              <a:gd name="connsiteX105" fmla="*/ 198823 w 4335725"/>
              <a:gd name="connsiteY105" fmla="*/ 1914575 h 3532180"/>
              <a:gd name="connsiteX106" fmla="*/ 184508 w 4335725"/>
              <a:gd name="connsiteY106" fmla="*/ 1866859 h 3532180"/>
              <a:gd name="connsiteX107" fmla="*/ 178145 w 4335725"/>
              <a:gd name="connsiteY107" fmla="*/ 1817551 h 3532180"/>
              <a:gd name="connsiteX108" fmla="*/ 176554 w 4335725"/>
              <a:gd name="connsiteY108" fmla="*/ 1766651 h 3532180"/>
              <a:gd name="connsiteX109" fmla="*/ 181326 w 4335725"/>
              <a:gd name="connsiteY109" fmla="*/ 1712572 h 3532180"/>
              <a:gd name="connsiteX110" fmla="*/ 187688 w 4335725"/>
              <a:gd name="connsiteY110" fmla="*/ 1658493 h 3532180"/>
              <a:gd name="connsiteX111" fmla="*/ 195640 w 4335725"/>
              <a:gd name="connsiteY111" fmla="*/ 1604413 h 3532180"/>
              <a:gd name="connsiteX112" fmla="*/ 202004 w 4335725"/>
              <a:gd name="connsiteY112" fmla="*/ 1550335 h 3532180"/>
              <a:gd name="connsiteX113" fmla="*/ 205186 w 4335725"/>
              <a:gd name="connsiteY113" fmla="*/ 1496256 h 3532180"/>
              <a:gd name="connsiteX114" fmla="*/ 205186 w 4335725"/>
              <a:gd name="connsiteY114" fmla="*/ 1443766 h 3532180"/>
              <a:gd name="connsiteX115" fmla="*/ 198823 w 4335725"/>
              <a:gd name="connsiteY115" fmla="*/ 1394460 h 3532180"/>
              <a:gd name="connsiteX116" fmla="*/ 186098 w 4335725"/>
              <a:gd name="connsiteY116" fmla="*/ 1345152 h 3532180"/>
              <a:gd name="connsiteX117" fmla="*/ 167011 w 4335725"/>
              <a:gd name="connsiteY117" fmla="*/ 1299024 h 3532180"/>
              <a:gd name="connsiteX118" fmla="*/ 143153 w 4335725"/>
              <a:gd name="connsiteY118" fmla="*/ 1251308 h 3532180"/>
              <a:gd name="connsiteX119" fmla="*/ 116112 w 4335725"/>
              <a:gd name="connsiteY119" fmla="*/ 1203592 h 3532180"/>
              <a:gd name="connsiteX120" fmla="*/ 87483 w 4335725"/>
              <a:gd name="connsiteY120" fmla="*/ 1155874 h 3532180"/>
              <a:gd name="connsiteX121" fmla="*/ 60443 w 4335725"/>
              <a:gd name="connsiteY121" fmla="*/ 1109746 h 3532180"/>
              <a:gd name="connsiteX122" fmla="*/ 36583 w 4335725"/>
              <a:gd name="connsiteY122" fmla="*/ 1060441 h 3532180"/>
              <a:gd name="connsiteX123" fmla="*/ 17498 w 4335725"/>
              <a:gd name="connsiteY123" fmla="*/ 1012723 h 3532180"/>
              <a:gd name="connsiteX124" fmla="*/ 4773 w 4335725"/>
              <a:gd name="connsiteY124" fmla="*/ 963415 h 3532180"/>
              <a:gd name="connsiteX125" fmla="*/ 0 w 4335725"/>
              <a:gd name="connsiteY125" fmla="*/ 912516 h 3532180"/>
              <a:gd name="connsiteX126" fmla="*/ 4773 w 4335725"/>
              <a:gd name="connsiteY126" fmla="*/ 861620 h 3532180"/>
              <a:gd name="connsiteX127" fmla="*/ 17498 w 4335725"/>
              <a:gd name="connsiteY127" fmla="*/ 812312 h 3532180"/>
              <a:gd name="connsiteX128" fmla="*/ 36583 w 4335725"/>
              <a:gd name="connsiteY128" fmla="*/ 764594 h 3532180"/>
              <a:gd name="connsiteX129" fmla="*/ 60443 w 4335725"/>
              <a:gd name="connsiteY129" fmla="*/ 715288 h 3532180"/>
              <a:gd name="connsiteX130" fmla="*/ 87483 w 4335725"/>
              <a:gd name="connsiteY130" fmla="*/ 669160 h 3532180"/>
              <a:gd name="connsiteX131" fmla="*/ 116112 w 4335725"/>
              <a:gd name="connsiteY131" fmla="*/ 621444 h 3532180"/>
              <a:gd name="connsiteX132" fmla="*/ 143153 w 4335725"/>
              <a:gd name="connsiteY132" fmla="*/ 573726 h 3532180"/>
              <a:gd name="connsiteX133" fmla="*/ 167011 w 4335725"/>
              <a:gd name="connsiteY133" fmla="*/ 526010 h 3532180"/>
              <a:gd name="connsiteX134" fmla="*/ 186098 w 4335725"/>
              <a:gd name="connsiteY134" fmla="*/ 479882 h 3532180"/>
              <a:gd name="connsiteX135" fmla="*/ 198823 w 4335725"/>
              <a:gd name="connsiteY135" fmla="*/ 430575 h 3532180"/>
              <a:gd name="connsiteX136" fmla="*/ 205186 w 4335725"/>
              <a:gd name="connsiteY136" fmla="*/ 381268 h 3532180"/>
              <a:gd name="connsiteX137" fmla="*/ 205186 w 4335725"/>
              <a:gd name="connsiteY137" fmla="*/ 328780 h 3532180"/>
              <a:gd name="connsiteX138" fmla="*/ 202004 w 4335725"/>
              <a:gd name="connsiteY138" fmla="*/ 274700 h 3532180"/>
              <a:gd name="connsiteX139" fmla="*/ 195640 w 4335725"/>
              <a:gd name="connsiteY139" fmla="*/ 220621 h 3532180"/>
              <a:gd name="connsiteX140" fmla="*/ 187688 w 4335725"/>
              <a:gd name="connsiteY140" fmla="*/ 166541 h 3532180"/>
              <a:gd name="connsiteX141" fmla="*/ 181326 w 4335725"/>
              <a:gd name="connsiteY141" fmla="*/ 112462 h 3532180"/>
              <a:gd name="connsiteX142" fmla="*/ 176554 w 4335725"/>
              <a:gd name="connsiteY142" fmla="*/ 58383 h 3532180"/>
              <a:gd name="connsiteX143" fmla="*/ 178145 w 4335725"/>
              <a:gd name="connsiteY143" fmla="*/ 7485 h 35321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</a:cxnLst>
            <a:rect l="l" t="t" r="r" b="b"/>
            <a:pathLst>
              <a:path w="4335725" h="3532180">
                <a:moveTo>
                  <a:pt x="179111" y="0"/>
                </a:moveTo>
                <a:lnTo>
                  <a:pt x="4335725" y="0"/>
                </a:lnTo>
                <a:lnTo>
                  <a:pt x="4335725" y="2845937"/>
                </a:lnTo>
                <a:lnTo>
                  <a:pt x="4315217" y="2853009"/>
                </a:lnTo>
                <a:lnTo>
                  <a:pt x="4269092" y="2867324"/>
                </a:lnTo>
                <a:lnTo>
                  <a:pt x="4219783" y="2880049"/>
                </a:lnTo>
                <a:lnTo>
                  <a:pt x="4172065" y="2892774"/>
                </a:lnTo>
                <a:lnTo>
                  <a:pt x="4124349" y="2907089"/>
                </a:lnTo>
                <a:lnTo>
                  <a:pt x="4078224" y="2922994"/>
                </a:lnTo>
                <a:lnTo>
                  <a:pt x="4035278" y="2942082"/>
                </a:lnTo>
                <a:lnTo>
                  <a:pt x="3995515" y="2964348"/>
                </a:lnTo>
                <a:lnTo>
                  <a:pt x="3960521" y="2992978"/>
                </a:lnTo>
                <a:lnTo>
                  <a:pt x="3923939" y="3024791"/>
                </a:lnTo>
                <a:lnTo>
                  <a:pt x="3892126" y="3061373"/>
                </a:lnTo>
                <a:lnTo>
                  <a:pt x="3861905" y="3099547"/>
                </a:lnTo>
                <a:lnTo>
                  <a:pt x="3831684" y="3139310"/>
                </a:lnTo>
                <a:lnTo>
                  <a:pt x="3801464" y="3179075"/>
                </a:lnTo>
                <a:lnTo>
                  <a:pt x="3771243" y="3217249"/>
                </a:lnTo>
                <a:lnTo>
                  <a:pt x="3737841" y="3253831"/>
                </a:lnTo>
                <a:lnTo>
                  <a:pt x="3704438" y="3285642"/>
                </a:lnTo>
                <a:lnTo>
                  <a:pt x="3666266" y="3312682"/>
                </a:lnTo>
                <a:lnTo>
                  <a:pt x="3626501" y="3333360"/>
                </a:lnTo>
                <a:lnTo>
                  <a:pt x="3578783" y="3347676"/>
                </a:lnTo>
                <a:lnTo>
                  <a:pt x="3529475" y="3354038"/>
                </a:lnTo>
                <a:lnTo>
                  <a:pt x="3478579" y="3355628"/>
                </a:lnTo>
                <a:lnTo>
                  <a:pt x="3424498" y="3350856"/>
                </a:lnTo>
                <a:lnTo>
                  <a:pt x="3370419" y="3344494"/>
                </a:lnTo>
                <a:lnTo>
                  <a:pt x="3316339" y="3336540"/>
                </a:lnTo>
                <a:lnTo>
                  <a:pt x="3262260" y="3330180"/>
                </a:lnTo>
                <a:lnTo>
                  <a:pt x="3208180" y="3326998"/>
                </a:lnTo>
                <a:lnTo>
                  <a:pt x="3155691" y="3326998"/>
                </a:lnTo>
                <a:lnTo>
                  <a:pt x="3106385" y="3333360"/>
                </a:lnTo>
                <a:lnTo>
                  <a:pt x="3055487" y="3346085"/>
                </a:lnTo>
                <a:lnTo>
                  <a:pt x="3009359" y="3365171"/>
                </a:lnTo>
                <a:lnTo>
                  <a:pt x="2961643" y="3390621"/>
                </a:lnTo>
                <a:lnTo>
                  <a:pt x="2913927" y="3416071"/>
                </a:lnTo>
                <a:lnTo>
                  <a:pt x="2866209" y="3444699"/>
                </a:lnTo>
                <a:lnTo>
                  <a:pt x="2820081" y="3471739"/>
                </a:lnTo>
                <a:lnTo>
                  <a:pt x="2770775" y="3495598"/>
                </a:lnTo>
                <a:lnTo>
                  <a:pt x="2723057" y="3514685"/>
                </a:lnTo>
                <a:lnTo>
                  <a:pt x="2673749" y="3527410"/>
                </a:lnTo>
                <a:lnTo>
                  <a:pt x="2622852" y="3532180"/>
                </a:lnTo>
                <a:lnTo>
                  <a:pt x="2571953" y="3527410"/>
                </a:lnTo>
                <a:lnTo>
                  <a:pt x="2522645" y="3514685"/>
                </a:lnTo>
                <a:lnTo>
                  <a:pt x="2474930" y="3495598"/>
                </a:lnTo>
                <a:lnTo>
                  <a:pt x="2425621" y="3471739"/>
                </a:lnTo>
                <a:lnTo>
                  <a:pt x="2379493" y="3444699"/>
                </a:lnTo>
                <a:lnTo>
                  <a:pt x="2331777" y="3416071"/>
                </a:lnTo>
                <a:lnTo>
                  <a:pt x="2284059" y="3390621"/>
                </a:lnTo>
                <a:lnTo>
                  <a:pt x="2236343" y="3365171"/>
                </a:lnTo>
                <a:lnTo>
                  <a:pt x="2188627" y="3346085"/>
                </a:lnTo>
                <a:lnTo>
                  <a:pt x="2139319" y="3333360"/>
                </a:lnTo>
                <a:lnTo>
                  <a:pt x="2090011" y="3326998"/>
                </a:lnTo>
                <a:lnTo>
                  <a:pt x="2037520" y="3326998"/>
                </a:lnTo>
                <a:lnTo>
                  <a:pt x="1983442" y="3330180"/>
                </a:lnTo>
                <a:lnTo>
                  <a:pt x="1929363" y="3336540"/>
                </a:lnTo>
                <a:lnTo>
                  <a:pt x="1875283" y="3344494"/>
                </a:lnTo>
                <a:lnTo>
                  <a:pt x="1821202" y="3350856"/>
                </a:lnTo>
                <a:lnTo>
                  <a:pt x="1767124" y="3355628"/>
                </a:lnTo>
                <a:lnTo>
                  <a:pt x="1716227" y="3354038"/>
                </a:lnTo>
                <a:lnTo>
                  <a:pt x="1666919" y="3347676"/>
                </a:lnTo>
                <a:lnTo>
                  <a:pt x="1619201" y="3333360"/>
                </a:lnTo>
                <a:lnTo>
                  <a:pt x="1579437" y="3312682"/>
                </a:lnTo>
                <a:lnTo>
                  <a:pt x="1541263" y="3285642"/>
                </a:lnTo>
                <a:lnTo>
                  <a:pt x="1507862" y="3253831"/>
                </a:lnTo>
                <a:lnTo>
                  <a:pt x="1474459" y="3217249"/>
                </a:lnTo>
                <a:lnTo>
                  <a:pt x="1444238" y="3179075"/>
                </a:lnTo>
                <a:lnTo>
                  <a:pt x="1414018" y="3139310"/>
                </a:lnTo>
                <a:lnTo>
                  <a:pt x="1383797" y="3099547"/>
                </a:lnTo>
                <a:lnTo>
                  <a:pt x="1353577" y="3061373"/>
                </a:lnTo>
                <a:lnTo>
                  <a:pt x="1321765" y="3024791"/>
                </a:lnTo>
                <a:lnTo>
                  <a:pt x="1285181" y="2992978"/>
                </a:lnTo>
                <a:lnTo>
                  <a:pt x="1250188" y="2964348"/>
                </a:lnTo>
                <a:lnTo>
                  <a:pt x="1210424" y="2942082"/>
                </a:lnTo>
                <a:lnTo>
                  <a:pt x="1167479" y="2922994"/>
                </a:lnTo>
                <a:lnTo>
                  <a:pt x="1121353" y="2907089"/>
                </a:lnTo>
                <a:lnTo>
                  <a:pt x="1073635" y="2892774"/>
                </a:lnTo>
                <a:lnTo>
                  <a:pt x="1025919" y="2880049"/>
                </a:lnTo>
                <a:lnTo>
                  <a:pt x="976611" y="2867324"/>
                </a:lnTo>
                <a:lnTo>
                  <a:pt x="930485" y="2853009"/>
                </a:lnTo>
                <a:lnTo>
                  <a:pt x="884357" y="2837103"/>
                </a:lnTo>
                <a:lnTo>
                  <a:pt x="841413" y="2818015"/>
                </a:lnTo>
                <a:lnTo>
                  <a:pt x="803238" y="2794157"/>
                </a:lnTo>
                <a:lnTo>
                  <a:pt x="768245" y="2765527"/>
                </a:lnTo>
                <a:lnTo>
                  <a:pt x="739617" y="2730536"/>
                </a:lnTo>
                <a:lnTo>
                  <a:pt x="715759" y="2692361"/>
                </a:lnTo>
                <a:lnTo>
                  <a:pt x="696671" y="2649416"/>
                </a:lnTo>
                <a:lnTo>
                  <a:pt x="680766" y="2603290"/>
                </a:lnTo>
                <a:lnTo>
                  <a:pt x="666450" y="2557164"/>
                </a:lnTo>
                <a:lnTo>
                  <a:pt x="653726" y="2507856"/>
                </a:lnTo>
                <a:lnTo>
                  <a:pt x="641000" y="2460140"/>
                </a:lnTo>
                <a:lnTo>
                  <a:pt x="626685" y="2412422"/>
                </a:lnTo>
                <a:lnTo>
                  <a:pt x="610780" y="2366295"/>
                </a:lnTo>
                <a:lnTo>
                  <a:pt x="591692" y="2323348"/>
                </a:lnTo>
                <a:lnTo>
                  <a:pt x="569424" y="2283586"/>
                </a:lnTo>
                <a:lnTo>
                  <a:pt x="540796" y="2248593"/>
                </a:lnTo>
                <a:lnTo>
                  <a:pt x="508983" y="2212010"/>
                </a:lnTo>
                <a:lnTo>
                  <a:pt x="472400" y="2180199"/>
                </a:lnTo>
                <a:lnTo>
                  <a:pt x="432635" y="2149978"/>
                </a:lnTo>
                <a:lnTo>
                  <a:pt x="392872" y="2119758"/>
                </a:lnTo>
                <a:lnTo>
                  <a:pt x="353108" y="2089537"/>
                </a:lnTo>
                <a:lnTo>
                  <a:pt x="314933" y="2059315"/>
                </a:lnTo>
                <a:lnTo>
                  <a:pt x="278350" y="2025914"/>
                </a:lnTo>
                <a:lnTo>
                  <a:pt x="246539" y="1992513"/>
                </a:lnTo>
                <a:lnTo>
                  <a:pt x="219500" y="1954338"/>
                </a:lnTo>
                <a:lnTo>
                  <a:pt x="198823" y="1914575"/>
                </a:lnTo>
                <a:lnTo>
                  <a:pt x="184508" y="1866859"/>
                </a:lnTo>
                <a:lnTo>
                  <a:pt x="178145" y="1817551"/>
                </a:lnTo>
                <a:lnTo>
                  <a:pt x="176554" y="1766651"/>
                </a:lnTo>
                <a:lnTo>
                  <a:pt x="181326" y="1712572"/>
                </a:lnTo>
                <a:lnTo>
                  <a:pt x="187688" y="1658493"/>
                </a:lnTo>
                <a:lnTo>
                  <a:pt x="195640" y="1604413"/>
                </a:lnTo>
                <a:lnTo>
                  <a:pt x="202004" y="1550335"/>
                </a:lnTo>
                <a:lnTo>
                  <a:pt x="205186" y="1496256"/>
                </a:lnTo>
                <a:lnTo>
                  <a:pt x="205186" y="1443766"/>
                </a:lnTo>
                <a:lnTo>
                  <a:pt x="198823" y="1394460"/>
                </a:lnTo>
                <a:lnTo>
                  <a:pt x="186098" y="1345152"/>
                </a:lnTo>
                <a:lnTo>
                  <a:pt x="167011" y="1299024"/>
                </a:lnTo>
                <a:lnTo>
                  <a:pt x="143153" y="1251308"/>
                </a:lnTo>
                <a:lnTo>
                  <a:pt x="116112" y="1203592"/>
                </a:lnTo>
                <a:lnTo>
                  <a:pt x="87483" y="1155874"/>
                </a:lnTo>
                <a:lnTo>
                  <a:pt x="60443" y="1109746"/>
                </a:lnTo>
                <a:lnTo>
                  <a:pt x="36583" y="1060441"/>
                </a:lnTo>
                <a:lnTo>
                  <a:pt x="17498" y="1012723"/>
                </a:lnTo>
                <a:lnTo>
                  <a:pt x="4773" y="963415"/>
                </a:lnTo>
                <a:lnTo>
                  <a:pt x="0" y="912516"/>
                </a:lnTo>
                <a:lnTo>
                  <a:pt x="4773" y="861620"/>
                </a:lnTo>
                <a:lnTo>
                  <a:pt x="17498" y="812312"/>
                </a:lnTo>
                <a:lnTo>
                  <a:pt x="36583" y="764594"/>
                </a:lnTo>
                <a:lnTo>
                  <a:pt x="60443" y="715288"/>
                </a:lnTo>
                <a:lnTo>
                  <a:pt x="87483" y="669160"/>
                </a:lnTo>
                <a:lnTo>
                  <a:pt x="116112" y="621444"/>
                </a:lnTo>
                <a:lnTo>
                  <a:pt x="143153" y="573726"/>
                </a:lnTo>
                <a:lnTo>
                  <a:pt x="167011" y="526010"/>
                </a:lnTo>
                <a:lnTo>
                  <a:pt x="186098" y="479882"/>
                </a:lnTo>
                <a:lnTo>
                  <a:pt x="198823" y="430575"/>
                </a:lnTo>
                <a:lnTo>
                  <a:pt x="205186" y="381268"/>
                </a:lnTo>
                <a:lnTo>
                  <a:pt x="205186" y="328780"/>
                </a:lnTo>
                <a:lnTo>
                  <a:pt x="202004" y="274700"/>
                </a:lnTo>
                <a:lnTo>
                  <a:pt x="195640" y="220621"/>
                </a:lnTo>
                <a:lnTo>
                  <a:pt x="187688" y="166541"/>
                </a:lnTo>
                <a:lnTo>
                  <a:pt x="181326" y="112462"/>
                </a:lnTo>
                <a:lnTo>
                  <a:pt x="176554" y="58383"/>
                </a:lnTo>
                <a:lnTo>
                  <a:pt x="178145" y="7485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" name="Imagen 3" descr="Imagen que contiene animal, artrópodo, exterior, suelo&#10;&#10;Descripción generada automáticamente">
            <a:extLst>
              <a:ext uri="{FF2B5EF4-FFF2-40B4-BE49-F238E27FC236}">
                <a16:creationId xmlns:a16="http://schemas.microsoft.com/office/drawing/2014/main" xmlns="" id="{7A5C7162-2708-4229-9248-F6F4D3A3AA3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551" r="7019"/>
          <a:stretch/>
        </p:blipFill>
        <p:spPr>
          <a:xfrm>
            <a:off x="7959581" y="10"/>
            <a:ext cx="4232421" cy="3428990"/>
          </a:xfrm>
          <a:custGeom>
            <a:avLst/>
            <a:gdLst>
              <a:gd name="connsiteX0" fmla="*/ 176695 w 4232421"/>
              <a:gd name="connsiteY0" fmla="*/ 0 h 3429000"/>
              <a:gd name="connsiteX1" fmla="*/ 4232421 w 4232421"/>
              <a:gd name="connsiteY1" fmla="*/ 0 h 3429000"/>
              <a:gd name="connsiteX2" fmla="*/ 4232421 w 4232421"/>
              <a:gd name="connsiteY2" fmla="*/ 2741963 h 3429000"/>
              <a:gd name="connsiteX3" fmla="*/ 4230819 w 4232421"/>
              <a:gd name="connsiteY3" fmla="*/ 2742965 h 3429000"/>
              <a:gd name="connsiteX4" fmla="*/ 4189566 w 4232421"/>
              <a:gd name="connsiteY4" fmla="*/ 2761300 h 3429000"/>
              <a:gd name="connsiteX5" fmla="*/ 4145256 w 4232421"/>
              <a:gd name="connsiteY5" fmla="*/ 2776579 h 3429000"/>
              <a:gd name="connsiteX6" fmla="*/ 4100946 w 4232421"/>
              <a:gd name="connsiteY6" fmla="*/ 2790330 h 3429000"/>
              <a:gd name="connsiteX7" fmla="*/ 4053581 w 4232421"/>
              <a:gd name="connsiteY7" fmla="*/ 2802553 h 3429000"/>
              <a:gd name="connsiteX8" fmla="*/ 4007741 w 4232421"/>
              <a:gd name="connsiteY8" fmla="*/ 2814777 h 3429000"/>
              <a:gd name="connsiteX9" fmla="*/ 3961906 w 4232421"/>
              <a:gd name="connsiteY9" fmla="*/ 2828531 h 3429000"/>
              <a:gd name="connsiteX10" fmla="*/ 3917596 w 4232421"/>
              <a:gd name="connsiteY10" fmla="*/ 2843809 h 3429000"/>
              <a:gd name="connsiteX11" fmla="*/ 3876343 w 4232421"/>
              <a:gd name="connsiteY11" fmla="*/ 2862145 h 3429000"/>
              <a:gd name="connsiteX12" fmla="*/ 3838145 w 4232421"/>
              <a:gd name="connsiteY12" fmla="*/ 2883535 h 3429000"/>
              <a:gd name="connsiteX13" fmla="*/ 3804531 w 4232421"/>
              <a:gd name="connsiteY13" fmla="*/ 2911037 h 3429000"/>
              <a:gd name="connsiteX14" fmla="*/ 3769387 w 4232421"/>
              <a:gd name="connsiteY14" fmla="*/ 2941596 h 3429000"/>
              <a:gd name="connsiteX15" fmla="*/ 3738828 w 4232421"/>
              <a:gd name="connsiteY15" fmla="*/ 2976737 h 3429000"/>
              <a:gd name="connsiteX16" fmla="*/ 3709798 w 4232421"/>
              <a:gd name="connsiteY16" fmla="*/ 3013408 h 3429000"/>
              <a:gd name="connsiteX17" fmla="*/ 3680767 w 4232421"/>
              <a:gd name="connsiteY17" fmla="*/ 3051604 h 3429000"/>
              <a:gd name="connsiteX18" fmla="*/ 3651737 w 4232421"/>
              <a:gd name="connsiteY18" fmla="*/ 3089802 h 3429000"/>
              <a:gd name="connsiteX19" fmla="*/ 3622708 w 4232421"/>
              <a:gd name="connsiteY19" fmla="*/ 3126473 h 3429000"/>
              <a:gd name="connsiteX20" fmla="*/ 3590619 w 4232421"/>
              <a:gd name="connsiteY20" fmla="*/ 3161614 h 3429000"/>
              <a:gd name="connsiteX21" fmla="*/ 3558532 w 4232421"/>
              <a:gd name="connsiteY21" fmla="*/ 3192174 h 3429000"/>
              <a:gd name="connsiteX22" fmla="*/ 3521864 w 4232421"/>
              <a:gd name="connsiteY22" fmla="*/ 3218148 h 3429000"/>
              <a:gd name="connsiteX23" fmla="*/ 3483665 w 4232421"/>
              <a:gd name="connsiteY23" fmla="*/ 3238011 h 3429000"/>
              <a:gd name="connsiteX24" fmla="*/ 3437828 w 4232421"/>
              <a:gd name="connsiteY24" fmla="*/ 3251762 h 3429000"/>
              <a:gd name="connsiteX25" fmla="*/ 3390461 w 4232421"/>
              <a:gd name="connsiteY25" fmla="*/ 3257874 h 3429000"/>
              <a:gd name="connsiteX26" fmla="*/ 3341569 w 4232421"/>
              <a:gd name="connsiteY26" fmla="*/ 3259401 h 3429000"/>
              <a:gd name="connsiteX27" fmla="*/ 3289619 w 4232421"/>
              <a:gd name="connsiteY27" fmla="*/ 3254819 h 3429000"/>
              <a:gd name="connsiteX28" fmla="*/ 3237670 w 4232421"/>
              <a:gd name="connsiteY28" fmla="*/ 3248707 h 3429000"/>
              <a:gd name="connsiteX29" fmla="*/ 3185721 w 4232421"/>
              <a:gd name="connsiteY29" fmla="*/ 3241066 h 3429000"/>
              <a:gd name="connsiteX30" fmla="*/ 3133771 w 4232421"/>
              <a:gd name="connsiteY30" fmla="*/ 3234956 h 3429000"/>
              <a:gd name="connsiteX31" fmla="*/ 3081822 w 4232421"/>
              <a:gd name="connsiteY31" fmla="*/ 3231899 h 3429000"/>
              <a:gd name="connsiteX32" fmla="*/ 3031400 w 4232421"/>
              <a:gd name="connsiteY32" fmla="*/ 3231899 h 3429000"/>
              <a:gd name="connsiteX33" fmla="*/ 2984035 w 4232421"/>
              <a:gd name="connsiteY33" fmla="*/ 3238011 h 3429000"/>
              <a:gd name="connsiteX34" fmla="*/ 2935140 w 4232421"/>
              <a:gd name="connsiteY34" fmla="*/ 3250235 h 3429000"/>
              <a:gd name="connsiteX35" fmla="*/ 2890830 w 4232421"/>
              <a:gd name="connsiteY35" fmla="*/ 3268570 h 3429000"/>
              <a:gd name="connsiteX36" fmla="*/ 2844995 w 4232421"/>
              <a:gd name="connsiteY36" fmla="*/ 3293018 h 3429000"/>
              <a:gd name="connsiteX37" fmla="*/ 2799158 w 4232421"/>
              <a:gd name="connsiteY37" fmla="*/ 3317465 h 3429000"/>
              <a:gd name="connsiteX38" fmla="*/ 2753317 w 4232421"/>
              <a:gd name="connsiteY38" fmla="*/ 3344964 h 3429000"/>
              <a:gd name="connsiteX39" fmla="*/ 2709007 w 4232421"/>
              <a:gd name="connsiteY39" fmla="*/ 3370942 h 3429000"/>
              <a:gd name="connsiteX40" fmla="*/ 2661643 w 4232421"/>
              <a:gd name="connsiteY40" fmla="*/ 3393859 h 3429000"/>
              <a:gd name="connsiteX41" fmla="*/ 2615805 w 4232421"/>
              <a:gd name="connsiteY41" fmla="*/ 3412195 h 3429000"/>
              <a:gd name="connsiteX42" fmla="*/ 2568440 w 4232421"/>
              <a:gd name="connsiteY42" fmla="*/ 3424418 h 3429000"/>
              <a:gd name="connsiteX43" fmla="*/ 2519548 w 4232421"/>
              <a:gd name="connsiteY43" fmla="*/ 3429000 h 3429000"/>
              <a:gd name="connsiteX44" fmla="*/ 2470653 w 4232421"/>
              <a:gd name="connsiteY44" fmla="*/ 3424418 h 3429000"/>
              <a:gd name="connsiteX45" fmla="*/ 2423286 w 4232421"/>
              <a:gd name="connsiteY45" fmla="*/ 3412195 h 3429000"/>
              <a:gd name="connsiteX46" fmla="*/ 2377451 w 4232421"/>
              <a:gd name="connsiteY46" fmla="*/ 3393859 h 3429000"/>
              <a:gd name="connsiteX47" fmla="*/ 2330084 w 4232421"/>
              <a:gd name="connsiteY47" fmla="*/ 3370942 h 3429000"/>
              <a:gd name="connsiteX48" fmla="*/ 2285773 w 4232421"/>
              <a:gd name="connsiteY48" fmla="*/ 3344964 h 3429000"/>
              <a:gd name="connsiteX49" fmla="*/ 2239936 w 4232421"/>
              <a:gd name="connsiteY49" fmla="*/ 3317465 h 3429000"/>
              <a:gd name="connsiteX50" fmla="*/ 2194099 w 4232421"/>
              <a:gd name="connsiteY50" fmla="*/ 3293018 h 3429000"/>
              <a:gd name="connsiteX51" fmla="*/ 2148261 w 4232421"/>
              <a:gd name="connsiteY51" fmla="*/ 3268570 h 3429000"/>
              <a:gd name="connsiteX52" fmla="*/ 2102426 w 4232421"/>
              <a:gd name="connsiteY52" fmla="*/ 3250235 h 3429000"/>
              <a:gd name="connsiteX53" fmla="*/ 2055059 w 4232421"/>
              <a:gd name="connsiteY53" fmla="*/ 3238011 h 3429000"/>
              <a:gd name="connsiteX54" fmla="*/ 2007691 w 4232421"/>
              <a:gd name="connsiteY54" fmla="*/ 3231899 h 3429000"/>
              <a:gd name="connsiteX55" fmla="*/ 1957269 w 4232421"/>
              <a:gd name="connsiteY55" fmla="*/ 3231899 h 3429000"/>
              <a:gd name="connsiteX56" fmla="*/ 1905320 w 4232421"/>
              <a:gd name="connsiteY56" fmla="*/ 3234956 h 3429000"/>
              <a:gd name="connsiteX57" fmla="*/ 1853373 w 4232421"/>
              <a:gd name="connsiteY57" fmla="*/ 3241066 h 3429000"/>
              <a:gd name="connsiteX58" fmla="*/ 1801421 w 4232421"/>
              <a:gd name="connsiteY58" fmla="*/ 3248707 h 3429000"/>
              <a:gd name="connsiteX59" fmla="*/ 1749472 w 4232421"/>
              <a:gd name="connsiteY59" fmla="*/ 3254819 h 3429000"/>
              <a:gd name="connsiteX60" fmla="*/ 1697523 w 4232421"/>
              <a:gd name="connsiteY60" fmla="*/ 3259401 h 3429000"/>
              <a:gd name="connsiteX61" fmla="*/ 1648630 w 4232421"/>
              <a:gd name="connsiteY61" fmla="*/ 3257874 h 3429000"/>
              <a:gd name="connsiteX62" fmla="*/ 1601266 w 4232421"/>
              <a:gd name="connsiteY62" fmla="*/ 3251762 h 3429000"/>
              <a:gd name="connsiteX63" fmla="*/ 1555428 w 4232421"/>
              <a:gd name="connsiteY63" fmla="*/ 3238011 h 3429000"/>
              <a:gd name="connsiteX64" fmla="*/ 1517230 w 4232421"/>
              <a:gd name="connsiteY64" fmla="*/ 3218148 h 3429000"/>
              <a:gd name="connsiteX65" fmla="*/ 1480559 w 4232421"/>
              <a:gd name="connsiteY65" fmla="*/ 3192174 h 3429000"/>
              <a:gd name="connsiteX66" fmla="*/ 1448472 w 4232421"/>
              <a:gd name="connsiteY66" fmla="*/ 3161614 h 3429000"/>
              <a:gd name="connsiteX67" fmla="*/ 1416386 w 4232421"/>
              <a:gd name="connsiteY67" fmla="*/ 3126473 h 3429000"/>
              <a:gd name="connsiteX68" fmla="*/ 1387354 w 4232421"/>
              <a:gd name="connsiteY68" fmla="*/ 3089802 h 3429000"/>
              <a:gd name="connsiteX69" fmla="*/ 1358325 w 4232421"/>
              <a:gd name="connsiteY69" fmla="*/ 3051604 h 3429000"/>
              <a:gd name="connsiteX70" fmla="*/ 1329295 w 4232421"/>
              <a:gd name="connsiteY70" fmla="*/ 3013408 h 3429000"/>
              <a:gd name="connsiteX71" fmla="*/ 1300263 w 4232421"/>
              <a:gd name="connsiteY71" fmla="*/ 2976737 h 3429000"/>
              <a:gd name="connsiteX72" fmla="*/ 1269704 w 4232421"/>
              <a:gd name="connsiteY72" fmla="*/ 2941596 h 3429000"/>
              <a:gd name="connsiteX73" fmla="*/ 1234563 w 4232421"/>
              <a:gd name="connsiteY73" fmla="*/ 2911037 h 3429000"/>
              <a:gd name="connsiteX74" fmla="*/ 1200949 w 4232421"/>
              <a:gd name="connsiteY74" fmla="*/ 2883535 h 3429000"/>
              <a:gd name="connsiteX75" fmla="*/ 1162751 w 4232421"/>
              <a:gd name="connsiteY75" fmla="*/ 2862145 h 3429000"/>
              <a:gd name="connsiteX76" fmla="*/ 1121495 w 4232421"/>
              <a:gd name="connsiteY76" fmla="*/ 2843809 h 3429000"/>
              <a:gd name="connsiteX77" fmla="*/ 1077188 w 4232421"/>
              <a:gd name="connsiteY77" fmla="*/ 2828531 h 3429000"/>
              <a:gd name="connsiteX78" fmla="*/ 1031348 w 4232421"/>
              <a:gd name="connsiteY78" fmla="*/ 2814777 h 3429000"/>
              <a:gd name="connsiteX79" fmla="*/ 985513 w 4232421"/>
              <a:gd name="connsiteY79" fmla="*/ 2802553 h 3429000"/>
              <a:gd name="connsiteX80" fmla="*/ 938145 w 4232421"/>
              <a:gd name="connsiteY80" fmla="*/ 2790330 h 3429000"/>
              <a:gd name="connsiteX81" fmla="*/ 893838 w 4232421"/>
              <a:gd name="connsiteY81" fmla="*/ 2776579 h 3429000"/>
              <a:gd name="connsiteX82" fmla="*/ 849525 w 4232421"/>
              <a:gd name="connsiteY82" fmla="*/ 2761300 h 3429000"/>
              <a:gd name="connsiteX83" fmla="*/ 808275 w 4232421"/>
              <a:gd name="connsiteY83" fmla="*/ 2742965 h 3429000"/>
              <a:gd name="connsiteX84" fmla="*/ 771601 w 4232421"/>
              <a:gd name="connsiteY84" fmla="*/ 2720045 h 3429000"/>
              <a:gd name="connsiteX85" fmla="*/ 737987 w 4232421"/>
              <a:gd name="connsiteY85" fmla="*/ 2692543 h 3429000"/>
              <a:gd name="connsiteX86" fmla="*/ 710485 w 4232421"/>
              <a:gd name="connsiteY86" fmla="*/ 2658929 h 3429000"/>
              <a:gd name="connsiteX87" fmla="*/ 687568 w 4232421"/>
              <a:gd name="connsiteY87" fmla="*/ 2622258 h 3429000"/>
              <a:gd name="connsiteX88" fmla="*/ 669232 w 4232421"/>
              <a:gd name="connsiteY88" fmla="*/ 2581005 h 3429000"/>
              <a:gd name="connsiteX89" fmla="*/ 653954 w 4232421"/>
              <a:gd name="connsiteY89" fmla="*/ 2536695 h 3429000"/>
              <a:gd name="connsiteX90" fmla="*/ 640203 w 4232421"/>
              <a:gd name="connsiteY90" fmla="*/ 2492387 h 3429000"/>
              <a:gd name="connsiteX91" fmla="*/ 627979 w 4232421"/>
              <a:gd name="connsiteY91" fmla="*/ 2445020 h 3429000"/>
              <a:gd name="connsiteX92" fmla="*/ 615753 w 4232421"/>
              <a:gd name="connsiteY92" fmla="*/ 2399185 h 3429000"/>
              <a:gd name="connsiteX93" fmla="*/ 602002 w 4232421"/>
              <a:gd name="connsiteY93" fmla="*/ 2353345 h 3429000"/>
              <a:gd name="connsiteX94" fmla="*/ 586724 w 4232421"/>
              <a:gd name="connsiteY94" fmla="*/ 2309035 h 3429000"/>
              <a:gd name="connsiteX95" fmla="*/ 568388 w 4232421"/>
              <a:gd name="connsiteY95" fmla="*/ 2267782 h 3429000"/>
              <a:gd name="connsiteX96" fmla="*/ 546998 w 4232421"/>
              <a:gd name="connsiteY96" fmla="*/ 2229583 h 3429000"/>
              <a:gd name="connsiteX97" fmla="*/ 519496 w 4232421"/>
              <a:gd name="connsiteY97" fmla="*/ 2195970 h 3429000"/>
              <a:gd name="connsiteX98" fmla="*/ 488937 w 4232421"/>
              <a:gd name="connsiteY98" fmla="*/ 2160826 h 3429000"/>
              <a:gd name="connsiteX99" fmla="*/ 453796 w 4232421"/>
              <a:gd name="connsiteY99" fmla="*/ 2130269 h 3429000"/>
              <a:gd name="connsiteX100" fmla="*/ 415595 w 4232421"/>
              <a:gd name="connsiteY100" fmla="*/ 2101240 h 3429000"/>
              <a:gd name="connsiteX101" fmla="*/ 377399 w 4232421"/>
              <a:gd name="connsiteY101" fmla="*/ 2072208 h 3429000"/>
              <a:gd name="connsiteX102" fmla="*/ 339201 w 4232421"/>
              <a:gd name="connsiteY102" fmla="*/ 2043179 h 3429000"/>
              <a:gd name="connsiteX103" fmla="*/ 302530 w 4232421"/>
              <a:gd name="connsiteY103" fmla="*/ 2014147 h 3429000"/>
              <a:gd name="connsiteX104" fmla="*/ 267389 w 4232421"/>
              <a:gd name="connsiteY104" fmla="*/ 1982060 h 3429000"/>
              <a:gd name="connsiteX105" fmla="*/ 236829 w 4232421"/>
              <a:gd name="connsiteY105" fmla="*/ 1949976 h 3429000"/>
              <a:gd name="connsiteX106" fmla="*/ 210855 w 4232421"/>
              <a:gd name="connsiteY106" fmla="*/ 1913305 h 3429000"/>
              <a:gd name="connsiteX107" fmla="*/ 190992 w 4232421"/>
              <a:gd name="connsiteY107" fmla="*/ 1875107 h 3429000"/>
              <a:gd name="connsiteX108" fmla="*/ 177241 w 4232421"/>
              <a:gd name="connsiteY108" fmla="*/ 1829269 h 3429000"/>
              <a:gd name="connsiteX109" fmla="*/ 171129 w 4232421"/>
              <a:gd name="connsiteY109" fmla="*/ 1781905 h 3429000"/>
              <a:gd name="connsiteX110" fmla="*/ 169599 w 4232421"/>
              <a:gd name="connsiteY110" fmla="*/ 1733010 h 3429000"/>
              <a:gd name="connsiteX111" fmla="*/ 174184 w 4232421"/>
              <a:gd name="connsiteY111" fmla="*/ 1681060 h 3429000"/>
              <a:gd name="connsiteX112" fmla="*/ 180296 w 4232421"/>
              <a:gd name="connsiteY112" fmla="*/ 1629111 h 3429000"/>
              <a:gd name="connsiteX113" fmla="*/ 187935 w 4232421"/>
              <a:gd name="connsiteY113" fmla="*/ 1577162 h 3429000"/>
              <a:gd name="connsiteX114" fmla="*/ 194049 w 4232421"/>
              <a:gd name="connsiteY114" fmla="*/ 1525212 h 3429000"/>
              <a:gd name="connsiteX115" fmla="*/ 197104 w 4232421"/>
              <a:gd name="connsiteY115" fmla="*/ 1473263 h 3429000"/>
              <a:gd name="connsiteX116" fmla="*/ 197104 w 4232421"/>
              <a:gd name="connsiteY116" fmla="*/ 1422841 h 3429000"/>
              <a:gd name="connsiteX117" fmla="*/ 190992 w 4232421"/>
              <a:gd name="connsiteY117" fmla="*/ 1375479 h 3429000"/>
              <a:gd name="connsiteX118" fmla="*/ 178768 w 4232421"/>
              <a:gd name="connsiteY118" fmla="*/ 1328111 h 3429000"/>
              <a:gd name="connsiteX119" fmla="*/ 160433 w 4232421"/>
              <a:gd name="connsiteY119" fmla="*/ 1283801 h 3429000"/>
              <a:gd name="connsiteX120" fmla="*/ 137515 w 4232421"/>
              <a:gd name="connsiteY120" fmla="*/ 1237964 h 3429000"/>
              <a:gd name="connsiteX121" fmla="*/ 111538 w 4232421"/>
              <a:gd name="connsiteY121" fmla="*/ 1192129 h 3429000"/>
              <a:gd name="connsiteX122" fmla="*/ 84039 w 4232421"/>
              <a:gd name="connsiteY122" fmla="*/ 1146289 h 3429000"/>
              <a:gd name="connsiteX123" fmla="*/ 58064 w 4232421"/>
              <a:gd name="connsiteY123" fmla="*/ 1101978 h 3429000"/>
              <a:gd name="connsiteX124" fmla="*/ 35144 w 4232421"/>
              <a:gd name="connsiteY124" fmla="*/ 1054614 h 3429000"/>
              <a:gd name="connsiteX125" fmla="*/ 16808 w 4232421"/>
              <a:gd name="connsiteY125" fmla="*/ 1008776 h 3429000"/>
              <a:gd name="connsiteX126" fmla="*/ 4585 w 4232421"/>
              <a:gd name="connsiteY126" fmla="*/ 961409 h 3429000"/>
              <a:gd name="connsiteX127" fmla="*/ 0 w 4232421"/>
              <a:gd name="connsiteY127" fmla="*/ 912517 h 3429000"/>
              <a:gd name="connsiteX128" fmla="*/ 4585 w 4232421"/>
              <a:gd name="connsiteY128" fmla="*/ 863625 h 3429000"/>
              <a:gd name="connsiteX129" fmla="*/ 16808 w 4232421"/>
              <a:gd name="connsiteY129" fmla="*/ 816260 h 3429000"/>
              <a:gd name="connsiteX130" fmla="*/ 35144 w 4232421"/>
              <a:gd name="connsiteY130" fmla="*/ 770420 h 3429000"/>
              <a:gd name="connsiteX131" fmla="*/ 58064 w 4232421"/>
              <a:gd name="connsiteY131" fmla="*/ 723055 h 3429000"/>
              <a:gd name="connsiteX132" fmla="*/ 84039 w 4232421"/>
              <a:gd name="connsiteY132" fmla="*/ 678745 h 3429000"/>
              <a:gd name="connsiteX133" fmla="*/ 111538 w 4232421"/>
              <a:gd name="connsiteY133" fmla="*/ 632910 h 3429000"/>
              <a:gd name="connsiteX134" fmla="*/ 137515 w 4232421"/>
              <a:gd name="connsiteY134" fmla="*/ 587070 h 3429000"/>
              <a:gd name="connsiteX135" fmla="*/ 160433 w 4232421"/>
              <a:gd name="connsiteY135" fmla="*/ 541232 h 3429000"/>
              <a:gd name="connsiteX136" fmla="*/ 178768 w 4232421"/>
              <a:gd name="connsiteY136" fmla="*/ 496922 h 3429000"/>
              <a:gd name="connsiteX137" fmla="*/ 190992 w 4232421"/>
              <a:gd name="connsiteY137" fmla="*/ 449557 h 3429000"/>
              <a:gd name="connsiteX138" fmla="*/ 197104 w 4232421"/>
              <a:gd name="connsiteY138" fmla="*/ 402192 h 3429000"/>
              <a:gd name="connsiteX139" fmla="*/ 197104 w 4232421"/>
              <a:gd name="connsiteY139" fmla="*/ 351770 h 3429000"/>
              <a:gd name="connsiteX140" fmla="*/ 194049 w 4232421"/>
              <a:gd name="connsiteY140" fmla="*/ 299821 h 3429000"/>
              <a:gd name="connsiteX141" fmla="*/ 187935 w 4232421"/>
              <a:gd name="connsiteY141" fmla="*/ 247872 h 3429000"/>
              <a:gd name="connsiteX142" fmla="*/ 180296 w 4232421"/>
              <a:gd name="connsiteY142" fmla="*/ 195922 h 3429000"/>
              <a:gd name="connsiteX143" fmla="*/ 174184 w 4232421"/>
              <a:gd name="connsiteY143" fmla="*/ 143973 h 3429000"/>
              <a:gd name="connsiteX144" fmla="*/ 169599 w 4232421"/>
              <a:gd name="connsiteY144" fmla="*/ 92024 h 3429000"/>
              <a:gd name="connsiteX145" fmla="*/ 171129 w 4232421"/>
              <a:gd name="connsiteY145" fmla="*/ 43131 h 3429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</a:cxnLst>
            <a:rect l="l" t="t" r="r" b="b"/>
            <a:pathLst>
              <a:path w="4232421" h="3429000">
                <a:moveTo>
                  <a:pt x="176695" y="0"/>
                </a:moveTo>
                <a:lnTo>
                  <a:pt x="4232421" y="0"/>
                </a:lnTo>
                <a:lnTo>
                  <a:pt x="4232421" y="2741963"/>
                </a:lnTo>
                <a:lnTo>
                  <a:pt x="4230819" y="2742965"/>
                </a:lnTo>
                <a:lnTo>
                  <a:pt x="4189566" y="2761300"/>
                </a:lnTo>
                <a:lnTo>
                  <a:pt x="4145256" y="2776579"/>
                </a:lnTo>
                <a:lnTo>
                  <a:pt x="4100946" y="2790330"/>
                </a:lnTo>
                <a:lnTo>
                  <a:pt x="4053581" y="2802553"/>
                </a:lnTo>
                <a:lnTo>
                  <a:pt x="4007741" y="2814777"/>
                </a:lnTo>
                <a:lnTo>
                  <a:pt x="3961906" y="2828531"/>
                </a:lnTo>
                <a:lnTo>
                  <a:pt x="3917596" y="2843809"/>
                </a:lnTo>
                <a:lnTo>
                  <a:pt x="3876343" y="2862145"/>
                </a:lnTo>
                <a:lnTo>
                  <a:pt x="3838145" y="2883535"/>
                </a:lnTo>
                <a:lnTo>
                  <a:pt x="3804531" y="2911037"/>
                </a:lnTo>
                <a:lnTo>
                  <a:pt x="3769387" y="2941596"/>
                </a:lnTo>
                <a:lnTo>
                  <a:pt x="3738828" y="2976737"/>
                </a:lnTo>
                <a:lnTo>
                  <a:pt x="3709798" y="3013408"/>
                </a:lnTo>
                <a:lnTo>
                  <a:pt x="3680767" y="3051604"/>
                </a:lnTo>
                <a:lnTo>
                  <a:pt x="3651737" y="3089802"/>
                </a:lnTo>
                <a:lnTo>
                  <a:pt x="3622708" y="3126473"/>
                </a:lnTo>
                <a:lnTo>
                  <a:pt x="3590619" y="3161614"/>
                </a:lnTo>
                <a:lnTo>
                  <a:pt x="3558532" y="3192174"/>
                </a:lnTo>
                <a:lnTo>
                  <a:pt x="3521864" y="3218148"/>
                </a:lnTo>
                <a:lnTo>
                  <a:pt x="3483665" y="3238011"/>
                </a:lnTo>
                <a:lnTo>
                  <a:pt x="3437828" y="3251762"/>
                </a:lnTo>
                <a:lnTo>
                  <a:pt x="3390461" y="3257874"/>
                </a:lnTo>
                <a:lnTo>
                  <a:pt x="3341569" y="3259401"/>
                </a:lnTo>
                <a:lnTo>
                  <a:pt x="3289619" y="3254819"/>
                </a:lnTo>
                <a:lnTo>
                  <a:pt x="3237670" y="3248707"/>
                </a:lnTo>
                <a:lnTo>
                  <a:pt x="3185721" y="3241066"/>
                </a:lnTo>
                <a:lnTo>
                  <a:pt x="3133771" y="3234956"/>
                </a:lnTo>
                <a:lnTo>
                  <a:pt x="3081822" y="3231899"/>
                </a:lnTo>
                <a:lnTo>
                  <a:pt x="3031400" y="3231899"/>
                </a:lnTo>
                <a:lnTo>
                  <a:pt x="2984035" y="3238011"/>
                </a:lnTo>
                <a:lnTo>
                  <a:pt x="2935140" y="3250235"/>
                </a:lnTo>
                <a:lnTo>
                  <a:pt x="2890830" y="3268570"/>
                </a:lnTo>
                <a:lnTo>
                  <a:pt x="2844995" y="3293018"/>
                </a:lnTo>
                <a:lnTo>
                  <a:pt x="2799158" y="3317465"/>
                </a:lnTo>
                <a:lnTo>
                  <a:pt x="2753317" y="3344964"/>
                </a:lnTo>
                <a:lnTo>
                  <a:pt x="2709007" y="3370942"/>
                </a:lnTo>
                <a:lnTo>
                  <a:pt x="2661643" y="3393859"/>
                </a:lnTo>
                <a:lnTo>
                  <a:pt x="2615805" y="3412195"/>
                </a:lnTo>
                <a:lnTo>
                  <a:pt x="2568440" y="3424418"/>
                </a:lnTo>
                <a:lnTo>
                  <a:pt x="2519548" y="3429000"/>
                </a:lnTo>
                <a:lnTo>
                  <a:pt x="2470653" y="3424418"/>
                </a:lnTo>
                <a:lnTo>
                  <a:pt x="2423286" y="3412195"/>
                </a:lnTo>
                <a:lnTo>
                  <a:pt x="2377451" y="3393859"/>
                </a:lnTo>
                <a:lnTo>
                  <a:pt x="2330084" y="3370942"/>
                </a:lnTo>
                <a:lnTo>
                  <a:pt x="2285773" y="3344964"/>
                </a:lnTo>
                <a:lnTo>
                  <a:pt x="2239936" y="3317465"/>
                </a:lnTo>
                <a:lnTo>
                  <a:pt x="2194099" y="3293018"/>
                </a:lnTo>
                <a:lnTo>
                  <a:pt x="2148261" y="3268570"/>
                </a:lnTo>
                <a:lnTo>
                  <a:pt x="2102426" y="3250235"/>
                </a:lnTo>
                <a:lnTo>
                  <a:pt x="2055059" y="3238011"/>
                </a:lnTo>
                <a:lnTo>
                  <a:pt x="2007691" y="3231899"/>
                </a:lnTo>
                <a:lnTo>
                  <a:pt x="1957269" y="3231899"/>
                </a:lnTo>
                <a:lnTo>
                  <a:pt x="1905320" y="3234956"/>
                </a:lnTo>
                <a:lnTo>
                  <a:pt x="1853373" y="3241066"/>
                </a:lnTo>
                <a:lnTo>
                  <a:pt x="1801421" y="3248707"/>
                </a:lnTo>
                <a:lnTo>
                  <a:pt x="1749472" y="3254819"/>
                </a:lnTo>
                <a:lnTo>
                  <a:pt x="1697523" y="3259401"/>
                </a:lnTo>
                <a:lnTo>
                  <a:pt x="1648630" y="3257874"/>
                </a:lnTo>
                <a:lnTo>
                  <a:pt x="1601266" y="3251762"/>
                </a:lnTo>
                <a:lnTo>
                  <a:pt x="1555428" y="3238011"/>
                </a:lnTo>
                <a:lnTo>
                  <a:pt x="1517230" y="3218148"/>
                </a:lnTo>
                <a:lnTo>
                  <a:pt x="1480559" y="3192174"/>
                </a:lnTo>
                <a:lnTo>
                  <a:pt x="1448472" y="3161614"/>
                </a:lnTo>
                <a:lnTo>
                  <a:pt x="1416386" y="3126473"/>
                </a:lnTo>
                <a:lnTo>
                  <a:pt x="1387354" y="3089802"/>
                </a:lnTo>
                <a:lnTo>
                  <a:pt x="1358325" y="3051604"/>
                </a:lnTo>
                <a:lnTo>
                  <a:pt x="1329295" y="3013408"/>
                </a:lnTo>
                <a:lnTo>
                  <a:pt x="1300263" y="2976737"/>
                </a:lnTo>
                <a:lnTo>
                  <a:pt x="1269704" y="2941596"/>
                </a:lnTo>
                <a:lnTo>
                  <a:pt x="1234563" y="2911037"/>
                </a:lnTo>
                <a:lnTo>
                  <a:pt x="1200949" y="2883535"/>
                </a:lnTo>
                <a:lnTo>
                  <a:pt x="1162751" y="2862145"/>
                </a:lnTo>
                <a:lnTo>
                  <a:pt x="1121495" y="2843809"/>
                </a:lnTo>
                <a:lnTo>
                  <a:pt x="1077188" y="2828531"/>
                </a:lnTo>
                <a:lnTo>
                  <a:pt x="1031348" y="2814777"/>
                </a:lnTo>
                <a:lnTo>
                  <a:pt x="985513" y="2802553"/>
                </a:lnTo>
                <a:lnTo>
                  <a:pt x="938145" y="2790330"/>
                </a:lnTo>
                <a:lnTo>
                  <a:pt x="893838" y="2776579"/>
                </a:lnTo>
                <a:lnTo>
                  <a:pt x="849525" y="2761300"/>
                </a:lnTo>
                <a:lnTo>
                  <a:pt x="808275" y="2742965"/>
                </a:lnTo>
                <a:lnTo>
                  <a:pt x="771601" y="2720045"/>
                </a:lnTo>
                <a:lnTo>
                  <a:pt x="737987" y="2692543"/>
                </a:lnTo>
                <a:lnTo>
                  <a:pt x="710485" y="2658929"/>
                </a:lnTo>
                <a:lnTo>
                  <a:pt x="687568" y="2622258"/>
                </a:lnTo>
                <a:lnTo>
                  <a:pt x="669232" y="2581005"/>
                </a:lnTo>
                <a:lnTo>
                  <a:pt x="653954" y="2536695"/>
                </a:lnTo>
                <a:lnTo>
                  <a:pt x="640203" y="2492387"/>
                </a:lnTo>
                <a:lnTo>
                  <a:pt x="627979" y="2445020"/>
                </a:lnTo>
                <a:lnTo>
                  <a:pt x="615753" y="2399185"/>
                </a:lnTo>
                <a:lnTo>
                  <a:pt x="602002" y="2353345"/>
                </a:lnTo>
                <a:lnTo>
                  <a:pt x="586724" y="2309035"/>
                </a:lnTo>
                <a:lnTo>
                  <a:pt x="568388" y="2267782"/>
                </a:lnTo>
                <a:lnTo>
                  <a:pt x="546998" y="2229583"/>
                </a:lnTo>
                <a:lnTo>
                  <a:pt x="519496" y="2195970"/>
                </a:lnTo>
                <a:lnTo>
                  <a:pt x="488937" y="2160826"/>
                </a:lnTo>
                <a:lnTo>
                  <a:pt x="453796" y="2130269"/>
                </a:lnTo>
                <a:lnTo>
                  <a:pt x="415595" y="2101240"/>
                </a:lnTo>
                <a:lnTo>
                  <a:pt x="377399" y="2072208"/>
                </a:lnTo>
                <a:lnTo>
                  <a:pt x="339201" y="2043179"/>
                </a:lnTo>
                <a:lnTo>
                  <a:pt x="302530" y="2014147"/>
                </a:lnTo>
                <a:lnTo>
                  <a:pt x="267389" y="1982060"/>
                </a:lnTo>
                <a:lnTo>
                  <a:pt x="236829" y="1949976"/>
                </a:lnTo>
                <a:lnTo>
                  <a:pt x="210855" y="1913305"/>
                </a:lnTo>
                <a:lnTo>
                  <a:pt x="190992" y="1875107"/>
                </a:lnTo>
                <a:lnTo>
                  <a:pt x="177241" y="1829269"/>
                </a:lnTo>
                <a:lnTo>
                  <a:pt x="171129" y="1781905"/>
                </a:lnTo>
                <a:lnTo>
                  <a:pt x="169599" y="1733010"/>
                </a:lnTo>
                <a:lnTo>
                  <a:pt x="174184" y="1681060"/>
                </a:lnTo>
                <a:lnTo>
                  <a:pt x="180296" y="1629111"/>
                </a:lnTo>
                <a:lnTo>
                  <a:pt x="187935" y="1577162"/>
                </a:lnTo>
                <a:lnTo>
                  <a:pt x="194049" y="1525212"/>
                </a:lnTo>
                <a:lnTo>
                  <a:pt x="197104" y="1473263"/>
                </a:lnTo>
                <a:lnTo>
                  <a:pt x="197104" y="1422841"/>
                </a:lnTo>
                <a:lnTo>
                  <a:pt x="190992" y="1375479"/>
                </a:lnTo>
                <a:lnTo>
                  <a:pt x="178768" y="1328111"/>
                </a:lnTo>
                <a:lnTo>
                  <a:pt x="160433" y="1283801"/>
                </a:lnTo>
                <a:lnTo>
                  <a:pt x="137515" y="1237964"/>
                </a:lnTo>
                <a:lnTo>
                  <a:pt x="111538" y="1192129"/>
                </a:lnTo>
                <a:lnTo>
                  <a:pt x="84039" y="1146289"/>
                </a:lnTo>
                <a:lnTo>
                  <a:pt x="58064" y="1101978"/>
                </a:lnTo>
                <a:lnTo>
                  <a:pt x="35144" y="1054614"/>
                </a:lnTo>
                <a:lnTo>
                  <a:pt x="16808" y="1008776"/>
                </a:lnTo>
                <a:lnTo>
                  <a:pt x="4585" y="961409"/>
                </a:lnTo>
                <a:lnTo>
                  <a:pt x="0" y="912517"/>
                </a:lnTo>
                <a:lnTo>
                  <a:pt x="4585" y="863625"/>
                </a:lnTo>
                <a:lnTo>
                  <a:pt x="16808" y="816260"/>
                </a:lnTo>
                <a:lnTo>
                  <a:pt x="35144" y="770420"/>
                </a:lnTo>
                <a:lnTo>
                  <a:pt x="58064" y="723055"/>
                </a:lnTo>
                <a:lnTo>
                  <a:pt x="84039" y="678745"/>
                </a:lnTo>
                <a:lnTo>
                  <a:pt x="111538" y="632910"/>
                </a:lnTo>
                <a:lnTo>
                  <a:pt x="137515" y="587070"/>
                </a:lnTo>
                <a:lnTo>
                  <a:pt x="160433" y="541232"/>
                </a:lnTo>
                <a:lnTo>
                  <a:pt x="178768" y="496922"/>
                </a:lnTo>
                <a:lnTo>
                  <a:pt x="190992" y="449557"/>
                </a:lnTo>
                <a:lnTo>
                  <a:pt x="197104" y="402192"/>
                </a:lnTo>
                <a:lnTo>
                  <a:pt x="197104" y="351770"/>
                </a:lnTo>
                <a:lnTo>
                  <a:pt x="194049" y="299821"/>
                </a:lnTo>
                <a:lnTo>
                  <a:pt x="187935" y="247872"/>
                </a:lnTo>
                <a:lnTo>
                  <a:pt x="180296" y="195922"/>
                </a:lnTo>
                <a:lnTo>
                  <a:pt x="174184" y="143973"/>
                </a:lnTo>
                <a:lnTo>
                  <a:pt x="169599" y="92024"/>
                </a:lnTo>
                <a:lnTo>
                  <a:pt x="171129" y="43131"/>
                </a:lnTo>
                <a:close/>
              </a:path>
            </a:pathLst>
          </a:custGeom>
        </p:spPr>
      </p:pic>
      <p:sp>
        <p:nvSpPr>
          <p:cNvPr id="143" name="Freeform: Shape 142">
            <a:extLst>
              <a:ext uri="{FF2B5EF4-FFF2-40B4-BE49-F238E27FC236}">
                <a16:creationId xmlns:a16="http://schemas.microsoft.com/office/drawing/2014/main" xmlns="" id="{D4A771CB-7B6C-4FDA-8C82-C18E4744B2A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8882017" y="3754146"/>
            <a:ext cx="3309983" cy="3103853"/>
          </a:xfrm>
          <a:custGeom>
            <a:avLst/>
            <a:gdLst>
              <a:gd name="connsiteX0" fmla="*/ 2022059 w 3309983"/>
              <a:gd name="connsiteY0" fmla="*/ 0 h 3103853"/>
              <a:gd name="connsiteX1" fmla="*/ 2061297 w 3309983"/>
              <a:gd name="connsiteY1" fmla="*/ 3678 h 3103853"/>
              <a:gd name="connsiteX2" fmla="*/ 2099311 w 3309983"/>
              <a:gd name="connsiteY2" fmla="*/ 13488 h 3103853"/>
              <a:gd name="connsiteX3" fmla="*/ 2136099 w 3309983"/>
              <a:gd name="connsiteY3" fmla="*/ 28203 h 3103853"/>
              <a:gd name="connsiteX4" fmla="*/ 2174111 w 3309983"/>
              <a:gd name="connsiteY4" fmla="*/ 46597 h 3103853"/>
              <a:gd name="connsiteX5" fmla="*/ 2209672 w 3309983"/>
              <a:gd name="connsiteY5" fmla="*/ 67443 h 3103853"/>
              <a:gd name="connsiteX6" fmla="*/ 2246460 w 3309983"/>
              <a:gd name="connsiteY6" fmla="*/ 89515 h 3103853"/>
              <a:gd name="connsiteX7" fmla="*/ 2283247 w 3309983"/>
              <a:gd name="connsiteY7" fmla="*/ 109134 h 3103853"/>
              <a:gd name="connsiteX8" fmla="*/ 2320033 w 3309983"/>
              <a:gd name="connsiteY8" fmla="*/ 128755 h 3103853"/>
              <a:gd name="connsiteX9" fmla="*/ 2355594 w 3309983"/>
              <a:gd name="connsiteY9" fmla="*/ 143469 h 3103853"/>
              <a:gd name="connsiteX10" fmla="*/ 2394834 w 3309983"/>
              <a:gd name="connsiteY10" fmla="*/ 153279 h 3103853"/>
              <a:gd name="connsiteX11" fmla="*/ 2432846 w 3309983"/>
              <a:gd name="connsiteY11" fmla="*/ 158184 h 3103853"/>
              <a:gd name="connsiteX12" fmla="*/ 2473311 w 3309983"/>
              <a:gd name="connsiteY12" fmla="*/ 158184 h 3103853"/>
              <a:gd name="connsiteX13" fmla="*/ 2515004 w 3309983"/>
              <a:gd name="connsiteY13" fmla="*/ 155732 h 3103853"/>
              <a:gd name="connsiteX14" fmla="*/ 2556695 w 3309983"/>
              <a:gd name="connsiteY14" fmla="*/ 150827 h 3103853"/>
              <a:gd name="connsiteX15" fmla="*/ 2598388 w 3309983"/>
              <a:gd name="connsiteY15" fmla="*/ 144696 h 3103853"/>
              <a:gd name="connsiteX16" fmla="*/ 2640079 w 3309983"/>
              <a:gd name="connsiteY16" fmla="*/ 139791 h 3103853"/>
              <a:gd name="connsiteX17" fmla="*/ 2681772 w 3309983"/>
              <a:gd name="connsiteY17" fmla="*/ 136111 h 3103853"/>
              <a:gd name="connsiteX18" fmla="*/ 2721011 w 3309983"/>
              <a:gd name="connsiteY18" fmla="*/ 137338 h 3103853"/>
              <a:gd name="connsiteX19" fmla="*/ 2759024 w 3309983"/>
              <a:gd name="connsiteY19" fmla="*/ 142243 h 3103853"/>
              <a:gd name="connsiteX20" fmla="*/ 2795812 w 3309983"/>
              <a:gd name="connsiteY20" fmla="*/ 153279 h 3103853"/>
              <a:gd name="connsiteX21" fmla="*/ 2826468 w 3309983"/>
              <a:gd name="connsiteY21" fmla="*/ 169220 h 3103853"/>
              <a:gd name="connsiteX22" fmla="*/ 2855897 w 3309983"/>
              <a:gd name="connsiteY22" fmla="*/ 190066 h 3103853"/>
              <a:gd name="connsiteX23" fmla="*/ 2881648 w 3309983"/>
              <a:gd name="connsiteY23" fmla="*/ 214590 h 3103853"/>
              <a:gd name="connsiteX24" fmla="*/ 2907399 w 3309983"/>
              <a:gd name="connsiteY24" fmla="*/ 242793 h 3103853"/>
              <a:gd name="connsiteX25" fmla="*/ 2930697 w 3309983"/>
              <a:gd name="connsiteY25" fmla="*/ 272223 h 3103853"/>
              <a:gd name="connsiteX26" fmla="*/ 2953995 w 3309983"/>
              <a:gd name="connsiteY26" fmla="*/ 302879 h 3103853"/>
              <a:gd name="connsiteX27" fmla="*/ 2977294 w 3309983"/>
              <a:gd name="connsiteY27" fmla="*/ 333535 h 3103853"/>
              <a:gd name="connsiteX28" fmla="*/ 3000592 w 3309983"/>
              <a:gd name="connsiteY28" fmla="*/ 362964 h 3103853"/>
              <a:gd name="connsiteX29" fmla="*/ 3025118 w 3309983"/>
              <a:gd name="connsiteY29" fmla="*/ 391167 h 3103853"/>
              <a:gd name="connsiteX30" fmla="*/ 3053321 w 3309983"/>
              <a:gd name="connsiteY30" fmla="*/ 415693 h 3103853"/>
              <a:gd name="connsiteX31" fmla="*/ 3080299 w 3309983"/>
              <a:gd name="connsiteY31" fmla="*/ 437765 h 3103853"/>
              <a:gd name="connsiteX32" fmla="*/ 3110953 w 3309983"/>
              <a:gd name="connsiteY32" fmla="*/ 454931 h 3103853"/>
              <a:gd name="connsiteX33" fmla="*/ 3144062 w 3309983"/>
              <a:gd name="connsiteY33" fmla="*/ 469646 h 3103853"/>
              <a:gd name="connsiteX34" fmla="*/ 3179622 w 3309983"/>
              <a:gd name="connsiteY34" fmla="*/ 481908 h 3103853"/>
              <a:gd name="connsiteX35" fmla="*/ 3216409 w 3309983"/>
              <a:gd name="connsiteY35" fmla="*/ 492944 h 3103853"/>
              <a:gd name="connsiteX36" fmla="*/ 3253196 w 3309983"/>
              <a:gd name="connsiteY36" fmla="*/ 502755 h 3103853"/>
              <a:gd name="connsiteX37" fmla="*/ 3291210 w 3309983"/>
              <a:gd name="connsiteY37" fmla="*/ 512565 h 3103853"/>
              <a:gd name="connsiteX38" fmla="*/ 3309983 w 3309983"/>
              <a:gd name="connsiteY38" fmla="*/ 518391 h 3103853"/>
              <a:gd name="connsiteX39" fmla="*/ 3309983 w 3309983"/>
              <a:gd name="connsiteY39" fmla="*/ 3103853 h 3103853"/>
              <a:gd name="connsiteX40" fmla="*/ 454246 w 3309983"/>
              <a:gd name="connsiteY40" fmla="*/ 3103853 h 3103853"/>
              <a:gd name="connsiteX41" fmla="*/ 438991 w 3309983"/>
              <a:gd name="connsiteY41" fmla="*/ 3076613 h 3103853"/>
              <a:gd name="connsiteX42" fmla="*/ 416921 w 3309983"/>
              <a:gd name="connsiteY42" fmla="*/ 3049636 h 3103853"/>
              <a:gd name="connsiteX43" fmla="*/ 392395 w 3309983"/>
              <a:gd name="connsiteY43" fmla="*/ 3021432 h 3103853"/>
              <a:gd name="connsiteX44" fmla="*/ 364192 w 3309983"/>
              <a:gd name="connsiteY44" fmla="*/ 2996908 h 3103853"/>
              <a:gd name="connsiteX45" fmla="*/ 333535 w 3309983"/>
              <a:gd name="connsiteY45" fmla="*/ 2973610 h 3103853"/>
              <a:gd name="connsiteX46" fmla="*/ 302880 w 3309983"/>
              <a:gd name="connsiteY46" fmla="*/ 2950312 h 3103853"/>
              <a:gd name="connsiteX47" fmla="*/ 272224 w 3309983"/>
              <a:gd name="connsiteY47" fmla="*/ 2927014 h 3103853"/>
              <a:gd name="connsiteX48" fmla="*/ 242794 w 3309983"/>
              <a:gd name="connsiteY48" fmla="*/ 2903714 h 3103853"/>
              <a:gd name="connsiteX49" fmla="*/ 214591 w 3309983"/>
              <a:gd name="connsiteY49" fmla="*/ 2877964 h 3103853"/>
              <a:gd name="connsiteX50" fmla="*/ 190066 w 3309983"/>
              <a:gd name="connsiteY50" fmla="*/ 2852214 h 3103853"/>
              <a:gd name="connsiteX51" fmla="*/ 169221 w 3309983"/>
              <a:gd name="connsiteY51" fmla="*/ 2822783 h 3103853"/>
              <a:gd name="connsiteX52" fmla="*/ 153281 w 3309983"/>
              <a:gd name="connsiteY52" fmla="*/ 2792128 h 3103853"/>
              <a:gd name="connsiteX53" fmla="*/ 142244 w 3309983"/>
              <a:gd name="connsiteY53" fmla="*/ 2755342 h 3103853"/>
              <a:gd name="connsiteX54" fmla="*/ 137339 w 3309983"/>
              <a:gd name="connsiteY54" fmla="*/ 2717328 h 3103853"/>
              <a:gd name="connsiteX55" fmla="*/ 136112 w 3309983"/>
              <a:gd name="connsiteY55" fmla="*/ 2678088 h 3103853"/>
              <a:gd name="connsiteX56" fmla="*/ 139791 w 3309983"/>
              <a:gd name="connsiteY56" fmla="*/ 2636396 h 3103853"/>
              <a:gd name="connsiteX57" fmla="*/ 144696 w 3309983"/>
              <a:gd name="connsiteY57" fmla="*/ 2594705 h 3103853"/>
              <a:gd name="connsiteX58" fmla="*/ 150827 w 3309983"/>
              <a:gd name="connsiteY58" fmla="*/ 2553012 h 3103853"/>
              <a:gd name="connsiteX59" fmla="*/ 155732 w 3309983"/>
              <a:gd name="connsiteY59" fmla="*/ 2511321 h 3103853"/>
              <a:gd name="connsiteX60" fmla="*/ 158185 w 3309983"/>
              <a:gd name="connsiteY60" fmla="*/ 2469629 h 3103853"/>
              <a:gd name="connsiteX61" fmla="*/ 158185 w 3309983"/>
              <a:gd name="connsiteY61" fmla="*/ 2429163 h 3103853"/>
              <a:gd name="connsiteX62" fmla="*/ 153281 w 3309983"/>
              <a:gd name="connsiteY62" fmla="*/ 2391151 h 3103853"/>
              <a:gd name="connsiteX63" fmla="*/ 143470 w 3309983"/>
              <a:gd name="connsiteY63" fmla="*/ 2353137 h 3103853"/>
              <a:gd name="connsiteX64" fmla="*/ 128755 w 3309983"/>
              <a:gd name="connsiteY64" fmla="*/ 2317576 h 3103853"/>
              <a:gd name="connsiteX65" fmla="*/ 110362 w 3309983"/>
              <a:gd name="connsiteY65" fmla="*/ 2280789 h 3103853"/>
              <a:gd name="connsiteX66" fmla="*/ 89515 w 3309983"/>
              <a:gd name="connsiteY66" fmla="*/ 2244004 h 3103853"/>
              <a:gd name="connsiteX67" fmla="*/ 67444 w 3309983"/>
              <a:gd name="connsiteY67" fmla="*/ 2207216 h 3103853"/>
              <a:gd name="connsiteX68" fmla="*/ 46598 w 3309983"/>
              <a:gd name="connsiteY68" fmla="*/ 2171654 h 3103853"/>
              <a:gd name="connsiteX69" fmla="*/ 28203 w 3309983"/>
              <a:gd name="connsiteY69" fmla="*/ 2133642 h 3103853"/>
              <a:gd name="connsiteX70" fmla="*/ 13490 w 3309983"/>
              <a:gd name="connsiteY70" fmla="*/ 2096855 h 3103853"/>
              <a:gd name="connsiteX71" fmla="*/ 3680 w 3309983"/>
              <a:gd name="connsiteY71" fmla="*/ 2058841 h 3103853"/>
              <a:gd name="connsiteX72" fmla="*/ 0 w 3309983"/>
              <a:gd name="connsiteY72" fmla="*/ 2019602 h 3103853"/>
              <a:gd name="connsiteX73" fmla="*/ 3680 w 3309983"/>
              <a:gd name="connsiteY73" fmla="*/ 1980363 h 3103853"/>
              <a:gd name="connsiteX74" fmla="*/ 13490 w 3309983"/>
              <a:gd name="connsiteY74" fmla="*/ 1942350 h 3103853"/>
              <a:gd name="connsiteX75" fmla="*/ 28203 w 3309983"/>
              <a:gd name="connsiteY75" fmla="*/ 1905563 h 3103853"/>
              <a:gd name="connsiteX76" fmla="*/ 46598 w 3309983"/>
              <a:gd name="connsiteY76" fmla="*/ 1867550 h 3103853"/>
              <a:gd name="connsiteX77" fmla="*/ 67444 w 3309983"/>
              <a:gd name="connsiteY77" fmla="*/ 1831989 h 3103853"/>
              <a:gd name="connsiteX78" fmla="*/ 89515 w 3309983"/>
              <a:gd name="connsiteY78" fmla="*/ 1795203 h 3103853"/>
              <a:gd name="connsiteX79" fmla="*/ 110362 w 3309983"/>
              <a:gd name="connsiteY79" fmla="*/ 1758415 h 3103853"/>
              <a:gd name="connsiteX80" fmla="*/ 128755 w 3309983"/>
              <a:gd name="connsiteY80" fmla="*/ 1721629 h 3103853"/>
              <a:gd name="connsiteX81" fmla="*/ 143470 w 3309983"/>
              <a:gd name="connsiteY81" fmla="*/ 1686067 h 3103853"/>
              <a:gd name="connsiteX82" fmla="*/ 153281 w 3309983"/>
              <a:gd name="connsiteY82" fmla="*/ 1648054 h 3103853"/>
              <a:gd name="connsiteX83" fmla="*/ 158185 w 3309983"/>
              <a:gd name="connsiteY83" fmla="*/ 1610042 h 3103853"/>
              <a:gd name="connsiteX84" fmla="*/ 158185 w 3309983"/>
              <a:gd name="connsiteY84" fmla="*/ 1569576 h 3103853"/>
              <a:gd name="connsiteX85" fmla="*/ 155732 w 3309983"/>
              <a:gd name="connsiteY85" fmla="*/ 1527883 h 3103853"/>
              <a:gd name="connsiteX86" fmla="*/ 150827 w 3309983"/>
              <a:gd name="connsiteY86" fmla="*/ 1486192 h 3103853"/>
              <a:gd name="connsiteX87" fmla="*/ 144696 w 3309983"/>
              <a:gd name="connsiteY87" fmla="*/ 1444499 h 3103853"/>
              <a:gd name="connsiteX88" fmla="*/ 139791 w 3309983"/>
              <a:gd name="connsiteY88" fmla="*/ 1402808 h 3103853"/>
              <a:gd name="connsiteX89" fmla="*/ 136112 w 3309983"/>
              <a:gd name="connsiteY89" fmla="*/ 1361117 h 3103853"/>
              <a:gd name="connsiteX90" fmla="*/ 137339 w 3309983"/>
              <a:gd name="connsiteY90" fmla="*/ 1321877 h 3103853"/>
              <a:gd name="connsiteX91" fmla="*/ 142244 w 3309983"/>
              <a:gd name="connsiteY91" fmla="*/ 1283864 h 3103853"/>
              <a:gd name="connsiteX92" fmla="*/ 153281 w 3309983"/>
              <a:gd name="connsiteY92" fmla="*/ 1247077 h 3103853"/>
              <a:gd name="connsiteX93" fmla="*/ 169221 w 3309983"/>
              <a:gd name="connsiteY93" fmla="*/ 1216422 h 3103853"/>
              <a:gd name="connsiteX94" fmla="*/ 190066 w 3309983"/>
              <a:gd name="connsiteY94" fmla="*/ 1186992 h 3103853"/>
              <a:gd name="connsiteX95" fmla="*/ 214591 w 3309983"/>
              <a:gd name="connsiteY95" fmla="*/ 1161241 h 3103853"/>
              <a:gd name="connsiteX96" fmla="*/ 242794 w 3309983"/>
              <a:gd name="connsiteY96" fmla="*/ 1135491 h 3103853"/>
              <a:gd name="connsiteX97" fmla="*/ 272224 w 3309983"/>
              <a:gd name="connsiteY97" fmla="*/ 1112191 h 3103853"/>
              <a:gd name="connsiteX98" fmla="*/ 302880 w 3309983"/>
              <a:gd name="connsiteY98" fmla="*/ 1088893 h 3103853"/>
              <a:gd name="connsiteX99" fmla="*/ 333535 w 3309983"/>
              <a:gd name="connsiteY99" fmla="*/ 1065594 h 3103853"/>
              <a:gd name="connsiteX100" fmla="*/ 364192 w 3309983"/>
              <a:gd name="connsiteY100" fmla="*/ 1042296 h 3103853"/>
              <a:gd name="connsiteX101" fmla="*/ 392395 w 3309983"/>
              <a:gd name="connsiteY101" fmla="*/ 1017772 h 3103853"/>
              <a:gd name="connsiteX102" fmla="*/ 416921 w 3309983"/>
              <a:gd name="connsiteY102" fmla="*/ 989569 h 3103853"/>
              <a:gd name="connsiteX103" fmla="*/ 438991 w 3309983"/>
              <a:gd name="connsiteY103" fmla="*/ 962591 h 3103853"/>
              <a:gd name="connsiteX104" fmla="*/ 456159 w 3309983"/>
              <a:gd name="connsiteY104" fmla="*/ 931936 h 3103853"/>
              <a:gd name="connsiteX105" fmla="*/ 470874 w 3309983"/>
              <a:gd name="connsiteY105" fmla="*/ 898828 h 3103853"/>
              <a:gd name="connsiteX106" fmla="*/ 483136 w 3309983"/>
              <a:gd name="connsiteY106" fmla="*/ 863267 h 3103853"/>
              <a:gd name="connsiteX107" fmla="*/ 494172 w 3309983"/>
              <a:gd name="connsiteY107" fmla="*/ 826479 h 3103853"/>
              <a:gd name="connsiteX108" fmla="*/ 503983 w 3309983"/>
              <a:gd name="connsiteY108" fmla="*/ 789692 h 3103853"/>
              <a:gd name="connsiteX109" fmla="*/ 513793 w 3309983"/>
              <a:gd name="connsiteY109" fmla="*/ 751680 h 3103853"/>
              <a:gd name="connsiteX110" fmla="*/ 524829 w 3309983"/>
              <a:gd name="connsiteY110" fmla="*/ 716119 h 3103853"/>
              <a:gd name="connsiteX111" fmla="*/ 537091 w 3309983"/>
              <a:gd name="connsiteY111" fmla="*/ 680557 h 3103853"/>
              <a:gd name="connsiteX112" fmla="*/ 551806 w 3309983"/>
              <a:gd name="connsiteY112" fmla="*/ 647450 h 3103853"/>
              <a:gd name="connsiteX113" fmla="*/ 570199 w 3309983"/>
              <a:gd name="connsiteY113" fmla="*/ 618021 h 3103853"/>
              <a:gd name="connsiteX114" fmla="*/ 592270 w 3309983"/>
              <a:gd name="connsiteY114" fmla="*/ 591044 h 3103853"/>
              <a:gd name="connsiteX115" fmla="*/ 619248 w 3309983"/>
              <a:gd name="connsiteY115" fmla="*/ 568971 h 3103853"/>
              <a:gd name="connsiteX116" fmla="*/ 648679 w 3309983"/>
              <a:gd name="connsiteY116" fmla="*/ 550578 h 3103853"/>
              <a:gd name="connsiteX117" fmla="*/ 681785 w 3309983"/>
              <a:gd name="connsiteY117" fmla="*/ 535863 h 3103853"/>
              <a:gd name="connsiteX118" fmla="*/ 717347 w 3309983"/>
              <a:gd name="connsiteY118" fmla="*/ 523601 h 3103853"/>
              <a:gd name="connsiteX119" fmla="*/ 752908 w 3309983"/>
              <a:gd name="connsiteY119" fmla="*/ 512565 h 3103853"/>
              <a:gd name="connsiteX120" fmla="*/ 790921 w 3309983"/>
              <a:gd name="connsiteY120" fmla="*/ 502755 h 3103853"/>
              <a:gd name="connsiteX121" fmla="*/ 827707 w 3309983"/>
              <a:gd name="connsiteY121" fmla="*/ 492944 h 3103853"/>
              <a:gd name="connsiteX122" fmla="*/ 864495 w 3309983"/>
              <a:gd name="connsiteY122" fmla="*/ 481908 h 3103853"/>
              <a:gd name="connsiteX123" fmla="*/ 900055 w 3309983"/>
              <a:gd name="connsiteY123" fmla="*/ 469646 h 3103853"/>
              <a:gd name="connsiteX124" fmla="*/ 933163 w 3309983"/>
              <a:gd name="connsiteY124" fmla="*/ 454931 h 3103853"/>
              <a:gd name="connsiteX125" fmla="*/ 963819 w 3309983"/>
              <a:gd name="connsiteY125" fmla="*/ 437765 h 3103853"/>
              <a:gd name="connsiteX126" fmla="*/ 990796 w 3309983"/>
              <a:gd name="connsiteY126" fmla="*/ 415693 h 3103853"/>
              <a:gd name="connsiteX127" fmla="*/ 1019000 w 3309983"/>
              <a:gd name="connsiteY127" fmla="*/ 391167 h 3103853"/>
              <a:gd name="connsiteX128" fmla="*/ 1043525 w 3309983"/>
              <a:gd name="connsiteY128" fmla="*/ 362964 h 3103853"/>
              <a:gd name="connsiteX129" fmla="*/ 1066823 w 3309983"/>
              <a:gd name="connsiteY129" fmla="*/ 333535 h 3103853"/>
              <a:gd name="connsiteX130" fmla="*/ 1090122 w 3309983"/>
              <a:gd name="connsiteY130" fmla="*/ 302879 h 3103853"/>
              <a:gd name="connsiteX131" fmla="*/ 1113420 w 3309983"/>
              <a:gd name="connsiteY131" fmla="*/ 272223 h 3103853"/>
              <a:gd name="connsiteX132" fmla="*/ 1136718 w 3309983"/>
              <a:gd name="connsiteY132" fmla="*/ 242793 h 3103853"/>
              <a:gd name="connsiteX133" fmla="*/ 1162470 w 3309983"/>
              <a:gd name="connsiteY133" fmla="*/ 214590 h 3103853"/>
              <a:gd name="connsiteX134" fmla="*/ 1188220 w 3309983"/>
              <a:gd name="connsiteY134" fmla="*/ 190066 h 3103853"/>
              <a:gd name="connsiteX135" fmla="*/ 1217650 w 3309983"/>
              <a:gd name="connsiteY135" fmla="*/ 169220 h 3103853"/>
              <a:gd name="connsiteX136" fmla="*/ 1248306 w 3309983"/>
              <a:gd name="connsiteY136" fmla="*/ 153279 h 3103853"/>
              <a:gd name="connsiteX137" fmla="*/ 1285093 w 3309983"/>
              <a:gd name="connsiteY137" fmla="*/ 142243 h 3103853"/>
              <a:gd name="connsiteX138" fmla="*/ 1323107 w 3309983"/>
              <a:gd name="connsiteY138" fmla="*/ 137338 h 3103853"/>
              <a:gd name="connsiteX139" fmla="*/ 1362345 w 3309983"/>
              <a:gd name="connsiteY139" fmla="*/ 136111 h 3103853"/>
              <a:gd name="connsiteX140" fmla="*/ 1404036 w 3309983"/>
              <a:gd name="connsiteY140" fmla="*/ 139791 h 3103853"/>
              <a:gd name="connsiteX141" fmla="*/ 1445729 w 3309983"/>
              <a:gd name="connsiteY141" fmla="*/ 144696 h 3103853"/>
              <a:gd name="connsiteX142" fmla="*/ 1487421 w 3309983"/>
              <a:gd name="connsiteY142" fmla="*/ 150827 h 3103853"/>
              <a:gd name="connsiteX143" fmla="*/ 1529113 w 3309983"/>
              <a:gd name="connsiteY143" fmla="*/ 155732 h 3103853"/>
              <a:gd name="connsiteX144" fmla="*/ 1570804 w 3309983"/>
              <a:gd name="connsiteY144" fmla="*/ 158184 h 3103853"/>
              <a:gd name="connsiteX145" fmla="*/ 1611271 w 3309983"/>
              <a:gd name="connsiteY145" fmla="*/ 158184 h 3103853"/>
              <a:gd name="connsiteX146" fmla="*/ 1649285 w 3309983"/>
              <a:gd name="connsiteY146" fmla="*/ 153279 h 3103853"/>
              <a:gd name="connsiteX147" fmla="*/ 1687298 w 3309983"/>
              <a:gd name="connsiteY147" fmla="*/ 143469 h 3103853"/>
              <a:gd name="connsiteX148" fmla="*/ 1724085 w 3309983"/>
              <a:gd name="connsiteY148" fmla="*/ 128755 h 3103853"/>
              <a:gd name="connsiteX149" fmla="*/ 1760871 w 3309983"/>
              <a:gd name="connsiteY149" fmla="*/ 109134 h 3103853"/>
              <a:gd name="connsiteX150" fmla="*/ 1797658 w 3309983"/>
              <a:gd name="connsiteY150" fmla="*/ 89515 h 3103853"/>
              <a:gd name="connsiteX151" fmla="*/ 1834445 w 3309983"/>
              <a:gd name="connsiteY151" fmla="*/ 67443 h 3103853"/>
              <a:gd name="connsiteX152" fmla="*/ 1870007 w 3309983"/>
              <a:gd name="connsiteY152" fmla="*/ 46597 h 3103853"/>
              <a:gd name="connsiteX153" fmla="*/ 1908020 w 3309983"/>
              <a:gd name="connsiteY153" fmla="*/ 28203 h 3103853"/>
              <a:gd name="connsiteX154" fmla="*/ 1944806 w 3309983"/>
              <a:gd name="connsiteY154" fmla="*/ 13488 h 3103853"/>
              <a:gd name="connsiteX155" fmla="*/ 1982820 w 3309983"/>
              <a:gd name="connsiteY155" fmla="*/ 3678 h 31038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</a:cxnLst>
            <a:rect l="l" t="t" r="r" b="b"/>
            <a:pathLst>
              <a:path w="3309983" h="3103853">
                <a:moveTo>
                  <a:pt x="2022059" y="0"/>
                </a:moveTo>
                <a:lnTo>
                  <a:pt x="2061297" y="3678"/>
                </a:lnTo>
                <a:lnTo>
                  <a:pt x="2099311" y="13488"/>
                </a:lnTo>
                <a:lnTo>
                  <a:pt x="2136099" y="28203"/>
                </a:lnTo>
                <a:lnTo>
                  <a:pt x="2174111" y="46597"/>
                </a:lnTo>
                <a:lnTo>
                  <a:pt x="2209672" y="67443"/>
                </a:lnTo>
                <a:lnTo>
                  <a:pt x="2246460" y="89515"/>
                </a:lnTo>
                <a:lnTo>
                  <a:pt x="2283247" y="109134"/>
                </a:lnTo>
                <a:lnTo>
                  <a:pt x="2320033" y="128755"/>
                </a:lnTo>
                <a:lnTo>
                  <a:pt x="2355594" y="143469"/>
                </a:lnTo>
                <a:lnTo>
                  <a:pt x="2394834" y="153279"/>
                </a:lnTo>
                <a:lnTo>
                  <a:pt x="2432846" y="158184"/>
                </a:lnTo>
                <a:lnTo>
                  <a:pt x="2473311" y="158184"/>
                </a:lnTo>
                <a:lnTo>
                  <a:pt x="2515004" y="155732"/>
                </a:lnTo>
                <a:lnTo>
                  <a:pt x="2556695" y="150827"/>
                </a:lnTo>
                <a:lnTo>
                  <a:pt x="2598388" y="144696"/>
                </a:lnTo>
                <a:lnTo>
                  <a:pt x="2640079" y="139791"/>
                </a:lnTo>
                <a:lnTo>
                  <a:pt x="2681772" y="136111"/>
                </a:lnTo>
                <a:lnTo>
                  <a:pt x="2721011" y="137338"/>
                </a:lnTo>
                <a:lnTo>
                  <a:pt x="2759024" y="142243"/>
                </a:lnTo>
                <a:lnTo>
                  <a:pt x="2795812" y="153279"/>
                </a:lnTo>
                <a:lnTo>
                  <a:pt x="2826468" y="169220"/>
                </a:lnTo>
                <a:lnTo>
                  <a:pt x="2855897" y="190066"/>
                </a:lnTo>
                <a:lnTo>
                  <a:pt x="2881648" y="214590"/>
                </a:lnTo>
                <a:lnTo>
                  <a:pt x="2907399" y="242793"/>
                </a:lnTo>
                <a:lnTo>
                  <a:pt x="2930697" y="272223"/>
                </a:lnTo>
                <a:lnTo>
                  <a:pt x="2953995" y="302879"/>
                </a:lnTo>
                <a:lnTo>
                  <a:pt x="2977294" y="333535"/>
                </a:lnTo>
                <a:lnTo>
                  <a:pt x="3000592" y="362964"/>
                </a:lnTo>
                <a:lnTo>
                  <a:pt x="3025118" y="391167"/>
                </a:lnTo>
                <a:lnTo>
                  <a:pt x="3053321" y="415693"/>
                </a:lnTo>
                <a:lnTo>
                  <a:pt x="3080299" y="437765"/>
                </a:lnTo>
                <a:lnTo>
                  <a:pt x="3110953" y="454931"/>
                </a:lnTo>
                <a:lnTo>
                  <a:pt x="3144062" y="469646"/>
                </a:lnTo>
                <a:lnTo>
                  <a:pt x="3179622" y="481908"/>
                </a:lnTo>
                <a:lnTo>
                  <a:pt x="3216409" y="492944"/>
                </a:lnTo>
                <a:lnTo>
                  <a:pt x="3253196" y="502755"/>
                </a:lnTo>
                <a:lnTo>
                  <a:pt x="3291210" y="512565"/>
                </a:lnTo>
                <a:lnTo>
                  <a:pt x="3309983" y="518391"/>
                </a:lnTo>
                <a:lnTo>
                  <a:pt x="3309983" y="3103853"/>
                </a:lnTo>
                <a:lnTo>
                  <a:pt x="454246" y="3103853"/>
                </a:lnTo>
                <a:lnTo>
                  <a:pt x="438991" y="3076613"/>
                </a:lnTo>
                <a:lnTo>
                  <a:pt x="416921" y="3049636"/>
                </a:lnTo>
                <a:lnTo>
                  <a:pt x="392395" y="3021432"/>
                </a:lnTo>
                <a:lnTo>
                  <a:pt x="364192" y="2996908"/>
                </a:lnTo>
                <a:lnTo>
                  <a:pt x="333535" y="2973610"/>
                </a:lnTo>
                <a:lnTo>
                  <a:pt x="302880" y="2950312"/>
                </a:lnTo>
                <a:lnTo>
                  <a:pt x="272224" y="2927014"/>
                </a:lnTo>
                <a:lnTo>
                  <a:pt x="242794" y="2903714"/>
                </a:lnTo>
                <a:lnTo>
                  <a:pt x="214591" y="2877964"/>
                </a:lnTo>
                <a:lnTo>
                  <a:pt x="190066" y="2852214"/>
                </a:lnTo>
                <a:lnTo>
                  <a:pt x="169221" y="2822783"/>
                </a:lnTo>
                <a:lnTo>
                  <a:pt x="153281" y="2792128"/>
                </a:lnTo>
                <a:lnTo>
                  <a:pt x="142244" y="2755342"/>
                </a:lnTo>
                <a:lnTo>
                  <a:pt x="137339" y="2717328"/>
                </a:lnTo>
                <a:lnTo>
                  <a:pt x="136112" y="2678088"/>
                </a:lnTo>
                <a:lnTo>
                  <a:pt x="139791" y="2636396"/>
                </a:lnTo>
                <a:lnTo>
                  <a:pt x="144696" y="2594705"/>
                </a:lnTo>
                <a:lnTo>
                  <a:pt x="150827" y="2553012"/>
                </a:lnTo>
                <a:lnTo>
                  <a:pt x="155732" y="2511321"/>
                </a:lnTo>
                <a:lnTo>
                  <a:pt x="158185" y="2469629"/>
                </a:lnTo>
                <a:lnTo>
                  <a:pt x="158185" y="2429163"/>
                </a:lnTo>
                <a:lnTo>
                  <a:pt x="153281" y="2391151"/>
                </a:lnTo>
                <a:lnTo>
                  <a:pt x="143470" y="2353137"/>
                </a:lnTo>
                <a:lnTo>
                  <a:pt x="128755" y="2317576"/>
                </a:lnTo>
                <a:lnTo>
                  <a:pt x="110362" y="2280789"/>
                </a:lnTo>
                <a:lnTo>
                  <a:pt x="89515" y="2244004"/>
                </a:lnTo>
                <a:lnTo>
                  <a:pt x="67444" y="2207216"/>
                </a:lnTo>
                <a:lnTo>
                  <a:pt x="46598" y="2171654"/>
                </a:lnTo>
                <a:lnTo>
                  <a:pt x="28203" y="2133642"/>
                </a:lnTo>
                <a:lnTo>
                  <a:pt x="13490" y="2096855"/>
                </a:lnTo>
                <a:lnTo>
                  <a:pt x="3680" y="2058841"/>
                </a:lnTo>
                <a:lnTo>
                  <a:pt x="0" y="2019602"/>
                </a:lnTo>
                <a:lnTo>
                  <a:pt x="3680" y="1980363"/>
                </a:lnTo>
                <a:lnTo>
                  <a:pt x="13490" y="1942350"/>
                </a:lnTo>
                <a:lnTo>
                  <a:pt x="28203" y="1905563"/>
                </a:lnTo>
                <a:lnTo>
                  <a:pt x="46598" y="1867550"/>
                </a:lnTo>
                <a:lnTo>
                  <a:pt x="67444" y="1831989"/>
                </a:lnTo>
                <a:lnTo>
                  <a:pt x="89515" y="1795203"/>
                </a:lnTo>
                <a:lnTo>
                  <a:pt x="110362" y="1758415"/>
                </a:lnTo>
                <a:lnTo>
                  <a:pt x="128755" y="1721629"/>
                </a:lnTo>
                <a:lnTo>
                  <a:pt x="143470" y="1686067"/>
                </a:lnTo>
                <a:lnTo>
                  <a:pt x="153281" y="1648054"/>
                </a:lnTo>
                <a:lnTo>
                  <a:pt x="158185" y="1610042"/>
                </a:lnTo>
                <a:lnTo>
                  <a:pt x="158185" y="1569576"/>
                </a:lnTo>
                <a:lnTo>
                  <a:pt x="155732" y="1527883"/>
                </a:lnTo>
                <a:lnTo>
                  <a:pt x="150827" y="1486192"/>
                </a:lnTo>
                <a:lnTo>
                  <a:pt x="144696" y="1444499"/>
                </a:lnTo>
                <a:lnTo>
                  <a:pt x="139791" y="1402808"/>
                </a:lnTo>
                <a:lnTo>
                  <a:pt x="136112" y="1361117"/>
                </a:lnTo>
                <a:lnTo>
                  <a:pt x="137339" y="1321877"/>
                </a:lnTo>
                <a:lnTo>
                  <a:pt x="142244" y="1283864"/>
                </a:lnTo>
                <a:lnTo>
                  <a:pt x="153281" y="1247077"/>
                </a:lnTo>
                <a:lnTo>
                  <a:pt x="169221" y="1216422"/>
                </a:lnTo>
                <a:lnTo>
                  <a:pt x="190066" y="1186992"/>
                </a:lnTo>
                <a:lnTo>
                  <a:pt x="214591" y="1161241"/>
                </a:lnTo>
                <a:lnTo>
                  <a:pt x="242794" y="1135491"/>
                </a:lnTo>
                <a:lnTo>
                  <a:pt x="272224" y="1112191"/>
                </a:lnTo>
                <a:lnTo>
                  <a:pt x="302880" y="1088893"/>
                </a:lnTo>
                <a:lnTo>
                  <a:pt x="333535" y="1065594"/>
                </a:lnTo>
                <a:lnTo>
                  <a:pt x="364192" y="1042296"/>
                </a:lnTo>
                <a:lnTo>
                  <a:pt x="392395" y="1017772"/>
                </a:lnTo>
                <a:lnTo>
                  <a:pt x="416921" y="989569"/>
                </a:lnTo>
                <a:lnTo>
                  <a:pt x="438991" y="962591"/>
                </a:lnTo>
                <a:lnTo>
                  <a:pt x="456159" y="931936"/>
                </a:lnTo>
                <a:lnTo>
                  <a:pt x="470874" y="898828"/>
                </a:lnTo>
                <a:lnTo>
                  <a:pt x="483136" y="863267"/>
                </a:lnTo>
                <a:lnTo>
                  <a:pt x="494172" y="826479"/>
                </a:lnTo>
                <a:lnTo>
                  <a:pt x="503983" y="789692"/>
                </a:lnTo>
                <a:lnTo>
                  <a:pt x="513793" y="751680"/>
                </a:lnTo>
                <a:lnTo>
                  <a:pt x="524829" y="716119"/>
                </a:lnTo>
                <a:lnTo>
                  <a:pt x="537091" y="680557"/>
                </a:lnTo>
                <a:lnTo>
                  <a:pt x="551806" y="647450"/>
                </a:lnTo>
                <a:lnTo>
                  <a:pt x="570199" y="618021"/>
                </a:lnTo>
                <a:lnTo>
                  <a:pt x="592270" y="591044"/>
                </a:lnTo>
                <a:lnTo>
                  <a:pt x="619248" y="568971"/>
                </a:lnTo>
                <a:lnTo>
                  <a:pt x="648679" y="550578"/>
                </a:lnTo>
                <a:lnTo>
                  <a:pt x="681785" y="535863"/>
                </a:lnTo>
                <a:lnTo>
                  <a:pt x="717347" y="523601"/>
                </a:lnTo>
                <a:lnTo>
                  <a:pt x="752908" y="512565"/>
                </a:lnTo>
                <a:lnTo>
                  <a:pt x="790921" y="502755"/>
                </a:lnTo>
                <a:lnTo>
                  <a:pt x="827707" y="492944"/>
                </a:lnTo>
                <a:lnTo>
                  <a:pt x="864495" y="481908"/>
                </a:lnTo>
                <a:lnTo>
                  <a:pt x="900055" y="469646"/>
                </a:lnTo>
                <a:lnTo>
                  <a:pt x="933163" y="454931"/>
                </a:lnTo>
                <a:lnTo>
                  <a:pt x="963819" y="437765"/>
                </a:lnTo>
                <a:lnTo>
                  <a:pt x="990796" y="415693"/>
                </a:lnTo>
                <a:lnTo>
                  <a:pt x="1019000" y="391167"/>
                </a:lnTo>
                <a:lnTo>
                  <a:pt x="1043525" y="362964"/>
                </a:lnTo>
                <a:lnTo>
                  <a:pt x="1066823" y="333535"/>
                </a:lnTo>
                <a:lnTo>
                  <a:pt x="1090122" y="302879"/>
                </a:lnTo>
                <a:lnTo>
                  <a:pt x="1113420" y="272223"/>
                </a:lnTo>
                <a:lnTo>
                  <a:pt x="1136718" y="242793"/>
                </a:lnTo>
                <a:lnTo>
                  <a:pt x="1162470" y="214590"/>
                </a:lnTo>
                <a:lnTo>
                  <a:pt x="1188220" y="190066"/>
                </a:lnTo>
                <a:lnTo>
                  <a:pt x="1217650" y="169220"/>
                </a:lnTo>
                <a:lnTo>
                  <a:pt x="1248306" y="153279"/>
                </a:lnTo>
                <a:lnTo>
                  <a:pt x="1285093" y="142243"/>
                </a:lnTo>
                <a:lnTo>
                  <a:pt x="1323107" y="137338"/>
                </a:lnTo>
                <a:lnTo>
                  <a:pt x="1362345" y="136111"/>
                </a:lnTo>
                <a:lnTo>
                  <a:pt x="1404036" y="139791"/>
                </a:lnTo>
                <a:lnTo>
                  <a:pt x="1445729" y="144696"/>
                </a:lnTo>
                <a:lnTo>
                  <a:pt x="1487421" y="150827"/>
                </a:lnTo>
                <a:lnTo>
                  <a:pt x="1529113" y="155732"/>
                </a:lnTo>
                <a:lnTo>
                  <a:pt x="1570804" y="158184"/>
                </a:lnTo>
                <a:lnTo>
                  <a:pt x="1611271" y="158184"/>
                </a:lnTo>
                <a:lnTo>
                  <a:pt x="1649285" y="153279"/>
                </a:lnTo>
                <a:lnTo>
                  <a:pt x="1687298" y="143469"/>
                </a:lnTo>
                <a:lnTo>
                  <a:pt x="1724085" y="128755"/>
                </a:lnTo>
                <a:lnTo>
                  <a:pt x="1760871" y="109134"/>
                </a:lnTo>
                <a:lnTo>
                  <a:pt x="1797658" y="89515"/>
                </a:lnTo>
                <a:lnTo>
                  <a:pt x="1834445" y="67443"/>
                </a:lnTo>
                <a:lnTo>
                  <a:pt x="1870007" y="46597"/>
                </a:lnTo>
                <a:lnTo>
                  <a:pt x="1908020" y="28203"/>
                </a:lnTo>
                <a:lnTo>
                  <a:pt x="1944806" y="13488"/>
                </a:lnTo>
                <a:lnTo>
                  <a:pt x="1982820" y="3678"/>
                </a:ln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2" name="Picture 4" descr="Resultado de imagen de red dead redemption 2 love scene">
            <a:extLst>
              <a:ext uri="{FF2B5EF4-FFF2-40B4-BE49-F238E27FC236}">
                <a16:creationId xmlns:a16="http://schemas.microsoft.com/office/drawing/2014/main" xmlns="" id="{B6D26ED4-24CA-4865-9E90-C02FB80B99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310" t="3736" r="11871" b="4999"/>
          <a:stretch/>
        </p:blipFill>
        <p:spPr bwMode="auto">
          <a:xfrm>
            <a:off x="9018358" y="3890298"/>
            <a:ext cx="3173643" cy="2967700"/>
          </a:xfrm>
          <a:custGeom>
            <a:avLst/>
            <a:gdLst>
              <a:gd name="connsiteX0" fmla="*/ 1885720 w 3173643"/>
              <a:gd name="connsiteY0" fmla="*/ 0 h 2967700"/>
              <a:gd name="connsiteX1" fmla="*/ 1922313 w 3173643"/>
              <a:gd name="connsiteY1" fmla="*/ 3430 h 2967700"/>
              <a:gd name="connsiteX2" fmla="*/ 1957763 w 3173643"/>
              <a:gd name="connsiteY2" fmla="*/ 12579 h 2967700"/>
              <a:gd name="connsiteX3" fmla="*/ 1992070 w 3173643"/>
              <a:gd name="connsiteY3" fmla="*/ 26302 h 2967700"/>
              <a:gd name="connsiteX4" fmla="*/ 2027519 w 3173643"/>
              <a:gd name="connsiteY4" fmla="*/ 43455 h 2967700"/>
              <a:gd name="connsiteX5" fmla="*/ 2060683 w 3173643"/>
              <a:gd name="connsiteY5" fmla="*/ 62896 h 2967700"/>
              <a:gd name="connsiteX6" fmla="*/ 2094991 w 3173643"/>
              <a:gd name="connsiteY6" fmla="*/ 83480 h 2967700"/>
              <a:gd name="connsiteX7" fmla="*/ 2129297 w 3173643"/>
              <a:gd name="connsiteY7" fmla="*/ 101777 h 2967700"/>
              <a:gd name="connsiteX8" fmla="*/ 2163602 w 3173643"/>
              <a:gd name="connsiteY8" fmla="*/ 120075 h 2967700"/>
              <a:gd name="connsiteX9" fmla="*/ 2196766 w 3173643"/>
              <a:gd name="connsiteY9" fmla="*/ 133797 h 2967700"/>
              <a:gd name="connsiteX10" fmla="*/ 2233360 w 3173643"/>
              <a:gd name="connsiteY10" fmla="*/ 142945 h 2967700"/>
              <a:gd name="connsiteX11" fmla="*/ 2268809 w 3173643"/>
              <a:gd name="connsiteY11" fmla="*/ 147520 h 2967700"/>
              <a:gd name="connsiteX12" fmla="*/ 2306546 w 3173643"/>
              <a:gd name="connsiteY12" fmla="*/ 147520 h 2967700"/>
              <a:gd name="connsiteX13" fmla="*/ 2345428 w 3173643"/>
              <a:gd name="connsiteY13" fmla="*/ 145233 h 2967700"/>
              <a:gd name="connsiteX14" fmla="*/ 2384308 w 3173643"/>
              <a:gd name="connsiteY14" fmla="*/ 140659 h 2967700"/>
              <a:gd name="connsiteX15" fmla="*/ 2423190 w 3173643"/>
              <a:gd name="connsiteY15" fmla="*/ 134941 h 2967700"/>
              <a:gd name="connsiteX16" fmla="*/ 2462070 w 3173643"/>
              <a:gd name="connsiteY16" fmla="*/ 130367 h 2967700"/>
              <a:gd name="connsiteX17" fmla="*/ 2500951 w 3173643"/>
              <a:gd name="connsiteY17" fmla="*/ 126936 h 2967700"/>
              <a:gd name="connsiteX18" fmla="*/ 2537544 w 3173643"/>
              <a:gd name="connsiteY18" fmla="*/ 128079 h 2967700"/>
              <a:gd name="connsiteX19" fmla="*/ 2572995 w 3173643"/>
              <a:gd name="connsiteY19" fmla="*/ 132653 h 2967700"/>
              <a:gd name="connsiteX20" fmla="*/ 2607301 w 3173643"/>
              <a:gd name="connsiteY20" fmla="*/ 142945 h 2967700"/>
              <a:gd name="connsiteX21" fmla="*/ 2635891 w 3173643"/>
              <a:gd name="connsiteY21" fmla="*/ 157812 h 2967700"/>
              <a:gd name="connsiteX22" fmla="*/ 2663335 w 3173643"/>
              <a:gd name="connsiteY22" fmla="*/ 177253 h 2967700"/>
              <a:gd name="connsiteX23" fmla="*/ 2687350 w 3173643"/>
              <a:gd name="connsiteY23" fmla="*/ 200124 h 2967700"/>
              <a:gd name="connsiteX24" fmla="*/ 2711365 w 3173643"/>
              <a:gd name="connsiteY24" fmla="*/ 226426 h 2967700"/>
              <a:gd name="connsiteX25" fmla="*/ 2733093 w 3173643"/>
              <a:gd name="connsiteY25" fmla="*/ 253871 h 2967700"/>
              <a:gd name="connsiteX26" fmla="*/ 2754820 w 3173643"/>
              <a:gd name="connsiteY26" fmla="*/ 282461 h 2967700"/>
              <a:gd name="connsiteX27" fmla="*/ 2776547 w 3173643"/>
              <a:gd name="connsiteY27" fmla="*/ 311049 h 2967700"/>
              <a:gd name="connsiteX28" fmla="*/ 2798275 w 3173643"/>
              <a:gd name="connsiteY28" fmla="*/ 338495 h 2967700"/>
              <a:gd name="connsiteX29" fmla="*/ 2821146 w 3173643"/>
              <a:gd name="connsiteY29" fmla="*/ 364797 h 2967700"/>
              <a:gd name="connsiteX30" fmla="*/ 2847448 w 3173643"/>
              <a:gd name="connsiteY30" fmla="*/ 387669 h 2967700"/>
              <a:gd name="connsiteX31" fmla="*/ 2872607 w 3173643"/>
              <a:gd name="connsiteY31" fmla="*/ 408253 h 2967700"/>
              <a:gd name="connsiteX32" fmla="*/ 2901195 w 3173643"/>
              <a:gd name="connsiteY32" fmla="*/ 424261 h 2967700"/>
              <a:gd name="connsiteX33" fmla="*/ 2932071 w 3173643"/>
              <a:gd name="connsiteY33" fmla="*/ 437985 h 2967700"/>
              <a:gd name="connsiteX34" fmla="*/ 2965233 w 3173643"/>
              <a:gd name="connsiteY34" fmla="*/ 449420 h 2967700"/>
              <a:gd name="connsiteX35" fmla="*/ 2999539 w 3173643"/>
              <a:gd name="connsiteY35" fmla="*/ 459712 h 2967700"/>
              <a:gd name="connsiteX36" fmla="*/ 3033847 w 3173643"/>
              <a:gd name="connsiteY36" fmla="*/ 468861 h 2967700"/>
              <a:gd name="connsiteX37" fmla="*/ 3069297 w 3173643"/>
              <a:gd name="connsiteY37" fmla="*/ 478010 h 2967700"/>
              <a:gd name="connsiteX38" fmla="*/ 3102460 w 3173643"/>
              <a:gd name="connsiteY38" fmla="*/ 488302 h 2967700"/>
              <a:gd name="connsiteX39" fmla="*/ 3135622 w 3173643"/>
              <a:gd name="connsiteY39" fmla="*/ 499737 h 2967700"/>
              <a:gd name="connsiteX40" fmla="*/ 3166499 w 3173643"/>
              <a:gd name="connsiteY40" fmla="*/ 513461 h 2967700"/>
              <a:gd name="connsiteX41" fmla="*/ 3173643 w 3173643"/>
              <a:gd name="connsiteY41" fmla="*/ 517926 h 2967700"/>
              <a:gd name="connsiteX42" fmla="*/ 3173643 w 3173643"/>
              <a:gd name="connsiteY42" fmla="*/ 2967700 h 2967700"/>
              <a:gd name="connsiteX43" fmla="*/ 452321 w 3173643"/>
              <a:gd name="connsiteY43" fmla="*/ 2967700 h 2967700"/>
              <a:gd name="connsiteX44" fmla="*/ 450560 w 3173643"/>
              <a:gd name="connsiteY44" fmla="*/ 2961831 h 2967700"/>
              <a:gd name="connsiteX45" fmla="*/ 439125 w 3173643"/>
              <a:gd name="connsiteY45" fmla="*/ 2928666 h 2967700"/>
              <a:gd name="connsiteX46" fmla="*/ 425402 w 3173643"/>
              <a:gd name="connsiteY46" fmla="*/ 2897790 h 2967700"/>
              <a:gd name="connsiteX47" fmla="*/ 409392 w 3173643"/>
              <a:gd name="connsiteY47" fmla="*/ 2869201 h 2967700"/>
              <a:gd name="connsiteX48" fmla="*/ 388809 w 3173643"/>
              <a:gd name="connsiteY48" fmla="*/ 2844043 h 2967700"/>
              <a:gd name="connsiteX49" fmla="*/ 365937 w 3173643"/>
              <a:gd name="connsiteY49" fmla="*/ 2817741 h 2967700"/>
              <a:gd name="connsiteX50" fmla="*/ 339636 w 3173643"/>
              <a:gd name="connsiteY50" fmla="*/ 2794870 h 2967700"/>
              <a:gd name="connsiteX51" fmla="*/ 311046 w 3173643"/>
              <a:gd name="connsiteY51" fmla="*/ 2773142 h 2967700"/>
              <a:gd name="connsiteX52" fmla="*/ 282458 w 3173643"/>
              <a:gd name="connsiteY52" fmla="*/ 2751415 h 2967700"/>
              <a:gd name="connsiteX53" fmla="*/ 253870 w 3173643"/>
              <a:gd name="connsiteY53" fmla="*/ 2729687 h 2967700"/>
              <a:gd name="connsiteX54" fmla="*/ 226423 w 3173643"/>
              <a:gd name="connsiteY54" fmla="*/ 2707959 h 2967700"/>
              <a:gd name="connsiteX55" fmla="*/ 200122 w 3173643"/>
              <a:gd name="connsiteY55" fmla="*/ 2683944 h 2967700"/>
              <a:gd name="connsiteX56" fmla="*/ 177251 w 3173643"/>
              <a:gd name="connsiteY56" fmla="*/ 2659930 h 2967700"/>
              <a:gd name="connsiteX57" fmla="*/ 157812 w 3173643"/>
              <a:gd name="connsiteY57" fmla="*/ 2632484 h 2967700"/>
              <a:gd name="connsiteX58" fmla="*/ 142945 w 3173643"/>
              <a:gd name="connsiteY58" fmla="*/ 2603895 h 2967700"/>
              <a:gd name="connsiteX59" fmla="*/ 132653 w 3173643"/>
              <a:gd name="connsiteY59" fmla="*/ 2569589 h 2967700"/>
              <a:gd name="connsiteX60" fmla="*/ 128079 w 3173643"/>
              <a:gd name="connsiteY60" fmla="*/ 2534138 h 2967700"/>
              <a:gd name="connsiteX61" fmla="*/ 126934 w 3173643"/>
              <a:gd name="connsiteY61" fmla="*/ 2497543 h 2967700"/>
              <a:gd name="connsiteX62" fmla="*/ 130365 w 3173643"/>
              <a:gd name="connsiteY62" fmla="*/ 2458662 h 2967700"/>
              <a:gd name="connsiteX63" fmla="*/ 134940 w 3173643"/>
              <a:gd name="connsiteY63" fmla="*/ 2419782 h 2967700"/>
              <a:gd name="connsiteX64" fmla="*/ 140657 w 3173643"/>
              <a:gd name="connsiteY64" fmla="*/ 2380900 h 2967700"/>
              <a:gd name="connsiteX65" fmla="*/ 145232 w 3173643"/>
              <a:gd name="connsiteY65" fmla="*/ 2342019 h 2967700"/>
              <a:gd name="connsiteX66" fmla="*/ 147519 w 3173643"/>
              <a:gd name="connsiteY66" fmla="*/ 2303138 h 2967700"/>
              <a:gd name="connsiteX67" fmla="*/ 147519 w 3173643"/>
              <a:gd name="connsiteY67" fmla="*/ 2265400 h 2967700"/>
              <a:gd name="connsiteX68" fmla="*/ 142945 w 3173643"/>
              <a:gd name="connsiteY68" fmla="*/ 2229950 h 2967700"/>
              <a:gd name="connsiteX69" fmla="*/ 133796 w 3173643"/>
              <a:gd name="connsiteY69" fmla="*/ 2194499 h 2967700"/>
              <a:gd name="connsiteX70" fmla="*/ 120073 w 3173643"/>
              <a:gd name="connsiteY70" fmla="*/ 2161335 h 2967700"/>
              <a:gd name="connsiteX71" fmla="*/ 102920 w 3173643"/>
              <a:gd name="connsiteY71" fmla="*/ 2127029 h 2967700"/>
              <a:gd name="connsiteX72" fmla="*/ 83479 w 3173643"/>
              <a:gd name="connsiteY72" fmla="*/ 2092723 h 2967700"/>
              <a:gd name="connsiteX73" fmla="*/ 62897 w 3173643"/>
              <a:gd name="connsiteY73" fmla="*/ 2058415 h 2967700"/>
              <a:gd name="connsiteX74" fmla="*/ 43456 w 3173643"/>
              <a:gd name="connsiteY74" fmla="*/ 2025251 h 2967700"/>
              <a:gd name="connsiteX75" fmla="*/ 26302 w 3173643"/>
              <a:gd name="connsiteY75" fmla="*/ 1989801 h 2967700"/>
              <a:gd name="connsiteX76" fmla="*/ 12580 w 3173643"/>
              <a:gd name="connsiteY76" fmla="*/ 1955494 h 2967700"/>
              <a:gd name="connsiteX77" fmla="*/ 3431 w 3173643"/>
              <a:gd name="connsiteY77" fmla="*/ 1920043 h 2967700"/>
              <a:gd name="connsiteX78" fmla="*/ 0 w 3173643"/>
              <a:gd name="connsiteY78" fmla="*/ 1883449 h 2967700"/>
              <a:gd name="connsiteX79" fmla="*/ 3431 w 3173643"/>
              <a:gd name="connsiteY79" fmla="*/ 1846856 h 2967700"/>
              <a:gd name="connsiteX80" fmla="*/ 12580 w 3173643"/>
              <a:gd name="connsiteY80" fmla="*/ 1811405 h 2967700"/>
              <a:gd name="connsiteX81" fmla="*/ 26302 w 3173643"/>
              <a:gd name="connsiteY81" fmla="*/ 1777098 h 2967700"/>
              <a:gd name="connsiteX82" fmla="*/ 43456 w 3173643"/>
              <a:gd name="connsiteY82" fmla="*/ 1741648 h 2967700"/>
              <a:gd name="connsiteX83" fmla="*/ 62897 w 3173643"/>
              <a:gd name="connsiteY83" fmla="*/ 1708484 h 2967700"/>
              <a:gd name="connsiteX84" fmla="*/ 83479 w 3173643"/>
              <a:gd name="connsiteY84" fmla="*/ 1674178 h 2967700"/>
              <a:gd name="connsiteX85" fmla="*/ 102920 w 3173643"/>
              <a:gd name="connsiteY85" fmla="*/ 1639870 h 2967700"/>
              <a:gd name="connsiteX86" fmla="*/ 120073 w 3173643"/>
              <a:gd name="connsiteY86" fmla="*/ 1605564 h 2967700"/>
              <a:gd name="connsiteX87" fmla="*/ 133796 w 3173643"/>
              <a:gd name="connsiteY87" fmla="*/ 1572400 h 2967700"/>
              <a:gd name="connsiteX88" fmla="*/ 142945 w 3173643"/>
              <a:gd name="connsiteY88" fmla="*/ 1536949 h 2967700"/>
              <a:gd name="connsiteX89" fmla="*/ 147519 w 3173643"/>
              <a:gd name="connsiteY89" fmla="*/ 1501500 h 2967700"/>
              <a:gd name="connsiteX90" fmla="*/ 147519 w 3173643"/>
              <a:gd name="connsiteY90" fmla="*/ 1463762 h 2967700"/>
              <a:gd name="connsiteX91" fmla="*/ 145232 w 3173643"/>
              <a:gd name="connsiteY91" fmla="*/ 1424880 h 2967700"/>
              <a:gd name="connsiteX92" fmla="*/ 140657 w 3173643"/>
              <a:gd name="connsiteY92" fmla="*/ 1386000 h 2967700"/>
              <a:gd name="connsiteX93" fmla="*/ 134940 w 3173643"/>
              <a:gd name="connsiteY93" fmla="*/ 1347118 h 2967700"/>
              <a:gd name="connsiteX94" fmla="*/ 130365 w 3173643"/>
              <a:gd name="connsiteY94" fmla="*/ 1308237 h 2967700"/>
              <a:gd name="connsiteX95" fmla="*/ 126934 w 3173643"/>
              <a:gd name="connsiteY95" fmla="*/ 1269356 h 2967700"/>
              <a:gd name="connsiteX96" fmla="*/ 128079 w 3173643"/>
              <a:gd name="connsiteY96" fmla="*/ 1232762 h 2967700"/>
              <a:gd name="connsiteX97" fmla="*/ 132653 w 3173643"/>
              <a:gd name="connsiteY97" fmla="*/ 1197312 h 2967700"/>
              <a:gd name="connsiteX98" fmla="*/ 142945 w 3173643"/>
              <a:gd name="connsiteY98" fmla="*/ 1163004 h 2967700"/>
              <a:gd name="connsiteX99" fmla="*/ 157812 w 3173643"/>
              <a:gd name="connsiteY99" fmla="*/ 1134416 h 2967700"/>
              <a:gd name="connsiteX100" fmla="*/ 177251 w 3173643"/>
              <a:gd name="connsiteY100" fmla="*/ 1106970 h 2967700"/>
              <a:gd name="connsiteX101" fmla="*/ 200122 w 3173643"/>
              <a:gd name="connsiteY101" fmla="*/ 1082955 h 2967700"/>
              <a:gd name="connsiteX102" fmla="*/ 226423 w 3173643"/>
              <a:gd name="connsiteY102" fmla="*/ 1058941 h 2967700"/>
              <a:gd name="connsiteX103" fmla="*/ 253870 w 3173643"/>
              <a:gd name="connsiteY103" fmla="*/ 1037212 h 2967700"/>
              <a:gd name="connsiteX104" fmla="*/ 282458 w 3173643"/>
              <a:gd name="connsiteY104" fmla="*/ 1015484 h 2967700"/>
              <a:gd name="connsiteX105" fmla="*/ 311046 w 3173643"/>
              <a:gd name="connsiteY105" fmla="*/ 993757 h 2967700"/>
              <a:gd name="connsiteX106" fmla="*/ 339636 w 3173643"/>
              <a:gd name="connsiteY106" fmla="*/ 972029 h 2967700"/>
              <a:gd name="connsiteX107" fmla="*/ 365937 w 3173643"/>
              <a:gd name="connsiteY107" fmla="*/ 949159 h 2967700"/>
              <a:gd name="connsiteX108" fmla="*/ 388809 w 3173643"/>
              <a:gd name="connsiteY108" fmla="*/ 922857 h 2967700"/>
              <a:gd name="connsiteX109" fmla="*/ 409392 w 3173643"/>
              <a:gd name="connsiteY109" fmla="*/ 897698 h 2967700"/>
              <a:gd name="connsiteX110" fmla="*/ 425402 w 3173643"/>
              <a:gd name="connsiteY110" fmla="*/ 869109 h 2967700"/>
              <a:gd name="connsiteX111" fmla="*/ 439125 w 3173643"/>
              <a:gd name="connsiteY111" fmla="*/ 838233 h 2967700"/>
              <a:gd name="connsiteX112" fmla="*/ 450560 w 3173643"/>
              <a:gd name="connsiteY112" fmla="*/ 805069 h 2967700"/>
              <a:gd name="connsiteX113" fmla="*/ 460852 w 3173643"/>
              <a:gd name="connsiteY113" fmla="*/ 770761 h 2967700"/>
              <a:gd name="connsiteX114" fmla="*/ 470001 w 3173643"/>
              <a:gd name="connsiteY114" fmla="*/ 736455 h 2967700"/>
              <a:gd name="connsiteX115" fmla="*/ 479150 w 3173643"/>
              <a:gd name="connsiteY115" fmla="*/ 701004 h 2967700"/>
              <a:gd name="connsiteX116" fmla="*/ 489442 w 3173643"/>
              <a:gd name="connsiteY116" fmla="*/ 667841 h 2967700"/>
              <a:gd name="connsiteX117" fmla="*/ 500877 w 3173643"/>
              <a:gd name="connsiteY117" fmla="*/ 634677 h 2967700"/>
              <a:gd name="connsiteX118" fmla="*/ 514600 w 3173643"/>
              <a:gd name="connsiteY118" fmla="*/ 603802 h 2967700"/>
              <a:gd name="connsiteX119" fmla="*/ 531753 w 3173643"/>
              <a:gd name="connsiteY119" fmla="*/ 576357 h 2967700"/>
              <a:gd name="connsiteX120" fmla="*/ 552336 w 3173643"/>
              <a:gd name="connsiteY120" fmla="*/ 551198 h 2967700"/>
              <a:gd name="connsiteX121" fmla="*/ 577494 w 3173643"/>
              <a:gd name="connsiteY121" fmla="*/ 530614 h 2967700"/>
              <a:gd name="connsiteX122" fmla="*/ 604941 w 3173643"/>
              <a:gd name="connsiteY122" fmla="*/ 513461 h 2967700"/>
              <a:gd name="connsiteX123" fmla="*/ 635815 w 3173643"/>
              <a:gd name="connsiteY123" fmla="*/ 499737 h 2967700"/>
              <a:gd name="connsiteX124" fmla="*/ 668979 w 3173643"/>
              <a:gd name="connsiteY124" fmla="*/ 488302 h 2967700"/>
              <a:gd name="connsiteX125" fmla="*/ 702142 w 3173643"/>
              <a:gd name="connsiteY125" fmla="*/ 478010 h 2967700"/>
              <a:gd name="connsiteX126" fmla="*/ 737592 w 3173643"/>
              <a:gd name="connsiteY126" fmla="*/ 468861 h 2967700"/>
              <a:gd name="connsiteX127" fmla="*/ 771898 w 3173643"/>
              <a:gd name="connsiteY127" fmla="*/ 459712 h 2967700"/>
              <a:gd name="connsiteX128" fmla="*/ 806205 w 3173643"/>
              <a:gd name="connsiteY128" fmla="*/ 449420 h 2967700"/>
              <a:gd name="connsiteX129" fmla="*/ 839368 w 3173643"/>
              <a:gd name="connsiteY129" fmla="*/ 437985 h 2967700"/>
              <a:gd name="connsiteX130" fmla="*/ 870244 w 3173643"/>
              <a:gd name="connsiteY130" fmla="*/ 424261 h 2967700"/>
              <a:gd name="connsiteX131" fmla="*/ 898833 w 3173643"/>
              <a:gd name="connsiteY131" fmla="*/ 408253 h 2967700"/>
              <a:gd name="connsiteX132" fmla="*/ 923991 w 3173643"/>
              <a:gd name="connsiteY132" fmla="*/ 387669 h 2967700"/>
              <a:gd name="connsiteX133" fmla="*/ 950293 w 3173643"/>
              <a:gd name="connsiteY133" fmla="*/ 364797 h 2967700"/>
              <a:gd name="connsiteX134" fmla="*/ 973165 w 3173643"/>
              <a:gd name="connsiteY134" fmla="*/ 338495 h 2967700"/>
              <a:gd name="connsiteX135" fmla="*/ 994892 w 3173643"/>
              <a:gd name="connsiteY135" fmla="*/ 311049 h 2967700"/>
              <a:gd name="connsiteX136" fmla="*/ 1016619 w 3173643"/>
              <a:gd name="connsiteY136" fmla="*/ 282461 h 2967700"/>
              <a:gd name="connsiteX137" fmla="*/ 1038347 w 3173643"/>
              <a:gd name="connsiteY137" fmla="*/ 253871 h 2967700"/>
              <a:gd name="connsiteX138" fmla="*/ 1060074 w 3173643"/>
              <a:gd name="connsiteY138" fmla="*/ 226426 h 2967700"/>
              <a:gd name="connsiteX139" fmla="*/ 1084089 w 3173643"/>
              <a:gd name="connsiteY139" fmla="*/ 200124 h 2967700"/>
              <a:gd name="connsiteX140" fmla="*/ 1108103 w 3173643"/>
              <a:gd name="connsiteY140" fmla="*/ 177253 h 2967700"/>
              <a:gd name="connsiteX141" fmla="*/ 1135549 w 3173643"/>
              <a:gd name="connsiteY141" fmla="*/ 157812 h 2967700"/>
              <a:gd name="connsiteX142" fmla="*/ 1164137 w 3173643"/>
              <a:gd name="connsiteY142" fmla="*/ 142945 h 2967700"/>
              <a:gd name="connsiteX143" fmla="*/ 1198445 w 3173643"/>
              <a:gd name="connsiteY143" fmla="*/ 132653 h 2967700"/>
              <a:gd name="connsiteX144" fmla="*/ 1233895 w 3173643"/>
              <a:gd name="connsiteY144" fmla="*/ 128079 h 2967700"/>
              <a:gd name="connsiteX145" fmla="*/ 1270487 w 3173643"/>
              <a:gd name="connsiteY145" fmla="*/ 126936 h 2967700"/>
              <a:gd name="connsiteX146" fmla="*/ 1309368 w 3173643"/>
              <a:gd name="connsiteY146" fmla="*/ 130367 h 2967700"/>
              <a:gd name="connsiteX147" fmla="*/ 1348249 w 3173643"/>
              <a:gd name="connsiteY147" fmla="*/ 134941 h 2967700"/>
              <a:gd name="connsiteX148" fmla="*/ 1387131 w 3173643"/>
              <a:gd name="connsiteY148" fmla="*/ 140659 h 2967700"/>
              <a:gd name="connsiteX149" fmla="*/ 1426011 w 3173643"/>
              <a:gd name="connsiteY149" fmla="*/ 145233 h 2967700"/>
              <a:gd name="connsiteX150" fmla="*/ 1464891 w 3173643"/>
              <a:gd name="connsiteY150" fmla="*/ 147520 h 2967700"/>
              <a:gd name="connsiteX151" fmla="*/ 1502630 w 3173643"/>
              <a:gd name="connsiteY151" fmla="*/ 147520 h 2967700"/>
              <a:gd name="connsiteX152" fmla="*/ 1538080 w 3173643"/>
              <a:gd name="connsiteY152" fmla="*/ 142945 h 2967700"/>
              <a:gd name="connsiteX153" fmla="*/ 1573531 w 3173643"/>
              <a:gd name="connsiteY153" fmla="*/ 133797 h 2967700"/>
              <a:gd name="connsiteX154" fmla="*/ 1607837 w 3173643"/>
              <a:gd name="connsiteY154" fmla="*/ 120075 h 2967700"/>
              <a:gd name="connsiteX155" fmla="*/ 1642143 w 3173643"/>
              <a:gd name="connsiteY155" fmla="*/ 101777 h 2967700"/>
              <a:gd name="connsiteX156" fmla="*/ 1676450 w 3173643"/>
              <a:gd name="connsiteY156" fmla="*/ 83480 h 2967700"/>
              <a:gd name="connsiteX157" fmla="*/ 1710756 w 3173643"/>
              <a:gd name="connsiteY157" fmla="*/ 62896 h 2967700"/>
              <a:gd name="connsiteX158" fmla="*/ 1743919 w 3173643"/>
              <a:gd name="connsiteY158" fmla="*/ 43455 h 2967700"/>
              <a:gd name="connsiteX159" fmla="*/ 1779370 w 3173643"/>
              <a:gd name="connsiteY159" fmla="*/ 26302 h 2967700"/>
              <a:gd name="connsiteX160" fmla="*/ 1813676 w 3173643"/>
              <a:gd name="connsiteY160" fmla="*/ 12579 h 2967700"/>
              <a:gd name="connsiteX161" fmla="*/ 1849126 w 3173643"/>
              <a:gd name="connsiteY161" fmla="*/ 3430 h 29677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</a:cxnLst>
            <a:rect l="l" t="t" r="r" b="b"/>
            <a:pathLst>
              <a:path w="3173643" h="2967700">
                <a:moveTo>
                  <a:pt x="1885720" y="0"/>
                </a:moveTo>
                <a:lnTo>
                  <a:pt x="1922313" y="3430"/>
                </a:lnTo>
                <a:lnTo>
                  <a:pt x="1957763" y="12579"/>
                </a:lnTo>
                <a:lnTo>
                  <a:pt x="1992070" y="26302"/>
                </a:lnTo>
                <a:lnTo>
                  <a:pt x="2027519" y="43455"/>
                </a:lnTo>
                <a:lnTo>
                  <a:pt x="2060683" y="62896"/>
                </a:lnTo>
                <a:lnTo>
                  <a:pt x="2094991" y="83480"/>
                </a:lnTo>
                <a:lnTo>
                  <a:pt x="2129297" y="101777"/>
                </a:lnTo>
                <a:lnTo>
                  <a:pt x="2163602" y="120075"/>
                </a:lnTo>
                <a:lnTo>
                  <a:pt x="2196766" y="133797"/>
                </a:lnTo>
                <a:lnTo>
                  <a:pt x="2233360" y="142945"/>
                </a:lnTo>
                <a:lnTo>
                  <a:pt x="2268809" y="147520"/>
                </a:lnTo>
                <a:lnTo>
                  <a:pt x="2306546" y="147520"/>
                </a:lnTo>
                <a:lnTo>
                  <a:pt x="2345428" y="145233"/>
                </a:lnTo>
                <a:lnTo>
                  <a:pt x="2384308" y="140659"/>
                </a:lnTo>
                <a:lnTo>
                  <a:pt x="2423190" y="134941"/>
                </a:lnTo>
                <a:lnTo>
                  <a:pt x="2462070" y="130367"/>
                </a:lnTo>
                <a:lnTo>
                  <a:pt x="2500951" y="126936"/>
                </a:lnTo>
                <a:lnTo>
                  <a:pt x="2537544" y="128079"/>
                </a:lnTo>
                <a:lnTo>
                  <a:pt x="2572995" y="132653"/>
                </a:lnTo>
                <a:lnTo>
                  <a:pt x="2607301" y="142945"/>
                </a:lnTo>
                <a:lnTo>
                  <a:pt x="2635891" y="157812"/>
                </a:lnTo>
                <a:lnTo>
                  <a:pt x="2663335" y="177253"/>
                </a:lnTo>
                <a:lnTo>
                  <a:pt x="2687350" y="200124"/>
                </a:lnTo>
                <a:lnTo>
                  <a:pt x="2711365" y="226426"/>
                </a:lnTo>
                <a:lnTo>
                  <a:pt x="2733093" y="253871"/>
                </a:lnTo>
                <a:lnTo>
                  <a:pt x="2754820" y="282461"/>
                </a:lnTo>
                <a:lnTo>
                  <a:pt x="2776547" y="311049"/>
                </a:lnTo>
                <a:lnTo>
                  <a:pt x="2798275" y="338495"/>
                </a:lnTo>
                <a:lnTo>
                  <a:pt x="2821146" y="364797"/>
                </a:lnTo>
                <a:lnTo>
                  <a:pt x="2847448" y="387669"/>
                </a:lnTo>
                <a:lnTo>
                  <a:pt x="2872607" y="408253"/>
                </a:lnTo>
                <a:lnTo>
                  <a:pt x="2901195" y="424261"/>
                </a:lnTo>
                <a:lnTo>
                  <a:pt x="2932071" y="437985"/>
                </a:lnTo>
                <a:lnTo>
                  <a:pt x="2965233" y="449420"/>
                </a:lnTo>
                <a:lnTo>
                  <a:pt x="2999539" y="459712"/>
                </a:lnTo>
                <a:lnTo>
                  <a:pt x="3033847" y="468861"/>
                </a:lnTo>
                <a:lnTo>
                  <a:pt x="3069297" y="478010"/>
                </a:lnTo>
                <a:lnTo>
                  <a:pt x="3102460" y="488302"/>
                </a:lnTo>
                <a:lnTo>
                  <a:pt x="3135622" y="499737"/>
                </a:lnTo>
                <a:lnTo>
                  <a:pt x="3166499" y="513461"/>
                </a:lnTo>
                <a:lnTo>
                  <a:pt x="3173643" y="517926"/>
                </a:lnTo>
                <a:lnTo>
                  <a:pt x="3173643" y="2967700"/>
                </a:lnTo>
                <a:lnTo>
                  <a:pt x="452321" y="2967700"/>
                </a:lnTo>
                <a:lnTo>
                  <a:pt x="450560" y="2961831"/>
                </a:lnTo>
                <a:lnTo>
                  <a:pt x="439125" y="2928666"/>
                </a:lnTo>
                <a:lnTo>
                  <a:pt x="425402" y="2897790"/>
                </a:lnTo>
                <a:lnTo>
                  <a:pt x="409392" y="2869201"/>
                </a:lnTo>
                <a:lnTo>
                  <a:pt x="388809" y="2844043"/>
                </a:lnTo>
                <a:lnTo>
                  <a:pt x="365937" y="2817741"/>
                </a:lnTo>
                <a:lnTo>
                  <a:pt x="339636" y="2794870"/>
                </a:lnTo>
                <a:lnTo>
                  <a:pt x="311046" y="2773142"/>
                </a:lnTo>
                <a:lnTo>
                  <a:pt x="282458" y="2751415"/>
                </a:lnTo>
                <a:lnTo>
                  <a:pt x="253870" y="2729687"/>
                </a:lnTo>
                <a:lnTo>
                  <a:pt x="226423" y="2707959"/>
                </a:lnTo>
                <a:lnTo>
                  <a:pt x="200122" y="2683944"/>
                </a:lnTo>
                <a:lnTo>
                  <a:pt x="177251" y="2659930"/>
                </a:lnTo>
                <a:lnTo>
                  <a:pt x="157812" y="2632484"/>
                </a:lnTo>
                <a:lnTo>
                  <a:pt x="142945" y="2603895"/>
                </a:lnTo>
                <a:lnTo>
                  <a:pt x="132653" y="2569589"/>
                </a:lnTo>
                <a:lnTo>
                  <a:pt x="128079" y="2534138"/>
                </a:lnTo>
                <a:lnTo>
                  <a:pt x="126934" y="2497543"/>
                </a:lnTo>
                <a:lnTo>
                  <a:pt x="130365" y="2458662"/>
                </a:lnTo>
                <a:lnTo>
                  <a:pt x="134940" y="2419782"/>
                </a:lnTo>
                <a:lnTo>
                  <a:pt x="140657" y="2380900"/>
                </a:lnTo>
                <a:lnTo>
                  <a:pt x="145232" y="2342019"/>
                </a:lnTo>
                <a:lnTo>
                  <a:pt x="147519" y="2303138"/>
                </a:lnTo>
                <a:lnTo>
                  <a:pt x="147519" y="2265400"/>
                </a:lnTo>
                <a:lnTo>
                  <a:pt x="142945" y="2229950"/>
                </a:lnTo>
                <a:lnTo>
                  <a:pt x="133796" y="2194499"/>
                </a:lnTo>
                <a:lnTo>
                  <a:pt x="120073" y="2161335"/>
                </a:lnTo>
                <a:lnTo>
                  <a:pt x="102920" y="2127029"/>
                </a:lnTo>
                <a:lnTo>
                  <a:pt x="83479" y="2092723"/>
                </a:lnTo>
                <a:lnTo>
                  <a:pt x="62897" y="2058415"/>
                </a:lnTo>
                <a:lnTo>
                  <a:pt x="43456" y="2025251"/>
                </a:lnTo>
                <a:lnTo>
                  <a:pt x="26302" y="1989801"/>
                </a:lnTo>
                <a:lnTo>
                  <a:pt x="12580" y="1955494"/>
                </a:lnTo>
                <a:lnTo>
                  <a:pt x="3431" y="1920043"/>
                </a:lnTo>
                <a:lnTo>
                  <a:pt x="0" y="1883449"/>
                </a:lnTo>
                <a:lnTo>
                  <a:pt x="3431" y="1846856"/>
                </a:lnTo>
                <a:lnTo>
                  <a:pt x="12580" y="1811405"/>
                </a:lnTo>
                <a:lnTo>
                  <a:pt x="26302" y="1777098"/>
                </a:lnTo>
                <a:lnTo>
                  <a:pt x="43456" y="1741648"/>
                </a:lnTo>
                <a:lnTo>
                  <a:pt x="62897" y="1708484"/>
                </a:lnTo>
                <a:lnTo>
                  <a:pt x="83479" y="1674178"/>
                </a:lnTo>
                <a:lnTo>
                  <a:pt x="102920" y="1639870"/>
                </a:lnTo>
                <a:lnTo>
                  <a:pt x="120073" y="1605564"/>
                </a:lnTo>
                <a:lnTo>
                  <a:pt x="133796" y="1572400"/>
                </a:lnTo>
                <a:lnTo>
                  <a:pt x="142945" y="1536949"/>
                </a:lnTo>
                <a:lnTo>
                  <a:pt x="147519" y="1501500"/>
                </a:lnTo>
                <a:lnTo>
                  <a:pt x="147519" y="1463762"/>
                </a:lnTo>
                <a:lnTo>
                  <a:pt x="145232" y="1424880"/>
                </a:lnTo>
                <a:lnTo>
                  <a:pt x="140657" y="1386000"/>
                </a:lnTo>
                <a:lnTo>
                  <a:pt x="134940" y="1347118"/>
                </a:lnTo>
                <a:lnTo>
                  <a:pt x="130365" y="1308237"/>
                </a:lnTo>
                <a:lnTo>
                  <a:pt x="126934" y="1269356"/>
                </a:lnTo>
                <a:lnTo>
                  <a:pt x="128079" y="1232762"/>
                </a:lnTo>
                <a:lnTo>
                  <a:pt x="132653" y="1197312"/>
                </a:lnTo>
                <a:lnTo>
                  <a:pt x="142945" y="1163004"/>
                </a:lnTo>
                <a:lnTo>
                  <a:pt x="157812" y="1134416"/>
                </a:lnTo>
                <a:lnTo>
                  <a:pt x="177251" y="1106970"/>
                </a:lnTo>
                <a:lnTo>
                  <a:pt x="200122" y="1082955"/>
                </a:lnTo>
                <a:lnTo>
                  <a:pt x="226423" y="1058941"/>
                </a:lnTo>
                <a:lnTo>
                  <a:pt x="253870" y="1037212"/>
                </a:lnTo>
                <a:lnTo>
                  <a:pt x="282458" y="1015484"/>
                </a:lnTo>
                <a:lnTo>
                  <a:pt x="311046" y="993757"/>
                </a:lnTo>
                <a:lnTo>
                  <a:pt x="339636" y="972029"/>
                </a:lnTo>
                <a:lnTo>
                  <a:pt x="365937" y="949159"/>
                </a:lnTo>
                <a:lnTo>
                  <a:pt x="388809" y="922857"/>
                </a:lnTo>
                <a:lnTo>
                  <a:pt x="409392" y="897698"/>
                </a:lnTo>
                <a:lnTo>
                  <a:pt x="425402" y="869109"/>
                </a:lnTo>
                <a:lnTo>
                  <a:pt x="439125" y="838233"/>
                </a:lnTo>
                <a:lnTo>
                  <a:pt x="450560" y="805069"/>
                </a:lnTo>
                <a:lnTo>
                  <a:pt x="460852" y="770761"/>
                </a:lnTo>
                <a:lnTo>
                  <a:pt x="470001" y="736455"/>
                </a:lnTo>
                <a:lnTo>
                  <a:pt x="479150" y="701004"/>
                </a:lnTo>
                <a:lnTo>
                  <a:pt x="489442" y="667841"/>
                </a:lnTo>
                <a:lnTo>
                  <a:pt x="500877" y="634677"/>
                </a:lnTo>
                <a:lnTo>
                  <a:pt x="514600" y="603802"/>
                </a:lnTo>
                <a:lnTo>
                  <a:pt x="531753" y="576357"/>
                </a:lnTo>
                <a:lnTo>
                  <a:pt x="552336" y="551198"/>
                </a:lnTo>
                <a:lnTo>
                  <a:pt x="577494" y="530614"/>
                </a:lnTo>
                <a:lnTo>
                  <a:pt x="604941" y="513461"/>
                </a:lnTo>
                <a:lnTo>
                  <a:pt x="635815" y="499737"/>
                </a:lnTo>
                <a:lnTo>
                  <a:pt x="668979" y="488302"/>
                </a:lnTo>
                <a:lnTo>
                  <a:pt x="702142" y="478010"/>
                </a:lnTo>
                <a:lnTo>
                  <a:pt x="737592" y="468861"/>
                </a:lnTo>
                <a:lnTo>
                  <a:pt x="771898" y="459712"/>
                </a:lnTo>
                <a:lnTo>
                  <a:pt x="806205" y="449420"/>
                </a:lnTo>
                <a:lnTo>
                  <a:pt x="839368" y="437985"/>
                </a:lnTo>
                <a:lnTo>
                  <a:pt x="870244" y="424261"/>
                </a:lnTo>
                <a:lnTo>
                  <a:pt x="898833" y="408253"/>
                </a:lnTo>
                <a:lnTo>
                  <a:pt x="923991" y="387669"/>
                </a:lnTo>
                <a:lnTo>
                  <a:pt x="950293" y="364797"/>
                </a:lnTo>
                <a:lnTo>
                  <a:pt x="973165" y="338495"/>
                </a:lnTo>
                <a:lnTo>
                  <a:pt x="994892" y="311049"/>
                </a:lnTo>
                <a:lnTo>
                  <a:pt x="1016619" y="282461"/>
                </a:lnTo>
                <a:lnTo>
                  <a:pt x="1038347" y="253871"/>
                </a:lnTo>
                <a:lnTo>
                  <a:pt x="1060074" y="226426"/>
                </a:lnTo>
                <a:lnTo>
                  <a:pt x="1084089" y="200124"/>
                </a:lnTo>
                <a:lnTo>
                  <a:pt x="1108103" y="177253"/>
                </a:lnTo>
                <a:lnTo>
                  <a:pt x="1135549" y="157812"/>
                </a:lnTo>
                <a:lnTo>
                  <a:pt x="1164137" y="142945"/>
                </a:lnTo>
                <a:lnTo>
                  <a:pt x="1198445" y="132653"/>
                </a:lnTo>
                <a:lnTo>
                  <a:pt x="1233895" y="128079"/>
                </a:lnTo>
                <a:lnTo>
                  <a:pt x="1270487" y="126936"/>
                </a:lnTo>
                <a:lnTo>
                  <a:pt x="1309368" y="130367"/>
                </a:lnTo>
                <a:lnTo>
                  <a:pt x="1348249" y="134941"/>
                </a:lnTo>
                <a:lnTo>
                  <a:pt x="1387131" y="140659"/>
                </a:lnTo>
                <a:lnTo>
                  <a:pt x="1426011" y="145233"/>
                </a:lnTo>
                <a:lnTo>
                  <a:pt x="1464891" y="147520"/>
                </a:lnTo>
                <a:lnTo>
                  <a:pt x="1502630" y="147520"/>
                </a:lnTo>
                <a:lnTo>
                  <a:pt x="1538080" y="142945"/>
                </a:lnTo>
                <a:lnTo>
                  <a:pt x="1573531" y="133797"/>
                </a:lnTo>
                <a:lnTo>
                  <a:pt x="1607837" y="120075"/>
                </a:lnTo>
                <a:lnTo>
                  <a:pt x="1642143" y="101777"/>
                </a:lnTo>
                <a:lnTo>
                  <a:pt x="1676450" y="83480"/>
                </a:lnTo>
                <a:lnTo>
                  <a:pt x="1710756" y="62896"/>
                </a:lnTo>
                <a:lnTo>
                  <a:pt x="1743919" y="43455"/>
                </a:lnTo>
                <a:lnTo>
                  <a:pt x="1779370" y="26302"/>
                </a:lnTo>
                <a:lnTo>
                  <a:pt x="1813676" y="12579"/>
                </a:lnTo>
                <a:lnTo>
                  <a:pt x="1849126" y="3430"/>
                </a:lnTo>
                <a:close/>
              </a:path>
            </a:pathLst>
          </a:cu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835124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Imagen 31">
            <a:extLst>
              <a:ext uri="{FF2B5EF4-FFF2-40B4-BE49-F238E27FC236}">
                <a16:creationId xmlns:a16="http://schemas.microsoft.com/office/drawing/2014/main" xmlns="" id="{FC8D5034-E28C-452B-989B-742490599F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bg2">
                <a:shade val="45000"/>
                <a:satMod val="135000"/>
              </a:schemeClr>
              <a:prstClr val="white"/>
            </a:duotone>
            <a:alphaModFix amt="35000"/>
            <a:extLst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xmlns="" id="{2436EA2B-83B7-442A-B409-2FF7CB517C1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1053547" y="204790"/>
            <a:ext cx="6340475" cy="168116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solidFill>
                  <a:srgbClr val="C00000"/>
                </a:solidFill>
              </a:rPr>
              <a:t>Red dead redemption </a:t>
            </a:r>
            <a:r>
              <a:rPr lang="en-US" dirty="0" smtClean="0">
                <a:solidFill>
                  <a:srgbClr val="C00000"/>
                </a:solidFill>
              </a:rPr>
              <a:t>2</a:t>
            </a:r>
            <a:endParaRPr lang="en-US" dirty="0">
              <a:solidFill>
                <a:srgbClr val="C00000"/>
              </a:solidFill>
            </a:endParaRPr>
          </a:p>
        </p:txBody>
      </p:sp>
      <p:pic>
        <p:nvPicPr>
          <p:cNvPr id="34" name="Imagen 33">
            <a:hlinkClick r:id="rId4"/>
            <a:extLst>
              <a:ext uri="{FF2B5EF4-FFF2-40B4-BE49-F238E27FC236}">
                <a16:creationId xmlns:a16="http://schemas.microsoft.com/office/drawing/2014/main" xmlns="" id="{53FE9AE8-B021-4D69-9D1C-577EBF11C83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9531"/>
          <a:stretch/>
        </p:blipFill>
        <p:spPr>
          <a:xfrm>
            <a:off x="6407563" y="1864264"/>
            <a:ext cx="2313104" cy="2191062"/>
          </a:xfrm>
          <a:prstGeom prst="rect">
            <a:avLst/>
          </a:prstGeom>
        </p:spPr>
      </p:pic>
      <p:pic>
        <p:nvPicPr>
          <p:cNvPr id="10" name="Imagen 9">
            <a:hlinkClick r:id="rId6"/>
            <a:extLst>
              <a:ext uri="{FF2B5EF4-FFF2-40B4-BE49-F238E27FC236}">
                <a16:creationId xmlns:a16="http://schemas.microsoft.com/office/drawing/2014/main" xmlns="" id="{B7617531-C56C-46B3-BD74-939BCA2231C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38475" y="4902607"/>
            <a:ext cx="6115050" cy="1419225"/>
          </a:xfrm>
          <a:prstGeom prst="rect">
            <a:avLst/>
          </a:prstGeom>
        </p:spPr>
      </p:pic>
      <p:grpSp>
        <p:nvGrpSpPr>
          <p:cNvPr id="3" name="Grupo 14">
            <a:extLst>
              <a:ext uri="{FF2B5EF4-FFF2-40B4-BE49-F238E27FC236}">
                <a16:creationId xmlns:a16="http://schemas.microsoft.com/office/drawing/2014/main" xmlns="" id="{01D91373-2EDF-4FB4-A5D3-CB1F81D99312}"/>
              </a:ext>
            </a:extLst>
          </p:cNvPr>
          <p:cNvGrpSpPr/>
          <p:nvPr/>
        </p:nvGrpSpPr>
        <p:grpSpPr>
          <a:xfrm>
            <a:off x="1201202" y="1846195"/>
            <a:ext cx="4894798" cy="2152442"/>
            <a:chOff x="6202086" y="2112401"/>
            <a:chExt cx="4583234" cy="1698356"/>
          </a:xfrm>
        </p:grpSpPr>
        <p:pic>
          <p:nvPicPr>
            <p:cNvPr id="11" name="Imagen 10">
              <a:hlinkClick r:id="rId8"/>
              <a:extLst>
                <a:ext uri="{FF2B5EF4-FFF2-40B4-BE49-F238E27FC236}">
                  <a16:creationId xmlns:a16="http://schemas.microsoft.com/office/drawing/2014/main" xmlns="" id="{32A26237-CD20-41E0-84AA-BA69C0486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6202086" y="2112401"/>
              <a:ext cx="4583234" cy="1698356"/>
            </a:xfrm>
            <a:prstGeom prst="rect">
              <a:avLst/>
            </a:prstGeom>
          </p:spPr>
        </p:pic>
        <p:pic>
          <p:nvPicPr>
            <p:cNvPr id="13" name="Imagen 12">
              <a:extLst>
                <a:ext uri="{FF2B5EF4-FFF2-40B4-BE49-F238E27FC236}">
                  <a16:creationId xmlns:a16="http://schemas.microsoft.com/office/drawing/2014/main" xmlns="" id="{FE0C8835-7BBC-4874-A906-05C2801EAE2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880585" y="3457010"/>
              <a:ext cx="904735" cy="353747"/>
            </a:xfrm>
            <a:prstGeom prst="rect">
              <a:avLst/>
            </a:prstGeom>
          </p:spPr>
        </p:pic>
      </p:grpSp>
      <p:pic>
        <p:nvPicPr>
          <p:cNvPr id="9" name="Imagen 8">
            <a:hlinkClick r:id="rId11"/>
            <a:extLst>
              <a:ext uri="{FF2B5EF4-FFF2-40B4-BE49-F238E27FC236}">
                <a16:creationId xmlns:a16="http://schemas.microsoft.com/office/drawing/2014/main" xmlns="" id="{9A494714-F4F6-4A64-AAAC-A765B7B9C5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469"/>
          <a:stretch/>
        </p:blipFill>
        <p:spPr>
          <a:xfrm>
            <a:off x="8720667" y="1866642"/>
            <a:ext cx="2270130" cy="218868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097191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10384" y="963328"/>
            <a:ext cx="8016556" cy="5816977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es-ES" sz="1600" b="1" dirty="0">
                <a:solidFill>
                  <a:schemeClr val="tx2"/>
                </a:solidFill>
              </a:rPr>
              <a:t>Videojuegos que se pueden descargar y jugar sin necesidad de </a:t>
            </a:r>
            <a:r>
              <a:rPr lang="es-ES" sz="1600" b="1" dirty="0" smtClean="0">
                <a:solidFill>
                  <a:schemeClr val="tx2"/>
                </a:solidFill>
              </a:rPr>
              <a:t> pagar</a:t>
            </a:r>
            <a:r>
              <a:rPr lang="es-ES" sz="1600" b="1" dirty="0">
                <a:solidFill>
                  <a:schemeClr val="tx2"/>
                </a:solidFill>
              </a:rPr>
              <a:t>, convirtiendo a los Smartphone en pequeñas consolas</a:t>
            </a:r>
          </a:p>
          <a:p>
            <a:pPr algn="just"/>
            <a:r>
              <a:rPr lang="es-ES" sz="1600" b="1" dirty="0">
                <a:solidFill>
                  <a:srgbClr val="C00000"/>
                </a:solidFill>
              </a:rPr>
              <a:t>F2P-P2W</a:t>
            </a:r>
          </a:p>
          <a:p>
            <a:pPr algn="just"/>
            <a:endParaRPr lang="es-ES" sz="1600" b="1" dirty="0" smtClean="0">
              <a:solidFill>
                <a:srgbClr val="680023"/>
              </a:solidFill>
            </a:endParaRPr>
          </a:p>
          <a:p>
            <a:pPr algn="just"/>
            <a:r>
              <a:rPr lang="es-ES" sz="1600" b="1" dirty="0">
                <a:solidFill>
                  <a:srgbClr val="680023"/>
                </a:solidFill>
              </a:rPr>
              <a:t>SUPERCELL</a:t>
            </a:r>
            <a:r>
              <a:rPr lang="es-ES" sz="1600" b="1" i="1" dirty="0">
                <a:solidFill>
                  <a:schemeClr val="tx2"/>
                </a:solidFill>
              </a:rPr>
              <a:t>:</a:t>
            </a:r>
            <a:r>
              <a:rPr lang="es-ES" sz="1600" dirty="0">
                <a:solidFill>
                  <a:schemeClr val="tx2"/>
                </a:solidFill>
              </a:rPr>
              <a:t> empresa finlandesa que con sólo tres juegos en el mercado y una plantilla de 150 trabajadores consiguió 1.500 millones de euros de ingresos el año pasado. Al menos 100 millones de personas juegan al día a alguno de sus juegos. </a:t>
            </a:r>
            <a:r>
              <a:rPr lang="es-ES" sz="1600" b="1" i="1" dirty="0" err="1">
                <a:solidFill>
                  <a:schemeClr val="tx2"/>
                </a:solidFill>
              </a:rPr>
              <a:t>Clash</a:t>
            </a:r>
            <a:r>
              <a:rPr lang="es-ES" sz="1600" b="1" i="1" dirty="0">
                <a:solidFill>
                  <a:schemeClr val="tx2"/>
                </a:solidFill>
              </a:rPr>
              <a:t> </a:t>
            </a:r>
            <a:r>
              <a:rPr lang="es-ES" sz="1600" b="1" i="1" dirty="0" err="1">
                <a:solidFill>
                  <a:schemeClr val="tx2"/>
                </a:solidFill>
              </a:rPr>
              <a:t>Royale</a:t>
            </a:r>
            <a:r>
              <a:rPr lang="es-ES" sz="1600" dirty="0">
                <a:solidFill>
                  <a:schemeClr val="tx2"/>
                </a:solidFill>
              </a:rPr>
              <a:t>: más de 1.000 millones de facturación año.</a:t>
            </a:r>
          </a:p>
          <a:p>
            <a:pPr algn="just"/>
            <a:endParaRPr lang="es-ES" sz="1600" b="1" dirty="0" smtClean="0">
              <a:solidFill>
                <a:srgbClr val="680023"/>
              </a:solidFill>
            </a:endParaRP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b="1" dirty="0">
                <a:solidFill>
                  <a:srgbClr val="FF0000"/>
                </a:solidFill>
              </a:rPr>
              <a:t>Se ha </a:t>
            </a:r>
            <a:r>
              <a:rPr lang="en-US" sz="1600" b="1" dirty="0" err="1">
                <a:solidFill>
                  <a:srgbClr val="FF0000"/>
                </a:solidFill>
              </a:rPr>
              <a:t>extendido</a:t>
            </a:r>
            <a:r>
              <a:rPr lang="en-US" sz="1600" b="1" dirty="0">
                <a:solidFill>
                  <a:srgbClr val="FF0000"/>
                </a:solidFill>
              </a:rPr>
              <a:t> a </a:t>
            </a:r>
            <a:r>
              <a:rPr lang="en-US" sz="1600" b="1" dirty="0" err="1">
                <a:solidFill>
                  <a:srgbClr val="FF0000"/>
                </a:solidFill>
              </a:rPr>
              <a:t>muchos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otros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videojuegos</a:t>
            </a:r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1600" b="1" dirty="0" err="1">
                <a:solidFill>
                  <a:srgbClr val="FF0000"/>
                </a:solidFill>
              </a:rPr>
              <a:t>como</a:t>
            </a:r>
            <a:r>
              <a:rPr lang="en-US" sz="1600" b="1" dirty="0">
                <a:solidFill>
                  <a:srgbClr val="FF0000"/>
                </a:solidFill>
              </a:rPr>
              <a:t> Dragon Ball, </a:t>
            </a:r>
            <a:r>
              <a:rPr lang="en-US" sz="1600" b="1" dirty="0" err="1">
                <a:solidFill>
                  <a:srgbClr val="FF0000"/>
                </a:solidFill>
              </a:rPr>
              <a:t>Fifa</a:t>
            </a:r>
            <a:r>
              <a:rPr lang="en-US" sz="1600" b="1" dirty="0">
                <a:solidFill>
                  <a:srgbClr val="FF0000"/>
                </a:solidFill>
              </a:rPr>
              <a:t>, Call of Duty…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err="1" smtClean="0"/>
              <a:t>Suponen</a:t>
            </a:r>
            <a:r>
              <a:rPr lang="en-US" sz="1600" dirty="0" smtClean="0"/>
              <a:t> </a:t>
            </a:r>
            <a:r>
              <a:rPr lang="en-US" sz="1600" dirty="0" err="1"/>
              <a:t>ya</a:t>
            </a:r>
            <a:r>
              <a:rPr lang="en-US" sz="1600" dirty="0"/>
              <a:t> un </a:t>
            </a:r>
            <a:r>
              <a:rPr lang="en-US" sz="1600" dirty="0" err="1"/>
              <a:t>negocio</a:t>
            </a:r>
            <a:r>
              <a:rPr lang="en-US" sz="1600" dirty="0"/>
              <a:t> de </a:t>
            </a:r>
            <a:r>
              <a:rPr lang="en-US" sz="1600" dirty="0" err="1"/>
              <a:t>más</a:t>
            </a:r>
            <a:r>
              <a:rPr lang="en-US" sz="1600" dirty="0"/>
              <a:t> de 20.000 </a:t>
            </a:r>
            <a:r>
              <a:rPr lang="en-US" sz="1600" dirty="0" err="1"/>
              <a:t>millones</a:t>
            </a:r>
            <a:r>
              <a:rPr lang="en-US" sz="1600" dirty="0"/>
              <a:t> de euros</a:t>
            </a:r>
          </a:p>
          <a:p>
            <a:pPr marL="285750" lvl="0" indent="-285750">
              <a:buFont typeface="Wingdings" panose="05000000000000000000" pitchFamily="2" charset="2"/>
              <a:buChar char="§"/>
            </a:pPr>
            <a:r>
              <a:rPr lang="en-US" sz="1600" dirty="0" err="1" smtClean="0"/>
              <a:t>Por</a:t>
            </a:r>
            <a:r>
              <a:rPr lang="en-US" sz="1600" dirty="0" smtClean="0"/>
              <a:t> </a:t>
            </a:r>
            <a:r>
              <a:rPr lang="en-US" sz="1600" dirty="0" err="1"/>
              <a:t>iniciativa</a:t>
            </a:r>
            <a:r>
              <a:rPr lang="en-US" sz="1600" dirty="0"/>
              <a:t> de </a:t>
            </a:r>
            <a:r>
              <a:rPr lang="en-US" sz="1600" dirty="0" err="1"/>
              <a:t>paises</a:t>
            </a:r>
            <a:r>
              <a:rPr lang="en-US" sz="1600" dirty="0"/>
              <a:t> </a:t>
            </a:r>
            <a:r>
              <a:rPr lang="en-US" sz="1600" dirty="0" err="1"/>
              <a:t>como</a:t>
            </a:r>
            <a:r>
              <a:rPr lang="en-US" sz="1600" dirty="0"/>
              <a:t> </a:t>
            </a:r>
            <a:r>
              <a:rPr lang="en-US" sz="1600" dirty="0" err="1"/>
              <a:t>Bélgica</a:t>
            </a:r>
            <a:r>
              <a:rPr lang="en-US" sz="1600" dirty="0"/>
              <a:t> se </a:t>
            </a:r>
            <a:r>
              <a:rPr lang="en-US" sz="1600" dirty="0" err="1"/>
              <a:t>está</a:t>
            </a:r>
            <a:r>
              <a:rPr lang="en-US" sz="1600" dirty="0"/>
              <a:t> </a:t>
            </a:r>
            <a:r>
              <a:rPr lang="en-US" sz="1600" dirty="0" err="1"/>
              <a:t>intentando</a:t>
            </a:r>
            <a:r>
              <a:rPr lang="en-US" sz="1600" dirty="0"/>
              <a:t> </a:t>
            </a:r>
            <a:r>
              <a:rPr lang="en-US" sz="1600" dirty="0" err="1"/>
              <a:t>cambiar</a:t>
            </a:r>
            <a:r>
              <a:rPr lang="en-US" sz="1600" dirty="0"/>
              <a:t> la </a:t>
            </a:r>
            <a:r>
              <a:rPr lang="en-US" sz="1600" dirty="0" err="1"/>
              <a:t>legislación</a:t>
            </a:r>
            <a:r>
              <a:rPr lang="en-US" sz="1600" dirty="0"/>
              <a:t> </a:t>
            </a:r>
            <a:r>
              <a:rPr lang="en-US" sz="1600" dirty="0" err="1"/>
              <a:t>europea</a:t>
            </a:r>
            <a:endParaRPr lang="es-ES" sz="1600" dirty="0"/>
          </a:p>
          <a:p>
            <a:pPr algn="just"/>
            <a:endParaRPr lang="es-ES" dirty="0">
              <a:solidFill>
                <a:schemeClr val="tx2"/>
              </a:solidFill>
            </a:endParaRPr>
          </a:p>
          <a:p>
            <a:pPr algn="just"/>
            <a:r>
              <a:rPr lang="es-ES" b="1" dirty="0">
                <a:solidFill>
                  <a:schemeClr val="tx2"/>
                </a:solidFill>
              </a:rPr>
              <a:t>CLAVES DEL ÉXITO: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2"/>
                </a:solidFill>
              </a:rPr>
              <a:t>Partidas breves, aprox. 3-4min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2"/>
                </a:solidFill>
              </a:rPr>
              <a:t>“</a:t>
            </a:r>
            <a:r>
              <a:rPr lang="es-ES" sz="1600" dirty="0" err="1">
                <a:solidFill>
                  <a:schemeClr val="tx2"/>
                </a:solidFill>
              </a:rPr>
              <a:t>Jugabilidad</a:t>
            </a:r>
            <a:r>
              <a:rPr lang="es-ES" sz="1600" dirty="0">
                <a:solidFill>
                  <a:schemeClr val="tx2"/>
                </a:solidFill>
              </a:rPr>
              <a:t>” sencilla y muy </a:t>
            </a:r>
            <a:r>
              <a:rPr lang="es-ES" sz="1600" dirty="0" smtClean="0">
                <a:solidFill>
                  <a:schemeClr val="tx2"/>
                </a:solidFill>
              </a:rPr>
              <a:t>atractiva, en </a:t>
            </a:r>
            <a:r>
              <a:rPr lang="es-ES" sz="1600" dirty="0">
                <a:solidFill>
                  <a:schemeClr val="tx2"/>
                </a:solidFill>
              </a:rPr>
              <a:t>línea y en tiempo real, no juegas contra el móvil, sino con otro amigo.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600" dirty="0">
                <a:solidFill>
                  <a:schemeClr val="tx2"/>
                </a:solidFill>
              </a:rPr>
              <a:t>Fomenta la </a:t>
            </a:r>
            <a:r>
              <a:rPr lang="es-ES" sz="1600" b="1" dirty="0">
                <a:solidFill>
                  <a:schemeClr val="tx2"/>
                </a:solidFill>
              </a:rPr>
              <a:t>competitividad</a:t>
            </a:r>
            <a:r>
              <a:rPr lang="es-ES" sz="1600" dirty="0">
                <a:solidFill>
                  <a:schemeClr val="tx2"/>
                </a:solidFill>
              </a:rPr>
              <a:t>, sistema de clasificación basado en ganar “Coronas” que permite escalar posiciones y divisiones en función del ratio de victorias/derrotas.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sz="1600" b="1" dirty="0">
                <a:solidFill>
                  <a:schemeClr val="tx2"/>
                </a:solidFill>
              </a:rPr>
              <a:t>juego en línea</a:t>
            </a:r>
            <a:r>
              <a:rPr lang="es-ES" sz="1600" dirty="0">
                <a:solidFill>
                  <a:schemeClr val="tx2"/>
                </a:solidFill>
              </a:rPr>
              <a:t> con otros y posibilidad de crear “</a:t>
            </a:r>
            <a:r>
              <a:rPr lang="es-ES" sz="1600" b="1" dirty="0">
                <a:solidFill>
                  <a:schemeClr val="tx2"/>
                </a:solidFill>
              </a:rPr>
              <a:t>Clanes</a:t>
            </a:r>
            <a:r>
              <a:rPr lang="es-ES" sz="1600" dirty="0">
                <a:solidFill>
                  <a:schemeClr val="tx2"/>
                </a:solidFill>
              </a:rPr>
              <a:t>” con los amigos o gente que conocen a través del juego, </a:t>
            </a:r>
            <a:r>
              <a:rPr lang="es-ES" sz="1600" b="1" dirty="0">
                <a:solidFill>
                  <a:schemeClr val="tx2"/>
                </a:solidFill>
              </a:rPr>
              <a:t>chatear</a:t>
            </a:r>
            <a:r>
              <a:rPr lang="es-ES" sz="1600" dirty="0">
                <a:solidFill>
                  <a:schemeClr val="tx2"/>
                </a:solidFill>
              </a:rPr>
              <a:t> con estos, </a:t>
            </a:r>
            <a:r>
              <a:rPr lang="es-ES" sz="1600" b="1" dirty="0">
                <a:solidFill>
                  <a:schemeClr val="tx2"/>
                </a:solidFill>
              </a:rPr>
              <a:t>comparar sus posiciones en el ranking</a:t>
            </a:r>
            <a:r>
              <a:rPr lang="es-ES" sz="1600" dirty="0">
                <a:solidFill>
                  <a:schemeClr val="tx2"/>
                </a:solidFill>
              </a:rPr>
              <a:t>, llevar a cabo </a:t>
            </a:r>
            <a:r>
              <a:rPr lang="es-ES" sz="1600" b="1" dirty="0">
                <a:solidFill>
                  <a:schemeClr val="tx2"/>
                </a:solidFill>
              </a:rPr>
              <a:t>batallas amistosas</a:t>
            </a:r>
            <a:r>
              <a:rPr lang="es-ES" sz="1600" dirty="0">
                <a:solidFill>
                  <a:schemeClr val="tx2"/>
                </a:solidFill>
              </a:rPr>
              <a:t> o </a:t>
            </a:r>
            <a:r>
              <a:rPr lang="es-ES" sz="1600" b="1" dirty="0">
                <a:solidFill>
                  <a:schemeClr val="tx2"/>
                </a:solidFill>
              </a:rPr>
              <a:t>presumir de sus colecciones de cartas</a:t>
            </a:r>
            <a:r>
              <a:rPr lang="es-ES" sz="1600" dirty="0">
                <a:solidFill>
                  <a:schemeClr val="tx2"/>
                </a:solidFill>
              </a:rPr>
              <a:t>.</a:t>
            </a:r>
          </a:p>
        </p:txBody>
      </p:sp>
      <p:pic>
        <p:nvPicPr>
          <p:cNvPr id="8" name="Picture 2" descr="C:\Users\Usuario\Desktop\ERGUETE 2016\Pay to Win\Imaxes\principa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5968" y="1226222"/>
            <a:ext cx="2917927" cy="51899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10384" y="162157"/>
            <a:ext cx="10178322" cy="768517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“</a:t>
            </a:r>
            <a:r>
              <a:rPr lang="es-ES_tradnl" cap="none" dirty="0" smtClean="0"/>
              <a:t>Free to Play-</a:t>
            </a:r>
            <a:r>
              <a:rPr lang="es-ES_tradnl" cap="none" dirty="0" err="1"/>
              <a:t>P</a:t>
            </a:r>
            <a:r>
              <a:rPr lang="es-ES_tradnl" cap="none" dirty="0" err="1" smtClean="0"/>
              <a:t>ay</a:t>
            </a:r>
            <a:r>
              <a:rPr lang="es-ES_tradnl" cap="none" dirty="0" smtClean="0"/>
              <a:t> to </a:t>
            </a:r>
            <a:r>
              <a:rPr lang="es-ES_tradnl" cap="none" dirty="0" err="1"/>
              <a:t>W</a:t>
            </a:r>
            <a:r>
              <a:rPr lang="es-ES_tradnl" cap="none" dirty="0" err="1" smtClean="0"/>
              <a:t>in</a:t>
            </a:r>
            <a:r>
              <a:rPr lang="es-ES_tradnl" dirty="0" smtClean="0"/>
              <a:t>”</a:t>
            </a:r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31952064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996587" y="337066"/>
            <a:ext cx="6081546" cy="5940088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2"/>
                </a:solidFill>
              </a:rPr>
              <a:t>A través de las victorias el jugador recibe </a:t>
            </a:r>
            <a:r>
              <a:rPr lang="es-ES" b="1" dirty="0">
                <a:solidFill>
                  <a:schemeClr val="tx2"/>
                </a:solidFill>
              </a:rPr>
              <a:t>cofres</a:t>
            </a:r>
            <a:r>
              <a:rPr lang="es-ES" dirty="0">
                <a:solidFill>
                  <a:schemeClr val="tx2"/>
                </a:solidFill>
              </a:rPr>
              <a:t> donde obtiene oro y </a:t>
            </a:r>
            <a:r>
              <a:rPr lang="es-ES" b="1" dirty="0">
                <a:solidFill>
                  <a:schemeClr val="tx2"/>
                </a:solidFill>
              </a:rPr>
              <a:t>cartas</a:t>
            </a:r>
            <a:r>
              <a:rPr lang="es-ES" dirty="0">
                <a:solidFill>
                  <a:schemeClr val="tx2"/>
                </a:solidFill>
              </a:rPr>
              <a:t>, que sirven para mejorar y aumentar las tropas disponibles.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400" dirty="0">
              <a:solidFill>
                <a:schemeClr val="tx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b="1" dirty="0">
                <a:solidFill>
                  <a:schemeClr val="tx2"/>
                </a:solidFill>
              </a:rPr>
              <a:t>El coleccionismo de esas cartas, resulta ser el verdadero filón de su rentabilidad y su adicción.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400" dirty="0">
              <a:solidFill>
                <a:schemeClr val="tx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2"/>
                </a:solidFill>
              </a:rPr>
              <a:t>Miles de impedimentos para el progreso del jugador al menos que tire de </a:t>
            </a:r>
            <a:r>
              <a:rPr lang="es-ES" b="1" dirty="0">
                <a:solidFill>
                  <a:schemeClr val="tx2"/>
                </a:solidFill>
              </a:rPr>
              <a:t>monedero</a:t>
            </a:r>
            <a:r>
              <a:rPr lang="es-ES" dirty="0">
                <a:solidFill>
                  <a:schemeClr val="tx2"/>
                </a:solidFill>
              </a:rPr>
              <a:t>: “</a:t>
            </a:r>
            <a:r>
              <a:rPr lang="es-ES" b="1" dirty="0">
                <a:solidFill>
                  <a:schemeClr val="tx2"/>
                </a:solidFill>
              </a:rPr>
              <a:t>cofres recompensa</a:t>
            </a:r>
            <a:r>
              <a:rPr lang="es-ES" dirty="0">
                <a:solidFill>
                  <a:schemeClr val="tx2"/>
                </a:solidFill>
              </a:rPr>
              <a:t>” (</a:t>
            </a:r>
            <a:r>
              <a:rPr lang="es-ES" b="1" dirty="0">
                <a:solidFill>
                  <a:schemeClr val="tx2"/>
                </a:solidFill>
              </a:rPr>
              <a:t>LOOT-BOX)</a:t>
            </a:r>
            <a:r>
              <a:rPr lang="es-ES" dirty="0">
                <a:solidFill>
                  <a:schemeClr val="tx2"/>
                </a:solidFill>
              </a:rPr>
              <a:t> con cartas con las que crear una baraja competitiva para ser capaces de ganar. Limitados y tiempos de espera muy restrictivos para su desbloqueo (de 4h los comunes a 24h los más exclusivos).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400" dirty="0">
              <a:solidFill>
                <a:schemeClr val="tx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2"/>
                </a:solidFill>
              </a:rPr>
              <a:t>Esperar  </a:t>
            </a:r>
            <a:r>
              <a:rPr lang="es-ES" b="1" dirty="0">
                <a:solidFill>
                  <a:schemeClr val="tx2"/>
                </a:solidFill>
              </a:rPr>
              <a:t>o pagar</a:t>
            </a:r>
            <a:r>
              <a:rPr lang="es-ES" dirty="0">
                <a:solidFill>
                  <a:schemeClr val="tx2"/>
                </a:solidFill>
              </a:rPr>
              <a:t> para seguir avanzando: comprar </a:t>
            </a:r>
            <a:r>
              <a:rPr lang="es-ES" b="1" u="sng" dirty="0">
                <a:solidFill>
                  <a:schemeClr val="tx2"/>
                </a:solidFill>
              </a:rPr>
              <a:t>GEMAS,</a:t>
            </a:r>
            <a:r>
              <a:rPr lang="es-ES" dirty="0">
                <a:solidFill>
                  <a:schemeClr val="tx2"/>
                </a:solidFill>
              </a:rPr>
              <a:t> la verdadera </a:t>
            </a:r>
            <a:r>
              <a:rPr lang="es-ES" b="1" dirty="0">
                <a:solidFill>
                  <a:schemeClr val="tx2"/>
                </a:solidFill>
              </a:rPr>
              <a:t>divisa del juego.</a:t>
            </a:r>
            <a:r>
              <a:rPr lang="es-ES" dirty="0">
                <a:solidFill>
                  <a:schemeClr val="tx2"/>
                </a:solidFill>
              </a:rPr>
              <a:t> Con ellas puedes acelerar los tiempos y </a:t>
            </a:r>
            <a:r>
              <a:rPr lang="es-ES" b="1" dirty="0">
                <a:solidFill>
                  <a:schemeClr val="tx2"/>
                </a:solidFill>
              </a:rPr>
              <a:t>comprar cofres</a:t>
            </a:r>
            <a:r>
              <a:rPr lang="es-ES" dirty="0">
                <a:solidFill>
                  <a:schemeClr val="tx2"/>
                </a:solidFill>
              </a:rPr>
              <a:t> con las mejores cartas .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es-ES" sz="1400" dirty="0">
              <a:solidFill>
                <a:schemeClr val="tx2"/>
              </a:solidFill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es-ES" dirty="0">
                <a:solidFill>
                  <a:schemeClr val="tx2"/>
                </a:solidFill>
              </a:rPr>
              <a:t>Por azar y una paciencia infinita también se pueden conseguir buenas cartas, que se van renovando cada pocos meses, cada vez más exclusivas “</a:t>
            </a:r>
            <a:r>
              <a:rPr lang="es-ES" b="1" dirty="0">
                <a:solidFill>
                  <a:schemeClr val="tx2"/>
                </a:solidFill>
              </a:rPr>
              <a:t>épicas-legendarias</a:t>
            </a:r>
            <a:r>
              <a:rPr lang="es-ES" dirty="0">
                <a:solidFill>
                  <a:schemeClr val="tx2"/>
                </a:solidFill>
              </a:rPr>
              <a:t>” y que marcan la diferencia entre ganar o perder.</a:t>
            </a:r>
          </a:p>
        </p:txBody>
      </p:sp>
      <p:pic>
        <p:nvPicPr>
          <p:cNvPr id="10" name="2 Imagen" descr="cartas legendarias.jpg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7412657" y="337066"/>
            <a:ext cx="4104456" cy="3240360"/>
          </a:xfrm>
          <a:prstGeom prst="rect">
            <a:avLst/>
          </a:prstGeom>
        </p:spPr>
      </p:pic>
      <p:pic>
        <p:nvPicPr>
          <p:cNvPr id="6" name="1 Imagen" descr="precio cofres.png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412657" y="3709750"/>
            <a:ext cx="4088371" cy="2567404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5836178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4" name="3 Gráfico"/>
          <p:cNvGraphicFramePr/>
          <p:nvPr>
            <p:extLst>
              <p:ext uri="{D42A27DB-BD31-4B8C-83A1-F6EECF244321}">
                <p14:modId xmlns="" xmlns:p14="http://schemas.microsoft.com/office/powerpoint/2010/main" val="1488417058"/>
              </p:ext>
            </p:extLst>
          </p:nvPr>
        </p:nvGraphicFramePr>
        <p:xfrm>
          <a:off x="848221" y="1425605"/>
          <a:ext cx="6452462" cy="27025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5 Rectángulo"/>
          <p:cNvSpPr/>
          <p:nvPr/>
        </p:nvSpPr>
        <p:spPr>
          <a:xfrm>
            <a:off x="968652" y="4192207"/>
            <a:ext cx="10962091" cy="21852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700" dirty="0" smtClean="0">
                <a:solidFill>
                  <a:schemeClr val="accent2"/>
                </a:solidFill>
              </a:rPr>
              <a:t>El 48,7% juega habitualmente a videojuegos (el 20,2% alguna vez a la semana y </a:t>
            </a:r>
            <a:r>
              <a:rPr lang="es-ES" sz="1700" b="1" dirty="0" smtClean="0">
                <a:solidFill>
                  <a:schemeClr val="accent2"/>
                </a:solidFill>
              </a:rPr>
              <a:t>el 28,5% todos o casi todos los días)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1700" b="1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700" dirty="0" smtClean="0">
                <a:solidFill>
                  <a:schemeClr val="accent2"/>
                </a:solidFill>
              </a:rPr>
              <a:t>Aunque no es exclusivo de los chicos, ellos juegan mucho más que ellas (76,3% frente al 18,2%). </a:t>
            </a:r>
            <a:r>
              <a:rPr lang="es-ES" sz="1700" b="1" dirty="0" smtClean="0">
                <a:solidFill>
                  <a:schemeClr val="accent2"/>
                </a:solidFill>
              </a:rPr>
              <a:t>Más de la mitad de los escolares de 12-13 años juegan habitualmente a videojuegos (el 82,6% en el caso de los niños.  A esas edades es cuando se asientan valores y estereotipos).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endParaRPr lang="es-ES" sz="1700" b="1" dirty="0">
              <a:solidFill>
                <a:schemeClr val="accent2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s-ES" sz="1700" dirty="0">
                <a:solidFill>
                  <a:schemeClr val="accent2"/>
                </a:solidFill>
              </a:rPr>
              <a:t>Por termino medio cada adolescente gallego dedica </a:t>
            </a:r>
            <a:r>
              <a:rPr lang="es-ES" sz="1700" dirty="0" smtClean="0">
                <a:solidFill>
                  <a:schemeClr val="accent2"/>
                </a:solidFill>
              </a:rPr>
              <a:t>5 horas y media a </a:t>
            </a:r>
            <a:r>
              <a:rPr lang="es-ES" sz="1700" dirty="0">
                <a:solidFill>
                  <a:schemeClr val="accent2"/>
                </a:solidFill>
              </a:rPr>
              <a:t>la semana a los videojuegos, aunque </a:t>
            </a:r>
            <a:r>
              <a:rPr lang="es-ES" sz="1700" b="1" dirty="0">
                <a:solidFill>
                  <a:schemeClr val="accent2"/>
                </a:solidFill>
              </a:rPr>
              <a:t>un</a:t>
            </a:r>
            <a:r>
              <a:rPr lang="es-ES" sz="1700" dirty="0">
                <a:solidFill>
                  <a:schemeClr val="accent2"/>
                </a:solidFill>
              </a:rPr>
              <a:t> </a:t>
            </a:r>
            <a:r>
              <a:rPr lang="es-ES" sz="1700" b="1" dirty="0" smtClean="0">
                <a:solidFill>
                  <a:schemeClr val="accent2"/>
                </a:solidFill>
              </a:rPr>
              <a:t>6% </a:t>
            </a:r>
            <a:r>
              <a:rPr lang="es-ES" sz="1700" b="1" dirty="0">
                <a:solidFill>
                  <a:schemeClr val="accent2"/>
                </a:solidFill>
              </a:rPr>
              <a:t>le dedica más de </a:t>
            </a:r>
            <a:r>
              <a:rPr lang="es-ES" sz="1700" b="1" dirty="0" smtClean="0">
                <a:solidFill>
                  <a:schemeClr val="accent2"/>
                </a:solidFill>
              </a:rPr>
              <a:t>21 </a:t>
            </a:r>
            <a:r>
              <a:rPr lang="es-ES" sz="1700" b="1" dirty="0">
                <a:solidFill>
                  <a:schemeClr val="accent2"/>
                </a:solidFill>
              </a:rPr>
              <a:t>horas y hay incluso quien llega a dedicarle más de 50 horas </a:t>
            </a:r>
            <a:r>
              <a:rPr lang="es-ES" sz="1700" b="1" dirty="0" smtClean="0">
                <a:solidFill>
                  <a:schemeClr val="accent2"/>
                </a:solidFill>
              </a:rPr>
              <a:t>(el 1%).</a:t>
            </a:r>
            <a:endParaRPr lang="es-ES" sz="1700" b="1" dirty="0">
              <a:solidFill>
                <a:schemeClr val="accent2"/>
              </a:solidFill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="" xmlns:p14="http://schemas.microsoft.com/office/powerpoint/2010/main" val="277836653"/>
              </p:ext>
            </p:extLst>
          </p:nvPr>
        </p:nvGraphicFramePr>
        <p:xfrm>
          <a:off x="6714398" y="2077294"/>
          <a:ext cx="5114744" cy="1981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1 CuadroTexto"/>
          <p:cNvSpPr txBox="1"/>
          <p:nvPr/>
        </p:nvSpPr>
        <p:spPr>
          <a:xfrm>
            <a:off x="7837716" y="1425605"/>
            <a:ext cx="3381829" cy="369332"/>
          </a:xfrm>
          <a:prstGeom prst="rect">
            <a:avLst/>
          </a:prstGeom>
          <a:solidFill>
            <a:schemeClr val="accent4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b="1" dirty="0" smtClean="0">
                <a:solidFill>
                  <a:schemeClr val="bg1"/>
                </a:solidFill>
              </a:rPr>
              <a:t>% de jugadores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8" name="1 Título"/>
          <p:cNvSpPr txBox="1">
            <a:spLocks/>
          </p:cNvSpPr>
          <p:nvPr/>
        </p:nvSpPr>
        <p:spPr>
          <a:xfrm>
            <a:off x="968653" y="153785"/>
            <a:ext cx="10178322" cy="62459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E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USC (2019)</a:t>
            </a:r>
            <a:endParaRPr lang="es-ES" sz="4000" cap="none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s-ES" sz="1800" b="1" cap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s-ES" sz="18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studio realizado sobre una muestra de </a:t>
            </a:r>
            <a:r>
              <a:rPr lang="es-ES" sz="1800" b="1" cap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s-ES" sz="18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.000 adolescentes de entre 12 y 18 años de toda </a:t>
            </a:r>
            <a:r>
              <a:rPr lang="es-ES" sz="1800" b="1" cap="none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</a:t>
            </a:r>
            <a:r>
              <a:rPr lang="es-ES" sz="1800" b="1" cap="none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alicia</a:t>
            </a:r>
            <a:endParaRPr lang="gl-ES" sz="1800" cap="none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81800523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5" name="Marcador de contenido 5">
            <a:extLst>
              <a:ext uri="{FF2B5EF4-FFF2-40B4-BE49-F238E27FC236}">
                <a16:creationId xmlns:a16="http://schemas.microsoft.com/office/drawing/2014/main" xmlns="" id="{9EE50198-8F09-435B-8B94-059C1D99E723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="" xmlns:p14="http://schemas.microsoft.com/office/powerpoint/2010/main" val="2402212721"/>
              </p:ext>
            </p:extLst>
          </p:nvPr>
        </p:nvGraphicFramePr>
        <p:xfrm>
          <a:off x="1528534" y="337066"/>
          <a:ext cx="9270093" cy="5626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3 Rectángulo"/>
          <p:cNvSpPr/>
          <p:nvPr/>
        </p:nvSpPr>
        <p:spPr>
          <a:xfrm>
            <a:off x="917849" y="6079618"/>
            <a:ext cx="105919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chemeClr val="accent2"/>
                </a:solidFill>
              </a:rPr>
              <a:t>El ranking de videojuegos de mayor aceptación entre los adolescentes estaría encabezado claramente por el FORTNITE,  aunque existen importantes diferencia por Género</a:t>
            </a:r>
            <a:endParaRPr lang="es-ES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2636439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8" name="Marcador de contenido 2">
            <a:extLst>
              <a:ext uri="{FF2B5EF4-FFF2-40B4-BE49-F238E27FC236}">
                <a16:creationId xmlns:a16="http://schemas.microsoft.com/office/drawing/2014/main" xmlns="" id="{C6BBC184-C307-4A25-B63B-FE2C18232DD8}"/>
              </a:ext>
            </a:extLst>
          </p:cNvPr>
          <p:cNvSpPr txBox="1">
            <a:spLocks/>
          </p:cNvSpPr>
          <p:nvPr/>
        </p:nvSpPr>
        <p:spPr>
          <a:xfrm>
            <a:off x="1103087" y="1566633"/>
            <a:ext cx="10595428" cy="422456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buFont typeface="Wingdings" panose="05000000000000000000" pitchFamily="2" charset="2"/>
              <a:buChar char="§"/>
              <a:defRPr/>
            </a:pP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El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14,5%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de los adolescentes estaría haciendo un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uso problemático de los videojuegos</a:t>
            </a:r>
            <a:r>
              <a:rPr lang="es-ES" sz="2000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 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y un 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3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,7% 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adicional p</a:t>
            </a:r>
            <a:r>
              <a:rPr kumimoji="0" lang="es-E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resentaría</a:t>
            </a:r>
            <a:r>
              <a:rPr kumimoji="0" lang="es-ES" sz="2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</a:t>
            </a: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síntomas de adicción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. 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Estos porcentajes ascenderían al 38</a:t>
            </a:r>
            <a:r>
              <a:rPr kumimoji="0" lang="es-ES" sz="200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,9% </a:t>
            </a:r>
            <a:r>
              <a:rPr lang="es-ES" sz="2000" noProof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y al 12,6% entre los que juegan todos los días (</a:t>
            </a:r>
            <a:r>
              <a:rPr lang="es-ES" sz="2000" b="1" noProof="0" dirty="0" smtClean="0">
                <a:solidFill>
                  <a:srgbClr val="FF0000"/>
                </a:solidFill>
                <a:latin typeface="Calibri" panose="020F0502020204030204"/>
              </a:rPr>
              <a:t>¡Más del 50%!</a:t>
            </a:r>
            <a:r>
              <a:rPr lang="es-ES" sz="2000" noProof="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).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es-ES" sz="2000" noProof="0" dirty="0" smtClean="0">
              <a:solidFill>
                <a:schemeClr val="accent2">
                  <a:lumMod val="75000"/>
                </a:schemeClr>
              </a:solidFill>
              <a:latin typeface="Calibri" panose="020F0502020204030204"/>
            </a:endParaRPr>
          </a:p>
          <a:p>
            <a:pPr algn="just">
              <a:buFont typeface="Wingdings" panose="05000000000000000000" pitchFamily="2" charset="2"/>
              <a:buChar char="§"/>
              <a:defRPr/>
            </a:pP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El porcentaje de adolescentes adictos a videojuegos es significativamente mayor entre los 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chicos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 (5,6%) que entre las chicas (1.1%) y entre los </a:t>
            </a:r>
            <a:r>
              <a:rPr lang="es-ES" sz="2000" b="1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14 y los 16 años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 (4,7%). </a:t>
            </a:r>
            <a:r>
              <a:rPr lang="es-ES" sz="2000" b="1" dirty="0" smtClean="0">
                <a:solidFill>
                  <a:srgbClr val="C00000"/>
                </a:solidFill>
                <a:latin typeface="Calibri" panose="020F0502020204030204"/>
              </a:rPr>
              <a:t>Entre los varones de 14 a 16 años el porcentaje de posibles adictos asciende a un alarmante 8%.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es-ES" sz="2000" b="1" dirty="0" smtClean="0">
              <a:solidFill>
                <a:srgbClr val="C00000"/>
              </a:solidFill>
              <a:latin typeface="Calibri" panose="020F0502020204030204"/>
            </a:endParaRPr>
          </a:p>
          <a:p>
            <a:pPr lvl="0" algn="just">
              <a:buFont typeface="Wingdings" panose="05000000000000000000" pitchFamily="2" charset="2"/>
              <a:buChar char="§"/>
              <a:defRPr/>
            </a:pP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Algunos videojuegos destacarían especialmente por su potencial adictivo.  El </a:t>
            </a:r>
            <a:r>
              <a:rPr lang="es-ES" sz="2000" b="1" dirty="0" smtClean="0">
                <a:solidFill>
                  <a:srgbClr val="C00000"/>
                </a:solidFill>
                <a:latin typeface="Calibri" panose="020F0502020204030204"/>
              </a:rPr>
              <a:t>FORNITE</a:t>
            </a:r>
            <a:r>
              <a:rPr lang="es-ES" sz="20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 encabezaría ese ranking</a:t>
            </a:r>
          </a:p>
          <a:p>
            <a:pPr algn="just">
              <a:buFont typeface="Wingdings" panose="05000000000000000000" pitchFamily="2" charset="2"/>
              <a:buChar char="§"/>
              <a:defRPr/>
            </a:pPr>
            <a:endParaRPr lang="es-ES" sz="2000" b="1" dirty="0">
              <a:solidFill>
                <a:srgbClr val="C00000"/>
              </a:solidFill>
              <a:latin typeface="Calibri" panose="020F0502020204030204"/>
            </a:endParaRPr>
          </a:p>
          <a:p>
            <a:pPr marR="0" lvl="0" algn="just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endParaRPr lang="es-ES" sz="2000" noProof="0" dirty="0" smtClean="0">
              <a:solidFill>
                <a:schemeClr val="accent2">
                  <a:lumMod val="75000"/>
                </a:schemeClr>
              </a:solidFill>
              <a:latin typeface="Calibri" panose="020F0502020204030204"/>
            </a:endParaRPr>
          </a:p>
        </p:txBody>
      </p:sp>
      <p:sp>
        <p:nvSpPr>
          <p:cNvPr id="5" name="Título 3">
            <a:extLst>
              <a:ext uri="{FF2B5EF4-FFF2-40B4-BE49-F238E27FC236}">
                <a16:creationId xmlns:a16="http://schemas.microsoft.com/office/drawing/2014/main" xmlns="" id="{45967F8B-17AA-4F7E-9929-99679BEA7D61}"/>
              </a:ext>
            </a:extLst>
          </p:cNvPr>
          <p:cNvSpPr txBox="1">
            <a:spLocks/>
          </p:cNvSpPr>
          <p:nvPr/>
        </p:nvSpPr>
        <p:spPr>
          <a:xfrm>
            <a:off x="1103087" y="206440"/>
            <a:ext cx="10595428" cy="1027277"/>
          </a:xfrm>
          <a:prstGeom prst="rect">
            <a:avLst/>
          </a:prstGeom>
          <a:solidFill>
            <a:schemeClr val="accent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>
              <a:defRPr/>
            </a:pPr>
            <a:r>
              <a:rPr kumimoji="0" lang="es-ES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ESTIMACIÓN PREVALENCIA ADICCIÓN</a:t>
            </a:r>
            <a:r>
              <a:rPr kumimoji="0" lang="es-ES" sz="2400" b="1" i="0" u="none" strike="noStrike" kern="1200" cap="none" spc="0" normalizeH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 A VIDEOJUEGOS</a:t>
            </a:r>
          </a:p>
          <a:p>
            <a:pPr lvl="0">
              <a:defRPr/>
            </a:pPr>
            <a:r>
              <a:rPr kumimoji="0" lang="es-ES" sz="2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  <a:ea typeface="+mj-ea"/>
                <a:cs typeface="+mj-cs"/>
              </a:rPr>
              <a:t>GASA – Escala de Adicción a Videojuegos para Adolescentes</a:t>
            </a:r>
          </a:p>
          <a:p>
            <a:pPr lvl="0">
              <a:defRPr/>
            </a:pP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(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Lemmens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et al., 2009; Irles et al., 2018, 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Mehroof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 y </a:t>
            </a:r>
            <a:r>
              <a:rPr kumimoji="0" lang="es-ES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Griffiths</a:t>
            </a:r>
            <a:r>
              <a:rPr kumimoji="0" lang="es-ES" sz="18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accent2">
                    <a:lumMod val="75000"/>
                  </a:schemeClr>
                </a:solidFill>
                <a:effectLst/>
                <a:uLnTx/>
                <a:uFillTx/>
                <a:latin typeface="Calibri" panose="020F0502020204030204"/>
              </a:rPr>
              <a:t>, 2010</a:t>
            </a:r>
            <a:r>
              <a:rPr lang="es-ES" sz="1800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; </a:t>
            </a:r>
            <a:r>
              <a:rPr lang="es-ES" sz="1800" dirty="0" err="1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Lloret</a:t>
            </a:r>
            <a:r>
              <a:rPr lang="es-ES" sz="1800" dirty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 et al., 2018</a:t>
            </a:r>
            <a:r>
              <a:rPr lang="es-ES" sz="1800" dirty="0" smtClean="0">
                <a:solidFill>
                  <a:schemeClr val="accent2">
                    <a:lumMod val="75000"/>
                  </a:schemeClr>
                </a:solidFill>
                <a:latin typeface="Calibri" panose="020F0502020204030204"/>
              </a:rPr>
              <a:t>)</a:t>
            </a:r>
            <a:endParaRPr lang="es-ES" sz="1800" b="1" dirty="0">
              <a:solidFill>
                <a:srgbClr val="C00000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7188472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="" xmlns:a14="http://schemas.microsoft.com/office/drawing/2010/main">
                  <a14:imgLayer r:embed="rId4">
                    <a14:imgEffect>
                      <a14:backgroundRemoval t="9167" b="98056" l="0" r="100000"/>
                    </a14:imgEffect>
                  </a14:imgLayer>
                </a14:imgProps>
              </a:ext>
              <a:ext uri="{28A0092B-C50C-407E-A947-70E740481C1C}">
                <a14:useLocalDpi xmlns="" xmlns:a14="http://schemas.microsoft.com/office/drawing/2010/main" val="0"/>
              </a:ext>
            </a:extLst>
          </a:blip>
          <a:srcRect t="68626" b="3344"/>
          <a:stretch/>
        </p:blipFill>
        <p:spPr bwMode="auto">
          <a:xfrm>
            <a:off x="1677988" y="5097688"/>
            <a:ext cx="9180512" cy="1715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14 Rectángulo"/>
          <p:cNvSpPr/>
          <p:nvPr/>
        </p:nvSpPr>
        <p:spPr>
          <a:xfrm>
            <a:off x="1533972" y="4326195"/>
            <a:ext cx="37444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Construcción de la</a:t>
            </a:r>
          </a:p>
          <a:p>
            <a:pPr algn="ctr" defTabSz="914400"/>
            <a:r>
              <a:rPr lang="en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propia identidad</a:t>
            </a:r>
            <a:endParaRPr lang="en" sz="2400" kern="0" dirty="0">
              <a:solidFill>
                <a:srgbClr val="0198AD"/>
              </a:solidFill>
              <a:latin typeface="Permanent Marker" panose="020B0604020202020204" charset="0"/>
              <a:ea typeface="Permanent Marker" panose="020B0604020202020204" charset="0"/>
              <a:cs typeface="Arial"/>
              <a:sym typeface="Arial"/>
            </a:endParaRPr>
          </a:p>
        </p:txBody>
      </p:sp>
      <p:sp>
        <p:nvSpPr>
          <p:cNvPr id="16" name="15 Rectángulo"/>
          <p:cNvSpPr/>
          <p:nvPr/>
        </p:nvSpPr>
        <p:spPr>
          <a:xfrm>
            <a:off x="1369237" y="2484980"/>
            <a:ext cx="3477103" cy="1200329"/>
          </a:xfrm>
          <a:prstGeom prst="rect">
            <a:avLst/>
          </a:prstGeom>
          <a:ln>
            <a:noFill/>
          </a:ln>
        </p:spPr>
        <p:txBody>
          <a:bodyPr wrap="square">
            <a:spAutoFit/>
          </a:bodyPr>
          <a:lstStyle/>
          <a:p>
            <a:pPr algn="ctr" defTabSz="914400"/>
            <a:r>
              <a:rPr lang="es-ES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N</a:t>
            </a:r>
            <a:r>
              <a:rPr lang="en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ormalización</a:t>
            </a:r>
          </a:p>
          <a:p>
            <a:pPr algn="ctr" defTabSz="914400"/>
            <a:r>
              <a:rPr lang="en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de Modelos de relación poco adecuados</a:t>
            </a:r>
            <a:endParaRPr lang="en" sz="2400" kern="0" dirty="0">
              <a:solidFill>
                <a:srgbClr val="0198AD"/>
              </a:solidFill>
              <a:latin typeface="Permanent Marker" panose="020B0604020202020204" charset="0"/>
              <a:ea typeface="Permanent Marker" panose="020B0604020202020204" charset="0"/>
              <a:cs typeface="Arial"/>
              <a:sym typeface="Arial"/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6761478" y="4721010"/>
            <a:ext cx="29523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Papel de la mujer, actitudes sexistas</a:t>
            </a:r>
            <a:endParaRPr lang="en" sz="2400" kern="0" dirty="0">
              <a:solidFill>
                <a:srgbClr val="0198AD"/>
              </a:solidFill>
              <a:latin typeface="Permanent Marker" panose="020B0604020202020204" charset="0"/>
              <a:ea typeface="Permanent Marker" panose="020B0604020202020204" charset="0"/>
              <a:cs typeface="Arial"/>
              <a:sym typeface="Arial"/>
            </a:endParaRPr>
          </a:p>
        </p:txBody>
      </p:sp>
      <p:sp>
        <p:nvSpPr>
          <p:cNvPr id="18" name="17 Rectángulo"/>
          <p:cNvSpPr/>
          <p:nvPr/>
        </p:nvSpPr>
        <p:spPr>
          <a:xfrm>
            <a:off x="2569518" y="5549034"/>
            <a:ext cx="633670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2800" b="1" kern="0" dirty="0" smtClean="0">
                <a:solidFill>
                  <a:srgbClr val="C00000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Educación, socialización…</a:t>
            </a:r>
            <a:endParaRPr lang="en" sz="2800" b="1" kern="0" dirty="0">
              <a:solidFill>
                <a:srgbClr val="C00000"/>
              </a:solidFill>
              <a:latin typeface="Permanent Marker" panose="020B0604020202020204" charset="0"/>
              <a:ea typeface="Permanent Marker" panose="020B0604020202020204" charset="0"/>
              <a:cs typeface="Arial"/>
              <a:sym typeface="Arial"/>
            </a:endParaRPr>
          </a:p>
        </p:txBody>
      </p:sp>
      <p:sp>
        <p:nvSpPr>
          <p:cNvPr id="19" name="18 Rectángulo"/>
          <p:cNvSpPr/>
          <p:nvPr/>
        </p:nvSpPr>
        <p:spPr>
          <a:xfrm>
            <a:off x="7582644" y="3482078"/>
            <a:ext cx="313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Violencia, xenofobia…</a:t>
            </a:r>
            <a:endParaRPr lang="en" sz="2400" kern="0" dirty="0">
              <a:solidFill>
                <a:srgbClr val="0198AD"/>
              </a:solidFill>
              <a:latin typeface="Permanent Marker" panose="020B0604020202020204" charset="0"/>
              <a:ea typeface="Permanent Marker" panose="020B0604020202020204" charset="0"/>
              <a:cs typeface="Arial"/>
              <a:sym typeface="Arial"/>
            </a:endParaRPr>
          </a:p>
        </p:txBody>
      </p:sp>
      <p:sp>
        <p:nvSpPr>
          <p:cNvPr id="20" name="19 Rectángulo"/>
          <p:cNvSpPr/>
          <p:nvPr/>
        </p:nvSpPr>
        <p:spPr>
          <a:xfrm>
            <a:off x="4666320" y="807279"/>
            <a:ext cx="29523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s-ES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Rutina, estilo de vida…posible </a:t>
            </a:r>
            <a:r>
              <a:rPr lang="es-ES" sz="2400" b="1" kern="0" dirty="0" smtClean="0">
                <a:solidFill>
                  <a:srgbClr val="C00000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ADICCIÓN</a:t>
            </a:r>
            <a:endParaRPr lang="en" sz="2400" b="1" kern="0" dirty="0">
              <a:solidFill>
                <a:srgbClr val="C00000"/>
              </a:solidFill>
              <a:latin typeface="Permanent Marker" panose="020B0604020202020204" charset="0"/>
              <a:ea typeface="Permanent Marker" panose="020B0604020202020204" charset="0"/>
              <a:cs typeface="Arial"/>
              <a:sym typeface="Arial"/>
            </a:endParaRPr>
          </a:p>
        </p:txBody>
      </p:sp>
      <p:sp>
        <p:nvSpPr>
          <p:cNvPr id="21" name="20 Elipse"/>
          <p:cNvSpPr/>
          <p:nvPr/>
        </p:nvSpPr>
        <p:spPr>
          <a:xfrm>
            <a:off x="4846340" y="2406079"/>
            <a:ext cx="2592288" cy="2463081"/>
          </a:xfrm>
          <a:prstGeom prst="ellipse">
            <a:avLst/>
          </a:prstGeom>
          <a:solidFill>
            <a:srgbClr val="C0504D"/>
          </a:solidFill>
          <a:ln w="25400" cap="flat" cmpd="sng" algn="ctr">
            <a:solidFill>
              <a:sysClr val="window" lastClr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Permanent Marker"/>
                <a:ea typeface="Permanent Marker"/>
                <a:cs typeface="Permanent Marker"/>
                <a:sym typeface="Permanent Marker"/>
              </a:rPr>
              <a:t>No es una cuestión de censura…</a:t>
            </a:r>
            <a:endParaRPr kumimoji="0" lang="en" sz="2400" b="1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21 Rectángulo"/>
          <p:cNvSpPr/>
          <p:nvPr/>
        </p:nvSpPr>
        <p:spPr>
          <a:xfrm>
            <a:off x="7174974" y="2331458"/>
            <a:ext cx="3131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4400"/>
            <a:r>
              <a:rPr lang="en" sz="2400" kern="0" dirty="0" smtClean="0">
                <a:solidFill>
                  <a:srgbClr val="0198AD"/>
                </a:solidFill>
                <a:latin typeface="Permanent Marker" panose="020B0604020202020204" charset="0"/>
                <a:ea typeface="Permanent Marker" panose="020B0604020202020204" charset="0"/>
                <a:cs typeface="Arial"/>
                <a:sym typeface="Arial"/>
              </a:rPr>
              <a:t>Contenidos inapropiados</a:t>
            </a:r>
            <a:endParaRPr lang="en" sz="2400" kern="0" dirty="0">
              <a:solidFill>
                <a:srgbClr val="0198AD"/>
              </a:solidFill>
              <a:latin typeface="Permanent Marker" panose="020B0604020202020204" charset="0"/>
              <a:ea typeface="Permanent Marker" panose="020B0604020202020204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91652037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91596" y="295275"/>
            <a:ext cx="4962525" cy="6562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763" y="0"/>
            <a:ext cx="4762500" cy="709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55115299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Juego </a:t>
            </a:r>
            <a:r>
              <a:rPr lang="es-ES_tradnl" sz="4400" dirty="0" smtClean="0"/>
              <a:t>(online Y PRESENCIAL)</a:t>
            </a:r>
            <a:r>
              <a:rPr lang="es-ES_tradnl" dirty="0" smtClean="0"/>
              <a:t/>
            </a:r>
            <a:br>
              <a:rPr lang="es-ES_tradnl" dirty="0" smtClean="0"/>
            </a:br>
            <a:r>
              <a:rPr lang="es-ES_tradnl" sz="4800" cap="none" dirty="0" err="1">
                <a:solidFill>
                  <a:schemeClr val="accent4">
                    <a:lumMod val="75000"/>
                  </a:schemeClr>
                </a:solidFill>
              </a:rPr>
              <a:t>G</a:t>
            </a:r>
            <a:r>
              <a:rPr lang="es-ES_tradnl" sz="4800" cap="none" dirty="0" err="1" smtClean="0">
                <a:solidFill>
                  <a:schemeClr val="accent4">
                    <a:lumMod val="75000"/>
                  </a:schemeClr>
                </a:solidFill>
              </a:rPr>
              <a:t>ambling</a:t>
            </a:r>
            <a:endParaRPr lang="es-ES_tradnl" cap="none" dirty="0">
              <a:solidFill>
                <a:schemeClr val="accent4">
                  <a:lumMod val="75000"/>
                </a:schemeClr>
              </a:solidFill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89439" y="1841500"/>
            <a:ext cx="9702800" cy="50165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91543354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4911" y="1426916"/>
            <a:ext cx="9284925" cy="3927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 descr="Resultado de imagen de apuestas on line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5545" y="1352510"/>
            <a:ext cx="9663656" cy="407633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7586" name="Picture 2" descr="Resultado de imagen de usain bolt poker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984" y="1396952"/>
            <a:ext cx="8255000" cy="37338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jose coronado bet36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897" y="1352509"/>
            <a:ext cx="10668000" cy="44291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9634" name="Picture 2" descr="Resultado de imagen de 888 carlos sobera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485" y="1352509"/>
            <a:ext cx="11747993" cy="495560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90985738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696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19174" y="131444"/>
            <a:ext cx="7350751" cy="4121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67450" y="2019300"/>
            <a:ext cx="5924550" cy="4838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5642730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68964" y="388619"/>
            <a:ext cx="6829425" cy="536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5" descr="Resultado de imagen de sevilla fc 2019-20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10555" y="655319"/>
            <a:ext cx="6255560" cy="35538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0334" y="3428002"/>
            <a:ext cx="6296025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448734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48752" y="357188"/>
            <a:ext cx="8677275" cy="442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146935"/>
            <a:ext cx="8915400" cy="4581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7962795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de retabet bilbao baske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3825" y="-1546225"/>
            <a:ext cx="57340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Resultado de imagen de retabet bilbao baske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6225" y="-1393825"/>
            <a:ext cx="57340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9883" y="220662"/>
            <a:ext cx="8517497" cy="53949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93230" y="3327641"/>
            <a:ext cx="4351020" cy="2436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37865" y="630396"/>
            <a:ext cx="4820010" cy="5994838"/>
          </a:xfrm>
        </p:spPr>
      </p:pic>
    </p:spTree>
    <p:extLst>
      <p:ext uri="{BB962C8B-B14F-4D97-AF65-F5344CB8AC3E}">
        <p14:creationId xmlns:p14="http://schemas.microsoft.com/office/powerpoint/2010/main" xmlns="" val="374940643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1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Resultado de imagen de retabet bilbao baske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123825" y="-1546225"/>
            <a:ext cx="57340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sp>
        <p:nvSpPr>
          <p:cNvPr id="3" name="AutoShape 4" descr="Resultado de imagen de retabet bilbao basket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276225" y="-1393825"/>
            <a:ext cx="5734050" cy="3228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  <p:pic>
        <p:nvPicPr>
          <p:cNvPr id="8" name="Marcador de contenido 4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56363" y="2665730"/>
            <a:ext cx="5181600" cy="3963561"/>
          </a:xfrm>
        </p:spPr>
      </p:pic>
      <p:pic>
        <p:nvPicPr>
          <p:cNvPr id="9" name="Marcador de contenido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370135" y="405722"/>
            <a:ext cx="5181600" cy="3938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566839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Resultado de imagen de bonus bienvenida bet36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775" y="4053760"/>
            <a:ext cx="3324225" cy="2133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Resultado de imagen de bonus bienvenida bwi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72336" y="4016217"/>
            <a:ext cx="3014856" cy="2208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Resultado de imagen de bonus bienvenida sportium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93775" y="688719"/>
            <a:ext cx="8075150" cy="2807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9 Imagen" descr="C:\Users\Sandra\Desktop\descarga.jpg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300466" y="688719"/>
            <a:ext cx="2560637" cy="25136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Resultado de imagen de paypal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641529" y="4016217"/>
            <a:ext cx="4219574" cy="2208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Marcador de contenido 7"/>
          <p:cNvPicPr>
            <a:picLocks noGrp="1" noChangeAspect="1"/>
          </p:cNvPicPr>
          <p:nvPr>
            <p:ph sz="half" idx="4294967295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1038" y="443938"/>
            <a:ext cx="5429428" cy="6768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982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7322" y="871538"/>
            <a:ext cx="9705975" cy="465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5988" y="123825"/>
            <a:ext cx="7820025" cy="661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527933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40102" y="0"/>
            <a:ext cx="6972478" cy="68891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8607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8901" y="398592"/>
            <a:ext cx="966470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6826" y="398592"/>
            <a:ext cx="10108850" cy="617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10" y="1579063"/>
            <a:ext cx="7325088" cy="483679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34812341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928231" y="218627"/>
            <a:ext cx="8335538" cy="6420746"/>
          </a:xfrm>
          <a:prstGeom prst="rect">
            <a:avLst/>
          </a:prstGeom>
        </p:spPr>
      </p:pic>
      <p:sp>
        <p:nvSpPr>
          <p:cNvPr id="3" name="Flecha derecha 2"/>
          <p:cNvSpPr/>
          <p:nvPr/>
        </p:nvSpPr>
        <p:spPr>
          <a:xfrm rot="10800000">
            <a:off x="8553450" y="4171950"/>
            <a:ext cx="1285875" cy="361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Flecha derecha 2"/>
          <p:cNvSpPr/>
          <p:nvPr/>
        </p:nvSpPr>
        <p:spPr>
          <a:xfrm rot="19900367">
            <a:off x="860181" y="5561135"/>
            <a:ext cx="1285875" cy="36195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53540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>
            <a:hlinkClick r:id="rId2" action="ppaction://hlinkfile"/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1121799" y="0"/>
            <a:ext cx="9899855" cy="679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62069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332193261"/>
              </p:ext>
            </p:extLst>
          </p:nvPr>
        </p:nvGraphicFramePr>
        <p:xfrm>
          <a:off x="1251678" y="1430865"/>
          <a:ext cx="7332133" cy="503766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Modelo eco</a:t>
            </a:r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4332116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6325" y="386707"/>
            <a:ext cx="8247290" cy="502009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07995" y="2666775"/>
            <a:ext cx="5800725" cy="39338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5561844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2 Rectángulo"/>
          <p:cNvSpPr/>
          <p:nvPr/>
        </p:nvSpPr>
        <p:spPr>
          <a:xfrm>
            <a:off x="1381125" y="202435"/>
            <a:ext cx="8208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GALICIA (</a:t>
            </a:r>
            <a:r>
              <a:rPr lang="es-ES" sz="28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Dx</a:t>
            </a:r>
            <a:r>
              <a:rPr lang="es-ES" sz="2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. </a:t>
            </a:r>
            <a:r>
              <a:rPr lang="es-ES" sz="2800" dirty="0" err="1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Saúde</a:t>
            </a:r>
            <a:r>
              <a:rPr lang="es-ES" sz="2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 Pública, 2019)</a:t>
            </a:r>
            <a:endParaRPr lang="es-ES" sz="28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25" y="725655"/>
            <a:ext cx="8595360" cy="5649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Elipse"/>
          <p:cNvSpPr/>
          <p:nvPr/>
        </p:nvSpPr>
        <p:spPr>
          <a:xfrm>
            <a:off x="4737100" y="3550204"/>
            <a:ext cx="546100" cy="1440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2979419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00138" y="556755"/>
            <a:ext cx="10473657" cy="555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3536046" y="2075543"/>
            <a:ext cx="723900" cy="2686275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158816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25" y="464045"/>
            <a:ext cx="9572625" cy="614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758871" y="3541482"/>
            <a:ext cx="723900" cy="1110343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42320592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19225" y="509588"/>
            <a:ext cx="9353550" cy="5838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3 Rectángulo"/>
          <p:cNvSpPr/>
          <p:nvPr/>
        </p:nvSpPr>
        <p:spPr>
          <a:xfrm>
            <a:off x="1600200" y="5905500"/>
            <a:ext cx="9067800" cy="60960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</p:spTree>
    <p:extLst>
      <p:ext uri="{BB962C8B-B14F-4D97-AF65-F5344CB8AC3E}">
        <p14:creationId xmlns:p14="http://schemas.microsoft.com/office/powerpoint/2010/main" xmlns="" val="3758976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317085967"/>
              </p:ext>
            </p:extLst>
          </p:nvPr>
        </p:nvGraphicFramePr>
        <p:xfrm>
          <a:off x="1204686" y="721650"/>
          <a:ext cx="10276115" cy="5283138"/>
        </p:xfrm>
        <a:graphic>
          <a:graphicData uri="http://schemas.openxmlformats.org/drawingml/2006/table">
            <a:tbl>
              <a:tblPr firstRow="1" firstCol="1" bandRow="1"/>
              <a:tblGrid>
                <a:gridCol w="2337008"/>
                <a:gridCol w="2337008"/>
                <a:gridCol w="5602099"/>
              </a:tblGrid>
              <a:tr h="108912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AUTORES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MUESTRA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HALLAZGOS CLAVE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326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Wong and So (2014)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1,004 estudiantes en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Hong Kong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de 12 a 19 años de edad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Los jugadores en línea son hasta 3 veces más propensos a desarrollar juego patológico y de riesgo</a:t>
                      </a:r>
                      <a:endParaRPr lang="es-ES" sz="1400" b="1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  <a:tr h="544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Lee et al (2014) 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25,456 estudiantes de secundaria,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EE. UU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Un tercio informó haber jugado alguna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vez</a:t>
                      </a:r>
                      <a:r>
                        <a:rPr lang="es-ES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3 de cada 10 jugadores  habituales experimentaron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problemas con el juego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Ser hombre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consumir alcohol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marihuana y el uso de medicamentos sin receta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implica</a:t>
                      </a:r>
                      <a:r>
                        <a:rPr lang="es-ES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doblar las probabili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dades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jugar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Castren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(2015) 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988 adolescentes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finlandeses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de 12 a 15 años de edad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51.6% de los encuestados habían jugado y el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7.9% fueron identificados como jugadores en riesgo o problemáticos</a:t>
                      </a:r>
                      <a:endParaRPr lang="es-ES" sz="1400" b="1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  <a:tr h="7623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Floros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(2015) 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2.684 estudiantes </a:t>
                      </a:r>
                      <a:r>
                        <a:rPr lang="es-ES" sz="1400" b="1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griegos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12 y 15 años.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2.5% de la muestra total de estudiantes y el 13.8% de aquellos que habían tenido experiencia en juegos de azar mostraron problemas con el juego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Los jugadores presentaron un rendimiento escolar más bajo,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 mayores tasa de uso problemático de Internet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782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Hanss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(2015) 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2.059 </a:t>
                      </a: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noruegos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17 años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1.5% eran jugadores de riesgo y 0.2% jugadores </a:t>
                      </a:r>
                      <a:r>
                        <a:rPr lang="es-ES" sz="1400" b="1" dirty="0" err="1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problematicos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  <a:tr h="43564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Räsänen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(2015) 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1,01,167 estudiantes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finlandeses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14 a 16 años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</a:t>
                      </a:r>
                      <a:r>
                        <a:rPr lang="es-ES" sz="1400" b="1" baseline="0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tasa de apostantes habituales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era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ocho veces más alto entre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chicos que entre chicas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 1,6 veces más alto entre los estudiantes de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15 años que los de 14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2673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Fröberg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(2015) 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4.358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suecos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entre 16 y 24 años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incidencia de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problemas de juego entre las personas de 16 a 24 años fue del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2,2%, tres veces menor entre las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mujeres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  <a:tr h="54456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Cook et al (2015) </a:t>
                      </a:r>
                      <a:endParaRPr lang="es-ES" sz="1600" b="1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4,851 </a:t>
                      </a: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canadienses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13 a 17 años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2,8% de los estudiantes fueron categorizados como jugadores con problemas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Los</a:t>
                      </a:r>
                      <a:r>
                        <a:rPr lang="es-ES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síntomas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angustia,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intentos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suicidio y comportamientos delictivos fueron </a:t>
                      </a:r>
                      <a:r>
                        <a:rPr lang="es-ES" sz="1400" dirty="0" err="1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significatovamente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mayores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en comparación con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resto de estudiantes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1637" marR="41637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3" name="2 Rectángulo"/>
          <p:cNvSpPr/>
          <p:nvPr/>
        </p:nvSpPr>
        <p:spPr>
          <a:xfrm>
            <a:off x="1381125" y="202435"/>
            <a:ext cx="82086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ESTUDIOS JUEGO ADOLESCENTES (2014-2018)</a:t>
            </a:r>
            <a:endParaRPr lang="es-ES" sz="2800" dirty="0"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1169152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3451267459"/>
              </p:ext>
            </p:extLst>
          </p:nvPr>
        </p:nvGraphicFramePr>
        <p:xfrm>
          <a:off x="972457" y="370122"/>
          <a:ext cx="10755086" cy="5150738"/>
        </p:xfrm>
        <a:graphic>
          <a:graphicData uri="http://schemas.openxmlformats.org/drawingml/2006/table">
            <a:tbl>
              <a:tblPr firstRow="1" firstCol="1" bandRow="1"/>
              <a:tblGrid>
                <a:gridCol w="2445937"/>
                <a:gridCol w="2445937"/>
                <a:gridCol w="5863212"/>
              </a:tblGrid>
              <a:tr h="8358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 dirty="0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AUTORES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MUESTRA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b="1">
                          <a:solidFill>
                            <a:srgbClr val="FFFFFF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HALLAZGOS CLAVE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5B9BD5"/>
                    </a:solidFill>
                  </a:tcPr>
                </a:tc>
              </a:tr>
              <a:tr h="25075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Canale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(2016) 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14,778 estudiantes </a:t>
                      </a:r>
                      <a:r>
                        <a:rPr lang="en-GB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italianos</a:t>
                      </a:r>
                      <a:r>
                        <a:rPr lang="en-GB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secundaria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prevalencia de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juego problemático fue del 4%, mientras que la tasa entre los jugadores en línea fue cinco veces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mayor (21,9%)</a:t>
                      </a:r>
                      <a:endParaRPr lang="es-ES" sz="1400" b="1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  <a:tr h="585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/>
                      </a:r>
                      <a:br>
                        <a:rPr lang="es-ES" sz="1600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</a:b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Elton-Marshall et al (2016) 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10,035 estudiantes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canadienses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13 a 17 años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41,6% (35,9% de mujeres y 47,4% de hombres) habían jugado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alguna vez y el 9,4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jugó online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en los últimos 3 meses (3,7% de mujeres y 15,3% de hombres).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Los jugadores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online eran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más propensos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participar en múltiples formas de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juego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 puntuaron más alto en juego problemático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Rossen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(2016) 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8,500 </a:t>
                      </a:r>
                      <a:r>
                        <a:rPr lang="en-GB" sz="1400" b="1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neozelandeses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estudiantes</a:t>
                      </a:r>
                      <a:r>
                        <a:rPr lang="en-GB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</a:t>
                      </a:r>
                      <a:r>
                        <a:rPr lang="en-GB" sz="1400" dirty="0" err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secundaria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24,2%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habían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jugado en el último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año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y el 4,8% tenía dos o más indicadores de juego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“no saludable”,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asociándose a una mayor</a:t>
                      </a:r>
                      <a:r>
                        <a:rPr lang="es-ES" sz="1400" b="1" baseline="0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tasa de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intentos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suicidio</a:t>
                      </a:r>
                      <a:endParaRPr lang="es-ES" sz="1400" b="1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  <a:tr h="41791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Anagnostopoulos</a:t>
                      </a: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et al (2017) 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2.141estudiantes de secundaria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griegos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muestra representativa de la capital de Atenas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 prevalencia de juego con problemas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fue del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5.6%.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Los hombres, la participación de los padres en las actividades de juego, vivir sin los padres o las bajas calificaciones en la escuela aumentan el riesgo de problemas con el juego.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0150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GB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Gonzalez-Roz et al (2017) 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1.313 adolescentes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españoles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, de 14 a 18 años de edad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La</a:t>
                      </a:r>
                      <a:r>
                        <a:rPr lang="es-ES" sz="1400" b="1" baseline="0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tasa de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juego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problemático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fue del 1.2% y un 4% adicional tendría un alto riesgo de desarrollarlo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.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Tener un familiar con problemas de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juego, vivir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con un solo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progenitor o con ninguno de ellos, o jugar </a:t>
                      </a:r>
                      <a:r>
                        <a:rPr lang="es-ES" sz="1400" i="1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online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a través</a:t>
                      </a:r>
                      <a:r>
                        <a:rPr lang="es-ES" sz="1400" baseline="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aplicaciones móviles aumenta la probabilidad de desarrollar </a:t>
                      </a:r>
                      <a:r>
                        <a:rPr lang="es-ES" sz="1400" dirty="0" smtClean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problemas </a:t>
                      </a: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juego.</a:t>
                      </a:r>
                      <a:endParaRPr lang="es-E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  <a:tr h="585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Gambling</a:t>
                      </a:r>
                      <a:r>
                        <a:rPr lang="es-ES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</a:t>
                      </a:r>
                      <a:r>
                        <a:rPr lang="es-ES" sz="1600" b="1" dirty="0" err="1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Comission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2018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2865 adolescentes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británicos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11 a 16 años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14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% de los niños de 11 a 16 años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habría</a:t>
                      </a:r>
                      <a:r>
                        <a:rPr lang="es-ES" sz="1400" b="1" baseline="0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gastado dinero e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n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juegos de azar la semana anterior, en comparación con el 12%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obtenido en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2017.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El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1.7% de los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adolescentes</a:t>
                      </a:r>
                      <a:r>
                        <a:rPr lang="es-ES" sz="1400" b="1" baseline="0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serían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jugadores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"problemáticos" y el 2.2%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“de riesgo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"</a:t>
                      </a:r>
                      <a:endParaRPr lang="es-ES" sz="1400" b="1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850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accent2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Giralt et al., 2018</a:t>
                      </a:r>
                      <a:endParaRPr lang="es-ES" sz="1600" dirty="0">
                        <a:solidFill>
                          <a:schemeClr val="accent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9,309 adolescentes </a:t>
                      </a:r>
                      <a:r>
                        <a:rPr lang="es-ES" sz="1400" b="1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alemanes</a:t>
                      </a:r>
                      <a:r>
                        <a:rPr lang="es-ES" sz="140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 de 12 a 18 años</a:t>
                      </a:r>
                      <a:endParaRPr lang="es-ES" sz="14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El 40% de los adolescentes informaron haber participado en actividades de juego en los últimos 12 meses.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Tasas </a:t>
                      </a:r>
                      <a:r>
                        <a:rPr lang="es-ES" sz="1400" b="1" dirty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de prevalencia de 1.7% y 2.2% para juego </a:t>
                      </a:r>
                      <a:r>
                        <a:rPr lang="es-ES" sz="1400" b="1" dirty="0" smtClean="0">
                          <a:solidFill>
                            <a:schemeClr val="accent4"/>
                          </a:solidFill>
                          <a:effectLst/>
                          <a:latin typeface="Calibri"/>
                          <a:ea typeface="Times New Roman"/>
                          <a:cs typeface="Times New Roman"/>
                        </a:rPr>
                        <a:t>problemático y de riesgo.</a:t>
                      </a:r>
                      <a:endParaRPr lang="es-ES" sz="1400" b="1" dirty="0">
                        <a:solidFill>
                          <a:schemeClr val="accent4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31954" marR="31954" marT="0" marB="0">
                    <a:lnL>
                      <a:noFill/>
                    </a:lnL>
                    <a:lnR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84B3D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6E6F4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39333361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PC\Desktop\Practicum\Nuevas tecnologías\Imaxes\Capturas noticias\Sexting Vi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367" y="-116515"/>
            <a:ext cx="7853423" cy="68786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550671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85853" y="382385"/>
            <a:ext cx="10178322" cy="624591"/>
          </a:xfrm>
        </p:spPr>
        <p:txBody>
          <a:bodyPr>
            <a:noAutofit/>
          </a:bodyPr>
          <a:lstStyle/>
          <a:p>
            <a:r>
              <a:rPr lang="es-E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DATOS ESTUDIO</a:t>
            </a:r>
            <a:br>
              <a:rPr lang="es-E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s-ES" sz="4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USC (2019)</a:t>
            </a:r>
            <a:endParaRPr lang="gl-ES" sz="4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54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48268" y="1735154"/>
            <a:ext cx="7910181" cy="4427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xmlns="" val="27321812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45695" y="163911"/>
            <a:ext cx="11088547" cy="6105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2181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25538" y="539750"/>
            <a:ext cx="10871680" cy="588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2181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48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51140" y="482601"/>
            <a:ext cx="10521735" cy="5703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2181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168400" y="639946"/>
            <a:ext cx="10620375" cy="55449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2181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85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65200" y="524557"/>
            <a:ext cx="10795000" cy="58397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2181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955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03300" y="468223"/>
            <a:ext cx="10906125" cy="59675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2181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0578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79500" y="689092"/>
            <a:ext cx="10717213" cy="5748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273218125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1165919" y="337066"/>
            <a:ext cx="10055245" cy="6386364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s-ES" sz="2400" b="1" dirty="0" smtClean="0">
                <a:solidFill>
                  <a:srgbClr val="C00000"/>
                </a:solidFill>
              </a:rPr>
              <a:t>JUEGO ON LINE</a:t>
            </a:r>
          </a:p>
          <a:p>
            <a:pPr marL="342900" indent="-342900" algn="just">
              <a:buFont typeface="+mj-lt"/>
              <a:buAutoNum type="arabicPeriod"/>
            </a:pPr>
            <a:r>
              <a:rPr lang="es-ES" sz="1900" b="1" dirty="0" smtClean="0">
                <a:solidFill>
                  <a:schemeClr val="tx2"/>
                </a:solidFill>
              </a:rPr>
              <a:t>Va en aumento </a:t>
            </a:r>
            <a:r>
              <a:rPr lang="es-ES" sz="1900" dirty="0" smtClean="0">
                <a:solidFill>
                  <a:schemeClr val="tx2"/>
                </a:solidFill>
              </a:rPr>
              <a:t>(1,5% en 2010; 4,2% en 2014 y 8,4% en 2017)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900" dirty="0" smtClean="0">
              <a:solidFill>
                <a:schemeClr val="tx2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sz="1900" b="1" dirty="0" smtClean="0">
                <a:solidFill>
                  <a:schemeClr val="tx2"/>
                </a:solidFill>
              </a:rPr>
              <a:t>Afecta ya a </a:t>
            </a:r>
            <a:r>
              <a:rPr lang="es-ES" sz="1900" b="1" dirty="0">
                <a:solidFill>
                  <a:schemeClr val="tx2"/>
                </a:solidFill>
              </a:rPr>
              <a:t>más adolescentes de los que pensamos</a:t>
            </a:r>
            <a:r>
              <a:rPr lang="es-ES" sz="1900" dirty="0">
                <a:solidFill>
                  <a:schemeClr val="tx2"/>
                </a:solidFill>
              </a:rPr>
              <a:t> </a:t>
            </a:r>
            <a:r>
              <a:rPr lang="es-ES" sz="1900" dirty="0" smtClean="0">
                <a:solidFill>
                  <a:schemeClr val="tx2"/>
                </a:solidFill>
              </a:rPr>
              <a:t>(alrededor de 0.000 </a:t>
            </a:r>
            <a:r>
              <a:rPr lang="es-ES" sz="1900" dirty="0">
                <a:solidFill>
                  <a:schemeClr val="tx2"/>
                </a:solidFill>
              </a:rPr>
              <a:t>menores).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900" b="1" dirty="0" smtClean="0">
              <a:solidFill>
                <a:schemeClr val="tx2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sz="1900" b="1" dirty="0" smtClean="0">
                <a:solidFill>
                  <a:schemeClr val="tx2"/>
                </a:solidFill>
              </a:rPr>
              <a:t>PERFIL</a:t>
            </a:r>
            <a:r>
              <a:rPr lang="es-ES" sz="1900" b="1" dirty="0">
                <a:solidFill>
                  <a:schemeClr val="tx2"/>
                </a:solidFill>
              </a:rPr>
              <a:t>: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solidFill>
                  <a:schemeClr val="tx2"/>
                </a:solidFill>
              </a:rPr>
              <a:t>Mayoritariamente varones pero cada vez mas mujeres</a:t>
            </a:r>
            <a:endParaRPr lang="es-ES" sz="1900" dirty="0">
              <a:solidFill>
                <a:schemeClr val="tx2"/>
              </a:solidFill>
            </a:endParaRP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solidFill>
                  <a:schemeClr val="tx2"/>
                </a:solidFill>
              </a:rPr>
              <a:t>Es </a:t>
            </a:r>
            <a:r>
              <a:rPr lang="es-ES" sz="1900" dirty="0">
                <a:solidFill>
                  <a:schemeClr val="tx2"/>
                </a:solidFill>
              </a:rPr>
              <a:t>una práctica que aumenta con la edad, pero comienza antes de lo que cabría pensar (1 de cada 4 </a:t>
            </a:r>
            <a:r>
              <a:rPr lang="es-ES" sz="1900" dirty="0" smtClean="0">
                <a:solidFill>
                  <a:schemeClr val="tx2"/>
                </a:solidFill>
              </a:rPr>
              <a:t>menores que apuestan en la Red lo </a:t>
            </a:r>
            <a:r>
              <a:rPr lang="es-ES" sz="1900" dirty="0">
                <a:solidFill>
                  <a:schemeClr val="tx2"/>
                </a:solidFill>
              </a:rPr>
              <a:t>hace ya con 12 o 13 años) 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s-ES" sz="1900" dirty="0">
                <a:solidFill>
                  <a:schemeClr val="tx2"/>
                </a:solidFill>
              </a:rPr>
              <a:t>Elevada impulsividad y déficit de asertividad</a:t>
            </a:r>
          </a:p>
          <a:p>
            <a:pPr marL="800100" lvl="1" indent="-342900" algn="just">
              <a:buFont typeface="Wingdings" panose="05000000000000000000" pitchFamily="2" charset="2"/>
              <a:buChar char="ü"/>
            </a:pPr>
            <a:r>
              <a:rPr lang="es-ES" sz="1900" dirty="0">
                <a:solidFill>
                  <a:schemeClr val="tx2"/>
                </a:solidFill>
              </a:rPr>
              <a:t>Tiene mucho que ver con las Normas y Límites a nivel familiar: a) En el 81% de los casos los padres no controlan o limitan el uso de Internet/móvil; b) La tasa de “apostantes” es 3 veces mayor entre los adolescentes que acostumbran a conectarse a Internet a partir de las 24h</a:t>
            </a:r>
          </a:p>
          <a:p>
            <a:pPr marL="342900" indent="-342900" algn="just">
              <a:buFont typeface="+mj-lt"/>
              <a:buAutoNum type="arabicPeriod"/>
            </a:pPr>
            <a:endParaRPr lang="es-ES" sz="1900" b="1" dirty="0" smtClean="0">
              <a:solidFill>
                <a:schemeClr val="tx2"/>
              </a:solidFill>
            </a:endParaRPr>
          </a:p>
          <a:p>
            <a:pPr marL="342900" indent="-342900" algn="just">
              <a:buFont typeface="+mj-lt"/>
              <a:buAutoNum type="arabicPeriod"/>
            </a:pPr>
            <a:r>
              <a:rPr lang="es-ES" sz="1900" b="1" dirty="0" smtClean="0">
                <a:solidFill>
                  <a:schemeClr val="tx2"/>
                </a:solidFill>
              </a:rPr>
              <a:t>No </a:t>
            </a:r>
            <a:r>
              <a:rPr lang="es-ES" sz="1900" b="1" dirty="0">
                <a:solidFill>
                  <a:schemeClr val="tx2"/>
                </a:solidFill>
              </a:rPr>
              <a:t>es un problema aislado,</a:t>
            </a:r>
            <a:r>
              <a:rPr lang="es-ES" sz="1900" dirty="0">
                <a:solidFill>
                  <a:schemeClr val="tx2"/>
                </a:solidFill>
              </a:rPr>
              <a:t> presentan un claro patrón de riesgo:</a:t>
            </a:r>
          </a:p>
          <a:p>
            <a:pPr marL="711200" lvl="1" indent="-254000" algn="just">
              <a:buFont typeface="Wingdings" panose="05000000000000000000" pitchFamily="2" charset="2"/>
              <a:buChar char="ü"/>
            </a:pPr>
            <a:r>
              <a:rPr lang="es-ES" sz="1900" dirty="0" smtClean="0">
                <a:solidFill>
                  <a:schemeClr val="tx2"/>
                </a:solidFill>
              </a:rPr>
              <a:t>Tasas </a:t>
            </a:r>
            <a:r>
              <a:rPr lang="es-ES" sz="1900" dirty="0">
                <a:solidFill>
                  <a:schemeClr val="tx2"/>
                </a:solidFill>
              </a:rPr>
              <a:t>mayores de PIU, de </a:t>
            </a:r>
            <a:r>
              <a:rPr lang="es-ES" sz="1900" dirty="0" err="1">
                <a:solidFill>
                  <a:schemeClr val="tx2"/>
                </a:solidFill>
              </a:rPr>
              <a:t>cibercacoso</a:t>
            </a:r>
            <a:r>
              <a:rPr lang="es-ES" sz="1900" dirty="0">
                <a:solidFill>
                  <a:schemeClr val="tx2"/>
                </a:solidFill>
              </a:rPr>
              <a:t>, </a:t>
            </a:r>
            <a:r>
              <a:rPr lang="es-ES" sz="1900" dirty="0" err="1">
                <a:solidFill>
                  <a:schemeClr val="tx2"/>
                </a:solidFill>
              </a:rPr>
              <a:t>sexting</a:t>
            </a:r>
            <a:r>
              <a:rPr lang="es-ES" sz="1900" dirty="0">
                <a:solidFill>
                  <a:schemeClr val="tx2"/>
                </a:solidFill>
              </a:rPr>
              <a:t>, </a:t>
            </a:r>
            <a:r>
              <a:rPr lang="es-ES" sz="1900" dirty="0" err="1">
                <a:solidFill>
                  <a:schemeClr val="tx2"/>
                </a:solidFill>
              </a:rPr>
              <a:t>sextorsión</a:t>
            </a:r>
            <a:r>
              <a:rPr lang="es-ES" sz="1900" dirty="0">
                <a:solidFill>
                  <a:schemeClr val="tx2"/>
                </a:solidFill>
              </a:rPr>
              <a:t>, contacto con desconocidos, etc.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900" dirty="0">
                <a:solidFill>
                  <a:schemeClr val="tx2"/>
                </a:solidFill>
              </a:rPr>
              <a:t>Mayor consumo de alcohol y otras drogas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900" dirty="0">
                <a:solidFill>
                  <a:schemeClr val="tx2"/>
                </a:solidFill>
              </a:rPr>
              <a:t>Rendimiento académico </a:t>
            </a:r>
            <a:r>
              <a:rPr lang="es-ES" sz="1900" dirty="0" smtClean="0">
                <a:solidFill>
                  <a:schemeClr val="tx2"/>
                </a:solidFill>
              </a:rPr>
              <a:t>inferior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es-ES" sz="1900" dirty="0" smtClean="0">
              <a:solidFill>
                <a:schemeClr val="tx2"/>
              </a:solidFill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endParaRPr lang="es-ES" sz="1900" dirty="0">
              <a:solidFill>
                <a:schemeClr val="tx2"/>
              </a:solidFill>
            </a:endParaRPr>
          </a:p>
          <a:p>
            <a:pPr lvl="1" algn="just"/>
            <a:r>
              <a:rPr lang="es-ES" sz="2400" dirty="0">
                <a:solidFill>
                  <a:schemeClr val="tx2"/>
                </a:solidFill>
              </a:rPr>
              <a:t> 		 Evidencias sólidas a favor de una </a:t>
            </a:r>
            <a:r>
              <a:rPr lang="es-ES" sz="2400" b="1" dirty="0">
                <a:solidFill>
                  <a:schemeClr val="tx2"/>
                </a:solidFill>
              </a:rPr>
              <a:t>PREVENCIÓN INTEGRAL</a:t>
            </a:r>
            <a:endParaRPr lang="es-ES" sz="240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4130576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598806" y="546161"/>
            <a:ext cx="9835661" cy="630970"/>
          </a:xfrm>
        </p:spPr>
        <p:txBody>
          <a:bodyPr>
            <a:normAutofit/>
          </a:bodyPr>
          <a:lstStyle/>
          <a:p>
            <a:pPr algn="r"/>
            <a:r>
              <a:rPr lang="es-ES_tradnl" sz="25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El papel de los </a:t>
            </a:r>
            <a:r>
              <a:rPr lang="es-ES_tradnl" sz="25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Padres</a:t>
            </a:r>
            <a:endParaRPr lang="gl-ES" sz="25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sp>
        <p:nvSpPr>
          <p:cNvPr id="3" name="2 Rectángulo"/>
          <p:cNvSpPr/>
          <p:nvPr/>
        </p:nvSpPr>
        <p:spPr>
          <a:xfrm>
            <a:off x="819546" y="4072253"/>
            <a:ext cx="626612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tx2"/>
                </a:solidFill>
              </a:rPr>
              <a:t>Llevas el móvil a clase…</a:t>
            </a:r>
            <a:endParaRPr lang="es-ES" sz="1400" b="1" dirty="0">
              <a:solidFill>
                <a:schemeClr val="tx2"/>
              </a:solidFill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6719776" y="4008756"/>
            <a:ext cx="531628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 smtClean="0">
                <a:solidFill>
                  <a:schemeClr val="tx2"/>
                </a:solidFill>
              </a:rPr>
              <a:t>Te sueles conectar a partir de las 12 de la noche…</a:t>
            </a:r>
            <a:endParaRPr lang="es-ES" sz="1400" b="1" dirty="0">
              <a:solidFill>
                <a:schemeClr val="tx2"/>
              </a:solidFill>
            </a:endParaRPr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:p14="http://schemas.microsoft.com/office/powerpoint/2010/main" xmlns="" val="42440248"/>
              </p:ext>
            </p:extLst>
          </p:nvPr>
        </p:nvGraphicFramePr>
        <p:xfrm>
          <a:off x="6138532" y="1467276"/>
          <a:ext cx="5516440" cy="260497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10 Gráfico"/>
          <p:cNvGraphicFramePr/>
          <p:nvPr>
            <p:extLst>
              <p:ext uri="{D42A27DB-BD31-4B8C-83A1-F6EECF244321}">
                <p14:modId xmlns:p14="http://schemas.microsoft.com/office/powerpoint/2010/main" xmlns="" val="4091536509"/>
              </p:ext>
            </p:extLst>
          </p:nvPr>
        </p:nvGraphicFramePr>
        <p:xfrm>
          <a:off x="819546" y="1435931"/>
          <a:ext cx="5290632" cy="25193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6 Grupo"/>
          <p:cNvGrpSpPr/>
          <p:nvPr/>
        </p:nvGrpSpPr>
        <p:grpSpPr>
          <a:xfrm>
            <a:off x="2264093" y="4316533"/>
            <a:ext cx="8080057" cy="2440520"/>
            <a:chOff x="2264093" y="933450"/>
            <a:chExt cx="8080057" cy="2440520"/>
          </a:xfrm>
        </p:grpSpPr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4093" y="933450"/>
              <a:ext cx="1816417" cy="244052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</a:extLst>
          </p:spPr>
        </p:pic>
        <p:sp>
          <p:nvSpPr>
            <p:cNvPr id="12" name="11 Rectángulo"/>
            <p:cNvSpPr/>
            <p:nvPr/>
          </p:nvSpPr>
          <p:spPr>
            <a:xfrm>
              <a:off x="4248150" y="1276547"/>
              <a:ext cx="6096000" cy="175432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4">
                  <a:lumMod val="50000"/>
                </a:schemeClr>
              </a:solidFill>
            </a:ln>
          </p:spPr>
          <p:txBody>
            <a:bodyPr>
              <a:spAutoFit/>
            </a:bodyPr>
            <a:lstStyle/>
            <a:p>
              <a:pPr algn="ctr"/>
              <a:r>
                <a:rPr lang="en-US" b="1" dirty="0">
                  <a:solidFill>
                    <a:schemeClr val="accent2"/>
                  </a:solidFill>
                </a:rPr>
                <a:t>"Minors and online gambling: prevalence and related variables”</a:t>
              </a:r>
              <a:endParaRPr lang="es-ES" dirty="0">
                <a:solidFill>
                  <a:schemeClr val="accent2"/>
                </a:solidFill>
              </a:endParaRPr>
            </a:p>
            <a:p>
              <a:pPr algn="ctr"/>
              <a:r>
                <a:rPr lang="es-ES" dirty="0" smtClean="0">
                  <a:solidFill>
                    <a:schemeClr val="accent2"/>
                  </a:solidFill>
                </a:rPr>
                <a:t>Patricia </a:t>
              </a:r>
              <a:r>
                <a:rPr lang="es-ES" dirty="0">
                  <a:solidFill>
                    <a:schemeClr val="accent2"/>
                  </a:solidFill>
                </a:rPr>
                <a:t>Gómez; Sandra Feijóo; Teresa Braña; Jesús Varela; Antonio </a:t>
              </a:r>
              <a:r>
                <a:rPr lang="es-ES" dirty="0" smtClean="0">
                  <a:solidFill>
                    <a:schemeClr val="accent2"/>
                  </a:solidFill>
                </a:rPr>
                <a:t>Rial</a:t>
              </a:r>
            </a:p>
            <a:p>
              <a:pPr algn="ctr"/>
              <a:endParaRPr lang="es-ES" dirty="0">
                <a:solidFill>
                  <a:schemeClr val="accent2"/>
                </a:solidFill>
              </a:endParaRPr>
            </a:p>
            <a:p>
              <a:pPr algn="ctr"/>
              <a:r>
                <a:rPr lang="es-ES" dirty="0" err="1">
                  <a:solidFill>
                    <a:schemeClr val="accent2"/>
                  </a:solidFill>
                </a:rPr>
                <a:t>University</a:t>
              </a:r>
              <a:r>
                <a:rPr lang="es-ES" dirty="0">
                  <a:solidFill>
                    <a:schemeClr val="accent2"/>
                  </a:solidFill>
                </a:rPr>
                <a:t> of Santiago de Compostela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41334578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1085" y="171450"/>
            <a:ext cx="634365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5067" y="3082290"/>
            <a:ext cx="5648325" cy="3467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04641794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18934" y="940701"/>
            <a:ext cx="7347707" cy="5750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5268686" y="2612571"/>
            <a:ext cx="4615543" cy="92891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Título 3"/>
          <p:cNvSpPr>
            <a:spLocks noGrp="1"/>
          </p:cNvSpPr>
          <p:nvPr>
            <p:ph type="title"/>
          </p:nvPr>
        </p:nvSpPr>
        <p:spPr>
          <a:xfrm>
            <a:off x="910384" y="162157"/>
            <a:ext cx="10178322" cy="768517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“</a:t>
            </a:r>
            <a:r>
              <a:rPr lang="es-ES_tradnl" cap="none" dirty="0" smtClean="0"/>
              <a:t>Free to Play-</a:t>
            </a:r>
            <a:r>
              <a:rPr lang="es-ES_tradnl" cap="none" dirty="0" err="1"/>
              <a:t>P</a:t>
            </a:r>
            <a:r>
              <a:rPr lang="es-ES_tradnl" cap="none" dirty="0" err="1" smtClean="0"/>
              <a:t>ay</a:t>
            </a:r>
            <a:r>
              <a:rPr lang="es-ES_tradnl" cap="none" dirty="0" smtClean="0"/>
              <a:t> to </a:t>
            </a:r>
            <a:r>
              <a:rPr lang="es-ES_tradnl" cap="none" dirty="0" err="1"/>
              <a:t>W</a:t>
            </a:r>
            <a:r>
              <a:rPr lang="es-ES_tradnl" cap="none" dirty="0" err="1" smtClean="0"/>
              <a:t>in</a:t>
            </a:r>
            <a:r>
              <a:rPr lang="es-ES_tradnl" dirty="0" smtClean="0"/>
              <a:t>”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xmlns="" val="428284961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80361" y="559538"/>
            <a:ext cx="9311640" cy="4064627"/>
          </a:xfrm>
        </p:spPr>
        <p:txBody>
          <a:bodyPr>
            <a:normAutofit/>
          </a:bodyPr>
          <a:lstStyle/>
          <a:p>
            <a:pPr algn="ctr"/>
            <a:r>
              <a:rPr lang="es-ES_tradnl" sz="5400" dirty="0" smtClean="0"/>
              <a:t>¿qué podemos Hacer?</a:t>
            </a:r>
            <a:endParaRPr lang="es-ES_tradnl" sz="5400" dirty="0"/>
          </a:p>
        </p:txBody>
      </p:sp>
    </p:spTree>
    <p:extLst>
      <p:ext uri="{BB962C8B-B14F-4D97-AF65-F5344CB8AC3E}">
        <p14:creationId xmlns="" xmlns:p14="http://schemas.microsoft.com/office/powerpoint/2010/main" val="139463432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fotos01.farodevigo.es/2013/09/10/646x260/mecos-dej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808" y="666398"/>
            <a:ext cx="7985850" cy="4957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48103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7648" y="1374651"/>
            <a:ext cx="65532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Prevenci</a:t>
            </a:r>
            <a:r>
              <a:rPr lang="es-ES" dirty="0" err="1"/>
              <a:t>ón</a:t>
            </a:r>
            <a:r>
              <a:rPr lang="es-ES" dirty="0"/>
              <a:t> </a:t>
            </a:r>
            <a:r>
              <a:rPr lang="es-ES" dirty="0">
                <a:solidFill>
                  <a:schemeClr val="accent4"/>
                </a:solidFill>
              </a:rPr>
              <a:t>integral</a:t>
            </a:r>
            <a:endParaRPr lang="es-ES_tradnl" dirty="0">
              <a:solidFill>
                <a:schemeClr val="accent4"/>
              </a:solidFill>
            </a:endParaRPr>
          </a:p>
        </p:txBody>
      </p:sp>
      <p:pic>
        <p:nvPicPr>
          <p:cNvPr id="5" name="Picture 2" descr="http://kidsandteensonline.files.wordpress.com/2013/12/fotolia_38084458_subscription_xx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1303" y="1089307"/>
            <a:ext cx="1387539" cy="138753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8540253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2" descr="C:\Users\Patri\Dropbox\Peleteiro\03-23_TEEN_BRAIN_CAROUSEL_AR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625" y="0"/>
            <a:ext cx="11763375" cy="685800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1313237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4426" t="36562" r="6663"/>
          <a:stretch/>
        </p:blipFill>
        <p:spPr bwMode="auto">
          <a:xfrm>
            <a:off x="3349381" y="2199096"/>
            <a:ext cx="5628996" cy="4658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6605" r="7987" b="83942"/>
          <a:stretch/>
        </p:blipFill>
        <p:spPr bwMode="auto">
          <a:xfrm>
            <a:off x="3102802" y="190500"/>
            <a:ext cx="6010456" cy="1717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Imagen relacionada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22702"/>
          <a:stretch/>
        </p:blipFill>
        <p:spPr bwMode="auto">
          <a:xfrm>
            <a:off x="1345533" y="-1"/>
            <a:ext cx="10629900" cy="68580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3573830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Resultado de imagen de fear of missing out penguin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897" b="8651"/>
          <a:stretch/>
        </p:blipFill>
        <p:spPr bwMode="auto">
          <a:xfrm>
            <a:off x="613721" y="626533"/>
            <a:ext cx="11070279" cy="598367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6" descr="que es fomo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5968" y="626533"/>
            <a:ext cx="2328032" cy="13265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66382905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700808"/>
            <a:ext cx="65532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7 Rectángulo"/>
          <p:cNvSpPr/>
          <p:nvPr/>
        </p:nvSpPr>
        <p:spPr>
          <a:xfrm>
            <a:off x="4151784" y="4455914"/>
            <a:ext cx="4248472" cy="1296144"/>
          </a:xfrm>
          <a:prstGeom prst="rect">
            <a:avLst/>
          </a:prstGeom>
          <a:noFill/>
          <a:ln w="57150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1072690" y="4686742"/>
            <a:ext cx="2646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C0504D"/>
                </a:solidFill>
                <a:latin typeface="Calibri"/>
              </a:rPr>
              <a:t>Normas y leyes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C0504D"/>
                </a:solidFill>
                <a:latin typeface="Calibri"/>
              </a:rPr>
              <a:t>Recursos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>
                <a:solidFill>
                  <a:srgbClr val="C0504D"/>
                </a:solidFill>
                <a:latin typeface="Calibri"/>
              </a:rPr>
              <a:t>Información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Formación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Medios comunicación</a:t>
            </a:r>
            <a:endParaRPr lang="es-ES" sz="1600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9014813" y="4576427"/>
            <a:ext cx="2780947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Guías y protocolos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Centros educativos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SBIRT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es-ES" sz="1600" b="1" dirty="0" smtClean="0">
                <a:solidFill>
                  <a:srgbClr val="C0504D"/>
                </a:solidFill>
                <a:latin typeface="Calibri"/>
              </a:rPr>
              <a:t>Implicación y compromiso de todos</a:t>
            </a:r>
            <a:endParaRPr lang="es-ES" sz="1600" b="1" dirty="0">
              <a:solidFill>
                <a:srgbClr val="C0504D"/>
              </a:solidFill>
              <a:latin typeface="Calibri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Prevenci</a:t>
            </a:r>
            <a:r>
              <a:rPr lang="es-ES" dirty="0" err="1" smtClean="0"/>
              <a:t>ón</a:t>
            </a:r>
            <a:r>
              <a:rPr lang="es-ES" dirty="0" smtClean="0"/>
              <a:t> integral</a:t>
            </a:r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4160861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56" y="1700808"/>
            <a:ext cx="6553200" cy="505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1 Rectángulo"/>
          <p:cNvSpPr/>
          <p:nvPr/>
        </p:nvSpPr>
        <p:spPr>
          <a:xfrm>
            <a:off x="4972574" y="3107513"/>
            <a:ext cx="2520280" cy="129614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s-ES">
              <a:solidFill>
                <a:prstClr val="white"/>
              </a:solidFill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8252284" y="750233"/>
            <a:ext cx="3497755" cy="29546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/>
            <a:r>
              <a:rPr lang="es-ES" b="1" u="sng" dirty="0">
                <a:solidFill>
                  <a:srgbClr val="7030A0"/>
                </a:solidFill>
                <a:latin typeface="Calibri"/>
              </a:rPr>
              <a:t>LA GRAN </a:t>
            </a:r>
            <a:r>
              <a:rPr lang="es-ES" b="1" u="sng" dirty="0" smtClean="0">
                <a:solidFill>
                  <a:srgbClr val="7030A0"/>
                </a:solidFill>
                <a:latin typeface="Calibri"/>
              </a:rPr>
              <a:t>ASIGNATURA PENDIENTE</a:t>
            </a:r>
            <a:endParaRPr lang="es-ES" b="1" u="sng" dirty="0">
              <a:solidFill>
                <a:srgbClr val="7030A0"/>
              </a:solidFill>
              <a:latin typeface="Calibri"/>
            </a:endParaRPr>
          </a:p>
          <a:p>
            <a:pPr marL="285750" indent="-285750"/>
            <a:endParaRPr lang="es-ES" sz="1600" b="1" dirty="0">
              <a:solidFill>
                <a:srgbClr val="C0504D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C0504D"/>
                </a:solidFill>
                <a:latin typeface="Calibri"/>
              </a:rPr>
              <a:t>Tiempo </a:t>
            </a:r>
            <a:r>
              <a:rPr lang="es-ES" sz="1600" b="1" dirty="0">
                <a:solidFill>
                  <a:srgbClr val="C0504D"/>
                </a:solidFill>
                <a:latin typeface="Calibri"/>
              </a:rPr>
              <a:t>(</a:t>
            </a:r>
            <a:r>
              <a:rPr lang="es-ES" sz="1600" dirty="0">
                <a:solidFill>
                  <a:srgbClr val="C0504D"/>
                </a:solidFill>
                <a:latin typeface="Calibri"/>
              </a:rPr>
              <a:t>PRE-</a:t>
            </a:r>
            <a:r>
              <a:rPr lang="es-ES" sz="1600" b="1" dirty="0">
                <a:solidFill>
                  <a:srgbClr val="C0504D"/>
                </a:solidFill>
                <a:latin typeface="Calibri"/>
              </a:rPr>
              <a:t>OCUPARSE)</a:t>
            </a:r>
            <a:endParaRPr lang="es-ES" sz="1600" dirty="0">
              <a:solidFill>
                <a:srgbClr val="C0504D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C0504D"/>
                </a:solidFill>
                <a:latin typeface="Calibri"/>
              </a:rPr>
              <a:t>Comunicación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C0504D"/>
                </a:solidFill>
                <a:latin typeface="Calibri"/>
              </a:rPr>
              <a:t>Normas y límites (</a:t>
            </a:r>
            <a:r>
              <a:rPr lang="es-ES" sz="1600" i="1" dirty="0" err="1">
                <a:solidFill>
                  <a:srgbClr val="C0504D"/>
                </a:solidFill>
                <a:latin typeface="Calibri"/>
              </a:rPr>
              <a:t>Overreliance</a:t>
            </a: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b="1" dirty="0" smtClean="0">
                <a:solidFill>
                  <a:srgbClr val="C0504D"/>
                </a:solidFill>
                <a:latin typeface="Calibri"/>
              </a:rPr>
              <a:t>Educación en Valores</a:t>
            </a:r>
            <a:endParaRPr lang="es-ES" sz="1600" b="1" dirty="0">
              <a:solidFill>
                <a:srgbClr val="C0504D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Autonomía, </a:t>
            </a:r>
            <a:r>
              <a:rPr lang="es-ES" sz="1600" dirty="0">
                <a:solidFill>
                  <a:srgbClr val="C0504D"/>
                </a:solidFill>
                <a:latin typeface="Calibri"/>
              </a:rPr>
              <a:t>Responsabilidad</a:t>
            </a: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... </a:t>
            </a:r>
            <a:r>
              <a:rPr lang="es-ES" sz="1600" b="1" dirty="0" smtClean="0">
                <a:solidFill>
                  <a:srgbClr val="C0504D"/>
                </a:solidFill>
                <a:latin typeface="Calibri"/>
              </a:rPr>
              <a:t>(Habilidades de Vida)</a:t>
            </a:r>
            <a:endParaRPr lang="es-ES" sz="1600" b="1" dirty="0">
              <a:solidFill>
                <a:srgbClr val="C0504D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 smtClean="0">
                <a:solidFill>
                  <a:srgbClr val="C0504D"/>
                </a:solidFill>
                <a:latin typeface="Calibri"/>
              </a:rPr>
              <a:t>Emociones</a:t>
            </a:r>
            <a:endParaRPr lang="es-ES" sz="1600" dirty="0">
              <a:solidFill>
                <a:srgbClr val="C0504D"/>
              </a:solidFill>
              <a:latin typeface="Calibri"/>
            </a:endParaRPr>
          </a:p>
          <a:p>
            <a:pPr marL="285750" indent="-285750">
              <a:buFont typeface="Wingdings" pitchFamily="2" charset="2"/>
              <a:buChar char="ü"/>
            </a:pPr>
            <a:r>
              <a:rPr lang="es-ES" sz="1600" dirty="0">
                <a:solidFill>
                  <a:srgbClr val="C0504D"/>
                </a:solidFill>
                <a:latin typeface="Calibri"/>
              </a:rPr>
              <a:t>Predicar con el </a:t>
            </a:r>
            <a:r>
              <a:rPr lang="es-ES" sz="1600" b="1" dirty="0">
                <a:solidFill>
                  <a:srgbClr val="C0504D"/>
                </a:solidFill>
                <a:latin typeface="Calibri"/>
              </a:rPr>
              <a:t>Ejemplo</a:t>
            </a:r>
          </a:p>
          <a:p>
            <a:r>
              <a:rPr lang="es-ES" sz="2400" b="1" dirty="0" smtClean="0">
                <a:solidFill>
                  <a:srgbClr val="C00000"/>
                </a:solidFill>
                <a:latin typeface="Calibri"/>
              </a:rPr>
              <a:t>		O.C.L.A</a:t>
            </a:r>
            <a:r>
              <a:rPr lang="es-ES" sz="2000" b="1" dirty="0">
                <a:solidFill>
                  <a:srgbClr val="C00000"/>
                </a:solidFill>
                <a:latin typeface="Calibri"/>
              </a:rPr>
              <a:t>.</a:t>
            </a: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51678" y="382385"/>
            <a:ext cx="10178322" cy="725947"/>
          </a:xfrm>
        </p:spPr>
        <p:txBody>
          <a:bodyPr>
            <a:noAutofit/>
          </a:bodyPr>
          <a:lstStyle/>
          <a:p>
            <a:r>
              <a:rPr lang="es-ES_tradnl" dirty="0" err="1" smtClean="0"/>
              <a:t>Prevenci</a:t>
            </a:r>
            <a:r>
              <a:rPr lang="es-ES" dirty="0" err="1" smtClean="0"/>
              <a:t>ón</a:t>
            </a:r>
            <a:r>
              <a:rPr lang="es-ES" dirty="0" smtClean="0"/>
              <a:t> integral</a:t>
            </a:r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243586676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CuadroTexto"/>
          <p:cNvSpPr txBox="1"/>
          <p:nvPr/>
        </p:nvSpPr>
        <p:spPr>
          <a:xfrm>
            <a:off x="-285750" y="206843"/>
            <a:ext cx="1200158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eaLnBrk="0" fontAlgn="auto" hangingPunct="0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000" dirty="0" smtClean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COMO SIEMPRE…</a:t>
            </a:r>
            <a:r>
              <a:rPr lang="es-ES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 </a:t>
            </a:r>
            <a:r>
              <a:rPr lang="pt-BR" sz="20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LO URGENTE NO DEJA TIEMPO PARA LO IMPORTANTE </a:t>
            </a:r>
            <a:endParaRPr lang="pt-BR" sz="2000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ritannic Bold" pitchFamily="34" charset="0"/>
            </a:endParaRPr>
          </a:p>
        </p:txBody>
      </p:sp>
      <p:pic>
        <p:nvPicPr>
          <p:cNvPr id="7" name="Picture 2" descr="escolar sol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92529" y="1159750"/>
            <a:ext cx="10528009" cy="5149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7 Grupo"/>
          <p:cNvGrpSpPr/>
          <p:nvPr/>
        </p:nvGrpSpPr>
        <p:grpSpPr>
          <a:xfrm>
            <a:off x="6967946" y="6317886"/>
            <a:ext cx="4652593" cy="468700"/>
            <a:chOff x="5225959" y="6317886"/>
            <a:chExt cx="3489445" cy="468700"/>
          </a:xfrm>
        </p:grpSpPr>
        <p:pic>
          <p:nvPicPr>
            <p:cNvPr id="425986" name="Picture 2" descr="https://encrypted-tbn1.gstatic.com/images?q=tbn:ANd9GcQwZjHByB0UZ13o61BGVWOlg9Fkj0vOETTJSFSmkWiHEJxiXsgmEg">
              <a:hlinkClick r:id="rId4" action="ppaction://hlinkfile"/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054201" y="6317886"/>
              <a:ext cx="661203" cy="468700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4 CuadroTexto"/>
            <p:cNvSpPr txBox="1"/>
            <p:nvPr/>
          </p:nvSpPr>
          <p:spPr>
            <a:xfrm>
              <a:off x="5225959" y="6395220"/>
              <a:ext cx="285752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dirty="0" smtClean="0">
                  <a:solidFill>
                    <a:prstClr val="black"/>
                  </a:solidFill>
                  <a:latin typeface="Calibri"/>
                </a:rPr>
                <a:t>“Los niños de la llave”</a:t>
              </a:r>
              <a:endParaRPr lang="es-ES" dirty="0">
                <a:solidFill>
                  <a:prstClr val="black"/>
                </a:solidFill>
                <a:latin typeface="Calibri"/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158282460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9580" y="0"/>
            <a:ext cx="6705600" cy="68294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4759" y="179415"/>
            <a:ext cx="8835242" cy="1583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 descr="La imagen puede contener: una o varias personas y personas practicando deport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819" t="7065" r="334" b="38410"/>
          <a:stretch/>
        </p:blipFill>
        <p:spPr bwMode="auto">
          <a:xfrm>
            <a:off x="5821061" y="635143"/>
            <a:ext cx="4750130" cy="471450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4 Imagen"/>
          <p:cNvPicPr/>
          <p:nvPr/>
        </p:nvPicPr>
        <p:blipFill rotWithShape="1">
          <a:blip r:embed="rId6"/>
          <a:srcRect l="9894" t="9272" r="11661" b="66433"/>
          <a:stretch/>
        </p:blipFill>
        <p:spPr bwMode="auto">
          <a:xfrm>
            <a:off x="2451423" y="3408310"/>
            <a:ext cx="6739276" cy="2584487"/>
          </a:xfrm>
          <a:prstGeom prst="rect">
            <a:avLst/>
          </a:prstGeom>
          <a:ln>
            <a:solidFill>
              <a:schemeClr val="accent1"/>
            </a:solidFill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</p:spTree>
    <p:extLst>
      <p:ext uri="{BB962C8B-B14F-4D97-AF65-F5344CB8AC3E}">
        <p14:creationId xmlns="" xmlns:p14="http://schemas.microsoft.com/office/powerpoint/2010/main" val="9707783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 descr="C:\Users\Usuario\Dropbox\Promoción da saúde nun entorno dixital\depositphotos_32658021-boy-in-knight-costume-cartoo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5447" y="3104854"/>
            <a:ext cx="1892300" cy="31146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2" name="11 Diagrama"/>
          <p:cNvGraphicFramePr/>
          <p:nvPr>
            <p:extLst>
              <p:ext uri="{D42A27DB-BD31-4B8C-83A1-F6EECF244321}">
                <p14:modId xmlns="" xmlns:p14="http://schemas.microsoft.com/office/powerpoint/2010/main" val="4272723653"/>
              </p:ext>
            </p:extLst>
          </p:nvPr>
        </p:nvGraphicFramePr>
        <p:xfrm>
          <a:off x="340606" y="1070521"/>
          <a:ext cx="7926702" cy="51490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65179" y="143234"/>
            <a:ext cx="10178322" cy="1492132"/>
          </a:xfrm>
        </p:spPr>
        <p:txBody>
          <a:bodyPr>
            <a:normAutofit fontScale="90000"/>
          </a:bodyPr>
          <a:lstStyle/>
          <a:p>
            <a:r>
              <a:rPr lang="es-ES" sz="40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Educación en Valores y Habilidades de Vida</a:t>
            </a:r>
            <a:r>
              <a:rPr lang="es-ES" sz="54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/>
            </a:r>
            <a:br>
              <a:rPr lang="es-ES" sz="54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</a:br>
            <a:endParaRPr lang="es-ES_tradnl" dirty="0"/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9079" y="-133350"/>
            <a:ext cx="577215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243" y="467134"/>
            <a:ext cx="8244408" cy="52754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606" y="0"/>
            <a:ext cx="5743575" cy="655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9973249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251678" y="306185"/>
            <a:ext cx="10178322" cy="1492132"/>
          </a:xfrm>
        </p:spPr>
        <p:txBody>
          <a:bodyPr/>
          <a:lstStyle/>
          <a:p>
            <a:r>
              <a:rPr lang="es-ES" altLang="es-ES" sz="4400" dirty="0" smtClean="0">
                <a:solidFill>
                  <a:schemeClr val="accent4">
                    <a:lumMod val="75000"/>
                  </a:schemeClr>
                </a:solidFill>
              </a:rPr>
              <a:t>EDUCAR</a:t>
            </a:r>
            <a:endParaRPr lang="es-ES" altLang="es-ES" sz="3600" dirty="0">
              <a:solidFill>
                <a:schemeClr val="accent2">
                  <a:lumMod val="50000"/>
                </a:schemeClr>
              </a:solidFill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="" xmlns:p14="http://schemas.microsoft.com/office/powerpoint/2010/main" val="3215661992"/>
              </p:ext>
            </p:extLst>
          </p:nvPr>
        </p:nvGraphicFramePr>
        <p:xfrm>
          <a:off x="1131701" y="1161495"/>
          <a:ext cx="8329799" cy="4610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" name="1 Imagen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73239" y="5211574"/>
            <a:ext cx="2308713" cy="1539142"/>
          </a:xfrm>
          <a:prstGeom prst="rect">
            <a:avLst/>
          </a:prstGeom>
        </p:spPr>
      </p:pic>
      <p:pic>
        <p:nvPicPr>
          <p:cNvPr id="5" name="4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2617" y="4284089"/>
            <a:ext cx="1382957" cy="921971"/>
          </a:xfrm>
          <a:prstGeom prst="rect">
            <a:avLst/>
          </a:prstGeom>
        </p:spPr>
      </p:pic>
      <p:pic>
        <p:nvPicPr>
          <p:cNvPr id="6" name="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90282" y="5828746"/>
            <a:ext cx="1382957" cy="921971"/>
          </a:xfrm>
          <a:prstGeom prst="rect">
            <a:avLst/>
          </a:prstGeom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1873" y="3670702"/>
            <a:ext cx="920079" cy="613386"/>
          </a:xfrm>
          <a:prstGeom prst="rect">
            <a:avLst/>
          </a:prstGeom>
        </p:spPr>
      </p:pic>
      <p:pic>
        <p:nvPicPr>
          <p:cNvPr id="9" name="8 Imagen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9445" y="6137330"/>
            <a:ext cx="920079" cy="613386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13733444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1074057" y="396900"/>
            <a:ext cx="10609944" cy="822301"/>
          </a:xfrm>
        </p:spPr>
        <p:txBody>
          <a:bodyPr>
            <a:normAutofit fontScale="90000"/>
          </a:bodyPr>
          <a:lstStyle/>
          <a:p>
            <a:pPr algn="ctr"/>
            <a:r>
              <a:rPr lang="es-ES" altLang="es-ES" sz="3600" dirty="0" smtClean="0">
                <a:solidFill>
                  <a:schemeClr val="accent4">
                    <a:lumMod val="75000"/>
                  </a:schemeClr>
                </a:solidFill>
              </a:rPr>
              <a:t>Es necesario recuperar el impulso y el sentido de la </a:t>
            </a:r>
            <a:r>
              <a:rPr lang="es-ES" altLang="es-ES" sz="6000" dirty="0" err="1" smtClean="0">
                <a:solidFill>
                  <a:schemeClr val="accent2">
                    <a:lumMod val="75000"/>
                  </a:schemeClr>
                </a:solidFill>
              </a:rPr>
              <a:t>edUCACIÓN</a:t>
            </a:r>
            <a:endParaRPr lang="es-ES" altLang="es-ES" sz="36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50" y="1847664"/>
            <a:ext cx="6519811" cy="4346539"/>
          </a:xfrm>
          <a:prstGeom prst="rect">
            <a:avLst/>
          </a:prstGeom>
        </p:spPr>
      </p:pic>
      <p:pic>
        <p:nvPicPr>
          <p:cNvPr id="4" name="Picture 19" descr="http://cdn.quotesgram.com/small/0/69/297224598-nelson-mandela-education-quo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2695" y="1805058"/>
            <a:ext cx="7252109" cy="442378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9405099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Rectángulo"/>
          <p:cNvSpPr/>
          <p:nvPr/>
        </p:nvSpPr>
        <p:spPr>
          <a:xfrm>
            <a:off x="914400" y="1772817"/>
            <a:ext cx="1080138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i="1" dirty="0" smtClean="0">
                <a:solidFill>
                  <a:srgbClr val="002060"/>
                </a:solidFill>
                <a:latin typeface="Calibri"/>
              </a:rPr>
              <a:t>“Los jóvenes hoy en día son unos tiranos. Contradicen a sus padres, devoran su comida y le faltan al respeto a sus maestros”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endParaRPr lang="es-ES" sz="2400" dirty="0" smtClean="0">
              <a:solidFill>
                <a:srgbClr val="002060"/>
              </a:solidFill>
              <a:latin typeface="Calibri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2400" dirty="0" smtClean="0">
                <a:solidFill>
                  <a:srgbClr val="002060"/>
                </a:solidFill>
                <a:latin typeface="Calibri"/>
              </a:rPr>
              <a:t>Sócrates (s. IV a. de C.)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2400" dirty="0" smtClean="0">
                <a:solidFill>
                  <a:srgbClr val="002060"/>
                </a:solidFill>
                <a:latin typeface="Calibri"/>
              </a:rPr>
              <a:t/>
            </a:r>
            <a:br>
              <a:rPr lang="es-ES" sz="2400" dirty="0" smtClean="0">
                <a:solidFill>
                  <a:srgbClr val="002060"/>
                </a:solidFill>
                <a:latin typeface="Calibri"/>
              </a:rPr>
            </a:br>
            <a:endParaRPr lang="es-ES" sz="2400" b="1" i="1" dirty="0" smtClean="0">
              <a:solidFill>
                <a:srgbClr val="002060"/>
              </a:solidFill>
              <a:latin typeface="Calibri"/>
            </a:endParaRP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i="1" dirty="0" smtClean="0">
                <a:solidFill>
                  <a:srgbClr val="002060"/>
                </a:solidFill>
                <a:latin typeface="Calibri"/>
              </a:rPr>
              <a:t>"Adquirir desde jóvenes tales o cuales hábitos no tiene poca importancia, tiene una importancia absoluta“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2400" b="1" i="1" dirty="0" smtClean="0">
                <a:solidFill>
                  <a:srgbClr val="002060"/>
                </a:solidFill>
                <a:latin typeface="Calibri"/>
              </a:rPr>
              <a:t> </a:t>
            </a:r>
          </a:p>
          <a:p>
            <a:pPr algn="r" fontAlgn="auto">
              <a:spcBef>
                <a:spcPts val="0"/>
              </a:spcBef>
              <a:spcAft>
                <a:spcPts val="0"/>
              </a:spcAft>
            </a:pPr>
            <a:r>
              <a:rPr lang="es-ES" sz="2400" dirty="0" smtClean="0">
                <a:solidFill>
                  <a:srgbClr val="002060"/>
                </a:solidFill>
                <a:latin typeface="Calibri"/>
              </a:rPr>
              <a:t>Aristóteles (s. III a. de C.)</a:t>
            </a:r>
          </a:p>
        </p:txBody>
      </p:sp>
      <p:sp>
        <p:nvSpPr>
          <p:cNvPr id="4" name="3 Rectángulo"/>
          <p:cNvSpPr/>
          <p:nvPr/>
        </p:nvSpPr>
        <p:spPr>
          <a:xfrm>
            <a:off x="7514802" y="525238"/>
            <a:ext cx="398378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s-ES" sz="28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Dos frases con mensaje</a:t>
            </a:r>
          </a:p>
        </p:txBody>
      </p:sp>
      <p:graphicFrame>
        <p:nvGraphicFramePr>
          <p:cNvPr id="62465" name="Object 1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10088885" y="5727700"/>
          <a:ext cx="1409700" cy="685800"/>
        </p:xfrm>
        <a:graphic>
          <a:graphicData uri="http://schemas.openxmlformats.org/presentationml/2006/ole">
            <p:oleObj spid="_x0000_s62465" name="Objeto empaquetador del shell" showAsIcon="1" r:id="rId5" imgW="1429555" imgH="682580" progId="Package">
              <p:embed/>
            </p:oleObj>
          </a:graphicData>
        </a:graphic>
      </p:graphicFrame>
    </p:spTree>
    <p:extLst>
      <p:ext uri="{BB962C8B-B14F-4D97-AF65-F5344CB8AC3E}">
        <p14:creationId xmlns="" xmlns:p14="http://schemas.microsoft.com/office/powerpoint/2010/main" val="4215709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624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137" y="133976"/>
            <a:ext cx="4962525" cy="6297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0962" y="-136369"/>
            <a:ext cx="5688632" cy="674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1786" y="72858"/>
            <a:ext cx="5724525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0099963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t="13769"/>
          <a:stretch/>
        </p:blipFill>
        <p:spPr bwMode="auto">
          <a:xfrm>
            <a:off x="1018947" y="243765"/>
            <a:ext cx="8888252" cy="5752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17359" y="440731"/>
            <a:ext cx="8064016" cy="5359065"/>
          </a:xfrm>
          <a:prstGeom prst="rect">
            <a:avLst/>
          </a:prstGeom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2840689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Marcador de contenido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905824" y="0"/>
            <a:ext cx="5506405" cy="5247198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08314" y="811530"/>
            <a:ext cx="7207661" cy="551307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27308" y="2033793"/>
            <a:ext cx="6542722" cy="4290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6353879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3006089" y="481242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PROBLEMA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3025139" y="4359216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MENORES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3017518" y="1447251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SALUD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3006088" y="2435177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CONVIVENCIA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9" name="Título 2"/>
          <p:cNvSpPr txBox="1">
            <a:spLocks/>
          </p:cNvSpPr>
          <p:nvPr/>
        </p:nvSpPr>
        <p:spPr>
          <a:xfrm>
            <a:off x="7227563" y="2435176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VALORES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0" name="Título 2"/>
          <p:cNvSpPr txBox="1">
            <a:spLocks/>
          </p:cNvSpPr>
          <p:nvPr/>
        </p:nvSpPr>
        <p:spPr>
          <a:xfrm>
            <a:off x="3025140" y="5312304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NEGOCIO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1" name="Título 2"/>
          <p:cNvSpPr txBox="1">
            <a:spLocks/>
          </p:cNvSpPr>
          <p:nvPr/>
        </p:nvSpPr>
        <p:spPr>
          <a:xfrm>
            <a:off x="7227568" y="3391204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PREVENCIÓN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Título 2"/>
          <p:cNvSpPr txBox="1">
            <a:spLocks/>
          </p:cNvSpPr>
          <p:nvPr/>
        </p:nvSpPr>
        <p:spPr>
          <a:xfrm>
            <a:off x="7227568" y="4362743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EDUCACIÓN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3" name="Título 2"/>
          <p:cNvSpPr txBox="1">
            <a:spLocks/>
          </p:cNvSpPr>
          <p:nvPr/>
        </p:nvSpPr>
        <p:spPr>
          <a:xfrm>
            <a:off x="3025140" y="3395569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SEGURIDAD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5" name="Título 2"/>
          <p:cNvSpPr txBox="1">
            <a:spLocks/>
          </p:cNvSpPr>
          <p:nvPr/>
        </p:nvSpPr>
        <p:spPr>
          <a:xfrm>
            <a:off x="7227565" y="480077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RESPONSABILIDAD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6" name="Título 2"/>
          <p:cNvSpPr txBox="1">
            <a:spLocks/>
          </p:cNvSpPr>
          <p:nvPr/>
        </p:nvSpPr>
        <p:spPr>
          <a:xfrm>
            <a:off x="7227562" y="5346860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ES_tradnl" sz="4400" b="1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rPr>
              <a:t>FAMILIA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7" name="Título 2"/>
          <p:cNvSpPr txBox="1">
            <a:spLocks/>
          </p:cNvSpPr>
          <p:nvPr/>
        </p:nvSpPr>
        <p:spPr>
          <a:xfrm>
            <a:off x="7218593" y="1436470"/>
            <a:ext cx="3931921" cy="869245"/>
          </a:xfrm>
          <a:prstGeom prst="roundRect">
            <a:avLst/>
          </a:prstGeom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LEYES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55552599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433" y="1051542"/>
            <a:ext cx="10784747" cy="1762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1434" y="2734647"/>
            <a:ext cx="8089900" cy="2276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33161" y="3644284"/>
            <a:ext cx="9118600" cy="2733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0208011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169" t="11621" r="38265" b="7408"/>
          <a:stretch/>
        </p:blipFill>
        <p:spPr bwMode="auto">
          <a:xfrm>
            <a:off x="743824" y="0"/>
            <a:ext cx="7241225" cy="6650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09" y="878219"/>
            <a:ext cx="8165805" cy="55731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624287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513" y="266700"/>
            <a:ext cx="8029575" cy="659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0750" y="354329"/>
            <a:ext cx="5676900" cy="658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42985485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78218" y="185738"/>
            <a:ext cx="9001125" cy="491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89860" y="1323023"/>
            <a:ext cx="9029700" cy="528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64555" y="961072"/>
            <a:ext cx="5781675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4083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8461" t="25186" r="40770" b="7128"/>
          <a:stretch/>
        </p:blipFill>
        <p:spPr bwMode="auto">
          <a:xfrm>
            <a:off x="1194645" y="297319"/>
            <a:ext cx="9121013" cy="63852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Marcador de contenido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52010" y="1014991"/>
            <a:ext cx="6137910" cy="4949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8103892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2095" y="461010"/>
            <a:ext cx="615315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60645" y="2652713"/>
            <a:ext cx="6191250" cy="406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3613" y="457200"/>
            <a:ext cx="7724775" cy="594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64450566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096851" y="1825625"/>
            <a:ext cx="4664297" cy="4351338"/>
          </a:xfrm>
          <a:prstGeom prst="rect">
            <a:avLst/>
          </a:prstGeom>
        </p:spPr>
      </p:pic>
      <p:pic>
        <p:nvPicPr>
          <p:cNvPr id="5" name="Marcador de contenido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9524" y="1825625"/>
            <a:ext cx="4906952" cy="4351338"/>
          </a:xfrm>
          <a:prstGeom prst="rect">
            <a:avLst/>
          </a:prstGeom>
        </p:spPr>
      </p:pic>
      <p:pic>
        <p:nvPicPr>
          <p:cNvPr id="6" name="Marcador de contenido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732312" y="227982"/>
            <a:ext cx="6934201" cy="54763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417414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2889" y="457676"/>
            <a:ext cx="7487641" cy="4515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5405" y="1335405"/>
            <a:ext cx="6134100" cy="376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83580" y="2715577"/>
            <a:ext cx="6134100" cy="4010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2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83130" y="2729864"/>
            <a:ext cx="6153150" cy="39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092389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43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4450" y="804862"/>
            <a:ext cx="6362700" cy="5248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2 Imagen"/>
          <p:cNvPicPr/>
          <p:nvPr/>
        </p:nvPicPr>
        <p:blipFill rotWithShape="1">
          <a:blip r:embed="rId4" cstate="print"/>
          <a:srcRect l="10604" t="12644" r="40279"/>
          <a:stretch/>
        </p:blipFill>
        <p:spPr bwMode="auto">
          <a:xfrm>
            <a:off x="5269229" y="0"/>
            <a:ext cx="5675191" cy="65426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488433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46" name="Object 22">
            <a:hlinkClick r:id="rId4" action="ppaction://hlinkfile"/>
          </p:cNvPr>
          <p:cNvGraphicFramePr>
            <a:graphicFrameLocks noChangeAspect="1"/>
          </p:cNvGraphicFramePr>
          <p:nvPr/>
        </p:nvGraphicFramePr>
        <p:xfrm>
          <a:off x="2982506" y="5860050"/>
          <a:ext cx="2322513" cy="687387"/>
        </p:xfrm>
        <a:graphic>
          <a:graphicData uri="http://schemas.openxmlformats.org/presentationml/2006/ole">
            <p:oleObj spid="_x0000_s222210" name="Package" showAsIcon="1" r:id="rId5" imgW="2322360" imgH="686880" progId="Package">
              <p:embed/>
            </p:oleObj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2506" y="416634"/>
            <a:ext cx="6464696" cy="52928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88433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428750" y="314325"/>
            <a:ext cx="9334500" cy="622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784653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45209" y="1787810"/>
            <a:ext cx="10042269" cy="2168285"/>
          </a:xfrm>
        </p:spPr>
        <p:txBody>
          <a:bodyPr/>
          <a:lstStyle/>
          <a:p>
            <a:r>
              <a:rPr lang="es-ES" sz="4800" b="1" dirty="0" smtClean="0">
                <a:solidFill>
                  <a:schemeClr val="accent1">
                    <a:lumMod val="75000"/>
                  </a:schemeClr>
                </a:solidFill>
              </a:rPr>
              <a:t>Adolescentes</a:t>
            </a:r>
            <a:br>
              <a:rPr lang="es-ES" sz="48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</a:rPr>
              <a:t>redes sociales</a:t>
            </a:r>
            <a:endParaRPr lang="es-E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AutoShape 2" descr="Resultado de imagen de concello de boir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25552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2"/>
          <p:cNvSpPr txBox="1">
            <a:spLocks/>
          </p:cNvSpPr>
          <p:nvPr/>
        </p:nvSpPr>
        <p:spPr>
          <a:xfrm>
            <a:off x="3032760" y="1996446"/>
            <a:ext cx="8216617" cy="8692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¿Qué aportan y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a quién?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5" name="Título 2"/>
          <p:cNvSpPr txBox="1">
            <a:spLocks/>
          </p:cNvSpPr>
          <p:nvPr/>
        </p:nvSpPr>
        <p:spPr>
          <a:xfrm>
            <a:off x="3032760" y="742956"/>
            <a:ext cx="8216617" cy="8692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¿Qué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son las 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Redes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rgbClr val="92D05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Sociales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6" name="Título 2"/>
          <p:cNvSpPr txBox="1">
            <a:spLocks/>
          </p:cNvSpPr>
          <p:nvPr/>
        </p:nvSpPr>
        <p:spPr>
          <a:xfrm>
            <a:off x="3036570" y="3234696"/>
            <a:ext cx="8216617" cy="8692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850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¿Qué os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importan las Redes Sociales?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3036570" y="4472946"/>
            <a:ext cx="8216617" cy="8692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 fontScale="77500" lnSpcReduction="20000"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¿Qué implicaciones negativas pueden tener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?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8" name="Título 2"/>
          <p:cNvSpPr txBox="1">
            <a:spLocks/>
          </p:cNvSpPr>
          <p:nvPr/>
        </p:nvSpPr>
        <p:spPr>
          <a:xfrm>
            <a:off x="3032759" y="5684526"/>
            <a:ext cx="8216617" cy="8692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b">
            <a:norm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4400" b="1" i="0" u="none" strike="noStrike" kern="1200" normalizeH="0" baseline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¿Se puede</a:t>
            </a:r>
            <a:r>
              <a:rPr kumimoji="0" lang="es-ES_tradnl" sz="4400" b="1" i="0" u="none" strike="noStrike" kern="1200" normalizeH="0" noProof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prevenir? ¿Cómo?</a:t>
            </a:r>
            <a:endParaRPr kumimoji="0" lang="es-ES_tradnl" sz="4400" b="1" i="0" u="none" strike="noStrike" kern="1200" normalizeH="0" baseline="0" noProof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4931880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1125" y="781050"/>
            <a:ext cx="9429750" cy="529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7617184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671" y="502920"/>
            <a:ext cx="10571644" cy="58521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82364882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" y="337066"/>
            <a:ext cx="1202055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6493424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" y="242888"/>
            <a:ext cx="12077700" cy="6372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46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025" y="142875"/>
            <a:ext cx="11791950" cy="657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229919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825" y="280988"/>
            <a:ext cx="11944350" cy="629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097272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11582400" cy="640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9091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95263"/>
            <a:ext cx="11925300" cy="6467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9338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http://blogs.uab.cat/tecnologiayactualidad/files/2014/09/adictos-al-movil.jpg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6729" y="1144455"/>
            <a:ext cx="5248275" cy="3381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Resultado de imagen de adiccion al móvi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7940" y="4618176"/>
            <a:ext cx="3329552" cy="1864549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Usuario\Dropbox\Promoción da saúde nun entorno dixital\images (12)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3229" y="3141204"/>
            <a:ext cx="3759560" cy="348211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10 Grupo"/>
          <p:cNvGrpSpPr/>
          <p:nvPr/>
        </p:nvGrpSpPr>
        <p:grpSpPr>
          <a:xfrm>
            <a:off x="2566077" y="3056438"/>
            <a:ext cx="8806784" cy="2494012"/>
            <a:chOff x="275848" y="3645024"/>
            <a:chExt cx="8806784" cy="2494012"/>
          </a:xfrm>
        </p:grpSpPr>
        <p:pic>
          <p:nvPicPr>
            <p:cNvPr id="12" name="Picture 4" descr="C:\Users\Patri\Dropbox\Promoción da saúde nun entorno dixital\images (11).jp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66037" y="4590305"/>
              <a:ext cx="3216595" cy="1548731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2" descr="C:\Users\Usuario\Dropbox\Promoción da saúde nun entorno dixital\hqdefaul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5848" y="3645024"/>
              <a:ext cx="2112234" cy="1584176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13 Grupo"/>
          <p:cNvGrpSpPr/>
          <p:nvPr/>
        </p:nvGrpSpPr>
        <p:grpSpPr>
          <a:xfrm>
            <a:off x="1921966" y="1099701"/>
            <a:ext cx="8976231" cy="2585270"/>
            <a:chOff x="311914" y="1027783"/>
            <a:chExt cx="8976231" cy="2585270"/>
          </a:xfrm>
        </p:grpSpPr>
        <p:grpSp>
          <p:nvGrpSpPr>
            <p:cNvPr id="15" name="23 Grupo"/>
            <p:cNvGrpSpPr/>
            <p:nvPr/>
          </p:nvGrpSpPr>
          <p:grpSpPr>
            <a:xfrm>
              <a:off x="311914" y="1179415"/>
              <a:ext cx="8976231" cy="2433638"/>
              <a:chOff x="107504" y="1556792"/>
              <a:chExt cx="8976231" cy="2433638"/>
            </a:xfrm>
          </p:grpSpPr>
          <p:pic>
            <p:nvPicPr>
              <p:cNvPr id="20" name="Picture 4" descr="internet-3"/>
              <p:cNvPicPr>
                <a:picLocks noChangeAspect="1" noChangeArrowheads="1"/>
              </p:cNvPicPr>
              <p:nvPr/>
            </p:nvPicPr>
            <p:blipFill>
              <a:blip r:embed="rId8" cstate="print">
                <a:grayscl/>
              </a:blip>
              <a:srcRect/>
              <a:stretch>
                <a:fillRect/>
              </a:stretch>
            </p:blipFill>
            <p:spPr bwMode="auto">
              <a:xfrm>
                <a:off x="107504" y="1556792"/>
                <a:ext cx="2448923" cy="1872431"/>
              </a:xfrm>
              <a:prstGeom prst="rect">
                <a:avLst/>
              </a:prstGeom>
              <a:noFill/>
              <a:ln w="28575">
                <a:solidFill>
                  <a:srgbClr val="FFFFFF"/>
                </a:solidFill>
                <a:miter lim="800000"/>
                <a:headEnd/>
                <a:tailEnd/>
              </a:ln>
            </p:spPr>
          </p:pic>
          <p:pic>
            <p:nvPicPr>
              <p:cNvPr id="21" name="Picture 2" descr="C:\Users\Patri\Dropbox\IQAIST\Imágenes\Medir-tu-adicción-al-smartphone.jpg"/>
              <p:cNvPicPr>
                <a:picLocks noChangeAspect="1" noChangeArrowheads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 l="20285" r="22150"/>
              <a:stretch>
                <a:fillRect/>
              </a:stretch>
            </p:blipFill>
            <p:spPr bwMode="auto">
              <a:xfrm>
                <a:off x="6559610" y="1556792"/>
                <a:ext cx="2524125" cy="24336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16" name="30 Grupo"/>
            <p:cNvGrpSpPr/>
            <p:nvPr/>
          </p:nvGrpSpPr>
          <p:grpSpPr>
            <a:xfrm>
              <a:off x="384175" y="1127957"/>
              <a:ext cx="8311950" cy="2076450"/>
              <a:chOff x="348246" y="1316271"/>
              <a:chExt cx="8311950" cy="2076450"/>
            </a:xfrm>
          </p:grpSpPr>
          <p:pic>
            <p:nvPicPr>
              <p:cNvPr id="18" name="Picture 2" descr="C:\Users\Usuario\Dropbox\Promoción da saúde nun entorno dixital\ciberbullying-y-grroming.jpg"/>
              <p:cNvPicPr>
                <a:picLocks noChangeAspect="1" noChangeArrowheads="1"/>
              </p:cNvPicPr>
              <p:nvPr/>
            </p:nvPicPr>
            <p:blipFill>
              <a:blip r:embed="rId10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48246" y="1413517"/>
                <a:ext cx="2496191" cy="187214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19" name="Picture 2" descr="C:\Users\Usuario\Dropbox\Promoción da saúde nun entorno dixital\19134.png"/>
              <p:cNvPicPr>
                <a:picLocks noChangeAspect="1" noChangeArrowheads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=""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288471" y="1316271"/>
                <a:ext cx="2371725" cy="2076450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17" name="Picture 4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92649" y="1027783"/>
              <a:ext cx="4177566" cy="2349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5" name="Picture 2" descr="Resultado de imagen de niños jugando videojuego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8292" y="1636058"/>
            <a:ext cx="5456712" cy="362704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1239" y="1283331"/>
            <a:ext cx="5828441" cy="32872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7" name="34 Grupo"/>
          <p:cNvGrpSpPr/>
          <p:nvPr/>
        </p:nvGrpSpPr>
        <p:grpSpPr>
          <a:xfrm>
            <a:off x="3263397" y="1375654"/>
            <a:ext cx="6538478" cy="2391201"/>
            <a:chOff x="625810" y="1683718"/>
            <a:chExt cx="6538478" cy="2391201"/>
          </a:xfrm>
        </p:grpSpPr>
        <p:pic>
          <p:nvPicPr>
            <p:cNvPr id="28" name="Picture 7"/>
            <p:cNvPicPr>
              <a:picLocks noChangeAspect="1" noChangeArrowheads="1"/>
            </p:cNvPicPr>
            <p:nvPr/>
          </p:nvPicPr>
          <p:blipFill>
            <a:blip r:embed="rId15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211960" y="1683718"/>
              <a:ext cx="2952328" cy="221139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9" name="Picture 3"/>
            <p:cNvPicPr>
              <a:picLocks noChangeAspect="1"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810" y="1897590"/>
              <a:ext cx="3418041" cy="2177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0" name="Picture 8" descr="Resultado de imagen de SUMISIÓN QUIMICA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7467" y="1595162"/>
            <a:ext cx="5029200" cy="3362326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1" name="37 Grupo"/>
          <p:cNvGrpSpPr/>
          <p:nvPr/>
        </p:nvGrpSpPr>
        <p:grpSpPr>
          <a:xfrm>
            <a:off x="7736814" y="1038077"/>
            <a:ext cx="2961991" cy="5625171"/>
            <a:chOff x="6002496" y="1097890"/>
            <a:chExt cx="2961991" cy="5625171"/>
          </a:xfrm>
        </p:grpSpPr>
        <p:pic>
          <p:nvPicPr>
            <p:cNvPr id="32" name="Picture 4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02496" y="1097890"/>
              <a:ext cx="2961991" cy="19710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3" name="Picture 2"/>
            <p:cNvPicPr>
              <a:picLocks noChangeAspect="1" noChangeArrowheads="1"/>
            </p:cNvPicPr>
            <p:nvPr/>
          </p:nvPicPr>
          <p:blipFill rotWithShape="1">
            <a:blip r:embed="rId1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 b="8657"/>
            <a:stretch/>
          </p:blipFill>
          <p:spPr bwMode="auto">
            <a:xfrm>
              <a:off x="6288471" y="3201017"/>
              <a:ext cx="2570553" cy="35220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34" name="Picture 10" descr="Resultado de imagen de SUMISIÓN QUIMICA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5446" y="1008304"/>
            <a:ext cx="5062363" cy="4882554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Título 8"/>
          <p:cNvSpPr>
            <a:spLocks noGrp="1"/>
          </p:cNvSpPr>
          <p:nvPr>
            <p:ph type="title"/>
          </p:nvPr>
        </p:nvSpPr>
        <p:spPr>
          <a:xfrm>
            <a:off x="1162778" y="382385"/>
            <a:ext cx="10178322" cy="1492132"/>
          </a:xfrm>
        </p:spPr>
        <p:txBody>
          <a:bodyPr>
            <a:normAutofit/>
          </a:bodyPr>
          <a:lstStyle/>
          <a:p>
            <a:r>
              <a:rPr lang="es-ES_tradnl" sz="4400" dirty="0" smtClean="0"/>
              <a:t>Retos, problemas, desafíos</a:t>
            </a:r>
            <a:endParaRPr lang="es-ES_tradnl" sz="4400" dirty="0"/>
          </a:p>
        </p:txBody>
      </p:sp>
    </p:spTree>
    <p:extLst>
      <p:ext uri="{BB962C8B-B14F-4D97-AF65-F5344CB8AC3E}">
        <p14:creationId xmlns="" xmlns:p14="http://schemas.microsoft.com/office/powerpoint/2010/main" val="169620355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013" y="328613"/>
            <a:ext cx="10467975" cy="6200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591042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6388" y="0"/>
            <a:ext cx="9039225" cy="694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654452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1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s-ES" altLang="es-E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6213"/>
            <a:ext cx="12220575" cy="6505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69599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313" y="171450"/>
            <a:ext cx="11763375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63262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9588" y="390525"/>
            <a:ext cx="11172825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52802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253" y="337066"/>
            <a:ext cx="11496675" cy="604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067057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931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23900" y="0"/>
            <a:ext cx="10744200" cy="701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="" xmlns:p14="http://schemas.microsoft.com/office/powerpoint/2010/main" val="73221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038" y="23813"/>
            <a:ext cx="11591925" cy="681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9157157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3368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1351" y="0"/>
            <a:ext cx="8369300" cy="699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867798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-32266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8745" y="268401"/>
            <a:ext cx="10534650" cy="6419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9"/>
            <a:ext cx="8229600" cy="677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37623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2"/>
          <a:srcRect b="12910"/>
          <a:stretch/>
        </p:blipFill>
        <p:spPr>
          <a:xfrm>
            <a:off x="1597450" y="1456865"/>
            <a:ext cx="8731538" cy="427742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="" xmlns:p14="http://schemas.microsoft.com/office/powerpoint/2010/main" val="1988936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"/>
          <p:cNvSpPr/>
          <p:nvPr/>
        </p:nvSpPr>
        <p:spPr>
          <a:xfrm>
            <a:off x="5340867" y="378242"/>
            <a:ext cx="635302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>
              <a:defRPr/>
            </a:pPr>
            <a:r>
              <a:rPr lang="es-ES" sz="3200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7 Claves </a:t>
            </a:r>
            <a:r>
              <a:rPr lang="es-ES" sz="3200" dirty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ritannic Bold" pitchFamily="34" charset="0"/>
              </a:rPr>
              <a:t>para entender y prevenir</a:t>
            </a:r>
          </a:p>
        </p:txBody>
      </p:sp>
      <p:grpSp>
        <p:nvGrpSpPr>
          <p:cNvPr id="27" name="25 Grupo"/>
          <p:cNvGrpSpPr/>
          <p:nvPr/>
        </p:nvGrpSpPr>
        <p:grpSpPr>
          <a:xfrm>
            <a:off x="1440319" y="1196752"/>
            <a:ext cx="9644339" cy="659472"/>
            <a:chOff x="409826" y="2143116"/>
            <a:chExt cx="8568952" cy="659472"/>
          </a:xfrm>
        </p:grpSpPr>
        <p:sp>
          <p:nvSpPr>
            <p:cNvPr id="30" name="11 Rectángulo redondeado"/>
            <p:cNvSpPr/>
            <p:nvPr/>
          </p:nvSpPr>
          <p:spPr>
            <a:xfrm>
              <a:off x="409826" y="2143116"/>
              <a:ext cx="8568952" cy="6594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No demonicemos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31" name="30 Elipse"/>
            <p:cNvSpPr/>
            <p:nvPr/>
          </p:nvSpPr>
          <p:spPr>
            <a:xfrm>
              <a:off x="767016" y="2143117"/>
              <a:ext cx="632874" cy="55545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1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2" name="26 Grupo"/>
          <p:cNvGrpSpPr/>
          <p:nvPr/>
        </p:nvGrpSpPr>
        <p:grpSpPr>
          <a:xfrm>
            <a:off x="1459089" y="2037478"/>
            <a:ext cx="9644339" cy="659472"/>
            <a:chOff x="428596" y="2857496"/>
            <a:chExt cx="8568952" cy="659472"/>
          </a:xfrm>
        </p:grpSpPr>
        <p:sp>
          <p:nvSpPr>
            <p:cNvPr id="33" name="11 Rectángulo redondeado"/>
            <p:cNvSpPr/>
            <p:nvPr/>
          </p:nvSpPr>
          <p:spPr>
            <a:xfrm>
              <a:off x="428596" y="2857496"/>
              <a:ext cx="8568952" cy="65947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No es cosa de adolescentes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34" name="33 Elipse"/>
            <p:cNvSpPr/>
            <p:nvPr/>
          </p:nvSpPr>
          <p:spPr>
            <a:xfrm>
              <a:off x="785786" y="2857497"/>
              <a:ext cx="632874" cy="555450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2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5" name="28 Grupo"/>
          <p:cNvGrpSpPr/>
          <p:nvPr/>
        </p:nvGrpSpPr>
        <p:grpSpPr>
          <a:xfrm>
            <a:off x="1459089" y="3625644"/>
            <a:ext cx="9644339" cy="642942"/>
            <a:chOff x="428596" y="4286256"/>
            <a:chExt cx="8568952" cy="642942"/>
          </a:xfrm>
        </p:grpSpPr>
        <p:sp>
          <p:nvSpPr>
            <p:cNvPr id="36" name="11 Rectángulo redondeado"/>
            <p:cNvSpPr/>
            <p:nvPr/>
          </p:nvSpPr>
          <p:spPr>
            <a:xfrm>
              <a:off x="428596" y="4286256"/>
              <a:ext cx="8568952" cy="642942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		   Es algo relativamente nuevo, que evoluciona muy rápido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37" name="36 Elipse"/>
            <p:cNvSpPr/>
            <p:nvPr/>
          </p:nvSpPr>
          <p:spPr>
            <a:xfrm>
              <a:off x="785786" y="4286257"/>
              <a:ext cx="632874" cy="541528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4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38" name="29 Grupo"/>
          <p:cNvGrpSpPr/>
          <p:nvPr/>
        </p:nvGrpSpPr>
        <p:grpSpPr>
          <a:xfrm>
            <a:off x="1459089" y="4411462"/>
            <a:ext cx="9644339" cy="571504"/>
            <a:chOff x="428596" y="5000636"/>
            <a:chExt cx="8568952" cy="571504"/>
          </a:xfrm>
        </p:grpSpPr>
        <p:sp>
          <p:nvSpPr>
            <p:cNvPr id="39" name="11 Rectángulo redondeado"/>
            <p:cNvSpPr/>
            <p:nvPr/>
          </p:nvSpPr>
          <p:spPr>
            <a:xfrm>
              <a:off x="428596" y="5000636"/>
              <a:ext cx="8568952" cy="5715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Va a más, porque es un NEGOCIO… y porque GUSTA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40" name="39 Elipse"/>
            <p:cNvSpPr/>
            <p:nvPr/>
          </p:nvSpPr>
          <p:spPr>
            <a:xfrm>
              <a:off x="785786" y="5000636"/>
              <a:ext cx="632874" cy="56456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5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1" name="22 Grupo"/>
          <p:cNvGrpSpPr/>
          <p:nvPr/>
        </p:nvGrpSpPr>
        <p:grpSpPr>
          <a:xfrm>
            <a:off x="1459090" y="2839826"/>
            <a:ext cx="9644338" cy="642942"/>
            <a:chOff x="428596" y="3571876"/>
            <a:chExt cx="8568952" cy="642942"/>
          </a:xfrm>
        </p:grpSpPr>
        <p:grpSp>
          <p:nvGrpSpPr>
            <p:cNvPr id="42" name="27 Grupo"/>
            <p:cNvGrpSpPr/>
            <p:nvPr/>
          </p:nvGrpSpPr>
          <p:grpSpPr>
            <a:xfrm>
              <a:off x="428596" y="3571876"/>
              <a:ext cx="8568952" cy="642942"/>
              <a:chOff x="428596" y="3571876"/>
              <a:chExt cx="8568952" cy="642942"/>
            </a:xfrm>
          </p:grpSpPr>
          <p:sp>
            <p:nvSpPr>
              <p:cNvPr id="44" name="11 Rectángulo redondeado"/>
              <p:cNvSpPr/>
              <p:nvPr/>
            </p:nvSpPr>
            <p:spPr>
              <a:xfrm>
                <a:off x="428596" y="3571876"/>
                <a:ext cx="8568952" cy="642942"/>
              </a:xfrm>
              <a:prstGeom prst="roundRect">
                <a:avLst/>
              </a:prstGeom>
              <a:solidFill>
                <a:schemeClr val="bg1">
                  <a:lumMod val="85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dirty="0" smtClean="0">
                    <a:solidFill>
                      <a:srgbClr val="4BACC6">
                        <a:lumMod val="50000"/>
                      </a:srgbClr>
                    </a:solidFill>
                  </a:rPr>
                  <a:t>               </a:t>
                </a:r>
              </a:p>
              <a:p>
                <a:pPr algn="l"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b="1" dirty="0">
                    <a:solidFill>
                      <a:srgbClr val="4BACC6">
                        <a:lumMod val="50000"/>
                      </a:srgbClr>
                    </a:solidFill>
                  </a:rPr>
                  <a:t>	</a:t>
                </a:r>
                <a:endParaRPr lang="es-ES" sz="2400" dirty="0" smtClean="0">
                  <a:solidFill>
                    <a:srgbClr val="4BACC6">
                      <a:lumMod val="50000"/>
                    </a:srgbClr>
                  </a:solidFill>
                </a:endParaRPr>
              </a:p>
            </p:txBody>
          </p:sp>
          <p:sp>
            <p:nvSpPr>
              <p:cNvPr id="45" name="44 Elipse"/>
              <p:cNvSpPr/>
              <p:nvPr/>
            </p:nvSpPr>
            <p:spPr>
              <a:xfrm>
                <a:off x="785786" y="3571877"/>
                <a:ext cx="632874" cy="541528"/>
              </a:xfrm>
              <a:prstGeom prst="ellipse">
                <a:avLst/>
              </a:prstGeom>
              <a:ln/>
            </p:spPr>
            <p:style>
              <a:lnRef idx="1">
                <a:schemeClr val="accent3"/>
              </a:lnRef>
              <a:fillRef idx="3">
                <a:schemeClr val="accent3"/>
              </a:fillRef>
              <a:effectRef idx="2">
                <a:schemeClr val="accent3"/>
              </a:effectRef>
              <a:fontRef idx="minor">
                <a:schemeClr val="lt1"/>
              </a:fontRef>
            </p:style>
            <p:txBody>
              <a:bodyPr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s-ES" sz="2400" dirty="0" smtClean="0">
                    <a:solidFill>
                      <a:prstClr val="white"/>
                    </a:solidFill>
                  </a:rPr>
                  <a:t>3</a:t>
                </a:r>
                <a:endParaRPr lang="es-ES" sz="4000" dirty="0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3" name="42 Rectángulo"/>
            <p:cNvSpPr/>
            <p:nvPr/>
          </p:nvSpPr>
          <p:spPr>
            <a:xfrm>
              <a:off x="1453484" y="3643314"/>
              <a:ext cx="3304571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 </a:t>
              </a:r>
              <a:r>
                <a:rPr lang="es-ES" sz="2400" b="1" dirty="0">
                  <a:solidFill>
                    <a:srgbClr val="4BACC6">
                      <a:lumMod val="50000"/>
                    </a:srgbClr>
                  </a:solidFill>
                </a:rPr>
                <a:t>T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ampoco o es una moda</a:t>
              </a:r>
            </a:p>
          </p:txBody>
        </p:sp>
      </p:grpSp>
      <p:grpSp>
        <p:nvGrpSpPr>
          <p:cNvPr id="46" name="45 Grupo"/>
          <p:cNvGrpSpPr/>
          <p:nvPr/>
        </p:nvGrpSpPr>
        <p:grpSpPr>
          <a:xfrm>
            <a:off x="1498037" y="5293798"/>
            <a:ext cx="9644339" cy="571504"/>
            <a:chOff x="467544" y="5725846"/>
            <a:chExt cx="8568952" cy="571504"/>
          </a:xfrm>
        </p:grpSpPr>
        <p:sp>
          <p:nvSpPr>
            <p:cNvPr id="47" name="11 Rectángulo redondeado"/>
            <p:cNvSpPr/>
            <p:nvPr/>
          </p:nvSpPr>
          <p:spPr>
            <a:xfrm>
              <a:off x="467544" y="5725846"/>
              <a:ext cx="8568952" cy="5715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Esta cambiando muchas cosas en nuestras vidas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48" name="47 Elipse"/>
            <p:cNvSpPr/>
            <p:nvPr/>
          </p:nvSpPr>
          <p:spPr>
            <a:xfrm>
              <a:off x="824734" y="5725846"/>
              <a:ext cx="632874" cy="56456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prstClr val="white"/>
                  </a:solidFill>
                </a:rPr>
                <a:t>6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  <p:grpSp>
        <p:nvGrpSpPr>
          <p:cNvPr id="49" name="23 Grupo"/>
          <p:cNvGrpSpPr/>
          <p:nvPr/>
        </p:nvGrpSpPr>
        <p:grpSpPr>
          <a:xfrm>
            <a:off x="1498037" y="6097856"/>
            <a:ext cx="9644339" cy="571504"/>
            <a:chOff x="467544" y="5725846"/>
            <a:chExt cx="8568952" cy="571504"/>
          </a:xfrm>
        </p:grpSpPr>
        <p:sp>
          <p:nvSpPr>
            <p:cNvPr id="50" name="11 Rectángulo redondeado"/>
            <p:cNvSpPr/>
            <p:nvPr/>
          </p:nvSpPr>
          <p:spPr>
            <a:xfrm>
              <a:off x="467544" y="5725846"/>
              <a:ext cx="8568952" cy="571504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l"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 smtClean="0">
                  <a:solidFill>
                    <a:srgbClr val="4BACC6">
                      <a:lumMod val="50000"/>
                    </a:srgbClr>
                  </a:solidFill>
                </a:rPr>
                <a:t>              </a:t>
              </a:r>
              <a:r>
                <a:rPr lang="es-ES" sz="2400" b="1" dirty="0" smtClean="0">
                  <a:solidFill>
                    <a:srgbClr val="4BACC6">
                      <a:lumMod val="50000"/>
                    </a:srgbClr>
                  </a:solidFill>
                </a:rPr>
                <a:t>Se está convirtiendo en un verdadero problema</a:t>
              </a:r>
              <a:endParaRPr lang="es-ES" sz="2400" dirty="0" smtClean="0">
                <a:solidFill>
                  <a:srgbClr val="4BACC6">
                    <a:lumMod val="50000"/>
                  </a:srgbClr>
                </a:solidFill>
              </a:endParaRPr>
            </a:p>
          </p:txBody>
        </p:sp>
        <p:sp>
          <p:nvSpPr>
            <p:cNvPr id="51" name="50 Elipse"/>
            <p:cNvSpPr/>
            <p:nvPr/>
          </p:nvSpPr>
          <p:spPr>
            <a:xfrm>
              <a:off x="824734" y="5725846"/>
              <a:ext cx="632874" cy="564566"/>
            </a:xfrm>
            <a:prstGeom prst="ellipse">
              <a:avLst/>
            </a:prstGeom>
            <a:ln/>
          </p:spPr>
          <p:style>
            <a:lnRef idx="1">
              <a:schemeClr val="accent3"/>
            </a:lnRef>
            <a:fillRef idx="3">
              <a:schemeClr val="accent3"/>
            </a:fillRef>
            <a:effectRef idx="2">
              <a:schemeClr val="accent3"/>
            </a:effectRef>
            <a:fontRef idx="minor">
              <a:schemeClr val="lt1"/>
            </a:fontRef>
          </p:style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</a:pPr>
              <a:r>
                <a:rPr lang="es-ES" sz="2400" dirty="0">
                  <a:solidFill>
                    <a:prstClr val="white"/>
                  </a:solidFill>
                </a:rPr>
                <a:t>7</a:t>
              </a:r>
              <a:endParaRPr lang="es-ES" sz="4000" dirty="0">
                <a:solidFill>
                  <a:prstClr val="white"/>
                </a:solidFill>
              </a:endParaRPr>
            </a:p>
          </p:txBody>
        </p:sp>
      </p:grpSp>
    </p:spTree>
    <p:extLst>
      <p:ext uri="{BB962C8B-B14F-4D97-AF65-F5344CB8AC3E}">
        <p14:creationId xmlns="" xmlns:p14="http://schemas.microsoft.com/office/powerpoint/2010/main" val="359233126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 redondeado"/>
          <p:cNvSpPr/>
          <p:nvPr/>
        </p:nvSpPr>
        <p:spPr>
          <a:xfrm>
            <a:off x="2021941" y="842421"/>
            <a:ext cx="5561849" cy="5471011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ctr"/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INTERNET Y LAS REDES SOCIALES NO SON UNA MODA, NI ALGO PASAJERO</a:t>
            </a:r>
          </a:p>
          <a:p>
            <a:pPr marL="0" lvl="1" algn="l"/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   </a:t>
            </a:r>
          </a:p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EUROSTAT (</a:t>
            </a:r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2018):</a:t>
            </a:r>
            <a:endParaRPr lang="es-ES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En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2007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el porcentaje de hogares conectados a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Internet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era del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55%,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en 2018 del 86,4%. El 25% ya no tiene teléfono fijo.</a:t>
            </a:r>
            <a:endParaRPr lang="es-ES" sz="1400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endParaRPr lang="es-ES" sz="1400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85750" lvl="1" indent="-285750" algn="l">
              <a:buFont typeface="Wingdings" panose="05000000000000000000" pitchFamily="2" charset="2"/>
              <a:buChar char="ü"/>
            </a:pPr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INE (2018)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En España el 86,1% de la población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de 16 a 74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años utilizó Internet en los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últimos tres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meses, ese porcentaje supera al de usuarios del ordenador.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El uso de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Internet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es una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práctica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mayoritaria en los menores, con un 92,5% de niño y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un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93,2% de niñas.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El 94% de los adolescentes de 15 años tiene móvil.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 de cada 3 </a:t>
            </a: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españoles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está </a:t>
            </a: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registrado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en al menos unha rede social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endParaRPr lang="gl-ES" sz="140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85750" lvl="1" indent="-285750" algn="l">
              <a:buFont typeface="Wingdings" panose="05000000000000000000" pitchFamily="2" charset="2"/>
              <a:buChar char="ü"/>
            </a:pPr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AIMC (2019)</a:t>
            </a:r>
          </a:p>
          <a:p>
            <a:pPr marL="742950" lvl="1" indent="-285750" algn="just">
              <a:buFont typeface="Wingdings" panose="05000000000000000000" pitchFamily="2" charset="2"/>
              <a:buChar char="§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En España 7 de cada 10 niños de 7 a 13 años utiliza las redes sociales (80,5% en la población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generla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).</a:t>
            </a:r>
            <a:endParaRPr lang="gl-ES" sz="140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</p:txBody>
      </p:sp>
      <p:pic>
        <p:nvPicPr>
          <p:cNvPr id="3" name="2 Imagen" descr="Satirical Illustrations Addiction to Technology2"/>
          <p:cNvPicPr/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3830" y="683081"/>
            <a:ext cx="3122310" cy="563035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383805342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4 Rectángulo redondeado"/>
          <p:cNvSpPr/>
          <p:nvPr/>
        </p:nvSpPr>
        <p:spPr>
          <a:xfrm>
            <a:off x="2151380" y="1068328"/>
            <a:ext cx="8415982" cy="243988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NO ES EXCLUSIVO DE LOS/AS ADOLESCENTES</a:t>
            </a:r>
          </a:p>
          <a:p>
            <a:pPr algn="just"/>
            <a:endParaRPr lang="gl-ES" sz="14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algn="just"/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Es un fenómeno social absolutamente globalizado y que forma parte del día a día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Nomofobia: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abreviatura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de la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expresión inglesa “</a:t>
            </a:r>
            <a:r>
              <a:rPr lang="es-ES" sz="1400" i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no </a:t>
            </a:r>
            <a:r>
              <a:rPr lang="es-ES" sz="1400" i="1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mobile</a:t>
            </a:r>
            <a:r>
              <a:rPr lang="es-ES" sz="1400" i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s-ES" sz="1400" i="1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phone</a:t>
            </a:r>
            <a:r>
              <a:rPr lang="es-ES" sz="1400" i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s-ES" sz="1400" i="1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phobia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”; representa un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miedo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irracional a estar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sin el móvil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b="1" i="1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Phubbing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: término formado a partir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de las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palabras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«</a:t>
            </a:r>
            <a:r>
              <a:rPr lang="es-ES" sz="1400" i="1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phone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» (teléfono) y «</a:t>
            </a:r>
            <a:r>
              <a:rPr lang="es-ES" sz="1400" i="1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snubbing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» (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desprecio), que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consiste en restar atención a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quien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nos acompaña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para prestársela al móvil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</a:t>
            </a:r>
            <a:endParaRPr lang="es-ES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Síndrome de la </a:t>
            </a:r>
            <a:r>
              <a:rPr lang="es-ES" sz="1400" b="1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vibración </a:t>
            </a:r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fantasma, </a:t>
            </a:r>
            <a:r>
              <a:rPr lang="es-ES" sz="1400" b="1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Vamping</a:t>
            </a:r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s-ES" sz="1400" b="1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Phombies</a:t>
            </a:r>
            <a:r>
              <a:rPr lang="es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…</a:t>
            </a:r>
            <a:endParaRPr lang="es-ES" sz="140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gl-ES" sz="1400" b="1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Adultescencia</a:t>
            </a:r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... 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¿hasta </a:t>
            </a: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cuando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dura la </a:t>
            </a: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edad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del </a:t>
            </a:r>
            <a:r>
              <a:rPr lang="gl-ES" sz="1400" i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SELFIE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?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6809" y="4097977"/>
            <a:ext cx="2055742" cy="15462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1840" y="4086039"/>
            <a:ext cx="2512009" cy="154996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4790" y="4074994"/>
            <a:ext cx="1867890" cy="160985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s://encrypted-tbn3.gstatic.com/images?q=tbn:ANd9GcQ94OWsabQKAC1iwWEEL1-IFJl7D-YwPNvIr-YZWiIv8gR29X2f3Q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016" y="3930978"/>
            <a:ext cx="3176736" cy="238255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6066" y="1068328"/>
            <a:ext cx="4521223" cy="29926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2" descr="Din que estamos diante dunha xeracion nacida para ser vista... ou irresponsablemente exhibida as veces, ou narcisista e aburrida... non che sei, pero era cousa de pensalo B-)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65896" y="1042539"/>
            <a:ext cx="3095625" cy="3762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" descr="C:\Users\Pa\Desktop\FB_IMG_1441310151441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913841" y="570542"/>
            <a:ext cx="8221085" cy="3000396"/>
          </a:xfrm>
          <a:prstGeom prst="rect">
            <a:avLst/>
          </a:prstGeom>
          <a:noFill/>
        </p:spPr>
      </p:pic>
      <p:pic>
        <p:nvPicPr>
          <p:cNvPr id="14" name="Picture 2" descr="https://1.bp.blogspot.com/-etRWNgDFW_4/WCHLfZ7uLgI/AAAAAAAAJ9k/dxISLBW9nUMRBIDWqPBdSeqKNXCsfh7LQCLcB/s640/davila121016.jpg">
            <a:hlinkClick r:id="rId9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8888" y="3660948"/>
            <a:ext cx="8062374" cy="2922612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73904695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4 Rectángulo redondeado"/>
          <p:cNvSpPr/>
          <p:nvPr/>
        </p:nvSpPr>
        <p:spPr>
          <a:xfrm>
            <a:off x="2420272" y="687904"/>
            <a:ext cx="8783836" cy="2574618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ES ALGO RELATIVAMENTE NUEVO, QUE EVOLUCIONA DE FORMA VERTIGINOSA</a:t>
            </a:r>
            <a:endParaRPr lang="gl-ES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gl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1993: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Internet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llega al 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gran público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2004: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Facebook (2.200 millones de usuarios)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 err="1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Youtube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: 2005 (1.900 millones)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2006</a:t>
            </a:r>
            <a:r>
              <a:rPr lang="es-ES" sz="1400" dirty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: 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Twitter (335 millones)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2006: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Whatsapp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(1.500 millones)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2010: Instagram (1.000 millones de usuarios)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2011: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Snapchat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(290 millones)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TikTok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: 2016 (500 millones)</a:t>
            </a:r>
          </a:p>
          <a:p>
            <a:pPr marL="742950" lvl="1" indent="-285750" algn="just">
              <a:buFont typeface="Wingdings" panose="05000000000000000000" pitchFamily="2" charset="2"/>
              <a:buChar char="ü"/>
            </a:pP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Google+, Pinterest,,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Linkedin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s-ES" sz="1400" b="1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ResearchGate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Social Drive,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eDarling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Meetic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Badoo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, </a:t>
            </a:r>
            <a:r>
              <a:rPr lang="es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Two</a:t>
            </a:r>
            <a:r>
              <a:rPr lang="es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…</a:t>
            </a:r>
          </a:p>
        </p:txBody>
      </p:sp>
      <p:pic>
        <p:nvPicPr>
          <p:cNvPr id="24580" name="Picture 4" descr="Resultado de imagen de usuarios de redes sociales 2019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20272" y="1498600"/>
            <a:ext cx="8143596" cy="46418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0903681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45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4 Rectángulo redondeado"/>
          <p:cNvSpPr/>
          <p:nvPr/>
        </p:nvSpPr>
        <p:spPr>
          <a:xfrm>
            <a:off x="1945382" y="959004"/>
            <a:ext cx="8783836" cy="3024336"/>
          </a:xfrm>
          <a:prstGeom prst="roundRect">
            <a:avLst/>
          </a:prstGeom>
          <a:solidFill>
            <a:sysClr val="window" lastClr="FFFFFF">
              <a:lumMod val="85000"/>
            </a:sysClr>
          </a:solidFill>
          <a:ln w="25400" cap="flat" cmpd="sng" algn="ctr">
            <a:noFill/>
            <a:prstDash val="solid"/>
          </a:ln>
          <a:effectLst/>
        </p:spPr>
        <p:txBody>
          <a:bodyPr rtlCol="0" anchor="ctr"/>
          <a:lstStyle/>
          <a:p>
            <a:pPr marL="0" marR="0" lvl="0" indent="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VA A MÁS PORQUE TIENE UN FUERTE COMPONENTE ECONÓMICO...</a:t>
            </a:r>
            <a:endParaRPr kumimoji="0" lang="gl-ES" sz="14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Industria del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videojuego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y los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juegos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gl-E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on </a:t>
            </a:r>
            <a:r>
              <a:rPr kumimoji="0" lang="gl-E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line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es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supera en volumen de facturación al cine y la música juntos</a:t>
            </a:r>
            <a:endParaRPr kumimoji="0" lang="gl-ES" sz="14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Publicidad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gl-ES" sz="1400" b="0" i="1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on </a:t>
            </a:r>
            <a:r>
              <a:rPr kumimoji="0" lang="gl-ES" sz="1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line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Big</a:t>
            </a: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Data</a:t>
            </a:r>
          </a:p>
          <a:p>
            <a:pPr marL="742950" lvl="1" indent="-285750" algn="just" defTabSz="914400" fontAlgn="base">
              <a:spcBef>
                <a:spcPct val="0"/>
              </a:spcBef>
              <a:spcAft>
                <a:spcPct val="0"/>
              </a:spcAft>
              <a:buFont typeface="Wingdings" panose="05000000000000000000" pitchFamily="2" charset="2"/>
              <a:buChar char="ü"/>
              <a:defRPr/>
            </a:pPr>
            <a:r>
              <a:rPr lang="gl-ES" sz="1400" kern="0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RRSS como </a:t>
            </a:r>
            <a:r>
              <a:rPr lang="gl-ES" sz="1400" b="1" kern="0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Escaparate</a:t>
            </a:r>
            <a:r>
              <a:rPr lang="gl-ES" sz="1400" kern="0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 y </a:t>
            </a:r>
            <a:r>
              <a:rPr lang="gl-ES" sz="1400" b="1" kern="0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Punto</a:t>
            </a:r>
            <a:r>
              <a:rPr lang="gl-ES" sz="1400" kern="0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gl-ES" sz="1400" b="1" kern="0" dirty="0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de venta</a:t>
            </a:r>
          </a:p>
          <a:p>
            <a:pPr marL="742950" marR="0" lvl="1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Magnífica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herramienta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de MKT: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mejorar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la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imagen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de la empresa,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llegar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a más clientes, aumentar las ventas, las audiencias (Programas de radio y TV;  La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noche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en 24h, No es un día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cualquiera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(RNE), Estudio Estadio,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Tiempo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de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juego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(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Cadena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COPE), En Xogo (TVG)... La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Brujula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La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linterna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...)</a:t>
            </a:r>
          </a:p>
          <a:p>
            <a:pPr marL="742950" marR="0" lvl="1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Del concepto tradicional de “consumidor” al de “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Prosumidor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” (un cliente que produce y consume al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mismo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tiempo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con </a:t>
            </a:r>
            <a:r>
              <a:rPr kumimoji="0" lang="gl-E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interactividad</a:t>
            </a:r>
            <a:r>
              <a:rPr kumimoji="0" lang="gl-ES" sz="1400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y participación real “planificada” que funciona)</a:t>
            </a:r>
          </a:p>
          <a:p>
            <a:pPr marL="742950" marR="0" lvl="1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gl-ES" sz="14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just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¡¡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Cuando</a:t>
            </a: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no 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hay</a:t>
            </a: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producto</a:t>
            </a: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el 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producto</a:t>
            </a: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eres</a:t>
            </a: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gl-E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tú</a:t>
            </a:r>
            <a:r>
              <a:rPr kumimoji="0" lang="gl-E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!!!</a:t>
            </a:r>
            <a:endParaRPr kumimoji="0" lang="gl-ES" sz="1400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9613" y="2644775"/>
            <a:ext cx="4017962" cy="4213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="" xmlns:p14="http://schemas.microsoft.com/office/powerpoint/2010/main" val="941626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0"/>
          <p:cNvSpPr>
            <a:spLocks noChangeArrowheads="1"/>
          </p:cNvSpPr>
          <p:nvPr/>
        </p:nvSpPr>
        <p:spPr bwMode="auto">
          <a:xfrm>
            <a:off x="2061210" y="193839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sp>
        <p:nvSpPr>
          <p:cNvPr id="3" name="2 CuadroTexto"/>
          <p:cNvSpPr txBox="1"/>
          <p:nvPr/>
        </p:nvSpPr>
        <p:spPr>
          <a:xfrm>
            <a:off x="7272898" y="5774695"/>
            <a:ext cx="37401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rgbClr val="800000"/>
                </a:solidFill>
              </a:rPr>
              <a:t>900 millones de webs porno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rgbClr val="800000"/>
                </a:solidFill>
              </a:rPr>
              <a:t>25% de las descargas</a:t>
            </a:r>
          </a:p>
          <a:p>
            <a:pPr marL="285750" indent="-285750" algn="l">
              <a:buFont typeface="Wingdings" panose="05000000000000000000" pitchFamily="2" charset="2"/>
              <a:buChar char="§"/>
            </a:pPr>
            <a:r>
              <a:rPr lang="es-ES" dirty="0" smtClean="0">
                <a:solidFill>
                  <a:srgbClr val="800000"/>
                </a:solidFill>
              </a:rPr>
              <a:t>20% de las búsquedas</a:t>
            </a:r>
            <a:endParaRPr lang="es-ES" dirty="0">
              <a:solidFill>
                <a:srgbClr val="800000"/>
              </a:solidFill>
            </a:endParaRPr>
          </a:p>
        </p:txBody>
      </p:sp>
      <p:pic>
        <p:nvPicPr>
          <p:cNvPr id="22530" name="Picture 2" descr="Resultado de imagen de que pasa en internet en un minuto 2019">
            <a:hlinkClick r:id="rId2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1900" y="1053792"/>
            <a:ext cx="5162550" cy="528637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3175" y="840745"/>
            <a:ext cx="8029575" cy="4933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32449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25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Rectángulo redondeado"/>
          <p:cNvSpPr/>
          <p:nvPr/>
        </p:nvSpPr>
        <p:spPr>
          <a:xfrm>
            <a:off x="1473200" y="888142"/>
            <a:ext cx="9685848" cy="360040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1" algn="l"/>
            <a:r>
              <a:rPr lang="gl-ES" sz="16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... TAMBIÉN PORQUE GUSTA!!!</a:t>
            </a:r>
          </a:p>
          <a:p>
            <a:pPr marL="0" lvl="1" algn="l"/>
            <a:endParaRPr lang="gl-ES" sz="16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0" lvl="1" algn="l"/>
            <a:r>
              <a:rPr lang="gl-ES" sz="16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INTERNET Y LAS REDES SOCIALES  ENCAJAN CON LO MÁS PROFUNDO DEL SER HUMANO</a:t>
            </a:r>
          </a:p>
          <a:p>
            <a:pPr marL="0" lvl="1" algn="l"/>
            <a:endParaRPr lang="gl-ES" sz="1400" b="1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0" lvl="1" algn="l"/>
            <a:endParaRPr lang="gl-ES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85750" lvl="1" indent="-285750" algn="l">
              <a:buFont typeface="Wingdings" panose="05000000000000000000" pitchFamily="2" charset="2"/>
              <a:buChar char="§"/>
            </a:pPr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Por su... </a:t>
            </a:r>
          </a:p>
          <a:p>
            <a:pPr marL="457200" lvl="2" algn="l">
              <a:buFont typeface="Wingdings" pitchFamily="2" charset="2"/>
              <a:buChar char="ü"/>
            </a:pP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Accesibilidad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/</a:t>
            </a: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Universalidad</a:t>
            </a:r>
            <a:endParaRPr lang="gl-ES" sz="140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lvl="2" algn="l">
              <a:buFont typeface="Wingdings" pitchFamily="2" charset="2"/>
              <a:buChar char="ü"/>
            </a:pP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Versatilidad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y riqueza estimular</a:t>
            </a:r>
          </a:p>
          <a:p>
            <a:pPr marL="457200" lvl="2" algn="l">
              <a:buFont typeface="Wingdings" pitchFamily="2" charset="2"/>
              <a:buChar char="ü"/>
            </a:pP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Inmediatez</a:t>
            </a:r>
            <a:endParaRPr lang="gl-ES" sz="140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lvl="2" algn="l">
              <a:buFont typeface="Wingdings" pitchFamily="2" charset="2"/>
              <a:buChar char="ü"/>
            </a:pP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Interactividad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y </a:t>
            </a: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simultaneidad</a:t>
            </a:r>
            <a:endParaRPr lang="gl-ES" sz="1400" dirty="0" smtClean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457200" lvl="2" algn="l">
              <a:buFont typeface="Wingdings" pitchFamily="2" charset="2"/>
              <a:buChar char="ü"/>
            </a:pP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Control y </a:t>
            </a:r>
            <a:r>
              <a:rPr lang="gl-ES" sz="1400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capacidad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de planificación (</a:t>
            </a:r>
            <a:r>
              <a:rPr lang="gl-ES" sz="1400" dirty="0" smtClean="0">
                <a:solidFill>
                  <a:srgbClr val="C00000"/>
                </a:solidFill>
                <a:latin typeface="Tahoma" pitchFamily="34" charset="0"/>
                <a:cs typeface="Tahoma" pitchFamily="34" charset="0"/>
              </a:rPr>
              <a:t>PROYECTAR LA MEJOR VERSIÓN DE UNO MISMO</a:t>
            </a:r>
            <a:r>
              <a:rPr lang="gl-ES" sz="1400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)</a:t>
            </a:r>
          </a:p>
          <a:p>
            <a:pPr marL="0" lvl="1" algn="l"/>
            <a:endParaRPr lang="gl-ES" sz="1400" b="1" dirty="0">
              <a:solidFill>
                <a:schemeClr val="accent1">
                  <a:lumMod val="50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285750" lvl="1" indent="-285750" algn="l">
              <a:buFont typeface="Wingdings" panose="05000000000000000000" pitchFamily="2" charset="2"/>
              <a:buChar char="§"/>
            </a:pPr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… por su </a:t>
            </a:r>
            <a:r>
              <a:rPr lang="gl-ES" sz="1400" b="1" dirty="0" err="1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capacidad</a:t>
            </a:r>
            <a:r>
              <a:rPr lang="gl-ES" sz="1400" b="1" dirty="0" smtClean="0">
                <a:solidFill>
                  <a:schemeClr val="accent1">
                    <a:lumMod val="50000"/>
                  </a:schemeClr>
                </a:solidFill>
                <a:latin typeface="Tahoma" pitchFamily="34" charset="0"/>
                <a:cs typeface="Tahoma" pitchFamily="34" charset="0"/>
              </a:rPr>
              <a:t> de conectar con las NECESIDADES de los individuos</a:t>
            </a: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663" y="1897767"/>
            <a:ext cx="2886075" cy="15811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3 Imagen" descr="Satirical Illustrations Addiction to Technology4"/>
          <p:cNvPicPr/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9846" y="3906208"/>
            <a:ext cx="2428892" cy="242889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="" xmlns:p14="http://schemas.microsoft.com/office/powerpoint/2010/main" val="40184090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50"/>
          <p:cNvSpPr>
            <a:spLocks noChangeArrowheads="1"/>
          </p:cNvSpPr>
          <p:nvPr/>
        </p:nvSpPr>
        <p:spPr bwMode="auto">
          <a:xfrm>
            <a:off x="203200" y="152400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s-ES"/>
          </a:p>
        </p:txBody>
      </p:sp>
      <p:pic>
        <p:nvPicPr>
          <p:cNvPr id="4103" name="Picture 7" descr="https://competenciasdirectivas.files.wordpress.com/2011/02/piramide-de-maslow2.jpg">
            <a:hlinkClick r:id="rId3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0291" y="783643"/>
            <a:ext cx="8229206" cy="5239967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9 Rectángulo redondeado"/>
          <p:cNvSpPr/>
          <p:nvPr/>
        </p:nvSpPr>
        <p:spPr>
          <a:xfrm>
            <a:off x="3791744" y="310268"/>
            <a:ext cx="5338027" cy="422928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PIRÁMIDE DE MASLOW</a:t>
            </a:r>
            <a:endParaRPr lang="es-ES" sz="2000" b="1" dirty="0">
              <a:solidFill>
                <a:schemeClr val="bg1"/>
              </a:solidFill>
            </a:endParaRPr>
          </a:p>
        </p:txBody>
      </p:sp>
      <p:sp>
        <p:nvSpPr>
          <p:cNvPr id="13" name="12 Rectángulo redondeado"/>
          <p:cNvSpPr/>
          <p:nvPr/>
        </p:nvSpPr>
        <p:spPr>
          <a:xfrm>
            <a:off x="4622385" y="5417840"/>
            <a:ext cx="3430288" cy="144016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s-ES" sz="2400" b="1" dirty="0" smtClean="0">
                <a:solidFill>
                  <a:schemeClr val="bg1"/>
                </a:solidFill>
              </a:rPr>
              <a:t>SURTIDOR </a:t>
            </a:r>
            <a:endParaRPr lang="es-ES" sz="2000" b="1" dirty="0" smtClean="0">
              <a:solidFill>
                <a:schemeClr val="bg1"/>
              </a:solidFill>
            </a:endParaRPr>
          </a:p>
          <a:p>
            <a:r>
              <a:rPr lang="es-ES" sz="2000" dirty="0" smtClean="0">
                <a:solidFill>
                  <a:schemeClr val="bg1"/>
                </a:solidFill>
              </a:rPr>
              <a:t>Emocional</a:t>
            </a:r>
          </a:p>
          <a:p>
            <a:r>
              <a:rPr lang="es-ES" sz="2000" dirty="0" smtClean="0">
                <a:solidFill>
                  <a:schemeClr val="bg1"/>
                </a:solidFill>
              </a:rPr>
              <a:t>Afectivo</a:t>
            </a:r>
          </a:p>
          <a:p>
            <a:r>
              <a:rPr lang="es-ES" sz="2000" dirty="0">
                <a:solidFill>
                  <a:schemeClr val="bg1"/>
                </a:solidFill>
              </a:rPr>
              <a:t>E</a:t>
            </a:r>
            <a:r>
              <a:rPr lang="es-ES" sz="2000" dirty="0" smtClean="0">
                <a:solidFill>
                  <a:schemeClr val="bg1"/>
                </a:solidFill>
              </a:rPr>
              <a:t>xperiencial</a:t>
            </a:r>
            <a:endParaRPr lang="es-ES" sz="2000" dirty="0">
              <a:solidFill>
                <a:schemeClr val="bg1"/>
              </a:solidFill>
            </a:endParaRPr>
          </a:p>
        </p:txBody>
      </p:sp>
      <p:pic>
        <p:nvPicPr>
          <p:cNvPr id="9" name="Picture 2" descr="http://2.bp.blogspot.com/-s3QhvFoJC74/Ui5dLfccUSI/AAAAAAAACUQ/TxNunu0E3Tg/s1600/recibir-me-gusta-facebook-activa-zona-cerebral-placer.jpg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6742" y="1628800"/>
            <a:ext cx="7053673" cy="42124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147493076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1204686" y="1016000"/>
            <a:ext cx="10189028" cy="5138057"/>
          </a:xfrm>
          <a:prstGeom prst="roundRect">
            <a:avLst/>
          </a:prstGeom>
          <a:ln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sz="2000" b="1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gl-E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SE ESTÁ CONVIRTIENDO EN UN VERDADERO PROBLEMA</a:t>
            </a:r>
          </a:p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gl-ES" b="1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Uso abusivo, </a:t>
            </a:r>
            <a:r>
              <a:rPr kumimoji="0" lang="gl-E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posible </a:t>
            </a:r>
            <a:r>
              <a:rPr kumimoji="0" lang="gl-ES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adicción, 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acceso a </a:t>
            </a:r>
            <a:r>
              <a:rPr kumimoji="0" lang="gl-E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contenidos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</a:t>
            </a:r>
            <a:r>
              <a:rPr kumimoji="0" lang="gl-E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peligrosos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sexistas, racistas, </a:t>
            </a:r>
            <a:r>
              <a:rPr kumimoji="0" lang="gl-E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conflictos</a:t>
            </a:r>
            <a:r>
              <a:rPr kumimoji="0" lang="gl-ES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familiares, escolares, 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menor </a:t>
            </a:r>
            <a:r>
              <a:rPr kumimoji="0" lang="gl-E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rendimiento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escolar, </a:t>
            </a:r>
            <a:r>
              <a:rPr kumimoji="0" lang="gl-E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ciberacoso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violencia filioparental…</a:t>
            </a:r>
          </a:p>
          <a:p>
            <a:pPr marL="7429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gl-ES" b="0" i="0" u="none" strike="noStrike" kern="0" cap="none" spc="0" normalizeH="0" baseline="0" noProof="0" dirty="0" smtClean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Aislamiento</a:t>
            </a:r>
            <a:r>
              <a:rPr kumimoji="0" lang="gl-E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social, deterioro del estilo de vida, sedentarismo</a:t>
            </a:r>
            <a:r>
              <a:rPr kumimoji="0" lang="gl-ES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pautas de alimentación y </a:t>
            </a:r>
            <a:r>
              <a:rPr kumimoji="0" lang="gl-E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sueño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... </a:t>
            </a:r>
            <a:r>
              <a:rPr kumimoji="0" lang="gl-ES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Ansiedad</a:t>
            </a:r>
            <a:r>
              <a:rPr kumimoji="0" lang="gl-ES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depresión, ideación suicida</a:t>
            </a:r>
          </a:p>
          <a:p>
            <a:pPr marL="7429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endParaRPr kumimoji="0" lang="gl-ES" b="0" i="0" u="none" strike="noStrike" kern="0" cap="none" spc="0" normalizeH="0" baseline="0" noProof="0" dirty="0">
              <a:ln>
                <a:noFill/>
              </a:ln>
              <a:solidFill>
                <a:srgbClr val="4F81BD">
                  <a:lumMod val="50000"/>
                </a:srgbClr>
              </a:solidFill>
              <a:effectLst/>
              <a:uLnTx/>
              <a:uFillTx/>
              <a:latin typeface="Tahoma" pitchFamily="34" charset="0"/>
              <a:ea typeface="+mn-ea"/>
              <a:cs typeface="Tahoma" pitchFamily="34" charset="0"/>
            </a:endParaRPr>
          </a:p>
          <a:p>
            <a:pPr marL="742950" lvl="1" indent="-285750" algn="just" defTabSz="914400">
              <a:buFont typeface="Wingdings" panose="05000000000000000000" pitchFamily="2" charset="2"/>
              <a:buChar char="ü"/>
              <a:defRPr/>
            </a:pPr>
            <a:r>
              <a:rPr lang="gl-ES" kern="0" dirty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Aumento de la </a:t>
            </a:r>
            <a:r>
              <a:rPr lang="gl-ES" b="1" kern="0" dirty="0" err="1" smtClean="0">
                <a:solidFill>
                  <a:srgbClr val="4F81BD">
                    <a:lumMod val="50000"/>
                  </a:srgbClr>
                </a:solidFill>
                <a:latin typeface="Tahoma" pitchFamily="34" charset="0"/>
                <a:cs typeface="Tahoma" pitchFamily="34" charset="0"/>
              </a:rPr>
              <a:t>ludopatía</a:t>
            </a:r>
            <a:endParaRPr lang="gl-ES" b="1" kern="0" dirty="0" smtClean="0">
              <a:solidFill>
                <a:srgbClr val="4F81BD">
                  <a:lumMod val="50000"/>
                </a:srgbClr>
              </a:solidFill>
              <a:latin typeface="Tahoma" pitchFamily="34" charset="0"/>
              <a:cs typeface="Tahoma" pitchFamily="34" charset="0"/>
            </a:endParaRPr>
          </a:p>
          <a:p>
            <a:pPr marL="742950" lvl="1" indent="-285750" algn="just" defTabSz="914400">
              <a:buFont typeface="Wingdings" panose="05000000000000000000" pitchFamily="2" charset="2"/>
              <a:buChar char="ü"/>
              <a:defRPr/>
            </a:pPr>
            <a:endParaRPr lang="gl-ES" b="1" kern="0" dirty="0">
              <a:solidFill>
                <a:srgbClr val="4F81BD">
                  <a:lumMod val="50000"/>
                </a:srgbClr>
              </a:solidFill>
              <a:latin typeface="Tahoma" pitchFamily="34" charset="0"/>
              <a:cs typeface="Tahoma" pitchFamily="34" charset="0"/>
            </a:endParaRPr>
          </a:p>
          <a:p>
            <a:pPr marL="742950" marR="0" lvl="1" indent="-28575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gl-ES" b="1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Prácticas </a:t>
            </a:r>
            <a:r>
              <a:rPr kumimoji="0" lang="gl-E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de </a:t>
            </a:r>
            <a:r>
              <a:rPr kumimoji="0" lang="gl-ES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riesgo</a:t>
            </a:r>
            <a:r>
              <a:rPr kumimoji="0" lang="gl-E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y </a:t>
            </a:r>
            <a:r>
              <a:rPr kumimoji="0" lang="gl-ES" b="1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nuevas</a:t>
            </a:r>
            <a:r>
              <a:rPr kumimoji="0" lang="gl-ES" b="1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formas de delito </a:t>
            </a:r>
            <a:r>
              <a:rPr kumimoji="0" lang="gl-ES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(</a:t>
            </a:r>
            <a:r>
              <a:rPr kumimoji="0" lang="gl-ES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cyberbullying</a:t>
            </a:r>
            <a:r>
              <a:rPr kumimoji="0" lang="gl-ES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</a:t>
            </a:r>
            <a:r>
              <a:rPr kumimoji="0" lang="gl-ES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sexting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 y </a:t>
            </a:r>
            <a:r>
              <a:rPr kumimoji="0" lang="gl-ES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sextorsión</a:t>
            </a:r>
            <a:r>
              <a:rPr kumimoji="0" lang="gl-ES" b="0" i="0" u="none" strike="noStrike" kern="0" cap="none" spc="0" normalizeH="0" baseline="0" noProof="0" dirty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, </a:t>
            </a:r>
            <a:r>
              <a:rPr kumimoji="0" lang="gl-ES" b="0" i="0" u="none" strike="noStrike" kern="0" cap="none" spc="0" normalizeH="0" baseline="0" noProof="0" dirty="0" err="1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grooming</a:t>
            </a:r>
            <a:r>
              <a:rPr kumimoji="0" lang="gl-ES" b="0" i="0" u="none" strike="noStrike" kern="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/>
                <a:uLnTx/>
                <a:uFillTx/>
                <a:latin typeface="Tahoma" pitchFamily="34" charset="0"/>
                <a:ea typeface="+mn-ea"/>
                <a:cs typeface="Tahoma" pitchFamily="34" charset="0"/>
              </a:rPr>
              <a:t>)</a:t>
            </a:r>
            <a:endParaRPr lang="gl-ES" kern="0" dirty="0" smtClean="0">
              <a:solidFill>
                <a:srgbClr val="4F81BD">
                  <a:lumMod val="50000"/>
                </a:srgbClr>
              </a:solidFill>
              <a:latin typeface="Tahoma" pitchFamily="34" charset="0"/>
              <a:cs typeface="Tahoma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/>
          <p:cNvGraphicFramePr/>
          <p:nvPr>
            <p:extLst>
              <p:ext uri="{D42A27DB-BD31-4B8C-83A1-F6EECF244321}">
                <p14:modId xmlns="" xmlns:p14="http://schemas.microsoft.com/office/powerpoint/2010/main" val="3255176792"/>
              </p:ext>
            </p:extLst>
          </p:nvPr>
        </p:nvGraphicFramePr>
        <p:xfrm>
          <a:off x="2032000" y="304800"/>
          <a:ext cx="9387840" cy="58335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pSp>
        <p:nvGrpSpPr>
          <p:cNvPr id="3" name="8 Grupo"/>
          <p:cNvGrpSpPr/>
          <p:nvPr/>
        </p:nvGrpSpPr>
        <p:grpSpPr>
          <a:xfrm>
            <a:off x="2203446" y="522879"/>
            <a:ext cx="1858408" cy="5065904"/>
            <a:chOff x="-638623" y="2332539"/>
            <a:chExt cx="1858408" cy="5065904"/>
          </a:xfrm>
        </p:grpSpPr>
        <p:pic>
          <p:nvPicPr>
            <p:cNvPr id="4" name="Picture 2" descr="Sextin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8623" y="2332539"/>
              <a:ext cx="1858407" cy="1065358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19" descr="Ciberbullying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593655" y="6318580"/>
              <a:ext cx="1768475" cy="107986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7" name="Picture 21" descr="Grooming">
              <a:hlinkClick r:id="rId8" action="ppaction://hlinkfile"/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638622" y="4408318"/>
              <a:ext cx="1858407" cy="1129892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="" xmlns:p14="http://schemas.microsoft.com/office/powerpoint/2010/main" val="799893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2880361" y="319508"/>
            <a:ext cx="9311640" cy="4064627"/>
          </a:xfrm>
        </p:spPr>
        <p:txBody>
          <a:bodyPr>
            <a:normAutofit/>
          </a:bodyPr>
          <a:lstStyle/>
          <a:p>
            <a:pPr algn="ctr"/>
            <a:r>
              <a:rPr lang="es-ES_tradnl" sz="5400" dirty="0" smtClean="0"/>
              <a:t>¿ES para Preocuparse?</a:t>
            </a:r>
            <a:endParaRPr lang="es-ES_tradnl" sz="5400" dirty="0"/>
          </a:p>
        </p:txBody>
      </p:sp>
    </p:spTree>
    <p:extLst>
      <p:ext uri="{BB962C8B-B14F-4D97-AF65-F5344CB8AC3E}">
        <p14:creationId xmlns="" xmlns:p14="http://schemas.microsoft.com/office/powerpoint/2010/main" val="249318801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1245209" y="1787810"/>
            <a:ext cx="10042269" cy="2168285"/>
          </a:xfrm>
        </p:spPr>
        <p:txBody>
          <a:bodyPr/>
          <a:lstStyle/>
          <a:p>
            <a:r>
              <a:rPr lang="es-ES" sz="4000" b="1" dirty="0" smtClean="0">
                <a:solidFill>
                  <a:schemeClr val="accent1">
                    <a:lumMod val="75000"/>
                  </a:schemeClr>
                </a:solidFill>
              </a:rPr>
              <a:t>Uso </a:t>
            </a:r>
            <a:r>
              <a:rPr lang="es-ES" sz="4000" b="1" dirty="0" err="1" smtClean="0">
                <a:solidFill>
                  <a:schemeClr val="accent1">
                    <a:lumMod val="75000"/>
                  </a:schemeClr>
                </a:solidFill>
              </a:rPr>
              <a:t>probemático</a:t>
            </a:r>
            <a:r>
              <a:rPr lang="es-ES" sz="4000" b="1" dirty="0" smtClean="0">
                <a:solidFill>
                  <a:schemeClr val="accent1">
                    <a:lumMod val="75000"/>
                  </a:schemeClr>
                </a:solidFill>
              </a:rPr>
              <a:t/>
            </a:r>
            <a:br>
              <a:rPr lang="es-ES" sz="4000" b="1" dirty="0" smtClean="0">
                <a:solidFill>
                  <a:schemeClr val="accent1">
                    <a:lumMod val="75000"/>
                  </a:schemeClr>
                </a:solidFill>
              </a:rPr>
            </a:b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</a:rPr>
              <a:t>de</a:t>
            </a:r>
            <a:r>
              <a:rPr lang="es-ES" sz="4000" b="1" dirty="0" smtClean="0">
                <a:solidFill>
                  <a:schemeClr val="accent1">
                    <a:lumMod val="75000"/>
                  </a:schemeClr>
                </a:solidFill>
              </a:rPr>
              <a:t> </a:t>
            </a:r>
            <a:r>
              <a:rPr lang="es-ES" sz="3600" b="1" dirty="0" smtClean="0">
                <a:solidFill>
                  <a:schemeClr val="accent5">
                    <a:lumMod val="75000"/>
                  </a:schemeClr>
                </a:solidFill>
              </a:rPr>
              <a:t>INTERNET</a:t>
            </a:r>
            <a:endParaRPr lang="es-ES" sz="3200" dirty="0">
              <a:solidFill>
                <a:schemeClr val="accent5">
                  <a:lumMod val="75000"/>
                </a:schemeClr>
              </a:solidFill>
            </a:endParaRPr>
          </a:p>
        </p:txBody>
      </p:sp>
      <p:sp>
        <p:nvSpPr>
          <p:cNvPr id="5" name="AutoShape 2" descr="Resultado de imagen de concello de boiro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s-ES"/>
          </a:p>
        </p:txBody>
      </p:sp>
    </p:spTree>
    <p:extLst>
      <p:ext uri="{BB962C8B-B14F-4D97-AF65-F5344CB8AC3E}">
        <p14:creationId xmlns="" xmlns:p14="http://schemas.microsoft.com/office/powerpoint/2010/main" val="40255523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136431" y="385890"/>
            <a:ext cx="10469274" cy="5506909"/>
          </a:xfrm>
          <a:prstGeom prst="roundRect">
            <a:avLst/>
          </a:prstGeom>
          <a:solidFill>
            <a:srgbClr val="8AA436"/>
          </a:solidFill>
          <a:ln/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 algn="just">
              <a:buFont typeface="Wingdings" panose="05000000000000000000" pitchFamily="2" charset="2"/>
              <a:buChar char="q"/>
            </a:pPr>
            <a:r>
              <a:rPr lang="es-E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¿SE PUEDE HABLAR DE ADICCIÓN A INTERNET, EL MÓVIL O LAS REDES SOCIALES?</a:t>
            </a:r>
          </a:p>
          <a:p>
            <a:pPr marL="457200" indent="-457200" algn="just">
              <a:buFont typeface="Wingdings" panose="05000000000000000000" pitchFamily="2" charset="2"/>
              <a:buChar char="q"/>
            </a:pPr>
            <a:endParaRPr lang="es-ES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457200" indent="-457200" algn="just"/>
            <a:r>
              <a:rPr lang="es-E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	La </a:t>
            </a:r>
            <a:r>
              <a:rPr lang="es-E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American </a:t>
            </a:r>
            <a:r>
              <a:rPr lang="es-ES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Psychiatric</a:t>
            </a:r>
            <a:r>
              <a:rPr lang="es-E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s-ES" b="1" i="1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Association</a:t>
            </a:r>
            <a:r>
              <a:rPr lang="es-ES" b="1" i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s-ES" b="1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Tahoma" pitchFamily="34" charset="0"/>
                <a:cs typeface="Tahoma" pitchFamily="34" charset="0"/>
              </a:rPr>
              <a:t>(APA) </a:t>
            </a:r>
            <a:r>
              <a:rPr lang="es-E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dice que no se puede hablar (todavía) de “adicción a Internet”</a:t>
            </a:r>
          </a:p>
          <a:p>
            <a:pPr marL="457200" indent="-457200" algn="just"/>
            <a:endParaRPr lang="es-ES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730250" lvl="1" indent="-273050" algn="just">
              <a:buFont typeface="Wingdings" pitchFamily="2" charset="2"/>
              <a:buChar char="§"/>
            </a:pPr>
            <a:r>
              <a:rPr lang="es-E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 se recoge en el DSM-5</a:t>
            </a:r>
          </a:p>
          <a:p>
            <a:pPr marL="730250" lvl="1" indent="-273050" algn="just">
              <a:buFont typeface="Wingdings" pitchFamily="2" charset="2"/>
              <a:buChar char="§"/>
            </a:pPr>
            <a:r>
              <a:rPr lang="es-ES" b="1" i="1" dirty="0" smtClean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INTERNET GAMING DISORDER (SECCIÓN III)</a:t>
            </a:r>
          </a:p>
          <a:p>
            <a:pPr marL="730250" lvl="1" indent="-273050" algn="just">
              <a:buFont typeface="Wingdings" pitchFamily="2" charset="2"/>
              <a:buChar char="§"/>
            </a:pPr>
            <a:r>
              <a:rPr lang="es-E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No </a:t>
            </a:r>
            <a:r>
              <a:rPr lang="es-E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se recoge tampoco en la </a:t>
            </a:r>
            <a:r>
              <a:rPr lang="es-E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CIE-11 </a:t>
            </a:r>
            <a:r>
              <a:rPr lang="es-E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(</a:t>
            </a:r>
            <a:r>
              <a:rPr lang="es-ES" i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Clasificación Internacional de Enfermedades</a:t>
            </a:r>
            <a:r>
              <a:rPr lang="es-E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) de la OMS, aunque </a:t>
            </a:r>
            <a:r>
              <a:rPr lang="es-E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se ha incorporado la </a:t>
            </a:r>
            <a:r>
              <a:rPr lang="es-E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parte vinculada a los </a:t>
            </a:r>
            <a:r>
              <a:rPr lang="es-E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videojuegos en 2019)</a:t>
            </a:r>
            <a:endParaRPr lang="es-ES" dirty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730250" lvl="1" indent="-273050" algn="just">
              <a:buFont typeface="Wingdings" pitchFamily="2" charset="2"/>
              <a:buChar char="§"/>
            </a:pPr>
            <a:r>
              <a:rPr lang="es-ES" b="1" i="1" dirty="0" smtClean="0">
                <a:solidFill>
                  <a:schemeClr val="accent4">
                    <a:lumMod val="75000"/>
                  </a:schemeClr>
                </a:solidFill>
                <a:latin typeface="Tahoma" pitchFamily="34" charset="0"/>
                <a:cs typeface="Tahoma" pitchFamily="34" charset="0"/>
              </a:rPr>
              <a:t>GAMBLING DISORDER (APUESTAS) </a:t>
            </a:r>
            <a:r>
              <a:rPr lang="es-E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reconocida por la OMS desde 1980</a:t>
            </a:r>
            <a:endParaRPr lang="es-ES" dirty="0" smtClean="0">
              <a:solidFill>
                <a:schemeClr val="accent4">
                  <a:lumMod val="75000"/>
                </a:schemeClr>
              </a:solidFill>
              <a:latin typeface="Tahoma" pitchFamily="34" charset="0"/>
              <a:cs typeface="Tahoma" pitchFamily="34" charset="0"/>
            </a:endParaRPr>
          </a:p>
          <a:p>
            <a:pPr marL="730250" lvl="1" indent="-273050" algn="just">
              <a:buFont typeface="Wingdings" pitchFamily="2" charset="2"/>
              <a:buChar char="§"/>
            </a:pPr>
            <a:r>
              <a:rPr lang="es-ES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Se </a:t>
            </a:r>
            <a:r>
              <a:rPr lang="es-ES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recomienda hablar de USO PROBLEMÁTICO DE INTERNET (PIU) y ya se recoge en la Estrategia Nacional 2017-2024 sobre adicciones</a:t>
            </a:r>
          </a:p>
          <a:p>
            <a:pPr marL="730250" lvl="1" indent="-273050" algn="just">
              <a:buFont typeface="Wingdings" pitchFamily="2" charset="2"/>
              <a:buChar char="§"/>
            </a:pPr>
            <a:endParaRPr lang="es-ES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marL="730250" lvl="1" indent="-273050" algn="just">
              <a:buFont typeface="Wingdings" pitchFamily="2" charset="2"/>
              <a:buChar char="§"/>
            </a:pPr>
            <a:r>
              <a:rPr lang="es-ES" sz="2000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El problema existe: miles de hogares y familias </a:t>
            </a:r>
          </a:p>
        </p:txBody>
      </p:sp>
    </p:spTree>
    <p:extLst>
      <p:ext uri="{BB962C8B-B14F-4D97-AF65-F5344CB8AC3E}">
        <p14:creationId xmlns="" xmlns:p14="http://schemas.microsoft.com/office/powerpoint/2010/main" val="307356422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ítulo 8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s-ES_tradnl" sz="4800" dirty="0" smtClean="0"/>
              <a:t>ADMINISTRACIÓN E instituciones</a:t>
            </a:r>
            <a:endParaRPr lang="es-ES_tradnl" sz="4800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2" y="3120677"/>
            <a:ext cx="5522910" cy="32574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412" y="1420912"/>
            <a:ext cx="5522910" cy="1699765"/>
          </a:xfrm>
          <a:prstGeom prst="rect">
            <a:avLst/>
          </a:prstGeom>
          <a:ln w="889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4533" y="1420912"/>
            <a:ext cx="3698984" cy="50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75215" y="1110060"/>
            <a:ext cx="4438635" cy="57479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3164853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1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74541" y="0"/>
            <a:ext cx="1096829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" name="Picture 1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97886" y="173722"/>
            <a:ext cx="5303638" cy="6723678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0423" y="173721"/>
            <a:ext cx="5257098" cy="6684279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="" xmlns:p14="http://schemas.microsoft.com/office/powerpoint/2010/main" val="401859141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Datos </a:t>
            </a:r>
            <a:r>
              <a:rPr lang="es-ES_tradnl" dirty="0" err="1" smtClean="0"/>
              <a:t>galicia</a:t>
            </a:r>
            <a:endParaRPr lang="es-ES_tradnl" dirty="0"/>
          </a:p>
        </p:txBody>
      </p:sp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3668221720"/>
              </p:ext>
            </p:extLst>
          </p:nvPr>
        </p:nvGraphicFramePr>
        <p:xfrm>
          <a:off x="1684087" y="1363578"/>
          <a:ext cx="9048081" cy="5120640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7287007"/>
                <a:gridCol w="884102"/>
                <a:gridCol w="876972"/>
              </a:tblGrid>
              <a:tr h="130632">
                <a:tc>
                  <a:txBody>
                    <a:bodyPr/>
                    <a:lstStyle/>
                    <a:p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/>
                        <a:t>2014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/>
                        <a:t>2017</a:t>
                      </a:r>
                      <a:endParaRPr lang="es-ES_tradnl" sz="1800" dirty="0"/>
                    </a:p>
                  </a:txBody>
                  <a:tcPr/>
                </a:tc>
              </a:tr>
              <a:tr h="741345">
                <a:tc>
                  <a:txBody>
                    <a:bodyPr/>
                    <a:lstStyle/>
                    <a:p>
                      <a:r>
                        <a:rPr lang="es-ES_tradnl" sz="1800" b="1" dirty="0" smtClean="0"/>
                        <a:t>Uso abusivo</a:t>
                      </a:r>
                    </a:p>
                    <a:p>
                      <a:pPr marL="457200" lvl="1" indent="0">
                        <a:buFont typeface="Arial" charset="0"/>
                        <a:buNone/>
                      </a:pPr>
                      <a:r>
                        <a:rPr lang="es-ES_tradnl" sz="1800" dirty="0" smtClean="0"/>
                        <a:t>M</a:t>
                      </a:r>
                      <a:r>
                        <a:rPr lang="es-ES" sz="1800" dirty="0" err="1" smtClean="0"/>
                        <a:t>ás</a:t>
                      </a:r>
                      <a:r>
                        <a:rPr lang="es-ES" sz="1800" dirty="0" smtClean="0"/>
                        <a:t> de 5h/día</a:t>
                      </a:r>
                    </a:p>
                    <a:p>
                      <a:pPr marL="457200" lvl="1" indent="0">
                        <a:buFont typeface="Arial" charset="0"/>
                        <a:buNone/>
                      </a:pPr>
                      <a:r>
                        <a:rPr lang="es-ES" sz="1800" dirty="0" smtClean="0"/>
                        <a:t>A</a:t>
                      </a:r>
                      <a:r>
                        <a:rPr lang="es-ES" sz="1800" baseline="0" dirty="0" smtClean="0"/>
                        <a:t> partir de las 12 de la noche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/>
                        <a:t>13,5%</a:t>
                      </a:r>
                    </a:p>
                    <a:p>
                      <a:r>
                        <a:rPr lang="es-ES_tradnl" sz="1800" dirty="0" smtClean="0"/>
                        <a:t>13,6%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>
                          <a:solidFill>
                            <a:srgbClr val="FF0000"/>
                          </a:solidFill>
                        </a:rPr>
                        <a:t>29,4%</a:t>
                      </a:r>
                    </a:p>
                    <a:p>
                      <a:r>
                        <a:rPr lang="es-ES_tradnl" sz="1800" dirty="0" smtClean="0">
                          <a:solidFill>
                            <a:srgbClr val="FF0000"/>
                          </a:solidFill>
                        </a:rPr>
                        <a:t>22,5%</a:t>
                      </a:r>
                      <a:endParaRPr lang="es-ES_tradnl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1716">
                <a:tc>
                  <a:txBody>
                    <a:bodyPr/>
                    <a:lstStyle/>
                    <a:p>
                      <a:r>
                        <a:rPr lang="es-ES_tradnl" sz="1800" b="1" dirty="0" smtClean="0"/>
                        <a:t>Discusiones</a:t>
                      </a:r>
                      <a:r>
                        <a:rPr lang="es-ES_tradnl" sz="1800" b="1" baseline="0" dirty="0" smtClean="0"/>
                        <a:t> frecuentes en casa</a:t>
                      </a:r>
                      <a:endParaRPr lang="es-ES_tradn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/>
                        <a:t>24,2%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solidFill>
                            <a:srgbClr val="FF0000"/>
                          </a:solidFill>
                        </a:rPr>
                        <a:t>42,5%</a:t>
                      </a:r>
                      <a:endParaRPr lang="es-ES_tradnl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321716">
                <a:tc>
                  <a:txBody>
                    <a:bodyPr/>
                    <a:lstStyle/>
                    <a:p>
                      <a:r>
                        <a:rPr lang="es-ES_tradnl" sz="1800" b="1" dirty="0" smtClean="0"/>
                        <a:t>Control parental uso internet y móvil</a:t>
                      </a:r>
                      <a:endParaRPr lang="es-ES_tradnl" sz="18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/>
                        <a:t>48,1%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solidFill>
                            <a:srgbClr val="FF0000"/>
                          </a:solidFill>
                        </a:rPr>
                        <a:t>27,6%</a:t>
                      </a:r>
                      <a:endParaRPr lang="es-ES_tradnl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741345">
                <a:tc>
                  <a:txBody>
                    <a:bodyPr/>
                    <a:lstStyle/>
                    <a:p>
                      <a:r>
                        <a:rPr lang="es-ES_tradnl" sz="1800" b="1" dirty="0" err="1" smtClean="0"/>
                        <a:t>Ciberbullying</a:t>
                      </a:r>
                      <a:endParaRPr lang="es-ES_tradnl" sz="1800" b="1" dirty="0" smtClean="0"/>
                    </a:p>
                    <a:p>
                      <a:pPr lvl="1"/>
                      <a:r>
                        <a:rPr lang="es-ES_tradnl" sz="1800" dirty="0" smtClean="0"/>
                        <a:t>V</a:t>
                      </a:r>
                      <a:r>
                        <a:rPr lang="es-ES" sz="1800" dirty="0" err="1" smtClean="0"/>
                        <a:t>íctima</a:t>
                      </a:r>
                      <a:endParaRPr lang="es-ES" sz="1800" dirty="0" smtClean="0"/>
                    </a:p>
                    <a:p>
                      <a:pPr lvl="1"/>
                      <a:r>
                        <a:rPr lang="es-ES" sz="1800" dirty="0" smtClean="0"/>
                        <a:t>Acosador 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/>
                        <a:t>8,9%</a:t>
                      </a:r>
                    </a:p>
                    <a:p>
                      <a:r>
                        <a:rPr lang="es-ES_tradnl" sz="1800" dirty="0" smtClean="0"/>
                        <a:t>6,8%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/>
                        <a:t>9,4%</a:t>
                      </a:r>
                    </a:p>
                    <a:p>
                      <a:r>
                        <a:rPr lang="es-ES_tradnl" sz="1800" dirty="0" smtClean="0"/>
                        <a:t>8,8%</a:t>
                      </a:r>
                      <a:endParaRPr lang="es-ES_tradnl" sz="1800" dirty="0"/>
                    </a:p>
                  </a:txBody>
                  <a:tcPr/>
                </a:tc>
              </a:tr>
              <a:tr h="601469">
                <a:tc>
                  <a:txBody>
                    <a:bodyPr/>
                    <a:lstStyle/>
                    <a:p>
                      <a:r>
                        <a:rPr lang="es-ES_tradnl" sz="1800" b="1" dirty="0" err="1" smtClean="0"/>
                        <a:t>Sexting</a:t>
                      </a:r>
                      <a:endParaRPr lang="es-ES_tradnl" sz="1800" b="1" dirty="0" smtClean="0"/>
                    </a:p>
                    <a:p>
                      <a:pPr lvl="1"/>
                      <a:r>
                        <a:rPr lang="es-ES_tradnl" sz="1800" dirty="0" smtClean="0"/>
                        <a:t>Activo</a:t>
                      </a:r>
                    </a:p>
                    <a:p>
                      <a:pPr lvl="1"/>
                      <a:r>
                        <a:rPr lang="es-ES_tradnl" sz="1800" dirty="0" smtClean="0"/>
                        <a:t>Pasivo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/>
                        <a:t>4%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/>
                        <a:t>9,2%</a:t>
                      </a:r>
                    </a:p>
                    <a:p>
                      <a:r>
                        <a:rPr lang="es-ES_tradnl" sz="1800" dirty="0" smtClean="0"/>
                        <a:t>23%</a:t>
                      </a:r>
                    </a:p>
                  </a:txBody>
                  <a:tcPr/>
                </a:tc>
              </a:tr>
              <a:tr h="181839">
                <a:tc>
                  <a:txBody>
                    <a:bodyPr/>
                    <a:lstStyle/>
                    <a:p>
                      <a:r>
                        <a:rPr lang="es-ES_tradnl" sz="1800" b="1" dirty="0" err="1" smtClean="0"/>
                        <a:t>Grooming</a:t>
                      </a:r>
                      <a:r>
                        <a:rPr lang="es-ES_tradnl" sz="1800" b="1" dirty="0" smtClean="0"/>
                        <a:t> </a:t>
                      </a:r>
                    </a:p>
                    <a:p>
                      <a:pPr lvl="1"/>
                      <a:r>
                        <a:rPr lang="es-ES_tradnl" sz="1800" dirty="0" smtClean="0"/>
                        <a:t>Aceptar a desconocidos en RRSS</a:t>
                      </a:r>
                    </a:p>
                    <a:p>
                      <a:pPr lvl="1"/>
                      <a:r>
                        <a:rPr lang="es-ES_tradnl" sz="1800" dirty="0" smtClean="0"/>
                        <a:t>Quedar con</a:t>
                      </a:r>
                      <a:r>
                        <a:rPr lang="es-ES_tradnl" sz="1800" baseline="0" dirty="0" smtClean="0"/>
                        <a:t> alguien que solo conoces de RRSS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/>
                        <a:t>31,4%</a:t>
                      </a:r>
                    </a:p>
                    <a:p>
                      <a:r>
                        <a:rPr lang="es-ES_tradnl" sz="1800" dirty="0" smtClean="0"/>
                        <a:t>10,7%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_tradnl" sz="1800" dirty="0" smtClean="0"/>
                    </a:p>
                    <a:p>
                      <a:r>
                        <a:rPr lang="es-ES_tradnl" sz="1800" dirty="0" smtClean="0"/>
                        <a:t>52,7%</a:t>
                      </a:r>
                    </a:p>
                    <a:p>
                      <a:r>
                        <a:rPr lang="es-ES_tradnl" sz="1800" dirty="0" smtClean="0"/>
                        <a:t>17,4%</a:t>
                      </a:r>
                      <a:endParaRPr lang="es-ES_tradnl" sz="1800" dirty="0"/>
                    </a:p>
                  </a:txBody>
                  <a:tcPr/>
                </a:tc>
              </a:tr>
              <a:tr h="181839">
                <a:tc>
                  <a:txBody>
                    <a:bodyPr/>
                    <a:lstStyle/>
                    <a:p>
                      <a:pPr lvl="0"/>
                      <a:r>
                        <a:rPr lang="es-ES_tradnl" sz="1800" b="1" baseline="0" dirty="0" smtClean="0"/>
                        <a:t>Apostar dinero en la red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/>
                        <a:t>4,2%</a:t>
                      </a:r>
                      <a:endParaRPr lang="es-ES_tradnl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_tradnl" sz="1800" dirty="0" smtClean="0">
                          <a:solidFill>
                            <a:srgbClr val="FF0000"/>
                          </a:solidFill>
                        </a:rPr>
                        <a:t>8,4%</a:t>
                      </a:r>
                      <a:endParaRPr lang="es-ES_tradnl" sz="18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26407416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DATOS GALICIA</a:t>
            </a:r>
            <a:endParaRPr lang="gl-ES" dirty="0"/>
          </a:p>
        </p:txBody>
      </p:sp>
      <p:grpSp>
        <p:nvGrpSpPr>
          <p:cNvPr id="4" name="2 Grupo"/>
          <p:cNvGrpSpPr/>
          <p:nvPr/>
        </p:nvGrpSpPr>
        <p:grpSpPr>
          <a:xfrm>
            <a:off x="1945716" y="3218457"/>
            <a:ext cx="8555900" cy="3150583"/>
            <a:chOff x="336580" y="4135339"/>
            <a:chExt cx="8555900" cy="3150583"/>
          </a:xfrm>
        </p:grpSpPr>
        <p:sp>
          <p:nvSpPr>
            <p:cNvPr id="5" name="4 Rectángulo redondeado"/>
            <p:cNvSpPr/>
            <p:nvPr/>
          </p:nvSpPr>
          <p:spPr>
            <a:xfrm>
              <a:off x="336580" y="4135339"/>
              <a:ext cx="5171524" cy="3150583"/>
            </a:xfrm>
            <a:prstGeom prst="roundRect">
              <a:avLst/>
            </a:prstGeom>
            <a:solidFill>
              <a:srgbClr val="8AA43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400" b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USO </a:t>
              </a:r>
              <a:r>
                <a:rPr lang="es-ES" sz="2400" b="1" dirty="0" smtClean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PROBLEMÁTICO</a:t>
              </a:r>
              <a:endParaRPr lang="es-ES" sz="2400" b="1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  <a:p>
              <a:pPr marL="285750" lvl="0" indent="-285750" algn="just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s-ES" sz="14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Si bien la OMS no reconoce todavía como tal la Adicción a Internet, se estima </a:t>
              </a:r>
              <a:r>
                <a:rPr lang="es-ES" sz="14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que el 16,3% de los adolescentes estarían haciendo un Uso problemático de </a:t>
              </a:r>
              <a:r>
                <a:rPr lang="es-ES" sz="14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Internet y las TIC  (</a:t>
              </a:r>
              <a:r>
                <a:rPr lang="es-ES" sz="1400" b="1" dirty="0" smtClean="0">
                  <a:solidFill>
                    <a:schemeClr val="accent4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rPr>
                <a:t>21,8%</a:t>
              </a:r>
              <a:r>
                <a:rPr lang="es-ES" sz="1400" dirty="0" smtClean="0">
                  <a:solidFill>
                    <a:schemeClr val="accent4">
                      <a:lumMod val="75000"/>
                    </a:schemeClr>
                  </a:solidFill>
                  <a:latin typeface="Tahoma" pitchFamily="34" charset="0"/>
                  <a:cs typeface="Tahoma" pitchFamily="34" charset="0"/>
                </a:rPr>
                <a:t> en 14-18 años</a:t>
              </a:r>
              <a:r>
                <a:rPr lang="es-ES" sz="14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)</a:t>
              </a:r>
              <a:endParaRPr lang="es-E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marL="285750" lvl="0" indent="-285750" algn="just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endParaRPr lang="es-ES" sz="1400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marL="285750" lvl="0" indent="-285750" algn="just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s-ES" sz="14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Aunque no </a:t>
              </a:r>
              <a:r>
                <a:rPr lang="es-ES" sz="14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existe un claro perfil de </a:t>
              </a:r>
              <a:r>
                <a:rPr lang="es-ES" sz="14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riesgo…</a:t>
              </a:r>
              <a:endParaRPr lang="es-ES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marL="285750" lvl="0" indent="-285750" algn="just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endParaRPr lang="es-ES" sz="1400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  <a:p>
              <a:pPr marL="285750" lvl="0" indent="-285750" algn="just" fontAlgn="base">
                <a:spcBef>
                  <a:spcPct val="0"/>
                </a:spcBef>
                <a:spcAft>
                  <a:spcPct val="0"/>
                </a:spcAft>
                <a:buFont typeface="Wingdings" panose="05000000000000000000" pitchFamily="2" charset="2"/>
                <a:buChar char="ü"/>
              </a:pPr>
              <a:r>
                <a:rPr lang="es-ES" sz="14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Es mayor </a:t>
              </a:r>
              <a:r>
                <a:rPr lang="es-ES" sz="14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entre </a:t>
              </a:r>
              <a:r>
                <a:rPr lang="es-ES" sz="14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las chicas, entre los 14-16 años</a:t>
              </a:r>
              <a:r>
                <a:rPr lang="es-ES" sz="14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, núcleos urbanos, centros privados </a:t>
              </a:r>
              <a:r>
                <a:rPr lang="es-ES" sz="14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y </a:t>
              </a:r>
              <a:r>
                <a:rPr lang="es-ES" sz="14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sobre todo en </a:t>
              </a:r>
              <a:r>
                <a:rPr lang="es-ES" sz="1400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niños/as</a:t>
              </a:r>
              <a:r>
                <a:rPr lang="es-ES" sz="14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 cuyos padres no </a:t>
              </a:r>
              <a:r>
                <a:rPr lang="es-ES" sz="14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supervisan </a:t>
              </a:r>
              <a:r>
                <a:rPr lang="es-ES" sz="14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el </a:t>
              </a:r>
              <a:r>
                <a:rPr lang="es-ES" sz="14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uso que </a:t>
              </a:r>
              <a:r>
                <a:rPr lang="es-ES" sz="1400" b="1" dirty="0" smtClean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hacen de </a:t>
              </a:r>
              <a:r>
                <a:rPr lang="es-ES" sz="1400" b="1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Internet</a:t>
              </a:r>
              <a:r>
                <a:rPr lang="es-ES" sz="1400" dirty="0">
                  <a:solidFill>
                    <a:schemeClr val="bg1"/>
                  </a:solidFill>
                  <a:latin typeface="Tahoma" pitchFamily="34" charset="0"/>
                  <a:cs typeface="Tahoma" pitchFamily="34" charset="0"/>
                </a:rPr>
                <a:t>.</a:t>
              </a:r>
            </a:p>
            <a:p>
              <a:pPr marL="285750" indent="-285750" algn="just">
                <a:buFont typeface="Wingdings" panose="05000000000000000000" pitchFamily="2" charset="2"/>
                <a:buChar char="ü"/>
              </a:pPr>
              <a:endParaRPr lang="es-ES" sz="1400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endParaRPr>
            </a:p>
          </p:txBody>
        </p:sp>
        <p:grpSp>
          <p:nvGrpSpPr>
            <p:cNvPr id="6" name="Group 1"/>
            <p:cNvGrpSpPr>
              <a:grpSpLocks/>
            </p:cNvGrpSpPr>
            <p:nvPr/>
          </p:nvGrpSpPr>
          <p:grpSpPr bwMode="auto">
            <a:xfrm>
              <a:off x="7272808" y="4544516"/>
              <a:ext cx="1619672" cy="1628775"/>
              <a:chOff x="7040" y="9183"/>
              <a:chExt cx="3160" cy="2565"/>
            </a:xfrm>
          </p:grpSpPr>
          <p:sp>
            <p:nvSpPr>
              <p:cNvPr id="8" name="Text Box 2"/>
              <p:cNvSpPr txBox="1">
                <a:spLocks noChangeArrowheads="1"/>
              </p:cNvSpPr>
              <p:nvPr/>
            </p:nvSpPr>
            <p:spPr bwMode="auto">
              <a:xfrm>
                <a:off x="7040" y="11043"/>
                <a:ext cx="2879" cy="70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spcAft>
                    <a:spcPts val="1000"/>
                  </a:spcAft>
                </a:pPr>
                <a:r>
                  <a:rPr lang="es-ES" sz="1000" b="1" dirty="0" smtClean="0">
                    <a:solidFill>
                      <a:srgbClr val="595959"/>
                    </a:solidFill>
                    <a:latin typeface="Tahoma" pitchFamily="34" charset="0"/>
                  </a:rPr>
                  <a:t>Uso </a:t>
                </a:r>
                <a:r>
                  <a:rPr lang="es-ES" sz="1000" b="1" dirty="0" err="1" smtClean="0">
                    <a:solidFill>
                      <a:srgbClr val="595959"/>
                    </a:solidFill>
                    <a:latin typeface="Tahoma" pitchFamily="34" charset="0"/>
                  </a:rPr>
                  <a:t>Saudable</a:t>
                </a:r>
                <a:endParaRPr lang="es-ES" sz="2000" dirty="0" smtClean="0">
                  <a:solidFill>
                    <a:prstClr val="black"/>
                  </a:solidFill>
                </a:endParaRPr>
              </a:p>
            </p:txBody>
          </p:sp>
          <p:sp>
            <p:nvSpPr>
              <p:cNvPr id="9" name="Text Box 3"/>
              <p:cNvSpPr txBox="1">
                <a:spLocks noChangeArrowheads="1"/>
              </p:cNvSpPr>
              <p:nvPr/>
            </p:nvSpPr>
            <p:spPr bwMode="auto">
              <a:xfrm>
                <a:off x="7040" y="9183"/>
                <a:ext cx="3160" cy="39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algn="l">
                  <a:spcAft>
                    <a:spcPts val="1000"/>
                  </a:spcAft>
                </a:pPr>
                <a:r>
                  <a:rPr lang="es-ES" sz="1000" b="1" dirty="0" smtClean="0">
                    <a:solidFill>
                      <a:srgbClr val="FF0000"/>
                    </a:solidFill>
                    <a:latin typeface="Tahoma" pitchFamily="34" charset="0"/>
                  </a:rPr>
                  <a:t>Uso Problemático</a:t>
                </a:r>
                <a:endParaRPr lang="es-ES" sz="2000" dirty="0" smtClean="0">
                  <a:solidFill>
                    <a:srgbClr val="FF0000"/>
                  </a:solidFill>
                </a:endParaRPr>
              </a:p>
            </p:txBody>
          </p:sp>
        </p:grpSp>
        <p:graphicFrame>
          <p:nvGraphicFramePr>
            <p:cNvPr id="7" name="6 Gráfico"/>
            <p:cNvGraphicFramePr/>
            <p:nvPr>
              <p:extLst>
                <p:ext uri="{D42A27DB-BD31-4B8C-83A1-F6EECF244321}">
                  <p14:modId xmlns="" xmlns:p14="http://schemas.microsoft.com/office/powerpoint/2010/main" val="2442004551"/>
                </p:ext>
              </p:extLst>
            </p:nvPr>
          </p:nvGraphicFramePr>
          <p:xfrm>
            <a:off x="5616624" y="4251221"/>
            <a:ext cx="2009775" cy="2655193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052" y="1076863"/>
            <a:ext cx="5414228" cy="2020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6694635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683658" y="0"/>
            <a:ext cx="912311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16694635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gl-ES" dirty="0" smtClean="0"/>
              <a:t>NO ES UN PROBLEMA AISLADO</a:t>
            </a:r>
            <a:endParaRPr lang="gl-ES" dirty="0"/>
          </a:p>
        </p:txBody>
      </p:sp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307205352"/>
              </p:ext>
            </p:extLst>
          </p:nvPr>
        </p:nvGraphicFramePr>
        <p:xfrm>
          <a:off x="6469534" y="1466331"/>
          <a:ext cx="4484216" cy="25199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894171"/>
                <a:gridCol w="1297963"/>
                <a:gridCol w="1292082"/>
              </a:tblGrid>
              <a:tr h="223580">
                <a:tc row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002060"/>
                          </a:solidFill>
                          <a:effectLst/>
                        </a:rPr>
                        <a:t>Consumo </a:t>
                      </a:r>
                      <a:r>
                        <a:rPr lang="es-ES" sz="1600" dirty="0" smtClean="0">
                          <a:solidFill>
                            <a:srgbClr val="002060"/>
                          </a:solidFill>
                          <a:effectLst/>
                        </a:rPr>
                        <a:t>Drogas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solidFill>
                            <a:srgbClr val="002060"/>
                          </a:solidFill>
                          <a:effectLst/>
                          <a:latin typeface="Calibri"/>
                          <a:ea typeface="Calibri"/>
                          <a:cs typeface="Times New Roman"/>
                        </a:rPr>
                        <a:t>(patrón riesgo)</a:t>
                      </a:r>
                      <a:endParaRPr lang="es-ES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Uso Problemático Internet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670740">
                <a:tc v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2"/>
                          </a:solidFill>
                          <a:effectLst/>
                        </a:rPr>
                        <a:t>Positivo </a:t>
                      </a:r>
                      <a:endParaRPr lang="es-ES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b="1" dirty="0">
                          <a:solidFill>
                            <a:schemeClr val="tx2"/>
                          </a:solidFill>
                          <a:effectLst/>
                        </a:rPr>
                        <a:t>Negativo </a:t>
                      </a:r>
                      <a:endParaRPr lang="es-ES" sz="2000" b="1" dirty="0">
                        <a:solidFill>
                          <a:schemeClr val="tx2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22358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AUDIT (alcohol)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C00000"/>
                          </a:solidFill>
                          <a:effectLst/>
                        </a:rPr>
                        <a:t>38,1</a:t>
                      </a:r>
                      <a:r>
                        <a:rPr lang="es-ES" sz="1600" dirty="0" smtClean="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15,8</a:t>
                      </a:r>
                      <a:r>
                        <a:rPr lang="es-ES" sz="1600" dirty="0" smtClean="0">
                          <a:effectLst/>
                        </a:rPr>
                        <a:t>%</a:t>
                      </a:r>
                      <a:endParaRPr lang="es-ES" sz="20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47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CAST (cannabis)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C00000"/>
                          </a:solidFill>
                          <a:effectLst/>
                        </a:rPr>
                        <a:t>7</a:t>
                      </a:r>
                      <a:r>
                        <a:rPr lang="es-ES" sz="1600" dirty="0" smtClean="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2,9</a:t>
                      </a:r>
                      <a:r>
                        <a:rPr lang="es-ES" sz="1600" dirty="0" smtClean="0">
                          <a:effectLst/>
                        </a:rPr>
                        <a:t>%</a:t>
                      </a:r>
                      <a:endParaRPr lang="es-ES" sz="20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  <a:tr h="44716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</a:rPr>
                        <a:t>CRAFFT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 smtClean="0">
                          <a:effectLst/>
                          <a:latin typeface="Calibri"/>
                          <a:ea typeface="Calibri"/>
                          <a:cs typeface="Times New Roman"/>
                        </a:rPr>
                        <a:t>(Drogas general)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solidFill>
                            <a:srgbClr val="C00000"/>
                          </a:solidFill>
                          <a:effectLst/>
                        </a:rPr>
                        <a:t>39,4</a:t>
                      </a:r>
                      <a:r>
                        <a:rPr lang="es-ES" sz="1600" dirty="0" smtClean="0">
                          <a:solidFill>
                            <a:srgbClr val="C00000"/>
                          </a:solidFill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C00000"/>
                        </a:solidFill>
                        <a:effectLst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600" dirty="0">
                          <a:effectLst/>
                        </a:rPr>
                        <a:t>13,3</a:t>
                      </a:r>
                      <a:r>
                        <a:rPr lang="es-ES" sz="1600" dirty="0" smtClean="0">
                          <a:effectLst/>
                        </a:rPr>
                        <a:t>%</a:t>
                      </a:r>
                      <a:endParaRPr lang="es-ES" sz="2000" dirty="0">
                        <a:effectLst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5958" y="1335290"/>
            <a:ext cx="4326162" cy="54646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5 Rectángulo"/>
          <p:cNvSpPr/>
          <p:nvPr/>
        </p:nvSpPr>
        <p:spPr>
          <a:xfrm>
            <a:off x="6551082" y="4185128"/>
            <a:ext cx="4271050" cy="175432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b="1" dirty="0" smtClean="0">
                <a:solidFill>
                  <a:srgbClr val="002060"/>
                </a:solidFill>
              </a:rPr>
              <a:t>La Adicción a Internet y el consumo de sustancias están muy relacionadas.</a:t>
            </a:r>
          </a:p>
          <a:p>
            <a:pPr algn="ctr"/>
            <a:endParaRPr lang="es-ES" b="1" dirty="0">
              <a:solidFill>
                <a:srgbClr val="002060"/>
              </a:solidFill>
            </a:endParaRPr>
          </a:p>
          <a:p>
            <a:pPr algn="ctr"/>
            <a:r>
              <a:rPr lang="es-ES" b="1" dirty="0" smtClean="0">
                <a:solidFill>
                  <a:srgbClr val="002060"/>
                </a:solidFill>
              </a:rPr>
              <a:t>Las tasas de “consumidores de riesgo” se triplican entre los </a:t>
            </a:r>
            <a:r>
              <a:rPr lang="es-ES" b="1" dirty="0">
                <a:solidFill>
                  <a:srgbClr val="002060"/>
                </a:solidFill>
              </a:rPr>
              <a:t>U</a:t>
            </a:r>
            <a:r>
              <a:rPr lang="es-ES" b="1" dirty="0" smtClean="0">
                <a:solidFill>
                  <a:srgbClr val="002060"/>
                </a:solidFill>
              </a:rPr>
              <a:t>suarios Problemáticos de Internet.</a:t>
            </a:r>
            <a:endParaRPr lang="es-ES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25431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s-ES" sz="4400" dirty="0"/>
              <a:t>INDICIOS DE UNA POSIBLE ADICCIÓN</a:t>
            </a:r>
          </a:p>
        </p:txBody>
      </p:sp>
      <p:graphicFrame>
        <p:nvGraphicFramePr>
          <p:cNvPr id="11" name="10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841807943"/>
              </p:ext>
            </p:extLst>
          </p:nvPr>
        </p:nvGraphicFramePr>
        <p:xfrm>
          <a:off x="1341944" y="1355417"/>
          <a:ext cx="8280920" cy="4414520"/>
        </p:xfrm>
        <a:graphic>
          <a:graphicData uri="http://schemas.openxmlformats.org/drawingml/2006/table">
            <a:tbl>
              <a:tblPr bandRow="1"/>
              <a:tblGrid>
                <a:gridCol w="8280920"/>
              </a:tblGrid>
              <a:tr h="14401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Mentiras sobre el</a:t>
                      </a:r>
                      <a:r>
                        <a:rPr lang="es-ES" sz="1600" b="1" baseline="0" dirty="0" smtClean="0">
                          <a:solidFill>
                            <a:schemeClr val="tx2"/>
                          </a:solidFill>
                        </a:rPr>
                        <a:t> tiempo de conexión</a:t>
                      </a:r>
                      <a:endParaRPr lang="es-ES" sz="16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 w="12700" cmpd="sng">
                      <a:solidFill>
                        <a:srgbClr val="4F81BD"/>
                      </a:solidFill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Intentos fallidos de controlar el uso de Internet, móvil…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Poner en peligro cosas importantes (relaciones, actividades, estudios…)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Uso excesivo y continuado a pesar de conocer los problemas derivados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Perdida de interés por hobbies y actividades previas gratificantes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Euforia </a:t>
                      </a:r>
                      <a:r>
                        <a:rPr lang="gl-ES" sz="16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o activación anómala </a:t>
                      </a:r>
                      <a:r>
                        <a:rPr lang="gl-ES" sz="1600" b="1" kern="1200" dirty="0" err="1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cuando</a:t>
                      </a:r>
                      <a:r>
                        <a:rPr lang="gl-ES" sz="1600" b="1" kern="1200" dirty="0" smtClean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rPr>
                        <a:t> se está navegando</a:t>
                      </a:r>
                      <a:endParaRPr lang="es-ES" sz="1600" b="1" kern="1200" dirty="0" smtClean="0">
                        <a:solidFill>
                          <a:schemeClr val="tx2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Pérdida de control en el tiempo y frecuencia de conexión, pérdida de la noción del tiempo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Uso de Internet/móvil</a:t>
                      </a:r>
                      <a:r>
                        <a:rPr lang="es-ES" sz="1600" b="1" baseline="0" dirty="0" smtClean="0">
                          <a:solidFill>
                            <a:schemeClr val="tx2"/>
                          </a:solidFill>
                        </a:rPr>
                        <a:t> </a:t>
                      </a: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como vía de escape o desahogo y como fuente principal de placer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Preocupación y ansiedad excesiva por no poder conectarse, irritabilidad</a:t>
                      </a:r>
                      <a:r>
                        <a:rPr lang="es-ES" sz="1600" b="1" baseline="0" dirty="0" smtClean="0">
                          <a:solidFill>
                            <a:schemeClr val="tx2"/>
                          </a:solidFill>
                        </a:rPr>
                        <a:t> manifiesta</a:t>
                      </a:r>
                      <a:endParaRPr lang="es-ES" sz="1600" b="1" dirty="0" smtClean="0">
                        <a:solidFill>
                          <a:schemeClr val="tx2"/>
                        </a:solidFill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Tolerancia (necesidad de incrementar la cantidad de tiempo de conexión)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Quejas de terceros por el tiempo empleado en la Red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4F81BD">
                        <a:alpha val="20000"/>
                      </a:srgbClr>
                    </a:solidFill>
                  </a:tcPr>
                </a:tc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itchFamily="2" charset="2"/>
                        <a:buChar char="§"/>
                        <a:tabLst/>
                        <a:defRPr/>
                      </a:pPr>
                      <a:r>
                        <a:rPr lang="es-ES" sz="1600" b="1" dirty="0" smtClean="0">
                          <a:solidFill>
                            <a:schemeClr val="tx2"/>
                          </a:solidFill>
                        </a:rPr>
                        <a:t>Pensamientos obsesivos…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 w="12700" cmpd="sng">
                      <a:solidFill>
                        <a:srgbClr val="4F81BD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4153" y="5367338"/>
            <a:ext cx="5211762" cy="1450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58895" y="1339225"/>
            <a:ext cx="2500200" cy="16659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4434864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ítulo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err="1" smtClean="0"/>
              <a:t>sexting</a:t>
            </a:r>
            <a:endParaRPr lang="es-ES_tradnl" dirty="0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2"/>
          <a:srcRect l="12743" r="15077"/>
          <a:stretch/>
        </p:blipFill>
        <p:spPr>
          <a:xfrm>
            <a:off x="3980829" y="0"/>
            <a:ext cx="7449171" cy="68580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363751684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4903" y="127982"/>
            <a:ext cx="4090235" cy="6842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7 Marcador de contenido"/>
          <p:cNvPicPr>
            <a:picLocks noGrp="1" noChangeAspect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16767" y="240007"/>
            <a:ext cx="5525774" cy="6617993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410997848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ítulo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 smtClean="0"/>
              <a:t>SEXTING </a:t>
            </a:r>
            <a:r>
              <a:rPr lang="es-ES_tradnl" sz="3600" dirty="0" smtClean="0"/>
              <a:t>(Rial et al. 2019)</a:t>
            </a:r>
            <a:endParaRPr lang="es-ES_tradnl" dirty="0"/>
          </a:p>
        </p:txBody>
      </p:sp>
      <p:graphicFrame>
        <p:nvGraphicFramePr>
          <p:cNvPr id="8" name="Marcador de contenido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="" xmlns:p14="http://schemas.microsoft.com/office/powerpoint/2010/main" val="2177314571"/>
              </p:ext>
            </p:extLst>
          </p:nvPr>
        </p:nvGraphicFramePr>
        <p:xfrm>
          <a:off x="2752933" y="1255451"/>
          <a:ext cx="7305468" cy="331655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98290"/>
                <a:gridCol w="807178"/>
              </a:tblGrid>
              <a:tr h="26981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/>
                        </a:rPr>
                        <a:t>SEXTING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 smtClean="0">
                          <a:solidFill>
                            <a:schemeClr val="bg1"/>
                          </a:solidFill>
                          <a:effectLst/>
                          <a:latin typeface="+mn-lt"/>
                          <a:ea typeface="Arial"/>
                        </a:rPr>
                        <a:t>%</a:t>
                      </a:r>
                      <a:endParaRPr lang="es-ES" sz="1400" dirty="0">
                        <a:solidFill>
                          <a:schemeClr val="bg1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761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Sexting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 Activo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“¿Has enviado fotos o vídeos de ti </a:t>
                      </a:r>
                      <a:r>
                        <a:rPr lang="es-ES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mismo/a </a:t>
                      </a:r>
                      <a:r>
                        <a:rPr lang="es-ES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de contenido erótico/sexual, por Internet o móvil a otra persona?”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9,2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761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Sexting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 Pasivo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“¿Alguno de tus contactos te ha enviado fotos o vídeos de contenido erótico/sexual de chicos/as de tu entorno?”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23</a:t>
                      </a:r>
                      <a:endParaRPr lang="es-E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761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Coacciones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“¿Alguien te ha presionado para que le </a:t>
                      </a:r>
                      <a:r>
                        <a:rPr lang="es-ES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enviases </a:t>
                      </a:r>
                      <a:r>
                        <a:rPr lang="es-ES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fotos de ti </a:t>
                      </a:r>
                      <a:r>
                        <a:rPr lang="es-ES" sz="1400" dirty="0" smtClean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mismo/a </a:t>
                      </a:r>
                      <a:r>
                        <a:rPr lang="es-ES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de contenido erótico/sexual?”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FF0000"/>
                          </a:solidFill>
                          <a:effectLst/>
                          <a:latin typeface="+mn-lt"/>
                          <a:ea typeface="Times New Roman"/>
                        </a:rPr>
                        <a:t>8,1</a:t>
                      </a:r>
                      <a:endParaRPr lang="es-ES" sz="14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76168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Intentos de </a:t>
                      </a:r>
                      <a:r>
                        <a:rPr lang="es-ES" sz="1400" b="1" dirty="0" err="1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sextorsión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2060"/>
                          </a:solidFill>
                          <a:effectLst/>
                          <a:latin typeface="+mn-lt"/>
                          <a:ea typeface="Times New Roman"/>
                        </a:rPr>
                        <a:t>“¿Te han chantajeado con publicar o difundir fotos o vídeos tuyos de contenido erótico/sexual en Internet?”</a:t>
                      </a:r>
                      <a:endParaRPr lang="es-ES" sz="140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400" dirty="0">
                          <a:solidFill>
                            <a:srgbClr val="000000"/>
                          </a:solidFill>
                          <a:effectLst/>
                          <a:latin typeface="+mn-lt"/>
                          <a:ea typeface="Times New Roman"/>
                        </a:rPr>
                        <a:t>1,6</a:t>
                      </a:r>
                      <a:endParaRPr lang="es-ES" sz="1400" dirty="0">
                        <a:solidFill>
                          <a:srgbClr val="00000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</a:tbl>
          </a:graphicData>
        </a:graphic>
      </p:graphicFrame>
      <p:graphicFrame>
        <p:nvGraphicFramePr>
          <p:cNvPr id="9" name="Diagrama 8"/>
          <p:cNvGraphicFramePr/>
          <p:nvPr>
            <p:extLst>
              <p:ext uri="{D42A27DB-BD31-4B8C-83A1-F6EECF244321}">
                <p14:modId xmlns="" xmlns:p14="http://schemas.microsoft.com/office/powerpoint/2010/main" val="4089307605"/>
              </p:ext>
            </p:extLst>
          </p:nvPr>
        </p:nvGraphicFramePr>
        <p:xfrm>
          <a:off x="1251678" y="4572002"/>
          <a:ext cx="9910308" cy="19789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="" xmlns:p14="http://schemas.microsoft.com/office/powerpoint/2010/main" val="28834334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276199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="" xmlns:p14="http://schemas.microsoft.com/office/powerpoint/2010/main" val="365328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8065167" y="264695"/>
            <a:ext cx="3092117" cy="1196670"/>
          </a:xfrm>
        </p:spPr>
        <p:txBody>
          <a:bodyPr>
            <a:normAutofit/>
          </a:bodyPr>
          <a:lstStyle/>
          <a:p>
            <a:r>
              <a:rPr lang="es-ES_tradnl" sz="2400" dirty="0" smtClean="0"/>
              <a:t>Papel de los padres</a:t>
            </a:r>
            <a:endParaRPr lang="es-ES_tradnl" sz="2400" dirty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065167" y="1741336"/>
            <a:ext cx="3776313" cy="4164164"/>
          </a:xfrm>
        </p:spPr>
        <p:txBody>
          <a:bodyPr>
            <a:no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_tradnl" sz="2400" dirty="0" smtClean="0"/>
              <a:t>La </a:t>
            </a:r>
            <a:r>
              <a:rPr lang="es-ES_tradnl" sz="2400" b="1" dirty="0" err="1" smtClean="0"/>
              <a:t>supervisi</a:t>
            </a:r>
            <a:r>
              <a:rPr lang="es-ES" sz="2400" b="1" dirty="0" err="1" smtClean="0"/>
              <a:t>ón</a:t>
            </a:r>
            <a:r>
              <a:rPr lang="es-ES" sz="2400" b="1" dirty="0" smtClean="0"/>
              <a:t> </a:t>
            </a:r>
            <a:r>
              <a:rPr lang="es-ES" sz="2400" dirty="0" smtClean="0"/>
              <a:t>parental ayuda a reducir las tasas de </a:t>
            </a:r>
            <a:r>
              <a:rPr lang="es-ES" sz="2400" dirty="0" err="1" smtClean="0"/>
              <a:t>sexting</a:t>
            </a:r>
            <a:r>
              <a:rPr lang="es-ES" sz="2400" dirty="0" smtClean="0"/>
              <a:t> casi a la mitad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endParaRPr lang="es-ES" sz="2400" dirty="0" smtClean="0"/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" sz="2400" dirty="0" smtClean="0"/>
              <a:t>Es fundamental establecer </a:t>
            </a:r>
            <a:r>
              <a:rPr lang="es-ES" sz="2400" b="1" dirty="0" smtClean="0"/>
              <a:t>normas</a:t>
            </a:r>
            <a:r>
              <a:rPr lang="es-ES" sz="2400" dirty="0" smtClean="0"/>
              <a:t> y </a:t>
            </a:r>
            <a:r>
              <a:rPr lang="es-ES" sz="2400" b="1" dirty="0" smtClean="0"/>
              <a:t>límites</a:t>
            </a:r>
            <a:r>
              <a:rPr lang="es-ES" sz="2400" dirty="0" smtClean="0"/>
              <a:t> </a:t>
            </a:r>
            <a:endParaRPr lang="es-ES_tradnl" sz="2400" dirty="0"/>
          </a:p>
        </p:txBody>
      </p:sp>
      <p:graphicFrame>
        <p:nvGraphicFramePr>
          <p:cNvPr id="5" name="3 Gráfico"/>
          <p:cNvGraphicFramePr/>
          <p:nvPr>
            <p:extLst>
              <p:ext uri="{D42A27DB-BD31-4B8C-83A1-F6EECF244321}">
                <p14:modId xmlns="" xmlns:p14="http://schemas.microsoft.com/office/powerpoint/2010/main" val="1428057150"/>
              </p:ext>
            </p:extLst>
          </p:nvPr>
        </p:nvGraphicFramePr>
        <p:xfrm>
          <a:off x="408330" y="457200"/>
          <a:ext cx="6297269" cy="29234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4 Gráfico"/>
          <p:cNvGraphicFramePr/>
          <p:nvPr>
            <p:extLst>
              <p:ext uri="{D42A27DB-BD31-4B8C-83A1-F6EECF244321}">
                <p14:modId xmlns="" xmlns:p14="http://schemas.microsoft.com/office/powerpoint/2010/main" val="514358784"/>
              </p:ext>
            </p:extLst>
          </p:nvPr>
        </p:nvGraphicFramePr>
        <p:xfrm>
          <a:off x="612209" y="3577389"/>
          <a:ext cx="6093390" cy="3096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="" xmlns:p14="http://schemas.microsoft.com/office/powerpoint/2010/main" val="33033596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s-ES_tradnl" sz="4800" dirty="0" err="1" smtClean="0"/>
              <a:t>Grooming</a:t>
            </a:r>
            <a:r>
              <a:rPr lang="es-ES_tradnl" sz="4800" dirty="0" smtClean="0"/>
              <a:t> y contacto con desconocidos</a:t>
            </a:r>
            <a:endParaRPr lang="es-ES_tradnl" sz="4800" dirty="0"/>
          </a:p>
        </p:txBody>
      </p:sp>
      <p:pic>
        <p:nvPicPr>
          <p:cNvPr id="8" name="Imagen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65789" y="1874517"/>
            <a:ext cx="7150100" cy="47752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83168104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69759276"/>
              </p:ext>
            </p:extLst>
          </p:nvPr>
        </p:nvGraphicFramePr>
        <p:xfrm>
          <a:off x="1571718" y="1480333"/>
          <a:ext cx="9127564" cy="34700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04046"/>
                <a:gridCol w="1223518"/>
              </a:tblGrid>
              <a:tr h="385559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CONTACTO CON DESCONOCIDOS ON LINE</a:t>
                      </a:r>
                      <a:endParaRPr lang="es-ES" sz="1800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%</a:t>
                      </a:r>
                      <a:endParaRPr lang="es-ES" sz="1800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1156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Contacto activo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“¿Has contactado con desconocidos a través de Internet, chats, videojuegos </a:t>
                      </a:r>
                      <a:r>
                        <a:rPr lang="es-ES" sz="1800" dirty="0" err="1">
                          <a:effectLst/>
                        </a:rPr>
                        <a:t>on</a:t>
                      </a:r>
                      <a:r>
                        <a:rPr lang="es-ES" sz="1800" dirty="0">
                          <a:effectLst/>
                        </a:rPr>
                        <a:t> line o redes sociales?”</a:t>
                      </a:r>
                      <a:endParaRPr lang="es-ES" sz="1800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39</a:t>
                      </a:r>
                      <a:endParaRPr lang="es-ES" sz="180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77112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Contacto pasivo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“¿Has aceptado en las redes sociales a alguien que no conocías de nada?”</a:t>
                      </a:r>
                      <a:endParaRPr lang="es-ES" sz="1800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52,7</a:t>
                      </a:r>
                      <a:endParaRPr lang="es-ES" sz="1800" b="1" dirty="0">
                        <a:solidFill>
                          <a:srgbClr val="C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115668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b="1" dirty="0">
                          <a:effectLst/>
                        </a:rPr>
                        <a:t>Contacto físico</a:t>
                      </a:r>
                    </a:p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“¿Has quedado en persona con gente que conociste exclusivamente a través de Internet, chats, videojuegos </a:t>
                      </a:r>
                      <a:r>
                        <a:rPr lang="es-ES" sz="1800" dirty="0" err="1">
                          <a:effectLst/>
                        </a:rPr>
                        <a:t>on</a:t>
                      </a:r>
                      <a:r>
                        <a:rPr lang="es-ES" sz="1800" dirty="0">
                          <a:effectLst/>
                        </a:rPr>
                        <a:t> line o redes sociales?”</a:t>
                      </a:r>
                      <a:endParaRPr lang="es-ES" sz="1800" dirty="0">
                        <a:solidFill>
                          <a:srgbClr val="00206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>
                          <a:effectLst/>
                        </a:rPr>
                        <a:t>17,4</a:t>
                      </a:r>
                      <a:endParaRPr lang="es-ES" sz="1800" dirty="0">
                        <a:solidFill>
                          <a:srgbClr val="000000"/>
                        </a:solidFill>
                        <a:effectLst/>
                        <a:latin typeface="Arial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</a:tbl>
          </a:graphicData>
        </a:graphic>
      </p:graphicFrame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251678" y="280784"/>
            <a:ext cx="10178322" cy="1492132"/>
          </a:xfrm>
        </p:spPr>
        <p:txBody>
          <a:bodyPr>
            <a:normAutofit/>
          </a:bodyPr>
          <a:lstStyle/>
          <a:p>
            <a:r>
              <a:rPr lang="es-ES_tradnl" dirty="0" smtClean="0"/>
              <a:t>contacto con desconocidos</a:t>
            </a:r>
            <a:br>
              <a:rPr lang="es-ES_tradnl" dirty="0" smtClean="0"/>
            </a:br>
            <a:r>
              <a:rPr lang="es-ES_tradnl" sz="3200" dirty="0" smtClean="0"/>
              <a:t> (Rial et al. 2019)</a:t>
            </a:r>
            <a:endParaRPr lang="es-ES_tradnl" dirty="0"/>
          </a:p>
        </p:txBody>
      </p:sp>
      <p:sp>
        <p:nvSpPr>
          <p:cNvPr id="6" name="5 Rectángulo"/>
          <p:cNvSpPr/>
          <p:nvPr/>
        </p:nvSpPr>
        <p:spPr>
          <a:xfrm>
            <a:off x="1676400" y="5247474"/>
            <a:ext cx="9342120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es-ES" dirty="0" smtClean="0">
                <a:solidFill>
                  <a:srgbClr val="002060"/>
                </a:solidFill>
              </a:rPr>
              <a:t>El </a:t>
            </a:r>
            <a:r>
              <a:rPr lang="es-ES" dirty="0">
                <a:solidFill>
                  <a:srgbClr val="002060"/>
                </a:solidFill>
              </a:rPr>
              <a:t>39% de los adolescentes reconoce hacer contactado voluntariamente con desconocidos a través de Internet, chats, videojuegos </a:t>
            </a:r>
            <a:r>
              <a:rPr lang="es-ES" i="1" dirty="0" err="1">
                <a:solidFill>
                  <a:srgbClr val="002060"/>
                </a:solidFill>
              </a:rPr>
              <a:t>on</a:t>
            </a:r>
            <a:r>
              <a:rPr lang="es-ES" i="1" dirty="0">
                <a:solidFill>
                  <a:srgbClr val="002060"/>
                </a:solidFill>
              </a:rPr>
              <a:t> line </a:t>
            </a:r>
            <a:r>
              <a:rPr lang="es-ES" dirty="0">
                <a:solidFill>
                  <a:srgbClr val="002060"/>
                </a:solidFill>
              </a:rPr>
              <a:t>o redes sociales y </a:t>
            </a:r>
            <a:r>
              <a:rPr lang="es-ES" b="1" dirty="0">
                <a:solidFill>
                  <a:srgbClr val="002060"/>
                </a:solidFill>
              </a:rPr>
              <a:t>el 52,7% </a:t>
            </a:r>
            <a:r>
              <a:rPr lang="es-ES" b="1" dirty="0" smtClean="0">
                <a:solidFill>
                  <a:srgbClr val="002060"/>
                </a:solidFill>
              </a:rPr>
              <a:t>haber aceptado </a:t>
            </a:r>
            <a:r>
              <a:rPr lang="es-ES" b="1" dirty="0">
                <a:solidFill>
                  <a:srgbClr val="002060"/>
                </a:solidFill>
              </a:rPr>
              <a:t>en las redes sociales a alguien que no </a:t>
            </a:r>
            <a:r>
              <a:rPr lang="es-ES" b="1" dirty="0" smtClean="0">
                <a:solidFill>
                  <a:srgbClr val="002060"/>
                </a:solidFill>
              </a:rPr>
              <a:t>conocían previamente</a:t>
            </a:r>
            <a:r>
              <a:rPr lang="es-ES" dirty="0" smtClean="0">
                <a:solidFill>
                  <a:srgbClr val="002060"/>
                </a:solidFill>
              </a:rPr>
              <a:t>; </a:t>
            </a:r>
            <a:r>
              <a:rPr lang="es-ES" dirty="0">
                <a:solidFill>
                  <a:srgbClr val="002060"/>
                </a:solidFill>
              </a:rPr>
              <a:t>de éstos </a:t>
            </a:r>
            <a:r>
              <a:rPr lang="es-ES" b="1" dirty="0">
                <a:solidFill>
                  <a:srgbClr val="002060"/>
                </a:solidFill>
              </a:rPr>
              <a:t>1 de cada 3 </a:t>
            </a:r>
            <a:r>
              <a:rPr lang="es-ES" b="1" dirty="0" smtClean="0">
                <a:solidFill>
                  <a:srgbClr val="002060"/>
                </a:solidFill>
              </a:rPr>
              <a:t>(17,4% del total) llegaron </a:t>
            </a:r>
            <a:r>
              <a:rPr lang="es-ES" b="1" dirty="0">
                <a:solidFill>
                  <a:srgbClr val="002060"/>
                </a:solidFill>
              </a:rPr>
              <a:t>a quedar físicamente</a:t>
            </a:r>
            <a:r>
              <a:rPr lang="es-ES" b="1" dirty="0" smtClean="0">
                <a:solidFill>
                  <a:srgbClr val="002060"/>
                </a:solidFill>
              </a:rPr>
              <a:t>, (más de 20.000 casos)  </a:t>
            </a:r>
            <a:r>
              <a:rPr lang="es-ES" dirty="0">
                <a:solidFill>
                  <a:srgbClr val="002060"/>
                </a:solidFill>
              </a:rPr>
              <a:t>lo cual constituye un caldo de cultivo especialmente </a:t>
            </a:r>
            <a:r>
              <a:rPr lang="es-ES" dirty="0" smtClean="0">
                <a:solidFill>
                  <a:srgbClr val="002060"/>
                </a:solidFill>
              </a:rPr>
              <a:t>preocupante para </a:t>
            </a:r>
            <a:r>
              <a:rPr lang="es-ES" dirty="0">
                <a:solidFill>
                  <a:srgbClr val="002060"/>
                </a:solidFill>
              </a:rPr>
              <a:t>el </a:t>
            </a:r>
            <a:r>
              <a:rPr lang="es-ES" i="1" dirty="0" err="1">
                <a:solidFill>
                  <a:srgbClr val="002060"/>
                </a:solidFill>
              </a:rPr>
              <a:t>Grooming</a:t>
            </a:r>
            <a:r>
              <a:rPr lang="es-ES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="" xmlns:p14="http://schemas.microsoft.com/office/powerpoint/2010/main" val="148335700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="" xmlns:p14="http://schemas.microsoft.com/office/powerpoint/2010/main" val="3344444018"/>
              </p:ext>
            </p:extLst>
          </p:nvPr>
        </p:nvGraphicFramePr>
        <p:xfrm>
          <a:off x="476107" y="3409570"/>
          <a:ext cx="6149282" cy="30553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="" xmlns:p14="http://schemas.microsoft.com/office/powerpoint/2010/main" val="899755997"/>
              </p:ext>
            </p:extLst>
          </p:nvPr>
        </p:nvGraphicFramePr>
        <p:xfrm>
          <a:off x="476107" y="490437"/>
          <a:ext cx="6325746" cy="3151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8269303" y="1798486"/>
            <a:ext cx="3583607" cy="4164164"/>
          </a:xfrm>
        </p:spPr>
        <p:txBody>
          <a:bodyPr>
            <a:normAutofit/>
          </a:bodyPr>
          <a:lstStyle/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_tradnl" sz="2000" dirty="0" smtClean="0"/>
              <a:t>No hay diferencias pos Sexo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_tradnl" sz="2000" dirty="0" smtClean="0"/>
              <a:t>Aumenta con la edad y se dispara entre los 14 y los 16 años</a:t>
            </a:r>
          </a:p>
          <a:p>
            <a:pPr marL="342900" indent="-342900">
              <a:buClr>
                <a:schemeClr val="bg1"/>
              </a:buClr>
              <a:buFont typeface="Wingdings" panose="05000000000000000000" pitchFamily="2" charset="2"/>
              <a:buChar char="§"/>
            </a:pPr>
            <a:r>
              <a:rPr lang="es-ES" sz="2000" dirty="0"/>
              <a:t>1 de cada 5 adolescentes de entre 14 y 16 años, ha llegado a </a:t>
            </a:r>
            <a:r>
              <a:rPr lang="es-ES" sz="2000" b="1" dirty="0"/>
              <a:t>quedar físicamente con alguien que conoció exclusivamente a través de Internet.</a:t>
            </a:r>
            <a:endParaRPr lang="es-ES" sz="2000" dirty="0"/>
          </a:p>
          <a:p>
            <a:endParaRPr lang="es-ES_tradnl" sz="2000" dirty="0"/>
          </a:p>
        </p:txBody>
      </p:sp>
      <p:sp>
        <p:nvSpPr>
          <p:cNvPr id="3" name="2 Título"/>
          <p:cNvSpPr>
            <a:spLocks noGrp="1"/>
          </p:cNvSpPr>
          <p:nvPr>
            <p:ph type="title"/>
          </p:nvPr>
        </p:nvSpPr>
        <p:spPr>
          <a:xfrm>
            <a:off x="8337883" y="457200"/>
            <a:ext cx="3377867" cy="1196670"/>
          </a:xfrm>
        </p:spPr>
        <p:txBody>
          <a:bodyPr/>
          <a:lstStyle/>
          <a:p>
            <a:r>
              <a:rPr lang="es-ES_tradnl" sz="2000" dirty="0"/>
              <a:t>DATOS DE INTER</a:t>
            </a:r>
            <a:r>
              <a:rPr lang="es-ES" sz="2000" dirty="0"/>
              <a:t>ÉS 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87906612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5 Gráfico"/>
          <p:cNvGraphicFramePr/>
          <p:nvPr>
            <p:extLst>
              <p:ext uri="{D42A27DB-BD31-4B8C-83A1-F6EECF244321}">
                <p14:modId xmlns="" xmlns:p14="http://schemas.microsoft.com/office/powerpoint/2010/main" val="4251057739"/>
              </p:ext>
            </p:extLst>
          </p:nvPr>
        </p:nvGraphicFramePr>
        <p:xfrm>
          <a:off x="850232" y="205304"/>
          <a:ext cx="5914314" cy="3072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9" name="8 Gráfico"/>
          <p:cNvGraphicFramePr/>
          <p:nvPr>
            <p:extLst>
              <p:ext uri="{D42A27DB-BD31-4B8C-83A1-F6EECF244321}">
                <p14:modId xmlns="" xmlns:p14="http://schemas.microsoft.com/office/powerpoint/2010/main" val="2719775170"/>
              </p:ext>
            </p:extLst>
          </p:nvPr>
        </p:nvGraphicFramePr>
        <p:xfrm>
          <a:off x="850232" y="3211288"/>
          <a:ext cx="5999374" cy="33018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Título 2"/>
          <p:cNvSpPr>
            <a:spLocks noGrp="1"/>
          </p:cNvSpPr>
          <p:nvPr>
            <p:ph type="title"/>
          </p:nvPr>
        </p:nvSpPr>
        <p:spPr>
          <a:xfrm>
            <a:off x="7980501" y="52904"/>
            <a:ext cx="3092117" cy="1196670"/>
          </a:xfrm>
        </p:spPr>
        <p:txBody>
          <a:bodyPr>
            <a:normAutofit/>
          </a:bodyPr>
          <a:lstStyle/>
          <a:p>
            <a:r>
              <a:rPr lang="es-ES_tradnl" sz="2800" dirty="0" smtClean="0"/>
              <a:t>Papel de los padres</a:t>
            </a:r>
            <a:endParaRPr lang="es-ES_tradnl" sz="2800" dirty="0"/>
          </a:p>
        </p:txBody>
      </p:sp>
      <p:sp>
        <p:nvSpPr>
          <p:cNvPr id="13" name="Marcador de texto 3"/>
          <p:cNvSpPr>
            <a:spLocks noGrp="1"/>
          </p:cNvSpPr>
          <p:nvPr>
            <p:ph type="body" sz="half" idx="2"/>
          </p:nvPr>
        </p:nvSpPr>
        <p:spPr>
          <a:xfrm>
            <a:off x="7840981" y="1504270"/>
            <a:ext cx="4126230" cy="4164164"/>
          </a:xfrm>
        </p:spPr>
        <p:txBody>
          <a:bodyPr>
            <a:noAutofit/>
          </a:bodyPr>
          <a:lstStyle/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lang="es-ES_tradnl" sz="2800" dirty="0" smtClean="0"/>
              <a:t>De nuevo la </a:t>
            </a:r>
            <a:r>
              <a:rPr lang="es-ES_tradnl" sz="2800" b="1" dirty="0" err="1" smtClean="0"/>
              <a:t>supervisi</a:t>
            </a:r>
            <a:r>
              <a:rPr lang="es-ES" sz="2800" b="1" dirty="0" err="1" smtClean="0"/>
              <a:t>ón</a:t>
            </a:r>
            <a:r>
              <a:rPr lang="es-ES" sz="2800" b="1" dirty="0" smtClean="0"/>
              <a:t> </a:t>
            </a:r>
            <a:r>
              <a:rPr lang="es-ES" sz="2800" dirty="0" smtClean="0"/>
              <a:t>parental ayuda a reducir las tasas casi a la mitad</a:t>
            </a:r>
          </a:p>
          <a:p>
            <a:pPr marL="285750" indent="-285750">
              <a:buClr>
                <a:schemeClr val="bg1"/>
              </a:buClr>
              <a:buFont typeface="Arial" charset="0"/>
              <a:buChar char="•"/>
            </a:pPr>
            <a:r>
              <a:rPr lang="es-ES" sz="2800" b="1" dirty="0"/>
              <a:t>N</a:t>
            </a:r>
            <a:r>
              <a:rPr lang="es-ES" sz="2800" b="1" dirty="0" smtClean="0"/>
              <a:t>ormas</a:t>
            </a:r>
            <a:r>
              <a:rPr lang="es-ES" sz="2800" dirty="0" smtClean="0"/>
              <a:t> y límites</a:t>
            </a:r>
            <a:endParaRPr lang="es-ES_tradnl" sz="2800" dirty="0"/>
          </a:p>
        </p:txBody>
      </p:sp>
    </p:spTree>
    <p:extLst>
      <p:ext uri="{BB962C8B-B14F-4D97-AF65-F5344CB8AC3E}">
        <p14:creationId xmlns="" xmlns:p14="http://schemas.microsoft.com/office/powerpoint/2010/main" val="416228304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  <a:latin typeface="Calibri" pitchFamily="34" charset="0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="" xmlns:p14="http://schemas.microsoft.com/office/powerpoint/2010/main" val="539179723"/>
              </p:ext>
            </p:extLst>
          </p:nvPr>
        </p:nvGraphicFramePr>
        <p:xfrm>
          <a:off x="1406618" y="4071665"/>
          <a:ext cx="10178322" cy="34251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2" name="11 Rectángulo"/>
          <p:cNvSpPr/>
          <p:nvPr/>
        </p:nvSpPr>
        <p:spPr>
          <a:xfrm>
            <a:off x="1200878" y="360700"/>
            <a:ext cx="10178322" cy="1008112"/>
          </a:xfrm>
          <a:prstGeom prst="rect">
            <a:avLst/>
          </a:prstGeom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s-ES_tradnl" sz="2000" b="1" kern="0" dirty="0">
                <a:solidFill>
                  <a:schemeClr val="bg2"/>
                </a:solidFill>
                <a:latin typeface="Microsoft New Tai Lue" pitchFamily="34" charset="0"/>
                <a:cs typeface="Microsoft New Tai Lue" pitchFamily="34" charset="0"/>
              </a:rPr>
              <a:t>Cerca de 20.000 menores en Galicia tuvieron una cita con alguien que solo conocían a través de la Red</a:t>
            </a:r>
            <a:endParaRPr lang="es-ES" sz="2000" b="1" kern="0" dirty="0">
              <a:solidFill>
                <a:schemeClr val="bg2"/>
              </a:solidFill>
              <a:latin typeface="Microsoft New Tai Lue" pitchFamily="34" charset="0"/>
              <a:cs typeface="Microsoft New Tai Lue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8970" y="1669614"/>
            <a:ext cx="5697108" cy="3233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30380220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04C52831-753E-E746-8675-5205EB55A4E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D20F0788-7A37-EA44-84DB-A26F39B92D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graphicEl>
                                              <a:dgm id="{53422791-640B-1E47-9CFE-C0E0DAB45E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0" grpId="0">
        <p:bldSub>
          <a:bldDgm bld="one"/>
        </p:bldSub>
      </p:bldGraphic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25 Rectángulo"/>
          <p:cNvSpPr/>
          <p:nvPr/>
        </p:nvSpPr>
        <p:spPr>
          <a:xfrm>
            <a:off x="2092205" y="5927585"/>
            <a:ext cx="2347609" cy="57606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s-ES_tradnl" sz="2000" b="1" kern="0" dirty="0">
                <a:solidFill>
                  <a:schemeClr val="bg1"/>
                </a:solidFill>
                <a:cs typeface="Microsoft New Tai Lue" pitchFamily="34" charset="0"/>
              </a:rPr>
              <a:t>Lo sabes</a:t>
            </a:r>
            <a:endParaRPr lang="es-ES" sz="2000" b="1" kern="0" dirty="0">
              <a:solidFill>
                <a:schemeClr val="bg1"/>
              </a:solidFill>
              <a:cs typeface="Microsoft New Tai Lue" pitchFamily="34" charset="0"/>
            </a:endParaRPr>
          </a:p>
        </p:txBody>
      </p:sp>
      <p:sp>
        <p:nvSpPr>
          <p:cNvPr id="27" name="26 Rectángulo"/>
          <p:cNvSpPr/>
          <p:nvPr/>
        </p:nvSpPr>
        <p:spPr>
          <a:xfrm>
            <a:off x="7034807" y="5905394"/>
            <a:ext cx="3713306" cy="576064"/>
          </a:xfrm>
          <a:prstGeom prst="rect">
            <a:avLst/>
          </a:prstGeom>
          <a:ln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>
              <a:defRPr/>
            </a:pPr>
            <a:r>
              <a:rPr lang="es-ES_tradnl" sz="2000" b="1" kern="0" dirty="0">
                <a:solidFill>
                  <a:schemeClr val="bg1"/>
                </a:solidFill>
                <a:cs typeface="Microsoft New Tai Lue" pitchFamily="34" charset="0"/>
              </a:rPr>
              <a:t>¿En que estabas pensando?</a:t>
            </a:r>
            <a:endParaRPr lang="es-ES" sz="2000" b="1" kern="0" dirty="0">
              <a:solidFill>
                <a:schemeClr val="bg1"/>
              </a:solidFill>
              <a:cs typeface="Microsoft New Tai Lue" pitchFamily="34" charset="0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1977907" y="4382151"/>
            <a:ext cx="7982522" cy="2088232"/>
            <a:chOff x="683568" y="4509120"/>
            <a:chExt cx="7056784" cy="2088232"/>
          </a:xfrm>
          <a:solidFill>
            <a:schemeClr val="accent1"/>
          </a:solidFill>
        </p:grpSpPr>
        <p:sp>
          <p:nvSpPr>
            <p:cNvPr id="28" name="27 Recortar rectángulo de esquina del mismo lado"/>
            <p:cNvSpPr/>
            <p:nvPr/>
          </p:nvSpPr>
          <p:spPr>
            <a:xfrm>
              <a:off x="3131840" y="5445224"/>
              <a:ext cx="1909984" cy="1152128"/>
            </a:xfrm>
            <a:prstGeom prst="snip2SameRect">
              <a:avLst>
                <a:gd name="adj1" fmla="val 50000"/>
                <a:gd name="adj2" fmla="val 0"/>
              </a:avLst>
            </a:prstGeom>
            <a:ln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400">
                <a:defRPr/>
              </a:pPr>
              <a:endParaRPr lang="es-ES" sz="2000" kern="0">
                <a:solidFill>
                  <a:srgbClr val="FFFFFF"/>
                </a:solidFill>
                <a:cs typeface="Arial"/>
              </a:endParaRPr>
            </a:p>
          </p:txBody>
        </p:sp>
        <p:cxnSp>
          <p:nvCxnSpPr>
            <p:cNvPr id="29" name="28 Conector recto"/>
            <p:cNvCxnSpPr/>
            <p:nvPr/>
          </p:nvCxnSpPr>
          <p:spPr>
            <a:xfrm>
              <a:off x="683568" y="4509120"/>
              <a:ext cx="7056784" cy="1367464"/>
            </a:xfrm>
            <a:prstGeom prst="line">
              <a:avLst/>
            </a:prstGeom>
            <a:grpFill/>
            <a:ln w="107950" cap="flat" cmpd="sng" algn="ctr">
              <a:solidFill>
                <a:srgbClr val="000000"/>
              </a:solidFill>
              <a:prstDash val="solid"/>
            </a:ln>
            <a:effectLst>
              <a:outerShdw blurRad="40000" dist="23000" dir="5400000" rotWithShape="0">
                <a:srgbClr val="000000">
                  <a:alpha val="35000"/>
                </a:srgbClr>
              </a:outerShdw>
            </a:effectLst>
          </p:spPr>
        </p:cxnSp>
      </p:grpSp>
      <p:sp>
        <p:nvSpPr>
          <p:cNvPr id="30" name="29 Elipse"/>
          <p:cNvSpPr/>
          <p:nvPr/>
        </p:nvSpPr>
        <p:spPr>
          <a:xfrm>
            <a:off x="8400366" y="1777947"/>
            <a:ext cx="2079451" cy="1892723"/>
          </a:xfrm>
          <a:prstGeom prst="ellipse">
            <a:avLst/>
          </a:prstGeom>
          <a:solidFill>
            <a:schemeClr val="accent3"/>
          </a:solidFill>
          <a:ln w="31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s-ES_tradnl" sz="2000" kern="0" dirty="0">
                <a:solidFill>
                  <a:srgbClr val="FFFFFF"/>
                </a:solidFill>
                <a:cs typeface="Arial"/>
              </a:rPr>
              <a:t>Premiado/a socialmente</a:t>
            </a:r>
            <a:endParaRPr lang="es-ES" sz="200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1" name="30 Elipse"/>
          <p:cNvSpPr/>
          <p:nvPr/>
        </p:nvSpPr>
        <p:spPr>
          <a:xfrm>
            <a:off x="6356784" y="2719665"/>
            <a:ext cx="2282769" cy="2088232"/>
          </a:xfrm>
          <a:prstGeom prst="ellipse">
            <a:avLst/>
          </a:prstGeom>
          <a:solidFill>
            <a:schemeClr val="accent3"/>
          </a:solidFill>
          <a:ln w="31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s-ES_tradnl" sz="2000" kern="0" dirty="0">
                <a:solidFill>
                  <a:srgbClr val="FFFFFF"/>
                </a:solidFill>
                <a:cs typeface="Arial"/>
              </a:rPr>
              <a:t>Experimentar</a:t>
            </a:r>
            <a:endParaRPr lang="es-ES" sz="200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2" name="31 Elipse"/>
          <p:cNvSpPr/>
          <p:nvPr/>
        </p:nvSpPr>
        <p:spPr>
          <a:xfrm>
            <a:off x="8010440" y="3167330"/>
            <a:ext cx="2228446" cy="2051884"/>
          </a:xfrm>
          <a:prstGeom prst="ellipse">
            <a:avLst/>
          </a:prstGeom>
          <a:solidFill>
            <a:schemeClr val="accent3"/>
          </a:solidFill>
          <a:ln w="31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s-ES_tradnl" sz="2000" kern="0" dirty="0">
                <a:solidFill>
                  <a:srgbClr val="FFFFFF"/>
                </a:solidFill>
                <a:cs typeface="Arial"/>
              </a:rPr>
              <a:t>Presión grupo</a:t>
            </a:r>
            <a:endParaRPr lang="es-ES" sz="2000" kern="0" dirty="0">
              <a:solidFill>
                <a:srgbClr val="FFFFFF"/>
              </a:solidFill>
              <a:cs typeface="Arial"/>
            </a:endParaRPr>
          </a:p>
          <a:p>
            <a:pPr algn="ctr" defTabSz="914400">
              <a:defRPr/>
            </a:pPr>
            <a:r>
              <a:rPr lang="es-ES_tradnl" sz="2000" kern="0" dirty="0" smtClean="0">
                <a:solidFill>
                  <a:srgbClr val="FFFFFF"/>
                </a:solidFill>
                <a:cs typeface="Arial"/>
              </a:rPr>
              <a:t>Autoestima</a:t>
            </a:r>
            <a:endParaRPr lang="es-ES_tradnl" sz="2000" kern="0" dirty="0">
              <a:solidFill>
                <a:srgbClr val="FFFFFF"/>
              </a:solidFill>
              <a:cs typeface="Arial"/>
            </a:endParaRPr>
          </a:p>
          <a:p>
            <a:pPr algn="ctr" defTabSz="914400">
              <a:defRPr/>
            </a:pPr>
            <a:r>
              <a:rPr lang="es-ES_tradnl" sz="2000" kern="0" dirty="0">
                <a:solidFill>
                  <a:schemeClr val="accent4">
                    <a:lumMod val="75000"/>
                  </a:schemeClr>
                </a:solidFill>
                <a:cs typeface="Arial"/>
              </a:rPr>
              <a:t>Necesidades </a:t>
            </a:r>
            <a:r>
              <a:rPr lang="es-ES_tradnl" sz="2000" kern="0" dirty="0" smtClean="0">
                <a:solidFill>
                  <a:schemeClr val="accent4">
                    <a:lumMod val="75000"/>
                  </a:schemeClr>
                </a:solidFill>
                <a:cs typeface="Arial"/>
              </a:rPr>
              <a:t>afectivas</a:t>
            </a:r>
            <a:endParaRPr lang="es-ES_tradnl" sz="2000" kern="0" dirty="0">
              <a:solidFill>
                <a:schemeClr val="accent4">
                  <a:lumMod val="75000"/>
                </a:schemeClr>
              </a:solidFill>
              <a:cs typeface="Arial"/>
            </a:endParaRPr>
          </a:p>
        </p:txBody>
      </p:sp>
      <p:sp>
        <p:nvSpPr>
          <p:cNvPr id="33" name="32 Elipse"/>
          <p:cNvSpPr/>
          <p:nvPr/>
        </p:nvSpPr>
        <p:spPr>
          <a:xfrm>
            <a:off x="2226054" y="2172264"/>
            <a:ext cx="2079913" cy="1907868"/>
          </a:xfrm>
          <a:prstGeom prst="ellipse">
            <a:avLst/>
          </a:prstGeom>
          <a:solidFill>
            <a:srgbClr val="0070C0"/>
          </a:solidFill>
          <a:ln w="38100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s-ES_tradnl" sz="2000" kern="0" dirty="0">
                <a:solidFill>
                  <a:srgbClr val="FFFFFF"/>
                </a:solidFill>
                <a:cs typeface="Arial"/>
              </a:rPr>
              <a:t>Posible riesgo</a:t>
            </a:r>
            <a:endParaRPr lang="es-ES" sz="200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14" name="13 Elipse"/>
          <p:cNvSpPr/>
          <p:nvPr/>
        </p:nvSpPr>
        <p:spPr>
          <a:xfrm>
            <a:off x="6541627" y="1403234"/>
            <a:ext cx="2097926" cy="1892723"/>
          </a:xfrm>
          <a:prstGeom prst="ellipse">
            <a:avLst/>
          </a:prstGeom>
          <a:solidFill>
            <a:schemeClr val="accent3"/>
          </a:solidFill>
          <a:ln w="3175" cap="flat" cmpd="sng" algn="ctr">
            <a:solidFill>
              <a:srgbClr val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r>
              <a:rPr lang="es-ES_tradnl" sz="2000" kern="0" dirty="0">
                <a:solidFill>
                  <a:srgbClr val="FFFFFF"/>
                </a:solidFill>
                <a:cs typeface="Arial"/>
              </a:rPr>
              <a:t>Expectativas</a:t>
            </a:r>
            <a:endParaRPr lang="es-ES" sz="2000" kern="0" dirty="0">
              <a:solidFill>
                <a:srgbClr val="FFFFFF"/>
              </a:solidFill>
              <a:cs typeface="Arial"/>
            </a:endParaRPr>
          </a:p>
        </p:txBody>
      </p:sp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1267623" y="287069"/>
            <a:ext cx="10178322" cy="810010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LES COMPENSA: </a:t>
            </a:r>
            <a:br>
              <a:rPr lang="es-ES_tradnl" dirty="0" smtClean="0"/>
            </a:br>
            <a:r>
              <a:rPr lang="es-ES_tradnl" sz="4400" dirty="0" err="1" smtClean="0">
                <a:solidFill>
                  <a:schemeClr val="accent4">
                    <a:lumMod val="75000"/>
                  </a:schemeClr>
                </a:solidFill>
              </a:rPr>
              <a:t>An</a:t>
            </a:r>
            <a:r>
              <a:rPr lang="es-ES" sz="4400" dirty="0" err="1" smtClean="0">
                <a:solidFill>
                  <a:schemeClr val="accent4">
                    <a:lumMod val="75000"/>
                  </a:schemeClr>
                </a:solidFill>
              </a:rPr>
              <a:t>álisis</a:t>
            </a:r>
            <a:r>
              <a:rPr lang="es-ES" sz="4400" dirty="0" smtClean="0">
                <a:solidFill>
                  <a:schemeClr val="accent4">
                    <a:lumMod val="75000"/>
                  </a:schemeClr>
                </a:solidFill>
              </a:rPr>
              <a:t> coste-beneficio</a:t>
            </a:r>
            <a:endParaRPr lang="es-ES_tradnl" dirty="0">
              <a:solidFill>
                <a:schemeClr val="accent4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1390485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2" grpId="0" animBg="1"/>
      <p:bldP spid="33" grpId="0" animBg="1"/>
      <p:bldP spid="14" grpId="0" animBg="1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ciberbullying</a:t>
            </a:r>
            <a:endParaRPr lang="es-ES_tradnl" dirty="0"/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9300" y="1128451"/>
            <a:ext cx="9410700" cy="5295900"/>
          </a:xfrm>
          <a:prstGeom prst="rect">
            <a:avLst/>
          </a:prstGeom>
        </p:spPr>
      </p:pic>
    </p:spTree>
    <p:extLst>
      <p:ext uri="{BB962C8B-B14F-4D97-AF65-F5344CB8AC3E}">
        <p14:creationId xmlns="" xmlns:p14="http://schemas.microsoft.com/office/powerpoint/2010/main" val="27452090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332656"/>
            <a:ext cx="7596509" cy="615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9196" y="0"/>
            <a:ext cx="8568951" cy="68739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199959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/>
          <p:cNvGraphicFramePr/>
          <p:nvPr>
            <p:extLst>
              <p:ext uri="{D42A27DB-BD31-4B8C-83A1-F6EECF244321}">
                <p14:modId xmlns="" xmlns:p14="http://schemas.microsoft.com/office/powerpoint/2010/main" val="2649471074"/>
              </p:ext>
            </p:extLst>
          </p:nvPr>
        </p:nvGraphicFramePr>
        <p:xfrm>
          <a:off x="1251679" y="1566394"/>
          <a:ext cx="5851250" cy="31632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074" name="Picture 2" descr="Cyberbullying-among-young-people_LIBE-commision-EU-study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4350" y="598561"/>
            <a:ext cx="3845022" cy="5437855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920208" y="382385"/>
            <a:ext cx="10178322" cy="793272"/>
          </a:xfrm>
        </p:spPr>
        <p:txBody>
          <a:bodyPr>
            <a:normAutofit/>
          </a:bodyPr>
          <a:lstStyle/>
          <a:p>
            <a:r>
              <a:rPr lang="es-ES_tradnl" sz="3600" dirty="0" smtClean="0"/>
              <a:t>Aun Por Definir con claridad</a:t>
            </a:r>
            <a:endParaRPr lang="es-ES_tradnl" sz="3600" dirty="0"/>
          </a:p>
        </p:txBody>
      </p:sp>
      <p:sp>
        <p:nvSpPr>
          <p:cNvPr id="3" name="2 Rectángulo redondeado"/>
          <p:cNvSpPr/>
          <p:nvPr/>
        </p:nvSpPr>
        <p:spPr>
          <a:xfrm>
            <a:off x="1251679" y="4507264"/>
            <a:ext cx="5851250" cy="2114253"/>
          </a:xfrm>
          <a:prstGeom prst="roundRect">
            <a:avLst/>
          </a:prstGeom>
          <a:solidFill>
            <a:schemeClr val="accent6">
              <a:lumMod val="50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dirty="0">
                <a:solidFill>
                  <a:schemeClr val="bg1"/>
                </a:solidFill>
              </a:rPr>
              <a:t>“… no existe una definición única de </a:t>
            </a:r>
            <a:r>
              <a:rPr lang="es-ES" dirty="0" err="1">
                <a:solidFill>
                  <a:schemeClr val="bg1"/>
                </a:solidFill>
              </a:rPr>
              <a:t>Ciberbullying</a:t>
            </a:r>
            <a:r>
              <a:rPr lang="es-ES" dirty="0">
                <a:solidFill>
                  <a:schemeClr val="bg1"/>
                </a:solidFill>
              </a:rPr>
              <a:t> acordada internacionalmente, por lo que se recomienda llegar a un acuerdo para poder crear </a:t>
            </a:r>
            <a:r>
              <a:rPr lang="es-ES" dirty="0" err="1">
                <a:solidFill>
                  <a:schemeClr val="bg1"/>
                </a:solidFill>
              </a:rPr>
              <a:t>uha</a:t>
            </a:r>
            <a:r>
              <a:rPr lang="es-ES" dirty="0">
                <a:solidFill>
                  <a:schemeClr val="bg1"/>
                </a:solidFill>
              </a:rPr>
              <a:t> definición oficial” </a:t>
            </a:r>
          </a:p>
          <a:p>
            <a:pPr algn="ctr"/>
            <a:endParaRPr lang="es-ES" dirty="0">
              <a:solidFill>
                <a:schemeClr val="bg1"/>
              </a:solidFill>
            </a:endParaRPr>
          </a:p>
          <a:p>
            <a:pPr algn="ctr"/>
            <a:r>
              <a:rPr lang="es-ES" dirty="0">
                <a:solidFill>
                  <a:schemeClr val="bg1"/>
                </a:solidFill>
              </a:rPr>
              <a:t>“…posibilitaría un mejor entendimiento del fenómeno entre todos los estados miembros y ayudaría a compartir buenas prácticas y recomendaciones”</a:t>
            </a:r>
          </a:p>
        </p:txBody>
      </p:sp>
    </p:spTree>
    <p:extLst>
      <p:ext uri="{BB962C8B-B14F-4D97-AF65-F5344CB8AC3E}">
        <p14:creationId xmlns="" xmlns:p14="http://schemas.microsoft.com/office/powerpoint/2010/main" val="76355588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 redondeado"/>
          <p:cNvSpPr/>
          <p:nvPr/>
        </p:nvSpPr>
        <p:spPr>
          <a:xfrm>
            <a:off x="1860748" y="1663587"/>
            <a:ext cx="4429156" cy="53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¿Que es el </a:t>
            </a:r>
            <a:r>
              <a:rPr lang="es-ES" sz="2000" b="1" dirty="0" err="1">
                <a:solidFill>
                  <a:schemeClr val="bg1"/>
                </a:solidFill>
              </a:rPr>
              <a:t>Ciberbullying</a:t>
            </a:r>
            <a:r>
              <a:rPr lang="es-ES" sz="2000" b="1" dirty="0">
                <a:solidFill>
                  <a:schemeClr val="bg1"/>
                </a:solidFill>
              </a:rPr>
              <a:t> ?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2332314" y="2272558"/>
            <a:ext cx="4714908" cy="53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¿En que consiste?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2908378" y="2898356"/>
            <a:ext cx="5357850" cy="53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¿</a:t>
            </a:r>
            <a:r>
              <a:rPr lang="pt-BR" sz="2000" b="1" dirty="0" err="1">
                <a:solidFill>
                  <a:schemeClr val="bg1"/>
                </a:solidFill>
              </a:rPr>
              <a:t>Cuando</a:t>
            </a:r>
            <a:r>
              <a:rPr lang="pt-BR" sz="2000" b="1" dirty="0">
                <a:solidFill>
                  <a:schemeClr val="bg1"/>
                </a:solidFill>
              </a:rPr>
              <a:t> se </a:t>
            </a:r>
            <a:r>
              <a:rPr lang="pt-BR" sz="2000" b="1" dirty="0" err="1">
                <a:solidFill>
                  <a:schemeClr val="bg1"/>
                </a:solidFill>
              </a:rPr>
              <a:t>puede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hablar</a:t>
            </a:r>
            <a:r>
              <a:rPr lang="pt-BR" sz="2000" b="1" dirty="0">
                <a:solidFill>
                  <a:schemeClr val="bg1"/>
                </a:solidFill>
              </a:rPr>
              <a:t> de </a:t>
            </a:r>
            <a:r>
              <a:rPr lang="pt-BR" sz="2000" b="1" dirty="0" err="1">
                <a:solidFill>
                  <a:schemeClr val="bg1"/>
                </a:solidFill>
              </a:rPr>
              <a:t>Ciberbullying</a:t>
            </a:r>
            <a:r>
              <a:rPr lang="pt-BR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484442" y="3503896"/>
            <a:ext cx="5429288" cy="53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¿</a:t>
            </a:r>
            <a:r>
              <a:rPr lang="pt-BR" sz="2000" b="1" dirty="0" err="1">
                <a:solidFill>
                  <a:schemeClr val="bg1"/>
                </a:solidFill>
              </a:rPr>
              <a:t>Cuál</a:t>
            </a:r>
            <a:r>
              <a:rPr lang="pt-BR" sz="2000" b="1" dirty="0">
                <a:solidFill>
                  <a:schemeClr val="bg1"/>
                </a:solidFill>
              </a:rPr>
              <a:t> es </a:t>
            </a:r>
            <a:r>
              <a:rPr lang="pt-BR" sz="2000" b="1" dirty="0" err="1">
                <a:solidFill>
                  <a:schemeClr val="bg1"/>
                </a:solidFill>
              </a:rPr>
              <a:t>su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prevalencia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actual</a:t>
            </a:r>
            <a:r>
              <a:rPr lang="pt-BR" sz="2000" b="1" dirty="0">
                <a:solidFill>
                  <a:schemeClr val="bg1"/>
                </a:solidFill>
              </a:rPr>
              <a:t>?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5111368" y="5358269"/>
            <a:ext cx="5357850" cy="53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¿</a:t>
            </a:r>
            <a:r>
              <a:rPr lang="es-ES" sz="2000" b="1" dirty="0" smtClean="0">
                <a:solidFill>
                  <a:schemeClr val="bg1"/>
                </a:solidFill>
              </a:rPr>
              <a:t>Cómo </a:t>
            </a:r>
            <a:r>
              <a:rPr lang="es-ES" sz="2000" b="1" dirty="0">
                <a:solidFill>
                  <a:schemeClr val="bg1"/>
                </a:solidFill>
              </a:rPr>
              <a:t>prevenirlo?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4060506" y="4122492"/>
            <a:ext cx="5429288" cy="53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b="1" dirty="0">
                <a:solidFill>
                  <a:schemeClr val="bg1"/>
                </a:solidFill>
              </a:rPr>
              <a:t>¿</a:t>
            </a:r>
            <a:r>
              <a:rPr lang="pt-BR" sz="2000" b="1" dirty="0" err="1">
                <a:solidFill>
                  <a:schemeClr val="bg1"/>
                </a:solidFill>
              </a:rPr>
              <a:t>Cuáles</a:t>
            </a:r>
            <a:r>
              <a:rPr lang="pt-BR" sz="2000" b="1" dirty="0">
                <a:solidFill>
                  <a:schemeClr val="bg1"/>
                </a:solidFill>
              </a:rPr>
              <a:t> </a:t>
            </a:r>
            <a:r>
              <a:rPr lang="pt-BR" sz="2000" b="1" dirty="0" err="1">
                <a:solidFill>
                  <a:schemeClr val="bg1"/>
                </a:solidFill>
              </a:rPr>
              <a:t>son</a:t>
            </a:r>
            <a:r>
              <a:rPr lang="pt-BR" sz="2000" b="1" dirty="0">
                <a:solidFill>
                  <a:schemeClr val="bg1"/>
                </a:solidFill>
              </a:rPr>
              <a:t> sus particularidades?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4636570" y="4731463"/>
            <a:ext cx="5357850" cy="532524"/>
          </a:xfrm>
          <a:prstGeom prst="roundRect">
            <a:avLst/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¿</a:t>
            </a:r>
            <a:r>
              <a:rPr lang="es-ES" sz="2000" b="1" dirty="0" smtClean="0">
                <a:solidFill>
                  <a:schemeClr val="bg1"/>
                </a:solidFill>
              </a:rPr>
              <a:t>Cómo </a:t>
            </a:r>
            <a:r>
              <a:rPr lang="es-ES" sz="2000" b="1" dirty="0">
                <a:solidFill>
                  <a:schemeClr val="bg1"/>
                </a:solidFill>
              </a:rPr>
              <a:t>detectarlo?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09925" y="300742"/>
            <a:ext cx="10178322" cy="695979"/>
          </a:xfrm>
        </p:spPr>
        <p:txBody>
          <a:bodyPr>
            <a:normAutofit fontScale="90000"/>
          </a:bodyPr>
          <a:lstStyle/>
          <a:p>
            <a:r>
              <a:rPr lang="es-ES_tradnl" dirty="0" smtClean="0"/>
              <a:t>No está tan claro…</a:t>
            </a:r>
            <a:endParaRPr lang="es-ES_tradnl" dirty="0"/>
          </a:p>
        </p:txBody>
      </p:sp>
      <p:grpSp>
        <p:nvGrpSpPr>
          <p:cNvPr id="3" name="13 Grupo"/>
          <p:cNvGrpSpPr/>
          <p:nvPr/>
        </p:nvGrpSpPr>
        <p:grpSpPr>
          <a:xfrm>
            <a:off x="1002074" y="1595893"/>
            <a:ext cx="9881457" cy="2988264"/>
            <a:chOff x="-523589" y="1072673"/>
            <a:chExt cx="9881457" cy="2988264"/>
          </a:xfrm>
        </p:grpSpPr>
        <p:sp>
          <p:nvSpPr>
            <p:cNvPr id="15" name="14 CuadroTexto"/>
            <p:cNvSpPr txBox="1"/>
            <p:nvPr/>
          </p:nvSpPr>
          <p:spPr>
            <a:xfrm>
              <a:off x="4932040" y="1072673"/>
              <a:ext cx="33864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_tradnl" sz="1400" dirty="0" smtClean="0"/>
                <a:t>CONDUCTAS: Agresiones, amenazas</a:t>
              </a:r>
              <a:r>
                <a:rPr lang="es-ES_tradnl" sz="1400" dirty="0"/>
                <a:t>, insultos, burlas, </a:t>
              </a:r>
              <a:r>
                <a:rPr lang="es-ES_tradnl" sz="1400" dirty="0" smtClean="0"/>
                <a:t>humillaciones, </a:t>
              </a:r>
              <a:r>
                <a:rPr lang="es-ES_tradnl" sz="1400" dirty="0"/>
                <a:t>exclusión…</a:t>
              </a: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905514" y="2320420"/>
              <a:ext cx="2452354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ES" sz="1400" dirty="0" smtClean="0">
                  <a:solidFill>
                    <a:srgbClr val="FF0000"/>
                  </a:solidFill>
                </a:rPr>
                <a:t>Persistencia en el tiempo, reiteración???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17" name="16 CuadroTexto"/>
            <p:cNvSpPr txBox="1"/>
            <p:nvPr/>
          </p:nvSpPr>
          <p:spPr>
            <a:xfrm>
              <a:off x="5868810" y="1772816"/>
              <a:ext cx="207340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400" dirty="0" smtClean="0"/>
                <a:t>Entre menores</a:t>
              </a:r>
              <a:endParaRPr lang="es-ES" sz="1400" dirty="0"/>
            </a:p>
          </p:txBody>
        </p:sp>
        <p:sp>
          <p:nvSpPr>
            <p:cNvPr id="18" name="17 CuadroTexto"/>
            <p:cNvSpPr txBox="1"/>
            <p:nvPr/>
          </p:nvSpPr>
          <p:spPr>
            <a:xfrm>
              <a:off x="-523589" y="2672899"/>
              <a:ext cx="276761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400" dirty="0" smtClean="0">
                  <a:solidFill>
                    <a:srgbClr val="FF0000"/>
                  </a:solidFill>
                </a:rPr>
                <a:t>Intencional??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7675344" y="2990506"/>
              <a:ext cx="1468656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400" dirty="0" smtClean="0">
                  <a:solidFill>
                    <a:srgbClr val="FF0000"/>
                  </a:solidFill>
                </a:rPr>
                <a:t>Injustificado???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20" name="19 CuadroTexto"/>
            <p:cNvSpPr txBox="1"/>
            <p:nvPr/>
          </p:nvSpPr>
          <p:spPr>
            <a:xfrm>
              <a:off x="-415738" y="3191857"/>
              <a:ext cx="2595163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400" dirty="0" smtClean="0">
                  <a:solidFill>
                    <a:srgbClr val="FF0000"/>
                  </a:solidFill>
                </a:rPr>
                <a:t>Desequilibrio poder???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  <p:sp>
          <p:nvSpPr>
            <p:cNvPr id="21" name="20 CuadroTexto"/>
            <p:cNvSpPr txBox="1"/>
            <p:nvPr/>
          </p:nvSpPr>
          <p:spPr>
            <a:xfrm>
              <a:off x="6494928" y="2017659"/>
              <a:ext cx="217448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400" dirty="0" smtClean="0"/>
                <a:t>Escenarios virtuales</a:t>
              </a:r>
              <a:endParaRPr lang="es-ES" sz="1400" dirty="0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-62926" y="3753160"/>
              <a:ext cx="230694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s-ES" sz="1400" dirty="0" smtClean="0">
                  <a:solidFill>
                    <a:srgbClr val="FF0000"/>
                  </a:solidFill>
                </a:rPr>
                <a:t>Afectación, consecuencias??? </a:t>
              </a:r>
              <a:endParaRPr lang="es-ES" sz="14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22 Grupo"/>
          <p:cNvGrpSpPr/>
          <p:nvPr/>
        </p:nvGrpSpPr>
        <p:grpSpPr>
          <a:xfrm>
            <a:off x="1324311" y="4685327"/>
            <a:ext cx="3168134" cy="1984693"/>
            <a:chOff x="417570" y="4153519"/>
            <a:chExt cx="2810603" cy="1873386"/>
          </a:xfrm>
        </p:grpSpPr>
        <p:sp>
          <p:nvSpPr>
            <p:cNvPr id="24" name="23 CuadroTexto"/>
            <p:cNvSpPr txBox="1"/>
            <p:nvPr/>
          </p:nvSpPr>
          <p:spPr>
            <a:xfrm>
              <a:off x="417570" y="4182131"/>
              <a:ext cx="2810603" cy="1844774"/>
            </a:xfrm>
            <a:prstGeom prst="rect">
              <a:avLst/>
            </a:prstGeom>
            <a:noFill/>
            <a:ln>
              <a:solidFill>
                <a:srgbClr val="680023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l"/>
              <a:r>
                <a:rPr lang="es-ES" sz="1100" b="1" dirty="0" smtClean="0">
                  <a:solidFill>
                    <a:srgbClr val="680023"/>
                  </a:solidFill>
                </a:rPr>
                <a:t>Particularidades: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smtClean="0"/>
                <a:t>Universal y accesible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smtClean="0"/>
                <a:t>“Anónimo” y difícil de perseguir y controlar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err="1"/>
                <a:t>Planificable</a:t>
              </a:r>
              <a:endParaRPr lang="es-ES" sz="1100" dirty="0" smtClean="0"/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smtClean="0"/>
                <a:t>Efecto multiplicador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smtClean="0"/>
                <a:t>24x7 (no hay escape)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smtClean="0"/>
                <a:t>No empático</a:t>
              </a:r>
            </a:p>
            <a:p>
              <a:pPr marL="285750" indent="-285750">
                <a:buFont typeface="Wingdings" panose="05000000000000000000" pitchFamily="2" charset="2"/>
                <a:buChar char="ü"/>
              </a:pPr>
              <a:r>
                <a:rPr lang="es-ES" sz="1100" dirty="0" smtClean="0"/>
                <a:t>Invencibilidad online </a:t>
              </a:r>
              <a:endParaRPr lang="es-ES" sz="1100" dirty="0"/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smtClean="0"/>
                <a:t>Dilución de responsabilidad</a:t>
              </a:r>
              <a:endParaRPr lang="es-ES" sz="1100" dirty="0"/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dirty="0" err="1" smtClean="0"/>
                <a:t>Sútil</a:t>
              </a:r>
              <a:r>
                <a:rPr lang="es-ES" sz="1100" dirty="0" smtClean="0"/>
                <a:t> y ¿”disculpable”?</a:t>
              </a:r>
            </a:p>
            <a:p>
              <a:pPr marL="285750" indent="-285750" algn="l">
                <a:buFont typeface="Wingdings" panose="05000000000000000000" pitchFamily="2" charset="2"/>
                <a:buChar char="ü"/>
              </a:pPr>
              <a:r>
                <a:rPr lang="es-ES" sz="1100" b="1" dirty="0" smtClean="0"/>
                <a:t>Psicológico (+dañino)</a:t>
              </a:r>
              <a:endParaRPr lang="es-ES" sz="1100" b="1" dirty="0"/>
            </a:p>
          </p:txBody>
        </p:sp>
        <p:sp>
          <p:nvSpPr>
            <p:cNvPr id="25" name="24 Flecha abajo"/>
            <p:cNvSpPr/>
            <p:nvPr/>
          </p:nvSpPr>
          <p:spPr>
            <a:xfrm>
              <a:off x="2843808" y="4153519"/>
              <a:ext cx="266372" cy="499617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ES"/>
            </a:p>
          </p:txBody>
        </p:sp>
      </p:grpSp>
    </p:spTree>
    <p:extLst>
      <p:ext uri="{BB962C8B-B14F-4D97-AF65-F5344CB8AC3E}">
        <p14:creationId xmlns="" xmlns:p14="http://schemas.microsoft.com/office/powerpoint/2010/main" val="235709208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188914"/>
            <a:ext cx="11329589" cy="773111"/>
          </a:xfrm>
        </p:spPr>
        <p:txBody>
          <a:bodyPr>
            <a:normAutofit fontScale="90000"/>
          </a:bodyPr>
          <a:lstStyle/>
          <a:p>
            <a:pPr algn="r"/>
            <a:r>
              <a:rPr lang="es-ES" altLang="es-ES" dirty="0" smtClean="0">
                <a:solidFill>
                  <a:srgbClr val="003366"/>
                </a:solidFill>
                <a:latin typeface="Britannic Bold" panose="020B0903060703020204" pitchFamily="34" charset="0"/>
              </a:rPr>
              <a:t>Particularidades</a:t>
            </a:r>
            <a:endParaRPr lang="es-ES" altLang="es-ES" dirty="0">
              <a:solidFill>
                <a:srgbClr val="003366"/>
              </a:solidFill>
              <a:latin typeface="Britannic Bold" panose="020B0903060703020204" pitchFamily="34" charset="0"/>
            </a:endParaRPr>
          </a:p>
        </p:txBody>
      </p:sp>
      <p:pic>
        <p:nvPicPr>
          <p:cNvPr id="4098" name="Picture 2" descr="C:\Users\Patri\Documents\Afundación 2016\Imágenes\Cyber-Bullying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4446" y="4653136"/>
            <a:ext cx="4303001" cy="216024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atri\Documents\Afundación 2016\Imágenes\Cyber-Bully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447" y="5580856"/>
            <a:ext cx="2455068" cy="1232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atri\Documents\Afundación 2016\Imágenes\Cyber-Bullying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9031" y="5580856"/>
            <a:ext cx="2455068" cy="123252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Patri\Documents\Afundación 2016\Imágenes\Cyber-Bully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" y="6065608"/>
            <a:ext cx="1489485" cy="747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Patri\Documents\Afundación 2016\Imágenes\Cyber-Bullyi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02515" y="6066297"/>
            <a:ext cx="1489485" cy="747768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264356" y="1600201"/>
            <a:ext cx="10318044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Desconoñecemento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 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ciberacoso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é un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delito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penal: empodera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ao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agresor/a e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desprotexe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vítima</a:t>
            </a:r>
            <a:endParaRPr kumimoji="0" lang="es-ES" sz="1700" b="0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Agresores: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Sentimento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invencibilidade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1" i="1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online e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poder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sobre 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vítima</a:t>
            </a:r>
            <a:endParaRPr kumimoji="0" lang="es-ES" sz="1700" b="0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Invasión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sen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límite temporal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acceso 24h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á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vítima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conectividade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permanente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aos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dispositivos móviles)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Aqueles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lugares que 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rapaz/rapaza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consideraría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máis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seguros 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(como o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fogar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a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súa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habitación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 pasan a ser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lugares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onde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tamén</a:t>
            </a: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pode </a:t>
            </a:r>
            <a:r>
              <a:rPr kumimoji="0" lang="es-ES" sz="17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ser </a:t>
            </a:r>
            <a:r>
              <a:rPr kumimoji="0" lang="es-ES" sz="17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vítima</a:t>
            </a:r>
            <a:endParaRPr kumimoji="0" lang="es-ES" sz="17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7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Difícil escape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Internet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é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o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medio 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no 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 socializan e 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interactúan </a:t>
            </a:r>
            <a:r>
              <a:rPr kumimoji="0" lang="es-ES" sz="17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cos</a:t>
            </a:r>
            <a:r>
              <a:rPr kumimoji="0" lang="es-ES" sz="17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7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pares.</a:t>
            </a:r>
          </a:p>
        </p:txBody>
      </p:sp>
    </p:spTree>
    <p:extLst>
      <p:ext uri="{BB962C8B-B14F-4D97-AF65-F5344CB8AC3E}">
        <p14:creationId xmlns="" xmlns:p14="http://schemas.microsoft.com/office/powerpoint/2010/main" val="1252377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188914"/>
            <a:ext cx="11329589" cy="668336"/>
          </a:xfrm>
        </p:spPr>
        <p:txBody>
          <a:bodyPr>
            <a:normAutofit fontScale="90000"/>
          </a:bodyPr>
          <a:lstStyle/>
          <a:p>
            <a:pPr algn="r"/>
            <a:r>
              <a:rPr lang="es-ES" altLang="es-ES" sz="4800" dirty="0" smtClean="0">
                <a:solidFill>
                  <a:srgbClr val="003366"/>
                </a:solidFill>
                <a:latin typeface="Britannic Bold" panose="020B0903060703020204" pitchFamily="34" charset="0"/>
              </a:rPr>
              <a:t>Particularidades</a:t>
            </a:r>
            <a:endParaRPr lang="es-ES" altLang="es-ES" sz="4800" dirty="0">
              <a:solidFill>
                <a:srgbClr val="003366"/>
              </a:solidFill>
              <a:latin typeface="Britannic Bold" panose="020B0903060703020204" pitchFamily="34" charset="0"/>
            </a:endParaRPr>
          </a:p>
        </p:txBody>
      </p:sp>
      <p:pic>
        <p:nvPicPr>
          <p:cNvPr id="5122" name="Picture 2" descr="C:\Users\Patri\Documents\Afundación 2016\Imágenes\nina_sufirendo_ciberbully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84" y="1484785"/>
            <a:ext cx="2830817" cy="1467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atri\Documents\Afundación 2016\Imágenes\nina_sufirendo_ciberbully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84" y="5390020"/>
            <a:ext cx="2830817" cy="1467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atri\Documents\Afundación 2016\Imágenes\nina_sufirendo_ciberbullyi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1184" y="3356993"/>
            <a:ext cx="2830817" cy="146798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181203" y="1484785"/>
            <a:ext cx="8179981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Escalada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conflicto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inmediatez das </a:t>
            </a:r>
            <a:r>
              <a:rPr kumimoji="0" 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comunicacións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actos impulsivos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distancia física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debilita 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as </a:t>
            </a:r>
            <a:r>
              <a:rPr kumimoji="0" 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restriccións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sociais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da agresión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limita 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percepción 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dano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empatía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Os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efectos 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 </a:t>
            </a:r>
            <a:r>
              <a:rPr kumimoji="0" lang="es-E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ciberagresión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poden </a:t>
            </a:r>
            <a:r>
              <a:rPr kumimoji="0" lang="es-E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manterse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― </a:t>
            </a:r>
            <a:r>
              <a:rPr kumimoji="0" 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moi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difícil retirar os </a:t>
            </a:r>
            <a:r>
              <a:rPr kumimoji="0" lang="es-E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contidos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cal mantén e prolonga as consecuencias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Maior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afectación 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das víctimas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(</a:t>
            </a:r>
            <a:r>
              <a:rPr kumimoji="0" lang="es-E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Kowalski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&amp; </a:t>
            </a:r>
            <a:r>
              <a:rPr kumimoji="0" lang="es-ES" sz="2000" b="0" i="0" u="none" strike="noStrike" kern="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Limber</a:t>
            </a:r>
            <a:r>
              <a:rPr kumimoji="0" lang="es-ES" sz="20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2013</a:t>
            </a:r>
            <a:r>
              <a:rPr kumimoji="0" lang="es-E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ts val="6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Maior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20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dificultade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detectar, abordar 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</a:t>
            </a:r>
            <a:r>
              <a:rPr kumimoji="0" lang="es-ES" sz="20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tratar o </a:t>
            </a: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problema</a:t>
            </a:r>
            <a:endParaRPr kumimoji="0" lang="es-ES" altLang="es-ES" sz="2000" b="0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317139722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383" y="1800820"/>
            <a:ext cx="11382876" cy="50571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01473" y="69933"/>
            <a:ext cx="2747844" cy="2867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292704684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5108"/>
            <a:ext cx="11329589" cy="744536"/>
          </a:xfrm>
        </p:spPr>
        <p:txBody>
          <a:bodyPr>
            <a:normAutofit fontScale="90000"/>
          </a:bodyPr>
          <a:lstStyle/>
          <a:p>
            <a:pPr algn="r"/>
            <a:r>
              <a:rPr lang="es-ES" altLang="es-ES" dirty="0" smtClean="0">
                <a:solidFill>
                  <a:srgbClr val="003366"/>
                </a:solidFill>
                <a:latin typeface="Britannic Bold" panose="020B0903060703020204" pitchFamily="34" charset="0"/>
              </a:rPr>
              <a:t>Prevalencia</a:t>
            </a:r>
            <a:endParaRPr lang="es-ES" altLang="es-ES" sz="4800" dirty="0">
              <a:solidFill>
                <a:srgbClr val="003366"/>
              </a:solidFill>
              <a:latin typeface="Britannic Bold" panose="020B0903060703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914401" y="609600"/>
            <a:ext cx="10942239" cy="4882761"/>
          </a:xfrm>
          <a:prstGeom prst="rect">
            <a:avLst/>
          </a:prstGeom>
          <a:noFill/>
          <a:ln>
            <a:solidFill>
              <a:srgbClr val="BBE0E3"/>
            </a:solidFill>
          </a:ln>
          <a:effectLst/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Autofit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OBSERVATORIO ESTATAL DE LA CONVIVENCIA ESCOLAR (MINISTERIO DE EDUCACIÓN, 2010)</a:t>
            </a:r>
          </a:p>
          <a:p>
            <a:pPr lvl="1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El </a:t>
            </a:r>
            <a:r>
              <a:rPr 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2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%</a:t>
            </a: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de la población escolar sufre </a:t>
            </a:r>
            <a:r>
              <a:rPr lang="es-ES" alt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Ciberacoso</a:t>
            </a: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. 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Observatorio Muerto!</a:t>
            </a:r>
            <a:endParaRPr lang="en-US" altLang="es-ES" sz="1300" b="1" kern="0" dirty="0" smtClean="0">
              <a:solidFill>
                <a:srgbClr val="800000"/>
              </a:solidFill>
              <a:latin typeface="Arial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EU KIDS ONLINE (2011)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Un 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6</a:t>
            </a:r>
            <a:r>
              <a:rPr kumimoji="0" lang="en-US" alt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r>
              <a:rPr kumimoji="0" lang="en-US" alt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de los </a:t>
            </a:r>
            <a:r>
              <a:rPr kumimoji="0" lang="en-US" altLang="es-E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menores</a:t>
            </a:r>
            <a:r>
              <a:rPr kumimoji="0" lang="en-U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es-E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europeos</a:t>
            </a:r>
            <a:r>
              <a:rPr kumimoji="0" lang="en-U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de entre 6 y 9 </a:t>
            </a:r>
            <a:r>
              <a:rPr kumimoji="0" lang="en-US" altLang="es-E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años</a:t>
            </a:r>
            <a:r>
              <a:rPr kumimoji="0" lang="en-U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recibió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mensajes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molestos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u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ofensivos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a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través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de Internet en los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último</a:t>
            </a:r>
            <a:r>
              <a:rPr lang="en-U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s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12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meses</a:t>
            </a:r>
            <a:endParaRPr kumimoji="0" lang="en-US" altLang="es-ES" sz="13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VALEDOR DO POBO DE GALICIA-USC (2014) 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n-U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Un 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8,9% de los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estudiantes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de ESO en Galicia se </a:t>
            </a:r>
            <a:r>
              <a:rPr kumimoji="0" lang="en-U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sintió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pt-BR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amenazado</a:t>
            </a:r>
            <a:r>
              <a:rPr kumimoji="0" lang="pt-BR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pt-BR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acosado</a:t>
            </a:r>
            <a:r>
              <a:rPr kumimoji="0" lang="pt-BR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o </a:t>
            </a:r>
            <a:r>
              <a:rPr kumimoji="0" lang="pt-BR" altLang="es-ES" sz="1300" b="1" i="0" u="none" strike="noStrike" kern="0" cap="none" spc="0" normalizeH="0" baseline="0" noProof="0" dirty="0" err="1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humillado</a:t>
            </a:r>
            <a:r>
              <a:rPr kumimoji="0" lang="pt-BR" alt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a través de </a:t>
            </a:r>
            <a:r>
              <a:rPr kumimoji="0" lang="pt-BR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Internet </a:t>
            </a:r>
            <a:r>
              <a:rPr kumimoji="0" lang="pt-BR" altLang="es-E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en</a:t>
            </a:r>
            <a:r>
              <a:rPr kumimoji="0" lang="pt-BR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pt-BR" altLang="es-ES" sz="13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los</a:t>
            </a:r>
            <a:r>
              <a:rPr kumimoji="0" lang="pt-BR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últimos 12 meses; u</a:t>
            </a:r>
            <a:r>
              <a:rPr kumimoji="0" lang="en-U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n </a:t>
            </a:r>
            <a:r>
              <a:rPr kumimoji="0" lang="en-U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6,8% a</a:t>
            </a:r>
            <a:r>
              <a:rPr kumimoji="0" lang="pt-BR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menazó</a:t>
            </a:r>
            <a:r>
              <a:rPr kumimoji="0" lang="pt-BR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, </a:t>
            </a:r>
            <a:r>
              <a:rPr kumimoji="0" lang="pt-BR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acosó</a:t>
            </a:r>
            <a:r>
              <a:rPr kumimoji="0" lang="pt-BR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o </a:t>
            </a:r>
            <a:r>
              <a:rPr kumimoji="0" lang="pt-BR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humilló</a:t>
            </a:r>
            <a:r>
              <a:rPr kumimoji="0" lang="pt-BR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a </a:t>
            </a:r>
            <a:r>
              <a:rPr kumimoji="0" lang="pt-BR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otros</a:t>
            </a:r>
            <a:r>
              <a:rPr kumimoji="0" lang="pt-BR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  <a:r>
              <a:rPr kumimoji="0" lang="pt-BR" alt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a través de </a:t>
            </a:r>
            <a:r>
              <a:rPr kumimoji="0" lang="pt-BR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Internet</a:t>
            </a:r>
          </a:p>
          <a:p>
            <a:pPr marL="5715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SAVE THE CHILDREN (2016)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kumimoji="0" lang="es-E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Un </a:t>
            </a:r>
            <a:r>
              <a:rPr kumimoji="0" lang="es-E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6,9% de los estudiantes españoles de ESO </a:t>
            </a:r>
            <a:r>
              <a:rPr kumimoji="0" lang="es-ES" alt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se considera </a:t>
            </a:r>
            <a:r>
              <a:rPr kumimoji="0" lang="es-ES" alt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víctima de </a:t>
            </a:r>
            <a:r>
              <a:rPr kumimoji="0" lang="es-ES" alt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ciberacoso</a:t>
            </a:r>
            <a:endParaRPr kumimoji="0" lang="es-ES" altLang="es-ES" sz="1300" b="1" i="0" u="none" strike="noStrike" kern="0" cap="none" spc="0" normalizeH="0" baseline="0" noProof="0" dirty="0" smtClean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cs typeface="Arial"/>
            </a:endParaRPr>
          </a:p>
          <a:p>
            <a:pPr marL="5715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8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NET CHILDREN GO MOBILE 2016 (COMISIÓN EUROPEA)</a:t>
            </a:r>
          </a:p>
          <a:p>
            <a:pPr marL="742950" marR="0" lvl="1" indent="-28575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El </a:t>
            </a:r>
            <a:r>
              <a:rPr kumimoji="0" lang="es-ES" sz="1300" b="1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12</a:t>
            </a:r>
            <a:r>
              <a:rPr kumimoji="0" lang="es-ES" sz="1300" b="1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%</a:t>
            </a: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de </a:t>
            </a:r>
            <a:r>
              <a:rPr kumimoji="0" 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niños/as de entre </a:t>
            </a: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9 </a:t>
            </a:r>
            <a:r>
              <a:rPr kumimoji="0" 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y16 años fue </a:t>
            </a:r>
            <a:r>
              <a:rPr kumimoji="0" lang="es-ES" sz="1300" b="0" i="0" u="none" strike="noStrike" kern="0" cap="none" spc="0" normalizeH="0" baseline="0" noProof="0" dirty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víctima de </a:t>
            </a:r>
            <a:r>
              <a:rPr kumimoji="0" lang="es-ES" sz="13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ciberacoso</a:t>
            </a:r>
            <a:r>
              <a:rPr kumimoji="0" lang="es-ES" sz="1300" b="0" i="0" u="none" strike="noStrike" kern="0" cap="none" spc="0" normalizeH="0" baseline="0" noProof="0" dirty="0" smtClean="0">
                <a:ln>
                  <a:noFill/>
                </a:ln>
                <a:solidFill>
                  <a:srgbClr val="2D2D8A">
                    <a:lumMod val="50000"/>
                  </a:srgbClr>
                </a:solidFill>
                <a:effectLst/>
                <a:uLnTx/>
                <a:uFillTx/>
                <a:latin typeface="Arial"/>
                <a:cs typeface="Arial"/>
              </a:rPr>
              <a:t> </a:t>
            </a:r>
          </a:p>
          <a:p>
            <a:pPr marL="57150" lvl="0" indent="0" algn="just">
              <a:lnSpc>
                <a:spcPct val="100000"/>
              </a:lnSpc>
              <a:buClrTx/>
              <a:buNone/>
              <a:defRPr/>
            </a:pPr>
            <a:r>
              <a:rPr lang="es-ES" altLang="es-ES" sz="1300" b="1" kern="0" dirty="0" smtClean="0">
                <a:solidFill>
                  <a:srgbClr val="800000"/>
                </a:solidFill>
                <a:latin typeface="Arial"/>
                <a:cs typeface="Arial"/>
              </a:rPr>
              <a:t>ESTRATEXIA GALEGA DE CONVIVENCIA ESCOLAR: IMFORME DE DIAGNOSE (2016)</a:t>
            </a:r>
          </a:p>
          <a:p>
            <a:pPr marL="457200" lvl="1" indent="0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El 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5,7% de los escolares fue amenazado o insultado a través de las TIC</a:t>
            </a:r>
          </a:p>
          <a:p>
            <a:pPr marL="457200" lvl="1" indent="0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Observatorio </a:t>
            </a:r>
            <a:r>
              <a:rPr 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Galego</a:t>
            </a: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da Convivencia escolar: 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Observatorio Muerto!</a:t>
            </a:r>
          </a:p>
          <a:p>
            <a:pPr marL="57150" indent="0" algn="just">
              <a:lnSpc>
                <a:spcPct val="100000"/>
              </a:lnSpc>
              <a:buClrTx/>
              <a:buNone/>
              <a:defRPr/>
            </a:pPr>
            <a:r>
              <a:rPr lang="es-ES" altLang="es-ES" sz="1300" b="1" kern="0" dirty="0" smtClean="0">
                <a:solidFill>
                  <a:srgbClr val="800000"/>
                </a:solidFill>
                <a:latin typeface="Arial"/>
                <a:cs typeface="Arial"/>
              </a:rPr>
              <a:t>OCDE (Informe Pisa 2016): 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Un 14% de los escolares españoles sufre acoso; en Galicia el 17,4%</a:t>
            </a:r>
            <a:r>
              <a:rPr lang="es-ES" altLang="es-ES" sz="1300" b="1" kern="0" dirty="0" smtClean="0">
                <a:solidFill>
                  <a:srgbClr val="800000"/>
                </a:solidFill>
                <a:latin typeface="Arial"/>
                <a:cs typeface="Arial"/>
              </a:rPr>
              <a:t>OMS (2016): 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Un 7% de los adolescentes españoles fueron acosados a través de la Red</a:t>
            </a:r>
          </a:p>
          <a:p>
            <a:pPr marL="57150" lvl="0" indent="0" algn="just">
              <a:lnSpc>
                <a:spcPct val="100000"/>
              </a:lnSpc>
              <a:buClrTx/>
              <a:buNone/>
              <a:defRPr/>
            </a:pPr>
            <a:r>
              <a:rPr lang="es-ES" altLang="es-ES" sz="1300" b="1" kern="0" dirty="0" err="1" smtClean="0">
                <a:solidFill>
                  <a:srgbClr val="800000"/>
                </a:solidFill>
                <a:latin typeface="Arial"/>
                <a:cs typeface="Arial"/>
              </a:rPr>
              <a:t>Zych</a:t>
            </a:r>
            <a:r>
              <a:rPr lang="es-ES" altLang="es-ES" sz="1300" b="1" kern="0" dirty="0" smtClean="0">
                <a:solidFill>
                  <a:srgbClr val="800000"/>
                </a:solidFill>
                <a:latin typeface="Arial"/>
                <a:cs typeface="Arial"/>
              </a:rPr>
              <a:t>, Ortega y Marín (2016): Revisión de estudios en España</a:t>
            </a:r>
          </a:p>
          <a:p>
            <a:pPr marL="457200" lvl="1" indent="0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Caos de Cifras de Acoso :desde un 5% a un a78%; </a:t>
            </a:r>
            <a:r>
              <a:rPr 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idem</a:t>
            </a: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Ciberacoso</a:t>
            </a: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: entre un  6,5% y un 72% </a:t>
            </a:r>
          </a:p>
          <a:p>
            <a:pPr marL="57150" lvl="0" indent="0" algn="just">
              <a:lnSpc>
                <a:spcPct val="100000"/>
              </a:lnSpc>
              <a:buClrTx/>
              <a:buNone/>
              <a:defRPr/>
            </a:pPr>
            <a:r>
              <a:rPr lang="es-ES" altLang="es-ES" sz="1300" b="1" kern="0" dirty="0" smtClean="0">
                <a:solidFill>
                  <a:srgbClr val="800000"/>
                </a:solidFill>
                <a:latin typeface="Arial"/>
                <a:cs typeface="Arial"/>
              </a:rPr>
              <a:t>USC (2017):</a:t>
            </a:r>
          </a:p>
          <a:p>
            <a:pPr marL="457200" lvl="1" indent="0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El 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9,4%</a:t>
            </a: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refiere ser víctima de </a:t>
            </a:r>
            <a:r>
              <a:rPr lang="es-ES" altLang="es-ES" sz="1300" b="1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ciberacoso</a:t>
            </a: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y </a:t>
            </a:r>
            <a:r>
              <a:rPr lang="es-ES" altLang="es-ES" sz="1300" b="1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8,8%</a:t>
            </a: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</a:t>
            </a:r>
            <a:r>
              <a:rPr lang="es-ES" alt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ciberagresores</a:t>
            </a:r>
            <a:endParaRPr lang="es-ES" altLang="es-ES" sz="1300" kern="0" dirty="0" smtClean="0">
              <a:solidFill>
                <a:srgbClr val="2D2D8A">
                  <a:lumMod val="50000"/>
                </a:srgbClr>
              </a:solidFill>
              <a:latin typeface="Arial"/>
              <a:cs typeface="Arial"/>
            </a:endParaRPr>
          </a:p>
          <a:p>
            <a:pPr marL="457200" lvl="1" indent="0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Aproximadamente 4 de cada 10 víctimas son  también agresores</a:t>
            </a:r>
          </a:p>
          <a:p>
            <a:pPr marL="457200" lvl="1" indent="0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Más el 80% de los acosados en la Red son  también acosados fuera de ella (</a:t>
            </a:r>
            <a:r>
              <a:rPr lang="es-ES" alt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Olweus</a:t>
            </a: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&amp; </a:t>
            </a:r>
            <a:r>
              <a:rPr lang="es-ES" alt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Limber</a:t>
            </a:r>
            <a:r>
              <a:rPr lang="es-ES" alt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, 2018)</a:t>
            </a:r>
          </a:p>
          <a:p>
            <a:pPr marL="57150" lvl="0" indent="0" algn="just">
              <a:lnSpc>
                <a:spcPct val="100000"/>
              </a:lnSpc>
              <a:buClrTx/>
              <a:buNone/>
              <a:defRPr/>
            </a:pPr>
            <a:r>
              <a:rPr lang="es-ES" altLang="es-ES" sz="1300" b="1" kern="0" dirty="0" smtClean="0">
                <a:solidFill>
                  <a:srgbClr val="800000"/>
                </a:solidFill>
                <a:latin typeface="Arial"/>
                <a:cs typeface="Arial"/>
              </a:rPr>
              <a:t>UNESCO (2019)</a:t>
            </a:r>
          </a:p>
          <a:p>
            <a:pPr marL="457200" lvl="1" indent="0" algn="just">
              <a:lnSpc>
                <a:spcPct val="100000"/>
              </a:lnSpc>
              <a:buClrTx/>
              <a:buFont typeface="Wingdings" pitchFamily="2" charset="2"/>
              <a:buChar char="Ø"/>
              <a:defRPr/>
            </a:pP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En el mundo 1 de cada 3 escolares sufre alguna forma de acoso o </a:t>
            </a:r>
            <a:r>
              <a:rPr 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ciberacoso</a:t>
            </a:r>
            <a:endParaRPr lang="es-ES" sz="1300" kern="0" dirty="0" smtClean="0">
              <a:solidFill>
                <a:srgbClr val="2D2D8A">
                  <a:lumMod val="50000"/>
                </a:srgbClr>
              </a:solidFill>
              <a:latin typeface="Arial"/>
              <a:cs typeface="Arial"/>
            </a:endParaRPr>
          </a:p>
          <a:p>
            <a:pPr marL="57150" lvl="0" indent="0" algn="just">
              <a:lnSpc>
                <a:spcPct val="100000"/>
              </a:lnSpc>
              <a:buClrTx/>
              <a:buNone/>
              <a:defRPr/>
            </a:pPr>
            <a:r>
              <a:rPr lang="es-ES" altLang="es-ES" sz="1300" b="1" kern="0" dirty="0" smtClean="0">
                <a:solidFill>
                  <a:srgbClr val="800000"/>
                </a:solidFill>
                <a:latin typeface="Arial"/>
                <a:cs typeface="Arial"/>
              </a:rPr>
              <a:t>USC (2019): </a:t>
            </a: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Estamos ya en un 40% de victimas de acoso y 15% de </a:t>
            </a:r>
            <a:r>
              <a:rPr 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ciberacoso</a:t>
            </a: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(</a:t>
            </a:r>
            <a:r>
              <a:rPr lang="es-ES" sz="1300" kern="0" dirty="0" err="1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Calamarro</a:t>
            </a:r>
            <a:r>
              <a:rPr lang="es-ES" sz="1300" kern="0" dirty="0" smtClean="0">
                <a:solidFill>
                  <a:srgbClr val="2D2D8A">
                    <a:lumMod val="50000"/>
                  </a:srgbClr>
                </a:solidFill>
                <a:latin typeface="Arial"/>
                <a:cs typeface="Arial"/>
              </a:rPr>
              <a:t> y cols. 2019)</a:t>
            </a:r>
            <a:endParaRPr kumimoji="0" lang="es-ES" altLang="es-ES" sz="1300" b="1" i="0" u="none" strike="noStrike" kern="0" cap="none" spc="0" normalizeH="0" baseline="0" noProof="0" dirty="0">
              <a:ln>
                <a:noFill/>
              </a:ln>
              <a:solidFill>
                <a:srgbClr val="2D2D8A">
                  <a:lumMod val="50000"/>
                </a:srgbClr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0521527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527051" y="188914"/>
            <a:ext cx="11329589" cy="735011"/>
          </a:xfrm>
        </p:spPr>
        <p:txBody>
          <a:bodyPr>
            <a:normAutofit fontScale="90000"/>
          </a:bodyPr>
          <a:lstStyle/>
          <a:p>
            <a:pPr algn="r"/>
            <a:r>
              <a:rPr lang="es-ES" altLang="es-ES" dirty="0" smtClean="0">
                <a:solidFill>
                  <a:srgbClr val="003366"/>
                </a:solidFill>
                <a:latin typeface="Britannic Bold" panose="020B0903060703020204" pitchFamily="34" charset="0"/>
              </a:rPr>
              <a:t>Prevalencia</a:t>
            </a:r>
            <a:endParaRPr lang="es-ES" altLang="es-ES" sz="4800" dirty="0">
              <a:solidFill>
                <a:srgbClr val="003366"/>
              </a:solidFill>
              <a:latin typeface="Britannic Bold" panose="020B0903060703020204" pitchFamily="34" charset="0"/>
            </a:endParaRPr>
          </a:p>
        </p:txBody>
      </p:sp>
      <p:pic>
        <p:nvPicPr>
          <p:cNvPr id="1026" name="Picture 2" descr="glacier_iceberg_under_wate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1" y="1412776"/>
            <a:ext cx="11684000" cy="4933950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2 Rectángulo"/>
          <p:cNvSpPr/>
          <p:nvPr/>
        </p:nvSpPr>
        <p:spPr>
          <a:xfrm>
            <a:off x="815413" y="5661248"/>
            <a:ext cx="25523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b="1" dirty="0" smtClean="0">
                <a:solidFill>
                  <a:schemeClr val="bg1"/>
                </a:solidFill>
              </a:rPr>
              <a:t>¿La </a:t>
            </a:r>
            <a:r>
              <a:rPr lang="es-ES" b="1" dirty="0">
                <a:solidFill>
                  <a:schemeClr val="bg1"/>
                </a:solidFill>
              </a:rPr>
              <a:t>punta </a:t>
            </a:r>
            <a:r>
              <a:rPr lang="es-ES" b="1" dirty="0" smtClean="0">
                <a:solidFill>
                  <a:schemeClr val="bg1"/>
                </a:solidFill>
              </a:rPr>
              <a:t>del </a:t>
            </a:r>
            <a:r>
              <a:rPr lang="es-ES" b="1" dirty="0">
                <a:solidFill>
                  <a:schemeClr val="bg1"/>
                </a:solidFill>
              </a:rPr>
              <a:t>iceberg?</a:t>
            </a:r>
            <a:endParaRPr lang="es-E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2515227217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graphicFrame>
        <p:nvGraphicFramePr>
          <p:cNvPr id="5" name="4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278236218"/>
              </p:ext>
            </p:extLst>
          </p:nvPr>
        </p:nvGraphicFramePr>
        <p:xfrm>
          <a:off x="2157037" y="2053613"/>
          <a:ext cx="8176100" cy="20372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66530"/>
                <a:gridCol w="1609570"/>
              </a:tblGrid>
              <a:tr h="277788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CIBERBULLYING</a:t>
                      </a:r>
                      <a:endParaRPr lang="es-ES" sz="18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>
                          <a:effectLst/>
                        </a:rPr>
                        <a:t>%</a:t>
                      </a:r>
                      <a:endParaRPr lang="es-ES" sz="1800" b="0">
                        <a:solidFill>
                          <a:srgbClr val="00000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/>
                </a:tc>
              </a:tr>
              <a:tr h="1055803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Víctimas</a:t>
                      </a:r>
                      <a:r>
                        <a:rPr lang="es-ES" sz="2000" baseline="0" dirty="0" smtClean="0">
                          <a:effectLst/>
                        </a:rPr>
                        <a:t> </a:t>
                      </a:r>
                      <a:r>
                        <a:rPr lang="es-ES" sz="2000" baseline="0" dirty="0" err="1" smtClean="0">
                          <a:effectLst/>
                        </a:rPr>
                        <a:t>ciberacoso</a:t>
                      </a:r>
                      <a:endParaRPr lang="es-ES" sz="2000" baseline="0" dirty="0" smtClean="0">
                        <a:effectLst/>
                      </a:endParaRP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dirty="0" smtClean="0">
                          <a:effectLst/>
                        </a:rPr>
                        <a:t>Víctimas</a:t>
                      </a:r>
                      <a:r>
                        <a:rPr lang="es-ES" sz="2000" baseline="0" dirty="0" smtClean="0">
                          <a:effectLst/>
                        </a:rPr>
                        <a:t> puras</a:t>
                      </a:r>
                    </a:p>
                    <a:p>
                      <a:pPr marL="457200" marR="0" lvl="1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aseline="0" dirty="0" smtClean="0">
                          <a:effectLst/>
                        </a:rPr>
                        <a:t>Víctimas agresoras (</a:t>
                      </a:r>
                      <a:r>
                        <a:rPr lang="es-ES" sz="2000" baseline="0" dirty="0" err="1" smtClean="0">
                          <a:effectLst/>
                        </a:rPr>
                        <a:t>bully-victims</a:t>
                      </a:r>
                      <a:r>
                        <a:rPr lang="es-ES" sz="2000" baseline="0" dirty="0" smtClean="0">
                          <a:effectLst/>
                        </a:rPr>
                        <a:t>)</a:t>
                      </a:r>
                      <a:endParaRPr lang="es-ES" sz="2000" b="0" dirty="0">
                        <a:solidFill>
                          <a:srgbClr val="00206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</a:rPr>
                        <a:t>9,4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5,2%</a:t>
                      </a:r>
                    </a:p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1800" dirty="0" smtClean="0">
                          <a:effectLst/>
                        </a:rPr>
                        <a:t>4,3 (45%)</a:t>
                      </a:r>
                      <a:endParaRPr lang="es-ES" sz="1800" b="0" dirty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</a:endParaRPr>
                    </a:p>
                  </a:txBody>
                  <a:tcPr marL="67084" marR="67084" marT="0" marB="0" anchor="ctr"/>
                </a:tc>
              </a:tr>
              <a:tr h="30891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ES" sz="2000" baseline="0" dirty="0" smtClean="0">
                          <a:effectLst/>
                        </a:rPr>
                        <a:t>Autores </a:t>
                      </a:r>
                      <a:r>
                        <a:rPr lang="es-ES" sz="2000" baseline="0" dirty="0" err="1" smtClean="0">
                          <a:effectLst/>
                        </a:rPr>
                        <a:t>ciberacoso</a:t>
                      </a:r>
                      <a:endParaRPr lang="es-ES" sz="2000" baseline="0" dirty="0" smtClean="0">
                        <a:effectLst/>
                      </a:endParaRPr>
                    </a:p>
                  </a:txBody>
                  <a:tcPr marL="67084" marR="67084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effectLst/>
                        </a:rPr>
                        <a:t>8,8</a:t>
                      </a: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s-ES" sz="1800" b="0" kern="1200" dirty="0" smtClean="0">
                        <a:solidFill>
                          <a:srgbClr val="FF0000"/>
                        </a:solidFill>
                        <a:effectLst/>
                        <a:latin typeface="+mn-lt"/>
                        <a:ea typeface="Arial"/>
                        <a:cs typeface="+mn-cs"/>
                      </a:endParaRPr>
                    </a:p>
                  </a:txBody>
                  <a:tcPr marL="67084" marR="67084" marT="0" marB="0" anchor="ctr"/>
                </a:tc>
              </a:tr>
            </a:tbl>
          </a:graphicData>
        </a:graphic>
      </p:graphicFrame>
      <p:sp>
        <p:nvSpPr>
          <p:cNvPr id="6" name="5 Rectángulo"/>
          <p:cNvSpPr/>
          <p:nvPr/>
        </p:nvSpPr>
        <p:spPr>
          <a:xfrm>
            <a:off x="1861132" y="4278489"/>
            <a:ext cx="8835656" cy="1754326"/>
          </a:xfrm>
          <a:prstGeom prst="rect">
            <a:avLst/>
          </a:prstGeom>
          <a:solidFill>
            <a:srgbClr val="8AA436"/>
          </a:solidFill>
          <a:ln>
            <a:noFill/>
          </a:ln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l"/>
            <a:r>
              <a:rPr lang="es-ES" dirty="0" smtClean="0">
                <a:solidFill>
                  <a:schemeClr val="bg1"/>
                </a:solidFill>
              </a:rPr>
              <a:t>Un 9,4% de los adolescentes gallegos de 12 a 17 años sufre </a:t>
            </a:r>
            <a:r>
              <a:rPr lang="es-ES" dirty="0" err="1" smtClean="0">
                <a:solidFill>
                  <a:schemeClr val="bg1"/>
                </a:solidFill>
              </a:rPr>
              <a:t>ciberacoso</a:t>
            </a:r>
            <a:r>
              <a:rPr lang="es-ES" dirty="0" smtClean="0">
                <a:solidFill>
                  <a:schemeClr val="bg1"/>
                </a:solidFill>
              </a:rPr>
              <a:t> y un 8,8% lo ejerce, es vivenciado bajo ambos roles más frecuentemente de lo que pudiéramos pensar (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Casi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la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mitad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de los </a:t>
            </a:r>
            <a:r>
              <a:rPr lang="en-US" b="1" dirty="0" err="1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acosados</a:t>
            </a:r>
            <a:r>
              <a:rPr lang="en-US" b="1" dirty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en la Red son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también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</a:t>
            </a:r>
            <a:r>
              <a:rPr lang="en-US" b="1" dirty="0" err="1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acosadores</a:t>
            </a:r>
            <a:r>
              <a:rPr lang="en-US" b="1" dirty="0" smtClean="0">
                <a:solidFill>
                  <a:schemeClr val="bg1"/>
                </a:solidFill>
                <a:latin typeface="Tahoma" pitchFamily="34" charset="0"/>
                <a:cs typeface="Tahoma" pitchFamily="34" charset="0"/>
              </a:rPr>
              <a:t> (el 45%).</a:t>
            </a:r>
          </a:p>
          <a:p>
            <a:pPr algn="l"/>
            <a:endParaRPr lang="en-US" b="1" dirty="0" smtClean="0">
              <a:solidFill>
                <a:schemeClr val="bg1"/>
              </a:solidFill>
              <a:latin typeface="Tahoma" pitchFamily="34" charset="0"/>
              <a:cs typeface="Tahoma" pitchFamily="34" charset="0"/>
            </a:endParaRPr>
          </a:p>
          <a:p>
            <a:pPr algn="l"/>
            <a:r>
              <a:rPr lang="es-ES" dirty="0" smtClean="0">
                <a:solidFill>
                  <a:schemeClr val="bg1"/>
                </a:solidFill>
              </a:rPr>
              <a:t>Por lo tanto… </a:t>
            </a:r>
            <a:r>
              <a:rPr lang="es-ES" b="1" dirty="0" smtClean="0">
                <a:solidFill>
                  <a:schemeClr val="bg1"/>
                </a:solidFill>
              </a:rPr>
              <a:t>no sólo debemos preguntarnos si mi hijo/a puede estar sufriendo acoso en la Red, sino también si puede estar acosando a otros/as.</a:t>
            </a:r>
            <a:endParaRPr lang="es-ES" b="1" dirty="0">
              <a:solidFill>
                <a:schemeClr val="bg1"/>
              </a:solidFill>
            </a:endParaRPr>
          </a:p>
        </p:txBody>
      </p:sp>
      <p:sp>
        <p:nvSpPr>
          <p:cNvPr id="7" name="Título 2"/>
          <p:cNvSpPr txBox="1">
            <a:spLocks/>
          </p:cNvSpPr>
          <p:nvPr/>
        </p:nvSpPr>
        <p:spPr>
          <a:xfrm>
            <a:off x="5515430" y="1094310"/>
            <a:ext cx="4817708" cy="38372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100" kern="1200" cap="all" spc="200" baseline="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s-ES_tradnl" sz="3200" dirty="0" smtClean="0"/>
              <a:t>Datos de </a:t>
            </a:r>
            <a:r>
              <a:rPr lang="es-ES_tradnl" sz="3200" dirty="0" err="1" smtClean="0"/>
              <a:t>galicia</a:t>
            </a:r>
            <a:r>
              <a:rPr lang="es-ES_tradnl" sz="3200" dirty="0" smtClean="0"/>
              <a:t> </a:t>
            </a:r>
            <a:r>
              <a:rPr lang="es-ES_tradnl" sz="2800" dirty="0" smtClean="0">
                <a:solidFill>
                  <a:schemeClr val="accent2"/>
                </a:solidFill>
              </a:rPr>
              <a:t>(USC, 2018; 12-17 años)</a:t>
            </a:r>
            <a:endParaRPr lang="es-ES_tradnl" sz="28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742480762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40324" y="3138822"/>
            <a:ext cx="5913519" cy="30777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algn="ctr"/>
            <a:endParaRPr lang="es-ES" sz="1400" b="1" dirty="0">
              <a:solidFill>
                <a:srgbClr val="002060"/>
              </a:solidFill>
            </a:endParaRPr>
          </a:p>
        </p:txBody>
      </p:sp>
      <p:graphicFrame>
        <p:nvGraphicFramePr>
          <p:cNvPr id="2" name="1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933472453"/>
              </p:ext>
            </p:extLst>
          </p:nvPr>
        </p:nvGraphicFramePr>
        <p:xfrm>
          <a:off x="581986" y="1767449"/>
          <a:ext cx="6542170" cy="248820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5611441"/>
                <a:gridCol w="930729"/>
              </a:tblGrid>
              <a:tr h="697468">
                <a:tc gridSpan="2"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ACOSO-CIBERACOSO</a:t>
                      </a:r>
                      <a:endParaRPr lang="es-ES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ES"/>
                    </a:p>
                  </a:txBody>
                  <a:tcPr/>
                </a:tc>
              </a:tr>
              <a:tr h="895366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>
                          <a:effectLst/>
                        </a:rPr>
                        <a:t>Acosados </a:t>
                      </a:r>
                      <a:r>
                        <a:rPr lang="es-ES" sz="2000" dirty="0" smtClean="0">
                          <a:effectLst/>
                        </a:rPr>
                        <a:t>cara a cara que también son acosados en la Red</a:t>
                      </a:r>
                      <a:endParaRPr lang="es-ES" sz="20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dirty="0" smtClean="0">
                          <a:effectLst/>
                        </a:rPr>
                        <a:t>26,4</a:t>
                      </a:r>
                      <a:r>
                        <a:rPr lang="es-ES" sz="2000" dirty="0">
                          <a:effectLst/>
                        </a:rPr>
                        <a:t>%</a:t>
                      </a:r>
                      <a:endParaRPr lang="es-ES" sz="2000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895366">
                <a:tc>
                  <a:txBody>
                    <a:bodyPr/>
                    <a:lstStyle/>
                    <a:p>
                      <a:pPr marL="0" lvl="1" indent="0"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err="1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Ciberacosados</a:t>
                      </a:r>
                      <a:r>
                        <a:rPr lang="es-ES" sz="2000" b="1" dirty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que </a:t>
                      </a:r>
                      <a:r>
                        <a:rPr lang="es-E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también</a:t>
                      </a:r>
                      <a:r>
                        <a:rPr lang="es-ES" sz="2000" b="1" baseline="0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 </a:t>
                      </a:r>
                      <a:r>
                        <a:rPr lang="es-E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son acosados cara a cara</a:t>
                      </a:r>
                      <a:endParaRPr lang="es-ES" sz="20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es-ES" sz="2000" b="1" dirty="0" smtClean="0">
                          <a:solidFill>
                            <a:schemeClr val="accent4">
                              <a:lumMod val="75000"/>
                            </a:schemeClr>
                          </a:solidFill>
                          <a:effectLst/>
                        </a:rPr>
                        <a:t>80,3%</a:t>
                      </a:r>
                      <a:endParaRPr lang="es-ES" sz="2000" b="1" dirty="0">
                        <a:solidFill>
                          <a:schemeClr val="accent4">
                            <a:lumMod val="75000"/>
                          </a:schemeClr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Marcador de texto 4"/>
          <p:cNvSpPr>
            <a:spLocks noGrp="1"/>
          </p:cNvSpPr>
          <p:nvPr>
            <p:ph type="body" sz="half" idx="2"/>
          </p:nvPr>
        </p:nvSpPr>
        <p:spPr>
          <a:xfrm>
            <a:off x="7782712" y="1261984"/>
            <a:ext cx="3854115" cy="5116664"/>
          </a:xfrm>
        </p:spPr>
        <p:txBody>
          <a:bodyPr>
            <a:normAutofit fontScale="40000" lnSpcReduction="20000"/>
          </a:bodyPr>
          <a:lstStyle/>
          <a:p>
            <a:pPr algn="ctr"/>
            <a:r>
              <a:rPr lang="es-ES" sz="4500" b="1" dirty="0">
                <a:solidFill>
                  <a:schemeClr val="bg1"/>
                </a:solidFill>
              </a:rPr>
              <a:t>La relación entre ACOSO OFF-LINE y ACOSO ON LINE ha sido muy poco estudiada</a:t>
            </a:r>
          </a:p>
          <a:p>
            <a:pPr algn="just"/>
            <a:r>
              <a:rPr lang="es-ES" sz="4500" dirty="0" smtClean="0">
                <a:solidFill>
                  <a:schemeClr val="bg1"/>
                </a:solidFill>
              </a:rPr>
              <a:t>Los </a:t>
            </a:r>
            <a:r>
              <a:rPr lang="es-ES" sz="4500" dirty="0">
                <a:solidFill>
                  <a:schemeClr val="bg1"/>
                </a:solidFill>
              </a:rPr>
              <a:t>datos </a:t>
            </a:r>
            <a:r>
              <a:rPr lang="es-ES" sz="4500" dirty="0" smtClean="0">
                <a:solidFill>
                  <a:schemeClr val="bg1"/>
                </a:solidFill>
              </a:rPr>
              <a:t>dicen </a:t>
            </a:r>
            <a:r>
              <a:rPr lang="es-ES" sz="4500" dirty="0">
                <a:solidFill>
                  <a:schemeClr val="bg1"/>
                </a:solidFill>
              </a:rPr>
              <a:t>que es muy frecuente que un menor que está siendo acosado en la Red también lo esté siendo cara a cara (en el 80% de los casos). Es menos frecuente el fenómeno inverso. El hecho de ser insultado, amenazado… en la Red es un hecho revelador, un indicador preocupante en la mayor parte dos casos.</a:t>
            </a:r>
          </a:p>
          <a:p>
            <a:pPr algn="just"/>
            <a:r>
              <a:rPr lang="es-ES" sz="4500" b="1" dirty="0" smtClean="0">
                <a:solidFill>
                  <a:schemeClr val="bg1"/>
                </a:solidFill>
              </a:rPr>
              <a:t>Aun </a:t>
            </a:r>
            <a:r>
              <a:rPr lang="es-ES" sz="4500" b="1" dirty="0">
                <a:solidFill>
                  <a:schemeClr val="bg1"/>
                </a:solidFill>
              </a:rPr>
              <a:t>así en 1 de cada 4 casos los que sufren acoso cara a cara siguen </a:t>
            </a:r>
            <a:r>
              <a:rPr lang="es-ES" sz="4500" b="1" dirty="0" err="1" smtClean="0">
                <a:solidFill>
                  <a:schemeClr val="bg1"/>
                </a:solidFill>
              </a:rPr>
              <a:t>sufrIéndolo</a:t>
            </a:r>
            <a:r>
              <a:rPr lang="es-ES" sz="4500" b="1" dirty="0" smtClean="0">
                <a:solidFill>
                  <a:schemeClr val="bg1"/>
                </a:solidFill>
              </a:rPr>
              <a:t> </a:t>
            </a:r>
            <a:r>
              <a:rPr lang="es-ES" sz="4500" b="1" dirty="0">
                <a:solidFill>
                  <a:schemeClr val="bg1"/>
                </a:solidFill>
              </a:rPr>
              <a:t>en Internet, … no termina en el centro escolar.</a:t>
            </a:r>
          </a:p>
          <a:p>
            <a:endParaRPr lang="es-ES_tradnl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962927438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graphicFrame>
        <p:nvGraphicFramePr>
          <p:cNvPr id="6" name="5 Gráfico"/>
          <p:cNvGraphicFramePr/>
          <p:nvPr>
            <p:extLst>
              <p:ext uri="{D42A27DB-BD31-4B8C-83A1-F6EECF244321}">
                <p14:modId xmlns="" xmlns:p14="http://schemas.microsoft.com/office/powerpoint/2010/main" val="2785787311"/>
              </p:ext>
            </p:extLst>
          </p:nvPr>
        </p:nvGraphicFramePr>
        <p:xfrm>
          <a:off x="930729" y="3167743"/>
          <a:ext cx="5649045" cy="34943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7" name="6 Gráfico"/>
          <p:cNvGraphicFramePr/>
          <p:nvPr>
            <p:extLst>
              <p:ext uri="{D42A27DB-BD31-4B8C-83A1-F6EECF244321}">
                <p14:modId xmlns="" xmlns:p14="http://schemas.microsoft.com/office/powerpoint/2010/main" val="2740017838"/>
              </p:ext>
            </p:extLst>
          </p:nvPr>
        </p:nvGraphicFramePr>
        <p:xfrm>
          <a:off x="930730" y="337066"/>
          <a:ext cx="5649044" cy="31024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9 Elipse"/>
          <p:cNvSpPr/>
          <p:nvPr/>
        </p:nvSpPr>
        <p:spPr>
          <a:xfrm>
            <a:off x="2505578" y="4148432"/>
            <a:ext cx="287383" cy="287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1" name="10 Elipse"/>
          <p:cNvSpPr/>
          <p:nvPr/>
        </p:nvSpPr>
        <p:spPr>
          <a:xfrm>
            <a:off x="4249056" y="3665136"/>
            <a:ext cx="293256" cy="28738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12" name="11 Elipse"/>
          <p:cNvSpPr/>
          <p:nvPr/>
        </p:nvSpPr>
        <p:spPr>
          <a:xfrm>
            <a:off x="5954945" y="5156437"/>
            <a:ext cx="287383" cy="28738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7880683" y="1208404"/>
            <a:ext cx="3875887" cy="4441282"/>
          </a:xfrm>
        </p:spPr>
        <p:txBody>
          <a:bodyPr anchor="ctr">
            <a:normAutofit/>
          </a:bodyPr>
          <a:lstStyle/>
          <a:p>
            <a:r>
              <a:rPr lang="es-ES_tradnl" sz="2400" dirty="0" smtClean="0"/>
              <a:t>En la Red agreden tanto a ellos como ellas, no hay diferencias significativas por sexo.</a:t>
            </a:r>
          </a:p>
          <a:p>
            <a:endParaRPr lang="es-ES_tradnl" sz="2400" dirty="0" smtClean="0"/>
          </a:p>
          <a:p>
            <a:r>
              <a:rPr lang="es-ES_tradnl" sz="2400" dirty="0" smtClean="0"/>
              <a:t>El </a:t>
            </a:r>
            <a:r>
              <a:rPr lang="es-ES_tradnl" sz="2400" dirty="0" err="1" smtClean="0"/>
              <a:t>Ciberbullying</a:t>
            </a:r>
            <a:r>
              <a:rPr lang="es-ES_tradnl" sz="2400" dirty="0" smtClean="0"/>
              <a:t> “no desaparece con la edad”, </a:t>
            </a:r>
          </a:p>
          <a:p>
            <a:r>
              <a:rPr lang="es-ES" sz="2400" b="1" dirty="0" smtClean="0">
                <a:solidFill>
                  <a:schemeClr val="bg1"/>
                </a:solidFill>
              </a:rPr>
              <a:t>¡¡ </a:t>
            </a:r>
            <a:r>
              <a:rPr lang="es-ES" sz="2400" dirty="0">
                <a:solidFill>
                  <a:schemeClr val="bg1"/>
                </a:solidFill>
              </a:rPr>
              <a:t>N</a:t>
            </a:r>
            <a:r>
              <a:rPr lang="es-ES_tradnl" sz="2400" dirty="0" smtClean="0"/>
              <a:t>o es cosa de </a:t>
            </a:r>
            <a:r>
              <a:rPr lang="es-ES_tradnl" sz="2400" dirty="0" err="1" smtClean="0"/>
              <a:t>crios</a:t>
            </a:r>
            <a:r>
              <a:rPr lang="es-ES_tradnl" sz="2400" dirty="0" smtClean="0"/>
              <a:t>!</a:t>
            </a:r>
            <a:endParaRPr lang="es-ES_tradnl" sz="2400" dirty="0"/>
          </a:p>
        </p:txBody>
      </p:sp>
    </p:spTree>
    <p:extLst>
      <p:ext uri="{BB962C8B-B14F-4D97-AF65-F5344CB8AC3E}">
        <p14:creationId xmlns="" xmlns:p14="http://schemas.microsoft.com/office/powerpoint/2010/main" val="154349621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/>
          <p:cNvPicPr/>
          <p:nvPr/>
        </p:nvPicPr>
        <p:blipFill rotWithShape="1">
          <a:blip r:embed="rId3"/>
          <a:srcRect l="9541" t="23190" r="11837" b="45916"/>
          <a:stretch/>
        </p:blipFill>
        <p:spPr bwMode="auto">
          <a:xfrm>
            <a:off x="1202361" y="1268760"/>
            <a:ext cx="7239889" cy="306932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="" xmlns:a14="http://schemas.microsoft.com/office/drawing/2010/main"/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2448" y="336029"/>
            <a:ext cx="7486650" cy="607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="" xmlns:p14="http://schemas.microsoft.com/office/powerpoint/2010/main" val="711614296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7 Gráfico"/>
          <p:cNvGraphicFramePr/>
          <p:nvPr>
            <p:extLst>
              <p:ext uri="{D42A27DB-BD31-4B8C-83A1-F6EECF244321}">
                <p14:modId xmlns="" xmlns:p14="http://schemas.microsoft.com/office/powerpoint/2010/main" val="3447452955"/>
              </p:ext>
            </p:extLst>
          </p:nvPr>
        </p:nvGraphicFramePr>
        <p:xfrm>
          <a:off x="421124" y="767443"/>
          <a:ext cx="6959389" cy="543741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Marcador de texto 5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algn="ctr"/>
            <a:r>
              <a:rPr lang="es-ES" sz="2000" b="1" dirty="0">
                <a:solidFill>
                  <a:schemeClr val="bg1"/>
                </a:solidFill>
              </a:rPr>
              <a:t>El </a:t>
            </a:r>
            <a:r>
              <a:rPr lang="es-ES" sz="2000" b="1" dirty="0" err="1">
                <a:solidFill>
                  <a:schemeClr val="bg1"/>
                </a:solidFill>
              </a:rPr>
              <a:t>Ciberbullying</a:t>
            </a:r>
            <a:r>
              <a:rPr lang="es-ES" sz="2000" b="1" dirty="0">
                <a:solidFill>
                  <a:schemeClr val="bg1"/>
                </a:solidFill>
              </a:rPr>
              <a:t> no es un hecho aislado.</a:t>
            </a:r>
          </a:p>
          <a:p>
            <a:pPr algn="ctr"/>
            <a:r>
              <a:rPr lang="es-ES" sz="2000" dirty="0">
                <a:solidFill>
                  <a:schemeClr val="bg1"/>
                </a:solidFill>
              </a:rPr>
              <a:t>Las </a:t>
            </a:r>
            <a:r>
              <a:rPr lang="es-ES" sz="2000" dirty="0" smtClean="0">
                <a:solidFill>
                  <a:schemeClr val="bg1"/>
                </a:solidFill>
              </a:rPr>
              <a:t>conductas de riesgo en la Red  </a:t>
            </a:r>
            <a:r>
              <a:rPr lang="es-ES" sz="2000" dirty="0">
                <a:solidFill>
                  <a:schemeClr val="bg1"/>
                </a:solidFill>
              </a:rPr>
              <a:t>son mucho más frecuentes entre los implicados en el </a:t>
            </a:r>
            <a:r>
              <a:rPr lang="es-ES" sz="2000" dirty="0" err="1">
                <a:solidFill>
                  <a:schemeClr val="bg1"/>
                </a:solidFill>
              </a:rPr>
              <a:t>ciberacoso</a:t>
            </a:r>
            <a:r>
              <a:rPr lang="es-ES" sz="2000" dirty="0">
                <a:solidFill>
                  <a:schemeClr val="bg1"/>
                </a:solidFill>
              </a:rPr>
              <a:t>, ¡</a:t>
            </a:r>
            <a:r>
              <a:rPr lang="es-ES" sz="2000" dirty="0" err="1">
                <a:solidFill>
                  <a:schemeClr val="bg1"/>
                </a:solidFill>
              </a:rPr>
              <a:t>tambiénen</a:t>
            </a:r>
            <a:r>
              <a:rPr lang="es-ES" sz="2000" dirty="0">
                <a:solidFill>
                  <a:schemeClr val="bg1"/>
                </a:solidFill>
              </a:rPr>
              <a:t> el caso de las </a:t>
            </a:r>
            <a:r>
              <a:rPr lang="es-ES" sz="2000" dirty="0" smtClean="0">
                <a:solidFill>
                  <a:schemeClr val="bg1"/>
                </a:solidFill>
              </a:rPr>
              <a:t>víctimas!</a:t>
            </a:r>
            <a:endParaRPr lang="es-ES" sz="2000" dirty="0">
              <a:solidFill>
                <a:schemeClr val="bg1"/>
              </a:solidFill>
            </a:endParaRPr>
          </a:p>
          <a:p>
            <a:pPr algn="ctr"/>
            <a:endParaRPr lang="es-ES" sz="2000" dirty="0">
              <a:solidFill>
                <a:schemeClr val="bg1"/>
              </a:solidFill>
            </a:endParaRPr>
          </a:p>
          <a:p>
            <a:pPr algn="ctr"/>
            <a:r>
              <a:rPr lang="es-ES" sz="2000" b="1" dirty="0" smtClean="0">
                <a:solidFill>
                  <a:schemeClr val="bg1"/>
                </a:solidFill>
              </a:rPr>
              <a:t>EL MAL USO DE LA RED ES UN CLARO FACTOR </a:t>
            </a:r>
            <a:r>
              <a:rPr lang="es-ES" sz="2000" b="1" dirty="0">
                <a:solidFill>
                  <a:schemeClr val="bg1"/>
                </a:solidFill>
              </a:rPr>
              <a:t>DE </a:t>
            </a:r>
            <a:r>
              <a:rPr lang="es-ES" sz="2000" b="1" dirty="0" smtClean="0">
                <a:solidFill>
                  <a:schemeClr val="bg1"/>
                </a:solidFill>
              </a:rPr>
              <a:t>RIESGO</a:t>
            </a:r>
            <a:endParaRPr lang="es-ES" sz="2000" b="1" dirty="0">
              <a:solidFill>
                <a:schemeClr val="bg1"/>
              </a:solidFill>
            </a:endParaRPr>
          </a:p>
          <a:p>
            <a:endParaRPr lang="es-ES_tradnl" dirty="0"/>
          </a:p>
        </p:txBody>
      </p:sp>
    </p:spTree>
    <p:extLst>
      <p:ext uri="{BB962C8B-B14F-4D97-AF65-F5344CB8AC3E}">
        <p14:creationId xmlns="" xmlns:p14="http://schemas.microsoft.com/office/powerpoint/2010/main" val="2952626773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ctangle 50"/>
          <p:cNvSpPr>
            <a:spLocks noChangeArrowheads="1"/>
          </p:cNvSpPr>
          <p:nvPr/>
        </p:nvSpPr>
        <p:spPr bwMode="auto">
          <a:xfrm>
            <a:off x="1676401" y="-32266"/>
            <a:ext cx="184731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es-ES">
              <a:solidFill>
                <a:prstClr val="black"/>
              </a:solidFill>
            </a:endParaRPr>
          </a:p>
        </p:txBody>
      </p:sp>
      <p:graphicFrame>
        <p:nvGraphicFramePr>
          <p:cNvPr id="10" name="9 Gráfico"/>
          <p:cNvGraphicFramePr/>
          <p:nvPr>
            <p:extLst>
              <p:ext uri="{D42A27DB-BD31-4B8C-83A1-F6EECF244321}">
                <p14:modId xmlns="" xmlns:p14="http://schemas.microsoft.com/office/powerpoint/2010/main" val="2842516069"/>
              </p:ext>
            </p:extLst>
          </p:nvPr>
        </p:nvGraphicFramePr>
        <p:xfrm>
          <a:off x="1352550" y="1737548"/>
          <a:ext cx="4724400" cy="301582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8 CuadroTexto"/>
          <p:cNvSpPr txBox="1"/>
          <p:nvPr/>
        </p:nvSpPr>
        <p:spPr>
          <a:xfrm>
            <a:off x="1512570" y="1119702"/>
            <a:ext cx="4122420" cy="40011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2000" b="1" dirty="0">
                <a:solidFill>
                  <a:prstClr val="white"/>
                </a:solidFill>
              </a:rPr>
              <a:t>VIDEOJUEGOS VIOLENTOS</a:t>
            </a:r>
            <a:endParaRPr lang="es-ES" b="1" dirty="0">
              <a:solidFill>
                <a:prstClr val="white"/>
              </a:solidFill>
            </a:endParaRPr>
          </a:p>
        </p:txBody>
      </p:sp>
      <p:graphicFrame>
        <p:nvGraphicFramePr>
          <p:cNvPr id="13" name="12 Gráfico"/>
          <p:cNvGraphicFramePr/>
          <p:nvPr>
            <p:extLst>
              <p:ext uri="{D42A27DB-BD31-4B8C-83A1-F6EECF244321}">
                <p14:modId xmlns="" xmlns:p14="http://schemas.microsoft.com/office/powerpoint/2010/main" val="3429539165"/>
              </p:ext>
            </p:extLst>
          </p:nvPr>
        </p:nvGraphicFramePr>
        <p:xfrm>
          <a:off x="7063657" y="684736"/>
          <a:ext cx="4559593" cy="27712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5" name="8 CuadroTexto"/>
          <p:cNvSpPr txBox="1"/>
          <p:nvPr/>
        </p:nvSpPr>
        <p:spPr>
          <a:xfrm>
            <a:off x="10287998" y="280269"/>
            <a:ext cx="1142002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b="1" dirty="0">
                <a:solidFill>
                  <a:prstClr val="white"/>
                </a:solidFill>
              </a:rPr>
              <a:t>CHICAS</a:t>
            </a:r>
            <a:endParaRPr lang="es-ES" sz="1400" b="1" dirty="0">
              <a:solidFill>
                <a:prstClr val="white"/>
              </a:solidFill>
            </a:endParaRPr>
          </a:p>
        </p:txBody>
      </p:sp>
      <p:sp>
        <p:nvSpPr>
          <p:cNvPr id="17" name="16 Rectángulo"/>
          <p:cNvSpPr/>
          <p:nvPr/>
        </p:nvSpPr>
        <p:spPr>
          <a:xfrm>
            <a:off x="1251678" y="5043601"/>
            <a:ext cx="5263422" cy="1077218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es-ES" sz="1600" b="1" dirty="0">
                <a:solidFill>
                  <a:schemeClr val="bg1"/>
                </a:solidFill>
              </a:rPr>
              <a:t>Jugar a videojuegos violentos (tipo GTA o CALL OF DUTY) implica tasas de </a:t>
            </a:r>
            <a:r>
              <a:rPr lang="es-ES" sz="1600" b="1" dirty="0" err="1">
                <a:solidFill>
                  <a:schemeClr val="bg1"/>
                </a:solidFill>
              </a:rPr>
              <a:t>ciberacoso</a:t>
            </a:r>
            <a:r>
              <a:rPr lang="es-ES" sz="1600" b="1" dirty="0">
                <a:solidFill>
                  <a:schemeClr val="bg1"/>
                </a:solidFill>
              </a:rPr>
              <a:t> significativamente mayores, especialmente en el caso de las chicas </a:t>
            </a:r>
            <a:r>
              <a:rPr lang="es-ES" sz="1600" b="1" dirty="0" smtClean="0">
                <a:solidFill>
                  <a:schemeClr val="bg1"/>
                </a:solidFill>
              </a:rPr>
              <a:t>y </a:t>
            </a:r>
            <a:r>
              <a:rPr lang="es-ES" sz="1600" b="1" dirty="0">
                <a:solidFill>
                  <a:schemeClr val="bg1"/>
                </a:solidFill>
              </a:rPr>
              <a:t>de lo más pequeños</a:t>
            </a:r>
          </a:p>
        </p:txBody>
      </p:sp>
      <p:graphicFrame>
        <p:nvGraphicFramePr>
          <p:cNvPr id="16" name="15 Gráfico"/>
          <p:cNvGraphicFramePr/>
          <p:nvPr>
            <p:extLst>
              <p:ext uri="{D42A27DB-BD31-4B8C-83A1-F6EECF244321}">
                <p14:modId xmlns="" xmlns:p14="http://schemas.microsoft.com/office/powerpoint/2010/main" val="1363088780"/>
              </p:ext>
            </p:extLst>
          </p:nvPr>
        </p:nvGraphicFramePr>
        <p:xfrm>
          <a:off x="7006840" y="3926395"/>
          <a:ext cx="4830317" cy="27989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9" name="8 CuadroTexto"/>
          <p:cNvSpPr txBox="1"/>
          <p:nvPr/>
        </p:nvSpPr>
        <p:spPr>
          <a:xfrm>
            <a:off x="9915858" y="3521928"/>
            <a:ext cx="1514142" cy="338554"/>
          </a:xfrm>
          <a:prstGeom prst="rect">
            <a:avLst/>
          </a:prstGeom>
          <a:solidFill>
            <a:schemeClr val="accent3">
              <a:lumMod val="75000"/>
            </a:schemeClr>
          </a:solidFill>
        </p:spPr>
        <p:txBody>
          <a:bodyPr wrap="square" rtlCol="0">
            <a:spAutoFit/>
          </a:bodyPr>
          <a:lstStyle>
            <a:defPPr>
              <a:defRPr lang="es-E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itchFamily="34" charset="0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es-ES" sz="1600" b="1" dirty="0">
                <a:solidFill>
                  <a:prstClr val="white"/>
                </a:solidFill>
              </a:rPr>
              <a:t>12-13 AÑOS</a:t>
            </a:r>
            <a:endParaRPr lang="es-ES" sz="1400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="" xmlns:p14="http://schemas.microsoft.com/office/powerpoint/2010/main" val="3392700169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13" grpId="0">
        <p:bldAsOne/>
      </p:bldGraphic>
      <p:bldP spid="15" grpId="0" animBg="1"/>
      <p:bldGraphic spid="16" grpId="0">
        <p:bldAsOne/>
      </p:bldGraphic>
      <p:bldP spid="19" grpId="0" animBg="1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5 Rectángulo"/>
          <p:cNvSpPr/>
          <p:nvPr/>
        </p:nvSpPr>
        <p:spPr>
          <a:xfrm>
            <a:off x="6340839" y="5072997"/>
            <a:ext cx="429798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400" b="1" dirty="0">
                <a:solidFill>
                  <a:srgbClr val="1F497D"/>
                </a:solidFill>
              </a:rPr>
              <a:t>¿Te </a:t>
            </a:r>
            <a:r>
              <a:rPr lang="pt-BR" sz="1400" b="1" dirty="0" err="1">
                <a:solidFill>
                  <a:srgbClr val="1F497D"/>
                </a:solidFill>
              </a:rPr>
              <a:t>sueles</a:t>
            </a:r>
            <a:r>
              <a:rPr lang="pt-BR" sz="1400" b="1" dirty="0">
                <a:solidFill>
                  <a:srgbClr val="1F497D"/>
                </a:solidFill>
              </a:rPr>
              <a:t> conectar a partir de </a:t>
            </a:r>
            <a:r>
              <a:rPr lang="pt-BR" sz="1400" b="1" dirty="0" err="1">
                <a:solidFill>
                  <a:srgbClr val="1F497D"/>
                </a:solidFill>
              </a:rPr>
              <a:t>las</a:t>
            </a:r>
            <a:r>
              <a:rPr lang="pt-BR" sz="1400" b="1" dirty="0">
                <a:solidFill>
                  <a:srgbClr val="1F497D"/>
                </a:solidFill>
              </a:rPr>
              <a:t> 12 de </a:t>
            </a:r>
            <a:r>
              <a:rPr lang="pt-BR" sz="1400" b="1" dirty="0" err="1">
                <a:solidFill>
                  <a:srgbClr val="1F497D"/>
                </a:solidFill>
              </a:rPr>
              <a:t>la</a:t>
            </a:r>
            <a:r>
              <a:rPr lang="pt-BR" sz="1400" b="1" dirty="0">
                <a:solidFill>
                  <a:srgbClr val="1F497D"/>
                </a:solidFill>
              </a:rPr>
              <a:t> </a:t>
            </a:r>
            <a:r>
              <a:rPr lang="pt-BR" sz="1400" b="1" dirty="0" err="1">
                <a:solidFill>
                  <a:srgbClr val="1F497D"/>
                </a:solidFill>
              </a:rPr>
              <a:t>noche</a:t>
            </a:r>
            <a:r>
              <a:rPr lang="pt-BR" sz="1400" b="1" dirty="0">
                <a:solidFill>
                  <a:srgbClr val="1F497D"/>
                </a:solidFill>
              </a:rPr>
              <a:t>?</a:t>
            </a:r>
            <a:endParaRPr lang="es-ES" sz="1400" b="1" dirty="0">
              <a:solidFill>
                <a:srgbClr val="1F497D"/>
              </a:solidFill>
            </a:endParaRPr>
          </a:p>
        </p:txBody>
      </p:sp>
      <p:graphicFrame>
        <p:nvGraphicFramePr>
          <p:cNvPr id="7" name="6 Gráfico"/>
          <p:cNvGraphicFramePr/>
          <p:nvPr>
            <p:extLst>
              <p:ext uri="{D42A27DB-BD31-4B8C-83A1-F6EECF244321}">
                <p14:modId xmlns="" xmlns:p14="http://schemas.microsoft.com/office/powerpoint/2010/main" val="438619741"/>
              </p:ext>
            </p:extLst>
          </p:nvPr>
        </p:nvGraphicFramePr>
        <p:xfrm>
          <a:off x="6090692" y="1579419"/>
          <a:ext cx="5225008" cy="37783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1" name="10 Rectángulo"/>
          <p:cNvSpPr/>
          <p:nvPr/>
        </p:nvSpPr>
        <p:spPr>
          <a:xfrm>
            <a:off x="1303267" y="5072997"/>
            <a:ext cx="4699591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ES" sz="1400" b="1" dirty="0">
                <a:solidFill>
                  <a:srgbClr val="1F497D"/>
                </a:solidFill>
              </a:rPr>
              <a:t>¿Llevas el móvil a clase?</a:t>
            </a:r>
          </a:p>
        </p:txBody>
      </p:sp>
      <p:graphicFrame>
        <p:nvGraphicFramePr>
          <p:cNvPr id="12" name="11 Gráfico"/>
          <p:cNvGraphicFramePr/>
          <p:nvPr>
            <p:extLst>
              <p:ext uri="{D42A27DB-BD31-4B8C-83A1-F6EECF244321}">
                <p14:modId xmlns="" xmlns:p14="http://schemas.microsoft.com/office/powerpoint/2010/main" val="1739185687"/>
              </p:ext>
            </p:extLst>
          </p:nvPr>
        </p:nvGraphicFramePr>
        <p:xfrm>
          <a:off x="981285" y="1403476"/>
          <a:ext cx="4933739" cy="39543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3136960856"/>
              </p:ext>
            </p:extLst>
          </p:nvPr>
        </p:nvGraphicFramePr>
        <p:xfrm>
          <a:off x="2579977" y="452776"/>
          <a:ext cx="6047014" cy="1180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="" xmlns:p14="http://schemas.microsoft.com/office/powerpoint/2010/main" val="3893347675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2233376983"/>
              </p:ext>
            </p:extLst>
          </p:nvPr>
        </p:nvGraphicFramePr>
        <p:xfrm>
          <a:off x="2579977" y="452776"/>
          <a:ext cx="6047014" cy="1180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Rectangle 2"/>
          <p:cNvSpPr>
            <a:spLocks noGrp="1" noChangeArrowheads="1"/>
          </p:cNvSpPr>
          <p:nvPr>
            <p:ph type="title"/>
          </p:nvPr>
        </p:nvSpPr>
        <p:spPr>
          <a:xfrm>
            <a:off x="1284720" y="187578"/>
            <a:ext cx="8497192" cy="715962"/>
          </a:xfrm>
        </p:spPr>
        <p:txBody>
          <a:bodyPr>
            <a:noAutofit/>
          </a:bodyPr>
          <a:lstStyle/>
          <a:p>
            <a:r>
              <a:rPr lang="es-ES" altLang="es-ES" dirty="0"/>
              <a:t>¿Como </a:t>
            </a:r>
            <a:r>
              <a:rPr lang="es-ES" altLang="es-ES" dirty="0" smtClean="0"/>
              <a:t>detectaRlo</a:t>
            </a:r>
            <a:r>
              <a:rPr lang="es-ES" altLang="es-ES" dirty="0"/>
              <a:t>?</a:t>
            </a:r>
          </a:p>
        </p:txBody>
      </p:sp>
      <p:pic>
        <p:nvPicPr>
          <p:cNvPr id="13" name="12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953" y="983239"/>
            <a:ext cx="4147661" cy="982721"/>
          </a:xfrm>
          <a:prstGeom prst="rect">
            <a:avLst/>
          </a:prstGeom>
        </p:spPr>
      </p:pic>
      <p:pic>
        <p:nvPicPr>
          <p:cNvPr id="14" name="13 Imagen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761" y="983239"/>
            <a:ext cx="4147661" cy="982721"/>
          </a:xfrm>
          <a:prstGeom prst="rect">
            <a:avLst/>
          </a:prstGeom>
        </p:spPr>
      </p:pic>
      <p:pic>
        <p:nvPicPr>
          <p:cNvPr id="15" name="14 Imagen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="" xmlns:a14="http://schemas.microsoft.com/office/drawing/2010/main" val="0"/>
              </a:ext>
            </a:extLst>
          </a:blip>
          <a:srcRect l="12870"/>
          <a:stretch/>
        </p:blipFill>
        <p:spPr>
          <a:xfrm>
            <a:off x="4701614" y="983239"/>
            <a:ext cx="3613845" cy="982721"/>
          </a:xfrm>
          <a:prstGeom prst="rect">
            <a:avLst/>
          </a:prstGeom>
        </p:spPr>
      </p:pic>
      <p:graphicFrame>
        <p:nvGraphicFramePr>
          <p:cNvPr id="16" name="15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3037509412"/>
              </p:ext>
            </p:extLst>
          </p:nvPr>
        </p:nvGraphicFramePr>
        <p:xfrm>
          <a:off x="368499" y="2120132"/>
          <a:ext cx="11697363" cy="4251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1697363"/>
              </a:tblGrid>
              <a:tr h="237944">
                <a:tc>
                  <a:txBody>
                    <a:bodyPr/>
                    <a:lstStyle/>
                    <a:p>
                      <a:pPr marL="453390" indent="-22669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cap="small" dirty="0" smtClean="0">
                          <a:solidFill>
                            <a:schemeClr val="bg1"/>
                          </a:solidFill>
                          <a:effectLst/>
                        </a:rPr>
                        <a:t>SEÑALES </a:t>
                      </a:r>
                      <a:r>
                        <a:rPr lang="es-ES" sz="1800" b="1" kern="1200" cap="small" dirty="0">
                          <a:solidFill>
                            <a:schemeClr val="bg1"/>
                          </a:solidFill>
                          <a:effectLst/>
                        </a:rPr>
                        <a:t>DE ALERTA (VÍCTIMAS)</a:t>
                      </a:r>
                      <a:endParaRPr lang="es-ES" sz="16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58525" marR="58525" marT="0" marB="0">
                    <a:solidFill>
                      <a:schemeClr val="tx2"/>
                    </a:solidFill>
                  </a:tcPr>
                </a:tc>
              </a:tr>
              <a:tr h="3714012">
                <a:tc>
                  <a:txBody>
                    <a:bodyPr/>
                    <a:lstStyle/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Estado de ansiedad, nerviosismo, inquietud, miedo (no sólo a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ir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al colegio  sino a quedar solo en casa)</a:t>
                      </a:r>
                      <a:endParaRPr lang="es-ES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Crisis de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angustia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“espontáneas” (posibles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amenazas o chantajes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)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Síntomas psicosomáticos: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quejas, cefaleas, dolores abdominales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sin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causa orgánica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Síntomas depresivos: tristeza, apatía, fatiga,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pensamientos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suicidas…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Baja autoestima,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comentarios </a:t>
                      </a:r>
                      <a:r>
                        <a:rPr lang="es-ES" sz="1400" b="1" dirty="0" err="1">
                          <a:solidFill>
                            <a:srgbClr val="002060"/>
                          </a:solidFill>
                          <a:effectLst/>
                        </a:rPr>
                        <a:t>autodespectivos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 o </a:t>
                      </a:r>
                      <a:r>
                        <a:rPr lang="es-ES" sz="1400" b="1" dirty="0" err="1">
                          <a:solidFill>
                            <a:srgbClr val="002060"/>
                          </a:solidFill>
                          <a:effectLst/>
                        </a:rPr>
                        <a:t>culpabilizantes</a:t>
                      </a:r>
                      <a:endParaRPr lang="es-ES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Cambios repentinos de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humor, irritabilidad, </a:t>
                      </a:r>
                      <a:r>
                        <a:rPr lang="es-ES" sz="1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emocionoalidad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fluctuante, ausencia, fugas…incluso signos </a:t>
                      </a:r>
                      <a:r>
                        <a:rPr lang="es-ES" sz="1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inusuais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de comportamiento agresivos…</a:t>
                      </a:r>
                      <a:endParaRPr lang="es-ES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342900" marR="0" lvl="0" indent="-342900" algn="just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Cambios conductuales repentinos,  dejar de usar el ordenador,  la </a:t>
                      </a:r>
                      <a:r>
                        <a:rPr lang="es-ES" sz="1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tablet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o el</a:t>
                      </a:r>
                      <a:r>
                        <a:rPr lang="es-ES" sz="14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móvil, pérdida de apetito, 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Poco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interés por actividades lúdicas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y/o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abandono de actividades extraescolares previas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Trastornos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del sueño: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terrores nocturnos,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pesadillas,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insomnio (de conciliación o de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mantenimiento)</a:t>
                      </a:r>
                      <a:endParaRPr lang="es-ES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Bajo rendimiento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escolar: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incapaz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de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atender, estado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de alerta constante</a:t>
                      </a:r>
                    </a:p>
                    <a:p>
                      <a:pPr marL="342900" lvl="0" indent="-342900" algn="just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Aislamiento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: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pérdida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de amigos/as, </a:t>
                      </a:r>
                      <a:r>
                        <a:rPr lang="es-ES" sz="1400" b="1" dirty="0" err="1" smtClean="0">
                          <a:solidFill>
                            <a:srgbClr val="002060"/>
                          </a:solidFill>
                          <a:effectLst/>
                        </a:rPr>
                        <a:t>rehuye</a:t>
                      </a:r>
                      <a:r>
                        <a:rPr lang="es-ES" sz="14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p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articipar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en actividades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grupales, menor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comunicación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…</a:t>
                      </a:r>
                      <a:endParaRPr lang="es-ES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</a:txBody>
                  <a:tcPr marL="58525" marR="58525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="" xmlns:p14="http://schemas.microsoft.com/office/powerpoint/2010/main" val="1262011361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2 Diagrama"/>
          <p:cNvGraphicFramePr/>
          <p:nvPr>
            <p:extLst>
              <p:ext uri="{D42A27DB-BD31-4B8C-83A1-F6EECF244321}">
                <p14:modId xmlns="" xmlns:p14="http://schemas.microsoft.com/office/powerpoint/2010/main" val="1612220550"/>
              </p:ext>
            </p:extLst>
          </p:nvPr>
        </p:nvGraphicFramePr>
        <p:xfrm>
          <a:off x="2579977" y="452776"/>
          <a:ext cx="6047014" cy="11805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="" xmlns:p14="http://schemas.microsoft.com/office/powerpoint/2010/main" val="1243935140"/>
              </p:ext>
            </p:extLst>
          </p:nvPr>
        </p:nvGraphicFramePr>
        <p:xfrm>
          <a:off x="1325881" y="988934"/>
          <a:ext cx="10412730" cy="393192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0412730"/>
              </a:tblGrid>
              <a:tr h="0">
                <a:tc>
                  <a:txBody>
                    <a:bodyPr/>
                    <a:lstStyle/>
                    <a:p>
                      <a:pPr indent="450215"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es-ES" sz="1800" b="1" kern="1200" cap="small" dirty="0" smtClean="0">
                          <a:solidFill>
                            <a:schemeClr val="bg1"/>
                          </a:solidFill>
                          <a:effectLst/>
                        </a:rPr>
                        <a:t>SEÑALES DE </a:t>
                      </a:r>
                      <a:r>
                        <a:rPr lang="es-ES" sz="1800" b="1" kern="1200" cap="small" dirty="0">
                          <a:solidFill>
                            <a:schemeClr val="bg1"/>
                          </a:solidFill>
                          <a:effectLst/>
                        </a:rPr>
                        <a:t>ALERTA (AGRESORES)</a:t>
                      </a:r>
                      <a:endParaRPr lang="es-ES" sz="1800" b="1" dirty="0">
                        <a:solidFill>
                          <a:schemeClr val="bg1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solidFill>
                      <a:schemeClr val="tx2"/>
                    </a:solidFill>
                  </a:tcPr>
                </a:tc>
              </a:tr>
              <a:tr h="2491105">
                <a:tc>
                  <a:txBody>
                    <a:bodyPr/>
                    <a:lstStyle/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Actitudes agresivas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Círculo de amigos agresivos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Escasa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empatía: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incapacidad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de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ponerse en el lugar del otro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,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de reconocer el sufrimiento ajeno y frenarlo</a:t>
                      </a:r>
                    </a:p>
                    <a:p>
                      <a:pPr marL="342900" marR="0" lvl="0" indent="-342900" algn="l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2060"/>
                        </a:buClr>
                        <a:buSzTx/>
                        <a:buFont typeface="Wingdings" panose="05000000000000000000" pitchFamily="2" charset="2"/>
                        <a:buChar char="§"/>
                        <a:tabLst/>
                        <a:defRPr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Escasa tolerancia a la frustración,  incapacidad de encajar críticas o castigos</a:t>
                      </a:r>
                      <a:r>
                        <a:rPr lang="es-ES" sz="14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y de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asumir las consecuencias de sus actos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Escasa capacidad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de introspección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y arrepentimiento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, tendencia a minimizar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o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banalizar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la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agresión, obviando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las repercusiones</a:t>
                      </a:r>
                      <a:r>
                        <a:rPr lang="es-ES" sz="14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en la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víctima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Baja autoestima 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Baja asertividad</a:t>
                      </a:r>
                      <a:endParaRPr lang="es-ES" sz="1400" b="1" dirty="0">
                        <a:solidFill>
                          <a:srgbClr val="002060"/>
                        </a:solidFill>
                        <a:effectLst/>
                      </a:endParaRP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Déficit de habilidades de resolución de conflictos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Tendencia</a:t>
                      </a:r>
                      <a:r>
                        <a:rPr lang="es-ES" sz="1400" b="1" baseline="0" dirty="0" smtClean="0">
                          <a:solidFill>
                            <a:srgbClr val="002060"/>
                          </a:solidFill>
                          <a:effectLst/>
                        </a:rPr>
                        <a:t> a ju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stificar la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violencia, especialmente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la 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indirecta</a:t>
                      </a:r>
                    </a:p>
                    <a:p>
                      <a:pPr marL="342900" lvl="0" indent="-342900" algn="l">
                        <a:lnSpc>
                          <a:spcPct val="150000"/>
                        </a:lnSpc>
                        <a:spcAft>
                          <a:spcPts val="0"/>
                        </a:spcAft>
                        <a:buClr>
                          <a:srgbClr val="002060"/>
                        </a:buClr>
                        <a:buFont typeface="Wingdings" panose="05000000000000000000" pitchFamily="2" charset="2"/>
                        <a:buChar char="§"/>
                      </a:pP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Tendencia a justificar situaciones de </a:t>
                      </a:r>
                      <a:r>
                        <a:rPr lang="es-ES" sz="1400" b="1" dirty="0" err="1">
                          <a:solidFill>
                            <a:srgbClr val="002060"/>
                          </a:solidFill>
                          <a:effectLst/>
                        </a:rPr>
                        <a:t>ciberacoso</a:t>
                      </a:r>
                      <a:r>
                        <a:rPr lang="es-ES" sz="1400" b="1" dirty="0">
                          <a:solidFill>
                            <a:srgbClr val="002060"/>
                          </a:solidFill>
                          <a:effectLst/>
                        </a:rPr>
                        <a:t> protagonizadas por </a:t>
                      </a:r>
                      <a:r>
                        <a:rPr lang="es-ES" sz="1400" b="1" dirty="0" smtClean="0">
                          <a:solidFill>
                            <a:srgbClr val="002060"/>
                          </a:solidFill>
                          <a:effectLst/>
                        </a:rPr>
                        <a:t>otros</a:t>
                      </a:r>
                      <a:endParaRPr lang="es-ES" sz="1400" b="1" dirty="0">
                        <a:solidFill>
                          <a:srgbClr val="002060"/>
                        </a:solidFill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/>
                </a:tc>
              </a:tr>
            </a:tbl>
          </a:graphicData>
        </a:graphic>
      </p:graphicFrame>
      <p:grpSp>
        <p:nvGrpSpPr>
          <p:cNvPr id="9" name="8 Grupo"/>
          <p:cNvGrpSpPr/>
          <p:nvPr/>
        </p:nvGrpSpPr>
        <p:grpSpPr>
          <a:xfrm>
            <a:off x="1914056" y="3431629"/>
            <a:ext cx="9377147" cy="3191113"/>
            <a:chOff x="1914056" y="3431629"/>
            <a:chExt cx="9377147" cy="3191113"/>
          </a:xfrm>
        </p:grpSpPr>
        <p:sp>
          <p:nvSpPr>
            <p:cNvPr id="7" name="6 CuadroTexto"/>
            <p:cNvSpPr txBox="1"/>
            <p:nvPr/>
          </p:nvSpPr>
          <p:spPr>
            <a:xfrm>
              <a:off x="1914056" y="5718447"/>
              <a:ext cx="7776864" cy="461665"/>
            </a:xfrm>
            <a:prstGeom prst="rect">
              <a:avLst/>
            </a:prstGeom>
            <a:noFill/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txBody>
            <a:bodyPr wrap="square" rtlCol="0">
              <a:spAutoFit/>
            </a:bodyPr>
            <a:lstStyle/>
            <a:p>
              <a:pPr lvl="0"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es-ES" sz="2400" b="1" dirty="0">
                  <a:solidFill>
                    <a:srgbClr val="C00000"/>
                  </a:solidFill>
                  <a:latin typeface="Arial" pitchFamily="34" charset="0"/>
                  <a:cs typeface="Arial"/>
                </a:rPr>
                <a:t>C</a:t>
              </a:r>
              <a:r>
                <a:rPr lang="es-ES" sz="2400" dirty="0">
                  <a:solidFill>
                    <a:srgbClr val="C00000"/>
                  </a:solidFill>
                  <a:latin typeface="Arial" pitchFamily="34" charset="0"/>
                  <a:cs typeface="Arial"/>
                </a:rPr>
                <a:t>ambios:</a:t>
              </a:r>
              <a:r>
                <a:rPr lang="es-ES" sz="2000" dirty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 </a:t>
              </a:r>
              <a:r>
                <a:rPr lang="es-ES" sz="2000" b="1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C</a:t>
              </a:r>
              <a:r>
                <a:rPr lang="es-ES" sz="2000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ostumbres</a:t>
              </a:r>
              <a:r>
                <a:rPr lang="es-ES" sz="2000" dirty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, </a:t>
              </a:r>
              <a:r>
                <a:rPr lang="es-ES" sz="2000" b="1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C</a:t>
              </a:r>
              <a:r>
                <a:rPr lang="es-ES" sz="2000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asa</a:t>
              </a:r>
              <a:r>
                <a:rPr lang="es-ES" sz="2000" b="1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, C</a:t>
              </a:r>
              <a:r>
                <a:rPr lang="es-ES" sz="2000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lase</a:t>
              </a:r>
              <a:r>
                <a:rPr lang="es-ES" sz="2000" dirty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, </a:t>
              </a:r>
              <a:r>
                <a:rPr lang="es-ES" sz="2000" b="1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C</a:t>
              </a:r>
              <a:r>
                <a:rPr lang="es-ES" sz="2000" dirty="0" smtClean="0">
                  <a:solidFill>
                    <a:srgbClr val="003366"/>
                  </a:solidFill>
                  <a:latin typeface="Arial" pitchFamily="34" charset="0"/>
                  <a:cs typeface="Arial"/>
                </a:rPr>
                <a:t>uerpo …</a:t>
              </a:r>
              <a:endParaRPr lang="es-ES" sz="2000" dirty="0">
                <a:solidFill>
                  <a:srgbClr val="003366"/>
                </a:solidFill>
                <a:latin typeface="Arial" pitchFamily="34" charset="0"/>
                <a:cs typeface="Arial"/>
              </a:endParaRPr>
            </a:p>
          </p:txBody>
        </p:sp>
        <p:pic>
          <p:nvPicPr>
            <p:cNvPr id="8" name="Picture 2" descr="Resultado de imagen de TORO SENTADO">
              <a:hlinkClick r:id="rId6"/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=""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807622" y="3431629"/>
              <a:ext cx="2483581" cy="3191113"/>
            </a:xfrm>
            <a:prstGeom prst="rect">
              <a:avLst/>
            </a:prstGeom>
            <a:noFill/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9 Rectángulo"/>
          <p:cNvSpPr/>
          <p:nvPr/>
        </p:nvSpPr>
        <p:spPr>
          <a:xfrm>
            <a:off x="6845734" y="6253410"/>
            <a:ext cx="1781257" cy="369332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es-ES" b="1" dirty="0" smtClean="0">
                <a:solidFill>
                  <a:srgbClr val="C00000"/>
                </a:solidFill>
                <a:latin typeface="Arial" pitchFamily="34" charset="0"/>
                <a:cs typeface="Arial"/>
              </a:rPr>
              <a:t>LAS TRES “A”</a:t>
            </a:r>
            <a:endParaRPr lang="es-ES" dirty="0"/>
          </a:p>
        </p:txBody>
      </p:sp>
    </p:spTree>
    <p:extLst>
      <p:ext uri="{BB962C8B-B14F-4D97-AF65-F5344CB8AC3E}">
        <p14:creationId xmlns="" xmlns:p14="http://schemas.microsoft.com/office/powerpoint/2010/main" val="1234275920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2"/>
          <p:cNvSpPr>
            <a:spLocks noGrp="1" noChangeArrowheads="1"/>
          </p:cNvSpPr>
          <p:nvPr>
            <p:ph type="title"/>
          </p:nvPr>
        </p:nvSpPr>
        <p:spPr>
          <a:xfrm>
            <a:off x="252811" y="556420"/>
            <a:ext cx="11329589" cy="735012"/>
          </a:xfrm>
        </p:spPr>
        <p:txBody>
          <a:bodyPr/>
          <a:lstStyle/>
          <a:p>
            <a:pPr algn="r"/>
            <a:r>
              <a:rPr lang="es-ES" altLang="es-ES" sz="4000" dirty="0" smtClean="0">
                <a:solidFill>
                  <a:srgbClr val="003366"/>
                </a:solidFill>
                <a:latin typeface="Britannic Bold" panose="020B0903060703020204" pitchFamily="34" charset="0"/>
              </a:rPr>
              <a:t>¿Como </a:t>
            </a:r>
            <a:r>
              <a:rPr lang="es-ES" altLang="es-ES" sz="4000" dirty="0" err="1" smtClean="0">
                <a:solidFill>
                  <a:srgbClr val="003366"/>
                </a:solidFill>
                <a:latin typeface="Britannic Bold" panose="020B0903060703020204" pitchFamily="34" charset="0"/>
              </a:rPr>
              <a:t>prevENIR</a:t>
            </a:r>
            <a:r>
              <a:rPr lang="es-ES" altLang="es-ES" sz="4000" dirty="0" smtClean="0">
                <a:solidFill>
                  <a:srgbClr val="003366"/>
                </a:solidFill>
                <a:latin typeface="Britannic Bold" panose="020B0903060703020204" pitchFamily="34" charset="0"/>
              </a:rPr>
              <a:t>?</a:t>
            </a:r>
            <a:endParaRPr lang="es-ES" altLang="es-ES" sz="4000" dirty="0">
              <a:solidFill>
                <a:srgbClr val="003366"/>
              </a:solidFill>
              <a:latin typeface="Britannic Bold" panose="020B0903060703020204" pitchFamily="34" charset="0"/>
            </a:endParaRPr>
          </a:p>
        </p:txBody>
      </p:sp>
      <p:sp>
        <p:nvSpPr>
          <p:cNvPr id="5" name="Rectangle 3"/>
          <p:cNvSpPr>
            <a:spLocks noGrp="1" noChangeArrowheads="1"/>
          </p:cNvSpPr>
          <p:nvPr>
            <p:ph idx="1"/>
          </p:nvPr>
        </p:nvSpPr>
        <p:spPr bwMode="auto">
          <a:xfrm>
            <a:off x="1275644" y="1600201"/>
            <a:ext cx="10306756" cy="4525963"/>
          </a:xfrm>
          <a:prstGeom prst="rect">
            <a:avLst/>
          </a:prstGeom>
          <a:blipFill dpi="0" rotWithShape="1">
            <a:blip r:embed="rId2">
              <a:alphaModFix amt="25000"/>
            </a:blip>
            <a:srcRect/>
            <a:stretch>
              <a:fillRect/>
            </a:stretch>
          </a:blipFill>
          <a:ln>
            <a:noFill/>
          </a:ln>
          <a:effectLst/>
          <a:extLst>
            <a:ext uri="{91240B29-F687-4F45-9708-019B960494DF}">
              <a14:hiddenLine xmlns=""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=""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  <a:cs typeface="+mn-cs"/>
              </a:defRPr>
            </a:lvl9pPr>
          </a:lstStyle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8002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PROGRAMAS GENERALISTAS (BULLYING)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alt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Método </a:t>
            </a:r>
            <a:r>
              <a:rPr kumimoji="0" lang="es-ES" alt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KIVA (cambiar las normas del grupo)</a:t>
            </a:r>
            <a:endParaRPr kumimoji="0" lang="es-ES" alt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Wingdings" panose="05000000000000000000" pitchFamily="2" charset="2"/>
              <a:buChar char="§"/>
              <a:tabLst/>
              <a:defRPr/>
            </a:pP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TEI (Tutorías entre iguales)</a:t>
            </a: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100" b="1" i="0" u="none" strike="noStrike" kern="0" cap="none" spc="0" normalizeH="0" baseline="0" noProof="0" dirty="0">
              <a:ln>
                <a:noFill/>
              </a:ln>
              <a:solidFill>
                <a:srgbClr val="68002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000" b="1" i="0" u="none" strike="noStrike" kern="0" cap="none" spc="0" normalizeH="0" baseline="0" noProof="0" dirty="0" smtClean="0">
                <a:ln>
                  <a:noFill/>
                </a:ln>
                <a:solidFill>
                  <a:srgbClr val="680023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PROGRAMAS ESPECÍFICOS (CIBERBULLYING)</a:t>
            </a:r>
            <a:endParaRPr kumimoji="0" lang="es-ES" sz="2000" b="1" i="0" u="none" strike="noStrike" kern="0" cap="none" spc="0" normalizeH="0" baseline="0" noProof="0" dirty="0">
              <a:ln>
                <a:noFill/>
              </a:ln>
              <a:solidFill>
                <a:srgbClr val="680023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0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 </a:t>
            </a:r>
            <a:r>
              <a:rPr kumimoji="0" 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ConRed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(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Del Rey, Casas e Ortega, 2012) 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Basado 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na Teoría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do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Comportamento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ocial Normativo, asume o </a:t>
            </a:r>
            <a:r>
              <a:rPr kumimoji="0" lang="es-E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comportamento</a:t>
            </a:r>
            <a:r>
              <a:rPr kumimoji="0" lang="es-E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 as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accións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están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fortemente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relacionados con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aquilo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que se percibe como </a:t>
            </a:r>
            <a:r>
              <a:rPr kumimoji="0" 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socialmente aceptado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como normal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«legal».</a:t>
            </a: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altLang="es-E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Cyberprogram</a:t>
            </a:r>
            <a:r>
              <a:rPr kumimoji="0" lang="es-ES" altLang="es-ES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2.0 (</a:t>
            </a:r>
            <a:r>
              <a:rPr kumimoji="0" lang="es-ES" alt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Garaigordobil</a:t>
            </a:r>
            <a:r>
              <a:rPr kumimoji="0" lang="es-ES" alt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 Martínez–</a:t>
            </a:r>
            <a:r>
              <a:rPr kumimoji="0" lang="es-ES" altLang="es-E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Valderrey</a:t>
            </a:r>
            <a:r>
              <a:rPr kumimoji="0" lang="es-ES" alt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, 2015)</a:t>
            </a: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19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sesións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de 1 hora de duración durante 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 curso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escolar</a:t>
            </a:r>
            <a:endParaRPr kumimoji="0" lang="es-ES" alt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342900" marR="0" lvl="0" indent="-342900" algn="just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Obxetivo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: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previr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e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/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intervir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en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situacións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de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acoso presencial </a:t>
            </a:r>
            <a:r>
              <a:rPr kumimoji="0" lang="es-ES" sz="16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ou</a:t>
            </a:r>
            <a:r>
              <a:rPr kumimoji="0" lang="es-ES" sz="1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</a:t>
            </a:r>
            <a:r>
              <a:rPr kumimoji="0" lang="es-E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electrónico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s-ES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800" b="1" i="0" u="none" strike="noStrike" kern="0" cap="sm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Son muy pocos los </a:t>
            </a:r>
            <a:r>
              <a:rPr kumimoji="0" lang="es-ES" sz="1800" b="1" i="0" u="none" strike="noStrike" kern="0" cap="small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programas </a:t>
            </a:r>
            <a:r>
              <a:rPr kumimoji="0" lang="es-ES" sz="1800" b="1" i="0" u="none" strike="noStrike" kern="0" cap="sm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dirigidos específicamente a prevenir o </a:t>
            </a:r>
            <a:r>
              <a:rPr kumimoji="0" lang="es-ES" sz="1800" b="1" i="0" u="none" strike="noStrike" kern="0" cap="small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reducir </a:t>
            </a:r>
            <a:r>
              <a:rPr kumimoji="0" lang="es-ES" sz="1800" b="1" i="0" u="none" strike="noStrike" kern="0" cap="sm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el </a:t>
            </a:r>
            <a:r>
              <a:rPr kumimoji="0" lang="es-ES" sz="1800" b="1" i="0" u="none" strike="noStrike" kern="0" cap="small" spc="0" normalizeH="0" baseline="0" noProof="0" dirty="0" err="1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ciberbullying</a:t>
            </a:r>
            <a:r>
              <a:rPr kumimoji="0" lang="es-ES" sz="1800" b="1" i="0" u="none" strike="noStrike" kern="0" cap="small" spc="0" normalizeH="0" baseline="0" noProof="0" dirty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que </a:t>
            </a:r>
            <a:r>
              <a:rPr kumimoji="0" lang="es-ES" sz="1800" b="1" i="0" u="none" strike="noStrike" kern="0" cap="small" spc="0" normalizeH="0" baseline="0" noProof="0" dirty="0" smtClean="0">
                <a:ln>
                  <a:noFill/>
                </a:ln>
                <a:solidFill>
                  <a:schemeClr val="accent2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hayan sido validados</a:t>
            </a:r>
            <a:endParaRPr kumimoji="0" lang="es-ES" altLang="es-ES" sz="1800" b="0" i="0" u="none" strike="noStrike" kern="0" cap="small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</p:spTree>
    <p:extLst>
      <p:ext uri="{BB962C8B-B14F-4D97-AF65-F5344CB8AC3E}">
        <p14:creationId xmlns="" xmlns:p14="http://schemas.microsoft.com/office/powerpoint/2010/main" val="2687872114"/>
      </p:ext>
    </p:extLst>
  </p:cSld>
  <p:clrMapOvr>
    <a:masterClrMapping/>
  </p:clrMapOvr>
  <mc:AlternateContent xmlns:mc="http://schemas.openxmlformats.org/markup-compatibility/2006">
    <mc:Choice xmlns="" xmlns:p14="http://schemas.microsoft.com/office/powerpoint/2010/main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20507" y="1103087"/>
            <a:ext cx="9017000" cy="54942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496766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35893" y="406400"/>
            <a:ext cx="10778736" cy="55451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0357494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3490" y="711202"/>
            <a:ext cx="11233248" cy="54009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46803381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99457" y="885371"/>
            <a:ext cx="10179249" cy="53071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3068038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1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Insignia">
  <a:themeElements>
    <a:clrScheme name="Insignia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Insignia">
      <a:majorFont>
        <a:latin typeface="Impact"/>
        <a:ea typeface=""/>
        <a:cs typeface=""/>
      </a:majorFont>
      <a:minorFont>
        <a:latin typeface="Gill Sans MT"/>
        <a:ea typeface=""/>
        <a:cs typeface=""/>
      </a:minorFont>
    </a:fontScheme>
    <a:fmtScheme name="Insignia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Badge" id="{71A07785-5930-41D4-9A83-E23602B48E98}" vid="{D71F8F05-6246-47AF-9E68-E57F6C93F792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mbria"/>
      <a:ea typeface=""/>
      <a:cs typeface=""/>
      <a:font script="Jpan" typeface="ＭＳ 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明朝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Badge</Template>
  <TotalTime>3733</TotalTime>
  <Words>6198</Words>
  <Application>Microsoft Office PowerPoint</Application>
  <PresentationFormat>Personalizado</PresentationFormat>
  <Paragraphs>809</Paragraphs>
  <Slides>163</Slides>
  <Notes>83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2</vt:i4>
      </vt:variant>
      <vt:variant>
        <vt:lpstr>Títulos de diapositiva</vt:lpstr>
      </vt:variant>
      <vt:variant>
        <vt:i4>163</vt:i4>
      </vt:variant>
    </vt:vector>
  </HeadingPairs>
  <TitlesOfParts>
    <vt:vector size="166" baseType="lpstr">
      <vt:lpstr>Insignia</vt:lpstr>
      <vt:lpstr>Package</vt:lpstr>
      <vt:lpstr>Objeto empaquetador del shell</vt:lpstr>
      <vt:lpstr> COIDADO DA IDENTIDADE DIXITAL NO CONTEXTO EDUCATIVO. PREVENCIÓN DE RISCOS E EXEMPLOS DE BOAS PRÁCTICAS</vt:lpstr>
      <vt:lpstr>Diapositiva 2</vt:lpstr>
      <vt:lpstr>Diapositiva 3</vt:lpstr>
      <vt:lpstr>Retos, problemas, desafíos</vt:lpstr>
      <vt:lpstr>Diapositiva 5</vt:lpstr>
      <vt:lpstr>¿ES para Preocuparse?</vt:lpstr>
      <vt:lpstr>Diapositiva 7</vt:lpstr>
      <vt:lpstr>Diapositiva 8</vt:lpstr>
      <vt:lpstr>Diapositiva 9</vt:lpstr>
      <vt:lpstr>Diapositiva 10</vt:lpstr>
      <vt:lpstr>Diapositiva 11</vt:lpstr>
      <vt:lpstr>Diapositiva 12</vt:lpstr>
      <vt:lpstr>Diapositiva 13</vt:lpstr>
      <vt:lpstr>Diapositiva 14</vt:lpstr>
      <vt:lpstr>Diapositiva 15</vt:lpstr>
      <vt:lpstr>Diapositiva 16</vt:lpstr>
      <vt:lpstr>Diapositiva 17</vt:lpstr>
      <vt:lpstr>Diapositiva 18</vt:lpstr>
      <vt:lpstr>Diapositiva 19</vt:lpstr>
      <vt:lpstr>Diapositiva 20</vt:lpstr>
      <vt:lpstr>Diapositiva 21</vt:lpstr>
      <vt:lpstr>Diapositiva 22</vt:lpstr>
      <vt:lpstr>Diapositiva 23</vt:lpstr>
      <vt:lpstr>Diapositiva 24</vt:lpstr>
      <vt:lpstr>Diapositiva 25</vt:lpstr>
      <vt:lpstr>Diapositiva 26</vt:lpstr>
      <vt:lpstr>Diapositiva 27</vt:lpstr>
      <vt:lpstr>Diapositiva 28</vt:lpstr>
      <vt:lpstr>Diapositiva 29</vt:lpstr>
      <vt:lpstr>Adolescentes redes sociales</vt:lpstr>
      <vt:lpstr>Diapositiva 31</vt:lpstr>
      <vt:lpstr>Diapositiva 32</vt:lpstr>
      <vt:lpstr>Diapositiva 33</vt:lpstr>
      <vt:lpstr>Diapositiva 34</vt:lpstr>
      <vt:lpstr>Diapositiva 35</vt:lpstr>
      <vt:lpstr>Diapositiva 36</vt:lpstr>
      <vt:lpstr>Diapositiva 37</vt:lpstr>
      <vt:lpstr>Diapositiva 38</vt:lpstr>
      <vt:lpstr>Diapositiva 39</vt:lpstr>
      <vt:lpstr>Diapositiva 40</vt:lpstr>
      <vt:lpstr>Diapositiva 41</vt:lpstr>
      <vt:lpstr>Diapositiva 42</vt:lpstr>
      <vt:lpstr>Diapositiva 43</vt:lpstr>
      <vt:lpstr>Diapositiva 44</vt:lpstr>
      <vt:lpstr>Diapositiva 45</vt:lpstr>
      <vt:lpstr>Diapositiva 46</vt:lpstr>
      <vt:lpstr>Diapositiva 47</vt:lpstr>
      <vt:lpstr>Diapositiva 48</vt:lpstr>
      <vt:lpstr>Diapositiva 49</vt:lpstr>
      <vt:lpstr>Diapositiva 50</vt:lpstr>
      <vt:lpstr>Diapositiva 51</vt:lpstr>
      <vt:lpstr>Diapositiva 52</vt:lpstr>
      <vt:lpstr>Diapositiva 53</vt:lpstr>
      <vt:lpstr>Diapositiva 54</vt:lpstr>
      <vt:lpstr>Diapositiva 55</vt:lpstr>
      <vt:lpstr>Diapositiva 56</vt:lpstr>
      <vt:lpstr>Diapositiva 57</vt:lpstr>
      <vt:lpstr>Diapositiva 58</vt:lpstr>
      <vt:lpstr>Diapositiva 59</vt:lpstr>
      <vt:lpstr>Uso probemático de INTERNET</vt:lpstr>
      <vt:lpstr>Diapositiva 61</vt:lpstr>
      <vt:lpstr>ADMINISTRACIÓN E instituciones</vt:lpstr>
      <vt:lpstr>Diapositiva 63</vt:lpstr>
      <vt:lpstr>Datos galicia</vt:lpstr>
      <vt:lpstr>DATOS GALICIA</vt:lpstr>
      <vt:lpstr>Diapositiva 66</vt:lpstr>
      <vt:lpstr>NO ES UN PROBLEMA AISLADO</vt:lpstr>
      <vt:lpstr>INDICIOS DE UNA POSIBLE ADICCIÓN</vt:lpstr>
      <vt:lpstr>sexting</vt:lpstr>
      <vt:lpstr>SEXTING (Rial et al. 2019)</vt:lpstr>
      <vt:lpstr>Diapositiva 71</vt:lpstr>
      <vt:lpstr>Papel de los padres</vt:lpstr>
      <vt:lpstr>Grooming y contacto con desconocidos</vt:lpstr>
      <vt:lpstr>contacto con desconocidos  (Rial et al. 2019)</vt:lpstr>
      <vt:lpstr>DATOS DE INTERÉS </vt:lpstr>
      <vt:lpstr>Papel de los padres</vt:lpstr>
      <vt:lpstr>Diapositiva 77</vt:lpstr>
      <vt:lpstr>LES COMPENSA:  Análisis coste-beneficio</vt:lpstr>
      <vt:lpstr>ciberbullying</vt:lpstr>
      <vt:lpstr>Aun Por Definir con claridad</vt:lpstr>
      <vt:lpstr>No está tan claro…</vt:lpstr>
      <vt:lpstr>Particularidades</vt:lpstr>
      <vt:lpstr>Particularidades</vt:lpstr>
      <vt:lpstr>Diapositiva 84</vt:lpstr>
      <vt:lpstr>Prevalencia</vt:lpstr>
      <vt:lpstr>Prevalencia</vt:lpstr>
      <vt:lpstr>Diapositiva 87</vt:lpstr>
      <vt:lpstr>Diapositiva 88</vt:lpstr>
      <vt:lpstr>Diapositiva 89</vt:lpstr>
      <vt:lpstr>Diapositiva 90</vt:lpstr>
      <vt:lpstr>Diapositiva 91</vt:lpstr>
      <vt:lpstr>Diapositiva 92</vt:lpstr>
      <vt:lpstr>¿Como detectaRlo?</vt:lpstr>
      <vt:lpstr>Diapositiva 94</vt:lpstr>
      <vt:lpstr>¿Como prevENIR?</vt:lpstr>
      <vt:lpstr>Diapositiva 96</vt:lpstr>
      <vt:lpstr>Diapositiva 97</vt:lpstr>
      <vt:lpstr>Diapositiva 98</vt:lpstr>
      <vt:lpstr>Diapositiva 99</vt:lpstr>
      <vt:lpstr>Diapositiva 100</vt:lpstr>
      <vt:lpstr>Diapositiva 101</vt:lpstr>
      <vt:lpstr>Diapositiva 102</vt:lpstr>
      <vt:lpstr>Diapositiva 103</vt:lpstr>
      <vt:lpstr>Adicción a los videojuegos Gaming</vt:lpstr>
      <vt:lpstr>Por 25 pesetas… juegos de nuestra infancia</vt:lpstr>
      <vt:lpstr>¿A qué juegan LOS ADOLESCENTES?</vt:lpstr>
      <vt:lpstr>GTA v. Videojuego de acción – aventura (17/09/2013)</vt:lpstr>
      <vt:lpstr>Reconocido como Industria cultural  desde 2009 por el Parlamento español </vt:lpstr>
      <vt:lpstr>Perfil de los gamers</vt:lpstr>
      <vt:lpstr>Videojuegos más vendidos 2018</vt:lpstr>
      <vt:lpstr>Diapositiva 111</vt:lpstr>
      <vt:lpstr>Red dead redemption 2</vt:lpstr>
      <vt:lpstr>Red dead redemption 2</vt:lpstr>
      <vt:lpstr>“Free to Play-Pay to Win”</vt:lpstr>
      <vt:lpstr>Diapositiva 115</vt:lpstr>
      <vt:lpstr>Diapositiva 116</vt:lpstr>
      <vt:lpstr>Diapositiva 117</vt:lpstr>
      <vt:lpstr>Diapositiva 118</vt:lpstr>
      <vt:lpstr>Diapositiva 119</vt:lpstr>
      <vt:lpstr>Juego (online Y PRESENCIAL) Gambling</vt:lpstr>
      <vt:lpstr>Diapositiva 121</vt:lpstr>
      <vt:lpstr>Diapositiva 122</vt:lpstr>
      <vt:lpstr>Diapositiva 123</vt:lpstr>
      <vt:lpstr>Diapositiva 124</vt:lpstr>
      <vt:lpstr>Diapositiva 125</vt:lpstr>
      <vt:lpstr>Diapositiva 126</vt:lpstr>
      <vt:lpstr>Diapositiva 127</vt:lpstr>
      <vt:lpstr>Diapositiva 128</vt:lpstr>
      <vt:lpstr>Diapositiva 129</vt:lpstr>
      <vt:lpstr>Diapositiva 130</vt:lpstr>
      <vt:lpstr>Diapositiva 131</vt:lpstr>
      <vt:lpstr>Modelo eco</vt:lpstr>
      <vt:lpstr>Diapositiva 133</vt:lpstr>
      <vt:lpstr>Diapositiva 134</vt:lpstr>
      <vt:lpstr>Diapositiva 135</vt:lpstr>
      <vt:lpstr>Diapositiva 136</vt:lpstr>
      <vt:lpstr>Diapositiva 137</vt:lpstr>
      <vt:lpstr>Diapositiva 138</vt:lpstr>
      <vt:lpstr>Diapositiva 139</vt:lpstr>
      <vt:lpstr>DATOS ESTUDIO USC (2019)</vt:lpstr>
      <vt:lpstr>Diapositiva 141</vt:lpstr>
      <vt:lpstr>Diapositiva 142</vt:lpstr>
      <vt:lpstr>Diapositiva 143</vt:lpstr>
      <vt:lpstr>Diapositiva 144</vt:lpstr>
      <vt:lpstr>Diapositiva 145</vt:lpstr>
      <vt:lpstr>Diapositiva 146</vt:lpstr>
      <vt:lpstr>Diapositiva 147</vt:lpstr>
      <vt:lpstr>Diapositiva 148</vt:lpstr>
      <vt:lpstr>El papel de los Padres</vt:lpstr>
      <vt:lpstr>“Free to Play-Pay to Win”</vt:lpstr>
      <vt:lpstr>¿qué podemos Hacer?</vt:lpstr>
      <vt:lpstr>Diapositiva 152</vt:lpstr>
      <vt:lpstr>Prevención integral</vt:lpstr>
      <vt:lpstr>Diapositiva 154</vt:lpstr>
      <vt:lpstr>Diapositiva 155</vt:lpstr>
      <vt:lpstr>Diapositiva 156</vt:lpstr>
      <vt:lpstr>Prevención integral</vt:lpstr>
      <vt:lpstr>Prevención integral</vt:lpstr>
      <vt:lpstr>Diapositiva 159</vt:lpstr>
      <vt:lpstr>Educación en Valores y Habilidades de Vida </vt:lpstr>
      <vt:lpstr>EDUCAR</vt:lpstr>
      <vt:lpstr>Es necesario recuperar el impulso y el sentido de la edUCACIÓN</vt:lpstr>
      <vt:lpstr>Diapositiva 163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El desafío de las adicciones tecnológicas</dc:title>
  <dc:creator>Usuario de Microsoft Office</dc:creator>
  <cp:lastModifiedBy>ANTONIO RIAL</cp:lastModifiedBy>
  <cp:revision>272</cp:revision>
  <dcterms:created xsi:type="dcterms:W3CDTF">2018-11-09T12:32:25Z</dcterms:created>
  <dcterms:modified xsi:type="dcterms:W3CDTF">2019-10-22T21:31:41Z</dcterms:modified>
</cp:coreProperties>
</file>