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962AED-B063-4228-A24B-EE3C3C5C62F1}" type="datetimeFigureOut">
              <a:rPr lang="es-ES" smtClean="0"/>
              <a:pPr/>
              <a:t>20/11/2019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5E6EEF-9E18-4395-8D00-40FC356FC688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Ver las imágenes de orig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2 CuadroTexto"/>
          <p:cNvSpPr txBox="1">
            <a:spLocks noChangeArrowheads="1"/>
          </p:cNvSpPr>
          <p:nvPr/>
        </p:nvSpPr>
        <p:spPr bwMode="auto">
          <a:xfrm>
            <a:off x="285750" y="214313"/>
            <a:ext cx="5143500" cy="203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dirty="0" err="1"/>
              <a:t>Ghon</a:t>
            </a:r>
            <a:r>
              <a:rPr lang="es-ES" dirty="0"/>
              <a:t>, </a:t>
            </a:r>
            <a:r>
              <a:rPr lang="es-ES" dirty="0" err="1"/>
              <a:t>Ghon</a:t>
            </a:r>
            <a:r>
              <a:rPr lang="es-ES" dirty="0"/>
              <a:t>, </a:t>
            </a:r>
            <a:r>
              <a:rPr lang="es-ES" dirty="0" err="1"/>
              <a:t>Ghon</a:t>
            </a:r>
            <a:r>
              <a:rPr lang="es-ES" dirty="0"/>
              <a:t>, </a:t>
            </a:r>
            <a:r>
              <a:rPr lang="es-ES" dirty="0" err="1"/>
              <a:t>Pulghón</a:t>
            </a:r>
            <a:endParaRPr lang="es-ES" dirty="0"/>
          </a:p>
          <a:p>
            <a:r>
              <a:rPr lang="es-ES" dirty="0" err="1"/>
              <a:t>Vouche</a:t>
            </a:r>
            <a:r>
              <a:rPr lang="es-ES" dirty="0"/>
              <a:t>-explicar porque a </a:t>
            </a:r>
            <a:r>
              <a:rPr lang="es-ES" dirty="0" err="1"/>
              <a:t>xudía</a:t>
            </a:r>
            <a:r>
              <a:rPr lang="es-ES" dirty="0"/>
              <a:t> colle o </a:t>
            </a:r>
            <a:r>
              <a:rPr lang="es-ES" dirty="0" err="1"/>
              <a:t>pulghón</a:t>
            </a:r>
            <a:endParaRPr lang="es-ES" dirty="0"/>
          </a:p>
          <a:p>
            <a:r>
              <a:rPr lang="pt-BR" dirty="0"/>
              <a:t>O primeiro </a:t>
            </a:r>
            <a:r>
              <a:rPr lang="pt-BR" dirty="0" err="1"/>
              <a:t>non</a:t>
            </a:r>
            <a:r>
              <a:rPr lang="pt-BR" dirty="0"/>
              <a:t> te amoles </a:t>
            </a:r>
            <a:r>
              <a:rPr lang="pt-BR" dirty="0" err="1"/>
              <a:t>cando</a:t>
            </a:r>
            <a:r>
              <a:rPr lang="pt-BR" dirty="0"/>
              <a:t> o vexas…</a:t>
            </a:r>
          </a:p>
          <a:p>
            <a:r>
              <a:rPr lang="pt-BR" dirty="0"/>
              <a:t>Paisano sei que </a:t>
            </a:r>
            <a:r>
              <a:rPr lang="pt-BR" dirty="0" err="1"/>
              <a:t>vosé</a:t>
            </a:r>
            <a:r>
              <a:rPr lang="pt-BR" dirty="0"/>
              <a:t> o quere matar…</a:t>
            </a:r>
          </a:p>
          <a:p>
            <a:r>
              <a:rPr lang="pt-BR" dirty="0" err="1"/>
              <a:t>Jefe</a:t>
            </a:r>
            <a:r>
              <a:rPr lang="pt-BR" dirty="0"/>
              <a:t> o </a:t>
            </a:r>
            <a:r>
              <a:rPr lang="pt-BR" dirty="0" err="1"/>
              <a:t>millor</a:t>
            </a:r>
            <a:r>
              <a:rPr lang="pt-BR" dirty="0"/>
              <a:t> é que o deixe chupar…</a:t>
            </a:r>
          </a:p>
          <a:p>
            <a:r>
              <a:rPr lang="pt-BR" dirty="0"/>
              <a:t>Sempre listo para o sulfatar…</a:t>
            </a:r>
          </a:p>
          <a:p>
            <a:r>
              <a:rPr lang="es-ES" dirty="0" err="1"/>
              <a:t>Vosé</a:t>
            </a:r>
            <a:r>
              <a:rPr lang="es-ES" dirty="0"/>
              <a:t> non para de </a:t>
            </a:r>
            <a:r>
              <a:rPr lang="es-ES" dirty="0" err="1"/>
              <a:t>arghallar</a:t>
            </a:r>
            <a:r>
              <a:rPr lang="es-ES" dirty="0"/>
              <a:t> porque…</a:t>
            </a:r>
          </a:p>
        </p:txBody>
      </p:sp>
      <p:sp>
        <p:nvSpPr>
          <p:cNvPr id="11267" name="3 CuadroTexto"/>
          <p:cNvSpPr txBox="1">
            <a:spLocks noChangeArrowheads="1"/>
          </p:cNvSpPr>
          <p:nvPr/>
        </p:nvSpPr>
        <p:spPr bwMode="auto">
          <a:xfrm>
            <a:off x="428625" y="2286000"/>
            <a:ext cx="3286125" cy="120015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/>
              <a:t>Paisa ghústalle o insectisida</a:t>
            </a:r>
          </a:p>
          <a:p>
            <a:pPr algn="ctr"/>
            <a:r>
              <a:rPr lang="es-ES"/>
              <a:t>(Déalle purín d’ortigha)</a:t>
            </a:r>
          </a:p>
          <a:p>
            <a:pPr algn="ctr"/>
            <a:r>
              <a:rPr lang="es-ES"/>
              <a:t>Como lle flipa o plaghisida</a:t>
            </a:r>
          </a:p>
          <a:p>
            <a:pPr algn="ctr"/>
            <a:r>
              <a:rPr lang="es-ES"/>
              <a:t>(Déalle purín d’ortigha)</a:t>
            </a:r>
          </a:p>
        </p:txBody>
      </p:sp>
      <p:sp>
        <p:nvSpPr>
          <p:cNvPr id="11268" name="4 CuadroTexto"/>
          <p:cNvSpPr txBox="1">
            <a:spLocks noChangeArrowheads="1"/>
          </p:cNvSpPr>
          <p:nvPr/>
        </p:nvSpPr>
        <p:spPr bwMode="auto">
          <a:xfrm>
            <a:off x="357188" y="3786188"/>
            <a:ext cx="4643437" cy="258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/>
              <a:t>A xudía enfermiña</a:t>
            </a:r>
          </a:p>
          <a:p>
            <a:r>
              <a:rPr lang="es-ES"/>
              <a:t>Mira Carmiña</a:t>
            </a:r>
          </a:p>
          <a:p>
            <a:r>
              <a:rPr lang="pt-BR"/>
              <a:t>Seghuro que anda moi estresadiña</a:t>
            </a:r>
          </a:p>
          <a:p>
            <a:r>
              <a:rPr lang="es-ES"/>
              <a:t>Non lle des o liquido para herbiña</a:t>
            </a:r>
          </a:p>
          <a:p>
            <a:r>
              <a:rPr lang="es-ES"/>
              <a:t>Esterca ben pa que se poña fermosiña</a:t>
            </a:r>
          </a:p>
          <a:p>
            <a:r>
              <a:rPr lang="es-ES"/>
              <a:t>Maruxiña, mariquitiña</a:t>
            </a:r>
          </a:p>
          <a:p>
            <a:r>
              <a:rPr lang="es-ES"/>
              <a:t>Vota flores pa que veña a xoaniña</a:t>
            </a:r>
          </a:p>
          <a:p>
            <a:r>
              <a:rPr lang="es-ES"/>
              <a:t>Debes mirar tamen pola cadeliña…</a:t>
            </a:r>
          </a:p>
          <a:p>
            <a:r>
              <a:rPr lang="es-ES"/>
              <a:t>Deixaá en paz e non lle votes medisiña…</a:t>
            </a:r>
          </a:p>
        </p:txBody>
      </p:sp>
      <p:sp>
        <p:nvSpPr>
          <p:cNvPr id="11269" name="5 CuadroTexto"/>
          <p:cNvSpPr txBox="1">
            <a:spLocks noChangeArrowheads="1"/>
          </p:cNvSpPr>
          <p:nvPr/>
        </p:nvSpPr>
        <p:spPr bwMode="auto">
          <a:xfrm>
            <a:off x="5572125" y="285750"/>
            <a:ext cx="2643188" cy="1754188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/>
              <a:t>Ela ghústalle o purín d’ortighas</a:t>
            </a:r>
          </a:p>
          <a:p>
            <a:pPr algn="ctr"/>
            <a:r>
              <a:rPr lang="es-ES"/>
              <a:t>(Fóra os plaghisidas…)</a:t>
            </a:r>
          </a:p>
          <a:p>
            <a:pPr algn="ctr"/>
            <a:r>
              <a:rPr lang="es-ES"/>
              <a:t>Como lle flipa o purín d’ortighas</a:t>
            </a:r>
          </a:p>
          <a:p>
            <a:pPr algn="ctr"/>
            <a:r>
              <a:rPr lang="es-ES"/>
              <a:t>(Fóra os plaghisidas…)</a:t>
            </a:r>
          </a:p>
        </p:txBody>
      </p:sp>
      <p:sp>
        <p:nvSpPr>
          <p:cNvPr id="11270" name="6 CuadroTexto"/>
          <p:cNvSpPr txBox="1">
            <a:spLocks noChangeArrowheads="1"/>
          </p:cNvSpPr>
          <p:nvPr/>
        </p:nvSpPr>
        <p:spPr bwMode="auto">
          <a:xfrm>
            <a:off x="4500563" y="2214563"/>
            <a:ext cx="4643437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/>
              <a:t>Porque a xudía colle pulghón??</a:t>
            </a:r>
          </a:p>
          <a:p>
            <a:r>
              <a:rPr lang="es-ES"/>
              <a:t>Pola composiçón</a:t>
            </a:r>
          </a:p>
          <a:p>
            <a:r>
              <a:rPr lang="es-ES"/>
              <a:t>A savia con nitróxeno a moghollón</a:t>
            </a:r>
          </a:p>
          <a:p>
            <a:r>
              <a:rPr lang="es-ES"/>
              <a:t>Tamén os sucres cambian esa relaçón</a:t>
            </a:r>
          </a:p>
          <a:p>
            <a:r>
              <a:rPr lang="es-ES"/>
              <a:t>Cando se estresa a xudía, io feixón.</a:t>
            </a:r>
          </a:p>
          <a:p>
            <a:r>
              <a:rPr lang="pt-BR"/>
              <a:t>Aghora unha bendisión é o pulghón.</a:t>
            </a:r>
          </a:p>
          <a:p>
            <a:r>
              <a:rPr lang="es-ES"/>
              <a:t>É-che un mamón</a:t>
            </a:r>
          </a:p>
          <a:p>
            <a:r>
              <a:rPr lang="es-ES"/>
              <a:t>É-che un chupón</a:t>
            </a:r>
          </a:p>
          <a:p>
            <a:r>
              <a:rPr lang="es-ES"/>
              <a:t>Si hai muita plagha vota un pouco de xabón</a:t>
            </a:r>
          </a:p>
          <a:p>
            <a:r>
              <a:rPr lang="pt-BR"/>
              <a:t>Purín d’ortighas pa mudar a composiçon</a:t>
            </a:r>
            <a:endParaRPr lang="es-ES"/>
          </a:p>
        </p:txBody>
      </p:sp>
      <p:sp>
        <p:nvSpPr>
          <p:cNvPr id="11271" name="7 CuadroTexto"/>
          <p:cNvSpPr txBox="1">
            <a:spLocks noChangeArrowheads="1"/>
          </p:cNvSpPr>
          <p:nvPr/>
        </p:nvSpPr>
        <p:spPr bwMode="auto">
          <a:xfrm>
            <a:off x="5072063" y="5214938"/>
            <a:ext cx="3500437" cy="1477962"/>
          </a:xfrm>
          <a:prstGeom prst="rect">
            <a:avLst/>
          </a:prstGeom>
          <a:solidFill>
            <a:srgbClr val="FF66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/>
              <a:t>Paisa non esquesas a tua cultura…</a:t>
            </a:r>
          </a:p>
          <a:p>
            <a:r>
              <a:rPr lang="pt-BR"/>
              <a:t>A química é-che unha tortura…</a:t>
            </a:r>
          </a:p>
          <a:p>
            <a:r>
              <a:rPr lang="es-ES"/>
              <a:t>Retoma-a-aghro-cultura...raa…</a:t>
            </a:r>
          </a:p>
          <a:p>
            <a:r>
              <a:rPr lang="es-ES"/>
              <a:t>O ensina a Permaculturaa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Ver las imágenes de origen"/>
          <p:cNvPicPr>
            <a:picLocks noChangeAspect="1" noChangeArrowheads="1"/>
          </p:cNvPicPr>
          <p:nvPr/>
        </p:nvPicPr>
        <p:blipFill>
          <a:blip r:embed="rId2"/>
          <a:srcRect l="-2061"/>
          <a:stretch>
            <a:fillRect/>
          </a:stretch>
        </p:blipFill>
        <p:spPr bwMode="auto">
          <a:xfrm>
            <a:off x="-142875" y="0"/>
            <a:ext cx="9245600" cy="681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 smtClean="0"/>
          </a:p>
        </p:txBody>
      </p:sp>
      <p:pic>
        <p:nvPicPr>
          <p:cNvPr id="4099" name="Picture 2" descr="Ver las imágenes de orig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225" y="0"/>
            <a:ext cx="9134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Ver las imágenes de orig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agrologia.files.wordpress.com/2014/04/agroquc3admicos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75"/>
            <a:ext cx="91440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Ver las imágenes de orig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7625" y="0"/>
            <a:ext cx="91424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2 CuadroTexto"/>
          <p:cNvSpPr txBox="1">
            <a:spLocks noChangeArrowheads="1"/>
          </p:cNvSpPr>
          <p:nvPr/>
        </p:nvSpPr>
        <p:spPr bwMode="auto">
          <a:xfrm>
            <a:off x="357188" y="5929313"/>
            <a:ext cx="85010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1600" b="1"/>
              <a:t>Fuentes:</a:t>
            </a:r>
            <a:r>
              <a:rPr lang="es-ES" sz="1600"/>
              <a:t> Jack, A. (1999). Mayer, A-M. (1997)</a:t>
            </a:r>
          </a:p>
          <a:p>
            <a:pPr algn="ctr"/>
            <a:r>
              <a:rPr lang="es-ES" sz="1600"/>
              <a:t> (EE.UU.: Tablas </a:t>
            </a:r>
            <a:r>
              <a:rPr lang="en-US" sz="1600"/>
              <a:t>United States Department of Agriculture data (USDA)</a:t>
            </a:r>
            <a:r>
              <a:rPr lang="es-ES" sz="1600"/>
              <a:t> desde 1975 a 1997; R.U.: Tablas </a:t>
            </a:r>
            <a:r>
              <a:rPr lang="en-US" sz="1600"/>
              <a:t>Laboratory of the Government Chemist (LGC) </a:t>
            </a:r>
            <a:r>
              <a:rPr lang="es-ES" sz="1600"/>
              <a:t>desde 1930 a 1980)   </a:t>
            </a:r>
          </a:p>
        </p:txBody>
      </p:sp>
      <p:graphicFrame>
        <p:nvGraphicFramePr>
          <p:cNvPr id="8195" name="3 Gráfico"/>
          <p:cNvGraphicFramePr>
            <a:graphicFrameLocks/>
          </p:cNvGraphicFramePr>
          <p:nvPr/>
        </p:nvGraphicFramePr>
        <p:xfrm>
          <a:off x="214313" y="214313"/>
          <a:ext cx="8786812" cy="5715000"/>
        </p:xfrm>
        <a:graphic>
          <a:graphicData uri="http://schemas.openxmlformats.org/presentationml/2006/ole">
            <p:oleObj spid="_x0000_s1026" r:id="rId3" imgW="8791194" imgH="5718544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2 CuadroTexto"/>
          <p:cNvSpPr txBox="1">
            <a:spLocks noChangeArrowheads="1"/>
          </p:cNvSpPr>
          <p:nvPr/>
        </p:nvSpPr>
        <p:spPr bwMode="auto">
          <a:xfrm>
            <a:off x="1357290" y="214290"/>
            <a:ext cx="6643704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ES" sz="2000" b="1" dirty="0"/>
              <a:t>FACTORES QUE INCIDEN EN LA RESISTENCIA DE LAS PLANTAS</a:t>
            </a:r>
          </a:p>
        </p:txBody>
      </p:sp>
      <p:sp>
        <p:nvSpPr>
          <p:cNvPr id="9219" name="3 CuadroTexto"/>
          <p:cNvSpPr txBox="1">
            <a:spLocks noChangeArrowheads="1"/>
          </p:cNvSpPr>
          <p:nvPr/>
        </p:nvSpPr>
        <p:spPr bwMode="auto">
          <a:xfrm>
            <a:off x="142875" y="928688"/>
            <a:ext cx="4357688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 dirty="0"/>
              <a:t>Incrementan la Resistencia</a:t>
            </a:r>
          </a:p>
          <a:p>
            <a:pPr algn="ctr"/>
            <a:endParaRPr lang="es-ES" dirty="0"/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Especie o variedad de la planta (genética)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El suelo con buena fertilidad y rico en materia orgánica.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Luminosidad adecuada (favorece </a:t>
            </a:r>
            <a:r>
              <a:rPr lang="es-ES" sz="1600" dirty="0" err="1"/>
              <a:t>proteosíntesis</a:t>
            </a:r>
            <a:r>
              <a:rPr lang="es-ES" sz="1600" dirty="0"/>
              <a:t>)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Humedad adecuada (no hay estrés hídrico)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Abonos orgánicos (diversidad de macro y micronutrientes)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Abonos minerales de baja solubilidad  (fosfatos naturales, cales,  resto de minerales de cantera, etc., en cantidades moderadas)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</a:t>
            </a:r>
            <a:r>
              <a:rPr lang="es-ES" sz="1600" dirty="0" err="1"/>
              <a:t>Biofertilizantes</a:t>
            </a:r>
            <a:r>
              <a:rPr lang="es-ES" sz="1600" dirty="0"/>
              <a:t>, purín de ortigas, de algas, cenizas, suero de leche, miel etc.,  ejercen una acción benéfica sobre el metabolismo de las planta</a:t>
            </a:r>
            <a:r>
              <a:rPr lang="es-ES" dirty="0"/>
              <a:t>s</a:t>
            </a:r>
          </a:p>
          <a:p>
            <a:endParaRPr lang="es-ES" dirty="0"/>
          </a:p>
          <a:p>
            <a:endParaRPr lang="es-ES" dirty="0"/>
          </a:p>
        </p:txBody>
      </p:sp>
      <p:sp>
        <p:nvSpPr>
          <p:cNvPr id="9220" name="4 CuadroTexto"/>
          <p:cNvSpPr txBox="1">
            <a:spLocks noChangeArrowheads="1"/>
          </p:cNvSpPr>
          <p:nvPr/>
        </p:nvSpPr>
        <p:spPr bwMode="auto">
          <a:xfrm>
            <a:off x="4929188" y="928688"/>
            <a:ext cx="4214812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2000" b="1" dirty="0"/>
              <a:t>Disminuyen la resistencia</a:t>
            </a:r>
          </a:p>
          <a:p>
            <a:pPr algn="ctr"/>
            <a:endParaRPr lang="es-ES" dirty="0"/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Edad de la planta o de una parte de la planta (en floración y brotes jóvenes mayor proteólisis)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El suelo pobre, muy trabajado, compactado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Falta de luminosidad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Falta o exceso de humedad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Abonos químicos (sales solubles concentradas)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Agroquímicos (herbicidas,  fungicidas, bactericidas, insecticidas, etc., provocan una disminución de la </a:t>
            </a:r>
            <a:r>
              <a:rPr lang="es-ES" sz="1600" dirty="0" err="1"/>
              <a:t>proteosíntesis</a:t>
            </a:r>
            <a:r>
              <a:rPr lang="es-ES" sz="1600" dirty="0"/>
              <a:t>)</a:t>
            </a:r>
          </a:p>
          <a:p>
            <a:pPr>
              <a:spcAft>
                <a:spcPts val="1200"/>
              </a:spcAft>
              <a:buFont typeface="Arial" charset="0"/>
              <a:buChar char="•"/>
            </a:pPr>
            <a:r>
              <a:rPr lang="es-ES" sz="1600" dirty="0"/>
              <a:t> Prácticas culturales (desherbado con cortes de raíces y podas aumentan la proteólisis para tener que curarse</a:t>
            </a:r>
            <a:r>
              <a:rPr lang="es-ES" dirty="0"/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Ver las imágenes de orig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37" y="0"/>
            <a:ext cx="9136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474</Words>
  <Application>Microsoft Office PowerPoint</Application>
  <PresentationFormat>Presentación en pantalla (4:3)</PresentationFormat>
  <Paragraphs>59</Paragraphs>
  <Slides>10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2" baseType="lpstr">
      <vt:lpstr>Tema de Office</vt:lpstr>
      <vt:lpstr>Hoja de cálculo de Microsoft Office Excel 97-2003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CESAR</dc:creator>
  <cp:lastModifiedBy>CESAR</cp:lastModifiedBy>
  <cp:revision>2</cp:revision>
  <dcterms:created xsi:type="dcterms:W3CDTF">2019-11-20T10:04:45Z</dcterms:created>
  <dcterms:modified xsi:type="dcterms:W3CDTF">2019-11-20T11:00:21Z</dcterms:modified>
</cp:coreProperties>
</file>