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6" r:id="rId2"/>
    <p:sldId id="257" r:id="rId3"/>
    <p:sldId id="258" r:id="rId4"/>
    <p:sldId id="268" r:id="rId5"/>
    <p:sldId id="290" r:id="rId6"/>
    <p:sldId id="259" r:id="rId7"/>
    <p:sldId id="260" r:id="rId8"/>
    <p:sldId id="271" r:id="rId9"/>
    <p:sldId id="280" r:id="rId10"/>
    <p:sldId id="281" r:id="rId11"/>
    <p:sldId id="267" r:id="rId12"/>
    <p:sldId id="261" r:id="rId13"/>
    <p:sldId id="265" r:id="rId14"/>
    <p:sldId id="262" r:id="rId15"/>
    <p:sldId id="266" r:id="rId16"/>
    <p:sldId id="263" r:id="rId17"/>
    <p:sldId id="269" r:id="rId18"/>
    <p:sldId id="264" r:id="rId19"/>
    <p:sldId id="272" r:id="rId20"/>
    <p:sldId id="274" r:id="rId21"/>
    <p:sldId id="270" r:id="rId22"/>
    <p:sldId id="291" r:id="rId23"/>
    <p:sldId id="275" r:id="rId24"/>
    <p:sldId id="279" r:id="rId25"/>
    <p:sldId id="276" r:id="rId26"/>
    <p:sldId id="278" r:id="rId27"/>
    <p:sldId id="282" r:id="rId28"/>
    <p:sldId id="285" r:id="rId29"/>
    <p:sldId id="287" r:id="rId30"/>
    <p:sldId id="283" r:id="rId31"/>
    <p:sldId id="296" r:id="rId32"/>
    <p:sldId id="284" r:id="rId33"/>
    <p:sldId id="288" r:id="rId34"/>
    <p:sldId id="289" r:id="rId35"/>
    <p:sldId id="292" r:id="rId36"/>
    <p:sldId id="293" r:id="rId37"/>
    <p:sldId id="294" r:id="rId38"/>
    <p:sldId id="299" r:id="rId39"/>
    <p:sldId id="300" r:id="rId40"/>
    <p:sldId id="295" r:id="rId41"/>
    <p:sldId id="297" r:id="rId42"/>
    <p:sldId id="298" r:id="rId4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23B"/>
    <a:srgbClr val="00AC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7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title>
      <c:layout>
        <c:manualLayout>
          <c:xMode val="edge"/>
          <c:yMode val="edge"/>
          <c:x val="1.496747274994132E-4"/>
          <c:y val="0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Gasto enerxético</c:v>
                </c:pt>
              </c:strCache>
            </c:strRef>
          </c:tx>
          <c:cat>
            <c:strRef>
              <c:f>Hoja1!$A$2:$A$4</c:f>
              <c:strCache>
                <c:ptCount val="3"/>
                <c:pt idx="0">
                  <c:v>Metabolismo basal</c:v>
                </c:pt>
                <c:pt idx="1">
                  <c:v>Actividade física</c:v>
                </c:pt>
                <c:pt idx="2">
                  <c:v>Dixestión/absorción</c:v>
                </c:pt>
              </c:strCache>
            </c:strRef>
          </c:cat>
          <c:val>
            <c:numRef>
              <c:f>Hoja1!$B$2:$B$4</c:f>
              <c:numCache>
                <c:formatCode>General</c:formatCode>
                <c:ptCount val="3"/>
                <c:pt idx="0">
                  <c:v>60</c:v>
                </c:pt>
                <c:pt idx="1">
                  <c:v>30</c:v>
                </c:pt>
                <c:pt idx="2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9427110440837216"/>
          <c:y val="0.27823297411398734"/>
          <c:w val="0.39271729375074316"/>
          <c:h val="0.5821408732363075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s-E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1BD1C2B-52B3-4D4A-B7AB-A179D28FD39D}" type="doc">
      <dgm:prSet loTypeId="urn:microsoft.com/office/officeart/2005/8/layout/gear1" loCatId="process" qsTypeId="urn:microsoft.com/office/officeart/2005/8/quickstyle/simple1" qsCatId="simple" csTypeId="urn:microsoft.com/office/officeart/2005/8/colors/colorful2" csCatId="colorful" phldr="1"/>
      <dgm:spPr/>
    </dgm:pt>
    <dgm:pt modelId="{C1174649-ED6E-44E3-A4A0-08F8E5FE1EB5}">
      <dgm:prSet phldrT="[Texto]"/>
      <dgm:spPr/>
      <dgm:t>
        <a:bodyPr/>
        <a:lstStyle/>
        <a:p>
          <a:r>
            <a:rPr lang="gl-ES" dirty="0" smtClean="0"/>
            <a:t>XESTIÓN DOS RISCOS</a:t>
          </a:r>
          <a:endParaRPr lang="gl-ES" dirty="0"/>
        </a:p>
      </dgm:t>
    </dgm:pt>
    <dgm:pt modelId="{20BDC074-EA36-43F7-8A01-73B66DE33654}" type="parTrans" cxnId="{2272EF99-A2FE-4794-A499-F4345F2FC721}">
      <dgm:prSet/>
      <dgm:spPr/>
      <dgm:t>
        <a:bodyPr/>
        <a:lstStyle/>
        <a:p>
          <a:endParaRPr lang="gl-ES"/>
        </a:p>
      </dgm:t>
    </dgm:pt>
    <dgm:pt modelId="{B4E60286-E66C-4197-8D98-75FDB98F3333}" type="sibTrans" cxnId="{2272EF99-A2FE-4794-A499-F4345F2FC721}">
      <dgm:prSet/>
      <dgm:spPr/>
      <dgm:t>
        <a:bodyPr/>
        <a:lstStyle/>
        <a:p>
          <a:endParaRPr lang="gl-ES"/>
        </a:p>
      </dgm:t>
    </dgm:pt>
    <dgm:pt modelId="{BF2ED571-0839-4B1D-94C5-02E2958BC67A}">
      <dgm:prSet phldrT="[Texto]"/>
      <dgm:spPr/>
      <dgm:t>
        <a:bodyPr/>
        <a:lstStyle/>
        <a:p>
          <a:r>
            <a:rPr lang="gl-ES" dirty="0" smtClean="0"/>
            <a:t>AVALIACIÓN DE RISCOS</a:t>
          </a:r>
          <a:endParaRPr lang="gl-ES" dirty="0"/>
        </a:p>
      </dgm:t>
    </dgm:pt>
    <dgm:pt modelId="{0B25B384-6424-4C22-96FB-985A8833A7D6}" type="parTrans" cxnId="{E48F539B-B91E-432E-B3F8-81A31B53D41E}">
      <dgm:prSet/>
      <dgm:spPr/>
      <dgm:t>
        <a:bodyPr/>
        <a:lstStyle/>
        <a:p>
          <a:endParaRPr lang="gl-ES"/>
        </a:p>
      </dgm:t>
    </dgm:pt>
    <dgm:pt modelId="{711C1DD0-EAD6-42FF-80F4-6A2CD50C63EE}" type="sibTrans" cxnId="{E48F539B-B91E-432E-B3F8-81A31B53D41E}">
      <dgm:prSet/>
      <dgm:spPr/>
      <dgm:t>
        <a:bodyPr/>
        <a:lstStyle/>
        <a:p>
          <a:endParaRPr lang="gl-ES"/>
        </a:p>
      </dgm:t>
    </dgm:pt>
    <dgm:pt modelId="{D9FF25AD-1FE5-4D61-BA5A-6CF08EA63DBF}" type="pres">
      <dgm:prSet presAssocID="{21BD1C2B-52B3-4D4A-B7AB-A179D28FD39D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3BDC953B-8442-447F-AB12-37FBD581D542}" type="pres">
      <dgm:prSet presAssocID="{C1174649-ED6E-44E3-A4A0-08F8E5FE1EB5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gl-ES"/>
        </a:p>
      </dgm:t>
    </dgm:pt>
    <dgm:pt modelId="{B6BE9E53-1DCB-45E3-8FA1-347526F2BBCB}" type="pres">
      <dgm:prSet presAssocID="{C1174649-ED6E-44E3-A4A0-08F8E5FE1EB5}" presName="gear1srcNode" presStyleLbl="node1" presStyleIdx="0" presStyleCnt="2"/>
      <dgm:spPr/>
      <dgm:t>
        <a:bodyPr/>
        <a:lstStyle/>
        <a:p>
          <a:endParaRPr lang="gl-ES"/>
        </a:p>
      </dgm:t>
    </dgm:pt>
    <dgm:pt modelId="{EB59D834-E272-4738-8718-C4CA51AA4354}" type="pres">
      <dgm:prSet presAssocID="{C1174649-ED6E-44E3-A4A0-08F8E5FE1EB5}" presName="gear1dstNode" presStyleLbl="node1" presStyleIdx="0" presStyleCnt="2"/>
      <dgm:spPr/>
      <dgm:t>
        <a:bodyPr/>
        <a:lstStyle/>
        <a:p>
          <a:endParaRPr lang="gl-ES"/>
        </a:p>
      </dgm:t>
    </dgm:pt>
    <dgm:pt modelId="{A037DA8C-ADD1-49D0-B1BF-38D0DCDC3499}" type="pres">
      <dgm:prSet presAssocID="{BF2ED571-0839-4B1D-94C5-02E2958BC67A}" presName="gear2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gl-ES"/>
        </a:p>
      </dgm:t>
    </dgm:pt>
    <dgm:pt modelId="{2C7E88E8-3A3A-465B-B2F0-4172709F2E3E}" type="pres">
      <dgm:prSet presAssocID="{BF2ED571-0839-4B1D-94C5-02E2958BC67A}" presName="gear2srcNode" presStyleLbl="node1" presStyleIdx="1" presStyleCnt="2"/>
      <dgm:spPr/>
      <dgm:t>
        <a:bodyPr/>
        <a:lstStyle/>
        <a:p>
          <a:endParaRPr lang="gl-ES"/>
        </a:p>
      </dgm:t>
    </dgm:pt>
    <dgm:pt modelId="{27C9D03E-35CB-45D7-B3B5-EB9C04E5DB1F}" type="pres">
      <dgm:prSet presAssocID="{BF2ED571-0839-4B1D-94C5-02E2958BC67A}" presName="gear2dstNode" presStyleLbl="node1" presStyleIdx="1" presStyleCnt="2"/>
      <dgm:spPr/>
      <dgm:t>
        <a:bodyPr/>
        <a:lstStyle/>
        <a:p>
          <a:endParaRPr lang="gl-ES"/>
        </a:p>
      </dgm:t>
    </dgm:pt>
    <dgm:pt modelId="{97CE4ADC-1982-4D95-9147-FD8F0BFAA682}" type="pres">
      <dgm:prSet presAssocID="{B4E60286-E66C-4197-8D98-75FDB98F3333}" presName="connector1" presStyleLbl="sibTrans2D1" presStyleIdx="0" presStyleCnt="2"/>
      <dgm:spPr/>
      <dgm:t>
        <a:bodyPr/>
        <a:lstStyle/>
        <a:p>
          <a:endParaRPr lang="gl-ES"/>
        </a:p>
      </dgm:t>
    </dgm:pt>
    <dgm:pt modelId="{30C2410E-F9EA-49C1-9911-FB70C9EC29D5}" type="pres">
      <dgm:prSet presAssocID="{711C1DD0-EAD6-42FF-80F4-6A2CD50C63EE}" presName="connector2" presStyleLbl="sibTrans2D1" presStyleIdx="1" presStyleCnt="2"/>
      <dgm:spPr/>
      <dgm:t>
        <a:bodyPr/>
        <a:lstStyle/>
        <a:p>
          <a:endParaRPr lang="gl-ES"/>
        </a:p>
      </dgm:t>
    </dgm:pt>
  </dgm:ptLst>
  <dgm:cxnLst>
    <dgm:cxn modelId="{4CA71DDD-B52D-402D-AA74-C4F0474BE186}" type="presOf" srcId="{C1174649-ED6E-44E3-A4A0-08F8E5FE1EB5}" destId="{EB59D834-E272-4738-8718-C4CA51AA4354}" srcOrd="2" destOrd="0" presId="urn:microsoft.com/office/officeart/2005/8/layout/gear1"/>
    <dgm:cxn modelId="{59784AAC-2AA6-45DD-8E87-E5DD63D0218E}" type="presOf" srcId="{BF2ED571-0839-4B1D-94C5-02E2958BC67A}" destId="{27C9D03E-35CB-45D7-B3B5-EB9C04E5DB1F}" srcOrd="2" destOrd="0" presId="urn:microsoft.com/office/officeart/2005/8/layout/gear1"/>
    <dgm:cxn modelId="{929ADDE2-3F66-474E-9766-318422A0D8B4}" type="presOf" srcId="{C1174649-ED6E-44E3-A4A0-08F8E5FE1EB5}" destId="{3BDC953B-8442-447F-AB12-37FBD581D542}" srcOrd="0" destOrd="0" presId="urn:microsoft.com/office/officeart/2005/8/layout/gear1"/>
    <dgm:cxn modelId="{5653F73D-8FE1-4FF6-BF14-38311A3C1342}" type="presOf" srcId="{21BD1C2B-52B3-4D4A-B7AB-A179D28FD39D}" destId="{D9FF25AD-1FE5-4D61-BA5A-6CF08EA63DBF}" srcOrd="0" destOrd="0" presId="urn:microsoft.com/office/officeart/2005/8/layout/gear1"/>
    <dgm:cxn modelId="{D64F018F-F226-44AE-96DE-E750C9CC867E}" type="presOf" srcId="{B4E60286-E66C-4197-8D98-75FDB98F3333}" destId="{97CE4ADC-1982-4D95-9147-FD8F0BFAA682}" srcOrd="0" destOrd="0" presId="urn:microsoft.com/office/officeart/2005/8/layout/gear1"/>
    <dgm:cxn modelId="{E48F539B-B91E-432E-B3F8-81A31B53D41E}" srcId="{21BD1C2B-52B3-4D4A-B7AB-A179D28FD39D}" destId="{BF2ED571-0839-4B1D-94C5-02E2958BC67A}" srcOrd="1" destOrd="0" parTransId="{0B25B384-6424-4C22-96FB-985A8833A7D6}" sibTransId="{711C1DD0-EAD6-42FF-80F4-6A2CD50C63EE}"/>
    <dgm:cxn modelId="{04B88E4D-4839-4171-A21B-EA31DFDB9366}" type="presOf" srcId="{BF2ED571-0839-4B1D-94C5-02E2958BC67A}" destId="{2C7E88E8-3A3A-465B-B2F0-4172709F2E3E}" srcOrd="1" destOrd="0" presId="urn:microsoft.com/office/officeart/2005/8/layout/gear1"/>
    <dgm:cxn modelId="{89D062A5-CB57-4F4F-9F1A-65C7EF438B46}" type="presOf" srcId="{C1174649-ED6E-44E3-A4A0-08F8E5FE1EB5}" destId="{B6BE9E53-1DCB-45E3-8FA1-347526F2BBCB}" srcOrd="1" destOrd="0" presId="urn:microsoft.com/office/officeart/2005/8/layout/gear1"/>
    <dgm:cxn modelId="{942B514B-805C-4F15-AD5F-A21B0603AE44}" type="presOf" srcId="{BF2ED571-0839-4B1D-94C5-02E2958BC67A}" destId="{A037DA8C-ADD1-49D0-B1BF-38D0DCDC3499}" srcOrd="0" destOrd="0" presId="urn:microsoft.com/office/officeart/2005/8/layout/gear1"/>
    <dgm:cxn modelId="{2272EF99-A2FE-4794-A499-F4345F2FC721}" srcId="{21BD1C2B-52B3-4D4A-B7AB-A179D28FD39D}" destId="{C1174649-ED6E-44E3-A4A0-08F8E5FE1EB5}" srcOrd="0" destOrd="0" parTransId="{20BDC074-EA36-43F7-8A01-73B66DE33654}" sibTransId="{B4E60286-E66C-4197-8D98-75FDB98F3333}"/>
    <dgm:cxn modelId="{9894AF4E-FA57-4743-BDBC-F909F7DC7C11}" type="presOf" srcId="{711C1DD0-EAD6-42FF-80F4-6A2CD50C63EE}" destId="{30C2410E-F9EA-49C1-9911-FB70C9EC29D5}" srcOrd="0" destOrd="0" presId="urn:microsoft.com/office/officeart/2005/8/layout/gear1"/>
    <dgm:cxn modelId="{23FA210C-9579-4ED3-96E8-8DB32870FAD3}" type="presParOf" srcId="{D9FF25AD-1FE5-4D61-BA5A-6CF08EA63DBF}" destId="{3BDC953B-8442-447F-AB12-37FBD581D542}" srcOrd="0" destOrd="0" presId="urn:microsoft.com/office/officeart/2005/8/layout/gear1"/>
    <dgm:cxn modelId="{067E49F1-457F-47AF-BC63-D40D1AC0CE50}" type="presParOf" srcId="{D9FF25AD-1FE5-4D61-BA5A-6CF08EA63DBF}" destId="{B6BE9E53-1DCB-45E3-8FA1-347526F2BBCB}" srcOrd="1" destOrd="0" presId="urn:microsoft.com/office/officeart/2005/8/layout/gear1"/>
    <dgm:cxn modelId="{0C61FE5F-65A0-43A4-B304-C2C7B0FCC052}" type="presParOf" srcId="{D9FF25AD-1FE5-4D61-BA5A-6CF08EA63DBF}" destId="{EB59D834-E272-4738-8718-C4CA51AA4354}" srcOrd="2" destOrd="0" presId="urn:microsoft.com/office/officeart/2005/8/layout/gear1"/>
    <dgm:cxn modelId="{1976E374-C8FF-439C-A8B4-9A1D44906C89}" type="presParOf" srcId="{D9FF25AD-1FE5-4D61-BA5A-6CF08EA63DBF}" destId="{A037DA8C-ADD1-49D0-B1BF-38D0DCDC3499}" srcOrd="3" destOrd="0" presId="urn:microsoft.com/office/officeart/2005/8/layout/gear1"/>
    <dgm:cxn modelId="{ECFDA588-20C4-4982-B1D2-A0FE0CBB59AD}" type="presParOf" srcId="{D9FF25AD-1FE5-4D61-BA5A-6CF08EA63DBF}" destId="{2C7E88E8-3A3A-465B-B2F0-4172709F2E3E}" srcOrd="4" destOrd="0" presId="urn:microsoft.com/office/officeart/2005/8/layout/gear1"/>
    <dgm:cxn modelId="{691457B6-29B7-4BFD-98D0-3032365A5CE9}" type="presParOf" srcId="{D9FF25AD-1FE5-4D61-BA5A-6CF08EA63DBF}" destId="{27C9D03E-35CB-45D7-B3B5-EB9C04E5DB1F}" srcOrd="5" destOrd="0" presId="urn:microsoft.com/office/officeart/2005/8/layout/gear1"/>
    <dgm:cxn modelId="{D1CF94BA-6FD9-4E9C-898B-6825879AFA83}" type="presParOf" srcId="{D9FF25AD-1FE5-4D61-BA5A-6CF08EA63DBF}" destId="{97CE4ADC-1982-4D95-9147-FD8F0BFAA682}" srcOrd="6" destOrd="0" presId="urn:microsoft.com/office/officeart/2005/8/layout/gear1"/>
    <dgm:cxn modelId="{8E34C161-F5C2-4740-94AE-19844F9110A3}" type="presParOf" srcId="{D9FF25AD-1FE5-4D61-BA5A-6CF08EA63DBF}" destId="{30C2410E-F9EA-49C1-9911-FB70C9EC29D5}" srcOrd="7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CF3EBE9-AAB5-4768-A9BC-62F9029CEE1E}" type="doc">
      <dgm:prSet loTypeId="urn:microsoft.com/office/officeart/2005/8/layout/chevron1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69FF3898-79C9-4D4D-A932-2ED6053A8854}">
      <dgm:prSet phldrT="[Texto]" custT="1"/>
      <dgm:spPr/>
      <dgm:t>
        <a:bodyPr/>
        <a:lstStyle/>
        <a:p>
          <a:r>
            <a:rPr lang="es-ES" sz="1600" b="1" i="0" baseline="0" dirty="0" smtClean="0"/>
            <a:t>RASTREXABILIDADE CARA ATRÁS</a:t>
          </a:r>
          <a:endParaRPr lang="es-ES" sz="1600" b="1" i="0" baseline="0" dirty="0"/>
        </a:p>
      </dgm:t>
    </dgm:pt>
    <dgm:pt modelId="{A18435AB-01A8-4973-B3AE-91C06CBFD333}" type="parTrans" cxnId="{6FFEF666-3060-4E50-85A8-A93F713486D0}">
      <dgm:prSet/>
      <dgm:spPr/>
      <dgm:t>
        <a:bodyPr/>
        <a:lstStyle/>
        <a:p>
          <a:endParaRPr lang="es-ES"/>
        </a:p>
      </dgm:t>
    </dgm:pt>
    <dgm:pt modelId="{413E8496-28B3-409A-BA74-E2B0530AB169}" type="sibTrans" cxnId="{6FFEF666-3060-4E50-85A8-A93F713486D0}">
      <dgm:prSet/>
      <dgm:spPr/>
      <dgm:t>
        <a:bodyPr/>
        <a:lstStyle/>
        <a:p>
          <a:endParaRPr lang="es-ES"/>
        </a:p>
      </dgm:t>
    </dgm:pt>
    <dgm:pt modelId="{1FD9B182-E1B7-4FB2-A067-AD10F7AF1DAE}">
      <dgm:prSet phldrT="[Texto]"/>
      <dgm:spPr/>
      <dgm:t>
        <a:bodyPr/>
        <a:lstStyle/>
        <a:p>
          <a:r>
            <a:rPr lang="es-ES" dirty="0" smtClean="0"/>
            <a:t>MATERIAS PRIMAS</a:t>
          </a:r>
          <a:endParaRPr lang="es-ES" dirty="0"/>
        </a:p>
      </dgm:t>
    </dgm:pt>
    <dgm:pt modelId="{75C670BD-F120-4D99-8290-70A156BFEE6D}" type="parTrans" cxnId="{E4341AA9-371C-4676-8573-061366EAE653}">
      <dgm:prSet/>
      <dgm:spPr/>
      <dgm:t>
        <a:bodyPr/>
        <a:lstStyle/>
        <a:p>
          <a:endParaRPr lang="es-ES"/>
        </a:p>
      </dgm:t>
    </dgm:pt>
    <dgm:pt modelId="{30405D05-8778-4D74-A441-3C2DD2246537}" type="sibTrans" cxnId="{E4341AA9-371C-4676-8573-061366EAE653}">
      <dgm:prSet/>
      <dgm:spPr/>
      <dgm:t>
        <a:bodyPr/>
        <a:lstStyle/>
        <a:p>
          <a:endParaRPr lang="es-ES"/>
        </a:p>
      </dgm:t>
    </dgm:pt>
    <dgm:pt modelId="{627F0AC1-39F0-43FD-9235-6B1ED2ABCFFD}">
      <dgm:prSet phldrT="[Texto]"/>
      <dgm:spPr/>
      <dgm:t>
        <a:bodyPr/>
        <a:lstStyle/>
        <a:p>
          <a:r>
            <a:rPr lang="es-ES" dirty="0" smtClean="0"/>
            <a:t>PROVEDORES</a:t>
          </a:r>
          <a:endParaRPr lang="es-ES" dirty="0"/>
        </a:p>
      </dgm:t>
    </dgm:pt>
    <dgm:pt modelId="{DDE32096-03FB-4616-8733-6498B88D5484}" type="parTrans" cxnId="{AAC8A98B-35AC-43E9-B802-648669465850}">
      <dgm:prSet/>
      <dgm:spPr/>
      <dgm:t>
        <a:bodyPr/>
        <a:lstStyle/>
        <a:p>
          <a:endParaRPr lang="es-ES"/>
        </a:p>
      </dgm:t>
    </dgm:pt>
    <dgm:pt modelId="{D9A990BA-4B49-4B0A-BAB3-008890D5524A}" type="sibTrans" cxnId="{AAC8A98B-35AC-43E9-B802-648669465850}">
      <dgm:prSet/>
      <dgm:spPr/>
      <dgm:t>
        <a:bodyPr/>
        <a:lstStyle/>
        <a:p>
          <a:endParaRPr lang="es-ES"/>
        </a:p>
      </dgm:t>
    </dgm:pt>
    <dgm:pt modelId="{B2CDEB82-47E7-4069-8014-D3FFACCEB562}">
      <dgm:prSet phldrT="[Texto]" custT="1"/>
      <dgm:spPr/>
      <dgm:t>
        <a:bodyPr/>
        <a:lstStyle/>
        <a:p>
          <a:r>
            <a:rPr lang="es-ES" sz="1600" b="1" i="0" baseline="0" dirty="0" smtClean="0">
              <a:solidFill>
                <a:srgbClr val="002060"/>
              </a:solidFill>
            </a:rPr>
            <a:t>RASTREXABILIDADE INTERNA</a:t>
          </a:r>
          <a:endParaRPr lang="es-ES" sz="1600" b="1" i="0" baseline="0" dirty="0">
            <a:solidFill>
              <a:srgbClr val="002060"/>
            </a:solidFill>
          </a:endParaRPr>
        </a:p>
      </dgm:t>
    </dgm:pt>
    <dgm:pt modelId="{E0EF67D5-3717-4E82-879C-3FA451461294}" type="parTrans" cxnId="{E017ADCC-A27F-45CF-9BBC-380E1CBBE77B}">
      <dgm:prSet/>
      <dgm:spPr/>
      <dgm:t>
        <a:bodyPr/>
        <a:lstStyle/>
        <a:p>
          <a:endParaRPr lang="es-ES"/>
        </a:p>
      </dgm:t>
    </dgm:pt>
    <dgm:pt modelId="{449347CC-ED86-48E7-942B-8643A4528F34}" type="sibTrans" cxnId="{E017ADCC-A27F-45CF-9BBC-380E1CBBE77B}">
      <dgm:prSet/>
      <dgm:spPr/>
      <dgm:t>
        <a:bodyPr/>
        <a:lstStyle/>
        <a:p>
          <a:endParaRPr lang="es-ES"/>
        </a:p>
      </dgm:t>
    </dgm:pt>
    <dgm:pt modelId="{522E4680-8BE5-44BE-9085-14619E23A181}">
      <dgm:prSet phldrT="[Texto]"/>
      <dgm:spPr/>
      <dgm:t>
        <a:bodyPr/>
        <a:lstStyle/>
        <a:p>
          <a:r>
            <a:rPr lang="es-ES" dirty="0" smtClean="0"/>
            <a:t>INGREDIENTES</a:t>
          </a:r>
          <a:endParaRPr lang="es-ES" dirty="0"/>
        </a:p>
      </dgm:t>
    </dgm:pt>
    <dgm:pt modelId="{0047D817-6CFB-4710-9B6C-46569C18F9A3}" type="parTrans" cxnId="{22D7F935-9F54-4CEC-9288-3342FB4A76EB}">
      <dgm:prSet/>
      <dgm:spPr/>
      <dgm:t>
        <a:bodyPr/>
        <a:lstStyle/>
        <a:p>
          <a:endParaRPr lang="es-ES"/>
        </a:p>
      </dgm:t>
    </dgm:pt>
    <dgm:pt modelId="{95267E7F-30D2-4491-89CF-309B2B46AE62}" type="sibTrans" cxnId="{22D7F935-9F54-4CEC-9288-3342FB4A76EB}">
      <dgm:prSet/>
      <dgm:spPr/>
      <dgm:t>
        <a:bodyPr/>
        <a:lstStyle/>
        <a:p>
          <a:endParaRPr lang="es-ES"/>
        </a:p>
      </dgm:t>
    </dgm:pt>
    <dgm:pt modelId="{0471C29A-D77A-4387-A370-DC825BA3573E}">
      <dgm:prSet phldrT="[Texto]"/>
      <dgm:spPr/>
      <dgm:t>
        <a:bodyPr/>
        <a:lstStyle/>
        <a:p>
          <a:r>
            <a:rPr lang="es-ES" dirty="0" smtClean="0"/>
            <a:t>LOTES</a:t>
          </a:r>
          <a:endParaRPr lang="es-ES" dirty="0"/>
        </a:p>
      </dgm:t>
    </dgm:pt>
    <dgm:pt modelId="{77031FC3-AEA9-4262-ABC0-D2DA163A7975}" type="parTrans" cxnId="{41FB4C54-B873-4039-95DF-435CD8F23923}">
      <dgm:prSet/>
      <dgm:spPr/>
      <dgm:t>
        <a:bodyPr/>
        <a:lstStyle/>
        <a:p>
          <a:endParaRPr lang="es-ES"/>
        </a:p>
      </dgm:t>
    </dgm:pt>
    <dgm:pt modelId="{A01ED5CF-37BF-43BD-A417-6AD4D8C10175}" type="sibTrans" cxnId="{41FB4C54-B873-4039-95DF-435CD8F23923}">
      <dgm:prSet/>
      <dgm:spPr/>
      <dgm:t>
        <a:bodyPr/>
        <a:lstStyle/>
        <a:p>
          <a:endParaRPr lang="es-ES"/>
        </a:p>
      </dgm:t>
    </dgm:pt>
    <dgm:pt modelId="{BC73693F-A314-46B0-9B47-2FABB860A3A9}">
      <dgm:prSet phldrT="[Texto]" custT="1"/>
      <dgm:spPr/>
      <dgm:t>
        <a:bodyPr/>
        <a:lstStyle/>
        <a:p>
          <a:r>
            <a:rPr lang="es-ES" sz="1600" b="1" i="0" baseline="0" dirty="0" smtClean="0"/>
            <a:t>RAXTREXABILIDADE CARA ADIANTE</a:t>
          </a:r>
          <a:endParaRPr lang="es-ES" sz="1600" b="1" i="0" baseline="0" dirty="0"/>
        </a:p>
      </dgm:t>
    </dgm:pt>
    <dgm:pt modelId="{EED97FC6-E8E8-4FE0-BDF4-138DA60536F0}" type="parTrans" cxnId="{72B8E01D-A693-4492-9A14-E3B07CEFFE88}">
      <dgm:prSet/>
      <dgm:spPr/>
      <dgm:t>
        <a:bodyPr/>
        <a:lstStyle/>
        <a:p>
          <a:endParaRPr lang="es-ES"/>
        </a:p>
      </dgm:t>
    </dgm:pt>
    <dgm:pt modelId="{1992D4E1-5D34-4352-BCDC-57E4C1ADD023}" type="sibTrans" cxnId="{72B8E01D-A693-4492-9A14-E3B07CEFFE88}">
      <dgm:prSet/>
      <dgm:spPr/>
      <dgm:t>
        <a:bodyPr/>
        <a:lstStyle/>
        <a:p>
          <a:endParaRPr lang="es-ES"/>
        </a:p>
      </dgm:t>
    </dgm:pt>
    <dgm:pt modelId="{67A74415-5730-4194-BDE9-A34F59312A9B}">
      <dgm:prSet phldrT="[Texto]"/>
      <dgm:spPr/>
      <dgm:t>
        <a:bodyPr/>
        <a:lstStyle/>
        <a:p>
          <a:r>
            <a:rPr lang="es-ES" dirty="0" smtClean="0"/>
            <a:t>DESTINO DO PRODUTO FINAL</a:t>
          </a:r>
          <a:endParaRPr lang="es-ES" dirty="0"/>
        </a:p>
      </dgm:t>
    </dgm:pt>
    <dgm:pt modelId="{5F663F63-5D54-4CC2-BFC1-67F8DC4AD5BC}" type="parTrans" cxnId="{A1C10FF0-D12A-47AD-9B93-4A09CE3D2139}">
      <dgm:prSet/>
      <dgm:spPr/>
      <dgm:t>
        <a:bodyPr/>
        <a:lstStyle/>
        <a:p>
          <a:endParaRPr lang="es-ES"/>
        </a:p>
      </dgm:t>
    </dgm:pt>
    <dgm:pt modelId="{129DC479-0BF3-41B4-A13C-9FF11159DBC8}" type="sibTrans" cxnId="{A1C10FF0-D12A-47AD-9B93-4A09CE3D2139}">
      <dgm:prSet/>
      <dgm:spPr/>
      <dgm:t>
        <a:bodyPr/>
        <a:lstStyle/>
        <a:p>
          <a:endParaRPr lang="es-ES"/>
        </a:p>
      </dgm:t>
    </dgm:pt>
    <dgm:pt modelId="{E2859947-E0BB-4638-8026-41562666A30A}" type="pres">
      <dgm:prSet presAssocID="{2CF3EBE9-AAB5-4768-A9BC-62F9029CEE1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gl-ES"/>
        </a:p>
      </dgm:t>
    </dgm:pt>
    <dgm:pt modelId="{1402434F-B10A-4CDA-9A59-76B9EF120877}" type="pres">
      <dgm:prSet presAssocID="{69FF3898-79C9-4D4D-A932-2ED6053A8854}" presName="composite" presStyleCnt="0"/>
      <dgm:spPr/>
    </dgm:pt>
    <dgm:pt modelId="{2AC546CE-EF21-4E4E-92C8-0339048B6097}" type="pres">
      <dgm:prSet presAssocID="{69FF3898-79C9-4D4D-A932-2ED6053A8854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gl-ES"/>
        </a:p>
      </dgm:t>
    </dgm:pt>
    <dgm:pt modelId="{4D3F488E-7D19-49EC-8DF4-D0041198E03E}" type="pres">
      <dgm:prSet presAssocID="{69FF3898-79C9-4D4D-A932-2ED6053A8854}" presName="desTx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996D5FA-0CA8-48FE-B616-5CE5AC380641}" type="pres">
      <dgm:prSet presAssocID="{413E8496-28B3-409A-BA74-E2B0530AB169}" presName="space" presStyleCnt="0"/>
      <dgm:spPr/>
    </dgm:pt>
    <dgm:pt modelId="{29CEE879-7B24-47DC-B464-45C7D2EC00AF}" type="pres">
      <dgm:prSet presAssocID="{B2CDEB82-47E7-4069-8014-D3FFACCEB562}" presName="composite" presStyleCnt="0"/>
      <dgm:spPr/>
    </dgm:pt>
    <dgm:pt modelId="{7E3DD4D0-8BC0-4260-ADD3-557BC022F208}" type="pres">
      <dgm:prSet presAssocID="{B2CDEB82-47E7-4069-8014-D3FFACCEB562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gl-ES"/>
        </a:p>
      </dgm:t>
    </dgm:pt>
    <dgm:pt modelId="{590F9662-9B20-4DD4-84A5-2FB0EB20464A}" type="pres">
      <dgm:prSet presAssocID="{B2CDEB82-47E7-4069-8014-D3FFACCEB562}" presName="desTx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gl-ES"/>
        </a:p>
      </dgm:t>
    </dgm:pt>
    <dgm:pt modelId="{BBC79BA4-29FE-4CBA-9C57-2E737141F574}" type="pres">
      <dgm:prSet presAssocID="{449347CC-ED86-48E7-942B-8643A4528F34}" presName="space" presStyleCnt="0"/>
      <dgm:spPr/>
    </dgm:pt>
    <dgm:pt modelId="{0A7C00AC-9181-4922-80C3-F2A94700A725}" type="pres">
      <dgm:prSet presAssocID="{BC73693F-A314-46B0-9B47-2FABB860A3A9}" presName="composite" presStyleCnt="0"/>
      <dgm:spPr/>
    </dgm:pt>
    <dgm:pt modelId="{D08F5A73-73AE-4E97-89FC-39B7EDB12A57}" type="pres">
      <dgm:prSet presAssocID="{BC73693F-A314-46B0-9B47-2FABB860A3A9}" presName="par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02EB5E4-65B1-4778-8FB3-F8DDB484241D}" type="pres">
      <dgm:prSet presAssocID="{BC73693F-A314-46B0-9B47-2FABB860A3A9}" presName="desTx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0609F2C5-A0FE-49C0-8EDD-8ABAB37064CC}" type="presOf" srcId="{1FD9B182-E1B7-4FB2-A067-AD10F7AF1DAE}" destId="{4D3F488E-7D19-49EC-8DF4-D0041198E03E}" srcOrd="0" destOrd="0" presId="urn:microsoft.com/office/officeart/2005/8/layout/chevron1"/>
    <dgm:cxn modelId="{E4341AA9-371C-4676-8573-061366EAE653}" srcId="{69FF3898-79C9-4D4D-A932-2ED6053A8854}" destId="{1FD9B182-E1B7-4FB2-A067-AD10F7AF1DAE}" srcOrd="0" destOrd="0" parTransId="{75C670BD-F120-4D99-8290-70A156BFEE6D}" sibTransId="{30405D05-8778-4D74-A441-3C2DD2246537}"/>
    <dgm:cxn modelId="{545BEC37-0ADC-486F-9F2E-464B7C180F89}" type="presOf" srcId="{BC73693F-A314-46B0-9B47-2FABB860A3A9}" destId="{D08F5A73-73AE-4E97-89FC-39B7EDB12A57}" srcOrd="0" destOrd="0" presId="urn:microsoft.com/office/officeart/2005/8/layout/chevron1"/>
    <dgm:cxn modelId="{E017ADCC-A27F-45CF-9BBC-380E1CBBE77B}" srcId="{2CF3EBE9-AAB5-4768-A9BC-62F9029CEE1E}" destId="{B2CDEB82-47E7-4069-8014-D3FFACCEB562}" srcOrd="1" destOrd="0" parTransId="{E0EF67D5-3717-4E82-879C-3FA451461294}" sibTransId="{449347CC-ED86-48E7-942B-8643A4528F34}"/>
    <dgm:cxn modelId="{72B8E01D-A693-4492-9A14-E3B07CEFFE88}" srcId="{2CF3EBE9-AAB5-4768-A9BC-62F9029CEE1E}" destId="{BC73693F-A314-46B0-9B47-2FABB860A3A9}" srcOrd="2" destOrd="0" parTransId="{EED97FC6-E8E8-4FE0-BDF4-138DA60536F0}" sibTransId="{1992D4E1-5D34-4352-BCDC-57E4C1ADD023}"/>
    <dgm:cxn modelId="{01064FED-0697-40B9-925A-38A286DF7C15}" type="presOf" srcId="{0471C29A-D77A-4387-A370-DC825BA3573E}" destId="{590F9662-9B20-4DD4-84A5-2FB0EB20464A}" srcOrd="0" destOrd="1" presId="urn:microsoft.com/office/officeart/2005/8/layout/chevron1"/>
    <dgm:cxn modelId="{6AEF37E3-0131-4180-BFC7-5FC23CE083DB}" type="presOf" srcId="{67A74415-5730-4194-BDE9-A34F59312A9B}" destId="{602EB5E4-65B1-4778-8FB3-F8DDB484241D}" srcOrd="0" destOrd="0" presId="urn:microsoft.com/office/officeart/2005/8/layout/chevron1"/>
    <dgm:cxn modelId="{22D7F935-9F54-4CEC-9288-3342FB4A76EB}" srcId="{B2CDEB82-47E7-4069-8014-D3FFACCEB562}" destId="{522E4680-8BE5-44BE-9085-14619E23A181}" srcOrd="0" destOrd="0" parTransId="{0047D817-6CFB-4710-9B6C-46569C18F9A3}" sibTransId="{95267E7F-30D2-4491-89CF-309B2B46AE62}"/>
    <dgm:cxn modelId="{68A2444D-D873-40F0-AF15-7D9A651A135F}" type="presOf" srcId="{627F0AC1-39F0-43FD-9235-6B1ED2ABCFFD}" destId="{4D3F488E-7D19-49EC-8DF4-D0041198E03E}" srcOrd="0" destOrd="1" presId="urn:microsoft.com/office/officeart/2005/8/layout/chevron1"/>
    <dgm:cxn modelId="{AAC8A98B-35AC-43E9-B802-648669465850}" srcId="{69FF3898-79C9-4D4D-A932-2ED6053A8854}" destId="{627F0AC1-39F0-43FD-9235-6B1ED2ABCFFD}" srcOrd="1" destOrd="0" parTransId="{DDE32096-03FB-4616-8733-6498B88D5484}" sibTransId="{D9A990BA-4B49-4B0A-BAB3-008890D5524A}"/>
    <dgm:cxn modelId="{ABB43177-EEC7-46C4-BC65-2F8C01276109}" type="presOf" srcId="{2CF3EBE9-AAB5-4768-A9BC-62F9029CEE1E}" destId="{E2859947-E0BB-4638-8026-41562666A30A}" srcOrd="0" destOrd="0" presId="urn:microsoft.com/office/officeart/2005/8/layout/chevron1"/>
    <dgm:cxn modelId="{4BB77277-5611-4B6C-82D2-DDF07F59B7E8}" type="presOf" srcId="{69FF3898-79C9-4D4D-A932-2ED6053A8854}" destId="{2AC546CE-EF21-4E4E-92C8-0339048B6097}" srcOrd="0" destOrd="0" presId="urn:microsoft.com/office/officeart/2005/8/layout/chevron1"/>
    <dgm:cxn modelId="{41FB4C54-B873-4039-95DF-435CD8F23923}" srcId="{B2CDEB82-47E7-4069-8014-D3FFACCEB562}" destId="{0471C29A-D77A-4387-A370-DC825BA3573E}" srcOrd="1" destOrd="0" parTransId="{77031FC3-AEA9-4262-ABC0-D2DA163A7975}" sibTransId="{A01ED5CF-37BF-43BD-A417-6AD4D8C10175}"/>
    <dgm:cxn modelId="{406232FB-6F67-4B1C-B64B-95AEE07E0CFC}" type="presOf" srcId="{B2CDEB82-47E7-4069-8014-D3FFACCEB562}" destId="{7E3DD4D0-8BC0-4260-ADD3-557BC022F208}" srcOrd="0" destOrd="0" presId="urn:microsoft.com/office/officeart/2005/8/layout/chevron1"/>
    <dgm:cxn modelId="{A1C10FF0-D12A-47AD-9B93-4A09CE3D2139}" srcId="{BC73693F-A314-46B0-9B47-2FABB860A3A9}" destId="{67A74415-5730-4194-BDE9-A34F59312A9B}" srcOrd="0" destOrd="0" parTransId="{5F663F63-5D54-4CC2-BFC1-67F8DC4AD5BC}" sibTransId="{129DC479-0BF3-41B4-A13C-9FF11159DBC8}"/>
    <dgm:cxn modelId="{6FFEF666-3060-4E50-85A8-A93F713486D0}" srcId="{2CF3EBE9-AAB5-4768-A9BC-62F9029CEE1E}" destId="{69FF3898-79C9-4D4D-A932-2ED6053A8854}" srcOrd="0" destOrd="0" parTransId="{A18435AB-01A8-4973-B3AE-91C06CBFD333}" sibTransId="{413E8496-28B3-409A-BA74-E2B0530AB169}"/>
    <dgm:cxn modelId="{5A76C4CF-BCA9-436D-9A32-840B1C18CFB2}" type="presOf" srcId="{522E4680-8BE5-44BE-9085-14619E23A181}" destId="{590F9662-9B20-4DD4-84A5-2FB0EB20464A}" srcOrd="0" destOrd="0" presId="urn:microsoft.com/office/officeart/2005/8/layout/chevron1"/>
    <dgm:cxn modelId="{5FB48A06-3426-4358-A3CA-719115660DFD}" type="presParOf" srcId="{E2859947-E0BB-4638-8026-41562666A30A}" destId="{1402434F-B10A-4CDA-9A59-76B9EF120877}" srcOrd="0" destOrd="0" presId="urn:microsoft.com/office/officeart/2005/8/layout/chevron1"/>
    <dgm:cxn modelId="{90E04909-20E6-416F-9787-981C6E747EC6}" type="presParOf" srcId="{1402434F-B10A-4CDA-9A59-76B9EF120877}" destId="{2AC546CE-EF21-4E4E-92C8-0339048B6097}" srcOrd="0" destOrd="0" presId="urn:microsoft.com/office/officeart/2005/8/layout/chevron1"/>
    <dgm:cxn modelId="{1C699CD8-97C0-435E-9F1C-4B2A6A9BF27D}" type="presParOf" srcId="{1402434F-B10A-4CDA-9A59-76B9EF120877}" destId="{4D3F488E-7D19-49EC-8DF4-D0041198E03E}" srcOrd="1" destOrd="0" presId="urn:microsoft.com/office/officeart/2005/8/layout/chevron1"/>
    <dgm:cxn modelId="{F9723C80-83D0-49FE-8072-993D5484F0EB}" type="presParOf" srcId="{E2859947-E0BB-4638-8026-41562666A30A}" destId="{E996D5FA-0CA8-48FE-B616-5CE5AC380641}" srcOrd="1" destOrd="0" presId="urn:microsoft.com/office/officeart/2005/8/layout/chevron1"/>
    <dgm:cxn modelId="{370A0D1D-C066-47E8-B463-3EFDA58E5B1A}" type="presParOf" srcId="{E2859947-E0BB-4638-8026-41562666A30A}" destId="{29CEE879-7B24-47DC-B464-45C7D2EC00AF}" srcOrd="2" destOrd="0" presId="urn:microsoft.com/office/officeart/2005/8/layout/chevron1"/>
    <dgm:cxn modelId="{E9AEDBA2-0F91-4504-AC48-EB471875E81D}" type="presParOf" srcId="{29CEE879-7B24-47DC-B464-45C7D2EC00AF}" destId="{7E3DD4D0-8BC0-4260-ADD3-557BC022F208}" srcOrd="0" destOrd="0" presId="urn:microsoft.com/office/officeart/2005/8/layout/chevron1"/>
    <dgm:cxn modelId="{56A14396-C93A-43EA-9BFB-3CF45049375D}" type="presParOf" srcId="{29CEE879-7B24-47DC-B464-45C7D2EC00AF}" destId="{590F9662-9B20-4DD4-84A5-2FB0EB20464A}" srcOrd="1" destOrd="0" presId="urn:microsoft.com/office/officeart/2005/8/layout/chevron1"/>
    <dgm:cxn modelId="{FAB9C29F-5563-4CD1-A260-D4629752AFE0}" type="presParOf" srcId="{E2859947-E0BB-4638-8026-41562666A30A}" destId="{BBC79BA4-29FE-4CBA-9C57-2E737141F574}" srcOrd="3" destOrd="0" presId="urn:microsoft.com/office/officeart/2005/8/layout/chevron1"/>
    <dgm:cxn modelId="{07D4B30D-D2E6-43D5-8293-81501BAF95B6}" type="presParOf" srcId="{E2859947-E0BB-4638-8026-41562666A30A}" destId="{0A7C00AC-9181-4922-80C3-F2A94700A725}" srcOrd="4" destOrd="0" presId="urn:microsoft.com/office/officeart/2005/8/layout/chevron1"/>
    <dgm:cxn modelId="{5BA94EA0-300A-4903-A59D-F6039CD781EB}" type="presParOf" srcId="{0A7C00AC-9181-4922-80C3-F2A94700A725}" destId="{D08F5A73-73AE-4E97-89FC-39B7EDB12A57}" srcOrd="0" destOrd="0" presId="urn:microsoft.com/office/officeart/2005/8/layout/chevron1"/>
    <dgm:cxn modelId="{6437378F-CB34-48BA-9716-7EBF4C8F5E29}" type="presParOf" srcId="{0A7C00AC-9181-4922-80C3-F2A94700A725}" destId="{602EB5E4-65B1-4778-8FB3-F8DDB484241D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DC953B-8442-447F-AB12-37FBD581D542}">
      <dsp:nvSpPr>
        <dsp:cNvPr id="0" name=""/>
        <dsp:cNvSpPr/>
      </dsp:nvSpPr>
      <dsp:spPr>
        <a:xfrm>
          <a:off x="1398009" y="1350630"/>
          <a:ext cx="1708678" cy="1708678"/>
        </a:xfrm>
        <a:prstGeom prst="gear9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gl-ES" sz="900" kern="1200" dirty="0" smtClean="0"/>
            <a:t>XESTIÓN DOS RISCOS</a:t>
          </a:r>
          <a:endParaRPr lang="gl-ES" sz="900" kern="1200" dirty="0"/>
        </a:p>
      </dsp:txBody>
      <dsp:txXfrm>
        <a:off x="1741529" y="1750880"/>
        <a:ext cx="1021638" cy="878295"/>
      </dsp:txXfrm>
    </dsp:sp>
    <dsp:sp modelId="{A037DA8C-ADD1-49D0-B1BF-38D0DCDC3499}">
      <dsp:nvSpPr>
        <dsp:cNvPr id="0" name=""/>
        <dsp:cNvSpPr/>
      </dsp:nvSpPr>
      <dsp:spPr>
        <a:xfrm>
          <a:off x="403869" y="946760"/>
          <a:ext cx="1242675" cy="1242675"/>
        </a:xfrm>
        <a:prstGeom prst="gear6">
          <a:avLst/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gl-ES" sz="900" kern="1200" dirty="0" smtClean="0"/>
            <a:t>AVALIACIÓN DE RISCOS</a:t>
          </a:r>
          <a:endParaRPr lang="gl-ES" sz="900" kern="1200" dirty="0"/>
        </a:p>
      </dsp:txBody>
      <dsp:txXfrm>
        <a:off x="716716" y="1261498"/>
        <a:ext cx="616981" cy="613199"/>
      </dsp:txXfrm>
    </dsp:sp>
    <dsp:sp modelId="{97CE4ADC-1982-4D95-9147-FD8F0BFAA682}">
      <dsp:nvSpPr>
        <dsp:cNvPr id="0" name=""/>
        <dsp:cNvSpPr/>
      </dsp:nvSpPr>
      <dsp:spPr>
        <a:xfrm>
          <a:off x="1450040" y="1074138"/>
          <a:ext cx="2101674" cy="2101674"/>
        </a:xfrm>
        <a:prstGeom prst="circularArrow">
          <a:avLst>
            <a:gd name="adj1" fmla="val 4878"/>
            <a:gd name="adj2" fmla="val 312630"/>
            <a:gd name="adj3" fmla="val 3046656"/>
            <a:gd name="adj4" fmla="val 15357319"/>
            <a:gd name="adj5" fmla="val 5691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C2410E-F9EA-49C1-9911-FB70C9EC29D5}">
      <dsp:nvSpPr>
        <dsp:cNvPr id="0" name=""/>
        <dsp:cNvSpPr/>
      </dsp:nvSpPr>
      <dsp:spPr>
        <a:xfrm>
          <a:off x="183794" y="676471"/>
          <a:ext cx="1589070" cy="1589070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2">
            <a:hueOff val="4681519"/>
            <a:satOff val="-5839"/>
            <a:lumOff val="137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gl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C627C6-A130-46CD-B69E-5DFF521A7399}" type="datetimeFigureOut">
              <a:rPr lang="gl-ES" smtClean="0"/>
              <a:t>11/11/2019</a:t>
            </a:fld>
            <a:endParaRPr lang="gl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gl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gl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gl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04DCD-82C2-4E5A-9D76-822253BF86E5}" type="slidenum">
              <a:rPr lang="gl-ES" smtClean="0"/>
              <a:t>‹Nº›</a:t>
            </a:fld>
            <a:endParaRPr lang="gl-ES"/>
          </a:p>
        </p:txBody>
      </p:sp>
    </p:spTree>
    <p:extLst>
      <p:ext uri="{BB962C8B-B14F-4D97-AF65-F5344CB8AC3E}">
        <p14:creationId xmlns:p14="http://schemas.microsoft.com/office/powerpoint/2010/main" val="1573676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</a:ln>
        </p:spPr>
      </p:sp>
      <p:sp>
        <p:nvSpPr>
          <p:cNvPr id="53251" name="2 Marcador de notas"/>
          <p:cNvSpPr txBox="1">
            <a:spLocks noGrp="1"/>
          </p:cNvSpPr>
          <p:nvPr>
            <p:ph type="body" sz="quarter" idx="1"/>
          </p:nvPr>
        </p:nvSpPr>
        <p:spPr bwMode="auto">
          <a:noFill/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>
              <a:latin typeface="Arial" pitchFamily="34" charset="0"/>
              <a:cs typeface="Tahoma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11/11/2019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11/11/2019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11/11/2019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11/11/2019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11/11/2019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11/11/2019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11/11/2019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11/11/2019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11/11/2019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11/11/2019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11/11/2019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11/11/2019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who.int/topics/nutrition/es/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fundaciondelcorazon.com/nutricion/dieta/1171-dieta-colesterol-alto-hipercolesterolemia.html" TargetMode="Externa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ergas.es/Saude-publica/Documents/5528/Histamina_Atun_Rojo.pdf" TargetMode="External"/><Relationship Id="rId2" Type="http://schemas.openxmlformats.org/officeDocument/2006/relationships/hyperlink" Target="https://www.lavozdegalicia.es/galicia/" TargetMode="Externa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scbs.gob.es/consumo/pec/docs/Domino.pdf" TargetMode="Externa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hyperlink" Target="https://lpi.oregonstate.edu/es/mic/vitaminas/vitamina-B12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ergas.es/Saude-publica/Control-oficial-na-seguridade-alimentaria" TargetMode="External"/><Relationship Id="rId2" Type="http://schemas.openxmlformats.org/officeDocument/2006/relationships/hyperlink" Target="http://www.aecosan.msssi.gob.es/AECOSAN/web/home/index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eguridadalimentaria.elika.eus/" TargetMode="Externa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bvsms.saude.gov.br/bvs/publicacoes/guia_alimentar_populacao_brasileira_2ed.pdf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195736" y="332657"/>
            <a:ext cx="5254352" cy="1008112"/>
          </a:xfrm>
        </p:spPr>
        <p:txBody>
          <a:bodyPr/>
          <a:lstStyle/>
          <a:p>
            <a:r>
              <a:rPr lang="es-ES" dirty="0" smtClean="0"/>
              <a:t>Investigación </a:t>
            </a:r>
            <a:r>
              <a:rPr lang="es-ES" dirty="0" err="1" smtClean="0"/>
              <a:t>na</a:t>
            </a:r>
            <a:r>
              <a:rPr lang="es-ES" dirty="0" smtClean="0"/>
              <a:t> aula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475656" y="5157192"/>
            <a:ext cx="6400800" cy="1176536"/>
          </a:xfrm>
        </p:spPr>
        <p:txBody>
          <a:bodyPr>
            <a:normAutofit fontScale="77500" lnSpcReduction="20000"/>
          </a:bodyPr>
          <a:lstStyle/>
          <a:p>
            <a:endParaRPr lang="es-ES" dirty="0" smtClean="0"/>
          </a:p>
          <a:p>
            <a:r>
              <a:rPr lang="gl-ES" dirty="0" smtClean="0"/>
              <a:t>Obxectivo: Alimentación Sana e Equilibrada</a:t>
            </a:r>
          </a:p>
          <a:p>
            <a:r>
              <a:rPr lang="gl-ES" dirty="0" smtClean="0"/>
              <a:t>Novembro 2019</a:t>
            </a:r>
          </a:p>
        </p:txBody>
      </p:sp>
      <p:graphicFrame>
        <p:nvGraphicFramePr>
          <p:cNvPr id="5" name="4 Gráfico"/>
          <p:cNvGraphicFramePr/>
          <p:nvPr/>
        </p:nvGraphicFramePr>
        <p:xfrm>
          <a:off x="1691680" y="1196752"/>
          <a:ext cx="5544616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gl-ES" dirty="0" smtClean="0"/>
              <a:t>A Pasteurización: mínimo procesado e máxima hixiene de alimentos</a:t>
            </a:r>
            <a:endParaRPr lang="gl-ES" dirty="0"/>
          </a:p>
        </p:txBody>
      </p:sp>
      <p:pic>
        <p:nvPicPr>
          <p:cNvPr id="5" name="4 Marcador de contenido" descr="Pasteur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628800"/>
            <a:ext cx="2592140" cy="3987908"/>
          </a:xfrm>
        </p:spPr>
      </p:pic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275856" y="1600200"/>
            <a:ext cx="5410944" cy="499715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gl-ES" dirty="0" smtClean="0"/>
              <a:t>Pensemos en queixo, no século XXI</a:t>
            </a:r>
          </a:p>
          <a:p>
            <a:pPr>
              <a:buNone/>
            </a:pPr>
            <a:r>
              <a:rPr lang="gl-ES" b="1" dirty="0" smtClean="0"/>
              <a:t>De leite cru: </a:t>
            </a:r>
            <a:r>
              <a:rPr lang="gl-ES" dirty="0" smtClean="0"/>
              <a:t>se traballa a competencia microbiana</a:t>
            </a:r>
          </a:p>
          <a:p>
            <a:r>
              <a:rPr lang="gl-ES" dirty="0" smtClean="0"/>
              <a:t>Madurado (2 meses)</a:t>
            </a:r>
          </a:p>
          <a:p>
            <a:r>
              <a:rPr lang="gl-ES" dirty="0" smtClean="0"/>
              <a:t>Fresco ou tenro, paga a pena o risco?</a:t>
            </a:r>
          </a:p>
          <a:p>
            <a:pPr>
              <a:buNone/>
            </a:pPr>
            <a:r>
              <a:rPr lang="gl-ES" b="1" dirty="0" smtClean="0"/>
              <a:t>Pasterizado: </a:t>
            </a:r>
            <a:r>
              <a:rPr lang="gl-ES" dirty="0" smtClean="0"/>
              <a:t>produto seguro</a:t>
            </a:r>
          </a:p>
          <a:p>
            <a:pPr>
              <a:buNone/>
            </a:pPr>
            <a:r>
              <a:rPr lang="gl-ES" dirty="0" smtClean="0"/>
              <a:t>Observemos: saben todos igual?</a:t>
            </a:r>
          </a:p>
          <a:p>
            <a:pPr>
              <a:buNone/>
            </a:pPr>
            <a:r>
              <a:rPr lang="gl-ES" dirty="0" smtClean="0"/>
              <a:t>A que se debe?</a:t>
            </a:r>
            <a:endParaRPr lang="gl-ES" dirty="0"/>
          </a:p>
          <a:p>
            <a:pPr>
              <a:buNone/>
            </a:pPr>
            <a:r>
              <a:rPr lang="gl-ES" dirty="0" smtClean="0"/>
              <a:t>Paga a pena o risco?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gl-ES" dirty="0" smtClean="0"/>
              <a:t>Estratexia NAOS </a:t>
            </a:r>
            <a:br>
              <a:rPr lang="gl-ES" dirty="0" smtClean="0"/>
            </a:br>
            <a:r>
              <a:rPr lang="gl-ES" sz="1100" dirty="0" smtClean="0"/>
              <a:t>(art. 36 Lei 17/ 2011 de Seguridade Alimentaria e Nutrición)</a:t>
            </a:r>
            <a:endParaRPr lang="gl-ES" sz="11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gl-ES" sz="3600" dirty="0" smtClean="0"/>
              <a:t>NAOS </a:t>
            </a:r>
            <a:r>
              <a:rPr lang="gl-ES" sz="2000" dirty="0" smtClean="0"/>
              <a:t>(Nutrición, Actividade Física e Prevención da Obesidade) 2005</a:t>
            </a:r>
          </a:p>
          <a:p>
            <a:pPr>
              <a:buNone/>
            </a:pPr>
            <a:r>
              <a:rPr lang="gl-ES" dirty="0" smtClean="0"/>
              <a:t>Obxectivos: </a:t>
            </a:r>
          </a:p>
          <a:p>
            <a:r>
              <a:rPr lang="gl-ES" dirty="0" smtClean="0"/>
              <a:t>invertir a tendencia da prevalencia da obesidade mediante:</a:t>
            </a:r>
          </a:p>
          <a:p>
            <a:pPr lvl="1"/>
            <a:r>
              <a:rPr lang="gl-ES" dirty="0" smtClean="0"/>
              <a:t>fomento de alimentación saúdable</a:t>
            </a:r>
          </a:p>
          <a:p>
            <a:pPr lvl="1"/>
            <a:r>
              <a:rPr lang="gl-ES" dirty="0" smtClean="0"/>
              <a:t>práctica de actividade física</a:t>
            </a:r>
          </a:p>
          <a:p>
            <a:r>
              <a:rPr lang="gl-ES" dirty="0" smtClean="0"/>
              <a:t> reducir as altas tasas de morbilidade e mortalidade atribuibles ás enfermidades non transmisibles</a:t>
            </a:r>
            <a:endParaRPr lang="gl-ES" dirty="0"/>
          </a:p>
        </p:txBody>
      </p:sp>
      <p:pic>
        <p:nvPicPr>
          <p:cNvPr id="5" name="4 Imagen" descr="LOGO_ESTRATEGIA_NAO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48264" y="404664"/>
            <a:ext cx="1505712" cy="868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es-ES" sz="4000" dirty="0" err="1" smtClean="0"/>
              <a:t>Publicidade</a:t>
            </a:r>
            <a:r>
              <a:rPr lang="es-ES" sz="4000" dirty="0" smtClean="0"/>
              <a:t> alimentaria </a:t>
            </a:r>
            <a:endParaRPr lang="es-ES" sz="40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endParaRPr lang="gl-ES" sz="2000" dirty="0" smtClean="0"/>
          </a:p>
          <a:p>
            <a:pPr algn="ctr">
              <a:buNone/>
            </a:pPr>
            <a:r>
              <a:rPr lang="gl-ES" sz="2000" dirty="0" smtClean="0"/>
              <a:t>Código de Corregulación de la Publicidad de Alimentos y Bebidas Dirigida a Menores, Prevención de la Obesidad y Salud (Código PAOS)</a:t>
            </a:r>
          </a:p>
          <a:p>
            <a:pPr algn="ctr">
              <a:buNone/>
            </a:pPr>
            <a:r>
              <a:rPr lang="gl-ES" sz="2000" dirty="0" smtClean="0"/>
              <a:t>Promovido pola FIAB (Federación de Industrias de Alimentación e Bebidas)</a:t>
            </a:r>
          </a:p>
          <a:p>
            <a:pPr algn="ctr">
              <a:buNone/>
            </a:pPr>
            <a:endParaRPr lang="gl-ES" sz="2000" dirty="0" smtClean="0"/>
          </a:p>
          <a:p>
            <a:r>
              <a:rPr lang="gl-ES" sz="2400" dirty="0" smtClean="0"/>
              <a:t>No marco da estratexia NAOS </a:t>
            </a:r>
            <a:r>
              <a:rPr lang="gl-ES" sz="2000" dirty="0" smtClean="0"/>
              <a:t>(Nutrición, Actividade Física e Prevención da Obesidade)</a:t>
            </a:r>
          </a:p>
          <a:p>
            <a:r>
              <a:rPr lang="gl-ES" sz="2400" dirty="0" smtClean="0"/>
              <a:t>Co obxectivo de reducir obesidade, sobrepeso e as súas consecuencias (de saúde e sociais)</a:t>
            </a:r>
          </a:p>
          <a:p>
            <a:r>
              <a:rPr lang="gl-ES" sz="2400" dirty="0" smtClean="0"/>
              <a:t>Regras éticas para aquelas empresas que se adhiren ó código</a:t>
            </a:r>
          </a:p>
          <a:p>
            <a:r>
              <a:rPr lang="gl-ES" sz="2400" dirty="0" smtClean="0"/>
              <a:t>Regula a publicidade dirixida a menores de 12 anos, e de 15 a través da internet</a:t>
            </a:r>
          </a:p>
          <a:p>
            <a:endParaRPr lang="es-ES" dirty="0"/>
          </a:p>
        </p:txBody>
      </p:sp>
      <p:pic>
        <p:nvPicPr>
          <p:cNvPr id="7" name="6 Imagen" descr="Imagen_Codigo_PAO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8184" y="332656"/>
            <a:ext cx="2370968" cy="10108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es-ES" sz="4000" dirty="0" smtClean="0"/>
              <a:t>EMPRESAS ADHERIDAS</a:t>
            </a:r>
            <a:endParaRPr lang="es-ES" sz="4000" dirty="0"/>
          </a:p>
        </p:txBody>
      </p:sp>
      <p:pic>
        <p:nvPicPr>
          <p:cNvPr id="7" name="6 Imagen" descr="Imagen_Codigo_PAO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8184" y="332656"/>
            <a:ext cx="1440160" cy="613997"/>
          </a:xfrm>
          <a:prstGeom prst="rect">
            <a:avLst/>
          </a:prstGeom>
        </p:spPr>
      </p:pic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539552" y="1124744"/>
          <a:ext cx="7920882" cy="56166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2568"/>
                <a:gridCol w="1296144"/>
                <a:gridCol w="1512170"/>
              </a:tblGrid>
              <a:tr h="636455">
                <a:tc>
                  <a:txBody>
                    <a:bodyPr/>
                    <a:lstStyle/>
                    <a:p>
                      <a:r>
                        <a:rPr lang="gl-ES" dirty="0" smtClean="0"/>
                        <a:t>Industrias de alimentos</a:t>
                      </a:r>
                      <a:r>
                        <a:rPr lang="gl-ES" baseline="0" dirty="0" smtClean="0"/>
                        <a:t> e bebidas</a:t>
                      </a:r>
                      <a:endParaRPr lang="gl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l-ES" dirty="0" smtClean="0"/>
                        <a:t>Hostelería</a:t>
                      </a:r>
                      <a:endParaRPr lang="gl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gl-ES" dirty="0" smtClean="0"/>
                        <a:t>Distribución</a:t>
                      </a:r>
                      <a:endParaRPr lang="gl-ES" dirty="0"/>
                    </a:p>
                  </a:txBody>
                  <a:tcPr/>
                </a:tc>
              </a:tr>
              <a:tr h="447278">
                <a:tc rowSpan="11">
                  <a:txBody>
                    <a:bodyPr/>
                    <a:lstStyle/>
                    <a:p>
                      <a:r>
                        <a:rPr lang="es-ES" sz="1000" dirty="0" smtClean="0"/>
                        <a:t>AB Azucarera Iberia. </a:t>
                      </a:r>
                    </a:p>
                    <a:p>
                      <a:r>
                        <a:rPr lang="es-ES" sz="1000" dirty="0" smtClean="0"/>
                        <a:t>Adam </a:t>
                      </a:r>
                      <a:r>
                        <a:rPr lang="es-ES" sz="1000" dirty="0" err="1" smtClean="0"/>
                        <a:t>foods</a:t>
                      </a:r>
                      <a:r>
                        <a:rPr lang="es-ES" sz="1000" dirty="0" smtClean="0"/>
                        <a:t> (</a:t>
                      </a:r>
                      <a:r>
                        <a:rPr lang="es-ES" sz="1000" dirty="0" err="1" smtClean="0"/>
                        <a:t>Nutrexpa</a:t>
                      </a:r>
                      <a:r>
                        <a:rPr lang="es-ES" sz="1000" dirty="0" smtClean="0"/>
                        <a:t>).</a:t>
                      </a:r>
                    </a:p>
                    <a:p>
                      <a:r>
                        <a:rPr lang="es-ES" sz="1000" dirty="0" smtClean="0"/>
                        <a:t> Aperitivos y </a:t>
                      </a:r>
                      <a:r>
                        <a:rPr lang="es-ES" sz="1000" dirty="0" err="1" smtClean="0"/>
                        <a:t>extrusionados</a:t>
                      </a:r>
                      <a:r>
                        <a:rPr lang="es-ES" sz="1000" dirty="0" smtClean="0"/>
                        <a:t> (</a:t>
                      </a:r>
                      <a:r>
                        <a:rPr lang="es-ES" sz="1000" dirty="0" err="1" smtClean="0"/>
                        <a:t>Aspil</a:t>
                      </a:r>
                      <a:r>
                        <a:rPr lang="es-ES" sz="1000" dirty="0" smtClean="0"/>
                        <a:t>).</a:t>
                      </a:r>
                    </a:p>
                    <a:p>
                      <a:r>
                        <a:rPr lang="es-ES" sz="1000" dirty="0" smtClean="0"/>
                        <a:t> </a:t>
                      </a:r>
                      <a:r>
                        <a:rPr lang="es-ES" sz="1000" dirty="0" err="1" smtClean="0"/>
                        <a:t>Bakery</a:t>
                      </a:r>
                      <a:r>
                        <a:rPr lang="es-ES" sz="1000" dirty="0" smtClean="0"/>
                        <a:t> Donuts Iberia. </a:t>
                      </a:r>
                    </a:p>
                    <a:p>
                      <a:r>
                        <a:rPr lang="es-ES" sz="1000" dirty="0" smtClean="0"/>
                        <a:t>Calidad Pascual. </a:t>
                      </a:r>
                    </a:p>
                    <a:p>
                      <a:r>
                        <a:rPr lang="es-ES" sz="1000" dirty="0" smtClean="0"/>
                        <a:t>Campofrío </a:t>
                      </a:r>
                      <a:r>
                        <a:rPr lang="es-ES" sz="1000" dirty="0" err="1" smtClean="0"/>
                        <a:t>Food</a:t>
                      </a:r>
                      <a:r>
                        <a:rPr lang="es-ES" sz="1000" dirty="0" smtClean="0"/>
                        <a:t> </a:t>
                      </a:r>
                      <a:r>
                        <a:rPr lang="es-ES" sz="1000" dirty="0" err="1" smtClean="0"/>
                        <a:t>Group</a:t>
                      </a:r>
                      <a:r>
                        <a:rPr lang="es-ES" sz="1000" dirty="0" smtClean="0"/>
                        <a:t>.</a:t>
                      </a:r>
                    </a:p>
                    <a:p>
                      <a:r>
                        <a:rPr lang="es-ES" sz="1000" dirty="0" smtClean="0"/>
                        <a:t> Casa </a:t>
                      </a:r>
                      <a:r>
                        <a:rPr lang="es-ES" sz="1000" dirty="0" err="1" smtClean="0"/>
                        <a:t>Tarradellas</a:t>
                      </a:r>
                      <a:r>
                        <a:rPr lang="es-ES" sz="1000" dirty="0" smtClean="0"/>
                        <a:t>. </a:t>
                      </a:r>
                    </a:p>
                    <a:p>
                      <a:r>
                        <a:rPr lang="es-ES" sz="1000" dirty="0" err="1" smtClean="0"/>
                        <a:t>Choví</a:t>
                      </a:r>
                      <a:r>
                        <a:rPr lang="es-ES" sz="1000" dirty="0" smtClean="0"/>
                        <a:t>.</a:t>
                      </a:r>
                    </a:p>
                    <a:p>
                      <a:r>
                        <a:rPr lang="es-ES" sz="1000" dirty="0" smtClean="0"/>
                        <a:t> Coca-Cola. </a:t>
                      </a:r>
                    </a:p>
                    <a:p>
                      <a:r>
                        <a:rPr lang="es-ES" sz="1000" dirty="0" err="1" smtClean="0"/>
                        <a:t>Coop.a</a:t>
                      </a:r>
                      <a:r>
                        <a:rPr lang="es-ES" sz="1000" dirty="0" smtClean="0"/>
                        <a:t> Ganadera del Valle de los Pedroches – COVAP.</a:t>
                      </a:r>
                    </a:p>
                    <a:p>
                      <a:r>
                        <a:rPr lang="es-ES" sz="1000" dirty="0" smtClean="0"/>
                        <a:t> </a:t>
                      </a:r>
                      <a:r>
                        <a:rPr lang="es-ES" sz="1000" dirty="0" err="1" smtClean="0"/>
                        <a:t>Coorporación</a:t>
                      </a:r>
                      <a:r>
                        <a:rPr lang="es-ES" sz="1000" dirty="0" smtClean="0"/>
                        <a:t> Alimentaria </a:t>
                      </a:r>
                      <a:r>
                        <a:rPr lang="es-ES" sz="1000" dirty="0" err="1" smtClean="0"/>
                        <a:t>Peñasanta</a:t>
                      </a:r>
                      <a:r>
                        <a:rPr lang="es-ES" sz="1000" dirty="0" smtClean="0"/>
                        <a:t> – CAPSA.</a:t>
                      </a:r>
                    </a:p>
                    <a:p>
                      <a:r>
                        <a:rPr lang="es-ES" sz="1000" dirty="0" smtClean="0"/>
                        <a:t>Danone. </a:t>
                      </a:r>
                    </a:p>
                    <a:p>
                      <a:r>
                        <a:rPr lang="es-ES" sz="1000" dirty="0" err="1" smtClean="0"/>
                        <a:t>Dulcesol</a:t>
                      </a:r>
                      <a:r>
                        <a:rPr lang="es-ES" sz="1000" dirty="0" smtClean="0"/>
                        <a:t>. </a:t>
                      </a:r>
                    </a:p>
                    <a:p>
                      <a:r>
                        <a:rPr lang="es-ES" sz="1000" dirty="0" smtClean="0"/>
                        <a:t>El Pozo Alimentación. </a:t>
                      </a:r>
                    </a:p>
                    <a:p>
                      <a:r>
                        <a:rPr lang="es-ES" sz="1000" b="1" dirty="0" smtClean="0"/>
                        <a:t>Ferrero.</a:t>
                      </a:r>
                    </a:p>
                    <a:p>
                      <a:r>
                        <a:rPr lang="es-ES" sz="1000" dirty="0" smtClean="0"/>
                        <a:t> Fritz </a:t>
                      </a:r>
                      <a:r>
                        <a:rPr lang="es-ES" sz="1000" dirty="0" err="1" smtClean="0"/>
                        <a:t>Ravich</a:t>
                      </a:r>
                      <a:r>
                        <a:rPr lang="es-ES" sz="1000" dirty="0" smtClean="0"/>
                        <a:t>. </a:t>
                      </a:r>
                    </a:p>
                    <a:p>
                      <a:r>
                        <a:rPr lang="es-ES" sz="1000" dirty="0" smtClean="0"/>
                        <a:t>Galletas Gullón.</a:t>
                      </a:r>
                    </a:p>
                    <a:p>
                      <a:r>
                        <a:rPr lang="es-ES" sz="1000" dirty="0" smtClean="0"/>
                        <a:t> Gallina Blanca </a:t>
                      </a:r>
                      <a:r>
                        <a:rPr lang="es-ES" sz="1000" dirty="0" err="1" smtClean="0"/>
                        <a:t>Star</a:t>
                      </a:r>
                      <a:r>
                        <a:rPr lang="es-ES" sz="1000" dirty="0" smtClean="0"/>
                        <a:t>. </a:t>
                      </a:r>
                    </a:p>
                    <a:p>
                      <a:r>
                        <a:rPr lang="es-ES" sz="1000" dirty="0" err="1" smtClean="0"/>
                        <a:t>Grefusa</a:t>
                      </a:r>
                      <a:r>
                        <a:rPr lang="es-ES" sz="1000" dirty="0" smtClean="0"/>
                        <a:t>. </a:t>
                      </a:r>
                    </a:p>
                    <a:p>
                      <a:r>
                        <a:rPr lang="es-ES" sz="1000" dirty="0" smtClean="0"/>
                        <a:t>Grupo </a:t>
                      </a:r>
                      <a:r>
                        <a:rPr lang="es-ES" sz="1000" dirty="0" err="1" smtClean="0"/>
                        <a:t>Argal</a:t>
                      </a:r>
                      <a:r>
                        <a:rPr lang="es-ES" sz="1000" dirty="0" smtClean="0"/>
                        <a:t>. </a:t>
                      </a:r>
                    </a:p>
                    <a:p>
                      <a:r>
                        <a:rPr lang="es-ES" sz="1000" dirty="0" smtClean="0"/>
                        <a:t>Grupo Calvo.</a:t>
                      </a:r>
                    </a:p>
                    <a:p>
                      <a:r>
                        <a:rPr lang="es-ES" sz="1000" dirty="0" smtClean="0"/>
                        <a:t> Grupo </a:t>
                      </a:r>
                      <a:r>
                        <a:rPr lang="es-ES" sz="1000" dirty="0" err="1" smtClean="0"/>
                        <a:t>Fromageries</a:t>
                      </a:r>
                      <a:r>
                        <a:rPr lang="es-ES" sz="1000" dirty="0" smtClean="0"/>
                        <a:t> Bel España.</a:t>
                      </a:r>
                    </a:p>
                    <a:p>
                      <a:r>
                        <a:rPr lang="es-ES" sz="1000" dirty="0" smtClean="0"/>
                        <a:t> Grupo Palacios Alimentación. Hero España.</a:t>
                      </a:r>
                    </a:p>
                    <a:p>
                      <a:r>
                        <a:rPr lang="es-ES" sz="1000" dirty="0" smtClean="0"/>
                        <a:t> </a:t>
                      </a:r>
                      <a:r>
                        <a:rPr lang="es-ES" sz="1000" dirty="0" err="1" smtClean="0"/>
                        <a:t>Ibersnack</a:t>
                      </a:r>
                      <a:r>
                        <a:rPr lang="es-ES" sz="1000" dirty="0" smtClean="0"/>
                        <a:t>.</a:t>
                      </a:r>
                    </a:p>
                    <a:p>
                      <a:r>
                        <a:rPr lang="es-ES" sz="1000" dirty="0" smtClean="0"/>
                        <a:t> </a:t>
                      </a:r>
                      <a:r>
                        <a:rPr lang="es-ES" sz="1000" dirty="0" err="1" smtClean="0"/>
                        <a:t>Idilia</a:t>
                      </a:r>
                      <a:r>
                        <a:rPr lang="es-ES" sz="1000" dirty="0" smtClean="0"/>
                        <a:t> </a:t>
                      </a:r>
                      <a:r>
                        <a:rPr lang="es-ES" sz="1000" dirty="0" err="1" smtClean="0"/>
                        <a:t>Foods</a:t>
                      </a:r>
                      <a:r>
                        <a:rPr lang="es-ES" sz="1000" dirty="0" smtClean="0"/>
                        <a:t> (</a:t>
                      </a:r>
                      <a:r>
                        <a:rPr lang="es-ES" sz="1000" dirty="0" err="1" smtClean="0"/>
                        <a:t>Nutrexpa</a:t>
                      </a:r>
                      <a:r>
                        <a:rPr lang="es-ES" sz="1000" dirty="0" smtClean="0"/>
                        <a:t>).</a:t>
                      </a:r>
                    </a:p>
                    <a:p>
                      <a:r>
                        <a:rPr lang="es-ES" sz="1000" dirty="0" smtClean="0"/>
                        <a:t> </a:t>
                      </a:r>
                      <a:r>
                        <a:rPr lang="es-ES" sz="1000" dirty="0" err="1" smtClean="0"/>
                        <a:t>Kellogg´s</a:t>
                      </a:r>
                      <a:r>
                        <a:rPr lang="es-ES" sz="1000" dirty="0" smtClean="0"/>
                        <a:t>.</a:t>
                      </a:r>
                    </a:p>
                    <a:p>
                      <a:r>
                        <a:rPr lang="es-ES" sz="1000" dirty="0" smtClean="0"/>
                        <a:t> </a:t>
                      </a:r>
                      <a:r>
                        <a:rPr lang="es-ES" sz="1000" dirty="0" err="1" smtClean="0"/>
                        <a:t>Lactalis</a:t>
                      </a:r>
                      <a:r>
                        <a:rPr lang="es-ES" sz="1000" dirty="0" smtClean="0"/>
                        <a:t>. </a:t>
                      </a:r>
                    </a:p>
                    <a:p>
                      <a:r>
                        <a:rPr lang="es-ES" sz="1000" dirty="0" err="1" smtClean="0"/>
                        <a:t>Mars</a:t>
                      </a:r>
                      <a:r>
                        <a:rPr lang="es-ES" sz="1000" dirty="0" smtClean="0"/>
                        <a:t> </a:t>
                      </a:r>
                      <a:r>
                        <a:rPr lang="es-ES" sz="1000" dirty="0" err="1" smtClean="0"/>
                        <a:t>Multisales</a:t>
                      </a:r>
                      <a:r>
                        <a:rPr lang="es-ES" sz="1000" dirty="0" smtClean="0"/>
                        <a:t> </a:t>
                      </a:r>
                      <a:r>
                        <a:rPr lang="es-ES" sz="1000" dirty="0" err="1" smtClean="0"/>
                        <a:t>Spain</a:t>
                      </a:r>
                      <a:r>
                        <a:rPr lang="es-ES" sz="1000" dirty="0" smtClean="0"/>
                        <a:t> (</a:t>
                      </a:r>
                      <a:r>
                        <a:rPr lang="es-ES" sz="1000" dirty="0" err="1" smtClean="0"/>
                        <a:t>Wrigley</a:t>
                      </a:r>
                      <a:r>
                        <a:rPr lang="es-ES" sz="1000" dirty="0" smtClean="0"/>
                        <a:t>).</a:t>
                      </a:r>
                    </a:p>
                    <a:p>
                      <a:r>
                        <a:rPr lang="es-ES" sz="1000" dirty="0" smtClean="0"/>
                        <a:t> </a:t>
                      </a:r>
                      <a:r>
                        <a:rPr lang="es-ES" sz="1000" dirty="0" err="1" smtClean="0"/>
                        <a:t>Mondélez</a:t>
                      </a:r>
                      <a:r>
                        <a:rPr lang="es-ES" sz="1000" dirty="0" smtClean="0"/>
                        <a:t> Internacional. </a:t>
                      </a:r>
                    </a:p>
                    <a:p>
                      <a:r>
                        <a:rPr lang="es-ES" sz="1000" dirty="0" smtClean="0"/>
                        <a:t>Nestlé. </a:t>
                      </a:r>
                    </a:p>
                    <a:p>
                      <a:r>
                        <a:rPr lang="es-ES" sz="1000" dirty="0" err="1" smtClean="0"/>
                        <a:t>Pepsico</a:t>
                      </a:r>
                      <a:r>
                        <a:rPr lang="es-ES" sz="1000" dirty="0" smtClean="0"/>
                        <a:t>. </a:t>
                      </a:r>
                    </a:p>
                    <a:p>
                      <a:r>
                        <a:rPr lang="es-ES" sz="1000" dirty="0" smtClean="0"/>
                        <a:t>Pescanova. Queserías Montesinos. </a:t>
                      </a:r>
                      <a:r>
                        <a:rPr lang="es-ES" sz="1000" dirty="0" err="1" smtClean="0"/>
                        <a:t>Risi</a:t>
                      </a:r>
                      <a:r>
                        <a:rPr lang="es-ES" sz="1000" dirty="0" smtClean="0"/>
                        <a:t>. </a:t>
                      </a:r>
                      <a:r>
                        <a:rPr lang="es-ES" sz="1000" dirty="0" err="1" smtClean="0"/>
                        <a:t>Schweppes</a:t>
                      </a:r>
                      <a:r>
                        <a:rPr lang="es-ES" sz="1000" dirty="0" smtClean="0"/>
                        <a:t>. Unilever.</a:t>
                      </a:r>
                      <a:endParaRPr lang="gl-E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 smtClean="0"/>
                        <a:t>Grupo </a:t>
                      </a:r>
                      <a:r>
                        <a:rPr lang="es-ES" sz="1000" dirty="0" err="1" smtClean="0"/>
                        <a:t>Autogrill</a:t>
                      </a:r>
                      <a:r>
                        <a:rPr lang="es-ES" sz="1000" dirty="0" smtClean="0"/>
                        <a:t>.</a:t>
                      </a:r>
                    </a:p>
                    <a:p>
                      <a:endParaRPr lang="gl-E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000" dirty="0" err="1" smtClean="0"/>
                        <a:t>Covirán</a:t>
                      </a:r>
                      <a:r>
                        <a:rPr lang="es-ES" sz="1000" dirty="0" smtClean="0"/>
                        <a:t>.</a:t>
                      </a:r>
                    </a:p>
                    <a:p>
                      <a:endParaRPr lang="gl-ES" sz="1000" dirty="0"/>
                    </a:p>
                  </a:txBody>
                  <a:tcPr/>
                </a:tc>
              </a:tr>
              <a:tr h="447278">
                <a:tc vMerge="1">
                  <a:txBody>
                    <a:bodyPr/>
                    <a:lstStyle/>
                    <a:p>
                      <a:endParaRPr lang="gl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00" dirty="0" err="1" smtClean="0"/>
                        <a:t>McDonalds</a:t>
                      </a:r>
                      <a:r>
                        <a:rPr lang="es-ES" sz="1000" dirty="0" smtClean="0"/>
                        <a:t>.</a:t>
                      </a:r>
                    </a:p>
                    <a:p>
                      <a:endParaRPr lang="gl-E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00" dirty="0" err="1" smtClean="0"/>
                        <a:t>Dia</a:t>
                      </a:r>
                      <a:r>
                        <a:rPr lang="es-ES" sz="1000" dirty="0" smtClean="0"/>
                        <a:t>.</a:t>
                      </a:r>
                    </a:p>
                    <a:p>
                      <a:endParaRPr lang="gl-ES" sz="1000" dirty="0"/>
                    </a:p>
                  </a:txBody>
                  <a:tcPr/>
                </a:tc>
              </a:tr>
              <a:tr h="447278">
                <a:tc vMerge="1">
                  <a:txBody>
                    <a:bodyPr/>
                    <a:lstStyle/>
                    <a:p>
                      <a:endParaRPr lang="gl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00" dirty="0" smtClean="0"/>
                        <a:t>Telepizza.</a:t>
                      </a:r>
                    </a:p>
                    <a:p>
                      <a:endParaRPr lang="gl-E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00" dirty="0" smtClean="0"/>
                        <a:t>El Corte Inglés.</a:t>
                      </a:r>
                    </a:p>
                    <a:p>
                      <a:endParaRPr lang="gl-ES" sz="1000" dirty="0"/>
                    </a:p>
                  </a:txBody>
                  <a:tcPr/>
                </a:tc>
              </a:tr>
              <a:tr h="447278">
                <a:tc vMerge="1">
                  <a:txBody>
                    <a:bodyPr/>
                    <a:lstStyle/>
                    <a:p>
                      <a:endParaRPr lang="gl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gl-ES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00" dirty="0" err="1" smtClean="0"/>
                        <a:t>Eroski</a:t>
                      </a:r>
                      <a:r>
                        <a:rPr lang="es-ES" sz="1000" dirty="0" smtClean="0"/>
                        <a:t>.</a:t>
                      </a:r>
                    </a:p>
                    <a:p>
                      <a:endParaRPr lang="gl-ES" sz="1000" dirty="0"/>
                    </a:p>
                  </a:txBody>
                  <a:tcPr/>
                </a:tc>
              </a:tr>
              <a:tr h="447278">
                <a:tc vMerge="1">
                  <a:txBody>
                    <a:bodyPr/>
                    <a:lstStyle/>
                    <a:p>
                      <a:endParaRPr lang="gl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gl-ES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00" dirty="0" err="1" smtClean="0"/>
                        <a:t>Lidl</a:t>
                      </a:r>
                      <a:r>
                        <a:rPr lang="es-ES" sz="1000" dirty="0" smtClean="0"/>
                        <a:t>.</a:t>
                      </a:r>
                    </a:p>
                    <a:p>
                      <a:endParaRPr lang="gl-ES" sz="1000" dirty="0"/>
                    </a:p>
                  </a:txBody>
                  <a:tcPr/>
                </a:tc>
              </a:tr>
              <a:tr h="447278">
                <a:tc vMerge="1">
                  <a:txBody>
                    <a:bodyPr/>
                    <a:lstStyle/>
                    <a:p>
                      <a:endParaRPr lang="gl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gl-ES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00" dirty="0" err="1" smtClean="0"/>
                        <a:t>Mercadona</a:t>
                      </a:r>
                      <a:r>
                        <a:rPr lang="es-ES" sz="1000" dirty="0" smtClean="0"/>
                        <a:t>.</a:t>
                      </a:r>
                    </a:p>
                    <a:p>
                      <a:endParaRPr lang="gl-ES" sz="1000" dirty="0"/>
                    </a:p>
                  </a:txBody>
                  <a:tcPr/>
                </a:tc>
              </a:tr>
              <a:tr h="447278">
                <a:tc vMerge="1">
                  <a:txBody>
                    <a:bodyPr/>
                    <a:lstStyle/>
                    <a:p>
                      <a:endParaRPr lang="gl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gl-ES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00" dirty="0" smtClean="0"/>
                        <a:t>Miquel </a:t>
                      </a:r>
                      <a:r>
                        <a:rPr lang="es-ES" sz="1000" dirty="0" err="1" smtClean="0"/>
                        <a:t>Alimentació</a:t>
                      </a:r>
                      <a:r>
                        <a:rPr lang="es-ES" sz="1000" dirty="0" smtClean="0"/>
                        <a:t> </a:t>
                      </a:r>
                      <a:r>
                        <a:rPr lang="es-ES" sz="1000" dirty="0" err="1" smtClean="0"/>
                        <a:t>Grup</a:t>
                      </a:r>
                      <a:r>
                        <a:rPr lang="es-ES" sz="1000" dirty="0" smtClean="0"/>
                        <a:t>.</a:t>
                      </a:r>
                    </a:p>
                    <a:p>
                      <a:endParaRPr lang="gl-ES" sz="1000" dirty="0"/>
                    </a:p>
                  </a:txBody>
                  <a:tcPr/>
                </a:tc>
              </a:tr>
              <a:tr h="447278">
                <a:tc vMerge="1">
                  <a:txBody>
                    <a:bodyPr/>
                    <a:lstStyle/>
                    <a:p>
                      <a:endParaRPr lang="gl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gl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gl-ES" dirty="0"/>
                    </a:p>
                  </a:txBody>
                  <a:tcPr/>
                </a:tc>
              </a:tr>
              <a:tr h="447278">
                <a:tc vMerge="1">
                  <a:txBody>
                    <a:bodyPr/>
                    <a:lstStyle/>
                    <a:p>
                      <a:endParaRPr lang="gl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gl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gl-ES"/>
                    </a:p>
                  </a:txBody>
                  <a:tcPr/>
                </a:tc>
              </a:tr>
              <a:tr h="447278">
                <a:tc vMerge="1">
                  <a:txBody>
                    <a:bodyPr/>
                    <a:lstStyle/>
                    <a:p>
                      <a:endParaRPr lang="gl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gl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gl-ES"/>
                    </a:p>
                  </a:txBody>
                  <a:tcPr/>
                </a:tc>
              </a:tr>
              <a:tr h="507389">
                <a:tc vMerge="1">
                  <a:txBody>
                    <a:bodyPr/>
                    <a:lstStyle/>
                    <a:p>
                      <a:endParaRPr lang="gl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gl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gl-E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l"/>
            <a:r>
              <a:rPr lang="es-ES" dirty="0" err="1" smtClean="0"/>
              <a:t>Publicidade</a:t>
            </a:r>
            <a:r>
              <a:rPr lang="es-ES" dirty="0" smtClean="0"/>
              <a:t> alimentaria 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gl-ES" sz="2400" dirty="0" smtClean="0"/>
              <a:t>Regula publicidade audiovisual e impresa (non etiquetado)</a:t>
            </a:r>
          </a:p>
          <a:p>
            <a:pPr>
              <a:buNone/>
            </a:pPr>
            <a:r>
              <a:rPr lang="gl-ES" sz="2400" dirty="0" smtClean="0">
                <a:solidFill>
                  <a:schemeClr val="accent2"/>
                </a:solidFill>
              </a:rPr>
              <a:t>PUBLICIDADE DIRIXIDA A MENORES, EN VIRTUDE DE:</a:t>
            </a:r>
          </a:p>
          <a:p>
            <a:r>
              <a:rPr lang="gl-ES" sz="2400" dirty="0" smtClean="0">
                <a:solidFill>
                  <a:schemeClr val="bg1"/>
                </a:solidFill>
              </a:rPr>
              <a:t>Tipo de produto ofrecido obxectivamente destinado a eles</a:t>
            </a:r>
          </a:p>
          <a:p>
            <a:r>
              <a:rPr lang="gl-ES" sz="2400" dirty="0" smtClean="0">
                <a:solidFill>
                  <a:schemeClr val="bg1"/>
                </a:solidFill>
              </a:rPr>
              <a:t>Polos contidos, linguaxe ou imaxes usados para atraelos</a:t>
            </a:r>
          </a:p>
          <a:p>
            <a:r>
              <a:rPr lang="gl-ES" sz="2400" dirty="0" smtClean="0">
                <a:solidFill>
                  <a:schemeClr val="bg1"/>
                </a:solidFill>
              </a:rPr>
              <a:t>Por difundirse en medios ou soportes dirixidos a este público</a:t>
            </a:r>
          </a:p>
          <a:p>
            <a:r>
              <a:rPr lang="gl-ES" sz="2400" dirty="0" smtClean="0">
                <a:solidFill>
                  <a:schemeClr val="bg1"/>
                </a:solidFill>
              </a:rPr>
              <a:t>Por emitirse en franxas horarias destinado a esta audiencia</a:t>
            </a:r>
          </a:p>
          <a:p>
            <a:pPr lvl="5"/>
            <a:endParaRPr lang="gl-ES" sz="1200" dirty="0" smtClean="0">
              <a:solidFill>
                <a:schemeClr val="bg1"/>
              </a:solidFill>
            </a:endParaRPr>
          </a:p>
          <a:p>
            <a:pPr lvl="5"/>
            <a:endParaRPr lang="gl-ES" sz="1200" dirty="0" smtClean="0">
              <a:solidFill>
                <a:schemeClr val="bg1"/>
              </a:solidFill>
            </a:endParaRPr>
          </a:p>
          <a:p>
            <a:pPr lvl="5"/>
            <a:endParaRPr lang="gl-ES" sz="1200" dirty="0" smtClean="0">
              <a:solidFill>
                <a:schemeClr val="bg1"/>
              </a:solidFill>
            </a:endParaRPr>
          </a:p>
          <a:p>
            <a:pPr lvl="5">
              <a:buNone/>
            </a:pPr>
            <a:r>
              <a:rPr lang="gl-ES" dirty="0" smtClean="0">
                <a:solidFill>
                  <a:srgbClr val="C00000"/>
                </a:solidFill>
              </a:rPr>
              <a:t>1960 - 70: publicidade de bebidas alcohólicas destinadas a menores</a:t>
            </a:r>
          </a:p>
          <a:p>
            <a:endParaRPr lang="es-ES" sz="2400" dirty="0" smtClean="0"/>
          </a:p>
          <a:p>
            <a:endParaRPr lang="es-ES" sz="2400" dirty="0" smtClean="0"/>
          </a:p>
          <a:p>
            <a:endParaRPr lang="es-ES" dirty="0"/>
          </a:p>
        </p:txBody>
      </p:sp>
      <p:pic>
        <p:nvPicPr>
          <p:cNvPr id="7" name="6 Imagen" descr="Imagen_Codigo_PAO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8184" y="332656"/>
            <a:ext cx="2370968" cy="1010837"/>
          </a:xfrm>
          <a:prstGeom prst="rect">
            <a:avLst/>
          </a:prstGeom>
        </p:spPr>
      </p:pic>
      <p:pic>
        <p:nvPicPr>
          <p:cNvPr id="6" name="5 Imagen" descr="Quina san clemen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4293095"/>
            <a:ext cx="1368152" cy="2148929"/>
          </a:xfrm>
          <a:prstGeom prst="rect">
            <a:avLst/>
          </a:prstGeom>
        </p:spPr>
      </p:pic>
      <p:pic>
        <p:nvPicPr>
          <p:cNvPr id="8" name="7 Imagen" descr="Cuidad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20272" y="5373216"/>
            <a:ext cx="951248" cy="926604"/>
          </a:xfrm>
          <a:prstGeom prst="rect">
            <a:avLst/>
          </a:prstGeom>
        </p:spPr>
      </p:pic>
      <p:sp>
        <p:nvSpPr>
          <p:cNvPr id="9" name="1 Título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Publicidade alimentaria </a:t>
            </a: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gl-ES" dirty="0" smtClean="0"/>
              <a:t>Consultoras de datos/</a:t>
            </a:r>
            <a:br>
              <a:rPr lang="gl-ES" dirty="0" smtClean="0"/>
            </a:br>
            <a:r>
              <a:rPr lang="gl-ES" dirty="0" smtClean="0"/>
              <a:t> Bases de datos de consumo</a:t>
            </a:r>
            <a:endParaRPr lang="gl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pt-BR" dirty="0" err="1" smtClean="0"/>
              <a:t>IRIHomescan</a:t>
            </a:r>
            <a:endParaRPr lang="pt-BR" dirty="0" smtClean="0"/>
          </a:p>
          <a:p>
            <a:endParaRPr lang="pt-BR" dirty="0" smtClean="0"/>
          </a:p>
          <a:p>
            <a:r>
              <a:rPr lang="pt-BR" dirty="0" err="1" smtClean="0"/>
              <a:t>KantarWorldpanel</a:t>
            </a:r>
            <a:endParaRPr lang="pt-BR" dirty="0" smtClean="0"/>
          </a:p>
          <a:p>
            <a:endParaRPr lang="pt-BR" dirty="0" smtClean="0"/>
          </a:p>
          <a:p>
            <a:r>
              <a:rPr lang="pt-BR" dirty="0" smtClean="0"/>
              <a:t>Sofres</a:t>
            </a:r>
          </a:p>
          <a:p>
            <a:endParaRPr lang="gl-ES" dirty="0"/>
          </a:p>
        </p:txBody>
      </p:sp>
      <p:pic>
        <p:nvPicPr>
          <p:cNvPr id="6" name="5 Imagen" descr="market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1960" y="2852936"/>
            <a:ext cx="1553344" cy="1150625"/>
          </a:xfrm>
          <a:prstGeom prst="rect">
            <a:avLst/>
          </a:prstGeom>
        </p:spPr>
      </p:pic>
      <p:pic>
        <p:nvPicPr>
          <p:cNvPr id="7" name="6 Imagen" descr="código de barra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1700808"/>
            <a:ext cx="1449939" cy="1008112"/>
          </a:xfrm>
          <a:prstGeom prst="rect">
            <a:avLst/>
          </a:prstGeom>
        </p:spPr>
      </p:pic>
      <p:pic>
        <p:nvPicPr>
          <p:cNvPr id="8" name="7 Imagen" descr="medio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6136" y="4149080"/>
            <a:ext cx="1821374" cy="1383035"/>
          </a:xfrm>
          <a:prstGeom prst="rect">
            <a:avLst/>
          </a:prstGeom>
        </p:spPr>
      </p:pic>
      <p:pic>
        <p:nvPicPr>
          <p:cNvPr id="9" name="8 Imagen" descr="espí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52320" y="332656"/>
            <a:ext cx="791177" cy="1076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s-ES" dirty="0" smtClean="0"/>
              <a:t>Normas éticas código PAOS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71500" indent="-571500">
              <a:buFont typeface="+mj-lt"/>
              <a:buAutoNum type="romanUcPeriod"/>
            </a:pPr>
            <a:r>
              <a:rPr lang="gl-ES" sz="2000" dirty="0" smtClean="0"/>
              <a:t>Principio de legalidade </a:t>
            </a:r>
            <a:r>
              <a:rPr lang="gl-ES" sz="1200" dirty="0" smtClean="0"/>
              <a:t>(art. 44.3, 44.4 Lei 17/2011 de Seguridade alimentaria e Nutrición)</a:t>
            </a:r>
            <a:endParaRPr lang="gl-ES" sz="2000" dirty="0" smtClean="0"/>
          </a:p>
          <a:p>
            <a:pPr marL="571500" indent="-571500">
              <a:buFont typeface="+mj-lt"/>
              <a:buAutoNum type="romanUcPeriod"/>
            </a:pPr>
            <a:r>
              <a:rPr lang="gl-ES" sz="2000" dirty="0" smtClean="0"/>
              <a:t>Principio de lealtade </a:t>
            </a:r>
            <a:r>
              <a:rPr lang="gl-ES" sz="1200" dirty="0" smtClean="0"/>
              <a:t>(boa fe e bo uso mercantil)</a:t>
            </a:r>
          </a:p>
          <a:p>
            <a:pPr marL="571500" indent="-571500">
              <a:buFont typeface="+mj-lt"/>
              <a:buAutoNum type="romanUcPeriod"/>
            </a:pPr>
            <a:r>
              <a:rPr lang="gl-ES" sz="2000" dirty="0" smtClean="0"/>
              <a:t>Educación e información nutricional: </a:t>
            </a:r>
            <a:r>
              <a:rPr lang="gl-ES" sz="1200" dirty="0" smtClean="0"/>
              <a:t>promover alimentación variada , equilibrada, exercicio</a:t>
            </a:r>
          </a:p>
          <a:p>
            <a:pPr marL="571500" indent="-571500">
              <a:buFont typeface="+mj-lt"/>
              <a:buAutoNum type="romanUcPeriod"/>
            </a:pPr>
            <a:r>
              <a:rPr lang="gl-ES" sz="2000" dirty="0" smtClean="0"/>
              <a:t>Presentación dos produtos:  </a:t>
            </a:r>
            <a:r>
              <a:rPr lang="gl-ES" sz="1200" dirty="0" smtClean="0"/>
              <a:t>sen  inducir a erros sobre propiedades fantásticas, sen mensaxe violento</a:t>
            </a:r>
            <a:endParaRPr lang="gl-ES" sz="2000" dirty="0" smtClean="0"/>
          </a:p>
          <a:p>
            <a:pPr marL="571500" indent="-571500">
              <a:buFont typeface="+mj-lt"/>
              <a:buAutoNum type="romanUcPeriod"/>
            </a:pPr>
            <a:r>
              <a:rPr lang="gl-ES" sz="2000" dirty="0" smtClean="0"/>
              <a:t>Información sobre os produtos: </a:t>
            </a:r>
            <a:r>
              <a:rPr lang="gl-ES" sz="1200" dirty="0" smtClean="0"/>
              <a:t>en linguaxe simple, claro, lexible</a:t>
            </a:r>
            <a:endParaRPr lang="gl-ES" sz="2000" dirty="0" smtClean="0"/>
          </a:p>
          <a:p>
            <a:pPr marL="571500" indent="-571500">
              <a:buFont typeface="+mj-lt"/>
              <a:buAutoNum type="romanUcPeriod"/>
            </a:pPr>
            <a:r>
              <a:rPr lang="gl-ES" sz="2000" dirty="0" smtClean="0"/>
              <a:t>Presión de ventas: </a:t>
            </a:r>
            <a:r>
              <a:rPr lang="gl-ES" sz="1200" dirty="0" smtClean="0"/>
              <a:t>non explotar a inxenuidade e capacidade de presión e expresar claro o precio.</a:t>
            </a:r>
          </a:p>
          <a:p>
            <a:pPr marL="571500" indent="-571500">
              <a:buFont typeface="+mj-lt"/>
              <a:buAutoNum type="romanUcPeriod"/>
            </a:pPr>
            <a:r>
              <a:rPr lang="gl-ES" sz="2000" dirty="0" smtClean="0"/>
              <a:t>Non se buscará o apoio e promoción mediante personaxes e programas</a:t>
            </a:r>
          </a:p>
          <a:p>
            <a:pPr marL="571500" indent="-571500">
              <a:buFont typeface="+mj-lt"/>
              <a:buAutoNum type="romanUcPeriod"/>
            </a:pPr>
            <a:r>
              <a:rPr lang="gl-ES" sz="2000" dirty="0" smtClean="0"/>
              <a:t>Identificación da publicidade, </a:t>
            </a:r>
            <a:r>
              <a:rPr lang="gl-ES" sz="1200" dirty="0" smtClean="0"/>
              <a:t> claramente separada do programa</a:t>
            </a:r>
            <a:endParaRPr lang="gl-ES" sz="2000" dirty="0" smtClean="0"/>
          </a:p>
          <a:p>
            <a:pPr marL="571500" indent="-571500">
              <a:buFont typeface="+mj-lt"/>
              <a:buAutoNum type="romanUcPeriod"/>
            </a:pPr>
            <a:r>
              <a:rPr lang="gl-ES" sz="2000" dirty="0" smtClean="0"/>
              <a:t>Presentacións comparativas: </a:t>
            </a:r>
            <a:r>
              <a:rPr lang="gl-ES" sz="1200" dirty="0" smtClean="0"/>
              <a:t>só se son suficientemente claras e comprensibles para eles</a:t>
            </a:r>
            <a:endParaRPr lang="gl-ES" sz="2000" dirty="0" smtClean="0"/>
          </a:p>
          <a:p>
            <a:pPr marL="571500" indent="-571500">
              <a:buFont typeface="+mj-lt"/>
              <a:buAutoNum type="romanUcPeriod"/>
            </a:pPr>
            <a:r>
              <a:rPr lang="gl-ES" sz="2000" dirty="0" smtClean="0"/>
              <a:t>Promocións, sorteos, concursos e clubes: </a:t>
            </a:r>
            <a:r>
              <a:rPr lang="gl-ES" sz="1200" dirty="0" smtClean="0"/>
              <a:t>tal que non exploten a súa inmadurez</a:t>
            </a:r>
            <a:endParaRPr lang="gl-ES" sz="2000" dirty="0" smtClean="0"/>
          </a:p>
          <a:p>
            <a:pPr marL="571500" indent="-571500">
              <a:buFont typeface="+mj-lt"/>
              <a:buAutoNum type="romanUcPeriod"/>
            </a:pPr>
            <a:r>
              <a:rPr lang="gl-ES" sz="2000" dirty="0" smtClean="0"/>
              <a:t>Seguridade: </a:t>
            </a:r>
            <a:r>
              <a:rPr lang="gl-ES" sz="1200" dirty="0" smtClean="0"/>
              <a:t>sen mensaxes que promovan conductas de risco</a:t>
            </a:r>
          </a:p>
          <a:p>
            <a:pPr marL="571500" indent="-571500">
              <a:buFont typeface="+mj-lt"/>
              <a:buAutoNum type="romanUcPeriod"/>
            </a:pPr>
            <a:r>
              <a:rPr lang="gl-ES" sz="2000" dirty="0" smtClean="0"/>
              <a:t>Tratamento de datos persoais: </a:t>
            </a:r>
            <a:r>
              <a:rPr lang="gl-ES" sz="1200" dirty="0" smtClean="0"/>
              <a:t>garantindo consentimento parenteral e privacidade</a:t>
            </a:r>
            <a:endParaRPr lang="gl-ES" sz="2000" dirty="0" smtClean="0"/>
          </a:p>
          <a:p>
            <a:pPr marL="571500" indent="-571500">
              <a:buFont typeface="+mj-lt"/>
              <a:buAutoNum type="romanUcPeriod"/>
            </a:pPr>
            <a:r>
              <a:rPr lang="gl-ES" sz="2000" dirty="0" smtClean="0"/>
              <a:t>Marketing viral: </a:t>
            </a:r>
            <a:r>
              <a:rPr lang="gl-ES" sz="1200" dirty="0" smtClean="0"/>
              <a:t>non captarán datos do terceiro receptor en caso de reenvío de mensaxes</a:t>
            </a:r>
            <a:endParaRPr lang="gl-ES" sz="2000" dirty="0" smtClean="0"/>
          </a:p>
          <a:p>
            <a:pPr marL="571500" indent="-571500">
              <a:buFont typeface="+mj-lt"/>
              <a:buAutoNum type="romanUcPeriod"/>
            </a:pPr>
            <a:r>
              <a:rPr lang="gl-ES" sz="2000" dirty="0" smtClean="0"/>
              <a:t>Protección fronte a contidos inapropiados: </a:t>
            </a:r>
            <a:r>
              <a:rPr lang="gl-ES" sz="1200" dirty="0" smtClean="0"/>
              <a:t>evitando eses contidos</a:t>
            </a:r>
          </a:p>
          <a:p>
            <a:pPr marL="571500" indent="-571500">
              <a:buFont typeface="+mj-lt"/>
              <a:buAutoNum type="romanUcPeriod"/>
            </a:pPr>
            <a:endParaRPr lang="gl-ES" sz="2400" dirty="0" smtClean="0"/>
          </a:p>
          <a:p>
            <a:pPr marL="571500" indent="-571500">
              <a:buFont typeface="+mj-lt"/>
              <a:buAutoNum type="romanUcPeriod"/>
            </a:pPr>
            <a:endParaRPr lang="gl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s-ES" b="1" dirty="0" smtClean="0"/>
              <a:t>OBESIDADE </a:t>
            </a:r>
            <a:br>
              <a:rPr lang="es-ES" b="1" dirty="0" smtClean="0"/>
            </a:br>
            <a:r>
              <a:rPr lang="es-ES" b="1" dirty="0" smtClean="0"/>
              <a:t>MALNUTRICIÓN </a:t>
            </a:r>
            <a:endParaRPr lang="es-ES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gl-ES" dirty="0" smtClean="0"/>
              <a:t>Lei 17/ 2011 de 5 de xullo de Seguridade Alimentaria e Nutrición</a:t>
            </a:r>
          </a:p>
          <a:p>
            <a:pPr>
              <a:buNone/>
            </a:pPr>
            <a:r>
              <a:rPr lang="gl-ES" dirty="0" smtClean="0"/>
              <a:t>(OMS: </a:t>
            </a:r>
            <a:r>
              <a:rPr lang="gl-ES" sz="2400" dirty="0" smtClean="0"/>
              <a:t>considera pandemia o     de obesidade e sobrepeso)</a:t>
            </a:r>
            <a:endParaRPr lang="gl-ES" sz="2800" dirty="0" smtClean="0"/>
          </a:p>
          <a:p>
            <a:r>
              <a:rPr lang="gl-ES" sz="2800" dirty="0" smtClean="0"/>
              <a:t>Aborda a detección e eliminación de </a:t>
            </a:r>
            <a:r>
              <a:rPr lang="gl-ES" sz="2800" b="1" dirty="0" smtClean="0"/>
              <a:t>riscos físicos</a:t>
            </a:r>
            <a:r>
              <a:rPr lang="gl-ES" sz="2800" dirty="0" smtClean="0"/>
              <a:t>, químicos e biolóxicos (baixo o principio de precaución) </a:t>
            </a:r>
          </a:p>
          <a:p>
            <a:r>
              <a:rPr lang="gl-ES" sz="2800" dirty="0" smtClean="0"/>
              <a:t>Considera a crecente importancia dos </a:t>
            </a:r>
            <a:r>
              <a:rPr lang="gl-ES" sz="2800" b="1" dirty="0" smtClean="0"/>
              <a:t>riscos nutricionais</a:t>
            </a:r>
            <a:r>
              <a:rPr lang="gl-ES" sz="2800" dirty="0" smtClean="0"/>
              <a:t>, vista a preocupante prevalencia da obesidade, principalmente da infantil e xuvenil. </a:t>
            </a:r>
          </a:p>
          <a:p>
            <a:pPr>
              <a:buNone/>
            </a:pPr>
            <a:endParaRPr lang="gl-ES" sz="2800" dirty="0" smtClean="0"/>
          </a:p>
          <a:p>
            <a:endParaRPr lang="gl-ES" dirty="0" smtClean="0"/>
          </a:p>
          <a:p>
            <a:pPr algn="just">
              <a:buNone/>
            </a:pPr>
            <a:endParaRPr lang="gl-ES" dirty="0"/>
          </a:p>
        </p:txBody>
      </p:sp>
      <p:pic>
        <p:nvPicPr>
          <p:cNvPr id="6" name="5 Imagen" descr="OBSERV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332656"/>
            <a:ext cx="1428749" cy="985837"/>
          </a:xfrm>
          <a:prstGeom prst="rect">
            <a:avLst/>
          </a:prstGeom>
        </p:spPr>
      </p:pic>
      <p:pic>
        <p:nvPicPr>
          <p:cNvPr id="7" name="6 Imagen" descr="obes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64288" y="476672"/>
            <a:ext cx="1036959" cy="813816"/>
          </a:xfrm>
          <a:prstGeom prst="rect">
            <a:avLst/>
          </a:prstGeom>
        </p:spPr>
      </p:pic>
      <p:sp>
        <p:nvSpPr>
          <p:cNvPr id="8" name="7 Flecha arriba"/>
          <p:cNvSpPr/>
          <p:nvPr/>
        </p:nvSpPr>
        <p:spPr>
          <a:xfrm>
            <a:off x="4499992" y="2708920"/>
            <a:ext cx="216024" cy="43204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    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gl-ES" sz="4000" dirty="0" smtClean="0"/>
              <a:t>Principio de legalidade </a:t>
            </a:r>
            <a:r>
              <a:rPr lang="gl-ES" sz="2200" dirty="0" smtClean="0"/>
              <a:t>(art. 44: Publicidade de alimentos)</a:t>
            </a:r>
            <a:r>
              <a:rPr lang="gl-ES" sz="6600" dirty="0" smtClean="0"/>
              <a:t/>
            </a:r>
            <a:br>
              <a:rPr lang="gl-ES" sz="6600" dirty="0" smtClean="0"/>
            </a:br>
            <a:endParaRPr lang="es-ES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s-ES" dirty="0" smtClean="0"/>
              <a:t>Art. 44.3</a:t>
            </a:r>
            <a:endParaRPr lang="es-ES" dirty="0"/>
          </a:p>
        </p:txBody>
      </p:sp>
      <p:sp>
        <p:nvSpPr>
          <p:cNvPr id="6" name="5 Marcador de contenido"/>
          <p:cNvSpPr>
            <a:spLocks noGrp="1"/>
          </p:cNvSpPr>
          <p:nvPr>
            <p:ph sz="half" idx="2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pt-BR" dirty="0" smtClean="0"/>
              <a:t>Na publicidade ou </a:t>
            </a:r>
            <a:r>
              <a:rPr lang="pt-BR" dirty="0" err="1" smtClean="0"/>
              <a:t>promoción</a:t>
            </a:r>
            <a:r>
              <a:rPr lang="pt-BR" dirty="0" smtClean="0"/>
              <a:t> </a:t>
            </a:r>
            <a:r>
              <a:rPr lang="pt-BR" dirty="0" err="1" smtClean="0"/>
              <a:t>directa</a:t>
            </a:r>
            <a:r>
              <a:rPr lang="pt-BR" dirty="0" smtClean="0"/>
              <a:t> ou </a:t>
            </a:r>
            <a:r>
              <a:rPr lang="pt-BR" dirty="0" err="1" smtClean="0"/>
              <a:t>indirecta</a:t>
            </a:r>
            <a:r>
              <a:rPr lang="pt-BR" dirty="0" smtClean="0"/>
              <a:t> de alimentos quedará </a:t>
            </a:r>
            <a:r>
              <a:rPr lang="pt-BR" dirty="0" err="1" smtClean="0"/>
              <a:t>prohibida</a:t>
            </a:r>
            <a:r>
              <a:rPr lang="pt-BR" dirty="0" smtClean="0"/>
              <a:t>:</a:t>
            </a:r>
          </a:p>
          <a:p>
            <a:pPr>
              <a:buNone/>
            </a:pPr>
            <a:endParaRPr lang="pt-BR" dirty="0" smtClean="0"/>
          </a:p>
          <a:p>
            <a:pPr marL="457200" indent="-457200">
              <a:buFont typeface="+mj-lt"/>
              <a:buAutoNum type="alphaLcParenR"/>
            </a:pPr>
            <a:r>
              <a:rPr lang="pt-BR" dirty="0" smtClean="0"/>
              <a:t>A achega de </a:t>
            </a:r>
            <a:r>
              <a:rPr lang="pt-BR" dirty="0" err="1" smtClean="0"/>
              <a:t>testemuños</a:t>
            </a:r>
            <a:r>
              <a:rPr lang="pt-BR" dirty="0" smtClean="0"/>
              <a:t> de </a:t>
            </a:r>
            <a:r>
              <a:rPr lang="pt-BR" dirty="0" err="1" smtClean="0"/>
              <a:t>profesionais</a:t>
            </a:r>
            <a:r>
              <a:rPr lang="pt-BR" dirty="0" smtClean="0"/>
              <a:t> </a:t>
            </a:r>
            <a:r>
              <a:rPr lang="pt-BR" dirty="0" err="1" smtClean="0"/>
              <a:t>sanitarios</a:t>
            </a:r>
            <a:r>
              <a:rPr lang="pt-BR" dirty="0" smtClean="0"/>
              <a:t> ou científicos, reais ou </a:t>
            </a:r>
            <a:r>
              <a:rPr lang="pt-BR" dirty="0" err="1" smtClean="0"/>
              <a:t>ficticios</a:t>
            </a:r>
            <a:r>
              <a:rPr lang="pt-BR" dirty="0" smtClean="0"/>
              <a:t>, ou de pacientes reais ou supostos, como </a:t>
            </a:r>
            <a:r>
              <a:rPr lang="pt-BR" dirty="0" err="1" smtClean="0"/>
              <a:t>medio</a:t>
            </a:r>
            <a:r>
              <a:rPr lang="pt-BR" dirty="0" smtClean="0"/>
              <a:t> de </a:t>
            </a:r>
            <a:r>
              <a:rPr lang="pt-BR" dirty="0" err="1" smtClean="0"/>
              <a:t>indución</a:t>
            </a:r>
            <a:r>
              <a:rPr lang="pt-BR" dirty="0" smtClean="0"/>
              <a:t> ao consumo, </a:t>
            </a:r>
            <a:r>
              <a:rPr lang="pt-BR" dirty="0" err="1" smtClean="0"/>
              <a:t>así</a:t>
            </a:r>
            <a:r>
              <a:rPr lang="pt-BR" dirty="0" smtClean="0"/>
              <a:t> como a </a:t>
            </a:r>
            <a:r>
              <a:rPr lang="pt-BR" dirty="0" err="1" smtClean="0"/>
              <a:t>suxestión</a:t>
            </a:r>
            <a:r>
              <a:rPr lang="pt-BR" dirty="0" smtClean="0"/>
              <a:t> </a:t>
            </a:r>
            <a:r>
              <a:rPr lang="pt-BR" dirty="0" err="1" smtClean="0"/>
              <a:t>dun</a:t>
            </a:r>
            <a:r>
              <a:rPr lang="pt-BR" dirty="0" smtClean="0"/>
              <a:t> aval </a:t>
            </a:r>
            <a:r>
              <a:rPr lang="pt-BR" dirty="0" err="1" smtClean="0"/>
              <a:t>sanitario</a:t>
            </a:r>
            <a:r>
              <a:rPr lang="pt-BR" dirty="0" smtClean="0"/>
              <a:t> ou científico.</a:t>
            </a:r>
          </a:p>
          <a:p>
            <a:pPr marL="457200" indent="-457200">
              <a:buFont typeface="+mj-lt"/>
              <a:buAutoNum type="alphaLcParenR"/>
            </a:pPr>
            <a:r>
              <a:rPr lang="pt-BR" dirty="0" smtClean="0"/>
              <a:t>A </a:t>
            </a:r>
            <a:r>
              <a:rPr lang="pt-BR" dirty="0" err="1" smtClean="0"/>
              <a:t>promoción</a:t>
            </a:r>
            <a:r>
              <a:rPr lang="pt-BR" dirty="0" smtClean="0"/>
              <a:t> do consumo de alimentos co </a:t>
            </a:r>
            <a:r>
              <a:rPr lang="pt-BR" dirty="0" err="1" smtClean="0"/>
              <a:t>fin</a:t>
            </a:r>
            <a:r>
              <a:rPr lang="pt-BR" dirty="0" smtClean="0"/>
              <a:t> de </a:t>
            </a:r>
            <a:r>
              <a:rPr lang="pt-BR" dirty="0" err="1" smtClean="0"/>
              <a:t>substituír</a:t>
            </a:r>
            <a:r>
              <a:rPr lang="pt-BR" dirty="0" smtClean="0"/>
              <a:t> o </a:t>
            </a:r>
            <a:r>
              <a:rPr lang="pt-BR" dirty="0" err="1" smtClean="0"/>
              <a:t>réxime</a:t>
            </a:r>
            <a:r>
              <a:rPr lang="pt-BR" dirty="0" smtClean="0"/>
              <a:t> de </a:t>
            </a:r>
            <a:r>
              <a:rPr lang="pt-BR" dirty="0" err="1" smtClean="0"/>
              <a:t>alimentación</a:t>
            </a:r>
            <a:r>
              <a:rPr lang="pt-BR" dirty="0" smtClean="0"/>
              <a:t> ou </a:t>
            </a:r>
            <a:r>
              <a:rPr lang="pt-BR" dirty="0" err="1" smtClean="0"/>
              <a:t>nutrición</a:t>
            </a:r>
            <a:r>
              <a:rPr lang="pt-BR" dirty="0" smtClean="0"/>
              <a:t> </a:t>
            </a:r>
            <a:r>
              <a:rPr lang="pt-BR" dirty="0" err="1" smtClean="0"/>
              <a:t>comúns</a:t>
            </a:r>
            <a:r>
              <a:rPr lang="pt-BR" dirty="0" smtClean="0"/>
              <a:t>, especialmente nos casos de maternidade, </a:t>
            </a:r>
            <a:r>
              <a:rPr lang="pt-BR" dirty="0" err="1" smtClean="0"/>
              <a:t>lactación</a:t>
            </a:r>
            <a:r>
              <a:rPr lang="pt-BR" dirty="0" smtClean="0"/>
              <a:t>, </a:t>
            </a:r>
            <a:r>
              <a:rPr lang="pt-BR" dirty="0" err="1" smtClean="0"/>
              <a:t>infancia</a:t>
            </a:r>
            <a:r>
              <a:rPr lang="pt-BR" dirty="0" smtClean="0"/>
              <a:t> ou terceira idade.</a:t>
            </a:r>
          </a:p>
          <a:p>
            <a:pPr marL="457200" indent="-457200">
              <a:buFont typeface="+mj-lt"/>
              <a:buAutoNum type="alphaLcParenR"/>
            </a:pPr>
            <a:r>
              <a:rPr lang="pt-BR" dirty="0" smtClean="0"/>
              <a:t>A referencia ao seu uso </a:t>
            </a:r>
            <a:r>
              <a:rPr lang="pt-BR" dirty="0" err="1" smtClean="0"/>
              <a:t>en</a:t>
            </a:r>
            <a:r>
              <a:rPr lang="pt-BR" dirty="0" smtClean="0"/>
              <a:t> centros </a:t>
            </a:r>
            <a:r>
              <a:rPr lang="pt-BR" dirty="0" err="1" smtClean="0"/>
              <a:t>sanitarios</a:t>
            </a:r>
            <a:r>
              <a:rPr lang="pt-BR" dirty="0" smtClean="0"/>
              <a:t> ou á </a:t>
            </a:r>
            <a:r>
              <a:rPr lang="pt-BR" dirty="0" err="1" smtClean="0"/>
              <a:t>súa</a:t>
            </a:r>
            <a:r>
              <a:rPr lang="pt-BR" dirty="0" smtClean="0"/>
              <a:t> </a:t>
            </a:r>
            <a:r>
              <a:rPr lang="pt-BR" dirty="0" err="1" smtClean="0"/>
              <a:t>distribución</a:t>
            </a:r>
            <a:r>
              <a:rPr lang="pt-BR" dirty="0" smtClean="0"/>
              <a:t> a través de oficinas de </a:t>
            </a:r>
            <a:r>
              <a:rPr lang="pt-BR" dirty="0" err="1" smtClean="0"/>
              <a:t>farmacia</a:t>
            </a:r>
            <a:endParaRPr lang="pt-BR" dirty="0" smtClean="0"/>
          </a:p>
          <a:p>
            <a:endParaRPr lang="es-ES" dirty="0"/>
          </a:p>
        </p:txBody>
      </p:sp>
      <p:sp>
        <p:nvSpPr>
          <p:cNvPr id="7" name="6 Marcador de texto"/>
          <p:cNvSpPr>
            <a:spLocks noGrp="1"/>
          </p:cNvSpPr>
          <p:nvPr>
            <p:ph type="body" sz="quarter" idx="3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s-ES" dirty="0" smtClean="0"/>
              <a:t>Art. 44.4</a:t>
            </a:r>
            <a:endParaRPr lang="es-ES" dirty="0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4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s-ES" dirty="0" err="1" smtClean="0"/>
              <a:t>Só</a:t>
            </a:r>
            <a:r>
              <a:rPr lang="es-ES" dirty="0" smtClean="0"/>
              <a:t> se permitirá a utilización de </a:t>
            </a:r>
            <a:r>
              <a:rPr lang="es-ES" dirty="0" err="1" smtClean="0"/>
              <a:t>avais</a:t>
            </a:r>
            <a:r>
              <a:rPr lang="es-ES" dirty="0" smtClean="0"/>
              <a:t> de </a:t>
            </a:r>
            <a:r>
              <a:rPr lang="es-ES" dirty="0" err="1" smtClean="0"/>
              <a:t>asociacións</a:t>
            </a:r>
            <a:r>
              <a:rPr lang="es-ES" dirty="0" smtClean="0"/>
              <a:t>, </a:t>
            </a:r>
            <a:r>
              <a:rPr lang="es-ES" dirty="0" err="1" smtClean="0"/>
              <a:t>corporacións</a:t>
            </a:r>
            <a:r>
              <a:rPr lang="es-ES" dirty="0" smtClean="0"/>
              <a:t>, </a:t>
            </a:r>
            <a:r>
              <a:rPr lang="es-ES" dirty="0" err="1" smtClean="0"/>
              <a:t>fundacións</a:t>
            </a:r>
            <a:r>
              <a:rPr lang="es-ES" dirty="0" smtClean="0"/>
              <a:t> </a:t>
            </a:r>
            <a:r>
              <a:rPr lang="es-ES" dirty="0" err="1" smtClean="0"/>
              <a:t>ou</a:t>
            </a:r>
            <a:r>
              <a:rPr lang="es-ES" dirty="0" smtClean="0"/>
              <a:t> </a:t>
            </a:r>
            <a:r>
              <a:rPr lang="es-ES" dirty="0" err="1" smtClean="0"/>
              <a:t>institucións</a:t>
            </a:r>
            <a:r>
              <a:rPr lang="es-ES" dirty="0" smtClean="0"/>
              <a:t> relacionadas coa </a:t>
            </a:r>
            <a:r>
              <a:rPr lang="es-ES" dirty="0" err="1" smtClean="0"/>
              <a:t>saúde</a:t>
            </a:r>
            <a:r>
              <a:rPr lang="es-ES" dirty="0" smtClean="0"/>
              <a:t> e a nutrición </a:t>
            </a:r>
            <a:r>
              <a:rPr lang="es-ES" dirty="0" err="1" smtClean="0"/>
              <a:t>na</a:t>
            </a:r>
            <a:r>
              <a:rPr lang="es-ES" dirty="0" smtClean="0"/>
              <a:t> </a:t>
            </a:r>
            <a:r>
              <a:rPr lang="es-ES" dirty="0" err="1" smtClean="0"/>
              <a:t>publicidade</a:t>
            </a:r>
            <a:r>
              <a:rPr lang="es-ES" dirty="0" smtClean="0"/>
              <a:t> </a:t>
            </a:r>
            <a:r>
              <a:rPr lang="es-ES" dirty="0" err="1" smtClean="0"/>
              <a:t>ou</a:t>
            </a:r>
            <a:r>
              <a:rPr lang="es-ES" dirty="0" smtClean="0"/>
              <a:t> promoción directa </a:t>
            </a:r>
            <a:r>
              <a:rPr lang="es-ES" dirty="0" err="1" smtClean="0"/>
              <a:t>ou</a:t>
            </a:r>
            <a:r>
              <a:rPr lang="es-ES" dirty="0" smtClean="0"/>
              <a:t> indirecta de alimentos, cando:</a:t>
            </a:r>
          </a:p>
          <a:p>
            <a:pPr marL="457200" indent="-457200">
              <a:buFont typeface="+mj-lt"/>
              <a:buAutoNum type="alphaLcParenR"/>
            </a:pPr>
            <a:r>
              <a:rPr lang="es-ES" dirty="0" smtClean="0"/>
              <a:t>Se trate de </a:t>
            </a:r>
            <a:r>
              <a:rPr lang="es-ES" dirty="0" err="1" smtClean="0"/>
              <a:t>organizacións</a:t>
            </a:r>
            <a:r>
              <a:rPr lang="es-ES" dirty="0" smtClean="0"/>
              <a:t> </a:t>
            </a:r>
            <a:r>
              <a:rPr lang="es-ES" dirty="0" err="1" smtClean="0"/>
              <a:t>sen</a:t>
            </a:r>
            <a:r>
              <a:rPr lang="es-ES" dirty="0" smtClean="0"/>
              <a:t> ánimo de lucro.</a:t>
            </a:r>
          </a:p>
          <a:p>
            <a:pPr marL="457200" indent="-457200">
              <a:buFont typeface="+mj-lt"/>
              <a:buAutoNum type="alphaLcParenR"/>
            </a:pPr>
            <a:r>
              <a:rPr lang="es-ES" dirty="0" smtClean="0"/>
              <a:t>Se comprometan, por escrito, a utilizar os recursos económicos, </a:t>
            </a:r>
            <a:r>
              <a:rPr lang="es-ES" dirty="0" err="1" smtClean="0"/>
              <a:t>obtidos</a:t>
            </a:r>
            <a:r>
              <a:rPr lang="es-ES" dirty="0" smtClean="0"/>
              <a:t> con esta colaboración en actividades que </a:t>
            </a:r>
            <a:r>
              <a:rPr lang="es-ES" dirty="0" err="1" smtClean="0"/>
              <a:t>favorezan</a:t>
            </a:r>
            <a:r>
              <a:rPr lang="es-ES" dirty="0" smtClean="0"/>
              <a:t> a </a:t>
            </a:r>
            <a:r>
              <a:rPr lang="es-ES" dirty="0" err="1" smtClean="0"/>
              <a:t>saúde</a:t>
            </a:r>
            <a:r>
              <a:rPr lang="es-ES" dirty="0" smtClean="0"/>
              <a:t>, a través da investigación, </a:t>
            </a:r>
            <a:r>
              <a:rPr lang="es-ES" dirty="0" err="1" smtClean="0"/>
              <a:t>desenvolvemento</a:t>
            </a:r>
            <a:r>
              <a:rPr lang="es-ES" dirty="0" smtClean="0"/>
              <a:t> e divulgación especializada no ámbito da nutrición e a </a:t>
            </a:r>
            <a:r>
              <a:rPr lang="es-ES" dirty="0" err="1" smtClean="0"/>
              <a:t>saúde</a:t>
            </a:r>
            <a:r>
              <a:rPr lang="es-ES" dirty="0" smtClean="0"/>
              <a:t>.</a:t>
            </a: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gl-ES" sz="3200" dirty="0" smtClean="0"/>
              <a:t>Estratexia de marketing:</a:t>
            </a:r>
            <a:br>
              <a:rPr lang="gl-ES" sz="3200" dirty="0" smtClean="0"/>
            </a:br>
            <a:r>
              <a:rPr lang="gl-ES" sz="3200" dirty="0" smtClean="0"/>
              <a:t> Aval relaccionado coa saúde</a:t>
            </a:r>
            <a:endParaRPr lang="gl-ES" sz="3200" dirty="0"/>
          </a:p>
        </p:txBody>
      </p:sp>
      <p:pic>
        <p:nvPicPr>
          <p:cNvPr id="9" name="8 Marcador de contenido" descr="torre de nuñez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-45153" y="2069489"/>
            <a:ext cx="4896544" cy="3871151"/>
          </a:xfrm>
        </p:spPr>
      </p:pic>
      <p:sp>
        <p:nvSpPr>
          <p:cNvPr id="8" name="7 Marcador de contenido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gl-ES" sz="2000" dirty="0" smtClean="0"/>
              <a:t>120 g de xamón serrano, cun mínimo de 60g de xamón de porco.</a:t>
            </a:r>
          </a:p>
          <a:p>
            <a:r>
              <a:rPr lang="gl-ES" sz="2000" dirty="0" smtClean="0"/>
              <a:t>Pode ter ata 60 gramos de: sal (cloruro sódico), E252 (nitrato de potasio), E 250 (nitrito de sodio)</a:t>
            </a:r>
          </a:p>
          <a:p>
            <a:r>
              <a:rPr lang="gl-ES" sz="2000" dirty="0" smtClean="0"/>
              <a:t>27 gramos de plástico</a:t>
            </a:r>
          </a:p>
          <a:p>
            <a:pPr>
              <a:buNone/>
            </a:pPr>
            <a:r>
              <a:rPr lang="gl-ES" sz="2000" dirty="0" smtClean="0"/>
              <a:t> Destacado: 25 % menos sal.</a:t>
            </a:r>
          </a:p>
          <a:p>
            <a:pPr>
              <a:buNone/>
            </a:pPr>
            <a:r>
              <a:rPr lang="gl-ES" sz="2000" dirty="0" smtClean="0"/>
              <a:t> Menos destacado: Se recomienda un consumo moderado y ocasional para las personas con hipertensión arterial</a:t>
            </a:r>
          </a:p>
          <a:p>
            <a:pPr>
              <a:buNone/>
            </a:pPr>
            <a:endParaRPr lang="es-ES" sz="2000" dirty="0" smtClean="0"/>
          </a:p>
          <a:p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Como alimentarse para ter </a:t>
            </a:r>
            <a:r>
              <a:rPr lang="es-ES" dirty="0" err="1" smtClean="0"/>
              <a:t>saúde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gl-ES" dirty="0" smtClean="0"/>
              <a:t>O método científico pódenos axudar:</a:t>
            </a:r>
          </a:p>
          <a:p>
            <a:r>
              <a:rPr lang="gl-ES" dirty="0" smtClean="0"/>
              <a:t>Observemos:</a:t>
            </a:r>
          </a:p>
          <a:p>
            <a:pPr lvl="1"/>
            <a:r>
              <a:rPr lang="gl-ES" dirty="0" smtClean="0"/>
              <a:t> O noso organismo</a:t>
            </a:r>
          </a:p>
          <a:p>
            <a:pPr lvl="1"/>
            <a:r>
              <a:rPr lang="gl-ES" dirty="0" smtClean="0"/>
              <a:t>Os alimentos</a:t>
            </a:r>
          </a:p>
          <a:p>
            <a:r>
              <a:rPr lang="gl-ES" dirty="0" smtClean="0"/>
              <a:t>Deseñemos unha dieta </a:t>
            </a:r>
          </a:p>
          <a:p>
            <a:r>
              <a:rPr lang="gl-ES" dirty="0" smtClean="0"/>
              <a:t>Comprobemos os resultados</a:t>
            </a:r>
          </a:p>
          <a:p>
            <a:pPr algn="ctr">
              <a:buNone/>
            </a:pPr>
            <a:r>
              <a:rPr lang="gl-ES" sz="1800" dirty="0" smtClean="0"/>
              <a:t>“Unha mala nutrición pode reducir a inmunidade, aumentar  a vulnerabilidade ás enfermidades, alterar o desenvolvemento físico e mental,e reducir a productividade “ (OMS Organización Mundial  da Saúde)</a:t>
            </a:r>
            <a:endParaRPr lang="gl-ES" sz="1800" dirty="0"/>
          </a:p>
        </p:txBody>
      </p:sp>
      <p:pic>
        <p:nvPicPr>
          <p:cNvPr id="9" name="8 Imagen" descr="t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88980" y="2204864"/>
            <a:ext cx="2462674" cy="2304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dirty="0" smtClean="0"/>
              <a:t>Aditivos: presentes e </a:t>
            </a:r>
            <a:r>
              <a:rPr lang="es-ES" dirty="0" err="1" smtClean="0"/>
              <a:t>pouco</a:t>
            </a:r>
            <a:r>
              <a:rPr lang="es-ES" dirty="0" smtClean="0"/>
              <a:t> visibles</a:t>
            </a:r>
            <a:endParaRPr lang="es-ES" dirty="0"/>
          </a:p>
        </p:txBody>
      </p:sp>
      <p:pic>
        <p:nvPicPr>
          <p:cNvPr id="5" name="4 Marcador de contenido" descr="XAMÓN COCIDO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27476" y="1600200"/>
            <a:ext cx="3898048" cy="4525963"/>
          </a:xfrm>
        </p:spPr>
      </p:pic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s-ES" sz="2400" dirty="0" smtClean="0"/>
              <a:t>137,2 g </a:t>
            </a:r>
            <a:r>
              <a:rPr lang="es-ES" sz="2400" dirty="0" err="1" smtClean="0"/>
              <a:t>xamón</a:t>
            </a:r>
            <a:r>
              <a:rPr lang="es-ES" sz="2400" dirty="0" smtClean="0"/>
              <a:t> de </a:t>
            </a:r>
            <a:r>
              <a:rPr lang="es-ES" sz="2400" dirty="0" err="1" smtClean="0"/>
              <a:t>porco</a:t>
            </a:r>
            <a:endParaRPr lang="es-ES" sz="2400" dirty="0" smtClean="0"/>
          </a:p>
          <a:p>
            <a:r>
              <a:rPr lang="es-ES" sz="2400" dirty="0" smtClean="0"/>
              <a:t>2,8 g: </a:t>
            </a:r>
            <a:r>
              <a:rPr lang="es-ES" sz="2400" dirty="0" err="1" smtClean="0"/>
              <a:t>auga</a:t>
            </a:r>
            <a:r>
              <a:rPr lang="es-ES" sz="2400" dirty="0" smtClean="0"/>
              <a:t>, sal (cloruro sódico), aromas, antioxidantes (E 316, </a:t>
            </a:r>
            <a:r>
              <a:rPr lang="es-ES" sz="2400" dirty="0" err="1" smtClean="0"/>
              <a:t>eritorbato</a:t>
            </a:r>
            <a:r>
              <a:rPr lang="es-ES" sz="2400" dirty="0" smtClean="0"/>
              <a:t> de sodio, E 331, citrato de sodio); conservador E250, nitrito de sodio; potenciador do sabor E 621 </a:t>
            </a:r>
            <a:r>
              <a:rPr lang="es-ES" sz="2400" dirty="0" err="1" smtClean="0"/>
              <a:t>glutamato</a:t>
            </a:r>
            <a:r>
              <a:rPr lang="es-ES" sz="2400" dirty="0" smtClean="0"/>
              <a:t> </a:t>
            </a:r>
            <a:r>
              <a:rPr lang="es-ES" sz="2400" dirty="0" err="1" smtClean="0"/>
              <a:t>monosódico</a:t>
            </a:r>
            <a:endParaRPr lang="es-ES" sz="2400" dirty="0" smtClean="0"/>
          </a:p>
          <a:p>
            <a:r>
              <a:rPr lang="es-ES" sz="2400" dirty="0" smtClean="0"/>
              <a:t>23 g. de plástico</a:t>
            </a:r>
            <a:endParaRPr lang="es-E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Ferrero </a:t>
            </a:r>
            <a:r>
              <a:rPr lang="es-ES" sz="3600" dirty="0" smtClean="0"/>
              <a:t>(adherido a </a:t>
            </a:r>
            <a:r>
              <a:rPr lang="es-ES" dirty="0" smtClean="0"/>
              <a:t>PAOS</a:t>
            </a:r>
            <a:r>
              <a:rPr lang="es-ES" sz="3600" dirty="0" smtClean="0"/>
              <a:t>)</a:t>
            </a:r>
            <a:endParaRPr lang="es-ES" dirty="0"/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s-ES" dirty="0" err="1" smtClean="0"/>
              <a:t>Estratexias</a:t>
            </a:r>
            <a:r>
              <a:rPr lang="es-ES" dirty="0" smtClean="0"/>
              <a:t> que explotan a inmadurez?</a:t>
            </a:r>
          </a:p>
          <a:p>
            <a:endParaRPr lang="es-ES" dirty="0" smtClean="0"/>
          </a:p>
          <a:p>
            <a:pPr>
              <a:buNone/>
            </a:pPr>
            <a:endParaRPr lang="es-ES" dirty="0" smtClean="0"/>
          </a:p>
          <a:p>
            <a:endParaRPr lang="es-ES" dirty="0" smtClean="0"/>
          </a:p>
          <a:p>
            <a:r>
              <a:rPr lang="es-ES" smtClean="0"/>
              <a:t>Promoción </a:t>
            </a:r>
            <a:r>
              <a:rPr lang="es-ES" smtClean="0"/>
              <a:t>que </a:t>
            </a:r>
            <a:r>
              <a:rPr lang="es-ES" smtClean="0"/>
              <a:t>aumenta </a:t>
            </a:r>
            <a:r>
              <a:rPr lang="es-ES" dirty="0" smtClean="0"/>
              <a:t>a presión </a:t>
            </a:r>
            <a:r>
              <a:rPr lang="es-ES" smtClean="0"/>
              <a:t>de </a:t>
            </a:r>
            <a:r>
              <a:rPr lang="es-ES" smtClean="0"/>
              <a:t>ventas?</a:t>
            </a:r>
            <a:endParaRPr lang="es-ES" dirty="0" smtClean="0"/>
          </a:p>
          <a:p>
            <a:pPr>
              <a:buNone/>
            </a:pPr>
            <a:r>
              <a:rPr lang="es-ES" dirty="0" smtClean="0"/>
              <a:t>Un código de autorregulación non é </a:t>
            </a:r>
            <a:r>
              <a:rPr lang="es-ES" dirty="0" err="1" smtClean="0"/>
              <a:t>lei</a:t>
            </a:r>
            <a:r>
              <a:rPr lang="es-ES" dirty="0" smtClean="0"/>
              <a:t>.</a:t>
            </a:r>
          </a:p>
          <a:p>
            <a:pPr>
              <a:buNone/>
            </a:pPr>
            <a:endParaRPr lang="es-ES" dirty="0" smtClean="0"/>
          </a:p>
          <a:p>
            <a:endParaRPr lang="es-ES" dirty="0"/>
          </a:p>
        </p:txBody>
      </p:sp>
      <p:pic>
        <p:nvPicPr>
          <p:cNvPr id="10" name="9 Imagen" descr="OBSERV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80312" y="332656"/>
            <a:ext cx="1324390" cy="913829"/>
          </a:xfrm>
          <a:prstGeom prst="rect">
            <a:avLst/>
          </a:prstGeom>
        </p:spPr>
      </p:pic>
      <p:pic>
        <p:nvPicPr>
          <p:cNvPr id="11" name="10 Imagen" descr="kind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2420888"/>
            <a:ext cx="2171700" cy="1524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gl-ES" dirty="0" smtClean="0"/>
              <a:t>Promoción da Saúde</a:t>
            </a:r>
            <a:endParaRPr lang="gl-ES" dirty="0"/>
          </a:p>
        </p:txBody>
      </p:sp>
      <p:sp>
        <p:nvSpPr>
          <p:cNvPr id="4" name="3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gl-ES" dirty="0" smtClean="0"/>
              <a:t>Seguridade Alimentaria, Información e Nutrición</a:t>
            </a:r>
            <a:endParaRPr lang="gl-E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s-ES" dirty="0" smtClean="0"/>
              <a:t>Promoción da </a:t>
            </a:r>
            <a:r>
              <a:rPr lang="es-ES" dirty="0" err="1" smtClean="0"/>
              <a:t>Saúde</a:t>
            </a:r>
            <a:r>
              <a:rPr lang="es-ES" dirty="0" smtClean="0"/>
              <a:t>: </a:t>
            </a:r>
            <a:br>
              <a:rPr lang="es-ES" dirty="0" smtClean="0"/>
            </a:br>
            <a:r>
              <a:rPr lang="es-ES" dirty="0" smtClean="0"/>
              <a:t>Control dos alimentos</a:t>
            </a:r>
            <a:endParaRPr lang="es-ES" dirty="0"/>
          </a:p>
        </p:txBody>
      </p:sp>
      <p:sp>
        <p:nvSpPr>
          <p:cNvPr id="7" name="6 Marcador de texto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1101799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gl-ES" dirty="0" smtClean="0"/>
              <a:t>SEGURIDADE ALIMENTARIA </a:t>
            </a:r>
            <a:r>
              <a:rPr lang="gl-ES" sz="2000" dirty="0" smtClean="0"/>
              <a:t>(art. 43 Constitución española)</a:t>
            </a:r>
            <a:endParaRPr lang="gl-ES" dirty="0"/>
          </a:p>
        </p:txBody>
      </p:sp>
      <p:sp>
        <p:nvSpPr>
          <p:cNvPr id="8" name="7 Marcador de contenido"/>
          <p:cNvSpPr>
            <a:spLocks noGrp="1"/>
          </p:cNvSpPr>
          <p:nvPr>
            <p:ph sz="half" idx="2"/>
          </p:nvPr>
        </p:nvSpPr>
        <p:spPr>
          <a:xfrm>
            <a:off x="457200" y="2708921"/>
            <a:ext cx="4040188" cy="2520279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es-ES" dirty="0" err="1" smtClean="0"/>
              <a:t>Análise</a:t>
            </a:r>
            <a:r>
              <a:rPr lang="es-ES" dirty="0" smtClean="0"/>
              <a:t> de Riscos</a:t>
            </a:r>
          </a:p>
          <a:p>
            <a:r>
              <a:rPr lang="es-ES" dirty="0" err="1" smtClean="0"/>
              <a:t>Trazabilidade</a:t>
            </a:r>
            <a:endParaRPr lang="es-ES" dirty="0" smtClean="0"/>
          </a:p>
          <a:p>
            <a:r>
              <a:rPr lang="es-ES" dirty="0" smtClean="0"/>
              <a:t>Principio de Precaución</a:t>
            </a:r>
            <a:endParaRPr lang="es-ES" dirty="0"/>
          </a:p>
        </p:txBody>
      </p:sp>
      <p:sp>
        <p:nvSpPr>
          <p:cNvPr id="9" name="8 Marcador de texto"/>
          <p:cNvSpPr>
            <a:spLocks noGrp="1"/>
          </p:cNvSpPr>
          <p:nvPr>
            <p:ph type="body" sz="quarter" idx="3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s-ES" dirty="0" smtClean="0"/>
              <a:t>NUTRICIÓN: </a:t>
            </a:r>
            <a:endParaRPr lang="es-ES" dirty="0"/>
          </a:p>
        </p:txBody>
      </p:sp>
      <p:sp>
        <p:nvSpPr>
          <p:cNvPr id="10" name="9 Marcador de contenido"/>
          <p:cNvSpPr>
            <a:spLocks noGrp="1"/>
          </p:cNvSpPr>
          <p:nvPr>
            <p:ph sz="quarter" idx="4"/>
          </p:nvPr>
        </p:nvSpPr>
        <p:spPr>
          <a:xfrm>
            <a:off x="4644008" y="2204864"/>
            <a:ext cx="4041775" cy="302433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s-ES" dirty="0" smtClean="0"/>
              <a:t>Información do consumidor</a:t>
            </a:r>
          </a:p>
          <a:p>
            <a:r>
              <a:rPr lang="es-ES" dirty="0" smtClean="0"/>
              <a:t>Educación e promoción da </a:t>
            </a:r>
            <a:r>
              <a:rPr lang="es-ES" dirty="0" err="1" smtClean="0"/>
              <a:t>saúde</a:t>
            </a:r>
            <a:r>
              <a:rPr lang="es-ES" dirty="0" smtClean="0"/>
              <a:t> a través da alimentación</a:t>
            </a:r>
          </a:p>
          <a:p>
            <a:r>
              <a:rPr lang="es-ES" dirty="0" smtClean="0"/>
              <a:t>Prevención da </a:t>
            </a:r>
            <a:r>
              <a:rPr lang="es-ES" dirty="0" err="1" smtClean="0"/>
              <a:t>obesidade</a:t>
            </a:r>
            <a:endParaRPr lang="es-ES" dirty="0"/>
          </a:p>
        </p:txBody>
      </p:sp>
      <p:pic>
        <p:nvPicPr>
          <p:cNvPr id="11" name="10 Imagen" descr="efs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332656"/>
            <a:ext cx="1684582" cy="792088"/>
          </a:xfrm>
          <a:prstGeom prst="rect">
            <a:avLst/>
          </a:prstGeom>
        </p:spPr>
      </p:pic>
      <p:pic>
        <p:nvPicPr>
          <p:cNvPr id="12" name="11 Imagen" descr="msssi-aecosan-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48264" y="1072652"/>
            <a:ext cx="1720592" cy="311171"/>
          </a:xfrm>
          <a:prstGeom prst="rect">
            <a:avLst/>
          </a:prstGeom>
        </p:spPr>
      </p:pic>
      <p:sp>
        <p:nvSpPr>
          <p:cNvPr id="13" name="12 CuadroTexto"/>
          <p:cNvSpPr txBox="1"/>
          <p:nvPr/>
        </p:nvSpPr>
        <p:spPr>
          <a:xfrm>
            <a:off x="539552" y="5589240"/>
            <a:ext cx="81369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smtClean="0"/>
              <a:t>ACTUACIÓNS BASEADAS NO COÑECEMENTO CIENTÍFICO</a:t>
            </a:r>
          </a:p>
          <a:p>
            <a:endParaRPr lang="es-E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gl-ES" sz="3600" dirty="0" smtClean="0">
                <a:solidFill>
                  <a:srgbClr val="FF0000"/>
                </a:solidFill>
              </a:rPr>
              <a:t>RISCOS ALIMENTARIOS </a:t>
            </a:r>
            <a:endParaRPr lang="gl-ES" sz="3600" dirty="0">
              <a:solidFill>
                <a:srgbClr val="FF0000"/>
              </a:solidFill>
            </a:endParaRP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67544" y="1484784"/>
            <a:ext cx="4040188" cy="124581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gl-ES" dirty="0" smtClean="0"/>
              <a:t>AVALIACIÓN DE RISCOS para</a:t>
            </a:r>
          </a:p>
          <a:p>
            <a:r>
              <a:rPr lang="gl-ES" dirty="0" smtClean="0"/>
              <a:t>garantir alimentos seguros</a:t>
            </a:r>
          </a:p>
          <a:p>
            <a:r>
              <a:rPr lang="gl-ES" dirty="0" smtClean="0"/>
              <a:t>BASE DA POLÍTICA EN SEGURIDADE ALIMENTARIA </a:t>
            </a:r>
          </a:p>
        </p:txBody>
      </p:sp>
      <p:graphicFrame>
        <p:nvGraphicFramePr>
          <p:cNvPr id="8" name="7 Marcador de contenido"/>
          <p:cNvGraphicFramePr>
            <a:graphicFrameLocks noGrp="1"/>
          </p:cNvGraphicFramePr>
          <p:nvPr>
            <p:ph sz="half" idx="2"/>
          </p:nvPr>
        </p:nvGraphicFramePr>
        <p:xfrm>
          <a:off x="457200" y="2492895"/>
          <a:ext cx="3106688" cy="363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/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gl-ES" dirty="0" smtClean="0"/>
              <a:t>PERIGOS ALIMENTARIOS</a:t>
            </a:r>
            <a:endParaRPr lang="gl-ES" dirty="0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42247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r>
              <a:rPr lang="gl-ES" dirty="0" smtClean="0"/>
              <a:t>FÍSICOS:</a:t>
            </a:r>
          </a:p>
          <a:p>
            <a:pPr lvl="1"/>
            <a:r>
              <a:rPr lang="gl-ES" sz="1600" dirty="0" smtClean="0"/>
              <a:t>FRAGMENTOS, CORPOS EXTRAÑOS</a:t>
            </a:r>
          </a:p>
          <a:p>
            <a:r>
              <a:rPr lang="gl-ES" dirty="0" smtClean="0"/>
              <a:t>QUÍMICOS :</a:t>
            </a:r>
          </a:p>
          <a:p>
            <a:pPr lvl="1"/>
            <a:r>
              <a:rPr lang="gl-ES" sz="1700" dirty="0" smtClean="0"/>
              <a:t>CONTAMINANTES</a:t>
            </a:r>
          </a:p>
          <a:p>
            <a:pPr lvl="1"/>
            <a:r>
              <a:rPr lang="gl-ES" sz="1700" dirty="0" smtClean="0"/>
              <a:t>RESÍDUOS</a:t>
            </a:r>
          </a:p>
          <a:p>
            <a:pPr lvl="1"/>
            <a:r>
              <a:rPr lang="gl-ES" sz="1700" dirty="0" smtClean="0"/>
              <a:t>METABOLITOS TÓXICOS</a:t>
            </a:r>
          </a:p>
          <a:p>
            <a:r>
              <a:rPr lang="gl-ES" dirty="0" smtClean="0"/>
              <a:t>BIOLÓXICOS:</a:t>
            </a:r>
          </a:p>
          <a:p>
            <a:pPr lvl="1"/>
            <a:r>
              <a:rPr lang="gl-ES" dirty="0" smtClean="0"/>
              <a:t>PARASITOS</a:t>
            </a:r>
          </a:p>
          <a:p>
            <a:pPr lvl="1"/>
            <a:r>
              <a:rPr lang="gl-ES" dirty="0" smtClean="0"/>
              <a:t>BACTERIAS</a:t>
            </a:r>
          </a:p>
          <a:p>
            <a:pPr lvl="1"/>
            <a:r>
              <a:rPr lang="gl-ES" dirty="0" smtClean="0"/>
              <a:t>VIRUS</a:t>
            </a:r>
          </a:p>
          <a:p>
            <a:pPr lvl="1"/>
            <a:r>
              <a:rPr lang="gl-ES" dirty="0" smtClean="0"/>
              <a:t>PRIÓNS</a:t>
            </a:r>
          </a:p>
          <a:p>
            <a:r>
              <a:rPr lang="gl-ES" dirty="0" smtClean="0"/>
              <a:t>NUTRICIONAIS: </a:t>
            </a:r>
          </a:p>
          <a:p>
            <a:pPr lvl="1"/>
            <a:r>
              <a:rPr lang="gl-ES" sz="1700" dirty="0" smtClean="0"/>
              <a:t>GRAXAS TRANS</a:t>
            </a:r>
          </a:p>
          <a:p>
            <a:pPr lvl="1"/>
            <a:r>
              <a:rPr lang="gl-ES" sz="1700" dirty="0" smtClean="0"/>
              <a:t>ALÉRXENOS NON DECLARADOS</a:t>
            </a:r>
          </a:p>
          <a:p>
            <a:r>
              <a:rPr lang="gl-ES" dirty="0" smtClean="0"/>
              <a:t>EMERXENTES:</a:t>
            </a:r>
          </a:p>
          <a:p>
            <a:pPr lvl="1"/>
            <a:r>
              <a:rPr lang="gl-ES" sz="1700" dirty="0" smtClean="0"/>
              <a:t>NOVOS ALIMENTOS</a:t>
            </a:r>
          </a:p>
          <a:p>
            <a:pPr lvl="1"/>
            <a:r>
              <a:rPr lang="gl-ES" sz="1700" dirty="0" smtClean="0"/>
              <a:t>NOVOS PROCESOS / SITUACIÓNS</a:t>
            </a:r>
          </a:p>
          <a:p>
            <a:pPr>
              <a:buNone/>
            </a:pPr>
            <a:endParaRPr lang="gl-ES" dirty="0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s-ES" sz="3200" dirty="0" smtClean="0"/>
              <a:t>MEDIDAS ESPECIAIS NO ÁMBITO ESCOLAR</a:t>
            </a:r>
            <a:br>
              <a:rPr lang="es-ES" sz="3200" dirty="0" smtClean="0"/>
            </a:br>
            <a:r>
              <a:rPr lang="es-ES" sz="3200" dirty="0" smtClean="0"/>
              <a:t> </a:t>
            </a:r>
            <a:r>
              <a:rPr lang="es-ES" sz="1600" dirty="0" smtClean="0"/>
              <a:t>(Art. 40 </a:t>
            </a:r>
            <a:r>
              <a:rPr lang="es-ES" sz="1600" dirty="0" err="1" smtClean="0"/>
              <a:t>Lei</a:t>
            </a:r>
            <a:r>
              <a:rPr lang="es-ES" sz="1600" dirty="0" smtClean="0"/>
              <a:t> 17/2011)</a:t>
            </a:r>
            <a:endParaRPr lang="es-ES" sz="2800" dirty="0"/>
          </a:p>
        </p:txBody>
      </p:sp>
      <p:sp>
        <p:nvSpPr>
          <p:cNvPr id="7" name="6 Marcador de contenido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gl-ES" sz="2000" dirty="0" smtClean="0"/>
              <a:t>Promoción do ensino da nutrición e alimentación no centro escolar </a:t>
            </a:r>
          </a:p>
          <a:p>
            <a:r>
              <a:rPr lang="gl-ES" sz="2000" dirty="0" smtClean="0"/>
              <a:t>Promover e fomentar a práctica da actividade física e o deporte </a:t>
            </a:r>
          </a:p>
          <a:p>
            <a:r>
              <a:rPr lang="gl-ES" sz="2000" dirty="0" smtClean="0"/>
              <a:t>Supervisión das dietas escolares (por especialistas en nutrición e dietética)</a:t>
            </a:r>
          </a:p>
          <a:p>
            <a:r>
              <a:rPr lang="gl-ES" sz="2000" dirty="0" smtClean="0"/>
              <a:t>Informar ás familias dos comensais do centro escolar do menú mensual</a:t>
            </a:r>
          </a:p>
          <a:p>
            <a:r>
              <a:rPr lang="gl-ES" sz="2000" dirty="0" smtClean="0"/>
              <a:t>Proporcionar menús adaptados cando sexa posible (a alérxicos, intolerantes)</a:t>
            </a:r>
          </a:p>
          <a:p>
            <a:r>
              <a:rPr lang="gl-ES" sz="2000" dirty="0" smtClean="0"/>
              <a:t>Non se permitirá que no centro escolar se vendan alimentos e bebidas con alto contido en:</a:t>
            </a:r>
          </a:p>
          <a:p>
            <a:r>
              <a:rPr lang="gl-ES" sz="2000" dirty="0" smtClean="0"/>
              <a:t>Ácidos graxos saturados</a:t>
            </a:r>
          </a:p>
          <a:p>
            <a:r>
              <a:rPr lang="gl-ES" sz="2000" dirty="0" smtClean="0"/>
              <a:t>Ácidos graxos trans</a:t>
            </a:r>
          </a:p>
          <a:p>
            <a:r>
              <a:rPr lang="gl-ES" sz="2000" dirty="0" smtClean="0"/>
              <a:t>Sal</a:t>
            </a:r>
          </a:p>
          <a:p>
            <a:r>
              <a:rPr lang="gl-ES" sz="2000" dirty="0" smtClean="0"/>
              <a:t>Azucres</a:t>
            </a:r>
          </a:p>
          <a:p>
            <a:r>
              <a:rPr lang="gl-ES" sz="2000" dirty="0" smtClean="0"/>
              <a:t>Espazos protexidos da publicidade. Toda a que se autorice promeverá hábitos nutricionais e deportivos saudables e de prevención da obesidade</a:t>
            </a:r>
            <a:endParaRPr lang="gl-ES" sz="20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Título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s-ES" sz="3600" dirty="0" smtClean="0">
                <a:solidFill>
                  <a:schemeClr val="bg1"/>
                </a:solidFill>
              </a:rPr>
              <a:t>INFORMACIÓN Ó CONSUMIDOR</a:t>
            </a:r>
            <a:r>
              <a:rPr lang="es-ES" dirty="0" smtClean="0">
                <a:solidFill>
                  <a:schemeClr val="bg1"/>
                </a:solidFill>
              </a:rPr>
              <a:t/>
            </a:r>
            <a:br>
              <a:rPr lang="es-ES" dirty="0" smtClean="0">
                <a:solidFill>
                  <a:schemeClr val="bg1"/>
                </a:solidFill>
              </a:rPr>
            </a:br>
            <a:r>
              <a:rPr lang="es-ES" sz="1800" dirty="0" err="1" smtClean="0">
                <a:solidFill>
                  <a:schemeClr val="bg1"/>
                </a:solidFill>
              </a:rPr>
              <a:t>Regulamento</a:t>
            </a:r>
            <a:r>
              <a:rPr lang="es-ES" sz="1800" dirty="0" smtClean="0">
                <a:solidFill>
                  <a:schemeClr val="bg1"/>
                </a:solidFill>
              </a:rPr>
              <a:t> (UE) 1169/2011, de 25 de </a:t>
            </a:r>
            <a:r>
              <a:rPr lang="es-ES" sz="1800" dirty="0" err="1" smtClean="0">
                <a:solidFill>
                  <a:schemeClr val="bg1"/>
                </a:solidFill>
              </a:rPr>
              <a:t>outubro</a:t>
            </a:r>
            <a:r>
              <a:rPr lang="es-ES" sz="1800" dirty="0" smtClean="0">
                <a:solidFill>
                  <a:schemeClr val="bg1"/>
                </a:solidFill>
              </a:rPr>
              <a:t> de 2011 </a:t>
            </a:r>
            <a:br>
              <a:rPr lang="es-ES" sz="1800" dirty="0" smtClean="0">
                <a:solidFill>
                  <a:schemeClr val="bg1"/>
                </a:solidFill>
              </a:rPr>
            </a:br>
            <a:r>
              <a:rPr lang="es-ES" sz="1800" dirty="0" smtClean="0">
                <a:solidFill>
                  <a:schemeClr val="bg1"/>
                </a:solidFill>
              </a:rPr>
              <a:t>R D  1334/1999, Norma </a:t>
            </a:r>
            <a:r>
              <a:rPr lang="es-ES" sz="1800" dirty="0" err="1" smtClean="0">
                <a:solidFill>
                  <a:schemeClr val="bg1"/>
                </a:solidFill>
              </a:rPr>
              <a:t>Xeral</a:t>
            </a:r>
            <a:r>
              <a:rPr lang="es-ES" sz="1800" dirty="0" smtClean="0">
                <a:solidFill>
                  <a:schemeClr val="bg1"/>
                </a:solidFill>
              </a:rPr>
              <a:t> de Etiquetado e RD126/2015, de 27 de </a:t>
            </a:r>
            <a:r>
              <a:rPr lang="es-ES" sz="1800" dirty="0" err="1" smtClean="0">
                <a:solidFill>
                  <a:schemeClr val="bg1"/>
                </a:solidFill>
              </a:rPr>
              <a:t>febreiro</a:t>
            </a:r>
            <a:endParaRPr lang="es-ES" dirty="0" smtClean="0">
              <a:solidFill>
                <a:schemeClr val="bg1"/>
              </a:solidFill>
            </a:endParaRPr>
          </a:p>
        </p:txBody>
      </p:sp>
      <p:sp>
        <p:nvSpPr>
          <p:cNvPr id="18435" name="2 Marcador de contenido"/>
          <p:cNvSpPr>
            <a:spLocks noGrp="1"/>
          </p:cNvSpPr>
          <p:nvPr>
            <p:ph idx="1"/>
          </p:nvPr>
        </p:nvSpPr>
        <p:spPr>
          <a:xfrm>
            <a:off x="456480" y="1600008"/>
            <a:ext cx="8231040" cy="496420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buFont typeface="+mj-lt"/>
              <a:buAutoNum type="alphaLcParenR"/>
              <a:defRPr/>
            </a:pPr>
            <a:r>
              <a:rPr lang="gl-ES" sz="1800" b="1" dirty="0" smtClean="0"/>
              <a:t>Denominación do alimento </a:t>
            </a:r>
            <a:r>
              <a:rPr lang="gl-ES" sz="1800" b="1" dirty="0" smtClean="0">
                <a:solidFill>
                  <a:srgbClr val="FF0000"/>
                </a:solidFill>
              </a:rPr>
              <a:t>(sempre)</a:t>
            </a:r>
            <a:endParaRPr lang="gl-ES" sz="1800" b="1" dirty="0" smtClean="0"/>
          </a:p>
          <a:p>
            <a:pPr eaLnBrk="1" hangingPunct="1">
              <a:buFont typeface="+mj-lt"/>
              <a:buAutoNum type="alphaLcParenR"/>
              <a:defRPr/>
            </a:pPr>
            <a:r>
              <a:rPr lang="gl-ES" sz="1800" b="1" dirty="0" smtClean="0"/>
              <a:t>Lista de ingredientes </a:t>
            </a:r>
          </a:p>
          <a:p>
            <a:pPr eaLnBrk="1" hangingPunct="1">
              <a:buFont typeface="+mj-lt"/>
              <a:buAutoNum type="alphaLcParenR"/>
              <a:defRPr/>
            </a:pPr>
            <a:r>
              <a:rPr lang="gl-ES" sz="1800" b="1" dirty="0" smtClean="0"/>
              <a:t>Alerxenos de declaración obrigatoria </a:t>
            </a:r>
            <a:r>
              <a:rPr lang="gl-ES" sz="1800" b="1" dirty="0" smtClean="0">
                <a:solidFill>
                  <a:srgbClr val="FF0000"/>
                </a:solidFill>
              </a:rPr>
              <a:t>(sempre)</a:t>
            </a:r>
            <a:endParaRPr lang="gl-ES" sz="1800" b="1" dirty="0" smtClean="0"/>
          </a:p>
          <a:p>
            <a:pPr eaLnBrk="1" hangingPunct="1">
              <a:buFont typeface="+mj-lt"/>
              <a:buAutoNum type="alphaLcParenR"/>
              <a:defRPr/>
            </a:pPr>
            <a:r>
              <a:rPr lang="gl-ES" sz="1800" b="1" dirty="0" smtClean="0"/>
              <a:t>Cantidade de determinados ingredientes </a:t>
            </a:r>
            <a:r>
              <a:rPr lang="gl-ES" sz="1800" b="1" dirty="0" smtClean="0">
                <a:solidFill>
                  <a:srgbClr val="FF0000"/>
                </a:solidFill>
              </a:rPr>
              <a:t>(sempre)</a:t>
            </a:r>
          </a:p>
          <a:p>
            <a:pPr eaLnBrk="1" hangingPunct="1">
              <a:buFont typeface="+mj-lt"/>
              <a:buAutoNum type="alphaLcParenR"/>
              <a:defRPr/>
            </a:pPr>
            <a:r>
              <a:rPr lang="gl-ES" sz="1800" b="1" dirty="0" smtClean="0"/>
              <a:t>Cantidade neta</a:t>
            </a:r>
          </a:p>
          <a:p>
            <a:pPr eaLnBrk="1" hangingPunct="1">
              <a:buFont typeface="+mj-lt"/>
              <a:buAutoNum type="alphaLcParenR"/>
              <a:defRPr/>
            </a:pPr>
            <a:r>
              <a:rPr lang="gl-ES" sz="1800" b="1" dirty="0" smtClean="0"/>
              <a:t>Data de duración mínima ou data de caducidade </a:t>
            </a:r>
            <a:r>
              <a:rPr lang="gl-ES" sz="1800" b="1" dirty="0" smtClean="0">
                <a:solidFill>
                  <a:schemeClr val="accent4"/>
                </a:solidFill>
              </a:rPr>
              <a:t>(agás excepcións)</a:t>
            </a:r>
          </a:p>
          <a:p>
            <a:pPr eaLnBrk="1" hangingPunct="1">
              <a:buFont typeface="+mj-lt"/>
              <a:buAutoNum type="alphaLcParenR"/>
              <a:defRPr/>
            </a:pPr>
            <a:r>
              <a:rPr lang="gl-ES" sz="1800" b="1" dirty="0" smtClean="0"/>
              <a:t>Condicións especiais de conservación e/ou condicións de utilización</a:t>
            </a:r>
          </a:p>
          <a:p>
            <a:pPr eaLnBrk="1" hangingPunct="1">
              <a:buFont typeface="+mj-lt"/>
              <a:buAutoNum type="alphaLcParenR"/>
              <a:defRPr/>
            </a:pPr>
            <a:r>
              <a:rPr lang="gl-ES" sz="1800" b="1" dirty="0" smtClean="0"/>
              <a:t>Nome ou razón social e enderezo dunresponsable da comercializacion establecido na UE.</a:t>
            </a:r>
          </a:p>
          <a:p>
            <a:pPr eaLnBrk="1" hangingPunct="1">
              <a:buFont typeface="+mj-lt"/>
              <a:buAutoNum type="alphaLcParenR"/>
              <a:defRPr/>
            </a:pPr>
            <a:r>
              <a:rPr lang="gl-ES" sz="1800" b="1" dirty="0" smtClean="0"/>
              <a:t>País de orixe ou lugar de procedencia</a:t>
            </a:r>
          </a:p>
          <a:p>
            <a:pPr eaLnBrk="1" hangingPunct="1">
              <a:buFont typeface="+mj-lt"/>
              <a:buAutoNum type="alphaLcParenR"/>
              <a:defRPr/>
            </a:pPr>
            <a:r>
              <a:rPr lang="gl-ES" sz="1800" b="1" dirty="0" smtClean="0"/>
              <a:t>Modo de emprego se é preciso para facer un bo uso do alimento</a:t>
            </a:r>
          </a:p>
          <a:p>
            <a:pPr eaLnBrk="1" hangingPunct="1">
              <a:buFont typeface="+mj-lt"/>
              <a:buAutoNum type="alphaLcParenR"/>
              <a:defRPr/>
            </a:pPr>
            <a:r>
              <a:rPr lang="gl-ES" sz="1800" b="1" dirty="0" smtClean="0"/>
              <a:t>Grao alcohólico en bebidas que superen 1,2% en volume de alcohol </a:t>
            </a:r>
            <a:r>
              <a:rPr lang="gl-ES" sz="1800" b="1" dirty="0" smtClean="0">
                <a:solidFill>
                  <a:srgbClr val="FF0000"/>
                </a:solidFill>
              </a:rPr>
              <a:t>(sempre)</a:t>
            </a:r>
            <a:endParaRPr lang="gl-ES" sz="1800" b="1" dirty="0" smtClean="0"/>
          </a:p>
          <a:p>
            <a:pPr eaLnBrk="1" hangingPunct="1">
              <a:buFont typeface="+mj-lt"/>
              <a:buAutoNum type="alphaLcParenR"/>
              <a:defRPr/>
            </a:pPr>
            <a:r>
              <a:rPr lang="gl-ES" sz="1800" b="1" dirty="0" smtClean="0"/>
              <a:t>Información nutricional </a:t>
            </a:r>
            <a:r>
              <a:rPr lang="gl-ES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(excepto productos envasados polos minoristas)</a:t>
            </a:r>
          </a:p>
          <a:p>
            <a:pPr eaLnBrk="1" hangingPunct="1">
              <a:buFont typeface="+mj-lt"/>
              <a:buAutoNum type="alphaLcParenR"/>
              <a:defRPr/>
            </a:pPr>
            <a:r>
              <a:rPr lang="gl-ES" sz="1800" b="1" dirty="0" smtClean="0"/>
              <a:t>Lote </a:t>
            </a:r>
            <a:r>
              <a:rPr lang="gl-ES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(excepto productos envasados polos minoristas)</a:t>
            </a:r>
            <a:endParaRPr lang="gl-ES" sz="1800" b="1" dirty="0" smtClean="0"/>
          </a:p>
          <a:p>
            <a:pPr eaLnBrk="1" hangingPunct="1">
              <a:buFont typeface="Arial" pitchFamily="34" charset="0"/>
              <a:buNone/>
              <a:defRPr/>
            </a:pPr>
            <a:r>
              <a:rPr lang="gl-ES" sz="1800" b="1" dirty="0" smtClean="0">
                <a:solidFill>
                  <a:srgbClr val="FF0000"/>
                </a:solidFill>
              </a:rPr>
              <a:t>E os requisitos específicos no seu caso (carne de vacún, peixe, etc)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6480" y="275070"/>
            <a:ext cx="8231040" cy="114203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es-ES" sz="3300" dirty="0" smtClean="0"/>
              <a:t>TRAZABILIDADE</a:t>
            </a:r>
            <a:endParaRPr lang="es-ES" sz="3300" dirty="0"/>
          </a:p>
        </p:txBody>
      </p:sp>
      <p:sp>
        <p:nvSpPr>
          <p:cNvPr id="26627" name="2 Marcador de texto"/>
          <p:cNvSpPr>
            <a:spLocks noGrp="1"/>
          </p:cNvSpPr>
          <p:nvPr>
            <p:ph type="body" idx="1"/>
          </p:nvPr>
        </p:nvSpPr>
        <p:spPr>
          <a:xfrm>
            <a:off x="456481" y="1535201"/>
            <a:ext cx="4040640" cy="639427"/>
          </a:xfrm>
        </p:spPr>
        <p:txBody>
          <a:bodyPr/>
          <a:lstStyle/>
          <a:p>
            <a:pPr eaLnBrk="1" hangingPunct="1"/>
            <a:r>
              <a:rPr lang="es-ES" smtClean="0"/>
              <a:t>ETIQUETADO</a:t>
            </a:r>
          </a:p>
        </p:txBody>
      </p:sp>
      <p:sp>
        <p:nvSpPr>
          <p:cNvPr id="26628" name="3 Marcador de contenido"/>
          <p:cNvSpPr>
            <a:spLocks noGrp="1"/>
          </p:cNvSpPr>
          <p:nvPr>
            <p:ph sz="half" idx="2"/>
          </p:nvPr>
        </p:nvSpPr>
        <p:spPr>
          <a:xfrm>
            <a:off x="456481" y="2174629"/>
            <a:ext cx="4040640" cy="226248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/>
            <a:r>
              <a:rPr lang="es-ES" dirty="0" smtClean="0"/>
              <a:t>LEXIBLE</a:t>
            </a:r>
          </a:p>
          <a:p>
            <a:pPr eaLnBrk="1" hangingPunct="1"/>
            <a:r>
              <a:rPr lang="es-ES" dirty="0" smtClean="0"/>
              <a:t>DATOS OBRIGATORIOS (XERAIS E ESPECÍFICOS)</a:t>
            </a:r>
          </a:p>
          <a:p>
            <a:pPr eaLnBrk="1" hangingPunct="1"/>
            <a:r>
              <a:rPr lang="es-ES" dirty="0" smtClean="0"/>
              <a:t>SEN MANIPULACIÓNS EVIDENTES</a:t>
            </a:r>
          </a:p>
        </p:txBody>
      </p:sp>
      <p:sp>
        <p:nvSpPr>
          <p:cNvPr id="26629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441" y="1535201"/>
            <a:ext cx="4042080" cy="639427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s-ES" sz="1800" dirty="0" smtClean="0"/>
              <a:t>DOCUMENTO DE ACOMPAÑAMENTO COMERCIAL</a:t>
            </a:r>
          </a:p>
        </p:txBody>
      </p:sp>
      <p:sp>
        <p:nvSpPr>
          <p:cNvPr id="26630" name="5 Marcador de contenido"/>
          <p:cNvSpPr>
            <a:spLocks noGrp="1"/>
          </p:cNvSpPr>
          <p:nvPr>
            <p:ph sz="quarter" idx="4"/>
          </p:nvPr>
        </p:nvSpPr>
        <p:spPr>
          <a:xfrm>
            <a:off x="4645441" y="2174629"/>
            <a:ext cx="4042080" cy="24065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eaLnBrk="1" hangingPunct="1"/>
            <a:r>
              <a:rPr lang="es-ES" dirty="0" smtClean="0"/>
              <a:t>DATOS DE EMISOR </a:t>
            </a:r>
          </a:p>
          <a:p>
            <a:pPr eaLnBrk="1" hangingPunct="1"/>
            <a:r>
              <a:rPr lang="es-ES" dirty="0" smtClean="0"/>
              <a:t>DATOS DE RECEPTOR</a:t>
            </a:r>
          </a:p>
          <a:p>
            <a:pPr eaLnBrk="1" hangingPunct="1"/>
            <a:r>
              <a:rPr lang="es-ES" dirty="0" smtClean="0"/>
              <a:t>NUMERACIÓN CORRELATIVA E DATA</a:t>
            </a:r>
          </a:p>
          <a:p>
            <a:pPr eaLnBrk="1" hangingPunct="1"/>
            <a:r>
              <a:rPr lang="es-ES" dirty="0" smtClean="0"/>
              <a:t>DESCRICIÓN DE PRODUTOS</a:t>
            </a:r>
          </a:p>
          <a:p>
            <a:pPr eaLnBrk="1" hangingPunct="1"/>
            <a:r>
              <a:rPr lang="es-ES" dirty="0" smtClean="0"/>
              <a:t>LOTE NO CASO DOS PRODUTOS DE ORIXE ANIMAL</a:t>
            </a:r>
          </a:p>
        </p:txBody>
      </p:sp>
      <p:graphicFrame>
        <p:nvGraphicFramePr>
          <p:cNvPr id="7" name="6 Diagrama"/>
          <p:cNvGraphicFramePr/>
          <p:nvPr/>
        </p:nvGraphicFramePr>
        <p:xfrm>
          <a:off x="1043608" y="4725144"/>
          <a:ext cx="6192688" cy="1512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gl-ES" dirty="0" smtClean="0"/>
              <a:t>INFORMACIÓN EN MATERIA DE ALERXENOS</a:t>
            </a:r>
            <a:endParaRPr lang="gl-ES" dirty="0"/>
          </a:p>
        </p:txBody>
      </p:sp>
      <p:pic>
        <p:nvPicPr>
          <p:cNvPr id="6" name="5 Marcador de contenido" descr="empanadill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338262" y="3010694"/>
            <a:ext cx="2276475" cy="1704975"/>
          </a:xfrm>
        </p:spPr>
      </p:pic>
      <p:sp>
        <p:nvSpPr>
          <p:cNvPr id="5" name="4 Marcador de contenido"/>
          <p:cNvSpPr>
            <a:spLocks noGrp="1"/>
          </p:cNvSpPr>
          <p:nvPr>
            <p:ph sz="half" idx="2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gl-ES" dirty="0" smtClean="0"/>
          </a:p>
          <a:p>
            <a:pPr marL="514350" indent="-514350">
              <a:buFont typeface="+mj-lt"/>
              <a:buAutoNum type="alphaLcPeriod"/>
            </a:pPr>
            <a:r>
              <a:rPr lang="gl-ES" dirty="0" smtClean="0"/>
              <a:t>Denominación: empanadilla de …</a:t>
            </a:r>
          </a:p>
          <a:p>
            <a:pPr marL="514350" indent="-514350">
              <a:buFont typeface="+mj-lt"/>
              <a:buAutoNum type="alphaLcPeriod"/>
            </a:pPr>
            <a:r>
              <a:rPr lang="gl-ES" dirty="0" smtClean="0"/>
              <a:t>Ingredientes: de maior a menor cantidade, con alérxenos destacados</a:t>
            </a:r>
            <a:endParaRPr lang="gl-E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1 Imagen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641" y="1664815"/>
            <a:ext cx="8612640" cy="4769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2 Título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pPr eaLnBrk="1" hangingPunct="1">
              <a:buSzPct val="45000"/>
              <a:buFont typeface="StarSymbol"/>
              <a:buNone/>
            </a:pPr>
            <a:r>
              <a:rPr lang="gl-ES" smtClean="0">
                <a:solidFill>
                  <a:srgbClr val="FF0000"/>
                </a:solidFill>
              </a:rPr>
              <a:t>14 alerxenos de declaración obrigatoria</a:t>
            </a:r>
          </a:p>
        </p:txBody>
      </p:sp>
      <p:pic>
        <p:nvPicPr>
          <p:cNvPr id="4" name="1 Imagen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045" y="1665242"/>
            <a:ext cx="8612640" cy="4769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s-ES" dirty="0" smtClean="0"/>
              <a:t>Investigando </a:t>
            </a:r>
            <a:r>
              <a:rPr lang="es-ES" dirty="0" err="1" smtClean="0"/>
              <a:t>na</a:t>
            </a:r>
            <a:r>
              <a:rPr lang="es-ES" dirty="0" smtClean="0"/>
              <a:t> aula 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s-ES" sz="2800" dirty="0" smtClean="0"/>
              <a:t>SERES HUMANOS:</a:t>
            </a:r>
          </a:p>
          <a:p>
            <a:r>
              <a:rPr lang="es-ES" sz="2800" dirty="0" smtClean="0"/>
              <a:t>OMNÍVOROS</a:t>
            </a:r>
          </a:p>
          <a:p>
            <a:r>
              <a:rPr lang="es-ES" sz="2800" dirty="0" smtClean="0"/>
              <a:t>RESULTADO DUNHA EVOLUCIÓN</a:t>
            </a:r>
          </a:p>
          <a:p>
            <a:r>
              <a:rPr lang="es-ES" sz="2800" dirty="0" smtClean="0"/>
              <a:t>CONDICIONADOS POR MODAS, TABÚS,…</a:t>
            </a:r>
          </a:p>
          <a:p>
            <a:endParaRPr lang="es-ES" sz="2800" dirty="0" smtClean="0"/>
          </a:p>
          <a:p>
            <a:endParaRPr lang="es-ES" sz="2800" dirty="0" smtClean="0"/>
          </a:p>
          <a:p>
            <a:endParaRPr lang="es-ES" sz="2800" dirty="0" smtClean="0"/>
          </a:p>
          <a:p>
            <a:pPr algn="ctr">
              <a:buNone/>
            </a:pPr>
            <a:endParaRPr lang="es-ES" sz="1900" dirty="0" smtClean="0"/>
          </a:p>
          <a:p>
            <a:pPr algn="ctr">
              <a:buNone/>
            </a:pPr>
            <a:endParaRPr lang="es-ES" sz="1900" dirty="0" smtClean="0"/>
          </a:p>
          <a:p>
            <a:pPr algn="ctr">
              <a:buNone/>
            </a:pPr>
            <a:r>
              <a:rPr lang="es-ES" sz="1900" dirty="0" smtClean="0"/>
              <a:t>A nutrición é a </a:t>
            </a:r>
            <a:r>
              <a:rPr lang="es-ES" sz="1900" dirty="0" err="1" smtClean="0"/>
              <a:t>inxesta</a:t>
            </a:r>
            <a:r>
              <a:rPr lang="es-ES" sz="1900" dirty="0" smtClean="0"/>
              <a:t> de alimentos en relación coas necesidades dietéticas do organismo. </a:t>
            </a:r>
            <a:r>
              <a:rPr lang="es-ES" sz="1900" dirty="0" err="1" smtClean="0"/>
              <a:t>Unha</a:t>
            </a:r>
            <a:r>
              <a:rPr lang="es-ES" sz="1900" dirty="0" smtClean="0"/>
              <a:t> </a:t>
            </a:r>
            <a:r>
              <a:rPr lang="es-ES" sz="1900" dirty="0" smtClean="0"/>
              <a:t>boa </a:t>
            </a:r>
            <a:r>
              <a:rPr lang="es-ES" sz="1900" dirty="0" smtClean="0"/>
              <a:t>nutrición (</a:t>
            </a:r>
            <a:r>
              <a:rPr lang="es-ES" sz="1900" dirty="0" err="1" smtClean="0"/>
              <a:t>unha</a:t>
            </a:r>
            <a:r>
              <a:rPr lang="es-ES" sz="1900" dirty="0" smtClean="0"/>
              <a:t> dieta suficiente e equilibrada combinada </a:t>
            </a:r>
            <a:r>
              <a:rPr lang="es-ES" sz="1900" dirty="0" err="1" smtClean="0"/>
              <a:t>co</a:t>
            </a:r>
            <a:r>
              <a:rPr lang="es-ES" sz="1900" dirty="0" smtClean="0"/>
              <a:t> </a:t>
            </a:r>
            <a:r>
              <a:rPr lang="es-ES" sz="1900" dirty="0" err="1" smtClean="0"/>
              <a:t>exercicio</a:t>
            </a:r>
            <a:r>
              <a:rPr lang="es-ES" sz="1900" dirty="0" smtClean="0"/>
              <a:t> físico regular) é un elemento fundamental da boa </a:t>
            </a:r>
            <a:r>
              <a:rPr lang="es-ES" sz="1900" dirty="0" err="1" smtClean="0"/>
              <a:t>saúde</a:t>
            </a:r>
            <a:r>
              <a:rPr lang="es-ES" sz="1900" dirty="0" smtClean="0"/>
              <a:t>. </a:t>
            </a:r>
            <a:r>
              <a:rPr lang="gl-ES" sz="1900" dirty="0" smtClean="0"/>
              <a:t>(OMS Organización Mundial  da Saúde) </a:t>
            </a:r>
            <a:r>
              <a:rPr lang="es-ES" sz="2400" dirty="0" smtClean="0"/>
              <a:t/>
            </a:r>
            <a:br>
              <a:rPr lang="es-ES" sz="2400" dirty="0" smtClean="0"/>
            </a:br>
            <a:endParaRPr lang="es-ES" sz="2400" dirty="0"/>
          </a:p>
        </p:txBody>
      </p:sp>
      <p:pic>
        <p:nvPicPr>
          <p:cNvPr id="4" name="3 Imagen" descr="t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64288" y="336468"/>
            <a:ext cx="1025649" cy="1007550"/>
          </a:xfrm>
          <a:prstGeom prst="rect">
            <a:avLst/>
          </a:prstGeom>
        </p:spPr>
      </p:pic>
      <p:pic>
        <p:nvPicPr>
          <p:cNvPr id="5" name="4 Imagen" descr="eVOLUCIÓ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3284984"/>
            <a:ext cx="3024336" cy="1512168"/>
          </a:xfrm>
          <a:prstGeom prst="rect">
            <a:avLst/>
          </a:prstGeom>
        </p:spPr>
      </p:pic>
      <p:sp>
        <p:nvSpPr>
          <p:cNvPr id="6" name="5 CuadroTexto"/>
          <p:cNvSpPr txBox="1"/>
          <p:nvPr/>
        </p:nvSpPr>
        <p:spPr>
          <a:xfrm>
            <a:off x="4139952" y="4005064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hlinkClick r:id="rId4"/>
              </a:rPr>
              <a:t>https://www.who.int/topics/nutrition/es/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gl-ES" dirty="0" smtClean="0"/>
              <a:t>ETIQUETADO NUTRICIONAL</a:t>
            </a:r>
            <a:endParaRPr lang="gl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gl-ES" dirty="0" smtClean="0"/>
              <a:t>CONTIDO OBRIGATORIO:</a:t>
            </a:r>
            <a:endParaRPr lang="gl-ES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206453"/>
          </a:xfrm>
        </p:spPr>
        <p:txBody>
          <a:bodyPr>
            <a:normAutofit lnSpcReduction="10000"/>
          </a:bodyPr>
          <a:lstStyle/>
          <a:p>
            <a:r>
              <a:rPr lang="gl-ES" sz="1800" dirty="0" smtClean="0"/>
              <a:t>VALOR ENERXÉTICO</a:t>
            </a:r>
          </a:p>
          <a:p>
            <a:r>
              <a:rPr lang="gl-ES" sz="1800" dirty="0" smtClean="0"/>
              <a:t>CANTIDADES DE:</a:t>
            </a:r>
          </a:p>
          <a:p>
            <a:pPr lvl="1"/>
            <a:r>
              <a:rPr lang="gl-ES" sz="1400" dirty="0" smtClean="0"/>
              <a:t>graxas</a:t>
            </a:r>
          </a:p>
          <a:p>
            <a:pPr lvl="1"/>
            <a:r>
              <a:rPr lang="gl-ES" sz="1400" dirty="0" smtClean="0"/>
              <a:t>ácidos graxos saturados</a:t>
            </a:r>
          </a:p>
          <a:p>
            <a:pPr lvl="1"/>
            <a:r>
              <a:rPr lang="gl-ES" sz="1400" dirty="0" smtClean="0"/>
              <a:t>hidratos de carbono</a:t>
            </a:r>
          </a:p>
          <a:p>
            <a:pPr lvl="1"/>
            <a:r>
              <a:rPr lang="gl-ES" sz="1400" dirty="0" smtClean="0"/>
              <a:t>azucre</a:t>
            </a:r>
          </a:p>
          <a:p>
            <a:pPr lvl="1"/>
            <a:r>
              <a:rPr lang="gl-ES" sz="1400" dirty="0" smtClean="0"/>
              <a:t>proteínas </a:t>
            </a:r>
          </a:p>
          <a:p>
            <a:pPr lvl="1"/>
            <a:r>
              <a:rPr lang="gl-ES" sz="1400" dirty="0" smtClean="0"/>
              <a:t>Sal</a:t>
            </a:r>
            <a:endParaRPr lang="gl-ES" sz="1400" dirty="0"/>
          </a:p>
          <a:p>
            <a:pPr lvl="1">
              <a:buNone/>
            </a:pPr>
            <a:r>
              <a:rPr lang="gl-ES" sz="1400" dirty="0" smtClean="0"/>
              <a:t>PODE COMPLETARSE CON:</a:t>
            </a:r>
          </a:p>
          <a:p>
            <a:pPr lvl="1">
              <a:buNone/>
            </a:pPr>
            <a:r>
              <a:rPr lang="gl-ES" sz="1400" dirty="0" smtClean="0"/>
              <a:t>Ácidos grasos monoinsaturados</a:t>
            </a:r>
          </a:p>
          <a:p>
            <a:pPr lvl="1">
              <a:buNone/>
            </a:pPr>
            <a:r>
              <a:rPr lang="gl-ES" sz="1400" dirty="0" smtClean="0"/>
              <a:t>Ácidos graxos poliinsaturados</a:t>
            </a:r>
          </a:p>
          <a:p>
            <a:pPr lvl="1">
              <a:buNone/>
            </a:pPr>
            <a:r>
              <a:rPr lang="gl-ES" sz="1400" dirty="0" smtClean="0"/>
              <a:t>Polialcoholes</a:t>
            </a:r>
          </a:p>
          <a:p>
            <a:pPr lvl="1">
              <a:buNone/>
            </a:pPr>
            <a:r>
              <a:rPr lang="gl-ES" sz="1400" dirty="0" smtClean="0"/>
              <a:t>Almidón</a:t>
            </a:r>
          </a:p>
          <a:p>
            <a:pPr lvl="1">
              <a:buNone/>
            </a:pPr>
            <a:r>
              <a:rPr lang="gl-ES" sz="1400" dirty="0" smtClean="0"/>
              <a:t>Fibra alimentaria</a:t>
            </a:r>
          </a:p>
          <a:p>
            <a:pPr lvl="1">
              <a:buNone/>
            </a:pPr>
            <a:r>
              <a:rPr lang="gl-ES" sz="1400" dirty="0" smtClean="0"/>
              <a:t>Vitaminas o minerales presentes en cantidad significativa</a:t>
            </a:r>
          </a:p>
          <a:p>
            <a:pPr lvl="1">
              <a:buNone/>
            </a:pPr>
            <a:endParaRPr lang="gl-ES" sz="1400" dirty="0" smtClean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s-ES" sz="1400" dirty="0" smtClean="0"/>
              <a:t>Mortadela Ahumada</a:t>
            </a:r>
            <a:br>
              <a:rPr lang="es-ES" sz="1400" dirty="0" smtClean="0"/>
            </a:br>
            <a:r>
              <a:rPr lang="es-ES" sz="1400" dirty="0" smtClean="0"/>
              <a:t>(Ahumado natural con madera de haya. Sin gluten)</a:t>
            </a:r>
            <a:endParaRPr lang="gl-ES" sz="1400" dirty="0"/>
          </a:p>
        </p:txBody>
      </p:sp>
      <p:graphicFrame>
        <p:nvGraphicFramePr>
          <p:cNvPr id="8" name="7 Marcador de contenido"/>
          <p:cNvGraphicFramePr>
            <a:graphicFrameLocks noGrp="1"/>
          </p:cNvGraphicFramePr>
          <p:nvPr>
            <p:ph sz="quarter" idx="4"/>
          </p:nvPr>
        </p:nvGraphicFramePr>
        <p:xfrm>
          <a:off x="4645025" y="2174875"/>
          <a:ext cx="4041776" cy="4170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0888"/>
                <a:gridCol w="2020888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000" b="1" dirty="0" smtClean="0">
                          <a:latin typeface="Arial" pitchFamily="34" charset="0"/>
                          <a:ea typeface="Andale Sans UI"/>
                          <a:cs typeface="Tahoma" pitchFamily="34" charset="0"/>
                        </a:rPr>
                        <a:t>Ingredientes:</a:t>
                      </a:r>
                    </a:p>
                    <a:p>
                      <a:pPr marL="431800" indent="-323850" eaLnBrk="1" hangingPunct="1">
                        <a:spcBef>
                          <a:spcPct val="0"/>
                        </a:spcBef>
                        <a:spcAft>
                          <a:spcPts val="1413"/>
                        </a:spcAft>
                        <a:buSzPct val="45000"/>
                        <a:buFont typeface="StarSymbol"/>
                        <a:buNone/>
                      </a:pPr>
                      <a:r>
                        <a:rPr lang="es-ES" sz="1100" dirty="0" smtClean="0">
                          <a:latin typeface="Arial" pitchFamily="34" charset="0"/>
                          <a:ea typeface="Andale Sans UI"/>
                          <a:cs typeface="Tahoma" pitchFamily="34" charset="0"/>
                        </a:rPr>
                        <a:t>Carne de cerdo (67%), agua, tocino de cerdo, fécula de patata, sal, </a:t>
                      </a:r>
                      <a:r>
                        <a:rPr lang="es-ES" sz="1100" b="1" dirty="0" smtClean="0">
                          <a:latin typeface="Arial" pitchFamily="34" charset="0"/>
                          <a:ea typeface="Andale Sans UI"/>
                          <a:cs typeface="Tahoma" pitchFamily="34" charset="0"/>
                        </a:rPr>
                        <a:t>proteína láctea</a:t>
                      </a:r>
                      <a:r>
                        <a:rPr lang="es-ES" sz="1100" dirty="0" smtClean="0">
                          <a:latin typeface="Arial" pitchFamily="34" charset="0"/>
                          <a:ea typeface="Andale Sans UI"/>
                          <a:cs typeface="Tahoma" pitchFamily="34" charset="0"/>
                        </a:rPr>
                        <a:t>, especias, vinagre, vino fino, ajo, fermentos estabilizadores (</a:t>
                      </a:r>
                      <a:r>
                        <a:rPr lang="es-ES" sz="1100" dirty="0" err="1" smtClean="0">
                          <a:latin typeface="Arial" pitchFamily="34" charset="0"/>
                          <a:ea typeface="Andale Sans UI"/>
                          <a:cs typeface="Tahoma" pitchFamily="34" charset="0"/>
                        </a:rPr>
                        <a:t>di,-tri</a:t>
                      </a:r>
                      <a:r>
                        <a:rPr lang="es-ES" sz="1100" dirty="0" smtClean="0">
                          <a:latin typeface="Arial" pitchFamily="34" charset="0"/>
                          <a:ea typeface="Andale Sans UI"/>
                          <a:cs typeface="Tahoma" pitchFamily="34" charset="0"/>
                        </a:rPr>
                        <a:t> </a:t>
                      </a:r>
                      <a:r>
                        <a:rPr lang="es-ES" sz="1100" dirty="0" err="1" smtClean="0">
                          <a:latin typeface="Arial" pitchFamily="34" charset="0"/>
                          <a:ea typeface="Andale Sans UI"/>
                          <a:cs typeface="Tahoma" pitchFamily="34" charset="0"/>
                        </a:rPr>
                        <a:t>polifosfatos</a:t>
                      </a:r>
                      <a:r>
                        <a:rPr lang="es-ES" sz="1100" dirty="0" smtClean="0">
                          <a:latin typeface="Arial" pitchFamily="34" charset="0"/>
                          <a:ea typeface="Andale Sans UI"/>
                          <a:cs typeface="Tahoma" pitchFamily="34" charset="0"/>
                        </a:rPr>
                        <a:t> y </a:t>
                      </a:r>
                      <a:r>
                        <a:rPr lang="es-ES" sz="1100" dirty="0" err="1" smtClean="0">
                          <a:latin typeface="Arial" pitchFamily="34" charset="0"/>
                          <a:ea typeface="Andale Sans UI"/>
                          <a:cs typeface="Tahoma" pitchFamily="34" charset="0"/>
                        </a:rPr>
                        <a:t>carragenanos</a:t>
                      </a:r>
                      <a:r>
                        <a:rPr lang="es-ES" sz="1100" dirty="0" smtClean="0">
                          <a:latin typeface="Arial" pitchFamily="34" charset="0"/>
                          <a:ea typeface="Andale Sans UI"/>
                          <a:cs typeface="Tahoma" pitchFamily="34" charset="0"/>
                        </a:rPr>
                        <a:t>) emulgente (</a:t>
                      </a:r>
                      <a:r>
                        <a:rPr lang="es-ES" sz="1100" dirty="0" err="1" smtClean="0">
                          <a:latin typeface="Arial" pitchFamily="34" charset="0"/>
                          <a:ea typeface="Andale Sans UI"/>
                          <a:cs typeface="Tahoma" pitchFamily="34" charset="0"/>
                        </a:rPr>
                        <a:t>lactilatos</a:t>
                      </a:r>
                      <a:r>
                        <a:rPr lang="es-ES" sz="1100" dirty="0" smtClean="0">
                          <a:latin typeface="Arial" pitchFamily="34" charset="0"/>
                          <a:ea typeface="Andale Sans UI"/>
                          <a:cs typeface="Tahoma" pitchFamily="34" charset="0"/>
                        </a:rPr>
                        <a:t> sódicos y almidón modificado), azúcar, colorante (carmín de cochinilla), antioxidante (ácido ascórbico, </a:t>
                      </a:r>
                      <a:r>
                        <a:rPr lang="es-ES" sz="1100" dirty="0" err="1" smtClean="0">
                          <a:latin typeface="Arial" pitchFamily="34" charset="0"/>
                          <a:ea typeface="Andale Sans UI"/>
                          <a:cs typeface="Tahoma" pitchFamily="34" charset="0"/>
                        </a:rPr>
                        <a:t>ascorbato</a:t>
                      </a:r>
                      <a:r>
                        <a:rPr lang="es-ES" sz="1100" dirty="0" smtClean="0">
                          <a:latin typeface="Arial" pitchFamily="34" charset="0"/>
                          <a:ea typeface="Andale Sans UI"/>
                          <a:cs typeface="Tahoma" pitchFamily="34" charset="0"/>
                        </a:rPr>
                        <a:t> sódico), conservador (nitrito sódico)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31800" indent="-323850" eaLnBrk="1" hangingPunct="1">
                        <a:spcBef>
                          <a:spcPct val="0"/>
                        </a:spcBef>
                        <a:spcAft>
                          <a:spcPts val="1413"/>
                        </a:spcAft>
                        <a:buSzPct val="45000"/>
                        <a:buFont typeface="StarSymbol"/>
                        <a:buChar char="●"/>
                      </a:pPr>
                      <a:r>
                        <a:rPr lang="es-ES" sz="1400" dirty="0" smtClean="0">
                          <a:latin typeface="Arial" pitchFamily="34" charset="0"/>
                          <a:ea typeface="Andale Sans UI"/>
                          <a:cs typeface="Tahoma" pitchFamily="34" charset="0"/>
                        </a:rPr>
                        <a:t>276,6 Kcal /100 g</a:t>
                      </a:r>
                    </a:p>
                    <a:p>
                      <a:pPr marL="431800" indent="-323850" eaLnBrk="1" hangingPunct="1">
                        <a:spcBef>
                          <a:spcPct val="0"/>
                        </a:spcBef>
                        <a:spcAft>
                          <a:spcPts val="1413"/>
                        </a:spcAft>
                        <a:buSzPct val="45000"/>
                        <a:buFont typeface="StarSymbol"/>
                        <a:buChar char="●"/>
                      </a:pPr>
                      <a:r>
                        <a:rPr lang="es-ES" sz="1400" dirty="0" smtClean="0">
                          <a:latin typeface="Arial" pitchFamily="34" charset="0"/>
                          <a:ea typeface="Andale Sans UI"/>
                          <a:cs typeface="Tahoma" pitchFamily="34" charset="0"/>
                        </a:rPr>
                        <a:t>23 g grasa /100 g</a:t>
                      </a:r>
                    </a:p>
                    <a:p>
                      <a:pPr marL="431800" indent="-323850" eaLnBrk="1" hangingPunct="1">
                        <a:spcBef>
                          <a:spcPct val="0"/>
                        </a:spcBef>
                        <a:spcAft>
                          <a:spcPts val="1413"/>
                        </a:spcAft>
                        <a:buSzPct val="45000"/>
                        <a:buFont typeface="StarSymbol"/>
                        <a:buChar char="●"/>
                      </a:pPr>
                      <a:r>
                        <a:rPr lang="es-ES" sz="1400" dirty="0" smtClean="0">
                          <a:latin typeface="Arial" pitchFamily="34" charset="0"/>
                          <a:ea typeface="Andale Sans UI"/>
                          <a:cs typeface="Tahoma" pitchFamily="34" charset="0"/>
                        </a:rPr>
                        <a:t>8,8 g grasas saturadas</a:t>
                      </a:r>
                    </a:p>
                    <a:p>
                      <a:pPr marL="431800" indent="-323850" eaLnBrk="1" hangingPunct="1">
                        <a:spcBef>
                          <a:spcPct val="0"/>
                        </a:spcBef>
                        <a:spcAft>
                          <a:spcPts val="1413"/>
                        </a:spcAft>
                        <a:buSzPct val="45000"/>
                        <a:buFont typeface="StarSymbol"/>
                        <a:buChar char="●"/>
                      </a:pPr>
                      <a:r>
                        <a:rPr lang="es-ES" sz="1400" dirty="0" smtClean="0">
                          <a:latin typeface="Arial" pitchFamily="34" charset="0"/>
                          <a:ea typeface="Andale Sans UI"/>
                          <a:cs typeface="Tahoma" pitchFamily="34" charset="0"/>
                        </a:rPr>
                        <a:t>5,1g </a:t>
                      </a:r>
                      <a:r>
                        <a:rPr lang="es-ES" sz="1400" dirty="0" err="1" smtClean="0">
                          <a:latin typeface="Arial" pitchFamily="34" charset="0"/>
                          <a:ea typeface="Andale Sans UI"/>
                          <a:cs typeface="Tahoma" pitchFamily="34" charset="0"/>
                        </a:rPr>
                        <a:t>hidr</a:t>
                      </a:r>
                      <a:r>
                        <a:rPr lang="es-ES" sz="1400" dirty="0" smtClean="0">
                          <a:latin typeface="Arial" pitchFamily="34" charset="0"/>
                          <a:ea typeface="Andale Sans UI"/>
                          <a:cs typeface="Tahoma" pitchFamily="34" charset="0"/>
                        </a:rPr>
                        <a:t>. de C / 100 g</a:t>
                      </a:r>
                    </a:p>
                    <a:p>
                      <a:pPr marL="431800" indent="-323850" eaLnBrk="1" hangingPunct="1">
                        <a:spcBef>
                          <a:spcPct val="0"/>
                        </a:spcBef>
                        <a:spcAft>
                          <a:spcPts val="1413"/>
                        </a:spcAft>
                        <a:buSzPct val="45000"/>
                        <a:buFont typeface="StarSymbol"/>
                        <a:buChar char="●"/>
                      </a:pPr>
                      <a:r>
                        <a:rPr lang="es-ES" sz="1400" dirty="0" smtClean="0">
                          <a:latin typeface="Arial" pitchFamily="34" charset="0"/>
                          <a:ea typeface="Andale Sans UI"/>
                          <a:cs typeface="Tahoma" pitchFamily="34" charset="0"/>
                        </a:rPr>
                        <a:t>0,5 g azúcares</a:t>
                      </a:r>
                    </a:p>
                    <a:p>
                      <a:pPr marL="431800" indent="-323850" eaLnBrk="1" hangingPunct="1">
                        <a:spcBef>
                          <a:spcPct val="0"/>
                        </a:spcBef>
                        <a:spcAft>
                          <a:spcPts val="1413"/>
                        </a:spcAft>
                        <a:buSzPct val="45000"/>
                        <a:buFont typeface="StarSymbol"/>
                        <a:buChar char="●"/>
                      </a:pPr>
                      <a:r>
                        <a:rPr lang="es-ES" sz="1400" dirty="0" smtClean="0">
                          <a:latin typeface="Arial" pitchFamily="34" charset="0"/>
                          <a:ea typeface="Andale Sans UI"/>
                          <a:cs typeface="Tahoma" pitchFamily="34" charset="0"/>
                        </a:rPr>
                        <a:t>10,6 g proteína /100 g</a:t>
                      </a:r>
                    </a:p>
                    <a:p>
                      <a:pPr marL="431800" indent="-323850" eaLnBrk="1" hangingPunct="1">
                        <a:spcBef>
                          <a:spcPct val="0"/>
                        </a:spcBef>
                        <a:spcAft>
                          <a:spcPts val="1413"/>
                        </a:spcAft>
                        <a:buSzPct val="45000"/>
                        <a:buFont typeface="StarSymbol"/>
                        <a:buChar char="●"/>
                      </a:pPr>
                      <a:r>
                        <a:rPr lang="es-ES" sz="1400" dirty="0" smtClean="0">
                          <a:latin typeface="Arial" pitchFamily="34" charset="0"/>
                          <a:ea typeface="Andale Sans UI"/>
                          <a:cs typeface="Tahoma" pitchFamily="34" charset="0"/>
                        </a:rPr>
                        <a:t>2,2 g sal /100 g</a:t>
                      </a:r>
                    </a:p>
                    <a:p>
                      <a:endParaRPr lang="gl-E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gl-ES" dirty="0" smtClean="0"/>
              <a:t>Normas de calidade</a:t>
            </a:r>
            <a:endParaRPr lang="gl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gl-ES" dirty="0" smtClean="0"/>
              <a:t>Establecen un tipo de carácterísticas para un producto.</a:t>
            </a:r>
          </a:p>
          <a:p>
            <a:r>
              <a:rPr lang="gl-ES" dirty="0" smtClean="0"/>
              <a:t>Norma de calidade do pan: limita o contido de sal.</a:t>
            </a:r>
          </a:p>
          <a:p>
            <a:r>
              <a:rPr lang="gl-ES" dirty="0" smtClean="0"/>
              <a:t>Norma de calidade dos derivados cárnicos, establece os nomes dos produtos: fiambre de pechuga de pavo = pechuga + fécula.</a:t>
            </a:r>
            <a:endParaRPr lang="gl-E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gl-ES" dirty="0" smtClean="0"/>
              <a:t>DECLARACIÓN DE PROPIEDADES SAUDABLES</a:t>
            </a:r>
            <a:endParaRPr lang="gl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gl-ES" dirty="0" smtClean="0"/>
              <a:t>DE REDUCCIÓN DE RISCO DUNHA ENFERMIDADE</a:t>
            </a:r>
            <a:endParaRPr lang="gl-ES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gl-ES" dirty="0" smtClean="0"/>
              <a:t>Autorizadas expresamente</a:t>
            </a:r>
          </a:p>
          <a:p>
            <a:r>
              <a:rPr lang="gl-ES" dirty="0" smtClean="0"/>
              <a:t>Dan a entender que o consumo reduce significativamente un factor do risco da aparición dunha enfermidade. </a:t>
            </a:r>
          </a:p>
          <a:p>
            <a:r>
              <a:rPr lang="gl-ES" dirty="0" smtClean="0"/>
              <a:t>Na etiqueta figurará o porqué</a:t>
            </a:r>
          </a:p>
          <a:p>
            <a:r>
              <a:rPr lang="gl-ES" sz="2000" dirty="0" smtClean="0"/>
              <a:t>“demostrouse que os fitoesterois diminúen/ reducen a colesterolemia …”</a:t>
            </a:r>
            <a:endParaRPr lang="gl-ES" sz="2000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gl-ES" dirty="0" smtClean="0"/>
              <a:t>DE PROPIEDADES SAUDABLES XERAIS</a:t>
            </a:r>
            <a:endParaRPr lang="gl-ES" dirty="0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gl-ES" dirty="0" smtClean="0"/>
              <a:t>Non se refiren a un efecto beneficioso específico</a:t>
            </a:r>
          </a:p>
          <a:p>
            <a:r>
              <a:rPr lang="gl-ES" dirty="0" smtClean="0"/>
              <a:t>Poden expresarse cun símbolo</a:t>
            </a:r>
          </a:p>
          <a:p>
            <a:r>
              <a:rPr lang="gl-ES" dirty="0" smtClean="0"/>
              <a:t>A declaración non está autorizada expresamente</a:t>
            </a:r>
          </a:p>
          <a:p>
            <a:r>
              <a:rPr lang="gl-ES" dirty="0" smtClean="0"/>
              <a:t>Deben acompañarse da declaración específica autorizada</a:t>
            </a:r>
            <a:endParaRPr lang="gl-E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s-ES" dirty="0" smtClean="0"/>
              <a:t>Antídoto para a hipercolesterolemia?</a:t>
            </a:r>
            <a:endParaRPr lang="es-ES" dirty="0"/>
          </a:p>
        </p:txBody>
      </p:sp>
      <p:pic>
        <p:nvPicPr>
          <p:cNvPr id="5" name="4 Marcador de contenido" descr="CUIDACOL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382127" y="1714217"/>
            <a:ext cx="4038600" cy="4155799"/>
          </a:xfrm>
        </p:spPr>
      </p:pic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8112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s-ES" dirty="0" smtClean="0"/>
              <a:t>“Para prevenir la hipercolesterolemia:</a:t>
            </a:r>
          </a:p>
          <a:p>
            <a:r>
              <a:rPr lang="es-ES" dirty="0" smtClean="0"/>
              <a:t>Consume un 30-35% de grasa, principalmente en forma de pescados y aceite de oliva virgen.</a:t>
            </a:r>
          </a:p>
          <a:p>
            <a:r>
              <a:rPr lang="es-ES" dirty="0" smtClean="0"/>
              <a:t>La grasa saturada es conveniente reducirla. Lo recomendable es que sea menos de un 10 % de la dieta.</a:t>
            </a:r>
          </a:p>
          <a:p>
            <a:r>
              <a:rPr lang="es-ES" dirty="0" smtClean="0"/>
              <a:t>Ingerir menos de un 7% de grasa </a:t>
            </a:r>
            <a:r>
              <a:rPr lang="es-ES" dirty="0" err="1" smtClean="0"/>
              <a:t>poliinsaturada</a:t>
            </a:r>
            <a:r>
              <a:rPr lang="es-ES" dirty="0" smtClean="0"/>
              <a:t>.</a:t>
            </a:r>
          </a:p>
          <a:p>
            <a:r>
              <a:rPr lang="es-ES" dirty="0" smtClean="0"/>
              <a:t>Limitar la grasa </a:t>
            </a:r>
            <a:r>
              <a:rPr lang="es-ES" dirty="0" err="1" smtClean="0"/>
              <a:t>monoinsaturada</a:t>
            </a:r>
            <a:r>
              <a:rPr lang="es-ES" dirty="0" smtClean="0"/>
              <a:t> a un 15-20% de la dieta.</a:t>
            </a:r>
          </a:p>
          <a:p>
            <a:r>
              <a:rPr lang="es-ES" dirty="0" smtClean="0"/>
              <a:t>Consumir menos de 300 mg de colesterol, 50-55% de hidratos de carbono y un 15% de proteínas.</a:t>
            </a:r>
          </a:p>
          <a:p>
            <a:r>
              <a:rPr lang="es-ES" dirty="0" smtClean="0"/>
              <a:t>Tomar 20-30 g de fibra y las calorías suficientes para mantener un peso adecuado.”</a:t>
            </a:r>
          </a:p>
          <a:p>
            <a:endParaRPr lang="es-ES" dirty="0" smtClean="0"/>
          </a:p>
          <a:p>
            <a:pPr>
              <a:buNone/>
            </a:pPr>
            <a:r>
              <a:rPr lang="es-ES" sz="1400" dirty="0" smtClean="0">
                <a:hlinkClick r:id="rId3"/>
              </a:rPr>
              <a:t>https://fundaciondelcorazon.com/nutricion/dieta/1171-dieta-colesterol-alto-hipercolesterolemia.html</a:t>
            </a:r>
            <a:endParaRPr lang="es-ES" sz="1400" dirty="0"/>
          </a:p>
        </p:txBody>
      </p:sp>
      <p:pic>
        <p:nvPicPr>
          <p:cNvPr id="6" name="5 Imagen" descr="fundación española corazó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52321" y="5523248"/>
            <a:ext cx="720079" cy="378041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 descr="torre de nuñez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467544" y="332656"/>
            <a:ext cx="3228338" cy="4083405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798" y="4581128"/>
            <a:ext cx="777685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Imagen" descr="lup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793198">
            <a:off x="259481" y="2669270"/>
            <a:ext cx="387719" cy="361756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764704"/>
            <a:ext cx="909839" cy="77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CuadroTexto"/>
          <p:cNvSpPr txBox="1"/>
          <p:nvPr/>
        </p:nvSpPr>
        <p:spPr>
          <a:xfrm>
            <a:off x="4499992" y="404664"/>
            <a:ext cx="38884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l-ES" dirty="0" smtClean="0"/>
              <a:t>As voltas que dá un xamón para vestirse de plástico!</a:t>
            </a:r>
          </a:p>
          <a:p>
            <a:endParaRPr lang="gl-ES" dirty="0" smtClean="0"/>
          </a:p>
          <a:p>
            <a:endParaRPr lang="gl-ES" dirty="0" smtClean="0"/>
          </a:p>
          <a:p>
            <a:r>
              <a:rPr lang="gl-ES" dirty="0" smtClean="0"/>
              <a:t>E que mal se ve o responsable do último paso  40. ………../LU</a:t>
            </a:r>
          </a:p>
          <a:p>
            <a:endParaRPr lang="gl-ES" dirty="0" smtClean="0"/>
          </a:p>
          <a:p>
            <a:endParaRPr lang="gl-ES" dirty="0"/>
          </a:p>
        </p:txBody>
      </p:sp>
      <p:sp>
        <p:nvSpPr>
          <p:cNvPr id="10" name="9 CuadroTexto"/>
          <p:cNvSpPr txBox="1"/>
          <p:nvPr/>
        </p:nvSpPr>
        <p:spPr>
          <a:xfrm>
            <a:off x="4139952" y="3501008"/>
            <a:ext cx="3888432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gl-ES" dirty="0" smtClean="0"/>
              <a:t>A declaración específica non é o máis destacado </a:t>
            </a:r>
            <a:endParaRPr lang="gl-E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gl-ES" dirty="0" smtClean="0"/>
              <a:t>Intoxicación por Listeria. Andalucía 2019</a:t>
            </a:r>
            <a:endParaRPr lang="gl-ES" dirty="0"/>
          </a:p>
        </p:txBody>
      </p:sp>
      <p:pic>
        <p:nvPicPr>
          <p:cNvPr id="5" name="4 Marcador de contenido" descr="La Mechá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-192075" y="2576452"/>
            <a:ext cx="4752529" cy="2857225"/>
          </a:xfrm>
        </p:spPr>
      </p:pic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gl-ES" i="1" dirty="0" smtClean="0"/>
              <a:t>Listeria monocytogenes</a:t>
            </a:r>
          </a:p>
          <a:p>
            <a:r>
              <a:rPr lang="gl-ES" dirty="0" smtClean="0"/>
              <a:t>Un perigo que medra sen osíxeno</a:t>
            </a:r>
          </a:p>
          <a:p>
            <a:r>
              <a:rPr lang="gl-ES" dirty="0" smtClean="0"/>
              <a:t>Un perigo que medra a temperatura de refrixeración</a:t>
            </a:r>
          </a:p>
          <a:p>
            <a:r>
              <a:rPr lang="gl-ES" dirty="0" smtClean="0"/>
              <a:t>Un perigo que pode producir efectos moi graves en poboación sensible</a:t>
            </a:r>
            <a:endParaRPr lang="gl-ES" dirty="0"/>
          </a:p>
        </p:txBody>
      </p:sp>
      <p:sp>
        <p:nvSpPr>
          <p:cNvPr id="6" name="5 CuadroTexto"/>
          <p:cNvSpPr txBox="1"/>
          <p:nvPr/>
        </p:nvSpPr>
        <p:spPr>
          <a:xfrm>
            <a:off x="827584" y="6525345"/>
            <a:ext cx="31683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gl-ES" sz="1100" dirty="0" smtClean="0"/>
              <a:t>Fonte: https://www.elespanol.com</a:t>
            </a:r>
            <a:endParaRPr lang="gl-ES" sz="11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gl-ES" dirty="0" smtClean="0"/>
              <a:t>Intoxicación por Histamina en centros educativos</a:t>
            </a:r>
            <a:endParaRPr lang="gl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40000" lnSpcReduction="20000"/>
          </a:bodyPr>
          <a:lstStyle/>
          <a:p>
            <a:pPr algn="ctr"/>
            <a:endParaRPr lang="es-ES" sz="4500" dirty="0" smtClean="0">
              <a:solidFill>
                <a:srgbClr val="333333"/>
              </a:solidFill>
              <a:latin typeface="Roboto Condensed"/>
            </a:endParaRPr>
          </a:p>
          <a:p>
            <a:pPr>
              <a:buNone/>
            </a:pPr>
            <a:r>
              <a:rPr lang="es-ES" sz="4500" b="1" cap="all" dirty="0" smtClean="0">
                <a:solidFill>
                  <a:srgbClr val="E42644"/>
                </a:solidFill>
                <a:latin typeface="Merriweather"/>
                <a:hlinkClick r:id="rId2"/>
              </a:rPr>
              <a:t>GALICIA</a:t>
            </a:r>
            <a:endParaRPr lang="es-ES" sz="4500" b="1" cap="all" dirty="0" smtClean="0">
              <a:solidFill>
                <a:srgbClr val="333333"/>
              </a:solidFill>
              <a:latin typeface="Merriweather"/>
            </a:endParaRPr>
          </a:p>
          <a:p>
            <a:pPr algn="ctr"/>
            <a:r>
              <a:rPr lang="es-ES" sz="4500" b="1" dirty="0" smtClean="0">
                <a:solidFill>
                  <a:srgbClr val="222222"/>
                </a:solidFill>
                <a:latin typeface="Merriweather"/>
              </a:rPr>
              <a:t>Investigan el origen de una intoxicación en al menos 9 guarderías de la Xunta</a:t>
            </a:r>
          </a:p>
          <a:p>
            <a:pPr algn="ctr"/>
            <a:r>
              <a:rPr lang="es-ES" sz="4500" dirty="0" smtClean="0">
                <a:solidFill>
                  <a:srgbClr val="999999"/>
                </a:solidFill>
                <a:latin typeface="Merriweather"/>
              </a:rPr>
              <a:t>Niños de los centros afectados sufrieron una reacción leve por palometa en mal estado</a:t>
            </a:r>
          </a:p>
          <a:p>
            <a:r>
              <a:rPr lang="es-ES" b="1" cap="all" dirty="0" smtClean="0"/>
              <a:t>LA VOZ 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cap="all" dirty="0" smtClean="0"/>
              <a:t>REDACCIÓN / LA VOZ </a:t>
            </a:r>
            <a:r>
              <a:rPr lang="es-ES" dirty="0" smtClean="0"/>
              <a:t>25/10/2019 15:39 H</a:t>
            </a:r>
            <a:endParaRPr lang="gl-ES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40000" lnSpcReduction="20000"/>
          </a:bodyPr>
          <a:lstStyle/>
          <a:p>
            <a:r>
              <a:rPr lang="gl-ES" sz="3700" dirty="0" smtClean="0"/>
              <a:t>A formación de histamina non altera o aspecto do peixe e non é apreciable nin visualmente nin polo cheiro nin polo sabor </a:t>
            </a:r>
          </a:p>
          <a:p>
            <a:r>
              <a:rPr lang="gl-ES" sz="3700" b="1" dirty="0" smtClean="0"/>
              <a:t>Síntomas</a:t>
            </a:r>
            <a:r>
              <a:rPr lang="gl-ES" sz="3700" dirty="0" smtClean="0"/>
              <a:t> Os síntomas aparecen enseguida tras a inxestión do alimento (entre 2 minutos e 3 horas). Caracterizánse por picor, arrubiamento da cor da cara, dor de cabeza e, en ocasións dor abdominal, naúseas e diarreas. Xeralmente trátase de cadros pouco graves que remiten de 12 a 24 horas. Nos casos máis graves, a intoxicación podería manifestarse con síntomas tales como calambres, náuseas, espasmos bronquiales, sofocos e trastornos respiratorios graves similares a un episodio de crise alérxica. No obstante, en persoas sensibles á histamina, os síntomas poden chegar a ser severos requirindo tratamento médico e/ou hospitalización. </a:t>
            </a:r>
          </a:p>
          <a:p>
            <a:r>
              <a:rPr lang="gl-ES" sz="3700" b="1" dirty="0" smtClean="0"/>
              <a:t>Causas</a:t>
            </a:r>
            <a:r>
              <a:rPr lang="gl-ES" sz="3700" dirty="0" smtClean="0"/>
              <a:t> As dúas causas principais de intoxicación histamínica son: Conservación a temperaturas inadecuadas e/ou a manipulación antihixiénica do peixe. </a:t>
            </a:r>
          </a:p>
          <a:p>
            <a:endParaRPr lang="gl-ES" dirty="0" smtClean="0"/>
          </a:p>
          <a:p>
            <a:endParaRPr lang="gl-ES" dirty="0" smtClean="0"/>
          </a:p>
          <a:p>
            <a:endParaRPr lang="gl-ES" dirty="0" smtClean="0"/>
          </a:p>
          <a:p>
            <a:endParaRPr lang="gl-ES" dirty="0" smtClean="0"/>
          </a:p>
          <a:p>
            <a:endParaRPr lang="gl-ES" dirty="0" smtClean="0"/>
          </a:p>
        </p:txBody>
      </p:sp>
      <p:sp>
        <p:nvSpPr>
          <p:cNvPr id="5" name="4 CuadroTexto"/>
          <p:cNvSpPr txBox="1"/>
          <p:nvPr/>
        </p:nvSpPr>
        <p:spPr>
          <a:xfrm>
            <a:off x="2195736" y="6237313"/>
            <a:ext cx="6192688" cy="53860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gl-ES" sz="1100" dirty="0" smtClean="0"/>
              <a:t>Fonte: </a:t>
            </a:r>
            <a:r>
              <a:rPr lang="gl-ES" sz="1100" dirty="0" smtClean="0">
                <a:hlinkClick r:id="rId3"/>
              </a:rPr>
              <a:t>https://www.sergas.es/Saude-publica/Documents/5528/Histamina_Atun_Rojo.pdf</a:t>
            </a:r>
            <a:endParaRPr lang="gl-ES" sz="1100" dirty="0" smtClean="0"/>
          </a:p>
          <a:p>
            <a:endParaRPr lang="gl-E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6632"/>
            <a:ext cx="8292639" cy="588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611560" y="6021288"/>
            <a:ext cx="6984776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gl-ES" dirty="0" smtClean="0">
                <a:hlinkClick r:id="rId3"/>
              </a:rPr>
              <a:t>http://www.mscbs.gob.es/consumo/pec/docs/Domino.pdf</a:t>
            </a:r>
            <a:endParaRPr lang="gl-E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gl-ES" dirty="0" smtClean="0"/>
              <a:t>Claves para a seguridade dos alimentos</a:t>
            </a:r>
            <a:endParaRPr lang="gl-E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4536119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6046" y="3501008"/>
            <a:ext cx="4067885" cy="335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5838825" cy="602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57900" y="260648"/>
            <a:ext cx="308610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s-ES" dirty="0" smtClean="0"/>
              <a:t>DIFERENTE ANATOMÍA OU DIXESTIÓN,</a:t>
            </a:r>
            <a:br>
              <a:rPr lang="es-ES" dirty="0" smtClean="0"/>
            </a:br>
            <a:r>
              <a:rPr lang="es-ES" dirty="0" smtClean="0"/>
              <a:t> DIFERENTE DIETA</a:t>
            </a:r>
            <a:endParaRPr lang="es-E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dirty="0" smtClean="0"/>
              <a:t>DIETA VEXETAL SUFICIENTE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35046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es-ES" sz="2600" dirty="0" smtClean="0"/>
              <a:t>ADAPTACIÓN ANATÓMICA:</a:t>
            </a:r>
          </a:p>
          <a:p>
            <a:pPr lvl="1"/>
            <a:r>
              <a:rPr lang="es-ES" sz="2200" dirty="0" smtClean="0"/>
              <a:t>PREESTÓMAGOS</a:t>
            </a:r>
          </a:p>
          <a:p>
            <a:pPr lvl="1">
              <a:buNone/>
            </a:pPr>
            <a:endParaRPr lang="es-ES" sz="2200" dirty="0" smtClean="0"/>
          </a:p>
          <a:p>
            <a:pPr lvl="1">
              <a:buNone/>
            </a:pPr>
            <a:endParaRPr lang="es-ES" sz="2200" dirty="0" smtClean="0"/>
          </a:p>
          <a:p>
            <a:pPr lvl="1"/>
            <a:r>
              <a:rPr lang="es-ES" sz="2200" dirty="0" smtClean="0"/>
              <a:t>HIPERTROFIA DO CEGO</a:t>
            </a:r>
          </a:p>
          <a:p>
            <a:pPr lvl="1">
              <a:buNone/>
            </a:pPr>
            <a:endParaRPr lang="es-ES" sz="2200" dirty="0" smtClean="0"/>
          </a:p>
          <a:p>
            <a:endParaRPr lang="es-ES" sz="2600" dirty="0" smtClean="0"/>
          </a:p>
          <a:p>
            <a:r>
              <a:rPr lang="es-ES" sz="2600" dirty="0" smtClean="0"/>
              <a:t>ADAPTACIÓN DIXESTIVA:</a:t>
            </a:r>
          </a:p>
          <a:p>
            <a:pPr lvl="1"/>
            <a:r>
              <a:rPr lang="es-ES" sz="2200" dirty="0" smtClean="0"/>
              <a:t>CECOTROFIA </a:t>
            </a:r>
          </a:p>
          <a:p>
            <a:pPr>
              <a:buNone/>
            </a:pPr>
            <a:endParaRPr lang="es-ES" sz="2200" dirty="0" smtClean="0"/>
          </a:p>
          <a:p>
            <a:r>
              <a:rPr lang="es-ES" sz="2600" dirty="0" smtClean="0"/>
              <a:t>METABOLISMO LENTO </a:t>
            </a:r>
          </a:p>
          <a:p>
            <a:pPr>
              <a:buNone/>
            </a:pPr>
            <a:endParaRPr lang="es-ES" sz="2600" dirty="0" smtClean="0"/>
          </a:p>
          <a:p>
            <a:pPr>
              <a:buNone/>
            </a:pPr>
            <a:endParaRPr lang="es-ES" sz="2600" dirty="0" smtClean="0"/>
          </a:p>
          <a:p>
            <a:pPr>
              <a:buNone/>
            </a:pPr>
            <a:endParaRPr lang="es-ES" sz="2600" dirty="0" smtClean="0"/>
          </a:p>
          <a:p>
            <a:r>
              <a:rPr lang="es-ES" sz="2600" dirty="0" smtClean="0"/>
              <a:t>FLORA MICROBIANA SIMBIÓTICA</a:t>
            </a:r>
          </a:p>
          <a:p>
            <a:endParaRPr lang="es-ES" dirty="0" smtClean="0"/>
          </a:p>
          <a:p>
            <a:pPr lvl="1">
              <a:buNone/>
            </a:pPr>
            <a:endParaRPr lang="es-ES" dirty="0" smtClean="0"/>
          </a:p>
          <a:p>
            <a:pPr lvl="1"/>
            <a:endParaRPr lang="es-ES" dirty="0"/>
          </a:p>
        </p:txBody>
      </p:sp>
      <p:sp>
        <p:nvSpPr>
          <p:cNvPr id="6" name="5 Marcador de texto"/>
          <p:cNvSpPr>
            <a:spLocks noGrp="1"/>
          </p:cNvSpPr>
          <p:nvPr>
            <p:ph type="body" sz="quarter" idx="3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ES" dirty="0" smtClean="0"/>
              <a:t>NON PARA O SER HUMANO</a:t>
            </a:r>
            <a:endParaRPr lang="es-ES" dirty="0"/>
          </a:p>
        </p:txBody>
      </p:sp>
      <p:sp>
        <p:nvSpPr>
          <p:cNvPr id="7" name="6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2784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es-ES" dirty="0" smtClean="0"/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r>
              <a:rPr lang="es-ES" dirty="0" smtClean="0"/>
              <a:t>OMNÍVOROS</a:t>
            </a:r>
          </a:p>
          <a:p>
            <a:pPr>
              <a:buNone/>
            </a:pPr>
            <a:r>
              <a:rPr lang="es-ES" sz="1600" dirty="0" smtClean="0"/>
              <a:t>	</a:t>
            </a:r>
            <a:r>
              <a:rPr lang="es-ES" dirty="0" smtClean="0"/>
              <a:t> (limitante: vitamina B</a:t>
            </a:r>
            <a:r>
              <a:rPr lang="es-ES" baseline="-25000" dirty="0" smtClean="0"/>
              <a:t>12</a:t>
            </a:r>
            <a:r>
              <a:rPr lang="es-ES" dirty="0" smtClean="0"/>
              <a:t>)</a:t>
            </a:r>
          </a:p>
          <a:p>
            <a:pPr>
              <a:buNone/>
            </a:pPr>
            <a:r>
              <a:rPr lang="es-ES" sz="1600" dirty="0" smtClean="0">
                <a:hlinkClick r:id="rId2"/>
              </a:rPr>
              <a:t>https://lpi.oregonstate.edu/es/mic/vitaminas/vitamina-B12</a:t>
            </a:r>
            <a:endParaRPr lang="es-ES" sz="1600" dirty="0"/>
          </a:p>
        </p:txBody>
      </p:sp>
      <p:pic>
        <p:nvPicPr>
          <p:cNvPr id="8" name="7 Imagen" descr="CULP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20272" y="2348880"/>
            <a:ext cx="1297487" cy="947936"/>
          </a:xfrm>
          <a:prstGeom prst="rect">
            <a:avLst/>
          </a:prstGeom>
        </p:spPr>
      </p:pic>
      <p:pic>
        <p:nvPicPr>
          <p:cNvPr id="9" name="8 Imagen" descr="DIGESTIO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2160" y="4404560"/>
            <a:ext cx="1224136" cy="1760744"/>
          </a:xfrm>
          <a:prstGeom prst="rect">
            <a:avLst/>
          </a:prstGeom>
        </p:spPr>
      </p:pic>
      <p:pic>
        <p:nvPicPr>
          <p:cNvPr id="10" name="9 Imagen" descr="VAC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03848" y="2492896"/>
            <a:ext cx="838323" cy="546732"/>
          </a:xfrm>
          <a:prstGeom prst="rect">
            <a:avLst/>
          </a:prstGeom>
        </p:spPr>
      </p:pic>
      <p:pic>
        <p:nvPicPr>
          <p:cNvPr id="11" name="10 Imagen" descr="CABALL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2339752" y="3501008"/>
            <a:ext cx="865688" cy="576064"/>
          </a:xfrm>
          <a:prstGeom prst="rect">
            <a:avLst/>
          </a:prstGeom>
        </p:spPr>
      </p:pic>
      <p:pic>
        <p:nvPicPr>
          <p:cNvPr id="12" name="11 Imagen" descr="CONEJO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635896" y="4077072"/>
            <a:ext cx="576064" cy="766672"/>
          </a:xfrm>
          <a:prstGeom prst="rect">
            <a:avLst/>
          </a:prstGeom>
        </p:spPr>
      </p:pic>
      <p:pic>
        <p:nvPicPr>
          <p:cNvPr id="13" name="12 Imagen" descr="KOALA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259631" y="5373216"/>
            <a:ext cx="1044297" cy="6973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742703" y="561553"/>
            <a:ext cx="6253458" cy="5507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l-ES" dirty="0" smtClean="0"/>
              <a:t>Fontes de información</a:t>
            </a:r>
            <a:endParaRPr lang="gl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gl-ES" dirty="0" smtClean="0">
                <a:hlinkClick r:id="rId2"/>
              </a:rPr>
              <a:t>http://www.aecosan.msssi.gob.es/AECOSAN/web/home/index.htm</a:t>
            </a:r>
            <a:endParaRPr lang="gl-ES" dirty="0" smtClean="0"/>
          </a:p>
          <a:p>
            <a:r>
              <a:rPr lang="gl-ES" dirty="0" smtClean="0">
                <a:hlinkClick r:id="rId3"/>
              </a:rPr>
              <a:t>https://www.sergas.es/Saude-publica/Control-oficial-na-seguridade-alimentaria</a:t>
            </a:r>
            <a:endParaRPr lang="gl-ES" dirty="0" smtClean="0"/>
          </a:p>
          <a:p>
            <a:r>
              <a:rPr lang="gl-ES" dirty="0" smtClean="0">
                <a:hlinkClick r:id="rId4"/>
              </a:rPr>
              <a:t>https://seguridadalimentaria.elika.eus/</a:t>
            </a:r>
            <a:endParaRPr lang="gl-ES" dirty="0" smtClean="0"/>
          </a:p>
          <a:p>
            <a:pPr>
              <a:buNone/>
            </a:pPr>
            <a:endParaRPr lang="gl-E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500683" y="2967335"/>
            <a:ext cx="6142643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es-ES" sz="5400" b="1" cap="none" spc="0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/>
              </a:rPr>
              <a:t>Grazas</a:t>
            </a:r>
            <a:r>
              <a:rPr lang="es-ES" sz="5400" b="1" cap="none" spc="0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/>
              </a:rPr>
              <a:t> </a:t>
            </a:r>
            <a:r>
              <a:rPr lang="es-ES" sz="5400" b="1" cap="none" spc="0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/>
              </a:rPr>
              <a:t>pola</a:t>
            </a:r>
            <a:r>
              <a:rPr lang="es-ES" sz="5400" b="1" cap="none" spc="0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/>
              </a:rPr>
              <a:t> atención</a:t>
            </a:r>
          </a:p>
          <a:p>
            <a:pPr algn="ctr"/>
            <a:r>
              <a:rPr lang="es-ES" sz="28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Mª de los Ángeles Fernández Sánchez</a:t>
            </a:r>
          </a:p>
          <a:p>
            <a:pPr algn="ctr"/>
            <a:r>
              <a:rPr lang="es-ES" sz="2800" b="1" cap="none" spc="0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/>
              </a:rPr>
              <a:t>Angeles.Fernandez.Sanchez@sergas.es</a:t>
            </a:r>
          </a:p>
          <a:p>
            <a:pPr algn="ctr"/>
            <a:endParaRPr lang="es-ES" sz="2800" b="1" cap="none" spc="0" dirty="0">
              <a:ln/>
              <a:solidFill>
                <a:schemeClr val="accent5">
                  <a:tint val="50000"/>
                  <a:satMod val="18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gl-ES" dirty="0" smtClean="0"/>
              <a:t>Necesidade de alimentarse</a:t>
            </a:r>
            <a:endParaRPr lang="gl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gl-ES" dirty="0" smtClean="0"/>
              <a:t>Orgánica: obtención de material de síntesis molecular e enerxía</a:t>
            </a:r>
            <a:endParaRPr lang="gl-ES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gl-ES" dirty="0" smtClean="0"/>
              <a:t>A dieta equilibrada garante a nosa saúde</a:t>
            </a:r>
          </a:p>
          <a:p>
            <a:r>
              <a:rPr lang="gl-ES" dirty="0" smtClean="0"/>
              <a:t>As modas alimentarias alimentan as enfermidades metabólicas</a:t>
            </a:r>
          </a:p>
          <a:p>
            <a:r>
              <a:rPr lang="gl-ES" dirty="0" smtClean="0"/>
              <a:t>Onde nacen a anorexia, bulimia, malnutrición, obesidade? </a:t>
            </a:r>
          </a:p>
          <a:p>
            <a:pPr>
              <a:buNone/>
            </a:pPr>
            <a:r>
              <a:rPr lang="gl-ES" i="1" dirty="0" smtClean="0"/>
              <a:t>Mens sana in corpore sano</a:t>
            </a:r>
            <a:endParaRPr lang="gl-ES" i="1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gl-ES" dirty="0" smtClean="0"/>
              <a:t>Sensorial: gusto de comer</a:t>
            </a:r>
            <a:endParaRPr lang="gl-ES" dirty="0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gl-ES" dirty="0" smtClean="0"/>
              <a:t>Saciedade: mediada por mecanismos neurolóxicos</a:t>
            </a:r>
          </a:p>
          <a:p>
            <a:r>
              <a:rPr lang="gl-ES" dirty="0" smtClean="0"/>
              <a:t>Démonos tempo:</a:t>
            </a:r>
          </a:p>
          <a:p>
            <a:pPr lvl="1"/>
            <a:r>
              <a:rPr lang="gl-ES" dirty="0" smtClean="0"/>
              <a:t>O placer empeza coa vista</a:t>
            </a:r>
          </a:p>
          <a:p>
            <a:pPr lvl="1"/>
            <a:r>
              <a:rPr lang="gl-ES" dirty="0" smtClean="0"/>
              <a:t>A dixestión comeza na boca</a:t>
            </a:r>
          </a:p>
          <a:p>
            <a:pPr lvl="1"/>
            <a:r>
              <a:rPr lang="gl-ES" dirty="0" smtClean="0"/>
              <a:t>O sabor require contacto coas papilas gustativas</a:t>
            </a:r>
            <a:endParaRPr lang="gl-E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s-ES" dirty="0" smtClean="0"/>
              <a:t>COÑECER O ORGANISMO PARA COÑECER AS NECESIDADES</a:t>
            </a:r>
            <a:endParaRPr lang="es-ES" dirty="0"/>
          </a:p>
        </p:txBody>
      </p:sp>
      <p:pic>
        <p:nvPicPr>
          <p:cNvPr id="4" name="3 Marcador de contenido" descr="scales-310131_64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51920" y="5085184"/>
            <a:ext cx="1656184" cy="165877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7" name="6 CuadroTexto"/>
          <p:cNvSpPr txBox="1"/>
          <p:nvPr/>
        </p:nvSpPr>
        <p:spPr>
          <a:xfrm>
            <a:off x="5508104" y="1844825"/>
            <a:ext cx="3168352" cy="31700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gl-ES" dirty="0" smtClean="0"/>
              <a:t>NECESIDADES NUTRICIONAIS:</a:t>
            </a:r>
          </a:p>
          <a:p>
            <a:r>
              <a:rPr lang="gl-ES" dirty="0" smtClean="0"/>
              <a:t>Enerxía e nutrintes </a:t>
            </a:r>
            <a:r>
              <a:rPr lang="gl-ES" sz="2000" b="1" u="sng" dirty="0" smtClean="0">
                <a:solidFill>
                  <a:schemeClr val="accent2"/>
                </a:solidFill>
              </a:rPr>
              <a:t>esenciais </a:t>
            </a:r>
            <a:r>
              <a:rPr lang="gl-ES" dirty="0" smtClean="0"/>
              <a:t>que un individuo necesita para estar sano.</a:t>
            </a:r>
          </a:p>
          <a:p>
            <a:endParaRPr lang="gl-ES" dirty="0" smtClean="0"/>
          </a:p>
          <a:p>
            <a:r>
              <a:rPr lang="gl-ES" dirty="0" smtClean="0"/>
              <a:t>Dependen de:</a:t>
            </a:r>
          </a:p>
          <a:p>
            <a:endParaRPr lang="gl-ES" dirty="0" smtClean="0"/>
          </a:p>
          <a:p>
            <a:pPr>
              <a:buFont typeface="Arial" pitchFamily="34" charset="0"/>
              <a:buChar char="•"/>
            </a:pPr>
            <a:r>
              <a:rPr lang="gl-ES" dirty="0" smtClean="0"/>
              <a:t>IDADE</a:t>
            </a:r>
          </a:p>
          <a:p>
            <a:pPr>
              <a:buFont typeface="Arial" pitchFamily="34" charset="0"/>
              <a:buChar char="•"/>
            </a:pPr>
            <a:r>
              <a:rPr lang="gl-ES" dirty="0" smtClean="0"/>
              <a:t>SEXO</a:t>
            </a:r>
          </a:p>
          <a:p>
            <a:pPr>
              <a:buFont typeface="Arial" pitchFamily="34" charset="0"/>
              <a:buChar char="•"/>
            </a:pPr>
            <a:r>
              <a:rPr lang="gl-ES" dirty="0" smtClean="0"/>
              <a:t>ACTIVIDADE FÍSICA</a:t>
            </a:r>
          </a:p>
          <a:p>
            <a:pPr>
              <a:buFont typeface="Arial" pitchFamily="34" charset="0"/>
              <a:buChar char="•"/>
            </a:pPr>
            <a:r>
              <a:rPr lang="gl-ES" dirty="0" smtClean="0"/>
              <a:t>ESTADO FISIOLÓXICO</a:t>
            </a:r>
            <a:endParaRPr lang="es-ES" dirty="0" smtClean="0"/>
          </a:p>
        </p:txBody>
      </p:sp>
      <p:sp>
        <p:nvSpPr>
          <p:cNvPr id="9" name="8 CuadroTexto"/>
          <p:cNvSpPr txBox="1"/>
          <p:nvPr/>
        </p:nvSpPr>
        <p:spPr>
          <a:xfrm>
            <a:off x="611560" y="1916833"/>
            <a:ext cx="3168352" cy="313932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METABOLISMO:</a:t>
            </a:r>
          </a:p>
          <a:p>
            <a:endParaRPr lang="es-ES" dirty="0" smtClean="0"/>
          </a:p>
          <a:p>
            <a:pPr lvl="1">
              <a:buFont typeface="Arial" pitchFamily="34" charset="0"/>
              <a:buChar char="•"/>
            </a:pPr>
            <a:r>
              <a:rPr lang="gl-ES" dirty="0" smtClean="0"/>
              <a:t>CATABOLISMO: Degradación de moléculas</a:t>
            </a:r>
          </a:p>
          <a:p>
            <a:pPr lvl="1"/>
            <a:r>
              <a:rPr lang="gl-ES" dirty="0" smtClean="0"/>
              <a:t>Obtención de enerxía</a:t>
            </a:r>
          </a:p>
          <a:p>
            <a:pPr lvl="1">
              <a:buFont typeface="Arial" pitchFamily="34" charset="0"/>
              <a:buChar char="•"/>
            </a:pPr>
            <a:endParaRPr lang="gl-ES" dirty="0" smtClean="0"/>
          </a:p>
          <a:p>
            <a:pPr lvl="1">
              <a:buFont typeface="Arial" pitchFamily="34" charset="0"/>
              <a:buChar char="•"/>
            </a:pPr>
            <a:r>
              <a:rPr lang="gl-ES" dirty="0" smtClean="0"/>
              <a:t>ANABOLISMO: </a:t>
            </a:r>
          </a:p>
          <a:p>
            <a:pPr lvl="1"/>
            <a:r>
              <a:rPr lang="gl-ES" dirty="0" smtClean="0"/>
              <a:t>Síntese de moléculas</a:t>
            </a:r>
          </a:p>
          <a:p>
            <a:pPr lvl="1"/>
            <a:r>
              <a:rPr lang="gl-ES" dirty="0" smtClean="0"/>
              <a:t>Require enerxía</a:t>
            </a:r>
          </a:p>
          <a:p>
            <a:pPr lvl="1"/>
            <a:endParaRPr lang="gl-ES" dirty="0" smtClean="0"/>
          </a:p>
          <a:p>
            <a:pPr lvl="1"/>
            <a:endParaRPr lang="gl-E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s-ES" dirty="0" smtClean="0"/>
              <a:t>COÑECER OS ALIMENTOS PARA PLANIFICAR A DIETA</a:t>
            </a:r>
            <a:endParaRPr lang="es-ES" dirty="0"/>
          </a:p>
        </p:txBody>
      </p:sp>
      <p:pic>
        <p:nvPicPr>
          <p:cNvPr id="4" name="3 Marcador de contenido" descr="lineal supe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15816" y="2852936"/>
            <a:ext cx="3029204" cy="226870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6" name="5 Imagen" descr="dental-2351804_960_72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356992"/>
            <a:ext cx="1440160" cy="1440160"/>
          </a:xfrm>
          <a:prstGeom prst="rect">
            <a:avLst/>
          </a:prstGeom>
        </p:spPr>
      </p:pic>
      <p:pic>
        <p:nvPicPr>
          <p:cNvPr id="7" name="6 Imagen" descr="tóxic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35696" y="5373216"/>
            <a:ext cx="1224136" cy="1224136"/>
          </a:xfrm>
          <a:prstGeom prst="rect">
            <a:avLst/>
          </a:prstGeom>
        </p:spPr>
      </p:pic>
      <p:pic>
        <p:nvPicPr>
          <p:cNvPr id="8" name="7 Imagen" descr="obes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87624" y="1700808"/>
            <a:ext cx="1651539" cy="1296144"/>
          </a:xfrm>
          <a:prstGeom prst="rect">
            <a:avLst/>
          </a:prstGeom>
        </p:spPr>
      </p:pic>
      <p:pic>
        <p:nvPicPr>
          <p:cNvPr id="9" name="8 Imagen" descr="contrapes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56176" y="1700808"/>
            <a:ext cx="1440160" cy="1368152"/>
          </a:xfrm>
          <a:prstGeom prst="rect">
            <a:avLst/>
          </a:prstGeom>
        </p:spPr>
      </p:pic>
      <p:pic>
        <p:nvPicPr>
          <p:cNvPr id="10" name="9 Imagen" descr="hEALTY EATING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64249" y="3356992"/>
            <a:ext cx="2034513" cy="1440160"/>
          </a:xfrm>
          <a:prstGeom prst="rect">
            <a:avLst/>
          </a:prstGeom>
        </p:spPr>
      </p:pic>
      <p:pic>
        <p:nvPicPr>
          <p:cNvPr id="11" name="10 Imagen" descr="FRUTA EXERCICIO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436096" y="5517232"/>
            <a:ext cx="1690367" cy="1124744"/>
          </a:xfrm>
          <a:prstGeom prst="rect">
            <a:avLst/>
          </a:prstGeom>
        </p:spPr>
      </p:pic>
      <p:pic>
        <p:nvPicPr>
          <p:cNvPr id="12" name="11 Imagen" descr="CARDIOSAUDABLE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987824" y="1772816"/>
            <a:ext cx="285750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s-ES" dirty="0" smtClean="0"/>
              <a:t>O </a:t>
            </a:r>
            <a:r>
              <a:rPr lang="es-ES" dirty="0" err="1" smtClean="0"/>
              <a:t>século</a:t>
            </a:r>
            <a:r>
              <a:rPr lang="es-ES" dirty="0" smtClean="0"/>
              <a:t> XXI e a pirámide alimentaria</a:t>
            </a:r>
            <a:endParaRPr lang="es-ES" dirty="0"/>
          </a:p>
        </p:txBody>
      </p:sp>
      <p:pic>
        <p:nvPicPr>
          <p:cNvPr id="10" name="9 Marcador de contenido" descr="Piramide_NAOS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2600" y="1269056"/>
            <a:ext cx="4356059" cy="5328296"/>
          </a:xfrm>
        </p:spPr>
      </p:pic>
      <p:pic>
        <p:nvPicPr>
          <p:cNvPr id="6" name="5 Marcador de contenido" descr="nutri-score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20072" y="1268760"/>
            <a:ext cx="1233346" cy="809678"/>
          </a:xfrm>
        </p:spPr>
      </p:pic>
      <p:sp>
        <p:nvSpPr>
          <p:cNvPr id="7" name="6 CuadroTexto"/>
          <p:cNvSpPr txBox="1"/>
          <p:nvPr/>
        </p:nvSpPr>
        <p:spPr>
          <a:xfrm>
            <a:off x="4932040" y="4734342"/>
            <a:ext cx="3600400" cy="18158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sz="1200" b="1" dirty="0" smtClean="0"/>
              <a:t> </a:t>
            </a:r>
            <a:r>
              <a:rPr lang="es-ES" sz="1100" b="1" dirty="0" smtClean="0"/>
              <a:t>“… Vamos a implantar el </a:t>
            </a:r>
            <a:r>
              <a:rPr lang="es-ES" sz="1100" b="1" u="sng" dirty="0" smtClean="0"/>
              <a:t>etiquetado frontal de calidad nutricional </a:t>
            </a:r>
            <a:r>
              <a:rPr lang="es-ES" sz="1100" b="1" dirty="0" smtClean="0"/>
              <a:t>para aportar mejor información a los consumidores de alimentos y bebidas…”</a:t>
            </a:r>
          </a:p>
          <a:p>
            <a:r>
              <a:rPr lang="es-ES" sz="1100" b="1" dirty="0" smtClean="0"/>
              <a:t> (AECOSAN 12/11/18)</a:t>
            </a:r>
          </a:p>
          <a:p>
            <a:endParaRPr lang="es-ES" sz="1100" b="1" dirty="0" smtClean="0"/>
          </a:p>
          <a:p>
            <a:r>
              <a:rPr lang="es-ES" sz="1100" b="1" dirty="0" smtClean="0"/>
              <a:t>“…ha firmado  20 convenios con  las asociaciones representantes de 398 empresas alimentarias y de bebidas para reducir el contenido de una media del 10% de azúcar, grasas saturadas y sal …”  (AECOSAN 23/01/2019)</a:t>
            </a:r>
          </a:p>
          <a:p>
            <a:endParaRPr lang="es-ES" sz="1200" dirty="0" smtClean="0"/>
          </a:p>
        </p:txBody>
      </p:sp>
      <p:sp>
        <p:nvSpPr>
          <p:cNvPr id="9" name="8 CuadroTexto"/>
          <p:cNvSpPr txBox="1"/>
          <p:nvPr/>
        </p:nvSpPr>
        <p:spPr>
          <a:xfrm>
            <a:off x="4788024" y="2276872"/>
            <a:ext cx="4032448" cy="200054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gl-ES" sz="1200" dirty="0" smtClean="0"/>
              <a:t>Compara  por nutrientes alimentos semellantes:</a:t>
            </a:r>
          </a:p>
          <a:p>
            <a:r>
              <a:rPr lang="gl-ES" sz="1200" b="1" dirty="0" smtClean="0"/>
              <a:t>desfavorables: </a:t>
            </a:r>
            <a:r>
              <a:rPr lang="gl-ES" sz="1200" dirty="0" smtClean="0"/>
              <a:t>azucres simples, graxas saturadas e sal</a:t>
            </a:r>
          </a:p>
          <a:p>
            <a:r>
              <a:rPr lang="gl-ES" sz="1200" b="1" dirty="0" smtClean="0"/>
              <a:t>beneficiosos: </a:t>
            </a:r>
            <a:r>
              <a:rPr lang="gl-ES" sz="1200" dirty="0" smtClean="0"/>
              <a:t>proteína, fibra, ingredientes vexetais</a:t>
            </a:r>
          </a:p>
          <a:p>
            <a:endParaRPr lang="gl-ES" sz="1200" dirty="0" smtClean="0"/>
          </a:p>
          <a:p>
            <a:r>
              <a:rPr lang="gl-ES" sz="1200" dirty="0" smtClean="0"/>
              <a:t>Escala do </a:t>
            </a:r>
            <a:r>
              <a:rPr lang="gl-ES" sz="1200" b="1" dirty="0" smtClean="0">
                <a:solidFill>
                  <a:srgbClr val="00823B"/>
                </a:solidFill>
              </a:rPr>
              <a:t>verde (mellor calidade nutricional) </a:t>
            </a:r>
            <a:r>
              <a:rPr lang="gl-ES" sz="1200" dirty="0" smtClean="0"/>
              <a:t>ó </a:t>
            </a:r>
            <a:r>
              <a:rPr lang="gl-ES" sz="1200" b="1" dirty="0" smtClean="0">
                <a:solidFill>
                  <a:srgbClr val="FF0000"/>
                </a:solidFill>
              </a:rPr>
              <a:t>vermello (peor calidade nutricional</a:t>
            </a:r>
          </a:p>
          <a:p>
            <a:endParaRPr lang="gl-ES" sz="1200" dirty="0" smtClean="0"/>
          </a:p>
          <a:p>
            <a:r>
              <a:rPr lang="gl-ES" sz="1200" b="1" dirty="0" smtClean="0">
                <a:solidFill>
                  <a:schemeClr val="bg1"/>
                </a:solidFill>
              </a:rPr>
              <a:t>Sistema de orixe francés, fácil de entender pero incongruente no caso da dieta mediterránea</a:t>
            </a:r>
          </a:p>
          <a:p>
            <a:endParaRPr lang="es-ES" sz="1600" b="1" dirty="0" smtClean="0"/>
          </a:p>
        </p:txBody>
      </p:sp>
      <p:sp>
        <p:nvSpPr>
          <p:cNvPr id="11" name="10 CuadroTexto"/>
          <p:cNvSpPr txBox="1"/>
          <p:nvPr/>
        </p:nvSpPr>
        <p:spPr>
          <a:xfrm>
            <a:off x="6588224" y="1268760"/>
            <a:ext cx="2088232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" dirty="0" smtClean="0"/>
              <a:t>NUTRI-SCORE</a:t>
            </a:r>
          </a:p>
          <a:p>
            <a:endParaRPr lang="es-ES" dirty="0" smtClean="0"/>
          </a:p>
          <a:p>
            <a:endParaRPr lang="es-ES" dirty="0" smtClean="0"/>
          </a:p>
        </p:txBody>
      </p:sp>
      <p:pic>
        <p:nvPicPr>
          <p:cNvPr id="12" name="11 Imagen" descr="SEMÁFOR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68344" y="1628800"/>
            <a:ext cx="589210" cy="516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gl-ES" dirty="0" smtClean="0"/>
              <a:t>NOVA CLASIFICACIÓN DOS ALIMENTOS: OS ULTRAPROCESADOS</a:t>
            </a:r>
            <a:endParaRPr lang="gl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890664" cy="478112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gl-ES" dirty="0" smtClean="0"/>
              <a:t>Promovida pola Escola de Saúde Pública da Universidade de São Paulo</a:t>
            </a:r>
          </a:p>
          <a:p>
            <a:r>
              <a:rPr lang="gl-ES" dirty="0" smtClean="0"/>
              <a:t>Materialízase na “Guía Alimentar para a População Brasileira” editada polo Ministerio de Saúde</a:t>
            </a:r>
          </a:p>
          <a:p>
            <a:pPr>
              <a:buNone/>
            </a:pPr>
            <a:r>
              <a:rPr lang="gl-ES" dirty="0" smtClean="0">
                <a:hlinkClick r:id="rId2"/>
              </a:rPr>
              <a:t>http://bvsms.saude.gov.br/bvs/publicacoes/guia_alimentar_populacao_brasileira_2ed.pdf</a:t>
            </a:r>
            <a:endParaRPr lang="gl-ES" dirty="0" smtClean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347864" y="1600200"/>
            <a:ext cx="5338936" cy="478112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gl-ES" b="1" dirty="0" smtClean="0"/>
              <a:t>Alimentos in natura ou mínimamente procesados (leite pasteurizado): </a:t>
            </a:r>
            <a:r>
              <a:rPr lang="gl-ES" dirty="0" smtClean="0"/>
              <a:t>propostos como base da alimentación, en especial os vexetais</a:t>
            </a:r>
          </a:p>
          <a:p>
            <a:pPr marL="514350" indent="-514350">
              <a:buNone/>
            </a:pPr>
            <a:endParaRPr lang="gl-ES" dirty="0" smtClean="0"/>
          </a:p>
          <a:p>
            <a:pPr marL="514350" indent="-514350">
              <a:buFont typeface="+mj-lt"/>
              <a:buAutoNum type="arabicPeriod"/>
            </a:pPr>
            <a:r>
              <a:rPr lang="gl-ES" b="1" dirty="0" smtClean="0"/>
              <a:t>Aceites, graxas, sal e azucre: </a:t>
            </a:r>
            <a:r>
              <a:rPr lang="gl-ES" dirty="0" smtClean="0"/>
              <a:t>a utilizar sen exceso nas preparacións culinarias</a:t>
            </a:r>
          </a:p>
          <a:p>
            <a:pPr marL="514350" indent="-514350">
              <a:buNone/>
            </a:pPr>
            <a:endParaRPr lang="gl-ES" dirty="0" smtClean="0"/>
          </a:p>
          <a:p>
            <a:pPr marL="514350" indent="-514350">
              <a:buFont typeface="+mj-lt"/>
              <a:buAutoNum type="arabicPeriod"/>
            </a:pPr>
            <a:r>
              <a:rPr lang="gl-ES" b="1" dirty="0" smtClean="0"/>
              <a:t>Alimentos procesados na industria, </a:t>
            </a:r>
            <a:r>
              <a:rPr lang="gl-ES" dirty="0" smtClean="0"/>
              <a:t>empregados moitas veces como ingrediente (conserva de tomate, …): limitar o uso, como ingrediente</a:t>
            </a:r>
          </a:p>
          <a:p>
            <a:pPr marL="514350" indent="-514350">
              <a:buNone/>
            </a:pPr>
            <a:endParaRPr lang="gl-ES" dirty="0" smtClean="0"/>
          </a:p>
          <a:p>
            <a:pPr marL="514350" indent="-514350">
              <a:buFont typeface="+mj-lt"/>
              <a:buAutoNum type="arabicPeriod"/>
            </a:pPr>
            <a:r>
              <a:rPr lang="gl-ES" sz="2900" b="1" dirty="0" smtClean="0"/>
              <a:t>Alimentos ultraprocesados: </a:t>
            </a:r>
            <a:r>
              <a:rPr lang="gl-ES" dirty="0" smtClean="0"/>
              <a:t>con ingredientes de uso exclusivo industrial: evitalos</a:t>
            </a:r>
            <a:endParaRPr lang="gl-E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820</TotalTime>
  <Words>2686</Words>
  <Application>Microsoft Office PowerPoint</Application>
  <PresentationFormat>Presentación en pantalla (4:3)</PresentationFormat>
  <Paragraphs>417</Paragraphs>
  <Slides>42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42</vt:i4>
      </vt:variant>
    </vt:vector>
  </HeadingPairs>
  <TitlesOfParts>
    <vt:vector size="43" baseType="lpstr">
      <vt:lpstr>Tema de Office</vt:lpstr>
      <vt:lpstr>Investigación na aula</vt:lpstr>
      <vt:lpstr>Como alimentarse para ter saúde</vt:lpstr>
      <vt:lpstr>Investigando na aula </vt:lpstr>
      <vt:lpstr>DIFERENTE ANATOMÍA OU DIXESTIÓN,  DIFERENTE DIETA</vt:lpstr>
      <vt:lpstr>Necesidade de alimentarse</vt:lpstr>
      <vt:lpstr>COÑECER O ORGANISMO PARA COÑECER AS NECESIDADES</vt:lpstr>
      <vt:lpstr>COÑECER OS ALIMENTOS PARA PLANIFICAR A DIETA</vt:lpstr>
      <vt:lpstr>O século XXI e a pirámide alimentaria</vt:lpstr>
      <vt:lpstr>NOVA CLASIFICACIÓN DOS ALIMENTOS: OS ULTRAPROCESADOS</vt:lpstr>
      <vt:lpstr>A Pasteurización: mínimo procesado e máxima hixiene de alimentos</vt:lpstr>
      <vt:lpstr>Estratexia NAOS  (art. 36 Lei 17/ 2011 de Seguridade Alimentaria e Nutrición)</vt:lpstr>
      <vt:lpstr>Publicidade alimentaria </vt:lpstr>
      <vt:lpstr>EMPRESAS ADHERIDAS</vt:lpstr>
      <vt:lpstr>Publicidade alimentaria </vt:lpstr>
      <vt:lpstr>Consultoras de datos/  Bases de datos de consumo</vt:lpstr>
      <vt:lpstr>Normas éticas código PAOS</vt:lpstr>
      <vt:lpstr>OBESIDADE  MALNUTRICIÓN </vt:lpstr>
      <vt:lpstr>Principio de legalidade (art. 44: Publicidade de alimentos) </vt:lpstr>
      <vt:lpstr>Estratexia de marketing:  Aval relaccionado coa saúde</vt:lpstr>
      <vt:lpstr>Aditivos: presentes e pouco visibles</vt:lpstr>
      <vt:lpstr>Ferrero (adherido a PAOS)</vt:lpstr>
      <vt:lpstr>Promoción da Saúde</vt:lpstr>
      <vt:lpstr>Promoción da Saúde:  Control dos alimentos</vt:lpstr>
      <vt:lpstr>RISCOS ALIMENTARIOS </vt:lpstr>
      <vt:lpstr>MEDIDAS ESPECIAIS NO ÁMBITO ESCOLAR  (Art. 40 Lei 17/2011)</vt:lpstr>
      <vt:lpstr>INFORMACIÓN Ó CONSUMIDOR Regulamento (UE) 1169/2011, de 25 de outubro de 2011  R D  1334/1999, Norma Xeral de Etiquetado e RD126/2015, de 27 de febreiro</vt:lpstr>
      <vt:lpstr>TRAZABILIDADE</vt:lpstr>
      <vt:lpstr>INFORMACIÓN EN MATERIA DE ALERXENOS</vt:lpstr>
      <vt:lpstr>14 alerxenos de declaración obrigatoria</vt:lpstr>
      <vt:lpstr>ETIQUETADO NUTRICIONAL</vt:lpstr>
      <vt:lpstr>Normas de calidade</vt:lpstr>
      <vt:lpstr>DECLARACIÓN DE PROPIEDADES SAUDABLES</vt:lpstr>
      <vt:lpstr>Antídoto para a hipercolesterolemia?</vt:lpstr>
      <vt:lpstr>Presentación de PowerPoint</vt:lpstr>
      <vt:lpstr>Intoxicación por Listeria. Andalucía 2019</vt:lpstr>
      <vt:lpstr>Intoxicación por Histamina en centros educativos</vt:lpstr>
      <vt:lpstr>Presentación de PowerPoint</vt:lpstr>
      <vt:lpstr>Claves para a seguridade dos alimentos</vt:lpstr>
      <vt:lpstr>Presentación de PowerPoint</vt:lpstr>
      <vt:lpstr>Presentación de PowerPoint</vt:lpstr>
      <vt:lpstr>Fontes de información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cp:lastModifiedBy>Usuario</cp:lastModifiedBy>
  <cp:revision>87</cp:revision>
  <dcterms:modified xsi:type="dcterms:W3CDTF">2019-11-11T15:53:51Z</dcterms:modified>
</cp:coreProperties>
</file>