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  <p:sldMasterId id="2147483687" r:id="rId3"/>
  </p:sldMasterIdLst>
  <p:notesMasterIdLst>
    <p:notesMasterId r:id="rId5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076A2-189F-42CE-BEE6-D3CA7BA534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4897596-4BB7-4C3D-A9BB-248CC8217381}">
      <dgm:prSet phldrT="[Texto]" custT="1"/>
      <dgm:spPr/>
      <dgm:t>
        <a:bodyPr/>
        <a:lstStyle/>
        <a:p>
          <a:r>
            <a:rPr lang="es-ES" altLang="es-ES" sz="2400" dirty="0">
              <a:latin typeface="Arial" panose="020B0604020202020204" pitchFamily="34" charset="0"/>
              <a:cs typeface="Arial" panose="020B0604020202020204" pitchFamily="34" charset="0"/>
            </a:rPr>
            <a:t>El impacto del TDAH en la familia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27440-E820-409E-A626-C629ADC66FE5}" type="parTrans" cxnId="{BFB5FEE3-AA3C-4C61-B425-0F6E944532E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B5CDD-9A9A-4C01-A9B1-BBECE5586D53}" type="sibTrans" cxnId="{BFB5FEE3-AA3C-4C61-B425-0F6E944532E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22266-C378-48C2-936A-0D5D94695726}">
      <dgm:prSet phldrT="[Texto]" custT="1"/>
      <dgm:spPr/>
      <dgm:t>
        <a:bodyPr/>
        <a:lstStyle/>
        <a:p>
          <a:r>
            <a:rPr lang="es-ES" altLang="es-ES" sz="2400">
              <a:latin typeface="Arial" panose="020B0604020202020204" pitchFamily="34" charset="0"/>
              <a:cs typeface="Arial" panose="020B0604020202020204" pitchFamily="34" charset="0"/>
            </a:rPr>
            <a:t>La familia como factor de protección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C8A64-E1E5-48EC-9D76-11DFE01AE34E}" type="parTrans" cxnId="{199DF17A-18BC-4190-839E-C3EA45CA79B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EB7E6-1759-4D6A-BFE8-38A88794808F}" type="sibTrans" cxnId="{199DF17A-18BC-4190-839E-C3EA45CA79B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F868DF-FFD6-415A-937D-7BE30E85DF62}">
      <dgm:prSet phldrT="[Texto]" custT="1"/>
      <dgm:spPr/>
      <dgm:t>
        <a:bodyPr/>
        <a:lstStyle/>
        <a:p>
          <a:r>
            <a:rPr lang="es-ES" altLang="es-ES" sz="2400">
              <a:latin typeface="Arial" panose="020B0604020202020204" pitchFamily="34" charset="0"/>
              <a:cs typeface="Arial" panose="020B0604020202020204" pitchFamily="34" charset="0"/>
            </a:rPr>
            <a:t>Manejo del estrés parental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DBDEE-4D97-4410-AB9B-E946CDEBB7FF}" type="parTrans" cxnId="{3FFFDB24-036C-491B-8C17-B5FD27F5E11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C85E80-4497-44BB-BC2F-3F650FB0706B}" type="sibTrans" cxnId="{3FFFDB24-036C-491B-8C17-B5FD27F5E11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1A660-3678-4F6B-9FB7-874618B54913}">
      <dgm:prSet phldrT="[Texto]" custT="1"/>
      <dgm:spPr/>
      <dgm:t>
        <a:bodyPr/>
        <a:lstStyle/>
        <a:p>
          <a:r>
            <a:rPr lang="es-ES" altLang="es-ES" sz="2400">
              <a:latin typeface="Arial" panose="020B0604020202020204" pitchFamily="34" charset="0"/>
              <a:cs typeface="Arial" panose="020B0604020202020204" pitchFamily="34" charset="0"/>
            </a:rPr>
            <a:t>La relación familia-centro escolar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0C29C-3500-4B8C-8744-05E4CEF781EB}" type="parTrans" cxnId="{B4A933F3-D341-4C6D-AB07-0075E5D4A25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CB0A1-E061-4B89-8B55-7736F8C91DAC}" type="sibTrans" cxnId="{B4A933F3-D341-4C6D-AB07-0075E5D4A25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68B89-BF91-4377-A3EC-5B92BAD4923C}" type="pres">
      <dgm:prSet presAssocID="{238076A2-189F-42CE-BEE6-D3CA7BA53455}" presName="Name0" presStyleCnt="0">
        <dgm:presLayoutVars>
          <dgm:chMax val="7"/>
          <dgm:chPref val="7"/>
          <dgm:dir/>
        </dgm:presLayoutVars>
      </dgm:prSet>
      <dgm:spPr/>
    </dgm:pt>
    <dgm:pt modelId="{10B8C975-8310-4F1A-AF53-DC99EF01D207}" type="pres">
      <dgm:prSet presAssocID="{238076A2-189F-42CE-BEE6-D3CA7BA53455}" presName="Name1" presStyleCnt="0"/>
      <dgm:spPr/>
    </dgm:pt>
    <dgm:pt modelId="{93DEE5C7-EEB4-473F-A6AF-E0D046573074}" type="pres">
      <dgm:prSet presAssocID="{238076A2-189F-42CE-BEE6-D3CA7BA53455}" presName="cycle" presStyleCnt="0"/>
      <dgm:spPr/>
    </dgm:pt>
    <dgm:pt modelId="{AAFA01BB-6EC9-4BBB-842E-1D6EDD476848}" type="pres">
      <dgm:prSet presAssocID="{238076A2-189F-42CE-BEE6-D3CA7BA53455}" presName="srcNode" presStyleLbl="node1" presStyleIdx="0" presStyleCnt="4"/>
      <dgm:spPr/>
    </dgm:pt>
    <dgm:pt modelId="{62669F17-401A-4ED8-B100-90A7F15F0B0C}" type="pres">
      <dgm:prSet presAssocID="{238076A2-189F-42CE-BEE6-D3CA7BA53455}" presName="conn" presStyleLbl="parChTrans1D2" presStyleIdx="0" presStyleCnt="1"/>
      <dgm:spPr/>
    </dgm:pt>
    <dgm:pt modelId="{AE58228C-DA71-4662-8C1F-FFEC81844530}" type="pres">
      <dgm:prSet presAssocID="{238076A2-189F-42CE-BEE6-D3CA7BA53455}" presName="extraNode" presStyleLbl="node1" presStyleIdx="0" presStyleCnt="4"/>
      <dgm:spPr/>
    </dgm:pt>
    <dgm:pt modelId="{BC3C61E1-5C61-4F46-8D78-5484B85F15ED}" type="pres">
      <dgm:prSet presAssocID="{238076A2-189F-42CE-BEE6-D3CA7BA53455}" presName="dstNode" presStyleLbl="node1" presStyleIdx="0" presStyleCnt="4"/>
      <dgm:spPr/>
    </dgm:pt>
    <dgm:pt modelId="{C0222FBE-5672-4594-89B4-091FE2C6686E}" type="pres">
      <dgm:prSet presAssocID="{E4897596-4BB7-4C3D-A9BB-248CC8217381}" presName="text_1" presStyleLbl="node1" presStyleIdx="0" presStyleCnt="4">
        <dgm:presLayoutVars>
          <dgm:bulletEnabled val="1"/>
        </dgm:presLayoutVars>
      </dgm:prSet>
      <dgm:spPr/>
    </dgm:pt>
    <dgm:pt modelId="{CB6C0C13-517E-4F11-A98A-24233C8055EB}" type="pres">
      <dgm:prSet presAssocID="{E4897596-4BB7-4C3D-A9BB-248CC8217381}" presName="accent_1" presStyleCnt="0"/>
      <dgm:spPr/>
    </dgm:pt>
    <dgm:pt modelId="{ABE678E7-C8FA-4B86-9C6C-8333C54B603B}" type="pres">
      <dgm:prSet presAssocID="{E4897596-4BB7-4C3D-A9BB-248CC8217381}" presName="accentRepeatNode" presStyleLbl="solidFgAcc1" presStyleIdx="0" presStyleCnt="4"/>
      <dgm:spPr/>
    </dgm:pt>
    <dgm:pt modelId="{5A172981-E119-431D-A03D-A6CBF75A8397}" type="pres">
      <dgm:prSet presAssocID="{5AF22266-C378-48C2-936A-0D5D94695726}" presName="text_2" presStyleLbl="node1" presStyleIdx="1" presStyleCnt="4">
        <dgm:presLayoutVars>
          <dgm:bulletEnabled val="1"/>
        </dgm:presLayoutVars>
      </dgm:prSet>
      <dgm:spPr/>
    </dgm:pt>
    <dgm:pt modelId="{DF382247-4A3D-46A4-AED2-65AD39429EFC}" type="pres">
      <dgm:prSet presAssocID="{5AF22266-C378-48C2-936A-0D5D94695726}" presName="accent_2" presStyleCnt="0"/>
      <dgm:spPr/>
    </dgm:pt>
    <dgm:pt modelId="{60B7F462-86AF-45FF-A278-D2CE8E714DFF}" type="pres">
      <dgm:prSet presAssocID="{5AF22266-C378-48C2-936A-0D5D94695726}" presName="accentRepeatNode" presStyleLbl="solidFgAcc1" presStyleIdx="1" presStyleCnt="4"/>
      <dgm:spPr/>
    </dgm:pt>
    <dgm:pt modelId="{89B212DB-2D5A-421A-AF86-067B15845895}" type="pres">
      <dgm:prSet presAssocID="{9BF868DF-FFD6-415A-937D-7BE30E85DF62}" presName="text_3" presStyleLbl="node1" presStyleIdx="2" presStyleCnt="4">
        <dgm:presLayoutVars>
          <dgm:bulletEnabled val="1"/>
        </dgm:presLayoutVars>
      </dgm:prSet>
      <dgm:spPr/>
    </dgm:pt>
    <dgm:pt modelId="{5BB4B9B7-AD99-4981-A33B-C6CECB575C05}" type="pres">
      <dgm:prSet presAssocID="{9BF868DF-FFD6-415A-937D-7BE30E85DF62}" presName="accent_3" presStyleCnt="0"/>
      <dgm:spPr/>
    </dgm:pt>
    <dgm:pt modelId="{39258C28-B9A3-4D68-8F90-213C61FD263E}" type="pres">
      <dgm:prSet presAssocID="{9BF868DF-FFD6-415A-937D-7BE30E85DF62}" presName="accentRepeatNode" presStyleLbl="solidFgAcc1" presStyleIdx="2" presStyleCnt="4"/>
      <dgm:spPr/>
    </dgm:pt>
    <dgm:pt modelId="{363DFA66-5082-425C-B69C-9A3C5E82F02C}" type="pres">
      <dgm:prSet presAssocID="{F1A1A660-3678-4F6B-9FB7-874618B54913}" presName="text_4" presStyleLbl="node1" presStyleIdx="3" presStyleCnt="4">
        <dgm:presLayoutVars>
          <dgm:bulletEnabled val="1"/>
        </dgm:presLayoutVars>
      </dgm:prSet>
      <dgm:spPr/>
    </dgm:pt>
    <dgm:pt modelId="{7C99913F-9035-4133-B90A-2D80B5E38950}" type="pres">
      <dgm:prSet presAssocID="{F1A1A660-3678-4F6B-9FB7-874618B54913}" presName="accent_4" presStyleCnt="0"/>
      <dgm:spPr/>
    </dgm:pt>
    <dgm:pt modelId="{503DC2BC-0809-483A-8554-6F7E375B7FE5}" type="pres">
      <dgm:prSet presAssocID="{F1A1A660-3678-4F6B-9FB7-874618B54913}" presName="accentRepeatNode" presStyleLbl="solidFgAcc1" presStyleIdx="3" presStyleCnt="4"/>
      <dgm:spPr/>
    </dgm:pt>
  </dgm:ptLst>
  <dgm:cxnLst>
    <dgm:cxn modelId="{511CE720-087D-4A61-A8F3-ADA8269051A2}" type="presOf" srcId="{9BF868DF-FFD6-415A-937D-7BE30E85DF62}" destId="{89B212DB-2D5A-421A-AF86-067B15845895}" srcOrd="0" destOrd="0" presId="urn:microsoft.com/office/officeart/2008/layout/VerticalCurvedList"/>
    <dgm:cxn modelId="{3FFFDB24-036C-491B-8C17-B5FD27F5E117}" srcId="{238076A2-189F-42CE-BEE6-D3CA7BA53455}" destId="{9BF868DF-FFD6-415A-937D-7BE30E85DF62}" srcOrd="2" destOrd="0" parTransId="{C87DBDEE-4D97-4410-AB9B-E946CDEBB7FF}" sibTransId="{E0C85E80-4497-44BB-BC2F-3F650FB0706B}"/>
    <dgm:cxn modelId="{B5831138-D2E6-47F7-BE3D-C894CF074A4C}" type="presOf" srcId="{F1A1A660-3678-4F6B-9FB7-874618B54913}" destId="{363DFA66-5082-425C-B69C-9A3C5E82F02C}" srcOrd="0" destOrd="0" presId="urn:microsoft.com/office/officeart/2008/layout/VerticalCurvedList"/>
    <dgm:cxn modelId="{0D72BC4A-6237-4FF3-B338-FCE114F9FFB2}" type="presOf" srcId="{E4897596-4BB7-4C3D-A9BB-248CC8217381}" destId="{C0222FBE-5672-4594-89B4-091FE2C6686E}" srcOrd="0" destOrd="0" presId="urn:microsoft.com/office/officeart/2008/layout/VerticalCurvedList"/>
    <dgm:cxn modelId="{199DF17A-18BC-4190-839E-C3EA45CA79B3}" srcId="{238076A2-189F-42CE-BEE6-D3CA7BA53455}" destId="{5AF22266-C378-48C2-936A-0D5D94695726}" srcOrd="1" destOrd="0" parTransId="{839C8A64-E1E5-48EC-9D76-11DFE01AE34E}" sibTransId="{4ADEB7E6-1759-4D6A-BFE8-38A88794808F}"/>
    <dgm:cxn modelId="{D789658B-27C0-43A6-A6D6-C1DF03FB6E29}" type="presOf" srcId="{5CBB5CDD-9A9A-4C01-A9B1-BBECE5586D53}" destId="{62669F17-401A-4ED8-B100-90A7F15F0B0C}" srcOrd="0" destOrd="0" presId="urn:microsoft.com/office/officeart/2008/layout/VerticalCurvedList"/>
    <dgm:cxn modelId="{BFB5FEE3-AA3C-4C61-B425-0F6E944532E9}" srcId="{238076A2-189F-42CE-BEE6-D3CA7BA53455}" destId="{E4897596-4BB7-4C3D-A9BB-248CC8217381}" srcOrd="0" destOrd="0" parTransId="{04527440-E820-409E-A626-C629ADC66FE5}" sibTransId="{5CBB5CDD-9A9A-4C01-A9B1-BBECE5586D53}"/>
    <dgm:cxn modelId="{947132EA-1B52-4283-A038-CD10F33CB964}" type="presOf" srcId="{238076A2-189F-42CE-BEE6-D3CA7BA53455}" destId="{CC568B89-BF91-4377-A3EC-5B92BAD4923C}" srcOrd="0" destOrd="0" presId="urn:microsoft.com/office/officeart/2008/layout/VerticalCurvedList"/>
    <dgm:cxn modelId="{B4A933F3-D341-4C6D-AB07-0075E5D4A253}" srcId="{238076A2-189F-42CE-BEE6-D3CA7BA53455}" destId="{F1A1A660-3678-4F6B-9FB7-874618B54913}" srcOrd="3" destOrd="0" parTransId="{58F0C29C-3500-4B8C-8744-05E4CEF781EB}" sibTransId="{065CB0A1-E061-4B89-8B55-7736F8C91DAC}"/>
    <dgm:cxn modelId="{418C4FFC-8398-40C8-913F-7285A87DBCD1}" type="presOf" srcId="{5AF22266-C378-48C2-936A-0D5D94695726}" destId="{5A172981-E119-431D-A03D-A6CBF75A8397}" srcOrd="0" destOrd="0" presId="urn:microsoft.com/office/officeart/2008/layout/VerticalCurvedList"/>
    <dgm:cxn modelId="{7339868A-F07C-4A4E-BD7E-166F518CCFBE}" type="presParOf" srcId="{CC568B89-BF91-4377-A3EC-5B92BAD4923C}" destId="{10B8C975-8310-4F1A-AF53-DC99EF01D207}" srcOrd="0" destOrd="0" presId="urn:microsoft.com/office/officeart/2008/layout/VerticalCurvedList"/>
    <dgm:cxn modelId="{14682BF4-DB50-4B9A-B1F9-6372F15F5018}" type="presParOf" srcId="{10B8C975-8310-4F1A-AF53-DC99EF01D207}" destId="{93DEE5C7-EEB4-473F-A6AF-E0D046573074}" srcOrd="0" destOrd="0" presId="urn:microsoft.com/office/officeart/2008/layout/VerticalCurvedList"/>
    <dgm:cxn modelId="{78FBDDD8-1777-4437-801F-CA0686756222}" type="presParOf" srcId="{93DEE5C7-EEB4-473F-A6AF-E0D046573074}" destId="{AAFA01BB-6EC9-4BBB-842E-1D6EDD476848}" srcOrd="0" destOrd="0" presId="urn:microsoft.com/office/officeart/2008/layout/VerticalCurvedList"/>
    <dgm:cxn modelId="{43418883-5E8C-4F17-B876-18D11D77E5B4}" type="presParOf" srcId="{93DEE5C7-EEB4-473F-A6AF-E0D046573074}" destId="{62669F17-401A-4ED8-B100-90A7F15F0B0C}" srcOrd="1" destOrd="0" presId="urn:microsoft.com/office/officeart/2008/layout/VerticalCurvedList"/>
    <dgm:cxn modelId="{B801C1E6-D417-494D-941F-51588AC8F2B6}" type="presParOf" srcId="{93DEE5C7-EEB4-473F-A6AF-E0D046573074}" destId="{AE58228C-DA71-4662-8C1F-FFEC81844530}" srcOrd="2" destOrd="0" presId="urn:microsoft.com/office/officeart/2008/layout/VerticalCurvedList"/>
    <dgm:cxn modelId="{991B0109-7987-4F74-A67F-5C12B0E57C63}" type="presParOf" srcId="{93DEE5C7-EEB4-473F-A6AF-E0D046573074}" destId="{BC3C61E1-5C61-4F46-8D78-5484B85F15ED}" srcOrd="3" destOrd="0" presId="urn:microsoft.com/office/officeart/2008/layout/VerticalCurvedList"/>
    <dgm:cxn modelId="{6C0CFF47-C36F-4B58-A8A7-A25AFDE4E4C7}" type="presParOf" srcId="{10B8C975-8310-4F1A-AF53-DC99EF01D207}" destId="{C0222FBE-5672-4594-89B4-091FE2C6686E}" srcOrd="1" destOrd="0" presId="urn:microsoft.com/office/officeart/2008/layout/VerticalCurvedList"/>
    <dgm:cxn modelId="{2DD2A207-9FFE-45A0-8417-A84459584FAD}" type="presParOf" srcId="{10B8C975-8310-4F1A-AF53-DC99EF01D207}" destId="{CB6C0C13-517E-4F11-A98A-24233C8055EB}" srcOrd="2" destOrd="0" presId="urn:microsoft.com/office/officeart/2008/layout/VerticalCurvedList"/>
    <dgm:cxn modelId="{2633CC03-420F-4CC1-B4C7-8DF7711E29D4}" type="presParOf" srcId="{CB6C0C13-517E-4F11-A98A-24233C8055EB}" destId="{ABE678E7-C8FA-4B86-9C6C-8333C54B603B}" srcOrd="0" destOrd="0" presId="urn:microsoft.com/office/officeart/2008/layout/VerticalCurvedList"/>
    <dgm:cxn modelId="{BC84EC28-B08E-4C3F-A620-D3B2B8D0279F}" type="presParOf" srcId="{10B8C975-8310-4F1A-AF53-DC99EF01D207}" destId="{5A172981-E119-431D-A03D-A6CBF75A8397}" srcOrd="3" destOrd="0" presId="urn:microsoft.com/office/officeart/2008/layout/VerticalCurvedList"/>
    <dgm:cxn modelId="{F9D77341-C2BA-4849-9FE6-BB63B73E4374}" type="presParOf" srcId="{10B8C975-8310-4F1A-AF53-DC99EF01D207}" destId="{DF382247-4A3D-46A4-AED2-65AD39429EFC}" srcOrd="4" destOrd="0" presId="urn:microsoft.com/office/officeart/2008/layout/VerticalCurvedList"/>
    <dgm:cxn modelId="{393D0A1B-C220-4533-AA86-0099379EA54C}" type="presParOf" srcId="{DF382247-4A3D-46A4-AED2-65AD39429EFC}" destId="{60B7F462-86AF-45FF-A278-D2CE8E714DFF}" srcOrd="0" destOrd="0" presId="urn:microsoft.com/office/officeart/2008/layout/VerticalCurvedList"/>
    <dgm:cxn modelId="{D388386D-EA65-4B04-BB17-9DB12CE75820}" type="presParOf" srcId="{10B8C975-8310-4F1A-AF53-DC99EF01D207}" destId="{89B212DB-2D5A-421A-AF86-067B15845895}" srcOrd="5" destOrd="0" presId="urn:microsoft.com/office/officeart/2008/layout/VerticalCurvedList"/>
    <dgm:cxn modelId="{E60E8718-9416-4640-9672-D196E319286C}" type="presParOf" srcId="{10B8C975-8310-4F1A-AF53-DC99EF01D207}" destId="{5BB4B9B7-AD99-4981-A33B-C6CECB575C05}" srcOrd="6" destOrd="0" presId="urn:microsoft.com/office/officeart/2008/layout/VerticalCurvedList"/>
    <dgm:cxn modelId="{F47AED30-E2D2-4A4D-B734-00E703355FE3}" type="presParOf" srcId="{5BB4B9B7-AD99-4981-A33B-C6CECB575C05}" destId="{39258C28-B9A3-4D68-8F90-213C61FD263E}" srcOrd="0" destOrd="0" presId="urn:microsoft.com/office/officeart/2008/layout/VerticalCurvedList"/>
    <dgm:cxn modelId="{C8D133CF-4893-47BB-A294-0BFB2CADCF02}" type="presParOf" srcId="{10B8C975-8310-4F1A-AF53-DC99EF01D207}" destId="{363DFA66-5082-425C-B69C-9A3C5E82F02C}" srcOrd="7" destOrd="0" presId="urn:microsoft.com/office/officeart/2008/layout/VerticalCurvedList"/>
    <dgm:cxn modelId="{F638CAC8-1F86-4E82-920D-1CEEE5A58B91}" type="presParOf" srcId="{10B8C975-8310-4F1A-AF53-DC99EF01D207}" destId="{7C99913F-9035-4133-B90A-2D80B5E38950}" srcOrd="8" destOrd="0" presId="urn:microsoft.com/office/officeart/2008/layout/VerticalCurvedList"/>
    <dgm:cxn modelId="{2F5299A7-6A0E-45F2-9982-91383073DEDA}" type="presParOf" srcId="{7C99913F-9035-4133-B90A-2D80B5E38950}" destId="{503DC2BC-0809-483A-8554-6F7E375B7F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9EA1B-1F67-43E5-A6F2-4F6CAE5D681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9671CFB-4B5B-4014-BBB3-227D684B0825}">
      <dgm:prSet custT="1"/>
      <dgm:spPr/>
      <dgm:t>
        <a:bodyPr/>
        <a:lstStyle/>
        <a:p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Tener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claro que </a:t>
          </a:r>
          <a:r>
            <a:rPr lang="pt-BR" alt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muchos</a:t>
          </a:r>
          <a:r>
            <a:rPr lang="pt-BR" alt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de sus </a:t>
          </a:r>
          <a:r>
            <a:rPr lang="pt-BR" alt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comportamientos</a:t>
          </a:r>
          <a:r>
            <a:rPr lang="pt-BR" alt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no </a:t>
          </a:r>
          <a:r>
            <a:rPr lang="pt-BR" alt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son</a:t>
          </a:r>
          <a:r>
            <a:rPr lang="pt-BR" alt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intencionados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y que no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hacen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las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cosas porque no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quieren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, sino porque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presentan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un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déficit </a:t>
          </a:r>
          <a:r>
            <a:rPr lang="pt-BR" alt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pt-BR" alt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</a:t>
          </a:r>
          <a:r>
            <a:rPr lang="pt-BR" alt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funcionamento </a:t>
          </a:r>
          <a:r>
            <a:rPr lang="pt-BR" alt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ejecutivo</a:t>
          </a:r>
          <a:r>
            <a:rPr lang="pt-BR" alt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FED1F16C-5C99-4521-B6B3-9AC92BFACD75}" type="parTrans" cxnId="{50548548-00A6-4022-BBA4-8E56DCD4C185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58CAB-C942-4BC8-A408-8C8AC07B5FB6}" type="sibTrans" cxnId="{50548548-00A6-4022-BBA4-8E56DCD4C185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155FD8-1BDF-4FD1-A856-DDD4E05E8BB7}">
      <dgm:prSet phldrT="[Texto]" custT="1"/>
      <dgm:spPr/>
      <dgm:t>
        <a:bodyPr/>
        <a:lstStyle/>
        <a:p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 importante que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sean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conscientes de sus habilidades y fortalezas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ya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que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tienden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fijarnos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más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sus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errores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por ser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que más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destacan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frustración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generan</a:t>
          </a:r>
          <a:r>
            <a:rPr lang="pt-BR" alt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275E0-5817-4088-8045-26481C21AC5A}" type="parTrans" cxnId="{A899BC8A-529B-4E45-BCB5-8EC347E99E09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6C58C-2598-4F41-ACAD-F18C5F15D9C3}" type="sibTrans" cxnId="{A899BC8A-529B-4E45-BCB5-8EC347E99E09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F551C8-4693-4C0B-B738-017BBF8AEB8C}">
      <dgm:prSet phldrT="[Texto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pt-BR" alt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Deben</a:t>
          </a:r>
          <a:r>
            <a:rPr lang="pt-BR" alt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aceptar</a:t>
          </a:r>
          <a:r>
            <a:rPr lang="pt-BR" alt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las</a:t>
          </a:r>
          <a:r>
            <a:rPr lang="pt-BR" alt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limitaciones</a:t>
          </a:r>
          <a:r>
            <a:rPr lang="pt-BR" alt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del</a:t>
          </a:r>
          <a:r>
            <a:rPr lang="pt-BR" alt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niño</a:t>
          </a:r>
          <a:r>
            <a:rPr lang="pt-BR" alt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pt-BR" alt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niña</a:t>
          </a:r>
          <a:r>
            <a:rPr lang="pt-BR" alt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2B782-0E5D-43AD-AEDD-C71560E327E8}" type="sibTrans" cxnId="{2E7BC6CF-8771-44EB-8756-9F7CCEA34BA6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1F507-CF2A-4ECA-990D-3B0A268AD172}" type="parTrans" cxnId="{2E7BC6CF-8771-44EB-8756-9F7CCEA34BA6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D6D6D8-BBBD-4EBC-BB51-BD74E011A4BC}" type="pres">
      <dgm:prSet presAssocID="{43D9EA1B-1F67-43E5-A6F2-4F6CAE5D6818}" presName="Name0" presStyleCnt="0">
        <dgm:presLayoutVars>
          <dgm:chMax val="7"/>
          <dgm:chPref val="7"/>
          <dgm:dir/>
        </dgm:presLayoutVars>
      </dgm:prSet>
      <dgm:spPr/>
    </dgm:pt>
    <dgm:pt modelId="{BD022900-207B-4380-B3A0-07C0AEC98F80}" type="pres">
      <dgm:prSet presAssocID="{43D9EA1B-1F67-43E5-A6F2-4F6CAE5D6818}" presName="Name1" presStyleCnt="0"/>
      <dgm:spPr/>
    </dgm:pt>
    <dgm:pt modelId="{77C8915A-8509-4045-874B-ED8613AF62D4}" type="pres">
      <dgm:prSet presAssocID="{43D9EA1B-1F67-43E5-A6F2-4F6CAE5D6818}" presName="cycle" presStyleCnt="0"/>
      <dgm:spPr/>
    </dgm:pt>
    <dgm:pt modelId="{303BE48A-D1A5-44B1-8AE5-B550AE2E5783}" type="pres">
      <dgm:prSet presAssocID="{43D9EA1B-1F67-43E5-A6F2-4F6CAE5D6818}" presName="srcNode" presStyleLbl="node1" presStyleIdx="0" presStyleCnt="3"/>
      <dgm:spPr/>
    </dgm:pt>
    <dgm:pt modelId="{A5E40035-7E64-4992-BC62-553C00792407}" type="pres">
      <dgm:prSet presAssocID="{43D9EA1B-1F67-43E5-A6F2-4F6CAE5D6818}" presName="conn" presStyleLbl="parChTrans1D2" presStyleIdx="0" presStyleCnt="1"/>
      <dgm:spPr/>
    </dgm:pt>
    <dgm:pt modelId="{0DA90847-2467-4742-AF09-637E814643EC}" type="pres">
      <dgm:prSet presAssocID="{43D9EA1B-1F67-43E5-A6F2-4F6CAE5D6818}" presName="extraNode" presStyleLbl="node1" presStyleIdx="0" presStyleCnt="3"/>
      <dgm:spPr/>
    </dgm:pt>
    <dgm:pt modelId="{651D5ABA-7DAE-4C17-87D8-B6678DD75532}" type="pres">
      <dgm:prSet presAssocID="{43D9EA1B-1F67-43E5-A6F2-4F6CAE5D6818}" presName="dstNode" presStyleLbl="node1" presStyleIdx="0" presStyleCnt="3"/>
      <dgm:spPr/>
    </dgm:pt>
    <dgm:pt modelId="{2080E48C-B42C-41C8-B6C0-11C8E6FD1095}" type="pres">
      <dgm:prSet presAssocID="{5BF551C8-4693-4C0B-B738-017BBF8AEB8C}" presName="text_1" presStyleLbl="node1" presStyleIdx="0" presStyleCnt="3">
        <dgm:presLayoutVars>
          <dgm:bulletEnabled val="1"/>
        </dgm:presLayoutVars>
      </dgm:prSet>
      <dgm:spPr/>
    </dgm:pt>
    <dgm:pt modelId="{3D8A03EB-62B7-4ED3-BFD4-5048A9846079}" type="pres">
      <dgm:prSet presAssocID="{5BF551C8-4693-4C0B-B738-017BBF8AEB8C}" presName="accent_1" presStyleCnt="0"/>
      <dgm:spPr/>
    </dgm:pt>
    <dgm:pt modelId="{86E479B5-EEC5-49C1-BCF3-E1A07D0FB99B}" type="pres">
      <dgm:prSet presAssocID="{5BF551C8-4693-4C0B-B738-017BBF8AEB8C}" presName="accentRepeatNode" presStyleLbl="solidFgAcc1" presStyleIdx="0" presStyleCnt="3"/>
      <dgm:spPr/>
    </dgm:pt>
    <dgm:pt modelId="{348EA194-A990-47D5-9AEC-78BFF9C36220}" type="pres">
      <dgm:prSet presAssocID="{E9671CFB-4B5B-4014-BBB3-227D684B0825}" presName="text_2" presStyleLbl="node1" presStyleIdx="1" presStyleCnt="3" custScaleY="129493">
        <dgm:presLayoutVars>
          <dgm:bulletEnabled val="1"/>
        </dgm:presLayoutVars>
      </dgm:prSet>
      <dgm:spPr/>
    </dgm:pt>
    <dgm:pt modelId="{4362ADCA-56D3-4066-AF31-A4A4AD4C58B2}" type="pres">
      <dgm:prSet presAssocID="{E9671CFB-4B5B-4014-BBB3-227D684B0825}" presName="accent_2" presStyleCnt="0"/>
      <dgm:spPr/>
    </dgm:pt>
    <dgm:pt modelId="{8FB99CA1-0515-408B-A63D-B2B8502813D6}" type="pres">
      <dgm:prSet presAssocID="{E9671CFB-4B5B-4014-BBB3-227D684B0825}" presName="accentRepeatNode" presStyleLbl="solidFgAcc1" presStyleIdx="1" presStyleCnt="3"/>
      <dgm:spPr/>
    </dgm:pt>
    <dgm:pt modelId="{C80B64CC-1FD9-4E3E-8AEE-B5EC1854AE91}" type="pres">
      <dgm:prSet presAssocID="{9A155FD8-1BDF-4FD1-A856-DDD4E05E8BB7}" presName="text_3" presStyleLbl="node1" presStyleIdx="2" presStyleCnt="3" custScaleY="132754">
        <dgm:presLayoutVars>
          <dgm:bulletEnabled val="1"/>
        </dgm:presLayoutVars>
      </dgm:prSet>
      <dgm:spPr/>
    </dgm:pt>
    <dgm:pt modelId="{BF27D925-7D06-4DF1-84A6-068EB51879B3}" type="pres">
      <dgm:prSet presAssocID="{9A155FD8-1BDF-4FD1-A856-DDD4E05E8BB7}" presName="accent_3" presStyleCnt="0"/>
      <dgm:spPr/>
    </dgm:pt>
    <dgm:pt modelId="{E3DE2107-81DF-4F99-BF14-D44B96917841}" type="pres">
      <dgm:prSet presAssocID="{9A155FD8-1BDF-4FD1-A856-DDD4E05E8BB7}" presName="accentRepeatNode" presStyleLbl="solidFgAcc1" presStyleIdx="2" presStyleCnt="3"/>
      <dgm:spPr/>
    </dgm:pt>
  </dgm:ptLst>
  <dgm:cxnLst>
    <dgm:cxn modelId="{4495A618-DEC5-4517-B0A4-AC9EF779956C}" type="presOf" srcId="{9A155FD8-1BDF-4FD1-A856-DDD4E05E8BB7}" destId="{C80B64CC-1FD9-4E3E-8AEE-B5EC1854AE91}" srcOrd="0" destOrd="0" presId="urn:microsoft.com/office/officeart/2008/layout/VerticalCurvedList"/>
    <dgm:cxn modelId="{50971A21-39F3-4070-8A47-F6A1B6A03451}" type="presOf" srcId="{5BF551C8-4693-4C0B-B738-017BBF8AEB8C}" destId="{2080E48C-B42C-41C8-B6C0-11C8E6FD1095}" srcOrd="0" destOrd="0" presId="urn:microsoft.com/office/officeart/2008/layout/VerticalCurvedList"/>
    <dgm:cxn modelId="{D4BF5645-506E-4220-B297-082C863B3657}" type="presOf" srcId="{E9671CFB-4B5B-4014-BBB3-227D684B0825}" destId="{348EA194-A990-47D5-9AEC-78BFF9C36220}" srcOrd="0" destOrd="0" presId="urn:microsoft.com/office/officeart/2008/layout/VerticalCurvedList"/>
    <dgm:cxn modelId="{50548548-00A6-4022-BBA4-8E56DCD4C185}" srcId="{43D9EA1B-1F67-43E5-A6F2-4F6CAE5D6818}" destId="{E9671CFB-4B5B-4014-BBB3-227D684B0825}" srcOrd="1" destOrd="0" parTransId="{FED1F16C-5C99-4521-B6B3-9AC92BFACD75}" sibTransId="{2B358CAB-C942-4BC8-A408-8C8AC07B5FB6}"/>
    <dgm:cxn modelId="{4D376857-E95A-4597-8D00-B5A20ADEE7FC}" type="presOf" srcId="{43D9EA1B-1F67-43E5-A6F2-4F6CAE5D6818}" destId="{D6D6D6D8-BBBD-4EBC-BB51-BD74E011A4BC}" srcOrd="0" destOrd="0" presId="urn:microsoft.com/office/officeart/2008/layout/VerticalCurvedList"/>
    <dgm:cxn modelId="{A899BC8A-529B-4E45-BCB5-8EC347E99E09}" srcId="{43D9EA1B-1F67-43E5-A6F2-4F6CAE5D6818}" destId="{9A155FD8-1BDF-4FD1-A856-DDD4E05E8BB7}" srcOrd="2" destOrd="0" parTransId="{F63275E0-5817-4088-8045-26481C21AC5A}" sibTransId="{7CE6C58C-2598-4F41-ACAD-F18C5F15D9C3}"/>
    <dgm:cxn modelId="{379E59A0-DCFD-40AA-895E-642A4A8DE014}" type="presOf" srcId="{3892B782-0E5D-43AD-AEDD-C71560E327E8}" destId="{A5E40035-7E64-4992-BC62-553C00792407}" srcOrd="0" destOrd="0" presId="urn:microsoft.com/office/officeart/2008/layout/VerticalCurvedList"/>
    <dgm:cxn modelId="{2E7BC6CF-8771-44EB-8756-9F7CCEA34BA6}" srcId="{43D9EA1B-1F67-43E5-A6F2-4F6CAE5D6818}" destId="{5BF551C8-4693-4C0B-B738-017BBF8AEB8C}" srcOrd="0" destOrd="0" parTransId="{A111F507-CF2A-4ECA-990D-3B0A268AD172}" sibTransId="{3892B782-0E5D-43AD-AEDD-C71560E327E8}"/>
    <dgm:cxn modelId="{871BDDC9-7C85-4178-96EC-FD3CAEBDE7CB}" type="presParOf" srcId="{D6D6D6D8-BBBD-4EBC-BB51-BD74E011A4BC}" destId="{BD022900-207B-4380-B3A0-07C0AEC98F80}" srcOrd="0" destOrd="0" presId="urn:microsoft.com/office/officeart/2008/layout/VerticalCurvedList"/>
    <dgm:cxn modelId="{D104F2C0-3260-493E-997F-87FC4E19E66A}" type="presParOf" srcId="{BD022900-207B-4380-B3A0-07C0AEC98F80}" destId="{77C8915A-8509-4045-874B-ED8613AF62D4}" srcOrd="0" destOrd="0" presId="urn:microsoft.com/office/officeart/2008/layout/VerticalCurvedList"/>
    <dgm:cxn modelId="{360B7522-C8CD-43A9-92E1-D66E7D30271E}" type="presParOf" srcId="{77C8915A-8509-4045-874B-ED8613AF62D4}" destId="{303BE48A-D1A5-44B1-8AE5-B550AE2E5783}" srcOrd="0" destOrd="0" presId="urn:microsoft.com/office/officeart/2008/layout/VerticalCurvedList"/>
    <dgm:cxn modelId="{14CDEA6B-E20B-4024-8FBB-35B9C786998F}" type="presParOf" srcId="{77C8915A-8509-4045-874B-ED8613AF62D4}" destId="{A5E40035-7E64-4992-BC62-553C00792407}" srcOrd="1" destOrd="0" presId="urn:microsoft.com/office/officeart/2008/layout/VerticalCurvedList"/>
    <dgm:cxn modelId="{2C21973B-4CB0-4B17-A920-61DAD954E8AD}" type="presParOf" srcId="{77C8915A-8509-4045-874B-ED8613AF62D4}" destId="{0DA90847-2467-4742-AF09-637E814643EC}" srcOrd="2" destOrd="0" presId="urn:microsoft.com/office/officeart/2008/layout/VerticalCurvedList"/>
    <dgm:cxn modelId="{91A2BCA5-7645-44F5-9737-4000B6B4BAF4}" type="presParOf" srcId="{77C8915A-8509-4045-874B-ED8613AF62D4}" destId="{651D5ABA-7DAE-4C17-87D8-B6678DD75532}" srcOrd="3" destOrd="0" presId="urn:microsoft.com/office/officeart/2008/layout/VerticalCurvedList"/>
    <dgm:cxn modelId="{8039A27D-CE03-4791-99C0-0CF78AB63A55}" type="presParOf" srcId="{BD022900-207B-4380-B3A0-07C0AEC98F80}" destId="{2080E48C-B42C-41C8-B6C0-11C8E6FD1095}" srcOrd="1" destOrd="0" presId="urn:microsoft.com/office/officeart/2008/layout/VerticalCurvedList"/>
    <dgm:cxn modelId="{7A12370D-C305-4C89-A398-F47FCCA185ED}" type="presParOf" srcId="{BD022900-207B-4380-B3A0-07C0AEC98F80}" destId="{3D8A03EB-62B7-4ED3-BFD4-5048A9846079}" srcOrd="2" destOrd="0" presId="urn:microsoft.com/office/officeart/2008/layout/VerticalCurvedList"/>
    <dgm:cxn modelId="{E234C669-037B-4064-B6B1-29EA64D9A3F3}" type="presParOf" srcId="{3D8A03EB-62B7-4ED3-BFD4-5048A9846079}" destId="{86E479B5-EEC5-49C1-BCF3-E1A07D0FB99B}" srcOrd="0" destOrd="0" presId="urn:microsoft.com/office/officeart/2008/layout/VerticalCurvedList"/>
    <dgm:cxn modelId="{1AA4A64E-9798-438E-BB5D-C9A66907DEF6}" type="presParOf" srcId="{BD022900-207B-4380-B3A0-07C0AEC98F80}" destId="{348EA194-A990-47D5-9AEC-78BFF9C36220}" srcOrd="3" destOrd="0" presId="urn:microsoft.com/office/officeart/2008/layout/VerticalCurvedList"/>
    <dgm:cxn modelId="{A1C66F9E-EA1D-4410-971D-1D6C51C88B8B}" type="presParOf" srcId="{BD022900-207B-4380-B3A0-07C0AEC98F80}" destId="{4362ADCA-56D3-4066-AF31-A4A4AD4C58B2}" srcOrd="4" destOrd="0" presId="urn:microsoft.com/office/officeart/2008/layout/VerticalCurvedList"/>
    <dgm:cxn modelId="{99B30FBA-BABB-4402-B1F0-E5F7559DF54E}" type="presParOf" srcId="{4362ADCA-56D3-4066-AF31-A4A4AD4C58B2}" destId="{8FB99CA1-0515-408B-A63D-B2B8502813D6}" srcOrd="0" destOrd="0" presId="urn:microsoft.com/office/officeart/2008/layout/VerticalCurvedList"/>
    <dgm:cxn modelId="{03282B87-C6A8-45EE-94FB-FC042AD3EBE1}" type="presParOf" srcId="{BD022900-207B-4380-B3A0-07C0AEC98F80}" destId="{C80B64CC-1FD9-4E3E-8AEE-B5EC1854AE91}" srcOrd="5" destOrd="0" presId="urn:microsoft.com/office/officeart/2008/layout/VerticalCurvedList"/>
    <dgm:cxn modelId="{D53ED0F3-71FC-47C4-B3B8-267644F180B1}" type="presParOf" srcId="{BD022900-207B-4380-B3A0-07C0AEC98F80}" destId="{BF27D925-7D06-4DF1-84A6-068EB51879B3}" srcOrd="6" destOrd="0" presId="urn:microsoft.com/office/officeart/2008/layout/VerticalCurvedList"/>
    <dgm:cxn modelId="{B2999326-47EB-4C52-A8C1-CE7FE02628E0}" type="presParOf" srcId="{BF27D925-7D06-4DF1-84A6-068EB51879B3}" destId="{E3DE2107-81DF-4F99-BF14-D44B969178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407A29-C58A-43A7-9899-3ED0CECBFA0C}" type="doc">
      <dgm:prSet loTypeId="urn:microsoft.com/office/officeart/2009/3/layout/Descending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50C0E0-1DC5-4B1F-A5FC-67025F2652A4}">
      <dgm:prSet phldrT="[Texto]" custT="1"/>
      <dgm:spPr/>
      <dgm:t>
        <a:bodyPr/>
        <a:lstStyle/>
        <a:p>
          <a:pPr>
            <a:buClrTx/>
            <a:buFontTx/>
            <a:buNone/>
          </a:pPr>
          <a:r>
            <a:rPr lang="es-ES" altLang="es-ES" sz="1400">
              <a:latin typeface="Arial" panose="020B0604020202020204" pitchFamily="34" charset="0"/>
              <a:cs typeface="Arial" panose="020B0604020202020204" pitchFamily="34" charset="0"/>
            </a:rPr>
            <a:t>Convivir con el TDAH puede resultar complicado.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67F8B-66C5-4D9B-A570-F60A5CB49B17}" type="parTrans" cxnId="{EAAA36DA-6D82-4F54-88DA-1A1FFA365BFC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1965E-7F15-4205-8A29-3241888E7A10}" type="sibTrans" cxnId="{EAAA36DA-6D82-4F54-88DA-1A1FFA365BFC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83E74-1345-42B3-B7C8-069DFE75C2CB}">
      <dgm:prSet phldrT="[Texto]" custT="1"/>
      <dgm:spPr/>
      <dgm:t>
        <a:bodyPr/>
        <a:lstStyle/>
        <a:p>
          <a:pPr>
            <a:buClrTx/>
            <a:buFontTx/>
            <a:buNone/>
          </a:pPr>
          <a:r>
            <a:rPr lang="es-ES" altLang="es-ES" sz="1400">
              <a:latin typeface="Arial" panose="020B0604020202020204" pitchFamily="34" charset="0"/>
              <a:cs typeface="Arial" panose="020B0604020202020204" pitchFamily="34" charset="0"/>
            </a:rPr>
            <a:t>Es frecuente que se genere un </a:t>
          </a:r>
          <a:r>
            <a:rPr lang="es-ES" altLang="es-ES" sz="1400" b="1">
              <a:latin typeface="Arial" panose="020B0604020202020204" pitchFamily="34" charset="0"/>
              <a:cs typeface="Arial" panose="020B0604020202020204" pitchFamily="34" charset="0"/>
            </a:rPr>
            <a:t>mayor nivel de estrés en el ambiente familiar</a:t>
          </a:r>
          <a:r>
            <a:rPr lang="es-ES" altLang="es-ES" sz="1400">
              <a:latin typeface="Arial" panose="020B0604020202020204" pitchFamily="34" charset="0"/>
              <a:cs typeface="Arial" panose="020B0604020202020204" pitchFamily="34" charset="0"/>
            </a:rPr>
            <a:t> entre padres e hijos e incluso entre hermanos.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5FA97-4D94-49CA-8294-B8D17B7E4366}" type="parTrans" cxnId="{2EA5F868-4656-4426-A0A9-E16284F17D68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DFE63-F549-4D8A-B56C-A4DBE8830EB2}" type="sibTrans" cxnId="{2EA5F868-4656-4426-A0A9-E16284F17D68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03989-AFEC-4BE0-947B-82FAFFAFB7CB}">
      <dgm:prSet phldrT="[Texto]" custT="1"/>
      <dgm:spPr/>
      <dgm:t>
        <a:bodyPr/>
        <a:lstStyle/>
        <a:p>
          <a:pPr>
            <a:buClrTx/>
            <a:buFontTx/>
            <a:buNone/>
          </a:pPr>
          <a:r>
            <a:rPr lang="es-ES" altLang="es-ES" sz="1400">
              <a:latin typeface="Arial" panose="020B0604020202020204" pitchFamily="34" charset="0"/>
              <a:cs typeface="Arial" panose="020B0604020202020204" pitchFamily="34" charset="0"/>
            </a:rPr>
            <a:t>El TDAH y la forma en la que se manifiesta pueden tener un </a:t>
          </a:r>
          <a:r>
            <a:rPr lang="es-ES" altLang="es-ES" sz="1400" b="1">
              <a:latin typeface="Arial" panose="020B0604020202020204" pitchFamily="34" charset="0"/>
              <a:cs typeface="Arial" panose="020B0604020202020204" pitchFamily="34" charset="0"/>
            </a:rPr>
            <a:t>impacto negativo significativo </a:t>
          </a:r>
          <a:r>
            <a:rPr lang="es-ES" altLang="es-ES" sz="1400">
              <a:latin typeface="Arial" panose="020B0604020202020204" pitchFamily="34" charset="0"/>
              <a:cs typeface="Arial" panose="020B0604020202020204" pitchFamily="34" charset="0"/>
            </a:rPr>
            <a:t>en la vida del paciente y también en la de su familia.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E4F0A5-39F0-4451-98C5-527BF7142512}" type="parTrans" cxnId="{A3753E07-7423-4864-9E47-741E623C14C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1A8DD-C0AC-4D43-9AFC-56C1148A4744}" type="sibTrans" cxnId="{A3753E07-7423-4864-9E47-741E623C14C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70EF3-912B-4CF9-B9F3-2D8C1F911F22}">
      <dgm:prSet custT="1"/>
      <dgm:spPr/>
      <dgm:t>
        <a:bodyPr/>
        <a:lstStyle/>
        <a:p>
          <a:pPr>
            <a:buClrTx/>
            <a:buFontTx/>
            <a:buNone/>
          </a:pPr>
          <a:r>
            <a:rPr lang="es-ES" altLang="es-ES" sz="1400" dirty="0">
              <a:latin typeface="Arial" panose="020B0604020202020204" pitchFamily="34" charset="0"/>
              <a:cs typeface="Arial" panose="020B0604020202020204" pitchFamily="34" charset="0"/>
            </a:rPr>
            <a:t>Comprender mejor </a:t>
          </a:r>
          <a:r>
            <a:rPr lang="es-ES" altLang="es-ES" sz="1400" b="1" dirty="0">
              <a:latin typeface="Arial" panose="020B0604020202020204" pitchFamily="34" charset="0"/>
              <a:cs typeface="Arial" panose="020B0604020202020204" pitchFamily="34" charset="0"/>
            </a:rPr>
            <a:t>cómo afecta el TDAH y aprender a gestionar su impacto</a:t>
          </a:r>
          <a:r>
            <a:rPr lang="es-ES" altLang="es-ES" sz="1400" dirty="0">
              <a:latin typeface="Arial" panose="020B0604020202020204" pitchFamily="34" charset="0"/>
              <a:cs typeface="Arial" panose="020B0604020202020204" pitchFamily="34" charset="0"/>
            </a:rPr>
            <a:t> en el hogar, ayudarán a crear un ambiente de convivencia más sano, agradable y beneficioso para todos.</a:t>
          </a:r>
        </a:p>
      </dgm:t>
    </dgm:pt>
    <dgm:pt modelId="{24976457-5E75-4DF3-8CB2-53CA3B122366}" type="parTrans" cxnId="{89AB7D40-1463-43EC-9CF8-7DA2EB3913BD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E8AFA-27AE-4057-B187-A0F967A68069}" type="sibTrans" cxnId="{89AB7D40-1463-43EC-9CF8-7DA2EB3913BD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17C45D-2502-4B51-9609-7D08EC17590A}" type="pres">
      <dgm:prSet presAssocID="{4D407A29-C58A-43A7-9899-3ED0CECBFA0C}" presName="Name0" presStyleCnt="0">
        <dgm:presLayoutVars>
          <dgm:chMax val="7"/>
          <dgm:chPref val="5"/>
        </dgm:presLayoutVars>
      </dgm:prSet>
      <dgm:spPr/>
    </dgm:pt>
    <dgm:pt modelId="{7A121F83-3F72-4756-A0A1-2777A510B223}" type="pres">
      <dgm:prSet presAssocID="{4D407A29-C58A-43A7-9899-3ED0CECBFA0C}" presName="arrowNode" presStyleLbl="node1" presStyleIdx="0" presStyleCnt="1" custLinFactNeighborY="-277"/>
      <dgm:spPr/>
    </dgm:pt>
    <dgm:pt modelId="{1200EC2D-B340-4425-B970-001D5F753DCA}" type="pres">
      <dgm:prSet presAssocID="{6350C0E0-1DC5-4B1F-A5FC-67025F2652A4}" presName="txNode1" presStyleLbl="revTx" presStyleIdx="0" presStyleCnt="4" custScaleX="127544" custScaleY="50853" custLinFactNeighborX="-14294" custLinFactNeighborY="17314">
        <dgm:presLayoutVars>
          <dgm:bulletEnabled val="1"/>
        </dgm:presLayoutVars>
      </dgm:prSet>
      <dgm:spPr/>
    </dgm:pt>
    <dgm:pt modelId="{05EA7AA0-50AC-4B83-A4A9-07CF8190504B}" type="pres">
      <dgm:prSet presAssocID="{61603989-AFEC-4BE0-947B-82FAFFAFB7CB}" presName="txNode2" presStyleLbl="revTx" presStyleIdx="1" presStyleCnt="4" custScaleX="144413" custLinFactNeighborX="19258" custLinFactNeighborY="-19046">
        <dgm:presLayoutVars>
          <dgm:bulletEnabled val="1"/>
        </dgm:presLayoutVars>
      </dgm:prSet>
      <dgm:spPr/>
    </dgm:pt>
    <dgm:pt modelId="{4C468204-3C17-4FAA-A7A9-04DADD93A95B}" type="pres">
      <dgm:prSet presAssocID="{C221A8DD-C0AC-4D43-9AFC-56C1148A4744}" presName="dotNode2" presStyleCnt="0"/>
      <dgm:spPr/>
    </dgm:pt>
    <dgm:pt modelId="{3325FD56-14D2-4A86-9D92-D473E839F90F}" type="pres">
      <dgm:prSet presAssocID="{C221A8DD-C0AC-4D43-9AFC-56C1148A4744}" presName="dotRepeatNode" presStyleLbl="fgShp" presStyleIdx="0" presStyleCnt="2"/>
      <dgm:spPr/>
    </dgm:pt>
    <dgm:pt modelId="{C23CBAB0-9D5A-45A4-8180-AB553E84203A}" type="pres">
      <dgm:prSet presAssocID="{AAD83E74-1345-42B3-B7C8-069DFE75C2CB}" presName="txNode3" presStyleLbl="revTx" presStyleIdx="2" presStyleCnt="4" custScaleX="117913" custLinFactNeighborX="-12228" custLinFactNeighborY="1731">
        <dgm:presLayoutVars>
          <dgm:bulletEnabled val="1"/>
        </dgm:presLayoutVars>
      </dgm:prSet>
      <dgm:spPr/>
    </dgm:pt>
    <dgm:pt modelId="{E6C73812-032C-4016-8B00-289C10F1A641}" type="pres">
      <dgm:prSet presAssocID="{C18DFE63-F549-4D8A-B56C-A4DBE8830EB2}" presName="dotNode3" presStyleCnt="0"/>
      <dgm:spPr/>
    </dgm:pt>
    <dgm:pt modelId="{38473C38-E25E-4C35-B0E3-FC431966FDC0}" type="pres">
      <dgm:prSet presAssocID="{C18DFE63-F549-4D8A-B56C-A4DBE8830EB2}" presName="dotRepeatNode" presStyleLbl="fgShp" presStyleIdx="1" presStyleCnt="2"/>
      <dgm:spPr/>
    </dgm:pt>
    <dgm:pt modelId="{BC22EF59-6A51-4B18-9FB8-B7A4A4ADF76C}" type="pres">
      <dgm:prSet presAssocID="{F4070EF3-912B-4CF9-B9F3-2D8C1F911F22}" presName="txNode4" presStyleLbl="revTx" presStyleIdx="3" presStyleCnt="4" custScaleX="174707" custLinFactNeighborX="6548" custLinFactNeighborY="5194">
        <dgm:presLayoutVars>
          <dgm:bulletEnabled val="1"/>
        </dgm:presLayoutVars>
      </dgm:prSet>
      <dgm:spPr/>
    </dgm:pt>
  </dgm:ptLst>
  <dgm:cxnLst>
    <dgm:cxn modelId="{A3753E07-7423-4864-9E47-741E623C14CB}" srcId="{4D407A29-C58A-43A7-9899-3ED0CECBFA0C}" destId="{61603989-AFEC-4BE0-947B-82FAFFAFB7CB}" srcOrd="1" destOrd="0" parTransId="{C4E4F0A5-39F0-4451-98C5-527BF7142512}" sibTransId="{C221A8DD-C0AC-4D43-9AFC-56C1148A4744}"/>
    <dgm:cxn modelId="{89AB7D40-1463-43EC-9CF8-7DA2EB3913BD}" srcId="{4D407A29-C58A-43A7-9899-3ED0CECBFA0C}" destId="{F4070EF3-912B-4CF9-B9F3-2D8C1F911F22}" srcOrd="3" destOrd="0" parTransId="{24976457-5E75-4DF3-8CB2-53CA3B122366}" sibTransId="{FB3E8AFA-27AE-4057-B187-A0F967A68069}"/>
    <dgm:cxn modelId="{1DD6FC5B-6FFD-44BC-B817-D525E17E3E6D}" type="presOf" srcId="{6350C0E0-1DC5-4B1F-A5FC-67025F2652A4}" destId="{1200EC2D-B340-4425-B970-001D5F753DCA}" srcOrd="0" destOrd="0" presId="urn:microsoft.com/office/officeart/2009/3/layout/DescendingProcess"/>
    <dgm:cxn modelId="{7722D865-CD1B-4E1F-9A7E-141D17D939B7}" type="presOf" srcId="{4D407A29-C58A-43A7-9899-3ED0CECBFA0C}" destId="{BB17C45D-2502-4B51-9609-7D08EC17590A}" srcOrd="0" destOrd="0" presId="urn:microsoft.com/office/officeart/2009/3/layout/DescendingProcess"/>
    <dgm:cxn modelId="{2EA5F868-4656-4426-A0A9-E16284F17D68}" srcId="{4D407A29-C58A-43A7-9899-3ED0CECBFA0C}" destId="{AAD83E74-1345-42B3-B7C8-069DFE75C2CB}" srcOrd="2" destOrd="0" parTransId="{27F5FA97-4D94-49CA-8294-B8D17B7E4366}" sibTransId="{C18DFE63-F549-4D8A-B56C-A4DBE8830EB2}"/>
    <dgm:cxn modelId="{9DFD4D7C-12F0-4FAB-8380-965664B4384A}" type="presOf" srcId="{C221A8DD-C0AC-4D43-9AFC-56C1148A4744}" destId="{3325FD56-14D2-4A86-9D92-D473E839F90F}" srcOrd="0" destOrd="0" presId="urn:microsoft.com/office/officeart/2009/3/layout/DescendingProcess"/>
    <dgm:cxn modelId="{CA8BFF7C-B7B6-4468-B61F-6B545B2550E3}" type="presOf" srcId="{C18DFE63-F549-4D8A-B56C-A4DBE8830EB2}" destId="{38473C38-E25E-4C35-B0E3-FC431966FDC0}" srcOrd="0" destOrd="0" presId="urn:microsoft.com/office/officeart/2009/3/layout/DescendingProcess"/>
    <dgm:cxn modelId="{BCB3498B-98A4-4C1F-B854-E954ADF6A776}" type="presOf" srcId="{AAD83E74-1345-42B3-B7C8-069DFE75C2CB}" destId="{C23CBAB0-9D5A-45A4-8180-AB553E84203A}" srcOrd="0" destOrd="0" presId="urn:microsoft.com/office/officeart/2009/3/layout/DescendingProcess"/>
    <dgm:cxn modelId="{2E21E6CD-25BB-4442-97EB-98B8981A067E}" type="presOf" srcId="{61603989-AFEC-4BE0-947B-82FAFFAFB7CB}" destId="{05EA7AA0-50AC-4B83-A4A9-07CF8190504B}" srcOrd="0" destOrd="0" presId="urn:microsoft.com/office/officeart/2009/3/layout/DescendingProcess"/>
    <dgm:cxn modelId="{A6A23AD7-36A3-451F-863E-9BF03DF01EFD}" type="presOf" srcId="{F4070EF3-912B-4CF9-B9F3-2D8C1F911F22}" destId="{BC22EF59-6A51-4B18-9FB8-B7A4A4ADF76C}" srcOrd="0" destOrd="0" presId="urn:microsoft.com/office/officeart/2009/3/layout/DescendingProcess"/>
    <dgm:cxn modelId="{EAAA36DA-6D82-4F54-88DA-1A1FFA365BFC}" srcId="{4D407A29-C58A-43A7-9899-3ED0CECBFA0C}" destId="{6350C0E0-1DC5-4B1F-A5FC-67025F2652A4}" srcOrd="0" destOrd="0" parTransId="{BA767F8B-66C5-4D9B-A570-F60A5CB49B17}" sibTransId="{3371965E-7F15-4205-8A29-3241888E7A10}"/>
    <dgm:cxn modelId="{D90D3B9F-3E74-4DCE-9C17-3C0F73C2FD5C}" type="presParOf" srcId="{BB17C45D-2502-4B51-9609-7D08EC17590A}" destId="{7A121F83-3F72-4756-A0A1-2777A510B223}" srcOrd="0" destOrd="0" presId="urn:microsoft.com/office/officeart/2009/3/layout/DescendingProcess"/>
    <dgm:cxn modelId="{C5F8C46E-1D55-4793-818B-C24FE067F730}" type="presParOf" srcId="{BB17C45D-2502-4B51-9609-7D08EC17590A}" destId="{1200EC2D-B340-4425-B970-001D5F753DCA}" srcOrd="1" destOrd="0" presId="urn:microsoft.com/office/officeart/2009/3/layout/DescendingProcess"/>
    <dgm:cxn modelId="{A6EEBA36-78D5-4834-AA84-36795A17CEC1}" type="presParOf" srcId="{BB17C45D-2502-4B51-9609-7D08EC17590A}" destId="{05EA7AA0-50AC-4B83-A4A9-07CF8190504B}" srcOrd="2" destOrd="0" presId="urn:microsoft.com/office/officeart/2009/3/layout/DescendingProcess"/>
    <dgm:cxn modelId="{7A3AC690-5240-43BB-8D84-4C7590F61B73}" type="presParOf" srcId="{BB17C45D-2502-4B51-9609-7D08EC17590A}" destId="{4C468204-3C17-4FAA-A7A9-04DADD93A95B}" srcOrd="3" destOrd="0" presId="urn:microsoft.com/office/officeart/2009/3/layout/DescendingProcess"/>
    <dgm:cxn modelId="{4AD74D2B-3897-4C78-BDE6-0F7F6CD46AA7}" type="presParOf" srcId="{4C468204-3C17-4FAA-A7A9-04DADD93A95B}" destId="{3325FD56-14D2-4A86-9D92-D473E839F90F}" srcOrd="0" destOrd="0" presId="urn:microsoft.com/office/officeart/2009/3/layout/DescendingProcess"/>
    <dgm:cxn modelId="{DD2FF58F-E894-4A50-B6E7-0D7AC5165503}" type="presParOf" srcId="{BB17C45D-2502-4B51-9609-7D08EC17590A}" destId="{C23CBAB0-9D5A-45A4-8180-AB553E84203A}" srcOrd="4" destOrd="0" presId="urn:microsoft.com/office/officeart/2009/3/layout/DescendingProcess"/>
    <dgm:cxn modelId="{C2E41D7A-CDF0-4295-B4BF-E0A1309CC2F5}" type="presParOf" srcId="{BB17C45D-2502-4B51-9609-7D08EC17590A}" destId="{E6C73812-032C-4016-8B00-289C10F1A641}" srcOrd="5" destOrd="0" presId="urn:microsoft.com/office/officeart/2009/3/layout/DescendingProcess"/>
    <dgm:cxn modelId="{7C8DE24B-ABD3-42BC-94CA-4C6A103AF026}" type="presParOf" srcId="{E6C73812-032C-4016-8B00-289C10F1A641}" destId="{38473C38-E25E-4C35-B0E3-FC431966FDC0}" srcOrd="0" destOrd="0" presId="urn:microsoft.com/office/officeart/2009/3/layout/DescendingProcess"/>
    <dgm:cxn modelId="{A030FB32-45E4-4708-A41B-F61724BCC46E}" type="presParOf" srcId="{BB17C45D-2502-4B51-9609-7D08EC17590A}" destId="{BC22EF59-6A51-4B18-9FB8-B7A4A4ADF76C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CCDFA3-B02A-4DC9-BEE6-C89D5D7D02D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4FEF1C-7A6F-4E72-A0F9-1766D991DD9B}">
      <dgm:prSet phldrT="[Texto]" custT="1"/>
      <dgm:spPr/>
      <dgm:t>
        <a:bodyPr/>
        <a:lstStyle/>
        <a:p>
          <a:r>
            <a:rPr lang="es-ES" alt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 sienten  </a:t>
          </a:r>
          <a:r>
            <a:rPr lang="es-ES" alt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insatisfechos, con baja autoestima </a:t>
          </a:r>
          <a:r>
            <a:rPr lang="es-ES" alt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y función. </a:t>
          </a:r>
          <a:endParaRPr lang="es-ES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CFF16-2489-4EFF-BB8D-07E032FC329F}" type="parTrans" cxnId="{A3FF1E0E-24A1-47B8-B99A-C7E9F9C9D316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B657E3-D59D-4F87-9C6E-E45FF2EEB875}" type="sibTrans" cxnId="{A3FF1E0E-24A1-47B8-B99A-C7E9F9C9D316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C0DE4-0A3E-4467-905E-395FD43DA0B4}">
      <dgm:prSet phldrT="[Texto]" custT="1"/>
      <dgm:spPr/>
      <dgm:t>
        <a:bodyPr/>
        <a:lstStyle/>
        <a:p>
          <a:r>
            <a:rPr lang="es-ES" alt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Tienen  </a:t>
          </a:r>
          <a:r>
            <a:rPr lang="es-ES" alt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menos tiempo para ellos mismos.</a:t>
          </a:r>
          <a:endParaRPr lang="es-ES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32EDF-F2A5-40D2-A782-EBD9538216E7}" type="parTrans" cxnId="{4DD7D2ED-EBB6-4C0C-9B6B-B23AB943678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51D8A-F99F-4447-B7DF-17E9D7CD8B4A}" type="sibTrans" cxnId="{4DD7D2ED-EBB6-4C0C-9B6B-B23AB943678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FBDE9-47A7-4A2C-9271-9BDE8D5F596C}">
      <dgm:prSet phldrT="[Texto]" custT="1"/>
      <dgm:spPr/>
      <dgm:t>
        <a:bodyPr/>
        <a:lstStyle/>
        <a:p>
          <a:r>
            <a:rPr lang="es-ES" alt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tiene serias dudas de su capacidad para ejercer su función. 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EFB85-B6FD-4C0B-A4AA-1BA59268405C}" type="parTrans" cxnId="{5DF7B435-8099-429F-9898-9A6820AFB48F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8D6CF-6CB5-4E50-94E3-27691FD50147}" type="sibTrans" cxnId="{5DF7B435-8099-429F-9898-9A6820AFB48F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F72C63-D4BC-4862-AB0E-8CC74187C26D}">
      <dgm:prSet phldrT="[Texto]" custT="1"/>
      <dgm:spPr/>
      <dgm:t>
        <a:bodyPr/>
        <a:lstStyle/>
        <a:p>
          <a:r>
            <a:rPr lang="es-ES" alt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Por organizar actividades al margen del cuidado del niño.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D06E4-16E9-4B59-BF71-BA6D6AEC0DE8}" type="parTrans" cxnId="{1833C3EA-FEC3-4E2F-887F-07C66BFE95D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AD71D-3766-4FE2-B23C-1429E17F8691}" type="sibTrans" cxnId="{1833C3EA-FEC3-4E2F-887F-07C66BFE95D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255-5D7E-4C68-82A4-5F3B20BA1A02}">
      <dgm:prSet phldrT="[Texto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s-ES" alt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Pueden aumentar los </a:t>
          </a:r>
          <a:r>
            <a:rPr lang="es-ES" alt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problemas matrimoniales.</a:t>
          </a:r>
          <a:endParaRPr lang="es-ES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317DC-F5AC-4FAA-AB61-7F81202CF4FD}" type="parTrans" cxnId="{3359E1DA-D896-4BEE-BA44-11BD93FE269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DFEC6-322B-4A8B-9F8E-936FDC359AFB}" type="sibTrans" cxnId="{3359E1DA-D896-4BEE-BA44-11BD93FE269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A65BF5-608C-4A57-B1E5-0A25B91CDD31}">
      <dgm:prSet phldrT="[Texto]" custT="1"/>
      <dgm:spPr/>
      <dgm:t>
        <a:bodyPr/>
        <a:lstStyle/>
        <a:p>
          <a:r>
            <a:rPr lang="es-ES" altLang="es-E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(mayor tasa de separaciones y divorcios </a:t>
          </a:r>
          <a:r>
            <a:rPr lang="es-ES" alt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en comparación con las familias sin niños con TDAH).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A1A039-288F-414D-ACAF-1FE0F83CB1A5}" type="parTrans" cxnId="{57671CD3-DB4B-4AC3-B4BF-540A1FA5778C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35639-58B7-4279-B891-DBE08131933A}" type="sibTrans" cxnId="{57671CD3-DB4B-4AC3-B4BF-540A1FA5778C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20217D-7FFA-4CFB-B176-7876CB86DDB5}">
      <dgm:prSet phldrT="[Texto]" custT="1"/>
      <dgm:spPr/>
      <dgm:t>
        <a:bodyPr/>
        <a:lstStyle/>
        <a:p>
          <a:r>
            <a:rPr lang="es-ES" alt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Mayor riesgo de padecer trastornos psiquiátricos.</a:t>
          </a:r>
          <a:endParaRPr lang="es-ES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C1535-BA22-4D65-BAD9-0D8662BC8824}" type="parTrans" cxnId="{9DAA3F6D-8175-4087-B208-CBD913F9914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2DBB3B-C8D8-4009-B858-A37CECBE7002}" type="sibTrans" cxnId="{9DAA3F6D-8175-4087-B208-CBD913F9914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787A0-2FF9-4BC4-B46C-27803317B9E2}">
      <dgm:prSet phldrT="[Texto]" custT="1"/>
      <dgm:spPr/>
      <dgm:t>
        <a:bodyPr/>
        <a:lstStyle/>
        <a:p>
          <a:r>
            <a:rPr lang="es-ES" alt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Como la depresión o el abuso de alcohol, entre otros.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FABA8-2770-4D69-91B9-C552837E2023}" type="parTrans" cxnId="{DAB5D333-7950-4CAB-A7E5-7F47B95ECF63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D3E8E-4889-4C89-9982-67E6512C3177}" type="sibTrans" cxnId="{DAB5D333-7950-4CAB-A7E5-7F47B95ECF63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D9A9C-BD0C-49AD-9756-CCF2D7D2F128}" type="pres">
      <dgm:prSet presAssocID="{4CCCDFA3-B02A-4DC9-BEE6-C89D5D7D02D3}" presName="linear" presStyleCnt="0">
        <dgm:presLayoutVars>
          <dgm:dir/>
          <dgm:animLvl val="lvl"/>
          <dgm:resizeHandles val="exact"/>
        </dgm:presLayoutVars>
      </dgm:prSet>
      <dgm:spPr/>
    </dgm:pt>
    <dgm:pt modelId="{4DDBB187-F12A-4AAA-A1E5-C71041A23E80}" type="pres">
      <dgm:prSet presAssocID="{7A4FEF1C-7A6F-4E72-A0F9-1766D991DD9B}" presName="parentLin" presStyleCnt="0"/>
      <dgm:spPr/>
    </dgm:pt>
    <dgm:pt modelId="{75814EF7-202F-4AF0-B1F7-1325F0EEE0A9}" type="pres">
      <dgm:prSet presAssocID="{7A4FEF1C-7A6F-4E72-A0F9-1766D991DD9B}" presName="parentLeftMargin" presStyleLbl="node1" presStyleIdx="0" presStyleCnt="4"/>
      <dgm:spPr/>
    </dgm:pt>
    <dgm:pt modelId="{9E3F3843-44AE-4BA1-8DC4-27064B083298}" type="pres">
      <dgm:prSet presAssocID="{7A4FEF1C-7A6F-4E72-A0F9-1766D991DD9B}" presName="parentText" presStyleLbl="node1" presStyleIdx="0" presStyleCnt="4" custScaleX="103369" custScaleY="129922">
        <dgm:presLayoutVars>
          <dgm:chMax val="0"/>
          <dgm:bulletEnabled val="1"/>
        </dgm:presLayoutVars>
      </dgm:prSet>
      <dgm:spPr/>
    </dgm:pt>
    <dgm:pt modelId="{17A4C185-EDFC-4F13-9503-3619D8E3757D}" type="pres">
      <dgm:prSet presAssocID="{7A4FEF1C-7A6F-4E72-A0F9-1766D991DD9B}" presName="negativeSpace" presStyleCnt="0"/>
      <dgm:spPr/>
    </dgm:pt>
    <dgm:pt modelId="{DD1ABA44-0349-41BF-AA08-28C3A8050D87}" type="pres">
      <dgm:prSet presAssocID="{7A4FEF1C-7A6F-4E72-A0F9-1766D991DD9B}" presName="childText" presStyleLbl="conFgAcc1" presStyleIdx="0" presStyleCnt="4">
        <dgm:presLayoutVars>
          <dgm:bulletEnabled val="1"/>
        </dgm:presLayoutVars>
      </dgm:prSet>
      <dgm:spPr/>
    </dgm:pt>
    <dgm:pt modelId="{8A46AC9E-2C29-401C-8CC4-9944AD62FE28}" type="pres">
      <dgm:prSet presAssocID="{FDB657E3-D59D-4F87-9C6E-E45FF2EEB875}" presName="spaceBetweenRectangles" presStyleCnt="0"/>
      <dgm:spPr/>
    </dgm:pt>
    <dgm:pt modelId="{5ADBEAF3-C4D0-4559-8157-2AC826B0B749}" type="pres">
      <dgm:prSet presAssocID="{4A4C0DE4-0A3E-4467-905E-395FD43DA0B4}" presName="parentLin" presStyleCnt="0"/>
      <dgm:spPr/>
    </dgm:pt>
    <dgm:pt modelId="{7316F91B-3404-43F7-8101-BAE837480615}" type="pres">
      <dgm:prSet presAssocID="{4A4C0DE4-0A3E-4467-905E-395FD43DA0B4}" presName="parentLeftMargin" presStyleLbl="node1" presStyleIdx="0" presStyleCnt="4"/>
      <dgm:spPr/>
    </dgm:pt>
    <dgm:pt modelId="{7001F570-2818-48F5-8754-AF4CE9A0BD55}" type="pres">
      <dgm:prSet presAssocID="{4A4C0DE4-0A3E-4467-905E-395FD43DA0B4}" presName="parentText" presStyleLbl="node1" presStyleIdx="1" presStyleCnt="4" custScaleX="103369" custScaleY="129922">
        <dgm:presLayoutVars>
          <dgm:chMax val="0"/>
          <dgm:bulletEnabled val="1"/>
        </dgm:presLayoutVars>
      </dgm:prSet>
      <dgm:spPr/>
    </dgm:pt>
    <dgm:pt modelId="{0C3DDE99-39A5-4D5F-8F07-91A3459C0BAD}" type="pres">
      <dgm:prSet presAssocID="{4A4C0DE4-0A3E-4467-905E-395FD43DA0B4}" presName="negativeSpace" presStyleCnt="0"/>
      <dgm:spPr/>
    </dgm:pt>
    <dgm:pt modelId="{ED9F8BD9-7D20-41FF-96D1-2A40C71EC13F}" type="pres">
      <dgm:prSet presAssocID="{4A4C0DE4-0A3E-4467-905E-395FD43DA0B4}" presName="childText" presStyleLbl="conFgAcc1" presStyleIdx="1" presStyleCnt="4">
        <dgm:presLayoutVars>
          <dgm:bulletEnabled val="1"/>
        </dgm:presLayoutVars>
      </dgm:prSet>
      <dgm:spPr/>
    </dgm:pt>
    <dgm:pt modelId="{A75B3212-055F-41A1-89EB-1DBA974E3348}" type="pres">
      <dgm:prSet presAssocID="{1D051D8A-F99F-4447-B7DF-17E9D7CD8B4A}" presName="spaceBetweenRectangles" presStyleCnt="0"/>
      <dgm:spPr/>
    </dgm:pt>
    <dgm:pt modelId="{2E65A0BD-01FC-4C74-AB5E-6280F51DD822}" type="pres">
      <dgm:prSet presAssocID="{13C47255-5D7E-4C68-82A4-5F3B20BA1A02}" presName="parentLin" presStyleCnt="0"/>
      <dgm:spPr/>
    </dgm:pt>
    <dgm:pt modelId="{4EB0FC2C-700C-46E2-8704-CF67B990A88E}" type="pres">
      <dgm:prSet presAssocID="{13C47255-5D7E-4C68-82A4-5F3B20BA1A02}" presName="parentLeftMargin" presStyleLbl="node1" presStyleIdx="1" presStyleCnt="4"/>
      <dgm:spPr/>
    </dgm:pt>
    <dgm:pt modelId="{4156771D-B6E4-4808-A065-C7CB9576D807}" type="pres">
      <dgm:prSet presAssocID="{13C47255-5D7E-4C68-82A4-5F3B20BA1A02}" presName="parentText" presStyleLbl="node1" presStyleIdx="2" presStyleCnt="4" custScaleX="103369" custScaleY="129922">
        <dgm:presLayoutVars>
          <dgm:chMax val="0"/>
          <dgm:bulletEnabled val="1"/>
        </dgm:presLayoutVars>
      </dgm:prSet>
      <dgm:spPr/>
    </dgm:pt>
    <dgm:pt modelId="{191A5F18-349C-4662-A02E-27B505AFF406}" type="pres">
      <dgm:prSet presAssocID="{13C47255-5D7E-4C68-82A4-5F3B20BA1A02}" presName="negativeSpace" presStyleCnt="0"/>
      <dgm:spPr/>
    </dgm:pt>
    <dgm:pt modelId="{2E6DD26D-42B1-485F-A612-5704272A05F3}" type="pres">
      <dgm:prSet presAssocID="{13C47255-5D7E-4C68-82A4-5F3B20BA1A02}" presName="childText" presStyleLbl="conFgAcc1" presStyleIdx="2" presStyleCnt="4">
        <dgm:presLayoutVars>
          <dgm:bulletEnabled val="1"/>
        </dgm:presLayoutVars>
      </dgm:prSet>
      <dgm:spPr/>
    </dgm:pt>
    <dgm:pt modelId="{70E0ABFB-B125-4652-A70F-BB2C6C09D243}" type="pres">
      <dgm:prSet presAssocID="{70CDFEC6-322B-4A8B-9F8E-936FDC359AFB}" presName="spaceBetweenRectangles" presStyleCnt="0"/>
      <dgm:spPr/>
    </dgm:pt>
    <dgm:pt modelId="{0A25C2EE-088A-415A-AD69-5A5826A80F34}" type="pres">
      <dgm:prSet presAssocID="{A520217D-7FFA-4CFB-B176-7876CB86DDB5}" presName="parentLin" presStyleCnt="0"/>
      <dgm:spPr/>
    </dgm:pt>
    <dgm:pt modelId="{D0D74140-254A-4BE6-A501-6F767C58808C}" type="pres">
      <dgm:prSet presAssocID="{A520217D-7FFA-4CFB-B176-7876CB86DDB5}" presName="parentLeftMargin" presStyleLbl="node1" presStyleIdx="2" presStyleCnt="4"/>
      <dgm:spPr/>
    </dgm:pt>
    <dgm:pt modelId="{A9C68A94-0B6A-4E9F-B20E-1730092EF18F}" type="pres">
      <dgm:prSet presAssocID="{A520217D-7FFA-4CFB-B176-7876CB86DDB5}" presName="parentText" presStyleLbl="node1" presStyleIdx="3" presStyleCnt="4" custScaleX="103369" custScaleY="129922">
        <dgm:presLayoutVars>
          <dgm:chMax val="0"/>
          <dgm:bulletEnabled val="1"/>
        </dgm:presLayoutVars>
      </dgm:prSet>
      <dgm:spPr/>
    </dgm:pt>
    <dgm:pt modelId="{37CFD3A9-2FF0-429D-89A6-3CD13FE64C0C}" type="pres">
      <dgm:prSet presAssocID="{A520217D-7FFA-4CFB-B176-7876CB86DDB5}" presName="negativeSpace" presStyleCnt="0"/>
      <dgm:spPr/>
    </dgm:pt>
    <dgm:pt modelId="{AD1E728C-031C-4BC2-9F54-54873C643F75}" type="pres">
      <dgm:prSet presAssocID="{A520217D-7FFA-4CFB-B176-7876CB86DDB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3FF1E0E-24A1-47B8-B99A-C7E9F9C9D316}" srcId="{4CCCDFA3-B02A-4DC9-BEE6-C89D5D7D02D3}" destId="{7A4FEF1C-7A6F-4E72-A0F9-1766D991DD9B}" srcOrd="0" destOrd="0" parTransId="{047CFF16-2489-4EFF-BB8D-07E032FC329F}" sibTransId="{FDB657E3-D59D-4F87-9C6E-E45FF2EEB875}"/>
    <dgm:cxn modelId="{A2CC5A10-C851-4B27-94D6-0D70E7E50BF7}" type="presOf" srcId="{A520217D-7FFA-4CFB-B176-7876CB86DDB5}" destId="{D0D74140-254A-4BE6-A501-6F767C58808C}" srcOrd="0" destOrd="0" presId="urn:microsoft.com/office/officeart/2005/8/layout/list1"/>
    <dgm:cxn modelId="{BE93CD1C-035E-42C9-95C0-84491B7C974C}" type="presOf" srcId="{A520217D-7FFA-4CFB-B176-7876CB86DDB5}" destId="{A9C68A94-0B6A-4E9F-B20E-1730092EF18F}" srcOrd="1" destOrd="0" presId="urn:microsoft.com/office/officeart/2005/8/layout/list1"/>
    <dgm:cxn modelId="{082D6D29-8965-4F01-AC8F-4D9657950791}" type="presOf" srcId="{13C47255-5D7E-4C68-82A4-5F3B20BA1A02}" destId="{4156771D-B6E4-4808-A065-C7CB9576D807}" srcOrd="1" destOrd="0" presId="urn:microsoft.com/office/officeart/2005/8/layout/list1"/>
    <dgm:cxn modelId="{DAB5D333-7950-4CAB-A7E5-7F47B95ECF63}" srcId="{A520217D-7FFA-4CFB-B176-7876CB86DDB5}" destId="{FA3787A0-2FF9-4BC4-B46C-27803317B9E2}" srcOrd="0" destOrd="0" parTransId="{109FABA8-2770-4D69-91B9-C552837E2023}" sibTransId="{C40D3E8E-4889-4C89-9982-67E6512C3177}"/>
    <dgm:cxn modelId="{5DF7B435-8099-429F-9898-9A6820AFB48F}" srcId="{7A4FEF1C-7A6F-4E72-A0F9-1766D991DD9B}" destId="{46AFBDE9-47A7-4A2C-9271-9BDE8D5F596C}" srcOrd="0" destOrd="0" parTransId="{BD2EFB85-B6FD-4C0B-A4AA-1BA59268405C}" sibTransId="{E3A8D6CF-6CB5-4E50-94E3-27691FD50147}"/>
    <dgm:cxn modelId="{30A2CA3D-0C3D-4DCB-A785-9C7282A1915F}" type="presOf" srcId="{46AFBDE9-47A7-4A2C-9271-9BDE8D5F596C}" destId="{DD1ABA44-0349-41BF-AA08-28C3A8050D87}" srcOrd="0" destOrd="0" presId="urn:microsoft.com/office/officeart/2005/8/layout/list1"/>
    <dgm:cxn modelId="{16314B68-256F-4C96-B2E8-B873DAEFE702}" type="presOf" srcId="{4A4C0DE4-0A3E-4467-905E-395FD43DA0B4}" destId="{7001F570-2818-48F5-8754-AF4CE9A0BD55}" srcOrd="1" destOrd="0" presId="urn:microsoft.com/office/officeart/2005/8/layout/list1"/>
    <dgm:cxn modelId="{F56EA549-8A77-4745-8E00-5755E956FCF6}" type="presOf" srcId="{4CCCDFA3-B02A-4DC9-BEE6-C89D5D7D02D3}" destId="{5C3D9A9C-BD0C-49AD-9756-CCF2D7D2F128}" srcOrd="0" destOrd="0" presId="urn:microsoft.com/office/officeart/2005/8/layout/list1"/>
    <dgm:cxn modelId="{9DAA3F6D-8175-4087-B208-CBD913F99142}" srcId="{4CCCDFA3-B02A-4DC9-BEE6-C89D5D7D02D3}" destId="{A520217D-7FFA-4CFB-B176-7876CB86DDB5}" srcOrd="3" destOrd="0" parTransId="{973C1535-BA22-4D65-BAD9-0D8662BC8824}" sibTransId="{772DBB3B-C8D8-4009-B858-A37CECBE7002}"/>
    <dgm:cxn modelId="{F79B747E-A58E-4740-92FF-7A1C3CE22B35}" type="presOf" srcId="{7A4FEF1C-7A6F-4E72-A0F9-1766D991DD9B}" destId="{75814EF7-202F-4AF0-B1F7-1325F0EEE0A9}" srcOrd="0" destOrd="0" presId="urn:microsoft.com/office/officeart/2005/8/layout/list1"/>
    <dgm:cxn modelId="{733E9880-A044-4CE4-80B0-D2336432CDD9}" type="presOf" srcId="{13C47255-5D7E-4C68-82A4-5F3B20BA1A02}" destId="{4EB0FC2C-700C-46E2-8704-CF67B990A88E}" srcOrd="0" destOrd="0" presId="urn:microsoft.com/office/officeart/2005/8/layout/list1"/>
    <dgm:cxn modelId="{76777392-DD69-4D93-8D72-0CFC29CA605F}" type="presOf" srcId="{FFF72C63-D4BC-4862-AB0E-8CC74187C26D}" destId="{ED9F8BD9-7D20-41FF-96D1-2A40C71EC13F}" srcOrd="0" destOrd="0" presId="urn:microsoft.com/office/officeart/2005/8/layout/list1"/>
    <dgm:cxn modelId="{D83F87A8-F036-43B5-8BC5-66F96B1B9553}" type="presOf" srcId="{4A4C0DE4-0A3E-4467-905E-395FD43DA0B4}" destId="{7316F91B-3404-43F7-8101-BAE837480615}" srcOrd="0" destOrd="0" presId="urn:microsoft.com/office/officeart/2005/8/layout/list1"/>
    <dgm:cxn modelId="{FF423EAA-8FFD-41F5-B3C6-37572A0ACFEA}" type="presOf" srcId="{7A4FEF1C-7A6F-4E72-A0F9-1766D991DD9B}" destId="{9E3F3843-44AE-4BA1-8DC4-27064B083298}" srcOrd="1" destOrd="0" presId="urn:microsoft.com/office/officeart/2005/8/layout/list1"/>
    <dgm:cxn modelId="{D2B566AF-A899-43D5-9252-48094AD2E77D}" type="presOf" srcId="{E6A65BF5-608C-4A57-B1E5-0A25B91CDD31}" destId="{2E6DD26D-42B1-485F-A612-5704272A05F3}" srcOrd="0" destOrd="0" presId="urn:microsoft.com/office/officeart/2005/8/layout/list1"/>
    <dgm:cxn modelId="{57671CD3-DB4B-4AC3-B4BF-540A1FA5778C}" srcId="{13C47255-5D7E-4C68-82A4-5F3B20BA1A02}" destId="{E6A65BF5-608C-4A57-B1E5-0A25B91CDD31}" srcOrd="0" destOrd="0" parTransId="{B0A1A039-288F-414D-ACAF-1FE0F83CB1A5}" sibTransId="{52F35639-58B7-4279-B891-DBE08131933A}"/>
    <dgm:cxn modelId="{3359E1DA-D896-4BEE-BA44-11BD93FE2692}" srcId="{4CCCDFA3-B02A-4DC9-BEE6-C89D5D7D02D3}" destId="{13C47255-5D7E-4C68-82A4-5F3B20BA1A02}" srcOrd="2" destOrd="0" parTransId="{CD8317DC-F5AC-4FAA-AB61-7F81202CF4FD}" sibTransId="{70CDFEC6-322B-4A8B-9F8E-936FDC359AFB}"/>
    <dgm:cxn modelId="{55613BE8-6B38-4E6A-82D0-49B5EF5B1D50}" type="presOf" srcId="{FA3787A0-2FF9-4BC4-B46C-27803317B9E2}" destId="{AD1E728C-031C-4BC2-9F54-54873C643F75}" srcOrd="0" destOrd="0" presId="urn:microsoft.com/office/officeart/2005/8/layout/list1"/>
    <dgm:cxn modelId="{1833C3EA-FEC3-4E2F-887F-07C66BFE95D0}" srcId="{4A4C0DE4-0A3E-4467-905E-395FD43DA0B4}" destId="{FFF72C63-D4BC-4862-AB0E-8CC74187C26D}" srcOrd="0" destOrd="0" parTransId="{5EDD06E4-16E9-4B59-BF71-BA6D6AEC0DE8}" sibTransId="{813AD71D-3766-4FE2-B23C-1429E17F8691}"/>
    <dgm:cxn modelId="{4DD7D2ED-EBB6-4C0C-9B6B-B23AB943678B}" srcId="{4CCCDFA3-B02A-4DC9-BEE6-C89D5D7D02D3}" destId="{4A4C0DE4-0A3E-4467-905E-395FD43DA0B4}" srcOrd="1" destOrd="0" parTransId="{1BA32EDF-F2A5-40D2-A782-EBD9538216E7}" sibTransId="{1D051D8A-F99F-4447-B7DF-17E9D7CD8B4A}"/>
    <dgm:cxn modelId="{CEBA2634-826C-45A2-BE54-CEF41E28C046}" type="presParOf" srcId="{5C3D9A9C-BD0C-49AD-9756-CCF2D7D2F128}" destId="{4DDBB187-F12A-4AAA-A1E5-C71041A23E80}" srcOrd="0" destOrd="0" presId="urn:microsoft.com/office/officeart/2005/8/layout/list1"/>
    <dgm:cxn modelId="{27CBE0D2-EEEE-41BC-AEAD-264B8957FA4E}" type="presParOf" srcId="{4DDBB187-F12A-4AAA-A1E5-C71041A23E80}" destId="{75814EF7-202F-4AF0-B1F7-1325F0EEE0A9}" srcOrd="0" destOrd="0" presId="urn:microsoft.com/office/officeart/2005/8/layout/list1"/>
    <dgm:cxn modelId="{0150BF9D-01F2-4A46-8AE5-BCD3347B3A16}" type="presParOf" srcId="{4DDBB187-F12A-4AAA-A1E5-C71041A23E80}" destId="{9E3F3843-44AE-4BA1-8DC4-27064B083298}" srcOrd="1" destOrd="0" presId="urn:microsoft.com/office/officeart/2005/8/layout/list1"/>
    <dgm:cxn modelId="{92760839-4802-47E4-AD91-36A827FB8686}" type="presParOf" srcId="{5C3D9A9C-BD0C-49AD-9756-CCF2D7D2F128}" destId="{17A4C185-EDFC-4F13-9503-3619D8E3757D}" srcOrd="1" destOrd="0" presId="urn:microsoft.com/office/officeart/2005/8/layout/list1"/>
    <dgm:cxn modelId="{D393E9EA-B374-4610-96CB-3A389C42DB82}" type="presParOf" srcId="{5C3D9A9C-BD0C-49AD-9756-CCF2D7D2F128}" destId="{DD1ABA44-0349-41BF-AA08-28C3A8050D87}" srcOrd="2" destOrd="0" presId="urn:microsoft.com/office/officeart/2005/8/layout/list1"/>
    <dgm:cxn modelId="{966E093E-05C1-46CE-9D72-2BADE22D2234}" type="presParOf" srcId="{5C3D9A9C-BD0C-49AD-9756-CCF2D7D2F128}" destId="{8A46AC9E-2C29-401C-8CC4-9944AD62FE28}" srcOrd="3" destOrd="0" presId="urn:microsoft.com/office/officeart/2005/8/layout/list1"/>
    <dgm:cxn modelId="{32A2FFC0-63B4-490A-8407-447BD4478786}" type="presParOf" srcId="{5C3D9A9C-BD0C-49AD-9756-CCF2D7D2F128}" destId="{5ADBEAF3-C4D0-4559-8157-2AC826B0B749}" srcOrd="4" destOrd="0" presId="urn:microsoft.com/office/officeart/2005/8/layout/list1"/>
    <dgm:cxn modelId="{4DDA48E2-318C-4467-948D-18800312951E}" type="presParOf" srcId="{5ADBEAF3-C4D0-4559-8157-2AC826B0B749}" destId="{7316F91B-3404-43F7-8101-BAE837480615}" srcOrd="0" destOrd="0" presId="urn:microsoft.com/office/officeart/2005/8/layout/list1"/>
    <dgm:cxn modelId="{9AD752A5-633C-4243-A0F3-9EF640F9DD80}" type="presParOf" srcId="{5ADBEAF3-C4D0-4559-8157-2AC826B0B749}" destId="{7001F570-2818-48F5-8754-AF4CE9A0BD55}" srcOrd="1" destOrd="0" presId="urn:microsoft.com/office/officeart/2005/8/layout/list1"/>
    <dgm:cxn modelId="{63ED4C42-D8EE-47DD-A589-C7F1230E7C51}" type="presParOf" srcId="{5C3D9A9C-BD0C-49AD-9756-CCF2D7D2F128}" destId="{0C3DDE99-39A5-4D5F-8F07-91A3459C0BAD}" srcOrd="5" destOrd="0" presId="urn:microsoft.com/office/officeart/2005/8/layout/list1"/>
    <dgm:cxn modelId="{2259E7B5-B080-4004-A6ED-8356325C3791}" type="presParOf" srcId="{5C3D9A9C-BD0C-49AD-9756-CCF2D7D2F128}" destId="{ED9F8BD9-7D20-41FF-96D1-2A40C71EC13F}" srcOrd="6" destOrd="0" presId="urn:microsoft.com/office/officeart/2005/8/layout/list1"/>
    <dgm:cxn modelId="{FB57F6EE-6275-46B2-979A-6A8CE86B556B}" type="presParOf" srcId="{5C3D9A9C-BD0C-49AD-9756-CCF2D7D2F128}" destId="{A75B3212-055F-41A1-89EB-1DBA974E3348}" srcOrd="7" destOrd="0" presId="urn:microsoft.com/office/officeart/2005/8/layout/list1"/>
    <dgm:cxn modelId="{7EF63C73-0DB1-4BAF-B217-09712005971E}" type="presParOf" srcId="{5C3D9A9C-BD0C-49AD-9756-CCF2D7D2F128}" destId="{2E65A0BD-01FC-4C74-AB5E-6280F51DD822}" srcOrd="8" destOrd="0" presId="urn:microsoft.com/office/officeart/2005/8/layout/list1"/>
    <dgm:cxn modelId="{7FE8F3B9-4418-478E-B9F8-29B809AF3FD1}" type="presParOf" srcId="{2E65A0BD-01FC-4C74-AB5E-6280F51DD822}" destId="{4EB0FC2C-700C-46E2-8704-CF67B990A88E}" srcOrd="0" destOrd="0" presId="urn:microsoft.com/office/officeart/2005/8/layout/list1"/>
    <dgm:cxn modelId="{B0561090-9E59-4F8C-B896-C6163B8381B8}" type="presParOf" srcId="{2E65A0BD-01FC-4C74-AB5E-6280F51DD822}" destId="{4156771D-B6E4-4808-A065-C7CB9576D807}" srcOrd="1" destOrd="0" presId="urn:microsoft.com/office/officeart/2005/8/layout/list1"/>
    <dgm:cxn modelId="{DFFE42D3-27E6-48EE-9BC5-9122E180B813}" type="presParOf" srcId="{5C3D9A9C-BD0C-49AD-9756-CCF2D7D2F128}" destId="{191A5F18-349C-4662-A02E-27B505AFF406}" srcOrd="9" destOrd="0" presId="urn:microsoft.com/office/officeart/2005/8/layout/list1"/>
    <dgm:cxn modelId="{2833950A-94A6-4C01-9726-4FA61A0A5EBF}" type="presParOf" srcId="{5C3D9A9C-BD0C-49AD-9756-CCF2D7D2F128}" destId="{2E6DD26D-42B1-485F-A612-5704272A05F3}" srcOrd="10" destOrd="0" presId="urn:microsoft.com/office/officeart/2005/8/layout/list1"/>
    <dgm:cxn modelId="{59EC3ECE-13E6-4439-BACF-E5DA29386FBE}" type="presParOf" srcId="{5C3D9A9C-BD0C-49AD-9756-CCF2D7D2F128}" destId="{70E0ABFB-B125-4652-A70F-BB2C6C09D243}" srcOrd="11" destOrd="0" presId="urn:microsoft.com/office/officeart/2005/8/layout/list1"/>
    <dgm:cxn modelId="{90D100AC-C1D5-40BB-AEDE-A90F6DF25850}" type="presParOf" srcId="{5C3D9A9C-BD0C-49AD-9756-CCF2D7D2F128}" destId="{0A25C2EE-088A-415A-AD69-5A5826A80F34}" srcOrd="12" destOrd="0" presId="urn:microsoft.com/office/officeart/2005/8/layout/list1"/>
    <dgm:cxn modelId="{A0516645-FF09-485D-ABCF-0675509875F3}" type="presParOf" srcId="{0A25C2EE-088A-415A-AD69-5A5826A80F34}" destId="{D0D74140-254A-4BE6-A501-6F767C58808C}" srcOrd="0" destOrd="0" presId="urn:microsoft.com/office/officeart/2005/8/layout/list1"/>
    <dgm:cxn modelId="{69F46928-21FF-444A-AEA2-D742F66E1C3C}" type="presParOf" srcId="{0A25C2EE-088A-415A-AD69-5A5826A80F34}" destId="{A9C68A94-0B6A-4E9F-B20E-1730092EF18F}" srcOrd="1" destOrd="0" presId="urn:microsoft.com/office/officeart/2005/8/layout/list1"/>
    <dgm:cxn modelId="{03A29822-CB0D-492A-B2FE-998356AF0427}" type="presParOf" srcId="{5C3D9A9C-BD0C-49AD-9756-CCF2D7D2F128}" destId="{37CFD3A9-2FF0-429D-89A6-3CD13FE64C0C}" srcOrd="13" destOrd="0" presId="urn:microsoft.com/office/officeart/2005/8/layout/list1"/>
    <dgm:cxn modelId="{41A175A1-2F54-4232-845B-A5D4B9EA9F14}" type="presParOf" srcId="{5C3D9A9C-BD0C-49AD-9756-CCF2D7D2F128}" destId="{AD1E728C-031C-4BC2-9F54-54873C643F7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8F24FE-0A36-437C-860F-D653A171226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D1AC40E-931A-4F6E-A9CB-C7B9375DA708}">
      <dgm:prSet phldrT="[Texto]" custT="1"/>
      <dgm:spPr/>
      <dgm:t>
        <a:bodyPr/>
        <a:lstStyle/>
        <a:p>
          <a:pPr>
            <a:buClrTx/>
            <a:buFontTx/>
            <a:buNone/>
          </a:pPr>
          <a:r>
            <a:rPr lang="es-ES" altLang="es-ES" sz="1800" b="1" dirty="0">
              <a:latin typeface="Arial" panose="020B0604020202020204" pitchFamily="34" charset="0"/>
              <a:cs typeface="Arial" panose="020B0604020202020204" pitchFamily="34" charset="0"/>
            </a:rPr>
            <a:t>La dinámica familiar puede estar dirigida por la situación del hermano con TDAH.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9FEB5-6723-49CF-9F45-C62A607AA5B1}" type="parTrans" cxnId="{2890029C-2DCB-49EF-A3C1-3AE319A7EB79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EE6DCA-9CDB-44B8-83A3-1586A612899A}" type="sibTrans" cxnId="{2890029C-2DCB-49EF-A3C1-3AE319A7EB79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9801A-B4D6-402D-8099-A3171384953F}">
      <dgm:prSet phldrT="[Texto]" custT="1"/>
      <dgm:spPr/>
      <dgm:t>
        <a:bodyPr/>
        <a:lstStyle/>
        <a:p>
          <a:pPr>
            <a:buClrTx/>
            <a:buFontTx/>
            <a:buNone/>
          </a:pPr>
          <a:r>
            <a:rPr lang="es-ES" altLang="es-ES" sz="1800">
              <a:latin typeface="Arial" panose="020B0604020202020204" pitchFamily="34" charset="0"/>
              <a:cs typeface="Arial" panose="020B0604020202020204" pitchFamily="34" charset="0"/>
            </a:rPr>
            <a:t>En ocasiones </a:t>
          </a:r>
          <a:r>
            <a:rPr lang="es-ES" altLang="es-ES" sz="1800" b="1">
              <a:latin typeface="Arial" panose="020B0604020202020204" pitchFamily="34" charset="0"/>
              <a:cs typeface="Arial" panose="020B0604020202020204" pitchFamily="34" charset="0"/>
            </a:rPr>
            <a:t>se espera de ellos que le cuiden</a:t>
          </a:r>
          <a:r>
            <a:rPr lang="es-ES" altLang="es-ES" sz="180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E4EC2-E2D3-4F98-A3A7-109DE4C56018}" type="parTrans" cxnId="{7F2873E8-A366-4EAA-A96A-F5E8B983CA9E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D616D-EEEA-44DD-B752-29C885F348C4}" type="sibTrans" cxnId="{7F2873E8-A366-4EAA-A96A-F5E8B983CA9E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3F30B-7622-4FF4-8ED1-9EA2BA08BD78}">
      <dgm:prSet phldrT="[Texto]" custT="1"/>
      <dgm:spPr/>
      <dgm:t>
        <a:bodyPr/>
        <a:lstStyle/>
        <a:p>
          <a:r>
            <a:rPr lang="es-ES" altLang="es-ES" sz="1800" dirty="0"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ES" altLang="es-ES" sz="1800" b="1" dirty="0">
              <a:latin typeface="Arial" panose="020B0604020202020204" pitchFamily="34" charset="0"/>
              <a:cs typeface="Arial" panose="020B0604020202020204" pitchFamily="34" charset="0"/>
            </a:rPr>
            <a:t>comportamiento</a:t>
          </a:r>
          <a:r>
            <a:rPr lang="es-ES" altLang="es-ES" sz="1800" dirty="0">
              <a:latin typeface="Arial" panose="020B0604020202020204" pitchFamily="34" charset="0"/>
              <a:cs typeface="Arial" panose="020B0604020202020204" pitchFamily="34" charset="0"/>
            </a:rPr>
            <a:t> del niño con TDAH </a:t>
          </a:r>
          <a:r>
            <a:rPr lang="es-ES" altLang="es-ES" sz="1800" b="1" dirty="0">
              <a:latin typeface="Arial" panose="020B0604020202020204" pitchFamily="34" charset="0"/>
              <a:cs typeface="Arial" panose="020B0604020202020204" pitchFamily="34" charset="0"/>
            </a:rPr>
            <a:t>puede ser agresivo o caprichoso</a:t>
          </a:r>
          <a:r>
            <a:rPr lang="es-ES" altLang="es-ES" sz="1800" dirty="0">
              <a:latin typeface="Arial" panose="020B0604020202020204" pitchFamily="34" charset="0"/>
              <a:cs typeface="Arial" panose="020B0604020202020204" pitchFamily="34" charset="0"/>
            </a:rPr>
            <a:t>, lo que hace que la </a:t>
          </a:r>
          <a:r>
            <a:rPr lang="es-ES" altLang="es-ES" sz="1800" b="1" dirty="0">
              <a:latin typeface="Arial" panose="020B0604020202020204" pitchFamily="34" charset="0"/>
              <a:cs typeface="Arial" panose="020B0604020202020204" pitchFamily="34" charset="0"/>
            </a:rPr>
            <a:t>relación</a:t>
          </a:r>
          <a:r>
            <a:rPr lang="es-ES" altLang="es-ES" sz="1800" dirty="0">
              <a:latin typeface="Arial" panose="020B0604020202020204" pitchFamily="34" charset="0"/>
              <a:cs typeface="Arial" panose="020B0604020202020204" pitchFamily="34" charset="0"/>
            </a:rPr>
            <a:t> sea </a:t>
          </a:r>
          <a:r>
            <a:rPr lang="es-ES" altLang="es-ES" sz="1800" b="1" dirty="0">
              <a:latin typeface="Arial" panose="020B0604020202020204" pitchFamily="34" charset="0"/>
              <a:cs typeface="Arial" panose="020B0604020202020204" pitchFamily="34" charset="0"/>
            </a:rPr>
            <a:t>complicada</a:t>
          </a:r>
          <a:r>
            <a:rPr lang="es-ES" altLang="es-ES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79654-E69B-48DC-A5A3-E054B55E5D80}" type="parTrans" cxnId="{A99BBCF6-705B-4DD3-AE33-82F3E40908BD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8DC9DB-877A-4734-B663-F565AFE5CA89}" type="sibTrans" cxnId="{A99BBCF6-705B-4DD3-AE33-82F3E40908BD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EB5C7-D0AB-4CC2-B8E3-30CDA5AE4C8A}" type="pres">
      <dgm:prSet presAssocID="{3D8F24FE-0A36-437C-860F-D653A171226E}" presName="diagram" presStyleCnt="0">
        <dgm:presLayoutVars>
          <dgm:dir/>
          <dgm:resizeHandles val="exact"/>
        </dgm:presLayoutVars>
      </dgm:prSet>
      <dgm:spPr/>
    </dgm:pt>
    <dgm:pt modelId="{2242E7CE-EBAF-48A7-8E57-E28DEAB24E62}" type="pres">
      <dgm:prSet presAssocID="{7D1AC40E-931A-4F6E-A9CB-C7B9375DA708}" presName="node" presStyleLbl="node1" presStyleIdx="0" presStyleCnt="3">
        <dgm:presLayoutVars>
          <dgm:bulletEnabled val="1"/>
        </dgm:presLayoutVars>
      </dgm:prSet>
      <dgm:spPr/>
    </dgm:pt>
    <dgm:pt modelId="{83F4657D-D156-4C12-B4DF-1601E40AE4E7}" type="pres">
      <dgm:prSet presAssocID="{38EE6DCA-9CDB-44B8-83A3-1586A612899A}" presName="sibTrans" presStyleCnt="0"/>
      <dgm:spPr/>
    </dgm:pt>
    <dgm:pt modelId="{5A16EA31-D5DE-4550-98E5-BFBD72E5F04A}" type="pres">
      <dgm:prSet presAssocID="{77C9801A-B4D6-402D-8099-A3171384953F}" presName="node" presStyleLbl="node1" presStyleIdx="1" presStyleCnt="3">
        <dgm:presLayoutVars>
          <dgm:bulletEnabled val="1"/>
        </dgm:presLayoutVars>
      </dgm:prSet>
      <dgm:spPr/>
    </dgm:pt>
    <dgm:pt modelId="{D8DC8E4F-CE4A-40E4-9CFD-918C928E7E81}" type="pres">
      <dgm:prSet presAssocID="{68FD616D-EEEA-44DD-B752-29C885F348C4}" presName="sibTrans" presStyleCnt="0"/>
      <dgm:spPr/>
    </dgm:pt>
    <dgm:pt modelId="{900C61D8-6C53-4A68-BCDB-427C2D8012FF}" type="pres">
      <dgm:prSet presAssocID="{00C3F30B-7622-4FF4-8ED1-9EA2BA08BD78}" presName="node" presStyleLbl="node1" presStyleIdx="2" presStyleCnt="3">
        <dgm:presLayoutVars>
          <dgm:bulletEnabled val="1"/>
        </dgm:presLayoutVars>
      </dgm:prSet>
      <dgm:spPr/>
    </dgm:pt>
  </dgm:ptLst>
  <dgm:cxnLst>
    <dgm:cxn modelId="{5366B02F-4D06-4FC5-9186-E070A7D108F0}" type="presOf" srcId="{77C9801A-B4D6-402D-8099-A3171384953F}" destId="{5A16EA31-D5DE-4550-98E5-BFBD72E5F04A}" srcOrd="0" destOrd="0" presId="urn:microsoft.com/office/officeart/2005/8/layout/default"/>
    <dgm:cxn modelId="{BBCAC176-7E47-44BB-A90B-915D76F6518A}" type="presOf" srcId="{7D1AC40E-931A-4F6E-A9CB-C7B9375DA708}" destId="{2242E7CE-EBAF-48A7-8E57-E28DEAB24E62}" srcOrd="0" destOrd="0" presId="urn:microsoft.com/office/officeart/2005/8/layout/default"/>
    <dgm:cxn modelId="{D6FAE17B-B5AB-4902-85D1-5EC5C28EACD3}" type="presOf" srcId="{3D8F24FE-0A36-437C-860F-D653A171226E}" destId="{7BFEB5C7-D0AB-4CC2-B8E3-30CDA5AE4C8A}" srcOrd="0" destOrd="0" presId="urn:microsoft.com/office/officeart/2005/8/layout/default"/>
    <dgm:cxn modelId="{2890029C-2DCB-49EF-A3C1-3AE319A7EB79}" srcId="{3D8F24FE-0A36-437C-860F-D653A171226E}" destId="{7D1AC40E-931A-4F6E-A9CB-C7B9375DA708}" srcOrd="0" destOrd="0" parTransId="{B189FEB5-6723-49CF-9F45-C62A607AA5B1}" sibTransId="{38EE6DCA-9CDB-44B8-83A3-1586A612899A}"/>
    <dgm:cxn modelId="{4D8003DA-8DC3-494E-A3AD-FA9D1F2886F8}" type="presOf" srcId="{00C3F30B-7622-4FF4-8ED1-9EA2BA08BD78}" destId="{900C61D8-6C53-4A68-BCDB-427C2D8012FF}" srcOrd="0" destOrd="0" presId="urn:microsoft.com/office/officeart/2005/8/layout/default"/>
    <dgm:cxn modelId="{7F2873E8-A366-4EAA-A96A-F5E8B983CA9E}" srcId="{3D8F24FE-0A36-437C-860F-D653A171226E}" destId="{77C9801A-B4D6-402D-8099-A3171384953F}" srcOrd="1" destOrd="0" parTransId="{54EE4EC2-E2D3-4F98-A3A7-109DE4C56018}" sibTransId="{68FD616D-EEEA-44DD-B752-29C885F348C4}"/>
    <dgm:cxn modelId="{A99BBCF6-705B-4DD3-AE33-82F3E40908BD}" srcId="{3D8F24FE-0A36-437C-860F-D653A171226E}" destId="{00C3F30B-7622-4FF4-8ED1-9EA2BA08BD78}" srcOrd="2" destOrd="0" parTransId="{F6079654-E69B-48DC-A5A3-E054B55E5D80}" sibTransId="{B48DC9DB-877A-4734-B663-F565AFE5CA89}"/>
    <dgm:cxn modelId="{8ABDE300-F206-48DB-A281-8591A691DD7E}" type="presParOf" srcId="{7BFEB5C7-D0AB-4CC2-B8E3-30CDA5AE4C8A}" destId="{2242E7CE-EBAF-48A7-8E57-E28DEAB24E62}" srcOrd="0" destOrd="0" presId="urn:microsoft.com/office/officeart/2005/8/layout/default"/>
    <dgm:cxn modelId="{7FECFFFB-4C4E-431B-9D5F-3674B53988AC}" type="presParOf" srcId="{7BFEB5C7-D0AB-4CC2-B8E3-30CDA5AE4C8A}" destId="{83F4657D-D156-4C12-B4DF-1601E40AE4E7}" srcOrd="1" destOrd="0" presId="urn:microsoft.com/office/officeart/2005/8/layout/default"/>
    <dgm:cxn modelId="{EC0F090C-9D4B-4555-B86F-AE9454419F2C}" type="presParOf" srcId="{7BFEB5C7-D0AB-4CC2-B8E3-30CDA5AE4C8A}" destId="{5A16EA31-D5DE-4550-98E5-BFBD72E5F04A}" srcOrd="2" destOrd="0" presId="urn:microsoft.com/office/officeart/2005/8/layout/default"/>
    <dgm:cxn modelId="{6DAE29C2-4C4C-43BD-830E-8F049806F9D5}" type="presParOf" srcId="{7BFEB5C7-D0AB-4CC2-B8E3-30CDA5AE4C8A}" destId="{D8DC8E4F-CE4A-40E4-9CFD-918C928E7E81}" srcOrd="3" destOrd="0" presId="urn:microsoft.com/office/officeart/2005/8/layout/default"/>
    <dgm:cxn modelId="{2E5AD26D-A378-46E2-801D-5396D62AFF51}" type="presParOf" srcId="{7BFEB5C7-D0AB-4CC2-B8E3-30CDA5AE4C8A}" destId="{900C61D8-6C53-4A68-BCDB-427C2D8012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E21D46-D3DD-4AEC-9961-41182A0D7916}" type="doc">
      <dgm:prSet loTypeId="urn:microsoft.com/office/officeart/2005/8/layout/chevron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DD96F11-C45F-4EF5-BA68-F5ED4D7C4688}">
      <dgm:prSet phldrT="[Texto]"/>
      <dgm:spPr/>
      <dgm:t>
        <a:bodyPr/>
        <a:lstStyle/>
        <a:p>
          <a:pPr>
            <a:buClrTx/>
            <a:buFontTx/>
            <a:buNone/>
          </a:pPr>
          <a:r>
            <a:rPr lang="es-ES" altLang="es-ES" b="1" u="none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Envidia</a:t>
          </a:r>
          <a:endParaRPr lang="es-ES" b="1" u="none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368D3-EA8A-4CAB-9ED4-42B860DCAE83}" type="parTrans" cxnId="{C7251231-87E3-47B3-AA18-60FCA1D381F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08C219-682A-4439-99EF-CF13547A9430}" type="sibTrans" cxnId="{C7251231-87E3-47B3-AA18-60FCA1D381F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802B7-180E-42D3-BD58-7318F5455DDD}">
      <dgm:prSet phldrT="[Texto]"/>
      <dgm:spPr/>
      <dgm:t>
        <a:bodyPr/>
        <a:lstStyle/>
        <a:p>
          <a:pPr>
            <a:buClrTx/>
            <a:buFontTx/>
            <a:buNone/>
          </a:pPr>
          <a:r>
            <a:rPr lang="es-ES" altLang="es-ES" dirty="0">
              <a:latin typeface="Arial" panose="020B0604020202020204" pitchFamily="34" charset="0"/>
              <a:cs typeface="Arial" panose="020B0604020202020204" pitchFamily="34" charset="0"/>
            </a:rPr>
            <a:t>El niño con TDAH tiene</a:t>
          </a:r>
          <a:r>
            <a:rPr lang="es-ES" altLang="es-ES" b="1" dirty="0">
              <a:latin typeface="Arial" panose="020B0604020202020204" pitchFamily="34" charset="0"/>
              <a:cs typeface="Arial" panose="020B0604020202020204" pitchFamily="34" charset="0"/>
            </a:rPr>
            <a:t> envidia de las oportunidades y los éxitos</a:t>
          </a:r>
          <a:r>
            <a:rPr lang="es-ES" altLang="es-ES" dirty="0">
              <a:latin typeface="Arial" panose="020B0604020202020204" pitchFamily="34" charset="0"/>
              <a:cs typeface="Arial" panose="020B0604020202020204" pitchFamily="34" charset="0"/>
            </a:rPr>
            <a:t> en el colegio conseguidos por su/s hermano/s. De igual manera, los hermanos pueden tener envidia de la menor disciplina que se le impone al niño con TDAH y de la atención adicional que le prestan los padres.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BEA7C-7ECE-4905-9C75-3377A37C7F24}" type="parTrans" cxnId="{88E0EB01-3AE4-452B-BAB0-4FC9602FC32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E7058-B811-4C58-ABE7-8F37042AA635}" type="sibTrans" cxnId="{88E0EB01-3AE4-452B-BAB0-4FC9602FC32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AD510-27A7-4022-9E90-992CDA33CCA2}">
      <dgm:prSet phldrT="[Texto]"/>
      <dgm:spPr/>
      <dgm:t>
        <a:bodyPr/>
        <a:lstStyle/>
        <a:p>
          <a:pPr>
            <a:buClrTx/>
            <a:buFontTx/>
            <a:buNone/>
          </a:pPr>
          <a:r>
            <a:rPr lang="es-ES" altLang="es-ES" b="1" u="none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Resentimiento</a:t>
          </a:r>
          <a:endParaRPr lang="es-ES" b="1" u="none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EDE4E9-5C1B-45E3-A70E-8C2CCFF8B528}" type="parTrans" cxnId="{F92E26EC-67A6-4EB4-9ABF-4A0FB3AD5E6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2D187-625E-47D0-A575-1FDA80E0943A}" type="sibTrans" cxnId="{F92E26EC-67A6-4EB4-9ABF-4A0FB3AD5E6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7DED7-EB35-4E5A-B054-0211654B4636}">
      <dgm:prSet phldrT="[Texto]"/>
      <dgm:spPr/>
      <dgm:t>
        <a:bodyPr/>
        <a:lstStyle/>
        <a:p>
          <a:pPr>
            <a:buClrTx/>
            <a:buFontTx/>
            <a:buNone/>
          </a:pPr>
          <a:r>
            <a:rPr lang="es-ES" altLang="es-ES" dirty="0">
              <a:latin typeface="Arial" panose="020B0604020202020204" pitchFamily="34" charset="0"/>
              <a:cs typeface="Arial" panose="020B0604020202020204" pitchFamily="34" charset="0"/>
            </a:rPr>
            <a:t>Los hermanos pueden estar resentidos porque al niño con TDAH </a:t>
          </a:r>
          <a:r>
            <a:rPr lang="es-ES" altLang="es-ES" b="1" dirty="0">
              <a:latin typeface="Arial" panose="020B0604020202020204" pitchFamily="34" charset="0"/>
              <a:cs typeface="Arial" panose="020B0604020202020204" pitchFamily="34" charset="0"/>
            </a:rPr>
            <a:t>se le trata de forma diferente y porque sus padres tienen poco tiempo para ellos</a:t>
          </a:r>
          <a:r>
            <a:rPr lang="es-ES" altLang="es-ES" dirty="0">
              <a:latin typeface="Arial" panose="020B0604020202020204" pitchFamily="34" charset="0"/>
              <a:cs typeface="Arial" panose="020B0604020202020204" pitchFamily="34" charset="0"/>
            </a:rPr>
            <a:t>. De igual manera, el niño con TDAH puede estar resentido con sus hermanos porque, a la inversa de lo que hemos explicado antes, a sus hermanos les permiten hacer cosas que ellos no pueden hacer.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15609-1B1E-4BAE-892B-755624923938}" type="parTrans" cxnId="{416E1458-E627-41B5-8C0F-D26696AEB79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4300F-5C2D-4CE5-BFB9-6C393554226D}" type="sibTrans" cxnId="{416E1458-E627-41B5-8C0F-D26696AEB79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5880B-E7AC-482F-A650-12CF492F2074}" type="pres">
      <dgm:prSet presAssocID="{49E21D46-D3DD-4AEC-9961-41182A0D7916}" presName="linearFlow" presStyleCnt="0">
        <dgm:presLayoutVars>
          <dgm:dir/>
          <dgm:animLvl val="lvl"/>
          <dgm:resizeHandles val="exact"/>
        </dgm:presLayoutVars>
      </dgm:prSet>
      <dgm:spPr/>
    </dgm:pt>
    <dgm:pt modelId="{76E8B1AE-DDFD-4D2B-8CB9-690948F0EFE2}" type="pres">
      <dgm:prSet presAssocID="{BDD96F11-C45F-4EF5-BA68-F5ED4D7C4688}" presName="composite" presStyleCnt="0"/>
      <dgm:spPr/>
    </dgm:pt>
    <dgm:pt modelId="{93368DFF-7101-4D07-904A-96135662DC2F}" type="pres">
      <dgm:prSet presAssocID="{BDD96F11-C45F-4EF5-BA68-F5ED4D7C468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B676A4D-0525-4D50-816C-DF419BF80CDF}" type="pres">
      <dgm:prSet presAssocID="{BDD96F11-C45F-4EF5-BA68-F5ED4D7C4688}" presName="descendantText" presStyleLbl="alignAcc1" presStyleIdx="0" presStyleCnt="2">
        <dgm:presLayoutVars>
          <dgm:bulletEnabled val="1"/>
        </dgm:presLayoutVars>
      </dgm:prSet>
      <dgm:spPr/>
    </dgm:pt>
    <dgm:pt modelId="{1E684F44-A473-48AC-9D7F-98767DCD1E2F}" type="pres">
      <dgm:prSet presAssocID="{7908C219-682A-4439-99EF-CF13547A9430}" presName="sp" presStyleCnt="0"/>
      <dgm:spPr/>
    </dgm:pt>
    <dgm:pt modelId="{2FE5B336-3C44-4057-836A-A27A54DE9979}" type="pres">
      <dgm:prSet presAssocID="{D2DAD510-27A7-4022-9E90-992CDA33CCA2}" presName="composite" presStyleCnt="0"/>
      <dgm:spPr/>
    </dgm:pt>
    <dgm:pt modelId="{72B79D76-AFB4-4256-9E2C-CC23198A729E}" type="pres">
      <dgm:prSet presAssocID="{D2DAD510-27A7-4022-9E90-992CDA33CCA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44408BD-62AA-411D-A92A-2271EAFB9D81}" type="pres">
      <dgm:prSet presAssocID="{D2DAD510-27A7-4022-9E90-992CDA33CCA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8E0EB01-3AE4-452B-BAB0-4FC9602FC326}" srcId="{BDD96F11-C45F-4EF5-BA68-F5ED4D7C4688}" destId="{A8A802B7-180E-42D3-BD58-7318F5455DDD}" srcOrd="0" destOrd="0" parTransId="{C02BEA7C-7ECE-4905-9C75-3377A37C7F24}" sibTransId="{337E7058-B811-4C58-ABE7-8F37042AA635}"/>
    <dgm:cxn modelId="{E3A63B05-803E-48DA-8263-995409489F12}" type="presOf" srcId="{3C47DED7-EB35-4E5A-B054-0211654B4636}" destId="{D44408BD-62AA-411D-A92A-2271EAFB9D81}" srcOrd="0" destOrd="0" presId="urn:microsoft.com/office/officeart/2005/8/layout/chevron2"/>
    <dgm:cxn modelId="{206C300B-D23C-4C1A-8A95-7974679FBE0C}" type="presOf" srcId="{A8A802B7-180E-42D3-BD58-7318F5455DDD}" destId="{EB676A4D-0525-4D50-816C-DF419BF80CDF}" srcOrd="0" destOrd="0" presId="urn:microsoft.com/office/officeart/2005/8/layout/chevron2"/>
    <dgm:cxn modelId="{A5CEDF19-85D6-4BFD-8ACB-E5C3960872B0}" type="presOf" srcId="{49E21D46-D3DD-4AEC-9961-41182A0D7916}" destId="{5BC5880B-E7AC-482F-A650-12CF492F2074}" srcOrd="0" destOrd="0" presId="urn:microsoft.com/office/officeart/2005/8/layout/chevron2"/>
    <dgm:cxn modelId="{C3C02B2B-8754-455A-BDA5-3D2CC0D9D65F}" type="presOf" srcId="{D2DAD510-27A7-4022-9E90-992CDA33CCA2}" destId="{72B79D76-AFB4-4256-9E2C-CC23198A729E}" srcOrd="0" destOrd="0" presId="urn:microsoft.com/office/officeart/2005/8/layout/chevron2"/>
    <dgm:cxn modelId="{C7251231-87E3-47B3-AA18-60FCA1D381FA}" srcId="{49E21D46-D3DD-4AEC-9961-41182A0D7916}" destId="{BDD96F11-C45F-4EF5-BA68-F5ED4D7C4688}" srcOrd="0" destOrd="0" parTransId="{FA6368D3-EA8A-4CAB-9ED4-42B860DCAE83}" sibTransId="{7908C219-682A-4439-99EF-CF13547A9430}"/>
    <dgm:cxn modelId="{416E1458-E627-41B5-8C0F-D26696AEB799}" srcId="{D2DAD510-27A7-4022-9E90-992CDA33CCA2}" destId="{3C47DED7-EB35-4E5A-B054-0211654B4636}" srcOrd="0" destOrd="0" parTransId="{4E915609-1B1E-4BAE-892B-755624923938}" sibTransId="{5D44300F-5C2D-4CE5-BFB9-6C393554226D}"/>
    <dgm:cxn modelId="{DBAAC6AC-1BCC-4954-AEF0-F68AC627D960}" type="presOf" srcId="{BDD96F11-C45F-4EF5-BA68-F5ED4D7C4688}" destId="{93368DFF-7101-4D07-904A-96135662DC2F}" srcOrd="0" destOrd="0" presId="urn:microsoft.com/office/officeart/2005/8/layout/chevron2"/>
    <dgm:cxn modelId="{F92E26EC-67A6-4EB4-9ABF-4A0FB3AD5E66}" srcId="{49E21D46-D3DD-4AEC-9961-41182A0D7916}" destId="{D2DAD510-27A7-4022-9E90-992CDA33CCA2}" srcOrd="1" destOrd="0" parTransId="{01EDE4E9-5C1B-45E3-A70E-8C2CCFF8B528}" sibTransId="{9472D187-625E-47D0-A575-1FDA80E0943A}"/>
    <dgm:cxn modelId="{44CBBE81-84D9-4995-AD78-FF63839429B4}" type="presParOf" srcId="{5BC5880B-E7AC-482F-A650-12CF492F2074}" destId="{76E8B1AE-DDFD-4D2B-8CB9-690948F0EFE2}" srcOrd="0" destOrd="0" presId="urn:microsoft.com/office/officeart/2005/8/layout/chevron2"/>
    <dgm:cxn modelId="{8AC619A8-8420-4E0F-986D-B968EAC5E646}" type="presParOf" srcId="{76E8B1AE-DDFD-4D2B-8CB9-690948F0EFE2}" destId="{93368DFF-7101-4D07-904A-96135662DC2F}" srcOrd="0" destOrd="0" presId="urn:microsoft.com/office/officeart/2005/8/layout/chevron2"/>
    <dgm:cxn modelId="{7792152C-E5C0-46BB-BE1A-82B71B9ADB92}" type="presParOf" srcId="{76E8B1AE-DDFD-4D2B-8CB9-690948F0EFE2}" destId="{EB676A4D-0525-4D50-816C-DF419BF80CDF}" srcOrd="1" destOrd="0" presId="urn:microsoft.com/office/officeart/2005/8/layout/chevron2"/>
    <dgm:cxn modelId="{13393857-91DD-4B5A-82B7-4984D6E4C472}" type="presParOf" srcId="{5BC5880B-E7AC-482F-A650-12CF492F2074}" destId="{1E684F44-A473-48AC-9D7F-98767DCD1E2F}" srcOrd="1" destOrd="0" presId="urn:microsoft.com/office/officeart/2005/8/layout/chevron2"/>
    <dgm:cxn modelId="{546C05DA-5AED-4FEB-94E0-DA4141E9A62B}" type="presParOf" srcId="{5BC5880B-E7AC-482F-A650-12CF492F2074}" destId="{2FE5B336-3C44-4057-836A-A27A54DE9979}" srcOrd="2" destOrd="0" presId="urn:microsoft.com/office/officeart/2005/8/layout/chevron2"/>
    <dgm:cxn modelId="{F6DA498E-01B8-40A6-8865-DDD6EFD86201}" type="presParOf" srcId="{2FE5B336-3C44-4057-836A-A27A54DE9979}" destId="{72B79D76-AFB4-4256-9E2C-CC23198A729E}" srcOrd="0" destOrd="0" presId="urn:microsoft.com/office/officeart/2005/8/layout/chevron2"/>
    <dgm:cxn modelId="{17A806C8-F49B-4532-ADD5-2350C9BBECD2}" type="presParOf" srcId="{2FE5B336-3C44-4057-836A-A27A54DE9979}" destId="{D44408BD-62AA-411D-A92A-2271EAFB9D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E21D46-D3DD-4AEC-9961-41182A0D7916}" type="doc">
      <dgm:prSet loTypeId="urn:microsoft.com/office/officeart/2005/8/layout/chevron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DD96F11-C45F-4EF5-BA68-F5ED4D7C4688}">
      <dgm:prSet phldrT="[Texto]" custT="1"/>
      <dgm:spPr/>
      <dgm:t>
        <a:bodyPr/>
        <a:lstStyle/>
        <a:p>
          <a:pPr>
            <a:buClrTx/>
            <a:buFontTx/>
            <a:buNone/>
          </a:pPr>
          <a:endParaRPr lang="es-ES" altLang="es-ES" sz="1500" b="1" u="none" dirty="0"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ClrTx/>
            <a:buFontTx/>
            <a:buNone/>
          </a:pPr>
          <a:r>
            <a:rPr lang="es-ES" altLang="es-ES" sz="1500" b="1" u="none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Baja autoestima</a:t>
          </a:r>
          <a:endParaRPr lang="es-ES" sz="1500" b="1" u="none" dirty="0"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368D3-EA8A-4CAB-9ED4-42B860DCAE83}" type="parTrans" cxnId="{C7251231-87E3-47B3-AA18-60FCA1D381F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08C219-682A-4439-99EF-CF13547A9430}" type="sibTrans" cxnId="{C7251231-87E3-47B3-AA18-60FCA1D381F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802B7-180E-42D3-BD58-7318F5455DDD}">
      <dgm:prSet phldrT="[Texto]"/>
      <dgm:spPr/>
      <dgm:t>
        <a:bodyPr/>
        <a:lstStyle/>
        <a:p>
          <a:pPr>
            <a:buClrTx/>
            <a:buFontTx/>
            <a:buNone/>
          </a:pPr>
          <a:r>
            <a:rPr lang="es-ES" altLang="es-ES" dirty="0">
              <a:latin typeface="Arial" panose="020B0604020202020204" pitchFamily="34" charset="0"/>
              <a:cs typeface="Arial" panose="020B0604020202020204" pitchFamily="34" charset="0"/>
            </a:rPr>
            <a:t>El niño con TDAH</a:t>
          </a:r>
          <a:r>
            <a:rPr lang="es-ES" altLang="es-ES" b="1" dirty="0">
              <a:latin typeface="Arial" panose="020B0604020202020204" pitchFamily="34" charset="0"/>
              <a:cs typeface="Arial" panose="020B0604020202020204" pitchFamily="34" charset="0"/>
            </a:rPr>
            <a:t> puede tener una baja autoestima</a:t>
          </a:r>
          <a:r>
            <a:rPr lang="es-ES" altLang="es-ES" dirty="0">
              <a:latin typeface="Arial" panose="020B0604020202020204" pitchFamily="34" charset="0"/>
              <a:cs typeface="Arial" panose="020B0604020202020204" pitchFamily="34" charset="0"/>
            </a:rPr>
            <a:t>, sobre todo en comparación con sus hermanos/as. También los hermanos pueden tener la autoestima baja si experimentan el estigma asociado a la enfermedad de su hermano.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BEA7C-7ECE-4905-9C75-3377A37C7F24}" type="parTrans" cxnId="{88E0EB01-3AE4-452B-BAB0-4FC9602FC32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E7058-B811-4C58-ABE7-8F37042AA635}" type="sibTrans" cxnId="{88E0EB01-3AE4-452B-BAB0-4FC9602FC32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AD510-27A7-4022-9E90-992CDA33CCA2}">
      <dgm:prSet phldrT="[Texto]" custT="1"/>
      <dgm:spPr/>
      <dgm:t>
        <a:bodyPr/>
        <a:lstStyle/>
        <a:p>
          <a:pPr>
            <a:buClrTx/>
            <a:buFontTx/>
            <a:buNone/>
          </a:pPr>
          <a:r>
            <a:rPr lang="es-ES" altLang="es-ES" sz="1500" b="1" u="none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Ira</a:t>
          </a:r>
          <a:endParaRPr lang="es-ES" sz="1500" b="1" u="none" dirty="0"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EDE4E9-5C1B-45E3-A70E-8C2CCFF8B528}" type="parTrans" cxnId="{F92E26EC-67A6-4EB4-9ABF-4A0FB3AD5E6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2D187-625E-47D0-A575-1FDA80E0943A}" type="sibTrans" cxnId="{F92E26EC-67A6-4EB4-9ABF-4A0FB3AD5E6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7DED7-EB35-4E5A-B054-0211654B4636}">
      <dgm:prSet phldrT="[Texto]"/>
      <dgm:spPr/>
      <dgm:t>
        <a:bodyPr/>
        <a:lstStyle/>
        <a:p>
          <a:pPr>
            <a:buClrTx/>
            <a:buFontTx/>
            <a:buNone/>
          </a:pPr>
          <a:r>
            <a:rPr lang="es-ES" altLang="es-ES" dirty="0">
              <a:latin typeface="Arial" panose="020B0604020202020204" pitchFamily="34" charset="0"/>
              <a:cs typeface="Arial" panose="020B0604020202020204" pitchFamily="34" charset="0"/>
            </a:rPr>
            <a:t>Las diferencias, ya sean reales o percibidas por el niño con TDAH en comparación con sus hermanos/as, pueden </a:t>
          </a:r>
          <a:r>
            <a:rPr lang="es-ES" altLang="es-ES" b="1" dirty="0">
              <a:latin typeface="Arial" panose="020B0604020202020204" pitchFamily="34" charset="0"/>
              <a:cs typeface="Arial" panose="020B0604020202020204" pitchFamily="34" charset="0"/>
            </a:rPr>
            <a:t>provocar ataques de ira</a:t>
          </a:r>
          <a:r>
            <a:rPr lang="es-ES" altLang="es-ES" dirty="0">
              <a:latin typeface="Arial" panose="020B0604020202020204" pitchFamily="34" charset="0"/>
              <a:cs typeface="Arial" panose="020B0604020202020204" pitchFamily="34" charset="0"/>
            </a:rPr>
            <a:t> que a veces son muy perturbadores. También el comportamiento del niño con TDAH puede llevar a enfrentamientos con sus hermanos.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15609-1B1E-4BAE-892B-755624923938}" type="parTrans" cxnId="{416E1458-E627-41B5-8C0F-D26696AEB79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4300F-5C2D-4CE5-BFB9-6C393554226D}" type="sibTrans" cxnId="{416E1458-E627-41B5-8C0F-D26696AEB79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DD08C8-A5FB-4625-B6B6-A2963D872054}">
      <dgm:prSet custT="1"/>
      <dgm:spPr/>
      <dgm:t>
        <a:bodyPr/>
        <a:lstStyle/>
        <a:p>
          <a:pPr>
            <a:buClrTx/>
            <a:buFontTx/>
            <a:buNone/>
          </a:pPr>
          <a:endParaRPr lang="gl-ES" sz="1500" b="1" u="none" dirty="0"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ClrTx/>
            <a:buFontTx/>
            <a:buNone/>
          </a:pPr>
          <a:r>
            <a:rPr lang="gl-ES" sz="1500" b="1" u="none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Intento de llamar la atención </a:t>
          </a:r>
          <a:endParaRPr lang="es-ES" sz="1500" b="1" u="none" dirty="0"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BA521-6F29-49A6-8B8C-8FDBCCBB4885}" type="parTrans" cxnId="{71B27B7C-3363-4734-8DA4-14E1A35A565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78D59-243A-4724-8EF1-F31A3F4FA262}" type="sibTrans" cxnId="{71B27B7C-3363-4734-8DA4-14E1A35A565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E54E18-E2D8-4324-8375-2E177F3E6AB2}">
      <dgm:prSet/>
      <dgm:spPr/>
      <dgm:t>
        <a:bodyPr/>
        <a:lstStyle/>
        <a:p>
          <a:pPr>
            <a:buClrTx/>
            <a:buFontTx/>
            <a:buNone/>
          </a:pPr>
          <a:r>
            <a: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Los hermanos ven la atención que se presta al niño con TDAH, por lo que</a:t>
          </a:r>
          <a:r>
            <a:rPr lang="es-ES" alt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 pueden imitar sus comportamientos</a:t>
          </a:r>
          <a:r>
            <a: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 para obtener tiempo y atención de sus padres.</a:t>
          </a:r>
        </a:p>
      </dgm:t>
    </dgm:pt>
    <dgm:pt modelId="{DDF26137-B8FA-44ED-92B4-1C4781826954}" type="parTrans" cxnId="{AD745399-2793-48C2-A9D0-89E2A8371BB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62F04-09EF-45D4-AC37-E6194A9B7F63}" type="sibTrans" cxnId="{AD745399-2793-48C2-A9D0-89E2A8371BB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5880B-E7AC-482F-A650-12CF492F2074}" type="pres">
      <dgm:prSet presAssocID="{49E21D46-D3DD-4AEC-9961-41182A0D7916}" presName="linearFlow" presStyleCnt="0">
        <dgm:presLayoutVars>
          <dgm:dir/>
          <dgm:animLvl val="lvl"/>
          <dgm:resizeHandles val="exact"/>
        </dgm:presLayoutVars>
      </dgm:prSet>
      <dgm:spPr/>
    </dgm:pt>
    <dgm:pt modelId="{76E8B1AE-DDFD-4D2B-8CB9-690948F0EFE2}" type="pres">
      <dgm:prSet presAssocID="{BDD96F11-C45F-4EF5-BA68-F5ED4D7C4688}" presName="composite" presStyleCnt="0"/>
      <dgm:spPr/>
    </dgm:pt>
    <dgm:pt modelId="{93368DFF-7101-4D07-904A-96135662DC2F}" type="pres">
      <dgm:prSet presAssocID="{BDD96F11-C45F-4EF5-BA68-F5ED4D7C4688}" presName="parentText" presStyleLbl="alignNode1" presStyleIdx="0" presStyleCnt="3" custScaleX="129757">
        <dgm:presLayoutVars>
          <dgm:chMax val="1"/>
          <dgm:bulletEnabled val="1"/>
        </dgm:presLayoutVars>
      </dgm:prSet>
      <dgm:spPr/>
    </dgm:pt>
    <dgm:pt modelId="{EB676A4D-0525-4D50-816C-DF419BF80CDF}" type="pres">
      <dgm:prSet presAssocID="{BDD96F11-C45F-4EF5-BA68-F5ED4D7C4688}" presName="descendantText" presStyleLbl="alignAcc1" presStyleIdx="0" presStyleCnt="3">
        <dgm:presLayoutVars>
          <dgm:bulletEnabled val="1"/>
        </dgm:presLayoutVars>
      </dgm:prSet>
      <dgm:spPr/>
    </dgm:pt>
    <dgm:pt modelId="{1E684F44-A473-48AC-9D7F-98767DCD1E2F}" type="pres">
      <dgm:prSet presAssocID="{7908C219-682A-4439-99EF-CF13547A9430}" presName="sp" presStyleCnt="0"/>
      <dgm:spPr/>
    </dgm:pt>
    <dgm:pt modelId="{2FE5B336-3C44-4057-836A-A27A54DE9979}" type="pres">
      <dgm:prSet presAssocID="{D2DAD510-27A7-4022-9E90-992CDA33CCA2}" presName="composite" presStyleCnt="0"/>
      <dgm:spPr/>
    </dgm:pt>
    <dgm:pt modelId="{72B79D76-AFB4-4256-9E2C-CC23198A729E}" type="pres">
      <dgm:prSet presAssocID="{D2DAD510-27A7-4022-9E90-992CDA33CCA2}" presName="parentText" presStyleLbl="alignNode1" presStyleIdx="1" presStyleCnt="3" custScaleX="129757">
        <dgm:presLayoutVars>
          <dgm:chMax val="1"/>
          <dgm:bulletEnabled val="1"/>
        </dgm:presLayoutVars>
      </dgm:prSet>
      <dgm:spPr/>
    </dgm:pt>
    <dgm:pt modelId="{D44408BD-62AA-411D-A92A-2271EAFB9D81}" type="pres">
      <dgm:prSet presAssocID="{D2DAD510-27A7-4022-9E90-992CDA33CCA2}" presName="descendantText" presStyleLbl="alignAcc1" presStyleIdx="1" presStyleCnt="3">
        <dgm:presLayoutVars>
          <dgm:bulletEnabled val="1"/>
        </dgm:presLayoutVars>
      </dgm:prSet>
      <dgm:spPr/>
    </dgm:pt>
    <dgm:pt modelId="{7AE9C0DC-71CB-450F-8830-DE9A2ECB03BF}" type="pres">
      <dgm:prSet presAssocID="{9472D187-625E-47D0-A575-1FDA80E0943A}" presName="sp" presStyleCnt="0"/>
      <dgm:spPr/>
    </dgm:pt>
    <dgm:pt modelId="{3DEAC24E-398A-4851-894B-A80D5702F6E7}" type="pres">
      <dgm:prSet presAssocID="{67DD08C8-A5FB-4625-B6B6-A2963D872054}" presName="composite" presStyleCnt="0"/>
      <dgm:spPr/>
    </dgm:pt>
    <dgm:pt modelId="{15B43AA3-3FBE-4770-960B-F8A179BFB6B2}" type="pres">
      <dgm:prSet presAssocID="{67DD08C8-A5FB-4625-B6B6-A2963D872054}" presName="parentText" presStyleLbl="alignNode1" presStyleIdx="2" presStyleCnt="3" custScaleX="129757">
        <dgm:presLayoutVars>
          <dgm:chMax val="1"/>
          <dgm:bulletEnabled val="1"/>
        </dgm:presLayoutVars>
      </dgm:prSet>
      <dgm:spPr/>
    </dgm:pt>
    <dgm:pt modelId="{A423BA4E-A9B6-4DC2-B8B2-A697B9D38CF7}" type="pres">
      <dgm:prSet presAssocID="{67DD08C8-A5FB-4625-B6B6-A2963D872054}" presName="descendantText" presStyleLbl="alignAcc1" presStyleIdx="2" presStyleCnt="3" custScaleX="100563">
        <dgm:presLayoutVars>
          <dgm:bulletEnabled val="1"/>
        </dgm:presLayoutVars>
      </dgm:prSet>
      <dgm:spPr/>
    </dgm:pt>
  </dgm:ptLst>
  <dgm:cxnLst>
    <dgm:cxn modelId="{88E0EB01-3AE4-452B-BAB0-4FC9602FC326}" srcId="{BDD96F11-C45F-4EF5-BA68-F5ED4D7C4688}" destId="{A8A802B7-180E-42D3-BD58-7318F5455DDD}" srcOrd="0" destOrd="0" parTransId="{C02BEA7C-7ECE-4905-9C75-3377A37C7F24}" sibTransId="{337E7058-B811-4C58-ABE7-8F37042AA635}"/>
    <dgm:cxn modelId="{E3A63B05-803E-48DA-8263-995409489F12}" type="presOf" srcId="{3C47DED7-EB35-4E5A-B054-0211654B4636}" destId="{D44408BD-62AA-411D-A92A-2271EAFB9D81}" srcOrd="0" destOrd="0" presId="urn:microsoft.com/office/officeart/2005/8/layout/chevron2"/>
    <dgm:cxn modelId="{206C300B-D23C-4C1A-8A95-7974679FBE0C}" type="presOf" srcId="{A8A802B7-180E-42D3-BD58-7318F5455DDD}" destId="{EB676A4D-0525-4D50-816C-DF419BF80CDF}" srcOrd="0" destOrd="0" presId="urn:microsoft.com/office/officeart/2005/8/layout/chevron2"/>
    <dgm:cxn modelId="{A5CEDF19-85D6-4BFD-8ACB-E5C3960872B0}" type="presOf" srcId="{49E21D46-D3DD-4AEC-9961-41182A0D7916}" destId="{5BC5880B-E7AC-482F-A650-12CF492F2074}" srcOrd="0" destOrd="0" presId="urn:microsoft.com/office/officeart/2005/8/layout/chevron2"/>
    <dgm:cxn modelId="{3516C325-BE9A-451F-8767-C0895AC7296D}" type="presOf" srcId="{67DD08C8-A5FB-4625-B6B6-A2963D872054}" destId="{15B43AA3-3FBE-4770-960B-F8A179BFB6B2}" srcOrd="0" destOrd="0" presId="urn:microsoft.com/office/officeart/2005/8/layout/chevron2"/>
    <dgm:cxn modelId="{C3C02B2B-8754-455A-BDA5-3D2CC0D9D65F}" type="presOf" srcId="{D2DAD510-27A7-4022-9E90-992CDA33CCA2}" destId="{72B79D76-AFB4-4256-9E2C-CC23198A729E}" srcOrd="0" destOrd="0" presId="urn:microsoft.com/office/officeart/2005/8/layout/chevron2"/>
    <dgm:cxn modelId="{C7251231-87E3-47B3-AA18-60FCA1D381FA}" srcId="{49E21D46-D3DD-4AEC-9961-41182A0D7916}" destId="{BDD96F11-C45F-4EF5-BA68-F5ED4D7C4688}" srcOrd="0" destOrd="0" parTransId="{FA6368D3-EA8A-4CAB-9ED4-42B860DCAE83}" sibTransId="{7908C219-682A-4439-99EF-CF13547A9430}"/>
    <dgm:cxn modelId="{416E1458-E627-41B5-8C0F-D26696AEB799}" srcId="{D2DAD510-27A7-4022-9E90-992CDA33CCA2}" destId="{3C47DED7-EB35-4E5A-B054-0211654B4636}" srcOrd="0" destOrd="0" parTransId="{4E915609-1B1E-4BAE-892B-755624923938}" sibTransId="{5D44300F-5C2D-4CE5-BFB9-6C393554226D}"/>
    <dgm:cxn modelId="{71B27B7C-3363-4734-8DA4-14E1A35A5651}" srcId="{49E21D46-D3DD-4AEC-9961-41182A0D7916}" destId="{67DD08C8-A5FB-4625-B6B6-A2963D872054}" srcOrd="2" destOrd="0" parTransId="{184BA521-6F29-49A6-8B8C-8FDBCCBB4885}" sibTransId="{DD078D59-243A-4724-8EF1-F31A3F4FA262}"/>
    <dgm:cxn modelId="{AD745399-2793-48C2-A9D0-89E2A8371BB7}" srcId="{67DD08C8-A5FB-4625-B6B6-A2963D872054}" destId="{DBE54E18-E2D8-4324-8375-2E177F3E6AB2}" srcOrd="0" destOrd="0" parTransId="{DDF26137-B8FA-44ED-92B4-1C4781826954}" sibTransId="{F4C62F04-09EF-45D4-AC37-E6194A9B7F63}"/>
    <dgm:cxn modelId="{DBAAC6AC-1BCC-4954-AEF0-F68AC627D960}" type="presOf" srcId="{BDD96F11-C45F-4EF5-BA68-F5ED4D7C4688}" destId="{93368DFF-7101-4D07-904A-96135662DC2F}" srcOrd="0" destOrd="0" presId="urn:microsoft.com/office/officeart/2005/8/layout/chevron2"/>
    <dgm:cxn modelId="{0FB3DADD-28DC-4E1E-BD9A-173C58C5AE13}" type="presOf" srcId="{DBE54E18-E2D8-4324-8375-2E177F3E6AB2}" destId="{A423BA4E-A9B6-4DC2-B8B2-A697B9D38CF7}" srcOrd="0" destOrd="0" presId="urn:microsoft.com/office/officeart/2005/8/layout/chevron2"/>
    <dgm:cxn modelId="{F92E26EC-67A6-4EB4-9ABF-4A0FB3AD5E66}" srcId="{49E21D46-D3DD-4AEC-9961-41182A0D7916}" destId="{D2DAD510-27A7-4022-9E90-992CDA33CCA2}" srcOrd="1" destOrd="0" parTransId="{01EDE4E9-5C1B-45E3-A70E-8C2CCFF8B528}" sibTransId="{9472D187-625E-47D0-A575-1FDA80E0943A}"/>
    <dgm:cxn modelId="{44CBBE81-84D9-4995-AD78-FF63839429B4}" type="presParOf" srcId="{5BC5880B-E7AC-482F-A650-12CF492F2074}" destId="{76E8B1AE-DDFD-4D2B-8CB9-690948F0EFE2}" srcOrd="0" destOrd="0" presId="urn:microsoft.com/office/officeart/2005/8/layout/chevron2"/>
    <dgm:cxn modelId="{8AC619A8-8420-4E0F-986D-B968EAC5E646}" type="presParOf" srcId="{76E8B1AE-DDFD-4D2B-8CB9-690948F0EFE2}" destId="{93368DFF-7101-4D07-904A-96135662DC2F}" srcOrd="0" destOrd="0" presId="urn:microsoft.com/office/officeart/2005/8/layout/chevron2"/>
    <dgm:cxn modelId="{7792152C-E5C0-46BB-BE1A-82B71B9ADB92}" type="presParOf" srcId="{76E8B1AE-DDFD-4D2B-8CB9-690948F0EFE2}" destId="{EB676A4D-0525-4D50-816C-DF419BF80CDF}" srcOrd="1" destOrd="0" presId="urn:microsoft.com/office/officeart/2005/8/layout/chevron2"/>
    <dgm:cxn modelId="{13393857-91DD-4B5A-82B7-4984D6E4C472}" type="presParOf" srcId="{5BC5880B-E7AC-482F-A650-12CF492F2074}" destId="{1E684F44-A473-48AC-9D7F-98767DCD1E2F}" srcOrd="1" destOrd="0" presId="urn:microsoft.com/office/officeart/2005/8/layout/chevron2"/>
    <dgm:cxn modelId="{546C05DA-5AED-4FEB-94E0-DA4141E9A62B}" type="presParOf" srcId="{5BC5880B-E7AC-482F-A650-12CF492F2074}" destId="{2FE5B336-3C44-4057-836A-A27A54DE9979}" srcOrd="2" destOrd="0" presId="urn:microsoft.com/office/officeart/2005/8/layout/chevron2"/>
    <dgm:cxn modelId="{F6DA498E-01B8-40A6-8865-DDD6EFD86201}" type="presParOf" srcId="{2FE5B336-3C44-4057-836A-A27A54DE9979}" destId="{72B79D76-AFB4-4256-9E2C-CC23198A729E}" srcOrd="0" destOrd="0" presId="urn:microsoft.com/office/officeart/2005/8/layout/chevron2"/>
    <dgm:cxn modelId="{17A806C8-F49B-4532-ADD5-2350C9BBECD2}" type="presParOf" srcId="{2FE5B336-3C44-4057-836A-A27A54DE9979}" destId="{D44408BD-62AA-411D-A92A-2271EAFB9D81}" srcOrd="1" destOrd="0" presId="urn:microsoft.com/office/officeart/2005/8/layout/chevron2"/>
    <dgm:cxn modelId="{00B6F8A2-F6D2-4D14-B5D1-7669D7BD0BC7}" type="presParOf" srcId="{5BC5880B-E7AC-482F-A650-12CF492F2074}" destId="{7AE9C0DC-71CB-450F-8830-DE9A2ECB03BF}" srcOrd="3" destOrd="0" presId="urn:microsoft.com/office/officeart/2005/8/layout/chevron2"/>
    <dgm:cxn modelId="{ABB0B3CE-8551-460F-B935-4ED424A3DCAC}" type="presParOf" srcId="{5BC5880B-E7AC-482F-A650-12CF492F2074}" destId="{3DEAC24E-398A-4851-894B-A80D5702F6E7}" srcOrd="4" destOrd="0" presId="urn:microsoft.com/office/officeart/2005/8/layout/chevron2"/>
    <dgm:cxn modelId="{66FFBFC3-9D3A-4311-ACFD-3846716303DD}" type="presParOf" srcId="{3DEAC24E-398A-4851-894B-A80D5702F6E7}" destId="{15B43AA3-3FBE-4770-960B-F8A179BFB6B2}" srcOrd="0" destOrd="0" presId="urn:microsoft.com/office/officeart/2005/8/layout/chevron2"/>
    <dgm:cxn modelId="{9DFE8D9D-5C92-4EFD-85D6-9A10CAB5B64F}" type="presParOf" srcId="{3DEAC24E-398A-4851-894B-A80D5702F6E7}" destId="{A423BA4E-A9B6-4DC2-B8B2-A697B9D38C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C444A5-0A61-48F3-85B0-E0D1BF43840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CB1859A-811A-4C5E-AEC6-14D442013365}">
      <dgm:prSet phldrT="[Texto]" custT="1"/>
      <dgm:spPr/>
      <dgm:t>
        <a:bodyPr/>
        <a:lstStyle/>
        <a:p>
          <a:r>
            <a:rPr lang="es-ES" alt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Objetivo: coordinación de la intervención en el centro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B1FAEA-B355-408D-B363-D879898614F1}" type="parTrans" cxnId="{937FFDAA-B2C3-4385-973C-FAB2E7A7DAB8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F9A92-45AF-4F77-9DC3-8B7378353C8A}" type="sibTrans" cxnId="{937FFDAA-B2C3-4385-973C-FAB2E7A7DAB8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BAFAD-1FD0-47FF-A119-9DF5078E3EC2}">
      <dgm:prSet custT="1"/>
      <dgm:spPr/>
      <dgm:t>
        <a:bodyPr/>
        <a:lstStyle/>
        <a:p>
          <a:r>
            <a:rPr lang="es-ES" altLang="es-ES" sz="2000" dirty="0">
              <a:latin typeface="Arial" panose="020B0604020202020204" pitchFamily="34" charset="0"/>
              <a:cs typeface="Arial" panose="020B0604020202020204" pitchFamily="34" charset="0"/>
            </a:rPr>
            <a:t>El protagonista de la coordinación es el/la tutor/a; ya que es quien trabaja día a día con el niñ@ y su familia.</a:t>
          </a:r>
        </a:p>
      </dgm:t>
    </dgm:pt>
    <dgm:pt modelId="{30639421-62C7-447D-9B70-597C3D0BABDB}" type="parTrans" cxnId="{68E5B048-3D96-4948-9BDA-D683696E301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8E2CC-AF2E-4C82-A61B-C21D4E8F2593}" type="sibTrans" cxnId="{68E5B048-3D96-4948-9BDA-D683696E301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AA371-4859-44F7-BE7E-0F357BA0F90F}">
      <dgm:prSet custT="1"/>
      <dgm:spPr/>
      <dgm:t>
        <a:bodyPr/>
        <a:lstStyle/>
        <a:p>
          <a:r>
            <a:rPr lang="es-ES" altLang="es-ES" sz="2000">
              <a:latin typeface="Arial" panose="020B0604020202020204" pitchFamily="34" charset="0"/>
              <a:cs typeface="Arial" panose="020B0604020202020204" pitchFamily="34" charset="0"/>
            </a:rPr>
            <a:t>El/la orientador/a tiene la función de asesorar y colaborar de manera estrecha.</a:t>
          </a:r>
          <a:endParaRPr lang="es-ES" alt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C476F-D631-47B1-9855-9A7B1A449E37}" type="parTrans" cxnId="{6A0F9CCF-EED6-4E28-9278-5305F4D93F88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E30AD-5C97-4082-8372-F57F8642D423}" type="sibTrans" cxnId="{6A0F9CCF-EED6-4E28-9278-5305F4D93F88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BD10A-6ED8-47BD-8DEC-82D28A157456}">
      <dgm:prSet custT="1"/>
      <dgm:spPr/>
      <dgm:t>
        <a:bodyPr/>
        <a:lstStyle/>
        <a:p>
          <a:endParaRPr lang="es-ES" altLang="es-ES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B0073-67A0-47C7-A1E3-558C0D4286A2}" type="parTrans" cxnId="{188413E3-6764-4944-ACC7-3897D4AF12C9}">
      <dgm:prSet/>
      <dgm:spPr/>
      <dgm:t>
        <a:bodyPr/>
        <a:lstStyle/>
        <a:p>
          <a:endParaRPr lang="es-ES"/>
        </a:p>
      </dgm:t>
    </dgm:pt>
    <dgm:pt modelId="{4F96B0E1-58FD-48A0-8108-8E1A1C0A6847}" type="sibTrans" cxnId="{188413E3-6764-4944-ACC7-3897D4AF12C9}">
      <dgm:prSet/>
      <dgm:spPr/>
      <dgm:t>
        <a:bodyPr/>
        <a:lstStyle/>
        <a:p>
          <a:endParaRPr lang="es-ES"/>
        </a:p>
      </dgm:t>
    </dgm:pt>
    <dgm:pt modelId="{6F41E265-0CD3-486A-B9A5-FC526BBE2BC1}">
      <dgm:prSet custT="1"/>
      <dgm:spPr/>
      <dgm:t>
        <a:bodyPr/>
        <a:lstStyle/>
        <a:p>
          <a:endParaRPr lang="es-ES" altLang="es-ES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72C9E3-01B9-45A2-B06D-26D47DF9E35E}" type="parTrans" cxnId="{47AE2F90-7BDD-457B-9625-2F901612E15D}">
      <dgm:prSet/>
      <dgm:spPr/>
      <dgm:t>
        <a:bodyPr/>
        <a:lstStyle/>
        <a:p>
          <a:endParaRPr lang="es-ES"/>
        </a:p>
      </dgm:t>
    </dgm:pt>
    <dgm:pt modelId="{A2C9BB8F-885D-4DF1-B707-ECB89D9EF40C}" type="sibTrans" cxnId="{47AE2F90-7BDD-457B-9625-2F901612E15D}">
      <dgm:prSet/>
      <dgm:spPr/>
      <dgm:t>
        <a:bodyPr/>
        <a:lstStyle/>
        <a:p>
          <a:endParaRPr lang="es-ES"/>
        </a:p>
      </dgm:t>
    </dgm:pt>
    <dgm:pt modelId="{857814D6-776B-4459-8A41-E8F4442D5D02}" type="pres">
      <dgm:prSet presAssocID="{08C444A5-0A61-48F3-85B0-E0D1BF43840C}" presName="linear" presStyleCnt="0">
        <dgm:presLayoutVars>
          <dgm:animLvl val="lvl"/>
          <dgm:resizeHandles val="exact"/>
        </dgm:presLayoutVars>
      </dgm:prSet>
      <dgm:spPr/>
    </dgm:pt>
    <dgm:pt modelId="{256E9FC4-1ABF-4042-80C5-DA69C66E9F27}" type="pres">
      <dgm:prSet presAssocID="{ACB1859A-811A-4C5E-AEC6-14D44201336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7E8B161-A5EB-45E0-9427-41565261A343}" type="pres">
      <dgm:prSet presAssocID="{ACB1859A-811A-4C5E-AEC6-14D44201336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8CCF11D-A2B8-47D2-BD7A-3B4D96D39735}" type="presOf" srcId="{70BBD10A-6ED8-47BD-8DEC-82D28A157456}" destId="{A7E8B161-A5EB-45E0-9427-41565261A343}" srcOrd="0" destOrd="0" presId="urn:microsoft.com/office/officeart/2005/8/layout/vList2"/>
    <dgm:cxn modelId="{B93E3F3A-39F6-419B-B687-AA5BFFEDF694}" type="presOf" srcId="{CA5AA371-4859-44F7-BE7E-0F357BA0F90F}" destId="{A7E8B161-A5EB-45E0-9427-41565261A343}" srcOrd="0" destOrd="3" presId="urn:microsoft.com/office/officeart/2005/8/layout/vList2"/>
    <dgm:cxn modelId="{68E5B048-3D96-4948-9BDA-D683696E3013}" srcId="{ACB1859A-811A-4C5E-AEC6-14D442013365}" destId="{F38BAFAD-1FD0-47FF-A119-9DF5078E3EC2}" srcOrd="1" destOrd="0" parTransId="{30639421-62C7-447D-9B70-597C3D0BABDB}" sibTransId="{ED98E2CC-AF2E-4C82-A61B-C21D4E8F2593}"/>
    <dgm:cxn modelId="{47AE2F90-7BDD-457B-9625-2F901612E15D}" srcId="{ACB1859A-811A-4C5E-AEC6-14D442013365}" destId="{6F41E265-0CD3-486A-B9A5-FC526BBE2BC1}" srcOrd="2" destOrd="0" parTransId="{F472C9E3-01B9-45A2-B06D-26D47DF9E35E}" sibTransId="{A2C9BB8F-885D-4DF1-B707-ECB89D9EF40C}"/>
    <dgm:cxn modelId="{BF992D97-E9C1-451A-A768-58935F8BC15D}" type="presOf" srcId="{08C444A5-0A61-48F3-85B0-E0D1BF43840C}" destId="{857814D6-776B-4459-8A41-E8F4442D5D02}" srcOrd="0" destOrd="0" presId="urn:microsoft.com/office/officeart/2005/8/layout/vList2"/>
    <dgm:cxn modelId="{937FFDAA-B2C3-4385-973C-FAB2E7A7DAB8}" srcId="{08C444A5-0A61-48F3-85B0-E0D1BF43840C}" destId="{ACB1859A-811A-4C5E-AEC6-14D442013365}" srcOrd="0" destOrd="0" parTransId="{AAB1FAEA-B355-408D-B363-D879898614F1}" sibTransId="{8E8F9A92-45AF-4F77-9DC3-8B7378353C8A}"/>
    <dgm:cxn modelId="{A37A70BA-511A-41C4-8A3C-40A24149C71E}" type="presOf" srcId="{6F41E265-0CD3-486A-B9A5-FC526BBE2BC1}" destId="{A7E8B161-A5EB-45E0-9427-41565261A343}" srcOrd="0" destOrd="2" presId="urn:microsoft.com/office/officeart/2005/8/layout/vList2"/>
    <dgm:cxn modelId="{6A0F9CCF-EED6-4E28-9278-5305F4D93F88}" srcId="{ACB1859A-811A-4C5E-AEC6-14D442013365}" destId="{CA5AA371-4859-44F7-BE7E-0F357BA0F90F}" srcOrd="3" destOrd="0" parTransId="{4B9C476F-D631-47B1-9855-9A7B1A449E37}" sibTransId="{384E30AD-5C97-4082-8372-F57F8642D423}"/>
    <dgm:cxn modelId="{188413E3-6764-4944-ACC7-3897D4AF12C9}" srcId="{ACB1859A-811A-4C5E-AEC6-14D442013365}" destId="{70BBD10A-6ED8-47BD-8DEC-82D28A157456}" srcOrd="0" destOrd="0" parTransId="{3ECB0073-67A0-47C7-A1E3-558C0D4286A2}" sibTransId="{4F96B0E1-58FD-48A0-8108-8E1A1C0A6847}"/>
    <dgm:cxn modelId="{2AF820FE-1DE7-45C5-9A39-28A216D0C2E3}" type="presOf" srcId="{ACB1859A-811A-4C5E-AEC6-14D442013365}" destId="{256E9FC4-1ABF-4042-80C5-DA69C66E9F27}" srcOrd="0" destOrd="0" presId="urn:microsoft.com/office/officeart/2005/8/layout/vList2"/>
    <dgm:cxn modelId="{69EDF7FF-BC5B-4470-995A-96FC79A6ED78}" type="presOf" srcId="{F38BAFAD-1FD0-47FF-A119-9DF5078E3EC2}" destId="{A7E8B161-A5EB-45E0-9427-41565261A343}" srcOrd="0" destOrd="1" presId="urn:microsoft.com/office/officeart/2005/8/layout/vList2"/>
    <dgm:cxn modelId="{D201A728-6767-43C2-A810-E1532015291F}" type="presParOf" srcId="{857814D6-776B-4459-8A41-E8F4442D5D02}" destId="{256E9FC4-1ABF-4042-80C5-DA69C66E9F27}" srcOrd="0" destOrd="0" presId="urn:microsoft.com/office/officeart/2005/8/layout/vList2"/>
    <dgm:cxn modelId="{40BF382E-1531-419F-A572-9498A1CC2BBD}" type="presParOf" srcId="{857814D6-776B-4459-8A41-E8F4442D5D02}" destId="{A7E8B161-A5EB-45E0-9427-41565261A34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A91805-E9A3-4737-9CC0-9D1DD3757F9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7FD5E3F-3CF0-45BE-BB13-E61E66D33EA9}">
      <dgm:prSet phldrT="[Texto]" custT="1"/>
      <dgm:spPr/>
      <dgm:t>
        <a:bodyPr/>
        <a:lstStyle/>
        <a:p>
          <a:r>
            <a:rPr lang="es-ES" altLang="es-E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Traspaso de información entre tutores: 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D40BA4-6A9B-4E0F-831C-32C05AF10CED}" type="parTrans" cxnId="{DB232CE7-F2AA-484F-99AF-5222FA72DAE6}">
      <dgm:prSet/>
      <dgm:spPr/>
      <dgm:t>
        <a:bodyPr/>
        <a:lstStyle/>
        <a:p>
          <a:endParaRPr lang="es-ES"/>
        </a:p>
      </dgm:t>
    </dgm:pt>
    <dgm:pt modelId="{2957C201-C665-46EA-8086-C2BC23521CE2}" type="sibTrans" cxnId="{DB232CE7-F2AA-484F-99AF-5222FA72DAE6}">
      <dgm:prSet/>
      <dgm:spPr/>
      <dgm:t>
        <a:bodyPr/>
        <a:lstStyle/>
        <a:p>
          <a:endParaRPr lang="es-ES"/>
        </a:p>
      </dgm:t>
    </dgm:pt>
    <dgm:pt modelId="{51D0743D-948C-4117-B239-7F622074DECD}">
      <dgm:prSet phldrT="[Texto]" custT="1"/>
      <dgm:spPr/>
      <dgm:t>
        <a:bodyPr/>
        <a:lstStyle/>
        <a:p>
          <a:pPr>
            <a:buSzPct val="45000"/>
            <a:buFont typeface="Wingdings" panose="05000000000000000000" pitchFamily="2" charset="2"/>
            <a:buNone/>
          </a:pPr>
          <a:r>
            <a:rPr lang="es-ES" altLang="es-ES" sz="1800">
              <a:latin typeface="Arial" panose="020B0604020202020204" pitchFamily="34" charset="0"/>
              <a:cs typeface="Arial" panose="020B0604020202020204" pitchFamily="34" charset="0"/>
            </a:rPr>
            <a:t>Informes, características principales, puntos fuertes y débiles y las pautas y estrategias eficaces que se han empleado.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A4BCC-0D01-430D-A7E9-71D688A7542C}" type="parTrans" cxnId="{83CDC977-5CEC-45DC-8470-5E8591920116}">
      <dgm:prSet/>
      <dgm:spPr/>
      <dgm:t>
        <a:bodyPr/>
        <a:lstStyle/>
        <a:p>
          <a:endParaRPr lang="es-ES"/>
        </a:p>
      </dgm:t>
    </dgm:pt>
    <dgm:pt modelId="{235269E2-3176-42FF-9DBA-1AEF21EB1450}" type="sibTrans" cxnId="{83CDC977-5CEC-45DC-8470-5E8591920116}">
      <dgm:prSet/>
      <dgm:spPr/>
      <dgm:t>
        <a:bodyPr/>
        <a:lstStyle/>
        <a:p>
          <a:endParaRPr lang="es-ES"/>
        </a:p>
      </dgm:t>
    </dgm:pt>
    <dgm:pt modelId="{DCB92BD3-9D90-4DB9-B20D-DC1E7187B426}">
      <dgm:prSet phldrT="[Texto]" custT="1"/>
      <dgm:spPr/>
      <dgm:t>
        <a:bodyPr/>
        <a:lstStyle/>
        <a:p>
          <a:r>
            <a:rPr lang="es-ES" altLang="es-E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Si tiene un nuev@ tutor/a debe informarse de la situación del alumn@ 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9E84E-3FD0-46C7-ABC9-6774CEB2E1B2}" type="parTrans" cxnId="{6889ECED-A02D-4A9E-8BAC-76BF90780070}">
      <dgm:prSet/>
      <dgm:spPr/>
      <dgm:t>
        <a:bodyPr/>
        <a:lstStyle/>
        <a:p>
          <a:endParaRPr lang="es-ES"/>
        </a:p>
      </dgm:t>
    </dgm:pt>
    <dgm:pt modelId="{8BFA2AAF-5BE4-4112-8C99-974C120A34E2}" type="sibTrans" cxnId="{6889ECED-A02D-4A9E-8BAC-76BF90780070}">
      <dgm:prSet/>
      <dgm:spPr/>
      <dgm:t>
        <a:bodyPr/>
        <a:lstStyle/>
        <a:p>
          <a:endParaRPr lang="es-ES"/>
        </a:p>
      </dgm:t>
    </dgm:pt>
    <dgm:pt modelId="{FA333B00-FB7D-47D0-A9AB-E1952C74B180}">
      <dgm:prSet phldrT="[Texto]" custT="1"/>
      <dgm:spPr/>
      <dgm:t>
        <a:bodyPr/>
        <a:lstStyle/>
        <a:p>
          <a:pPr>
            <a:buSzPct val="45000"/>
            <a:buFont typeface="Wingdings" panose="05000000000000000000" pitchFamily="2" charset="2"/>
            <a:buNone/>
          </a:pPr>
          <a:r>
            <a:rPr lang="es-ES" altLang="es-ES" sz="1800">
              <a:latin typeface="Arial" panose="020B0604020202020204" pitchFamily="34" charset="0"/>
              <a:cs typeface="Arial" panose="020B0604020202020204" pitchFamily="34" charset="0"/>
            </a:rPr>
            <a:t>(leer último informe psicopedagógico, profesionales externos, medidas que se han adoptado....) Esta información debería tenerla antes de finalizar el primer mes del curso.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E74C2-E2E9-4641-97ED-61137560566F}" type="parTrans" cxnId="{7F88C2A7-5237-4098-81DA-A5D5F6777F41}">
      <dgm:prSet/>
      <dgm:spPr/>
      <dgm:t>
        <a:bodyPr/>
        <a:lstStyle/>
        <a:p>
          <a:endParaRPr lang="es-ES"/>
        </a:p>
      </dgm:t>
    </dgm:pt>
    <dgm:pt modelId="{A83B7486-00B3-4F0D-8DDC-B267E0600E42}" type="sibTrans" cxnId="{7F88C2A7-5237-4098-81DA-A5D5F6777F41}">
      <dgm:prSet/>
      <dgm:spPr/>
      <dgm:t>
        <a:bodyPr/>
        <a:lstStyle/>
        <a:p>
          <a:endParaRPr lang="es-ES"/>
        </a:p>
      </dgm:t>
    </dgm:pt>
    <dgm:pt modelId="{7742D8B6-5CC4-4AFD-AD1B-110BFD5BCDAB}">
      <dgm:prSet phldrT="[Texto]" custT="1"/>
      <dgm:spPr/>
      <dgm:t>
        <a:bodyPr/>
        <a:lstStyle/>
        <a:p>
          <a:r>
            <a:rPr lang="es-ES" altLang="es-E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Informar al resto de profesorado por parte del tutor/a 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1C593-B5B7-4E80-997F-029F92D6C84F}" type="parTrans" cxnId="{CDD2E371-3F95-4D2B-B422-1A9473D35CF5}">
      <dgm:prSet/>
      <dgm:spPr/>
      <dgm:t>
        <a:bodyPr/>
        <a:lstStyle/>
        <a:p>
          <a:endParaRPr lang="es-ES"/>
        </a:p>
      </dgm:t>
    </dgm:pt>
    <dgm:pt modelId="{C5FF6563-FFE4-4892-AA7A-B09188B9CAD6}" type="sibTrans" cxnId="{CDD2E371-3F95-4D2B-B422-1A9473D35CF5}">
      <dgm:prSet/>
      <dgm:spPr/>
      <dgm:t>
        <a:bodyPr/>
        <a:lstStyle/>
        <a:p>
          <a:endParaRPr lang="es-ES"/>
        </a:p>
      </dgm:t>
    </dgm:pt>
    <dgm:pt modelId="{9878332B-01EF-4162-A8EF-BF637238DEC6}">
      <dgm:prSet phldrT="[Texto]" custT="1"/>
      <dgm:spPr/>
      <dgm:t>
        <a:bodyPr/>
        <a:lstStyle/>
        <a:p>
          <a:r>
            <a:rPr lang="es-ES" altLang="es-ES" sz="1800" dirty="0">
              <a:latin typeface="Arial" panose="020B0604020202020204" pitchFamily="34" charset="0"/>
              <a:cs typeface="Arial" panose="020B0604020202020204" pitchFamily="34" charset="0"/>
            </a:rPr>
            <a:t>Acerca de la situación del alumno@ , acuerdo de objetivos y medidas de intervención comunes que se van a adoptar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83D9E-D6A7-4590-8E45-72AAC7A66BD9}" type="parTrans" cxnId="{3514CD34-22C4-424C-A807-80263D2ECE4B}">
      <dgm:prSet/>
      <dgm:spPr/>
      <dgm:t>
        <a:bodyPr/>
        <a:lstStyle/>
        <a:p>
          <a:endParaRPr lang="es-ES"/>
        </a:p>
      </dgm:t>
    </dgm:pt>
    <dgm:pt modelId="{0B750BB4-19C2-42BE-BB98-84551B560A5F}" type="sibTrans" cxnId="{3514CD34-22C4-424C-A807-80263D2ECE4B}">
      <dgm:prSet/>
      <dgm:spPr/>
      <dgm:t>
        <a:bodyPr/>
        <a:lstStyle/>
        <a:p>
          <a:endParaRPr lang="es-ES"/>
        </a:p>
      </dgm:t>
    </dgm:pt>
    <dgm:pt modelId="{6EF6A1CC-EF1C-4ACE-8C15-6F4C223232DB}" type="pres">
      <dgm:prSet presAssocID="{FEA91805-E9A3-4737-9CC0-9D1DD3757F9A}" presName="linear" presStyleCnt="0">
        <dgm:presLayoutVars>
          <dgm:animLvl val="lvl"/>
          <dgm:resizeHandles val="exact"/>
        </dgm:presLayoutVars>
      </dgm:prSet>
      <dgm:spPr/>
    </dgm:pt>
    <dgm:pt modelId="{27C2508B-A91C-402A-95FF-EB8DE9F0DA5C}" type="pres">
      <dgm:prSet presAssocID="{B7FD5E3F-3CF0-45BE-BB13-E61E66D33EA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F7434F-40CA-4C85-A630-E56C38A35E9E}" type="pres">
      <dgm:prSet presAssocID="{B7FD5E3F-3CF0-45BE-BB13-E61E66D33EA9}" presName="childText" presStyleLbl="revTx" presStyleIdx="0" presStyleCnt="3">
        <dgm:presLayoutVars>
          <dgm:bulletEnabled val="1"/>
        </dgm:presLayoutVars>
      </dgm:prSet>
      <dgm:spPr/>
    </dgm:pt>
    <dgm:pt modelId="{5DF326E0-F8A0-4A6E-865B-11CE3450C3FF}" type="pres">
      <dgm:prSet presAssocID="{DCB92BD3-9D90-4DB9-B20D-DC1E7187B4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BCBC6E-210B-4ED3-B97E-C07873B329F4}" type="pres">
      <dgm:prSet presAssocID="{DCB92BD3-9D90-4DB9-B20D-DC1E7187B426}" presName="childText" presStyleLbl="revTx" presStyleIdx="1" presStyleCnt="3">
        <dgm:presLayoutVars>
          <dgm:bulletEnabled val="1"/>
        </dgm:presLayoutVars>
      </dgm:prSet>
      <dgm:spPr/>
    </dgm:pt>
    <dgm:pt modelId="{C7B3EB11-35DF-4B9B-AA5B-8BA1C20D61A0}" type="pres">
      <dgm:prSet presAssocID="{7742D8B6-5CC4-4AFD-AD1B-110BFD5BCDA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B1F5FB7-A7C0-4B3B-B3FD-D6185667D062}" type="pres">
      <dgm:prSet presAssocID="{7742D8B6-5CC4-4AFD-AD1B-110BFD5BCDA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3C6CE2D-60A6-4171-ADAD-D778ACA50650}" type="presOf" srcId="{B7FD5E3F-3CF0-45BE-BB13-E61E66D33EA9}" destId="{27C2508B-A91C-402A-95FF-EB8DE9F0DA5C}" srcOrd="0" destOrd="0" presId="urn:microsoft.com/office/officeart/2005/8/layout/vList2"/>
    <dgm:cxn modelId="{3514CD34-22C4-424C-A807-80263D2ECE4B}" srcId="{7742D8B6-5CC4-4AFD-AD1B-110BFD5BCDAB}" destId="{9878332B-01EF-4162-A8EF-BF637238DEC6}" srcOrd="0" destOrd="0" parTransId="{2DC83D9E-D6A7-4590-8E45-72AAC7A66BD9}" sibTransId="{0B750BB4-19C2-42BE-BB98-84551B560A5F}"/>
    <dgm:cxn modelId="{CDD2E371-3F95-4D2B-B422-1A9473D35CF5}" srcId="{FEA91805-E9A3-4737-9CC0-9D1DD3757F9A}" destId="{7742D8B6-5CC4-4AFD-AD1B-110BFD5BCDAB}" srcOrd="2" destOrd="0" parTransId="{1701C593-B5B7-4E80-997F-029F92D6C84F}" sibTransId="{C5FF6563-FFE4-4892-AA7A-B09188B9CAD6}"/>
    <dgm:cxn modelId="{B39FC654-5C11-4301-B6B2-94A86FA562BF}" type="presOf" srcId="{51D0743D-948C-4117-B239-7F622074DECD}" destId="{3AF7434F-40CA-4C85-A630-E56C38A35E9E}" srcOrd="0" destOrd="0" presId="urn:microsoft.com/office/officeart/2005/8/layout/vList2"/>
    <dgm:cxn modelId="{83CDC977-5CEC-45DC-8470-5E8591920116}" srcId="{B7FD5E3F-3CF0-45BE-BB13-E61E66D33EA9}" destId="{51D0743D-948C-4117-B239-7F622074DECD}" srcOrd="0" destOrd="0" parTransId="{351A4BCC-0D01-430D-A7E9-71D688A7542C}" sibTransId="{235269E2-3176-42FF-9DBA-1AEF21EB1450}"/>
    <dgm:cxn modelId="{7F88C2A7-5237-4098-81DA-A5D5F6777F41}" srcId="{DCB92BD3-9D90-4DB9-B20D-DC1E7187B426}" destId="{FA333B00-FB7D-47D0-A9AB-E1952C74B180}" srcOrd="0" destOrd="0" parTransId="{BFAE74C2-E2E9-4641-97ED-61137560566F}" sibTransId="{A83B7486-00B3-4F0D-8DDC-B267E0600E42}"/>
    <dgm:cxn modelId="{9A0AD1B0-3993-4475-B2B7-B9D3DBD7E318}" type="presOf" srcId="{FA333B00-FB7D-47D0-A9AB-E1952C74B180}" destId="{2BBCBC6E-210B-4ED3-B97E-C07873B329F4}" srcOrd="0" destOrd="0" presId="urn:microsoft.com/office/officeart/2005/8/layout/vList2"/>
    <dgm:cxn modelId="{8BA18DC3-FC73-43A4-A93C-651AD2129503}" type="presOf" srcId="{FEA91805-E9A3-4737-9CC0-9D1DD3757F9A}" destId="{6EF6A1CC-EF1C-4ACE-8C15-6F4C223232DB}" srcOrd="0" destOrd="0" presId="urn:microsoft.com/office/officeart/2005/8/layout/vList2"/>
    <dgm:cxn modelId="{11548BD1-9685-45C4-B82A-CA31040E4374}" type="presOf" srcId="{9878332B-01EF-4162-A8EF-BF637238DEC6}" destId="{BB1F5FB7-A7C0-4B3B-B3FD-D6185667D062}" srcOrd="0" destOrd="0" presId="urn:microsoft.com/office/officeart/2005/8/layout/vList2"/>
    <dgm:cxn modelId="{FEF07ED3-4CB6-4C32-8D31-33104504FD4D}" type="presOf" srcId="{DCB92BD3-9D90-4DB9-B20D-DC1E7187B426}" destId="{5DF326E0-F8A0-4A6E-865B-11CE3450C3FF}" srcOrd="0" destOrd="0" presId="urn:microsoft.com/office/officeart/2005/8/layout/vList2"/>
    <dgm:cxn modelId="{8FC261E3-B814-4FEA-8323-90186BB53514}" type="presOf" srcId="{7742D8B6-5CC4-4AFD-AD1B-110BFD5BCDAB}" destId="{C7B3EB11-35DF-4B9B-AA5B-8BA1C20D61A0}" srcOrd="0" destOrd="0" presId="urn:microsoft.com/office/officeart/2005/8/layout/vList2"/>
    <dgm:cxn modelId="{DB232CE7-F2AA-484F-99AF-5222FA72DAE6}" srcId="{FEA91805-E9A3-4737-9CC0-9D1DD3757F9A}" destId="{B7FD5E3F-3CF0-45BE-BB13-E61E66D33EA9}" srcOrd="0" destOrd="0" parTransId="{FDD40BA4-6A9B-4E0F-831C-32C05AF10CED}" sibTransId="{2957C201-C665-46EA-8086-C2BC23521CE2}"/>
    <dgm:cxn modelId="{6889ECED-A02D-4A9E-8BAC-76BF90780070}" srcId="{FEA91805-E9A3-4737-9CC0-9D1DD3757F9A}" destId="{DCB92BD3-9D90-4DB9-B20D-DC1E7187B426}" srcOrd="1" destOrd="0" parTransId="{0379E84E-3FD0-46C7-ABC9-6774CEB2E1B2}" sibTransId="{8BFA2AAF-5BE4-4112-8C99-974C120A34E2}"/>
    <dgm:cxn modelId="{21598EC0-0CD8-4A69-B8C7-D5B2F5A9B042}" type="presParOf" srcId="{6EF6A1CC-EF1C-4ACE-8C15-6F4C223232DB}" destId="{27C2508B-A91C-402A-95FF-EB8DE9F0DA5C}" srcOrd="0" destOrd="0" presId="urn:microsoft.com/office/officeart/2005/8/layout/vList2"/>
    <dgm:cxn modelId="{580910A3-3C86-4F8A-89B5-25FE67ACE82E}" type="presParOf" srcId="{6EF6A1CC-EF1C-4ACE-8C15-6F4C223232DB}" destId="{3AF7434F-40CA-4C85-A630-E56C38A35E9E}" srcOrd="1" destOrd="0" presId="urn:microsoft.com/office/officeart/2005/8/layout/vList2"/>
    <dgm:cxn modelId="{999CDD61-AB9A-4D78-8614-4537FAB7CA7D}" type="presParOf" srcId="{6EF6A1CC-EF1C-4ACE-8C15-6F4C223232DB}" destId="{5DF326E0-F8A0-4A6E-865B-11CE3450C3FF}" srcOrd="2" destOrd="0" presId="urn:microsoft.com/office/officeart/2005/8/layout/vList2"/>
    <dgm:cxn modelId="{C6747BA1-6D92-4AFE-9F0F-8001B8F46513}" type="presParOf" srcId="{6EF6A1CC-EF1C-4ACE-8C15-6F4C223232DB}" destId="{2BBCBC6E-210B-4ED3-B97E-C07873B329F4}" srcOrd="3" destOrd="0" presId="urn:microsoft.com/office/officeart/2005/8/layout/vList2"/>
    <dgm:cxn modelId="{A0D27055-8200-4278-8273-824FA0787FD9}" type="presParOf" srcId="{6EF6A1CC-EF1C-4ACE-8C15-6F4C223232DB}" destId="{C7B3EB11-35DF-4B9B-AA5B-8BA1C20D61A0}" srcOrd="4" destOrd="0" presId="urn:microsoft.com/office/officeart/2005/8/layout/vList2"/>
    <dgm:cxn modelId="{3F2E3BBE-482D-447B-93D3-4F49AA5BAF36}" type="presParOf" srcId="{6EF6A1CC-EF1C-4ACE-8C15-6F4C223232DB}" destId="{BB1F5FB7-A7C0-4B3B-B3FD-D6185667D06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69F17-401A-4ED8-B100-90A7F15F0B0C}">
      <dsp:nvSpPr>
        <dsp:cNvPr id="0" name=""/>
        <dsp:cNvSpPr/>
      </dsp:nvSpPr>
      <dsp:spPr>
        <a:xfrm>
          <a:off x="-4946348" y="-757923"/>
          <a:ext cx="5890981" cy="5890981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22FBE-5672-4594-89B4-091FE2C6686E}">
      <dsp:nvSpPr>
        <dsp:cNvPr id="0" name=""/>
        <dsp:cNvSpPr/>
      </dsp:nvSpPr>
      <dsp:spPr>
        <a:xfrm>
          <a:off x="494666" y="336360"/>
          <a:ext cx="6330006" cy="673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25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El impacto del TDAH en la familia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666" y="336360"/>
        <a:ext cx="6330006" cy="673070"/>
      </dsp:txXfrm>
    </dsp:sp>
    <dsp:sp modelId="{ABE678E7-C8FA-4B86-9C6C-8333C54B603B}">
      <dsp:nvSpPr>
        <dsp:cNvPr id="0" name=""/>
        <dsp:cNvSpPr/>
      </dsp:nvSpPr>
      <dsp:spPr>
        <a:xfrm>
          <a:off x="73997" y="252226"/>
          <a:ext cx="841338" cy="841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72981-E119-431D-A03D-A6CBF75A8397}">
      <dsp:nvSpPr>
        <dsp:cNvPr id="0" name=""/>
        <dsp:cNvSpPr/>
      </dsp:nvSpPr>
      <dsp:spPr>
        <a:xfrm>
          <a:off x="880553" y="1346141"/>
          <a:ext cx="5944119" cy="673070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25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400" kern="1200">
              <a:latin typeface="Arial" panose="020B0604020202020204" pitchFamily="34" charset="0"/>
              <a:cs typeface="Arial" panose="020B0604020202020204" pitchFamily="34" charset="0"/>
            </a:rPr>
            <a:t>La familia como factor de protección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553" y="1346141"/>
        <a:ext cx="5944119" cy="673070"/>
      </dsp:txXfrm>
    </dsp:sp>
    <dsp:sp modelId="{60B7F462-86AF-45FF-A278-D2CE8E714DFF}">
      <dsp:nvSpPr>
        <dsp:cNvPr id="0" name=""/>
        <dsp:cNvSpPr/>
      </dsp:nvSpPr>
      <dsp:spPr>
        <a:xfrm>
          <a:off x="459884" y="1262007"/>
          <a:ext cx="841338" cy="841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212DB-2D5A-421A-AF86-067B15845895}">
      <dsp:nvSpPr>
        <dsp:cNvPr id="0" name=""/>
        <dsp:cNvSpPr/>
      </dsp:nvSpPr>
      <dsp:spPr>
        <a:xfrm>
          <a:off x="880553" y="2355922"/>
          <a:ext cx="5944119" cy="673070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25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400" kern="1200">
              <a:latin typeface="Arial" panose="020B0604020202020204" pitchFamily="34" charset="0"/>
              <a:cs typeface="Arial" panose="020B0604020202020204" pitchFamily="34" charset="0"/>
            </a:rPr>
            <a:t>Manejo del estrés parental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553" y="2355922"/>
        <a:ext cx="5944119" cy="673070"/>
      </dsp:txXfrm>
    </dsp:sp>
    <dsp:sp modelId="{39258C28-B9A3-4D68-8F90-213C61FD263E}">
      <dsp:nvSpPr>
        <dsp:cNvPr id="0" name=""/>
        <dsp:cNvSpPr/>
      </dsp:nvSpPr>
      <dsp:spPr>
        <a:xfrm>
          <a:off x="459884" y="2271788"/>
          <a:ext cx="841338" cy="841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DFA66-5082-425C-B69C-9A3C5E82F02C}">
      <dsp:nvSpPr>
        <dsp:cNvPr id="0" name=""/>
        <dsp:cNvSpPr/>
      </dsp:nvSpPr>
      <dsp:spPr>
        <a:xfrm>
          <a:off x="494666" y="3365703"/>
          <a:ext cx="6330006" cy="67307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25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400" kern="1200">
              <a:latin typeface="Arial" panose="020B0604020202020204" pitchFamily="34" charset="0"/>
              <a:cs typeface="Arial" panose="020B0604020202020204" pitchFamily="34" charset="0"/>
            </a:rPr>
            <a:t>La relación familia-centro escolar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666" y="3365703"/>
        <a:ext cx="6330006" cy="673070"/>
      </dsp:txXfrm>
    </dsp:sp>
    <dsp:sp modelId="{503DC2BC-0809-483A-8554-6F7E375B7FE5}">
      <dsp:nvSpPr>
        <dsp:cNvPr id="0" name=""/>
        <dsp:cNvSpPr/>
      </dsp:nvSpPr>
      <dsp:spPr>
        <a:xfrm>
          <a:off x="73997" y="3281570"/>
          <a:ext cx="841338" cy="841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40035-7E64-4992-BC62-553C0079240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0E48C-B42C-41C8-B6C0-11C8E6FD1095}">
      <dsp:nvSpPr>
        <dsp:cNvPr id="0" name=""/>
        <dsp:cNvSpPr/>
      </dsp:nvSpPr>
      <dsp:spPr>
        <a:xfrm>
          <a:off x="564979" y="406400"/>
          <a:ext cx="6410733" cy="81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pt-BR" alt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Deben</a:t>
          </a:r>
          <a:r>
            <a:rPr lang="pt-BR" alt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aceptar</a:t>
          </a:r>
          <a:r>
            <a:rPr lang="pt-BR" alt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las</a:t>
          </a:r>
          <a:r>
            <a:rPr lang="pt-BR" alt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limitaciones</a:t>
          </a:r>
          <a:r>
            <a:rPr lang="pt-BR" alt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del</a:t>
          </a:r>
          <a:r>
            <a:rPr lang="pt-BR" alt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niño</a:t>
          </a:r>
          <a:r>
            <a:rPr lang="pt-BR" alt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pt-BR" alt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niña</a:t>
          </a:r>
          <a:r>
            <a:rPr lang="pt-BR" alt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979" y="406400"/>
        <a:ext cx="6410733" cy="812800"/>
      </dsp:txXfrm>
    </dsp:sp>
    <dsp:sp modelId="{86E479B5-EEC5-49C1-BCF3-E1A07D0FB99B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EA194-A990-47D5-9AEC-78BFF9C36220}">
      <dsp:nvSpPr>
        <dsp:cNvPr id="0" name=""/>
        <dsp:cNvSpPr/>
      </dsp:nvSpPr>
      <dsp:spPr>
        <a:xfrm>
          <a:off x="860432" y="1505740"/>
          <a:ext cx="6115280" cy="1052519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Tener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claro que </a:t>
          </a:r>
          <a:r>
            <a:rPr lang="pt-BR" alt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muchos</a:t>
          </a:r>
          <a:r>
            <a:rPr lang="pt-BR" alt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de sus </a:t>
          </a:r>
          <a:r>
            <a:rPr lang="pt-BR" alt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comportamientos</a:t>
          </a:r>
          <a:r>
            <a:rPr lang="pt-BR" alt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no </a:t>
          </a:r>
          <a:r>
            <a:rPr lang="pt-BR" alt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son</a:t>
          </a:r>
          <a:r>
            <a:rPr lang="pt-BR" alt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intencionados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y que no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hacen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las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cosas porque no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quieren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, sino porque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presentan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un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déficit </a:t>
          </a:r>
          <a:r>
            <a:rPr lang="pt-BR" alt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pt-BR" alt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</a:t>
          </a:r>
          <a:r>
            <a:rPr lang="pt-BR" alt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funcionamento </a:t>
          </a:r>
          <a:r>
            <a:rPr lang="pt-BR" alt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ejecutivo</a:t>
          </a:r>
          <a:r>
            <a:rPr lang="pt-BR" alt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860432" y="1505740"/>
        <a:ext cx="6115280" cy="1052519"/>
      </dsp:txXfrm>
    </dsp:sp>
    <dsp:sp modelId="{8FB99CA1-0515-408B-A63D-B2B8502813D6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B64CC-1FD9-4E3E-8AEE-B5EC1854AE91}">
      <dsp:nvSpPr>
        <dsp:cNvPr id="0" name=""/>
        <dsp:cNvSpPr/>
      </dsp:nvSpPr>
      <dsp:spPr>
        <a:xfrm>
          <a:off x="564979" y="2711687"/>
          <a:ext cx="6410733" cy="107902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 importante que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sean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conscientes de sus habilidades y fortalezas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ya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que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tienden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fijarnos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más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sus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errores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por ser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que más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destacan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frustración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alt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generan</a:t>
          </a:r>
          <a:r>
            <a:rPr lang="pt-BR" alt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979" y="2711687"/>
        <a:ext cx="6410733" cy="1079024"/>
      </dsp:txXfrm>
    </dsp:sp>
    <dsp:sp modelId="{E3DE2107-81DF-4F99-BF14-D44B9691784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21F83-3F72-4756-A0A1-2777A510B223}">
      <dsp:nvSpPr>
        <dsp:cNvPr id="0" name=""/>
        <dsp:cNvSpPr/>
      </dsp:nvSpPr>
      <dsp:spPr>
        <a:xfrm rot="4396374">
          <a:off x="1270457" y="969565"/>
          <a:ext cx="4206128" cy="2933250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25FD56-14D2-4A86-9D92-D473E839F90F}">
      <dsp:nvSpPr>
        <dsp:cNvPr id="0" name=""/>
        <dsp:cNvSpPr/>
      </dsp:nvSpPr>
      <dsp:spPr>
        <a:xfrm>
          <a:off x="3025634" y="1483153"/>
          <a:ext cx="106217" cy="106217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8473C38-E25E-4C35-B0E3-FC431966FDC0}">
      <dsp:nvSpPr>
        <dsp:cNvPr id="0" name=""/>
        <dsp:cNvSpPr/>
      </dsp:nvSpPr>
      <dsp:spPr>
        <a:xfrm>
          <a:off x="3950704" y="2385030"/>
          <a:ext cx="106217" cy="106217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00EC2D-B340-4425-B970-001D5F753DCA}">
      <dsp:nvSpPr>
        <dsp:cNvPr id="0" name=""/>
        <dsp:cNvSpPr/>
      </dsp:nvSpPr>
      <dsp:spPr>
        <a:xfrm>
          <a:off x="431925" y="326547"/>
          <a:ext cx="2529273" cy="39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es-ES" altLang="es-ES" sz="1400" kern="1200">
              <a:latin typeface="Arial" panose="020B0604020202020204" pitchFamily="34" charset="0"/>
              <a:cs typeface="Arial" panose="020B0604020202020204" pitchFamily="34" charset="0"/>
            </a:rPr>
            <a:t>Convivir con el TDAH puede resultar complicado.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925" y="326547"/>
        <a:ext cx="2529273" cy="396440"/>
      </dsp:txXfrm>
    </dsp:sp>
    <dsp:sp modelId="{05EA7AA0-50AC-4B83-A4A9-07CF8190504B}">
      <dsp:nvSpPr>
        <dsp:cNvPr id="0" name=""/>
        <dsp:cNvSpPr/>
      </dsp:nvSpPr>
      <dsp:spPr>
        <a:xfrm>
          <a:off x="3534110" y="997992"/>
          <a:ext cx="3947394" cy="77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es-ES" altLang="es-ES" sz="1400" kern="1200">
              <a:latin typeface="Arial" panose="020B0604020202020204" pitchFamily="34" charset="0"/>
              <a:cs typeface="Arial" panose="020B0604020202020204" pitchFamily="34" charset="0"/>
            </a:rPr>
            <a:t>El TDAH y la forma en la que se manifiesta pueden tener un </a:t>
          </a:r>
          <a:r>
            <a:rPr lang="es-ES" altLang="es-ES" sz="1400" b="1" kern="1200">
              <a:latin typeface="Arial" panose="020B0604020202020204" pitchFamily="34" charset="0"/>
              <a:cs typeface="Arial" panose="020B0604020202020204" pitchFamily="34" charset="0"/>
            </a:rPr>
            <a:t>impacto negativo significativo </a:t>
          </a:r>
          <a:r>
            <a:rPr lang="es-ES" altLang="es-ES" sz="1400" kern="1200">
              <a:latin typeface="Arial" panose="020B0604020202020204" pitchFamily="34" charset="0"/>
              <a:cs typeface="Arial" panose="020B0604020202020204" pitchFamily="34" charset="0"/>
            </a:rPr>
            <a:t>en la vida del paciente y también en la de su familia.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4110" y="997992"/>
        <a:ext cx="3947394" cy="779581"/>
      </dsp:txXfrm>
    </dsp:sp>
    <dsp:sp modelId="{C23CBAB0-9D5A-45A4-8180-AB553E84203A}">
      <dsp:nvSpPr>
        <dsp:cNvPr id="0" name=""/>
        <dsp:cNvSpPr/>
      </dsp:nvSpPr>
      <dsp:spPr>
        <a:xfrm>
          <a:off x="420787" y="2061843"/>
          <a:ext cx="3159844" cy="77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es-ES" altLang="es-ES" sz="1400" kern="1200">
              <a:latin typeface="Arial" panose="020B0604020202020204" pitchFamily="34" charset="0"/>
              <a:cs typeface="Arial" panose="020B0604020202020204" pitchFamily="34" charset="0"/>
            </a:rPr>
            <a:t>Es frecuente que se genere un </a:t>
          </a:r>
          <a:r>
            <a:rPr lang="es-ES" altLang="es-ES" sz="1400" b="1" kern="1200">
              <a:latin typeface="Arial" panose="020B0604020202020204" pitchFamily="34" charset="0"/>
              <a:cs typeface="Arial" panose="020B0604020202020204" pitchFamily="34" charset="0"/>
            </a:rPr>
            <a:t>mayor nivel de estrés en el ambiente familiar</a:t>
          </a:r>
          <a:r>
            <a:rPr lang="es-ES" altLang="es-ES" sz="1400" kern="1200">
              <a:latin typeface="Arial" panose="020B0604020202020204" pitchFamily="34" charset="0"/>
              <a:cs typeface="Arial" panose="020B0604020202020204" pitchFamily="34" charset="0"/>
            </a:rPr>
            <a:t> entre padres e hijos e incluso entre hermanos.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787" y="2061843"/>
        <a:ext cx="3159844" cy="779581"/>
      </dsp:txXfrm>
    </dsp:sp>
    <dsp:sp modelId="{BC22EF59-6A51-4B18-9FB8-B7A4A4ADF76C}">
      <dsp:nvSpPr>
        <dsp:cNvPr id="0" name=""/>
        <dsp:cNvSpPr/>
      </dsp:nvSpPr>
      <dsp:spPr>
        <a:xfrm>
          <a:off x="2842772" y="4092800"/>
          <a:ext cx="4681815" cy="77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es-ES" alt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Comprender mejor </a:t>
          </a:r>
          <a:r>
            <a:rPr lang="es-ES" alt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cómo afecta el TDAH y aprender a gestionar su impacto</a:t>
          </a:r>
          <a:r>
            <a:rPr lang="es-ES" alt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 en el hogar, ayudarán a crear un ambiente de convivencia más sano, agradable y beneficioso para todos.</a:t>
          </a:r>
        </a:p>
      </dsp:txBody>
      <dsp:txXfrm>
        <a:off x="2842772" y="4092800"/>
        <a:ext cx="4681815" cy="779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ABA44-0349-41BF-AA08-28C3A8050D87}">
      <dsp:nvSpPr>
        <dsp:cNvPr id="0" name=""/>
        <dsp:cNvSpPr/>
      </dsp:nvSpPr>
      <dsp:spPr>
        <a:xfrm>
          <a:off x="0" y="378675"/>
          <a:ext cx="6408323" cy="602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57" tIns="312420" rIns="49735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tiene serias dudas de su capacidad para ejercer su función. 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8675"/>
        <a:ext cx="6408323" cy="602437"/>
      </dsp:txXfrm>
    </dsp:sp>
    <dsp:sp modelId="{9E3F3843-44AE-4BA1-8DC4-27064B083298}">
      <dsp:nvSpPr>
        <dsp:cNvPr id="0" name=""/>
        <dsp:cNvSpPr/>
      </dsp:nvSpPr>
      <dsp:spPr>
        <a:xfrm>
          <a:off x="320416" y="24781"/>
          <a:ext cx="4636953" cy="57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54" tIns="0" rIns="16955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 sienten  </a:t>
          </a:r>
          <a:r>
            <a:rPr lang="es-ES" altLang="es-ES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insatisfechos, con baja autoestima </a:t>
          </a:r>
          <a:r>
            <a:rPr lang="es-ES" altLang="es-ES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y función. </a:t>
          </a:r>
          <a:endParaRPr lang="es-ES" sz="1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500" y="52865"/>
        <a:ext cx="4580785" cy="519126"/>
      </dsp:txXfrm>
    </dsp:sp>
    <dsp:sp modelId="{ED9F8BD9-7D20-41FF-96D1-2A40C71EC13F}">
      <dsp:nvSpPr>
        <dsp:cNvPr id="0" name=""/>
        <dsp:cNvSpPr/>
      </dsp:nvSpPr>
      <dsp:spPr>
        <a:xfrm>
          <a:off x="0" y="1416007"/>
          <a:ext cx="6408323" cy="602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57" tIns="312420" rIns="49735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Por organizar actividades al margen del cuidado del niño.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16007"/>
        <a:ext cx="6408323" cy="602437"/>
      </dsp:txXfrm>
    </dsp:sp>
    <dsp:sp modelId="{7001F570-2818-48F5-8754-AF4CE9A0BD55}">
      <dsp:nvSpPr>
        <dsp:cNvPr id="0" name=""/>
        <dsp:cNvSpPr/>
      </dsp:nvSpPr>
      <dsp:spPr>
        <a:xfrm>
          <a:off x="320416" y="1062113"/>
          <a:ext cx="4636953" cy="57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54" tIns="0" rIns="16955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Tienen  </a:t>
          </a:r>
          <a:r>
            <a:rPr lang="es-ES" altLang="es-ES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menos tiempo para ellos mismos.</a:t>
          </a:r>
          <a:endParaRPr lang="es-ES" sz="1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500" y="1090197"/>
        <a:ext cx="4580785" cy="519126"/>
      </dsp:txXfrm>
    </dsp:sp>
    <dsp:sp modelId="{2E6DD26D-42B1-485F-A612-5704272A05F3}">
      <dsp:nvSpPr>
        <dsp:cNvPr id="0" name=""/>
        <dsp:cNvSpPr/>
      </dsp:nvSpPr>
      <dsp:spPr>
        <a:xfrm>
          <a:off x="0" y="2453339"/>
          <a:ext cx="6408323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57" tIns="312420" rIns="49735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14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(mayor tasa de separaciones y divorcios </a:t>
          </a:r>
          <a:r>
            <a:rPr lang="es-ES" altLang="es-E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en comparación con las familias sin niños con TDAH).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53339"/>
        <a:ext cx="6408323" cy="803250"/>
      </dsp:txXfrm>
    </dsp:sp>
    <dsp:sp modelId="{4156771D-B6E4-4808-A065-C7CB9576D807}">
      <dsp:nvSpPr>
        <dsp:cNvPr id="0" name=""/>
        <dsp:cNvSpPr/>
      </dsp:nvSpPr>
      <dsp:spPr>
        <a:xfrm>
          <a:off x="320416" y="2099445"/>
          <a:ext cx="4636953" cy="57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54" tIns="0" rIns="16955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s-ES" altLang="es-ES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Pueden aumentar los </a:t>
          </a:r>
          <a:r>
            <a:rPr lang="es-ES" altLang="es-ES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problemas matrimoniales.</a:t>
          </a:r>
          <a:endParaRPr lang="es-ES" sz="1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500" y="2127529"/>
        <a:ext cx="4580785" cy="519126"/>
      </dsp:txXfrm>
    </dsp:sp>
    <dsp:sp modelId="{AD1E728C-031C-4BC2-9F54-54873C643F75}">
      <dsp:nvSpPr>
        <dsp:cNvPr id="0" name=""/>
        <dsp:cNvSpPr/>
      </dsp:nvSpPr>
      <dsp:spPr>
        <a:xfrm>
          <a:off x="0" y="3691484"/>
          <a:ext cx="6408323" cy="602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57" tIns="312420" rIns="49735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Como la depresión o el abuso de alcohol, entre otros.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91484"/>
        <a:ext cx="6408323" cy="602437"/>
      </dsp:txXfrm>
    </dsp:sp>
    <dsp:sp modelId="{A9C68A94-0B6A-4E9F-B20E-1730092EF18F}">
      <dsp:nvSpPr>
        <dsp:cNvPr id="0" name=""/>
        <dsp:cNvSpPr/>
      </dsp:nvSpPr>
      <dsp:spPr>
        <a:xfrm>
          <a:off x="320416" y="3337589"/>
          <a:ext cx="4636953" cy="57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54" tIns="0" rIns="16955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Mayor riesgo de padecer trastornos psiquiátricos.</a:t>
          </a:r>
          <a:endParaRPr lang="es-ES" sz="1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500" y="3365673"/>
        <a:ext cx="4580785" cy="519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E7CE-EBAF-48A7-8E57-E28DEAB24E62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es-ES" alt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La dinámica familiar puede estar dirigida por la situación del hermano con TDAH.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4" y="145603"/>
        <a:ext cx="2902148" cy="1741289"/>
      </dsp:txXfrm>
    </dsp:sp>
    <dsp:sp modelId="{5A16EA31-D5DE-4550-98E5-BFBD72E5F04A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es-ES" altLang="es-ES" sz="1800" kern="1200">
              <a:latin typeface="Arial" panose="020B0604020202020204" pitchFamily="34" charset="0"/>
              <a:cs typeface="Arial" panose="020B0604020202020204" pitchFamily="34" charset="0"/>
            </a:rPr>
            <a:t>En ocasiones </a:t>
          </a:r>
          <a:r>
            <a:rPr lang="es-ES" altLang="es-ES" sz="1800" b="1" kern="1200">
              <a:latin typeface="Arial" panose="020B0604020202020204" pitchFamily="34" charset="0"/>
              <a:cs typeface="Arial" panose="020B0604020202020204" pitchFamily="34" charset="0"/>
            </a:rPr>
            <a:t>se espera de ellos que le cuiden</a:t>
          </a:r>
          <a:r>
            <a:rPr lang="es-ES" altLang="es-ES" sz="180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3107" y="145603"/>
        <a:ext cx="2902148" cy="1741289"/>
      </dsp:txXfrm>
    </dsp:sp>
    <dsp:sp modelId="{900C61D8-6C53-4A68-BCDB-427C2D8012FF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ES" alt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comportamiento</a:t>
          </a:r>
          <a:r>
            <a:rPr lang="es-ES" alt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 del niño con TDAH </a:t>
          </a:r>
          <a:r>
            <a:rPr lang="es-ES" alt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puede ser agresivo o caprichoso</a:t>
          </a:r>
          <a:r>
            <a:rPr lang="es-ES" alt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, lo que hace que la </a:t>
          </a:r>
          <a:r>
            <a:rPr lang="es-ES" alt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relación</a:t>
          </a:r>
          <a:r>
            <a:rPr lang="es-ES" alt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 sea </a:t>
          </a:r>
          <a:r>
            <a:rPr lang="es-ES" alt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complicada</a:t>
          </a:r>
          <a:r>
            <a:rPr lang="es-ES" alt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6925" y="2177107"/>
        <a:ext cx="2902148" cy="1741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68DFF-7101-4D07-904A-96135662DC2F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es-ES" altLang="es-ES" sz="1700" b="1" u="none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Envidia</a:t>
          </a:r>
          <a:endParaRPr lang="es-ES" sz="1700" b="1" u="none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761667"/>
        <a:ext cx="1522412" cy="652462"/>
      </dsp:txXfrm>
    </dsp:sp>
    <dsp:sp modelId="{EB676A4D-0525-4D50-816C-DF419BF80CDF}">
      <dsp:nvSpPr>
        <dsp:cNvPr id="0" name=""/>
        <dsp:cNvSpPr/>
      </dsp:nvSpPr>
      <dsp:spPr>
        <a:xfrm rot="5400000">
          <a:off x="3599328" y="-2076454"/>
          <a:ext cx="1413668" cy="5567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None/>
          </a:pPr>
          <a:r>
            <a:rPr lang="es-ES" alt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El niño con TDAH tiene</a:t>
          </a:r>
          <a:r>
            <a:rPr lang="es-ES" altLang="es-ES" sz="1500" b="1" kern="1200" dirty="0">
              <a:latin typeface="Arial" panose="020B0604020202020204" pitchFamily="34" charset="0"/>
              <a:cs typeface="Arial" panose="020B0604020202020204" pitchFamily="34" charset="0"/>
            </a:rPr>
            <a:t> envidia de las oportunidades y los éxitos</a:t>
          </a:r>
          <a:r>
            <a:rPr lang="es-ES" alt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 en el colegio conseguidos por su/s hermano/s. De igual manera, los hermanos pueden tener envidia de la menor disciplina que se le impone al niño con TDAH y de la atención adicional que le prestan los padres.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22412" y="69472"/>
        <a:ext cx="5498490" cy="1275648"/>
      </dsp:txXfrm>
    </dsp:sp>
    <dsp:sp modelId="{72B79D76-AFB4-4256-9E2C-CC23198A729E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es-ES" altLang="es-ES" sz="1700" b="1" u="none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Resentimiento</a:t>
          </a:r>
          <a:endParaRPr lang="es-ES" sz="1700" b="1" u="none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2649870"/>
        <a:ext cx="1522412" cy="652462"/>
      </dsp:txXfrm>
    </dsp:sp>
    <dsp:sp modelId="{D44408BD-62AA-411D-A92A-2271EAFB9D81}">
      <dsp:nvSpPr>
        <dsp:cNvPr id="0" name=""/>
        <dsp:cNvSpPr/>
      </dsp:nvSpPr>
      <dsp:spPr>
        <a:xfrm rot="5400000">
          <a:off x="3599328" y="-188252"/>
          <a:ext cx="1413668" cy="5567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None/>
          </a:pPr>
          <a:r>
            <a:rPr lang="es-ES" alt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Los hermanos pueden estar resentidos porque al niño con TDAH </a:t>
          </a:r>
          <a:r>
            <a:rPr lang="es-ES" altLang="es-ES" sz="1500" b="1" kern="1200" dirty="0">
              <a:latin typeface="Arial" panose="020B0604020202020204" pitchFamily="34" charset="0"/>
              <a:cs typeface="Arial" panose="020B0604020202020204" pitchFamily="34" charset="0"/>
            </a:rPr>
            <a:t>se le trata de forma diferente y porque sus padres tienen poco tiempo para ellos</a:t>
          </a:r>
          <a:r>
            <a:rPr lang="es-ES" alt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. De igual manera, el niño con TDAH puede estar resentido con sus hermanos porque, a la inversa de lo que hemos explicado antes, a sus hermanos les permiten hacer cosas que ellos no pueden hacer.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22412" y="1957674"/>
        <a:ext cx="5498490" cy="1275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68DFF-7101-4D07-904A-96135662DC2F}">
      <dsp:nvSpPr>
        <dsp:cNvPr id="0" name=""/>
        <dsp:cNvSpPr/>
      </dsp:nvSpPr>
      <dsp:spPr>
        <a:xfrm rot="5400000">
          <a:off x="-168517" y="78466"/>
          <a:ext cx="1624694" cy="147570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endParaRPr lang="es-ES" altLang="es-ES" sz="1500" b="1" u="none" kern="1200" dirty="0"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es-ES" altLang="es-ES" sz="1500" b="1" u="none" kern="1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Baja autoestima</a:t>
          </a:r>
          <a:endParaRPr lang="es-ES" sz="1500" b="1" u="none" kern="1200" dirty="0"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94024" y="741827"/>
        <a:ext cx="1475708" cy="148986"/>
      </dsp:txXfrm>
    </dsp:sp>
    <dsp:sp modelId="{EB676A4D-0525-4D50-816C-DF419BF80CDF}">
      <dsp:nvSpPr>
        <dsp:cNvPr id="0" name=""/>
        <dsp:cNvSpPr/>
      </dsp:nvSpPr>
      <dsp:spPr>
        <a:xfrm rot="5400000">
          <a:off x="4030094" y="-2813648"/>
          <a:ext cx="1056606" cy="6691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None/>
          </a:pPr>
          <a:r>
            <a:rPr lang="es-ES" alt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El niño con TDAH</a:t>
          </a:r>
          <a:r>
            <a:rPr lang="es-ES" alt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 puede tener una baja autoestima</a:t>
          </a:r>
          <a:r>
            <a:rPr lang="es-ES" alt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, sobre todo en comparación con sus hermanos/as. También los hermanos pueden tener la autoestima baja si experimentan el estigma asociado a la enfermedad de su hermano.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12473" y="55552"/>
        <a:ext cx="6640270" cy="953448"/>
      </dsp:txXfrm>
    </dsp:sp>
    <dsp:sp modelId="{72B79D76-AFB4-4256-9E2C-CC23198A729E}">
      <dsp:nvSpPr>
        <dsp:cNvPr id="0" name=""/>
        <dsp:cNvSpPr/>
      </dsp:nvSpPr>
      <dsp:spPr>
        <a:xfrm rot="5400000">
          <a:off x="-168517" y="1509532"/>
          <a:ext cx="1624694" cy="147570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es-ES" altLang="es-ES" sz="1500" b="1" u="none" kern="120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Ira</a:t>
          </a:r>
          <a:endParaRPr lang="es-ES" sz="1500" b="1" u="none" kern="1200" dirty="0"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94024" y="2172893"/>
        <a:ext cx="1475708" cy="148986"/>
      </dsp:txXfrm>
    </dsp:sp>
    <dsp:sp modelId="{D44408BD-62AA-411D-A92A-2271EAFB9D81}">
      <dsp:nvSpPr>
        <dsp:cNvPr id="0" name=""/>
        <dsp:cNvSpPr/>
      </dsp:nvSpPr>
      <dsp:spPr>
        <a:xfrm rot="5400000">
          <a:off x="4030372" y="-1382859"/>
          <a:ext cx="1056051" cy="6691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None/>
          </a:pPr>
          <a:r>
            <a:rPr lang="es-ES" alt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Las diferencias, ya sean reales o percibidas por el niño con TDAH en comparación con sus hermanos/as, pueden </a:t>
          </a:r>
          <a:r>
            <a:rPr lang="es-ES" alt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provocar ataques de ira</a:t>
          </a:r>
          <a:r>
            <a:rPr lang="es-ES" alt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 que a veces son muy perturbadores. También el comportamiento del niño con TDAH puede llevar a enfrentamientos con sus hermanos.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12473" y="1486592"/>
        <a:ext cx="6640297" cy="952947"/>
      </dsp:txXfrm>
    </dsp:sp>
    <dsp:sp modelId="{15B43AA3-3FBE-4770-960B-F8A179BFB6B2}">
      <dsp:nvSpPr>
        <dsp:cNvPr id="0" name=""/>
        <dsp:cNvSpPr/>
      </dsp:nvSpPr>
      <dsp:spPr>
        <a:xfrm rot="5400000">
          <a:off x="-168517" y="2940598"/>
          <a:ext cx="1624694" cy="1475708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endParaRPr lang="gl-ES" sz="1500" b="1" u="none" kern="1200" dirty="0"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gl-ES" sz="1500" b="1" u="none" kern="1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Intento de llamar la atención </a:t>
          </a:r>
          <a:endParaRPr lang="es-ES" sz="1500" b="1" u="none" kern="1200" dirty="0"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94024" y="3603959"/>
        <a:ext cx="1475708" cy="148986"/>
      </dsp:txXfrm>
    </dsp:sp>
    <dsp:sp modelId="{A423BA4E-A9B6-4DC2-B8B2-A697B9D38CF7}">
      <dsp:nvSpPr>
        <dsp:cNvPr id="0" name=""/>
        <dsp:cNvSpPr/>
      </dsp:nvSpPr>
      <dsp:spPr>
        <a:xfrm rot="5400000">
          <a:off x="4030372" y="29368"/>
          <a:ext cx="1056051" cy="67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None/>
          </a:pPr>
          <a:r>
            <a:rPr lang="es-ES" altLang="es-ES" sz="16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Los hermanos ven la atención que se presta al niño con TDAH, por lo que</a:t>
          </a:r>
          <a:r>
            <a:rPr lang="es-ES" altLang="es-ES" sz="16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 pueden imitar sus comportamientos</a:t>
          </a:r>
          <a:r>
            <a:rPr lang="es-ES" altLang="es-ES" sz="16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 para obtener tiempo y atención de sus padres.</a:t>
          </a:r>
        </a:p>
      </dsp:txBody>
      <dsp:txXfrm rot="-5400000">
        <a:off x="1193635" y="2917657"/>
        <a:ext cx="6677973" cy="9529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E9FC4-1ABF-4042-80C5-DA69C66E9F27}">
      <dsp:nvSpPr>
        <dsp:cNvPr id="0" name=""/>
        <dsp:cNvSpPr/>
      </dsp:nvSpPr>
      <dsp:spPr>
        <a:xfrm>
          <a:off x="0" y="515387"/>
          <a:ext cx="7513982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Objetivo: coordinación de la intervención en el centro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574786"/>
        <a:ext cx="7395184" cy="1098002"/>
      </dsp:txXfrm>
    </dsp:sp>
    <dsp:sp modelId="{A7E8B161-A5EB-45E0-9427-41565261A343}">
      <dsp:nvSpPr>
        <dsp:cNvPr id="0" name=""/>
        <dsp:cNvSpPr/>
      </dsp:nvSpPr>
      <dsp:spPr>
        <a:xfrm>
          <a:off x="0" y="1732187"/>
          <a:ext cx="7513982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56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altLang="es-ES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alt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El protagonista de la coordinación es el/la tutor/a; ya que es quien trabaja día a día con el niñ@ y su familia.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altLang="es-ES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altLang="es-ES" sz="2000" kern="1200">
              <a:latin typeface="Arial" panose="020B0604020202020204" pitchFamily="34" charset="0"/>
              <a:cs typeface="Arial" panose="020B0604020202020204" pitchFamily="34" charset="0"/>
            </a:rPr>
            <a:t>El/la orientador/a tiene la función de asesorar y colaborar de manera estrecha.</a:t>
          </a:r>
          <a:endParaRPr lang="es-ES" alt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32187"/>
        <a:ext cx="7513982" cy="18164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2508B-A91C-402A-95FF-EB8DE9F0DA5C}">
      <dsp:nvSpPr>
        <dsp:cNvPr id="0" name=""/>
        <dsp:cNvSpPr/>
      </dsp:nvSpPr>
      <dsp:spPr>
        <a:xfrm>
          <a:off x="0" y="36711"/>
          <a:ext cx="733884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Traspaso de información entre tutores: 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74178"/>
        <a:ext cx="7263906" cy="692586"/>
      </dsp:txXfrm>
    </dsp:sp>
    <dsp:sp modelId="{3AF7434F-40CA-4C85-A630-E56C38A35E9E}">
      <dsp:nvSpPr>
        <dsp:cNvPr id="0" name=""/>
        <dsp:cNvSpPr/>
      </dsp:nvSpPr>
      <dsp:spPr>
        <a:xfrm>
          <a:off x="0" y="804231"/>
          <a:ext cx="733884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00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SzPct val="45000"/>
            <a:buFont typeface="Wingdings" panose="05000000000000000000" pitchFamily="2" charset="2"/>
            <a:buNone/>
          </a:pPr>
          <a:r>
            <a:rPr lang="es-ES" altLang="es-ES" sz="1800" kern="1200">
              <a:latin typeface="Arial" panose="020B0604020202020204" pitchFamily="34" charset="0"/>
              <a:cs typeface="Arial" panose="020B0604020202020204" pitchFamily="34" charset="0"/>
            </a:rPr>
            <a:t>Informes, características principales, puntos fuertes y débiles y las pautas y estrategias eficaces que se han empleado.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04231"/>
        <a:ext cx="7338840" cy="678960"/>
      </dsp:txXfrm>
    </dsp:sp>
    <dsp:sp modelId="{5DF326E0-F8A0-4A6E-865B-11CE3450C3FF}">
      <dsp:nvSpPr>
        <dsp:cNvPr id="0" name=""/>
        <dsp:cNvSpPr/>
      </dsp:nvSpPr>
      <dsp:spPr>
        <a:xfrm>
          <a:off x="0" y="1483191"/>
          <a:ext cx="7338840" cy="76752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Si tiene un nuev@ tutor/a debe informarse de la situación del alumn@ 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1520658"/>
        <a:ext cx="7263906" cy="692586"/>
      </dsp:txXfrm>
    </dsp:sp>
    <dsp:sp modelId="{2BBCBC6E-210B-4ED3-B97E-C07873B329F4}">
      <dsp:nvSpPr>
        <dsp:cNvPr id="0" name=""/>
        <dsp:cNvSpPr/>
      </dsp:nvSpPr>
      <dsp:spPr>
        <a:xfrm>
          <a:off x="0" y="2250711"/>
          <a:ext cx="7338840" cy="76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00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SzPct val="45000"/>
            <a:buFont typeface="Wingdings" panose="05000000000000000000" pitchFamily="2" charset="2"/>
            <a:buNone/>
          </a:pPr>
          <a:r>
            <a:rPr lang="es-ES" altLang="es-ES" sz="1800" kern="1200">
              <a:latin typeface="Arial" panose="020B0604020202020204" pitchFamily="34" charset="0"/>
              <a:cs typeface="Arial" panose="020B0604020202020204" pitchFamily="34" charset="0"/>
            </a:rPr>
            <a:t>(leer último informe psicopedagógico, profesionales externos, medidas que se han adoptado....) Esta información debería tenerla antes de finalizar el primer mes del curso.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50711"/>
        <a:ext cx="7338840" cy="763830"/>
      </dsp:txXfrm>
    </dsp:sp>
    <dsp:sp modelId="{C7B3EB11-35DF-4B9B-AA5B-8BA1C20D61A0}">
      <dsp:nvSpPr>
        <dsp:cNvPr id="0" name=""/>
        <dsp:cNvSpPr/>
      </dsp:nvSpPr>
      <dsp:spPr>
        <a:xfrm>
          <a:off x="0" y="3014541"/>
          <a:ext cx="7338840" cy="7675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Informar al resto de profesorado por parte del tutor/a 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3052008"/>
        <a:ext cx="7263906" cy="692586"/>
      </dsp:txXfrm>
    </dsp:sp>
    <dsp:sp modelId="{BB1F5FB7-A7C0-4B3B-B3FD-D6185667D062}">
      <dsp:nvSpPr>
        <dsp:cNvPr id="0" name=""/>
        <dsp:cNvSpPr/>
      </dsp:nvSpPr>
      <dsp:spPr>
        <a:xfrm>
          <a:off x="0" y="3782061"/>
          <a:ext cx="733884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00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alt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Acerca de la situación del alumno@ , acuerdo de objetivos y medidas de intervención comunes que se van a adoptar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82061"/>
        <a:ext cx="7338840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AA3C-5CC4-435E-AFE9-7E00CFB8C3D3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CBAC3-A8FB-49BD-911C-6A20E3DED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40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>
            <a:extLst>
              <a:ext uri="{FF2B5EF4-FFF2-40B4-BE49-F238E27FC236}">
                <a16:creationId xmlns:a16="http://schemas.microsoft.com/office/drawing/2014/main" id="{233237F4-12F9-496A-AFEE-46BBA2BAAC0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57C46279-6449-4933-9B00-BA4D0721F2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>
            <a:extLst>
              <a:ext uri="{FF2B5EF4-FFF2-40B4-BE49-F238E27FC236}">
                <a16:creationId xmlns:a16="http://schemas.microsoft.com/office/drawing/2014/main" id="{17CF7ABE-75BE-4D44-9D93-BFCE254BE48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B645D4D0-191D-4146-A18E-82784477F9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B6611B5-0730-4049-881A-C954983004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18783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185AEB-E879-43EA-B727-16F4ABAD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98FDA6-63F6-4542-87D6-064C33E2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D79123-C7BC-4CE2-BD3A-F99431D1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57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54FA-F8E2-4BCE-AE97-2C5088B8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EBC9E-9748-4179-A3B7-7329282F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7C4C02-F297-47FC-9A69-B84CA7663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FB5509-70EF-4220-9E51-90B764F4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B52ABB-3C83-4823-83EA-830DA37F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98891F-A417-4396-AB6F-D68C0F12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8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92E8C-E6AA-4015-B037-CC27FFA9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3174C4-0ACC-4055-8FBB-67F115A2B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63EF77-321D-453C-8A4A-07A424C85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C7AF9-CA2B-424E-8E36-B655D237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6AC65-AFAB-4F13-878D-6FEF92E7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8E3A9B-44C4-4B21-8BE7-9200479B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8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CB67F-A981-4BCE-B975-557D6D6C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60C0D2-36A3-495D-A41F-510950D99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E09DB5-0A7A-4260-A9D7-34E02349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8DA5E-4DA9-486D-B434-819D5239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6B5FD-CFB0-4913-8A32-5F9E72C6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235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5E1328-5E30-4EEA-A562-58F8E6054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36F1D1-B5AC-42CD-9A07-66A983CD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42F396-68BD-4B68-BC17-B1571C0A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84445D-542D-4F69-9C31-8E77E180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4561AD-27EA-4FF4-B21F-598A7C88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3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1265-627A-493B-91E1-3DDAA3E12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AB3444-0E1D-43C8-8853-10358CD2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7EDCD2-EF9D-46F1-AC9B-08E3FD90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1B511-5D51-4FF6-B9AE-E92D37D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985D0-50B0-4FB7-8415-321BB327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49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79F1B-FFEF-4C3F-918A-9B3B68C1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255F0E-2DC3-43F4-8E52-970A00DCA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434BE5-4943-49AC-AEA1-D5F7938E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E75F9F-59A4-4989-BCBF-DB463F16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F13275-6335-46EC-8C8C-572BFD91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50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85843-9FBA-4ECE-A4C9-1107146A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3B3E80-F8E0-4678-92BF-807ECFB2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499E1-6C8F-46EB-8B8F-F80FDC43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81EE7-9C1F-4E81-BC53-30F03737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465D5-DA2A-4FB6-A184-5292974E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271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79089-F252-488D-BBA6-11522575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269DF-F3B1-4258-A0BC-017C6E0ED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553BE3-C2E9-40DD-A301-1DB468982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3628A1-C102-4085-AD45-AB9E169B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FC477F-7B15-49C5-A3EE-86A546BA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45AB1E-757D-45D0-BCCE-B7C60A0A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91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751D6-3199-4638-9850-68FEB381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62064D-5C0C-4355-A9FA-42E04D71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C02E1E-9F09-4950-BF7D-8EC0639CF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D54E7D-0B1A-409F-B1DB-550C9026A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C8F1AA-596E-41EB-A1E2-9522E4C22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D7D9E3-102D-45B7-8D6D-D666431E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5A37C-A4DE-4CB0-AF33-EEFAF0D4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208E2D-49EB-483C-A88D-A31A6F6A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73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D2881-FD00-4F8B-AB85-4D11C3E8E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6FF313-48E3-48C9-9CFE-F175B5B29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1FABE-1539-4913-B835-EC86CBF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54F-1466-4AB3-8002-C4F4933F175F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D7CEF-FDB0-4B42-B46A-BB5ADA1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52D10C-25D5-4D43-BE07-4DF9DCE6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1B5-0730-4049-881A-C954983004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739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B82E0-C1A8-476F-BF3B-27291EFD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555019-CC77-430A-9A8F-C504E3FC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7196F-F66D-4264-89D5-47B58301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92609-3602-4984-BFAD-DB24049C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185AEB-E879-43EA-B727-16F4ABAD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98FDA6-63F6-4542-87D6-064C33E2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D79123-C7BC-4CE2-BD3A-F99431D1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24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54FA-F8E2-4BCE-AE97-2C5088B8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EBC9E-9748-4179-A3B7-7329282F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7C4C02-F297-47FC-9A69-B84CA7663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FB5509-70EF-4220-9E51-90B764F4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B52ABB-3C83-4823-83EA-830DA37F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98891F-A417-4396-AB6F-D68C0F12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566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92E8C-E6AA-4015-B037-CC27FFA9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3174C4-0ACC-4055-8FBB-67F115A2B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63EF77-321D-453C-8A4A-07A424C85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C7AF9-CA2B-424E-8E36-B655D237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6AC65-AFAB-4F13-878D-6FEF92E7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8E3A9B-44C4-4B21-8BE7-9200479B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160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CB67F-A981-4BCE-B975-557D6D6C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60C0D2-36A3-495D-A41F-510950D99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E09DB5-0A7A-4260-A9D7-34E02349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8DA5E-4DA9-486D-B434-819D5239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6B5FD-CFB0-4913-8A32-5F9E72C6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238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5E1328-5E30-4EEA-A562-58F8E6054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36F1D1-B5AC-42CD-9A07-66A983CD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42F396-68BD-4B68-BC17-B1571C0A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84445D-542D-4F69-9C31-8E77E180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4561AD-27EA-4FF4-B21F-598A7C88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89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95C6606-16EF-49FF-8568-BA6E0F339C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7680CA-A61B-427A-9CD4-4D897C3F8FD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073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1265-627A-493B-91E1-3DDAA3E12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AB3444-0E1D-43C8-8853-10358CD2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7EDCD2-EF9D-46F1-AC9B-08E3FD90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1B511-5D51-4FF6-B9AE-E92D37D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985D0-50B0-4FB7-8415-321BB327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74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79F1B-FFEF-4C3F-918A-9B3B68C1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255F0E-2DC3-43F4-8E52-970A00DCA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434BE5-4943-49AC-AEA1-D5F7938E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E75F9F-59A4-4989-BCBF-DB463F16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F13275-6335-46EC-8C8C-572BFD91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76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85843-9FBA-4ECE-A4C9-1107146A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3B3E80-F8E0-4678-92BF-807ECFB2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499E1-6C8F-46EB-8B8F-F80FDC43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81EE7-9C1F-4E81-BC53-30F03737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465D5-DA2A-4FB6-A184-5292974E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34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79089-F252-488D-BBA6-11522575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269DF-F3B1-4258-A0BC-017C6E0ED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553BE3-C2E9-40DD-A301-1DB468982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3628A1-C102-4085-AD45-AB9E169B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FC477F-7B15-49C5-A3EE-86A546BA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45AB1E-757D-45D0-BCCE-B7C60A0A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751D6-3199-4638-9850-68FEB381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62064D-5C0C-4355-A9FA-42E04D71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C02E1E-9F09-4950-BF7D-8EC0639CF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D54E7D-0B1A-409F-B1DB-550C9026A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C8F1AA-596E-41EB-A1E2-9522E4C22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D7D9E3-102D-45B7-8D6D-D666431E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5A37C-A4DE-4CB0-AF33-EEFAF0D4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208E2D-49EB-483C-A88D-A31A6F6A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55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B82E0-C1A8-476F-BF3B-27291EFD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555019-CC77-430A-9A8F-C504E3FC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7196F-F66D-4264-89D5-47B58301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92609-3602-4984-BFAD-DB24049C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82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370013" y="769939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5103813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23564" y="6400417"/>
            <a:ext cx="363237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6B6611B5-0730-4049-881A-C954983004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0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9" r:id="rId3"/>
  </p:sldLayoutIdLst>
  <p:transition spd="med"/>
  <p:txStyles>
    <p:titleStyle>
      <a:lvl1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11E5CF-1E38-4D08-A613-0F77897A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5069-FFBA-410E-B968-61725D99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7ADA4-69B7-4D13-B082-58F72E231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07053-F68B-4BFB-8806-FE3E214A4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4D250-5F6A-4DCC-BBB1-F8EBC744B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11E5CF-1E38-4D08-A613-0F77897A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5069-FFBA-410E-B968-61725D99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7ADA4-69B7-4D13-B082-58F72E231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07053-F68B-4BFB-8806-FE3E214A4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4D250-5F6A-4DCC-BBB1-F8EBC744B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09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Hf3UDfp-qU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lqpuDQPOFI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CAC3AA51-4852-4DBC-85D7-9EEE3DF04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47131"/>
            <a:ext cx="7772400" cy="27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600" b="1" u="sng" dirty="0">
                <a:solidFill>
                  <a:srgbClr val="FF6600"/>
                </a:solidFill>
                <a:cs typeface="Arial" panose="020B0604020202020204" pitchFamily="34" charset="0"/>
              </a:rPr>
              <a:t>“Mi </a:t>
            </a:r>
            <a:r>
              <a:rPr lang="es-ES" altLang="es-ES" sz="3600" b="1" u="sng" dirty="0" err="1">
                <a:solidFill>
                  <a:srgbClr val="FF6600"/>
                </a:solidFill>
                <a:cs typeface="Arial" panose="020B0604020202020204" pitchFamily="34" charset="0"/>
              </a:rPr>
              <a:t>hij</a:t>
            </a:r>
            <a:r>
              <a:rPr lang="es-ES" altLang="es-ES" sz="3600" b="1" u="sng" dirty="0">
                <a:solidFill>
                  <a:srgbClr val="FF6600"/>
                </a:solidFill>
                <a:cs typeface="Arial" panose="020B0604020202020204" pitchFamily="34" charset="0"/>
              </a:rPr>
              <a:t>@ tiene TDAH: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3600" b="1" u="sng" dirty="0">
                <a:solidFill>
                  <a:srgbClr val="FF6600"/>
                </a:solidFill>
                <a:cs typeface="Arial" panose="020B0604020202020204" pitchFamily="34" charset="0"/>
              </a:rPr>
              <a:t>¿qué podemos hacer?”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4000" b="1" u="sng" dirty="0">
                <a:solidFill>
                  <a:srgbClr val="FF6600"/>
                </a:solidFill>
                <a:cs typeface="Arial" panose="020B0604020202020204" pitchFamily="34" charset="0"/>
              </a:rPr>
              <a:t>La importancia de la FAMILIA.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0B8D2D1-BD5E-4A0A-998E-984B770D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295"/>
            <a:ext cx="1691680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72501D6-11BA-4157-918C-EF9F028A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3" y="107938"/>
            <a:ext cx="2914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1543043-D045-44DF-9DE3-4614D5AA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8809"/>
            <a:ext cx="14811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00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E24379-24BF-45C9-A730-CC1ADFC5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0CFC3584-AE18-4A3B-BED1-BBEA9E8BB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920" y="478899"/>
            <a:ext cx="6924261" cy="833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cs typeface="Arial" panose="020B0604020202020204" pitchFamily="34" charset="0"/>
              </a:rPr>
              <a:t>PROBLEMAS QUE PUEDEN SURGIR ENTRE HERMANOS: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05FDB2A-E026-448F-8589-E68ED80E5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892741"/>
              </p:ext>
            </p:extLst>
          </p:nvPr>
        </p:nvGraphicFramePr>
        <p:xfrm>
          <a:off x="1027041" y="1898512"/>
          <a:ext cx="70899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NiÃ±os, Hermanos, Kids, Dos, Amigos, Cerrar, Juntos">
            <a:extLst>
              <a:ext uri="{FF2B5EF4-FFF2-40B4-BE49-F238E27FC236}">
                <a16:creationId xmlns:a16="http://schemas.microsoft.com/office/drawing/2014/main" id="{1561EAAA-73D3-4547-BBF2-4AFFCEF1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04" y="4985164"/>
            <a:ext cx="2228896" cy="19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23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68DFF-7101-4D07-904A-96135662D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3368DFF-7101-4D07-904A-96135662D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76A4D-0525-4D50-816C-DF419BF80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B676A4D-0525-4D50-816C-DF419BF80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B79D76-AFB4-4256-9E2C-CC23198A7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2B79D76-AFB4-4256-9E2C-CC23198A7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408BD-62AA-411D-A92A-2271EAFB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44408BD-62AA-411D-A92A-2271EAFB9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175E3DD-470D-46E0-82AB-92396F2E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18ED93DD-06D0-4C4C-BE2B-63422C5B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1229"/>
            <a:ext cx="6924261" cy="833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cs typeface="Arial" panose="020B0604020202020204" pitchFamily="34" charset="0"/>
              </a:rPr>
              <a:t>PROBLEMAS QUE PUEDEN SURGIR ENTRE HERMANOS: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D0B29D-FEF7-46F8-8F67-D680DA735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676197"/>
              </p:ext>
            </p:extLst>
          </p:nvPr>
        </p:nvGraphicFramePr>
        <p:xfrm>
          <a:off x="466725" y="1477264"/>
          <a:ext cx="7829136" cy="449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NiÃ±os, Hermanos, Kids, Dos, Amigos, Cerrar, Juntos">
            <a:extLst>
              <a:ext uri="{FF2B5EF4-FFF2-40B4-BE49-F238E27FC236}">
                <a16:creationId xmlns:a16="http://schemas.microsoft.com/office/drawing/2014/main" id="{2D87AA20-9956-4F3D-91D1-B88DB1F3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04" y="4985164"/>
            <a:ext cx="2228896" cy="19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65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368DFF-7101-4D07-904A-96135662D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3368DFF-7101-4D07-904A-96135662D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76A4D-0525-4D50-816C-DF419BF80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B676A4D-0525-4D50-816C-DF419BF80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B79D76-AFB4-4256-9E2C-CC23198A7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72B79D76-AFB4-4256-9E2C-CC23198A7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4408BD-62AA-411D-A92A-2271EAFB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44408BD-62AA-411D-A92A-2271EAFB9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B43AA3-3FBE-4770-960B-F8A179BF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15B43AA3-3FBE-4770-960B-F8A179BF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23BA4E-A9B6-4DC2-B8B2-A697B9D38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423BA4E-A9B6-4DC2-B8B2-A697B9D38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5DAED7AA-F07D-469F-8581-45AF708AD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274888"/>
            <a:ext cx="80645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s-ES" altLang="es-ES" sz="3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es-ES" sz="3600" b="1" dirty="0">
                <a:solidFill>
                  <a:srgbClr val="002060"/>
                </a:solidFill>
                <a:cs typeface="Arial" panose="020B0604020202020204" pitchFamily="34" charset="0"/>
              </a:rPr>
              <a:t>VÍDEO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dirty="0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https://www.youtube.com/watch?v=Hf3UDfp-qUs</a:t>
            </a:r>
            <a:r>
              <a:rPr lang="es-ES" alt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09CF14-634F-4A5A-9738-17306185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948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319B012-9BA0-4E1E-B1AC-AA252A34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51" y="148627"/>
            <a:ext cx="8064500" cy="108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  <a:p>
            <a:pPr algn="ctr"/>
            <a:r>
              <a:rPr lang="es-ES" altLang="es-ES" sz="3200" b="1" u="sng" dirty="0">
                <a:solidFill>
                  <a:srgbClr val="FF6600"/>
                </a:solidFill>
                <a:cs typeface="Arial" panose="020B0604020202020204" pitchFamily="34" charset="0"/>
              </a:rPr>
              <a:t>EN LA FAMILIA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09E3A-E88E-494E-BCBC-5CE356EE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AC96B01B-998D-4684-88B6-EAF26E4C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482" y="5469412"/>
            <a:ext cx="3831569" cy="717503"/>
          </a:xfrm>
          <a:prstGeom prst="roundRect">
            <a:avLst/>
          </a:prstGeom>
          <a:ln w="28575">
            <a:extLst>
              <a:ext uri="{C807C97D-BFC1-408E-A445-0C87EB9F89A2}">
                <ask:lineSketchStyleProps xmlns="" xmlns:ask="http://schemas.microsoft.com/office/drawing/2018/sketchyshapes" sd="1433223776">
                  <a:custGeom>
                    <a:avLst/>
                    <a:gdLst>
                      <a:gd name="connsiteX0" fmla="*/ 0 w 3831569"/>
                      <a:gd name="connsiteY0" fmla="*/ 119586 h 717503"/>
                      <a:gd name="connsiteX1" fmla="*/ 119586 w 3831569"/>
                      <a:gd name="connsiteY1" fmla="*/ 0 h 717503"/>
                      <a:gd name="connsiteX2" fmla="*/ 3711983 w 3831569"/>
                      <a:gd name="connsiteY2" fmla="*/ 0 h 717503"/>
                      <a:gd name="connsiteX3" fmla="*/ 3831569 w 3831569"/>
                      <a:gd name="connsiteY3" fmla="*/ 119586 h 717503"/>
                      <a:gd name="connsiteX4" fmla="*/ 3831569 w 3831569"/>
                      <a:gd name="connsiteY4" fmla="*/ 597917 h 717503"/>
                      <a:gd name="connsiteX5" fmla="*/ 3711983 w 3831569"/>
                      <a:gd name="connsiteY5" fmla="*/ 717503 h 717503"/>
                      <a:gd name="connsiteX6" fmla="*/ 119586 w 3831569"/>
                      <a:gd name="connsiteY6" fmla="*/ 717503 h 717503"/>
                      <a:gd name="connsiteX7" fmla="*/ 0 w 3831569"/>
                      <a:gd name="connsiteY7" fmla="*/ 597917 h 717503"/>
                      <a:gd name="connsiteX8" fmla="*/ 0 w 3831569"/>
                      <a:gd name="connsiteY8" fmla="*/ 119586 h 71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31569" h="717503" fill="none" extrusionOk="0">
                        <a:moveTo>
                          <a:pt x="0" y="119586"/>
                        </a:moveTo>
                        <a:cubicBezTo>
                          <a:pt x="-4289" y="48566"/>
                          <a:pt x="46207" y="2353"/>
                          <a:pt x="119586" y="0"/>
                        </a:cubicBezTo>
                        <a:cubicBezTo>
                          <a:pt x="1639408" y="156867"/>
                          <a:pt x="3030161" y="133166"/>
                          <a:pt x="3711983" y="0"/>
                        </a:cubicBezTo>
                        <a:cubicBezTo>
                          <a:pt x="3778076" y="2728"/>
                          <a:pt x="3829492" y="48566"/>
                          <a:pt x="3831569" y="119586"/>
                        </a:cubicBezTo>
                        <a:cubicBezTo>
                          <a:pt x="3797995" y="184520"/>
                          <a:pt x="3834620" y="431331"/>
                          <a:pt x="3831569" y="597917"/>
                        </a:cubicBezTo>
                        <a:cubicBezTo>
                          <a:pt x="3843767" y="663587"/>
                          <a:pt x="3788836" y="710771"/>
                          <a:pt x="3711983" y="717503"/>
                        </a:cubicBezTo>
                        <a:cubicBezTo>
                          <a:pt x="3028661" y="780359"/>
                          <a:pt x="1881299" y="648460"/>
                          <a:pt x="119586" y="717503"/>
                        </a:cubicBezTo>
                        <a:cubicBezTo>
                          <a:pt x="50481" y="720075"/>
                          <a:pt x="9003" y="656378"/>
                          <a:pt x="0" y="597917"/>
                        </a:cubicBezTo>
                        <a:cubicBezTo>
                          <a:pt x="-24723" y="498430"/>
                          <a:pt x="3498" y="260301"/>
                          <a:pt x="0" y="119586"/>
                        </a:cubicBezTo>
                        <a:close/>
                      </a:path>
                      <a:path w="3831569" h="717503" stroke="0" extrusionOk="0">
                        <a:moveTo>
                          <a:pt x="0" y="119586"/>
                        </a:moveTo>
                        <a:cubicBezTo>
                          <a:pt x="-7457" y="57214"/>
                          <a:pt x="48745" y="4031"/>
                          <a:pt x="119586" y="0"/>
                        </a:cubicBezTo>
                        <a:cubicBezTo>
                          <a:pt x="1497308" y="-24025"/>
                          <a:pt x="2032599" y="34695"/>
                          <a:pt x="3711983" y="0"/>
                        </a:cubicBezTo>
                        <a:cubicBezTo>
                          <a:pt x="3790175" y="-856"/>
                          <a:pt x="3828843" y="47018"/>
                          <a:pt x="3831569" y="119586"/>
                        </a:cubicBezTo>
                        <a:cubicBezTo>
                          <a:pt x="3837664" y="169380"/>
                          <a:pt x="3825717" y="527836"/>
                          <a:pt x="3831569" y="597917"/>
                        </a:cubicBezTo>
                        <a:cubicBezTo>
                          <a:pt x="3833179" y="660739"/>
                          <a:pt x="3778522" y="729083"/>
                          <a:pt x="3711983" y="717503"/>
                        </a:cubicBezTo>
                        <a:cubicBezTo>
                          <a:pt x="2186355" y="826517"/>
                          <a:pt x="1299919" y="676323"/>
                          <a:pt x="119586" y="717503"/>
                        </a:cubicBezTo>
                        <a:cubicBezTo>
                          <a:pt x="54286" y="725847"/>
                          <a:pt x="10783" y="657185"/>
                          <a:pt x="0" y="597917"/>
                        </a:cubicBezTo>
                        <a:cubicBezTo>
                          <a:pt x="-8162" y="390708"/>
                          <a:pt x="18365" y="272431"/>
                          <a:pt x="0" y="11958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Anticipar las consecuencias de los actos.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0E6A3D-653A-4A11-A270-8D2F938956CB}"/>
              </a:ext>
            </a:extLst>
          </p:cNvPr>
          <p:cNvSpPr txBox="1"/>
          <p:nvPr/>
        </p:nvSpPr>
        <p:spPr>
          <a:xfrm>
            <a:off x="538371" y="1799379"/>
            <a:ext cx="2719180" cy="715085"/>
          </a:xfrm>
          <a:prstGeom prst="roundRect">
            <a:avLst/>
          </a:prstGeom>
          <a:ln w="28575">
            <a:extLst>
              <a:ext uri="{C807C97D-BFC1-408E-A445-0C87EB9F89A2}">
                <ask:lineSketchStyleProps xmlns="" xmlns:ask="http://schemas.microsoft.com/office/drawing/2018/sketchyshapes" sd="3314564748">
                  <a:custGeom>
                    <a:avLst/>
                    <a:gdLst>
                      <a:gd name="connsiteX0" fmla="*/ 0 w 2719180"/>
                      <a:gd name="connsiteY0" fmla="*/ 119183 h 715085"/>
                      <a:gd name="connsiteX1" fmla="*/ 119183 w 2719180"/>
                      <a:gd name="connsiteY1" fmla="*/ 0 h 715085"/>
                      <a:gd name="connsiteX2" fmla="*/ 2599997 w 2719180"/>
                      <a:gd name="connsiteY2" fmla="*/ 0 h 715085"/>
                      <a:gd name="connsiteX3" fmla="*/ 2719180 w 2719180"/>
                      <a:gd name="connsiteY3" fmla="*/ 119183 h 715085"/>
                      <a:gd name="connsiteX4" fmla="*/ 2719180 w 2719180"/>
                      <a:gd name="connsiteY4" fmla="*/ 595902 h 715085"/>
                      <a:gd name="connsiteX5" fmla="*/ 2599997 w 2719180"/>
                      <a:gd name="connsiteY5" fmla="*/ 715085 h 715085"/>
                      <a:gd name="connsiteX6" fmla="*/ 119183 w 2719180"/>
                      <a:gd name="connsiteY6" fmla="*/ 715085 h 715085"/>
                      <a:gd name="connsiteX7" fmla="*/ 0 w 2719180"/>
                      <a:gd name="connsiteY7" fmla="*/ 595902 h 715085"/>
                      <a:gd name="connsiteX8" fmla="*/ 0 w 2719180"/>
                      <a:gd name="connsiteY8" fmla="*/ 119183 h 715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19180" h="715085" fill="none" extrusionOk="0">
                        <a:moveTo>
                          <a:pt x="0" y="119183"/>
                        </a:moveTo>
                        <a:cubicBezTo>
                          <a:pt x="8260" y="61472"/>
                          <a:pt x="62363" y="-1091"/>
                          <a:pt x="119183" y="0"/>
                        </a:cubicBezTo>
                        <a:cubicBezTo>
                          <a:pt x="622750" y="-119743"/>
                          <a:pt x="1970374" y="90867"/>
                          <a:pt x="2599997" y="0"/>
                        </a:cubicBezTo>
                        <a:cubicBezTo>
                          <a:pt x="2665782" y="-5609"/>
                          <a:pt x="2723690" y="51523"/>
                          <a:pt x="2719180" y="119183"/>
                        </a:cubicBezTo>
                        <a:cubicBezTo>
                          <a:pt x="2691953" y="280772"/>
                          <a:pt x="2741417" y="456241"/>
                          <a:pt x="2719180" y="595902"/>
                        </a:cubicBezTo>
                        <a:cubicBezTo>
                          <a:pt x="2719916" y="652863"/>
                          <a:pt x="2665625" y="713351"/>
                          <a:pt x="2599997" y="715085"/>
                        </a:cubicBezTo>
                        <a:cubicBezTo>
                          <a:pt x="1707981" y="674925"/>
                          <a:pt x="446879" y="773666"/>
                          <a:pt x="119183" y="715085"/>
                        </a:cubicBezTo>
                        <a:cubicBezTo>
                          <a:pt x="58891" y="713907"/>
                          <a:pt x="-7775" y="661907"/>
                          <a:pt x="0" y="595902"/>
                        </a:cubicBezTo>
                        <a:cubicBezTo>
                          <a:pt x="20243" y="472766"/>
                          <a:pt x="19413" y="168526"/>
                          <a:pt x="0" y="119183"/>
                        </a:cubicBezTo>
                        <a:close/>
                      </a:path>
                      <a:path w="2719180" h="715085" stroke="0" extrusionOk="0">
                        <a:moveTo>
                          <a:pt x="0" y="119183"/>
                        </a:moveTo>
                        <a:cubicBezTo>
                          <a:pt x="5918" y="64818"/>
                          <a:pt x="59131" y="358"/>
                          <a:pt x="119183" y="0"/>
                        </a:cubicBezTo>
                        <a:cubicBezTo>
                          <a:pt x="892167" y="-145441"/>
                          <a:pt x="1494671" y="122044"/>
                          <a:pt x="2599997" y="0"/>
                        </a:cubicBezTo>
                        <a:cubicBezTo>
                          <a:pt x="2664677" y="-6977"/>
                          <a:pt x="2722893" y="44188"/>
                          <a:pt x="2719180" y="119183"/>
                        </a:cubicBezTo>
                        <a:cubicBezTo>
                          <a:pt x="2706822" y="337857"/>
                          <a:pt x="2756389" y="520115"/>
                          <a:pt x="2719180" y="595902"/>
                        </a:cubicBezTo>
                        <a:cubicBezTo>
                          <a:pt x="2731225" y="662529"/>
                          <a:pt x="2666507" y="720772"/>
                          <a:pt x="2599997" y="715085"/>
                        </a:cubicBezTo>
                        <a:cubicBezTo>
                          <a:pt x="1761417" y="632515"/>
                          <a:pt x="748386" y="794517"/>
                          <a:pt x="119183" y="715085"/>
                        </a:cubicBezTo>
                        <a:cubicBezTo>
                          <a:pt x="49939" y="709392"/>
                          <a:pt x="-3864" y="667943"/>
                          <a:pt x="0" y="595902"/>
                        </a:cubicBezTo>
                        <a:cubicBezTo>
                          <a:pt x="33818" y="484361"/>
                          <a:pt x="-5238" y="239543"/>
                          <a:pt x="0" y="1191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familiar bien estructurado.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BDCFF-F0C7-4C45-AC94-16716C13AF70}"/>
              </a:ext>
            </a:extLst>
          </p:cNvPr>
          <p:cNvSpPr txBox="1"/>
          <p:nvPr/>
        </p:nvSpPr>
        <p:spPr>
          <a:xfrm>
            <a:off x="3527425" y="2169246"/>
            <a:ext cx="3381789" cy="715085"/>
          </a:xfrm>
          <a:prstGeom prst="roundRect">
            <a:avLst/>
          </a:prstGeom>
          <a:ln w="28575">
            <a:extLst>
              <a:ext uri="{C807C97D-BFC1-408E-A445-0C87EB9F89A2}">
                <ask:lineSketchStyleProps xmlns="" xmlns:ask="http://schemas.microsoft.com/office/drawing/2018/sketchyshapes" sd="1906356358">
                  <a:custGeom>
                    <a:avLst/>
                    <a:gdLst>
                      <a:gd name="connsiteX0" fmla="*/ 0 w 3381789"/>
                      <a:gd name="connsiteY0" fmla="*/ 119183 h 715085"/>
                      <a:gd name="connsiteX1" fmla="*/ 119183 w 3381789"/>
                      <a:gd name="connsiteY1" fmla="*/ 0 h 715085"/>
                      <a:gd name="connsiteX2" fmla="*/ 3262606 w 3381789"/>
                      <a:gd name="connsiteY2" fmla="*/ 0 h 715085"/>
                      <a:gd name="connsiteX3" fmla="*/ 3381789 w 3381789"/>
                      <a:gd name="connsiteY3" fmla="*/ 119183 h 715085"/>
                      <a:gd name="connsiteX4" fmla="*/ 3381789 w 3381789"/>
                      <a:gd name="connsiteY4" fmla="*/ 595902 h 715085"/>
                      <a:gd name="connsiteX5" fmla="*/ 3262606 w 3381789"/>
                      <a:gd name="connsiteY5" fmla="*/ 715085 h 715085"/>
                      <a:gd name="connsiteX6" fmla="*/ 119183 w 3381789"/>
                      <a:gd name="connsiteY6" fmla="*/ 715085 h 715085"/>
                      <a:gd name="connsiteX7" fmla="*/ 0 w 3381789"/>
                      <a:gd name="connsiteY7" fmla="*/ 595902 h 715085"/>
                      <a:gd name="connsiteX8" fmla="*/ 0 w 3381789"/>
                      <a:gd name="connsiteY8" fmla="*/ 119183 h 715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81789" h="715085" fill="none" extrusionOk="0">
                        <a:moveTo>
                          <a:pt x="0" y="119183"/>
                        </a:moveTo>
                        <a:cubicBezTo>
                          <a:pt x="-3290" y="46911"/>
                          <a:pt x="56711" y="-3"/>
                          <a:pt x="119183" y="0"/>
                        </a:cubicBezTo>
                        <a:cubicBezTo>
                          <a:pt x="540083" y="-15179"/>
                          <a:pt x="2319721" y="108849"/>
                          <a:pt x="3262606" y="0"/>
                        </a:cubicBezTo>
                        <a:cubicBezTo>
                          <a:pt x="3327446" y="3141"/>
                          <a:pt x="3386901" y="44658"/>
                          <a:pt x="3381789" y="119183"/>
                        </a:cubicBezTo>
                        <a:cubicBezTo>
                          <a:pt x="3419488" y="197237"/>
                          <a:pt x="3387937" y="392280"/>
                          <a:pt x="3381789" y="595902"/>
                        </a:cubicBezTo>
                        <a:cubicBezTo>
                          <a:pt x="3376799" y="657073"/>
                          <a:pt x="3328541" y="712296"/>
                          <a:pt x="3262606" y="715085"/>
                        </a:cubicBezTo>
                        <a:cubicBezTo>
                          <a:pt x="2204175" y="666359"/>
                          <a:pt x="1611297" y="812962"/>
                          <a:pt x="119183" y="715085"/>
                        </a:cubicBezTo>
                        <a:cubicBezTo>
                          <a:pt x="53587" y="713514"/>
                          <a:pt x="-3231" y="663208"/>
                          <a:pt x="0" y="595902"/>
                        </a:cubicBezTo>
                        <a:cubicBezTo>
                          <a:pt x="18181" y="520660"/>
                          <a:pt x="-8215" y="286145"/>
                          <a:pt x="0" y="119183"/>
                        </a:cubicBezTo>
                        <a:close/>
                      </a:path>
                      <a:path w="3381789" h="715085" stroke="0" extrusionOk="0">
                        <a:moveTo>
                          <a:pt x="0" y="119183"/>
                        </a:moveTo>
                        <a:cubicBezTo>
                          <a:pt x="-7561" y="57580"/>
                          <a:pt x="49364" y="-10951"/>
                          <a:pt x="119183" y="0"/>
                        </a:cubicBezTo>
                        <a:cubicBezTo>
                          <a:pt x="769686" y="-157125"/>
                          <a:pt x="2573965" y="-158467"/>
                          <a:pt x="3262606" y="0"/>
                        </a:cubicBezTo>
                        <a:cubicBezTo>
                          <a:pt x="3320841" y="-651"/>
                          <a:pt x="3388317" y="49227"/>
                          <a:pt x="3381789" y="119183"/>
                        </a:cubicBezTo>
                        <a:cubicBezTo>
                          <a:pt x="3414681" y="322739"/>
                          <a:pt x="3415864" y="523965"/>
                          <a:pt x="3381789" y="595902"/>
                        </a:cubicBezTo>
                        <a:cubicBezTo>
                          <a:pt x="3375058" y="654429"/>
                          <a:pt x="3332309" y="715424"/>
                          <a:pt x="3262606" y="715085"/>
                        </a:cubicBezTo>
                        <a:cubicBezTo>
                          <a:pt x="2926044" y="825009"/>
                          <a:pt x="1333686" y="760479"/>
                          <a:pt x="119183" y="715085"/>
                        </a:cubicBezTo>
                        <a:cubicBezTo>
                          <a:pt x="54855" y="711855"/>
                          <a:pt x="10646" y="667774"/>
                          <a:pt x="0" y="595902"/>
                        </a:cubicBezTo>
                        <a:cubicBezTo>
                          <a:pt x="25468" y="417990"/>
                          <a:pt x="14394" y="260458"/>
                          <a:pt x="0" y="1191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de convivencia claras y firmes.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BD5AA2-41CA-4A99-A6FD-993539382165}"/>
              </a:ext>
            </a:extLst>
          </p:cNvPr>
          <p:cNvSpPr txBox="1"/>
          <p:nvPr/>
        </p:nvSpPr>
        <p:spPr>
          <a:xfrm>
            <a:off x="1028285" y="3145486"/>
            <a:ext cx="3381789" cy="1021552"/>
          </a:xfrm>
          <a:prstGeom prst="roundRect">
            <a:avLst/>
          </a:prstGeom>
          <a:ln w="28575">
            <a:extLst>
              <a:ext uri="{C807C97D-BFC1-408E-A445-0C87EB9F89A2}">
                <ask:lineSketchStyleProps xmlns="" xmlns:ask="http://schemas.microsoft.com/office/drawing/2018/sketchyshapes" sd="310367257">
                  <a:custGeom>
                    <a:avLst/>
                    <a:gdLst>
                      <a:gd name="connsiteX0" fmla="*/ 0 w 3381789"/>
                      <a:gd name="connsiteY0" fmla="*/ 170262 h 1021552"/>
                      <a:gd name="connsiteX1" fmla="*/ 170262 w 3381789"/>
                      <a:gd name="connsiteY1" fmla="*/ 0 h 1021552"/>
                      <a:gd name="connsiteX2" fmla="*/ 3211527 w 3381789"/>
                      <a:gd name="connsiteY2" fmla="*/ 0 h 1021552"/>
                      <a:gd name="connsiteX3" fmla="*/ 3381789 w 3381789"/>
                      <a:gd name="connsiteY3" fmla="*/ 170262 h 1021552"/>
                      <a:gd name="connsiteX4" fmla="*/ 3381789 w 3381789"/>
                      <a:gd name="connsiteY4" fmla="*/ 851290 h 1021552"/>
                      <a:gd name="connsiteX5" fmla="*/ 3211527 w 3381789"/>
                      <a:gd name="connsiteY5" fmla="*/ 1021552 h 1021552"/>
                      <a:gd name="connsiteX6" fmla="*/ 170262 w 3381789"/>
                      <a:gd name="connsiteY6" fmla="*/ 1021552 h 1021552"/>
                      <a:gd name="connsiteX7" fmla="*/ 0 w 3381789"/>
                      <a:gd name="connsiteY7" fmla="*/ 851290 h 1021552"/>
                      <a:gd name="connsiteX8" fmla="*/ 0 w 3381789"/>
                      <a:gd name="connsiteY8" fmla="*/ 170262 h 1021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81789" h="1021552" fill="none" extrusionOk="0">
                        <a:moveTo>
                          <a:pt x="0" y="170262"/>
                        </a:moveTo>
                        <a:cubicBezTo>
                          <a:pt x="-1445" y="77895"/>
                          <a:pt x="71753" y="-18055"/>
                          <a:pt x="170262" y="0"/>
                        </a:cubicBezTo>
                        <a:cubicBezTo>
                          <a:pt x="815820" y="62968"/>
                          <a:pt x="2396619" y="-13156"/>
                          <a:pt x="3211527" y="0"/>
                        </a:cubicBezTo>
                        <a:cubicBezTo>
                          <a:pt x="3296391" y="-13266"/>
                          <a:pt x="3385402" y="89955"/>
                          <a:pt x="3381789" y="170262"/>
                        </a:cubicBezTo>
                        <a:cubicBezTo>
                          <a:pt x="3410489" y="343960"/>
                          <a:pt x="3322361" y="698316"/>
                          <a:pt x="3381789" y="851290"/>
                        </a:cubicBezTo>
                        <a:cubicBezTo>
                          <a:pt x="3384747" y="928131"/>
                          <a:pt x="3306214" y="1011059"/>
                          <a:pt x="3211527" y="1021552"/>
                        </a:cubicBezTo>
                        <a:cubicBezTo>
                          <a:pt x="1867206" y="1065422"/>
                          <a:pt x="1381966" y="1169561"/>
                          <a:pt x="170262" y="1021552"/>
                        </a:cubicBezTo>
                        <a:cubicBezTo>
                          <a:pt x="74390" y="1021017"/>
                          <a:pt x="1766" y="945920"/>
                          <a:pt x="0" y="851290"/>
                        </a:cubicBezTo>
                        <a:cubicBezTo>
                          <a:pt x="51594" y="612233"/>
                          <a:pt x="-13692" y="487471"/>
                          <a:pt x="0" y="170262"/>
                        </a:cubicBezTo>
                        <a:close/>
                      </a:path>
                      <a:path w="3381789" h="1021552" stroke="0" extrusionOk="0">
                        <a:moveTo>
                          <a:pt x="0" y="170262"/>
                        </a:moveTo>
                        <a:cubicBezTo>
                          <a:pt x="-4384" y="81264"/>
                          <a:pt x="66322" y="-8319"/>
                          <a:pt x="170262" y="0"/>
                        </a:cubicBezTo>
                        <a:cubicBezTo>
                          <a:pt x="1230762" y="-67024"/>
                          <a:pt x="2795476" y="132904"/>
                          <a:pt x="3211527" y="0"/>
                        </a:cubicBezTo>
                        <a:cubicBezTo>
                          <a:pt x="3316303" y="-11113"/>
                          <a:pt x="3393603" y="89951"/>
                          <a:pt x="3381789" y="170262"/>
                        </a:cubicBezTo>
                        <a:cubicBezTo>
                          <a:pt x="3418157" y="443717"/>
                          <a:pt x="3385502" y="581687"/>
                          <a:pt x="3381789" y="851290"/>
                        </a:cubicBezTo>
                        <a:cubicBezTo>
                          <a:pt x="3397307" y="943947"/>
                          <a:pt x="3297872" y="1035273"/>
                          <a:pt x="3211527" y="1021552"/>
                        </a:cubicBezTo>
                        <a:cubicBezTo>
                          <a:pt x="2609928" y="854821"/>
                          <a:pt x="1558064" y="1150981"/>
                          <a:pt x="170262" y="1021552"/>
                        </a:cubicBezTo>
                        <a:cubicBezTo>
                          <a:pt x="87046" y="1012773"/>
                          <a:pt x="-2860" y="950737"/>
                          <a:pt x="0" y="851290"/>
                        </a:cubicBezTo>
                        <a:cubicBezTo>
                          <a:pt x="17471" y="702009"/>
                          <a:pt x="39114" y="503094"/>
                          <a:pt x="0" y="1702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Prioridades educativas claras por parte de los padres (evitar disparidad de criterios).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79E8AC-20B6-479B-AFD1-58A464F1CF96}"/>
              </a:ext>
            </a:extLst>
          </p:cNvPr>
          <p:cNvSpPr txBox="1"/>
          <p:nvPr/>
        </p:nvSpPr>
        <p:spPr>
          <a:xfrm>
            <a:off x="4841875" y="3719264"/>
            <a:ext cx="3381789" cy="715085"/>
          </a:xfrm>
          <a:prstGeom prst="roundRect">
            <a:avLst/>
          </a:prstGeom>
          <a:ln w="28575">
            <a:extLst>
              <a:ext uri="{C807C97D-BFC1-408E-A445-0C87EB9F89A2}">
                <ask:lineSketchStyleProps xmlns="" xmlns:ask="http://schemas.microsoft.com/office/drawing/2018/sketchyshapes" sd="3439996049">
                  <a:custGeom>
                    <a:avLst/>
                    <a:gdLst>
                      <a:gd name="connsiteX0" fmla="*/ 0 w 3381789"/>
                      <a:gd name="connsiteY0" fmla="*/ 119183 h 715085"/>
                      <a:gd name="connsiteX1" fmla="*/ 119183 w 3381789"/>
                      <a:gd name="connsiteY1" fmla="*/ 0 h 715085"/>
                      <a:gd name="connsiteX2" fmla="*/ 3262606 w 3381789"/>
                      <a:gd name="connsiteY2" fmla="*/ 0 h 715085"/>
                      <a:gd name="connsiteX3" fmla="*/ 3381789 w 3381789"/>
                      <a:gd name="connsiteY3" fmla="*/ 119183 h 715085"/>
                      <a:gd name="connsiteX4" fmla="*/ 3381789 w 3381789"/>
                      <a:gd name="connsiteY4" fmla="*/ 595902 h 715085"/>
                      <a:gd name="connsiteX5" fmla="*/ 3262606 w 3381789"/>
                      <a:gd name="connsiteY5" fmla="*/ 715085 h 715085"/>
                      <a:gd name="connsiteX6" fmla="*/ 119183 w 3381789"/>
                      <a:gd name="connsiteY6" fmla="*/ 715085 h 715085"/>
                      <a:gd name="connsiteX7" fmla="*/ 0 w 3381789"/>
                      <a:gd name="connsiteY7" fmla="*/ 595902 h 715085"/>
                      <a:gd name="connsiteX8" fmla="*/ 0 w 3381789"/>
                      <a:gd name="connsiteY8" fmla="*/ 119183 h 715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81789" h="715085" fill="none" extrusionOk="0">
                        <a:moveTo>
                          <a:pt x="0" y="119183"/>
                        </a:moveTo>
                        <a:cubicBezTo>
                          <a:pt x="3130" y="51649"/>
                          <a:pt x="59085" y="5975"/>
                          <a:pt x="119183" y="0"/>
                        </a:cubicBezTo>
                        <a:cubicBezTo>
                          <a:pt x="1290300" y="-58956"/>
                          <a:pt x="2701753" y="-98859"/>
                          <a:pt x="3262606" y="0"/>
                        </a:cubicBezTo>
                        <a:cubicBezTo>
                          <a:pt x="3327497" y="-646"/>
                          <a:pt x="3383018" y="55065"/>
                          <a:pt x="3381789" y="119183"/>
                        </a:cubicBezTo>
                        <a:cubicBezTo>
                          <a:pt x="3352538" y="287353"/>
                          <a:pt x="3400069" y="520959"/>
                          <a:pt x="3381789" y="595902"/>
                        </a:cubicBezTo>
                        <a:cubicBezTo>
                          <a:pt x="3384320" y="653442"/>
                          <a:pt x="3335219" y="723435"/>
                          <a:pt x="3262606" y="715085"/>
                        </a:cubicBezTo>
                        <a:cubicBezTo>
                          <a:pt x="2637609" y="753649"/>
                          <a:pt x="1454802" y="854362"/>
                          <a:pt x="119183" y="715085"/>
                        </a:cubicBezTo>
                        <a:cubicBezTo>
                          <a:pt x="62885" y="721921"/>
                          <a:pt x="9335" y="655386"/>
                          <a:pt x="0" y="595902"/>
                        </a:cubicBezTo>
                        <a:cubicBezTo>
                          <a:pt x="19092" y="432355"/>
                          <a:pt x="20368" y="316917"/>
                          <a:pt x="0" y="119183"/>
                        </a:cubicBezTo>
                        <a:close/>
                      </a:path>
                      <a:path w="3381789" h="715085" stroke="0" extrusionOk="0">
                        <a:moveTo>
                          <a:pt x="0" y="119183"/>
                        </a:moveTo>
                        <a:cubicBezTo>
                          <a:pt x="-817" y="55865"/>
                          <a:pt x="54600" y="-2966"/>
                          <a:pt x="119183" y="0"/>
                        </a:cubicBezTo>
                        <a:cubicBezTo>
                          <a:pt x="616185" y="63063"/>
                          <a:pt x="2247021" y="35400"/>
                          <a:pt x="3262606" y="0"/>
                        </a:cubicBezTo>
                        <a:cubicBezTo>
                          <a:pt x="3326879" y="4626"/>
                          <a:pt x="3379051" y="43748"/>
                          <a:pt x="3381789" y="119183"/>
                        </a:cubicBezTo>
                        <a:cubicBezTo>
                          <a:pt x="3348996" y="231009"/>
                          <a:pt x="3339895" y="477896"/>
                          <a:pt x="3381789" y="595902"/>
                        </a:cubicBezTo>
                        <a:cubicBezTo>
                          <a:pt x="3377532" y="652683"/>
                          <a:pt x="3327654" y="711142"/>
                          <a:pt x="3262606" y="715085"/>
                        </a:cubicBezTo>
                        <a:cubicBezTo>
                          <a:pt x="2162389" y="666724"/>
                          <a:pt x="633249" y="762339"/>
                          <a:pt x="119183" y="715085"/>
                        </a:cubicBezTo>
                        <a:cubicBezTo>
                          <a:pt x="48733" y="708958"/>
                          <a:pt x="-7484" y="662976"/>
                          <a:pt x="0" y="595902"/>
                        </a:cubicBezTo>
                        <a:cubicBezTo>
                          <a:pt x="-15970" y="370946"/>
                          <a:pt x="40017" y="352664"/>
                          <a:pt x="0" y="1191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Equilibrio entre disciplina y afecto.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7B4048-0B5E-4A76-8B7E-EAEC03D51C5E}"/>
              </a:ext>
            </a:extLst>
          </p:cNvPr>
          <p:cNvSpPr txBox="1"/>
          <p:nvPr/>
        </p:nvSpPr>
        <p:spPr>
          <a:xfrm>
            <a:off x="1619250" y="4629062"/>
            <a:ext cx="4134679" cy="715085"/>
          </a:xfrm>
          <a:prstGeom prst="roundRect">
            <a:avLst/>
          </a:prstGeom>
          <a:ln w="28575">
            <a:extLst>
              <a:ext uri="{C807C97D-BFC1-408E-A445-0C87EB9F89A2}">
                <ask:lineSketchStyleProps xmlns="" xmlns:ask="http://schemas.microsoft.com/office/drawing/2018/sketchyshapes" sd="3322004088">
                  <a:custGeom>
                    <a:avLst/>
                    <a:gdLst>
                      <a:gd name="connsiteX0" fmla="*/ 0 w 4134679"/>
                      <a:gd name="connsiteY0" fmla="*/ 119183 h 715085"/>
                      <a:gd name="connsiteX1" fmla="*/ 119183 w 4134679"/>
                      <a:gd name="connsiteY1" fmla="*/ 0 h 715085"/>
                      <a:gd name="connsiteX2" fmla="*/ 4015496 w 4134679"/>
                      <a:gd name="connsiteY2" fmla="*/ 0 h 715085"/>
                      <a:gd name="connsiteX3" fmla="*/ 4134679 w 4134679"/>
                      <a:gd name="connsiteY3" fmla="*/ 119183 h 715085"/>
                      <a:gd name="connsiteX4" fmla="*/ 4134679 w 4134679"/>
                      <a:gd name="connsiteY4" fmla="*/ 595902 h 715085"/>
                      <a:gd name="connsiteX5" fmla="*/ 4015496 w 4134679"/>
                      <a:gd name="connsiteY5" fmla="*/ 715085 h 715085"/>
                      <a:gd name="connsiteX6" fmla="*/ 119183 w 4134679"/>
                      <a:gd name="connsiteY6" fmla="*/ 715085 h 715085"/>
                      <a:gd name="connsiteX7" fmla="*/ 0 w 4134679"/>
                      <a:gd name="connsiteY7" fmla="*/ 595902 h 715085"/>
                      <a:gd name="connsiteX8" fmla="*/ 0 w 4134679"/>
                      <a:gd name="connsiteY8" fmla="*/ 119183 h 715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34679" h="715085" fill="none" extrusionOk="0">
                        <a:moveTo>
                          <a:pt x="0" y="119183"/>
                        </a:moveTo>
                        <a:cubicBezTo>
                          <a:pt x="150" y="54780"/>
                          <a:pt x="55297" y="2151"/>
                          <a:pt x="119183" y="0"/>
                        </a:cubicBezTo>
                        <a:cubicBezTo>
                          <a:pt x="1191237" y="-168321"/>
                          <a:pt x="2123625" y="34127"/>
                          <a:pt x="4015496" y="0"/>
                        </a:cubicBezTo>
                        <a:cubicBezTo>
                          <a:pt x="4076613" y="2768"/>
                          <a:pt x="4131106" y="48184"/>
                          <a:pt x="4134679" y="119183"/>
                        </a:cubicBezTo>
                        <a:cubicBezTo>
                          <a:pt x="4138189" y="255508"/>
                          <a:pt x="4111161" y="494556"/>
                          <a:pt x="4134679" y="595902"/>
                        </a:cubicBezTo>
                        <a:cubicBezTo>
                          <a:pt x="4125799" y="667018"/>
                          <a:pt x="4080501" y="712890"/>
                          <a:pt x="4015496" y="715085"/>
                        </a:cubicBezTo>
                        <a:cubicBezTo>
                          <a:pt x="2847136" y="707483"/>
                          <a:pt x="555779" y="649455"/>
                          <a:pt x="119183" y="715085"/>
                        </a:cubicBezTo>
                        <a:cubicBezTo>
                          <a:pt x="51185" y="714917"/>
                          <a:pt x="11548" y="664260"/>
                          <a:pt x="0" y="595902"/>
                        </a:cubicBezTo>
                        <a:cubicBezTo>
                          <a:pt x="16941" y="396057"/>
                          <a:pt x="25392" y="310831"/>
                          <a:pt x="0" y="119183"/>
                        </a:cubicBezTo>
                        <a:close/>
                      </a:path>
                      <a:path w="4134679" h="715085" stroke="0" extrusionOk="0">
                        <a:moveTo>
                          <a:pt x="0" y="119183"/>
                        </a:moveTo>
                        <a:cubicBezTo>
                          <a:pt x="-10135" y="50181"/>
                          <a:pt x="52474" y="-350"/>
                          <a:pt x="119183" y="0"/>
                        </a:cubicBezTo>
                        <a:cubicBezTo>
                          <a:pt x="1395196" y="144999"/>
                          <a:pt x="3095214" y="13798"/>
                          <a:pt x="4015496" y="0"/>
                        </a:cubicBezTo>
                        <a:cubicBezTo>
                          <a:pt x="4078470" y="2532"/>
                          <a:pt x="4133928" y="41992"/>
                          <a:pt x="4134679" y="119183"/>
                        </a:cubicBezTo>
                        <a:cubicBezTo>
                          <a:pt x="4152817" y="202439"/>
                          <a:pt x="4125907" y="388801"/>
                          <a:pt x="4134679" y="595902"/>
                        </a:cubicBezTo>
                        <a:cubicBezTo>
                          <a:pt x="4136791" y="660252"/>
                          <a:pt x="4077580" y="707588"/>
                          <a:pt x="4015496" y="715085"/>
                        </a:cubicBezTo>
                        <a:cubicBezTo>
                          <a:pt x="2319673" y="671133"/>
                          <a:pt x="1597331" y="762849"/>
                          <a:pt x="119183" y="715085"/>
                        </a:cubicBezTo>
                        <a:cubicBezTo>
                          <a:pt x="53912" y="712913"/>
                          <a:pt x="-217" y="665502"/>
                          <a:pt x="0" y="595902"/>
                        </a:cubicBezTo>
                        <a:cubicBezTo>
                          <a:pt x="10179" y="404821"/>
                          <a:pt x="27053" y="225703"/>
                          <a:pt x="0" y="1191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comprensivos pero firmes.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8A1019-1CD2-44E6-8C5D-9636ECB150C6}"/>
              </a:ext>
            </a:extLst>
          </p:cNvPr>
          <p:cNvSpPr txBox="1"/>
          <p:nvPr/>
        </p:nvSpPr>
        <p:spPr>
          <a:xfrm>
            <a:off x="3036817" y="6302664"/>
            <a:ext cx="3070364" cy="408618"/>
          </a:xfrm>
          <a:prstGeom prst="roundRect">
            <a:avLst/>
          </a:prstGeom>
          <a:ln w="28575">
            <a:extLst>
              <a:ext uri="{C807C97D-BFC1-408E-A445-0C87EB9F89A2}">
                <ask:lineSketchStyleProps xmlns="" xmlns:ask="http://schemas.microsoft.com/office/drawing/2018/sketchyshapes" sd="2871806568">
                  <a:custGeom>
                    <a:avLst/>
                    <a:gdLst>
                      <a:gd name="connsiteX0" fmla="*/ 0 w 3070364"/>
                      <a:gd name="connsiteY0" fmla="*/ 68104 h 408618"/>
                      <a:gd name="connsiteX1" fmla="*/ 68104 w 3070364"/>
                      <a:gd name="connsiteY1" fmla="*/ 0 h 408618"/>
                      <a:gd name="connsiteX2" fmla="*/ 3002260 w 3070364"/>
                      <a:gd name="connsiteY2" fmla="*/ 0 h 408618"/>
                      <a:gd name="connsiteX3" fmla="*/ 3070364 w 3070364"/>
                      <a:gd name="connsiteY3" fmla="*/ 68104 h 408618"/>
                      <a:gd name="connsiteX4" fmla="*/ 3070364 w 3070364"/>
                      <a:gd name="connsiteY4" fmla="*/ 340514 h 408618"/>
                      <a:gd name="connsiteX5" fmla="*/ 3002260 w 3070364"/>
                      <a:gd name="connsiteY5" fmla="*/ 408618 h 408618"/>
                      <a:gd name="connsiteX6" fmla="*/ 68104 w 3070364"/>
                      <a:gd name="connsiteY6" fmla="*/ 408618 h 408618"/>
                      <a:gd name="connsiteX7" fmla="*/ 0 w 3070364"/>
                      <a:gd name="connsiteY7" fmla="*/ 340514 h 408618"/>
                      <a:gd name="connsiteX8" fmla="*/ 0 w 3070364"/>
                      <a:gd name="connsiteY8" fmla="*/ 68104 h 408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70364" h="408618" fill="none" extrusionOk="0">
                        <a:moveTo>
                          <a:pt x="0" y="68104"/>
                        </a:moveTo>
                        <a:cubicBezTo>
                          <a:pt x="-790" y="27178"/>
                          <a:pt x="29772" y="2059"/>
                          <a:pt x="68104" y="0"/>
                        </a:cubicBezTo>
                        <a:cubicBezTo>
                          <a:pt x="784017" y="-60664"/>
                          <a:pt x="1941615" y="107264"/>
                          <a:pt x="3002260" y="0"/>
                        </a:cubicBezTo>
                        <a:cubicBezTo>
                          <a:pt x="3045485" y="-2096"/>
                          <a:pt x="3074526" y="25404"/>
                          <a:pt x="3070364" y="68104"/>
                        </a:cubicBezTo>
                        <a:cubicBezTo>
                          <a:pt x="3049762" y="129299"/>
                          <a:pt x="3089771" y="268587"/>
                          <a:pt x="3070364" y="340514"/>
                        </a:cubicBezTo>
                        <a:cubicBezTo>
                          <a:pt x="3067557" y="378305"/>
                          <a:pt x="3032805" y="408452"/>
                          <a:pt x="3002260" y="408618"/>
                        </a:cubicBezTo>
                        <a:cubicBezTo>
                          <a:pt x="2183404" y="359845"/>
                          <a:pt x="615486" y="316091"/>
                          <a:pt x="68104" y="408618"/>
                        </a:cubicBezTo>
                        <a:cubicBezTo>
                          <a:pt x="30072" y="402012"/>
                          <a:pt x="3516" y="377483"/>
                          <a:pt x="0" y="340514"/>
                        </a:cubicBezTo>
                        <a:cubicBezTo>
                          <a:pt x="24000" y="220626"/>
                          <a:pt x="17095" y="140904"/>
                          <a:pt x="0" y="68104"/>
                        </a:cubicBezTo>
                        <a:close/>
                      </a:path>
                      <a:path w="3070364" h="408618" stroke="0" extrusionOk="0">
                        <a:moveTo>
                          <a:pt x="0" y="68104"/>
                        </a:moveTo>
                        <a:cubicBezTo>
                          <a:pt x="1335" y="29710"/>
                          <a:pt x="30299" y="7195"/>
                          <a:pt x="68104" y="0"/>
                        </a:cubicBezTo>
                        <a:cubicBezTo>
                          <a:pt x="752509" y="-167552"/>
                          <a:pt x="2000982" y="-127552"/>
                          <a:pt x="3002260" y="0"/>
                        </a:cubicBezTo>
                        <a:cubicBezTo>
                          <a:pt x="3041646" y="-385"/>
                          <a:pt x="3073190" y="34352"/>
                          <a:pt x="3070364" y="68104"/>
                        </a:cubicBezTo>
                        <a:cubicBezTo>
                          <a:pt x="3066943" y="143268"/>
                          <a:pt x="3048369" y="207375"/>
                          <a:pt x="3070364" y="340514"/>
                        </a:cubicBezTo>
                        <a:cubicBezTo>
                          <a:pt x="3072851" y="380069"/>
                          <a:pt x="3035721" y="411612"/>
                          <a:pt x="3002260" y="408618"/>
                        </a:cubicBezTo>
                        <a:cubicBezTo>
                          <a:pt x="2545975" y="271022"/>
                          <a:pt x="415805" y="392900"/>
                          <a:pt x="68104" y="408618"/>
                        </a:cubicBezTo>
                        <a:cubicBezTo>
                          <a:pt x="26982" y="407553"/>
                          <a:pt x="3687" y="379183"/>
                          <a:pt x="0" y="340514"/>
                        </a:cubicBezTo>
                        <a:cubicBezTo>
                          <a:pt x="-10541" y="256517"/>
                          <a:pt x="-13799" y="103831"/>
                          <a:pt x="0" y="681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del refuerzo positivo.</a:t>
            </a:r>
          </a:p>
        </p:txBody>
      </p:sp>
    </p:spTree>
    <p:extLst>
      <p:ext uri="{BB962C8B-B14F-4D97-AF65-F5344CB8AC3E}">
        <p14:creationId xmlns:p14="http://schemas.microsoft.com/office/powerpoint/2010/main" val="3729342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100BF855-50BF-4293-A6B5-40CEFD7B5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1" y="36246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F7D1F7-B77B-434E-9479-CC11F6E7F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F8CEB3AB-112C-4FD9-82E8-4F8F0D51B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406" y="2003844"/>
            <a:ext cx="5002718" cy="40956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u="sng" dirty="0">
                <a:solidFill>
                  <a:srgbClr val="FF6600"/>
                </a:solidFill>
                <a:cs typeface="Arial" panose="020B0604020202020204" pitchFamily="34" charset="0"/>
              </a:rPr>
              <a:t>SALUD MENTAL DE LOS PADRES</a:t>
            </a: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Muy habitual que los familiares de las personas con TDAH sufran un </a:t>
            </a:r>
            <a:r>
              <a:rPr lang="es-ES" altLang="es-ES" sz="2000" b="1" dirty="0">
                <a:solidFill>
                  <a:srgbClr val="000000"/>
                </a:solidFill>
                <a:cs typeface="Arial" panose="020B0604020202020204" pitchFamily="34" charset="0"/>
              </a:rPr>
              <a:t>considerable desgaste emocional </a:t>
            </a:r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por las experiencias vividas y fracasos acumulados, o por no conocer mecanismos o recursos que ayuden a afrontar los problemas que han ido surgiendo. </a:t>
            </a:r>
          </a:p>
          <a:p>
            <a:pPr algn="ctr">
              <a:buClrTx/>
              <a:buFontTx/>
              <a:buNone/>
            </a:pPr>
            <a:endParaRPr lang="es-ES" altLang="es-ES" sz="2000" b="1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s-ES" altLang="es-ES" sz="2000" b="1" i="1" dirty="0">
                <a:solidFill>
                  <a:srgbClr val="000000"/>
                </a:solidFill>
                <a:cs typeface="Arial" panose="020B0604020202020204" pitchFamily="34" charset="0"/>
              </a:rPr>
              <a:t>No podemos olvidarnos del soporte emocional de la familia. </a:t>
            </a:r>
          </a:p>
        </p:txBody>
      </p:sp>
      <p:pic>
        <p:nvPicPr>
          <p:cNvPr id="5122" name="Picture 2" descr="NiÃ±o, Personajes De CÃ³mic, PapÃ¡, Hija, Dibujo, Familia">
            <a:extLst>
              <a:ext uri="{FF2B5EF4-FFF2-40B4-BE49-F238E27FC236}">
                <a16:creationId xmlns:a16="http://schemas.microsoft.com/office/drawing/2014/main" id="{AE706C44-C57A-4848-B069-08EC4CD8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6999"/>
            <a:ext cx="3744406" cy="27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7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8BDBA-1796-4A98-8A4B-7642DBA0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F244FF6-343C-4B4B-870D-E28B823B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363" y="1468369"/>
            <a:ext cx="4808951" cy="48034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1800" b="1" u="sng" dirty="0">
                <a:solidFill>
                  <a:srgbClr val="FF6600"/>
                </a:solidFill>
                <a:cs typeface="Arial" panose="020B0604020202020204" pitchFamily="34" charset="0"/>
              </a:rPr>
              <a:t>SALUD MENTAL DE LOS PADRES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b="1" i="1" dirty="0">
                <a:solidFill>
                  <a:srgbClr val="000000"/>
                </a:solidFill>
                <a:cs typeface="Arial" panose="020B0604020202020204" pitchFamily="34" charset="0"/>
              </a:rPr>
              <a:t>Imprescindible fortalecer la salud mental de todos: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Reservar un tiempo para disfrutar de lo que a cada uno le gusta. </a:t>
            </a:r>
          </a:p>
          <a:p>
            <a:pPr>
              <a:buFont typeface="Calibri" panose="020F0502020204030204" pitchFamily="34" charset="0"/>
              <a:buChar char="-"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Asegurar un descanso con sueño reparador.</a:t>
            </a:r>
          </a:p>
          <a:p>
            <a:pPr>
              <a:buFont typeface="Calibri" panose="020F0502020204030204" pitchFamily="34" charset="0"/>
              <a:buChar char="-"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Practicar ejercicio físico.</a:t>
            </a:r>
          </a:p>
          <a:p>
            <a:pPr>
              <a:buFont typeface="Calibri" panose="020F0502020204030204" pitchFamily="34" charset="0"/>
              <a:buChar char="-"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Fortalecer las relaciones sociales.</a:t>
            </a:r>
          </a:p>
          <a:p>
            <a:pPr>
              <a:buFont typeface="Calibri" panose="020F0502020204030204" pitchFamily="34" charset="0"/>
              <a:buChar char="-"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Tener momentos de enriquecimiento personal. </a:t>
            </a:r>
          </a:p>
        </p:txBody>
      </p:sp>
      <p:pic>
        <p:nvPicPr>
          <p:cNvPr id="7170" name="Picture 2" descr="Hombre, Mujer, El Amor, Familia, Juntos, RomÃ¡ntico">
            <a:extLst>
              <a:ext uri="{FF2B5EF4-FFF2-40B4-BE49-F238E27FC236}">
                <a16:creationId xmlns:a16="http://schemas.microsoft.com/office/drawing/2014/main" id="{79BBC620-2E57-4094-BEB5-C4DFBB79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1985823"/>
            <a:ext cx="3418502" cy="3768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C01547D7-0B72-4BE9-88D2-7D03D680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1" y="36246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</p:txBody>
      </p:sp>
    </p:spTree>
    <p:extLst>
      <p:ext uri="{BB962C8B-B14F-4D97-AF65-F5344CB8AC3E}">
        <p14:creationId xmlns:p14="http://schemas.microsoft.com/office/powerpoint/2010/main" val="37147624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4431A16B-9B29-4000-8C15-4FEFC3802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5ECA3B8E-4E2E-4687-8CBE-8116D73A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808956"/>
            <a:ext cx="71659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8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Tiempo para uno mismo una vez a la semana: agenda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8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Compartir tareas: fijar de antemano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8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Tiempo para la pareja: salir a cenar, a pasear, no hablar de los hijos (compromiso)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8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Paciencia y energía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8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Control del estrés: ejercicio físico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8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Afrontar un único problema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8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No ser perfeccionista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8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Huir de comentarios «tóxicos»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DBC5D63D-775B-4E4D-A070-C69277C3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714500"/>
            <a:ext cx="138906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F95382D9-D605-4BF3-B28E-32E4FB3D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26" y="3937000"/>
            <a:ext cx="2051050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4C32CC0D-FFDD-407D-9E04-AF2154F12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1" y="36246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EB36D7FB-4FC1-40A3-974D-12A77A26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F20F14FA-C226-4C85-813C-A75DD56D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331912"/>
            <a:ext cx="7629387" cy="533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500" b="1" dirty="0">
                <a:solidFill>
                  <a:srgbClr val="FF66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Eventos</a:t>
            </a: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familiares: lugares exteriores, amplios, cortos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Huir de </a:t>
            </a:r>
            <a:r>
              <a:rPr lang="es-ES" altLang="es-ES" sz="1500" b="1" dirty="0">
                <a:solidFill>
                  <a:srgbClr val="FF66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aglomeraciones</a:t>
            </a: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, ambientes muy ruidosos o luminosos, evitar sitios cerrados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500" b="1" dirty="0">
                <a:solidFill>
                  <a:srgbClr val="FF66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Socialización</a:t>
            </a:r>
            <a:r>
              <a:rPr lang="es-ES" altLang="es-ES" sz="1500" b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de la familia: amigos comprensivos, aproximación a los niños más tranquilos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500" b="1" dirty="0">
                <a:solidFill>
                  <a:srgbClr val="FF66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Juegos</a:t>
            </a: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: rotación, turnos, evitar monotonía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Juegos y actividades que </a:t>
            </a:r>
            <a:r>
              <a:rPr lang="es-ES" altLang="es-ES" sz="1500" b="1" dirty="0">
                <a:solidFill>
                  <a:srgbClr val="FF66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estimulen atención y disminuyan la impulsividad</a:t>
            </a:r>
            <a:r>
              <a:rPr lang="es-ES" altLang="es-ES" sz="1500" b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(desarrollo psicomotor, imaginación, equipo, normas), juegos de mesa (estar quietos, reflexionar)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Excursiones, deportes, tiempo de </a:t>
            </a:r>
            <a:r>
              <a:rPr lang="es-ES" altLang="es-ES" sz="1500" b="1" dirty="0">
                <a:solidFill>
                  <a:srgbClr val="FF66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ocio</a:t>
            </a: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para todos 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Actividades </a:t>
            </a:r>
            <a:r>
              <a:rPr lang="es-ES" altLang="es-ES" sz="1500" b="1" dirty="0">
                <a:solidFill>
                  <a:srgbClr val="FF66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relajantes</a:t>
            </a: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: pintura, música, manualidades (electivas por el niño, no por los padres)</a:t>
            </a:r>
          </a:p>
          <a:p>
            <a:pPr hangingPunct="1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Evitar exceso de </a:t>
            </a:r>
            <a:r>
              <a:rPr lang="es-ES" altLang="es-ES" sz="1500" b="1" dirty="0">
                <a:solidFill>
                  <a:srgbClr val="FF66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tv o videojuegos </a:t>
            </a:r>
            <a:r>
              <a:rPr lang="es-ES" altLang="es-ES" sz="15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(emiten muchos estímulos para aumentar la atención pero no la mejoran).Riesgos: impide creatividad, leer, disminuye ejercicio físico, actitud pasiva, mejor con los padres y hacer comentarios e interesarse por sus gustos.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32CC6EE1-9D86-4C5E-A0C9-45C6829E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1298713"/>
            <a:ext cx="2117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DF6F8CB6-CBEC-4117-9685-8F01AA20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1" y="36246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4618B-68F5-4B0D-9D4B-1C7B9B7B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AB05F9F0-F7F5-4CAD-A7F6-B28C854DA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89138"/>
            <a:ext cx="7921625" cy="2310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1800" b="1" u="sng" dirty="0">
                <a:solidFill>
                  <a:srgbClr val="FF6600"/>
                </a:solidFill>
                <a:cs typeface="Arial" panose="020B0604020202020204" pitchFamily="34" charset="0"/>
              </a:rPr>
              <a:t>1. SALUD MENTAL DE LOS PADRES:</a:t>
            </a:r>
          </a:p>
          <a:p>
            <a:pPr>
              <a:buClrTx/>
              <a:buFontTx/>
              <a:buNone/>
            </a:pPr>
            <a:endParaRPr lang="es-ES" altLang="es-ES" sz="1800" b="1" u="sng" dirty="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Una </a:t>
            </a:r>
            <a:r>
              <a:rPr lang="es-ES" altLang="es-ES" sz="1800" b="1" i="1" dirty="0">
                <a:solidFill>
                  <a:srgbClr val="FF6600"/>
                </a:solidFill>
                <a:cs typeface="Arial" panose="020B0604020202020204" pitchFamily="34" charset="0"/>
              </a:rPr>
              <a:t>actitud excesivamente protectora y paternalista 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hacia los hijos/as…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No contribuye al fomento de su autonomía.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Genera una carga excesiva de estrés en los padres.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No prepara al niño/a para la vida adulta. </a:t>
            </a:r>
          </a:p>
          <a:p>
            <a:pPr algn="ctr"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5E5BF1-0A69-4A7A-809A-6BAE816D95D7}"/>
              </a:ext>
            </a:extLst>
          </p:cNvPr>
          <p:cNvSpPr/>
          <p:nvPr/>
        </p:nvSpPr>
        <p:spPr>
          <a:xfrm>
            <a:off x="1472233" y="4499988"/>
            <a:ext cx="6199533" cy="163448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mismo momento del diagnóstico debemos trabajar para que el menor se vaya entrenando y adquiriendo recursos que le ayuden a minimizar las dificultades que el TDAH le puede acarrear y a poner en valor lo mejor de sí mismo.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06FE7C7E-7BEB-4B69-B639-E2AD6205F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1" y="36246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</p:txBody>
      </p:sp>
    </p:spTree>
    <p:extLst>
      <p:ext uri="{BB962C8B-B14F-4D97-AF65-F5344CB8AC3E}">
        <p14:creationId xmlns:p14="http://schemas.microsoft.com/office/powerpoint/2010/main" val="40010613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C3B54-4264-4B7F-B06A-A707F985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A9C7BB9A-1F47-4E7F-BC92-0FA6B29DC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" y="1989138"/>
            <a:ext cx="7921625" cy="2033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1800" b="1" u="sng" dirty="0">
                <a:solidFill>
                  <a:srgbClr val="FF6600"/>
                </a:solidFill>
                <a:cs typeface="Arial" panose="020B0604020202020204" pitchFamily="34" charset="0"/>
              </a:rPr>
              <a:t>2. DIAGNÓSTICO PRECOZ</a:t>
            </a:r>
          </a:p>
          <a:p>
            <a:pPr>
              <a:buClrTx/>
              <a:buFontTx/>
              <a:buNone/>
            </a:pPr>
            <a:endParaRPr lang="es-ES" altLang="es-ES" sz="1800" b="1" u="sng" dirty="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		Las personas que padecen TDAH </a:t>
            </a:r>
            <a:r>
              <a:rPr lang="es-ES" altLang="es-ES" sz="1800" b="1" i="1" dirty="0">
                <a:solidFill>
                  <a:srgbClr val="000000"/>
                </a:solidFill>
                <a:cs typeface="Arial" panose="020B0604020202020204" pitchFamily="34" charset="0"/>
              </a:rPr>
              <a:t>tienen problemas, más o menos importantes, en función de la intensidad con la que los síntomas se presenten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  y dependiendo, también, de los recursos psicológicos que esa persona tenga, del entorno en el que viva y de si presenta otras patologías asociadas.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81BD1E6-78CE-4D2D-B753-58F170F65F19}"/>
              </a:ext>
            </a:extLst>
          </p:cNvPr>
          <p:cNvSpPr/>
          <p:nvPr/>
        </p:nvSpPr>
        <p:spPr>
          <a:xfrm>
            <a:off x="1834873" y="4602417"/>
            <a:ext cx="6014002" cy="1328019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Cuanto más tiempo tardemos en admitir que existe un problema, más tarde se encontrará la solución. </a:t>
            </a:r>
          </a:p>
          <a:p>
            <a:pPr algn="ctr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A747F7A2-EA4F-4DA5-9434-D6515434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1" y="36246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</p:txBody>
      </p:sp>
    </p:spTree>
    <p:extLst>
      <p:ext uri="{BB962C8B-B14F-4D97-AF65-F5344CB8AC3E}">
        <p14:creationId xmlns:p14="http://schemas.microsoft.com/office/powerpoint/2010/main" val="22007437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0C3049-68D5-48CE-A84E-59F4391797E3}"/>
              </a:ext>
            </a:extLst>
          </p:cNvPr>
          <p:cNvSpPr txBox="1"/>
          <p:nvPr/>
        </p:nvSpPr>
        <p:spPr>
          <a:xfrm>
            <a:off x="1846379" y="842809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4000" b="1" dirty="0">
                <a:solidFill>
                  <a:srgbClr val="FF6600"/>
                </a:solidFill>
              </a:rPr>
              <a:t>CONTENIDO</a:t>
            </a:r>
            <a:endParaRPr lang="es-ES" sz="4000" b="1" dirty="0">
              <a:solidFill>
                <a:srgbClr val="FF66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F64D90-5FD1-45CF-A19C-D6E50762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" y="81186"/>
            <a:ext cx="1859277" cy="11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FF5D069-805D-4CA8-8DD9-633A8ECD0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525996"/>
              </p:ext>
            </p:extLst>
          </p:nvPr>
        </p:nvGraphicFramePr>
        <p:xfrm>
          <a:off x="1212304" y="1958375"/>
          <a:ext cx="6884774" cy="4375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64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74E80-7C75-44F9-B4EF-D591B658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BB3D16F4-703C-4F03-93B2-C886E12F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2023912"/>
            <a:ext cx="7921625" cy="2033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1800" b="1" u="sng" dirty="0">
                <a:solidFill>
                  <a:srgbClr val="FF6600"/>
                </a:solidFill>
                <a:cs typeface="Arial" panose="020B0604020202020204" pitchFamily="34" charset="0"/>
              </a:rPr>
              <a:t>2. DIAGNÓSTICO PRECOZ</a:t>
            </a:r>
          </a:p>
          <a:p>
            <a:pPr>
              <a:buClrTx/>
              <a:buFontTx/>
              <a:buNone/>
            </a:pPr>
            <a:endParaRPr lang="es-ES" altLang="es-ES" sz="1800" b="1" u="sng" dirty="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		Empeoran la situación…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Culpabilizar a la familia o al que lo padece.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Negar la situación.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Pensar que es algo que mejorará con el tiempo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782FE3D-F84D-4F73-B56C-226FDFAC811E}"/>
              </a:ext>
            </a:extLst>
          </p:cNvPr>
          <p:cNvSpPr/>
          <p:nvPr/>
        </p:nvSpPr>
        <p:spPr>
          <a:xfrm>
            <a:off x="1444487" y="4331227"/>
            <a:ext cx="6255026" cy="163448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ello es prioritario, ante la mínima sospecha, recurrir a un </a:t>
            </a:r>
            <a:r>
              <a:rPr lang="es-ES" alt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 clínico con experiencia y formación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suficiente para obtener información. </a:t>
            </a:r>
          </a:p>
          <a:p>
            <a:pPr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3C91E890-7466-4845-9885-4F93388D4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1" y="36246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</p:txBody>
      </p:sp>
    </p:spTree>
    <p:extLst>
      <p:ext uri="{BB962C8B-B14F-4D97-AF65-F5344CB8AC3E}">
        <p14:creationId xmlns:p14="http://schemas.microsoft.com/office/powerpoint/2010/main" val="352968564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92A5C-C366-48BA-8AB8-54954DE7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41F4AD86-C705-424C-8CD0-E01510C6D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43414"/>
            <a:ext cx="7921625" cy="2310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1800" b="1" u="sng" dirty="0">
                <a:solidFill>
                  <a:srgbClr val="FF6600"/>
                </a:solidFill>
                <a:cs typeface="Arial" panose="020B0604020202020204" pitchFamily="34" charset="0"/>
              </a:rPr>
              <a:t>3. TRATAMIENTO INDIVIDUALIZADO</a:t>
            </a:r>
          </a:p>
          <a:p>
            <a:pPr>
              <a:buClrTx/>
              <a:buFontTx/>
              <a:buNone/>
            </a:pPr>
            <a:endParaRPr lang="es-ES" altLang="es-ES" sz="1800" b="1" u="sng" dirty="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El tratamiento del TDAH se fundamente en tres pilares fundamentales (</a:t>
            </a:r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MULTIMODAL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):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- </a:t>
            </a:r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Tratamiento farmacológico.</a:t>
            </a:r>
          </a:p>
          <a:p>
            <a:pPr>
              <a:buClrTx/>
              <a:buFontTx/>
              <a:buNone/>
            </a:pPr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 - Tratamiento psicológico.</a:t>
            </a:r>
          </a:p>
          <a:p>
            <a:pPr>
              <a:buClrTx/>
              <a:buFontTx/>
              <a:buNone/>
            </a:pPr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 - Tratamiento psicopedagógico. 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6FC538B-2014-4692-98BC-B63835DB9BF7}"/>
              </a:ext>
            </a:extLst>
          </p:cNvPr>
          <p:cNvSpPr/>
          <p:nvPr/>
        </p:nvSpPr>
        <p:spPr>
          <a:xfrm>
            <a:off x="1338470" y="3959333"/>
            <a:ext cx="6135756" cy="1940952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cada persona tiene unas necesidades individuales que varían a lo largo de su vida. Por ello es clave una valoración individual, ya que no todas las personas con TDAH se benefician del mismo tratamiento.</a:t>
            </a:r>
          </a:p>
          <a:p>
            <a:pPr algn="ctr">
              <a:buClrTx/>
              <a:buFontTx/>
              <a:buNone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5EAD31B0-2700-4F9B-9441-6D2ACB56B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1" y="36246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</p:txBody>
      </p:sp>
    </p:spTree>
    <p:extLst>
      <p:ext uri="{BB962C8B-B14F-4D97-AF65-F5344CB8AC3E}">
        <p14:creationId xmlns:p14="http://schemas.microsoft.com/office/powerpoint/2010/main" val="251606001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9B1B3-3B9D-461A-8922-70032CB6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1CB5F326-C74D-4C4A-8118-2A32706C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5" y="1794081"/>
            <a:ext cx="7921625" cy="2310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1800" b="1" u="sng" dirty="0">
                <a:solidFill>
                  <a:srgbClr val="FF6600"/>
                </a:solidFill>
                <a:cs typeface="Arial" panose="020B0604020202020204" pitchFamily="34" charset="0"/>
              </a:rPr>
              <a:t>4. PROMOCIÓN DE LA SALUD Y PREVENCIÓN</a:t>
            </a:r>
          </a:p>
          <a:p>
            <a:pPr>
              <a:buClrTx/>
              <a:buFontTx/>
              <a:buNone/>
            </a:pPr>
            <a:endParaRPr lang="es-ES" altLang="es-ES" sz="1800" b="1" u="sng" dirty="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		Las personas con TDAH presentan un </a:t>
            </a:r>
            <a:r>
              <a:rPr lang="es-ES" altLang="es-ES" sz="1800" b="1" i="1" dirty="0">
                <a:solidFill>
                  <a:srgbClr val="FF6600"/>
                </a:solidFill>
                <a:cs typeface="Arial" panose="020B0604020202020204" pitchFamily="34" charset="0"/>
              </a:rPr>
              <a:t>riesgo mayor que la población general para desarrollar otras enfermedades o accidentes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Consumo de sustancias tóxicas.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Accidentes laborales y de tráfico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Hábitos de vida poco saludables.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Mal control de las enfermedades crónicas.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3B82F43-3F76-4CD3-BB8A-28C7D496B176}"/>
              </a:ext>
            </a:extLst>
          </p:cNvPr>
          <p:cNvSpPr/>
          <p:nvPr/>
        </p:nvSpPr>
        <p:spPr>
          <a:xfrm>
            <a:off x="1591502" y="4623608"/>
            <a:ext cx="5960993" cy="1328019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 establecer medidas de promoción de la salud y prevención de la enfermedad. </a:t>
            </a:r>
          </a:p>
          <a:p>
            <a:pPr algn="ctr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4F7F22AF-E8D1-4A27-A357-8C5C1494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1" y="36246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</p:txBody>
      </p:sp>
    </p:spTree>
    <p:extLst>
      <p:ext uri="{BB962C8B-B14F-4D97-AF65-F5344CB8AC3E}">
        <p14:creationId xmlns:p14="http://schemas.microsoft.com/office/powerpoint/2010/main" val="85834466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A15B6-8619-424E-918C-531C65C2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F70FE46-B458-4960-951E-189584517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01317"/>
            <a:ext cx="7921625" cy="2310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1800" b="1" u="sng" dirty="0">
                <a:solidFill>
                  <a:srgbClr val="FF6600"/>
                </a:solidFill>
                <a:cs typeface="Arial" panose="020B0604020202020204" pitchFamily="34" charset="0"/>
              </a:rPr>
              <a:t>5. COCIENTE INTELECTUAL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		Las personas con </a:t>
            </a:r>
            <a:r>
              <a:rPr lang="es-ES" altLang="es-ES" sz="1800" b="1" dirty="0">
                <a:solidFill>
                  <a:srgbClr val="FF6600"/>
                </a:solidFill>
                <a:cs typeface="Arial" panose="020B0604020202020204" pitchFamily="34" charset="0"/>
              </a:rPr>
              <a:t>TDAH y alta capacidad 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suelen tener </a:t>
            </a:r>
            <a:r>
              <a:rPr lang="es-ES" altLang="es-ES" sz="1800" b="1" dirty="0">
                <a:solidFill>
                  <a:srgbClr val="FF6600"/>
                </a:solidFill>
                <a:cs typeface="Arial" panose="020B0604020202020204" pitchFamily="34" charset="0"/>
              </a:rPr>
              <a:t>mejor pronóstico 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en el sentido de que pueden compensar, en cierta manera y durante un tiempo, las dificultades atribuidas al déficit de atención. 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Las personas con TDAH y Cociente Intelectual bajo suelen tener un pronóstico peor por las dificultades añadidas al proceso de aprendizaje. </a:t>
            </a:r>
          </a:p>
          <a:p>
            <a:pPr>
              <a:buClrTx/>
              <a:buFontTx/>
              <a:buNone/>
            </a:pPr>
            <a:endParaRPr lang="es-ES" altLang="es-ES" sz="18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91E77E5-9535-49C8-B43E-D824E1628DA7}"/>
              </a:ext>
            </a:extLst>
          </p:cNvPr>
          <p:cNvSpPr/>
          <p:nvPr/>
        </p:nvSpPr>
        <p:spPr>
          <a:xfrm>
            <a:off x="1306580" y="4376776"/>
            <a:ext cx="6530837" cy="1940952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Weiss y Hechtman (1993) determinaron que el cociente intelectual existente en la infancia, sumado a otros factores, influye en el pronóstico que el menor con TDAH tendrá en la edad adulta.</a:t>
            </a:r>
          </a:p>
          <a:p>
            <a:pPr algn="ctr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13F83C37-1854-49A1-9BDD-331B7660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1" y="36246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PROTECCIÓN</a:t>
            </a:r>
          </a:p>
        </p:txBody>
      </p:sp>
    </p:spTree>
    <p:extLst>
      <p:ext uri="{BB962C8B-B14F-4D97-AF65-F5344CB8AC3E}">
        <p14:creationId xmlns:p14="http://schemas.microsoft.com/office/powerpoint/2010/main" val="412663995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079043AB-58D9-4989-B3AE-4B9D12DF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889051"/>
            <a:ext cx="8064500" cy="10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4000" b="1" u="sng" dirty="0">
                <a:solidFill>
                  <a:srgbClr val="FF6600"/>
                </a:solidFill>
                <a:cs typeface="Arial" panose="020B0604020202020204" pitchFamily="34" charset="0"/>
              </a:rPr>
              <a:t>FACTORES DE MAL PRONÓSTICO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97719-D510-4496-A687-BE658C22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039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B1354E4B-E23A-4CCB-B07C-1D45FE5E4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18" y="273084"/>
            <a:ext cx="8064500" cy="120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MAL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PRONÓSTICO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E5257-35A5-479A-897F-E2C3BA77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B4B38E79-B5BB-47C3-B692-EFF9B958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634" y="1835946"/>
            <a:ext cx="7075868" cy="2341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endParaRPr lang="es-ES" altLang="es-ES" sz="1800" b="1" u="sng" dirty="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2000" b="1" u="sng" dirty="0">
                <a:solidFill>
                  <a:srgbClr val="FF6600"/>
                </a:solidFill>
                <a:cs typeface="Arial" panose="020B0604020202020204" pitchFamily="34" charset="0"/>
              </a:rPr>
              <a:t>1. Tipo de TDAH</a:t>
            </a:r>
            <a:r>
              <a:rPr lang="es-ES" altLang="es-ES" sz="2000" u="sng" dirty="0">
                <a:solidFill>
                  <a:srgbClr val="FF6600"/>
                </a:solidFill>
                <a:cs typeface="Arial" panose="020B0604020202020204" pitchFamily="34" charset="0"/>
              </a:rPr>
              <a:t>:</a:t>
            </a:r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		El </a:t>
            </a:r>
            <a:r>
              <a:rPr lang="es-ES" altLang="es-ES" sz="1800" b="1" i="1" dirty="0">
                <a:solidFill>
                  <a:srgbClr val="FF6600"/>
                </a:solidFill>
                <a:cs typeface="Arial" panose="020B0604020202020204" pitchFamily="34" charset="0"/>
              </a:rPr>
              <a:t>tipo predominantemente hiperactivo-impulsivo 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tiene peor pronóstico así como aquellos TDAH cuyos síntomas sean graves. 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i="1" dirty="0">
                <a:solidFill>
                  <a:srgbClr val="000000"/>
                </a:solidFill>
                <a:cs typeface="Arial" panose="020B0604020202020204" pitchFamily="34" charset="0"/>
              </a:rPr>
              <a:t>(Moffitt,1990; </a:t>
            </a:r>
            <a:r>
              <a:rPr lang="es-ES" altLang="es-ES" sz="1800" i="1" dirty="0" err="1">
                <a:solidFill>
                  <a:srgbClr val="000000"/>
                </a:solidFill>
                <a:cs typeface="Arial" panose="020B0604020202020204" pitchFamily="34" charset="0"/>
              </a:rPr>
              <a:t>Lynskey</a:t>
            </a:r>
            <a:r>
              <a:rPr lang="es-ES" altLang="es-ES" sz="1800" i="1" dirty="0">
                <a:solidFill>
                  <a:srgbClr val="000000"/>
                </a:solidFill>
                <a:cs typeface="Arial" panose="020B0604020202020204" pitchFamily="34" charset="0"/>
              </a:rPr>
              <a:t> y </a:t>
            </a:r>
            <a:r>
              <a:rPr lang="es-ES" altLang="es-ES" sz="1800" i="1" dirty="0" err="1">
                <a:solidFill>
                  <a:srgbClr val="000000"/>
                </a:solidFill>
                <a:cs typeface="Arial" panose="020B0604020202020204" pitchFamily="34" charset="0"/>
              </a:rPr>
              <a:t>Fergusson</a:t>
            </a:r>
            <a:r>
              <a:rPr lang="es-ES" altLang="es-ES" sz="1800" i="1" dirty="0">
                <a:solidFill>
                  <a:srgbClr val="000000"/>
                </a:solidFill>
                <a:cs typeface="Arial" panose="020B0604020202020204" pitchFamily="34" charset="0"/>
              </a:rPr>
              <a:t>, 1995; Babinski et al., 1999; </a:t>
            </a:r>
            <a:r>
              <a:rPr lang="es-ES" altLang="es-ES" sz="1800" i="1" dirty="0" err="1">
                <a:solidFill>
                  <a:srgbClr val="000000"/>
                </a:solidFill>
                <a:cs typeface="Arial" panose="020B0604020202020204" pitchFamily="34" charset="0"/>
              </a:rPr>
              <a:t>Merrell</a:t>
            </a:r>
            <a:r>
              <a:rPr lang="es-ES" altLang="es-ES" sz="1800" i="1" dirty="0">
                <a:solidFill>
                  <a:srgbClr val="000000"/>
                </a:solidFill>
                <a:cs typeface="Arial" panose="020B0604020202020204" pitchFamily="34" charset="0"/>
              </a:rPr>
              <a:t> y </a:t>
            </a:r>
            <a:r>
              <a:rPr lang="es-ES" altLang="es-ES" sz="1800" i="1" dirty="0" err="1">
                <a:solidFill>
                  <a:srgbClr val="000000"/>
                </a:solidFill>
                <a:cs typeface="Arial" panose="020B0604020202020204" pitchFamily="34" charset="0"/>
              </a:rPr>
              <a:t>Tymms</a:t>
            </a:r>
            <a:r>
              <a:rPr lang="es-ES" altLang="es-ES" sz="1800" i="1" dirty="0">
                <a:solidFill>
                  <a:srgbClr val="000000"/>
                </a:solidFill>
                <a:cs typeface="Arial" panose="020B0604020202020204" pitchFamily="34" charset="0"/>
              </a:rPr>
              <a:t>, 2001).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1BA79A4-70B0-40E3-AC43-958A000C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69" y="4502053"/>
            <a:ext cx="2504661" cy="23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4558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218F823F-C8B1-4264-8390-265041DB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8577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FACTORES DE MAL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 PRONÓSTICO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5ED85-208D-4CD8-B080-D87DE329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3EB9268-9DE7-4272-9795-02B73F7F8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1935991"/>
            <a:ext cx="7921625" cy="4034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u="sng" dirty="0">
                <a:solidFill>
                  <a:srgbClr val="FF6600"/>
                </a:solidFill>
                <a:cs typeface="Arial" panose="020B0604020202020204" pitchFamily="34" charset="0"/>
              </a:rPr>
              <a:t>2 . Hostilidad y conflictividad</a:t>
            </a:r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		En las relaciones familiares se asocian 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a peor pronóstico (Weiss y Hechtman, 1993).</a:t>
            </a:r>
          </a:p>
          <a:p>
            <a:pPr>
              <a:buClrTx/>
              <a:buFontTx/>
              <a:buNone/>
            </a:pPr>
            <a:endParaRPr lang="es-ES" altLang="es-E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2000" b="1" u="sng" dirty="0">
                <a:solidFill>
                  <a:srgbClr val="FF6600"/>
                </a:solidFill>
                <a:cs typeface="Arial" panose="020B0604020202020204" pitchFamily="34" charset="0"/>
              </a:rPr>
              <a:t>3. Patología comórbida</a:t>
            </a:r>
            <a:r>
              <a:rPr lang="es-ES" altLang="es-ES" sz="2000" u="sng" dirty="0">
                <a:solidFill>
                  <a:srgbClr val="FF6600"/>
                </a:solidFill>
                <a:cs typeface="Arial" panose="020B0604020202020204" pitchFamily="34" charset="0"/>
              </a:rPr>
              <a:t>:</a:t>
            </a:r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		Presencia simultánea de otro trastorno junto al TDAH. </a:t>
            </a:r>
          </a:p>
          <a:p>
            <a:pPr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Los trastornos que empeoran más el pronóstico del TDAH son el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Trastorno Negativista Desafiante, </a:t>
            </a:r>
          </a:p>
          <a:p>
            <a:pPr lvl="2"/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Trastorno de Conducta, </a:t>
            </a:r>
          </a:p>
          <a:p>
            <a:pPr lvl="2"/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Abuso de Sustancias, </a:t>
            </a:r>
          </a:p>
          <a:p>
            <a:pPr lvl="2"/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Trastorno Bipolar 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(Biederman et al., 2001).</a:t>
            </a:r>
          </a:p>
        </p:txBody>
      </p:sp>
      <p:pic>
        <p:nvPicPr>
          <p:cNvPr id="9218" name="Picture 2" descr="NiÃ±o, Oso De Peluche, OtoÃ±o, Peluche, Paseo">
            <a:extLst>
              <a:ext uri="{FF2B5EF4-FFF2-40B4-BE49-F238E27FC236}">
                <a16:creationId xmlns:a16="http://schemas.microsoft.com/office/drawing/2014/main" id="{5893F956-BC39-4A3C-90EE-94AFE95CA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24" y="1564929"/>
            <a:ext cx="3278153" cy="218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562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6F99066-977A-4CAA-85B7-1C39E47FB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40" y="2764667"/>
            <a:ext cx="5903913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939CC9D4-DB11-475C-B215-D283B470D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3" y="1152146"/>
            <a:ext cx="84550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3600" b="1" u="sng" dirty="0">
                <a:solidFill>
                  <a:srgbClr val="FF6600"/>
                </a:solidFill>
                <a:cs typeface="Arial" panose="020B0604020202020204" pitchFamily="34" charset="0"/>
              </a:rPr>
              <a:t>Importancia de la relación: </a:t>
            </a:r>
          </a:p>
          <a:p>
            <a:pPr algn="ctr">
              <a:buClrTx/>
              <a:buFontTx/>
              <a:buNone/>
            </a:pPr>
            <a:r>
              <a:rPr lang="gl-ES" altLang="es-ES" sz="3600" b="1" u="sng" dirty="0">
                <a:solidFill>
                  <a:srgbClr val="FF6600"/>
                </a:solidFill>
                <a:cs typeface="Arial" panose="020B0604020202020204" pitchFamily="34" charset="0"/>
              </a:rPr>
              <a:t>CENTRO-FAMILIA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F4FB23-83E8-414E-80FE-D05D635E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77093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7BF6778-11C8-4ACE-92CA-5CF437F95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90" y="247650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COORDINACIÓN EN EL CENTRO: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85806C-DD93-4C09-81B1-14A890DF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4A8E344-07F2-4756-B047-19FEDE348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9862"/>
              </p:ext>
            </p:extLst>
          </p:nvPr>
        </p:nvGraphicFramePr>
        <p:xfrm>
          <a:off x="815009" y="1569278"/>
          <a:ext cx="75139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350386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27DEE16B-544C-4ACD-AA24-3D338592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40" y="2132047"/>
            <a:ext cx="7674320" cy="229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1138" indent="-211138"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just">
              <a:buSzPct val="45000"/>
              <a:buFont typeface="Wingdings" panose="05000000000000000000" pitchFamily="2" charset="2"/>
              <a:buNone/>
            </a:pPr>
            <a:r>
              <a:rPr lang="es-ES" altLang="es-ES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MEDIDAS DE COORDINACIÓN:</a:t>
            </a:r>
          </a:p>
          <a:p>
            <a:pPr algn="just">
              <a:buSzPct val="45000"/>
              <a:buFont typeface="Wingdings" panose="05000000000000000000" pitchFamily="2" charset="2"/>
              <a:buNone/>
            </a:pPr>
            <a:endParaRPr lang="es-ES" altLang="es-ES" sz="2000" b="1" dirty="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 algn="just">
              <a:buClrTx/>
              <a:buSzTx/>
              <a:buFontTx/>
              <a:buNone/>
            </a:pPr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		El tutor/a debe ser el profesional de referencia para la familia por lo que debe tener al menos una reunión inicial para recabar información y una trimestral como seguimiento del </a:t>
            </a:r>
            <a:r>
              <a:rPr lang="es-ES" altLang="es-E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alumn</a:t>
            </a:r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@ y explicar el plan de intervención. Además la familia debería mantener otros contactos menos formales para informar de novedades.</a:t>
            </a:r>
          </a:p>
          <a:p>
            <a:pPr algn="just">
              <a:buClrTx/>
              <a:buSzTx/>
              <a:buFontTx/>
              <a:buNone/>
            </a:pP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28BC068-D58B-4903-9F8E-DC625C81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90" y="247650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COORDINACIÓN EN EL CENTRO: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163A4E-6B1C-4C8F-9657-497BDC0A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2637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4987D28B-5F07-4C3F-B402-743DB787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72" y="2130425"/>
            <a:ext cx="8064500" cy="245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4000" b="1" u="sng" dirty="0">
                <a:solidFill>
                  <a:srgbClr val="FF6600"/>
                </a:solidFill>
                <a:cs typeface="Arial" panose="020B0604020202020204" pitchFamily="34" charset="0"/>
              </a:rPr>
              <a:t>CONVIVIR CON EL TDAH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3600" dirty="0">
                <a:solidFill>
                  <a:srgbClr val="FF6600"/>
                </a:solidFill>
                <a:cs typeface="Arial" panose="020B0604020202020204" pitchFamily="34" charset="0"/>
              </a:rPr>
              <a:t>EL IMPACTO EN EL AMBIENTE FAMILIAR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18C063B-9098-47A8-8815-30892BB8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7" y="4581128"/>
            <a:ext cx="693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dirty="0">
                <a:solidFill>
                  <a:srgbClr val="00206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https://www.youtube.com/watch?v=lqpuDQPOFIw</a:t>
            </a:r>
            <a:r>
              <a:rPr lang="es-ES" alt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44722F-328E-4727-B1E0-574DB025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" y="81186"/>
            <a:ext cx="1859277" cy="11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84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F7A2F2D-4AF0-448B-AE89-4653232EF0AE}"/>
              </a:ext>
            </a:extLst>
          </p:cNvPr>
          <p:cNvSpPr/>
          <p:nvPr/>
        </p:nvSpPr>
        <p:spPr>
          <a:xfrm>
            <a:off x="809625" y="2136338"/>
            <a:ext cx="4572000" cy="224742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orientador/a coordinará la evaluación psicopedagógica cuando haya que realizarla y es quien establecerá las necesidades educativas y medidas a adoptarse. Es un/a asesor y colaborador/a del tutor/a, así como un enlace con los profesionales externos.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9431C3-E9CB-4691-A2A9-F58A15CC1730}"/>
              </a:ext>
            </a:extLst>
          </p:cNvPr>
          <p:cNvSpPr txBox="1"/>
          <p:nvPr/>
        </p:nvSpPr>
        <p:spPr>
          <a:xfrm>
            <a:off x="4025797" y="4622461"/>
            <a:ext cx="4929809" cy="194095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coordinación con agentes externos puede realizarse mediante reuniones (no siempre es posible juntar a todos los profesionales) o llamadas o mails para establecer unos objetivos conjuntos y realizar seguimiento del </a:t>
            </a:r>
            <a:r>
              <a:rPr lang="es-ES" altLang="es-E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@.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81578DB-7CC6-431D-9FB2-3CC27A1EB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90" y="247650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COORDINACIÓN EN EL CENTRO: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0091DE-F28E-4040-9D51-C851918F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04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75FAB02-F80A-40B8-BF20-5DE95A93C1D0}"/>
              </a:ext>
            </a:extLst>
          </p:cNvPr>
          <p:cNvSpPr/>
          <p:nvPr/>
        </p:nvSpPr>
        <p:spPr>
          <a:xfrm>
            <a:off x="963320" y="1562731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SzPct val="45000"/>
              <a:buFont typeface="Wingdings" panose="05000000000000000000" pitchFamily="2" charset="2"/>
              <a:buNone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COORDINACIÓN:</a:t>
            </a:r>
          </a:p>
        </p:txBody>
      </p:sp>
      <p:pic>
        <p:nvPicPr>
          <p:cNvPr id="1026" name="Picture 2" descr="NiÃ±a, Los Libros, La Escuela, La Lectura, Aprendizaje">
            <a:extLst>
              <a:ext uri="{FF2B5EF4-FFF2-40B4-BE49-F238E27FC236}">
                <a16:creationId xmlns:a16="http://schemas.microsoft.com/office/drawing/2014/main" id="{CEF9589A-5C6C-4891-9111-85B77147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89" y="1072540"/>
            <a:ext cx="1715286" cy="34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70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474ECFA-2421-4BB4-AA18-D1F52FE8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90" y="247650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COORDINACIÓN EN EL CENTRO: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7E0C2-3485-4088-A4B2-B09BB7B6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6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B67EA29-B68E-441B-ADD2-ACAD5F354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465702"/>
              </p:ext>
            </p:extLst>
          </p:nvPr>
        </p:nvGraphicFramePr>
        <p:xfrm>
          <a:off x="809625" y="1932063"/>
          <a:ext cx="7338840" cy="449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CE6D23E-72F5-421A-A234-09FF169427A2}"/>
              </a:ext>
            </a:extLst>
          </p:cNvPr>
          <p:cNvSpPr/>
          <p:nvPr/>
        </p:nvSpPr>
        <p:spPr>
          <a:xfrm>
            <a:off x="963320" y="1562731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SzPct val="45000"/>
              <a:buFont typeface="Wingdings" panose="05000000000000000000" pitchFamily="2" charset="2"/>
              <a:buNone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COORDINACIÓN:</a:t>
            </a:r>
          </a:p>
        </p:txBody>
      </p:sp>
    </p:spTree>
    <p:extLst>
      <p:ext uri="{BB962C8B-B14F-4D97-AF65-F5344CB8AC3E}">
        <p14:creationId xmlns:p14="http://schemas.microsoft.com/office/powerpoint/2010/main" val="167309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C2508B-A91C-402A-95FF-EB8DE9F0D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7C2508B-A91C-402A-95FF-EB8DE9F0D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F7434F-40CA-4C85-A630-E56C38A35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AF7434F-40CA-4C85-A630-E56C38A35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326E0-F8A0-4A6E-865B-11CE3450C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DF326E0-F8A0-4A6E-865B-11CE3450C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CBC6E-210B-4ED3-B97E-C07873B3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BBCBC6E-210B-4ED3-B97E-C07873B3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3EB11-35DF-4B9B-AA5B-8BA1C20D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C7B3EB11-35DF-4B9B-AA5B-8BA1C20D6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F5FB7-A7C0-4B3B-B3FD-D6185667D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B1F5FB7-A7C0-4B3B-B3FD-D6185667D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4B2954C-C944-430D-89A5-508797DAD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3373"/>
            <a:ext cx="6637407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b="1" dirty="0">
                <a:solidFill>
                  <a:srgbClr val="FF6600"/>
                </a:solidFill>
                <a:cs typeface="Arial" panose="020B0604020202020204" pitchFamily="34" charset="0"/>
              </a:rPr>
              <a:t>FAMILIA-CENTRO: FUNDAMENTALES EN LA EVOLUCIÓN DEL TDAH.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1017FAF-909D-4254-B8CB-2768566E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05" y="1839277"/>
            <a:ext cx="8207790" cy="15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1138" indent="-211138"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just">
              <a:buSzPct val="45000"/>
              <a:buFont typeface="Wingdings" panose="05000000000000000000" pitchFamily="2" charset="2"/>
              <a:buChar char=""/>
            </a:pPr>
            <a:r>
              <a:rPr lang="es-ES" altLang="es-ES" sz="1700" b="1" i="1" dirty="0">
                <a:solidFill>
                  <a:schemeClr val="tx1"/>
                </a:solidFill>
                <a:cs typeface="Arial" panose="020B0604020202020204" pitchFamily="34" charset="0"/>
              </a:rPr>
              <a:t>Las</a:t>
            </a:r>
            <a:r>
              <a:rPr lang="es-ES" altLang="es-ES" sz="17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altLang="es-ES" sz="1700" b="1" i="1" dirty="0">
                <a:solidFill>
                  <a:schemeClr val="tx1"/>
                </a:solidFill>
                <a:cs typeface="Arial" panose="020B0604020202020204" pitchFamily="34" charset="0"/>
              </a:rPr>
              <a:t>dificultades de organización y planificación de los alumnos con TDAH provocan frecuentemente que las comunicaciones del centro y la información de la agenda no lleguen al propio alumno y a la familia. </a:t>
            </a:r>
            <a:r>
              <a:rPr lang="es-ES" altLang="es-ES" sz="1700" dirty="0">
                <a:solidFill>
                  <a:schemeClr val="tx1"/>
                </a:solidFill>
                <a:cs typeface="Arial" panose="020B0604020202020204" pitchFamily="34" charset="0"/>
              </a:rPr>
              <a:t>Esta situación se da en los alumnos con TDAH tanto de primaria como de secundaria</a:t>
            </a:r>
            <a:r>
              <a:rPr lang="es-ES" altLang="es-ES" sz="17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just">
              <a:buSzPct val="45000"/>
            </a:pPr>
            <a:endParaRPr lang="es-ES" altLang="es-ES" sz="17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just">
              <a:buSzPct val="45000"/>
            </a:pPr>
            <a:endParaRPr lang="es-ES" altLang="es-ES" sz="1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34B0E2-E50B-4629-9BD1-75662640D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6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MegÃ¡fono, Altavoz, Hablar, Voz Alta, La ComunicaciÃ³n">
            <a:extLst>
              <a:ext uri="{FF2B5EF4-FFF2-40B4-BE49-F238E27FC236}">
                <a16:creationId xmlns:a16="http://schemas.microsoft.com/office/drawing/2014/main" id="{3BA7CA99-21BA-4B6D-9C9B-DBEB69D8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08" y="3065461"/>
            <a:ext cx="2757189" cy="3544957"/>
          </a:xfrm>
          <a:prstGeom prst="roundRect">
            <a:avLst>
              <a:gd name="adj" fmla="val 134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F66590-3C9E-41E1-8A3D-8EF800F10593}"/>
              </a:ext>
            </a:extLst>
          </p:cNvPr>
          <p:cNvSpPr txBox="1"/>
          <p:nvPr/>
        </p:nvSpPr>
        <p:spPr>
          <a:xfrm>
            <a:off x="809625" y="3896139"/>
            <a:ext cx="4452730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>
              <a:buSzPct val="45000"/>
              <a:buFont typeface="Wingdings" panose="05000000000000000000" pitchFamily="2" charset="2"/>
              <a:buChar char=""/>
            </a:pPr>
            <a:endParaRPr lang="es-ES" altLang="es-ES" sz="1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45000"/>
              <a:buFont typeface="Wingdings" panose="05000000000000000000" pitchFamily="2" charset="2"/>
              <a:buChar char=""/>
            </a:pPr>
            <a:r>
              <a:rPr lang="es-ES" altLang="es-ES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Fundamental la coordinación y comunicación </a:t>
            </a:r>
            <a:r>
              <a:rPr lang="es-ES" altLang="es-E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el centro, orientador psicopedagógico, profesores, familia y/o profesionales externos.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656177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F4824-A1A7-48F3-A88F-525D7D1F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52CE57F-A55C-4D69-8B4A-43F825981EC4}"/>
              </a:ext>
            </a:extLst>
          </p:cNvPr>
          <p:cNvSpPr/>
          <p:nvPr/>
        </p:nvSpPr>
        <p:spPr>
          <a:xfrm>
            <a:off x="809625" y="1838813"/>
            <a:ext cx="73880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45000"/>
            </a:pPr>
            <a:r>
              <a:rPr lang="es-ES" altLang="es-ES" dirty="0">
                <a:solidFill>
                  <a:srgbClr val="000000"/>
                </a:solidFill>
                <a:cs typeface="Arial" panose="020B0604020202020204" pitchFamily="34" charset="0"/>
              </a:rPr>
              <a:t>La 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comunicación es muy importante, sin ella es muy difícil que se mantenga de forma consistente la supervisión del trabajo en casa o por parte de los profesionales externos que puedan dar apoyo al alumno</a:t>
            </a:r>
            <a:r>
              <a:rPr lang="es-ES" altLang="es-ES" dirty="0">
                <a:solidFill>
                  <a:srgbClr val="000000"/>
                </a:solidFill>
                <a:cs typeface="Arial" panose="020B0604020202020204" pitchFamily="34" charset="0"/>
              </a:rPr>
              <a:t>, de acuerdo a las expectativas del centro educativo, con el objeto de mejorar el rendimiento académico. </a:t>
            </a:r>
          </a:p>
          <a:p>
            <a:pPr algn="just">
              <a:buSzPct val="45000"/>
              <a:buFont typeface="Wingdings" panose="05000000000000000000" pitchFamily="2" charset="2"/>
              <a:buChar char=""/>
            </a:pPr>
            <a:endParaRPr lang="es-ES" altLang="es-E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SzPct val="45000"/>
            </a:pPr>
            <a:r>
              <a:rPr lang="es-ES" altLang="es-ES" dirty="0">
                <a:solidFill>
                  <a:srgbClr val="000000"/>
                </a:solidFill>
                <a:cs typeface="Arial" panose="020B0604020202020204" pitchFamily="34" charset="0"/>
              </a:rPr>
              <a:t>Es recomendable encontrar la forma de asegurarse que la información ha llegado a su destino "a tiempo", a través del sistema que sea, bien sea la agenda tradicional o utilizando medios electrónicos como correos electrónicos, </a:t>
            </a:r>
            <a:r>
              <a:rPr lang="es-ES" altLang="es-ES" dirty="0" err="1">
                <a:solidFill>
                  <a:srgbClr val="000000"/>
                </a:solidFill>
                <a:cs typeface="Arial" panose="020B0604020202020204" pitchFamily="34" charset="0"/>
              </a:rPr>
              <a:t>sms</a:t>
            </a:r>
            <a:r>
              <a:rPr lang="es-ES" altLang="es-ES" dirty="0">
                <a:solidFill>
                  <a:srgbClr val="000000"/>
                </a:solidFill>
                <a:cs typeface="Arial" panose="020B0604020202020204" pitchFamily="34" charset="0"/>
              </a:rPr>
              <a:t> u otros.</a:t>
            </a:r>
          </a:p>
        </p:txBody>
      </p:sp>
      <p:pic>
        <p:nvPicPr>
          <p:cNvPr id="2050" name="Picture 2" descr="Resultado de imagen de escuela y familia">
            <a:extLst>
              <a:ext uri="{FF2B5EF4-FFF2-40B4-BE49-F238E27FC236}">
                <a16:creationId xmlns:a16="http://schemas.microsoft.com/office/drawing/2014/main" id="{9CA46A55-2D0C-4B48-8D70-84CBEBB3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914604"/>
            <a:ext cx="2951508" cy="19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82ED8F5E-DB85-47E1-8C8B-80C971CFC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3373"/>
            <a:ext cx="6637407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b="1" dirty="0">
                <a:solidFill>
                  <a:srgbClr val="FF6600"/>
                </a:solidFill>
                <a:cs typeface="Arial" panose="020B0604020202020204" pitchFamily="34" charset="0"/>
              </a:rPr>
              <a:t>FAMILIA-CENTRO: FUNDAMENTALES EN LA EVOLUCIÓN DEL TDAH.</a:t>
            </a:r>
          </a:p>
        </p:txBody>
      </p:sp>
    </p:spTree>
    <p:extLst>
      <p:ext uri="{BB962C8B-B14F-4D97-AF65-F5344CB8AC3E}">
        <p14:creationId xmlns:p14="http://schemas.microsoft.com/office/powerpoint/2010/main" val="408108270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4931835-5458-4DC2-AD4D-10D2CA04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933" y="60325"/>
            <a:ext cx="6012346" cy="97155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PAUTAS PARA LA RELACIÓN FAMILIA-CENTRO: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B03A4-10FD-4D62-984F-9E6AFB4F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EB47C759-5B97-4FD5-80F4-EB1B6437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554163"/>
            <a:ext cx="8423275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  <a:cs typeface="Arial" panose="020B0604020202020204" pitchFamily="34" charset="0"/>
              </a:rPr>
              <a:t>1.Docentes y familia han de tomar la misma actitud positiva. </a:t>
            </a:r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Poner en contacto a la familia con alguna asociación.</a:t>
            </a: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  <a:cs typeface="Arial" panose="020B0604020202020204" pitchFamily="34" charset="0"/>
              </a:rPr>
              <a:t>2.Se deben mantener con el tutor citas regulares (cada 2 o 3 semanas). </a:t>
            </a:r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No pasar de tres semanas, sobre todo al principio del curso.  Acordar con él un seguimiento con el resto de profesores para ver cómo va evolucionando en las diferentes asignaturas.</a:t>
            </a: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En estas reuniones también se darán pautas de:</a:t>
            </a:r>
          </a:p>
          <a:p>
            <a:pPr lvl="1"/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1. técnicas de modificación de conducta</a:t>
            </a:r>
          </a:p>
          <a:p>
            <a:pPr lvl="1"/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2. técnicas de estudio</a:t>
            </a:r>
          </a:p>
          <a:p>
            <a:pPr lvl="1"/>
            <a:r>
              <a:rPr lang="es-ES" alt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3. técnicas para la expresión de emociones</a:t>
            </a: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7861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E5CB7ED-91B2-426D-84F4-02537D1D9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" y="1443980"/>
            <a:ext cx="8423275" cy="505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</a:rPr>
              <a:t>3.Planear conjuntamente unos objetivos realistas tanto para padres como para profesores para llevar a cabo entre cada cita.</a:t>
            </a:r>
            <a:r>
              <a:rPr lang="es-ES" altLang="es-ES" sz="2000" dirty="0">
                <a:solidFill>
                  <a:srgbClr val="FF6600"/>
                </a:solidFill>
              </a:rPr>
              <a:t> </a:t>
            </a:r>
            <a:r>
              <a:rPr lang="es-ES" altLang="es-ES" sz="2000" dirty="0">
                <a:solidFill>
                  <a:srgbClr val="000000"/>
                </a:solidFill>
              </a:rPr>
              <a:t>Pocos pero alcanzables. Ir aumentando objetivos según se vayan cumpliendo. Centrarse en las soluciones y no en los problemas. Si no se cumpliera alguno de los objetivos analizar el porqué e intentarlo hasta la siguiente cita.</a:t>
            </a: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</a:endParaRPr>
          </a:p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es-ES" altLang="es-ES" sz="2000" dirty="0">
                <a:solidFill>
                  <a:srgbClr val="FF6600"/>
                </a:solidFill>
              </a:rPr>
              <a:t>Establecer reforzadores comunes para la modificación o extinción de una conducta o consecución de algún logro.</a:t>
            </a:r>
          </a:p>
          <a:p>
            <a:pPr>
              <a:buClrTx/>
            </a:pPr>
            <a:endParaRPr lang="es-ES" altLang="es-ES" sz="2000" b="1" dirty="0">
              <a:solidFill>
                <a:srgbClr val="000000"/>
              </a:solidFill>
            </a:endParaRPr>
          </a:p>
          <a:p>
            <a:pPr lvl="1" algn="just"/>
            <a:r>
              <a:rPr lang="es-ES" altLang="es-ES" sz="2000" dirty="0" err="1">
                <a:solidFill>
                  <a:srgbClr val="000000"/>
                </a:solidFill>
              </a:rPr>
              <a:t>Ej</a:t>
            </a:r>
            <a:r>
              <a:rPr lang="es-ES" altLang="es-ES" sz="2000" dirty="0">
                <a:solidFill>
                  <a:srgbClr val="000000"/>
                </a:solidFill>
              </a:rPr>
              <a:t>: si permaneces sentado 15 minutos en casa y en el cole mientras haces una tarea te llevamos al concierto o al partido de fútbol</a:t>
            </a:r>
          </a:p>
          <a:p>
            <a:pPr lvl="1" algn="just"/>
            <a:r>
              <a:rPr lang="es-ES" altLang="es-ES" sz="2000" dirty="0">
                <a:solidFill>
                  <a:srgbClr val="000000"/>
                </a:solidFill>
              </a:rPr>
              <a:t>que quieres ver</a:t>
            </a:r>
          </a:p>
          <a:p>
            <a:pPr algn="just">
              <a:buClrTx/>
            </a:pPr>
            <a:endParaRPr lang="es-ES" altLang="es-ES" sz="2000" dirty="0">
              <a:solidFill>
                <a:srgbClr val="000000"/>
              </a:solidFill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ü"/>
            </a:pPr>
            <a:r>
              <a:rPr lang="es-ES" altLang="es-ES" sz="2000" i="1" dirty="0">
                <a:solidFill>
                  <a:srgbClr val="FF6600"/>
                </a:solidFill>
              </a:rPr>
              <a:t>Concienciar a los padres sobre la importancia de las rutinas y los</a:t>
            </a:r>
          </a:p>
          <a:p>
            <a:pPr algn="just">
              <a:buClrTx/>
            </a:pPr>
            <a:r>
              <a:rPr lang="es-ES" altLang="es-ES" sz="2000" dirty="0">
                <a:solidFill>
                  <a:srgbClr val="000000"/>
                </a:solidFill>
              </a:rPr>
              <a:t>ambientes con pocos estímulos y relajados</a:t>
            </a: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C316B9-DE59-4221-8C75-4EF64D36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7DF2DE16-D252-4C23-B119-EFF763E4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37" y="26251"/>
            <a:ext cx="6423163" cy="97155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PAUTAS PARA LA RELACIÓN FAMILIA-CENTRO:</a:t>
            </a:r>
          </a:p>
        </p:txBody>
      </p:sp>
    </p:spTree>
    <p:extLst>
      <p:ext uri="{BB962C8B-B14F-4D97-AF65-F5344CB8AC3E}">
        <p14:creationId xmlns:p14="http://schemas.microsoft.com/office/powerpoint/2010/main" val="36046692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29B80-3D81-471C-8973-9672E79D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3BC2AE69-9155-4C55-B2CE-82EB3F9D7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" y="1824382"/>
            <a:ext cx="8423275" cy="176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</a:rPr>
              <a:t>4.Informar a los padres de todos los aspectos, </a:t>
            </a:r>
            <a:r>
              <a:rPr lang="es-ES" altLang="es-ES" sz="2000" dirty="0">
                <a:solidFill>
                  <a:srgbClr val="000000"/>
                </a:solidFill>
              </a:rPr>
              <a:t>positivos y negativos, sobre los avances en el rendimiento académico, la conducta , su estado emocional y las relaciones con sus compañeros y profesores. Hacer un seguimiento de los objetivos que funcionan y aquellos que no y trasmitírselos a los padres.</a:t>
            </a:r>
          </a:p>
        </p:txBody>
      </p:sp>
      <p:pic>
        <p:nvPicPr>
          <p:cNvPr id="6146" name="Picture 2" descr="Kids, NiÃ±a, LÃ¡piz, Dibujo, PortÃ¡til, Estudio, Amigos">
            <a:extLst>
              <a:ext uri="{FF2B5EF4-FFF2-40B4-BE49-F238E27FC236}">
                <a16:creationId xmlns:a16="http://schemas.microsoft.com/office/drawing/2014/main" id="{A8DDF51C-838E-4DEE-B97D-B0A73F622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60" y="3764190"/>
            <a:ext cx="3251777" cy="1946966"/>
          </a:xfrm>
          <a:prstGeom prst="roundRect">
            <a:avLst>
              <a:gd name="adj" fmla="val 144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DF02360-0979-40CB-8ECE-70C63DDC2E8C}"/>
              </a:ext>
            </a:extLst>
          </p:cNvPr>
          <p:cNvSpPr txBox="1"/>
          <p:nvPr/>
        </p:nvSpPr>
        <p:spPr>
          <a:xfrm>
            <a:off x="473075" y="3967369"/>
            <a:ext cx="4737100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buClrTx/>
              <a:buFontTx/>
              <a:buNone/>
            </a:pPr>
            <a:endParaRPr lang="es-ES" altLang="es-ES" sz="1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5.Trabajar conjuntamente 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valorar el trabajo realizado por ambas partes.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E72D2AF8-5398-4DFC-939C-00DF2FB05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37" y="26251"/>
            <a:ext cx="6423163" cy="97155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PAUTAS PARA LA RELACIÓN FAMILIA-CENTRO:</a:t>
            </a:r>
          </a:p>
        </p:txBody>
      </p:sp>
    </p:spTree>
    <p:extLst>
      <p:ext uri="{BB962C8B-B14F-4D97-AF65-F5344CB8AC3E}">
        <p14:creationId xmlns:p14="http://schemas.microsoft.com/office/powerpoint/2010/main" val="295050570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4FDBB10-F3FF-4F46-8C49-B5BF95BB2974}"/>
              </a:ext>
            </a:extLst>
          </p:cNvPr>
          <p:cNvSpPr/>
          <p:nvPr/>
        </p:nvSpPr>
        <p:spPr>
          <a:xfrm>
            <a:off x="481219" y="1619504"/>
            <a:ext cx="81707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S" altLang="es-ES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a los padres si se van a efectuara medidas de intervención, tanto dentro como fuera del aula</a:t>
            </a:r>
            <a:r>
              <a:rPr lang="es-ES" altLang="es-E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alt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intervención, tiempo de la intervención, fechas, duración, lugar donde se va a intervenir, quien realizará la intervención, etc.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028E0F-143E-4E76-885A-BF468341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NiÃ±os, Escuela, Aprender, Colegio, Tareas, Felices">
            <a:extLst>
              <a:ext uri="{FF2B5EF4-FFF2-40B4-BE49-F238E27FC236}">
                <a16:creationId xmlns:a16="http://schemas.microsoft.com/office/drawing/2014/main" id="{32F9B215-9AD1-4595-BCDA-34F4CC9E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56" y="3875415"/>
            <a:ext cx="3392557" cy="272616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C0A43B-CDEF-436B-916D-570A51CF20A0}"/>
              </a:ext>
            </a:extLst>
          </p:cNvPr>
          <p:cNvSpPr/>
          <p:nvPr/>
        </p:nvSpPr>
        <p:spPr>
          <a:xfrm>
            <a:off x="481218" y="3275250"/>
            <a:ext cx="4778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endParaRPr lang="es-ES" altLang="es-E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7.No dudar en el diagnóstico: 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sus dificultades y sus potencialidades para reforzarlas.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B937C5F-C504-4FDB-A504-6BEBEB1B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37" y="26251"/>
            <a:ext cx="6423163" cy="97155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PAUTAS PARA LA RELACIÓN FAMILIA-CENTRO:</a:t>
            </a:r>
          </a:p>
        </p:txBody>
      </p:sp>
    </p:spTree>
    <p:extLst>
      <p:ext uri="{BB962C8B-B14F-4D97-AF65-F5344CB8AC3E}">
        <p14:creationId xmlns:p14="http://schemas.microsoft.com/office/powerpoint/2010/main" val="51613101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FE7AEC2-1D16-4098-A502-81C2D3B70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352887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26185 51712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PAUTAS PARA LA RELACIÓN FAMILIA-CENTRO: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6D2B6-EFBA-4326-8E22-5D533F45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27D6215-4FB2-45F4-863E-30F7FAA9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374775"/>
            <a:ext cx="5881411" cy="9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1800" b="1" dirty="0">
                <a:solidFill>
                  <a:srgbClr val="FF6600"/>
                </a:solidFill>
              </a:rPr>
              <a:t>8. Establecer pautas comunes de autocontrol </a:t>
            </a:r>
            <a:r>
              <a:rPr lang="es-ES" altLang="es-ES" sz="1800" dirty="0">
                <a:solidFill>
                  <a:srgbClr val="000000"/>
                </a:solidFill>
              </a:rPr>
              <a:t>(la autoinstrucción, la economía de fichas, las agendas visuales </a:t>
            </a:r>
            <a:r>
              <a:rPr lang="es-ES" altLang="es-ES" sz="1800" dirty="0" err="1">
                <a:solidFill>
                  <a:srgbClr val="000000"/>
                </a:solidFill>
              </a:rPr>
              <a:t>etc</a:t>
            </a:r>
            <a:r>
              <a:rPr lang="es-ES" altLang="es-ES" sz="1800" dirty="0">
                <a:solidFill>
                  <a:srgbClr val="000000"/>
                </a:solidFill>
              </a:rPr>
              <a:t>)</a:t>
            </a: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78C03-3B03-48FE-8453-6BC9C2B8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672232"/>
            <a:ext cx="2338388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19A133-9D37-4577-94E5-24CDA79B9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9" r="21028"/>
          <a:stretch/>
        </p:blipFill>
        <p:spPr bwMode="auto">
          <a:xfrm>
            <a:off x="6546574" y="3639082"/>
            <a:ext cx="2032276" cy="244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07232-E133-4852-A920-5C170CF39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934"/>
          <a:stretch/>
        </p:blipFill>
        <p:spPr bwMode="auto">
          <a:xfrm>
            <a:off x="3526356" y="4368680"/>
            <a:ext cx="2338388" cy="201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C21554-3B10-4DB6-8740-3DC5B5EC45C2}"/>
              </a:ext>
            </a:extLst>
          </p:cNvPr>
          <p:cNvSpPr/>
          <p:nvPr/>
        </p:nvSpPr>
        <p:spPr>
          <a:xfrm>
            <a:off x="4114799" y="2346326"/>
            <a:ext cx="4936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Estar abierto a recibir asesoramiento de profesionales externos 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(psicólogos) en reuniones comunes de maestros y padres.</a:t>
            </a:r>
          </a:p>
        </p:txBody>
      </p:sp>
    </p:spTree>
    <p:extLst>
      <p:ext uri="{BB962C8B-B14F-4D97-AF65-F5344CB8AC3E}">
        <p14:creationId xmlns:p14="http://schemas.microsoft.com/office/powerpoint/2010/main" val="244500994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DBA8973-16BF-4521-9BDD-1D57AEE25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252413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1773 45696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ESTRATEGIAS CONJUNTAS: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9458891-613D-4C19-B8FA-7ED0EE0A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77939"/>
            <a:ext cx="55592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</a:rPr>
              <a:t>1. LA IMPORTANCIA DE LA AGENDA:</a:t>
            </a: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FF6600"/>
              </a:solidFill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FF66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E70B92-4F5B-4F3C-9988-5F1496E8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016125"/>
            <a:ext cx="6313488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1868142-A125-47F0-B3B9-B72F1E5E1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500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0E8A441-9527-4CE8-8C31-47E4AE15F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600" b="1" dirty="0">
                <a:solidFill>
                  <a:srgbClr val="FF6600"/>
                </a:solidFill>
                <a:cs typeface="Arial" panose="020B0604020202020204" pitchFamily="34" charset="0"/>
              </a:rPr>
              <a:t>FAMILIA Y TDAH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107BF-DEEB-4211-9148-506C20F1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78E327CD-9793-484A-B6BC-188E1750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13" y="2121038"/>
            <a:ext cx="7149410" cy="1943370"/>
          </a:xfrm>
          <a:custGeom>
            <a:avLst/>
            <a:gdLst>
              <a:gd name="connsiteX0" fmla="*/ 0 w 7149410"/>
              <a:gd name="connsiteY0" fmla="*/ 323901 h 1943370"/>
              <a:gd name="connsiteX1" fmla="*/ 323901 w 7149410"/>
              <a:gd name="connsiteY1" fmla="*/ 0 h 1943370"/>
              <a:gd name="connsiteX2" fmla="*/ 6825509 w 7149410"/>
              <a:gd name="connsiteY2" fmla="*/ 0 h 1943370"/>
              <a:gd name="connsiteX3" fmla="*/ 7149410 w 7149410"/>
              <a:gd name="connsiteY3" fmla="*/ 323901 h 1943370"/>
              <a:gd name="connsiteX4" fmla="*/ 7149410 w 7149410"/>
              <a:gd name="connsiteY4" fmla="*/ 1619469 h 1943370"/>
              <a:gd name="connsiteX5" fmla="*/ 6825509 w 7149410"/>
              <a:gd name="connsiteY5" fmla="*/ 1943370 h 1943370"/>
              <a:gd name="connsiteX6" fmla="*/ 323901 w 7149410"/>
              <a:gd name="connsiteY6" fmla="*/ 1943370 h 1943370"/>
              <a:gd name="connsiteX7" fmla="*/ 0 w 7149410"/>
              <a:gd name="connsiteY7" fmla="*/ 1619469 h 1943370"/>
              <a:gd name="connsiteX8" fmla="*/ 0 w 7149410"/>
              <a:gd name="connsiteY8" fmla="*/ 323901 h 194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9410" h="1943370" fill="none" extrusionOk="0">
                <a:moveTo>
                  <a:pt x="0" y="323901"/>
                </a:moveTo>
                <a:cubicBezTo>
                  <a:pt x="97" y="147645"/>
                  <a:pt x="152184" y="12032"/>
                  <a:pt x="323901" y="0"/>
                </a:cubicBezTo>
                <a:cubicBezTo>
                  <a:pt x="2642247" y="72427"/>
                  <a:pt x="5584118" y="61419"/>
                  <a:pt x="6825509" y="0"/>
                </a:cubicBezTo>
                <a:cubicBezTo>
                  <a:pt x="6999978" y="-30409"/>
                  <a:pt x="7124679" y="137535"/>
                  <a:pt x="7149410" y="323901"/>
                </a:cubicBezTo>
                <a:cubicBezTo>
                  <a:pt x="7249051" y="874799"/>
                  <a:pt x="7112879" y="1302982"/>
                  <a:pt x="7149410" y="1619469"/>
                </a:cubicBezTo>
                <a:cubicBezTo>
                  <a:pt x="7150041" y="1795151"/>
                  <a:pt x="6989771" y="1926976"/>
                  <a:pt x="6825509" y="1943370"/>
                </a:cubicBezTo>
                <a:cubicBezTo>
                  <a:pt x="4164830" y="1973197"/>
                  <a:pt x="1464035" y="1864064"/>
                  <a:pt x="323901" y="1943370"/>
                </a:cubicBezTo>
                <a:cubicBezTo>
                  <a:pt x="150959" y="1942698"/>
                  <a:pt x="-2859" y="1798920"/>
                  <a:pt x="0" y="1619469"/>
                </a:cubicBezTo>
                <a:cubicBezTo>
                  <a:pt x="77768" y="985538"/>
                  <a:pt x="-45042" y="917425"/>
                  <a:pt x="0" y="323901"/>
                </a:cubicBezTo>
                <a:close/>
              </a:path>
              <a:path w="7149410" h="1943370" stroke="0" extrusionOk="0">
                <a:moveTo>
                  <a:pt x="0" y="323901"/>
                </a:moveTo>
                <a:cubicBezTo>
                  <a:pt x="21470" y="150867"/>
                  <a:pt x="146387" y="2858"/>
                  <a:pt x="323901" y="0"/>
                </a:cubicBezTo>
                <a:cubicBezTo>
                  <a:pt x="2897402" y="123000"/>
                  <a:pt x="5109211" y="-96860"/>
                  <a:pt x="6825509" y="0"/>
                </a:cubicBezTo>
                <a:cubicBezTo>
                  <a:pt x="7001647" y="-2095"/>
                  <a:pt x="7158831" y="126021"/>
                  <a:pt x="7149410" y="323901"/>
                </a:cubicBezTo>
                <a:cubicBezTo>
                  <a:pt x="7132773" y="718013"/>
                  <a:pt x="7198795" y="1450182"/>
                  <a:pt x="7149410" y="1619469"/>
                </a:cubicBezTo>
                <a:cubicBezTo>
                  <a:pt x="7126208" y="1806761"/>
                  <a:pt x="6980420" y="1939446"/>
                  <a:pt x="6825509" y="1943370"/>
                </a:cubicBezTo>
                <a:cubicBezTo>
                  <a:pt x="4457892" y="1782663"/>
                  <a:pt x="1874935" y="1983037"/>
                  <a:pt x="323901" y="1943370"/>
                </a:cubicBezTo>
                <a:cubicBezTo>
                  <a:pt x="134905" y="1941328"/>
                  <a:pt x="-24291" y="1787351"/>
                  <a:pt x="0" y="1619469"/>
                </a:cubicBezTo>
                <a:cubicBezTo>
                  <a:pt x="-80570" y="1215276"/>
                  <a:pt x="86303" y="623876"/>
                  <a:pt x="0" y="323901"/>
                </a:cubicBezTo>
                <a:close/>
              </a:path>
            </a:pathLst>
          </a:custGeom>
          <a:ln w="38100">
            <a:solidFill>
              <a:srgbClr val="002060"/>
            </a:solidFill>
            <a:headEnd/>
            <a:tailEnd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¡Ser padres de un/a niño/a o adolescente con TDAH es un gran reto! </a:t>
            </a:r>
          </a:p>
          <a:p>
            <a:pPr>
              <a:buClrTx/>
              <a:buFontTx/>
              <a:buNone/>
            </a:pPr>
            <a:endParaRPr lang="es-ES" altLang="es-E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s-ES" altLang="es-E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Es uno de los trastornos que mayor repercusión causa en las familias y, a su vez, el funcionamiento de ésta influirá significativamente en la evolución y desarrollo de dicho trastorno.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5BB1F0B-A3FD-430A-AAB7-B670FE4A7BF4}"/>
              </a:ext>
            </a:extLst>
          </p:cNvPr>
          <p:cNvSpPr/>
          <p:nvPr/>
        </p:nvSpPr>
        <p:spPr bwMode="auto">
          <a:xfrm rot="10800000" flipH="1" flipV="1">
            <a:off x="1822312" y="4645950"/>
            <a:ext cx="6924123" cy="1741598"/>
          </a:xfrm>
          <a:custGeom>
            <a:avLst/>
            <a:gdLst>
              <a:gd name="connsiteX0" fmla="*/ 0 w 6924123"/>
              <a:gd name="connsiteY0" fmla="*/ 290272 h 1741598"/>
              <a:gd name="connsiteX1" fmla="*/ 290272 w 6924123"/>
              <a:gd name="connsiteY1" fmla="*/ 0 h 1741598"/>
              <a:gd name="connsiteX2" fmla="*/ 6633851 w 6924123"/>
              <a:gd name="connsiteY2" fmla="*/ 0 h 1741598"/>
              <a:gd name="connsiteX3" fmla="*/ 6924123 w 6924123"/>
              <a:gd name="connsiteY3" fmla="*/ 290272 h 1741598"/>
              <a:gd name="connsiteX4" fmla="*/ 6924123 w 6924123"/>
              <a:gd name="connsiteY4" fmla="*/ 1451326 h 1741598"/>
              <a:gd name="connsiteX5" fmla="*/ 6633851 w 6924123"/>
              <a:gd name="connsiteY5" fmla="*/ 1741598 h 1741598"/>
              <a:gd name="connsiteX6" fmla="*/ 290272 w 6924123"/>
              <a:gd name="connsiteY6" fmla="*/ 1741598 h 1741598"/>
              <a:gd name="connsiteX7" fmla="*/ 0 w 6924123"/>
              <a:gd name="connsiteY7" fmla="*/ 1451326 h 1741598"/>
              <a:gd name="connsiteX8" fmla="*/ 0 w 6924123"/>
              <a:gd name="connsiteY8" fmla="*/ 290272 h 174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4123" h="1741598" fill="none" extrusionOk="0">
                <a:moveTo>
                  <a:pt x="0" y="290272"/>
                </a:moveTo>
                <a:cubicBezTo>
                  <a:pt x="-395" y="142892"/>
                  <a:pt x="137250" y="-14710"/>
                  <a:pt x="290272" y="0"/>
                </a:cubicBezTo>
                <a:cubicBezTo>
                  <a:pt x="3039010" y="29483"/>
                  <a:pt x="4839079" y="4220"/>
                  <a:pt x="6633851" y="0"/>
                </a:cubicBezTo>
                <a:cubicBezTo>
                  <a:pt x="6811963" y="6705"/>
                  <a:pt x="6915534" y="141106"/>
                  <a:pt x="6924123" y="290272"/>
                </a:cubicBezTo>
                <a:cubicBezTo>
                  <a:pt x="6882449" y="509101"/>
                  <a:pt x="6862566" y="901902"/>
                  <a:pt x="6924123" y="1451326"/>
                </a:cubicBezTo>
                <a:cubicBezTo>
                  <a:pt x="6930980" y="1615329"/>
                  <a:pt x="6803539" y="1750038"/>
                  <a:pt x="6633851" y="1741598"/>
                </a:cubicBezTo>
                <a:cubicBezTo>
                  <a:pt x="5795091" y="1775726"/>
                  <a:pt x="1914598" y="1618806"/>
                  <a:pt x="290272" y="1741598"/>
                </a:cubicBezTo>
                <a:cubicBezTo>
                  <a:pt x="120885" y="1759678"/>
                  <a:pt x="-7799" y="1624638"/>
                  <a:pt x="0" y="1451326"/>
                </a:cubicBezTo>
                <a:cubicBezTo>
                  <a:pt x="30898" y="946951"/>
                  <a:pt x="91116" y="417614"/>
                  <a:pt x="0" y="290272"/>
                </a:cubicBezTo>
                <a:close/>
              </a:path>
              <a:path w="6924123" h="1741598" stroke="0" extrusionOk="0">
                <a:moveTo>
                  <a:pt x="0" y="290272"/>
                </a:moveTo>
                <a:cubicBezTo>
                  <a:pt x="-3164" y="135344"/>
                  <a:pt x="140705" y="5806"/>
                  <a:pt x="290272" y="0"/>
                </a:cubicBezTo>
                <a:cubicBezTo>
                  <a:pt x="2970146" y="-40312"/>
                  <a:pt x="3610544" y="-70188"/>
                  <a:pt x="6633851" y="0"/>
                </a:cubicBezTo>
                <a:cubicBezTo>
                  <a:pt x="6772047" y="-2081"/>
                  <a:pt x="6932960" y="112803"/>
                  <a:pt x="6924123" y="290272"/>
                </a:cubicBezTo>
                <a:cubicBezTo>
                  <a:pt x="6932383" y="541520"/>
                  <a:pt x="6875464" y="1198696"/>
                  <a:pt x="6924123" y="1451326"/>
                </a:cubicBezTo>
                <a:cubicBezTo>
                  <a:pt x="6922031" y="1636622"/>
                  <a:pt x="6772348" y="1741919"/>
                  <a:pt x="6633851" y="1741598"/>
                </a:cubicBezTo>
                <a:cubicBezTo>
                  <a:pt x="5731786" y="1758949"/>
                  <a:pt x="3092715" y="1864944"/>
                  <a:pt x="290272" y="1741598"/>
                </a:cubicBezTo>
                <a:cubicBezTo>
                  <a:pt x="133599" y="1726273"/>
                  <a:pt x="17982" y="1634097"/>
                  <a:pt x="0" y="1451326"/>
                </a:cubicBezTo>
                <a:cubicBezTo>
                  <a:pt x="-19264" y="1307790"/>
                  <a:pt x="49650" y="486003"/>
                  <a:pt x="0" y="290272"/>
                </a:cubicBezTo>
                <a:close/>
              </a:path>
            </a:pathLst>
          </a:custGeom>
          <a:ln w="38100">
            <a:solidFill>
              <a:srgbClr val="FF3300"/>
            </a:solidFill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s-ES" alt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reducir el impacto en el ámbito familiar</a:t>
            </a:r>
            <a:r>
              <a:rPr lang="es-ES" alt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es necesario que los padres accedan a la información y los recursos adecuados para regular toda la amalgama emocional que van a experimentar (ira, frustración, ansiedad, desesperanza, rabia, miedo, cansancio etc.). </a:t>
            </a:r>
          </a:p>
        </p:txBody>
      </p:sp>
    </p:spTree>
    <p:extLst>
      <p:ext uri="{BB962C8B-B14F-4D97-AF65-F5344CB8AC3E}">
        <p14:creationId xmlns:p14="http://schemas.microsoft.com/office/powerpoint/2010/main" val="304996179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D653941-CD08-4A19-AF33-8F6A4102C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936750"/>
            <a:ext cx="31718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4DDDD0B-31E0-417F-B4F3-608913002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2151063"/>
            <a:ext cx="4248150" cy="244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s-ES" altLang="es-ES" sz="2000" dirty="0">
                <a:solidFill>
                  <a:srgbClr val="000000"/>
                </a:solidFill>
              </a:rPr>
              <a:t>Establecer una </a:t>
            </a:r>
            <a:r>
              <a:rPr lang="es-ES" altLang="es-ES" sz="2000" b="1" dirty="0">
                <a:solidFill>
                  <a:srgbClr val="FF6600"/>
                </a:solidFill>
              </a:rPr>
              <a:t>agenda de ida y vuelta </a:t>
            </a:r>
            <a:r>
              <a:rPr lang="es-ES" altLang="es-ES" sz="2000" dirty="0">
                <a:solidFill>
                  <a:srgbClr val="000000"/>
                </a:solidFill>
              </a:rPr>
              <a:t>donde recoja las tarea y una breve descripción de cómo ha ido el día.</a:t>
            </a:r>
          </a:p>
          <a:p>
            <a:pPr algn="just"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es-ES" altLang="es-ES" sz="2000" dirty="0">
                <a:solidFill>
                  <a:srgbClr val="000000"/>
                </a:solidFill>
              </a:rPr>
              <a:t>También podemos ayudarnos de soportes digitales.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DF5FA8B-F674-493A-BFFA-9D89D8905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252413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1773 45696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ESTRATEGIAS CONJUNTAS: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F108082-025D-404E-B420-F70BA142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77939"/>
            <a:ext cx="55592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</a:rPr>
              <a:t>1. LA IMPORTANCIA DE LA AGENDA:</a:t>
            </a: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FF6600"/>
              </a:solidFill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FF66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DC937A6-8188-4643-A8EC-0425D1AE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50514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D6EB947-9128-4D27-820D-B81F90CAA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252413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1773 45696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ESTRATEGIAS CONJUNTAS: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C4A2AC2-0CEB-4344-9CE8-3A2078ADC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77939"/>
            <a:ext cx="55592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</a:rPr>
              <a:t>2. AYUDA AL ESTUDIO </a:t>
            </a:r>
            <a:endParaRPr lang="es-ES" altLang="es-ES" sz="2000" dirty="0">
              <a:solidFill>
                <a:srgbClr val="FF6600"/>
              </a:solidFill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FF66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C9B2DA-E5B3-430C-96B4-FC65350E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C3771CD2-8698-4DE0-AF15-714E89294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9262"/>
            <a:ext cx="5256212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FF6600"/>
                </a:solidFill>
              </a:rPr>
              <a:t>Establecer un calendario de tareas:</a:t>
            </a:r>
          </a:p>
          <a:p>
            <a:pPr algn="just">
              <a:buClrTx/>
              <a:buFontTx/>
              <a:buNone/>
            </a:pPr>
            <a:r>
              <a:rPr lang="es-ES" altLang="es-ES" sz="2000" i="1" dirty="0">
                <a:solidFill>
                  <a:srgbClr val="000000"/>
                </a:solidFill>
              </a:rPr>
              <a:t>Mantener una situación estructurada en</a:t>
            </a:r>
          </a:p>
          <a:p>
            <a:pPr algn="just">
              <a:buClrTx/>
              <a:buFontTx/>
              <a:buNone/>
            </a:pPr>
            <a:r>
              <a:rPr lang="es-ES" altLang="es-ES" sz="2000" i="1" dirty="0">
                <a:solidFill>
                  <a:srgbClr val="000000"/>
                </a:solidFill>
              </a:rPr>
              <a:t>casa.</a:t>
            </a:r>
            <a:endParaRPr lang="es-ES" altLang="es-ES" sz="2000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</a:pPr>
            <a:endParaRPr lang="es-ES" altLang="es-ES" sz="2000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</a:pPr>
            <a:r>
              <a:rPr lang="es-ES" altLang="es-ES" sz="2000" dirty="0">
                <a:solidFill>
                  <a:srgbClr val="000000"/>
                </a:solidFill>
              </a:rPr>
              <a:t>El calendario </a:t>
            </a:r>
            <a:r>
              <a:rPr lang="es-ES" altLang="es-ES" sz="2000" b="1" dirty="0">
                <a:solidFill>
                  <a:srgbClr val="000000"/>
                </a:solidFill>
              </a:rPr>
              <a:t>indicará en cada momento</a:t>
            </a:r>
            <a:r>
              <a:rPr lang="es-ES" altLang="es-ES" sz="2000" dirty="0">
                <a:solidFill>
                  <a:srgbClr val="000000"/>
                </a:solidFill>
              </a:rPr>
              <a:t>, las diversas actividades a realizar en casa:</a:t>
            </a:r>
          </a:p>
          <a:p>
            <a:pPr algn="just">
              <a:buClrTx/>
              <a:buFontTx/>
              <a:buNone/>
            </a:pPr>
            <a:r>
              <a:rPr lang="es-ES" altLang="es-ES" sz="2000" dirty="0">
                <a:solidFill>
                  <a:srgbClr val="000000"/>
                </a:solidFill>
              </a:rPr>
              <a:t> 	</a:t>
            </a:r>
            <a:r>
              <a:rPr lang="es-ES" altLang="es-ES" sz="1800" dirty="0">
                <a:solidFill>
                  <a:srgbClr val="000000"/>
                </a:solidFill>
              </a:rPr>
              <a:t>comer</a:t>
            </a:r>
            <a:r>
              <a:rPr lang="es-ES" altLang="es-ES" sz="2000" dirty="0">
                <a:solidFill>
                  <a:srgbClr val="000000"/>
                </a:solidFill>
              </a:rPr>
              <a:t> </a:t>
            </a:r>
          </a:p>
          <a:p>
            <a:pPr lvl="1" algn="just"/>
            <a:r>
              <a:rPr lang="es-ES" altLang="es-ES" sz="1800" dirty="0">
                <a:solidFill>
                  <a:srgbClr val="000000"/>
                </a:solidFill>
              </a:rPr>
              <a:t>lavarse los dientes </a:t>
            </a:r>
          </a:p>
          <a:p>
            <a:pPr lvl="1" algn="just"/>
            <a:r>
              <a:rPr lang="es-ES" altLang="es-ES" sz="1800" dirty="0">
                <a:solidFill>
                  <a:srgbClr val="000000"/>
                </a:solidFill>
              </a:rPr>
              <a:t>hacer deberes </a:t>
            </a:r>
          </a:p>
          <a:p>
            <a:pPr lvl="1" algn="just"/>
            <a:r>
              <a:rPr lang="es-ES" altLang="es-ES" sz="1800" dirty="0">
                <a:solidFill>
                  <a:srgbClr val="000000"/>
                </a:solidFill>
              </a:rPr>
              <a:t>descansar </a:t>
            </a:r>
          </a:p>
          <a:p>
            <a:pPr lvl="1" algn="just"/>
            <a:r>
              <a:rPr lang="es-ES" altLang="es-ES" sz="1800" dirty="0">
                <a:solidFill>
                  <a:srgbClr val="000000"/>
                </a:solidFill>
              </a:rPr>
              <a:t>merendar </a:t>
            </a:r>
          </a:p>
          <a:p>
            <a:pPr lvl="1" algn="just"/>
            <a:r>
              <a:rPr lang="es-ES" altLang="es-ES" sz="1800" dirty="0">
                <a:solidFill>
                  <a:srgbClr val="000000"/>
                </a:solidFill>
              </a:rPr>
              <a:t>jugar </a:t>
            </a:r>
          </a:p>
          <a:p>
            <a:pPr lvl="1" algn="just"/>
            <a:r>
              <a:rPr lang="es-ES" altLang="es-ES" sz="1800" dirty="0">
                <a:solidFill>
                  <a:srgbClr val="000000"/>
                </a:solidFill>
              </a:rPr>
              <a:t>estudiar </a:t>
            </a:r>
          </a:p>
          <a:p>
            <a:pPr lvl="1" algn="just"/>
            <a:r>
              <a:rPr lang="es-ES" altLang="es-ES" sz="1800" dirty="0">
                <a:solidFill>
                  <a:srgbClr val="000000"/>
                </a:solidFill>
              </a:rPr>
              <a:t>ver la TV </a:t>
            </a:r>
          </a:p>
          <a:p>
            <a:pPr lvl="1" algn="just"/>
            <a:r>
              <a:rPr lang="es-ES" altLang="es-ES" sz="1800" dirty="0">
                <a:solidFill>
                  <a:srgbClr val="000000"/>
                </a:solidFill>
              </a:rPr>
              <a:t>ducharse</a:t>
            </a:r>
          </a:p>
          <a:p>
            <a:pPr lvl="1" algn="just"/>
            <a:r>
              <a:rPr lang="es-ES" altLang="es-ES" sz="1800" dirty="0">
                <a:solidFill>
                  <a:srgbClr val="000000"/>
                </a:solidFill>
              </a:rPr>
              <a:t> ponerse el pijama </a:t>
            </a:r>
          </a:p>
          <a:p>
            <a:pPr lvl="1" algn="just"/>
            <a:r>
              <a:rPr lang="es-ES" altLang="es-ES" sz="1800" dirty="0">
                <a:solidFill>
                  <a:srgbClr val="000000"/>
                </a:solidFill>
              </a:rPr>
              <a:t>cenar, etc.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01307-D695-456B-BBEC-43B1269AC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1276350"/>
            <a:ext cx="250507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31AD2E-9644-4DDA-B61B-A058230B4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959225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68695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FDE76D8-91CD-4922-9106-5C0785221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252413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1773 45696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ESTRATEGIAS CONJUNTAS: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1BE7D62-0A95-4723-BEDB-AE464DB4C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77939"/>
            <a:ext cx="55592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</a:rPr>
              <a:t>2. AYUDA AL ESTUDIO </a:t>
            </a:r>
            <a:endParaRPr lang="es-ES" altLang="es-ES" sz="2000" dirty="0">
              <a:solidFill>
                <a:srgbClr val="FF6600"/>
              </a:solidFill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FF66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69A738-9A5C-4F5D-A81A-0A27443B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D4CEDB9-B38E-4F10-8C4C-6833D18AB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22991"/>
            <a:ext cx="5444089" cy="466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FF6600"/>
                </a:solidFill>
              </a:rPr>
              <a:t>Establecer un ambiente de estudio </a:t>
            </a:r>
            <a:r>
              <a:rPr lang="es-ES" altLang="es-ES" sz="2000" dirty="0">
                <a:solidFill>
                  <a:srgbClr val="000000"/>
                </a:solidFill>
              </a:rPr>
              <a:t>libre de ruidos o interrupciones.</a:t>
            </a:r>
          </a:p>
          <a:p>
            <a:pPr algn="just">
              <a:buClrTx/>
              <a:buFontTx/>
              <a:buNone/>
            </a:pPr>
            <a:endParaRPr lang="es-ES" altLang="es-ES" sz="2000" b="1" dirty="0">
              <a:solidFill>
                <a:srgbClr val="FF6600"/>
              </a:solidFill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FF6600"/>
                </a:solidFill>
              </a:rPr>
              <a:t>Organización del material </a:t>
            </a:r>
          </a:p>
          <a:p>
            <a:pPr algn="just">
              <a:buClrTx/>
            </a:pPr>
            <a:endParaRPr lang="es-ES" altLang="es-ES" sz="2000" b="1" dirty="0">
              <a:solidFill>
                <a:srgbClr val="FF6600"/>
              </a:solidFill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FF6600"/>
                </a:solidFill>
                <a:cs typeface="Times New Roman" panose="02020603050405020304" pitchFamily="18" charset="0"/>
              </a:rPr>
              <a:t> Pactar y establecer una rutina diaria de estudio: </a:t>
            </a:r>
            <a:r>
              <a:rPr lang="es-ES" altLang="es-E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establecer horarios de trabajo y de descanso. Pactar privilegios. Se debe implicar al niño/a en este proceso y tratar de que el horario sea más o menos fijo, contando siempre con un tiempo para imprevistos.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FF6600"/>
                </a:solidFill>
                <a:cs typeface="Times New Roman" panose="02020603050405020304" pitchFamily="18" charset="0"/>
              </a:rPr>
              <a:t>Empezar todos los días a una hora regular y en un horario continuo. 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endParaRPr lang="es-ES" altLang="es-ES" sz="2000" b="1" dirty="0">
              <a:solidFill>
                <a:srgbClr val="FF6600"/>
              </a:solidFill>
            </a:endParaRPr>
          </a:p>
          <a:p>
            <a:pPr algn="just">
              <a:buClrTx/>
              <a:buFontTx/>
              <a:buNone/>
            </a:pPr>
            <a:endParaRPr lang="es-ES" altLang="es-ES" sz="1600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</a:pPr>
            <a:endParaRPr lang="es-ES" altLang="es-ES" sz="1600" dirty="0">
              <a:solidFill>
                <a:srgbClr val="00000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D12DE74-4541-4438-8C88-890BA868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90" y="2835966"/>
            <a:ext cx="272415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55026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C737B71-61B6-4C20-AF05-B706D9862693}"/>
              </a:ext>
            </a:extLst>
          </p:cNvPr>
          <p:cNvSpPr/>
          <p:nvPr/>
        </p:nvSpPr>
        <p:spPr>
          <a:xfrm>
            <a:off x="440634" y="1668980"/>
            <a:ext cx="82627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</a:pPr>
            <a:endParaRPr lang="es-ES" alt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descansos deben estar entre los </a:t>
            </a: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 20 minutos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no más</a:t>
            </a:r>
          </a:p>
          <a:p>
            <a:pPr algn="just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horario de estudio debe organizarse </a:t>
            </a:r>
            <a:r>
              <a:rPr lang="es-ES" alt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función de la dificultad de las asignaturas</a:t>
            </a:r>
          </a:p>
          <a:p>
            <a:pPr algn="just">
              <a:buClrTx/>
              <a:buFontTx/>
              <a:buNone/>
            </a:pPr>
            <a:endParaRPr lang="es-ES" alt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 de guía externa: 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ayudar a organizar y planificar el estudio diario.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s-E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s-ES" altLang="es-ES" b="1" dirty="0">
                <a:solidFill>
                  <a:srgbClr val="FF6600"/>
                </a:solidFill>
                <a:cs typeface="Times New Roman" panose="02020603050405020304" pitchFamily="18" charset="0"/>
              </a:rPr>
              <a:t>Antes de ponerse a estudiar: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altLang="es-ES" dirty="0">
                <a:solidFill>
                  <a:srgbClr val="000000"/>
                </a:solidFill>
                <a:cs typeface="Times New Roman" panose="02020603050405020304" pitchFamily="18" charset="0"/>
              </a:rPr>
              <a:t>Se debe revisar la agenda con el niño/a asignatura por asignatura. Preguntando lo que han visto ese día (no sólo tener en cuenta los deberes).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altLang="es-ES" dirty="0">
                <a:solidFill>
                  <a:srgbClr val="000000"/>
                </a:solidFill>
                <a:cs typeface="Times New Roman" panose="02020603050405020304" pitchFamily="18" charset="0"/>
              </a:rPr>
              <a:t>Organizar las tareas a realizar ese día y el tiempo que deben dedicar.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altLang="es-ES" dirty="0">
                <a:solidFill>
                  <a:srgbClr val="000000"/>
                </a:solidFill>
                <a:cs typeface="Times New Roman" panose="02020603050405020304" pitchFamily="18" charset="0"/>
              </a:rPr>
              <a:t>Organizar el repaso de los contenidos vistos ese día en clase.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altLang="es-ES" dirty="0">
                <a:solidFill>
                  <a:srgbClr val="000000"/>
                </a:solidFill>
                <a:cs typeface="Times New Roman" panose="02020603050405020304" pitchFamily="18" charset="0"/>
              </a:rPr>
              <a:t>Dividir las tareas: proporcionar los deberes divididos en pasos o sub-tareas.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altLang="es-ES" dirty="0">
                <a:solidFill>
                  <a:srgbClr val="000000"/>
                </a:solidFill>
                <a:cs typeface="Times New Roman" panose="02020603050405020304" pitchFamily="18" charset="0"/>
              </a:rPr>
              <a:t>Instaurar aprendizaje en autoinstrucciones para realizar las tareas:</a:t>
            </a:r>
          </a:p>
          <a:p>
            <a:pPr algn="just">
              <a:buClrTx/>
              <a:buFontTx/>
              <a:buNone/>
            </a:pPr>
            <a:endParaRPr lang="es-ES" alt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D420D08-732D-4367-8237-D6F1C5C3F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97" y="-13252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1773 45696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ESTRATEGIAS CONJUNTAS: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406B7F2-EBF6-4DFD-BF53-AA792F77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16" y="1118118"/>
            <a:ext cx="55592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</a:rPr>
              <a:t>2. AYUDA AL ESTUDIO </a:t>
            </a:r>
            <a:endParaRPr lang="es-ES" altLang="es-ES" sz="2000" dirty="0">
              <a:solidFill>
                <a:srgbClr val="FF6600"/>
              </a:solidFill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FF66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7E4EC9-3289-41A9-A65F-CF50F38D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9326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854ED28-4344-4BD7-82B5-1C9F1156D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97" y="-13252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1773 45696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ESTRATEGIAS CONJUNTAS: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075A09F-5C63-4D8B-88AE-9E8C4A195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16" y="1118118"/>
            <a:ext cx="55592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</a:rPr>
              <a:t>2. AYUDA AL ESTUDIO </a:t>
            </a:r>
            <a:endParaRPr lang="es-ES" altLang="es-ES" sz="2000" dirty="0">
              <a:solidFill>
                <a:srgbClr val="FF6600"/>
              </a:solidFill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FF66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1AA13E-2370-4B44-9093-3C27312B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E3E5ADD-4D29-481D-A2B7-A3D1B858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69" y="2252145"/>
            <a:ext cx="2735262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BFF1084-8578-4E01-AFFB-1B07769C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40" y="2252145"/>
            <a:ext cx="28860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4992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7665A2F-3D50-48FA-B491-C51874F49214}"/>
              </a:ext>
            </a:extLst>
          </p:cNvPr>
          <p:cNvSpPr/>
          <p:nvPr/>
        </p:nvSpPr>
        <p:spPr>
          <a:xfrm>
            <a:off x="809625" y="1997839"/>
            <a:ext cx="73085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-Hacer un listado de todos los trabajos a entregar y fechas de exámenes</a:t>
            </a:r>
            <a:r>
              <a:rPr lang="es-ES" alt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Anotarlas en un calendario visible y organizar el trabajo en plazos.</a:t>
            </a:r>
          </a:p>
          <a:p>
            <a:pPr algn="just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-Ayudarle a priorizar las actividades</a:t>
            </a:r>
            <a:r>
              <a:rPr lang="es-ES" altLang="es-E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Ordenando lo que debe hacer según su importancia.(ayudarle a reflexionar sobre la importancia de cada actividad).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98B5ACD-2396-45A2-89A9-50199895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97" y="-13252"/>
            <a:ext cx="7867650" cy="723900"/>
          </a:xfrm>
          <a:custGeom>
            <a:avLst/>
            <a:gdLst>
              <a:gd name="G0" fmla="+- 21599 0 0"/>
              <a:gd name="G1" fmla="+- 1 0 0"/>
              <a:gd name="G2" fmla="+- 2 0 0"/>
              <a:gd name="G3" fmla="*/ 1 1773 45696"/>
              <a:gd name="T0" fmla="*/ 3933825 w 21600"/>
              <a:gd name="T1" fmla="*/ 0 h 21600"/>
              <a:gd name="T2" fmla="*/ 7867650 w 21600"/>
              <a:gd name="T3" fmla="*/ 361950 h 21600"/>
              <a:gd name="T4" fmla="*/ 3933825 w 21600"/>
              <a:gd name="T5" fmla="*/ 723900 h 21600"/>
              <a:gd name="T6" fmla="*/ 0 w 21600"/>
              <a:gd name="T7" fmla="*/ 361950 h 21600"/>
              <a:gd name="T8" fmla="*/ 3933825 w 21600"/>
              <a:gd name="T9" fmla="*/ 361950 h 21600"/>
              <a:gd name="T10" fmla="*/ 3933825 w 21600"/>
              <a:gd name="T11" fmla="*/ 361950 h 21600"/>
              <a:gd name="T12" fmla="*/ 3933825 w 21600"/>
              <a:gd name="T13" fmla="*/ 361950 h 21600"/>
              <a:gd name="T14" fmla="*/ 3933825 w 21600"/>
              <a:gd name="T15" fmla="*/ 361950 h 21600"/>
              <a:gd name="T16" fmla="*/ 0 w 21600"/>
              <a:gd name="T17" fmla="*/ 0 h 21600"/>
              <a:gd name="T18" fmla="*/ 21600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2800" b="1" dirty="0">
                <a:solidFill>
                  <a:srgbClr val="FF6600"/>
                </a:solidFill>
                <a:cs typeface="Arial" panose="020B0604020202020204" pitchFamily="34" charset="0"/>
              </a:rPr>
              <a:t>ESTRATEGIAS CONJUNTAS: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BF9D279-537E-46FB-8CFC-614859BC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16" y="1118118"/>
            <a:ext cx="55592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6600"/>
                </a:solidFill>
              </a:rPr>
              <a:t>2. AYUDA AL ESTUDIO </a:t>
            </a:r>
            <a:endParaRPr lang="es-ES" altLang="es-ES" sz="2000" dirty="0">
              <a:solidFill>
                <a:srgbClr val="FF6600"/>
              </a:solidFill>
            </a:endParaRPr>
          </a:p>
          <a:p>
            <a:pPr>
              <a:buClrTx/>
              <a:buFontTx/>
              <a:buNone/>
            </a:pPr>
            <a:endParaRPr lang="es-ES" altLang="es-ES" sz="2000" dirty="0">
              <a:solidFill>
                <a:srgbClr val="FF66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D1FCF25-7FBE-4384-B025-3D93385A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Agenda, Notebook, Libros, Cita, Estudiante, Escritorio">
            <a:extLst>
              <a:ext uri="{FF2B5EF4-FFF2-40B4-BE49-F238E27FC236}">
                <a16:creationId xmlns:a16="http://schemas.microsoft.com/office/drawing/2014/main" id="{E349A0EA-7A19-45E3-B87E-425D9D7C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05" y="4358023"/>
            <a:ext cx="3216842" cy="2144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EFB6409-7D50-4F80-8D24-D7E7165C849F}"/>
              </a:ext>
            </a:extLst>
          </p:cNvPr>
          <p:cNvSpPr/>
          <p:nvPr/>
        </p:nvSpPr>
        <p:spPr>
          <a:xfrm>
            <a:off x="809625" y="41767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Revisar la agenda 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anotar positiva o negativamente en el Contrato según las indicaciones del profesorado.</a:t>
            </a:r>
          </a:p>
        </p:txBody>
      </p:sp>
    </p:spTree>
    <p:extLst>
      <p:ext uri="{BB962C8B-B14F-4D97-AF65-F5344CB8AC3E}">
        <p14:creationId xmlns:p14="http://schemas.microsoft.com/office/powerpoint/2010/main" val="306714239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36BF246-B628-4B7E-99A7-53ED2BED4F1F}"/>
              </a:ext>
            </a:extLst>
          </p:cNvPr>
          <p:cNvSpPr txBox="1"/>
          <p:nvPr/>
        </p:nvSpPr>
        <p:spPr>
          <a:xfrm>
            <a:off x="1610139" y="2828837"/>
            <a:ext cx="5923722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gl-ES" sz="7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GRACIAS</a:t>
            </a:r>
            <a:endParaRPr kumimoji="0" lang="es-ES" sz="7200" b="1" i="0" u="none" strike="noStrike" cap="none" spc="0" normalizeH="0" baseline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4209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FCDF4B0-D045-47A2-B740-8E144B84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FAMILIA Y TDAH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DDFB2-5B8C-4C4D-A7E2-AE9EE0FF7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92CB1FB-5371-47C4-B2AA-B1E2723035EC}"/>
              </a:ext>
            </a:extLst>
          </p:cNvPr>
          <p:cNvSpPr/>
          <p:nvPr/>
        </p:nvSpPr>
        <p:spPr bwMode="auto">
          <a:xfrm>
            <a:off x="1673375" y="4538096"/>
            <a:ext cx="5980320" cy="2005425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3022464896">
                  <a:custGeom>
                    <a:avLst/>
                    <a:gdLst>
                      <a:gd name="connsiteX0" fmla="*/ 0 w 7208534"/>
                      <a:gd name="connsiteY0" fmla="*/ 252033 h 1512168"/>
                      <a:gd name="connsiteX1" fmla="*/ 252033 w 7208534"/>
                      <a:gd name="connsiteY1" fmla="*/ 0 h 1512168"/>
                      <a:gd name="connsiteX2" fmla="*/ 6956501 w 7208534"/>
                      <a:gd name="connsiteY2" fmla="*/ 0 h 1512168"/>
                      <a:gd name="connsiteX3" fmla="*/ 7208534 w 7208534"/>
                      <a:gd name="connsiteY3" fmla="*/ 252033 h 1512168"/>
                      <a:gd name="connsiteX4" fmla="*/ 7208534 w 7208534"/>
                      <a:gd name="connsiteY4" fmla="*/ 1260135 h 1512168"/>
                      <a:gd name="connsiteX5" fmla="*/ 6956501 w 7208534"/>
                      <a:gd name="connsiteY5" fmla="*/ 1512168 h 1512168"/>
                      <a:gd name="connsiteX6" fmla="*/ 252033 w 7208534"/>
                      <a:gd name="connsiteY6" fmla="*/ 1512168 h 1512168"/>
                      <a:gd name="connsiteX7" fmla="*/ 0 w 7208534"/>
                      <a:gd name="connsiteY7" fmla="*/ 1260135 h 1512168"/>
                      <a:gd name="connsiteX8" fmla="*/ 0 w 7208534"/>
                      <a:gd name="connsiteY8" fmla="*/ 252033 h 151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08534" h="1512168" fill="none" extrusionOk="0">
                        <a:moveTo>
                          <a:pt x="0" y="252033"/>
                        </a:moveTo>
                        <a:cubicBezTo>
                          <a:pt x="-5692" y="130977"/>
                          <a:pt x="106341" y="-9889"/>
                          <a:pt x="252033" y="0"/>
                        </a:cubicBezTo>
                        <a:cubicBezTo>
                          <a:pt x="1508879" y="64852"/>
                          <a:pt x="5711586" y="-71865"/>
                          <a:pt x="6956501" y="0"/>
                        </a:cubicBezTo>
                        <a:cubicBezTo>
                          <a:pt x="7113126" y="-2788"/>
                          <a:pt x="7206029" y="107081"/>
                          <a:pt x="7208534" y="252033"/>
                        </a:cubicBezTo>
                        <a:cubicBezTo>
                          <a:pt x="7183983" y="411827"/>
                          <a:pt x="7214360" y="829660"/>
                          <a:pt x="7208534" y="1260135"/>
                        </a:cubicBezTo>
                        <a:cubicBezTo>
                          <a:pt x="7212274" y="1400032"/>
                          <a:pt x="7077314" y="1521606"/>
                          <a:pt x="6956501" y="1512168"/>
                        </a:cubicBezTo>
                        <a:cubicBezTo>
                          <a:pt x="5577364" y="1653993"/>
                          <a:pt x="1156867" y="1395860"/>
                          <a:pt x="252033" y="1512168"/>
                        </a:cubicBezTo>
                        <a:cubicBezTo>
                          <a:pt x="97926" y="1505249"/>
                          <a:pt x="-22732" y="1384734"/>
                          <a:pt x="0" y="1260135"/>
                        </a:cubicBezTo>
                        <a:cubicBezTo>
                          <a:pt x="-49777" y="1115211"/>
                          <a:pt x="22812" y="406312"/>
                          <a:pt x="0" y="252033"/>
                        </a:cubicBezTo>
                        <a:close/>
                      </a:path>
                      <a:path w="7208534" h="1512168" stroke="0" extrusionOk="0">
                        <a:moveTo>
                          <a:pt x="0" y="252033"/>
                        </a:moveTo>
                        <a:cubicBezTo>
                          <a:pt x="-19428" y="113564"/>
                          <a:pt x="123231" y="2150"/>
                          <a:pt x="252033" y="0"/>
                        </a:cubicBezTo>
                        <a:cubicBezTo>
                          <a:pt x="1864398" y="-42707"/>
                          <a:pt x="5569855" y="-169052"/>
                          <a:pt x="6956501" y="0"/>
                        </a:cubicBezTo>
                        <a:cubicBezTo>
                          <a:pt x="7082159" y="-1823"/>
                          <a:pt x="7212512" y="135310"/>
                          <a:pt x="7208534" y="252033"/>
                        </a:cubicBezTo>
                        <a:cubicBezTo>
                          <a:pt x="7226544" y="737882"/>
                          <a:pt x="7255207" y="1103739"/>
                          <a:pt x="7208534" y="1260135"/>
                        </a:cubicBezTo>
                        <a:cubicBezTo>
                          <a:pt x="7209500" y="1412106"/>
                          <a:pt x="7093840" y="1509085"/>
                          <a:pt x="6956501" y="1512168"/>
                        </a:cubicBezTo>
                        <a:cubicBezTo>
                          <a:pt x="5280446" y="1600792"/>
                          <a:pt x="2232684" y="1384270"/>
                          <a:pt x="252033" y="1512168"/>
                        </a:cubicBezTo>
                        <a:cubicBezTo>
                          <a:pt x="107682" y="1509672"/>
                          <a:pt x="-11530" y="1396309"/>
                          <a:pt x="0" y="1260135"/>
                        </a:cubicBezTo>
                        <a:cubicBezTo>
                          <a:pt x="167" y="796042"/>
                          <a:pt x="-79051" y="721047"/>
                          <a:pt x="0" y="25203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s-ES" altLang="es-E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de las quejas que, generalmente, tienen los padres</a:t>
            </a:r>
            <a:r>
              <a:rPr lang="es-ES" altLang="es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buClrTx/>
              <a:buFontTx/>
              <a:buNone/>
            </a:pPr>
            <a:endParaRPr lang="es-ES" altLang="es-E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Calibri" panose="020F0502020204030204" pitchFamily="34" charset="0"/>
              <a:buChar char="-"/>
            </a:pPr>
            <a:r>
              <a:rPr lang="es-ES" altLang="es-E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“Parece que no me escucha cuando hablo”. </a:t>
            </a:r>
          </a:p>
          <a:p>
            <a:pPr algn="ctr">
              <a:buFont typeface="Calibri" panose="020F0502020204030204" pitchFamily="34" charset="0"/>
              <a:buChar char="-"/>
            </a:pPr>
            <a:r>
              <a:rPr lang="es-ES" altLang="es-E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“Es muy vaga y hay que estar encima suya para que haga los deberes”.</a:t>
            </a:r>
          </a:p>
          <a:p>
            <a:pPr algn="ctr">
              <a:buFont typeface="Calibri" panose="020F0502020204030204" pitchFamily="34" charset="0"/>
              <a:buChar char="-"/>
            </a:pPr>
            <a:r>
              <a:rPr lang="es-ES" altLang="es-E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“No obedece y le da igual que lo castiguen”.</a:t>
            </a:r>
            <a:endParaRPr kumimoji="0" 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de mi hijo no obedece dibujo animado">
            <a:extLst>
              <a:ext uri="{FF2B5EF4-FFF2-40B4-BE49-F238E27FC236}">
                <a16:creationId xmlns:a16="http://schemas.microsoft.com/office/drawing/2014/main" id="{D77C308C-B9EC-4389-A994-3083B4FE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12" y="1957125"/>
            <a:ext cx="2843166" cy="22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9E1461-2CEB-4504-9EDD-082D6572CD2D}"/>
              </a:ext>
            </a:extLst>
          </p:cNvPr>
          <p:cNvSpPr txBox="1"/>
          <p:nvPr/>
        </p:nvSpPr>
        <p:spPr>
          <a:xfrm>
            <a:off x="251791" y="1899016"/>
            <a:ext cx="5980321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>
              <a:buClrTx/>
              <a:buFontTx/>
              <a:buNone/>
            </a:pP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Uno de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primeros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dicho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impacto es </a:t>
            </a:r>
            <a:r>
              <a:rPr lang="pt-BR" alt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aceptar</a:t>
            </a:r>
            <a:r>
              <a:rPr lang="pt-BR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trastorno</a:t>
            </a:r>
            <a:r>
              <a:rPr lang="pt-BR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convencerse</a:t>
            </a:r>
            <a:r>
              <a:rPr lang="pt-BR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 de que no es culpa de </a:t>
            </a:r>
            <a:r>
              <a:rPr lang="pt-BR" alt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pt-BR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 padres, </a:t>
            </a:r>
            <a:r>
              <a:rPr lang="pt-BR" alt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pt-BR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alt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buClrTx/>
              <a:buFontTx/>
              <a:buNone/>
            </a:pPr>
            <a:endParaRPr lang="pt-BR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Tx/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surgen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dudas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sobre como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actuar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cuesta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entender sus 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comportamientos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dirty="0">
                <a:latin typeface="Arial" panose="020B0604020202020204" pitchFamily="34" charset="0"/>
                <a:cs typeface="Arial" panose="020B0604020202020204" pitchFamily="34" charset="0"/>
              </a:rPr>
              <a:t>llegar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a pensar que 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hacen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 cosas para molestar.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Tx/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057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3F9257B-8D4F-4035-BA2F-801C9FA76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" y="971550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s-ES" altLang="es-E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ES" altLang="es-ES" sz="3600" b="1" dirty="0">
                <a:solidFill>
                  <a:srgbClr val="FF6600"/>
                </a:solidFill>
                <a:cs typeface="Arial" panose="020B0604020202020204" pitchFamily="34" charset="0"/>
              </a:rPr>
              <a:t>FAMILIA Y TDAH: ¿qué puede hacer la familia?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CD3B1-4907-4299-99E8-8F1BABEE2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8C450C0-8F74-4F0D-A9F0-918B08409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960558"/>
              </p:ext>
            </p:extLst>
          </p:nvPr>
        </p:nvGraphicFramePr>
        <p:xfrm>
          <a:off x="1661372" y="2080002"/>
          <a:ext cx="70309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Familia, Padre, Madre, Hija, Dibujo, Juntos, PapÃ¡, MamÃ¡">
            <a:extLst>
              <a:ext uri="{FF2B5EF4-FFF2-40B4-BE49-F238E27FC236}">
                <a16:creationId xmlns:a16="http://schemas.microsoft.com/office/drawing/2014/main" id="{D4F2F87E-E3F4-4DE7-82E2-93D38AC6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571694"/>
            <a:ext cx="1879444" cy="3080616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79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E40035-7E64-4992-BC62-553C00792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E479B5-EEC5-49C1-BCF3-E1A07D0FB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80E48C-B42C-41C8-B6C0-11C8E6FD1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B99CA1-0515-408B-A63D-B2B850281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8EA194-A990-47D5-9AEC-78BFF9C36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DE2107-81DF-4F99-BF14-D44B96917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0B64CC-1FD9-4E3E-8AEE-B5EC1854A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B7912D17-F88B-459F-8DCF-310F2DE5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26790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200" b="1" dirty="0">
                <a:solidFill>
                  <a:srgbClr val="FF6600"/>
                </a:solidFill>
                <a:cs typeface="Arial" panose="020B0604020202020204" pitchFamily="34" charset="0"/>
              </a:rPr>
              <a:t>GESTIONAR EL IMPACTO DEL TDAH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59CCD-F9EA-42EA-A296-447AAFF7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560F2CE-D1E6-40E9-99EF-D3B58BDB5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872754"/>
              </p:ext>
            </p:extLst>
          </p:nvPr>
        </p:nvGraphicFramePr>
        <p:xfrm>
          <a:off x="539751" y="1674192"/>
          <a:ext cx="8064499" cy="487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Personas, NiÃ±o, Kids, Familia, Padre, Monoparental">
            <a:extLst>
              <a:ext uri="{FF2B5EF4-FFF2-40B4-BE49-F238E27FC236}">
                <a16:creationId xmlns:a16="http://schemas.microsoft.com/office/drawing/2014/main" id="{FC2A8706-C966-403D-976D-C574F4B5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4735"/>
            <a:ext cx="2160887" cy="20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311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744A48-D32C-4B11-8B44-DB19AEBD2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509ADB6-4B77-477B-8CAE-CE761A80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49471"/>
            <a:ext cx="7371798" cy="833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cs typeface="Arial" panose="020B0604020202020204" pitchFamily="34" charset="0"/>
              </a:rPr>
              <a:t>RELACIÓN ENTRE LOS PADRES DE NIÑOS CON TDAH</a:t>
            </a: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97EDE97-9795-4146-8CEF-33AD74A79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112922"/>
              </p:ext>
            </p:extLst>
          </p:nvPr>
        </p:nvGraphicFramePr>
        <p:xfrm>
          <a:off x="1742210" y="2350035"/>
          <a:ext cx="6408323" cy="431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E0E0739-0626-4A6F-BF98-0DF6D07407F0}"/>
              </a:ext>
            </a:extLst>
          </p:cNvPr>
          <p:cNvSpPr/>
          <p:nvPr/>
        </p:nvSpPr>
        <p:spPr>
          <a:xfrm>
            <a:off x="1398102" y="1393747"/>
            <a:ext cx="7096541" cy="71508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consecuencia del </a:t>
            </a:r>
            <a:r>
              <a:rPr lang="es-ES" alt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estrés asociado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al comportamiento de los niños con TDAH los padres muchas veces: </a:t>
            </a:r>
          </a:p>
        </p:txBody>
      </p:sp>
    </p:spTree>
    <p:extLst>
      <p:ext uri="{BB962C8B-B14F-4D97-AF65-F5344CB8AC3E}">
        <p14:creationId xmlns:p14="http://schemas.microsoft.com/office/powerpoint/2010/main" val="24778715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45B60-E7F8-4784-BDA5-06B2DAA77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894CDCA3-5109-4E77-9A86-5F8D69637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485775"/>
            <a:ext cx="7921625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b="1" dirty="0">
                <a:solidFill>
                  <a:srgbClr val="FF6600"/>
                </a:solidFill>
                <a:cs typeface="Arial" panose="020B0604020202020204" pitchFamily="34" charset="0"/>
              </a:rPr>
              <a:t>HERMANOS CON TDAH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60DD708-631E-4C4F-B1E9-702B5DD72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453465"/>
              </p:ext>
            </p:extLst>
          </p:nvPr>
        </p:nvGraphicFramePr>
        <p:xfrm>
          <a:off x="1619250" y="22163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89859F1-C365-4139-B50E-5818E763EE44}"/>
              </a:ext>
            </a:extLst>
          </p:cNvPr>
          <p:cNvSpPr txBox="1"/>
          <p:nvPr/>
        </p:nvSpPr>
        <p:spPr>
          <a:xfrm>
            <a:off x="927651" y="1293011"/>
            <a:ext cx="7288695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hermanos del niño con TDAH, con frecuencia, sienten </a:t>
            </a:r>
            <a:r>
              <a:rPr lang="es-ES" alt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tristeza, preocupación o manifiestan nerviosismo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parte, porque: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7855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42E7CE-EBAF-48A7-8E57-E28DEAB24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6EA31-D5DE-4550-98E5-BFBD72E5F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0C61D8-6C53-4A68-BCDB-427C2D801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Ingada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gada" id="{1F7011CF-1117-422F-A54B-8EA20D5484F8}" vid="{9C8BFE55-689E-4E6D-9EB5-0E6C0080702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Ingada</Template>
  <TotalTime>416</TotalTime>
  <Words>2634</Words>
  <Application>Microsoft Office PowerPoint</Application>
  <PresentationFormat>Presentación en pantalla (4:3)</PresentationFormat>
  <Paragraphs>316</Paragraphs>
  <Slides>46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Helvetica</vt:lpstr>
      <vt:lpstr>Wingdings</vt:lpstr>
      <vt:lpstr>Ingada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Adrian Perez Reales</dc:creator>
  <cp:lastModifiedBy>Javier Capllonch Ferrer</cp:lastModifiedBy>
  <cp:revision>42</cp:revision>
  <dcterms:created xsi:type="dcterms:W3CDTF">2019-09-10T08:33:00Z</dcterms:created>
  <dcterms:modified xsi:type="dcterms:W3CDTF">2019-09-24T22:56:09Z</dcterms:modified>
</cp:coreProperties>
</file>