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58" r:id="rId4"/>
    <p:sldId id="277" r:id="rId5"/>
    <p:sldId id="278" r:id="rId6"/>
    <p:sldId id="281" r:id="rId7"/>
    <p:sldId id="287" r:id="rId8"/>
    <p:sldId id="282" r:id="rId9"/>
    <p:sldId id="286" r:id="rId10"/>
    <p:sldId id="259" r:id="rId11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842"/>
    <a:srgbClr val="DEDEDE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4"/>
    <p:restoredTop sz="94507"/>
  </p:normalViewPr>
  <p:slideViewPr>
    <p:cSldViewPr snapToGrid="0" snapToObjects="1">
      <p:cViewPr varScale="1">
        <p:scale>
          <a:sx n="93" d="100"/>
          <a:sy n="93" d="100"/>
        </p:scale>
        <p:origin x="1296" y="20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2E-9746-A854-97E2E56CA6B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F2E-9746-A854-97E2E56CA6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1151597712"/>
        <c:axId val="1151599488"/>
      </c:barChart>
      <c:catAx>
        <c:axId val="11515977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151599488"/>
        <c:crosses val="autoZero"/>
        <c:auto val="1"/>
        <c:lblAlgn val="ctr"/>
        <c:lblOffset val="100"/>
        <c:noMultiLvlLbl val="1"/>
      </c:catAx>
      <c:valAx>
        <c:axId val="115159948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15159771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0918-4441-A963-6E785D37B692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0918-4441-A963-6E785D37B692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0918-4441-A963-6E785D37B692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918-4441-A963-6E785D37B6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1-CA40-97B3-E8988E506745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1-CA40-97B3-E8988E506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1671744"/>
        <c:axId val="1151674496"/>
      </c:areaChart>
      <c:catAx>
        <c:axId val="11516717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151674496"/>
        <c:crosses val="autoZero"/>
        <c:auto val="1"/>
        <c:lblAlgn val="ctr"/>
        <c:lblOffset val="100"/>
        <c:noMultiLvlLbl val="1"/>
      </c:catAx>
      <c:valAx>
        <c:axId val="1151674496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151671744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85D-7949-93E5-F14ACBA280E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85D-7949-93E5-F14ACBA280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52442208"/>
        <c:axId val="1152444960"/>
      </c:lineChart>
      <c:catAx>
        <c:axId val="11524422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152444960"/>
        <c:crosses val="autoZero"/>
        <c:auto val="1"/>
        <c:lblAlgn val="ctr"/>
        <c:lblOffset val="100"/>
        <c:noMultiLvlLbl val="1"/>
      </c:catAx>
      <c:valAx>
        <c:axId val="1152444960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1152442208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endParaRPr lang="gl-ES" sz="2000" dirty="0"/>
        </a:p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4. Plan de traballo</a:t>
          </a:r>
        </a:p>
        <a:p>
          <a:r>
            <a:rPr lang="gl-ES" sz="2000" dirty="0"/>
            <a:t>	4.1. Inventario e ferramentas</a:t>
          </a:r>
        </a:p>
        <a:p>
          <a:r>
            <a:rPr lang="gl-ES" sz="2000" dirty="0"/>
            <a:t>	4.2. Construción de focos</a:t>
          </a:r>
        </a:p>
        <a:p>
          <a:r>
            <a:rPr lang="gl-ES" sz="2000" dirty="0"/>
            <a:t>		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5. Preparación da obra</a:t>
          </a:r>
        </a:p>
        <a:p>
          <a:r>
            <a:rPr lang="gl-ES" sz="2000" dirty="0"/>
            <a:t>	5.1. Interpretar o texto</a:t>
          </a:r>
        </a:p>
        <a:p>
          <a:r>
            <a:rPr lang="gl-ES" sz="2000" dirty="0"/>
            <a:t>	5.2. Deseño de iluminación</a:t>
          </a:r>
        </a:p>
        <a:p>
          <a:r>
            <a:rPr lang="gl-ES" sz="2000" dirty="0"/>
            <a:t>6. Tarefas durante a representación</a:t>
          </a:r>
        </a:p>
        <a:p>
          <a:r>
            <a:rPr lang="gl-ES" sz="2000" dirty="0"/>
            <a:t>7. Tarefas durante a desmontaxe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56973" custLinFactNeighborY="7095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39409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4486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4486"/>
          <a:ext cx="2515349" cy="917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4486"/>
        <a:ext cx="2515349" cy="9179995"/>
      </dsp:txXfrm>
    </dsp:sp>
    <dsp:sp modelId="{08C151A5-9005-F547-A325-1C768F449175}">
      <dsp:nvSpPr>
        <dsp:cNvPr id="0" name=""/>
        <dsp:cNvSpPr/>
      </dsp:nvSpPr>
      <dsp:spPr>
        <a:xfrm>
          <a:off x="2704000" y="517359"/>
          <a:ext cx="9872747" cy="2415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517359"/>
        <a:ext cx="9872747" cy="2415865"/>
      </dsp:txXfrm>
    </dsp:sp>
    <dsp:sp modelId="{D7A6F1EA-C1DC-164E-81E9-D855D62AD359}">
      <dsp:nvSpPr>
        <dsp:cNvPr id="0" name=""/>
        <dsp:cNvSpPr/>
      </dsp:nvSpPr>
      <dsp:spPr>
        <a:xfrm>
          <a:off x="2515349" y="2632370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704000" y="2844389"/>
          <a:ext cx="9872747" cy="167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4.1. Inventario e ferramentas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4.2. Construción de focos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</a:t>
          </a:r>
        </a:p>
      </dsp:txBody>
      <dsp:txXfrm>
        <a:off x="2704000" y="2844389"/>
        <a:ext cx="9872747" cy="1671087"/>
      </dsp:txXfrm>
    </dsp:sp>
    <dsp:sp modelId="{BEE65C27-11DD-1C43-A8C6-796D19335E60}">
      <dsp:nvSpPr>
        <dsp:cNvPr id="0" name=""/>
        <dsp:cNvSpPr/>
      </dsp:nvSpPr>
      <dsp:spPr>
        <a:xfrm>
          <a:off x="2515349" y="4515476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4727494"/>
          <a:ext cx="9872747" cy="4240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5. Preparación da obra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5.1. Interpretar o texto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5.2. Deseño de iluminación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Tarefas durante 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7. Tarefas durante a desmontaxe</a:t>
          </a:r>
        </a:p>
      </dsp:txBody>
      <dsp:txXfrm>
        <a:off x="2704000" y="4727494"/>
        <a:ext cx="9872747" cy="4240368"/>
      </dsp:txXfrm>
    </dsp:sp>
    <dsp:sp modelId="{EE46D8F9-8DFF-7941-93B4-6FAEF48A82EC}">
      <dsp:nvSpPr>
        <dsp:cNvPr id="0" name=""/>
        <dsp:cNvSpPr/>
      </dsp:nvSpPr>
      <dsp:spPr>
        <a:xfrm>
          <a:off x="2515349" y="8967863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issuu.com/proyectolova/docs/gu__a_l__va_para_electricistas_y_fo/1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879" y="6375400"/>
            <a:ext cx="9848537" cy="1193800"/>
          </a:xfrm>
        </p:spPr>
        <p:txBody>
          <a:bodyPr/>
          <a:lstStyle/>
          <a:p>
            <a:r>
              <a:rPr lang="gl-ES" sz="4000" dirty="0"/>
              <a:t>deseñadores de iluminación e 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14" y="1576224"/>
            <a:ext cx="7360171" cy="4311714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30684"/>
            <a:ext cx="10819622" cy="807616"/>
          </a:xfrm>
        </p:spPr>
        <p:txBody>
          <a:bodyPr/>
          <a:lstStyle/>
          <a:p>
            <a:r>
              <a:rPr lang="en-US" sz="3600" dirty="0"/>
              <a:t>7</a:t>
            </a:r>
            <a:r>
              <a:rPr lang="gl-ES" sz="3600" dirty="0"/>
              <a:t>. tarefas de desmontaxe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lnSpc>
                <a:spcPct val="130000"/>
              </a:lnSpc>
            </a:pPr>
            <a:r>
              <a:rPr lang="en-US" cap="all" dirty="0">
                <a:solidFill>
                  <a:srgbClr val="514E49"/>
                </a:solidFill>
              </a:rPr>
              <a:t>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44773" y="2341682"/>
            <a:ext cx="6895475" cy="6562475"/>
          </a:xfrm>
        </p:spPr>
        <p:txBody>
          <a:bodyPr numCol="1" spcCol="274320"/>
          <a:lstStyle/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Desenchufade todas as luces e desconectade todos os cables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Quitade a cinta illante dos cables que estean enrolados 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Ata cada cable por separado con corda e gárdaos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Retirade as xelatinas dos focos, asegurándovos de que non queda nada pegado con cinta, e gardádeas con cuidado nunha carpeta ou entre dous cachos grandes de papel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Recollede os reguladores e focos do escenario e gardádeos nun lugar axeitado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Revisa o escenario para asegurarte de que non deixas nada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Facede un inventario final da vosa caixa de ferramentas e das provisións que sobran 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endParaRPr lang="gl-ES" sz="2400" dirty="0">
              <a:solidFill>
                <a:srgbClr val="514E49"/>
              </a:solidFill>
            </a:endParaRP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63275134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688597"/>
            <a:ext cx="3897443" cy="3595606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00178" y="3688597"/>
            <a:ext cx="6775554" cy="4878522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Cremos que estás capacitado para desenvolver o teu traballo de xeito responsable. A electricidade é moi perigosa se non se manexa axeitadamente e non se ten un coñecemento rigoroso.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Segundo a vosa capacidade de concentración e ritmo de traballo poderedes aprender a manexar unha mesa de son e mesmo facer unha gravación.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Coordinarédesvos cos escenógrafos e encargados de vestiario para que o voso resultado sexa mellor.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Leva sempre a cada reunión un caderno, a túa carpeta e o teu material.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391385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196920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427467"/>
              </p:ext>
            </p:extLst>
          </p:nvPr>
        </p:nvGraphicFramePr>
        <p:xfrm>
          <a:off x="404735" y="1772907"/>
          <a:ext cx="12112052" cy="7309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Entre caixas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Calquera lugar do escenario que está detrás do pano ou as patas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Circuíto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Paso pechado para unha corrente eléctrica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Regulador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Interruptor axustable que controla a cantidade de electricidade para unha luz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xerar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O ensaio final antes da estrea, con vestiario, maquillaxe, escenografía, luces e música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Xelatina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Peza tinguida dun material semellante</a:t>
                      </a:r>
                      <a:r>
                        <a:rPr lang="gl-ES" sz="2000" baseline="0" dirty="0"/>
                        <a:t> ao plástico que se coloca sobre un foco para engadirlle cor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Pé de luces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Sinal para</a:t>
                      </a:r>
                      <a:r>
                        <a:rPr lang="gl-ES" sz="2000" baseline="0" dirty="0"/>
                        <a:t> cambiar dalgún xeito a iluminación durante a representación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Nota de pé de luces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Se</a:t>
                      </a:r>
                      <a:r>
                        <a:rPr lang="gl-ES" sz="2000" baseline="0" dirty="0"/>
                        <a:t> o pé vai no texto anoto “</a:t>
                      </a:r>
                      <a:r>
                        <a:rPr lang="gl-ES" sz="2000" baseline="0" dirty="0" err="1"/>
                        <a:t>Abi</a:t>
                      </a:r>
                      <a:r>
                        <a:rPr lang="gl-ES" sz="2000" baseline="0" dirty="0"/>
                        <a:t>: rememos xuntas!”; se vai nun xesto anoto “Cando se van á deriva aparece </a:t>
                      </a:r>
                      <a:r>
                        <a:rPr lang="gl-ES" sz="2000" baseline="0" dirty="0" err="1"/>
                        <a:t>Benguela</a:t>
                      </a:r>
                      <a:r>
                        <a:rPr lang="gl-ES" sz="2000" baseline="0" dirty="0"/>
                        <a:t>”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técnico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Ensaio que incide sobre os aspectos técnicos</a:t>
                      </a:r>
                      <a:r>
                        <a:rPr lang="gl-ES" sz="2000" baseline="0" dirty="0"/>
                        <a:t> da obra, especialmente os pés de luz, movementos dos intérpretes e cambios de escenas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59736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Proscenio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a zona do escenario máis preto do público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2950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Fondo da escena</a:t>
                      </a:r>
                      <a:r>
                        <a:rPr lang="gl-ES" sz="2400" b="0" baseline="0" noProof="0" dirty="0">
                          <a:solidFill>
                            <a:srgbClr val="F4F4F5"/>
                          </a:solidFill>
                        </a:rPr>
                        <a:t> / Foro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a zona do escenario máis lonxe do público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60" y="1093428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02272" y="1926874"/>
            <a:ext cx="12716975" cy="2020411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Elaborade un inventario coas vosas ferramentas e materiais.</a:t>
            </a:r>
            <a:endParaRPr kumimoji="0" lang="gl-ES" sz="28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Leva o inventario sempre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enriba e actualízao cada vez que empregues o teu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material; se se perde, gasta ou precisas algo que non está, fala co teu director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    de produción.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05840" y="1528038"/>
            <a:ext cx="282930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Inventario 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325822" y="6504082"/>
            <a:ext cx="478656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</a:t>
            </a:r>
            <a:r>
              <a:rPr kumimoji="0" lang="gl-ES" sz="32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 Construción de focos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141749" y="7292091"/>
            <a:ext cx="12863051" cy="15436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Neste </a:t>
            </a:r>
            <a:r>
              <a:rPr kumimoji="0" lang="gl-ES" sz="2800" b="0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link</a:t>
            </a: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podes ver paso a paso como se fai, o material necesario e o presuposto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kumimoji="0" lang="gl-ES" sz="28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defTabSz="419100" rtl="0" latinLnBrk="1" hangingPunct="0"/>
            <a:r>
              <a:rPr lang="es-ES_tradnl" sz="2800" dirty="0">
                <a:hlinkClick r:id="rId2"/>
              </a:rPr>
              <a:t>http://</a:t>
            </a:r>
            <a:r>
              <a:rPr lang="es-ES_tradnl" sz="2800" dirty="0" err="1">
                <a:hlinkClick r:id="rId2"/>
              </a:rPr>
              <a:t>issuu.com</a:t>
            </a:r>
            <a:r>
              <a:rPr lang="es-ES_tradnl" sz="2800" dirty="0">
                <a:hlinkClick r:id="rId2"/>
              </a:rPr>
              <a:t>/</a:t>
            </a:r>
            <a:r>
              <a:rPr lang="es-ES_tradnl" sz="2800" dirty="0" err="1">
                <a:hlinkClick r:id="rId2"/>
              </a:rPr>
              <a:t>proyectolova</a:t>
            </a:r>
            <a:r>
              <a:rPr lang="es-ES_tradnl" sz="2800" dirty="0">
                <a:hlinkClick r:id="rId2"/>
              </a:rPr>
              <a:t>/</a:t>
            </a:r>
            <a:r>
              <a:rPr lang="es-ES_tradnl" sz="2800" dirty="0" err="1">
                <a:hlinkClick r:id="rId2"/>
              </a:rPr>
              <a:t>docs</a:t>
            </a:r>
            <a:r>
              <a:rPr lang="es-ES_tradnl" sz="2800" dirty="0">
                <a:hlinkClick r:id="rId2"/>
              </a:rPr>
              <a:t>/</a:t>
            </a:r>
            <a:r>
              <a:rPr lang="es-ES_tradnl" sz="2800" dirty="0" err="1">
                <a:hlinkClick r:id="rId2"/>
              </a:rPr>
              <a:t>gu</a:t>
            </a:r>
            <a:r>
              <a:rPr lang="es-ES_tradnl" sz="2800" dirty="0">
                <a:hlinkClick r:id="rId2"/>
              </a:rPr>
              <a:t>__a_l__</a:t>
            </a:r>
            <a:r>
              <a:rPr lang="es-ES_tradnl" sz="2800" dirty="0" err="1">
                <a:hlinkClick r:id="rId2"/>
              </a:rPr>
              <a:t>va_para_electricistas_y_fo</a:t>
            </a:r>
            <a:r>
              <a:rPr lang="es-ES_tradnl" sz="2800" dirty="0">
                <a:hlinkClick r:id="rId2"/>
              </a:rPr>
              <a:t>/1</a:t>
            </a:r>
            <a:r>
              <a:rPr lang="es-ES_tradnl" sz="2800" dirty="0"/>
              <a:t> 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gl-ES" sz="28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41749" y="3992524"/>
            <a:ext cx="12863051" cy="2318583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Ferramentas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É posible que non esteas familiarizado con algunha das ferramentas coas que vas 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traballar. É importante que aprendas para que serven e como se empregan de xeito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apropiado. Quizais sexa necesario que traias algunha de casa. Márcaas, así non te confundirás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Se empregas as ferramentas correctamente, axudaran a que remates o teu traballo. Se fas un uso incorrecto, pode ser moi perigoso</a:t>
            </a: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1750" y="442685"/>
            <a:ext cx="12677498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3600" dirty="0"/>
              <a:t>5</a:t>
            </a:r>
            <a:r>
              <a:rPr lang="gl-ES" sz="3600" dirty="0"/>
              <a:t>. preparación para a obra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60" y="1093428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22011" y="2541181"/>
            <a:ext cx="12716975" cy="15436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Lede o texto minuciosamente e asistide a algún ensaio. Poñede especial atención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nas escenas nas que hai un ambiente especial ou emocións fortes. Teredes que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empregar luces para reforzar estes momentos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37881" y="1853053"/>
            <a:ext cx="424795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5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</a:t>
            </a:r>
            <a:r>
              <a:rPr lang="gl-ES" sz="3200" dirty="0"/>
              <a:t>Interpretar o texto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41749" y="4324061"/>
            <a:ext cx="12863051" cy="3795911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Tomade nota de: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	- </a:t>
            </a: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Localizacións principais ou lugares de acción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Momentos do día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Cambios de atmosfera dentro da escena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Comentade co director de escena, maquilladores, vestiario e escenógrafos as distintas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posicións de luces en cada escena. Que cores son os mellores para reflectir a atmosfera de 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momentos concretos? Non esquezades que tamén hai que decidir a intensidade da luz 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(reguladores ao máximo, brillos...)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	- Cando teñades decidida que iluminación se precisa, trazade un plano para colocar as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luces en escena e preparade as xelatinas de cores que empregaredes en cada lugar</a:t>
            </a: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9299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44212" y="567714"/>
            <a:ext cx="520174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5.2. Deseño de</a:t>
            </a:r>
            <a:r>
              <a:rPr kumimoji="0" lang="gl-ES" sz="32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 iluminación 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61673" y="6101955"/>
            <a:ext cx="12477128" cy="1949252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rtl="0" latinLnBrk="1" hangingPunct="0">
              <a:buClr>
                <a:srgbClr val="C00000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Combinando os tipos de luces e xelatinas realizaremos o tipo de luz ideal para cada </a:t>
            </a:r>
          </a:p>
          <a:p>
            <a:pPr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momento da ópera</a:t>
            </a:r>
          </a:p>
          <a:p>
            <a:pPr marL="342900" indent="-342900" rtl="0" latinLnBrk="1" hangingPunct="0">
              <a:buClr>
                <a:srgbClr val="C00000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Os cambios virán dados polos pés de luces</a:t>
            </a:r>
          </a:p>
          <a:p>
            <a:pPr marL="342900" indent="-342900" rtl="0" latinLnBrk="1" hangingPunct="0">
              <a:buClr>
                <a:srgbClr val="C00000"/>
              </a:buClr>
              <a:buFont typeface="Arial" charset="0"/>
              <a:buChar char="•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Fai as túas propias anotacións no teu libreto para despois elaborar o teu guión técnico </a:t>
            </a:r>
          </a:p>
          <a:p>
            <a:pPr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cos pés de luces e son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156655"/>
              </p:ext>
            </p:extLst>
          </p:nvPr>
        </p:nvGraphicFramePr>
        <p:xfrm>
          <a:off x="444211" y="1351923"/>
          <a:ext cx="12112052" cy="40004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 gridSpan="2"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Tipos de luz para facer o deseño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Luz chave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Normalmente faise coa frontal e debe cubrir os dous termos. Practicamente emprégase toda a obra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Luz puntual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Luz especial para un momento da obra, para realzar ao intérprete e/ou escenografía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Luz cenital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Ven de arriba a abaixo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Luz contrapicada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De abaixo</a:t>
                      </a:r>
                      <a:r>
                        <a:rPr lang="gl-ES" sz="2000" baseline="0" dirty="0"/>
                        <a:t> cara arriba. Normalmente para algo irreal, fantasmagórico...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Luz de rúa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Luz lateral. Para dar volume e separar obxectos e persoas do fondo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2513640" y="1554858"/>
            <a:ext cx="102657" cy="68736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gl-ES" sz="38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1551936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1175657"/>
          </a:xfrm>
        </p:spPr>
        <p:txBody>
          <a:bodyPr/>
          <a:lstStyle/>
          <a:p>
            <a:r>
              <a:rPr lang="en-US" sz="3200" dirty="0"/>
              <a:t>6</a:t>
            </a:r>
            <a:r>
              <a:rPr lang="gl-ES" sz="4000" dirty="0"/>
              <a:t>. </a:t>
            </a:r>
            <a:r>
              <a:rPr lang="gl-ES" sz="3200" dirty="0"/>
              <a:t>tarefas durante as representacións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1" y="1660849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16184" y="3747540"/>
            <a:ext cx="6910465" cy="3462728"/>
          </a:xfrm>
        </p:spPr>
        <p:txBody>
          <a:bodyPr/>
          <a:lstStyle/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Durante a función seredes os técnicos de luces e son. Para iso haberá que ensaiar con antelación todos os pés de iluminación e pistas de son. 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O director de escena irá dando os pés, as ordes para que que cada técnico vaia prendendo ou apagando os focos que lle corresponden.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Así iranse conseguindo os diferentes efectos de iluminación que teñades deseñado e axudaredes a un bo desenvolvemento da ópera.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796" y="3552669"/>
            <a:ext cx="3891308" cy="3852471"/>
          </a:xfrm>
        </p:spPr>
      </p:pic>
    </p:spTree>
    <p:extLst>
      <p:ext uri="{BB962C8B-B14F-4D97-AF65-F5344CB8AC3E}">
        <p14:creationId xmlns:p14="http://schemas.microsoft.com/office/powerpoint/2010/main" val="118077487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297</TotalTime>
  <Words>775</Words>
  <Application>Microsoft Macintosh PowerPoint</Application>
  <PresentationFormat>Personalizado</PresentationFormat>
  <Paragraphs>109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21" baseType="lpstr"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deseñadores de iluminación e son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6. tarefas durante as representacións</vt:lpstr>
      <vt:lpstr>7. tarefas de desmontaxe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34</cp:revision>
  <dcterms:created xsi:type="dcterms:W3CDTF">2017-11-02T18:27:26Z</dcterms:created>
  <dcterms:modified xsi:type="dcterms:W3CDTF">2018-11-20T21:03:22Z</dcterms:modified>
</cp:coreProperties>
</file>