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8" r:id="rId4"/>
    <p:sldId id="277" r:id="rId5"/>
    <p:sldId id="285" r:id="rId6"/>
    <p:sldId id="278" r:id="rId7"/>
    <p:sldId id="281" r:id="rId8"/>
    <p:sldId id="282" r:id="rId9"/>
    <p:sldId id="283" r:id="rId10"/>
    <p:sldId id="259" r:id="rId11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AB1842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2"/>
    <p:restoredTop sz="94632"/>
  </p:normalViewPr>
  <p:slideViewPr>
    <p:cSldViewPr snapToGrid="0" snapToObjects="1">
      <p:cViewPr varScale="1">
        <p:scale>
          <a:sx n="93" d="100"/>
          <a:sy n="93" d="100"/>
        </p:scale>
        <p:origin x="1240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0E-F146-900A-17B6CF769BE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0E-F146-900A-17B6CF769B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1269906736"/>
        <c:axId val="-1269904960"/>
      </c:barChart>
      <c:catAx>
        <c:axId val="-12699067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9904960"/>
        <c:crosses val="autoZero"/>
        <c:auto val="1"/>
        <c:lblAlgn val="ctr"/>
        <c:lblOffset val="100"/>
        <c:noMultiLvlLbl val="1"/>
      </c:catAx>
      <c:valAx>
        <c:axId val="-126990496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9906736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6C1D-9A46-AF80-C8830DC1EFE2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6C1D-9A46-AF80-C8830DC1EFE2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6C1D-9A46-AF80-C8830DC1EFE2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1D-9A46-AF80-C8830DC1E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45-2E48-924F-947AAE34DAAB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45-2E48-924F-947AAE34DA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69862304"/>
        <c:axId val="-1268290864"/>
      </c:areaChart>
      <c:catAx>
        <c:axId val="-12698623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8290864"/>
        <c:crosses val="autoZero"/>
        <c:auto val="1"/>
        <c:lblAlgn val="ctr"/>
        <c:lblOffset val="100"/>
        <c:noMultiLvlLbl val="1"/>
      </c:catAx>
      <c:valAx>
        <c:axId val="-126829086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986230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7F8-7044-9A8D-1F70A106030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F8-7044-9A8D-1F70A10603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268707904"/>
        <c:axId val="-1268722928"/>
      </c:lineChart>
      <c:catAx>
        <c:axId val="-12687079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8722928"/>
        <c:crosses val="autoZero"/>
        <c:auto val="1"/>
        <c:lblAlgn val="ctr"/>
        <c:lblOffset val="100"/>
        <c:noMultiLvlLbl val="1"/>
      </c:catAx>
      <c:valAx>
        <c:axId val="-126872292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26870790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Traballo de co-creación da historia</a:t>
          </a:r>
        </a:p>
        <a:p>
          <a:r>
            <a:rPr lang="gl-ES" sz="2000" dirty="0"/>
            <a:t>	4.2. O libreto</a:t>
          </a:r>
        </a:p>
        <a:p>
          <a:r>
            <a:rPr lang="gl-ES" sz="2000" dirty="0"/>
            <a:t>	4.3. Momentos musicais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6. Tarefas antes, durante e despois da representación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39892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46062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36102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0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0"/>
          <a:ext cx="2515349" cy="9188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0"/>
        <a:ext cx="2515349" cy="9188969"/>
      </dsp:txXfrm>
    </dsp:sp>
    <dsp:sp modelId="{08C151A5-9005-F547-A325-1C768F449175}">
      <dsp:nvSpPr>
        <dsp:cNvPr id="0" name=""/>
        <dsp:cNvSpPr/>
      </dsp:nvSpPr>
      <dsp:spPr>
        <a:xfrm>
          <a:off x="2704000" y="323049"/>
          <a:ext cx="9872747" cy="2577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323049"/>
        <a:ext cx="9872747" cy="2577419"/>
      </dsp:txXfrm>
    </dsp:sp>
    <dsp:sp modelId="{D7A6F1EA-C1DC-164E-81E9-D855D62AD359}">
      <dsp:nvSpPr>
        <dsp:cNvPr id="0" name=""/>
        <dsp:cNvSpPr/>
      </dsp:nvSpPr>
      <dsp:spPr>
        <a:xfrm>
          <a:off x="2515349" y="2900469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3223519"/>
          <a:ext cx="9872747" cy="2976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Traballo de co-creación da historia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O libreto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Momentos musicais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3223519"/>
        <a:ext cx="9872747" cy="2976062"/>
      </dsp:txXfrm>
    </dsp:sp>
    <dsp:sp modelId="{BEE65C27-11DD-1C43-A8C6-796D19335E60}">
      <dsp:nvSpPr>
        <dsp:cNvPr id="0" name=""/>
        <dsp:cNvSpPr/>
      </dsp:nvSpPr>
      <dsp:spPr>
        <a:xfrm>
          <a:off x="2515349" y="6199582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6522631"/>
          <a:ext cx="9872747" cy="2332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antes, durante e despois da representación</a:t>
          </a:r>
        </a:p>
      </dsp:txBody>
      <dsp:txXfrm>
        <a:off x="2704000" y="6522631"/>
        <a:ext cx="9872747" cy="2332547"/>
      </dsp:txXfrm>
    </dsp:sp>
    <dsp:sp modelId="{EE46D8F9-8DFF-7941-93B4-6FAEF48A82EC}">
      <dsp:nvSpPr>
        <dsp:cNvPr id="0" name=""/>
        <dsp:cNvSpPr/>
      </dsp:nvSpPr>
      <dsp:spPr>
        <a:xfrm>
          <a:off x="2515349" y="8855179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879" y="6375400"/>
            <a:ext cx="9848537" cy="1193800"/>
          </a:xfrm>
        </p:spPr>
        <p:txBody>
          <a:bodyPr/>
          <a:lstStyle/>
          <a:p>
            <a:r>
              <a:rPr lang="gl-ES" sz="6000" dirty="0"/>
              <a:t>escritores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1630679"/>
            <a:ext cx="7315200" cy="4175761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" y="639882"/>
            <a:ext cx="11993880" cy="1108648"/>
          </a:xfrm>
        </p:spPr>
        <p:txBody>
          <a:bodyPr/>
          <a:lstStyle/>
          <a:p>
            <a:r>
              <a:rPr lang="en-US" sz="3600" dirty="0"/>
              <a:t>5</a:t>
            </a:r>
            <a:r>
              <a:rPr lang="gl-ES" sz="4400" dirty="0"/>
              <a:t>. </a:t>
            </a:r>
            <a:r>
              <a:rPr lang="gl-ES" sz="3600" dirty="0"/>
              <a:t>antes, durante e despois da representación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295725" y="3915817"/>
            <a:ext cx="5400350" cy="848459"/>
          </a:xfrm>
        </p:spPr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105063" y="4094274"/>
            <a:ext cx="5781674" cy="2234496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Podedes axudar aos equipos que máis o precisen. Coñecedes ben a historia e a vosa axuda pode ser importante e valiosa para a Compañía.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63977646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611880"/>
            <a:ext cx="3897443" cy="374904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322321"/>
            <a:ext cx="6775554" cy="5090160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Como escritor terás moito traballo ao comezo e ao final, cando teñas entregado o libreto, axudarás aos intérpretes, documentalistas e relacións públicas.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É a túa responsabilidade co-crear a historia e os personaxes xunto cos intérpretes.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confianza e o respecto polo equipo darán vía libre á túa capacidade de expresión e creatividade.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Como escritor coordinaraste con todos os equipos de traballo, especialmente con quen precisa o libreto.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túa principal ferramenta de traballo é a túa capacidade para expresar por escrito. Desfruta da creatividade do grupo!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552928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230411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36834"/>
              </p:ext>
            </p:extLst>
          </p:nvPr>
        </p:nvGraphicFramePr>
        <p:xfrm>
          <a:off x="404735" y="1833797"/>
          <a:ext cx="12112052" cy="75059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982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Tema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Gran idea que produce emocións fortes.</a:t>
                      </a:r>
                      <a:r>
                        <a:rPr lang="gl-ES" sz="2000" baseline="0" dirty="0"/>
                        <a:t> Non o que pasa na obra senón o que a obra nos di nunha palabra.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Tese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Punto de vista que se adopta arredor do tema.</a:t>
                      </a:r>
                      <a:r>
                        <a:rPr lang="gl-ES" sz="2000" baseline="0" dirty="0"/>
                        <a:t> Exprésase nunha frase.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Necesidades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que dá vida</a:t>
                      </a:r>
                      <a:r>
                        <a:rPr lang="gl-ES" sz="2000" baseline="0" dirty="0"/>
                        <a:t> ao personaxe/motivación para entrar en escena.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Relación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Conexión interpersoal entre personaxes.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Conflito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Problema, obstáculo.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Estrutura dramática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Exposición da trama:</a:t>
                      </a:r>
                    </a:p>
                    <a:p>
                      <a:pPr marL="342900" indent="-342900" algn="just">
                        <a:buFont typeface="Arial" charset="0"/>
                        <a:buChar char="•"/>
                      </a:pPr>
                      <a:r>
                        <a:rPr lang="gl-ES" sz="2000" dirty="0"/>
                        <a:t>Escena I: tempo, lugar, personaxes,</a:t>
                      </a:r>
                      <a:r>
                        <a:rPr lang="gl-ES" sz="2000" baseline="0" dirty="0"/>
                        <a:t> acción desencadeante e desenvolvemento.</a:t>
                      </a:r>
                    </a:p>
                    <a:p>
                      <a:pPr marL="342900" indent="-342900" algn="just"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Escena II: tempo, lugar, resto dos personaxes, acción emerxente/crise e desenlace.</a:t>
                      </a:r>
                    </a:p>
                    <a:p>
                      <a:pPr marL="342900" indent="-342900" algn="just">
                        <a:buFont typeface="Arial" charset="0"/>
                        <a:buChar char="•"/>
                      </a:pPr>
                      <a:r>
                        <a:rPr lang="gl-ES" sz="2000" baseline="0" dirty="0"/>
                        <a:t>Escena III: tempo, lugar e acción conclusiva.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Momentos musicais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Momentos dramáticos destacados</a:t>
                      </a:r>
                      <a:r>
                        <a:rPr lang="gl-ES" sz="2000" baseline="0" dirty="0"/>
                        <a:t> nos que a música fai que a acción dramática avance.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Narración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Resumo/lista de accións e</a:t>
                      </a:r>
                      <a:r>
                        <a:rPr lang="gl-ES" sz="2000" baseline="0" dirty="0"/>
                        <a:t> de información que se irán desvelando por orde, dende o principio ata o final de cada escena.</a:t>
                      </a:r>
                    </a:p>
                    <a:p>
                      <a:r>
                        <a:rPr lang="gl-ES" sz="2000" baseline="0" dirty="0"/>
                        <a:t>Diálogo/letras, texto falado ou cantado que desenvolve a liña da narración.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3418"/>
              </p:ext>
            </p:extLst>
          </p:nvPr>
        </p:nvGraphicFramePr>
        <p:xfrm>
          <a:off x="476938" y="1788077"/>
          <a:ext cx="12112052" cy="43972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982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técnico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ensaio que incide sobre os aspectos técnicos da obra, especialmente os pés de luz e os cambios de escenas.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 estrea, con vestiario, maquillaxe, escenografía, luces e música.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Á vista do público.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Fóra de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Fóra da vista do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Transicións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Escenas de transición, normalmente representadas a pano pechado para facilitar os cambios detrás,</a:t>
                      </a:r>
                      <a:r>
                        <a:rPr lang="gl-ES" sz="2000" baseline="0" dirty="0"/>
                        <a:t> que suceden entre dúas escenas principais.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Subtexto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2000" dirty="0"/>
                        <a:t>Pensamentos que os personaxes non contan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32716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71463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60" y="150617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9656" y="3151291"/>
            <a:ext cx="12780735" cy="249713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Dar corpo á historia e aos seus personaxes a través de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improvisacións e dinámicas teatrais.</a:t>
            </a: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Investiga e reflexiona nas cuestións que son relevantes para o desenvolvemento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do tema.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Comparte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co resto da compañía</a:t>
            </a: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79838" y="2205526"/>
            <a:ext cx="722794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Traballo de co-creación da historia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10847" y="6296676"/>
            <a:ext cx="12609544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Esquema de relacións entre personaxes.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Terás que comprender a cada personaxe, as súas emocións e vontades en escena. Para iso fai un pequeno mapa/esquema dos distintos tipos de relacións que os personaxes teñen entre si.</a:t>
            </a:r>
          </a:p>
          <a:p>
            <a:pPr algn="just" rtl="0" latinLnBrk="1" hangingPunct="0"/>
            <a:r>
              <a:rPr lang="gl-ES" sz="2400" dirty="0">
                <a:latin typeface="+mj-lt"/>
                <a:ea typeface="Gill Sans" charset="0"/>
                <a:cs typeface="Gill Sans" charset="0"/>
              </a:rPr>
              <a:t>	Comparte as túas ideas co director de escena / rexedor e os intérpretes.</a:t>
            </a: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08314" y="2150826"/>
            <a:ext cx="12596327" cy="6787674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kumimoji="0" lang="gl-E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É o guión da ópera máis completo.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Nel inclúense unha breve descrición de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cada personaxe, as accións dos mesmos, os lugares e momentos en que as accións se desenvolven...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 traballo de equipo é fundamental nesta labor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Podedes gravar os diálogos e despois transcribilos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Os deseñadores de iluminación, vestiario, maquillaxe e escenografía dependen do libreto para poder facer as súas creacións.</a:t>
            </a: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43591" y="996395"/>
            <a:ext cx="254557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O libreto</a:t>
            </a: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-64719" y="648890"/>
            <a:ext cx="13187679" cy="379110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Que situacións da estrutura dramática teñen forza suficiente para</a:t>
            </a:r>
            <a:r>
              <a:rPr kumimoji="0" lang="gl-ES" sz="24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levar música? </a:t>
            </a:r>
            <a:r>
              <a:rPr kumimoji="0" lang="gl-ES" sz="2400" b="1" i="0" u="sng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Pode poñerse música a calquera momento dunha obra</a:t>
            </a:r>
          </a:p>
          <a:p>
            <a:pPr marL="457200" lvl="2" indent="-457200" algn="l" defTabSz="419100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 miúdo emprégase a música para realzar:</a:t>
            </a:r>
          </a:p>
          <a:p>
            <a:pPr lvl="6" indent="0" algn="l" defTabSz="419100" rtl="0" latinLnBrk="1" hangingPunct="0"/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* Un momento reflexivo, pensamentos internos</a:t>
            </a:r>
          </a:p>
          <a:p>
            <a:pPr lvl="6" indent="0" algn="l" defTabSz="419100" rtl="0" latinLnBrk="1" hangingPunct="0"/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* Picos emocionais, sentimentos fortes</a:t>
            </a:r>
          </a:p>
          <a:p>
            <a:pPr lvl="6" indent="0" algn="l" defTabSz="419100" rtl="0" latinLnBrk="1" hangingPunct="0"/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* Características dun personaxe</a:t>
            </a:r>
          </a:p>
          <a:p>
            <a:pPr lvl="6" indent="0" algn="l" defTabSz="419100" rtl="0" latinLnBrk="1" hangingPunct="0"/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* Accións concretas ou xiros inesperados na trama</a:t>
            </a:r>
          </a:p>
          <a:p>
            <a:pPr marL="457200" lvl="6" indent="-457200" algn="l" defTabSz="419100" rtl="0" latinLnBrk="1" hangingPunct="0">
              <a:buFont typeface="Arial" charset="0"/>
              <a:buChar char="•"/>
            </a:pPr>
            <a:r>
              <a:rPr lang="gl-E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Debes encontrar que momentos da túa historia poderían levar música. A cada un deses momentos ponlle un título provisional, como por exemplo, “canción da pelexa”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23589" y="224294"/>
            <a:ext cx="451405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Momentos musicais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23589" y="4475617"/>
            <a:ext cx="12611065" cy="508857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C00000"/>
                </a:solidFill>
                <a:latin typeface="+mj-lt"/>
                <a:ea typeface="Gill Sans" charset="0"/>
                <a:cs typeface="Gill Sans" charset="0"/>
              </a:rPr>
              <a:t>Metáforas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Fíxate nos momentos musicais elixidos e responde ás seguintes preguntas: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que sensación transmite?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cal é a acción central neste momento?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cal é a necesidade ou desexo do personaxe ou personaxes neste momento?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que fai falla subliñar/acentuar/destacar?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Pensa noutras tres metáforas que o personaxe empregaría para describir a situación na que está. Emprega unha ou máis destas metáforas para escribir a letra da canción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como falan os personaxes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como se expresaría cada personaxe?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Ten en conta o seguinte: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emprega frases longas ou curtas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emprega palabras sinxelas ou complicadas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usa xerga ou repite moitas veces algunhas palabras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		- fala lento, amodo...</a:t>
            </a:r>
          </a:p>
          <a:p>
            <a:pPr algn="just" rtl="0" latinLnBrk="1" hangingPunct="0"/>
            <a:r>
              <a:rPr lang="gl-ES" sz="2000" dirty="0">
                <a:latin typeface="+mj-lt"/>
                <a:ea typeface="Gill Sans" charset="0"/>
                <a:cs typeface="Gill Sans" charset="0"/>
              </a:rPr>
              <a:t>Agora tes suficiente información para crear as cancións dos diferentes personaxes.</a:t>
            </a:r>
          </a:p>
        </p:txBody>
      </p:sp>
    </p:spTree>
    <p:extLst>
      <p:ext uri="{BB962C8B-B14F-4D97-AF65-F5344CB8AC3E}">
        <p14:creationId xmlns:p14="http://schemas.microsoft.com/office/powerpoint/2010/main" val="329608698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207</TotalTime>
  <Words>637</Words>
  <Application>Microsoft Macintosh PowerPoint</Application>
  <PresentationFormat>Personalizado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1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escritores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antes, durante e despois da representación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23</cp:revision>
  <dcterms:created xsi:type="dcterms:W3CDTF">2017-11-02T18:27:26Z</dcterms:created>
  <dcterms:modified xsi:type="dcterms:W3CDTF">2018-11-20T21:02:04Z</dcterms:modified>
</cp:coreProperties>
</file>