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58" r:id="rId4"/>
    <p:sldId id="277" r:id="rId5"/>
    <p:sldId id="278" r:id="rId6"/>
    <p:sldId id="288" r:id="rId7"/>
    <p:sldId id="281" r:id="rId8"/>
    <p:sldId id="287" r:id="rId9"/>
    <p:sldId id="283" r:id="rId10"/>
    <p:sldId id="285" r:id="rId11"/>
    <p:sldId id="282" r:id="rId12"/>
    <p:sldId id="289" r:id="rId13"/>
    <p:sldId id="290" r:id="rId14"/>
    <p:sldId id="291" r:id="rId15"/>
    <p:sldId id="284" r:id="rId16"/>
    <p:sldId id="292" r:id="rId17"/>
    <p:sldId id="286" r:id="rId18"/>
    <p:sldId id="259" r:id="rId19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6"/>
    <p:restoredTop sz="94507"/>
  </p:normalViewPr>
  <p:slideViewPr>
    <p:cSldViewPr snapToGrid="0" snapToObjects="1">
      <p:cViewPr varScale="1">
        <p:scale>
          <a:sx n="93" d="100"/>
          <a:sy n="93" d="100"/>
        </p:scale>
        <p:origin x="1224" y="2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8D-2F43-A585-821431F2620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8D-2F43-A585-821431F262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-1175849392"/>
        <c:axId val="-1175830368"/>
      </c:barChart>
      <c:catAx>
        <c:axId val="-11758493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5830368"/>
        <c:crosses val="autoZero"/>
        <c:auto val="1"/>
        <c:lblAlgn val="ctr"/>
        <c:lblOffset val="100"/>
        <c:noMultiLvlLbl val="1"/>
      </c:catAx>
      <c:valAx>
        <c:axId val="-117583036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584939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867F-4849-BF5F-BC477F64A101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867F-4849-BF5F-BC477F64A101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867F-4849-BF5F-BC477F64A101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67F-4849-BF5F-BC477F64A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F6-5E41-870D-E594996FC6F2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F6-5E41-870D-E594996FC6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78014240"/>
        <c:axId val="-1178444848"/>
      </c:areaChart>
      <c:catAx>
        <c:axId val="-11780142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8444848"/>
        <c:crosses val="autoZero"/>
        <c:auto val="1"/>
        <c:lblAlgn val="ctr"/>
        <c:lblOffset val="100"/>
        <c:noMultiLvlLbl val="1"/>
      </c:catAx>
      <c:valAx>
        <c:axId val="-117844484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801424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3A-D445-BE73-0E552CC7578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3A-D445-BE73-0E552CC75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78193648"/>
        <c:axId val="-1266967616"/>
      </c:lineChart>
      <c:catAx>
        <c:axId val="-11781936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6967616"/>
        <c:crosses val="autoZero"/>
        <c:auto val="1"/>
        <c:lblAlgn val="ctr"/>
        <c:lblOffset val="100"/>
        <c:noMultiLvlLbl val="1"/>
      </c:catAx>
      <c:valAx>
        <c:axId val="-126696761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8193648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Taboleiro de anuncios</a:t>
          </a:r>
        </a:p>
        <a:p>
          <a:r>
            <a:rPr lang="gl-ES" sz="2000" dirty="0"/>
            <a:t>	4.2. Traballo cos intérpretes</a:t>
          </a:r>
        </a:p>
        <a:p>
          <a:r>
            <a:rPr lang="gl-ES" sz="2000" dirty="0"/>
            <a:t>	4.3. Organización</a:t>
          </a:r>
        </a:p>
        <a:p>
          <a:r>
            <a:rPr lang="gl-ES" sz="2000" dirty="0"/>
            <a:t>	4.4. O escenario</a:t>
          </a:r>
        </a:p>
        <a:p>
          <a:r>
            <a:rPr lang="gl-ES" sz="2000" dirty="0"/>
            <a:t>	4.5. Protocolo</a:t>
          </a:r>
        </a:p>
        <a:p>
          <a:r>
            <a:rPr lang="gl-ES" sz="2000" dirty="0"/>
            <a:t>	4.6. Áreas do escenario</a:t>
          </a:r>
        </a:p>
        <a:p>
          <a:r>
            <a:rPr lang="gl-ES" sz="2000" dirty="0"/>
            <a:t>	4.7. Elementos escenográficos</a:t>
          </a:r>
        </a:p>
        <a:p>
          <a:r>
            <a:rPr lang="gl-ES" sz="2000" dirty="0"/>
            <a:t>	4.8. Utilería</a:t>
          </a:r>
        </a:p>
        <a:p>
          <a:r>
            <a:rPr lang="gl-ES" sz="2000" dirty="0"/>
            <a:t>	4.9. Luces</a:t>
          </a:r>
        </a:p>
        <a:p>
          <a:r>
            <a:rPr lang="gl-ES" sz="2000" dirty="0"/>
            <a:t>	4.10. Traballo con texto</a:t>
          </a:r>
        </a:p>
        <a:p>
          <a:r>
            <a:rPr lang="gl-ES" sz="2000" dirty="0"/>
            <a:t>	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5. Preparación da representación</a:t>
          </a:r>
        </a:p>
        <a:p>
          <a:r>
            <a:rPr lang="gl-ES" sz="2000" dirty="0"/>
            <a:t>6. Tarefas durante a representación</a:t>
          </a:r>
        </a:p>
        <a:p>
          <a:r>
            <a:rPr lang="gl-ES" sz="2000" dirty="0"/>
            <a:t>7.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81855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205580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 custScaleY="78393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291825"/>
          <a:ext cx="9872747" cy="1944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291825"/>
        <a:ext cx="9872747" cy="1944614"/>
      </dsp:txXfrm>
    </dsp:sp>
    <dsp:sp modelId="{D7A6F1EA-C1DC-164E-81E9-D855D62AD359}">
      <dsp:nvSpPr>
        <dsp:cNvPr id="0" name=""/>
        <dsp:cNvSpPr/>
      </dsp:nvSpPr>
      <dsp:spPr>
        <a:xfrm>
          <a:off x="2515349" y="2067885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2186669"/>
          <a:ext cx="9872747" cy="4883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Taboleiro de anuncios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Traballo cos intérpretes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Organización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4.4. O escenario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4.5. Protocolo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4.6. Áreas do escenario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4.7. Elementos escenográficos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4.8. Utilería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4.9. Luces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4.10. Traballo con texto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704000" y="2186669"/>
        <a:ext cx="9872747" cy="4883927"/>
      </dsp:txXfrm>
    </dsp:sp>
    <dsp:sp modelId="{BEE65C27-11DD-1C43-A8C6-796D19335E60}">
      <dsp:nvSpPr>
        <dsp:cNvPr id="0" name=""/>
        <dsp:cNvSpPr/>
      </dsp:nvSpPr>
      <dsp:spPr>
        <a:xfrm>
          <a:off x="2515349" y="7070597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7189381"/>
          <a:ext cx="9872747" cy="1862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Preparación da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7. Tarefas durante a desmontaxe</a:t>
          </a:r>
        </a:p>
      </dsp:txBody>
      <dsp:txXfrm>
        <a:off x="2704000" y="7189381"/>
        <a:ext cx="9872747" cy="1862368"/>
      </dsp:txXfrm>
    </dsp:sp>
    <dsp:sp modelId="{EE46D8F9-8DFF-7941-93B4-6FAEF48A82EC}">
      <dsp:nvSpPr>
        <dsp:cNvPr id="0" name=""/>
        <dsp:cNvSpPr/>
      </dsp:nvSpPr>
      <dsp:spPr>
        <a:xfrm>
          <a:off x="2515349" y="9051750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39711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59" y="6502645"/>
            <a:ext cx="12516787" cy="2139013"/>
          </a:xfrm>
        </p:spPr>
        <p:txBody>
          <a:bodyPr/>
          <a:lstStyle/>
          <a:p>
            <a:r>
              <a:rPr lang="gl-ES" sz="6000" dirty="0"/>
              <a:t>Director de escena/rexedor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9355" y="8641658"/>
            <a:ext cx="7797800" cy="520700"/>
          </a:xfrm>
        </p:spPr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141" y="1633928"/>
            <a:ext cx="7330190" cy="4152274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82680"/>
              </p:ext>
            </p:extLst>
          </p:nvPr>
        </p:nvGraphicFramePr>
        <p:xfrm>
          <a:off x="513336" y="463916"/>
          <a:ext cx="12112052" cy="481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a zona visible do escenario. Dirase</a:t>
                      </a:r>
                      <a:r>
                        <a:rPr lang="gl-ES" sz="2000" baseline="0" dirty="0"/>
                        <a:t> que un intérprete está “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en escena</a:t>
                      </a:r>
                      <a:r>
                        <a:rPr lang="gl-ES" sz="2000" baseline="0" dirty="0"/>
                        <a:t>” se é visible para o público, ou ”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fóra de escena</a:t>
                      </a:r>
                      <a:r>
                        <a:rPr lang="gl-ES" sz="2000" baseline="0" dirty="0"/>
                        <a:t>” (entre 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caixas</a:t>
                      </a:r>
                      <a:r>
                        <a:rPr lang="gl-ES" sz="2000" baseline="0" dirty="0"/>
                        <a:t>) de non se ve.</a:t>
                      </a:r>
                    </a:p>
                    <a:p>
                      <a:r>
                        <a:rPr lang="gl-ES" sz="2000" baseline="0" dirty="0"/>
                        <a:t>En escena “dereita” e “esquerda” son as do público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Proscenio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o borde do escenario (onde se colocan as luces chamadas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baterías</a:t>
                      </a:r>
                      <a:r>
                        <a:rPr lang="gl-ES" sz="2000" dirty="0"/>
                        <a:t> ou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focos</a:t>
                      </a:r>
                      <a:r>
                        <a:rPr lang="gl-ES" sz="2000" dirty="0"/>
                        <a:t>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Foro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o fondo do escenario (onde se coloca o </a:t>
                      </a:r>
                      <a:r>
                        <a:rPr lang="gl-ES" sz="2000" dirty="0" err="1">
                          <a:solidFill>
                            <a:srgbClr val="C00000"/>
                          </a:solidFill>
                        </a:rPr>
                        <a:t>ciclorama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gl-ES" sz="2000" dirty="0"/>
                        <a:t>que é a pintura ou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pano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gl-ES" sz="2000" baseline="0" dirty="0"/>
                        <a:t>que decora a ambientación dunha obra)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Bambolinas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Son as tiras de lenzo pintado que colgan do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peite</a:t>
                      </a:r>
                      <a:r>
                        <a:rPr lang="gl-ES" sz="2000" dirty="0"/>
                        <a:t> do teatro e completan a decoración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Patas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Son pezas</a:t>
                      </a:r>
                      <a:r>
                        <a:rPr lang="gl-ES" sz="2000" baseline="0" dirty="0"/>
                        <a:t> de tea negra que colgan aos lados da escena e que se empregan para limitar a vista do espectador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Rúas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Son os corredores</a:t>
                      </a:r>
                      <a:r>
                        <a:rPr lang="gl-ES" sz="2000" baseline="0" dirty="0"/>
                        <a:t> que se forman aos lados da escena entre cada xogo de patas. Por elas móvense os intérpretes cando saen a escena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18267" y="5624212"/>
            <a:ext cx="12112052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Historicamente, o público sitúase no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nivel máis baixo e o escenario está no alto </a:t>
            </a:r>
            <a:r>
              <a:rPr lang="gl-ES" sz="2000" baseline="0" dirty="0"/>
              <a:t>separado do público, para permitir que todos vexan a acción.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Durante a representación os iluminadores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e escenógrafos estarán entre caixas, fóra </a:t>
            </a:r>
            <a:r>
              <a:rPr lang="gl-ES" sz="2000" baseline="0" dirty="0"/>
              <a:t>da vista do público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		- Os iluminadores estarán controlando as luces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000" baseline="0" dirty="0"/>
              <a:t>		-</a:t>
            </a:r>
            <a:r>
              <a:rPr lang="gl-ES" sz="2000" dirty="0"/>
              <a:t> Os escenógrafos estarán agardando aos pés para os cambios de escenografía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Entre caixas estarán os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intérpretes que non estean en escena.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lang="gl-ES" sz="2000" dirty="0"/>
              <a:t>Moitas veces haberá máis xente entre caixas que en escena. Os sitios deben repartirse para que todos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000" dirty="0"/>
              <a:t>     </a:t>
            </a: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poidan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agardar en silencio e recibir ordes.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lang="gl-ES" sz="2000" dirty="0"/>
              <a:t>Pensa que calquera distracción que haxa entre caixas, como facer ruído ou falar, pode arruinar a </a:t>
            </a:r>
            <a:r>
              <a:rPr lang="gl-ES" sz="2000" dirty="0" err="1"/>
              <a:t>repre</a:t>
            </a:r>
            <a:r>
              <a:rPr lang="gl-ES" sz="2000" dirty="0"/>
              <a:t>- sentación</a:t>
            </a:r>
            <a:endParaRPr kumimoji="0" lang="gl-ES" sz="20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83437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44212" y="801469"/>
            <a:ext cx="578844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 6. Elementos escenográficos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88892" y="4579563"/>
            <a:ext cx="11622689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vez que os elementos escenográficos estean construídos, deberás determinar a túa posición en escena. Cando o teñas decidido, supervisa o traballo do equipo de escenografía mentres fan marcas no chan con cinta adhesiva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1673" y="6213243"/>
            <a:ext cx="12477128" cy="84125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Posiblemente haberá cambios de bastidores entre as escenas. Dous ou máis membros do equipo de escenografía necesitarán practicar para movelos de xeito rápido e silencioso.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68231"/>
              </p:ext>
            </p:extLst>
          </p:nvPr>
        </p:nvGraphicFramePr>
        <p:xfrm>
          <a:off x="444212" y="1819596"/>
          <a:ext cx="1211205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Pano de fondo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cacho de tela</a:t>
                      </a:r>
                      <a:r>
                        <a:rPr lang="gl-ES" sz="2000" baseline="0" dirty="0"/>
                        <a:t> pintado que colga do fondo do escenario ou parte traseira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Decorado corpóreo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Elementos que se sosteñen de xeito independente, como poden ser unha mesa</a:t>
                      </a:r>
                      <a:r>
                        <a:rPr lang="gl-ES" sz="2000" baseline="0" dirty="0"/>
                        <a:t> ou unha árbore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Bastidor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Peza</a:t>
                      </a:r>
                      <a:r>
                        <a:rPr lang="gl-ES" sz="2000" baseline="0" dirty="0"/>
                        <a:t> escenográfico plana que serve como fondo. Sostense de forma vertical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34055" y="1263332"/>
            <a:ext cx="13118065" cy="849026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Un elemento de utilería é un obxecto que leva un intérprete durante algún momento da ópera. Pode ser algo práctico como unha radio ou unha carteira, ou algo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abstracto como unha escultura.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O texto debe suxerir a utilería que hai que empregar. Cando o leas, fai unha lista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da utilería que precisas. Debes buscala ou construíla.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Alguén do voso equipo debe encargarse deste aspecto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Unha vez reunida toda a utilería, necesitarás colocar unha mesa entre caixas para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colocar todos os obxectos durante a representación. Chamarase </a:t>
            </a:r>
            <a:r>
              <a:rPr lang="gl-ES" sz="2400" u="sng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mesa de utilería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Crea unha folla de utilería e fai un listado cos obxectos necesarios para a túa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ópera.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		</a:t>
            </a:r>
            <a:r>
              <a:rPr lang="gl-ES" sz="2400" i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Exemplo de folla de utilería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37424" y="581716"/>
            <a:ext cx="21881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.7. Utilería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684064"/>
              </p:ext>
            </p:extLst>
          </p:nvPr>
        </p:nvGraphicFramePr>
        <p:xfrm>
          <a:off x="2184493" y="6817924"/>
          <a:ext cx="8669868" cy="163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7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7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7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74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gl-ES" b="1" dirty="0"/>
                        <a:t>Obxecto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b="1" dirty="0"/>
                        <a:t>Personaxe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b="1" dirty="0"/>
                        <a:t>Lugar inicial de colocación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b="1" dirty="0"/>
                        <a:t>Procedencia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Teléfono móbil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Eva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Mesa de utilería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Nai</a:t>
                      </a:r>
                      <a:r>
                        <a:rPr lang="gl-ES" baseline="0" dirty="0"/>
                        <a:t> de Pepe</a:t>
                      </a:r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Lapis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Xaquín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Peto de Xaquín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 err="1"/>
                        <a:t>Gema</a:t>
                      </a:r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Libro de contos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Adela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En</a:t>
                      </a:r>
                      <a:r>
                        <a:rPr lang="gl-ES" baseline="0" dirty="0"/>
                        <a:t> escena, sobre a mesa</a:t>
                      </a:r>
                      <a:endParaRPr lang="gl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Biblioteca do </a:t>
                      </a:r>
                      <a:r>
                        <a:rPr lang="gl-ES" dirty="0" err="1"/>
                        <a:t>insti</a:t>
                      </a:r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00911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44212" y="896137"/>
            <a:ext cx="204543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 8. Luces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44213" y="1604771"/>
            <a:ext cx="12294588" cy="194925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Os iluminadores de luz establecerán o seu lugar entre caixas e cerca do cadro de luces.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Durante a representación haberá cambios de luza para dar máis dramatismo aos cambios de acción.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sinal para cambiar a luza recibe o nome de “pé”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 deseñador de iluminación fará con vós a folla técnica cos </a:t>
            </a:r>
            <a:r>
              <a:rPr lang="gl-ES" sz="2400" u="sng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pés de iluminación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15952" y="6372294"/>
            <a:ext cx="12631367" cy="159822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Para dar un pé, séguese o seguinte procedemento:</a:t>
            </a:r>
          </a:p>
          <a:p>
            <a:pPr marL="342900" indent="-342900" algn="just" rtl="0" latinLnBrk="1" hangingPunct="0">
              <a:buClr>
                <a:srgbClr val="C00000"/>
              </a:buClr>
              <a:buFont typeface="Arial" charset="0"/>
              <a:buChar char="•"/>
            </a:pPr>
            <a:r>
              <a:rPr lang="gl-ES" sz="2400" b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“</a:t>
            </a:r>
            <a:r>
              <a:rPr lang="gl-ES" sz="2400" b="1" u="sng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Previdos</a:t>
            </a:r>
            <a:r>
              <a:rPr lang="gl-ES" sz="2400" b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”: 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 pé está a punto de entrar, e os técnicos deben ter a man sobre o regulador ou interruptor.</a:t>
            </a:r>
          </a:p>
          <a:p>
            <a:pPr marL="342900" indent="-342900" algn="just" rtl="0" latinLnBrk="1" hangingPunct="0">
              <a:buClr>
                <a:srgbClr val="C00000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“</a:t>
            </a:r>
            <a:r>
              <a:rPr lang="gl-ES" sz="2400" u="sng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Dentro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”: execútase o pé </a:t>
            </a:r>
            <a:endParaRPr lang="gl-ES" sz="2400" b="1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302346"/>
              </p:ext>
            </p:extLst>
          </p:nvPr>
        </p:nvGraphicFramePr>
        <p:xfrm>
          <a:off x="535481" y="4014488"/>
          <a:ext cx="12112052" cy="18973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Pé de iluminación </a:t>
                      </a:r>
                      <a:r>
                        <a:rPr lang="gl-ES" sz="2400" b="0" noProof="0" dirty="0" err="1">
                          <a:solidFill>
                            <a:srgbClr val="F4F4F5"/>
                          </a:solidFill>
                        </a:rPr>
                        <a:t>n</a:t>
                      </a:r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º 1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LUCES</a:t>
                      </a:r>
                      <a:r>
                        <a:rPr lang="gl-ES" sz="2000" baseline="0" dirty="0"/>
                        <a:t> DA CAS FÓRA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Pé de iluminación </a:t>
                      </a:r>
                      <a:r>
                        <a:rPr lang="gl-ES" sz="2400" b="0" noProof="0" dirty="0" err="1">
                          <a:solidFill>
                            <a:srgbClr val="F4F4F5"/>
                          </a:solidFill>
                        </a:rPr>
                        <a:t>n</a:t>
                      </a:r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º 2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FOCOS</a:t>
                      </a:r>
                      <a:r>
                        <a:rPr lang="gl-ES" sz="2000" baseline="0" dirty="0"/>
                        <a:t> DE 1-4 MÁXIMA POTENCIA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Pé de iluminación </a:t>
                      </a:r>
                      <a:r>
                        <a:rPr lang="gl-ES" sz="2400" b="0" noProof="0" dirty="0" err="1">
                          <a:solidFill>
                            <a:srgbClr val="F4F4F5"/>
                          </a:solidFill>
                        </a:rPr>
                        <a:t>n</a:t>
                      </a:r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º 3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40139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-161411" y="2255606"/>
            <a:ext cx="13166211" cy="629392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Cando os escritores rematen o texto e os compositores a música, a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responsabilidade principal para o éxito da ópera recae noutros traballos: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Le e estuda o texto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Enche a folla de utilería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Toma nota das entradas e saídas de escena dos personaxes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Elabora a lista de todos os pés de iluminación</a:t>
            </a:r>
          </a:p>
          <a:p>
            <a:pPr marL="457200" lvl="1" indent="-457200" algn="l" defTabSz="419100" rtl="0" latinLnBrk="1" hangingPunct="0">
              <a:spcBef>
                <a:spcPts val="600"/>
              </a:spcBef>
              <a:buFont typeface="Arial" charset="0"/>
              <a:buChar char="•"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Leva contigo sempre o teu caderno de notas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Mantén o teu caderno actualizado, marcando calquera cambio no diálogo o letras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O caderno de notas é un documento importante para o proceso creativo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Cando remate a última representación, entrégallo aos documentalistas para o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arquivo da compañía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7424" y="715578"/>
            <a:ext cx="399628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.9. Traballo co texto</a:t>
            </a:r>
          </a:p>
        </p:txBody>
      </p:sp>
    </p:spTree>
    <p:extLst>
      <p:ext uri="{BB962C8B-B14F-4D97-AF65-F5344CB8AC3E}">
        <p14:creationId xmlns:p14="http://schemas.microsoft.com/office/powerpoint/2010/main" val="2160194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744001"/>
          </a:xfrm>
        </p:spPr>
        <p:txBody>
          <a:bodyPr/>
          <a:lstStyle/>
          <a:p>
            <a:r>
              <a:rPr lang="en-US" sz="3200" dirty="0"/>
              <a:t>5</a:t>
            </a:r>
            <a:r>
              <a:rPr lang="gl-ES" sz="4000" dirty="0"/>
              <a:t>. </a:t>
            </a:r>
            <a:r>
              <a:rPr lang="gl-ES" sz="3200" dirty="0"/>
              <a:t>antes da representación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2141" y="1510948"/>
            <a:ext cx="7797800" cy="406400"/>
          </a:xfrm>
        </p:spPr>
        <p:txBody>
          <a:bodyPr/>
          <a:lstStyle/>
          <a:p>
            <a:r>
              <a:rPr lang="gl-ES" sz="24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747541"/>
            <a:ext cx="3897443" cy="3567659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337353"/>
            <a:ext cx="6775554" cy="5181807"/>
          </a:xfrm>
        </p:spPr>
        <p:txBody>
          <a:bodyPr/>
          <a:lstStyle/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Como no proceso de ensaios, debes tomarte tempo para “</a:t>
            </a:r>
            <a:r>
              <a:rPr lang="gl-ES" sz="2800" dirty="0" err="1">
                <a:solidFill>
                  <a:srgbClr val="514E49"/>
                </a:solidFill>
              </a:rPr>
              <a:t>coreografar</a:t>
            </a:r>
            <a:r>
              <a:rPr lang="gl-ES" sz="2800" dirty="0">
                <a:solidFill>
                  <a:srgbClr val="514E49"/>
                </a:solidFill>
              </a:rPr>
              <a:t>” os cambios que se produzan durante a representación. Isto implica TODOS  os movementos que se fan entre caixas.  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Outra tarefa importante que che corresponde é a de realizar un </a:t>
            </a:r>
            <a:r>
              <a:rPr lang="gl-ES" sz="2800" b="1" u="sng" dirty="0">
                <a:solidFill>
                  <a:srgbClr val="514E49"/>
                </a:solidFill>
              </a:rPr>
              <a:t>diagrama do espazo escénico</a:t>
            </a:r>
            <a:r>
              <a:rPr lang="gl-ES" sz="2800" dirty="0">
                <a:solidFill>
                  <a:srgbClr val="514E49"/>
                </a:solidFill>
              </a:rPr>
              <a:t> incluíndo todas as áreas entre caixas dispoñibles. Fai copias e gárdao no teu caderno de notas.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1119251" y="2525907"/>
            <a:ext cx="4550029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A danza ”entre caixas”</a:t>
            </a:r>
          </a:p>
        </p:txBody>
      </p:sp>
    </p:spTree>
    <p:extLst>
      <p:ext uri="{BB962C8B-B14F-4D97-AF65-F5344CB8AC3E}">
        <p14:creationId xmlns:p14="http://schemas.microsoft.com/office/powerpoint/2010/main" val="12693538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79120" y="731521"/>
            <a:ext cx="12207240" cy="7981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Asegúrate de incluír fóra de escena:</a:t>
            </a:r>
          </a:p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		Un sitio para cada intérprete de pé ou sentado</a:t>
            </a:r>
          </a:p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		Un lugar para cada membro do equipo de escenografía</a:t>
            </a:r>
          </a:p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		Lugares para os técnicos de iluminación no cadro de regulación</a:t>
            </a:r>
          </a:p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		Un lugar para a mesa de utilería</a:t>
            </a:r>
          </a:p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		Outros lugares se fóra preciso</a:t>
            </a:r>
          </a:p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		Lugares para cada elemento escenográfico (tamén os que non se empregan 			nese momento)</a:t>
            </a:r>
          </a:p>
          <a:p>
            <a:pPr marL="342900" lvl="0" indent="-342900" algn="just">
              <a:spcBef>
                <a:spcPts val="6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Así, cando digas “</a:t>
            </a:r>
            <a:r>
              <a:rPr lang="gl-ES" sz="2400" u="sng" dirty="0">
                <a:solidFill>
                  <a:schemeClr val="tx1"/>
                </a:solidFill>
              </a:rPr>
              <a:t>Aos seus postos</a:t>
            </a:r>
            <a:r>
              <a:rPr lang="gl-ES" sz="2400" dirty="0">
                <a:solidFill>
                  <a:schemeClr val="tx1"/>
                </a:solidFill>
              </a:rPr>
              <a:t>!” saberás exactamente onde debe estar todo o mundo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AB1842"/>
                </a:solidFill>
              </a:rPr>
              <a:t>O son do silencio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Lembra que os movementos de todos os que traballen entre caixas non deben ser bruscos nin apresurados. Deben ser directos, profesionais e executados en completo silencio.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Moitas veces, os intérpretes e os técnicos senten que cando están fóra de escena, o público non pode oílos. </a:t>
            </a:r>
            <a:r>
              <a:rPr lang="gl-ES" sz="2400" b="1" dirty="0">
                <a:solidFill>
                  <a:schemeClr val="tx1"/>
                </a:solidFill>
              </a:rPr>
              <a:t>Nada máis lonxe da realidade!!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chemeClr val="tx1"/>
                </a:solidFill>
              </a:rPr>
              <a:t>Axúdalles a practicar os movementos de escena e cambios de escenografía en completo silencio.</a:t>
            </a:r>
          </a:p>
        </p:txBody>
      </p:sp>
    </p:spTree>
    <p:extLst>
      <p:ext uri="{BB962C8B-B14F-4D97-AF65-F5344CB8AC3E}">
        <p14:creationId xmlns:p14="http://schemas.microsoft.com/office/powerpoint/2010/main" val="45629001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6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46164" y="2476375"/>
            <a:ext cx="6910465" cy="7105337"/>
          </a:xfrm>
        </p:spPr>
        <p:txBody>
          <a:bodyPr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200" dirty="0">
              <a:solidFill>
                <a:srgbClr val="514E49"/>
              </a:solidFill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Antes de cada representación, asegúrate de que o escenario está limpo e a escenografía e utilería en posición inicial de xeito correcto.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Revisa que os intérpretes e o equipo de escenografía están nos seus postos e prepárate para dirixilos de maneira profesional.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Establece a túa posición cerca do equipo de iluminación e dá todos os pés de luces, cambios de escenas e movementos de panos co teu libro de notas.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Despois de que acabe cada representación, asegúrate de que o escenario queda limpo e recollido.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Asegúrate tamén de que todos os recursos eléctricos están desenchufados e desconectados e que a utilería está recollida nun lugar seguro. </a:t>
            </a: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35" y="3520440"/>
            <a:ext cx="4031227" cy="3855720"/>
          </a:xfrm>
        </p:spPr>
      </p:pic>
    </p:spTree>
    <p:extLst>
      <p:ext uri="{BB962C8B-B14F-4D97-AF65-F5344CB8AC3E}">
        <p14:creationId xmlns:p14="http://schemas.microsoft.com/office/powerpoint/2010/main" val="11807748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7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057953"/>
            <a:ext cx="6019799" cy="5141167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Axuda aos escenógrafos e ao equipo de iluminación a recoller todas as ferramentas e gardar os elementos escenográficos.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Asegúrate de que revisan todo cun listado de inventario final que lle darán ao director de produción.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Que ninguén se vaia ata que todos os lugares estean limpos e recollidos e todo estea colocado no seu sitio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57703799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552670"/>
            <a:ext cx="3897443" cy="38075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60720" y="2717800"/>
            <a:ext cx="6934200" cy="6609080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Sodes as persoas que organizades e dirixides os ensaios, ademais de dirixir a ópera o día da representación.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Este traballo é unha grande responsabilidade e un gran recoñecemento á túa habilidade para estar concentrado e estar organizado.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Reserva diariamente un momento para revisar cousas cos directores, para que poidas levar ao día os cambios no programa, no libreto, ou calquera cousa que poida afectar o funcionamento da compañía. 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Leva sempre enriba esta guía, o cronograma de ensaios, o teu estoxo e a túa carpeta.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teu traballo vai ser axudar aos intérpretes a aprender o seu texto e estar sempre preparado para poder substituír a calquera intérprete cando falte.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Durante a representación terás un libreto con todos os movementos apuntados para poder dar as indicacións aos técnicos que traballen fóra do escenario. 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487777"/>
              </p:ext>
            </p:extLst>
          </p:nvPr>
        </p:nvGraphicFramePr>
        <p:xfrm>
          <a:off x="404734" y="3251484"/>
          <a:ext cx="12153025" cy="48257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80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2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técnico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ensaio que incide sobre os aspectos técnicos da obra, especialmente os pés de luz e os cambios de escenas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xeral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 ensaio final antes da</a:t>
                      </a:r>
                      <a:r>
                        <a:rPr lang="gl-ES" sz="2000" baseline="0" dirty="0"/>
                        <a:t> estrea, con vestiario, maquillaxe, escenografía, luces e música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785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 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Á vista</a:t>
                      </a:r>
                      <a:r>
                        <a:rPr lang="gl-ES" sz="2000" baseline="0" dirty="0"/>
                        <a:t> do público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785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Fóra de 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Fóra da vista do público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9753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Transicións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Escenas de transición, normalmente representadas a pano pechado para facilitar os cambios detrás, que acontecen entre dúas escenas</a:t>
                      </a:r>
                      <a:r>
                        <a:rPr lang="gl-ES" sz="2000" baseline="0" dirty="0"/>
                        <a:t> principais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Marcas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Sinais feitas con cinta no chan para saber onde deben colocarse os elementos da escenografía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" y="2750993"/>
            <a:ext cx="12877799" cy="5509087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O taboleiro de anuncios da compañía de ópera é un método esencial de comunicación entre os membros da compañía. Debe estar colocado nun lugar visible para que poida consultalo todo o mundo cada día.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 túa primeira tarefa importante é construír o taboleiro de anuncios oficial da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compañía: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Asegúrate de que deixas espazo para o nome da compañía e o logo.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Deixa un espazo para o calendario do proxecto, a organización semanal e  		os eventos especiais en caso de que a programación cambie ou xurdan novos 		acontecementos importantes.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79838" y="1768391"/>
            <a:ext cx="495969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Taboleiro de anuncios</a:t>
            </a:r>
          </a:p>
        </p:txBody>
      </p:sp>
    </p:spTree>
    <p:extLst>
      <p:ext uri="{BB962C8B-B14F-4D97-AF65-F5344CB8AC3E}">
        <p14:creationId xmlns:p14="http://schemas.microsoft.com/office/powerpoint/2010/main" val="7112246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398309" y="537294"/>
            <a:ext cx="520815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</a:t>
            </a:r>
            <a:r>
              <a:rPr lang="gl-ES" sz="3200" dirty="0"/>
              <a:t>Traballo cos intérpretes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0" y="1370692"/>
            <a:ext cx="13263880" cy="8285956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kumimoji="0" lang="gl-ES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Para comezar fai unha lista cos nomes,</a:t>
            </a:r>
            <a:r>
              <a:rPr kumimoji="0" lang="gl-ES" sz="24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apelidos e contacto de todos os intérpretes. 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4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V</a:t>
            </a: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erifica os datos e corrixe erros.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Esta lista é importante. Fai copias. Dálle unha copia ao director de produción. Este recollerá toda a información de contactos do resto da compañía e tamén che entregará unha copia.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Garda a lista de contactos na túa carpeta.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Unha das túas principais responsabilidades é traballar e ensaiar cos intérpretes. 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Deberás asistir a todos os ensaios e coñecer moi ben todos os personaxes. 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Tes que estar preparado para poder interpretar a calquera personaxe en caso de enfermidade ou ausencia dos intérpretes. 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Hai palabras que debes coñecer: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374333"/>
              </p:ext>
            </p:extLst>
          </p:nvPr>
        </p:nvGraphicFramePr>
        <p:xfrm>
          <a:off x="4593166" y="5827324"/>
          <a:ext cx="5891954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7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Proxección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Falar e cantar algo claro e con volume suficiente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Dicción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Pronunciar palabras con precisión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 err="1"/>
                        <a:t>Subtexto</a:t>
                      </a:r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Pensamentos que</a:t>
                      </a:r>
                      <a:r>
                        <a:rPr lang="gl-ES" sz="2000" baseline="0" dirty="0"/>
                        <a:t> os personaxes non contan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Partitura de movementos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Plano das posicións e movementos en escena de cada personaxe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34055" y="1509106"/>
            <a:ext cx="12716975" cy="370597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É importante que todos os intérpretes cheguen puntuais a cada reunión ou ensaio polo que debes asegurarte de que teñen un horario claro que poden consultar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Coloca a programación no taboleiro cada semana e leva contigo unha copia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Se as datas das representacións ou ensaios cambian, asegúrate de que os intérpretes son coñecedores dos cambios.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Coloca todos os cambios no taboleiro, na sección de anuncios, para que todos os membros da compañía poidan tomar nota e sinalalo no seu calendario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7424" y="586760"/>
            <a:ext cx="332142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Organización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37424" y="5542396"/>
            <a:ext cx="310181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.4. O escenario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34055" y="6207106"/>
            <a:ext cx="12716975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O escenario (ou espazo de actuación) </a:t>
            </a:r>
            <a:r>
              <a:rPr kumimoji="0" lang="gl-ES" sz="2800" b="1" i="0" u="sng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é o teu lugar de traballo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 limpeza, a orde e o comportamento son moi importantes. Ti debes ser exemplo dentro e fóra do escenario. O escenario non é un lugar de xogos</a:t>
            </a:r>
            <a:endParaRPr kumimoji="0" lang="gl-ES" sz="2800" i="0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71578042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88531" y="217783"/>
            <a:ext cx="440024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.5. Áreas do escenario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106" y="998160"/>
            <a:ext cx="9423917" cy="8176284"/>
          </a:xfrm>
          <a:prstGeom prst="rect">
            <a:avLst/>
          </a:prstGeom>
          <a:effectLst>
            <a:softEdge rad="406400"/>
          </a:effectLst>
        </p:spPr>
      </p:pic>
    </p:spTree>
    <p:extLst>
      <p:ext uri="{BB962C8B-B14F-4D97-AF65-F5344CB8AC3E}">
        <p14:creationId xmlns:p14="http://schemas.microsoft.com/office/powerpoint/2010/main" val="329608698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367</TotalTime>
  <Words>1592</Words>
  <Application>Microsoft Macintosh PowerPoint</Application>
  <PresentationFormat>Personalizado</PresentationFormat>
  <Paragraphs>208</Paragraphs>
  <Slides>18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9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Director de escena/rexedor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antes da representación</vt:lpstr>
      <vt:lpstr>Presentación de PowerPoint</vt:lpstr>
      <vt:lpstr>6. tarefas durante as representacións</vt:lpstr>
      <vt:lpstr>7.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39</cp:revision>
  <dcterms:created xsi:type="dcterms:W3CDTF">2017-11-02T18:27:26Z</dcterms:created>
  <dcterms:modified xsi:type="dcterms:W3CDTF">2018-11-20T21:01:07Z</dcterms:modified>
</cp:coreProperties>
</file>