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9" r:id="rId6"/>
    <p:sldId id="264" r:id="rId7"/>
    <p:sldId id="270" r:id="rId8"/>
    <p:sldId id="260" r:id="rId9"/>
    <p:sldId id="271" r:id="rId10"/>
    <p:sldId id="272" r:id="rId11"/>
    <p:sldId id="259" r:id="rId12"/>
    <p:sldId id="261" r:id="rId13"/>
    <p:sldId id="273" r:id="rId14"/>
    <p:sldId id="274" r:id="rId15"/>
    <p:sldId id="267" r:id="rId16"/>
    <p:sldId id="266" r:id="rId17"/>
    <p:sldId id="268" r:id="rId18"/>
    <p:sldId id="275" r:id="rId19"/>
    <p:sldId id="276" r:id="rId20"/>
    <p:sldId id="278" r:id="rId21"/>
    <p:sldId id="279" r:id="rId22"/>
    <p:sldId id="280" r:id="rId23"/>
    <p:sldId id="277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538"/>
    <a:srgbClr val="42B1E8"/>
    <a:srgbClr val="3DA8AA"/>
    <a:srgbClr val="673CFF"/>
    <a:srgbClr val="91AF5A"/>
    <a:srgbClr val="CAD239"/>
    <a:srgbClr val="D6D341"/>
    <a:srgbClr val="43A7BB"/>
    <a:srgbClr val="47A08A"/>
    <a:srgbClr val="2B8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spPr>
            <a:solidFill>
              <a:srgbClr val="2B82C0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26-2147-8DFE-2B628926F9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26-2147-8DFE-2B628926F9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730320"/>
        <c:axId val="113730880"/>
      </c:radarChart>
      <c:catAx>
        <c:axId val="113730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3730880"/>
        <c:crosses val="autoZero"/>
        <c:auto val="1"/>
        <c:lblAlgn val="ctr"/>
        <c:lblOffset val="100"/>
        <c:noMultiLvlLbl val="0"/>
      </c:catAx>
      <c:valAx>
        <c:axId val="1137308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373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image" Target="../media/image2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0.46494</cdr:x>
      <cdr:y>0.42318</cdr:y>
    </cdr:from>
    <cdr:to>
      <cdr:x>0.58425</cdr:x>
      <cdr:y>0.6053</cdr:y>
    </cdr:to>
    <cdr:pic>
      <cdr:nvPicPr>
        <cdr:cNvPr id="3" name="Imagen 2">
          <a:extLst xmlns:a="http://schemas.openxmlformats.org/drawingml/2006/main">
            <a:ext uri="{FF2B5EF4-FFF2-40B4-BE49-F238E27FC236}">
              <a16:creationId xmlns:a16="http://schemas.microsoft.com/office/drawing/2014/main" id="{679390EF-087B-5D43-9C08-E754786E1E8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834278" y="1689967"/>
          <a:ext cx="727302" cy="727302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softEdge rad="112500"/>
        </a:effectLst>
      </cdr:spPr>
    </cdr:pic>
  </cdr:relSizeAnchor>
  <cdr:relSizeAnchor xmlns:cdr="http://schemas.openxmlformats.org/drawingml/2006/chartDrawing">
    <cdr:from>
      <cdr:x>0.47484</cdr:x>
      <cdr:y>0.17276</cdr:y>
    </cdr:from>
    <cdr:to>
      <cdr:x>0.57601</cdr:x>
      <cdr:y>0.33109</cdr:y>
    </cdr:to>
    <cdr:pic>
      <cdr:nvPicPr>
        <cdr:cNvPr id="5" name="Imagen 4">
          <a:extLst xmlns:a="http://schemas.openxmlformats.org/drawingml/2006/main">
            <a:ext uri="{FF2B5EF4-FFF2-40B4-BE49-F238E27FC236}">
              <a16:creationId xmlns:a16="http://schemas.microsoft.com/office/drawing/2014/main" id="{F5DF179B-C7B9-5940-BE86-DDE52D2C262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 rot="764865">
          <a:off x="2894616" y="689909"/>
          <a:ext cx="616740" cy="63230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softEdge rad="112500"/>
        </a:effectLst>
      </cdr:spPr>
    </cdr:pic>
  </cdr:relSizeAnchor>
  <cdr:relSizeAnchor xmlns:cdr="http://schemas.openxmlformats.org/drawingml/2006/chartDrawing">
    <cdr:from>
      <cdr:x>0.38367</cdr:x>
      <cdr:y>0.50932</cdr:y>
    </cdr:from>
    <cdr:to>
      <cdr:x>0.48446</cdr:x>
      <cdr:y>0.66319</cdr:y>
    </cdr:to>
    <cdr:pic>
      <cdr:nvPicPr>
        <cdr:cNvPr id="7" name="Imagen 6">
          <a:extLst xmlns:a="http://schemas.openxmlformats.org/drawingml/2006/main">
            <a:ext uri="{FF2B5EF4-FFF2-40B4-BE49-F238E27FC236}">
              <a16:creationId xmlns:a16="http://schemas.microsoft.com/office/drawing/2014/main" id="{2DD19215-7655-C144-8345-90A5F849C525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338833" y="2033975"/>
          <a:ext cx="614465" cy="61446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softEdge rad="112500"/>
        </a:effectLst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9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51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"/>
          <a:stretch/>
        </p:blipFill>
        <p:spPr>
          <a:xfrm>
            <a:off x="0" y="10274"/>
            <a:ext cx="9144000" cy="685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4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8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60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45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47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86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3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zh-CN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zh-CN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zh-CN"/>
              <a:t>Editar los estilos de texto del patrón
Segundo nivel
Tercer nivel
Cuarto nivel
Quinto nivel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28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038B-17E9-4129-BD1D-F45F0982552D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EE2D-C09A-45DA-8268-F9003468BC36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58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yectolova.es/" TargetMode="External"/><Relationship Id="rId7" Type="http://schemas.openxmlformats.org/officeDocument/2006/relationships/hyperlink" Target="https://es.wikihow.com/escribir-un-gui&#243;n-para-una-obra-de-teatro" TargetMode="External"/><Relationship Id="rId2" Type="http://schemas.openxmlformats.org/officeDocument/2006/relationships/hyperlink" Target="https://carlosmagro.wordpress.com/2016/04/30/abrir-la-educacion-y-expandir-el-aprendizaj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videstebancubero.com/17-como-usar-la-musica-en-un-guion/" TargetMode="External"/><Relationship Id="rId5" Type="http://schemas.openxmlformats.org/officeDocument/2006/relationships/hyperlink" Target="https://prezi.com/gifg3ofqjhg5/las-profesiones-relacionadas-con-la-musica-escenica/" TargetMode="External"/><Relationship Id="rId4" Type="http://schemas.openxmlformats.org/officeDocument/2006/relationships/hyperlink" Target="http://asvangardas.blogspot.com/2008/03/localizacin-literaria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drive.google.com/drive/u/1/folders/0B4JHXAR9WhIUfkNwLWxTZTJOTnBEcy12TFltMTJuTXZHcEJxdHZaS0xzOHZhV3piYkVfS1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0276" y="557645"/>
            <a:ext cx="3635027" cy="2350617"/>
            <a:chOff x="5646152" y="1992773"/>
            <a:chExt cx="3635027" cy="2350617"/>
          </a:xfrm>
        </p:grpSpPr>
        <p:sp>
          <p:nvSpPr>
            <p:cNvPr id="5" name="文本框 4"/>
            <p:cNvSpPr txBox="1"/>
            <p:nvPr/>
          </p:nvSpPr>
          <p:spPr>
            <a:xfrm rot="20656745">
              <a:off x="5646152" y="207688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42B1E8"/>
                      </a:gs>
                      <a:gs pos="100000">
                        <a:srgbClr val="2B82C0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2</a:t>
              </a:r>
              <a:endParaRPr lang="zh-CN" altLang="en-US" sz="14000" dirty="0">
                <a:gradFill>
                  <a:gsLst>
                    <a:gs pos="0">
                      <a:srgbClr val="42B1E8"/>
                    </a:gs>
                    <a:gs pos="100000">
                      <a:srgbClr val="2B82C0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 rot="290871">
              <a:off x="6669283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D8872E"/>
                      </a:gs>
                      <a:gs pos="100000">
                        <a:srgbClr val="F6D53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0</a:t>
              </a:r>
              <a:endParaRPr lang="zh-CN" altLang="en-US" sz="14000" dirty="0">
                <a:gradFill>
                  <a:gsLst>
                    <a:gs pos="0">
                      <a:srgbClr val="D8872E"/>
                    </a:gs>
                    <a:gs pos="100000">
                      <a:srgbClr val="F6D53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21378953">
              <a:off x="7505149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CAD238"/>
                      </a:gs>
                      <a:gs pos="100000">
                        <a:srgbClr val="90AF5A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1</a:t>
              </a:r>
              <a:endParaRPr lang="zh-CN" altLang="en-US" sz="14000" dirty="0">
                <a:gradFill>
                  <a:gsLst>
                    <a:gs pos="0">
                      <a:srgbClr val="CAD238"/>
                    </a:gs>
                    <a:gs pos="100000">
                      <a:srgbClr val="90AF5A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652717">
              <a:off x="8269960" y="2096621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43A7BB"/>
                      </a:gs>
                      <a:gs pos="100000">
                        <a:srgbClr val="47A08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7</a:t>
              </a:r>
              <a:endParaRPr lang="zh-CN" altLang="en-US" sz="14000" dirty="0">
                <a:gradFill>
                  <a:gsLst>
                    <a:gs pos="0">
                      <a:srgbClr val="43A7BB"/>
                    </a:gs>
                    <a:gs pos="100000">
                      <a:srgbClr val="47A08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0507" y="6274986"/>
            <a:ext cx="7662756" cy="98474"/>
            <a:chOff x="1821351" y="4923691"/>
            <a:chExt cx="7662756" cy="98474"/>
          </a:xfrm>
        </p:grpSpPr>
        <p:sp>
          <p:nvSpPr>
            <p:cNvPr id="10" name="矩形 9"/>
            <p:cNvSpPr/>
            <p:nvPr/>
          </p:nvSpPr>
          <p:spPr>
            <a:xfrm>
              <a:off x="7568418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3A7BB"/>
                </a:gs>
                <a:gs pos="100000">
                  <a:srgbClr val="47A08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652729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CAD238"/>
                </a:gs>
                <a:gs pos="100000">
                  <a:srgbClr val="90AF5A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737040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F6D538"/>
                </a:gs>
                <a:gs pos="100000">
                  <a:srgbClr val="D8872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821351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2B1E8"/>
                </a:gs>
                <a:gs pos="100000">
                  <a:srgbClr val="2B82C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42450" y="5756737"/>
            <a:ext cx="777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>
                <a:latin typeface="Chalkduster" panose="03050602040202020205" pitchFamily="66" charset="77"/>
              </a:rPr>
              <a:t>LÓVA dende a Biblioteca Escolar como base e recurso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827CF89-EF03-1646-A7B1-A9A316FB8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979" y="705736"/>
            <a:ext cx="3430343" cy="464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3318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5">
            <a:extLst>
              <a:ext uri="{FF2B5EF4-FFF2-40B4-BE49-F238E27FC236}">
                <a16:creationId xmlns:a16="http://schemas.microsoft.com/office/drawing/2014/main" id="{4FA821F9-947F-394F-AEEE-A3C3ACC1998F}"/>
              </a:ext>
            </a:extLst>
          </p:cNvPr>
          <p:cNvSpPr txBox="1"/>
          <p:nvPr/>
        </p:nvSpPr>
        <p:spPr>
          <a:xfrm>
            <a:off x="682595" y="267602"/>
            <a:ext cx="4652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Recursos bibliográficos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A7BD660-7D8E-B34F-AC96-B2967AC2FC4E}"/>
              </a:ext>
            </a:extLst>
          </p:cNvPr>
          <p:cNvSpPr/>
          <p:nvPr/>
        </p:nvSpPr>
        <p:spPr>
          <a:xfrm>
            <a:off x="170822" y="794802"/>
            <a:ext cx="876216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u="sng" noProof="1">
                <a:latin typeface="Avenir Light" panose="020B0402020203020204" pitchFamily="34" charset="77"/>
              </a:rPr>
              <a:t>Para o deseño e elaboración da proposta: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Piquín Cancio, R. (2010). “Biblioteca escolar, centro de recursos integrado en la práctica educativa” en e-Co Revista digital de Educación nº 7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Magro, C. (2016). Abrir la educación y expandir el aprendizaje [post de un blog]. co.labora.red. Recuperado de </a:t>
            </a:r>
            <a:r>
              <a:rPr lang="gl-ES" sz="1600" noProof="1">
                <a:latin typeface="Avenir Light" panose="020B0402020203020204" pitchFamily="34" charset="77"/>
                <a:hlinkClick r:id="rId2"/>
              </a:rPr>
              <a:t>https://carlosmagro.wordpress.com/2016/04/30/abrir-la-educacion-y-expandir-el-aprendizaje/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LÓVA: Proyecto LÓVA. Dispoñible en </a:t>
            </a:r>
            <a:r>
              <a:rPr lang="gl-ES" sz="1600" noProof="1">
                <a:latin typeface="Avenir Light" panose="020B0402020203020204" pitchFamily="34" charset="77"/>
                <a:hlinkClick r:id="rId3"/>
              </a:rPr>
              <a:t>http://www.proyectolova.es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Arendt, H (2006) Los orígenes del totalitarismo. Madrid. Alianza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Bauman, Z. (1998) Modernidad y holocausto. Sequitur. Madrid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u="sng" noProof="1">
                <a:latin typeface="Avenir Light" panose="020B0402020203020204" pitchFamily="34" charset="77"/>
              </a:rPr>
              <a:t>Para o desenvolvemento do proxecto</a:t>
            </a:r>
            <a:r>
              <a:rPr lang="gl-ES" sz="1600" noProof="1">
                <a:latin typeface="Avenir Light" panose="020B0402020203020204" pitchFamily="34" charset="77"/>
              </a:rPr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Ponte, P. As Vangardas [post de blog] As Vangardas. Recuperado de </a:t>
            </a:r>
            <a:r>
              <a:rPr lang="gl-ES" sz="1600" noProof="1">
                <a:latin typeface="Avenir Light" panose="020B0402020203020204" pitchFamily="34" charset="77"/>
                <a:hlinkClick r:id="rId4"/>
              </a:rPr>
              <a:t>http://asvangardas.blogspot.com/2008/03/localizacin-literaria.html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De Tomás, A. (2014) Las profesiones relacionadas con la música escénica. Recuperado de </a:t>
            </a:r>
            <a:r>
              <a:rPr lang="gl-ES" sz="1600" noProof="1">
                <a:latin typeface="Avenir Light" panose="020B0402020203020204" pitchFamily="34" charset="77"/>
                <a:hlinkClick r:id="rId5"/>
              </a:rPr>
              <a:t>https://prezi.com/gifg3ofqjhg5/las-profesiones-relacionadas-con-la-musica-escenica/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Cubero, D. (2017) Cómo usar la música en un guión. Recuperado de </a:t>
            </a:r>
            <a:r>
              <a:rPr lang="gl-ES" sz="1600" noProof="1">
                <a:latin typeface="Avenir Light" panose="020B0402020203020204" pitchFamily="34" charset="77"/>
                <a:hlinkClick r:id="rId6"/>
              </a:rPr>
              <a:t>http://www.davidestebancubero.com/17-como-usar-la-musica-en-un-guion/</a:t>
            </a:r>
            <a:endParaRPr lang="gl-ES" sz="1600" noProof="1">
              <a:latin typeface="Avenir Light" panose="020B0402020203020204" pitchFamily="34" charset="7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gl-ES" sz="1600" noProof="1">
                <a:latin typeface="Avenir Light" panose="020B0402020203020204" pitchFamily="34" charset="77"/>
              </a:rPr>
              <a:t>WikiHow. Cómo escribir un guión para una obra de teatro. Recuperado de </a:t>
            </a:r>
            <a:r>
              <a:rPr lang="gl-ES" sz="1600" noProof="1">
                <a:latin typeface="Avenir Light" panose="020B0402020203020204" pitchFamily="34" charset="77"/>
                <a:hlinkClick r:id="rId7"/>
              </a:rPr>
              <a:t>https://es.wikihow.com/escribir-un-guión-para-una-obra-de-teatro</a:t>
            </a:r>
            <a:endParaRPr lang="gl-ES" sz="1600" noProof="1">
              <a:latin typeface="Avenir Light" panose="020B0402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6351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5400000">
            <a:off x="3153147" y="960696"/>
            <a:ext cx="2508378" cy="5206124"/>
            <a:chOff x="3592956" y="1397000"/>
            <a:chExt cx="1958087" cy="4063999"/>
          </a:xfrm>
        </p:grpSpPr>
        <p:sp>
          <p:nvSpPr>
            <p:cNvPr id="4" name="环形箭头 3"/>
            <p:cNvSpPr/>
            <p:nvPr/>
          </p:nvSpPr>
          <p:spPr>
            <a:xfrm>
              <a:off x="4018665" y="1397000"/>
              <a:ext cx="1532378" cy="153253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gradFill>
              <a:gsLst>
                <a:gs pos="99000">
                  <a:srgbClr val="47A08A"/>
                </a:gs>
                <a:gs pos="0">
                  <a:srgbClr val="43A7BB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形状 5"/>
            <p:cNvSpPr/>
            <p:nvPr/>
          </p:nvSpPr>
          <p:spPr>
            <a:xfrm>
              <a:off x="3592956" y="2277668"/>
              <a:ext cx="1532378" cy="1532534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gradFill>
              <a:gsLst>
                <a:gs pos="99000">
                  <a:srgbClr val="2B82C0"/>
                </a:gs>
                <a:gs pos="0">
                  <a:srgbClr val="42B1E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环形箭头 7"/>
            <p:cNvSpPr/>
            <p:nvPr/>
          </p:nvSpPr>
          <p:spPr>
            <a:xfrm>
              <a:off x="4018665" y="3161588"/>
              <a:ext cx="1532378" cy="153253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3500000"/>
                <a:gd name="adj5" fmla="val 12500"/>
              </a:avLst>
            </a:prstGeom>
            <a:gradFill>
              <a:gsLst>
                <a:gs pos="99000">
                  <a:srgbClr val="D8882E"/>
                </a:gs>
                <a:gs pos="0">
                  <a:srgbClr val="F6D53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/>
            <p:cNvSpPr/>
            <p:nvPr/>
          </p:nvSpPr>
          <p:spPr>
            <a:xfrm>
              <a:off x="3702186" y="4143857"/>
              <a:ext cx="1316505" cy="1317142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gradFill>
              <a:gsLst>
                <a:gs pos="99000">
                  <a:srgbClr val="91AF5A"/>
                </a:gs>
                <a:gs pos="0">
                  <a:srgbClr val="CAD239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2" name="文本框 11"/>
          <p:cNvSpPr txBox="1"/>
          <p:nvPr/>
        </p:nvSpPr>
        <p:spPr>
          <a:xfrm>
            <a:off x="2673559" y="4464849"/>
            <a:ext cx="2063751" cy="116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Claustro de profesores</a:t>
            </a:r>
          </a:p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Consello Escolar</a:t>
            </a:r>
          </a:p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ANPAS</a:t>
            </a:r>
          </a:p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Persoal non docente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948508" y="3909948"/>
            <a:ext cx="3004573" cy="1176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Medium" panose="02000503020000020003" pitchFamily="2" charset="0"/>
                <a:cs typeface="Arial"/>
              </a:rPr>
              <a:t>Concello:</a:t>
            </a:r>
          </a:p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   Concellalía de Cultura</a:t>
            </a:r>
          </a:p>
          <a:p>
            <a:pPr>
              <a:lnSpc>
                <a:spcPct val="150000"/>
              </a:lnSpc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   Axente Cultural do Auditorio Municipal        </a:t>
            </a: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Medium" panose="02000503020000020003" pitchFamily="2" charset="0"/>
                <a:cs typeface="Arial"/>
              </a:rPr>
              <a:t>CFR Ferrol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1934" y="2967917"/>
            <a:ext cx="2645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O equipo da Biblioteca Escolar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89327" y="3645443"/>
            <a:ext cx="1994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Comunidade educativa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52671" y="3599277"/>
            <a:ext cx="228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As institucións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18549" y="493381"/>
            <a:ext cx="5692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Implicación da comunidade educativa</a:t>
            </a:r>
          </a:p>
        </p:txBody>
      </p:sp>
    </p:spTree>
    <p:extLst>
      <p:ext uri="{BB962C8B-B14F-4D97-AF65-F5344CB8AC3E}">
        <p14:creationId xmlns:p14="http://schemas.microsoft.com/office/powerpoint/2010/main" val="35978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082612904"/>
              </p:ext>
            </p:extLst>
          </p:nvPr>
        </p:nvGraphicFramePr>
        <p:xfrm>
          <a:off x="1524000" y="1467492"/>
          <a:ext cx="6096000" cy="399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矩形标注 4"/>
          <p:cNvSpPr/>
          <p:nvPr/>
        </p:nvSpPr>
        <p:spPr>
          <a:xfrm>
            <a:off x="6302953" y="3233458"/>
            <a:ext cx="2065315" cy="529868"/>
          </a:xfrm>
          <a:prstGeom prst="wedgeRectCallout">
            <a:avLst>
              <a:gd name="adj1" fmla="val -56730"/>
              <a:gd name="adj2" fmla="val 30068"/>
            </a:avLst>
          </a:prstGeom>
          <a:gradFill>
            <a:gsLst>
              <a:gs pos="0">
                <a:srgbClr val="CAD239"/>
              </a:gs>
              <a:gs pos="100000">
                <a:srgbClr val="91AF5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MEDIOS ESCÉNICOS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97728" y="4114986"/>
            <a:ext cx="3275763" cy="173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Dúas representacións no IES Punta Candieira.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representación no IES Fernando </a:t>
            </a:r>
            <a:r>
              <a:rPr kumimoji="1" lang="gl-E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Blanco</a:t>
            </a: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 de Cee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representación no Auditorio Municipal de Cedeira 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1087831" y="4496840"/>
            <a:ext cx="2070527" cy="500833"/>
          </a:xfrm>
          <a:prstGeom prst="wedgeRectCallout">
            <a:avLst>
              <a:gd name="adj1" fmla="val 57373"/>
              <a:gd name="adj2" fmla="val 27365"/>
            </a:avLst>
          </a:prstGeom>
          <a:gradFill>
            <a:gsLst>
              <a:gs pos="0">
                <a:srgbClr val="CAD239"/>
              </a:gs>
              <a:gs pos="100000">
                <a:srgbClr val="91AF5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sz="1200" dirty="0">
                <a:latin typeface="Avenir Light" panose="020B0402020203020204" pitchFamily="34" charset="77"/>
                <a:cs typeface="Arial" panose="020B0604020202020204" pitchFamily="34" charset="0"/>
              </a:rPr>
              <a:t>REDES SOCIAIS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29394" y="5138658"/>
            <a:ext cx="2740672" cy="1443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Facebook da BE.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Blog da BE.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Twiter da BE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Instagram da BE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Canle de Youtube da BE </a:t>
            </a:r>
          </a:p>
        </p:txBody>
      </p:sp>
      <p:sp>
        <p:nvSpPr>
          <p:cNvPr id="9" name="矩形标注 8"/>
          <p:cNvSpPr/>
          <p:nvPr/>
        </p:nvSpPr>
        <p:spPr>
          <a:xfrm>
            <a:off x="351692" y="2240782"/>
            <a:ext cx="2223343" cy="775692"/>
          </a:xfrm>
          <a:prstGeom prst="wedgeRectCallout">
            <a:avLst>
              <a:gd name="adj1" fmla="val 57373"/>
              <a:gd name="adj2" fmla="val 27365"/>
            </a:avLst>
          </a:prstGeom>
          <a:gradFill>
            <a:gsLst>
              <a:gs pos="0">
                <a:srgbClr val="F6D538"/>
              </a:gs>
              <a:gs pos="100000">
                <a:srgbClr val="D8882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EXPOSICIÓN DOCUMENTACIÓN NA BE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46070" y="3157458"/>
            <a:ext cx="2007494" cy="1176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Material elaborado polos documentalistas.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Libreto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Partituras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412809" y="981156"/>
            <a:ext cx="2007494" cy="34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Google Suite 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486777" y="713433"/>
            <a:ext cx="1926031" cy="678653"/>
            <a:chOff x="3518293" y="779014"/>
            <a:chExt cx="1926031" cy="678653"/>
          </a:xfrm>
          <a:gradFill>
            <a:gsLst>
              <a:gs pos="0">
                <a:srgbClr val="42B1E8"/>
              </a:gs>
              <a:gs pos="100000">
                <a:srgbClr val="2B82C0"/>
              </a:gs>
            </a:gsLst>
            <a:lin ang="5400000" scaled="0"/>
          </a:gradFill>
        </p:grpSpPr>
        <p:sp>
          <p:nvSpPr>
            <p:cNvPr id="13" name="矩形标注 12"/>
            <p:cNvSpPr/>
            <p:nvPr/>
          </p:nvSpPr>
          <p:spPr>
            <a:xfrm>
              <a:off x="3518293" y="779014"/>
              <a:ext cx="1926031" cy="591025"/>
            </a:xfrm>
            <a:prstGeom prst="wedgeRectCallout">
              <a:avLst>
                <a:gd name="adj1" fmla="val 33655"/>
                <a:gd name="adj2" fmla="val -32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gl-E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gl-E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PLATAFORMAS DIXITAIS</a:t>
              </a:r>
            </a:p>
            <a:p>
              <a:pPr algn="ctr"/>
              <a:endParaRPr lang="gl-E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10800000">
              <a:off x="4430083" y="1299222"/>
              <a:ext cx="173433" cy="158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Difusión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F211F8F-E18D-BD43-92DA-C4A51B427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3219">
            <a:off x="5235348" y="2828362"/>
            <a:ext cx="746090" cy="746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1457254-67F3-F743-B5D6-DABB9707E4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7158">
            <a:off x="3516847" y="2978916"/>
            <a:ext cx="905449" cy="509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4796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>
            <a:extLst>
              <a:ext uri="{FF2B5EF4-FFF2-40B4-BE49-F238E27FC236}">
                <a16:creationId xmlns:a16="http://schemas.microsoft.com/office/drawing/2014/main" id="{0C0F8EA5-A368-434F-8ACC-2916A2884A1F}"/>
              </a:ext>
            </a:extLst>
          </p:cNvPr>
          <p:cNvSpPr txBox="1"/>
          <p:nvPr/>
        </p:nvSpPr>
        <p:spPr>
          <a:xfrm>
            <a:off x="351121" y="298445"/>
            <a:ext cx="6793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Avaliación alumnado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r>
              <a:rPr lang="gl-ES" altLang="zh-CN" dirty="0">
                <a:latin typeface="Avenir Light" panose="020B0402020203020204" pitchFamily="34" charset="77"/>
              </a:rPr>
              <a:t>Avaliación conxunta mediante rúbricas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701452A-1DE1-464B-8A7D-84DFB1384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21" y="1129442"/>
            <a:ext cx="8561196" cy="488833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FC02F1C-BC92-1840-97B5-A6CAAE402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21" y="6088117"/>
            <a:ext cx="8561196" cy="99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84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>
            <a:extLst>
              <a:ext uri="{FF2B5EF4-FFF2-40B4-BE49-F238E27FC236}">
                <a16:creationId xmlns:a16="http://schemas.microsoft.com/office/drawing/2014/main" id="{0680682A-E539-0942-B4B2-AF3F866FA20B}"/>
              </a:ext>
            </a:extLst>
          </p:cNvPr>
          <p:cNvSpPr txBox="1"/>
          <p:nvPr/>
        </p:nvSpPr>
        <p:spPr>
          <a:xfrm>
            <a:off x="351121" y="298445"/>
            <a:ext cx="6793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Avaliación familias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r>
              <a:rPr lang="gl-ES" altLang="zh-CN" dirty="0">
                <a:latin typeface="Avenir Light" panose="020B0402020203020204" pitchFamily="34" charset="77"/>
              </a:rPr>
              <a:t>Enquisas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1893504-A933-964C-A309-BCF925EB3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66" y="1492365"/>
            <a:ext cx="7686989" cy="505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462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679" y="1133140"/>
            <a:ext cx="466174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gradFill>
                  <a:gsLst>
                    <a:gs pos="100000">
                      <a:srgbClr val="2B82C0"/>
                    </a:gs>
                    <a:gs pos="0">
                      <a:srgbClr val="42B1E8"/>
                    </a:gs>
                  </a:gsLst>
                  <a:lin ang="5400000" scaled="0"/>
                </a:gradFill>
                <a:latin typeface="+mj-lt"/>
              </a:rPr>
              <a:t>No</a:t>
            </a:r>
            <a:endParaRPr lang="zh-CN" altLang="en-US" sz="4800" b="1" dirty="0">
              <a:gradFill>
                <a:gsLst>
                  <a:gs pos="100000">
                    <a:srgbClr val="D8882E"/>
                  </a:gs>
                  <a:gs pos="0">
                    <a:srgbClr val="F6D538"/>
                  </a:gs>
                </a:gsLst>
                <a:lin ang="5400000" scaled="0"/>
              </a:gradFill>
              <a:latin typeface="+mj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49230" y="1671611"/>
            <a:ext cx="3635027" cy="2350617"/>
            <a:chOff x="5646152" y="1992773"/>
            <a:chExt cx="3635027" cy="2350617"/>
          </a:xfrm>
        </p:grpSpPr>
        <p:sp>
          <p:nvSpPr>
            <p:cNvPr id="16" name="文本框 15"/>
            <p:cNvSpPr txBox="1"/>
            <p:nvPr/>
          </p:nvSpPr>
          <p:spPr>
            <a:xfrm rot="20656745">
              <a:off x="5646152" y="207688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42B1E8"/>
                      </a:gs>
                      <a:gs pos="100000">
                        <a:srgbClr val="2B82C0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2</a:t>
              </a:r>
              <a:endParaRPr lang="zh-CN" altLang="en-US" sz="14000" dirty="0">
                <a:gradFill>
                  <a:gsLst>
                    <a:gs pos="0">
                      <a:srgbClr val="42B1E8"/>
                    </a:gs>
                    <a:gs pos="100000">
                      <a:srgbClr val="2B82C0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 rot="290871">
              <a:off x="6669283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D8872E"/>
                      </a:gs>
                      <a:gs pos="100000">
                        <a:srgbClr val="F6D53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0</a:t>
              </a:r>
              <a:endParaRPr lang="zh-CN" altLang="en-US" sz="14000" dirty="0">
                <a:gradFill>
                  <a:gsLst>
                    <a:gs pos="0">
                      <a:srgbClr val="D8872E"/>
                    </a:gs>
                    <a:gs pos="100000">
                      <a:srgbClr val="F6D53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 rot="21378953">
              <a:off x="7505149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CAD238"/>
                      </a:gs>
                      <a:gs pos="100000">
                        <a:srgbClr val="90AF5A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1</a:t>
              </a:r>
              <a:endParaRPr lang="zh-CN" altLang="en-US" sz="14000" dirty="0">
                <a:gradFill>
                  <a:gsLst>
                    <a:gs pos="0">
                      <a:srgbClr val="CAD238"/>
                    </a:gs>
                    <a:gs pos="100000">
                      <a:srgbClr val="90AF5A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652717">
              <a:off x="8269960" y="2096621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43A7BB"/>
                      </a:gs>
                      <a:gs pos="100000">
                        <a:srgbClr val="47A08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8</a:t>
              </a:r>
              <a:endParaRPr lang="zh-CN" altLang="en-US" sz="14000" dirty="0">
                <a:gradFill>
                  <a:gsLst>
                    <a:gs pos="0">
                      <a:srgbClr val="43A7BB"/>
                    </a:gs>
                    <a:gs pos="100000">
                      <a:srgbClr val="47A08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72206" y="5458648"/>
            <a:ext cx="7662756" cy="98474"/>
            <a:chOff x="1821351" y="4923691"/>
            <a:chExt cx="7662756" cy="98474"/>
          </a:xfrm>
        </p:grpSpPr>
        <p:sp>
          <p:nvSpPr>
            <p:cNvPr id="21" name="矩形 20"/>
            <p:cNvSpPr/>
            <p:nvPr/>
          </p:nvSpPr>
          <p:spPr>
            <a:xfrm>
              <a:off x="7568418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3A7BB"/>
                </a:gs>
                <a:gs pos="100000">
                  <a:srgbClr val="47A08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5652729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CAD238"/>
                </a:gs>
                <a:gs pos="100000">
                  <a:srgbClr val="90AF5A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737040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F6D538"/>
                </a:gs>
                <a:gs pos="100000">
                  <a:srgbClr val="D8872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821351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2B1E8"/>
                </a:gs>
                <a:gs pos="100000">
                  <a:srgbClr val="2B82C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3782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3329660" y="1067652"/>
            <a:ext cx="2162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Número de alumnos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33608" y="1898941"/>
            <a:ext cx="5220607" cy="3672617"/>
            <a:chOff x="2256857" y="1684544"/>
            <a:chExt cx="5220607" cy="3672617"/>
          </a:xfrm>
        </p:grpSpPr>
        <p:sp>
          <p:nvSpPr>
            <p:cNvPr id="3" name="任意多边形 2"/>
            <p:cNvSpPr/>
            <p:nvPr/>
          </p:nvSpPr>
          <p:spPr>
            <a:xfrm>
              <a:off x="3959784" y="3001669"/>
              <a:ext cx="1402936" cy="1053703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2B82C0"/>
                </a:gs>
                <a:gs pos="0">
                  <a:srgbClr val="42B1E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gl-ES" altLang="zh-CN" sz="2000" kern="1200" dirty="0">
                  <a:latin typeface="Avenir Light" panose="020B0402020203020204" pitchFamily="34" charset="77"/>
                </a:rPr>
                <a:t>Nivel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gl-ES" altLang="zh-CN" sz="2000" dirty="0">
                  <a:latin typeface="Avenir Light" panose="020B0402020203020204" pitchFamily="34" charset="77"/>
                </a:rPr>
                <a:t>4º ESO</a:t>
              </a:r>
              <a:endParaRPr lang="gl-ES" altLang="zh-CN" sz="2000" kern="1200" dirty="0">
                <a:latin typeface="Avenir Light" panose="020B0402020203020204" pitchFamily="34" charset="77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7320222" flipV="1">
              <a:off x="4477779" y="2736654"/>
              <a:ext cx="541275" cy="45719"/>
            </a:xfrm>
            <a:custGeom>
              <a:avLst/>
              <a:gdLst>
                <a:gd name="connsiteX0" fmla="*/ 0 w 259590"/>
                <a:gd name="connsiteY0" fmla="*/ 15556 h 31113"/>
                <a:gd name="connsiteX1" fmla="*/ 259590 w 259590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590" h="31113">
                  <a:moveTo>
                    <a:pt x="0" y="15556"/>
                  </a:moveTo>
                  <a:lnTo>
                    <a:pt x="259590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6005" tIns="9067" rIns="136005" bIns="9066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494685" y="1684544"/>
              <a:ext cx="818068" cy="818068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D8882E"/>
                </a:gs>
                <a:gs pos="0">
                  <a:srgbClr val="F6D53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 dirty="0"/>
            </a:p>
          </p:txBody>
        </p:sp>
        <p:sp>
          <p:nvSpPr>
            <p:cNvPr id="6" name="任意多边形 5"/>
            <p:cNvSpPr/>
            <p:nvPr/>
          </p:nvSpPr>
          <p:spPr>
            <a:xfrm rot="19541613" flipV="1">
              <a:off x="5005843" y="2787392"/>
              <a:ext cx="1311690" cy="45719"/>
            </a:xfrm>
            <a:custGeom>
              <a:avLst/>
              <a:gdLst>
                <a:gd name="connsiteX0" fmla="*/ 0 w 1421961"/>
                <a:gd name="connsiteY0" fmla="*/ 15556 h 31113"/>
                <a:gd name="connsiteX1" fmla="*/ 1421961 w 14219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1961" h="31113">
                  <a:moveTo>
                    <a:pt x="0" y="15556"/>
                  </a:moveTo>
                  <a:lnTo>
                    <a:pt x="1421961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8131" tIns="-19993" rIns="688131" bIns="-19993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090134" y="1762305"/>
              <a:ext cx="876474" cy="876474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47A08A"/>
                </a:gs>
                <a:gs pos="0">
                  <a:srgbClr val="43A7BB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 dirty="0"/>
            </a:p>
          </p:txBody>
        </p:sp>
        <p:sp>
          <p:nvSpPr>
            <p:cNvPr id="8" name="任意多边形 7"/>
            <p:cNvSpPr/>
            <p:nvPr/>
          </p:nvSpPr>
          <p:spPr>
            <a:xfrm rot="21568094">
              <a:off x="5362024" y="3447456"/>
              <a:ext cx="1334698" cy="143887"/>
            </a:xfrm>
            <a:custGeom>
              <a:avLst/>
              <a:gdLst>
                <a:gd name="connsiteX0" fmla="*/ 0 w 686945"/>
                <a:gd name="connsiteY0" fmla="*/ 15556 h 31113"/>
                <a:gd name="connsiteX1" fmla="*/ 686945 w 686945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6945" h="31113">
                  <a:moveTo>
                    <a:pt x="0" y="15556"/>
                  </a:moveTo>
                  <a:lnTo>
                    <a:pt x="686945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8998" tIns="-1617" rIns="338999" bIns="-161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674595" y="3102516"/>
              <a:ext cx="802869" cy="802869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91AF5A"/>
                </a:gs>
                <a:gs pos="0">
                  <a:srgbClr val="CAD239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/>
            </a:p>
          </p:txBody>
        </p:sp>
        <p:sp>
          <p:nvSpPr>
            <p:cNvPr id="10" name="任意多边形 9"/>
            <p:cNvSpPr/>
            <p:nvPr/>
          </p:nvSpPr>
          <p:spPr>
            <a:xfrm rot="2384883">
              <a:off x="4805201" y="4328209"/>
              <a:ext cx="1091128" cy="45719"/>
            </a:xfrm>
            <a:custGeom>
              <a:avLst/>
              <a:gdLst>
                <a:gd name="connsiteX0" fmla="*/ 0 w 1177857"/>
                <a:gd name="connsiteY0" fmla="*/ 15556 h 31113"/>
                <a:gd name="connsiteX1" fmla="*/ 1177857 w 1177857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77857" h="31113">
                  <a:moveTo>
                    <a:pt x="0" y="15556"/>
                  </a:moveTo>
                  <a:lnTo>
                    <a:pt x="1177857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2182" tIns="-13890" rIns="572182" bIns="-138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643785" y="4515548"/>
              <a:ext cx="841613" cy="841613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2B82C0"/>
                </a:gs>
                <a:gs pos="0">
                  <a:srgbClr val="42B1E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/>
            </a:p>
          </p:txBody>
        </p:sp>
        <p:sp>
          <p:nvSpPr>
            <p:cNvPr id="12" name="任意多边形 11"/>
            <p:cNvSpPr/>
            <p:nvPr/>
          </p:nvSpPr>
          <p:spPr>
            <a:xfrm rot="17861391">
              <a:off x="3918727" y="4205146"/>
              <a:ext cx="557734" cy="31114"/>
            </a:xfrm>
            <a:custGeom>
              <a:avLst/>
              <a:gdLst>
                <a:gd name="connsiteX0" fmla="*/ 0 w 557733"/>
                <a:gd name="connsiteY0" fmla="*/ 15556 h 31113"/>
                <a:gd name="connsiteX1" fmla="*/ 557733 w 557733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7733" h="31113">
                  <a:moveTo>
                    <a:pt x="557733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623" tIns="1613" rIns="277624" bIns="1614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522898" y="4407297"/>
              <a:ext cx="827142" cy="827142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D8882E"/>
                </a:gs>
                <a:gs pos="0">
                  <a:srgbClr val="F6D53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 dirty="0"/>
            </a:p>
          </p:txBody>
        </p:sp>
        <p:sp>
          <p:nvSpPr>
            <p:cNvPr id="14" name="任意多边形 13"/>
            <p:cNvSpPr/>
            <p:nvPr/>
          </p:nvSpPr>
          <p:spPr>
            <a:xfrm rot="21185434">
              <a:off x="3057743" y="3620475"/>
              <a:ext cx="904066" cy="45719"/>
            </a:xfrm>
            <a:custGeom>
              <a:avLst/>
              <a:gdLst>
                <a:gd name="connsiteX0" fmla="*/ 0 w 996061"/>
                <a:gd name="connsiteY0" fmla="*/ 15556 h 31113"/>
                <a:gd name="connsiteX1" fmla="*/ 996061 w 9960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6061" h="31113">
                  <a:moveTo>
                    <a:pt x="996061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828" tIns="-9344" rIns="485829" bIns="-9346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256857" y="3226996"/>
              <a:ext cx="807116" cy="807116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47A08A"/>
                </a:gs>
                <a:gs pos="0">
                  <a:srgbClr val="43A7BB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 dirty="0"/>
            </a:p>
          </p:txBody>
        </p:sp>
        <p:sp>
          <p:nvSpPr>
            <p:cNvPr id="16" name="任意多边形 15"/>
            <p:cNvSpPr/>
            <p:nvPr/>
          </p:nvSpPr>
          <p:spPr>
            <a:xfrm rot="2588775">
              <a:off x="3506106" y="2834306"/>
              <a:ext cx="798967" cy="58761"/>
            </a:xfrm>
            <a:custGeom>
              <a:avLst/>
              <a:gdLst>
                <a:gd name="connsiteX0" fmla="*/ 0 w 740761"/>
                <a:gd name="connsiteY0" fmla="*/ 15556 h 31113"/>
                <a:gd name="connsiteX1" fmla="*/ 740761 w 7407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0761" h="31113">
                  <a:moveTo>
                    <a:pt x="740761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4561" tIns="-2963" rIns="364561" bIns="-2963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03430" y="1919727"/>
              <a:ext cx="788064" cy="788064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91AF5A"/>
                </a:gs>
                <a:gs pos="0">
                  <a:srgbClr val="CAD239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/>
            </a:p>
          </p:txBody>
        </p:sp>
        <p:sp>
          <p:nvSpPr>
            <p:cNvPr id="18" name="右箭头 17"/>
            <p:cNvSpPr/>
            <p:nvPr/>
          </p:nvSpPr>
          <p:spPr>
            <a:xfrm>
              <a:off x="6374271" y="2040209"/>
              <a:ext cx="329219" cy="325821"/>
            </a:xfrm>
            <a:prstGeom prst="rightArrow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4781379" y="1960878"/>
              <a:ext cx="363516" cy="306160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形标注 19"/>
            <p:cNvSpPr/>
            <p:nvPr/>
          </p:nvSpPr>
          <p:spPr>
            <a:xfrm>
              <a:off x="2486345" y="3472398"/>
              <a:ext cx="417084" cy="294724"/>
            </a:xfrm>
            <a:prstGeom prst="wedgeEllipseCallou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闪电形 20"/>
            <p:cNvSpPr/>
            <p:nvPr/>
          </p:nvSpPr>
          <p:spPr>
            <a:xfrm flipH="1">
              <a:off x="5897516" y="4749595"/>
              <a:ext cx="385234" cy="384079"/>
            </a:xfrm>
            <a:prstGeom prst="lightningBol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加号 21"/>
            <p:cNvSpPr/>
            <p:nvPr/>
          </p:nvSpPr>
          <p:spPr>
            <a:xfrm>
              <a:off x="3103665" y="2138821"/>
              <a:ext cx="422957" cy="422957"/>
            </a:xfrm>
            <a:prstGeom prst="mathPlus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流程图: 对照 22"/>
            <p:cNvSpPr/>
            <p:nvPr/>
          </p:nvSpPr>
          <p:spPr>
            <a:xfrm>
              <a:off x="6966607" y="3262212"/>
              <a:ext cx="241738" cy="483476"/>
            </a:xfrm>
            <a:prstGeom prst="flowChartCol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折角形 23"/>
            <p:cNvSpPr/>
            <p:nvPr/>
          </p:nvSpPr>
          <p:spPr>
            <a:xfrm>
              <a:off x="3760885" y="4649644"/>
              <a:ext cx="334268" cy="385390"/>
            </a:xfrm>
            <a:prstGeom prst="foldedCorne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886309" y="5052680"/>
            <a:ext cx="2784715" cy="2192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Lingua Castelá e literatura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Lingua Galega e literatura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Tecnoloxía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Música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Filosofía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Voluntariado Escolar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Francés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Historia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70309" y="4592995"/>
            <a:ext cx="2154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Materias implicadas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738524" y="5836069"/>
            <a:ext cx="2773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compañía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Tres directores de produción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Tres rexedores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representación múltiple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70177" y="5495627"/>
            <a:ext cx="151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Compañía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023" y="4408802"/>
            <a:ext cx="2641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Clases de materia con metodoloxía LÓVA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Clases conxuntas A-B / B-C / A-C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Clases conxuntas con subgrupos que intercambian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clase conxunta ao mes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52416" y="3981519"/>
            <a:ext cx="151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Docencia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362415" y="3765407"/>
            <a:ext cx="936557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s-E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8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78374" y="3232236"/>
            <a:ext cx="2145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Profesores con docencia compartida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092086" y="2185421"/>
            <a:ext cx="404603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3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11144" y="1935121"/>
            <a:ext cx="2296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Número de grupos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071780" y="1329070"/>
            <a:ext cx="426190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68</a:t>
            </a:r>
            <a:r>
              <a:rPr kumimoji="1"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endParaRPr kumimoji="1"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13457" y="2660809"/>
            <a:ext cx="740599" cy="456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10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13940" y="1874959"/>
            <a:ext cx="223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Profesores da BE implicados no proxecto</a:t>
            </a:r>
          </a:p>
        </p:txBody>
      </p:sp>
      <p:sp>
        <p:nvSpPr>
          <p:cNvPr id="39" name="文本框 14">
            <a:extLst>
              <a:ext uri="{FF2B5EF4-FFF2-40B4-BE49-F238E27FC236}">
                <a16:creationId xmlns:a16="http://schemas.microsoft.com/office/drawing/2014/main" id="{6770A308-86A3-714B-B984-93F654F9616A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 noso proxecto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4438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164112" y="966096"/>
            <a:ext cx="3990692" cy="1022603"/>
          </a:xfrm>
          <a:prstGeom prst="ellipse">
            <a:avLst/>
          </a:prstGeom>
          <a:gradFill>
            <a:gsLst>
              <a:gs pos="0">
                <a:srgbClr val="47A08A"/>
              </a:gs>
              <a:gs pos="100000">
                <a:srgbClr val="43A7B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O noso horario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351122" y="713943"/>
            <a:ext cx="8334704" cy="1468035"/>
          </a:xfrm>
          <a:custGeom>
            <a:avLst/>
            <a:gdLst>
              <a:gd name="connsiteX0" fmla="*/ 0 w 8334704"/>
              <a:gd name="connsiteY0" fmla="*/ 452003 h 1468035"/>
              <a:gd name="connsiteX1" fmla="*/ 1397876 w 8334704"/>
              <a:gd name="connsiteY1" fmla="*/ 1460997 h 1468035"/>
              <a:gd name="connsiteX2" fmla="*/ 3184635 w 8334704"/>
              <a:gd name="connsiteY2" fmla="*/ 59 h 1468035"/>
              <a:gd name="connsiteX3" fmla="*/ 5213131 w 8334704"/>
              <a:gd name="connsiteY3" fmla="*/ 1397935 h 1468035"/>
              <a:gd name="connsiteX4" fmla="*/ 7083973 w 8334704"/>
              <a:gd name="connsiteY4" fmla="*/ 136693 h 1468035"/>
              <a:gd name="connsiteX5" fmla="*/ 8334704 w 8334704"/>
              <a:gd name="connsiteY5" fmla="*/ 1439976 h 146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4704" h="1468035">
                <a:moveTo>
                  <a:pt x="0" y="452003"/>
                </a:moveTo>
                <a:cubicBezTo>
                  <a:pt x="433551" y="994162"/>
                  <a:pt x="867103" y="1536321"/>
                  <a:pt x="1397876" y="1460997"/>
                </a:cubicBezTo>
                <a:cubicBezTo>
                  <a:pt x="1928649" y="1385673"/>
                  <a:pt x="2548759" y="10569"/>
                  <a:pt x="3184635" y="59"/>
                </a:cubicBezTo>
                <a:cubicBezTo>
                  <a:pt x="3820511" y="-10451"/>
                  <a:pt x="4563241" y="1375163"/>
                  <a:pt x="5213131" y="1397935"/>
                </a:cubicBezTo>
                <a:cubicBezTo>
                  <a:pt x="5863021" y="1420707"/>
                  <a:pt x="6563711" y="129686"/>
                  <a:pt x="7083973" y="136693"/>
                </a:cubicBezTo>
                <a:cubicBezTo>
                  <a:pt x="7604235" y="143700"/>
                  <a:pt x="8120994" y="1210500"/>
                  <a:pt x="8334704" y="143997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5526AC6D-F55E-AA4E-BC7B-5AA8785EA5C4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Organización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9CE8086-7BAB-874D-9D3D-7404F48D1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56" y="2348678"/>
            <a:ext cx="7405635" cy="442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33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927171" y="878492"/>
            <a:ext cx="3591303" cy="1022603"/>
          </a:xfrm>
          <a:prstGeom prst="ellipse">
            <a:avLst/>
          </a:prstGeom>
          <a:gradFill>
            <a:gsLst>
              <a:gs pos="0">
                <a:srgbClr val="2B82C0"/>
              </a:gs>
              <a:gs pos="100000">
                <a:srgbClr val="42B1E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Os intercambios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351122" y="781251"/>
            <a:ext cx="8334704" cy="1468035"/>
          </a:xfrm>
          <a:custGeom>
            <a:avLst/>
            <a:gdLst>
              <a:gd name="connsiteX0" fmla="*/ 0 w 8334704"/>
              <a:gd name="connsiteY0" fmla="*/ 452003 h 1468035"/>
              <a:gd name="connsiteX1" fmla="*/ 1397876 w 8334704"/>
              <a:gd name="connsiteY1" fmla="*/ 1460997 h 1468035"/>
              <a:gd name="connsiteX2" fmla="*/ 3184635 w 8334704"/>
              <a:gd name="connsiteY2" fmla="*/ 59 h 1468035"/>
              <a:gd name="connsiteX3" fmla="*/ 5213131 w 8334704"/>
              <a:gd name="connsiteY3" fmla="*/ 1397935 h 1468035"/>
              <a:gd name="connsiteX4" fmla="*/ 7083973 w 8334704"/>
              <a:gd name="connsiteY4" fmla="*/ 136693 h 1468035"/>
              <a:gd name="connsiteX5" fmla="*/ 8334704 w 8334704"/>
              <a:gd name="connsiteY5" fmla="*/ 1439976 h 146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4704" h="1468035">
                <a:moveTo>
                  <a:pt x="0" y="452003"/>
                </a:moveTo>
                <a:cubicBezTo>
                  <a:pt x="433551" y="994162"/>
                  <a:pt x="867103" y="1536321"/>
                  <a:pt x="1397876" y="1460997"/>
                </a:cubicBezTo>
                <a:cubicBezTo>
                  <a:pt x="1928649" y="1385673"/>
                  <a:pt x="2548759" y="10569"/>
                  <a:pt x="3184635" y="59"/>
                </a:cubicBezTo>
                <a:cubicBezTo>
                  <a:pt x="3820511" y="-10451"/>
                  <a:pt x="4563241" y="1375163"/>
                  <a:pt x="5213131" y="1397935"/>
                </a:cubicBezTo>
                <a:cubicBezTo>
                  <a:pt x="5863021" y="1420707"/>
                  <a:pt x="6563711" y="129686"/>
                  <a:pt x="7083973" y="136693"/>
                </a:cubicBezTo>
                <a:cubicBezTo>
                  <a:pt x="7604235" y="143700"/>
                  <a:pt x="8120994" y="1210500"/>
                  <a:pt x="8334704" y="143997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5526AC6D-F55E-AA4E-BC7B-5AA8785EA5C4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Organización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6D325E-D67C-F74C-9DDA-9603A005F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71" y="1998336"/>
            <a:ext cx="7104185" cy="488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68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429023" y="1227322"/>
            <a:ext cx="2663383" cy="1022603"/>
          </a:xfrm>
          <a:prstGeom prst="ellipse">
            <a:avLst/>
          </a:prstGeom>
          <a:gradFill>
            <a:gsLst>
              <a:gs pos="0">
                <a:srgbClr val="91AF5A"/>
              </a:gs>
              <a:gs pos="100000">
                <a:srgbClr val="CAD23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Os subgrupos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351122" y="426453"/>
            <a:ext cx="8334704" cy="1468035"/>
          </a:xfrm>
          <a:custGeom>
            <a:avLst/>
            <a:gdLst>
              <a:gd name="connsiteX0" fmla="*/ 0 w 8334704"/>
              <a:gd name="connsiteY0" fmla="*/ 452003 h 1468035"/>
              <a:gd name="connsiteX1" fmla="*/ 1397876 w 8334704"/>
              <a:gd name="connsiteY1" fmla="*/ 1460997 h 1468035"/>
              <a:gd name="connsiteX2" fmla="*/ 3184635 w 8334704"/>
              <a:gd name="connsiteY2" fmla="*/ 59 h 1468035"/>
              <a:gd name="connsiteX3" fmla="*/ 5213131 w 8334704"/>
              <a:gd name="connsiteY3" fmla="*/ 1397935 h 1468035"/>
              <a:gd name="connsiteX4" fmla="*/ 7083973 w 8334704"/>
              <a:gd name="connsiteY4" fmla="*/ 136693 h 1468035"/>
              <a:gd name="connsiteX5" fmla="*/ 8334704 w 8334704"/>
              <a:gd name="connsiteY5" fmla="*/ 1439976 h 146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4704" h="1468035">
                <a:moveTo>
                  <a:pt x="0" y="452003"/>
                </a:moveTo>
                <a:cubicBezTo>
                  <a:pt x="433551" y="994162"/>
                  <a:pt x="867103" y="1536321"/>
                  <a:pt x="1397876" y="1460997"/>
                </a:cubicBezTo>
                <a:cubicBezTo>
                  <a:pt x="1928649" y="1385673"/>
                  <a:pt x="2548759" y="10569"/>
                  <a:pt x="3184635" y="59"/>
                </a:cubicBezTo>
                <a:cubicBezTo>
                  <a:pt x="3820511" y="-10451"/>
                  <a:pt x="4563241" y="1375163"/>
                  <a:pt x="5213131" y="1397935"/>
                </a:cubicBezTo>
                <a:cubicBezTo>
                  <a:pt x="5863021" y="1420707"/>
                  <a:pt x="6563711" y="129686"/>
                  <a:pt x="7083973" y="136693"/>
                </a:cubicBezTo>
                <a:cubicBezTo>
                  <a:pt x="7604235" y="143700"/>
                  <a:pt x="8120994" y="1210500"/>
                  <a:pt x="8334704" y="143997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5526AC6D-F55E-AA4E-BC7B-5AA8785EA5C4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Organización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C30C6D-F5B8-534E-BBAB-36768AF88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06" y="602901"/>
            <a:ext cx="5707108" cy="6654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737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187" y="2007979"/>
            <a:ext cx="5827935" cy="286886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63514" y="2419948"/>
            <a:ext cx="840268" cy="1129892"/>
            <a:chOff x="4467235" y="2783524"/>
            <a:chExt cx="840268" cy="1129892"/>
          </a:xfrm>
        </p:grpSpPr>
        <p:sp>
          <p:nvSpPr>
            <p:cNvPr id="4" name="泪滴形 3"/>
            <p:cNvSpPr/>
            <p:nvPr/>
          </p:nvSpPr>
          <p:spPr>
            <a:xfrm rot="8127616">
              <a:off x="4467235" y="2783524"/>
              <a:ext cx="840268" cy="840268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782265" y="3703209"/>
              <a:ext cx="210207" cy="210207"/>
            </a:xfrm>
            <a:prstGeom prst="ellipse">
              <a:avLst/>
            </a:prstGeom>
            <a:noFill/>
            <a:ln w="254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48398" y="2038880"/>
            <a:ext cx="840268" cy="1110941"/>
            <a:chOff x="5357542" y="1883432"/>
            <a:chExt cx="840268" cy="1110941"/>
          </a:xfrm>
        </p:grpSpPr>
        <p:sp>
          <p:nvSpPr>
            <p:cNvPr id="7" name="泪滴形 6"/>
            <p:cNvSpPr/>
            <p:nvPr/>
          </p:nvSpPr>
          <p:spPr>
            <a:xfrm rot="8127616">
              <a:off x="5357542" y="1883432"/>
              <a:ext cx="840268" cy="840268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672572" y="2784166"/>
              <a:ext cx="210207" cy="210207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54261" y="1209229"/>
            <a:ext cx="840268" cy="1108559"/>
            <a:chOff x="3277712" y="1300110"/>
            <a:chExt cx="840268" cy="1108559"/>
          </a:xfrm>
        </p:grpSpPr>
        <p:sp>
          <p:nvSpPr>
            <p:cNvPr id="10" name="泪滴形 9"/>
            <p:cNvSpPr/>
            <p:nvPr/>
          </p:nvSpPr>
          <p:spPr>
            <a:xfrm rot="8127616">
              <a:off x="3277712" y="1300110"/>
              <a:ext cx="840268" cy="840268"/>
            </a:xfrm>
            <a:prstGeom prst="teardrop">
              <a:avLst/>
            </a:prstGeom>
            <a:gradFill>
              <a:gsLst>
                <a:gs pos="0">
                  <a:srgbClr val="42B1E8"/>
                </a:gs>
                <a:gs pos="100000">
                  <a:srgbClr val="2B82C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592742" y="2198462"/>
              <a:ext cx="210207" cy="210207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74560" y="1611622"/>
            <a:ext cx="840268" cy="1102998"/>
            <a:chOff x="6574560" y="1611622"/>
            <a:chExt cx="840268" cy="1102998"/>
          </a:xfrm>
        </p:grpSpPr>
        <p:sp>
          <p:nvSpPr>
            <p:cNvPr id="13" name="泪滴形 12"/>
            <p:cNvSpPr/>
            <p:nvPr/>
          </p:nvSpPr>
          <p:spPr>
            <a:xfrm rot="8127616">
              <a:off x="6574560" y="1611622"/>
              <a:ext cx="840268" cy="84026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862096" y="2504413"/>
              <a:ext cx="210207" cy="210207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780521" y="3204182"/>
            <a:ext cx="840268" cy="1144782"/>
            <a:chOff x="2954051" y="3206854"/>
            <a:chExt cx="840268" cy="1144782"/>
          </a:xfrm>
        </p:grpSpPr>
        <p:sp>
          <p:nvSpPr>
            <p:cNvPr id="16" name="泪滴形 15"/>
            <p:cNvSpPr/>
            <p:nvPr/>
          </p:nvSpPr>
          <p:spPr>
            <a:xfrm rot="8127616">
              <a:off x="2954051" y="3206854"/>
              <a:ext cx="840268" cy="840268"/>
            </a:xfrm>
            <a:prstGeom prst="teardrop">
              <a:avLst/>
            </a:prstGeom>
            <a:gradFill>
              <a:gsLst>
                <a:gs pos="0">
                  <a:srgbClr val="F6D538"/>
                </a:gs>
                <a:gs pos="100000">
                  <a:srgbClr val="D8882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椭圆 16"/>
            <p:cNvSpPr/>
            <p:nvPr/>
          </p:nvSpPr>
          <p:spPr>
            <a:xfrm>
              <a:off x="3269081" y="4116025"/>
              <a:ext cx="302275" cy="235611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39971" y="1426113"/>
            <a:ext cx="1439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Cooperación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83466" y="1738966"/>
            <a:ext cx="1441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  <a:cs typeface="Arial" panose="020B0604020202020204" pitchFamily="34" charset="0"/>
              </a:rPr>
              <a:t>Competencia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072303" y="2317788"/>
            <a:ext cx="1328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  <a:cs typeface="Arial" panose="020B0604020202020204" pitchFamily="34" charset="0"/>
              </a:rPr>
              <a:t>Autonomía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180697" y="2666919"/>
            <a:ext cx="116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  <a:cs typeface="Arial" panose="020B0604020202020204" pitchFamily="34" charset="0"/>
              </a:rPr>
              <a:t>Emoción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654494" y="3767477"/>
            <a:ext cx="1439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  <a:cs typeface="Arial" panose="020B0604020202020204" pitchFamily="34" charset="0"/>
              </a:rPr>
              <a:t>Innovación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31401" y="4521441"/>
            <a:ext cx="8221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latin typeface="Avenir Light" panose="020B0402020203020204" pitchFamily="34" charset="77"/>
              </a:rPr>
              <a:t>“Entre otras muchas cosas, la escuela tiene entonces el enorme reto de formar alumnos activos, participativos, con autoconfianza, autónomos, curiosos, adaptados al cambio, independientes, reflexivos y más capaces de planificar y evaluar su propio aprendizaje. Personas capaces de construir su plan de vida contribuyendo a su plan personal pero también participando de forma activa y solidaria con otros. Ciudadanos que sean capaces de cumplir sus deberes y ejercer sus derechos” </a:t>
            </a:r>
          </a:p>
          <a:p>
            <a:pPr algn="r"/>
            <a:r>
              <a:rPr lang="es-ES" dirty="0">
                <a:latin typeface="Avenir Light" panose="020B0402020203020204" pitchFamily="34" charset="77"/>
              </a:rPr>
              <a:t>Carlos Magro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+mj-lt"/>
              </a:rPr>
              <a:t>Que é LÓVA?</a:t>
            </a:r>
          </a:p>
        </p:txBody>
      </p:sp>
    </p:spTree>
    <p:extLst>
      <p:ext uri="{BB962C8B-B14F-4D97-AF65-F5344CB8AC3E}">
        <p14:creationId xmlns:p14="http://schemas.microsoft.com/office/powerpoint/2010/main" val="3654962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679" y="1133140"/>
            <a:ext cx="466174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gradFill>
                  <a:gsLst>
                    <a:gs pos="100000">
                      <a:srgbClr val="2B82C0"/>
                    </a:gs>
                    <a:gs pos="0">
                      <a:srgbClr val="42B1E8"/>
                    </a:gs>
                  </a:gsLst>
                  <a:lin ang="5400000" scaled="0"/>
                </a:gradFill>
                <a:latin typeface="+mj-lt"/>
              </a:rPr>
              <a:t>E para </a:t>
            </a:r>
            <a:r>
              <a:rPr lang="en-US" altLang="zh-CN" sz="4800" b="1" dirty="0">
                <a:gradFill>
                  <a:gsLst>
                    <a:gs pos="100000">
                      <a:srgbClr val="D8882E"/>
                    </a:gs>
                    <a:gs pos="0">
                      <a:srgbClr val="F6D538"/>
                    </a:gs>
                  </a:gsLst>
                  <a:lin ang="5400000" scaled="0"/>
                </a:gradFill>
                <a:latin typeface="+mj-lt"/>
              </a:rPr>
              <a:t>o</a:t>
            </a:r>
            <a:endParaRPr lang="zh-CN" altLang="en-US" sz="4800" b="1" dirty="0">
              <a:gradFill>
                <a:gsLst>
                  <a:gs pos="100000">
                    <a:srgbClr val="D8882E"/>
                  </a:gs>
                  <a:gs pos="0">
                    <a:srgbClr val="F6D538"/>
                  </a:gs>
                </a:gsLst>
                <a:lin ang="5400000" scaled="0"/>
              </a:gradFill>
              <a:latin typeface="+mj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49230" y="1671611"/>
            <a:ext cx="3635027" cy="2350617"/>
            <a:chOff x="5646152" y="1992773"/>
            <a:chExt cx="3635027" cy="2350617"/>
          </a:xfrm>
        </p:grpSpPr>
        <p:sp>
          <p:nvSpPr>
            <p:cNvPr id="16" name="文本框 15"/>
            <p:cNvSpPr txBox="1"/>
            <p:nvPr/>
          </p:nvSpPr>
          <p:spPr>
            <a:xfrm rot="20656745">
              <a:off x="5646152" y="207688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42B1E8"/>
                      </a:gs>
                      <a:gs pos="100000">
                        <a:srgbClr val="2B82C0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2</a:t>
              </a:r>
              <a:endParaRPr lang="zh-CN" altLang="en-US" sz="14000" dirty="0">
                <a:gradFill>
                  <a:gsLst>
                    <a:gs pos="0">
                      <a:srgbClr val="42B1E8"/>
                    </a:gs>
                    <a:gs pos="100000">
                      <a:srgbClr val="2B82C0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 rot="290871">
              <a:off x="6669283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D8872E"/>
                      </a:gs>
                      <a:gs pos="100000">
                        <a:srgbClr val="F6D53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0</a:t>
              </a:r>
              <a:endParaRPr lang="zh-CN" altLang="en-US" sz="14000" dirty="0">
                <a:gradFill>
                  <a:gsLst>
                    <a:gs pos="0">
                      <a:srgbClr val="D8872E"/>
                    </a:gs>
                    <a:gs pos="100000">
                      <a:srgbClr val="F6D53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 rot="21378953">
              <a:off x="7505149" y="1992773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14000" dirty="0">
                  <a:gradFill>
                    <a:gsLst>
                      <a:gs pos="0">
                        <a:srgbClr val="CAD238"/>
                      </a:gs>
                      <a:gs pos="100000">
                        <a:srgbClr val="90AF5A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1</a:t>
              </a:r>
              <a:endParaRPr lang="zh-CN" altLang="en-US" sz="14000" dirty="0">
                <a:gradFill>
                  <a:gsLst>
                    <a:gs pos="0">
                      <a:srgbClr val="CAD238"/>
                    </a:gs>
                    <a:gs pos="100000">
                      <a:srgbClr val="90AF5A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652717">
              <a:off x="8269960" y="2096621"/>
              <a:ext cx="1011219" cy="2246769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s-ES" altLang="zh-CN" sz="14000" dirty="0">
                  <a:gradFill>
                    <a:gsLst>
                      <a:gs pos="0">
                        <a:srgbClr val="43A7BB"/>
                      </a:gs>
                      <a:gs pos="100000">
                        <a:srgbClr val="47A088"/>
                      </a:gs>
                    </a:gsLst>
                    <a:lin ang="5400000" scaled="1"/>
                  </a:gradFill>
                  <a:latin typeface="Impact" panose="020B0806030902050204" pitchFamily="34" charset="0"/>
                  <a:ea typeface="DotumChe" panose="020B0609000101010101" pitchFamily="49" charset="-127"/>
                </a:rPr>
                <a:t>9</a:t>
              </a:r>
              <a:endParaRPr lang="zh-CN" altLang="en-US" sz="14000" dirty="0">
                <a:gradFill>
                  <a:gsLst>
                    <a:gs pos="0">
                      <a:srgbClr val="43A7BB"/>
                    </a:gs>
                    <a:gs pos="100000">
                      <a:srgbClr val="47A088"/>
                    </a:gs>
                  </a:gsLst>
                  <a:lin ang="5400000" scaled="1"/>
                </a:gradFill>
                <a:latin typeface="Impact" panose="020B0806030902050204" pitchFamily="34" charset="0"/>
                <a:ea typeface="DotumChe" panose="020B0609000101010101" pitchFamily="49" charset="-127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72206" y="5458648"/>
            <a:ext cx="7662756" cy="98474"/>
            <a:chOff x="1821351" y="4923691"/>
            <a:chExt cx="7662756" cy="98474"/>
          </a:xfrm>
        </p:grpSpPr>
        <p:sp>
          <p:nvSpPr>
            <p:cNvPr id="21" name="矩形 20"/>
            <p:cNvSpPr/>
            <p:nvPr/>
          </p:nvSpPr>
          <p:spPr>
            <a:xfrm>
              <a:off x="7568418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3A7BB"/>
                </a:gs>
                <a:gs pos="100000">
                  <a:srgbClr val="47A08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5652729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CAD238"/>
                </a:gs>
                <a:gs pos="100000">
                  <a:srgbClr val="90AF5A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737040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F6D538"/>
                </a:gs>
                <a:gs pos="100000">
                  <a:srgbClr val="D8872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821351" y="4923691"/>
              <a:ext cx="1915689" cy="98474"/>
            </a:xfrm>
            <a:prstGeom prst="rect">
              <a:avLst/>
            </a:prstGeom>
            <a:gradFill>
              <a:gsLst>
                <a:gs pos="0">
                  <a:srgbClr val="42B1E8"/>
                </a:gs>
                <a:gs pos="100000">
                  <a:srgbClr val="2B82C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9236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3329660" y="1067652"/>
            <a:ext cx="2162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Número de alumnos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33608" y="1898941"/>
            <a:ext cx="5220607" cy="3672617"/>
            <a:chOff x="2256857" y="1684544"/>
            <a:chExt cx="5220607" cy="3672617"/>
          </a:xfrm>
        </p:grpSpPr>
        <p:sp>
          <p:nvSpPr>
            <p:cNvPr id="3" name="任意多边形 2"/>
            <p:cNvSpPr/>
            <p:nvPr/>
          </p:nvSpPr>
          <p:spPr>
            <a:xfrm>
              <a:off x="3959784" y="3001669"/>
              <a:ext cx="1402936" cy="1053703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2B82C0"/>
                </a:gs>
                <a:gs pos="0">
                  <a:srgbClr val="42B1E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gl-ES" altLang="zh-CN" sz="2000" kern="1200" dirty="0">
                  <a:latin typeface="Avenir Light" panose="020B0402020203020204" pitchFamily="34" charset="77"/>
                </a:rPr>
                <a:t>Nivel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gl-ES" altLang="zh-CN" sz="2000" dirty="0">
                  <a:latin typeface="Avenir Light" panose="020B0402020203020204" pitchFamily="34" charset="77"/>
                </a:rPr>
                <a:t>4º ESO</a:t>
              </a:r>
              <a:endParaRPr lang="gl-ES" altLang="zh-CN" sz="2000" kern="1200" dirty="0">
                <a:latin typeface="Avenir Light" panose="020B0402020203020204" pitchFamily="34" charset="77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7320222" flipV="1">
              <a:off x="4477779" y="2736654"/>
              <a:ext cx="541275" cy="45719"/>
            </a:xfrm>
            <a:custGeom>
              <a:avLst/>
              <a:gdLst>
                <a:gd name="connsiteX0" fmla="*/ 0 w 259590"/>
                <a:gd name="connsiteY0" fmla="*/ 15556 h 31113"/>
                <a:gd name="connsiteX1" fmla="*/ 259590 w 259590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590" h="31113">
                  <a:moveTo>
                    <a:pt x="0" y="15556"/>
                  </a:moveTo>
                  <a:lnTo>
                    <a:pt x="259590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6005" tIns="9067" rIns="136005" bIns="9066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494685" y="1684544"/>
              <a:ext cx="818068" cy="818068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D8882E"/>
                </a:gs>
                <a:gs pos="0">
                  <a:srgbClr val="F6D53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 dirty="0"/>
            </a:p>
          </p:txBody>
        </p:sp>
        <p:sp>
          <p:nvSpPr>
            <p:cNvPr id="6" name="任意多边形 5"/>
            <p:cNvSpPr/>
            <p:nvPr/>
          </p:nvSpPr>
          <p:spPr>
            <a:xfrm rot="19541613" flipV="1">
              <a:off x="5005843" y="2787392"/>
              <a:ext cx="1311690" cy="45719"/>
            </a:xfrm>
            <a:custGeom>
              <a:avLst/>
              <a:gdLst>
                <a:gd name="connsiteX0" fmla="*/ 0 w 1421961"/>
                <a:gd name="connsiteY0" fmla="*/ 15556 h 31113"/>
                <a:gd name="connsiteX1" fmla="*/ 1421961 w 14219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1961" h="31113">
                  <a:moveTo>
                    <a:pt x="0" y="15556"/>
                  </a:moveTo>
                  <a:lnTo>
                    <a:pt x="1421961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8131" tIns="-19993" rIns="688131" bIns="-19993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090134" y="1762305"/>
              <a:ext cx="876474" cy="876474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47A08A"/>
                </a:gs>
                <a:gs pos="0">
                  <a:srgbClr val="43A7BB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 dirty="0"/>
            </a:p>
          </p:txBody>
        </p:sp>
        <p:sp>
          <p:nvSpPr>
            <p:cNvPr id="8" name="任意多边形 7"/>
            <p:cNvSpPr/>
            <p:nvPr/>
          </p:nvSpPr>
          <p:spPr>
            <a:xfrm rot="21568094">
              <a:off x="5362024" y="3447456"/>
              <a:ext cx="1334698" cy="143887"/>
            </a:xfrm>
            <a:custGeom>
              <a:avLst/>
              <a:gdLst>
                <a:gd name="connsiteX0" fmla="*/ 0 w 686945"/>
                <a:gd name="connsiteY0" fmla="*/ 15556 h 31113"/>
                <a:gd name="connsiteX1" fmla="*/ 686945 w 686945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6945" h="31113">
                  <a:moveTo>
                    <a:pt x="0" y="15556"/>
                  </a:moveTo>
                  <a:lnTo>
                    <a:pt x="686945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8998" tIns="-1617" rIns="338999" bIns="-161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674595" y="3102516"/>
              <a:ext cx="802869" cy="802869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91AF5A"/>
                </a:gs>
                <a:gs pos="0">
                  <a:srgbClr val="CAD239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/>
            </a:p>
          </p:txBody>
        </p:sp>
        <p:sp>
          <p:nvSpPr>
            <p:cNvPr id="10" name="任意多边形 9"/>
            <p:cNvSpPr/>
            <p:nvPr/>
          </p:nvSpPr>
          <p:spPr>
            <a:xfrm rot="2384883">
              <a:off x="4805201" y="4328209"/>
              <a:ext cx="1091128" cy="45719"/>
            </a:xfrm>
            <a:custGeom>
              <a:avLst/>
              <a:gdLst>
                <a:gd name="connsiteX0" fmla="*/ 0 w 1177857"/>
                <a:gd name="connsiteY0" fmla="*/ 15556 h 31113"/>
                <a:gd name="connsiteX1" fmla="*/ 1177857 w 1177857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77857" h="31113">
                  <a:moveTo>
                    <a:pt x="0" y="15556"/>
                  </a:moveTo>
                  <a:lnTo>
                    <a:pt x="1177857" y="15556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2182" tIns="-13890" rIns="572182" bIns="-1389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643785" y="4515548"/>
              <a:ext cx="841613" cy="841613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2B82C0"/>
                </a:gs>
                <a:gs pos="0">
                  <a:srgbClr val="42B1E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/>
            </a:p>
          </p:txBody>
        </p:sp>
        <p:sp>
          <p:nvSpPr>
            <p:cNvPr id="12" name="任意多边形 11"/>
            <p:cNvSpPr/>
            <p:nvPr/>
          </p:nvSpPr>
          <p:spPr>
            <a:xfrm rot="17861391">
              <a:off x="3918727" y="4205146"/>
              <a:ext cx="557734" cy="31114"/>
            </a:xfrm>
            <a:custGeom>
              <a:avLst/>
              <a:gdLst>
                <a:gd name="connsiteX0" fmla="*/ 0 w 557733"/>
                <a:gd name="connsiteY0" fmla="*/ 15556 h 31113"/>
                <a:gd name="connsiteX1" fmla="*/ 557733 w 557733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7733" h="31113">
                  <a:moveTo>
                    <a:pt x="557733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623" tIns="1613" rIns="277624" bIns="1614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522898" y="4407297"/>
              <a:ext cx="827142" cy="827142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D8882E"/>
                </a:gs>
                <a:gs pos="0">
                  <a:srgbClr val="F6D538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791" tIns="184791" rIns="184791" bIns="184791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 kern="1200" dirty="0"/>
            </a:p>
          </p:txBody>
        </p:sp>
        <p:sp>
          <p:nvSpPr>
            <p:cNvPr id="14" name="任意多边形 13"/>
            <p:cNvSpPr/>
            <p:nvPr/>
          </p:nvSpPr>
          <p:spPr>
            <a:xfrm rot="21185434">
              <a:off x="3057743" y="3620475"/>
              <a:ext cx="904066" cy="45719"/>
            </a:xfrm>
            <a:custGeom>
              <a:avLst/>
              <a:gdLst>
                <a:gd name="connsiteX0" fmla="*/ 0 w 996061"/>
                <a:gd name="connsiteY0" fmla="*/ 15556 h 31113"/>
                <a:gd name="connsiteX1" fmla="*/ 996061 w 9960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6061" h="31113">
                  <a:moveTo>
                    <a:pt x="996061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828" tIns="-9344" rIns="485829" bIns="-9346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256857" y="3226996"/>
              <a:ext cx="807116" cy="807116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47A08A"/>
                </a:gs>
                <a:gs pos="0">
                  <a:srgbClr val="43A7BB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 dirty="0"/>
            </a:p>
          </p:txBody>
        </p:sp>
        <p:sp>
          <p:nvSpPr>
            <p:cNvPr id="16" name="任意多边形 15"/>
            <p:cNvSpPr/>
            <p:nvPr/>
          </p:nvSpPr>
          <p:spPr>
            <a:xfrm rot="2588775">
              <a:off x="3506106" y="2834306"/>
              <a:ext cx="798967" cy="58761"/>
            </a:xfrm>
            <a:custGeom>
              <a:avLst/>
              <a:gdLst>
                <a:gd name="connsiteX0" fmla="*/ 0 w 740761"/>
                <a:gd name="connsiteY0" fmla="*/ 15556 h 31113"/>
                <a:gd name="connsiteX1" fmla="*/ 740761 w 740761"/>
                <a:gd name="connsiteY1" fmla="*/ 15556 h 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0761" h="31113">
                  <a:moveTo>
                    <a:pt x="740761" y="15557"/>
                  </a:moveTo>
                  <a:lnTo>
                    <a:pt x="0" y="15557"/>
                  </a:lnTo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4561" tIns="-2963" rIns="364561" bIns="-2963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03430" y="1919727"/>
              <a:ext cx="788064" cy="788064"/>
            </a:xfrm>
            <a:custGeom>
              <a:avLst/>
              <a:gdLst>
                <a:gd name="connsiteX0" fmla="*/ 0 w 1053703"/>
                <a:gd name="connsiteY0" fmla="*/ 526852 h 1053703"/>
                <a:gd name="connsiteX1" fmla="*/ 526852 w 1053703"/>
                <a:gd name="connsiteY1" fmla="*/ 0 h 1053703"/>
                <a:gd name="connsiteX2" fmla="*/ 1053704 w 1053703"/>
                <a:gd name="connsiteY2" fmla="*/ 526852 h 1053703"/>
                <a:gd name="connsiteX3" fmla="*/ 526852 w 1053703"/>
                <a:gd name="connsiteY3" fmla="*/ 1053704 h 1053703"/>
                <a:gd name="connsiteX4" fmla="*/ 0 w 1053703"/>
                <a:gd name="connsiteY4" fmla="*/ 526852 h 10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703" h="1053703">
                  <a:moveTo>
                    <a:pt x="0" y="526852"/>
                  </a:moveTo>
                  <a:cubicBezTo>
                    <a:pt x="0" y="235880"/>
                    <a:pt x="235880" y="0"/>
                    <a:pt x="526852" y="0"/>
                  </a:cubicBezTo>
                  <a:cubicBezTo>
                    <a:pt x="817824" y="0"/>
                    <a:pt x="1053704" y="235880"/>
                    <a:pt x="1053704" y="526852"/>
                  </a:cubicBezTo>
                  <a:cubicBezTo>
                    <a:pt x="1053704" y="817824"/>
                    <a:pt x="817824" y="1053704"/>
                    <a:pt x="526852" y="1053704"/>
                  </a:cubicBezTo>
                  <a:cubicBezTo>
                    <a:pt x="235880" y="1053704"/>
                    <a:pt x="0" y="817824"/>
                    <a:pt x="0" y="526852"/>
                  </a:cubicBezTo>
                  <a:close/>
                </a:path>
              </a:pathLst>
            </a:custGeom>
            <a:gradFill>
              <a:gsLst>
                <a:gs pos="100000">
                  <a:srgbClr val="91AF5A"/>
                </a:gs>
                <a:gs pos="0">
                  <a:srgbClr val="CAD239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551" tIns="169551" rIns="169551" bIns="16955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 kern="1200"/>
            </a:p>
          </p:txBody>
        </p:sp>
        <p:sp>
          <p:nvSpPr>
            <p:cNvPr id="18" name="右箭头 17"/>
            <p:cNvSpPr/>
            <p:nvPr/>
          </p:nvSpPr>
          <p:spPr>
            <a:xfrm>
              <a:off x="6374271" y="2040209"/>
              <a:ext cx="329219" cy="325821"/>
            </a:xfrm>
            <a:prstGeom prst="rightArrow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4781379" y="1960878"/>
              <a:ext cx="363516" cy="306160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形标注 19"/>
            <p:cNvSpPr/>
            <p:nvPr/>
          </p:nvSpPr>
          <p:spPr>
            <a:xfrm>
              <a:off x="2486345" y="3472398"/>
              <a:ext cx="417084" cy="294724"/>
            </a:xfrm>
            <a:prstGeom prst="wedgeEllipseCallou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闪电形 20"/>
            <p:cNvSpPr/>
            <p:nvPr/>
          </p:nvSpPr>
          <p:spPr>
            <a:xfrm flipH="1">
              <a:off x="5897516" y="4749595"/>
              <a:ext cx="385234" cy="384079"/>
            </a:xfrm>
            <a:prstGeom prst="lightningBol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加号 21"/>
            <p:cNvSpPr/>
            <p:nvPr/>
          </p:nvSpPr>
          <p:spPr>
            <a:xfrm>
              <a:off x="3103665" y="2138821"/>
              <a:ext cx="422957" cy="422957"/>
            </a:xfrm>
            <a:prstGeom prst="mathPlus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流程图: 对照 22"/>
            <p:cNvSpPr/>
            <p:nvPr/>
          </p:nvSpPr>
          <p:spPr>
            <a:xfrm>
              <a:off x="6966607" y="3262212"/>
              <a:ext cx="241738" cy="483476"/>
            </a:xfrm>
            <a:prstGeom prst="flowChartCol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折角形 23"/>
            <p:cNvSpPr/>
            <p:nvPr/>
          </p:nvSpPr>
          <p:spPr>
            <a:xfrm>
              <a:off x="3760885" y="4649644"/>
              <a:ext cx="334268" cy="385390"/>
            </a:xfrm>
            <a:prstGeom prst="foldedCorne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902029" y="4770502"/>
            <a:ext cx="2784715" cy="256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Lingua Castelá e literatura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Lingua Galega e literatura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Tecnoloxía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TIC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Música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Filosofía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Voluntariado Escolar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Bioloxía e Cultura Científica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Historia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Valores Éticos</a:t>
            </a:r>
          </a:p>
          <a:p>
            <a:endParaRPr kumimoji="1" lang="gl-E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51022" y="4453989"/>
            <a:ext cx="2154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Materias implicadas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738524" y="5836069"/>
            <a:ext cx="2773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Unha compañía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70177" y="5495627"/>
            <a:ext cx="151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Compañía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023" y="4408802"/>
            <a:ext cx="264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Clases de materia con metodoloxía LÓVA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gl-E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Clases conxuntas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52416" y="3981519"/>
            <a:ext cx="151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Docencia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362415" y="3765407"/>
            <a:ext cx="936557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s-E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6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78374" y="3232236"/>
            <a:ext cx="2145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Profesores con docencia compartida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092086" y="2185421"/>
            <a:ext cx="404603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2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venir Light" panose="020B0402020203020204" pitchFamily="34" charset="77"/>
              <a:cs typeface="Arial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11144" y="1935121"/>
            <a:ext cx="2296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venir Medium" panose="02000503020000020003" pitchFamily="2" charset="0"/>
                <a:cs typeface="Arial" panose="020B0604020202020204" pitchFamily="34" charset="0"/>
              </a:rPr>
              <a:t>Número de grupos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071780" y="1329070"/>
            <a:ext cx="426190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Light" panose="020B0402020203020204" pitchFamily="34" charset="77"/>
                <a:cs typeface="Arial"/>
              </a:rPr>
              <a:t>53</a:t>
            </a:r>
            <a:r>
              <a:rPr kumimoji="1"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endParaRPr kumimoji="1"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13457" y="2660809"/>
            <a:ext cx="740599" cy="456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10</a:t>
            </a:r>
            <a:endParaRPr kumimoji="1"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13940" y="1874959"/>
            <a:ext cx="223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Profesores da BE implicados no proxecto</a:t>
            </a:r>
          </a:p>
        </p:txBody>
      </p:sp>
      <p:sp>
        <p:nvSpPr>
          <p:cNvPr id="39" name="文本框 14">
            <a:extLst>
              <a:ext uri="{FF2B5EF4-FFF2-40B4-BE49-F238E27FC236}">
                <a16:creationId xmlns:a16="http://schemas.microsoft.com/office/drawing/2014/main" id="{6770A308-86A3-714B-B984-93F654F9616A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 noso proxecto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04859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164112" y="966096"/>
            <a:ext cx="3990692" cy="1022603"/>
          </a:xfrm>
          <a:prstGeom prst="ellipse">
            <a:avLst/>
          </a:prstGeom>
          <a:gradFill>
            <a:gsLst>
              <a:gs pos="0">
                <a:srgbClr val="47A08A"/>
              </a:gs>
              <a:gs pos="100000">
                <a:srgbClr val="43A7B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altLang="zh-CN" dirty="0">
                <a:latin typeface="Avenir Light" panose="020B0402020203020204" pitchFamily="34" charset="77"/>
              </a:rPr>
              <a:t>O noso horario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351122" y="713943"/>
            <a:ext cx="8334704" cy="1468035"/>
          </a:xfrm>
          <a:custGeom>
            <a:avLst/>
            <a:gdLst>
              <a:gd name="connsiteX0" fmla="*/ 0 w 8334704"/>
              <a:gd name="connsiteY0" fmla="*/ 452003 h 1468035"/>
              <a:gd name="connsiteX1" fmla="*/ 1397876 w 8334704"/>
              <a:gd name="connsiteY1" fmla="*/ 1460997 h 1468035"/>
              <a:gd name="connsiteX2" fmla="*/ 3184635 w 8334704"/>
              <a:gd name="connsiteY2" fmla="*/ 59 h 1468035"/>
              <a:gd name="connsiteX3" fmla="*/ 5213131 w 8334704"/>
              <a:gd name="connsiteY3" fmla="*/ 1397935 h 1468035"/>
              <a:gd name="connsiteX4" fmla="*/ 7083973 w 8334704"/>
              <a:gd name="connsiteY4" fmla="*/ 136693 h 1468035"/>
              <a:gd name="connsiteX5" fmla="*/ 8334704 w 8334704"/>
              <a:gd name="connsiteY5" fmla="*/ 1439976 h 146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4704" h="1468035">
                <a:moveTo>
                  <a:pt x="0" y="452003"/>
                </a:moveTo>
                <a:cubicBezTo>
                  <a:pt x="433551" y="994162"/>
                  <a:pt x="867103" y="1536321"/>
                  <a:pt x="1397876" y="1460997"/>
                </a:cubicBezTo>
                <a:cubicBezTo>
                  <a:pt x="1928649" y="1385673"/>
                  <a:pt x="2548759" y="10569"/>
                  <a:pt x="3184635" y="59"/>
                </a:cubicBezTo>
                <a:cubicBezTo>
                  <a:pt x="3820511" y="-10451"/>
                  <a:pt x="4563241" y="1375163"/>
                  <a:pt x="5213131" y="1397935"/>
                </a:cubicBezTo>
                <a:cubicBezTo>
                  <a:pt x="5863021" y="1420707"/>
                  <a:pt x="6563711" y="129686"/>
                  <a:pt x="7083973" y="136693"/>
                </a:cubicBezTo>
                <a:cubicBezTo>
                  <a:pt x="7604235" y="143700"/>
                  <a:pt x="8120994" y="1210500"/>
                  <a:pt x="8334704" y="143997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dash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5526AC6D-F55E-AA4E-BC7B-5AA8785EA5C4}"/>
              </a:ext>
            </a:extLst>
          </p:cNvPr>
          <p:cNvSpPr txBox="1"/>
          <p:nvPr/>
        </p:nvSpPr>
        <p:spPr>
          <a:xfrm>
            <a:off x="351122" y="298445"/>
            <a:ext cx="2741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Organización</a:t>
            </a:r>
          </a:p>
          <a:p>
            <a:r>
              <a:rPr lang="gl-ES" altLang="zh-CN" sz="2400" dirty="0">
                <a:latin typeface="Avenir Light" panose="020B0402020203020204" pitchFamily="34" charset="77"/>
              </a:rPr>
              <a:t>	</a:t>
            </a:r>
            <a:endParaRPr lang="gl-ES" altLang="zh-CN" dirty="0">
              <a:latin typeface="Avenir Light" panose="020B0402020203020204" pitchFamily="34" charset="77"/>
            </a:endParaRPr>
          </a:p>
        </p:txBody>
      </p:sp>
      <p:pic>
        <p:nvPicPr>
          <p:cNvPr id="4" name="Imagen 3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A4D8ADDB-24B3-3C49-A6F5-868EF8C2B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22" y="2310426"/>
            <a:ext cx="8480014" cy="390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234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08114A0-269A-7A41-BE01-F26766D2FCFE}"/>
              </a:ext>
            </a:extLst>
          </p:cNvPr>
          <p:cNvSpPr txBox="1"/>
          <p:nvPr/>
        </p:nvSpPr>
        <p:spPr>
          <a:xfrm>
            <a:off x="239152" y="361238"/>
            <a:ext cx="48935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800" dirty="0">
                <a:solidFill>
                  <a:srgbClr val="91AF5A"/>
                </a:solidFill>
                <a:latin typeface="Avenir Medium" panose="02000503020000020003" pitchFamily="2" charset="0"/>
              </a:rPr>
              <a:t>O</a:t>
            </a:r>
            <a:r>
              <a:rPr lang="gl-ES" sz="2800" dirty="0">
                <a:latin typeface="Avenir Medium" panose="02000503020000020003" pitchFamily="2" charset="0"/>
              </a:rPr>
              <a:t> </a:t>
            </a:r>
            <a:r>
              <a:rPr lang="gl-ES" sz="2800" dirty="0">
                <a:solidFill>
                  <a:srgbClr val="673CFF"/>
                </a:solidFill>
                <a:latin typeface="Avenir Medium" panose="02000503020000020003" pitchFamily="2" charset="0"/>
              </a:rPr>
              <a:t>demais...</a:t>
            </a:r>
          </a:p>
          <a:p>
            <a:endParaRPr lang="gl-ES" sz="2800" dirty="0">
              <a:latin typeface="Avenir Medium" panose="02000503020000020003" pitchFamily="2" charset="0"/>
            </a:endParaRPr>
          </a:p>
          <a:p>
            <a:pPr algn="r"/>
            <a:r>
              <a:rPr lang="gl-ES" sz="2800" dirty="0">
                <a:solidFill>
                  <a:srgbClr val="3DA8AA"/>
                </a:solidFill>
                <a:latin typeface="Avenir Medium" panose="02000503020000020003" pitchFamily="2" charset="0"/>
              </a:rPr>
              <a:t>... está </a:t>
            </a:r>
            <a:r>
              <a:rPr lang="gl-ES" sz="2800" dirty="0">
                <a:solidFill>
                  <a:srgbClr val="42B1E8"/>
                </a:solidFill>
                <a:latin typeface="Avenir Medium" panose="02000503020000020003" pitchFamily="2" charset="0"/>
              </a:rPr>
              <a:t>por</a:t>
            </a:r>
            <a:r>
              <a:rPr lang="gl-ES" sz="2800" dirty="0">
                <a:latin typeface="Avenir Medium" panose="02000503020000020003" pitchFamily="2" charset="0"/>
              </a:rPr>
              <a:t> </a:t>
            </a:r>
            <a:r>
              <a:rPr lang="gl-ES" sz="2800" dirty="0">
                <a:solidFill>
                  <a:srgbClr val="F6D538"/>
                </a:solidFill>
                <a:latin typeface="Avenir Medium" panose="02000503020000020003" pitchFamily="2" charset="0"/>
              </a:rPr>
              <a:t>face</a:t>
            </a:r>
            <a:r>
              <a:rPr lang="gl-ES" sz="2800" dirty="0">
                <a:solidFill>
                  <a:srgbClr val="F6D538"/>
                </a:solidFill>
                <a:latin typeface="Avenir Light" panose="020B0402020203020204" pitchFamily="34" charset="77"/>
              </a:rPr>
              <a:t>r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41FDB2-13DB-FD44-B505-50702A682103}"/>
              </a:ext>
            </a:extLst>
          </p:cNvPr>
          <p:cNvSpPr txBox="1"/>
          <p:nvPr/>
        </p:nvSpPr>
        <p:spPr>
          <a:xfrm>
            <a:off x="422032" y="5325124"/>
            <a:ext cx="6334983" cy="92333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gl-ES" dirty="0">
                <a:latin typeface="Avenir Light" panose="020B0402020203020204" pitchFamily="34" charset="77"/>
              </a:rPr>
              <a:t>E para calquera cousa, o noso enlace a materiais,</a:t>
            </a:r>
          </a:p>
          <a:p>
            <a:r>
              <a:rPr lang="gl-ES" dirty="0">
                <a:latin typeface="Avenir Light" panose="020B0402020203020204" pitchFamily="34" charset="77"/>
              </a:rPr>
              <a:t>experiencias e vivencias</a:t>
            </a:r>
          </a:p>
          <a:p>
            <a:r>
              <a:rPr lang="gl-ES" dirty="0">
                <a:latin typeface="Avenir Light" panose="020B0402020203020204" pitchFamily="34" charset="77"/>
                <a:hlinkClick r:id="rId2"/>
              </a:rPr>
              <a:t>Proxecto LÓVA da Biblioteca Escolar Punta Candieira</a:t>
            </a:r>
            <a:endParaRPr lang="gl-ES" dirty="0">
              <a:latin typeface="Avenir Light" panose="020B0402020203020204" pitchFamily="34" charset="77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7A94DE-DF7F-1D40-8917-520B1E7CED4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5404717" y="1746233"/>
            <a:ext cx="3469788" cy="451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7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92694" y="3780290"/>
            <a:ext cx="5800388" cy="5680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8872E"/>
              </a:gs>
              <a:gs pos="100000">
                <a:srgbClr val="F6D53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280033" y="2452357"/>
            <a:ext cx="4533473" cy="5680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43A7BB"/>
              </a:gs>
              <a:gs pos="100000">
                <a:srgbClr val="47A08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946386" y="1413529"/>
            <a:ext cx="4533473" cy="5680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2B82C0"/>
              </a:gs>
              <a:gs pos="100000">
                <a:srgbClr val="42B1E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l-ES" altLang="zh-CN" dirty="0"/>
          </a:p>
        </p:txBody>
      </p:sp>
      <p:sp>
        <p:nvSpPr>
          <p:cNvPr id="5" name="圆角矩形 4"/>
          <p:cNvSpPr/>
          <p:nvPr/>
        </p:nvSpPr>
        <p:spPr>
          <a:xfrm>
            <a:off x="1192694" y="5372970"/>
            <a:ext cx="4533473" cy="5680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0AF5A"/>
              </a:gs>
              <a:gs pos="100000">
                <a:srgbClr val="CAD23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Organización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70251" y="981765"/>
            <a:ext cx="2059299" cy="1268995"/>
            <a:chOff x="570251" y="981765"/>
            <a:chExt cx="2059299" cy="1268995"/>
          </a:xfrm>
        </p:grpSpPr>
        <p:sp>
          <p:nvSpPr>
            <p:cNvPr id="8" name="椭圆 7"/>
            <p:cNvSpPr/>
            <p:nvPr/>
          </p:nvSpPr>
          <p:spPr>
            <a:xfrm>
              <a:off x="1360555" y="981765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70251" y="1168296"/>
              <a:ext cx="1759596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3200" dirty="0">
                  <a:gradFill>
                    <a:gsLst>
                      <a:gs pos="0">
                        <a:srgbClr val="2B82C0"/>
                      </a:gs>
                      <a:gs pos="100000">
                        <a:srgbClr val="42B1E8"/>
                      </a:gs>
                    </a:gsLst>
                    <a:lin ang="5400000" scaled="0"/>
                  </a:gradFill>
                  <a:latin typeface="Avenir Light" panose="020B0402020203020204" pitchFamily="34" charset="77"/>
                </a:rPr>
                <a:t>Nivel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01900" y="2081223"/>
            <a:ext cx="3131541" cy="1268995"/>
            <a:chOff x="2763329" y="1651473"/>
            <a:chExt cx="3131541" cy="1268995"/>
          </a:xfrm>
        </p:grpSpPr>
        <p:sp>
          <p:nvSpPr>
            <p:cNvPr id="11" name="椭圆 10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椭圆 11"/>
            <p:cNvSpPr/>
            <p:nvPr/>
          </p:nvSpPr>
          <p:spPr>
            <a:xfrm>
              <a:off x="2969467" y="1751548"/>
              <a:ext cx="2925403" cy="1110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800" dirty="0">
                  <a:gradFill>
                    <a:gsLst>
                      <a:gs pos="0">
                        <a:srgbClr val="43A7BB"/>
                      </a:gs>
                      <a:gs pos="100000">
                        <a:srgbClr val="47A08A"/>
                      </a:gs>
                    </a:gsLst>
                    <a:lin ang="5400000" scaled="0"/>
                  </a:gradFill>
                  <a:latin typeface="Avenir Light" panose="020B0402020203020204" pitchFamily="34" charset="77"/>
                </a:rPr>
                <a:t>Alumnos implicados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6057" y="3462583"/>
            <a:ext cx="3475843" cy="1268995"/>
            <a:chOff x="2763329" y="1651473"/>
            <a:chExt cx="3475843" cy="1268995"/>
          </a:xfrm>
        </p:grpSpPr>
        <p:sp>
          <p:nvSpPr>
            <p:cNvPr id="14" name="椭圆 13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914650" y="1810327"/>
              <a:ext cx="3324522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000" dirty="0">
                  <a:gradFill>
                    <a:gsLst>
                      <a:gs pos="0">
                        <a:srgbClr val="D8882E"/>
                      </a:gs>
                      <a:gs pos="100000">
                        <a:srgbClr val="F6D538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Profesores implicados no proxecto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67326" y="4778386"/>
            <a:ext cx="4435768" cy="1268995"/>
            <a:chOff x="2763329" y="1651473"/>
            <a:chExt cx="1367981" cy="1268995"/>
          </a:xfrm>
        </p:grpSpPr>
        <p:sp>
          <p:nvSpPr>
            <p:cNvPr id="17" name="椭圆 16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914936" y="1741064"/>
              <a:ext cx="1216374" cy="11038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400" dirty="0">
                  <a:gradFill>
                    <a:gsLst>
                      <a:gs pos="0">
                        <a:srgbClr val="91AF5A"/>
                      </a:gs>
                      <a:gs pos="100000">
                        <a:srgbClr val="CAD239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Profesores con docencia compartida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744016" y="1508355"/>
            <a:ext cx="2425321" cy="378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venir Light" panose="020B0402020203020204" pitchFamily="34" charset="77"/>
              </a:rPr>
              <a:t>1º de Bacharelato</a:t>
            </a:r>
            <a:endParaRPr lang="zh-CN" altLang="en-US" b="1" dirty="0">
              <a:solidFill>
                <a:schemeClr val="bg1"/>
              </a:solidFill>
              <a:latin typeface="Avenir Light" panose="020B0402020203020204" pitchFamily="34" charset="77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28306" y="2547183"/>
            <a:ext cx="2425321" cy="378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venir Light" panose="020B0402020203020204" pitchFamily="34" charset="77"/>
              </a:rPr>
              <a:t>32</a:t>
            </a:r>
            <a:endParaRPr lang="zh-CN" altLang="en-US" b="1" dirty="0">
              <a:solidFill>
                <a:schemeClr val="bg1"/>
              </a:solidFill>
              <a:latin typeface="Avenir Light" panose="020B0402020203020204" pitchFamily="34" charset="77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67761" y="3880351"/>
            <a:ext cx="2425321" cy="378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11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78456" y="5495229"/>
            <a:ext cx="2425321" cy="378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6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3776" y="1930025"/>
            <a:ext cx="4204346" cy="2281313"/>
          </a:xfrm>
          <a:prstGeom prst="rect">
            <a:avLst/>
          </a:prstGeom>
          <a:gradFill>
            <a:gsLst>
              <a:gs pos="99000">
                <a:srgbClr val="91AF5A"/>
              </a:gs>
              <a:gs pos="0">
                <a:srgbClr val="CAD23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26862" y="1758991"/>
            <a:ext cx="4288535" cy="1750066"/>
          </a:xfrm>
          <a:prstGeom prst="rect">
            <a:avLst/>
          </a:prstGeom>
          <a:gradFill>
            <a:gsLst>
              <a:gs pos="0">
                <a:srgbClr val="43A7BB"/>
              </a:gs>
              <a:gs pos="100000">
                <a:srgbClr val="47A08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latin typeface="Avenir Light" panose="020B0402020203020204" pitchFamily="34" charset="77"/>
              </a:rPr>
              <a:t>T</a:t>
            </a:r>
            <a:r>
              <a:rPr lang="gl-ES" sz="1600" dirty="0">
                <a:latin typeface="Avenir Light" panose="020B0402020203020204" pitchFamily="34" charset="77"/>
              </a:rPr>
              <a:t>odas aquelas que os profesores implicados dedican no seu horario a implementar o proxecto no desenvolvemento da súa materia e no seu grupo. Con igual metodoloxía e coa carga horaria correspondente</a:t>
            </a:r>
            <a:r>
              <a:rPr lang="gl-ES" dirty="0"/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014984" y="4211338"/>
            <a:ext cx="3252454" cy="1575208"/>
          </a:xfrm>
          <a:prstGeom prst="rect">
            <a:avLst/>
          </a:prstGeom>
          <a:gradFill>
            <a:gsLst>
              <a:gs pos="99000">
                <a:srgbClr val="D8882E"/>
              </a:gs>
              <a:gs pos="0">
                <a:srgbClr val="F6D5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72312" y="3424281"/>
            <a:ext cx="3397652" cy="1723791"/>
          </a:xfrm>
          <a:prstGeom prst="rect">
            <a:avLst/>
          </a:prstGeom>
          <a:gradFill>
            <a:gsLst>
              <a:gs pos="0">
                <a:srgbClr val="42B1E8"/>
              </a:gs>
              <a:gs pos="100000">
                <a:srgbClr val="2B82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199043" y="5022412"/>
            <a:ext cx="3842823" cy="1268995"/>
            <a:chOff x="2763329" y="1651473"/>
            <a:chExt cx="1268995" cy="1268995"/>
          </a:xfrm>
        </p:grpSpPr>
        <p:sp>
          <p:nvSpPr>
            <p:cNvPr id="8" name="椭圆 7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914650" y="1810327"/>
              <a:ext cx="966354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000" dirty="0">
                  <a:gradFill>
                    <a:gsLst>
                      <a:gs pos="0">
                        <a:srgbClr val="2B82C0"/>
                      </a:gs>
                      <a:gs pos="100000">
                        <a:srgbClr val="42B1E8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Horas extraordinarias non fixas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52099" y="641931"/>
            <a:ext cx="2971312" cy="1268995"/>
            <a:chOff x="2763329" y="1651473"/>
            <a:chExt cx="1268995" cy="1268995"/>
          </a:xfrm>
        </p:grpSpPr>
        <p:sp>
          <p:nvSpPr>
            <p:cNvPr id="11" name="椭圆 10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914649" y="1789491"/>
              <a:ext cx="966354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400" dirty="0">
                  <a:gradFill>
                    <a:gsLst>
                      <a:gs pos="0">
                        <a:srgbClr val="43A7BB"/>
                      </a:gs>
                      <a:gs pos="100000">
                        <a:srgbClr val="47A08A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Horas ordinarias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79" y="5589005"/>
            <a:ext cx="4379976" cy="1268995"/>
            <a:chOff x="2763329" y="1651473"/>
            <a:chExt cx="1268995" cy="1268995"/>
          </a:xfrm>
        </p:grpSpPr>
        <p:sp>
          <p:nvSpPr>
            <p:cNvPr id="14" name="椭圆 13"/>
            <p:cNvSpPr/>
            <p:nvPr/>
          </p:nvSpPr>
          <p:spPr>
            <a:xfrm>
              <a:off x="2763329" y="1651473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890138" y="1802793"/>
              <a:ext cx="1047597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000" dirty="0">
                  <a:gradFill>
                    <a:gsLst>
                      <a:gs pos="0">
                        <a:srgbClr val="D8882E"/>
                      </a:gs>
                      <a:gs pos="100000">
                        <a:srgbClr val="F6D538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Horas extraordinarias fixas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-215326" y="943339"/>
            <a:ext cx="2958228" cy="1268995"/>
            <a:chOff x="2684210" y="1384058"/>
            <a:chExt cx="1268995" cy="1268995"/>
          </a:xfrm>
        </p:grpSpPr>
        <p:sp>
          <p:nvSpPr>
            <p:cNvPr id="17" name="椭圆 16"/>
            <p:cNvSpPr/>
            <p:nvPr/>
          </p:nvSpPr>
          <p:spPr>
            <a:xfrm>
              <a:off x="2684210" y="1384058"/>
              <a:ext cx="1268995" cy="126899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812346" y="1535378"/>
              <a:ext cx="966354" cy="966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gl-ES" altLang="zh-CN" sz="2400" dirty="0">
                  <a:gradFill>
                    <a:gsLst>
                      <a:gs pos="0">
                        <a:srgbClr val="91AF5A"/>
                      </a:gs>
                      <a:gs pos="100000">
                        <a:srgbClr val="CAD239"/>
                      </a:gs>
                    </a:gsLst>
                    <a:lin ang="5400000" scaled="0"/>
                  </a:gradFill>
                  <a:latin typeface="Avenir Medium" panose="02000503020000020003" pitchFamily="2" charset="0"/>
                </a:rPr>
                <a:t>Horas conxuntas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059636" y="3658581"/>
            <a:ext cx="3133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Relatorios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: determinadas pola dispoñibilidade dos profesionais</a:t>
            </a:r>
          </a:p>
          <a:p>
            <a:pPr algn="ctr"/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Avenir Light" panose="020B0402020203020204" pitchFamily="34" charset="77"/>
            </a:endParaRPr>
          </a:p>
          <a:p>
            <a:pPr algn="ctr"/>
            <a:r>
              <a:rPr lang="gl-ES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Ensaios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: determinadas pola dispoñibilidade dos alumnos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209741" y="4352290"/>
            <a:ext cx="2927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Luns: 10:20 a 11:05</a:t>
            </a:r>
          </a:p>
          <a:p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Avenir Light" panose="020B0402020203020204" pitchFamily="34" charset="77"/>
            </a:endParaRPr>
          </a:p>
          <a:p>
            <a:pPr algn="ctr"/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 pitchFamily="34" charset="77"/>
              </a:rPr>
              <a:t>Hora de coordinación do equipo interdisciplinar.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+mj-lt"/>
              </a:rPr>
              <a:t>Organización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19248AA9-2966-FB44-810D-D7C683CC2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58791"/>
              </p:ext>
            </p:extLst>
          </p:nvPr>
        </p:nvGraphicFramePr>
        <p:xfrm>
          <a:off x="948251" y="2308961"/>
          <a:ext cx="3385919" cy="1742880"/>
        </p:xfrm>
        <a:graphic>
          <a:graphicData uri="http://schemas.openxmlformats.org/drawingml/2006/table">
            <a:tbl>
              <a:tblPr/>
              <a:tblGrid>
                <a:gridCol w="3385919">
                  <a:extLst>
                    <a:ext uri="{9D8B030D-6E8A-4147-A177-3AD203B41FA5}">
                      <a16:colId xmlns:a16="http://schemas.microsoft.com/office/drawing/2014/main" val="1471019291"/>
                    </a:ext>
                  </a:extLst>
                </a:gridCol>
              </a:tblGrid>
              <a:tr h="457289">
                <a:tc>
                  <a:txBody>
                    <a:bodyPr/>
                    <a:lstStyle/>
                    <a:p>
                      <a:pPr algn="ctr"/>
                      <a:r>
                        <a:rPr lang="gl-ES" sz="1400" b="0" i="0" noProof="0" dirty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Mércores: 13:00 a 13:50</a:t>
                      </a:r>
                      <a:endParaRPr lang="gl-ES" sz="1400" b="0" i="0" noProof="0" dirty="0">
                        <a:effectLst/>
                        <a:latin typeface="Avenir Light" panose="020B0402020203020204" pitchFamily="34" charset="77"/>
                      </a:endParaRPr>
                    </a:p>
                    <a:p>
                      <a:pPr algn="ctr"/>
                      <a:r>
                        <a:rPr lang="gl-ES" sz="1400" b="0" i="0" noProof="0" dirty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1º Bach. A + 1º Bach. B</a:t>
                      </a:r>
                      <a:endParaRPr lang="gl-ES" sz="1400" b="0" i="0" noProof="0" dirty="0">
                        <a:effectLst/>
                        <a:latin typeface="Avenir Light" panose="020B0402020203020204" pitchFamily="34" charset="77"/>
                      </a:endParaRPr>
                    </a:p>
                  </a:txBody>
                  <a:tcPr marL="31170" marR="31170" marT="31170" marB="311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D341">
                            <a:tint val="66000"/>
                            <a:satMod val="160000"/>
                          </a:srgbClr>
                        </a:gs>
                        <a:gs pos="50000">
                          <a:srgbClr val="D6D341">
                            <a:tint val="44500"/>
                            <a:satMod val="160000"/>
                          </a:srgbClr>
                        </a:gs>
                        <a:gs pos="100000">
                          <a:srgbClr val="D6D341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77181530"/>
                  </a:ext>
                </a:extLst>
              </a:tr>
              <a:tr h="457289">
                <a:tc>
                  <a:txBody>
                    <a:bodyPr/>
                    <a:lstStyle/>
                    <a:p>
                      <a:pPr algn="ctr"/>
                      <a:r>
                        <a:rPr lang="gl-ES" sz="1400" b="0" i="0" noProof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Xoves: 11:05 a 12:20 </a:t>
                      </a:r>
                      <a:endParaRPr lang="gl-ES" sz="1400" b="0" i="0" noProof="0">
                        <a:effectLst/>
                        <a:latin typeface="Avenir Light" panose="020B0402020203020204" pitchFamily="34" charset="77"/>
                      </a:endParaRPr>
                    </a:p>
                    <a:p>
                      <a:pPr algn="ctr"/>
                      <a:r>
                        <a:rPr lang="gl-ES" sz="1400" b="0" i="0" noProof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1º Bach. A + 1º Bach. B</a:t>
                      </a:r>
                      <a:endParaRPr lang="gl-ES" sz="1400" b="0" i="0" noProof="0">
                        <a:effectLst/>
                        <a:latin typeface="Avenir Light" panose="020B0402020203020204" pitchFamily="34" charset="77"/>
                      </a:endParaRPr>
                    </a:p>
                  </a:txBody>
                  <a:tcPr marL="31170" marR="31170" marT="31170" marB="311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D341">
                            <a:tint val="66000"/>
                            <a:satMod val="160000"/>
                          </a:srgbClr>
                        </a:gs>
                        <a:gs pos="50000">
                          <a:srgbClr val="D6D341">
                            <a:tint val="44500"/>
                            <a:satMod val="160000"/>
                          </a:srgbClr>
                        </a:gs>
                        <a:gs pos="100000">
                          <a:srgbClr val="D6D341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91787219"/>
                  </a:ext>
                </a:extLst>
              </a:tr>
              <a:tr h="457289">
                <a:tc>
                  <a:txBody>
                    <a:bodyPr/>
                    <a:lstStyle/>
                    <a:p>
                      <a:pPr algn="ctr"/>
                      <a:r>
                        <a:rPr lang="gl-ES" sz="1400" b="0" i="0" noProof="0" dirty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Venres: 11:05 a 12:20 </a:t>
                      </a:r>
                      <a:endParaRPr lang="gl-ES" sz="1400" b="0" i="0" noProof="0" dirty="0">
                        <a:effectLst/>
                        <a:latin typeface="Avenir Light" panose="020B0402020203020204" pitchFamily="34" charset="77"/>
                      </a:endParaRPr>
                    </a:p>
                    <a:p>
                      <a:pPr algn="ctr"/>
                      <a:r>
                        <a:rPr lang="gl-ES" sz="1400" b="0" i="0" noProof="0" dirty="0">
                          <a:solidFill>
                            <a:srgbClr val="000000"/>
                          </a:solidFill>
                          <a:effectLst/>
                          <a:latin typeface="Avenir Light" panose="020B0402020203020204" pitchFamily="34" charset="77"/>
                        </a:rPr>
                        <a:t>1º Bach. A + 1º Bach. B</a:t>
                      </a:r>
                      <a:endParaRPr lang="gl-ES" sz="1400" b="0" i="0" noProof="0" dirty="0">
                        <a:effectLst/>
                        <a:latin typeface="Avenir Light" panose="020B0402020203020204" pitchFamily="34" charset="77"/>
                      </a:endParaRPr>
                    </a:p>
                  </a:txBody>
                  <a:tcPr marL="31170" marR="31170" marT="31170" marB="311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D341">
                            <a:tint val="66000"/>
                            <a:satMod val="160000"/>
                          </a:srgbClr>
                        </a:gs>
                        <a:gs pos="50000">
                          <a:srgbClr val="D6D341">
                            <a:tint val="44500"/>
                            <a:satMod val="160000"/>
                          </a:srgbClr>
                        </a:gs>
                        <a:gs pos="100000">
                          <a:srgbClr val="D6D341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04570815"/>
                  </a:ext>
                </a:extLst>
              </a:tr>
              <a:tr h="256080">
                <a:tc>
                  <a:txBody>
                    <a:bodyPr/>
                    <a:lstStyle/>
                    <a:p>
                      <a:pPr algn="ctr"/>
                      <a:r>
                        <a:rPr lang="gl-ES" sz="1400" b="0" i="0" noProof="0" dirty="0">
                          <a:solidFill>
                            <a:srgbClr val="008F00"/>
                          </a:solidFill>
                          <a:effectLst/>
                          <a:latin typeface="Avenir Light" panose="020B0402020203020204" pitchFamily="34" charset="77"/>
                        </a:rPr>
                        <a:t>Lugar : Biblioteca</a:t>
                      </a:r>
                      <a:endParaRPr lang="gl-ES" sz="1400" b="0" i="0" noProof="0" dirty="0">
                        <a:effectLst/>
                        <a:latin typeface="Avenir Light" panose="020B0402020203020204" pitchFamily="34" charset="77"/>
                      </a:endParaRPr>
                    </a:p>
                  </a:txBody>
                  <a:tcPr marL="31170" marR="31170" marT="31170" marB="311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6D341">
                            <a:tint val="66000"/>
                            <a:satMod val="160000"/>
                          </a:srgbClr>
                        </a:gs>
                        <a:gs pos="50000">
                          <a:srgbClr val="D6D341">
                            <a:tint val="44500"/>
                            <a:satMod val="160000"/>
                          </a:srgbClr>
                        </a:gs>
                        <a:gs pos="100000">
                          <a:srgbClr val="D6D341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22004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66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2">
            <a:extLst>
              <a:ext uri="{FF2B5EF4-FFF2-40B4-BE49-F238E27FC236}">
                <a16:creationId xmlns:a16="http://schemas.microsoft.com/office/drawing/2014/main" id="{0D217043-B945-3245-B4D3-774FDCDF69FA}"/>
              </a:ext>
            </a:extLst>
          </p:cNvPr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+mj-lt"/>
              </a:rPr>
              <a:t>Temporalización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40F21E7-1A00-C247-ADA8-D60E54AFA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54" y="1335024"/>
            <a:ext cx="4552894" cy="144805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67E9C91-BD3C-6149-BA48-03F45DB12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848" y="1389533"/>
            <a:ext cx="4518152" cy="135544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4892164-6282-DE42-9796-35BAE18C3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04" y="3116832"/>
            <a:ext cx="4479544" cy="107975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18FF8E6-769D-BD47-896D-FD26C6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464" y="3182112"/>
            <a:ext cx="4466486" cy="103276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93659FD-6A3B-7643-9F2D-5C791971B77A}"/>
              </a:ext>
            </a:extLst>
          </p:cNvPr>
          <p:cNvSpPr txBox="1"/>
          <p:nvPr/>
        </p:nvSpPr>
        <p:spPr>
          <a:xfrm>
            <a:off x="592281" y="4636008"/>
            <a:ext cx="37187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gl-ES" sz="2000" u="sng" dirty="0">
                <a:solidFill>
                  <a:schemeClr val="bg2">
                    <a:lumMod val="50000"/>
                  </a:schemeClr>
                </a:solidFill>
                <a:latin typeface="Avenir Light" panose="020B0402020203020204" pitchFamily="34" charset="77"/>
              </a:rPr>
              <a:t>Lenda</a:t>
            </a:r>
            <a:r>
              <a:rPr lang="gl-ES" sz="2000" dirty="0">
                <a:solidFill>
                  <a:schemeClr val="bg2">
                    <a:lumMod val="50000"/>
                  </a:schemeClr>
                </a:solidFill>
                <a:latin typeface="Avenir Light" panose="020B0402020203020204" pitchFamily="34" charset="77"/>
              </a:rPr>
              <a:t>:</a:t>
            </a:r>
          </a:p>
          <a:p>
            <a:pPr algn="just"/>
            <a:r>
              <a:rPr lang="gl-ES" sz="2000" dirty="0">
                <a:solidFill>
                  <a:schemeClr val="bg2">
                    <a:lumMod val="50000"/>
                  </a:schemeClr>
                </a:solidFill>
                <a:latin typeface="Avenir Light" panose="020B0402020203020204" pitchFamily="34" charset="77"/>
              </a:rPr>
              <a:t>Verde: comezo da actividade</a:t>
            </a:r>
          </a:p>
          <a:p>
            <a:pPr algn="just"/>
            <a:r>
              <a:rPr lang="gl-ES" sz="2000" dirty="0">
                <a:solidFill>
                  <a:schemeClr val="bg2">
                    <a:lumMod val="50000"/>
                  </a:schemeClr>
                </a:solidFill>
                <a:latin typeface="Avenir Light" panose="020B0402020203020204" pitchFamily="34" charset="77"/>
              </a:rPr>
              <a:t>Vermello: remate da actividade</a:t>
            </a:r>
          </a:p>
          <a:p>
            <a:pPr algn="just"/>
            <a:r>
              <a:rPr lang="gl-ES" sz="2000" dirty="0">
                <a:solidFill>
                  <a:schemeClr val="bg2">
                    <a:lumMod val="50000"/>
                  </a:schemeClr>
                </a:solidFill>
                <a:latin typeface="Avenir Light" panose="020B0402020203020204" pitchFamily="34" charset="77"/>
              </a:rPr>
              <a:t>Amarelo: actividade continua</a:t>
            </a:r>
          </a:p>
        </p:txBody>
      </p:sp>
    </p:spTree>
    <p:extLst>
      <p:ext uri="{BB962C8B-B14F-4D97-AF65-F5344CB8AC3E}">
        <p14:creationId xmlns:p14="http://schemas.microsoft.com/office/powerpoint/2010/main" val="390493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Recursos humanos</a:t>
            </a:r>
          </a:p>
        </p:txBody>
      </p:sp>
      <p:sp>
        <p:nvSpPr>
          <p:cNvPr id="7" name="六边形 6"/>
          <p:cNvSpPr/>
          <p:nvPr/>
        </p:nvSpPr>
        <p:spPr>
          <a:xfrm rot="5400000">
            <a:off x="644915" y="1053506"/>
            <a:ext cx="1290520" cy="1998330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任意多边形 13"/>
          <p:cNvSpPr/>
          <p:nvPr/>
        </p:nvSpPr>
        <p:spPr>
          <a:xfrm rot="16200000">
            <a:off x="-302404" y="3452440"/>
            <a:ext cx="3185158" cy="1998330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0">
                <a:srgbClr val="D8882E"/>
              </a:gs>
              <a:gs pos="100000">
                <a:srgbClr val="F6D538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5400000">
            <a:off x="2757244" y="1150099"/>
            <a:ext cx="1290516" cy="180514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任意多边形 15"/>
          <p:cNvSpPr/>
          <p:nvPr/>
        </p:nvSpPr>
        <p:spPr>
          <a:xfrm rot="16200000">
            <a:off x="1789872" y="3513032"/>
            <a:ext cx="3154202" cy="1933439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0">
                <a:srgbClr val="2B82C0"/>
              </a:gs>
              <a:gs pos="100000">
                <a:srgbClr val="42B1E8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5400000">
            <a:off x="4749475" y="1111064"/>
            <a:ext cx="1290520" cy="1883213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任意多边形 18"/>
          <p:cNvSpPr/>
          <p:nvPr/>
        </p:nvSpPr>
        <p:spPr>
          <a:xfrm rot="16200000">
            <a:off x="3860771" y="3495008"/>
            <a:ext cx="3141533" cy="1956817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100000">
                <a:srgbClr val="CAD239"/>
              </a:gs>
              <a:gs pos="0">
                <a:srgbClr val="91AF5A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5400000">
            <a:off x="6910344" y="1044804"/>
            <a:ext cx="1290517" cy="2015735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 21"/>
          <p:cNvSpPr/>
          <p:nvPr/>
        </p:nvSpPr>
        <p:spPr>
          <a:xfrm rot="16200000">
            <a:off x="5984836" y="3465548"/>
            <a:ext cx="3141534" cy="2015735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0">
                <a:srgbClr val="47A08A"/>
              </a:gs>
              <a:gs pos="100000">
                <a:srgbClr val="43A7BB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32359" y="1852615"/>
            <a:ext cx="134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Produción</a:t>
            </a:r>
          </a:p>
        </p:txBody>
      </p:sp>
      <p:sp>
        <p:nvSpPr>
          <p:cNvPr id="28" name="文本框 23">
            <a:extLst>
              <a:ext uri="{FF2B5EF4-FFF2-40B4-BE49-F238E27FC236}">
                <a16:creationId xmlns:a16="http://schemas.microsoft.com/office/drawing/2014/main" id="{D0092A23-F0D9-8D40-8253-12AA7331941A}"/>
              </a:ext>
            </a:extLst>
          </p:cNvPr>
          <p:cNvSpPr txBox="1"/>
          <p:nvPr/>
        </p:nvSpPr>
        <p:spPr>
          <a:xfrm>
            <a:off x="2437393" y="1732127"/>
            <a:ext cx="1819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Compositores  Escritores</a:t>
            </a:r>
          </a:p>
        </p:txBody>
      </p:sp>
      <p:sp>
        <p:nvSpPr>
          <p:cNvPr id="30" name="文本框 23">
            <a:extLst>
              <a:ext uri="{FF2B5EF4-FFF2-40B4-BE49-F238E27FC236}">
                <a16:creationId xmlns:a16="http://schemas.microsoft.com/office/drawing/2014/main" id="{CE2296B5-1625-D54C-A213-D46C328D30DC}"/>
              </a:ext>
            </a:extLst>
          </p:cNvPr>
          <p:cNvSpPr txBox="1"/>
          <p:nvPr/>
        </p:nvSpPr>
        <p:spPr>
          <a:xfrm>
            <a:off x="4619029" y="1862632"/>
            <a:ext cx="159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Iluminación</a:t>
            </a:r>
          </a:p>
        </p:txBody>
      </p:sp>
      <p:sp>
        <p:nvSpPr>
          <p:cNvPr id="31" name="文本框 23">
            <a:extLst>
              <a:ext uri="{FF2B5EF4-FFF2-40B4-BE49-F238E27FC236}">
                <a16:creationId xmlns:a16="http://schemas.microsoft.com/office/drawing/2014/main" id="{36BADFF8-4873-E74A-8AF4-E43E222D9D47}"/>
              </a:ext>
            </a:extLst>
          </p:cNvPr>
          <p:cNvSpPr txBox="1"/>
          <p:nvPr/>
        </p:nvSpPr>
        <p:spPr>
          <a:xfrm>
            <a:off x="6866575" y="1868576"/>
            <a:ext cx="134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Contexto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10672C4-A9E9-7A4B-AA74-1154C5D39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24" y="3390003"/>
            <a:ext cx="17907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2681C82-9382-B249-A7D9-D8726D8DC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684" y="3443985"/>
            <a:ext cx="17907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9F415B2-24FC-3D4F-A820-21D0EF264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317" y="3443985"/>
            <a:ext cx="17907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21211FD-7F82-3F41-957C-7DAC03C9F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8217" y="3456685"/>
            <a:ext cx="1790700" cy="173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53099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2281" y="539606"/>
            <a:ext cx="2805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Recursos humanos</a:t>
            </a:r>
          </a:p>
        </p:txBody>
      </p:sp>
      <p:sp>
        <p:nvSpPr>
          <p:cNvPr id="7" name="六边形 6"/>
          <p:cNvSpPr/>
          <p:nvPr/>
        </p:nvSpPr>
        <p:spPr>
          <a:xfrm rot="5400000">
            <a:off x="644915" y="1053506"/>
            <a:ext cx="1290520" cy="1998330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任意多边形 13"/>
          <p:cNvSpPr/>
          <p:nvPr/>
        </p:nvSpPr>
        <p:spPr>
          <a:xfrm rot="16200000">
            <a:off x="-270400" y="3420436"/>
            <a:ext cx="3121150" cy="1998330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0">
                <a:srgbClr val="D8882E"/>
              </a:gs>
              <a:gs pos="100000">
                <a:srgbClr val="F6D538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5400000">
            <a:off x="3522797" y="1150100"/>
            <a:ext cx="1290516" cy="180514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六边形 17"/>
          <p:cNvSpPr/>
          <p:nvPr/>
        </p:nvSpPr>
        <p:spPr>
          <a:xfrm rot="5400000">
            <a:off x="6340532" y="1111064"/>
            <a:ext cx="1290520" cy="1883213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254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任意多边形 18"/>
          <p:cNvSpPr/>
          <p:nvPr/>
        </p:nvSpPr>
        <p:spPr>
          <a:xfrm rot="16200000">
            <a:off x="5451745" y="3376815"/>
            <a:ext cx="3090194" cy="2116527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100000">
                <a:srgbClr val="CAD239"/>
              </a:gs>
              <a:gs pos="0">
                <a:srgbClr val="91AF5A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6200000">
            <a:off x="2359391" y="3484806"/>
            <a:ext cx="3772075" cy="2582427"/>
          </a:xfrm>
          <a:custGeom>
            <a:avLst/>
            <a:gdLst>
              <a:gd name="connsiteX0" fmla="*/ 2707309 w 2707309"/>
              <a:gd name="connsiteY0" fmla="*/ 405544 h 811088"/>
              <a:gd name="connsiteX1" fmla="*/ 2469928 w 2707309"/>
              <a:gd name="connsiteY1" fmla="*/ 811087 h 811088"/>
              <a:gd name="connsiteX2" fmla="*/ 1534511 w 2707309"/>
              <a:gd name="connsiteY2" fmla="*/ 811087 h 811088"/>
              <a:gd name="connsiteX3" fmla="*/ 1534511 w 2707309"/>
              <a:gd name="connsiteY3" fmla="*/ 811088 h 811088"/>
              <a:gd name="connsiteX4" fmla="*/ 237381 w 2707309"/>
              <a:gd name="connsiteY4" fmla="*/ 811088 h 811088"/>
              <a:gd name="connsiteX5" fmla="*/ 0 w 2707309"/>
              <a:gd name="connsiteY5" fmla="*/ 405544 h 811088"/>
              <a:gd name="connsiteX6" fmla="*/ 237381 w 2707309"/>
              <a:gd name="connsiteY6" fmla="*/ 1 h 811088"/>
              <a:gd name="connsiteX7" fmla="*/ 1172798 w 2707309"/>
              <a:gd name="connsiteY7" fmla="*/ 1 h 811088"/>
              <a:gd name="connsiteX8" fmla="*/ 1172798 w 2707309"/>
              <a:gd name="connsiteY8" fmla="*/ 0 h 811088"/>
              <a:gd name="connsiteX9" fmla="*/ 2469928 w 2707309"/>
              <a:gd name="connsiteY9" fmla="*/ 0 h 8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7309" h="811088">
                <a:moveTo>
                  <a:pt x="2707309" y="405544"/>
                </a:moveTo>
                <a:lnTo>
                  <a:pt x="2469928" y="811087"/>
                </a:lnTo>
                <a:lnTo>
                  <a:pt x="1534511" y="811087"/>
                </a:lnTo>
                <a:lnTo>
                  <a:pt x="1534511" y="811088"/>
                </a:lnTo>
                <a:lnTo>
                  <a:pt x="237381" y="811088"/>
                </a:lnTo>
                <a:lnTo>
                  <a:pt x="0" y="405544"/>
                </a:lnTo>
                <a:lnTo>
                  <a:pt x="237381" y="1"/>
                </a:lnTo>
                <a:lnTo>
                  <a:pt x="1172798" y="1"/>
                </a:lnTo>
                <a:lnTo>
                  <a:pt x="1172798" y="0"/>
                </a:lnTo>
                <a:lnTo>
                  <a:pt x="2469928" y="0"/>
                </a:lnTo>
                <a:close/>
              </a:path>
            </a:pathLst>
          </a:custGeom>
          <a:gradFill>
            <a:gsLst>
              <a:gs pos="0">
                <a:srgbClr val="47A08A"/>
              </a:gs>
              <a:gs pos="100000">
                <a:srgbClr val="43A7BB"/>
              </a:gs>
            </a:gsLst>
            <a:lin ang="5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327630" y="1852615"/>
            <a:ext cx="1867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Interpretación</a:t>
            </a:r>
          </a:p>
        </p:txBody>
      </p:sp>
      <p:sp>
        <p:nvSpPr>
          <p:cNvPr id="28" name="文本框 23">
            <a:extLst>
              <a:ext uri="{FF2B5EF4-FFF2-40B4-BE49-F238E27FC236}">
                <a16:creationId xmlns:a16="http://schemas.microsoft.com/office/drawing/2014/main" id="{D0092A23-F0D9-8D40-8253-12AA7331941A}"/>
              </a:ext>
            </a:extLst>
          </p:cNvPr>
          <p:cNvSpPr txBox="1"/>
          <p:nvPr/>
        </p:nvSpPr>
        <p:spPr>
          <a:xfrm>
            <a:off x="3265482" y="1852615"/>
            <a:ext cx="1819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Compositores</a:t>
            </a:r>
          </a:p>
        </p:txBody>
      </p:sp>
      <p:sp>
        <p:nvSpPr>
          <p:cNvPr id="30" name="文本框 23">
            <a:extLst>
              <a:ext uri="{FF2B5EF4-FFF2-40B4-BE49-F238E27FC236}">
                <a16:creationId xmlns:a16="http://schemas.microsoft.com/office/drawing/2014/main" id="{CE2296B5-1625-D54C-A213-D46C328D30DC}"/>
              </a:ext>
            </a:extLst>
          </p:cNvPr>
          <p:cNvSpPr txBox="1"/>
          <p:nvPr/>
        </p:nvSpPr>
        <p:spPr>
          <a:xfrm>
            <a:off x="6186153" y="1868159"/>
            <a:ext cx="159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altLang="zh-CN" sz="2000" dirty="0">
                <a:latin typeface="Avenir Light" panose="020B0402020203020204" pitchFamily="34" charset="77"/>
              </a:rPr>
              <a:t>LÓVA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E09BD30-1F4D-994E-B30E-6390BC2F3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00" y="3320796"/>
            <a:ext cx="17907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93F5A79-0DC8-C34F-A0BB-DA4D6060E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491" y="3450334"/>
            <a:ext cx="1790700" cy="173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4A3B4EC-64BF-4748-AB9E-D785C1E99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829" y="3320796"/>
            <a:ext cx="2235200" cy="219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464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40958" y="1695934"/>
            <a:ext cx="1730744" cy="1796527"/>
          </a:xfrm>
          <a:prstGeom prst="ellipse">
            <a:avLst/>
          </a:prstGeom>
          <a:gradFill>
            <a:gsLst>
              <a:gs pos="99000">
                <a:srgbClr val="42B1E8"/>
              </a:gs>
              <a:gs pos="0">
                <a:srgbClr val="2B82C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13643" y="4828679"/>
            <a:ext cx="1517301" cy="1943910"/>
          </a:xfrm>
          <a:prstGeom prst="ellipse">
            <a:avLst/>
          </a:prstGeom>
          <a:gradFill>
            <a:gsLst>
              <a:gs pos="99000">
                <a:srgbClr val="F6D538"/>
              </a:gs>
              <a:gs pos="0">
                <a:srgbClr val="D8882E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93820" y="4501662"/>
            <a:ext cx="2437870" cy="1631224"/>
          </a:xfrm>
          <a:prstGeom prst="ellipse">
            <a:avLst/>
          </a:prstGeom>
          <a:gradFill>
            <a:gsLst>
              <a:gs pos="99000">
                <a:srgbClr val="CAD239"/>
              </a:gs>
              <a:gs pos="0">
                <a:srgbClr val="91AF5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cxnSpLocks/>
            <a:stCxn id="9" idx="0"/>
            <a:endCxn id="3" idx="3"/>
          </p:cNvCxnSpPr>
          <p:nvPr/>
        </p:nvCxnSpPr>
        <p:spPr>
          <a:xfrm flipH="1" flipV="1">
            <a:off x="1194420" y="3229366"/>
            <a:ext cx="818335" cy="12722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  <a:stCxn id="3" idx="5"/>
            <a:endCxn id="6" idx="0"/>
          </p:cNvCxnSpPr>
          <p:nvPr/>
        </p:nvCxnSpPr>
        <p:spPr>
          <a:xfrm>
            <a:off x="2418240" y="3229366"/>
            <a:ext cx="3254054" cy="159931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  <a:stCxn id="9" idx="6"/>
            <a:endCxn id="6" idx="2"/>
          </p:cNvCxnSpPr>
          <p:nvPr/>
        </p:nvCxnSpPr>
        <p:spPr>
          <a:xfrm>
            <a:off x="3231690" y="5317274"/>
            <a:ext cx="1681953" cy="48336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92281" y="539606"/>
            <a:ext cx="4652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Recursos tecnolóxicos e dixitais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725BEDA0-8542-3540-8777-E80AB6F59C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742" y="1332323"/>
            <a:ext cx="4894546" cy="252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FBCD7717-52D0-4748-A00B-0B868F701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8" y="2012224"/>
            <a:ext cx="1171332" cy="1171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6C93431-1814-044D-BF8E-0918EE1A7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05" y="4627157"/>
            <a:ext cx="1463100" cy="146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D09864D2-2CC6-514D-9042-34C0D61F1C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766" y="5172466"/>
            <a:ext cx="745054" cy="1277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0244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8590" y="1011065"/>
            <a:ext cx="1812291" cy="1683817"/>
          </a:xfrm>
          <a:prstGeom prst="ellipse">
            <a:avLst/>
          </a:prstGeom>
          <a:gradFill>
            <a:gsLst>
              <a:gs pos="99000">
                <a:srgbClr val="42B1E8"/>
              </a:gs>
              <a:gs pos="0">
                <a:srgbClr val="2B82C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r>
              <a:rPr lang="es-ES" altLang="zh-CN" dirty="0"/>
              <a:t> </a:t>
            </a:r>
            <a:r>
              <a:rPr lang="en-GB" altLang="zh-CN" dirty="0"/>
              <a:t>iMovie</a:t>
            </a:r>
          </a:p>
        </p:txBody>
      </p:sp>
      <p:sp>
        <p:nvSpPr>
          <p:cNvPr id="6" name="椭圆 5"/>
          <p:cNvSpPr/>
          <p:nvPr/>
        </p:nvSpPr>
        <p:spPr>
          <a:xfrm>
            <a:off x="4119013" y="5101476"/>
            <a:ext cx="1639787" cy="1538776"/>
          </a:xfrm>
          <a:prstGeom prst="ellipse">
            <a:avLst/>
          </a:prstGeom>
          <a:gradFill>
            <a:gsLst>
              <a:gs pos="99000">
                <a:srgbClr val="F6D538"/>
              </a:gs>
              <a:gs pos="0">
                <a:srgbClr val="D8882E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73791" y="5123277"/>
            <a:ext cx="2437870" cy="1631224"/>
          </a:xfrm>
          <a:prstGeom prst="ellipse">
            <a:avLst/>
          </a:prstGeom>
          <a:gradFill>
            <a:gsLst>
              <a:gs pos="99000">
                <a:srgbClr val="CAD239"/>
              </a:gs>
              <a:gs pos="0">
                <a:srgbClr val="91AF5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r>
              <a:rPr lang="es-ES" altLang="zh-CN" dirty="0"/>
              <a:t>Photoshop</a:t>
            </a:r>
            <a:endParaRPr lang="zh-CN" altLang="en-US" dirty="0"/>
          </a:p>
        </p:txBody>
      </p:sp>
      <p:cxnSp>
        <p:nvCxnSpPr>
          <p:cNvPr id="11" name="直接连接符 10"/>
          <p:cNvCxnSpPr>
            <a:cxnSpLocks/>
            <a:stCxn id="9" idx="0"/>
            <a:endCxn id="3" idx="3"/>
          </p:cNvCxnSpPr>
          <p:nvPr/>
        </p:nvCxnSpPr>
        <p:spPr>
          <a:xfrm flipH="1" flipV="1">
            <a:off x="463994" y="2448293"/>
            <a:ext cx="928732" cy="26749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1260925" y="2694645"/>
            <a:ext cx="2555672" cy="13796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>
            <a:off x="2611661" y="5870864"/>
            <a:ext cx="1856858" cy="5781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32837" y="378134"/>
            <a:ext cx="4652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altLang="zh-CN" sz="2400" dirty="0">
                <a:latin typeface="Avenir Light" panose="020B0402020203020204" pitchFamily="34" charset="77"/>
              </a:rPr>
              <a:t>Recursos - Aplicacións</a:t>
            </a:r>
          </a:p>
        </p:txBody>
      </p:sp>
      <p:sp>
        <p:nvSpPr>
          <p:cNvPr id="14" name="椭圆 2">
            <a:extLst>
              <a:ext uri="{FF2B5EF4-FFF2-40B4-BE49-F238E27FC236}">
                <a16:creationId xmlns:a16="http://schemas.microsoft.com/office/drawing/2014/main" id="{1F5459E9-7F43-184F-AE94-EBE4F96BF2EE}"/>
              </a:ext>
            </a:extLst>
          </p:cNvPr>
          <p:cNvSpPr/>
          <p:nvPr/>
        </p:nvSpPr>
        <p:spPr>
          <a:xfrm>
            <a:off x="3816597" y="857807"/>
            <a:ext cx="4531886" cy="2800905"/>
          </a:xfrm>
          <a:prstGeom prst="ellipse">
            <a:avLst/>
          </a:prstGeom>
          <a:solidFill>
            <a:srgbClr val="673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1">
            <a:extLst>
              <a:ext uri="{FF2B5EF4-FFF2-40B4-BE49-F238E27FC236}">
                <a16:creationId xmlns:a16="http://schemas.microsoft.com/office/drawing/2014/main" id="{0CAEDBE1-DEB8-E449-9B51-9AF51406EB8D}"/>
              </a:ext>
            </a:extLst>
          </p:cNvPr>
          <p:cNvCxnSpPr>
            <a:cxnSpLocks/>
          </p:cNvCxnSpPr>
          <p:nvPr/>
        </p:nvCxnSpPr>
        <p:spPr>
          <a:xfrm>
            <a:off x="2010881" y="2027488"/>
            <a:ext cx="1805716" cy="3490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91DC72DC-C5E4-1643-A10A-DE2BCCB9D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8" y="1191153"/>
            <a:ext cx="1133354" cy="1098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A159089A-512F-834B-91F2-1FCC53DF7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3" y="5470884"/>
            <a:ext cx="960012" cy="936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83AE0AF0-176E-8E42-AD1E-BA8EBC00E9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375" y="1349756"/>
            <a:ext cx="1692360" cy="1019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460FE26-5D35-3342-8830-7AA4A051FB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960" y="1723063"/>
            <a:ext cx="1793128" cy="864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1D4FA65-6325-C145-A2A2-6CD5C47870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061" y="2507125"/>
            <a:ext cx="1575843" cy="79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082DACA9-8A60-EE40-9D38-872EC49972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052" y="5517080"/>
            <a:ext cx="1287323" cy="720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9" name="椭圆 8">
            <a:extLst>
              <a:ext uri="{FF2B5EF4-FFF2-40B4-BE49-F238E27FC236}">
                <a16:creationId xmlns:a16="http://schemas.microsoft.com/office/drawing/2014/main" id="{FEABCED7-0B8F-CA41-BE05-C5EFC9B4813B}"/>
              </a:ext>
            </a:extLst>
          </p:cNvPr>
          <p:cNvSpPr/>
          <p:nvPr/>
        </p:nvSpPr>
        <p:spPr>
          <a:xfrm>
            <a:off x="1643213" y="3086760"/>
            <a:ext cx="2437870" cy="1631224"/>
          </a:xfrm>
          <a:prstGeom prst="ellipse">
            <a:avLst/>
          </a:prstGeom>
          <a:solidFill>
            <a:srgbClr val="3DA8AA"/>
          </a:solidFill>
          <a:ln>
            <a:solidFill>
              <a:srgbClr val="3DA8A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r>
              <a:rPr lang="en-GB" altLang="zh-CN" dirty="0"/>
              <a:t>iPhoto</a:t>
            </a:r>
          </a:p>
        </p:txBody>
      </p:sp>
      <p:sp>
        <p:nvSpPr>
          <p:cNvPr id="40" name="椭圆 8">
            <a:extLst>
              <a:ext uri="{FF2B5EF4-FFF2-40B4-BE49-F238E27FC236}">
                <a16:creationId xmlns:a16="http://schemas.microsoft.com/office/drawing/2014/main" id="{0D253201-F87D-954F-8ECF-7E3128D7D226}"/>
              </a:ext>
            </a:extLst>
          </p:cNvPr>
          <p:cNvSpPr/>
          <p:nvPr/>
        </p:nvSpPr>
        <p:spPr>
          <a:xfrm>
            <a:off x="6626676" y="5061919"/>
            <a:ext cx="2437870" cy="1631224"/>
          </a:xfrm>
          <a:prstGeom prst="ellipse">
            <a:avLst/>
          </a:prstGeom>
          <a:gradFill>
            <a:gsLst>
              <a:gs pos="99000">
                <a:srgbClr val="CAD239"/>
              </a:gs>
              <a:gs pos="0">
                <a:srgbClr val="91AF5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  <a:p>
            <a:pPr algn="ctr"/>
            <a:endParaRPr lang="es-ES" altLang="zh-CN" dirty="0"/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425D166B-B700-9E45-90F9-F99A15C2B6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223" y="3383648"/>
            <a:ext cx="1605849" cy="903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7" name="直接连接符 12">
            <a:extLst>
              <a:ext uri="{FF2B5EF4-FFF2-40B4-BE49-F238E27FC236}">
                <a16:creationId xmlns:a16="http://schemas.microsoft.com/office/drawing/2014/main" id="{7349ADAF-3C52-5A47-8271-91DA2F938CB4}"/>
              </a:ext>
            </a:extLst>
          </p:cNvPr>
          <p:cNvCxnSpPr>
            <a:cxnSpLocks/>
            <a:endCxn id="40" idx="3"/>
          </p:cNvCxnSpPr>
          <p:nvPr/>
        </p:nvCxnSpPr>
        <p:spPr>
          <a:xfrm>
            <a:off x="5758800" y="6054423"/>
            <a:ext cx="1224894" cy="3998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Imagen 50">
            <a:extLst>
              <a:ext uri="{FF2B5EF4-FFF2-40B4-BE49-F238E27FC236}">
                <a16:creationId xmlns:a16="http://schemas.microsoft.com/office/drawing/2014/main" id="{B6FEC513-B227-7648-B5C9-CDD19602DD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951" y="5431382"/>
            <a:ext cx="1549891" cy="878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4" name="直接连接符 11">
            <a:extLst>
              <a:ext uri="{FF2B5EF4-FFF2-40B4-BE49-F238E27FC236}">
                <a16:creationId xmlns:a16="http://schemas.microsoft.com/office/drawing/2014/main" id="{25E31A32-2427-564D-92CF-64453B8C3125}"/>
              </a:ext>
            </a:extLst>
          </p:cNvPr>
          <p:cNvCxnSpPr>
            <a:cxnSpLocks/>
          </p:cNvCxnSpPr>
          <p:nvPr/>
        </p:nvCxnSpPr>
        <p:spPr>
          <a:xfrm flipV="1">
            <a:off x="4119013" y="3563938"/>
            <a:ext cx="1266358" cy="4866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11">
            <a:extLst>
              <a:ext uri="{FF2B5EF4-FFF2-40B4-BE49-F238E27FC236}">
                <a16:creationId xmlns:a16="http://schemas.microsoft.com/office/drawing/2014/main" id="{AB3CC03B-4B5D-1542-B565-3FE0720C9F87}"/>
              </a:ext>
            </a:extLst>
          </p:cNvPr>
          <p:cNvCxnSpPr>
            <a:cxnSpLocks/>
          </p:cNvCxnSpPr>
          <p:nvPr/>
        </p:nvCxnSpPr>
        <p:spPr>
          <a:xfrm>
            <a:off x="7149605" y="3540168"/>
            <a:ext cx="1340705" cy="178545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04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C29DBC86-C806-4B10-A8D9-7E77B5E47C3B}" vid="{6080020A-F4BF-4970-A8CB-35CE5B3709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296</TotalTime>
  <Words>716</Words>
  <Application>Microsoft Macintosh PowerPoint</Application>
  <PresentationFormat>Presentación en pantalla (4:3)</PresentationFormat>
  <Paragraphs>208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</vt:lpstr>
      <vt:lpstr>Avenir Light</vt:lpstr>
      <vt:lpstr>Avenir Medium</vt:lpstr>
      <vt:lpstr>Chalkduster</vt:lpstr>
      <vt:lpstr>Impact</vt:lpstr>
      <vt:lpstr>Verdana</vt:lpstr>
      <vt:lpstr>Office 主题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Flavia Anoeta</cp:lastModifiedBy>
  <cp:revision>26</cp:revision>
  <dcterms:created xsi:type="dcterms:W3CDTF">2018-09-26T18:35:37Z</dcterms:created>
  <dcterms:modified xsi:type="dcterms:W3CDTF">2019-09-25T14:01:02Z</dcterms:modified>
</cp:coreProperties>
</file>